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Lst>
  <p:sldSz cy="6858000" cx="12192000"/>
  <p:notesSz cx="6858000" cy="9144000"/>
  <p:embeddedFontLst>
    <p:embeddedFont>
      <p:font typeface="Merriweather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4" roundtripDataSignature="AMtx7mizBpmSBQR+zHmwGVJ5SUclKXXn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erriweatherSans-italic.fntdata"/><Relationship Id="rId61" Type="http://schemas.openxmlformats.org/officeDocument/2006/relationships/font" Target="fonts/MerriweatherSans-bold.fntdata"/><Relationship Id="rId20" Type="http://schemas.openxmlformats.org/officeDocument/2006/relationships/slide" Target="slides/slide16.xml"/><Relationship Id="rId64" Type="http://customschemas.google.com/relationships/presentationmetadata" Target="metadata"/><Relationship Id="rId63" Type="http://schemas.openxmlformats.org/officeDocument/2006/relationships/font" Target="fonts/MerriweatherSans-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MerriweatherSans-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Google Shape;66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5" name="Google Shape;7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8" name="Shape 748"/>
        <p:cNvGrpSpPr/>
        <p:nvPr/>
      </p:nvGrpSpPr>
      <p:grpSpPr>
        <a:xfrm>
          <a:off x="0" y="0"/>
          <a:ext cx="0" cy="0"/>
          <a:chOff x="0" y="0"/>
          <a:chExt cx="0" cy="0"/>
        </a:xfrm>
      </p:grpSpPr>
      <p:sp>
        <p:nvSpPr>
          <p:cNvPr id="749" name="Google Shape;74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1" name="Shape 761"/>
        <p:cNvGrpSpPr/>
        <p:nvPr/>
      </p:nvGrpSpPr>
      <p:grpSpPr>
        <a:xfrm>
          <a:off x="0" y="0"/>
          <a:ext cx="0" cy="0"/>
          <a:chOff x="0" y="0"/>
          <a:chExt cx="0" cy="0"/>
        </a:xfrm>
      </p:grpSpPr>
      <p:sp>
        <p:nvSpPr>
          <p:cNvPr id="762" name="Google Shape;7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8" name="Shape 768"/>
        <p:cNvGrpSpPr/>
        <p:nvPr/>
      </p:nvGrpSpPr>
      <p:grpSpPr>
        <a:xfrm>
          <a:off x="0" y="0"/>
          <a:ext cx="0" cy="0"/>
          <a:chOff x="0" y="0"/>
          <a:chExt cx="0" cy="0"/>
        </a:xfrm>
      </p:grpSpPr>
      <p:sp>
        <p:nvSpPr>
          <p:cNvPr id="769" name="Google Shape;76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0" name="Google Shape;7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4" name="Shape 784"/>
        <p:cNvGrpSpPr/>
        <p:nvPr/>
      </p:nvGrpSpPr>
      <p:grpSpPr>
        <a:xfrm>
          <a:off x="0" y="0"/>
          <a:ext cx="0" cy="0"/>
          <a:chOff x="0" y="0"/>
          <a:chExt cx="0" cy="0"/>
        </a:xfrm>
      </p:grpSpPr>
      <p:sp>
        <p:nvSpPr>
          <p:cNvPr id="785" name="Google Shape;7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5" name="Shape 805"/>
        <p:cNvGrpSpPr/>
        <p:nvPr/>
      </p:nvGrpSpPr>
      <p:grpSpPr>
        <a:xfrm>
          <a:off x="0" y="0"/>
          <a:ext cx="0" cy="0"/>
          <a:chOff x="0" y="0"/>
          <a:chExt cx="0" cy="0"/>
        </a:xfrm>
      </p:grpSpPr>
      <p:sp>
        <p:nvSpPr>
          <p:cNvPr id="806" name="Google Shape;80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Google Shape;67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3" name="Shape 813"/>
        <p:cNvGrpSpPr/>
        <p:nvPr/>
      </p:nvGrpSpPr>
      <p:grpSpPr>
        <a:xfrm>
          <a:off x="0" y="0"/>
          <a:ext cx="0" cy="0"/>
          <a:chOff x="0" y="0"/>
          <a:chExt cx="0" cy="0"/>
        </a:xfrm>
      </p:grpSpPr>
      <p:sp>
        <p:nvSpPr>
          <p:cNvPr id="814" name="Google Shape;81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1" name="Shape 821"/>
        <p:cNvGrpSpPr/>
        <p:nvPr/>
      </p:nvGrpSpPr>
      <p:grpSpPr>
        <a:xfrm>
          <a:off x="0" y="0"/>
          <a:ext cx="0" cy="0"/>
          <a:chOff x="0" y="0"/>
          <a:chExt cx="0" cy="0"/>
        </a:xfrm>
      </p:grpSpPr>
      <p:sp>
        <p:nvSpPr>
          <p:cNvPr id="822" name="Google Shape;82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3" name="Google Shape;8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9" name="Shape 829"/>
        <p:cNvGrpSpPr/>
        <p:nvPr/>
      </p:nvGrpSpPr>
      <p:grpSpPr>
        <a:xfrm>
          <a:off x="0" y="0"/>
          <a:ext cx="0" cy="0"/>
          <a:chOff x="0" y="0"/>
          <a:chExt cx="0" cy="0"/>
        </a:xfrm>
      </p:grpSpPr>
      <p:sp>
        <p:nvSpPr>
          <p:cNvPr id="830" name="Google Shape;8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6" name="Shape 836"/>
        <p:cNvGrpSpPr/>
        <p:nvPr/>
      </p:nvGrpSpPr>
      <p:grpSpPr>
        <a:xfrm>
          <a:off x="0" y="0"/>
          <a:ext cx="0" cy="0"/>
          <a:chOff x="0" y="0"/>
          <a:chExt cx="0" cy="0"/>
        </a:xfrm>
      </p:grpSpPr>
      <p:sp>
        <p:nvSpPr>
          <p:cNvPr id="837" name="Google Shape;83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Google Shape;8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0" name="Shape 850"/>
        <p:cNvGrpSpPr/>
        <p:nvPr/>
      </p:nvGrpSpPr>
      <p:grpSpPr>
        <a:xfrm>
          <a:off x="0" y="0"/>
          <a:ext cx="0" cy="0"/>
          <a:chOff x="0" y="0"/>
          <a:chExt cx="0" cy="0"/>
        </a:xfrm>
      </p:grpSpPr>
      <p:sp>
        <p:nvSpPr>
          <p:cNvPr id="851" name="Google Shape;8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2" name="Google Shape;8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6" name="Shape 856"/>
        <p:cNvGrpSpPr/>
        <p:nvPr/>
      </p:nvGrpSpPr>
      <p:grpSpPr>
        <a:xfrm>
          <a:off x="0" y="0"/>
          <a:ext cx="0" cy="0"/>
          <a:chOff x="0" y="0"/>
          <a:chExt cx="0" cy="0"/>
        </a:xfrm>
      </p:grpSpPr>
      <p:sp>
        <p:nvSpPr>
          <p:cNvPr id="857" name="Google Shape;85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4" name="Shape 864"/>
        <p:cNvGrpSpPr/>
        <p:nvPr/>
      </p:nvGrpSpPr>
      <p:grpSpPr>
        <a:xfrm>
          <a:off x="0" y="0"/>
          <a:ext cx="0" cy="0"/>
          <a:chOff x="0" y="0"/>
          <a:chExt cx="0" cy="0"/>
        </a:xfrm>
      </p:grpSpPr>
      <p:sp>
        <p:nvSpPr>
          <p:cNvPr id="865" name="Google Shape;86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6" name="Google Shape;86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2" name="Shape 872"/>
        <p:cNvGrpSpPr/>
        <p:nvPr/>
      </p:nvGrpSpPr>
      <p:grpSpPr>
        <a:xfrm>
          <a:off x="0" y="0"/>
          <a:ext cx="0" cy="0"/>
          <a:chOff x="0" y="0"/>
          <a:chExt cx="0" cy="0"/>
        </a:xfrm>
      </p:grpSpPr>
      <p:sp>
        <p:nvSpPr>
          <p:cNvPr id="873" name="Google Shape;87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0" name="Shape 880"/>
        <p:cNvGrpSpPr/>
        <p:nvPr/>
      </p:nvGrpSpPr>
      <p:grpSpPr>
        <a:xfrm>
          <a:off x="0" y="0"/>
          <a:ext cx="0" cy="0"/>
          <a:chOff x="0" y="0"/>
          <a:chExt cx="0" cy="0"/>
        </a:xfrm>
      </p:grpSpPr>
      <p:sp>
        <p:nvSpPr>
          <p:cNvPr id="881" name="Google Shape;88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Google Shape;68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7" name="Shape 887"/>
        <p:cNvGrpSpPr/>
        <p:nvPr/>
      </p:nvGrpSpPr>
      <p:grpSpPr>
        <a:xfrm>
          <a:off x="0" y="0"/>
          <a:ext cx="0" cy="0"/>
          <a:chOff x="0" y="0"/>
          <a:chExt cx="0" cy="0"/>
        </a:xfrm>
      </p:grpSpPr>
      <p:sp>
        <p:nvSpPr>
          <p:cNvPr id="888" name="Google Shape;88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5" name="Shape 895"/>
        <p:cNvGrpSpPr/>
        <p:nvPr/>
      </p:nvGrpSpPr>
      <p:grpSpPr>
        <a:xfrm>
          <a:off x="0" y="0"/>
          <a:ext cx="0" cy="0"/>
          <a:chOff x="0" y="0"/>
          <a:chExt cx="0" cy="0"/>
        </a:xfrm>
      </p:grpSpPr>
      <p:sp>
        <p:nvSpPr>
          <p:cNvPr id="896" name="Google Shape;89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Google Shape;91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6" name="Shape 916"/>
        <p:cNvGrpSpPr/>
        <p:nvPr/>
      </p:nvGrpSpPr>
      <p:grpSpPr>
        <a:xfrm>
          <a:off x="0" y="0"/>
          <a:ext cx="0" cy="0"/>
          <a:chOff x="0" y="0"/>
          <a:chExt cx="0" cy="0"/>
        </a:xfrm>
      </p:grpSpPr>
      <p:sp>
        <p:nvSpPr>
          <p:cNvPr id="917" name="Google Shape;91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8" name="Google Shape;91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3" name="Shape 923"/>
        <p:cNvGrpSpPr/>
        <p:nvPr/>
      </p:nvGrpSpPr>
      <p:grpSpPr>
        <a:xfrm>
          <a:off x="0" y="0"/>
          <a:ext cx="0" cy="0"/>
          <a:chOff x="0" y="0"/>
          <a:chExt cx="0" cy="0"/>
        </a:xfrm>
      </p:grpSpPr>
      <p:sp>
        <p:nvSpPr>
          <p:cNvPr id="924" name="Google Shape;92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2" name="Shape 932"/>
        <p:cNvGrpSpPr/>
        <p:nvPr/>
      </p:nvGrpSpPr>
      <p:grpSpPr>
        <a:xfrm>
          <a:off x="0" y="0"/>
          <a:ext cx="0" cy="0"/>
          <a:chOff x="0" y="0"/>
          <a:chExt cx="0" cy="0"/>
        </a:xfrm>
      </p:grpSpPr>
      <p:sp>
        <p:nvSpPr>
          <p:cNvPr id="933" name="Google Shape;93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1" name="Shape 941"/>
        <p:cNvGrpSpPr/>
        <p:nvPr/>
      </p:nvGrpSpPr>
      <p:grpSpPr>
        <a:xfrm>
          <a:off x="0" y="0"/>
          <a:ext cx="0" cy="0"/>
          <a:chOff x="0" y="0"/>
          <a:chExt cx="0" cy="0"/>
        </a:xfrm>
      </p:grpSpPr>
      <p:sp>
        <p:nvSpPr>
          <p:cNvPr id="942" name="Google Shape;94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3" name="Google Shape;94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9" name="Shape 949"/>
        <p:cNvGrpSpPr/>
        <p:nvPr/>
      </p:nvGrpSpPr>
      <p:grpSpPr>
        <a:xfrm>
          <a:off x="0" y="0"/>
          <a:ext cx="0" cy="0"/>
          <a:chOff x="0" y="0"/>
          <a:chExt cx="0" cy="0"/>
        </a:xfrm>
      </p:grpSpPr>
      <p:sp>
        <p:nvSpPr>
          <p:cNvPr id="950" name="Google Shape;950;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7" name="Shape 957"/>
        <p:cNvGrpSpPr/>
        <p:nvPr/>
      </p:nvGrpSpPr>
      <p:grpSpPr>
        <a:xfrm>
          <a:off x="0" y="0"/>
          <a:ext cx="0" cy="0"/>
          <a:chOff x="0" y="0"/>
          <a:chExt cx="0" cy="0"/>
        </a:xfrm>
      </p:grpSpPr>
      <p:sp>
        <p:nvSpPr>
          <p:cNvPr id="958" name="Google Shape;958;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5" name="Shape 965"/>
        <p:cNvGrpSpPr/>
        <p:nvPr/>
      </p:nvGrpSpPr>
      <p:grpSpPr>
        <a:xfrm>
          <a:off x="0" y="0"/>
          <a:ext cx="0" cy="0"/>
          <a:chOff x="0" y="0"/>
          <a:chExt cx="0" cy="0"/>
        </a:xfrm>
      </p:grpSpPr>
      <p:sp>
        <p:nvSpPr>
          <p:cNvPr id="966" name="Google Shape;96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7" name="Google Shape;96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Google Shape;68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3" name="Shape 973"/>
        <p:cNvGrpSpPr/>
        <p:nvPr/>
      </p:nvGrpSpPr>
      <p:grpSpPr>
        <a:xfrm>
          <a:off x="0" y="0"/>
          <a:ext cx="0" cy="0"/>
          <a:chOff x="0" y="0"/>
          <a:chExt cx="0" cy="0"/>
        </a:xfrm>
      </p:grpSpPr>
      <p:sp>
        <p:nvSpPr>
          <p:cNvPr id="974" name="Google Shape;97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5" name="Google Shape;97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2" name="Shape 982"/>
        <p:cNvGrpSpPr/>
        <p:nvPr/>
      </p:nvGrpSpPr>
      <p:grpSpPr>
        <a:xfrm>
          <a:off x="0" y="0"/>
          <a:ext cx="0" cy="0"/>
          <a:chOff x="0" y="0"/>
          <a:chExt cx="0" cy="0"/>
        </a:xfrm>
      </p:grpSpPr>
      <p:sp>
        <p:nvSpPr>
          <p:cNvPr id="983" name="Google Shape;98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1" name="Shape 991"/>
        <p:cNvGrpSpPr/>
        <p:nvPr/>
      </p:nvGrpSpPr>
      <p:grpSpPr>
        <a:xfrm>
          <a:off x="0" y="0"/>
          <a:ext cx="0" cy="0"/>
          <a:chOff x="0" y="0"/>
          <a:chExt cx="0" cy="0"/>
        </a:xfrm>
      </p:grpSpPr>
      <p:sp>
        <p:nvSpPr>
          <p:cNvPr id="992" name="Google Shape;992;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3" name="Google Shape;99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9" name="Shape 999"/>
        <p:cNvGrpSpPr/>
        <p:nvPr/>
      </p:nvGrpSpPr>
      <p:grpSpPr>
        <a:xfrm>
          <a:off x="0" y="0"/>
          <a:ext cx="0" cy="0"/>
          <a:chOff x="0" y="0"/>
          <a:chExt cx="0" cy="0"/>
        </a:xfrm>
      </p:grpSpPr>
      <p:sp>
        <p:nvSpPr>
          <p:cNvPr id="1000" name="Google Shape;100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1" name="Google Shape;100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7" name="Shape 1007"/>
        <p:cNvGrpSpPr/>
        <p:nvPr/>
      </p:nvGrpSpPr>
      <p:grpSpPr>
        <a:xfrm>
          <a:off x="0" y="0"/>
          <a:ext cx="0" cy="0"/>
          <a:chOff x="0" y="0"/>
          <a:chExt cx="0" cy="0"/>
        </a:xfrm>
      </p:grpSpPr>
      <p:sp>
        <p:nvSpPr>
          <p:cNvPr id="1008" name="Google Shape;1008;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9" name="Google Shape;100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6" name="Shape 1016"/>
        <p:cNvGrpSpPr/>
        <p:nvPr/>
      </p:nvGrpSpPr>
      <p:grpSpPr>
        <a:xfrm>
          <a:off x="0" y="0"/>
          <a:ext cx="0" cy="0"/>
          <a:chOff x="0" y="0"/>
          <a:chExt cx="0" cy="0"/>
        </a:xfrm>
      </p:grpSpPr>
      <p:sp>
        <p:nvSpPr>
          <p:cNvPr id="1017" name="Google Shape;101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2" name="Shape 1022"/>
        <p:cNvGrpSpPr/>
        <p:nvPr/>
      </p:nvGrpSpPr>
      <p:grpSpPr>
        <a:xfrm>
          <a:off x="0" y="0"/>
          <a:ext cx="0" cy="0"/>
          <a:chOff x="0" y="0"/>
          <a:chExt cx="0" cy="0"/>
        </a:xfrm>
      </p:grpSpPr>
      <p:sp>
        <p:nvSpPr>
          <p:cNvPr id="1023" name="Google Shape;1023;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0" name="Shape 1030"/>
        <p:cNvGrpSpPr/>
        <p:nvPr/>
      </p:nvGrpSpPr>
      <p:grpSpPr>
        <a:xfrm>
          <a:off x="0" y="0"/>
          <a:ext cx="0" cy="0"/>
          <a:chOff x="0" y="0"/>
          <a:chExt cx="0" cy="0"/>
        </a:xfrm>
      </p:grpSpPr>
      <p:sp>
        <p:nvSpPr>
          <p:cNvPr id="1031" name="Google Shape;103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0" name="Shape 1040"/>
        <p:cNvGrpSpPr/>
        <p:nvPr/>
      </p:nvGrpSpPr>
      <p:grpSpPr>
        <a:xfrm>
          <a:off x="0" y="0"/>
          <a:ext cx="0" cy="0"/>
          <a:chOff x="0" y="0"/>
          <a:chExt cx="0" cy="0"/>
        </a:xfrm>
      </p:grpSpPr>
      <p:sp>
        <p:nvSpPr>
          <p:cNvPr id="1041" name="Google Shape;104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2" name="Google Shape;104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7" name="Shape 1047"/>
        <p:cNvGrpSpPr/>
        <p:nvPr/>
      </p:nvGrpSpPr>
      <p:grpSpPr>
        <a:xfrm>
          <a:off x="0" y="0"/>
          <a:ext cx="0" cy="0"/>
          <a:chOff x="0" y="0"/>
          <a:chExt cx="0" cy="0"/>
        </a:xfrm>
      </p:grpSpPr>
      <p:sp>
        <p:nvSpPr>
          <p:cNvPr id="1048" name="Google Shape;1048;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9" name="Google Shape;104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4" name="Shape 694"/>
        <p:cNvGrpSpPr/>
        <p:nvPr/>
      </p:nvGrpSpPr>
      <p:grpSpPr>
        <a:xfrm>
          <a:off x="0" y="0"/>
          <a:ext cx="0" cy="0"/>
          <a:chOff x="0" y="0"/>
          <a:chExt cx="0" cy="0"/>
        </a:xfrm>
      </p:grpSpPr>
      <p:sp>
        <p:nvSpPr>
          <p:cNvPr id="695" name="Google Shape;69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4" name="Shape 1054"/>
        <p:cNvGrpSpPr/>
        <p:nvPr/>
      </p:nvGrpSpPr>
      <p:grpSpPr>
        <a:xfrm>
          <a:off x="0" y="0"/>
          <a:ext cx="0" cy="0"/>
          <a:chOff x="0" y="0"/>
          <a:chExt cx="0" cy="0"/>
        </a:xfrm>
      </p:grpSpPr>
      <p:sp>
        <p:nvSpPr>
          <p:cNvPr id="1055" name="Google Shape;1055;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6" name="Google Shape;1056;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2" name="Shape 1062"/>
        <p:cNvGrpSpPr/>
        <p:nvPr/>
      </p:nvGrpSpPr>
      <p:grpSpPr>
        <a:xfrm>
          <a:off x="0" y="0"/>
          <a:ext cx="0" cy="0"/>
          <a:chOff x="0" y="0"/>
          <a:chExt cx="0" cy="0"/>
        </a:xfrm>
      </p:grpSpPr>
      <p:sp>
        <p:nvSpPr>
          <p:cNvPr id="1063" name="Google Shape;106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4" name="Google Shape;106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3" name="Shape 1073"/>
        <p:cNvGrpSpPr/>
        <p:nvPr/>
      </p:nvGrpSpPr>
      <p:grpSpPr>
        <a:xfrm>
          <a:off x="0" y="0"/>
          <a:ext cx="0" cy="0"/>
          <a:chOff x="0" y="0"/>
          <a:chExt cx="0" cy="0"/>
        </a:xfrm>
      </p:grpSpPr>
      <p:sp>
        <p:nvSpPr>
          <p:cNvPr id="1074" name="Google Shape;1074;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5" name="Google Shape;107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2" name="Shape 1082"/>
        <p:cNvGrpSpPr/>
        <p:nvPr/>
      </p:nvGrpSpPr>
      <p:grpSpPr>
        <a:xfrm>
          <a:off x="0" y="0"/>
          <a:ext cx="0" cy="0"/>
          <a:chOff x="0" y="0"/>
          <a:chExt cx="0" cy="0"/>
        </a:xfrm>
      </p:grpSpPr>
      <p:sp>
        <p:nvSpPr>
          <p:cNvPr id="1083" name="Google Shape;108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4" name="Google Shape;108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1" name="Shape 1091"/>
        <p:cNvGrpSpPr/>
        <p:nvPr/>
      </p:nvGrpSpPr>
      <p:grpSpPr>
        <a:xfrm>
          <a:off x="0" y="0"/>
          <a:ext cx="0" cy="0"/>
          <a:chOff x="0" y="0"/>
          <a:chExt cx="0" cy="0"/>
        </a:xfrm>
      </p:grpSpPr>
      <p:sp>
        <p:nvSpPr>
          <p:cNvPr id="1092" name="Google Shape;109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3" name="Google Shape;109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7" name="Shape 1097"/>
        <p:cNvGrpSpPr/>
        <p:nvPr/>
      </p:nvGrpSpPr>
      <p:grpSpPr>
        <a:xfrm>
          <a:off x="0" y="0"/>
          <a:ext cx="0" cy="0"/>
          <a:chOff x="0" y="0"/>
          <a:chExt cx="0" cy="0"/>
        </a:xfrm>
      </p:grpSpPr>
      <p:sp>
        <p:nvSpPr>
          <p:cNvPr id="1098" name="Google Shape;1098;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Google Shape;70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2" name="Shape 712"/>
        <p:cNvGrpSpPr/>
        <p:nvPr/>
      </p:nvGrpSpPr>
      <p:grpSpPr>
        <a:xfrm>
          <a:off x="0" y="0"/>
          <a:ext cx="0" cy="0"/>
          <a:chOff x="0" y="0"/>
          <a:chExt cx="0" cy="0"/>
        </a:xfrm>
      </p:grpSpPr>
      <p:sp>
        <p:nvSpPr>
          <p:cNvPr id="713" name="Google Shape;7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8" name="Shape 718"/>
        <p:cNvGrpSpPr/>
        <p:nvPr/>
      </p:nvGrpSpPr>
      <p:grpSpPr>
        <a:xfrm>
          <a:off x="0" y="0"/>
          <a:ext cx="0" cy="0"/>
          <a:chOff x="0" y="0"/>
          <a:chExt cx="0" cy="0"/>
        </a:xfrm>
      </p:grpSpPr>
      <p:sp>
        <p:nvSpPr>
          <p:cNvPr id="719" name="Google Shape;71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5" name="Shape 725"/>
        <p:cNvGrpSpPr/>
        <p:nvPr/>
      </p:nvGrpSpPr>
      <p:grpSpPr>
        <a:xfrm>
          <a:off x="0" y="0"/>
          <a:ext cx="0" cy="0"/>
          <a:chOff x="0" y="0"/>
          <a:chExt cx="0" cy="0"/>
        </a:xfrm>
      </p:grpSpPr>
      <p:sp>
        <p:nvSpPr>
          <p:cNvPr id="726" name="Google Shape;72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7" name="Google Shape;72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1.pn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1.png"/><Relationship Id="rId4"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0.png"/><Relationship Id="rId3"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ver Design 1">
  <p:cSld name="1_Cover Design 1">
    <p:spTree>
      <p:nvGrpSpPr>
        <p:cNvPr id="15" name="Shape 15"/>
        <p:cNvGrpSpPr/>
        <p:nvPr/>
      </p:nvGrpSpPr>
      <p:grpSpPr>
        <a:xfrm>
          <a:off x="0" y="0"/>
          <a:ext cx="0" cy="0"/>
          <a:chOff x="0" y="0"/>
          <a:chExt cx="0" cy="0"/>
        </a:xfrm>
      </p:grpSpPr>
      <p:sp>
        <p:nvSpPr>
          <p:cNvPr id="16" name="Google Shape;16;p57"/>
          <p:cNvSpPr/>
          <p:nvPr/>
        </p:nvSpPr>
        <p:spPr>
          <a:xfrm>
            <a:off x="4904509" y="-13648"/>
            <a:ext cx="7329055" cy="6871648"/>
          </a:xfrm>
          <a:custGeom>
            <a:rect b="b" l="l" r="r" t="t"/>
            <a:pathLst>
              <a:path extrusionOk="0" h="6915800" w="7329055">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0">
                <a:srgbClr val="10B1A2"/>
              </a:gs>
              <a:gs pos="11000">
                <a:srgbClr val="10B1A2"/>
              </a:gs>
              <a:gs pos="62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57"/>
          <p:cNvSpPr/>
          <p:nvPr/>
        </p:nvSpPr>
        <p:spPr>
          <a:xfrm>
            <a:off x="5780012" y="1238704"/>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57"/>
          <p:cNvSpPr/>
          <p:nvPr>
            <p:ph idx="2" type="pic"/>
          </p:nvPr>
        </p:nvSpPr>
        <p:spPr>
          <a:xfrm>
            <a:off x="5773277" y="-478573"/>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57"/>
          <p:cNvSpPr txBox="1"/>
          <p:nvPr>
            <p:ph idx="1" type="body"/>
          </p:nvPr>
        </p:nvSpPr>
        <p:spPr>
          <a:xfrm>
            <a:off x="577959" y="3410884"/>
            <a:ext cx="4088056" cy="2374946"/>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rgbClr val="174F72"/>
              </a:buClr>
              <a:buSzPts val="3600"/>
              <a:buNone/>
              <a:defRPr b="0" sz="3600">
                <a:solidFill>
                  <a:srgbClr val="174F72"/>
                </a:solidFill>
              </a:defRPr>
            </a:lvl1pPr>
            <a:lvl2pPr indent="-228600" lvl="1" marL="914400" algn="l">
              <a:lnSpc>
                <a:spcPct val="90000"/>
              </a:lnSpc>
              <a:spcBef>
                <a:spcPts val="500"/>
              </a:spcBef>
              <a:spcAft>
                <a:spcPts val="0"/>
              </a:spcAft>
              <a:buClr>
                <a:schemeClr val="lt1"/>
              </a:buClr>
              <a:buSzPts val="3000"/>
              <a:buNone/>
              <a:defRPr b="1">
                <a:solidFill>
                  <a:schemeClr val="lt1"/>
                </a:solidFill>
              </a:defRPr>
            </a:lvl2pPr>
            <a:lvl3pPr indent="-228600" lvl="2" marL="1371600" algn="l">
              <a:lnSpc>
                <a:spcPct val="90000"/>
              </a:lnSpc>
              <a:spcBef>
                <a:spcPts val="500"/>
              </a:spcBef>
              <a:spcAft>
                <a:spcPts val="0"/>
              </a:spcAft>
              <a:buClr>
                <a:schemeClr val="lt1"/>
              </a:buClr>
              <a:buSzPts val="2400"/>
              <a:buNone/>
              <a:defRPr b="1">
                <a:solidFill>
                  <a:schemeClr val="lt1"/>
                </a:solidFill>
              </a:defRPr>
            </a:lvl3pPr>
            <a:lvl4pPr indent="-228600" lvl="3" marL="1828800" algn="l">
              <a:lnSpc>
                <a:spcPct val="90000"/>
              </a:lnSpc>
              <a:spcBef>
                <a:spcPts val="500"/>
              </a:spcBef>
              <a:spcAft>
                <a:spcPts val="0"/>
              </a:spcAft>
              <a:buClr>
                <a:schemeClr val="lt1"/>
              </a:buClr>
              <a:buSzPts val="2400"/>
              <a:buNone/>
              <a:defRPr b="1">
                <a:solidFill>
                  <a:schemeClr val="lt1"/>
                </a:solidFill>
              </a:defRPr>
            </a:lvl4pPr>
            <a:lvl5pPr indent="-228600" lvl="4" marL="2286000" algn="l">
              <a:lnSpc>
                <a:spcPct val="90000"/>
              </a:lnSpc>
              <a:spcBef>
                <a:spcPts val="500"/>
              </a:spcBef>
              <a:spcAft>
                <a:spcPts val="0"/>
              </a:spcAft>
              <a:buClr>
                <a:schemeClr val="lt1"/>
              </a:buClr>
              <a:buSzPts val="24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57"/>
          <p:cNvPicPr preferRelativeResize="0"/>
          <p:nvPr/>
        </p:nvPicPr>
        <p:blipFill rotWithShape="1">
          <a:blip r:embed="rId2">
            <a:alphaModFix/>
          </a:blip>
          <a:srcRect b="0" l="0" r="0" t="0"/>
          <a:stretch/>
        </p:blipFill>
        <p:spPr>
          <a:xfrm>
            <a:off x="475214" y="428605"/>
            <a:ext cx="4722540" cy="1797044"/>
          </a:xfrm>
          <a:prstGeom prst="rect">
            <a:avLst/>
          </a:prstGeom>
          <a:noFill/>
          <a:ln>
            <a:noFill/>
          </a:ln>
        </p:spPr>
      </p:pic>
      <p:pic>
        <p:nvPicPr>
          <p:cNvPr id="21" name="Google Shape;21;p57"/>
          <p:cNvPicPr preferRelativeResize="0"/>
          <p:nvPr/>
        </p:nvPicPr>
        <p:blipFill rotWithShape="1">
          <a:blip r:embed="rId3">
            <a:alphaModFix/>
          </a:blip>
          <a:srcRect b="0" l="0" r="0" t="0"/>
          <a:stretch/>
        </p:blipFill>
        <p:spPr>
          <a:xfrm>
            <a:off x="11237264" y="4990472"/>
            <a:ext cx="690436" cy="673218"/>
          </a:xfrm>
          <a:prstGeom prst="rect">
            <a:avLst/>
          </a:prstGeom>
          <a:noFill/>
          <a:ln>
            <a:noFill/>
          </a:ln>
        </p:spPr>
      </p:pic>
      <p:pic>
        <p:nvPicPr>
          <p:cNvPr id="22" name="Google Shape;22;p57"/>
          <p:cNvPicPr preferRelativeResize="0"/>
          <p:nvPr/>
        </p:nvPicPr>
        <p:blipFill rotWithShape="1">
          <a:blip r:embed="rId4">
            <a:alphaModFix/>
          </a:blip>
          <a:srcRect b="0" l="0" r="0" t="0"/>
          <a:stretch/>
        </p:blipFill>
        <p:spPr>
          <a:xfrm>
            <a:off x="7087689" y="5110625"/>
            <a:ext cx="1363247" cy="1350410"/>
          </a:xfrm>
          <a:prstGeom prst="rect">
            <a:avLst/>
          </a:prstGeom>
          <a:noFill/>
          <a:ln>
            <a:noFill/>
          </a:ln>
        </p:spPr>
      </p:pic>
      <p:pic>
        <p:nvPicPr>
          <p:cNvPr id="23" name="Google Shape;23;p57"/>
          <p:cNvPicPr preferRelativeResize="0"/>
          <p:nvPr/>
        </p:nvPicPr>
        <p:blipFill rotWithShape="1">
          <a:blip r:embed="rId5">
            <a:alphaModFix/>
          </a:blip>
          <a:srcRect b="0" l="0" r="0" t="0"/>
          <a:stretch/>
        </p:blipFill>
        <p:spPr>
          <a:xfrm>
            <a:off x="4666015" y="2427050"/>
            <a:ext cx="2227993" cy="2220696"/>
          </a:xfrm>
          <a:prstGeom prst="rect">
            <a:avLst/>
          </a:prstGeom>
          <a:noFill/>
          <a:ln>
            <a:noFill/>
          </a:ln>
        </p:spPr>
      </p:pic>
      <p:pic>
        <p:nvPicPr>
          <p:cNvPr id="24" name="Google Shape;24;p57"/>
          <p:cNvPicPr preferRelativeResize="0"/>
          <p:nvPr/>
        </p:nvPicPr>
        <p:blipFill rotWithShape="1">
          <a:blip r:embed="rId6">
            <a:alphaModFix/>
          </a:blip>
          <a:srcRect b="0" l="0" r="0" t="0"/>
          <a:stretch/>
        </p:blipFill>
        <p:spPr>
          <a:xfrm>
            <a:off x="577959" y="5989626"/>
            <a:ext cx="3991439" cy="5616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1">
  <p:cSld name="Laptop slide 1">
    <p:spTree>
      <p:nvGrpSpPr>
        <p:cNvPr id="106" name="Shape 106"/>
        <p:cNvGrpSpPr/>
        <p:nvPr/>
      </p:nvGrpSpPr>
      <p:grpSpPr>
        <a:xfrm>
          <a:off x="0" y="0"/>
          <a:ext cx="0" cy="0"/>
          <a:chOff x="0" y="0"/>
          <a:chExt cx="0" cy="0"/>
        </a:xfrm>
      </p:grpSpPr>
      <p:pic>
        <p:nvPicPr>
          <p:cNvPr id="107" name="Google Shape;107;p66"/>
          <p:cNvPicPr preferRelativeResize="0"/>
          <p:nvPr/>
        </p:nvPicPr>
        <p:blipFill rotWithShape="1">
          <a:blip r:embed="rId2">
            <a:alphaModFix/>
          </a:blip>
          <a:srcRect b="0" l="0" r="0" t="0"/>
          <a:stretch/>
        </p:blipFill>
        <p:spPr>
          <a:xfrm>
            <a:off x="2000190" y="1447737"/>
            <a:ext cx="7941283" cy="4839954"/>
          </a:xfrm>
          <a:prstGeom prst="rect">
            <a:avLst/>
          </a:prstGeom>
          <a:noFill/>
          <a:ln>
            <a:noFill/>
          </a:ln>
        </p:spPr>
      </p:pic>
      <p:sp>
        <p:nvSpPr>
          <p:cNvPr id="108" name="Google Shape;108;p66"/>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66"/>
          <p:cNvSpPr txBox="1"/>
          <p:nvPr>
            <p:ph idx="2" type="body"/>
          </p:nvPr>
        </p:nvSpPr>
        <p:spPr>
          <a:xfrm>
            <a:off x="0" y="1045042"/>
            <a:ext cx="12192000" cy="59059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0" name="Google Shape;110;p66"/>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111" name="Google Shape;111;p66"/>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Google Shape;112;p66"/>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13" name="Google Shape;113;p66"/>
          <p:cNvPicPr preferRelativeResize="0"/>
          <p:nvPr/>
        </p:nvPicPr>
        <p:blipFill rotWithShape="1">
          <a:blip r:embed="rId3">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TURQUOISE)">
  <p:cSld name="Quote slide (TURQUOISE)">
    <p:spTree>
      <p:nvGrpSpPr>
        <p:cNvPr id="114" name="Shape 114"/>
        <p:cNvGrpSpPr/>
        <p:nvPr/>
      </p:nvGrpSpPr>
      <p:grpSpPr>
        <a:xfrm>
          <a:off x="0" y="0"/>
          <a:ext cx="0" cy="0"/>
          <a:chOff x="0" y="0"/>
          <a:chExt cx="0" cy="0"/>
        </a:xfrm>
      </p:grpSpPr>
      <p:sp>
        <p:nvSpPr>
          <p:cNvPr id="115" name="Google Shape;115;p67"/>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67"/>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67"/>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67"/>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67"/>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6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21" name="Google Shape;121;p6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22" name="Google Shape;122;p67"/>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123" name="Google Shape;123;p67"/>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124" name="Google Shape;124;p67"/>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25" name="Shape 125"/>
        <p:cNvGrpSpPr/>
        <p:nvPr/>
      </p:nvGrpSpPr>
      <p:grpSpPr>
        <a:xfrm>
          <a:off x="0" y="0"/>
          <a:ext cx="0" cy="0"/>
          <a:chOff x="0" y="0"/>
          <a:chExt cx="0" cy="0"/>
        </a:xfrm>
      </p:grpSpPr>
      <p:pic>
        <p:nvPicPr>
          <p:cNvPr id="126" name="Google Shape;126;p68"/>
          <p:cNvPicPr preferRelativeResize="0"/>
          <p:nvPr/>
        </p:nvPicPr>
        <p:blipFill rotWithShape="1">
          <a:blip r:embed="rId2">
            <a:alphaModFix amt="2000"/>
          </a:blip>
          <a:srcRect b="0" l="0" r="0" t="0"/>
          <a:stretch/>
        </p:blipFill>
        <p:spPr>
          <a:xfrm flipH="1" rot="-5855401">
            <a:off x="3423535" y="514727"/>
            <a:ext cx="6322751" cy="5225922"/>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127" name="Google Shape;127;p68"/>
          <p:cNvSpPr/>
          <p:nvPr/>
        </p:nvSpPr>
        <p:spPr>
          <a:xfrm flipH="1">
            <a:off x="7261956" y="-901992"/>
            <a:ext cx="6797861" cy="6647700"/>
          </a:xfrm>
          <a:prstGeom prst="arc">
            <a:avLst>
              <a:gd fmla="val 18515705" name="adj1"/>
              <a:gd fmla="val 6898743"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68"/>
          <p:cNvSpPr/>
          <p:nvPr/>
        </p:nvSpPr>
        <p:spPr>
          <a:xfrm>
            <a:off x="7389115" y="13647"/>
            <a:ext cx="4830180" cy="5732060"/>
          </a:xfrm>
          <a:custGeom>
            <a:rect b="b" l="l" r="r" t="t"/>
            <a:pathLst>
              <a:path extrusionOk="0" h="5934062" w="4830180">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a:gsLst>
              <a:gs pos="0">
                <a:srgbClr val="174F72"/>
              </a:gs>
              <a:gs pos="40000">
                <a:srgbClr val="174F72"/>
              </a:gs>
              <a:gs pos="97000">
                <a:srgbClr val="10B1A2"/>
              </a:gs>
              <a:gs pos="100000">
                <a:srgbClr val="10B1A2"/>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68"/>
          <p:cNvSpPr txBox="1"/>
          <p:nvPr>
            <p:ph idx="1" type="body"/>
          </p:nvPr>
        </p:nvSpPr>
        <p:spPr>
          <a:xfrm>
            <a:off x="454758" y="866857"/>
            <a:ext cx="3104978"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5400"/>
              <a:buNone/>
              <a:defRPr sz="5400">
                <a:solidFill>
                  <a:srgbClr val="174F7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68"/>
          <p:cNvSpPr txBox="1"/>
          <p:nvPr>
            <p:ph idx="2" type="body"/>
          </p:nvPr>
        </p:nvSpPr>
        <p:spPr>
          <a:xfrm>
            <a:off x="3890873" y="872468"/>
            <a:ext cx="3854522"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2800"/>
              <a:buNone/>
              <a:defRPr i="1" sz="2800">
                <a:solidFill>
                  <a:srgbClr val="174F72"/>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68"/>
          <p:cNvSpPr/>
          <p:nvPr/>
        </p:nvSpPr>
        <p:spPr>
          <a:xfrm>
            <a:off x="7118748" y="2332687"/>
            <a:ext cx="591486" cy="591486"/>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32" name="Google Shape;132;p68"/>
          <p:cNvSpPr/>
          <p:nvPr/>
        </p:nvSpPr>
        <p:spPr>
          <a:xfrm>
            <a:off x="7735194" y="4345853"/>
            <a:ext cx="591486" cy="591486"/>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33" name="Google Shape;133;p68"/>
          <p:cNvSpPr/>
          <p:nvPr/>
        </p:nvSpPr>
        <p:spPr>
          <a:xfrm>
            <a:off x="7261957" y="3430213"/>
            <a:ext cx="591486" cy="591486"/>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cxnSp>
        <p:nvCxnSpPr>
          <p:cNvPr id="134" name="Google Shape;134;p68"/>
          <p:cNvCxnSpPr/>
          <p:nvPr/>
        </p:nvCxnSpPr>
        <p:spPr>
          <a:xfrm>
            <a:off x="3734054" y="860398"/>
            <a:ext cx="0" cy="696487"/>
          </a:xfrm>
          <a:prstGeom prst="straightConnector1">
            <a:avLst/>
          </a:prstGeom>
          <a:noFill/>
          <a:ln cap="flat" cmpd="sng" w="19050">
            <a:solidFill>
              <a:srgbClr val="CEDA29"/>
            </a:solidFill>
            <a:prstDash val="solid"/>
            <a:miter lim="800000"/>
            <a:headEnd len="sm" w="sm" type="none"/>
            <a:tailEnd len="sm" w="sm" type="none"/>
          </a:ln>
        </p:spPr>
      </p:cxnSp>
      <p:sp>
        <p:nvSpPr>
          <p:cNvPr id="135" name="Google Shape;135;p68"/>
          <p:cNvSpPr txBox="1"/>
          <p:nvPr>
            <p:ph idx="3" type="body"/>
          </p:nvPr>
        </p:nvSpPr>
        <p:spPr>
          <a:xfrm>
            <a:off x="7837392" y="2516430"/>
            <a:ext cx="2812464" cy="3234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68"/>
          <p:cNvSpPr txBox="1"/>
          <p:nvPr>
            <p:ph idx="4" type="body"/>
          </p:nvPr>
        </p:nvSpPr>
        <p:spPr>
          <a:xfrm>
            <a:off x="7948957" y="3505445"/>
            <a:ext cx="2757540" cy="382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68"/>
          <p:cNvSpPr txBox="1"/>
          <p:nvPr>
            <p:ph idx="5" type="body"/>
          </p:nvPr>
        </p:nvSpPr>
        <p:spPr>
          <a:xfrm>
            <a:off x="8425435" y="4433218"/>
            <a:ext cx="2757540" cy="4167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8" name="Google Shape;138;p68"/>
          <p:cNvPicPr preferRelativeResize="0"/>
          <p:nvPr/>
        </p:nvPicPr>
        <p:blipFill rotWithShape="1">
          <a:blip r:embed="rId3">
            <a:alphaModFix/>
          </a:blip>
          <a:srcRect b="0" l="0" r="0" t="0"/>
          <a:stretch/>
        </p:blipFill>
        <p:spPr>
          <a:xfrm>
            <a:off x="296535" y="4920717"/>
            <a:ext cx="4722540" cy="1797044"/>
          </a:xfrm>
          <a:prstGeom prst="rect">
            <a:avLst/>
          </a:prstGeom>
          <a:noFill/>
          <a:ln>
            <a:noFill/>
          </a:ln>
        </p:spPr>
      </p:pic>
      <p:pic>
        <p:nvPicPr>
          <p:cNvPr id="139" name="Google Shape;139;p68"/>
          <p:cNvPicPr preferRelativeResize="0"/>
          <p:nvPr/>
        </p:nvPicPr>
        <p:blipFill rotWithShape="1">
          <a:blip r:embed="rId4">
            <a:alphaModFix/>
          </a:blip>
          <a:srcRect b="0" l="0" r="0" t="0"/>
          <a:stretch/>
        </p:blipFill>
        <p:spPr>
          <a:xfrm>
            <a:off x="7948957" y="5937081"/>
            <a:ext cx="3991439" cy="5616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WELCOME TO EMERGE">
  <p:cSld name="WELCOME TO EMERGE">
    <p:spTree>
      <p:nvGrpSpPr>
        <p:cNvPr id="140" name="Shape 140"/>
        <p:cNvGrpSpPr/>
        <p:nvPr/>
      </p:nvGrpSpPr>
      <p:grpSpPr>
        <a:xfrm>
          <a:off x="0" y="0"/>
          <a:ext cx="0" cy="0"/>
          <a:chOff x="0" y="0"/>
          <a:chExt cx="0" cy="0"/>
        </a:xfrm>
      </p:grpSpPr>
      <p:sp>
        <p:nvSpPr>
          <p:cNvPr id="141" name="Google Shape;141;p69"/>
          <p:cNvSpPr/>
          <p:nvPr/>
        </p:nvSpPr>
        <p:spPr>
          <a:xfrm>
            <a:off x="0" y="-1"/>
            <a:ext cx="12192000" cy="6858001"/>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69"/>
          <p:cNvSpPr/>
          <p:nvPr/>
        </p:nvSpPr>
        <p:spPr>
          <a:xfrm>
            <a:off x="424669" y="528535"/>
            <a:ext cx="566641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WELCOME TO THE </a:t>
            </a:r>
            <a:r>
              <a:rPr b="1" i="0" lang="en-IE" sz="4400" u="none" strike="noStrike">
                <a:solidFill>
                  <a:schemeClr val="lt1"/>
                </a:solidFill>
                <a:latin typeface="Calibri"/>
                <a:ea typeface="Calibri"/>
                <a:cs typeface="Calibri"/>
                <a:sym typeface="Calibri"/>
              </a:rPr>
              <a:t>EMERGE</a:t>
            </a:r>
            <a:r>
              <a:rPr b="1" i="0" lang="en-IE" sz="4400" u="none" strike="noStrike">
                <a:solidFill>
                  <a:schemeClr val="lt1"/>
                </a:solidFill>
                <a:latin typeface="Calibri"/>
                <a:ea typeface="Calibri"/>
                <a:cs typeface="Calibri"/>
                <a:sym typeface="Calibri"/>
              </a:rPr>
              <a:t> </a:t>
            </a:r>
            <a:r>
              <a:rPr b="0" i="0" lang="en-IE" sz="4400" u="none" strike="noStrike">
                <a:solidFill>
                  <a:schemeClr val="lt1"/>
                </a:solidFill>
                <a:latin typeface="Calibri"/>
                <a:ea typeface="Calibri"/>
                <a:cs typeface="Calibri"/>
                <a:sym typeface="Calibri"/>
              </a:rPr>
              <a:t>POWERPOINT</a:t>
            </a:r>
            <a:endParaRPr sz="3600">
              <a:solidFill>
                <a:schemeClr val="lt1"/>
              </a:solidFill>
              <a:latin typeface="Calibri"/>
              <a:ea typeface="Calibri"/>
              <a:cs typeface="Calibri"/>
              <a:sym typeface="Calibri"/>
            </a:endParaRPr>
          </a:p>
        </p:txBody>
      </p:sp>
      <p:sp>
        <p:nvSpPr>
          <p:cNvPr id="143" name="Google Shape;143;p69"/>
          <p:cNvSpPr/>
          <p:nvPr/>
        </p:nvSpPr>
        <p:spPr>
          <a:xfrm>
            <a:off x="6539502" y="866550"/>
            <a:ext cx="5282381"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FEATURES OF THE</a:t>
            </a:r>
            <a:endParaRPr/>
          </a:p>
          <a:p>
            <a:pPr indent="0" lvl="0" marL="0" marR="0" rtl="0" algn="l">
              <a:spcBef>
                <a:spcPts val="0"/>
              </a:spcBef>
              <a:spcAft>
                <a:spcPts val="0"/>
              </a:spcAft>
              <a:buNone/>
            </a:pPr>
            <a:r>
              <a:rPr b="1" i="0" lang="en-IE" sz="3000" u="none" strike="noStrike">
                <a:solidFill>
                  <a:schemeClr val="lt1"/>
                </a:solidFill>
                <a:latin typeface="Calibri"/>
                <a:ea typeface="Calibri"/>
                <a:cs typeface="Calibri"/>
                <a:sym typeface="Calibri"/>
              </a:rPr>
              <a:t>EMERGE </a:t>
            </a:r>
            <a:r>
              <a:rPr b="0" i="0" lang="en-IE" sz="3000" u="none" strike="noStrike">
                <a:solidFill>
                  <a:schemeClr val="lt1"/>
                </a:solidFill>
                <a:latin typeface="Calibri"/>
                <a:ea typeface="Calibri"/>
                <a:cs typeface="Calibri"/>
                <a:sym typeface="Calibri"/>
              </a:rPr>
              <a:t>POWERPOINT:</a:t>
            </a:r>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Set up in widescreen format. </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45 slide layouts to choose from</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4 Colour variations using the            </a:t>
            </a:r>
            <a:r>
              <a:rPr b="1" i="0" lang="en-IE" sz="2400" u="none" strike="noStrike">
                <a:solidFill>
                  <a:schemeClr val="lt1"/>
                </a:solidFill>
                <a:latin typeface="Calibri"/>
                <a:ea typeface="Calibri"/>
                <a:cs typeface="Calibri"/>
                <a:sym typeface="Calibri"/>
              </a:rPr>
              <a:t>EMERGE </a:t>
            </a:r>
            <a:r>
              <a:rPr b="0" i="0" lang="en-IE" sz="2400" u="none" strike="noStrike">
                <a:solidFill>
                  <a:schemeClr val="lt1"/>
                </a:solidFill>
                <a:latin typeface="Calibri"/>
                <a:ea typeface="Calibri"/>
                <a:cs typeface="Calibri"/>
                <a:sym typeface="Calibri"/>
              </a:rPr>
              <a:t>Brand Colours</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Based on Master Slides design</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Easy Drag and Drop to change picture</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80 easy editable icons</a:t>
            </a:r>
            <a:endParaRPr/>
          </a:p>
          <a:p>
            <a:pPr indent="-342900" lvl="0" marL="342900" marR="0" rtl="0" algn="l">
              <a:spcBef>
                <a:spcPts val="0"/>
              </a:spcBef>
              <a:spcAft>
                <a:spcPts val="0"/>
              </a:spcAft>
              <a:buClr>
                <a:schemeClr val="lt1"/>
              </a:buClr>
              <a:buSzPts val="2400"/>
              <a:buFont typeface="Arial"/>
              <a:buChar char="•"/>
            </a:pPr>
            <a:r>
              <a:rPr b="0" i="0" lang="en-IE" sz="2400" u="none" strike="noStrike">
                <a:solidFill>
                  <a:schemeClr val="lt1"/>
                </a:solidFill>
                <a:latin typeface="Calibri"/>
                <a:ea typeface="Calibri"/>
                <a:cs typeface="Calibri"/>
                <a:sym typeface="Calibri"/>
              </a:rPr>
              <a:t>Easy and Fully editable in PowerPoint</a:t>
            </a:r>
            <a:endParaRPr/>
          </a:p>
          <a:p>
            <a:pPr indent="0" lvl="0" marL="0" marR="0" rtl="0" algn="l">
              <a:lnSpc>
                <a:spcPct val="100000"/>
              </a:lnSpc>
              <a:spcBef>
                <a:spcPts val="0"/>
              </a:spcBef>
              <a:spcAft>
                <a:spcPts val="0"/>
              </a:spcAft>
              <a:buClr>
                <a:schemeClr val="dk1"/>
              </a:buClr>
              <a:buSzPts val="1100"/>
              <a:buFont typeface="Arial"/>
              <a:buNone/>
            </a:pPr>
            <a:r>
              <a:rPr b="0" i="0" lang="en-IE" sz="3600" u="none" strike="noStrike">
                <a:solidFill>
                  <a:schemeClr val="lt1"/>
                </a:solidFill>
                <a:latin typeface="Calibri"/>
                <a:ea typeface="Calibri"/>
                <a:cs typeface="Calibri"/>
                <a:sym typeface="Calibri"/>
              </a:rPr>
              <a:t>		</a:t>
            </a:r>
            <a:endParaRPr sz="3600">
              <a:solidFill>
                <a:schemeClr val="lt1"/>
              </a:solidFill>
              <a:latin typeface="Calibri"/>
              <a:ea typeface="Calibri"/>
              <a:cs typeface="Calibri"/>
              <a:sym typeface="Calibri"/>
            </a:endParaRPr>
          </a:p>
        </p:txBody>
      </p:sp>
      <p:sp>
        <p:nvSpPr>
          <p:cNvPr id="144" name="Google Shape;144;p69"/>
          <p:cNvSpPr/>
          <p:nvPr/>
        </p:nvSpPr>
        <p:spPr>
          <a:xfrm>
            <a:off x="424669" y="3172202"/>
            <a:ext cx="5327201"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Our aim is to have a consistent “look and feel” throughout our branding material including our PowerPoint.</a:t>
            </a:r>
            <a:r>
              <a:rPr b="0" i="0" lang="en-IE" sz="2400" u="none" strike="noStrike">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The slide layouts within this PowerPoint  will give you a great deal of creative flexibily when creating your Presentation.</a:t>
            </a:r>
            <a:endParaRPr sz="3600">
              <a:solidFill>
                <a:schemeClr val="lt1"/>
              </a:solidFill>
              <a:latin typeface="Calibri"/>
              <a:ea typeface="Calibri"/>
              <a:cs typeface="Calibri"/>
              <a:sym typeface="Calibri"/>
            </a:endParaRPr>
          </a:p>
        </p:txBody>
      </p:sp>
      <p:cxnSp>
        <p:nvCxnSpPr>
          <p:cNvPr id="145" name="Google Shape;145;p69"/>
          <p:cNvCxnSpPr/>
          <p:nvPr/>
        </p:nvCxnSpPr>
        <p:spPr>
          <a:xfrm>
            <a:off x="6102669" y="-1"/>
            <a:ext cx="0" cy="6681020"/>
          </a:xfrm>
          <a:prstGeom prst="straightConnector1">
            <a:avLst/>
          </a:prstGeom>
          <a:noFill/>
          <a:ln cap="flat" cmpd="sng" w="9525">
            <a:solidFill>
              <a:schemeClr val="lt1"/>
            </a:solidFill>
            <a:prstDash val="solid"/>
            <a:miter lim="800000"/>
            <a:headEnd len="sm" w="sm" type="none"/>
            <a:tailEnd len="sm" w="sm" type="none"/>
          </a:ln>
        </p:spPr>
      </p:cxnSp>
      <p:cxnSp>
        <p:nvCxnSpPr>
          <p:cNvPr id="146" name="Google Shape;146;p69"/>
          <p:cNvCxnSpPr/>
          <p:nvPr/>
        </p:nvCxnSpPr>
        <p:spPr>
          <a:xfrm rot="10800000">
            <a:off x="1" y="2879179"/>
            <a:ext cx="6091083"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ERGE - FONT TYPEFACE &amp; SIZE">
  <p:cSld name="EMERGE - FONT TYPEFACE &amp; SIZE">
    <p:spTree>
      <p:nvGrpSpPr>
        <p:cNvPr id="147" name="Shape 147"/>
        <p:cNvGrpSpPr/>
        <p:nvPr/>
      </p:nvGrpSpPr>
      <p:grpSpPr>
        <a:xfrm>
          <a:off x="0" y="0"/>
          <a:ext cx="0" cy="0"/>
          <a:chOff x="0" y="0"/>
          <a:chExt cx="0" cy="0"/>
        </a:xfrm>
      </p:grpSpPr>
      <p:sp>
        <p:nvSpPr>
          <p:cNvPr id="148" name="Google Shape;148;p70"/>
          <p:cNvSpPr/>
          <p:nvPr/>
        </p:nvSpPr>
        <p:spPr>
          <a:xfrm>
            <a:off x="0" y="-1"/>
            <a:ext cx="12192000" cy="6858001"/>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70"/>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4400" u="none" strike="noStrike">
                <a:solidFill>
                  <a:schemeClr val="lt1"/>
                </a:solidFill>
                <a:latin typeface="Calibri"/>
                <a:ea typeface="Calibri"/>
                <a:cs typeface="Calibri"/>
                <a:sym typeface="Calibri"/>
              </a:rPr>
              <a:t>EMERGE</a:t>
            </a:r>
            <a:endParaRPr/>
          </a:p>
          <a:p>
            <a:pPr indent="0" lvl="0" marL="0" marR="0" rtl="0" algn="l">
              <a:spcBef>
                <a:spcPts val="0"/>
              </a:spcBef>
              <a:spcAft>
                <a:spcPts val="0"/>
              </a:spcAft>
              <a:buNone/>
            </a:pPr>
            <a:r>
              <a:rPr b="0" i="0" lang="en-IE" sz="440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150" name="Google Shape;150;p70"/>
          <p:cNvSpPr/>
          <p:nvPr/>
        </p:nvSpPr>
        <p:spPr>
          <a:xfrm>
            <a:off x="7469531" y="1633466"/>
            <a:ext cx="4589207"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000" u="none" strike="noStrike">
                <a:solidFill>
                  <a:schemeClr val="lt1"/>
                </a:solidFill>
                <a:latin typeface="Calibri"/>
                <a:ea typeface="Calibri"/>
                <a:cs typeface="Calibri"/>
                <a:sym typeface="Calibri"/>
              </a:rPr>
              <a:t>PLEASE</a:t>
            </a:r>
            <a:r>
              <a:rPr b="0" i="0" lang="en-IE" sz="3000" u="none" strike="noStrike">
                <a:solidFill>
                  <a:schemeClr val="lt1"/>
                </a:solidFill>
                <a:latin typeface="Calibri"/>
                <a:ea typeface="Calibri"/>
                <a:cs typeface="Calibri"/>
                <a:sym typeface="Calibri"/>
              </a:rPr>
              <a:t> ENSURE TO KEEP FONTS AS PER THE LAYOUT</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48 point </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Divider</a:t>
            </a:r>
            <a:r>
              <a:rPr b="0" i="0" lang="en-IE" sz="3000" u="none" strike="noStrike">
                <a:solidFill>
                  <a:schemeClr val="lt1"/>
                </a:solidFill>
                <a:latin typeface="Calibri"/>
                <a:ea typeface="Calibri"/>
                <a:cs typeface="Calibri"/>
                <a:sym typeface="Calibri"/>
              </a:rPr>
              <a:t> Slides</a:t>
            </a:r>
            <a:endParaRPr/>
          </a:p>
          <a:p>
            <a:pPr indent="0" lvl="0" marL="0" marR="0" rtl="0" algn="l">
              <a:spcBef>
                <a:spcPts val="0"/>
              </a:spcBef>
              <a:spcAft>
                <a:spcPts val="0"/>
              </a:spcAft>
              <a:buClr>
                <a:schemeClr val="dk1"/>
              </a:buClr>
              <a:buSzPts val="1100"/>
              <a:buFont typeface="Arial"/>
              <a:buNone/>
            </a:pPr>
            <a:r>
              <a:t/>
            </a:r>
            <a:endParaRPr b="1" sz="1000">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36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Title Heading</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30 point</a:t>
            </a:r>
            <a:r>
              <a:rPr b="0" i="0" lang="en-IE" sz="3000" u="none" strike="noStrike">
                <a:solidFill>
                  <a:schemeClr val="lt1"/>
                </a:solidFill>
                <a:latin typeface="Calibri"/>
                <a:ea typeface="Calibri"/>
                <a:cs typeface="Calibri"/>
                <a:sym typeface="Calibri"/>
              </a:rPr>
              <a:t>  -  </a:t>
            </a:r>
            <a:r>
              <a:rPr b="0" i="0" lang="en-IE" sz="3000" u="none" strike="noStrike">
                <a:solidFill>
                  <a:schemeClr val="lt1"/>
                </a:solidFill>
                <a:latin typeface="Calibri"/>
                <a:ea typeface="Calibri"/>
                <a:cs typeface="Calibri"/>
                <a:sym typeface="Calibri"/>
              </a:rPr>
              <a:t>Sub-Titles</a:t>
            </a:r>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a:t>
            </a:r>
            <a:r>
              <a:rPr b="0" i="0" lang="en-IE" sz="3000" u="none" strike="noStrike">
                <a:solidFill>
                  <a:schemeClr val="lt1"/>
                </a:solidFill>
                <a:latin typeface="Calibri"/>
                <a:ea typeface="Calibri"/>
                <a:cs typeface="Calibri"/>
                <a:sym typeface="Calibri"/>
              </a:rPr>
              <a:t>- Quotes	</a:t>
            </a:r>
            <a:endParaRPr/>
          </a:p>
          <a:p>
            <a:pPr indent="0" lvl="0" marL="0" marR="0" rtl="0" algn="l">
              <a:lnSpc>
                <a:spcPct val="100000"/>
              </a:lnSpc>
              <a:spcBef>
                <a:spcPts val="0"/>
              </a:spcBef>
              <a:spcAft>
                <a:spcPts val="0"/>
              </a:spcAft>
              <a:buClr>
                <a:schemeClr val="dk1"/>
              </a:buClr>
              <a:buSzPts val="1100"/>
              <a:buFont typeface="Arial"/>
              <a:buNone/>
            </a:pPr>
            <a:r>
              <a:t/>
            </a:r>
            <a:endParaRPr b="0" i="0" sz="1000" u="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IE" sz="3000" u="none" strike="noStrike">
                <a:solidFill>
                  <a:schemeClr val="lt1"/>
                </a:solidFill>
                <a:latin typeface="Calibri"/>
                <a:ea typeface="Calibri"/>
                <a:cs typeface="Calibri"/>
                <a:sym typeface="Calibri"/>
              </a:rPr>
              <a:t>24 point</a:t>
            </a:r>
            <a:r>
              <a:rPr b="0" i="0" lang="en-IE" sz="3000" u="none" strike="noStrike">
                <a:solidFill>
                  <a:schemeClr val="lt1"/>
                </a:solidFill>
                <a:latin typeface="Calibri"/>
                <a:ea typeface="Calibri"/>
                <a:cs typeface="Calibri"/>
                <a:sym typeface="Calibri"/>
              </a:rPr>
              <a:t>  -  Main </a:t>
            </a:r>
            <a:r>
              <a:rPr b="0" i="0" lang="en-IE" sz="3000" u="none" strike="noStrike">
                <a:solidFill>
                  <a:schemeClr val="lt1"/>
                </a:solidFill>
                <a:latin typeface="Calibri"/>
                <a:ea typeface="Calibri"/>
                <a:cs typeface="Calibri"/>
                <a:sym typeface="Calibri"/>
              </a:rPr>
              <a:t>Text Body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3000" u="none" strike="noStrike">
              <a:solidFill>
                <a:schemeClr val="lt1"/>
              </a:solidFill>
              <a:latin typeface="Calibri"/>
              <a:ea typeface="Calibri"/>
              <a:cs typeface="Calibri"/>
              <a:sym typeface="Calibri"/>
            </a:endParaRPr>
          </a:p>
        </p:txBody>
      </p:sp>
      <p:sp>
        <p:nvSpPr>
          <p:cNvPr id="151" name="Google Shape;151;p70"/>
          <p:cNvSpPr/>
          <p:nvPr/>
        </p:nvSpPr>
        <p:spPr>
          <a:xfrm>
            <a:off x="424669" y="3172202"/>
            <a:ext cx="5489434"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2400" u="none" strike="noStrike">
                <a:solidFill>
                  <a:schemeClr val="lt1"/>
                </a:solidFill>
                <a:latin typeface="Calibri"/>
                <a:ea typeface="Calibri"/>
                <a:cs typeface="Calibri"/>
                <a:sym typeface="Calibri"/>
              </a:rPr>
              <a:t>Please ensure to keep the font sizes set as per the slide layouts. The font used throughout the </a:t>
            </a:r>
            <a:r>
              <a:rPr b="1" i="0" lang="en-IE" sz="2400" u="none" strike="noStrike">
                <a:solidFill>
                  <a:schemeClr val="lt1"/>
                </a:solidFill>
                <a:latin typeface="Calibri"/>
                <a:ea typeface="Calibri"/>
                <a:cs typeface="Calibri"/>
                <a:sym typeface="Calibri"/>
              </a:rPr>
              <a:t>EMERGE </a:t>
            </a:r>
            <a:r>
              <a:rPr b="0" i="0" lang="en-IE" sz="2400" u="none" strike="noStrike">
                <a:solidFill>
                  <a:schemeClr val="lt1"/>
                </a:solidFill>
                <a:latin typeface="Calibri"/>
                <a:ea typeface="Calibri"/>
                <a:cs typeface="Calibri"/>
                <a:sym typeface="Calibri"/>
              </a:rPr>
              <a:t>PowerPoint is….</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0" i="0" sz="2400" u="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1" lang="en-IE" sz="3600">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152" name="Google Shape;152;p70"/>
          <p:cNvCxnSpPr/>
          <p:nvPr/>
        </p:nvCxnSpPr>
        <p:spPr>
          <a:xfrm>
            <a:off x="7098716" y="-1"/>
            <a:ext cx="0" cy="6681020"/>
          </a:xfrm>
          <a:prstGeom prst="straightConnector1">
            <a:avLst/>
          </a:prstGeom>
          <a:noFill/>
          <a:ln cap="flat" cmpd="sng" w="9525">
            <a:solidFill>
              <a:schemeClr val="lt1"/>
            </a:solidFill>
            <a:prstDash val="solid"/>
            <a:miter lim="800000"/>
            <a:headEnd len="sm" w="sm" type="none"/>
            <a:tailEnd len="sm" w="sm" type="none"/>
          </a:ln>
        </p:spPr>
      </p:cxnSp>
      <p:cxnSp>
        <p:nvCxnSpPr>
          <p:cNvPr id="153" name="Google Shape;153;p70"/>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ERGE - ICONS">
  <p:cSld name="EMERGE - ICONS">
    <p:spTree>
      <p:nvGrpSpPr>
        <p:cNvPr id="154" name="Shape 154"/>
        <p:cNvGrpSpPr/>
        <p:nvPr/>
      </p:nvGrpSpPr>
      <p:grpSpPr>
        <a:xfrm>
          <a:off x="0" y="0"/>
          <a:ext cx="0" cy="0"/>
          <a:chOff x="0" y="0"/>
          <a:chExt cx="0" cy="0"/>
        </a:xfrm>
      </p:grpSpPr>
      <p:sp>
        <p:nvSpPr>
          <p:cNvPr id="155" name="Google Shape;155;p71"/>
          <p:cNvSpPr/>
          <p:nvPr/>
        </p:nvSpPr>
        <p:spPr>
          <a:xfrm>
            <a:off x="0" y="-1"/>
            <a:ext cx="12192000" cy="6858001"/>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71"/>
          <p:cNvSpPr/>
          <p:nvPr/>
        </p:nvSpPr>
        <p:spPr>
          <a:xfrm>
            <a:off x="586901" y="491138"/>
            <a:ext cx="3740169"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IE" sz="3600">
                <a:solidFill>
                  <a:schemeClr val="lt1"/>
                </a:solidFill>
                <a:latin typeface="Calibri"/>
                <a:ea typeface="Calibri"/>
                <a:cs typeface="Calibri"/>
                <a:sym typeface="Calibri"/>
              </a:rPr>
              <a:t>ICONS</a:t>
            </a:r>
            <a:r>
              <a:rPr lang="en-IE" sz="3600">
                <a:solidFill>
                  <a:schemeClr val="lt1"/>
                </a:solidFill>
                <a:latin typeface="Calibri"/>
                <a:ea typeface="Calibri"/>
                <a:cs typeface="Calibri"/>
                <a:sym typeface="Calibri"/>
              </a:rPr>
              <a:t> WHICH CAN BE USED WITHIN THE </a:t>
            </a:r>
            <a:r>
              <a:rPr b="1" lang="en-IE" sz="3600">
                <a:solidFill>
                  <a:schemeClr val="lt1"/>
                </a:solidFill>
                <a:latin typeface="Calibri"/>
                <a:ea typeface="Calibri"/>
                <a:cs typeface="Calibri"/>
                <a:sym typeface="Calibri"/>
              </a:rPr>
              <a:t>EMERGE </a:t>
            </a:r>
            <a:r>
              <a:rPr lang="en-IE" sz="3600">
                <a:solidFill>
                  <a:schemeClr val="lt1"/>
                </a:solidFill>
                <a:latin typeface="Calibri"/>
                <a:ea typeface="Calibri"/>
                <a:cs typeface="Calibri"/>
                <a:sym typeface="Calibri"/>
              </a:rPr>
              <a:t>POWERPOINT</a:t>
            </a:r>
            <a:endParaRPr/>
          </a:p>
          <a:p>
            <a:pPr indent="0" lvl="0" marL="0" marR="0" rtl="0" algn="l">
              <a:spcBef>
                <a:spcPts val="0"/>
              </a:spcBef>
              <a:spcAft>
                <a:spcPts val="0"/>
              </a:spcAft>
              <a:buClr>
                <a:schemeClr val="dk1"/>
              </a:buClr>
              <a:buSzPts val="1100"/>
              <a:buFont typeface="Arial"/>
              <a:buNone/>
            </a:pPr>
            <a:r>
              <a:t/>
            </a:r>
            <a:endParaRPr sz="3600">
              <a:solidFill>
                <a:schemeClr val="lt1"/>
              </a:solidFill>
              <a:latin typeface="Calibri"/>
              <a:ea typeface="Calibri"/>
              <a:cs typeface="Calibri"/>
              <a:sym typeface="Calibri"/>
            </a:endParaRPr>
          </a:p>
          <a:p>
            <a:pPr indent="0" lvl="0" marL="52388" marR="0" rtl="0" algn="l">
              <a:spcBef>
                <a:spcPts val="0"/>
              </a:spcBef>
              <a:spcAft>
                <a:spcPts val="0"/>
              </a:spcAft>
              <a:buClr>
                <a:schemeClr val="dk1"/>
              </a:buClr>
              <a:buSzPts val="900"/>
              <a:buFont typeface="Quattrocento Sans"/>
              <a:buNone/>
            </a:pPr>
            <a:r>
              <a:rPr i="1" lang="en-IE" sz="2400">
                <a:solidFill>
                  <a:schemeClr val="lt1"/>
                </a:solidFill>
                <a:latin typeface="Calibri"/>
                <a:ea typeface="Calibri"/>
                <a:cs typeface="Calibri"/>
                <a:sym typeface="Calibri"/>
              </a:rPr>
              <a:t>Resize them without losing quality.</a:t>
            </a:r>
            <a:r>
              <a:rPr i="1" lang="en-IE" sz="2400">
                <a:solidFill>
                  <a:schemeClr val="lt1"/>
                </a:solidFill>
                <a:latin typeface="Calibri"/>
                <a:ea typeface="Calibri"/>
                <a:cs typeface="Calibri"/>
                <a:sym typeface="Calibri"/>
              </a:rPr>
              <a:t> </a:t>
            </a:r>
            <a:r>
              <a:rPr i="1" lang="en-IE" sz="2400">
                <a:solidFill>
                  <a:schemeClr val="lt1"/>
                </a:solidFill>
                <a:latin typeface="Calibri"/>
                <a:ea typeface="Calibri"/>
                <a:cs typeface="Calibri"/>
                <a:sym typeface="Calibri"/>
              </a:rPr>
              <a:t>Change line colour, width and style.</a:t>
            </a:r>
            <a:r>
              <a:rPr i="1" lang="en-IE" sz="2400">
                <a:solidFill>
                  <a:schemeClr val="lt1"/>
                </a:solidFill>
                <a:latin typeface="Calibri"/>
                <a:ea typeface="Calibri"/>
                <a:cs typeface="Calibri"/>
                <a:sym typeface="Calibri"/>
              </a:rPr>
              <a:t> </a:t>
            </a:r>
            <a:endParaRPr/>
          </a:p>
          <a:p>
            <a:pPr indent="0" lvl="0" marL="0" marR="0" rtl="0" algn="l">
              <a:spcBef>
                <a:spcPts val="0"/>
              </a:spcBef>
              <a:spcAft>
                <a:spcPts val="0"/>
              </a:spcAft>
              <a:buClr>
                <a:schemeClr val="dk1"/>
              </a:buClr>
              <a:buSzPts val="1100"/>
              <a:buFont typeface="Arial"/>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Clr>
                <a:schemeClr val="lt1"/>
              </a:buClr>
              <a:buSzPts val="2400"/>
              <a:buFont typeface="Arial"/>
              <a:buNone/>
            </a:pPr>
            <a:r>
              <a:rPr lang="en-IE" sz="2400">
                <a:solidFill>
                  <a:schemeClr val="lt1"/>
                </a:solidFill>
                <a:latin typeface="Calibri"/>
                <a:ea typeface="Calibri"/>
                <a:cs typeface="Calibri"/>
                <a:sym typeface="Calibri"/>
              </a:rPr>
              <a:t>Isn’t that nice?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Design 1">
  <p:cSld name="Cover Design 1">
    <p:spTree>
      <p:nvGrpSpPr>
        <p:cNvPr id="157" name="Shape 157"/>
        <p:cNvGrpSpPr/>
        <p:nvPr/>
      </p:nvGrpSpPr>
      <p:grpSpPr>
        <a:xfrm>
          <a:off x="0" y="0"/>
          <a:ext cx="0" cy="0"/>
          <a:chOff x="0" y="0"/>
          <a:chExt cx="0" cy="0"/>
        </a:xfrm>
      </p:grpSpPr>
      <p:sp>
        <p:nvSpPr>
          <p:cNvPr id="158" name="Google Shape;158;p72"/>
          <p:cNvSpPr/>
          <p:nvPr/>
        </p:nvSpPr>
        <p:spPr>
          <a:xfrm>
            <a:off x="0" y="3043451"/>
            <a:ext cx="8001000" cy="3803332"/>
          </a:xfrm>
          <a:custGeom>
            <a:rect b="b" l="l" r="r" t="t"/>
            <a:pathLst>
              <a:path extrusionOk="0" h="4619192" w="765571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0">
                <a:srgbClr val="10B1A2"/>
              </a:gs>
              <a:gs pos="11000">
                <a:srgbClr val="10B1A2"/>
              </a:gs>
              <a:gs pos="68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72"/>
          <p:cNvSpPr/>
          <p:nvPr/>
        </p:nvSpPr>
        <p:spPr>
          <a:xfrm>
            <a:off x="5826406" y="928119"/>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72"/>
          <p:cNvSpPr/>
          <p:nvPr>
            <p:ph idx="2" type="pic"/>
          </p:nvPr>
        </p:nvSpPr>
        <p:spPr>
          <a:xfrm>
            <a:off x="5819671" y="-789158"/>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72"/>
          <p:cNvSpPr txBox="1"/>
          <p:nvPr>
            <p:ph idx="1" type="body"/>
          </p:nvPr>
        </p:nvSpPr>
        <p:spPr>
          <a:xfrm>
            <a:off x="323510" y="3811560"/>
            <a:ext cx="4654134" cy="1806803"/>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chemeClr val="lt1"/>
              </a:buClr>
              <a:buSzPts val="3600"/>
              <a:buNone/>
              <a:defRPr b="0" sz="3600">
                <a:solidFill>
                  <a:schemeClr val="lt1"/>
                </a:solidFill>
              </a:defRPr>
            </a:lvl1pPr>
            <a:lvl2pPr indent="-228600" lvl="1" marL="914400" algn="l">
              <a:lnSpc>
                <a:spcPct val="90000"/>
              </a:lnSpc>
              <a:spcBef>
                <a:spcPts val="500"/>
              </a:spcBef>
              <a:spcAft>
                <a:spcPts val="0"/>
              </a:spcAft>
              <a:buClr>
                <a:schemeClr val="lt1"/>
              </a:buClr>
              <a:buSzPts val="3000"/>
              <a:buNone/>
              <a:defRPr b="1">
                <a:solidFill>
                  <a:schemeClr val="lt1"/>
                </a:solidFill>
              </a:defRPr>
            </a:lvl2pPr>
            <a:lvl3pPr indent="-228600" lvl="2" marL="1371600" algn="l">
              <a:lnSpc>
                <a:spcPct val="90000"/>
              </a:lnSpc>
              <a:spcBef>
                <a:spcPts val="500"/>
              </a:spcBef>
              <a:spcAft>
                <a:spcPts val="0"/>
              </a:spcAft>
              <a:buClr>
                <a:schemeClr val="lt1"/>
              </a:buClr>
              <a:buSzPts val="2400"/>
              <a:buNone/>
              <a:defRPr b="1">
                <a:solidFill>
                  <a:schemeClr val="lt1"/>
                </a:solidFill>
              </a:defRPr>
            </a:lvl3pPr>
            <a:lvl4pPr indent="-228600" lvl="3" marL="1828800" algn="l">
              <a:lnSpc>
                <a:spcPct val="90000"/>
              </a:lnSpc>
              <a:spcBef>
                <a:spcPts val="500"/>
              </a:spcBef>
              <a:spcAft>
                <a:spcPts val="0"/>
              </a:spcAft>
              <a:buClr>
                <a:schemeClr val="lt1"/>
              </a:buClr>
              <a:buSzPts val="2400"/>
              <a:buNone/>
              <a:defRPr b="1">
                <a:solidFill>
                  <a:schemeClr val="lt1"/>
                </a:solidFill>
              </a:defRPr>
            </a:lvl4pPr>
            <a:lvl5pPr indent="-228600" lvl="4" marL="2286000" algn="l">
              <a:lnSpc>
                <a:spcPct val="90000"/>
              </a:lnSpc>
              <a:spcBef>
                <a:spcPts val="500"/>
              </a:spcBef>
              <a:spcAft>
                <a:spcPts val="0"/>
              </a:spcAft>
              <a:buClr>
                <a:schemeClr val="lt1"/>
              </a:buClr>
              <a:buSzPts val="24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72"/>
          <p:cNvPicPr preferRelativeResize="0"/>
          <p:nvPr/>
        </p:nvPicPr>
        <p:blipFill rotWithShape="1">
          <a:blip r:embed="rId2">
            <a:alphaModFix/>
          </a:blip>
          <a:srcRect b="0" l="0" r="0" t="0"/>
          <a:stretch/>
        </p:blipFill>
        <p:spPr>
          <a:xfrm>
            <a:off x="475214" y="428605"/>
            <a:ext cx="4722540" cy="1797044"/>
          </a:xfrm>
          <a:prstGeom prst="rect">
            <a:avLst/>
          </a:prstGeom>
          <a:noFill/>
          <a:ln>
            <a:noFill/>
          </a:ln>
        </p:spPr>
      </p:pic>
      <p:pic>
        <p:nvPicPr>
          <p:cNvPr id="163" name="Google Shape;163;p72"/>
          <p:cNvPicPr preferRelativeResize="0"/>
          <p:nvPr/>
        </p:nvPicPr>
        <p:blipFill rotWithShape="1">
          <a:blip r:embed="rId3">
            <a:alphaModFix/>
          </a:blip>
          <a:srcRect b="0" l="0" r="0" t="0"/>
          <a:stretch/>
        </p:blipFill>
        <p:spPr>
          <a:xfrm>
            <a:off x="11251277" y="4746548"/>
            <a:ext cx="690436" cy="673218"/>
          </a:xfrm>
          <a:prstGeom prst="rect">
            <a:avLst/>
          </a:prstGeom>
          <a:noFill/>
          <a:ln>
            <a:noFill/>
          </a:ln>
        </p:spPr>
      </p:pic>
      <p:pic>
        <p:nvPicPr>
          <p:cNvPr id="164" name="Google Shape;164;p72"/>
          <p:cNvPicPr preferRelativeResize="0"/>
          <p:nvPr/>
        </p:nvPicPr>
        <p:blipFill rotWithShape="1">
          <a:blip r:embed="rId4">
            <a:alphaModFix/>
          </a:blip>
          <a:srcRect b="0" l="0" r="0" t="0"/>
          <a:stretch/>
        </p:blipFill>
        <p:spPr>
          <a:xfrm>
            <a:off x="6539169" y="5015718"/>
            <a:ext cx="1363247" cy="1350410"/>
          </a:xfrm>
          <a:prstGeom prst="rect">
            <a:avLst/>
          </a:prstGeom>
          <a:noFill/>
          <a:ln>
            <a:noFill/>
          </a:ln>
        </p:spPr>
      </p:pic>
      <p:pic>
        <p:nvPicPr>
          <p:cNvPr id="165" name="Google Shape;165;p72"/>
          <p:cNvPicPr preferRelativeResize="0"/>
          <p:nvPr/>
        </p:nvPicPr>
        <p:blipFill rotWithShape="1">
          <a:blip r:embed="rId5">
            <a:alphaModFix/>
          </a:blip>
          <a:srcRect b="0" l="0" r="0" t="0"/>
          <a:stretch/>
        </p:blipFill>
        <p:spPr>
          <a:xfrm>
            <a:off x="4680028" y="2183126"/>
            <a:ext cx="2227993" cy="2220696"/>
          </a:xfrm>
          <a:prstGeom prst="rect">
            <a:avLst/>
          </a:prstGeom>
          <a:noFill/>
          <a:ln>
            <a:noFill/>
          </a:ln>
        </p:spPr>
      </p:pic>
      <p:pic>
        <p:nvPicPr>
          <p:cNvPr id="166" name="Google Shape;166;p72"/>
          <p:cNvPicPr preferRelativeResize="0"/>
          <p:nvPr/>
        </p:nvPicPr>
        <p:blipFill rotWithShape="1">
          <a:blip r:embed="rId6">
            <a:alphaModFix/>
          </a:blip>
          <a:srcRect b="0" l="0" r="0" t="0"/>
          <a:stretch/>
        </p:blipFill>
        <p:spPr>
          <a:xfrm>
            <a:off x="8001000" y="6033246"/>
            <a:ext cx="3991439" cy="56160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LEFT">
  <p:cSld name="text only with 2 colums - LEFT">
    <p:spTree>
      <p:nvGrpSpPr>
        <p:cNvPr id="167" name="Shape 167"/>
        <p:cNvGrpSpPr/>
        <p:nvPr/>
      </p:nvGrpSpPr>
      <p:grpSpPr>
        <a:xfrm>
          <a:off x="0" y="0"/>
          <a:ext cx="0" cy="0"/>
          <a:chOff x="0" y="0"/>
          <a:chExt cx="0" cy="0"/>
        </a:xfrm>
      </p:grpSpPr>
      <p:sp>
        <p:nvSpPr>
          <p:cNvPr id="168" name="Google Shape;168;p73"/>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73"/>
          <p:cNvSpPr txBox="1"/>
          <p:nvPr>
            <p:ph idx="2" type="body"/>
          </p:nvPr>
        </p:nvSpPr>
        <p:spPr>
          <a:xfrm>
            <a:off x="876302" y="2117211"/>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73"/>
          <p:cNvSpPr txBox="1"/>
          <p:nvPr>
            <p:ph idx="3" type="body"/>
          </p:nvPr>
        </p:nvSpPr>
        <p:spPr>
          <a:xfrm>
            <a:off x="4683387" y="2139557"/>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1" name="Google Shape;171;p73"/>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172" name="Google Shape;172;p73"/>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73" name="Google Shape;173;p73"/>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174" name="Google Shape;174;p73"/>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3 colums - LEFT">
  <p:cSld name="text only with 3 colums - LEFT">
    <p:spTree>
      <p:nvGrpSpPr>
        <p:cNvPr id="175" name="Shape 175"/>
        <p:cNvGrpSpPr/>
        <p:nvPr/>
      </p:nvGrpSpPr>
      <p:grpSpPr>
        <a:xfrm>
          <a:off x="0" y="0"/>
          <a:ext cx="0" cy="0"/>
          <a:chOff x="0" y="0"/>
          <a:chExt cx="0" cy="0"/>
        </a:xfrm>
      </p:grpSpPr>
      <p:sp>
        <p:nvSpPr>
          <p:cNvPr id="176" name="Google Shape;176;p74"/>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74"/>
          <p:cNvSpPr txBox="1"/>
          <p:nvPr>
            <p:ph idx="2" type="body"/>
          </p:nvPr>
        </p:nvSpPr>
        <p:spPr>
          <a:xfrm>
            <a:off x="876300" y="2113005"/>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74"/>
          <p:cNvSpPr txBox="1"/>
          <p:nvPr>
            <p:ph idx="3" type="body"/>
          </p:nvPr>
        </p:nvSpPr>
        <p:spPr>
          <a:xfrm>
            <a:off x="5929097" y="2107852"/>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74"/>
          <p:cNvSpPr txBox="1"/>
          <p:nvPr>
            <p:ph idx="4" type="body"/>
          </p:nvPr>
        </p:nvSpPr>
        <p:spPr>
          <a:xfrm>
            <a:off x="3424130" y="2107852"/>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0" name="Google Shape;180;p74"/>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sp>
        <p:nvSpPr>
          <p:cNvPr id="181" name="Google Shape;181;p74"/>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82" name="Google Shape;182;p74"/>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cxnSp>
        <p:nvCxnSpPr>
          <p:cNvPr id="183" name="Google Shape;183;p74"/>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to left - photo to right">
  <p:cSld name="Text to left - photo to right">
    <p:spTree>
      <p:nvGrpSpPr>
        <p:cNvPr id="184" name="Shape 184"/>
        <p:cNvGrpSpPr/>
        <p:nvPr/>
      </p:nvGrpSpPr>
      <p:grpSpPr>
        <a:xfrm>
          <a:off x="0" y="0"/>
          <a:ext cx="0" cy="0"/>
          <a:chOff x="0" y="0"/>
          <a:chExt cx="0" cy="0"/>
        </a:xfrm>
      </p:grpSpPr>
      <p:cxnSp>
        <p:nvCxnSpPr>
          <p:cNvPr id="185" name="Google Shape;185;p75"/>
          <p:cNvCxnSpPr/>
          <p:nvPr/>
        </p:nvCxnSpPr>
        <p:spPr>
          <a:xfrm rot="10800000">
            <a:off x="337256" y="1808079"/>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186" name="Google Shape;186;p75"/>
          <p:cNvSpPr txBox="1"/>
          <p:nvPr>
            <p:ph idx="1" type="body"/>
          </p:nvPr>
        </p:nvSpPr>
        <p:spPr>
          <a:xfrm>
            <a:off x="421069" y="915852"/>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75"/>
          <p:cNvSpPr txBox="1"/>
          <p:nvPr>
            <p:ph idx="2" type="body"/>
          </p:nvPr>
        </p:nvSpPr>
        <p:spPr>
          <a:xfrm>
            <a:off x="428017" y="2049331"/>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75"/>
          <p:cNvSpPr/>
          <p:nvPr>
            <p:ph idx="3" type="pic"/>
          </p:nvPr>
        </p:nvSpPr>
        <p:spPr>
          <a:xfrm flipH="1">
            <a:off x="6929107" y="-160857"/>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9" name="Google Shape;189;p75"/>
          <p:cNvSpPr/>
          <p:nvPr/>
        </p:nvSpPr>
        <p:spPr>
          <a:xfrm rot="-9184264">
            <a:off x="8575829" y="806436"/>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7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91" name="Google Shape;191;p7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92" name="Google Shape;192;p75"/>
          <p:cNvPicPr preferRelativeResize="0"/>
          <p:nvPr/>
        </p:nvPicPr>
        <p:blipFill rotWithShape="1">
          <a:blip r:embed="rId3">
            <a:alphaModFix/>
          </a:blip>
          <a:srcRect b="0" l="0" r="0" t="0"/>
          <a:stretch/>
        </p:blipFill>
        <p:spPr>
          <a:xfrm>
            <a:off x="11323261" y="4419920"/>
            <a:ext cx="690436" cy="673218"/>
          </a:xfrm>
          <a:prstGeom prst="rect">
            <a:avLst/>
          </a:prstGeom>
          <a:noFill/>
          <a:ln>
            <a:noFill/>
          </a:ln>
        </p:spPr>
      </p:pic>
      <p:pic>
        <p:nvPicPr>
          <p:cNvPr id="193" name="Google Shape;193;p75"/>
          <p:cNvPicPr preferRelativeResize="0"/>
          <p:nvPr/>
        </p:nvPicPr>
        <p:blipFill rotWithShape="1">
          <a:blip r:embed="rId4">
            <a:alphaModFix/>
          </a:blip>
          <a:srcRect b="0" l="0" r="0" t="0"/>
          <a:stretch/>
        </p:blipFill>
        <p:spPr>
          <a:xfrm>
            <a:off x="9077246" y="4712644"/>
            <a:ext cx="1363247" cy="1350410"/>
          </a:xfrm>
          <a:prstGeom prst="rect">
            <a:avLst/>
          </a:prstGeom>
          <a:noFill/>
          <a:ln>
            <a:noFill/>
          </a:ln>
        </p:spPr>
      </p:pic>
      <p:pic>
        <p:nvPicPr>
          <p:cNvPr id="194" name="Google Shape;194;p75"/>
          <p:cNvPicPr preferRelativeResize="0"/>
          <p:nvPr/>
        </p:nvPicPr>
        <p:blipFill rotWithShape="1">
          <a:blip r:embed="rId5">
            <a:alphaModFix/>
          </a:blip>
          <a:srcRect b="0" l="0" r="0" t="0"/>
          <a:stretch/>
        </p:blipFill>
        <p:spPr>
          <a:xfrm>
            <a:off x="5814086" y="915852"/>
            <a:ext cx="2227993" cy="22206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ullets slide">
  <p:cSld name="3 bullets slide">
    <p:spTree>
      <p:nvGrpSpPr>
        <p:cNvPr id="25" name="Shape 25"/>
        <p:cNvGrpSpPr/>
        <p:nvPr/>
      </p:nvGrpSpPr>
      <p:grpSpPr>
        <a:xfrm>
          <a:off x="0" y="0"/>
          <a:ext cx="0" cy="0"/>
          <a:chOff x="0" y="0"/>
          <a:chExt cx="0" cy="0"/>
        </a:xfrm>
      </p:grpSpPr>
      <p:sp>
        <p:nvSpPr>
          <p:cNvPr id="26" name="Google Shape;26;p58"/>
          <p:cNvSpPr/>
          <p:nvPr/>
        </p:nvSpPr>
        <p:spPr>
          <a:xfrm>
            <a:off x="4903304" y="1126433"/>
            <a:ext cx="7288696" cy="1302295"/>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58"/>
          <p:cNvSpPr/>
          <p:nvPr/>
        </p:nvSpPr>
        <p:spPr>
          <a:xfrm>
            <a:off x="4903304" y="2749824"/>
            <a:ext cx="7288696" cy="1302295"/>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58"/>
          <p:cNvSpPr/>
          <p:nvPr/>
        </p:nvSpPr>
        <p:spPr>
          <a:xfrm>
            <a:off x="4903304" y="4373215"/>
            <a:ext cx="7288696" cy="1302295"/>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29" name="Google Shape;29;p58"/>
          <p:cNvCxnSpPr/>
          <p:nvPr/>
        </p:nvCxnSpPr>
        <p:spPr>
          <a:xfrm>
            <a:off x="6175512" y="1223543"/>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0" name="Google Shape;30;p58"/>
          <p:cNvCxnSpPr/>
          <p:nvPr/>
        </p:nvCxnSpPr>
        <p:spPr>
          <a:xfrm>
            <a:off x="6175512" y="2852059"/>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1" name="Google Shape;31;p58"/>
          <p:cNvCxnSpPr/>
          <p:nvPr/>
        </p:nvCxnSpPr>
        <p:spPr>
          <a:xfrm>
            <a:off x="6175512" y="4496389"/>
            <a:ext cx="0" cy="1042579"/>
          </a:xfrm>
          <a:prstGeom prst="straightConnector1">
            <a:avLst/>
          </a:prstGeom>
          <a:noFill/>
          <a:ln cap="flat" cmpd="sng" w="28575">
            <a:solidFill>
              <a:schemeClr val="lt1"/>
            </a:solidFill>
            <a:prstDash val="solid"/>
            <a:miter lim="800000"/>
            <a:headEnd len="sm" w="sm" type="none"/>
            <a:tailEnd len="sm" w="sm" type="none"/>
          </a:ln>
        </p:spPr>
      </p:cxnSp>
      <p:pic>
        <p:nvPicPr>
          <p:cNvPr id="32" name="Google Shape;32;p58"/>
          <p:cNvPicPr preferRelativeResize="0"/>
          <p:nvPr/>
        </p:nvPicPr>
        <p:blipFill rotWithShape="1">
          <a:blip r:embed="rId2">
            <a:alphaModFix/>
          </a:blip>
          <a:srcRect b="0" l="0" r="0" t="0"/>
          <a:stretch/>
        </p:blipFill>
        <p:spPr>
          <a:xfrm>
            <a:off x="3954456" y="677649"/>
            <a:ext cx="1176669" cy="5446643"/>
          </a:xfrm>
          <a:prstGeom prst="rect">
            <a:avLst/>
          </a:prstGeom>
          <a:noFill/>
          <a:ln>
            <a:noFill/>
          </a:ln>
        </p:spPr>
      </p:pic>
      <p:sp>
        <p:nvSpPr>
          <p:cNvPr id="33" name="Google Shape;33;p58"/>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8"/>
          <p:cNvSpPr txBox="1"/>
          <p:nvPr>
            <p:ph idx="2" type="body"/>
          </p:nvPr>
        </p:nvSpPr>
        <p:spPr>
          <a:xfrm>
            <a:off x="643223" y="2087287"/>
            <a:ext cx="3821205"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8"/>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8"/>
          <p:cNvSpPr txBox="1"/>
          <p:nvPr>
            <p:ph idx="4" type="body"/>
          </p:nvPr>
        </p:nvSpPr>
        <p:spPr>
          <a:xfrm>
            <a:off x="6271051" y="1126433"/>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58"/>
          <p:cNvCxnSpPr/>
          <p:nvPr/>
        </p:nvCxnSpPr>
        <p:spPr>
          <a:xfrm>
            <a:off x="417209" y="1920386"/>
            <a:ext cx="4287526" cy="0"/>
          </a:xfrm>
          <a:prstGeom prst="straightConnector1">
            <a:avLst/>
          </a:prstGeom>
          <a:noFill/>
          <a:ln cap="flat" cmpd="sng" w="9525">
            <a:solidFill>
              <a:srgbClr val="174F72"/>
            </a:solidFill>
            <a:prstDash val="solid"/>
            <a:miter lim="800000"/>
            <a:headEnd len="sm" w="sm" type="none"/>
            <a:tailEnd len="sm" w="sm" type="none"/>
          </a:ln>
        </p:spPr>
      </p:cxnSp>
      <p:sp>
        <p:nvSpPr>
          <p:cNvPr id="38" name="Google Shape;38;p58"/>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8"/>
          <p:cNvSpPr txBox="1"/>
          <p:nvPr>
            <p:ph idx="6" type="body"/>
          </p:nvPr>
        </p:nvSpPr>
        <p:spPr>
          <a:xfrm>
            <a:off x="6294869" y="2740524"/>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8"/>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8"/>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8"/>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3" name="Google Shape;43;p58"/>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NAVY)">
  <p:cSld name="Text with quote box on left  (NAVY)">
    <p:spTree>
      <p:nvGrpSpPr>
        <p:cNvPr id="195" name="Shape 195"/>
        <p:cNvGrpSpPr/>
        <p:nvPr/>
      </p:nvGrpSpPr>
      <p:grpSpPr>
        <a:xfrm>
          <a:off x="0" y="0"/>
          <a:ext cx="0" cy="0"/>
          <a:chOff x="0" y="0"/>
          <a:chExt cx="0" cy="0"/>
        </a:xfrm>
      </p:grpSpPr>
      <p:grpSp>
        <p:nvGrpSpPr>
          <p:cNvPr id="196" name="Google Shape;196;p76"/>
          <p:cNvGrpSpPr/>
          <p:nvPr/>
        </p:nvGrpSpPr>
        <p:grpSpPr>
          <a:xfrm>
            <a:off x="-3012756" y="-2245140"/>
            <a:ext cx="10242583" cy="10242583"/>
            <a:chOff x="-3012756" y="-2245140"/>
            <a:chExt cx="10242583" cy="10242583"/>
          </a:xfrm>
        </p:grpSpPr>
        <p:sp>
          <p:nvSpPr>
            <p:cNvPr id="197" name="Google Shape;197;p76"/>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8" name="Google Shape;198;p76"/>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9" name="Google Shape;199;p76"/>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00" name="Google Shape;200;p76"/>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01" name="Google Shape;201;p76"/>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cxnSp>
        <p:nvCxnSpPr>
          <p:cNvPr id="202" name="Google Shape;202;p76"/>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
        <p:nvSpPr>
          <p:cNvPr id="203" name="Google Shape;203;p76"/>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76"/>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7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06" name="Google Shape;206;p76"/>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07" name="Google Shape;207;p76"/>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76"/>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76"/>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PINK)">
  <p:cSld name="Text with quote box on left (PINK)">
    <p:spTree>
      <p:nvGrpSpPr>
        <p:cNvPr id="210" name="Shape 210"/>
        <p:cNvGrpSpPr/>
        <p:nvPr/>
      </p:nvGrpSpPr>
      <p:grpSpPr>
        <a:xfrm>
          <a:off x="0" y="0"/>
          <a:ext cx="0" cy="0"/>
          <a:chOff x="0" y="0"/>
          <a:chExt cx="0" cy="0"/>
        </a:xfrm>
      </p:grpSpPr>
      <p:grpSp>
        <p:nvGrpSpPr>
          <p:cNvPr id="211" name="Google Shape;211;p77"/>
          <p:cNvGrpSpPr/>
          <p:nvPr/>
        </p:nvGrpSpPr>
        <p:grpSpPr>
          <a:xfrm>
            <a:off x="-3012756" y="-2245140"/>
            <a:ext cx="10242583" cy="10242583"/>
            <a:chOff x="-3012756" y="-2245140"/>
            <a:chExt cx="10242583" cy="10242583"/>
          </a:xfrm>
        </p:grpSpPr>
        <p:sp>
          <p:nvSpPr>
            <p:cNvPr id="212" name="Google Shape;212;p77"/>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13" name="Google Shape;213;p77"/>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4" name="Google Shape;214;p77"/>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215" name="Google Shape;215;p77"/>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216" name="Google Shape;216;p77"/>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217" name="Google Shape;217;p77"/>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8" name="Google Shape;218;p77"/>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7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20" name="Google Shape;220;p77"/>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21" name="Google Shape;221;p77"/>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77"/>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77"/>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4" name="Google Shape;224;p77"/>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TURQUOISE)">
  <p:cSld name="Text with quote box on left (TURQUOISE)">
    <p:spTree>
      <p:nvGrpSpPr>
        <p:cNvPr id="225" name="Shape 225"/>
        <p:cNvGrpSpPr/>
        <p:nvPr/>
      </p:nvGrpSpPr>
      <p:grpSpPr>
        <a:xfrm>
          <a:off x="0" y="0"/>
          <a:ext cx="0" cy="0"/>
          <a:chOff x="0" y="0"/>
          <a:chExt cx="0" cy="0"/>
        </a:xfrm>
      </p:grpSpPr>
      <p:grpSp>
        <p:nvGrpSpPr>
          <p:cNvPr id="226" name="Google Shape;226;p78"/>
          <p:cNvGrpSpPr/>
          <p:nvPr/>
        </p:nvGrpSpPr>
        <p:grpSpPr>
          <a:xfrm>
            <a:off x="-3012756" y="-2245140"/>
            <a:ext cx="10242583" cy="10242583"/>
            <a:chOff x="-3012756" y="-2245140"/>
            <a:chExt cx="10242583" cy="10242583"/>
          </a:xfrm>
        </p:grpSpPr>
        <p:sp>
          <p:nvSpPr>
            <p:cNvPr id="227" name="Google Shape;227;p78"/>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8" name="Google Shape;228;p78"/>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9" name="Google Shape;229;p78"/>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30" name="Google Shape;230;p78"/>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31" name="Google Shape;231;p78"/>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32" name="Google Shape;232;p78"/>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78"/>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78"/>
          <p:cNvSpPr txBox="1"/>
          <p:nvPr/>
        </p:nvSpPr>
        <p:spPr>
          <a:xfrm>
            <a:off x="285884" y="6389956"/>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35" name="Google Shape;235;p78"/>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236" name="Google Shape;236;p78"/>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78"/>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78"/>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9" name="Google Shape;239;p78"/>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LIME)">
  <p:cSld name="Text with quote box on left  (LIME)">
    <p:spTree>
      <p:nvGrpSpPr>
        <p:cNvPr id="240" name="Shape 240"/>
        <p:cNvGrpSpPr/>
        <p:nvPr/>
      </p:nvGrpSpPr>
      <p:grpSpPr>
        <a:xfrm>
          <a:off x="0" y="0"/>
          <a:ext cx="0" cy="0"/>
          <a:chOff x="0" y="0"/>
          <a:chExt cx="0" cy="0"/>
        </a:xfrm>
      </p:grpSpPr>
      <p:grpSp>
        <p:nvGrpSpPr>
          <p:cNvPr id="241" name="Google Shape;241;p79"/>
          <p:cNvGrpSpPr/>
          <p:nvPr/>
        </p:nvGrpSpPr>
        <p:grpSpPr>
          <a:xfrm>
            <a:off x="-3012756" y="-2245140"/>
            <a:ext cx="10242583" cy="10242583"/>
            <a:chOff x="-3012756" y="-2245140"/>
            <a:chExt cx="10242583" cy="10242583"/>
          </a:xfrm>
        </p:grpSpPr>
        <p:sp>
          <p:nvSpPr>
            <p:cNvPr id="242" name="Google Shape;242;p79"/>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79"/>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4" name="Google Shape;244;p79"/>
            <p:cNvPicPr preferRelativeResize="0"/>
            <p:nvPr/>
          </p:nvPicPr>
          <p:blipFill rotWithShape="1">
            <a:blip r:embed="rId2">
              <a:alphaModFix amt="80000"/>
            </a:blip>
            <a:srcRect b="0" l="0" r="0" t="0"/>
            <a:stretch/>
          </p:blipFill>
          <p:spPr>
            <a:xfrm>
              <a:off x="114696" y="5320710"/>
              <a:ext cx="1363247" cy="1350410"/>
            </a:xfrm>
            <a:prstGeom prst="rect">
              <a:avLst/>
            </a:prstGeom>
            <a:noFill/>
            <a:ln>
              <a:noFill/>
            </a:ln>
          </p:spPr>
        </p:pic>
        <p:pic>
          <p:nvPicPr>
            <p:cNvPr id="245" name="Google Shape;245;p79"/>
            <p:cNvPicPr preferRelativeResize="0"/>
            <p:nvPr/>
          </p:nvPicPr>
          <p:blipFill rotWithShape="1">
            <a:blip r:embed="rId3">
              <a:alphaModFix amt="80000"/>
            </a:blip>
            <a:srcRect b="0" l="0" r="0" t="0"/>
            <a:stretch/>
          </p:blipFill>
          <p:spPr>
            <a:xfrm rot="299580">
              <a:off x="4206166" y="82689"/>
              <a:ext cx="2027433" cy="1976874"/>
            </a:xfrm>
            <a:prstGeom prst="rect">
              <a:avLst/>
            </a:prstGeom>
            <a:noFill/>
            <a:ln>
              <a:noFill/>
            </a:ln>
          </p:spPr>
        </p:pic>
        <p:pic>
          <p:nvPicPr>
            <p:cNvPr id="246" name="Google Shape;246;p79"/>
            <p:cNvPicPr preferRelativeResize="0"/>
            <p:nvPr/>
          </p:nvPicPr>
          <p:blipFill rotWithShape="1">
            <a:blip r:embed="rId4">
              <a:alphaModFix amt="80000"/>
            </a:blip>
            <a:srcRect b="0" l="0" r="0" t="0"/>
            <a:stretch/>
          </p:blipFill>
          <p:spPr>
            <a:xfrm>
              <a:off x="4754778" y="4642672"/>
              <a:ext cx="724821" cy="722447"/>
            </a:xfrm>
            <a:prstGeom prst="rect">
              <a:avLst/>
            </a:prstGeom>
            <a:noFill/>
            <a:ln>
              <a:noFill/>
            </a:ln>
          </p:spPr>
        </p:pic>
      </p:grpSp>
      <p:sp>
        <p:nvSpPr>
          <p:cNvPr id="247" name="Google Shape;247;p79"/>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79"/>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79"/>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79"/>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1" name="Google Shape;251;p79"/>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79"/>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53" name="Google Shape;253;p79"/>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cxnSp>
        <p:nvCxnSpPr>
          <p:cNvPr id="254" name="Google Shape;254;p79"/>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NAVY)">
  <p:cSld name="Text with quote box on right (NAVY)">
    <p:spTree>
      <p:nvGrpSpPr>
        <p:cNvPr id="255" name="Shape 255"/>
        <p:cNvGrpSpPr/>
        <p:nvPr/>
      </p:nvGrpSpPr>
      <p:grpSpPr>
        <a:xfrm>
          <a:off x="0" y="0"/>
          <a:ext cx="0" cy="0"/>
          <a:chOff x="0" y="0"/>
          <a:chExt cx="0" cy="0"/>
        </a:xfrm>
      </p:grpSpPr>
      <p:grpSp>
        <p:nvGrpSpPr>
          <p:cNvPr id="256" name="Google Shape;256;p80"/>
          <p:cNvGrpSpPr/>
          <p:nvPr/>
        </p:nvGrpSpPr>
        <p:grpSpPr>
          <a:xfrm flipH="1">
            <a:off x="4964537" y="-2216459"/>
            <a:ext cx="10242583" cy="10242583"/>
            <a:chOff x="-3012756" y="-2245140"/>
            <a:chExt cx="10242583" cy="10242583"/>
          </a:xfrm>
        </p:grpSpPr>
        <p:sp>
          <p:nvSpPr>
            <p:cNvPr id="257" name="Google Shape;257;p80"/>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80"/>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9" name="Google Shape;259;p80"/>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60" name="Google Shape;260;p80"/>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61" name="Google Shape;261;p80"/>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62" name="Google Shape;262;p80"/>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80"/>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80"/>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80"/>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80"/>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67" name="Google Shape;267;p80"/>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
        <p:nvSpPr>
          <p:cNvPr id="268" name="Google Shape;268;p80"/>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69" name="Google Shape;269;p80"/>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PINK)">
  <p:cSld name="Text with quote box on right (PINK)">
    <p:spTree>
      <p:nvGrpSpPr>
        <p:cNvPr id="270" name="Shape 270"/>
        <p:cNvGrpSpPr/>
        <p:nvPr/>
      </p:nvGrpSpPr>
      <p:grpSpPr>
        <a:xfrm>
          <a:off x="0" y="0"/>
          <a:ext cx="0" cy="0"/>
          <a:chOff x="0" y="0"/>
          <a:chExt cx="0" cy="0"/>
        </a:xfrm>
      </p:grpSpPr>
      <p:grpSp>
        <p:nvGrpSpPr>
          <p:cNvPr id="271" name="Google Shape;271;p81"/>
          <p:cNvGrpSpPr/>
          <p:nvPr/>
        </p:nvGrpSpPr>
        <p:grpSpPr>
          <a:xfrm flipH="1">
            <a:off x="4950023" y="-2219763"/>
            <a:ext cx="10242583" cy="10242583"/>
            <a:chOff x="-3012756" y="-2245140"/>
            <a:chExt cx="10242583" cy="10242583"/>
          </a:xfrm>
        </p:grpSpPr>
        <p:sp>
          <p:nvSpPr>
            <p:cNvPr id="272" name="Google Shape;272;p81"/>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73" name="Google Shape;273;p81"/>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4" name="Google Shape;274;p81"/>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275" name="Google Shape;275;p81"/>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276" name="Google Shape;276;p81"/>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277" name="Google Shape;277;p81"/>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81"/>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9" name="Google Shape;279;p81"/>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0" name="Google Shape;280;p81"/>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1" name="Google Shape;281;p81"/>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81"/>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83" name="Google Shape;283;p81"/>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284" name="Google Shape;284;p81"/>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TURQUOISE)">
  <p:cSld name="Text with quote box on right (TURQUOISE)">
    <p:spTree>
      <p:nvGrpSpPr>
        <p:cNvPr id="285" name="Shape 285"/>
        <p:cNvGrpSpPr/>
        <p:nvPr/>
      </p:nvGrpSpPr>
      <p:grpSpPr>
        <a:xfrm>
          <a:off x="0" y="0"/>
          <a:ext cx="0" cy="0"/>
          <a:chOff x="0" y="0"/>
          <a:chExt cx="0" cy="0"/>
        </a:xfrm>
      </p:grpSpPr>
      <p:grpSp>
        <p:nvGrpSpPr>
          <p:cNvPr id="286" name="Google Shape;286;p82"/>
          <p:cNvGrpSpPr/>
          <p:nvPr/>
        </p:nvGrpSpPr>
        <p:grpSpPr>
          <a:xfrm flipH="1">
            <a:off x="4951089" y="-2211088"/>
            <a:ext cx="10242583" cy="10242583"/>
            <a:chOff x="-3012756" y="-2245140"/>
            <a:chExt cx="10242583" cy="10242583"/>
          </a:xfrm>
        </p:grpSpPr>
        <p:sp>
          <p:nvSpPr>
            <p:cNvPr id="287" name="Google Shape;287;p82"/>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82"/>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9" name="Google Shape;289;p82"/>
            <p:cNvPicPr preferRelativeResize="0"/>
            <p:nvPr/>
          </p:nvPicPr>
          <p:blipFill rotWithShape="1">
            <a:blip r:embed="rId2">
              <a:alphaModFix amt="80000"/>
            </a:blip>
            <a:srcRect b="0" l="0" r="0" t="0"/>
            <a:stretch/>
          </p:blipFill>
          <p:spPr>
            <a:xfrm>
              <a:off x="4780799" y="4611219"/>
              <a:ext cx="690436" cy="673218"/>
            </a:xfrm>
            <a:prstGeom prst="rect">
              <a:avLst/>
            </a:prstGeom>
            <a:noFill/>
            <a:ln>
              <a:noFill/>
            </a:ln>
          </p:spPr>
        </p:pic>
        <p:pic>
          <p:nvPicPr>
            <p:cNvPr id="290" name="Google Shape;290;p82"/>
            <p:cNvPicPr preferRelativeResize="0"/>
            <p:nvPr/>
          </p:nvPicPr>
          <p:blipFill rotWithShape="1">
            <a:blip r:embed="rId3">
              <a:alphaModFix amt="80000"/>
            </a:blip>
            <a:srcRect b="0" l="0" r="0" t="0"/>
            <a:stretch/>
          </p:blipFill>
          <p:spPr>
            <a:xfrm>
              <a:off x="114696" y="5320710"/>
              <a:ext cx="1363247" cy="1350410"/>
            </a:xfrm>
            <a:prstGeom prst="rect">
              <a:avLst/>
            </a:prstGeom>
            <a:noFill/>
            <a:ln>
              <a:noFill/>
            </a:ln>
          </p:spPr>
        </p:pic>
        <p:pic>
          <p:nvPicPr>
            <p:cNvPr id="291" name="Google Shape;291;p82"/>
            <p:cNvPicPr preferRelativeResize="0"/>
            <p:nvPr/>
          </p:nvPicPr>
          <p:blipFill rotWithShape="1">
            <a:blip r:embed="rId4">
              <a:alphaModFix amt="80000"/>
            </a:blip>
            <a:srcRect b="0" l="0" r="0" t="0"/>
            <a:stretch/>
          </p:blipFill>
          <p:spPr>
            <a:xfrm>
              <a:off x="4097575" y="-105032"/>
              <a:ext cx="2227993" cy="2220696"/>
            </a:xfrm>
            <a:prstGeom prst="rect">
              <a:avLst/>
            </a:prstGeom>
            <a:noFill/>
            <a:ln>
              <a:noFill/>
            </a:ln>
          </p:spPr>
        </p:pic>
      </p:grpSp>
      <p:sp>
        <p:nvSpPr>
          <p:cNvPr id="292" name="Google Shape;292;p82"/>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82"/>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4" name="Google Shape;294;p82"/>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82"/>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82"/>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82"/>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298" name="Google Shape;298;p82"/>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299" name="Google Shape;299;p82"/>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right (LIME)">
  <p:cSld name="Text with quote box on right (LIME)">
    <p:spTree>
      <p:nvGrpSpPr>
        <p:cNvPr id="300" name="Shape 300"/>
        <p:cNvGrpSpPr/>
        <p:nvPr/>
      </p:nvGrpSpPr>
      <p:grpSpPr>
        <a:xfrm>
          <a:off x="0" y="0"/>
          <a:ext cx="0" cy="0"/>
          <a:chOff x="0" y="0"/>
          <a:chExt cx="0" cy="0"/>
        </a:xfrm>
      </p:grpSpPr>
      <p:grpSp>
        <p:nvGrpSpPr>
          <p:cNvPr id="301" name="Google Shape;301;p83"/>
          <p:cNvGrpSpPr/>
          <p:nvPr/>
        </p:nvGrpSpPr>
        <p:grpSpPr>
          <a:xfrm flipH="1">
            <a:off x="4965629" y="-2209282"/>
            <a:ext cx="10242583" cy="10242583"/>
            <a:chOff x="-3012756" y="-2245140"/>
            <a:chExt cx="10242583" cy="10242583"/>
          </a:xfrm>
        </p:grpSpPr>
        <p:sp>
          <p:nvSpPr>
            <p:cNvPr id="302" name="Google Shape;302;p83"/>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3" name="Google Shape;303;p83"/>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04" name="Google Shape;304;p83"/>
            <p:cNvPicPr preferRelativeResize="0"/>
            <p:nvPr/>
          </p:nvPicPr>
          <p:blipFill rotWithShape="1">
            <a:blip r:embed="rId2">
              <a:alphaModFix amt="80000"/>
            </a:blip>
            <a:srcRect b="0" l="0" r="0" t="0"/>
            <a:stretch/>
          </p:blipFill>
          <p:spPr>
            <a:xfrm>
              <a:off x="114696" y="5320710"/>
              <a:ext cx="1363247" cy="1350410"/>
            </a:xfrm>
            <a:prstGeom prst="rect">
              <a:avLst/>
            </a:prstGeom>
            <a:noFill/>
            <a:ln>
              <a:noFill/>
            </a:ln>
          </p:spPr>
        </p:pic>
        <p:pic>
          <p:nvPicPr>
            <p:cNvPr id="305" name="Google Shape;305;p83"/>
            <p:cNvPicPr preferRelativeResize="0"/>
            <p:nvPr/>
          </p:nvPicPr>
          <p:blipFill rotWithShape="1">
            <a:blip r:embed="rId3">
              <a:alphaModFix amt="80000"/>
            </a:blip>
            <a:srcRect b="0" l="0" r="0" t="0"/>
            <a:stretch/>
          </p:blipFill>
          <p:spPr>
            <a:xfrm rot="299580">
              <a:off x="4206166" y="82689"/>
              <a:ext cx="2027433" cy="1976874"/>
            </a:xfrm>
            <a:prstGeom prst="rect">
              <a:avLst/>
            </a:prstGeom>
            <a:noFill/>
            <a:ln>
              <a:noFill/>
            </a:ln>
          </p:spPr>
        </p:pic>
        <p:pic>
          <p:nvPicPr>
            <p:cNvPr id="306" name="Google Shape;306;p83"/>
            <p:cNvPicPr preferRelativeResize="0"/>
            <p:nvPr/>
          </p:nvPicPr>
          <p:blipFill rotWithShape="1">
            <a:blip r:embed="rId4">
              <a:alphaModFix amt="80000"/>
            </a:blip>
            <a:srcRect b="0" l="0" r="0" t="0"/>
            <a:stretch/>
          </p:blipFill>
          <p:spPr>
            <a:xfrm>
              <a:off x="4754778" y="4642672"/>
              <a:ext cx="724821" cy="722447"/>
            </a:xfrm>
            <a:prstGeom prst="rect">
              <a:avLst/>
            </a:prstGeom>
            <a:noFill/>
            <a:ln>
              <a:noFill/>
            </a:ln>
          </p:spPr>
        </p:pic>
      </p:grpSp>
      <p:sp>
        <p:nvSpPr>
          <p:cNvPr id="307" name="Google Shape;307;p83"/>
          <p:cNvSpPr txBox="1"/>
          <p:nvPr>
            <p:ph idx="1" type="body"/>
          </p:nvPr>
        </p:nvSpPr>
        <p:spPr>
          <a:xfrm>
            <a:off x="370472" y="832305"/>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8" name="Google Shape;308;p83"/>
          <p:cNvSpPr txBox="1"/>
          <p:nvPr>
            <p:ph idx="2" type="body"/>
          </p:nvPr>
        </p:nvSpPr>
        <p:spPr>
          <a:xfrm>
            <a:off x="377420" y="1965784"/>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9" name="Google Shape;309;p83"/>
          <p:cNvSpPr txBox="1"/>
          <p:nvPr>
            <p:ph idx="3" type="body"/>
          </p:nvPr>
        </p:nvSpPr>
        <p:spPr>
          <a:xfrm>
            <a:off x="11059225" y="418538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p83"/>
          <p:cNvSpPr txBox="1"/>
          <p:nvPr>
            <p:ph idx="4" type="body"/>
          </p:nvPr>
        </p:nvSpPr>
        <p:spPr>
          <a:xfrm>
            <a:off x="7447001" y="1571001"/>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1" name="Google Shape;311;p83"/>
          <p:cNvSpPr txBox="1"/>
          <p:nvPr>
            <p:ph idx="5" type="body"/>
          </p:nvPr>
        </p:nvSpPr>
        <p:spPr>
          <a:xfrm>
            <a:off x="7479659" y="2216535"/>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83"/>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13" name="Google Shape;313;p83"/>
          <p:cNvPicPr preferRelativeResize="0"/>
          <p:nvPr/>
        </p:nvPicPr>
        <p:blipFill rotWithShape="1">
          <a:blip r:embed="rId5">
            <a:alphaModFix/>
          </a:blip>
          <a:srcRect b="0" l="0" r="0" t="0"/>
          <a:stretch/>
        </p:blipFill>
        <p:spPr>
          <a:xfrm flipH="1" rot="3756063">
            <a:off x="23560" y="6215909"/>
            <a:ext cx="740284" cy="569976"/>
          </a:xfrm>
          <a:prstGeom prst="rect">
            <a:avLst/>
          </a:prstGeom>
          <a:noFill/>
          <a:ln>
            <a:noFill/>
          </a:ln>
        </p:spPr>
      </p:pic>
      <p:cxnSp>
        <p:nvCxnSpPr>
          <p:cNvPr id="314" name="Google Shape;314;p83"/>
          <p:cNvCxnSpPr/>
          <p:nvPr/>
        </p:nvCxnSpPr>
        <p:spPr>
          <a:xfrm rot="10800000">
            <a:off x="178507" y="1724532"/>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NAVY)">
  <p:cSld name="Photo Top - Text Bottom (NAVY)">
    <p:spTree>
      <p:nvGrpSpPr>
        <p:cNvPr id="315" name="Shape 315"/>
        <p:cNvGrpSpPr/>
        <p:nvPr/>
      </p:nvGrpSpPr>
      <p:grpSpPr>
        <a:xfrm>
          <a:off x="0" y="0"/>
          <a:ext cx="0" cy="0"/>
          <a:chOff x="0" y="0"/>
          <a:chExt cx="0" cy="0"/>
        </a:xfrm>
      </p:grpSpPr>
      <p:sp>
        <p:nvSpPr>
          <p:cNvPr id="316" name="Google Shape;316;p84"/>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7" name="Google Shape;317;p84"/>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84"/>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84"/>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20" name="Google Shape;320;p84"/>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21" name="Google Shape;321;p84"/>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2" name="Google Shape;322;p84"/>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3" name="Google Shape;323;p84"/>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24" name="Google Shape;324;p84"/>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25" name="Google Shape;325;p84"/>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326" name="Google Shape;326;p84"/>
          <p:cNvPicPr preferRelativeResize="0"/>
          <p:nvPr/>
        </p:nvPicPr>
        <p:blipFill rotWithShape="1">
          <a:blip r:embed="rId4">
            <a:alphaModFix amt="80000"/>
          </a:blip>
          <a:srcRect b="0" l="0" r="0" t="0"/>
          <a:stretch/>
        </p:blipFill>
        <p:spPr>
          <a:xfrm flipH="1" rot="-299580">
            <a:off x="53262" y="3174707"/>
            <a:ext cx="1313993" cy="12812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hoto Top - Text Bottom (PINK)">
  <p:cSld name="1_Photo Top - Text Bottom (PINK)">
    <p:spTree>
      <p:nvGrpSpPr>
        <p:cNvPr id="327" name="Shape 327"/>
        <p:cNvGrpSpPr/>
        <p:nvPr/>
      </p:nvGrpSpPr>
      <p:grpSpPr>
        <a:xfrm>
          <a:off x="0" y="0"/>
          <a:ext cx="0" cy="0"/>
          <a:chOff x="0" y="0"/>
          <a:chExt cx="0" cy="0"/>
        </a:xfrm>
      </p:grpSpPr>
      <p:sp>
        <p:nvSpPr>
          <p:cNvPr id="328" name="Google Shape;328;p85"/>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9" name="Google Shape;329;p85"/>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85"/>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85"/>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32" name="Google Shape;332;p85"/>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33" name="Google Shape;333;p85"/>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85"/>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85"/>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36" name="Google Shape;336;p85"/>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37" name="Google Shape;337;p85"/>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338" name="Google Shape;338;p85"/>
          <p:cNvPicPr preferRelativeResize="0"/>
          <p:nvPr/>
        </p:nvPicPr>
        <p:blipFill rotWithShape="1">
          <a:blip r:embed="rId4">
            <a:alphaModFix amt="80000"/>
          </a:blip>
          <a:srcRect b="0" l="0" r="0" t="0"/>
          <a:stretch/>
        </p:blipFill>
        <p:spPr>
          <a:xfrm flipH="1">
            <a:off x="10950261" y="3294529"/>
            <a:ext cx="1167434" cy="116361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NAVY)">
  <p:cSld name="Quote slide (NAVY)">
    <p:spTree>
      <p:nvGrpSpPr>
        <p:cNvPr id="44" name="Shape 44"/>
        <p:cNvGrpSpPr/>
        <p:nvPr/>
      </p:nvGrpSpPr>
      <p:grpSpPr>
        <a:xfrm>
          <a:off x="0" y="0"/>
          <a:ext cx="0" cy="0"/>
          <a:chOff x="0" y="0"/>
          <a:chExt cx="0" cy="0"/>
        </a:xfrm>
      </p:grpSpPr>
      <p:sp>
        <p:nvSpPr>
          <p:cNvPr id="45" name="Google Shape;45;p59"/>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6" name="Google Shape;46;p59"/>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59"/>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9"/>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9"/>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9"/>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51" name="Google Shape;51;p59"/>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2" name="Google Shape;52;p59"/>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53" name="Google Shape;53;p59"/>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54" name="Google Shape;54;p59"/>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TURQUOISE)">
  <p:cSld name="Photo Top - Text Bottom (TURQUOISE)">
    <p:spTree>
      <p:nvGrpSpPr>
        <p:cNvPr id="339" name="Shape 339"/>
        <p:cNvGrpSpPr/>
        <p:nvPr/>
      </p:nvGrpSpPr>
      <p:grpSpPr>
        <a:xfrm>
          <a:off x="0" y="0"/>
          <a:ext cx="0" cy="0"/>
          <a:chOff x="0" y="0"/>
          <a:chExt cx="0" cy="0"/>
        </a:xfrm>
      </p:grpSpPr>
      <p:sp>
        <p:nvSpPr>
          <p:cNvPr id="340" name="Google Shape;340;p86"/>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1" name="Google Shape;341;p86"/>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86"/>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86"/>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44" name="Google Shape;344;p86"/>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45" name="Google Shape;345;p86"/>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6" name="Google Shape;346;p86"/>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7" name="Google Shape;347;p8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48" name="Google Shape;348;p86"/>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49" name="Google Shape;349;p86"/>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350" name="Google Shape;350;p86"/>
          <p:cNvPicPr preferRelativeResize="0"/>
          <p:nvPr/>
        </p:nvPicPr>
        <p:blipFill rotWithShape="1">
          <a:blip r:embed="rId4">
            <a:alphaModFix amt="80000"/>
          </a:blip>
          <a:srcRect b="0" l="0" r="0" t="0"/>
          <a:stretch/>
        </p:blipFill>
        <p:spPr>
          <a:xfrm flipH="1">
            <a:off x="-29652" y="3095929"/>
            <a:ext cx="1450169" cy="144541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LIME)">
  <p:cSld name="Photo Top - Text Bottom  (LIME)">
    <p:spTree>
      <p:nvGrpSpPr>
        <p:cNvPr id="351" name="Shape 351"/>
        <p:cNvGrpSpPr/>
        <p:nvPr/>
      </p:nvGrpSpPr>
      <p:grpSpPr>
        <a:xfrm>
          <a:off x="0" y="0"/>
          <a:ext cx="0" cy="0"/>
          <a:chOff x="0" y="0"/>
          <a:chExt cx="0" cy="0"/>
        </a:xfrm>
      </p:grpSpPr>
      <p:sp>
        <p:nvSpPr>
          <p:cNvPr id="352" name="Google Shape;352;p87"/>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600"/>
              <a:buFont typeface="Arial"/>
              <a:buNone/>
              <a:defRPr b="0" i="0" sz="36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3" name="Google Shape;353;p87"/>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87"/>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87"/>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356" name="Google Shape;356;p87"/>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357" name="Google Shape;357;p87"/>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000"/>
              <a:buNone/>
              <a:defRPr/>
            </a:lvl2pPr>
            <a:lvl3pPr indent="-228600" lvl="2" marL="1371600" algn="l">
              <a:lnSpc>
                <a:spcPct val="90000"/>
              </a:lnSpc>
              <a:spcBef>
                <a:spcPts val="500"/>
              </a:spcBef>
              <a:spcAft>
                <a:spcPts val="0"/>
              </a:spcAft>
              <a:buClr>
                <a:schemeClr val="dk1"/>
              </a:buClr>
              <a:buSzPts val="2400"/>
              <a:buNone/>
              <a:defRPr/>
            </a:lvl3pPr>
            <a:lvl4pPr indent="-228600" lvl="3" marL="1828800" algn="l">
              <a:lnSpc>
                <a:spcPct val="90000"/>
              </a:lnSpc>
              <a:spcBef>
                <a:spcPts val="500"/>
              </a:spcBef>
              <a:spcAft>
                <a:spcPts val="0"/>
              </a:spcAft>
              <a:buClr>
                <a:schemeClr val="dk1"/>
              </a:buClr>
              <a:buSzPts val="2400"/>
              <a:buNone/>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87"/>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3600"/>
              <a:buNone/>
              <a:defRPr sz="3600"/>
            </a:lvl2pPr>
            <a:lvl3pPr indent="-228600" lvl="2" marL="1371600" algn="l">
              <a:lnSpc>
                <a:spcPct val="90000"/>
              </a:lnSpc>
              <a:spcBef>
                <a:spcPts val="500"/>
              </a:spcBef>
              <a:spcAft>
                <a:spcPts val="0"/>
              </a:spcAft>
              <a:buClr>
                <a:schemeClr val="dk1"/>
              </a:buClr>
              <a:buSzPts val="3600"/>
              <a:buNone/>
              <a:defRPr sz="3600"/>
            </a:lvl3pPr>
            <a:lvl4pPr indent="-228600" lvl="3" marL="1828800" algn="l">
              <a:lnSpc>
                <a:spcPct val="90000"/>
              </a:lnSpc>
              <a:spcBef>
                <a:spcPts val="500"/>
              </a:spcBef>
              <a:spcAft>
                <a:spcPts val="0"/>
              </a:spcAft>
              <a:buClr>
                <a:schemeClr val="dk1"/>
              </a:buClr>
              <a:buSzPts val="3600"/>
              <a:buNone/>
              <a:defRPr sz="3600"/>
            </a:lvl4pPr>
            <a:lvl5pPr indent="-228600" lvl="4" marL="2286000" algn="l">
              <a:lnSpc>
                <a:spcPct val="90000"/>
              </a:lnSpc>
              <a:spcBef>
                <a:spcPts val="500"/>
              </a:spcBef>
              <a:spcAft>
                <a:spcPts val="0"/>
              </a:spcAft>
              <a:buClr>
                <a:schemeClr val="dk1"/>
              </a:buClr>
              <a:buSzPts val="3600"/>
              <a:buNone/>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9" name="Google Shape;359;p8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360" name="Google Shape;360;p87"/>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361" name="Google Shape;361;p87"/>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362" name="Google Shape;362;p87"/>
          <p:cNvPicPr preferRelativeResize="0"/>
          <p:nvPr/>
        </p:nvPicPr>
        <p:blipFill rotWithShape="1">
          <a:blip r:embed="rId4">
            <a:alphaModFix amt="80000"/>
          </a:blip>
          <a:srcRect b="0" l="0" r="0" t="0"/>
          <a:stretch/>
        </p:blipFill>
        <p:spPr>
          <a:xfrm flipH="1">
            <a:off x="11026587" y="3382252"/>
            <a:ext cx="1086833" cy="1076599"/>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NAVY)">
  <p:cSld name="Title/Divider slide (NAVY)">
    <p:spTree>
      <p:nvGrpSpPr>
        <p:cNvPr id="363" name="Shape 363"/>
        <p:cNvGrpSpPr/>
        <p:nvPr/>
      </p:nvGrpSpPr>
      <p:grpSpPr>
        <a:xfrm>
          <a:off x="0" y="0"/>
          <a:ext cx="0" cy="0"/>
          <a:chOff x="0" y="0"/>
          <a:chExt cx="0" cy="0"/>
        </a:xfrm>
      </p:grpSpPr>
      <p:sp>
        <p:nvSpPr>
          <p:cNvPr id="364" name="Google Shape;364;p88"/>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88"/>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88"/>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67" name="Google Shape;367;p8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68" name="Google Shape;368;p8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369" name="Google Shape;369;p88"/>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370" name="Google Shape;370;p88"/>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371" name="Google Shape;371;p88"/>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TURQUOISE)">
  <p:cSld name="Title/Divider slide (TURQUOISE)">
    <p:spTree>
      <p:nvGrpSpPr>
        <p:cNvPr id="372" name="Shape 372"/>
        <p:cNvGrpSpPr/>
        <p:nvPr/>
      </p:nvGrpSpPr>
      <p:grpSpPr>
        <a:xfrm>
          <a:off x="0" y="0"/>
          <a:ext cx="0" cy="0"/>
          <a:chOff x="0" y="0"/>
          <a:chExt cx="0" cy="0"/>
        </a:xfrm>
      </p:grpSpPr>
      <p:sp>
        <p:nvSpPr>
          <p:cNvPr id="373" name="Google Shape;373;p89"/>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89"/>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89"/>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89"/>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77" name="Google Shape;377;p89"/>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378" name="Google Shape;378;p89"/>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379" name="Google Shape;379;p89"/>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380" name="Google Shape;380;p89"/>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LIME)">
  <p:cSld name="Title/Divider slide (LIME)">
    <p:spTree>
      <p:nvGrpSpPr>
        <p:cNvPr id="381" name="Shape 381"/>
        <p:cNvGrpSpPr/>
        <p:nvPr/>
      </p:nvGrpSpPr>
      <p:grpSpPr>
        <a:xfrm>
          <a:off x="0" y="0"/>
          <a:ext cx="0" cy="0"/>
          <a:chOff x="0" y="0"/>
          <a:chExt cx="0" cy="0"/>
        </a:xfrm>
      </p:grpSpPr>
      <p:sp>
        <p:nvSpPr>
          <p:cNvPr id="382" name="Google Shape;382;p90"/>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90"/>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90"/>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9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86" name="Google Shape;386;p9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387" name="Google Shape;387;p90"/>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388" name="Google Shape;388;p90"/>
          <p:cNvPicPr preferRelativeResize="0"/>
          <p:nvPr/>
        </p:nvPicPr>
        <p:blipFill rotWithShape="1">
          <a:blip r:embed="rId4">
            <a:alphaModFix/>
          </a:blip>
          <a:srcRect b="0" l="0" r="0" t="0"/>
          <a:stretch/>
        </p:blipFill>
        <p:spPr>
          <a:xfrm>
            <a:off x="6370850" y="0"/>
            <a:ext cx="2446525" cy="2040365"/>
          </a:xfrm>
          <a:prstGeom prst="rect">
            <a:avLst/>
          </a:prstGeom>
          <a:noFill/>
          <a:ln>
            <a:noFill/>
          </a:ln>
        </p:spPr>
      </p:pic>
      <p:pic>
        <p:nvPicPr>
          <p:cNvPr id="389" name="Google Shape;389;p90"/>
          <p:cNvPicPr preferRelativeResize="0"/>
          <p:nvPr/>
        </p:nvPicPr>
        <p:blipFill rotWithShape="1">
          <a:blip r:embed="rId5">
            <a:alphaModFix/>
          </a:blip>
          <a:srcRect b="0" l="0" r="0" t="0"/>
          <a:stretch/>
        </p:blipFill>
        <p:spPr>
          <a:xfrm>
            <a:off x="7895914" y="2475120"/>
            <a:ext cx="921461" cy="87160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VY ICON CIRCLE - with text">
  <p:cSld name="NAVY ICON CIRCLE - with text">
    <p:spTree>
      <p:nvGrpSpPr>
        <p:cNvPr id="390" name="Shape 390"/>
        <p:cNvGrpSpPr/>
        <p:nvPr/>
      </p:nvGrpSpPr>
      <p:grpSpPr>
        <a:xfrm>
          <a:off x="0" y="0"/>
          <a:ext cx="0" cy="0"/>
          <a:chOff x="0" y="0"/>
          <a:chExt cx="0" cy="0"/>
        </a:xfrm>
      </p:grpSpPr>
      <p:sp>
        <p:nvSpPr>
          <p:cNvPr id="391" name="Google Shape;391;p91"/>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74F72"/>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2" name="Google Shape;392;p91"/>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393" name="Google Shape;393;p91"/>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74F72"/>
              </a:buClr>
              <a:buSzPts val="3600"/>
              <a:buNone/>
              <a:defRPr i="0" sz="3600">
                <a:solidFill>
                  <a:srgbClr val="174F7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4" name="Google Shape;394;p9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395" name="Google Shape;395;p9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396" name="Google Shape;396;p91"/>
          <p:cNvSpPr/>
          <p:nvPr/>
        </p:nvSpPr>
        <p:spPr>
          <a:xfrm>
            <a:off x="970490" y="635000"/>
            <a:ext cx="1010710" cy="1010710"/>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REEN ICON CIRCLE - with text">
  <p:cSld name="GREEN ICON CIRCLE - with text">
    <p:spTree>
      <p:nvGrpSpPr>
        <p:cNvPr id="397" name="Shape 397"/>
        <p:cNvGrpSpPr/>
        <p:nvPr/>
      </p:nvGrpSpPr>
      <p:grpSpPr>
        <a:xfrm>
          <a:off x="0" y="0"/>
          <a:ext cx="0" cy="0"/>
          <a:chOff x="0" y="0"/>
          <a:chExt cx="0" cy="0"/>
        </a:xfrm>
      </p:grpSpPr>
      <p:sp>
        <p:nvSpPr>
          <p:cNvPr id="398" name="Google Shape;398;p92"/>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E63275"/>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99" name="Google Shape;399;p92"/>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00" name="Google Shape;400;p92"/>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1" name="Google Shape;401;p92"/>
          <p:cNvSpPr txBox="1"/>
          <p:nvPr/>
        </p:nvSpPr>
        <p:spPr>
          <a:xfrm>
            <a:off x="285884" y="6376509"/>
            <a:ext cx="11400992"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392E85"/>
              </a:buClr>
              <a:buSzPts val="1100"/>
              <a:buFont typeface="Calibri"/>
              <a:buNone/>
            </a:pPr>
            <a:r>
              <a:rPr b="1" lang="en-IE" sz="1100">
                <a:solidFill>
                  <a:srgbClr val="392E85"/>
                </a:solidFill>
                <a:latin typeface="Calibri"/>
                <a:ea typeface="Calibri"/>
                <a:cs typeface="Calibri"/>
                <a:sym typeface="Calibri"/>
              </a:rPr>
              <a:t>DIGITAL</a:t>
            </a:r>
            <a:r>
              <a:rPr b="1" lang="en-IE" sz="1100">
                <a:solidFill>
                  <a:srgbClr val="392E85"/>
                </a:solidFill>
                <a:latin typeface="Calibri"/>
                <a:ea typeface="Calibri"/>
                <a:cs typeface="Calibri"/>
                <a:sym typeface="Calibri"/>
              </a:rPr>
              <a:t> CHANGE MAKERS </a:t>
            </a:r>
            <a:r>
              <a:rPr b="0" lang="en-IE" sz="1100">
                <a:solidFill>
                  <a:srgbClr val="6D6E6C"/>
                </a:solidFill>
                <a:latin typeface="Calibri"/>
                <a:ea typeface="Calibri"/>
                <a:cs typeface="Calibri"/>
                <a:sym typeface="Calibri"/>
              </a:rPr>
              <a:t>skills for business trainers</a:t>
            </a:r>
            <a:endParaRPr b="0" sz="1100">
              <a:solidFill>
                <a:srgbClr val="6D6E6C"/>
              </a:solidFill>
              <a:latin typeface="Calibri"/>
              <a:ea typeface="Calibri"/>
              <a:cs typeface="Calibri"/>
              <a:sym typeface="Calibri"/>
            </a:endParaRPr>
          </a:p>
        </p:txBody>
      </p:sp>
      <p:pic>
        <p:nvPicPr>
          <p:cNvPr id="402" name="Google Shape;402;p92"/>
          <p:cNvPicPr preferRelativeResize="0"/>
          <p:nvPr/>
        </p:nvPicPr>
        <p:blipFill rotWithShape="1">
          <a:blip r:embed="rId2">
            <a:alphaModFix/>
          </a:blip>
          <a:srcRect b="0" l="0" r="0" t="0"/>
          <a:stretch/>
        </p:blipFill>
        <p:spPr>
          <a:xfrm rot="-3395855">
            <a:off x="11616854" y="6366179"/>
            <a:ext cx="652261" cy="539111"/>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403" name="Google Shape;403;p92"/>
          <p:cNvSpPr/>
          <p:nvPr/>
        </p:nvSpPr>
        <p:spPr>
          <a:xfrm>
            <a:off x="970490" y="635000"/>
            <a:ext cx="1010710" cy="1010710"/>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QUOISE ICON CIRCLE - with text">
  <p:cSld name="TURQUOISE ICON CIRCLE - with text">
    <p:spTree>
      <p:nvGrpSpPr>
        <p:cNvPr id="404" name="Shape 404"/>
        <p:cNvGrpSpPr/>
        <p:nvPr/>
      </p:nvGrpSpPr>
      <p:grpSpPr>
        <a:xfrm>
          <a:off x="0" y="0"/>
          <a:ext cx="0" cy="0"/>
          <a:chOff x="0" y="0"/>
          <a:chExt cx="0" cy="0"/>
        </a:xfrm>
      </p:grpSpPr>
      <p:sp>
        <p:nvSpPr>
          <p:cNvPr id="405" name="Google Shape;405;p93"/>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0B1A2"/>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6" name="Google Shape;406;p93"/>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07" name="Google Shape;407;p93"/>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B1A2"/>
              </a:buClr>
              <a:buSzPts val="3600"/>
              <a:buNone/>
              <a:defRPr i="0" sz="3600">
                <a:solidFill>
                  <a:srgbClr val="10B1A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8" name="Google Shape;408;p93"/>
          <p:cNvSpPr txBox="1"/>
          <p:nvPr/>
        </p:nvSpPr>
        <p:spPr>
          <a:xfrm>
            <a:off x="285884" y="6376509"/>
            <a:ext cx="11400992"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392E85"/>
              </a:buClr>
              <a:buSzPts val="1100"/>
              <a:buFont typeface="Calibri"/>
              <a:buNone/>
            </a:pPr>
            <a:r>
              <a:rPr b="1" lang="en-IE" sz="1100">
                <a:solidFill>
                  <a:srgbClr val="392E85"/>
                </a:solidFill>
                <a:latin typeface="Calibri"/>
                <a:ea typeface="Calibri"/>
                <a:cs typeface="Calibri"/>
                <a:sym typeface="Calibri"/>
              </a:rPr>
              <a:t>DIGITAL</a:t>
            </a:r>
            <a:r>
              <a:rPr b="1" lang="en-IE" sz="1100">
                <a:solidFill>
                  <a:srgbClr val="392E85"/>
                </a:solidFill>
                <a:latin typeface="Calibri"/>
                <a:ea typeface="Calibri"/>
                <a:cs typeface="Calibri"/>
                <a:sym typeface="Calibri"/>
              </a:rPr>
              <a:t> CHANGE MAKERS </a:t>
            </a:r>
            <a:r>
              <a:rPr b="0" lang="en-IE" sz="1100">
                <a:solidFill>
                  <a:srgbClr val="6D6E6C"/>
                </a:solidFill>
                <a:latin typeface="Calibri"/>
                <a:ea typeface="Calibri"/>
                <a:cs typeface="Calibri"/>
                <a:sym typeface="Calibri"/>
              </a:rPr>
              <a:t>skills for business trainers</a:t>
            </a:r>
            <a:endParaRPr b="0" sz="1100">
              <a:solidFill>
                <a:srgbClr val="6D6E6C"/>
              </a:solidFill>
              <a:latin typeface="Calibri"/>
              <a:ea typeface="Calibri"/>
              <a:cs typeface="Calibri"/>
              <a:sym typeface="Calibri"/>
            </a:endParaRPr>
          </a:p>
        </p:txBody>
      </p:sp>
      <p:pic>
        <p:nvPicPr>
          <p:cNvPr id="409" name="Google Shape;409;p93"/>
          <p:cNvPicPr preferRelativeResize="0"/>
          <p:nvPr/>
        </p:nvPicPr>
        <p:blipFill rotWithShape="1">
          <a:blip r:embed="rId2">
            <a:alphaModFix/>
          </a:blip>
          <a:srcRect b="0" l="0" r="0" t="0"/>
          <a:stretch/>
        </p:blipFill>
        <p:spPr>
          <a:xfrm rot="-3395855">
            <a:off x="11616854" y="6366179"/>
            <a:ext cx="652261" cy="539111"/>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410" name="Google Shape;410;p93"/>
          <p:cNvSpPr/>
          <p:nvPr/>
        </p:nvSpPr>
        <p:spPr>
          <a:xfrm>
            <a:off x="970490" y="635000"/>
            <a:ext cx="1010710" cy="1010710"/>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ME ICON CIRCLE - with text">
  <p:cSld name="LIME ICON CIRCLE - with text">
    <p:spTree>
      <p:nvGrpSpPr>
        <p:cNvPr id="411" name="Shape 411"/>
        <p:cNvGrpSpPr/>
        <p:nvPr/>
      </p:nvGrpSpPr>
      <p:grpSpPr>
        <a:xfrm>
          <a:off x="0" y="0"/>
          <a:ext cx="0" cy="0"/>
          <a:chOff x="0" y="0"/>
          <a:chExt cx="0" cy="0"/>
        </a:xfrm>
      </p:grpSpPr>
      <p:sp>
        <p:nvSpPr>
          <p:cNvPr id="412" name="Google Shape;412;p94"/>
          <p:cNvSpPr txBox="1"/>
          <p:nvPr>
            <p:ph idx="1" type="body"/>
          </p:nvPr>
        </p:nvSpPr>
        <p:spPr>
          <a:xfrm>
            <a:off x="2495266" y="1754551"/>
            <a:ext cx="8403792" cy="3872188"/>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CEDA29"/>
              </a:buClr>
              <a:buSzPts val="2400"/>
              <a:buFont typeface="Arial"/>
              <a:buChar char="•"/>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3" name="Google Shape;413;p94"/>
          <p:cNvCxnSpPr/>
          <p:nvPr/>
        </p:nvCxnSpPr>
        <p:spPr>
          <a:xfrm rot="10800000">
            <a:off x="0" y="115037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14" name="Google Shape;414;p94"/>
          <p:cNvSpPr txBox="1"/>
          <p:nvPr>
            <p:ph idx="2" type="body"/>
          </p:nvPr>
        </p:nvSpPr>
        <p:spPr>
          <a:xfrm>
            <a:off x="2495266" y="751297"/>
            <a:ext cx="8403792" cy="857158"/>
          </a:xfrm>
          <a:prstGeom prst="rect">
            <a:avLst/>
          </a:prstGeom>
          <a:solidFill>
            <a:schemeClr val="lt1"/>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EDA29"/>
              </a:buClr>
              <a:buSzPts val="3600"/>
              <a:buNone/>
              <a:defRPr i="0" sz="3600">
                <a:solidFill>
                  <a:srgbClr val="CEDA29"/>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94"/>
          <p:cNvSpPr txBox="1"/>
          <p:nvPr/>
        </p:nvSpPr>
        <p:spPr>
          <a:xfrm>
            <a:off x="285884" y="6376509"/>
            <a:ext cx="11400992"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392E85"/>
              </a:buClr>
              <a:buSzPts val="1100"/>
              <a:buFont typeface="Calibri"/>
              <a:buNone/>
            </a:pPr>
            <a:r>
              <a:rPr b="1" lang="en-IE" sz="1100">
                <a:solidFill>
                  <a:srgbClr val="392E85"/>
                </a:solidFill>
                <a:latin typeface="Calibri"/>
                <a:ea typeface="Calibri"/>
                <a:cs typeface="Calibri"/>
                <a:sym typeface="Calibri"/>
              </a:rPr>
              <a:t>DIGITAL</a:t>
            </a:r>
            <a:r>
              <a:rPr b="1" lang="en-IE" sz="1100">
                <a:solidFill>
                  <a:srgbClr val="392E85"/>
                </a:solidFill>
                <a:latin typeface="Calibri"/>
                <a:ea typeface="Calibri"/>
                <a:cs typeface="Calibri"/>
                <a:sym typeface="Calibri"/>
              </a:rPr>
              <a:t> CHANGE MAKERS </a:t>
            </a:r>
            <a:r>
              <a:rPr b="0" lang="en-IE" sz="1100">
                <a:solidFill>
                  <a:srgbClr val="6D6E6C"/>
                </a:solidFill>
                <a:latin typeface="Calibri"/>
                <a:ea typeface="Calibri"/>
                <a:cs typeface="Calibri"/>
                <a:sym typeface="Calibri"/>
              </a:rPr>
              <a:t>skills for business trainers</a:t>
            </a:r>
            <a:endParaRPr b="0" sz="1100">
              <a:solidFill>
                <a:srgbClr val="6D6E6C"/>
              </a:solidFill>
              <a:latin typeface="Calibri"/>
              <a:ea typeface="Calibri"/>
              <a:cs typeface="Calibri"/>
              <a:sym typeface="Calibri"/>
            </a:endParaRPr>
          </a:p>
        </p:txBody>
      </p:sp>
      <p:pic>
        <p:nvPicPr>
          <p:cNvPr id="416" name="Google Shape;416;p94"/>
          <p:cNvPicPr preferRelativeResize="0"/>
          <p:nvPr/>
        </p:nvPicPr>
        <p:blipFill rotWithShape="1">
          <a:blip r:embed="rId2">
            <a:alphaModFix/>
          </a:blip>
          <a:srcRect b="0" l="0" r="0" t="0"/>
          <a:stretch/>
        </p:blipFill>
        <p:spPr>
          <a:xfrm rot="-3395855">
            <a:off x="11616854" y="6366179"/>
            <a:ext cx="652261" cy="539111"/>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417" name="Google Shape;417;p94"/>
          <p:cNvSpPr/>
          <p:nvPr/>
        </p:nvSpPr>
        <p:spPr>
          <a:xfrm>
            <a:off x="970490" y="635000"/>
            <a:ext cx="1010710" cy="1010710"/>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ICON CIRCLE (PINK) - with photo &amp; text">
  <p:cSld name=" ICON CIRCLE (PINK) - with photo &amp; text">
    <p:spTree>
      <p:nvGrpSpPr>
        <p:cNvPr id="418" name="Shape 418"/>
        <p:cNvGrpSpPr/>
        <p:nvPr/>
      </p:nvGrpSpPr>
      <p:grpSpPr>
        <a:xfrm>
          <a:off x="0" y="0"/>
          <a:ext cx="0" cy="0"/>
          <a:chOff x="0" y="0"/>
          <a:chExt cx="0" cy="0"/>
        </a:xfrm>
      </p:grpSpPr>
      <p:sp>
        <p:nvSpPr>
          <p:cNvPr id="419" name="Google Shape;419;p95"/>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20" name="Google Shape;420;p95"/>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21" name="Google Shape;421;p95"/>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2" name="Google Shape;422;p95"/>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9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24" name="Google Shape;424;p9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25" name="Google Shape;425;p95"/>
          <p:cNvSpPr/>
          <p:nvPr/>
        </p:nvSpPr>
        <p:spPr>
          <a:xfrm>
            <a:off x="928811" y="1274475"/>
            <a:ext cx="1061075" cy="1067983"/>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RIGHT">
  <p:cSld name="text only with 1 colum - RIGHT">
    <p:spTree>
      <p:nvGrpSpPr>
        <p:cNvPr id="55" name="Shape 55"/>
        <p:cNvGrpSpPr/>
        <p:nvPr/>
      </p:nvGrpSpPr>
      <p:grpSpPr>
        <a:xfrm>
          <a:off x="0" y="0"/>
          <a:ext cx="0" cy="0"/>
          <a:chOff x="0" y="0"/>
          <a:chExt cx="0" cy="0"/>
        </a:xfrm>
      </p:grpSpPr>
      <p:sp>
        <p:nvSpPr>
          <p:cNvPr id="56" name="Google Shape;56;p60"/>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60"/>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8" name="Google Shape;58;p60"/>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59" name="Google Shape;59;p6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0" name="Google Shape;60;p60"/>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pic>
        <p:nvPicPr>
          <p:cNvPr id="61" name="Google Shape;61;p60"/>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URQUOISE ICON CIRCLE - with photo &amp; text">
  <p:cSld name="TURQUOISE ICON CIRCLE - with photo &amp; text">
    <p:spTree>
      <p:nvGrpSpPr>
        <p:cNvPr id="426" name="Shape 426"/>
        <p:cNvGrpSpPr/>
        <p:nvPr/>
      </p:nvGrpSpPr>
      <p:grpSpPr>
        <a:xfrm>
          <a:off x="0" y="0"/>
          <a:ext cx="0" cy="0"/>
          <a:chOff x="0" y="0"/>
          <a:chExt cx="0" cy="0"/>
        </a:xfrm>
      </p:grpSpPr>
      <p:sp>
        <p:nvSpPr>
          <p:cNvPr id="427" name="Google Shape;427;p96"/>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28" name="Google Shape;428;p96"/>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29" name="Google Shape;429;p96"/>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0" name="Google Shape;430;p96"/>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10B1A2"/>
              </a:buClr>
              <a:buSzPts val="3600"/>
              <a:buNone/>
              <a:defRPr i="0" sz="3600">
                <a:solidFill>
                  <a:srgbClr val="10B1A2"/>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96"/>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32" name="Google Shape;432;p96"/>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33" name="Google Shape;433;p96"/>
          <p:cNvSpPr/>
          <p:nvPr/>
        </p:nvSpPr>
        <p:spPr>
          <a:xfrm>
            <a:off x="928811" y="1274475"/>
            <a:ext cx="1061075" cy="1067983"/>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IME ICON CIRCLE - with photo &amp; text">
  <p:cSld name="LIME ICON CIRCLE - with photo &amp; text">
    <p:spTree>
      <p:nvGrpSpPr>
        <p:cNvPr id="434" name="Shape 434"/>
        <p:cNvGrpSpPr/>
        <p:nvPr/>
      </p:nvGrpSpPr>
      <p:grpSpPr>
        <a:xfrm>
          <a:off x="0" y="0"/>
          <a:ext cx="0" cy="0"/>
          <a:chOff x="0" y="0"/>
          <a:chExt cx="0" cy="0"/>
        </a:xfrm>
      </p:grpSpPr>
      <p:sp>
        <p:nvSpPr>
          <p:cNvPr id="435" name="Google Shape;435;p97"/>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36" name="Google Shape;436;p97"/>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37" name="Google Shape;437;p97"/>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None/>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8" name="Google Shape;438;p97"/>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CEDA29"/>
              </a:buClr>
              <a:buSzPts val="3600"/>
              <a:buNone/>
              <a:defRPr i="0" sz="3600">
                <a:solidFill>
                  <a:srgbClr val="CEDA29"/>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9" name="Google Shape;439;p9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40" name="Google Shape;440;p9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441" name="Google Shape;441;p97"/>
          <p:cNvSpPr/>
          <p:nvPr/>
        </p:nvSpPr>
        <p:spPr>
          <a:xfrm>
            <a:off x="928811" y="1274475"/>
            <a:ext cx="1061075" cy="1067983"/>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PINK)">
  <p:cSld name="Plain Quote Slide (PINK)">
    <p:spTree>
      <p:nvGrpSpPr>
        <p:cNvPr id="442" name="Shape 442"/>
        <p:cNvGrpSpPr/>
        <p:nvPr/>
      </p:nvGrpSpPr>
      <p:grpSpPr>
        <a:xfrm>
          <a:off x="0" y="0"/>
          <a:ext cx="0" cy="0"/>
          <a:chOff x="0" y="0"/>
          <a:chExt cx="0" cy="0"/>
        </a:xfrm>
      </p:grpSpPr>
      <p:cxnSp>
        <p:nvCxnSpPr>
          <p:cNvPr id="443" name="Google Shape;443;p98"/>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44" name="Google Shape;444;p98"/>
          <p:cNvSpPr/>
          <p:nvPr/>
        </p:nvSpPr>
        <p:spPr>
          <a:xfrm>
            <a:off x="5510784" y="855426"/>
            <a:ext cx="1196057" cy="1196057"/>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98"/>
          <p:cNvSpPr txBox="1"/>
          <p:nvPr>
            <p:ph idx="1"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6" name="Google Shape;446;p98"/>
          <p:cNvSpPr txBox="1"/>
          <p:nvPr>
            <p:ph idx="2"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98"/>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48" name="Google Shape;448;p98"/>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TURQUOISE)">
  <p:cSld name="Plain Quote Slide (TURQUOISE)">
    <p:spTree>
      <p:nvGrpSpPr>
        <p:cNvPr id="449" name="Shape 449"/>
        <p:cNvGrpSpPr/>
        <p:nvPr/>
      </p:nvGrpSpPr>
      <p:grpSpPr>
        <a:xfrm>
          <a:off x="0" y="0"/>
          <a:ext cx="0" cy="0"/>
          <a:chOff x="0" y="0"/>
          <a:chExt cx="0" cy="0"/>
        </a:xfrm>
      </p:grpSpPr>
      <p:cxnSp>
        <p:nvCxnSpPr>
          <p:cNvPr id="450" name="Google Shape;450;p99"/>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51" name="Google Shape;451;p99"/>
          <p:cNvSpPr/>
          <p:nvPr/>
        </p:nvSpPr>
        <p:spPr>
          <a:xfrm>
            <a:off x="5510784" y="855426"/>
            <a:ext cx="1196057" cy="1196057"/>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99"/>
          <p:cNvSpPr txBox="1"/>
          <p:nvPr>
            <p:ph idx="1"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99"/>
          <p:cNvSpPr txBox="1"/>
          <p:nvPr>
            <p:ph idx="2"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4" name="Google Shape;454;p99"/>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55" name="Google Shape;455;p99"/>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LIME)">
  <p:cSld name="Plain Quote Slide (LIME)">
    <p:spTree>
      <p:nvGrpSpPr>
        <p:cNvPr id="456" name="Shape 456"/>
        <p:cNvGrpSpPr/>
        <p:nvPr/>
      </p:nvGrpSpPr>
      <p:grpSpPr>
        <a:xfrm>
          <a:off x="0" y="0"/>
          <a:ext cx="0" cy="0"/>
          <a:chOff x="0" y="0"/>
          <a:chExt cx="0" cy="0"/>
        </a:xfrm>
      </p:grpSpPr>
      <p:cxnSp>
        <p:nvCxnSpPr>
          <p:cNvPr id="457" name="Google Shape;457;p100"/>
          <p:cNvCxnSpPr/>
          <p:nvPr/>
        </p:nvCxnSpPr>
        <p:spPr>
          <a:xfrm rot="10800000">
            <a:off x="6099983" y="-14288"/>
            <a:ext cx="0" cy="1008418"/>
          </a:xfrm>
          <a:prstGeom prst="straightConnector1">
            <a:avLst/>
          </a:prstGeom>
          <a:noFill/>
          <a:ln cap="flat" cmpd="sng" w="9525">
            <a:solidFill>
              <a:srgbClr val="6D6E6C"/>
            </a:solidFill>
            <a:prstDash val="solid"/>
            <a:miter lim="800000"/>
            <a:headEnd len="sm" w="sm" type="none"/>
            <a:tailEnd len="sm" w="sm" type="none"/>
          </a:ln>
        </p:spPr>
      </p:cxnSp>
      <p:sp>
        <p:nvSpPr>
          <p:cNvPr id="458" name="Google Shape;458;p100"/>
          <p:cNvSpPr/>
          <p:nvPr/>
        </p:nvSpPr>
        <p:spPr>
          <a:xfrm>
            <a:off x="5510784" y="855426"/>
            <a:ext cx="1196057" cy="1196057"/>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100"/>
          <p:cNvSpPr txBox="1"/>
          <p:nvPr>
            <p:ph idx="1" type="body"/>
          </p:nvPr>
        </p:nvSpPr>
        <p:spPr>
          <a:xfrm>
            <a:off x="5775656" y="1074336"/>
            <a:ext cx="785328" cy="964819"/>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100"/>
          <p:cNvSpPr txBox="1"/>
          <p:nvPr>
            <p:ph idx="2" type="body"/>
          </p:nvPr>
        </p:nvSpPr>
        <p:spPr>
          <a:xfrm>
            <a:off x="0" y="2119361"/>
            <a:ext cx="12192000" cy="3995690"/>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i="1"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1" name="Google Shape;461;p100"/>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62" name="Google Shape;462;p100"/>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INK)">
  <p:cSld name="Quote slide (PINK)">
    <p:spTree>
      <p:nvGrpSpPr>
        <p:cNvPr id="463" name="Shape 463"/>
        <p:cNvGrpSpPr/>
        <p:nvPr/>
      </p:nvGrpSpPr>
      <p:grpSpPr>
        <a:xfrm>
          <a:off x="0" y="0"/>
          <a:ext cx="0" cy="0"/>
          <a:chOff x="0" y="0"/>
          <a:chExt cx="0" cy="0"/>
        </a:xfrm>
      </p:grpSpPr>
      <p:sp>
        <p:nvSpPr>
          <p:cNvPr id="464" name="Google Shape;464;p101"/>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01"/>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101"/>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101"/>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101"/>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10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70" name="Google Shape;470;p10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71" name="Google Shape;471;p101"/>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472" name="Google Shape;472;p101"/>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473" name="Google Shape;473;p101"/>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LIME)">
  <p:cSld name="Quote slide (LIME)">
    <p:spTree>
      <p:nvGrpSpPr>
        <p:cNvPr id="474" name="Shape 474"/>
        <p:cNvGrpSpPr/>
        <p:nvPr/>
      </p:nvGrpSpPr>
      <p:grpSpPr>
        <a:xfrm>
          <a:off x="0" y="0"/>
          <a:ext cx="0" cy="0"/>
          <a:chOff x="0" y="0"/>
          <a:chExt cx="0" cy="0"/>
        </a:xfrm>
      </p:grpSpPr>
      <p:sp>
        <p:nvSpPr>
          <p:cNvPr id="475" name="Google Shape;475;p102"/>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76" name="Google Shape;476;p102"/>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102"/>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102"/>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9" name="Google Shape;479;p102"/>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102"/>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81" name="Google Shape;481;p102"/>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482" name="Google Shape;482;p102"/>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483" name="Google Shape;483;p102"/>
          <p:cNvPicPr preferRelativeResize="0"/>
          <p:nvPr/>
        </p:nvPicPr>
        <p:blipFill rotWithShape="1">
          <a:blip r:embed="rId4">
            <a:alphaModFix/>
          </a:blip>
          <a:srcRect b="0" l="0" r="0" t="0"/>
          <a:stretch/>
        </p:blipFill>
        <p:spPr>
          <a:xfrm>
            <a:off x="6370850" y="0"/>
            <a:ext cx="2446525" cy="2040365"/>
          </a:xfrm>
          <a:prstGeom prst="rect">
            <a:avLst/>
          </a:prstGeom>
          <a:noFill/>
          <a:ln>
            <a:noFill/>
          </a:ln>
        </p:spPr>
      </p:pic>
      <p:pic>
        <p:nvPicPr>
          <p:cNvPr id="484" name="Google Shape;484;p102"/>
          <p:cNvPicPr preferRelativeResize="0"/>
          <p:nvPr/>
        </p:nvPicPr>
        <p:blipFill rotWithShape="1">
          <a:blip r:embed="rId5">
            <a:alphaModFix/>
          </a:blip>
          <a:srcRect b="0" l="0" r="0" t="0"/>
          <a:stretch/>
        </p:blipFill>
        <p:spPr>
          <a:xfrm>
            <a:off x="7895914" y="2475120"/>
            <a:ext cx="921461" cy="87160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lumn with icons slide - layout 1">
  <p:cSld name="4 column with icons slide - layout 1">
    <p:spTree>
      <p:nvGrpSpPr>
        <p:cNvPr id="485" name="Shape 485"/>
        <p:cNvGrpSpPr/>
        <p:nvPr/>
      </p:nvGrpSpPr>
      <p:grpSpPr>
        <a:xfrm>
          <a:off x="0" y="0"/>
          <a:ext cx="0" cy="0"/>
          <a:chOff x="0" y="0"/>
          <a:chExt cx="0" cy="0"/>
        </a:xfrm>
      </p:grpSpPr>
      <p:cxnSp>
        <p:nvCxnSpPr>
          <p:cNvPr id="486" name="Google Shape;486;p103"/>
          <p:cNvCxnSpPr/>
          <p:nvPr/>
        </p:nvCxnSpPr>
        <p:spPr>
          <a:xfrm>
            <a:off x="-36415" y="2997017"/>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487" name="Google Shape;487;p103"/>
          <p:cNvSpPr txBox="1"/>
          <p:nvPr>
            <p:ph idx="1" type="body"/>
          </p:nvPr>
        </p:nvSpPr>
        <p:spPr>
          <a:xfrm>
            <a:off x="303467" y="3845751"/>
            <a:ext cx="2672815" cy="18783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8" name="Google Shape;488;p103"/>
          <p:cNvSpPr txBox="1"/>
          <p:nvPr>
            <p:ph idx="2" type="body"/>
          </p:nvPr>
        </p:nvSpPr>
        <p:spPr>
          <a:xfrm>
            <a:off x="3243611" y="383455"/>
            <a:ext cx="2672815" cy="1779573"/>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9" name="Google Shape;489;p103"/>
          <p:cNvSpPr txBox="1"/>
          <p:nvPr>
            <p:ph idx="3" type="body"/>
          </p:nvPr>
        </p:nvSpPr>
        <p:spPr>
          <a:xfrm>
            <a:off x="6115112" y="3845751"/>
            <a:ext cx="2672815" cy="192257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0" name="Google Shape;490;p103"/>
          <p:cNvSpPr txBox="1"/>
          <p:nvPr>
            <p:ph idx="4" type="body"/>
          </p:nvPr>
        </p:nvSpPr>
        <p:spPr>
          <a:xfrm>
            <a:off x="9068395" y="383458"/>
            <a:ext cx="2672815" cy="1779573"/>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1" name="Google Shape;491;p103"/>
          <p:cNvSpPr/>
          <p:nvPr/>
        </p:nvSpPr>
        <p:spPr>
          <a:xfrm>
            <a:off x="985917" y="2341774"/>
            <a:ext cx="1327355" cy="1327355"/>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103"/>
          <p:cNvSpPr/>
          <p:nvPr/>
        </p:nvSpPr>
        <p:spPr>
          <a:xfrm>
            <a:off x="3936550" y="2357577"/>
            <a:ext cx="1327355" cy="1327355"/>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103"/>
          <p:cNvSpPr/>
          <p:nvPr/>
        </p:nvSpPr>
        <p:spPr>
          <a:xfrm>
            <a:off x="6751909" y="2313333"/>
            <a:ext cx="1327355" cy="1327355"/>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03"/>
          <p:cNvSpPr/>
          <p:nvPr/>
        </p:nvSpPr>
        <p:spPr>
          <a:xfrm>
            <a:off x="9765418" y="2342845"/>
            <a:ext cx="1327355" cy="1327355"/>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03"/>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496" name="Google Shape;496;p103"/>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column with icons slide - layout 2">
  <p:cSld name="4 column with icons slide - layout 2">
    <p:spTree>
      <p:nvGrpSpPr>
        <p:cNvPr id="497" name="Shape 497"/>
        <p:cNvGrpSpPr/>
        <p:nvPr/>
      </p:nvGrpSpPr>
      <p:grpSpPr>
        <a:xfrm>
          <a:off x="0" y="0"/>
          <a:ext cx="0" cy="0"/>
          <a:chOff x="0" y="0"/>
          <a:chExt cx="0" cy="0"/>
        </a:xfrm>
      </p:grpSpPr>
      <p:cxnSp>
        <p:nvCxnSpPr>
          <p:cNvPr id="498" name="Google Shape;498;p104"/>
          <p:cNvCxnSpPr/>
          <p:nvPr/>
        </p:nvCxnSpPr>
        <p:spPr>
          <a:xfrm>
            <a:off x="-6261" y="1227211"/>
            <a:ext cx="12192000" cy="0"/>
          </a:xfrm>
          <a:prstGeom prst="straightConnector1">
            <a:avLst/>
          </a:prstGeom>
          <a:noFill/>
          <a:ln cap="flat" cmpd="sng" w="9525">
            <a:solidFill>
              <a:srgbClr val="353E47"/>
            </a:solidFill>
            <a:prstDash val="solid"/>
            <a:miter lim="800000"/>
            <a:headEnd len="sm" w="sm" type="none"/>
            <a:tailEnd len="sm" w="sm" type="none"/>
          </a:ln>
        </p:spPr>
      </p:cxnSp>
      <p:sp>
        <p:nvSpPr>
          <p:cNvPr id="499" name="Google Shape;499;p104"/>
          <p:cNvSpPr txBox="1"/>
          <p:nvPr>
            <p:ph idx="1" type="body"/>
          </p:nvPr>
        </p:nvSpPr>
        <p:spPr>
          <a:xfrm>
            <a:off x="333621"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0" name="Google Shape;500;p104"/>
          <p:cNvSpPr txBox="1"/>
          <p:nvPr>
            <p:ph idx="2" type="body"/>
          </p:nvPr>
        </p:nvSpPr>
        <p:spPr>
          <a:xfrm>
            <a:off x="3273765"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1" name="Google Shape;501;p104"/>
          <p:cNvSpPr txBox="1"/>
          <p:nvPr>
            <p:ph idx="3" type="body"/>
          </p:nvPr>
        </p:nvSpPr>
        <p:spPr>
          <a:xfrm>
            <a:off x="6145266"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2" name="Google Shape;502;p104"/>
          <p:cNvSpPr txBox="1"/>
          <p:nvPr>
            <p:ph idx="4" type="body"/>
          </p:nvPr>
        </p:nvSpPr>
        <p:spPr>
          <a:xfrm>
            <a:off x="9098549" y="2090693"/>
            <a:ext cx="2672815" cy="37120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rgbClr val="0E3C55"/>
              </a:buClr>
              <a:buSzPts val="2400"/>
              <a:buNone/>
              <a:defRPr>
                <a:solidFill>
                  <a:srgbClr val="0E3C55"/>
                </a:solidFill>
              </a:defRPr>
            </a:lvl3pPr>
            <a:lvl4pPr indent="-228600" lvl="3" marL="1828800" algn="l">
              <a:lnSpc>
                <a:spcPct val="90000"/>
              </a:lnSpc>
              <a:spcBef>
                <a:spcPts val="500"/>
              </a:spcBef>
              <a:spcAft>
                <a:spcPts val="0"/>
              </a:spcAft>
              <a:buClr>
                <a:srgbClr val="0E3C55"/>
              </a:buClr>
              <a:buSzPts val="2400"/>
              <a:buNone/>
              <a:defRPr>
                <a:solidFill>
                  <a:srgbClr val="0E3C55"/>
                </a:solidFill>
              </a:defRPr>
            </a:lvl4pPr>
            <a:lvl5pPr indent="-228600" lvl="4" marL="2286000" algn="l">
              <a:lnSpc>
                <a:spcPct val="90000"/>
              </a:lnSpc>
              <a:spcBef>
                <a:spcPts val="500"/>
              </a:spcBef>
              <a:spcAft>
                <a:spcPts val="0"/>
              </a:spcAft>
              <a:buClr>
                <a:srgbClr val="0E3C55"/>
              </a:buClr>
              <a:buSzPts val="24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3" name="Google Shape;503;p104"/>
          <p:cNvSpPr/>
          <p:nvPr/>
        </p:nvSpPr>
        <p:spPr>
          <a:xfrm>
            <a:off x="1016071" y="571968"/>
            <a:ext cx="1327355" cy="1327355"/>
          </a:xfrm>
          <a:prstGeom prst="ellipse">
            <a:avLst/>
          </a:pr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104"/>
          <p:cNvSpPr/>
          <p:nvPr/>
        </p:nvSpPr>
        <p:spPr>
          <a:xfrm>
            <a:off x="3966704" y="587771"/>
            <a:ext cx="1327355" cy="1327355"/>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104"/>
          <p:cNvSpPr/>
          <p:nvPr/>
        </p:nvSpPr>
        <p:spPr>
          <a:xfrm>
            <a:off x="6782063" y="543527"/>
            <a:ext cx="1327355" cy="1327355"/>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104"/>
          <p:cNvSpPr/>
          <p:nvPr/>
        </p:nvSpPr>
        <p:spPr>
          <a:xfrm>
            <a:off x="9795572" y="573039"/>
            <a:ext cx="1327355" cy="1327355"/>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104"/>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08" name="Google Shape;508;p104"/>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with icons slide">
  <p:cSld name="3 column with icons slide">
    <p:spTree>
      <p:nvGrpSpPr>
        <p:cNvPr id="509" name="Shape 509"/>
        <p:cNvGrpSpPr/>
        <p:nvPr/>
      </p:nvGrpSpPr>
      <p:grpSpPr>
        <a:xfrm>
          <a:off x="0" y="0"/>
          <a:ext cx="0" cy="0"/>
          <a:chOff x="0" y="0"/>
          <a:chExt cx="0" cy="0"/>
        </a:xfrm>
      </p:grpSpPr>
      <p:sp>
        <p:nvSpPr>
          <p:cNvPr id="510" name="Google Shape;510;p105"/>
          <p:cNvSpPr/>
          <p:nvPr/>
        </p:nvSpPr>
        <p:spPr>
          <a:xfrm>
            <a:off x="0" y="0"/>
            <a:ext cx="12192000" cy="2728452"/>
          </a:xfrm>
          <a:prstGeom prst="rect">
            <a:avLst/>
          </a:prstGeom>
          <a:gradFill>
            <a:gsLst>
              <a:gs pos="0">
                <a:srgbClr val="10B1A2"/>
              </a:gs>
              <a:gs pos="11000">
                <a:srgbClr val="10B1A2"/>
              </a:gs>
              <a:gs pos="68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E3C55"/>
              </a:solidFill>
              <a:latin typeface="Calibri"/>
              <a:ea typeface="Calibri"/>
              <a:cs typeface="Calibri"/>
              <a:sym typeface="Calibri"/>
            </a:endParaRPr>
          </a:p>
        </p:txBody>
      </p:sp>
      <p:sp>
        <p:nvSpPr>
          <p:cNvPr id="511" name="Google Shape;511;p105"/>
          <p:cNvSpPr/>
          <p:nvPr/>
        </p:nvSpPr>
        <p:spPr>
          <a:xfrm>
            <a:off x="1863747" y="2031864"/>
            <a:ext cx="1049910" cy="1049910"/>
          </a:xfrm>
          <a:prstGeom prst="ellipse">
            <a:avLst/>
          </a:prstGeom>
          <a:solidFill>
            <a:srgbClr val="E63275"/>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12" name="Google Shape;512;p105"/>
          <p:cNvSpPr txBox="1"/>
          <p:nvPr>
            <p:ph idx="1" type="body"/>
          </p:nvPr>
        </p:nvSpPr>
        <p:spPr>
          <a:xfrm>
            <a:off x="0" y="826647"/>
            <a:ext cx="12192000"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3" name="Google Shape;513;p105"/>
          <p:cNvSpPr txBox="1"/>
          <p:nvPr>
            <p:ph idx="2" type="body"/>
          </p:nvPr>
        </p:nvSpPr>
        <p:spPr>
          <a:xfrm>
            <a:off x="684287"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4" name="Google Shape;514;p105"/>
          <p:cNvSpPr txBox="1"/>
          <p:nvPr>
            <p:ph idx="3" type="body"/>
          </p:nvPr>
        </p:nvSpPr>
        <p:spPr>
          <a:xfrm>
            <a:off x="684287"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15" name="Google Shape;515;p105"/>
          <p:cNvCxnSpPr/>
          <p:nvPr/>
        </p:nvCxnSpPr>
        <p:spPr>
          <a:xfrm rot="10800000">
            <a:off x="555813" y="4342602"/>
            <a:ext cx="3591091" cy="0"/>
          </a:xfrm>
          <a:prstGeom prst="straightConnector1">
            <a:avLst/>
          </a:prstGeom>
          <a:noFill/>
          <a:ln cap="flat" cmpd="sng" w="9525">
            <a:solidFill>
              <a:srgbClr val="E63275"/>
            </a:solidFill>
            <a:prstDash val="solid"/>
            <a:miter lim="800000"/>
            <a:headEnd len="sm" w="sm" type="none"/>
            <a:tailEnd len="sm" w="sm" type="none"/>
          </a:ln>
        </p:spPr>
      </p:cxnSp>
      <p:sp>
        <p:nvSpPr>
          <p:cNvPr id="516" name="Google Shape;516;p105"/>
          <p:cNvSpPr/>
          <p:nvPr/>
        </p:nvSpPr>
        <p:spPr>
          <a:xfrm>
            <a:off x="5691676" y="2031864"/>
            <a:ext cx="1049910" cy="1049910"/>
          </a:xfrm>
          <a:prstGeom prst="ellipse">
            <a:avLst/>
          </a:prstGeom>
          <a:solidFill>
            <a:srgbClr val="10B1A2"/>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17" name="Google Shape;517;p105"/>
          <p:cNvSpPr txBox="1"/>
          <p:nvPr>
            <p:ph idx="4" type="body"/>
          </p:nvPr>
        </p:nvSpPr>
        <p:spPr>
          <a:xfrm>
            <a:off x="4512216"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8" name="Google Shape;518;p105"/>
          <p:cNvSpPr txBox="1"/>
          <p:nvPr>
            <p:ph idx="5" type="body"/>
          </p:nvPr>
        </p:nvSpPr>
        <p:spPr>
          <a:xfrm>
            <a:off x="4512216"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19" name="Google Shape;519;p105"/>
          <p:cNvCxnSpPr/>
          <p:nvPr/>
        </p:nvCxnSpPr>
        <p:spPr>
          <a:xfrm rot="10800000">
            <a:off x="4383742" y="4342602"/>
            <a:ext cx="3591091" cy="0"/>
          </a:xfrm>
          <a:prstGeom prst="straightConnector1">
            <a:avLst/>
          </a:prstGeom>
          <a:noFill/>
          <a:ln cap="flat" cmpd="sng" w="9525">
            <a:solidFill>
              <a:srgbClr val="42B2E6"/>
            </a:solidFill>
            <a:prstDash val="solid"/>
            <a:miter lim="800000"/>
            <a:headEnd len="sm" w="sm" type="none"/>
            <a:tailEnd len="sm" w="sm" type="none"/>
          </a:ln>
        </p:spPr>
      </p:cxnSp>
      <p:sp>
        <p:nvSpPr>
          <p:cNvPr id="520" name="Google Shape;520;p105"/>
          <p:cNvSpPr/>
          <p:nvPr/>
        </p:nvSpPr>
        <p:spPr>
          <a:xfrm>
            <a:off x="9407546" y="2031864"/>
            <a:ext cx="1049910" cy="1049910"/>
          </a:xfrm>
          <a:prstGeom prst="ellipse">
            <a:avLst/>
          </a:prstGeom>
          <a:solidFill>
            <a:srgbClr val="CEDA29"/>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521" name="Google Shape;521;p105"/>
          <p:cNvSpPr txBox="1"/>
          <p:nvPr>
            <p:ph idx="6" type="body"/>
          </p:nvPr>
        </p:nvSpPr>
        <p:spPr>
          <a:xfrm>
            <a:off x="8228086" y="3236316"/>
            <a:ext cx="3408830" cy="10457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000"/>
              <a:buNone/>
              <a:defRPr sz="30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2" name="Google Shape;522;p105"/>
          <p:cNvSpPr txBox="1"/>
          <p:nvPr>
            <p:ph idx="7" type="body"/>
          </p:nvPr>
        </p:nvSpPr>
        <p:spPr>
          <a:xfrm>
            <a:off x="8228086" y="4432247"/>
            <a:ext cx="3408830" cy="14127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2400"/>
              <a:buNone/>
              <a:defRPr sz="24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23" name="Google Shape;523;p105"/>
          <p:cNvCxnSpPr/>
          <p:nvPr/>
        </p:nvCxnSpPr>
        <p:spPr>
          <a:xfrm rot="10800000">
            <a:off x="8099612" y="4342602"/>
            <a:ext cx="3591091" cy="0"/>
          </a:xfrm>
          <a:prstGeom prst="straightConnector1">
            <a:avLst/>
          </a:prstGeom>
          <a:noFill/>
          <a:ln cap="flat" cmpd="sng" w="9525">
            <a:solidFill>
              <a:srgbClr val="CEDA29"/>
            </a:solidFill>
            <a:prstDash val="solid"/>
            <a:miter lim="800000"/>
            <a:headEnd len="sm" w="sm" type="none"/>
            <a:tailEnd len="sm" w="sm" type="none"/>
          </a:ln>
        </p:spPr>
      </p:cxnSp>
      <p:sp>
        <p:nvSpPr>
          <p:cNvPr id="524" name="Google Shape;524;p105"/>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25" name="Google Shape;525;p105"/>
          <p:cNvPicPr preferRelativeResize="0"/>
          <p:nvPr/>
        </p:nvPicPr>
        <p:blipFill rotWithShape="1">
          <a:blip r:embed="rId2">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 left - text to right">
  <p:cSld name="Photo to left - text to right">
    <p:spTree>
      <p:nvGrpSpPr>
        <p:cNvPr id="62" name="Shape 62"/>
        <p:cNvGrpSpPr/>
        <p:nvPr/>
      </p:nvGrpSpPr>
      <p:grpSpPr>
        <a:xfrm>
          <a:off x="0" y="0"/>
          <a:ext cx="0" cy="0"/>
          <a:chOff x="0" y="0"/>
          <a:chExt cx="0" cy="0"/>
        </a:xfrm>
      </p:grpSpPr>
      <p:cxnSp>
        <p:nvCxnSpPr>
          <p:cNvPr id="63" name="Google Shape;63;p61"/>
          <p:cNvCxnSpPr/>
          <p:nvPr/>
        </p:nvCxnSpPr>
        <p:spPr>
          <a:xfrm rot="10800000">
            <a:off x="6234807" y="1711826"/>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64" name="Google Shape;64;p61"/>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1"/>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1"/>
          <p:cNvSpPr/>
          <p:nvPr>
            <p:ph idx="3" type="pic"/>
          </p:nvPr>
        </p:nvSpPr>
        <p:spPr>
          <a:xfrm flipH="1">
            <a:off x="-460162" y="0"/>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None/>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61"/>
          <p:cNvSpPr/>
          <p:nvPr/>
        </p:nvSpPr>
        <p:spPr>
          <a:xfrm flipH="1" rot="9058514">
            <a:off x="-1593353" y="739143"/>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8" name="Google Shape;68;p61"/>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9" name="Google Shape;69;p61"/>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70" name="Google Shape;70;p61"/>
          <p:cNvPicPr preferRelativeResize="0"/>
          <p:nvPr/>
        </p:nvPicPr>
        <p:blipFill rotWithShape="1">
          <a:blip r:embed="rId3">
            <a:alphaModFix/>
          </a:blip>
          <a:srcRect b="0" l="0" r="0" t="0"/>
          <a:stretch/>
        </p:blipFill>
        <p:spPr>
          <a:xfrm>
            <a:off x="106371" y="5437528"/>
            <a:ext cx="690436" cy="673218"/>
          </a:xfrm>
          <a:prstGeom prst="rect">
            <a:avLst/>
          </a:prstGeom>
          <a:noFill/>
          <a:ln>
            <a:noFill/>
          </a:ln>
        </p:spPr>
      </p:pic>
      <p:pic>
        <p:nvPicPr>
          <p:cNvPr id="71" name="Google Shape;71;p61"/>
          <p:cNvPicPr preferRelativeResize="0"/>
          <p:nvPr/>
        </p:nvPicPr>
        <p:blipFill rotWithShape="1">
          <a:blip r:embed="rId4">
            <a:alphaModFix/>
          </a:blip>
          <a:srcRect b="0" l="0" r="0" t="0"/>
          <a:stretch/>
        </p:blipFill>
        <p:spPr>
          <a:xfrm>
            <a:off x="1482286" y="4911488"/>
            <a:ext cx="1363247" cy="1350410"/>
          </a:xfrm>
          <a:prstGeom prst="rect">
            <a:avLst/>
          </a:prstGeom>
          <a:noFill/>
          <a:ln>
            <a:noFill/>
          </a:ln>
        </p:spPr>
      </p:pic>
      <p:pic>
        <p:nvPicPr>
          <p:cNvPr id="72" name="Google Shape;72;p61"/>
          <p:cNvPicPr preferRelativeResize="0"/>
          <p:nvPr/>
        </p:nvPicPr>
        <p:blipFill rotWithShape="1">
          <a:blip r:embed="rId5">
            <a:alphaModFix/>
          </a:blip>
          <a:srcRect b="0" l="0" r="0" t="0"/>
          <a:stretch/>
        </p:blipFill>
        <p:spPr>
          <a:xfrm>
            <a:off x="3896635" y="1516952"/>
            <a:ext cx="2227993" cy="2220696"/>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2">
  <p:cSld name="Laptop slide 2">
    <p:spTree>
      <p:nvGrpSpPr>
        <p:cNvPr id="526" name="Shape 526"/>
        <p:cNvGrpSpPr/>
        <p:nvPr/>
      </p:nvGrpSpPr>
      <p:grpSpPr>
        <a:xfrm>
          <a:off x="0" y="0"/>
          <a:ext cx="0" cy="0"/>
          <a:chOff x="0" y="0"/>
          <a:chExt cx="0" cy="0"/>
        </a:xfrm>
      </p:grpSpPr>
      <p:pic>
        <p:nvPicPr>
          <p:cNvPr id="527" name="Google Shape;527;p106"/>
          <p:cNvPicPr preferRelativeResize="0"/>
          <p:nvPr/>
        </p:nvPicPr>
        <p:blipFill rotWithShape="1">
          <a:blip r:embed="rId2">
            <a:alphaModFix/>
          </a:blip>
          <a:srcRect b="0" l="0" r="0" t="0"/>
          <a:stretch/>
        </p:blipFill>
        <p:spPr>
          <a:xfrm>
            <a:off x="7429500" y="740153"/>
            <a:ext cx="4762500" cy="5612853"/>
          </a:xfrm>
          <a:prstGeom prst="rect">
            <a:avLst/>
          </a:prstGeom>
          <a:noFill/>
          <a:ln>
            <a:noFill/>
          </a:ln>
        </p:spPr>
      </p:pic>
      <p:cxnSp>
        <p:nvCxnSpPr>
          <p:cNvPr id="528" name="Google Shape;528;p106"/>
          <p:cNvCxnSpPr/>
          <p:nvPr/>
        </p:nvCxnSpPr>
        <p:spPr>
          <a:xfrm rot="10800000">
            <a:off x="378379" y="1908558"/>
            <a:ext cx="6789867" cy="0"/>
          </a:xfrm>
          <a:prstGeom prst="straightConnector1">
            <a:avLst/>
          </a:prstGeom>
          <a:noFill/>
          <a:ln cap="flat" cmpd="sng" w="9525">
            <a:solidFill>
              <a:srgbClr val="174F72"/>
            </a:solidFill>
            <a:prstDash val="solid"/>
            <a:miter lim="800000"/>
            <a:headEnd len="sm" w="sm" type="none"/>
            <a:tailEnd len="sm" w="sm" type="none"/>
          </a:ln>
        </p:spPr>
      </p:cxnSp>
      <p:sp>
        <p:nvSpPr>
          <p:cNvPr id="529" name="Google Shape;529;p106"/>
          <p:cNvSpPr/>
          <p:nvPr>
            <p:ph idx="2" type="pic"/>
          </p:nvPr>
        </p:nvSpPr>
        <p:spPr>
          <a:xfrm>
            <a:off x="8802435" y="1223694"/>
            <a:ext cx="3389565" cy="403365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0" name="Google Shape;530;p106"/>
          <p:cNvSpPr txBox="1"/>
          <p:nvPr>
            <p:ph idx="1" type="body"/>
          </p:nvPr>
        </p:nvSpPr>
        <p:spPr>
          <a:xfrm>
            <a:off x="643223" y="1079254"/>
            <a:ext cx="6361734"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106"/>
          <p:cNvSpPr txBox="1"/>
          <p:nvPr>
            <p:ph idx="3" type="body"/>
          </p:nvPr>
        </p:nvSpPr>
        <p:spPr>
          <a:xfrm>
            <a:off x="643223" y="2087287"/>
            <a:ext cx="6361734"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10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33" name="Google Shape;533;p106"/>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ne Slide 1">
  <p:cSld name="Phone Slide 1">
    <p:spTree>
      <p:nvGrpSpPr>
        <p:cNvPr id="534" name="Shape 534"/>
        <p:cNvGrpSpPr/>
        <p:nvPr/>
      </p:nvGrpSpPr>
      <p:grpSpPr>
        <a:xfrm>
          <a:off x="0" y="0"/>
          <a:ext cx="0" cy="0"/>
          <a:chOff x="0" y="0"/>
          <a:chExt cx="0" cy="0"/>
        </a:xfrm>
      </p:grpSpPr>
      <p:pic>
        <p:nvPicPr>
          <p:cNvPr id="535" name="Google Shape;535;p107"/>
          <p:cNvPicPr preferRelativeResize="0"/>
          <p:nvPr/>
        </p:nvPicPr>
        <p:blipFill rotWithShape="1">
          <a:blip r:embed="rId2">
            <a:alphaModFix/>
          </a:blip>
          <a:srcRect b="0" l="-3666" r="0" t="-1339"/>
          <a:stretch/>
        </p:blipFill>
        <p:spPr>
          <a:xfrm>
            <a:off x="2449287" y="1355271"/>
            <a:ext cx="9742714" cy="5502729"/>
          </a:xfrm>
          <a:prstGeom prst="rect">
            <a:avLst/>
          </a:prstGeom>
          <a:noFill/>
          <a:ln>
            <a:noFill/>
          </a:ln>
        </p:spPr>
      </p:pic>
      <p:sp>
        <p:nvSpPr>
          <p:cNvPr id="536" name="Google Shape;536;p107"/>
          <p:cNvSpPr/>
          <p:nvPr>
            <p:ph idx="2" type="pic"/>
          </p:nvPr>
        </p:nvSpPr>
        <p:spPr>
          <a:xfrm>
            <a:off x="3731480" y="2335213"/>
            <a:ext cx="4098925" cy="26289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7" name="Google Shape;537;p107"/>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38" name="Google Shape;538;p107"/>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539" name="Google Shape;539;p107"/>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40" name="Google Shape;540;p107"/>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ne Slide 2">
  <p:cSld name="Phone Slide 2">
    <p:spTree>
      <p:nvGrpSpPr>
        <p:cNvPr id="541" name="Shape 541"/>
        <p:cNvGrpSpPr/>
        <p:nvPr/>
      </p:nvGrpSpPr>
      <p:grpSpPr>
        <a:xfrm>
          <a:off x="0" y="0"/>
          <a:ext cx="0" cy="0"/>
          <a:chOff x="0" y="0"/>
          <a:chExt cx="0" cy="0"/>
        </a:xfrm>
      </p:grpSpPr>
      <p:pic>
        <p:nvPicPr>
          <p:cNvPr id="542" name="Google Shape;542;p108"/>
          <p:cNvPicPr preferRelativeResize="0"/>
          <p:nvPr/>
        </p:nvPicPr>
        <p:blipFill rotWithShape="1">
          <a:blip r:embed="rId2">
            <a:alphaModFix/>
          </a:blip>
          <a:srcRect b="8248" l="0" r="3453" t="0"/>
          <a:stretch/>
        </p:blipFill>
        <p:spPr>
          <a:xfrm>
            <a:off x="6890657" y="550299"/>
            <a:ext cx="5479143" cy="6292294"/>
          </a:xfrm>
          <a:prstGeom prst="rect">
            <a:avLst/>
          </a:prstGeom>
          <a:noFill/>
          <a:ln>
            <a:noFill/>
          </a:ln>
        </p:spPr>
      </p:pic>
      <p:sp>
        <p:nvSpPr>
          <p:cNvPr id="543" name="Google Shape;543;p108"/>
          <p:cNvSpPr/>
          <p:nvPr>
            <p:ph idx="2" type="pic"/>
          </p:nvPr>
        </p:nvSpPr>
        <p:spPr>
          <a:xfrm>
            <a:off x="7754938" y="1192681"/>
            <a:ext cx="2187575" cy="38862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44" name="Google Shape;544;p108"/>
          <p:cNvCxnSpPr/>
          <p:nvPr/>
        </p:nvCxnSpPr>
        <p:spPr>
          <a:xfrm rot="10800000">
            <a:off x="378380" y="1908558"/>
            <a:ext cx="6348991" cy="0"/>
          </a:xfrm>
          <a:prstGeom prst="straightConnector1">
            <a:avLst/>
          </a:prstGeom>
          <a:noFill/>
          <a:ln cap="flat" cmpd="sng" w="9525">
            <a:solidFill>
              <a:srgbClr val="174F72"/>
            </a:solidFill>
            <a:prstDash val="solid"/>
            <a:miter lim="800000"/>
            <a:headEnd len="sm" w="sm" type="none"/>
            <a:tailEnd len="sm" w="sm" type="none"/>
          </a:ln>
        </p:spPr>
      </p:cxnSp>
      <p:sp>
        <p:nvSpPr>
          <p:cNvPr id="545" name="Google Shape;545;p108"/>
          <p:cNvSpPr txBox="1"/>
          <p:nvPr>
            <p:ph idx="1" type="body"/>
          </p:nvPr>
        </p:nvSpPr>
        <p:spPr>
          <a:xfrm>
            <a:off x="643223" y="1079254"/>
            <a:ext cx="5839220"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6" name="Google Shape;546;p108"/>
          <p:cNvSpPr txBox="1"/>
          <p:nvPr>
            <p:ph idx="3" type="body"/>
          </p:nvPr>
        </p:nvSpPr>
        <p:spPr>
          <a:xfrm>
            <a:off x="643223" y="2087287"/>
            <a:ext cx="5839220"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7" name="Google Shape;547;p108"/>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548" name="Google Shape;548;p108"/>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549" name="Shape 549"/>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5">
  <p:cSld name="blank 15">
    <p:spTree>
      <p:nvGrpSpPr>
        <p:cNvPr id="550" name="Shape 550"/>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NK ICON CIRCLE - with photo &amp; text">
  <p:cSld name="PINK ICON CIRCLE - with photo &amp; text">
    <p:spTree>
      <p:nvGrpSpPr>
        <p:cNvPr id="551" name="Shape 551"/>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 2">
    <p:spTree>
      <p:nvGrpSpPr>
        <p:cNvPr id="552" name="Shape 552"/>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3">
  <p:cSld name="blank 3">
    <p:spTree>
      <p:nvGrpSpPr>
        <p:cNvPr id="553" name="Shape 553"/>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 PINK">
  <p:cSld name="Title/Divider slide - PINK">
    <p:spTree>
      <p:nvGrpSpPr>
        <p:cNvPr id="554" name="Shape 554"/>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NK ICON CIRCLE - with text">
  <p:cSld name="PINK ICON CIRCLE - with text">
    <p:spTree>
      <p:nvGrpSpPr>
        <p:cNvPr id="555" name="Shape 55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LEFT">
  <p:cSld name="text only with 1 colum - LEFT">
    <p:spTree>
      <p:nvGrpSpPr>
        <p:cNvPr id="73" name="Shape 73"/>
        <p:cNvGrpSpPr/>
        <p:nvPr/>
      </p:nvGrpSpPr>
      <p:grpSpPr>
        <a:xfrm>
          <a:off x="0" y="0"/>
          <a:ext cx="0" cy="0"/>
          <a:chOff x="0" y="0"/>
          <a:chExt cx="0" cy="0"/>
        </a:xfrm>
      </p:grpSpPr>
      <p:sp>
        <p:nvSpPr>
          <p:cNvPr id="74" name="Google Shape;74;p62"/>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62"/>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6" name="Google Shape;76;p62"/>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77" name="Google Shape;77;p62"/>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78" name="Google Shape;78;p62"/>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pic>
        <p:nvPicPr>
          <p:cNvPr id="79" name="Google Shape;79;p62"/>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lain Quote Slide - ORANGE">
  <p:cSld name="Plain Quote Slide - ORANGE">
    <p:spTree>
      <p:nvGrpSpPr>
        <p:cNvPr id="556" name="Shape 556"/>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 PINK">
  <p:cSld name="Quote slide - PINK">
    <p:spTree>
      <p:nvGrpSpPr>
        <p:cNvPr id="557" name="Shape 557"/>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4">
  <p:cSld name="blank 4">
    <p:spTree>
      <p:nvGrpSpPr>
        <p:cNvPr id="558" name="Shape 558"/>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  PINK">
  <p:cSld name="Photo Top - Text Bottom -  PINK">
    <p:spTree>
      <p:nvGrpSpPr>
        <p:cNvPr id="559" name="Shape 559"/>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5">
  <p:cSld name="blank 5">
    <p:spTree>
      <p:nvGrpSpPr>
        <p:cNvPr id="560" name="Shape 560"/>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6">
  <p:cSld name="blank 6">
    <p:spTree>
      <p:nvGrpSpPr>
        <p:cNvPr id="561" name="Shape 561"/>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7">
  <p:cSld name="blank 7">
    <p:spTree>
      <p:nvGrpSpPr>
        <p:cNvPr id="562" name="Shape 562"/>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8">
  <p:cSld name="blank 8">
    <p:spTree>
      <p:nvGrpSpPr>
        <p:cNvPr id="563" name="Shape 563"/>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9">
  <p:cSld name="blank 9">
    <p:spTree>
      <p:nvGrpSpPr>
        <p:cNvPr id="564" name="Shape 564"/>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0">
  <p:cSld name="blank 10">
    <p:spTree>
      <p:nvGrpSpPr>
        <p:cNvPr id="565" name="Shape 56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3 colums - RIGHT">
  <p:cSld name="text only with 3 colums - RIGHT">
    <p:spTree>
      <p:nvGrpSpPr>
        <p:cNvPr id="80" name="Shape 80"/>
        <p:cNvGrpSpPr/>
        <p:nvPr/>
      </p:nvGrpSpPr>
      <p:grpSpPr>
        <a:xfrm>
          <a:off x="0" y="0"/>
          <a:ext cx="0" cy="0"/>
          <a:chOff x="0" y="0"/>
          <a:chExt cx="0" cy="0"/>
        </a:xfrm>
      </p:grpSpPr>
      <p:sp>
        <p:nvSpPr>
          <p:cNvPr id="81" name="Google Shape;81;p63"/>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63"/>
          <p:cNvSpPr txBox="1"/>
          <p:nvPr>
            <p:ph idx="2" type="body"/>
          </p:nvPr>
        </p:nvSpPr>
        <p:spPr>
          <a:xfrm>
            <a:off x="4175360" y="2128494"/>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63"/>
          <p:cNvSpPr txBox="1"/>
          <p:nvPr>
            <p:ph idx="3" type="body"/>
          </p:nvPr>
        </p:nvSpPr>
        <p:spPr>
          <a:xfrm>
            <a:off x="9228157" y="2123341"/>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63"/>
          <p:cNvSpPr txBox="1"/>
          <p:nvPr>
            <p:ph idx="4" type="body"/>
          </p:nvPr>
        </p:nvSpPr>
        <p:spPr>
          <a:xfrm>
            <a:off x="6723190" y="2123341"/>
            <a:ext cx="234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5" name="Google Shape;85;p63"/>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86" name="Google Shape;86;p6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87" name="Google Shape;87;p63"/>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88" name="Google Shape;88;p63"/>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1">
  <p:cSld name="blank 11">
    <p:spTree>
      <p:nvGrpSpPr>
        <p:cNvPr id="566" name="Shape 566"/>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 Pink">
  <p:cSld name="Divider - Pink">
    <p:spTree>
      <p:nvGrpSpPr>
        <p:cNvPr id="567" name="Shape 567"/>
        <p:cNvGrpSpPr/>
        <p:nvPr/>
      </p:nvGrpSpPr>
      <p:grpSpPr>
        <a:xfrm>
          <a:off x="0" y="0"/>
          <a:ext cx="0" cy="0"/>
          <a:chOff x="0" y="0"/>
          <a:chExt cx="0" cy="0"/>
        </a:xfrm>
      </p:grpSpPr>
      <p:sp>
        <p:nvSpPr>
          <p:cNvPr id="568" name="Google Shape;568;p127"/>
          <p:cNvSpPr/>
          <p:nvPr/>
        </p:nvSpPr>
        <p:spPr>
          <a:xfrm>
            <a:off x="0" y="0"/>
            <a:ext cx="12192000" cy="6858000"/>
          </a:xfrm>
          <a:prstGeom prst="rect">
            <a:avLst/>
          </a:prstGeom>
          <a:solidFill>
            <a:srgbClr val="E952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127"/>
          <p:cNvSpPr/>
          <p:nvPr/>
        </p:nvSpPr>
        <p:spPr>
          <a:xfrm rot="10800000">
            <a:off x="4899025" y="0"/>
            <a:ext cx="7292975" cy="6858000"/>
          </a:xfrm>
          <a:custGeom>
            <a:rect b="b" l="l" r="r" t="t"/>
            <a:pathLst>
              <a:path extrusionOk="0" h="6879102" w="4487594">
                <a:moveTo>
                  <a:pt x="1012874" y="0"/>
                </a:moveTo>
                <a:lnTo>
                  <a:pt x="4487594" y="6879102"/>
                </a:lnTo>
                <a:lnTo>
                  <a:pt x="0" y="6879102"/>
                </a:lnTo>
                <a:lnTo>
                  <a:pt x="0" y="14068"/>
                </a:lnTo>
                <a:lnTo>
                  <a:pt x="1012874" y="0"/>
                </a:lnTo>
                <a:close/>
              </a:path>
            </a:pathLst>
          </a:custGeom>
          <a:solidFill>
            <a:srgbClr val="ADD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127"/>
          <p:cNvSpPr txBox="1"/>
          <p:nvPr/>
        </p:nvSpPr>
        <p:spPr>
          <a:xfrm>
            <a:off x="427038" y="6426200"/>
            <a:ext cx="11361737" cy="2905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lang="en-IE" sz="1100">
                <a:solidFill>
                  <a:schemeClr val="lt1"/>
                </a:solidFill>
                <a:latin typeface="Calibri"/>
                <a:ea typeface="Calibri"/>
                <a:cs typeface="Calibri"/>
                <a:sym typeface="Calibri"/>
              </a:rPr>
              <a:t>Women Entrepreneurs in STEM  |   www.stementrepreneurs.eu</a:t>
            </a:r>
            <a:endParaRPr sz="1100">
              <a:solidFill>
                <a:schemeClr val="lt1"/>
              </a:solidFill>
              <a:latin typeface="Calibri"/>
              <a:ea typeface="Calibri"/>
              <a:cs typeface="Calibri"/>
              <a:sym typeface="Calibri"/>
            </a:endParaRPr>
          </a:p>
        </p:txBody>
      </p:sp>
      <p:sp>
        <p:nvSpPr>
          <p:cNvPr id="571" name="Google Shape;571;p127"/>
          <p:cNvSpPr txBox="1"/>
          <p:nvPr>
            <p:ph idx="1" type="body"/>
          </p:nvPr>
        </p:nvSpPr>
        <p:spPr>
          <a:xfrm>
            <a:off x="509878" y="597361"/>
            <a:ext cx="6491432" cy="24109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with photo (right hand side) ">
  <p:cSld name="Text - with photo (right hand side) ">
    <p:spTree>
      <p:nvGrpSpPr>
        <p:cNvPr id="572" name="Shape 572"/>
        <p:cNvGrpSpPr/>
        <p:nvPr/>
      </p:nvGrpSpPr>
      <p:grpSpPr>
        <a:xfrm>
          <a:off x="0" y="0"/>
          <a:ext cx="0" cy="0"/>
          <a:chOff x="0" y="0"/>
          <a:chExt cx="0" cy="0"/>
        </a:xfrm>
      </p:grpSpPr>
      <p:sp>
        <p:nvSpPr>
          <p:cNvPr id="573" name="Google Shape;573;p128"/>
          <p:cNvSpPr txBox="1"/>
          <p:nvPr/>
        </p:nvSpPr>
        <p:spPr>
          <a:xfrm>
            <a:off x="379413" y="6445250"/>
            <a:ext cx="6597650" cy="33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525252"/>
              </a:buClr>
              <a:buSzPts val="1100"/>
              <a:buFont typeface="Calibri"/>
              <a:buNone/>
            </a:pPr>
            <a:r>
              <a:rPr lang="en-IE" sz="1100">
                <a:solidFill>
                  <a:srgbClr val="525252"/>
                </a:solidFill>
                <a:latin typeface="Calibri"/>
                <a:ea typeface="Calibri"/>
                <a:cs typeface="Calibri"/>
                <a:sym typeface="Calibri"/>
              </a:rPr>
              <a:t>Women Entrepreneurs in STEM  </a:t>
            </a:r>
            <a:r>
              <a:rPr lang="en-IE" sz="1100">
                <a:solidFill>
                  <a:srgbClr val="F26942"/>
                </a:solidFill>
                <a:latin typeface="Calibri"/>
                <a:ea typeface="Calibri"/>
                <a:cs typeface="Calibri"/>
                <a:sym typeface="Calibri"/>
              </a:rPr>
              <a:t>|</a:t>
            </a:r>
            <a:r>
              <a:rPr lang="en-IE" sz="1100">
                <a:solidFill>
                  <a:srgbClr val="0480C1"/>
                </a:solidFill>
                <a:latin typeface="Calibri"/>
                <a:ea typeface="Calibri"/>
                <a:cs typeface="Calibri"/>
                <a:sym typeface="Calibri"/>
              </a:rPr>
              <a:t>   </a:t>
            </a:r>
            <a:r>
              <a:rPr lang="en-IE" sz="1100">
                <a:solidFill>
                  <a:srgbClr val="525252"/>
                </a:solidFill>
                <a:latin typeface="Calibri"/>
                <a:ea typeface="Calibri"/>
                <a:cs typeface="Calibri"/>
                <a:sym typeface="Calibri"/>
              </a:rPr>
              <a:t>www.stementrepreneurs.eu</a:t>
            </a:r>
            <a:endParaRPr sz="1100">
              <a:solidFill>
                <a:srgbClr val="525252"/>
              </a:solidFill>
              <a:latin typeface="Calibri"/>
              <a:ea typeface="Calibri"/>
              <a:cs typeface="Calibri"/>
              <a:sym typeface="Calibri"/>
            </a:endParaRPr>
          </a:p>
        </p:txBody>
      </p:sp>
      <p:grpSp>
        <p:nvGrpSpPr>
          <p:cNvPr id="574" name="Google Shape;574;p128"/>
          <p:cNvGrpSpPr/>
          <p:nvPr/>
        </p:nvGrpSpPr>
        <p:grpSpPr>
          <a:xfrm flipH="1">
            <a:off x="7659688" y="4137025"/>
            <a:ext cx="2841625" cy="2747963"/>
            <a:chOff x="1863067" y="4263588"/>
            <a:chExt cx="2653288" cy="2604685"/>
          </a:xfrm>
        </p:grpSpPr>
        <p:sp>
          <p:nvSpPr>
            <p:cNvPr id="575" name="Google Shape;575;p128"/>
            <p:cNvSpPr/>
            <p:nvPr/>
          </p:nvSpPr>
          <p:spPr>
            <a:xfrm>
              <a:off x="1863067" y="4263588"/>
              <a:ext cx="2653288" cy="2586628"/>
            </a:xfrm>
            <a:custGeom>
              <a:rect b="b" l="l" r="r" t="t"/>
              <a:pathLst>
                <a:path extrusionOk="0" h="1872492" w="3301854">
                  <a:moveTo>
                    <a:pt x="0" y="1708695"/>
                  </a:moveTo>
                  <a:lnTo>
                    <a:pt x="447366" y="1857617"/>
                  </a:lnTo>
                  <a:lnTo>
                    <a:pt x="3301854" y="1872492"/>
                  </a:lnTo>
                  <a:lnTo>
                    <a:pt x="2899296" y="0"/>
                  </a:lnTo>
                  <a:lnTo>
                    <a:pt x="0" y="1708695"/>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576" name="Google Shape;576;p128"/>
            <p:cNvGrpSpPr/>
            <p:nvPr/>
          </p:nvGrpSpPr>
          <p:grpSpPr>
            <a:xfrm>
              <a:off x="2161007" y="4623218"/>
              <a:ext cx="2106325" cy="2245055"/>
              <a:chOff x="2161007" y="4623218"/>
              <a:chExt cx="2106325" cy="2245055"/>
            </a:xfrm>
          </p:grpSpPr>
          <p:sp>
            <p:nvSpPr>
              <p:cNvPr id="577" name="Google Shape;577;p128"/>
              <p:cNvSpPr/>
              <p:nvPr/>
            </p:nvSpPr>
            <p:spPr>
              <a:xfrm>
                <a:off x="2183241" y="4629237"/>
                <a:ext cx="2084091" cy="2239036"/>
              </a:xfrm>
              <a:custGeom>
                <a:rect b="b" l="l" r="r" t="t"/>
                <a:pathLst>
                  <a:path extrusionOk="0" h="2238884" w="2084101">
                    <a:moveTo>
                      <a:pt x="1826110" y="0"/>
                    </a:moveTo>
                    <a:lnTo>
                      <a:pt x="2084101" y="2238884"/>
                    </a:lnTo>
                    <a:lnTo>
                      <a:pt x="0" y="2238884"/>
                    </a:lnTo>
                    <a:close/>
                  </a:path>
                </a:pathLst>
              </a:custGeom>
              <a:solidFill>
                <a:srgbClr val="F269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128"/>
              <p:cNvSpPr/>
              <p:nvPr/>
            </p:nvSpPr>
            <p:spPr>
              <a:xfrm>
                <a:off x="2161007" y="4623218"/>
                <a:ext cx="1897323" cy="2234521"/>
              </a:xfrm>
              <a:custGeom>
                <a:rect b="b" l="l" r="r" t="t"/>
                <a:pathLst>
                  <a:path extrusionOk="0" h="2234689" w="1897312">
                    <a:moveTo>
                      <a:pt x="1836552" y="0"/>
                    </a:moveTo>
                    <a:lnTo>
                      <a:pt x="1897312" y="465398"/>
                    </a:lnTo>
                    <a:lnTo>
                      <a:pt x="193791" y="2234689"/>
                    </a:lnTo>
                    <a:lnTo>
                      <a:pt x="0" y="2234689"/>
                    </a:lnTo>
                    <a:close/>
                  </a:path>
                </a:pathLst>
              </a:custGeom>
              <a:solidFill>
                <a:srgbClr val="B759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579" name="Google Shape;579;p128"/>
          <p:cNvSpPr/>
          <p:nvPr/>
        </p:nvSpPr>
        <p:spPr>
          <a:xfrm flipH="1">
            <a:off x="7256463" y="0"/>
            <a:ext cx="3905250" cy="3484563"/>
          </a:xfrm>
          <a:custGeom>
            <a:rect b="b" l="l" r="r" t="t"/>
            <a:pathLst>
              <a:path extrusionOk="0" h="2522220" w="4808220">
                <a:moveTo>
                  <a:pt x="0" y="0"/>
                </a:moveTo>
                <a:lnTo>
                  <a:pt x="3939540" y="0"/>
                </a:lnTo>
                <a:lnTo>
                  <a:pt x="4450080" y="670560"/>
                </a:lnTo>
                <a:lnTo>
                  <a:pt x="4808220" y="2522220"/>
                </a:lnTo>
                <a:lnTo>
                  <a:pt x="0" y="0"/>
                </a:lnTo>
                <a:close/>
              </a:path>
            </a:pathLst>
          </a:custGeom>
          <a:solidFill>
            <a:srgbClr val="E952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128"/>
          <p:cNvSpPr/>
          <p:nvPr/>
        </p:nvSpPr>
        <p:spPr>
          <a:xfrm flipH="1">
            <a:off x="7254875" y="4763"/>
            <a:ext cx="3933825" cy="3484562"/>
          </a:xfrm>
          <a:custGeom>
            <a:rect b="b" l="l" r="r" t="t"/>
            <a:pathLst>
              <a:path extrusionOk="0" h="2523194" w="4896912">
                <a:moveTo>
                  <a:pt x="0" y="0"/>
                </a:moveTo>
                <a:lnTo>
                  <a:pt x="481264" y="0"/>
                </a:lnTo>
                <a:lnTo>
                  <a:pt x="4896912" y="2523194"/>
                </a:lnTo>
                <a:lnTo>
                  <a:pt x="0" y="0"/>
                </a:lnTo>
                <a:close/>
              </a:path>
            </a:pathLst>
          </a:custGeom>
          <a:solidFill>
            <a:srgbClr val="BA4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1" name="Google Shape;581;p128"/>
          <p:cNvCxnSpPr/>
          <p:nvPr/>
        </p:nvCxnSpPr>
        <p:spPr>
          <a:xfrm rot="10800000">
            <a:off x="285750" y="1222375"/>
            <a:ext cx="6881813" cy="0"/>
          </a:xfrm>
          <a:prstGeom prst="straightConnector1">
            <a:avLst/>
          </a:prstGeom>
          <a:noFill/>
          <a:ln cap="flat" cmpd="sng" w="9525">
            <a:solidFill>
              <a:srgbClr val="E95273"/>
            </a:solidFill>
            <a:prstDash val="solid"/>
            <a:miter lim="800000"/>
            <a:headEnd len="sm" w="sm" type="none"/>
            <a:tailEnd len="sm" w="sm" type="none"/>
          </a:ln>
        </p:spPr>
      </p:cxnSp>
      <p:sp>
        <p:nvSpPr>
          <p:cNvPr id="582" name="Google Shape;582;p128"/>
          <p:cNvSpPr txBox="1"/>
          <p:nvPr>
            <p:ph idx="1" type="body"/>
          </p:nvPr>
        </p:nvSpPr>
        <p:spPr>
          <a:xfrm>
            <a:off x="453177" y="388056"/>
            <a:ext cx="654801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3" name="Google Shape;583;p128"/>
          <p:cNvSpPr txBox="1"/>
          <p:nvPr>
            <p:ph idx="2" type="body"/>
          </p:nvPr>
        </p:nvSpPr>
        <p:spPr>
          <a:xfrm>
            <a:off x="453177" y="1390115"/>
            <a:ext cx="6548011" cy="44504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4" name="Google Shape;584;p128"/>
          <p:cNvSpPr/>
          <p:nvPr>
            <p:ph idx="3" type="pic"/>
          </p:nvPr>
        </p:nvSpPr>
        <p:spPr>
          <a:xfrm>
            <a:off x="7254383" y="9064"/>
            <a:ext cx="4838458" cy="68453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 Right hand side">
  <p:cSld name="Text - Right hand side">
    <p:spTree>
      <p:nvGrpSpPr>
        <p:cNvPr id="585" name="Shape 585"/>
        <p:cNvGrpSpPr/>
        <p:nvPr/>
      </p:nvGrpSpPr>
      <p:grpSpPr>
        <a:xfrm>
          <a:off x="0" y="0"/>
          <a:ext cx="0" cy="0"/>
          <a:chOff x="0" y="0"/>
          <a:chExt cx="0" cy="0"/>
        </a:xfrm>
      </p:grpSpPr>
      <p:sp>
        <p:nvSpPr>
          <p:cNvPr id="586" name="Google Shape;586;p129"/>
          <p:cNvSpPr txBox="1"/>
          <p:nvPr/>
        </p:nvSpPr>
        <p:spPr>
          <a:xfrm>
            <a:off x="7612063" y="6440488"/>
            <a:ext cx="4176712" cy="2635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525252"/>
              </a:buClr>
              <a:buSzPts val="1100"/>
              <a:buFont typeface="Calibri"/>
              <a:buNone/>
            </a:pPr>
            <a:r>
              <a:rPr lang="en-IE" sz="1100">
                <a:solidFill>
                  <a:srgbClr val="525252"/>
                </a:solidFill>
                <a:latin typeface="Calibri"/>
                <a:ea typeface="Calibri"/>
                <a:cs typeface="Calibri"/>
                <a:sym typeface="Calibri"/>
              </a:rPr>
              <a:t>Women Entrepreneurs in STEM  </a:t>
            </a:r>
            <a:r>
              <a:rPr lang="en-IE" sz="1100">
                <a:solidFill>
                  <a:srgbClr val="F26942"/>
                </a:solidFill>
                <a:latin typeface="Calibri"/>
                <a:ea typeface="Calibri"/>
                <a:cs typeface="Calibri"/>
                <a:sym typeface="Calibri"/>
              </a:rPr>
              <a:t>|</a:t>
            </a:r>
            <a:r>
              <a:rPr lang="en-IE" sz="1100">
                <a:solidFill>
                  <a:srgbClr val="0480C1"/>
                </a:solidFill>
                <a:latin typeface="Calibri"/>
                <a:ea typeface="Calibri"/>
                <a:cs typeface="Calibri"/>
                <a:sym typeface="Calibri"/>
              </a:rPr>
              <a:t>   </a:t>
            </a:r>
            <a:r>
              <a:rPr lang="en-IE" sz="1100">
                <a:solidFill>
                  <a:srgbClr val="525252"/>
                </a:solidFill>
                <a:latin typeface="Calibri"/>
                <a:ea typeface="Calibri"/>
                <a:cs typeface="Calibri"/>
                <a:sym typeface="Calibri"/>
              </a:rPr>
              <a:t>www.stementrepreneurs.eu</a:t>
            </a:r>
            <a:endParaRPr sz="1100">
              <a:solidFill>
                <a:srgbClr val="525252"/>
              </a:solidFill>
              <a:latin typeface="Calibri"/>
              <a:ea typeface="Calibri"/>
              <a:cs typeface="Calibri"/>
              <a:sym typeface="Calibri"/>
            </a:endParaRPr>
          </a:p>
        </p:txBody>
      </p:sp>
      <p:grpSp>
        <p:nvGrpSpPr>
          <p:cNvPr id="587" name="Google Shape;587;p129"/>
          <p:cNvGrpSpPr/>
          <p:nvPr/>
        </p:nvGrpSpPr>
        <p:grpSpPr>
          <a:xfrm>
            <a:off x="88900" y="-11113"/>
            <a:ext cx="3098800" cy="6869113"/>
            <a:chOff x="181728" y="0"/>
            <a:chExt cx="7113211" cy="6868886"/>
          </a:xfrm>
        </p:grpSpPr>
        <p:sp>
          <p:nvSpPr>
            <p:cNvPr id="588" name="Google Shape;588;p129"/>
            <p:cNvSpPr/>
            <p:nvPr/>
          </p:nvSpPr>
          <p:spPr>
            <a:xfrm>
              <a:off x="1610201" y="3095524"/>
              <a:ext cx="4376521" cy="3516196"/>
            </a:xfrm>
            <a:custGeom>
              <a:rect b="b" l="l" r="r" t="t"/>
              <a:pathLst>
                <a:path extrusionOk="0" h="3516086" w="4376057">
                  <a:moveTo>
                    <a:pt x="0" y="2623457"/>
                  </a:moveTo>
                  <a:lnTo>
                    <a:pt x="1611086" y="3516086"/>
                  </a:lnTo>
                  <a:lnTo>
                    <a:pt x="4376057" y="3516086"/>
                  </a:lnTo>
                  <a:lnTo>
                    <a:pt x="3679372" y="0"/>
                  </a:lnTo>
                  <a:lnTo>
                    <a:pt x="0" y="2623457"/>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129"/>
            <p:cNvSpPr/>
            <p:nvPr/>
          </p:nvSpPr>
          <p:spPr>
            <a:xfrm>
              <a:off x="1333252" y="7938"/>
              <a:ext cx="4861180" cy="2522455"/>
            </a:xfrm>
            <a:custGeom>
              <a:rect b="b" l="l" r="r" t="t"/>
              <a:pathLst>
                <a:path extrusionOk="0" h="2522220" w="4808220">
                  <a:moveTo>
                    <a:pt x="0" y="0"/>
                  </a:moveTo>
                  <a:lnTo>
                    <a:pt x="3939540" y="0"/>
                  </a:lnTo>
                  <a:lnTo>
                    <a:pt x="4450080" y="670560"/>
                  </a:lnTo>
                  <a:lnTo>
                    <a:pt x="4808220" y="2522220"/>
                  </a:lnTo>
                  <a:lnTo>
                    <a:pt x="0" y="0"/>
                  </a:lnTo>
                  <a:close/>
                </a:path>
              </a:pathLst>
            </a:custGeom>
            <a:solidFill>
              <a:srgbClr val="E952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129"/>
            <p:cNvSpPr/>
            <p:nvPr/>
          </p:nvSpPr>
          <p:spPr>
            <a:xfrm>
              <a:off x="181728" y="0"/>
              <a:ext cx="6019992" cy="5987853"/>
            </a:xfrm>
            <a:custGeom>
              <a:rect b="b" l="l" r="r" t="t"/>
              <a:pathLst>
                <a:path extrusionOk="0" h="5987143" w="6019800">
                  <a:moveTo>
                    <a:pt x="0" y="0"/>
                  </a:moveTo>
                  <a:lnTo>
                    <a:pt x="1132115" y="0"/>
                  </a:lnTo>
                  <a:lnTo>
                    <a:pt x="6019800" y="2525486"/>
                  </a:lnTo>
                  <a:lnTo>
                    <a:pt x="1175658" y="5987143"/>
                  </a:lnTo>
                  <a:lnTo>
                    <a:pt x="0" y="0"/>
                  </a:lnTo>
                  <a:close/>
                </a:path>
              </a:pathLst>
            </a:custGeom>
            <a:solidFill>
              <a:srgbClr val="ADD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129"/>
            <p:cNvSpPr/>
            <p:nvPr/>
          </p:nvSpPr>
          <p:spPr>
            <a:xfrm>
              <a:off x="1369693" y="3352690"/>
              <a:ext cx="4372876" cy="3516196"/>
            </a:xfrm>
            <a:custGeom>
              <a:rect b="b" l="l" r="r" t="t"/>
              <a:pathLst>
                <a:path extrusionOk="0" h="3516086" w="4376057">
                  <a:moveTo>
                    <a:pt x="0" y="2623457"/>
                  </a:moveTo>
                  <a:lnTo>
                    <a:pt x="1611086" y="3516086"/>
                  </a:lnTo>
                  <a:lnTo>
                    <a:pt x="4376057" y="3516086"/>
                  </a:lnTo>
                  <a:lnTo>
                    <a:pt x="3679372" y="0"/>
                  </a:lnTo>
                  <a:lnTo>
                    <a:pt x="0" y="2623457"/>
                  </a:lnTo>
                  <a:close/>
                </a:path>
              </a:pathLst>
            </a:custGeom>
            <a:solidFill>
              <a:srgbClr val="F269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129"/>
            <p:cNvSpPr/>
            <p:nvPr/>
          </p:nvSpPr>
          <p:spPr>
            <a:xfrm>
              <a:off x="5531213" y="5844983"/>
              <a:ext cx="1763726" cy="1023903"/>
            </a:xfrm>
            <a:custGeom>
              <a:rect b="b" l="l" r="r" t="t"/>
              <a:pathLst>
                <a:path extrusionOk="0" h="1023257" w="1763486">
                  <a:moveTo>
                    <a:pt x="1763486" y="1023257"/>
                  </a:moveTo>
                  <a:lnTo>
                    <a:pt x="185057" y="1023257"/>
                  </a:lnTo>
                  <a:lnTo>
                    <a:pt x="0" y="0"/>
                  </a:lnTo>
                  <a:lnTo>
                    <a:pt x="1763486" y="1023257"/>
                  </a:lnTo>
                  <a:close/>
                </a:path>
              </a:pathLst>
            </a:custGeom>
            <a:solidFill>
              <a:srgbClr val="BA4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129"/>
            <p:cNvSpPr/>
            <p:nvPr/>
          </p:nvSpPr>
          <p:spPr>
            <a:xfrm>
              <a:off x="881388" y="7938"/>
              <a:ext cx="5298468" cy="2522455"/>
            </a:xfrm>
            <a:custGeom>
              <a:rect b="b" l="l" r="r" t="t"/>
              <a:pathLst>
                <a:path extrusionOk="0" h="2523194" w="5300770">
                  <a:moveTo>
                    <a:pt x="0" y="0"/>
                  </a:moveTo>
                  <a:lnTo>
                    <a:pt x="481264" y="0"/>
                  </a:lnTo>
                  <a:lnTo>
                    <a:pt x="5300770" y="2523194"/>
                  </a:lnTo>
                  <a:lnTo>
                    <a:pt x="0" y="0"/>
                  </a:lnTo>
                  <a:close/>
                </a:path>
              </a:pathLst>
            </a:custGeom>
            <a:solidFill>
              <a:srgbClr val="96B7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129"/>
            <p:cNvSpPr/>
            <p:nvPr/>
          </p:nvSpPr>
          <p:spPr>
            <a:xfrm>
              <a:off x="1355116" y="3355865"/>
              <a:ext cx="3767961" cy="2612939"/>
            </a:xfrm>
            <a:custGeom>
              <a:rect b="b" l="l" r="r" t="t"/>
              <a:pathLst>
                <a:path extrusionOk="0" h="2612571" w="3767603">
                  <a:moveTo>
                    <a:pt x="0" y="2612571"/>
                  </a:moveTo>
                  <a:lnTo>
                    <a:pt x="3691976" y="0"/>
                  </a:lnTo>
                  <a:lnTo>
                    <a:pt x="3767603" y="336884"/>
                  </a:lnTo>
                  <a:lnTo>
                    <a:pt x="0" y="2612571"/>
                  </a:lnTo>
                  <a:close/>
                </a:path>
              </a:pathLst>
            </a:custGeom>
            <a:solidFill>
              <a:srgbClr val="B759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595" name="Google Shape;595;p129"/>
          <p:cNvCxnSpPr/>
          <p:nvPr/>
        </p:nvCxnSpPr>
        <p:spPr>
          <a:xfrm rot="10800000">
            <a:off x="3059113" y="1222375"/>
            <a:ext cx="8842375" cy="0"/>
          </a:xfrm>
          <a:prstGeom prst="straightConnector1">
            <a:avLst/>
          </a:prstGeom>
          <a:noFill/>
          <a:ln cap="flat" cmpd="sng" w="9525">
            <a:solidFill>
              <a:srgbClr val="E95273"/>
            </a:solidFill>
            <a:prstDash val="solid"/>
            <a:miter lim="800000"/>
            <a:headEnd len="sm" w="sm" type="none"/>
            <a:tailEnd len="sm" w="sm" type="none"/>
          </a:ln>
        </p:spPr>
      </p:cxnSp>
      <p:sp>
        <p:nvSpPr>
          <p:cNvPr id="596" name="Google Shape;596;p129"/>
          <p:cNvSpPr txBox="1"/>
          <p:nvPr>
            <p:ph idx="1" type="body"/>
          </p:nvPr>
        </p:nvSpPr>
        <p:spPr>
          <a:xfrm>
            <a:off x="3213090" y="369541"/>
            <a:ext cx="854048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7" name="Google Shape;597;p129"/>
          <p:cNvSpPr txBox="1"/>
          <p:nvPr>
            <p:ph idx="2" type="body"/>
          </p:nvPr>
        </p:nvSpPr>
        <p:spPr>
          <a:xfrm>
            <a:off x="3213090" y="1371600"/>
            <a:ext cx="8540481" cy="44504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 Orange">
  <p:cSld name="Divider - Orange">
    <p:spTree>
      <p:nvGrpSpPr>
        <p:cNvPr id="598" name="Shape 598"/>
        <p:cNvGrpSpPr/>
        <p:nvPr/>
      </p:nvGrpSpPr>
      <p:grpSpPr>
        <a:xfrm>
          <a:off x="0" y="0"/>
          <a:ext cx="0" cy="0"/>
          <a:chOff x="0" y="0"/>
          <a:chExt cx="0" cy="0"/>
        </a:xfrm>
      </p:grpSpPr>
      <p:sp>
        <p:nvSpPr>
          <p:cNvPr id="599" name="Google Shape;599;p130"/>
          <p:cNvSpPr/>
          <p:nvPr/>
        </p:nvSpPr>
        <p:spPr>
          <a:xfrm>
            <a:off x="0" y="0"/>
            <a:ext cx="12192000" cy="6858000"/>
          </a:xfrm>
          <a:prstGeom prst="rect">
            <a:avLst/>
          </a:prstGeom>
          <a:solidFill>
            <a:srgbClr val="F269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130"/>
          <p:cNvSpPr/>
          <p:nvPr/>
        </p:nvSpPr>
        <p:spPr>
          <a:xfrm rot="10800000">
            <a:off x="4899025" y="0"/>
            <a:ext cx="7292975" cy="6858000"/>
          </a:xfrm>
          <a:custGeom>
            <a:rect b="b" l="l" r="r" t="t"/>
            <a:pathLst>
              <a:path extrusionOk="0" h="6879102" w="4487594">
                <a:moveTo>
                  <a:pt x="1012874" y="0"/>
                </a:moveTo>
                <a:lnTo>
                  <a:pt x="4487594" y="6879102"/>
                </a:lnTo>
                <a:lnTo>
                  <a:pt x="0" y="6879102"/>
                </a:lnTo>
                <a:lnTo>
                  <a:pt x="0" y="14068"/>
                </a:lnTo>
                <a:lnTo>
                  <a:pt x="1012874" y="0"/>
                </a:lnTo>
                <a:close/>
              </a:path>
            </a:pathLst>
          </a:custGeom>
          <a:solidFill>
            <a:srgbClr val="E952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130"/>
          <p:cNvSpPr txBox="1"/>
          <p:nvPr/>
        </p:nvSpPr>
        <p:spPr>
          <a:xfrm>
            <a:off x="427038" y="6426200"/>
            <a:ext cx="11361737" cy="2905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lang="en-IE" sz="1100">
                <a:solidFill>
                  <a:schemeClr val="lt1"/>
                </a:solidFill>
                <a:latin typeface="Calibri"/>
                <a:ea typeface="Calibri"/>
                <a:cs typeface="Calibri"/>
                <a:sym typeface="Calibri"/>
              </a:rPr>
              <a:t>Women Entrepreneurs in STEM  |   www.stementrepreneurs.eu</a:t>
            </a:r>
            <a:endParaRPr sz="1100">
              <a:solidFill>
                <a:schemeClr val="lt1"/>
              </a:solidFill>
              <a:latin typeface="Calibri"/>
              <a:ea typeface="Calibri"/>
              <a:cs typeface="Calibri"/>
              <a:sym typeface="Calibri"/>
            </a:endParaRPr>
          </a:p>
        </p:txBody>
      </p:sp>
      <p:sp>
        <p:nvSpPr>
          <p:cNvPr id="602" name="Google Shape;602;p130"/>
          <p:cNvSpPr txBox="1"/>
          <p:nvPr>
            <p:ph idx="1" type="body"/>
          </p:nvPr>
        </p:nvSpPr>
        <p:spPr>
          <a:xfrm>
            <a:off x="509878" y="597361"/>
            <a:ext cx="6491432" cy="2410903"/>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Laptop - Full Page">
  <p:cSld name="1_Laptop - Full Page">
    <p:spTree>
      <p:nvGrpSpPr>
        <p:cNvPr id="603" name="Shape 603"/>
        <p:cNvGrpSpPr/>
        <p:nvPr/>
      </p:nvGrpSpPr>
      <p:grpSpPr>
        <a:xfrm>
          <a:off x="0" y="0"/>
          <a:ext cx="0" cy="0"/>
          <a:chOff x="0" y="0"/>
          <a:chExt cx="0" cy="0"/>
        </a:xfrm>
      </p:grpSpPr>
      <p:sp>
        <p:nvSpPr>
          <p:cNvPr id="604" name="Google Shape;604;p131"/>
          <p:cNvSpPr txBox="1"/>
          <p:nvPr/>
        </p:nvSpPr>
        <p:spPr>
          <a:xfrm>
            <a:off x="0" y="6288088"/>
            <a:ext cx="12192000" cy="4016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525252"/>
              </a:buClr>
              <a:buSzPts val="1100"/>
              <a:buFont typeface="Calibri"/>
              <a:buNone/>
            </a:pPr>
            <a:r>
              <a:rPr lang="en-IE" sz="1100">
                <a:solidFill>
                  <a:srgbClr val="525252"/>
                </a:solidFill>
                <a:latin typeface="Calibri"/>
                <a:ea typeface="Calibri"/>
                <a:cs typeface="Calibri"/>
                <a:sym typeface="Calibri"/>
              </a:rPr>
              <a:t>Women Entrepreneurs in STEM  </a:t>
            </a:r>
            <a:r>
              <a:rPr lang="en-IE" sz="1100">
                <a:solidFill>
                  <a:srgbClr val="F26942"/>
                </a:solidFill>
                <a:latin typeface="Calibri"/>
                <a:ea typeface="Calibri"/>
                <a:cs typeface="Calibri"/>
                <a:sym typeface="Calibri"/>
              </a:rPr>
              <a:t>|</a:t>
            </a:r>
            <a:r>
              <a:rPr lang="en-IE" sz="1100">
                <a:solidFill>
                  <a:srgbClr val="0480C1"/>
                </a:solidFill>
                <a:latin typeface="Calibri"/>
                <a:ea typeface="Calibri"/>
                <a:cs typeface="Calibri"/>
                <a:sym typeface="Calibri"/>
              </a:rPr>
              <a:t>   </a:t>
            </a:r>
            <a:r>
              <a:rPr lang="en-IE" sz="1100">
                <a:solidFill>
                  <a:srgbClr val="525252"/>
                </a:solidFill>
                <a:latin typeface="Calibri"/>
                <a:ea typeface="Calibri"/>
                <a:cs typeface="Calibri"/>
                <a:sym typeface="Calibri"/>
              </a:rPr>
              <a:t>www.stementrepreneurs.eu</a:t>
            </a:r>
            <a:endParaRPr sz="1100">
              <a:solidFill>
                <a:srgbClr val="525252"/>
              </a:solidFill>
              <a:latin typeface="Calibri"/>
              <a:ea typeface="Calibri"/>
              <a:cs typeface="Calibri"/>
              <a:sym typeface="Calibri"/>
            </a:endParaRPr>
          </a:p>
        </p:txBody>
      </p:sp>
      <p:cxnSp>
        <p:nvCxnSpPr>
          <p:cNvPr id="605" name="Google Shape;605;p131"/>
          <p:cNvCxnSpPr/>
          <p:nvPr/>
        </p:nvCxnSpPr>
        <p:spPr>
          <a:xfrm rot="10800000">
            <a:off x="280988" y="944563"/>
            <a:ext cx="11622087" cy="0"/>
          </a:xfrm>
          <a:prstGeom prst="straightConnector1">
            <a:avLst/>
          </a:prstGeom>
          <a:noFill/>
          <a:ln cap="flat" cmpd="sng" w="9525">
            <a:solidFill>
              <a:srgbClr val="E95273"/>
            </a:solidFill>
            <a:prstDash val="solid"/>
            <a:miter lim="800000"/>
            <a:headEnd len="sm" w="sm" type="none"/>
            <a:tailEnd len="sm" w="sm" type="none"/>
          </a:ln>
        </p:spPr>
      </p:cxnSp>
      <p:sp>
        <p:nvSpPr>
          <p:cNvPr id="606" name="Google Shape;606;p131"/>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Pink">
  <p:cSld name="Quote - Pink">
    <p:spTree>
      <p:nvGrpSpPr>
        <p:cNvPr id="607" name="Shape 607"/>
        <p:cNvGrpSpPr/>
        <p:nvPr/>
      </p:nvGrpSpPr>
      <p:grpSpPr>
        <a:xfrm>
          <a:off x="0" y="0"/>
          <a:ext cx="0" cy="0"/>
          <a:chOff x="0" y="0"/>
          <a:chExt cx="0" cy="0"/>
        </a:xfrm>
      </p:grpSpPr>
      <p:sp>
        <p:nvSpPr>
          <p:cNvPr id="608" name="Google Shape;608;p132"/>
          <p:cNvSpPr/>
          <p:nvPr/>
        </p:nvSpPr>
        <p:spPr>
          <a:xfrm>
            <a:off x="2724150" y="15875"/>
            <a:ext cx="5121275" cy="5748338"/>
          </a:xfrm>
          <a:custGeom>
            <a:rect b="b" l="l" r="r" t="t"/>
            <a:pathLst>
              <a:path extrusionOk="0" h="5176911" w="5120640">
                <a:moveTo>
                  <a:pt x="0" y="0"/>
                </a:moveTo>
                <a:lnTo>
                  <a:pt x="5120640" y="0"/>
                </a:lnTo>
                <a:lnTo>
                  <a:pt x="2588455" y="5176911"/>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132"/>
          <p:cNvSpPr/>
          <p:nvPr/>
        </p:nvSpPr>
        <p:spPr>
          <a:xfrm>
            <a:off x="2482850" y="-14288"/>
            <a:ext cx="5121275" cy="5176838"/>
          </a:xfrm>
          <a:custGeom>
            <a:rect b="b" l="l" r="r" t="t"/>
            <a:pathLst>
              <a:path extrusionOk="0" h="5176911" w="5120640">
                <a:moveTo>
                  <a:pt x="0" y="0"/>
                </a:moveTo>
                <a:lnTo>
                  <a:pt x="5120640" y="0"/>
                </a:lnTo>
                <a:lnTo>
                  <a:pt x="2588455" y="5176911"/>
                </a:lnTo>
                <a:lnTo>
                  <a:pt x="0" y="0"/>
                </a:lnTo>
                <a:close/>
              </a:path>
            </a:pathLst>
          </a:custGeom>
          <a:solidFill>
            <a:srgbClr val="F269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132"/>
          <p:cNvSpPr/>
          <p:nvPr/>
        </p:nvSpPr>
        <p:spPr>
          <a:xfrm>
            <a:off x="18473738" y="9178925"/>
            <a:ext cx="454025" cy="454025"/>
          </a:xfrm>
          <a:prstGeom prst="ellipse">
            <a:avLst/>
          </a:prstGeom>
          <a:solidFill>
            <a:srgbClr val="4FC5D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1" name="Google Shape;611;p132"/>
          <p:cNvSpPr/>
          <p:nvPr/>
        </p:nvSpPr>
        <p:spPr>
          <a:xfrm>
            <a:off x="18275300" y="9793288"/>
            <a:ext cx="719138" cy="720725"/>
          </a:xfrm>
          <a:prstGeom prst="ellipse">
            <a:avLst/>
          </a:prstGeom>
          <a:solidFill>
            <a:srgbClr val="7864A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2" name="Google Shape;612;p132"/>
          <p:cNvSpPr/>
          <p:nvPr/>
        </p:nvSpPr>
        <p:spPr>
          <a:xfrm>
            <a:off x="19110325" y="9174163"/>
            <a:ext cx="1060450" cy="1060450"/>
          </a:xfrm>
          <a:prstGeom prst="ellipse">
            <a:avLst/>
          </a:prstGeom>
          <a:solidFill>
            <a:srgbClr val="F16B6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3" name="Google Shape;613;p132"/>
          <p:cNvSpPr/>
          <p:nvPr/>
        </p:nvSpPr>
        <p:spPr>
          <a:xfrm>
            <a:off x="18626138" y="9331325"/>
            <a:ext cx="454025" cy="454025"/>
          </a:xfrm>
          <a:prstGeom prst="ellipse">
            <a:avLst/>
          </a:prstGeom>
          <a:solidFill>
            <a:srgbClr val="4FC5D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4" name="Google Shape;614;p132"/>
          <p:cNvSpPr/>
          <p:nvPr/>
        </p:nvSpPr>
        <p:spPr>
          <a:xfrm>
            <a:off x="18427700" y="9945688"/>
            <a:ext cx="719138" cy="720725"/>
          </a:xfrm>
          <a:prstGeom prst="ellipse">
            <a:avLst/>
          </a:prstGeom>
          <a:solidFill>
            <a:srgbClr val="7864A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5" name="Google Shape;615;p132"/>
          <p:cNvSpPr/>
          <p:nvPr/>
        </p:nvSpPr>
        <p:spPr>
          <a:xfrm>
            <a:off x="19262725" y="9326563"/>
            <a:ext cx="1060450" cy="1060450"/>
          </a:xfrm>
          <a:prstGeom prst="ellipse">
            <a:avLst/>
          </a:prstGeom>
          <a:solidFill>
            <a:srgbClr val="F16B6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6" name="Google Shape;616;p132"/>
          <p:cNvSpPr/>
          <p:nvPr/>
        </p:nvSpPr>
        <p:spPr>
          <a:xfrm>
            <a:off x="18778538" y="9483725"/>
            <a:ext cx="454025" cy="454025"/>
          </a:xfrm>
          <a:prstGeom prst="ellipse">
            <a:avLst/>
          </a:prstGeom>
          <a:solidFill>
            <a:srgbClr val="4FC5D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7" name="Google Shape;617;p132"/>
          <p:cNvSpPr/>
          <p:nvPr/>
        </p:nvSpPr>
        <p:spPr>
          <a:xfrm>
            <a:off x="18580100" y="10098088"/>
            <a:ext cx="719138" cy="720725"/>
          </a:xfrm>
          <a:prstGeom prst="ellipse">
            <a:avLst/>
          </a:prstGeom>
          <a:solidFill>
            <a:srgbClr val="7864A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8" name="Google Shape;618;p132"/>
          <p:cNvSpPr/>
          <p:nvPr/>
        </p:nvSpPr>
        <p:spPr>
          <a:xfrm>
            <a:off x="19415125" y="9478963"/>
            <a:ext cx="1060450" cy="1060450"/>
          </a:xfrm>
          <a:prstGeom prst="ellipse">
            <a:avLst/>
          </a:prstGeom>
          <a:solidFill>
            <a:srgbClr val="F16B6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19" name="Google Shape;619;p132"/>
          <p:cNvSpPr/>
          <p:nvPr/>
        </p:nvSpPr>
        <p:spPr>
          <a:xfrm>
            <a:off x="0" y="-14288"/>
            <a:ext cx="7905750" cy="6859588"/>
          </a:xfrm>
          <a:custGeom>
            <a:rect b="b" l="l" r="r" t="t"/>
            <a:pathLst>
              <a:path extrusionOk="0" h="6881157" w="5032955">
                <a:moveTo>
                  <a:pt x="2447974" y="0"/>
                </a:moveTo>
                <a:lnTo>
                  <a:pt x="5032955" y="6881157"/>
                </a:lnTo>
                <a:lnTo>
                  <a:pt x="0" y="6879102"/>
                </a:lnTo>
                <a:lnTo>
                  <a:pt x="0" y="14068"/>
                </a:lnTo>
                <a:lnTo>
                  <a:pt x="2447974" y="0"/>
                </a:lnTo>
                <a:close/>
              </a:path>
            </a:pathLst>
          </a:custGeom>
          <a:solidFill>
            <a:srgbClr val="E952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132"/>
          <p:cNvSpPr/>
          <p:nvPr/>
        </p:nvSpPr>
        <p:spPr>
          <a:xfrm>
            <a:off x="3843338" y="-17463"/>
            <a:ext cx="2284412" cy="3484563"/>
          </a:xfrm>
          <a:custGeom>
            <a:rect b="b" l="l" r="r" t="t"/>
            <a:pathLst>
              <a:path extrusionOk="0" h="3493922" w="2283939">
                <a:moveTo>
                  <a:pt x="2082872" y="3493922"/>
                </a:moveTo>
                <a:lnTo>
                  <a:pt x="2283939" y="3029688"/>
                </a:lnTo>
                <a:lnTo>
                  <a:pt x="0" y="0"/>
                </a:lnTo>
                <a:lnTo>
                  <a:pt x="2082872" y="3493922"/>
                </a:lnTo>
                <a:close/>
              </a:path>
            </a:pathLst>
          </a:custGeom>
          <a:solidFill>
            <a:srgbClr val="B7593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1" name="Google Shape;621;p132"/>
          <p:cNvSpPr txBox="1"/>
          <p:nvPr/>
        </p:nvSpPr>
        <p:spPr>
          <a:xfrm>
            <a:off x="6473825" y="703263"/>
            <a:ext cx="704850" cy="6588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Calibri"/>
              <a:buNone/>
            </a:pPr>
            <a:r>
              <a:t/>
            </a:r>
            <a:endParaRPr sz="3200">
              <a:solidFill>
                <a:schemeClr val="lt1"/>
              </a:solidFill>
              <a:latin typeface="Calibri"/>
              <a:ea typeface="Calibri"/>
              <a:cs typeface="Calibri"/>
              <a:sym typeface="Calibri"/>
            </a:endParaRPr>
          </a:p>
        </p:txBody>
      </p:sp>
      <p:sp>
        <p:nvSpPr>
          <p:cNvPr id="622" name="Google Shape;622;p132"/>
          <p:cNvSpPr txBox="1"/>
          <p:nvPr/>
        </p:nvSpPr>
        <p:spPr>
          <a:xfrm>
            <a:off x="427038" y="6426200"/>
            <a:ext cx="11361737" cy="2905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lang="en-IE" sz="1100">
                <a:solidFill>
                  <a:schemeClr val="lt1"/>
                </a:solidFill>
                <a:latin typeface="Calibri"/>
                <a:ea typeface="Calibri"/>
                <a:cs typeface="Calibri"/>
                <a:sym typeface="Calibri"/>
              </a:rPr>
              <a:t>Women Entrepreneurs in STEM  |   www.stementrepreneurs.eu</a:t>
            </a:r>
            <a:endParaRPr sz="1100">
              <a:solidFill>
                <a:schemeClr val="lt1"/>
              </a:solidFill>
              <a:latin typeface="Calibri"/>
              <a:ea typeface="Calibri"/>
              <a:cs typeface="Calibri"/>
              <a:sym typeface="Calibri"/>
            </a:endParaRPr>
          </a:p>
        </p:txBody>
      </p:sp>
      <p:sp>
        <p:nvSpPr>
          <p:cNvPr id="623" name="Google Shape;623;p132"/>
          <p:cNvSpPr/>
          <p:nvPr>
            <p:ph idx="2" type="pic"/>
          </p:nvPr>
        </p:nvSpPr>
        <p:spPr>
          <a:xfrm>
            <a:off x="6136783" y="-16336"/>
            <a:ext cx="6058879" cy="68580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4" name="Google Shape;624;p132"/>
          <p:cNvSpPr txBox="1"/>
          <p:nvPr>
            <p:ph idx="1" type="body"/>
          </p:nvPr>
        </p:nvSpPr>
        <p:spPr>
          <a:xfrm>
            <a:off x="4492359" y="510156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5" name="Google Shape;625;p132"/>
          <p:cNvSpPr txBox="1"/>
          <p:nvPr>
            <p:ph idx="3" type="body"/>
          </p:nvPr>
        </p:nvSpPr>
        <p:spPr>
          <a:xfrm>
            <a:off x="566263" y="2061184"/>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6" name="Google Shape;626;p132"/>
          <p:cNvSpPr txBox="1"/>
          <p:nvPr>
            <p:ph idx="4" type="body"/>
          </p:nvPr>
        </p:nvSpPr>
        <p:spPr>
          <a:xfrm>
            <a:off x="598921" y="2706718"/>
            <a:ext cx="4686342"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p:cSld name="1_Picture with Caption">
    <p:spTree>
      <p:nvGrpSpPr>
        <p:cNvPr id="627" name="Shape 627"/>
        <p:cNvGrpSpPr/>
        <p:nvPr/>
      </p:nvGrpSpPr>
      <p:grpSpPr>
        <a:xfrm>
          <a:off x="0" y="0"/>
          <a:ext cx="0" cy="0"/>
          <a:chOff x="0" y="0"/>
          <a:chExt cx="0" cy="0"/>
        </a:xfrm>
      </p:grpSpPr>
      <p:pic>
        <p:nvPicPr>
          <p:cNvPr id="628" name="Google Shape;628;p133"/>
          <p:cNvPicPr preferRelativeResize="0"/>
          <p:nvPr/>
        </p:nvPicPr>
        <p:blipFill rotWithShape="1">
          <a:blip r:embed="rId2">
            <a:alphaModFix/>
          </a:blip>
          <a:srcRect b="0" l="0" r="0" t="0"/>
          <a:stretch/>
        </p:blipFill>
        <p:spPr>
          <a:xfrm>
            <a:off x="5330825" y="1431925"/>
            <a:ext cx="6848475" cy="4840288"/>
          </a:xfrm>
          <a:prstGeom prst="rect">
            <a:avLst/>
          </a:prstGeom>
          <a:noFill/>
          <a:ln>
            <a:noFill/>
          </a:ln>
        </p:spPr>
      </p:pic>
      <p:sp>
        <p:nvSpPr>
          <p:cNvPr id="629" name="Google Shape;629;p133"/>
          <p:cNvSpPr txBox="1"/>
          <p:nvPr/>
        </p:nvSpPr>
        <p:spPr>
          <a:xfrm>
            <a:off x="0" y="6288088"/>
            <a:ext cx="12192000" cy="4016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525252"/>
              </a:buClr>
              <a:buSzPts val="1100"/>
              <a:buFont typeface="Calibri"/>
              <a:buNone/>
            </a:pPr>
            <a:r>
              <a:rPr lang="en-IE" sz="1100">
                <a:solidFill>
                  <a:srgbClr val="525252"/>
                </a:solidFill>
                <a:latin typeface="Calibri"/>
                <a:ea typeface="Calibri"/>
                <a:cs typeface="Calibri"/>
                <a:sym typeface="Calibri"/>
              </a:rPr>
              <a:t>Women Entrepreneurs in STEM  </a:t>
            </a:r>
            <a:r>
              <a:rPr lang="en-IE" sz="1100">
                <a:solidFill>
                  <a:srgbClr val="F26942"/>
                </a:solidFill>
                <a:latin typeface="Calibri"/>
                <a:ea typeface="Calibri"/>
                <a:cs typeface="Calibri"/>
                <a:sym typeface="Calibri"/>
              </a:rPr>
              <a:t>|</a:t>
            </a:r>
            <a:r>
              <a:rPr lang="en-IE" sz="1100">
                <a:solidFill>
                  <a:srgbClr val="0480C1"/>
                </a:solidFill>
                <a:latin typeface="Calibri"/>
                <a:ea typeface="Calibri"/>
                <a:cs typeface="Calibri"/>
                <a:sym typeface="Calibri"/>
              </a:rPr>
              <a:t>   </a:t>
            </a:r>
            <a:r>
              <a:rPr lang="en-IE" sz="1100">
                <a:solidFill>
                  <a:srgbClr val="525252"/>
                </a:solidFill>
                <a:latin typeface="Calibri"/>
                <a:ea typeface="Calibri"/>
                <a:cs typeface="Calibri"/>
                <a:sym typeface="Calibri"/>
              </a:rPr>
              <a:t>www.stementrepreneurs.eu</a:t>
            </a:r>
            <a:endParaRPr sz="1100">
              <a:solidFill>
                <a:srgbClr val="525252"/>
              </a:solidFill>
              <a:latin typeface="Calibri"/>
              <a:ea typeface="Calibri"/>
              <a:cs typeface="Calibri"/>
              <a:sym typeface="Calibri"/>
            </a:endParaRPr>
          </a:p>
        </p:txBody>
      </p:sp>
      <p:cxnSp>
        <p:nvCxnSpPr>
          <p:cNvPr id="630" name="Google Shape;630;p133"/>
          <p:cNvCxnSpPr/>
          <p:nvPr/>
        </p:nvCxnSpPr>
        <p:spPr>
          <a:xfrm rot="10800000">
            <a:off x="285750" y="1463675"/>
            <a:ext cx="5276850" cy="0"/>
          </a:xfrm>
          <a:prstGeom prst="straightConnector1">
            <a:avLst/>
          </a:prstGeom>
          <a:noFill/>
          <a:ln cap="flat" cmpd="sng" w="9525">
            <a:solidFill>
              <a:srgbClr val="E95273"/>
            </a:solidFill>
            <a:prstDash val="solid"/>
            <a:miter lim="800000"/>
            <a:headEnd len="sm" w="sm" type="none"/>
            <a:tailEnd len="sm" w="sm" type="none"/>
          </a:ln>
        </p:spPr>
      </p:cxnSp>
      <p:sp>
        <p:nvSpPr>
          <p:cNvPr id="631" name="Google Shape;631;p133"/>
          <p:cNvSpPr/>
          <p:nvPr>
            <p:ph idx="2" type="pic"/>
          </p:nvPr>
        </p:nvSpPr>
        <p:spPr>
          <a:xfrm>
            <a:off x="6514098" y="1877326"/>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133"/>
          <p:cNvSpPr txBox="1"/>
          <p:nvPr>
            <p:ph idx="1" type="body"/>
          </p:nvPr>
        </p:nvSpPr>
        <p:spPr>
          <a:xfrm>
            <a:off x="453178" y="388056"/>
            <a:ext cx="4877040" cy="9066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3" name="Google Shape;633;p133"/>
          <p:cNvSpPr txBox="1"/>
          <p:nvPr>
            <p:ph idx="3" type="body"/>
          </p:nvPr>
        </p:nvSpPr>
        <p:spPr>
          <a:xfrm>
            <a:off x="453178" y="1631415"/>
            <a:ext cx="4877040" cy="44504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Picture with Caption">
  <p:cSld name="2_Picture with Caption">
    <p:spTree>
      <p:nvGrpSpPr>
        <p:cNvPr id="634" name="Shape 634"/>
        <p:cNvGrpSpPr/>
        <p:nvPr/>
      </p:nvGrpSpPr>
      <p:grpSpPr>
        <a:xfrm>
          <a:off x="0" y="0"/>
          <a:ext cx="0" cy="0"/>
          <a:chOff x="0" y="0"/>
          <a:chExt cx="0" cy="0"/>
        </a:xfrm>
      </p:grpSpPr>
      <p:sp>
        <p:nvSpPr>
          <p:cNvPr id="635" name="Google Shape;635;p134"/>
          <p:cNvSpPr txBox="1"/>
          <p:nvPr/>
        </p:nvSpPr>
        <p:spPr>
          <a:xfrm>
            <a:off x="0" y="6288088"/>
            <a:ext cx="12192000" cy="4016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525252"/>
              </a:buClr>
              <a:buSzPts val="1100"/>
              <a:buFont typeface="Calibri"/>
              <a:buNone/>
            </a:pPr>
            <a:r>
              <a:rPr lang="en-IE" sz="1100">
                <a:solidFill>
                  <a:srgbClr val="525252"/>
                </a:solidFill>
                <a:latin typeface="Calibri"/>
                <a:ea typeface="Calibri"/>
                <a:cs typeface="Calibri"/>
                <a:sym typeface="Calibri"/>
              </a:rPr>
              <a:t>Women Entrepreneurs in STEM  </a:t>
            </a:r>
            <a:r>
              <a:rPr lang="en-IE" sz="1100">
                <a:solidFill>
                  <a:srgbClr val="F26942"/>
                </a:solidFill>
                <a:latin typeface="Calibri"/>
                <a:ea typeface="Calibri"/>
                <a:cs typeface="Calibri"/>
                <a:sym typeface="Calibri"/>
              </a:rPr>
              <a:t>|</a:t>
            </a:r>
            <a:r>
              <a:rPr lang="en-IE" sz="1100">
                <a:solidFill>
                  <a:srgbClr val="0480C1"/>
                </a:solidFill>
                <a:latin typeface="Calibri"/>
                <a:ea typeface="Calibri"/>
                <a:cs typeface="Calibri"/>
                <a:sym typeface="Calibri"/>
              </a:rPr>
              <a:t>   </a:t>
            </a:r>
            <a:r>
              <a:rPr lang="en-IE" sz="1100">
                <a:solidFill>
                  <a:srgbClr val="525252"/>
                </a:solidFill>
                <a:latin typeface="Calibri"/>
                <a:ea typeface="Calibri"/>
                <a:cs typeface="Calibri"/>
                <a:sym typeface="Calibri"/>
              </a:rPr>
              <a:t>www.stementrepreneurs.eu</a:t>
            </a:r>
            <a:endParaRPr sz="1100">
              <a:solidFill>
                <a:srgbClr val="525252"/>
              </a:solidFill>
              <a:latin typeface="Calibri"/>
              <a:ea typeface="Calibri"/>
              <a:cs typeface="Calibri"/>
              <a:sym typeface="Calibri"/>
            </a:endParaRPr>
          </a:p>
        </p:txBody>
      </p:sp>
      <p:cxnSp>
        <p:nvCxnSpPr>
          <p:cNvPr id="636" name="Google Shape;636;p134"/>
          <p:cNvCxnSpPr/>
          <p:nvPr/>
        </p:nvCxnSpPr>
        <p:spPr>
          <a:xfrm rot="10800000">
            <a:off x="6578600" y="1463675"/>
            <a:ext cx="5276850" cy="0"/>
          </a:xfrm>
          <a:prstGeom prst="straightConnector1">
            <a:avLst/>
          </a:prstGeom>
          <a:noFill/>
          <a:ln cap="flat" cmpd="sng" w="9525">
            <a:solidFill>
              <a:srgbClr val="E95273"/>
            </a:solidFill>
            <a:prstDash val="solid"/>
            <a:miter lim="800000"/>
            <a:headEnd len="sm" w="sm" type="none"/>
            <a:tailEnd len="sm" w="sm" type="none"/>
          </a:ln>
        </p:spPr>
      </p:cxnSp>
      <p:pic>
        <p:nvPicPr>
          <p:cNvPr id="637" name="Google Shape;637;p134"/>
          <p:cNvPicPr preferRelativeResize="0"/>
          <p:nvPr/>
        </p:nvPicPr>
        <p:blipFill rotWithShape="1">
          <a:blip r:embed="rId2">
            <a:alphaModFix/>
          </a:blip>
          <a:srcRect b="0" l="0" r="0" t="0"/>
          <a:stretch/>
        </p:blipFill>
        <p:spPr>
          <a:xfrm>
            <a:off x="-1588" y="1463675"/>
            <a:ext cx="6748463" cy="4838700"/>
          </a:xfrm>
          <a:prstGeom prst="rect">
            <a:avLst/>
          </a:prstGeom>
          <a:noFill/>
          <a:ln>
            <a:noFill/>
          </a:ln>
        </p:spPr>
      </p:pic>
      <p:sp>
        <p:nvSpPr>
          <p:cNvPr id="638" name="Google Shape;638;p134"/>
          <p:cNvSpPr txBox="1"/>
          <p:nvPr>
            <p:ph idx="1" type="body"/>
          </p:nvPr>
        </p:nvSpPr>
        <p:spPr>
          <a:xfrm>
            <a:off x="6746480" y="388056"/>
            <a:ext cx="4877040" cy="9066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3600"/>
              <a:buNone/>
              <a:defRPr sz="3600">
                <a:solidFill>
                  <a:srgbClr val="7F7F7F"/>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9" name="Google Shape;639;p134"/>
          <p:cNvSpPr txBox="1"/>
          <p:nvPr>
            <p:ph idx="2" type="body"/>
          </p:nvPr>
        </p:nvSpPr>
        <p:spPr>
          <a:xfrm>
            <a:off x="6746480" y="1631415"/>
            <a:ext cx="4877040" cy="44504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7F7F7F"/>
              </a:buClr>
              <a:buSzPts val="2400"/>
              <a:buNone/>
              <a:defRPr sz="2400">
                <a:solidFill>
                  <a:srgbClr val="7F7F7F"/>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0" name="Google Shape;640;p134"/>
          <p:cNvSpPr/>
          <p:nvPr>
            <p:ph idx="3" type="pic"/>
          </p:nvPr>
        </p:nvSpPr>
        <p:spPr>
          <a:xfrm>
            <a:off x="-1002" y="1908781"/>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Orange">
  <p:cSld name="Quote - Orange">
    <p:spTree>
      <p:nvGrpSpPr>
        <p:cNvPr id="641" name="Shape 641"/>
        <p:cNvGrpSpPr/>
        <p:nvPr/>
      </p:nvGrpSpPr>
      <p:grpSpPr>
        <a:xfrm>
          <a:off x="0" y="0"/>
          <a:ext cx="0" cy="0"/>
          <a:chOff x="0" y="0"/>
          <a:chExt cx="0" cy="0"/>
        </a:xfrm>
      </p:grpSpPr>
      <p:sp>
        <p:nvSpPr>
          <p:cNvPr id="642" name="Google Shape;642;p135"/>
          <p:cNvSpPr/>
          <p:nvPr/>
        </p:nvSpPr>
        <p:spPr>
          <a:xfrm>
            <a:off x="2724150" y="15875"/>
            <a:ext cx="5121275" cy="5748338"/>
          </a:xfrm>
          <a:custGeom>
            <a:rect b="b" l="l" r="r" t="t"/>
            <a:pathLst>
              <a:path extrusionOk="0" h="5176911" w="5120640">
                <a:moveTo>
                  <a:pt x="0" y="0"/>
                </a:moveTo>
                <a:lnTo>
                  <a:pt x="5120640" y="0"/>
                </a:lnTo>
                <a:lnTo>
                  <a:pt x="2588455" y="5176911"/>
                </a:ln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135"/>
          <p:cNvSpPr/>
          <p:nvPr/>
        </p:nvSpPr>
        <p:spPr>
          <a:xfrm>
            <a:off x="2482850" y="-14288"/>
            <a:ext cx="5121275" cy="5176838"/>
          </a:xfrm>
          <a:custGeom>
            <a:rect b="b" l="l" r="r" t="t"/>
            <a:pathLst>
              <a:path extrusionOk="0" h="5176911" w="5120640">
                <a:moveTo>
                  <a:pt x="0" y="0"/>
                </a:moveTo>
                <a:lnTo>
                  <a:pt x="5120640" y="0"/>
                </a:lnTo>
                <a:lnTo>
                  <a:pt x="2588455" y="5176911"/>
                </a:lnTo>
                <a:lnTo>
                  <a:pt x="0" y="0"/>
                </a:lnTo>
                <a:close/>
              </a:path>
            </a:pathLst>
          </a:custGeom>
          <a:solidFill>
            <a:srgbClr val="ADD4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135"/>
          <p:cNvSpPr/>
          <p:nvPr/>
        </p:nvSpPr>
        <p:spPr>
          <a:xfrm>
            <a:off x="18473738" y="9178925"/>
            <a:ext cx="454025" cy="454025"/>
          </a:xfrm>
          <a:prstGeom prst="ellipse">
            <a:avLst/>
          </a:prstGeom>
          <a:solidFill>
            <a:srgbClr val="4FC5D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45" name="Google Shape;645;p135"/>
          <p:cNvSpPr/>
          <p:nvPr/>
        </p:nvSpPr>
        <p:spPr>
          <a:xfrm>
            <a:off x="18275300" y="9793288"/>
            <a:ext cx="719138" cy="720725"/>
          </a:xfrm>
          <a:prstGeom prst="ellipse">
            <a:avLst/>
          </a:prstGeom>
          <a:solidFill>
            <a:srgbClr val="7864A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46" name="Google Shape;646;p135"/>
          <p:cNvSpPr/>
          <p:nvPr/>
        </p:nvSpPr>
        <p:spPr>
          <a:xfrm>
            <a:off x="19110325" y="9174163"/>
            <a:ext cx="1060450" cy="1060450"/>
          </a:xfrm>
          <a:prstGeom prst="ellipse">
            <a:avLst/>
          </a:prstGeom>
          <a:solidFill>
            <a:srgbClr val="F16B6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47" name="Google Shape;647;p135"/>
          <p:cNvSpPr/>
          <p:nvPr/>
        </p:nvSpPr>
        <p:spPr>
          <a:xfrm>
            <a:off x="18626138" y="9331325"/>
            <a:ext cx="454025" cy="454025"/>
          </a:xfrm>
          <a:prstGeom prst="ellipse">
            <a:avLst/>
          </a:prstGeom>
          <a:solidFill>
            <a:srgbClr val="4FC5D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48" name="Google Shape;648;p135"/>
          <p:cNvSpPr/>
          <p:nvPr/>
        </p:nvSpPr>
        <p:spPr>
          <a:xfrm>
            <a:off x="18427700" y="9945688"/>
            <a:ext cx="719138" cy="720725"/>
          </a:xfrm>
          <a:prstGeom prst="ellipse">
            <a:avLst/>
          </a:prstGeom>
          <a:solidFill>
            <a:srgbClr val="7864A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49" name="Google Shape;649;p135"/>
          <p:cNvSpPr/>
          <p:nvPr/>
        </p:nvSpPr>
        <p:spPr>
          <a:xfrm>
            <a:off x="19262725" y="9326563"/>
            <a:ext cx="1060450" cy="1060450"/>
          </a:xfrm>
          <a:prstGeom prst="ellipse">
            <a:avLst/>
          </a:prstGeom>
          <a:solidFill>
            <a:srgbClr val="F16B6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50" name="Google Shape;650;p135"/>
          <p:cNvSpPr/>
          <p:nvPr/>
        </p:nvSpPr>
        <p:spPr>
          <a:xfrm>
            <a:off x="18778538" y="9483725"/>
            <a:ext cx="454025" cy="454025"/>
          </a:xfrm>
          <a:prstGeom prst="ellipse">
            <a:avLst/>
          </a:prstGeom>
          <a:solidFill>
            <a:srgbClr val="4FC5D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51" name="Google Shape;651;p135"/>
          <p:cNvSpPr/>
          <p:nvPr/>
        </p:nvSpPr>
        <p:spPr>
          <a:xfrm>
            <a:off x="18580100" y="10098088"/>
            <a:ext cx="719138" cy="720725"/>
          </a:xfrm>
          <a:prstGeom prst="ellipse">
            <a:avLst/>
          </a:prstGeom>
          <a:solidFill>
            <a:srgbClr val="7864AC"/>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52" name="Google Shape;652;p135"/>
          <p:cNvSpPr/>
          <p:nvPr/>
        </p:nvSpPr>
        <p:spPr>
          <a:xfrm>
            <a:off x="19415125" y="9478963"/>
            <a:ext cx="1060450" cy="1060450"/>
          </a:xfrm>
          <a:prstGeom prst="ellipse">
            <a:avLst/>
          </a:prstGeom>
          <a:solidFill>
            <a:srgbClr val="F16B6E"/>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400"/>
              <a:buFont typeface="Merriweather Sans"/>
              <a:buNone/>
            </a:pPr>
            <a:r>
              <a:t/>
            </a:r>
            <a:endParaRPr sz="2400">
              <a:solidFill>
                <a:srgbClr val="000000"/>
              </a:solidFill>
              <a:latin typeface="Merriweather Sans"/>
              <a:ea typeface="Merriweather Sans"/>
              <a:cs typeface="Merriweather Sans"/>
              <a:sym typeface="Merriweather Sans"/>
            </a:endParaRPr>
          </a:p>
        </p:txBody>
      </p:sp>
      <p:sp>
        <p:nvSpPr>
          <p:cNvPr id="653" name="Google Shape;653;p135"/>
          <p:cNvSpPr/>
          <p:nvPr/>
        </p:nvSpPr>
        <p:spPr>
          <a:xfrm>
            <a:off x="0" y="-14288"/>
            <a:ext cx="7905750" cy="6859588"/>
          </a:xfrm>
          <a:custGeom>
            <a:rect b="b" l="l" r="r" t="t"/>
            <a:pathLst>
              <a:path extrusionOk="0" h="6881157" w="5032955">
                <a:moveTo>
                  <a:pt x="2447974" y="0"/>
                </a:moveTo>
                <a:lnTo>
                  <a:pt x="5032955" y="6881157"/>
                </a:lnTo>
                <a:lnTo>
                  <a:pt x="0" y="6879102"/>
                </a:lnTo>
                <a:lnTo>
                  <a:pt x="0" y="14068"/>
                </a:lnTo>
                <a:lnTo>
                  <a:pt x="2447974" y="0"/>
                </a:lnTo>
                <a:close/>
              </a:path>
            </a:pathLst>
          </a:custGeom>
          <a:solidFill>
            <a:srgbClr val="F2694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135"/>
          <p:cNvSpPr/>
          <p:nvPr/>
        </p:nvSpPr>
        <p:spPr>
          <a:xfrm>
            <a:off x="3843338" y="-17463"/>
            <a:ext cx="2284412" cy="3484563"/>
          </a:xfrm>
          <a:custGeom>
            <a:rect b="b" l="l" r="r" t="t"/>
            <a:pathLst>
              <a:path extrusionOk="0" h="3493922" w="2283939">
                <a:moveTo>
                  <a:pt x="2082872" y="3493922"/>
                </a:moveTo>
                <a:lnTo>
                  <a:pt x="2283939" y="3029688"/>
                </a:lnTo>
                <a:lnTo>
                  <a:pt x="0" y="0"/>
                </a:lnTo>
                <a:lnTo>
                  <a:pt x="2082872" y="3493922"/>
                </a:lnTo>
                <a:close/>
              </a:path>
            </a:pathLst>
          </a:custGeom>
          <a:solidFill>
            <a:srgbClr val="96B7A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135"/>
          <p:cNvSpPr txBox="1"/>
          <p:nvPr/>
        </p:nvSpPr>
        <p:spPr>
          <a:xfrm>
            <a:off x="6473825" y="703263"/>
            <a:ext cx="704850" cy="65881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200"/>
              <a:buFont typeface="Calibri"/>
              <a:buNone/>
            </a:pPr>
            <a:r>
              <a:t/>
            </a:r>
            <a:endParaRPr sz="3200">
              <a:solidFill>
                <a:schemeClr val="lt1"/>
              </a:solidFill>
              <a:latin typeface="Calibri"/>
              <a:ea typeface="Calibri"/>
              <a:cs typeface="Calibri"/>
              <a:sym typeface="Calibri"/>
            </a:endParaRPr>
          </a:p>
        </p:txBody>
      </p:sp>
      <p:sp>
        <p:nvSpPr>
          <p:cNvPr id="656" name="Google Shape;656;p135"/>
          <p:cNvSpPr txBox="1"/>
          <p:nvPr/>
        </p:nvSpPr>
        <p:spPr>
          <a:xfrm>
            <a:off x="427038" y="6426200"/>
            <a:ext cx="11361737" cy="2905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lang="en-IE" sz="1100">
                <a:solidFill>
                  <a:schemeClr val="lt1"/>
                </a:solidFill>
                <a:latin typeface="Calibri"/>
                <a:ea typeface="Calibri"/>
                <a:cs typeface="Calibri"/>
                <a:sym typeface="Calibri"/>
              </a:rPr>
              <a:t>Women Entrepreneurs in STEM  |   www.stementrepreneurs.eu</a:t>
            </a:r>
            <a:endParaRPr sz="1100">
              <a:solidFill>
                <a:schemeClr val="lt1"/>
              </a:solidFill>
              <a:latin typeface="Calibri"/>
              <a:ea typeface="Calibri"/>
              <a:cs typeface="Calibri"/>
              <a:sym typeface="Calibri"/>
            </a:endParaRPr>
          </a:p>
        </p:txBody>
      </p:sp>
      <p:sp>
        <p:nvSpPr>
          <p:cNvPr id="657" name="Google Shape;657;p135"/>
          <p:cNvSpPr txBox="1"/>
          <p:nvPr>
            <p:ph idx="1" type="body"/>
          </p:nvPr>
        </p:nvSpPr>
        <p:spPr>
          <a:xfrm>
            <a:off x="4492359" y="510156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8" name="Google Shape;658;p135"/>
          <p:cNvSpPr txBox="1"/>
          <p:nvPr>
            <p:ph idx="2" type="body"/>
          </p:nvPr>
        </p:nvSpPr>
        <p:spPr>
          <a:xfrm>
            <a:off x="566263" y="2061184"/>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9" name="Google Shape;659;p135"/>
          <p:cNvSpPr txBox="1"/>
          <p:nvPr>
            <p:ph idx="3" type="body"/>
          </p:nvPr>
        </p:nvSpPr>
        <p:spPr>
          <a:xfrm>
            <a:off x="598921" y="2706718"/>
            <a:ext cx="4686342"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0" name="Google Shape;660;p135"/>
          <p:cNvSpPr/>
          <p:nvPr>
            <p:ph idx="4" type="pic"/>
          </p:nvPr>
        </p:nvSpPr>
        <p:spPr>
          <a:xfrm>
            <a:off x="6136783" y="-16336"/>
            <a:ext cx="6058879" cy="6858000"/>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3600"/>
              <a:buFont typeface="Arial"/>
              <a:buNone/>
              <a:defRPr b="0" i="0" sz="36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Divider slide (PINK)">
  <p:cSld name="1_Title/Divider slide (PINK)">
    <p:spTree>
      <p:nvGrpSpPr>
        <p:cNvPr id="89" name="Shape 89"/>
        <p:cNvGrpSpPr/>
        <p:nvPr/>
      </p:nvGrpSpPr>
      <p:grpSpPr>
        <a:xfrm>
          <a:off x="0" y="0"/>
          <a:ext cx="0" cy="0"/>
          <a:chOff x="0" y="0"/>
          <a:chExt cx="0" cy="0"/>
        </a:xfrm>
      </p:grpSpPr>
      <p:sp>
        <p:nvSpPr>
          <p:cNvPr id="90" name="Google Shape;90;p64"/>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64"/>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64"/>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3" name="Google Shape;93;p6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94" name="Google Shape;94;p64"/>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95" name="Google Shape;95;p64"/>
          <p:cNvPicPr preferRelativeResize="0"/>
          <p:nvPr/>
        </p:nvPicPr>
        <p:blipFill rotWithShape="1">
          <a:blip r:embed="rId3">
            <a:alphaModFix/>
          </a:blip>
          <a:srcRect b="0" l="0" r="0" t="0"/>
          <a:stretch/>
        </p:blipFill>
        <p:spPr>
          <a:xfrm>
            <a:off x="5666635" y="-8419"/>
            <a:ext cx="3150740" cy="2200290"/>
          </a:xfrm>
          <a:prstGeom prst="rect">
            <a:avLst/>
          </a:prstGeom>
          <a:noFill/>
          <a:ln>
            <a:noFill/>
          </a:ln>
        </p:spPr>
      </p:pic>
      <p:pic>
        <p:nvPicPr>
          <p:cNvPr id="96" name="Google Shape;96;p64"/>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97" name="Google Shape;97;p64"/>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2 colums - RIGHT">
  <p:cSld name="text only with 2 colums - RIGHT">
    <p:spTree>
      <p:nvGrpSpPr>
        <p:cNvPr id="98" name="Shape 98"/>
        <p:cNvGrpSpPr/>
        <p:nvPr/>
      </p:nvGrpSpPr>
      <p:grpSpPr>
        <a:xfrm>
          <a:off x="0" y="0"/>
          <a:ext cx="0" cy="0"/>
          <a:chOff x="0" y="0"/>
          <a:chExt cx="0" cy="0"/>
        </a:xfrm>
      </p:grpSpPr>
      <p:sp>
        <p:nvSpPr>
          <p:cNvPr id="99" name="Google Shape;99;p6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65"/>
          <p:cNvSpPr txBox="1"/>
          <p:nvPr>
            <p:ph idx="2" type="body"/>
          </p:nvPr>
        </p:nvSpPr>
        <p:spPr>
          <a:xfrm>
            <a:off x="4161986" y="2127058"/>
            <a:ext cx="3600000" cy="39600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65"/>
          <p:cNvSpPr txBox="1"/>
          <p:nvPr>
            <p:ph idx="3" type="body"/>
          </p:nvPr>
        </p:nvSpPr>
        <p:spPr>
          <a:xfrm>
            <a:off x="7969071" y="2107839"/>
            <a:ext cx="3600000"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65"/>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sp>
        <p:nvSpPr>
          <p:cNvPr id="103" name="Google Shape;103;p6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04" name="Google Shape;104;p65"/>
          <p:cNvPicPr preferRelativeResize="0"/>
          <p:nvPr/>
        </p:nvPicPr>
        <p:blipFill rotWithShape="1">
          <a:blip r:embed="rId3">
            <a:alphaModFix/>
          </a:blip>
          <a:srcRect b="0" l="0" r="0" t="0"/>
          <a:stretch/>
        </p:blipFill>
        <p:spPr>
          <a:xfrm rot="-3756063">
            <a:off x="11416204" y="6237834"/>
            <a:ext cx="740284" cy="569976"/>
          </a:xfrm>
          <a:prstGeom prst="rect">
            <a:avLst/>
          </a:prstGeom>
          <a:noFill/>
          <a:ln>
            <a:noFill/>
          </a:ln>
        </p:spPr>
      </p:pic>
      <p:cxnSp>
        <p:nvCxnSpPr>
          <p:cNvPr id="105" name="Google Shape;105;p65"/>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00"/>
              <a:buFont typeface="Calibri"/>
              <a:buNone/>
              <a:defRPr b="0" i="0" sz="4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3000"/>
              <a:buFont typeface="Arial"/>
              <a:buNone/>
              <a:defRPr b="0" i="0" sz="3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0.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www.dailymail.co.uk/sciencetech/article-2548917/A-problem-shared-really-IS-problem-halved-Study-finds-discussing-problems-people-situation-reduces-stress-levels.html" TargetMode="Externa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hyperlink" Target="https://singularityhub.com/2018/01/19/a-blueprint-for-building-a-collaborative-startup-culture/#sm.005j7ocf18g3crt103419nfq00z6a" TargetMode="External"/><Relationship Id="rId4" Type="http://schemas.openxmlformats.org/officeDocument/2006/relationships/hyperlink" Target="http://www3.weforum.org/docs/WEF_White_Paper_Collaboration_between_Start-ups_and_Corporate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singularityhub.com/2018/01/19/a-blueprint-for-building-a-collaborative-startup-culture/#sm.005j7ocf18g3crt103419nfq00z6a" TargetMode="Externa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singularityhub.com/2018/01/19/a-blueprint-for-building-a-collaborative-startup-culture/#sm.005j7ocf18g3crt103419nfq00z6a" TargetMode="Externa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s://medium.com/@jasonkeath/partners-in-crime-the-power-of-finding-your-creative-collaborator-7d8aaf7af07b" TargetMode="Externa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medium.com/@jasonkeath/partners-in-crime-the-power-of-finding-your-creative-collaborator-7d8aaf7af07b" TargetMode="External"/><Relationship Id="rId4" Type="http://schemas.openxmlformats.org/officeDocument/2006/relationships/image" Target="../media/image4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medium.com/@jasonkeath/partners-in-crime-the-power-of-finding-your-creative-collaborator-7d8aaf7af07b" TargetMode="Externa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4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siecprzedsiebiorczychkobiet.pl/biznes-w-kobiecych-rekach/" TargetMode="External"/><Relationship Id="rId4" Type="http://schemas.openxmlformats.org/officeDocument/2006/relationships/hyperlink" Target="https://aip.link/" TargetMode="External"/><Relationship Id="rId9" Type="http://schemas.openxmlformats.org/officeDocument/2006/relationships/hyperlink" Target="http://zarr.szczecin.ibip.pl/public/" TargetMode="External"/><Relationship Id="rId5" Type="http://schemas.openxmlformats.org/officeDocument/2006/relationships/hyperlink" Target="https://aip.link/" TargetMode="External"/><Relationship Id="rId6" Type="http://schemas.openxmlformats.org/officeDocument/2006/relationships/hyperlink" Target="https://kobietawbiznesie.pl/" TargetMode="External"/><Relationship Id="rId7" Type="http://schemas.openxmlformats.org/officeDocument/2006/relationships/hyperlink" Target="https://fundacjamotiwator.pl/" TargetMode="External"/><Relationship Id="rId8" Type="http://schemas.openxmlformats.org/officeDocument/2006/relationships/hyperlink" Target="https://www.fundacjaliderekbiznesu.pl/" TargetMode="External"/><Relationship Id="rId10"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4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4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www.fablabs.io/fablabmanorhamilton" TargetMode="External"/><Relationship Id="rId4" Type="http://schemas.openxmlformats.org/officeDocument/2006/relationships/hyperlink" Target="http://www.tog.ie/" TargetMode="External"/><Relationship Id="rId9" Type="http://schemas.openxmlformats.org/officeDocument/2006/relationships/hyperlink" Target="http://www.farsetlabs.org.uk/" TargetMode="External"/><Relationship Id="rId5" Type="http://schemas.openxmlformats.org/officeDocument/2006/relationships/hyperlink" Target="http://www.lightboxlab.ie/" TargetMode="External"/><Relationship Id="rId6" Type="http://schemas.openxmlformats.org/officeDocument/2006/relationships/hyperlink" Target="https://wiki.southeastmakerspace.org/doku.php" TargetMode="External"/><Relationship Id="rId7" Type="http://schemas.openxmlformats.org/officeDocument/2006/relationships/hyperlink" Target="http://www.hackerspacecork.com/" TargetMode="External"/><Relationship Id="rId8" Type="http://schemas.openxmlformats.org/officeDocument/2006/relationships/hyperlink" Target="http://www.091labs.com/" TargetMode="External"/><Relationship Id="rId11" Type="http://schemas.openxmlformats.org/officeDocument/2006/relationships/image" Target="../media/image51.jpg"/><Relationship Id="rId10" Type="http://schemas.openxmlformats.org/officeDocument/2006/relationships/hyperlink" Target="http://www.swc.ac.uk/innovate/idea/Makerspace" TargetMode="External"/><Relationship Id="rId12"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https://youtu.be/g6hUPbPH_xc?list=UU-WfB47Zgx2Q9LvS5us0Cwg" TargetMode="External"/><Relationship Id="rId4" Type="http://schemas.openxmlformats.org/officeDocument/2006/relationships/image" Target="../media/image52.png"/><Relationship Id="rId5"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5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7.xml"/><Relationship Id="rId3" Type="http://schemas.openxmlformats.org/officeDocument/2006/relationships/hyperlink" Target="http://www.fablabni.com/" TargetMode="External"/><Relationship Id="rId4" Type="http://schemas.openxmlformats.org/officeDocument/2006/relationships/hyperlink" Target="http://www.fablabni.com/" TargetMode="External"/><Relationship Id="rId5" Type="http://schemas.openxmlformats.org/officeDocument/2006/relationships/image" Target="../media/image5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8.xml"/><Relationship Id="rId3" Type="http://schemas.openxmlformats.org/officeDocument/2006/relationships/hyperlink" Target="http://www.fablabni.com/what-fablab" TargetMode="Externa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52.png"/><Relationship Id="rId4" Type="http://schemas.openxmlformats.org/officeDocument/2006/relationships/hyperlink" Target="http://www.swc.ac.uk/innovate/image/About-us" TargetMode="External"/><Relationship Id="rId5" Type="http://schemas.openxmlformats.org/officeDocument/2006/relationships/image" Target="../media/image59.png"/><Relationship Id="rId6" Type="http://schemas.openxmlformats.org/officeDocument/2006/relationships/hyperlink" Target="http://www.swc.ac.uk/innovate/image/About-us" TargetMode="External"/><Relationship Id="rId7" Type="http://schemas.openxmlformats.org/officeDocument/2006/relationships/hyperlink" Target="http://www.swc.ac.uk/innovate/image/About-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hyperlink" Target="https://www.facebook.com/fablabmh" TargetMode="External"/><Relationship Id="rId4" Type="http://schemas.openxmlformats.org/officeDocument/2006/relationships/hyperlink" Target="http://www.fablabmh.org/" TargetMode="External"/><Relationship Id="rId5" Type="http://schemas.openxmlformats.org/officeDocument/2006/relationships/image" Target="../media/image61.png"/><Relationship Id="rId6" Type="http://schemas.openxmlformats.org/officeDocument/2006/relationships/image" Target="../media/image5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hyperlink" Target="http://www.fablabmh.org/" TargetMode="External"/><Relationship Id="rId4" Type="http://schemas.openxmlformats.org/officeDocument/2006/relationships/image" Target="../media/image51.jpg"/><Relationship Id="rId5"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andcards.com/blog/archive/top-coworking-spaces-in-poland" TargetMode="External"/><Relationship Id="rId4" Type="http://schemas.openxmlformats.org/officeDocument/2006/relationships/hyperlink" Target="https://andcards.com/blog/archive/top-coworking-spaces-in-poland" TargetMode="External"/><Relationship Id="rId9" Type="http://schemas.openxmlformats.org/officeDocument/2006/relationships/hyperlink" Target="https://aip.link/?gclid=CjwKCAiAgqDxBRBTEiwA59eEN5H2POEpxee7tY2yQiZRVZtkpj1SUxKVm-Ga3TODNiePtScMy_IYdxoCSRUQAvD_BwE" TargetMode="External"/><Relationship Id="rId5" Type="http://schemas.openxmlformats.org/officeDocument/2006/relationships/hyperlink" Target="https://andcards.com/blog/archive/top-coworking-spaces-in-poland" TargetMode="External"/><Relationship Id="rId6" Type="http://schemas.openxmlformats.org/officeDocument/2006/relationships/hyperlink" Target="https://fablabtwarda.pl/strona-glowna" TargetMode="External"/><Relationship Id="rId7" Type="http://schemas.openxmlformats.org/officeDocument/2006/relationships/hyperlink" Target="https://andcards.com/blog/archive/top-coworking-spaces-in-poland" TargetMode="External"/><Relationship Id="rId8" Type="http://schemas.openxmlformats.org/officeDocument/2006/relationships/hyperlink" Target="https://zaklad.org/" TargetMode="External"/><Relationship Id="rId10"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hyperlink" Target="https://www.coworker.com/turkey/izmir" TargetMode="External"/><Relationship Id="rId4" Type="http://schemas.openxmlformats.org/officeDocument/2006/relationships/hyperlink" Target="https://www.coworkbooking.com/turkey/izmir" TargetMode="External"/><Relationship Id="rId9" Type="http://schemas.openxmlformats.org/officeDocument/2006/relationships/hyperlink" Target="https://bambu.depark.com/" TargetMode="External"/><Relationship Id="rId5" Type="http://schemas.openxmlformats.org/officeDocument/2006/relationships/hyperlink" Target="https://www.ibbmeslekfabrikasi.com/tr/Fablab/56?AspxAutoDetectCookieSupport=1" TargetMode="External"/><Relationship Id="rId6" Type="http://schemas.openxmlformats.org/officeDocument/2006/relationships/hyperlink" Target="https://www.nuvege.org/" TargetMode="External"/><Relationship Id="rId7" Type="http://schemas.openxmlformats.org/officeDocument/2006/relationships/hyperlink" Target="https://teknoparkizmir.com.tr/" TargetMode="External"/><Relationship Id="rId8" Type="http://schemas.openxmlformats.org/officeDocument/2006/relationships/hyperlink" Target="https://minerva.yasar.edu.tr/" TargetMode="External"/><Relationship Id="rId10" Type="http://schemas.openxmlformats.org/officeDocument/2006/relationships/image" Target="../media/image6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62.png"/><Relationship Id="rId4" Type="http://schemas.openxmlformats.org/officeDocument/2006/relationships/hyperlink" Target="https://www.biggege.org/" TargetMode="External"/><Relationship Id="rId5" Type="http://schemas.openxmlformats.org/officeDocument/2006/relationships/image" Target="../media/image7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 Id="rId3" Type="http://schemas.openxmlformats.org/officeDocument/2006/relationships/image" Target="../media/image7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6.xml"/><Relationship Id="rId3" Type="http://schemas.openxmlformats.org/officeDocument/2006/relationships/image" Target="../media/image6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64.jpg"/><Relationship Id="rId4" Type="http://schemas.openxmlformats.org/officeDocument/2006/relationships/image" Target="../media/image65.png"/><Relationship Id="rId5" Type="http://schemas.openxmlformats.org/officeDocument/2006/relationships/hyperlink" Target="http://www.facebook.com/group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6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hyperlink" Target="http://www.modern.pm/diigo-io3" TargetMode="External"/><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2.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hyperlink" Target="https://slack.com/lp/two?cvosrc=general%20promotion.capterra.d_general%20promotion_capterra_us_en_collaboration_ob-p&amp;cvo_creative=&amp;utm_medium=general%20promotion&amp;utm_source=capterra&amp;utm_campaign=d_general%20promotion_capterra_us_en_collaboration_ob-p&amp;dclid=CIbG4-_189wCFSmo7Qod3bUJAg#welcome" TargetMode="Externa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hyperlink" Target="https://www.capterra.com/p/156649/Hyphen/" TargetMode="External"/><Relationship Id="rId4" Type="http://schemas.openxmlformats.org/officeDocument/2006/relationships/image" Target="../media/image70.png"/><Relationship Id="rId9" Type="http://schemas.openxmlformats.org/officeDocument/2006/relationships/hyperlink" Target="https://www.capterra.com/p/162786/Scientrix/" TargetMode="External"/><Relationship Id="rId5" Type="http://schemas.openxmlformats.org/officeDocument/2006/relationships/hyperlink" Target="https://www.capterra.com/p/171199/Slite/" TargetMode="External"/><Relationship Id="rId6" Type="http://schemas.openxmlformats.org/officeDocument/2006/relationships/image" Target="../media/image69.png"/><Relationship Id="rId7" Type="http://schemas.openxmlformats.org/officeDocument/2006/relationships/hyperlink" Target="https://www.capterra.com/p/166656/FLowlu/" TargetMode="External"/><Relationship Id="rId8" Type="http://schemas.openxmlformats.org/officeDocument/2006/relationships/image" Target="../media/image72.png"/><Relationship Id="rId11" Type="http://schemas.openxmlformats.org/officeDocument/2006/relationships/hyperlink" Target="https://www.samepage.io/?SPcid=SIOF%2BCapterra%2BPPC-D%2Bsoftware%2Bv1%2BNA" TargetMode="External"/><Relationship Id="rId10" Type="http://schemas.openxmlformats.org/officeDocument/2006/relationships/image" Target="../media/image71.png"/><Relationship Id="rId13" Type="http://schemas.openxmlformats.org/officeDocument/2006/relationships/hyperlink" Target="https://www.capterra.com/collaboration-software/?utf8=%E2%9C%93&amp;users=&amp;sort_options=Highest+Rated" TargetMode="External"/><Relationship Id="rId12" Type="http://schemas.openxmlformats.org/officeDocument/2006/relationships/image" Target="../media/image7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hyperlink" Target="https://www.ted.com/tedx/events" TargetMode="External"/><Relationship Id="rId4" Type="http://schemas.openxmlformats.org/officeDocument/2006/relationships/image" Target="../media/image77.png"/><Relationship Id="rId5" Type="http://schemas.openxmlformats.org/officeDocument/2006/relationships/image" Target="../media/image7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76.png"/><Relationship Id="rId4" Type="http://schemas.openxmlformats.org/officeDocument/2006/relationships/image" Target="../media/image75.png"/><Relationship Id="rId5" Type="http://schemas.openxmlformats.org/officeDocument/2006/relationships/hyperlink" Target="http://www.meetup.co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hyperlink" Target="https://www.facebook.com/EMERGEPROJECTEU/?ref=br_rs" TargetMode="External"/><Relationship Id="rId4" Type="http://schemas.openxmlformats.org/officeDocument/2006/relationships/hyperlink" Target="http://www.emergeengineers.eu/project-partners/" TargetMode="External"/><Relationship Id="rId5" Type="http://schemas.openxmlformats.org/officeDocument/2006/relationships/hyperlink" Target="http://www.emergeengineers.e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dailymail.co.uk/sciencetech/article-2548917/A-problem-shared-really-IS-problem-halved-Study-finds-discussing-problems-people-situation-reduces-stress-levels.html" TargetMode="External"/><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Google Shape;665;p1"/>
          <p:cNvSpPr txBox="1"/>
          <p:nvPr>
            <p:ph idx="1" type="body"/>
          </p:nvPr>
        </p:nvSpPr>
        <p:spPr>
          <a:xfrm>
            <a:off x="577959" y="2902591"/>
            <a:ext cx="4088056" cy="2883239"/>
          </a:xfrm>
          <a:prstGeom prst="rect">
            <a:avLst/>
          </a:prstGeom>
          <a:noFill/>
          <a:ln>
            <a:noFill/>
          </a:ln>
        </p:spPr>
        <p:txBody>
          <a:bodyPr anchorCtr="0" anchor="t" bIns="45700" lIns="91425" spcFirstLastPara="1" rIns="91425" wrap="square" tIns="45700">
            <a:normAutofit/>
          </a:bodyPr>
          <a:lstStyle/>
          <a:p>
            <a:pPr indent="0" lvl="0" marL="0" rtl="0" algn="l">
              <a:lnSpc>
                <a:spcPct val="111111"/>
              </a:lnSpc>
              <a:spcBef>
                <a:spcPts val="0"/>
              </a:spcBef>
              <a:spcAft>
                <a:spcPts val="0"/>
              </a:spcAft>
              <a:buClr>
                <a:srgbClr val="174F72"/>
              </a:buClr>
              <a:buSzPts val="3600"/>
              <a:buNone/>
            </a:pPr>
            <a:r>
              <a:rPr b="1" lang="en-IE"/>
              <a:t>Modül 9</a:t>
            </a:r>
            <a:endParaRPr b="1"/>
          </a:p>
          <a:p>
            <a:pPr indent="0" lvl="0" marL="0" rtl="0" algn="l">
              <a:lnSpc>
                <a:spcPct val="111111"/>
              </a:lnSpc>
              <a:spcBef>
                <a:spcPts val="0"/>
              </a:spcBef>
              <a:spcAft>
                <a:spcPts val="0"/>
              </a:spcAft>
              <a:buClr>
                <a:srgbClr val="174F72"/>
              </a:buClr>
              <a:buSzPts val="3600"/>
              <a:buNone/>
            </a:pPr>
            <a:r>
              <a:t/>
            </a:r>
            <a:endParaRPr b="1"/>
          </a:p>
          <a:p>
            <a:pPr indent="0" lvl="0" marL="0" rtl="0" algn="l">
              <a:lnSpc>
                <a:spcPct val="111111"/>
              </a:lnSpc>
              <a:spcBef>
                <a:spcPts val="1000"/>
              </a:spcBef>
              <a:spcAft>
                <a:spcPts val="0"/>
              </a:spcAft>
              <a:buClr>
                <a:srgbClr val="174F72"/>
              </a:buClr>
              <a:buSzPts val="3600"/>
              <a:buNone/>
            </a:pPr>
            <a:r>
              <a:rPr lang="en-IE"/>
              <a:t>Başarı için İş Birliği</a:t>
            </a:r>
            <a:endParaRPr/>
          </a:p>
        </p:txBody>
      </p:sp>
      <p:pic>
        <p:nvPicPr>
          <p:cNvPr descr="A group of people standing next to a person&#10;&#10;Description automatically generated" id="666" name="Google Shape;666;p1"/>
          <p:cNvPicPr preferRelativeResize="0"/>
          <p:nvPr>
            <p:ph idx="2" type="pic"/>
          </p:nvPr>
        </p:nvPicPr>
        <p:blipFill rotWithShape="1">
          <a:blip r:embed="rId3">
            <a:alphaModFix/>
          </a:blip>
          <a:srcRect b="0" l="937" r="937" t="0"/>
          <a:stretch/>
        </p:blipFill>
        <p:spPr>
          <a:xfrm>
            <a:off x="5773277" y="-478573"/>
            <a:ext cx="6749004" cy="6749004"/>
          </a:xfrm>
          <a:prstGeom prst="ellipse">
            <a:avLst/>
          </a:prstGeom>
          <a:noFill/>
          <a:ln>
            <a:noFill/>
          </a:ln>
        </p:spPr>
      </p:pic>
      <p:pic>
        <p:nvPicPr>
          <p:cNvPr id="667" name="Google Shape;667;p1"/>
          <p:cNvPicPr preferRelativeResize="0"/>
          <p:nvPr/>
        </p:nvPicPr>
        <p:blipFill rotWithShape="1">
          <a:blip r:embed="rId4">
            <a:alphaModFix/>
          </a:blip>
          <a:srcRect b="0" l="0" r="0" t="0"/>
          <a:stretch/>
        </p:blipFill>
        <p:spPr>
          <a:xfrm>
            <a:off x="11237264" y="4990472"/>
            <a:ext cx="690436" cy="673218"/>
          </a:xfrm>
          <a:prstGeom prst="rect">
            <a:avLst/>
          </a:prstGeom>
          <a:noFill/>
          <a:ln>
            <a:noFill/>
          </a:ln>
        </p:spPr>
      </p:pic>
      <p:pic>
        <p:nvPicPr>
          <p:cNvPr id="668" name="Google Shape;668;p1"/>
          <p:cNvPicPr preferRelativeResize="0"/>
          <p:nvPr/>
        </p:nvPicPr>
        <p:blipFill rotWithShape="1">
          <a:blip r:embed="rId5">
            <a:alphaModFix/>
          </a:blip>
          <a:srcRect b="0" l="0" r="0" t="0"/>
          <a:stretch/>
        </p:blipFill>
        <p:spPr>
          <a:xfrm>
            <a:off x="7087689" y="5110625"/>
            <a:ext cx="1363247" cy="1350410"/>
          </a:xfrm>
          <a:prstGeom prst="rect">
            <a:avLst/>
          </a:prstGeom>
          <a:noFill/>
          <a:ln>
            <a:noFill/>
          </a:ln>
        </p:spPr>
      </p:pic>
      <p:pic>
        <p:nvPicPr>
          <p:cNvPr id="669" name="Google Shape;669;p1"/>
          <p:cNvPicPr preferRelativeResize="0"/>
          <p:nvPr/>
        </p:nvPicPr>
        <p:blipFill rotWithShape="1">
          <a:blip r:embed="rId6">
            <a:alphaModFix/>
          </a:blip>
          <a:srcRect b="0" l="0" r="0" t="0"/>
          <a:stretch/>
        </p:blipFill>
        <p:spPr>
          <a:xfrm>
            <a:off x="4666015" y="2427050"/>
            <a:ext cx="2227993" cy="22206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10"/>
          <p:cNvSpPr txBox="1"/>
          <p:nvPr>
            <p:ph idx="2" type="body"/>
          </p:nvPr>
        </p:nvSpPr>
        <p:spPr>
          <a:xfrm>
            <a:off x="6211202" y="2105636"/>
            <a:ext cx="5547366" cy="3531765"/>
          </a:xfrm>
          <a:prstGeom prst="rect">
            <a:avLst/>
          </a:prstGeom>
          <a:solidFill>
            <a:schemeClr val="lt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A7C7E"/>
              </a:buClr>
              <a:buSzPts val="3000"/>
              <a:buNone/>
            </a:pPr>
            <a:r>
              <a:rPr i="1" lang="en-IE" sz="3000">
                <a:solidFill>
                  <a:srgbClr val="7A7C7E"/>
                </a:solidFill>
              </a:rPr>
              <a:t>“Harika bir ortak, sürüklenmeden süzülmenizi sağlar. Onlar bazen seni kaldıran rüzgardır. Bazen onlar yerde olup uçurtma ipini tutanlardır. Bütün bu rolleri birbirimiz için oynamalıyız. ”</a:t>
            </a:r>
            <a:endParaRPr/>
          </a:p>
          <a:p>
            <a:pPr indent="0" lvl="0" marL="0" rtl="0" algn="ctr">
              <a:lnSpc>
                <a:spcPct val="90000"/>
              </a:lnSpc>
              <a:spcBef>
                <a:spcPts val="1000"/>
              </a:spcBef>
              <a:spcAft>
                <a:spcPts val="0"/>
              </a:spcAft>
              <a:buClr>
                <a:srgbClr val="6D6E6C"/>
              </a:buClr>
              <a:buSzPts val="2400"/>
              <a:buNone/>
            </a:pPr>
            <a:r>
              <a:t/>
            </a:r>
            <a:endParaRPr i="1">
              <a:solidFill>
                <a:srgbClr val="7A7C7E"/>
              </a:solidFill>
            </a:endParaRPr>
          </a:p>
          <a:p>
            <a:pPr indent="0" lvl="0" marL="0" rtl="0" algn="ctr">
              <a:lnSpc>
                <a:spcPct val="90000"/>
              </a:lnSpc>
              <a:spcBef>
                <a:spcPts val="1000"/>
              </a:spcBef>
              <a:spcAft>
                <a:spcPts val="0"/>
              </a:spcAft>
              <a:buClr>
                <a:srgbClr val="10B1A2"/>
              </a:buClr>
              <a:buSzPts val="2400"/>
              <a:buNone/>
            </a:pPr>
            <a:r>
              <a:rPr b="1" i="1" lang="en-IE">
                <a:solidFill>
                  <a:srgbClr val="10B1A2"/>
                </a:solidFill>
              </a:rPr>
              <a:t>Cindy White</a:t>
            </a:r>
            <a:endParaRPr/>
          </a:p>
        </p:txBody>
      </p:sp>
      <p:sp>
        <p:nvSpPr>
          <p:cNvPr id="738" name="Google Shape;738;p10"/>
          <p:cNvSpPr txBox="1"/>
          <p:nvPr/>
        </p:nvSpPr>
        <p:spPr>
          <a:xfrm>
            <a:off x="3691202" y="1051969"/>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b="1" lang="en-IE" sz="3600">
                <a:solidFill>
                  <a:srgbClr val="E95273"/>
                </a:solidFill>
                <a:latin typeface="Calibri"/>
                <a:ea typeface="Calibri"/>
                <a:cs typeface="Calibri"/>
                <a:sym typeface="Calibri"/>
              </a:rPr>
              <a:t>Neden İş Birliği ?</a:t>
            </a:r>
            <a:endParaRPr/>
          </a:p>
        </p:txBody>
      </p:sp>
      <p:sp>
        <p:nvSpPr>
          <p:cNvPr id="739" name="Google Shape;739;p10"/>
          <p:cNvSpPr/>
          <p:nvPr/>
        </p:nvSpPr>
        <p:spPr>
          <a:xfrm>
            <a:off x="204272" y="6257191"/>
            <a:ext cx="75639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200">
                <a:solidFill>
                  <a:srgbClr val="10B1A2"/>
                </a:solidFill>
                <a:latin typeface="Calibri"/>
                <a:ea typeface="Calibri"/>
                <a:cs typeface="Calibri"/>
                <a:sym typeface="Calibri"/>
              </a:rPr>
              <a:t>Read more</a:t>
            </a:r>
            <a:r>
              <a:rPr lang="en-IE" sz="1200">
                <a:solidFill>
                  <a:schemeClr val="dk1"/>
                </a:solidFill>
                <a:latin typeface="Calibri"/>
                <a:ea typeface="Calibri"/>
                <a:cs typeface="Calibri"/>
                <a:sym typeface="Calibri"/>
              </a:rPr>
              <a:t>: </a:t>
            </a:r>
            <a:r>
              <a:rPr lang="en-IE" sz="1200" u="sng">
                <a:solidFill>
                  <a:schemeClr val="dk1"/>
                </a:solidFill>
                <a:latin typeface="Calibri"/>
                <a:ea typeface="Calibri"/>
                <a:cs typeface="Calibri"/>
                <a:sym typeface="Calibri"/>
                <a:hlinkClick r:id="rId3"/>
              </a:rPr>
              <a:t>www.dailymail.co.uk/sciencetech/article-2548917/A-problem-shared-really-IS-problem-halved-Study-finds-discussing-problems-people-situation-reduces-stress-levels.html</a:t>
            </a:r>
            <a:r>
              <a:rPr lang="en-IE" sz="1200">
                <a:solidFill>
                  <a:schemeClr val="dk1"/>
                </a:solidFill>
                <a:latin typeface="Calibri"/>
                <a:ea typeface="Calibri"/>
                <a:cs typeface="Calibri"/>
                <a:sym typeface="Calibri"/>
              </a:rPr>
              <a:t> </a:t>
            </a:r>
            <a:endParaRPr/>
          </a:p>
        </p:txBody>
      </p:sp>
      <p:sp>
        <p:nvSpPr>
          <p:cNvPr id="740" name="Google Shape;740;p10"/>
          <p:cNvSpPr/>
          <p:nvPr/>
        </p:nvSpPr>
        <p:spPr>
          <a:xfrm>
            <a:off x="3598877" y="1953637"/>
            <a:ext cx="1981499" cy="4136770"/>
          </a:xfrm>
          <a:custGeom>
            <a:rect b="b" l="l" r="r" t="t"/>
            <a:pathLst>
              <a:path extrusionOk="0" h="6414052" w="3617843">
                <a:moveTo>
                  <a:pt x="265043" y="0"/>
                </a:moveTo>
                <a:lnTo>
                  <a:pt x="0" y="6414052"/>
                </a:lnTo>
                <a:lnTo>
                  <a:pt x="3617843" y="6414052"/>
                </a:lnTo>
                <a:lnTo>
                  <a:pt x="3617843" y="13252"/>
                </a:lnTo>
                <a:lnTo>
                  <a:pt x="265043" y="0"/>
                </a:lnTo>
                <a:close/>
              </a:path>
            </a:pathLst>
          </a:custGeom>
          <a:blipFill rotWithShape="1">
            <a:blip r:embed="rId4">
              <a:alphaModFix/>
            </a:blip>
            <a:stretch>
              <a:fillRect b="236"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4" name="Shape 744"/>
        <p:cNvGrpSpPr/>
        <p:nvPr/>
      </p:nvGrpSpPr>
      <p:grpSpPr>
        <a:xfrm>
          <a:off x="0" y="0"/>
          <a:ext cx="0" cy="0"/>
          <a:chOff x="0" y="0"/>
          <a:chExt cx="0" cy="0"/>
        </a:xfrm>
      </p:grpSpPr>
      <p:sp>
        <p:nvSpPr>
          <p:cNvPr id="745" name="Google Shape;745;p11"/>
          <p:cNvSpPr txBox="1"/>
          <p:nvPr>
            <p:ph idx="2" type="body"/>
          </p:nvPr>
        </p:nvSpPr>
        <p:spPr>
          <a:xfrm>
            <a:off x="3691201" y="1954635"/>
            <a:ext cx="8288277" cy="4205797"/>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Gerçek iş birliği bir faaliyetten daha fazlasıdır. Bu, dahil olan </a:t>
            </a:r>
            <a:r>
              <a:rPr b="1" lang="en-IE">
                <a:solidFill>
                  <a:srgbClr val="7A7C7E"/>
                </a:solidFill>
              </a:rPr>
              <a:t>herkesin kolektif zekasını </a:t>
            </a:r>
            <a:r>
              <a:rPr lang="en-IE">
                <a:solidFill>
                  <a:srgbClr val="7A7C7E"/>
                </a:solidFill>
              </a:rPr>
              <a:t>kullanan bir süreçtir. İnsanların, tek bir kişinin sınırlı vizyonunun ötesine uzanan çözümler üretmek için toplu olarak fikirleri keşfetme şeklidir.</a:t>
            </a:r>
            <a:endParaRPr/>
          </a:p>
          <a:p>
            <a:pPr indent="0" lvl="0" marL="0" rtl="0" algn="l">
              <a:lnSpc>
                <a:spcPct val="90000"/>
              </a:lnSpc>
              <a:spcBef>
                <a:spcPts val="1000"/>
              </a:spcBef>
              <a:spcAft>
                <a:spcPts val="0"/>
              </a:spcAft>
              <a:buClr>
                <a:srgbClr val="7A7C7E"/>
              </a:buClr>
              <a:buSzPts val="2400"/>
              <a:buNone/>
            </a:pPr>
            <a:r>
              <a:rPr lang="en-IE">
                <a:solidFill>
                  <a:srgbClr val="7A7C7E"/>
                </a:solidFill>
              </a:rPr>
              <a:t>Kuruluşlar, siloları yıkmak, çapraz işlevli faaliyetleri teşvik etmek ve daha iyi yeniliği teşvik etmek için geleneksel olarak ekiplere veya organizasyon düzeylerine (kıdemli liderlik gibi) işbirliği uyguladılar. Bu tür bir işbirliği olumlu sonuçlar verebilir. İşbirliği, inovasyonu artırmanın yanı sıra çalışan enerjisini, yaratıcılığını ve üretkenliğini de artırır; bu da genellikle daha </a:t>
            </a:r>
            <a:r>
              <a:rPr b="1" lang="en-IE">
                <a:solidFill>
                  <a:srgbClr val="7A7C7E"/>
                </a:solidFill>
              </a:rPr>
              <a:t>az stresli, daha mutlu ve daha fazla çalışan</a:t>
            </a:r>
            <a:r>
              <a:rPr lang="en-IE">
                <a:solidFill>
                  <a:srgbClr val="7A7C7E"/>
                </a:solidFill>
              </a:rPr>
              <a:t> çalışanlara yol açar.</a:t>
            </a:r>
            <a:endParaRPr b="1">
              <a:solidFill>
                <a:srgbClr val="7A7C7E"/>
              </a:solidFill>
            </a:endParaRPr>
          </a:p>
        </p:txBody>
      </p:sp>
      <p:sp>
        <p:nvSpPr>
          <p:cNvPr id="746" name="Google Shape;746;p11"/>
          <p:cNvSpPr txBox="1"/>
          <p:nvPr/>
        </p:nvSpPr>
        <p:spPr>
          <a:xfrm>
            <a:off x="3691202" y="1051969"/>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Neden İş Birliği ?</a:t>
            </a:r>
            <a:endParaRPr/>
          </a:p>
        </p:txBody>
      </p:sp>
      <p:pic>
        <p:nvPicPr>
          <p:cNvPr descr="A group of people sitting at a table&#10;&#10;Description automatically generated" id="747" name="Google Shape;747;p11"/>
          <p:cNvPicPr preferRelativeResize="0"/>
          <p:nvPr/>
        </p:nvPicPr>
        <p:blipFill rotWithShape="1">
          <a:blip r:embed="rId3">
            <a:alphaModFix/>
          </a:blip>
          <a:srcRect b="0" l="0" r="0" t="0"/>
          <a:stretch/>
        </p:blipFill>
        <p:spPr>
          <a:xfrm>
            <a:off x="451362" y="3253872"/>
            <a:ext cx="3021411" cy="20111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1" name="Shape 751"/>
        <p:cNvGrpSpPr/>
        <p:nvPr/>
      </p:nvGrpSpPr>
      <p:grpSpPr>
        <a:xfrm>
          <a:off x="0" y="0"/>
          <a:ext cx="0" cy="0"/>
          <a:chOff x="0" y="0"/>
          <a:chExt cx="0" cy="0"/>
        </a:xfrm>
      </p:grpSpPr>
      <p:sp>
        <p:nvSpPr>
          <p:cNvPr id="752" name="Google Shape;752;p12"/>
          <p:cNvSpPr txBox="1"/>
          <p:nvPr>
            <p:ph idx="2" type="body"/>
          </p:nvPr>
        </p:nvSpPr>
        <p:spPr>
          <a:xfrm>
            <a:off x="283779" y="4013893"/>
            <a:ext cx="11460807" cy="1977004"/>
          </a:xfrm>
          <a:prstGeom prst="rect">
            <a:avLst/>
          </a:prstGeom>
          <a:solidFill>
            <a:schemeClr val="lt1"/>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6D6E6C"/>
              </a:buClr>
              <a:buSzPts val="2400"/>
              <a:buNone/>
            </a:pPr>
            <a:r>
              <a:rPr lang="en-IE"/>
              <a:t>Bu şekilde yüksek tempolu bir girişim, sonunda herkesin başarılı olabileceği bir ortam yaratmak için iş birliğini kültürünün tüm alanlarına kaynaştırır. </a:t>
            </a:r>
            <a:r>
              <a:rPr b="1" lang="en-IE" sz="1000">
                <a:solidFill>
                  <a:srgbClr val="525252"/>
                </a:solidFill>
              </a:rPr>
              <a:t>Kaynak: </a:t>
            </a:r>
            <a:r>
              <a:rPr lang="en-IE" sz="1000" u="sng">
                <a:solidFill>
                  <a:srgbClr val="525252"/>
                </a:solidFill>
                <a:hlinkClick r:id="rId3"/>
              </a:rPr>
              <a:t>Singularity Hub</a:t>
            </a:r>
            <a:endParaRPr sz="1000">
              <a:solidFill>
                <a:srgbClr val="525252"/>
              </a:solidFill>
            </a:endParaRPr>
          </a:p>
          <a:p>
            <a:pPr indent="0" lvl="0" marL="0" rtl="0" algn="just">
              <a:lnSpc>
                <a:spcPct val="90000"/>
              </a:lnSpc>
              <a:spcBef>
                <a:spcPts val="1000"/>
              </a:spcBef>
              <a:spcAft>
                <a:spcPts val="0"/>
              </a:spcAft>
              <a:buClr>
                <a:srgbClr val="6D6E6C"/>
              </a:buClr>
              <a:buSzPts val="1000"/>
              <a:buNone/>
            </a:pPr>
            <a:r>
              <a:t/>
            </a:r>
            <a:endParaRPr sz="1000">
              <a:solidFill>
                <a:srgbClr val="525252"/>
              </a:solidFill>
            </a:endParaRPr>
          </a:p>
          <a:p>
            <a:pPr indent="0" lvl="0" marL="0" rtl="0" algn="just">
              <a:lnSpc>
                <a:spcPct val="90000"/>
              </a:lnSpc>
              <a:spcBef>
                <a:spcPts val="1000"/>
              </a:spcBef>
              <a:spcAft>
                <a:spcPts val="0"/>
              </a:spcAft>
              <a:buClr>
                <a:srgbClr val="6D6E6C"/>
              </a:buClr>
              <a:buSzPts val="2400"/>
              <a:buNone/>
            </a:pPr>
            <a:r>
              <a:rPr lang="en-IE"/>
              <a:t>İş birliği girişimlerinin yarısından fazlası, tutkulu, girişimci start-uplar ile daha süreç odaklı ve riskten kaçınan şirketler arasındaki zihin kümeleri çatışması nedeniyle hala başarısız oluyor. </a:t>
            </a:r>
            <a:r>
              <a:rPr b="1" lang="en-IE" sz="1000"/>
              <a:t>Kaynak</a:t>
            </a:r>
            <a:r>
              <a:rPr b="1" lang="en-IE" sz="1000">
                <a:solidFill>
                  <a:srgbClr val="525252"/>
                </a:solidFill>
              </a:rPr>
              <a:t>: </a:t>
            </a:r>
            <a:r>
              <a:rPr lang="en-IE" sz="1000" u="sng">
                <a:solidFill>
                  <a:srgbClr val="525252"/>
                </a:solidFill>
                <a:hlinkClick r:id="rId4"/>
              </a:rPr>
              <a:t>Collaboration between Start-ups and Corporates/Europe/January 2018</a:t>
            </a:r>
            <a:endParaRPr sz="1000">
              <a:solidFill>
                <a:srgbClr val="525252"/>
              </a:solidFill>
            </a:endParaRPr>
          </a:p>
        </p:txBody>
      </p:sp>
      <p:sp>
        <p:nvSpPr>
          <p:cNvPr id="753" name="Google Shape;753;p12"/>
          <p:cNvSpPr txBox="1"/>
          <p:nvPr/>
        </p:nvSpPr>
        <p:spPr>
          <a:xfrm>
            <a:off x="3691202" y="1051969"/>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İş Birliği Kültürü</a:t>
            </a:r>
            <a:endParaRPr b="1" sz="3600">
              <a:solidFill>
                <a:srgbClr val="E63275"/>
              </a:solidFill>
              <a:latin typeface="Calibri"/>
              <a:ea typeface="Calibri"/>
              <a:cs typeface="Calibri"/>
              <a:sym typeface="Calibri"/>
            </a:endParaRPr>
          </a:p>
          <a:p>
            <a:pPr indent="0" lvl="0" marL="0" marR="0" rtl="0" algn="l">
              <a:lnSpc>
                <a:spcPct val="90000"/>
              </a:lnSpc>
              <a:spcBef>
                <a:spcPts val="1000"/>
              </a:spcBef>
              <a:spcAft>
                <a:spcPts val="0"/>
              </a:spcAft>
              <a:buClr>
                <a:srgbClr val="7F7F7F"/>
              </a:buClr>
              <a:buSzPts val="3600"/>
              <a:buFont typeface="Arial"/>
              <a:buNone/>
            </a:pPr>
            <a:r>
              <a:t/>
            </a:r>
            <a:endParaRPr b="1" sz="3600">
              <a:solidFill>
                <a:srgbClr val="E63275"/>
              </a:solidFill>
              <a:latin typeface="Calibri"/>
              <a:ea typeface="Calibri"/>
              <a:cs typeface="Calibri"/>
              <a:sym typeface="Calibri"/>
            </a:endParaRPr>
          </a:p>
        </p:txBody>
      </p:sp>
      <p:sp>
        <p:nvSpPr>
          <p:cNvPr id="754" name="Google Shape;754;p12"/>
          <p:cNvSpPr/>
          <p:nvPr/>
        </p:nvSpPr>
        <p:spPr>
          <a:xfrm>
            <a:off x="3594538" y="2274838"/>
            <a:ext cx="8150048"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D6E6C"/>
                </a:solidFill>
                <a:latin typeface="Calibri"/>
                <a:ea typeface="Calibri"/>
                <a:cs typeface="Calibri"/>
                <a:sym typeface="Calibri"/>
              </a:rPr>
              <a:t>İş birliğine dayalı bir start-up kültürü oluşturmak en baştan başlar ve start-up’ınız ölçeklenirken verdiğiniz erken kararlardan büyük ölçüde etkilenir</a:t>
            </a:r>
            <a:r>
              <a:rPr b="1" lang="en-IE" sz="2400">
                <a:solidFill>
                  <a:srgbClr val="6D6E6C"/>
                </a:solidFill>
                <a:latin typeface="Calibri"/>
                <a:ea typeface="Calibri"/>
                <a:cs typeface="Calibri"/>
                <a:sym typeface="Calibri"/>
              </a:rPr>
              <a:t>. İnovasyonu ve farklı fikirleri ödüllendiren </a:t>
            </a:r>
            <a:r>
              <a:rPr lang="en-IE" sz="2400">
                <a:solidFill>
                  <a:srgbClr val="6D6E6C"/>
                </a:solidFill>
                <a:latin typeface="Calibri"/>
                <a:ea typeface="Calibri"/>
                <a:cs typeface="Calibri"/>
                <a:sym typeface="Calibri"/>
              </a:rPr>
              <a:t>ve </a:t>
            </a:r>
            <a:r>
              <a:rPr b="1" lang="en-IE" sz="2400">
                <a:solidFill>
                  <a:srgbClr val="6D6E6C"/>
                </a:solidFill>
                <a:latin typeface="Calibri"/>
                <a:ea typeface="Calibri"/>
                <a:cs typeface="Calibri"/>
                <a:sym typeface="Calibri"/>
              </a:rPr>
              <a:t>çalışanlarını güçlendiren </a:t>
            </a:r>
            <a:r>
              <a:rPr lang="en-IE" sz="2400">
                <a:solidFill>
                  <a:srgbClr val="6D6E6C"/>
                </a:solidFill>
                <a:latin typeface="Calibri"/>
                <a:ea typeface="Calibri"/>
                <a:cs typeface="Calibri"/>
                <a:sym typeface="Calibri"/>
              </a:rPr>
              <a:t>bir kültür geliştirin.</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13"/>
          <p:cNvSpPr txBox="1"/>
          <p:nvPr>
            <p:ph idx="2" type="body"/>
          </p:nvPr>
        </p:nvSpPr>
        <p:spPr>
          <a:xfrm>
            <a:off x="251670" y="2239860"/>
            <a:ext cx="11845255" cy="4205797"/>
          </a:xfrm>
          <a:prstGeom prst="rect">
            <a:avLst/>
          </a:prstGeom>
          <a:solidFill>
            <a:schemeClr val="lt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63275"/>
              </a:buClr>
              <a:buSzPts val="2400"/>
              <a:buNone/>
            </a:pPr>
            <a:r>
              <a:rPr b="1" lang="en-IE">
                <a:solidFill>
                  <a:srgbClr val="E63275"/>
                </a:solidFill>
              </a:rPr>
              <a:t>İnsanları bir çözüme tek başına yapıldığından daha hızlı ve daha kolay ulaşmaları </a:t>
            </a:r>
            <a:endParaRPr/>
          </a:p>
          <a:p>
            <a:pPr indent="0" lvl="0" marL="0" rtl="0" algn="ctr">
              <a:lnSpc>
                <a:spcPct val="90000"/>
              </a:lnSpc>
              <a:spcBef>
                <a:spcPts val="1000"/>
              </a:spcBef>
              <a:spcAft>
                <a:spcPts val="0"/>
              </a:spcAft>
              <a:buClr>
                <a:srgbClr val="E63275"/>
              </a:buClr>
              <a:buSzPts val="2400"/>
              <a:buNone/>
            </a:pPr>
            <a:r>
              <a:rPr b="1" lang="en-IE">
                <a:solidFill>
                  <a:srgbClr val="E63275"/>
                </a:solidFill>
              </a:rPr>
              <a:t>için bir araya getirmek: Kısacası bu işbirliği!</a:t>
            </a:r>
            <a:endParaRPr/>
          </a:p>
          <a:p>
            <a:pPr indent="0" lvl="0" marL="0" rtl="0" algn="ctr">
              <a:lnSpc>
                <a:spcPct val="90000"/>
              </a:lnSpc>
              <a:spcBef>
                <a:spcPts val="1000"/>
              </a:spcBef>
              <a:spcAft>
                <a:spcPts val="0"/>
              </a:spcAft>
              <a:buClr>
                <a:srgbClr val="6D6E6C"/>
              </a:buClr>
              <a:buSzPts val="2400"/>
              <a:buNone/>
            </a:pPr>
            <a:r>
              <a:rPr b="1" lang="en-IE"/>
              <a:t>Yeni bir çözüm görmek için yenilikler yapar, sorunları bir araya getirir, işlevler arası uzmanlığı ve bilgiyi bir araya getirir veya zorlu bir sorunu çözersiniz. </a:t>
            </a:r>
            <a:r>
              <a:rPr lang="en-IE"/>
              <a:t>Start-upların çoğu iş birliğini bu şekilde görür. Ama iş birliği aynı zamanda zor konular hakkında konuşmak için insanları bir araya getirme yeteneğidir. Anlaşmazlık kaçınılmazdır ve farklı insanları projelerde çalışmak için bir araya getirdiğiniz başlangıçlarda, kişilik çatışmaları çok yaygındır. Dolayısıyla, bu işbirlikçi başlangıç kültürünü oluşturmak</a:t>
            </a:r>
            <a:r>
              <a:rPr b="1" lang="en-IE"/>
              <a:t>, anlaşmazlığı olumlu bir şey olarak görmeyi, faydalı niteliklerini geliştirmek için gerekli değerleri ve süreçleri oluşturmayı </a:t>
            </a:r>
            <a:r>
              <a:rPr lang="en-IE"/>
              <a:t>gerektirir.</a:t>
            </a:r>
            <a:endParaRPr/>
          </a:p>
          <a:p>
            <a:pPr indent="0" lvl="0" marL="0" rtl="0" algn="ctr">
              <a:lnSpc>
                <a:spcPct val="90000"/>
              </a:lnSpc>
              <a:spcBef>
                <a:spcPts val="1000"/>
              </a:spcBef>
              <a:spcAft>
                <a:spcPts val="0"/>
              </a:spcAft>
              <a:buClr>
                <a:srgbClr val="6D6E6C"/>
              </a:buClr>
              <a:buSzPts val="2400"/>
              <a:buNone/>
            </a:pPr>
            <a:r>
              <a:rPr b="1" lang="en-IE"/>
              <a:t>Anlaşmazlık daha iyi çözümlere, daha kaliteli işlere ve motive olmuş çalışanlara </a:t>
            </a:r>
            <a:r>
              <a:rPr lang="en-IE"/>
              <a:t>yol açar, çünkü fikir uyuşmazlığı kolayca bulunamayan çözümler üretmenin bir yolu olarak görülebilir.</a:t>
            </a:r>
            <a:endParaRPr/>
          </a:p>
        </p:txBody>
      </p:sp>
      <p:sp>
        <p:nvSpPr>
          <p:cNvPr id="760" name="Google Shape;760;p13"/>
          <p:cNvSpPr txBox="1"/>
          <p:nvPr/>
        </p:nvSpPr>
        <p:spPr>
          <a:xfrm>
            <a:off x="3691202" y="900966"/>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İş birliği Kültürü</a:t>
            </a:r>
            <a:endParaRPr b="1" sz="3600">
              <a:solidFill>
                <a:srgbClr val="E63275"/>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4" name="Shape 764"/>
        <p:cNvGrpSpPr/>
        <p:nvPr/>
      </p:nvGrpSpPr>
      <p:grpSpPr>
        <a:xfrm>
          <a:off x="0" y="0"/>
          <a:ext cx="0" cy="0"/>
          <a:chOff x="0" y="0"/>
          <a:chExt cx="0" cy="0"/>
        </a:xfrm>
      </p:grpSpPr>
      <p:sp>
        <p:nvSpPr>
          <p:cNvPr id="765" name="Google Shape;765;p14"/>
          <p:cNvSpPr txBox="1"/>
          <p:nvPr>
            <p:ph idx="2" type="body"/>
          </p:nvPr>
        </p:nvSpPr>
        <p:spPr>
          <a:xfrm>
            <a:off x="3900208" y="2120962"/>
            <a:ext cx="8121216" cy="3390606"/>
          </a:xfrm>
          <a:prstGeom prst="rect">
            <a:avLst/>
          </a:prstGeom>
          <a:solidFill>
            <a:schemeClr val="lt1"/>
          </a:solidFill>
          <a:ln>
            <a:noFill/>
          </a:ln>
        </p:spPr>
        <p:txBody>
          <a:bodyPr anchorCtr="0" anchor="t" bIns="45700" lIns="91425" spcFirstLastPara="1" rIns="91425" wrap="square" tIns="45700">
            <a:noAutofit/>
          </a:bodyPr>
          <a:lstStyle/>
          <a:p>
            <a:pPr indent="-285750" lvl="0" marL="285750" rtl="0" algn="l">
              <a:lnSpc>
                <a:spcPct val="120000"/>
              </a:lnSpc>
              <a:spcBef>
                <a:spcPts val="0"/>
              </a:spcBef>
              <a:spcAft>
                <a:spcPts val="0"/>
              </a:spcAft>
              <a:buClr>
                <a:srgbClr val="E63275"/>
              </a:buClr>
              <a:buSzPts val="2400"/>
              <a:buFont typeface="Arial"/>
              <a:buChar char="•"/>
            </a:pPr>
            <a:r>
              <a:rPr b="1" lang="en-IE">
                <a:solidFill>
                  <a:srgbClr val="7A7C7E"/>
                </a:solidFill>
              </a:rPr>
              <a:t>Birlikte iyi çalışmanın ve bilgi paylaşmanın</a:t>
            </a:r>
            <a:r>
              <a:rPr lang="en-IE">
                <a:solidFill>
                  <a:srgbClr val="7A7C7E"/>
                </a:solidFill>
              </a:rPr>
              <a:t>, her bireyin kendi başına yaratabileceğinden çok daha fazlasını elde etmesine yardımcı olacağını biliyorsunuz.</a:t>
            </a:r>
            <a:endParaRPr/>
          </a:p>
          <a:p>
            <a:pPr indent="-285750" lvl="0" marL="285750" rtl="0" algn="l">
              <a:lnSpc>
                <a:spcPct val="120000"/>
              </a:lnSpc>
              <a:spcBef>
                <a:spcPts val="0"/>
              </a:spcBef>
              <a:spcAft>
                <a:spcPts val="0"/>
              </a:spcAft>
              <a:buClr>
                <a:srgbClr val="E63275"/>
              </a:buClr>
              <a:buSzPts val="2400"/>
              <a:buFont typeface="Arial"/>
              <a:buChar char="•"/>
            </a:pPr>
            <a:r>
              <a:rPr b="1" lang="en-IE">
                <a:solidFill>
                  <a:srgbClr val="7A7C7E"/>
                </a:solidFill>
              </a:rPr>
              <a:t> İ</a:t>
            </a:r>
            <a:r>
              <a:rPr lang="en-IE">
                <a:solidFill>
                  <a:srgbClr val="7A7C7E"/>
                </a:solidFill>
              </a:rPr>
              <a:t>ş birliğine </a:t>
            </a:r>
            <a:r>
              <a:rPr b="1" lang="en-IE">
                <a:solidFill>
                  <a:srgbClr val="7A7C7E"/>
                </a:solidFill>
              </a:rPr>
              <a:t>yaratıcı bir problem çözücü bakış açısıyla </a:t>
            </a:r>
            <a:r>
              <a:rPr lang="en-IE">
                <a:solidFill>
                  <a:srgbClr val="7A7C7E"/>
                </a:solidFill>
              </a:rPr>
              <a:t>yaklaşıyorsunuz.</a:t>
            </a:r>
            <a:endParaRPr/>
          </a:p>
          <a:p>
            <a:pPr indent="-285750" lvl="0" marL="285750" rtl="0" algn="l">
              <a:lnSpc>
                <a:spcPct val="120000"/>
              </a:lnSpc>
              <a:spcBef>
                <a:spcPts val="0"/>
              </a:spcBef>
              <a:spcAft>
                <a:spcPts val="0"/>
              </a:spcAft>
              <a:buClr>
                <a:srgbClr val="E63275"/>
              </a:buClr>
              <a:buSzPts val="2400"/>
              <a:buFont typeface="Arial"/>
              <a:buChar char="•"/>
            </a:pPr>
            <a:r>
              <a:rPr b="1" lang="en-IE">
                <a:solidFill>
                  <a:srgbClr val="7A7C7E"/>
                </a:solidFill>
              </a:rPr>
              <a:t>Farklı bakış açılarına, başkalarının uzmanlığına değer veriyorsunuz </a:t>
            </a:r>
            <a:r>
              <a:rPr lang="en-IE">
                <a:solidFill>
                  <a:srgbClr val="7A7C7E"/>
                </a:solidFill>
              </a:rPr>
              <a:t>ve işi yapmak için iyi iletişim kuruyorsunuz.</a:t>
            </a:r>
            <a:endParaRPr/>
          </a:p>
          <a:p>
            <a:pPr indent="-285750" lvl="0" marL="285750" rtl="0" algn="l">
              <a:lnSpc>
                <a:spcPct val="120000"/>
              </a:lnSpc>
              <a:spcBef>
                <a:spcPts val="0"/>
              </a:spcBef>
              <a:spcAft>
                <a:spcPts val="0"/>
              </a:spcAft>
              <a:buClr>
                <a:srgbClr val="E63275"/>
              </a:buClr>
              <a:buSzPts val="2400"/>
              <a:buFont typeface="Arial"/>
              <a:buChar char="•"/>
            </a:pPr>
            <a:r>
              <a:rPr b="1" lang="en-IE">
                <a:solidFill>
                  <a:srgbClr val="7A7C7E"/>
                </a:solidFill>
              </a:rPr>
              <a:t>Kendi işinizle gurur duyarsınız</a:t>
            </a:r>
            <a:r>
              <a:rPr lang="en-IE">
                <a:solidFill>
                  <a:srgbClr val="7A7C7E"/>
                </a:solidFill>
              </a:rPr>
              <a:t> ve uygulamanızı </a:t>
            </a:r>
            <a:r>
              <a:rPr b="1" lang="en-IE">
                <a:solidFill>
                  <a:srgbClr val="7A7C7E"/>
                </a:solidFill>
              </a:rPr>
              <a:t>geliştirmek için istekli</a:t>
            </a:r>
            <a:r>
              <a:rPr lang="en-IE">
                <a:solidFill>
                  <a:srgbClr val="7A7C7E"/>
                </a:solidFill>
              </a:rPr>
              <a:t> olursunuz.</a:t>
            </a:r>
            <a:endParaRPr/>
          </a:p>
        </p:txBody>
      </p:sp>
      <p:sp>
        <p:nvSpPr>
          <p:cNvPr id="766" name="Google Shape;766;p14"/>
          <p:cNvSpPr txBox="1"/>
          <p:nvPr/>
        </p:nvSpPr>
        <p:spPr>
          <a:xfrm>
            <a:off x="3900208" y="777653"/>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İş Birliği Kültürü</a:t>
            </a:r>
            <a:endParaRPr b="1" sz="3600">
              <a:solidFill>
                <a:srgbClr val="E63275"/>
              </a:solidFill>
              <a:latin typeface="Calibri"/>
              <a:ea typeface="Calibri"/>
              <a:cs typeface="Calibri"/>
              <a:sym typeface="Calibri"/>
            </a:endParaRPr>
          </a:p>
        </p:txBody>
      </p:sp>
      <p:pic>
        <p:nvPicPr>
          <p:cNvPr id="767" name="Google Shape;767;p14"/>
          <p:cNvPicPr preferRelativeResize="0"/>
          <p:nvPr/>
        </p:nvPicPr>
        <p:blipFill rotWithShape="1">
          <a:blip r:embed="rId3">
            <a:alphaModFix/>
          </a:blip>
          <a:srcRect b="0" l="0" r="0" t="0"/>
          <a:stretch/>
        </p:blipFill>
        <p:spPr>
          <a:xfrm>
            <a:off x="332817" y="3093396"/>
            <a:ext cx="3358385" cy="32777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sp>
        <p:nvSpPr>
          <p:cNvPr id="772" name="Google Shape;772;p15"/>
          <p:cNvSpPr/>
          <p:nvPr/>
        </p:nvSpPr>
        <p:spPr>
          <a:xfrm>
            <a:off x="4252082" y="6314104"/>
            <a:ext cx="249266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rgbClr val="525252"/>
                </a:solidFill>
                <a:latin typeface="Calibri"/>
                <a:ea typeface="Calibri"/>
                <a:cs typeface="Calibri"/>
                <a:sym typeface="Calibri"/>
              </a:rPr>
              <a:t>Kaynak: </a:t>
            </a:r>
            <a:r>
              <a:rPr lang="en-IE" sz="1800" u="sng">
                <a:solidFill>
                  <a:srgbClr val="525252"/>
                </a:solidFill>
                <a:latin typeface="Calibri"/>
                <a:ea typeface="Calibri"/>
                <a:cs typeface="Calibri"/>
                <a:sym typeface="Calibri"/>
                <a:hlinkClick r:id="rId3"/>
              </a:rPr>
              <a:t>Singularity Hub</a:t>
            </a:r>
            <a:endParaRPr sz="1800">
              <a:solidFill>
                <a:srgbClr val="525252"/>
              </a:solidFill>
              <a:latin typeface="Calibri"/>
              <a:ea typeface="Calibri"/>
              <a:cs typeface="Calibri"/>
              <a:sym typeface="Calibri"/>
            </a:endParaRPr>
          </a:p>
        </p:txBody>
      </p:sp>
      <p:sp>
        <p:nvSpPr>
          <p:cNvPr id="773" name="Google Shape;773;p15"/>
          <p:cNvSpPr txBox="1"/>
          <p:nvPr/>
        </p:nvSpPr>
        <p:spPr>
          <a:xfrm>
            <a:off x="300868" y="1632857"/>
            <a:ext cx="8529623" cy="3943081"/>
          </a:xfrm>
          <a:prstGeom prst="rect">
            <a:avLst/>
          </a:prstGeom>
          <a:solidFill>
            <a:schemeClr val="lt1"/>
          </a:solid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E63275"/>
              </a:buClr>
              <a:buSzPts val="2400"/>
              <a:buFont typeface="Calibri"/>
              <a:buAutoNum type="arabicPeriod"/>
            </a:pPr>
            <a:r>
              <a:rPr b="1" lang="en-IE" sz="2400">
                <a:solidFill>
                  <a:srgbClr val="10B1A2"/>
                </a:solidFill>
                <a:latin typeface="Calibri"/>
                <a:ea typeface="Calibri"/>
                <a:cs typeface="Calibri"/>
                <a:sym typeface="Calibri"/>
              </a:rPr>
              <a:t>Takım odaklı. </a:t>
            </a:r>
            <a:r>
              <a:rPr lang="en-IE" sz="2400">
                <a:solidFill>
                  <a:srgbClr val="7A7C7E"/>
                </a:solidFill>
                <a:latin typeface="Calibri"/>
                <a:ea typeface="Calibri"/>
                <a:cs typeface="Calibri"/>
                <a:sym typeface="Calibri"/>
              </a:rPr>
              <a:t>Başarılı bir işbirliği için takım oyuncusu olmanız ve "Ben" yerine "biz“i düşünmeniz gerekir. Harika bir ortak çalışan, paylaşılan hedeflere ve grup başarısına dikkat eder.</a:t>
            </a:r>
            <a:endParaRPr/>
          </a:p>
          <a:p>
            <a:pPr indent="-457200" lvl="0" marL="457200" marR="0" rtl="0" algn="l">
              <a:lnSpc>
                <a:spcPct val="90000"/>
              </a:lnSpc>
              <a:spcBef>
                <a:spcPts val="1000"/>
              </a:spcBef>
              <a:spcAft>
                <a:spcPts val="0"/>
              </a:spcAft>
              <a:buClr>
                <a:srgbClr val="E63275"/>
              </a:buClr>
              <a:buSzPts val="2400"/>
              <a:buFont typeface="Calibri"/>
              <a:buAutoNum type="arabicPeriod"/>
            </a:pPr>
            <a:r>
              <a:rPr b="1" lang="en-IE" sz="2400">
                <a:solidFill>
                  <a:srgbClr val="10B1A2"/>
                </a:solidFill>
                <a:latin typeface="Calibri"/>
                <a:ea typeface="Calibri"/>
                <a:cs typeface="Calibri"/>
                <a:sym typeface="Calibri"/>
              </a:rPr>
              <a:t>Cömert. </a:t>
            </a:r>
            <a:r>
              <a:rPr lang="en-IE" sz="2400">
                <a:solidFill>
                  <a:srgbClr val="7A7C7E"/>
                </a:solidFill>
                <a:latin typeface="Calibri"/>
                <a:ea typeface="Calibri"/>
                <a:cs typeface="Calibri"/>
                <a:sym typeface="Calibri"/>
              </a:rPr>
              <a:t>Harika bir ortak, spot ışığı almasalar bile ilk adımı atmaya ve adım atmaya istekli. Cömertlik de inanılmaz derecede arzu edilen bir liderlik özelliğidir.</a:t>
            </a:r>
            <a:endParaRPr/>
          </a:p>
          <a:p>
            <a:pPr indent="-457200" lvl="0" marL="457200" marR="0" rtl="0" algn="l">
              <a:lnSpc>
                <a:spcPct val="90000"/>
              </a:lnSpc>
              <a:spcBef>
                <a:spcPts val="1000"/>
              </a:spcBef>
              <a:spcAft>
                <a:spcPts val="0"/>
              </a:spcAft>
              <a:buClr>
                <a:srgbClr val="E63275"/>
              </a:buClr>
              <a:buSzPts val="2400"/>
              <a:buFont typeface="Calibri"/>
              <a:buAutoNum type="arabicPeriod"/>
            </a:pPr>
            <a:r>
              <a:rPr b="1" lang="en-IE" sz="2400">
                <a:solidFill>
                  <a:srgbClr val="10B1A2"/>
                </a:solidFill>
                <a:latin typeface="Calibri"/>
                <a:ea typeface="Calibri"/>
                <a:cs typeface="Calibri"/>
                <a:sym typeface="Calibri"/>
              </a:rPr>
              <a:t>Meraklı.</a:t>
            </a:r>
            <a:r>
              <a:rPr b="1" lang="en-IE" sz="2400">
                <a:solidFill>
                  <a:srgbClr val="7A7C7E"/>
                </a:solidFill>
                <a:latin typeface="Calibri"/>
                <a:ea typeface="Calibri"/>
                <a:cs typeface="Calibri"/>
                <a:sym typeface="Calibri"/>
              </a:rPr>
              <a:t> </a:t>
            </a:r>
            <a:r>
              <a:rPr lang="en-IE" sz="2400">
                <a:solidFill>
                  <a:srgbClr val="7A7C7E"/>
                </a:solidFill>
                <a:latin typeface="Calibri"/>
                <a:ea typeface="Calibri"/>
                <a:cs typeface="Calibri"/>
                <a:sym typeface="Calibri"/>
              </a:rPr>
              <a:t>Başarılı</a:t>
            </a:r>
            <a:r>
              <a:rPr b="1" lang="en-IE" sz="2400">
                <a:solidFill>
                  <a:srgbClr val="7A7C7E"/>
                </a:solidFill>
                <a:latin typeface="Calibri"/>
                <a:ea typeface="Calibri"/>
                <a:cs typeface="Calibri"/>
                <a:sym typeface="Calibri"/>
              </a:rPr>
              <a:t> </a:t>
            </a:r>
            <a:r>
              <a:rPr lang="en-IE" sz="2400">
                <a:solidFill>
                  <a:srgbClr val="7A7C7E"/>
                </a:solidFill>
                <a:latin typeface="Calibri"/>
                <a:ea typeface="Calibri"/>
                <a:cs typeface="Calibri"/>
                <a:sym typeface="Calibri"/>
              </a:rPr>
              <a:t>iş birlikçileri doğru soruları sormakta iyidir. Sorguya çekmezler; sadece doğal meraklarını takip ediyorp çünkü anlamak isterler.</a:t>
            </a:r>
            <a:endParaRPr/>
          </a:p>
          <a:p>
            <a:pPr indent="-457200" lvl="0" marL="457200" marR="0" rtl="0" algn="l">
              <a:lnSpc>
                <a:spcPct val="90000"/>
              </a:lnSpc>
              <a:spcBef>
                <a:spcPts val="1000"/>
              </a:spcBef>
              <a:spcAft>
                <a:spcPts val="0"/>
              </a:spcAft>
              <a:buClr>
                <a:srgbClr val="E63275"/>
              </a:buClr>
              <a:buSzPts val="2400"/>
              <a:buFont typeface="Calibri"/>
              <a:buAutoNum type="arabicPeriod"/>
            </a:pPr>
            <a:r>
              <a:rPr b="1" lang="en-IE" sz="2400">
                <a:solidFill>
                  <a:srgbClr val="10B1A2"/>
                </a:solidFill>
                <a:latin typeface="Calibri"/>
                <a:ea typeface="Calibri"/>
                <a:cs typeface="Calibri"/>
                <a:sym typeface="Calibri"/>
              </a:rPr>
              <a:t>Takdir eden. </a:t>
            </a:r>
            <a:r>
              <a:rPr lang="en-IE" sz="2400">
                <a:solidFill>
                  <a:srgbClr val="7A7C7E"/>
                </a:solidFill>
                <a:latin typeface="Calibri"/>
                <a:ea typeface="Calibri"/>
                <a:cs typeface="Calibri"/>
                <a:sym typeface="Calibri"/>
              </a:rPr>
              <a:t>En iyi iş birlikçiler, ekip üyelerine katkıda bulundukları her şey için içten takdirlerini ifade ederler. Hak edene hakkını verir, onu tebrik ederler.</a:t>
            </a:r>
            <a:endParaRPr sz="2400">
              <a:solidFill>
                <a:srgbClr val="6D6E6C"/>
              </a:solidFill>
              <a:latin typeface="Calibri"/>
              <a:ea typeface="Calibri"/>
              <a:cs typeface="Calibri"/>
              <a:sym typeface="Calibri"/>
            </a:endParaRPr>
          </a:p>
        </p:txBody>
      </p:sp>
      <p:pic>
        <p:nvPicPr>
          <p:cNvPr descr="A picture containing food&#10;&#10;Description automatically generated" id="774" name="Google Shape;774;p15"/>
          <p:cNvPicPr preferRelativeResize="0"/>
          <p:nvPr/>
        </p:nvPicPr>
        <p:blipFill rotWithShape="1">
          <a:blip r:embed="rId4">
            <a:alphaModFix/>
          </a:blip>
          <a:srcRect b="0" l="0" r="0" t="0"/>
          <a:stretch/>
        </p:blipFill>
        <p:spPr>
          <a:xfrm>
            <a:off x="9127185" y="3273490"/>
            <a:ext cx="2834416" cy="2834416"/>
          </a:xfrm>
          <a:prstGeom prst="rect">
            <a:avLst/>
          </a:prstGeom>
          <a:noFill/>
          <a:ln>
            <a:noFill/>
          </a:ln>
        </p:spPr>
      </p:pic>
      <p:sp>
        <p:nvSpPr>
          <p:cNvPr id="775" name="Google Shape;775;p15"/>
          <p:cNvSpPr txBox="1"/>
          <p:nvPr>
            <p:ph idx="1" type="body"/>
          </p:nvPr>
        </p:nvSpPr>
        <p:spPr>
          <a:xfrm>
            <a:off x="300867" y="637993"/>
            <a:ext cx="8741329" cy="10127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Harika bir iş birlikçinin en önemli 8 özelliği…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16"/>
          <p:cNvSpPr/>
          <p:nvPr/>
        </p:nvSpPr>
        <p:spPr>
          <a:xfrm>
            <a:off x="4252082" y="6314104"/>
            <a:ext cx="249266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1800">
                <a:solidFill>
                  <a:srgbClr val="525252"/>
                </a:solidFill>
                <a:latin typeface="Calibri"/>
                <a:ea typeface="Calibri"/>
                <a:cs typeface="Calibri"/>
                <a:sym typeface="Calibri"/>
              </a:rPr>
              <a:t>Kaynak: </a:t>
            </a:r>
            <a:r>
              <a:rPr lang="en-IE" sz="1800" u="sng">
                <a:solidFill>
                  <a:srgbClr val="525252"/>
                </a:solidFill>
                <a:latin typeface="Calibri"/>
                <a:ea typeface="Calibri"/>
                <a:cs typeface="Calibri"/>
                <a:sym typeface="Calibri"/>
                <a:hlinkClick r:id="rId3"/>
              </a:rPr>
              <a:t>Singularity Hub</a:t>
            </a:r>
            <a:endParaRPr sz="1800">
              <a:solidFill>
                <a:srgbClr val="525252"/>
              </a:solidFill>
              <a:latin typeface="Calibri"/>
              <a:ea typeface="Calibri"/>
              <a:cs typeface="Calibri"/>
              <a:sym typeface="Calibri"/>
            </a:endParaRPr>
          </a:p>
        </p:txBody>
      </p:sp>
      <p:sp>
        <p:nvSpPr>
          <p:cNvPr id="781" name="Google Shape;781;p16"/>
          <p:cNvSpPr txBox="1"/>
          <p:nvPr/>
        </p:nvSpPr>
        <p:spPr>
          <a:xfrm>
            <a:off x="300867" y="1658983"/>
            <a:ext cx="8477373" cy="3944840"/>
          </a:xfrm>
          <a:prstGeom prst="rect">
            <a:avLst/>
          </a:prstGeom>
          <a:solidFill>
            <a:schemeClr val="lt1"/>
          </a:solidFill>
          <a:ln>
            <a:noFill/>
          </a:ln>
        </p:spPr>
        <p:txBody>
          <a:bodyPr anchorCtr="0" anchor="t" bIns="45700" lIns="91425" spcFirstLastPara="1" rIns="91425" wrap="square" tIns="45700">
            <a:noAutofit/>
          </a:bodyPr>
          <a:lstStyle/>
          <a:p>
            <a:pPr indent="-457200" lvl="0" marL="457200" marR="0" rtl="0" algn="l">
              <a:lnSpc>
                <a:spcPct val="90000"/>
              </a:lnSpc>
              <a:spcBef>
                <a:spcPts val="0"/>
              </a:spcBef>
              <a:spcAft>
                <a:spcPts val="0"/>
              </a:spcAft>
              <a:buClr>
                <a:srgbClr val="E63275"/>
              </a:buClr>
              <a:buSzPts val="2400"/>
              <a:buFont typeface="Calibri"/>
              <a:buAutoNum type="arabicPeriod" startAt="5"/>
            </a:pPr>
            <a:r>
              <a:rPr b="1" lang="en-IE" sz="2400">
                <a:solidFill>
                  <a:srgbClr val="10B1A2"/>
                </a:solidFill>
                <a:latin typeface="Calibri"/>
                <a:ea typeface="Calibri"/>
                <a:cs typeface="Calibri"/>
                <a:sym typeface="Calibri"/>
              </a:rPr>
              <a:t>Anlamak için dinler</a:t>
            </a:r>
            <a:r>
              <a:rPr lang="en-IE" sz="2400">
                <a:solidFill>
                  <a:srgbClr val="10B1A2"/>
                </a:solidFill>
                <a:latin typeface="Calibri"/>
                <a:ea typeface="Calibri"/>
                <a:cs typeface="Calibri"/>
                <a:sym typeface="Calibri"/>
              </a:rPr>
              <a:t>. </a:t>
            </a:r>
            <a:r>
              <a:rPr lang="en-IE" sz="2400">
                <a:solidFill>
                  <a:srgbClr val="7A7C7E"/>
                </a:solidFill>
                <a:latin typeface="Calibri"/>
                <a:ea typeface="Calibri"/>
                <a:cs typeface="Calibri"/>
                <a:sym typeface="Calibri"/>
              </a:rPr>
              <a:t>Başarılı iş birlikçiler onlara söylenenleri dikkatle dinlerler. Ama daha önemlisi, anlamak için dinlerler.</a:t>
            </a:r>
            <a:endParaRPr/>
          </a:p>
          <a:p>
            <a:pPr indent="-457200" lvl="0" marL="457200" marR="0" rtl="0" algn="l">
              <a:lnSpc>
                <a:spcPct val="90000"/>
              </a:lnSpc>
              <a:spcBef>
                <a:spcPts val="1000"/>
              </a:spcBef>
              <a:spcAft>
                <a:spcPts val="0"/>
              </a:spcAft>
              <a:buClr>
                <a:srgbClr val="E63275"/>
              </a:buClr>
              <a:buSzPts val="2400"/>
              <a:buFont typeface="Calibri"/>
              <a:buAutoNum type="arabicPeriod" startAt="5"/>
            </a:pPr>
            <a:r>
              <a:rPr b="1" lang="en-IE" sz="2400">
                <a:solidFill>
                  <a:srgbClr val="10B1A2"/>
                </a:solidFill>
                <a:latin typeface="Calibri"/>
                <a:ea typeface="Calibri"/>
                <a:cs typeface="Calibri"/>
                <a:sym typeface="Calibri"/>
              </a:rPr>
              <a:t>Güven verir ve güven bekler. </a:t>
            </a:r>
            <a:r>
              <a:rPr lang="en-IE" sz="2400">
                <a:solidFill>
                  <a:srgbClr val="7A7C7E"/>
                </a:solidFill>
                <a:latin typeface="Calibri"/>
                <a:ea typeface="Calibri"/>
                <a:cs typeface="Calibri"/>
                <a:sym typeface="Calibri"/>
              </a:rPr>
              <a:t>İyi iş birlikçiler bu güven ortamının yaratılmasına ve sürdürülmesine yardımcı olur. Güvenlerini özgürce verir ve karşılığında da güven almayı beklerler</a:t>
            </a:r>
            <a:endParaRPr sz="2400">
              <a:solidFill>
                <a:srgbClr val="7A7C7E"/>
              </a:solidFill>
              <a:latin typeface="Calibri"/>
              <a:ea typeface="Calibri"/>
              <a:cs typeface="Calibri"/>
              <a:sym typeface="Calibri"/>
            </a:endParaRPr>
          </a:p>
          <a:p>
            <a:pPr indent="-457200" lvl="0" marL="457200" marR="0" rtl="0" algn="l">
              <a:lnSpc>
                <a:spcPct val="90000"/>
              </a:lnSpc>
              <a:spcBef>
                <a:spcPts val="1000"/>
              </a:spcBef>
              <a:spcAft>
                <a:spcPts val="0"/>
              </a:spcAft>
              <a:buClr>
                <a:srgbClr val="E63275"/>
              </a:buClr>
              <a:buSzPts val="2400"/>
              <a:buFont typeface="Calibri"/>
              <a:buAutoNum type="arabicPeriod" startAt="5"/>
            </a:pPr>
            <a:r>
              <a:rPr b="1" lang="en-IE" sz="2400">
                <a:solidFill>
                  <a:srgbClr val="10B1A2"/>
                </a:solidFill>
                <a:latin typeface="Calibri"/>
                <a:ea typeface="Calibri"/>
                <a:cs typeface="Calibri"/>
                <a:sym typeface="Calibri"/>
              </a:rPr>
              <a:t>İlişkiler kurar; duvarları yıkar . </a:t>
            </a:r>
            <a:r>
              <a:rPr lang="en-IE" sz="2400">
                <a:solidFill>
                  <a:srgbClr val="7A7C7E"/>
                </a:solidFill>
                <a:latin typeface="Calibri"/>
                <a:ea typeface="Calibri"/>
                <a:cs typeface="Calibri"/>
                <a:sym typeface="Calibri"/>
              </a:rPr>
              <a:t>İşbirliği tamamen birlikte çalışmakla ilgilidir. Başarılı ortak çalışanlar genellikle iyi bağlantı kurmanın değerini görür ve başkalarıyla ilişki kurmak ve sürdürmek için çok çalışırlar.</a:t>
            </a:r>
            <a:endParaRPr/>
          </a:p>
          <a:p>
            <a:pPr indent="-457200" lvl="0" marL="457200" marR="0" rtl="0" algn="l">
              <a:lnSpc>
                <a:spcPct val="90000"/>
              </a:lnSpc>
              <a:spcBef>
                <a:spcPts val="1000"/>
              </a:spcBef>
              <a:spcAft>
                <a:spcPts val="0"/>
              </a:spcAft>
              <a:buClr>
                <a:srgbClr val="E63275"/>
              </a:buClr>
              <a:buSzPts val="2400"/>
              <a:buFont typeface="Calibri"/>
              <a:buAutoNum type="arabicPeriod" startAt="5"/>
            </a:pPr>
            <a:r>
              <a:rPr b="1" lang="en-IE" sz="2400">
                <a:solidFill>
                  <a:srgbClr val="10B1A2"/>
                </a:solidFill>
                <a:latin typeface="Calibri"/>
                <a:ea typeface="Calibri"/>
                <a:cs typeface="Calibri"/>
                <a:sym typeface="Calibri"/>
              </a:rPr>
              <a:t>Diplomatik.</a:t>
            </a:r>
            <a:r>
              <a:rPr lang="en-IE" sz="2400">
                <a:solidFill>
                  <a:srgbClr val="7A7C7E"/>
                </a:solidFill>
                <a:latin typeface="Calibri"/>
                <a:ea typeface="Calibri"/>
                <a:cs typeface="Calibri"/>
                <a:sym typeface="Calibri"/>
              </a:rPr>
              <a:t>En iyi ortak çalışanlar diplomatlardır. Onlar ilişkilerin karşılıklı saygı üzerine kurulduğunu biliyorlar.</a:t>
            </a:r>
            <a:endParaRPr/>
          </a:p>
          <a:p>
            <a:pPr indent="0" lvl="0" marL="0" marR="0" rtl="0" algn="l">
              <a:lnSpc>
                <a:spcPct val="90000"/>
              </a:lnSpc>
              <a:spcBef>
                <a:spcPts val="1000"/>
              </a:spcBef>
              <a:spcAft>
                <a:spcPts val="0"/>
              </a:spcAft>
              <a:buClr>
                <a:srgbClr val="E63275"/>
              </a:buClr>
              <a:buSzPts val="2400"/>
              <a:buFont typeface="Arial"/>
              <a:buNone/>
            </a:pPr>
            <a:r>
              <a:t/>
            </a:r>
            <a:endParaRPr sz="2400">
              <a:solidFill>
                <a:srgbClr val="6D6E6C"/>
              </a:solidFill>
              <a:latin typeface="Calibri"/>
              <a:ea typeface="Calibri"/>
              <a:cs typeface="Calibri"/>
              <a:sym typeface="Calibri"/>
            </a:endParaRPr>
          </a:p>
        </p:txBody>
      </p:sp>
      <p:pic>
        <p:nvPicPr>
          <p:cNvPr descr="A person wearing a suit and tie&#10;&#10;Description automatically generated" id="782" name="Google Shape;782;p16"/>
          <p:cNvPicPr preferRelativeResize="0"/>
          <p:nvPr/>
        </p:nvPicPr>
        <p:blipFill rotWithShape="1">
          <a:blip r:embed="rId4">
            <a:alphaModFix/>
          </a:blip>
          <a:srcRect b="0" l="0" r="0" t="0"/>
          <a:stretch/>
        </p:blipFill>
        <p:spPr>
          <a:xfrm>
            <a:off x="9183883" y="4852589"/>
            <a:ext cx="3008117" cy="2005411"/>
          </a:xfrm>
          <a:prstGeom prst="rect">
            <a:avLst/>
          </a:prstGeom>
          <a:noFill/>
          <a:ln>
            <a:noFill/>
          </a:ln>
        </p:spPr>
      </p:pic>
      <p:sp>
        <p:nvSpPr>
          <p:cNvPr id="783" name="Google Shape;783;p16"/>
          <p:cNvSpPr txBox="1"/>
          <p:nvPr/>
        </p:nvSpPr>
        <p:spPr>
          <a:xfrm>
            <a:off x="453267" y="580623"/>
            <a:ext cx="8741329" cy="1012779"/>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b="1" lang="en-IE" sz="3600">
                <a:solidFill>
                  <a:srgbClr val="E95273"/>
                </a:solidFill>
                <a:latin typeface="Calibri"/>
                <a:ea typeface="Calibri"/>
                <a:cs typeface="Calibri"/>
                <a:sym typeface="Calibri"/>
              </a:rPr>
              <a:t>Harika bir iş birlikçinin en önemli 8 özelliği…</a:t>
            </a:r>
            <a:endParaRPr sz="3600">
              <a:solidFill>
                <a:srgbClr val="6D6E6C"/>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7" name="Shape 787"/>
        <p:cNvGrpSpPr/>
        <p:nvPr/>
      </p:nvGrpSpPr>
      <p:grpSpPr>
        <a:xfrm>
          <a:off x="0" y="0"/>
          <a:ext cx="0" cy="0"/>
          <a:chOff x="0" y="0"/>
          <a:chExt cx="0" cy="0"/>
        </a:xfrm>
      </p:grpSpPr>
      <p:sp>
        <p:nvSpPr>
          <p:cNvPr id="788" name="Google Shape;788;p17"/>
          <p:cNvSpPr txBox="1"/>
          <p:nvPr>
            <p:ph idx="1" type="body"/>
          </p:nvPr>
        </p:nvSpPr>
        <p:spPr>
          <a:xfrm>
            <a:off x="4161984" y="462489"/>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Başarıyla İşbirliği Yapmanın 5 Adımı</a:t>
            </a:r>
            <a:endParaRPr b="1"/>
          </a:p>
        </p:txBody>
      </p:sp>
      <p:sp>
        <p:nvSpPr>
          <p:cNvPr id="789" name="Google Shape;789;p17"/>
          <p:cNvSpPr txBox="1"/>
          <p:nvPr>
            <p:ph idx="2" type="body"/>
          </p:nvPr>
        </p:nvSpPr>
        <p:spPr>
          <a:xfrm>
            <a:off x="2533566" y="2289344"/>
            <a:ext cx="2924872" cy="3960000"/>
          </a:xfrm>
          <a:prstGeom prst="rect">
            <a:avLst/>
          </a:prstGeom>
          <a:solidFill>
            <a:srgbClr val="10B1A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b="1" lang="en-IE">
                <a:solidFill>
                  <a:schemeClr val="lt1"/>
                </a:solidFill>
              </a:rPr>
              <a:t>İŞ BİRLİKÇİ SEÇİN</a:t>
            </a:r>
            <a:endParaRPr/>
          </a:p>
          <a:p>
            <a:pPr indent="0" lvl="0" marL="0" rtl="0" algn="ctr">
              <a:lnSpc>
                <a:spcPct val="90000"/>
              </a:lnSpc>
              <a:spcBef>
                <a:spcPts val="1000"/>
              </a:spcBef>
              <a:spcAft>
                <a:spcPts val="0"/>
              </a:spcAft>
              <a:buClr>
                <a:srgbClr val="6D6E6C"/>
              </a:buClr>
              <a:buSzPts val="2400"/>
              <a:buNone/>
            </a:pPr>
            <a:r>
              <a:t/>
            </a:r>
            <a:endParaRPr b="1">
              <a:solidFill>
                <a:schemeClr val="lt1"/>
              </a:solidFill>
            </a:endParaRPr>
          </a:p>
          <a:p>
            <a:pPr indent="0" lvl="0" marL="0" rtl="0" algn="ctr">
              <a:lnSpc>
                <a:spcPct val="90000"/>
              </a:lnSpc>
              <a:spcBef>
                <a:spcPts val="1000"/>
              </a:spcBef>
              <a:spcAft>
                <a:spcPts val="0"/>
              </a:spcAft>
              <a:buClr>
                <a:schemeClr val="lt1"/>
              </a:buClr>
              <a:buSzPts val="2400"/>
              <a:buNone/>
            </a:pPr>
            <a:r>
              <a:rPr lang="en-IE">
                <a:solidFill>
                  <a:schemeClr val="lt1"/>
                </a:solidFill>
              </a:rPr>
              <a:t>Uzmanlık alanlarınızla çok az örtüşen ortak çalışanlar ekleyin, bu, her ortak çalışanın benzersiz bir katkısı olmasını sağlayacaktır.</a:t>
            </a:r>
            <a:endParaRPr/>
          </a:p>
        </p:txBody>
      </p:sp>
      <p:sp>
        <p:nvSpPr>
          <p:cNvPr id="790" name="Google Shape;790;p17"/>
          <p:cNvSpPr txBox="1"/>
          <p:nvPr>
            <p:ph idx="3" type="body"/>
          </p:nvPr>
        </p:nvSpPr>
        <p:spPr>
          <a:xfrm>
            <a:off x="8965036" y="2280105"/>
            <a:ext cx="3031221" cy="3960000"/>
          </a:xfrm>
          <a:prstGeom prst="rect">
            <a:avLst/>
          </a:prstGeom>
          <a:solidFill>
            <a:srgbClr val="10B1A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b="1" lang="en-IE">
                <a:solidFill>
                  <a:schemeClr val="lt1"/>
                </a:solidFill>
              </a:rPr>
              <a:t>SAĞLIKLI İLETİŞİM YOLLARI KURUN</a:t>
            </a:r>
            <a:endParaRPr/>
          </a:p>
          <a:p>
            <a:pPr indent="0" lvl="0" marL="0" rtl="0" algn="ctr">
              <a:lnSpc>
                <a:spcPct val="90000"/>
              </a:lnSpc>
              <a:spcBef>
                <a:spcPts val="1000"/>
              </a:spcBef>
              <a:spcAft>
                <a:spcPts val="0"/>
              </a:spcAft>
              <a:buClr>
                <a:schemeClr val="lt1"/>
              </a:buClr>
              <a:buSzPts val="2400"/>
              <a:buNone/>
            </a:pPr>
            <a:r>
              <a:rPr lang="en-IE">
                <a:solidFill>
                  <a:schemeClr val="lt1"/>
                </a:solidFill>
              </a:rPr>
              <a:t>İletişim, işbirliğinin merkezinde yer alır çünkü yaratıcı diyalog, katılımcıların kendi başlarına asla yapamayacakları fikirleri ortaya çıkarır.</a:t>
            </a:r>
            <a:endParaRPr/>
          </a:p>
        </p:txBody>
      </p:sp>
      <p:sp>
        <p:nvSpPr>
          <p:cNvPr id="791" name="Google Shape;791;p17"/>
          <p:cNvSpPr txBox="1"/>
          <p:nvPr>
            <p:ph idx="4" type="body"/>
          </p:nvPr>
        </p:nvSpPr>
        <p:spPr>
          <a:xfrm>
            <a:off x="5629014" y="2278404"/>
            <a:ext cx="3165446" cy="3960000"/>
          </a:xfrm>
          <a:prstGeom prst="rect">
            <a:avLst/>
          </a:prstGeom>
          <a:solidFill>
            <a:srgbClr val="10B1A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b="1" lang="en-IE">
                <a:solidFill>
                  <a:schemeClr val="lt1"/>
                </a:solidFill>
              </a:rPr>
              <a:t>ROL VE İLİŞKİLERİ AÇIKLAYIN</a:t>
            </a:r>
            <a:endParaRPr/>
          </a:p>
          <a:p>
            <a:pPr indent="0" lvl="0" marL="0" rtl="0" algn="ctr">
              <a:lnSpc>
                <a:spcPct val="90000"/>
              </a:lnSpc>
              <a:spcBef>
                <a:spcPts val="1000"/>
              </a:spcBef>
              <a:spcAft>
                <a:spcPts val="0"/>
              </a:spcAft>
              <a:buClr>
                <a:schemeClr val="lt1"/>
              </a:buClr>
              <a:buSzPts val="2400"/>
              <a:buNone/>
            </a:pPr>
            <a:r>
              <a:rPr lang="en-IE">
                <a:solidFill>
                  <a:schemeClr val="lt1"/>
                </a:solidFill>
              </a:rPr>
              <a:t>İşbirlikçi bir projede kimin ne rolü olduğu konusundaki kafa karışıklığı veya şüphe olağan gerilim ve çatışmaların kaynağıdır. Bu sıklıkla yanlış iletişim ve hatalı sonuçlara yol açar.</a:t>
            </a:r>
            <a:endParaRPr/>
          </a:p>
        </p:txBody>
      </p:sp>
      <p:sp>
        <p:nvSpPr>
          <p:cNvPr id="792" name="Google Shape;792;p17"/>
          <p:cNvSpPr/>
          <p:nvPr/>
        </p:nvSpPr>
        <p:spPr>
          <a:xfrm>
            <a:off x="3573096" y="1397728"/>
            <a:ext cx="845811" cy="845811"/>
          </a:xfrm>
          <a:prstGeom prst="ellipse">
            <a:avLst/>
          </a:prstGeom>
          <a:solidFill>
            <a:srgbClr val="E63275"/>
          </a:solidFill>
          <a:ln cap="flat" cmpd="sng" w="19050">
            <a:solidFill>
              <a:schemeClr val="l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4000">
                <a:solidFill>
                  <a:schemeClr val="lt1"/>
                </a:solidFill>
                <a:latin typeface="Calibri"/>
                <a:ea typeface="Calibri"/>
                <a:cs typeface="Calibri"/>
                <a:sym typeface="Calibri"/>
              </a:rPr>
              <a:t>1</a:t>
            </a:r>
            <a:endParaRPr/>
          </a:p>
        </p:txBody>
      </p:sp>
      <p:sp>
        <p:nvSpPr>
          <p:cNvPr id="793" name="Google Shape;793;p17"/>
          <p:cNvSpPr/>
          <p:nvPr/>
        </p:nvSpPr>
        <p:spPr>
          <a:xfrm>
            <a:off x="6788831" y="1356449"/>
            <a:ext cx="845811" cy="845811"/>
          </a:xfrm>
          <a:prstGeom prst="ellipse">
            <a:avLst/>
          </a:prstGeom>
          <a:solidFill>
            <a:srgbClr val="E63275"/>
          </a:solidFill>
          <a:ln cap="flat" cmpd="sng" w="19050">
            <a:solidFill>
              <a:schemeClr val="l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4000">
                <a:solidFill>
                  <a:schemeClr val="lt1"/>
                </a:solidFill>
                <a:latin typeface="Calibri"/>
                <a:ea typeface="Calibri"/>
                <a:cs typeface="Calibri"/>
                <a:sym typeface="Calibri"/>
              </a:rPr>
              <a:t>2</a:t>
            </a:r>
            <a:endParaRPr/>
          </a:p>
        </p:txBody>
      </p:sp>
      <p:sp>
        <p:nvSpPr>
          <p:cNvPr id="794" name="Google Shape;794;p17"/>
          <p:cNvSpPr/>
          <p:nvPr/>
        </p:nvSpPr>
        <p:spPr>
          <a:xfrm>
            <a:off x="10057740" y="1365932"/>
            <a:ext cx="845811" cy="845811"/>
          </a:xfrm>
          <a:prstGeom prst="ellipse">
            <a:avLst/>
          </a:prstGeom>
          <a:solidFill>
            <a:srgbClr val="E63275"/>
          </a:solidFill>
          <a:ln cap="flat" cmpd="sng" w="19050">
            <a:solidFill>
              <a:schemeClr val="l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4000">
                <a:solidFill>
                  <a:schemeClr val="lt1"/>
                </a:solidFill>
                <a:latin typeface="Calibri"/>
                <a:ea typeface="Calibri"/>
                <a:cs typeface="Calibri"/>
                <a:sym typeface="Calibri"/>
              </a:rPr>
              <a:t>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8" name="Shape 798"/>
        <p:cNvGrpSpPr/>
        <p:nvPr/>
      </p:nvGrpSpPr>
      <p:grpSpPr>
        <a:xfrm>
          <a:off x="0" y="0"/>
          <a:ext cx="0" cy="0"/>
          <a:chOff x="0" y="0"/>
          <a:chExt cx="0" cy="0"/>
        </a:xfrm>
      </p:grpSpPr>
      <p:sp>
        <p:nvSpPr>
          <p:cNvPr id="799" name="Google Shape;799;p18"/>
          <p:cNvSpPr txBox="1"/>
          <p:nvPr>
            <p:ph idx="1" type="body"/>
          </p:nvPr>
        </p:nvSpPr>
        <p:spPr>
          <a:xfrm>
            <a:off x="4161984" y="462489"/>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Başarıyla İşbirliği Yapmanın 5 Adımı</a:t>
            </a:r>
            <a:endParaRPr b="1"/>
          </a:p>
        </p:txBody>
      </p:sp>
      <p:sp>
        <p:nvSpPr>
          <p:cNvPr id="800" name="Google Shape;800;p18"/>
          <p:cNvSpPr txBox="1"/>
          <p:nvPr>
            <p:ph idx="2" type="body"/>
          </p:nvPr>
        </p:nvSpPr>
        <p:spPr>
          <a:xfrm>
            <a:off x="3717842" y="2393503"/>
            <a:ext cx="3970739" cy="3445594"/>
          </a:xfrm>
          <a:prstGeom prst="rect">
            <a:avLst/>
          </a:prstGeom>
          <a:solidFill>
            <a:srgbClr val="10B1A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b="1" lang="en-IE">
                <a:solidFill>
                  <a:schemeClr val="lt1"/>
                </a:solidFill>
              </a:rPr>
              <a:t>AÇIK İLETİŞİME </a:t>
            </a:r>
            <a:endParaRPr/>
          </a:p>
          <a:p>
            <a:pPr indent="0" lvl="0" marL="0" rtl="0" algn="ctr">
              <a:lnSpc>
                <a:spcPct val="90000"/>
              </a:lnSpc>
              <a:spcBef>
                <a:spcPts val="1000"/>
              </a:spcBef>
              <a:spcAft>
                <a:spcPts val="0"/>
              </a:spcAft>
              <a:buClr>
                <a:schemeClr val="lt1"/>
              </a:buClr>
              <a:buSzPts val="2400"/>
              <a:buNone/>
            </a:pPr>
            <a:r>
              <a:rPr b="1" lang="en-IE">
                <a:solidFill>
                  <a:schemeClr val="lt1"/>
                </a:solidFill>
              </a:rPr>
              <a:t>TEŞVİK EDİN</a:t>
            </a:r>
            <a:endParaRPr/>
          </a:p>
          <a:p>
            <a:pPr indent="0" lvl="0" marL="0" rtl="0" algn="ctr">
              <a:lnSpc>
                <a:spcPct val="90000"/>
              </a:lnSpc>
              <a:spcBef>
                <a:spcPts val="1000"/>
              </a:spcBef>
              <a:spcAft>
                <a:spcPts val="0"/>
              </a:spcAft>
              <a:buClr>
                <a:schemeClr val="lt1"/>
              </a:buClr>
              <a:buSzPts val="2400"/>
              <a:buNone/>
            </a:pPr>
            <a:r>
              <a:rPr lang="en-IE">
                <a:solidFill>
                  <a:schemeClr val="lt1"/>
                </a:solidFill>
              </a:rPr>
              <a:t>İyi bir işbirliği çevresinde oluşturulan güven, konuşmadaki diğer fikirleri katalizleyebileceğini bilerek, herkese tamamlanmamış veya yetersiz bir düşünce geliştirme güveni verir.</a:t>
            </a:r>
            <a:endParaRPr/>
          </a:p>
        </p:txBody>
      </p:sp>
      <p:sp>
        <p:nvSpPr>
          <p:cNvPr id="801" name="Google Shape;801;p18"/>
          <p:cNvSpPr txBox="1"/>
          <p:nvPr>
            <p:ph idx="4" type="body"/>
          </p:nvPr>
        </p:nvSpPr>
        <p:spPr>
          <a:xfrm>
            <a:off x="8022686" y="2393503"/>
            <a:ext cx="3577125" cy="3445594"/>
          </a:xfrm>
          <a:prstGeom prst="rect">
            <a:avLst/>
          </a:prstGeom>
          <a:solidFill>
            <a:srgbClr val="10B1A2"/>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b="1" lang="en-IE">
                <a:solidFill>
                  <a:schemeClr val="lt1"/>
                </a:solidFill>
              </a:rPr>
              <a:t>FİKİRLERİNİZİ KAYDEDİN</a:t>
            </a:r>
            <a:endParaRPr/>
          </a:p>
          <a:p>
            <a:pPr indent="0" lvl="0" marL="0" rtl="0" algn="ctr">
              <a:lnSpc>
                <a:spcPct val="90000"/>
              </a:lnSpc>
              <a:spcBef>
                <a:spcPts val="1000"/>
              </a:spcBef>
              <a:spcAft>
                <a:spcPts val="0"/>
              </a:spcAft>
              <a:buClr>
                <a:srgbClr val="6D6E6C"/>
              </a:buClr>
              <a:buSzPts val="2400"/>
              <a:buNone/>
            </a:pPr>
            <a:r>
              <a:t/>
            </a:r>
            <a:endParaRPr b="1">
              <a:solidFill>
                <a:schemeClr val="lt1"/>
              </a:solidFill>
            </a:endParaRPr>
          </a:p>
          <a:p>
            <a:pPr indent="0" lvl="0" marL="0" rtl="0" algn="ctr">
              <a:lnSpc>
                <a:spcPct val="90000"/>
              </a:lnSpc>
              <a:spcBef>
                <a:spcPts val="1000"/>
              </a:spcBef>
              <a:spcAft>
                <a:spcPts val="0"/>
              </a:spcAft>
              <a:buClr>
                <a:schemeClr val="lt1"/>
              </a:buClr>
              <a:buSzPts val="2400"/>
              <a:buNone/>
            </a:pPr>
            <a:r>
              <a:rPr lang="en-IE">
                <a:solidFill>
                  <a:schemeClr val="lt1"/>
                </a:solidFill>
              </a:rPr>
              <a:t>Bolca belge biriktirin : post-it, flip chart, diyagram ve notlarınızı saklayın.</a:t>
            </a:r>
            <a:endParaRPr/>
          </a:p>
        </p:txBody>
      </p:sp>
      <p:sp>
        <p:nvSpPr>
          <p:cNvPr id="802" name="Google Shape;802;p18"/>
          <p:cNvSpPr/>
          <p:nvPr/>
        </p:nvSpPr>
        <p:spPr>
          <a:xfrm>
            <a:off x="5326139" y="1471548"/>
            <a:ext cx="845811" cy="845811"/>
          </a:xfrm>
          <a:prstGeom prst="ellipse">
            <a:avLst/>
          </a:prstGeom>
          <a:solidFill>
            <a:srgbClr val="E63275"/>
          </a:solidFill>
          <a:ln cap="flat" cmpd="sng" w="19050">
            <a:solidFill>
              <a:schemeClr val="l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4000">
                <a:solidFill>
                  <a:schemeClr val="lt1"/>
                </a:solidFill>
                <a:latin typeface="Calibri"/>
                <a:ea typeface="Calibri"/>
                <a:cs typeface="Calibri"/>
                <a:sym typeface="Calibri"/>
              </a:rPr>
              <a:t>4</a:t>
            </a:r>
            <a:endParaRPr/>
          </a:p>
        </p:txBody>
      </p:sp>
      <p:sp>
        <p:nvSpPr>
          <p:cNvPr id="803" name="Google Shape;803;p18"/>
          <p:cNvSpPr/>
          <p:nvPr/>
        </p:nvSpPr>
        <p:spPr>
          <a:xfrm>
            <a:off x="9300071" y="1471548"/>
            <a:ext cx="845811" cy="845811"/>
          </a:xfrm>
          <a:prstGeom prst="ellipse">
            <a:avLst/>
          </a:prstGeom>
          <a:solidFill>
            <a:srgbClr val="E63275"/>
          </a:solidFill>
          <a:ln cap="flat" cmpd="sng" w="19050">
            <a:solidFill>
              <a:schemeClr val="lt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IE" sz="4000">
                <a:solidFill>
                  <a:schemeClr val="lt1"/>
                </a:solidFill>
                <a:latin typeface="Calibri"/>
                <a:ea typeface="Calibri"/>
                <a:cs typeface="Calibri"/>
                <a:sym typeface="Calibri"/>
              </a:rPr>
              <a:t>5</a:t>
            </a:r>
            <a:endParaRPr/>
          </a:p>
        </p:txBody>
      </p:sp>
      <p:pic>
        <p:nvPicPr>
          <p:cNvPr descr="A picture containing drawing&#10;&#10;Description automatically generated" id="804" name="Google Shape;804;p18"/>
          <p:cNvPicPr preferRelativeResize="0"/>
          <p:nvPr/>
        </p:nvPicPr>
        <p:blipFill rotWithShape="1">
          <a:blip r:embed="rId3">
            <a:alphaModFix/>
          </a:blip>
          <a:srcRect b="0" l="0" r="0" t="0"/>
          <a:stretch/>
        </p:blipFill>
        <p:spPr>
          <a:xfrm>
            <a:off x="130025" y="3983421"/>
            <a:ext cx="3257844" cy="23700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8" name="Shape 808"/>
        <p:cNvGrpSpPr/>
        <p:nvPr/>
      </p:nvGrpSpPr>
      <p:grpSpPr>
        <a:xfrm>
          <a:off x="0" y="0"/>
          <a:ext cx="0" cy="0"/>
          <a:chOff x="0" y="0"/>
          <a:chExt cx="0" cy="0"/>
        </a:xfrm>
      </p:grpSpPr>
      <p:sp>
        <p:nvSpPr>
          <p:cNvPr id="809" name="Google Shape;809;p19"/>
          <p:cNvSpPr txBox="1"/>
          <p:nvPr>
            <p:ph idx="1" type="body"/>
          </p:nvPr>
        </p:nvSpPr>
        <p:spPr>
          <a:xfrm>
            <a:off x="3887944" y="580679"/>
            <a:ext cx="8304056"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 birliği sonuçlarını en üst düzeye çıkarmanın 4 yolu</a:t>
            </a:r>
            <a:endParaRPr b="1">
              <a:solidFill>
                <a:srgbClr val="E63275"/>
              </a:solidFill>
            </a:endParaRPr>
          </a:p>
        </p:txBody>
      </p:sp>
      <p:sp>
        <p:nvSpPr>
          <p:cNvPr id="810" name="Google Shape;810;p19"/>
          <p:cNvSpPr txBox="1"/>
          <p:nvPr>
            <p:ph idx="2" type="body"/>
          </p:nvPr>
        </p:nvSpPr>
        <p:spPr>
          <a:xfrm>
            <a:off x="3810000" y="2117448"/>
            <a:ext cx="8207555"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1A2"/>
              </a:buClr>
              <a:buSzPts val="2400"/>
              <a:buFont typeface="Calibri"/>
              <a:buAutoNum type="arabicPeriod"/>
            </a:pPr>
            <a:r>
              <a:rPr b="1" lang="en-IE">
                <a:solidFill>
                  <a:srgbClr val="10B1A2"/>
                </a:solidFill>
              </a:rPr>
              <a:t>Kendi başınıza beyin fırtınası yapın                                            </a:t>
            </a:r>
            <a:r>
              <a:rPr lang="en-IE">
                <a:solidFill>
                  <a:srgbClr val="7A7C7E"/>
                </a:solidFill>
              </a:rPr>
              <a:t>Bir bireyin beyni hala dünyanın en güçlü bilgisayarıdır. Her zaman herhangi bir beyin fırtınası veya işbirliği içinde kendi başınıza başlayın. Tek kişi olarak oluşturabileceğiniz fikirlerin sayısını veya kalitesini hafife almayın. Kendi başınıza çalışmak ve bir ortakla çalışmak arasında geçiş yapın. Notları sürekli olarak karşılaştırmak, düzenleme istemek, hipotezi test etmek vb.</a:t>
            </a:r>
            <a:endParaRPr/>
          </a:p>
          <a:p>
            <a:pPr indent="-457200" lvl="0" marL="457200" rtl="0" algn="l">
              <a:lnSpc>
                <a:spcPct val="90000"/>
              </a:lnSpc>
              <a:spcBef>
                <a:spcPts val="1000"/>
              </a:spcBef>
              <a:spcAft>
                <a:spcPts val="0"/>
              </a:spcAft>
              <a:buClr>
                <a:srgbClr val="10B1A2"/>
              </a:buClr>
              <a:buSzPts val="2400"/>
              <a:buFont typeface="Calibri"/>
              <a:buAutoNum type="arabicPeriod"/>
            </a:pPr>
            <a:r>
              <a:rPr b="1" lang="en-IE">
                <a:solidFill>
                  <a:srgbClr val="10B1A2"/>
                </a:solidFill>
              </a:rPr>
              <a:t>Rolleri değişin</a:t>
            </a:r>
            <a:endParaRPr b="1">
              <a:solidFill>
                <a:srgbClr val="10B1A2"/>
              </a:solidFill>
            </a:endParaRPr>
          </a:p>
          <a:p>
            <a:pPr indent="0" lvl="0" marL="441325" rtl="0" algn="l">
              <a:lnSpc>
                <a:spcPct val="90000"/>
              </a:lnSpc>
              <a:spcBef>
                <a:spcPts val="1000"/>
              </a:spcBef>
              <a:spcAft>
                <a:spcPts val="0"/>
              </a:spcAft>
              <a:buClr>
                <a:srgbClr val="7A7C7E"/>
              </a:buClr>
              <a:buSzPts val="2200"/>
              <a:buNone/>
            </a:pPr>
            <a:r>
              <a:rPr lang="en-IE" sz="2200">
                <a:solidFill>
                  <a:srgbClr val="7A7C7E"/>
                </a:solidFill>
              </a:rPr>
              <a:t>Bir kişi her zaman eleştirmen ve diğeri yaratıcı rolündeyse, işbirliğinin potansiyel sonuçları engellenir. Yapabildiğiniz zaman işleri değiştirin.</a:t>
            </a:r>
            <a:endParaRPr/>
          </a:p>
          <a:p>
            <a:pPr indent="0" lvl="0" marL="0" rtl="0" algn="l">
              <a:lnSpc>
                <a:spcPct val="90000"/>
              </a:lnSpc>
              <a:spcBef>
                <a:spcPts val="1000"/>
              </a:spcBef>
              <a:spcAft>
                <a:spcPts val="0"/>
              </a:spcAft>
              <a:buClr>
                <a:srgbClr val="6D6E6C"/>
              </a:buClr>
              <a:buSzPts val="2400"/>
              <a:buNone/>
            </a:pPr>
            <a:r>
              <a:t/>
            </a:r>
            <a:endParaRPr/>
          </a:p>
        </p:txBody>
      </p:sp>
      <p:sp>
        <p:nvSpPr>
          <p:cNvPr id="811" name="Google Shape;811;p19"/>
          <p:cNvSpPr/>
          <p:nvPr/>
        </p:nvSpPr>
        <p:spPr>
          <a:xfrm>
            <a:off x="4313005" y="6598128"/>
            <a:ext cx="105790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10B1A2"/>
                </a:solidFill>
                <a:latin typeface="Calibri"/>
                <a:ea typeface="Calibri"/>
                <a:cs typeface="Calibri"/>
                <a:sym typeface="Calibri"/>
              </a:rPr>
              <a:t>Adapted from: </a:t>
            </a:r>
            <a:r>
              <a:rPr lang="en-IE" sz="1000" u="sng">
                <a:solidFill>
                  <a:srgbClr val="7A7C7E"/>
                </a:solidFill>
                <a:latin typeface="Calibri"/>
                <a:ea typeface="Calibri"/>
                <a:cs typeface="Calibri"/>
                <a:sym typeface="Calibri"/>
                <a:hlinkClick r:id="rId3"/>
              </a:rPr>
              <a:t>https://medium.com/@jasonkeath/partners-in-crime-the-power-of-finding-your-creative-collaborator-7d8aaf7af07b</a:t>
            </a:r>
            <a:r>
              <a:rPr lang="en-IE" sz="1000">
                <a:solidFill>
                  <a:srgbClr val="7A7C7E"/>
                </a:solidFill>
                <a:latin typeface="Calibri"/>
                <a:ea typeface="Calibri"/>
                <a:cs typeface="Calibri"/>
                <a:sym typeface="Calibri"/>
              </a:rPr>
              <a:t> </a:t>
            </a:r>
            <a:endParaRPr/>
          </a:p>
        </p:txBody>
      </p:sp>
      <p:pic>
        <p:nvPicPr>
          <p:cNvPr descr="A close up of a toy&#10;&#10;Description automatically generated" id="812" name="Google Shape;812;p19"/>
          <p:cNvPicPr preferRelativeResize="0"/>
          <p:nvPr/>
        </p:nvPicPr>
        <p:blipFill rotWithShape="1">
          <a:blip r:embed="rId4">
            <a:alphaModFix/>
          </a:blip>
          <a:srcRect b="0" l="0" r="0" t="0"/>
          <a:stretch/>
        </p:blipFill>
        <p:spPr>
          <a:xfrm>
            <a:off x="548522" y="3679371"/>
            <a:ext cx="3164978" cy="31649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Google Shape;674;p2"/>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b="1" lang="en-IE"/>
              <a:t>Modül 9</a:t>
            </a:r>
            <a:endParaRPr/>
          </a:p>
        </p:txBody>
      </p:sp>
      <p:sp>
        <p:nvSpPr>
          <p:cNvPr id="675" name="Google Shape;675;p2"/>
          <p:cNvSpPr txBox="1"/>
          <p:nvPr>
            <p:ph idx="2" type="body"/>
          </p:nvPr>
        </p:nvSpPr>
        <p:spPr>
          <a:xfrm>
            <a:off x="380301" y="2087287"/>
            <a:ext cx="4084127" cy="36420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sz="2400"/>
              <a:t>Vizyon sahibi bir girişimci yeni bir işe başlayabilir, ancak bunu başarmak için birçok insanla iş birliği yapmak gereklidir.</a:t>
            </a:r>
            <a:endParaRPr/>
          </a:p>
          <a:p>
            <a:pPr indent="0" lvl="0" marL="0" rtl="0" algn="l">
              <a:lnSpc>
                <a:spcPct val="90000"/>
              </a:lnSpc>
              <a:spcBef>
                <a:spcPts val="0"/>
              </a:spcBef>
              <a:spcAft>
                <a:spcPts val="0"/>
              </a:spcAft>
              <a:buClr>
                <a:srgbClr val="6D6E6C"/>
              </a:buClr>
              <a:buSzPts val="2400"/>
              <a:buNone/>
            </a:pPr>
            <a:r>
              <a:t/>
            </a:r>
            <a:endParaRPr sz="2400">
              <a:latin typeface="Calibri"/>
              <a:ea typeface="Calibri"/>
              <a:cs typeface="Calibri"/>
              <a:sym typeface="Calibri"/>
            </a:endParaRPr>
          </a:p>
          <a:p>
            <a:pPr indent="0" lvl="0" marL="0" rtl="0" algn="l">
              <a:lnSpc>
                <a:spcPct val="90000"/>
              </a:lnSpc>
              <a:spcBef>
                <a:spcPts val="0"/>
              </a:spcBef>
              <a:spcAft>
                <a:spcPts val="0"/>
              </a:spcAft>
              <a:buClr>
                <a:srgbClr val="6D6E6C"/>
              </a:buClr>
              <a:buSzPts val="2400"/>
              <a:buNone/>
            </a:pPr>
            <a:r>
              <a:rPr lang="en-IE" sz="2400">
                <a:latin typeface="Calibri"/>
                <a:ea typeface="Calibri"/>
                <a:cs typeface="Calibri"/>
                <a:sym typeface="Calibri"/>
              </a:rPr>
              <a:t>Bu modüller, başarılı ortaklıklarının Mühendislik girişimlerini nasıl güçlendirebileceğini, endüstrileri nasıl bozabileceğini ve markanızı nasıl canlandırabileceğinizi anlatır.</a:t>
            </a:r>
            <a:endParaRPr sz="2400"/>
          </a:p>
        </p:txBody>
      </p:sp>
      <p:sp>
        <p:nvSpPr>
          <p:cNvPr id="676" name="Google Shape;676;p2"/>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1</a:t>
            </a:r>
            <a:endParaRPr/>
          </a:p>
        </p:txBody>
      </p:sp>
      <p:sp>
        <p:nvSpPr>
          <p:cNvPr id="677" name="Google Shape;677;p2"/>
          <p:cNvSpPr txBox="1"/>
          <p:nvPr>
            <p:ph idx="4" type="body"/>
          </p:nvPr>
        </p:nvSpPr>
        <p:spPr>
          <a:xfrm>
            <a:off x="6271051" y="1222809"/>
            <a:ext cx="5540648" cy="149485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b="1" lang="en-IE"/>
              <a:t>İş Birliği Kültürü</a:t>
            </a:r>
            <a:endParaRPr/>
          </a:p>
          <a:p>
            <a:pPr indent="0" lvl="0" marL="0" rtl="0" algn="l">
              <a:lnSpc>
                <a:spcPct val="90000"/>
              </a:lnSpc>
              <a:spcBef>
                <a:spcPts val="1000"/>
              </a:spcBef>
              <a:spcAft>
                <a:spcPts val="0"/>
              </a:spcAft>
              <a:buClr>
                <a:schemeClr val="lt1"/>
              </a:buClr>
              <a:buSzPts val="2000"/>
              <a:buNone/>
            </a:pPr>
            <a:r>
              <a:rPr lang="en-IE" sz="2000">
                <a:latin typeface="Calibri"/>
                <a:ea typeface="Calibri"/>
                <a:cs typeface="Calibri"/>
                <a:sym typeface="Calibri"/>
              </a:rPr>
              <a:t>Birlikte çalışma, alan, fikir paylaşma ve yaratıcı, işbirlikçi bir atmosfer yaratma</a:t>
            </a:r>
            <a:endParaRPr/>
          </a:p>
        </p:txBody>
      </p:sp>
      <p:sp>
        <p:nvSpPr>
          <p:cNvPr id="678" name="Google Shape;678;p2"/>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2</a:t>
            </a:r>
            <a:endParaRPr/>
          </a:p>
        </p:txBody>
      </p:sp>
      <p:sp>
        <p:nvSpPr>
          <p:cNvPr id="679" name="Google Shape;679;p2"/>
          <p:cNvSpPr txBox="1"/>
          <p:nvPr>
            <p:ph idx="6" type="body"/>
          </p:nvPr>
        </p:nvSpPr>
        <p:spPr>
          <a:xfrm>
            <a:off x="6294869" y="2782502"/>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220"/>
              <a:buNone/>
            </a:pPr>
            <a:r>
              <a:rPr b="1" lang="en-IE" sz="2220"/>
              <a:t>Ortak Çalışma ve Kümeler</a:t>
            </a:r>
            <a:endParaRPr b="1" sz="2220"/>
          </a:p>
          <a:p>
            <a:pPr indent="0" lvl="0" marL="0" rtl="0" algn="l">
              <a:lnSpc>
                <a:spcPct val="90000"/>
              </a:lnSpc>
              <a:spcBef>
                <a:spcPts val="0"/>
              </a:spcBef>
              <a:spcAft>
                <a:spcPts val="0"/>
              </a:spcAft>
              <a:buClr>
                <a:schemeClr val="lt1"/>
              </a:buClr>
              <a:buSzPts val="1850"/>
              <a:buNone/>
            </a:pPr>
            <a:r>
              <a:rPr lang="en-IE" sz="1850"/>
              <a:t>Ortak çalışma ve kümeler, kadın mühendislik girişimcilerini başlatmak için 'akıllı' bir yol olabilir. Bu sizin için ne anlam ifade ediyor?</a:t>
            </a:r>
            <a:endParaRPr sz="2220"/>
          </a:p>
        </p:txBody>
      </p:sp>
      <p:sp>
        <p:nvSpPr>
          <p:cNvPr id="680" name="Google Shape;680;p2"/>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3</a:t>
            </a:r>
            <a:endParaRPr/>
          </a:p>
        </p:txBody>
      </p:sp>
      <p:sp>
        <p:nvSpPr>
          <p:cNvPr id="681" name="Google Shape;681;p2"/>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70000"/>
              </a:lnSpc>
              <a:spcBef>
                <a:spcPts val="0"/>
              </a:spcBef>
              <a:spcAft>
                <a:spcPts val="0"/>
              </a:spcAft>
              <a:buClr>
                <a:schemeClr val="lt1"/>
              </a:buClr>
              <a:buSzPts val="2220"/>
              <a:buNone/>
            </a:pPr>
            <a:r>
              <a:rPr b="1" lang="en-IE" sz="2220"/>
              <a:t>İş Birliği Teknik Araçları</a:t>
            </a:r>
            <a:endParaRPr b="1" sz="2220"/>
          </a:p>
          <a:p>
            <a:pPr indent="0" lvl="0" marL="0" rtl="0" algn="l">
              <a:lnSpc>
                <a:spcPct val="70000"/>
              </a:lnSpc>
              <a:spcBef>
                <a:spcPts val="1000"/>
              </a:spcBef>
              <a:spcAft>
                <a:spcPts val="0"/>
              </a:spcAft>
              <a:buClr>
                <a:schemeClr val="lt1"/>
              </a:buClr>
              <a:buSzPts val="1850"/>
              <a:buNone/>
            </a:pPr>
            <a:r>
              <a:rPr lang="en-IE" sz="1850">
                <a:latin typeface="Calibri"/>
                <a:ea typeface="Calibri"/>
                <a:cs typeface="Calibri"/>
                <a:sym typeface="Calibri"/>
              </a:rPr>
              <a:t>Ekiplerinizi / çalışanlarınızı bir araya getirmek, daha verimli çalışmak ve nihayetinde  Startup Mühendisliği işinizi yükseltmek için bu araçlar nasıl kullanılır? </a:t>
            </a:r>
            <a:endParaRPr sz="185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6" name="Shape 816"/>
        <p:cNvGrpSpPr/>
        <p:nvPr/>
      </p:nvGrpSpPr>
      <p:grpSpPr>
        <a:xfrm>
          <a:off x="0" y="0"/>
          <a:ext cx="0" cy="0"/>
          <a:chOff x="0" y="0"/>
          <a:chExt cx="0" cy="0"/>
        </a:xfrm>
      </p:grpSpPr>
      <p:sp>
        <p:nvSpPr>
          <p:cNvPr id="817" name="Google Shape;817;p20"/>
          <p:cNvSpPr txBox="1"/>
          <p:nvPr>
            <p:ph idx="1" type="body"/>
          </p:nvPr>
        </p:nvSpPr>
        <p:spPr>
          <a:xfrm>
            <a:off x="3713500" y="530971"/>
            <a:ext cx="8304056"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 birliği sonuçlarını en üst düzeye çıkarmanın 4 yolu</a:t>
            </a:r>
            <a:endParaRPr b="1">
              <a:solidFill>
                <a:srgbClr val="E63275"/>
              </a:solidFill>
            </a:endParaRPr>
          </a:p>
        </p:txBody>
      </p:sp>
      <p:sp>
        <p:nvSpPr>
          <p:cNvPr id="818" name="Google Shape;818;p20"/>
          <p:cNvSpPr txBox="1"/>
          <p:nvPr>
            <p:ph idx="2" type="body"/>
          </p:nvPr>
        </p:nvSpPr>
        <p:spPr>
          <a:xfrm>
            <a:off x="2823222" y="2130191"/>
            <a:ext cx="9261446" cy="3975101"/>
          </a:xfrm>
          <a:prstGeom prst="rect">
            <a:avLst/>
          </a:prstGeom>
          <a:solidFill>
            <a:schemeClr val="lt1"/>
          </a:solid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E63275"/>
              </a:buClr>
              <a:buSzPts val="2600"/>
              <a:buFont typeface="Calibri"/>
              <a:buAutoNum type="arabicPeriod" startAt="3"/>
            </a:pPr>
            <a:r>
              <a:rPr b="1" lang="en-IE" sz="2600">
                <a:solidFill>
                  <a:srgbClr val="10B1A2"/>
                </a:solidFill>
              </a:rPr>
              <a:t>Anlaşmazlık için planlı ol</a:t>
            </a:r>
            <a:endParaRPr b="1" sz="2600">
              <a:solidFill>
                <a:srgbClr val="10B1A2"/>
              </a:solidFill>
            </a:endParaRPr>
          </a:p>
          <a:p>
            <a:pPr indent="0" lvl="0" marL="0" rtl="0" algn="l">
              <a:lnSpc>
                <a:spcPct val="90000"/>
              </a:lnSpc>
              <a:spcBef>
                <a:spcPts val="1000"/>
              </a:spcBef>
              <a:spcAft>
                <a:spcPts val="0"/>
              </a:spcAft>
              <a:buClr>
                <a:srgbClr val="A84748"/>
              </a:buClr>
              <a:buSzPts val="2200"/>
              <a:buNone/>
            </a:pPr>
            <a:r>
              <a:rPr lang="en-IE" sz="2200">
                <a:solidFill>
                  <a:srgbClr val="7A7C7E"/>
                </a:solidFill>
              </a:rPr>
              <a:t>İki kişi çoğu zaman bir sorunun en iyi çözümünde aynı fikirde olmayacaktır. Fakat anlaşmazlıklar içgörü fırsatlarıdır ve sizi sorun hakkında yeni bir bakış açısı öğrenmeye yönlendirebilir. Dikkate alınması gereken bazı noktalar:</a:t>
            </a:r>
            <a:endParaRPr/>
          </a:p>
          <a:p>
            <a:pPr indent="-139700" lvl="0" marL="0" rtl="0" algn="l">
              <a:lnSpc>
                <a:spcPct val="90000"/>
              </a:lnSpc>
              <a:spcBef>
                <a:spcPts val="0"/>
              </a:spcBef>
              <a:spcAft>
                <a:spcPts val="0"/>
              </a:spcAft>
              <a:buClr>
                <a:srgbClr val="E63275"/>
              </a:buClr>
              <a:buSzPts val="2200"/>
              <a:buFont typeface="Noto Sans Symbols"/>
              <a:buChar char="✔"/>
            </a:pPr>
            <a:r>
              <a:rPr b="1" lang="en-IE" sz="2200">
                <a:solidFill>
                  <a:srgbClr val="10B1A2"/>
                </a:solidFill>
              </a:rPr>
              <a:t>Mülkiyet: </a:t>
            </a:r>
            <a:r>
              <a:rPr lang="en-IE" sz="2200">
                <a:solidFill>
                  <a:srgbClr val="7A7C7E"/>
                </a:solidFill>
              </a:rPr>
              <a:t>Nihai karar vericinin kim olduğu konusunda net olun. Eğer sen değilsen, son kararın senin olmadığını kabullen ve kararı verecek lişiye yardımcı olmak için en iyi fikirlerini ve tavsiyelerini ortaya koy. </a:t>
            </a:r>
            <a:endParaRPr/>
          </a:p>
          <a:p>
            <a:pPr indent="-139700" lvl="0" marL="0" rtl="0" algn="l">
              <a:lnSpc>
                <a:spcPct val="90000"/>
              </a:lnSpc>
              <a:spcBef>
                <a:spcPts val="0"/>
              </a:spcBef>
              <a:spcAft>
                <a:spcPts val="0"/>
              </a:spcAft>
              <a:buClr>
                <a:srgbClr val="E63275"/>
              </a:buClr>
              <a:buSzPts val="2200"/>
              <a:buFont typeface="Noto Sans Symbols"/>
              <a:buChar char="✔"/>
            </a:pPr>
            <a:r>
              <a:rPr b="1" lang="en-IE" sz="2200">
                <a:solidFill>
                  <a:srgbClr val="10B1A2"/>
                </a:solidFill>
              </a:rPr>
              <a:t>Savaşlarını Seç:</a:t>
            </a:r>
            <a:r>
              <a:rPr lang="en-IE" sz="2200">
                <a:solidFill>
                  <a:srgbClr val="7A7C7E"/>
                </a:solidFill>
              </a:rPr>
              <a:t> Hangi savaşlarla savaşacağınıza karar verin. Her tartışmanın maliyetini ve faydalarını ve tartışma yaratmaya değip değmeyeceğini tartın. Harika bir fikri tutkuyla savunmaktan korkmayın, ancak gereksiz argümanlar yaratmaktan da kaçının.</a:t>
            </a:r>
            <a:endParaRPr/>
          </a:p>
          <a:p>
            <a:pPr indent="-139700" lvl="0" marL="0" rtl="0" algn="l">
              <a:lnSpc>
                <a:spcPct val="90000"/>
              </a:lnSpc>
              <a:spcBef>
                <a:spcPts val="0"/>
              </a:spcBef>
              <a:spcAft>
                <a:spcPts val="0"/>
              </a:spcAft>
              <a:buClr>
                <a:srgbClr val="E63275"/>
              </a:buClr>
              <a:buSzPts val="2200"/>
              <a:buFont typeface="Noto Sans Symbols"/>
              <a:buChar char="✔"/>
            </a:pPr>
            <a:r>
              <a:rPr b="1" lang="en-IE" sz="2200">
                <a:solidFill>
                  <a:srgbClr val="10B1A2"/>
                </a:solidFill>
              </a:rPr>
              <a:t>Tutkuyu Dinle: </a:t>
            </a:r>
            <a:r>
              <a:rPr lang="en-IE" sz="2200">
                <a:solidFill>
                  <a:srgbClr val="7A7C7E"/>
                </a:solidFill>
              </a:rPr>
              <a:t>Anlaşmazlık gerçekleştiğinde diğer kişinin tutkusunun farkında olun. Fikirlerini ateşle savunuyorlarsa, daha fazla dinlemeniz için bir fırsat olabilir.</a:t>
            </a:r>
            <a:endParaRPr/>
          </a:p>
          <a:p>
            <a:pPr indent="0" lvl="0" marL="0" rtl="0" algn="l">
              <a:lnSpc>
                <a:spcPct val="90000"/>
              </a:lnSpc>
              <a:spcBef>
                <a:spcPts val="1000"/>
              </a:spcBef>
              <a:spcAft>
                <a:spcPts val="0"/>
              </a:spcAft>
              <a:buClr>
                <a:srgbClr val="6D6E6C"/>
              </a:buClr>
              <a:buSzPts val="2400"/>
              <a:buNone/>
            </a:pPr>
            <a:r>
              <a:t/>
            </a:r>
            <a:endParaRPr/>
          </a:p>
        </p:txBody>
      </p:sp>
      <p:sp>
        <p:nvSpPr>
          <p:cNvPr id="819" name="Google Shape;819;p20"/>
          <p:cNvSpPr/>
          <p:nvPr/>
        </p:nvSpPr>
        <p:spPr>
          <a:xfrm>
            <a:off x="4313005" y="6598128"/>
            <a:ext cx="105790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10B1A2"/>
                </a:solidFill>
                <a:latin typeface="Calibri"/>
                <a:ea typeface="Calibri"/>
                <a:cs typeface="Calibri"/>
                <a:sym typeface="Calibri"/>
              </a:rPr>
              <a:t>Adapted from: </a:t>
            </a:r>
            <a:r>
              <a:rPr lang="en-IE" sz="1000" u="sng">
                <a:solidFill>
                  <a:srgbClr val="7A7C7E"/>
                </a:solidFill>
                <a:latin typeface="Calibri"/>
                <a:ea typeface="Calibri"/>
                <a:cs typeface="Calibri"/>
                <a:sym typeface="Calibri"/>
                <a:hlinkClick r:id="rId3"/>
              </a:rPr>
              <a:t>https://medium.com/@jasonkeath/partners-in-crime-the-power-of-finding-your-creative-collaborator-7d8aaf7af07b</a:t>
            </a:r>
            <a:r>
              <a:rPr lang="en-IE" sz="1000">
                <a:solidFill>
                  <a:srgbClr val="7A7C7E"/>
                </a:solidFill>
                <a:latin typeface="Calibri"/>
                <a:ea typeface="Calibri"/>
                <a:cs typeface="Calibri"/>
                <a:sym typeface="Calibri"/>
              </a:rPr>
              <a:t> </a:t>
            </a:r>
            <a:endParaRPr/>
          </a:p>
        </p:txBody>
      </p:sp>
      <p:pic>
        <p:nvPicPr>
          <p:cNvPr descr="A person standing posing for the camera&#10;&#10;Description automatically generated" id="820" name="Google Shape;820;p20"/>
          <p:cNvPicPr preferRelativeResize="0"/>
          <p:nvPr/>
        </p:nvPicPr>
        <p:blipFill rotWithShape="1">
          <a:blip r:embed="rId4">
            <a:alphaModFix/>
          </a:blip>
          <a:srcRect b="0" l="0" r="0" t="0"/>
          <a:stretch/>
        </p:blipFill>
        <p:spPr>
          <a:xfrm>
            <a:off x="0" y="3722915"/>
            <a:ext cx="2699488" cy="31187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4" name="Shape 824"/>
        <p:cNvGrpSpPr/>
        <p:nvPr/>
      </p:nvGrpSpPr>
      <p:grpSpPr>
        <a:xfrm>
          <a:off x="0" y="0"/>
          <a:ext cx="0" cy="0"/>
          <a:chOff x="0" y="0"/>
          <a:chExt cx="0" cy="0"/>
        </a:xfrm>
      </p:grpSpPr>
      <p:sp>
        <p:nvSpPr>
          <p:cNvPr id="825" name="Google Shape;825;p21"/>
          <p:cNvSpPr txBox="1"/>
          <p:nvPr>
            <p:ph idx="1" type="body"/>
          </p:nvPr>
        </p:nvSpPr>
        <p:spPr>
          <a:xfrm>
            <a:off x="3713500" y="530971"/>
            <a:ext cx="8304056"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 birliği sonuçlarını en üst düzeye çıkarmanın 4 yolu</a:t>
            </a:r>
            <a:endParaRPr b="1">
              <a:solidFill>
                <a:srgbClr val="E63275"/>
              </a:solidFill>
            </a:endParaRPr>
          </a:p>
        </p:txBody>
      </p:sp>
      <p:sp>
        <p:nvSpPr>
          <p:cNvPr id="826" name="Google Shape;826;p21"/>
          <p:cNvSpPr txBox="1"/>
          <p:nvPr>
            <p:ph idx="2" type="body"/>
          </p:nvPr>
        </p:nvSpPr>
        <p:spPr>
          <a:xfrm>
            <a:off x="3713500" y="2130191"/>
            <a:ext cx="7248271" cy="3975101"/>
          </a:xfrm>
          <a:prstGeom prst="rect">
            <a:avLst/>
          </a:prstGeom>
          <a:solidFill>
            <a:schemeClr val="lt1"/>
          </a:solid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A84748"/>
              </a:buClr>
              <a:buSzPts val="2600"/>
              <a:buAutoNum type="arabicPeriod" startAt="4"/>
            </a:pPr>
            <a:r>
              <a:rPr b="1" lang="en-IE" sz="2600">
                <a:solidFill>
                  <a:srgbClr val="10B1A2"/>
                </a:solidFill>
              </a:rPr>
              <a:t>Yeni fikirler üretmek için birbirinize meydan okuyun.</a:t>
            </a:r>
            <a:endParaRPr/>
          </a:p>
          <a:p>
            <a:pPr indent="0" lvl="0" marL="0" rtl="0" algn="l">
              <a:lnSpc>
                <a:spcPct val="90000"/>
              </a:lnSpc>
              <a:spcBef>
                <a:spcPts val="1000"/>
              </a:spcBef>
              <a:spcAft>
                <a:spcPts val="0"/>
              </a:spcAft>
              <a:buClr>
                <a:srgbClr val="A84748"/>
              </a:buClr>
              <a:buSzPts val="2200"/>
              <a:buNone/>
            </a:pPr>
            <a:r>
              <a:rPr lang="en-IE" sz="2200">
                <a:solidFill>
                  <a:srgbClr val="7A7C7E"/>
                </a:solidFill>
              </a:rPr>
              <a:t>Yaratıcı bir işbirliği, ilgili herkese meydan okuduğunda en iyisidir. İlerlemek, birbirini teşvik etmek ve en iyi fikirlerin daha büyük olmasına yardımcı olmak için orada olun.</a:t>
            </a:r>
            <a:endParaRPr/>
          </a:p>
          <a:p>
            <a:pPr indent="-342900" lvl="1" marL="800100" rtl="0" algn="l">
              <a:lnSpc>
                <a:spcPct val="90000"/>
              </a:lnSpc>
              <a:spcBef>
                <a:spcPts val="500"/>
              </a:spcBef>
              <a:spcAft>
                <a:spcPts val="0"/>
              </a:spcAft>
              <a:buClr>
                <a:srgbClr val="E63275"/>
              </a:buClr>
              <a:buSzPts val="2200"/>
              <a:buFont typeface="Noto Sans Symbols"/>
              <a:buChar char="✔"/>
            </a:pPr>
            <a:r>
              <a:rPr lang="en-IE" sz="2200">
                <a:solidFill>
                  <a:srgbClr val="7A7C7E"/>
                </a:solidFill>
              </a:rPr>
              <a:t>Birbirinizi teşvik edin</a:t>
            </a:r>
            <a:endParaRPr sz="2200">
              <a:solidFill>
                <a:srgbClr val="7A7C7E"/>
              </a:solidFill>
            </a:endParaRPr>
          </a:p>
          <a:p>
            <a:pPr indent="-342900" lvl="1" marL="800100" rtl="0" algn="l">
              <a:lnSpc>
                <a:spcPct val="90000"/>
              </a:lnSpc>
              <a:spcBef>
                <a:spcPts val="500"/>
              </a:spcBef>
              <a:spcAft>
                <a:spcPts val="0"/>
              </a:spcAft>
              <a:buClr>
                <a:srgbClr val="E63275"/>
              </a:buClr>
              <a:buSzPts val="2200"/>
              <a:buFont typeface="Noto Sans Symbols"/>
              <a:buChar char="✔"/>
            </a:pPr>
            <a:r>
              <a:rPr lang="en-IE" sz="2200">
                <a:solidFill>
                  <a:srgbClr val="7A7C7E"/>
                </a:solidFill>
              </a:rPr>
              <a:t>İlerleme raporu isteyin</a:t>
            </a:r>
            <a:endParaRPr sz="2200">
              <a:solidFill>
                <a:srgbClr val="7A7C7E"/>
              </a:solidFill>
            </a:endParaRPr>
          </a:p>
          <a:p>
            <a:pPr indent="-342900" lvl="1" marL="800100" rtl="0" algn="l">
              <a:lnSpc>
                <a:spcPct val="90000"/>
              </a:lnSpc>
              <a:spcBef>
                <a:spcPts val="500"/>
              </a:spcBef>
              <a:spcAft>
                <a:spcPts val="0"/>
              </a:spcAft>
              <a:buClr>
                <a:srgbClr val="E63275"/>
              </a:buClr>
              <a:buSzPts val="2200"/>
              <a:buFont typeface="Noto Sans Symbols"/>
              <a:buChar char="✔"/>
            </a:pPr>
            <a:r>
              <a:rPr lang="en-IE" sz="2200">
                <a:solidFill>
                  <a:srgbClr val="7A7C7E"/>
                </a:solidFill>
              </a:rPr>
              <a:t>Sorumlu olun</a:t>
            </a:r>
            <a:endParaRPr sz="2200">
              <a:solidFill>
                <a:srgbClr val="7A7C7E"/>
              </a:solidFill>
            </a:endParaRPr>
          </a:p>
          <a:p>
            <a:pPr indent="-342900" lvl="1" marL="800100" rtl="0" algn="l">
              <a:lnSpc>
                <a:spcPct val="90000"/>
              </a:lnSpc>
              <a:spcBef>
                <a:spcPts val="500"/>
              </a:spcBef>
              <a:spcAft>
                <a:spcPts val="0"/>
              </a:spcAft>
              <a:buClr>
                <a:srgbClr val="E63275"/>
              </a:buClr>
              <a:buSzPts val="2200"/>
              <a:buFont typeface="Noto Sans Symbols"/>
              <a:buChar char="✔"/>
            </a:pPr>
            <a:r>
              <a:rPr lang="en-IE" sz="2200">
                <a:solidFill>
                  <a:srgbClr val="7A7C7E"/>
                </a:solidFill>
              </a:rPr>
              <a:t>Çok küçük düşünmeyin</a:t>
            </a:r>
            <a:endParaRPr sz="2200">
              <a:solidFill>
                <a:srgbClr val="7A7C7E"/>
              </a:solidFill>
            </a:endParaRPr>
          </a:p>
          <a:p>
            <a:pPr indent="-342900" lvl="1" marL="800100" rtl="0" algn="l">
              <a:lnSpc>
                <a:spcPct val="90000"/>
              </a:lnSpc>
              <a:spcBef>
                <a:spcPts val="500"/>
              </a:spcBef>
              <a:spcAft>
                <a:spcPts val="0"/>
              </a:spcAft>
              <a:buClr>
                <a:srgbClr val="E63275"/>
              </a:buClr>
              <a:buSzPts val="2200"/>
              <a:buFont typeface="Noto Sans Symbols"/>
              <a:buChar char="✔"/>
            </a:pPr>
            <a:r>
              <a:rPr lang="en-IE" sz="2200">
                <a:solidFill>
                  <a:srgbClr val="7A7C7E"/>
                </a:solidFill>
              </a:rPr>
              <a:t>Harika fikirlerin atılmasına asla izin vermeyin</a:t>
            </a:r>
            <a:endParaRPr sz="2200">
              <a:solidFill>
                <a:srgbClr val="7A7C7E"/>
              </a:solidFill>
            </a:endParaRPr>
          </a:p>
          <a:p>
            <a:pPr indent="-203200" lvl="1" marL="342900" rtl="0" algn="l">
              <a:lnSpc>
                <a:spcPct val="90000"/>
              </a:lnSpc>
              <a:spcBef>
                <a:spcPts val="500"/>
              </a:spcBef>
              <a:spcAft>
                <a:spcPts val="0"/>
              </a:spcAft>
              <a:buClr>
                <a:srgbClr val="E63275"/>
              </a:buClr>
              <a:buSzPts val="2200"/>
              <a:buFont typeface="Noto Sans Symbols"/>
              <a:buNone/>
            </a:pPr>
            <a:r>
              <a:t/>
            </a:r>
            <a:endParaRPr sz="2200">
              <a:solidFill>
                <a:srgbClr val="7A7C7E"/>
              </a:solidFill>
            </a:endParaRPr>
          </a:p>
          <a:p>
            <a:pPr indent="0" lvl="0" marL="0" rtl="0" algn="l">
              <a:lnSpc>
                <a:spcPct val="90000"/>
              </a:lnSpc>
              <a:spcBef>
                <a:spcPts val="1000"/>
              </a:spcBef>
              <a:spcAft>
                <a:spcPts val="0"/>
              </a:spcAft>
              <a:buClr>
                <a:srgbClr val="6D6E6C"/>
              </a:buClr>
              <a:buSzPts val="2400"/>
              <a:buNone/>
            </a:pPr>
            <a:r>
              <a:t/>
            </a:r>
            <a:endParaRPr/>
          </a:p>
        </p:txBody>
      </p:sp>
      <p:sp>
        <p:nvSpPr>
          <p:cNvPr id="827" name="Google Shape;827;p21"/>
          <p:cNvSpPr/>
          <p:nvPr/>
        </p:nvSpPr>
        <p:spPr>
          <a:xfrm>
            <a:off x="4313005" y="6598128"/>
            <a:ext cx="10579028"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1000">
                <a:solidFill>
                  <a:srgbClr val="10B1A2"/>
                </a:solidFill>
                <a:latin typeface="Calibri"/>
                <a:ea typeface="Calibri"/>
                <a:cs typeface="Calibri"/>
                <a:sym typeface="Calibri"/>
              </a:rPr>
              <a:t>Buradan uyarlandı : </a:t>
            </a:r>
            <a:r>
              <a:rPr lang="en-IE" sz="1000" u="sng">
                <a:solidFill>
                  <a:srgbClr val="7A7C7E"/>
                </a:solidFill>
                <a:latin typeface="Calibri"/>
                <a:ea typeface="Calibri"/>
                <a:cs typeface="Calibri"/>
                <a:sym typeface="Calibri"/>
                <a:hlinkClick r:id="rId3"/>
              </a:rPr>
              <a:t>https://medium.com/@jasonkeath/partners-in-crime-the-power-of-finding-your-creative-collaborator-7d8aaf7af07b</a:t>
            </a:r>
            <a:r>
              <a:rPr lang="en-IE" sz="1000">
                <a:solidFill>
                  <a:srgbClr val="7A7C7E"/>
                </a:solidFill>
                <a:latin typeface="Calibri"/>
                <a:ea typeface="Calibri"/>
                <a:cs typeface="Calibri"/>
                <a:sym typeface="Calibri"/>
              </a:rPr>
              <a:t> </a:t>
            </a:r>
            <a:endParaRPr/>
          </a:p>
        </p:txBody>
      </p:sp>
      <p:pic>
        <p:nvPicPr>
          <p:cNvPr descr="Fireworks in the sky&#10;&#10;Description automatically generated" id="828" name="Google Shape;828;p21"/>
          <p:cNvPicPr preferRelativeResize="0"/>
          <p:nvPr/>
        </p:nvPicPr>
        <p:blipFill rotWithShape="1">
          <a:blip r:embed="rId4">
            <a:alphaModFix/>
          </a:blip>
          <a:srcRect b="0" l="0" r="0" t="0"/>
          <a:stretch/>
        </p:blipFill>
        <p:spPr>
          <a:xfrm>
            <a:off x="194012" y="3099663"/>
            <a:ext cx="3519488" cy="342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2" name="Shape 832"/>
        <p:cNvGrpSpPr/>
        <p:nvPr/>
      </p:nvGrpSpPr>
      <p:grpSpPr>
        <a:xfrm>
          <a:off x="0" y="0"/>
          <a:ext cx="0" cy="0"/>
          <a:chOff x="0" y="0"/>
          <a:chExt cx="0" cy="0"/>
        </a:xfrm>
      </p:grpSpPr>
      <p:sp>
        <p:nvSpPr>
          <p:cNvPr id="833" name="Google Shape;833;p22"/>
          <p:cNvSpPr txBox="1"/>
          <p:nvPr>
            <p:ph idx="1" type="body"/>
          </p:nvPr>
        </p:nvSpPr>
        <p:spPr>
          <a:xfrm>
            <a:off x="3713500" y="773017"/>
            <a:ext cx="8304056"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Başarılı İş Birlikleri İçin İpuçları</a:t>
            </a:r>
            <a:endParaRPr b="1"/>
          </a:p>
        </p:txBody>
      </p:sp>
      <p:sp>
        <p:nvSpPr>
          <p:cNvPr id="834" name="Google Shape;834;p22"/>
          <p:cNvSpPr txBox="1"/>
          <p:nvPr>
            <p:ph idx="2" type="body"/>
          </p:nvPr>
        </p:nvSpPr>
        <p:spPr>
          <a:xfrm>
            <a:off x="3713500" y="2130191"/>
            <a:ext cx="8304056"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Arial"/>
              <a:buChar char="•"/>
            </a:pPr>
            <a:r>
              <a:rPr lang="en-IE">
                <a:solidFill>
                  <a:srgbClr val="7A7C7E"/>
                </a:solidFill>
              </a:rPr>
              <a:t>Beklemediğiniz fikirlere açık olun.. </a:t>
            </a:r>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Ortaya çıkan fikirleri planlayın ve yön değiştirmeye istekli olun.</a:t>
            </a:r>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Dürüstlük, herhangi bir işbirliğinin temel bileşenidir; her oyuncunun ortaklıktan en başından ne beklediğini bildiğinden ve açık olduğundan emin olun. İşbirliğinin neden gerçekleştiğine ve her bir ortağın neyi başarmayı umduğuna açıklık getirilmelidir.</a:t>
            </a:r>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İş birliği, ürünün kendisi kadar yolculuğa ilgi duyduğunuz sürece, size cömertçe geri dönecektir.</a:t>
            </a:r>
            <a:endParaRPr/>
          </a:p>
          <a:p>
            <a:pPr indent="-190500" lvl="1" marL="342900" rtl="0" algn="l">
              <a:lnSpc>
                <a:spcPct val="90000"/>
              </a:lnSpc>
              <a:spcBef>
                <a:spcPts val="500"/>
              </a:spcBef>
              <a:spcAft>
                <a:spcPts val="0"/>
              </a:spcAft>
              <a:buClr>
                <a:srgbClr val="E63275"/>
              </a:buClr>
              <a:buSzPts val="2400"/>
              <a:buFont typeface="Arial"/>
              <a:buNone/>
            </a:pPr>
            <a:r>
              <a:t/>
            </a:r>
            <a:endParaRPr>
              <a:solidFill>
                <a:srgbClr val="7A7C7E"/>
              </a:solidFill>
            </a:endParaRPr>
          </a:p>
          <a:p>
            <a:pPr indent="-190500" lvl="0" marL="342900" rtl="0" algn="l">
              <a:lnSpc>
                <a:spcPct val="90000"/>
              </a:lnSpc>
              <a:spcBef>
                <a:spcPts val="1000"/>
              </a:spcBef>
              <a:spcAft>
                <a:spcPts val="0"/>
              </a:spcAft>
              <a:buClr>
                <a:srgbClr val="E63275"/>
              </a:buClr>
              <a:buSzPts val="2400"/>
              <a:buFont typeface="Arial"/>
              <a:buNone/>
            </a:pPr>
            <a:r>
              <a:t/>
            </a:r>
            <a:endParaRPr/>
          </a:p>
        </p:txBody>
      </p:sp>
      <p:pic>
        <p:nvPicPr>
          <p:cNvPr descr="A group of people posing for the camera&#10;&#10;Description automatically generated" id="835" name="Google Shape;835;p22"/>
          <p:cNvPicPr preferRelativeResize="0"/>
          <p:nvPr/>
        </p:nvPicPr>
        <p:blipFill rotWithShape="1">
          <a:blip r:embed="rId3">
            <a:alphaModFix/>
          </a:blip>
          <a:srcRect b="0" l="0" r="0" t="0"/>
          <a:stretch/>
        </p:blipFill>
        <p:spPr>
          <a:xfrm>
            <a:off x="0" y="3016962"/>
            <a:ext cx="3242277" cy="3514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23"/>
          <p:cNvSpPr txBox="1"/>
          <p:nvPr>
            <p:ph idx="1" type="body"/>
          </p:nvPr>
        </p:nvSpPr>
        <p:spPr>
          <a:xfrm>
            <a:off x="3801258" y="481306"/>
            <a:ext cx="5644746"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a:t>
            </a:r>
            <a:r>
              <a:rPr b="1" lang="en-IE" sz="3200"/>
              <a:t>İş Dünyasındaki Kadınlara Destek</a:t>
            </a:r>
            <a:endParaRPr b="1" sz="3200"/>
          </a:p>
          <a:p>
            <a:pPr indent="0" lvl="0" marL="0" rtl="0" algn="l">
              <a:lnSpc>
                <a:spcPct val="90000"/>
              </a:lnSpc>
              <a:spcBef>
                <a:spcPts val="1000"/>
              </a:spcBef>
              <a:spcAft>
                <a:spcPts val="0"/>
              </a:spcAft>
              <a:buClr>
                <a:srgbClr val="6D6E6C"/>
              </a:buClr>
              <a:buSzPts val="2400"/>
              <a:buNone/>
            </a:pPr>
            <a:r>
              <a:t/>
            </a:r>
            <a:endParaRPr i="1" sz="2400"/>
          </a:p>
          <a:p>
            <a:pPr indent="0" lvl="0" marL="0" rtl="0" algn="l">
              <a:lnSpc>
                <a:spcPct val="90000"/>
              </a:lnSpc>
              <a:spcBef>
                <a:spcPts val="1000"/>
              </a:spcBef>
              <a:spcAft>
                <a:spcPts val="0"/>
              </a:spcAft>
              <a:buClr>
                <a:srgbClr val="6D6E6C"/>
              </a:buClr>
              <a:buSzPts val="3000"/>
              <a:buNone/>
            </a:pPr>
            <a:r>
              <a:t/>
            </a:r>
            <a:endParaRPr sz="3000"/>
          </a:p>
        </p:txBody>
      </p:sp>
      <p:sp>
        <p:nvSpPr>
          <p:cNvPr id="841" name="Google Shape;841;p23"/>
          <p:cNvSpPr txBox="1"/>
          <p:nvPr>
            <p:ph idx="2" type="body"/>
          </p:nvPr>
        </p:nvSpPr>
        <p:spPr>
          <a:xfrm>
            <a:off x="679508" y="2117448"/>
            <a:ext cx="10889565"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lang="en-IE"/>
              <a:t>İş Dünyasındaki Kadınları Destekleyen İş Kadınları</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Kadınlar için kendi işlerini geliştirmelerine yardımcı olan ve onları destekleyen kuruluşlar ve hayır kurumları.</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1: </a:t>
            </a:r>
            <a:r>
              <a:rPr b="1" lang="en-IE"/>
              <a:t> </a:t>
            </a:r>
            <a:r>
              <a:rPr lang="en-IE" u="sng">
                <a:solidFill>
                  <a:schemeClr val="hlink"/>
                </a:solidFill>
                <a:hlinkClick r:id="rId3"/>
              </a:rPr>
              <a:t>https://siecprzedsiebiorczychkobiet.pl/biznes-w-kobiecych-rekach/</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2: </a:t>
            </a:r>
            <a:r>
              <a:rPr b="1" lang="en-IE"/>
              <a:t> </a:t>
            </a:r>
            <a:r>
              <a:rPr lang="en-IE" u="sng">
                <a:solidFill>
                  <a:schemeClr val="hlink"/>
                </a:solidFill>
                <a:hlinkClick r:id="rId4"/>
              </a:rPr>
              <a:t>hhttps://www.parp.gov.pl/ </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3: </a:t>
            </a:r>
            <a:r>
              <a:rPr b="1" lang="en-IE"/>
              <a:t> </a:t>
            </a:r>
            <a:r>
              <a:rPr lang="en-IE" u="sng">
                <a:solidFill>
                  <a:schemeClr val="hlink"/>
                </a:solidFill>
                <a:hlinkClick r:id="rId5"/>
              </a:rPr>
              <a:t>ttps://aip.link/</a:t>
            </a:r>
            <a:endParaRPr u="sng"/>
          </a:p>
          <a:p>
            <a:pPr indent="0" lvl="0" marL="0" rtl="0" algn="l">
              <a:lnSpc>
                <a:spcPct val="90000"/>
              </a:lnSpc>
              <a:spcBef>
                <a:spcPts val="1000"/>
              </a:spcBef>
              <a:spcAft>
                <a:spcPts val="0"/>
              </a:spcAft>
              <a:buClr>
                <a:srgbClr val="E63275"/>
              </a:buClr>
              <a:buSzPts val="2400"/>
              <a:buNone/>
            </a:pPr>
            <a:r>
              <a:rPr b="1" lang="en-IE">
                <a:solidFill>
                  <a:srgbClr val="E63275"/>
                </a:solidFill>
              </a:rPr>
              <a:t>Video 4: </a:t>
            </a:r>
            <a:r>
              <a:rPr b="1" lang="en-IE"/>
              <a:t> </a:t>
            </a:r>
            <a:r>
              <a:rPr lang="en-IE" u="sng">
                <a:solidFill>
                  <a:schemeClr val="hlink"/>
                </a:solidFill>
                <a:hlinkClick r:id="rId6"/>
              </a:rPr>
              <a:t>https://kobietawbiznesie.pl/</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5: </a:t>
            </a:r>
            <a:r>
              <a:rPr b="1" lang="en-IE"/>
              <a:t> </a:t>
            </a:r>
            <a:r>
              <a:rPr lang="en-IE" u="sng">
                <a:solidFill>
                  <a:schemeClr val="hlink"/>
                </a:solidFill>
                <a:hlinkClick r:id="rId7"/>
              </a:rPr>
              <a:t>https://fundacjamotiwator.pl/</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6: </a:t>
            </a:r>
            <a:r>
              <a:rPr b="1" lang="en-IE"/>
              <a:t> </a:t>
            </a:r>
            <a:r>
              <a:rPr lang="en-IE" u="sng">
                <a:solidFill>
                  <a:schemeClr val="hlink"/>
                </a:solidFill>
                <a:hlinkClick r:id="rId8"/>
              </a:rPr>
              <a:t>https://www.fundacjaliderekbiznesu.pl/</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7: </a:t>
            </a:r>
            <a:r>
              <a:rPr b="1" lang="en-IE"/>
              <a:t> </a:t>
            </a:r>
            <a:r>
              <a:rPr lang="en-IE" u="sng">
                <a:solidFill>
                  <a:schemeClr val="hlink"/>
                </a:solidFill>
                <a:hlinkClick r:id="rId9"/>
              </a:rPr>
              <a:t>http://zarr.szczecin.ibip.pl/public/</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pic>
        <p:nvPicPr>
          <p:cNvPr descr="Image result for polish flag" id="842" name="Google Shape;842;p23"/>
          <p:cNvPicPr preferRelativeResize="0"/>
          <p:nvPr/>
        </p:nvPicPr>
        <p:blipFill rotWithShape="1">
          <a:blip r:embed="rId10">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843" name="Google Shape;843;p23"/>
          <p:cNvSpPr txBox="1"/>
          <p:nvPr/>
        </p:nvSpPr>
        <p:spPr>
          <a:xfrm>
            <a:off x="9852239" y="1791069"/>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Polonya</a:t>
            </a:r>
            <a:endParaRPr b="1" sz="2400">
              <a:solidFill>
                <a:srgbClr val="FF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7" name="Shape 847"/>
        <p:cNvGrpSpPr/>
        <p:nvPr/>
      </p:nvGrpSpPr>
      <p:grpSpPr>
        <a:xfrm>
          <a:off x="0" y="0"/>
          <a:ext cx="0" cy="0"/>
          <a:chOff x="0" y="0"/>
          <a:chExt cx="0" cy="0"/>
        </a:xfrm>
      </p:grpSpPr>
      <p:sp>
        <p:nvSpPr>
          <p:cNvPr id="848" name="Google Shape;848;p24"/>
          <p:cNvSpPr txBox="1"/>
          <p:nvPr>
            <p:ph idx="1" type="body"/>
          </p:nvPr>
        </p:nvSpPr>
        <p:spPr>
          <a:xfrm>
            <a:off x="552835" y="2459392"/>
            <a:ext cx="6491432" cy="265430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Arial"/>
              <a:buNone/>
            </a:pPr>
            <a:r>
              <a:rPr b="1" lang="en-IE"/>
              <a:t>BÖLÜM 2</a:t>
            </a:r>
            <a:endParaRPr/>
          </a:p>
          <a:p>
            <a:pPr indent="0" lvl="0" marL="0" marR="0" rtl="0" algn="l">
              <a:lnSpc>
                <a:spcPct val="90000"/>
              </a:lnSpc>
              <a:spcBef>
                <a:spcPts val="1000"/>
              </a:spcBef>
              <a:spcAft>
                <a:spcPts val="0"/>
              </a:spcAft>
              <a:buClr>
                <a:schemeClr val="lt1"/>
              </a:buClr>
              <a:buSzPts val="4100"/>
              <a:buFont typeface="Arial"/>
              <a:buNone/>
            </a:pPr>
            <a:r>
              <a:rPr b="1" lang="en-IE" sz="4100">
                <a:latin typeface="Calibri"/>
                <a:ea typeface="Calibri"/>
                <a:cs typeface="Calibri"/>
                <a:sym typeface="Calibri"/>
              </a:rPr>
              <a:t>İş Kümeleri ve </a:t>
            </a:r>
            <a:r>
              <a:rPr b="1" lang="en-IE" sz="4100"/>
              <a:t>Kuluçka Merkezlerinde</a:t>
            </a:r>
            <a:r>
              <a:rPr b="1" lang="en-IE" sz="4100">
                <a:latin typeface="Calibri"/>
                <a:ea typeface="Calibri"/>
                <a:cs typeface="Calibri"/>
                <a:sym typeface="Calibri"/>
              </a:rPr>
              <a:t> Çalışma</a:t>
            </a:r>
            <a:endParaRPr sz="3600">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2400"/>
              <a:buFont typeface="Arial"/>
              <a:buNone/>
            </a:pPr>
            <a:r>
              <a:rPr lang="en-IE" sz="2400">
                <a:latin typeface="Calibri"/>
                <a:ea typeface="Calibri"/>
                <a:cs typeface="Calibri"/>
                <a:sym typeface="Calibri"/>
              </a:rPr>
              <a:t>Ortak çalışma, Mühendislik girişimcilerini başlatmak için 'akıllı' bir yol olabilir. Bunun sizin için anlamı nedir? Bu bölümde, Makers’ta ve Hackerspaces'de birlikte çalışmanın avantajlarını araştırıyoruz…</a:t>
            </a:r>
            <a:endParaRPr sz="2800">
              <a:latin typeface="Calibri"/>
              <a:ea typeface="Calibri"/>
              <a:cs typeface="Calibri"/>
              <a:sym typeface="Calibri"/>
            </a:endParaRPr>
          </a:p>
        </p:txBody>
      </p:sp>
      <p:pic>
        <p:nvPicPr>
          <p:cNvPr descr="A picture containing indoor, person, man, woman&#10;&#10;Description automatically generated" id="849" name="Google Shape;849;p24"/>
          <p:cNvPicPr preferRelativeResize="0"/>
          <p:nvPr/>
        </p:nvPicPr>
        <p:blipFill rotWithShape="1">
          <a:blip r:embed="rId3">
            <a:alphaModFix/>
          </a:blip>
          <a:srcRect b="0" l="0" r="0" t="0"/>
          <a:stretch/>
        </p:blipFill>
        <p:spPr>
          <a:xfrm>
            <a:off x="9051112" y="1282232"/>
            <a:ext cx="3025273" cy="40596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Google Shape;854;p25"/>
          <p:cNvSpPr txBox="1"/>
          <p:nvPr>
            <p:ph idx="1" type="body"/>
          </p:nvPr>
        </p:nvSpPr>
        <p:spPr>
          <a:xfrm>
            <a:off x="384667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Ortak Çalışma(Co-working)</a:t>
            </a:r>
            <a:endParaRPr b="1">
              <a:solidFill>
                <a:srgbClr val="E63275"/>
              </a:solidFill>
            </a:endParaRPr>
          </a:p>
        </p:txBody>
      </p:sp>
      <p:sp>
        <p:nvSpPr>
          <p:cNvPr id="855" name="Google Shape;855;p25"/>
          <p:cNvSpPr txBox="1"/>
          <p:nvPr>
            <p:ph idx="2" type="body"/>
          </p:nvPr>
        </p:nvSpPr>
        <p:spPr>
          <a:xfrm>
            <a:off x="479244" y="2774577"/>
            <a:ext cx="11233512" cy="361624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rPr>
              <a:t>Co+Working  - “Co” “ile, birlikte” anlamına gelir. Köklerini Latince “cum”dan alır.</a:t>
            </a:r>
            <a:r>
              <a:rPr lang="en-IE"/>
              <a:t> Yani, birlikte çalışmak gerçekten birlikte çalışmak, mekanı, fikirleri, atmosferi paylaşmak demektir.</a:t>
            </a:r>
            <a:endParaRPr/>
          </a:p>
          <a:p>
            <a:pPr indent="0" lvl="0" marL="0" rtl="0" algn="l">
              <a:lnSpc>
                <a:spcPct val="90000"/>
              </a:lnSpc>
              <a:spcBef>
                <a:spcPts val="1200"/>
              </a:spcBef>
              <a:spcAft>
                <a:spcPts val="0"/>
              </a:spcAft>
              <a:buClr>
                <a:srgbClr val="E63275"/>
              </a:buClr>
              <a:buSzPts val="2400"/>
              <a:buNone/>
            </a:pPr>
            <a:r>
              <a:rPr b="1" lang="en-IE">
                <a:solidFill>
                  <a:srgbClr val="E63275"/>
                </a:solidFill>
              </a:rPr>
              <a:t>Ortak çalışma alanları</a:t>
            </a:r>
            <a:r>
              <a:rPr b="1" lang="en-IE">
                <a:solidFill>
                  <a:srgbClr val="E63275"/>
                </a:solidFill>
                <a:latin typeface="Arial"/>
                <a:ea typeface="Arial"/>
                <a:cs typeface="Arial"/>
                <a:sym typeface="Arial"/>
              </a:rPr>
              <a:t>…</a:t>
            </a:r>
            <a:endParaRPr/>
          </a:p>
          <a:p>
            <a:pPr indent="-342900" lvl="0" marL="342900" rtl="0" algn="l">
              <a:lnSpc>
                <a:spcPct val="90000"/>
              </a:lnSpc>
              <a:spcBef>
                <a:spcPts val="1200"/>
              </a:spcBef>
              <a:spcAft>
                <a:spcPts val="0"/>
              </a:spcAft>
              <a:buClr>
                <a:srgbClr val="6D6E6C"/>
              </a:buClr>
              <a:buSzPts val="2400"/>
              <a:buFont typeface="Arial"/>
              <a:buChar char="•"/>
            </a:pPr>
            <a:r>
              <a:rPr lang="en-IE"/>
              <a:t>Çeşitli serbest çalışan gruplarının, uzaktan çalışanların ve diğer bağımsız profesyonellerin ortak bir alanda çalışıyor olduğu olduğu üyelik tabanlı çalışma alanlarıdır.</a:t>
            </a:r>
            <a:endParaRPr/>
          </a:p>
          <a:p>
            <a:pPr indent="-342900" lvl="0" marL="342900" rtl="0" algn="l">
              <a:lnSpc>
                <a:spcPct val="90000"/>
              </a:lnSpc>
              <a:spcBef>
                <a:spcPts val="1200"/>
              </a:spcBef>
              <a:spcAft>
                <a:spcPts val="0"/>
              </a:spcAft>
              <a:buClr>
                <a:srgbClr val="6D6E6C"/>
              </a:buClr>
              <a:buSzPts val="2400"/>
              <a:buFont typeface="Arial"/>
              <a:buChar char="•"/>
            </a:pPr>
            <a:r>
              <a:rPr lang="en-IE"/>
              <a:t>Bugün birçok farklı alanda ortak çalışma alanlarının varlığı artmaktadır. Bu modülde, farklı biçimler hakkında bilgi edinecek ve bu öğrenmeyi kendi koşullarınıza uygulayacaksınız.</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9" name="Shape 859"/>
        <p:cNvGrpSpPr/>
        <p:nvPr/>
      </p:nvGrpSpPr>
      <p:grpSpPr>
        <a:xfrm>
          <a:off x="0" y="0"/>
          <a:ext cx="0" cy="0"/>
          <a:chOff x="0" y="0"/>
          <a:chExt cx="0" cy="0"/>
        </a:xfrm>
      </p:grpSpPr>
      <p:sp>
        <p:nvSpPr>
          <p:cNvPr id="860" name="Google Shape;860;p26"/>
          <p:cNvSpPr txBox="1"/>
          <p:nvPr>
            <p:ph idx="2" type="body"/>
          </p:nvPr>
        </p:nvSpPr>
        <p:spPr>
          <a:xfrm>
            <a:off x="4161986" y="2127058"/>
            <a:ext cx="3600000" cy="3960000"/>
          </a:xfrm>
          <a:prstGeom prst="rect">
            <a:avLst/>
          </a:prstGeom>
          <a:noFill/>
          <a:ln>
            <a:noFill/>
          </a:ln>
        </p:spPr>
        <p:txBody>
          <a:bodyPr anchorCtr="0" anchor="t" bIns="45700" lIns="91425" spcFirstLastPara="1" rIns="91425" wrap="square" tIns="45700">
            <a:noAutofit/>
          </a:bodyPr>
          <a:lstStyle/>
          <a:p>
            <a:pPr indent="-90488" lvl="0" marL="90488" rtl="0" algn="l">
              <a:lnSpc>
                <a:spcPct val="90000"/>
              </a:lnSpc>
              <a:spcBef>
                <a:spcPts val="0"/>
              </a:spcBef>
              <a:spcAft>
                <a:spcPts val="0"/>
              </a:spcAft>
              <a:buClr>
                <a:srgbClr val="10B1A2"/>
              </a:buClr>
              <a:buSzPts val="2400"/>
              <a:buFont typeface="Arial"/>
              <a:buChar char="•"/>
            </a:pPr>
            <a:r>
              <a:rPr lang="en-IE">
                <a:solidFill>
                  <a:srgbClr val="10B1A2"/>
                </a:solidFill>
              </a:rPr>
              <a:t>İşbirliği</a:t>
            </a:r>
            <a:endParaRPr>
              <a:solidFill>
                <a:srgbClr val="10B1A2"/>
              </a:solidFill>
            </a:endParaRPr>
          </a:p>
          <a:p>
            <a:pPr indent="-90488" lvl="0" marL="90488" rtl="0" algn="l">
              <a:lnSpc>
                <a:spcPct val="90000"/>
              </a:lnSpc>
              <a:spcBef>
                <a:spcPts val="1000"/>
              </a:spcBef>
              <a:spcAft>
                <a:spcPts val="0"/>
              </a:spcAft>
              <a:buClr>
                <a:srgbClr val="10B1A2"/>
              </a:buClr>
              <a:buSzPts val="2400"/>
              <a:buFont typeface="Arial"/>
              <a:buChar char="•"/>
            </a:pPr>
            <a:r>
              <a:rPr lang="en-IE">
                <a:solidFill>
                  <a:srgbClr val="10B1A2"/>
                </a:solidFill>
              </a:rPr>
              <a:t>Topluluk</a:t>
            </a:r>
            <a:endParaRPr>
              <a:solidFill>
                <a:srgbClr val="10B1A2"/>
              </a:solidFill>
            </a:endParaRPr>
          </a:p>
          <a:p>
            <a:pPr indent="-90488" lvl="0" marL="90488" rtl="0" algn="l">
              <a:lnSpc>
                <a:spcPct val="90000"/>
              </a:lnSpc>
              <a:spcBef>
                <a:spcPts val="1000"/>
              </a:spcBef>
              <a:spcAft>
                <a:spcPts val="0"/>
              </a:spcAft>
              <a:buClr>
                <a:srgbClr val="10B1A2"/>
              </a:buClr>
              <a:buSzPts val="2400"/>
              <a:buFont typeface="Arial"/>
              <a:buChar char="•"/>
            </a:pPr>
            <a:r>
              <a:rPr lang="en-IE">
                <a:solidFill>
                  <a:srgbClr val="10B1A2"/>
                </a:solidFill>
              </a:rPr>
              <a:t>Açıklık</a:t>
            </a:r>
            <a:endParaRPr>
              <a:solidFill>
                <a:srgbClr val="10B1A2"/>
              </a:solidFill>
            </a:endParaRPr>
          </a:p>
          <a:p>
            <a:pPr indent="-90488" lvl="0" marL="90488" rtl="0" algn="l">
              <a:lnSpc>
                <a:spcPct val="90000"/>
              </a:lnSpc>
              <a:spcBef>
                <a:spcPts val="1000"/>
              </a:spcBef>
              <a:spcAft>
                <a:spcPts val="0"/>
              </a:spcAft>
              <a:buClr>
                <a:srgbClr val="10B1A2"/>
              </a:buClr>
              <a:buSzPts val="2400"/>
              <a:buFont typeface="Arial"/>
              <a:buChar char="•"/>
            </a:pPr>
            <a:r>
              <a:rPr lang="en-IE">
                <a:solidFill>
                  <a:srgbClr val="10B1A2"/>
                </a:solidFill>
              </a:rPr>
              <a:t>Ulaşılabilirlik</a:t>
            </a:r>
            <a:endParaRPr>
              <a:solidFill>
                <a:srgbClr val="10B1A2"/>
              </a:solidFill>
            </a:endParaRPr>
          </a:p>
          <a:p>
            <a:pPr indent="-90488" lvl="0" marL="90488" rtl="0" algn="l">
              <a:lnSpc>
                <a:spcPct val="90000"/>
              </a:lnSpc>
              <a:spcBef>
                <a:spcPts val="1000"/>
              </a:spcBef>
              <a:spcAft>
                <a:spcPts val="0"/>
              </a:spcAft>
              <a:buClr>
                <a:srgbClr val="10B1A2"/>
              </a:buClr>
              <a:buSzPts val="2400"/>
              <a:buFont typeface="Arial"/>
              <a:buChar char="•"/>
            </a:pPr>
            <a:r>
              <a:rPr lang="en-IE">
                <a:solidFill>
                  <a:srgbClr val="10B1A2"/>
                </a:solidFill>
              </a:rPr>
              <a:t>Sürdürülebilirlik</a:t>
            </a:r>
            <a:endParaRPr>
              <a:solidFill>
                <a:srgbClr val="10B1A2"/>
              </a:solidFill>
            </a:endParaRPr>
          </a:p>
        </p:txBody>
      </p:sp>
      <p:sp>
        <p:nvSpPr>
          <p:cNvPr id="861" name="Google Shape;861;p26"/>
          <p:cNvSpPr txBox="1"/>
          <p:nvPr>
            <p:ph idx="3" type="body"/>
          </p:nvPr>
        </p:nvSpPr>
        <p:spPr>
          <a:xfrm>
            <a:off x="7441035" y="2107839"/>
            <a:ext cx="4128036"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Bu sizin için ne ifade ediyor?</a:t>
            </a:r>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Kendi başınıza yapabileceğinizden daha fazlasını elde etmek</a:t>
            </a:r>
            <a:endParaRPr>
              <a:solidFill>
                <a:srgbClr val="7A7C7E"/>
              </a:solidFill>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Yönetilebilir maliyet, paylaşılan kaynaklar</a:t>
            </a:r>
            <a:endParaRPr>
              <a:solidFill>
                <a:srgbClr val="7A7C7E"/>
              </a:solidFill>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Enerji, fikir ve alan paylaşımı</a:t>
            </a:r>
            <a:endParaRPr>
              <a:solidFill>
                <a:srgbClr val="7A7C7E"/>
              </a:solidFill>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İstediğiniz gibi çalışmak</a:t>
            </a:r>
            <a:endParaRPr>
              <a:solidFill>
                <a:srgbClr val="7A7C7E"/>
              </a:solidFill>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İhtiyacı olan herkes tarafından kullanılabilirlik</a:t>
            </a:r>
            <a:endParaRPr/>
          </a:p>
        </p:txBody>
      </p:sp>
      <p:sp>
        <p:nvSpPr>
          <p:cNvPr id="862" name="Google Shape;862;p26"/>
          <p:cNvSpPr txBox="1"/>
          <p:nvPr>
            <p:ph idx="1" type="body"/>
          </p:nvPr>
        </p:nvSpPr>
        <p:spPr>
          <a:xfrm>
            <a:off x="4162425" y="1008063"/>
            <a:ext cx="7407275" cy="6969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Ortak Çalışma Anahtar Kelimeleri</a:t>
            </a:r>
            <a:endParaRPr b="1">
              <a:solidFill>
                <a:srgbClr val="E63275"/>
              </a:solidFill>
            </a:endParaRPr>
          </a:p>
        </p:txBody>
      </p:sp>
      <p:pic>
        <p:nvPicPr>
          <p:cNvPr descr="A person sitting at a table&#10;&#10;Description automatically generated" id="863" name="Google Shape;863;p26"/>
          <p:cNvPicPr preferRelativeResize="0"/>
          <p:nvPr/>
        </p:nvPicPr>
        <p:blipFill rotWithShape="1">
          <a:blip r:embed="rId3">
            <a:alphaModFix/>
          </a:blip>
          <a:srcRect b="0" l="0" r="0" t="0"/>
          <a:stretch/>
        </p:blipFill>
        <p:spPr>
          <a:xfrm>
            <a:off x="0" y="3429000"/>
            <a:ext cx="3807085" cy="28061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27"/>
          <p:cNvSpPr txBox="1"/>
          <p:nvPr/>
        </p:nvSpPr>
        <p:spPr>
          <a:xfrm>
            <a:off x="3130331" y="264570"/>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lang="en-IE" sz="3600">
                <a:solidFill>
                  <a:srgbClr val="E95273"/>
                </a:solidFill>
                <a:latin typeface="Calibri"/>
                <a:ea typeface="Calibri"/>
                <a:cs typeface="Calibri"/>
                <a:sym typeface="Calibri"/>
              </a:rPr>
              <a:t> </a:t>
            </a:r>
            <a:endParaRPr/>
          </a:p>
        </p:txBody>
      </p:sp>
      <p:sp>
        <p:nvSpPr>
          <p:cNvPr id="869" name="Google Shape;869;p2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Birlikte Çalışma (Co-working)</a:t>
            </a:r>
            <a:endParaRPr b="1">
              <a:solidFill>
                <a:srgbClr val="E63275"/>
              </a:solidFill>
            </a:endParaRPr>
          </a:p>
        </p:txBody>
      </p:sp>
      <p:sp>
        <p:nvSpPr>
          <p:cNvPr id="870" name="Google Shape;870;p27"/>
          <p:cNvSpPr txBox="1"/>
          <p:nvPr>
            <p:ph idx="2" type="body"/>
          </p:nvPr>
        </p:nvSpPr>
        <p:spPr>
          <a:xfrm>
            <a:off x="4162425" y="2117725"/>
            <a:ext cx="7407275" cy="397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7A7C7E"/>
              </a:buClr>
              <a:buSzPts val="2400"/>
              <a:buNone/>
            </a:pPr>
            <a:r>
              <a:rPr lang="en-IE">
                <a:solidFill>
                  <a:srgbClr val="7A7C7E"/>
                </a:solidFill>
              </a:rPr>
              <a:t>Pek çok yeni girişimci evlerinde aile bireylerinin arkasında bıraktığı dağınıklık arasında mutfak masasında, kiler ya da bahçede zor koşullarda çalışıyor. Çamaşır makinesinin ve ev işlerinin dikkatinin dağılması yaratıcı süreci engelleyebilir!</a:t>
            </a:r>
            <a:endParaRPr/>
          </a:p>
          <a:p>
            <a:pPr indent="0" lvl="0" marL="0" rtl="0" algn="l">
              <a:lnSpc>
                <a:spcPct val="100000"/>
              </a:lnSpc>
              <a:spcBef>
                <a:spcPts val="1000"/>
              </a:spcBef>
              <a:spcAft>
                <a:spcPts val="0"/>
              </a:spcAft>
              <a:buClr>
                <a:srgbClr val="10B1A2"/>
              </a:buClr>
              <a:buSzPts val="2400"/>
              <a:buNone/>
            </a:pPr>
            <a:r>
              <a:rPr b="1" lang="en-IE">
                <a:solidFill>
                  <a:srgbClr val="10B1A2"/>
                </a:solidFill>
                <a:latin typeface="Calibri"/>
                <a:ea typeface="Calibri"/>
                <a:cs typeface="Calibri"/>
                <a:sym typeface="Calibri"/>
              </a:rPr>
              <a:t>Ortak çalışma alanları, bir dizi farklı proje / sözleşme üzerinde çalışan insanları bir araya getirir, bu nedenle doğrudan rekabet çok azdır. Genellikle uygun fiyatlı çalışma alanı, yüksek hızlı geniş bant, tesislere ve bazı durumlarda ekipmana erişim sunarlar.</a:t>
            </a:r>
            <a:endParaRPr/>
          </a:p>
        </p:txBody>
      </p:sp>
      <p:pic>
        <p:nvPicPr>
          <p:cNvPr id="871" name="Google Shape;871;p27"/>
          <p:cNvPicPr preferRelativeResize="0"/>
          <p:nvPr/>
        </p:nvPicPr>
        <p:blipFill rotWithShape="1">
          <a:blip r:embed="rId3">
            <a:alphaModFix/>
          </a:blip>
          <a:srcRect b="0" l="0" r="0" t="0"/>
          <a:stretch/>
        </p:blipFill>
        <p:spPr>
          <a:xfrm>
            <a:off x="356315" y="3124899"/>
            <a:ext cx="3689975" cy="28412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5" name="Shape 875"/>
        <p:cNvGrpSpPr/>
        <p:nvPr/>
      </p:nvGrpSpPr>
      <p:grpSpPr>
        <a:xfrm>
          <a:off x="0" y="0"/>
          <a:ext cx="0" cy="0"/>
          <a:chOff x="0" y="0"/>
          <a:chExt cx="0" cy="0"/>
        </a:xfrm>
      </p:grpSpPr>
      <p:sp>
        <p:nvSpPr>
          <p:cNvPr id="876" name="Google Shape;876;p28"/>
          <p:cNvSpPr txBox="1"/>
          <p:nvPr/>
        </p:nvSpPr>
        <p:spPr>
          <a:xfrm>
            <a:off x="3130331" y="264570"/>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lang="en-IE" sz="3600">
                <a:solidFill>
                  <a:srgbClr val="E95273"/>
                </a:solidFill>
                <a:latin typeface="Calibri"/>
                <a:ea typeface="Calibri"/>
                <a:cs typeface="Calibri"/>
                <a:sym typeface="Calibri"/>
              </a:rPr>
              <a:t> </a:t>
            </a:r>
            <a:endParaRPr/>
          </a:p>
        </p:txBody>
      </p:sp>
      <p:sp>
        <p:nvSpPr>
          <p:cNvPr id="877" name="Google Shape;877;p28"/>
          <p:cNvSpPr txBox="1"/>
          <p:nvPr>
            <p:ph idx="1" type="body"/>
          </p:nvPr>
        </p:nvSpPr>
        <p:spPr>
          <a:xfrm>
            <a:off x="4161984" y="99726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Ortak + Çalışma Motivasyonları</a:t>
            </a:r>
            <a:endParaRPr b="1">
              <a:solidFill>
                <a:srgbClr val="E63275"/>
              </a:solidFill>
            </a:endParaRPr>
          </a:p>
        </p:txBody>
      </p:sp>
      <p:sp>
        <p:nvSpPr>
          <p:cNvPr id="878" name="Google Shape;878;p28"/>
          <p:cNvSpPr txBox="1"/>
          <p:nvPr>
            <p:ph idx="2" type="body"/>
          </p:nvPr>
        </p:nvSpPr>
        <p:spPr>
          <a:xfrm>
            <a:off x="4162425" y="2117725"/>
            <a:ext cx="7407275" cy="39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latin typeface="Calibri"/>
                <a:ea typeface="Calibri"/>
                <a:cs typeface="Calibri"/>
                <a:sym typeface="Calibri"/>
              </a:rPr>
              <a:t>Harvard Business Review'da </a:t>
            </a:r>
            <a:r>
              <a:rPr lang="en-IE">
                <a:solidFill>
                  <a:srgbClr val="7A7C7E"/>
                </a:solidFill>
              </a:rPr>
              <a:t>yayınlanan bir raporda, insanların ortak çalışma alanlarında başarılı oldukları ortaya çıktı.. </a:t>
            </a:r>
            <a:endParaRPr/>
          </a:p>
          <a:p>
            <a:pPr indent="-312738" lvl="0" marL="312738" rtl="0" algn="l">
              <a:lnSpc>
                <a:spcPct val="90000"/>
              </a:lnSpc>
              <a:spcBef>
                <a:spcPts val="1000"/>
              </a:spcBef>
              <a:spcAft>
                <a:spcPts val="0"/>
              </a:spcAft>
              <a:buClr>
                <a:srgbClr val="20B6F6"/>
              </a:buClr>
              <a:buSzPts val="2400"/>
              <a:buFont typeface="Arial"/>
              <a:buChar char="•"/>
            </a:pPr>
            <a:r>
              <a:rPr lang="en-IE">
                <a:solidFill>
                  <a:srgbClr val="7A7C7E"/>
                </a:solidFill>
              </a:rPr>
              <a:t>Ortak çalışma alanları kullanan insanlar</a:t>
            </a:r>
            <a:r>
              <a:rPr b="1" lang="en-IE">
                <a:solidFill>
                  <a:srgbClr val="7A7C7E"/>
                </a:solidFill>
              </a:rPr>
              <a:t>, tüm benliklerini işe getirebilecekleri</a:t>
            </a:r>
            <a:r>
              <a:rPr lang="en-IE">
                <a:solidFill>
                  <a:srgbClr val="7A7C7E"/>
                </a:solidFill>
              </a:rPr>
              <a:t> için çalışmalarını anlamlı görüyorlar.</a:t>
            </a:r>
            <a:endParaRPr/>
          </a:p>
          <a:p>
            <a:pPr indent="-312738" lvl="0" marL="312738" rtl="0" algn="l">
              <a:lnSpc>
                <a:spcPct val="90000"/>
              </a:lnSpc>
              <a:spcBef>
                <a:spcPts val="1000"/>
              </a:spcBef>
              <a:spcAft>
                <a:spcPts val="0"/>
              </a:spcAft>
              <a:buClr>
                <a:srgbClr val="20B6F6"/>
              </a:buClr>
              <a:buSzPts val="2400"/>
              <a:buFont typeface="Arial"/>
              <a:buChar char="•"/>
            </a:pPr>
            <a:r>
              <a:rPr lang="en-IE">
                <a:solidFill>
                  <a:srgbClr val="7A7C7E"/>
                </a:solidFill>
              </a:rPr>
              <a:t>Evden kendi yaratıcı işinizi kurmak için ücretli bir iş, güvenilir bir gelir bırakma kararını vermek gerçekten zor olabilir. Birlikte çalışmak, daha ucuz bir başlangıçtır ve cesaret verici insanlarla etkileşim yoluyla teşvik sağladığından yardımcı olabilir.</a:t>
            </a:r>
            <a:endParaRPr/>
          </a:p>
        </p:txBody>
      </p:sp>
      <p:pic>
        <p:nvPicPr>
          <p:cNvPr descr="A group of people posing for the camera&#10;&#10;Description automatically generated" id="879" name="Google Shape;879;p28"/>
          <p:cNvPicPr preferRelativeResize="0"/>
          <p:nvPr/>
        </p:nvPicPr>
        <p:blipFill rotWithShape="1">
          <a:blip r:embed="rId3">
            <a:alphaModFix/>
          </a:blip>
          <a:srcRect b="0" l="0" r="0" t="0"/>
          <a:stretch/>
        </p:blipFill>
        <p:spPr>
          <a:xfrm>
            <a:off x="301304" y="2856135"/>
            <a:ext cx="3737295" cy="373729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3" name="Shape 883"/>
        <p:cNvGrpSpPr/>
        <p:nvPr/>
      </p:nvGrpSpPr>
      <p:grpSpPr>
        <a:xfrm>
          <a:off x="0" y="0"/>
          <a:ext cx="0" cy="0"/>
          <a:chOff x="0" y="0"/>
          <a:chExt cx="0" cy="0"/>
        </a:xfrm>
      </p:grpSpPr>
      <p:sp>
        <p:nvSpPr>
          <p:cNvPr id="884" name="Google Shape;884;p29"/>
          <p:cNvSpPr txBox="1"/>
          <p:nvPr>
            <p:ph idx="1" type="body"/>
          </p:nvPr>
        </p:nvSpPr>
        <p:spPr>
          <a:xfrm>
            <a:off x="3782956" y="732269"/>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Ortak + Çalışma Motivasyonları</a:t>
            </a:r>
            <a:endParaRPr b="1">
              <a:solidFill>
                <a:srgbClr val="E63275"/>
              </a:solidFill>
            </a:endParaRPr>
          </a:p>
        </p:txBody>
      </p:sp>
      <p:sp>
        <p:nvSpPr>
          <p:cNvPr id="885" name="Google Shape;885;p29"/>
          <p:cNvSpPr txBox="1"/>
          <p:nvPr>
            <p:ph idx="2" type="body"/>
          </p:nvPr>
        </p:nvSpPr>
        <p:spPr>
          <a:xfrm>
            <a:off x="3782956" y="2150631"/>
            <a:ext cx="8230882" cy="3975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Ortak çalışmanın faydalarını ölçen bir araştırmaya göre:-</a:t>
            </a:r>
            <a:endParaRPr/>
          </a:p>
          <a:p>
            <a:pPr indent="0" lvl="0" marL="0" rtl="0" algn="l">
              <a:lnSpc>
                <a:spcPct val="90000"/>
              </a:lnSpc>
              <a:spcBef>
                <a:spcPts val="1200"/>
              </a:spcBef>
              <a:spcAft>
                <a:spcPts val="0"/>
              </a:spcAft>
              <a:buClr>
                <a:srgbClr val="E63275"/>
              </a:buClr>
              <a:buSzPts val="2400"/>
              <a:buNone/>
            </a:pPr>
            <a:r>
              <a:rPr b="1" lang="en-IE">
                <a:solidFill>
                  <a:srgbClr val="E63275"/>
                </a:solidFill>
              </a:rPr>
              <a:t>İnsanlar ortak çalışma alanında çalıştıklarında:</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 86’sı daha az izole hissetti</a:t>
            </a:r>
            <a:endParaRPr>
              <a:solidFill>
                <a:srgbClr val="7A7C7E"/>
              </a:solidFill>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İşletmelerinin %80i genişledi</a:t>
            </a:r>
            <a:endParaRPr>
              <a:solidFill>
                <a:srgbClr val="7A7C7E"/>
              </a:solidFill>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 71’i verimliliklerinin arttığını hissetti</a:t>
            </a:r>
            <a:endParaRPr>
              <a:solidFill>
                <a:srgbClr val="7A7C7E"/>
              </a:solidFill>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 75’i gelirlerinin artmasını bekliyor</a:t>
            </a:r>
            <a:endParaRPr>
              <a:solidFill>
                <a:srgbClr val="7A7C7E"/>
              </a:solidFill>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 66'sı iş hacminin artmasını bekliyor.</a:t>
            </a:r>
            <a:endParaRPr/>
          </a:p>
          <a:p>
            <a:pPr indent="-285750" lvl="0" marL="285750" rtl="0" algn="l">
              <a:lnSpc>
                <a:spcPct val="90000"/>
              </a:lnSpc>
              <a:spcBef>
                <a:spcPts val="1200"/>
              </a:spcBef>
              <a:spcAft>
                <a:spcPts val="0"/>
              </a:spcAft>
              <a:buClr>
                <a:srgbClr val="7A7C7E"/>
              </a:buClr>
              <a:buSzPts val="2400"/>
              <a:buNone/>
            </a:pPr>
            <a:r>
              <a:rPr b="1" lang="en-IE">
                <a:solidFill>
                  <a:srgbClr val="7A7C7E"/>
                </a:solidFill>
              </a:rPr>
              <a:t>Kaynak: Deskmag Global Coworking Anketleri 2012 ve 2014 </a:t>
            </a:r>
            <a:endParaRPr/>
          </a:p>
          <a:p>
            <a:pPr indent="0" lvl="0" marL="0" rtl="0" algn="l">
              <a:lnSpc>
                <a:spcPct val="90000"/>
              </a:lnSpc>
              <a:spcBef>
                <a:spcPts val="1000"/>
              </a:spcBef>
              <a:spcAft>
                <a:spcPts val="0"/>
              </a:spcAft>
              <a:buClr>
                <a:srgbClr val="6D6E6C"/>
              </a:buClr>
              <a:buSzPts val="2400"/>
              <a:buNone/>
            </a:pPr>
            <a:r>
              <a:t/>
            </a:r>
            <a:endParaRPr/>
          </a:p>
        </p:txBody>
      </p:sp>
      <p:pic>
        <p:nvPicPr>
          <p:cNvPr descr="A person posing for the camera&#10;&#10;Description automatically generated" id="886" name="Google Shape;886;p29"/>
          <p:cNvPicPr preferRelativeResize="0"/>
          <p:nvPr/>
        </p:nvPicPr>
        <p:blipFill rotWithShape="1">
          <a:blip r:embed="rId3">
            <a:alphaModFix/>
          </a:blip>
          <a:srcRect b="0" l="0" r="0" t="0"/>
          <a:stretch/>
        </p:blipFill>
        <p:spPr>
          <a:xfrm>
            <a:off x="-181303" y="3117139"/>
            <a:ext cx="3740861" cy="37408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Google Shape;686;p3"/>
          <p:cNvSpPr txBox="1"/>
          <p:nvPr>
            <p:ph idx="3" type="body"/>
          </p:nvPr>
        </p:nvSpPr>
        <p:spPr>
          <a:xfrm>
            <a:off x="505763" y="2092110"/>
            <a:ext cx="6155096" cy="24973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100"/>
              <a:buNone/>
            </a:pPr>
            <a:r>
              <a:rPr b="1" i="0" lang="en-IE" sz="4100"/>
              <a:t>BÖLÜM 1: </a:t>
            </a:r>
            <a:endParaRPr/>
          </a:p>
          <a:p>
            <a:pPr indent="0" lvl="0" marL="0" rtl="0" algn="l">
              <a:lnSpc>
                <a:spcPct val="90000"/>
              </a:lnSpc>
              <a:spcBef>
                <a:spcPts val="1000"/>
              </a:spcBef>
              <a:spcAft>
                <a:spcPts val="0"/>
              </a:spcAft>
              <a:buClr>
                <a:schemeClr val="lt1"/>
              </a:buClr>
              <a:buSzPts val="4100"/>
              <a:buNone/>
            </a:pPr>
            <a:r>
              <a:rPr b="1" i="0" lang="en-IE" sz="4100"/>
              <a:t>İş Birliği Kültürü</a:t>
            </a:r>
            <a:endParaRPr b="1" i="0" sz="4100"/>
          </a:p>
          <a:p>
            <a:pPr indent="0" lvl="0" marL="0" rtl="0" algn="l">
              <a:lnSpc>
                <a:spcPct val="90000"/>
              </a:lnSpc>
              <a:spcBef>
                <a:spcPts val="1000"/>
              </a:spcBef>
              <a:spcAft>
                <a:spcPts val="0"/>
              </a:spcAft>
              <a:buClr>
                <a:schemeClr val="lt1"/>
              </a:buClr>
              <a:buSzPts val="2400"/>
              <a:buNone/>
            </a:pPr>
            <a:r>
              <a:t/>
            </a:r>
            <a:endParaRPr i="0" sz="2400"/>
          </a:p>
          <a:p>
            <a:pPr indent="0" lvl="0" marL="0" rtl="0" algn="l">
              <a:lnSpc>
                <a:spcPct val="90000"/>
              </a:lnSpc>
              <a:spcBef>
                <a:spcPts val="1000"/>
              </a:spcBef>
              <a:spcAft>
                <a:spcPts val="0"/>
              </a:spcAft>
              <a:buClr>
                <a:schemeClr val="lt1"/>
              </a:buClr>
              <a:buSzPts val="2400"/>
              <a:buNone/>
            </a:pPr>
            <a:r>
              <a:rPr i="0" lang="en-IE" sz="2400"/>
              <a:t>Hepimiz inovasyonun sürdürülebilir başarının anahtarı olduğunu biliyoruz, ve inovasyonu hızlandırmanın tek yolu iş birliği yapmaktır.</a:t>
            </a:r>
            <a:endParaRPr/>
          </a:p>
          <a:p>
            <a:pPr indent="0" lvl="0" marL="0" rtl="0" algn="l">
              <a:lnSpc>
                <a:spcPct val="90000"/>
              </a:lnSpc>
              <a:spcBef>
                <a:spcPts val="1000"/>
              </a:spcBef>
              <a:spcAft>
                <a:spcPts val="0"/>
              </a:spcAft>
              <a:buClr>
                <a:schemeClr val="lt1"/>
              </a:buClr>
              <a:buSzPts val="2400"/>
              <a:buNone/>
            </a:pPr>
            <a:r>
              <a:t/>
            </a:r>
            <a:endParaRPr i="0" sz="2400"/>
          </a:p>
          <a:p>
            <a:pPr indent="0" lvl="0" marL="0" rtl="0" algn="l">
              <a:lnSpc>
                <a:spcPct val="90000"/>
              </a:lnSpc>
              <a:spcBef>
                <a:spcPts val="1000"/>
              </a:spcBef>
              <a:spcAft>
                <a:spcPts val="0"/>
              </a:spcAft>
              <a:buClr>
                <a:schemeClr val="lt1"/>
              </a:buClr>
              <a:buSzPts val="2400"/>
              <a:buNone/>
            </a:pPr>
            <a:r>
              <a:rPr i="0" lang="en-IE" sz="2400"/>
              <a:t>Yeni başlayanların kilit paydaşları ile birlikte daha iyi bir performans sergilemesi fikri yeni bir fikir değil. Ancak bu, iş gelişiminizin önemli bir parçası. Bu modül, halihazırda başkalarıyla çalışan veya başlangıç başarısı için başkalarıyla işbirliğini düşünenler için uygundur.</a:t>
            </a:r>
            <a:endParaRPr i="0" sz="2400"/>
          </a:p>
        </p:txBody>
      </p:sp>
      <p:pic>
        <p:nvPicPr>
          <p:cNvPr descr="A picture containing room&#10;&#10;Description automatically generated" id="687" name="Google Shape;687;p3"/>
          <p:cNvPicPr preferRelativeResize="0"/>
          <p:nvPr/>
        </p:nvPicPr>
        <p:blipFill rotWithShape="1">
          <a:blip r:embed="rId3">
            <a:alphaModFix/>
          </a:blip>
          <a:srcRect b="0" l="0" r="0" t="0"/>
          <a:stretch/>
        </p:blipFill>
        <p:spPr>
          <a:xfrm>
            <a:off x="7641020" y="2768821"/>
            <a:ext cx="4630791" cy="336784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sp>
        <p:nvSpPr>
          <p:cNvPr id="891" name="Google Shape;891;p30"/>
          <p:cNvSpPr txBox="1"/>
          <p:nvPr/>
        </p:nvSpPr>
        <p:spPr>
          <a:xfrm>
            <a:off x="3130331" y="264570"/>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lang="en-IE" sz="3600">
                <a:solidFill>
                  <a:srgbClr val="E95273"/>
                </a:solidFill>
                <a:latin typeface="Calibri"/>
                <a:ea typeface="Calibri"/>
                <a:cs typeface="Calibri"/>
                <a:sym typeface="Calibri"/>
              </a:rPr>
              <a:t> </a:t>
            </a:r>
            <a:endParaRPr/>
          </a:p>
        </p:txBody>
      </p:sp>
      <p:sp>
        <p:nvSpPr>
          <p:cNvPr id="892" name="Google Shape;892;p30"/>
          <p:cNvSpPr txBox="1"/>
          <p:nvPr>
            <p:ph idx="1" type="body"/>
          </p:nvPr>
        </p:nvSpPr>
        <p:spPr>
          <a:xfrm>
            <a:off x="3599644" y="704774"/>
            <a:ext cx="7995554"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Ortak Çalışma Yapısı ve İş Birliği Kültürü</a:t>
            </a:r>
            <a:endParaRPr b="1">
              <a:solidFill>
                <a:srgbClr val="E63275"/>
              </a:solidFill>
            </a:endParaRPr>
          </a:p>
        </p:txBody>
      </p:sp>
      <p:sp>
        <p:nvSpPr>
          <p:cNvPr id="893" name="Google Shape;893;p30"/>
          <p:cNvSpPr txBox="1"/>
          <p:nvPr>
            <p:ph idx="2" type="body"/>
          </p:nvPr>
        </p:nvSpPr>
        <p:spPr>
          <a:xfrm>
            <a:off x="3409406" y="1668249"/>
            <a:ext cx="8682647" cy="3975100"/>
          </a:xfrm>
          <a:prstGeom prst="rect">
            <a:avLst/>
          </a:prstGeom>
          <a:solidFill>
            <a:schemeClr val="lt1"/>
          </a:solidFill>
          <a:ln>
            <a:noFill/>
          </a:ln>
        </p:spPr>
        <p:txBody>
          <a:bodyPr anchorCtr="0" anchor="t" bIns="45700" lIns="91425" spcFirstLastPara="1" rIns="91425" wrap="square" tIns="45700">
            <a:noAutofit/>
          </a:bodyPr>
          <a:lstStyle/>
          <a:p>
            <a:pPr indent="-312738" lvl="0" marL="312738" rtl="0" algn="l">
              <a:lnSpc>
                <a:spcPct val="90000"/>
              </a:lnSpc>
              <a:spcBef>
                <a:spcPts val="0"/>
              </a:spcBef>
              <a:spcAft>
                <a:spcPts val="0"/>
              </a:spcAft>
              <a:buClr>
                <a:srgbClr val="20B6F6"/>
              </a:buClr>
              <a:buSzPts val="2400"/>
              <a:buFont typeface="Arial"/>
              <a:buChar char="•"/>
            </a:pPr>
            <a:r>
              <a:rPr lang="en-IE">
                <a:solidFill>
                  <a:srgbClr val="7A7C7E"/>
                </a:solidFill>
              </a:rPr>
              <a:t>Ortak alanda çalışanlar, çalışmak için bir topluluk alanına sahip olmanın, çalışma günlerinde </a:t>
            </a:r>
            <a:r>
              <a:rPr b="1" lang="en-IE">
                <a:solidFill>
                  <a:srgbClr val="7A7C7E"/>
                </a:solidFill>
              </a:rPr>
              <a:t>bir yapı oluşturmaya </a:t>
            </a:r>
            <a:r>
              <a:rPr lang="en-IE">
                <a:solidFill>
                  <a:srgbClr val="7A7C7E"/>
                </a:solidFill>
              </a:rPr>
              <a:t>yardımcı olduğunu ve </a:t>
            </a:r>
            <a:r>
              <a:rPr b="1" lang="en-IE">
                <a:solidFill>
                  <a:srgbClr val="7A7C7E"/>
                </a:solidFill>
              </a:rPr>
              <a:t>bu disiplinin motivasyonel </a:t>
            </a:r>
            <a:r>
              <a:rPr lang="en-IE">
                <a:solidFill>
                  <a:srgbClr val="7A7C7E"/>
                </a:solidFill>
              </a:rPr>
              <a:t>olduğunu bildiriyor.</a:t>
            </a:r>
            <a:endParaRPr/>
          </a:p>
          <a:p>
            <a:pPr indent="-312738" lvl="0" marL="312738" rtl="0" algn="l">
              <a:lnSpc>
                <a:spcPct val="90000"/>
              </a:lnSpc>
              <a:spcBef>
                <a:spcPts val="1000"/>
              </a:spcBef>
              <a:spcAft>
                <a:spcPts val="0"/>
              </a:spcAft>
              <a:buClr>
                <a:srgbClr val="20B6F6"/>
              </a:buClr>
              <a:buSzPts val="2400"/>
              <a:buFont typeface="Arial"/>
              <a:buChar char="•"/>
            </a:pPr>
            <a:r>
              <a:rPr lang="en-IE">
                <a:solidFill>
                  <a:srgbClr val="7A7C7E"/>
                </a:solidFill>
              </a:rPr>
              <a:t>Ortak çalışma alanının yaklaşımı ne kadar </a:t>
            </a:r>
            <a:r>
              <a:rPr b="1" lang="en-IE">
                <a:solidFill>
                  <a:srgbClr val="7A7C7E"/>
                </a:solidFill>
              </a:rPr>
              <a:t>insan merkezli </a:t>
            </a:r>
            <a:r>
              <a:rPr lang="en-IE">
                <a:solidFill>
                  <a:srgbClr val="7A7C7E"/>
                </a:solidFill>
              </a:rPr>
              <a:t>olursa o kadar iyi gelişir.</a:t>
            </a:r>
            <a:endParaRPr/>
          </a:p>
          <a:p>
            <a:pPr indent="-312738" lvl="0" marL="312738" rtl="0" algn="l">
              <a:lnSpc>
                <a:spcPct val="90000"/>
              </a:lnSpc>
              <a:spcBef>
                <a:spcPts val="1000"/>
              </a:spcBef>
              <a:spcAft>
                <a:spcPts val="0"/>
              </a:spcAft>
              <a:buClr>
                <a:srgbClr val="20B6F6"/>
              </a:buClr>
              <a:buSzPts val="2400"/>
              <a:buFont typeface="Arial"/>
              <a:buChar char="•"/>
            </a:pPr>
            <a:r>
              <a:rPr lang="en-IE">
                <a:solidFill>
                  <a:srgbClr val="7A7C7E"/>
                </a:solidFill>
              </a:rPr>
              <a:t>Ortak alanda çalışan insanlar, mekandaki diğer kişilerden hangileri ile ve nasıl etkileşime gireceklerini seçmekte özgürdürler - genellikle en iyi networkler, ortak kafede / mutfakta bir fincan kahve üzerinde gerçekleşebilir - etkileşim organiktir ve zorla değildir.</a:t>
            </a:r>
            <a:endParaRPr/>
          </a:p>
          <a:p>
            <a:pPr indent="-312738" lvl="0" marL="312738" rtl="0" algn="l">
              <a:lnSpc>
                <a:spcPct val="90000"/>
              </a:lnSpc>
              <a:spcBef>
                <a:spcPts val="1000"/>
              </a:spcBef>
              <a:spcAft>
                <a:spcPts val="0"/>
              </a:spcAft>
              <a:buClr>
                <a:srgbClr val="20B6F6"/>
              </a:buClr>
              <a:buSzPts val="2400"/>
              <a:buFont typeface="Arial"/>
              <a:buChar char="•"/>
            </a:pPr>
            <a:r>
              <a:rPr lang="en-IE">
                <a:solidFill>
                  <a:srgbClr val="7A7C7E"/>
                </a:solidFill>
              </a:rPr>
              <a:t>İş arkadaşlarınız gerektiğinde iş birliği olanaklarını kullanabilir - toplantı odası / konferans odaları / stüdyolar / hublar / ekipman / yüksek hızlı geniş bant, genellikle uygun fiyatlarda sunulur.</a:t>
            </a:r>
            <a:endParaRPr/>
          </a:p>
          <a:p>
            <a:pPr indent="0" lvl="0" marL="0" rtl="0" algn="l">
              <a:lnSpc>
                <a:spcPct val="90000"/>
              </a:lnSpc>
              <a:spcBef>
                <a:spcPts val="1000"/>
              </a:spcBef>
              <a:spcAft>
                <a:spcPts val="0"/>
              </a:spcAft>
              <a:buClr>
                <a:srgbClr val="6D6E6C"/>
              </a:buClr>
              <a:buSzPts val="2400"/>
              <a:buNone/>
            </a:pPr>
            <a:r>
              <a:t/>
            </a:r>
            <a:endParaRPr/>
          </a:p>
        </p:txBody>
      </p:sp>
      <p:pic>
        <p:nvPicPr>
          <p:cNvPr descr="A group of people sitting at a table with a computer&#10;&#10;Description automatically generated" id="894" name="Google Shape;894;p30"/>
          <p:cNvPicPr preferRelativeResize="0"/>
          <p:nvPr/>
        </p:nvPicPr>
        <p:blipFill rotWithShape="1">
          <a:blip r:embed="rId3">
            <a:alphaModFix/>
          </a:blip>
          <a:srcRect b="0" l="0" r="0" t="0"/>
          <a:stretch/>
        </p:blipFill>
        <p:spPr>
          <a:xfrm>
            <a:off x="99947" y="3352800"/>
            <a:ext cx="3124977" cy="31403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8" name="Shape 898"/>
        <p:cNvGrpSpPr/>
        <p:nvPr/>
      </p:nvGrpSpPr>
      <p:grpSpPr>
        <a:xfrm>
          <a:off x="0" y="0"/>
          <a:ext cx="0" cy="0"/>
          <a:chOff x="0" y="0"/>
          <a:chExt cx="0" cy="0"/>
        </a:xfrm>
      </p:grpSpPr>
      <p:sp>
        <p:nvSpPr>
          <p:cNvPr id="899" name="Google Shape;899;p3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Egzersiz</a:t>
            </a:r>
            <a:endParaRPr b="1">
              <a:solidFill>
                <a:srgbClr val="E95273"/>
              </a:solidFill>
            </a:endParaRPr>
          </a:p>
        </p:txBody>
      </p:sp>
      <p:sp>
        <p:nvSpPr>
          <p:cNvPr id="900" name="Google Shape;900;p31"/>
          <p:cNvSpPr txBox="1"/>
          <p:nvPr>
            <p:ph idx="2" type="body"/>
          </p:nvPr>
        </p:nvSpPr>
        <p:spPr>
          <a:xfrm>
            <a:off x="5076824" y="2117725"/>
            <a:ext cx="6887159" cy="3975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Ortak çalışma alanında çalışmayı düşünün:</a:t>
            </a:r>
            <a:endParaRPr>
              <a:solidFill>
                <a:srgbClr val="E95273"/>
              </a:solidFill>
            </a:endParaRPr>
          </a:p>
          <a:p>
            <a:pPr indent="-312738" lvl="0" marL="312738" rtl="0" algn="l">
              <a:lnSpc>
                <a:spcPct val="90000"/>
              </a:lnSpc>
              <a:spcBef>
                <a:spcPts val="1200"/>
              </a:spcBef>
              <a:spcAft>
                <a:spcPts val="0"/>
              </a:spcAft>
              <a:buClr>
                <a:srgbClr val="20B6F6"/>
              </a:buClr>
              <a:buSzPts val="2400"/>
              <a:buFont typeface="Arial"/>
              <a:buChar char="•"/>
            </a:pPr>
            <a:r>
              <a:rPr lang="en-IE">
                <a:solidFill>
                  <a:srgbClr val="7A7C7E"/>
                </a:solidFill>
              </a:rPr>
              <a:t>İşletmenizi yerden kaldırmanıza yardımcı olabilir mi? Nasıl?</a:t>
            </a:r>
            <a:endParaRPr/>
          </a:p>
          <a:p>
            <a:pPr indent="-312738" lvl="0" marL="312738" rtl="0" algn="l">
              <a:lnSpc>
                <a:spcPct val="90000"/>
              </a:lnSpc>
              <a:spcBef>
                <a:spcPts val="1200"/>
              </a:spcBef>
              <a:spcAft>
                <a:spcPts val="0"/>
              </a:spcAft>
              <a:buClr>
                <a:srgbClr val="20B6F6"/>
              </a:buClr>
              <a:buSzPts val="2400"/>
              <a:buFont typeface="Arial"/>
              <a:buChar char="•"/>
            </a:pPr>
            <a:r>
              <a:rPr lang="en-IE">
                <a:solidFill>
                  <a:srgbClr val="7A7C7E"/>
                </a:solidFill>
              </a:rPr>
              <a:t>İşbirliği ile ilgili en önemli 5 ihtiyacınızı not edin.</a:t>
            </a:r>
            <a:endParaRPr/>
          </a:p>
          <a:p>
            <a:pPr indent="-312738" lvl="0" marL="312738" rtl="0" algn="l">
              <a:lnSpc>
                <a:spcPct val="90000"/>
              </a:lnSpc>
              <a:spcBef>
                <a:spcPts val="1200"/>
              </a:spcBef>
              <a:spcAft>
                <a:spcPts val="0"/>
              </a:spcAft>
              <a:buClr>
                <a:srgbClr val="20B6F6"/>
              </a:buClr>
              <a:buSzPts val="2400"/>
              <a:buFont typeface="Arial"/>
              <a:buChar char="•"/>
            </a:pPr>
            <a:r>
              <a:rPr lang="en-IE">
                <a:solidFill>
                  <a:srgbClr val="7A7C7E"/>
                </a:solidFill>
              </a:rPr>
              <a:t>Başkalarıyla birlikte çalışma kapasitesinde hangi becerileri sunabilirsiniz?</a:t>
            </a:r>
            <a:endParaRPr/>
          </a:p>
          <a:p>
            <a:pPr indent="-312738" lvl="0" marL="312738" rtl="0" algn="l">
              <a:lnSpc>
                <a:spcPct val="90000"/>
              </a:lnSpc>
              <a:spcBef>
                <a:spcPts val="1200"/>
              </a:spcBef>
              <a:spcAft>
                <a:spcPts val="0"/>
              </a:spcAft>
              <a:buClr>
                <a:srgbClr val="20B6F6"/>
              </a:buClr>
              <a:buSzPts val="2400"/>
              <a:buFont typeface="Arial"/>
              <a:buChar char="•"/>
            </a:pPr>
            <a:r>
              <a:rPr lang="en-IE">
                <a:solidFill>
                  <a:srgbClr val="7A7C7E"/>
                </a:solidFill>
              </a:rPr>
              <a:t>Çalışmanın sizin için bir seçenek olduğunu düşünüyor musunuz?</a:t>
            </a:r>
            <a:endParaRPr>
              <a:solidFill>
                <a:srgbClr val="E95273"/>
              </a:solidFill>
            </a:endParaRPr>
          </a:p>
          <a:p>
            <a:pPr indent="0" lvl="0" marL="0" rtl="0" algn="l">
              <a:lnSpc>
                <a:spcPct val="90000"/>
              </a:lnSpc>
              <a:spcBef>
                <a:spcPts val="1000"/>
              </a:spcBef>
              <a:spcAft>
                <a:spcPts val="0"/>
              </a:spcAft>
              <a:buClr>
                <a:srgbClr val="6D6E6C"/>
              </a:buClr>
              <a:buSzPts val="2400"/>
              <a:buNone/>
            </a:pPr>
            <a:r>
              <a:t/>
            </a:r>
            <a:endParaRPr/>
          </a:p>
        </p:txBody>
      </p:sp>
      <p:pic>
        <p:nvPicPr>
          <p:cNvPr descr="Two people looking at the camera&#10;&#10;Description automatically generated" id="901" name="Google Shape;901;p31"/>
          <p:cNvPicPr preferRelativeResize="0"/>
          <p:nvPr/>
        </p:nvPicPr>
        <p:blipFill rotWithShape="1">
          <a:blip r:embed="rId3">
            <a:alphaModFix/>
          </a:blip>
          <a:srcRect b="0" l="0" r="0" t="0"/>
          <a:stretch/>
        </p:blipFill>
        <p:spPr>
          <a:xfrm>
            <a:off x="88681" y="3163880"/>
            <a:ext cx="4591050" cy="3060700"/>
          </a:xfrm>
          <a:prstGeom prst="rect">
            <a:avLst/>
          </a:prstGeom>
          <a:noFill/>
          <a:ln>
            <a:noFill/>
          </a:ln>
        </p:spPr>
      </p:pic>
      <p:grpSp>
        <p:nvGrpSpPr>
          <p:cNvPr id="902" name="Google Shape;902;p31"/>
          <p:cNvGrpSpPr/>
          <p:nvPr/>
        </p:nvGrpSpPr>
        <p:grpSpPr>
          <a:xfrm>
            <a:off x="6049750" y="871396"/>
            <a:ext cx="424526" cy="424501"/>
            <a:chOff x="1923675" y="1633650"/>
            <a:chExt cx="436000" cy="435975"/>
          </a:xfrm>
        </p:grpSpPr>
        <p:sp>
          <p:nvSpPr>
            <p:cNvPr id="903" name="Google Shape;903;p31"/>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04" name="Google Shape;904;p31"/>
            <p:cNvSpPr/>
            <p:nvPr/>
          </p:nvSpPr>
          <p:spPr>
            <a:xfrm>
              <a:off x="2019900" y="1757250"/>
              <a:ext cx="261825" cy="261850"/>
            </a:xfrm>
            <a:custGeom>
              <a:rect b="b" l="l" r="r" t="t"/>
              <a:pathLst>
                <a:path extrusionOk="0" fill="none" h="10474" w="10473">
                  <a:moveTo>
                    <a:pt x="10473" y="1"/>
                  </a:moveTo>
                  <a:lnTo>
                    <a:pt x="0" y="10473"/>
                  </a:lnTo>
                </a:path>
              </a:pathLst>
            </a:custGeom>
            <a:no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05" name="Google Shape;905;p31"/>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cap="rnd" cmpd="sng" w="12700">
              <a:solidFill>
                <a:srgbClr val="E632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06" name="Google Shape;906;p31"/>
            <p:cNvSpPr/>
            <p:nvPr/>
          </p:nvSpPr>
          <p:spPr>
            <a:xfrm>
              <a:off x="1974225" y="1711575"/>
              <a:ext cx="261825" cy="261850"/>
            </a:xfrm>
            <a:custGeom>
              <a:rect b="b" l="l" r="r" t="t"/>
              <a:pathLst>
                <a:path extrusionOk="0" fill="none" h="10474" w="10473">
                  <a:moveTo>
                    <a:pt x="0" y="10474"/>
                  </a:moveTo>
                  <a:lnTo>
                    <a:pt x="10473" y="1"/>
                  </a:lnTo>
                </a:path>
              </a:pathLst>
            </a:custGeom>
            <a:no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07" name="Google Shape;907;p31"/>
            <p:cNvSpPr/>
            <p:nvPr/>
          </p:nvSpPr>
          <p:spPr>
            <a:xfrm>
              <a:off x="1934650" y="2014200"/>
              <a:ext cx="44475" cy="44475"/>
            </a:xfrm>
            <a:custGeom>
              <a:rect b="b" l="l" r="r" t="t"/>
              <a:pathLst>
                <a:path extrusionOk="0" fill="none" h="1779" w="1779">
                  <a:moveTo>
                    <a:pt x="1778" y="1778"/>
                  </a:moveTo>
                  <a:lnTo>
                    <a:pt x="0" y="0"/>
                  </a:lnTo>
                </a:path>
              </a:pathLst>
            </a:custGeom>
            <a:no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908" name="Google Shape;908;p31"/>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no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2" name="Shape 912"/>
        <p:cNvGrpSpPr/>
        <p:nvPr/>
      </p:nvGrpSpPr>
      <p:grpSpPr>
        <a:xfrm>
          <a:off x="0" y="0"/>
          <a:ext cx="0" cy="0"/>
          <a:chOff x="0" y="0"/>
          <a:chExt cx="0" cy="0"/>
        </a:xfrm>
      </p:grpSpPr>
      <p:sp>
        <p:nvSpPr>
          <p:cNvPr id="913" name="Google Shape;913;p32"/>
          <p:cNvSpPr txBox="1"/>
          <p:nvPr>
            <p:ph idx="1" type="body"/>
          </p:nvPr>
        </p:nvSpPr>
        <p:spPr>
          <a:xfrm>
            <a:off x="703901" y="1001468"/>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 KÜMELERİ</a:t>
            </a:r>
            <a:endParaRPr b="1">
              <a:solidFill>
                <a:srgbClr val="E63275"/>
              </a:solidFill>
            </a:endParaRPr>
          </a:p>
        </p:txBody>
      </p:sp>
      <p:sp>
        <p:nvSpPr>
          <p:cNvPr id="914" name="Google Shape;914;p32"/>
          <p:cNvSpPr txBox="1"/>
          <p:nvPr>
            <p:ph idx="2" type="body"/>
          </p:nvPr>
        </p:nvSpPr>
        <p:spPr>
          <a:xfrm>
            <a:off x="445993" y="3762216"/>
            <a:ext cx="11250989" cy="2417868"/>
          </a:xfrm>
          <a:prstGeom prst="rect">
            <a:avLst/>
          </a:prstGeom>
          <a:solidFill>
            <a:schemeClr val="lt1"/>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Kümeler çeşitlilik ve değişimden beslenir. Bunlar yapı, sektör ve hizmetlerde benzersiz bir şekilde çeşitlidir ve kolektif ve kooperatiften laboratuvarlara ve kuluçka merkezlerine; ve statik, mobil veya çevrimiçi olabilir. Daha da önemlisi, ekonomiyi canlandırma potansiyeli olan sürücülerdir.</a:t>
            </a:r>
            <a:endParaRPr/>
          </a:p>
          <a:p>
            <a:pPr indent="0" lvl="0" marL="0" rtl="0" algn="just">
              <a:lnSpc>
                <a:spcPct val="90000"/>
              </a:lnSpc>
              <a:spcBef>
                <a:spcPts val="1000"/>
              </a:spcBef>
              <a:spcAft>
                <a:spcPts val="0"/>
              </a:spcAft>
              <a:buClr>
                <a:srgbClr val="10B1A2"/>
              </a:buClr>
              <a:buSzPts val="2400"/>
              <a:buNone/>
            </a:pPr>
            <a:r>
              <a:rPr b="1" lang="en-IE">
                <a:solidFill>
                  <a:srgbClr val="10B1A2"/>
                </a:solidFill>
              </a:rPr>
              <a:t>Yeni değer şu durumlarda yaratılır: </a:t>
            </a:r>
            <a:r>
              <a:rPr lang="en-IE"/>
              <a:t>yeni inovasyon ürünleri üretmek ve dağıtmak için teknik inovasyon, yaratıcılık ve iş girişimciliği bir arada kullanılır.</a:t>
            </a:r>
            <a:endParaRPr/>
          </a:p>
          <a:p>
            <a:pPr indent="0" lvl="0" marL="0" rtl="0" algn="l">
              <a:lnSpc>
                <a:spcPct val="90000"/>
              </a:lnSpc>
              <a:spcBef>
                <a:spcPts val="1000"/>
              </a:spcBef>
              <a:spcAft>
                <a:spcPts val="0"/>
              </a:spcAft>
              <a:buClr>
                <a:srgbClr val="6D6E6C"/>
              </a:buClr>
              <a:buSzPts val="2400"/>
              <a:buNone/>
            </a:pPr>
            <a:r>
              <a:t/>
            </a:r>
            <a:endParaRPr/>
          </a:p>
        </p:txBody>
      </p:sp>
      <p:sp>
        <p:nvSpPr>
          <p:cNvPr id="915" name="Google Shape;915;p32"/>
          <p:cNvSpPr/>
          <p:nvPr/>
        </p:nvSpPr>
        <p:spPr>
          <a:xfrm>
            <a:off x="445993" y="2145094"/>
            <a:ext cx="8267700" cy="1421928"/>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None/>
            </a:pPr>
            <a:r>
              <a:rPr lang="en-IE" sz="2400">
                <a:solidFill>
                  <a:srgbClr val="7A7C7E"/>
                </a:solidFill>
                <a:latin typeface="Calibri"/>
                <a:ea typeface="Calibri"/>
                <a:cs typeface="Calibri"/>
                <a:sym typeface="Calibri"/>
              </a:rPr>
              <a:t>"Kümeler", tanımlanmış bir alanda veya bağlantıya </a:t>
            </a:r>
            <a:r>
              <a:rPr b="1" lang="en-IE" sz="2400">
                <a:solidFill>
                  <a:srgbClr val="7A7C7E"/>
                </a:solidFill>
                <a:latin typeface="Calibri"/>
                <a:ea typeface="Calibri"/>
                <a:cs typeface="Calibri"/>
                <a:sym typeface="Calibri"/>
              </a:rPr>
              <a:t>güçlü bağlılığa bağlı olan bir sanal ortamda birlikte gruplandırılmış bir grup ilişkili veya karşılıklı olarak bağımlı işletmeleri ve kaynakları tanımlar.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9" name="Shape 919"/>
        <p:cNvGrpSpPr/>
        <p:nvPr/>
      </p:nvGrpSpPr>
      <p:grpSpPr>
        <a:xfrm>
          <a:off x="0" y="0"/>
          <a:ext cx="0" cy="0"/>
          <a:chOff x="0" y="0"/>
          <a:chExt cx="0" cy="0"/>
        </a:xfrm>
      </p:grpSpPr>
      <p:sp>
        <p:nvSpPr>
          <p:cNvPr id="920" name="Google Shape;920;p33"/>
          <p:cNvSpPr txBox="1"/>
          <p:nvPr>
            <p:ph idx="1" type="body"/>
          </p:nvPr>
        </p:nvSpPr>
        <p:spPr>
          <a:xfrm>
            <a:off x="557049" y="735724"/>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Hackerspaces - Makerspaces</a:t>
            </a:r>
            <a:endParaRPr/>
          </a:p>
          <a:p>
            <a:pPr indent="0" lvl="0" marL="0" rtl="0" algn="l">
              <a:lnSpc>
                <a:spcPct val="90000"/>
              </a:lnSpc>
              <a:spcBef>
                <a:spcPts val="1000"/>
              </a:spcBef>
              <a:spcAft>
                <a:spcPts val="0"/>
              </a:spcAft>
              <a:buClr>
                <a:srgbClr val="6D6E6C"/>
              </a:buClr>
              <a:buSzPts val="3600"/>
              <a:buNone/>
            </a:pPr>
            <a:r>
              <a:t/>
            </a:r>
            <a:endParaRPr b="1"/>
          </a:p>
        </p:txBody>
      </p:sp>
      <p:sp>
        <p:nvSpPr>
          <p:cNvPr id="921" name="Google Shape;921;p33"/>
          <p:cNvSpPr txBox="1"/>
          <p:nvPr>
            <p:ph idx="2" type="body"/>
          </p:nvPr>
        </p:nvSpPr>
        <p:spPr>
          <a:xfrm>
            <a:off x="557049" y="3835008"/>
            <a:ext cx="11513747" cy="2197930"/>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Bu paylaşılan alanlar, üyelere hem yeni hem de eski teknolojilere ilham veren ve destekleyici bir ortamda yaratıcı olmaları ve projeleri üzerinde çalışacakları bir yer sağlar.</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MakerSpaces</a:t>
            </a:r>
            <a:r>
              <a:rPr lang="en-IE">
                <a:solidFill>
                  <a:srgbClr val="7A7C7E"/>
                </a:solidFill>
              </a:rPr>
              <a:t> hızla birlikte çalışan yaratıcı insanların sosyal toplulukları aracılığıyla tasarım, mühendislik, imalat ve eğitimin demokratikleşmesini temsil eden küresel bir fenomen haline geliyor.</a:t>
            </a:r>
            <a:endParaRPr>
              <a:solidFill>
                <a:srgbClr val="E95273"/>
              </a:solidFill>
            </a:endParaRPr>
          </a:p>
          <a:p>
            <a:pPr indent="0" lvl="0" marL="0" rtl="0" algn="l">
              <a:lnSpc>
                <a:spcPct val="90000"/>
              </a:lnSpc>
              <a:spcBef>
                <a:spcPts val="1000"/>
              </a:spcBef>
              <a:spcAft>
                <a:spcPts val="0"/>
              </a:spcAft>
              <a:buClr>
                <a:srgbClr val="6D6E6C"/>
              </a:buClr>
              <a:buSzPts val="2400"/>
              <a:buNone/>
            </a:pPr>
            <a:r>
              <a:t/>
            </a:r>
            <a:endParaRPr/>
          </a:p>
        </p:txBody>
      </p:sp>
      <p:sp>
        <p:nvSpPr>
          <p:cNvPr id="922" name="Google Shape;922;p33"/>
          <p:cNvSpPr/>
          <p:nvPr/>
        </p:nvSpPr>
        <p:spPr>
          <a:xfrm>
            <a:off x="557049" y="1985119"/>
            <a:ext cx="8586952"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A7C7E"/>
                </a:solidFill>
                <a:latin typeface="Calibri"/>
                <a:ea typeface="Calibri"/>
                <a:cs typeface="Calibri"/>
                <a:sym typeface="Calibri"/>
              </a:rPr>
              <a:t>‘Bir </a:t>
            </a:r>
            <a:r>
              <a:rPr b="1" lang="en-IE" sz="2400">
                <a:solidFill>
                  <a:srgbClr val="10B1A2"/>
                </a:solidFill>
                <a:latin typeface="Calibri"/>
                <a:ea typeface="Calibri"/>
                <a:cs typeface="Calibri"/>
                <a:sym typeface="Calibri"/>
              </a:rPr>
              <a:t>hackerspace veya makerspace</a:t>
            </a:r>
            <a:r>
              <a:rPr lang="en-IE" sz="2400">
                <a:solidFill>
                  <a:srgbClr val="7A7C7E"/>
                </a:solidFill>
                <a:latin typeface="Calibri"/>
                <a:ea typeface="Calibri"/>
                <a:cs typeface="Calibri"/>
                <a:sym typeface="Calibri"/>
              </a:rPr>
              <a:t>, genellikle yazılım, işleme, mühendislik, teknoloji, eğitim, bilim, sanat, elektronik, imalat veya zanaat alanlarında ortak çıkarları olan kişilerin sosyalleşebileceği ve işbirliği yapabileceği toplum tarafından işletilen çalışma alanlarıdır.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Google Shape;927;p34"/>
          <p:cNvSpPr txBox="1"/>
          <p:nvPr/>
        </p:nvSpPr>
        <p:spPr>
          <a:xfrm>
            <a:off x="2901731" y="467178"/>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928" name="Google Shape;928;p34"/>
          <p:cNvSpPr txBox="1"/>
          <p:nvPr>
            <p:ph idx="1" type="body"/>
          </p:nvPr>
        </p:nvSpPr>
        <p:spPr>
          <a:xfrm>
            <a:off x="539786" y="778248"/>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330"/>
              <a:buNone/>
            </a:pPr>
            <a:r>
              <a:rPr b="1" lang="en-IE" sz="3330">
                <a:solidFill>
                  <a:srgbClr val="E95273"/>
                </a:solidFill>
              </a:rPr>
              <a:t>Örnekler: Hackerspaces - Makerspaces</a:t>
            </a:r>
            <a:endParaRPr/>
          </a:p>
          <a:p>
            <a:pPr indent="0" lvl="0" marL="0" rtl="0" algn="l">
              <a:lnSpc>
                <a:spcPct val="90000"/>
              </a:lnSpc>
              <a:spcBef>
                <a:spcPts val="1000"/>
              </a:spcBef>
              <a:spcAft>
                <a:spcPts val="0"/>
              </a:spcAft>
              <a:buClr>
                <a:srgbClr val="6D6E6C"/>
              </a:buClr>
              <a:buSzPts val="3330"/>
              <a:buNone/>
            </a:pPr>
            <a:r>
              <a:t/>
            </a:r>
            <a:endParaRPr b="1" sz="3330"/>
          </a:p>
        </p:txBody>
      </p:sp>
      <p:sp>
        <p:nvSpPr>
          <p:cNvPr id="929" name="Google Shape;929;p34"/>
          <p:cNvSpPr txBox="1"/>
          <p:nvPr>
            <p:ph idx="2" type="body"/>
          </p:nvPr>
        </p:nvSpPr>
        <p:spPr>
          <a:xfrm>
            <a:off x="539786" y="1965902"/>
            <a:ext cx="11431304"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İlk İrlanda hackerspace'leri / yapım alanları yaklaşık 5 yıl önce kuruldu ve o zamandan beri İrlanda ve Kuzey İrlanda'da bir dizi kuruldu ve şunları içeriyor:</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Fab Lab Leitrim </a:t>
            </a:r>
            <a:r>
              <a:rPr lang="en-IE" u="sng">
                <a:solidFill>
                  <a:srgbClr val="7A7C7E"/>
                </a:solidFill>
                <a:hlinkClick r:id="rId3"/>
              </a:rPr>
              <a:t>www.fablabs.io/fablabmanorhamilton</a:t>
            </a:r>
            <a:r>
              <a:rPr lang="en-IE">
                <a:solidFill>
                  <a:srgbClr val="7A7C7E"/>
                </a:solidFill>
              </a:rPr>
              <a:t> </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TOG Dublin Hackerspace (Dublin)- </a:t>
            </a:r>
            <a:r>
              <a:rPr lang="en-IE" u="sng">
                <a:solidFill>
                  <a:srgbClr val="7A7C7E"/>
                </a:solidFill>
                <a:hlinkClick r:id="rId4"/>
              </a:rPr>
              <a:t>http://www.tog.ie</a:t>
            </a:r>
            <a:r>
              <a:rPr lang="en-IE">
                <a:solidFill>
                  <a:srgbClr val="7A7C7E"/>
                </a:solidFill>
              </a:rPr>
              <a:t> </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Lightbox Lab, North East Maker Space  </a:t>
            </a:r>
            <a:r>
              <a:rPr lang="en-IE" u="sng">
                <a:solidFill>
                  <a:srgbClr val="7A7C7E"/>
                </a:solidFill>
                <a:hlinkClick r:id="rId5"/>
              </a:rPr>
              <a:t>www.lightboxlab.ie</a:t>
            </a:r>
            <a:endParaRPr>
              <a:solidFill>
                <a:srgbClr val="7A7C7E"/>
              </a:solidFill>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South East Maker Space (Waterford) – </a:t>
            </a:r>
            <a:r>
              <a:rPr lang="en-IE" u="sng">
                <a:solidFill>
                  <a:srgbClr val="7A7C7E"/>
                </a:solidFill>
                <a:hlinkClick r:id="rId6"/>
              </a:rPr>
              <a:t>https://wiki.southeastmakerspace.org/doku.php</a:t>
            </a:r>
            <a:r>
              <a:rPr lang="en-IE">
                <a:solidFill>
                  <a:srgbClr val="7A7C7E"/>
                </a:solidFill>
              </a:rPr>
              <a:t> </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Nexus Hackerspace Cork </a:t>
            </a:r>
            <a:r>
              <a:rPr lang="en-IE" u="sng">
                <a:solidFill>
                  <a:srgbClr val="7A7C7E"/>
                </a:solidFill>
                <a:hlinkClick r:id="rId7"/>
              </a:rPr>
              <a:t>www.hackerspacecork.com</a:t>
            </a:r>
            <a:r>
              <a:rPr lang="en-IE">
                <a:solidFill>
                  <a:srgbClr val="7A7C7E"/>
                </a:solidFill>
              </a:rPr>
              <a:t> </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091 Labs Galway </a:t>
            </a:r>
            <a:r>
              <a:rPr lang="en-IE" u="sng">
                <a:solidFill>
                  <a:srgbClr val="7A7C7E"/>
                </a:solidFill>
                <a:hlinkClick r:id="rId8"/>
              </a:rPr>
              <a:t>www.091labs.com</a:t>
            </a:r>
            <a:r>
              <a:rPr lang="en-IE">
                <a:solidFill>
                  <a:srgbClr val="7A7C7E"/>
                </a:solidFill>
              </a:rPr>
              <a:t> </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Farset Labs Belfast  </a:t>
            </a:r>
            <a:r>
              <a:rPr lang="en-IE" u="sng">
                <a:solidFill>
                  <a:srgbClr val="7A7C7E"/>
                </a:solidFill>
                <a:hlinkClick r:id="rId9"/>
              </a:rPr>
              <a:t>www.farsetlabs.org.uk</a:t>
            </a:r>
            <a:r>
              <a:rPr lang="en-IE">
                <a:solidFill>
                  <a:srgbClr val="7A7C7E"/>
                </a:solidFill>
              </a:rPr>
              <a:t>  </a:t>
            </a:r>
            <a:endParaRPr/>
          </a:p>
          <a:p>
            <a:pPr indent="-342900" lvl="0" marL="342900" rtl="0" algn="l">
              <a:lnSpc>
                <a:spcPct val="90000"/>
              </a:lnSpc>
              <a:spcBef>
                <a:spcPts val="1000"/>
              </a:spcBef>
              <a:spcAft>
                <a:spcPts val="0"/>
              </a:spcAft>
              <a:buClr>
                <a:srgbClr val="20B6F6"/>
              </a:buClr>
              <a:buSzPts val="2400"/>
              <a:buFont typeface="Arial"/>
              <a:buChar char="•"/>
            </a:pPr>
            <a:r>
              <a:rPr lang="en-IE">
                <a:solidFill>
                  <a:srgbClr val="7A7C7E"/>
                </a:solidFill>
              </a:rPr>
              <a:t>IDEA CENTRE, Omagh</a:t>
            </a:r>
            <a:r>
              <a:rPr lang="en-IE" u="sng">
                <a:solidFill>
                  <a:srgbClr val="7A7C7E"/>
                </a:solidFill>
                <a:hlinkClick r:id="rId10"/>
              </a:rPr>
              <a:t>www.swc.ac.uk/innovate/idea/Makerspace</a:t>
            </a:r>
            <a:r>
              <a:rPr lang="en-IE">
                <a:solidFill>
                  <a:srgbClr val="7A7C7E"/>
                </a:solidFill>
              </a:rPr>
              <a:t> </a:t>
            </a:r>
            <a:endParaRPr/>
          </a:p>
          <a:p>
            <a:pPr indent="0" lvl="0" marL="0" rtl="0" algn="l">
              <a:lnSpc>
                <a:spcPct val="90000"/>
              </a:lnSpc>
              <a:spcBef>
                <a:spcPts val="1000"/>
              </a:spcBef>
              <a:spcAft>
                <a:spcPts val="0"/>
              </a:spcAft>
              <a:buClr>
                <a:srgbClr val="6D6E6C"/>
              </a:buClr>
              <a:buSzPts val="2400"/>
              <a:buNone/>
            </a:pPr>
            <a:r>
              <a:t/>
            </a:r>
            <a:endParaRPr>
              <a:solidFill>
                <a:srgbClr val="E95273"/>
              </a:solidFill>
            </a:endParaRPr>
          </a:p>
          <a:p>
            <a:pPr indent="0" lvl="0" marL="0" rtl="0" algn="l">
              <a:lnSpc>
                <a:spcPct val="90000"/>
              </a:lnSpc>
              <a:spcBef>
                <a:spcPts val="1000"/>
              </a:spcBef>
              <a:spcAft>
                <a:spcPts val="0"/>
              </a:spcAft>
              <a:buClr>
                <a:srgbClr val="6D6E6C"/>
              </a:buClr>
              <a:buSzPts val="2400"/>
              <a:buNone/>
            </a:pPr>
            <a:r>
              <a:t/>
            </a:r>
            <a:endParaRPr/>
          </a:p>
        </p:txBody>
      </p:sp>
      <p:pic>
        <p:nvPicPr>
          <p:cNvPr descr="&lt;strong&gt;Flag&lt;/strong&gt; &lt;strong&gt;Ireland&lt;/strong&gt; | Download the National &lt;strong&gt;Irish&lt;/strong&gt; &lt;strong&gt;flag&lt;/strong&gt;" id="930" name="Google Shape;930;p34"/>
          <p:cNvPicPr preferRelativeResize="0"/>
          <p:nvPr/>
        </p:nvPicPr>
        <p:blipFill rotWithShape="1">
          <a:blip r:embed="rId11">
            <a:alphaModFix/>
          </a:blip>
          <a:srcRect b="0" l="0" r="0" t="0"/>
          <a:stretch/>
        </p:blipFill>
        <p:spPr>
          <a:xfrm>
            <a:off x="9467228" y="314808"/>
            <a:ext cx="1110334" cy="670492"/>
          </a:xfrm>
          <a:prstGeom prst="rect">
            <a:avLst/>
          </a:prstGeom>
          <a:noFill/>
          <a:ln>
            <a:noFill/>
          </a:ln>
        </p:spPr>
      </p:pic>
      <p:pic>
        <p:nvPicPr>
          <p:cNvPr descr="&lt;strong&gt;UK&lt;/strong&gt; union &lt;strong&gt;flag&lt;/strong&gt;" id="931" name="Google Shape;931;p34"/>
          <p:cNvPicPr preferRelativeResize="0"/>
          <p:nvPr/>
        </p:nvPicPr>
        <p:blipFill rotWithShape="1">
          <a:blip r:embed="rId12">
            <a:alphaModFix/>
          </a:blip>
          <a:srcRect b="0" l="0" r="0" t="0"/>
          <a:stretch/>
        </p:blipFill>
        <p:spPr>
          <a:xfrm>
            <a:off x="10749507" y="311524"/>
            <a:ext cx="1026707" cy="67377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5" name="Shape 935"/>
        <p:cNvGrpSpPr/>
        <p:nvPr/>
      </p:nvGrpSpPr>
      <p:grpSpPr>
        <a:xfrm>
          <a:off x="0" y="0"/>
          <a:ext cx="0" cy="0"/>
          <a:chOff x="0" y="0"/>
          <a:chExt cx="0" cy="0"/>
        </a:xfrm>
      </p:grpSpPr>
      <p:sp>
        <p:nvSpPr>
          <p:cNvPr id="936" name="Google Shape;936;p35"/>
          <p:cNvSpPr txBox="1"/>
          <p:nvPr/>
        </p:nvSpPr>
        <p:spPr>
          <a:xfrm>
            <a:off x="2901731" y="467178"/>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937" name="Google Shape;937;p35"/>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Fikir Merkezi, Omagh</a:t>
            </a:r>
            <a:endParaRPr b="1"/>
          </a:p>
        </p:txBody>
      </p:sp>
      <p:sp>
        <p:nvSpPr>
          <p:cNvPr id="938" name="Google Shape;938;p35"/>
          <p:cNvSpPr txBox="1"/>
          <p:nvPr>
            <p:ph idx="2" type="body"/>
          </p:nvPr>
        </p:nvSpPr>
        <p:spPr>
          <a:xfrm>
            <a:off x="539786" y="1965902"/>
            <a:ext cx="11431304"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rPr>
              <a:t>MakerSpace konsepti</a:t>
            </a:r>
            <a:r>
              <a:rPr lang="en-IE">
                <a:solidFill>
                  <a:srgbClr val="7A7C7E"/>
                </a:solidFill>
              </a:rPr>
              <a:t>, ürünleri tasarlamak, oluşturmak ve üretmek için becerilerini ve bilgilerini paylaşabilecek bir sosyal topluluk oluşturur.</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Fikir Merkezi </a:t>
            </a:r>
            <a:r>
              <a:rPr lang="en-IE">
                <a:solidFill>
                  <a:srgbClr val="7A7C7E"/>
                </a:solidFill>
              </a:rPr>
              <a:t>www.swc.ac.uk/innovate/idea, fiziki kaynakları üst düzey tasarım ve üretim ekipmanları ile sağlar ve sosyal topluluk projeleri hayata geçirmek için bilgi ve uzmanlık sağlar.</a:t>
            </a:r>
            <a:endParaRPr/>
          </a:p>
          <a:p>
            <a:pPr indent="0" lvl="0" marL="0" rtl="0" algn="l">
              <a:lnSpc>
                <a:spcPct val="90000"/>
              </a:lnSpc>
              <a:spcBef>
                <a:spcPts val="1000"/>
              </a:spcBef>
              <a:spcAft>
                <a:spcPts val="0"/>
              </a:spcAft>
              <a:buClr>
                <a:srgbClr val="7A7C7E"/>
              </a:buClr>
              <a:buSzPts val="2400"/>
              <a:buNone/>
            </a:pPr>
            <a:r>
              <a:rPr lang="en-IE">
                <a:solidFill>
                  <a:srgbClr val="7A7C7E"/>
                </a:solidFill>
              </a:rPr>
              <a:t>Bu şekilde yaratılan kayda değer ürünler</a:t>
            </a:r>
            <a:endParaRPr>
              <a:solidFill>
                <a:srgbClr val="7A7C7E"/>
              </a:solidFill>
            </a:endParaRPr>
          </a:p>
          <a:p>
            <a:pPr indent="0" lvl="0" marL="0" rtl="0" algn="l">
              <a:lnSpc>
                <a:spcPct val="90000"/>
              </a:lnSpc>
              <a:spcBef>
                <a:spcPts val="1000"/>
              </a:spcBef>
              <a:spcAft>
                <a:spcPts val="0"/>
              </a:spcAft>
              <a:buClr>
                <a:srgbClr val="7A7C7E"/>
              </a:buClr>
              <a:buSzPts val="2400"/>
              <a:buNone/>
            </a:pPr>
            <a:r>
              <a:rPr lang="en-IE">
                <a:solidFill>
                  <a:srgbClr val="7A7C7E"/>
                </a:solidFill>
              </a:rPr>
              <a:t>konsept:</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İZLE :Pebble Watch a smart watch  technology</a:t>
            </a:r>
            <a:endParaRPr/>
          </a:p>
          <a:p>
            <a:pPr indent="0" lvl="0" marL="0" rtl="0" algn="l">
              <a:lnSpc>
                <a:spcPct val="90000"/>
              </a:lnSpc>
              <a:spcBef>
                <a:spcPts val="1000"/>
              </a:spcBef>
              <a:spcAft>
                <a:spcPts val="0"/>
              </a:spcAft>
              <a:buClr>
                <a:srgbClr val="7A7C7E"/>
              </a:buClr>
              <a:buSzPts val="2400"/>
              <a:buNone/>
            </a:pPr>
            <a:r>
              <a:rPr lang="en-IE" u="sng">
                <a:solidFill>
                  <a:srgbClr val="7A7C7E"/>
                </a:solidFill>
                <a:hlinkClick r:id="rId3"/>
              </a:rPr>
              <a:t>https://youtu.be/g6hUPbPH_xc?list=UU-WfB47Zgx2Q9LvS5us0Cwg</a:t>
            </a:r>
            <a:r>
              <a:rPr lang="en-IE">
                <a:solidFill>
                  <a:srgbClr val="7A7C7E"/>
                </a:solidFill>
              </a:rPr>
              <a:t> </a:t>
            </a:r>
            <a:endParaRPr/>
          </a:p>
          <a:p>
            <a:pPr indent="0" lvl="0" marL="0" rtl="0" algn="l">
              <a:lnSpc>
                <a:spcPct val="90000"/>
              </a:lnSpc>
              <a:spcBef>
                <a:spcPts val="1000"/>
              </a:spcBef>
              <a:spcAft>
                <a:spcPts val="0"/>
              </a:spcAft>
              <a:buClr>
                <a:srgbClr val="6D6E6C"/>
              </a:buClr>
              <a:buSzPts val="2400"/>
              <a:buNone/>
            </a:pPr>
            <a:r>
              <a:t/>
            </a:r>
            <a:endParaRPr>
              <a:solidFill>
                <a:srgbClr val="7A7C7E"/>
              </a:solidFill>
            </a:endParaRPr>
          </a:p>
          <a:p>
            <a:pPr indent="0" lvl="0" marL="0" rtl="0" algn="l">
              <a:lnSpc>
                <a:spcPct val="90000"/>
              </a:lnSpc>
              <a:spcBef>
                <a:spcPts val="1000"/>
              </a:spcBef>
              <a:spcAft>
                <a:spcPts val="0"/>
              </a:spcAft>
              <a:buClr>
                <a:srgbClr val="6D6E6C"/>
              </a:buClr>
              <a:buSzPts val="2400"/>
              <a:buNone/>
            </a:pPr>
            <a:r>
              <a:t/>
            </a:r>
            <a:endParaRPr>
              <a:solidFill>
                <a:srgbClr val="E95273"/>
              </a:solidFill>
            </a:endParaRPr>
          </a:p>
        </p:txBody>
      </p:sp>
      <p:pic>
        <p:nvPicPr>
          <p:cNvPr descr="&lt;strong&gt;UK&lt;/strong&gt; union &lt;strong&gt;flag&lt;/strong&gt;" id="939" name="Google Shape;939;p35"/>
          <p:cNvPicPr preferRelativeResize="0"/>
          <p:nvPr/>
        </p:nvPicPr>
        <p:blipFill rotWithShape="1">
          <a:blip r:embed="rId4">
            <a:alphaModFix/>
          </a:blip>
          <a:srcRect b="0" l="0" r="0" t="0"/>
          <a:stretch/>
        </p:blipFill>
        <p:spPr>
          <a:xfrm>
            <a:off x="10749507" y="311524"/>
            <a:ext cx="1026707" cy="673776"/>
          </a:xfrm>
          <a:prstGeom prst="rect">
            <a:avLst/>
          </a:prstGeom>
          <a:noFill/>
          <a:ln>
            <a:noFill/>
          </a:ln>
        </p:spPr>
      </p:pic>
      <p:pic>
        <p:nvPicPr>
          <p:cNvPr id="940" name="Google Shape;940;p35"/>
          <p:cNvPicPr preferRelativeResize="0"/>
          <p:nvPr/>
        </p:nvPicPr>
        <p:blipFill rotWithShape="1">
          <a:blip r:embed="rId5">
            <a:alphaModFix/>
          </a:blip>
          <a:srcRect b="0" l="0" r="0" t="0"/>
          <a:stretch/>
        </p:blipFill>
        <p:spPr>
          <a:xfrm>
            <a:off x="8129135" y="3566493"/>
            <a:ext cx="3133725" cy="20669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4" name="Shape 944"/>
        <p:cNvGrpSpPr/>
        <p:nvPr/>
      </p:nvGrpSpPr>
      <p:grpSpPr>
        <a:xfrm>
          <a:off x="0" y="0"/>
          <a:ext cx="0" cy="0"/>
          <a:chOff x="0" y="0"/>
          <a:chExt cx="0" cy="0"/>
        </a:xfrm>
      </p:grpSpPr>
      <p:sp>
        <p:nvSpPr>
          <p:cNvPr id="945" name="Google Shape;945;p36"/>
          <p:cNvSpPr txBox="1"/>
          <p:nvPr/>
        </p:nvSpPr>
        <p:spPr>
          <a:xfrm>
            <a:off x="2901731" y="467178"/>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946" name="Google Shape;946;p36"/>
          <p:cNvSpPr txBox="1"/>
          <p:nvPr>
            <p:ph idx="1" type="body"/>
          </p:nvPr>
        </p:nvSpPr>
        <p:spPr>
          <a:xfrm>
            <a:off x="557519" y="1055521"/>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FabLab nedir?</a:t>
            </a:r>
            <a:endParaRPr/>
          </a:p>
        </p:txBody>
      </p:sp>
      <p:sp>
        <p:nvSpPr>
          <p:cNvPr id="947" name="Google Shape;947;p36"/>
          <p:cNvSpPr txBox="1"/>
          <p:nvPr>
            <p:ph idx="2" type="body"/>
          </p:nvPr>
        </p:nvSpPr>
        <p:spPr>
          <a:xfrm>
            <a:off x="557519" y="2145094"/>
            <a:ext cx="8729093" cy="397510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10B1A2"/>
              </a:buClr>
              <a:buSzPts val="2400"/>
              <a:buNone/>
            </a:pPr>
            <a:r>
              <a:rPr b="1" lang="en-IE">
                <a:solidFill>
                  <a:srgbClr val="10B1A2"/>
                </a:solidFill>
              </a:rPr>
              <a:t>FabLabs</a:t>
            </a:r>
            <a:r>
              <a:rPr lang="en-IE">
                <a:solidFill>
                  <a:srgbClr val="7A7C7E"/>
                </a:solidFill>
              </a:rPr>
              <a:t> - dijital üretim laboratuvarları - insanlara ve girişimcilere, bir dizi gelişmiş dijital üretim teknolojisine erişim sağlayarak fikirlerini yeni ürünlere ve prototiplere dönüştürmeleri için ilham vermek üzere kuruldu.</a:t>
            </a:r>
            <a:endParaRPr/>
          </a:p>
          <a:p>
            <a:pPr indent="0" lvl="0" marL="0" rtl="0" algn="just">
              <a:lnSpc>
                <a:spcPct val="90000"/>
              </a:lnSpc>
              <a:spcBef>
                <a:spcPts val="1000"/>
              </a:spcBef>
              <a:spcAft>
                <a:spcPts val="0"/>
              </a:spcAft>
              <a:buClr>
                <a:srgbClr val="7A7C7E"/>
              </a:buClr>
              <a:buSzPts val="2400"/>
              <a:buNone/>
            </a:pPr>
            <a:r>
              <a:rPr lang="en-IE">
                <a:solidFill>
                  <a:srgbClr val="7A7C7E"/>
                </a:solidFill>
              </a:rPr>
              <a:t>Fikir, Massachusetts Teknoloji Enstitüsü'nde (MIT) ünlü mucit ve bilim adamı Profesör Neil Gershenfeld tarafından tasarlandı. Onun fikri şuydu: dünyanın her yerinde ucuz ve hızlı bir şekilde işleri yapmak için çevre, beceriler, gelişmiş malzemeler ve teknoloji sağlamak ve bunu girişimciler, öğrenciler, yaratıcılar, küçük işletmeler ve aslında herkese yerel olarak sunmak yeni veya ısmarlama bir şey yaratmak istiyor.</a:t>
            </a:r>
            <a:endParaRPr/>
          </a:p>
        </p:txBody>
      </p:sp>
      <p:pic>
        <p:nvPicPr>
          <p:cNvPr descr="A group of people sitting at a table&#10;&#10;Description automatically generated" id="948" name="Google Shape;948;p36"/>
          <p:cNvPicPr preferRelativeResize="0"/>
          <p:nvPr/>
        </p:nvPicPr>
        <p:blipFill rotWithShape="1">
          <a:blip r:embed="rId3">
            <a:alphaModFix/>
          </a:blip>
          <a:srcRect b="0" l="0" r="0" t="0"/>
          <a:stretch/>
        </p:blipFill>
        <p:spPr>
          <a:xfrm>
            <a:off x="9791589" y="3090040"/>
            <a:ext cx="2400411" cy="376795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2" name="Shape 952"/>
        <p:cNvGrpSpPr/>
        <p:nvPr/>
      </p:nvGrpSpPr>
      <p:grpSpPr>
        <a:xfrm>
          <a:off x="0" y="0"/>
          <a:ext cx="0" cy="0"/>
          <a:chOff x="0" y="0"/>
          <a:chExt cx="0" cy="0"/>
        </a:xfrm>
      </p:grpSpPr>
      <p:sp>
        <p:nvSpPr>
          <p:cNvPr id="953" name="Google Shape;953;p37"/>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95273"/>
              </a:buClr>
              <a:buSzPts val="3600"/>
              <a:buNone/>
            </a:pPr>
            <a:r>
              <a:rPr b="1" lang="en-IE">
                <a:solidFill>
                  <a:srgbClr val="E95273"/>
                </a:solidFill>
              </a:rPr>
              <a:t>FabLab nedir?</a:t>
            </a:r>
            <a:endParaRPr/>
          </a:p>
        </p:txBody>
      </p:sp>
      <p:sp>
        <p:nvSpPr>
          <p:cNvPr id="954" name="Google Shape;954;p37"/>
          <p:cNvSpPr txBox="1"/>
          <p:nvPr>
            <p:ph idx="2" type="body"/>
          </p:nvPr>
        </p:nvSpPr>
        <p:spPr>
          <a:xfrm>
            <a:off x="0" y="1045042"/>
            <a:ext cx="12192000" cy="59059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A7C7E"/>
              </a:buClr>
              <a:buSzPts val="2400"/>
              <a:buNone/>
            </a:pPr>
            <a:r>
              <a:rPr lang="en-IE" sz="2400">
                <a:solidFill>
                  <a:srgbClr val="7A7C7E"/>
                </a:solidFill>
              </a:rPr>
              <a:t>Fab Lab Belfast hakkında bilgi edinmek için bu videoya tıklayın </a:t>
            </a:r>
            <a:r>
              <a:rPr lang="en-IE" sz="2400" u="sng">
                <a:solidFill>
                  <a:srgbClr val="7A7C7E"/>
                </a:solidFill>
                <a:hlinkClick r:id="rId3"/>
              </a:rPr>
              <a:t>http://www.fablabni.com/</a:t>
            </a:r>
            <a:r>
              <a:rPr lang="en-IE" sz="2400">
                <a:solidFill>
                  <a:srgbClr val="7A7C7E"/>
                </a:solidFill>
              </a:rPr>
              <a:t> </a:t>
            </a:r>
            <a:endParaRPr/>
          </a:p>
          <a:p>
            <a:pPr indent="0" lvl="0" marL="0" rtl="0" algn="ctr">
              <a:lnSpc>
                <a:spcPct val="90000"/>
              </a:lnSpc>
              <a:spcBef>
                <a:spcPts val="1000"/>
              </a:spcBef>
              <a:spcAft>
                <a:spcPts val="0"/>
              </a:spcAft>
              <a:buClr>
                <a:srgbClr val="6D6E6C"/>
              </a:buClr>
              <a:buSzPts val="2400"/>
              <a:buNone/>
            </a:pPr>
            <a:r>
              <a:t/>
            </a:r>
            <a:endParaRPr sz="2400"/>
          </a:p>
        </p:txBody>
      </p:sp>
      <p:sp>
        <p:nvSpPr>
          <p:cNvPr id="955" name="Google Shape;955;p37"/>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956" name="Google Shape;956;p37">
            <a:hlinkClick r:id="rId4"/>
          </p:cNvPr>
          <p:cNvPicPr preferRelativeResize="0"/>
          <p:nvPr/>
        </p:nvPicPr>
        <p:blipFill rotWithShape="1">
          <a:blip r:embed="rId5">
            <a:alphaModFix/>
          </a:blip>
          <a:srcRect b="0" l="0" r="0" t="0"/>
          <a:stretch/>
        </p:blipFill>
        <p:spPr>
          <a:xfrm>
            <a:off x="3735548" y="1860507"/>
            <a:ext cx="4720904" cy="354067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0" name="Shape 960"/>
        <p:cNvGrpSpPr/>
        <p:nvPr/>
      </p:nvGrpSpPr>
      <p:grpSpPr>
        <a:xfrm>
          <a:off x="0" y="0"/>
          <a:ext cx="0" cy="0"/>
          <a:chOff x="0" y="0"/>
          <a:chExt cx="0" cy="0"/>
        </a:xfrm>
      </p:grpSpPr>
      <p:sp>
        <p:nvSpPr>
          <p:cNvPr id="961" name="Google Shape;961;p38"/>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95273"/>
              </a:buClr>
              <a:buSzPts val="3600"/>
              <a:buNone/>
            </a:pPr>
            <a:r>
              <a:rPr b="1" lang="en-IE">
                <a:solidFill>
                  <a:srgbClr val="E95273"/>
                </a:solidFill>
              </a:rPr>
              <a:t>FabLab Ağı nedir?</a:t>
            </a:r>
            <a:endParaRPr/>
          </a:p>
        </p:txBody>
      </p:sp>
      <p:sp>
        <p:nvSpPr>
          <p:cNvPr id="962" name="Google Shape;962;p38"/>
          <p:cNvSpPr txBox="1"/>
          <p:nvPr>
            <p:ph idx="2" type="body"/>
          </p:nvPr>
        </p:nvSpPr>
        <p:spPr>
          <a:xfrm>
            <a:off x="0" y="770191"/>
            <a:ext cx="12192000" cy="590599"/>
          </a:xfrm>
          <a:prstGeom prst="rect">
            <a:avLst/>
          </a:prstGeom>
          <a:solidFill>
            <a:schemeClr val="lt1"/>
          </a:solid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A7C7E"/>
              </a:buClr>
              <a:buSzPts val="2400"/>
              <a:buNone/>
            </a:pPr>
            <a:r>
              <a:rPr lang="en-IE" sz="2400">
                <a:solidFill>
                  <a:srgbClr val="7A7C7E"/>
                </a:solidFill>
              </a:rPr>
              <a:t>150 FabLabs + küresel ağı, dünyadaki insanları, toplulukları ve işletmeleri birbirine bağlayarak onların işbirliği yapmalarını, sorun çözmelerini ve fikirleri beyin fırtınası yapmalarını sağlar.</a:t>
            </a:r>
            <a:endParaRPr sz="2400"/>
          </a:p>
        </p:txBody>
      </p:sp>
      <p:sp>
        <p:nvSpPr>
          <p:cNvPr id="963" name="Google Shape;963;p38"/>
          <p:cNvSpPr/>
          <p:nvPr>
            <p:ph idx="3" type="pic"/>
          </p:nvPr>
        </p:nvSpPr>
        <p:spPr>
          <a:xfrm>
            <a:off x="3184071" y="2625754"/>
            <a:ext cx="5665788" cy="274589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964" name="Google Shape;964;p38">
            <a:hlinkClick r:id="rId3"/>
          </p:cNvPr>
          <p:cNvPicPr preferRelativeResize="0"/>
          <p:nvPr/>
        </p:nvPicPr>
        <p:blipFill rotWithShape="1">
          <a:blip r:embed="rId4">
            <a:alphaModFix/>
          </a:blip>
          <a:srcRect b="0" l="0" r="0" t="0"/>
          <a:stretch/>
        </p:blipFill>
        <p:spPr>
          <a:xfrm>
            <a:off x="3184070" y="2214693"/>
            <a:ext cx="5665787" cy="25990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8" name="Shape 968"/>
        <p:cNvGrpSpPr/>
        <p:nvPr/>
      </p:nvGrpSpPr>
      <p:grpSpPr>
        <a:xfrm>
          <a:off x="0" y="0"/>
          <a:ext cx="0" cy="0"/>
          <a:chOff x="0" y="0"/>
          <a:chExt cx="0" cy="0"/>
        </a:xfrm>
      </p:grpSpPr>
      <p:pic>
        <p:nvPicPr>
          <p:cNvPr descr="&lt;strong&gt;UK&lt;/strong&gt; union &lt;strong&gt;flag&lt;/strong&gt;" id="969" name="Google Shape;969;p39"/>
          <p:cNvPicPr preferRelativeResize="0"/>
          <p:nvPr/>
        </p:nvPicPr>
        <p:blipFill rotWithShape="1">
          <a:blip r:embed="rId3">
            <a:alphaModFix/>
          </a:blip>
          <a:srcRect b="0" l="0" r="0" t="0"/>
          <a:stretch/>
        </p:blipFill>
        <p:spPr>
          <a:xfrm>
            <a:off x="10749507" y="275487"/>
            <a:ext cx="1026707" cy="673776"/>
          </a:xfrm>
          <a:prstGeom prst="rect">
            <a:avLst/>
          </a:prstGeom>
          <a:noFill/>
          <a:ln>
            <a:noFill/>
          </a:ln>
        </p:spPr>
      </p:pic>
      <p:sp>
        <p:nvSpPr>
          <p:cNvPr id="970" name="Google Shape;970;p39">
            <a:hlinkClick r:id="rId4"/>
          </p:cNvPr>
          <p:cNvSpPr/>
          <p:nvPr/>
        </p:nvSpPr>
        <p:spPr>
          <a:xfrm>
            <a:off x="839732" y="2877423"/>
            <a:ext cx="1735688" cy="3646463"/>
          </a:xfrm>
          <a:custGeom>
            <a:rect b="b" l="l" r="r" t="t"/>
            <a:pathLst>
              <a:path extrusionOk="0" h="5830957" w="3843130">
                <a:moveTo>
                  <a:pt x="3180522" y="5565913"/>
                </a:moveTo>
                <a:lnTo>
                  <a:pt x="3843130" y="172279"/>
                </a:lnTo>
                <a:lnTo>
                  <a:pt x="0" y="0"/>
                </a:lnTo>
                <a:lnTo>
                  <a:pt x="0" y="5830957"/>
                </a:lnTo>
                <a:lnTo>
                  <a:pt x="3180522" y="5565913"/>
                </a:lnTo>
                <a:close/>
              </a:path>
            </a:pathLst>
          </a:cu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1" name="Google Shape;971;p39"/>
          <p:cNvSpPr txBox="1"/>
          <p:nvPr>
            <p:ph idx="1" type="body"/>
          </p:nvPr>
        </p:nvSpPr>
        <p:spPr>
          <a:xfrm>
            <a:off x="3596081" y="949263"/>
            <a:ext cx="8313490" cy="11375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E95273"/>
              </a:buClr>
              <a:buSzPts val="2805"/>
              <a:buNone/>
            </a:pPr>
            <a:r>
              <a:rPr b="1" lang="en-IE" sz="2805">
                <a:solidFill>
                  <a:srgbClr val="E95273"/>
                </a:solidFill>
              </a:rPr>
              <a:t>VAKA ANALİZİ - Co-Labs Görüntü Merkezi, Fermanagh </a:t>
            </a:r>
            <a:endParaRPr sz="2805" u="sng">
              <a:solidFill>
                <a:schemeClr val="hlink"/>
              </a:solidFill>
              <a:hlinkClick r:id="rId6"/>
            </a:endParaRPr>
          </a:p>
          <a:p>
            <a:pPr indent="0" lvl="0" marL="0" rtl="0" algn="l">
              <a:lnSpc>
                <a:spcPct val="100000"/>
              </a:lnSpc>
              <a:spcBef>
                <a:spcPts val="0"/>
              </a:spcBef>
              <a:spcAft>
                <a:spcPts val="0"/>
              </a:spcAft>
              <a:buClr>
                <a:srgbClr val="6D6E6C"/>
              </a:buClr>
              <a:buSzPts val="1979"/>
              <a:buNone/>
            </a:pPr>
            <a:r>
              <a:rPr lang="en-IE" sz="1979" u="sng">
                <a:solidFill>
                  <a:schemeClr val="hlink"/>
                </a:solidFill>
                <a:hlinkClick r:id="rId7"/>
              </a:rPr>
              <a:t>://www.swc.ac.uk/innovate/image/About-us</a:t>
            </a:r>
            <a:endParaRPr sz="1979"/>
          </a:p>
          <a:p>
            <a:pPr indent="0" lvl="0" marL="0" rtl="0" algn="l">
              <a:lnSpc>
                <a:spcPct val="100000"/>
              </a:lnSpc>
              <a:spcBef>
                <a:spcPts val="0"/>
              </a:spcBef>
              <a:spcAft>
                <a:spcPts val="0"/>
              </a:spcAft>
              <a:buClr>
                <a:srgbClr val="6D6E6C"/>
              </a:buClr>
              <a:buSzPts val="1980"/>
              <a:buNone/>
            </a:pPr>
            <a:r>
              <a:t/>
            </a:r>
            <a:endParaRPr sz="1979"/>
          </a:p>
        </p:txBody>
      </p:sp>
      <p:sp>
        <p:nvSpPr>
          <p:cNvPr id="972" name="Google Shape;972;p39"/>
          <p:cNvSpPr txBox="1"/>
          <p:nvPr>
            <p:ph idx="2" type="body"/>
          </p:nvPr>
        </p:nvSpPr>
        <p:spPr>
          <a:xfrm>
            <a:off x="3296873" y="1916911"/>
            <a:ext cx="8741329" cy="3975101"/>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Image, South West College Enniskillen kampüsünde bulunan heyecan verici bir yaratıcı teknolojiler stüdyosudur. Dijital animasyon alanında kaynak ve hizmet sunmaya odaklanan bir tasarım ve geliştirme alanıdır. Merkez, müfredatı ve ayrıca aşağıdaki temel alanlarda endüstri profesyonellerini desteklemek için kaynaklar sunmaktadır:</a:t>
            </a:r>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3 D Animasyon</a:t>
            </a:r>
            <a:endParaRPr>
              <a:solidFill>
                <a:srgbClr val="7A7C7E"/>
              </a:solidFill>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Dijital Birleştirme</a:t>
            </a:r>
            <a:endParaRPr>
              <a:solidFill>
                <a:srgbClr val="7A7C7E"/>
              </a:solidFill>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Uygulama Geliştirme</a:t>
            </a:r>
            <a:endParaRPr>
              <a:solidFill>
                <a:srgbClr val="7A7C7E"/>
              </a:solidFill>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Hareket yakalama</a:t>
            </a:r>
            <a:endParaRPr>
              <a:solidFill>
                <a:srgbClr val="7A7C7E"/>
              </a:solidFill>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Video oyunu geliştirme</a:t>
            </a:r>
            <a:endParaRPr>
              <a:solidFill>
                <a:srgbClr val="7A7C7E"/>
              </a:solidFill>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İnteraktif pazarlama</a:t>
            </a:r>
            <a:endParaRPr>
              <a:solidFill>
                <a:srgbClr val="7A7C7E"/>
              </a:solidFill>
            </a:endParaRPr>
          </a:p>
          <a:p>
            <a:pPr indent="-285750" lvl="0" marL="285750" rtl="0" algn="just">
              <a:lnSpc>
                <a:spcPct val="90000"/>
              </a:lnSpc>
              <a:spcBef>
                <a:spcPts val="1000"/>
              </a:spcBef>
              <a:spcAft>
                <a:spcPts val="0"/>
              </a:spcAft>
              <a:buClr>
                <a:srgbClr val="20B6F6"/>
              </a:buClr>
              <a:buSzPts val="2400"/>
              <a:buFont typeface="Arial"/>
              <a:buChar char="•"/>
            </a:pPr>
            <a:r>
              <a:rPr lang="en-IE">
                <a:solidFill>
                  <a:srgbClr val="7A7C7E"/>
                </a:solidFill>
              </a:rPr>
              <a:t>Promosyon oluşturma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Google Shape;692;p4"/>
          <p:cNvSpPr txBox="1"/>
          <p:nvPr>
            <p:ph idx="2" type="body"/>
          </p:nvPr>
        </p:nvSpPr>
        <p:spPr>
          <a:xfrm>
            <a:off x="285226" y="2218888"/>
            <a:ext cx="11426459"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E63275"/>
              </a:buClr>
              <a:buSzPts val="2400"/>
              <a:buFont typeface="Arial"/>
              <a:buChar char="•"/>
            </a:pPr>
            <a:r>
              <a:rPr lang="en-IE">
                <a:solidFill>
                  <a:srgbClr val="7A7C7E"/>
                </a:solidFill>
              </a:rPr>
              <a:t>İş birliği</a:t>
            </a:r>
            <a:r>
              <a:rPr b="1" lang="en-IE">
                <a:solidFill>
                  <a:srgbClr val="7A7C7E"/>
                </a:solidFill>
              </a:rPr>
              <a:t>, karşılıklı avantaj elde etmek için birlikte çalışan</a:t>
            </a:r>
            <a:r>
              <a:rPr lang="en-IE">
                <a:solidFill>
                  <a:srgbClr val="7A7C7E"/>
                </a:solidFill>
              </a:rPr>
              <a:t> iki veya daha fazla kişi veya kuruluşun sürecidir.</a:t>
            </a:r>
            <a:endParaRPr/>
          </a:p>
          <a:p>
            <a:pPr indent="-342900" lvl="0" marL="342900" rtl="0" algn="l">
              <a:lnSpc>
                <a:spcPct val="100000"/>
              </a:lnSpc>
              <a:spcBef>
                <a:spcPts val="0"/>
              </a:spcBef>
              <a:spcAft>
                <a:spcPts val="0"/>
              </a:spcAft>
              <a:buClr>
                <a:srgbClr val="E63275"/>
              </a:buClr>
              <a:buSzPts val="2400"/>
              <a:buFont typeface="Arial"/>
              <a:buChar char="•"/>
            </a:pPr>
            <a:r>
              <a:rPr lang="en-IE">
                <a:solidFill>
                  <a:srgbClr val="7A7C7E"/>
                </a:solidFill>
              </a:rPr>
              <a:t>Seçenekler, </a:t>
            </a:r>
            <a:r>
              <a:rPr b="1" lang="en-IE">
                <a:solidFill>
                  <a:srgbClr val="7A7C7E"/>
                </a:solidFill>
              </a:rPr>
              <a:t>gayri resmi ağlar ve ittifaklardan </a:t>
            </a:r>
            <a:r>
              <a:rPr lang="en-IE">
                <a:solidFill>
                  <a:srgbClr val="7A7C7E"/>
                </a:solidFill>
              </a:rPr>
              <a:t>projelerin ortaklaşa sunulmasına ve birleşme sürecine kadar uzanmaktadır.</a:t>
            </a:r>
            <a:endParaRPr/>
          </a:p>
          <a:p>
            <a:pPr indent="-342900" lvl="0" marL="342900" rtl="0" algn="l">
              <a:lnSpc>
                <a:spcPct val="100000"/>
              </a:lnSpc>
              <a:spcBef>
                <a:spcPts val="0"/>
              </a:spcBef>
              <a:spcAft>
                <a:spcPts val="0"/>
              </a:spcAft>
              <a:buClr>
                <a:srgbClr val="E63275"/>
              </a:buClr>
              <a:buSzPts val="2400"/>
              <a:buFont typeface="Arial"/>
              <a:buChar char="•"/>
            </a:pPr>
            <a:r>
              <a:rPr lang="en-IE">
                <a:solidFill>
                  <a:srgbClr val="7A7C7E"/>
                </a:solidFill>
              </a:rPr>
              <a:t>Ortak çalışma, </a:t>
            </a:r>
            <a:r>
              <a:rPr b="1" lang="en-IE">
                <a:solidFill>
                  <a:srgbClr val="7A7C7E"/>
                </a:solidFill>
              </a:rPr>
              <a:t>sabit bir süre boyunca </a:t>
            </a:r>
            <a:r>
              <a:rPr lang="en-IE">
                <a:solidFill>
                  <a:srgbClr val="7A7C7E"/>
                </a:solidFill>
              </a:rPr>
              <a:t>devam edebilir veya kalıcı bir düzenleme oluşturabilir. Bu seçeneklerin ortak noktası, bir tür değiş tokuş içermesidir.</a:t>
            </a:r>
            <a:endParaRPr sz="100">
              <a:solidFill>
                <a:srgbClr val="7A7C7E"/>
              </a:solidFill>
            </a:endParaRPr>
          </a:p>
          <a:p>
            <a:pPr indent="0" lvl="0" marL="0" rtl="0" algn="l">
              <a:lnSpc>
                <a:spcPct val="100000"/>
              </a:lnSpc>
              <a:spcBef>
                <a:spcPts val="0"/>
              </a:spcBef>
              <a:spcAft>
                <a:spcPts val="0"/>
              </a:spcAft>
              <a:buClr>
                <a:srgbClr val="E63275"/>
              </a:buClr>
              <a:buSzPts val="2400"/>
              <a:buNone/>
            </a:pPr>
            <a:r>
              <a:rPr b="1" lang="en-IE">
                <a:solidFill>
                  <a:srgbClr val="10B1A2"/>
                </a:solidFill>
              </a:rPr>
              <a:t>İş birliği esasen;</a:t>
            </a:r>
            <a:br>
              <a:rPr lang="en-IE">
                <a:solidFill>
                  <a:srgbClr val="A84748"/>
                </a:solidFill>
              </a:rPr>
            </a:br>
            <a:endParaRPr sz="800">
              <a:solidFill>
                <a:srgbClr val="A84748"/>
              </a:solidFill>
            </a:endParaRPr>
          </a:p>
          <a:p>
            <a:pPr indent="-342900" lvl="0" marL="342900" rtl="0" algn="l">
              <a:lnSpc>
                <a:spcPct val="100000"/>
              </a:lnSpc>
              <a:spcBef>
                <a:spcPts val="0"/>
              </a:spcBef>
              <a:spcAft>
                <a:spcPts val="0"/>
              </a:spcAft>
              <a:buClr>
                <a:srgbClr val="E63275"/>
              </a:buClr>
              <a:buSzPts val="2400"/>
              <a:buFont typeface="Arial"/>
              <a:buChar char="•"/>
            </a:pPr>
            <a:r>
              <a:rPr lang="en-IE">
                <a:solidFill>
                  <a:srgbClr val="7A7C7E"/>
                </a:solidFill>
              </a:rPr>
              <a:t>Olumlu bir </a:t>
            </a:r>
            <a:r>
              <a:rPr b="1" lang="en-IE">
                <a:solidFill>
                  <a:srgbClr val="7A7C7E"/>
                </a:solidFill>
              </a:rPr>
              <a:t>kolektif</a:t>
            </a:r>
            <a:r>
              <a:rPr lang="en-IE">
                <a:solidFill>
                  <a:srgbClr val="7A7C7E"/>
                </a:solidFill>
              </a:rPr>
              <a:t> tutum geliştirmektir.</a:t>
            </a:r>
            <a:endParaRPr/>
          </a:p>
          <a:p>
            <a:pPr indent="-342900" lvl="0" marL="342900" rtl="0" algn="l">
              <a:lnSpc>
                <a:spcPct val="100000"/>
              </a:lnSpc>
              <a:spcBef>
                <a:spcPts val="0"/>
              </a:spcBef>
              <a:spcAft>
                <a:spcPts val="0"/>
              </a:spcAft>
              <a:buClr>
                <a:srgbClr val="E63275"/>
              </a:buClr>
              <a:buSzPts val="2400"/>
              <a:buFont typeface="Arial"/>
              <a:buChar char="•"/>
            </a:pPr>
            <a:r>
              <a:rPr lang="en-IE">
                <a:solidFill>
                  <a:srgbClr val="7A7C7E"/>
                </a:solidFill>
              </a:rPr>
              <a:t>Yeni bir 'süreç' kabulünü teşvik etmektir.</a:t>
            </a:r>
            <a:endParaRPr/>
          </a:p>
          <a:p>
            <a:pPr indent="-342900" lvl="0" marL="342900" rtl="0" algn="l">
              <a:lnSpc>
                <a:spcPct val="100000"/>
              </a:lnSpc>
              <a:spcBef>
                <a:spcPts val="0"/>
              </a:spcBef>
              <a:spcAft>
                <a:spcPts val="0"/>
              </a:spcAft>
              <a:buClr>
                <a:srgbClr val="E63275"/>
              </a:buClr>
              <a:buSzPts val="2400"/>
              <a:buFont typeface="Arial"/>
              <a:buChar char="•"/>
            </a:pPr>
            <a:r>
              <a:rPr lang="en-IE">
                <a:solidFill>
                  <a:srgbClr val="7A7C7E"/>
                </a:solidFill>
              </a:rPr>
              <a:t>Yeni araçlar ve teknoloji konusunda coşkulu ve meraklı kalmaktır.</a:t>
            </a:r>
            <a:endParaRPr/>
          </a:p>
        </p:txBody>
      </p:sp>
      <p:sp>
        <p:nvSpPr>
          <p:cNvPr id="693" name="Google Shape;693;p4"/>
          <p:cNvSpPr txBox="1"/>
          <p:nvPr/>
        </p:nvSpPr>
        <p:spPr>
          <a:xfrm>
            <a:off x="3692393" y="1081331"/>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İş Birliği Nedir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6" name="Shape 976"/>
        <p:cNvGrpSpPr/>
        <p:nvPr/>
      </p:nvGrpSpPr>
      <p:grpSpPr>
        <a:xfrm>
          <a:off x="0" y="0"/>
          <a:ext cx="0" cy="0"/>
          <a:chOff x="0" y="0"/>
          <a:chExt cx="0" cy="0"/>
        </a:xfrm>
      </p:grpSpPr>
      <p:sp>
        <p:nvSpPr>
          <p:cNvPr id="977" name="Google Shape;977;p40"/>
          <p:cNvSpPr txBox="1"/>
          <p:nvPr/>
        </p:nvSpPr>
        <p:spPr>
          <a:xfrm>
            <a:off x="2901731" y="275487"/>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978" name="Google Shape;978;p40"/>
          <p:cNvSpPr txBox="1"/>
          <p:nvPr>
            <p:ph idx="1" type="body"/>
          </p:nvPr>
        </p:nvSpPr>
        <p:spPr>
          <a:xfrm>
            <a:off x="3596081" y="844266"/>
            <a:ext cx="8313490" cy="1137556"/>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95273"/>
              </a:buClr>
              <a:buSzPts val="3909"/>
              <a:buNone/>
            </a:pPr>
            <a:r>
              <a:rPr b="1" lang="en-IE" sz="3909">
                <a:solidFill>
                  <a:srgbClr val="E95273"/>
                </a:solidFill>
              </a:rPr>
              <a:t>VAKA ANALİZİ - </a:t>
            </a:r>
            <a:r>
              <a:rPr lang="en-IE" sz="3909">
                <a:solidFill>
                  <a:srgbClr val="E95273"/>
                </a:solidFill>
              </a:rPr>
              <a:t>FabLab Manorhamilton</a:t>
            </a:r>
            <a:endParaRPr sz="3060"/>
          </a:p>
        </p:txBody>
      </p:sp>
      <p:sp>
        <p:nvSpPr>
          <p:cNvPr id="979" name="Google Shape;979;p40"/>
          <p:cNvSpPr txBox="1"/>
          <p:nvPr>
            <p:ph idx="2" type="body"/>
          </p:nvPr>
        </p:nvSpPr>
        <p:spPr>
          <a:xfrm>
            <a:off x="3296873" y="1916911"/>
            <a:ext cx="874132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FABLAB Manorhamilton, 2014 yılı sonlarında Tasarımcılar, Mühendisler ve Yapımcılardan oluşan bir kolektif tarafından başlatılmıştır. İşletmelere, yaratıcılara, okullara ve hobilere, fikirlerini yeni prototiplere ve ürünlere dönüştürmelerine olanak tanıyan çok çeşitli üretim teknolojilerine erişim sağlayan dijital bir üretim tesisi işletiyor.</a:t>
            </a:r>
            <a:endParaRPr/>
          </a:p>
          <a:p>
            <a:pPr indent="0" lvl="0" marL="0" rtl="0" algn="l">
              <a:lnSpc>
                <a:spcPct val="90000"/>
              </a:lnSpc>
              <a:spcBef>
                <a:spcPts val="1000"/>
              </a:spcBef>
              <a:spcAft>
                <a:spcPts val="0"/>
              </a:spcAft>
              <a:buClr>
                <a:srgbClr val="6D6E6C"/>
              </a:buClr>
              <a:buSzPts val="2400"/>
              <a:buNone/>
            </a:pPr>
            <a:r>
              <a:t/>
            </a:r>
            <a:endParaRPr>
              <a:solidFill>
                <a:srgbClr val="7A7C7E"/>
              </a:solidFill>
            </a:endParaRPr>
          </a:p>
          <a:p>
            <a:pPr indent="0" lvl="0" marL="0" rtl="0" algn="l">
              <a:lnSpc>
                <a:spcPct val="90000"/>
              </a:lnSpc>
              <a:spcBef>
                <a:spcPts val="1000"/>
              </a:spcBef>
              <a:spcAft>
                <a:spcPts val="0"/>
              </a:spcAft>
              <a:buClr>
                <a:srgbClr val="7A7C7E"/>
              </a:buClr>
              <a:buSzPts val="2400"/>
              <a:buNone/>
            </a:pPr>
            <a:r>
              <a:rPr lang="en-IE">
                <a:solidFill>
                  <a:srgbClr val="7A7C7E"/>
                </a:solidFill>
              </a:rPr>
              <a:t>Burada olanları takip edin:</a:t>
            </a:r>
            <a:endParaRPr/>
          </a:p>
          <a:p>
            <a:pPr indent="0" lvl="0" marL="0" rtl="0" algn="l">
              <a:lnSpc>
                <a:spcPct val="90000"/>
              </a:lnSpc>
              <a:spcBef>
                <a:spcPts val="1000"/>
              </a:spcBef>
              <a:spcAft>
                <a:spcPts val="0"/>
              </a:spcAft>
              <a:buClr>
                <a:srgbClr val="7A7C7E"/>
              </a:buClr>
              <a:buSzPts val="2400"/>
              <a:buNone/>
            </a:pPr>
            <a:r>
              <a:rPr lang="en-IE" u="sng">
                <a:solidFill>
                  <a:srgbClr val="7A7C7E"/>
                </a:solidFill>
                <a:hlinkClick r:id="rId3"/>
              </a:rPr>
              <a:t>https://www.facebook.com/fablabmh</a:t>
            </a:r>
            <a:r>
              <a:rPr lang="en-IE">
                <a:solidFill>
                  <a:srgbClr val="7A7C7E"/>
                </a:solidFill>
              </a:rPr>
              <a:t> </a:t>
            </a:r>
            <a:endParaRPr/>
          </a:p>
          <a:p>
            <a:pPr indent="0" lvl="0" marL="0" rtl="0" algn="l">
              <a:lnSpc>
                <a:spcPct val="90000"/>
              </a:lnSpc>
              <a:spcBef>
                <a:spcPts val="1000"/>
              </a:spcBef>
              <a:spcAft>
                <a:spcPts val="0"/>
              </a:spcAft>
              <a:buClr>
                <a:srgbClr val="6D6E6C"/>
              </a:buClr>
              <a:buSzPts val="2400"/>
              <a:buNone/>
            </a:pPr>
            <a:r>
              <a:rPr lang="en-IE" u="sng">
                <a:solidFill>
                  <a:schemeClr val="hlink"/>
                </a:solidFill>
                <a:hlinkClick r:id="rId4"/>
              </a:rPr>
              <a:t>http://www.fablabmh.org/</a:t>
            </a:r>
            <a:endParaRPr>
              <a:solidFill>
                <a:srgbClr val="7A7C7E"/>
              </a:solidFill>
            </a:endParaRPr>
          </a:p>
          <a:p>
            <a:pPr indent="-133350" lvl="0" marL="285750" rtl="0" algn="just">
              <a:lnSpc>
                <a:spcPct val="90000"/>
              </a:lnSpc>
              <a:spcBef>
                <a:spcPts val="1000"/>
              </a:spcBef>
              <a:spcAft>
                <a:spcPts val="0"/>
              </a:spcAft>
              <a:buClr>
                <a:srgbClr val="20B6F6"/>
              </a:buClr>
              <a:buSzPts val="2400"/>
              <a:buFont typeface="Arial"/>
              <a:buNone/>
            </a:pPr>
            <a:r>
              <a:t/>
            </a:r>
            <a:endParaRPr/>
          </a:p>
        </p:txBody>
      </p:sp>
      <p:sp>
        <p:nvSpPr>
          <p:cNvPr id="980" name="Google Shape;980;p40"/>
          <p:cNvSpPr/>
          <p:nvPr/>
        </p:nvSpPr>
        <p:spPr>
          <a:xfrm>
            <a:off x="609041" y="3120705"/>
            <a:ext cx="2167715" cy="3345133"/>
          </a:xfrm>
          <a:custGeom>
            <a:rect b="b" l="l" r="r" t="t"/>
            <a:pathLst>
              <a:path extrusionOk="0" h="5632174" w="4598505">
                <a:moveTo>
                  <a:pt x="4598505" y="185531"/>
                </a:moveTo>
                <a:lnTo>
                  <a:pt x="4465983" y="5632174"/>
                </a:lnTo>
                <a:lnTo>
                  <a:pt x="0" y="5632174"/>
                </a:lnTo>
                <a:lnTo>
                  <a:pt x="0" y="0"/>
                </a:lnTo>
                <a:lnTo>
                  <a:pt x="4598505" y="185531"/>
                </a:lnTo>
                <a:close/>
              </a:path>
            </a:pathLst>
          </a:custGeom>
          <a:blipFill rotWithShape="1">
            <a:blip r:embed="rId5">
              <a:alphaModFix/>
            </a:blip>
            <a:stretch>
              <a:fillRect b="0" l="0" r="0" t="33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lt;strong&gt;Flag&lt;/strong&gt; &lt;strong&gt;Ireland&lt;/strong&gt; | Download the National &lt;strong&gt;Irish&lt;/strong&gt; &lt;strong&gt;flag&lt;/strong&gt;" id="981" name="Google Shape;981;p40"/>
          <p:cNvPicPr preferRelativeResize="0"/>
          <p:nvPr/>
        </p:nvPicPr>
        <p:blipFill rotWithShape="1">
          <a:blip r:embed="rId6">
            <a:alphaModFix/>
          </a:blip>
          <a:srcRect b="0" l="0" r="0" t="0"/>
          <a:stretch/>
        </p:blipFill>
        <p:spPr>
          <a:xfrm>
            <a:off x="10577562" y="314808"/>
            <a:ext cx="1110334" cy="6704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5" name="Shape 985"/>
        <p:cNvGrpSpPr/>
        <p:nvPr/>
      </p:nvGrpSpPr>
      <p:grpSpPr>
        <a:xfrm>
          <a:off x="0" y="0"/>
          <a:ext cx="0" cy="0"/>
          <a:chOff x="0" y="0"/>
          <a:chExt cx="0" cy="0"/>
        </a:xfrm>
      </p:grpSpPr>
      <p:sp>
        <p:nvSpPr>
          <p:cNvPr id="986" name="Google Shape;986;p41"/>
          <p:cNvSpPr txBox="1"/>
          <p:nvPr/>
        </p:nvSpPr>
        <p:spPr>
          <a:xfrm>
            <a:off x="2901731" y="275487"/>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987" name="Google Shape;987;p41"/>
          <p:cNvSpPr txBox="1"/>
          <p:nvPr>
            <p:ph idx="1" type="body"/>
          </p:nvPr>
        </p:nvSpPr>
        <p:spPr>
          <a:xfrm>
            <a:off x="3596081" y="844266"/>
            <a:ext cx="8313490" cy="1137556"/>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E95273"/>
              </a:buClr>
              <a:buSzPts val="3909"/>
              <a:buNone/>
            </a:pPr>
            <a:r>
              <a:rPr b="1" lang="en-IE" sz="3909">
                <a:solidFill>
                  <a:srgbClr val="E95273"/>
                </a:solidFill>
              </a:rPr>
              <a:t>VAKA ANALİZİ - </a:t>
            </a:r>
            <a:r>
              <a:rPr lang="en-IE" sz="3909">
                <a:solidFill>
                  <a:srgbClr val="E95273"/>
                </a:solidFill>
              </a:rPr>
              <a:t>FabLab Manorhamilton</a:t>
            </a:r>
            <a:endParaRPr sz="4080"/>
          </a:p>
        </p:txBody>
      </p:sp>
      <p:sp>
        <p:nvSpPr>
          <p:cNvPr id="988" name="Google Shape;988;p41"/>
          <p:cNvSpPr txBox="1"/>
          <p:nvPr>
            <p:ph idx="2" type="body"/>
          </p:nvPr>
        </p:nvSpPr>
        <p:spPr>
          <a:xfrm>
            <a:off x="3296873" y="1916911"/>
            <a:ext cx="874132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Fab Lab Manorhamilton, tüm İrlanda'nın Kuzey Batısı için bir hizmettir ve bu alan yenilikçilikle ünlüdür ve İrlanda'nın önde gelen tasarım, üretim ve sanat organizasyonları ve bireylerine sahiptir.</a:t>
            </a:r>
            <a:endParaRPr/>
          </a:p>
          <a:p>
            <a:pPr indent="0" lvl="0" marL="0" rtl="0" algn="l">
              <a:lnSpc>
                <a:spcPct val="90000"/>
              </a:lnSpc>
              <a:spcBef>
                <a:spcPts val="1000"/>
              </a:spcBef>
              <a:spcAft>
                <a:spcPts val="0"/>
              </a:spcAft>
              <a:buClr>
                <a:srgbClr val="6D6E6C"/>
              </a:buClr>
              <a:buSzPts val="2400"/>
              <a:buNone/>
            </a:pPr>
            <a:r>
              <a:t/>
            </a:r>
            <a:endParaRPr>
              <a:solidFill>
                <a:srgbClr val="7A7C7E"/>
              </a:solidFill>
            </a:endParaRPr>
          </a:p>
          <a:p>
            <a:pPr indent="0" lvl="0" marL="0" rtl="0" algn="l">
              <a:lnSpc>
                <a:spcPct val="90000"/>
              </a:lnSpc>
              <a:spcBef>
                <a:spcPts val="1000"/>
              </a:spcBef>
              <a:spcAft>
                <a:spcPts val="0"/>
              </a:spcAft>
              <a:buClr>
                <a:srgbClr val="7A7C7E"/>
              </a:buClr>
              <a:buSzPts val="2400"/>
              <a:buNone/>
            </a:pPr>
            <a:r>
              <a:rPr lang="en-IE">
                <a:solidFill>
                  <a:srgbClr val="7A7C7E"/>
                </a:solidFill>
              </a:rPr>
              <a:t>Kullanıcılar, bir topluluk ortamında son teknoloji ürünü dijital araçlara erişmek için benzeri görülmemiş bir fırsata sahiptir ve bölgeye Fab Lab eklenmesi bir yenilik, güçlendirme, eğitim ve yeni iş geliştirme kaynağı sağlayacaktır.</a:t>
            </a:r>
            <a:endParaRPr/>
          </a:p>
          <a:p>
            <a:pPr indent="0" lvl="0" marL="0" rtl="0" algn="l">
              <a:lnSpc>
                <a:spcPct val="90000"/>
              </a:lnSpc>
              <a:spcBef>
                <a:spcPts val="1000"/>
              </a:spcBef>
              <a:spcAft>
                <a:spcPts val="0"/>
              </a:spcAft>
              <a:buClr>
                <a:srgbClr val="6D6E6C"/>
              </a:buClr>
              <a:buSzPts val="2400"/>
              <a:buNone/>
            </a:pPr>
            <a:r>
              <a:t/>
            </a:r>
            <a:endParaRPr>
              <a:solidFill>
                <a:srgbClr val="7A7C7E"/>
              </a:solidFill>
            </a:endParaRPr>
          </a:p>
          <a:p>
            <a:pPr indent="0" lvl="0" marL="0" rtl="0" algn="just">
              <a:lnSpc>
                <a:spcPct val="90000"/>
              </a:lnSpc>
              <a:spcBef>
                <a:spcPts val="1000"/>
              </a:spcBef>
              <a:spcAft>
                <a:spcPts val="0"/>
              </a:spcAft>
              <a:buClr>
                <a:srgbClr val="20B6F6"/>
              </a:buClr>
              <a:buSzPts val="2400"/>
              <a:buNone/>
            </a:pPr>
            <a:r>
              <a:rPr lang="en-IE" u="sng">
                <a:solidFill>
                  <a:schemeClr val="hlink"/>
                </a:solidFill>
                <a:hlinkClick r:id="rId3"/>
              </a:rPr>
              <a:t>http://www.fablabmh.org/</a:t>
            </a:r>
            <a:endParaRPr/>
          </a:p>
        </p:txBody>
      </p:sp>
      <p:pic>
        <p:nvPicPr>
          <p:cNvPr descr="&lt;strong&gt;Flag&lt;/strong&gt; &lt;strong&gt;Ireland&lt;/strong&gt; | Download the National &lt;strong&gt;Irish&lt;/strong&gt; &lt;strong&gt;flag&lt;/strong&gt;" id="989" name="Google Shape;989;p41"/>
          <p:cNvPicPr preferRelativeResize="0"/>
          <p:nvPr/>
        </p:nvPicPr>
        <p:blipFill rotWithShape="1">
          <a:blip r:embed="rId4">
            <a:alphaModFix/>
          </a:blip>
          <a:srcRect b="0" l="0" r="0" t="0"/>
          <a:stretch/>
        </p:blipFill>
        <p:spPr>
          <a:xfrm>
            <a:off x="10577562" y="314808"/>
            <a:ext cx="1110334" cy="670492"/>
          </a:xfrm>
          <a:prstGeom prst="rect">
            <a:avLst/>
          </a:prstGeom>
          <a:noFill/>
          <a:ln>
            <a:noFill/>
          </a:ln>
        </p:spPr>
      </p:pic>
      <p:sp>
        <p:nvSpPr>
          <p:cNvPr id="990" name="Google Shape;990;p41"/>
          <p:cNvSpPr/>
          <p:nvPr/>
        </p:nvSpPr>
        <p:spPr>
          <a:xfrm>
            <a:off x="374708" y="3095538"/>
            <a:ext cx="2175545" cy="3241656"/>
          </a:xfrm>
          <a:custGeom>
            <a:rect b="b" l="l" r="r" t="t"/>
            <a:pathLst>
              <a:path extrusionOk="0" h="6453809" w="4134678">
                <a:moveTo>
                  <a:pt x="1391478" y="6453809"/>
                </a:moveTo>
                <a:lnTo>
                  <a:pt x="53008" y="1073426"/>
                </a:lnTo>
                <a:lnTo>
                  <a:pt x="0" y="0"/>
                </a:lnTo>
                <a:lnTo>
                  <a:pt x="4134678" y="0"/>
                </a:lnTo>
                <a:lnTo>
                  <a:pt x="4134678" y="6347791"/>
                </a:lnTo>
                <a:lnTo>
                  <a:pt x="1391478" y="6453809"/>
                </a:lnTo>
                <a:close/>
              </a:path>
            </a:pathLst>
          </a:cu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4" name="Shape 994"/>
        <p:cNvGrpSpPr/>
        <p:nvPr/>
      </p:nvGrpSpPr>
      <p:grpSpPr>
        <a:xfrm>
          <a:off x="0" y="0"/>
          <a:ext cx="0" cy="0"/>
          <a:chOff x="0" y="0"/>
          <a:chExt cx="0" cy="0"/>
        </a:xfrm>
      </p:grpSpPr>
      <p:sp>
        <p:nvSpPr>
          <p:cNvPr id="995" name="Google Shape;995;p42"/>
          <p:cNvSpPr txBox="1"/>
          <p:nvPr>
            <p:ph idx="1" type="body"/>
          </p:nvPr>
        </p:nvSpPr>
        <p:spPr>
          <a:xfrm>
            <a:off x="3801258" y="873167"/>
            <a:ext cx="5644746"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800"/>
              <a:buNone/>
            </a:pPr>
            <a:r>
              <a:rPr b="1" lang="en-IE" sz="2800">
                <a:solidFill>
                  <a:srgbClr val="E63275"/>
                </a:solidFill>
              </a:rPr>
              <a:t>Vaka Analizi: </a:t>
            </a:r>
            <a:r>
              <a:rPr b="1" lang="en-IE" sz="2800"/>
              <a:t>Polonya'daki Ortak Çalışma Alanları</a:t>
            </a:r>
            <a:endParaRPr i="1" sz="2800"/>
          </a:p>
          <a:p>
            <a:pPr indent="0" lvl="0" marL="0" rtl="0" algn="l">
              <a:lnSpc>
                <a:spcPct val="90000"/>
              </a:lnSpc>
              <a:spcBef>
                <a:spcPts val="1000"/>
              </a:spcBef>
              <a:spcAft>
                <a:spcPts val="0"/>
              </a:spcAft>
              <a:buClr>
                <a:srgbClr val="6D6E6C"/>
              </a:buClr>
              <a:buSzPts val="2800"/>
              <a:buNone/>
            </a:pPr>
            <a:r>
              <a:t/>
            </a:r>
            <a:endParaRPr sz="2800"/>
          </a:p>
        </p:txBody>
      </p:sp>
      <p:sp>
        <p:nvSpPr>
          <p:cNvPr id="996" name="Google Shape;996;p42"/>
          <p:cNvSpPr txBox="1"/>
          <p:nvPr>
            <p:ph idx="2" type="body"/>
          </p:nvPr>
        </p:nvSpPr>
        <p:spPr>
          <a:xfrm>
            <a:off x="1023458" y="2570453"/>
            <a:ext cx="10277168"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a:t>
            </a:r>
            <a:r>
              <a:rPr lang="en-IE"/>
              <a:t> Kuluçka merkezleri, Fablabs, Makerspaces</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Polonya'da Kuluçka Merkezleri, Fablabs, Makerspaces gibi ortak çalışma alanları sağlayan kurumlar.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1: </a:t>
            </a:r>
            <a:r>
              <a:rPr b="1" lang="en-IE"/>
              <a:t> </a:t>
            </a:r>
            <a:r>
              <a:rPr lang="en-IE" u="sng">
                <a:solidFill>
                  <a:schemeClr val="hlink"/>
                </a:solidFill>
                <a:hlinkClick r:id="rId3"/>
              </a:rPr>
              <a:t> https://andcards.com/blog/archive/top-coworking-spaces-in-poland</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2: </a:t>
            </a:r>
            <a:r>
              <a:rPr b="1" lang="en-IE"/>
              <a:t> </a:t>
            </a:r>
            <a:r>
              <a:rPr lang="en-IE" u="sng">
                <a:solidFill>
                  <a:schemeClr val="hlink"/>
                </a:solidFill>
                <a:hlinkClick r:id="rId4"/>
              </a:rPr>
              <a:t> </a:t>
            </a:r>
            <a:r>
              <a:rPr lang="en-IE"/>
              <a:t>https://gocarrots.org</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3: </a:t>
            </a:r>
            <a:r>
              <a:rPr b="1" lang="en-IE"/>
              <a:t> </a:t>
            </a:r>
            <a:r>
              <a:rPr lang="en-IE" u="sng">
                <a:solidFill>
                  <a:schemeClr val="hlink"/>
                </a:solidFill>
                <a:hlinkClick r:id="rId5"/>
              </a:rPr>
              <a:t> </a:t>
            </a:r>
            <a:r>
              <a:rPr lang="en-IE" u="sng">
                <a:solidFill>
                  <a:schemeClr val="hlink"/>
                </a:solidFill>
                <a:hlinkClick r:id="rId6"/>
              </a:rPr>
              <a:t>https://fablabtwarda.pl/strona-glowna</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4: </a:t>
            </a:r>
            <a:r>
              <a:rPr b="1" lang="en-IE"/>
              <a:t> </a:t>
            </a:r>
            <a:r>
              <a:rPr lang="en-IE" u="sng">
                <a:solidFill>
                  <a:schemeClr val="hlink"/>
                </a:solidFill>
                <a:hlinkClick r:id="rId7"/>
              </a:rPr>
              <a:t> </a:t>
            </a:r>
            <a:r>
              <a:rPr lang="en-IE" u="sng">
                <a:solidFill>
                  <a:schemeClr val="hlink"/>
                </a:solidFill>
                <a:hlinkClick r:id="rId8"/>
              </a:rPr>
              <a:t>https://zaklad.org</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5: </a:t>
            </a:r>
            <a:r>
              <a:rPr b="1" lang="en-IE"/>
              <a:t>  </a:t>
            </a:r>
            <a:r>
              <a:rPr lang="en-IE" u="sng">
                <a:solidFill>
                  <a:schemeClr val="hlink"/>
                </a:solidFill>
                <a:hlinkClick r:id="rId9"/>
              </a:rPr>
              <a:t>Click here</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pic>
        <p:nvPicPr>
          <p:cNvPr descr="Image result for polish flag" id="997" name="Google Shape;997;p42"/>
          <p:cNvPicPr preferRelativeResize="0"/>
          <p:nvPr/>
        </p:nvPicPr>
        <p:blipFill rotWithShape="1">
          <a:blip r:embed="rId10">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998" name="Google Shape;998;p42"/>
          <p:cNvSpPr txBox="1"/>
          <p:nvPr/>
        </p:nvSpPr>
        <p:spPr>
          <a:xfrm>
            <a:off x="9852239" y="1791069"/>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Poland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2" name="Shape 1002"/>
        <p:cNvGrpSpPr/>
        <p:nvPr/>
      </p:nvGrpSpPr>
      <p:grpSpPr>
        <a:xfrm>
          <a:off x="0" y="0"/>
          <a:ext cx="0" cy="0"/>
          <a:chOff x="0" y="0"/>
          <a:chExt cx="0" cy="0"/>
        </a:xfrm>
      </p:grpSpPr>
      <p:sp>
        <p:nvSpPr>
          <p:cNvPr id="1003" name="Google Shape;1003;p43"/>
          <p:cNvSpPr txBox="1"/>
          <p:nvPr>
            <p:ph idx="1" type="body"/>
          </p:nvPr>
        </p:nvSpPr>
        <p:spPr>
          <a:xfrm>
            <a:off x="3801258" y="765451"/>
            <a:ext cx="5644746"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Vaka Analizi: Ortak Çalışma Alanları</a:t>
            </a:r>
            <a:endParaRPr sz="3000"/>
          </a:p>
        </p:txBody>
      </p:sp>
      <p:sp>
        <p:nvSpPr>
          <p:cNvPr id="1004" name="Google Shape;1004;p43"/>
          <p:cNvSpPr txBox="1"/>
          <p:nvPr>
            <p:ph idx="2" type="body"/>
          </p:nvPr>
        </p:nvSpPr>
        <p:spPr>
          <a:xfrm>
            <a:off x="316616" y="2129312"/>
            <a:ext cx="11547969" cy="4576288"/>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b="1" lang="en-IE"/>
              <a:t>Co-Working Spaces, Fab Labs, Incubators</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lang="en-IE"/>
              <a:t>Bu bölümde 1 ve 2 numaralı çalışma alanlarının bir karışımını bulabileceğiniz ortak çalışma alanları, 3 Fablab, 4 ila 7 kuluçka merkezi bulacaksınız.</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1: </a:t>
            </a:r>
            <a:r>
              <a:rPr b="1" lang="en-IE"/>
              <a:t> </a:t>
            </a:r>
            <a:r>
              <a:rPr lang="en-IE" u="sng">
                <a:solidFill>
                  <a:schemeClr val="hlink"/>
                </a:solidFill>
                <a:hlinkClick r:id="rId3"/>
              </a:rPr>
              <a:t>https://www.coworker.com/turkey/izmir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2: </a:t>
            </a:r>
            <a:r>
              <a:rPr b="1" lang="en-IE"/>
              <a:t> </a:t>
            </a:r>
            <a:r>
              <a:rPr lang="en-IE" u="sng">
                <a:solidFill>
                  <a:schemeClr val="hlink"/>
                </a:solidFill>
                <a:hlinkClick r:id="rId4"/>
              </a:rPr>
              <a:t>https://www.coworkbooking.com/turkey/izmir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3: </a:t>
            </a:r>
            <a:r>
              <a:rPr b="1" lang="en-IE"/>
              <a:t> </a:t>
            </a:r>
            <a:r>
              <a:rPr lang="en-IE" sz="1600" u="sng">
                <a:solidFill>
                  <a:schemeClr val="hlink"/>
                </a:solidFill>
                <a:hlinkClick r:id="rId5"/>
              </a:rPr>
              <a:t>https://www.ibbmeslekfabrikasi.com/tr/Fablab/56?AspxAutoDetectCookieSupport=1</a:t>
            </a:r>
            <a:endParaRPr sz="1600" u="sng">
              <a:solidFill>
                <a:srgbClr val="4D4D4C"/>
              </a:solidFill>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4: </a:t>
            </a:r>
            <a:r>
              <a:rPr b="1" lang="en-IE"/>
              <a:t> </a:t>
            </a:r>
            <a:r>
              <a:rPr lang="en-IE" u="sng">
                <a:solidFill>
                  <a:schemeClr val="hlink"/>
                </a:solidFill>
                <a:hlinkClick r:id="rId6"/>
              </a:rPr>
              <a:t>https://www.nuvege.org/</a:t>
            </a:r>
            <a:r>
              <a:rPr lang="en-IE"/>
              <a:t> (EGE University)</a:t>
            </a:r>
            <a:endParaRPr>
              <a:solidFill>
                <a:srgbClr val="4D4D4C"/>
              </a:solidFill>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5: </a:t>
            </a:r>
            <a:r>
              <a:rPr b="1" lang="en-IE"/>
              <a:t> </a:t>
            </a:r>
            <a:r>
              <a:rPr lang="en-IE" u="sng">
                <a:solidFill>
                  <a:schemeClr val="hlink"/>
                </a:solidFill>
                <a:hlinkClick r:id="rId7"/>
              </a:rPr>
              <a:t>https://teknoparkizmir.com.tr/</a:t>
            </a:r>
            <a:r>
              <a:rPr lang="en-IE"/>
              <a:t> (İYTE)</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5: </a:t>
            </a:r>
            <a:r>
              <a:rPr b="1" lang="en-IE"/>
              <a:t> </a:t>
            </a:r>
            <a:r>
              <a:rPr lang="en-IE" u="sng">
                <a:solidFill>
                  <a:schemeClr val="hlink"/>
                </a:solidFill>
                <a:hlinkClick r:id="rId8"/>
              </a:rPr>
              <a:t>https://minerva.yasar.edu.tr/</a:t>
            </a:r>
            <a:r>
              <a:rPr lang="en-IE"/>
              <a:t> (Yaşar University)</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Çalışma Alanı Örneği 5: </a:t>
            </a:r>
            <a:r>
              <a:rPr b="1" lang="en-IE"/>
              <a:t> </a:t>
            </a:r>
            <a:r>
              <a:rPr lang="en-IE" u="sng">
                <a:solidFill>
                  <a:schemeClr val="hlink"/>
                </a:solidFill>
                <a:hlinkClick r:id="rId9"/>
              </a:rPr>
              <a:t>https://bambu.depark.com/</a:t>
            </a:r>
            <a:r>
              <a:rPr lang="en-IE"/>
              <a:t> (Dokuz Eylul University)</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
        <p:nvSpPr>
          <p:cNvPr id="1005" name="Google Shape;1005;p43"/>
          <p:cNvSpPr txBox="1"/>
          <p:nvPr/>
        </p:nvSpPr>
        <p:spPr>
          <a:xfrm>
            <a:off x="9852239" y="1791069"/>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1006" name="Google Shape;1006;p43"/>
          <p:cNvPicPr preferRelativeResize="0"/>
          <p:nvPr/>
        </p:nvPicPr>
        <p:blipFill rotWithShape="1">
          <a:blip r:embed="rId10">
            <a:alphaModFix/>
          </a:blip>
          <a:srcRect b="0" l="0" r="0" t="0"/>
          <a:stretch/>
        </p:blipFill>
        <p:spPr>
          <a:xfrm>
            <a:off x="9765129" y="262321"/>
            <a:ext cx="2087640" cy="13917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0" name="Shape 1010"/>
        <p:cNvGrpSpPr/>
        <p:nvPr/>
      </p:nvGrpSpPr>
      <p:grpSpPr>
        <a:xfrm>
          <a:off x="0" y="0"/>
          <a:ext cx="0" cy="0"/>
          <a:chOff x="0" y="0"/>
          <a:chExt cx="0" cy="0"/>
        </a:xfrm>
      </p:grpSpPr>
      <p:sp>
        <p:nvSpPr>
          <p:cNvPr id="1011" name="Google Shape;1011;p44"/>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63275"/>
              </a:buClr>
              <a:buSzPts val="2800"/>
              <a:buNone/>
            </a:pPr>
            <a:r>
              <a:rPr b="1" lang="en-IE" sz="2800">
                <a:solidFill>
                  <a:srgbClr val="E63275"/>
                </a:solidFill>
              </a:rPr>
              <a:t>Vaka Analizi: </a:t>
            </a:r>
            <a:r>
              <a:rPr b="1" lang="en-IE" sz="2800"/>
              <a:t>EGE Üniversitesi EBILTEM-TTO TÜBİTAK Girişimci Desteklerine Ulaşmanıza Yardımcı Olabilir</a:t>
            </a:r>
            <a:endParaRPr sz="2800"/>
          </a:p>
        </p:txBody>
      </p:sp>
      <p:sp>
        <p:nvSpPr>
          <p:cNvPr id="1012" name="Google Shape;1012;p44"/>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1013" name="Google Shape;1013;p44"/>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1014" name="Google Shape;1014;p44"/>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a:p>
        </p:txBody>
      </p:sp>
      <p:pic>
        <p:nvPicPr>
          <p:cNvPr id="1015" name="Google Shape;1015;p44">
            <a:hlinkClick r:id="rId4"/>
          </p:cNvPr>
          <p:cNvPicPr preferRelativeResize="0"/>
          <p:nvPr/>
        </p:nvPicPr>
        <p:blipFill rotWithShape="1">
          <a:blip r:embed="rId5">
            <a:alphaModFix/>
          </a:blip>
          <a:srcRect b="0" l="0" r="0" t="0"/>
          <a:stretch/>
        </p:blipFill>
        <p:spPr>
          <a:xfrm>
            <a:off x="3270503" y="1893434"/>
            <a:ext cx="5579356" cy="33917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9" name="Shape 1019"/>
        <p:cNvGrpSpPr/>
        <p:nvPr/>
      </p:nvGrpSpPr>
      <p:grpSpPr>
        <a:xfrm>
          <a:off x="0" y="0"/>
          <a:ext cx="0" cy="0"/>
          <a:chOff x="0" y="0"/>
          <a:chExt cx="0" cy="0"/>
        </a:xfrm>
      </p:grpSpPr>
      <p:sp>
        <p:nvSpPr>
          <p:cNvPr id="1020" name="Google Shape;1020;p45"/>
          <p:cNvSpPr txBox="1"/>
          <p:nvPr>
            <p:ph idx="3" type="body"/>
          </p:nvPr>
        </p:nvSpPr>
        <p:spPr>
          <a:xfrm>
            <a:off x="505763" y="1991442"/>
            <a:ext cx="5920204" cy="24973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100"/>
              <a:buNone/>
            </a:pPr>
            <a:r>
              <a:t/>
            </a:r>
            <a:endParaRPr i="0" sz="4100"/>
          </a:p>
          <a:p>
            <a:pPr indent="0" lvl="0" marL="0" rtl="0" algn="l">
              <a:lnSpc>
                <a:spcPct val="90000"/>
              </a:lnSpc>
              <a:spcBef>
                <a:spcPts val="1000"/>
              </a:spcBef>
              <a:spcAft>
                <a:spcPts val="0"/>
              </a:spcAft>
              <a:buClr>
                <a:schemeClr val="lt1"/>
              </a:buClr>
              <a:buSzPts val="4100"/>
              <a:buNone/>
            </a:pPr>
            <a:r>
              <a:rPr b="1" i="0" lang="en-IE" sz="4100"/>
              <a:t>Bölüm 3</a:t>
            </a:r>
            <a:endParaRPr/>
          </a:p>
          <a:p>
            <a:pPr indent="0" lvl="0" marL="0" rtl="0" algn="l">
              <a:lnSpc>
                <a:spcPct val="90000"/>
              </a:lnSpc>
              <a:spcBef>
                <a:spcPts val="1000"/>
              </a:spcBef>
              <a:spcAft>
                <a:spcPts val="0"/>
              </a:spcAft>
              <a:buClr>
                <a:schemeClr val="lt1"/>
              </a:buClr>
              <a:buSzPts val="4100"/>
              <a:buNone/>
            </a:pPr>
            <a:r>
              <a:rPr b="1" i="0" lang="en-IE" sz="4100">
                <a:latin typeface="Calibri"/>
                <a:ea typeface="Calibri"/>
                <a:cs typeface="Calibri"/>
                <a:sym typeface="Calibri"/>
              </a:rPr>
              <a:t>İşbirliği Teknolojisi</a:t>
            </a:r>
            <a:endParaRPr b="1" i="0" sz="4100">
              <a:latin typeface="Calibri"/>
              <a:ea typeface="Calibri"/>
              <a:cs typeface="Calibri"/>
              <a:sym typeface="Calibri"/>
            </a:endParaRPr>
          </a:p>
          <a:p>
            <a:pPr indent="0" lvl="0" marL="0" rtl="0" algn="l">
              <a:lnSpc>
                <a:spcPct val="90000"/>
              </a:lnSpc>
              <a:spcBef>
                <a:spcPts val="1000"/>
              </a:spcBef>
              <a:spcAft>
                <a:spcPts val="0"/>
              </a:spcAft>
              <a:buClr>
                <a:schemeClr val="lt1"/>
              </a:buClr>
              <a:buSzPts val="4100"/>
              <a:buNone/>
            </a:pPr>
            <a:r>
              <a:t/>
            </a:r>
            <a:endParaRPr i="0" sz="4100">
              <a:latin typeface="Calibri"/>
              <a:ea typeface="Calibri"/>
              <a:cs typeface="Calibri"/>
              <a:sym typeface="Calibri"/>
            </a:endParaRPr>
          </a:p>
          <a:p>
            <a:pPr indent="0" lvl="0" marL="0" rtl="0" algn="l">
              <a:lnSpc>
                <a:spcPct val="90000"/>
              </a:lnSpc>
              <a:spcBef>
                <a:spcPts val="1000"/>
              </a:spcBef>
              <a:spcAft>
                <a:spcPts val="0"/>
              </a:spcAft>
              <a:buClr>
                <a:schemeClr val="lt1"/>
              </a:buClr>
              <a:buSzPts val="2400"/>
              <a:buNone/>
            </a:pPr>
            <a:r>
              <a:rPr i="0" lang="en-IE" sz="2400"/>
              <a:t>Neden işbirliği araçlarını düşünüyoruz? Birlikte çalışmak zor bir iştir - birçok nedenden dolayı. Farklı yerlerde ve farklı saatlerde çalışan takım arkadaşlarınız bile olabilir. Ayrıca, herkesin işi artık birden fazla uygulamaya yayılmıştır. Teknoloji, nasıl çalıştığınızı ve işbirliği yaptığınızı kolaylaştırmaya yardımcı olabilir.</a:t>
            </a:r>
            <a:endParaRPr i="0" sz="2400"/>
          </a:p>
        </p:txBody>
      </p:sp>
      <p:pic>
        <p:nvPicPr>
          <p:cNvPr descr="A picture containing implement, table, different, sitting&#10;&#10;Description automatically generated" id="1021" name="Google Shape;1021;p45"/>
          <p:cNvPicPr preferRelativeResize="0"/>
          <p:nvPr/>
        </p:nvPicPr>
        <p:blipFill rotWithShape="1">
          <a:blip r:embed="rId3">
            <a:alphaModFix/>
          </a:blip>
          <a:srcRect b="0" l="0" r="0" t="0"/>
          <a:stretch/>
        </p:blipFill>
        <p:spPr>
          <a:xfrm>
            <a:off x="8673374" y="3190187"/>
            <a:ext cx="3413421" cy="270131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5" name="Shape 1025"/>
        <p:cNvGrpSpPr/>
        <p:nvPr/>
      </p:nvGrpSpPr>
      <p:grpSpPr>
        <a:xfrm>
          <a:off x="0" y="0"/>
          <a:ext cx="0" cy="0"/>
          <a:chOff x="0" y="0"/>
          <a:chExt cx="0" cy="0"/>
        </a:xfrm>
      </p:grpSpPr>
      <p:sp>
        <p:nvSpPr>
          <p:cNvPr id="1026" name="Google Shape;1026;p46"/>
          <p:cNvSpPr txBox="1"/>
          <p:nvPr>
            <p:ph idx="1" type="body"/>
          </p:nvPr>
        </p:nvSpPr>
        <p:spPr>
          <a:xfrm>
            <a:off x="3678622" y="645539"/>
            <a:ext cx="7890450" cy="13120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Ağlarınızı geliştirmek / ortak çalışanlar bulmak için sosyal medyayı kullanın</a:t>
            </a:r>
            <a:endParaRPr>
              <a:solidFill>
                <a:srgbClr val="E63275"/>
              </a:solidFill>
            </a:endParaRPr>
          </a:p>
        </p:txBody>
      </p:sp>
      <p:sp>
        <p:nvSpPr>
          <p:cNvPr id="1027" name="Google Shape;1027;p46"/>
          <p:cNvSpPr txBox="1"/>
          <p:nvPr>
            <p:ph idx="2" type="body"/>
          </p:nvPr>
        </p:nvSpPr>
        <p:spPr>
          <a:xfrm>
            <a:off x="3678622" y="2088470"/>
            <a:ext cx="4926116" cy="396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Teknoloji ve medya, insanların istedikleri yerden ve istedikleri zaman bağlantı kurmalarını, rüyalarını ve fikirlerini paylaşmalarını sağlar. Takım olun ve ilgi alanlarınızı paylaşın</a:t>
            </a:r>
            <a:endParaRPr b="1">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Bilgiye anında erişilebilir</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Global pazarlar anında kullanılabilir</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Sosyal medya aracılığıyla yardımcı olabilecek ve tavsiyelerde bulunabilecek insanlarla bağlantı kurun</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İş kurma maliyetleri değişti</a:t>
            </a:r>
            <a:endParaRPr/>
          </a:p>
        </p:txBody>
      </p:sp>
      <p:sp>
        <p:nvSpPr>
          <p:cNvPr id="1028" name="Google Shape;1028;p46"/>
          <p:cNvSpPr txBox="1"/>
          <p:nvPr>
            <p:ph idx="3" type="body"/>
          </p:nvPr>
        </p:nvSpPr>
        <p:spPr>
          <a:xfrm>
            <a:off x="8721970" y="2134415"/>
            <a:ext cx="332935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2400"/>
              <a:buNone/>
            </a:pPr>
            <a:r>
              <a:rPr b="1" lang="en-IE">
                <a:solidFill>
                  <a:srgbClr val="E95273"/>
                </a:solidFill>
              </a:rPr>
              <a:t>Yaklaşımınızı planlayın</a:t>
            </a:r>
            <a:endParaRPr b="1">
              <a:solidFill>
                <a:srgbClr val="E95273"/>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Ağ</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İşbirliği</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Yeni beceriler kullanın</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Çevrimiçi bir deneyim oluşturun</a:t>
            </a:r>
            <a:endParaRPr>
              <a:solidFill>
                <a:srgbClr val="7A7C7E"/>
              </a:solidFill>
            </a:endParaRPr>
          </a:p>
          <a:p>
            <a:pPr indent="-342900" lvl="0" marL="342900" rtl="0" algn="l">
              <a:lnSpc>
                <a:spcPct val="100000"/>
              </a:lnSpc>
              <a:spcBef>
                <a:spcPts val="0"/>
              </a:spcBef>
              <a:spcAft>
                <a:spcPts val="0"/>
              </a:spcAft>
              <a:buClr>
                <a:srgbClr val="20B6F6"/>
              </a:buClr>
              <a:buSzPts val="2400"/>
              <a:buFont typeface="Arial"/>
              <a:buChar char="•"/>
            </a:pPr>
            <a:r>
              <a:rPr lang="en-IE">
                <a:solidFill>
                  <a:srgbClr val="7A7C7E"/>
                </a:solidFill>
              </a:rPr>
              <a:t>Kaynağı Paylaş</a:t>
            </a:r>
            <a:endParaRPr/>
          </a:p>
        </p:txBody>
      </p:sp>
      <p:pic>
        <p:nvPicPr>
          <p:cNvPr descr="A picture containing drawing&#10;&#10;Description automatically generated" id="1029" name="Google Shape;1029;p46"/>
          <p:cNvPicPr preferRelativeResize="0"/>
          <p:nvPr/>
        </p:nvPicPr>
        <p:blipFill rotWithShape="1">
          <a:blip r:embed="rId3">
            <a:alphaModFix/>
          </a:blip>
          <a:srcRect b="0" l="0" r="0" t="0"/>
          <a:stretch/>
        </p:blipFill>
        <p:spPr>
          <a:xfrm>
            <a:off x="378822" y="3995532"/>
            <a:ext cx="2963579" cy="205293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3" name="Shape 1033"/>
        <p:cNvGrpSpPr/>
        <p:nvPr/>
      </p:nvGrpSpPr>
      <p:grpSpPr>
        <a:xfrm>
          <a:off x="0" y="0"/>
          <a:ext cx="0" cy="0"/>
          <a:chOff x="0" y="0"/>
          <a:chExt cx="0" cy="0"/>
        </a:xfrm>
      </p:grpSpPr>
      <p:sp>
        <p:nvSpPr>
          <p:cNvPr id="1034" name="Google Shape;1034;p47"/>
          <p:cNvSpPr txBox="1"/>
          <p:nvPr/>
        </p:nvSpPr>
        <p:spPr>
          <a:xfrm>
            <a:off x="3130331" y="264570"/>
            <a:ext cx="8939749"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7F7F7F"/>
              </a:buClr>
              <a:buSzPts val="3600"/>
              <a:buFont typeface="Arial"/>
              <a:buNone/>
            </a:pPr>
            <a:r>
              <a:t/>
            </a:r>
            <a:endParaRPr b="1" sz="3600">
              <a:solidFill>
                <a:srgbClr val="E95273"/>
              </a:solidFill>
              <a:latin typeface="Calibri"/>
              <a:ea typeface="Calibri"/>
              <a:cs typeface="Calibri"/>
              <a:sym typeface="Calibri"/>
            </a:endParaRPr>
          </a:p>
        </p:txBody>
      </p:sp>
      <p:sp>
        <p:nvSpPr>
          <p:cNvPr id="1035" name="Google Shape;1035;p47"/>
          <p:cNvSpPr/>
          <p:nvPr/>
        </p:nvSpPr>
        <p:spPr>
          <a:xfrm>
            <a:off x="3762102" y="2071634"/>
            <a:ext cx="842989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A7C7E"/>
                </a:solidFill>
                <a:latin typeface="Calibri"/>
                <a:ea typeface="Calibri"/>
                <a:cs typeface="Calibri"/>
                <a:sym typeface="Calibri"/>
              </a:rPr>
              <a:t>Facebook Grupları ile Bir Kabile / Yaratıcı Topluluk Oluşturmanın Sırları. Facebook Grupları bir kabile oluşturmak ve onlarla çevrimiçi etkileşim kurmak için güçlü bir platformdur.</a:t>
            </a:r>
            <a:endParaRPr b="1" sz="3600">
              <a:solidFill>
                <a:srgbClr val="7A7C7E"/>
              </a:solidFill>
              <a:latin typeface="Calibri"/>
              <a:ea typeface="Calibri"/>
              <a:cs typeface="Calibri"/>
              <a:sym typeface="Calibri"/>
            </a:endParaRPr>
          </a:p>
        </p:txBody>
      </p:sp>
      <p:pic>
        <p:nvPicPr>
          <p:cNvPr id="1036" name="Google Shape;1036;p47"/>
          <p:cNvPicPr preferRelativeResize="0"/>
          <p:nvPr/>
        </p:nvPicPr>
        <p:blipFill rotWithShape="1">
          <a:blip r:embed="rId3">
            <a:alphaModFix/>
          </a:blip>
          <a:srcRect b="0" l="0" r="0" t="0"/>
          <a:stretch/>
        </p:blipFill>
        <p:spPr>
          <a:xfrm>
            <a:off x="3413920" y="3932248"/>
            <a:ext cx="3508516" cy="2315620"/>
          </a:xfrm>
          <a:prstGeom prst="rect">
            <a:avLst/>
          </a:prstGeom>
          <a:noFill/>
          <a:ln>
            <a:noFill/>
          </a:ln>
        </p:spPr>
      </p:pic>
      <p:pic>
        <p:nvPicPr>
          <p:cNvPr id="1037" name="Google Shape;1037;p47"/>
          <p:cNvPicPr preferRelativeResize="0"/>
          <p:nvPr/>
        </p:nvPicPr>
        <p:blipFill rotWithShape="1">
          <a:blip r:embed="rId4">
            <a:alphaModFix/>
          </a:blip>
          <a:srcRect b="0" l="0" r="0" t="0"/>
          <a:stretch/>
        </p:blipFill>
        <p:spPr>
          <a:xfrm>
            <a:off x="7133723" y="3696466"/>
            <a:ext cx="3489349" cy="2558856"/>
          </a:xfrm>
          <a:prstGeom prst="rect">
            <a:avLst/>
          </a:prstGeom>
          <a:noFill/>
          <a:ln>
            <a:noFill/>
          </a:ln>
        </p:spPr>
      </p:pic>
      <p:sp>
        <p:nvSpPr>
          <p:cNvPr id="1038" name="Google Shape;1038;p47"/>
          <p:cNvSpPr/>
          <p:nvPr/>
        </p:nvSpPr>
        <p:spPr>
          <a:xfrm>
            <a:off x="3649398" y="6224098"/>
            <a:ext cx="281775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800" u="sng">
                <a:solidFill>
                  <a:schemeClr val="dk1"/>
                </a:solidFill>
                <a:latin typeface="Calibri"/>
                <a:ea typeface="Calibri"/>
                <a:cs typeface="Calibri"/>
                <a:sym typeface="Calibri"/>
                <a:hlinkClick r:id="rId5"/>
              </a:rPr>
              <a:t>www.facebook.com/groups</a:t>
            </a:r>
            <a:r>
              <a:rPr lang="en-IE" sz="1800">
                <a:solidFill>
                  <a:schemeClr val="dk1"/>
                </a:solidFill>
                <a:latin typeface="Calibri"/>
                <a:ea typeface="Calibri"/>
                <a:cs typeface="Calibri"/>
                <a:sym typeface="Calibri"/>
              </a:rPr>
              <a:t> </a:t>
            </a:r>
            <a:endParaRPr/>
          </a:p>
        </p:txBody>
      </p:sp>
      <p:sp>
        <p:nvSpPr>
          <p:cNvPr id="1039" name="Google Shape;1039;p47"/>
          <p:cNvSpPr txBox="1"/>
          <p:nvPr>
            <p:ph idx="1" type="body"/>
          </p:nvPr>
        </p:nvSpPr>
        <p:spPr>
          <a:xfrm>
            <a:off x="3649398" y="1053450"/>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FACEBOOK GRUPLARI</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3" name="Shape 1043"/>
        <p:cNvGrpSpPr/>
        <p:nvPr/>
      </p:nvGrpSpPr>
      <p:grpSpPr>
        <a:xfrm>
          <a:off x="0" y="0"/>
          <a:ext cx="0" cy="0"/>
          <a:chOff x="0" y="0"/>
          <a:chExt cx="0" cy="0"/>
        </a:xfrm>
      </p:grpSpPr>
      <p:sp>
        <p:nvSpPr>
          <p:cNvPr id="1044" name="Google Shape;1044;p48"/>
          <p:cNvSpPr/>
          <p:nvPr/>
        </p:nvSpPr>
        <p:spPr>
          <a:xfrm>
            <a:off x="3775166" y="2071634"/>
            <a:ext cx="8416834"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63275"/>
                </a:solidFill>
                <a:latin typeface="Calibri"/>
                <a:ea typeface="Calibri"/>
                <a:cs typeface="Calibri"/>
                <a:sym typeface="Calibri"/>
              </a:rPr>
              <a:t>Bir Facebook grubu şunları sağlayacaktır:</a:t>
            </a:r>
            <a:endParaRPr/>
          </a:p>
          <a:p>
            <a:pPr indent="-312738" lvl="0" marL="312738" marR="0" rtl="0" algn="l">
              <a:lnSpc>
                <a:spcPct val="100000"/>
              </a:lnSpc>
              <a:spcBef>
                <a:spcPts val="0"/>
              </a:spcBef>
              <a:spcAft>
                <a:spcPts val="0"/>
              </a:spcAft>
              <a:buClr>
                <a:srgbClr val="20B6F6"/>
              </a:buClr>
              <a:buSzPts val="2400"/>
              <a:buFont typeface="Calibri"/>
              <a:buAutoNum type="arabicPeriod"/>
            </a:pPr>
            <a:r>
              <a:rPr lang="en-IE" sz="2400">
                <a:solidFill>
                  <a:srgbClr val="7A7C7E"/>
                </a:solidFill>
                <a:latin typeface="Calibri"/>
                <a:ea typeface="Calibri"/>
                <a:cs typeface="Calibri"/>
                <a:sym typeface="Calibri"/>
              </a:rPr>
              <a:t>Grup aracılığıyla takipçilerinizle düzenli olarak iletişim kurmak (yaratıcı ortak çalışanlar dahil) sağlam bir ilişki kurmanıza yardımcı olur</a:t>
            </a:r>
            <a:endParaRPr sz="2400">
              <a:solidFill>
                <a:srgbClr val="7A7C7E"/>
              </a:solidFill>
              <a:latin typeface="Calibri"/>
              <a:ea typeface="Calibri"/>
              <a:cs typeface="Calibri"/>
              <a:sym typeface="Calibri"/>
            </a:endParaRPr>
          </a:p>
          <a:p>
            <a:pPr indent="-312738" lvl="0" marL="312738" marR="0" rtl="0" algn="l">
              <a:lnSpc>
                <a:spcPct val="100000"/>
              </a:lnSpc>
              <a:spcBef>
                <a:spcPts val="0"/>
              </a:spcBef>
              <a:spcAft>
                <a:spcPts val="0"/>
              </a:spcAft>
              <a:buClr>
                <a:srgbClr val="20B6F6"/>
              </a:buClr>
              <a:buSzPts val="2400"/>
              <a:buFont typeface="Calibri"/>
              <a:buAutoNum type="arabicPeriod"/>
            </a:pPr>
            <a:r>
              <a:rPr lang="en-IE" sz="2400">
                <a:solidFill>
                  <a:srgbClr val="7A7C7E"/>
                </a:solidFill>
                <a:latin typeface="Calibri"/>
                <a:ea typeface="Calibri"/>
                <a:cs typeface="Calibri"/>
                <a:sym typeface="Calibri"/>
              </a:rPr>
              <a:t>Yeni bir gönderinin üyelerine yapılan bildirimler veya gruptaki gönderiye yapılan yorum, duyarlı görüşmelere olanak tanır. Bu, daha derin katılımı ve işbirliğini teşvik eder</a:t>
            </a:r>
            <a:endParaRPr sz="2400">
              <a:solidFill>
                <a:srgbClr val="7A7C7E"/>
              </a:solidFill>
              <a:latin typeface="Calibri"/>
              <a:ea typeface="Calibri"/>
              <a:cs typeface="Calibri"/>
              <a:sym typeface="Calibri"/>
            </a:endParaRPr>
          </a:p>
          <a:p>
            <a:pPr indent="-312738" lvl="0" marL="312738" marR="0" rtl="0" algn="l">
              <a:lnSpc>
                <a:spcPct val="100000"/>
              </a:lnSpc>
              <a:spcBef>
                <a:spcPts val="0"/>
              </a:spcBef>
              <a:spcAft>
                <a:spcPts val="0"/>
              </a:spcAft>
              <a:buClr>
                <a:srgbClr val="20B6F6"/>
              </a:buClr>
              <a:buSzPts val="2400"/>
              <a:buFont typeface="Calibri"/>
              <a:buAutoNum type="arabicPeriod"/>
            </a:pPr>
            <a:r>
              <a:rPr lang="en-IE" sz="2400">
                <a:solidFill>
                  <a:srgbClr val="7A7C7E"/>
                </a:solidFill>
                <a:latin typeface="Calibri"/>
                <a:ea typeface="Calibri"/>
                <a:cs typeface="Calibri"/>
                <a:sym typeface="Calibri"/>
              </a:rPr>
              <a:t>Anında Mühendislik (ve STEM) topluluğu - takipçilerinizin artık bir sesi var ve sizinle doğrudan bağlantısı var. Bu, yeni bir katılım düzeyi sağlar. Pazarlanmak yerine, artık kabilenizin bir parçası.</a:t>
            </a:r>
            <a:endParaRPr b="1" sz="3600">
              <a:solidFill>
                <a:srgbClr val="7A7C7E"/>
              </a:solidFill>
              <a:latin typeface="Calibri"/>
              <a:ea typeface="Calibri"/>
              <a:cs typeface="Calibri"/>
              <a:sym typeface="Calibri"/>
            </a:endParaRPr>
          </a:p>
        </p:txBody>
      </p:sp>
      <p:pic>
        <p:nvPicPr>
          <p:cNvPr descr="A close up of a sign&#10;&#10;Description automatically generated" id="1045" name="Google Shape;1045;p48"/>
          <p:cNvPicPr preferRelativeResize="0"/>
          <p:nvPr/>
        </p:nvPicPr>
        <p:blipFill rotWithShape="1">
          <a:blip r:embed="rId3">
            <a:alphaModFix/>
          </a:blip>
          <a:srcRect b="0" l="0" r="0" t="0"/>
          <a:stretch/>
        </p:blipFill>
        <p:spPr>
          <a:xfrm>
            <a:off x="272831" y="3082815"/>
            <a:ext cx="2857500" cy="2857500"/>
          </a:xfrm>
          <a:prstGeom prst="rect">
            <a:avLst/>
          </a:prstGeom>
          <a:noFill/>
          <a:ln>
            <a:noFill/>
          </a:ln>
        </p:spPr>
      </p:pic>
      <p:sp>
        <p:nvSpPr>
          <p:cNvPr id="1046" name="Google Shape;1046;p48"/>
          <p:cNvSpPr txBox="1"/>
          <p:nvPr/>
        </p:nvSpPr>
        <p:spPr>
          <a:xfrm>
            <a:off x="3649398" y="1053450"/>
            <a:ext cx="7407087" cy="697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FACEBOOK GRUPLARI</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0" name="Shape 1050"/>
        <p:cNvGrpSpPr/>
        <p:nvPr/>
      </p:nvGrpSpPr>
      <p:grpSpPr>
        <a:xfrm>
          <a:off x="0" y="0"/>
          <a:ext cx="0" cy="0"/>
          <a:chOff x="0" y="0"/>
          <a:chExt cx="0" cy="0"/>
        </a:xfrm>
      </p:grpSpPr>
      <p:sp>
        <p:nvSpPr>
          <p:cNvPr id="1051" name="Google Shape;1051;p49"/>
          <p:cNvSpPr/>
          <p:nvPr/>
        </p:nvSpPr>
        <p:spPr>
          <a:xfrm>
            <a:off x="4565405" y="2071634"/>
            <a:ext cx="7439025" cy="470898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IE" sz="2400">
                <a:solidFill>
                  <a:srgbClr val="10B1A2"/>
                </a:solidFill>
                <a:latin typeface="Calibri"/>
                <a:ea typeface="Calibri"/>
                <a:cs typeface="Calibri"/>
                <a:sym typeface="Calibri"/>
              </a:rPr>
              <a:t>Diigo grupları </a:t>
            </a:r>
            <a:r>
              <a:rPr lang="en-IE" sz="2400">
                <a:solidFill>
                  <a:srgbClr val="6D6E6C"/>
                </a:solidFill>
                <a:latin typeface="Calibri"/>
                <a:ea typeface="Calibri"/>
                <a:cs typeface="Calibri"/>
                <a:sym typeface="Calibri"/>
              </a:rPr>
              <a:t>ekip tabanlı araştırma ve işbirliği için mükemmeldir. Diigo, kaydolmuş kullanıcıların Web sayfalarına yer işareti koymasına ve etiketlemesine olanak tanıyan bir sosyal yer imi web sitesidir.</a:t>
            </a:r>
            <a:endParaRPr/>
          </a:p>
          <a:p>
            <a:pPr indent="0" lvl="0" marL="0" marR="0" rtl="0" algn="just">
              <a:spcBef>
                <a:spcPts val="0"/>
              </a:spcBef>
              <a:spcAft>
                <a:spcPts val="0"/>
              </a:spcAft>
              <a:buNone/>
            </a:pPr>
            <a:r>
              <a:rPr lang="en-IE" sz="2400">
                <a:solidFill>
                  <a:srgbClr val="6D6E6C"/>
                </a:solidFill>
                <a:latin typeface="Calibri"/>
                <a:ea typeface="Calibri"/>
                <a:cs typeface="Calibri"/>
                <a:sym typeface="Calibri"/>
              </a:rPr>
              <a:t>Ayrıca, kullanıcıların bir web sayfasının herhangi bir bölümünü vurgulamasına ve belirli vurgulara veya tüm sayfaya yapışkan notlar eklemesine olanak tanır. Bu ek açıklamalar gizli tutulabilir, Diigo içindeki bir grupla paylaşılabilir veya özel bir bağlantı aracılığıyla başka birine iletilebilir. Diigo'yu nasıl kullanacağınızı öğrenin:</a:t>
            </a:r>
            <a:endParaRPr/>
          </a:p>
          <a:p>
            <a:pPr indent="0" lvl="0" marL="0" marR="0" rtl="0" algn="just">
              <a:spcBef>
                <a:spcPts val="0"/>
              </a:spcBef>
              <a:spcAft>
                <a:spcPts val="0"/>
              </a:spcAft>
              <a:buNone/>
            </a:pPr>
            <a:r>
              <a:rPr lang="en-IE" sz="2400">
                <a:solidFill>
                  <a:srgbClr val="7A7C7E"/>
                </a:solidFill>
                <a:latin typeface="Calibri"/>
                <a:ea typeface="Calibri"/>
                <a:cs typeface="Calibri"/>
                <a:sym typeface="Calibri"/>
              </a:rPr>
              <a:t> </a:t>
            </a:r>
            <a:r>
              <a:rPr lang="en-IE" sz="2400" u="sng">
                <a:solidFill>
                  <a:srgbClr val="7A7C7E"/>
                </a:solidFill>
                <a:latin typeface="Calibri"/>
                <a:ea typeface="Calibri"/>
                <a:cs typeface="Calibri"/>
                <a:sym typeface="Calibri"/>
                <a:hlinkClick r:id="rId3"/>
              </a:rPr>
              <a:t>http://www.modern.pm/diigo-io3</a:t>
            </a:r>
            <a:r>
              <a:rPr lang="en-IE" sz="2400">
                <a:solidFill>
                  <a:srgbClr val="7A7C7E"/>
                </a:solidFill>
                <a:latin typeface="Calibri"/>
                <a:ea typeface="Calibri"/>
                <a:cs typeface="Calibri"/>
                <a:sym typeface="Calibri"/>
              </a:rPr>
              <a:t> </a:t>
            </a:r>
            <a:endParaRPr/>
          </a:p>
          <a:p>
            <a:pPr indent="0" lvl="0" marL="0" marR="0" rtl="0" algn="l">
              <a:spcBef>
                <a:spcPts val="0"/>
              </a:spcBef>
              <a:spcAft>
                <a:spcPts val="0"/>
              </a:spcAft>
              <a:buNone/>
            </a:pPr>
            <a:r>
              <a:t/>
            </a:r>
            <a:endParaRPr b="1" sz="3600">
              <a:solidFill>
                <a:srgbClr val="7A7C7E"/>
              </a:solidFill>
              <a:latin typeface="Calibri"/>
              <a:ea typeface="Calibri"/>
              <a:cs typeface="Calibri"/>
              <a:sym typeface="Calibri"/>
            </a:endParaRPr>
          </a:p>
        </p:txBody>
      </p:sp>
      <p:pic>
        <p:nvPicPr>
          <p:cNvPr descr="A group of people posing for the camera&#10;&#10;Description automatically generated" id="1052" name="Google Shape;1052;p49"/>
          <p:cNvPicPr preferRelativeResize="0"/>
          <p:nvPr/>
        </p:nvPicPr>
        <p:blipFill rotWithShape="1">
          <a:blip r:embed="rId4">
            <a:alphaModFix/>
          </a:blip>
          <a:srcRect b="0" l="0" r="0" t="0"/>
          <a:stretch/>
        </p:blipFill>
        <p:spPr>
          <a:xfrm>
            <a:off x="457450" y="3187073"/>
            <a:ext cx="3987071" cy="3224211"/>
          </a:xfrm>
          <a:prstGeom prst="rect">
            <a:avLst/>
          </a:prstGeom>
          <a:noFill/>
          <a:ln>
            <a:noFill/>
          </a:ln>
        </p:spPr>
      </p:pic>
      <p:sp>
        <p:nvSpPr>
          <p:cNvPr id="1053" name="Google Shape;1053;p49"/>
          <p:cNvSpPr txBox="1"/>
          <p:nvPr/>
        </p:nvSpPr>
        <p:spPr>
          <a:xfrm>
            <a:off x="3649398" y="1053450"/>
            <a:ext cx="7407087" cy="697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DIIGO GRUPLARI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7" name="Shape 697"/>
        <p:cNvGrpSpPr/>
        <p:nvPr/>
      </p:nvGrpSpPr>
      <p:grpSpPr>
        <a:xfrm>
          <a:off x="0" y="0"/>
          <a:ext cx="0" cy="0"/>
          <a:chOff x="0" y="0"/>
          <a:chExt cx="0" cy="0"/>
        </a:xfrm>
      </p:grpSpPr>
      <p:sp>
        <p:nvSpPr>
          <p:cNvPr id="698" name="Google Shape;698;p5"/>
          <p:cNvSpPr txBox="1"/>
          <p:nvPr/>
        </p:nvSpPr>
        <p:spPr>
          <a:xfrm>
            <a:off x="4719849" y="4754207"/>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b="0" i="0" sz="3600" u="none" cap="none" strike="noStrike">
              <a:solidFill>
                <a:srgbClr val="E95273"/>
              </a:solidFill>
              <a:latin typeface="Calibri"/>
              <a:ea typeface="Calibri"/>
              <a:cs typeface="Calibri"/>
              <a:sym typeface="Calibri"/>
            </a:endParaRPr>
          </a:p>
        </p:txBody>
      </p:sp>
      <p:sp>
        <p:nvSpPr>
          <p:cNvPr id="699" name="Google Shape;699;p5"/>
          <p:cNvSpPr txBox="1"/>
          <p:nvPr>
            <p:ph idx="1" type="body"/>
          </p:nvPr>
        </p:nvSpPr>
        <p:spPr>
          <a:xfrm>
            <a:off x="6222362" y="617559"/>
            <a:ext cx="5376310" cy="69735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E95273"/>
              </a:buClr>
              <a:buSzPts val="3600"/>
              <a:buNone/>
            </a:pPr>
            <a:r>
              <a:rPr b="1" lang="en-IE">
                <a:solidFill>
                  <a:srgbClr val="E95273"/>
                </a:solidFill>
              </a:rPr>
              <a:t>Olay aslında birlikte çalışacağın takımı bulmak…</a:t>
            </a:r>
            <a:endParaRPr/>
          </a:p>
          <a:p>
            <a:pPr indent="0" lvl="0" marL="0" rtl="0" algn="ctr">
              <a:lnSpc>
                <a:spcPct val="90000"/>
              </a:lnSpc>
              <a:spcBef>
                <a:spcPts val="1000"/>
              </a:spcBef>
              <a:spcAft>
                <a:spcPts val="0"/>
              </a:spcAft>
              <a:buClr>
                <a:srgbClr val="6D6E6C"/>
              </a:buClr>
              <a:buSzPts val="3600"/>
              <a:buNone/>
            </a:pPr>
            <a:r>
              <a:t/>
            </a:r>
            <a:endParaRPr b="1"/>
          </a:p>
        </p:txBody>
      </p:sp>
      <p:sp>
        <p:nvSpPr>
          <p:cNvPr id="700" name="Google Shape;700;p5"/>
          <p:cNvSpPr txBox="1"/>
          <p:nvPr>
            <p:ph idx="2" type="body"/>
          </p:nvPr>
        </p:nvSpPr>
        <p:spPr>
          <a:xfrm>
            <a:off x="6325568" y="2423096"/>
            <a:ext cx="5273104" cy="394744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10B1A2"/>
              </a:buClr>
              <a:buSzPts val="3800"/>
              <a:buNone/>
            </a:pPr>
            <a:r>
              <a:rPr i="1" lang="en-IE" sz="3800">
                <a:solidFill>
                  <a:srgbClr val="10B1A2"/>
                </a:solidFill>
              </a:rPr>
              <a:t>“Eğer hızlı gitmek istiyorsan, yalnız git. Eğer ileri gitmek istiyorsan birlikte git.”</a:t>
            </a:r>
            <a:endParaRPr b="1" sz="3800">
              <a:solidFill>
                <a:srgbClr val="E63275"/>
              </a:solidFill>
            </a:endParaRPr>
          </a:p>
          <a:p>
            <a:pPr indent="0" lvl="0" marL="0" rtl="0" algn="ctr">
              <a:lnSpc>
                <a:spcPct val="90000"/>
              </a:lnSpc>
              <a:spcBef>
                <a:spcPts val="1000"/>
              </a:spcBef>
              <a:spcAft>
                <a:spcPts val="0"/>
              </a:spcAft>
              <a:buClr>
                <a:srgbClr val="7A7C7E"/>
              </a:buClr>
              <a:buSzPts val="2400"/>
              <a:buNone/>
            </a:pPr>
            <a:r>
              <a:rPr b="1" lang="en-IE">
                <a:solidFill>
                  <a:srgbClr val="7A7C7E"/>
                </a:solidFill>
              </a:rPr>
              <a:t>Afrika atasözü </a:t>
            </a:r>
            <a:endParaRPr/>
          </a:p>
          <a:p>
            <a:pPr indent="0" lvl="0" marL="0" rtl="0" algn="ctr">
              <a:lnSpc>
                <a:spcPct val="90000"/>
              </a:lnSpc>
              <a:spcBef>
                <a:spcPts val="1000"/>
              </a:spcBef>
              <a:spcAft>
                <a:spcPts val="0"/>
              </a:spcAft>
              <a:buClr>
                <a:srgbClr val="6D6E6C"/>
              </a:buClr>
              <a:buSzPts val="2400"/>
              <a:buNone/>
            </a:pPr>
            <a:r>
              <a:t/>
            </a:r>
            <a:endParaRPr/>
          </a:p>
        </p:txBody>
      </p:sp>
      <p:pic>
        <p:nvPicPr>
          <p:cNvPr descr="A picture containing text, computer&#10;&#10;Description automatically generated" id="701" name="Google Shape;701;p5"/>
          <p:cNvPicPr preferRelativeResize="0"/>
          <p:nvPr>
            <p:ph idx="3" type="pic"/>
          </p:nvPr>
        </p:nvPicPr>
        <p:blipFill rotWithShape="1">
          <a:blip r:embed="rId3">
            <a:alphaModFix/>
          </a:blip>
          <a:srcRect b="0" l="0" r="0" t="0"/>
          <a:stretch/>
        </p:blipFill>
        <p:spPr>
          <a:xfrm flipH="1">
            <a:off x="-460162" y="0"/>
            <a:ext cx="5659526" cy="5659526"/>
          </a:xfrm>
          <a:prstGeom prst="ellipse">
            <a:avLst/>
          </a:prstGeom>
          <a:noFill/>
          <a:ln>
            <a:noFill/>
          </a:ln>
        </p:spPr>
      </p:pic>
      <p:pic>
        <p:nvPicPr>
          <p:cNvPr id="702" name="Google Shape;702;p5"/>
          <p:cNvPicPr preferRelativeResize="0"/>
          <p:nvPr/>
        </p:nvPicPr>
        <p:blipFill rotWithShape="1">
          <a:blip r:embed="rId4">
            <a:alphaModFix/>
          </a:blip>
          <a:srcRect b="0" l="0" r="0" t="0"/>
          <a:stretch/>
        </p:blipFill>
        <p:spPr>
          <a:xfrm>
            <a:off x="106371" y="5437528"/>
            <a:ext cx="690436" cy="673218"/>
          </a:xfrm>
          <a:prstGeom prst="rect">
            <a:avLst/>
          </a:prstGeom>
          <a:noFill/>
          <a:ln>
            <a:noFill/>
          </a:ln>
        </p:spPr>
      </p:pic>
      <p:pic>
        <p:nvPicPr>
          <p:cNvPr id="703" name="Google Shape;703;p5"/>
          <p:cNvPicPr preferRelativeResize="0"/>
          <p:nvPr/>
        </p:nvPicPr>
        <p:blipFill rotWithShape="1">
          <a:blip r:embed="rId5">
            <a:alphaModFix/>
          </a:blip>
          <a:srcRect b="0" l="0" r="0" t="0"/>
          <a:stretch/>
        </p:blipFill>
        <p:spPr>
          <a:xfrm>
            <a:off x="1482286" y="4911488"/>
            <a:ext cx="1363247" cy="1350410"/>
          </a:xfrm>
          <a:prstGeom prst="rect">
            <a:avLst/>
          </a:prstGeom>
          <a:noFill/>
          <a:ln>
            <a:noFill/>
          </a:ln>
        </p:spPr>
      </p:pic>
      <p:pic>
        <p:nvPicPr>
          <p:cNvPr id="704" name="Google Shape;704;p5"/>
          <p:cNvPicPr preferRelativeResize="0"/>
          <p:nvPr/>
        </p:nvPicPr>
        <p:blipFill rotWithShape="1">
          <a:blip r:embed="rId6">
            <a:alphaModFix/>
          </a:blip>
          <a:srcRect b="0" l="0" r="0" t="0"/>
          <a:stretch/>
        </p:blipFill>
        <p:spPr>
          <a:xfrm>
            <a:off x="3896635" y="1516952"/>
            <a:ext cx="2227993" cy="222069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7" name="Shape 1057"/>
        <p:cNvGrpSpPr/>
        <p:nvPr/>
      </p:nvGrpSpPr>
      <p:grpSpPr>
        <a:xfrm>
          <a:off x="0" y="0"/>
          <a:ext cx="0" cy="0"/>
          <a:chOff x="0" y="0"/>
          <a:chExt cx="0" cy="0"/>
        </a:xfrm>
      </p:grpSpPr>
      <p:sp>
        <p:nvSpPr>
          <p:cNvPr id="1058" name="Google Shape;1058;p50"/>
          <p:cNvSpPr txBox="1"/>
          <p:nvPr/>
        </p:nvSpPr>
        <p:spPr>
          <a:xfrm>
            <a:off x="3130331" y="264570"/>
            <a:ext cx="8939749"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7F7F7F"/>
              </a:buClr>
              <a:buSzPts val="3600"/>
              <a:buFont typeface="Arial"/>
              <a:buNone/>
            </a:pPr>
            <a:r>
              <a:t/>
            </a:r>
            <a:endParaRPr b="1" sz="3600">
              <a:solidFill>
                <a:srgbClr val="E95273"/>
              </a:solidFill>
              <a:latin typeface="Calibri"/>
              <a:ea typeface="Calibri"/>
              <a:cs typeface="Calibri"/>
              <a:sym typeface="Calibri"/>
            </a:endParaRPr>
          </a:p>
        </p:txBody>
      </p:sp>
      <p:sp>
        <p:nvSpPr>
          <p:cNvPr id="1059" name="Google Shape;1059;p50"/>
          <p:cNvSpPr/>
          <p:nvPr/>
        </p:nvSpPr>
        <p:spPr>
          <a:xfrm>
            <a:off x="6180084" y="2071634"/>
            <a:ext cx="6011916"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46EAE"/>
              </a:buClr>
              <a:buSzPts val="2400"/>
              <a:buFont typeface="Calibri"/>
              <a:buNone/>
            </a:pPr>
            <a:r>
              <a:rPr b="1" lang="en-IE" sz="2400" u="sng">
                <a:solidFill>
                  <a:srgbClr val="046EAE"/>
                </a:solidFill>
                <a:latin typeface="Calibri"/>
                <a:ea typeface="Calibri"/>
                <a:cs typeface="Calibri"/>
                <a:sym typeface="Calibri"/>
                <a:hlinkClick r:id="rId3"/>
              </a:rPr>
              <a:t>Slack</a:t>
            </a:r>
            <a:r>
              <a:rPr b="1" lang="en-IE" sz="2400">
                <a:solidFill>
                  <a:srgbClr val="046EAE"/>
                </a:solidFill>
                <a:latin typeface="Calibri"/>
                <a:ea typeface="Calibri"/>
                <a:cs typeface="Calibri"/>
                <a:sym typeface="Calibri"/>
              </a:rPr>
              <a:t> </a:t>
            </a:r>
            <a:r>
              <a:rPr lang="en-IE" sz="2400">
                <a:solidFill>
                  <a:srgbClr val="525252"/>
                </a:solidFill>
                <a:latin typeface="Calibri"/>
                <a:ea typeface="Calibri"/>
                <a:cs typeface="Calibri"/>
                <a:sym typeface="Calibri"/>
              </a:rPr>
              <a:t>  pek </a:t>
            </a:r>
            <a:r>
              <a:rPr lang="en-IE" sz="2400">
                <a:solidFill>
                  <a:srgbClr val="6D6E6C"/>
                </a:solidFill>
                <a:latin typeface="Calibri"/>
                <a:ea typeface="Calibri"/>
                <a:cs typeface="Calibri"/>
                <a:sym typeface="Calibri"/>
              </a:rPr>
              <a:t>çok start-up’ta bulunur. İletişim aracı, kaç yeni şirketin birbirini tanımasını sağlar. Ancak şirketiniz için çalışmayabilir veya çalışanlarınızın tercih ettiği başka iletişim araçları olabilir. Her iki şekilde de denemenizi öneriyoruz.</a:t>
            </a:r>
            <a:endParaRPr/>
          </a:p>
          <a:p>
            <a:pPr indent="0" lvl="0" marL="0" marR="0" rtl="0" algn="l">
              <a:spcBef>
                <a:spcPts val="0"/>
              </a:spcBef>
              <a:spcAft>
                <a:spcPts val="0"/>
              </a:spcAft>
              <a:buClr>
                <a:schemeClr val="dk1"/>
              </a:buClr>
              <a:buSzPts val="2400"/>
              <a:buFont typeface="Calibri"/>
              <a:buNone/>
            </a:pPr>
            <a:r>
              <a:t/>
            </a:r>
            <a:endParaRPr sz="2400">
              <a:solidFill>
                <a:srgbClr val="6D6E6C"/>
              </a:solidFill>
              <a:latin typeface="Calibri"/>
              <a:ea typeface="Calibri"/>
              <a:cs typeface="Calibri"/>
              <a:sym typeface="Calibri"/>
            </a:endParaRPr>
          </a:p>
          <a:p>
            <a:pPr indent="0" lvl="0" marL="0" marR="0" rtl="0" algn="l">
              <a:spcBef>
                <a:spcPts val="0"/>
              </a:spcBef>
              <a:spcAft>
                <a:spcPts val="0"/>
              </a:spcAft>
              <a:buClr>
                <a:srgbClr val="6D6E6C"/>
              </a:buClr>
              <a:buSzPts val="2400"/>
              <a:buFont typeface="Calibri"/>
              <a:buNone/>
            </a:pPr>
            <a:r>
              <a:rPr lang="en-IE" sz="2400">
                <a:solidFill>
                  <a:srgbClr val="6D6E6C"/>
                </a:solidFill>
                <a:latin typeface="Calibri"/>
                <a:ea typeface="Calibri"/>
                <a:cs typeface="Calibri"/>
                <a:sym typeface="Calibri"/>
              </a:rPr>
              <a:t>Şirketiniz için insanları etkili bir şekilde çalışmalarını sağlayacak ve ihtiyaçlarına göre uyarlanmış araçları bulun.</a:t>
            </a:r>
            <a:endParaRPr b="1" sz="3600">
              <a:solidFill>
                <a:srgbClr val="7A7C7E"/>
              </a:solidFill>
              <a:latin typeface="Calibri"/>
              <a:ea typeface="Calibri"/>
              <a:cs typeface="Calibri"/>
              <a:sym typeface="Calibri"/>
            </a:endParaRPr>
          </a:p>
        </p:txBody>
      </p:sp>
      <p:pic>
        <p:nvPicPr>
          <p:cNvPr descr="Two people using a computer&#10;&#10;Description automatically generated" id="1060" name="Google Shape;1060;p50"/>
          <p:cNvPicPr preferRelativeResize="0"/>
          <p:nvPr/>
        </p:nvPicPr>
        <p:blipFill rotWithShape="1">
          <a:blip r:embed="rId4">
            <a:alphaModFix/>
          </a:blip>
          <a:srcRect b="0" l="0" r="0" t="0"/>
          <a:stretch/>
        </p:blipFill>
        <p:spPr>
          <a:xfrm>
            <a:off x="723900" y="3033429"/>
            <a:ext cx="5048250" cy="3365500"/>
          </a:xfrm>
          <a:prstGeom prst="rect">
            <a:avLst/>
          </a:prstGeom>
          <a:noFill/>
          <a:ln>
            <a:noFill/>
          </a:ln>
        </p:spPr>
      </p:pic>
      <p:sp>
        <p:nvSpPr>
          <p:cNvPr id="1061" name="Google Shape;1061;p50"/>
          <p:cNvSpPr txBox="1"/>
          <p:nvPr/>
        </p:nvSpPr>
        <p:spPr>
          <a:xfrm>
            <a:off x="3649398" y="1053450"/>
            <a:ext cx="7407087" cy="69735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63275"/>
              </a:buClr>
              <a:buSzPts val="3600"/>
              <a:buFont typeface="Arial"/>
              <a:buNone/>
            </a:pPr>
            <a:r>
              <a:rPr b="1" lang="en-IE" sz="3600">
                <a:solidFill>
                  <a:srgbClr val="E63275"/>
                </a:solidFill>
                <a:latin typeface="Calibri"/>
                <a:ea typeface="Calibri"/>
                <a:cs typeface="Calibri"/>
                <a:sym typeface="Calibri"/>
              </a:rPr>
              <a:t>SLACK</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5" name="Shape 1065"/>
        <p:cNvGrpSpPr/>
        <p:nvPr/>
      </p:nvGrpSpPr>
      <p:grpSpPr>
        <a:xfrm>
          <a:off x="0" y="0"/>
          <a:ext cx="0" cy="0"/>
          <a:chOff x="0" y="0"/>
          <a:chExt cx="0" cy="0"/>
        </a:xfrm>
      </p:grpSpPr>
      <p:sp>
        <p:nvSpPr>
          <p:cNvPr id="1066" name="Google Shape;1066;p51"/>
          <p:cNvSpPr txBox="1"/>
          <p:nvPr>
            <p:ph idx="1" type="body"/>
          </p:nvPr>
        </p:nvSpPr>
        <p:spPr>
          <a:xfrm>
            <a:off x="4161984" y="427839"/>
            <a:ext cx="7407087" cy="12772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Yararlı Linkler: Start-Up’ınız için En İyi İşbirliği Yazılımı</a:t>
            </a:r>
            <a:endParaRPr>
              <a:solidFill>
                <a:srgbClr val="E63275"/>
              </a:solidFill>
            </a:endParaRPr>
          </a:p>
        </p:txBody>
      </p:sp>
      <p:pic>
        <p:nvPicPr>
          <p:cNvPr id="1067" name="Google Shape;1067;p51">
            <a:hlinkClick r:id="rId3"/>
          </p:cNvPr>
          <p:cNvPicPr preferRelativeResize="0"/>
          <p:nvPr/>
        </p:nvPicPr>
        <p:blipFill rotWithShape="1">
          <a:blip r:embed="rId4">
            <a:alphaModFix/>
          </a:blip>
          <a:srcRect b="0" l="0" r="0" t="0"/>
          <a:stretch/>
        </p:blipFill>
        <p:spPr>
          <a:xfrm>
            <a:off x="6602701" y="2252221"/>
            <a:ext cx="4966370" cy="89702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068" name="Google Shape;1068;p51">
            <a:hlinkClick r:id="rId5"/>
          </p:cNvPr>
          <p:cNvPicPr preferRelativeResize="0"/>
          <p:nvPr/>
        </p:nvPicPr>
        <p:blipFill rotWithShape="1">
          <a:blip r:embed="rId6">
            <a:alphaModFix/>
          </a:blip>
          <a:srcRect b="0" l="0" r="0" t="0"/>
          <a:stretch/>
        </p:blipFill>
        <p:spPr>
          <a:xfrm>
            <a:off x="552756" y="2311492"/>
            <a:ext cx="4862911" cy="902556"/>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069" name="Google Shape;1069;p51">
            <a:hlinkClick r:id="rId7"/>
          </p:cNvPr>
          <p:cNvPicPr preferRelativeResize="0"/>
          <p:nvPr/>
        </p:nvPicPr>
        <p:blipFill rotWithShape="1">
          <a:blip r:embed="rId8">
            <a:alphaModFix/>
          </a:blip>
          <a:srcRect b="0" l="0" r="0" t="0"/>
          <a:stretch/>
        </p:blipFill>
        <p:spPr>
          <a:xfrm>
            <a:off x="585996" y="3718615"/>
            <a:ext cx="4862911" cy="895800"/>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070" name="Google Shape;1070;p51">
            <a:hlinkClick r:id="rId9"/>
          </p:cNvPr>
          <p:cNvPicPr preferRelativeResize="0"/>
          <p:nvPr/>
        </p:nvPicPr>
        <p:blipFill rotWithShape="1">
          <a:blip r:embed="rId10">
            <a:alphaModFix/>
          </a:blip>
          <a:srcRect b="0" l="0" r="0" t="0"/>
          <a:stretch/>
        </p:blipFill>
        <p:spPr>
          <a:xfrm>
            <a:off x="6559515" y="3686603"/>
            <a:ext cx="5046489" cy="927812"/>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pic>
        <p:nvPicPr>
          <p:cNvPr id="1071" name="Google Shape;1071;p51">
            <a:hlinkClick r:id="rId11"/>
          </p:cNvPr>
          <p:cNvPicPr preferRelativeResize="0"/>
          <p:nvPr/>
        </p:nvPicPr>
        <p:blipFill rotWithShape="1">
          <a:blip r:embed="rId12">
            <a:alphaModFix/>
          </a:blip>
          <a:srcRect b="0" l="0" r="0" t="0"/>
          <a:stretch/>
        </p:blipFill>
        <p:spPr>
          <a:xfrm>
            <a:off x="612185" y="5184854"/>
            <a:ext cx="4803482" cy="1208693"/>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1072" name="Google Shape;1072;p51"/>
          <p:cNvSpPr txBox="1"/>
          <p:nvPr/>
        </p:nvSpPr>
        <p:spPr>
          <a:xfrm>
            <a:off x="6233726" y="5057900"/>
            <a:ext cx="5900188"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E" sz="2400">
                <a:solidFill>
                  <a:srgbClr val="E63275"/>
                </a:solidFill>
                <a:latin typeface="Calibri"/>
                <a:ea typeface="Calibri"/>
                <a:cs typeface="Calibri"/>
                <a:sym typeface="Calibri"/>
              </a:rPr>
              <a:t>Karşılaştırma için: </a:t>
            </a:r>
            <a:endParaRPr/>
          </a:p>
          <a:p>
            <a:pPr indent="0" lvl="0" marL="0" marR="0" rtl="0" algn="l">
              <a:spcBef>
                <a:spcPts val="0"/>
              </a:spcBef>
              <a:spcAft>
                <a:spcPts val="0"/>
              </a:spcAft>
              <a:buNone/>
            </a:pPr>
            <a:r>
              <a:rPr b="1" lang="en-IE" sz="2400" u="sng">
                <a:solidFill>
                  <a:schemeClr val="dk1"/>
                </a:solidFill>
                <a:latin typeface="Calibri"/>
                <a:ea typeface="Calibri"/>
                <a:cs typeface="Calibri"/>
                <a:sym typeface="Calibri"/>
                <a:hlinkClick r:id="rId13"/>
              </a:rPr>
              <a:t>More of All of the top Collaborative Software</a:t>
            </a:r>
            <a:endParaRPr b="1" sz="24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6" name="Shape 1076"/>
        <p:cNvGrpSpPr/>
        <p:nvPr/>
      </p:nvGrpSpPr>
      <p:grpSpPr>
        <a:xfrm>
          <a:off x="0" y="0"/>
          <a:ext cx="0" cy="0"/>
          <a:chOff x="0" y="0"/>
          <a:chExt cx="0" cy="0"/>
        </a:xfrm>
      </p:grpSpPr>
      <p:sp>
        <p:nvSpPr>
          <p:cNvPr id="1077" name="Google Shape;1077;p52"/>
          <p:cNvSpPr/>
          <p:nvPr/>
        </p:nvSpPr>
        <p:spPr>
          <a:xfrm>
            <a:off x="4235081" y="2145330"/>
            <a:ext cx="7608233" cy="42165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E" sz="2400">
                <a:solidFill>
                  <a:srgbClr val="7A7C7E"/>
                </a:solidFill>
                <a:latin typeface="Calibri"/>
                <a:ea typeface="Calibri"/>
                <a:cs typeface="Calibri"/>
                <a:sym typeface="Calibri"/>
              </a:rPr>
              <a:t>TED’in misyonu “yayılmaya değer fikirler” ruhu çerçevesinde, TEDx programı toplulukların, kuruluşların ve bireylerin yerel düzeyde TED tarzı etkinlikler üretmelerine yardımcı olur. TEDx etkinlikleri, topluluk bazında, TED'in ücretsiz lisansı altında bağımsız olarak planlanır ve koordine edilir. Bölgenizde neler olup bittiğine bir göz atın ulusal ve kendinizi oraya çıkarın…</a:t>
            </a:r>
            <a:endParaRPr/>
          </a:p>
          <a:p>
            <a:pPr indent="0" lvl="0" marL="0" marR="0" rtl="0" algn="just">
              <a:spcBef>
                <a:spcPts val="0"/>
              </a:spcBef>
              <a:spcAft>
                <a:spcPts val="0"/>
              </a:spcAft>
              <a:buNone/>
            </a:pPr>
            <a:r>
              <a:t/>
            </a:r>
            <a:endParaRPr sz="2400">
              <a:solidFill>
                <a:srgbClr val="7A7C7E"/>
              </a:solidFill>
              <a:latin typeface="Calibri"/>
              <a:ea typeface="Calibri"/>
              <a:cs typeface="Calibri"/>
              <a:sym typeface="Calibri"/>
            </a:endParaRPr>
          </a:p>
          <a:p>
            <a:pPr indent="0" lvl="0" marL="0" marR="0" rtl="0" algn="just">
              <a:spcBef>
                <a:spcPts val="0"/>
              </a:spcBef>
              <a:spcAft>
                <a:spcPts val="0"/>
              </a:spcAft>
              <a:buNone/>
            </a:pPr>
            <a:r>
              <a:rPr lang="en-IE" sz="2400">
                <a:solidFill>
                  <a:srgbClr val="7A7C7E"/>
                </a:solidFill>
                <a:latin typeface="Calibri"/>
                <a:ea typeface="Calibri"/>
                <a:cs typeface="Calibri"/>
                <a:sym typeface="Calibri"/>
              </a:rPr>
              <a:t>Yakınınızdaki TEDx etkinliklerini arayın:</a:t>
            </a:r>
            <a:endParaRPr/>
          </a:p>
          <a:p>
            <a:pPr indent="0" lvl="0" marL="0" marR="0" rtl="0" algn="just">
              <a:spcBef>
                <a:spcPts val="0"/>
              </a:spcBef>
              <a:spcAft>
                <a:spcPts val="0"/>
              </a:spcAft>
              <a:buNone/>
            </a:pPr>
            <a:r>
              <a:rPr lang="en-IE" sz="2400" u="sng">
                <a:solidFill>
                  <a:srgbClr val="7A7C7E"/>
                </a:solidFill>
                <a:latin typeface="Calibri"/>
                <a:ea typeface="Calibri"/>
                <a:cs typeface="Calibri"/>
                <a:sym typeface="Calibri"/>
                <a:hlinkClick r:id="rId3"/>
              </a:rPr>
              <a:t>https://www.ted.com/tedx/events</a:t>
            </a:r>
            <a:r>
              <a:rPr lang="en-IE" sz="2400">
                <a:solidFill>
                  <a:srgbClr val="7A7C7E"/>
                </a:solidFill>
                <a:latin typeface="Calibri"/>
                <a:ea typeface="Calibri"/>
                <a:cs typeface="Calibri"/>
                <a:sym typeface="Calibri"/>
              </a:rPr>
              <a:t>   </a:t>
            </a:r>
            <a:endParaRPr/>
          </a:p>
          <a:p>
            <a:pPr indent="0" lvl="0" marL="0" marR="0" rtl="0" algn="just">
              <a:spcBef>
                <a:spcPts val="0"/>
              </a:spcBef>
              <a:spcAft>
                <a:spcPts val="0"/>
              </a:spcAft>
              <a:buNone/>
            </a:pPr>
            <a:r>
              <a:t/>
            </a:r>
            <a:endParaRPr b="1" sz="2400">
              <a:solidFill>
                <a:srgbClr val="7A7C7E"/>
              </a:solidFill>
              <a:latin typeface="Calibri"/>
              <a:ea typeface="Calibri"/>
              <a:cs typeface="Calibri"/>
              <a:sym typeface="Calibri"/>
            </a:endParaRPr>
          </a:p>
        </p:txBody>
      </p:sp>
      <p:grpSp>
        <p:nvGrpSpPr>
          <p:cNvPr id="1078" name="Google Shape;1078;p52"/>
          <p:cNvGrpSpPr/>
          <p:nvPr/>
        </p:nvGrpSpPr>
        <p:grpSpPr>
          <a:xfrm>
            <a:off x="96332" y="3703320"/>
            <a:ext cx="4266718" cy="2903676"/>
            <a:chOff x="0" y="3313642"/>
            <a:chExt cx="4436227" cy="3019034"/>
          </a:xfrm>
        </p:grpSpPr>
        <p:pic>
          <p:nvPicPr>
            <p:cNvPr id="1079" name="Google Shape;1079;p52"/>
            <p:cNvPicPr preferRelativeResize="0"/>
            <p:nvPr/>
          </p:nvPicPr>
          <p:blipFill rotWithShape="1">
            <a:blip r:embed="rId4">
              <a:alphaModFix/>
            </a:blip>
            <a:srcRect b="0" l="0" r="0" t="0"/>
            <a:stretch/>
          </p:blipFill>
          <p:spPr>
            <a:xfrm>
              <a:off x="0" y="3313642"/>
              <a:ext cx="4436227" cy="3019034"/>
            </a:xfrm>
            <a:prstGeom prst="rect">
              <a:avLst/>
            </a:prstGeom>
            <a:noFill/>
            <a:ln>
              <a:noFill/>
            </a:ln>
          </p:spPr>
        </p:pic>
        <p:pic>
          <p:nvPicPr>
            <p:cNvPr id="1080" name="Google Shape;1080;p52"/>
            <p:cNvPicPr preferRelativeResize="0"/>
            <p:nvPr/>
          </p:nvPicPr>
          <p:blipFill rotWithShape="1">
            <a:blip r:embed="rId5">
              <a:alphaModFix/>
            </a:blip>
            <a:srcRect b="0" l="0" r="0" t="0"/>
            <a:stretch/>
          </p:blipFill>
          <p:spPr>
            <a:xfrm>
              <a:off x="632845" y="3429000"/>
              <a:ext cx="3191555" cy="1920766"/>
            </a:xfrm>
            <a:prstGeom prst="rect">
              <a:avLst/>
            </a:prstGeom>
            <a:noFill/>
            <a:ln>
              <a:noFill/>
            </a:ln>
          </p:spPr>
        </p:pic>
      </p:grpSp>
      <p:sp>
        <p:nvSpPr>
          <p:cNvPr id="1081" name="Google Shape;1081;p52"/>
          <p:cNvSpPr txBox="1"/>
          <p:nvPr>
            <p:ph idx="1" type="body"/>
          </p:nvPr>
        </p:nvSpPr>
        <p:spPr>
          <a:xfrm>
            <a:off x="4436227" y="72811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TEDX ETKİNLİKLERİ</a:t>
            </a:r>
            <a:endParaRPr>
              <a:solidFill>
                <a:srgbClr val="E6327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5" name="Shape 1085"/>
        <p:cNvGrpSpPr/>
        <p:nvPr/>
      </p:nvGrpSpPr>
      <p:grpSpPr>
        <a:xfrm>
          <a:off x="0" y="0"/>
          <a:ext cx="0" cy="0"/>
          <a:chOff x="0" y="0"/>
          <a:chExt cx="0" cy="0"/>
        </a:xfrm>
      </p:grpSpPr>
      <p:sp>
        <p:nvSpPr>
          <p:cNvPr id="1086" name="Google Shape;1086;p53"/>
          <p:cNvSpPr txBox="1"/>
          <p:nvPr/>
        </p:nvSpPr>
        <p:spPr>
          <a:xfrm>
            <a:off x="3130331" y="251507"/>
            <a:ext cx="8939749"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b="1" sz="3600">
              <a:solidFill>
                <a:srgbClr val="E95273"/>
              </a:solidFill>
              <a:latin typeface="Calibri"/>
              <a:ea typeface="Calibri"/>
              <a:cs typeface="Calibri"/>
              <a:sym typeface="Calibri"/>
            </a:endParaRPr>
          </a:p>
        </p:txBody>
      </p:sp>
      <p:sp>
        <p:nvSpPr>
          <p:cNvPr id="1087" name="Google Shape;1087;p53"/>
          <p:cNvSpPr/>
          <p:nvPr/>
        </p:nvSpPr>
        <p:spPr>
          <a:xfrm>
            <a:off x="4161984" y="2145330"/>
            <a:ext cx="7908096"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7A7C7E"/>
                </a:solidFill>
                <a:latin typeface="Calibri"/>
                <a:ea typeface="Calibri"/>
                <a:cs typeface="Calibri"/>
                <a:sym typeface="Calibri"/>
              </a:rPr>
              <a:t>Meetup tek bir basit fikir etrafında düzenlenir: Bir araya geldiğimizde ve bizim için önemli olan şeyleri yaptığımızda elimizden gelenin en iyisini yaparız. Meetup da bunu yapıyor.</a:t>
            </a:r>
            <a:endParaRPr/>
          </a:p>
          <a:p>
            <a:pPr indent="0" lvl="0" marL="0" marR="0" rtl="0" algn="l">
              <a:spcBef>
                <a:spcPts val="0"/>
              </a:spcBef>
              <a:spcAft>
                <a:spcPts val="0"/>
              </a:spcAft>
              <a:buNone/>
            </a:pPr>
            <a:r>
              <a:t/>
            </a:r>
            <a:endParaRPr sz="2400">
              <a:solidFill>
                <a:srgbClr val="7A7C7E"/>
              </a:solidFill>
              <a:latin typeface="Calibri"/>
              <a:ea typeface="Calibri"/>
              <a:cs typeface="Calibri"/>
              <a:sym typeface="Calibri"/>
            </a:endParaRPr>
          </a:p>
          <a:p>
            <a:pPr indent="0" lvl="0" marL="0" marR="0" rtl="0" algn="l">
              <a:spcBef>
                <a:spcPts val="0"/>
              </a:spcBef>
              <a:spcAft>
                <a:spcPts val="0"/>
              </a:spcAft>
              <a:buNone/>
            </a:pPr>
            <a:r>
              <a:rPr lang="en-IE" sz="2400">
                <a:solidFill>
                  <a:srgbClr val="7A7C7E"/>
                </a:solidFill>
                <a:latin typeface="Calibri"/>
                <a:ea typeface="Calibri"/>
                <a:cs typeface="Calibri"/>
                <a:sym typeface="Calibri"/>
              </a:rPr>
              <a:t>İnsanların hayata geçirmelerine yardımcı olan şeyleri yapmak, keşfetmek, öğretmek ve öğrenmek için bir araya getirir.</a:t>
            </a:r>
            <a:endParaRPr/>
          </a:p>
          <a:p>
            <a:pPr indent="0" lvl="0" marL="0" marR="0" rtl="0" algn="l">
              <a:spcBef>
                <a:spcPts val="0"/>
              </a:spcBef>
              <a:spcAft>
                <a:spcPts val="0"/>
              </a:spcAft>
              <a:buNone/>
            </a:pPr>
            <a:r>
              <a:t/>
            </a:r>
            <a:endParaRPr sz="2400">
              <a:solidFill>
                <a:srgbClr val="7A7C7E"/>
              </a:solidFill>
              <a:latin typeface="Calibri"/>
              <a:ea typeface="Calibri"/>
              <a:cs typeface="Calibri"/>
              <a:sym typeface="Calibri"/>
            </a:endParaRPr>
          </a:p>
          <a:p>
            <a:pPr indent="0" lvl="0" marL="0" marR="0" rtl="0" algn="l">
              <a:spcBef>
                <a:spcPts val="0"/>
              </a:spcBef>
              <a:spcAft>
                <a:spcPts val="0"/>
              </a:spcAft>
              <a:buNone/>
            </a:pPr>
            <a:r>
              <a:rPr lang="en-IE" sz="2400">
                <a:solidFill>
                  <a:srgbClr val="7A7C7E"/>
                </a:solidFill>
                <a:latin typeface="Calibri"/>
                <a:ea typeface="Calibri"/>
                <a:cs typeface="Calibri"/>
                <a:sym typeface="Calibri"/>
              </a:rPr>
              <a:t>Meetups'ta insanlar birbirlerini karşılıyor. Hayatlarını ilerletmek için konuşuyor, yardım ediyor, akıl hocalığı yapıyor ve destekliyorlar.</a:t>
            </a:r>
            <a:endParaRPr sz="2400">
              <a:solidFill>
                <a:schemeClr val="dk1"/>
              </a:solidFill>
              <a:latin typeface="Calibri"/>
              <a:ea typeface="Calibri"/>
              <a:cs typeface="Calibri"/>
              <a:sym typeface="Calibri"/>
            </a:endParaRPr>
          </a:p>
        </p:txBody>
      </p:sp>
      <p:pic>
        <p:nvPicPr>
          <p:cNvPr id="1088" name="Google Shape;1088;p53"/>
          <p:cNvPicPr preferRelativeResize="0"/>
          <p:nvPr/>
        </p:nvPicPr>
        <p:blipFill rotWithShape="1">
          <a:blip r:embed="rId3">
            <a:alphaModFix/>
          </a:blip>
          <a:srcRect b="0" l="0" r="0" t="0"/>
          <a:stretch/>
        </p:blipFill>
        <p:spPr>
          <a:xfrm>
            <a:off x="266262" y="3135621"/>
            <a:ext cx="3352149" cy="1402881"/>
          </a:xfrm>
          <a:prstGeom prst="rect">
            <a:avLst/>
          </a:prstGeom>
          <a:noFill/>
          <a:ln>
            <a:noFill/>
          </a:ln>
        </p:spPr>
      </p:pic>
      <p:pic>
        <p:nvPicPr>
          <p:cNvPr id="1089" name="Google Shape;1089;p53"/>
          <p:cNvPicPr preferRelativeResize="0"/>
          <p:nvPr/>
        </p:nvPicPr>
        <p:blipFill rotWithShape="1">
          <a:blip r:embed="rId4">
            <a:alphaModFix/>
          </a:blip>
          <a:srcRect b="0" l="0" r="0" t="0"/>
          <a:stretch/>
        </p:blipFill>
        <p:spPr>
          <a:xfrm>
            <a:off x="365311" y="4538502"/>
            <a:ext cx="3154049" cy="1482403"/>
          </a:xfrm>
          <a:prstGeom prst="rect">
            <a:avLst/>
          </a:prstGeom>
          <a:noFill/>
          <a:ln>
            <a:noFill/>
          </a:ln>
        </p:spPr>
      </p:pic>
      <p:sp>
        <p:nvSpPr>
          <p:cNvPr id="1090" name="Google Shape;1090;p53"/>
          <p:cNvSpPr txBox="1"/>
          <p:nvPr>
            <p:ph idx="1" type="body"/>
          </p:nvPr>
        </p:nvSpPr>
        <p:spPr>
          <a:xfrm>
            <a:off x="4161984" y="861259"/>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MEETUP - </a:t>
            </a:r>
            <a:r>
              <a:rPr lang="en-IE" u="sng">
                <a:solidFill>
                  <a:srgbClr val="A84748"/>
                </a:solidFill>
                <a:hlinkClick r:id="rId5"/>
              </a:rPr>
              <a:t>www.meetup.com</a:t>
            </a:r>
            <a:r>
              <a:rPr lang="en-IE">
                <a:solidFill>
                  <a:srgbClr val="A84748"/>
                </a:solidFill>
              </a:rPr>
              <a:t> </a:t>
            </a:r>
            <a:endParaRPr b="1">
              <a:solidFill>
                <a:srgbClr val="E95273"/>
              </a:solidFill>
            </a:endParaRPr>
          </a:p>
          <a:p>
            <a:pPr indent="0" lvl="0" marL="0" rtl="0" algn="l">
              <a:lnSpc>
                <a:spcPct val="90000"/>
              </a:lnSpc>
              <a:spcBef>
                <a:spcPts val="1000"/>
              </a:spcBef>
              <a:spcAft>
                <a:spcPts val="0"/>
              </a:spcAft>
              <a:buClr>
                <a:srgbClr val="6D6E6C"/>
              </a:buClr>
              <a:buSzPts val="360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4" name="Shape 1094"/>
        <p:cNvGrpSpPr/>
        <p:nvPr/>
      </p:nvGrpSpPr>
      <p:grpSpPr>
        <a:xfrm>
          <a:off x="0" y="0"/>
          <a:ext cx="0" cy="0"/>
          <a:chOff x="0" y="0"/>
          <a:chExt cx="0" cy="0"/>
        </a:xfrm>
      </p:grpSpPr>
      <p:sp>
        <p:nvSpPr>
          <p:cNvPr id="1095" name="Google Shape;1095;p5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Neler Öğrendik?</a:t>
            </a:r>
            <a:endParaRPr b="1">
              <a:solidFill>
                <a:srgbClr val="E63275"/>
              </a:solidFill>
            </a:endParaRPr>
          </a:p>
        </p:txBody>
      </p:sp>
      <p:sp>
        <p:nvSpPr>
          <p:cNvPr id="1096" name="Google Shape;1096;p54"/>
          <p:cNvSpPr txBox="1"/>
          <p:nvPr>
            <p:ph idx="2" type="body"/>
          </p:nvPr>
        </p:nvSpPr>
        <p:spPr>
          <a:xfrm>
            <a:off x="466723" y="2767595"/>
            <a:ext cx="11368226" cy="3241319"/>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26942"/>
              </a:buClr>
              <a:buSzPts val="2400"/>
              <a:buFont typeface="Arial"/>
              <a:buChar char="•"/>
            </a:pPr>
            <a:r>
              <a:rPr lang="en-IE"/>
              <a:t>İşbirliği, kaynakları diğer işletmeler arasında gerektiği şekilde paylaşarak bir işi daha verimli hale getirebilir</a:t>
            </a:r>
            <a:endParaRPr/>
          </a:p>
          <a:p>
            <a:pPr indent="-342900" lvl="0" marL="342900" rtl="0" algn="l">
              <a:lnSpc>
                <a:spcPct val="90000"/>
              </a:lnSpc>
              <a:spcBef>
                <a:spcPts val="400"/>
              </a:spcBef>
              <a:spcAft>
                <a:spcPts val="0"/>
              </a:spcAft>
              <a:buClr>
                <a:srgbClr val="F26942"/>
              </a:buClr>
              <a:buSzPts val="2400"/>
              <a:buFont typeface="Arial"/>
              <a:buChar char="•"/>
            </a:pPr>
            <a:r>
              <a:rPr lang="en-IE"/>
              <a:t>Diğer şirketlerin veya benzer düşüncelerin işbirliği, yenilikçi düşünce ve ilerici iş geliştirme sürecine girebilir</a:t>
            </a:r>
            <a:endParaRPr/>
          </a:p>
          <a:p>
            <a:pPr indent="-342900" lvl="0" marL="342900" rtl="0" algn="l">
              <a:lnSpc>
                <a:spcPct val="90000"/>
              </a:lnSpc>
              <a:spcBef>
                <a:spcPts val="400"/>
              </a:spcBef>
              <a:spcAft>
                <a:spcPts val="0"/>
              </a:spcAft>
              <a:buClr>
                <a:srgbClr val="F26942"/>
              </a:buClr>
              <a:buSzPts val="2400"/>
              <a:buFont typeface="Arial"/>
              <a:buChar char="•"/>
            </a:pPr>
            <a:r>
              <a:rPr lang="en-IE"/>
              <a:t>Potansiyel iş sorunlarını veya zayıflıklarını gidermek için, işin her seviyesinin işbirlikçi yaklaşımlarla zor ve zorlu şirket görüşmelerine girmesi teşvik edilir.</a:t>
            </a:r>
            <a:endParaRPr/>
          </a:p>
          <a:p>
            <a:pPr indent="-342900" lvl="0" marL="342900" rtl="0" algn="l">
              <a:lnSpc>
                <a:spcPct val="90000"/>
              </a:lnSpc>
              <a:spcBef>
                <a:spcPts val="400"/>
              </a:spcBef>
              <a:spcAft>
                <a:spcPts val="0"/>
              </a:spcAft>
              <a:buClr>
                <a:srgbClr val="F26942"/>
              </a:buClr>
              <a:buSzPts val="2400"/>
              <a:buFont typeface="Arial"/>
              <a:buChar char="•"/>
            </a:pPr>
            <a:r>
              <a:rPr lang="en-IE"/>
              <a:t>Makerspaces, FabLabs, Custers ve Hackerspaces gibi işbirlikçi başlangıç ortamlarına yardımcı olabilecek çok sayıda araç ve destek var.</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0" name="Shape 1100"/>
        <p:cNvGrpSpPr/>
        <p:nvPr/>
      </p:nvGrpSpPr>
      <p:grpSpPr>
        <a:xfrm>
          <a:off x="0" y="0"/>
          <a:ext cx="0" cy="0"/>
          <a:chOff x="0" y="0"/>
          <a:chExt cx="0" cy="0"/>
        </a:xfrm>
      </p:grpSpPr>
      <p:sp>
        <p:nvSpPr>
          <p:cNvPr id="1101" name="Google Shape;1101;p55"/>
          <p:cNvSpPr txBox="1"/>
          <p:nvPr>
            <p:ph idx="1" type="body"/>
          </p:nvPr>
        </p:nvSpPr>
        <p:spPr>
          <a:xfrm>
            <a:off x="138234" y="866857"/>
            <a:ext cx="3854521"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5400"/>
              <a:buNone/>
            </a:pPr>
            <a:r>
              <a:rPr lang="en-IE"/>
              <a:t>Teşekkürler!</a:t>
            </a:r>
            <a:endParaRPr/>
          </a:p>
        </p:txBody>
      </p:sp>
      <p:sp>
        <p:nvSpPr>
          <p:cNvPr id="1102" name="Google Shape;1102;p55"/>
          <p:cNvSpPr txBox="1"/>
          <p:nvPr>
            <p:ph idx="2" type="body"/>
          </p:nvPr>
        </p:nvSpPr>
        <p:spPr>
          <a:xfrm>
            <a:off x="3749883" y="872468"/>
            <a:ext cx="385452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2500"/>
              <a:buNone/>
            </a:pPr>
            <a:r>
              <a:rPr i="0" lang="en-IE" sz="2500"/>
              <a:t>Aklına takılanı sorabilirsin ☺</a:t>
            </a:r>
            <a:endParaRPr i="0" sz="2500"/>
          </a:p>
        </p:txBody>
      </p:sp>
      <p:sp>
        <p:nvSpPr>
          <p:cNvPr id="1103" name="Google Shape;1103;p55"/>
          <p:cNvSpPr txBox="1"/>
          <p:nvPr>
            <p:ph idx="3" type="body"/>
          </p:nvPr>
        </p:nvSpPr>
        <p:spPr>
          <a:xfrm>
            <a:off x="7837392" y="2215211"/>
            <a:ext cx="4217588" cy="709081"/>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lt1"/>
              </a:buClr>
              <a:buSzPts val="1360"/>
              <a:buNone/>
            </a:pPr>
            <a:r>
              <a:rPr lang="en-IE" sz="1360"/>
              <a:t>@EMERGEPROJECTEU</a:t>
            </a:r>
            <a:endParaRPr/>
          </a:p>
          <a:p>
            <a:pPr indent="0" lvl="0" marL="0" rtl="0" algn="l">
              <a:lnSpc>
                <a:spcPct val="70000"/>
              </a:lnSpc>
              <a:spcBef>
                <a:spcPts val="1000"/>
              </a:spcBef>
              <a:spcAft>
                <a:spcPts val="0"/>
              </a:spcAft>
              <a:buClr>
                <a:schemeClr val="lt1"/>
              </a:buClr>
              <a:buSzPts val="1360"/>
              <a:buNone/>
            </a:pPr>
            <a:r>
              <a:rPr lang="en-IE" sz="1360" u="sng">
                <a:solidFill>
                  <a:schemeClr val="hlink"/>
                </a:solidFill>
                <a:hlinkClick r:id="rId3"/>
              </a:rPr>
              <a:t>https://www.facebook.com/EMERGEPROJECTEU/?ref=br_rs</a:t>
            </a:r>
            <a:endParaRPr sz="1360"/>
          </a:p>
        </p:txBody>
      </p:sp>
      <p:sp>
        <p:nvSpPr>
          <p:cNvPr id="1104" name="Google Shape;1104;p55"/>
          <p:cNvSpPr txBox="1"/>
          <p:nvPr>
            <p:ph idx="4" type="body"/>
          </p:nvPr>
        </p:nvSpPr>
        <p:spPr>
          <a:xfrm>
            <a:off x="8027185" y="3522871"/>
            <a:ext cx="4103296" cy="382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IE" sz="1400" u="sng">
                <a:solidFill>
                  <a:schemeClr val="hlink"/>
                </a:solidFill>
                <a:hlinkClick r:id="rId4"/>
              </a:rPr>
              <a:t>http://www.emergeengineers.eu/project-partners/</a:t>
            </a:r>
            <a:endParaRPr sz="1400"/>
          </a:p>
        </p:txBody>
      </p:sp>
      <p:sp>
        <p:nvSpPr>
          <p:cNvPr id="1105" name="Google Shape;1105;p55"/>
          <p:cNvSpPr txBox="1"/>
          <p:nvPr>
            <p:ph idx="5" type="body"/>
          </p:nvPr>
        </p:nvSpPr>
        <p:spPr>
          <a:xfrm>
            <a:off x="8425435" y="4321462"/>
            <a:ext cx="3537266" cy="84345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1295"/>
              <a:buNone/>
            </a:pPr>
            <a:r>
              <a:rPr lang="en-IE" sz="1295" u="sng">
                <a:solidFill>
                  <a:schemeClr val="hlink"/>
                </a:solidFill>
                <a:hlinkClick r:id="rId5"/>
              </a:rPr>
              <a:t>http://www.emergeengineers.eu/</a:t>
            </a:r>
            <a:endParaRPr sz="1295"/>
          </a:p>
          <a:p>
            <a:pPr indent="0" lvl="0" marL="0" rtl="0" algn="l">
              <a:lnSpc>
                <a:spcPct val="80000"/>
              </a:lnSpc>
              <a:spcBef>
                <a:spcPts val="1000"/>
              </a:spcBef>
              <a:spcAft>
                <a:spcPts val="0"/>
              </a:spcAft>
              <a:buClr>
                <a:schemeClr val="lt1"/>
              </a:buClr>
              <a:buSzPts val="1295"/>
              <a:buNone/>
            </a:pPr>
            <a:r>
              <a:rPr lang="en-IE" sz="1295"/>
              <a:t>#EMERGE  #femaleengineers  #Erasmus+</a:t>
            </a:r>
            <a:endParaRPr/>
          </a:p>
          <a:p>
            <a:pPr indent="0" lvl="0" marL="0" rtl="0" algn="l">
              <a:lnSpc>
                <a:spcPct val="80000"/>
              </a:lnSpc>
              <a:spcBef>
                <a:spcPts val="1000"/>
              </a:spcBef>
              <a:spcAft>
                <a:spcPts val="0"/>
              </a:spcAft>
              <a:buClr>
                <a:schemeClr val="lt1"/>
              </a:buClr>
              <a:buSzPts val="1295"/>
              <a:buNone/>
            </a:pPr>
            <a:r>
              <a:rPr lang="en-IE" sz="1295"/>
              <a:t>#femaleentrepreneurs</a:t>
            </a:r>
            <a:endParaRPr sz="1295"/>
          </a:p>
        </p:txBody>
      </p:sp>
      <p:sp>
        <p:nvSpPr>
          <p:cNvPr id="1106" name="Google Shape;1106;p55"/>
          <p:cNvSpPr/>
          <p:nvPr/>
        </p:nvSpPr>
        <p:spPr>
          <a:xfrm>
            <a:off x="7232588" y="2462413"/>
            <a:ext cx="295553" cy="257910"/>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107" name="Google Shape;1107;p55"/>
          <p:cNvGrpSpPr/>
          <p:nvPr/>
        </p:nvGrpSpPr>
        <p:grpSpPr>
          <a:xfrm>
            <a:off x="7852766" y="4477427"/>
            <a:ext cx="301041" cy="301041"/>
            <a:chOff x="5941025" y="3634400"/>
            <a:chExt cx="467650" cy="467650"/>
          </a:xfrm>
        </p:grpSpPr>
        <p:sp>
          <p:nvSpPr>
            <p:cNvPr id="1108" name="Google Shape;1108;p55"/>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09" name="Google Shape;1109;p55"/>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0" name="Google Shape;1110;p55"/>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1" name="Google Shape;1111;p55"/>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2" name="Google Shape;1112;p55"/>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3" name="Google Shape;1113;p55"/>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1114" name="Google Shape;1114;p55"/>
          <p:cNvGrpSpPr/>
          <p:nvPr/>
        </p:nvGrpSpPr>
        <p:grpSpPr>
          <a:xfrm>
            <a:off x="7380365" y="3606172"/>
            <a:ext cx="299463" cy="202260"/>
            <a:chOff x="564675" y="1700625"/>
            <a:chExt cx="465200" cy="314200"/>
          </a:xfrm>
        </p:grpSpPr>
        <p:sp>
          <p:nvSpPr>
            <p:cNvPr id="1115" name="Google Shape;1115;p55"/>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6" name="Google Shape;1116;p55"/>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117" name="Google Shape;1117;p55"/>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Google Shape;709;p6"/>
          <p:cNvSpPr txBox="1"/>
          <p:nvPr>
            <p:ph idx="2" type="body"/>
          </p:nvPr>
        </p:nvSpPr>
        <p:spPr>
          <a:xfrm>
            <a:off x="3239348" y="2218888"/>
            <a:ext cx="8828746"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63275"/>
              </a:buClr>
              <a:buSzPts val="2400"/>
              <a:buFont typeface="Arial"/>
              <a:buChar char="•"/>
            </a:pPr>
            <a:r>
              <a:rPr lang="en-IE">
                <a:solidFill>
                  <a:srgbClr val="7A7C7E"/>
                </a:solidFill>
              </a:rPr>
              <a:t>Mühendislik girişimcisinde bir başlangıç olarak, bazen kendinizden başka hiçbir kaynak kullanmadan kendinizi yalnız hissedebilirsiniz. Takımınızı bulmak, </a:t>
            </a:r>
            <a:r>
              <a:rPr b="1" lang="en-IE">
                <a:solidFill>
                  <a:srgbClr val="7A7C7E"/>
                </a:solidFill>
              </a:rPr>
              <a:t>yerleşik bir işbirliği koalisyonu</a:t>
            </a:r>
            <a:r>
              <a:rPr lang="en-IE">
                <a:solidFill>
                  <a:srgbClr val="7A7C7E"/>
                </a:solidFill>
              </a:rPr>
              <a:t>, destek ve teşvik sağlamak için hazır bir grup olması anlamına gelir.</a:t>
            </a:r>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Takım seninle başlar, </a:t>
            </a:r>
            <a:r>
              <a:rPr b="1" lang="en-IE">
                <a:solidFill>
                  <a:srgbClr val="7A7C7E"/>
                </a:solidFill>
              </a:rPr>
              <a:t>kendine inanır ve kendine güvenir</a:t>
            </a:r>
            <a:r>
              <a:rPr lang="en-IE">
                <a:solidFill>
                  <a:srgbClr val="7A7C7E"/>
                </a:solidFill>
              </a:rPr>
              <a:t>. Oradan takım çekiyorsun. Ektiğiniz tohumlar hasat edeceğiniz şeydir.</a:t>
            </a:r>
            <a:endParaRPr/>
          </a:p>
          <a:p>
            <a:pPr indent="-342900" lvl="0" marL="342900" rtl="0" algn="l">
              <a:lnSpc>
                <a:spcPct val="90000"/>
              </a:lnSpc>
              <a:spcBef>
                <a:spcPts val="1000"/>
              </a:spcBef>
              <a:spcAft>
                <a:spcPts val="0"/>
              </a:spcAft>
              <a:buClr>
                <a:srgbClr val="E63275"/>
              </a:buClr>
              <a:buSzPts val="2400"/>
              <a:buFont typeface="Arial"/>
              <a:buChar char="•"/>
            </a:pPr>
            <a:r>
              <a:rPr lang="en-IE">
                <a:solidFill>
                  <a:srgbClr val="7A7C7E"/>
                </a:solidFill>
              </a:rPr>
              <a:t>Bir takıma sahip olmak</a:t>
            </a:r>
            <a:r>
              <a:rPr b="1" lang="en-IE">
                <a:solidFill>
                  <a:srgbClr val="7A7C7E"/>
                </a:solidFill>
              </a:rPr>
              <a:t>, yapacağınız tüm farkı yaratabilir</a:t>
            </a:r>
            <a:r>
              <a:rPr lang="en-IE">
                <a:solidFill>
                  <a:srgbClr val="7A7C7E"/>
                </a:solidFill>
              </a:rPr>
              <a:t>.</a:t>
            </a:r>
            <a:endParaRPr/>
          </a:p>
          <a:p>
            <a:pPr indent="-342900" lvl="0" marL="342900" rtl="0" algn="l">
              <a:lnSpc>
                <a:spcPct val="90000"/>
              </a:lnSpc>
              <a:spcBef>
                <a:spcPts val="1000"/>
              </a:spcBef>
              <a:spcAft>
                <a:spcPts val="0"/>
              </a:spcAft>
              <a:buClr>
                <a:srgbClr val="E63275"/>
              </a:buClr>
              <a:buSzPts val="2400"/>
              <a:buFont typeface="Arial"/>
              <a:buChar char="•"/>
            </a:pPr>
            <a:r>
              <a:rPr b="1" lang="en-IE">
                <a:solidFill>
                  <a:srgbClr val="7A7C7E"/>
                </a:solidFill>
              </a:rPr>
              <a:t>Sizin için doğru insanlarla mı çalışıyorsunuz? </a:t>
            </a:r>
            <a:r>
              <a:rPr lang="en-IE">
                <a:solidFill>
                  <a:srgbClr val="7A7C7E"/>
                </a:solidFill>
              </a:rPr>
              <a:t>Değilse, takımı oluşturmak için ne yapabilirsiniz?</a:t>
            </a:r>
            <a:endParaRPr/>
          </a:p>
        </p:txBody>
      </p:sp>
      <p:sp>
        <p:nvSpPr>
          <p:cNvPr id="710" name="Google Shape;710;p6"/>
          <p:cNvSpPr txBox="1"/>
          <p:nvPr/>
        </p:nvSpPr>
        <p:spPr>
          <a:xfrm>
            <a:off x="3692393" y="1081331"/>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Takım neden önemlidir?</a:t>
            </a:r>
            <a:endParaRPr/>
          </a:p>
        </p:txBody>
      </p:sp>
      <p:pic>
        <p:nvPicPr>
          <p:cNvPr descr="A person sitting at a table using a computer&#10;&#10;Description automatically generated" id="711" name="Google Shape;711;p6"/>
          <p:cNvPicPr preferRelativeResize="0"/>
          <p:nvPr/>
        </p:nvPicPr>
        <p:blipFill rotWithShape="1">
          <a:blip r:embed="rId3">
            <a:alphaModFix/>
          </a:blip>
          <a:srcRect b="0" l="0" r="0" t="0"/>
          <a:stretch/>
        </p:blipFill>
        <p:spPr>
          <a:xfrm>
            <a:off x="264919" y="3039118"/>
            <a:ext cx="2743201" cy="25548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5" name="Shape 715"/>
        <p:cNvGrpSpPr/>
        <p:nvPr/>
      </p:nvGrpSpPr>
      <p:grpSpPr>
        <a:xfrm>
          <a:off x="0" y="0"/>
          <a:ext cx="0" cy="0"/>
          <a:chOff x="0" y="0"/>
          <a:chExt cx="0" cy="0"/>
        </a:xfrm>
      </p:grpSpPr>
      <p:sp>
        <p:nvSpPr>
          <p:cNvPr id="716" name="Google Shape;716;p7"/>
          <p:cNvSpPr txBox="1"/>
          <p:nvPr>
            <p:ph idx="2" type="body"/>
          </p:nvPr>
        </p:nvSpPr>
        <p:spPr>
          <a:xfrm>
            <a:off x="902887" y="2797729"/>
            <a:ext cx="10908811" cy="3161638"/>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Başkalarıyla iş birliği yapmak, kendi başınıza başaramayacağınız şeyleri yapmanız için size </a:t>
            </a:r>
            <a:r>
              <a:rPr b="1" lang="en-IE">
                <a:solidFill>
                  <a:srgbClr val="10B1A2"/>
                </a:solidFill>
              </a:rPr>
              <a:t>ek beceri ve kaynaklar</a:t>
            </a:r>
            <a:r>
              <a:rPr lang="en-IE">
                <a:solidFill>
                  <a:srgbClr val="7A7C7E"/>
                </a:solidFill>
              </a:rPr>
              <a:t> sağlayabilir. Bu, yeni bir ürün geliştirmekten veya tasarım sürecinizde yeni malzemeler kullanmaktan, yeni bir müşteriyi güvenceye almak veya önemli fonlara erişim elde etmeye kadar her şey olabilir.</a:t>
            </a:r>
            <a:endParaRPr sz="1600">
              <a:solidFill>
                <a:srgbClr val="7A7C7E"/>
              </a:solidFill>
            </a:endParaRPr>
          </a:p>
          <a:p>
            <a:pPr indent="0" lvl="0" marL="0" rtl="0" algn="l">
              <a:lnSpc>
                <a:spcPct val="90000"/>
              </a:lnSpc>
              <a:spcBef>
                <a:spcPts val="1000"/>
              </a:spcBef>
              <a:spcAft>
                <a:spcPts val="0"/>
              </a:spcAft>
              <a:buClr>
                <a:srgbClr val="7A7C7E"/>
              </a:buClr>
              <a:buSzPts val="2400"/>
              <a:buNone/>
            </a:pPr>
            <a:r>
              <a:rPr lang="en-IE">
                <a:solidFill>
                  <a:srgbClr val="7A7C7E"/>
                </a:solidFill>
              </a:rPr>
              <a:t>İş birliği yapmak, çaba sarf etmek ve değişime açık bir kültür gerektirir. İş birlikleri, iş birliğinin işe yaraması için ciddi çaba gerektirir. Bazı insanlar doğal iş birlikçilerken diğerleri olmayabilir.</a:t>
            </a:r>
            <a:endParaRPr/>
          </a:p>
          <a:p>
            <a:pPr indent="0" lvl="0" marL="0" rtl="0" algn="l">
              <a:lnSpc>
                <a:spcPct val="90000"/>
              </a:lnSpc>
              <a:spcBef>
                <a:spcPts val="1000"/>
              </a:spcBef>
              <a:spcAft>
                <a:spcPts val="0"/>
              </a:spcAft>
              <a:buClr>
                <a:srgbClr val="7A7C7E"/>
              </a:buClr>
              <a:buSzPts val="2400"/>
              <a:buNone/>
            </a:pPr>
            <a:r>
              <a:rPr lang="en-IE">
                <a:solidFill>
                  <a:srgbClr val="7A7C7E"/>
                </a:solidFill>
              </a:rPr>
              <a:t>Bunu biraz daha inceleyelim…</a:t>
            </a:r>
            <a:endParaRPr/>
          </a:p>
        </p:txBody>
      </p:sp>
      <p:sp>
        <p:nvSpPr>
          <p:cNvPr id="717" name="Google Shape;717;p7"/>
          <p:cNvSpPr txBox="1"/>
          <p:nvPr/>
        </p:nvSpPr>
        <p:spPr>
          <a:xfrm>
            <a:off x="3692393" y="1081331"/>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Neden İş Birliği?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1" name="Shape 721"/>
        <p:cNvGrpSpPr/>
        <p:nvPr/>
      </p:nvGrpSpPr>
      <p:grpSpPr>
        <a:xfrm>
          <a:off x="0" y="0"/>
          <a:ext cx="0" cy="0"/>
          <a:chOff x="0" y="0"/>
          <a:chExt cx="0" cy="0"/>
        </a:xfrm>
      </p:grpSpPr>
      <p:sp>
        <p:nvSpPr>
          <p:cNvPr id="722" name="Google Shape;722;p8"/>
          <p:cNvSpPr txBox="1"/>
          <p:nvPr>
            <p:ph idx="2" type="body"/>
          </p:nvPr>
        </p:nvSpPr>
        <p:spPr>
          <a:xfrm>
            <a:off x="420414" y="2816484"/>
            <a:ext cx="11559065" cy="3321558"/>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solidFill>
                <a:srgbClr val="7A7C7E"/>
              </a:solidFill>
            </a:endParaRPr>
          </a:p>
          <a:p>
            <a:pPr indent="0" lvl="0" marL="0" rtl="0" algn="l">
              <a:lnSpc>
                <a:spcPct val="90000"/>
              </a:lnSpc>
              <a:spcBef>
                <a:spcPts val="0"/>
              </a:spcBef>
              <a:spcAft>
                <a:spcPts val="0"/>
              </a:spcAft>
              <a:buClr>
                <a:srgbClr val="6D6E6C"/>
              </a:buClr>
              <a:buSzPts val="100"/>
              <a:buNone/>
            </a:pPr>
            <a:r>
              <a:t/>
            </a:r>
            <a:endParaRPr sz="100">
              <a:solidFill>
                <a:srgbClr val="7A7C7E"/>
              </a:solidFill>
            </a:endParaRPr>
          </a:p>
          <a:p>
            <a:pPr indent="-1739900" lvl="0" marL="1739900" rtl="0" algn="l">
              <a:lnSpc>
                <a:spcPct val="90000"/>
              </a:lnSpc>
              <a:spcBef>
                <a:spcPts val="0"/>
              </a:spcBef>
              <a:spcAft>
                <a:spcPts val="0"/>
              </a:spcAft>
              <a:buClr>
                <a:srgbClr val="10B1A2"/>
              </a:buClr>
              <a:buSzPts val="2400"/>
              <a:buNone/>
            </a:pPr>
            <a:r>
              <a:rPr b="1" lang="en-IE">
                <a:solidFill>
                  <a:srgbClr val="10B1A2"/>
                </a:solidFill>
              </a:rPr>
              <a:t>Momentum</a:t>
            </a:r>
            <a:r>
              <a:rPr lang="en-IE">
                <a:solidFill>
                  <a:srgbClr val="10B1A2"/>
                </a:solidFill>
              </a:rPr>
              <a:t>: </a:t>
            </a:r>
            <a:r>
              <a:rPr lang="en-IE">
                <a:solidFill>
                  <a:srgbClr val="7A7C7E"/>
                </a:solidFill>
              </a:rPr>
              <a:t>	Başka biri sizi bir sonraki adıma geçmeniz için </a:t>
            </a:r>
            <a:r>
              <a:rPr b="1" lang="en-IE">
                <a:solidFill>
                  <a:srgbClr val="7A7C7E"/>
                </a:solidFill>
              </a:rPr>
              <a:t>destekliyor</a:t>
            </a:r>
            <a:endParaRPr b="1">
              <a:solidFill>
                <a:srgbClr val="7A7C7E"/>
              </a:solidFill>
            </a:endParaRPr>
          </a:p>
          <a:p>
            <a:pPr indent="-1739900" lvl="0" marL="1739900" rtl="0" algn="l">
              <a:lnSpc>
                <a:spcPct val="90000"/>
              </a:lnSpc>
              <a:spcBef>
                <a:spcPts val="0"/>
              </a:spcBef>
              <a:spcAft>
                <a:spcPts val="0"/>
              </a:spcAft>
              <a:buClr>
                <a:srgbClr val="10B1A2"/>
              </a:buClr>
              <a:buSzPts val="2400"/>
              <a:buNone/>
            </a:pPr>
            <a:r>
              <a:rPr b="1" lang="en-IE">
                <a:solidFill>
                  <a:srgbClr val="10B1A2"/>
                </a:solidFill>
              </a:rPr>
              <a:t>Kaynaklar</a:t>
            </a:r>
            <a:r>
              <a:rPr lang="en-IE">
                <a:solidFill>
                  <a:srgbClr val="10B1A2"/>
                </a:solidFill>
              </a:rPr>
              <a:t>: </a:t>
            </a:r>
            <a:r>
              <a:rPr lang="en-IE">
                <a:solidFill>
                  <a:srgbClr val="7A7C7E"/>
                </a:solidFill>
              </a:rPr>
              <a:t>	 Projeye </a:t>
            </a:r>
            <a:r>
              <a:rPr b="1" lang="en-IE">
                <a:solidFill>
                  <a:srgbClr val="7A7C7E"/>
                </a:solidFill>
              </a:rPr>
              <a:t>daha fazla fikir</a:t>
            </a:r>
            <a:r>
              <a:rPr lang="en-IE">
                <a:solidFill>
                  <a:srgbClr val="7A7C7E"/>
                </a:solidFill>
              </a:rPr>
              <a:t>, daha fazla araştırma ve başka bir bilgi ömrü ekliyorsunuz </a:t>
            </a:r>
            <a:endParaRPr/>
          </a:p>
          <a:p>
            <a:pPr indent="-1739900" lvl="0" marL="1739900" rtl="0" algn="l">
              <a:lnSpc>
                <a:spcPct val="90000"/>
              </a:lnSpc>
              <a:spcBef>
                <a:spcPts val="0"/>
              </a:spcBef>
              <a:spcAft>
                <a:spcPts val="0"/>
              </a:spcAft>
              <a:buClr>
                <a:srgbClr val="10B1A2"/>
              </a:buClr>
              <a:buSzPts val="2400"/>
              <a:buNone/>
            </a:pPr>
            <a:r>
              <a:rPr b="1" lang="en-IE">
                <a:solidFill>
                  <a:srgbClr val="10B1A2"/>
                </a:solidFill>
              </a:rPr>
              <a:t>Perspektif</a:t>
            </a:r>
            <a:r>
              <a:rPr lang="en-IE">
                <a:solidFill>
                  <a:srgbClr val="10B1A2"/>
                </a:solidFill>
              </a:rPr>
              <a:t>: </a:t>
            </a:r>
            <a:r>
              <a:rPr lang="en-IE">
                <a:solidFill>
                  <a:srgbClr val="7A7C7E"/>
                </a:solidFill>
              </a:rPr>
              <a:t>	Görmemiş olabileceğiniz açıları ve kusurları görüyorsunuz</a:t>
            </a:r>
            <a:endParaRPr>
              <a:solidFill>
                <a:srgbClr val="7A7C7E"/>
              </a:solidFill>
            </a:endParaRPr>
          </a:p>
          <a:p>
            <a:pPr indent="-1739900" lvl="0" marL="1739900" rtl="0" algn="l">
              <a:lnSpc>
                <a:spcPct val="90000"/>
              </a:lnSpc>
              <a:spcBef>
                <a:spcPts val="0"/>
              </a:spcBef>
              <a:spcAft>
                <a:spcPts val="0"/>
              </a:spcAft>
              <a:buClr>
                <a:srgbClr val="10B1A2"/>
              </a:buClr>
              <a:buSzPts val="2400"/>
              <a:buNone/>
            </a:pPr>
            <a:r>
              <a:rPr b="1" lang="en-IE">
                <a:solidFill>
                  <a:srgbClr val="10B1A2"/>
                </a:solidFill>
              </a:rPr>
              <a:t>Hız</a:t>
            </a:r>
            <a:r>
              <a:rPr lang="en-IE">
                <a:solidFill>
                  <a:srgbClr val="10B1A2"/>
                </a:solidFill>
              </a:rPr>
              <a:t>: </a:t>
            </a:r>
            <a:r>
              <a:rPr lang="en-IE">
                <a:solidFill>
                  <a:srgbClr val="7A7C7E"/>
                </a:solidFill>
              </a:rPr>
              <a:t>	</a:t>
            </a:r>
            <a:r>
              <a:rPr b="1" lang="en-IE">
                <a:solidFill>
                  <a:srgbClr val="7A7C7E"/>
                </a:solidFill>
              </a:rPr>
              <a:t>Daha hızlı </a:t>
            </a:r>
            <a:r>
              <a:rPr lang="en-IE">
                <a:solidFill>
                  <a:srgbClr val="7A7C7E"/>
                </a:solidFill>
              </a:rPr>
              <a:t>çalışabilir, </a:t>
            </a:r>
            <a:r>
              <a:rPr b="1" lang="en-IE">
                <a:solidFill>
                  <a:srgbClr val="7A7C7E"/>
                </a:solidFill>
              </a:rPr>
              <a:t>en iyi fikirleri daha hızlı</a:t>
            </a:r>
            <a:r>
              <a:rPr lang="en-IE">
                <a:solidFill>
                  <a:srgbClr val="7A7C7E"/>
                </a:solidFill>
              </a:rPr>
              <a:t> tanımlayabilirsiniz</a:t>
            </a:r>
            <a:endParaRPr>
              <a:solidFill>
                <a:srgbClr val="7A7C7E"/>
              </a:solidFill>
            </a:endParaRPr>
          </a:p>
          <a:p>
            <a:pPr indent="-1739900" lvl="0" marL="1739900" rtl="0" algn="l">
              <a:lnSpc>
                <a:spcPct val="90000"/>
              </a:lnSpc>
              <a:spcBef>
                <a:spcPts val="0"/>
              </a:spcBef>
              <a:spcAft>
                <a:spcPts val="0"/>
              </a:spcAft>
              <a:buClr>
                <a:srgbClr val="10B1A2"/>
              </a:buClr>
              <a:buSzPts val="2400"/>
              <a:buNone/>
            </a:pPr>
            <a:r>
              <a:rPr b="1" lang="en-IE">
                <a:solidFill>
                  <a:srgbClr val="10B1A2"/>
                </a:solidFill>
              </a:rPr>
              <a:t>Kararlar</a:t>
            </a:r>
            <a:r>
              <a:rPr lang="en-IE">
                <a:solidFill>
                  <a:srgbClr val="10B1A2"/>
                </a:solidFill>
              </a:rPr>
              <a:t>: </a:t>
            </a:r>
            <a:r>
              <a:rPr lang="en-IE">
                <a:solidFill>
                  <a:srgbClr val="7A7C7E"/>
                </a:solidFill>
              </a:rPr>
              <a:t>	</a:t>
            </a:r>
            <a:r>
              <a:rPr b="1" lang="en-IE">
                <a:solidFill>
                  <a:srgbClr val="7A7C7E"/>
                </a:solidFill>
              </a:rPr>
              <a:t>Yeni bir fikri deneyen kişiler </a:t>
            </a:r>
            <a:r>
              <a:rPr lang="en-IE">
                <a:solidFill>
                  <a:srgbClr val="7A7C7E"/>
                </a:solidFill>
              </a:rPr>
              <a:t>kendi kararlarınızla konuşmanıza, kendi düşüncelerinizi daha kolay anlamanıza yardımcı olur.</a:t>
            </a:r>
            <a:endParaRPr/>
          </a:p>
          <a:p>
            <a:pPr indent="-1739900" lvl="0" marL="1739900" rtl="0" algn="l">
              <a:lnSpc>
                <a:spcPct val="90000"/>
              </a:lnSpc>
              <a:spcBef>
                <a:spcPts val="0"/>
              </a:spcBef>
              <a:spcAft>
                <a:spcPts val="0"/>
              </a:spcAft>
              <a:buClr>
                <a:srgbClr val="10B1A2"/>
              </a:buClr>
              <a:buSzPts val="2400"/>
              <a:buNone/>
            </a:pPr>
            <a:r>
              <a:rPr b="1" lang="en-IE">
                <a:solidFill>
                  <a:srgbClr val="10B1A2"/>
                </a:solidFill>
              </a:rPr>
              <a:t>Onaylama</a:t>
            </a:r>
            <a:r>
              <a:rPr lang="en-IE">
                <a:solidFill>
                  <a:srgbClr val="10B1A2"/>
                </a:solidFill>
              </a:rPr>
              <a:t>: </a:t>
            </a:r>
            <a:r>
              <a:rPr lang="en-IE">
                <a:solidFill>
                  <a:srgbClr val="7A7C7E"/>
                </a:solidFill>
              </a:rPr>
              <a:t>	 İyi bir iş birliği ortağı sadece işinizdeki kusurları görmekle kalmaz, aynı zamanda en iyi fikirlerinizi desteklemeye ve sizi </a:t>
            </a:r>
            <a:r>
              <a:rPr b="1" lang="en-IE">
                <a:solidFill>
                  <a:srgbClr val="7A7C7E"/>
                </a:solidFill>
              </a:rPr>
              <a:t>doğru yönde ilerletmeye yardımcı </a:t>
            </a:r>
            <a:r>
              <a:rPr lang="en-IE">
                <a:solidFill>
                  <a:srgbClr val="7A7C7E"/>
                </a:solidFill>
              </a:rPr>
              <a:t>olabilir.</a:t>
            </a:r>
            <a:endParaRPr b="1">
              <a:solidFill>
                <a:srgbClr val="7A7C7E"/>
              </a:solidFill>
            </a:endParaRPr>
          </a:p>
        </p:txBody>
      </p:sp>
      <p:sp>
        <p:nvSpPr>
          <p:cNvPr id="723" name="Google Shape;723;p8"/>
          <p:cNvSpPr txBox="1"/>
          <p:nvPr/>
        </p:nvSpPr>
        <p:spPr>
          <a:xfrm>
            <a:off x="3691202" y="1051969"/>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Neden İş Birliği ?</a:t>
            </a:r>
            <a:endParaRPr/>
          </a:p>
        </p:txBody>
      </p:sp>
      <p:sp>
        <p:nvSpPr>
          <p:cNvPr id="724" name="Google Shape;724;p8"/>
          <p:cNvSpPr/>
          <p:nvPr/>
        </p:nvSpPr>
        <p:spPr>
          <a:xfrm>
            <a:off x="3142592" y="2142018"/>
            <a:ext cx="8931479" cy="108952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IE" sz="2400" u="none" cap="none" strike="noStrike">
                <a:solidFill>
                  <a:srgbClr val="7A7C7E"/>
                </a:solidFill>
                <a:latin typeface="Calibri"/>
                <a:ea typeface="Calibri"/>
                <a:cs typeface="Calibri"/>
                <a:sym typeface="Calibri"/>
              </a:rPr>
              <a:t>Biriyle fikir alışverişi yaptığınızda veya fikirleri ve eleştirileri için birisine güvendiğinizde, kendi yeteneklerinizi çeşitli şekillerde büyütürsünüz.</a:t>
            </a:r>
            <a:endParaRPr/>
          </a:p>
          <a:p>
            <a:pPr indent="0" lvl="0" marL="0" marR="0" rtl="0" algn="l">
              <a:lnSpc>
                <a:spcPct val="90000"/>
              </a:lnSpc>
              <a:spcBef>
                <a:spcPts val="0"/>
              </a:spcBef>
              <a:spcAft>
                <a:spcPts val="0"/>
              </a:spcAft>
              <a:buNone/>
            </a:pPr>
            <a:r>
              <a:t/>
            </a:r>
            <a:endParaRPr b="0" i="0" sz="2400" u="none" cap="none" strike="noStrike">
              <a:solidFill>
                <a:srgbClr val="7A7C7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9"/>
          <p:cNvSpPr txBox="1"/>
          <p:nvPr>
            <p:ph idx="2" type="body"/>
          </p:nvPr>
        </p:nvSpPr>
        <p:spPr>
          <a:xfrm>
            <a:off x="3619943" y="2105636"/>
            <a:ext cx="8296526" cy="3531765"/>
          </a:xfrm>
          <a:prstGeom prst="rect">
            <a:avLst/>
          </a:prstGeom>
          <a:solidFill>
            <a:schemeClr val="lt1"/>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Şunu biliyoruz - </a:t>
            </a:r>
            <a:r>
              <a:rPr b="1" lang="en-IE">
                <a:solidFill>
                  <a:srgbClr val="10B1A2"/>
                </a:solidFill>
              </a:rPr>
              <a:t>paylaşılan bir sorun yarıya indirilen bir sorundur. </a:t>
            </a:r>
            <a:br>
              <a:rPr lang="en-IE">
                <a:solidFill>
                  <a:srgbClr val="7A7C7E"/>
                </a:solidFill>
              </a:rPr>
            </a:br>
            <a:r>
              <a:rPr lang="en-IE">
                <a:solidFill>
                  <a:srgbClr val="7A7C7E"/>
                </a:solidFill>
              </a:rPr>
              <a:t> Araştırmalar, benzer durumlardaki insanlarla sorunların tartışılmasının stres seviyelerini azalttığını göstermektedir. Sorunlar, onlar hakkında konuştuğunuzda o kadar da zor görünmüyor ve iki kişinin bir çözüm bulma olasılığı daha yüksek.</a:t>
            </a:r>
            <a:endParaRPr sz="1400">
              <a:solidFill>
                <a:srgbClr val="7A7C7E"/>
              </a:solidFill>
            </a:endParaRPr>
          </a:p>
          <a:p>
            <a:pPr indent="0" lvl="0" marL="0" rtl="0" algn="just">
              <a:lnSpc>
                <a:spcPct val="90000"/>
              </a:lnSpc>
              <a:spcBef>
                <a:spcPts val="1000"/>
              </a:spcBef>
              <a:spcAft>
                <a:spcPts val="0"/>
              </a:spcAft>
              <a:buClr>
                <a:srgbClr val="E95273"/>
              </a:buClr>
              <a:buSzPts val="2400"/>
              <a:buNone/>
            </a:pPr>
            <a:r>
              <a:rPr lang="en-IE">
                <a:solidFill>
                  <a:srgbClr val="E95273"/>
                </a:solidFill>
              </a:rPr>
              <a:t>Cindy White</a:t>
            </a:r>
            <a:r>
              <a:rPr lang="en-IE">
                <a:solidFill>
                  <a:srgbClr val="7A7C7E"/>
                </a:solidFill>
              </a:rPr>
              <a:t> bir zamanlar büyük iş birliği ortaklarının birbirleri için oynadığı değişen rolleri tanımladı. </a:t>
            </a:r>
            <a:endParaRPr/>
          </a:p>
          <a:p>
            <a:pPr indent="0" lvl="0" marL="0" rtl="0" algn="just">
              <a:lnSpc>
                <a:spcPct val="90000"/>
              </a:lnSpc>
              <a:spcBef>
                <a:spcPts val="1000"/>
              </a:spcBef>
              <a:spcAft>
                <a:spcPts val="0"/>
              </a:spcAft>
              <a:buClr>
                <a:srgbClr val="7A7C7E"/>
              </a:buClr>
              <a:buSzPts val="2400"/>
              <a:buNone/>
            </a:pPr>
            <a:r>
              <a:rPr i="1" lang="en-IE">
                <a:solidFill>
                  <a:srgbClr val="7A7C7E"/>
                </a:solidFill>
              </a:rPr>
              <a:t>“Harika fikirler bulmaya başladığınızda, yaratıcı bir rüzgara yakalanmış bir uçurtma gibisiniz ve sadece onunla gitmek, kaybolmak istiyorsunuz… özgürce uçun” diyor.</a:t>
            </a:r>
            <a:endParaRPr>
              <a:solidFill>
                <a:srgbClr val="7A7C7E"/>
              </a:solidFill>
            </a:endParaRPr>
          </a:p>
        </p:txBody>
      </p:sp>
      <p:sp>
        <p:nvSpPr>
          <p:cNvPr id="730" name="Google Shape;730;p9"/>
          <p:cNvSpPr txBox="1"/>
          <p:nvPr/>
        </p:nvSpPr>
        <p:spPr>
          <a:xfrm>
            <a:off x="3691202" y="1051969"/>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Neden İş Birliği ?</a:t>
            </a:r>
            <a:endParaRPr/>
          </a:p>
        </p:txBody>
      </p:sp>
      <p:sp>
        <p:nvSpPr>
          <p:cNvPr id="731" name="Google Shape;731;p9"/>
          <p:cNvSpPr/>
          <p:nvPr/>
        </p:nvSpPr>
        <p:spPr>
          <a:xfrm>
            <a:off x="204272" y="6257191"/>
            <a:ext cx="756393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E" sz="1200" u="none" cap="none" strike="noStrike">
                <a:solidFill>
                  <a:srgbClr val="10B1A2"/>
                </a:solidFill>
                <a:latin typeface="Calibri"/>
                <a:ea typeface="Calibri"/>
                <a:cs typeface="Calibri"/>
                <a:sym typeface="Calibri"/>
              </a:rPr>
              <a:t>Read more</a:t>
            </a:r>
            <a:r>
              <a:rPr b="0" i="0" lang="en-IE" sz="1200" u="none" cap="none" strike="noStrike">
                <a:solidFill>
                  <a:schemeClr val="dk1"/>
                </a:solidFill>
                <a:latin typeface="Calibri"/>
                <a:ea typeface="Calibri"/>
                <a:cs typeface="Calibri"/>
                <a:sym typeface="Calibri"/>
              </a:rPr>
              <a:t>: </a:t>
            </a:r>
            <a:r>
              <a:rPr b="0" i="0" lang="en-IE" sz="1200" u="sng" cap="none" strike="noStrike">
                <a:solidFill>
                  <a:schemeClr val="dk1"/>
                </a:solidFill>
                <a:latin typeface="Calibri"/>
                <a:ea typeface="Calibri"/>
                <a:cs typeface="Calibri"/>
                <a:sym typeface="Calibri"/>
                <a:hlinkClick r:id="rId3"/>
              </a:rPr>
              <a:t>www.dailymail.co.uk/sciencetech/article-2548917/A-problem-shared-really-IS-problem-halved-Study-finds-discussing-problems-people-situation-reduces-stress-levels.html</a:t>
            </a:r>
            <a:r>
              <a:rPr b="0" i="0" lang="en-IE" sz="1200" u="none" cap="none" strike="noStrike">
                <a:solidFill>
                  <a:schemeClr val="dk1"/>
                </a:solidFill>
                <a:latin typeface="Calibri"/>
                <a:ea typeface="Calibri"/>
                <a:cs typeface="Calibri"/>
                <a:sym typeface="Calibri"/>
              </a:rPr>
              <a:t> </a:t>
            </a:r>
            <a:endParaRPr/>
          </a:p>
        </p:txBody>
      </p:sp>
      <p:pic>
        <p:nvPicPr>
          <p:cNvPr descr="A person using a computer&#10;&#10;Description automatically generated" id="732" name="Google Shape;732;p9"/>
          <p:cNvPicPr preferRelativeResize="0"/>
          <p:nvPr/>
        </p:nvPicPr>
        <p:blipFill rotWithShape="1">
          <a:blip r:embed="rId4">
            <a:alphaModFix/>
          </a:blip>
          <a:srcRect b="0" l="0" r="0" t="0"/>
          <a:stretch/>
        </p:blipFill>
        <p:spPr>
          <a:xfrm>
            <a:off x="204272" y="3112850"/>
            <a:ext cx="3296596" cy="23735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2018-09-19T09:23:58Z</dcterms:created>
  <dc:creator>Gillian Keane</dc:creator>
</cp:coreProperties>
</file>