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Lst>
  <p:sldSz cy="6858000" cx="12192000"/>
  <p:notesSz cx="6858000" cy="9144000"/>
  <p:embeddedFontLst>
    <p:embeddedFont>
      <p:font typeface="Merriweather Sans"/>
      <p:regular r:id="rId83"/>
      <p:bold r:id="rId84"/>
      <p:italic r:id="rId85"/>
      <p:boldItalic r:id="rId8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7" roundtripDataSignature="AMtx7miWpzNpe7BwDAxPveQLTYtDTSe0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4E5FAE1-9434-4956-90CA-7B3D4EBF3D6C}">
  <a:tblStyle styleId="{F4E5FAE1-9434-4956-90CA-7B3D4EBF3D6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MerriweatherSans-bold.fntdata"/><Relationship Id="rId83" Type="http://schemas.openxmlformats.org/officeDocument/2006/relationships/font" Target="fonts/MerriweatherSans-regular.fntdata"/><Relationship Id="rId42" Type="http://schemas.openxmlformats.org/officeDocument/2006/relationships/slide" Target="slides/slide37.xml"/><Relationship Id="rId86" Type="http://schemas.openxmlformats.org/officeDocument/2006/relationships/font" Target="fonts/MerriweatherSans-boldItalic.fntdata"/><Relationship Id="rId41" Type="http://schemas.openxmlformats.org/officeDocument/2006/relationships/slide" Target="slides/slide36.xml"/><Relationship Id="rId85" Type="http://schemas.openxmlformats.org/officeDocument/2006/relationships/font" Target="fonts/MerriweatherSans-italic.fntdata"/><Relationship Id="rId44" Type="http://schemas.openxmlformats.org/officeDocument/2006/relationships/slide" Target="slides/slide39.xml"/><Relationship Id="rId43" Type="http://schemas.openxmlformats.org/officeDocument/2006/relationships/slide" Target="slides/slide38.xml"/><Relationship Id="rId87" Type="http://customschemas.google.com/relationships/presentationmetadata" Target="metadata"/><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Google Shape;55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0" name="Shape 630"/>
        <p:cNvGrpSpPr/>
        <p:nvPr/>
      </p:nvGrpSpPr>
      <p:grpSpPr>
        <a:xfrm>
          <a:off x="0" y="0"/>
          <a:ext cx="0" cy="0"/>
          <a:chOff x="0" y="0"/>
          <a:chExt cx="0" cy="0"/>
        </a:xfrm>
      </p:grpSpPr>
      <p:sp>
        <p:nvSpPr>
          <p:cNvPr id="631" name="Google Shape;63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1" name="Shape 641"/>
        <p:cNvGrpSpPr/>
        <p:nvPr/>
      </p:nvGrpSpPr>
      <p:grpSpPr>
        <a:xfrm>
          <a:off x="0" y="0"/>
          <a:ext cx="0" cy="0"/>
          <a:chOff x="0" y="0"/>
          <a:chExt cx="0" cy="0"/>
        </a:xfrm>
      </p:grpSpPr>
      <p:sp>
        <p:nvSpPr>
          <p:cNvPr id="642" name="Google Shape;64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9" name="Shape 649"/>
        <p:cNvGrpSpPr/>
        <p:nvPr/>
      </p:nvGrpSpPr>
      <p:grpSpPr>
        <a:xfrm>
          <a:off x="0" y="0"/>
          <a:ext cx="0" cy="0"/>
          <a:chOff x="0" y="0"/>
          <a:chExt cx="0" cy="0"/>
        </a:xfrm>
      </p:grpSpPr>
      <p:sp>
        <p:nvSpPr>
          <p:cNvPr id="650" name="Google Shape;65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9" name="Shape 659"/>
        <p:cNvGrpSpPr/>
        <p:nvPr/>
      </p:nvGrpSpPr>
      <p:grpSpPr>
        <a:xfrm>
          <a:off x="0" y="0"/>
          <a:ext cx="0" cy="0"/>
          <a:chOff x="0" y="0"/>
          <a:chExt cx="0" cy="0"/>
        </a:xfrm>
      </p:grpSpPr>
      <p:sp>
        <p:nvSpPr>
          <p:cNvPr id="660" name="Google Shape;66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0" name="Shape 670"/>
        <p:cNvGrpSpPr/>
        <p:nvPr/>
      </p:nvGrpSpPr>
      <p:grpSpPr>
        <a:xfrm>
          <a:off x="0" y="0"/>
          <a:ext cx="0" cy="0"/>
          <a:chOff x="0" y="0"/>
          <a:chExt cx="0" cy="0"/>
        </a:xfrm>
      </p:grpSpPr>
      <p:sp>
        <p:nvSpPr>
          <p:cNvPr id="671" name="Google Shape;67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Google Shape;68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0" name="Shape 690"/>
        <p:cNvGrpSpPr/>
        <p:nvPr/>
      </p:nvGrpSpPr>
      <p:grpSpPr>
        <a:xfrm>
          <a:off x="0" y="0"/>
          <a:ext cx="0" cy="0"/>
          <a:chOff x="0" y="0"/>
          <a:chExt cx="0" cy="0"/>
        </a:xfrm>
      </p:grpSpPr>
      <p:sp>
        <p:nvSpPr>
          <p:cNvPr id="691" name="Google Shape;69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1" name="Shape 701"/>
        <p:cNvGrpSpPr/>
        <p:nvPr/>
      </p:nvGrpSpPr>
      <p:grpSpPr>
        <a:xfrm>
          <a:off x="0" y="0"/>
          <a:ext cx="0" cy="0"/>
          <a:chOff x="0" y="0"/>
          <a:chExt cx="0" cy="0"/>
        </a:xfrm>
      </p:grpSpPr>
      <p:sp>
        <p:nvSpPr>
          <p:cNvPr id="702" name="Google Shape;70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1" name="Shape 711"/>
        <p:cNvGrpSpPr/>
        <p:nvPr/>
      </p:nvGrpSpPr>
      <p:grpSpPr>
        <a:xfrm>
          <a:off x="0" y="0"/>
          <a:ext cx="0" cy="0"/>
          <a:chOff x="0" y="0"/>
          <a:chExt cx="0" cy="0"/>
        </a:xfrm>
      </p:grpSpPr>
      <p:sp>
        <p:nvSpPr>
          <p:cNvPr id="712" name="Google Shape;71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1" name="Shape 721"/>
        <p:cNvGrpSpPr/>
        <p:nvPr/>
      </p:nvGrpSpPr>
      <p:grpSpPr>
        <a:xfrm>
          <a:off x="0" y="0"/>
          <a:ext cx="0" cy="0"/>
          <a:chOff x="0" y="0"/>
          <a:chExt cx="0" cy="0"/>
        </a:xfrm>
      </p:grpSpPr>
      <p:sp>
        <p:nvSpPr>
          <p:cNvPr id="722" name="Google Shape;72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Google Shape;56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7" name="Shape 727"/>
        <p:cNvGrpSpPr/>
        <p:nvPr/>
      </p:nvGrpSpPr>
      <p:grpSpPr>
        <a:xfrm>
          <a:off x="0" y="0"/>
          <a:ext cx="0" cy="0"/>
          <a:chOff x="0" y="0"/>
          <a:chExt cx="0" cy="0"/>
        </a:xfrm>
      </p:grpSpPr>
      <p:sp>
        <p:nvSpPr>
          <p:cNvPr id="728" name="Google Shape;72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9" name="Google Shape;72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3" name="Shape 733"/>
        <p:cNvGrpSpPr/>
        <p:nvPr/>
      </p:nvGrpSpPr>
      <p:grpSpPr>
        <a:xfrm>
          <a:off x="0" y="0"/>
          <a:ext cx="0" cy="0"/>
          <a:chOff x="0" y="0"/>
          <a:chExt cx="0" cy="0"/>
        </a:xfrm>
      </p:grpSpPr>
      <p:sp>
        <p:nvSpPr>
          <p:cNvPr id="734" name="Google Shape;73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5" name="Google Shape;73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9" name="Shape 739"/>
        <p:cNvGrpSpPr/>
        <p:nvPr/>
      </p:nvGrpSpPr>
      <p:grpSpPr>
        <a:xfrm>
          <a:off x="0" y="0"/>
          <a:ext cx="0" cy="0"/>
          <a:chOff x="0" y="0"/>
          <a:chExt cx="0" cy="0"/>
        </a:xfrm>
      </p:grpSpPr>
      <p:sp>
        <p:nvSpPr>
          <p:cNvPr id="740" name="Google Shape;74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1" name="Google Shape;74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7" name="Shape 747"/>
        <p:cNvGrpSpPr/>
        <p:nvPr/>
      </p:nvGrpSpPr>
      <p:grpSpPr>
        <a:xfrm>
          <a:off x="0" y="0"/>
          <a:ext cx="0" cy="0"/>
          <a:chOff x="0" y="0"/>
          <a:chExt cx="0" cy="0"/>
        </a:xfrm>
      </p:grpSpPr>
      <p:sp>
        <p:nvSpPr>
          <p:cNvPr id="748" name="Google Shape;74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9" name="Google Shape;74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3" name="Shape 753"/>
        <p:cNvGrpSpPr/>
        <p:nvPr/>
      </p:nvGrpSpPr>
      <p:grpSpPr>
        <a:xfrm>
          <a:off x="0" y="0"/>
          <a:ext cx="0" cy="0"/>
          <a:chOff x="0" y="0"/>
          <a:chExt cx="0" cy="0"/>
        </a:xfrm>
      </p:grpSpPr>
      <p:sp>
        <p:nvSpPr>
          <p:cNvPr id="754" name="Google Shape;75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5" name="Google Shape;75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2" name="Shape 762"/>
        <p:cNvGrpSpPr/>
        <p:nvPr/>
      </p:nvGrpSpPr>
      <p:grpSpPr>
        <a:xfrm>
          <a:off x="0" y="0"/>
          <a:ext cx="0" cy="0"/>
          <a:chOff x="0" y="0"/>
          <a:chExt cx="0" cy="0"/>
        </a:xfrm>
      </p:grpSpPr>
      <p:sp>
        <p:nvSpPr>
          <p:cNvPr id="763" name="Google Shape;76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4" name="Google Shape;76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0" name="Shape 770"/>
        <p:cNvGrpSpPr/>
        <p:nvPr/>
      </p:nvGrpSpPr>
      <p:grpSpPr>
        <a:xfrm>
          <a:off x="0" y="0"/>
          <a:ext cx="0" cy="0"/>
          <a:chOff x="0" y="0"/>
          <a:chExt cx="0" cy="0"/>
        </a:xfrm>
      </p:grpSpPr>
      <p:sp>
        <p:nvSpPr>
          <p:cNvPr id="771" name="Google Shape;77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 name="Google Shape;77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8" name="Shape 778"/>
        <p:cNvGrpSpPr/>
        <p:nvPr/>
      </p:nvGrpSpPr>
      <p:grpSpPr>
        <a:xfrm>
          <a:off x="0" y="0"/>
          <a:ext cx="0" cy="0"/>
          <a:chOff x="0" y="0"/>
          <a:chExt cx="0" cy="0"/>
        </a:xfrm>
      </p:grpSpPr>
      <p:sp>
        <p:nvSpPr>
          <p:cNvPr id="779" name="Google Shape;77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7" name="Shape 787"/>
        <p:cNvGrpSpPr/>
        <p:nvPr/>
      </p:nvGrpSpPr>
      <p:grpSpPr>
        <a:xfrm>
          <a:off x="0" y="0"/>
          <a:ext cx="0" cy="0"/>
          <a:chOff x="0" y="0"/>
          <a:chExt cx="0" cy="0"/>
        </a:xfrm>
      </p:grpSpPr>
      <p:sp>
        <p:nvSpPr>
          <p:cNvPr id="788" name="Google Shape;78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9" name="Google Shape;78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5" name="Shape 795"/>
        <p:cNvGrpSpPr/>
        <p:nvPr/>
      </p:nvGrpSpPr>
      <p:grpSpPr>
        <a:xfrm>
          <a:off x="0" y="0"/>
          <a:ext cx="0" cy="0"/>
          <a:chOff x="0" y="0"/>
          <a:chExt cx="0" cy="0"/>
        </a:xfrm>
      </p:grpSpPr>
      <p:sp>
        <p:nvSpPr>
          <p:cNvPr id="796" name="Google Shape;79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7" name="Google Shape;79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Google Shape;57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3" name="Shape 803"/>
        <p:cNvGrpSpPr/>
        <p:nvPr/>
      </p:nvGrpSpPr>
      <p:grpSpPr>
        <a:xfrm>
          <a:off x="0" y="0"/>
          <a:ext cx="0" cy="0"/>
          <a:chOff x="0" y="0"/>
          <a:chExt cx="0" cy="0"/>
        </a:xfrm>
      </p:grpSpPr>
      <p:sp>
        <p:nvSpPr>
          <p:cNvPr id="804" name="Google Shape;80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5" name="Google Shape;80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2" name="Shape 812"/>
        <p:cNvGrpSpPr/>
        <p:nvPr/>
      </p:nvGrpSpPr>
      <p:grpSpPr>
        <a:xfrm>
          <a:off x="0" y="0"/>
          <a:ext cx="0" cy="0"/>
          <a:chOff x="0" y="0"/>
          <a:chExt cx="0" cy="0"/>
        </a:xfrm>
      </p:grpSpPr>
      <p:sp>
        <p:nvSpPr>
          <p:cNvPr id="813" name="Google Shape;81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4" name="Google Shape;81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0" name="Shape 820"/>
        <p:cNvGrpSpPr/>
        <p:nvPr/>
      </p:nvGrpSpPr>
      <p:grpSpPr>
        <a:xfrm>
          <a:off x="0" y="0"/>
          <a:ext cx="0" cy="0"/>
          <a:chOff x="0" y="0"/>
          <a:chExt cx="0" cy="0"/>
        </a:xfrm>
      </p:grpSpPr>
      <p:sp>
        <p:nvSpPr>
          <p:cNvPr id="821" name="Google Shape;82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2" name="Google Shape;82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8" name="Shape 828"/>
        <p:cNvGrpSpPr/>
        <p:nvPr/>
      </p:nvGrpSpPr>
      <p:grpSpPr>
        <a:xfrm>
          <a:off x="0" y="0"/>
          <a:ext cx="0" cy="0"/>
          <a:chOff x="0" y="0"/>
          <a:chExt cx="0" cy="0"/>
        </a:xfrm>
      </p:grpSpPr>
      <p:sp>
        <p:nvSpPr>
          <p:cNvPr id="829" name="Google Shape;829;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0" name="Google Shape;83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6" name="Shape 836"/>
        <p:cNvGrpSpPr/>
        <p:nvPr/>
      </p:nvGrpSpPr>
      <p:grpSpPr>
        <a:xfrm>
          <a:off x="0" y="0"/>
          <a:ext cx="0" cy="0"/>
          <a:chOff x="0" y="0"/>
          <a:chExt cx="0" cy="0"/>
        </a:xfrm>
      </p:grpSpPr>
      <p:sp>
        <p:nvSpPr>
          <p:cNvPr id="837" name="Google Shape;83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8" name="Google Shape;83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4" name="Shape 844"/>
        <p:cNvGrpSpPr/>
        <p:nvPr/>
      </p:nvGrpSpPr>
      <p:grpSpPr>
        <a:xfrm>
          <a:off x="0" y="0"/>
          <a:ext cx="0" cy="0"/>
          <a:chOff x="0" y="0"/>
          <a:chExt cx="0" cy="0"/>
        </a:xfrm>
      </p:grpSpPr>
      <p:sp>
        <p:nvSpPr>
          <p:cNvPr id="845" name="Google Shape;84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2" name="Shape 852"/>
        <p:cNvGrpSpPr/>
        <p:nvPr/>
      </p:nvGrpSpPr>
      <p:grpSpPr>
        <a:xfrm>
          <a:off x="0" y="0"/>
          <a:ext cx="0" cy="0"/>
          <a:chOff x="0" y="0"/>
          <a:chExt cx="0" cy="0"/>
        </a:xfrm>
      </p:grpSpPr>
      <p:sp>
        <p:nvSpPr>
          <p:cNvPr id="853" name="Google Shape;85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4" name="Google Shape;85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9" name="Shape 859"/>
        <p:cNvGrpSpPr/>
        <p:nvPr/>
      </p:nvGrpSpPr>
      <p:grpSpPr>
        <a:xfrm>
          <a:off x="0" y="0"/>
          <a:ext cx="0" cy="0"/>
          <a:chOff x="0" y="0"/>
          <a:chExt cx="0" cy="0"/>
        </a:xfrm>
      </p:grpSpPr>
      <p:sp>
        <p:nvSpPr>
          <p:cNvPr id="860" name="Google Shape;860;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1" name="Google Shape;86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6" name="Shape 866"/>
        <p:cNvGrpSpPr/>
        <p:nvPr/>
      </p:nvGrpSpPr>
      <p:grpSpPr>
        <a:xfrm>
          <a:off x="0" y="0"/>
          <a:ext cx="0" cy="0"/>
          <a:chOff x="0" y="0"/>
          <a:chExt cx="0" cy="0"/>
        </a:xfrm>
      </p:grpSpPr>
      <p:sp>
        <p:nvSpPr>
          <p:cNvPr id="867" name="Google Shape;86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8" name="Google Shape;86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5" name="Shape 875"/>
        <p:cNvGrpSpPr/>
        <p:nvPr/>
      </p:nvGrpSpPr>
      <p:grpSpPr>
        <a:xfrm>
          <a:off x="0" y="0"/>
          <a:ext cx="0" cy="0"/>
          <a:chOff x="0" y="0"/>
          <a:chExt cx="0" cy="0"/>
        </a:xfrm>
      </p:grpSpPr>
      <p:sp>
        <p:nvSpPr>
          <p:cNvPr id="876" name="Google Shape;876;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7" name="Google Shape;87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3" name="Shape 583"/>
        <p:cNvGrpSpPr/>
        <p:nvPr/>
      </p:nvGrpSpPr>
      <p:grpSpPr>
        <a:xfrm>
          <a:off x="0" y="0"/>
          <a:ext cx="0" cy="0"/>
          <a:chOff x="0" y="0"/>
          <a:chExt cx="0" cy="0"/>
        </a:xfrm>
      </p:grpSpPr>
      <p:sp>
        <p:nvSpPr>
          <p:cNvPr id="584" name="Google Shape;58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3" name="Shape 883"/>
        <p:cNvGrpSpPr/>
        <p:nvPr/>
      </p:nvGrpSpPr>
      <p:grpSpPr>
        <a:xfrm>
          <a:off x="0" y="0"/>
          <a:ext cx="0" cy="0"/>
          <a:chOff x="0" y="0"/>
          <a:chExt cx="0" cy="0"/>
        </a:xfrm>
      </p:grpSpPr>
      <p:sp>
        <p:nvSpPr>
          <p:cNvPr id="884" name="Google Shape;884;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5" name="Google Shape;88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4" name="Shape 894"/>
        <p:cNvGrpSpPr/>
        <p:nvPr/>
      </p:nvGrpSpPr>
      <p:grpSpPr>
        <a:xfrm>
          <a:off x="0" y="0"/>
          <a:ext cx="0" cy="0"/>
          <a:chOff x="0" y="0"/>
          <a:chExt cx="0" cy="0"/>
        </a:xfrm>
      </p:grpSpPr>
      <p:sp>
        <p:nvSpPr>
          <p:cNvPr id="895" name="Google Shape;895;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6" name="Google Shape;89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1" name="Shape 901"/>
        <p:cNvGrpSpPr/>
        <p:nvPr/>
      </p:nvGrpSpPr>
      <p:grpSpPr>
        <a:xfrm>
          <a:off x="0" y="0"/>
          <a:ext cx="0" cy="0"/>
          <a:chOff x="0" y="0"/>
          <a:chExt cx="0" cy="0"/>
        </a:xfrm>
      </p:grpSpPr>
      <p:sp>
        <p:nvSpPr>
          <p:cNvPr id="902" name="Google Shape;902;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3" name="Google Shape;90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9" name="Shape 909"/>
        <p:cNvGrpSpPr/>
        <p:nvPr/>
      </p:nvGrpSpPr>
      <p:grpSpPr>
        <a:xfrm>
          <a:off x="0" y="0"/>
          <a:ext cx="0" cy="0"/>
          <a:chOff x="0" y="0"/>
          <a:chExt cx="0" cy="0"/>
        </a:xfrm>
      </p:grpSpPr>
      <p:sp>
        <p:nvSpPr>
          <p:cNvPr id="910" name="Google Shape;910;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1" name="Google Shape;91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7" name="Shape 917"/>
        <p:cNvGrpSpPr/>
        <p:nvPr/>
      </p:nvGrpSpPr>
      <p:grpSpPr>
        <a:xfrm>
          <a:off x="0" y="0"/>
          <a:ext cx="0" cy="0"/>
          <a:chOff x="0" y="0"/>
          <a:chExt cx="0" cy="0"/>
        </a:xfrm>
      </p:grpSpPr>
      <p:sp>
        <p:nvSpPr>
          <p:cNvPr id="918" name="Google Shape;918;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9" name="Google Shape;919;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5" name="Shape 925"/>
        <p:cNvGrpSpPr/>
        <p:nvPr/>
      </p:nvGrpSpPr>
      <p:grpSpPr>
        <a:xfrm>
          <a:off x="0" y="0"/>
          <a:ext cx="0" cy="0"/>
          <a:chOff x="0" y="0"/>
          <a:chExt cx="0" cy="0"/>
        </a:xfrm>
      </p:grpSpPr>
      <p:sp>
        <p:nvSpPr>
          <p:cNvPr id="926" name="Google Shape;926;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7" name="Google Shape;927;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3" name="Shape 933"/>
        <p:cNvGrpSpPr/>
        <p:nvPr/>
      </p:nvGrpSpPr>
      <p:grpSpPr>
        <a:xfrm>
          <a:off x="0" y="0"/>
          <a:ext cx="0" cy="0"/>
          <a:chOff x="0" y="0"/>
          <a:chExt cx="0" cy="0"/>
        </a:xfrm>
      </p:grpSpPr>
      <p:sp>
        <p:nvSpPr>
          <p:cNvPr id="934" name="Google Shape;934;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5" name="Google Shape;93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1" name="Shape 941"/>
        <p:cNvGrpSpPr/>
        <p:nvPr/>
      </p:nvGrpSpPr>
      <p:grpSpPr>
        <a:xfrm>
          <a:off x="0" y="0"/>
          <a:ext cx="0" cy="0"/>
          <a:chOff x="0" y="0"/>
          <a:chExt cx="0" cy="0"/>
        </a:xfrm>
      </p:grpSpPr>
      <p:sp>
        <p:nvSpPr>
          <p:cNvPr id="942" name="Google Shape;942;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3" name="Google Shape;943;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9" name="Shape 949"/>
        <p:cNvGrpSpPr/>
        <p:nvPr/>
      </p:nvGrpSpPr>
      <p:grpSpPr>
        <a:xfrm>
          <a:off x="0" y="0"/>
          <a:ext cx="0" cy="0"/>
          <a:chOff x="0" y="0"/>
          <a:chExt cx="0" cy="0"/>
        </a:xfrm>
      </p:grpSpPr>
      <p:sp>
        <p:nvSpPr>
          <p:cNvPr id="950" name="Google Shape;950;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1" name="Google Shape;951;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6" name="Shape 956"/>
        <p:cNvGrpSpPr/>
        <p:nvPr/>
      </p:nvGrpSpPr>
      <p:grpSpPr>
        <a:xfrm>
          <a:off x="0" y="0"/>
          <a:ext cx="0" cy="0"/>
          <a:chOff x="0" y="0"/>
          <a:chExt cx="0" cy="0"/>
        </a:xfrm>
      </p:grpSpPr>
      <p:sp>
        <p:nvSpPr>
          <p:cNvPr id="957" name="Google Shape;957;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8" name="Google Shape;958;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2" name="Shape 592"/>
        <p:cNvGrpSpPr/>
        <p:nvPr/>
      </p:nvGrpSpPr>
      <p:grpSpPr>
        <a:xfrm>
          <a:off x="0" y="0"/>
          <a:ext cx="0" cy="0"/>
          <a:chOff x="0" y="0"/>
          <a:chExt cx="0" cy="0"/>
        </a:xfrm>
      </p:grpSpPr>
      <p:sp>
        <p:nvSpPr>
          <p:cNvPr id="593" name="Google Shape;59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3" name="Shape 963"/>
        <p:cNvGrpSpPr/>
        <p:nvPr/>
      </p:nvGrpSpPr>
      <p:grpSpPr>
        <a:xfrm>
          <a:off x="0" y="0"/>
          <a:ext cx="0" cy="0"/>
          <a:chOff x="0" y="0"/>
          <a:chExt cx="0" cy="0"/>
        </a:xfrm>
      </p:grpSpPr>
      <p:sp>
        <p:nvSpPr>
          <p:cNvPr id="964" name="Google Shape;964;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5" name="Google Shape;965;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0" name="Shape 970"/>
        <p:cNvGrpSpPr/>
        <p:nvPr/>
      </p:nvGrpSpPr>
      <p:grpSpPr>
        <a:xfrm>
          <a:off x="0" y="0"/>
          <a:ext cx="0" cy="0"/>
          <a:chOff x="0" y="0"/>
          <a:chExt cx="0" cy="0"/>
        </a:xfrm>
      </p:grpSpPr>
      <p:sp>
        <p:nvSpPr>
          <p:cNvPr id="971" name="Google Shape;971;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2" name="Google Shape;972;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7" name="Shape 977"/>
        <p:cNvGrpSpPr/>
        <p:nvPr/>
      </p:nvGrpSpPr>
      <p:grpSpPr>
        <a:xfrm>
          <a:off x="0" y="0"/>
          <a:ext cx="0" cy="0"/>
          <a:chOff x="0" y="0"/>
          <a:chExt cx="0" cy="0"/>
        </a:xfrm>
      </p:grpSpPr>
      <p:sp>
        <p:nvSpPr>
          <p:cNvPr id="978" name="Google Shape;978;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9" name="Google Shape;979;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5" name="Shape 985"/>
        <p:cNvGrpSpPr/>
        <p:nvPr/>
      </p:nvGrpSpPr>
      <p:grpSpPr>
        <a:xfrm>
          <a:off x="0" y="0"/>
          <a:ext cx="0" cy="0"/>
          <a:chOff x="0" y="0"/>
          <a:chExt cx="0" cy="0"/>
        </a:xfrm>
      </p:grpSpPr>
      <p:sp>
        <p:nvSpPr>
          <p:cNvPr id="986" name="Google Shape;986;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7" name="Google Shape;98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3" name="Shape 993"/>
        <p:cNvGrpSpPr/>
        <p:nvPr/>
      </p:nvGrpSpPr>
      <p:grpSpPr>
        <a:xfrm>
          <a:off x="0" y="0"/>
          <a:ext cx="0" cy="0"/>
          <a:chOff x="0" y="0"/>
          <a:chExt cx="0" cy="0"/>
        </a:xfrm>
      </p:grpSpPr>
      <p:sp>
        <p:nvSpPr>
          <p:cNvPr id="994" name="Google Shape;994;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5" name="Google Shape;995;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2" name="Shape 1002"/>
        <p:cNvGrpSpPr/>
        <p:nvPr/>
      </p:nvGrpSpPr>
      <p:grpSpPr>
        <a:xfrm>
          <a:off x="0" y="0"/>
          <a:ext cx="0" cy="0"/>
          <a:chOff x="0" y="0"/>
          <a:chExt cx="0" cy="0"/>
        </a:xfrm>
      </p:grpSpPr>
      <p:sp>
        <p:nvSpPr>
          <p:cNvPr id="1003" name="Google Shape;1003;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4" name="Google Shape;1004;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0" name="Shape 1010"/>
        <p:cNvGrpSpPr/>
        <p:nvPr/>
      </p:nvGrpSpPr>
      <p:grpSpPr>
        <a:xfrm>
          <a:off x="0" y="0"/>
          <a:ext cx="0" cy="0"/>
          <a:chOff x="0" y="0"/>
          <a:chExt cx="0" cy="0"/>
        </a:xfrm>
      </p:grpSpPr>
      <p:sp>
        <p:nvSpPr>
          <p:cNvPr id="1011" name="Google Shape;1011;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2" name="Google Shape;1012;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8" name="Shape 1018"/>
        <p:cNvGrpSpPr/>
        <p:nvPr/>
      </p:nvGrpSpPr>
      <p:grpSpPr>
        <a:xfrm>
          <a:off x="0" y="0"/>
          <a:ext cx="0" cy="0"/>
          <a:chOff x="0" y="0"/>
          <a:chExt cx="0" cy="0"/>
        </a:xfrm>
      </p:grpSpPr>
      <p:sp>
        <p:nvSpPr>
          <p:cNvPr id="1019" name="Google Shape;1019;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0" name="Google Shape;1020;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6" name="Shape 1026"/>
        <p:cNvGrpSpPr/>
        <p:nvPr/>
      </p:nvGrpSpPr>
      <p:grpSpPr>
        <a:xfrm>
          <a:off x="0" y="0"/>
          <a:ext cx="0" cy="0"/>
          <a:chOff x="0" y="0"/>
          <a:chExt cx="0" cy="0"/>
        </a:xfrm>
      </p:grpSpPr>
      <p:sp>
        <p:nvSpPr>
          <p:cNvPr id="1027" name="Google Shape;1027;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8" name="Google Shape;1028;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6" name="Shape 1036"/>
        <p:cNvGrpSpPr/>
        <p:nvPr/>
      </p:nvGrpSpPr>
      <p:grpSpPr>
        <a:xfrm>
          <a:off x="0" y="0"/>
          <a:ext cx="0" cy="0"/>
          <a:chOff x="0" y="0"/>
          <a:chExt cx="0" cy="0"/>
        </a:xfrm>
      </p:grpSpPr>
      <p:sp>
        <p:nvSpPr>
          <p:cNvPr id="1037" name="Google Shape;1037;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8" name="Google Shape;1038;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0" name="Shape 600"/>
        <p:cNvGrpSpPr/>
        <p:nvPr/>
      </p:nvGrpSpPr>
      <p:grpSpPr>
        <a:xfrm>
          <a:off x="0" y="0"/>
          <a:ext cx="0" cy="0"/>
          <a:chOff x="0" y="0"/>
          <a:chExt cx="0" cy="0"/>
        </a:xfrm>
      </p:grpSpPr>
      <p:sp>
        <p:nvSpPr>
          <p:cNvPr id="601" name="Google Shape;60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3" name="Shape 1043"/>
        <p:cNvGrpSpPr/>
        <p:nvPr/>
      </p:nvGrpSpPr>
      <p:grpSpPr>
        <a:xfrm>
          <a:off x="0" y="0"/>
          <a:ext cx="0" cy="0"/>
          <a:chOff x="0" y="0"/>
          <a:chExt cx="0" cy="0"/>
        </a:xfrm>
      </p:grpSpPr>
      <p:sp>
        <p:nvSpPr>
          <p:cNvPr id="1044" name="Google Shape;1044;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5" name="Google Shape;1045;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1" name="Shape 1051"/>
        <p:cNvGrpSpPr/>
        <p:nvPr/>
      </p:nvGrpSpPr>
      <p:grpSpPr>
        <a:xfrm>
          <a:off x="0" y="0"/>
          <a:ext cx="0" cy="0"/>
          <a:chOff x="0" y="0"/>
          <a:chExt cx="0" cy="0"/>
        </a:xfrm>
      </p:grpSpPr>
      <p:sp>
        <p:nvSpPr>
          <p:cNvPr id="1052" name="Google Shape;1052;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3" name="Google Shape;1053;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0" name="Shape 1060"/>
        <p:cNvGrpSpPr/>
        <p:nvPr/>
      </p:nvGrpSpPr>
      <p:grpSpPr>
        <a:xfrm>
          <a:off x="0" y="0"/>
          <a:ext cx="0" cy="0"/>
          <a:chOff x="0" y="0"/>
          <a:chExt cx="0" cy="0"/>
        </a:xfrm>
      </p:grpSpPr>
      <p:sp>
        <p:nvSpPr>
          <p:cNvPr id="1061" name="Google Shape;1061;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2" name="Google Shape;1062;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9" name="Shape 1069"/>
        <p:cNvGrpSpPr/>
        <p:nvPr/>
      </p:nvGrpSpPr>
      <p:grpSpPr>
        <a:xfrm>
          <a:off x="0" y="0"/>
          <a:ext cx="0" cy="0"/>
          <a:chOff x="0" y="0"/>
          <a:chExt cx="0" cy="0"/>
        </a:xfrm>
      </p:grpSpPr>
      <p:sp>
        <p:nvSpPr>
          <p:cNvPr id="1070" name="Google Shape;1070;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1" name="Google Shape;1071;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4" name="Shape 1074"/>
        <p:cNvGrpSpPr/>
        <p:nvPr/>
      </p:nvGrpSpPr>
      <p:grpSpPr>
        <a:xfrm>
          <a:off x="0" y="0"/>
          <a:ext cx="0" cy="0"/>
          <a:chOff x="0" y="0"/>
          <a:chExt cx="0" cy="0"/>
        </a:xfrm>
      </p:grpSpPr>
      <p:sp>
        <p:nvSpPr>
          <p:cNvPr id="1075" name="Google Shape;1075;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6" name="Google Shape;1076;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1" name="Shape 1081"/>
        <p:cNvGrpSpPr/>
        <p:nvPr/>
      </p:nvGrpSpPr>
      <p:grpSpPr>
        <a:xfrm>
          <a:off x="0" y="0"/>
          <a:ext cx="0" cy="0"/>
          <a:chOff x="0" y="0"/>
          <a:chExt cx="0" cy="0"/>
        </a:xfrm>
      </p:grpSpPr>
      <p:sp>
        <p:nvSpPr>
          <p:cNvPr id="1082" name="Google Shape;1082;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3" name="Google Shape;1083;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9" name="Shape 1089"/>
        <p:cNvGrpSpPr/>
        <p:nvPr/>
      </p:nvGrpSpPr>
      <p:grpSpPr>
        <a:xfrm>
          <a:off x="0" y="0"/>
          <a:ext cx="0" cy="0"/>
          <a:chOff x="0" y="0"/>
          <a:chExt cx="0" cy="0"/>
        </a:xfrm>
      </p:grpSpPr>
      <p:sp>
        <p:nvSpPr>
          <p:cNvPr id="1090" name="Google Shape;1090;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1" name="Google Shape;1091;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6" name="Shape 1096"/>
        <p:cNvGrpSpPr/>
        <p:nvPr/>
      </p:nvGrpSpPr>
      <p:grpSpPr>
        <a:xfrm>
          <a:off x="0" y="0"/>
          <a:ext cx="0" cy="0"/>
          <a:chOff x="0" y="0"/>
          <a:chExt cx="0" cy="0"/>
        </a:xfrm>
      </p:grpSpPr>
      <p:sp>
        <p:nvSpPr>
          <p:cNvPr id="1097" name="Google Shape;1097;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8" name="Google Shape;1098;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2" name="Shape 1102"/>
        <p:cNvGrpSpPr/>
        <p:nvPr/>
      </p:nvGrpSpPr>
      <p:grpSpPr>
        <a:xfrm>
          <a:off x="0" y="0"/>
          <a:ext cx="0" cy="0"/>
          <a:chOff x="0" y="0"/>
          <a:chExt cx="0" cy="0"/>
        </a:xfrm>
      </p:grpSpPr>
      <p:sp>
        <p:nvSpPr>
          <p:cNvPr id="1103" name="Google Shape;1103;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4" name="Google Shape;1104;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9" name="Shape 1109"/>
        <p:cNvGrpSpPr/>
        <p:nvPr/>
      </p:nvGrpSpPr>
      <p:grpSpPr>
        <a:xfrm>
          <a:off x="0" y="0"/>
          <a:ext cx="0" cy="0"/>
          <a:chOff x="0" y="0"/>
          <a:chExt cx="0" cy="0"/>
        </a:xfrm>
      </p:grpSpPr>
      <p:sp>
        <p:nvSpPr>
          <p:cNvPr id="1110" name="Google Shape;1110;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1" name="Google Shape;1111;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Google Shape;60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6" name="Shape 1116"/>
        <p:cNvGrpSpPr/>
        <p:nvPr/>
      </p:nvGrpSpPr>
      <p:grpSpPr>
        <a:xfrm>
          <a:off x="0" y="0"/>
          <a:ext cx="0" cy="0"/>
          <a:chOff x="0" y="0"/>
          <a:chExt cx="0" cy="0"/>
        </a:xfrm>
      </p:grpSpPr>
      <p:sp>
        <p:nvSpPr>
          <p:cNvPr id="1117" name="Google Shape;1117;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8" name="Google Shape;1118;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6" name="Shape 1126"/>
        <p:cNvGrpSpPr/>
        <p:nvPr/>
      </p:nvGrpSpPr>
      <p:grpSpPr>
        <a:xfrm>
          <a:off x="0" y="0"/>
          <a:ext cx="0" cy="0"/>
          <a:chOff x="0" y="0"/>
          <a:chExt cx="0" cy="0"/>
        </a:xfrm>
      </p:grpSpPr>
      <p:sp>
        <p:nvSpPr>
          <p:cNvPr id="1127" name="Google Shape;1127;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8" name="Google Shape;1128;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5" name="Shape 1135"/>
        <p:cNvGrpSpPr/>
        <p:nvPr/>
      </p:nvGrpSpPr>
      <p:grpSpPr>
        <a:xfrm>
          <a:off x="0" y="0"/>
          <a:ext cx="0" cy="0"/>
          <a:chOff x="0" y="0"/>
          <a:chExt cx="0" cy="0"/>
        </a:xfrm>
      </p:grpSpPr>
      <p:sp>
        <p:nvSpPr>
          <p:cNvPr id="1136" name="Google Shape;1136;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7" name="Google Shape;1137;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3" name="Shape 1143"/>
        <p:cNvGrpSpPr/>
        <p:nvPr/>
      </p:nvGrpSpPr>
      <p:grpSpPr>
        <a:xfrm>
          <a:off x="0" y="0"/>
          <a:ext cx="0" cy="0"/>
          <a:chOff x="0" y="0"/>
          <a:chExt cx="0" cy="0"/>
        </a:xfrm>
      </p:grpSpPr>
      <p:sp>
        <p:nvSpPr>
          <p:cNvPr id="1144" name="Google Shape;1144;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5" name="Google Shape;1145;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3" name="Shape 1153"/>
        <p:cNvGrpSpPr/>
        <p:nvPr/>
      </p:nvGrpSpPr>
      <p:grpSpPr>
        <a:xfrm>
          <a:off x="0" y="0"/>
          <a:ext cx="0" cy="0"/>
          <a:chOff x="0" y="0"/>
          <a:chExt cx="0" cy="0"/>
        </a:xfrm>
      </p:grpSpPr>
      <p:sp>
        <p:nvSpPr>
          <p:cNvPr id="1154" name="Google Shape;1154;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5" name="Google Shape;1155;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2" name="Shape 1162"/>
        <p:cNvGrpSpPr/>
        <p:nvPr/>
      </p:nvGrpSpPr>
      <p:grpSpPr>
        <a:xfrm>
          <a:off x="0" y="0"/>
          <a:ext cx="0" cy="0"/>
          <a:chOff x="0" y="0"/>
          <a:chExt cx="0" cy="0"/>
        </a:xfrm>
      </p:grpSpPr>
      <p:sp>
        <p:nvSpPr>
          <p:cNvPr id="1163" name="Google Shape;1163;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4" name="Google Shape;1164;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1" name="Shape 1171"/>
        <p:cNvGrpSpPr/>
        <p:nvPr/>
      </p:nvGrpSpPr>
      <p:grpSpPr>
        <a:xfrm>
          <a:off x="0" y="0"/>
          <a:ext cx="0" cy="0"/>
          <a:chOff x="0" y="0"/>
          <a:chExt cx="0" cy="0"/>
        </a:xfrm>
      </p:grpSpPr>
      <p:sp>
        <p:nvSpPr>
          <p:cNvPr id="1172" name="Google Shape;1172;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3" name="Google Shape;1173;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7" name="Shape 1177"/>
        <p:cNvGrpSpPr/>
        <p:nvPr/>
      </p:nvGrpSpPr>
      <p:grpSpPr>
        <a:xfrm>
          <a:off x="0" y="0"/>
          <a:ext cx="0" cy="0"/>
          <a:chOff x="0" y="0"/>
          <a:chExt cx="0" cy="0"/>
        </a:xfrm>
      </p:grpSpPr>
      <p:sp>
        <p:nvSpPr>
          <p:cNvPr id="1178" name="Google Shape;1178;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9" name="Google Shape;1179;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Google Shape;61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4" name="Shape 624"/>
        <p:cNvGrpSpPr/>
        <p:nvPr/>
      </p:nvGrpSpPr>
      <p:grpSpPr>
        <a:xfrm>
          <a:off x="0" y="0"/>
          <a:ext cx="0" cy="0"/>
          <a:chOff x="0" y="0"/>
          <a:chExt cx="0" cy="0"/>
        </a:xfrm>
      </p:grpSpPr>
      <p:sp>
        <p:nvSpPr>
          <p:cNvPr id="625" name="Google Shape;62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3.png"/><Relationship Id="rId4" Type="http://schemas.openxmlformats.org/officeDocument/2006/relationships/image" Target="../media/image2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3.png"/><Relationship Id="rId4" Type="http://schemas.openxmlformats.org/officeDocument/2006/relationships/image" Target="../media/image2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2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2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2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ver Design 1">
  <p:cSld name="1_Cover Design 1">
    <p:spTree>
      <p:nvGrpSpPr>
        <p:cNvPr id="15" name="Shape 15"/>
        <p:cNvGrpSpPr/>
        <p:nvPr/>
      </p:nvGrpSpPr>
      <p:grpSpPr>
        <a:xfrm>
          <a:off x="0" y="0"/>
          <a:ext cx="0" cy="0"/>
          <a:chOff x="0" y="0"/>
          <a:chExt cx="0" cy="0"/>
        </a:xfrm>
      </p:grpSpPr>
      <p:sp>
        <p:nvSpPr>
          <p:cNvPr id="16" name="Google Shape;16;p79"/>
          <p:cNvSpPr/>
          <p:nvPr/>
        </p:nvSpPr>
        <p:spPr>
          <a:xfrm>
            <a:off x="4904509" y="-13648"/>
            <a:ext cx="7329055" cy="6871648"/>
          </a:xfrm>
          <a:custGeom>
            <a:rect b="b" l="l" r="r" t="t"/>
            <a:pathLst>
              <a:path extrusionOk="0" h="6915800" w="7329055">
                <a:moveTo>
                  <a:pt x="2326041" y="0"/>
                </a:moveTo>
                <a:lnTo>
                  <a:pt x="7329055" y="0"/>
                </a:lnTo>
                <a:lnTo>
                  <a:pt x="7329055" y="6915800"/>
                </a:lnTo>
                <a:lnTo>
                  <a:pt x="633281" y="6915800"/>
                </a:lnTo>
                <a:lnTo>
                  <a:pt x="524561" y="6703526"/>
                </a:lnTo>
                <a:cubicBezTo>
                  <a:pt x="188390" y="6005859"/>
                  <a:pt x="0" y="5223582"/>
                  <a:pt x="0" y="4397304"/>
                </a:cubicBezTo>
                <a:cubicBezTo>
                  <a:pt x="0" y="2652940"/>
                  <a:pt x="839615" y="1104678"/>
                  <a:pt x="2136758" y="134603"/>
                </a:cubicBezTo>
                <a:close/>
              </a:path>
            </a:pathLst>
          </a:custGeom>
          <a:gradFill>
            <a:gsLst>
              <a:gs pos="0">
                <a:srgbClr val="10B1A2"/>
              </a:gs>
              <a:gs pos="11000">
                <a:srgbClr val="10B1A2"/>
              </a:gs>
              <a:gs pos="62000">
                <a:srgbClr val="174F72"/>
              </a:gs>
              <a:gs pos="100000">
                <a:srgbClr val="174F7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79"/>
          <p:cNvSpPr/>
          <p:nvPr/>
        </p:nvSpPr>
        <p:spPr>
          <a:xfrm>
            <a:off x="5780012" y="1238704"/>
            <a:ext cx="4970207" cy="4970207"/>
          </a:xfrm>
          <a:prstGeom prst="ellipse">
            <a:avLst/>
          </a:prstGeom>
          <a:noFill/>
          <a:ln cap="flat" cmpd="sng" w="12700">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79"/>
          <p:cNvSpPr/>
          <p:nvPr>
            <p:ph idx="2" type="pic"/>
          </p:nvPr>
        </p:nvSpPr>
        <p:spPr>
          <a:xfrm>
            <a:off x="5773277" y="-478573"/>
            <a:ext cx="6749004" cy="6749004"/>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2400"/>
              <a:buFont typeface="Arial"/>
              <a:buNone/>
              <a:defRPr b="0" i="0" sz="24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 name="Google Shape;19;p79"/>
          <p:cNvSpPr txBox="1"/>
          <p:nvPr>
            <p:ph idx="1" type="body"/>
          </p:nvPr>
        </p:nvSpPr>
        <p:spPr>
          <a:xfrm>
            <a:off x="577959" y="3410884"/>
            <a:ext cx="4088056" cy="2374946"/>
          </a:xfrm>
          <a:prstGeom prst="rect">
            <a:avLst/>
          </a:prstGeom>
          <a:noFill/>
          <a:ln>
            <a:noFill/>
          </a:ln>
        </p:spPr>
        <p:txBody>
          <a:bodyPr anchorCtr="0" anchor="t" bIns="45700" lIns="91425" spcFirstLastPara="1" rIns="91425" wrap="square" tIns="45700">
            <a:normAutofit/>
          </a:bodyPr>
          <a:lstStyle>
            <a:lvl1pPr indent="-228600" lvl="0" marL="457200" algn="l">
              <a:lnSpc>
                <a:spcPct val="111111"/>
              </a:lnSpc>
              <a:spcBef>
                <a:spcPts val="1000"/>
              </a:spcBef>
              <a:spcAft>
                <a:spcPts val="0"/>
              </a:spcAft>
              <a:buClr>
                <a:srgbClr val="174F72"/>
              </a:buClr>
              <a:buSzPts val="3600"/>
              <a:buNone/>
              <a:defRPr b="0" sz="3600">
                <a:solidFill>
                  <a:srgbClr val="174F72"/>
                </a:solidFill>
              </a:defRPr>
            </a:lvl1pPr>
            <a:lvl2pPr indent="-228600" lvl="1" marL="914400" algn="l">
              <a:lnSpc>
                <a:spcPct val="90000"/>
              </a:lnSpc>
              <a:spcBef>
                <a:spcPts val="500"/>
              </a:spcBef>
              <a:spcAft>
                <a:spcPts val="0"/>
              </a:spcAft>
              <a:buClr>
                <a:schemeClr val="lt1"/>
              </a:buClr>
              <a:buSzPts val="3000"/>
              <a:buNone/>
              <a:defRPr b="1">
                <a:solidFill>
                  <a:schemeClr val="lt1"/>
                </a:solidFill>
              </a:defRPr>
            </a:lvl2pPr>
            <a:lvl3pPr indent="-228600" lvl="2" marL="1371600" algn="l">
              <a:lnSpc>
                <a:spcPct val="90000"/>
              </a:lnSpc>
              <a:spcBef>
                <a:spcPts val="500"/>
              </a:spcBef>
              <a:spcAft>
                <a:spcPts val="0"/>
              </a:spcAft>
              <a:buClr>
                <a:schemeClr val="lt1"/>
              </a:buClr>
              <a:buSzPts val="2400"/>
              <a:buNone/>
              <a:defRPr b="1">
                <a:solidFill>
                  <a:schemeClr val="lt1"/>
                </a:solidFill>
              </a:defRPr>
            </a:lvl3pPr>
            <a:lvl4pPr indent="-228600" lvl="3" marL="1828800" algn="l">
              <a:lnSpc>
                <a:spcPct val="90000"/>
              </a:lnSpc>
              <a:spcBef>
                <a:spcPts val="500"/>
              </a:spcBef>
              <a:spcAft>
                <a:spcPts val="0"/>
              </a:spcAft>
              <a:buClr>
                <a:schemeClr val="lt1"/>
              </a:buClr>
              <a:buSzPts val="2400"/>
              <a:buNone/>
              <a:defRPr b="1">
                <a:solidFill>
                  <a:schemeClr val="lt1"/>
                </a:solidFill>
              </a:defRPr>
            </a:lvl4pPr>
            <a:lvl5pPr indent="-228600" lvl="4" marL="2286000" algn="l">
              <a:lnSpc>
                <a:spcPct val="90000"/>
              </a:lnSpc>
              <a:spcBef>
                <a:spcPts val="500"/>
              </a:spcBef>
              <a:spcAft>
                <a:spcPts val="0"/>
              </a:spcAft>
              <a:buClr>
                <a:schemeClr val="lt1"/>
              </a:buClr>
              <a:buSzPts val="2400"/>
              <a:buNone/>
              <a:defRPr b="1">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 name="Google Shape;20;p79"/>
          <p:cNvPicPr preferRelativeResize="0"/>
          <p:nvPr/>
        </p:nvPicPr>
        <p:blipFill rotWithShape="1">
          <a:blip r:embed="rId2">
            <a:alphaModFix/>
          </a:blip>
          <a:srcRect b="0" l="0" r="0" t="0"/>
          <a:stretch/>
        </p:blipFill>
        <p:spPr>
          <a:xfrm>
            <a:off x="475214" y="428605"/>
            <a:ext cx="4722540" cy="1797044"/>
          </a:xfrm>
          <a:prstGeom prst="rect">
            <a:avLst/>
          </a:prstGeom>
          <a:noFill/>
          <a:ln>
            <a:noFill/>
          </a:ln>
        </p:spPr>
      </p:pic>
      <p:pic>
        <p:nvPicPr>
          <p:cNvPr id="21" name="Google Shape;21;p79"/>
          <p:cNvPicPr preferRelativeResize="0"/>
          <p:nvPr/>
        </p:nvPicPr>
        <p:blipFill rotWithShape="1">
          <a:blip r:embed="rId3">
            <a:alphaModFix/>
          </a:blip>
          <a:srcRect b="0" l="0" r="0" t="0"/>
          <a:stretch/>
        </p:blipFill>
        <p:spPr>
          <a:xfrm>
            <a:off x="11237264" y="4990472"/>
            <a:ext cx="690436" cy="673218"/>
          </a:xfrm>
          <a:prstGeom prst="rect">
            <a:avLst/>
          </a:prstGeom>
          <a:noFill/>
          <a:ln>
            <a:noFill/>
          </a:ln>
        </p:spPr>
      </p:pic>
      <p:pic>
        <p:nvPicPr>
          <p:cNvPr id="22" name="Google Shape;22;p79"/>
          <p:cNvPicPr preferRelativeResize="0"/>
          <p:nvPr/>
        </p:nvPicPr>
        <p:blipFill rotWithShape="1">
          <a:blip r:embed="rId4">
            <a:alphaModFix/>
          </a:blip>
          <a:srcRect b="0" l="0" r="0" t="0"/>
          <a:stretch/>
        </p:blipFill>
        <p:spPr>
          <a:xfrm>
            <a:off x="7087689" y="5110625"/>
            <a:ext cx="1363247" cy="1350410"/>
          </a:xfrm>
          <a:prstGeom prst="rect">
            <a:avLst/>
          </a:prstGeom>
          <a:noFill/>
          <a:ln>
            <a:noFill/>
          </a:ln>
        </p:spPr>
      </p:pic>
      <p:pic>
        <p:nvPicPr>
          <p:cNvPr id="23" name="Google Shape;23;p79"/>
          <p:cNvPicPr preferRelativeResize="0"/>
          <p:nvPr/>
        </p:nvPicPr>
        <p:blipFill rotWithShape="1">
          <a:blip r:embed="rId5">
            <a:alphaModFix/>
          </a:blip>
          <a:srcRect b="0" l="0" r="0" t="0"/>
          <a:stretch/>
        </p:blipFill>
        <p:spPr>
          <a:xfrm>
            <a:off x="4666015" y="2427050"/>
            <a:ext cx="2227993" cy="2220696"/>
          </a:xfrm>
          <a:prstGeom prst="rect">
            <a:avLst/>
          </a:prstGeom>
          <a:noFill/>
          <a:ln>
            <a:noFill/>
          </a:ln>
        </p:spPr>
      </p:pic>
      <p:pic>
        <p:nvPicPr>
          <p:cNvPr id="24" name="Google Shape;24;p79"/>
          <p:cNvPicPr preferRelativeResize="0"/>
          <p:nvPr/>
        </p:nvPicPr>
        <p:blipFill rotWithShape="1">
          <a:blip r:embed="rId6">
            <a:alphaModFix/>
          </a:blip>
          <a:srcRect b="0" l="0" r="0" t="0"/>
          <a:stretch/>
        </p:blipFill>
        <p:spPr>
          <a:xfrm>
            <a:off x="577959" y="5989626"/>
            <a:ext cx="3991439" cy="56160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00" name="Shape 100"/>
        <p:cNvGrpSpPr/>
        <p:nvPr/>
      </p:nvGrpSpPr>
      <p:grpSpPr>
        <a:xfrm>
          <a:off x="0" y="0"/>
          <a:ext cx="0" cy="0"/>
          <a:chOff x="0" y="0"/>
          <a:chExt cx="0" cy="0"/>
        </a:xfrm>
      </p:grpSpPr>
      <p:sp>
        <p:nvSpPr>
          <p:cNvPr id="101" name="Google Shape;101;p8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8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ptop slide 1">
  <p:cSld name="Laptop slide 1">
    <p:spTree>
      <p:nvGrpSpPr>
        <p:cNvPr id="106" name="Shape 106"/>
        <p:cNvGrpSpPr/>
        <p:nvPr/>
      </p:nvGrpSpPr>
      <p:grpSpPr>
        <a:xfrm>
          <a:off x="0" y="0"/>
          <a:ext cx="0" cy="0"/>
          <a:chOff x="0" y="0"/>
          <a:chExt cx="0" cy="0"/>
        </a:xfrm>
      </p:grpSpPr>
      <p:pic>
        <p:nvPicPr>
          <p:cNvPr id="107" name="Google Shape;107;p89"/>
          <p:cNvPicPr preferRelativeResize="0"/>
          <p:nvPr/>
        </p:nvPicPr>
        <p:blipFill rotWithShape="1">
          <a:blip r:embed="rId2">
            <a:alphaModFix/>
          </a:blip>
          <a:srcRect b="0" l="0" r="0" t="0"/>
          <a:stretch/>
        </p:blipFill>
        <p:spPr>
          <a:xfrm>
            <a:off x="2000190" y="1447737"/>
            <a:ext cx="7941283" cy="4839954"/>
          </a:xfrm>
          <a:prstGeom prst="rect">
            <a:avLst/>
          </a:prstGeom>
          <a:noFill/>
          <a:ln>
            <a:noFill/>
          </a:ln>
        </p:spPr>
      </p:pic>
      <p:sp>
        <p:nvSpPr>
          <p:cNvPr id="108" name="Google Shape;108;p89"/>
          <p:cNvSpPr txBox="1"/>
          <p:nvPr>
            <p:ph idx="1" type="body"/>
          </p:nvPr>
        </p:nvSpPr>
        <p:spPr>
          <a:xfrm>
            <a:off x="0" y="213464"/>
            <a:ext cx="12192000" cy="70448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89"/>
          <p:cNvSpPr txBox="1"/>
          <p:nvPr>
            <p:ph idx="2" type="body"/>
          </p:nvPr>
        </p:nvSpPr>
        <p:spPr>
          <a:xfrm>
            <a:off x="0" y="1045042"/>
            <a:ext cx="12192000" cy="59059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3000"/>
              <a:buNone/>
              <a:defRPr sz="30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0" name="Google Shape;110;p89"/>
          <p:cNvCxnSpPr/>
          <p:nvPr/>
        </p:nvCxnSpPr>
        <p:spPr>
          <a:xfrm rot="10800000">
            <a:off x="280404" y="945173"/>
            <a:ext cx="11623126" cy="0"/>
          </a:xfrm>
          <a:prstGeom prst="straightConnector1">
            <a:avLst/>
          </a:prstGeom>
          <a:noFill/>
          <a:ln cap="flat" cmpd="sng" w="9525">
            <a:solidFill>
              <a:srgbClr val="174F72"/>
            </a:solidFill>
            <a:prstDash val="solid"/>
            <a:miter lim="800000"/>
            <a:headEnd len="sm" w="sm" type="none"/>
            <a:tailEnd len="sm" w="sm" type="none"/>
          </a:ln>
        </p:spPr>
      </p:cxnSp>
      <p:sp>
        <p:nvSpPr>
          <p:cNvPr id="111" name="Google Shape;111;p89"/>
          <p:cNvSpPr/>
          <p:nvPr>
            <p:ph idx="3" type="pic"/>
          </p:nvPr>
        </p:nvSpPr>
        <p:spPr>
          <a:xfrm>
            <a:off x="3184071" y="1893434"/>
            <a:ext cx="5665788" cy="3478212"/>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rgbClr val="7F7F7F"/>
              </a:buClr>
              <a:buSzPts val="3600"/>
              <a:buFont typeface="Arial"/>
              <a:buNone/>
              <a:defRPr b="0" i="0" sz="36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89"/>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13" name="Google Shape;113;p89"/>
          <p:cNvPicPr preferRelativeResize="0"/>
          <p:nvPr/>
        </p:nvPicPr>
        <p:blipFill rotWithShape="1">
          <a:blip r:embed="rId3">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LIME)">
  <p:cSld name="Quote slide (LIME)">
    <p:spTree>
      <p:nvGrpSpPr>
        <p:cNvPr id="114" name="Shape 114"/>
        <p:cNvGrpSpPr/>
        <p:nvPr/>
      </p:nvGrpSpPr>
      <p:grpSpPr>
        <a:xfrm>
          <a:off x="0" y="0"/>
          <a:ext cx="0" cy="0"/>
          <a:chOff x="0" y="0"/>
          <a:chExt cx="0" cy="0"/>
        </a:xfrm>
      </p:grpSpPr>
      <p:sp>
        <p:nvSpPr>
          <p:cNvPr id="115" name="Google Shape;115;p90"/>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90"/>
          <p:cNvSpPr/>
          <p:nvPr/>
        </p:nvSpPr>
        <p:spPr>
          <a:xfrm>
            <a:off x="0" y="0"/>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90"/>
          <p:cNvSpPr txBox="1"/>
          <p:nvPr>
            <p:ph idx="1" type="body"/>
          </p:nvPr>
        </p:nvSpPr>
        <p:spPr>
          <a:xfrm>
            <a:off x="5176366" y="406880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90"/>
          <p:cNvSpPr txBox="1"/>
          <p:nvPr>
            <p:ph idx="2" type="body"/>
          </p:nvPr>
        </p:nvSpPr>
        <p:spPr>
          <a:xfrm>
            <a:off x="473106" y="1345908"/>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90"/>
          <p:cNvSpPr txBox="1"/>
          <p:nvPr>
            <p:ph idx="3" type="body"/>
          </p:nvPr>
        </p:nvSpPr>
        <p:spPr>
          <a:xfrm>
            <a:off x="505763" y="1991442"/>
            <a:ext cx="5423273"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90"/>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21" name="Google Shape;121;p90"/>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122" name="Google Shape;122;p90"/>
          <p:cNvPicPr preferRelativeResize="0"/>
          <p:nvPr/>
        </p:nvPicPr>
        <p:blipFill rotWithShape="1">
          <a:blip r:embed="rId3">
            <a:alphaModFix/>
          </a:blip>
          <a:srcRect b="0" l="0" r="0" t="0"/>
          <a:stretch/>
        </p:blipFill>
        <p:spPr>
          <a:xfrm>
            <a:off x="6284618" y="5671849"/>
            <a:ext cx="1045533" cy="1019460"/>
          </a:xfrm>
          <a:prstGeom prst="rect">
            <a:avLst/>
          </a:prstGeom>
          <a:noFill/>
          <a:ln>
            <a:noFill/>
          </a:ln>
        </p:spPr>
      </p:pic>
      <p:pic>
        <p:nvPicPr>
          <p:cNvPr id="123" name="Google Shape;123;p90"/>
          <p:cNvPicPr preferRelativeResize="0"/>
          <p:nvPr/>
        </p:nvPicPr>
        <p:blipFill rotWithShape="1">
          <a:blip r:embed="rId4">
            <a:alphaModFix/>
          </a:blip>
          <a:srcRect b="0" l="0" r="0" t="0"/>
          <a:stretch/>
        </p:blipFill>
        <p:spPr>
          <a:xfrm>
            <a:off x="6370850" y="0"/>
            <a:ext cx="2446525" cy="2040365"/>
          </a:xfrm>
          <a:prstGeom prst="rect">
            <a:avLst/>
          </a:prstGeom>
          <a:noFill/>
          <a:ln>
            <a:noFill/>
          </a:ln>
        </p:spPr>
      </p:pic>
      <p:pic>
        <p:nvPicPr>
          <p:cNvPr id="124" name="Google Shape;124;p90"/>
          <p:cNvPicPr preferRelativeResize="0"/>
          <p:nvPr/>
        </p:nvPicPr>
        <p:blipFill rotWithShape="1">
          <a:blip r:embed="rId5">
            <a:alphaModFix/>
          </a:blip>
          <a:srcRect b="0" l="0" r="0" t="0"/>
          <a:stretch/>
        </p:blipFill>
        <p:spPr>
          <a:xfrm>
            <a:off x="7895914" y="2475120"/>
            <a:ext cx="921461" cy="87160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ptop slide 2">
  <p:cSld name="Laptop slide 2">
    <p:spTree>
      <p:nvGrpSpPr>
        <p:cNvPr id="125" name="Shape 125"/>
        <p:cNvGrpSpPr/>
        <p:nvPr/>
      </p:nvGrpSpPr>
      <p:grpSpPr>
        <a:xfrm>
          <a:off x="0" y="0"/>
          <a:ext cx="0" cy="0"/>
          <a:chOff x="0" y="0"/>
          <a:chExt cx="0" cy="0"/>
        </a:xfrm>
      </p:grpSpPr>
      <p:pic>
        <p:nvPicPr>
          <p:cNvPr id="126" name="Google Shape;126;p91"/>
          <p:cNvPicPr preferRelativeResize="0"/>
          <p:nvPr/>
        </p:nvPicPr>
        <p:blipFill rotWithShape="1">
          <a:blip r:embed="rId2">
            <a:alphaModFix/>
          </a:blip>
          <a:srcRect b="0" l="0" r="0" t="0"/>
          <a:stretch/>
        </p:blipFill>
        <p:spPr>
          <a:xfrm>
            <a:off x="7429500" y="740153"/>
            <a:ext cx="4762500" cy="5612853"/>
          </a:xfrm>
          <a:prstGeom prst="rect">
            <a:avLst/>
          </a:prstGeom>
          <a:noFill/>
          <a:ln>
            <a:noFill/>
          </a:ln>
        </p:spPr>
      </p:pic>
      <p:cxnSp>
        <p:nvCxnSpPr>
          <p:cNvPr id="127" name="Google Shape;127;p91"/>
          <p:cNvCxnSpPr/>
          <p:nvPr/>
        </p:nvCxnSpPr>
        <p:spPr>
          <a:xfrm rot="10800000">
            <a:off x="378379" y="1908558"/>
            <a:ext cx="6789867" cy="0"/>
          </a:xfrm>
          <a:prstGeom prst="straightConnector1">
            <a:avLst/>
          </a:prstGeom>
          <a:noFill/>
          <a:ln cap="flat" cmpd="sng" w="9525">
            <a:solidFill>
              <a:srgbClr val="174F72"/>
            </a:solidFill>
            <a:prstDash val="solid"/>
            <a:miter lim="800000"/>
            <a:headEnd len="sm" w="sm" type="none"/>
            <a:tailEnd len="sm" w="sm" type="none"/>
          </a:ln>
        </p:spPr>
      </p:cxnSp>
      <p:sp>
        <p:nvSpPr>
          <p:cNvPr id="128" name="Google Shape;128;p91"/>
          <p:cNvSpPr/>
          <p:nvPr>
            <p:ph idx="2" type="pic"/>
          </p:nvPr>
        </p:nvSpPr>
        <p:spPr>
          <a:xfrm>
            <a:off x="8802435" y="1223694"/>
            <a:ext cx="3389565" cy="403365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7F7F7F"/>
              </a:buClr>
              <a:buSzPts val="2400"/>
              <a:buFont typeface="Arial"/>
              <a:buNone/>
              <a:defRPr b="0" i="0" sz="24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91"/>
          <p:cNvSpPr txBox="1"/>
          <p:nvPr>
            <p:ph idx="1" type="body"/>
          </p:nvPr>
        </p:nvSpPr>
        <p:spPr>
          <a:xfrm>
            <a:off x="643223" y="1079254"/>
            <a:ext cx="6361734"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91"/>
          <p:cNvSpPr txBox="1"/>
          <p:nvPr>
            <p:ph idx="3" type="body"/>
          </p:nvPr>
        </p:nvSpPr>
        <p:spPr>
          <a:xfrm>
            <a:off x="643223" y="2087287"/>
            <a:ext cx="6361734" cy="364200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3000"/>
              <a:buNone/>
              <a:defRPr sz="30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91"/>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32" name="Google Shape;132;p91"/>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slide">
  <p:cSld name="Thank you slide">
    <p:spTree>
      <p:nvGrpSpPr>
        <p:cNvPr id="133" name="Shape 133"/>
        <p:cNvGrpSpPr/>
        <p:nvPr/>
      </p:nvGrpSpPr>
      <p:grpSpPr>
        <a:xfrm>
          <a:off x="0" y="0"/>
          <a:ext cx="0" cy="0"/>
          <a:chOff x="0" y="0"/>
          <a:chExt cx="0" cy="0"/>
        </a:xfrm>
      </p:grpSpPr>
      <p:pic>
        <p:nvPicPr>
          <p:cNvPr id="134" name="Google Shape;134;p92"/>
          <p:cNvPicPr preferRelativeResize="0"/>
          <p:nvPr/>
        </p:nvPicPr>
        <p:blipFill rotWithShape="1">
          <a:blip r:embed="rId2">
            <a:alphaModFix amt="2000"/>
          </a:blip>
          <a:srcRect b="0" l="0" r="0" t="0"/>
          <a:stretch/>
        </p:blipFill>
        <p:spPr>
          <a:xfrm flipH="1" rot="-5855401">
            <a:off x="3423535" y="514727"/>
            <a:ext cx="6322751" cy="5225922"/>
          </a:xfrm>
          <a:custGeom>
            <a:rect b="b" l="l" r="r" t="t"/>
            <a:pathLst>
              <a:path extrusionOk="0" h="539111" w="652261">
                <a:moveTo>
                  <a:pt x="652261" y="0"/>
                </a:moveTo>
                <a:lnTo>
                  <a:pt x="652261" y="352777"/>
                </a:lnTo>
                <a:lnTo>
                  <a:pt x="412813" y="510679"/>
                </a:lnTo>
                <a:lnTo>
                  <a:pt x="431562" y="539111"/>
                </a:lnTo>
                <a:lnTo>
                  <a:pt x="229560" y="539111"/>
                </a:lnTo>
                <a:lnTo>
                  <a:pt x="0" y="167133"/>
                </a:lnTo>
                <a:lnTo>
                  <a:pt x="0" y="0"/>
                </a:lnTo>
                <a:close/>
              </a:path>
            </a:pathLst>
          </a:custGeom>
          <a:noFill/>
          <a:ln>
            <a:noFill/>
          </a:ln>
        </p:spPr>
      </p:pic>
      <p:sp>
        <p:nvSpPr>
          <p:cNvPr id="135" name="Google Shape;135;p92"/>
          <p:cNvSpPr/>
          <p:nvPr/>
        </p:nvSpPr>
        <p:spPr>
          <a:xfrm flipH="1">
            <a:off x="7261956" y="-901992"/>
            <a:ext cx="6797861" cy="6647700"/>
          </a:xfrm>
          <a:prstGeom prst="arc">
            <a:avLst>
              <a:gd fmla="val 18515705" name="adj1"/>
              <a:gd fmla="val 6898743"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92"/>
          <p:cNvSpPr/>
          <p:nvPr/>
        </p:nvSpPr>
        <p:spPr>
          <a:xfrm>
            <a:off x="7389115" y="13647"/>
            <a:ext cx="4830180" cy="5732060"/>
          </a:xfrm>
          <a:custGeom>
            <a:rect b="b" l="l" r="r" t="t"/>
            <a:pathLst>
              <a:path extrusionOk="0" h="5934062" w="4830180">
                <a:moveTo>
                  <a:pt x="1597452" y="0"/>
                </a:moveTo>
                <a:lnTo>
                  <a:pt x="4760544" y="0"/>
                </a:lnTo>
                <a:lnTo>
                  <a:pt x="4830180" y="42305"/>
                </a:lnTo>
                <a:lnTo>
                  <a:pt x="4830180" y="5467824"/>
                </a:lnTo>
                <a:lnTo>
                  <a:pt x="4694297" y="5550374"/>
                </a:lnTo>
                <a:cubicBezTo>
                  <a:pt x="4243855" y="5795070"/>
                  <a:pt x="3727658" y="5934062"/>
                  <a:pt x="3178998" y="5934062"/>
                </a:cubicBezTo>
                <a:cubicBezTo>
                  <a:pt x="1423286" y="5934062"/>
                  <a:pt x="0" y="4510776"/>
                  <a:pt x="0" y="2755064"/>
                </a:cubicBezTo>
                <a:cubicBezTo>
                  <a:pt x="0" y="1657744"/>
                  <a:pt x="555971" y="690278"/>
                  <a:pt x="1401590" y="118989"/>
                </a:cubicBezTo>
                <a:close/>
              </a:path>
            </a:pathLst>
          </a:custGeom>
          <a:gradFill>
            <a:gsLst>
              <a:gs pos="0">
                <a:srgbClr val="174F72"/>
              </a:gs>
              <a:gs pos="40000">
                <a:srgbClr val="174F72"/>
              </a:gs>
              <a:gs pos="97000">
                <a:srgbClr val="10B1A2"/>
              </a:gs>
              <a:gs pos="100000">
                <a:srgbClr val="10B1A2"/>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92"/>
          <p:cNvSpPr txBox="1"/>
          <p:nvPr>
            <p:ph idx="1" type="body"/>
          </p:nvPr>
        </p:nvSpPr>
        <p:spPr>
          <a:xfrm>
            <a:off x="454758" y="866857"/>
            <a:ext cx="3104978" cy="69735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174F72"/>
              </a:buClr>
              <a:buSzPts val="5400"/>
              <a:buNone/>
              <a:defRPr sz="5400">
                <a:solidFill>
                  <a:srgbClr val="174F72"/>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92"/>
          <p:cNvSpPr txBox="1"/>
          <p:nvPr>
            <p:ph idx="2" type="body"/>
          </p:nvPr>
        </p:nvSpPr>
        <p:spPr>
          <a:xfrm>
            <a:off x="3890873" y="872468"/>
            <a:ext cx="3854522" cy="69735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174F72"/>
              </a:buClr>
              <a:buSzPts val="2800"/>
              <a:buNone/>
              <a:defRPr i="1" sz="2800">
                <a:solidFill>
                  <a:srgbClr val="174F72"/>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92"/>
          <p:cNvSpPr/>
          <p:nvPr/>
        </p:nvSpPr>
        <p:spPr>
          <a:xfrm>
            <a:off x="7118748" y="2332687"/>
            <a:ext cx="591486" cy="591486"/>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6EAE"/>
              </a:solidFill>
              <a:latin typeface="Calibri"/>
              <a:ea typeface="Calibri"/>
              <a:cs typeface="Calibri"/>
              <a:sym typeface="Calibri"/>
            </a:endParaRPr>
          </a:p>
        </p:txBody>
      </p:sp>
      <p:sp>
        <p:nvSpPr>
          <p:cNvPr id="140" name="Google Shape;140;p92"/>
          <p:cNvSpPr/>
          <p:nvPr/>
        </p:nvSpPr>
        <p:spPr>
          <a:xfrm>
            <a:off x="7735194" y="4345853"/>
            <a:ext cx="591486" cy="591486"/>
          </a:xfrm>
          <a:prstGeom prst="ellipse">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6EAE"/>
              </a:solidFill>
              <a:latin typeface="Calibri"/>
              <a:ea typeface="Calibri"/>
              <a:cs typeface="Calibri"/>
              <a:sym typeface="Calibri"/>
            </a:endParaRPr>
          </a:p>
        </p:txBody>
      </p:sp>
      <p:sp>
        <p:nvSpPr>
          <p:cNvPr id="141" name="Google Shape;141;p92"/>
          <p:cNvSpPr/>
          <p:nvPr/>
        </p:nvSpPr>
        <p:spPr>
          <a:xfrm>
            <a:off x="7261957" y="3430213"/>
            <a:ext cx="591486" cy="591486"/>
          </a:xfrm>
          <a:prstGeom prst="ellipse">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6EAE"/>
              </a:solidFill>
              <a:latin typeface="Calibri"/>
              <a:ea typeface="Calibri"/>
              <a:cs typeface="Calibri"/>
              <a:sym typeface="Calibri"/>
            </a:endParaRPr>
          </a:p>
        </p:txBody>
      </p:sp>
      <p:cxnSp>
        <p:nvCxnSpPr>
          <p:cNvPr id="142" name="Google Shape;142;p92"/>
          <p:cNvCxnSpPr/>
          <p:nvPr/>
        </p:nvCxnSpPr>
        <p:spPr>
          <a:xfrm>
            <a:off x="3734054" y="860398"/>
            <a:ext cx="0" cy="696487"/>
          </a:xfrm>
          <a:prstGeom prst="straightConnector1">
            <a:avLst/>
          </a:prstGeom>
          <a:noFill/>
          <a:ln cap="flat" cmpd="sng" w="19050">
            <a:solidFill>
              <a:srgbClr val="CEDA29"/>
            </a:solidFill>
            <a:prstDash val="solid"/>
            <a:miter lim="800000"/>
            <a:headEnd len="sm" w="sm" type="none"/>
            <a:tailEnd len="sm" w="sm" type="none"/>
          </a:ln>
        </p:spPr>
      </p:cxnSp>
      <p:sp>
        <p:nvSpPr>
          <p:cNvPr id="143" name="Google Shape;143;p92"/>
          <p:cNvSpPr txBox="1"/>
          <p:nvPr>
            <p:ph idx="3" type="body"/>
          </p:nvPr>
        </p:nvSpPr>
        <p:spPr>
          <a:xfrm>
            <a:off x="7837392" y="2516430"/>
            <a:ext cx="2812464" cy="3234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92"/>
          <p:cNvSpPr txBox="1"/>
          <p:nvPr>
            <p:ph idx="4" type="body"/>
          </p:nvPr>
        </p:nvSpPr>
        <p:spPr>
          <a:xfrm>
            <a:off x="7948957" y="3505445"/>
            <a:ext cx="2757540" cy="382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92"/>
          <p:cNvSpPr txBox="1"/>
          <p:nvPr>
            <p:ph idx="5" type="body"/>
          </p:nvPr>
        </p:nvSpPr>
        <p:spPr>
          <a:xfrm>
            <a:off x="8425435" y="4433218"/>
            <a:ext cx="2757540" cy="4167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6" name="Google Shape;146;p92"/>
          <p:cNvPicPr preferRelativeResize="0"/>
          <p:nvPr/>
        </p:nvPicPr>
        <p:blipFill rotWithShape="1">
          <a:blip r:embed="rId3">
            <a:alphaModFix/>
          </a:blip>
          <a:srcRect b="0" l="0" r="0" t="0"/>
          <a:stretch/>
        </p:blipFill>
        <p:spPr>
          <a:xfrm>
            <a:off x="296535" y="4920717"/>
            <a:ext cx="4722540" cy="1797044"/>
          </a:xfrm>
          <a:prstGeom prst="rect">
            <a:avLst/>
          </a:prstGeom>
          <a:noFill/>
          <a:ln>
            <a:noFill/>
          </a:ln>
        </p:spPr>
      </p:pic>
      <p:pic>
        <p:nvPicPr>
          <p:cNvPr id="147" name="Google Shape;147;p92"/>
          <p:cNvPicPr preferRelativeResize="0"/>
          <p:nvPr/>
        </p:nvPicPr>
        <p:blipFill rotWithShape="1">
          <a:blip r:embed="rId4">
            <a:alphaModFix/>
          </a:blip>
          <a:srcRect b="0" l="0" r="0" t="0"/>
          <a:stretch/>
        </p:blipFill>
        <p:spPr>
          <a:xfrm>
            <a:off x="7948957" y="5937081"/>
            <a:ext cx="3991439" cy="56160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ELCOME TO EMERGE">
  <p:cSld name="WELCOME TO EMERGE">
    <p:spTree>
      <p:nvGrpSpPr>
        <p:cNvPr id="148" name="Shape 148"/>
        <p:cNvGrpSpPr/>
        <p:nvPr/>
      </p:nvGrpSpPr>
      <p:grpSpPr>
        <a:xfrm>
          <a:off x="0" y="0"/>
          <a:ext cx="0" cy="0"/>
          <a:chOff x="0" y="0"/>
          <a:chExt cx="0" cy="0"/>
        </a:xfrm>
      </p:grpSpPr>
      <p:sp>
        <p:nvSpPr>
          <p:cNvPr id="149" name="Google Shape;149;p93"/>
          <p:cNvSpPr/>
          <p:nvPr/>
        </p:nvSpPr>
        <p:spPr>
          <a:xfrm>
            <a:off x="0" y="-1"/>
            <a:ext cx="12192000" cy="6858001"/>
          </a:xfrm>
          <a:prstGeom prst="rect">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93"/>
          <p:cNvSpPr/>
          <p:nvPr/>
        </p:nvSpPr>
        <p:spPr>
          <a:xfrm>
            <a:off x="424669" y="528535"/>
            <a:ext cx="5666415"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4400" u="none" strike="noStrike">
                <a:solidFill>
                  <a:schemeClr val="lt1"/>
                </a:solidFill>
                <a:latin typeface="Calibri"/>
                <a:ea typeface="Calibri"/>
                <a:cs typeface="Calibri"/>
                <a:sym typeface="Calibri"/>
              </a:rPr>
              <a:t>WELCOME TO THE </a:t>
            </a:r>
            <a:r>
              <a:rPr b="1" i="0" lang="en-IE" sz="4400" u="none" strike="noStrike">
                <a:solidFill>
                  <a:schemeClr val="lt1"/>
                </a:solidFill>
                <a:latin typeface="Calibri"/>
                <a:ea typeface="Calibri"/>
                <a:cs typeface="Calibri"/>
                <a:sym typeface="Calibri"/>
              </a:rPr>
              <a:t>EMERGE</a:t>
            </a:r>
            <a:r>
              <a:rPr b="1" i="0" lang="en-IE" sz="4400" u="none" strike="noStrike">
                <a:solidFill>
                  <a:schemeClr val="lt1"/>
                </a:solidFill>
                <a:latin typeface="Calibri"/>
                <a:ea typeface="Calibri"/>
                <a:cs typeface="Calibri"/>
                <a:sym typeface="Calibri"/>
              </a:rPr>
              <a:t> </a:t>
            </a:r>
            <a:r>
              <a:rPr b="0" i="0" lang="en-IE" sz="4400" u="none" strike="noStrike">
                <a:solidFill>
                  <a:schemeClr val="lt1"/>
                </a:solidFill>
                <a:latin typeface="Calibri"/>
                <a:ea typeface="Calibri"/>
                <a:cs typeface="Calibri"/>
                <a:sym typeface="Calibri"/>
              </a:rPr>
              <a:t>POWERPOINT</a:t>
            </a:r>
            <a:endParaRPr sz="3600">
              <a:solidFill>
                <a:schemeClr val="lt1"/>
              </a:solidFill>
              <a:latin typeface="Calibri"/>
              <a:ea typeface="Calibri"/>
              <a:cs typeface="Calibri"/>
              <a:sym typeface="Calibri"/>
            </a:endParaRPr>
          </a:p>
        </p:txBody>
      </p:sp>
      <p:sp>
        <p:nvSpPr>
          <p:cNvPr id="151" name="Google Shape;151;p93"/>
          <p:cNvSpPr/>
          <p:nvPr/>
        </p:nvSpPr>
        <p:spPr>
          <a:xfrm>
            <a:off x="6539502" y="866550"/>
            <a:ext cx="5282381" cy="5909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000" u="none" strike="noStrike">
                <a:solidFill>
                  <a:schemeClr val="lt1"/>
                </a:solidFill>
                <a:latin typeface="Calibri"/>
                <a:ea typeface="Calibri"/>
                <a:cs typeface="Calibri"/>
                <a:sym typeface="Calibri"/>
              </a:rPr>
              <a:t>FEATURES OF THE</a:t>
            </a:r>
            <a:endParaRPr/>
          </a:p>
          <a:p>
            <a:pPr indent="0" lvl="0" marL="0" marR="0" rtl="0" algn="l">
              <a:spcBef>
                <a:spcPts val="0"/>
              </a:spcBef>
              <a:spcAft>
                <a:spcPts val="0"/>
              </a:spcAft>
              <a:buNone/>
            </a:pPr>
            <a:r>
              <a:rPr b="1" i="0" lang="en-IE" sz="3000" u="none" strike="noStrike">
                <a:solidFill>
                  <a:schemeClr val="lt1"/>
                </a:solidFill>
                <a:latin typeface="Calibri"/>
                <a:ea typeface="Calibri"/>
                <a:cs typeface="Calibri"/>
                <a:sym typeface="Calibri"/>
              </a:rPr>
              <a:t>EMERGE </a:t>
            </a:r>
            <a:r>
              <a:rPr b="0" i="0" lang="en-IE" sz="3000" u="none" strike="noStrike">
                <a:solidFill>
                  <a:schemeClr val="lt1"/>
                </a:solidFill>
                <a:latin typeface="Calibri"/>
                <a:ea typeface="Calibri"/>
                <a:cs typeface="Calibri"/>
                <a:sym typeface="Calibri"/>
              </a:rPr>
              <a:t>POWERPOINT:</a:t>
            </a:r>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400"/>
              <a:buFont typeface="Arial"/>
              <a:buChar char="•"/>
            </a:pPr>
            <a:r>
              <a:rPr b="0" i="0" lang="en-IE" sz="2400" u="none" strike="noStrike">
                <a:solidFill>
                  <a:schemeClr val="lt1"/>
                </a:solidFill>
                <a:latin typeface="Calibri"/>
                <a:ea typeface="Calibri"/>
                <a:cs typeface="Calibri"/>
                <a:sym typeface="Calibri"/>
              </a:rPr>
              <a:t>Set up in widescreen format. </a:t>
            </a:r>
            <a:endParaRPr/>
          </a:p>
          <a:p>
            <a:pPr indent="-342900" lvl="0" marL="342900" marR="0" rtl="0" algn="l">
              <a:spcBef>
                <a:spcPts val="0"/>
              </a:spcBef>
              <a:spcAft>
                <a:spcPts val="0"/>
              </a:spcAft>
              <a:buClr>
                <a:schemeClr val="lt1"/>
              </a:buClr>
              <a:buSzPts val="2400"/>
              <a:buFont typeface="Arial"/>
              <a:buChar char="•"/>
            </a:pPr>
            <a:r>
              <a:rPr b="0" i="0" lang="en-IE" sz="2400" u="none" strike="noStrike">
                <a:solidFill>
                  <a:schemeClr val="lt1"/>
                </a:solidFill>
                <a:latin typeface="Calibri"/>
                <a:ea typeface="Calibri"/>
                <a:cs typeface="Calibri"/>
                <a:sym typeface="Calibri"/>
              </a:rPr>
              <a:t>45 slide layouts to choose from</a:t>
            </a:r>
            <a:endParaRPr/>
          </a:p>
          <a:p>
            <a:pPr indent="-342900" lvl="0" marL="342900" marR="0" rtl="0" algn="l">
              <a:spcBef>
                <a:spcPts val="0"/>
              </a:spcBef>
              <a:spcAft>
                <a:spcPts val="0"/>
              </a:spcAft>
              <a:buClr>
                <a:schemeClr val="lt1"/>
              </a:buClr>
              <a:buSzPts val="2400"/>
              <a:buFont typeface="Arial"/>
              <a:buChar char="•"/>
            </a:pPr>
            <a:r>
              <a:rPr b="0" i="0" lang="en-IE" sz="2400" u="none" strike="noStrike">
                <a:solidFill>
                  <a:schemeClr val="lt1"/>
                </a:solidFill>
                <a:latin typeface="Calibri"/>
                <a:ea typeface="Calibri"/>
                <a:cs typeface="Calibri"/>
                <a:sym typeface="Calibri"/>
              </a:rPr>
              <a:t>4 Colour variations using the            </a:t>
            </a:r>
            <a:r>
              <a:rPr b="1" i="0" lang="en-IE" sz="2400" u="none" strike="noStrike">
                <a:solidFill>
                  <a:schemeClr val="lt1"/>
                </a:solidFill>
                <a:latin typeface="Calibri"/>
                <a:ea typeface="Calibri"/>
                <a:cs typeface="Calibri"/>
                <a:sym typeface="Calibri"/>
              </a:rPr>
              <a:t>EMERGE </a:t>
            </a:r>
            <a:r>
              <a:rPr b="0" i="0" lang="en-IE" sz="2400" u="none" strike="noStrike">
                <a:solidFill>
                  <a:schemeClr val="lt1"/>
                </a:solidFill>
                <a:latin typeface="Calibri"/>
                <a:ea typeface="Calibri"/>
                <a:cs typeface="Calibri"/>
                <a:sym typeface="Calibri"/>
              </a:rPr>
              <a:t>Brand Colours</a:t>
            </a:r>
            <a:endParaRPr/>
          </a:p>
          <a:p>
            <a:pPr indent="-342900" lvl="0" marL="342900" marR="0" rtl="0" algn="l">
              <a:spcBef>
                <a:spcPts val="0"/>
              </a:spcBef>
              <a:spcAft>
                <a:spcPts val="0"/>
              </a:spcAft>
              <a:buClr>
                <a:schemeClr val="lt1"/>
              </a:buClr>
              <a:buSzPts val="2400"/>
              <a:buFont typeface="Arial"/>
              <a:buChar char="•"/>
            </a:pPr>
            <a:r>
              <a:rPr b="0" i="0" lang="en-IE" sz="2400" u="none" strike="noStrike">
                <a:solidFill>
                  <a:schemeClr val="lt1"/>
                </a:solidFill>
                <a:latin typeface="Calibri"/>
                <a:ea typeface="Calibri"/>
                <a:cs typeface="Calibri"/>
                <a:sym typeface="Calibri"/>
              </a:rPr>
              <a:t>Based on Master Slides design</a:t>
            </a:r>
            <a:endParaRPr/>
          </a:p>
          <a:p>
            <a:pPr indent="-342900" lvl="0" marL="342900" marR="0" rtl="0" algn="l">
              <a:spcBef>
                <a:spcPts val="0"/>
              </a:spcBef>
              <a:spcAft>
                <a:spcPts val="0"/>
              </a:spcAft>
              <a:buClr>
                <a:schemeClr val="lt1"/>
              </a:buClr>
              <a:buSzPts val="2400"/>
              <a:buFont typeface="Arial"/>
              <a:buChar char="•"/>
            </a:pPr>
            <a:r>
              <a:rPr b="0" i="0" lang="en-IE" sz="2400" u="none" strike="noStrike">
                <a:solidFill>
                  <a:schemeClr val="lt1"/>
                </a:solidFill>
                <a:latin typeface="Calibri"/>
                <a:ea typeface="Calibri"/>
                <a:cs typeface="Calibri"/>
                <a:sym typeface="Calibri"/>
              </a:rPr>
              <a:t>Easy Drag and Drop to change picture</a:t>
            </a:r>
            <a:endParaRPr/>
          </a:p>
          <a:p>
            <a:pPr indent="-342900" lvl="0" marL="342900" marR="0" rtl="0" algn="l">
              <a:spcBef>
                <a:spcPts val="0"/>
              </a:spcBef>
              <a:spcAft>
                <a:spcPts val="0"/>
              </a:spcAft>
              <a:buClr>
                <a:schemeClr val="lt1"/>
              </a:buClr>
              <a:buSzPts val="2400"/>
              <a:buFont typeface="Arial"/>
              <a:buChar char="•"/>
            </a:pPr>
            <a:r>
              <a:rPr b="0" i="0" lang="en-IE" sz="2400" u="none" strike="noStrike">
                <a:solidFill>
                  <a:schemeClr val="lt1"/>
                </a:solidFill>
                <a:latin typeface="Calibri"/>
                <a:ea typeface="Calibri"/>
                <a:cs typeface="Calibri"/>
                <a:sym typeface="Calibri"/>
              </a:rPr>
              <a:t>80 easy editable icons</a:t>
            </a:r>
            <a:endParaRPr/>
          </a:p>
          <a:p>
            <a:pPr indent="-342900" lvl="0" marL="342900" marR="0" rtl="0" algn="l">
              <a:spcBef>
                <a:spcPts val="0"/>
              </a:spcBef>
              <a:spcAft>
                <a:spcPts val="0"/>
              </a:spcAft>
              <a:buClr>
                <a:schemeClr val="lt1"/>
              </a:buClr>
              <a:buSzPts val="2400"/>
              <a:buFont typeface="Arial"/>
              <a:buChar char="•"/>
            </a:pPr>
            <a:r>
              <a:rPr b="0" i="0" lang="en-IE" sz="2400" u="none" strike="noStrike">
                <a:solidFill>
                  <a:schemeClr val="lt1"/>
                </a:solidFill>
                <a:latin typeface="Calibri"/>
                <a:ea typeface="Calibri"/>
                <a:cs typeface="Calibri"/>
                <a:sym typeface="Calibri"/>
              </a:rPr>
              <a:t>Easy and Fully editable in PowerPoint</a:t>
            </a:r>
            <a:endParaRPr/>
          </a:p>
          <a:p>
            <a:pPr indent="0" lvl="0" marL="0" marR="0" rtl="0" algn="l">
              <a:lnSpc>
                <a:spcPct val="100000"/>
              </a:lnSpc>
              <a:spcBef>
                <a:spcPts val="0"/>
              </a:spcBef>
              <a:spcAft>
                <a:spcPts val="0"/>
              </a:spcAft>
              <a:buClr>
                <a:schemeClr val="dk1"/>
              </a:buClr>
              <a:buSzPts val="1100"/>
              <a:buFont typeface="Arial"/>
              <a:buNone/>
            </a:pPr>
            <a:r>
              <a:rPr b="0" i="0" lang="en-IE" sz="3600" u="none" strike="noStrike">
                <a:solidFill>
                  <a:schemeClr val="lt1"/>
                </a:solidFill>
                <a:latin typeface="Calibri"/>
                <a:ea typeface="Calibri"/>
                <a:cs typeface="Calibri"/>
                <a:sym typeface="Calibri"/>
              </a:rPr>
              <a:t>		</a:t>
            </a:r>
            <a:endParaRPr sz="3600">
              <a:solidFill>
                <a:schemeClr val="lt1"/>
              </a:solidFill>
              <a:latin typeface="Calibri"/>
              <a:ea typeface="Calibri"/>
              <a:cs typeface="Calibri"/>
              <a:sym typeface="Calibri"/>
            </a:endParaRPr>
          </a:p>
        </p:txBody>
      </p:sp>
      <p:sp>
        <p:nvSpPr>
          <p:cNvPr id="152" name="Google Shape;152;p93"/>
          <p:cNvSpPr/>
          <p:nvPr/>
        </p:nvSpPr>
        <p:spPr>
          <a:xfrm>
            <a:off x="424669" y="3172202"/>
            <a:ext cx="5327201"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2400" u="none" strike="noStrike">
                <a:solidFill>
                  <a:schemeClr val="lt1"/>
                </a:solidFill>
                <a:latin typeface="Calibri"/>
                <a:ea typeface="Calibri"/>
                <a:cs typeface="Calibri"/>
                <a:sym typeface="Calibri"/>
              </a:rPr>
              <a:t>Our aim is to have a consistent “look and feel” throughout our branding material including our PowerPoint.</a:t>
            </a:r>
            <a:r>
              <a:rPr b="0" i="0" lang="en-IE" sz="2400" u="none" strike="noStrike">
                <a:solidFill>
                  <a:schemeClr val="lt1"/>
                </a:solidFill>
                <a:latin typeface="Calibri"/>
                <a:ea typeface="Calibri"/>
                <a:cs typeface="Calibri"/>
                <a:sym typeface="Calibri"/>
              </a:rPr>
              <a:t> </a:t>
            </a:r>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0" i="0" lang="en-IE" sz="2400" u="none" strike="noStrike">
                <a:solidFill>
                  <a:schemeClr val="lt1"/>
                </a:solidFill>
                <a:latin typeface="Calibri"/>
                <a:ea typeface="Calibri"/>
                <a:cs typeface="Calibri"/>
                <a:sym typeface="Calibri"/>
              </a:rPr>
              <a:t>The slide layouts within this PowerPoint  will give you a great deal of creative flexibily when creating your Presentation.</a:t>
            </a:r>
            <a:endParaRPr sz="3600">
              <a:solidFill>
                <a:schemeClr val="lt1"/>
              </a:solidFill>
              <a:latin typeface="Calibri"/>
              <a:ea typeface="Calibri"/>
              <a:cs typeface="Calibri"/>
              <a:sym typeface="Calibri"/>
            </a:endParaRPr>
          </a:p>
        </p:txBody>
      </p:sp>
      <p:cxnSp>
        <p:nvCxnSpPr>
          <p:cNvPr id="153" name="Google Shape;153;p93"/>
          <p:cNvCxnSpPr/>
          <p:nvPr/>
        </p:nvCxnSpPr>
        <p:spPr>
          <a:xfrm>
            <a:off x="6102669" y="-1"/>
            <a:ext cx="0" cy="6681020"/>
          </a:xfrm>
          <a:prstGeom prst="straightConnector1">
            <a:avLst/>
          </a:prstGeom>
          <a:noFill/>
          <a:ln cap="flat" cmpd="sng" w="9525">
            <a:solidFill>
              <a:schemeClr val="lt1"/>
            </a:solidFill>
            <a:prstDash val="solid"/>
            <a:miter lim="800000"/>
            <a:headEnd len="sm" w="sm" type="none"/>
            <a:tailEnd len="sm" w="sm" type="none"/>
          </a:ln>
        </p:spPr>
      </p:cxnSp>
      <p:cxnSp>
        <p:nvCxnSpPr>
          <p:cNvPr id="154" name="Google Shape;154;p93"/>
          <p:cNvCxnSpPr/>
          <p:nvPr/>
        </p:nvCxnSpPr>
        <p:spPr>
          <a:xfrm rot="10800000">
            <a:off x="1" y="2879179"/>
            <a:ext cx="6091083"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MERGE - FONT TYPEFACE &amp; SIZE">
  <p:cSld name="EMERGE - FONT TYPEFACE &amp; SIZE">
    <p:spTree>
      <p:nvGrpSpPr>
        <p:cNvPr id="155" name="Shape 155"/>
        <p:cNvGrpSpPr/>
        <p:nvPr/>
      </p:nvGrpSpPr>
      <p:grpSpPr>
        <a:xfrm>
          <a:off x="0" y="0"/>
          <a:ext cx="0" cy="0"/>
          <a:chOff x="0" y="0"/>
          <a:chExt cx="0" cy="0"/>
        </a:xfrm>
      </p:grpSpPr>
      <p:sp>
        <p:nvSpPr>
          <p:cNvPr id="156" name="Google Shape;156;p94"/>
          <p:cNvSpPr/>
          <p:nvPr/>
        </p:nvSpPr>
        <p:spPr>
          <a:xfrm>
            <a:off x="0" y="-1"/>
            <a:ext cx="12192000" cy="6858001"/>
          </a:xfrm>
          <a:prstGeom prst="rect">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94"/>
          <p:cNvSpPr/>
          <p:nvPr/>
        </p:nvSpPr>
        <p:spPr>
          <a:xfrm>
            <a:off x="424669" y="528535"/>
            <a:ext cx="6498645"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IE" sz="4400" u="none" strike="noStrike">
                <a:solidFill>
                  <a:schemeClr val="lt1"/>
                </a:solidFill>
                <a:latin typeface="Calibri"/>
                <a:ea typeface="Calibri"/>
                <a:cs typeface="Calibri"/>
                <a:sym typeface="Calibri"/>
              </a:rPr>
              <a:t>EMERGE</a:t>
            </a:r>
            <a:endParaRPr/>
          </a:p>
          <a:p>
            <a:pPr indent="0" lvl="0" marL="0" marR="0" rtl="0" algn="l">
              <a:spcBef>
                <a:spcPts val="0"/>
              </a:spcBef>
              <a:spcAft>
                <a:spcPts val="0"/>
              </a:spcAft>
              <a:buNone/>
            </a:pPr>
            <a:r>
              <a:rPr b="0" i="0" lang="en-IE"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158" name="Google Shape;158;p94"/>
          <p:cNvSpPr/>
          <p:nvPr/>
        </p:nvSpPr>
        <p:spPr>
          <a:xfrm>
            <a:off x="7469531" y="1633466"/>
            <a:ext cx="4589207"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000" u="none" strike="noStrike">
                <a:solidFill>
                  <a:schemeClr val="lt1"/>
                </a:solidFill>
                <a:latin typeface="Calibri"/>
                <a:ea typeface="Calibri"/>
                <a:cs typeface="Calibri"/>
                <a:sym typeface="Calibri"/>
              </a:rPr>
              <a:t>PLEASE</a:t>
            </a:r>
            <a:r>
              <a:rPr b="0" i="0" lang="en-IE"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48 point </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Divider</a:t>
            </a:r>
            <a:r>
              <a:rPr b="0" i="0" lang="en-IE"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36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30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24 point</a:t>
            </a:r>
            <a:r>
              <a:rPr b="0" i="0" lang="en-IE" sz="3000" u="none" strike="noStrike">
                <a:solidFill>
                  <a:schemeClr val="lt1"/>
                </a:solidFill>
                <a:latin typeface="Calibri"/>
                <a:ea typeface="Calibri"/>
                <a:cs typeface="Calibri"/>
                <a:sym typeface="Calibri"/>
              </a:rPr>
              <a:t>  -  Main </a:t>
            </a:r>
            <a:r>
              <a:rPr b="0" i="0" lang="en-IE" sz="3000" u="none" strike="noStrike">
                <a:solidFill>
                  <a:schemeClr val="lt1"/>
                </a:solidFill>
                <a:latin typeface="Calibri"/>
                <a:ea typeface="Calibri"/>
                <a:cs typeface="Calibri"/>
                <a:sym typeface="Calibri"/>
              </a:rPr>
              <a:t>Text Body </a:t>
            </a:r>
            <a:endParaRPr sz="3000">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159" name="Google Shape;159;p94"/>
          <p:cNvSpPr/>
          <p:nvPr/>
        </p:nvSpPr>
        <p:spPr>
          <a:xfrm>
            <a:off x="424669" y="3172202"/>
            <a:ext cx="5489434"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strike="noStrike">
                <a:solidFill>
                  <a:schemeClr val="lt1"/>
                </a:solidFill>
                <a:latin typeface="Calibri"/>
                <a:ea typeface="Calibri"/>
                <a:cs typeface="Calibri"/>
                <a:sym typeface="Calibri"/>
              </a:rPr>
              <a:t>EMERGE </a:t>
            </a:r>
            <a:r>
              <a:rPr b="0" i="0" lang="en-IE" sz="2400" u="none" strike="noStrike">
                <a:solidFill>
                  <a:schemeClr val="lt1"/>
                </a:solidFill>
                <a:latin typeface="Calibri"/>
                <a:ea typeface="Calibri"/>
                <a:cs typeface="Calibri"/>
                <a:sym typeface="Calibri"/>
              </a:rPr>
              <a:t>PowerPoint is….</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n-IE"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160" name="Google Shape;160;p94"/>
          <p:cNvCxnSpPr/>
          <p:nvPr/>
        </p:nvCxnSpPr>
        <p:spPr>
          <a:xfrm>
            <a:off x="7098716" y="-1"/>
            <a:ext cx="0" cy="6681020"/>
          </a:xfrm>
          <a:prstGeom prst="straightConnector1">
            <a:avLst/>
          </a:prstGeom>
          <a:noFill/>
          <a:ln cap="flat" cmpd="sng" w="9525">
            <a:solidFill>
              <a:schemeClr val="lt1"/>
            </a:solidFill>
            <a:prstDash val="solid"/>
            <a:miter lim="800000"/>
            <a:headEnd len="sm" w="sm" type="none"/>
            <a:tailEnd len="sm" w="sm" type="none"/>
          </a:ln>
        </p:spPr>
      </p:cxnSp>
      <p:cxnSp>
        <p:nvCxnSpPr>
          <p:cNvPr id="161" name="Google Shape;161;p94"/>
          <p:cNvCxnSpPr/>
          <p:nvPr/>
        </p:nvCxnSpPr>
        <p:spPr>
          <a:xfrm rot="10800000">
            <a:off x="1" y="2503620"/>
            <a:ext cx="7098715"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MERGE - ICONS">
  <p:cSld name="EMERGE - ICONS">
    <p:spTree>
      <p:nvGrpSpPr>
        <p:cNvPr id="162" name="Shape 162"/>
        <p:cNvGrpSpPr/>
        <p:nvPr/>
      </p:nvGrpSpPr>
      <p:grpSpPr>
        <a:xfrm>
          <a:off x="0" y="0"/>
          <a:ext cx="0" cy="0"/>
          <a:chOff x="0" y="0"/>
          <a:chExt cx="0" cy="0"/>
        </a:xfrm>
      </p:grpSpPr>
      <p:sp>
        <p:nvSpPr>
          <p:cNvPr id="163" name="Google Shape;163;p95"/>
          <p:cNvSpPr/>
          <p:nvPr/>
        </p:nvSpPr>
        <p:spPr>
          <a:xfrm>
            <a:off x="0" y="-1"/>
            <a:ext cx="12192000" cy="6858001"/>
          </a:xfrm>
          <a:prstGeom prst="rect">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95"/>
          <p:cNvSpPr/>
          <p:nvPr/>
        </p:nvSpPr>
        <p:spPr>
          <a:xfrm>
            <a:off x="586901" y="491138"/>
            <a:ext cx="3740169" cy="48936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IE" sz="3600">
                <a:solidFill>
                  <a:schemeClr val="lt1"/>
                </a:solidFill>
                <a:latin typeface="Calibri"/>
                <a:ea typeface="Calibri"/>
                <a:cs typeface="Calibri"/>
                <a:sym typeface="Calibri"/>
              </a:rPr>
              <a:t>ICONS</a:t>
            </a:r>
            <a:r>
              <a:rPr lang="en-IE" sz="3600">
                <a:solidFill>
                  <a:schemeClr val="lt1"/>
                </a:solidFill>
                <a:latin typeface="Calibri"/>
                <a:ea typeface="Calibri"/>
                <a:cs typeface="Calibri"/>
                <a:sym typeface="Calibri"/>
              </a:rPr>
              <a:t> WHICH CAN BE USED WITHIN THE </a:t>
            </a:r>
            <a:r>
              <a:rPr b="1" lang="en-IE" sz="3600">
                <a:solidFill>
                  <a:schemeClr val="lt1"/>
                </a:solidFill>
                <a:latin typeface="Calibri"/>
                <a:ea typeface="Calibri"/>
                <a:cs typeface="Calibri"/>
                <a:sym typeface="Calibri"/>
              </a:rPr>
              <a:t>EMERGE </a:t>
            </a:r>
            <a:r>
              <a:rPr lang="en-IE" sz="3600">
                <a:solidFill>
                  <a:schemeClr val="lt1"/>
                </a:solidFill>
                <a:latin typeface="Calibri"/>
                <a:ea typeface="Calibri"/>
                <a:cs typeface="Calibri"/>
                <a:sym typeface="Calibri"/>
              </a:rPr>
              <a:t>POWERPOINT</a:t>
            </a:r>
            <a:endParaRPr/>
          </a:p>
          <a:p>
            <a:pPr indent="0" lvl="0" marL="0" marR="0" rtl="0" algn="l">
              <a:spcBef>
                <a:spcPts val="0"/>
              </a:spcBef>
              <a:spcAft>
                <a:spcPts val="0"/>
              </a:spcAft>
              <a:buClr>
                <a:schemeClr val="dk1"/>
              </a:buClr>
              <a:buSzPts val="1100"/>
              <a:buFont typeface="Arial"/>
              <a:buNone/>
            </a:pPr>
            <a:r>
              <a:t/>
            </a:r>
            <a:endParaRPr sz="3600">
              <a:solidFill>
                <a:schemeClr val="lt1"/>
              </a:solidFill>
              <a:latin typeface="Calibri"/>
              <a:ea typeface="Calibri"/>
              <a:cs typeface="Calibri"/>
              <a:sym typeface="Calibri"/>
            </a:endParaRPr>
          </a:p>
          <a:p>
            <a:pPr indent="0" lvl="0" marL="52388" marR="0" rtl="0" algn="l">
              <a:spcBef>
                <a:spcPts val="0"/>
              </a:spcBef>
              <a:spcAft>
                <a:spcPts val="0"/>
              </a:spcAft>
              <a:buClr>
                <a:schemeClr val="dk1"/>
              </a:buClr>
              <a:buSzPts val="900"/>
              <a:buFont typeface="Quattrocento Sans"/>
              <a:buNone/>
            </a:pPr>
            <a:r>
              <a:rPr i="1" lang="en-IE" sz="2400">
                <a:solidFill>
                  <a:schemeClr val="lt1"/>
                </a:solidFill>
                <a:latin typeface="Calibri"/>
                <a:ea typeface="Calibri"/>
                <a:cs typeface="Calibri"/>
                <a:sym typeface="Calibri"/>
              </a:rPr>
              <a:t>Resize them without losing quality.</a:t>
            </a:r>
            <a:r>
              <a:rPr i="1" lang="en-IE" sz="2400">
                <a:solidFill>
                  <a:schemeClr val="lt1"/>
                </a:solidFill>
                <a:latin typeface="Calibri"/>
                <a:ea typeface="Calibri"/>
                <a:cs typeface="Calibri"/>
                <a:sym typeface="Calibri"/>
              </a:rPr>
              <a:t> </a:t>
            </a:r>
            <a:r>
              <a:rPr i="1" lang="en-IE" sz="2400">
                <a:solidFill>
                  <a:schemeClr val="lt1"/>
                </a:solidFill>
                <a:latin typeface="Calibri"/>
                <a:ea typeface="Calibri"/>
                <a:cs typeface="Calibri"/>
                <a:sym typeface="Calibri"/>
              </a:rPr>
              <a:t>Change line colour, width and style.</a:t>
            </a:r>
            <a:r>
              <a:rPr i="1" lang="en-IE" sz="2400">
                <a:solidFill>
                  <a:schemeClr val="lt1"/>
                </a:solidFill>
                <a:latin typeface="Calibri"/>
                <a:ea typeface="Calibri"/>
                <a:cs typeface="Calibri"/>
                <a:sym typeface="Calibri"/>
              </a:rPr>
              <a:t> </a:t>
            </a:r>
            <a:endParaRPr/>
          </a:p>
          <a:p>
            <a:pPr indent="0" lvl="0" marL="0" marR="0" rtl="0" algn="l">
              <a:spcBef>
                <a:spcPts val="0"/>
              </a:spcBef>
              <a:spcAft>
                <a:spcPts val="0"/>
              </a:spcAft>
              <a:buClr>
                <a:schemeClr val="dk1"/>
              </a:buClr>
              <a:buSzPts val="1100"/>
              <a:buFont typeface="Arial"/>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Clr>
                <a:schemeClr val="lt1"/>
              </a:buClr>
              <a:buSzPts val="2400"/>
              <a:buFont typeface="Arial"/>
              <a:buNone/>
            </a:pPr>
            <a:r>
              <a:rPr lang="en-IE" sz="2400">
                <a:solidFill>
                  <a:schemeClr val="lt1"/>
                </a:solidFill>
                <a:latin typeface="Calibri"/>
                <a:ea typeface="Calibri"/>
                <a:cs typeface="Calibri"/>
                <a:sym typeface="Calibri"/>
              </a:rPr>
              <a:t>Isn’t that nice?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Design 1">
  <p:cSld name="Cover Design 1">
    <p:spTree>
      <p:nvGrpSpPr>
        <p:cNvPr id="165" name="Shape 165"/>
        <p:cNvGrpSpPr/>
        <p:nvPr/>
      </p:nvGrpSpPr>
      <p:grpSpPr>
        <a:xfrm>
          <a:off x="0" y="0"/>
          <a:ext cx="0" cy="0"/>
          <a:chOff x="0" y="0"/>
          <a:chExt cx="0" cy="0"/>
        </a:xfrm>
      </p:grpSpPr>
      <p:sp>
        <p:nvSpPr>
          <p:cNvPr id="166" name="Google Shape;166;p96"/>
          <p:cNvSpPr/>
          <p:nvPr/>
        </p:nvSpPr>
        <p:spPr>
          <a:xfrm>
            <a:off x="0" y="3043451"/>
            <a:ext cx="8001000" cy="3803332"/>
          </a:xfrm>
          <a:custGeom>
            <a:rect b="b" l="l" r="r" t="t"/>
            <a:pathLst>
              <a:path extrusionOk="0" h="4619192" w="7655712">
                <a:moveTo>
                  <a:pt x="2177650" y="0"/>
                </a:moveTo>
                <a:cubicBezTo>
                  <a:pt x="4863895" y="0"/>
                  <a:pt x="7105103" y="1905428"/>
                  <a:pt x="7623432" y="4438441"/>
                </a:cubicBezTo>
                <a:lnTo>
                  <a:pt x="7655712" y="4619192"/>
                </a:lnTo>
                <a:lnTo>
                  <a:pt x="0" y="4619192"/>
                </a:lnTo>
                <a:lnTo>
                  <a:pt x="0" y="443137"/>
                </a:lnTo>
                <a:lnTo>
                  <a:pt x="13947" y="436832"/>
                </a:lnTo>
                <a:cubicBezTo>
                  <a:pt x="678983" y="155545"/>
                  <a:pt x="1410152" y="0"/>
                  <a:pt x="2177650" y="0"/>
                </a:cubicBezTo>
                <a:close/>
              </a:path>
            </a:pathLst>
          </a:custGeom>
          <a:gradFill>
            <a:gsLst>
              <a:gs pos="0">
                <a:srgbClr val="10B1A2"/>
              </a:gs>
              <a:gs pos="11000">
                <a:srgbClr val="10B1A2"/>
              </a:gs>
              <a:gs pos="68000">
                <a:srgbClr val="174F72"/>
              </a:gs>
              <a:gs pos="100000">
                <a:srgbClr val="174F7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96"/>
          <p:cNvSpPr/>
          <p:nvPr/>
        </p:nvSpPr>
        <p:spPr>
          <a:xfrm>
            <a:off x="5826406" y="928119"/>
            <a:ext cx="4970207" cy="4970207"/>
          </a:xfrm>
          <a:prstGeom prst="ellipse">
            <a:avLst/>
          </a:prstGeom>
          <a:noFill/>
          <a:ln cap="flat" cmpd="sng" w="12700">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96"/>
          <p:cNvSpPr/>
          <p:nvPr>
            <p:ph idx="2" type="pic"/>
          </p:nvPr>
        </p:nvSpPr>
        <p:spPr>
          <a:xfrm>
            <a:off x="5819671" y="-789158"/>
            <a:ext cx="6749004" cy="6749004"/>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2400"/>
              <a:buFont typeface="Arial"/>
              <a:buNone/>
              <a:defRPr b="0" i="0" sz="24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9" name="Google Shape;169;p96"/>
          <p:cNvSpPr txBox="1"/>
          <p:nvPr>
            <p:ph idx="1" type="body"/>
          </p:nvPr>
        </p:nvSpPr>
        <p:spPr>
          <a:xfrm>
            <a:off x="323510" y="3811560"/>
            <a:ext cx="4654134" cy="1806803"/>
          </a:xfrm>
          <a:prstGeom prst="rect">
            <a:avLst/>
          </a:prstGeom>
          <a:noFill/>
          <a:ln>
            <a:noFill/>
          </a:ln>
        </p:spPr>
        <p:txBody>
          <a:bodyPr anchorCtr="0" anchor="t" bIns="45700" lIns="91425" spcFirstLastPara="1" rIns="91425" wrap="square" tIns="45700">
            <a:normAutofit/>
          </a:bodyPr>
          <a:lstStyle>
            <a:lvl1pPr indent="-228600" lvl="0" marL="457200" algn="l">
              <a:lnSpc>
                <a:spcPct val="111111"/>
              </a:lnSpc>
              <a:spcBef>
                <a:spcPts val="1000"/>
              </a:spcBef>
              <a:spcAft>
                <a:spcPts val="0"/>
              </a:spcAft>
              <a:buClr>
                <a:schemeClr val="lt1"/>
              </a:buClr>
              <a:buSzPts val="3600"/>
              <a:buNone/>
              <a:defRPr b="0" sz="3600">
                <a:solidFill>
                  <a:schemeClr val="lt1"/>
                </a:solidFill>
              </a:defRPr>
            </a:lvl1pPr>
            <a:lvl2pPr indent="-228600" lvl="1" marL="914400" algn="l">
              <a:lnSpc>
                <a:spcPct val="90000"/>
              </a:lnSpc>
              <a:spcBef>
                <a:spcPts val="500"/>
              </a:spcBef>
              <a:spcAft>
                <a:spcPts val="0"/>
              </a:spcAft>
              <a:buClr>
                <a:schemeClr val="lt1"/>
              </a:buClr>
              <a:buSzPts val="3000"/>
              <a:buNone/>
              <a:defRPr b="1">
                <a:solidFill>
                  <a:schemeClr val="lt1"/>
                </a:solidFill>
              </a:defRPr>
            </a:lvl2pPr>
            <a:lvl3pPr indent="-228600" lvl="2" marL="1371600" algn="l">
              <a:lnSpc>
                <a:spcPct val="90000"/>
              </a:lnSpc>
              <a:spcBef>
                <a:spcPts val="500"/>
              </a:spcBef>
              <a:spcAft>
                <a:spcPts val="0"/>
              </a:spcAft>
              <a:buClr>
                <a:schemeClr val="lt1"/>
              </a:buClr>
              <a:buSzPts val="2400"/>
              <a:buNone/>
              <a:defRPr b="1">
                <a:solidFill>
                  <a:schemeClr val="lt1"/>
                </a:solidFill>
              </a:defRPr>
            </a:lvl3pPr>
            <a:lvl4pPr indent="-228600" lvl="3" marL="1828800" algn="l">
              <a:lnSpc>
                <a:spcPct val="90000"/>
              </a:lnSpc>
              <a:spcBef>
                <a:spcPts val="500"/>
              </a:spcBef>
              <a:spcAft>
                <a:spcPts val="0"/>
              </a:spcAft>
              <a:buClr>
                <a:schemeClr val="lt1"/>
              </a:buClr>
              <a:buSzPts val="2400"/>
              <a:buNone/>
              <a:defRPr b="1">
                <a:solidFill>
                  <a:schemeClr val="lt1"/>
                </a:solidFill>
              </a:defRPr>
            </a:lvl4pPr>
            <a:lvl5pPr indent="-228600" lvl="4" marL="2286000" algn="l">
              <a:lnSpc>
                <a:spcPct val="90000"/>
              </a:lnSpc>
              <a:spcBef>
                <a:spcPts val="500"/>
              </a:spcBef>
              <a:spcAft>
                <a:spcPts val="0"/>
              </a:spcAft>
              <a:buClr>
                <a:schemeClr val="lt1"/>
              </a:buClr>
              <a:buSzPts val="2400"/>
              <a:buNone/>
              <a:defRPr b="1">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0" name="Google Shape;170;p96"/>
          <p:cNvPicPr preferRelativeResize="0"/>
          <p:nvPr/>
        </p:nvPicPr>
        <p:blipFill rotWithShape="1">
          <a:blip r:embed="rId2">
            <a:alphaModFix/>
          </a:blip>
          <a:srcRect b="0" l="0" r="0" t="0"/>
          <a:stretch/>
        </p:blipFill>
        <p:spPr>
          <a:xfrm>
            <a:off x="475214" y="428605"/>
            <a:ext cx="4722540" cy="1797044"/>
          </a:xfrm>
          <a:prstGeom prst="rect">
            <a:avLst/>
          </a:prstGeom>
          <a:noFill/>
          <a:ln>
            <a:noFill/>
          </a:ln>
        </p:spPr>
      </p:pic>
      <p:pic>
        <p:nvPicPr>
          <p:cNvPr id="171" name="Google Shape;171;p96"/>
          <p:cNvPicPr preferRelativeResize="0"/>
          <p:nvPr/>
        </p:nvPicPr>
        <p:blipFill rotWithShape="1">
          <a:blip r:embed="rId3">
            <a:alphaModFix/>
          </a:blip>
          <a:srcRect b="0" l="0" r="0" t="0"/>
          <a:stretch/>
        </p:blipFill>
        <p:spPr>
          <a:xfrm>
            <a:off x="11251277" y="4746548"/>
            <a:ext cx="690436" cy="673218"/>
          </a:xfrm>
          <a:prstGeom prst="rect">
            <a:avLst/>
          </a:prstGeom>
          <a:noFill/>
          <a:ln>
            <a:noFill/>
          </a:ln>
        </p:spPr>
      </p:pic>
      <p:pic>
        <p:nvPicPr>
          <p:cNvPr id="172" name="Google Shape;172;p96"/>
          <p:cNvPicPr preferRelativeResize="0"/>
          <p:nvPr/>
        </p:nvPicPr>
        <p:blipFill rotWithShape="1">
          <a:blip r:embed="rId4">
            <a:alphaModFix/>
          </a:blip>
          <a:srcRect b="0" l="0" r="0" t="0"/>
          <a:stretch/>
        </p:blipFill>
        <p:spPr>
          <a:xfrm>
            <a:off x="6539169" y="5015718"/>
            <a:ext cx="1363247" cy="1350410"/>
          </a:xfrm>
          <a:prstGeom prst="rect">
            <a:avLst/>
          </a:prstGeom>
          <a:noFill/>
          <a:ln>
            <a:noFill/>
          </a:ln>
        </p:spPr>
      </p:pic>
      <p:pic>
        <p:nvPicPr>
          <p:cNvPr id="173" name="Google Shape;173;p96"/>
          <p:cNvPicPr preferRelativeResize="0"/>
          <p:nvPr/>
        </p:nvPicPr>
        <p:blipFill rotWithShape="1">
          <a:blip r:embed="rId5">
            <a:alphaModFix/>
          </a:blip>
          <a:srcRect b="0" l="0" r="0" t="0"/>
          <a:stretch/>
        </p:blipFill>
        <p:spPr>
          <a:xfrm>
            <a:off x="4680028" y="2183126"/>
            <a:ext cx="2227993" cy="2220696"/>
          </a:xfrm>
          <a:prstGeom prst="rect">
            <a:avLst/>
          </a:prstGeom>
          <a:noFill/>
          <a:ln>
            <a:noFill/>
          </a:ln>
        </p:spPr>
      </p:pic>
      <p:pic>
        <p:nvPicPr>
          <p:cNvPr id="174" name="Google Shape;174;p96"/>
          <p:cNvPicPr preferRelativeResize="0"/>
          <p:nvPr/>
        </p:nvPicPr>
        <p:blipFill rotWithShape="1">
          <a:blip r:embed="rId6">
            <a:alphaModFix/>
          </a:blip>
          <a:srcRect b="0" l="0" r="0" t="0"/>
          <a:stretch/>
        </p:blipFill>
        <p:spPr>
          <a:xfrm>
            <a:off x="8001000" y="6033246"/>
            <a:ext cx="3991439" cy="56160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2 colums - RIGHT">
  <p:cSld name="text only with 2 colums - RIGHT">
    <p:spTree>
      <p:nvGrpSpPr>
        <p:cNvPr id="175" name="Shape 175"/>
        <p:cNvGrpSpPr/>
        <p:nvPr/>
      </p:nvGrpSpPr>
      <p:grpSpPr>
        <a:xfrm>
          <a:off x="0" y="0"/>
          <a:ext cx="0" cy="0"/>
          <a:chOff x="0" y="0"/>
          <a:chExt cx="0" cy="0"/>
        </a:xfrm>
      </p:grpSpPr>
      <p:sp>
        <p:nvSpPr>
          <p:cNvPr id="176" name="Google Shape;176;p97"/>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97"/>
          <p:cNvSpPr txBox="1"/>
          <p:nvPr>
            <p:ph idx="2" type="body"/>
          </p:nvPr>
        </p:nvSpPr>
        <p:spPr>
          <a:xfrm>
            <a:off x="4161986" y="2127058"/>
            <a:ext cx="360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97"/>
          <p:cNvSpPr txBox="1"/>
          <p:nvPr>
            <p:ph idx="3" type="body"/>
          </p:nvPr>
        </p:nvSpPr>
        <p:spPr>
          <a:xfrm>
            <a:off x="7969071" y="2107839"/>
            <a:ext cx="3600000"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9" name="Google Shape;179;p97"/>
          <p:cNvPicPr preferRelativeResize="0"/>
          <p:nvPr/>
        </p:nvPicPr>
        <p:blipFill rotWithShape="1">
          <a:blip r:embed="rId2">
            <a:alphaModFix/>
          </a:blip>
          <a:srcRect b="0" l="0" r="0" t="0"/>
          <a:stretch/>
        </p:blipFill>
        <p:spPr>
          <a:xfrm rot="7576526">
            <a:off x="84296" y="-28200"/>
            <a:ext cx="3596762" cy="2769300"/>
          </a:xfrm>
          <a:prstGeom prst="rect">
            <a:avLst/>
          </a:prstGeom>
          <a:noFill/>
          <a:ln>
            <a:noFill/>
          </a:ln>
        </p:spPr>
      </p:pic>
      <p:sp>
        <p:nvSpPr>
          <p:cNvPr id="180" name="Google Shape;180;p97"/>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81" name="Google Shape;181;p97"/>
          <p:cNvPicPr preferRelativeResize="0"/>
          <p:nvPr/>
        </p:nvPicPr>
        <p:blipFill rotWithShape="1">
          <a:blip r:embed="rId3">
            <a:alphaModFix/>
          </a:blip>
          <a:srcRect b="0" l="0" r="0" t="0"/>
          <a:stretch/>
        </p:blipFill>
        <p:spPr>
          <a:xfrm rot="-3756063">
            <a:off x="11416204" y="6237834"/>
            <a:ext cx="740284" cy="569976"/>
          </a:xfrm>
          <a:prstGeom prst="rect">
            <a:avLst/>
          </a:prstGeom>
          <a:noFill/>
          <a:ln>
            <a:noFill/>
          </a:ln>
        </p:spPr>
      </p:pic>
      <p:cxnSp>
        <p:nvCxnSpPr>
          <p:cNvPr id="182" name="Google Shape;182;p97"/>
          <p:cNvCxnSpPr/>
          <p:nvPr/>
        </p:nvCxnSpPr>
        <p:spPr>
          <a:xfrm rot="10800000">
            <a:off x="3764072" y="1901746"/>
            <a:ext cx="8178914"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bullets slide">
  <p:cSld name="3 bullets slide">
    <p:spTree>
      <p:nvGrpSpPr>
        <p:cNvPr id="25" name="Shape 25"/>
        <p:cNvGrpSpPr/>
        <p:nvPr/>
      </p:nvGrpSpPr>
      <p:grpSpPr>
        <a:xfrm>
          <a:off x="0" y="0"/>
          <a:ext cx="0" cy="0"/>
          <a:chOff x="0" y="0"/>
          <a:chExt cx="0" cy="0"/>
        </a:xfrm>
      </p:grpSpPr>
      <p:sp>
        <p:nvSpPr>
          <p:cNvPr id="26" name="Google Shape;26;p80"/>
          <p:cNvSpPr/>
          <p:nvPr/>
        </p:nvSpPr>
        <p:spPr>
          <a:xfrm>
            <a:off x="4903304" y="1126433"/>
            <a:ext cx="7288696" cy="1302295"/>
          </a:xfrm>
          <a:prstGeom prst="rect">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 name="Google Shape;27;p80"/>
          <p:cNvSpPr/>
          <p:nvPr/>
        </p:nvSpPr>
        <p:spPr>
          <a:xfrm>
            <a:off x="4903304" y="2749824"/>
            <a:ext cx="7288696" cy="1302295"/>
          </a:xfrm>
          <a:prstGeom prst="rect">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80"/>
          <p:cNvSpPr/>
          <p:nvPr/>
        </p:nvSpPr>
        <p:spPr>
          <a:xfrm>
            <a:off x="4903304" y="4373215"/>
            <a:ext cx="7288696" cy="1302295"/>
          </a:xfrm>
          <a:prstGeom prst="rect">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29" name="Google Shape;29;p80"/>
          <p:cNvCxnSpPr/>
          <p:nvPr/>
        </p:nvCxnSpPr>
        <p:spPr>
          <a:xfrm>
            <a:off x="6175512" y="1223543"/>
            <a:ext cx="0" cy="1042579"/>
          </a:xfrm>
          <a:prstGeom prst="straightConnector1">
            <a:avLst/>
          </a:prstGeom>
          <a:noFill/>
          <a:ln cap="flat" cmpd="sng" w="28575">
            <a:solidFill>
              <a:schemeClr val="lt1"/>
            </a:solidFill>
            <a:prstDash val="solid"/>
            <a:miter lim="800000"/>
            <a:headEnd len="sm" w="sm" type="none"/>
            <a:tailEnd len="sm" w="sm" type="none"/>
          </a:ln>
        </p:spPr>
      </p:cxnSp>
      <p:cxnSp>
        <p:nvCxnSpPr>
          <p:cNvPr id="30" name="Google Shape;30;p80"/>
          <p:cNvCxnSpPr/>
          <p:nvPr/>
        </p:nvCxnSpPr>
        <p:spPr>
          <a:xfrm>
            <a:off x="6175512" y="2852059"/>
            <a:ext cx="0" cy="1042579"/>
          </a:xfrm>
          <a:prstGeom prst="straightConnector1">
            <a:avLst/>
          </a:prstGeom>
          <a:noFill/>
          <a:ln cap="flat" cmpd="sng" w="28575">
            <a:solidFill>
              <a:schemeClr val="lt1"/>
            </a:solidFill>
            <a:prstDash val="solid"/>
            <a:miter lim="800000"/>
            <a:headEnd len="sm" w="sm" type="none"/>
            <a:tailEnd len="sm" w="sm" type="none"/>
          </a:ln>
        </p:spPr>
      </p:cxnSp>
      <p:cxnSp>
        <p:nvCxnSpPr>
          <p:cNvPr id="31" name="Google Shape;31;p80"/>
          <p:cNvCxnSpPr/>
          <p:nvPr/>
        </p:nvCxnSpPr>
        <p:spPr>
          <a:xfrm>
            <a:off x="6175512" y="4496389"/>
            <a:ext cx="0" cy="1042579"/>
          </a:xfrm>
          <a:prstGeom prst="straightConnector1">
            <a:avLst/>
          </a:prstGeom>
          <a:noFill/>
          <a:ln cap="flat" cmpd="sng" w="28575">
            <a:solidFill>
              <a:schemeClr val="lt1"/>
            </a:solidFill>
            <a:prstDash val="solid"/>
            <a:miter lim="800000"/>
            <a:headEnd len="sm" w="sm" type="none"/>
            <a:tailEnd len="sm" w="sm" type="none"/>
          </a:ln>
        </p:spPr>
      </p:cxnSp>
      <p:pic>
        <p:nvPicPr>
          <p:cNvPr id="32" name="Google Shape;32;p80"/>
          <p:cNvPicPr preferRelativeResize="0"/>
          <p:nvPr/>
        </p:nvPicPr>
        <p:blipFill rotWithShape="1">
          <a:blip r:embed="rId2">
            <a:alphaModFix/>
          </a:blip>
          <a:srcRect b="0" l="0" r="0" t="0"/>
          <a:stretch/>
        </p:blipFill>
        <p:spPr>
          <a:xfrm>
            <a:off x="3954456" y="677649"/>
            <a:ext cx="1176669" cy="5446643"/>
          </a:xfrm>
          <a:prstGeom prst="rect">
            <a:avLst/>
          </a:prstGeom>
          <a:noFill/>
          <a:ln>
            <a:noFill/>
          </a:ln>
        </p:spPr>
      </p:pic>
      <p:sp>
        <p:nvSpPr>
          <p:cNvPr id="33" name="Google Shape;33;p80"/>
          <p:cNvSpPr txBox="1"/>
          <p:nvPr>
            <p:ph idx="1" type="body"/>
          </p:nvPr>
        </p:nvSpPr>
        <p:spPr>
          <a:xfrm>
            <a:off x="643223" y="1079254"/>
            <a:ext cx="3821205"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80"/>
          <p:cNvSpPr txBox="1"/>
          <p:nvPr>
            <p:ph idx="2" type="body"/>
          </p:nvPr>
        </p:nvSpPr>
        <p:spPr>
          <a:xfrm>
            <a:off x="643223" y="2087287"/>
            <a:ext cx="3821205" cy="364200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3000"/>
              <a:buNone/>
              <a:defRPr sz="30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80"/>
          <p:cNvSpPr txBox="1"/>
          <p:nvPr>
            <p:ph idx="3" type="body"/>
          </p:nvPr>
        </p:nvSpPr>
        <p:spPr>
          <a:xfrm>
            <a:off x="4975024" y="1126433"/>
            <a:ext cx="1176670" cy="12929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800"/>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80"/>
          <p:cNvSpPr txBox="1"/>
          <p:nvPr>
            <p:ph idx="4" type="body"/>
          </p:nvPr>
        </p:nvSpPr>
        <p:spPr>
          <a:xfrm>
            <a:off x="6271051" y="1126433"/>
            <a:ext cx="5353929" cy="129299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7" name="Google Shape;37;p80"/>
          <p:cNvCxnSpPr/>
          <p:nvPr/>
        </p:nvCxnSpPr>
        <p:spPr>
          <a:xfrm>
            <a:off x="417209" y="1920386"/>
            <a:ext cx="4287526" cy="0"/>
          </a:xfrm>
          <a:prstGeom prst="straightConnector1">
            <a:avLst/>
          </a:prstGeom>
          <a:noFill/>
          <a:ln cap="flat" cmpd="sng" w="9525">
            <a:solidFill>
              <a:srgbClr val="174F72"/>
            </a:solidFill>
            <a:prstDash val="solid"/>
            <a:miter lim="800000"/>
            <a:headEnd len="sm" w="sm" type="none"/>
            <a:tailEnd len="sm" w="sm" type="none"/>
          </a:ln>
        </p:spPr>
      </p:cxnSp>
      <p:sp>
        <p:nvSpPr>
          <p:cNvPr id="38" name="Google Shape;38;p80"/>
          <p:cNvSpPr txBox="1"/>
          <p:nvPr>
            <p:ph idx="5" type="body"/>
          </p:nvPr>
        </p:nvSpPr>
        <p:spPr>
          <a:xfrm>
            <a:off x="4998842" y="2740524"/>
            <a:ext cx="1176670" cy="12929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800"/>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80"/>
          <p:cNvSpPr txBox="1"/>
          <p:nvPr>
            <p:ph idx="6" type="body"/>
          </p:nvPr>
        </p:nvSpPr>
        <p:spPr>
          <a:xfrm>
            <a:off x="6294869" y="2740524"/>
            <a:ext cx="5353929" cy="129299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80"/>
          <p:cNvSpPr txBox="1"/>
          <p:nvPr>
            <p:ph idx="7" type="body"/>
          </p:nvPr>
        </p:nvSpPr>
        <p:spPr>
          <a:xfrm>
            <a:off x="4968894" y="4387646"/>
            <a:ext cx="1176670" cy="12929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800"/>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80"/>
          <p:cNvSpPr txBox="1"/>
          <p:nvPr>
            <p:ph idx="8" type="body"/>
          </p:nvPr>
        </p:nvSpPr>
        <p:spPr>
          <a:xfrm>
            <a:off x="6264921" y="4387646"/>
            <a:ext cx="5353929" cy="129299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80"/>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43" name="Google Shape;43;p80"/>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3 colums - RIGHT">
  <p:cSld name="text only with 3 colums - RIGHT">
    <p:spTree>
      <p:nvGrpSpPr>
        <p:cNvPr id="183" name="Shape 183"/>
        <p:cNvGrpSpPr/>
        <p:nvPr/>
      </p:nvGrpSpPr>
      <p:grpSpPr>
        <a:xfrm>
          <a:off x="0" y="0"/>
          <a:ext cx="0" cy="0"/>
          <a:chOff x="0" y="0"/>
          <a:chExt cx="0" cy="0"/>
        </a:xfrm>
      </p:grpSpPr>
      <p:sp>
        <p:nvSpPr>
          <p:cNvPr id="184" name="Google Shape;184;p98"/>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98"/>
          <p:cNvSpPr txBox="1"/>
          <p:nvPr>
            <p:ph idx="2" type="body"/>
          </p:nvPr>
        </p:nvSpPr>
        <p:spPr>
          <a:xfrm>
            <a:off x="4175360" y="2128494"/>
            <a:ext cx="234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98"/>
          <p:cNvSpPr txBox="1"/>
          <p:nvPr>
            <p:ph idx="3" type="body"/>
          </p:nvPr>
        </p:nvSpPr>
        <p:spPr>
          <a:xfrm>
            <a:off x="9228157" y="2123341"/>
            <a:ext cx="234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98"/>
          <p:cNvSpPr txBox="1"/>
          <p:nvPr>
            <p:ph idx="4" type="body"/>
          </p:nvPr>
        </p:nvSpPr>
        <p:spPr>
          <a:xfrm>
            <a:off x="6723190" y="2123341"/>
            <a:ext cx="234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8" name="Google Shape;188;p98"/>
          <p:cNvPicPr preferRelativeResize="0"/>
          <p:nvPr/>
        </p:nvPicPr>
        <p:blipFill rotWithShape="1">
          <a:blip r:embed="rId2">
            <a:alphaModFix/>
          </a:blip>
          <a:srcRect b="0" l="0" r="0" t="0"/>
          <a:stretch/>
        </p:blipFill>
        <p:spPr>
          <a:xfrm rot="7576526">
            <a:off x="84296" y="-28200"/>
            <a:ext cx="3596762" cy="2769300"/>
          </a:xfrm>
          <a:prstGeom prst="rect">
            <a:avLst/>
          </a:prstGeom>
          <a:noFill/>
          <a:ln>
            <a:noFill/>
          </a:ln>
        </p:spPr>
      </p:pic>
      <p:sp>
        <p:nvSpPr>
          <p:cNvPr id="189" name="Google Shape;189;p98"/>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90" name="Google Shape;190;p98"/>
          <p:cNvPicPr preferRelativeResize="0"/>
          <p:nvPr/>
        </p:nvPicPr>
        <p:blipFill rotWithShape="1">
          <a:blip r:embed="rId3">
            <a:alphaModFix/>
          </a:blip>
          <a:srcRect b="0" l="0" r="0" t="0"/>
          <a:stretch/>
        </p:blipFill>
        <p:spPr>
          <a:xfrm rot="-3756063">
            <a:off x="11416204" y="6237834"/>
            <a:ext cx="740284" cy="569976"/>
          </a:xfrm>
          <a:prstGeom prst="rect">
            <a:avLst/>
          </a:prstGeom>
          <a:noFill/>
          <a:ln>
            <a:noFill/>
          </a:ln>
        </p:spPr>
      </p:pic>
      <p:cxnSp>
        <p:nvCxnSpPr>
          <p:cNvPr id="191" name="Google Shape;191;p98"/>
          <p:cNvCxnSpPr/>
          <p:nvPr/>
        </p:nvCxnSpPr>
        <p:spPr>
          <a:xfrm rot="10800000">
            <a:off x="3764072" y="1901746"/>
            <a:ext cx="8178914"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3 colums - LEFT">
  <p:cSld name="text only with 3 colums - LEFT">
    <p:spTree>
      <p:nvGrpSpPr>
        <p:cNvPr id="192" name="Shape 192"/>
        <p:cNvGrpSpPr/>
        <p:nvPr/>
      </p:nvGrpSpPr>
      <p:grpSpPr>
        <a:xfrm>
          <a:off x="0" y="0"/>
          <a:ext cx="0" cy="0"/>
          <a:chOff x="0" y="0"/>
          <a:chExt cx="0" cy="0"/>
        </a:xfrm>
      </p:grpSpPr>
      <p:sp>
        <p:nvSpPr>
          <p:cNvPr id="193" name="Google Shape;193;p99"/>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99"/>
          <p:cNvSpPr txBox="1"/>
          <p:nvPr>
            <p:ph idx="2" type="body"/>
          </p:nvPr>
        </p:nvSpPr>
        <p:spPr>
          <a:xfrm>
            <a:off x="876300" y="2113005"/>
            <a:ext cx="234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99"/>
          <p:cNvSpPr txBox="1"/>
          <p:nvPr>
            <p:ph idx="3" type="body"/>
          </p:nvPr>
        </p:nvSpPr>
        <p:spPr>
          <a:xfrm>
            <a:off x="5929097" y="2107852"/>
            <a:ext cx="234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99"/>
          <p:cNvSpPr txBox="1"/>
          <p:nvPr>
            <p:ph idx="4" type="body"/>
          </p:nvPr>
        </p:nvSpPr>
        <p:spPr>
          <a:xfrm>
            <a:off x="3424130" y="2107852"/>
            <a:ext cx="234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97" name="Google Shape;197;p99"/>
          <p:cNvPicPr preferRelativeResize="0"/>
          <p:nvPr/>
        </p:nvPicPr>
        <p:blipFill rotWithShape="1">
          <a:blip r:embed="rId2">
            <a:alphaModFix/>
          </a:blip>
          <a:srcRect b="0" l="0" r="0" t="0"/>
          <a:stretch/>
        </p:blipFill>
        <p:spPr>
          <a:xfrm flipH="1" rot="-7576526">
            <a:off x="8444824" y="117335"/>
            <a:ext cx="3596762" cy="2769300"/>
          </a:xfrm>
          <a:prstGeom prst="rect">
            <a:avLst/>
          </a:prstGeom>
          <a:noFill/>
          <a:ln>
            <a:noFill/>
          </a:ln>
        </p:spPr>
      </p:pic>
      <p:sp>
        <p:nvSpPr>
          <p:cNvPr id="198" name="Google Shape;198;p99"/>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99" name="Google Shape;199;p99"/>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cxnSp>
        <p:nvCxnSpPr>
          <p:cNvPr id="200" name="Google Shape;200;p99"/>
          <p:cNvCxnSpPr/>
          <p:nvPr/>
        </p:nvCxnSpPr>
        <p:spPr>
          <a:xfrm rot="10800000">
            <a:off x="478388" y="1901510"/>
            <a:ext cx="8178914"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to left - text to right">
  <p:cSld name="Photo to left - text to right">
    <p:spTree>
      <p:nvGrpSpPr>
        <p:cNvPr id="201" name="Shape 201"/>
        <p:cNvGrpSpPr/>
        <p:nvPr/>
      </p:nvGrpSpPr>
      <p:grpSpPr>
        <a:xfrm>
          <a:off x="0" y="0"/>
          <a:ext cx="0" cy="0"/>
          <a:chOff x="0" y="0"/>
          <a:chExt cx="0" cy="0"/>
        </a:xfrm>
      </p:grpSpPr>
      <p:cxnSp>
        <p:nvCxnSpPr>
          <p:cNvPr id="202" name="Google Shape;202;p100"/>
          <p:cNvCxnSpPr/>
          <p:nvPr/>
        </p:nvCxnSpPr>
        <p:spPr>
          <a:xfrm rot="10800000">
            <a:off x="6234807" y="1711826"/>
            <a:ext cx="5377589" cy="0"/>
          </a:xfrm>
          <a:prstGeom prst="straightConnector1">
            <a:avLst/>
          </a:prstGeom>
          <a:noFill/>
          <a:ln cap="flat" cmpd="sng" w="28575">
            <a:solidFill>
              <a:srgbClr val="174F72"/>
            </a:solidFill>
            <a:prstDash val="solid"/>
            <a:miter lim="800000"/>
            <a:headEnd len="sm" w="sm" type="none"/>
            <a:tailEnd len="sm" w="sm" type="none"/>
          </a:ln>
        </p:spPr>
      </p:cxnSp>
      <p:sp>
        <p:nvSpPr>
          <p:cNvPr id="203" name="Google Shape;203;p100"/>
          <p:cNvSpPr txBox="1"/>
          <p:nvPr>
            <p:ph idx="1" type="body"/>
          </p:nvPr>
        </p:nvSpPr>
        <p:spPr>
          <a:xfrm>
            <a:off x="6318620" y="819599"/>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100"/>
          <p:cNvSpPr txBox="1"/>
          <p:nvPr>
            <p:ph idx="2" type="body"/>
          </p:nvPr>
        </p:nvSpPr>
        <p:spPr>
          <a:xfrm>
            <a:off x="6325568" y="1953078"/>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100"/>
          <p:cNvSpPr/>
          <p:nvPr>
            <p:ph idx="3" type="pic"/>
          </p:nvPr>
        </p:nvSpPr>
        <p:spPr>
          <a:xfrm flipH="1">
            <a:off x="-460162" y="0"/>
            <a:ext cx="5659526" cy="5659526"/>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2400"/>
              <a:buFont typeface="Arial"/>
              <a:buNone/>
              <a:defRPr b="0" i="0" sz="24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6" name="Google Shape;206;p100"/>
          <p:cNvSpPr/>
          <p:nvPr/>
        </p:nvSpPr>
        <p:spPr>
          <a:xfrm flipH="1" rot="9058514">
            <a:off x="-1593353" y="739143"/>
            <a:ext cx="5162451" cy="5162451"/>
          </a:xfrm>
          <a:prstGeom prst="arc">
            <a:avLst>
              <a:gd fmla="val 13109579"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100"/>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08" name="Google Shape;208;p100"/>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209" name="Google Shape;209;p100"/>
          <p:cNvPicPr preferRelativeResize="0"/>
          <p:nvPr/>
        </p:nvPicPr>
        <p:blipFill rotWithShape="1">
          <a:blip r:embed="rId3">
            <a:alphaModFix/>
          </a:blip>
          <a:srcRect b="0" l="0" r="0" t="0"/>
          <a:stretch/>
        </p:blipFill>
        <p:spPr>
          <a:xfrm>
            <a:off x="106371" y="5437528"/>
            <a:ext cx="690436" cy="673218"/>
          </a:xfrm>
          <a:prstGeom prst="rect">
            <a:avLst/>
          </a:prstGeom>
          <a:noFill/>
          <a:ln>
            <a:noFill/>
          </a:ln>
        </p:spPr>
      </p:pic>
      <p:pic>
        <p:nvPicPr>
          <p:cNvPr id="210" name="Google Shape;210;p100"/>
          <p:cNvPicPr preferRelativeResize="0"/>
          <p:nvPr/>
        </p:nvPicPr>
        <p:blipFill rotWithShape="1">
          <a:blip r:embed="rId4">
            <a:alphaModFix/>
          </a:blip>
          <a:srcRect b="0" l="0" r="0" t="0"/>
          <a:stretch/>
        </p:blipFill>
        <p:spPr>
          <a:xfrm>
            <a:off x="1482286" y="4911488"/>
            <a:ext cx="1363247" cy="1350410"/>
          </a:xfrm>
          <a:prstGeom prst="rect">
            <a:avLst/>
          </a:prstGeom>
          <a:noFill/>
          <a:ln>
            <a:noFill/>
          </a:ln>
        </p:spPr>
      </p:pic>
      <p:pic>
        <p:nvPicPr>
          <p:cNvPr id="211" name="Google Shape;211;p100"/>
          <p:cNvPicPr preferRelativeResize="0"/>
          <p:nvPr/>
        </p:nvPicPr>
        <p:blipFill rotWithShape="1">
          <a:blip r:embed="rId5">
            <a:alphaModFix/>
          </a:blip>
          <a:srcRect b="0" l="0" r="0" t="0"/>
          <a:stretch/>
        </p:blipFill>
        <p:spPr>
          <a:xfrm>
            <a:off x="3896635" y="1516952"/>
            <a:ext cx="2227993" cy="222069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to left - photo to right">
  <p:cSld name="Text to left - photo to right">
    <p:spTree>
      <p:nvGrpSpPr>
        <p:cNvPr id="212" name="Shape 212"/>
        <p:cNvGrpSpPr/>
        <p:nvPr/>
      </p:nvGrpSpPr>
      <p:grpSpPr>
        <a:xfrm>
          <a:off x="0" y="0"/>
          <a:ext cx="0" cy="0"/>
          <a:chOff x="0" y="0"/>
          <a:chExt cx="0" cy="0"/>
        </a:xfrm>
      </p:grpSpPr>
      <p:cxnSp>
        <p:nvCxnSpPr>
          <p:cNvPr id="213" name="Google Shape;213;p101"/>
          <p:cNvCxnSpPr/>
          <p:nvPr/>
        </p:nvCxnSpPr>
        <p:spPr>
          <a:xfrm rot="10800000">
            <a:off x="337256" y="1808079"/>
            <a:ext cx="5377589" cy="0"/>
          </a:xfrm>
          <a:prstGeom prst="straightConnector1">
            <a:avLst/>
          </a:prstGeom>
          <a:noFill/>
          <a:ln cap="flat" cmpd="sng" w="28575">
            <a:solidFill>
              <a:srgbClr val="174F72"/>
            </a:solidFill>
            <a:prstDash val="solid"/>
            <a:miter lim="800000"/>
            <a:headEnd len="sm" w="sm" type="none"/>
            <a:tailEnd len="sm" w="sm" type="none"/>
          </a:ln>
        </p:spPr>
      </p:cxnSp>
      <p:sp>
        <p:nvSpPr>
          <p:cNvPr id="214" name="Google Shape;214;p101"/>
          <p:cNvSpPr txBox="1"/>
          <p:nvPr>
            <p:ph idx="1" type="body"/>
          </p:nvPr>
        </p:nvSpPr>
        <p:spPr>
          <a:xfrm>
            <a:off x="421069" y="915852"/>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101"/>
          <p:cNvSpPr txBox="1"/>
          <p:nvPr>
            <p:ph idx="2" type="body"/>
          </p:nvPr>
        </p:nvSpPr>
        <p:spPr>
          <a:xfrm>
            <a:off x="428017" y="2049331"/>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101"/>
          <p:cNvSpPr/>
          <p:nvPr>
            <p:ph idx="3" type="pic"/>
          </p:nvPr>
        </p:nvSpPr>
        <p:spPr>
          <a:xfrm flipH="1">
            <a:off x="6929107" y="-160857"/>
            <a:ext cx="5659526" cy="5659526"/>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2400"/>
              <a:buFont typeface="Arial"/>
              <a:buNone/>
              <a:defRPr b="0" i="0" sz="24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01"/>
          <p:cNvSpPr/>
          <p:nvPr/>
        </p:nvSpPr>
        <p:spPr>
          <a:xfrm rot="-9184264">
            <a:off x="8575829" y="806436"/>
            <a:ext cx="5162451" cy="5162451"/>
          </a:xfrm>
          <a:prstGeom prst="arc">
            <a:avLst>
              <a:gd fmla="val 13109579"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101"/>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19" name="Google Shape;219;p101"/>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220" name="Google Shape;220;p101"/>
          <p:cNvPicPr preferRelativeResize="0"/>
          <p:nvPr/>
        </p:nvPicPr>
        <p:blipFill rotWithShape="1">
          <a:blip r:embed="rId3">
            <a:alphaModFix/>
          </a:blip>
          <a:srcRect b="0" l="0" r="0" t="0"/>
          <a:stretch/>
        </p:blipFill>
        <p:spPr>
          <a:xfrm>
            <a:off x="11323261" y="4419920"/>
            <a:ext cx="690436" cy="673218"/>
          </a:xfrm>
          <a:prstGeom prst="rect">
            <a:avLst/>
          </a:prstGeom>
          <a:noFill/>
          <a:ln>
            <a:noFill/>
          </a:ln>
        </p:spPr>
      </p:pic>
      <p:pic>
        <p:nvPicPr>
          <p:cNvPr id="221" name="Google Shape;221;p101"/>
          <p:cNvPicPr preferRelativeResize="0"/>
          <p:nvPr/>
        </p:nvPicPr>
        <p:blipFill rotWithShape="1">
          <a:blip r:embed="rId4">
            <a:alphaModFix/>
          </a:blip>
          <a:srcRect b="0" l="0" r="0" t="0"/>
          <a:stretch/>
        </p:blipFill>
        <p:spPr>
          <a:xfrm>
            <a:off x="9077246" y="4712644"/>
            <a:ext cx="1363247" cy="1350410"/>
          </a:xfrm>
          <a:prstGeom prst="rect">
            <a:avLst/>
          </a:prstGeom>
          <a:noFill/>
          <a:ln>
            <a:noFill/>
          </a:ln>
        </p:spPr>
      </p:pic>
      <p:pic>
        <p:nvPicPr>
          <p:cNvPr id="222" name="Google Shape;222;p101"/>
          <p:cNvPicPr preferRelativeResize="0"/>
          <p:nvPr/>
        </p:nvPicPr>
        <p:blipFill rotWithShape="1">
          <a:blip r:embed="rId5">
            <a:alphaModFix/>
          </a:blip>
          <a:srcRect b="0" l="0" r="0" t="0"/>
          <a:stretch/>
        </p:blipFill>
        <p:spPr>
          <a:xfrm>
            <a:off x="5814086" y="915852"/>
            <a:ext cx="2227993" cy="222069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left  (NAVY)">
  <p:cSld name="Text with quote box on left  (NAVY)">
    <p:spTree>
      <p:nvGrpSpPr>
        <p:cNvPr id="223" name="Shape 223"/>
        <p:cNvGrpSpPr/>
        <p:nvPr/>
      </p:nvGrpSpPr>
      <p:grpSpPr>
        <a:xfrm>
          <a:off x="0" y="0"/>
          <a:ext cx="0" cy="0"/>
          <a:chOff x="0" y="0"/>
          <a:chExt cx="0" cy="0"/>
        </a:xfrm>
      </p:grpSpPr>
      <p:grpSp>
        <p:nvGrpSpPr>
          <p:cNvPr id="224" name="Google Shape;224;p102"/>
          <p:cNvGrpSpPr/>
          <p:nvPr/>
        </p:nvGrpSpPr>
        <p:grpSpPr>
          <a:xfrm>
            <a:off x="-3012756" y="-2245140"/>
            <a:ext cx="10242583" cy="10242583"/>
            <a:chOff x="-3012756" y="-2245140"/>
            <a:chExt cx="10242583" cy="10242583"/>
          </a:xfrm>
        </p:grpSpPr>
        <p:sp>
          <p:nvSpPr>
            <p:cNvPr id="225" name="Google Shape;225;p102"/>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102"/>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7" name="Google Shape;227;p102"/>
            <p:cNvPicPr preferRelativeResize="0"/>
            <p:nvPr/>
          </p:nvPicPr>
          <p:blipFill rotWithShape="1">
            <a:blip r:embed="rId2">
              <a:alphaModFix amt="80000"/>
            </a:blip>
            <a:srcRect b="0" l="0" r="0" t="0"/>
            <a:stretch/>
          </p:blipFill>
          <p:spPr>
            <a:xfrm>
              <a:off x="4780799" y="4611219"/>
              <a:ext cx="690436" cy="673218"/>
            </a:xfrm>
            <a:prstGeom prst="rect">
              <a:avLst/>
            </a:prstGeom>
            <a:noFill/>
            <a:ln>
              <a:noFill/>
            </a:ln>
          </p:spPr>
        </p:pic>
        <p:pic>
          <p:nvPicPr>
            <p:cNvPr id="228" name="Google Shape;228;p102"/>
            <p:cNvPicPr preferRelativeResize="0"/>
            <p:nvPr/>
          </p:nvPicPr>
          <p:blipFill rotWithShape="1">
            <a:blip r:embed="rId3">
              <a:alphaModFix amt="80000"/>
            </a:blip>
            <a:srcRect b="0" l="0" r="0" t="0"/>
            <a:stretch/>
          </p:blipFill>
          <p:spPr>
            <a:xfrm>
              <a:off x="114696" y="5320710"/>
              <a:ext cx="1363247" cy="1350410"/>
            </a:xfrm>
            <a:prstGeom prst="rect">
              <a:avLst/>
            </a:prstGeom>
            <a:noFill/>
            <a:ln>
              <a:noFill/>
            </a:ln>
          </p:spPr>
        </p:pic>
        <p:pic>
          <p:nvPicPr>
            <p:cNvPr id="229" name="Google Shape;229;p102"/>
            <p:cNvPicPr preferRelativeResize="0"/>
            <p:nvPr/>
          </p:nvPicPr>
          <p:blipFill rotWithShape="1">
            <a:blip r:embed="rId4">
              <a:alphaModFix amt="80000"/>
            </a:blip>
            <a:srcRect b="0" l="0" r="0" t="0"/>
            <a:stretch/>
          </p:blipFill>
          <p:spPr>
            <a:xfrm>
              <a:off x="4097575" y="-105032"/>
              <a:ext cx="2227993" cy="2220696"/>
            </a:xfrm>
            <a:prstGeom prst="rect">
              <a:avLst/>
            </a:prstGeom>
            <a:noFill/>
            <a:ln>
              <a:noFill/>
            </a:ln>
          </p:spPr>
        </p:pic>
      </p:grpSp>
      <p:cxnSp>
        <p:nvCxnSpPr>
          <p:cNvPr id="230" name="Google Shape;230;p102"/>
          <p:cNvCxnSpPr/>
          <p:nvPr/>
        </p:nvCxnSpPr>
        <p:spPr>
          <a:xfrm rot="10800000">
            <a:off x="6207098" y="1711826"/>
            <a:ext cx="5569265" cy="0"/>
          </a:xfrm>
          <a:prstGeom prst="straightConnector1">
            <a:avLst/>
          </a:prstGeom>
          <a:noFill/>
          <a:ln cap="flat" cmpd="sng" w="28575">
            <a:solidFill>
              <a:srgbClr val="174F72"/>
            </a:solidFill>
            <a:prstDash val="solid"/>
            <a:miter lim="800000"/>
            <a:headEnd len="sm" w="sm" type="none"/>
            <a:tailEnd len="sm" w="sm" type="none"/>
          </a:ln>
        </p:spPr>
      </p:cxnSp>
      <p:sp>
        <p:nvSpPr>
          <p:cNvPr id="231" name="Google Shape;231;p102"/>
          <p:cNvSpPr txBox="1"/>
          <p:nvPr>
            <p:ph idx="1" type="body"/>
          </p:nvPr>
        </p:nvSpPr>
        <p:spPr>
          <a:xfrm>
            <a:off x="6318620" y="819599"/>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102"/>
          <p:cNvSpPr txBox="1"/>
          <p:nvPr>
            <p:ph idx="2" type="body"/>
          </p:nvPr>
        </p:nvSpPr>
        <p:spPr>
          <a:xfrm>
            <a:off x="6325568" y="1953078"/>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3" name="Google Shape;233;p102"/>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34" name="Google Shape;234;p102"/>
          <p:cNvPicPr preferRelativeResize="0"/>
          <p:nvPr/>
        </p:nvPicPr>
        <p:blipFill rotWithShape="1">
          <a:blip r:embed="rId5">
            <a:alphaModFix/>
          </a:blip>
          <a:srcRect b="0" l="0" r="0" t="0"/>
          <a:stretch/>
        </p:blipFill>
        <p:spPr>
          <a:xfrm rot="-3756063">
            <a:off x="11416204" y="6237834"/>
            <a:ext cx="740284" cy="569976"/>
          </a:xfrm>
          <a:prstGeom prst="rect">
            <a:avLst/>
          </a:prstGeom>
          <a:noFill/>
          <a:ln>
            <a:noFill/>
          </a:ln>
        </p:spPr>
      </p:pic>
      <p:sp>
        <p:nvSpPr>
          <p:cNvPr id="235" name="Google Shape;235;p102"/>
          <p:cNvSpPr txBox="1"/>
          <p:nvPr>
            <p:ph idx="3" type="body"/>
          </p:nvPr>
        </p:nvSpPr>
        <p:spPr>
          <a:xfrm>
            <a:off x="4059608" y="3505004"/>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6" name="Google Shape;236;p102"/>
          <p:cNvSpPr txBox="1"/>
          <p:nvPr>
            <p:ph idx="4" type="body"/>
          </p:nvPr>
        </p:nvSpPr>
        <p:spPr>
          <a:xfrm>
            <a:off x="447384" y="890625"/>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7" name="Google Shape;237;p102"/>
          <p:cNvSpPr txBox="1"/>
          <p:nvPr>
            <p:ph idx="5" type="body"/>
          </p:nvPr>
        </p:nvSpPr>
        <p:spPr>
          <a:xfrm>
            <a:off x="480042" y="1536159"/>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left (PINK)">
  <p:cSld name="Text with quote box on left (PINK)">
    <p:spTree>
      <p:nvGrpSpPr>
        <p:cNvPr id="238" name="Shape 238"/>
        <p:cNvGrpSpPr/>
        <p:nvPr/>
      </p:nvGrpSpPr>
      <p:grpSpPr>
        <a:xfrm>
          <a:off x="0" y="0"/>
          <a:ext cx="0" cy="0"/>
          <a:chOff x="0" y="0"/>
          <a:chExt cx="0" cy="0"/>
        </a:xfrm>
      </p:grpSpPr>
      <p:grpSp>
        <p:nvGrpSpPr>
          <p:cNvPr id="239" name="Google Shape;239;p103"/>
          <p:cNvGrpSpPr/>
          <p:nvPr/>
        </p:nvGrpSpPr>
        <p:grpSpPr>
          <a:xfrm>
            <a:off x="-3012756" y="-2245140"/>
            <a:ext cx="10242583" cy="10242583"/>
            <a:chOff x="-3012756" y="-2245140"/>
            <a:chExt cx="10242583" cy="10242583"/>
          </a:xfrm>
        </p:grpSpPr>
        <p:sp>
          <p:nvSpPr>
            <p:cNvPr id="240" name="Google Shape;240;p103"/>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103"/>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2" name="Google Shape;242;p103"/>
            <p:cNvPicPr preferRelativeResize="0"/>
            <p:nvPr/>
          </p:nvPicPr>
          <p:blipFill rotWithShape="1">
            <a:blip r:embed="rId2">
              <a:alphaModFix amt="80000"/>
            </a:blip>
            <a:srcRect b="0" l="0" r="0" t="0"/>
            <a:stretch/>
          </p:blipFill>
          <p:spPr>
            <a:xfrm>
              <a:off x="4097575" y="-105032"/>
              <a:ext cx="2227993" cy="2220696"/>
            </a:xfrm>
            <a:prstGeom prst="rect">
              <a:avLst/>
            </a:prstGeom>
            <a:noFill/>
            <a:ln>
              <a:noFill/>
            </a:ln>
          </p:spPr>
        </p:pic>
        <p:pic>
          <p:nvPicPr>
            <p:cNvPr id="243" name="Google Shape;243;p103"/>
            <p:cNvPicPr preferRelativeResize="0"/>
            <p:nvPr/>
          </p:nvPicPr>
          <p:blipFill rotWithShape="1">
            <a:blip r:embed="rId3">
              <a:alphaModFix amt="80000"/>
            </a:blip>
            <a:srcRect b="0" l="0" r="0" t="0"/>
            <a:stretch/>
          </p:blipFill>
          <p:spPr>
            <a:xfrm>
              <a:off x="114696" y="5284438"/>
              <a:ext cx="1419105" cy="1383716"/>
            </a:xfrm>
            <a:prstGeom prst="rect">
              <a:avLst/>
            </a:prstGeom>
            <a:noFill/>
            <a:ln>
              <a:noFill/>
            </a:ln>
          </p:spPr>
        </p:pic>
        <p:pic>
          <p:nvPicPr>
            <p:cNvPr id="244" name="Google Shape;244;p103"/>
            <p:cNvPicPr preferRelativeResize="0"/>
            <p:nvPr/>
          </p:nvPicPr>
          <p:blipFill rotWithShape="1">
            <a:blip r:embed="rId4">
              <a:alphaModFix amt="80000"/>
            </a:blip>
            <a:srcRect b="0" l="0" r="0" t="0"/>
            <a:stretch/>
          </p:blipFill>
          <p:spPr>
            <a:xfrm>
              <a:off x="4825978" y="4665583"/>
              <a:ext cx="657487" cy="651295"/>
            </a:xfrm>
            <a:prstGeom prst="rect">
              <a:avLst/>
            </a:prstGeom>
            <a:noFill/>
            <a:ln>
              <a:noFill/>
            </a:ln>
          </p:spPr>
        </p:pic>
      </p:grpSp>
      <p:sp>
        <p:nvSpPr>
          <p:cNvPr id="245" name="Google Shape;245;p103"/>
          <p:cNvSpPr txBox="1"/>
          <p:nvPr>
            <p:ph idx="1" type="body"/>
          </p:nvPr>
        </p:nvSpPr>
        <p:spPr>
          <a:xfrm>
            <a:off x="6318620" y="819599"/>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6" name="Google Shape;246;p103"/>
          <p:cNvSpPr txBox="1"/>
          <p:nvPr>
            <p:ph idx="2" type="body"/>
          </p:nvPr>
        </p:nvSpPr>
        <p:spPr>
          <a:xfrm>
            <a:off x="6325568" y="1953078"/>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7" name="Google Shape;247;p103"/>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48" name="Google Shape;248;p103"/>
          <p:cNvPicPr preferRelativeResize="0"/>
          <p:nvPr/>
        </p:nvPicPr>
        <p:blipFill rotWithShape="1">
          <a:blip r:embed="rId5">
            <a:alphaModFix/>
          </a:blip>
          <a:srcRect b="0" l="0" r="0" t="0"/>
          <a:stretch/>
        </p:blipFill>
        <p:spPr>
          <a:xfrm rot="-3756063">
            <a:off x="11416204" y="6237834"/>
            <a:ext cx="740284" cy="569976"/>
          </a:xfrm>
          <a:prstGeom prst="rect">
            <a:avLst/>
          </a:prstGeom>
          <a:noFill/>
          <a:ln>
            <a:noFill/>
          </a:ln>
        </p:spPr>
      </p:pic>
      <p:sp>
        <p:nvSpPr>
          <p:cNvPr id="249" name="Google Shape;249;p103"/>
          <p:cNvSpPr txBox="1"/>
          <p:nvPr>
            <p:ph idx="3" type="body"/>
          </p:nvPr>
        </p:nvSpPr>
        <p:spPr>
          <a:xfrm>
            <a:off x="4059608" y="3505004"/>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0" name="Google Shape;250;p103"/>
          <p:cNvSpPr txBox="1"/>
          <p:nvPr>
            <p:ph idx="4" type="body"/>
          </p:nvPr>
        </p:nvSpPr>
        <p:spPr>
          <a:xfrm>
            <a:off x="447384" y="890625"/>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1" name="Google Shape;251;p103"/>
          <p:cNvSpPr txBox="1"/>
          <p:nvPr>
            <p:ph idx="5" type="body"/>
          </p:nvPr>
        </p:nvSpPr>
        <p:spPr>
          <a:xfrm>
            <a:off x="480042" y="1536159"/>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52" name="Google Shape;252;p103"/>
          <p:cNvCxnSpPr/>
          <p:nvPr/>
        </p:nvCxnSpPr>
        <p:spPr>
          <a:xfrm rot="10800000">
            <a:off x="6207098" y="1711826"/>
            <a:ext cx="5569265"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left (TURQUOISE)">
  <p:cSld name="Text with quote box on left (TURQUOISE)">
    <p:spTree>
      <p:nvGrpSpPr>
        <p:cNvPr id="253" name="Shape 253"/>
        <p:cNvGrpSpPr/>
        <p:nvPr/>
      </p:nvGrpSpPr>
      <p:grpSpPr>
        <a:xfrm>
          <a:off x="0" y="0"/>
          <a:ext cx="0" cy="0"/>
          <a:chOff x="0" y="0"/>
          <a:chExt cx="0" cy="0"/>
        </a:xfrm>
      </p:grpSpPr>
      <p:grpSp>
        <p:nvGrpSpPr>
          <p:cNvPr id="254" name="Google Shape;254;p104"/>
          <p:cNvGrpSpPr/>
          <p:nvPr/>
        </p:nvGrpSpPr>
        <p:grpSpPr>
          <a:xfrm>
            <a:off x="-3012756" y="-2245140"/>
            <a:ext cx="10242583" cy="10242583"/>
            <a:chOff x="-3012756" y="-2245140"/>
            <a:chExt cx="10242583" cy="10242583"/>
          </a:xfrm>
        </p:grpSpPr>
        <p:sp>
          <p:nvSpPr>
            <p:cNvPr id="255" name="Google Shape;255;p104"/>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104"/>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7" name="Google Shape;257;p104"/>
            <p:cNvPicPr preferRelativeResize="0"/>
            <p:nvPr/>
          </p:nvPicPr>
          <p:blipFill rotWithShape="1">
            <a:blip r:embed="rId2">
              <a:alphaModFix amt="80000"/>
            </a:blip>
            <a:srcRect b="0" l="0" r="0" t="0"/>
            <a:stretch/>
          </p:blipFill>
          <p:spPr>
            <a:xfrm>
              <a:off x="4780799" y="4611219"/>
              <a:ext cx="690436" cy="673218"/>
            </a:xfrm>
            <a:prstGeom prst="rect">
              <a:avLst/>
            </a:prstGeom>
            <a:noFill/>
            <a:ln>
              <a:noFill/>
            </a:ln>
          </p:spPr>
        </p:pic>
        <p:pic>
          <p:nvPicPr>
            <p:cNvPr id="258" name="Google Shape;258;p104"/>
            <p:cNvPicPr preferRelativeResize="0"/>
            <p:nvPr/>
          </p:nvPicPr>
          <p:blipFill rotWithShape="1">
            <a:blip r:embed="rId3">
              <a:alphaModFix amt="80000"/>
            </a:blip>
            <a:srcRect b="0" l="0" r="0" t="0"/>
            <a:stretch/>
          </p:blipFill>
          <p:spPr>
            <a:xfrm>
              <a:off x="114696" y="5320710"/>
              <a:ext cx="1363247" cy="1350410"/>
            </a:xfrm>
            <a:prstGeom prst="rect">
              <a:avLst/>
            </a:prstGeom>
            <a:noFill/>
            <a:ln>
              <a:noFill/>
            </a:ln>
          </p:spPr>
        </p:pic>
        <p:pic>
          <p:nvPicPr>
            <p:cNvPr id="259" name="Google Shape;259;p104"/>
            <p:cNvPicPr preferRelativeResize="0"/>
            <p:nvPr/>
          </p:nvPicPr>
          <p:blipFill rotWithShape="1">
            <a:blip r:embed="rId4">
              <a:alphaModFix amt="80000"/>
            </a:blip>
            <a:srcRect b="0" l="0" r="0" t="0"/>
            <a:stretch/>
          </p:blipFill>
          <p:spPr>
            <a:xfrm>
              <a:off x="4097575" y="-105032"/>
              <a:ext cx="2227993" cy="2220696"/>
            </a:xfrm>
            <a:prstGeom prst="rect">
              <a:avLst/>
            </a:prstGeom>
            <a:noFill/>
            <a:ln>
              <a:noFill/>
            </a:ln>
          </p:spPr>
        </p:pic>
      </p:grpSp>
      <p:sp>
        <p:nvSpPr>
          <p:cNvPr id="260" name="Google Shape;260;p104"/>
          <p:cNvSpPr txBox="1"/>
          <p:nvPr>
            <p:ph idx="1" type="body"/>
          </p:nvPr>
        </p:nvSpPr>
        <p:spPr>
          <a:xfrm>
            <a:off x="6318620" y="819599"/>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1" name="Google Shape;261;p104"/>
          <p:cNvSpPr txBox="1"/>
          <p:nvPr>
            <p:ph idx="2" type="body"/>
          </p:nvPr>
        </p:nvSpPr>
        <p:spPr>
          <a:xfrm>
            <a:off x="6325568" y="1953078"/>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2" name="Google Shape;262;p104"/>
          <p:cNvSpPr txBox="1"/>
          <p:nvPr/>
        </p:nvSpPr>
        <p:spPr>
          <a:xfrm>
            <a:off x="285884" y="6389956"/>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63" name="Google Shape;263;p104"/>
          <p:cNvPicPr preferRelativeResize="0"/>
          <p:nvPr/>
        </p:nvPicPr>
        <p:blipFill rotWithShape="1">
          <a:blip r:embed="rId5">
            <a:alphaModFix/>
          </a:blip>
          <a:srcRect b="0" l="0" r="0" t="0"/>
          <a:stretch/>
        </p:blipFill>
        <p:spPr>
          <a:xfrm rot="-3756063">
            <a:off x="11416204" y="6237834"/>
            <a:ext cx="740284" cy="569976"/>
          </a:xfrm>
          <a:prstGeom prst="rect">
            <a:avLst/>
          </a:prstGeom>
          <a:noFill/>
          <a:ln>
            <a:noFill/>
          </a:ln>
        </p:spPr>
      </p:pic>
      <p:sp>
        <p:nvSpPr>
          <p:cNvPr id="264" name="Google Shape;264;p104"/>
          <p:cNvSpPr txBox="1"/>
          <p:nvPr>
            <p:ph idx="3" type="body"/>
          </p:nvPr>
        </p:nvSpPr>
        <p:spPr>
          <a:xfrm>
            <a:off x="4059608" y="3505004"/>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5" name="Google Shape;265;p104"/>
          <p:cNvSpPr txBox="1"/>
          <p:nvPr>
            <p:ph idx="4" type="body"/>
          </p:nvPr>
        </p:nvSpPr>
        <p:spPr>
          <a:xfrm>
            <a:off x="447384" y="890625"/>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6" name="Google Shape;266;p104"/>
          <p:cNvSpPr txBox="1"/>
          <p:nvPr>
            <p:ph idx="5" type="body"/>
          </p:nvPr>
        </p:nvSpPr>
        <p:spPr>
          <a:xfrm>
            <a:off x="480042" y="1536159"/>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67" name="Google Shape;267;p104"/>
          <p:cNvCxnSpPr/>
          <p:nvPr/>
        </p:nvCxnSpPr>
        <p:spPr>
          <a:xfrm rot="10800000">
            <a:off x="6207098" y="1711826"/>
            <a:ext cx="5569265"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left  (LIME)">
  <p:cSld name="Text with quote box on left  (LIME)">
    <p:spTree>
      <p:nvGrpSpPr>
        <p:cNvPr id="268" name="Shape 268"/>
        <p:cNvGrpSpPr/>
        <p:nvPr/>
      </p:nvGrpSpPr>
      <p:grpSpPr>
        <a:xfrm>
          <a:off x="0" y="0"/>
          <a:ext cx="0" cy="0"/>
          <a:chOff x="0" y="0"/>
          <a:chExt cx="0" cy="0"/>
        </a:xfrm>
      </p:grpSpPr>
      <p:grpSp>
        <p:nvGrpSpPr>
          <p:cNvPr id="269" name="Google Shape;269;p105"/>
          <p:cNvGrpSpPr/>
          <p:nvPr/>
        </p:nvGrpSpPr>
        <p:grpSpPr>
          <a:xfrm>
            <a:off x="-3012756" y="-2245140"/>
            <a:ext cx="10242583" cy="10242583"/>
            <a:chOff x="-3012756" y="-2245140"/>
            <a:chExt cx="10242583" cy="10242583"/>
          </a:xfrm>
        </p:grpSpPr>
        <p:sp>
          <p:nvSpPr>
            <p:cNvPr id="270" name="Google Shape;270;p105"/>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105"/>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72" name="Google Shape;272;p105"/>
            <p:cNvPicPr preferRelativeResize="0"/>
            <p:nvPr/>
          </p:nvPicPr>
          <p:blipFill rotWithShape="1">
            <a:blip r:embed="rId2">
              <a:alphaModFix amt="80000"/>
            </a:blip>
            <a:srcRect b="0" l="0" r="0" t="0"/>
            <a:stretch/>
          </p:blipFill>
          <p:spPr>
            <a:xfrm>
              <a:off x="114696" y="5320710"/>
              <a:ext cx="1363247" cy="1350410"/>
            </a:xfrm>
            <a:prstGeom prst="rect">
              <a:avLst/>
            </a:prstGeom>
            <a:noFill/>
            <a:ln>
              <a:noFill/>
            </a:ln>
          </p:spPr>
        </p:pic>
        <p:pic>
          <p:nvPicPr>
            <p:cNvPr id="273" name="Google Shape;273;p105"/>
            <p:cNvPicPr preferRelativeResize="0"/>
            <p:nvPr/>
          </p:nvPicPr>
          <p:blipFill rotWithShape="1">
            <a:blip r:embed="rId3">
              <a:alphaModFix amt="80000"/>
            </a:blip>
            <a:srcRect b="0" l="0" r="0" t="0"/>
            <a:stretch/>
          </p:blipFill>
          <p:spPr>
            <a:xfrm rot="299580">
              <a:off x="4206166" y="82689"/>
              <a:ext cx="2027433" cy="1976874"/>
            </a:xfrm>
            <a:prstGeom prst="rect">
              <a:avLst/>
            </a:prstGeom>
            <a:noFill/>
            <a:ln>
              <a:noFill/>
            </a:ln>
          </p:spPr>
        </p:pic>
        <p:pic>
          <p:nvPicPr>
            <p:cNvPr id="274" name="Google Shape;274;p105"/>
            <p:cNvPicPr preferRelativeResize="0"/>
            <p:nvPr/>
          </p:nvPicPr>
          <p:blipFill rotWithShape="1">
            <a:blip r:embed="rId4">
              <a:alphaModFix amt="80000"/>
            </a:blip>
            <a:srcRect b="0" l="0" r="0" t="0"/>
            <a:stretch/>
          </p:blipFill>
          <p:spPr>
            <a:xfrm>
              <a:off x="4754778" y="4642672"/>
              <a:ext cx="724821" cy="722447"/>
            </a:xfrm>
            <a:prstGeom prst="rect">
              <a:avLst/>
            </a:prstGeom>
            <a:noFill/>
            <a:ln>
              <a:noFill/>
            </a:ln>
          </p:spPr>
        </p:pic>
      </p:grpSp>
      <p:sp>
        <p:nvSpPr>
          <p:cNvPr id="275" name="Google Shape;275;p105"/>
          <p:cNvSpPr txBox="1"/>
          <p:nvPr>
            <p:ph idx="1" type="body"/>
          </p:nvPr>
        </p:nvSpPr>
        <p:spPr>
          <a:xfrm>
            <a:off x="6318620" y="819599"/>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6" name="Google Shape;276;p105"/>
          <p:cNvSpPr txBox="1"/>
          <p:nvPr>
            <p:ph idx="2" type="body"/>
          </p:nvPr>
        </p:nvSpPr>
        <p:spPr>
          <a:xfrm>
            <a:off x="6325568" y="1953078"/>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7" name="Google Shape;277;p105"/>
          <p:cNvSpPr txBox="1"/>
          <p:nvPr>
            <p:ph idx="3" type="body"/>
          </p:nvPr>
        </p:nvSpPr>
        <p:spPr>
          <a:xfrm>
            <a:off x="4059608" y="3505004"/>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8" name="Google Shape;278;p105"/>
          <p:cNvSpPr txBox="1"/>
          <p:nvPr>
            <p:ph idx="4" type="body"/>
          </p:nvPr>
        </p:nvSpPr>
        <p:spPr>
          <a:xfrm>
            <a:off x="447384" y="890625"/>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9" name="Google Shape;279;p105"/>
          <p:cNvSpPr txBox="1"/>
          <p:nvPr>
            <p:ph idx="5" type="body"/>
          </p:nvPr>
        </p:nvSpPr>
        <p:spPr>
          <a:xfrm>
            <a:off x="480042" y="1536159"/>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0" name="Google Shape;280;p105"/>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81" name="Google Shape;281;p105"/>
          <p:cNvPicPr preferRelativeResize="0"/>
          <p:nvPr/>
        </p:nvPicPr>
        <p:blipFill rotWithShape="1">
          <a:blip r:embed="rId5">
            <a:alphaModFix/>
          </a:blip>
          <a:srcRect b="0" l="0" r="0" t="0"/>
          <a:stretch/>
        </p:blipFill>
        <p:spPr>
          <a:xfrm rot="-3756063">
            <a:off x="11416204" y="6237834"/>
            <a:ext cx="740284" cy="569976"/>
          </a:xfrm>
          <a:prstGeom prst="rect">
            <a:avLst/>
          </a:prstGeom>
          <a:noFill/>
          <a:ln>
            <a:noFill/>
          </a:ln>
        </p:spPr>
      </p:pic>
      <p:cxnSp>
        <p:nvCxnSpPr>
          <p:cNvPr id="282" name="Google Shape;282;p105"/>
          <p:cNvCxnSpPr/>
          <p:nvPr/>
        </p:nvCxnSpPr>
        <p:spPr>
          <a:xfrm rot="10800000">
            <a:off x="6207098" y="1711826"/>
            <a:ext cx="5569265"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right (NAVY)">
  <p:cSld name="Text with quote box on right (NAVY)">
    <p:spTree>
      <p:nvGrpSpPr>
        <p:cNvPr id="283" name="Shape 283"/>
        <p:cNvGrpSpPr/>
        <p:nvPr/>
      </p:nvGrpSpPr>
      <p:grpSpPr>
        <a:xfrm>
          <a:off x="0" y="0"/>
          <a:ext cx="0" cy="0"/>
          <a:chOff x="0" y="0"/>
          <a:chExt cx="0" cy="0"/>
        </a:xfrm>
      </p:grpSpPr>
      <p:grpSp>
        <p:nvGrpSpPr>
          <p:cNvPr id="284" name="Google Shape;284;p106"/>
          <p:cNvGrpSpPr/>
          <p:nvPr/>
        </p:nvGrpSpPr>
        <p:grpSpPr>
          <a:xfrm flipH="1">
            <a:off x="4964537" y="-2216459"/>
            <a:ext cx="10242583" cy="10242583"/>
            <a:chOff x="-3012756" y="-2245140"/>
            <a:chExt cx="10242583" cy="10242583"/>
          </a:xfrm>
        </p:grpSpPr>
        <p:sp>
          <p:nvSpPr>
            <p:cNvPr id="285" name="Google Shape;285;p106"/>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106"/>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7" name="Google Shape;287;p106"/>
            <p:cNvPicPr preferRelativeResize="0"/>
            <p:nvPr/>
          </p:nvPicPr>
          <p:blipFill rotWithShape="1">
            <a:blip r:embed="rId2">
              <a:alphaModFix amt="80000"/>
            </a:blip>
            <a:srcRect b="0" l="0" r="0" t="0"/>
            <a:stretch/>
          </p:blipFill>
          <p:spPr>
            <a:xfrm>
              <a:off x="4780799" y="4611219"/>
              <a:ext cx="690436" cy="673218"/>
            </a:xfrm>
            <a:prstGeom prst="rect">
              <a:avLst/>
            </a:prstGeom>
            <a:noFill/>
            <a:ln>
              <a:noFill/>
            </a:ln>
          </p:spPr>
        </p:pic>
        <p:pic>
          <p:nvPicPr>
            <p:cNvPr id="288" name="Google Shape;288;p106"/>
            <p:cNvPicPr preferRelativeResize="0"/>
            <p:nvPr/>
          </p:nvPicPr>
          <p:blipFill rotWithShape="1">
            <a:blip r:embed="rId3">
              <a:alphaModFix amt="80000"/>
            </a:blip>
            <a:srcRect b="0" l="0" r="0" t="0"/>
            <a:stretch/>
          </p:blipFill>
          <p:spPr>
            <a:xfrm>
              <a:off x="114696" y="5320710"/>
              <a:ext cx="1363247" cy="1350410"/>
            </a:xfrm>
            <a:prstGeom prst="rect">
              <a:avLst/>
            </a:prstGeom>
            <a:noFill/>
            <a:ln>
              <a:noFill/>
            </a:ln>
          </p:spPr>
        </p:pic>
        <p:pic>
          <p:nvPicPr>
            <p:cNvPr id="289" name="Google Shape;289;p106"/>
            <p:cNvPicPr preferRelativeResize="0"/>
            <p:nvPr/>
          </p:nvPicPr>
          <p:blipFill rotWithShape="1">
            <a:blip r:embed="rId4">
              <a:alphaModFix amt="80000"/>
            </a:blip>
            <a:srcRect b="0" l="0" r="0" t="0"/>
            <a:stretch/>
          </p:blipFill>
          <p:spPr>
            <a:xfrm>
              <a:off x="4097575" y="-105032"/>
              <a:ext cx="2227993" cy="2220696"/>
            </a:xfrm>
            <a:prstGeom prst="rect">
              <a:avLst/>
            </a:prstGeom>
            <a:noFill/>
            <a:ln>
              <a:noFill/>
            </a:ln>
          </p:spPr>
        </p:pic>
      </p:grpSp>
      <p:sp>
        <p:nvSpPr>
          <p:cNvPr id="290" name="Google Shape;290;p106"/>
          <p:cNvSpPr txBox="1"/>
          <p:nvPr>
            <p:ph idx="1" type="body"/>
          </p:nvPr>
        </p:nvSpPr>
        <p:spPr>
          <a:xfrm>
            <a:off x="370472" y="832305"/>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1" name="Google Shape;291;p106"/>
          <p:cNvSpPr txBox="1"/>
          <p:nvPr>
            <p:ph idx="2" type="body"/>
          </p:nvPr>
        </p:nvSpPr>
        <p:spPr>
          <a:xfrm>
            <a:off x="377420" y="1965784"/>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2" name="Google Shape;292;p106"/>
          <p:cNvSpPr txBox="1"/>
          <p:nvPr>
            <p:ph idx="3" type="body"/>
          </p:nvPr>
        </p:nvSpPr>
        <p:spPr>
          <a:xfrm>
            <a:off x="11059225" y="418538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3" name="Google Shape;293;p106"/>
          <p:cNvSpPr txBox="1"/>
          <p:nvPr>
            <p:ph idx="4" type="body"/>
          </p:nvPr>
        </p:nvSpPr>
        <p:spPr>
          <a:xfrm>
            <a:off x="7447001" y="1571001"/>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4" name="Google Shape;294;p106"/>
          <p:cNvSpPr txBox="1"/>
          <p:nvPr>
            <p:ph idx="5" type="body"/>
          </p:nvPr>
        </p:nvSpPr>
        <p:spPr>
          <a:xfrm>
            <a:off x="7479659" y="2216535"/>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95" name="Google Shape;295;p106"/>
          <p:cNvCxnSpPr/>
          <p:nvPr/>
        </p:nvCxnSpPr>
        <p:spPr>
          <a:xfrm rot="10800000">
            <a:off x="178507" y="1724532"/>
            <a:ext cx="5569265" cy="0"/>
          </a:xfrm>
          <a:prstGeom prst="straightConnector1">
            <a:avLst/>
          </a:prstGeom>
          <a:noFill/>
          <a:ln cap="flat" cmpd="sng" w="28575">
            <a:solidFill>
              <a:srgbClr val="174F72"/>
            </a:solidFill>
            <a:prstDash val="solid"/>
            <a:miter lim="800000"/>
            <a:headEnd len="sm" w="sm" type="none"/>
            <a:tailEnd len="sm" w="sm" type="none"/>
          </a:ln>
        </p:spPr>
      </p:cxnSp>
      <p:sp>
        <p:nvSpPr>
          <p:cNvPr id="296" name="Google Shape;296;p106"/>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97" name="Google Shape;297;p106"/>
          <p:cNvPicPr preferRelativeResize="0"/>
          <p:nvPr/>
        </p:nvPicPr>
        <p:blipFill rotWithShape="1">
          <a:blip r:embed="rId5">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right (PINK)">
  <p:cSld name="Text with quote box on right (PINK)">
    <p:spTree>
      <p:nvGrpSpPr>
        <p:cNvPr id="298" name="Shape 298"/>
        <p:cNvGrpSpPr/>
        <p:nvPr/>
      </p:nvGrpSpPr>
      <p:grpSpPr>
        <a:xfrm>
          <a:off x="0" y="0"/>
          <a:ext cx="0" cy="0"/>
          <a:chOff x="0" y="0"/>
          <a:chExt cx="0" cy="0"/>
        </a:xfrm>
      </p:grpSpPr>
      <p:grpSp>
        <p:nvGrpSpPr>
          <p:cNvPr id="299" name="Google Shape;299;p107"/>
          <p:cNvGrpSpPr/>
          <p:nvPr/>
        </p:nvGrpSpPr>
        <p:grpSpPr>
          <a:xfrm flipH="1">
            <a:off x="4950023" y="-2219763"/>
            <a:ext cx="10242583" cy="10242583"/>
            <a:chOff x="-3012756" y="-2245140"/>
            <a:chExt cx="10242583" cy="10242583"/>
          </a:xfrm>
        </p:grpSpPr>
        <p:sp>
          <p:nvSpPr>
            <p:cNvPr id="300" name="Google Shape;300;p107"/>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107"/>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02" name="Google Shape;302;p107"/>
            <p:cNvPicPr preferRelativeResize="0"/>
            <p:nvPr/>
          </p:nvPicPr>
          <p:blipFill rotWithShape="1">
            <a:blip r:embed="rId2">
              <a:alphaModFix amt="80000"/>
            </a:blip>
            <a:srcRect b="0" l="0" r="0" t="0"/>
            <a:stretch/>
          </p:blipFill>
          <p:spPr>
            <a:xfrm>
              <a:off x="4097575" y="-105032"/>
              <a:ext cx="2227993" cy="2220696"/>
            </a:xfrm>
            <a:prstGeom prst="rect">
              <a:avLst/>
            </a:prstGeom>
            <a:noFill/>
            <a:ln>
              <a:noFill/>
            </a:ln>
          </p:spPr>
        </p:pic>
        <p:pic>
          <p:nvPicPr>
            <p:cNvPr id="303" name="Google Shape;303;p107"/>
            <p:cNvPicPr preferRelativeResize="0"/>
            <p:nvPr/>
          </p:nvPicPr>
          <p:blipFill rotWithShape="1">
            <a:blip r:embed="rId3">
              <a:alphaModFix amt="80000"/>
            </a:blip>
            <a:srcRect b="0" l="0" r="0" t="0"/>
            <a:stretch/>
          </p:blipFill>
          <p:spPr>
            <a:xfrm>
              <a:off x="114696" y="5284438"/>
              <a:ext cx="1419105" cy="1383716"/>
            </a:xfrm>
            <a:prstGeom prst="rect">
              <a:avLst/>
            </a:prstGeom>
            <a:noFill/>
            <a:ln>
              <a:noFill/>
            </a:ln>
          </p:spPr>
        </p:pic>
        <p:pic>
          <p:nvPicPr>
            <p:cNvPr id="304" name="Google Shape;304;p107"/>
            <p:cNvPicPr preferRelativeResize="0"/>
            <p:nvPr/>
          </p:nvPicPr>
          <p:blipFill rotWithShape="1">
            <a:blip r:embed="rId4">
              <a:alphaModFix amt="80000"/>
            </a:blip>
            <a:srcRect b="0" l="0" r="0" t="0"/>
            <a:stretch/>
          </p:blipFill>
          <p:spPr>
            <a:xfrm>
              <a:off x="4825978" y="4665583"/>
              <a:ext cx="657487" cy="651295"/>
            </a:xfrm>
            <a:prstGeom prst="rect">
              <a:avLst/>
            </a:prstGeom>
            <a:noFill/>
            <a:ln>
              <a:noFill/>
            </a:ln>
          </p:spPr>
        </p:pic>
      </p:grpSp>
      <p:sp>
        <p:nvSpPr>
          <p:cNvPr id="305" name="Google Shape;305;p107"/>
          <p:cNvSpPr txBox="1"/>
          <p:nvPr>
            <p:ph idx="1" type="body"/>
          </p:nvPr>
        </p:nvSpPr>
        <p:spPr>
          <a:xfrm>
            <a:off x="370472" y="832305"/>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107"/>
          <p:cNvSpPr txBox="1"/>
          <p:nvPr>
            <p:ph idx="2" type="body"/>
          </p:nvPr>
        </p:nvSpPr>
        <p:spPr>
          <a:xfrm>
            <a:off x="377420" y="1965784"/>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7" name="Google Shape;307;p107"/>
          <p:cNvSpPr txBox="1"/>
          <p:nvPr>
            <p:ph idx="3" type="body"/>
          </p:nvPr>
        </p:nvSpPr>
        <p:spPr>
          <a:xfrm>
            <a:off x="11059225" y="418538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8" name="Google Shape;308;p107"/>
          <p:cNvSpPr txBox="1"/>
          <p:nvPr>
            <p:ph idx="4" type="body"/>
          </p:nvPr>
        </p:nvSpPr>
        <p:spPr>
          <a:xfrm>
            <a:off x="7447001" y="1571001"/>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9" name="Google Shape;309;p107"/>
          <p:cNvSpPr txBox="1"/>
          <p:nvPr>
            <p:ph idx="5" type="body"/>
          </p:nvPr>
        </p:nvSpPr>
        <p:spPr>
          <a:xfrm>
            <a:off x="7479659" y="2216535"/>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0" name="Google Shape;310;p107"/>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311" name="Google Shape;311;p107"/>
          <p:cNvPicPr preferRelativeResize="0"/>
          <p:nvPr/>
        </p:nvPicPr>
        <p:blipFill rotWithShape="1">
          <a:blip r:embed="rId5">
            <a:alphaModFix/>
          </a:blip>
          <a:srcRect b="0" l="0" r="0" t="0"/>
          <a:stretch/>
        </p:blipFill>
        <p:spPr>
          <a:xfrm flipH="1" rot="3756063">
            <a:off x="23560" y="6215909"/>
            <a:ext cx="740284" cy="569976"/>
          </a:xfrm>
          <a:prstGeom prst="rect">
            <a:avLst/>
          </a:prstGeom>
          <a:noFill/>
          <a:ln>
            <a:noFill/>
          </a:ln>
        </p:spPr>
      </p:pic>
      <p:cxnSp>
        <p:nvCxnSpPr>
          <p:cNvPr id="312" name="Google Shape;312;p107"/>
          <p:cNvCxnSpPr/>
          <p:nvPr/>
        </p:nvCxnSpPr>
        <p:spPr>
          <a:xfrm rot="10800000">
            <a:off x="178507" y="1724532"/>
            <a:ext cx="5569265"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Divider slide (NAVY)">
  <p:cSld name="Title/Divider slide (NAVY)">
    <p:spTree>
      <p:nvGrpSpPr>
        <p:cNvPr id="44" name="Shape 44"/>
        <p:cNvGrpSpPr/>
        <p:nvPr/>
      </p:nvGrpSpPr>
      <p:grpSpPr>
        <a:xfrm>
          <a:off x="0" y="0"/>
          <a:ext cx="0" cy="0"/>
          <a:chOff x="0" y="0"/>
          <a:chExt cx="0" cy="0"/>
        </a:xfrm>
      </p:grpSpPr>
      <p:sp>
        <p:nvSpPr>
          <p:cNvPr id="45" name="Google Shape;45;p81"/>
          <p:cNvSpPr/>
          <p:nvPr/>
        </p:nvSpPr>
        <p:spPr>
          <a:xfrm>
            <a:off x="0" y="0"/>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81"/>
          <p:cNvSpPr txBox="1"/>
          <p:nvPr>
            <p:ph idx="1" type="body"/>
          </p:nvPr>
        </p:nvSpPr>
        <p:spPr>
          <a:xfrm>
            <a:off x="552835" y="3583517"/>
            <a:ext cx="6491432" cy="2654302"/>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4800"/>
              <a:buFont typeface="Arial"/>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2000"/>
              <a:buNone/>
              <a:defRPr sz="12000"/>
            </a:lvl2pPr>
            <a:lvl3pPr indent="-228600" lvl="2" marL="1371600" algn="l">
              <a:lnSpc>
                <a:spcPct val="90000"/>
              </a:lnSpc>
              <a:spcBef>
                <a:spcPts val="500"/>
              </a:spcBef>
              <a:spcAft>
                <a:spcPts val="0"/>
              </a:spcAft>
              <a:buClr>
                <a:schemeClr val="dk1"/>
              </a:buClr>
              <a:buSzPts val="12000"/>
              <a:buNone/>
              <a:defRPr sz="12000"/>
            </a:lvl3pPr>
            <a:lvl4pPr indent="-228600" lvl="3" marL="1828800" algn="l">
              <a:lnSpc>
                <a:spcPct val="90000"/>
              </a:lnSpc>
              <a:spcBef>
                <a:spcPts val="500"/>
              </a:spcBef>
              <a:spcAft>
                <a:spcPts val="0"/>
              </a:spcAft>
              <a:buClr>
                <a:schemeClr val="dk1"/>
              </a:buClr>
              <a:buSzPts val="12000"/>
              <a:buNone/>
              <a:defRPr sz="12000"/>
            </a:lvl4pPr>
            <a:lvl5pPr indent="-228600" lvl="4" marL="2286000" algn="l">
              <a:lnSpc>
                <a:spcPct val="90000"/>
              </a:lnSpc>
              <a:spcBef>
                <a:spcPts val="500"/>
              </a:spcBef>
              <a:spcAft>
                <a:spcPts val="0"/>
              </a:spcAft>
              <a:buClr>
                <a:schemeClr val="dk1"/>
              </a:buClr>
              <a:buSzPts val="12000"/>
              <a:buNone/>
              <a:defRPr sz="1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81"/>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8" name="Google Shape;48;p81"/>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49" name="Google Shape;49;p81"/>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50" name="Google Shape;50;p81"/>
          <p:cNvPicPr preferRelativeResize="0"/>
          <p:nvPr/>
        </p:nvPicPr>
        <p:blipFill rotWithShape="1">
          <a:blip r:embed="rId3">
            <a:alphaModFix/>
          </a:blip>
          <a:srcRect b="0" l="0" r="0" t="0"/>
          <a:stretch/>
        </p:blipFill>
        <p:spPr>
          <a:xfrm>
            <a:off x="5666635" y="-8419"/>
            <a:ext cx="3150740" cy="2200290"/>
          </a:xfrm>
          <a:prstGeom prst="rect">
            <a:avLst/>
          </a:prstGeom>
          <a:noFill/>
          <a:ln>
            <a:noFill/>
          </a:ln>
        </p:spPr>
      </p:pic>
      <p:pic>
        <p:nvPicPr>
          <p:cNvPr id="51" name="Google Shape;51;p81"/>
          <p:cNvPicPr preferRelativeResize="0"/>
          <p:nvPr/>
        </p:nvPicPr>
        <p:blipFill rotWithShape="1">
          <a:blip r:embed="rId4">
            <a:alphaModFix/>
          </a:blip>
          <a:srcRect b="0" l="0" r="0" t="0"/>
          <a:stretch/>
        </p:blipFill>
        <p:spPr>
          <a:xfrm>
            <a:off x="7845847" y="2330561"/>
            <a:ext cx="971528" cy="962379"/>
          </a:xfrm>
          <a:prstGeom prst="rect">
            <a:avLst/>
          </a:prstGeom>
          <a:noFill/>
          <a:ln>
            <a:noFill/>
          </a:ln>
        </p:spPr>
      </p:pic>
      <p:pic>
        <p:nvPicPr>
          <p:cNvPr id="52" name="Google Shape;52;p81"/>
          <p:cNvPicPr preferRelativeResize="0"/>
          <p:nvPr/>
        </p:nvPicPr>
        <p:blipFill rotWithShape="1">
          <a:blip r:embed="rId5">
            <a:alphaModFix/>
          </a:blip>
          <a:srcRect b="0" l="0" r="0" t="0"/>
          <a:stretch/>
        </p:blipFill>
        <p:spPr>
          <a:xfrm>
            <a:off x="6284618" y="5671849"/>
            <a:ext cx="1045533" cy="101946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right (TURQUOISE)">
  <p:cSld name="Text with quote box on right (TURQUOISE)">
    <p:spTree>
      <p:nvGrpSpPr>
        <p:cNvPr id="313" name="Shape 313"/>
        <p:cNvGrpSpPr/>
        <p:nvPr/>
      </p:nvGrpSpPr>
      <p:grpSpPr>
        <a:xfrm>
          <a:off x="0" y="0"/>
          <a:ext cx="0" cy="0"/>
          <a:chOff x="0" y="0"/>
          <a:chExt cx="0" cy="0"/>
        </a:xfrm>
      </p:grpSpPr>
      <p:grpSp>
        <p:nvGrpSpPr>
          <p:cNvPr id="314" name="Google Shape;314;p108"/>
          <p:cNvGrpSpPr/>
          <p:nvPr/>
        </p:nvGrpSpPr>
        <p:grpSpPr>
          <a:xfrm flipH="1">
            <a:off x="4951089" y="-2211088"/>
            <a:ext cx="10242583" cy="10242583"/>
            <a:chOff x="-3012756" y="-2245140"/>
            <a:chExt cx="10242583" cy="10242583"/>
          </a:xfrm>
        </p:grpSpPr>
        <p:sp>
          <p:nvSpPr>
            <p:cNvPr id="315" name="Google Shape;315;p108"/>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108"/>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17" name="Google Shape;317;p108"/>
            <p:cNvPicPr preferRelativeResize="0"/>
            <p:nvPr/>
          </p:nvPicPr>
          <p:blipFill rotWithShape="1">
            <a:blip r:embed="rId2">
              <a:alphaModFix amt="80000"/>
            </a:blip>
            <a:srcRect b="0" l="0" r="0" t="0"/>
            <a:stretch/>
          </p:blipFill>
          <p:spPr>
            <a:xfrm>
              <a:off x="4780799" y="4611219"/>
              <a:ext cx="690436" cy="673218"/>
            </a:xfrm>
            <a:prstGeom prst="rect">
              <a:avLst/>
            </a:prstGeom>
            <a:noFill/>
            <a:ln>
              <a:noFill/>
            </a:ln>
          </p:spPr>
        </p:pic>
        <p:pic>
          <p:nvPicPr>
            <p:cNvPr id="318" name="Google Shape;318;p108"/>
            <p:cNvPicPr preferRelativeResize="0"/>
            <p:nvPr/>
          </p:nvPicPr>
          <p:blipFill rotWithShape="1">
            <a:blip r:embed="rId3">
              <a:alphaModFix amt="80000"/>
            </a:blip>
            <a:srcRect b="0" l="0" r="0" t="0"/>
            <a:stretch/>
          </p:blipFill>
          <p:spPr>
            <a:xfrm>
              <a:off x="114696" y="5320710"/>
              <a:ext cx="1363247" cy="1350410"/>
            </a:xfrm>
            <a:prstGeom prst="rect">
              <a:avLst/>
            </a:prstGeom>
            <a:noFill/>
            <a:ln>
              <a:noFill/>
            </a:ln>
          </p:spPr>
        </p:pic>
        <p:pic>
          <p:nvPicPr>
            <p:cNvPr id="319" name="Google Shape;319;p108"/>
            <p:cNvPicPr preferRelativeResize="0"/>
            <p:nvPr/>
          </p:nvPicPr>
          <p:blipFill rotWithShape="1">
            <a:blip r:embed="rId4">
              <a:alphaModFix amt="80000"/>
            </a:blip>
            <a:srcRect b="0" l="0" r="0" t="0"/>
            <a:stretch/>
          </p:blipFill>
          <p:spPr>
            <a:xfrm>
              <a:off x="4097575" y="-105032"/>
              <a:ext cx="2227993" cy="2220696"/>
            </a:xfrm>
            <a:prstGeom prst="rect">
              <a:avLst/>
            </a:prstGeom>
            <a:noFill/>
            <a:ln>
              <a:noFill/>
            </a:ln>
          </p:spPr>
        </p:pic>
      </p:grpSp>
      <p:sp>
        <p:nvSpPr>
          <p:cNvPr id="320" name="Google Shape;320;p108"/>
          <p:cNvSpPr txBox="1"/>
          <p:nvPr>
            <p:ph idx="1" type="body"/>
          </p:nvPr>
        </p:nvSpPr>
        <p:spPr>
          <a:xfrm>
            <a:off x="370472" y="832305"/>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1" name="Google Shape;321;p108"/>
          <p:cNvSpPr txBox="1"/>
          <p:nvPr>
            <p:ph idx="2" type="body"/>
          </p:nvPr>
        </p:nvSpPr>
        <p:spPr>
          <a:xfrm>
            <a:off x="377420" y="1965784"/>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p108"/>
          <p:cNvSpPr txBox="1"/>
          <p:nvPr>
            <p:ph idx="3" type="body"/>
          </p:nvPr>
        </p:nvSpPr>
        <p:spPr>
          <a:xfrm>
            <a:off x="11059225" y="418538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3" name="Google Shape;323;p108"/>
          <p:cNvSpPr txBox="1"/>
          <p:nvPr>
            <p:ph idx="4" type="body"/>
          </p:nvPr>
        </p:nvSpPr>
        <p:spPr>
          <a:xfrm>
            <a:off x="7447001" y="1571001"/>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4" name="Google Shape;324;p108"/>
          <p:cNvSpPr txBox="1"/>
          <p:nvPr>
            <p:ph idx="5" type="body"/>
          </p:nvPr>
        </p:nvSpPr>
        <p:spPr>
          <a:xfrm>
            <a:off x="7479659" y="2216535"/>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5" name="Google Shape;325;p108"/>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326" name="Google Shape;326;p108"/>
          <p:cNvPicPr preferRelativeResize="0"/>
          <p:nvPr/>
        </p:nvPicPr>
        <p:blipFill rotWithShape="1">
          <a:blip r:embed="rId5">
            <a:alphaModFix/>
          </a:blip>
          <a:srcRect b="0" l="0" r="0" t="0"/>
          <a:stretch/>
        </p:blipFill>
        <p:spPr>
          <a:xfrm flipH="1" rot="3756063">
            <a:off x="23560" y="6215909"/>
            <a:ext cx="740284" cy="569976"/>
          </a:xfrm>
          <a:prstGeom prst="rect">
            <a:avLst/>
          </a:prstGeom>
          <a:noFill/>
          <a:ln>
            <a:noFill/>
          </a:ln>
        </p:spPr>
      </p:pic>
      <p:cxnSp>
        <p:nvCxnSpPr>
          <p:cNvPr id="327" name="Google Shape;327;p108"/>
          <p:cNvCxnSpPr/>
          <p:nvPr/>
        </p:nvCxnSpPr>
        <p:spPr>
          <a:xfrm rot="10800000">
            <a:off x="178507" y="1724532"/>
            <a:ext cx="5569265"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right (LIME)">
  <p:cSld name="Text with quote box on right (LIME)">
    <p:spTree>
      <p:nvGrpSpPr>
        <p:cNvPr id="328" name="Shape 328"/>
        <p:cNvGrpSpPr/>
        <p:nvPr/>
      </p:nvGrpSpPr>
      <p:grpSpPr>
        <a:xfrm>
          <a:off x="0" y="0"/>
          <a:ext cx="0" cy="0"/>
          <a:chOff x="0" y="0"/>
          <a:chExt cx="0" cy="0"/>
        </a:xfrm>
      </p:grpSpPr>
      <p:grpSp>
        <p:nvGrpSpPr>
          <p:cNvPr id="329" name="Google Shape;329;p109"/>
          <p:cNvGrpSpPr/>
          <p:nvPr/>
        </p:nvGrpSpPr>
        <p:grpSpPr>
          <a:xfrm flipH="1">
            <a:off x="4965629" y="-2209282"/>
            <a:ext cx="10242583" cy="10242583"/>
            <a:chOff x="-3012756" y="-2245140"/>
            <a:chExt cx="10242583" cy="10242583"/>
          </a:xfrm>
        </p:grpSpPr>
        <p:sp>
          <p:nvSpPr>
            <p:cNvPr id="330" name="Google Shape;330;p109"/>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109"/>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32" name="Google Shape;332;p109"/>
            <p:cNvPicPr preferRelativeResize="0"/>
            <p:nvPr/>
          </p:nvPicPr>
          <p:blipFill rotWithShape="1">
            <a:blip r:embed="rId2">
              <a:alphaModFix amt="80000"/>
            </a:blip>
            <a:srcRect b="0" l="0" r="0" t="0"/>
            <a:stretch/>
          </p:blipFill>
          <p:spPr>
            <a:xfrm>
              <a:off x="114696" y="5320710"/>
              <a:ext cx="1363247" cy="1350410"/>
            </a:xfrm>
            <a:prstGeom prst="rect">
              <a:avLst/>
            </a:prstGeom>
            <a:noFill/>
            <a:ln>
              <a:noFill/>
            </a:ln>
          </p:spPr>
        </p:pic>
        <p:pic>
          <p:nvPicPr>
            <p:cNvPr id="333" name="Google Shape;333;p109"/>
            <p:cNvPicPr preferRelativeResize="0"/>
            <p:nvPr/>
          </p:nvPicPr>
          <p:blipFill rotWithShape="1">
            <a:blip r:embed="rId3">
              <a:alphaModFix amt="80000"/>
            </a:blip>
            <a:srcRect b="0" l="0" r="0" t="0"/>
            <a:stretch/>
          </p:blipFill>
          <p:spPr>
            <a:xfrm rot="299580">
              <a:off x="4206166" y="82689"/>
              <a:ext cx="2027433" cy="1976874"/>
            </a:xfrm>
            <a:prstGeom prst="rect">
              <a:avLst/>
            </a:prstGeom>
            <a:noFill/>
            <a:ln>
              <a:noFill/>
            </a:ln>
          </p:spPr>
        </p:pic>
        <p:pic>
          <p:nvPicPr>
            <p:cNvPr id="334" name="Google Shape;334;p109"/>
            <p:cNvPicPr preferRelativeResize="0"/>
            <p:nvPr/>
          </p:nvPicPr>
          <p:blipFill rotWithShape="1">
            <a:blip r:embed="rId4">
              <a:alphaModFix amt="80000"/>
            </a:blip>
            <a:srcRect b="0" l="0" r="0" t="0"/>
            <a:stretch/>
          </p:blipFill>
          <p:spPr>
            <a:xfrm>
              <a:off x="4754778" y="4642672"/>
              <a:ext cx="724821" cy="722447"/>
            </a:xfrm>
            <a:prstGeom prst="rect">
              <a:avLst/>
            </a:prstGeom>
            <a:noFill/>
            <a:ln>
              <a:noFill/>
            </a:ln>
          </p:spPr>
        </p:pic>
      </p:grpSp>
      <p:sp>
        <p:nvSpPr>
          <p:cNvPr id="335" name="Google Shape;335;p109"/>
          <p:cNvSpPr txBox="1"/>
          <p:nvPr>
            <p:ph idx="1" type="body"/>
          </p:nvPr>
        </p:nvSpPr>
        <p:spPr>
          <a:xfrm>
            <a:off x="370472" y="832305"/>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6" name="Google Shape;336;p109"/>
          <p:cNvSpPr txBox="1"/>
          <p:nvPr>
            <p:ph idx="2" type="body"/>
          </p:nvPr>
        </p:nvSpPr>
        <p:spPr>
          <a:xfrm>
            <a:off x="377420" y="1965784"/>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7" name="Google Shape;337;p109"/>
          <p:cNvSpPr txBox="1"/>
          <p:nvPr>
            <p:ph idx="3" type="body"/>
          </p:nvPr>
        </p:nvSpPr>
        <p:spPr>
          <a:xfrm>
            <a:off x="11059225" y="418538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8" name="Google Shape;338;p109"/>
          <p:cNvSpPr txBox="1"/>
          <p:nvPr>
            <p:ph idx="4" type="body"/>
          </p:nvPr>
        </p:nvSpPr>
        <p:spPr>
          <a:xfrm>
            <a:off x="7447001" y="1571001"/>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9" name="Google Shape;339;p109"/>
          <p:cNvSpPr txBox="1"/>
          <p:nvPr>
            <p:ph idx="5" type="body"/>
          </p:nvPr>
        </p:nvSpPr>
        <p:spPr>
          <a:xfrm>
            <a:off x="7479659" y="2216535"/>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0" name="Google Shape;340;p109"/>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341" name="Google Shape;341;p109"/>
          <p:cNvPicPr preferRelativeResize="0"/>
          <p:nvPr/>
        </p:nvPicPr>
        <p:blipFill rotWithShape="1">
          <a:blip r:embed="rId5">
            <a:alphaModFix/>
          </a:blip>
          <a:srcRect b="0" l="0" r="0" t="0"/>
          <a:stretch/>
        </p:blipFill>
        <p:spPr>
          <a:xfrm flipH="1" rot="3756063">
            <a:off x="23560" y="6215909"/>
            <a:ext cx="740284" cy="569976"/>
          </a:xfrm>
          <a:prstGeom prst="rect">
            <a:avLst/>
          </a:prstGeom>
          <a:noFill/>
          <a:ln>
            <a:noFill/>
          </a:ln>
        </p:spPr>
      </p:pic>
      <p:cxnSp>
        <p:nvCxnSpPr>
          <p:cNvPr id="342" name="Google Shape;342;p109"/>
          <p:cNvCxnSpPr/>
          <p:nvPr/>
        </p:nvCxnSpPr>
        <p:spPr>
          <a:xfrm rot="10800000">
            <a:off x="178507" y="1724532"/>
            <a:ext cx="5569265"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Top - Text Bottom (NAVY)">
  <p:cSld name="Photo Top - Text Bottom (NAVY)">
    <p:spTree>
      <p:nvGrpSpPr>
        <p:cNvPr id="343" name="Shape 343"/>
        <p:cNvGrpSpPr/>
        <p:nvPr/>
      </p:nvGrpSpPr>
      <p:grpSpPr>
        <a:xfrm>
          <a:off x="0" y="0"/>
          <a:ext cx="0" cy="0"/>
          <a:chOff x="0" y="0"/>
          <a:chExt cx="0" cy="0"/>
        </a:xfrm>
      </p:grpSpPr>
      <p:sp>
        <p:nvSpPr>
          <p:cNvPr id="344" name="Google Shape;344;p110"/>
          <p:cNvSpPr/>
          <p:nvPr>
            <p:ph idx="2" type="pic"/>
          </p:nvPr>
        </p:nvSpPr>
        <p:spPr>
          <a:xfrm>
            <a:off x="11628" y="7397"/>
            <a:ext cx="12167420" cy="4409769"/>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600"/>
              <a:buFont typeface="Arial"/>
              <a:buNone/>
              <a:defRPr b="0" i="0" sz="36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5" name="Google Shape;345;p110"/>
          <p:cNvSpPr/>
          <p:nvPr/>
        </p:nvSpPr>
        <p:spPr>
          <a:xfrm flipH="1">
            <a:off x="10837179" y="5366257"/>
            <a:ext cx="1103834" cy="1103834"/>
          </a:xfrm>
          <a:prstGeom prst="ellipse">
            <a:avLst/>
          </a:prstGeom>
          <a:solidFill>
            <a:srgbClr val="16A8D3">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10"/>
          <p:cNvSpPr/>
          <p:nvPr/>
        </p:nvSpPr>
        <p:spPr>
          <a:xfrm flipH="1">
            <a:off x="3788" y="2843368"/>
            <a:ext cx="12173465" cy="4043593"/>
          </a:xfrm>
          <a:custGeom>
            <a:rect b="b" l="l" r="r" t="t"/>
            <a:pathLst>
              <a:path extrusionOk="0" h="4043593" w="12173465">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10"/>
          <p:cNvSpPr/>
          <p:nvPr/>
        </p:nvSpPr>
        <p:spPr>
          <a:xfrm>
            <a:off x="-274058" y="3098207"/>
            <a:ext cx="13412102" cy="4572000"/>
          </a:xfrm>
          <a:prstGeom prst="arc">
            <a:avLst>
              <a:gd fmla="val 11191005" name="adj1"/>
              <a:gd fmla="val 20906242" name="adj2"/>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348" name="Google Shape;348;p110"/>
          <p:cNvCxnSpPr/>
          <p:nvPr/>
        </p:nvCxnSpPr>
        <p:spPr>
          <a:xfrm rot="10800000">
            <a:off x="332508" y="4442958"/>
            <a:ext cx="11628648" cy="0"/>
          </a:xfrm>
          <a:prstGeom prst="straightConnector1">
            <a:avLst/>
          </a:prstGeom>
          <a:noFill/>
          <a:ln cap="flat" cmpd="sng" w="9525">
            <a:solidFill>
              <a:schemeClr val="lt1"/>
            </a:solidFill>
            <a:prstDash val="solid"/>
            <a:miter lim="800000"/>
            <a:headEnd len="sm" w="sm" type="none"/>
            <a:tailEnd len="sm" w="sm" type="none"/>
          </a:ln>
        </p:spPr>
      </p:cxnSp>
      <p:sp>
        <p:nvSpPr>
          <p:cNvPr id="349" name="Google Shape;349;p110"/>
          <p:cNvSpPr txBox="1"/>
          <p:nvPr>
            <p:ph idx="1" type="body"/>
          </p:nvPr>
        </p:nvSpPr>
        <p:spPr>
          <a:xfrm>
            <a:off x="332508" y="4612984"/>
            <a:ext cx="11545518" cy="63386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0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400"/>
              <a:buNone/>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0" name="Google Shape;350;p110"/>
          <p:cNvSpPr txBox="1"/>
          <p:nvPr>
            <p:ph idx="3" type="body"/>
          </p:nvPr>
        </p:nvSpPr>
        <p:spPr>
          <a:xfrm>
            <a:off x="332508" y="3642949"/>
            <a:ext cx="11545518" cy="62998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600"/>
              <a:buNone/>
              <a:defRPr sz="3600"/>
            </a:lvl2pPr>
            <a:lvl3pPr indent="-228600" lvl="2" marL="1371600" algn="l">
              <a:lnSpc>
                <a:spcPct val="90000"/>
              </a:lnSpc>
              <a:spcBef>
                <a:spcPts val="500"/>
              </a:spcBef>
              <a:spcAft>
                <a:spcPts val="0"/>
              </a:spcAft>
              <a:buClr>
                <a:schemeClr val="dk1"/>
              </a:buClr>
              <a:buSzPts val="3600"/>
              <a:buNone/>
              <a:defRPr sz="3600"/>
            </a:lvl3pPr>
            <a:lvl4pPr indent="-228600" lvl="3" marL="1828800" algn="l">
              <a:lnSpc>
                <a:spcPct val="90000"/>
              </a:lnSpc>
              <a:spcBef>
                <a:spcPts val="500"/>
              </a:spcBef>
              <a:spcAft>
                <a:spcPts val="0"/>
              </a:spcAft>
              <a:buClr>
                <a:schemeClr val="dk1"/>
              </a:buClr>
              <a:buSzPts val="3600"/>
              <a:buNone/>
              <a:defRPr sz="3600"/>
            </a:lvl4pPr>
            <a:lvl5pPr indent="-228600" lvl="4" marL="2286000" algn="l">
              <a:lnSpc>
                <a:spcPct val="90000"/>
              </a:lnSpc>
              <a:spcBef>
                <a:spcPts val="500"/>
              </a:spcBef>
              <a:spcAft>
                <a:spcPts val="0"/>
              </a:spcAft>
              <a:buClr>
                <a:schemeClr val="dk1"/>
              </a:buClr>
              <a:buSzPts val="3600"/>
              <a:buNone/>
              <a:defRPr sz="3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1" name="Google Shape;351;p110"/>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rPr b="1" lang="en-IE" sz="1100">
                <a:solidFill>
                  <a:schemeClr val="lt1"/>
                </a:solidFill>
                <a:latin typeface="Calibri"/>
                <a:ea typeface="Calibri"/>
                <a:cs typeface="Calibri"/>
                <a:sym typeface="Calibri"/>
              </a:rPr>
              <a:t>EMERGE </a:t>
            </a:r>
            <a:r>
              <a:rPr b="0" lang="en-IE" sz="1100">
                <a:solidFill>
                  <a:schemeClr val="lt1"/>
                </a:solidFill>
                <a:latin typeface="Calibri"/>
                <a:ea typeface="Calibri"/>
                <a:cs typeface="Calibri"/>
                <a:sym typeface="Calibri"/>
              </a:rPr>
              <a:t>empowering female entrepreneurs in engineering</a:t>
            </a:r>
            <a:endParaRPr b="0" sz="1100">
              <a:solidFill>
                <a:schemeClr val="lt1"/>
              </a:solidFill>
              <a:latin typeface="Calibri"/>
              <a:ea typeface="Calibri"/>
              <a:cs typeface="Calibri"/>
              <a:sym typeface="Calibri"/>
            </a:endParaRPr>
          </a:p>
        </p:txBody>
      </p:sp>
      <p:pic>
        <p:nvPicPr>
          <p:cNvPr id="352" name="Google Shape;352;p110"/>
          <p:cNvPicPr preferRelativeResize="0"/>
          <p:nvPr/>
        </p:nvPicPr>
        <p:blipFill rotWithShape="1">
          <a:blip r:embed="rId2">
            <a:alphaModFix/>
          </a:blip>
          <a:srcRect b="0" l="0" r="0" t="0"/>
          <a:stretch/>
        </p:blipFill>
        <p:spPr>
          <a:xfrm flipH="1" rot="3756063">
            <a:off x="23560" y="6215909"/>
            <a:ext cx="740284" cy="569976"/>
          </a:xfrm>
          <a:prstGeom prst="rect">
            <a:avLst/>
          </a:prstGeom>
          <a:noFill/>
          <a:ln>
            <a:noFill/>
          </a:ln>
        </p:spPr>
      </p:pic>
      <p:pic>
        <p:nvPicPr>
          <p:cNvPr id="353" name="Google Shape;353;p110"/>
          <p:cNvPicPr preferRelativeResize="0"/>
          <p:nvPr/>
        </p:nvPicPr>
        <p:blipFill rotWithShape="1">
          <a:blip r:embed="rId3">
            <a:alphaModFix amt="80000"/>
          </a:blip>
          <a:srcRect b="0" l="0" r="0" t="0"/>
          <a:stretch/>
        </p:blipFill>
        <p:spPr>
          <a:xfrm flipH="1">
            <a:off x="11026587" y="3382252"/>
            <a:ext cx="1086833" cy="1076599"/>
          </a:xfrm>
          <a:prstGeom prst="rect">
            <a:avLst/>
          </a:prstGeom>
          <a:noFill/>
          <a:ln>
            <a:noFill/>
          </a:ln>
        </p:spPr>
      </p:pic>
      <p:pic>
        <p:nvPicPr>
          <p:cNvPr id="354" name="Google Shape;354;p110"/>
          <p:cNvPicPr preferRelativeResize="0"/>
          <p:nvPr/>
        </p:nvPicPr>
        <p:blipFill rotWithShape="1">
          <a:blip r:embed="rId4">
            <a:alphaModFix amt="80000"/>
          </a:blip>
          <a:srcRect b="0" l="0" r="0" t="0"/>
          <a:stretch/>
        </p:blipFill>
        <p:spPr>
          <a:xfrm flipH="1" rot="-299580">
            <a:off x="53262" y="3174707"/>
            <a:ext cx="1313993" cy="12812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Photo Top - Text Bottom (PINK)">
  <p:cSld name="1_Photo Top - Text Bottom (PINK)">
    <p:spTree>
      <p:nvGrpSpPr>
        <p:cNvPr id="355" name="Shape 355"/>
        <p:cNvGrpSpPr/>
        <p:nvPr/>
      </p:nvGrpSpPr>
      <p:grpSpPr>
        <a:xfrm>
          <a:off x="0" y="0"/>
          <a:ext cx="0" cy="0"/>
          <a:chOff x="0" y="0"/>
          <a:chExt cx="0" cy="0"/>
        </a:xfrm>
      </p:grpSpPr>
      <p:sp>
        <p:nvSpPr>
          <p:cNvPr id="356" name="Google Shape;356;p111"/>
          <p:cNvSpPr/>
          <p:nvPr>
            <p:ph idx="2" type="pic"/>
          </p:nvPr>
        </p:nvSpPr>
        <p:spPr>
          <a:xfrm>
            <a:off x="11628" y="7397"/>
            <a:ext cx="12167420" cy="4409769"/>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600"/>
              <a:buFont typeface="Arial"/>
              <a:buNone/>
              <a:defRPr b="0" i="0" sz="36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7" name="Google Shape;357;p111"/>
          <p:cNvSpPr/>
          <p:nvPr/>
        </p:nvSpPr>
        <p:spPr>
          <a:xfrm flipH="1">
            <a:off x="10837179" y="5366257"/>
            <a:ext cx="1103834" cy="1103834"/>
          </a:xfrm>
          <a:prstGeom prst="ellipse">
            <a:avLst/>
          </a:prstGeom>
          <a:solidFill>
            <a:srgbClr val="16A8D3">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111"/>
          <p:cNvSpPr/>
          <p:nvPr/>
        </p:nvSpPr>
        <p:spPr>
          <a:xfrm flipH="1">
            <a:off x="3788" y="2843368"/>
            <a:ext cx="12173465" cy="4043593"/>
          </a:xfrm>
          <a:custGeom>
            <a:rect b="b" l="l" r="r" t="t"/>
            <a:pathLst>
              <a:path extrusionOk="0" h="4043593" w="12173465">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111"/>
          <p:cNvSpPr/>
          <p:nvPr/>
        </p:nvSpPr>
        <p:spPr>
          <a:xfrm>
            <a:off x="-274058" y="3098207"/>
            <a:ext cx="13412102" cy="4572000"/>
          </a:xfrm>
          <a:prstGeom prst="arc">
            <a:avLst>
              <a:gd fmla="val 11191005" name="adj1"/>
              <a:gd fmla="val 20906242" name="adj2"/>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360" name="Google Shape;360;p111"/>
          <p:cNvCxnSpPr/>
          <p:nvPr/>
        </p:nvCxnSpPr>
        <p:spPr>
          <a:xfrm rot="10800000">
            <a:off x="332508" y="4442958"/>
            <a:ext cx="11628648" cy="0"/>
          </a:xfrm>
          <a:prstGeom prst="straightConnector1">
            <a:avLst/>
          </a:prstGeom>
          <a:noFill/>
          <a:ln cap="flat" cmpd="sng" w="9525">
            <a:solidFill>
              <a:schemeClr val="lt1"/>
            </a:solidFill>
            <a:prstDash val="solid"/>
            <a:miter lim="800000"/>
            <a:headEnd len="sm" w="sm" type="none"/>
            <a:tailEnd len="sm" w="sm" type="none"/>
          </a:ln>
        </p:spPr>
      </p:cxnSp>
      <p:sp>
        <p:nvSpPr>
          <p:cNvPr id="361" name="Google Shape;361;p111"/>
          <p:cNvSpPr txBox="1"/>
          <p:nvPr>
            <p:ph idx="1" type="body"/>
          </p:nvPr>
        </p:nvSpPr>
        <p:spPr>
          <a:xfrm>
            <a:off x="332508" y="4612984"/>
            <a:ext cx="11545518" cy="63386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0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400"/>
              <a:buNone/>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2" name="Google Shape;362;p111"/>
          <p:cNvSpPr txBox="1"/>
          <p:nvPr>
            <p:ph idx="3" type="body"/>
          </p:nvPr>
        </p:nvSpPr>
        <p:spPr>
          <a:xfrm>
            <a:off x="332508" y="3642949"/>
            <a:ext cx="11545518" cy="62998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600"/>
              <a:buNone/>
              <a:defRPr sz="3600"/>
            </a:lvl2pPr>
            <a:lvl3pPr indent="-228600" lvl="2" marL="1371600" algn="l">
              <a:lnSpc>
                <a:spcPct val="90000"/>
              </a:lnSpc>
              <a:spcBef>
                <a:spcPts val="500"/>
              </a:spcBef>
              <a:spcAft>
                <a:spcPts val="0"/>
              </a:spcAft>
              <a:buClr>
                <a:schemeClr val="dk1"/>
              </a:buClr>
              <a:buSzPts val="3600"/>
              <a:buNone/>
              <a:defRPr sz="3600"/>
            </a:lvl3pPr>
            <a:lvl4pPr indent="-228600" lvl="3" marL="1828800" algn="l">
              <a:lnSpc>
                <a:spcPct val="90000"/>
              </a:lnSpc>
              <a:spcBef>
                <a:spcPts val="500"/>
              </a:spcBef>
              <a:spcAft>
                <a:spcPts val="0"/>
              </a:spcAft>
              <a:buClr>
                <a:schemeClr val="dk1"/>
              </a:buClr>
              <a:buSzPts val="3600"/>
              <a:buNone/>
              <a:defRPr sz="3600"/>
            </a:lvl4pPr>
            <a:lvl5pPr indent="-228600" lvl="4" marL="2286000" algn="l">
              <a:lnSpc>
                <a:spcPct val="90000"/>
              </a:lnSpc>
              <a:spcBef>
                <a:spcPts val="500"/>
              </a:spcBef>
              <a:spcAft>
                <a:spcPts val="0"/>
              </a:spcAft>
              <a:buClr>
                <a:schemeClr val="dk1"/>
              </a:buClr>
              <a:buSzPts val="3600"/>
              <a:buNone/>
              <a:defRPr sz="3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3" name="Google Shape;363;p111"/>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rPr b="1" lang="en-IE" sz="1100">
                <a:solidFill>
                  <a:schemeClr val="lt1"/>
                </a:solidFill>
                <a:latin typeface="Calibri"/>
                <a:ea typeface="Calibri"/>
                <a:cs typeface="Calibri"/>
                <a:sym typeface="Calibri"/>
              </a:rPr>
              <a:t>EMERGE </a:t>
            </a:r>
            <a:r>
              <a:rPr b="0" lang="en-IE" sz="1100">
                <a:solidFill>
                  <a:schemeClr val="lt1"/>
                </a:solidFill>
                <a:latin typeface="Calibri"/>
                <a:ea typeface="Calibri"/>
                <a:cs typeface="Calibri"/>
                <a:sym typeface="Calibri"/>
              </a:rPr>
              <a:t>empowering female entrepreneurs in engineering</a:t>
            </a:r>
            <a:endParaRPr b="0" sz="1100">
              <a:solidFill>
                <a:schemeClr val="lt1"/>
              </a:solidFill>
              <a:latin typeface="Calibri"/>
              <a:ea typeface="Calibri"/>
              <a:cs typeface="Calibri"/>
              <a:sym typeface="Calibri"/>
            </a:endParaRPr>
          </a:p>
        </p:txBody>
      </p:sp>
      <p:pic>
        <p:nvPicPr>
          <p:cNvPr id="364" name="Google Shape;364;p111"/>
          <p:cNvPicPr preferRelativeResize="0"/>
          <p:nvPr/>
        </p:nvPicPr>
        <p:blipFill rotWithShape="1">
          <a:blip r:embed="rId2">
            <a:alphaModFix/>
          </a:blip>
          <a:srcRect b="0" l="0" r="0" t="0"/>
          <a:stretch/>
        </p:blipFill>
        <p:spPr>
          <a:xfrm flipH="1" rot="3756063">
            <a:off x="23560" y="6215909"/>
            <a:ext cx="740284" cy="569976"/>
          </a:xfrm>
          <a:prstGeom prst="rect">
            <a:avLst/>
          </a:prstGeom>
          <a:noFill/>
          <a:ln>
            <a:noFill/>
          </a:ln>
        </p:spPr>
      </p:pic>
      <p:pic>
        <p:nvPicPr>
          <p:cNvPr id="365" name="Google Shape;365;p111"/>
          <p:cNvPicPr preferRelativeResize="0"/>
          <p:nvPr/>
        </p:nvPicPr>
        <p:blipFill rotWithShape="1">
          <a:blip r:embed="rId3">
            <a:alphaModFix amt="80000"/>
          </a:blip>
          <a:srcRect b="0" l="0" r="0" t="0"/>
          <a:stretch/>
        </p:blipFill>
        <p:spPr>
          <a:xfrm flipH="1" rot="-299580">
            <a:off x="53261" y="3152958"/>
            <a:ext cx="1313993" cy="1281225"/>
          </a:xfrm>
          <a:prstGeom prst="rect">
            <a:avLst/>
          </a:prstGeom>
          <a:noFill/>
          <a:ln>
            <a:noFill/>
          </a:ln>
        </p:spPr>
      </p:pic>
      <p:pic>
        <p:nvPicPr>
          <p:cNvPr id="366" name="Google Shape;366;p111"/>
          <p:cNvPicPr preferRelativeResize="0"/>
          <p:nvPr/>
        </p:nvPicPr>
        <p:blipFill rotWithShape="1">
          <a:blip r:embed="rId4">
            <a:alphaModFix amt="80000"/>
          </a:blip>
          <a:srcRect b="0" l="0" r="0" t="0"/>
          <a:stretch/>
        </p:blipFill>
        <p:spPr>
          <a:xfrm flipH="1">
            <a:off x="10950261" y="3294529"/>
            <a:ext cx="1167434" cy="116361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Top - Text Bottom (TURQUOISE)">
  <p:cSld name="Photo Top - Text Bottom (TURQUOISE)">
    <p:spTree>
      <p:nvGrpSpPr>
        <p:cNvPr id="367" name="Shape 367"/>
        <p:cNvGrpSpPr/>
        <p:nvPr/>
      </p:nvGrpSpPr>
      <p:grpSpPr>
        <a:xfrm>
          <a:off x="0" y="0"/>
          <a:ext cx="0" cy="0"/>
          <a:chOff x="0" y="0"/>
          <a:chExt cx="0" cy="0"/>
        </a:xfrm>
      </p:grpSpPr>
      <p:sp>
        <p:nvSpPr>
          <p:cNvPr id="368" name="Google Shape;368;p112"/>
          <p:cNvSpPr/>
          <p:nvPr>
            <p:ph idx="2" type="pic"/>
          </p:nvPr>
        </p:nvSpPr>
        <p:spPr>
          <a:xfrm>
            <a:off x="11628" y="7397"/>
            <a:ext cx="12167420" cy="4409769"/>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600"/>
              <a:buFont typeface="Arial"/>
              <a:buNone/>
              <a:defRPr b="0" i="0" sz="36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9" name="Google Shape;369;p112"/>
          <p:cNvSpPr/>
          <p:nvPr/>
        </p:nvSpPr>
        <p:spPr>
          <a:xfrm flipH="1">
            <a:off x="10837179" y="5366257"/>
            <a:ext cx="1103834" cy="1103834"/>
          </a:xfrm>
          <a:prstGeom prst="ellipse">
            <a:avLst/>
          </a:prstGeom>
          <a:solidFill>
            <a:srgbClr val="16A8D3">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112"/>
          <p:cNvSpPr/>
          <p:nvPr/>
        </p:nvSpPr>
        <p:spPr>
          <a:xfrm flipH="1">
            <a:off x="3788" y="2819305"/>
            <a:ext cx="12173465" cy="4043593"/>
          </a:xfrm>
          <a:custGeom>
            <a:rect b="b" l="l" r="r" t="t"/>
            <a:pathLst>
              <a:path extrusionOk="0" h="4043593" w="12173465">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112"/>
          <p:cNvSpPr/>
          <p:nvPr/>
        </p:nvSpPr>
        <p:spPr>
          <a:xfrm>
            <a:off x="-274058" y="3098207"/>
            <a:ext cx="13412102" cy="4572000"/>
          </a:xfrm>
          <a:prstGeom prst="arc">
            <a:avLst>
              <a:gd fmla="val 11191005" name="adj1"/>
              <a:gd fmla="val 20906242" name="adj2"/>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372" name="Google Shape;372;p112"/>
          <p:cNvCxnSpPr/>
          <p:nvPr/>
        </p:nvCxnSpPr>
        <p:spPr>
          <a:xfrm rot="10800000">
            <a:off x="332508" y="4442958"/>
            <a:ext cx="11628648" cy="0"/>
          </a:xfrm>
          <a:prstGeom prst="straightConnector1">
            <a:avLst/>
          </a:prstGeom>
          <a:noFill/>
          <a:ln cap="flat" cmpd="sng" w="9525">
            <a:solidFill>
              <a:schemeClr val="lt1"/>
            </a:solidFill>
            <a:prstDash val="solid"/>
            <a:miter lim="800000"/>
            <a:headEnd len="sm" w="sm" type="none"/>
            <a:tailEnd len="sm" w="sm" type="none"/>
          </a:ln>
        </p:spPr>
      </p:cxnSp>
      <p:sp>
        <p:nvSpPr>
          <p:cNvPr id="373" name="Google Shape;373;p112"/>
          <p:cNvSpPr txBox="1"/>
          <p:nvPr>
            <p:ph idx="1" type="body"/>
          </p:nvPr>
        </p:nvSpPr>
        <p:spPr>
          <a:xfrm>
            <a:off x="332508" y="4612984"/>
            <a:ext cx="11545518" cy="63386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0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400"/>
              <a:buNone/>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4" name="Google Shape;374;p112"/>
          <p:cNvSpPr txBox="1"/>
          <p:nvPr>
            <p:ph idx="3" type="body"/>
          </p:nvPr>
        </p:nvSpPr>
        <p:spPr>
          <a:xfrm>
            <a:off x="332508" y="3642949"/>
            <a:ext cx="11545518" cy="62998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600"/>
              <a:buNone/>
              <a:defRPr sz="3600"/>
            </a:lvl2pPr>
            <a:lvl3pPr indent="-228600" lvl="2" marL="1371600" algn="l">
              <a:lnSpc>
                <a:spcPct val="90000"/>
              </a:lnSpc>
              <a:spcBef>
                <a:spcPts val="500"/>
              </a:spcBef>
              <a:spcAft>
                <a:spcPts val="0"/>
              </a:spcAft>
              <a:buClr>
                <a:schemeClr val="dk1"/>
              </a:buClr>
              <a:buSzPts val="3600"/>
              <a:buNone/>
              <a:defRPr sz="3600"/>
            </a:lvl3pPr>
            <a:lvl4pPr indent="-228600" lvl="3" marL="1828800" algn="l">
              <a:lnSpc>
                <a:spcPct val="90000"/>
              </a:lnSpc>
              <a:spcBef>
                <a:spcPts val="500"/>
              </a:spcBef>
              <a:spcAft>
                <a:spcPts val="0"/>
              </a:spcAft>
              <a:buClr>
                <a:schemeClr val="dk1"/>
              </a:buClr>
              <a:buSzPts val="3600"/>
              <a:buNone/>
              <a:defRPr sz="3600"/>
            </a:lvl4pPr>
            <a:lvl5pPr indent="-228600" lvl="4" marL="2286000" algn="l">
              <a:lnSpc>
                <a:spcPct val="90000"/>
              </a:lnSpc>
              <a:spcBef>
                <a:spcPts val="500"/>
              </a:spcBef>
              <a:spcAft>
                <a:spcPts val="0"/>
              </a:spcAft>
              <a:buClr>
                <a:schemeClr val="dk1"/>
              </a:buClr>
              <a:buSzPts val="3600"/>
              <a:buNone/>
              <a:defRPr sz="3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5" name="Google Shape;375;p112"/>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rPr b="1" lang="en-IE" sz="1100">
                <a:solidFill>
                  <a:schemeClr val="lt1"/>
                </a:solidFill>
                <a:latin typeface="Calibri"/>
                <a:ea typeface="Calibri"/>
                <a:cs typeface="Calibri"/>
                <a:sym typeface="Calibri"/>
              </a:rPr>
              <a:t>EMERGE </a:t>
            </a:r>
            <a:r>
              <a:rPr b="0" lang="en-IE" sz="1100">
                <a:solidFill>
                  <a:schemeClr val="lt1"/>
                </a:solidFill>
                <a:latin typeface="Calibri"/>
                <a:ea typeface="Calibri"/>
                <a:cs typeface="Calibri"/>
                <a:sym typeface="Calibri"/>
              </a:rPr>
              <a:t>empowering female entrepreneurs in engineering</a:t>
            </a:r>
            <a:endParaRPr b="0" sz="1100">
              <a:solidFill>
                <a:schemeClr val="lt1"/>
              </a:solidFill>
              <a:latin typeface="Calibri"/>
              <a:ea typeface="Calibri"/>
              <a:cs typeface="Calibri"/>
              <a:sym typeface="Calibri"/>
            </a:endParaRPr>
          </a:p>
        </p:txBody>
      </p:sp>
      <p:pic>
        <p:nvPicPr>
          <p:cNvPr id="376" name="Google Shape;376;p112"/>
          <p:cNvPicPr preferRelativeResize="0"/>
          <p:nvPr/>
        </p:nvPicPr>
        <p:blipFill rotWithShape="1">
          <a:blip r:embed="rId2">
            <a:alphaModFix/>
          </a:blip>
          <a:srcRect b="0" l="0" r="0" t="0"/>
          <a:stretch/>
        </p:blipFill>
        <p:spPr>
          <a:xfrm flipH="1" rot="3756063">
            <a:off x="23560" y="6215909"/>
            <a:ext cx="740284" cy="569976"/>
          </a:xfrm>
          <a:prstGeom prst="rect">
            <a:avLst/>
          </a:prstGeom>
          <a:noFill/>
          <a:ln>
            <a:noFill/>
          </a:ln>
        </p:spPr>
      </p:pic>
      <p:pic>
        <p:nvPicPr>
          <p:cNvPr id="377" name="Google Shape;377;p112"/>
          <p:cNvPicPr preferRelativeResize="0"/>
          <p:nvPr/>
        </p:nvPicPr>
        <p:blipFill rotWithShape="1">
          <a:blip r:embed="rId3">
            <a:alphaModFix amt="80000"/>
          </a:blip>
          <a:srcRect b="0" l="0" r="0" t="0"/>
          <a:stretch/>
        </p:blipFill>
        <p:spPr>
          <a:xfrm flipH="1">
            <a:off x="11026587" y="3382252"/>
            <a:ext cx="1086833" cy="1076599"/>
          </a:xfrm>
          <a:prstGeom prst="rect">
            <a:avLst/>
          </a:prstGeom>
          <a:noFill/>
          <a:ln>
            <a:noFill/>
          </a:ln>
        </p:spPr>
      </p:pic>
      <p:pic>
        <p:nvPicPr>
          <p:cNvPr id="378" name="Google Shape;378;p112"/>
          <p:cNvPicPr preferRelativeResize="0"/>
          <p:nvPr/>
        </p:nvPicPr>
        <p:blipFill rotWithShape="1">
          <a:blip r:embed="rId4">
            <a:alphaModFix amt="80000"/>
          </a:blip>
          <a:srcRect b="0" l="0" r="0" t="0"/>
          <a:stretch/>
        </p:blipFill>
        <p:spPr>
          <a:xfrm flipH="1">
            <a:off x="-29652" y="3095929"/>
            <a:ext cx="1450169" cy="144541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Top - Text Bottom  (LIME)">
  <p:cSld name="Photo Top - Text Bottom  (LIME)">
    <p:spTree>
      <p:nvGrpSpPr>
        <p:cNvPr id="379" name="Shape 379"/>
        <p:cNvGrpSpPr/>
        <p:nvPr/>
      </p:nvGrpSpPr>
      <p:grpSpPr>
        <a:xfrm>
          <a:off x="0" y="0"/>
          <a:ext cx="0" cy="0"/>
          <a:chOff x="0" y="0"/>
          <a:chExt cx="0" cy="0"/>
        </a:xfrm>
      </p:grpSpPr>
      <p:sp>
        <p:nvSpPr>
          <p:cNvPr id="380" name="Google Shape;380;p113"/>
          <p:cNvSpPr/>
          <p:nvPr>
            <p:ph idx="2" type="pic"/>
          </p:nvPr>
        </p:nvSpPr>
        <p:spPr>
          <a:xfrm>
            <a:off x="11628" y="7397"/>
            <a:ext cx="12167420" cy="4409769"/>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600"/>
              <a:buFont typeface="Arial"/>
              <a:buNone/>
              <a:defRPr b="0" i="0" sz="36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113"/>
          <p:cNvSpPr/>
          <p:nvPr/>
        </p:nvSpPr>
        <p:spPr>
          <a:xfrm flipH="1">
            <a:off x="10837179" y="5366257"/>
            <a:ext cx="1103834" cy="1103834"/>
          </a:xfrm>
          <a:prstGeom prst="ellipse">
            <a:avLst/>
          </a:prstGeom>
          <a:solidFill>
            <a:srgbClr val="16A8D3">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113"/>
          <p:cNvSpPr/>
          <p:nvPr/>
        </p:nvSpPr>
        <p:spPr>
          <a:xfrm flipH="1">
            <a:off x="3788" y="2819305"/>
            <a:ext cx="12173465" cy="4043593"/>
          </a:xfrm>
          <a:custGeom>
            <a:rect b="b" l="l" r="r" t="t"/>
            <a:pathLst>
              <a:path extrusionOk="0" h="4043593" w="12173465">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113"/>
          <p:cNvSpPr/>
          <p:nvPr/>
        </p:nvSpPr>
        <p:spPr>
          <a:xfrm>
            <a:off x="-274058" y="3098207"/>
            <a:ext cx="13412102" cy="4572000"/>
          </a:xfrm>
          <a:prstGeom prst="arc">
            <a:avLst>
              <a:gd fmla="val 11191005" name="adj1"/>
              <a:gd fmla="val 20906242" name="adj2"/>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384" name="Google Shape;384;p113"/>
          <p:cNvCxnSpPr/>
          <p:nvPr/>
        </p:nvCxnSpPr>
        <p:spPr>
          <a:xfrm rot="10800000">
            <a:off x="332508" y="4442958"/>
            <a:ext cx="11628648" cy="0"/>
          </a:xfrm>
          <a:prstGeom prst="straightConnector1">
            <a:avLst/>
          </a:prstGeom>
          <a:noFill/>
          <a:ln cap="flat" cmpd="sng" w="9525">
            <a:solidFill>
              <a:schemeClr val="lt1"/>
            </a:solidFill>
            <a:prstDash val="solid"/>
            <a:miter lim="800000"/>
            <a:headEnd len="sm" w="sm" type="none"/>
            <a:tailEnd len="sm" w="sm" type="none"/>
          </a:ln>
        </p:spPr>
      </p:cxnSp>
      <p:sp>
        <p:nvSpPr>
          <p:cNvPr id="385" name="Google Shape;385;p113"/>
          <p:cNvSpPr txBox="1"/>
          <p:nvPr>
            <p:ph idx="1" type="body"/>
          </p:nvPr>
        </p:nvSpPr>
        <p:spPr>
          <a:xfrm>
            <a:off x="332508" y="4612984"/>
            <a:ext cx="11545518" cy="63386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0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400"/>
              <a:buNone/>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6" name="Google Shape;386;p113"/>
          <p:cNvSpPr txBox="1"/>
          <p:nvPr>
            <p:ph idx="3" type="body"/>
          </p:nvPr>
        </p:nvSpPr>
        <p:spPr>
          <a:xfrm>
            <a:off x="332508" y="3642949"/>
            <a:ext cx="11545518" cy="62998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600"/>
              <a:buNone/>
              <a:defRPr sz="3600"/>
            </a:lvl2pPr>
            <a:lvl3pPr indent="-228600" lvl="2" marL="1371600" algn="l">
              <a:lnSpc>
                <a:spcPct val="90000"/>
              </a:lnSpc>
              <a:spcBef>
                <a:spcPts val="500"/>
              </a:spcBef>
              <a:spcAft>
                <a:spcPts val="0"/>
              </a:spcAft>
              <a:buClr>
                <a:schemeClr val="dk1"/>
              </a:buClr>
              <a:buSzPts val="3600"/>
              <a:buNone/>
              <a:defRPr sz="3600"/>
            </a:lvl3pPr>
            <a:lvl4pPr indent="-228600" lvl="3" marL="1828800" algn="l">
              <a:lnSpc>
                <a:spcPct val="90000"/>
              </a:lnSpc>
              <a:spcBef>
                <a:spcPts val="500"/>
              </a:spcBef>
              <a:spcAft>
                <a:spcPts val="0"/>
              </a:spcAft>
              <a:buClr>
                <a:schemeClr val="dk1"/>
              </a:buClr>
              <a:buSzPts val="3600"/>
              <a:buNone/>
              <a:defRPr sz="3600"/>
            </a:lvl4pPr>
            <a:lvl5pPr indent="-228600" lvl="4" marL="2286000" algn="l">
              <a:lnSpc>
                <a:spcPct val="90000"/>
              </a:lnSpc>
              <a:spcBef>
                <a:spcPts val="500"/>
              </a:spcBef>
              <a:spcAft>
                <a:spcPts val="0"/>
              </a:spcAft>
              <a:buClr>
                <a:schemeClr val="dk1"/>
              </a:buClr>
              <a:buSzPts val="3600"/>
              <a:buNone/>
              <a:defRPr sz="3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7" name="Google Shape;387;p113"/>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rPr b="1" lang="en-IE" sz="1100">
                <a:solidFill>
                  <a:schemeClr val="lt1"/>
                </a:solidFill>
                <a:latin typeface="Calibri"/>
                <a:ea typeface="Calibri"/>
                <a:cs typeface="Calibri"/>
                <a:sym typeface="Calibri"/>
              </a:rPr>
              <a:t>EMERGE </a:t>
            </a:r>
            <a:r>
              <a:rPr b="0" lang="en-IE" sz="1100">
                <a:solidFill>
                  <a:schemeClr val="lt1"/>
                </a:solidFill>
                <a:latin typeface="Calibri"/>
                <a:ea typeface="Calibri"/>
                <a:cs typeface="Calibri"/>
                <a:sym typeface="Calibri"/>
              </a:rPr>
              <a:t>empowering female entrepreneurs in engineering</a:t>
            </a:r>
            <a:endParaRPr b="0" sz="1100">
              <a:solidFill>
                <a:schemeClr val="lt1"/>
              </a:solidFill>
              <a:latin typeface="Calibri"/>
              <a:ea typeface="Calibri"/>
              <a:cs typeface="Calibri"/>
              <a:sym typeface="Calibri"/>
            </a:endParaRPr>
          </a:p>
        </p:txBody>
      </p:sp>
      <p:pic>
        <p:nvPicPr>
          <p:cNvPr id="388" name="Google Shape;388;p113"/>
          <p:cNvPicPr preferRelativeResize="0"/>
          <p:nvPr/>
        </p:nvPicPr>
        <p:blipFill rotWithShape="1">
          <a:blip r:embed="rId2">
            <a:alphaModFix/>
          </a:blip>
          <a:srcRect b="0" l="0" r="0" t="0"/>
          <a:stretch/>
        </p:blipFill>
        <p:spPr>
          <a:xfrm flipH="1" rot="3756063">
            <a:off x="23560" y="6215909"/>
            <a:ext cx="740284" cy="569976"/>
          </a:xfrm>
          <a:prstGeom prst="rect">
            <a:avLst/>
          </a:prstGeom>
          <a:noFill/>
          <a:ln>
            <a:noFill/>
          </a:ln>
        </p:spPr>
      </p:pic>
      <p:pic>
        <p:nvPicPr>
          <p:cNvPr id="389" name="Google Shape;389;p113"/>
          <p:cNvPicPr preferRelativeResize="0"/>
          <p:nvPr/>
        </p:nvPicPr>
        <p:blipFill rotWithShape="1">
          <a:blip r:embed="rId3">
            <a:alphaModFix amt="80000"/>
          </a:blip>
          <a:srcRect b="0" l="0" r="0" t="0"/>
          <a:stretch/>
        </p:blipFill>
        <p:spPr>
          <a:xfrm flipH="1" rot="-299580">
            <a:off x="53261" y="3152958"/>
            <a:ext cx="1313993" cy="1281225"/>
          </a:xfrm>
          <a:prstGeom prst="rect">
            <a:avLst/>
          </a:prstGeom>
          <a:noFill/>
          <a:ln>
            <a:noFill/>
          </a:ln>
        </p:spPr>
      </p:pic>
      <p:pic>
        <p:nvPicPr>
          <p:cNvPr id="390" name="Google Shape;390;p113"/>
          <p:cNvPicPr preferRelativeResize="0"/>
          <p:nvPr/>
        </p:nvPicPr>
        <p:blipFill rotWithShape="1">
          <a:blip r:embed="rId4">
            <a:alphaModFix amt="80000"/>
          </a:blip>
          <a:srcRect b="0" l="0" r="0" t="0"/>
          <a:stretch/>
        </p:blipFill>
        <p:spPr>
          <a:xfrm flipH="1">
            <a:off x="11026587" y="3382252"/>
            <a:ext cx="1086833" cy="107659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Divider slide (PINK)">
  <p:cSld name="1_Title/Divider slide (PINK)">
    <p:spTree>
      <p:nvGrpSpPr>
        <p:cNvPr id="391" name="Shape 391"/>
        <p:cNvGrpSpPr/>
        <p:nvPr/>
      </p:nvGrpSpPr>
      <p:grpSpPr>
        <a:xfrm>
          <a:off x="0" y="0"/>
          <a:ext cx="0" cy="0"/>
          <a:chOff x="0" y="0"/>
          <a:chExt cx="0" cy="0"/>
        </a:xfrm>
      </p:grpSpPr>
      <p:sp>
        <p:nvSpPr>
          <p:cNvPr id="392" name="Google Shape;392;p114"/>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114"/>
          <p:cNvSpPr txBox="1"/>
          <p:nvPr>
            <p:ph idx="1" type="body"/>
          </p:nvPr>
        </p:nvSpPr>
        <p:spPr>
          <a:xfrm>
            <a:off x="552835" y="3583517"/>
            <a:ext cx="6491432" cy="2654302"/>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4800"/>
              <a:buFont typeface="Arial"/>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2000"/>
              <a:buNone/>
              <a:defRPr sz="12000"/>
            </a:lvl2pPr>
            <a:lvl3pPr indent="-228600" lvl="2" marL="1371600" algn="l">
              <a:lnSpc>
                <a:spcPct val="90000"/>
              </a:lnSpc>
              <a:spcBef>
                <a:spcPts val="500"/>
              </a:spcBef>
              <a:spcAft>
                <a:spcPts val="0"/>
              </a:spcAft>
              <a:buClr>
                <a:schemeClr val="dk1"/>
              </a:buClr>
              <a:buSzPts val="12000"/>
              <a:buNone/>
              <a:defRPr sz="12000"/>
            </a:lvl3pPr>
            <a:lvl4pPr indent="-228600" lvl="3" marL="1828800" algn="l">
              <a:lnSpc>
                <a:spcPct val="90000"/>
              </a:lnSpc>
              <a:spcBef>
                <a:spcPts val="500"/>
              </a:spcBef>
              <a:spcAft>
                <a:spcPts val="0"/>
              </a:spcAft>
              <a:buClr>
                <a:schemeClr val="dk1"/>
              </a:buClr>
              <a:buSzPts val="12000"/>
              <a:buNone/>
              <a:defRPr sz="12000"/>
            </a:lvl4pPr>
            <a:lvl5pPr indent="-228600" lvl="4" marL="2286000" algn="l">
              <a:lnSpc>
                <a:spcPct val="90000"/>
              </a:lnSpc>
              <a:spcBef>
                <a:spcPts val="500"/>
              </a:spcBef>
              <a:spcAft>
                <a:spcPts val="0"/>
              </a:spcAft>
              <a:buClr>
                <a:schemeClr val="dk1"/>
              </a:buClr>
              <a:buSzPts val="12000"/>
              <a:buNone/>
              <a:defRPr sz="1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4" name="Google Shape;394;p114"/>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5" name="Google Shape;395;p114"/>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396" name="Google Shape;396;p114"/>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397" name="Google Shape;397;p114"/>
          <p:cNvPicPr preferRelativeResize="0"/>
          <p:nvPr/>
        </p:nvPicPr>
        <p:blipFill rotWithShape="1">
          <a:blip r:embed="rId3">
            <a:alphaModFix/>
          </a:blip>
          <a:srcRect b="0" l="0" r="0" t="0"/>
          <a:stretch/>
        </p:blipFill>
        <p:spPr>
          <a:xfrm>
            <a:off x="5666635" y="-8419"/>
            <a:ext cx="3150740" cy="2200290"/>
          </a:xfrm>
          <a:prstGeom prst="rect">
            <a:avLst/>
          </a:prstGeom>
          <a:noFill/>
          <a:ln>
            <a:noFill/>
          </a:ln>
        </p:spPr>
      </p:pic>
      <p:pic>
        <p:nvPicPr>
          <p:cNvPr id="398" name="Google Shape;398;p114"/>
          <p:cNvPicPr preferRelativeResize="0"/>
          <p:nvPr/>
        </p:nvPicPr>
        <p:blipFill rotWithShape="1">
          <a:blip r:embed="rId4">
            <a:alphaModFix/>
          </a:blip>
          <a:srcRect b="0" l="0" r="0" t="0"/>
          <a:stretch/>
        </p:blipFill>
        <p:spPr>
          <a:xfrm>
            <a:off x="7845847" y="2330561"/>
            <a:ext cx="971528" cy="962379"/>
          </a:xfrm>
          <a:prstGeom prst="rect">
            <a:avLst/>
          </a:prstGeom>
          <a:noFill/>
          <a:ln>
            <a:noFill/>
          </a:ln>
        </p:spPr>
      </p:pic>
      <p:pic>
        <p:nvPicPr>
          <p:cNvPr id="399" name="Google Shape;399;p114"/>
          <p:cNvPicPr preferRelativeResize="0"/>
          <p:nvPr/>
        </p:nvPicPr>
        <p:blipFill rotWithShape="1">
          <a:blip r:embed="rId5">
            <a:alphaModFix/>
          </a:blip>
          <a:srcRect b="0" l="0" r="0" t="0"/>
          <a:stretch/>
        </p:blipFill>
        <p:spPr>
          <a:xfrm>
            <a:off x="6284618" y="5671849"/>
            <a:ext cx="1045533" cy="101946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Divider slide (TURQUOISE)">
  <p:cSld name="Title/Divider slide (TURQUOISE)">
    <p:spTree>
      <p:nvGrpSpPr>
        <p:cNvPr id="400" name="Shape 400"/>
        <p:cNvGrpSpPr/>
        <p:nvPr/>
      </p:nvGrpSpPr>
      <p:grpSpPr>
        <a:xfrm>
          <a:off x="0" y="0"/>
          <a:ext cx="0" cy="0"/>
          <a:chOff x="0" y="0"/>
          <a:chExt cx="0" cy="0"/>
        </a:xfrm>
      </p:grpSpPr>
      <p:sp>
        <p:nvSpPr>
          <p:cNvPr id="401" name="Google Shape;401;p115"/>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115"/>
          <p:cNvSpPr txBox="1"/>
          <p:nvPr>
            <p:ph idx="1" type="body"/>
          </p:nvPr>
        </p:nvSpPr>
        <p:spPr>
          <a:xfrm>
            <a:off x="552835" y="3583517"/>
            <a:ext cx="6491432" cy="2654302"/>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4800"/>
              <a:buFont typeface="Arial"/>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2000"/>
              <a:buNone/>
              <a:defRPr sz="12000"/>
            </a:lvl2pPr>
            <a:lvl3pPr indent="-228600" lvl="2" marL="1371600" algn="l">
              <a:lnSpc>
                <a:spcPct val="90000"/>
              </a:lnSpc>
              <a:spcBef>
                <a:spcPts val="500"/>
              </a:spcBef>
              <a:spcAft>
                <a:spcPts val="0"/>
              </a:spcAft>
              <a:buClr>
                <a:schemeClr val="dk1"/>
              </a:buClr>
              <a:buSzPts val="12000"/>
              <a:buNone/>
              <a:defRPr sz="12000"/>
            </a:lvl3pPr>
            <a:lvl4pPr indent="-228600" lvl="3" marL="1828800" algn="l">
              <a:lnSpc>
                <a:spcPct val="90000"/>
              </a:lnSpc>
              <a:spcBef>
                <a:spcPts val="500"/>
              </a:spcBef>
              <a:spcAft>
                <a:spcPts val="0"/>
              </a:spcAft>
              <a:buClr>
                <a:schemeClr val="dk1"/>
              </a:buClr>
              <a:buSzPts val="12000"/>
              <a:buNone/>
              <a:defRPr sz="12000"/>
            </a:lvl4pPr>
            <a:lvl5pPr indent="-228600" lvl="4" marL="2286000" algn="l">
              <a:lnSpc>
                <a:spcPct val="90000"/>
              </a:lnSpc>
              <a:spcBef>
                <a:spcPts val="500"/>
              </a:spcBef>
              <a:spcAft>
                <a:spcPts val="0"/>
              </a:spcAft>
              <a:buClr>
                <a:schemeClr val="dk1"/>
              </a:buClr>
              <a:buSzPts val="12000"/>
              <a:buNone/>
              <a:defRPr sz="1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3" name="Google Shape;403;p115"/>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115"/>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05" name="Google Shape;405;p115"/>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406" name="Google Shape;406;p115"/>
          <p:cNvPicPr preferRelativeResize="0"/>
          <p:nvPr/>
        </p:nvPicPr>
        <p:blipFill rotWithShape="1">
          <a:blip r:embed="rId3">
            <a:alphaModFix/>
          </a:blip>
          <a:srcRect b="0" l="0" r="0" t="0"/>
          <a:stretch/>
        </p:blipFill>
        <p:spPr>
          <a:xfrm>
            <a:off x="5666635" y="-8419"/>
            <a:ext cx="3150740" cy="2200290"/>
          </a:xfrm>
          <a:prstGeom prst="rect">
            <a:avLst/>
          </a:prstGeom>
          <a:noFill/>
          <a:ln>
            <a:noFill/>
          </a:ln>
        </p:spPr>
      </p:pic>
      <p:pic>
        <p:nvPicPr>
          <p:cNvPr id="407" name="Google Shape;407;p115"/>
          <p:cNvPicPr preferRelativeResize="0"/>
          <p:nvPr/>
        </p:nvPicPr>
        <p:blipFill rotWithShape="1">
          <a:blip r:embed="rId4">
            <a:alphaModFix/>
          </a:blip>
          <a:srcRect b="0" l="0" r="0" t="0"/>
          <a:stretch/>
        </p:blipFill>
        <p:spPr>
          <a:xfrm>
            <a:off x="6311624" y="5825975"/>
            <a:ext cx="971528" cy="962379"/>
          </a:xfrm>
          <a:prstGeom prst="rect">
            <a:avLst/>
          </a:prstGeom>
          <a:noFill/>
          <a:ln>
            <a:noFill/>
          </a:ln>
        </p:spPr>
      </p:pic>
      <p:pic>
        <p:nvPicPr>
          <p:cNvPr id="408" name="Google Shape;408;p115"/>
          <p:cNvPicPr preferRelativeResize="0"/>
          <p:nvPr/>
        </p:nvPicPr>
        <p:blipFill rotWithShape="1">
          <a:blip r:embed="rId5">
            <a:alphaModFix/>
          </a:blip>
          <a:srcRect b="0" l="0" r="0" t="0"/>
          <a:stretch/>
        </p:blipFill>
        <p:spPr>
          <a:xfrm>
            <a:off x="7920919" y="2330561"/>
            <a:ext cx="933458" cy="91018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Divider slide (LIME)">
  <p:cSld name="Title/Divider slide (LIME)">
    <p:spTree>
      <p:nvGrpSpPr>
        <p:cNvPr id="409" name="Shape 409"/>
        <p:cNvGrpSpPr/>
        <p:nvPr/>
      </p:nvGrpSpPr>
      <p:grpSpPr>
        <a:xfrm>
          <a:off x="0" y="0"/>
          <a:ext cx="0" cy="0"/>
          <a:chOff x="0" y="0"/>
          <a:chExt cx="0" cy="0"/>
        </a:xfrm>
      </p:grpSpPr>
      <p:sp>
        <p:nvSpPr>
          <p:cNvPr id="410" name="Google Shape;410;p116"/>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116"/>
          <p:cNvSpPr txBox="1"/>
          <p:nvPr>
            <p:ph idx="1" type="body"/>
          </p:nvPr>
        </p:nvSpPr>
        <p:spPr>
          <a:xfrm>
            <a:off x="552835" y="3583517"/>
            <a:ext cx="6491432" cy="2654302"/>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4800"/>
              <a:buFont typeface="Arial"/>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2000"/>
              <a:buNone/>
              <a:defRPr sz="12000"/>
            </a:lvl2pPr>
            <a:lvl3pPr indent="-228600" lvl="2" marL="1371600" algn="l">
              <a:lnSpc>
                <a:spcPct val="90000"/>
              </a:lnSpc>
              <a:spcBef>
                <a:spcPts val="500"/>
              </a:spcBef>
              <a:spcAft>
                <a:spcPts val="0"/>
              </a:spcAft>
              <a:buClr>
                <a:schemeClr val="dk1"/>
              </a:buClr>
              <a:buSzPts val="12000"/>
              <a:buNone/>
              <a:defRPr sz="12000"/>
            </a:lvl3pPr>
            <a:lvl4pPr indent="-228600" lvl="3" marL="1828800" algn="l">
              <a:lnSpc>
                <a:spcPct val="90000"/>
              </a:lnSpc>
              <a:spcBef>
                <a:spcPts val="500"/>
              </a:spcBef>
              <a:spcAft>
                <a:spcPts val="0"/>
              </a:spcAft>
              <a:buClr>
                <a:schemeClr val="dk1"/>
              </a:buClr>
              <a:buSzPts val="12000"/>
              <a:buNone/>
              <a:defRPr sz="12000"/>
            </a:lvl4pPr>
            <a:lvl5pPr indent="-228600" lvl="4" marL="2286000" algn="l">
              <a:lnSpc>
                <a:spcPct val="90000"/>
              </a:lnSpc>
              <a:spcBef>
                <a:spcPts val="500"/>
              </a:spcBef>
              <a:spcAft>
                <a:spcPts val="0"/>
              </a:spcAft>
              <a:buClr>
                <a:schemeClr val="dk1"/>
              </a:buClr>
              <a:buSzPts val="12000"/>
              <a:buNone/>
              <a:defRPr sz="1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2" name="Google Shape;412;p116"/>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116"/>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14" name="Google Shape;414;p116"/>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415" name="Google Shape;415;p116"/>
          <p:cNvPicPr preferRelativeResize="0"/>
          <p:nvPr/>
        </p:nvPicPr>
        <p:blipFill rotWithShape="1">
          <a:blip r:embed="rId3">
            <a:alphaModFix/>
          </a:blip>
          <a:srcRect b="0" l="0" r="0" t="0"/>
          <a:stretch/>
        </p:blipFill>
        <p:spPr>
          <a:xfrm>
            <a:off x="6284618" y="5671849"/>
            <a:ext cx="1045533" cy="1019460"/>
          </a:xfrm>
          <a:prstGeom prst="rect">
            <a:avLst/>
          </a:prstGeom>
          <a:noFill/>
          <a:ln>
            <a:noFill/>
          </a:ln>
        </p:spPr>
      </p:pic>
      <p:pic>
        <p:nvPicPr>
          <p:cNvPr id="416" name="Google Shape;416;p116"/>
          <p:cNvPicPr preferRelativeResize="0"/>
          <p:nvPr/>
        </p:nvPicPr>
        <p:blipFill rotWithShape="1">
          <a:blip r:embed="rId4">
            <a:alphaModFix/>
          </a:blip>
          <a:srcRect b="0" l="0" r="0" t="0"/>
          <a:stretch/>
        </p:blipFill>
        <p:spPr>
          <a:xfrm>
            <a:off x="6370850" y="0"/>
            <a:ext cx="2446525" cy="2040365"/>
          </a:xfrm>
          <a:prstGeom prst="rect">
            <a:avLst/>
          </a:prstGeom>
          <a:noFill/>
          <a:ln>
            <a:noFill/>
          </a:ln>
        </p:spPr>
      </p:pic>
      <p:pic>
        <p:nvPicPr>
          <p:cNvPr id="417" name="Google Shape;417;p116"/>
          <p:cNvPicPr preferRelativeResize="0"/>
          <p:nvPr/>
        </p:nvPicPr>
        <p:blipFill rotWithShape="1">
          <a:blip r:embed="rId5">
            <a:alphaModFix/>
          </a:blip>
          <a:srcRect b="0" l="0" r="0" t="0"/>
          <a:stretch/>
        </p:blipFill>
        <p:spPr>
          <a:xfrm>
            <a:off x="7895914" y="2475120"/>
            <a:ext cx="921461" cy="871608"/>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REEN ICON CIRCLE - with text">
  <p:cSld name="GREEN ICON CIRCLE - with text">
    <p:spTree>
      <p:nvGrpSpPr>
        <p:cNvPr id="418" name="Shape 418"/>
        <p:cNvGrpSpPr/>
        <p:nvPr/>
      </p:nvGrpSpPr>
      <p:grpSpPr>
        <a:xfrm>
          <a:off x="0" y="0"/>
          <a:ext cx="0" cy="0"/>
          <a:chOff x="0" y="0"/>
          <a:chExt cx="0" cy="0"/>
        </a:xfrm>
      </p:grpSpPr>
      <p:sp>
        <p:nvSpPr>
          <p:cNvPr id="419" name="Google Shape;419;p117"/>
          <p:cNvSpPr txBox="1"/>
          <p:nvPr>
            <p:ph idx="1" type="body"/>
          </p:nvPr>
        </p:nvSpPr>
        <p:spPr>
          <a:xfrm>
            <a:off x="2495266" y="1754551"/>
            <a:ext cx="8403792" cy="3872188"/>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E63275"/>
              </a:buClr>
              <a:buSzPts val="2400"/>
              <a:buFont typeface="Arial"/>
              <a:buChar char="•"/>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20" name="Google Shape;420;p117"/>
          <p:cNvCxnSpPr/>
          <p:nvPr/>
        </p:nvCxnSpPr>
        <p:spPr>
          <a:xfrm rot="10800000">
            <a:off x="0" y="1150377"/>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421" name="Google Shape;421;p117"/>
          <p:cNvSpPr txBox="1"/>
          <p:nvPr>
            <p:ph idx="2" type="body"/>
          </p:nvPr>
        </p:nvSpPr>
        <p:spPr>
          <a:xfrm>
            <a:off x="2495266" y="751297"/>
            <a:ext cx="8403792" cy="857158"/>
          </a:xfrm>
          <a:prstGeom prst="rect">
            <a:avLst/>
          </a:prstGeom>
          <a:solidFill>
            <a:schemeClr val="lt1"/>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63275"/>
              </a:buClr>
              <a:buSzPts val="3600"/>
              <a:buNone/>
              <a:defRPr i="0" sz="3600">
                <a:solidFill>
                  <a:srgbClr val="E63275"/>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2" name="Google Shape;422;p117"/>
          <p:cNvSpPr/>
          <p:nvPr/>
        </p:nvSpPr>
        <p:spPr>
          <a:xfrm>
            <a:off x="970490" y="635000"/>
            <a:ext cx="1010710" cy="1010710"/>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117"/>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24" name="Google Shape;424;p117"/>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1 colum - RIGHT">
  <p:cSld name="text only with 1 colum - RIGHT">
    <p:spTree>
      <p:nvGrpSpPr>
        <p:cNvPr id="53" name="Shape 53"/>
        <p:cNvGrpSpPr/>
        <p:nvPr/>
      </p:nvGrpSpPr>
      <p:grpSpPr>
        <a:xfrm>
          <a:off x="0" y="0"/>
          <a:ext cx="0" cy="0"/>
          <a:chOff x="0" y="0"/>
          <a:chExt cx="0" cy="0"/>
        </a:xfrm>
      </p:grpSpPr>
      <p:sp>
        <p:nvSpPr>
          <p:cNvPr id="54" name="Google Shape;54;p82"/>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82"/>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6" name="Google Shape;56;p82"/>
          <p:cNvCxnSpPr/>
          <p:nvPr/>
        </p:nvCxnSpPr>
        <p:spPr>
          <a:xfrm rot="10800000">
            <a:off x="3764072" y="1901746"/>
            <a:ext cx="8178914" cy="0"/>
          </a:xfrm>
          <a:prstGeom prst="straightConnector1">
            <a:avLst/>
          </a:prstGeom>
          <a:noFill/>
          <a:ln cap="flat" cmpd="sng" w="28575">
            <a:solidFill>
              <a:srgbClr val="174F72"/>
            </a:solidFill>
            <a:prstDash val="solid"/>
            <a:miter lim="800000"/>
            <a:headEnd len="sm" w="sm" type="none"/>
            <a:tailEnd len="sm" w="sm" type="none"/>
          </a:ln>
        </p:spPr>
      </p:cxnSp>
      <p:sp>
        <p:nvSpPr>
          <p:cNvPr id="57" name="Google Shape;57;p82"/>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58" name="Google Shape;58;p82"/>
          <p:cNvPicPr preferRelativeResize="0"/>
          <p:nvPr/>
        </p:nvPicPr>
        <p:blipFill rotWithShape="1">
          <a:blip r:embed="rId2">
            <a:alphaModFix/>
          </a:blip>
          <a:srcRect b="0" l="0" r="0" t="0"/>
          <a:stretch/>
        </p:blipFill>
        <p:spPr>
          <a:xfrm rot="7576526">
            <a:off x="84296" y="-28200"/>
            <a:ext cx="3596762" cy="2769300"/>
          </a:xfrm>
          <a:prstGeom prst="rect">
            <a:avLst/>
          </a:prstGeom>
          <a:noFill/>
          <a:ln>
            <a:noFill/>
          </a:ln>
        </p:spPr>
      </p:pic>
      <p:pic>
        <p:nvPicPr>
          <p:cNvPr id="59" name="Google Shape;59;p82"/>
          <p:cNvPicPr preferRelativeResize="0"/>
          <p:nvPr/>
        </p:nvPicPr>
        <p:blipFill rotWithShape="1">
          <a:blip r:embed="rId3">
            <a:alphaModFix/>
          </a:blip>
          <a:srcRect b="0" l="0" r="0" t="0"/>
          <a:stretch/>
        </p:blipFill>
        <p:spPr>
          <a:xfrm rot="-3756063">
            <a:off x="11416204" y="6237834"/>
            <a:ext cx="740284" cy="569976"/>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URQUOISE ICON CIRCLE - with text">
  <p:cSld name="TURQUOISE ICON CIRCLE - with text">
    <p:spTree>
      <p:nvGrpSpPr>
        <p:cNvPr id="425" name="Shape 425"/>
        <p:cNvGrpSpPr/>
        <p:nvPr/>
      </p:nvGrpSpPr>
      <p:grpSpPr>
        <a:xfrm>
          <a:off x="0" y="0"/>
          <a:ext cx="0" cy="0"/>
          <a:chOff x="0" y="0"/>
          <a:chExt cx="0" cy="0"/>
        </a:xfrm>
      </p:grpSpPr>
      <p:sp>
        <p:nvSpPr>
          <p:cNvPr id="426" name="Google Shape;426;p118"/>
          <p:cNvSpPr txBox="1"/>
          <p:nvPr>
            <p:ph idx="1" type="body"/>
          </p:nvPr>
        </p:nvSpPr>
        <p:spPr>
          <a:xfrm>
            <a:off x="2495266" y="1754551"/>
            <a:ext cx="8403792" cy="3872188"/>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10B1A2"/>
              </a:buClr>
              <a:buSzPts val="2400"/>
              <a:buFont typeface="Arial"/>
              <a:buChar char="•"/>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27" name="Google Shape;427;p118"/>
          <p:cNvCxnSpPr/>
          <p:nvPr/>
        </p:nvCxnSpPr>
        <p:spPr>
          <a:xfrm rot="10800000">
            <a:off x="0" y="1150377"/>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428" name="Google Shape;428;p118"/>
          <p:cNvSpPr txBox="1"/>
          <p:nvPr>
            <p:ph idx="2" type="body"/>
          </p:nvPr>
        </p:nvSpPr>
        <p:spPr>
          <a:xfrm>
            <a:off x="2495266" y="751297"/>
            <a:ext cx="8403792" cy="857158"/>
          </a:xfrm>
          <a:prstGeom prst="rect">
            <a:avLst/>
          </a:prstGeom>
          <a:solidFill>
            <a:schemeClr val="lt1"/>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0B1A2"/>
              </a:buClr>
              <a:buSzPts val="3600"/>
              <a:buNone/>
              <a:defRPr i="0" sz="3600">
                <a:solidFill>
                  <a:srgbClr val="10B1A2"/>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9" name="Google Shape;429;p118"/>
          <p:cNvSpPr/>
          <p:nvPr/>
        </p:nvSpPr>
        <p:spPr>
          <a:xfrm>
            <a:off x="970490" y="635000"/>
            <a:ext cx="1010710" cy="1010710"/>
          </a:xfrm>
          <a:prstGeom prst="ellipse">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118"/>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31" name="Google Shape;431;p118"/>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ME ICON CIRCLE - with text">
  <p:cSld name="LIME ICON CIRCLE - with text">
    <p:spTree>
      <p:nvGrpSpPr>
        <p:cNvPr id="432" name="Shape 432"/>
        <p:cNvGrpSpPr/>
        <p:nvPr/>
      </p:nvGrpSpPr>
      <p:grpSpPr>
        <a:xfrm>
          <a:off x="0" y="0"/>
          <a:ext cx="0" cy="0"/>
          <a:chOff x="0" y="0"/>
          <a:chExt cx="0" cy="0"/>
        </a:xfrm>
      </p:grpSpPr>
      <p:sp>
        <p:nvSpPr>
          <p:cNvPr id="433" name="Google Shape;433;p119"/>
          <p:cNvSpPr txBox="1"/>
          <p:nvPr>
            <p:ph idx="1" type="body"/>
          </p:nvPr>
        </p:nvSpPr>
        <p:spPr>
          <a:xfrm>
            <a:off x="2495266" y="1754551"/>
            <a:ext cx="8403792" cy="3872188"/>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CEDA29"/>
              </a:buClr>
              <a:buSzPts val="2400"/>
              <a:buFont typeface="Arial"/>
              <a:buChar char="•"/>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34" name="Google Shape;434;p119"/>
          <p:cNvCxnSpPr/>
          <p:nvPr/>
        </p:nvCxnSpPr>
        <p:spPr>
          <a:xfrm rot="10800000">
            <a:off x="0" y="1150377"/>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435" name="Google Shape;435;p119"/>
          <p:cNvSpPr txBox="1"/>
          <p:nvPr>
            <p:ph idx="2" type="body"/>
          </p:nvPr>
        </p:nvSpPr>
        <p:spPr>
          <a:xfrm>
            <a:off x="2495266" y="751297"/>
            <a:ext cx="8403792" cy="857158"/>
          </a:xfrm>
          <a:prstGeom prst="rect">
            <a:avLst/>
          </a:prstGeom>
          <a:solidFill>
            <a:schemeClr val="lt1"/>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CEDA29"/>
              </a:buClr>
              <a:buSzPts val="3600"/>
              <a:buNone/>
              <a:defRPr i="0" sz="3600">
                <a:solidFill>
                  <a:srgbClr val="CEDA29"/>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6" name="Google Shape;436;p119"/>
          <p:cNvSpPr/>
          <p:nvPr/>
        </p:nvSpPr>
        <p:spPr>
          <a:xfrm>
            <a:off x="970490" y="635000"/>
            <a:ext cx="1010710" cy="1010710"/>
          </a:xfrm>
          <a:prstGeom prst="ellipse">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119"/>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38" name="Google Shape;438;p119"/>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ICON CIRCLE (PINK) - with photo &amp; text">
  <p:cSld name=" ICON CIRCLE (PINK) - with photo &amp; text">
    <p:spTree>
      <p:nvGrpSpPr>
        <p:cNvPr id="439" name="Shape 439"/>
        <p:cNvGrpSpPr/>
        <p:nvPr/>
      </p:nvGrpSpPr>
      <p:grpSpPr>
        <a:xfrm>
          <a:off x="0" y="0"/>
          <a:ext cx="0" cy="0"/>
          <a:chOff x="0" y="0"/>
          <a:chExt cx="0" cy="0"/>
        </a:xfrm>
      </p:grpSpPr>
      <p:sp>
        <p:nvSpPr>
          <p:cNvPr id="440" name="Google Shape;440;p120"/>
          <p:cNvSpPr txBox="1"/>
          <p:nvPr>
            <p:ph idx="1" type="body"/>
          </p:nvPr>
        </p:nvSpPr>
        <p:spPr>
          <a:xfrm>
            <a:off x="6150077" y="2157413"/>
            <a:ext cx="5551386" cy="363164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41" name="Google Shape;441;p120"/>
          <p:cNvCxnSpPr/>
          <p:nvPr/>
        </p:nvCxnSpPr>
        <p:spPr>
          <a:xfrm rot="10800000">
            <a:off x="-3076" y="1779018"/>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442" name="Google Shape;442;p120"/>
          <p:cNvSpPr/>
          <p:nvPr>
            <p:ph idx="2" type="pic"/>
          </p:nvPr>
        </p:nvSpPr>
        <p:spPr>
          <a:xfrm>
            <a:off x="608086" y="1404496"/>
            <a:ext cx="4849824" cy="487974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200"/>
              <a:buFont typeface="Arial"/>
              <a:buNone/>
              <a:defRPr b="0" i="0" sz="32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3" name="Google Shape;443;p120"/>
          <p:cNvSpPr txBox="1"/>
          <p:nvPr>
            <p:ph idx="3" type="body"/>
          </p:nvPr>
        </p:nvSpPr>
        <p:spPr>
          <a:xfrm>
            <a:off x="6121565" y="767883"/>
            <a:ext cx="5579898"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63275"/>
              </a:buClr>
              <a:buSzPts val="3600"/>
              <a:buNone/>
              <a:defRPr i="0" sz="3600">
                <a:solidFill>
                  <a:srgbClr val="E63275"/>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4" name="Google Shape;444;p120"/>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45" name="Google Shape;445;p120"/>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
        <p:nvSpPr>
          <p:cNvPr id="446" name="Google Shape;446;p120"/>
          <p:cNvSpPr/>
          <p:nvPr/>
        </p:nvSpPr>
        <p:spPr>
          <a:xfrm>
            <a:off x="928811" y="1274475"/>
            <a:ext cx="1061075" cy="1067983"/>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URQUOISE ICON CIRCLE - with photo &amp; text">
  <p:cSld name="TURQUOISE ICON CIRCLE - with photo &amp; text">
    <p:spTree>
      <p:nvGrpSpPr>
        <p:cNvPr id="447" name="Shape 447"/>
        <p:cNvGrpSpPr/>
        <p:nvPr/>
      </p:nvGrpSpPr>
      <p:grpSpPr>
        <a:xfrm>
          <a:off x="0" y="0"/>
          <a:ext cx="0" cy="0"/>
          <a:chOff x="0" y="0"/>
          <a:chExt cx="0" cy="0"/>
        </a:xfrm>
      </p:grpSpPr>
      <p:sp>
        <p:nvSpPr>
          <p:cNvPr id="448" name="Google Shape;448;p121"/>
          <p:cNvSpPr txBox="1"/>
          <p:nvPr>
            <p:ph idx="1" type="body"/>
          </p:nvPr>
        </p:nvSpPr>
        <p:spPr>
          <a:xfrm>
            <a:off x="6150077" y="2157413"/>
            <a:ext cx="5551386" cy="363164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49" name="Google Shape;449;p121"/>
          <p:cNvCxnSpPr/>
          <p:nvPr/>
        </p:nvCxnSpPr>
        <p:spPr>
          <a:xfrm rot="10800000">
            <a:off x="-3076" y="1779018"/>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450" name="Google Shape;450;p121"/>
          <p:cNvSpPr/>
          <p:nvPr>
            <p:ph idx="2" type="pic"/>
          </p:nvPr>
        </p:nvSpPr>
        <p:spPr>
          <a:xfrm>
            <a:off x="608086" y="1404496"/>
            <a:ext cx="4849824" cy="487974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200"/>
              <a:buFont typeface="Arial"/>
              <a:buNone/>
              <a:defRPr b="0" i="0" sz="32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121"/>
          <p:cNvSpPr txBox="1"/>
          <p:nvPr>
            <p:ph idx="3" type="body"/>
          </p:nvPr>
        </p:nvSpPr>
        <p:spPr>
          <a:xfrm>
            <a:off x="6121565" y="767883"/>
            <a:ext cx="5579898"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0B1A2"/>
              </a:buClr>
              <a:buSzPts val="3600"/>
              <a:buNone/>
              <a:defRPr i="0" sz="3600">
                <a:solidFill>
                  <a:srgbClr val="10B1A2"/>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2" name="Google Shape;452;p121"/>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53" name="Google Shape;453;p121"/>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
        <p:nvSpPr>
          <p:cNvPr id="454" name="Google Shape;454;p121"/>
          <p:cNvSpPr/>
          <p:nvPr/>
        </p:nvSpPr>
        <p:spPr>
          <a:xfrm>
            <a:off x="928811" y="1274475"/>
            <a:ext cx="1061075" cy="1067983"/>
          </a:xfrm>
          <a:prstGeom prst="ellipse">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ME ICON CIRCLE - with photo &amp; text">
  <p:cSld name="LIME ICON CIRCLE - with photo &amp; text">
    <p:spTree>
      <p:nvGrpSpPr>
        <p:cNvPr id="455" name="Shape 455"/>
        <p:cNvGrpSpPr/>
        <p:nvPr/>
      </p:nvGrpSpPr>
      <p:grpSpPr>
        <a:xfrm>
          <a:off x="0" y="0"/>
          <a:ext cx="0" cy="0"/>
          <a:chOff x="0" y="0"/>
          <a:chExt cx="0" cy="0"/>
        </a:xfrm>
      </p:grpSpPr>
      <p:sp>
        <p:nvSpPr>
          <p:cNvPr id="456" name="Google Shape;456;p122"/>
          <p:cNvSpPr txBox="1"/>
          <p:nvPr>
            <p:ph idx="1" type="body"/>
          </p:nvPr>
        </p:nvSpPr>
        <p:spPr>
          <a:xfrm>
            <a:off x="6150077" y="2157413"/>
            <a:ext cx="5551386" cy="363164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57" name="Google Shape;457;p122"/>
          <p:cNvCxnSpPr/>
          <p:nvPr/>
        </p:nvCxnSpPr>
        <p:spPr>
          <a:xfrm rot="10800000">
            <a:off x="-3076" y="1779018"/>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458" name="Google Shape;458;p122"/>
          <p:cNvSpPr/>
          <p:nvPr>
            <p:ph idx="2" type="pic"/>
          </p:nvPr>
        </p:nvSpPr>
        <p:spPr>
          <a:xfrm>
            <a:off x="608086" y="1404496"/>
            <a:ext cx="4849824" cy="487974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200"/>
              <a:buFont typeface="Arial"/>
              <a:buNone/>
              <a:defRPr b="0" i="0" sz="32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9" name="Google Shape;459;p122"/>
          <p:cNvSpPr txBox="1"/>
          <p:nvPr>
            <p:ph idx="3" type="body"/>
          </p:nvPr>
        </p:nvSpPr>
        <p:spPr>
          <a:xfrm>
            <a:off x="6121565" y="767883"/>
            <a:ext cx="5579898"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CEDA29"/>
              </a:buClr>
              <a:buSzPts val="3600"/>
              <a:buNone/>
              <a:defRPr i="0" sz="3600">
                <a:solidFill>
                  <a:srgbClr val="CEDA29"/>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0" name="Google Shape;460;p122"/>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61" name="Google Shape;461;p122"/>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
        <p:nvSpPr>
          <p:cNvPr id="462" name="Google Shape;462;p122"/>
          <p:cNvSpPr/>
          <p:nvPr/>
        </p:nvSpPr>
        <p:spPr>
          <a:xfrm>
            <a:off x="928811" y="1274475"/>
            <a:ext cx="1061075" cy="1067983"/>
          </a:xfrm>
          <a:prstGeom prst="ellipse">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lain Quote Slide (PINK)">
  <p:cSld name="Plain Quote Slide (PINK)">
    <p:spTree>
      <p:nvGrpSpPr>
        <p:cNvPr id="463" name="Shape 463"/>
        <p:cNvGrpSpPr/>
        <p:nvPr/>
      </p:nvGrpSpPr>
      <p:grpSpPr>
        <a:xfrm>
          <a:off x="0" y="0"/>
          <a:ext cx="0" cy="0"/>
          <a:chOff x="0" y="0"/>
          <a:chExt cx="0" cy="0"/>
        </a:xfrm>
      </p:grpSpPr>
      <p:cxnSp>
        <p:nvCxnSpPr>
          <p:cNvPr id="464" name="Google Shape;464;p123"/>
          <p:cNvCxnSpPr/>
          <p:nvPr/>
        </p:nvCxnSpPr>
        <p:spPr>
          <a:xfrm rot="10800000">
            <a:off x="6099983" y="-14288"/>
            <a:ext cx="0" cy="1008418"/>
          </a:xfrm>
          <a:prstGeom prst="straightConnector1">
            <a:avLst/>
          </a:prstGeom>
          <a:noFill/>
          <a:ln cap="flat" cmpd="sng" w="9525">
            <a:solidFill>
              <a:srgbClr val="6D6E6C"/>
            </a:solidFill>
            <a:prstDash val="solid"/>
            <a:miter lim="800000"/>
            <a:headEnd len="sm" w="sm" type="none"/>
            <a:tailEnd len="sm" w="sm" type="none"/>
          </a:ln>
        </p:spPr>
      </p:cxnSp>
      <p:sp>
        <p:nvSpPr>
          <p:cNvPr id="465" name="Google Shape;465;p123"/>
          <p:cNvSpPr/>
          <p:nvPr/>
        </p:nvSpPr>
        <p:spPr>
          <a:xfrm>
            <a:off x="5510784" y="855426"/>
            <a:ext cx="1196057" cy="1196057"/>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123"/>
          <p:cNvSpPr txBox="1"/>
          <p:nvPr>
            <p:ph idx="1" type="body"/>
          </p:nvPr>
        </p:nvSpPr>
        <p:spPr>
          <a:xfrm>
            <a:off x="0" y="2119361"/>
            <a:ext cx="12192000" cy="399569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000"/>
              <a:buNone/>
              <a:defRPr i="1" sz="30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7" name="Google Shape;467;p123"/>
          <p:cNvSpPr txBox="1"/>
          <p:nvPr>
            <p:ph idx="2" type="body"/>
          </p:nvPr>
        </p:nvSpPr>
        <p:spPr>
          <a:xfrm>
            <a:off x="5775656" y="1074336"/>
            <a:ext cx="785328" cy="964819"/>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8" name="Google Shape;468;p123"/>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69" name="Google Shape;469;p123"/>
          <p:cNvPicPr preferRelativeResize="0"/>
          <p:nvPr/>
        </p:nvPicPr>
        <p:blipFill rotWithShape="1">
          <a:blip r:embed="rId2">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lain Quote Slide (TURQUOISE)">
  <p:cSld name="Plain Quote Slide (TURQUOISE)">
    <p:spTree>
      <p:nvGrpSpPr>
        <p:cNvPr id="470" name="Shape 470"/>
        <p:cNvGrpSpPr/>
        <p:nvPr/>
      </p:nvGrpSpPr>
      <p:grpSpPr>
        <a:xfrm>
          <a:off x="0" y="0"/>
          <a:ext cx="0" cy="0"/>
          <a:chOff x="0" y="0"/>
          <a:chExt cx="0" cy="0"/>
        </a:xfrm>
      </p:grpSpPr>
      <p:cxnSp>
        <p:nvCxnSpPr>
          <p:cNvPr id="471" name="Google Shape;471;p124"/>
          <p:cNvCxnSpPr/>
          <p:nvPr/>
        </p:nvCxnSpPr>
        <p:spPr>
          <a:xfrm rot="10800000">
            <a:off x="6099983" y="-14288"/>
            <a:ext cx="0" cy="1008418"/>
          </a:xfrm>
          <a:prstGeom prst="straightConnector1">
            <a:avLst/>
          </a:prstGeom>
          <a:noFill/>
          <a:ln cap="flat" cmpd="sng" w="9525">
            <a:solidFill>
              <a:srgbClr val="6D6E6C"/>
            </a:solidFill>
            <a:prstDash val="solid"/>
            <a:miter lim="800000"/>
            <a:headEnd len="sm" w="sm" type="none"/>
            <a:tailEnd len="sm" w="sm" type="none"/>
          </a:ln>
        </p:spPr>
      </p:cxnSp>
      <p:sp>
        <p:nvSpPr>
          <p:cNvPr id="472" name="Google Shape;472;p124"/>
          <p:cNvSpPr/>
          <p:nvPr/>
        </p:nvSpPr>
        <p:spPr>
          <a:xfrm>
            <a:off x="5510784" y="855426"/>
            <a:ext cx="1196057" cy="1196057"/>
          </a:xfrm>
          <a:prstGeom prst="ellipse">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124"/>
          <p:cNvSpPr txBox="1"/>
          <p:nvPr>
            <p:ph idx="1" type="body"/>
          </p:nvPr>
        </p:nvSpPr>
        <p:spPr>
          <a:xfrm>
            <a:off x="5775656" y="1074336"/>
            <a:ext cx="785328" cy="964819"/>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4" name="Google Shape;474;p124"/>
          <p:cNvSpPr txBox="1"/>
          <p:nvPr>
            <p:ph idx="2" type="body"/>
          </p:nvPr>
        </p:nvSpPr>
        <p:spPr>
          <a:xfrm>
            <a:off x="0" y="2119361"/>
            <a:ext cx="12192000" cy="399569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000"/>
              <a:buNone/>
              <a:defRPr i="1" sz="30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5" name="Google Shape;475;p124"/>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76" name="Google Shape;476;p124"/>
          <p:cNvPicPr preferRelativeResize="0"/>
          <p:nvPr/>
        </p:nvPicPr>
        <p:blipFill rotWithShape="1">
          <a:blip r:embed="rId2">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lain Quote Slide (LIME)">
  <p:cSld name="Plain Quote Slide (LIME)">
    <p:spTree>
      <p:nvGrpSpPr>
        <p:cNvPr id="477" name="Shape 477"/>
        <p:cNvGrpSpPr/>
        <p:nvPr/>
      </p:nvGrpSpPr>
      <p:grpSpPr>
        <a:xfrm>
          <a:off x="0" y="0"/>
          <a:ext cx="0" cy="0"/>
          <a:chOff x="0" y="0"/>
          <a:chExt cx="0" cy="0"/>
        </a:xfrm>
      </p:grpSpPr>
      <p:cxnSp>
        <p:nvCxnSpPr>
          <p:cNvPr id="478" name="Google Shape;478;p125"/>
          <p:cNvCxnSpPr/>
          <p:nvPr/>
        </p:nvCxnSpPr>
        <p:spPr>
          <a:xfrm rot="10800000">
            <a:off x="6099983" y="-14288"/>
            <a:ext cx="0" cy="1008418"/>
          </a:xfrm>
          <a:prstGeom prst="straightConnector1">
            <a:avLst/>
          </a:prstGeom>
          <a:noFill/>
          <a:ln cap="flat" cmpd="sng" w="9525">
            <a:solidFill>
              <a:srgbClr val="6D6E6C"/>
            </a:solidFill>
            <a:prstDash val="solid"/>
            <a:miter lim="800000"/>
            <a:headEnd len="sm" w="sm" type="none"/>
            <a:tailEnd len="sm" w="sm" type="none"/>
          </a:ln>
        </p:spPr>
      </p:cxnSp>
      <p:sp>
        <p:nvSpPr>
          <p:cNvPr id="479" name="Google Shape;479;p125"/>
          <p:cNvSpPr/>
          <p:nvPr/>
        </p:nvSpPr>
        <p:spPr>
          <a:xfrm>
            <a:off x="5510784" y="855426"/>
            <a:ext cx="1196057" cy="1196057"/>
          </a:xfrm>
          <a:prstGeom prst="ellipse">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125"/>
          <p:cNvSpPr txBox="1"/>
          <p:nvPr>
            <p:ph idx="1" type="body"/>
          </p:nvPr>
        </p:nvSpPr>
        <p:spPr>
          <a:xfrm>
            <a:off x="5775656" y="1074336"/>
            <a:ext cx="785328" cy="964819"/>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1" name="Google Shape;481;p125"/>
          <p:cNvSpPr txBox="1"/>
          <p:nvPr>
            <p:ph idx="2" type="body"/>
          </p:nvPr>
        </p:nvSpPr>
        <p:spPr>
          <a:xfrm>
            <a:off x="0" y="2119361"/>
            <a:ext cx="12192000" cy="399569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000"/>
              <a:buNone/>
              <a:defRPr i="1" sz="30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2" name="Google Shape;482;p125"/>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83" name="Google Shape;483;p125"/>
          <p:cNvPicPr preferRelativeResize="0"/>
          <p:nvPr/>
        </p:nvPicPr>
        <p:blipFill rotWithShape="1">
          <a:blip r:embed="rId2">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NAVY)">
  <p:cSld name="Quote slide (NAVY)">
    <p:spTree>
      <p:nvGrpSpPr>
        <p:cNvPr id="484" name="Shape 484"/>
        <p:cNvGrpSpPr/>
        <p:nvPr/>
      </p:nvGrpSpPr>
      <p:grpSpPr>
        <a:xfrm>
          <a:off x="0" y="0"/>
          <a:ext cx="0" cy="0"/>
          <a:chOff x="0" y="0"/>
          <a:chExt cx="0" cy="0"/>
        </a:xfrm>
      </p:grpSpPr>
      <p:sp>
        <p:nvSpPr>
          <p:cNvPr id="485" name="Google Shape;485;p126"/>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86" name="Google Shape;486;p126"/>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126"/>
          <p:cNvSpPr txBox="1"/>
          <p:nvPr>
            <p:ph idx="1" type="body"/>
          </p:nvPr>
        </p:nvSpPr>
        <p:spPr>
          <a:xfrm>
            <a:off x="5176366" y="406880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8" name="Google Shape;488;p126"/>
          <p:cNvSpPr txBox="1"/>
          <p:nvPr>
            <p:ph idx="2" type="body"/>
          </p:nvPr>
        </p:nvSpPr>
        <p:spPr>
          <a:xfrm>
            <a:off x="473106" y="1345908"/>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9" name="Google Shape;489;p126"/>
          <p:cNvSpPr txBox="1"/>
          <p:nvPr>
            <p:ph idx="3" type="body"/>
          </p:nvPr>
        </p:nvSpPr>
        <p:spPr>
          <a:xfrm>
            <a:off x="505763" y="1991442"/>
            <a:ext cx="5423273"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0" name="Google Shape;490;p126"/>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91" name="Google Shape;491;p126"/>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492" name="Google Shape;492;p126"/>
          <p:cNvPicPr preferRelativeResize="0"/>
          <p:nvPr/>
        </p:nvPicPr>
        <p:blipFill rotWithShape="1">
          <a:blip r:embed="rId3">
            <a:alphaModFix/>
          </a:blip>
          <a:srcRect b="0" l="0" r="0" t="0"/>
          <a:stretch/>
        </p:blipFill>
        <p:spPr>
          <a:xfrm>
            <a:off x="5666635" y="-8419"/>
            <a:ext cx="3150740" cy="2200290"/>
          </a:xfrm>
          <a:prstGeom prst="rect">
            <a:avLst/>
          </a:prstGeom>
          <a:noFill/>
          <a:ln>
            <a:noFill/>
          </a:ln>
        </p:spPr>
      </p:pic>
      <p:pic>
        <p:nvPicPr>
          <p:cNvPr id="493" name="Google Shape;493;p126"/>
          <p:cNvPicPr preferRelativeResize="0"/>
          <p:nvPr/>
        </p:nvPicPr>
        <p:blipFill rotWithShape="1">
          <a:blip r:embed="rId4">
            <a:alphaModFix/>
          </a:blip>
          <a:srcRect b="0" l="0" r="0" t="0"/>
          <a:stretch/>
        </p:blipFill>
        <p:spPr>
          <a:xfrm>
            <a:off x="7845847" y="2330561"/>
            <a:ext cx="971528" cy="962379"/>
          </a:xfrm>
          <a:prstGeom prst="rect">
            <a:avLst/>
          </a:prstGeom>
          <a:noFill/>
          <a:ln>
            <a:noFill/>
          </a:ln>
        </p:spPr>
      </p:pic>
      <p:pic>
        <p:nvPicPr>
          <p:cNvPr id="494" name="Google Shape;494;p126"/>
          <p:cNvPicPr preferRelativeResize="0"/>
          <p:nvPr/>
        </p:nvPicPr>
        <p:blipFill rotWithShape="1">
          <a:blip r:embed="rId5">
            <a:alphaModFix/>
          </a:blip>
          <a:srcRect b="0" l="0" r="0" t="0"/>
          <a:stretch/>
        </p:blipFill>
        <p:spPr>
          <a:xfrm>
            <a:off x="6284618" y="5671849"/>
            <a:ext cx="1045533" cy="101946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TURQUOISE)">
  <p:cSld name="Quote slide (TURQUOISE)">
    <p:spTree>
      <p:nvGrpSpPr>
        <p:cNvPr id="495" name="Shape 495"/>
        <p:cNvGrpSpPr/>
        <p:nvPr/>
      </p:nvGrpSpPr>
      <p:grpSpPr>
        <a:xfrm>
          <a:off x="0" y="0"/>
          <a:ext cx="0" cy="0"/>
          <a:chOff x="0" y="0"/>
          <a:chExt cx="0" cy="0"/>
        </a:xfrm>
      </p:grpSpPr>
      <p:sp>
        <p:nvSpPr>
          <p:cNvPr id="496" name="Google Shape;496;p127"/>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7" name="Google Shape;497;p127"/>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127"/>
          <p:cNvSpPr txBox="1"/>
          <p:nvPr>
            <p:ph idx="1" type="body"/>
          </p:nvPr>
        </p:nvSpPr>
        <p:spPr>
          <a:xfrm>
            <a:off x="5176366" y="406880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9" name="Google Shape;499;p127"/>
          <p:cNvSpPr txBox="1"/>
          <p:nvPr>
            <p:ph idx="2" type="body"/>
          </p:nvPr>
        </p:nvSpPr>
        <p:spPr>
          <a:xfrm>
            <a:off x="473106" y="1345908"/>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0" name="Google Shape;500;p127"/>
          <p:cNvSpPr txBox="1"/>
          <p:nvPr>
            <p:ph idx="3" type="body"/>
          </p:nvPr>
        </p:nvSpPr>
        <p:spPr>
          <a:xfrm>
            <a:off x="505763" y="1991442"/>
            <a:ext cx="5423273"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1" name="Google Shape;501;p127"/>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502" name="Google Shape;502;p127"/>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503" name="Google Shape;503;p127"/>
          <p:cNvPicPr preferRelativeResize="0"/>
          <p:nvPr/>
        </p:nvPicPr>
        <p:blipFill rotWithShape="1">
          <a:blip r:embed="rId3">
            <a:alphaModFix/>
          </a:blip>
          <a:srcRect b="0" l="0" r="0" t="0"/>
          <a:stretch/>
        </p:blipFill>
        <p:spPr>
          <a:xfrm>
            <a:off x="5666635" y="-8419"/>
            <a:ext cx="3150740" cy="2200290"/>
          </a:xfrm>
          <a:prstGeom prst="rect">
            <a:avLst/>
          </a:prstGeom>
          <a:noFill/>
          <a:ln>
            <a:noFill/>
          </a:ln>
        </p:spPr>
      </p:pic>
      <p:pic>
        <p:nvPicPr>
          <p:cNvPr id="504" name="Google Shape;504;p127"/>
          <p:cNvPicPr preferRelativeResize="0"/>
          <p:nvPr/>
        </p:nvPicPr>
        <p:blipFill rotWithShape="1">
          <a:blip r:embed="rId4">
            <a:alphaModFix/>
          </a:blip>
          <a:srcRect b="0" l="0" r="0" t="0"/>
          <a:stretch/>
        </p:blipFill>
        <p:spPr>
          <a:xfrm>
            <a:off x="6311624" y="5825975"/>
            <a:ext cx="971528" cy="962379"/>
          </a:xfrm>
          <a:prstGeom prst="rect">
            <a:avLst/>
          </a:prstGeom>
          <a:noFill/>
          <a:ln>
            <a:noFill/>
          </a:ln>
        </p:spPr>
      </p:pic>
      <p:pic>
        <p:nvPicPr>
          <p:cNvPr id="505" name="Google Shape;505;p127"/>
          <p:cNvPicPr preferRelativeResize="0"/>
          <p:nvPr/>
        </p:nvPicPr>
        <p:blipFill rotWithShape="1">
          <a:blip r:embed="rId5">
            <a:alphaModFix/>
          </a:blip>
          <a:srcRect b="0" l="0" r="0" t="0"/>
          <a:stretch/>
        </p:blipFill>
        <p:spPr>
          <a:xfrm>
            <a:off x="7920919" y="2330561"/>
            <a:ext cx="933458" cy="9101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VY ICON CIRCLE - with text">
  <p:cSld name="NAVY ICON CIRCLE - with text">
    <p:spTree>
      <p:nvGrpSpPr>
        <p:cNvPr id="60" name="Shape 60"/>
        <p:cNvGrpSpPr/>
        <p:nvPr/>
      </p:nvGrpSpPr>
      <p:grpSpPr>
        <a:xfrm>
          <a:off x="0" y="0"/>
          <a:ext cx="0" cy="0"/>
          <a:chOff x="0" y="0"/>
          <a:chExt cx="0" cy="0"/>
        </a:xfrm>
      </p:grpSpPr>
      <p:sp>
        <p:nvSpPr>
          <p:cNvPr id="61" name="Google Shape;61;p83"/>
          <p:cNvSpPr txBox="1"/>
          <p:nvPr>
            <p:ph idx="1" type="body"/>
          </p:nvPr>
        </p:nvSpPr>
        <p:spPr>
          <a:xfrm>
            <a:off x="2495266" y="1754551"/>
            <a:ext cx="8403792" cy="3872188"/>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174F72"/>
              </a:buClr>
              <a:buSzPts val="2400"/>
              <a:buFont typeface="Arial"/>
              <a:buChar char="•"/>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62" name="Google Shape;62;p83"/>
          <p:cNvCxnSpPr/>
          <p:nvPr/>
        </p:nvCxnSpPr>
        <p:spPr>
          <a:xfrm rot="10800000">
            <a:off x="0" y="1150377"/>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63" name="Google Shape;63;p83"/>
          <p:cNvSpPr txBox="1"/>
          <p:nvPr>
            <p:ph idx="2" type="body"/>
          </p:nvPr>
        </p:nvSpPr>
        <p:spPr>
          <a:xfrm>
            <a:off x="2495266" y="751297"/>
            <a:ext cx="8403792" cy="857158"/>
          </a:xfrm>
          <a:prstGeom prst="rect">
            <a:avLst/>
          </a:prstGeom>
          <a:solidFill>
            <a:schemeClr val="lt1"/>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74F72"/>
              </a:buClr>
              <a:buSzPts val="3600"/>
              <a:buNone/>
              <a:defRPr i="0" sz="3600">
                <a:solidFill>
                  <a:srgbClr val="174F72"/>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83"/>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65" name="Google Shape;65;p83"/>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
        <p:nvSpPr>
          <p:cNvPr id="66" name="Google Shape;66;p83"/>
          <p:cNvSpPr/>
          <p:nvPr/>
        </p:nvSpPr>
        <p:spPr>
          <a:xfrm>
            <a:off x="970490" y="635000"/>
            <a:ext cx="1010710" cy="1010710"/>
          </a:xfrm>
          <a:prstGeom prst="ellipse">
            <a:avLst/>
          </a:pr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column with icons slide - layout 1">
  <p:cSld name="4 column with icons slide - layout 1">
    <p:spTree>
      <p:nvGrpSpPr>
        <p:cNvPr id="506" name="Shape 506"/>
        <p:cNvGrpSpPr/>
        <p:nvPr/>
      </p:nvGrpSpPr>
      <p:grpSpPr>
        <a:xfrm>
          <a:off x="0" y="0"/>
          <a:ext cx="0" cy="0"/>
          <a:chOff x="0" y="0"/>
          <a:chExt cx="0" cy="0"/>
        </a:xfrm>
      </p:grpSpPr>
      <p:cxnSp>
        <p:nvCxnSpPr>
          <p:cNvPr id="507" name="Google Shape;507;p128"/>
          <p:cNvCxnSpPr/>
          <p:nvPr/>
        </p:nvCxnSpPr>
        <p:spPr>
          <a:xfrm>
            <a:off x="-36415" y="2997017"/>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508" name="Google Shape;508;p128"/>
          <p:cNvSpPr txBox="1"/>
          <p:nvPr>
            <p:ph idx="1" type="body"/>
          </p:nvPr>
        </p:nvSpPr>
        <p:spPr>
          <a:xfrm>
            <a:off x="303467" y="3845751"/>
            <a:ext cx="2672815" cy="1878334"/>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9" name="Google Shape;509;p128"/>
          <p:cNvSpPr txBox="1"/>
          <p:nvPr>
            <p:ph idx="2" type="body"/>
          </p:nvPr>
        </p:nvSpPr>
        <p:spPr>
          <a:xfrm>
            <a:off x="3243611" y="383455"/>
            <a:ext cx="2672815" cy="1779573"/>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0" name="Google Shape;510;p128"/>
          <p:cNvSpPr txBox="1"/>
          <p:nvPr>
            <p:ph idx="3" type="body"/>
          </p:nvPr>
        </p:nvSpPr>
        <p:spPr>
          <a:xfrm>
            <a:off x="6115112" y="3845751"/>
            <a:ext cx="2672815" cy="192257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1" name="Google Shape;511;p128"/>
          <p:cNvSpPr txBox="1"/>
          <p:nvPr>
            <p:ph idx="4" type="body"/>
          </p:nvPr>
        </p:nvSpPr>
        <p:spPr>
          <a:xfrm>
            <a:off x="9068395" y="383458"/>
            <a:ext cx="2672815" cy="1779573"/>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2" name="Google Shape;512;p128"/>
          <p:cNvSpPr/>
          <p:nvPr/>
        </p:nvSpPr>
        <p:spPr>
          <a:xfrm>
            <a:off x="985917" y="2341774"/>
            <a:ext cx="1327355" cy="1327355"/>
          </a:xfrm>
          <a:prstGeom prst="ellipse">
            <a:avLst/>
          </a:pr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128"/>
          <p:cNvSpPr/>
          <p:nvPr/>
        </p:nvSpPr>
        <p:spPr>
          <a:xfrm>
            <a:off x="3936550" y="2357577"/>
            <a:ext cx="1327355" cy="1327355"/>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128"/>
          <p:cNvSpPr/>
          <p:nvPr/>
        </p:nvSpPr>
        <p:spPr>
          <a:xfrm>
            <a:off x="6751909" y="2313333"/>
            <a:ext cx="1327355" cy="1327355"/>
          </a:xfrm>
          <a:prstGeom prst="ellipse">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128"/>
          <p:cNvSpPr/>
          <p:nvPr/>
        </p:nvSpPr>
        <p:spPr>
          <a:xfrm>
            <a:off x="9765418" y="2342845"/>
            <a:ext cx="1327355" cy="1327355"/>
          </a:xfrm>
          <a:prstGeom prst="ellipse">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128"/>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517" name="Google Shape;517;p128"/>
          <p:cNvPicPr preferRelativeResize="0"/>
          <p:nvPr/>
        </p:nvPicPr>
        <p:blipFill rotWithShape="1">
          <a:blip r:embed="rId2">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column with icons slide - layout 2">
  <p:cSld name="4 column with icons slide - layout 2">
    <p:spTree>
      <p:nvGrpSpPr>
        <p:cNvPr id="518" name="Shape 518"/>
        <p:cNvGrpSpPr/>
        <p:nvPr/>
      </p:nvGrpSpPr>
      <p:grpSpPr>
        <a:xfrm>
          <a:off x="0" y="0"/>
          <a:ext cx="0" cy="0"/>
          <a:chOff x="0" y="0"/>
          <a:chExt cx="0" cy="0"/>
        </a:xfrm>
      </p:grpSpPr>
      <p:cxnSp>
        <p:nvCxnSpPr>
          <p:cNvPr id="519" name="Google Shape;519;p129"/>
          <p:cNvCxnSpPr/>
          <p:nvPr/>
        </p:nvCxnSpPr>
        <p:spPr>
          <a:xfrm>
            <a:off x="-6261" y="1227211"/>
            <a:ext cx="12192000" cy="0"/>
          </a:xfrm>
          <a:prstGeom prst="straightConnector1">
            <a:avLst/>
          </a:prstGeom>
          <a:noFill/>
          <a:ln cap="flat" cmpd="sng" w="9525">
            <a:solidFill>
              <a:srgbClr val="353E47"/>
            </a:solidFill>
            <a:prstDash val="solid"/>
            <a:miter lim="800000"/>
            <a:headEnd len="sm" w="sm" type="none"/>
            <a:tailEnd len="sm" w="sm" type="none"/>
          </a:ln>
        </p:spPr>
      </p:cxnSp>
      <p:sp>
        <p:nvSpPr>
          <p:cNvPr id="520" name="Google Shape;520;p129"/>
          <p:cNvSpPr txBox="1"/>
          <p:nvPr>
            <p:ph idx="1" type="body"/>
          </p:nvPr>
        </p:nvSpPr>
        <p:spPr>
          <a:xfrm>
            <a:off x="333621" y="2090693"/>
            <a:ext cx="2672815" cy="371208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1" name="Google Shape;521;p129"/>
          <p:cNvSpPr txBox="1"/>
          <p:nvPr>
            <p:ph idx="2" type="body"/>
          </p:nvPr>
        </p:nvSpPr>
        <p:spPr>
          <a:xfrm>
            <a:off x="3273765" y="2090693"/>
            <a:ext cx="2672815" cy="371208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2" name="Google Shape;522;p129"/>
          <p:cNvSpPr txBox="1"/>
          <p:nvPr>
            <p:ph idx="3" type="body"/>
          </p:nvPr>
        </p:nvSpPr>
        <p:spPr>
          <a:xfrm>
            <a:off x="6145266" y="2090693"/>
            <a:ext cx="2672815" cy="371208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3" name="Google Shape;523;p129"/>
          <p:cNvSpPr txBox="1"/>
          <p:nvPr>
            <p:ph idx="4" type="body"/>
          </p:nvPr>
        </p:nvSpPr>
        <p:spPr>
          <a:xfrm>
            <a:off x="9098549" y="2090693"/>
            <a:ext cx="2672815" cy="371208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4" name="Google Shape;524;p129"/>
          <p:cNvSpPr/>
          <p:nvPr/>
        </p:nvSpPr>
        <p:spPr>
          <a:xfrm>
            <a:off x="1016071" y="571968"/>
            <a:ext cx="1327355" cy="1327355"/>
          </a:xfrm>
          <a:prstGeom prst="ellipse">
            <a:avLst/>
          </a:pr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129"/>
          <p:cNvSpPr/>
          <p:nvPr/>
        </p:nvSpPr>
        <p:spPr>
          <a:xfrm>
            <a:off x="3966704" y="587771"/>
            <a:ext cx="1327355" cy="1327355"/>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129"/>
          <p:cNvSpPr/>
          <p:nvPr/>
        </p:nvSpPr>
        <p:spPr>
          <a:xfrm>
            <a:off x="6782063" y="543527"/>
            <a:ext cx="1327355" cy="1327355"/>
          </a:xfrm>
          <a:prstGeom prst="ellipse">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129"/>
          <p:cNvSpPr/>
          <p:nvPr/>
        </p:nvSpPr>
        <p:spPr>
          <a:xfrm>
            <a:off x="9795572" y="573039"/>
            <a:ext cx="1327355" cy="1327355"/>
          </a:xfrm>
          <a:prstGeom prst="ellipse">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129"/>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529" name="Google Shape;529;p129"/>
          <p:cNvPicPr preferRelativeResize="0"/>
          <p:nvPr/>
        </p:nvPicPr>
        <p:blipFill rotWithShape="1">
          <a:blip r:embed="rId2">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with icons slide">
  <p:cSld name="3 column with icons slide">
    <p:spTree>
      <p:nvGrpSpPr>
        <p:cNvPr id="530" name="Shape 530"/>
        <p:cNvGrpSpPr/>
        <p:nvPr/>
      </p:nvGrpSpPr>
      <p:grpSpPr>
        <a:xfrm>
          <a:off x="0" y="0"/>
          <a:ext cx="0" cy="0"/>
          <a:chOff x="0" y="0"/>
          <a:chExt cx="0" cy="0"/>
        </a:xfrm>
      </p:grpSpPr>
      <p:sp>
        <p:nvSpPr>
          <p:cNvPr id="531" name="Google Shape;531;p130"/>
          <p:cNvSpPr/>
          <p:nvPr/>
        </p:nvSpPr>
        <p:spPr>
          <a:xfrm>
            <a:off x="0" y="0"/>
            <a:ext cx="12192000" cy="2728452"/>
          </a:xfrm>
          <a:prstGeom prst="rect">
            <a:avLst/>
          </a:prstGeom>
          <a:gradFill>
            <a:gsLst>
              <a:gs pos="0">
                <a:srgbClr val="10B1A2"/>
              </a:gs>
              <a:gs pos="11000">
                <a:srgbClr val="10B1A2"/>
              </a:gs>
              <a:gs pos="68000">
                <a:srgbClr val="174F72"/>
              </a:gs>
              <a:gs pos="100000">
                <a:srgbClr val="174F7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E3C55"/>
              </a:solidFill>
              <a:latin typeface="Calibri"/>
              <a:ea typeface="Calibri"/>
              <a:cs typeface="Calibri"/>
              <a:sym typeface="Calibri"/>
            </a:endParaRPr>
          </a:p>
        </p:txBody>
      </p:sp>
      <p:sp>
        <p:nvSpPr>
          <p:cNvPr id="532" name="Google Shape;532;p130"/>
          <p:cNvSpPr/>
          <p:nvPr/>
        </p:nvSpPr>
        <p:spPr>
          <a:xfrm>
            <a:off x="1863747" y="2031864"/>
            <a:ext cx="1049910" cy="1049910"/>
          </a:xfrm>
          <a:prstGeom prst="ellipse">
            <a:avLst/>
          </a:prstGeom>
          <a:solidFill>
            <a:srgbClr val="E63275"/>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533" name="Google Shape;533;p130"/>
          <p:cNvSpPr txBox="1"/>
          <p:nvPr>
            <p:ph idx="1" type="body"/>
          </p:nvPr>
        </p:nvSpPr>
        <p:spPr>
          <a:xfrm>
            <a:off x="0" y="826647"/>
            <a:ext cx="12192000"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4" name="Google Shape;534;p130"/>
          <p:cNvSpPr txBox="1"/>
          <p:nvPr>
            <p:ph idx="2" type="body"/>
          </p:nvPr>
        </p:nvSpPr>
        <p:spPr>
          <a:xfrm>
            <a:off x="684287" y="3236316"/>
            <a:ext cx="3408830" cy="10457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000"/>
              <a:buNone/>
              <a:defRPr sz="30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5" name="Google Shape;535;p130"/>
          <p:cNvSpPr txBox="1"/>
          <p:nvPr>
            <p:ph idx="3" type="body"/>
          </p:nvPr>
        </p:nvSpPr>
        <p:spPr>
          <a:xfrm>
            <a:off x="684287" y="4432247"/>
            <a:ext cx="3408830" cy="14127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36" name="Google Shape;536;p130"/>
          <p:cNvCxnSpPr/>
          <p:nvPr/>
        </p:nvCxnSpPr>
        <p:spPr>
          <a:xfrm rot="10800000">
            <a:off x="555813" y="4342602"/>
            <a:ext cx="3591091" cy="0"/>
          </a:xfrm>
          <a:prstGeom prst="straightConnector1">
            <a:avLst/>
          </a:prstGeom>
          <a:noFill/>
          <a:ln cap="flat" cmpd="sng" w="9525">
            <a:solidFill>
              <a:srgbClr val="E63275"/>
            </a:solidFill>
            <a:prstDash val="solid"/>
            <a:miter lim="800000"/>
            <a:headEnd len="sm" w="sm" type="none"/>
            <a:tailEnd len="sm" w="sm" type="none"/>
          </a:ln>
        </p:spPr>
      </p:cxnSp>
      <p:sp>
        <p:nvSpPr>
          <p:cNvPr id="537" name="Google Shape;537;p130"/>
          <p:cNvSpPr/>
          <p:nvPr/>
        </p:nvSpPr>
        <p:spPr>
          <a:xfrm>
            <a:off x="5691676" y="2031864"/>
            <a:ext cx="1049910" cy="1049910"/>
          </a:xfrm>
          <a:prstGeom prst="ellipse">
            <a:avLst/>
          </a:prstGeom>
          <a:solidFill>
            <a:srgbClr val="10B1A2"/>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538" name="Google Shape;538;p130"/>
          <p:cNvSpPr txBox="1"/>
          <p:nvPr>
            <p:ph idx="4" type="body"/>
          </p:nvPr>
        </p:nvSpPr>
        <p:spPr>
          <a:xfrm>
            <a:off x="4512216" y="3236316"/>
            <a:ext cx="3408830" cy="10457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000"/>
              <a:buNone/>
              <a:defRPr sz="30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9" name="Google Shape;539;p130"/>
          <p:cNvSpPr txBox="1"/>
          <p:nvPr>
            <p:ph idx="5" type="body"/>
          </p:nvPr>
        </p:nvSpPr>
        <p:spPr>
          <a:xfrm>
            <a:off x="4512216" y="4432247"/>
            <a:ext cx="3408830" cy="14127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40" name="Google Shape;540;p130"/>
          <p:cNvCxnSpPr/>
          <p:nvPr/>
        </p:nvCxnSpPr>
        <p:spPr>
          <a:xfrm rot="10800000">
            <a:off x="4383742" y="4342602"/>
            <a:ext cx="3591091" cy="0"/>
          </a:xfrm>
          <a:prstGeom prst="straightConnector1">
            <a:avLst/>
          </a:prstGeom>
          <a:noFill/>
          <a:ln cap="flat" cmpd="sng" w="9525">
            <a:solidFill>
              <a:srgbClr val="42B2E6"/>
            </a:solidFill>
            <a:prstDash val="solid"/>
            <a:miter lim="800000"/>
            <a:headEnd len="sm" w="sm" type="none"/>
            <a:tailEnd len="sm" w="sm" type="none"/>
          </a:ln>
        </p:spPr>
      </p:cxnSp>
      <p:sp>
        <p:nvSpPr>
          <p:cNvPr id="541" name="Google Shape;541;p130"/>
          <p:cNvSpPr/>
          <p:nvPr/>
        </p:nvSpPr>
        <p:spPr>
          <a:xfrm>
            <a:off x="9407546" y="2031864"/>
            <a:ext cx="1049910" cy="1049910"/>
          </a:xfrm>
          <a:prstGeom prst="ellipse">
            <a:avLst/>
          </a:prstGeom>
          <a:solidFill>
            <a:srgbClr val="CEDA29"/>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542" name="Google Shape;542;p130"/>
          <p:cNvSpPr txBox="1"/>
          <p:nvPr>
            <p:ph idx="6" type="body"/>
          </p:nvPr>
        </p:nvSpPr>
        <p:spPr>
          <a:xfrm>
            <a:off x="8228086" y="3236316"/>
            <a:ext cx="3408830" cy="10457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000"/>
              <a:buNone/>
              <a:defRPr sz="30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3" name="Google Shape;543;p130"/>
          <p:cNvSpPr txBox="1"/>
          <p:nvPr>
            <p:ph idx="7" type="body"/>
          </p:nvPr>
        </p:nvSpPr>
        <p:spPr>
          <a:xfrm>
            <a:off x="8228086" y="4432247"/>
            <a:ext cx="3408830" cy="14127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44" name="Google Shape;544;p130"/>
          <p:cNvCxnSpPr/>
          <p:nvPr/>
        </p:nvCxnSpPr>
        <p:spPr>
          <a:xfrm rot="10800000">
            <a:off x="8099612" y="4342602"/>
            <a:ext cx="3591091" cy="0"/>
          </a:xfrm>
          <a:prstGeom prst="straightConnector1">
            <a:avLst/>
          </a:prstGeom>
          <a:noFill/>
          <a:ln cap="flat" cmpd="sng" w="9525">
            <a:solidFill>
              <a:srgbClr val="CEDA29"/>
            </a:solidFill>
            <a:prstDash val="solid"/>
            <a:miter lim="800000"/>
            <a:headEnd len="sm" w="sm" type="none"/>
            <a:tailEnd len="sm" w="sm" type="none"/>
          </a:ln>
        </p:spPr>
      </p:cxnSp>
      <p:sp>
        <p:nvSpPr>
          <p:cNvPr id="545" name="Google Shape;545;p130"/>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546" name="Google Shape;546;p130"/>
          <p:cNvPicPr preferRelativeResize="0"/>
          <p:nvPr/>
        </p:nvPicPr>
        <p:blipFill rotWithShape="1">
          <a:blip r:embed="rId2">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ne Slide 2">
  <p:cSld name="Phone Slide 2">
    <p:spTree>
      <p:nvGrpSpPr>
        <p:cNvPr id="547" name="Shape 547"/>
        <p:cNvGrpSpPr/>
        <p:nvPr/>
      </p:nvGrpSpPr>
      <p:grpSpPr>
        <a:xfrm>
          <a:off x="0" y="0"/>
          <a:ext cx="0" cy="0"/>
          <a:chOff x="0" y="0"/>
          <a:chExt cx="0" cy="0"/>
        </a:xfrm>
      </p:grpSpPr>
      <p:pic>
        <p:nvPicPr>
          <p:cNvPr id="548" name="Google Shape;548;p131"/>
          <p:cNvPicPr preferRelativeResize="0"/>
          <p:nvPr/>
        </p:nvPicPr>
        <p:blipFill rotWithShape="1">
          <a:blip r:embed="rId2">
            <a:alphaModFix/>
          </a:blip>
          <a:srcRect b="8248" l="0" r="3453" t="0"/>
          <a:stretch/>
        </p:blipFill>
        <p:spPr>
          <a:xfrm>
            <a:off x="6890657" y="550299"/>
            <a:ext cx="5479143" cy="6292294"/>
          </a:xfrm>
          <a:prstGeom prst="rect">
            <a:avLst/>
          </a:prstGeom>
          <a:noFill/>
          <a:ln>
            <a:noFill/>
          </a:ln>
        </p:spPr>
      </p:pic>
      <p:sp>
        <p:nvSpPr>
          <p:cNvPr id="549" name="Google Shape;549;p131"/>
          <p:cNvSpPr/>
          <p:nvPr>
            <p:ph idx="2" type="pic"/>
          </p:nvPr>
        </p:nvSpPr>
        <p:spPr>
          <a:xfrm>
            <a:off x="7754938" y="1192681"/>
            <a:ext cx="2187575" cy="38862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7F7F7F"/>
              </a:buClr>
              <a:buSzPts val="3600"/>
              <a:buFont typeface="Arial"/>
              <a:buNone/>
              <a:defRPr b="0" i="0" sz="36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50" name="Google Shape;550;p131"/>
          <p:cNvCxnSpPr/>
          <p:nvPr/>
        </p:nvCxnSpPr>
        <p:spPr>
          <a:xfrm rot="10800000">
            <a:off x="378380" y="1908558"/>
            <a:ext cx="6348991" cy="0"/>
          </a:xfrm>
          <a:prstGeom prst="straightConnector1">
            <a:avLst/>
          </a:prstGeom>
          <a:noFill/>
          <a:ln cap="flat" cmpd="sng" w="9525">
            <a:solidFill>
              <a:srgbClr val="174F72"/>
            </a:solidFill>
            <a:prstDash val="solid"/>
            <a:miter lim="800000"/>
            <a:headEnd len="sm" w="sm" type="none"/>
            <a:tailEnd len="sm" w="sm" type="none"/>
          </a:ln>
        </p:spPr>
      </p:cxnSp>
      <p:sp>
        <p:nvSpPr>
          <p:cNvPr id="551" name="Google Shape;551;p131"/>
          <p:cNvSpPr txBox="1"/>
          <p:nvPr>
            <p:ph idx="1" type="body"/>
          </p:nvPr>
        </p:nvSpPr>
        <p:spPr>
          <a:xfrm>
            <a:off x="643223" y="1079254"/>
            <a:ext cx="5839220"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2" name="Google Shape;552;p131"/>
          <p:cNvSpPr txBox="1"/>
          <p:nvPr>
            <p:ph idx="3" type="body"/>
          </p:nvPr>
        </p:nvSpPr>
        <p:spPr>
          <a:xfrm>
            <a:off x="643223" y="2087287"/>
            <a:ext cx="5839220" cy="364200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3000"/>
              <a:buNone/>
              <a:defRPr sz="30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3" name="Google Shape;553;p131"/>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554" name="Google Shape;554;p131"/>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2 colums - LEFT">
  <p:cSld name="text only with 2 colums - LEFT">
    <p:spTree>
      <p:nvGrpSpPr>
        <p:cNvPr id="67" name="Shape 67"/>
        <p:cNvGrpSpPr/>
        <p:nvPr/>
      </p:nvGrpSpPr>
      <p:grpSpPr>
        <a:xfrm>
          <a:off x="0" y="0"/>
          <a:ext cx="0" cy="0"/>
          <a:chOff x="0" y="0"/>
          <a:chExt cx="0" cy="0"/>
        </a:xfrm>
      </p:grpSpPr>
      <p:sp>
        <p:nvSpPr>
          <p:cNvPr id="68" name="Google Shape;68;p84"/>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84"/>
          <p:cNvSpPr txBox="1"/>
          <p:nvPr>
            <p:ph idx="2" type="body"/>
          </p:nvPr>
        </p:nvSpPr>
        <p:spPr>
          <a:xfrm>
            <a:off x="876302" y="2117211"/>
            <a:ext cx="360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84"/>
          <p:cNvSpPr txBox="1"/>
          <p:nvPr>
            <p:ph idx="3" type="body"/>
          </p:nvPr>
        </p:nvSpPr>
        <p:spPr>
          <a:xfrm>
            <a:off x="4683387" y="2139557"/>
            <a:ext cx="3600000"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1" name="Google Shape;71;p84"/>
          <p:cNvPicPr preferRelativeResize="0"/>
          <p:nvPr/>
        </p:nvPicPr>
        <p:blipFill rotWithShape="1">
          <a:blip r:embed="rId2">
            <a:alphaModFix/>
          </a:blip>
          <a:srcRect b="0" l="0" r="0" t="0"/>
          <a:stretch/>
        </p:blipFill>
        <p:spPr>
          <a:xfrm flipH="1" rot="-7576526">
            <a:off x="8444824" y="117335"/>
            <a:ext cx="3596762" cy="2769300"/>
          </a:xfrm>
          <a:prstGeom prst="rect">
            <a:avLst/>
          </a:prstGeom>
          <a:noFill/>
          <a:ln>
            <a:noFill/>
          </a:ln>
        </p:spPr>
      </p:pic>
      <p:sp>
        <p:nvSpPr>
          <p:cNvPr id="72" name="Google Shape;72;p84"/>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73" name="Google Shape;73;p84"/>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cxnSp>
        <p:nvCxnSpPr>
          <p:cNvPr id="74" name="Google Shape;74;p84"/>
          <p:cNvCxnSpPr/>
          <p:nvPr/>
        </p:nvCxnSpPr>
        <p:spPr>
          <a:xfrm rot="10800000">
            <a:off x="478388" y="1901510"/>
            <a:ext cx="8178914"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1 colum - LEFT">
  <p:cSld name="text only with 1 colum - LEFT">
    <p:spTree>
      <p:nvGrpSpPr>
        <p:cNvPr id="75" name="Shape 75"/>
        <p:cNvGrpSpPr/>
        <p:nvPr/>
      </p:nvGrpSpPr>
      <p:grpSpPr>
        <a:xfrm>
          <a:off x="0" y="0"/>
          <a:ext cx="0" cy="0"/>
          <a:chOff x="0" y="0"/>
          <a:chExt cx="0" cy="0"/>
        </a:xfrm>
      </p:grpSpPr>
      <p:sp>
        <p:nvSpPr>
          <p:cNvPr id="76" name="Google Shape;76;p85"/>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85"/>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78" name="Google Shape;78;p85"/>
          <p:cNvCxnSpPr/>
          <p:nvPr/>
        </p:nvCxnSpPr>
        <p:spPr>
          <a:xfrm rot="10800000">
            <a:off x="478388" y="1901510"/>
            <a:ext cx="8178914" cy="0"/>
          </a:xfrm>
          <a:prstGeom prst="straightConnector1">
            <a:avLst/>
          </a:prstGeom>
          <a:noFill/>
          <a:ln cap="flat" cmpd="sng" w="28575">
            <a:solidFill>
              <a:srgbClr val="174F72"/>
            </a:solidFill>
            <a:prstDash val="solid"/>
            <a:miter lim="800000"/>
            <a:headEnd len="sm" w="sm" type="none"/>
            <a:tailEnd len="sm" w="sm" type="none"/>
          </a:ln>
        </p:spPr>
      </p:cxnSp>
      <p:sp>
        <p:nvSpPr>
          <p:cNvPr id="79" name="Google Shape;79;p85"/>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80" name="Google Shape;80;p85"/>
          <p:cNvPicPr preferRelativeResize="0"/>
          <p:nvPr/>
        </p:nvPicPr>
        <p:blipFill rotWithShape="1">
          <a:blip r:embed="rId2">
            <a:alphaModFix/>
          </a:blip>
          <a:srcRect b="0" l="0" r="0" t="0"/>
          <a:stretch/>
        </p:blipFill>
        <p:spPr>
          <a:xfrm flipH="1" rot="-7576526">
            <a:off x="8444824" y="117335"/>
            <a:ext cx="3596762" cy="2769300"/>
          </a:xfrm>
          <a:prstGeom prst="rect">
            <a:avLst/>
          </a:prstGeom>
          <a:noFill/>
          <a:ln>
            <a:noFill/>
          </a:ln>
        </p:spPr>
      </p:pic>
      <p:pic>
        <p:nvPicPr>
          <p:cNvPr id="81" name="Google Shape;81;p85"/>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PINK)">
  <p:cSld name="Quote slide (PINK)">
    <p:spTree>
      <p:nvGrpSpPr>
        <p:cNvPr id="82" name="Shape 82"/>
        <p:cNvGrpSpPr/>
        <p:nvPr/>
      </p:nvGrpSpPr>
      <p:grpSpPr>
        <a:xfrm>
          <a:off x="0" y="0"/>
          <a:ext cx="0" cy="0"/>
          <a:chOff x="0" y="0"/>
          <a:chExt cx="0" cy="0"/>
        </a:xfrm>
      </p:grpSpPr>
      <p:sp>
        <p:nvSpPr>
          <p:cNvPr id="83" name="Google Shape;83;p86"/>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4" name="Google Shape;84;p86"/>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86"/>
          <p:cNvSpPr txBox="1"/>
          <p:nvPr>
            <p:ph idx="1" type="body"/>
          </p:nvPr>
        </p:nvSpPr>
        <p:spPr>
          <a:xfrm>
            <a:off x="5176366" y="406880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86"/>
          <p:cNvSpPr txBox="1"/>
          <p:nvPr>
            <p:ph idx="2" type="body"/>
          </p:nvPr>
        </p:nvSpPr>
        <p:spPr>
          <a:xfrm>
            <a:off x="473106" y="1345908"/>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86"/>
          <p:cNvSpPr txBox="1"/>
          <p:nvPr>
            <p:ph idx="3" type="body"/>
          </p:nvPr>
        </p:nvSpPr>
        <p:spPr>
          <a:xfrm>
            <a:off x="505763" y="1991442"/>
            <a:ext cx="5423273"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86"/>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89" name="Google Shape;89;p86"/>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90" name="Google Shape;90;p86"/>
          <p:cNvPicPr preferRelativeResize="0"/>
          <p:nvPr/>
        </p:nvPicPr>
        <p:blipFill rotWithShape="1">
          <a:blip r:embed="rId3">
            <a:alphaModFix/>
          </a:blip>
          <a:srcRect b="0" l="0" r="0" t="0"/>
          <a:stretch/>
        </p:blipFill>
        <p:spPr>
          <a:xfrm>
            <a:off x="5666635" y="-8419"/>
            <a:ext cx="3150740" cy="2200290"/>
          </a:xfrm>
          <a:prstGeom prst="rect">
            <a:avLst/>
          </a:prstGeom>
          <a:noFill/>
          <a:ln>
            <a:noFill/>
          </a:ln>
        </p:spPr>
      </p:pic>
      <p:pic>
        <p:nvPicPr>
          <p:cNvPr id="91" name="Google Shape;91;p86"/>
          <p:cNvPicPr preferRelativeResize="0"/>
          <p:nvPr/>
        </p:nvPicPr>
        <p:blipFill rotWithShape="1">
          <a:blip r:embed="rId4">
            <a:alphaModFix/>
          </a:blip>
          <a:srcRect b="0" l="0" r="0" t="0"/>
          <a:stretch/>
        </p:blipFill>
        <p:spPr>
          <a:xfrm>
            <a:off x="7845847" y="2330561"/>
            <a:ext cx="971528" cy="962379"/>
          </a:xfrm>
          <a:prstGeom prst="rect">
            <a:avLst/>
          </a:prstGeom>
          <a:noFill/>
          <a:ln>
            <a:noFill/>
          </a:ln>
        </p:spPr>
      </p:pic>
      <p:pic>
        <p:nvPicPr>
          <p:cNvPr id="92" name="Google Shape;92;p86"/>
          <p:cNvPicPr preferRelativeResize="0"/>
          <p:nvPr/>
        </p:nvPicPr>
        <p:blipFill rotWithShape="1">
          <a:blip r:embed="rId5">
            <a:alphaModFix/>
          </a:blip>
          <a:srcRect b="0" l="0" r="0" t="0"/>
          <a:stretch/>
        </p:blipFill>
        <p:spPr>
          <a:xfrm>
            <a:off x="6284618" y="5671849"/>
            <a:ext cx="1045533" cy="101946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ne Slide 1">
  <p:cSld name="Phone Slide 1">
    <p:spTree>
      <p:nvGrpSpPr>
        <p:cNvPr id="93" name="Shape 93"/>
        <p:cNvGrpSpPr/>
        <p:nvPr/>
      </p:nvGrpSpPr>
      <p:grpSpPr>
        <a:xfrm>
          <a:off x="0" y="0"/>
          <a:ext cx="0" cy="0"/>
          <a:chOff x="0" y="0"/>
          <a:chExt cx="0" cy="0"/>
        </a:xfrm>
      </p:grpSpPr>
      <p:pic>
        <p:nvPicPr>
          <p:cNvPr id="94" name="Google Shape;94;p87"/>
          <p:cNvPicPr preferRelativeResize="0"/>
          <p:nvPr/>
        </p:nvPicPr>
        <p:blipFill rotWithShape="1">
          <a:blip r:embed="rId2">
            <a:alphaModFix/>
          </a:blip>
          <a:srcRect b="0" l="-3666" r="0" t="-1339"/>
          <a:stretch/>
        </p:blipFill>
        <p:spPr>
          <a:xfrm>
            <a:off x="2449287" y="1355271"/>
            <a:ext cx="9742714" cy="5502729"/>
          </a:xfrm>
          <a:prstGeom prst="rect">
            <a:avLst/>
          </a:prstGeom>
          <a:noFill/>
          <a:ln>
            <a:noFill/>
          </a:ln>
        </p:spPr>
      </p:pic>
      <p:sp>
        <p:nvSpPr>
          <p:cNvPr id="95" name="Google Shape;95;p87"/>
          <p:cNvSpPr/>
          <p:nvPr>
            <p:ph idx="2" type="pic"/>
          </p:nvPr>
        </p:nvSpPr>
        <p:spPr>
          <a:xfrm>
            <a:off x="3731480" y="2335213"/>
            <a:ext cx="4098925" cy="26289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7F7F7F"/>
              </a:buClr>
              <a:buSzPts val="2400"/>
              <a:buFont typeface="Arial"/>
              <a:buNone/>
              <a:defRPr b="0" i="0" sz="24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87"/>
          <p:cNvSpPr txBox="1"/>
          <p:nvPr>
            <p:ph idx="1" type="body"/>
          </p:nvPr>
        </p:nvSpPr>
        <p:spPr>
          <a:xfrm>
            <a:off x="0" y="213464"/>
            <a:ext cx="12192000" cy="70448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7" name="Google Shape;97;p87"/>
          <p:cNvCxnSpPr/>
          <p:nvPr/>
        </p:nvCxnSpPr>
        <p:spPr>
          <a:xfrm rot="10800000">
            <a:off x="280404" y="945173"/>
            <a:ext cx="11623126" cy="0"/>
          </a:xfrm>
          <a:prstGeom prst="straightConnector1">
            <a:avLst/>
          </a:prstGeom>
          <a:noFill/>
          <a:ln cap="flat" cmpd="sng" w="9525">
            <a:solidFill>
              <a:srgbClr val="174F72"/>
            </a:solidFill>
            <a:prstDash val="solid"/>
            <a:miter lim="800000"/>
            <a:headEnd len="sm" w="sm" type="none"/>
            <a:tailEnd len="sm" w="sm" type="none"/>
          </a:ln>
        </p:spPr>
      </p:cxnSp>
      <p:sp>
        <p:nvSpPr>
          <p:cNvPr id="98" name="Google Shape;98;p87"/>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99" name="Google Shape;99;p87"/>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5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800"/>
              <a:buFont typeface="Calibri"/>
              <a:buNone/>
              <a:defRPr b="0" i="0" sz="48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jp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3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hyperlink" Target="https://www.irishinvestmentnetwork.ie/private-investment-irelan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www.localenterprise.i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hyperlink" Target="https://www.entrepreneur.com/article/22719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hyperlink" Target="https://www.enterprise-ireland.com/en/Invest-in-Emerging-Companies/Source-of-Private-Capital/Business-Angels-BES,-Angel-Networks-.html#sthash.iRxug024.dpu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hyperlink" Target="https://www.enterprise-ireland.com/en/Invest-in-Emerging-Companies/Source-of-Private-Capital/Business-Angels-BES,-Angel-Networks-.html#sthash.iRxug024.dpu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https://www.forbes.com/sites/allbusiness/2015/02/05/20-things-all-entrepreneurs-should-know-about-angel-investors/#4d8ca1b2c1aa"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hyperlink" Target="http://www.ycombinator.com/why/" TargetMode="External"/><Relationship Id="rId4" Type="http://schemas.openxmlformats.org/officeDocument/2006/relationships/hyperlink" Target="https://apply.ycombinator.com/" TargetMode="External"/><Relationship Id="rId5" Type="http://schemas.openxmlformats.org/officeDocument/2006/relationships/hyperlink" Target="http://www.ycombinator.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9.jpg"/><Relationship Id="rId4" Type="http://schemas.openxmlformats.org/officeDocument/2006/relationships/image" Target="../media/image3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hyperlink" Target="http://tech.eu/features/2821/y-combinator-europe-kirsty-nathoo-video/" TargetMode="External"/><Relationship Id="rId4" Type="http://schemas.openxmlformats.org/officeDocument/2006/relationships/image" Target="../media/image3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 Id="rId3" Type="http://schemas.openxmlformats.org/officeDocument/2006/relationships/image" Target="../media/image5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hyperlink" Target="https://www.entrepreneur.com/article/228534" TargetMode="External"/><Relationship Id="rId4" Type="http://schemas.openxmlformats.org/officeDocument/2006/relationships/hyperlink" Target="https://www.entrepreneur.com/article/228534"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hyperlink" Target="https://www.thinkbusiness.ie/articles/crowdfunding-in-ireland-guide/"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hyperlink" Target="http://crucialcrowdfunding.com/" TargetMode="External"/><Relationship Id="rId4" Type="http://schemas.openxmlformats.org/officeDocument/2006/relationships/hyperlink" Target="http://crucialcrowdfunding.com/downloads/" TargetMode="External"/><Relationship Id="rId5" Type="http://schemas.openxmlformats.org/officeDocument/2006/relationships/image" Target="../media/image42.png"/><Relationship Id="rId6" Type="http://schemas.openxmlformats.org/officeDocument/2006/relationships/image" Target="../media/image4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hyperlink" Target="https://www.youtube.com/watch?v=LAmlmmIHEeo" TargetMode="External"/><Relationship Id="rId4" Type="http://schemas.openxmlformats.org/officeDocument/2006/relationships/hyperlink" Target="https://www.youtube.com/watch?v=GGu9eNnjtec" TargetMode="External"/><Relationship Id="rId5" Type="http://schemas.openxmlformats.org/officeDocument/2006/relationships/hyperlink" Target="https://www.youtube.com/watch?v=EDlysR81gz4" TargetMode="External"/><Relationship Id="rId6" Type="http://schemas.openxmlformats.org/officeDocument/2006/relationships/hyperlink" Target="https://www.youtube.com/watch?v=YjEI3b5_104" TargetMode="External"/><Relationship Id="rId7" Type="http://schemas.openxmlformats.org/officeDocument/2006/relationships/hyperlink" Target="https://www.youtube.com/watch?v=EDlysR81gz4" TargetMode="External"/><Relationship Id="rId8" Type="http://schemas.openxmlformats.org/officeDocument/2006/relationships/image" Target="../media/image4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1.xml"/><Relationship Id="rId3" Type="http://schemas.openxmlformats.org/officeDocument/2006/relationships/image" Target="../media/image44.png"/><Relationship Id="rId4" Type="http://schemas.openxmlformats.org/officeDocument/2006/relationships/hyperlink" Target="https://www.biggege.org/" TargetMode="External"/><Relationship Id="rId5" Type="http://schemas.openxmlformats.org/officeDocument/2006/relationships/image" Target="../media/image4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2.xml"/><Relationship Id="rId3" Type="http://schemas.openxmlformats.org/officeDocument/2006/relationships/image" Target="../media/image44.png"/><Relationship Id="rId4" Type="http://schemas.openxmlformats.org/officeDocument/2006/relationships/hyperlink" Target="https://tubitak.gov.tr/tr/destekler/sanayi/ulusal-destek-programlari/icerik-1512-teknogirisim-sermayesi-destegi-programi-bigg" TargetMode="External"/><Relationship Id="rId5" Type="http://schemas.openxmlformats.org/officeDocument/2006/relationships/image" Target="../media/image4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hyperlink" Target="https://www.irishinvestmentnetwork.ie/learn/pitching/6-presentation-tips-for-your-next-start-up-pitch"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hyperlink" Target="https://www.irishinvestmentnetwork.ie/learn/pitching/6-presentation-tips-for-your-next-start-up-pitch"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 Id="rId3" Type="http://schemas.openxmlformats.org/officeDocument/2006/relationships/hyperlink" Target="https://blog.hubspot.com/marketing/perfect-business-pitch-shark-tank"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hyperlink" Target="https://blog.hubspot.com/marketing/perfect-business-pitch-shark-tan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hyperlink" Target="http://bit.do/prepare-pitch" TargetMode="External"/><Relationship Id="rId4" Type="http://schemas.openxmlformats.org/officeDocument/2006/relationships/hyperlink" Target="http://bit.do/communicatingpitch" TargetMode="External"/><Relationship Id="rId9" Type="http://schemas.openxmlformats.org/officeDocument/2006/relationships/hyperlink" Target="http://bit.do/pitchending" TargetMode="External"/><Relationship Id="rId5" Type="http://schemas.openxmlformats.org/officeDocument/2006/relationships/hyperlink" Target="http://bit.do/great-opening-pitch" TargetMode="External"/><Relationship Id="rId6" Type="http://schemas.openxmlformats.org/officeDocument/2006/relationships/hyperlink" Target="http://bit.do/great-opening-pitch" TargetMode="External"/><Relationship Id="rId7" Type="http://schemas.openxmlformats.org/officeDocument/2006/relationships/hyperlink" Target="http://bit.do/great-opening-pitch" TargetMode="External"/><Relationship Id="rId8" Type="http://schemas.openxmlformats.org/officeDocument/2006/relationships/hyperlink" Target="http://bit.do/pitchstructure" TargetMode="External"/><Relationship Id="rId11" Type="http://schemas.openxmlformats.org/officeDocument/2006/relationships/hyperlink" Target="http://bit.do/pitchstandout" TargetMode="External"/><Relationship Id="rId10" Type="http://schemas.openxmlformats.org/officeDocument/2006/relationships/hyperlink" Target="http://bit.do/managenerves" TargetMode="External"/><Relationship Id="rId13" Type="http://schemas.openxmlformats.org/officeDocument/2006/relationships/hyperlink" Target="https://blog.hubspot.com/marketing/perfect-business-pitch-shark-tank" TargetMode="External"/><Relationship Id="rId12" Type="http://schemas.openxmlformats.org/officeDocument/2006/relationships/hyperlink" Target="http://bit.do/pitch-time" TargetMode="External"/><Relationship Id="rId15" Type="http://schemas.openxmlformats.org/officeDocument/2006/relationships/image" Target="../media/image48.png"/><Relationship Id="rId14" Type="http://schemas.openxmlformats.org/officeDocument/2006/relationships/hyperlink" Target="http://www.youtube.com/watch?v=zuZoSc6H4cM&amp;list=PLnc0kW2YPBfnlI08X0vGVRz3OKTHDi7NP&amp;index=1" TargetMode="External"/><Relationship Id="rId17" Type="http://schemas.openxmlformats.org/officeDocument/2006/relationships/hyperlink" Target="http://www.best3minutes.com/" TargetMode="External"/><Relationship Id="rId16" Type="http://schemas.openxmlformats.org/officeDocument/2006/relationships/hyperlink" Target="http://www.best3minutes.com/"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hyperlink" Target="https://slidebean.com/blog/startups/pitch-deck-presentation-complete-guide" TargetMode="External"/><Relationship Id="rId4" Type="http://schemas.openxmlformats.org/officeDocument/2006/relationships/hyperlink" Target="https://medium.com/swlh/how-to-design-a-pitch-deck-lessons-from-a-seasoned-founder-c816d1ae7272" TargetMode="External"/><Relationship Id="rId5" Type="http://schemas.openxmlformats.org/officeDocument/2006/relationships/hyperlink" Target="https://blog.hubspot.com/marketing/perfect-business-pitch-shark-tank" TargetMode="External"/><Relationship Id="rId6" Type="http://schemas.openxmlformats.org/officeDocument/2006/relationships/hyperlink" Target="http://www.best3minutes.com/" TargetMode="External"/><Relationship Id="rId7" Type="http://schemas.openxmlformats.org/officeDocument/2006/relationships/hyperlink" Target="http://www.best3minutes.com/"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hyperlink" Target="https://medium.com/the-mission/the-ultimate-cheat-sheet-for-your-startups-investor-pitch-deck-602f7ac97ace" TargetMode="External"/><Relationship Id="rId4" Type="http://schemas.openxmlformats.org/officeDocument/2006/relationships/hyperlink" Target="https://pitchdeck.improvepresentation.com/what-is-a-pitch-deck" TargetMode="External"/><Relationship Id="rId5" Type="http://schemas.openxmlformats.org/officeDocument/2006/relationships/hyperlink" Target="https://blog.hubspot.com/marketing/perfect-business-pitch-shark-tank"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3.xml"/><Relationship Id="rId3" Type="http://schemas.openxmlformats.org/officeDocument/2006/relationships/image" Target="../media/image47.jpg"/><Relationship Id="rId4" Type="http://schemas.openxmlformats.org/officeDocument/2006/relationships/image" Target="../media/image4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Relationship Id="rId3" Type="http://schemas.openxmlformats.org/officeDocument/2006/relationships/image" Target="../media/image43.png"/><Relationship Id="rId4" Type="http://schemas.openxmlformats.org/officeDocument/2006/relationships/image" Target="../media/image5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5.xml"/><Relationship Id="rId3" Type="http://schemas.openxmlformats.org/officeDocument/2006/relationships/image" Target="../media/image44.png"/><Relationship Id="rId4" Type="http://schemas.openxmlformats.org/officeDocument/2006/relationships/hyperlink" Target="https://www.devletdestekli.com/kosgeb-is-plani-ornegi/" TargetMode="External"/><Relationship Id="rId5" Type="http://schemas.openxmlformats.org/officeDocument/2006/relationships/image" Target="../media/image4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7.xml"/><Relationship Id="rId3" Type="http://schemas.openxmlformats.org/officeDocument/2006/relationships/hyperlink" Target="https://www.facebook.com/EMERGEPROJECTEU/?ref=br_rs" TargetMode="External"/><Relationship Id="rId4" Type="http://schemas.openxmlformats.org/officeDocument/2006/relationships/hyperlink" Target="http://www.emergeengineers.eu/project-partners/" TargetMode="External"/><Relationship Id="rId5" Type="http://schemas.openxmlformats.org/officeDocument/2006/relationships/hyperlink" Target="http://www.emergeengineers.e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8" name="Shape 558"/>
        <p:cNvGrpSpPr/>
        <p:nvPr/>
      </p:nvGrpSpPr>
      <p:grpSpPr>
        <a:xfrm>
          <a:off x="0" y="0"/>
          <a:ext cx="0" cy="0"/>
          <a:chOff x="0" y="0"/>
          <a:chExt cx="0" cy="0"/>
        </a:xfrm>
      </p:grpSpPr>
      <p:pic>
        <p:nvPicPr>
          <p:cNvPr descr="A group of people sitting at a table&#10;&#10;Description automatically generated" id="559" name="Google Shape;559;p1"/>
          <p:cNvPicPr preferRelativeResize="0"/>
          <p:nvPr>
            <p:ph idx="2" type="pic"/>
          </p:nvPr>
        </p:nvPicPr>
        <p:blipFill rotWithShape="1">
          <a:blip r:embed="rId3">
            <a:alphaModFix/>
          </a:blip>
          <a:srcRect b="0" l="0" r="0" t="0"/>
          <a:stretch/>
        </p:blipFill>
        <p:spPr>
          <a:xfrm>
            <a:off x="5773277" y="-478573"/>
            <a:ext cx="6749004" cy="6749004"/>
          </a:xfrm>
          <a:prstGeom prst="ellipse">
            <a:avLst/>
          </a:prstGeom>
          <a:noFill/>
          <a:ln>
            <a:noFill/>
          </a:ln>
        </p:spPr>
      </p:pic>
      <p:sp>
        <p:nvSpPr>
          <p:cNvPr id="560" name="Google Shape;560;p1"/>
          <p:cNvSpPr txBox="1"/>
          <p:nvPr>
            <p:ph idx="1" type="body"/>
          </p:nvPr>
        </p:nvSpPr>
        <p:spPr>
          <a:xfrm>
            <a:off x="577959" y="2902591"/>
            <a:ext cx="4088056" cy="2883239"/>
          </a:xfrm>
          <a:prstGeom prst="rect">
            <a:avLst/>
          </a:prstGeom>
          <a:noFill/>
          <a:ln>
            <a:noFill/>
          </a:ln>
        </p:spPr>
        <p:txBody>
          <a:bodyPr anchorCtr="0" anchor="t" bIns="45700" lIns="91425" spcFirstLastPara="1" rIns="91425" wrap="square" tIns="45700">
            <a:normAutofit/>
          </a:bodyPr>
          <a:lstStyle/>
          <a:p>
            <a:pPr indent="0" lvl="0" marL="0" rtl="0" algn="l">
              <a:lnSpc>
                <a:spcPct val="111111"/>
              </a:lnSpc>
              <a:spcBef>
                <a:spcPts val="0"/>
              </a:spcBef>
              <a:spcAft>
                <a:spcPts val="0"/>
              </a:spcAft>
              <a:buClr>
                <a:srgbClr val="174F72"/>
              </a:buClr>
              <a:buSzPts val="3600"/>
              <a:buNone/>
            </a:pPr>
            <a:r>
              <a:rPr b="1" lang="en-IE"/>
              <a:t>Modül 8</a:t>
            </a:r>
            <a:endParaRPr/>
          </a:p>
          <a:p>
            <a:pPr indent="0" lvl="0" marL="0" rtl="0" algn="l">
              <a:lnSpc>
                <a:spcPct val="111111"/>
              </a:lnSpc>
              <a:spcBef>
                <a:spcPts val="1000"/>
              </a:spcBef>
              <a:spcAft>
                <a:spcPts val="0"/>
              </a:spcAft>
              <a:buClr>
                <a:srgbClr val="174F72"/>
              </a:buClr>
              <a:buSzPts val="3600"/>
              <a:buNone/>
            </a:pPr>
            <a:r>
              <a:rPr lang="en-IE"/>
              <a:t>Finansman ve Yatırımcının Hazırlanması</a:t>
            </a:r>
            <a:endParaRPr/>
          </a:p>
        </p:txBody>
      </p:sp>
      <p:pic>
        <p:nvPicPr>
          <p:cNvPr id="561" name="Google Shape;561;p1"/>
          <p:cNvPicPr preferRelativeResize="0"/>
          <p:nvPr/>
        </p:nvPicPr>
        <p:blipFill rotWithShape="1">
          <a:blip r:embed="rId4">
            <a:alphaModFix/>
          </a:blip>
          <a:srcRect b="0" l="0" r="0" t="0"/>
          <a:stretch/>
        </p:blipFill>
        <p:spPr>
          <a:xfrm>
            <a:off x="11237264" y="4990472"/>
            <a:ext cx="690436" cy="673218"/>
          </a:xfrm>
          <a:prstGeom prst="rect">
            <a:avLst/>
          </a:prstGeom>
          <a:noFill/>
          <a:ln>
            <a:noFill/>
          </a:ln>
        </p:spPr>
      </p:pic>
      <p:pic>
        <p:nvPicPr>
          <p:cNvPr id="562" name="Google Shape;562;p1"/>
          <p:cNvPicPr preferRelativeResize="0"/>
          <p:nvPr/>
        </p:nvPicPr>
        <p:blipFill rotWithShape="1">
          <a:blip r:embed="rId5">
            <a:alphaModFix/>
          </a:blip>
          <a:srcRect b="0" l="0" r="0" t="0"/>
          <a:stretch/>
        </p:blipFill>
        <p:spPr>
          <a:xfrm>
            <a:off x="7087689" y="5110625"/>
            <a:ext cx="1363247" cy="1350410"/>
          </a:xfrm>
          <a:prstGeom prst="rect">
            <a:avLst/>
          </a:prstGeom>
          <a:noFill/>
          <a:ln>
            <a:noFill/>
          </a:ln>
        </p:spPr>
      </p:pic>
      <p:pic>
        <p:nvPicPr>
          <p:cNvPr id="563" name="Google Shape;563;p1"/>
          <p:cNvPicPr preferRelativeResize="0"/>
          <p:nvPr/>
        </p:nvPicPr>
        <p:blipFill rotWithShape="1">
          <a:blip r:embed="rId6">
            <a:alphaModFix/>
          </a:blip>
          <a:srcRect b="0" l="0" r="0" t="0"/>
          <a:stretch/>
        </p:blipFill>
        <p:spPr>
          <a:xfrm>
            <a:off x="4666015" y="2427050"/>
            <a:ext cx="2227993" cy="22206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3" name="Shape 633"/>
        <p:cNvGrpSpPr/>
        <p:nvPr/>
      </p:nvGrpSpPr>
      <p:grpSpPr>
        <a:xfrm>
          <a:off x="0" y="0"/>
          <a:ext cx="0" cy="0"/>
          <a:chOff x="0" y="0"/>
          <a:chExt cx="0" cy="0"/>
        </a:xfrm>
      </p:grpSpPr>
      <p:sp>
        <p:nvSpPr>
          <p:cNvPr id="634" name="Google Shape;634;p10"/>
          <p:cNvSpPr/>
          <p:nvPr/>
        </p:nvSpPr>
        <p:spPr>
          <a:xfrm>
            <a:off x="3610014" y="1494971"/>
            <a:ext cx="8422329" cy="5488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5" name="Google Shape;635;p10"/>
          <p:cNvSpPr txBox="1"/>
          <p:nvPr>
            <p:ph idx="1" type="body"/>
          </p:nvPr>
        </p:nvSpPr>
        <p:spPr>
          <a:xfrm>
            <a:off x="292402" y="5545527"/>
            <a:ext cx="3653368" cy="66017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rPr lang="en-IE"/>
              <a:t>TYPES OF COSTS</a:t>
            </a:r>
            <a:endParaRPr/>
          </a:p>
        </p:txBody>
      </p:sp>
      <p:sp>
        <p:nvSpPr>
          <p:cNvPr id="636" name="Google Shape;636;p10"/>
          <p:cNvSpPr txBox="1"/>
          <p:nvPr>
            <p:ph idx="2" type="body"/>
          </p:nvPr>
        </p:nvSpPr>
        <p:spPr>
          <a:xfrm>
            <a:off x="4249193" y="628641"/>
            <a:ext cx="7649477" cy="4279673"/>
          </a:xfrm>
          <a:prstGeom prst="rect">
            <a:avLst/>
          </a:prstGeom>
          <a:noFill/>
          <a:ln>
            <a:noFill/>
          </a:ln>
        </p:spPr>
        <p:txBody>
          <a:bodyPr anchorCtr="0" anchor="t" bIns="45700" lIns="91425" spcFirstLastPara="1" rIns="91425" wrap="square" tIns="45700">
            <a:noAutofit/>
          </a:bodyPr>
          <a:lstStyle/>
          <a:p>
            <a:pPr indent="-1466850" lvl="0" marL="1466850" rtl="0" algn="l">
              <a:lnSpc>
                <a:spcPct val="90000"/>
              </a:lnSpc>
              <a:spcBef>
                <a:spcPts val="0"/>
              </a:spcBef>
              <a:spcAft>
                <a:spcPts val="0"/>
              </a:spcAft>
              <a:buClr>
                <a:srgbClr val="EC2179"/>
              </a:buClr>
              <a:buSzPts val="2400"/>
              <a:buNone/>
            </a:pPr>
            <a:r>
              <a:rPr b="1" lang="en-IE">
                <a:solidFill>
                  <a:srgbClr val="EC2179"/>
                </a:solidFill>
              </a:rPr>
              <a:t>Sabit : 	</a:t>
            </a:r>
            <a:r>
              <a:rPr lang="en-IE"/>
              <a:t>Ne kadar üretim yaparsanız yapın sabit maliyetler aynı kalır; kira, ekipman kredileri vs.</a:t>
            </a:r>
            <a:endParaRPr b="1">
              <a:solidFill>
                <a:srgbClr val="EC2179"/>
              </a:solidFill>
            </a:endParaRPr>
          </a:p>
          <a:p>
            <a:pPr indent="-1466850" lvl="0" marL="1466850" rtl="0" algn="l">
              <a:lnSpc>
                <a:spcPct val="90000"/>
              </a:lnSpc>
              <a:spcBef>
                <a:spcPts val="1000"/>
              </a:spcBef>
              <a:spcAft>
                <a:spcPts val="0"/>
              </a:spcAft>
              <a:buClr>
                <a:srgbClr val="EC2179"/>
              </a:buClr>
              <a:buSzPts val="2400"/>
              <a:buNone/>
            </a:pPr>
            <a:r>
              <a:rPr b="1" lang="en-IE">
                <a:solidFill>
                  <a:srgbClr val="EC2179"/>
                </a:solidFill>
              </a:rPr>
              <a:t>Değişken :  </a:t>
            </a:r>
            <a:r>
              <a:rPr lang="en-IE"/>
              <a:t>Değişken maliyetler, ürettiğiniz mal veya hizmetlerin miktarı ile ilgilidir. Bunlar doğrudan faaliyetteki değişikliklerle bağlantılıdır; malzemeler, stok, paketleme, kamu hizmetleri. Ne kadar çok satarsanız, değişken maliyetleriniz artar. Örneğin, bir tanesini 2 € maliyetle seramik kupalar üretiyorsunuz. 500 adet üretiyorsanız, değişken maliyetiniz 1.000 € olacaktır. Bu tür maliyetlerdir.</a:t>
            </a:r>
            <a:endParaRPr/>
          </a:p>
          <a:p>
            <a:pPr indent="-1466850" lvl="0" marL="1466850" rtl="0" algn="l">
              <a:lnSpc>
                <a:spcPct val="90000"/>
              </a:lnSpc>
              <a:spcBef>
                <a:spcPts val="1000"/>
              </a:spcBef>
              <a:spcAft>
                <a:spcPts val="0"/>
              </a:spcAft>
              <a:buClr>
                <a:srgbClr val="6D6E6C"/>
              </a:buClr>
              <a:buSzPts val="2400"/>
              <a:buNone/>
            </a:pPr>
            <a:r>
              <a:t/>
            </a:r>
            <a:endParaRPr/>
          </a:p>
          <a:p>
            <a:pPr indent="0" lvl="0" marL="0" rtl="0" algn="l">
              <a:lnSpc>
                <a:spcPct val="90000"/>
              </a:lnSpc>
              <a:spcBef>
                <a:spcPts val="1000"/>
              </a:spcBef>
              <a:spcAft>
                <a:spcPts val="0"/>
              </a:spcAft>
              <a:buClr>
                <a:srgbClr val="EC2179"/>
              </a:buClr>
              <a:buSzPts val="2400"/>
              <a:buNone/>
            </a:pPr>
            <a:r>
              <a:rPr i="1" lang="en-IE">
                <a:solidFill>
                  <a:srgbClr val="EC2179"/>
                </a:solidFill>
              </a:rPr>
              <a:t>Kiranız ayda 100 € ise, 10 kupa veya 1.000 kupa satıyorsanız bu durum değişmez.</a:t>
            </a:r>
            <a:endParaRPr/>
          </a:p>
        </p:txBody>
      </p:sp>
      <p:cxnSp>
        <p:nvCxnSpPr>
          <p:cNvPr id="637" name="Google Shape;637;p10"/>
          <p:cNvCxnSpPr/>
          <p:nvPr/>
        </p:nvCxnSpPr>
        <p:spPr>
          <a:xfrm>
            <a:off x="3945770" y="377371"/>
            <a:ext cx="0" cy="6081487"/>
          </a:xfrm>
          <a:prstGeom prst="straightConnector1">
            <a:avLst/>
          </a:prstGeom>
          <a:noFill/>
          <a:ln cap="flat" cmpd="sng" w="9525">
            <a:solidFill>
              <a:srgbClr val="EC2179"/>
            </a:solidFill>
            <a:prstDash val="solid"/>
            <a:miter lim="800000"/>
            <a:headEnd len="sm" w="sm" type="none"/>
            <a:tailEnd len="sm" w="sm" type="none"/>
          </a:ln>
        </p:spPr>
      </p:cxnSp>
      <p:pic>
        <p:nvPicPr>
          <p:cNvPr id="638" name="Google Shape;638;p10"/>
          <p:cNvPicPr preferRelativeResize="0"/>
          <p:nvPr/>
        </p:nvPicPr>
        <p:blipFill rotWithShape="1">
          <a:blip r:embed="rId3">
            <a:alphaModFix/>
          </a:blip>
          <a:srcRect b="0" l="0" r="0" t="0"/>
          <a:stretch/>
        </p:blipFill>
        <p:spPr>
          <a:xfrm>
            <a:off x="531586" y="2882779"/>
            <a:ext cx="2724254" cy="2179403"/>
          </a:xfrm>
          <a:prstGeom prst="rect">
            <a:avLst/>
          </a:prstGeom>
          <a:noFill/>
          <a:ln>
            <a:noFill/>
          </a:ln>
        </p:spPr>
      </p:pic>
      <p:sp>
        <p:nvSpPr>
          <p:cNvPr id="639" name="Google Shape;639;p10"/>
          <p:cNvSpPr/>
          <p:nvPr/>
        </p:nvSpPr>
        <p:spPr>
          <a:xfrm>
            <a:off x="2245479" y="4553270"/>
            <a:ext cx="111819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1800">
                <a:solidFill>
                  <a:srgbClr val="EC2179"/>
                </a:solidFill>
                <a:latin typeface="Calibri"/>
                <a:ea typeface="Calibri"/>
                <a:cs typeface="Calibri"/>
                <a:sym typeface="Calibri"/>
              </a:rPr>
              <a:t>VARIABLE</a:t>
            </a:r>
            <a:endParaRPr/>
          </a:p>
        </p:txBody>
      </p:sp>
      <p:sp>
        <p:nvSpPr>
          <p:cNvPr id="640" name="Google Shape;640;p10"/>
          <p:cNvSpPr/>
          <p:nvPr/>
        </p:nvSpPr>
        <p:spPr>
          <a:xfrm>
            <a:off x="623857" y="4538982"/>
            <a:ext cx="73609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1800">
                <a:solidFill>
                  <a:srgbClr val="EC2179"/>
                </a:solidFill>
                <a:latin typeface="Calibri"/>
                <a:ea typeface="Calibri"/>
                <a:cs typeface="Calibri"/>
                <a:sym typeface="Calibri"/>
              </a:rPr>
              <a:t>FIXED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4" name="Shape 644"/>
        <p:cNvGrpSpPr/>
        <p:nvPr/>
      </p:nvGrpSpPr>
      <p:grpSpPr>
        <a:xfrm>
          <a:off x="0" y="0"/>
          <a:ext cx="0" cy="0"/>
          <a:chOff x="0" y="0"/>
          <a:chExt cx="0" cy="0"/>
        </a:xfrm>
      </p:grpSpPr>
      <p:sp>
        <p:nvSpPr>
          <p:cNvPr id="645" name="Google Shape;645;p11"/>
          <p:cNvSpPr/>
          <p:nvPr/>
        </p:nvSpPr>
        <p:spPr>
          <a:xfrm>
            <a:off x="3610014" y="1494971"/>
            <a:ext cx="8422329" cy="5488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6" name="Google Shape;646;p11"/>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rPr b="1" lang="en-IE"/>
              <a:t>FİYATLANDIRMA VE KAZANÇ</a:t>
            </a:r>
            <a:endParaRPr b="1"/>
          </a:p>
        </p:txBody>
      </p:sp>
      <p:sp>
        <p:nvSpPr>
          <p:cNvPr id="647" name="Google Shape;647;p11"/>
          <p:cNvSpPr txBox="1"/>
          <p:nvPr>
            <p:ph idx="2" type="body"/>
          </p:nvPr>
        </p:nvSpPr>
        <p:spPr>
          <a:xfrm>
            <a:off x="3005959" y="1938773"/>
            <a:ext cx="9038896" cy="397510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EC2179"/>
              </a:buClr>
              <a:buSzPts val="2400"/>
              <a:buFont typeface="Arial"/>
              <a:buChar char="•"/>
            </a:pPr>
            <a:r>
              <a:rPr lang="en-IE"/>
              <a:t>Ürün veya hizmetinizi fiyatlandırmak, vereceğiniz en önemli iş kararlarından biridir.</a:t>
            </a:r>
            <a:endParaRPr/>
          </a:p>
          <a:p>
            <a:pPr indent="-342900" lvl="0" marL="342900" rtl="0" algn="l">
              <a:lnSpc>
                <a:spcPct val="90000"/>
              </a:lnSpc>
              <a:spcBef>
                <a:spcPts val="1000"/>
              </a:spcBef>
              <a:spcAft>
                <a:spcPts val="0"/>
              </a:spcAft>
              <a:buClr>
                <a:srgbClr val="EC2179"/>
              </a:buClr>
              <a:buSzPts val="2400"/>
              <a:buFont typeface="Arial"/>
              <a:buChar char="•"/>
            </a:pPr>
            <a:r>
              <a:rPr lang="en-IE"/>
              <a:t>Ürünlerinizi hedef pazarınızın ödemeye istekli olduğu ve sizin için kar getiren bir fiyatla sunmalısınız - yoksa uzun süre işte olmayacaksınız!</a:t>
            </a:r>
            <a:endParaRPr/>
          </a:p>
          <a:p>
            <a:pPr indent="-342900" lvl="0" marL="342900" rtl="0" algn="l">
              <a:lnSpc>
                <a:spcPct val="90000"/>
              </a:lnSpc>
              <a:spcBef>
                <a:spcPts val="1000"/>
              </a:spcBef>
              <a:spcAft>
                <a:spcPts val="0"/>
              </a:spcAft>
              <a:buClr>
                <a:srgbClr val="EC2179"/>
              </a:buClr>
              <a:buSzPts val="2400"/>
              <a:buFont typeface="Arial"/>
              <a:buChar char="•"/>
            </a:pPr>
            <a:r>
              <a:rPr lang="en-IE"/>
              <a:t>Fiyatlandırmanız maliyetlerinizi dikkate almalıdır, ancak rekabetin etkilerini ve müşterinin değer algısını da dikkate alması gerekir.</a:t>
            </a:r>
            <a:endParaRPr/>
          </a:p>
          <a:p>
            <a:pPr indent="-342900" lvl="0" marL="342900" rtl="0" algn="l">
              <a:lnSpc>
                <a:spcPct val="90000"/>
              </a:lnSpc>
              <a:spcBef>
                <a:spcPts val="1000"/>
              </a:spcBef>
              <a:spcAft>
                <a:spcPts val="0"/>
              </a:spcAft>
              <a:buClr>
                <a:srgbClr val="EC2179"/>
              </a:buClr>
              <a:buSzPts val="2400"/>
              <a:buFont typeface="Arial"/>
              <a:buChar char="•"/>
            </a:pPr>
            <a:r>
              <a:rPr b="1" lang="en-IE">
                <a:solidFill>
                  <a:srgbClr val="E63275"/>
                </a:solidFill>
              </a:rPr>
              <a:t>Paket </a:t>
            </a:r>
            <a:r>
              <a:rPr lang="en-IE"/>
              <a:t>- Ürün ve hizmetleri birleştirmek, kısa vadede size hiçbir maliyeti olmayan katma değer sunarak ön fiyatı (ve dolayısıyla kârı) artırmanın bir yolu olabilir. Örneğin, mal satın alındığında satılan bakım ve destek paketleri..</a:t>
            </a:r>
            <a:endParaRPr/>
          </a:p>
          <a:p>
            <a:pPr indent="0" lvl="0" marL="0" rtl="0" algn="l">
              <a:lnSpc>
                <a:spcPct val="90000"/>
              </a:lnSpc>
              <a:spcBef>
                <a:spcPts val="1000"/>
              </a:spcBef>
              <a:spcAft>
                <a:spcPts val="0"/>
              </a:spcAft>
              <a:buClr>
                <a:srgbClr val="6D6E6C"/>
              </a:buClr>
              <a:buSzPts val="2400"/>
              <a:buNone/>
            </a:pPr>
            <a:r>
              <a:t/>
            </a:r>
            <a:endParaRPr/>
          </a:p>
        </p:txBody>
      </p:sp>
      <p:pic>
        <p:nvPicPr>
          <p:cNvPr id="648" name="Google Shape;648;p11"/>
          <p:cNvPicPr preferRelativeResize="0"/>
          <p:nvPr/>
        </p:nvPicPr>
        <p:blipFill rotWithShape="1">
          <a:blip r:embed="rId3">
            <a:alphaModFix/>
          </a:blip>
          <a:srcRect b="0" l="0" r="0" t="0"/>
          <a:stretch/>
        </p:blipFill>
        <p:spPr>
          <a:xfrm>
            <a:off x="58785" y="4004440"/>
            <a:ext cx="2947174" cy="261067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2" name="Shape 652"/>
        <p:cNvGrpSpPr/>
        <p:nvPr/>
      </p:nvGrpSpPr>
      <p:grpSpPr>
        <a:xfrm>
          <a:off x="0" y="0"/>
          <a:ext cx="0" cy="0"/>
          <a:chOff x="0" y="0"/>
          <a:chExt cx="0" cy="0"/>
        </a:xfrm>
      </p:grpSpPr>
      <p:sp>
        <p:nvSpPr>
          <p:cNvPr id="653" name="Google Shape;653;p12"/>
          <p:cNvSpPr/>
          <p:nvPr/>
        </p:nvSpPr>
        <p:spPr>
          <a:xfrm>
            <a:off x="3610014" y="1494971"/>
            <a:ext cx="8422329" cy="5488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4" name="Google Shape;654;p12"/>
          <p:cNvSpPr txBox="1"/>
          <p:nvPr>
            <p:ph idx="1" type="body"/>
          </p:nvPr>
        </p:nvSpPr>
        <p:spPr>
          <a:xfrm>
            <a:off x="292402" y="4629151"/>
            <a:ext cx="3653368" cy="20337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rPr lang="en-IE"/>
              <a:t>MALİYET / FİYATLANDIRMA 2 ANA YOLU VAR</a:t>
            </a:r>
            <a:endParaRPr/>
          </a:p>
        </p:txBody>
      </p:sp>
      <p:sp>
        <p:nvSpPr>
          <p:cNvPr id="655" name="Google Shape;655;p12"/>
          <p:cNvSpPr txBox="1"/>
          <p:nvPr>
            <p:ph idx="2" type="body"/>
          </p:nvPr>
        </p:nvSpPr>
        <p:spPr>
          <a:xfrm>
            <a:off x="4265461" y="2144065"/>
            <a:ext cx="7447190" cy="427967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EC2179"/>
              </a:buClr>
              <a:buSzPts val="2400"/>
              <a:buFont typeface="Arial"/>
              <a:buChar char="•"/>
            </a:pPr>
            <a:r>
              <a:rPr lang="en-IE"/>
              <a:t>Bir ürün için tüm maliyetleri hesaplayın</a:t>
            </a:r>
            <a:endParaRPr/>
          </a:p>
          <a:p>
            <a:pPr indent="-342900" lvl="0" marL="342900" rtl="0" algn="l">
              <a:lnSpc>
                <a:spcPct val="90000"/>
              </a:lnSpc>
              <a:spcBef>
                <a:spcPts val="1000"/>
              </a:spcBef>
              <a:spcAft>
                <a:spcPts val="0"/>
              </a:spcAft>
              <a:buClr>
                <a:srgbClr val="EC2179"/>
              </a:buClr>
              <a:buSzPts val="2400"/>
              <a:buFont typeface="Arial"/>
              <a:buChar char="•"/>
            </a:pPr>
            <a:r>
              <a:rPr lang="en-IE"/>
              <a:t>Birim sayısını belirleyin - kaç tane kazanabileceğinizi ve en önemlisi kaç tane satabileceğinizi (bir fark var!)</a:t>
            </a:r>
            <a:endParaRPr/>
          </a:p>
          <a:p>
            <a:pPr indent="-342900" lvl="0" marL="342900" rtl="0" algn="l">
              <a:lnSpc>
                <a:spcPct val="90000"/>
              </a:lnSpc>
              <a:spcBef>
                <a:spcPts val="1000"/>
              </a:spcBef>
              <a:spcAft>
                <a:spcPts val="0"/>
              </a:spcAft>
              <a:buClr>
                <a:srgbClr val="EC2179"/>
              </a:buClr>
              <a:buSzPts val="2400"/>
              <a:buFont typeface="Arial"/>
              <a:buChar char="•"/>
            </a:pPr>
            <a:r>
              <a:rPr lang="en-IE"/>
              <a:t>Toplam maliyetleri birim sayısına bölün</a:t>
            </a:r>
            <a:endParaRPr/>
          </a:p>
          <a:p>
            <a:pPr indent="-342900" lvl="0" marL="342900" rtl="0" algn="l">
              <a:lnSpc>
                <a:spcPct val="90000"/>
              </a:lnSpc>
              <a:spcBef>
                <a:spcPts val="1000"/>
              </a:spcBef>
              <a:spcAft>
                <a:spcPts val="0"/>
              </a:spcAft>
              <a:buClr>
                <a:srgbClr val="EC2179"/>
              </a:buClr>
              <a:buSzPts val="2400"/>
              <a:buFont typeface="Arial"/>
              <a:buChar char="•"/>
            </a:pPr>
            <a:r>
              <a:rPr lang="en-IE"/>
              <a:t>Kâr rakamı ekleyin - müşteriye fiyat yaratan sihirli sayı</a:t>
            </a:r>
            <a:endParaRPr/>
          </a:p>
        </p:txBody>
      </p:sp>
      <p:cxnSp>
        <p:nvCxnSpPr>
          <p:cNvPr id="656" name="Google Shape;656;p12"/>
          <p:cNvCxnSpPr/>
          <p:nvPr/>
        </p:nvCxnSpPr>
        <p:spPr>
          <a:xfrm>
            <a:off x="3945770" y="377371"/>
            <a:ext cx="0" cy="6081487"/>
          </a:xfrm>
          <a:prstGeom prst="straightConnector1">
            <a:avLst/>
          </a:prstGeom>
          <a:noFill/>
          <a:ln cap="flat" cmpd="sng" w="9525">
            <a:solidFill>
              <a:srgbClr val="EC2179"/>
            </a:solidFill>
            <a:prstDash val="solid"/>
            <a:miter lim="800000"/>
            <a:headEnd len="sm" w="sm" type="none"/>
            <a:tailEnd len="sm" w="sm" type="none"/>
          </a:ln>
        </p:spPr>
      </p:cxnSp>
      <p:sp>
        <p:nvSpPr>
          <p:cNvPr id="657" name="Google Shape;657;p12"/>
          <p:cNvSpPr/>
          <p:nvPr/>
        </p:nvSpPr>
        <p:spPr>
          <a:xfrm>
            <a:off x="3610014" y="401300"/>
            <a:ext cx="671512" cy="671512"/>
          </a:xfrm>
          <a:prstGeom prst="ellipse">
            <a:avLst/>
          </a:prstGeom>
          <a:solidFill>
            <a:srgbClr val="EC21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IE" sz="3200">
                <a:solidFill>
                  <a:schemeClr val="lt1"/>
                </a:solidFill>
                <a:latin typeface="Calibri"/>
                <a:ea typeface="Calibri"/>
                <a:cs typeface="Calibri"/>
                <a:sym typeface="Calibri"/>
              </a:rPr>
              <a:t>1</a:t>
            </a:r>
            <a:endParaRPr/>
          </a:p>
        </p:txBody>
      </p:sp>
      <p:sp>
        <p:nvSpPr>
          <p:cNvPr id="658" name="Google Shape;658;p12"/>
          <p:cNvSpPr txBox="1"/>
          <p:nvPr/>
        </p:nvSpPr>
        <p:spPr>
          <a:xfrm>
            <a:off x="4354286" y="451298"/>
            <a:ext cx="5074527" cy="5488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C2179"/>
              </a:buClr>
              <a:buSzPts val="3200"/>
              <a:buFont typeface="Arial"/>
              <a:buNone/>
            </a:pPr>
            <a:r>
              <a:rPr lang="en-IE" sz="3200">
                <a:solidFill>
                  <a:srgbClr val="EC2179"/>
                </a:solidFill>
                <a:latin typeface="Calibri"/>
                <a:ea typeface="Calibri"/>
                <a:cs typeface="Calibri"/>
                <a:sym typeface="Calibri"/>
              </a:rPr>
              <a:t>TOPLAM MALİYET YAKLAŞIMI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2" name="Shape 662"/>
        <p:cNvGrpSpPr/>
        <p:nvPr/>
      </p:nvGrpSpPr>
      <p:grpSpPr>
        <a:xfrm>
          <a:off x="0" y="0"/>
          <a:ext cx="0" cy="0"/>
          <a:chOff x="0" y="0"/>
          <a:chExt cx="0" cy="0"/>
        </a:xfrm>
      </p:grpSpPr>
      <p:sp>
        <p:nvSpPr>
          <p:cNvPr id="663" name="Google Shape;663;p13"/>
          <p:cNvSpPr/>
          <p:nvPr/>
        </p:nvSpPr>
        <p:spPr>
          <a:xfrm>
            <a:off x="3610014" y="1494971"/>
            <a:ext cx="8422329" cy="5488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4" name="Google Shape;664;p13"/>
          <p:cNvSpPr txBox="1"/>
          <p:nvPr>
            <p:ph idx="1" type="body"/>
          </p:nvPr>
        </p:nvSpPr>
        <p:spPr>
          <a:xfrm>
            <a:off x="292402" y="4629151"/>
            <a:ext cx="3653368" cy="20337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rPr lang="en-IE"/>
              <a:t>MALİYET / FİYATLANDIRMA 2 ANA YOLU VAR</a:t>
            </a:r>
            <a:endParaRPr/>
          </a:p>
        </p:txBody>
      </p:sp>
      <p:sp>
        <p:nvSpPr>
          <p:cNvPr id="665" name="Google Shape;665;p13"/>
          <p:cNvSpPr txBox="1"/>
          <p:nvPr>
            <p:ph idx="2" type="body"/>
          </p:nvPr>
        </p:nvSpPr>
        <p:spPr>
          <a:xfrm>
            <a:off x="4175610" y="1240221"/>
            <a:ext cx="7447190" cy="46386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C2179"/>
              </a:buClr>
              <a:buSzPts val="2400"/>
              <a:buNone/>
            </a:pPr>
            <a:r>
              <a:rPr b="1" lang="en-IE">
                <a:solidFill>
                  <a:srgbClr val="EC2179"/>
                </a:solidFill>
              </a:rPr>
              <a:t>Örnek (kupalar - mühendislik örneği değil, anlaşılması kolay!)</a:t>
            </a:r>
            <a:endParaRPr/>
          </a:p>
          <a:p>
            <a:pPr indent="0" lvl="0" marL="0" rtl="0" algn="l">
              <a:lnSpc>
                <a:spcPct val="90000"/>
              </a:lnSpc>
              <a:spcBef>
                <a:spcPts val="1000"/>
              </a:spcBef>
              <a:spcAft>
                <a:spcPts val="0"/>
              </a:spcAft>
              <a:buClr>
                <a:srgbClr val="6D6E6C"/>
              </a:buClr>
              <a:buSzPts val="2400"/>
              <a:buNone/>
            </a:pPr>
            <a:r>
              <a:rPr lang="en-IE"/>
              <a:t>Kupa işimi 1 yıl boyunca yürütmek için tüm sabit ve değişken maliyetleri içeren toplam maliyet </a:t>
            </a:r>
            <a:r>
              <a:rPr b="1" lang="en-IE"/>
              <a:t>10.000 €</a:t>
            </a:r>
            <a:endParaRPr/>
          </a:p>
          <a:p>
            <a:pPr indent="-342900" lvl="0" marL="342900" rtl="0" algn="l">
              <a:lnSpc>
                <a:spcPct val="90000"/>
              </a:lnSpc>
              <a:spcBef>
                <a:spcPts val="1000"/>
              </a:spcBef>
              <a:spcAft>
                <a:spcPts val="0"/>
              </a:spcAft>
              <a:buClr>
                <a:srgbClr val="EC2179"/>
              </a:buClr>
              <a:buSzPts val="2400"/>
              <a:buFont typeface="Arial"/>
              <a:buChar char="•"/>
            </a:pPr>
            <a:r>
              <a:rPr b="1" lang="en-IE"/>
              <a:t>10.000 </a:t>
            </a:r>
            <a:r>
              <a:rPr lang="en-IE"/>
              <a:t>kupa satabileceğimi tahmin ediyorum</a:t>
            </a:r>
            <a:endParaRPr/>
          </a:p>
          <a:p>
            <a:pPr indent="-342900" lvl="0" marL="342900" rtl="0" algn="l">
              <a:lnSpc>
                <a:spcPct val="90000"/>
              </a:lnSpc>
              <a:spcBef>
                <a:spcPts val="1000"/>
              </a:spcBef>
              <a:spcAft>
                <a:spcPts val="0"/>
              </a:spcAft>
              <a:buClr>
                <a:srgbClr val="EC2179"/>
              </a:buClr>
              <a:buSzPts val="2400"/>
              <a:buFont typeface="Arial"/>
              <a:buChar char="•"/>
            </a:pPr>
            <a:r>
              <a:rPr b="1" lang="en-IE"/>
              <a:t>% 40 </a:t>
            </a:r>
            <a:r>
              <a:rPr lang="en-IE"/>
              <a:t>kar elde etmek istiyorum</a:t>
            </a:r>
            <a:endParaRPr/>
          </a:p>
          <a:p>
            <a:pPr indent="-342900" lvl="0" marL="342900" rtl="0" algn="l">
              <a:lnSpc>
                <a:spcPct val="90000"/>
              </a:lnSpc>
              <a:spcBef>
                <a:spcPts val="1000"/>
              </a:spcBef>
              <a:spcAft>
                <a:spcPts val="0"/>
              </a:spcAft>
              <a:buClr>
                <a:srgbClr val="EC2179"/>
              </a:buClr>
              <a:buSzPts val="2400"/>
              <a:buFont typeface="Arial"/>
              <a:buChar char="•"/>
            </a:pPr>
            <a:r>
              <a:rPr lang="en-IE"/>
              <a:t>Müşteriye verilen fiyat birim başına </a:t>
            </a:r>
            <a:r>
              <a:rPr b="1" lang="en-IE"/>
              <a:t>1,40 € </a:t>
            </a:r>
            <a:r>
              <a:rPr lang="en-IE"/>
              <a:t>‘dur</a:t>
            </a:r>
            <a:endParaRPr/>
          </a:p>
          <a:p>
            <a:pPr indent="-190500" lvl="0" marL="342900" rtl="0" algn="l">
              <a:lnSpc>
                <a:spcPct val="90000"/>
              </a:lnSpc>
              <a:spcBef>
                <a:spcPts val="1000"/>
              </a:spcBef>
              <a:spcAft>
                <a:spcPts val="0"/>
              </a:spcAft>
              <a:buClr>
                <a:srgbClr val="EC2179"/>
              </a:buClr>
              <a:buSzPts val="2400"/>
              <a:buFont typeface="Arial"/>
              <a:buNone/>
            </a:pPr>
            <a:r>
              <a:t/>
            </a:r>
            <a:endParaRPr/>
          </a:p>
          <a:p>
            <a:pPr indent="0" lvl="0" marL="0" rtl="0" algn="l">
              <a:lnSpc>
                <a:spcPct val="90000"/>
              </a:lnSpc>
              <a:spcBef>
                <a:spcPts val="1000"/>
              </a:spcBef>
              <a:spcAft>
                <a:spcPts val="0"/>
              </a:spcAft>
              <a:buClr>
                <a:srgbClr val="EC2179"/>
              </a:buClr>
              <a:buSzPts val="2400"/>
              <a:buNone/>
            </a:pPr>
            <a:r>
              <a:rPr i="1" lang="en-IE">
                <a:solidFill>
                  <a:srgbClr val="EC2179"/>
                </a:solidFill>
              </a:rPr>
              <a:t>10.000 € bölünmüş 10.000 kupa = kupa başına 1 € Kazanç 100% - 1 € Fiyat 2.00 €</a:t>
            </a:r>
            <a:endParaRPr/>
          </a:p>
        </p:txBody>
      </p:sp>
      <p:cxnSp>
        <p:nvCxnSpPr>
          <p:cNvPr id="666" name="Google Shape;666;p13"/>
          <p:cNvCxnSpPr/>
          <p:nvPr/>
        </p:nvCxnSpPr>
        <p:spPr>
          <a:xfrm>
            <a:off x="3945770" y="377371"/>
            <a:ext cx="0" cy="6081487"/>
          </a:xfrm>
          <a:prstGeom prst="straightConnector1">
            <a:avLst/>
          </a:prstGeom>
          <a:noFill/>
          <a:ln cap="flat" cmpd="sng" w="9525">
            <a:solidFill>
              <a:srgbClr val="EC2179"/>
            </a:solidFill>
            <a:prstDash val="solid"/>
            <a:miter lim="800000"/>
            <a:headEnd len="sm" w="sm" type="none"/>
            <a:tailEnd len="sm" w="sm" type="none"/>
          </a:ln>
        </p:spPr>
      </p:cxnSp>
      <p:sp>
        <p:nvSpPr>
          <p:cNvPr id="667" name="Google Shape;667;p13"/>
          <p:cNvSpPr/>
          <p:nvPr/>
        </p:nvSpPr>
        <p:spPr>
          <a:xfrm>
            <a:off x="3610014" y="401300"/>
            <a:ext cx="671512" cy="671512"/>
          </a:xfrm>
          <a:prstGeom prst="ellipse">
            <a:avLst/>
          </a:prstGeom>
          <a:solidFill>
            <a:srgbClr val="EC21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IE" sz="3200">
                <a:solidFill>
                  <a:schemeClr val="lt1"/>
                </a:solidFill>
                <a:latin typeface="Calibri"/>
                <a:ea typeface="Calibri"/>
                <a:cs typeface="Calibri"/>
                <a:sym typeface="Calibri"/>
              </a:rPr>
              <a:t>1</a:t>
            </a:r>
            <a:endParaRPr/>
          </a:p>
        </p:txBody>
      </p:sp>
      <p:sp>
        <p:nvSpPr>
          <p:cNvPr id="668" name="Google Shape;668;p13"/>
          <p:cNvSpPr txBox="1"/>
          <p:nvPr/>
        </p:nvSpPr>
        <p:spPr>
          <a:xfrm>
            <a:off x="4354286" y="451298"/>
            <a:ext cx="5224429" cy="5488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C2179"/>
              </a:buClr>
              <a:buSzPts val="3200"/>
              <a:buFont typeface="Arial"/>
              <a:buNone/>
            </a:pPr>
            <a:r>
              <a:rPr lang="en-IE" sz="3200">
                <a:solidFill>
                  <a:srgbClr val="EC2179"/>
                </a:solidFill>
                <a:latin typeface="Calibri"/>
                <a:ea typeface="Calibri"/>
                <a:cs typeface="Calibri"/>
                <a:sym typeface="Calibri"/>
              </a:rPr>
              <a:t>TOPLAM MALİYET YAKLAŞIMI</a:t>
            </a:r>
            <a:endParaRPr/>
          </a:p>
        </p:txBody>
      </p:sp>
      <p:pic>
        <p:nvPicPr>
          <p:cNvPr descr="A coffee mug&#10;&#10;Description automatically generated" id="669" name="Google Shape;669;p13"/>
          <p:cNvPicPr preferRelativeResize="0"/>
          <p:nvPr/>
        </p:nvPicPr>
        <p:blipFill rotWithShape="1">
          <a:blip r:embed="rId3">
            <a:alphaModFix/>
          </a:blip>
          <a:srcRect b="0" l="0" r="0" t="0"/>
          <a:stretch/>
        </p:blipFill>
        <p:spPr>
          <a:xfrm>
            <a:off x="510340" y="2995375"/>
            <a:ext cx="1633776" cy="16337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3" name="Shape 673"/>
        <p:cNvGrpSpPr/>
        <p:nvPr/>
      </p:nvGrpSpPr>
      <p:grpSpPr>
        <a:xfrm>
          <a:off x="0" y="0"/>
          <a:ext cx="0" cy="0"/>
          <a:chOff x="0" y="0"/>
          <a:chExt cx="0" cy="0"/>
        </a:xfrm>
      </p:grpSpPr>
      <p:sp>
        <p:nvSpPr>
          <p:cNvPr id="674" name="Google Shape;674;p14"/>
          <p:cNvSpPr/>
          <p:nvPr/>
        </p:nvSpPr>
        <p:spPr>
          <a:xfrm>
            <a:off x="3610014" y="1494971"/>
            <a:ext cx="8422329" cy="5488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5" name="Google Shape;675;p14"/>
          <p:cNvSpPr txBox="1"/>
          <p:nvPr>
            <p:ph idx="1" type="body"/>
          </p:nvPr>
        </p:nvSpPr>
        <p:spPr>
          <a:xfrm>
            <a:off x="292402" y="4629151"/>
            <a:ext cx="3653368" cy="20337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rPr lang="en-IE"/>
              <a:t>MALİYET / FİYATLANDIRMA 2 ANA YOLU VAR</a:t>
            </a:r>
            <a:endParaRPr/>
          </a:p>
        </p:txBody>
      </p:sp>
      <p:sp>
        <p:nvSpPr>
          <p:cNvPr id="676" name="Google Shape;676;p14"/>
          <p:cNvSpPr txBox="1"/>
          <p:nvPr>
            <p:ph idx="2" type="body"/>
          </p:nvPr>
        </p:nvSpPr>
        <p:spPr>
          <a:xfrm>
            <a:off x="4382860" y="1494971"/>
            <a:ext cx="7447190" cy="34133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C2179"/>
              </a:buClr>
              <a:buSzPts val="2400"/>
              <a:buNone/>
            </a:pPr>
            <a:r>
              <a:rPr b="1" lang="en-IE">
                <a:solidFill>
                  <a:srgbClr val="EC2179"/>
                </a:solidFill>
              </a:rPr>
              <a:t>Avantajları</a:t>
            </a:r>
            <a:endParaRPr b="1">
              <a:solidFill>
                <a:srgbClr val="EC2179"/>
              </a:solidFill>
            </a:endParaRPr>
          </a:p>
          <a:p>
            <a:pPr indent="-342900" lvl="0" marL="342900" rtl="0" algn="l">
              <a:lnSpc>
                <a:spcPct val="100000"/>
              </a:lnSpc>
              <a:spcBef>
                <a:spcPts val="300"/>
              </a:spcBef>
              <a:spcAft>
                <a:spcPts val="0"/>
              </a:spcAft>
              <a:buClr>
                <a:srgbClr val="EC2179"/>
              </a:buClr>
              <a:buSzPts val="2400"/>
              <a:buFont typeface="Arial"/>
              <a:buChar char="•"/>
            </a:pPr>
            <a:r>
              <a:rPr lang="en-IE"/>
              <a:t>Kullanımı kolay</a:t>
            </a:r>
            <a:endParaRPr/>
          </a:p>
          <a:p>
            <a:pPr indent="-342900" lvl="0" marL="342900" rtl="0" algn="l">
              <a:lnSpc>
                <a:spcPct val="100000"/>
              </a:lnSpc>
              <a:spcBef>
                <a:spcPts val="300"/>
              </a:spcBef>
              <a:spcAft>
                <a:spcPts val="0"/>
              </a:spcAft>
              <a:buClr>
                <a:srgbClr val="EC2179"/>
              </a:buClr>
              <a:buSzPts val="2400"/>
              <a:buFont typeface="Arial"/>
              <a:buChar char="•"/>
            </a:pPr>
            <a:r>
              <a:rPr lang="en-IE"/>
              <a:t>Kâr elde etmenizi sağlar</a:t>
            </a:r>
            <a:endParaRPr/>
          </a:p>
          <a:p>
            <a:pPr indent="0" lvl="0" marL="0" rtl="0" algn="l">
              <a:lnSpc>
                <a:spcPct val="100000"/>
              </a:lnSpc>
              <a:spcBef>
                <a:spcPts val="300"/>
              </a:spcBef>
              <a:spcAft>
                <a:spcPts val="0"/>
              </a:spcAft>
              <a:buClr>
                <a:srgbClr val="EC2179"/>
              </a:buClr>
              <a:buSzPts val="2400"/>
              <a:buNone/>
            </a:pPr>
            <a:r>
              <a:rPr b="1" lang="en-IE">
                <a:solidFill>
                  <a:srgbClr val="EC2179"/>
                </a:solidFill>
              </a:rPr>
              <a:t>Dezavantajları</a:t>
            </a:r>
            <a:endParaRPr/>
          </a:p>
          <a:p>
            <a:pPr indent="-342900" lvl="0" marL="342900" rtl="0" algn="l">
              <a:lnSpc>
                <a:spcPct val="100000"/>
              </a:lnSpc>
              <a:spcBef>
                <a:spcPts val="300"/>
              </a:spcBef>
              <a:spcAft>
                <a:spcPts val="0"/>
              </a:spcAft>
              <a:buClr>
                <a:srgbClr val="EC2179"/>
              </a:buClr>
              <a:buSzPts val="2400"/>
              <a:buFont typeface="Arial"/>
              <a:buChar char="•"/>
            </a:pPr>
            <a:r>
              <a:rPr lang="en-IE"/>
              <a:t>Dalgalanan işletmeler için uygun değil</a:t>
            </a:r>
            <a:endParaRPr/>
          </a:p>
          <a:p>
            <a:pPr indent="-342900" lvl="0" marL="342900" rtl="0" algn="l">
              <a:lnSpc>
                <a:spcPct val="100000"/>
              </a:lnSpc>
              <a:spcBef>
                <a:spcPts val="300"/>
              </a:spcBef>
              <a:spcAft>
                <a:spcPts val="0"/>
              </a:spcAft>
              <a:buClr>
                <a:srgbClr val="EC2179"/>
              </a:buClr>
              <a:buSzPts val="2400"/>
              <a:buFont typeface="Arial"/>
              <a:buChar char="•"/>
            </a:pPr>
            <a:r>
              <a:rPr lang="en-IE"/>
              <a:t>Yeni iş kararları alma esnekliğine sahip değil</a:t>
            </a:r>
            <a:endParaRPr/>
          </a:p>
        </p:txBody>
      </p:sp>
      <p:cxnSp>
        <p:nvCxnSpPr>
          <p:cNvPr id="677" name="Google Shape;677;p14"/>
          <p:cNvCxnSpPr/>
          <p:nvPr/>
        </p:nvCxnSpPr>
        <p:spPr>
          <a:xfrm>
            <a:off x="3945770" y="377371"/>
            <a:ext cx="0" cy="6081487"/>
          </a:xfrm>
          <a:prstGeom prst="straightConnector1">
            <a:avLst/>
          </a:prstGeom>
          <a:noFill/>
          <a:ln cap="flat" cmpd="sng" w="9525">
            <a:solidFill>
              <a:srgbClr val="EC2179"/>
            </a:solidFill>
            <a:prstDash val="solid"/>
            <a:miter lim="800000"/>
            <a:headEnd len="sm" w="sm" type="none"/>
            <a:tailEnd len="sm" w="sm" type="none"/>
          </a:ln>
        </p:spPr>
      </p:cxnSp>
      <p:sp>
        <p:nvSpPr>
          <p:cNvPr id="678" name="Google Shape;678;p14"/>
          <p:cNvSpPr/>
          <p:nvPr/>
        </p:nvSpPr>
        <p:spPr>
          <a:xfrm>
            <a:off x="3610014" y="401300"/>
            <a:ext cx="671512" cy="671512"/>
          </a:xfrm>
          <a:prstGeom prst="ellipse">
            <a:avLst/>
          </a:prstGeom>
          <a:solidFill>
            <a:srgbClr val="EC21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IE" sz="3200">
                <a:solidFill>
                  <a:schemeClr val="lt1"/>
                </a:solidFill>
                <a:latin typeface="Calibri"/>
                <a:ea typeface="Calibri"/>
                <a:cs typeface="Calibri"/>
                <a:sym typeface="Calibri"/>
              </a:rPr>
              <a:t>1</a:t>
            </a:r>
            <a:endParaRPr/>
          </a:p>
        </p:txBody>
      </p:sp>
      <p:sp>
        <p:nvSpPr>
          <p:cNvPr id="679" name="Google Shape;679;p14"/>
          <p:cNvSpPr txBox="1"/>
          <p:nvPr/>
        </p:nvSpPr>
        <p:spPr>
          <a:xfrm>
            <a:off x="4354286" y="451298"/>
            <a:ext cx="5209439" cy="5488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C2179"/>
              </a:buClr>
              <a:buSzPts val="3200"/>
              <a:buFont typeface="Arial"/>
              <a:buNone/>
            </a:pPr>
            <a:r>
              <a:rPr lang="en-IE" sz="3200">
                <a:solidFill>
                  <a:srgbClr val="EC2179"/>
                </a:solidFill>
                <a:latin typeface="Calibri"/>
                <a:ea typeface="Calibri"/>
                <a:cs typeface="Calibri"/>
                <a:sym typeface="Calibri"/>
              </a:rPr>
              <a:t>TOPLAM MALİYET YAKLAŞIMI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sp>
        <p:nvSpPr>
          <p:cNvPr id="684" name="Google Shape;684;p15"/>
          <p:cNvSpPr txBox="1"/>
          <p:nvPr>
            <p:ph idx="1" type="body"/>
          </p:nvPr>
        </p:nvSpPr>
        <p:spPr>
          <a:xfrm>
            <a:off x="292402" y="4629151"/>
            <a:ext cx="3653368" cy="20337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rPr lang="en-IE"/>
              <a:t>MALİYET / FİYATLANDIRMA 2 ANA YOLU VAR</a:t>
            </a:r>
            <a:endParaRPr/>
          </a:p>
        </p:txBody>
      </p:sp>
      <p:sp>
        <p:nvSpPr>
          <p:cNvPr id="685" name="Google Shape;685;p15"/>
          <p:cNvSpPr/>
          <p:nvPr/>
        </p:nvSpPr>
        <p:spPr>
          <a:xfrm>
            <a:off x="3610014" y="1494971"/>
            <a:ext cx="8422329" cy="5488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6" name="Google Shape;686;p15"/>
          <p:cNvSpPr txBox="1"/>
          <p:nvPr>
            <p:ph idx="2" type="body"/>
          </p:nvPr>
        </p:nvSpPr>
        <p:spPr>
          <a:xfrm>
            <a:off x="4354286" y="1215808"/>
            <a:ext cx="7390039" cy="341334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C2179"/>
              </a:buClr>
              <a:buSzPts val="2400"/>
              <a:buNone/>
            </a:pPr>
            <a:r>
              <a:rPr b="1" lang="en-IE">
                <a:solidFill>
                  <a:srgbClr val="EC2179"/>
                </a:solidFill>
              </a:rPr>
              <a:t>Başabaşı Hesapla (Sıfır Kâr Durumu)</a:t>
            </a:r>
            <a:endParaRPr/>
          </a:p>
          <a:p>
            <a:pPr indent="0" lvl="0" marL="0" rtl="0" algn="l">
              <a:lnSpc>
                <a:spcPct val="90000"/>
              </a:lnSpc>
              <a:spcBef>
                <a:spcPts val="500"/>
              </a:spcBef>
              <a:spcAft>
                <a:spcPts val="0"/>
              </a:spcAft>
              <a:buClr>
                <a:srgbClr val="6D6E6C"/>
              </a:buClr>
              <a:buSzPts val="2400"/>
              <a:buNone/>
            </a:pPr>
            <a:r>
              <a:rPr lang="en-IE"/>
              <a:t>İş dünyasında kârlı olmak için başabaş noktanızın ne olduğunu bilmek önemlidir. Başabaş noktanız, toplam satışların toplam maliyet veya giderlere eşit olduğu noktadır. Bu noktada kar veya zarar yoktur - başka bir deyişle, 'eşit başlıyorsunuz'.</a:t>
            </a:r>
            <a:endParaRPr sz="500"/>
          </a:p>
          <a:p>
            <a:pPr indent="0" lvl="0" marL="0" rtl="0" algn="l">
              <a:lnSpc>
                <a:spcPct val="90000"/>
              </a:lnSpc>
              <a:spcBef>
                <a:spcPts val="500"/>
              </a:spcBef>
              <a:spcAft>
                <a:spcPts val="0"/>
              </a:spcAft>
              <a:buClr>
                <a:srgbClr val="EC2179"/>
              </a:buClr>
              <a:buSzPts val="2400"/>
              <a:buNone/>
            </a:pPr>
            <a:r>
              <a:rPr b="1" lang="en-IE">
                <a:solidFill>
                  <a:srgbClr val="EC2179"/>
                </a:solidFill>
              </a:rPr>
              <a:t>Başabaş noktanız neden önemlidir?</a:t>
            </a:r>
            <a:endParaRPr/>
          </a:p>
          <a:p>
            <a:pPr indent="0" lvl="0" marL="0" rtl="0" algn="l">
              <a:lnSpc>
                <a:spcPct val="90000"/>
              </a:lnSpc>
              <a:spcBef>
                <a:spcPts val="500"/>
              </a:spcBef>
              <a:spcAft>
                <a:spcPts val="0"/>
              </a:spcAft>
              <a:buClr>
                <a:srgbClr val="6D6E6C"/>
              </a:buClr>
              <a:buSzPts val="2400"/>
              <a:buNone/>
            </a:pPr>
            <a:r>
              <a:rPr lang="en-IE"/>
              <a:t>İşletmeniz çok para kazanıyor olabilir, ancak yine de zarar ediyor olabilir. Başabaş noktasını bilmek, fiyatların belirlenmesi, satış bütçelerinin belirlenmesi ve bir iş planı hazırlanması için hayati öneme sahiptir.</a:t>
            </a:r>
            <a:endParaRPr sz="800"/>
          </a:p>
          <a:p>
            <a:pPr indent="0" lvl="0" marL="0" rtl="0" algn="l">
              <a:lnSpc>
                <a:spcPct val="90000"/>
              </a:lnSpc>
              <a:spcBef>
                <a:spcPts val="500"/>
              </a:spcBef>
              <a:spcAft>
                <a:spcPts val="0"/>
              </a:spcAft>
              <a:buClr>
                <a:srgbClr val="6D6E6C"/>
              </a:buClr>
              <a:buSzPts val="2400"/>
              <a:buNone/>
            </a:pPr>
            <a:r>
              <a:t/>
            </a:r>
            <a:endParaRPr i="1">
              <a:solidFill>
                <a:srgbClr val="EC2179"/>
              </a:solidFill>
            </a:endParaRPr>
          </a:p>
          <a:p>
            <a:pPr indent="0" lvl="0" marL="0" rtl="0" algn="l">
              <a:lnSpc>
                <a:spcPct val="90000"/>
              </a:lnSpc>
              <a:spcBef>
                <a:spcPts val="500"/>
              </a:spcBef>
              <a:spcAft>
                <a:spcPts val="0"/>
              </a:spcAft>
              <a:buClr>
                <a:srgbClr val="EC2179"/>
              </a:buClr>
              <a:buSzPts val="2400"/>
              <a:buNone/>
            </a:pPr>
            <a:r>
              <a:rPr i="1" lang="en-IE">
                <a:solidFill>
                  <a:srgbClr val="EC2179"/>
                </a:solidFill>
              </a:rPr>
              <a:t>İkinci maliyet yöntemi (Katkı Yaklaşımı), kırılmanın daha iyi bir yansımasıdır.</a:t>
            </a:r>
            <a:endParaRPr/>
          </a:p>
          <a:p>
            <a:pPr indent="0" lvl="0" marL="0" rtl="0" algn="l">
              <a:lnSpc>
                <a:spcPct val="90000"/>
              </a:lnSpc>
              <a:spcBef>
                <a:spcPts val="500"/>
              </a:spcBef>
              <a:spcAft>
                <a:spcPts val="0"/>
              </a:spcAft>
              <a:buClr>
                <a:srgbClr val="6D6E6C"/>
              </a:buClr>
              <a:buSzPts val="500"/>
              <a:buNone/>
            </a:pPr>
            <a:r>
              <a:t/>
            </a:r>
            <a:endParaRPr sz="500"/>
          </a:p>
          <a:p>
            <a:pPr indent="0" lvl="0" marL="0" rtl="0" algn="l">
              <a:lnSpc>
                <a:spcPct val="90000"/>
              </a:lnSpc>
              <a:spcBef>
                <a:spcPts val="500"/>
              </a:spcBef>
              <a:spcAft>
                <a:spcPts val="0"/>
              </a:spcAft>
              <a:buClr>
                <a:srgbClr val="6D6E6C"/>
              </a:buClr>
              <a:buSzPts val="2400"/>
              <a:buNone/>
            </a:pPr>
            <a:r>
              <a:t/>
            </a:r>
            <a:endParaRPr/>
          </a:p>
        </p:txBody>
      </p:sp>
      <p:cxnSp>
        <p:nvCxnSpPr>
          <p:cNvPr id="687" name="Google Shape;687;p15"/>
          <p:cNvCxnSpPr/>
          <p:nvPr/>
        </p:nvCxnSpPr>
        <p:spPr>
          <a:xfrm>
            <a:off x="3945770" y="377371"/>
            <a:ext cx="0" cy="6081487"/>
          </a:xfrm>
          <a:prstGeom prst="straightConnector1">
            <a:avLst/>
          </a:prstGeom>
          <a:noFill/>
          <a:ln cap="flat" cmpd="sng" w="9525">
            <a:solidFill>
              <a:srgbClr val="EC2179"/>
            </a:solidFill>
            <a:prstDash val="solid"/>
            <a:miter lim="800000"/>
            <a:headEnd len="sm" w="sm" type="none"/>
            <a:tailEnd len="sm" w="sm" type="none"/>
          </a:ln>
        </p:spPr>
      </p:cxnSp>
      <p:sp>
        <p:nvSpPr>
          <p:cNvPr id="688" name="Google Shape;688;p15"/>
          <p:cNvSpPr/>
          <p:nvPr/>
        </p:nvSpPr>
        <p:spPr>
          <a:xfrm>
            <a:off x="3610014" y="401300"/>
            <a:ext cx="671512" cy="671512"/>
          </a:xfrm>
          <a:prstGeom prst="ellipse">
            <a:avLst/>
          </a:prstGeom>
          <a:solidFill>
            <a:srgbClr val="EC21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IE" sz="3200">
                <a:solidFill>
                  <a:schemeClr val="lt1"/>
                </a:solidFill>
                <a:latin typeface="Calibri"/>
                <a:ea typeface="Calibri"/>
                <a:cs typeface="Calibri"/>
                <a:sym typeface="Calibri"/>
              </a:rPr>
              <a:t>1</a:t>
            </a:r>
            <a:endParaRPr/>
          </a:p>
        </p:txBody>
      </p:sp>
      <p:sp>
        <p:nvSpPr>
          <p:cNvPr id="689" name="Google Shape;689;p15"/>
          <p:cNvSpPr txBox="1"/>
          <p:nvPr/>
        </p:nvSpPr>
        <p:spPr>
          <a:xfrm>
            <a:off x="4354286" y="451298"/>
            <a:ext cx="5584193" cy="5488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C2179"/>
              </a:buClr>
              <a:buSzPts val="3200"/>
              <a:buFont typeface="Arial"/>
              <a:buNone/>
            </a:pPr>
            <a:r>
              <a:rPr lang="en-IE" sz="3200">
                <a:solidFill>
                  <a:srgbClr val="EC2179"/>
                </a:solidFill>
                <a:latin typeface="Calibri"/>
                <a:ea typeface="Calibri"/>
                <a:cs typeface="Calibri"/>
                <a:sym typeface="Calibri"/>
              </a:rPr>
              <a:t>TOPLAM MALİYET YAKLAŞIMI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3" name="Shape 693"/>
        <p:cNvGrpSpPr/>
        <p:nvPr/>
      </p:nvGrpSpPr>
      <p:grpSpPr>
        <a:xfrm>
          <a:off x="0" y="0"/>
          <a:ext cx="0" cy="0"/>
          <a:chOff x="0" y="0"/>
          <a:chExt cx="0" cy="0"/>
        </a:xfrm>
      </p:grpSpPr>
      <p:sp>
        <p:nvSpPr>
          <p:cNvPr id="694" name="Google Shape;694;p16"/>
          <p:cNvSpPr/>
          <p:nvPr/>
        </p:nvSpPr>
        <p:spPr>
          <a:xfrm>
            <a:off x="3610014" y="1494971"/>
            <a:ext cx="8422329" cy="5488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5" name="Google Shape;695;p16"/>
          <p:cNvSpPr txBox="1"/>
          <p:nvPr>
            <p:ph idx="1" type="body"/>
          </p:nvPr>
        </p:nvSpPr>
        <p:spPr>
          <a:xfrm>
            <a:off x="292402" y="4629151"/>
            <a:ext cx="3653368" cy="20337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rPr lang="en-IE"/>
              <a:t>MALİYET / FİYATLANDIRMA 2 ANA YOLU VAR</a:t>
            </a:r>
            <a:endParaRPr/>
          </a:p>
        </p:txBody>
      </p:sp>
      <p:sp>
        <p:nvSpPr>
          <p:cNvPr id="696" name="Google Shape;696;p16"/>
          <p:cNvSpPr/>
          <p:nvPr/>
        </p:nvSpPr>
        <p:spPr>
          <a:xfrm>
            <a:off x="3405352" y="1494971"/>
            <a:ext cx="8626991" cy="42091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7" name="Google Shape;697;p16"/>
          <p:cNvSpPr txBox="1"/>
          <p:nvPr>
            <p:ph idx="2" type="body"/>
          </p:nvPr>
        </p:nvSpPr>
        <p:spPr>
          <a:xfrm>
            <a:off x="4281526" y="2079076"/>
            <a:ext cx="7678058" cy="427967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EC2179"/>
              </a:buClr>
              <a:buSzPts val="2400"/>
              <a:buFont typeface="Arial"/>
              <a:buChar char="•"/>
            </a:pPr>
            <a:r>
              <a:rPr lang="en-IE"/>
              <a:t>Satış Fiyatını Belirleyin - pazardan etkilenen ör. müşterinin ödeyeceği + hangi rekabetin ücretlendirileceği</a:t>
            </a:r>
            <a:endParaRPr/>
          </a:p>
          <a:p>
            <a:pPr indent="-342900" lvl="0" marL="342900" rtl="0" algn="l">
              <a:lnSpc>
                <a:spcPct val="90000"/>
              </a:lnSpc>
              <a:spcBef>
                <a:spcPts val="1000"/>
              </a:spcBef>
              <a:spcAft>
                <a:spcPts val="0"/>
              </a:spcAft>
              <a:buClr>
                <a:srgbClr val="EC2179"/>
              </a:buClr>
              <a:buSzPts val="2400"/>
              <a:buFont typeface="Arial"/>
              <a:buChar char="•"/>
            </a:pPr>
            <a:r>
              <a:rPr lang="en-IE"/>
              <a:t>Maliyetleri Değişken ve Sabit Olarak Bölme</a:t>
            </a:r>
            <a:endParaRPr/>
          </a:p>
          <a:p>
            <a:pPr indent="-342900" lvl="0" marL="342900" rtl="0" algn="l">
              <a:lnSpc>
                <a:spcPct val="90000"/>
              </a:lnSpc>
              <a:spcBef>
                <a:spcPts val="1000"/>
              </a:spcBef>
              <a:spcAft>
                <a:spcPts val="0"/>
              </a:spcAft>
              <a:buClr>
                <a:srgbClr val="EC2179"/>
              </a:buClr>
              <a:buSzPts val="2400"/>
              <a:buFont typeface="Arial"/>
              <a:buChar char="•"/>
            </a:pPr>
            <a:r>
              <a:rPr lang="en-IE"/>
              <a:t>"Katkı" hesaplayın - satış fiyatı daha az değişken maliyet.</a:t>
            </a:r>
            <a:endParaRPr/>
          </a:p>
        </p:txBody>
      </p:sp>
      <p:cxnSp>
        <p:nvCxnSpPr>
          <p:cNvPr id="698" name="Google Shape;698;p16"/>
          <p:cNvCxnSpPr/>
          <p:nvPr/>
        </p:nvCxnSpPr>
        <p:spPr>
          <a:xfrm>
            <a:off x="3945770" y="377371"/>
            <a:ext cx="0" cy="6081487"/>
          </a:xfrm>
          <a:prstGeom prst="straightConnector1">
            <a:avLst/>
          </a:prstGeom>
          <a:noFill/>
          <a:ln cap="flat" cmpd="sng" w="9525">
            <a:solidFill>
              <a:srgbClr val="EC2179"/>
            </a:solidFill>
            <a:prstDash val="solid"/>
            <a:miter lim="800000"/>
            <a:headEnd len="sm" w="sm" type="none"/>
            <a:tailEnd len="sm" w="sm" type="none"/>
          </a:ln>
        </p:spPr>
      </p:cxnSp>
      <p:sp>
        <p:nvSpPr>
          <p:cNvPr id="699" name="Google Shape;699;p16"/>
          <p:cNvSpPr/>
          <p:nvPr/>
        </p:nvSpPr>
        <p:spPr>
          <a:xfrm>
            <a:off x="3610014" y="401300"/>
            <a:ext cx="671512" cy="671512"/>
          </a:xfrm>
          <a:prstGeom prst="ellipse">
            <a:avLst/>
          </a:prstGeom>
          <a:solidFill>
            <a:srgbClr val="EC21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IE" sz="3200">
                <a:solidFill>
                  <a:schemeClr val="lt1"/>
                </a:solidFill>
                <a:latin typeface="Calibri"/>
                <a:ea typeface="Calibri"/>
                <a:cs typeface="Calibri"/>
                <a:sym typeface="Calibri"/>
              </a:rPr>
              <a:t>2</a:t>
            </a:r>
            <a:endParaRPr/>
          </a:p>
        </p:txBody>
      </p:sp>
      <p:sp>
        <p:nvSpPr>
          <p:cNvPr id="700" name="Google Shape;700;p16"/>
          <p:cNvSpPr txBox="1"/>
          <p:nvPr/>
        </p:nvSpPr>
        <p:spPr>
          <a:xfrm>
            <a:off x="4354286" y="451298"/>
            <a:ext cx="6275614" cy="5488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C2179"/>
              </a:buClr>
              <a:buSzPts val="3200"/>
              <a:buFont typeface="Arial"/>
              <a:buNone/>
            </a:pPr>
            <a:r>
              <a:rPr lang="en-IE" sz="3200">
                <a:solidFill>
                  <a:srgbClr val="EC2179"/>
                </a:solidFill>
                <a:latin typeface="Calibri"/>
                <a:ea typeface="Calibri"/>
                <a:cs typeface="Calibri"/>
                <a:sym typeface="Calibri"/>
              </a:rPr>
              <a:t>KATKI YAKLAŞIMI</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4" name="Shape 704"/>
        <p:cNvGrpSpPr/>
        <p:nvPr/>
      </p:nvGrpSpPr>
      <p:grpSpPr>
        <a:xfrm>
          <a:off x="0" y="0"/>
          <a:ext cx="0" cy="0"/>
          <a:chOff x="0" y="0"/>
          <a:chExt cx="0" cy="0"/>
        </a:xfrm>
      </p:grpSpPr>
      <p:sp>
        <p:nvSpPr>
          <p:cNvPr id="705" name="Google Shape;705;p17"/>
          <p:cNvSpPr/>
          <p:nvPr/>
        </p:nvSpPr>
        <p:spPr>
          <a:xfrm>
            <a:off x="3610014" y="1494971"/>
            <a:ext cx="8422329" cy="5488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6" name="Google Shape;706;p17"/>
          <p:cNvSpPr txBox="1"/>
          <p:nvPr>
            <p:ph idx="1" type="body"/>
          </p:nvPr>
        </p:nvSpPr>
        <p:spPr>
          <a:xfrm>
            <a:off x="292402" y="4629151"/>
            <a:ext cx="3653368" cy="20337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rPr lang="en-IE"/>
              <a:t>MALİYET / FİYATLANDIRMA 2 ANA YOLU VAR</a:t>
            </a:r>
            <a:endParaRPr/>
          </a:p>
        </p:txBody>
      </p:sp>
      <p:sp>
        <p:nvSpPr>
          <p:cNvPr id="707" name="Google Shape;707;p17"/>
          <p:cNvSpPr txBox="1"/>
          <p:nvPr>
            <p:ph idx="2" type="body"/>
          </p:nvPr>
        </p:nvSpPr>
        <p:spPr>
          <a:xfrm>
            <a:off x="4354285" y="1475923"/>
            <a:ext cx="7678058" cy="4279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C2179"/>
              </a:buClr>
              <a:buSzPts val="2400"/>
              <a:buNone/>
            </a:pPr>
            <a:r>
              <a:rPr b="1" lang="en-IE">
                <a:solidFill>
                  <a:srgbClr val="EC2179"/>
                </a:solidFill>
              </a:rPr>
              <a:t>Örneğin;</a:t>
            </a:r>
            <a:endParaRPr/>
          </a:p>
          <a:p>
            <a:pPr indent="-342900" lvl="0" marL="342900" rtl="0" algn="l">
              <a:lnSpc>
                <a:spcPct val="90000"/>
              </a:lnSpc>
              <a:spcBef>
                <a:spcPts val="1000"/>
              </a:spcBef>
              <a:spcAft>
                <a:spcPts val="0"/>
              </a:spcAft>
              <a:buClr>
                <a:srgbClr val="EC2179"/>
              </a:buClr>
              <a:buSzPts val="2400"/>
              <a:buFont typeface="Arial"/>
              <a:buChar char="•"/>
            </a:pPr>
            <a:r>
              <a:rPr lang="en-IE"/>
              <a:t>Rakiplerimiz kupalarını 2,50 € karşılığında satıyor ve müşteriler bu fiyatı ödemekten mutluluk duyuyor</a:t>
            </a:r>
            <a:endParaRPr/>
          </a:p>
          <a:p>
            <a:pPr indent="-342900" lvl="0" marL="342900" rtl="0" algn="l">
              <a:lnSpc>
                <a:spcPct val="90000"/>
              </a:lnSpc>
              <a:spcBef>
                <a:spcPts val="1000"/>
              </a:spcBef>
              <a:spcAft>
                <a:spcPts val="0"/>
              </a:spcAft>
              <a:buClr>
                <a:srgbClr val="EC2179"/>
              </a:buClr>
              <a:buSzPts val="2400"/>
              <a:buFont typeface="Arial"/>
              <a:buChar char="•"/>
            </a:pPr>
            <a:r>
              <a:rPr lang="en-IE"/>
              <a:t>Kupayı üretmek için değişken maliyetlerimiz 0,75 €</a:t>
            </a:r>
            <a:endParaRPr/>
          </a:p>
          <a:p>
            <a:pPr indent="-342900" lvl="0" marL="342900" rtl="0" algn="l">
              <a:lnSpc>
                <a:spcPct val="90000"/>
              </a:lnSpc>
              <a:spcBef>
                <a:spcPts val="1000"/>
              </a:spcBef>
              <a:spcAft>
                <a:spcPts val="0"/>
              </a:spcAft>
              <a:buClr>
                <a:srgbClr val="EC2179"/>
              </a:buClr>
              <a:buSzPts val="2400"/>
              <a:buFont typeface="Arial"/>
              <a:buChar char="•"/>
            </a:pPr>
            <a:r>
              <a:rPr lang="en-IE"/>
              <a:t>Bu nedenle katkı, sabit maliyetlerimizi (kira vb.) Ödemek için kullanılan 1,25 € 'dur ve</a:t>
            </a:r>
            <a:endParaRPr/>
          </a:p>
          <a:p>
            <a:pPr indent="-342900" lvl="0" marL="342900" rtl="0" algn="l">
              <a:lnSpc>
                <a:spcPct val="90000"/>
              </a:lnSpc>
              <a:spcBef>
                <a:spcPts val="1000"/>
              </a:spcBef>
              <a:spcAft>
                <a:spcPts val="0"/>
              </a:spcAft>
              <a:buClr>
                <a:srgbClr val="EC2179"/>
              </a:buClr>
              <a:buSzPts val="2400"/>
              <a:buFont typeface="Arial"/>
              <a:buChar char="•"/>
            </a:pPr>
            <a:r>
              <a:rPr lang="en-IE"/>
              <a:t>sabit maliyetler tam olarak ödendikten sonra, katkı bakiyesi kar olur.</a:t>
            </a:r>
            <a:endParaRPr/>
          </a:p>
        </p:txBody>
      </p:sp>
      <p:cxnSp>
        <p:nvCxnSpPr>
          <p:cNvPr id="708" name="Google Shape;708;p17"/>
          <p:cNvCxnSpPr/>
          <p:nvPr/>
        </p:nvCxnSpPr>
        <p:spPr>
          <a:xfrm>
            <a:off x="3945770" y="377371"/>
            <a:ext cx="0" cy="6081487"/>
          </a:xfrm>
          <a:prstGeom prst="straightConnector1">
            <a:avLst/>
          </a:prstGeom>
          <a:noFill/>
          <a:ln cap="flat" cmpd="sng" w="9525">
            <a:solidFill>
              <a:srgbClr val="EC2179"/>
            </a:solidFill>
            <a:prstDash val="solid"/>
            <a:miter lim="800000"/>
            <a:headEnd len="sm" w="sm" type="none"/>
            <a:tailEnd len="sm" w="sm" type="none"/>
          </a:ln>
        </p:spPr>
      </p:cxnSp>
      <p:sp>
        <p:nvSpPr>
          <p:cNvPr id="709" name="Google Shape;709;p17"/>
          <p:cNvSpPr/>
          <p:nvPr/>
        </p:nvSpPr>
        <p:spPr>
          <a:xfrm>
            <a:off x="3610014" y="401300"/>
            <a:ext cx="671512" cy="671512"/>
          </a:xfrm>
          <a:prstGeom prst="ellipse">
            <a:avLst/>
          </a:prstGeom>
          <a:solidFill>
            <a:srgbClr val="EC21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IE" sz="3200">
                <a:solidFill>
                  <a:schemeClr val="lt1"/>
                </a:solidFill>
                <a:latin typeface="Calibri"/>
                <a:ea typeface="Calibri"/>
                <a:cs typeface="Calibri"/>
                <a:sym typeface="Calibri"/>
              </a:rPr>
              <a:t>2</a:t>
            </a:r>
            <a:endParaRPr/>
          </a:p>
        </p:txBody>
      </p:sp>
      <p:sp>
        <p:nvSpPr>
          <p:cNvPr id="710" name="Google Shape;710;p17"/>
          <p:cNvSpPr txBox="1"/>
          <p:nvPr/>
        </p:nvSpPr>
        <p:spPr>
          <a:xfrm>
            <a:off x="4354286" y="451298"/>
            <a:ext cx="6275614" cy="5488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C2179"/>
              </a:buClr>
              <a:buSzPts val="3200"/>
              <a:buFont typeface="Arial"/>
              <a:buNone/>
            </a:pPr>
            <a:r>
              <a:rPr lang="en-IE" sz="3200">
                <a:solidFill>
                  <a:srgbClr val="EC2179"/>
                </a:solidFill>
                <a:latin typeface="Calibri"/>
                <a:ea typeface="Calibri"/>
                <a:cs typeface="Calibri"/>
                <a:sym typeface="Calibri"/>
              </a:rPr>
              <a:t>KATKI YAKLAŞIMI</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4" name="Shape 714"/>
        <p:cNvGrpSpPr/>
        <p:nvPr/>
      </p:nvGrpSpPr>
      <p:grpSpPr>
        <a:xfrm>
          <a:off x="0" y="0"/>
          <a:ext cx="0" cy="0"/>
          <a:chOff x="0" y="0"/>
          <a:chExt cx="0" cy="0"/>
        </a:xfrm>
      </p:grpSpPr>
      <p:sp>
        <p:nvSpPr>
          <p:cNvPr id="715" name="Google Shape;715;p18"/>
          <p:cNvSpPr/>
          <p:nvPr/>
        </p:nvSpPr>
        <p:spPr>
          <a:xfrm>
            <a:off x="3610014" y="1494971"/>
            <a:ext cx="8422329" cy="5488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6" name="Google Shape;716;p18"/>
          <p:cNvSpPr txBox="1"/>
          <p:nvPr>
            <p:ph idx="1" type="body"/>
          </p:nvPr>
        </p:nvSpPr>
        <p:spPr>
          <a:xfrm>
            <a:off x="292402" y="4629151"/>
            <a:ext cx="3653368" cy="20337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rPr lang="en-IE"/>
              <a:t>MALİYET / FİYATLANDIRMA 2 ANA YOLU VAR</a:t>
            </a:r>
            <a:endParaRPr/>
          </a:p>
        </p:txBody>
      </p:sp>
      <p:sp>
        <p:nvSpPr>
          <p:cNvPr id="717" name="Google Shape;717;p18"/>
          <p:cNvSpPr txBox="1"/>
          <p:nvPr>
            <p:ph idx="2" type="body"/>
          </p:nvPr>
        </p:nvSpPr>
        <p:spPr>
          <a:xfrm>
            <a:off x="4281526" y="1494971"/>
            <a:ext cx="7678058" cy="4279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C2179"/>
              </a:buClr>
              <a:buSzPts val="2400"/>
              <a:buNone/>
            </a:pPr>
            <a:r>
              <a:rPr b="1" lang="en-IE">
                <a:solidFill>
                  <a:srgbClr val="EC2179"/>
                </a:solidFill>
              </a:rPr>
              <a:t>Başabaşı Hesapla (Sıfır Kâr Durumu)</a:t>
            </a:r>
            <a:endParaRPr/>
          </a:p>
          <a:p>
            <a:pPr indent="-457200" lvl="0" marL="457200" rtl="0" algn="l">
              <a:lnSpc>
                <a:spcPct val="90000"/>
              </a:lnSpc>
              <a:spcBef>
                <a:spcPts val="1000"/>
              </a:spcBef>
              <a:spcAft>
                <a:spcPts val="0"/>
              </a:spcAft>
              <a:buClr>
                <a:srgbClr val="EC2179"/>
              </a:buClr>
              <a:buSzPts val="2400"/>
              <a:buFont typeface="Calibri"/>
              <a:buAutoNum type="arabicPeriod"/>
            </a:pPr>
            <a:r>
              <a:rPr lang="en-IE"/>
              <a:t>Toplam Sabit Genel Gider Belirleyin</a:t>
            </a:r>
            <a:endParaRPr/>
          </a:p>
          <a:p>
            <a:pPr indent="-457200" lvl="0" marL="457200" rtl="0" algn="l">
              <a:lnSpc>
                <a:spcPct val="90000"/>
              </a:lnSpc>
              <a:spcBef>
                <a:spcPts val="1000"/>
              </a:spcBef>
              <a:spcAft>
                <a:spcPts val="0"/>
              </a:spcAft>
              <a:buClr>
                <a:srgbClr val="EC2179"/>
              </a:buClr>
              <a:buSzPts val="2400"/>
              <a:buFont typeface="Calibri"/>
              <a:buAutoNum type="arabicPeriod"/>
            </a:pPr>
            <a:r>
              <a:rPr lang="en-IE"/>
              <a:t>Birim başına Katkı Belirleyin</a:t>
            </a:r>
            <a:endParaRPr/>
          </a:p>
          <a:p>
            <a:pPr indent="-457200" lvl="0" marL="457200" rtl="0" algn="l">
              <a:lnSpc>
                <a:spcPct val="90000"/>
              </a:lnSpc>
              <a:spcBef>
                <a:spcPts val="1000"/>
              </a:spcBef>
              <a:spcAft>
                <a:spcPts val="0"/>
              </a:spcAft>
              <a:buClr>
                <a:srgbClr val="EC2179"/>
              </a:buClr>
              <a:buSzPts val="2400"/>
              <a:buFont typeface="Calibri"/>
              <a:buAutoNum type="arabicPeriod"/>
            </a:pPr>
            <a:r>
              <a:rPr lang="en-IE"/>
              <a:t>Sabit Genel Giderleri Birim Katkısına Bölün</a:t>
            </a:r>
            <a:endParaRPr sz="1000"/>
          </a:p>
          <a:p>
            <a:pPr indent="0" lvl="0" marL="0" rtl="0" algn="l">
              <a:lnSpc>
                <a:spcPct val="90000"/>
              </a:lnSpc>
              <a:spcBef>
                <a:spcPts val="1000"/>
              </a:spcBef>
              <a:spcAft>
                <a:spcPts val="0"/>
              </a:spcAft>
              <a:buClr>
                <a:srgbClr val="EC2179"/>
              </a:buClr>
              <a:buSzPts val="2400"/>
              <a:buNone/>
            </a:pPr>
            <a:r>
              <a:rPr b="1" lang="en-IE">
                <a:solidFill>
                  <a:srgbClr val="EC2179"/>
                </a:solidFill>
              </a:rPr>
              <a:t>Örneğin;</a:t>
            </a:r>
            <a:endParaRPr/>
          </a:p>
          <a:p>
            <a:pPr indent="0" lvl="0" marL="0" rtl="0" algn="l">
              <a:lnSpc>
                <a:spcPct val="90000"/>
              </a:lnSpc>
              <a:spcBef>
                <a:spcPts val="1000"/>
              </a:spcBef>
              <a:spcAft>
                <a:spcPts val="0"/>
              </a:spcAft>
              <a:buClr>
                <a:srgbClr val="6D6E6C"/>
              </a:buClr>
              <a:buSzPts val="2400"/>
              <a:buNone/>
            </a:pPr>
            <a:r>
              <a:rPr lang="en-IE"/>
              <a:t>Kupa işi için Toplam Sabit Genel Giderler 10.000 €</a:t>
            </a:r>
            <a:endParaRPr/>
          </a:p>
          <a:p>
            <a:pPr indent="0" lvl="0" marL="0" rtl="0" algn="l">
              <a:lnSpc>
                <a:spcPct val="90000"/>
              </a:lnSpc>
              <a:spcBef>
                <a:spcPts val="1000"/>
              </a:spcBef>
              <a:spcAft>
                <a:spcPts val="0"/>
              </a:spcAft>
              <a:buClr>
                <a:srgbClr val="6D6E6C"/>
              </a:buClr>
              <a:buSzPts val="2400"/>
              <a:buNone/>
            </a:pPr>
            <a:r>
              <a:rPr lang="en-IE"/>
              <a:t>Katkı kupa başına 1,25 €</a:t>
            </a:r>
            <a:endParaRPr/>
          </a:p>
          <a:p>
            <a:pPr indent="0" lvl="0" marL="0" rtl="0" algn="l">
              <a:lnSpc>
                <a:spcPct val="90000"/>
              </a:lnSpc>
              <a:spcBef>
                <a:spcPts val="1000"/>
              </a:spcBef>
              <a:spcAft>
                <a:spcPts val="0"/>
              </a:spcAft>
              <a:buClr>
                <a:srgbClr val="6D6E6C"/>
              </a:buClr>
              <a:buSzPts val="2400"/>
              <a:buNone/>
            </a:pPr>
            <a:r>
              <a:rPr lang="en-IE"/>
              <a:t>Başabaş noktası 8000 kupa.</a:t>
            </a:r>
            <a:endParaRPr sz="200"/>
          </a:p>
          <a:p>
            <a:pPr indent="0" lvl="0" marL="0" rtl="0" algn="l">
              <a:lnSpc>
                <a:spcPct val="90000"/>
              </a:lnSpc>
              <a:spcBef>
                <a:spcPts val="1000"/>
              </a:spcBef>
              <a:spcAft>
                <a:spcPts val="0"/>
              </a:spcAft>
              <a:buClr>
                <a:srgbClr val="EC2179"/>
              </a:buClr>
              <a:buSzPts val="2400"/>
              <a:buNone/>
            </a:pPr>
            <a:r>
              <a:rPr i="1" lang="en-IE">
                <a:solidFill>
                  <a:srgbClr val="EC2179"/>
                </a:solidFill>
              </a:rPr>
              <a:t>Kupa iş şirketi bile kırmak için 8.000 kupa satmalıdır, 8.000'in üzerindeki tüm satışlar k</a:t>
            </a:r>
            <a:r>
              <a:rPr b="1" lang="en-IE">
                <a:solidFill>
                  <a:srgbClr val="EC2179"/>
                </a:solidFill>
              </a:rPr>
              <a:t>â</a:t>
            </a:r>
            <a:r>
              <a:rPr i="1" lang="en-IE">
                <a:solidFill>
                  <a:srgbClr val="EC2179"/>
                </a:solidFill>
              </a:rPr>
              <a:t>r.</a:t>
            </a:r>
            <a:endParaRPr/>
          </a:p>
        </p:txBody>
      </p:sp>
      <p:cxnSp>
        <p:nvCxnSpPr>
          <p:cNvPr id="718" name="Google Shape;718;p18"/>
          <p:cNvCxnSpPr/>
          <p:nvPr/>
        </p:nvCxnSpPr>
        <p:spPr>
          <a:xfrm>
            <a:off x="3945770" y="377371"/>
            <a:ext cx="0" cy="6081487"/>
          </a:xfrm>
          <a:prstGeom prst="straightConnector1">
            <a:avLst/>
          </a:prstGeom>
          <a:noFill/>
          <a:ln cap="flat" cmpd="sng" w="9525">
            <a:solidFill>
              <a:srgbClr val="EC2179"/>
            </a:solidFill>
            <a:prstDash val="solid"/>
            <a:miter lim="800000"/>
            <a:headEnd len="sm" w="sm" type="none"/>
            <a:tailEnd len="sm" w="sm" type="none"/>
          </a:ln>
        </p:spPr>
      </p:cxnSp>
      <p:sp>
        <p:nvSpPr>
          <p:cNvPr id="719" name="Google Shape;719;p18"/>
          <p:cNvSpPr/>
          <p:nvPr/>
        </p:nvSpPr>
        <p:spPr>
          <a:xfrm>
            <a:off x="3610014" y="401300"/>
            <a:ext cx="671512" cy="671512"/>
          </a:xfrm>
          <a:prstGeom prst="ellipse">
            <a:avLst/>
          </a:prstGeom>
          <a:solidFill>
            <a:srgbClr val="EC21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IE" sz="3200">
                <a:solidFill>
                  <a:schemeClr val="lt1"/>
                </a:solidFill>
                <a:latin typeface="Calibri"/>
                <a:ea typeface="Calibri"/>
                <a:cs typeface="Calibri"/>
                <a:sym typeface="Calibri"/>
              </a:rPr>
              <a:t>2</a:t>
            </a:r>
            <a:endParaRPr/>
          </a:p>
        </p:txBody>
      </p:sp>
      <p:sp>
        <p:nvSpPr>
          <p:cNvPr id="720" name="Google Shape;720;p18"/>
          <p:cNvSpPr txBox="1"/>
          <p:nvPr/>
        </p:nvSpPr>
        <p:spPr>
          <a:xfrm>
            <a:off x="4354286" y="451298"/>
            <a:ext cx="6275614" cy="5488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C2179"/>
              </a:buClr>
              <a:buSzPts val="3200"/>
              <a:buFont typeface="Arial"/>
              <a:buNone/>
            </a:pPr>
            <a:r>
              <a:rPr lang="en-IE" sz="3200">
                <a:solidFill>
                  <a:srgbClr val="EC2179"/>
                </a:solidFill>
                <a:latin typeface="Calibri"/>
                <a:ea typeface="Calibri"/>
                <a:cs typeface="Calibri"/>
                <a:sym typeface="Calibri"/>
              </a:rPr>
              <a:t>KATKI YAKLAŞIMI</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4" name="Shape 724"/>
        <p:cNvGrpSpPr/>
        <p:nvPr/>
      </p:nvGrpSpPr>
      <p:grpSpPr>
        <a:xfrm>
          <a:off x="0" y="0"/>
          <a:ext cx="0" cy="0"/>
          <a:chOff x="0" y="0"/>
          <a:chExt cx="0" cy="0"/>
        </a:xfrm>
      </p:grpSpPr>
      <p:sp>
        <p:nvSpPr>
          <p:cNvPr id="725" name="Google Shape;725;p19"/>
          <p:cNvSpPr txBox="1"/>
          <p:nvPr>
            <p:ph idx="1" type="body"/>
          </p:nvPr>
        </p:nvSpPr>
        <p:spPr>
          <a:xfrm>
            <a:off x="2495265" y="1754551"/>
            <a:ext cx="9549589" cy="3872188"/>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SzPts val="2400"/>
              <a:buFont typeface="Calibri"/>
              <a:buAutoNum type="arabicPeriod"/>
            </a:pPr>
            <a:r>
              <a:rPr b="1" lang="en-IE">
                <a:solidFill>
                  <a:srgbClr val="EC2179"/>
                </a:solidFill>
              </a:rPr>
              <a:t>Gereken süre konusunda dikkatli olun</a:t>
            </a:r>
            <a:endParaRPr b="1">
              <a:solidFill>
                <a:srgbClr val="EC2179"/>
              </a:solidFill>
            </a:endParaRPr>
          </a:p>
          <a:p>
            <a:pPr indent="0" lvl="0" marL="0" rtl="0" algn="l">
              <a:lnSpc>
                <a:spcPct val="90000"/>
              </a:lnSpc>
              <a:spcBef>
                <a:spcPts val="1000"/>
              </a:spcBef>
              <a:spcAft>
                <a:spcPts val="0"/>
              </a:spcAft>
              <a:buSzPts val="2400"/>
              <a:buNone/>
            </a:pPr>
            <a:r>
              <a:rPr lang="en-IE"/>
              <a:t>Sunduğunuz ana hizmetleri oluşturmak / sunmak için gereken ortalama süreyi öğrenmek için haftalar / aylar arasındaki sürenizi takip edin. Zamanla yaptığınız işte daha hızlı ve daha iyi olacaksınız - tüm çalışma sürenizin hesaba katıldığından emin olmak için belirli bir görevde ne kadar zaman harcadığınızı bilmeniz gerekir. Saatlik ücretiniz tahmin amacıyla kullanmak için çok önemlidir.</a:t>
            </a:r>
            <a:endParaRPr sz="1000"/>
          </a:p>
          <a:p>
            <a:pPr indent="-457200" lvl="0" marL="457200" rtl="0" algn="l">
              <a:lnSpc>
                <a:spcPct val="90000"/>
              </a:lnSpc>
              <a:spcBef>
                <a:spcPts val="1000"/>
              </a:spcBef>
              <a:spcAft>
                <a:spcPts val="0"/>
              </a:spcAft>
              <a:buSzPts val="2400"/>
              <a:buFont typeface="Calibri"/>
              <a:buAutoNum type="arabicPeriod" startAt="2"/>
            </a:pPr>
            <a:r>
              <a:rPr b="1" lang="en-IE">
                <a:solidFill>
                  <a:srgbClr val="EC2179"/>
                </a:solidFill>
              </a:rPr>
              <a:t>Müşterilerinizin / müşterilerinizin bütçe aralığı nedir ve rakiplerinizin ücreti nedir?</a:t>
            </a:r>
            <a:endParaRPr/>
          </a:p>
          <a:p>
            <a:pPr indent="0" lvl="0" marL="0" rtl="0" algn="l">
              <a:lnSpc>
                <a:spcPct val="90000"/>
              </a:lnSpc>
              <a:spcBef>
                <a:spcPts val="1000"/>
              </a:spcBef>
              <a:spcAft>
                <a:spcPts val="0"/>
              </a:spcAft>
              <a:buSzPts val="2400"/>
              <a:buNone/>
            </a:pPr>
            <a:r>
              <a:rPr lang="en-IE"/>
              <a:t>Rakiplerinizin neleri şarj ettiğine ihtiyacınız var.</a:t>
            </a:r>
            <a:endParaRPr/>
          </a:p>
        </p:txBody>
      </p:sp>
      <p:sp>
        <p:nvSpPr>
          <p:cNvPr id="726" name="Google Shape;726;p19"/>
          <p:cNvSpPr txBox="1"/>
          <p:nvPr>
            <p:ph idx="2" type="body"/>
          </p:nvPr>
        </p:nvSpPr>
        <p:spPr>
          <a:xfrm>
            <a:off x="2495266" y="241738"/>
            <a:ext cx="8403792" cy="1366717"/>
          </a:xfrm>
          <a:prstGeom prst="rect">
            <a:avLst/>
          </a:prstGeom>
          <a:solidFill>
            <a:schemeClr val="lt1"/>
          </a:solid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rgbClr val="174F72"/>
              </a:buClr>
              <a:buSzPts val="3330"/>
              <a:buNone/>
            </a:pPr>
            <a:r>
              <a:rPr lang="en-IE" sz="3330"/>
              <a:t>FİYATLANDIRMADA BİLMEK İÇİN 4 ŞEY</a:t>
            </a:r>
            <a:endParaRPr/>
          </a:p>
          <a:p>
            <a:pPr indent="0" lvl="0" marL="0" rtl="0" algn="l">
              <a:lnSpc>
                <a:spcPct val="70000"/>
              </a:lnSpc>
              <a:spcBef>
                <a:spcPts val="1000"/>
              </a:spcBef>
              <a:spcAft>
                <a:spcPts val="0"/>
              </a:spcAft>
              <a:buClr>
                <a:srgbClr val="EC2179"/>
              </a:buClr>
              <a:buSzPts val="3330"/>
              <a:buNone/>
            </a:pPr>
            <a:r>
              <a:rPr i="1" lang="en-IE" sz="3330">
                <a:solidFill>
                  <a:srgbClr val="EC2179"/>
                </a:solidFill>
              </a:rPr>
              <a:t>Fiyatlandırma konusunda bazı önemli hususlar vardır. Emin ol…</a:t>
            </a:r>
            <a:endParaRPr sz="333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7" name="Shape 567"/>
        <p:cNvGrpSpPr/>
        <p:nvPr/>
      </p:nvGrpSpPr>
      <p:grpSpPr>
        <a:xfrm>
          <a:off x="0" y="0"/>
          <a:ext cx="0" cy="0"/>
          <a:chOff x="0" y="0"/>
          <a:chExt cx="0" cy="0"/>
        </a:xfrm>
      </p:grpSpPr>
      <p:sp>
        <p:nvSpPr>
          <p:cNvPr id="568" name="Google Shape;568;p2"/>
          <p:cNvSpPr txBox="1"/>
          <p:nvPr>
            <p:ph idx="1" type="body"/>
          </p:nvPr>
        </p:nvSpPr>
        <p:spPr>
          <a:xfrm>
            <a:off x="643223" y="1079254"/>
            <a:ext cx="3821205"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Modül 8</a:t>
            </a:r>
            <a:endParaRPr/>
          </a:p>
        </p:txBody>
      </p:sp>
      <p:sp>
        <p:nvSpPr>
          <p:cNvPr id="569" name="Google Shape;569;p2"/>
          <p:cNvSpPr txBox="1"/>
          <p:nvPr>
            <p:ph idx="2" type="body"/>
          </p:nvPr>
        </p:nvSpPr>
        <p:spPr>
          <a:xfrm>
            <a:off x="380301" y="2087287"/>
            <a:ext cx="4286949" cy="36420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sz="2400"/>
              <a:t>Bu modül, finansman ve yatırımcı satış konuşması hazırlığı konusunda bilmeniz gereken her şeyi kapsayacaktır. Yatırımcılarınız ne arıyor ve hangi potansiyel finansman mevcut?</a:t>
            </a:r>
            <a:endParaRPr/>
          </a:p>
          <a:p>
            <a:pPr indent="0" lvl="0" marL="0" rtl="0" algn="l">
              <a:lnSpc>
                <a:spcPct val="90000"/>
              </a:lnSpc>
              <a:spcBef>
                <a:spcPts val="0"/>
              </a:spcBef>
              <a:spcAft>
                <a:spcPts val="0"/>
              </a:spcAft>
              <a:buClr>
                <a:srgbClr val="6D6E6C"/>
              </a:buClr>
              <a:buSzPts val="2400"/>
              <a:buNone/>
            </a:pPr>
            <a:r>
              <a:t/>
            </a:r>
            <a:endParaRPr sz="2400"/>
          </a:p>
          <a:p>
            <a:pPr indent="0" lvl="0" marL="0" rtl="0" algn="l">
              <a:lnSpc>
                <a:spcPct val="90000"/>
              </a:lnSpc>
              <a:spcBef>
                <a:spcPts val="0"/>
              </a:spcBef>
              <a:spcAft>
                <a:spcPts val="0"/>
              </a:spcAft>
              <a:buClr>
                <a:srgbClr val="6D6E6C"/>
              </a:buClr>
              <a:buSzPts val="2400"/>
              <a:buNone/>
            </a:pPr>
            <a:r>
              <a:rPr lang="en-IE" sz="2400"/>
              <a:t>3 dakikalık iş sahasını nasıl geliştireceğinizi ve sunacağınızı öğreneceksiniz.</a:t>
            </a:r>
            <a:endParaRPr sz="2400"/>
          </a:p>
        </p:txBody>
      </p:sp>
      <p:sp>
        <p:nvSpPr>
          <p:cNvPr id="570" name="Google Shape;570;p2"/>
          <p:cNvSpPr txBox="1"/>
          <p:nvPr>
            <p:ph idx="3" type="body"/>
          </p:nvPr>
        </p:nvSpPr>
        <p:spPr>
          <a:xfrm>
            <a:off x="4975024" y="1126433"/>
            <a:ext cx="1176670" cy="129299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lang="en-IE"/>
              <a:t>1</a:t>
            </a:r>
            <a:endParaRPr/>
          </a:p>
        </p:txBody>
      </p:sp>
      <p:sp>
        <p:nvSpPr>
          <p:cNvPr id="571" name="Google Shape;571;p2"/>
          <p:cNvSpPr txBox="1"/>
          <p:nvPr>
            <p:ph idx="4" type="body"/>
          </p:nvPr>
        </p:nvSpPr>
        <p:spPr>
          <a:xfrm>
            <a:off x="6271050" y="1138728"/>
            <a:ext cx="5920949" cy="149485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b="1" lang="en-IE">
                <a:latin typeface="Calibri"/>
                <a:ea typeface="Calibri"/>
                <a:cs typeface="Calibri"/>
                <a:sym typeface="Calibri"/>
              </a:rPr>
              <a:t>Fiyatlandırma, maliyetler ve kar sağlama</a:t>
            </a:r>
            <a:br>
              <a:rPr b="1" lang="en-IE">
                <a:latin typeface="Calibri"/>
                <a:ea typeface="Calibri"/>
                <a:cs typeface="Calibri"/>
                <a:sym typeface="Calibri"/>
              </a:rPr>
            </a:br>
            <a:r>
              <a:rPr lang="en-IE" sz="1800"/>
              <a:t>Maliyetlerinizi tam olarak bilmeden, kâr elde edip etmeyeceğinizi bilemezsiniz. Birçoğu girişimcileri kâr için ciro hatası yapar. Bunları ayrıntılı olarak açıklayacağız.</a:t>
            </a:r>
            <a:endParaRPr/>
          </a:p>
          <a:p>
            <a:pPr indent="0" lvl="0" marL="0" rtl="0" algn="l">
              <a:lnSpc>
                <a:spcPct val="90000"/>
              </a:lnSpc>
              <a:spcBef>
                <a:spcPts val="1000"/>
              </a:spcBef>
              <a:spcAft>
                <a:spcPts val="0"/>
              </a:spcAft>
              <a:buClr>
                <a:schemeClr val="lt1"/>
              </a:buClr>
              <a:buSzPts val="2400"/>
              <a:buNone/>
            </a:pPr>
            <a:r>
              <a:t/>
            </a:r>
            <a:endParaRPr/>
          </a:p>
        </p:txBody>
      </p:sp>
      <p:sp>
        <p:nvSpPr>
          <p:cNvPr id="572" name="Google Shape;572;p2"/>
          <p:cNvSpPr txBox="1"/>
          <p:nvPr>
            <p:ph idx="5" type="body"/>
          </p:nvPr>
        </p:nvSpPr>
        <p:spPr>
          <a:xfrm>
            <a:off x="4998842" y="2740524"/>
            <a:ext cx="1176670" cy="129299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lang="en-IE"/>
              <a:t>2</a:t>
            </a:r>
            <a:endParaRPr/>
          </a:p>
        </p:txBody>
      </p:sp>
      <p:sp>
        <p:nvSpPr>
          <p:cNvPr id="573" name="Google Shape;573;p2"/>
          <p:cNvSpPr txBox="1"/>
          <p:nvPr>
            <p:ph idx="6" type="body"/>
          </p:nvPr>
        </p:nvSpPr>
        <p:spPr>
          <a:xfrm>
            <a:off x="6294869" y="2742901"/>
            <a:ext cx="5353800" cy="1372200"/>
          </a:xfrm>
          <a:prstGeom prst="rect">
            <a:avLst/>
          </a:prstGeom>
          <a:noFill/>
          <a:ln>
            <a:noFill/>
          </a:ln>
        </p:spPr>
        <p:txBody>
          <a:bodyPr anchorCtr="0" anchor="ctr" bIns="45700" lIns="91425" spcFirstLastPara="1" rIns="91425" wrap="square" tIns="45700">
            <a:normAutofit/>
          </a:bodyPr>
          <a:lstStyle/>
          <a:p>
            <a:pPr indent="0" lvl="0" marL="0" rtl="0" algn="l">
              <a:lnSpc>
                <a:spcPct val="70000"/>
              </a:lnSpc>
              <a:spcBef>
                <a:spcPts val="0"/>
              </a:spcBef>
              <a:spcAft>
                <a:spcPts val="0"/>
              </a:spcAft>
              <a:buClr>
                <a:schemeClr val="lt1"/>
              </a:buClr>
              <a:buSzPts val="2420"/>
              <a:buNone/>
            </a:pPr>
            <a:r>
              <a:rPr b="1" lang="en-IE" sz="2420"/>
              <a:t>İşletmenizi Finanse Etmenin 7 Yolu</a:t>
            </a:r>
            <a:endParaRPr b="1" sz="2420"/>
          </a:p>
          <a:p>
            <a:pPr indent="0" lvl="0" marL="0" rtl="0" algn="l">
              <a:lnSpc>
                <a:spcPct val="70000"/>
              </a:lnSpc>
              <a:spcBef>
                <a:spcPts val="1000"/>
              </a:spcBef>
              <a:spcAft>
                <a:spcPts val="0"/>
              </a:spcAft>
              <a:buClr>
                <a:schemeClr val="lt1"/>
              </a:buClr>
              <a:buSzPts val="1815"/>
              <a:buNone/>
            </a:pPr>
            <a:r>
              <a:rPr lang="en-IE" sz="1815"/>
              <a:t>Bu finansman kaynaklarına ayrıntılı bir şekilde bakıyoruz - Banka Kredisi, Özel yatırım, Y Birleştirici, Kendinizi Fonlayın, Devlet destekli Küçük İşletme Hibeleri, kuluçka merkez veya Hızlandırıcı, Kalabalık Fonu</a:t>
            </a:r>
            <a:endParaRPr sz="1320"/>
          </a:p>
        </p:txBody>
      </p:sp>
      <p:sp>
        <p:nvSpPr>
          <p:cNvPr id="574" name="Google Shape;574;p2"/>
          <p:cNvSpPr txBox="1"/>
          <p:nvPr>
            <p:ph idx="7" type="body"/>
          </p:nvPr>
        </p:nvSpPr>
        <p:spPr>
          <a:xfrm>
            <a:off x="4968894" y="4387646"/>
            <a:ext cx="1176670" cy="129299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lang="en-IE"/>
              <a:t>3</a:t>
            </a:r>
            <a:endParaRPr/>
          </a:p>
        </p:txBody>
      </p:sp>
      <p:sp>
        <p:nvSpPr>
          <p:cNvPr id="575" name="Google Shape;575;p2"/>
          <p:cNvSpPr txBox="1"/>
          <p:nvPr>
            <p:ph idx="8" type="body"/>
          </p:nvPr>
        </p:nvSpPr>
        <p:spPr>
          <a:xfrm>
            <a:off x="6264921" y="4387646"/>
            <a:ext cx="5353929" cy="12929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b="1" lang="en-IE">
                <a:latin typeface="Calibri"/>
                <a:ea typeface="Calibri"/>
                <a:cs typeface="Calibri"/>
                <a:sym typeface="Calibri"/>
              </a:rPr>
              <a:t>Yatırımcı Konuşmanızı Hızlandırın</a:t>
            </a:r>
            <a:endParaRPr b="1">
              <a:latin typeface="Calibri"/>
              <a:ea typeface="Calibri"/>
              <a:cs typeface="Calibri"/>
              <a:sym typeface="Calibri"/>
            </a:endParaRPr>
          </a:p>
          <a:p>
            <a:pPr indent="0" lvl="0" marL="0" rtl="0" algn="l">
              <a:lnSpc>
                <a:spcPct val="90000"/>
              </a:lnSpc>
              <a:spcBef>
                <a:spcPts val="1000"/>
              </a:spcBef>
              <a:spcAft>
                <a:spcPts val="0"/>
              </a:spcAft>
              <a:buClr>
                <a:schemeClr val="lt1"/>
              </a:buClr>
              <a:buSzPts val="2000"/>
              <a:buNone/>
            </a:pPr>
            <a:r>
              <a:rPr lang="en-IE" sz="2000"/>
              <a:t>Mükemmel sahayı nasıl oluşturacağınız ve sunacağınızla ilgili adım adım kılavuz</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0" name="Shape 730"/>
        <p:cNvGrpSpPr/>
        <p:nvPr/>
      </p:nvGrpSpPr>
      <p:grpSpPr>
        <a:xfrm>
          <a:off x="0" y="0"/>
          <a:ext cx="0" cy="0"/>
          <a:chOff x="0" y="0"/>
          <a:chExt cx="0" cy="0"/>
        </a:xfrm>
      </p:grpSpPr>
      <p:sp>
        <p:nvSpPr>
          <p:cNvPr id="731" name="Google Shape;731;p20"/>
          <p:cNvSpPr txBox="1"/>
          <p:nvPr>
            <p:ph idx="1" type="body"/>
          </p:nvPr>
        </p:nvSpPr>
        <p:spPr>
          <a:xfrm>
            <a:off x="2495265" y="1754551"/>
            <a:ext cx="9549589" cy="3872188"/>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SzPts val="2400"/>
              <a:buFont typeface="Calibri"/>
              <a:buAutoNum type="arabicPeriod" startAt="3"/>
            </a:pPr>
            <a:r>
              <a:rPr b="1" lang="en-IE">
                <a:solidFill>
                  <a:srgbClr val="EC2179"/>
                </a:solidFill>
              </a:rPr>
              <a:t>Kendinize Maaş Ödeyin</a:t>
            </a:r>
            <a:endParaRPr b="1">
              <a:solidFill>
                <a:srgbClr val="EC2179"/>
              </a:solidFill>
            </a:endParaRPr>
          </a:p>
          <a:p>
            <a:pPr indent="0" lvl="0" marL="0" rtl="0" algn="l">
              <a:lnSpc>
                <a:spcPct val="90000"/>
              </a:lnSpc>
              <a:spcBef>
                <a:spcPts val="1000"/>
              </a:spcBef>
              <a:spcAft>
                <a:spcPts val="0"/>
              </a:spcAft>
              <a:buSzPts val="2400"/>
              <a:buNone/>
            </a:pPr>
            <a:r>
              <a:rPr lang="en-IE"/>
              <a:t>Kendi işinizi kurmak ve yürütmek çok güçlü bir duygu. Bununla birlikte, kişisel ve iş finansmanınızı ayırmanız çok önemlidir. Kendinize maaş ödemek akıllıca olacaktır. Açıkçası, işletme sahibi olarak maaşınız sabit olabilir ya da olmayabilir. Ancak, minimum maliyet oranıyla başlasanız bile, maliyetlerinize sabit bir işçilik maliyeti ekleyin. Uygulamada, ilk günlerde, iyi bir yöntem kendinize bir ay içinde elde ettiğiniz kârın bir kısmını (komisyon bazında) ödemektir.</a:t>
            </a:r>
            <a:endParaRPr sz="1000"/>
          </a:p>
          <a:p>
            <a:pPr indent="-457200" lvl="0" marL="457200" rtl="0" algn="l">
              <a:lnSpc>
                <a:spcPct val="90000"/>
              </a:lnSpc>
              <a:spcBef>
                <a:spcPts val="1000"/>
              </a:spcBef>
              <a:spcAft>
                <a:spcPts val="0"/>
              </a:spcAft>
              <a:buSzPts val="2400"/>
              <a:buFont typeface="Calibri"/>
              <a:buAutoNum type="arabicPeriod" startAt="4"/>
            </a:pPr>
            <a:r>
              <a:rPr b="1" lang="en-IE">
                <a:solidFill>
                  <a:srgbClr val="EC2179"/>
                </a:solidFill>
              </a:rPr>
              <a:t>Kayıtları net tutun </a:t>
            </a:r>
            <a:r>
              <a:rPr lang="en-IE"/>
              <a:t>günlük olarak tüm giriş ve giderlerinizin Bunların işletmenizi kontrol altında tutması ve tüm faturalarınızı karşıladığınızdan emin olmanız gerekir.</a:t>
            </a:r>
            <a:endParaRPr/>
          </a:p>
        </p:txBody>
      </p:sp>
      <p:sp>
        <p:nvSpPr>
          <p:cNvPr id="732" name="Google Shape;732;p20"/>
          <p:cNvSpPr txBox="1"/>
          <p:nvPr>
            <p:ph idx="2" type="body"/>
          </p:nvPr>
        </p:nvSpPr>
        <p:spPr>
          <a:xfrm>
            <a:off x="2495266" y="241738"/>
            <a:ext cx="8403792" cy="1366717"/>
          </a:xfrm>
          <a:prstGeom prst="rect">
            <a:avLst/>
          </a:prstGeom>
          <a:solidFill>
            <a:schemeClr val="lt1"/>
          </a:solid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rgbClr val="174F72"/>
              </a:buClr>
              <a:buSzPts val="3330"/>
              <a:buNone/>
            </a:pPr>
            <a:r>
              <a:rPr lang="en-IE" sz="3330"/>
              <a:t>FİYATLANDIRMADA BİLMEK İÇİN 4 ŞEY</a:t>
            </a:r>
            <a:endParaRPr/>
          </a:p>
          <a:p>
            <a:pPr indent="0" lvl="0" marL="0" rtl="0" algn="l">
              <a:lnSpc>
                <a:spcPct val="70000"/>
              </a:lnSpc>
              <a:spcBef>
                <a:spcPts val="1000"/>
              </a:spcBef>
              <a:spcAft>
                <a:spcPts val="0"/>
              </a:spcAft>
              <a:buClr>
                <a:srgbClr val="EC2179"/>
              </a:buClr>
              <a:buSzPts val="3330"/>
              <a:buNone/>
            </a:pPr>
            <a:r>
              <a:rPr i="1" lang="en-IE" sz="3330">
                <a:solidFill>
                  <a:srgbClr val="EC2179"/>
                </a:solidFill>
              </a:rPr>
              <a:t>Fiyatlandırma konusunda bazı önemli hususlar vardır. Emin ol…</a:t>
            </a:r>
            <a:endParaRPr sz="333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6" name="Shape 736"/>
        <p:cNvGrpSpPr/>
        <p:nvPr/>
      </p:nvGrpSpPr>
      <p:grpSpPr>
        <a:xfrm>
          <a:off x="0" y="0"/>
          <a:ext cx="0" cy="0"/>
          <a:chOff x="0" y="0"/>
          <a:chExt cx="0" cy="0"/>
        </a:xfrm>
      </p:grpSpPr>
      <p:sp>
        <p:nvSpPr>
          <p:cNvPr id="737" name="Google Shape;737;p21"/>
          <p:cNvSpPr txBox="1"/>
          <p:nvPr>
            <p:ph idx="3" type="body"/>
          </p:nvPr>
        </p:nvSpPr>
        <p:spPr>
          <a:xfrm>
            <a:off x="505763" y="1090569"/>
            <a:ext cx="5423273" cy="4490424"/>
          </a:xfrm>
          <a:prstGeom prst="rect">
            <a:avLst/>
          </a:prstGeom>
          <a:noFill/>
          <a:ln>
            <a:noFill/>
          </a:ln>
        </p:spPr>
        <p:txBody>
          <a:bodyPr anchorCtr="0" anchor="ctr" bIns="45700" lIns="91425" spcFirstLastPara="1" rIns="91425" wrap="square" tIns="45700">
            <a:normAutofit/>
          </a:bodyPr>
          <a:lstStyle/>
          <a:p>
            <a:pPr indent="0" lvl="0" marL="0" rtl="0" algn="ctr">
              <a:lnSpc>
                <a:spcPct val="70000"/>
              </a:lnSpc>
              <a:spcBef>
                <a:spcPts val="0"/>
              </a:spcBef>
              <a:spcAft>
                <a:spcPts val="0"/>
              </a:spcAft>
              <a:buClr>
                <a:schemeClr val="lt1"/>
              </a:buClr>
              <a:buSzPts val="2550"/>
              <a:buNone/>
            </a:pPr>
            <a:r>
              <a:t/>
            </a:r>
            <a:endParaRPr sz="2550"/>
          </a:p>
          <a:p>
            <a:pPr indent="0" lvl="0" marL="0" rtl="0" algn="l">
              <a:lnSpc>
                <a:spcPct val="70000"/>
              </a:lnSpc>
              <a:spcBef>
                <a:spcPts val="1000"/>
              </a:spcBef>
              <a:spcAft>
                <a:spcPts val="0"/>
              </a:spcAft>
              <a:buClr>
                <a:schemeClr val="lt1"/>
              </a:buClr>
              <a:buSzPts val="4930"/>
              <a:buNone/>
            </a:pPr>
            <a:r>
              <a:rPr b="1" i="0" lang="en-IE" sz="4930"/>
              <a:t>Bölüm 2: </a:t>
            </a:r>
            <a:endParaRPr/>
          </a:p>
          <a:p>
            <a:pPr indent="0" lvl="0" marL="0" rtl="0" algn="l">
              <a:lnSpc>
                <a:spcPct val="70000"/>
              </a:lnSpc>
              <a:spcBef>
                <a:spcPts val="1000"/>
              </a:spcBef>
              <a:spcAft>
                <a:spcPts val="0"/>
              </a:spcAft>
              <a:buClr>
                <a:schemeClr val="lt1"/>
              </a:buClr>
              <a:buSzPts val="4930"/>
              <a:buNone/>
            </a:pPr>
            <a:r>
              <a:t/>
            </a:r>
            <a:endParaRPr b="1" i="0" sz="4930"/>
          </a:p>
          <a:p>
            <a:pPr indent="0" lvl="0" marL="0" rtl="0" algn="l">
              <a:lnSpc>
                <a:spcPct val="70000"/>
              </a:lnSpc>
              <a:spcBef>
                <a:spcPts val="1000"/>
              </a:spcBef>
              <a:spcAft>
                <a:spcPts val="0"/>
              </a:spcAft>
              <a:buClr>
                <a:schemeClr val="lt1"/>
              </a:buClr>
              <a:buSzPts val="4930"/>
              <a:buNone/>
            </a:pPr>
            <a:r>
              <a:rPr b="1" i="0" lang="en-IE" sz="4930">
                <a:latin typeface="Calibri"/>
                <a:ea typeface="Calibri"/>
                <a:cs typeface="Calibri"/>
                <a:sym typeface="Calibri"/>
              </a:rPr>
              <a:t>İşletmenizi Finanse Etmenin 7 Yolu</a:t>
            </a:r>
            <a:endParaRPr b="1" i="0" sz="4930">
              <a:latin typeface="Calibri"/>
              <a:ea typeface="Calibri"/>
              <a:cs typeface="Calibri"/>
              <a:sym typeface="Calibri"/>
            </a:endParaRPr>
          </a:p>
          <a:p>
            <a:pPr indent="0" lvl="0" marL="0" rtl="0" algn="l">
              <a:lnSpc>
                <a:spcPct val="70000"/>
              </a:lnSpc>
              <a:spcBef>
                <a:spcPts val="1000"/>
              </a:spcBef>
              <a:spcAft>
                <a:spcPts val="0"/>
              </a:spcAft>
              <a:buClr>
                <a:schemeClr val="lt1"/>
              </a:buClr>
              <a:buSzPts val="2380"/>
              <a:buNone/>
            </a:pPr>
            <a:r>
              <a:t/>
            </a:r>
            <a:endParaRPr sz="2380">
              <a:latin typeface="Calibri"/>
              <a:ea typeface="Calibri"/>
              <a:cs typeface="Calibri"/>
              <a:sym typeface="Calibri"/>
            </a:endParaRPr>
          </a:p>
          <a:p>
            <a:pPr indent="0" lvl="0" marL="0" rtl="0" algn="ctr">
              <a:lnSpc>
                <a:spcPct val="100000"/>
              </a:lnSpc>
              <a:spcBef>
                <a:spcPts val="0"/>
              </a:spcBef>
              <a:spcAft>
                <a:spcPts val="0"/>
              </a:spcAft>
              <a:buClr>
                <a:schemeClr val="lt1"/>
              </a:buClr>
              <a:buSzPts val="2550"/>
              <a:buNone/>
            </a:pPr>
            <a:r>
              <a:rPr lang="en-IE" sz="2550"/>
              <a:t>İşletmenizi potansiyel olarak finanse etmenin birçok yolu vardır. Bu bölümde sizi en yaygın 7 tanesiyle tanıştırıyoruz.</a:t>
            </a:r>
            <a:endParaRPr/>
          </a:p>
        </p:txBody>
      </p:sp>
      <p:pic>
        <p:nvPicPr>
          <p:cNvPr descr="A group of people sitting at a table&#10;&#10;Description automatically generated" id="738" name="Google Shape;738;p21"/>
          <p:cNvPicPr preferRelativeResize="0"/>
          <p:nvPr/>
        </p:nvPicPr>
        <p:blipFill rotWithShape="1">
          <a:blip r:embed="rId3">
            <a:alphaModFix/>
          </a:blip>
          <a:srcRect b="0" l="0" r="0" t="0"/>
          <a:stretch/>
        </p:blipFill>
        <p:spPr>
          <a:xfrm>
            <a:off x="8626187" y="3377435"/>
            <a:ext cx="3565813" cy="259769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2" name="Shape 742"/>
        <p:cNvGrpSpPr/>
        <p:nvPr/>
      </p:nvGrpSpPr>
      <p:grpSpPr>
        <a:xfrm>
          <a:off x="0" y="0"/>
          <a:ext cx="0" cy="0"/>
          <a:chOff x="0" y="0"/>
          <a:chExt cx="0" cy="0"/>
        </a:xfrm>
      </p:grpSpPr>
      <p:sp>
        <p:nvSpPr>
          <p:cNvPr id="743" name="Google Shape;743;p22"/>
          <p:cNvSpPr txBox="1"/>
          <p:nvPr/>
        </p:nvSpPr>
        <p:spPr>
          <a:xfrm>
            <a:off x="3130331" y="264570"/>
            <a:ext cx="8939749"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7F7F7F"/>
              </a:buClr>
              <a:buSzPts val="3600"/>
              <a:buFont typeface="Arial"/>
              <a:buNone/>
            </a:pPr>
            <a:r>
              <a:t/>
            </a:r>
            <a:endParaRPr sz="3600">
              <a:solidFill>
                <a:srgbClr val="E95273"/>
              </a:solidFill>
              <a:latin typeface="Calibri"/>
              <a:ea typeface="Calibri"/>
              <a:cs typeface="Calibri"/>
              <a:sym typeface="Calibri"/>
            </a:endParaRPr>
          </a:p>
        </p:txBody>
      </p:sp>
      <p:sp>
        <p:nvSpPr>
          <p:cNvPr id="744" name="Google Shape;744;p22"/>
          <p:cNvSpPr/>
          <p:nvPr/>
        </p:nvSpPr>
        <p:spPr>
          <a:xfrm>
            <a:off x="2825230" y="1964353"/>
            <a:ext cx="9366770" cy="452431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E95273"/>
                </a:solidFill>
                <a:latin typeface="Calibri"/>
                <a:ea typeface="Calibri"/>
                <a:cs typeface="Calibri"/>
                <a:sym typeface="Calibri"/>
              </a:rPr>
              <a:t>Sağlam bir iş planı oluşturarak,</a:t>
            </a:r>
            <a:r>
              <a:rPr lang="en-IE" sz="2400">
                <a:solidFill>
                  <a:srgbClr val="7F7F7F"/>
                </a:solidFill>
                <a:latin typeface="Calibri"/>
                <a:ea typeface="Calibri"/>
                <a:cs typeface="Calibri"/>
                <a:sym typeface="Calibri"/>
              </a:rPr>
              <a:t> Mühendislik girişimcileri işe başlamak için gereken tohum sermayesi miktarını veya başlangıç işlerini genişletmek için ne kadar risk sermayesi gerektiğini değerlendirebilir. Oradan, girişimciler ihtiyaçları için doğru özel yatırımcıyı daha iyi bulabilirler.</a:t>
            </a:r>
            <a:endParaRPr/>
          </a:p>
          <a:p>
            <a:pPr indent="0" lvl="0" marL="0" marR="0" rtl="0" algn="l">
              <a:spcBef>
                <a:spcPts val="0"/>
              </a:spcBef>
              <a:spcAft>
                <a:spcPts val="0"/>
              </a:spcAft>
              <a:buNone/>
            </a:pPr>
            <a:r>
              <a:rPr b="1" lang="en-IE" sz="2400">
                <a:solidFill>
                  <a:srgbClr val="E95273"/>
                </a:solidFill>
                <a:latin typeface="Calibri"/>
                <a:ea typeface="Calibri"/>
                <a:cs typeface="Calibri"/>
                <a:sym typeface="Calibri"/>
              </a:rPr>
              <a:t>Küçük işletme girişimcileri için kalkınmanın her aşamasında finansman gerekmektedir.</a:t>
            </a:r>
            <a:r>
              <a:rPr lang="en-IE" sz="2400">
                <a:solidFill>
                  <a:srgbClr val="7F7F7F"/>
                </a:solidFill>
                <a:latin typeface="Calibri"/>
                <a:ea typeface="Calibri"/>
                <a:cs typeface="Calibri"/>
                <a:sym typeface="Calibri"/>
              </a:rPr>
              <a:t> Yeni bir küçük işletme için, geleneksel yatırım kaynakları yoluyla ilk finansman veya tohum sermayesi elde etmek</a:t>
            </a:r>
            <a:r>
              <a:rPr b="1" lang="en-IE" sz="2400">
                <a:solidFill>
                  <a:srgbClr val="E63275"/>
                </a:solidFill>
                <a:latin typeface="Calibri"/>
                <a:ea typeface="Calibri"/>
                <a:cs typeface="Calibri"/>
                <a:sym typeface="Calibri"/>
              </a:rPr>
              <a:t>, giderek katılaşan borç verme kriterleri </a:t>
            </a:r>
            <a:r>
              <a:rPr lang="en-IE" sz="2400">
                <a:solidFill>
                  <a:srgbClr val="7F7F7F"/>
                </a:solidFill>
                <a:latin typeface="Calibri"/>
                <a:ea typeface="Calibri"/>
                <a:cs typeface="Calibri"/>
                <a:sym typeface="Calibri"/>
              </a:rPr>
              <a:t>nedeniyle inanılmaz derecede zor olabilir.</a:t>
            </a:r>
            <a:endParaRPr/>
          </a:p>
          <a:p>
            <a:pPr indent="0" lvl="0" marL="0" marR="0" rtl="0" algn="l">
              <a:spcBef>
                <a:spcPts val="0"/>
              </a:spcBef>
              <a:spcAft>
                <a:spcPts val="0"/>
              </a:spcAft>
              <a:buNone/>
            </a:pPr>
            <a:r>
              <a:rPr lang="en-IE" sz="2400">
                <a:solidFill>
                  <a:srgbClr val="7F7F7F"/>
                </a:solidFill>
                <a:latin typeface="Calibri"/>
                <a:ea typeface="Calibri"/>
                <a:cs typeface="Calibri"/>
                <a:sym typeface="Calibri"/>
              </a:rPr>
              <a:t>Bankalardan borç para almanın ve devletten fon talep etmenin bir alternatifi olarak, küçük işletme girişimcileri, diğer finansman platformları aracılığıyla </a:t>
            </a:r>
            <a:r>
              <a:rPr b="1" lang="en-IE" sz="2400">
                <a:solidFill>
                  <a:srgbClr val="E63275"/>
                </a:solidFill>
                <a:latin typeface="Calibri"/>
                <a:ea typeface="Calibri"/>
                <a:cs typeface="Calibri"/>
                <a:sym typeface="Calibri"/>
              </a:rPr>
              <a:t>kendi özel yatırımcılarını bulma </a:t>
            </a:r>
            <a:r>
              <a:rPr lang="en-IE" sz="2400">
                <a:solidFill>
                  <a:srgbClr val="7F7F7F"/>
                </a:solidFill>
                <a:latin typeface="Calibri"/>
                <a:ea typeface="Calibri"/>
                <a:cs typeface="Calibri"/>
                <a:sym typeface="Calibri"/>
              </a:rPr>
              <a:t>girişiminde bulunmaya başlıyor.</a:t>
            </a:r>
            <a:endParaRPr/>
          </a:p>
        </p:txBody>
      </p:sp>
      <p:sp>
        <p:nvSpPr>
          <p:cNvPr id="745" name="Google Shape;745;p22"/>
          <p:cNvSpPr/>
          <p:nvPr/>
        </p:nvSpPr>
        <p:spPr>
          <a:xfrm>
            <a:off x="1202457" y="4885461"/>
            <a:ext cx="129363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525252"/>
              </a:buClr>
              <a:buSzPts val="1800"/>
              <a:buFont typeface="Calibri"/>
              <a:buNone/>
            </a:pPr>
            <a:r>
              <a:rPr b="1" lang="en-IE" sz="1800">
                <a:solidFill>
                  <a:srgbClr val="525252"/>
                </a:solidFill>
                <a:latin typeface="Calibri"/>
                <a:ea typeface="Calibri"/>
                <a:cs typeface="Calibri"/>
                <a:sym typeface="Calibri"/>
              </a:rPr>
              <a:t>Kaynak: </a:t>
            </a:r>
            <a:r>
              <a:rPr lang="en-IE" sz="1800" u="sng">
                <a:solidFill>
                  <a:srgbClr val="525252"/>
                </a:solidFill>
                <a:latin typeface="Calibri"/>
                <a:ea typeface="Calibri"/>
                <a:cs typeface="Calibri"/>
                <a:sym typeface="Calibri"/>
                <a:hlinkClick r:id="rId3"/>
              </a:rPr>
              <a:t>Irish Investment Network</a:t>
            </a:r>
            <a:endParaRPr sz="1800">
              <a:solidFill>
                <a:srgbClr val="525252"/>
              </a:solidFill>
              <a:latin typeface="Calibri"/>
              <a:ea typeface="Calibri"/>
              <a:cs typeface="Calibri"/>
              <a:sym typeface="Calibri"/>
            </a:endParaRPr>
          </a:p>
        </p:txBody>
      </p:sp>
      <p:sp>
        <p:nvSpPr>
          <p:cNvPr id="746" name="Google Shape;746;p22"/>
          <p:cNvSpPr txBox="1"/>
          <p:nvPr>
            <p:ph idx="1" type="body"/>
          </p:nvPr>
        </p:nvSpPr>
        <p:spPr>
          <a:xfrm>
            <a:off x="3784193" y="637211"/>
            <a:ext cx="7848173"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latin typeface="Calibri"/>
                <a:ea typeface="Calibri"/>
                <a:cs typeface="Calibri"/>
                <a:sym typeface="Calibri"/>
              </a:rPr>
              <a:t>Mühendislik Start-up'ınız için Doğru Fonu Arama</a:t>
            </a:r>
            <a:endParaRPr b="1">
              <a:solidFill>
                <a:srgbClr val="E9527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0" name="Shape 750"/>
        <p:cNvGrpSpPr/>
        <p:nvPr/>
      </p:nvGrpSpPr>
      <p:grpSpPr>
        <a:xfrm>
          <a:off x="0" y="0"/>
          <a:ext cx="0" cy="0"/>
          <a:chOff x="0" y="0"/>
          <a:chExt cx="0" cy="0"/>
        </a:xfrm>
      </p:grpSpPr>
      <p:sp>
        <p:nvSpPr>
          <p:cNvPr id="751" name="Google Shape;751;p23"/>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İşletmenize Fon Sağlamanın Yolları</a:t>
            </a:r>
            <a:endParaRPr b="1">
              <a:solidFill>
                <a:srgbClr val="E95273"/>
              </a:solidFill>
            </a:endParaRPr>
          </a:p>
        </p:txBody>
      </p:sp>
      <p:sp>
        <p:nvSpPr>
          <p:cNvPr id="752" name="Google Shape;752;p23"/>
          <p:cNvSpPr/>
          <p:nvPr/>
        </p:nvSpPr>
        <p:spPr>
          <a:xfrm>
            <a:off x="336346" y="2115836"/>
            <a:ext cx="11855654" cy="415498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400">
                <a:solidFill>
                  <a:srgbClr val="7F7F7F"/>
                </a:solidFill>
                <a:latin typeface="Calibri"/>
                <a:ea typeface="Calibri"/>
                <a:cs typeface="Calibri"/>
                <a:sym typeface="Calibri"/>
              </a:rPr>
              <a:t>Herhangi bir başlangıç işi için, bir finansal yatırım paketini bir araya getirme zorluğu göz korkutucu olabilir. İlk kez bir iş kurmaya başlamak daha da zor olabilir. Birçok kamu ve özel sektör finansmanı fırsatı vardır; ancak nereye bakılacağını bilmek anahtardır. </a:t>
            </a:r>
            <a:r>
              <a:rPr b="1" lang="en-IE" sz="2400">
                <a:solidFill>
                  <a:srgbClr val="E63275"/>
                </a:solidFill>
                <a:latin typeface="Calibri"/>
                <a:ea typeface="Calibri"/>
                <a:cs typeface="Calibri"/>
                <a:sym typeface="Calibri"/>
              </a:rPr>
              <a:t>Şimdi 7 farklı yaklaşıma bakıyoruz</a:t>
            </a:r>
            <a:r>
              <a:rPr lang="en-IE" sz="2400">
                <a:solidFill>
                  <a:srgbClr val="7F7F7F"/>
                </a:solidFill>
                <a:latin typeface="Calibri"/>
                <a:ea typeface="Calibri"/>
                <a:cs typeface="Calibri"/>
                <a:sym typeface="Calibri"/>
              </a:rPr>
              <a:t>.</a:t>
            </a:r>
            <a:endParaRPr sz="2400">
              <a:solidFill>
                <a:srgbClr val="414140"/>
              </a:solidFill>
              <a:latin typeface="Calibri"/>
              <a:ea typeface="Calibri"/>
              <a:cs typeface="Calibri"/>
              <a:sym typeface="Calibri"/>
            </a:endParaRPr>
          </a:p>
          <a:p>
            <a:pPr indent="-457200" lvl="0" marL="457200" marR="0" rtl="0" algn="l">
              <a:spcBef>
                <a:spcPts val="0"/>
              </a:spcBef>
              <a:spcAft>
                <a:spcPts val="0"/>
              </a:spcAft>
              <a:buClr>
                <a:srgbClr val="7F7F7F"/>
              </a:buClr>
              <a:buSzPts val="2400"/>
              <a:buFont typeface="Calibri"/>
              <a:buAutoNum type="arabicPeriod"/>
            </a:pPr>
            <a:r>
              <a:rPr b="1" lang="en-IE" sz="2400">
                <a:solidFill>
                  <a:srgbClr val="7F7F7F"/>
                </a:solidFill>
                <a:latin typeface="Calibri"/>
                <a:ea typeface="Calibri"/>
                <a:cs typeface="Calibri"/>
                <a:sym typeface="Calibri"/>
              </a:rPr>
              <a:t>Banka borcu</a:t>
            </a:r>
            <a:endParaRPr b="1" sz="2400">
              <a:solidFill>
                <a:srgbClr val="7F7F7F"/>
              </a:solidFill>
              <a:latin typeface="Calibri"/>
              <a:ea typeface="Calibri"/>
              <a:cs typeface="Calibri"/>
              <a:sym typeface="Calibri"/>
            </a:endParaRPr>
          </a:p>
          <a:p>
            <a:pPr indent="-457200" lvl="0" marL="457200" marR="0" rtl="0" algn="l">
              <a:spcBef>
                <a:spcPts val="0"/>
              </a:spcBef>
              <a:spcAft>
                <a:spcPts val="0"/>
              </a:spcAft>
              <a:buClr>
                <a:srgbClr val="7F7F7F"/>
              </a:buClr>
              <a:buSzPts val="2400"/>
              <a:buFont typeface="Calibri"/>
              <a:buAutoNum type="arabicPeriod"/>
            </a:pPr>
            <a:r>
              <a:rPr b="1" lang="en-IE" sz="2400">
                <a:solidFill>
                  <a:srgbClr val="7F7F7F"/>
                </a:solidFill>
                <a:latin typeface="Calibri"/>
                <a:ea typeface="Calibri"/>
                <a:cs typeface="Calibri"/>
                <a:sym typeface="Calibri"/>
              </a:rPr>
              <a:t>Özel yatırım - Melek Yatırımcılar</a:t>
            </a:r>
            <a:endParaRPr b="1" sz="2400">
              <a:solidFill>
                <a:srgbClr val="7F7F7F"/>
              </a:solidFill>
              <a:latin typeface="Calibri"/>
              <a:ea typeface="Calibri"/>
              <a:cs typeface="Calibri"/>
              <a:sym typeface="Calibri"/>
            </a:endParaRPr>
          </a:p>
          <a:p>
            <a:pPr indent="-457200" lvl="0" marL="457200" marR="0" rtl="0" algn="l">
              <a:spcBef>
                <a:spcPts val="0"/>
              </a:spcBef>
              <a:spcAft>
                <a:spcPts val="0"/>
              </a:spcAft>
              <a:buClr>
                <a:srgbClr val="7F7F7F"/>
              </a:buClr>
              <a:buSzPts val="2400"/>
              <a:buFont typeface="Calibri"/>
              <a:buAutoNum type="arabicPeriod"/>
            </a:pPr>
            <a:r>
              <a:rPr b="1" lang="en-IE" sz="2400">
                <a:solidFill>
                  <a:srgbClr val="7F7F7F"/>
                </a:solidFill>
                <a:latin typeface="Calibri"/>
                <a:ea typeface="Calibri"/>
                <a:cs typeface="Calibri"/>
                <a:sym typeface="Calibri"/>
              </a:rPr>
              <a:t>Risk Sermayesi Yatırımcıları</a:t>
            </a:r>
            <a:endParaRPr b="1" sz="2400">
              <a:solidFill>
                <a:srgbClr val="7F7F7F"/>
              </a:solidFill>
              <a:latin typeface="Calibri"/>
              <a:ea typeface="Calibri"/>
              <a:cs typeface="Calibri"/>
              <a:sym typeface="Calibri"/>
            </a:endParaRPr>
          </a:p>
          <a:p>
            <a:pPr indent="-457200" lvl="0" marL="457200" marR="0" rtl="0" algn="l">
              <a:spcBef>
                <a:spcPts val="0"/>
              </a:spcBef>
              <a:spcAft>
                <a:spcPts val="0"/>
              </a:spcAft>
              <a:buClr>
                <a:srgbClr val="7F7F7F"/>
              </a:buClr>
              <a:buSzPts val="2400"/>
              <a:buFont typeface="Calibri"/>
              <a:buAutoNum type="arabicPeriod"/>
            </a:pPr>
            <a:r>
              <a:rPr b="1" lang="en-IE" sz="2400">
                <a:solidFill>
                  <a:srgbClr val="7F7F7F"/>
                </a:solidFill>
                <a:latin typeface="Calibri"/>
                <a:ea typeface="Calibri"/>
                <a:cs typeface="Calibri"/>
                <a:sym typeface="Calibri"/>
              </a:rPr>
              <a:t>Y Combinator</a:t>
            </a:r>
            <a:endParaRPr/>
          </a:p>
          <a:p>
            <a:pPr indent="-457200" lvl="0" marL="457200" marR="0" rtl="0" algn="l">
              <a:spcBef>
                <a:spcPts val="0"/>
              </a:spcBef>
              <a:spcAft>
                <a:spcPts val="0"/>
              </a:spcAft>
              <a:buClr>
                <a:srgbClr val="7F7F7F"/>
              </a:buClr>
              <a:buSzPts val="2400"/>
              <a:buFont typeface="Calibri"/>
              <a:buAutoNum type="arabicPeriod"/>
            </a:pPr>
            <a:r>
              <a:rPr b="1" lang="en-IE" sz="2400">
                <a:solidFill>
                  <a:srgbClr val="7F7F7F"/>
                </a:solidFill>
                <a:latin typeface="Calibri"/>
                <a:ea typeface="Calibri"/>
                <a:cs typeface="Calibri"/>
                <a:sym typeface="Calibri"/>
              </a:rPr>
              <a:t>Kendinize Fon Sağlayın (Bootstrapping Modül 3’te değinmiştik)</a:t>
            </a:r>
            <a:endParaRPr/>
          </a:p>
          <a:p>
            <a:pPr indent="-457200" lvl="0" marL="457200" marR="0" rtl="0" algn="l">
              <a:spcBef>
                <a:spcPts val="0"/>
              </a:spcBef>
              <a:spcAft>
                <a:spcPts val="0"/>
              </a:spcAft>
              <a:buClr>
                <a:srgbClr val="7F7F7F"/>
              </a:buClr>
              <a:buSzPts val="2400"/>
              <a:buFont typeface="Calibri"/>
              <a:buAutoNum type="arabicPeriod"/>
            </a:pPr>
            <a:r>
              <a:rPr b="1" lang="en-IE" sz="2400">
                <a:solidFill>
                  <a:srgbClr val="7F7F7F"/>
                </a:solidFill>
                <a:latin typeface="Calibri"/>
                <a:ea typeface="Calibri"/>
                <a:cs typeface="Calibri"/>
                <a:sym typeface="Calibri"/>
              </a:rPr>
              <a:t>Devlet destekli Küçük İşletme Hibeleri (Modül 3'te değinmiştik)</a:t>
            </a:r>
            <a:endParaRPr/>
          </a:p>
          <a:p>
            <a:pPr indent="-457200" lvl="0" marL="457200" marR="0" rtl="0" algn="l">
              <a:spcBef>
                <a:spcPts val="0"/>
              </a:spcBef>
              <a:spcAft>
                <a:spcPts val="0"/>
              </a:spcAft>
              <a:buClr>
                <a:srgbClr val="7F7F7F"/>
              </a:buClr>
              <a:buSzPts val="2400"/>
              <a:buFont typeface="Calibri"/>
              <a:buAutoNum type="arabicPeriod"/>
            </a:pPr>
            <a:r>
              <a:rPr b="1" lang="en-IE" sz="2400">
                <a:solidFill>
                  <a:srgbClr val="7F7F7F"/>
                </a:solidFill>
                <a:latin typeface="Calibri"/>
                <a:ea typeface="Calibri"/>
                <a:cs typeface="Calibri"/>
                <a:sym typeface="Calibri"/>
              </a:rPr>
              <a:t>Kitlesel Fon</a:t>
            </a:r>
            <a:endParaRPr b="1" sz="2400">
              <a:solidFill>
                <a:srgbClr val="7F7F7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6" name="Shape 756"/>
        <p:cNvGrpSpPr/>
        <p:nvPr/>
      </p:nvGrpSpPr>
      <p:grpSpPr>
        <a:xfrm>
          <a:off x="0" y="0"/>
          <a:ext cx="0" cy="0"/>
          <a:chOff x="0" y="0"/>
          <a:chExt cx="0" cy="0"/>
        </a:xfrm>
      </p:grpSpPr>
      <p:sp>
        <p:nvSpPr>
          <p:cNvPr id="757" name="Google Shape;757;p24"/>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Banka borcu</a:t>
            </a:r>
            <a:endParaRPr b="1">
              <a:solidFill>
                <a:srgbClr val="E63275"/>
              </a:solidFill>
            </a:endParaRPr>
          </a:p>
        </p:txBody>
      </p:sp>
      <p:sp>
        <p:nvSpPr>
          <p:cNvPr id="758" name="Google Shape;758;p24"/>
          <p:cNvSpPr/>
          <p:nvPr/>
        </p:nvSpPr>
        <p:spPr>
          <a:xfrm>
            <a:off x="2978613" y="1935163"/>
            <a:ext cx="8853724"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400">
                <a:solidFill>
                  <a:srgbClr val="7F7F7F"/>
                </a:solidFill>
                <a:latin typeface="Calibri"/>
                <a:ea typeface="Calibri"/>
                <a:cs typeface="Calibri"/>
                <a:sym typeface="Calibri"/>
              </a:rPr>
              <a:t>Bir bankadan alınan işletme kredisi, işletmenizi finanse etmenin başka bir yoludur. Çoğu durumda, bankayı desteklemeye değer olduğuna ikna etmek için sağlam bir İş Planına sahip olmak önemlidir. Çoğu zaman, bir banka kişisel teminatlar veya diğer güvenlik biçimlerini ister. Asla güvenlik teklif etmeyin, özellikle de İş Planı yığınlarından eminseniz. Son olarak, alışveriş yapmayı unutmayın, yeni işletmeler için farklı kredi kriterlerine sahip olabilecek birçok banka var.</a:t>
            </a:r>
            <a:endParaRPr/>
          </a:p>
          <a:p>
            <a:pPr indent="0" lvl="0" marL="0" marR="0" rtl="0" algn="l">
              <a:spcBef>
                <a:spcPts val="0"/>
              </a:spcBef>
              <a:spcAft>
                <a:spcPts val="0"/>
              </a:spcAft>
              <a:buNone/>
            </a:pPr>
            <a:r>
              <a:t/>
            </a:r>
            <a:endParaRPr b="1" sz="2400">
              <a:solidFill>
                <a:srgbClr val="7F7F7F"/>
              </a:solidFill>
              <a:latin typeface="Calibri"/>
              <a:ea typeface="Calibri"/>
              <a:cs typeface="Calibri"/>
              <a:sym typeface="Calibri"/>
            </a:endParaRPr>
          </a:p>
          <a:p>
            <a:pPr indent="0" lvl="0" marL="0" marR="0" rtl="0" algn="l">
              <a:spcBef>
                <a:spcPts val="0"/>
              </a:spcBef>
              <a:spcAft>
                <a:spcPts val="0"/>
              </a:spcAft>
              <a:buNone/>
            </a:pPr>
            <a:r>
              <a:rPr b="1" lang="en-IE" sz="2400">
                <a:solidFill>
                  <a:srgbClr val="10B1A2"/>
                </a:solidFill>
                <a:latin typeface="Calibri"/>
                <a:ea typeface="Calibri"/>
                <a:cs typeface="Calibri"/>
                <a:sym typeface="Calibri"/>
              </a:rPr>
              <a:t>Bankanızla Başa Çıkma - Yapılması ve Yapılmaması Gerekenler:</a:t>
            </a:r>
            <a:endParaRPr/>
          </a:p>
          <a:p>
            <a:pPr indent="0" lvl="0" marL="0" marR="0" rtl="0" algn="l">
              <a:spcBef>
                <a:spcPts val="0"/>
              </a:spcBef>
              <a:spcAft>
                <a:spcPts val="0"/>
              </a:spcAft>
              <a:buNone/>
            </a:pPr>
            <a:r>
              <a:rPr lang="en-IE" sz="2300">
                <a:solidFill>
                  <a:srgbClr val="7F7F7F"/>
                </a:solidFill>
                <a:latin typeface="Calibri"/>
                <a:ea typeface="Calibri"/>
                <a:cs typeface="Calibri"/>
                <a:sym typeface="Calibri"/>
              </a:rPr>
              <a:t>Bankanızla buluşurken hazırlıklı olun</a:t>
            </a:r>
            <a:endParaRPr sz="2300">
              <a:solidFill>
                <a:srgbClr val="7F7F7F"/>
              </a:solidFill>
              <a:latin typeface="Calibri"/>
              <a:ea typeface="Calibri"/>
              <a:cs typeface="Calibri"/>
              <a:sym typeface="Calibri"/>
            </a:endParaRPr>
          </a:p>
          <a:p>
            <a:pPr indent="-342900" lvl="0" marL="342900" marR="0" rtl="0" algn="l">
              <a:spcBef>
                <a:spcPts val="0"/>
              </a:spcBef>
              <a:spcAft>
                <a:spcPts val="0"/>
              </a:spcAft>
              <a:buClr>
                <a:srgbClr val="E63275"/>
              </a:buClr>
              <a:buSzPts val="2300"/>
              <a:buFont typeface="Noto Sans Symbols"/>
              <a:buChar char="✔"/>
            </a:pPr>
            <a:r>
              <a:rPr lang="en-IE" sz="2300">
                <a:solidFill>
                  <a:srgbClr val="7F7F7F"/>
                </a:solidFill>
                <a:latin typeface="Calibri"/>
                <a:ea typeface="Calibri"/>
                <a:cs typeface="Calibri"/>
                <a:sym typeface="Calibri"/>
              </a:rPr>
              <a:t>Bankanızı iyi ve kötü zamanlarda bilgilendirin</a:t>
            </a:r>
            <a:endParaRPr sz="2300">
              <a:solidFill>
                <a:srgbClr val="7F7F7F"/>
              </a:solidFill>
              <a:latin typeface="Calibri"/>
              <a:ea typeface="Calibri"/>
              <a:cs typeface="Calibri"/>
              <a:sym typeface="Calibri"/>
            </a:endParaRPr>
          </a:p>
          <a:p>
            <a:pPr indent="-342900" lvl="0" marL="342900" marR="0" rtl="0" algn="l">
              <a:spcBef>
                <a:spcPts val="0"/>
              </a:spcBef>
              <a:spcAft>
                <a:spcPts val="0"/>
              </a:spcAft>
              <a:buClr>
                <a:srgbClr val="E63275"/>
              </a:buClr>
              <a:buSzPts val="2300"/>
              <a:buFont typeface="Noto Sans Symbols"/>
              <a:buChar char="✔"/>
            </a:pPr>
            <a:r>
              <a:rPr lang="en-IE" sz="2300">
                <a:solidFill>
                  <a:srgbClr val="7F7F7F"/>
                </a:solidFill>
                <a:latin typeface="Calibri"/>
                <a:ea typeface="Calibri"/>
                <a:cs typeface="Calibri"/>
                <a:sym typeface="Calibri"/>
              </a:rPr>
              <a:t>Size yakın bir banka seçin</a:t>
            </a:r>
            <a:endParaRPr sz="2300">
              <a:solidFill>
                <a:srgbClr val="7F7F7F"/>
              </a:solidFill>
              <a:latin typeface="Calibri"/>
              <a:ea typeface="Calibri"/>
              <a:cs typeface="Calibri"/>
              <a:sym typeface="Calibri"/>
            </a:endParaRPr>
          </a:p>
          <a:p>
            <a:pPr indent="-342900" lvl="0" marL="342900" marR="0" rtl="0" algn="l">
              <a:spcBef>
                <a:spcPts val="0"/>
              </a:spcBef>
              <a:spcAft>
                <a:spcPts val="0"/>
              </a:spcAft>
              <a:buClr>
                <a:srgbClr val="E63275"/>
              </a:buClr>
              <a:buSzPts val="2300"/>
              <a:buFont typeface="Noto Sans Symbols"/>
              <a:buChar char="✔"/>
            </a:pPr>
            <a:r>
              <a:rPr lang="en-IE" sz="2300">
                <a:solidFill>
                  <a:srgbClr val="7F7F7F"/>
                </a:solidFill>
                <a:latin typeface="Calibri"/>
                <a:ea typeface="Calibri"/>
                <a:cs typeface="Calibri"/>
                <a:sym typeface="Calibri"/>
              </a:rPr>
              <a:t>Banka seçmeden önce alışveriş yapın</a:t>
            </a:r>
            <a:br>
              <a:rPr lang="en-IE" sz="2000">
                <a:solidFill>
                  <a:srgbClr val="414140"/>
                </a:solidFill>
                <a:latin typeface="Calibri"/>
                <a:ea typeface="Calibri"/>
                <a:cs typeface="Calibri"/>
                <a:sym typeface="Calibri"/>
              </a:rPr>
            </a:br>
            <a:endParaRPr sz="2400">
              <a:solidFill>
                <a:srgbClr val="414140"/>
              </a:solidFill>
              <a:latin typeface="Calibri"/>
              <a:ea typeface="Calibri"/>
              <a:cs typeface="Calibri"/>
              <a:sym typeface="Calibri"/>
            </a:endParaRPr>
          </a:p>
        </p:txBody>
      </p:sp>
      <p:sp>
        <p:nvSpPr>
          <p:cNvPr id="759" name="Google Shape;759;p24"/>
          <p:cNvSpPr/>
          <p:nvPr/>
        </p:nvSpPr>
        <p:spPr>
          <a:xfrm>
            <a:off x="359663" y="5607635"/>
            <a:ext cx="1942666"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525252"/>
              </a:buClr>
              <a:buSzPts val="1400"/>
              <a:buFont typeface="Calibri"/>
              <a:buNone/>
            </a:pPr>
            <a:r>
              <a:rPr b="1" lang="en-IE" sz="1400">
                <a:solidFill>
                  <a:srgbClr val="525252"/>
                </a:solidFill>
                <a:latin typeface="Calibri"/>
                <a:ea typeface="Calibri"/>
                <a:cs typeface="Calibri"/>
                <a:sym typeface="Calibri"/>
              </a:rPr>
              <a:t>Yerel İşletme Ofisi'nden uyarlanmıştır</a:t>
            </a:r>
            <a:endParaRPr b="1" sz="1400">
              <a:solidFill>
                <a:srgbClr val="525252"/>
              </a:solidFill>
              <a:latin typeface="Calibri"/>
              <a:ea typeface="Calibri"/>
              <a:cs typeface="Calibri"/>
              <a:sym typeface="Calibri"/>
            </a:endParaRPr>
          </a:p>
          <a:p>
            <a:pPr indent="0" lvl="0" marL="0" marR="0" rtl="0" algn="l">
              <a:spcBef>
                <a:spcPts val="0"/>
              </a:spcBef>
              <a:spcAft>
                <a:spcPts val="0"/>
              </a:spcAft>
              <a:buClr>
                <a:srgbClr val="525252"/>
              </a:buClr>
              <a:buSzPts val="1400"/>
              <a:buFont typeface="Calibri"/>
              <a:buNone/>
            </a:pPr>
            <a:r>
              <a:rPr b="1" lang="en-IE" sz="1400" u="sng">
                <a:solidFill>
                  <a:srgbClr val="525252"/>
                </a:solidFill>
                <a:latin typeface="Calibri"/>
                <a:ea typeface="Calibri"/>
                <a:cs typeface="Calibri"/>
                <a:sym typeface="Calibri"/>
                <a:hlinkClick r:id="rId3"/>
              </a:rPr>
              <a:t>www.localenterprise.ie</a:t>
            </a:r>
            <a:r>
              <a:rPr b="1" lang="en-IE" sz="1400">
                <a:solidFill>
                  <a:srgbClr val="525252"/>
                </a:solidFill>
                <a:latin typeface="Calibri"/>
                <a:ea typeface="Calibri"/>
                <a:cs typeface="Calibri"/>
                <a:sym typeface="Calibri"/>
              </a:rPr>
              <a:t> </a:t>
            </a:r>
            <a:endParaRPr sz="1400">
              <a:solidFill>
                <a:srgbClr val="525252"/>
              </a:solidFill>
              <a:latin typeface="Calibri"/>
              <a:ea typeface="Calibri"/>
              <a:cs typeface="Calibri"/>
              <a:sym typeface="Calibri"/>
            </a:endParaRPr>
          </a:p>
        </p:txBody>
      </p:sp>
      <p:sp>
        <p:nvSpPr>
          <p:cNvPr id="760" name="Google Shape;760;p24"/>
          <p:cNvSpPr/>
          <p:nvPr/>
        </p:nvSpPr>
        <p:spPr>
          <a:xfrm>
            <a:off x="1773589" y="4092937"/>
            <a:ext cx="1205024" cy="1145366"/>
          </a:xfrm>
          <a:prstGeom prst="flowChartConnector">
            <a:avLst/>
          </a:prstGeom>
          <a:solidFill>
            <a:srgbClr val="E63275"/>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2800">
                <a:solidFill>
                  <a:schemeClr val="lt1"/>
                </a:solidFill>
                <a:latin typeface="Calibri"/>
                <a:ea typeface="Calibri"/>
                <a:cs typeface="Calibri"/>
                <a:sym typeface="Calibri"/>
              </a:rPr>
              <a:t>YAP</a:t>
            </a:r>
            <a:endParaRPr/>
          </a:p>
        </p:txBody>
      </p:sp>
      <p:sp>
        <p:nvSpPr>
          <p:cNvPr id="761" name="Google Shape;761;p24"/>
          <p:cNvSpPr/>
          <p:nvPr/>
        </p:nvSpPr>
        <p:spPr>
          <a:xfrm>
            <a:off x="622929" y="92190"/>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1</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5" name="Shape 765"/>
        <p:cNvGrpSpPr/>
        <p:nvPr/>
      </p:nvGrpSpPr>
      <p:grpSpPr>
        <a:xfrm>
          <a:off x="0" y="0"/>
          <a:ext cx="0" cy="0"/>
          <a:chOff x="0" y="0"/>
          <a:chExt cx="0" cy="0"/>
        </a:xfrm>
      </p:grpSpPr>
      <p:sp>
        <p:nvSpPr>
          <p:cNvPr id="766" name="Google Shape;766;p25"/>
          <p:cNvSpPr txBox="1"/>
          <p:nvPr>
            <p:ph idx="1" type="body"/>
          </p:nvPr>
        </p:nvSpPr>
        <p:spPr>
          <a:xfrm>
            <a:off x="3855635" y="788553"/>
            <a:ext cx="7072195"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Bankanızla Başa Çıkma - Yapılması ve Yapılmaması Gerekenler</a:t>
            </a:r>
            <a:endParaRPr b="1">
              <a:solidFill>
                <a:srgbClr val="E95273"/>
              </a:solidFill>
            </a:endParaRPr>
          </a:p>
        </p:txBody>
      </p:sp>
      <p:sp>
        <p:nvSpPr>
          <p:cNvPr id="767" name="Google Shape;767;p25"/>
          <p:cNvSpPr/>
          <p:nvPr/>
        </p:nvSpPr>
        <p:spPr>
          <a:xfrm>
            <a:off x="729842" y="2853586"/>
            <a:ext cx="11096459" cy="378565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E63275"/>
              </a:buClr>
              <a:buSzPts val="2400"/>
              <a:buFont typeface="Noto Sans Symbols"/>
              <a:buChar char="✔"/>
            </a:pPr>
            <a:r>
              <a:rPr b="1" lang="en-IE" sz="2400">
                <a:solidFill>
                  <a:srgbClr val="10B1A2"/>
                </a:solidFill>
                <a:latin typeface="Calibri"/>
                <a:ea typeface="Calibri"/>
                <a:cs typeface="Calibri"/>
                <a:sym typeface="Calibri"/>
              </a:rPr>
              <a:t>Kredi paketlerini karşılaştırın - </a:t>
            </a:r>
            <a:r>
              <a:rPr lang="en-IE" sz="2400">
                <a:solidFill>
                  <a:srgbClr val="7F7F7F"/>
                </a:solidFill>
                <a:latin typeface="Calibri"/>
                <a:ea typeface="Calibri"/>
                <a:cs typeface="Calibri"/>
                <a:sym typeface="Calibri"/>
              </a:rPr>
              <a:t>Borç verenler bir kredinin maliyetini farklı şekillerde tanımlar. Bazıları size kredinin faiz oranını, bazıları ise geri ödemeniz gereken toplam para miktarını söyleyebilir. Borç verenler kredi maliyetini farklı şekillerde açıkladığında, kredi seçeneklerinizi karşılaştırmanızı zorlaştırır.</a:t>
            </a:r>
            <a:endParaRPr/>
          </a:p>
          <a:p>
            <a:pPr indent="-342900" lvl="0" marL="342900" marR="0" rtl="0" algn="l">
              <a:spcBef>
                <a:spcPts val="0"/>
              </a:spcBef>
              <a:spcAft>
                <a:spcPts val="0"/>
              </a:spcAft>
              <a:buClr>
                <a:srgbClr val="E63275"/>
              </a:buClr>
              <a:buSzPts val="2400"/>
              <a:buFont typeface="Noto Sans Symbols"/>
              <a:buChar char="✔"/>
            </a:pPr>
            <a:r>
              <a:rPr lang="en-IE" sz="2400">
                <a:solidFill>
                  <a:srgbClr val="7F7F7F"/>
                </a:solidFill>
                <a:latin typeface="Calibri"/>
                <a:ea typeface="Calibri"/>
                <a:cs typeface="Calibri"/>
                <a:sym typeface="Calibri"/>
              </a:rPr>
              <a:t>Bankanızla buluşurken</a:t>
            </a:r>
            <a:r>
              <a:rPr b="1" lang="en-IE" sz="2400">
                <a:solidFill>
                  <a:srgbClr val="10B1A2"/>
                </a:solidFill>
                <a:latin typeface="Calibri"/>
                <a:ea typeface="Calibri"/>
                <a:cs typeface="Calibri"/>
                <a:sym typeface="Calibri"/>
              </a:rPr>
              <a:t> hazırlıklı </a:t>
            </a:r>
            <a:r>
              <a:rPr lang="en-IE" sz="2400">
                <a:solidFill>
                  <a:srgbClr val="7F7F7F"/>
                </a:solidFill>
                <a:latin typeface="Calibri"/>
                <a:ea typeface="Calibri"/>
                <a:cs typeface="Calibri"/>
                <a:sym typeface="Calibri"/>
              </a:rPr>
              <a:t>olun</a:t>
            </a:r>
            <a:endParaRPr sz="2400">
              <a:solidFill>
                <a:srgbClr val="7F7F7F"/>
              </a:solidFill>
              <a:latin typeface="Calibri"/>
              <a:ea typeface="Calibri"/>
              <a:cs typeface="Calibri"/>
              <a:sym typeface="Calibri"/>
            </a:endParaRPr>
          </a:p>
          <a:p>
            <a:pPr indent="-342900" lvl="0" marL="342900" marR="0" rtl="0" algn="l">
              <a:spcBef>
                <a:spcPts val="0"/>
              </a:spcBef>
              <a:spcAft>
                <a:spcPts val="0"/>
              </a:spcAft>
              <a:buClr>
                <a:srgbClr val="E63275"/>
              </a:buClr>
              <a:buSzPts val="2400"/>
              <a:buFont typeface="Noto Sans Symbols"/>
              <a:buChar char="✔"/>
            </a:pPr>
            <a:r>
              <a:rPr lang="en-IE" sz="2400">
                <a:solidFill>
                  <a:srgbClr val="7F7F7F"/>
                </a:solidFill>
                <a:latin typeface="Calibri"/>
                <a:ea typeface="Calibri"/>
                <a:cs typeface="Calibri"/>
                <a:sym typeface="Calibri"/>
              </a:rPr>
              <a:t>Bankanızı </a:t>
            </a:r>
            <a:r>
              <a:rPr b="1" lang="en-IE" sz="2400">
                <a:solidFill>
                  <a:srgbClr val="10B1A2"/>
                </a:solidFill>
                <a:latin typeface="Calibri"/>
                <a:ea typeface="Calibri"/>
                <a:cs typeface="Calibri"/>
                <a:sym typeface="Calibri"/>
              </a:rPr>
              <a:t>iyi ve kötü zamanlarda bilgilendirin</a:t>
            </a:r>
            <a:endParaRPr b="1" sz="2400">
              <a:solidFill>
                <a:srgbClr val="10B1A2"/>
              </a:solidFill>
              <a:latin typeface="Calibri"/>
              <a:ea typeface="Calibri"/>
              <a:cs typeface="Calibri"/>
              <a:sym typeface="Calibri"/>
            </a:endParaRPr>
          </a:p>
          <a:p>
            <a:pPr indent="-342900" lvl="0" marL="342900" marR="0" rtl="0" algn="l">
              <a:spcBef>
                <a:spcPts val="0"/>
              </a:spcBef>
              <a:spcAft>
                <a:spcPts val="0"/>
              </a:spcAft>
              <a:buClr>
                <a:srgbClr val="E63275"/>
              </a:buClr>
              <a:buSzPts val="2400"/>
              <a:buFont typeface="Noto Sans Symbols"/>
              <a:buChar char="✔"/>
            </a:pPr>
            <a:r>
              <a:rPr lang="en-IE" sz="2400">
                <a:solidFill>
                  <a:srgbClr val="7F7F7F"/>
                </a:solidFill>
                <a:latin typeface="Calibri"/>
                <a:ea typeface="Calibri"/>
                <a:cs typeface="Calibri"/>
                <a:sym typeface="Calibri"/>
              </a:rPr>
              <a:t>Karşılaştırmayı kolaylaştırmak için borç verenden size kredinin </a:t>
            </a:r>
            <a:r>
              <a:rPr b="1" lang="en-IE" sz="2400">
                <a:solidFill>
                  <a:srgbClr val="10B1A2"/>
                </a:solidFill>
                <a:latin typeface="Calibri"/>
                <a:ea typeface="Calibri"/>
                <a:cs typeface="Calibri"/>
                <a:sym typeface="Calibri"/>
              </a:rPr>
              <a:t>Yıllık Yüzde Oranını (APR) </a:t>
            </a:r>
            <a:r>
              <a:rPr lang="en-IE" sz="2400">
                <a:solidFill>
                  <a:srgbClr val="7F7F7F"/>
                </a:solidFill>
                <a:latin typeface="Calibri"/>
                <a:ea typeface="Calibri"/>
                <a:cs typeface="Calibri"/>
                <a:sym typeface="Calibri"/>
              </a:rPr>
              <a:t>söylemesini isteyin. NİSAN, bir yıl içinde krediler dahil, ücretler dahil toplam maliyetidir. APR, hızlı finansman sağlayan ve düşük kredi borçlularıyla çalışan alternatif kredi verenler için çok daha yüksek olabilir.</a:t>
            </a:r>
            <a:endParaRPr/>
          </a:p>
        </p:txBody>
      </p:sp>
      <p:sp>
        <p:nvSpPr>
          <p:cNvPr id="768" name="Google Shape;768;p25"/>
          <p:cNvSpPr/>
          <p:nvPr/>
        </p:nvSpPr>
        <p:spPr>
          <a:xfrm>
            <a:off x="587750" y="1708220"/>
            <a:ext cx="1142999" cy="1145366"/>
          </a:xfrm>
          <a:prstGeom prst="flowChartConnector">
            <a:avLst/>
          </a:prstGeom>
          <a:solidFill>
            <a:srgbClr val="E63275"/>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2800">
                <a:solidFill>
                  <a:schemeClr val="lt1"/>
                </a:solidFill>
                <a:latin typeface="Calibri"/>
                <a:ea typeface="Calibri"/>
                <a:cs typeface="Calibri"/>
                <a:sym typeface="Calibri"/>
              </a:rPr>
              <a:t>YAP</a:t>
            </a:r>
            <a:endParaRPr/>
          </a:p>
        </p:txBody>
      </p:sp>
      <p:sp>
        <p:nvSpPr>
          <p:cNvPr id="769" name="Google Shape;769;p25"/>
          <p:cNvSpPr/>
          <p:nvPr/>
        </p:nvSpPr>
        <p:spPr>
          <a:xfrm>
            <a:off x="729842" y="152477"/>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1</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3" name="Shape 773"/>
        <p:cNvGrpSpPr/>
        <p:nvPr/>
      </p:nvGrpSpPr>
      <p:grpSpPr>
        <a:xfrm>
          <a:off x="0" y="0"/>
          <a:ext cx="0" cy="0"/>
          <a:chOff x="0" y="0"/>
          <a:chExt cx="0" cy="0"/>
        </a:xfrm>
      </p:grpSpPr>
      <p:sp>
        <p:nvSpPr>
          <p:cNvPr id="774" name="Google Shape;774;p26"/>
          <p:cNvSpPr txBox="1"/>
          <p:nvPr>
            <p:ph idx="1" type="body"/>
          </p:nvPr>
        </p:nvSpPr>
        <p:spPr>
          <a:xfrm>
            <a:off x="3779786" y="796689"/>
            <a:ext cx="7148044"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Bankanızla Başa Çıkma - Yapılması ve Yapılmaması Gerekenler</a:t>
            </a:r>
            <a:endParaRPr b="1">
              <a:solidFill>
                <a:srgbClr val="E95273"/>
              </a:solidFill>
            </a:endParaRPr>
          </a:p>
        </p:txBody>
      </p:sp>
      <p:sp>
        <p:nvSpPr>
          <p:cNvPr id="775" name="Google Shape;775;p26"/>
          <p:cNvSpPr/>
          <p:nvPr/>
        </p:nvSpPr>
        <p:spPr>
          <a:xfrm>
            <a:off x="404848" y="2919666"/>
            <a:ext cx="11557154" cy="483209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E63275"/>
              </a:buClr>
              <a:buSzPts val="2400"/>
              <a:buFont typeface="Arial"/>
              <a:buChar char="•"/>
            </a:pPr>
            <a:r>
              <a:rPr b="1" lang="en-IE" sz="2400">
                <a:solidFill>
                  <a:srgbClr val="E63275"/>
                </a:solidFill>
                <a:latin typeface="Calibri"/>
                <a:ea typeface="Calibri"/>
                <a:cs typeface="Calibri"/>
                <a:sym typeface="Calibri"/>
              </a:rPr>
              <a:t>Bir kredi limiti ile geleneksel bir kredi arasında seçim yapın</a:t>
            </a:r>
            <a:r>
              <a:rPr lang="en-IE" sz="2400">
                <a:solidFill>
                  <a:srgbClr val="7F7F7F"/>
                </a:solidFill>
                <a:latin typeface="Calibri"/>
                <a:ea typeface="Calibri"/>
                <a:cs typeface="Calibri"/>
                <a:sym typeface="Calibri"/>
              </a:rPr>
              <a:t>. İşletmenizin ihtiyaçlarına bağlı olarak, bir işletme kredisi bir krediden daha iyi bir seçenek olabilir. </a:t>
            </a:r>
            <a:r>
              <a:rPr b="1" lang="en-IE" sz="2400">
                <a:solidFill>
                  <a:srgbClr val="6D6E6C"/>
                </a:solidFill>
                <a:latin typeface="Calibri"/>
                <a:ea typeface="Calibri"/>
                <a:cs typeface="Calibri"/>
                <a:sym typeface="Calibri"/>
              </a:rPr>
              <a:t>Kredi, belirli bir süre boyunca </a:t>
            </a:r>
            <a:r>
              <a:rPr b="1" lang="en-IE" sz="2400">
                <a:solidFill>
                  <a:srgbClr val="10B1A2"/>
                </a:solidFill>
                <a:latin typeface="Calibri"/>
                <a:ea typeface="Calibri"/>
                <a:cs typeface="Calibri"/>
                <a:sym typeface="Calibri"/>
              </a:rPr>
              <a:t>faizle geri ödediğiniz sabit bir tutardır</a:t>
            </a:r>
            <a:r>
              <a:rPr lang="en-IE" sz="2400">
                <a:solidFill>
                  <a:srgbClr val="7F7F7F"/>
                </a:solidFill>
                <a:latin typeface="Calibri"/>
                <a:ea typeface="Calibri"/>
                <a:cs typeface="Calibri"/>
                <a:sym typeface="Calibri"/>
              </a:rPr>
              <a:t>; </a:t>
            </a:r>
            <a:r>
              <a:rPr b="1" lang="en-IE" sz="2400">
                <a:solidFill>
                  <a:srgbClr val="10B1A2"/>
                </a:solidFill>
                <a:latin typeface="Calibri"/>
                <a:ea typeface="Calibri"/>
                <a:cs typeface="Calibri"/>
                <a:sym typeface="Calibri"/>
              </a:rPr>
              <a:t>kredi limiti kredi kartı gibidir</a:t>
            </a:r>
            <a:r>
              <a:rPr lang="en-IE" sz="2400">
                <a:solidFill>
                  <a:srgbClr val="7F7F7F"/>
                </a:solidFill>
                <a:latin typeface="Calibri"/>
                <a:ea typeface="Calibri"/>
                <a:cs typeface="Calibri"/>
                <a:sym typeface="Calibri"/>
              </a:rPr>
              <a:t>. Gerektiğinde erişebileceğiniz maksimum miktarda para için onaylanırsınız ve bir süre içinde geri ödersiniz. </a:t>
            </a:r>
            <a:r>
              <a:rPr b="1" lang="en-IE" sz="2400">
                <a:solidFill>
                  <a:srgbClr val="7F7F7F"/>
                </a:solidFill>
                <a:latin typeface="Calibri"/>
                <a:ea typeface="Calibri"/>
                <a:cs typeface="Calibri"/>
                <a:sym typeface="Calibri"/>
              </a:rPr>
              <a:t>Bir kredi limitinin avantajı, yalnızca kullandığınız fonlara faiz ödemek zorunda olmanızdır. </a:t>
            </a:r>
            <a:r>
              <a:rPr lang="en-IE" sz="2400">
                <a:solidFill>
                  <a:srgbClr val="7F7F7F"/>
                </a:solidFill>
                <a:latin typeface="Calibri"/>
                <a:ea typeface="Calibri"/>
                <a:cs typeface="Calibri"/>
                <a:sym typeface="Calibri"/>
              </a:rPr>
              <a:t>Bir kredi limiti iki ana durumda bir krediden daha iyidir. Envanter satın almak veya mevsimsel masrafları karşılamak için zaman zaman kısa vadeli işletme sermayesine ihtiyacınız varsa. Krediler, ekipman veya tesis gibi uzun vadeli bir yatırımı finanse etmeniz gerektiğinde genellikle daha iyi çalışır.</a:t>
            </a:r>
            <a:endParaRPr sz="18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br>
              <a:rPr lang="en-IE" sz="2000">
                <a:solidFill>
                  <a:srgbClr val="414140"/>
                </a:solidFill>
                <a:latin typeface="Calibri"/>
                <a:ea typeface="Calibri"/>
                <a:cs typeface="Calibri"/>
                <a:sym typeface="Calibri"/>
              </a:rPr>
            </a:br>
            <a:endParaRPr sz="2400">
              <a:solidFill>
                <a:srgbClr val="414140"/>
              </a:solidFill>
              <a:latin typeface="Calibri"/>
              <a:ea typeface="Calibri"/>
              <a:cs typeface="Calibri"/>
              <a:sym typeface="Calibri"/>
            </a:endParaRPr>
          </a:p>
        </p:txBody>
      </p:sp>
      <p:sp>
        <p:nvSpPr>
          <p:cNvPr id="776" name="Google Shape;776;p26"/>
          <p:cNvSpPr/>
          <p:nvPr/>
        </p:nvSpPr>
        <p:spPr>
          <a:xfrm>
            <a:off x="872976" y="1769810"/>
            <a:ext cx="1142999" cy="1145365"/>
          </a:xfrm>
          <a:prstGeom prst="flowChartConnector">
            <a:avLst/>
          </a:prstGeom>
          <a:solidFill>
            <a:srgbClr val="E63275"/>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2800">
                <a:solidFill>
                  <a:schemeClr val="lt1"/>
                </a:solidFill>
                <a:latin typeface="Calibri"/>
                <a:ea typeface="Calibri"/>
                <a:cs typeface="Calibri"/>
                <a:sym typeface="Calibri"/>
              </a:rPr>
              <a:t>YAP</a:t>
            </a:r>
            <a:endParaRPr/>
          </a:p>
        </p:txBody>
      </p:sp>
      <p:sp>
        <p:nvSpPr>
          <p:cNvPr id="777" name="Google Shape;777;p26"/>
          <p:cNvSpPr/>
          <p:nvPr/>
        </p:nvSpPr>
        <p:spPr>
          <a:xfrm>
            <a:off x="728268" y="0"/>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1</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1" name="Shape 781"/>
        <p:cNvGrpSpPr/>
        <p:nvPr/>
      </p:nvGrpSpPr>
      <p:grpSpPr>
        <a:xfrm>
          <a:off x="0" y="0"/>
          <a:ext cx="0" cy="0"/>
          <a:chOff x="0" y="0"/>
          <a:chExt cx="0" cy="0"/>
        </a:xfrm>
      </p:grpSpPr>
      <p:sp>
        <p:nvSpPr>
          <p:cNvPr id="782" name="Google Shape;782;p27"/>
          <p:cNvSpPr txBox="1"/>
          <p:nvPr>
            <p:ph idx="1" type="body"/>
          </p:nvPr>
        </p:nvSpPr>
        <p:spPr>
          <a:xfrm>
            <a:off x="3511665" y="852022"/>
            <a:ext cx="6921489"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Bankanızla Başa Çıkma - Yapılması ve Yapılmaması Gerekenler</a:t>
            </a:r>
            <a:endParaRPr b="1">
              <a:solidFill>
                <a:srgbClr val="E95273"/>
              </a:solidFill>
            </a:endParaRPr>
          </a:p>
        </p:txBody>
      </p:sp>
      <p:sp>
        <p:nvSpPr>
          <p:cNvPr id="783" name="Google Shape;783;p27"/>
          <p:cNvSpPr/>
          <p:nvPr/>
        </p:nvSpPr>
        <p:spPr>
          <a:xfrm>
            <a:off x="3182303" y="2192122"/>
            <a:ext cx="8853724" cy="372409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E63275"/>
              </a:buClr>
              <a:buSzPts val="2400"/>
              <a:buFont typeface="Arial"/>
              <a:buChar char="•"/>
            </a:pPr>
            <a:r>
              <a:rPr b="1" lang="en-IE" sz="2400">
                <a:solidFill>
                  <a:srgbClr val="E63275"/>
                </a:solidFill>
                <a:latin typeface="Calibri"/>
                <a:ea typeface="Calibri"/>
                <a:cs typeface="Calibri"/>
                <a:sym typeface="Calibri"/>
              </a:rPr>
              <a:t>Doğru zamanda borçlanma: </a:t>
            </a:r>
            <a:r>
              <a:rPr lang="en-IE" sz="2400">
                <a:solidFill>
                  <a:srgbClr val="7F7F7F"/>
                </a:solidFill>
                <a:latin typeface="Calibri"/>
                <a:ea typeface="Calibri"/>
                <a:cs typeface="Calibri"/>
                <a:sym typeface="Calibri"/>
              </a:rPr>
              <a:t>İşletme kredinizi planlarken, doğru zamanda borçlandığınızdan emin olun. Krediyi çok erken alırsanız, bunun çoğunu, amaçlanandan başka amaçlar için harcama şansınız vardır. Çok geç ödünç alırsanız, işinizin katlanarak büyüyebileceği bir zamanda da faiz ödemek zorunda kalacağınız için işinizi bekletebilir.</a:t>
            </a:r>
            <a:endParaRPr/>
          </a:p>
          <a:p>
            <a:pPr indent="-342900" lvl="0" marL="342900" marR="0" rtl="0" algn="l">
              <a:spcBef>
                <a:spcPts val="0"/>
              </a:spcBef>
              <a:spcAft>
                <a:spcPts val="0"/>
              </a:spcAft>
              <a:buClr>
                <a:srgbClr val="E63275"/>
              </a:buClr>
              <a:buSzPts val="2400"/>
              <a:buFont typeface="Arial"/>
              <a:buChar char="•"/>
            </a:pPr>
            <a:r>
              <a:rPr b="1" lang="en-IE" sz="2400">
                <a:solidFill>
                  <a:srgbClr val="E63275"/>
                </a:solidFill>
                <a:latin typeface="Calibri"/>
                <a:ea typeface="Calibri"/>
                <a:cs typeface="Calibri"/>
                <a:sym typeface="Calibri"/>
              </a:rPr>
              <a:t>Doğru tutarda borçlanma</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br>
              <a:rPr lang="en-IE" sz="2000">
                <a:solidFill>
                  <a:srgbClr val="414140"/>
                </a:solidFill>
                <a:latin typeface="Calibri"/>
                <a:ea typeface="Calibri"/>
                <a:cs typeface="Calibri"/>
                <a:sym typeface="Calibri"/>
              </a:rPr>
            </a:br>
            <a:endParaRPr sz="2400">
              <a:solidFill>
                <a:srgbClr val="414140"/>
              </a:solidFill>
              <a:latin typeface="Calibri"/>
              <a:ea typeface="Calibri"/>
              <a:cs typeface="Calibri"/>
              <a:sym typeface="Calibri"/>
            </a:endParaRPr>
          </a:p>
        </p:txBody>
      </p:sp>
      <p:pic>
        <p:nvPicPr>
          <p:cNvPr descr="A close up of a piece of paper&#10;&#10;Description automatically generated" id="784" name="Google Shape;784;p27"/>
          <p:cNvPicPr preferRelativeResize="0"/>
          <p:nvPr/>
        </p:nvPicPr>
        <p:blipFill rotWithShape="1">
          <a:blip r:embed="rId3">
            <a:alphaModFix/>
          </a:blip>
          <a:srcRect b="0" l="0" r="0" t="0"/>
          <a:stretch/>
        </p:blipFill>
        <p:spPr>
          <a:xfrm>
            <a:off x="37660" y="3204595"/>
            <a:ext cx="3474005" cy="2269220"/>
          </a:xfrm>
          <a:prstGeom prst="rect">
            <a:avLst/>
          </a:prstGeom>
          <a:noFill/>
          <a:ln>
            <a:noFill/>
          </a:ln>
        </p:spPr>
      </p:pic>
      <p:sp>
        <p:nvSpPr>
          <p:cNvPr id="785" name="Google Shape;785;p27"/>
          <p:cNvSpPr/>
          <p:nvPr/>
        </p:nvSpPr>
        <p:spPr>
          <a:xfrm>
            <a:off x="2479468" y="1824605"/>
            <a:ext cx="998290" cy="981513"/>
          </a:xfrm>
          <a:prstGeom prst="flowChartConnector">
            <a:avLst/>
          </a:prstGeom>
          <a:solidFill>
            <a:srgbClr val="E63275"/>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2800">
                <a:solidFill>
                  <a:schemeClr val="lt1"/>
                </a:solidFill>
                <a:latin typeface="Calibri"/>
                <a:ea typeface="Calibri"/>
                <a:cs typeface="Calibri"/>
                <a:sym typeface="Calibri"/>
              </a:rPr>
              <a:t>DO</a:t>
            </a:r>
            <a:endParaRPr/>
          </a:p>
        </p:txBody>
      </p:sp>
      <p:sp>
        <p:nvSpPr>
          <p:cNvPr id="786" name="Google Shape;786;p27"/>
          <p:cNvSpPr/>
          <p:nvPr/>
        </p:nvSpPr>
        <p:spPr>
          <a:xfrm>
            <a:off x="737005" y="76381"/>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1</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0" name="Shape 790"/>
        <p:cNvGrpSpPr/>
        <p:nvPr/>
      </p:nvGrpSpPr>
      <p:grpSpPr>
        <a:xfrm>
          <a:off x="0" y="0"/>
          <a:ext cx="0" cy="0"/>
          <a:chOff x="0" y="0"/>
          <a:chExt cx="0" cy="0"/>
        </a:xfrm>
      </p:grpSpPr>
      <p:sp>
        <p:nvSpPr>
          <p:cNvPr id="791" name="Google Shape;791;p28"/>
          <p:cNvSpPr txBox="1"/>
          <p:nvPr>
            <p:ph idx="1" type="body"/>
          </p:nvPr>
        </p:nvSpPr>
        <p:spPr>
          <a:xfrm>
            <a:off x="3663850" y="717520"/>
            <a:ext cx="7122034"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Bankanızla Başa Çıkma - Yapılması ve Yapılmaması Gerekenler</a:t>
            </a:r>
            <a:endParaRPr b="1">
              <a:solidFill>
                <a:srgbClr val="E95273"/>
              </a:solidFill>
            </a:endParaRPr>
          </a:p>
        </p:txBody>
      </p:sp>
      <p:sp>
        <p:nvSpPr>
          <p:cNvPr id="792" name="Google Shape;792;p28"/>
          <p:cNvSpPr/>
          <p:nvPr/>
        </p:nvSpPr>
        <p:spPr>
          <a:xfrm>
            <a:off x="622927" y="2896006"/>
            <a:ext cx="11507553" cy="507831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10B1A2"/>
              </a:buClr>
              <a:buSzPts val="2400"/>
              <a:buFont typeface="Arial"/>
              <a:buChar char="•"/>
            </a:pPr>
            <a:r>
              <a:rPr b="1" lang="en-IE" sz="2400">
                <a:solidFill>
                  <a:srgbClr val="10B1A2"/>
                </a:solidFill>
                <a:latin typeface="Calibri"/>
                <a:ea typeface="Calibri"/>
                <a:cs typeface="Calibri"/>
                <a:sym typeface="Calibri"/>
              </a:rPr>
              <a:t>İşletme ve Kişisel hesabınızı karıştırın. </a:t>
            </a:r>
            <a:r>
              <a:rPr lang="en-IE" sz="2400">
                <a:solidFill>
                  <a:srgbClr val="7F7F7F"/>
                </a:solidFill>
                <a:latin typeface="Calibri"/>
                <a:ea typeface="Calibri"/>
                <a:cs typeface="Calibri"/>
                <a:sym typeface="Calibri"/>
              </a:rPr>
              <a:t>İş paranızı kişisel paranızla karıştırmak asla iyi bir fikir değildir. İsterseniz aynı kurumla bankacılık yapabilirsiniz, ancak ayrı bir küçük işletme banka hesabı açtığınızdan emin olun. Mükemmel bir nedeniniz yoksa ve bir kağıt izi tutmazsanız ikisi arasında para transferi yapmayın.</a:t>
            </a:r>
            <a:endParaRPr/>
          </a:p>
          <a:p>
            <a:pPr indent="-342900" lvl="0" marL="342900" marR="0" rtl="0" algn="l">
              <a:spcBef>
                <a:spcPts val="0"/>
              </a:spcBef>
              <a:spcAft>
                <a:spcPts val="0"/>
              </a:spcAft>
              <a:buClr>
                <a:srgbClr val="10B1A2"/>
              </a:buClr>
              <a:buSzPts val="2400"/>
              <a:buFont typeface="Arial"/>
              <a:buChar char="•"/>
            </a:pPr>
            <a:r>
              <a:rPr b="1" lang="en-IE" sz="2400">
                <a:solidFill>
                  <a:srgbClr val="10B1A2"/>
                </a:solidFill>
                <a:latin typeface="Calibri"/>
                <a:ea typeface="Calibri"/>
                <a:cs typeface="Calibri"/>
                <a:sym typeface="Calibri"/>
              </a:rPr>
              <a:t>Sadece tek bir kredi verene başvurma hatasını yapın. </a:t>
            </a:r>
            <a:r>
              <a:rPr lang="en-IE" sz="2400">
                <a:solidFill>
                  <a:srgbClr val="7F7F7F"/>
                </a:solidFill>
                <a:latin typeface="Calibri"/>
                <a:ea typeface="Calibri"/>
                <a:cs typeface="Calibri"/>
                <a:sym typeface="Calibri"/>
              </a:rPr>
              <a:t>Tüm seçeneklerinizi bilmek, sadece uygun bir işletme kredisinin nasıl seçileceğine karar vermekle kalmaz, aynı zamanda kredi için kabul edilme şansını da arttırır.</a:t>
            </a:r>
            <a:endParaRPr/>
          </a:p>
          <a:p>
            <a:pPr indent="-342900" lvl="0" marL="342900" marR="0" rtl="0" algn="l">
              <a:spcBef>
                <a:spcPts val="0"/>
              </a:spcBef>
              <a:spcAft>
                <a:spcPts val="0"/>
              </a:spcAft>
              <a:buClr>
                <a:srgbClr val="10B1A2"/>
              </a:buClr>
              <a:buSzPts val="2400"/>
              <a:buFont typeface="Arial"/>
              <a:buChar char="•"/>
            </a:pPr>
            <a:r>
              <a:rPr b="1" lang="en-IE" sz="2400">
                <a:solidFill>
                  <a:srgbClr val="10B1A2"/>
                </a:solidFill>
                <a:latin typeface="Calibri"/>
                <a:ea typeface="Calibri"/>
                <a:cs typeface="Calibri"/>
                <a:sym typeface="Calibri"/>
              </a:rPr>
              <a:t>Güvenilmez bir borç verene inanma hatasına düşün</a:t>
            </a:r>
            <a:endParaRPr b="1" sz="2400">
              <a:solidFill>
                <a:srgbClr val="10B1A2"/>
              </a:solidFill>
              <a:latin typeface="Calibri"/>
              <a:ea typeface="Calibri"/>
              <a:cs typeface="Calibri"/>
              <a:sym typeface="Calibri"/>
            </a:endParaRPr>
          </a:p>
          <a:p>
            <a:pPr indent="-266700" lvl="0" marL="342900" marR="0" rtl="0" algn="l">
              <a:spcBef>
                <a:spcPts val="0"/>
              </a:spcBef>
              <a:spcAft>
                <a:spcPts val="0"/>
              </a:spcAft>
              <a:buClr>
                <a:schemeClr val="dk1"/>
              </a:buClr>
              <a:buSzPts val="1200"/>
              <a:buFont typeface="Arial"/>
              <a:buNone/>
            </a:pPr>
            <a:r>
              <a:t/>
            </a:r>
            <a:endParaRPr b="1" sz="1200">
              <a:solidFill>
                <a:srgbClr val="7F7F7F"/>
              </a:solidFill>
              <a:latin typeface="Calibri"/>
              <a:ea typeface="Calibri"/>
              <a:cs typeface="Calibri"/>
              <a:sym typeface="Calibri"/>
            </a:endParaRPr>
          </a:p>
          <a:p>
            <a:pPr indent="0" lvl="0" marL="0" marR="0" rtl="0" algn="l">
              <a:spcBef>
                <a:spcPts val="0"/>
              </a:spcBef>
              <a:spcAft>
                <a:spcPts val="0"/>
              </a:spcAft>
              <a:buNone/>
            </a:pPr>
            <a:r>
              <a:rPr b="1" lang="en-IE" sz="2400">
                <a:solidFill>
                  <a:srgbClr val="E95273"/>
                </a:solidFill>
                <a:latin typeface="Calibri"/>
                <a:ea typeface="Calibri"/>
                <a:cs typeface="Calibri"/>
                <a:sym typeface="Calibri"/>
              </a:rPr>
              <a:t>Okuma </a:t>
            </a:r>
            <a:r>
              <a:rPr b="1" lang="en-IE" sz="2400">
                <a:solidFill>
                  <a:srgbClr val="7F7F7F"/>
                </a:solidFill>
                <a:latin typeface="Calibri"/>
                <a:ea typeface="Calibri"/>
                <a:cs typeface="Calibri"/>
                <a:sym typeface="Calibri"/>
              </a:rPr>
              <a:t>- </a:t>
            </a:r>
            <a:r>
              <a:rPr lang="en-IE" sz="2400" u="sng">
                <a:solidFill>
                  <a:schemeClr val="dk1"/>
                </a:solidFill>
                <a:latin typeface="Calibri"/>
                <a:ea typeface="Calibri"/>
                <a:cs typeface="Calibri"/>
                <a:sym typeface="Calibri"/>
                <a:hlinkClick r:id="rId3"/>
              </a:rPr>
              <a:t>10 questions you should ask</a:t>
            </a:r>
            <a:r>
              <a:rPr lang="en-IE" sz="2400">
                <a:solidFill>
                  <a:schemeClr val="dk1"/>
                </a:solidFill>
                <a:latin typeface="Calibri"/>
                <a:ea typeface="Calibri"/>
                <a:cs typeface="Calibri"/>
                <a:sym typeface="Calibri"/>
              </a:rPr>
              <a:t> </a:t>
            </a:r>
            <a:r>
              <a:rPr lang="en-IE" sz="2400">
                <a:solidFill>
                  <a:srgbClr val="7F7F7F"/>
                </a:solidFill>
                <a:latin typeface="Calibri"/>
                <a:ea typeface="Calibri"/>
                <a:cs typeface="Calibri"/>
                <a:sym typeface="Calibri"/>
              </a:rPr>
              <a:t>banka kredisine başvurmadan önce</a:t>
            </a:r>
            <a:endParaRPr b="1" sz="2400">
              <a:solidFill>
                <a:srgbClr val="7F7F7F"/>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br>
              <a:rPr lang="en-IE" sz="2400">
                <a:solidFill>
                  <a:srgbClr val="7F7F7F"/>
                </a:solidFill>
                <a:latin typeface="Calibri"/>
                <a:ea typeface="Calibri"/>
                <a:cs typeface="Calibri"/>
                <a:sym typeface="Calibri"/>
              </a:rPr>
            </a:br>
            <a:endParaRPr sz="2400">
              <a:solidFill>
                <a:srgbClr val="7F7F7F"/>
              </a:solidFill>
              <a:latin typeface="Calibri"/>
              <a:ea typeface="Calibri"/>
              <a:cs typeface="Calibri"/>
              <a:sym typeface="Calibri"/>
            </a:endParaRPr>
          </a:p>
        </p:txBody>
      </p:sp>
      <p:sp>
        <p:nvSpPr>
          <p:cNvPr id="793" name="Google Shape;793;p28"/>
          <p:cNvSpPr/>
          <p:nvPr/>
        </p:nvSpPr>
        <p:spPr>
          <a:xfrm>
            <a:off x="622927" y="1034321"/>
            <a:ext cx="2083952" cy="1731828"/>
          </a:xfrm>
          <a:prstGeom prst="flowChartConnector">
            <a:avLst/>
          </a:prstGeom>
          <a:solidFill>
            <a:srgbClr val="E63275"/>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2800">
                <a:solidFill>
                  <a:schemeClr val="lt1"/>
                </a:solidFill>
                <a:latin typeface="Calibri"/>
                <a:ea typeface="Calibri"/>
                <a:cs typeface="Calibri"/>
                <a:sym typeface="Calibri"/>
              </a:rPr>
              <a:t>YAPMA!</a:t>
            </a:r>
            <a:endParaRPr/>
          </a:p>
        </p:txBody>
      </p:sp>
      <p:sp>
        <p:nvSpPr>
          <p:cNvPr id="794" name="Google Shape;794;p28"/>
          <p:cNvSpPr/>
          <p:nvPr/>
        </p:nvSpPr>
        <p:spPr>
          <a:xfrm>
            <a:off x="717278" y="96434"/>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1</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8" name="Shape 798"/>
        <p:cNvGrpSpPr/>
        <p:nvPr/>
      </p:nvGrpSpPr>
      <p:grpSpPr>
        <a:xfrm>
          <a:off x="0" y="0"/>
          <a:ext cx="0" cy="0"/>
          <a:chOff x="0" y="0"/>
          <a:chExt cx="0" cy="0"/>
        </a:xfrm>
      </p:grpSpPr>
      <p:sp>
        <p:nvSpPr>
          <p:cNvPr id="799" name="Google Shape;799;p29"/>
          <p:cNvSpPr txBox="1"/>
          <p:nvPr>
            <p:ph idx="1" type="body"/>
          </p:nvPr>
        </p:nvSpPr>
        <p:spPr>
          <a:xfrm>
            <a:off x="436229" y="274289"/>
            <a:ext cx="7407087" cy="697353"/>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E95273"/>
              </a:buClr>
              <a:buSzPts val="3600"/>
              <a:buNone/>
            </a:pPr>
            <a:r>
              <a:rPr b="1" lang="en-IE">
                <a:solidFill>
                  <a:srgbClr val="E95273"/>
                </a:solidFill>
              </a:rPr>
              <a:t>Özel Yatırım - Melek Yatırımcılar, İş Melekleri ve Özel Şahıslar</a:t>
            </a:r>
            <a:endParaRPr/>
          </a:p>
        </p:txBody>
      </p:sp>
      <p:sp>
        <p:nvSpPr>
          <p:cNvPr id="800" name="Google Shape;800;p29"/>
          <p:cNvSpPr/>
          <p:nvPr/>
        </p:nvSpPr>
        <p:spPr>
          <a:xfrm>
            <a:off x="3213090" y="1720840"/>
            <a:ext cx="806196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en-IE" sz="2000">
                <a:solidFill>
                  <a:srgbClr val="414140"/>
                </a:solidFill>
                <a:latin typeface="Calibri"/>
                <a:ea typeface="Calibri"/>
                <a:cs typeface="Calibri"/>
                <a:sym typeface="Calibri"/>
              </a:rPr>
            </a:br>
            <a:endParaRPr sz="2400">
              <a:solidFill>
                <a:srgbClr val="414140"/>
              </a:solidFill>
              <a:latin typeface="Calibri"/>
              <a:ea typeface="Calibri"/>
              <a:cs typeface="Calibri"/>
              <a:sym typeface="Calibri"/>
            </a:endParaRPr>
          </a:p>
        </p:txBody>
      </p:sp>
      <p:sp>
        <p:nvSpPr>
          <p:cNvPr id="801" name="Google Shape;801;p29"/>
          <p:cNvSpPr/>
          <p:nvPr/>
        </p:nvSpPr>
        <p:spPr>
          <a:xfrm>
            <a:off x="436229" y="2151728"/>
            <a:ext cx="11447970" cy="415498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400">
                <a:solidFill>
                  <a:srgbClr val="6D6E6C"/>
                </a:solidFill>
                <a:latin typeface="Calibri"/>
                <a:ea typeface="Calibri"/>
                <a:cs typeface="Calibri"/>
                <a:sym typeface="Calibri"/>
              </a:rPr>
              <a:t>Avrupa genelinde </a:t>
            </a:r>
            <a:r>
              <a:rPr b="1" lang="en-IE" sz="2400">
                <a:solidFill>
                  <a:srgbClr val="10B1A2"/>
                </a:solidFill>
                <a:latin typeface="Calibri"/>
                <a:ea typeface="Calibri"/>
                <a:cs typeface="Calibri"/>
                <a:sym typeface="Calibri"/>
              </a:rPr>
              <a:t>Melek Yatırım </a:t>
            </a:r>
            <a:r>
              <a:rPr lang="en-IE" sz="2400">
                <a:solidFill>
                  <a:srgbClr val="6D6E6C"/>
                </a:solidFill>
                <a:latin typeface="Calibri"/>
                <a:ea typeface="Calibri"/>
                <a:cs typeface="Calibri"/>
                <a:sym typeface="Calibri"/>
              </a:rPr>
              <a:t>son birkaç yılda başladı. Melek yatırımcılar, hissedarlık hissesi karşılığında erken aşamaya veya yeni kurulan şirketlere yatırım yaparlar. Start-up'lara yatırım yapan melek hızlanıyor. Uber, WhatsApp ve Facebook gibi yüksek profilli başarı öyküleri, melek yatırımcıları, büyük getiri elde etme ümidiyle birden fazla bahis yapmaya teşvik etti.</a:t>
            </a:r>
            <a:endParaRPr/>
          </a:p>
          <a:p>
            <a:pPr indent="0" lvl="0" marL="0" marR="0" rtl="0" algn="l">
              <a:spcBef>
                <a:spcPts val="0"/>
              </a:spcBef>
              <a:spcAft>
                <a:spcPts val="0"/>
              </a:spcAft>
              <a:buNone/>
            </a:pPr>
            <a:r>
              <a:t/>
            </a:r>
            <a:endParaRPr sz="2400">
              <a:solidFill>
                <a:srgbClr val="6D6E6C"/>
              </a:solidFill>
              <a:latin typeface="Calibri"/>
              <a:ea typeface="Calibri"/>
              <a:cs typeface="Calibri"/>
              <a:sym typeface="Calibri"/>
            </a:endParaRPr>
          </a:p>
          <a:p>
            <a:pPr indent="0" lvl="0" marL="0" marR="0" rtl="0" algn="l">
              <a:spcBef>
                <a:spcPts val="0"/>
              </a:spcBef>
              <a:spcAft>
                <a:spcPts val="0"/>
              </a:spcAft>
              <a:buNone/>
            </a:pPr>
            <a:r>
              <a:rPr lang="en-IE" sz="2400">
                <a:solidFill>
                  <a:srgbClr val="6D6E6C"/>
                </a:solidFill>
                <a:latin typeface="Calibri"/>
                <a:ea typeface="Calibri"/>
                <a:cs typeface="Calibri"/>
                <a:sym typeface="Calibri"/>
              </a:rPr>
              <a:t>İş melekleri, sermayelerini kısmi şirket yönetimi ve/veya şirketin karının belirli bir miktarında (“özkaynak payı”olarak bilinir) geri dönüş karşılığında başlangıç şirketlerine ve girişimci fikirlere yatırım yapan özel kişiler veya gruplardır. Genellikle bir şirket için, belirli sektördeki deneyim ve genellikle işinizi harekete geçirmenize yardımcı olabilecek çok çeşitli endüstri temasları gibi başka faydaları vardır.</a:t>
            </a:r>
            <a:endParaRPr sz="1800">
              <a:solidFill>
                <a:srgbClr val="6D6E6C"/>
              </a:solidFill>
              <a:latin typeface="Calibri"/>
              <a:ea typeface="Calibri"/>
              <a:cs typeface="Calibri"/>
              <a:sym typeface="Calibri"/>
            </a:endParaRPr>
          </a:p>
        </p:txBody>
      </p:sp>
      <p:sp>
        <p:nvSpPr>
          <p:cNvPr id="802" name="Google Shape;802;p29"/>
          <p:cNvSpPr/>
          <p:nvPr/>
        </p:nvSpPr>
        <p:spPr>
          <a:xfrm>
            <a:off x="10399662" y="48169"/>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sp>
        <p:nvSpPr>
          <p:cNvPr id="580" name="Google Shape;580;p3"/>
          <p:cNvSpPr txBox="1"/>
          <p:nvPr>
            <p:ph idx="1" type="body"/>
          </p:nvPr>
        </p:nvSpPr>
        <p:spPr>
          <a:xfrm>
            <a:off x="0" y="1060995"/>
            <a:ext cx="6435195" cy="311161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800"/>
              <a:buNone/>
            </a:pPr>
            <a:r>
              <a:t/>
            </a:r>
            <a:endParaRPr/>
          </a:p>
          <a:p>
            <a:pPr indent="0" lvl="0" marL="0" marR="0" rtl="0" algn="l">
              <a:lnSpc>
                <a:spcPct val="90000"/>
              </a:lnSpc>
              <a:spcBef>
                <a:spcPts val="1000"/>
              </a:spcBef>
              <a:spcAft>
                <a:spcPts val="0"/>
              </a:spcAft>
              <a:buClr>
                <a:schemeClr val="lt1"/>
              </a:buClr>
              <a:buSzPts val="3600"/>
              <a:buFont typeface="Arial"/>
              <a:buNone/>
            </a:pPr>
            <a:r>
              <a:rPr b="1" lang="en-IE" sz="3600"/>
              <a:t>      Bölüm  1</a:t>
            </a:r>
            <a:endParaRPr/>
          </a:p>
          <a:p>
            <a:pPr indent="0" lvl="0" marL="0" marR="0" rtl="0" algn="l">
              <a:lnSpc>
                <a:spcPct val="90000"/>
              </a:lnSpc>
              <a:spcBef>
                <a:spcPts val="1000"/>
              </a:spcBef>
              <a:spcAft>
                <a:spcPts val="0"/>
              </a:spcAft>
              <a:buClr>
                <a:schemeClr val="lt1"/>
              </a:buClr>
              <a:buSzPts val="1400"/>
              <a:buFont typeface="Arial"/>
              <a:buNone/>
            </a:pPr>
            <a:r>
              <a:t/>
            </a:r>
            <a:endParaRPr b="1" sz="1400"/>
          </a:p>
          <a:p>
            <a:pPr indent="-625475" lvl="0" marL="625475" rtl="0" algn="l">
              <a:lnSpc>
                <a:spcPct val="90000"/>
              </a:lnSpc>
              <a:spcBef>
                <a:spcPts val="1000"/>
              </a:spcBef>
              <a:spcAft>
                <a:spcPts val="0"/>
              </a:spcAft>
              <a:buClr>
                <a:schemeClr val="lt1"/>
              </a:buClr>
              <a:buSzPts val="3600"/>
              <a:buNone/>
            </a:pPr>
            <a:r>
              <a:rPr lang="en-IE" sz="3600"/>
              <a:t>      Finansal Planlama, Fiyatlandırma, maliyetler ve kar etme</a:t>
            </a:r>
            <a:endParaRPr sz="3600"/>
          </a:p>
          <a:p>
            <a:pPr indent="-625475" lvl="0" marL="625475" rtl="0" algn="l">
              <a:lnSpc>
                <a:spcPct val="90000"/>
              </a:lnSpc>
              <a:spcBef>
                <a:spcPts val="1000"/>
              </a:spcBef>
              <a:spcAft>
                <a:spcPts val="0"/>
              </a:spcAft>
              <a:buClr>
                <a:schemeClr val="lt1"/>
              </a:buClr>
              <a:buSzPts val="3600"/>
              <a:buNone/>
            </a:pPr>
            <a:r>
              <a:rPr lang="en-IE" sz="3600"/>
              <a:t> </a:t>
            </a:r>
            <a:endParaRPr/>
          </a:p>
          <a:p>
            <a:pPr indent="-625475" lvl="0" marL="625475" rtl="0" algn="l">
              <a:lnSpc>
                <a:spcPct val="90000"/>
              </a:lnSpc>
              <a:spcBef>
                <a:spcPts val="1000"/>
              </a:spcBef>
              <a:spcAft>
                <a:spcPts val="0"/>
              </a:spcAft>
              <a:buClr>
                <a:schemeClr val="lt1"/>
              </a:buClr>
              <a:buSzPts val="4800"/>
              <a:buNone/>
            </a:pPr>
            <a:r>
              <a:t/>
            </a:r>
            <a:endParaRPr/>
          </a:p>
        </p:txBody>
      </p:sp>
      <p:sp>
        <p:nvSpPr>
          <p:cNvPr id="581" name="Google Shape;581;p3"/>
          <p:cNvSpPr/>
          <p:nvPr/>
        </p:nvSpPr>
        <p:spPr>
          <a:xfrm>
            <a:off x="552834" y="4591097"/>
            <a:ext cx="571305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2400" u="none" cap="none" strike="noStrike">
                <a:solidFill>
                  <a:schemeClr val="lt1"/>
                </a:solidFill>
                <a:latin typeface="Calibri"/>
                <a:ea typeface="Calibri"/>
                <a:cs typeface="Calibri"/>
                <a:sym typeface="Calibri"/>
              </a:rPr>
              <a:t>Maliyetlerinizi tam olarak bilmeden, kâr elde edip etmeyeceğinizi bilemezsiniz. Birçoğu girişimcileri kâr için ciro hatası yapar.</a:t>
            </a:r>
            <a:endParaRPr/>
          </a:p>
        </p:txBody>
      </p:sp>
      <p:pic>
        <p:nvPicPr>
          <p:cNvPr descr="A picture containing pencil, drawing, flower&#10;&#10;Description automatically generated" id="582" name="Google Shape;582;p3"/>
          <p:cNvPicPr preferRelativeResize="0"/>
          <p:nvPr/>
        </p:nvPicPr>
        <p:blipFill rotWithShape="1">
          <a:blip r:embed="rId3">
            <a:alphaModFix/>
          </a:blip>
          <a:srcRect b="0" l="0" r="0" t="0"/>
          <a:stretch/>
        </p:blipFill>
        <p:spPr>
          <a:xfrm>
            <a:off x="7220607" y="2388147"/>
            <a:ext cx="6096000" cy="4057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6" name="Shape 806"/>
        <p:cNvGrpSpPr/>
        <p:nvPr/>
      </p:nvGrpSpPr>
      <p:grpSpPr>
        <a:xfrm>
          <a:off x="0" y="0"/>
          <a:ext cx="0" cy="0"/>
          <a:chOff x="0" y="0"/>
          <a:chExt cx="0" cy="0"/>
        </a:xfrm>
      </p:grpSpPr>
      <p:sp>
        <p:nvSpPr>
          <p:cNvPr id="807" name="Google Shape;807;p30"/>
          <p:cNvSpPr/>
          <p:nvPr/>
        </p:nvSpPr>
        <p:spPr>
          <a:xfrm>
            <a:off x="3213090" y="1720840"/>
            <a:ext cx="806196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en-IE" sz="2000">
                <a:solidFill>
                  <a:srgbClr val="414140"/>
                </a:solidFill>
                <a:latin typeface="Calibri"/>
                <a:ea typeface="Calibri"/>
                <a:cs typeface="Calibri"/>
                <a:sym typeface="Calibri"/>
              </a:rPr>
            </a:br>
            <a:endParaRPr sz="2400">
              <a:solidFill>
                <a:srgbClr val="414140"/>
              </a:solidFill>
              <a:latin typeface="Calibri"/>
              <a:ea typeface="Calibri"/>
              <a:cs typeface="Calibri"/>
              <a:sym typeface="Calibri"/>
            </a:endParaRPr>
          </a:p>
        </p:txBody>
      </p:sp>
      <p:sp>
        <p:nvSpPr>
          <p:cNvPr id="808" name="Google Shape;808;p30"/>
          <p:cNvSpPr/>
          <p:nvPr/>
        </p:nvSpPr>
        <p:spPr>
          <a:xfrm>
            <a:off x="497501" y="2127312"/>
            <a:ext cx="8965281"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400">
                <a:solidFill>
                  <a:srgbClr val="7F7F7F"/>
                </a:solidFill>
                <a:latin typeface="Calibri"/>
                <a:ea typeface="Calibri"/>
                <a:cs typeface="Calibri"/>
                <a:sym typeface="Calibri"/>
              </a:rPr>
              <a:t>Sermaye ek olarak, </a:t>
            </a:r>
            <a:r>
              <a:rPr b="1" lang="en-IE" sz="2400">
                <a:solidFill>
                  <a:srgbClr val="E63275"/>
                </a:solidFill>
                <a:latin typeface="Calibri"/>
                <a:ea typeface="Calibri"/>
                <a:cs typeface="Calibri"/>
                <a:sym typeface="Calibri"/>
              </a:rPr>
              <a:t>Melek yatırımcılar </a:t>
            </a:r>
            <a:r>
              <a:rPr lang="en-IE" sz="2400">
                <a:solidFill>
                  <a:srgbClr val="7F7F7F"/>
                </a:solidFill>
                <a:latin typeface="Calibri"/>
                <a:ea typeface="Calibri"/>
                <a:cs typeface="Calibri"/>
                <a:sym typeface="Calibri"/>
              </a:rPr>
              <a:t>da şirket yönetimi </a:t>
            </a:r>
            <a:r>
              <a:rPr b="1" lang="en-IE" sz="2400">
                <a:solidFill>
                  <a:srgbClr val="7F7F7F"/>
                </a:solidFill>
                <a:latin typeface="Calibri"/>
                <a:ea typeface="Calibri"/>
                <a:cs typeface="Calibri"/>
                <a:sym typeface="Calibri"/>
              </a:rPr>
              <a:t>kendi know-how </a:t>
            </a:r>
            <a:r>
              <a:rPr lang="en-IE" sz="2400">
                <a:solidFill>
                  <a:srgbClr val="7F7F7F"/>
                </a:solidFill>
                <a:latin typeface="Calibri"/>
                <a:ea typeface="Calibri"/>
                <a:cs typeface="Calibri"/>
                <a:sym typeface="Calibri"/>
              </a:rPr>
              <a:t>veya </a:t>
            </a:r>
            <a:r>
              <a:rPr b="1" lang="en-IE" sz="2400">
                <a:solidFill>
                  <a:srgbClr val="7F7F7F"/>
                </a:solidFill>
                <a:latin typeface="Calibri"/>
                <a:ea typeface="Calibri"/>
                <a:cs typeface="Calibri"/>
                <a:sym typeface="Calibri"/>
              </a:rPr>
              <a:t>deneyim katkıda bulunmak ve değerli uzmanlık ve rehberlik sunabilir</a:t>
            </a:r>
            <a:r>
              <a:rPr lang="en-IE" sz="2400">
                <a:solidFill>
                  <a:srgbClr val="7F7F7F"/>
                </a:solidFill>
                <a:latin typeface="Calibri"/>
                <a:ea typeface="Calibri"/>
                <a:cs typeface="Calibri"/>
                <a:sym typeface="Calibri"/>
              </a:rPr>
              <a:t>.  Melekler genellikle yatırım yaptıkları şirkete aktif katılım ararlar. Melek yatırımcılar öncelikle yatırım getirisi ile motive edilir ve Melek yatırımcı katılımı genellikle risk sermayesi veya klasik banka kredilerine güvenli erişime yardımcı olabilir.</a:t>
            </a:r>
            <a:endParaRPr/>
          </a:p>
          <a:p>
            <a:pPr indent="0" lvl="0" marL="0" marR="0" rtl="0" algn="l">
              <a:spcBef>
                <a:spcPts val="0"/>
              </a:spcBef>
              <a:spcAft>
                <a:spcPts val="0"/>
              </a:spcAft>
              <a:buNone/>
            </a:pPr>
            <a:r>
              <a:rPr b="1" lang="en-IE" sz="2400">
                <a:solidFill>
                  <a:srgbClr val="10B1A2"/>
                </a:solidFill>
                <a:latin typeface="Calibri"/>
                <a:ea typeface="Calibri"/>
                <a:cs typeface="Calibri"/>
                <a:sym typeface="Calibri"/>
              </a:rPr>
              <a:t>İş Melekleri </a:t>
            </a:r>
            <a:r>
              <a:rPr lang="en-IE" sz="2400">
                <a:solidFill>
                  <a:srgbClr val="7F7F7F"/>
                </a:solidFill>
                <a:latin typeface="Calibri"/>
                <a:ea typeface="Calibri"/>
                <a:cs typeface="Calibri"/>
                <a:sym typeface="Calibri"/>
              </a:rPr>
              <a:t>genellikle yaşadıkları bölgeye ve en büyük uzmanlığa veya bilgiye sahip oldukları alanlara yatırım yaparlar. Bazıları yeni teknolojilerde finans sağlama konusunda uzmanlaşmıştır.</a:t>
            </a:r>
            <a:endParaRPr/>
          </a:p>
          <a:p>
            <a:pPr indent="0" lvl="0" marL="0" marR="0" rtl="0" algn="l">
              <a:spcBef>
                <a:spcPts val="0"/>
              </a:spcBef>
              <a:spcAft>
                <a:spcPts val="0"/>
              </a:spcAft>
              <a:buNone/>
            </a:pPr>
            <a:r>
              <a:rPr lang="en-IE" sz="1800">
                <a:solidFill>
                  <a:srgbClr val="7F7F7F"/>
                </a:solidFill>
                <a:latin typeface="Calibri"/>
                <a:ea typeface="Calibri"/>
                <a:cs typeface="Calibri"/>
                <a:sym typeface="Calibri"/>
              </a:rPr>
              <a:t> </a:t>
            </a:r>
            <a:endParaRPr/>
          </a:p>
        </p:txBody>
      </p:sp>
      <p:sp>
        <p:nvSpPr>
          <p:cNvPr id="809" name="Google Shape;809;p30"/>
          <p:cNvSpPr/>
          <p:nvPr/>
        </p:nvSpPr>
        <p:spPr>
          <a:xfrm>
            <a:off x="4297197" y="6151760"/>
            <a:ext cx="38652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1800">
                <a:solidFill>
                  <a:schemeClr val="dk1"/>
                </a:solidFill>
                <a:latin typeface="Calibri"/>
                <a:ea typeface="Calibri"/>
                <a:cs typeface="Calibri"/>
                <a:sym typeface="Calibri"/>
              </a:rPr>
              <a:t>Source</a:t>
            </a:r>
            <a:r>
              <a:rPr lang="en-IE" sz="1800">
                <a:solidFill>
                  <a:schemeClr val="dk1"/>
                </a:solidFill>
                <a:latin typeface="Calibri"/>
                <a:ea typeface="Calibri"/>
                <a:cs typeface="Calibri"/>
                <a:sym typeface="Calibri"/>
              </a:rPr>
              <a:t>: </a:t>
            </a:r>
            <a:r>
              <a:rPr lang="en-IE" sz="1800" u="sng">
                <a:solidFill>
                  <a:schemeClr val="dk1"/>
                </a:solidFill>
                <a:latin typeface="Calibri"/>
                <a:ea typeface="Calibri"/>
                <a:cs typeface="Calibri"/>
                <a:sym typeface="Calibri"/>
                <a:hlinkClick r:id="rId3"/>
              </a:rPr>
              <a:t>Enterprise Ireland</a:t>
            </a:r>
            <a:endParaRPr sz="1800">
              <a:solidFill>
                <a:schemeClr val="dk1"/>
              </a:solidFill>
              <a:latin typeface="Calibri"/>
              <a:ea typeface="Calibri"/>
              <a:cs typeface="Calibri"/>
              <a:sym typeface="Calibri"/>
            </a:endParaRPr>
          </a:p>
        </p:txBody>
      </p:sp>
      <p:sp>
        <p:nvSpPr>
          <p:cNvPr id="810" name="Google Shape;810;p30"/>
          <p:cNvSpPr txBox="1"/>
          <p:nvPr>
            <p:ph idx="1" type="body"/>
          </p:nvPr>
        </p:nvSpPr>
        <p:spPr>
          <a:xfrm>
            <a:off x="497501" y="272175"/>
            <a:ext cx="7407087" cy="697353"/>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E95273"/>
              </a:buClr>
              <a:buSzPts val="3600"/>
              <a:buNone/>
            </a:pPr>
            <a:r>
              <a:rPr b="1" lang="en-IE">
                <a:solidFill>
                  <a:srgbClr val="E95273"/>
                </a:solidFill>
              </a:rPr>
              <a:t>2 Özel Yatırım-Melek Yatırımcılar, </a:t>
            </a:r>
            <a:endParaRPr/>
          </a:p>
          <a:p>
            <a:pPr indent="0" lvl="0" marL="0" rtl="0" algn="l">
              <a:lnSpc>
                <a:spcPct val="120000"/>
              </a:lnSpc>
              <a:spcBef>
                <a:spcPts val="0"/>
              </a:spcBef>
              <a:spcAft>
                <a:spcPts val="0"/>
              </a:spcAft>
              <a:buClr>
                <a:srgbClr val="E95273"/>
              </a:buClr>
              <a:buSzPts val="3600"/>
              <a:buNone/>
            </a:pPr>
            <a:r>
              <a:rPr b="1" lang="en-IE">
                <a:solidFill>
                  <a:srgbClr val="E95273"/>
                </a:solidFill>
              </a:rPr>
              <a:t>İş Melekleri Ve Özel Kişiler</a:t>
            </a:r>
            <a:endParaRPr/>
          </a:p>
        </p:txBody>
      </p:sp>
      <p:sp>
        <p:nvSpPr>
          <p:cNvPr id="811" name="Google Shape;811;p30"/>
          <p:cNvSpPr/>
          <p:nvPr/>
        </p:nvSpPr>
        <p:spPr>
          <a:xfrm>
            <a:off x="10399662" y="48169"/>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2</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5" name="Shape 815"/>
        <p:cNvGrpSpPr/>
        <p:nvPr/>
      </p:nvGrpSpPr>
      <p:grpSpPr>
        <a:xfrm>
          <a:off x="0" y="0"/>
          <a:ext cx="0" cy="0"/>
          <a:chOff x="0" y="0"/>
          <a:chExt cx="0" cy="0"/>
        </a:xfrm>
      </p:grpSpPr>
      <p:sp>
        <p:nvSpPr>
          <p:cNvPr id="816" name="Google Shape;816;p31"/>
          <p:cNvSpPr txBox="1"/>
          <p:nvPr>
            <p:ph idx="1" type="body"/>
          </p:nvPr>
        </p:nvSpPr>
        <p:spPr>
          <a:xfrm>
            <a:off x="649339" y="447675"/>
            <a:ext cx="6815763" cy="114291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latin typeface="Calibri"/>
                <a:ea typeface="Calibri"/>
                <a:cs typeface="Calibri"/>
                <a:sym typeface="Calibri"/>
              </a:rPr>
              <a:t>İdeal Melek Yatırımcı, İş Melekleri ve Özel Bireyler</a:t>
            </a:r>
            <a:endParaRPr b="1">
              <a:solidFill>
                <a:srgbClr val="E95273"/>
              </a:solidFill>
            </a:endParaRPr>
          </a:p>
        </p:txBody>
      </p:sp>
      <p:sp>
        <p:nvSpPr>
          <p:cNvPr id="817" name="Google Shape;817;p31"/>
          <p:cNvSpPr txBox="1"/>
          <p:nvPr>
            <p:ph idx="2" type="body"/>
          </p:nvPr>
        </p:nvSpPr>
        <p:spPr>
          <a:xfrm>
            <a:off x="649339" y="2140532"/>
            <a:ext cx="7940528" cy="3975101"/>
          </a:xfrm>
          <a:prstGeom prst="rect">
            <a:avLst/>
          </a:prstGeom>
          <a:noFill/>
          <a:ln>
            <a:noFill/>
          </a:ln>
        </p:spPr>
        <p:txBody>
          <a:bodyPr anchorCtr="0" anchor="t" bIns="45700" lIns="91425" spcFirstLastPara="1" rIns="91425" wrap="square" tIns="45700">
            <a:noAutofit/>
          </a:bodyPr>
          <a:lstStyle/>
          <a:p>
            <a:pPr indent="-152400" lvl="0" marL="0" rtl="0" algn="l">
              <a:lnSpc>
                <a:spcPct val="90000"/>
              </a:lnSpc>
              <a:spcBef>
                <a:spcPts val="0"/>
              </a:spcBef>
              <a:spcAft>
                <a:spcPts val="0"/>
              </a:spcAft>
              <a:buClr>
                <a:srgbClr val="6D6E6C"/>
              </a:buClr>
              <a:buSzPts val="2400"/>
              <a:buFont typeface="Noto Sans Symbols"/>
              <a:buChar char="✔"/>
            </a:pPr>
            <a:r>
              <a:rPr lang="en-IE"/>
              <a:t>Güçlü bir </a:t>
            </a:r>
            <a:r>
              <a:rPr b="1" lang="en-IE"/>
              <a:t>ticari geçmiş</a:t>
            </a:r>
            <a:endParaRPr b="1"/>
          </a:p>
          <a:p>
            <a:pPr indent="-152400" lvl="0" marL="0" rtl="0" algn="l">
              <a:lnSpc>
                <a:spcPct val="90000"/>
              </a:lnSpc>
              <a:spcBef>
                <a:spcPts val="1000"/>
              </a:spcBef>
              <a:spcAft>
                <a:spcPts val="0"/>
              </a:spcAft>
              <a:buClr>
                <a:srgbClr val="6D6E6C"/>
              </a:buClr>
              <a:buSzPts val="2400"/>
              <a:buFont typeface="Noto Sans Symbols"/>
              <a:buChar char="✔"/>
            </a:pPr>
            <a:r>
              <a:rPr lang="en-IE"/>
              <a:t>Mükemmel kurumsal </a:t>
            </a:r>
            <a:r>
              <a:rPr b="1" lang="en-IE"/>
              <a:t>kimlik bilgileri</a:t>
            </a:r>
            <a:endParaRPr b="1"/>
          </a:p>
          <a:p>
            <a:pPr indent="-152400" lvl="0" marL="0" rtl="0" algn="l">
              <a:lnSpc>
                <a:spcPct val="90000"/>
              </a:lnSpc>
              <a:spcBef>
                <a:spcPts val="1000"/>
              </a:spcBef>
              <a:spcAft>
                <a:spcPts val="0"/>
              </a:spcAft>
              <a:buClr>
                <a:srgbClr val="6D6E6C"/>
              </a:buClr>
              <a:buSzPts val="2400"/>
              <a:buFont typeface="Noto Sans Symbols"/>
              <a:buChar char="✔"/>
            </a:pPr>
            <a:r>
              <a:rPr b="1" lang="en-IE"/>
              <a:t>Yatırım kapasitesi</a:t>
            </a:r>
            <a:endParaRPr b="1"/>
          </a:p>
          <a:p>
            <a:pPr indent="-152400" lvl="0" marL="0" rtl="0" algn="l">
              <a:lnSpc>
                <a:spcPct val="90000"/>
              </a:lnSpc>
              <a:spcBef>
                <a:spcPts val="1000"/>
              </a:spcBef>
              <a:spcAft>
                <a:spcPts val="0"/>
              </a:spcAft>
              <a:buClr>
                <a:srgbClr val="6D6E6C"/>
              </a:buClr>
              <a:buSzPts val="2400"/>
              <a:buFont typeface="Noto Sans Symbols"/>
              <a:buChar char="✔"/>
            </a:pPr>
            <a:r>
              <a:rPr lang="en-IE"/>
              <a:t>Ticari </a:t>
            </a:r>
            <a:r>
              <a:rPr b="1" lang="en-IE"/>
              <a:t>fırsatı tanımlayabilme</a:t>
            </a:r>
            <a:endParaRPr b="1"/>
          </a:p>
          <a:p>
            <a:pPr indent="-152400" lvl="0" marL="0" rtl="0" algn="l">
              <a:lnSpc>
                <a:spcPct val="90000"/>
              </a:lnSpc>
              <a:spcBef>
                <a:spcPts val="1000"/>
              </a:spcBef>
              <a:spcAft>
                <a:spcPts val="0"/>
              </a:spcAft>
              <a:buClr>
                <a:srgbClr val="6D6E6C"/>
              </a:buClr>
              <a:buSzPts val="2400"/>
              <a:buFont typeface="Noto Sans Symbols"/>
              <a:buChar char="✔"/>
            </a:pPr>
            <a:r>
              <a:rPr b="1" lang="en-IE"/>
              <a:t>Yeni bir şirketin </a:t>
            </a:r>
            <a:r>
              <a:rPr lang="en-IE"/>
              <a:t>kurulmasına yatırım yapma zamanı</a:t>
            </a:r>
            <a:endParaRPr/>
          </a:p>
          <a:p>
            <a:pPr indent="-152400" lvl="0" marL="0" rtl="0" algn="l">
              <a:lnSpc>
                <a:spcPct val="90000"/>
              </a:lnSpc>
              <a:spcBef>
                <a:spcPts val="1000"/>
              </a:spcBef>
              <a:spcAft>
                <a:spcPts val="0"/>
              </a:spcAft>
              <a:buClr>
                <a:srgbClr val="6D6E6C"/>
              </a:buClr>
              <a:buSzPts val="2400"/>
              <a:buFont typeface="Noto Sans Symbols"/>
              <a:buChar char="✔"/>
            </a:pPr>
            <a:r>
              <a:rPr b="1" lang="en-IE"/>
              <a:t>Yeni teknolojileri </a:t>
            </a:r>
            <a:r>
              <a:rPr lang="en-IE"/>
              <a:t>sağlam işletmelere dönüştürme vizyonu</a:t>
            </a:r>
            <a:endParaRPr/>
          </a:p>
          <a:p>
            <a:pPr indent="-152400" lvl="0" marL="0" rtl="0" algn="l">
              <a:lnSpc>
                <a:spcPct val="90000"/>
              </a:lnSpc>
              <a:spcBef>
                <a:spcPts val="1000"/>
              </a:spcBef>
              <a:spcAft>
                <a:spcPts val="0"/>
              </a:spcAft>
              <a:buClr>
                <a:srgbClr val="6D6E6C"/>
              </a:buClr>
              <a:buSzPts val="2400"/>
              <a:buFont typeface="Noto Sans Symbols"/>
              <a:buChar char="✔"/>
            </a:pPr>
            <a:r>
              <a:rPr b="1" lang="en-IE"/>
              <a:t>Kurulan bağlantılar </a:t>
            </a:r>
            <a:r>
              <a:rPr lang="en-IE"/>
              <a:t>ve ilgili endüstri iletişim bilgileri</a:t>
            </a:r>
            <a:endParaRPr>
              <a:solidFill>
                <a:srgbClr val="414140"/>
              </a:solidFill>
            </a:endParaRPr>
          </a:p>
          <a:p>
            <a:pPr indent="0" lvl="0" marL="0" rtl="0" algn="l">
              <a:lnSpc>
                <a:spcPct val="90000"/>
              </a:lnSpc>
              <a:spcBef>
                <a:spcPts val="1000"/>
              </a:spcBef>
              <a:spcAft>
                <a:spcPts val="0"/>
              </a:spcAft>
              <a:buClr>
                <a:srgbClr val="6D6E6C"/>
              </a:buClr>
              <a:buSzPts val="2400"/>
              <a:buNone/>
            </a:pPr>
            <a:r>
              <a:t/>
            </a:r>
            <a:endParaRPr b="1"/>
          </a:p>
          <a:p>
            <a:pPr indent="0" lvl="0" marL="0" rtl="0" algn="l">
              <a:lnSpc>
                <a:spcPct val="90000"/>
              </a:lnSpc>
              <a:spcBef>
                <a:spcPts val="100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818" name="Google Shape;818;p31"/>
          <p:cNvSpPr/>
          <p:nvPr/>
        </p:nvSpPr>
        <p:spPr>
          <a:xfrm>
            <a:off x="1141864" y="5746301"/>
            <a:ext cx="34379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1800">
                <a:solidFill>
                  <a:schemeClr val="dk1"/>
                </a:solidFill>
                <a:latin typeface="Calibri"/>
                <a:ea typeface="Calibri"/>
                <a:cs typeface="Calibri"/>
                <a:sym typeface="Calibri"/>
              </a:rPr>
              <a:t>Source</a:t>
            </a:r>
            <a:r>
              <a:rPr lang="en-IE" sz="1800">
                <a:solidFill>
                  <a:schemeClr val="dk1"/>
                </a:solidFill>
                <a:latin typeface="Calibri"/>
                <a:ea typeface="Calibri"/>
                <a:cs typeface="Calibri"/>
                <a:sym typeface="Calibri"/>
              </a:rPr>
              <a:t>: </a:t>
            </a:r>
            <a:r>
              <a:rPr lang="en-IE" sz="1800" u="sng">
                <a:solidFill>
                  <a:schemeClr val="dk1"/>
                </a:solidFill>
                <a:latin typeface="Calibri"/>
                <a:ea typeface="Calibri"/>
                <a:cs typeface="Calibri"/>
                <a:sym typeface="Calibri"/>
                <a:hlinkClick r:id="rId3"/>
              </a:rPr>
              <a:t>Enterprise Ireland</a:t>
            </a:r>
            <a:endParaRPr sz="1800">
              <a:solidFill>
                <a:schemeClr val="dk1"/>
              </a:solidFill>
              <a:latin typeface="Calibri"/>
              <a:ea typeface="Calibri"/>
              <a:cs typeface="Calibri"/>
              <a:sym typeface="Calibri"/>
            </a:endParaRPr>
          </a:p>
        </p:txBody>
      </p:sp>
      <p:sp>
        <p:nvSpPr>
          <p:cNvPr id="819" name="Google Shape;819;p31"/>
          <p:cNvSpPr/>
          <p:nvPr/>
        </p:nvSpPr>
        <p:spPr>
          <a:xfrm>
            <a:off x="10399662" y="48169"/>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3" name="Shape 823"/>
        <p:cNvGrpSpPr/>
        <p:nvPr/>
      </p:nvGrpSpPr>
      <p:grpSpPr>
        <a:xfrm>
          <a:off x="0" y="0"/>
          <a:ext cx="0" cy="0"/>
          <a:chOff x="0" y="0"/>
          <a:chExt cx="0" cy="0"/>
        </a:xfrm>
      </p:grpSpPr>
      <p:sp>
        <p:nvSpPr>
          <p:cNvPr id="824" name="Google Shape;824;p32"/>
          <p:cNvSpPr txBox="1"/>
          <p:nvPr>
            <p:ph idx="1" type="body"/>
          </p:nvPr>
        </p:nvSpPr>
        <p:spPr>
          <a:xfrm>
            <a:off x="3683811" y="674565"/>
            <a:ext cx="8384363"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Melek Yatırımcılar, İş Melekleri ve Özel Bireylerin en çok önem verdiği 6 şey</a:t>
            </a:r>
            <a:endParaRPr b="1">
              <a:solidFill>
                <a:srgbClr val="E95273"/>
              </a:solidFill>
            </a:endParaRPr>
          </a:p>
        </p:txBody>
      </p:sp>
      <p:sp>
        <p:nvSpPr>
          <p:cNvPr id="825" name="Google Shape;825;p32"/>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rgbClr val="6D6E6C"/>
              </a:buClr>
              <a:buSzPts val="2400"/>
              <a:buFont typeface="Calibri"/>
              <a:buAutoNum type="arabicPeriod"/>
            </a:pPr>
            <a:r>
              <a:rPr lang="en-IE"/>
              <a:t>Kurucuların </a:t>
            </a:r>
            <a:r>
              <a:rPr b="1" lang="en-IE"/>
              <a:t>kalitesi, tutkusu, bağlılığı ve bütünlüğü</a:t>
            </a:r>
            <a:endParaRPr b="1"/>
          </a:p>
          <a:p>
            <a:pPr indent="-514350" lvl="0" marL="514350" rtl="0" algn="l">
              <a:lnSpc>
                <a:spcPct val="90000"/>
              </a:lnSpc>
              <a:spcBef>
                <a:spcPts val="1000"/>
              </a:spcBef>
              <a:spcAft>
                <a:spcPts val="0"/>
              </a:spcAft>
              <a:buClr>
                <a:srgbClr val="6D6E6C"/>
              </a:buClr>
              <a:buSzPts val="2400"/>
              <a:buFont typeface="Calibri"/>
              <a:buAutoNum type="arabicPeriod"/>
            </a:pPr>
            <a:r>
              <a:rPr lang="en-IE"/>
              <a:t>Ele alınan </a:t>
            </a:r>
            <a:r>
              <a:rPr b="1" lang="en-IE"/>
              <a:t>pazar fırsatı </a:t>
            </a:r>
            <a:r>
              <a:rPr lang="en-IE"/>
              <a:t>ve şirketin çok büyük olma potansiyeli</a:t>
            </a:r>
            <a:endParaRPr/>
          </a:p>
          <a:p>
            <a:pPr indent="-514350" lvl="0" marL="514350" rtl="0" algn="l">
              <a:lnSpc>
                <a:spcPct val="90000"/>
              </a:lnSpc>
              <a:spcBef>
                <a:spcPts val="1000"/>
              </a:spcBef>
              <a:spcAft>
                <a:spcPts val="0"/>
              </a:spcAft>
              <a:buClr>
                <a:srgbClr val="6D6E6C"/>
              </a:buClr>
              <a:buSzPts val="2400"/>
              <a:buFont typeface="Calibri"/>
              <a:buAutoNum type="arabicPeriod"/>
            </a:pPr>
            <a:r>
              <a:rPr lang="en-IE"/>
              <a:t>Açıkça düşünülmüş bir </a:t>
            </a:r>
            <a:r>
              <a:rPr b="1" lang="en-IE"/>
              <a:t>iş planı </a:t>
            </a:r>
            <a:r>
              <a:rPr lang="en-IE"/>
              <a:t>ve plana karşı çekiş elde etmek için herhangi bir erken kanıt</a:t>
            </a:r>
            <a:endParaRPr/>
          </a:p>
          <a:p>
            <a:pPr indent="-514350" lvl="0" marL="514350" rtl="0" algn="l">
              <a:lnSpc>
                <a:spcPct val="90000"/>
              </a:lnSpc>
              <a:spcBef>
                <a:spcPts val="1000"/>
              </a:spcBef>
              <a:spcAft>
                <a:spcPts val="0"/>
              </a:spcAft>
              <a:buClr>
                <a:srgbClr val="6D6E6C"/>
              </a:buClr>
              <a:buSzPts val="2400"/>
              <a:buFont typeface="Calibri"/>
              <a:buAutoNum type="arabicPeriod"/>
            </a:pPr>
            <a:r>
              <a:rPr lang="en-IE"/>
              <a:t>İlginç </a:t>
            </a:r>
            <a:r>
              <a:rPr b="1" lang="en-IE"/>
              <a:t>teknoloji veya fikri mülkiyet</a:t>
            </a:r>
            <a:endParaRPr b="1"/>
          </a:p>
          <a:p>
            <a:pPr indent="-514350" lvl="0" marL="514350" rtl="0" algn="l">
              <a:lnSpc>
                <a:spcPct val="90000"/>
              </a:lnSpc>
              <a:spcBef>
                <a:spcPts val="1000"/>
              </a:spcBef>
              <a:spcAft>
                <a:spcPts val="0"/>
              </a:spcAft>
              <a:buClr>
                <a:srgbClr val="6D6E6C"/>
              </a:buClr>
              <a:buSzPts val="2400"/>
              <a:buFont typeface="Calibri"/>
              <a:buAutoNum type="arabicPeriod"/>
            </a:pPr>
            <a:r>
              <a:rPr b="1" lang="en-IE"/>
              <a:t>Makul şartlarla </a:t>
            </a:r>
            <a:r>
              <a:rPr lang="en-IE"/>
              <a:t>uygun bir değerleme</a:t>
            </a:r>
            <a:endParaRPr/>
          </a:p>
          <a:p>
            <a:pPr indent="-514350" lvl="0" marL="514350" rtl="0" algn="l">
              <a:lnSpc>
                <a:spcPct val="90000"/>
              </a:lnSpc>
              <a:spcBef>
                <a:spcPts val="1000"/>
              </a:spcBef>
              <a:spcAft>
                <a:spcPts val="0"/>
              </a:spcAft>
              <a:buClr>
                <a:srgbClr val="6D6E6C"/>
              </a:buClr>
              <a:buSzPts val="2400"/>
              <a:buFont typeface="Calibri"/>
              <a:buAutoNum type="arabicPeriod"/>
            </a:pPr>
            <a:r>
              <a:rPr lang="en-IE"/>
              <a:t>İlerleme kaydedildiyse </a:t>
            </a:r>
            <a:r>
              <a:rPr b="1" lang="en-IE"/>
              <a:t>ek finansman turu artırmanın uygulanabilirliği</a:t>
            </a:r>
            <a:endParaRPr b="1">
              <a:solidFill>
                <a:srgbClr val="414140"/>
              </a:solidFill>
            </a:endParaRPr>
          </a:p>
          <a:p>
            <a:pPr indent="0" lvl="0" marL="0" rtl="0" algn="l">
              <a:lnSpc>
                <a:spcPct val="90000"/>
              </a:lnSpc>
              <a:spcBef>
                <a:spcPts val="1000"/>
              </a:spcBef>
              <a:spcAft>
                <a:spcPts val="0"/>
              </a:spcAft>
              <a:buClr>
                <a:srgbClr val="6D6E6C"/>
              </a:buClr>
              <a:buSzPts val="2400"/>
              <a:buNone/>
            </a:pPr>
            <a:r>
              <a:t/>
            </a:r>
            <a:endParaRPr b="1"/>
          </a:p>
          <a:p>
            <a:pPr indent="0" lvl="0" marL="0" rtl="0" algn="l">
              <a:lnSpc>
                <a:spcPct val="90000"/>
              </a:lnSpc>
              <a:spcBef>
                <a:spcPts val="100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826" name="Google Shape;826;p32"/>
          <p:cNvSpPr/>
          <p:nvPr/>
        </p:nvSpPr>
        <p:spPr>
          <a:xfrm>
            <a:off x="848661" y="5822043"/>
            <a:ext cx="15792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1800">
                <a:solidFill>
                  <a:schemeClr val="dk1"/>
                </a:solidFill>
                <a:latin typeface="Calibri"/>
                <a:ea typeface="Calibri"/>
                <a:cs typeface="Calibri"/>
                <a:sym typeface="Calibri"/>
              </a:rPr>
              <a:t>Source: </a:t>
            </a:r>
            <a:r>
              <a:rPr lang="en-IE" sz="1800" u="sng">
                <a:solidFill>
                  <a:schemeClr val="dk1"/>
                </a:solidFill>
                <a:latin typeface="Calibri"/>
                <a:ea typeface="Calibri"/>
                <a:cs typeface="Calibri"/>
                <a:sym typeface="Calibri"/>
                <a:hlinkClick r:id="rId3"/>
              </a:rPr>
              <a:t>Forbes</a:t>
            </a:r>
            <a:endParaRPr sz="1800">
              <a:solidFill>
                <a:schemeClr val="dk1"/>
              </a:solidFill>
              <a:latin typeface="Calibri"/>
              <a:ea typeface="Calibri"/>
              <a:cs typeface="Calibri"/>
              <a:sym typeface="Calibri"/>
            </a:endParaRPr>
          </a:p>
        </p:txBody>
      </p:sp>
      <p:sp>
        <p:nvSpPr>
          <p:cNvPr id="827" name="Google Shape;827;p32"/>
          <p:cNvSpPr/>
          <p:nvPr/>
        </p:nvSpPr>
        <p:spPr>
          <a:xfrm>
            <a:off x="674637" y="93942"/>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1" name="Shape 831"/>
        <p:cNvGrpSpPr/>
        <p:nvPr/>
      </p:nvGrpSpPr>
      <p:grpSpPr>
        <a:xfrm>
          <a:off x="0" y="0"/>
          <a:ext cx="0" cy="0"/>
          <a:chOff x="0" y="0"/>
          <a:chExt cx="0" cy="0"/>
        </a:xfrm>
      </p:grpSpPr>
      <p:sp>
        <p:nvSpPr>
          <p:cNvPr id="832" name="Google Shape;832;p33"/>
          <p:cNvSpPr txBox="1"/>
          <p:nvPr>
            <p:ph idx="1" type="body"/>
          </p:nvPr>
        </p:nvSpPr>
        <p:spPr>
          <a:xfrm>
            <a:off x="4327084" y="701567"/>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Özel yatırım - Melek Yatırımcılar</a:t>
            </a:r>
            <a:endParaRPr/>
          </a:p>
        </p:txBody>
      </p:sp>
      <p:sp>
        <p:nvSpPr>
          <p:cNvPr id="833" name="Google Shape;833;p33"/>
          <p:cNvSpPr/>
          <p:nvPr/>
        </p:nvSpPr>
        <p:spPr>
          <a:xfrm>
            <a:off x="3213090" y="1720840"/>
            <a:ext cx="806196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en-IE" sz="2000">
                <a:solidFill>
                  <a:srgbClr val="414140"/>
                </a:solidFill>
                <a:latin typeface="Calibri"/>
                <a:ea typeface="Calibri"/>
                <a:cs typeface="Calibri"/>
                <a:sym typeface="Calibri"/>
              </a:rPr>
            </a:br>
            <a:endParaRPr sz="2400">
              <a:solidFill>
                <a:srgbClr val="414140"/>
              </a:solidFill>
              <a:latin typeface="Calibri"/>
              <a:ea typeface="Calibri"/>
              <a:cs typeface="Calibri"/>
              <a:sym typeface="Calibri"/>
            </a:endParaRPr>
          </a:p>
        </p:txBody>
      </p:sp>
      <p:sp>
        <p:nvSpPr>
          <p:cNvPr id="834" name="Google Shape;834;p33"/>
          <p:cNvSpPr/>
          <p:nvPr/>
        </p:nvSpPr>
        <p:spPr>
          <a:xfrm>
            <a:off x="271057" y="1720840"/>
            <a:ext cx="11649885" cy="440120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E95273"/>
                </a:solidFill>
                <a:latin typeface="Calibri"/>
                <a:ea typeface="Calibri"/>
                <a:cs typeface="Calibri"/>
                <a:sym typeface="Calibri"/>
              </a:rPr>
              <a:t>Melek Yatırımcı Ağları</a:t>
            </a:r>
            <a:endParaRPr b="1" sz="2400">
              <a:solidFill>
                <a:srgbClr val="E95273"/>
              </a:solidFill>
              <a:latin typeface="Calibri"/>
              <a:ea typeface="Calibri"/>
              <a:cs typeface="Calibri"/>
              <a:sym typeface="Calibri"/>
            </a:endParaRPr>
          </a:p>
          <a:p>
            <a:pPr indent="0" lvl="0" marL="0" marR="0" rtl="0" algn="l">
              <a:spcBef>
                <a:spcPts val="0"/>
              </a:spcBef>
              <a:spcAft>
                <a:spcPts val="0"/>
              </a:spcAft>
              <a:buNone/>
            </a:pPr>
            <a:r>
              <a:t/>
            </a:r>
            <a:endParaRPr b="1" sz="2400">
              <a:solidFill>
                <a:srgbClr val="E95273"/>
              </a:solidFill>
              <a:latin typeface="Calibri"/>
              <a:ea typeface="Calibri"/>
              <a:cs typeface="Calibri"/>
              <a:sym typeface="Calibri"/>
            </a:endParaRPr>
          </a:p>
          <a:p>
            <a:pPr indent="0" lvl="0" marL="0" marR="0" rtl="0" algn="l">
              <a:spcBef>
                <a:spcPts val="0"/>
              </a:spcBef>
              <a:spcAft>
                <a:spcPts val="0"/>
              </a:spcAft>
              <a:buNone/>
            </a:pPr>
            <a:r>
              <a:rPr lang="en-IE" sz="2400">
                <a:solidFill>
                  <a:srgbClr val="7F7F7F"/>
                </a:solidFill>
                <a:latin typeface="Calibri"/>
                <a:ea typeface="Calibri"/>
                <a:cs typeface="Calibri"/>
                <a:sym typeface="Calibri"/>
              </a:rPr>
              <a:t>Çoğu yeni işletme önemli miktarda sermaye elde etmekte sorun yaşayacaktır, ancak iş meleği yatırımı şirketlerin bir sonraki finansman ve genişleme seviyesine ulaşmasına yardımcı olabilir. Avrupa çapında </a:t>
            </a:r>
            <a:r>
              <a:rPr b="1" lang="en-IE" sz="2400">
                <a:solidFill>
                  <a:srgbClr val="E63275"/>
                </a:solidFill>
                <a:latin typeface="Calibri"/>
                <a:ea typeface="Calibri"/>
                <a:cs typeface="Calibri"/>
                <a:sym typeface="Calibri"/>
              </a:rPr>
              <a:t>Angel Investment Networks, </a:t>
            </a:r>
            <a:r>
              <a:rPr lang="en-IE" sz="2400">
                <a:solidFill>
                  <a:srgbClr val="7F7F7F"/>
                </a:solidFill>
                <a:latin typeface="Calibri"/>
                <a:ea typeface="Calibri"/>
                <a:cs typeface="Calibri"/>
                <a:sym typeface="Calibri"/>
              </a:rPr>
              <a:t>üyelerin ticari yatırımlar ve finansman konusunda diğer üyeleri bulmasına ve onlarla bağlantı kurmasına olanak tanır. Binlerce iş meleği ağı fikir aramak için kullanıyor ve girişimcilerin günlük olarak kaydolmasını sağlıyor.</a:t>
            </a:r>
            <a:endParaRPr sz="2400">
              <a:solidFill>
                <a:srgbClr val="414140"/>
              </a:solidFill>
              <a:latin typeface="Calibri"/>
              <a:ea typeface="Calibri"/>
              <a:cs typeface="Calibri"/>
              <a:sym typeface="Calibri"/>
            </a:endParaRPr>
          </a:p>
          <a:p>
            <a:pPr indent="0" lvl="0" marL="0" marR="0" rtl="0" algn="l">
              <a:spcBef>
                <a:spcPts val="0"/>
              </a:spcBef>
              <a:spcAft>
                <a:spcPts val="0"/>
              </a:spcAft>
              <a:buNone/>
            </a:pPr>
            <a:r>
              <a:rPr lang="en-IE" sz="2400">
                <a:solidFill>
                  <a:srgbClr val="525252"/>
                </a:solidFill>
                <a:latin typeface="Calibri"/>
                <a:ea typeface="Calibri"/>
                <a:cs typeface="Calibri"/>
                <a:sym typeface="Calibri"/>
              </a:rPr>
              <a:t>Örneğin. İrlanda Yatırım Ağı'nda 179, 388'den fazla kayıtlı melek yatırımcı bulunmaktadır. Siteleri</a:t>
            </a:r>
            <a:endParaRPr sz="2400">
              <a:solidFill>
                <a:srgbClr val="7F7F7F"/>
              </a:solidFill>
              <a:latin typeface="Calibri"/>
              <a:ea typeface="Calibri"/>
              <a:cs typeface="Calibri"/>
              <a:sym typeface="Calibri"/>
            </a:endParaRPr>
          </a:p>
          <a:p>
            <a:pPr indent="-342900" lvl="0" marL="342900" marR="0" rtl="0" algn="l">
              <a:spcBef>
                <a:spcPts val="0"/>
              </a:spcBef>
              <a:spcAft>
                <a:spcPts val="0"/>
              </a:spcAft>
              <a:buClr>
                <a:srgbClr val="6D6E6C"/>
              </a:buClr>
              <a:buSzPts val="2000"/>
              <a:buFont typeface="Arial"/>
              <a:buChar char="•"/>
            </a:pPr>
            <a:r>
              <a:rPr lang="en-IE" sz="2000">
                <a:solidFill>
                  <a:srgbClr val="6D6E6C"/>
                </a:solidFill>
                <a:latin typeface="Calibri"/>
                <a:ea typeface="Calibri"/>
                <a:cs typeface="Calibri"/>
                <a:sym typeface="Calibri"/>
              </a:rPr>
              <a:t>Belirli sektör (ler) in </a:t>
            </a:r>
            <a:r>
              <a:rPr b="1" lang="en-IE" sz="2000">
                <a:solidFill>
                  <a:srgbClr val="E95273"/>
                </a:solidFill>
                <a:latin typeface="Calibri"/>
                <a:ea typeface="Calibri"/>
                <a:cs typeface="Calibri"/>
                <a:sym typeface="Calibri"/>
              </a:rPr>
              <a:t>detaylarını içeren melek yatırımcılar</a:t>
            </a:r>
            <a:endParaRPr b="1" sz="2000">
              <a:solidFill>
                <a:srgbClr val="E95273"/>
              </a:solidFill>
              <a:latin typeface="Calibri"/>
              <a:ea typeface="Calibri"/>
              <a:cs typeface="Calibri"/>
              <a:sym typeface="Calibri"/>
            </a:endParaRPr>
          </a:p>
          <a:p>
            <a:pPr indent="-342900" lvl="0" marL="342900" marR="0" rtl="0" algn="l">
              <a:spcBef>
                <a:spcPts val="0"/>
              </a:spcBef>
              <a:spcAft>
                <a:spcPts val="0"/>
              </a:spcAft>
              <a:buClr>
                <a:srgbClr val="E95273"/>
              </a:buClr>
              <a:buSzPts val="2000"/>
              <a:buFont typeface="Arial"/>
              <a:buChar char="•"/>
            </a:pPr>
            <a:r>
              <a:rPr b="1" lang="en-IE" sz="2000">
                <a:solidFill>
                  <a:srgbClr val="E95273"/>
                </a:solidFill>
                <a:latin typeface="Calibri"/>
                <a:ea typeface="Calibri"/>
                <a:cs typeface="Calibri"/>
                <a:sym typeface="Calibri"/>
              </a:rPr>
              <a:t>Potansiyel yatırım tutarları</a:t>
            </a:r>
            <a:endParaRPr b="1" sz="2000">
              <a:solidFill>
                <a:srgbClr val="E95273"/>
              </a:solidFill>
              <a:latin typeface="Calibri"/>
              <a:ea typeface="Calibri"/>
              <a:cs typeface="Calibri"/>
              <a:sym typeface="Calibri"/>
            </a:endParaRPr>
          </a:p>
          <a:p>
            <a:pPr indent="-342900" lvl="0" marL="342900" marR="0" rtl="0" algn="l">
              <a:spcBef>
                <a:spcPts val="0"/>
              </a:spcBef>
              <a:spcAft>
                <a:spcPts val="0"/>
              </a:spcAft>
              <a:buClr>
                <a:srgbClr val="E95273"/>
              </a:buClr>
              <a:buSzPts val="2000"/>
              <a:buFont typeface="Arial"/>
              <a:buChar char="•"/>
            </a:pPr>
            <a:r>
              <a:rPr b="1" lang="en-IE" sz="2000">
                <a:solidFill>
                  <a:srgbClr val="E95273"/>
                </a:solidFill>
                <a:latin typeface="Calibri"/>
                <a:ea typeface="Calibri"/>
                <a:cs typeface="Calibri"/>
                <a:sym typeface="Calibri"/>
              </a:rPr>
              <a:t>Potansiyel iş girişiminin istenen yeri</a:t>
            </a:r>
            <a:endParaRPr b="1" sz="1800">
              <a:solidFill>
                <a:srgbClr val="E95273"/>
              </a:solidFill>
              <a:latin typeface="Calibri"/>
              <a:ea typeface="Calibri"/>
              <a:cs typeface="Calibri"/>
              <a:sym typeface="Calibri"/>
            </a:endParaRPr>
          </a:p>
        </p:txBody>
      </p:sp>
      <p:sp>
        <p:nvSpPr>
          <p:cNvPr id="835" name="Google Shape;835;p33"/>
          <p:cNvSpPr/>
          <p:nvPr/>
        </p:nvSpPr>
        <p:spPr>
          <a:xfrm>
            <a:off x="760362" y="128884"/>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2</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9" name="Shape 839"/>
        <p:cNvGrpSpPr/>
        <p:nvPr/>
      </p:nvGrpSpPr>
      <p:grpSpPr>
        <a:xfrm>
          <a:off x="0" y="0"/>
          <a:ext cx="0" cy="0"/>
          <a:chOff x="0" y="0"/>
          <a:chExt cx="0" cy="0"/>
        </a:xfrm>
      </p:grpSpPr>
      <p:sp>
        <p:nvSpPr>
          <p:cNvPr id="840" name="Google Shape;840;p34"/>
          <p:cNvSpPr txBox="1"/>
          <p:nvPr>
            <p:ph idx="1" type="body"/>
          </p:nvPr>
        </p:nvSpPr>
        <p:spPr>
          <a:xfrm>
            <a:off x="3640690" y="830874"/>
            <a:ext cx="7851469" cy="69735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E95273"/>
              </a:buClr>
              <a:buSzPts val="3600"/>
              <a:buNone/>
            </a:pPr>
            <a:r>
              <a:rPr b="1" lang="en-IE">
                <a:solidFill>
                  <a:srgbClr val="E95273"/>
                </a:solidFill>
                <a:latin typeface="Calibri"/>
                <a:ea typeface="Calibri"/>
                <a:cs typeface="Calibri"/>
                <a:sym typeface="Calibri"/>
              </a:rPr>
              <a:t>Tüm Melek Yatırımcılarınız Sorularınızı Cevapladı</a:t>
            </a:r>
            <a:endParaRPr b="1">
              <a:solidFill>
                <a:srgbClr val="E95273"/>
              </a:solidFill>
            </a:endParaRPr>
          </a:p>
        </p:txBody>
      </p:sp>
      <p:sp>
        <p:nvSpPr>
          <p:cNvPr id="841" name="Google Shape;841;p34"/>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842" name="Google Shape;842;p34"/>
          <p:cNvSpPr/>
          <p:nvPr/>
        </p:nvSpPr>
        <p:spPr>
          <a:xfrm>
            <a:off x="2715985" y="2598538"/>
            <a:ext cx="9476015" cy="2677656"/>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414140"/>
              </a:buClr>
              <a:buSzPts val="2400"/>
              <a:buFont typeface="Calibri"/>
              <a:buAutoNum type="arabicPeriod"/>
            </a:pPr>
            <a:r>
              <a:rPr lang="en-IE" sz="2400">
                <a:solidFill>
                  <a:srgbClr val="414140"/>
                </a:solidFill>
                <a:latin typeface="Calibri"/>
                <a:ea typeface="Calibri"/>
                <a:cs typeface="Calibri"/>
                <a:sym typeface="Calibri"/>
              </a:rPr>
              <a:t>Melek yatırımcılar için en önemli altı şey nedir?</a:t>
            </a:r>
            <a:endParaRPr/>
          </a:p>
          <a:p>
            <a:pPr indent="-514350" lvl="0" marL="514350" marR="0" rtl="0" algn="l">
              <a:spcBef>
                <a:spcPts val="0"/>
              </a:spcBef>
              <a:spcAft>
                <a:spcPts val="0"/>
              </a:spcAft>
              <a:buClr>
                <a:srgbClr val="414140"/>
              </a:buClr>
              <a:buSzPts val="2400"/>
              <a:buFont typeface="Calibri"/>
              <a:buAutoNum type="arabicPeriod"/>
            </a:pPr>
            <a:r>
              <a:rPr lang="en-IE" sz="2400">
                <a:solidFill>
                  <a:srgbClr val="414140"/>
                </a:solidFill>
                <a:latin typeface="Calibri"/>
                <a:ea typeface="Calibri"/>
                <a:cs typeface="Calibri"/>
                <a:sym typeface="Calibri"/>
              </a:rPr>
              <a:t>Melek yatırımcılar başlangıçta bir girişimciden ne görmek ister?</a:t>
            </a:r>
            <a:endParaRPr/>
          </a:p>
          <a:p>
            <a:pPr indent="-514350" lvl="0" marL="514350" marR="0" rtl="0" algn="l">
              <a:spcBef>
                <a:spcPts val="0"/>
              </a:spcBef>
              <a:spcAft>
                <a:spcPts val="0"/>
              </a:spcAft>
              <a:buClr>
                <a:srgbClr val="414140"/>
              </a:buClr>
              <a:buSzPts val="2400"/>
              <a:buFont typeface="Calibri"/>
              <a:buAutoNum type="arabicPeriod"/>
            </a:pPr>
            <a:r>
              <a:rPr lang="en-IE" sz="2400">
                <a:solidFill>
                  <a:srgbClr val="414140"/>
                </a:solidFill>
                <a:latin typeface="Calibri"/>
                <a:ea typeface="Calibri"/>
                <a:cs typeface="Calibri"/>
                <a:sym typeface="Calibri"/>
              </a:rPr>
              <a:t>Melek finansmanını yükseltmek ne kadar sürer?</a:t>
            </a:r>
            <a:endParaRPr/>
          </a:p>
          <a:p>
            <a:pPr indent="-514350" lvl="0" marL="514350" marR="0" rtl="0" algn="l">
              <a:spcBef>
                <a:spcPts val="0"/>
              </a:spcBef>
              <a:spcAft>
                <a:spcPts val="0"/>
              </a:spcAft>
              <a:buClr>
                <a:srgbClr val="414140"/>
              </a:buClr>
              <a:buSzPts val="2400"/>
              <a:buFont typeface="Calibri"/>
              <a:buAutoNum type="arabicPeriod"/>
            </a:pPr>
            <a:r>
              <a:rPr lang="en-IE" sz="2400">
                <a:solidFill>
                  <a:srgbClr val="414140"/>
                </a:solidFill>
                <a:latin typeface="Calibri"/>
                <a:ea typeface="Calibri"/>
                <a:cs typeface="Calibri"/>
                <a:sym typeface="Calibri"/>
              </a:rPr>
              <a:t>Girişimci melek yatırımcılardan hangi finansal soruları beklemeli?</a:t>
            </a:r>
            <a:endParaRPr/>
          </a:p>
          <a:p>
            <a:pPr indent="-514350" lvl="0" marL="514350" marR="0" rtl="0" algn="l">
              <a:spcBef>
                <a:spcPts val="0"/>
              </a:spcBef>
              <a:spcAft>
                <a:spcPts val="0"/>
              </a:spcAft>
              <a:buClr>
                <a:srgbClr val="414140"/>
              </a:buClr>
              <a:buSzPts val="2400"/>
              <a:buFont typeface="Calibri"/>
              <a:buAutoNum type="arabicPeriod"/>
            </a:pPr>
            <a:r>
              <a:rPr lang="en-IE" sz="2400">
                <a:solidFill>
                  <a:srgbClr val="414140"/>
                </a:solidFill>
                <a:latin typeface="Calibri"/>
                <a:ea typeface="Calibri"/>
                <a:cs typeface="Calibri"/>
                <a:sym typeface="Calibri"/>
              </a:rPr>
              <a:t>Girişimci pazarlama ve müşteri kazanımı hakkında hangi soruları tahmin etmelidir?</a:t>
            </a:r>
            <a:endParaRPr/>
          </a:p>
          <a:p>
            <a:pPr indent="-514350" lvl="0" marL="514350" marR="0" rtl="0" algn="l">
              <a:spcBef>
                <a:spcPts val="0"/>
              </a:spcBef>
              <a:spcAft>
                <a:spcPts val="0"/>
              </a:spcAft>
              <a:buClr>
                <a:srgbClr val="414140"/>
              </a:buClr>
              <a:buSzPts val="2400"/>
              <a:buFont typeface="Calibri"/>
              <a:buAutoNum type="arabicPeriod"/>
            </a:pPr>
            <a:r>
              <a:rPr lang="en-IE" sz="2400">
                <a:solidFill>
                  <a:srgbClr val="414140"/>
                </a:solidFill>
                <a:latin typeface="Calibri"/>
                <a:ea typeface="Calibri"/>
                <a:cs typeface="Calibri"/>
                <a:sym typeface="Calibri"/>
              </a:rPr>
              <a:t>Girişimci yönetim ekibi ve kurucularla ilgili hangi soruları beklemeli?</a:t>
            </a:r>
            <a:endParaRPr/>
          </a:p>
        </p:txBody>
      </p:sp>
      <p:sp>
        <p:nvSpPr>
          <p:cNvPr id="843" name="Google Shape;843;p34"/>
          <p:cNvSpPr/>
          <p:nvPr/>
        </p:nvSpPr>
        <p:spPr>
          <a:xfrm>
            <a:off x="760362" y="128884"/>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2</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7" name="Shape 847"/>
        <p:cNvGrpSpPr/>
        <p:nvPr/>
      </p:nvGrpSpPr>
      <p:grpSpPr>
        <a:xfrm>
          <a:off x="0" y="0"/>
          <a:ext cx="0" cy="0"/>
          <a:chOff x="0" y="0"/>
          <a:chExt cx="0" cy="0"/>
        </a:xfrm>
      </p:grpSpPr>
      <p:sp>
        <p:nvSpPr>
          <p:cNvPr id="848" name="Google Shape;848;p35"/>
          <p:cNvSpPr txBox="1"/>
          <p:nvPr>
            <p:ph idx="1" type="body"/>
          </p:nvPr>
        </p:nvSpPr>
        <p:spPr>
          <a:xfrm>
            <a:off x="3640690" y="830874"/>
            <a:ext cx="7851469" cy="69735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E95273"/>
              </a:buClr>
              <a:buSzPts val="3600"/>
              <a:buNone/>
            </a:pPr>
            <a:r>
              <a:rPr b="1" lang="en-IE">
                <a:solidFill>
                  <a:srgbClr val="E95273"/>
                </a:solidFill>
                <a:latin typeface="Calibri"/>
                <a:ea typeface="Calibri"/>
                <a:cs typeface="Calibri"/>
                <a:sym typeface="Calibri"/>
              </a:rPr>
              <a:t>Tüm Melek Yatırımcılarınız Sorularınızı Cevapladı</a:t>
            </a:r>
            <a:endParaRPr b="1">
              <a:solidFill>
                <a:srgbClr val="E95273"/>
              </a:solidFill>
            </a:endParaRPr>
          </a:p>
        </p:txBody>
      </p:sp>
      <p:sp>
        <p:nvSpPr>
          <p:cNvPr id="849" name="Google Shape;849;p35"/>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850" name="Google Shape;850;p35"/>
          <p:cNvSpPr/>
          <p:nvPr/>
        </p:nvSpPr>
        <p:spPr>
          <a:xfrm>
            <a:off x="2715985" y="2598538"/>
            <a:ext cx="9476015" cy="3577903"/>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414140"/>
              </a:buClr>
              <a:buSzPts val="2400"/>
              <a:buFont typeface="Calibri"/>
              <a:buAutoNum type="arabicPeriod" startAt="7"/>
            </a:pPr>
            <a:r>
              <a:rPr lang="en-IE" sz="2400">
                <a:solidFill>
                  <a:srgbClr val="414140"/>
                </a:solidFill>
                <a:latin typeface="Calibri"/>
                <a:ea typeface="Calibri"/>
                <a:cs typeface="Calibri"/>
                <a:sym typeface="Calibri"/>
              </a:rPr>
              <a:t>Melek ne kadar riskli yatırım yapıyor?</a:t>
            </a:r>
            <a:endParaRPr/>
          </a:p>
          <a:p>
            <a:pPr indent="-457200" lvl="0" marL="457200" marR="0" rtl="0" algn="l">
              <a:spcBef>
                <a:spcPts val="0"/>
              </a:spcBef>
              <a:spcAft>
                <a:spcPts val="0"/>
              </a:spcAft>
              <a:buClr>
                <a:srgbClr val="414140"/>
              </a:buClr>
              <a:buSzPts val="2400"/>
              <a:buFont typeface="Calibri"/>
              <a:buAutoNum type="arabicPeriod" startAt="7"/>
            </a:pPr>
            <a:r>
              <a:rPr lang="en-IE" sz="2400">
                <a:solidFill>
                  <a:srgbClr val="414140"/>
                </a:solidFill>
                <a:latin typeface="Calibri"/>
                <a:ea typeface="Calibri"/>
                <a:cs typeface="Calibri"/>
                <a:sym typeface="Calibri"/>
              </a:rPr>
              <a:t>Bir CEO potansiyel melek yatırımcılara hangi soruları sormalıdır?</a:t>
            </a:r>
            <a:endParaRPr/>
          </a:p>
          <a:p>
            <a:pPr indent="-457200" lvl="0" marL="457200" marR="0" rtl="0" algn="l">
              <a:spcBef>
                <a:spcPts val="0"/>
              </a:spcBef>
              <a:spcAft>
                <a:spcPts val="0"/>
              </a:spcAft>
              <a:buClr>
                <a:srgbClr val="414140"/>
              </a:buClr>
              <a:buSzPts val="2400"/>
              <a:buFont typeface="Calibri"/>
              <a:buAutoNum type="arabicPeriod" startAt="7"/>
            </a:pPr>
            <a:r>
              <a:rPr lang="en-IE" sz="2400">
                <a:solidFill>
                  <a:srgbClr val="414140"/>
                </a:solidFill>
                <a:latin typeface="Calibri"/>
                <a:ea typeface="Calibri"/>
                <a:cs typeface="Calibri"/>
                <a:sym typeface="Calibri"/>
              </a:rPr>
              <a:t>Bir tohum turu finansmanında uygun değerlemenin belirlenmesinde kilit faktörler nelerdir?</a:t>
            </a:r>
            <a:endParaRPr/>
          </a:p>
          <a:p>
            <a:pPr indent="-457200" lvl="0" marL="457200" marR="0" rtl="0" algn="l">
              <a:spcBef>
                <a:spcPts val="0"/>
              </a:spcBef>
              <a:spcAft>
                <a:spcPts val="0"/>
              </a:spcAft>
              <a:buClr>
                <a:srgbClr val="414140"/>
              </a:buClr>
              <a:buSzPts val="2400"/>
              <a:buFont typeface="Calibri"/>
              <a:buAutoNum type="arabicPeriod" startAt="7"/>
            </a:pPr>
            <a:r>
              <a:rPr lang="en-IE" sz="2400">
                <a:solidFill>
                  <a:srgbClr val="414140"/>
                </a:solidFill>
                <a:latin typeface="Calibri"/>
                <a:ea typeface="Calibri"/>
                <a:cs typeface="Calibri"/>
                <a:sym typeface="Calibri"/>
              </a:rPr>
              <a:t>Melek yatırımcıların bir yatırımı reddetmelerinin tipik nedenleri nelerdir?</a:t>
            </a:r>
            <a:endParaRPr/>
          </a:p>
          <a:p>
            <a:pPr indent="-457200" lvl="0" marL="457200" marR="0" rtl="0" algn="l">
              <a:spcBef>
                <a:spcPts val="0"/>
              </a:spcBef>
              <a:spcAft>
                <a:spcPts val="0"/>
              </a:spcAft>
              <a:buClr>
                <a:srgbClr val="414140"/>
              </a:buClr>
              <a:buSzPts val="2400"/>
              <a:buFont typeface="Calibri"/>
              <a:buAutoNum type="arabicPeriod" startAt="7"/>
            </a:pPr>
            <a:r>
              <a:rPr lang="en-IE" sz="2400">
                <a:solidFill>
                  <a:srgbClr val="414140"/>
                </a:solidFill>
                <a:latin typeface="Calibri"/>
                <a:ea typeface="Calibri"/>
                <a:cs typeface="Calibri"/>
                <a:sym typeface="Calibri"/>
              </a:rPr>
              <a:t>Melek yatırımcılarla yapılan saha toplantısında girişimciler tarafından hangi hatalar yapılır?</a:t>
            </a:r>
            <a:endParaRPr/>
          </a:p>
          <a:p>
            <a:pPr indent="0" lvl="0" marL="0" marR="0" rtl="0" algn="l">
              <a:spcBef>
                <a:spcPts val="0"/>
              </a:spcBef>
              <a:spcAft>
                <a:spcPts val="0"/>
              </a:spcAft>
              <a:buNone/>
            </a:pPr>
            <a:r>
              <a:t/>
            </a:r>
            <a:endParaRPr sz="1050" u="sng">
              <a:solidFill>
                <a:srgbClr val="414140"/>
              </a:solidFill>
              <a:latin typeface="Calibri"/>
              <a:ea typeface="Calibri"/>
              <a:cs typeface="Calibri"/>
              <a:sym typeface="Calibri"/>
              <a:hlinkClick r:id="rId3"/>
            </a:endParaRPr>
          </a:p>
          <a:p>
            <a:pPr indent="0" lvl="0" marL="0" marR="0" rtl="0" algn="l">
              <a:spcBef>
                <a:spcPts val="0"/>
              </a:spcBef>
              <a:spcAft>
                <a:spcPts val="0"/>
              </a:spcAft>
              <a:buNone/>
            </a:pPr>
            <a:r>
              <a:rPr lang="en-IE" sz="2400" u="sng">
                <a:solidFill>
                  <a:srgbClr val="414140"/>
                </a:solidFill>
                <a:latin typeface="Calibri"/>
                <a:ea typeface="Calibri"/>
                <a:cs typeface="Calibri"/>
                <a:sym typeface="Calibri"/>
                <a:hlinkClick r:id="rId4"/>
              </a:rPr>
              <a:t>All 20 Sets of Questions &amp; Answers Here: Forbes</a:t>
            </a:r>
            <a:endParaRPr sz="2400">
              <a:solidFill>
                <a:srgbClr val="414140"/>
              </a:solidFill>
              <a:latin typeface="Calibri"/>
              <a:ea typeface="Calibri"/>
              <a:cs typeface="Calibri"/>
              <a:sym typeface="Calibri"/>
            </a:endParaRPr>
          </a:p>
        </p:txBody>
      </p:sp>
      <p:sp>
        <p:nvSpPr>
          <p:cNvPr id="851" name="Google Shape;851;p35"/>
          <p:cNvSpPr/>
          <p:nvPr/>
        </p:nvSpPr>
        <p:spPr>
          <a:xfrm>
            <a:off x="760362" y="128884"/>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2</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5" name="Shape 855"/>
        <p:cNvGrpSpPr/>
        <p:nvPr/>
      </p:nvGrpSpPr>
      <p:grpSpPr>
        <a:xfrm>
          <a:off x="0" y="0"/>
          <a:ext cx="0" cy="0"/>
          <a:chOff x="0" y="0"/>
          <a:chExt cx="0" cy="0"/>
        </a:xfrm>
      </p:grpSpPr>
      <p:sp>
        <p:nvSpPr>
          <p:cNvPr id="856" name="Google Shape;856;p36"/>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Risk Sermayesi Yatırımcıları</a:t>
            </a:r>
            <a:endParaRPr b="1">
              <a:solidFill>
                <a:srgbClr val="E95273"/>
              </a:solidFill>
            </a:endParaRPr>
          </a:p>
        </p:txBody>
      </p:sp>
      <p:sp>
        <p:nvSpPr>
          <p:cNvPr id="857" name="Google Shape;857;p36"/>
          <p:cNvSpPr txBox="1"/>
          <p:nvPr>
            <p:ph idx="2" type="body"/>
          </p:nvPr>
        </p:nvSpPr>
        <p:spPr>
          <a:xfrm>
            <a:off x="590550" y="2117448"/>
            <a:ext cx="11305693" cy="3975101"/>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0B1A2"/>
              </a:buClr>
              <a:buSzPts val="2400"/>
              <a:buNone/>
            </a:pPr>
            <a:r>
              <a:rPr b="1" lang="en-IE">
                <a:solidFill>
                  <a:srgbClr val="10B1A2"/>
                </a:solidFill>
              </a:rPr>
              <a:t>Tohum ve Risk Sermayesi, </a:t>
            </a:r>
            <a:r>
              <a:rPr lang="en-IE"/>
              <a:t>yeni işletmeler ve girişimciler için kredi alamayan sermaye sağlayan daha sık yatırım kaynakları haline geliyor. Küresel kredi krizi melek yatırımcılara olan talebi artırdı.</a:t>
            </a:r>
            <a:endParaRPr/>
          </a:p>
          <a:p>
            <a:pPr indent="0" lvl="0" marL="0" rtl="0" algn="l">
              <a:lnSpc>
                <a:spcPct val="90000"/>
              </a:lnSpc>
              <a:spcBef>
                <a:spcPts val="1000"/>
              </a:spcBef>
              <a:spcAft>
                <a:spcPts val="0"/>
              </a:spcAft>
              <a:buClr>
                <a:srgbClr val="10B1A2"/>
              </a:buClr>
              <a:buSzPts val="2400"/>
              <a:buNone/>
            </a:pPr>
            <a:r>
              <a:rPr b="1" lang="en-IE">
                <a:solidFill>
                  <a:srgbClr val="10B1A2"/>
                </a:solidFill>
              </a:rPr>
              <a:t>Risk Sermayesi:</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Sermaye</a:t>
            </a:r>
            <a:r>
              <a:rPr b="1" lang="en-IE">
                <a:solidFill>
                  <a:srgbClr val="10B1A2"/>
                </a:solidFill>
              </a:rPr>
              <a:t>, tam zamanlı, önemli işletmelere </a:t>
            </a:r>
            <a:r>
              <a:rPr lang="en-IE"/>
              <a:t>dönüşme potansiyeline sahip hırslı, hızlı büyüyen şirketlerde yönetime yatırım yapan profesyonel firmalar (girişim kapitalistleri) tarafından sağlanır.</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Şirketin güvenilirliğine önemli ölçüde </a:t>
            </a:r>
            <a:r>
              <a:rPr b="1" lang="en-IE">
                <a:solidFill>
                  <a:srgbClr val="10B1A2"/>
                </a:solidFill>
              </a:rPr>
              <a:t>katkıda bulunma ve yönetim uzmanlığı</a:t>
            </a:r>
            <a:r>
              <a:rPr lang="en-IE"/>
              <a:t>, destek ve irtibat kişilerine erişim sağlama olasılığı yüksektir. Mentörlükleri ve yatırımlarının izlenmesi kapsamında, yönetim kurulu üyeliği talep edeceklerdir.</a:t>
            </a:r>
            <a:endParaRPr/>
          </a:p>
          <a:p>
            <a:pPr indent="0" lvl="0" marL="0" rtl="0" algn="l">
              <a:lnSpc>
                <a:spcPct val="90000"/>
              </a:lnSpc>
              <a:spcBef>
                <a:spcPts val="1000"/>
              </a:spcBef>
              <a:spcAft>
                <a:spcPts val="0"/>
              </a:spcAft>
              <a:buClr>
                <a:srgbClr val="6D6E6C"/>
              </a:buClr>
              <a:buSzPts val="2400"/>
              <a:buNone/>
            </a:pPr>
            <a:r>
              <a:t/>
            </a:r>
            <a:endParaRPr/>
          </a:p>
        </p:txBody>
      </p:sp>
      <p:sp>
        <p:nvSpPr>
          <p:cNvPr id="858" name="Google Shape;858;p36"/>
          <p:cNvSpPr/>
          <p:nvPr/>
        </p:nvSpPr>
        <p:spPr>
          <a:xfrm>
            <a:off x="622929" y="48169"/>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3</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2" name="Shape 862"/>
        <p:cNvGrpSpPr/>
        <p:nvPr/>
      </p:nvGrpSpPr>
      <p:grpSpPr>
        <a:xfrm>
          <a:off x="0" y="0"/>
          <a:ext cx="0" cy="0"/>
          <a:chOff x="0" y="0"/>
          <a:chExt cx="0" cy="0"/>
        </a:xfrm>
      </p:grpSpPr>
      <p:sp>
        <p:nvSpPr>
          <p:cNvPr id="863" name="Google Shape;863;p37"/>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Risk Sermayesi Yatırımcıları</a:t>
            </a:r>
            <a:endParaRPr b="1">
              <a:solidFill>
                <a:srgbClr val="E95273"/>
              </a:solidFill>
            </a:endParaRPr>
          </a:p>
        </p:txBody>
      </p:sp>
      <p:sp>
        <p:nvSpPr>
          <p:cNvPr id="864" name="Google Shape;864;p37"/>
          <p:cNvSpPr txBox="1"/>
          <p:nvPr>
            <p:ph idx="2" type="body"/>
          </p:nvPr>
        </p:nvSpPr>
        <p:spPr>
          <a:xfrm>
            <a:off x="1057275" y="2117448"/>
            <a:ext cx="10511798" cy="3975101"/>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Banka finansmanının aksine, girişim kapitalistleri planlı </a:t>
            </a:r>
            <a:r>
              <a:rPr b="1" lang="en-IE"/>
              <a:t>geri ödeme için değil</a:t>
            </a:r>
            <a:r>
              <a:rPr lang="en-IE"/>
              <a:t>, nakit karşılığında şirketinizin hisse sermayesinin az bir kısmını arıyorlar.</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Girişim kapitalistleri </a:t>
            </a:r>
            <a:r>
              <a:rPr b="1" lang="en-IE"/>
              <a:t>yatırımlarını</a:t>
            </a:r>
            <a:r>
              <a:rPr lang="en-IE"/>
              <a:t> genellikle bir kamu piyasasında flotasyon, bir ticaret satışı veya şirket tarafından satın alınacak payları aracılığıyla beş yıl içinde gerçekleştirmeye çalışacaklardır.</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Risk Sermayesi fonları </a:t>
            </a:r>
            <a:r>
              <a:rPr b="1" lang="en-IE"/>
              <a:t>genellikle 500 bin € + özkaynak artıran şirketlere </a:t>
            </a:r>
            <a:r>
              <a:rPr lang="en-IE"/>
              <a:t>yatırım yapar. Şirketler, </a:t>
            </a:r>
            <a:r>
              <a:rPr b="1" lang="en-IE"/>
              <a:t>güçlü bir yönetim ekibi ve kanıtlanabilir becerilere sahip</a:t>
            </a:r>
            <a:r>
              <a:rPr lang="en-IE"/>
              <a:t>, </a:t>
            </a:r>
            <a:r>
              <a:rPr b="1" lang="en-IE"/>
              <a:t>hızla büyüyen</a:t>
            </a:r>
            <a:r>
              <a:rPr lang="en-IE"/>
              <a:t>, </a:t>
            </a:r>
            <a:r>
              <a:rPr b="1" lang="en-IE"/>
              <a:t>çekici bir sektörde </a:t>
            </a:r>
            <a:r>
              <a:rPr lang="en-IE"/>
              <a:t>olmalıdır. Ürün / hizmet açıkça tanımlanmış bir sorunu çözmelidir.</a:t>
            </a:r>
            <a:endParaRPr/>
          </a:p>
          <a:p>
            <a:pPr indent="0" lvl="0" marL="0" rtl="0" algn="l">
              <a:lnSpc>
                <a:spcPct val="90000"/>
              </a:lnSpc>
              <a:spcBef>
                <a:spcPts val="1000"/>
              </a:spcBef>
              <a:spcAft>
                <a:spcPts val="0"/>
              </a:spcAft>
              <a:buClr>
                <a:srgbClr val="6D6E6C"/>
              </a:buClr>
              <a:buSzPts val="2400"/>
              <a:buNone/>
            </a:pPr>
            <a:r>
              <a:t/>
            </a:r>
            <a:endParaRPr/>
          </a:p>
        </p:txBody>
      </p:sp>
      <p:sp>
        <p:nvSpPr>
          <p:cNvPr id="865" name="Google Shape;865;p37"/>
          <p:cNvSpPr/>
          <p:nvPr/>
        </p:nvSpPr>
        <p:spPr>
          <a:xfrm>
            <a:off x="622929" y="48169"/>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3</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9" name="Shape 869"/>
        <p:cNvGrpSpPr/>
        <p:nvPr/>
      </p:nvGrpSpPr>
      <p:grpSpPr>
        <a:xfrm>
          <a:off x="0" y="0"/>
          <a:ext cx="0" cy="0"/>
          <a:chOff x="0" y="0"/>
          <a:chExt cx="0" cy="0"/>
        </a:xfrm>
      </p:grpSpPr>
      <p:sp>
        <p:nvSpPr>
          <p:cNvPr id="870" name="Google Shape;870;p38"/>
          <p:cNvSpPr/>
          <p:nvPr/>
        </p:nvSpPr>
        <p:spPr>
          <a:xfrm>
            <a:off x="6506817" y="0"/>
            <a:ext cx="3127513" cy="1126435"/>
          </a:xfrm>
          <a:custGeom>
            <a:rect b="b" l="l" r="r" t="t"/>
            <a:pathLst>
              <a:path extrusionOk="0" h="1126435" w="3127513">
                <a:moveTo>
                  <a:pt x="0" y="0"/>
                </a:moveTo>
                <a:lnTo>
                  <a:pt x="3127513" y="1073426"/>
                </a:lnTo>
                <a:lnTo>
                  <a:pt x="2597426" y="1126435"/>
                </a:lnTo>
                <a:lnTo>
                  <a:pt x="0" y="0"/>
                </a:lnTo>
                <a:close/>
              </a:path>
            </a:pathLst>
          </a:custGeom>
          <a:solidFill>
            <a:srgbClr val="B759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1" name="Google Shape;871;p38"/>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t/>
            </a:r>
            <a:endParaRPr/>
          </a:p>
        </p:txBody>
      </p:sp>
      <p:sp>
        <p:nvSpPr>
          <p:cNvPr id="872" name="Google Shape;872;p38"/>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p:txBody>
      </p:sp>
      <p:sp>
        <p:nvSpPr>
          <p:cNvPr id="873" name="Google Shape;873;p38"/>
          <p:cNvSpPr txBox="1"/>
          <p:nvPr>
            <p:ph idx="4294967295" type="title"/>
          </p:nvPr>
        </p:nvSpPr>
        <p:spPr>
          <a:xfrm>
            <a:off x="-1" y="1"/>
            <a:ext cx="12191999" cy="1474788"/>
          </a:xfrm>
          <a:prstGeom prst="rect">
            <a:avLst/>
          </a:prstGeom>
          <a:solidFill>
            <a:schemeClr val="l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0B1A2"/>
              </a:buClr>
              <a:buSzPts val="3200"/>
              <a:buFont typeface="Calibri"/>
              <a:buNone/>
            </a:pPr>
            <a:r>
              <a:rPr b="1" lang="en-IE" sz="3200">
                <a:solidFill>
                  <a:srgbClr val="10B1A2"/>
                </a:solidFill>
                <a:latin typeface="Calibri"/>
                <a:ea typeface="Calibri"/>
                <a:cs typeface="Calibri"/>
                <a:sym typeface="Calibri"/>
              </a:rPr>
              <a:t>Risk Sermayesi ve Melek Yatırımcı Arasındaki Fark</a:t>
            </a:r>
            <a:endParaRPr b="1" sz="3200">
              <a:solidFill>
                <a:srgbClr val="10B1A2"/>
              </a:solidFill>
              <a:latin typeface="Calibri"/>
              <a:ea typeface="Calibri"/>
              <a:cs typeface="Calibri"/>
              <a:sym typeface="Calibri"/>
            </a:endParaRPr>
          </a:p>
        </p:txBody>
      </p:sp>
      <p:graphicFrame>
        <p:nvGraphicFramePr>
          <p:cNvPr id="874" name="Google Shape;874;p38"/>
          <p:cNvGraphicFramePr/>
          <p:nvPr/>
        </p:nvGraphicFramePr>
        <p:xfrm>
          <a:off x="0" y="974484"/>
          <a:ext cx="3000000" cy="3000000"/>
        </p:xfrm>
        <a:graphic>
          <a:graphicData uri="http://schemas.openxmlformats.org/drawingml/2006/table">
            <a:tbl>
              <a:tblPr bandRow="1" firstRow="1">
                <a:noFill/>
                <a:tableStyleId>{F4E5FAE1-9434-4956-90CA-7B3D4EBF3D6C}</a:tableStyleId>
              </a:tblPr>
              <a:tblGrid>
                <a:gridCol w="6165900"/>
                <a:gridCol w="220700"/>
                <a:gridCol w="5805400"/>
              </a:tblGrid>
              <a:tr h="430150">
                <a:tc gridSpan="2">
                  <a:txBody>
                    <a:bodyPr/>
                    <a:lstStyle/>
                    <a:p>
                      <a:pPr indent="0" lvl="0" marL="0" marR="0" rtl="0" algn="ctr">
                        <a:spcBef>
                          <a:spcPts val="0"/>
                        </a:spcBef>
                        <a:spcAft>
                          <a:spcPts val="0"/>
                        </a:spcAft>
                        <a:buNone/>
                      </a:pPr>
                      <a:r>
                        <a:rPr lang="en-IE" sz="2400" u="none" cap="none" strike="noStrike">
                          <a:solidFill>
                            <a:srgbClr val="E95273"/>
                          </a:solidFill>
                        </a:rPr>
                        <a:t>Melek Yatırımcı</a:t>
                      </a:r>
                      <a:endParaRPr sz="2400" u="none" cap="none" strike="noStrike">
                        <a:solidFill>
                          <a:srgbClr val="E95273"/>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marR="0" rtl="0" algn="ctr">
                        <a:spcBef>
                          <a:spcPts val="0"/>
                        </a:spcBef>
                        <a:spcAft>
                          <a:spcPts val="0"/>
                        </a:spcAft>
                        <a:buNone/>
                      </a:pPr>
                      <a:r>
                        <a:rPr b="1" lang="en-IE" sz="2400" u="none" cap="none" strike="noStrike">
                          <a:solidFill>
                            <a:srgbClr val="E95273"/>
                          </a:solidFill>
                          <a:latin typeface="Calibri"/>
                          <a:ea typeface="Calibri"/>
                          <a:cs typeface="Calibri"/>
                          <a:sym typeface="Calibri"/>
                        </a:rPr>
                        <a:t>Risk Sermayesi</a:t>
                      </a:r>
                      <a:endParaRPr b="1" sz="2400" u="none" cap="none" strike="noStrike">
                        <a:solidFill>
                          <a:srgbClr val="E95273"/>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77075">
                <a:tc gridSpan="3">
                  <a:txBody>
                    <a:bodyPr/>
                    <a:lstStyle/>
                    <a:p>
                      <a:pPr indent="0" lvl="0" marL="0" marR="0" rtl="0" algn="ctr">
                        <a:lnSpc>
                          <a:spcPct val="100000"/>
                        </a:lnSpc>
                        <a:spcBef>
                          <a:spcPts val="0"/>
                        </a:spcBef>
                        <a:spcAft>
                          <a:spcPts val="0"/>
                        </a:spcAft>
                        <a:buClr>
                          <a:srgbClr val="6D6E6C"/>
                        </a:buClr>
                        <a:buSzPts val="2000"/>
                        <a:buFont typeface="Arial"/>
                        <a:buNone/>
                      </a:pPr>
                      <a:r>
                        <a:rPr b="1" i="0" lang="en-IE" sz="2000" u="none" cap="none" strike="noStrike">
                          <a:solidFill>
                            <a:srgbClr val="6D6E6C"/>
                          </a:solidFill>
                          <a:latin typeface="Calibri"/>
                          <a:ea typeface="Calibri"/>
                          <a:cs typeface="Calibri"/>
                          <a:sym typeface="Calibri"/>
                        </a:rPr>
                        <a:t>Özel sermaye, </a:t>
                      </a:r>
                      <a:r>
                        <a:rPr b="0" i="0" lang="en-IE" sz="2000" u="none" cap="none" strike="noStrike">
                          <a:solidFill>
                            <a:srgbClr val="6D6E6C"/>
                          </a:solidFill>
                          <a:latin typeface="Calibri"/>
                          <a:ea typeface="Calibri"/>
                          <a:cs typeface="Calibri"/>
                          <a:sym typeface="Calibri"/>
                        </a:rPr>
                        <a:t>borsada kote olmayan bir şirketteki hisse senetlerinden (hisse senedi veya hisse senetleri) ibarettir.</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r>
              <a:tr h="273050">
                <a:tc>
                  <a:txBody>
                    <a:bodyPr/>
                    <a:lstStyle/>
                    <a:p>
                      <a:pPr indent="-285750" lvl="0" marL="285750" marR="0" rtl="0" algn="l">
                        <a:lnSpc>
                          <a:spcPct val="100000"/>
                        </a:lnSpc>
                        <a:spcBef>
                          <a:spcPts val="0"/>
                        </a:spcBef>
                        <a:spcAft>
                          <a:spcPts val="0"/>
                        </a:spcAft>
                        <a:buClr>
                          <a:srgbClr val="7F7F7F"/>
                        </a:buClr>
                        <a:buSzPts val="2150"/>
                        <a:buFont typeface="Arial"/>
                        <a:buChar char="•"/>
                      </a:pPr>
                      <a:r>
                        <a:rPr b="0" i="0" lang="en-IE" sz="2150" u="none" cap="none" strike="noStrike">
                          <a:solidFill>
                            <a:srgbClr val="7F7F7F"/>
                          </a:solidFill>
                          <a:latin typeface="Calibri"/>
                          <a:ea typeface="Calibri"/>
                          <a:cs typeface="Calibri"/>
                          <a:sym typeface="Calibri"/>
                        </a:rPr>
                        <a:t>Bireysel yatırımcı</a:t>
                      </a:r>
                      <a:endParaRPr b="0" i="0" sz="2150" u="none" cap="none" strike="noStrike">
                        <a:solidFill>
                          <a:srgbClr val="7F7F7F"/>
                        </a:solidFill>
                        <a:latin typeface="Calibri"/>
                        <a:ea typeface="Calibri"/>
                        <a:cs typeface="Calibri"/>
                        <a:sym typeface="Calibri"/>
                      </a:endParaRPr>
                    </a:p>
                    <a:p>
                      <a:pPr indent="-285750" lvl="0" marL="285750" marR="0" rtl="0" algn="l">
                        <a:lnSpc>
                          <a:spcPct val="100000"/>
                        </a:lnSpc>
                        <a:spcBef>
                          <a:spcPts val="0"/>
                        </a:spcBef>
                        <a:spcAft>
                          <a:spcPts val="0"/>
                        </a:spcAft>
                        <a:buClr>
                          <a:srgbClr val="7F7F7F"/>
                        </a:buClr>
                        <a:buSzPts val="2150"/>
                        <a:buFont typeface="Arial"/>
                        <a:buChar char="•"/>
                      </a:pPr>
                      <a:r>
                        <a:rPr b="0" i="0" lang="en-IE" sz="2150" u="none" cap="none" strike="noStrike">
                          <a:solidFill>
                            <a:srgbClr val="7F7F7F"/>
                          </a:solidFill>
                          <a:latin typeface="Calibri"/>
                          <a:ea typeface="Calibri"/>
                          <a:cs typeface="Calibri"/>
                          <a:sym typeface="Calibri"/>
                        </a:rPr>
                        <a:t>Yatırım tutarları: 10 bin € - 100 bin €, bazen biraz daha fazla, gruplar 1 milyon € 'ya kadar çıkabilir</a:t>
                      </a:r>
                      <a:endParaRPr b="0" i="0" sz="2150" u="none" cap="none" strike="noStrike">
                        <a:solidFill>
                          <a:srgbClr val="7F7F7F"/>
                        </a:solidFill>
                        <a:latin typeface="Calibri"/>
                        <a:ea typeface="Calibri"/>
                        <a:cs typeface="Calibri"/>
                        <a:sym typeface="Calibri"/>
                      </a:endParaRPr>
                    </a:p>
                    <a:p>
                      <a:pPr indent="-285750" lvl="0" marL="285750" marR="0" rtl="0" algn="l">
                        <a:lnSpc>
                          <a:spcPct val="100000"/>
                        </a:lnSpc>
                        <a:spcBef>
                          <a:spcPts val="0"/>
                        </a:spcBef>
                        <a:spcAft>
                          <a:spcPts val="0"/>
                        </a:spcAft>
                        <a:buClr>
                          <a:srgbClr val="7F7F7F"/>
                        </a:buClr>
                        <a:buSzPts val="2150"/>
                        <a:buFont typeface="Arial"/>
                        <a:buChar char="•"/>
                      </a:pPr>
                      <a:r>
                        <a:rPr b="0" i="0" lang="en-IE" sz="2150" u="none" cap="none" strike="noStrike">
                          <a:solidFill>
                            <a:srgbClr val="7F7F7F"/>
                          </a:solidFill>
                          <a:latin typeface="Calibri"/>
                          <a:ea typeface="Calibri"/>
                          <a:cs typeface="Calibri"/>
                          <a:sym typeface="Calibri"/>
                        </a:rPr>
                        <a:t>Doğrudan özel şirketlere yatırım yapmaktan ötürü özel sermayeye sahip olmak</a:t>
                      </a:r>
                      <a:endParaRPr b="0" i="0" sz="2150" u="none" cap="none" strike="noStrike">
                        <a:solidFill>
                          <a:srgbClr val="7F7F7F"/>
                        </a:solidFill>
                        <a:latin typeface="Calibri"/>
                        <a:ea typeface="Calibri"/>
                        <a:cs typeface="Calibri"/>
                        <a:sym typeface="Calibri"/>
                      </a:endParaRPr>
                    </a:p>
                    <a:p>
                      <a:pPr indent="-285750" lvl="0" marL="285750" marR="0" rtl="0" algn="l">
                        <a:lnSpc>
                          <a:spcPct val="100000"/>
                        </a:lnSpc>
                        <a:spcBef>
                          <a:spcPts val="0"/>
                        </a:spcBef>
                        <a:spcAft>
                          <a:spcPts val="0"/>
                        </a:spcAft>
                        <a:buClr>
                          <a:srgbClr val="7F7F7F"/>
                        </a:buClr>
                        <a:buSzPts val="2150"/>
                        <a:buFont typeface="Arial"/>
                        <a:buChar char="•"/>
                      </a:pPr>
                      <a:r>
                        <a:rPr b="0" i="0" lang="en-IE" sz="2150" u="none" cap="none" strike="noStrike">
                          <a:solidFill>
                            <a:srgbClr val="7F7F7F"/>
                          </a:solidFill>
                          <a:latin typeface="Calibri"/>
                          <a:ea typeface="Calibri"/>
                          <a:cs typeface="Calibri"/>
                          <a:sym typeface="Calibri"/>
                        </a:rPr>
                        <a:t>Bireyler genellikle kendi kişisel fonlarını potansiyel olarak ödüllendirici bir fırsata yatırım yapan başarılı iş adamları</a:t>
                      </a:r>
                      <a:endParaRPr b="0" i="0" sz="2150" u="none" cap="none" strike="noStrike">
                        <a:solidFill>
                          <a:srgbClr val="7F7F7F"/>
                        </a:solidFill>
                        <a:latin typeface="Calibri"/>
                        <a:ea typeface="Calibri"/>
                        <a:cs typeface="Calibri"/>
                        <a:sym typeface="Calibri"/>
                      </a:endParaRPr>
                    </a:p>
                    <a:p>
                      <a:pPr indent="-285750" lvl="0" marL="285750" marR="0" rtl="0" algn="l">
                        <a:lnSpc>
                          <a:spcPct val="100000"/>
                        </a:lnSpc>
                        <a:spcBef>
                          <a:spcPts val="0"/>
                        </a:spcBef>
                        <a:spcAft>
                          <a:spcPts val="0"/>
                        </a:spcAft>
                        <a:buClr>
                          <a:srgbClr val="7F7F7F"/>
                        </a:buClr>
                        <a:buSzPts val="2150"/>
                        <a:buFont typeface="Arial"/>
                        <a:buChar char="•"/>
                      </a:pPr>
                      <a:r>
                        <a:rPr b="0" i="0" lang="en-IE" sz="2150" u="none" cap="none" strike="noStrike">
                          <a:solidFill>
                            <a:srgbClr val="7F7F7F"/>
                          </a:solidFill>
                          <a:latin typeface="Calibri"/>
                          <a:ea typeface="Calibri"/>
                          <a:cs typeface="Calibri"/>
                          <a:sym typeface="Calibri"/>
                        </a:rPr>
                        <a:t>Kurulmuş şirketlere olduğu kadar erken aşamaya veya işletmeye başlama yatırımlarına istekli olabilir</a:t>
                      </a:r>
                      <a:endParaRPr b="0" i="0" sz="2150" u="none" cap="none" strike="noStrike">
                        <a:solidFill>
                          <a:srgbClr val="7F7F7F"/>
                        </a:solidFill>
                        <a:latin typeface="Calibri"/>
                        <a:ea typeface="Calibri"/>
                        <a:cs typeface="Calibri"/>
                        <a:sym typeface="Calibri"/>
                      </a:endParaRPr>
                    </a:p>
                    <a:p>
                      <a:pPr indent="-285750" lvl="0" marL="285750" marR="0" rtl="0" algn="l">
                        <a:lnSpc>
                          <a:spcPct val="100000"/>
                        </a:lnSpc>
                        <a:spcBef>
                          <a:spcPts val="0"/>
                        </a:spcBef>
                        <a:spcAft>
                          <a:spcPts val="0"/>
                        </a:spcAft>
                        <a:buClr>
                          <a:srgbClr val="7F7F7F"/>
                        </a:buClr>
                        <a:buSzPts val="2150"/>
                        <a:buFont typeface="Arial"/>
                        <a:buChar char="•"/>
                      </a:pPr>
                      <a:r>
                        <a:rPr b="0" i="0" lang="en-IE" sz="2150" u="none" cap="none" strike="noStrike">
                          <a:solidFill>
                            <a:srgbClr val="7F7F7F"/>
                          </a:solidFill>
                          <a:latin typeface="Calibri"/>
                          <a:ea typeface="Calibri"/>
                          <a:cs typeface="Calibri"/>
                          <a:sym typeface="Calibri"/>
                        </a:rPr>
                        <a:t>Katkıda bulunmak için deneyim ve temaslarınız var</a:t>
                      </a:r>
                      <a:endParaRPr/>
                    </a:p>
                    <a:p>
                      <a:pPr indent="-285750" lvl="0" marL="285750" marR="0" rtl="0" algn="l">
                        <a:lnSpc>
                          <a:spcPct val="100000"/>
                        </a:lnSpc>
                        <a:spcBef>
                          <a:spcPts val="0"/>
                        </a:spcBef>
                        <a:spcAft>
                          <a:spcPts val="0"/>
                        </a:spcAft>
                        <a:buClr>
                          <a:srgbClr val="7F7F7F"/>
                        </a:buClr>
                        <a:buSzPts val="2150"/>
                        <a:buFont typeface="Arial"/>
                        <a:buChar char="•"/>
                      </a:pPr>
                      <a:r>
                        <a:rPr b="0" i="0" lang="en-IE" sz="2150" u="none" cap="none" strike="noStrike">
                          <a:solidFill>
                            <a:srgbClr val="7F7F7F"/>
                          </a:solidFill>
                          <a:latin typeface="Calibri"/>
                          <a:ea typeface="Calibri"/>
                          <a:cs typeface="Calibri"/>
                          <a:sym typeface="Calibri"/>
                        </a:rPr>
                        <a:t>Önemli beceriler ekleyerek "uygulamalı" veya "uygulamalı" olmaya istekli olabilir</a:t>
                      </a:r>
                      <a:endParaRPr b="0" i="0" sz="2150" u="none" cap="none" strike="noStrike">
                        <a:solidFill>
                          <a:srgbClr val="7F7F7F"/>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285750" lvl="0" marL="285750" marR="0" rtl="0" algn="l">
                        <a:lnSpc>
                          <a:spcPct val="100000"/>
                        </a:lnSpc>
                        <a:spcBef>
                          <a:spcPts val="0"/>
                        </a:spcBef>
                        <a:spcAft>
                          <a:spcPts val="0"/>
                        </a:spcAft>
                        <a:buClr>
                          <a:srgbClr val="7F7F7F"/>
                        </a:buClr>
                        <a:buSzPts val="2150"/>
                        <a:buFont typeface="Arial"/>
                        <a:buChar char="•"/>
                      </a:pPr>
                      <a:r>
                        <a:rPr b="0" i="0" lang="en-IE" sz="2150" u="none" cap="none" strike="noStrike">
                          <a:solidFill>
                            <a:srgbClr val="7F7F7F"/>
                          </a:solidFill>
                          <a:latin typeface="Calibri"/>
                          <a:ea typeface="Calibri"/>
                          <a:cs typeface="Calibri"/>
                          <a:sym typeface="Calibri"/>
                        </a:rPr>
                        <a:t>Bireyden ziyade bir şirket veya işletme</a:t>
                      </a:r>
                      <a:endParaRPr b="0" i="0" sz="2150" u="none" cap="none" strike="noStrike">
                        <a:solidFill>
                          <a:srgbClr val="7F7F7F"/>
                        </a:solidFill>
                        <a:latin typeface="Calibri"/>
                        <a:ea typeface="Calibri"/>
                        <a:cs typeface="Calibri"/>
                        <a:sym typeface="Calibri"/>
                      </a:endParaRPr>
                    </a:p>
                    <a:p>
                      <a:pPr indent="-285750" lvl="0" marL="285750" marR="0" rtl="0" algn="l">
                        <a:lnSpc>
                          <a:spcPct val="100000"/>
                        </a:lnSpc>
                        <a:spcBef>
                          <a:spcPts val="0"/>
                        </a:spcBef>
                        <a:spcAft>
                          <a:spcPts val="0"/>
                        </a:spcAft>
                        <a:buClr>
                          <a:srgbClr val="7F7F7F"/>
                        </a:buClr>
                        <a:buSzPts val="2150"/>
                        <a:buFont typeface="Arial"/>
                        <a:buChar char="•"/>
                      </a:pPr>
                      <a:r>
                        <a:rPr b="0" i="0" lang="en-IE" sz="2150" u="none" cap="none" strike="noStrike">
                          <a:solidFill>
                            <a:srgbClr val="7F7F7F"/>
                          </a:solidFill>
                          <a:latin typeface="Calibri"/>
                          <a:ea typeface="Calibri"/>
                          <a:cs typeface="Calibri"/>
                          <a:sym typeface="Calibri"/>
                        </a:rPr>
                        <a:t>Yatırım tutarları: 1 milyon €</a:t>
                      </a:r>
                      <a:endParaRPr/>
                    </a:p>
                    <a:p>
                      <a:pPr indent="-285750" lvl="0" marL="285750" marR="0" rtl="0" algn="l">
                        <a:lnSpc>
                          <a:spcPct val="100000"/>
                        </a:lnSpc>
                        <a:spcBef>
                          <a:spcPts val="0"/>
                        </a:spcBef>
                        <a:spcAft>
                          <a:spcPts val="0"/>
                        </a:spcAft>
                        <a:buClr>
                          <a:srgbClr val="7F7F7F"/>
                        </a:buClr>
                        <a:buSzPts val="2150"/>
                        <a:buFont typeface="Arial"/>
                        <a:buChar char="•"/>
                      </a:pPr>
                      <a:r>
                        <a:rPr b="0" i="0" lang="en-IE" sz="2150" u="none" cap="none" strike="noStrike">
                          <a:solidFill>
                            <a:srgbClr val="7F7F7F"/>
                          </a:solidFill>
                          <a:latin typeface="Calibri"/>
                          <a:ea typeface="Calibri"/>
                          <a:cs typeface="Calibri"/>
                          <a:sym typeface="Calibri"/>
                        </a:rPr>
                        <a:t>Doğrudan özel şirketlere yatırım yapmaktan ötürü özel sermayeye sahip olmak</a:t>
                      </a:r>
                      <a:endParaRPr b="0" i="0" sz="2150" u="none" cap="none" strike="noStrike">
                        <a:solidFill>
                          <a:srgbClr val="7F7F7F"/>
                        </a:solidFill>
                        <a:latin typeface="Calibri"/>
                        <a:ea typeface="Calibri"/>
                        <a:cs typeface="Calibri"/>
                        <a:sym typeface="Calibri"/>
                      </a:endParaRPr>
                    </a:p>
                    <a:p>
                      <a:pPr indent="-285750" lvl="0" marL="285750" marR="0" rtl="0" algn="l">
                        <a:lnSpc>
                          <a:spcPct val="100000"/>
                        </a:lnSpc>
                        <a:spcBef>
                          <a:spcPts val="0"/>
                        </a:spcBef>
                        <a:spcAft>
                          <a:spcPts val="0"/>
                        </a:spcAft>
                        <a:buClr>
                          <a:srgbClr val="7F7F7F"/>
                        </a:buClr>
                        <a:buSzPts val="2150"/>
                        <a:buFont typeface="Arial"/>
                        <a:buChar char="•"/>
                      </a:pPr>
                      <a:r>
                        <a:rPr b="0" i="0" lang="en-IE" sz="2150" u="none" cap="none" strike="noStrike">
                          <a:solidFill>
                            <a:srgbClr val="7F7F7F"/>
                          </a:solidFill>
                          <a:latin typeface="Calibri"/>
                          <a:ea typeface="Calibri"/>
                          <a:cs typeface="Calibri"/>
                          <a:sym typeface="Calibri"/>
                        </a:rPr>
                        <a:t>Sermaye, başkalarının parasını kullanan şirketler veya şirketler tarafından yatırılır. Yatırımcılara daha sonra özel bir şirkette hisse satın almak için kullanılan bir fona katılma şansı vererek bu parayı arttırıyorlar.</a:t>
                      </a:r>
                      <a:endParaRPr/>
                    </a:p>
                    <a:p>
                      <a:pPr indent="-285750" lvl="0" marL="285750" marR="0" rtl="0" algn="l">
                        <a:lnSpc>
                          <a:spcPct val="100000"/>
                        </a:lnSpc>
                        <a:spcBef>
                          <a:spcPts val="0"/>
                        </a:spcBef>
                        <a:spcAft>
                          <a:spcPts val="0"/>
                        </a:spcAft>
                        <a:buClr>
                          <a:srgbClr val="7F7F7F"/>
                        </a:buClr>
                        <a:buSzPts val="2150"/>
                        <a:buFont typeface="Arial"/>
                        <a:buChar char="•"/>
                      </a:pPr>
                      <a:r>
                        <a:rPr b="0" i="0" lang="en-IE" sz="2150" u="none" cap="none" strike="noStrike">
                          <a:solidFill>
                            <a:srgbClr val="7F7F7F"/>
                          </a:solidFill>
                          <a:latin typeface="Calibri"/>
                          <a:ea typeface="Calibri"/>
                          <a:cs typeface="Calibri"/>
                          <a:sym typeface="Calibri"/>
                        </a:rPr>
                        <a:t>Zorlayıcı nedenler olmadıkça erken aşamaya nadiren ilgi duyuyorlar (örneğin, zaten başarılı kurucularla yüksek teknoloji)</a:t>
                      </a:r>
                      <a:endParaRPr/>
                    </a:p>
                    <a:p>
                      <a:pPr indent="-285750" lvl="0" marL="285750" marR="0" rtl="0" algn="l">
                        <a:lnSpc>
                          <a:spcPct val="100000"/>
                        </a:lnSpc>
                        <a:spcBef>
                          <a:spcPts val="0"/>
                        </a:spcBef>
                        <a:spcAft>
                          <a:spcPts val="0"/>
                        </a:spcAft>
                        <a:buClr>
                          <a:srgbClr val="7F7F7F"/>
                        </a:buClr>
                        <a:buSzPts val="2150"/>
                        <a:buFont typeface="Arial"/>
                        <a:buChar char="•"/>
                      </a:pPr>
                      <a:r>
                        <a:rPr b="0" i="0" lang="en-IE" sz="2150" u="none" cap="none" strike="noStrike">
                          <a:solidFill>
                            <a:srgbClr val="7F7F7F"/>
                          </a:solidFill>
                          <a:latin typeface="Calibri"/>
                          <a:ea typeface="Calibri"/>
                          <a:cs typeface="Calibri"/>
                          <a:sym typeface="Calibri"/>
                        </a:rPr>
                        <a:t>Kişiler var</a:t>
                      </a:r>
                      <a:endParaRPr/>
                    </a:p>
                    <a:p>
                      <a:pPr indent="-285750" lvl="0" marL="285750" marR="0" rtl="0" algn="l">
                        <a:lnSpc>
                          <a:spcPct val="100000"/>
                        </a:lnSpc>
                        <a:spcBef>
                          <a:spcPts val="0"/>
                        </a:spcBef>
                        <a:spcAft>
                          <a:spcPts val="0"/>
                        </a:spcAft>
                        <a:buClr>
                          <a:srgbClr val="7F7F7F"/>
                        </a:buClr>
                        <a:buSzPts val="2150"/>
                        <a:buFont typeface="Arial"/>
                        <a:buChar char="•"/>
                      </a:pPr>
                      <a:r>
                        <a:rPr b="0" i="0" lang="en-IE" sz="2150" u="none" cap="none" strike="noStrike">
                          <a:solidFill>
                            <a:srgbClr val="7F7F7F"/>
                          </a:solidFill>
                          <a:latin typeface="Calibri"/>
                          <a:ea typeface="Calibri"/>
                          <a:cs typeface="Calibri"/>
                          <a:sym typeface="Calibri"/>
                        </a:rPr>
                        <a:t>Teknede koltuk gerektir</a:t>
                      </a:r>
                      <a:endParaRPr b="0" i="0" sz="2150" u="none" cap="none" strike="noStrike">
                        <a:solidFill>
                          <a:srgbClr val="7F7F7F"/>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8" name="Shape 878"/>
        <p:cNvGrpSpPr/>
        <p:nvPr/>
      </p:nvGrpSpPr>
      <p:grpSpPr>
        <a:xfrm>
          <a:off x="0" y="0"/>
          <a:ext cx="0" cy="0"/>
          <a:chOff x="0" y="0"/>
          <a:chExt cx="0" cy="0"/>
        </a:xfrm>
      </p:grpSpPr>
      <p:sp>
        <p:nvSpPr>
          <p:cNvPr id="879" name="Google Shape;879;p39"/>
          <p:cNvSpPr txBox="1"/>
          <p:nvPr>
            <p:ph idx="1" type="body"/>
          </p:nvPr>
        </p:nvSpPr>
        <p:spPr>
          <a:xfrm>
            <a:off x="3897064" y="48089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Y Combinator</a:t>
            </a:r>
            <a:endParaRPr/>
          </a:p>
        </p:txBody>
      </p:sp>
      <p:sp>
        <p:nvSpPr>
          <p:cNvPr id="880" name="Google Shape;880;p39"/>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881" name="Google Shape;881;p39"/>
          <p:cNvSpPr/>
          <p:nvPr/>
        </p:nvSpPr>
        <p:spPr>
          <a:xfrm>
            <a:off x="511832" y="2223206"/>
            <a:ext cx="11464335" cy="452431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E63275"/>
                </a:solidFill>
                <a:latin typeface="Calibri"/>
                <a:ea typeface="Calibri"/>
                <a:cs typeface="Calibri"/>
                <a:sym typeface="Calibri"/>
              </a:rPr>
              <a:t>Y Combinator </a:t>
            </a:r>
            <a:r>
              <a:rPr b="1" lang="en-IE" sz="2400">
                <a:solidFill>
                  <a:srgbClr val="7F7F7F"/>
                </a:solidFill>
                <a:latin typeface="Calibri"/>
                <a:ea typeface="Calibri"/>
                <a:cs typeface="Calibri"/>
                <a:sym typeface="Calibri"/>
              </a:rPr>
              <a:t>Startup</a:t>
            </a:r>
            <a:r>
              <a:rPr lang="en-IE" sz="2400">
                <a:solidFill>
                  <a:srgbClr val="7F7F7F"/>
                </a:solidFill>
                <a:latin typeface="Calibri"/>
                <a:ea typeface="Calibri"/>
                <a:cs typeface="Calibri"/>
                <a:sym typeface="Calibri"/>
              </a:rPr>
              <a:t>'lar için tohum  aşaması yatırımcılığı sağlar. Amaç </a:t>
            </a:r>
            <a:r>
              <a:rPr b="1" lang="en-IE" sz="2400">
                <a:solidFill>
                  <a:srgbClr val="7F7F7F"/>
                </a:solidFill>
                <a:latin typeface="Calibri"/>
                <a:ea typeface="Calibri"/>
                <a:cs typeface="Calibri"/>
                <a:sym typeface="Calibri"/>
              </a:rPr>
              <a:t>sizi ilk aşamadan geçirip</a:t>
            </a:r>
            <a:r>
              <a:rPr lang="en-IE" sz="2400">
                <a:solidFill>
                  <a:srgbClr val="7F7F7F"/>
                </a:solidFill>
                <a:latin typeface="Calibri"/>
                <a:ea typeface="Calibri"/>
                <a:cs typeface="Calibri"/>
                <a:sym typeface="Calibri"/>
              </a:rPr>
              <a:t> daha büyük ölçekte para toplayacak kadar etkileyici bir şey inşa ettiğiniz noktaya götürmektir. Daha sonra sizi daha sonraki aşama yatırımcılarıyla veya hatta bazen edinenlerle tanıştırırlar.</a:t>
            </a:r>
            <a:endParaRPr/>
          </a:p>
          <a:p>
            <a:pPr indent="0" lvl="0" marL="0" marR="0" rtl="0" algn="l">
              <a:spcBef>
                <a:spcPts val="0"/>
              </a:spcBef>
              <a:spcAft>
                <a:spcPts val="0"/>
              </a:spcAft>
              <a:buNone/>
            </a:pPr>
            <a:r>
              <a:rPr b="1" lang="en-IE" sz="2400">
                <a:solidFill>
                  <a:srgbClr val="7F7F7F"/>
                </a:solidFill>
                <a:latin typeface="Calibri"/>
                <a:ea typeface="Calibri"/>
                <a:cs typeface="Calibri"/>
                <a:sym typeface="Calibri"/>
              </a:rPr>
              <a:t>Finanse edilen şirketlerde küçük miktarlar karşılığında küçük yatırımlar yapın.</a:t>
            </a:r>
            <a:endParaRPr/>
          </a:p>
          <a:p>
            <a:pPr indent="0" lvl="0" marL="0" marR="0" rtl="0" algn="l">
              <a:spcBef>
                <a:spcPts val="0"/>
              </a:spcBef>
              <a:spcAft>
                <a:spcPts val="0"/>
              </a:spcAft>
              <a:buNone/>
            </a:pPr>
            <a:r>
              <a:rPr lang="en-IE" sz="2400">
                <a:solidFill>
                  <a:srgbClr val="7F7F7F"/>
                </a:solidFill>
                <a:latin typeface="Calibri"/>
                <a:ea typeface="Calibri"/>
                <a:cs typeface="Calibri"/>
                <a:sym typeface="Calibri"/>
              </a:rPr>
              <a:t>Kurucuların tanınmış teknoloji şirketlerinden yatırımcılar ve edinenlerle baş etmelerine yardımcı olun Yılda iki kez çok sayıda Start-Up'a az miktarda para yatırıyorlar. Bir kere Ocak-Mart ve bir Haziran-Ağustos</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r>
              <a:rPr lang="en-IE" sz="2400">
                <a:solidFill>
                  <a:srgbClr val="7F7F7F"/>
                </a:solidFill>
                <a:latin typeface="Calibri"/>
                <a:ea typeface="Calibri"/>
                <a:cs typeface="Calibri"/>
                <a:sym typeface="Calibri"/>
              </a:rPr>
              <a:t>Demo Günü Başlangıcında, özel olarak seçilmiş bir yatırımcı ve basın kitlesine</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r>
              <a:rPr lang="en-IE" sz="2400">
                <a:solidFill>
                  <a:srgbClr val="6D6E6C"/>
                </a:solidFill>
                <a:latin typeface="Calibri"/>
                <a:ea typeface="Calibri"/>
                <a:cs typeface="Calibri"/>
                <a:sym typeface="Calibri"/>
              </a:rPr>
              <a:t>YC kurucularının faydalarının ve kaynaklarının </a:t>
            </a:r>
            <a:r>
              <a:rPr b="1" lang="en-IE" sz="2400">
                <a:solidFill>
                  <a:srgbClr val="E95273"/>
                </a:solidFill>
                <a:latin typeface="Calibri"/>
                <a:ea typeface="Calibri"/>
                <a:cs typeface="Calibri"/>
                <a:sym typeface="Calibri"/>
              </a:rPr>
              <a:t>bir listesine </a:t>
            </a:r>
            <a:r>
              <a:rPr b="1" lang="en-IE" sz="2400" u="sng">
                <a:solidFill>
                  <a:srgbClr val="E95273"/>
                </a:solidFill>
                <a:latin typeface="Calibri"/>
                <a:ea typeface="Calibri"/>
                <a:cs typeface="Calibri"/>
                <a:sym typeface="Calibri"/>
                <a:hlinkClick r:id="rId3"/>
              </a:rPr>
              <a:t>bakın </a:t>
            </a:r>
            <a:endParaRPr b="1" sz="2400">
              <a:solidFill>
                <a:srgbClr val="E95273"/>
              </a:solidFill>
              <a:latin typeface="Calibri"/>
              <a:ea typeface="Calibri"/>
              <a:cs typeface="Calibri"/>
              <a:sym typeface="Calibri"/>
            </a:endParaRPr>
          </a:p>
          <a:p>
            <a:pPr indent="0" lvl="0" marL="0" marR="0" rtl="0" algn="l">
              <a:spcBef>
                <a:spcPts val="0"/>
              </a:spcBef>
              <a:spcAft>
                <a:spcPts val="0"/>
              </a:spcAft>
              <a:buNone/>
            </a:pPr>
            <a:r>
              <a:rPr b="1" lang="en-IE" sz="2400">
                <a:solidFill>
                  <a:srgbClr val="E95273"/>
                </a:solidFill>
                <a:latin typeface="Calibri"/>
                <a:ea typeface="Calibri"/>
                <a:cs typeface="Calibri"/>
                <a:sym typeface="Calibri"/>
              </a:rPr>
              <a:t>Y Combinator’ı </a:t>
            </a:r>
            <a:r>
              <a:rPr lang="en-IE" sz="2400">
                <a:solidFill>
                  <a:srgbClr val="6D6E6C"/>
                </a:solidFill>
                <a:latin typeface="Calibri"/>
                <a:ea typeface="Calibri"/>
                <a:cs typeface="Calibri"/>
                <a:sym typeface="Calibri"/>
              </a:rPr>
              <a:t>uygulayın, sadece bir  </a:t>
            </a:r>
            <a:r>
              <a:rPr lang="en-IE" sz="2400" u="sng">
                <a:solidFill>
                  <a:srgbClr val="414140"/>
                </a:solidFill>
                <a:latin typeface="Calibri"/>
                <a:ea typeface="Calibri"/>
                <a:cs typeface="Calibri"/>
                <a:sym typeface="Calibri"/>
                <a:hlinkClick r:id="rId4"/>
              </a:rPr>
              <a:t>başvuru formu </a:t>
            </a:r>
            <a:r>
              <a:rPr lang="en-IE" sz="2400">
                <a:solidFill>
                  <a:srgbClr val="414140"/>
                </a:solidFill>
                <a:latin typeface="Calibri"/>
                <a:ea typeface="Calibri"/>
                <a:cs typeface="Calibri"/>
                <a:sym typeface="Calibri"/>
              </a:rPr>
              <a:t> ile..</a:t>
            </a:r>
            <a:endParaRPr/>
          </a:p>
          <a:p>
            <a:pPr indent="0" lvl="0" marL="0" marR="0" rtl="0" algn="l">
              <a:spcBef>
                <a:spcPts val="0"/>
              </a:spcBef>
              <a:spcAft>
                <a:spcPts val="0"/>
              </a:spcAft>
              <a:buNone/>
            </a:pPr>
            <a:r>
              <a:rPr lang="en-IE" sz="2400" u="sng">
                <a:solidFill>
                  <a:srgbClr val="414140"/>
                </a:solidFill>
                <a:latin typeface="Calibri"/>
                <a:ea typeface="Calibri"/>
                <a:cs typeface="Calibri"/>
                <a:sym typeface="Calibri"/>
                <a:hlinkClick r:id="rId5"/>
              </a:rPr>
              <a:t>Y Combinator hakkında fazlası</a:t>
            </a:r>
            <a:endParaRPr sz="2400">
              <a:solidFill>
                <a:srgbClr val="414140"/>
              </a:solidFill>
              <a:latin typeface="Calibri"/>
              <a:ea typeface="Calibri"/>
              <a:cs typeface="Calibri"/>
              <a:sym typeface="Calibri"/>
            </a:endParaRPr>
          </a:p>
        </p:txBody>
      </p:sp>
      <p:sp>
        <p:nvSpPr>
          <p:cNvPr id="882" name="Google Shape;882;p39"/>
          <p:cNvSpPr/>
          <p:nvPr/>
        </p:nvSpPr>
        <p:spPr>
          <a:xfrm>
            <a:off x="760362" y="128884"/>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6" name="Shape 586"/>
        <p:cNvGrpSpPr/>
        <p:nvPr/>
      </p:nvGrpSpPr>
      <p:grpSpPr>
        <a:xfrm>
          <a:off x="0" y="0"/>
          <a:ext cx="0" cy="0"/>
          <a:chOff x="0" y="0"/>
          <a:chExt cx="0" cy="0"/>
        </a:xfrm>
      </p:grpSpPr>
      <p:sp>
        <p:nvSpPr>
          <p:cNvPr id="587" name="Google Shape;587;p4"/>
          <p:cNvSpPr txBox="1"/>
          <p:nvPr>
            <p:ph idx="1" type="body"/>
          </p:nvPr>
        </p:nvSpPr>
        <p:spPr>
          <a:xfrm>
            <a:off x="521162" y="367609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t/>
            </a:r>
            <a:endParaRPr/>
          </a:p>
          <a:p>
            <a:pPr indent="0" lvl="0" marL="0" rtl="0" algn="just">
              <a:lnSpc>
                <a:spcPct val="90000"/>
              </a:lnSpc>
              <a:spcBef>
                <a:spcPts val="1000"/>
              </a:spcBef>
              <a:spcAft>
                <a:spcPts val="0"/>
              </a:spcAft>
              <a:buClr>
                <a:srgbClr val="6D6E6C"/>
              </a:buClr>
              <a:buSzPts val="3600"/>
              <a:buNone/>
            </a:pPr>
            <a:r>
              <a:t/>
            </a:r>
            <a:endParaRPr>
              <a:solidFill>
                <a:srgbClr val="525252"/>
              </a:solidFill>
              <a:latin typeface="Calibri"/>
              <a:ea typeface="Calibri"/>
              <a:cs typeface="Calibri"/>
              <a:sym typeface="Calibri"/>
            </a:endParaRPr>
          </a:p>
          <a:p>
            <a:pPr indent="0" lvl="0" marL="0" rtl="0" algn="just">
              <a:lnSpc>
                <a:spcPct val="90000"/>
              </a:lnSpc>
              <a:spcBef>
                <a:spcPts val="1000"/>
              </a:spcBef>
              <a:spcAft>
                <a:spcPts val="0"/>
              </a:spcAft>
              <a:buClr>
                <a:srgbClr val="6D6E6C"/>
              </a:buClr>
              <a:buSzPts val="3600"/>
              <a:buNone/>
            </a:pPr>
            <a:r>
              <a:t/>
            </a:r>
            <a:endParaRPr>
              <a:solidFill>
                <a:srgbClr val="7A7C7E"/>
              </a:solidFill>
            </a:endParaRPr>
          </a:p>
          <a:p>
            <a:pPr indent="0" lvl="0" marL="0" rtl="0" algn="l">
              <a:lnSpc>
                <a:spcPct val="90000"/>
              </a:lnSpc>
              <a:spcBef>
                <a:spcPts val="400"/>
              </a:spcBef>
              <a:spcAft>
                <a:spcPts val="0"/>
              </a:spcAft>
              <a:buClr>
                <a:srgbClr val="6D6E6C"/>
              </a:buClr>
              <a:buSzPts val="3600"/>
              <a:buNone/>
            </a:pPr>
            <a:r>
              <a:t/>
            </a:r>
            <a:endParaRPr/>
          </a:p>
          <a:p>
            <a:pPr indent="0" lvl="0" marL="0" rtl="0" algn="l">
              <a:lnSpc>
                <a:spcPct val="90000"/>
              </a:lnSpc>
              <a:spcBef>
                <a:spcPts val="400"/>
              </a:spcBef>
              <a:spcAft>
                <a:spcPts val="0"/>
              </a:spcAft>
              <a:buClr>
                <a:srgbClr val="6D6E6C"/>
              </a:buClr>
              <a:buSzPts val="3600"/>
              <a:buNone/>
            </a:pPr>
            <a:r>
              <a:t/>
            </a:r>
            <a:endParaRPr/>
          </a:p>
        </p:txBody>
      </p:sp>
      <p:sp>
        <p:nvSpPr>
          <p:cNvPr id="588" name="Google Shape;588;p4"/>
          <p:cNvSpPr txBox="1"/>
          <p:nvPr>
            <p:ph idx="2" type="body"/>
          </p:nvPr>
        </p:nvSpPr>
        <p:spPr>
          <a:xfrm>
            <a:off x="3239149" y="2214678"/>
            <a:ext cx="8700037" cy="397510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E63275"/>
              </a:buClr>
              <a:buSzPts val="2300"/>
              <a:buFont typeface="Noto Sans Symbols"/>
              <a:buChar char="✔"/>
            </a:pPr>
            <a:r>
              <a:rPr lang="en-IE" sz="2300">
                <a:solidFill>
                  <a:srgbClr val="7A7C7E"/>
                </a:solidFill>
                <a:latin typeface="Calibri"/>
                <a:ea typeface="Calibri"/>
                <a:cs typeface="Calibri"/>
                <a:sym typeface="Calibri"/>
              </a:rPr>
              <a:t>Plan yapmadan ev inşa edemezdiniz. Benzer bir plana sahip olmadan nasıl bir iş kurabilirsiniz?</a:t>
            </a:r>
            <a:endParaRPr/>
          </a:p>
          <a:p>
            <a:pPr indent="-342900" lvl="0" marL="342900" rtl="0" algn="l">
              <a:lnSpc>
                <a:spcPct val="90000"/>
              </a:lnSpc>
              <a:spcBef>
                <a:spcPts val="1000"/>
              </a:spcBef>
              <a:spcAft>
                <a:spcPts val="0"/>
              </a:spcAft>
              <a:buClr>
                <a:srgbClr val="E63275"/>
              </a:buClr>
              <a:buSzPts val="2300"/>
              <a:buFont typeface="Noto Sans Symbols"/>
              <a:buChar char="✔"/>
            </a:pPr>
            <a:r>
              <a:rPr lang="en-IE" sz="2300">
                <a:solidFill>
                  <a:srgbClr val="7A7C7E"/>
                </a:solidFill>
                <a:latin typeface="Calibri"/>
                <a:ea typeface="Calibri"/>
                <a:cs typeface="Calibri"/>
                <a:sym typeface="Calibri"/>
              </a:rPr>
              <a:t>Tüm süreç boyunca düşünmenize yardımcı olmak için - bir iş planının değeri sadece planın kendisi değil, aynı zamanda yazma sürecidir.</a:t>
            </a:r>
            <a:endParaRPr/>
          </a:p>
          <a:p>
            <a:pPr indent="-342900" lvl="0" marL="342900" rtl="0" algn="l">
              <a:lnSpc>
                <a:spcPct val="90000"/>
              </a:lnSpc>
              <a:spcBef>
                <a:spcPts val="1000"/>
              </a:spcBef>
              <a:spcAft>
                <a:spcPts val="0"/>
              </a:spcAft>
              <a:buClr>
                <a:srgbClr val="E63275"/>
              </a:buClr>
              <a:buSzPts val="2300"/>
              <a:buFont typeface="Noto Sans Symbols"/>
              <a:buChar char="✔"/>
            </a:pPr>
            <a:r>
              <a:rPr lang="en-IE" sz="2300">
                <a:solidFill>
                  <a:srgbClr val="7A7C7E"/>
                </a:solidFill>
                <a:latin typeface="Calibri"/>
                <a:ea typeface="Calibri"/>
                <a:cs typeface="Calibri"/>
                <a:sym typeface="Calibri"/>
              </a:rPr>
              <a:t>Başlamak için ne kadar paraya ihtiyacınız olduğunu ve hatta  büyümek için ne kadar paraya ihtiyacınız olduğunu kağıda  yazın.</a:t>
            </a:r>
            <a:endParaRPr/>
          </a:p>
          <a:p>
            <a:pPr indent="-342900" lvl="0" marL="342900" rtl="0" algn="l">
              <a:lnSpc>
                <a:spcPct val="90000"/>
              </a:lnSpc>
              <a:spcBef>
                <a:spcPts val="1000"/>
              </a:spcBef>
              <a:spcAft>
                <a:spcPts val="0"/>
              </a:spcAft>
              <a:buClr>
                <a:srgbClr val="E63275"/>
              </a:buClr>
              <a:buSzPts val="2300"/>
              <a:buFont typeface="Noto Sans Symbols"/>
              <a:buChar char="✔"/>
            </a:pPr>
            <a:r>
              <a:rPr lang="en-IE" sz="2300">
                <a:solidFill>
                  <a:srgbClr val="7A7C7E"/>
                </a:solidFill>
                <a:latin typeface="Calibri"/>
                <a:ea typeface="Calibri"/>
                <a:cs typeface="Calibri"/>
                <a:sym typeface="Calibri"/>
              </a:rPr>
              <a:t>Kendinizi yapmaya değer olduğuna ikna etmek için</a:t>
            </a:r>
            <a:endParaRPr sz="2300">
              <a:solidFill>
                <a:srgbClr val="7A7C7E"/>
              </a:solidFill>
              <a:latin typeface="Calibri"/>
              <a:ea typeface="Calibri"/>
              <a:cs typeface="Calibri"/>
              <a:sym typeface="Calibri"/>
            </a:endParaRPr>
          </a:p>
          <a:p>
            <a:pPr indent="-342900" lvl="0" marL="342900" rtl="0" algn="l">
              <a:lnSpc>
                <a:spcPct val="90000"/>
              </a:lnSpc>
              <a:spcBef>
                <a:spcPts val="1000"/>
              </a:spcBef>
              <a:spcAft>
                <a:spcPts val="0"/>
              </a:spcAft>
              <a:buClr>
                <a:srgbClr val="E63275"/>
              </a:buClr>
              <a:buSzPts val="2300"/>
              <a:buFont typeface="Noto Sans Symbols"/>
              <a:buChar char="✔"/>
            </a:pPr>
            <a:r>
              <a:rPr lang="en-IE" sz="2300">
                <a:solidFill>
                  <a:srgbClr val="7A7C7E"/>
                </a:solidFill>
                <a:latin typeface="Calibri"/>
                <a:ea typeface="Calibri"/>
                <a:cs typeface="Calibri"/>
                <a:sym typeface="Calibri"/>
              </a:rPr>
              <a:t>Başkalarına düşündüğünüzü göstermek için</a:t>
            </a:r>
            <a:endParaRPr sz="2300">
              <a:solidFill>
                <a:srgbClr val="7A7C7E"/>
              </a:solidFill>
              <a:latin typeface="Calibri"/>
              <a:ea typeface="Calibri"/>
              <a:cs typeface="Calibri"/>
              <a:sym typeface="Calibri"/>
            </a:endParaRPr>
          </a:p>
          <a:p>
            <a:pPr indent="-342900" lvl="0" marL="342900" rtl="0" algn="l">
              <a:lnSpc>
                <a:spcPct val="90000"/>
              </a:lnSpc>
              <a:spcBef>
                <a:spcPts val="1000"/>
              </a:spcBef>
              <a:spcAft>
                <a:spcPts val="0"/>
              </a:spcAft>
              <a:buClr>
                <a:srgbClr val="E63275"/>
              </a:buClr>
              <a:buSzPts val="2300"/>
              <a:buFont typeface="Noto Sans Symbols"/>
              <a:buChar char="✔"/>
            </a:pPr>
            <a:r>
              <a:rPr lang="en-IE" sz="2300">
                <a:solidFill>
                  <a:srgbClr val="7A7C7E"/>
                </a:solidFill>
                <a:latin typeface="Calibri"/>
                <a:ea typeface="Calibri"/>
                <a:cs typeface="Calibri"/>
                <a:sym typeface="Calibri"/>
              </a:rPr>
              <a:t>Destek almak için hibe otoritesi / bankalarla kullanmak</a:t>
            </a:r>
            <a:endParaRPr sz="2300">
              <a:solidFill>
                <a:srgbClr val="7A7C7E"/>
              </a:solidFill>
              <a:latin typeface="Calibri"/>
              <a:ea typeface="Calibri"/>
              <a:cs typeface="Calibri"/>
              <a:sym typeface="Calibri"/>
            </a:endParaRPr>
          </a:p>
          <a:p>
            <a:pPr indent="-342900" lvl="0" marL="342900" rtl="0" algn="l">
              <a:lnSpc>
                <a:spcPct val="90000"/>
              </a:lnSpc>
              <a:spcBef>
                <a:spcPts val="1000"/>
              </a:spcBef>
              <a:spcAft>
                <a:spcPts val="0"/>
              </a:spcAft>
              <a:buClr>
                <a:srgbClr val="E63275"/>
              </a:buClr>
              <a:buSzPts val="2300"/>
              <a:buFont typeface="Noto Sans Symbols"/>
              <a:buChar char="✔"/>
            </a:pPr>
            <a:r>
              <a:rPr lang="en-IE" sz="2300">
                <a:solidFill>
                  <a:srgbClr val="7A7C7E"/>
                </a:solidFill>
                <a:latin typeface="Calibri"/>
                <a:ea typeface="Calibri"/>
                <a:cs typeface="Calibri"/>
                <a:sym typeface="Calibri"/>
              </a:rPr>
              <a:t>Kendinizi hedef almanız ve kendinizi ölçmeniz için hedefler vermek için gereklidir.</a:t>
            </a:r>
            <a:endParaRPr sz="2300"/>
          </a:p>
        </p:txBody>
      </p:sp>
      <p:sp>
        <p:nvSpPr>
          <p:cNvPr id="589" name="Google Shape;589;p4"/>
          <p:cNvSpPr txBox="1"/>
          <p:nvPr/>
        </p:nvSpPr>
        <p:spPr>
          <a:xfrm>
            <a:off x="3541391" y="777835"/>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rgbClr val="E95273"/>
              </a:buClr>
              <a:buSzPts val="3600"/>
              <a:buFont typeface="Arial"/>
              <a:buNone/>
            </a:pPr>
            <a:r>
              <a:rPr b="1" lang="en-IE" sz="3600">
                <a:solidFill>
                  <a:srgbClr val="E95273"/>
                </a:solidFill>
                <a:latin typeface="Calibri"/>
                <a:ea typeface="Calibri"/>
                <a:cs typeface="Calibri"/>
                <a:sym typeface="Calibri"/>
              </a:rPr>
              <a:t>İş Planınızın</a:t>
            </a:r>
            <a:endParaRPr b="1" sz="3600">
              <a:solidFill>
                <a:srgbClr val="E95273"/>
              </a:solidFill>
              <a:latin typeface="Calibri"/>
              <a:ea typeface="Calibri"/>
              <a:cs typeface="Calibri"/>
              <a:sym typeface="Calibri"/>
            </a:endParaRPr>
          </a:p>
          <a:p>
            <a:pPr indent="0" lvl="0" marL="0" marR="0" rtl="0" algn="l">
              <a:lnSpc>
                <a:spcPct val="80000"/>
              </a:lnSpc>
              <a:spcBef>
                <a:spcPts val="1000"/>
              </a:spcBef>
              <a:spcAft>
                <a:spcPts val="0"/>
              </a:spcAft>
              <a:buClr>
                <a:srgbClr val="E95273"/>
              </a:buClr>
              <a:buSzPts val="3600"/>
              <a:buFont typeface="Arial"/>
              <a:buNone/>
            </a:pPr>
            <a:r>
              <a:rPr b="1" lang="en-IE" sz="3600">
                <a:solidFill>
                  <a:srgbClr val="E95273"/>
                </a:solidFill>
                <a:latin typeface="Calibri"/>
                <a:ea typeface="Calibri"/>
                <a:cs typeface="Calibri"/>
                <a:sym typeface="Calibri"/>
              </a:rPr>
              <a:t>Önemi Hatırlayalım</a:t>
            </a:r>
            <a:endParaRPr b="1" sz="3600">
              <a:solidFill>
                <a:srgbClr val="E95273"/>
              </a:solidFill>
              <a:latin typeface="Calibri"/>
              <a:ea typeface="Calibri"/>
              <a:cs typeface="Calibri"/>
              <a:sym typeface="Calibri"/>
            </a:endParaRPr>
          </a:p>
        </p:txBody>
      </p:sp>
      <p:pic>
        <p:nvPicPr>
          <p:cNvPr id="590" name="Google Shape;590;p4"/>
          <p:cNvPicPr preferRelativeResize="0"/>
          <p:nvPr/>
        </p:nvPicPr>
        <p:blipFill rotWithShape="1">
          <a:blip r:embed="rId3">
            <a:alphaModFix/>
          </a:blip>
          <a:srcRect b="0" l="0" r="0" t="0"/>
          <a:stretch/>
        </p:blipFill>
        <p:spPr>
          <a:xfrm rot="-205778">
            <a:off x="9313776" y="-106451"/>
            <a:ext cx="2824532" cy="1879597"/>
          </a:xfrm>
          <a:prstGeom prst="rect">
            <a:avLst/>
          </a:prstGeom>
          <a:noFill/>
          <a:ln>
            <a:noFill/>
          </a:ln>
        </p:spPr>
      </p:pic>
      <p:pic>
        <p:nvPicPr>
          <p:cNvPr descr="A close up of a piece of paper&#10;&#10;Description automatically generated" id="591" name="Google Shape;591;p4"/>
          <p:cNvPicPr preferRelativeResize="0"/>
          <p:nvPr/>
        </p:nvPicPr>
        <p:blipFill rotWithShape="1">
          <a:blip r:embed="rId4">
            <a:alphaModFix/>
          </a:blip>
          <a:srcRect b="0" l="0" r="0" t="0"/>
          <a:stretch/>
        </p:blipFill>
        <p:spPr>
          <a:xfrm>
            <a:off x="0" y="3429000"/>
            <a:ext cx="3128463" cy="190151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6" name="Shape 886"/>
        <p:cNvGrpSpPr/>
        <p:nvPr/>
      </p:nvGrpSpPr>
      <p:grpSpPr>
        <a:xfrm>
          <a:off x="0" y="0"/>
          <a:ext cx="0" cy="0"/>
          <a:chOff x="0" y="0"/>
          <a:chExt cx="0" cy="0"/>
        </a:xfrm>
      </p:grpSpPr>
      <p:sp>
        <p:nvSpPr>
          <p:cNvPr id="887" name="Google Shape;887;p40"/>
          <p:cNvSpPr/>
          <p:nvPr>
            <p:ph idx="2" type="pic"/>
          </p:nvPr>
        </p:nvSpPr>
        <p:spPr>
          <a:xfrm>
            <a:off x="3731480" y="2335213"/>
            <a:ext cx="4098925" cy="2628900"/>
          </a:xfrm>
          <a:prstGeom prst="rect">
            <a:avLst/>
          </a:prstGeom>
          <a:noFill/>
          <a:ln>
            <a:noFill/>
          </a:ln>
        </p:spPr>
        <p:txBody>
          <a:bodyPr anchorCtr="0" anchor="ctr" bIns="45700" lIns="91425" spcFirstLastPara="1" rIns="91425" wrap="square" tIns="45700">
            <a:noAutofit/>
          </a:bodyPr>
          <a:lstStyle/>
          <a:p>
            <a:pPr indent="0" lvl="0" marL="0" rtl="0" algn="ctr">
              <a:spcBef>
                <a:spcPts val="1000"/>
              </a:spcBef>
              <a:spcAft>
                <a:spcPts val="0"/>
              </a:spcAft>
              <a:buNone/>
            </a:pPr>
            <a:r>
              <a:t/>
            </a:r>
            <a:endParaRPr/>
          </a:p>
        </p:txBody>
      </p:sp>
      <p:sp>
        <p:nvSpPr>
          <p:cNvPr id="888" name="Google Shape;888;p40"/>
          <p:cNvSpPr txBox="1"/>
          <p:nvPr>
            <p:ph idx="1" type="body"/>
          </p:nvPr>
        </p:nvSpPr>
        <p:spPr>
          <a:xfrm>
            <a:off x="0" y="213464"/>
            <a:ext cx="12192000" cy="70448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E95273"/>
              </a:buClr>
              <a:buSzPts val="3600"/>
              <a:buNone/>
            </a:pPr>
            <a:r>
              <a:rPr b="1" lang="en-IE">
                <a:solidFill>
                  <a:srgbClr val="E95273"/>
                </a:solidFill>
              </a:rPr>
              <a:t>Y Combinator Avrupa'ya geliyor</a:t>
            </a:r>
            <a:endParaRPr b="1">
              <a:solidFill>
                <a:srgbClr val="E95273"/>
              </a:solidFill>
            </a:endParaRPr>
          </a:p>
        </p:txBody>
      </p:sp>
      <p:sp>
        <p:nvSpPr>
          <p:cNvPr id="889" name="Google Shape;889;p40"/>
          <p:cNvSpPr txBox="1"/>
          <p:nvPr>
            <p:ph idx="4294967295" type="body"/>
          </p:nvPr>
        </p:nvSpPr>
        <p:spPr>
          <a:xfrm>
            <a:off x="3651250" y="1371600"/>
            <a:ext cx="8540750" cy="44497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None/>
            </a:pPr>
            <a:r>
              <a:t/>
            </a:r>
            <a:endParaRPr/>
          </a:p>
          <a:p>
            <a:pPr indent="0" lvl="0" marL="0" rtl="0" algn="l">
              <a:lnSpc>
                <a:spcPct val="90000"/>
              </a:lnSpc>
              <a:spcBef>
                <a:spcPts val="1000"/>
              </a:spcBef>
              <a:spcAft>
                <a:spcPts val="0"/>
              </a:spcAft>
              <a:buClr>
                <a:schemeClr val="dk1"/>
              </a:buClr>
              <a:buSzPts val="3600"/>
              <a:buNone/>
            </a:pPr>
            <a:r>
              <a:t/>
            </a:r>
            <a:endParaRPr/>
          </a:p>
        </p:txBody>
      </p:sp>
      <p:sp>
        <p:nvSpPr>
          <p:cNvPr id="890" name="Google Shape;890;p40"/>
          <p:cNvSpPr/>
          <p:nvPr/>
        </p:nvSpPr>
        <p:spPr>
          <a:xfrm>
            <a:off x="246076" y="1018379"/>
            <a:ext cx="11859238"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400">
                <a:solidFill>
                  <a:srgbClr val="6D6E6C"/>
                </a:solidFill>
                <a:latin typeface="Calibri"/>
                <a:ea typeface="Calibri"/>
                <a:cs typeface="Calibri"/>
                <a:sym typeface="Calibri"/>
              </a:rPr>
              <a:t>İki buçuk dakika. Etkili teknoloji kuluçka makinesi Y Combinator, yeni kurulan kuruculara yatırımcılar ve gazetecilerle dolu bir oditoryuma mükemmel hazırlanmış bir adım sunmak için ne kadar zaman veriyor.</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r>
              <a:t/>
            </a:r>
            <a:endParaRPr sz="2400">
              <a:solidFill>
                <a:srgbClr val="6D6E6C"/>
              </a:solidFill>
              <a:latin typeface="Calibri"/>
              <a:ea typeface="Calibri"/>
              <a:cs typeface="Calibri"/>
              <a:sym typeface="Calibri"/>
            </a:endParaRPr>
          </a:p>
          <a:p>
            <a:pPr indent="0" lvl="0" marL="0" marR="0" rtl="0" algn="l">
              <a:spcBef>
                <a:spcPts val="0"/>
              </a:spcBef>
              <a:spcAft>
                <a:spcPts val="0"/>
              </a:spcAft>
              <a:buNone/>
            </a:pPr>
            <a:r>
              <a:rPr lang="en-IE" sz="2400">
                <a:solidFill>
                  <a:srgbClr val="6D6E6C"/>
                </a:solidFill>
                <a:latin typeface="Calibri"/>
                <a:ea typeface="Calibri"/>
                <a:cs typeface="Calibri"/>
                <a:sym typeface="Calibri"/>
              </a:rPr>
              <a:t>Kurucular farklı ortaklarla birlikte çalışırlar - konuşmalarını ve özel sunumlarını [sunumlar] her şirkete uyarlamaya yardımcı olmak için. Anahtar, en önemli noktaları bulmak ve iyi ifade etmektir. ”</a:t>
            </a:r>
            <a:endParaRPr/>
          </a:p>
        </p:txBody>
      </p:sp>
      <p:pic>
        <p:nvPicPr>
          <p:cNvPr id="891" name="Google Shape;891;p40">
            <a:hlinkClick r:id="rId3"/>
          </p:cNvPr>
          <p:cNvPicPr preferRelativeResize="0"/>
          <p:nvPr/>
        </p:nvPicPr>
        <p:blipFill rotWithShape="1">
          <a:blip r:embed="rId4">
            <a:alphaModFix/>
          </a:blip>
          <a:srcRect b="0" l="0" r="0" t="0"/>
          <a:stretch/>
        </p:blipFill>
        <p:spPr>
          <a:xfrm>
            <a:off x="3722731" y="2268604"/>
            <a:ext cx="4107674" cy="2762118"/>
          </a:xfrm>
          <a:prstGeom prst="rect">
            <a:avLst/>
          </a:prstGeom>
          <a:noFill/>
          <a:ln cap="sq" cmpd="sng" w="127000">
            <a:solidFill>
              <a:srgbClr val="000000"/>
            </a:solidFill>
            <a:prstDash val="solid"/>
            <a:miter lim="800000"/>
            <a:headEnd len="sm" w="sm" type="none"/>
            <a:tailEnd len="sm" w="sm" type="none"/>
          </a:ln>
          <a:effectLst>
            <a:outerShdw blurRad="57150" rotWithShape="0" algn="tl" dir="2700000" dist="50800">
              <a:srgbClr val="000000">
                <a:alpha val="40000"/>
              </a:srgbClr>
            </a:outerShdw>
          </a:effectLst>
        </p:spPr>
      </p:pic>
      <p:sp>
        <p:nvSpPr>
          <p:cNvPr id="892" name="Google Shape;892;p40"/>
          <p:cNvSpPr/>
          <p:nvPr/>
        </p:nvSpPr>
        <p:spPr>
          <a:xfrm>
            <a:off x="8887778" y="2926593"/>
            <a:ext cx="2816521" cy="181588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800">
                <a:solidFill>
                  <a:srgbClr val="E95273"/>
                </a:solidFill>
                <a:latin typeface="Calibri"/>
                <a:ea typeface="Calibri"/>
                <a:cs typeface="Calibri"/>
                <a:sym typeface="Calibri"/>
              </a:rPr>
              <a:t>Partner Kirsty Nathoo ile röportajı izlemek için tıklayın.</a:t>
            </a:r>
            <a:endParaRPr/>
          </a:p>
        </p:txBody>
      </p:sp>
      <p:sp>
        <p:nvSpPr>
          <p:cNvPr id="893" name="Google Shape;893;p40"/>
          <p:cNvSpPr/>
          <p:nvPr/>
        </p:nvSpPr>
        <p:spPr>
          <a:xfrm>
            <a:off x="474612" y="-6977"/>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4</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7" name="Shape 897"/>
        <p:cNvGrpSpPr/>
        <p:nvPr/>
      </p:nvGrpSpPr>
      <p:grpSpPr>
        <a:xfrm>
          <a:off x="0" y="0"/>
          <a:ext cx="0" cy="0"/>
          <a:chOff x="0" y="0"/>
          <a:chExt cx="0" cy="0"/>
        </a:xfrm>
      </p:grpSpPr>
      <p:pic>
        <p:nvPicPr>
          <p:cNvPr descr="Image result for y combinator" id="898" name="Google Shape;898;p41"/>
          <p:cNvPicPr preferRelativeResize="0"/>
          <p:nvPr>
            <p:ph idx="1" type="body"/>
          </p:nvPr>
        </p:nvPicPr>
        <p:blipFill rotWithShape="1">
          <a:blip r:embed="rId3">
            <a:alphaModFix/>
          </a:blip>
          <a:srcRect b="0" l="0" r="0" t="0"/>
          <a:stretch/>
        </p:blipFill>
        <p:spPr>
          <a:xfrm>
            <a:off x="560240" y="2836208"/>
            <a:ext cx="3802722" cy="1084403"/>
          </a:xfrm>
          <a:prstGeom prst="rect">
            <a:avLst/>
          </a:prstGeom>
          <a:noFill/>
          <a:ln>
            <a:noFill/>
          </a:ln>
        </p:spPr>
      </p:pic>
      <p:pic>
        <p:nvPicPr>
          <p:cNvPr id="899" name="Google Shape;899;p41"/>
          <p:cNvPicPr preferRelativeResize="0"/>
          <p:nvPr/>
        </p:nvPicPr>
        <p:blipFill rotWithShape="1">
          <a:blip r:embed="rId4">
            <a:alphaModFix/>
          </a:blip>
          <a:srcRect b="0" l="0" r="0" t="0"/>
          <a:stretch/>
        </p:blipFill>
        <p:spPr>
          <a:xfrm>
            <a:off x="4446189" y="868774"/>
            <a:ext cx="6990376" cy="5120451"/>
          </a:xfrm>
          <a:prstGeom prst="rect">
            <a:avLst/>
          </a:prstGeom>
          <a:noFill/>
          <a:ln>
            <a:noFill/>
          </a:ln>
        </p:spPr>
      </p:pic>
      <p:sp>
        <p:nvSpPr>
          <p:cNvPr id="900" name="Google Shape;900;p41"/>
          <p:cNvSpPr/>
          <p:nvPr/>
        </p:nvSpPr>
        <p:spPr>
          <a:xfrm>
            <a:off x="760362" y="128884"/>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4</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4" name="Shape 904"/>
        <p:cNvGrpSpPr/>
        <p:nvPr/>
      </p:nvGrpSpPr>
      <p:grpSpPr>
        <a:xfrm>
          <a:off x="0" y="0"/>
          <a:ext cx="0" cy="0"/>
          <a:chOff x="0" y="0"/>
          <a:chExt cx="0" cy="0"/>
        </a:xfrm>
      </p:grpSpPr>
      <p:sp>
        <p:nvSpPr>
          <p:cNvPr id="905" name="Google Shape;905;p42"/>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Fon Seçeneği 5</a:t>
            </a:r>
            <a:endParaRPr/>
          </a:p>
        </p:txBody>
      </p:sp>
      <p:sp>
        <p:nvSpPr>
          <p:cNvPr id="906" name="Google Shape;906;p42"/>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907" name="Google Shape;907;p42"/>
          <p:cNvSpPr/>
          <p:nvPr/>
        </p:nvSpPr>
        <p:spPr>
          <a:xfrm>
            <a:off x="2553050" y="3605116"/>
            <a:ext cx="89535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800">
                <a:solidFill>
                  <a:srgbClr val="7F7F7F"/>
                </a:solidFill>
                <a:latin typeface="Calibri"/>
                <a:ea typeface="Calibri"/>
                <a:cs typeface="Calibri"/>
                <a:sym typeface="Calibri"/>
              </a:rPr>
              <a:t>5 . Kendinizi Fonlayın (Bootstrapping Modül 4’te değinmiştir)</a:t>
            </a:r>
            <a:endParaRPr b="1" i="1" sz="2800">
              <a:solidFill>
                <a:srgbClr val="7F7F7F"/>
              </a:solidFill>
              <a:latin typeface="Calibri"/>
              <a:ea typeface="Calibri"/>
              <a:cs typeface="Calibri"/>
              <a:sym typeface="Calibri"/>
            </a:endParaRPr>
          </a:p>
        </p:txBody>
      </p:sp>
      <p:sp>
        <p:nvSpPr>
          <p:cNvPr id="908" name="Google Shape;908;p42"/>
          <p:cNvSpPr/>
          <p:nvPr/>
        </p:nvSpPr>
        <p:spPr>
          <a:xfrm>
            <a:off x="760362" y="128884"/>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5</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2" name="Shape 912"/>
        <p:cNvGrpSpPr/>
        <p:nvPr/>
      </p:nvGrpSpPr>
      <p:grpSpPr>
        <a:xfrm>
          <a:off x="0" y="0"/>
          <a:ext cx="0" cy="0"/>
          <a:chOff x="0" y="0"/>
          <a:chExt cx="0" cy="0"/>
        </a:xfrm>
      </p:grpSpPr>
      <p:sp>
        <p:nvSpPr>
          <p:cNvPr id="913" name="Google Shape;913;p43"/>
          <p:cNvSpPr txBox="1"/>
          <p:nvPr>
            <p:ph idx="1" type="body"/>
          </p:nvPr>
        </p:nvSpPr>
        <p:spPr>
          <a:xfrm>
            <a:off x="3491710" y="1190452"/>
            <a:ext cx="8332020"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Devlet Destekli İş Destekleri</a:t>
            </a:r>
            <a:endParaRPr b="1">
              <a:solidFill>
                <a:srgbClr val="E95273"/>
              </a:solidFill>
            </a:endParaRPr>
          </a:p>
        </p:txBody>
      </p:sp>
      <p:sp>
        <p:nvSpPr>
          <p:cNvPr id="914" name="Google Shape;914;p43"/>
          <p:cNvSpPr txBox="1"/>
          <p:nvPr>
            <p:ph idx="2" type="body"/>
          </p:nvPr>
        </p:nvSpPr>
        <p:spPr>
          <a:xfrm>
            <a:off x="4161985" y="2117448"/>
            <a:ext cx="7947406"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915" name="Google Shape;915;p43"/>
          <p:cNvSpPr/>
          <p:nvPr/>
        </p:nvSpPr>
        <p:spPr>
          <a:xfrm>
            <a:off x="285661" y="2536540"/>
            <a:ext cx="11823730" cy="378565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7F7F7F"/>
                </a:solidFill>
                <a:latin typeface="Calibri"/>
                <a:ea typeface="Calibri"/>
                <a:cs typeface="Calibri"/>
                <a:sym typeface="Calibri"/>
              </a:rPr>
              <a:t>Hibe Başvurusu Yazmada Başarı - En İyi İpuçları</a:t>
            </a:r>
            <a:endParaRPr b="1" sz="2400">
              <a:solidFill>
                <a:srgbClr val="7F7F7F"/>
              </a:solidFill>
              <a:latin typeface="Calibri"/>
              <a:ea typeface="Calibri"/>
              <a:cs typeface="Calibri"/>
              <a:sym typeface="Calibri"/>
            </a:endParaRPr>
          </a:p>
          <a:p>
            <a:pPr indent="0" lvl="0" marL="0" marR="0" rtl="0" algn="l">
              <a:spcBef>
                <a:spcPts val="0"/>
              </a:spcBef>
              <a:spcAft>
                <a:spcPts val="0"/>
              </a:spcAft>
              <a:buNone/>
            </a:pPr>
            <a:r>
              <a:rPr b="1" lang="en-IE" sz="2400">
                <a:solidFill>
                  <a:srgbClr val="E95273"/>
                </a:solidFill>
                <a:latin typeface="Calibri"/>
                <a:ea typeface="Calibri"/>
                <a:cs typeface="Calibri"/>
                <a:sym typeface="Calibri"/>
              </a:rPr>
              <a:t>Fonlamanın sağlayacağı gerçek ve olumlu farklılıklar nelerdir?</a:t>
            </a:r>
            <a:endParaRPr/>
          </a:p>
          <a:p>
            <a:pPr indent="0" lvl="0" marL="0" marR="0" rtl="0" algn="l">
              <a:spcBef>
                <a:spcPts val="0"/>
              </a:spcBef>
              <a:spcAft>
                <a:spcPts val="0"/>
              </a:spcAft>
              <a:buNone/>
            </a:pPr>
            <a:r>
              <a:rPr b="1" lang="en-IE" sz="2400">
                <a:solidFill>
                  <a:srgbClr val="E95273"/>
                </a:solidFill>
                <a:latin typeface="Calibri"/>
                <a:ea typeface="Calibri"/>
                <a:cs typeface="Calibri"/>
                <a:sym typeface="Calibri"/>
              </a:rPr>
              <a:t>Unutmayın - 'İnsanlar İnsanlara Verir…’</a:t>
            </a:r>
            <a:endParaRPr/>
          </a:p>
          <a:p>
            <a:pPr indent="0" lvl="0" marL="0" marR="0" rtl="0" algn="l">
              <a:spcBef>
                <a:spcPts val="0"/>
              </a:spcBef>
              <a:spcAft>
                <a:spcPts val="0"/>
              </a:spcAft>
              <a:buNone/>
            </a:pPr>
            <a:r>
              <a:rPr lang="en-IE" sz="2400">
                <a:solidFill>
                  <a:srgbClr val="7F7F7F"/>
                </a:solidFill>
                <a:latin typeface="Calibri"/>
                <a:ea typeface="Calibri"/>
                <a:cs typeface="Calibri"/>
                <a:sym typeface="Calibri"/>
              </a:rPr>
              <a:t>Yaratıcı olun, fikrinizi zorlayın ve ilginizi çekin, bu kendinizi diğerlerinden ayırmak için bir fırsat.</a:t>
            </a:r>
            <a:endParaRPr/>
          </a:p>
          <a:p>
            <a:pPr indent="0" lvl="0" marL="0" marR="0" rtl="0" algn="l">
              <a:spcBef>
                <a:spcPts val="0"/>
              </a:spcBef>
              <a:spcAft>
                <a:spcPts val="0"/>
              </a:spcAft>
              <a:buNone/>
            </a:pPr>
            <a:r>
              <a:rPr b="1" lang="en-IE" sz="2400">
                <a:solidFill>
                  <a:srgbClr val="E95273"/>
                </a:solidFill>
                <a:latin typeface="Calibri"/>
                <a:ea typeface="Calibri"/>
                <a:cs typeface="Calibri"/>
                <a:sym typeface="Calibri"/>
              </a:rPr>
              <a:t>Güvenilirliğinizi artırın ve profesyonel olun!</a:t>
            </a:r>
            <a:endParaRPr/>
          </a:p>
          <a:p>
            <a:pPr indent="0" lvl="0" marL="0" marR="0" rtl="0" algn="l">
              <a:spcBef>
                <a:spcPts val="0"/>
              </a:spcBef>
              <a:spcAft>
                <a:spcPts val="0"/>
              </a:spcAft>
              <a:buNone/>
            </a:pPr>
            <a:r>
              <a:rPr lang="en-IE" sz="2400">
                <a:solidFill>
                  <a:srgbClr val="7F7F7F"/>
                </a:solidFill>
                <a:latin typeface="Calibri"/>
                <a:ea typeface="Calibri"/>
                <a:cs typeface="Calibri"/>
                <a:sym typeface="Calibri"/>
              </a:rPr>
              <a:t>Başvuruların finanse edilmesinin başlıca nedenlerinden biri, fon sağlayıcıların başvuran kuruluşun iyi organize olduğuna, iyi bir sicile sahip olduğuna ve önerilen projeyi yürütmek için yeterli bir destekleyici olduğuna ikna olmasıdır. Bu kursun daha önce ana hatlarıyla belirttiğimiz gibi, geçmişten öğrendiklerinizi aynı zamanda öğrendiklerinizi gösteren dürüst olun. Uygulamaya yüksek derecede profesyonellik ile yaklaşın</a:t>
            </a:r>
            <a:endParaRPr sz="1800">
              <a:solidFill>
                <a:srgbClr val="7F7F7F"/>
              </a:solidFill>
              <a:latin typeface="Calibri"/>
              <a:ea typeface="Calibri"/>
              <a:cs typeface="Calibri"/>
              <a:sym typeface="Calibri"/>
            </a:endParaRPr>
          </a:p>
        </p:txBody>
      </p:sp>
      <p:sp>
        <p:nvSpPr>
          <p:cNvPr id="916" name="Google Shape;916;p43"/>
          <p:cNvSpPr/>
          <p:nvPr/>
        </p:nvSpPr>
        <p:spPr>
          <a:xfrm>
            <a:off x="760362" y="128884"/>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6</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0" name="Shape 920"/>
        <p:cNvGrpSpPr/>
        <p:nvPr/>
      </p:nvGrpSpPr>
      <p:grpSpPr>
        <a:xfrm>
          <a:off x="0" y="0"/>
          <a:ext cx="0" cy="0"/>
          <a:chOff x="0" y="0"/>
          <a:chExt cx="0" cy="0"/>
        </a:xfrm>
      </p:grpSpPr>
      <p:sp>
        <p:nvSpPr>
          <p:cNvPr id="921" name="Google Shape;921;p44"/>
          <p:cNvSpPr txBox="1"/>
          <p:nvPr>
            <p:ph idx="1" type="body"/>
          </p:nvPr>
        </p:nvSpPr>
        <p:spPr>
          <a:xfrm>
            <a:off x="3818035" y="765451"/>
            <a:ext cx="7876218"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latin typeface="Calibri"/>
                <a:ea typeface="Calibri"/>
                <a:cs typeface="Calibri"/>
                <a:sym typeface="Calibri"/>
              </a:rPr>
              <a:t>Hibe Başvurusu Yazma</a:t>
            </a:r>
            <a:endParaRPr b="1">
              <a:solidFill>
                <a:srgbClr val="E95273"/>
              </a:solidFill>
              <a:latin typeface="Calibri"/>
              <a:ea typeface="Calibri"/>
              <a:cs typeface="Calibri"/>
              <a:sym typeface="Calibri"/>
            </a:endParaRPr>
          </a:p>
          <a:p>
            <a:pPr indent="0" lvl="0" marL="0" rtl="0" algn="l">
              <a:lnSpc>
                <a:spcPct val="90000"/>
              </a:lnSpc>
              <a:spcBef>
                <a:spcPts val="1000"/>
              </a:spcBef>
              <a:spcAft>
                <a:spcPts val="0"/>
              </a:spcAft>
              <a:buClr>
                <a:srgbClr val="E95273"/>
              </a:buClr>
              <a:buSzPts val="3600"/>
              <a:buNone/>
            </a:pPr>
            <a:r>
              <a:rPr b="1" lang="en-IE">
                <a:solidFill>
                  <a:srgbClr val="E95273"/>
                </a:solidFill>
                <a:latin typeface="Calibri"/>
                <a:ea typeface="Calibri"/>
                <a:cs typeface="Calibri"/>
                <a:sym typeface="Calibri"/>
              </a:rPr>
              <a:t>- başlamadan önce</a:t>
            </a:r>
            <a:endParaRPr b="1">
              <a:solidFill>
                <a:srgbClr val="E95273"/>
              </a:solidFill>
            </a:endParaRPr>
          </a:p>
        </p:txBody>
      </p:sp>
      <p:sp>
        <p:nvSpPr>
          <p:cNvPr id="922" name="Google Shape;922;p44"/>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923" name="Google Shape;923;p44"/>
          <p:cNvSpPr/>
          <p:nvPr/>
        </p:nvSpPr>
        <p:spPr>
          <a:xfrm>
            <a:off x="622925" y="2719374"/>
            <a:ext cx="11251500" cy="3975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IE" sz="2400">
                <a:solidFill>
                  <a:srgbClr val="E95273"/>
                </a:solidFill>
                <a:latin typeface="Calibri"/>
                <a:ea typeface="Calibri"/>
                <a:cs typeface="Calibri"/>
                <a:sym typeface="Calibri"/>
              </a:rPr>
              <a:t>-En iyi halinizi öne koyun, </a:t>
            </a:r>
            <a:r>
              <a:rPr lang="en-IE" sz="2400">
                <a:solidFill>
                  <a:srgbClr val="7F7F7F"/>
                </a:solidFill>
                <a:latin typeface="Calibri"/>
                <a:ea typeface="Calibri"/>
                <a:cs typeface="Calibri"/>
                <a:sym typeface="Calibri"/>
              </a:rPr>
              <a:t>rekabetçi olduğunu unutmayın</a:t>
            </a:r>
            <a:endParaRPr sz="2400">
              <a:solidFill>
                <a:srgbClr val="7F7F7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IE" sz="2400">
                <a:solidFill>
                  <a:srgbClr val="7F7F7F"/>
                </a:solidFill>
                <a:latin typeface="Calibri"/>
                <a:ea typeface="Calibri"/>
                <a:cs typeface="Calibri"/>
                <a:sym typeface="Calibri"/>
              </a:rPr>
              <a:t>Projenizin enerjisini ve ruhunu yakalayan</a:t>
            </a:r>
            <a:r>
              <a:rPr b="1" lang="en-IE" sz="2400">
                <a:solidFill>
                  <a:srgbClr val="E95273"/>
                </a:solidFill>
                <a:latin typeface="Calibri"/>
                <a:ea typeface="Calibri"/>
                <a:cs typeface="Calibri"/>
                <a:sym typeface="Calibri"/>
              </a:rPr>
              <a:t>  ilginç bir şekilde yazın (gazeteci tarzı)</a:t>
            </a:r>
            <a:endParaRPr b="1" sz="2400">
              <a:solidFill>
                <a:srgbClr val="E95273"/>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IE" sz="2400">
                <a:solidFill>
                  <a:srgbClr val="7F7F7F"/>
                </a:solidFill>
                <a:latin typeface="Calibri"/>
                <a:ea typeface="Calibri"/>
                <a:cs typeface="Calibri"/>
                <a:sym typeface="Calibri"/>
              </a:rPr>
              <a:t>-Gereksinim kanıtının gücünü</a:t>
            </a:r>
            <a:r>
              <a:rPr b="1" lang="en-IE" sz="2400">
                <a:solidFill>
                  <a:srgbClr val="E95273"/>
                </a:solidFill>
                <a:latin typeface="Calibri"/>
                <a:ea typeface="Calibri"/>
                <a:cs typeface="Calibri"/>
                <a:sym typeface="Calibri"/>
              </a:rPr>
              <a:t> gerçeklerle destekleyin. </a:t>
            </a:r>
            <a:r>
              <a:rPr lang="en-IE" sz="2400">
                <a:solidFill>
                  <a:srgbClr val="7F7F7F"/>
                </a:solidFill>
                <a:latin typeface="Calibri"/>
                <a:ea typeface="Calibri"/>
                <a:cs typeface="Calibri"/>
                <a:sym typeface="Calibri"/>
              </a:rPr>
              <a:t>“Biliyoruz .. düşünüyoruz” demek yeterli değildir. konsept araştırma kanıtınızla destekleyin</a:t>
            </a:r>
            <a:endParaRPr sz="2400">
              <a:solidFill>
                <a:srgbClr val="7F7F7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IE" sz="2400">
                <a:solidFill>
                  <a:srgbClr val="7F7F7F"/>
                </a:solidFill>
                <a:latin typeface="Calibri"/>
                <a:ea typeface="Calibri"/>
                <a:cs typeface="Calibri"/>
                <a:sym typeface="Calibri"/>
              </a:rPr>
              <a:t>-Öne çıkın ve projenizin ek olduğunu gösterin</a:t>
            </a:r>
            <a:r>
              <a:rPr b="1" lang="en-IE" sz="2400">
                <a:solidFill>
                  <a:srgbClr val="E95273"/>
                </a:solidFill>
                <a:latin typeface="Calibri"/>
                <a:ea typeface="Calibri"/>
                <a:cs typeface="Calibri"/>
                <a:sym typeface="Calibri"/>
              </a:rPr>
              <a:t> - </a:t>
            </a:r>
            <a:r>
              <a:rPr b="1" lang="en-IE" sz="2400">
                <a:solidFill>
                  <a:srgbClr val="E63275"/>
                </a:solidFill>
                <a:latin typeface="Calibri"/>
                <a:ea typeface="Calibri"/>
                <a:cs typeface="Calibri"/>
                <a:sym typeface="Calibri"/>
              </a:rPr>
              <a:t>benzersiz olun, başkalarıyla rekabet etmeyin</a:t>
            </a:r>
            <a:endParaRPr b="1" sz="2400">
              <a:solidFill>
                <a:srgbClr val="E63275"/>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IE" sz="2400">
                <a:solidFill>
                  <a:srgbClr val="7F7F7F"/>
                </a:solidFill>
                <a:latin typeface="Calibri"/>
                <a:ea typeface="Calibri"/>
                <a:cs typeface="Calibri"/>
                <a:sym typeface="Calibri"/>
              </a:rPr>
              <a:t>-Başvuru yapmadan önce mutlaka </a:t>
            </a:r>
            <a:r>
              <a:rPr b="1" lang="en-IE" sz="2400">
                <a:solidFill>
                  <a:srgbClr val="E95273"/>
                </a:solidFill>
                <a:latin typeface="Calibri"/>
                <a:ea typeface="Calibri"/>
                <a:cs typeface="Calibri"/>
                <a:sym typeface="Calibri"/>
              </a:rPr>
              <a:t>finansman ajansınız</a:t>
            </a:r>
            <a:r>
              <a:rPr lang="en-IE" sz="2400">
                <a:solidFill>
                  <a:srgbClr val="7F7F7F"/>
                </a:solidFill>
                <a:latin typeface="Calibri"/>
                <a:ea typeface="Calibri"/>
                <a:cs typeface="Calibri"/>
                <a:sym typeface="Calibri"/>
              </a:rPr>
              <a:t> ile görüşün</a:t>
            </a:r>
            <a:endParaRPr sz="2400">
              <a:solidFill>
                <a:srgbClr val="7F7F7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IE" sz="2400">
                <a:solidFill>
                  <a:srgbClr val="7F7F7F"/>
                </a:solidFill>
                <a:latin typeface="Calibri"/>
                <a:ea typeface="Calibri"/>
                <a:cs typeface="Calibri"/>
                <a:sym typeface="Calibri"/>
              </a:rPr>
              <a:t>-</a:t>
            </a:r>
            <a:r>
              <a:rPr b="1" lang="en-IE" sz="2400">
                <a:solidFill>
                  <a:srgbClr val="E95273"/>
                </a:solidFill>
                <a:latin typeface="Calibri"/>
                <a:ea typeface="Calibri"/>
                <a:cs typeface="Calibri"/>
                <a:sym typeface="Calibri"/>
              </a:rPr>
              <a:t>Projenizi doğru ve açık bir şekilde tanımlayın</a:t>
            </a:r>
            <a:r>
              <a:rPr lang="en-IE" sz="2400">
                <a:solidFill>
                  <a:srgbClr val="7F7F7F"/>
                </a:solidFill>
                <a:latin typeface="Calibri"/>
                <a:ea typeface="Calibri"/>
                <a:cs typeface="Calibri"/>
                <a:sym typeface="Calibri"/>
              </a:rPr>
              <a:t>, fon verenin işiniz, arka planınız veya yeni projeniz hakkında herhangi bir bilgiye sahip olacağını varsaymayın.</a:t>
            </a:r>
            <a:endParaRPr sz="2400">
              <a:solidFill>
                <a:srgbClr val="7F7F7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IE" sz="2400">
                <a:solidFill>
                  <a:srgbClr val="7F7F7F"/>
                </a:solidFill>
                <a:latin typeface="Calibri"/>
                <a:ea typeface="Calibri"/>
                <a:cs typeface="Calibri"/>
                <a:sym typeface="Calibri"/>
              </a:rPr>
              <a:t>-Uygulama gereksinimlerini </a:t>
            </a:r>
            <a:r>
              <a:rPr b="1" lang="en-IE" sz="2400">
                <a:solidFill>
                  <a:srgbClr val="E95273"/>
                </a:solidFill>
                <a:latin typeface="Calibri"/>
                <a:ea typeface="Calibri"/>
                <a:cs typeface="Calibri"/>
                <a:sym typeface="Calibri"/>
              </a:rPr>
              <a:t>küçük parçalara</a:t>
            </a:r>
            <a:r>
              <a:rPr lang="en-IE" sz="2400">
                <a:solidFill>
                  <a:srgbClr val="7F7F7F"/>
                </a:solidFill>
                <a:latin typeface="Calibri"/>
                <a:ea typeface="Calibri"/>
                <a:cs typeface="Calibri"/>
                <a:sym typeface="Calibri"/>
              </a:rPr>
              <a:t> ayırın.</a:t>
            </a:r>
            <a:endParaRPr sz="2400">
              <a:solidFill>
                <a:srgbClr val="7F7F7F"/>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2400">
              <a:solidFill>
                <a:srgbClr val="E95273"/>
              </a:solidFill>
              <a:latin typeface="Calibri"/>
              <a:ea typeface="Calibri"/>
              <a:cs typeface="Calibri"/>
              <a:sym typeface="Calibri"/>
            </a:endParaRPr>
          </a:p>
          <a:p>
            <a:pPr indent="0" lvl="0" marL="0" marR="0" rtl="0" algn="l">
              <a:spcBef>
                <a:spcPts val="0"/>
              </a:spcBef>
              <a:spcAft>
                <a:spcPts val="0"/>
              </a:spcAft>
              <a:buNone/>
            </a:pPr>
            <a:r>
              <a:t/>
            </a:r>
            <a:endParaRPr sz="1800">
              <a:solidFill>
                <a:srgbClr val="414140"/>
              </a:solidFill>
              <a:latin typeface="Calibri"/>
              <a:ea typeface="Calibri"/>
              <a:cs typeface="Calibri"/>
              <a:sym typeface="Calibri"/>
            </a:endParaRPr>
          </a:p>
        </p:txBody>
      </p:sp>
      <p:sp>
        <p:nvSpPr>
          <p:cNvPr id="924" name="Google Shape;924;p44"/>
          <p:cNvSpPr/>
          <p:nvPr/>
        </p:nvSpPr>
        <p:spPr>
          <a:xfrm>
            <a:off x="760362" y="128884"/>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6</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8" name="Shape 928"/>
        <p:cNvGrpSpPr/>
        <p:nvPr/>
      </p:nvGrpSpPr>
      <p:grpSpPr>
        <a:xfrm>
          <a:off x="0" y="0"/>
          <a:ext cx="0" cy="0"/>
          <a:chOff x="0" y="0"/>
          <a:chExt cx="0" cy="0"/>
        </a:xfrm>
      </p:grpSpPr>
      <p:sp>
        <p:nvSpPr>
          <p:cNvPr id="929" name="Google Shape;929;p45"/>
          <p:cNvSpPr txBox="1"/>
          <p:nvPr>
            <p:ph idx="1" type="body"/>
          </p:nvPr>
        </p:nvSpPr>
        <p:spPr>
          <a:xfrm>
            <a:off x="3792491" y="416774"/>
            <a:ext cx="740708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latin typeface="Calibri"/>
                <a:ea typeface="Calibri"/>
                <a:cs typeface="Calibri"/>
                <a:sym typeface="Calibri"/>
              </a:rPr>
              <a:t>Hibe Başvurusu Yazma</a:t>
            </a:r>
            <a:endParaRPr b="1">
              <a:solidFill>
                <a:srgbClr val="E95273"/>
              </a:solidFill>
              <a:latin typeface="Calibri"/>
              <a:ea typeface="Calibri"/>
              <a:cs typeface="Calibri"/>
              <a:sym typeface="Calibri"/>
            </a:endParaRPr>
          </a:p>
          <a:p>
            <a:pPr indent="0" lvl="0" marL="0" rtl="0" algn="l">
              <a:lnSpc>
                <a:spcPct val="90000"/>
              </a:lnSpc>
              <a:spcBef>
                <a:spcPts val="1000"/>
              </a:spcBef>
              <a:spcAft>
                <a:spcPts val="0"/>
              </a:spcAft>
              <a:buClr>
                <a:srgbClr val="E95273"/>
              </a:buClr>
              <a:buSzPts val="3600"/>
              <a:buNone/>
            </a:pPr>
            <a:r>
              <a:rPr b="1" lang="en-IE">
                <a:solidFill>
                  <a:srgbClr val="E95273"/>
                </a:solidFill>
                <a:latin typeface="Calibri"/>
                <a:ea typeface="Calibri"/>
                <a:cs typeface="Calibri"/>
                <a:sym typeface="Calibri"/>
              </a:rPr>
              <a:t>- başlamadan önce</a:t>
            </a:r>
            <a:endParaRPr b="1">
              <a:solidFill>
                <a:srgbClr val="E95273"/>
              </a:solidFill>
            </a:endParaRPr>
          </a:p>
        </p:txBody>
      </p:sp>
      <p:sp>
        <p:nvSpPr>
          <p:cNvPr id="930" name="Google Shape;930;p45"/>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931" name="Google Shape;931;p45"/>
          <p:cNvSpPr/>
          <p:nvPr/>
        </p:nvSpPr>
        <p:spPr>
          <a:xfrm>
            <a:off x="218115" y="2376274"/>
            <a:ext cx="12108109" cy="378565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E95273"/>
                </a:solidFill>
                <a:latin typeface="Calibri"/>
                <a:ea typeface="Calibri"/>
                <a:cs typeface="Calibri"/>
                <a:sym typeface="Calibri"/>
              </a:rPr>
              <a:t>Sunum </a:t>
            </a:r>
            <a:r>
              <a:rPr lang="en-IE" sz="2400">
                <a:solidFill>
                  <a:srgbClr val="6D6E6C"/>
                </a:solidFill>
                <a:latin typeface="Calibri"/>
                <a:ea typeface="Calibri"/>
                <a:cs typeface="Calibri"/>
                <a:sym typeface="Calibri"/>
              </a:rPr>
              <a:t>sunum hakkında dikkatlice düşünün; Çoğu fon sağlayıcı birçok uygulamayı okuyacaktır ve eğer bir uygulamanın okunması kolay ve iyi sunulmuşsa hayatlarını kolaylaştırır.</a:t>
            </a:r>
            <a:endParaRPr/>
          </a:p>
          <a:p>
            <a:pPr indent="0" lvl="0" marL="0" marR="0" rtl="0" algn="l">
              <a:lnSpc>
                <a:spcPct val="100000"/>
              </a:lnSpc>
              <a:spcBef>
                <a:spcPts val="0"/>
              </a:spcBef>
              <a:spcAft>
                <a:spcPts val="0"/>
              </a:spcAft>
              <a:buNone/>
            </a:pPr>
            <a:r>
              <a:t/>
            </a:r>
            <a:endParaRPr sz="2400">
              <a:solidFill>
                <a:srgbClr val="414140"/>
              </a:solidFill>
              <a:latin typeface="Calibri"/>
              <a:ea typeface="Calibri"/>
              <a:cs typeface="Calibri"/>
              <a:sym typeface="Calibri"/>
            </a:endParaRPr>
          </a:p>
          <a:p>
            <a:pPr indent="0" lvl="0" marL="0" marR="0" rtl="0" algn="l">
              <a:lnSpc>
                <a:spcPct val="100000"/>
              </a:lnSpc>
              <a:spcBef>
                <a:spcPts val="0"/>
              </a:spcBef>
              <a:spcAft>
                <a:spcPts val="0"/>
              </a:spcAft>
              <a:buNone/>
            </a:pPr>
            <a:r>
              <a:rPr lang="en-IE" sz="2400">
                <a:solidFill>
                  <a:srgbClr val="6D6E6C"/>
                </a:solidFill>
                <a:latin typeface="Calibri"/>
                <a:ea typeface="Calibri"/>
                <a:cs typeface="Calibri"/>
                <a:sym typeface="Calibri"/>
              </a:rPr>
              <a:t>Fonlar için bir başvuru yapmak düşündüğünüzden çok daha uzun sürüyor</a:t>
            </a:r>
            <a:r>
              <a:rPr b="1" lang="en-IE" sz="2400">
                <a:solidFill>
                  <a:srgbClr val="E95273"/>
                </a:solidFill>
                <a:latin typeface="Calibri"/>
                <a:ea typeface="Calibri"/>
                <a:cs typeface="Calibri"/>
                <a:sym typeface="Calibri"/>
              </a:rPr>
              <a:t>, enerji ve çaba harcıyor!</a:t>
            </a:r>
            <a:endParaRPr/>
          </a:p>
          <a:p>
            <a:pPr indent="0" lvl="0" marL="0" marR="0" rtl="0" algn="l">
              <a:lnSpc>
                <a:spcPct val="100000"/>
              </a:lnSpc>
              <a:spcBef>
                <a:spcPts val="0"/>
              </a:spcBef>
              <a:spcAft>
                <a:spcPts val="0"/>
              </a:spcAft>
              <a:buNone/>
            </a:pPr>
            <a:r>
              <a:t/>
            </a:r>
            <a:endParaRPr b="1" sz="2400">
              <a:solidFill>
                <a:srgbClr val="E95273"/>
              </a:solidFill>
              <a:latin typeface="Calibri"/>
              <a:ea typeface="Calibri"/>
              <a:cs typeface="Calibri"/>
              <a:sym typeface="Calibri"/>
            </a:endParaRPr>
          </a:p>
          <a:p>
            <a:pPr indent="0" lvl="0" marL="0" marR="0" rtl="0" algn="l">
              <a:lnSpc>
                <a:spcPct val="100000"/>
              </a:lnSpc>
              <a:spcBef>
                <a:spcPts val="0"/>
              </a:spcBef>
              <a:spcAft>
                <a:spcPts val="0"/>
              </a:spcAft>
              <a:buNone/>
            </a:pPr>
            <a:r>
              <a:rPr b="1" lang="en-IE" sz="2400">
                <a:solidFill>
                  <a:srgbClr val="E95273"/>
                </a:solidFill>
                <a:latin typeface="Calibri"/>
                <a:ea typeface="Calibri"/>
                <a:cs typeface="Calibri"/>
                <a:sym typeface="Calibri"/>
              </a:rPr>
              <a:t>Başvurunuzu göndermeden önce</a:t>
            </a:r>
            <a:endParaRPr b="1" sz="2400">
              <a:solidFill>
                <a:srgbClr val="E95273"/>
              </a:solidFill>
              <a:latin typeface="Calibri"/>
              <a:ea typeface="Calibri"/>
              <a:cs typeface="Calibri"/>
              <a:sym typeface="Calibri"/>
            </a:endParaRPr>
          </a:p>
          <a:p>
            <a:pPr indent="0" lvl="0" marL="0" marR="0" rtl="0" algn="l">
              <a:lnSpc>
                <a:spcPct val="100000"/>
              </a:lnSpc>
              <a:spcBef>
                <a:spcPts val="0"/>
              </a:spcBef>
              <a:spcAft>
                <a:spcPts val="0"/>
              </a:spcAft>
              <a:buNone/>
            </a:pPr>
            <a:r>
              <a:rPr b="1" lang="en-IE" sz="2400">
                <a:solidFill>
                  <a:srgbClr val="E63275"/>
                </a:solidFill>
                <a:latin typeface="Calibri"/>
                <a:ea typeface="Calibri"/>
                <a:cs typeface="Calibri"/>
                <a:sym typeface="Calibri"/>
              </a:rPr>
              <a:t>Kendinize sorun: ‘Bunu neden finanse etmiyorlar?</a:t>
            </a:r>
            <a:endParaRPr/>
          </a:p>
          <a:p>
            <a:pPr indent="0" lvl="0" marL="0" marR="0" rtl="0" algn="l">
              <a:lnSpc>
                <a:spcPct val="100000"/>
              </a:lnSpc>
              <a:spcBef>
                <a:spcPts val="0"/>
              </a:spcBef>
              <a:spcAft>
                <a:spcPts val="0"/>
              </a:spcAft>
              <a:buNone/>
            </a:pPr>
            <a:r>
              <a:rPr lang="en-IE" sz="2400">
                <a:solidFill>
                  <a:srgbClr val="6D6E6C"/>
                </a:solidFill>
                <a:latin typeface="Calibri"/>
                <a:ea typeface="Calibri"/>
                <a:cs typeface="Calibri"/>
                <a:sym typeface="Calibri"/>
              </a:rPr>
              <a:t>Genellikle finansman başvurunuzu güçlendirmenin iyi bir yolu, içinde "delikler açmayı" denemektir. Zayıf yönleri belirledikten sonra onları düzeltmek için çalışabilirsiniz.</a:t>
            </a:r>
            <a:endParaRPr/>
          </a:p>
        </p:txBody>
      </p:sp>
      <p:sp>
        <p:nvSpPr>
          <p:cNvPr id="932" name="Google Shape;932;p45"/>
          <p:cNvSpPr/>
          <p:nvPr/>
        </p:nvSpPr>
        <p:spPr>
          <a:xfrm>
            <a:off x="760362" y="128884"/>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6</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6" name="Shape 936"/>
        <p:cNvGrpSpPr/>
        <p:nvPr/>
      </p:nvGrpSpPr>
      <p:grpSpPr>
        <a:xfrm>
          <a:off x="0" y="0"/>
          <a:ext cx="0" cy="0"/>
          <a:chOff x="0" y="0"/>
          <a:chExt cx="0" cy="0"/>
        </a:xfrm>
      </p:grpSpPr>
      <p:sp>
        <p:nvSpPr>
          <p:cNvPr id="937" name="Google Shape;937;p46"/>
          <p:cNvSpPr txBox="1"/>
          <p:nvPr>
            <p:ph idx="1" type="body"/>
          </p:nvPr>
        </p:nvSpPr>
        <p:spPr>
          <a:xfrm>
            <a:off x="4004737" y="576897"/>
            <a:ext cx="740708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latin typeface="Calibri"/>
                <a:ea typeface="Calibri"/>
                <a:cs typeface="Calibri"/>
                <a:sym typeface="Calibri"/>
              </a:rPr>
              <a:t>Hibe Başvurusu Yazma</a:t>
            </a:r>
            <a:endParaRPr b="1">
              <a:solidFill>
                <a:srgbClr val="E95273"/>
              </a:solidFill>
              <a:latin typeface="Calibri"/>
              <a:ea typeface="Calibri"/>
              <a:cs typeface="Calibri"/>
              <a:sym typeface="Calibri"/>
            </a:endParaRPr>
          </a:p>
          <a:p>
            <a:pPr indent="0" lvl="0" marL="0" rtl="0" algn="l">
              <a:lnSpc>
                <a:spcPct val="90000"/>
              </a:lnSpc>
              <a:spcBef>
                <a:spcPts val="1000"/>
              </a:spcBef>
              <a:spcAft>
                <a:spcPts val="0"/>
              </a:spcAft>
              <a:buClr>
                <a:srgbClr val="E95273"/>
              </a:buClr>
              <a:buSzPts val="3600"/>
              <a:buNone/>
            </a:pPr>
            <a:r>
              <a:rPr b="1" lang="en-IE">
                <a:solidFill>
                  <a:srgbClr val="E95273"/>
                </a:solidFill>
                <a:latin typeface="Calibri"/>
                <a:ea typeface="Calibri"/>
                <a:cs typeface="Calibri"/>
                <a:sym typeface="Calibri"/>
              </a:rPr>
              <a:t>- başlamadan önce</a:t>
            </a:r>
            <a:endParaRPr b="1">
              <a:solidFill>
                <a:srgbClr val="E95273"/>
              </a:solidFill>
            </a:endParaRPr>
          </a:p>
        </p:txBody>
      </p:sp>
      <p:sp>
        <p:nvSpPr>
          <p:cNvPr id="938" name="Google Shape;938;p46"/>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939" name="Google Shape;939;p46"/>
          <p:cNvSpPr/>
          <p:nvPr/>
        </p:nvSpPr>
        <p:spPr>
          <a:xfrm>
            <a:off x="2045305" y="3097728"/>
            <a:ext cx="9366519" cy="20898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E95273"/>
                </a:solidFill>
                <a:latin typeface="Calibri"/>
                <a:ea typeface="Calibri"/>
                <a:cs typeface="Calibri"/>
                <a:sym typeface="Calibri"/>
              </a:rPr>
              <a:t>Prova, Prova, Prova hazır</a:t>
            </a:r>
            <a:endParaRPr b="1" sz="2400">
              <a:solidFill>
                <a:srgbClr val="E95273"/>
              </a:solidFill>
              <a:latin typeface="Calibri"/>
              <a:ea typeface="Calibri"/>
              <a:cs typeface="Calibri"/>
              <a:sym typeface="Calibri"/>
            </a:endParaRPr>
          </a:p>
          <a:p>
            <a:pPr indent="0" lvl="0" marL="0" marR="0" rtl="0" algn="l">
              <a:spcBef>
                <a:spcPts val="1080"/>
              </a:spcBef>
              <a:spcAft>
                <a:spcPts val="0"/>
              </a:spcAft>
              <a:buNone/>
            </a:pPr>
            <a:r>
              <a:rPr lang="en-IE" sz="2400">
                <a:solidFill>
                  <a:srgbClr val="6D6E6C"/>
                </a:solidFill>
                <a:latin typeface="Calibri"/>
                <a:ea typeface="Calibri"/>
                <a:cs typeface="Calibri"/>
                <a:sym typeface="Calibri"/>
              </a:rPr>
              <a:t>Herhangi bir başvurunun en önemli kısmı, KILAVUZLARI OKUMAK, bunları mektuba ulaştırmak ve hibe kriterlerini gerçekten karşıladığınızdan emin olmanızdır - bazı hibe üreticileri uygunluk kriterlerini karşılamayan uygulamaların% 30'una kadar alır.</a:t>
            </a:r>
            <a:endParaRPr sz="1800">
              <a:solidFill>
                <a:srgbClr val="414140"/>
              </a:solidFill>
              <a:latin typeface="Calibri"/>
              <a:ea typeface="Calibri"/>
              <a:cs typeface="Calibri"/>
              <a:sym typeface="Calibri"/>
            </a:endParaRPr>
          </a:p>
        </p:txBody>
      </p:sp>
      <p:sp>
        <p:nvSpPr>
          <p:cNvPr id="940" name="Google Shape;940;p46"/>
          <p:cNvSpPr/>
          <p:nvPr/>
        </p:nvSpPr>
        <p:spPr>
          <a:xfrm>
            <a:off x="760362" y="128884"/>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6</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4" name="Shape 944"/>
        <p:cNvGrpSpPr/>
        <p:nvPr/>
      </p:nvGrpSpPr>
      <p:grpSpPr>
        <a:xfrm>
          <a:off x="0" y="0"/>
          <a:ext cx="0" cy="0"/>
          <a:chOff x="0" y="0"/>
          <a:chExt cx="0" cy="0"/>
        </a:xfrm>
      </p:grpSpPr>
      <p:sp>
        <p:nvSpPr>
          <p:cNvPr id="945" name="Google Shape;945;p47"/>
          <p:cNvSpPr txBox="1"/>
          <p:nvPr>
            <p:ph idx="1" type="body"/>
          </p:nvPr>
        </p:nvSpPr>
        <p:spPr>
          <a:xfrm>
            <a:off x="622928" y="0"/>
            <a:ext cx="11569072" cy="1185624"/>
          </a:xfrm>
          <a:prstGeom prst="rect">
            <a:avLst/>
          </a:prstGeom>
          <a:solidFill>
            <a:schemeClr val="lt1"/>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10B1A2"/>
              </a:buClr>
              <a:buSzPts val="3400"/>
              <a:buNone/>
            </a:pPr>
            <a:r>
              <a:rPr b="1" lang="en-IE" sz="3400">
                <a:solidFill>
                  <a:srgbClr val="10B1A2"/>
                </a:solidFill>
              </a:rPr>
              <a:t>Hibe Alıştırması İçin Başvurmaya Hazır mısınız: </a:t>
            </a:r>
            <a:endParaRPr/>
          </a:p>
          <a:p>
            <a:pPr indent="0" lvl="0" marL="0" rtl="0" algn="ctr">
              <a:lnSpc>
                <a:spcPct val="90000"/>
              </a:lnSpc>
              <a:spcBef>
                <a:spcPts val="1000"/>
              </a:spcBef>
              <a:spcAft>
                <a:spcPts val="0"/>
              </a:spcAft>
              <a:buClr>
                <a:srgbClr val="10B1A2"/>
              </a:buClr>
              <a:buSzPts val="3400"/>
              <a:buNone/>
            </a:pPr>
            <a:r>
              <a:rPr b="1" lang="en-IE" sz="3400">
                <a:solidFill>
                  <a:srgbClr val="10B1A2"/>
                </a:solidFill>
              </a:rPr>
              <a:t>Bu Soruları Cevaplayın</a:t>
            </a:r>
            <a:endParaRPr b="1" sz="3400">
              <a:solidFill>
                <a:srgbClr val="10B1A2"/>
              </a:solidFill>
            </a:endParaRPr>
          </a:p>
        </p:txBody>
      </p:sp>
      <p:sp>
        <p:nvSpPr>
          <p:cNvPr id="946" name="Google Shape;946;p47"/>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graphicFrame>
        <p:nvGraphicFramePr>
          <p:cNvPr id="947" name="Google Shape;947;p47"/>
          <p:cNvGraphicFramePr/>
          <p:nvPr/>
        </p:nvGraphicFramePr>
        <p:xfrm>
          <a:off x="0" y="1185624"/>
          <a:ext cx="3000000" cy="3000000"/>
        </p:xfrm>
        <a:graphic>
          <a:graphicData uri="http://schemas.openxmlformats.org/drawingml/2006/table">
            <a:tbl>
              <a:tblPr bandRow="1" firstRow="1">
                <a:noFill/>
                <a:tableStyleId>{F4E5FAE1-9434-4956-90CA-7B3D4EBF3D6C}</a:tableStyleId>
              </a:tblPr>
              <a:tblGrid>
                <a:gridCol w="5972250"/>
                <a:gridCol w="6219750"/>
              </a:tblGrid>
              <a:tr h="430150">
                <a:tc>
                  <a:txBody>
                    <a:bodyPr/>
                    <a:lstStyle/>
                    <a:p>
                      <a:pPr indent="0" lvl="0" marL="0" marR="0" rtl="0" algn="ctr">
                        <a:spcBef>
                          <a:spcPts val="0"/>
                        </a:spcBef>
                        <a:spcAft>
                          <a:spcPts val="0"/>
                        </a:spcAft>
                        <a:buNone/>
                      </a:pPr>
                      <a:r>
                        <a:rPr lang="en-IE" sz="2400" u="none" cap="none" strike="noStrike">
                          <a:solidFill>
                            <a:srgbClr val="E95273"/>
                          </a:solidFill>
                        </a:rPr>
                        <a:t>Sorular</a:t>
                      </a:r>
                      <a:endParaRPr sz="2400" u="none" cap="none" strike="noStrike">
                        <a:solidFill>
                          <a:srgbClr val="E95273"/>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IE" sz="2400" u="none" cap="none" strike="noStrike">
                          <a:solidFill>
                            <a:srgbClr val="E95273"/>
                          </a:solidFill>
                        </a:rPr>
                        <a:t>Sorular</a:t>
                      </a:r>
                      <a:endParaRPr sz="2400" u="none" cap="none" strike="noStrike">
                        <a:solidFill>
                          <a:srgbClr val="E95273"/>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77075">
                <a:tc>
                  <a:txBody>
                    <a:bodyPr/>
                    <a:lstStyle/>
                    <a:p>
                      <a:pPr indent="-457200" lvl="0" marL="457200" marR="0" rtl="0" algn="l">
                        <a:spcBef>
                          <a:spcPts val="0"/>
                        </a:spcBef>
                        <a:spcAft>
                          <a:spcPts val="0"/>
                        </a:spcAft>
                        <a:buClr>
                          <a:srgbClr val="E95273"/>
                        </a:buClr>
                        <a:buSzPts val="2400"/>
                        <a:buFont typeface="Calibri"/>
                        <a:buAutoNum type="arabicPeriod"/>
                      </a:pPr>
                      <a:r>
                        <a:rPr b="1" lang="en-IE" sz="2400" u="none" cap="none" strike="noStrike">
                          <a:solidFill>
                            <a:srgbClr val="E95273"/>
                          </a:solidFill>
                        </a:rPr>
                        <a:t>Kimsin sen?</a:t>
                      </a:r>
                      <a:br>
                        <a:rPr lang="en-IE" sz="2400" u="none" cap="none" strike="noStrike">
                          <a:solidFill>
                            <a:srgbClr val="414140"/>
                          </a:solidFill>
                        </a:rPr>
                      </a:br>
                      <a:r>
                        <a:rPr lang="en-IE" sz="2400" u="none" cap="none" strike="noStrike">
                          <a:solidFill>
                            <a:srgbClr val="6D6E6C"/>
                          </a:solidFill>
                          <a:latin typeface="Calibri"/>
                          <a:ea typeface="Calibri"/>
                          <a:cs typeface="Calibri"/>
                          <a:sym typeface="Calibri"/>
                        </a:rPr>
                        <a:t>Evet - sonraki soruya geç                                        Hayır - biraz daha düşün</a:t>
                      </a:r>
                      <a:endParaRPr sz="2400" u="none" cap="none" strike="noStrike">
                        <a:solidFill>
                          <a:srgbClr val="6D6E6C"/>
                        </a:solidFill>
                        <a:latin typeface="Calibri"/>
                        <a:ea typeface="Calibri"/>
                        <a:cs typeface="Calibri"/>
                        <a:sym typeface="Calibri"/>
                      </a:endParaRPr>
                    </a:p>
                    <a:p>
                      <a:pPr indent="-457200" lvl="0" marL="457200" marR="0" rtl="0" algn="l">
                        <a:spcBef>
                          <a:spcPts val="0"/>
                        </a:spcBef>
                        <a:spcAft>
                          <a:spcPts val="0"/>
                        </a:spcAft>
                        <a:buClr>
                          <a:srgbClr val="E95273"/>
                        </a:buClr>
                        <a:buSzPts val="2400"/>
                        <a:buFont typeface="Calibri"/>
                        <a:buAutoNum type="arabicPeriod"/>
                      </a:pPr>
                      <a:r>
                        <a:rPr b="1" lang="en-IE" sz="2400" u="none" cap="none" strike="noStrike">
                          <a:solidFill>
                            <a:srgbClr val="E95273"/>
                          </a:solidFill>
                        </a:rPr>
                        <a:t>Ne yapmak istiyorsun?</a:t>
                      </a:r>
                      <a:br>
                        <a:rPr lang="en-IE" sz="2400" u="none" cap="none" strike="noStrike">
                          <a:solidFill>
                            <a:srgbClr val="414140"/>
                          </a:solidFill>
                        </a:rPr>
                      </a:br>
                      <a:r>
                        <a:rPr lang="en-IE" sz="2400" u="none" cap="none" strike="noStrike">
                          <a:solidFill>
                            <a:srgbClr val="6D6E6C"/>
                          </a:solidFill>
                          <a:latin typeface="Calibri"/>
                          <a:ea typeface="Calibri"/>
                          <a:cs typeface="Calibri"/>
                          <a:sym typeface="Calibri"/>
                        </a:rPr>
                        <a:t>Evet - sonraki soruya geç                                          Hayır - biraz daha düşün</a:t>
                      </a:r>
                      <a:endParaRPr sz="2400" u="none" cap="none" strike="noStrike">
                        <a:solidFill>
                          <a:srgbClr val="6D6E6C"/>
                        </a:solidFill>
                        <a:latin typeface="Calibri"/>
                        <a:ea typeface="Calibri"/>
                        <a:cs typeface="Calibri"/>
                        <a:sym typeface="Calibri"/>
                      </a:endParaRPr>
                    </a:p>
                    <a:p>
                      <a:pPr indent="-457200" lvl="0" marL="457200" marR="0" rtl="0" algn="l">
                        <a:spcBef>
                          <a:spcPts val="0"/>
                        </a:spcBef>
                        <a:spcAft>
                          <a:spcPts val="0"/>
                        </a:spcAft>
                        <a:buClr>
                          <a:srgbClr val="E95273"/>
                        </a:buClr>
                        <a:buSzPts val="2400"/>
                        <a:buFont typeface="Calibri"/>
                        <a:buAutoNum type="arabicPeriod"/>
                      </a:pPr>
                      <a:r>
                        <a:rPr b="1" lang="en-IE" sz="2400" u="none" cap="none" strike="noStrike">
                          <a:solidFill>
                            <a:srgbClr val="E95273"/>
                          </a:solidFill>
                        </a:rPr>
                        <a:t>Neden yapmak istiyorsun?</a:t>
                      </a:r>
                      <a:br>
                        <a:rPr lang="en-IE" sz="2400" u="none" cap="none" strike="noStrike">
                          <a:solidFill>
                            <a:srgbClr val="414140"/>
                          </a:solidFill>
                        </a:rPr>
                      </a:br>
                      <a:r>
                        <a:rPr lang="en-IE" sz="2400" u="none" cap="none" strike="noStrike">
                          <a:solidFill>
                            <a:srgbClr val="6D6E6C"/>
                          </a:solidFill>
                          <a:latin typeface="Calibri"/>
                          <a:ea typeface="Calibri"/>
                          <a:cs typeface="Calibri"/>
                          <a:sym typeface="Calibri"/>
                        </a:rPr>
                        <a:t>Evet - sonraki soruya geç                                          Hayır - biraz daha düşün</a:t>
                      </a:r>
                      <a:endParaRPr sz="2400" u="none" cap="none" strike="noStrike">
                        <a:solidFill>
                          <a:srgbClr val="6D6E6C"/>
                        </a:solidFill>
                        <a:latin typeface="Calibri"/>
                        <a:ea typeface="Calibri"/>
                        <a:cs typeface="Calibri"/>
                        <a:sym typeface="Calibri"/>
                      </a:endParaRPr>
                    </a:p>
                    <a:p>
                      <a:pPr indent="-457200" lvl="0" marL="457200" marR="0" rtl="0" algn="l">
                        <a:lnSpc>
                          <a:spcPct val="100000"/>
                        </a:lnSpc>
                        <a:spcBef>
                          <a:spcPts val="0"/>
                        </a:spcBef>
                        <a:spcAft>
                          <a:spcPts val="0"/>
                        </a:spcAft>
                        <a:buClr>
                          <a:srgbClr val="E95273"/>
                        </a:buClr>
                        <a:buSzPts val="2400"/>
                        <a:buFont typeface="Calibri"/>
                        <a:buAutoNum type="arabicPeriod"/>
                      </a:pPr>
                      <a:r>
                        <a:rPr b="1" lang="en-IE" sz="2400" u="none" cap="none" strike="noStrike">
                          <a:solidFill>
                            <a:srgbClr val="E95273"/>
                          </a:solidFill>
                        </a:rPr>
                        <a:t>Ne elde etmeyi umuyorsun?</a:t>
                      </a:r>
                      <a:br>
                        <a:rPr lang="en-IE" sz="2400" u="none" cap="none" strike="noStrike">
                          <a:solidFill>
                            <a:srgbClr val="414140"/>
                          </a:solidFill>
                        </a:rPr>
                      </a:br>
                      <a:r>
                        <a:rPr lang="en-IE" sz="2400" u="none" cap="none" strike="noStrike">
                          <a:solidFill>
                            <a:srgbClr val="6D6E6C"/>
                          </a:solidFill>
                          <a:latin typeface="Calibri"/>
                          <a:ea typeface="Calibri"/>
                          <a:cs typeface="Calibri"/>
                          <a:sym typeface="Calibri"/>
                        </a:rPr>
                        <a:t>Evet - sonraki soruya geç                                          Hayır - biraz daha düşün</a:t>
                      </a:r>
                      <a:endParaRPr sz="2400" u="none" cap="none" strike="noStrike">
                        <a:solidFill>
                          <a:srgbClr val="6D6E6C"/>
                        </a:solidFill>
                        <a:latin typeface="Calibri"/>
                        <a:ea typeface="Calibri"/>
                        <a:cs typeface="Calibri"/>
                        <a:sym typeface="Calibri"/>
                      </a:endParaRPr>
                    </a:p>
                    <a:p>
                      <a:pPr indent="-304800" lvl="0" marL="457200" marR="0" rtl="0" algn="l">
                        <a:spcBef>
                          <a:spcPts val="0"/>
                        </a:spcBef>
                        <a:spcAft>
                          <a:spcPts val="0"/>
                        </a:spcAft>
                        <a:buClr>
                          <a:schemeClr val="dk1"/>
                        </a:buClr>
                        <a:buSzPts val="2400"/>
                        <a:buFont typeface="Calibri"/>
                        <a:buNone/>
                      </a:pPr>
                      <a:r>
                        <a:t/>
                      </a:r>
                      <a:endParaRPr sz="2400" u="none" cap="none" strike="noStrike">
                        <a:solidFill>
                          <a:srgbClr val="6D6E6C"/>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457200" lvl="0" marL="457200" marR="0" rtl="0" algn="l">
                        <a:spcBef>
                          <a:spcPts val="0"/>
                        </a:spcBef>
                        <a:spcAft>
                          <a:spcPts val="0"/>
                        </a:spcAft>
                        <a:buClr>
                          <a:srgbClr val="E95273"/>
                        </a:buClr>
                        <a:buSzPts val="2400"/>
                        <a:buFont typeface="Calibri"/>
                        <a:buAutoNum type="arabicPeriod"/>
                      </a:pPr>
                      <a:r>
                        <a:rPr b="1" lang="en-IE" sz="2400" u="none" cap="none" strike="noStrike">
                          <a:solidFill>
                            <a:srgbClr val="E95273"/>
                          </a:solidFill>
                        </a:rPr>
                        <a:t>Kaça mal olacak?</a:t>
                      </a:r>
                      <a:br>
                        <a:rPr lang="en-IE" sz="2400" u="none" cap="none" strike="noStrike">
                          <a:solidFill>
                            <a:srgbClr val="414140"/>
                          </a:solidFill>
                        </a:rPr>
                      </a:br>
                      <a:r>
                        <a:rPr lang="en-IE" sz="2400" u="none" cap="none" strike="noStrike">
                          <a:solidFill>
                            <a:srgbClr val="6D6E6C"/>
                          </a:solidFill>
                          <a:latin typeface="Calibri"/>
                          <a:ea typeface="Calibri"/>
                          <a:cs typeface="Calibri"/>
                          <a:sym typeface="Calibri"/>
                        </a:rPr>
                        <a:t>Evet - sonraki soruya geç                                          Hayır - biraz daha düşün</a:t>
                      </a:r>
                      <a:endParaRPr sz="2400" u="none" cap="none" strike="noStrike">
                        <a:solidFill>
                          <a:srgbClr val="6D6E6C"/>
                        </a:solidFill>
                        <a:latin typeface="Calibri"/>
                        <a:ea typeface="Calibri"/>
                        <a:cs typeface="Calibri"/>
                        <a:sym typeface="Calibri"/>
                      </a:endParaRPr>
                    </a:p>
                    <a:p>
                      <a:pPr indent="-457200" lvl="0" marL="457200" marR="0" rtl="0" algn="l">
                        <a:spcBef>
                          <a:spcPts val="0"/>
                        </a:spcBef>
                        <a:spcAft>
                          <a:spcPts val="0"/>
                        </a:spcAft>
                        <a:buClr>
                          <a:srgbClr val="E95273"/>
                        </a:buClr>
                        <a:buSzPts val="2400"/>
                        <a:buFont typeface="Calibri"/>
                        <a:buAutoNum type="arabicPeriod"/>
                      </a:pPr>
                      <a:r>
                        <a:rPr b="1" lang="en-IE" sz="2400" u="none" cap="none" strike="noStrike">
                          <a:solidFill>
                            <a:srgbClr val="E95273"/>
                          </a:solidFill>
                        </a:rPr>
                        <a:t>Kimden ne kadar istiyorsun?</a:t>
                      </a:r>
                      <a:br>
                        <a:rPr lang="en-IE" sz="2400" u="none" cap="none" strike="noStrike">
                          <a:solidFill>
                            <a:srgbClr val="414140"/>
                          </a:solidFill>
                        </a:rPr>
                      </a:br>
                      <a:r>
                        <a:rPr lang="en-IE" sz="2400" u="none" cap="none" strike="noStrike">
                          <a:solidFill>
                            <a:srgbClr val="6D6E6C"/>
                          </a:solidFill>
                          <a:latin typeface="Calibri"/>
                          <a:ea typeface="Calibri"/>
                          <a:cs typeface="Calibri"/>
                          <a:sym typeface="Calibri"/>
                        </a:rPr>
                        <a:t>Evet - sonraki soruya geç                                          Hayır - biraz daha düşün</a:t>
                      </a:r>
                      <a:endParaRPr sz="2400" u="none" cap="none" strike="noStrike">
                        <a:solidFill>
                          <a:srgbClr val="6D6E6C"/>
                        </a:solidFill>
                        <a:latin typeface="Calibri"/>
                        <a:ea typeface="Calibri"/>
                        <a:cs typeface="Calibri"/>
                        <a:sym typeface="Calibri"/>
                      </a:endParaRPr>
                    </a:p>
                    <a:p>
                      <a:pPr indent="-457200" lvl="0" marL="457200" marR="0" rtl="0" algn="l">
                        <a:spcBef>
                          <a:spcPts val="0"/>
                        </a:spcBef>
                        <a:spcAft>
                          <a:spcPts val="0"/>
                        </a:spcAft>
                        <a:buClr>
                          <a:srgbClr val="E95273"/>
                        </a:buClr>
                        <a:buSzPts val="2400"/>
                        <a:buFont typeface="Calibri"/>
                        <a:buAutoNum type="arabicPeriod"/>
                      </a:pPr>
                      <a:r>
                        <a:rPr b="1" lang="en-IE" sz="2400" u="none" cap="none" strike="noStrike">
                          <a:solidFill>
                            <a:srgbClr val="E95273"/>
                          </a:solidFill>
                        </a:rPr>
                        <a:t>Kendinize ne kadar (ve ne) katkıda bulunacaksınız?</a:t>
                      </a:r>
                      <a:br>
                        <a:rPr lang="en-IE" sz="2400" u="none" cap="none" strike="noStrike">
                          <a:solidFill>
                            <a:srgbClr val="414140"/>
                          </a:solidFill>
                        </a:rPr>
                      </a:br>
                      <a:r>
                        <a:rPr lang="en-IE" sz="2400" u="none" cap="none" strike="noStrike">
                          <a:solidFill>
                            <a:srgbClr val="6D6E6C"/>
                          </a:solidFill>
                          <a:latin typeface="Calibri"/>
                          <a:ea typeface="Calibri"/>
                          <a:cs typeface="Calibri"/>
                          <a:sym typeface="Calibri"/>
                        </a:rPr>
                        <a:t>Evet - sonraki soruya geç                                          Hayır - biraz daha düşün</a:t>
                      </a:r>
                      <a:endParaRPr sz="2400" u="none" cap="none" strike="noStrike">
                        <a:solidFill>
                          <a:srgbClr val="6D6E6C"/>
                        </a:solidFill>
                        <a:latin typeface="Calibri"/>
                        <a:ea typeface="Calibri"/>
                        <a:cs typeface="Calibri"/>
                        <a:sym typeface="Calibri"/>
                      </a:endParaRPr>
                    </a:p>
                    <a:p>
                      <a:pPr indent="-457200" lvl="0" marL="457200" marR="0" rtl="0" algn="l">
                        <a:lnSpc>
                          <a:spcPct val="100000"/>
                        </a:lnSpc>
                        <a:spcBef>
                          <a:spcPts val="0"/>
                        </a:spcBef>
                        <a:spcAft>
                          <a:spcPts val="0"/>
                        </a:spcAft>
                        <a:buClr>
                          <a:srgbClr val="E95273"/>
                        </a:buClr>
                        <a:buSzPts val="2400"/>
                        <a:buFont typeface="Calibri"/>
                        <a:buAutoNum type="arabicPeriod" startAt="8"/>
                      </a:pPr>
                      <a:r>
                        <a:rPr b="1" lang="en-IE" sz="2400" u="none" cap="none" strike="noStrike">
                          <a:solidFill>
                            <a:srgbClr val="E95273"/>
                          </a:solidFill>
                        </a:rPr>
                        <a:t>Ne kadar sürecek ve ne zaman başlamanız gerekecek?</a:t>
                      </a:r>
                      <a:br>
                        <a:rPr lang="en-IE" sz="2400" u="none" cap="none" strike="noStrike">
                          <a:solidFill>
                            <a:srgbClr val="414140"/>
                          </a:solidFill>
                        </a:rPr>
                      </a:br>
                      <a:r>
                        <a:rPr lang="en-IE" sz="2400" u="none" cap="none" strike="noStrike">
                          <a:solidFill>
                            <a:srgbClr val="6D6E6C"/>
                          </a:solidFill>
                          <a:latin typeface="Calibri"/>
                          <a:ea typeface="Calibri"/>
                          <a:cs typeface="Calibri"/>
                          <a:sym typeface="Calibri"/>
                        </a:rPr>
                        <a:t>Evet – BAŞVUR                                                              Hayır - biraz daha düşün</a:t>
                      </a:r>
                      <a:endParaRPr sz="2400" u="none" cap="none" strike="noStrike">
                        <a:solidFill>
                          <a:srgbClr val="6D6E6C"/>
                        </a:solidFill>
                        <a:latin typeface="Calibri"/>
                        <a:ea typeface="Calibri"/>
                        <a:cs typeface="Calibri"/>
                        <a:sym typeface="Calibri"/>
                      </a:endParaRPr>
                    </a:p>
                    <a:p>
                      <a:pPr indent="-304800" lvl="0" marL="457200" marR="0" rtl="0" algn="l">
                        <a:spcBef>
                          <a:spcPts val="0"/>
                        </a:spcBef>
                        <a:spcAft>
                          <a:spcPts val="0"/>
                        </a:spcAft>
                        <a:buClr>
                          <a:schemeClr val="dk1"/>
                        </a:buClr>
                        <a:buSzPts val="2400"/>
                        <a:buFont typeface="Calibri"/>
                        <a:buNone/>
                      </a:pPr>
                      <a:r>
                        <a:t/>
                      </a:r>
                      <a:endParaRPr sz="2400" u="none" cap="none" strike="noStrike">
                        <a:solidFill>
                          <a:srgbClr val="6D6E6C"/>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948" name="Google Shape;948;p47"/>
          <p:cNvSpPr/>
          <p:nvPr/>
        </p:nvSpPr>
        <p:spPr>
          <a:xfrm>
            <a:off x="760362" y="128884"/>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6</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2" name="Shape 952"/>
        <p:cNvGrpSpPr/>
        <p:nvPr/>
      </p:nvGrpSpPr>
      <p:grpSpPr>
        <a:xfrm>
          <a:off x="0" y="0"/>
          <a:ext cx="0" cy="0"/>
          <a:chOff x="0" y="0"/>
          <a:chExt cx="0" cy="0"/>
        </a:xfrm>
      </p:grpSpPr>
      <p:sp>
        <p:nvSpPr>
          <p:cNvPr id="953" name="Google Shape;953;p48"/>
          <p:cNvSpPr txBox="1"/>
          <p:nvPr>
            <p:ph idx="1" type="body"/>
          </p:nvPr>
        </p:nvSpPr>
        <p:spPr>
          <a:xfrm>
            <a:off x="3616699" y="877503"/>
            <a:ext cx="7952373"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latin typeface="Calibri"/>
                <a:ea typeface="Calibri"/>
                <a:cs typeface="Calibri"/>
                <a:sym typeface="Calibri"/>
              </a:rPr>
              <a:t>Finansman Ararken ‘Hayır’ın Üstesinden Gelmek</a:t>
            </a:r>
            <a:endParaRPr b="1">
              <a:solidFill>
                <a:srgbClr val="E95273"/>
              </a:solidFill>
            </a:endParaRPr>
          </a:p>
        </p:txBody>
      </p:sp>
      <p:sp>
        <p:nvSpPr>
          <p:cNvPr id="954" name="Google Shape;954;p48"/>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955" name="Google Shape;955;p48"/>
          <p:cNvSpPr/>
          <p:nvPr/>
        </p:nvSpPr>
        <p:spPr>
          <a:xfrm>
            <a:off x="476564" y="2570098"/>
            <a:ext cx="11360302" cy="3940759"/>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IE" sz="2400">
                <a:solidFill>
                  <a:srgbClr val="7F7F7F"/>
                </a:solidFill>
                <a:latin typeface="Calibri"/>
                <a:ea typeface="Calibri"/>
                <a:cs typeface="Calibri"/>
                <a:sym typeface="Calibri"/>
              </a:rPr>
              <a:t>Tarif doğru değilse ve Hibe, Kalabalık Fonu veya Hızlandırıcıya yerleştirmiyorsanız - bu reddetmeleri bir öğrenme deneyimi olarak kullandığınızdan emin olun! Hayır ile karşılaşmak cesaret kırıcı olabilir. Ama senden daha iyi olmasına izin verme. Yeniden değerlendirilme şansınızı artırmak, gelecekte finansman elde etme potansiyelinizi geliştirmek ve genel olarak finansman sağlama stresini azaltmak için bu adımları göz önünde bulundurun</a:t>
            </a:r>
            <a:endParaRPr sz="2400">
              <a:solidFill>
                <a:srgbClr val="7F7F7F"/>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2400">
              <a:solidFill>
                <a:srgbClr val="414140"/>
              </a:solidFill>
              <a:latin typeface="Calibri"/>
              <a:ea typeface="Calibri"/>
              <a:cs typeface="Calibri"/>
              <a:sym typeface="Calibri"/>
            </a:endParaRPr>
          </a:p>
          <a:p>
            <a:pPr indent="0" lvl="0" marL="0" marR="0" rtl="0" algn="l">
              <a:lnSpc>
                <a:spcPct val="80000"/>
              </a:lnSpc>
              <a:spcBef>
                <a:spcPts val="0"/>
              </a:spcBef>
              <a:spcAft>
                <a:spcPts val="0"/>
              </a:spcAft>
              <a:buNone/>
            </a:pPr>
            <a:r>
              <a:rPr b="1" lang="en-IE" sz="2400">
                <a:solidFill>
                  <a:srgbClr val="E63275"/>
                </a:solidFill>
                <a:latin typeface="Calibri"/>
                <a:ea typeface="Calibri"/>
                <a:cs typeface="Calibri"/>
                <a:sym typeface="Calibri"/>
              </a:rPr>
              <a:t>Kendinize karşı dürüst olun</a:t>
            </a:r>
            <a:r>
              <a:rPr lang="en-IE" sz="2400">
                <a:solidFill>
                  <a:srgbClr val="7F7F7F"/>
                </a:solidFill>
                <a:latin typeface="Calibri"/>
                <a:ea typeface="Calibri"/>
                <a:cs typeface="Calibri"/>
                <a:sym typeface="Calibri"/>
              </a:rPr>
              <a:t>. Uygulamayı acele ettiniz mi? Gerçekten öncelikleri karşıladığınızı mı düşünüyorsunuz yoksa projeniz hakkında yazılı olarak kendinize adalet yapmadınız mı?</a:t>
            </a:r>
            <a:endParaRPr/>
          </a:p>
          <a:p>
            <a:pPr indent="0" lvl="0" marL="0" marR="0" rtl="0" algn="l">
              <a:lnSpc>
                <a:spcPct val="80000"/>
              </a:lnSpc>
              <a:spcBef>
                <a:spcPts val="0"/>
              </a:spcBef>
              <a:spcAft>
                <a:spcPts val="0"/>
              </a:spcAft>
              <a:buNone/>
            </a:pPr>
            <a:r>
              <a:t/>
            </a:r>
            <a:endParaRPr sz="2400">
              <a:solidFill>
                <a:srgbClr val="7F7F7F"/>
              </a:solidFill>
              <a:latin typeface="Calibri"/>
              <a:ea typeface="Calibri"/>
              <a:cs typeface="Calibri"/>
              <a:sym typeface="Calibri"/>
            </a:endParaRPr>
          </a:p>
          <a:p>
            <a:pPr indent="0" lvl="0" marL="0" marR="0" rtl="0" algn="l">
              <a:lnSpc>
                <a:spcPct val="80000"/>
              </a:lnSpc>
              <a:spcBef>
                <a:spcPts val="0"/>
              </a:spcBef>
              <a:spcAft>
                <a:spcPts val="0"/>
              </a:spcAft>
              <a:buNone/>
            </a:pPr>
            <a:r>
              <a:rPr lang="en-IE" sz="2400">
                <a:solidFill>
                  <a:srgbClr val="7F7F7F"/>
                </a:solidFill>
                <a:latin typeface="Calibri"/>
                <a:ea typeface="Calibri"/>
                <a:cs typeface="Calibri"/>
                <a:sym typeface="Calibri"/>
              </a:rPr>
              <a:t>Reddetme mektubunuz retinizin bir nedenini belirtse bile, </a:t>
            </a:r>
            <a:r>
              <a:rPr b="1" lang="en-IE" sz="2400">
                <a:solidFill>
                  <a:srgbClr val="E63275"/>
                </a:solidFill>
                <a:latin typeface="Calibri"/>
                <a:ea typeface="Calibri"/>
                <a:cs typeface="Calibri"/>
                <a:sym typeface="Calibri"/>
              </a:rPr>
              <a:t>geri bildirim isteyin</a:t>
            </a:r>
            <a:r>
              <a:rPr lang="en-IE" sz="2400">
                <a:solidFill>
                  <a:srgbClr val="7F7F7F"/>
                </a:solidFill>
                <a:latin typeface="Calibri"/>
                <a:ea typeface="Calibri"/>
                <a:cs typeface="Calibri"/>
                <a:sym typeface="Calibri"/>
              </a:rPr>
              <a:t>, sözlü geri bildirim istemek bazen size daha dolgun ve daha açık bir yanıt getirir.</a:t>
            </a:r>
            <a:endParaRPr sz="2400">
              <a:solidFill>
                <a:srgbClr val="7F7F7F"/>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9" name="Shape 959"/>
        <p:cNvGrpSpPr/>
        <p:nvPr/>
      </p:nvGrpSpPr>
      <p:grpSpPr>
        <a:xfrm>
          <a:off x="0" y="0"/>
          <a:ext cx="0" cy="0"/>
          <a:chOff x="0" y="0"/>
          <a:chExt cx="0" cy="0"/>
        </a:xfrm>
      </p:grpSpPr>
      <p:sp>
        <p:nvSpPr>
          <p:cNvPr id="960" name="Google Shape;960;p49"/>
          <p:cNvSpPr txBox="1"/>
          <p:nvPr>
            <p:ph idx="1" type="body"/>
          </p:nvPr>
        </p:nvSpPr>
        <p:spPr>
          <a:xfrm>
            <a:off x="3749880" y="749642"/>
            <a:ext cx="8263154"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latin typeface="Calibri"/>
                <a:ea typeface="Calibri"/>
                <a:cs typeface="Calibri"/>
                <a:sym typeface="Calibri"/>
              </a:rPr>
              <a:t>Finansman Ararken ‘Hayır’ın Üstesinden Gelmek</a:t>
            </a:r>
            <a:endParaRPr b="1">
              <a:solidFill>
                <a:srgbClr val="E95273"/>
              </a:solidFill>
            </a:endParaRPr>
          </a:p>
        </p:txBody>
      </p:sp>
      <p:sp>
        <p:nvSpPr>
          <p:cNvPr id="961" name="Google Shape;961;p49"/>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962" name="Google Shape;962;p49"/>
          <p:cNvSpPr/>
          <p:nvPr/>
        </p:nvSpPr>
        <p:spPr>
          <a:xfrm>
            <a:off x="328497" y="1879773"/>
            <a:ext cx="11684537" cy="378565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400">
                <a:solidFill>
                  <a:srgbClr val="6D6E6C"/>
                </a:solidFill>
                <a:latin typeface="Calibri"/>
                <a:ea typeface="Calibri"/>
                <a:cs typeface="Calibri"/>
                <a:sym typeface="Calibri"/>
              </a:rPr>
              <a:t>Cesaret kırılsa bile </a:t>
            </a:r>
            <a:r>
              <a:rPr b="1" lang="en-IE" sz="2400">
                <a:solidFill>
                  <a:srgbClr val="E63275"/>
                </a:solidFill>
                <a:latin typeface="Calibri"/>
                <a:ea typeface="Calibri"/>
                <a:cs typeface="Calibri"/>
                <a:sym typeface="Calibri"/>
              </a:rPr>
              <a:t>profesyonelce hareket edin</a:t>
            </a:r>
            <a:r>
              <a:rPr lang="en-IE" sz="2400">
                <a:solidFill>
                  <a:srgbClr val="6D6E6C"/>
                </a:solidFill>
                <a:latin typeface="Calibri"/>
                <a:ea typeface="Calibri"/>
                <a:cs typeface="Calibri"/>
                <a:sym typeface="Calibri"/>
              </a:rPr>
              <a:t>, davranışlarınızı ve eylemlerinizi mümkün olduğunca profesyonel tutun. Olası destekçiye zamanı için kibarca teşekkür ederseniz ve daha fazla bilgi topladığınızda veya iş modelinizi ayarladığınızda birkaç hafta içinde takip ederseniz, bu fonu alma şansınız çok daha yüksek olabilir.</a:t>
            </a:r>
            <a:endParaRPr/>
          </a:p>
          <a:p>
            <a:pPr indent="0" lvl="0" marL="0" marR="0" rtl="0" algn="l">
              <a:spcBef>
                <a:spcPts val="0"/>
              </a:spcBef>
              <a:spcAft>
                <a:spcPts val="0"/>
              </a:spcAft>
              <a:buNone/>
            </a:pPr>
            <a:r>
              <a:t/>
            </a:r>
            <a:endParaRPr sz="2400">
              <a:solidFill>
                <a:srgbClr val="6D6E6C"/>
              </a:solidFill>
              <a:latin typeface="Calibri"/>
              <a:ea typeface="Calibri"/>
              <a:cs typeface="Calibri"/>
              <a:sym typeface="Calibri"/>
            </a:endParaRPr>
          </a:p>
          <a:p>
            <a:pPr indent="0" lvl="0" marL="0" marR="0" rtl="0" algn="l">
              <a:spcBef>
                <a:spcPts val="0"/>
              </a:spcBef>
              <a:spcAft>
                <a:spcPts val="0"/>
              </a:spcAft>
              <a:buNone/>
            </a:pPr>
            <a:r>
              <a:rPr lang="en-IE" sz="2400">
                <a:solidFill>
                  <a:srgbClr val="6D6E6C"/>
                </a:solidFill>
                <a:latin typeface="Calibri"/>
                <a:ea typeface="Calibri"/>
                <a:cs typeface="Calibri"/>
                <a:sym typeface="Calibri"/>
              </a:rPr>
              <a:t>Finanse edilen fon sağlayıcıların</a:t>
            </a:r>
            <a:r>
              <a:rPr b="1" lang="en-IE" sz="2400">
                <a:solidFill>
                  <a:srgbClr val="E63275"/>
                </a:solidFill>
                <a:latin typeface="Calibri"/>
                <a:ea typeface="Calibri"/>
                <a:cs typeface="Calibri"/>
                <a:sym typeface="Calibri"/>
              </a:rPr>
              <a:t> neleri elde ettiğini öğrenin.</a:t>
            </a:r>
            <a:endParaRPr/>
          </a:p>
          <a:p>
            <a:pPr indent="0" lvl="0" marL="0" marR="0" rtl="0" algn="l">
              <a:spcBef>
                <a:spcPts val="0"/>
              </a:spcBef>
              <a:spcAft>
                <a:spcPts val="0"/>
              </a:spcAft>
              <a:buNone/>
            </a:pPr>
            <a:r>
              <a:t/>
            </a:r>
            <a:endParaRPr sz="2400">
              <a:solidFill>
                <a:srgbClr val="6D6E6C"/>
              </a:solidFill>
              <a:latin typeface="Calibri"/>
              <a:ea typeface="Calibri"/>
              <a:cs typeface="Calibri"/>
              <a:sym typeface="Calibri"/>
            </a:endParaRPr>
          </a:p>
          <a:p>
            <a:pPr indent="0" lvl="0" marL="0" marR="0" rtl="0" algn="l">
              <a:spcBef>
                <a:spcPts val="0"/>
              </a:spcBef>
              <a:spcAft>
                <a:spcPts val="0"/>
              </a:spcAft>
              <a:buNone/>
            </a:pPr>
            <a:r>
              <a:rPr lang="en-IE" sz="2400">
                <a:solidFill>
                  <a:srgbClr val="6D6E6C"/>
                </a:solidFill>
                <a:latin typeface="Calibri"/>
                <a:ea typeface="Calibri"/>
                <a:cs typeface="Calibri"/>
                <a:sym typeface="Calibri"/>
              </a:rPr>
              <a:t>Finanse edilen projeler hakkında neler fark ediyorsunuz? İşletmeler sizin için farklı bir aşamaday mıydı? Aldıklarından çok daha fazla (veya daha az) para mı istediniz? Bu fonlamanın desteklemediği etkinliklere başvuruyor muydunuz?</a:t>
            </a:r>
            <a:endParaRPr sz="1800">
              <a:solidFill>
                <a:srgbClr val="6D6E6C"/>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5" name="Shape 595"/>
        <p:cNvGrpSpPr/>
        <p:nvPr/>
      </p:nvGrpSpPr>
      <p:grpSpPr>
        <a:xfrm>
          <a:off x="0" y="0"/>
          <a:ext cx="0" cy="0"/>
          <a:chOff x="0" y="0"/>
          <a:chExt cx="0" cy="0"/>
        </a:xfrm>
      </p:grpSpPr>
      <p:sp>
        <p:nvSpPr>
          <p:cNvPr id="596" name="Google Shape;596;p5"/>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t/>
            </a:r>
            <a:endParaRPr>
              <a:solidFill>
                <a:srgbClr val="E95273"/>
              </a:solidFill>
            </a:endParaRPr>
          </a:p>
          <a:p>
            <a:pPr indent="0" lvl="0" marL="0" rtl="0" algn="l">
              <a:lnSpc>
                <a:spcPct val="90000"/>
              </a:lnSpc>
              <a:spcBef>
                <a:spcPts val="1000"/>
              </a:spcBef>
              <a:spcAft>
                <a:spcPts val="0"/>
              </a:spcAft>
              <a:buClr>
                <a:srgbClr val="6D6E6C"/>
              </a:buClr>
              <a:buSzPts val="3600"/>
              <a:buNone/>
            </a:pPr>
            <a:r>
              <a:t/>
            </a:r>
            <a:endParaRPr>
              <a:solidFill>
                <a:srgbClr val="525252"/>
              </a:solidFill>
              <a:latin typeface="Calibri"/>
              <a:ea typeface="Calibri"/>
              <a:cs typeface="Calibri"/>
              <a:sym typeface="Calibri"/>
            </a:endParaRPr>
          </a:p>
          <a:p>
            <a:pPr indent="0" lvl="0" marL="0" rtl="0" algn="just">
              <a:lnSpc>
                <a:spcPct val="90000"/>
              </a:lnSpc>
              <a:spcBef>
                <a:spcPts val="1000"/>
              </a:spcBef>
              <a:spcAft>
                <a:spcPts val="0"/>
              </a:spcAft>
              <a:buClr>
                <a:srgbClr val="6D6E6C"/>
              </a:buClr>
              <a:buSzPts val="3600"/>
              <a:buNone/>
            </a:pPr>
            <a:r>
              <a:t/>
            </a:r>
            <a:endParaRPr>
              <a:solidFill>
                <a:srgbClr val="7A7C7E"/>
              </a:solidFill>
            </a:endParaRPr>
          </a:p>
          <a:p>
            <a:pPr indent="0" lvl="0" marL="0" rtl="0" algn="l">
              <a:lnSpc>
                <a:spcPct val="90000"/>
              </a:lnSpc>
              <a:spcBef>
                <a:spcPts val="400"/>
              </a:spcBef>
              <a:spcAft>
                <a:spcPts val="0"/>
              </a:spcAft>
              <a:buClr>
                <a:srgbClr val="6D6E6C"/>
              </a:buClr>
              <a:buSzPts val="3600"/>
              <a:buNone/>
            </a:pPr>
            <a:r>
              <a:t/>
            </a:r>
            <a:endParaRPr/>
          </a:p>
          <a:p>
            <a:pPr indent="0" lvl="0" marL="0" rtl="0" algn="l">
              <a:lnSpc>
                <a:spcPct val="90000"/>
              </a:lnSpc>
              <a:spcBef>
                <a:spcPts val="400"/>
              </a:spcBef>
              <a:spcAft>
                <a:spcPts val="0"/>
              </a:spcAft>
              <a:buClr>
                <a:srgbClr val="6D6E6C"/>
              </a:buClr>
              <a:buSzPts val="3600"/>
              <a:buNone/>
            </a:pPr>
            <a:r>
              <a:t/>
            </a:r>
            <a:endParaRPr/>
          </a:p>
        </p:txBody>
      </p:sp>
      <p:sp>
        <p:nvSpPr>
          <p:cNvPr id="597" name="Google Shape;597;p5"/>
          <p:cNvSpPr txBox="1"/>
          <p:nvPr>
            <p:ph idx="2" type="body"/>
          </p:nvPr>
        </p:nvSpPr>
        <p:spPr>
          <a:xfrm>
            <a:off x="4459357" y="1101578"/>
            <a:ext cx="7872240" cy="55241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sz="3600">
                <a:solidFill>
                  <a:srgbClr val="E95273"/>
                </a:solidFill>
                <a:latin typeface="Calibri"/>
                <a:ea typeface="Calibri"/>
                <a:cs typeface="Calibri"/>
                <a:sym typeface="Calibri"/>
              </a:rPr>
              <a:t>İş Planınızın Mali Bölümü</a:t>
            </a:r>
            <a:endParaRPr b="1"/>
          </a:p>
        </p:txBody>
      </p:sp>
      <p:sp>
        <p:nvSpPr>
          <p:cNvPr id="598" name="Google Shape;598;p5"/>
          <p:cNvSpPr/>
          <p:nvPr/>
        </p:nvSpPr>
        <p:spPr>
          <a:xfrm>
            <a:off x="4459357" y="2091515"/>
            <a:ext cx="7407087"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400">
                <a:solidFill>
                  <a:srgbClr val="615F5D"/>
                </a:solidFill>
                <a:latin typeface="Calibri"/>
                <a:ea typeface="Calibri"/>
                <a:cs typeface="Calibri"/>
                <a:sym typeface="Calibri"/>
              </a:rPr>
              <a:t>Finans olmadan hiçbir iş planı tamamlanmamıştır. Satış ve pazarlama işin motoru ise, o zaman finans can damarıdır!</a:t>
            </a:r>
            <a:endParaRPr/>
          </a:p>
          <a:p>
            <a:pPr indent="0" lvl="0" marL="0" marR="0" rtl="0" algn="l">
              <a:spcBef>
                <a:spcPts val="0"/>
              </a:spcBef>
              <a:spcAft>
                <a:spcPts val="0"/>
              </a:spcAft>
              <a:buNone/>
            </a:pPr>
            <a:r>
              <a:t/>
            </a:r>
            <a:endParaRPr sz="2400">
              <a:solidFill>
                <a:srgbClr val="615F5D"/>
              </a:solidFill>
              <a:latin typeface="Calibri"/>
              <a:ea typeface="Calibri"/>
              <a:cs typeface="Calibri"/>
              <a:sym typeface="Calibri"/>
            </a:endParaRPr>
          </a:p>
          <a:p>
            <a:pPr indent="0" lvl="0" marL="0" marR="0" rtl="0" algn="l">
              <a:spcBef>
                <a:spcPts val="0"/>
              </a:spcBef>
              <a:spcAft>
                <a:spcPts val="0"/>
              </a:spcAft>
              <a:buNone/>
            </a:pPr>
            <a:r>
              <a:rPr lang="en-IE" sz="2400">
                <a:solidFill>
                  <a:srgbClr val="615F5D"/>
                </a:solidFill>
                <a:latin typeface="Calibri"/>
                <a:ea typeface="Calibri"/>
                <a:cs typeface="Calibri"/>
                <a:sym typeface="Calibri"/>
              </a:rPr>
              <a:t>İş planınızın mali bölümü, iş bütçenizin temelini ve aylık olarak nakit akışını yönetmek için kullanışlı bir araçtır.</a:t>
            </a:r>
            <a:endParaRPr/>
          </a:p>
          <a:p>
            <a:pPr indent="0" lvl="0" marL="0" marR="0" rtl="0" algn="l">
              <a:spcBef>
                <a:spcPts val="0"/>
              </a:spcBef>
              <a:spcAft>
                <a:spcPts val="0"/>
              </a:spcAft>
              <a:buNone/>
            </a:pPr>
            <a:r>
              <a:t/>
            </a:r>
            <a:endParaRPr sz="2400">
              <a:solidFill>
                <a:srgbClr val="615F5D"/>
              </a:solidFill>
              <a:latin typeface="Calibri"/>
              <a:ea typeface="Calibri"/>
              <a:cs typeface="Calibri"/>
              <a:sym typeface="Calibri"/>
            </a:endParaRPr>
          </a:p>
          <a:p>
            <a:pPr indent="0" lvl="0" marL="0" marR="0" rtl="0" algn="l">
              <a:spcBef>
                <a:spcPts val="0"/>
              </a:spcBef>
              <a:spcAft>
                <a:spcPts val="0"/>
              </a:spcAft>
              <a:buNone/>
            </a:pPr>
            <a:r>
              <a:rPr lang="en-IE" sz="2400">
                <a:solidFill>
                  <a:srgbClr val="615F5D"/>
                </a:solidFill>
                <a:latin typeface="Calibri"/>
                <a:ea typeface="Calibri"/>
                <a:cs typeface="Calibri"/>
                <a:sym typeface="Calibri"/>
              </a:rPr>
              <a:t>Bu modülü tamamlayarak, işletmenizin finansal profilini, ihtiyaç duyduğunuz yatırımı güvenli bir şekilde belirleyebilecek ve başarılı finanse etme yollarında netlik kazanabileceksiniz.</a:t>
            </a:r>
            <a:endParaRPr/>
          </a:p>
        </p:txBody>
      </p:sp>
      <p:pic>
        <p:nvPicPr>
          <p:cNvPr descr="A close up of a piece of paper&#10;&#10;Description automatically generated" id="599" name="Google Shape;599;p5"/>
          <p:cNvPicPr preferRelativeResize="0"/>
          <p:nvPr/>
        </p:nvPicPr>
        <p:blipFill rotWithShape="1">
          <a:blip r:embed="rId3">
            <a:alphaModFix/>
          </a:blip>
          <a:srcRect b="0" l="0" r="0" t="0"/>
          <a:stretch/>
        </p:blipFill>
        <p:spPr>
          <a:xfrm>
            <a:off x="325557" y="3229583"/>
            <a:ext cx="3784874" cy="247228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6" name="Shape 966"/>
        <p:cNvGrpSpPr/>
        <p:nvPr/>
      </p:nvGrpSpPr>
      <p:grpSpPr>
        <a:xfrm>
          <a:off x="0" y="0"/>
          <a:ext cx="0" cy="0"/>
          <a:chOff x="0" y="0"/>
          <a:chExt cx="0" cy="0"/>
        </a:xfrm>
      </p:grpSpPr>
      <p:sp>
        <p:nvSpPr>
          <p:cNvPr id="967" name="Google Shape;967;p50"/>
          <p:cNvSpPr txBox="1"/>
          <p:nvPr>
            <p:ph idx="1" type="body"/>
          </p:nvPr>
        </p:nvSpPr>
        <p:spPr>
          <a:xfrm>
            <a:off x="3754373" y="697779"/>
            <a:ext cx="843762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latin typeface="Calibri"/>
                <a:ea typeface="Calibri"/>
                <a:cs typeface="Calibri"/>
                <a:sym typeface="Calibri"/>
              </a:rPr>
              <a:t>Finansman Ararken ‘Hayır’ın Üstesinden Gelmek</a:t>
            </a:r>
            <a:endParaRPr b="1">
              <a:solidFill>
                <a:srgbClr val="E95273"/>
              </a:solidFill>
            </a:endParaRPr>
          </a:p>
        </p:txBody>
      </p:sp>
      <p:sp>
        <p:nvSpPr>
          <p:cNvPr id="968" name="Google Shape;968;p50"/>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969" name="Google Shape;969;p50"/>
          <p:cNvSpPr/>
          <p:nvPr/>
        </p:nvSpPr>
        <p:spPr>
          <a:xfrm>
            <a:off x="476564" y="2938337"/>
            <a:ext cx="11502915"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E63275"/>
                </a:solidFill>
                <a:latin typeface="Calibri"/>
                <a:ea typeface="Calibri"/>
                <a:cs typeface="Calibri"/>
                <a:sym typeface="Calibri"/>
              </a:rPr>
              <a:t>Seçeneklerinizi Düşünün </a:t>
            </a:r>
            <a:r>
              <a:rPr lang="en-IE" sz="2400">
                <a:solidFill>
                  <a:srgbClr val="414140"/>
                </a:solidFill>
                <a:latin typeface="Calibri"/>
                <a:ea typeface="Calibri"/>
                <a:cs typeface="Calibri"/>
                <a:sym typeface="Calibri"/>
              </a:rPr>
              <a:t>Finansman peşinde koşmanın doğru ya da yanlış yolu yoktur. Bir kanal ilerleme fırsatlarından daha fazla engel oluşturuyor gibi görünüyorsa, stratejinizi değiştirme zamanı gelmiş olabilir. Bir evet elde etme şansınızı artırmak, fon oluşturmak için kullanılacak doğru kanalı (veya kanal grubunu) seçmek basit bir mesele olabilir.</a:t>
            </a:r>
            <a:endParaRPr/>
          </a:p>
          <a:p>
            <a:pPr indent="0" lvl="0" marL="0" marR="0" rtl="0" algn="l">
              <a:spcBef>
                <a:spcPts val="0"/>
              </a:spcBef>
              <a:spcAft>
                <a:spcPts val="0"/>
              </a:spcAft>
              <a:buNone/>
            </a:pPr>
            <a:r>
              <a:t/>
            </a:r>
            <a:endParaRPr sz="2400">
              <a:solidFill>
                <a:srgbClr val="414140"/>
              </a:solidFill>
              <a:latin typeface="Calibri"/>
              <a:ea typeface="Calibri"/>
              <a:cs typeface="Calibri"/>
              <a:sym typeface="Calibri"/>
            </a:endParaRPr>
          </a:p>
          <a:p>
            <a:pPr indent="0" lvl="0" marL="0" marR="0" rtl="0" algn="l">
              <a:spcBef>
                <a:spcPts val="0"/>
              </a:spcBef>
              <a:spcAft>
                <a:spcPts val="0"/>
              </a:spcAft>
              <a:buNone/>
            </a:pPr>
            <a:r>
              <a:rPr b="1" lang="en-IE" sz="2400">
                <a:solidFill>
                  <a:srgbClr val="E63275"/>
                </a:solidFill>
                <a:latin typeface="Calibri"/>
                <a:ea typeface="Calibri"/>
                <a:cs typeface="Calibri"/>
                <a:sym typeface="Calibri"/>
              </a:rPr>
              <a:t>İş Modelinize Bakın </a:t>
            </a:r>
            <a:r>
              <a:rPr lang="en-IE" sz="2400">
                <a:solidFill>
                  <a:srgbClr val="414140"/>
                </a:solidFill>
                <a:latin typeface="Calibri"/>
                <a:ea typeface="Calibri"/>
                <a:cs typeface="Calibri"/>
                <a:sym typeface="Calibri"/>
              </a:rPr>
              <a:t>Reddetmeyi bir öğrenme fırsatı olarak kullanın. Büyük kusurlar veya zayıflıklar için iş modelinize bir göz atın. Bu boşlukları düzeltmek, genel iş fikrinizi diğer potansiyel yatırımcılar için daha çekici hale getirecek ve ilk reddedicilerinizin fikirlerini değiştirmek için yeterli olabilir</a:t>
            </a:r>
            <a:endParaRPr sz="1800">
              <a:solidFill>
                <a:srgbClr val="414140"/>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3" name="Shape 973"/>
        <p:cNvGrpSpPr/>
        <p:nvPr/>
      </p:nvGrpSpPr>
      <p:grpSpPr>
        <a:xfrm>
          <a:off x="0" y="0"/>
          <a:ext cx="0" cy="0"/>
          <a:chOff x="0" y="0"/>
          <a:chExt cx="0" cy="0"/>
        </a:xfrm>
      </p:grpSpPr>
      <p:sp>
        <p:nvSpPr>
          <p:cNvPr id="974" name="Google Shape;974;p51"/>
          <p:cNvSpPr txBox="1"/>
          <p:nvPr>
            <p:ph idx="1" type="body"/>
          </p:nvPr>
        </p:nvSpPr>
        <p:spPr>
          <a:xfrm>
            <a:off x="3987802" y="1212845"/>
            <a:ext cx="7581270" cy="697353"/>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rgbClr val="E95273"/>
              </a:buClr>
              <a:buSzPts val="2790"/>
              <a:buNone/>
            </a:pPr>
            <a:r>
              <a:rPr b="1" lang="en-IE" sz="2790">
                <a:solidFill>
                  <a:srgbClr val="E95273"/>
                </a:solidFill>
                <a:latin typeface="Calibri"/>
                <a:ea typeface="Calibri"/>
                <a:cs typeface="Calibri"/>
                <a:sym typeface="Calibri"/>
              </a:rPr>
              <a:t>Finansman Ararken ‘Hayır’ın Üstesinden Gelmek</a:t>
            </a:r>
            <a:endParaRPr b="1" sz="2790">
              <a:solidFill>
                <a:srgbClr val="E95273"/>
              </a:solidFill>
            </a:endParaRPr>
          </a:p>
        </p:txBody>
      </p:sp>
      <p:sp>
        <p:nvSpPr>
          <p:cNvPr id="975" name="Google Shape;975;p51"/>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976" name="Google Shape;976;p51"/>
          <p:cNvSpPr/>
          <p:nvPr/>
        </p:nvSpPr>
        <p:spPr>
          <a:xfrm>
            <a:off x="3987801" y="2400301"/>
            <a:ext cx="7672896"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IE" sz="2400">
                <a:solidFill>
                  <a:srgbClr val="7F7F7F"/>
                </a:solidFill>
                <a:latin typeface="Calibri"/>
                <a:ea typeface="Calibri"/>
                <a:cs typeface="Calibri"/>
                <a:sym typeface="Calibri"/>
              </a:rPr>
              <a:t>Satış Konuşmanızı Öğrenin ve Geliştirin. Potansiyel yatırımcılarınızın dikkatini çekmek için satış konuşmanızın güçlü olması gerekir. Bir dakika veya birkaç cümle boyunca, iş konseptinizi ve bunun tam olarak niçin amaçladığınız için değerli bir yatırım fırsatı olduğunu açıklayabilmelisiniz. Bunu yapamazsanız, satış konuşmanızın iyileştirilmesi gerekir.</a:t>
            </a:r>
            <a:endParaRPr sz="1800">
              <a:solidFill>
                <a:srgbClr val="414140"/>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0" name="Shape 980"/>
        <p:cNvGrpSpPr/>
        <p:nvPr/>
      </p:nvGrpSpPr>
      <p:grpSpPr>
        <a:xfrm>
          <a:off x="0" y="0"/>
          <a:ext cx="0" cy="0"/>
          <a:chOff x="0" y="0"/>
          <a:chExt cx="0" cy="0"/>
        </a:xfrm>
      </p:grpSpPr>
      <p:sp>
        <p:nvSpPr>
          <p:cNvPr id="981" name="Google Shape;981;p52"/>
          <p:cNvSpPr txBox="1"/>
          <p:nvPr>
            <p:ph idx="1" type="body"/>
          </p:nvPr>
        </p:nvSpPr>
        <p:spPr>
          <a:xfrm>
            <a:off x="3294869" y="1007536"/>
            <a:ext cx="2569949"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Kitlesel Fon</a:t>
            </a:r>
            <a:endParaRPr b="1">
              <a:solidFill>
                <a:srgbClr val="E95273"/>
              </a:solidFill>
            </a:endParaRPr>
          </a:p>
        </p:txBody>
      </p:sp>
      <p:sp>
        <p:nvSpPr>
          <p:cNvPr id="982" name="Google Shape;982;p52"/>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983" name="Google Shape;983;p52"/>
          <p:cNvSpPr/>
          <p:nvPr/>
        </p:nvSpPr>
        <p:spPr>
          <a:xfrm>
            <a:off x="585540" y="2191619"/>
            <a:ext cx="9460160"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400">
                <a:solidFill>
                  <a:srgbClr val="7F7F7F"/>
                </a:solidFill>
                <a:latin typeface="Calibri"/>
                <a:ea typeface="Calibri"/>
                <a:cs typeface="Calibri"/>
                <a:sym typeface="Calibri"/>
              </a:rPr>
              <a:t>Kitlesel Fon (</a:t>
            </a:r>
            <a:r>
              <a:rPr lang="en-IE" sz="2400">
                <a:solidFill>
                  <a:srgbClr val="7F7F7F"/>
                </a:solidFill>
                <a:latin typeface="Calibri"/>
                <a:ea typeface="Calibri"/>
                <a:cs typeface="Calibri"/>
                <a:sym typeface="Calibri"/>
              </a:rPr>
              <a:t>Crowdfunding), çok sayıda insandan çok az miktarda para toplayarak yeni bir projenin finansmanıdır. Avrupa'daki binlerce işletme kitle fonlama platformları aracılığıyla fon sağlamıştır. Sadece bir iş fikri veya projesi için çevrimiçi para toplamak için değil aynı zamanda bir topluluk oluşturmak ve görünürlüğü artırmak için kullanılır.</a:t>
            </a:r>
            <a:endParaRPr/>
          </a:p>
          <a:p>
            <a:pPr indent="-457200" lvl="0" marL="457200" marR="0" rtl="0" algn="l">
              <a:spcBef>
                <a:spcPts val="0"/>
              </a:spcBef>
              <a:spcAft>
                <a:spcPts val="0"/>
              </a:spcAft>
              <a:buClr>
                <a:srgbClr val="7F7F7F"/>
              </a:buClr>
              <a:buSzPts val="2400"/>
              <a:buFont typeface="Arial"/>
              <a:buChar char="•"/>
            </a:pPr>
            <a:r>
              <a:rPr lang="en-IE" sz="2400">
                <a:solidFill>
                  <a:srgbClr val="7F7F7F"/>
                </a:solidFill>
                <a:latin typeface="Calibri"/>
                <a:ea typeface="Calibri"/>
                <a:cs typeface="Calibri"/>
                <a:sym typeface="Calibri"/>
              </a:rPr>
              <a:t>Çekiş, sosyal kanıt ve onaylama üretir.</a:t>
            </a:r>
            <a:endParaRPr/>
          </a:p>
          <a:p>
            <a:pPr indent="-457200" lvl="0" marL="457200" marR="0" rtl="0" algn="l">
              <a:spcBef>
                <a:spcPts val="0"/>
              </a:spcBef>
              <a:spcAft>
                <a:spcPts val="0"/>
              </a:spcAft>
              <a:buClr>
                <a:srgbClr val="7F7F7F"/>
              </a:buClr>
              <a:buSzPts val="2400"/>
              <a:buFont typeface="Arial"/>
              <a:buChar char="•"/>
            </a:pPr>
            <a:r>
              <a:rPr lang="en-IE" sz="2400">
                <a:solidFill>
                  <a:srgbClr val="7F7F7F"/>
                </a:solidFill>
                <a:latin typeface="Calibri"/>
                <a:ea typeface="Calibri"/>
                <a:cs typeface="Calibri"/>
                <a:sym typeface="Calibri"/>
              </a:rPr>
              <a:t>Kalabalık kaynaklı beyin fırtınası fikrinizi geliştirmek için bir fırsattır.</a:t>
            </a:r>
            <a:endParaRPr/>
          </a:p>
          <a:p>
            <a:pPr indent="-457200" lvl="0" marL="457200" marR="0" rtl="0" algn="l">
              <a:spcBef>
                <a:spcPts val="0"/>
              </a:spcBef>
              <a:spcAft>
                <a:spcPts val="0"/>
              </a:spcAft>
              <a:buClr>
                <a:srgbClr val="7F7F7F"/>
              </a:buClr>
              <a:buSzPts val="2400"/>
              <a:buFont typeface="Arial"/>
              <a:buChar char="•"/>
            </a:pPr>
            <a:r>
              <a:rPr lang="en-IE" sz="2400">
                <a:solidFill>
                  <a:srgbClr val="7F7F7F"/>
                </a:solidFill>
                <a:latin typeface="Calibri"/>
                <a:ea typeface="Calibri"/>
                <a:cs typeface="Calibri"/>
                <a:sym typeface="Calibri"/>
              </a:rPr>
              <a:t>Erken evlat edinenler ve sadık savunucular kazanır.</a:t>
            </a:r>
            <a:endParaRPr/>
          </a:p>
          <a:p>
            <a:pPr indent="-457200" lvl="0" marL="457200" marR="0" rtl="0" algn="l">
              <a:spcBef>
                <a:spcPts val="0"/>
              </a:spcBef>
              <a:spcAft>
                <a:spcPts val="0"/>
              </a:spcAft>
              <a:buClr>
                <a:srgbClr val="7F7F7F"/>
              </a:buClr>
              <a:buSzPts val="2400"/>
              <a:buFont typeface="Arial"/>
              <a:buChar char="•"/>
            </a:pPr>
            <a:r>
              <a:rPr lang="en-IE" sz="2400">
                <a:solidFill>
                  <a:srgbClr val="7F7F7F"/>
                </a:solidFill>
                <a:latin typeface="Calibri"/>
                <a:ea typeface="Calibri"/>
                <a:cs typeface="Calibri"/>
                <a:sym typeface="Calibri"/>
              </a:rPr>
              <a:t>Pazarlama ve medyaya maruz kalma olarak ikiye katlanır.</a:t>
            </a:r>
            <a:endParaRPr sz="2800">
              <a:solidFill>
                <a:srgbClr val="7F7F7F"/>
              </a:solidFill>
              <a:latin typeface="Calibri"/>
              <a:ea typeface="Calibri"/>
              <a:cs typeface="Calibri"/>
              <a:sym typeface="Calibri"/>
            </a:endParaRPr>
          </a:p>
        </p:txBody>
      </p:sp>
      <p:sp>
        <p:nvSpPr>
          <p:cNvPr id="984" name="Google Shape;984;p52"/>
          <p:cNvSpPr/>
          <p:nvPr/>
        </p:nvSpPr>
        <p:spPr>
          <a:xfrm>
            <a:off x="10371087" y="210847"/>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7</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8" name="Shape 988"/>
        <p:cNvGrpSpPr/>
        <p:nvPr/>
      </p:nvGrpSpPr>
      <p:grpSpPr>
        <a:xfrm>
          <a:off x="0" y="0"/>
          <a:ext cx="0" cy="0"/>
          <a:chOff x="0" y="0"/>
          <a:chExt cx="0" cy="0"/>
        </a:xfrm>
      </p:grpSpPr>
      <p:sp>
        <p:nvSpPr>
          <p:cNvPr id="989" name="Google Shape;989;p53"/>
          <p:cNvSpPr txBox="1"/>
          <p:nvPr>
            <p:ph idx="1" type="body"/>
          </p:nvPr>
        </p:nvSpPr>
        <p:spPr>
          <a:xfrm>
            <a:off x="876301" y="1091531"/>
            <a:ext cx="7407087" cy="12267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Kitlesel Fon- işiniz için uygun mu?</a:t>
            </a:r>
            <a:endParaRPr/>
          </a:p>
        </p:txBody>
      </p:sp>
      <p:sp>
        <p:nvSpPr>
          <p:cNvPr id="990" name="Google Shape;990;p53"/>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991" name="Google Shape;991;p53"/>
          <p:cNvSpPr/>
          <p:nvPr/>
        </p:nvSpPr>
        <p:spPr>
          <a:xfrm>
            <a:off x="797060" y="1965715"/>
            <a:ext cx="8540481"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400">
                <a:solidFill>
                  <a:srgbClr val="7F7F7F"/>
                </a:solidFill>
                <a:latin typeface="Calibri"/>
                <a:ea typeface="Calibri"/>
                <a:cs typeface="Calibri"/>
                <a:sym typeface="Calibri"/>
              </a:rPr>
              <a:t>Kitle fonlaması belirli iş türlerine uygundur - genellikle nispeten küçük miktarlarda para arayan Start-up'lar veya erken aşama şirketleri. Dijital medya ve bazı tüketim malları işletmeleri gibi belirli sektörlerde daha yüksek bir başarı oranına sahiptir. sağlık.</a:t>
            </a:r>
            <a:endParaRPr/>
          </a:p>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r>
              <a:rPr lang="en-IE" sz="2400">
                <a:solidFill>
                  <a:srgbClr val="7F7F7F"/>
                </a:solidFill>
                <a:latin typeface="Calibri"/>
                <a:ea typeface="Calibri"/>
                <a:cs typeface="Calibri"/>
                <a:sym typeface="Calibri"/>
              </a:rPr>
              <a:t>İlk adımınız, benzer işletmeler için sizinkine ulaşmış başarı kaydına sahip iyi bir kitle fonlaması platformunu araştırmaktır.</a:t>
            </a:r>
            <a:endParaRPr/>
          </a:p>
          <a:p>
            <a:pPr indent="0" lvl="0" marL="0" marR="0" rtl="0" algn="l">
              <a:spcBef>
                <a:spcPts val="0"/>
              </a:spcBef>
              <a:spcAft>
                <a:spcPts val="0"/>
              </a:spcAft>
              <a:buNone/>
            </a:pPr>
            <a:r>
              <a:t/>
            </a:r>
            <a:endParaRPr sz="2800" u="sng">
              <a:solidFill>
                <a:schemeClr val="dk1"/>
              </a:solidFill>
              <a:latin typeface="Calibri"/>
              <a:ea typeface="Calibri"/>
              <a:cs typeface="Calibri"/>
              <a:sym typeface="Calibri"/>
              <a:hlinkClick r:id="rId3"/>
            </a:endParaRPr>
          </a:p>
          <a:p>
            <a:pPr indent="0" lvl="0" marL="0" marR="0" rtl="0" algn="l">
              <a:spcBef>
                <a:spcPts val="0"/>
              </a:spcBef>
              <a:spcAft>
                <a:spcPts val="0"/>
              </a:spcAft>
              <a:buNone/>
            </a:pPr>
            <a:r>
              <a:rPr lang="en-IE" sz="2800" u="sng">
                <a:solidFill>
                  <a:schemeClr val="dk1"/>
                </a:solidFill>
                <a:latin typeface="Calibri"/>
                <a:ea typeface="Calibri"/>
                <a:cs typeface="Calibri"/>
                <a:sym typeface="Calibri"/>
                <a:hlinkClick r:id="rId4"/>
              </a:rPr>
              <a:t>En popüler crowdfunding web siteleri</a:t>
            </a:r>
            <a:endParaRPr sz="2800">
              <a:solidFill>
                <a:schemeClr val="dk1"/>
              </a:solidFill>
              <a:latin typeface="Calibri"/>
              <a:ea typeface="Calibri"/>
              <a:cs typeface="Calibri"/>
              <a:sym typeface="Calibri"/>
            </a:endParaRPr>
          </a:p>
        </p:txBody>
      </p:sp>
      <p:sp>
        <p:nvSpPr>
          <p:cNvPr id="992" name="Google Shape;992;p53"/>
          <p:cNvSpPr/>
          <p:nvPr/>
        </p:nvSpPr>
        <p:spPr>
          <a:xfrm>
            <a:off x="10371087" y="210847"/>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7</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6" name="Shape 996"/>
        <p:cNvGrpSpPr/>
        <p:nvPr/>
      </p:nvGrpSpPr>
      <p:grpSpPr>
        <a:xfrm>
          <a:off x="0" y="0"/>
          <a:ext cx="0" cy="0"/>
          <a:chOff x="0" y="0"/>
          <a:chExt cx="0" cy="0"/>
        </a:xfrm>
      </p:grpSpPr>
      <p:sp>
        <p:nvSpPr>
          <p:cNvPr id="997" name="Google Shape;997;p54"/>
          <p:cNvSpPr txBox="1"/>
          <p:nvPr>
            <p:ph idx="1" type="body"/>
          </p:nvPr>
        </p:nvSpPr>
        <p:spPr>
          <a:xfrm>
            <a:off x="775100" y="1133448"/>
            <a:ext cx="7407000" cy="1044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Kitlesel Fon- işiniz için uygun mu?</a:t>
            </a:r>
            <a:endParaRPr/>
          </a:p>
        </p:txBody>
      </p:sp>
      <p:sp>
        <p:nvSpPr>
          <p:cNvPr id="998" name="Google Shape;998;p54"/>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999" name="Google Shape;999;p54"/>
          <p:cNvSpPr/>
          <p:nvPr/>
        </p:nvSpPr>
        <p:spPr>
          <a:xfrm>
            <a:off x="591184" y="1972597"/>
            <a:ext cx="9185400" cy="495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IE" sz="2400">
                <a:solidFill>
                  <a:srgbClr val="7F7F7F"/>
                </a:solidFill>
                <a:latin typeface="Calibri"/>
                <a:ea typeface="Calibri"/>
                <a:cs typeface="Calibri"/>
                <a:sym typeface="Calibri"/>
              </a:rPr>
              <a:t>Kitle fonlaması, pazarlama becerileri iyi olan ve sosyal medyada aktif olan belirli girişimci türlerine uygundur. Pazarlama becerileriniz değilse veya sosyal medyaya aşina değilseniz, kitle fonlaması zor olabilir. Kitle fonlaması kampanyası bir sosyal medya acemi için değildir.</a:t>
            </a:r>
            <a:endParaRPr sz="2400">
              <a:solidFill>
                <a:srgbClr val="7F7F7F"/>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400">
              <a:solidFill>
                <a:srgbClr val="7F7F7F"/>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IE" sz="2400">
                <a:solidFill>
                  <a:srgbClr val="7F7F7F"/>
                </a:solidFill>
                <a:latin typeface="Calibri"/>
                <a:ea typeface="Calibri"/>
                <a:cs typeface="Calibri"/>
                <a:sym typeface="Calibri"/>
              </a:rPr>
              <a:t>Başarılı kitle fonlaması kampanyaları için mükemmel video satış konuşmaları gereklidir. Ürününüzü veya hizmetinizi bir mobil kameraya sunma (büyük olasılıkla) hazırlık ve azim gerektirir. Diğer video sahalarını görüntüleyerek araştırmanızı yapın. Satış noktalarını basit ve net bir şekilde ileten etkileyici bir komut dosyası yazın. Tutkuyla sunun. Doğru olana kadar yeniden başlatın.</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p:txBody>
      </p:sp>
      <p:sp>
        <p:nvSpPr>
          <p:cNvPr id="1000" name="Google Shape;1000;p54"/>
          <p:cNvSpPr/>
          <p:nvPr/>
        </p:nvSpPr>
        <p:spPr>
          <a:xfrm>
            <a:off x="9776609" y="3988535"/>
            <a:ext cx="220286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1800" u="sng">
                <a:solidFill>
                  <a:schemeClr val="lt1"/>
                </a:solidFill>
                <a:latin typeface="Calibri"/>
                <a:ea typeface="Calibri"/>
                <a:cs typeface="Calibri"/>
                <a:sym typeface="Calibri"/>
                <a:hlinkClick r:id="rId3"/>
              </a:rPr>
              <a:t>Think Business - Crowdfunding Ireland Guide</a:t>
            </a:r>
            <a:endParaRPr sz="1800">
              <a:solidFill>
                <a:schemeClr val="lt1"/>
              </a:solidFill>
              <a:latin typeface="Calibri"/>
              <a:ea typeface="Calibri"/>
              <a:cs typeface="Calibri"/>
              <a:sym typeface="Calibri"/>
            </a:endParaRPr>
          </a:p>
        </p:txBody>
      </p:sp>
      <p:sp>
        <p:nvSpPr>
          <p:cNvPr id="1001" name="Google Shape;1001;p54"/>
          <p:cNvSpPr/>
          <p:nvPr/>
        </p:nvSpPr>
        <p:spPr>
          <a:xfrm>
            <a:off x="10371087" y="210847"/>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7</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5" name="Shape 1005"/>
        <p:cNvGrpSpPr/>
        <p:nvPr/>
      </p:nvGrpSpPr>
      <p:grpSpPr>
        <a:xfrm>
          <a:off x="0" y="0"/>
          <a:ext cx="0" cy="0"/>
          <a:chOff x="0" y="0"/>
          <a:chExt cx="0" cy="0"/>
        </a:xfrm>
      </p:grpSpPr>
      <p:sp>
        <p:nvSpPr>
          <p:cNvPr id="1006" name="Google Shape;1006;p55"/>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Kitlesel Fon Modelleri</a:t>
            </a:r>
            <a:endParaRPr b="1">
              <a:solidFill>
                <a:srgbClr val="E95273"/>
              </a:solidFill>
            </a:endParaRPr>
          </a:p>
        </p:txBody>
      </p:sp>
      <p:sp>
        <p:nvSpPr>
          <p:cNvPr id="1007" name="Google Shape;1007;p55"/>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1008" name="Google Shape;1008;p55"/>
          <p:cNvSpPr/>
          <p:nvPr/>
        </p:nvSpPr>
        <p:spPr>
          <a:xfrm>
            <a:off x="740502" y="2128292"/>
            <a:ext cx="10114852" cy="41549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400">
                <a:solidFill>
                  <a:srgbClr val="7F7F7F"/>
                </a:solidFill>
                <a:latin typeface="Calibri"/>
                <a:ea typeface="Calibri"/>
                <a:cs typeface="Calibri"/>
                <a:sym typeface="Calibri"/>
              </a:rPr>
              <a:t>Dikkate alınması gereken kalabalık finansman modelleri…</a:t>
            </a:r>
            <a:endParaRPr/>
          </a:p>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a:p>
            <a:pPr indent="-285750" lvl="0" marL="285750" marR="0" rtl="0" algn="l">
              <a:spcBef>
                <a:spcPts val="0"/>
              </a:spcBef>
              <a:spcAft>
                <a:spcPts val="0"/>
              </a:spcAft>
              <a:buClr>
                <a:srgbClr val="E63275"/>
              </a:buClr>
              <a:buSzPts val="2400"/>
              <a:buFont typeface="Arial"/>
              <a:buChar char="•"/>
            </a:pPr>
            <a:r>
              <a:rPr b="1" lang="en-IE" sz="2400">
                <a:solidFill>
                  <a:srgbClr val="E63275"/>
                </a:solidFill>
                <a:latin typeface="Calibri"/>
                <a:ea typeface="Calibri"/>
                <a:cs typeface="Calibri"/>
                <a:sym typeface="Calibri"/>
              </a:rPr>
              <a:t>Ön satış </a:t>
            </a:r>
            <a:r>
              <a:rPr lang="en-IE" sz="2400">
                <a:solidFill>
                  <a:srgbClr val="7F7F7F"/>
                </a:solidFill>
                <a:latin typeface="Calibri"/>
                <a:ea typeface="Calibri"/>
                <a:cs typeface="Calibri"/>
                <a:sym typeface="Calibri"/>
              </a:rPr>
              <a:t>- insanlar belirli bir ürünün oluşturulmasına bağışta bulunduğunda,</a:t>
            </a:r>
            <a:endParaRPr/>
          </a:p>
          <a:p>
            <a:pPr indent="-285750" lvl="0" marL="285750" marR="0" rtl="0" algn="l">
              <a:spcBef>
                <a:spcPts val="0"/>
              </a:spcBef>
              <a:spcAft>
                <a:spcPts val="0"/>
              </a:spcAft>
              <a:buClr>
                <a:srgbClr val="E63275"/>
              </a:buClr>
              <a:buSzPts val="2400"/>
              <a:buFont typeface="Arial"/>
              <a:buChar char="•"/>
            </a:pPr>
            <a:r>
              <a:rPr b="1" lang="en-IE" sz="2400">
                <a:solidFill>
                  <a:srgbClr val="E63275"/>
                </a:solidFill>
                <a:latin typeface="Calibri"/>
                <a:ea typeface="Calibri"/>
                <a:cs typeface="Calibri"/>
                <a:sym typeface="Calibri"/>
              </a:rPr>
              <a:t>Eşler Arası borç verme </a:t>
            </a:r>
            <a:r>
              <a:rPr lang="en-IE" sz="2400">
                <a:solidFill>
                  <a:srgbClr val="7F7F7F"/>
                </a:solidFill>
                <a:latin typeface="Calibri"/>
                <a:ea typeface="Calibri"/>
                <a:cs typeface="Calibri"/>
                <a:sym typeface="Calibri"/>
              </a:rPr>
              <a:t>- çevrimiçi bir platform aracılığıyla birkaç borç verenden borçlanma, her borç veren finansal tazminat karşılığında (küçük) bir miktar borç verme</a:t>
            </a:r>
            <a:endParaRPr sz="2400">
              <a:solidFill>
                <a:srgbClr val="7F7F7F"/>
              </a:solidFill>
              <a:latin typeface="Calibri"/>
              <a:ea typeface="Calibri"/>
              <a:cs typeface="Calibri"/>
              <a:sym typeface="Calibri"/>
            </a:endParaRPr>
          </a:p>
          <a:p>
            <a:pPr indent="-285750" lvl="0" marL="285750" marR="0" rtl="0" algn="l">
              <a:spcBef>
                <a:spcPts val="0"/>
              </a:spcBef>
              <a:spcAft>
                <a:spcPts val="0"/>
              </a:spcAft>
              <a:buClr>
                <a:srgbClr val="E63275"/>
              </a:buClr>
              <a:buSzPts val="2400"/>
              <a:buFont typeface="Arial"/>
              <a:buChar char="•"/>
            </a:pPr>
            <a:r>
              <a:rPr b="1" lang="en-IE" sz="2400">
                <a:solidFill>
                  <a:srgbClr val="E63275"/>
                </a:solidFill>
                <a:latin typeface="Calibri"/>
                <a:ea typeface="Calibri"/>
                <a:cs typeface="Calibri"/>
                <a:sym typeface="Calibri"/>
              </a:rPr>
              <a:t>Hisse senedi kredileri </a:t>
            </a:r>
            <a:r>
              <a:rPr lang="en-IE" sz="2400">
                <a:solidFill>
                  <a:srgbClr val="7F7F7F"/>
                </a:solidFill>
                <a:latin typeface="Calibri"/>
                <a:ea typeface="Calibri"/>
                <a:cs typeface="Calibri"/>
                <a:sym typeface="Calibri"/>
              </a:rPr>
              <a:t>- insanlar şirket hisseleri karşılığında bireylere veya kuruluşlara borç verdiğinde</a:t>
            </a:r>
            <a:endParaRPr sz="2400">
              <a:solidFill>
                <a:srgbClr val="7F7F7F"/>
              </a:solidFill>
              <a:latin typeface="Calibri"/>
              <a:ea typeface="Calibri"/>
              <a:cs typeface="Calibri"/>
              <a:sym typeface="Calibri"/>
            </a:endParaRPr>
          </a:p>
          <a:p>
            <a:pPr indent="-133350" lvl="0" marL="285750" marR="0" rtl="0" algn="l">
              <a:spcBef>
                <a:spcPts val="0"/>
              </a:spcBef>
              <a:spcAft>
                <a:spcPts val="0"/>
              </a:spcAft>
              <a:buClr>
                <a:schemeClr val="dk1"/>
              </a:buClr>
              <a:buSzPts val="2400"/>
              <a:buFont typeface="Arial"/>
              <a:buNone/>
            </a:pPr>
            <a:r>
              <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r>
              <a:rPr lang="en-IE" sz="2400">
                <a:solidFill>
                  <a:srgbClr val="7F7F7F"/>
                </a:solidFill>
                <a:latin typeface="Calibri"/>
                <a:ea typeface="Calibri"/>
                <a:cs typeface="Calibri"/>
                <a:sym typeface="Calibri"/>
              </a:rPr>
              <a:t>Farklı platformlar farklı para toplama modellerini kolaylaştırır. Projeniz için doğru finansman modelini bulmak, başarılı bir kampanya için önemli bir adımdır.</a:t>
            </a:r>
            <a:endParaRPr sz="2800">
              <a:solidFill>
                <a:srgbClr val="7F7F7F"/>
              </a:solidFill>
              <a:latin typeface="Calibri"/>
              <a:ea typeface="Calibri"/>
              <a:cs typeface="Calibri"/>
              <a:sym typeface="Calibri"/>
            </a:endParaRPr>
          </a:p>
        </p:txBody>
      </p:sp>
      <p:sp>
        <p:nvSpPr>
          <p:cNvPr id="1009" name="Google Shape;1009;p55"/>
          <p:cNvSpPr/>
          <p:nvPr/>
        </p:nvSpPr>
        <p:spPr>
          <a:xfrm>
            <a:off x="10371087" y="210847"/>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7</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3" name="Shape 1013"/>
        <p:cNvGrpSpPr/>
        <p:nvPr/>
      </p:nvGrpSpPr>
      <p:grpSpPr>
        <a:xfrm>
          <a:off x="0" y="0"/>
          <a:ext cx="0" cy="0"/>
          <a:chOff x="0" y="0"/>
          <a:chExt cx="0" cy="0"/>
        </a:xfrm>
      </p:grpSpPr>
      <p:sp>
        <p:nvSpPr>
          <p:cNvPr id="1014" name="Google Shape;1014;p56"/>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Kitlesel Fon - Artıları ve Eksileri</a:t>
            </a:r>
            <a:endParaRPr b="1">
              <a:solidFill>
                <a:srgbClr val="E95273"/>
              </a:solidFill>
            </a:endParaRPr>
          </a:p>
        </p:txBody>
      </p:sp>
      <p:sp>
        <p:nvSpPr>
          <p:cNvPr id="1015" name="Google Shape;1015;p56"/>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1016" name="Google Shape;1016;p56"/>
          <p:cNvSpPr/>
          <p:nvPr/>
        </p:nvSpPr>
        <p:spPr>
          <a:xfrm>
            <a:off x="876301" y="2027270"/>
            <a:ext cx="9102581"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10B1A2"/>
                </a:solidFill>
                <a:latin typeface="Calibri"/>
                <a:ea typeface="Calibri"/>
                <a:cs typeface="Calibri"/>
                <a:sym typeface="Calibri"/>
              </a:rPr>
              <a:t>Avantajlar: </a:t>
            </a:r>
            <a:r>
              <a:rPr lang="en-IE" sz="2400">
                <a:solidFill>
                  <a:srgbClr val="6D6E6C"/>
                </a:solidFill>
                <a:latin typeface="Calibri"/>
                <a:ea typeface="Calibri"/>
                <a:cs typeface="Calibri"/>
                <a:sym typeface="Calibri"/>
              </a:rPr>
              <a:t>Hisse senetleri veya katı bürokrasi olmadan sermayeye erişim.</a:t>
            </a:r>
            <a:endParaRPr/>
          </a:p>
          <a:p>
            <a:pPr indent="0" lvl="0" marL="0" marR="0" rtl="0" algn="l">
              <a:spcBef>
                <a:spcPts val="0"/>
              </a:spcBef>
              <a:spcAft>
                <a:spcPts val="0"/>
              </a:spcAft>
              <a:buNone/>
            </a:pPr>
            <a:r>
              <a:t/>
            </a:r>
            <a:endParaRPr sz="2400">
              <a:solidFill>
                <a:srgbClr val="6D6E6C"/>
              </a:solidFill>
              <a:latin typeface="Calibri"/>
              <a:ea typeface="Calibri"/>
              <a:cs typeface="Calibri"/>
              <a:sym typeface="Calibri"/>
            </a:endParaRPr>
          </a:p>
          <a:p>
            <a:pPr indent="0" lvl="0" marL="0" marR="0" rtl="0" algn="l">
              <a:spcBef>
                <a:spcPts val="0"/>
              </a:spcBef>
              <a:spcAft>
                <a:spcPts val="0"/>
              </a:spcAft>
              <a:buNone/>
            </a:pPr>
            <a:r>
              <a:rPr b="1" lang="en-IE" sz="2400">
                <a:solidFill>
                  <a:srgbClr val="10B1A2"/>
                </a:solidFill>
                <a:latin typeface="Calibri"/>
                <a:ea typeface="Calibri"/>
                <a:cs typeface="Calibri"/>
                <a:sym typeface="Calibri"/>
              </a:rPr>
              <a:t>Dezavantajları:</a:t>
            </a:r>
            <a:r>
              <a:rPr lang="en-IE" sz="2400">
                <a:solidFill>
                  <a:srgbClr val="6D6E6C"/>
                </a:solidFill>
                <a:latin typeface="Calibri"/>
                <a:ea typeface="Calibri"/>
                <a:cs typeface="Calibri"/>
                <a:sym typeface="Calibri"/>
              </a:rPr>
              <a:t> Kampanyayı oluşturmak için harcayabileceğiniz zaman göz önüne alındığında, birçok proje asla yerinden çıkmaz. Büyük pazarlama ve sosyal medya becerilerine olan ihtiyaca geri dönelim.</a:t>
            </a:r>
            <a:endParaRPr/>
          </a:p>
          <a:p>
            <a:pPr indent="0" lvl="0" marL="0" marR="0" rtl="0" algn="l">
              <a:spcBef>
                <a:spcPts val="0"/>
              </a:spcBef>
              <a:spcAft>
                <a:spcPts val="0"/>
              </a:spcAft>
              <a:buNone/>
            </a:pPr>
            <a:r>
              <a:t/>
            </a:r>
            <a:endParaRPr sz="2400">
              <a:solidFill>
                <a:srgbClr val="6D6E6C"/>
              </a:solidFill>
              <a:latin typeface="Calibri"/>
              <a:ea typeface="Calibri"/>
              <a:cs typeface="Calibri"/>
              <a:sym typeface="Calibri"/>
            </a:endParaRPr>
          </a:p>
          <a:p>
            <a:pPr indent="0" lvl="0" marL="0" marR="0" rtl="0" algn="l">
              <a:spcBef>
                <a:spcPts val="0"/>
              </a:spcBef>
              <a:spcAft>
                <a:spcPts val="0"/>
              </a:spcAft>
              <a:buNone/>
            </a:pPr>
            <a:r>
              <a:rPr lang="en-IE" sz="2400">
                <a:solidFill>
                  <a:srgbClr val="6D6E6C"/>
                </a:solidFill>
                <a:latin typeface="Calibri"/>
                <a:ea typeface="Calibri"/>
                <a:cs typeface="Calibri"/>
                <a:sym typeface="Calibri"/>
              </a:rPr>
              <a:t>Çoğu kitle fonlaması platformunun "Ya hep ya hiç" modeli vardır, yani kampanyanın finansman hedefine ulaşılmazsa, tüm katkılar destekçilere iade edilir.</a:t>
            </a:r>
            <a:endParaRPr/>
          </a:p>
        </p:txBody>
      </p:sp>
      <p:sp>
        <p:nvSpPr>
          <p:cNvPr id="1017" name="Google Shape;1017;p56"/>
          <p:cNvSpPr/>
          <p:nvPr/>
        </p:nvSpPr>
        <p:spPr>
          <a:xfrm>
            <a:off x="10371087" y="210847"/>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7</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1" name="Shape 1021"/>
        <p:cNvGrpSpPr/>
        <p:nvPr/>
      </p:nvGrpSpPr>
      <p:grpSpPr>
        <a:xfrm>
          <a:off x="0" y="0"/>
          <a:ext cx="0" cy="0"/>
          <a:chOff x="0" y="0"/>
          <a:chExt cx="0" cy="0"/>
        </a:xfrm>
      </p:grpSpPr>
      <p:sp>
        <p:nvSpPr>
          <p:cNvPr id="1022" name="Google Shape;1022;p57"/>
          <p:cNvSpPr txBox="1"/>
          <p:nvPr>
            <p:ph idx="1" type="body"/>
          </p:nvPr>
        </p:nvSpPr>
        <p:spPr>
          <a:xfrm>
            <a:off x="520700" y="628795"/>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Kitlesel Fon – Platform Maliyetleri</a:t>
            </a:r>
            <a:endParaRPr b="1">
              <a:solidFill>
                <a:srgbClr val="E95273"/>
              </a:solidFill>
            </a:endParaRPr>
          </a:p>
        </p:txBody>
      </p:sp>
      <p:sp>
        <p:nvSpPr>
          <p:cNvPr id="1023" name="Google Shape;1023;p57"/>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1024" name="Google Shape;1024;p57"/>
          <p:cNvSpPr/>
          <p:nvPr/>
        </p:nvSpPr>
        <p:spPr>
          <a:xfrm>
            <a:off x="278635" y="1704890"/>
            <a:ext cx="11634730" cy="489364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400">
                <a:solidFill>
                  <a:srgbClr val="7F7F7F"/>
                </a:solidFill>
                <a:latin typeface="Calibri"/>
                <a:ea typeface="Calibri"/>
                <a:cs typeface="Calibri"/>
                <a:sym typeface="Calibri"/>
              </a:rPr>
              <a:t>Farklı platformlar seçtiğiniz modele bağlı olarak farklı ücretler uygular - dikkatlice kontrol edin…</a:t>
            </a:r>
            <a:endParaRPr/>
          </a:p>
          <a:p>
            <a:pPr indent="-214313" lvl="0" marL="214313" marR="0" rtl="0" algn="l">
              <a:spcBef>
                <a:spcPts val="0"/>
              </a:spcBef>
              <a:spcAft>
                <a:spcPts val="0"/>
              </a:spcAft>
              <a:buClr>
                <a:srgbClr val="7F7F7F"/>
              </a:buClr>
              <a:buSzPts val="2400"/>
              <a:buFont typeface="Arial"/>
              <a:buChar char="•"/>
            </a:pPr>
            <a:r>
              <a:rPr b="1" lang="en-IE" sz="2400">
                <a:solidFill>
                  <a:srgbClr val="7F7F7F"/>
                </a:solidFill>
                <a:latin typeface="Calibri"/>
                <a:ea typeface="Calibri"/>
                <a:cs typeface="Calibri"/>
                <a:sym typeface="Calibri"/>
              </a:rPr>
              <a:t>Platform Barındırma ücreti: </a:t>
            </a:r>
            <a:r>
              <a:rPr lang="en-IE" sz="2400">
                <a:solidFill>
                  <a:srgbClr val="7F7F7F"/>
                </a:solidFill>
                <a:latin typeface="Calibri"/>
                <a:ea typeface="Calibri"/>
                <a:cs typeface="Calibri"/>
                <a:sym typeface="Calibri"/>
              </a:rPr>
              <a:t>Bazı platformlar, hepsi olmasa da, yalnızca kampanyanızı barındırmak için bir başlangıç ücreti alır. Bu maliyet 0-300 € arasında değişmektedir ve başarılı bir şekilde para yatırılmış olsun ya da olmasın tüm projelere yansıtılacaktır. Kampanyalara başlamadan önce platformlara kendileri için hangi ücretin geçerli olduğunu sorun.</a:t>
            </a:r>
            <a:endParaRPr/>
          </a:p>
          <a:p>
            <a:pPr indent="-214313" lvl="0" marL="214313" marR="0" rtl="0" algn="l">
              <a:spcBef>
                <a:spcPts val="0"/>
              </a:spcBef>
              <a:spcAft>
                <a:spcPts val="0"/>
              </a:spcAft>
              <a:buClr>
                <a:srgbClr val="7F7F7F"/>
              </a:buClr>
              <a:buSzPts val="2400"/>
              <a:buFont typeface="Arial"/>
              <a:buChar char="•"/>
            </a:pPr>
            <a:r>
              <a:rPr b="1" lang="en-IE" sz="2400">
                <a:solidFill>
                  <a:srgbClr val="7F7F7F"/>
                </a:solidFill>
                <a:latin typeface="Calibri"/>
                <a:ea typeface="Calibri"/>
                <a:cs typeface="Calibri"/>
                <a:sym typeface="Calibri"/>
              </a:rPr>
              <a:t>Başarı ücreti: </a:t>
            </a:r>
            <a:r>
              <a:rPr lang="en-IE" sz="2400">
                <a:solidFill>
                  <a:srgbClr val="7F7F7F"/>
                </a:solidFill>
                <a:latin typeface="Calibri"/>
                <a:ea typeface="Calibri"/>
                <a:cs typeface="Calibri"/>
                <a:sym typeface="Calibri"/>
              </a:rPr>
              <a:t>Kitle fonlama platformlarının çoğunluğu, toplanan toplam miktarın bir yüzdesini alacaktır. Yüzde, platformdan platforma değişir ve toplamın% 3'ü ile% 12'si arasında değişir.</a:t>
            </a:r>
            <a:endParaRPr/>
          </a:p>
          <a:p>
            <a:pPr indent="-214313" lvl="0" marL="214313" marR="0" rtl="0" algn="l">
              <a:spcBef>
                <a:spcPts val="0"/>
              </a:spcBef>
              <a:spcAft>
                <a:spcPts val="0"/>
              </a:spcAft>
              <a:buClr>
                <a:srgbClr val="7F7F7F"/>
              </a:buClr>
              <a:buSzPts val="2400"/>
              <a:buFont typeface="Arial"/>
              <a:buChar char="•"/>
            </a:pPr>
            <a:r>
              <a:rPr b="1" lang="en-IE" sz="2400">
                <a:solidFill>
                  <a:srgbClr val="7F7F7F"/>
                </a:solidFill>
                <a:latin typeface="Calibri"/>
                <a:ea typeface="Calibri"/>
                <a:cs typeface="Calibri"/>
                <a:sym typeface="Calibri"/>
              </a:rPr>
              <a:t>Ödeme işleme ücretleri: </a:t>
            </a:r>
            <a:r>
              <a:rPr lang="en-IE" sz="2400">
                <a:solidFill>
                  <a:srgbClr val="7F7F7F"/>
                </a:solidFill>
                <a:latin typeface="Calibri"/>
                <a:ea typeface="Calibri"/>
                <a:cs typeface="Calibri"/>
                <a:sym typeface="Calibri"/>
              </a:rPr>
              <a:t>Ayrıca yapılan her işlem için bir hizmet ücreti alın. Genellikle bu ücret ortalama% 3'tür. Örneğin, her 100 € bağış / yatırım için kampanyaya yalnızca 97 € ulaşır.</a:t>
            </a:r>
            <a:endParaRPr/>
          </a:p>
        </p:txBody>
      </p:sp>
      <p:sp>
        <p:nvSpPr>
          <p:cNvPr id="1025" name="Google Shape;1025;p57"/>
          <p:cNvSpPr/>
          <p:nvPr/>
        </p:nvSpPr>
        <p:spPr>
          <a:xfrm>
            <a:off x="10371087" y="210847"/>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7</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9" name="Shape 1029"/>
        <p:cNvGrpSpPr/>
        <p:nvPr/>
      </p:nvGrpSpPr>
      <p:grpSpPr>
        <a:xfrm>
          <a:off x="0" y="0"/>
          <a:ext cx="0" cy="0"/>
          <a:chOff x="0" y="0"/>
          <a:chExt cx="0" cy="0"/>
        </a:xfrm>
      </p:grpSpPr>
      <p:sp>
        <p:nvSpPr>
          <p:cNvPr id="1030" name="Google Shape;1030;p58"/>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Kitlesel Fon– Egzersiz</a:t>
            </a:r>
            <a:endParaRPr b="1">
              <a:solidFill>
                <a:srgbClr val="E95273"/>
              </a:solidFill>
            </a:endParaRPr>
          </a:p>
        </p:txBody>
      </p:sp>
      <p:sp>
        <p:nvSpPr>
          <p:cNvPr id="1031" name="Google Shape;1031;p58"/>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1032" name="Google Shape;1032;p58"/>
          <p:cNvSpPr/>
          <p:nvPr/>
        </p:nvSpPr>
        <p:spPr>
          <a:xfrm>
            <a:off x="805454" y="1984065"/>
            <a:ext cx="6467801" cy="41549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10B1A2"/>
                </a:solidFill>
                <a:latin typeface="Calibri"/>
                <a:ea typeface="Calibri"/>
                <a:cs typeface="Calibri"/>
                <a:sym typeface="Calibri"/>
              </a:rPr>
              <a:t>AnKid indirin Crucial Crowdfunding kaynaklarını</a:t>
            </a:r>
            <a:endParaRPr b="1" sz="2400">
              <a:solidFill>
                <a:srgbClr val="10B1A2"/>
              </a:solidFill>
              <a:latin typeface="Calibri"/>
              <a:ea typeface="Calibri"/>
              <a:cs typeface="Calibri"/>
              <a:sym typeface="Calibri"/>
            </a:endParaRPr>
          </a:p>
          <a:p>
            <a:pPr indent="0" lvl="0" marL="0" marR="0" rtl="0" algn="l">
              <a:spcBef>
                <a:spcPts val="0"/>
              </a:spcBef>
              <a:spcAft>
                <a:spcPts val="0"/>
              </a:spcAft>
              <a:buNone/>
            </a:pPr>
            <a:r>
              <a:rPr b="1" lang="en-IE" sz="2400">
                <a:solidFill>
                  <a:srgbClr val="10B1A2"/>
                </a:solidFill>
                <a:latin typeface="Calibri"/>
                <a:ea typeface="Calibri"/>
                <a:cs typeface="Calibri"/>
                <a:sym typeface="Calibri"/>
              </a:rPr>
              <a:t>İncelemeyin..</a:t>
            </a:r>
            <a:endParaRPr/>
          </a:p>
          <a:p>
            <a:pPr indent="0" lvl="0" marL="0" marR="0" rtl="0" algn="l">
              <a:spcBef>
                <a:spcPts val="0"/>
              </a:spcBef>
              <a:spcAft>
                <a:spcPts val="0"/>
              </a:spcAft>
              <a:buNone/>
            </a:pPr>
            <a:r>
              <a:t/>
            </a:r>
            <a:endParaRPr b="1" sz="2400">
              <a:solidFill>
                <a:srgbClr val="10B1A2"/>
              </a:solidFill>
              <a:latin typeface="Calibri"/>
              <a:ea typeface="Calibri"/>
              <a:cs typeface="Calibri"/>
              <a:sym typeface="Calibri"/>
            </a:endParaRPr>
          </a:p>
          <a:p>
            <a:pPr indent="0" lvl="0" marL="0" marR="0" rtl="0" algn="l">
              <a:spcBef>
                <a:spcPts val="0"/>
              </a:spcBef>
              <a:spcAft>
                <a:spcPts val="0"/>
              </a:spcAft>
              <a:buNone/>
            </a:pPr>
            <a:r>
              <a:rPr b="1" lang="en-IE" sz="2400">
                <a:solidFill>
                  <a:srgbClr val="10B1A2"/>
                </a:solidFill>
                <a:latin typeface="Calibri"/>
                <a:ea typeface="Calibri"/>
                <a:cs typeface="Calibri"/>
                <a:sym typeface="Calibri"/>
              </a:rPr>
              <a:t> </a:t>
            </a:r>
            <a:r>
              <a:rPr lang="en-IE" sz="2400">
                <a:solidFill>
                  <a:srgbClr val="7F7F7F"/>
                </a:solidFill>
                <a:latin typeface="Calibri"/>
                <a:ea typeface="Calibri"/>
                <a:cs typeface="Calibri"/>
                <a:sym typeface="Calibri"/>
              </a:rPr>
              <a:t>CRUCIAL Crowdfunding, ERASMUS + destekli bir projedir ve iş girişimlerini finanse etmenin bu yenilikçi yolundan potansiyel olarak yararlanabilecek tüm farklı paydaşları bilgilendirmek için tasarlanmıştır.</a:t>
            </a:r>
            <a:endParaRPr/>
          </a:p>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r>
              <a:rPr lang="en-IE" sz="2400" u="sng">
                <a:solidFill>
                  <a:schemeClr val="dk1"/>
                </a:solidFill>
                <a:latin typeface="Calibri"/>
                <a:ea typeface="Calibri"/>
                <a:cs typeface="Calibri"/>
                <a:sym typeface="Calibri"/>
                <a:hlinkClick r:id="rId3"/>
              </a:rPr>
              <a:t>CRUCIAL Crowdfunding Project</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IE" sz="2400" u="sng">
                <a:solidFill>
                  <a:schemeClr val="dk1"/>
                </a:solidFill>
                <a:latin typeface="Calibri"/>
                <a:ea typeface="Calibri"/>
                <a:cs typeface="Calibri"/>
                <a:sym typeface="Calibri"/>
                <a:hlinkClick r:id="rId4"/>
              </a:rPr>
              <a:t>Crucial Crowd Funding Resources</a:t>
            </a:r>
            <a:endParaRPr sz="2400">
              <a:solidFill>
                <a:schemeClr val="dk1"/>
              </a:solidFill>
              <a:latin typeface="Calibri"/>
              <a:ea typeface="Calibri"/>
              <a:cs typeface="Calibri"/>
              <a:sym typeface="Calibri"/>
            </a:endParaRPr>
          </a:p>
        </p:txBody>
      </p:sp>
      <p:pic>
        <p:nvPicPr>
          <p:cNvPr id="1033" name="Google Shape;1033;p58"/>
          <p:cNvPicPr preferRelativeResize="0"/>
          <p:nvPr/>
        </p:nvPicPr>
        <p:blipFill rotWithShape="1">
          <a:blip r:embed="rId5">
            <a:alphaModFix/>
          </a:blip>
          <a:srcRect b="0" l="0" r="0" t="0"/>
          <a:stretch/>
        </p:blipFill>
        <p:spPr>
          <a:xfrm>
            <a:off x="7482131" y="2009755"/>
            <a:ext cx="4709869" cy="3233395"/>
          </a:xfrm>
          <a:prstGeom prst="rect">
            <a:avLst/>
          </a:prstGeom>
          <a:noFill/>
          <a:ln>
            <a:noFill/>
          </a:ln>
        </p:spPr>
      </p:pic>
      <p:pic>
        <p:nvPicPr>
          <p:cNvPr id="1034" name="Google Shape;1034;p58"/>
          <p:cNvPicPr preferRelativeResize="0"/>
          <p:nvPr/>
        </p:nvPicPr>
        <p:blipFill rotWithShape="1">
          <a:blip r:embed="rId6">
            <a:alphaModFix/>
          </a:blip>
          <a:srcRect b="0" l="0" r="0" t="0"/>
          <a:stretch/>
        </p:blipFill>
        <p:spPr>
          <a:xfrm>
            <a:off x="8121985" y="2198060"/>
            <a:ext cx="3431358" cy="2048163"/>
          </a:xfrm>
          <a:prstGeom prst="rect">
            <a:avLst/>
          </a:prstGeom>
          <a:noFill/>
          <a:ln>
            <a:noFill/>
          </a:ln>
        </p:spPr>
      </p:pic>
      <p:sp>
        <p:nvSpPr>
          <p:cNvPr id="1035" name="Google Shape;1035;p58"/>
          <p:cNvSpPr/>
          <p:nvPr/>
        </p:nvSpPr>
        <p:spPr>
          <a:xfrm>
            <a:off x="10371087" y="210847"/>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7</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9" name="Shape 1039"/>
        <p:cNvGrpSpPr/>
        <p:nvPr/>
      </p:nvGrpSpPr>
      <p:grpSpPr>
        <a:xfrm>
          <a:off x="0" y="0"/>
          <a:ext cx="0" cy="0"/>
          <a:chOff x="0" y="0"/>
          <a:chExt cx="0" cy="0"/>
        </a:xfrm>
      </p:grpSpPr>
      <p:sp>
        <p:nvSpPr>
          <p:cNvPr id="1040" name="Google Shape;1040;p59"/>
          <p:cNvSpPr txBox="1"/>
          <p:nvPr>
            <p:ph idx="1" type="body"/>
          </p:nvPr>
        </p:nvSpPr>
        <p:spPr>
          <a:xfrm>
            <a:off x="472967" y="178677"/>
            <a:ext cx="11316822" cy="1347774"/>
          </a:xfrm>
          <a:prstGeom prst="rect">
            <a:avLst/>
          </a:prstGeom>
          <a:solidFill>
            <a:srgbClr val="E63275"/>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en-IE">
                <a:solidFill>
                  <a:schemeClr val="lt1"/>
                </a:solidFill>
              </a:rPr>
              <a:t>Neden İşletmelerin% 99'u asla finanse edilmeyecek?</a:t>
            </a:r>
            <a:endParaRPr/>
          </a:p>
        </p:txBody>
      </p:sp>
      <p:sp>
        <p:nvSpPr>
          <p:cNvPr id="1041" name="Google Shape;1041;p59"/>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p:txBody>
      </p:sp>
      <p:graphicFrame>
        <p:nvGraphicFramePr>
          <p:cNvPr id="1042" name="Google Shape;1042;p59"/>
          <p:cNvGraphicFramePr/>
          <p:nvPr/>
        </p:nvGraphicFramePr>
        <p:xfrm>
          <a:off x="-7691" y="1235942"/>
          <a:ext cx="3000000" cy="3000000"/>
        </p:xfrm>
        <a:graphic>
          <a:graphicData uri="http://schemas.openxmlformats.org/drawingml/2006/table">
            <a:tbl>
              <a:tblPr bandRow="1" firstRow="1">
                <a:noFill/>
                <a:tableStyleId>{F4E5FAE1-9434-4956-90CA-7B3D4EBF3D6C}</a:tableStyleId>
              </a:tblPr>
              <a:tblGrid>
                <a:gridCol w="5315775"/>
                <a:gridCol w="6760625"/>
              </a:tblGrid>
              <a:tr h="474925">
                <a:tc>
                  <a:txBody>
                    <a:bodyPr/>
                    <a:lstStyle/>
                    <a:p>
                      <a:pPr indent="0" lvl="0" marL="0" marR="0" rtl="0" algn="ctr">
                        <a:spcBef>
                          <a:spcPts val="0"/>
                        </a:spcBef>
                        <a:spcAft>
                          <a:spcPts val="0"/>
                        </a:spcAft>
                        <a:buNone/>
                      </a:pPr>
                      <a:r>
                        <a:rPr lang="en-IE" sz="2400" u="none" cap="none" strike="noStrike">
                          <a:solidFill>
                            <a:srgbClr val="E95273"/>
                          </a:solidFill>
                        </a:rPr>
                        <a:t>Ne Yapmamalı</a:t>
                      </a:r>
                      <a:endParaRPr sz="2400" u="none" cap="none" strike="noStrike">
                        <a:solidFill>
                          <a:srgbClr val="E95273"/>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IE" sz="2400" u="none" cap="none" strike="noStrike">
                          <a:solidFill>
                            <a:srgbClr val="E95273"/>
                          </a:solidFill>
                          <a:latin typeface="Calibri"/>
                          <a:ea typeface="Calibri"/>
                          <a:cs typeface="Calibri"/>
                          <a:sym typeface="Calibri"/>
                        </a:rPr>
                        <a:t>Ne yapmak gerekiyor</a:t>
                      </a:r>
                      <a:endParaRPr b="1" sz="2400" u="none" cap="none" strike="noStrike">
                        <a:solidFill>
                          <a:srgbClr val="E95273"/>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160775">
                <a:tc>
                  <a:txBody>
                    <a:bodyPr/>
                    <a:lstStyle/>
                    <a:p>
                      <a:pPr indent="-342900" lvl="0" marL="342900" marR="0" rtl="0" algn="l">
                        <a:lnSpc>
                          <a:spcPct val="100000"/>
                        </a:lnSpc>
                        <a:spcBef>
                          <a:spcPts val="0"/>
                        </a:spcBef>
                        <a:spcAft>
                          <a:spcPts val="0"/>
                        </a:spcAft>
                        <a:buClr>
                          <a:srgbClr val="E95273"/>
                        </a:buClr>
                        <a:buSzPts val="2000"/>
                        <a:buFont typeface="Calibri"/>
                        <a:buChar char="×"/>
                      </a:pPr>
                      <a:r>
                        <a:rPr b="1" lang="en-IE" sz="2000" u="none" cap="none" strike="noStrike">
                          <a:solidFill>
                            <a:srgbClr val="E95273"/>
                          </a:solidFill>
                        </a:rPr>
                        <a:t>Eksik </a:t>
                      </a:r>
                      <a:r>
                        <a:rPr b="0" lang="en-IE" sz="2000" u="none" cap="none" strike="noStrike">
                          <a:solidFill>
                            <a:srgbClr val="6D6E6C"/>
                          </a:solidFill>
                        </a:rPr>
                        <a:t>İşletmenizin tüm resmini ortaya çıkaran temel soruları yanıtlamamak. Yeterli bilgi, yatırımcıya çok sayıda soru ve kötü bir izlenim bırakıyor.</a:t>
                      </a:r>
                      <a:endParaRPr/>
                    </a:p>
                    <a:p>
                      <a:pPr indent="-342900" lvl="0" marL="342900" marR="0" rtl="0" algn="l">
                        <a:lnSpc>
                          <a:spcPct val="100000"/>
                        </a:lnSpc>
                        <a:spcBef>
                          <a:spcPts val="0"/>
                        </a:spcBef>
                        <a:spcAft>
                          <a:spcPts val="0"/>
                        </a:spcAft>
                        <a:buClr>
                          <a:srgbClr val="E95273"/>
                        </a:buClr>
                        <a:buSzPts val="2000"/>
                        <a:buFont typeface="Calibri"/>
                        <a:buChar char="×"/>
                      </a:pPr>
                      <a:r>
                        <a:rPr b="1" lang="en-IE" sz="2000" u="none" cap="none" strike="noStrike">
                          <a:solidFill>
                            <a:srgbClr val="E95273"/>
                          </a:solidFill>
                        </a:rPr>
                        <a:t>Yeterli araştırma yok veya yok </a:t>
                      </a:r>
                      <a:r>
                        <a:rPr b="0" lang="en-IE" sz="2000" u="none" cap="none" strike="noStrike">
                          <a:solidFill>
                            <a:srgbClr val="6D6E6C"/>
                          </a:solidFill>
                          <a:latin typeface="Calibri"/>
                          <a:ea typeface="Calibri"/>
                          <a:cs typeface="Calibri"/>
                          <a:sym typeface="Calibri"/>
                        </a:rPr>
                        <a:t>Ürün ve pazar tam olarak araştırılmamış veya test edilmemiştir</a:t>
                      </a:r>
                      <a:endParaRPr b="0" sz="2000" u="none" cap="none" strike="noStrike">
                        <a:solidFill>
                          <a:srgbClr val="6D6E6C"/>
                        </a:solidFill>
                        <a:latin typeface="Calibri"/>
                        <a:ea typeface="Calibri"/>
                        <a:cs typeface="Calibri"/>
                        <a:sym typeface="Calibri"/>
                      </a:endParaRPr>
                    </a:p>
                    <a:p>
                      <a:pPr indent="-342900" lvl="0" marL="342900" marR="0" rtl="0" algn="l">
                        <a:lnSpc>
                          <a:spcPct val="100000"/>
                        </a:lnSpc>
                        <a:spcBef>
                          <a:spcPts val="0"/>
                        </a:spcBef>
                        <a:spcAft>
                          <a:spcPts val="0"/>
                        </a:spcAft>
                        <a:buClr>
                          <a:srgbClr val="6D6E6C"/>
                        </a:buClr>
                        <a:buSzPts val="2000"/>
                        <a:buFont typeface="Calibri"/>
                        <a:buChar char="×"/>
                      </a:pPr>
                      <a:r>
                        <a:rPr b="0" lang="en-IE" sz="2000" u="none" cap="none" strike="noStrike">
                          <a:solidFill>
                            <a:srgbClr val="6D6E6C"/>
                          </a:solidFill>
                          <a:latin typeface="Calibri"/>
                          <a:ea typeface="Calibri"/>
                          <a:cs typeface="Calibri"/>
                          <a:sym typeface="Calibri"/>
                        </a:rPr>
                        <a:t>Gelişen dünyayı veya pazar yerini dikkate almayan </a:t>
                      </a:r>
                      <a:r>
                        <a:rPr b="1" lang="en-IE" sz="2000" u="none" cap="none" strike="noStrike">
                          <a:solidFill>
                            <a:srgbClr val="E95273"/>
                          </a:solidFill>
                        </a:rPr>
                        <a:t>gerçekçi olmayan ve abartılı rakamlar ve projeksiyonlar</a:t>
                      </a:r>
                      <a:endParaRPr b="1" sz="2000" u="none" cap="none" strike="noStrike">
                        <a:solidFill>
                          <a:srgbClr val="E95273"/>
                        </a:solidFill>
                      </a:endParaRPr>
                    </a:p>
                    <a:p>
                      <a:pPr indent="-342900" lvl="0" marL="342900" marR="0" rtl="0" algn="l">
                        <a:lnSpc>
                          <a:spcPct val="100000"/>
                        </a:lnSpc>
                        <a:spcBef>
                          <a:spcPts val="0"/>
                        </a:spcBef>
                        <a:spcAft>
                          <a:spcPts val="0"/>
                        </a:spcAft>
                        <a:buClr>
                          <a:srgbClr val="E95273"/>
                        </a:buClr>
                        <a:buSzPts val="2000"/>
                        <a:buFont typeface="Calibri"/>
                        <a:buChar char="×"/>
                      </a:pPr>
                      <a:r>
                        <a:rPr b="1" lang="en-IE" sz="2000" u="none" cap="none" strike="noStrike">
                          <a:solidFill>
                            <a:srgbClr val="E95273"/>
                          </a:solidFill>
                        </a:rPr>
                        <a:t>Bir parça görünebilir, ancak</a:t>
                      </a:r>
                      <a:r>
                        <a:rPr b="0" lang="en-IE" sz="2000" u="none" cap="none" strike="noStrike">
                          <a:solidFill>
                            <a:srgbClr val="6D6E6C"/>
                          </a:solidFill>
                          <a:latin typeface="Calibri"/>
                          <a:ea typeface="Calibri"/>
                          <a:cs typeface="Calibri"/>
                          <a:sym typeface="Calibri"/>
                        </a:rPr>
                        <a:t> </a:t>
                      </a:r>
                      <a:r>
                        <a:rPr b="0" lang="en-IE" sz="2000" u="none" cap="none" strike="noStrike">
                          <a:solidFill>
                            <a:srgbClr val="6D6E6C"/>
                          </a:solidFill>
                        </a:rPr>
                        <a:t>s</a:t>
                      </a:r>
                      <a:r>
                        <a:rPr b="0" lang="en-IE" sz="2000" u="none" cap="none" strike="noStrike">
                          <a:solidFill>
                            <a:srgbClr val="6D6E6C"/>
                          </a:solidFill>
                          <a:latin typeface="Calibri"/>
                          <a:ea typeface="Calibri"/>
                          <a:cs typeface="Calibri"/>
                          <a:sym typeface="Calibri"/>
                        </a:rPr>
                        <a:t>adece bir doktoraya sahip olmanız başarılı olacağınız anlamına gelmez. Ya da sadece parçanın göründüğü anlamına gelmez. Şeytan ayrıntıda gizli!</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342900" lvl="0" marL="342900" marR="0" rtl="0" algn="l">
                        <a:spcBef>
                          <a:spcPts val="0"/>
                        </a:spcBef>
                        <a:spcAft>
                          <a:spcPts val="0"/>
                        </a:spcAft>
                        <a:buClr>
                          <a:srgbClr val="E95273"/>
                        </a:buClr>
                        <a:buSzPts val="2000"/>
                        <a:buFont typeface="Noto Sans Symbols"/>
                        <a:buChar char="✔"/>
                      </a:pPr>
                      <a:r>
                        <a:rPr b="1" lang="en-IE" sz="2000" u="none" cap="none" strike="noStrike">
                          <a:solidFill>
                            <a:srgbClr val="E95273"/>
                          </a:solidFill>
                          <a:latin typeface="Calibri"/>
                          <a:ea typeface="Calibri"/>
                          <a:cs typeface="Calibri"/>
                          <a:sym typeface="Calibri"/>
                        </a:rPr>
                        <a:t>Bir iş yapabileceğinizi gösterin </a:t>
                      </a:r>
                      <a:r>
                        <a:rPr b="0" lang="en-IE" sz="2000" u="none" cap="none" strike="noStrike">
                          <a:solidFill>
                            <a:srgbClr val="6D6E6C"/>
                          </a:solidFill>
                          <a:latin typeface="Calibri"/>
                          <a:ea typeface="Calibri"/>
                          <a:cs typeface="Calibri"/>
                          <a:sym typeface="Calibri"/>
                        </a:rPr>
                        <a:t>Ne yaptığınızı bilmek istiyorlar, ancak sektörü ne kadar çok tanıyorsunuz. Modül 2'deki girişimci kişilik testlerimize geri dönüş yapabileceğinizi bilmek istiyorlar.</a:t>
                      </a:r>
                      <a:endParaRPr/>
                    </a:p>
                    <a:p>
                      <a:pPr indent="-342900" lvl="0" marL="342900" marR="0" rtl="0" algn="l">
                        <a:spcBef>
                          <a:spcPts val="0"/>
                        </a:spcBef>
                        <a:spcAft>
                          <a:spcPts val="0"/>
                        </a:spcAft>
                        <a:buClr>
                          <a:srgbClr val="E95273"/>
                        </a:buClr>
                        <a:buSzPts val="2000"/>
                        <a:buFont typeface="Noto Sans Symbols"/>
                        <a:buChar char="✔"/>
                      </a:pPr>
                      <a:r>
                        <a:rPr b="1" lang="en-IE" sz="2000" u="none" cap="none" strike="noStrike">
                          <a:solidFill>
                            <a:srgbClr val="E95273"/>
                          </a:solidFill>
                          <a:latin typeface="Calibri"/>
                          <a:ea typeface="Calibri"/>
                          <a:cs typeface="Calibri"/>
                          <a:sym typeface="Calibri"/>
                        </a:rPr>
                        <a:t>Alanınızı içeriden bilin: </a:t>
                      </a:r>
                      <a:r>
                        <a:rPr b="0" lang="en-IE" sz="2000" u="none" cap="none" strike="noStrike">
                          <a:solidFill>
                            <a:srgbClr val="6D6E6C"/>
                          </a:solidFill>
                          <a:latin typeface="Calibri"/>
                          <a:ea typeface="Calibri"/>
                          <a:cs typeface="Calibri"/>
                          <a:sym typeface="Calibri"/>
                        </a:rPr>
                        <a:t>tedarik zincirinden ve lisanslama kanunlarından, iş sağlığı ve güvenliği prosedürlerine kadar. Araştırmanızı iyice yapın. Statünüzün konu alanını çalıştıysanız ve deneyimlediyseniz yardımcı olur.</a:t>
                      </a:r>
                      <a:endParaRPr/>
                    </a:p>
                    <a:p>
                      <a:pPr indent="-342900" lvl="0" marL="342900" marR="0" rtl="0" algn="l">
                        <a:spcBef>
                          <a:spcPts val="0"/>
                        </a:spcBef>
                        <a:spcAft>
                          <a:spcPts val="0"/>
                        </a:spcAft>
                        <a:buClr>
                          <a:srgbClr val="E95273"/>
                        </a:buClr>
                        <a:buSzPts val="2000"/>
                        <a:buFont typeface="Noto Sans Symbols"/>
                        <a:buChar char="✔"/>
                      </a:pPr>
                      <a:r>
                        <a:rPr b="1" lang="en-IE" sz="2000" u="none" cap="none" strike="noStrike">
                          <a:solidFill>
                            <a:srgbClr val="E95273"/>
                          </a:solidFill>
                          <a:latin typeface="Calibri"/>
                          <a:ea typeface="Calibri"/>
                          <a:cs typeface="Calibri"/>
                          <a:sym typeface="Calibri"/>
                        </a:rPr>
                        <a:t>Uyarlanabilir ve Beklentiler</a:t>
                      </a:r>
                      <a:r>
                        <a:rPr b="0" lang="en-IE" sz="2000" u="none" cap="none" strike="noStrike">
                          <a:solidFill>
                            <a:srgbClr val="6D6E6C"/>
                          </a:solidFill>
                          <a:latin typeface="Calibri"/>
                          <a:ea typeface="Calibri"/>
                          <a:cs typeface="Calibri"/>
                          <a:sym typeface="Calibri"/>
                        </a:rPr>
                        <a:t> Çok az sayıda işletme, fonlamadan sonra büyüdükçe orijinal plana sadık kalır. Uyarlanabilir olduğunuzu gösterin ve pazarın ne yapacağını ve nedenini tahmin edebileceğinizi gösterin.</a:t>
                      </a:r>
                      <a:endParaRPr/>
                    </a:p>
                    <a:p>
                      <a:pPr indent="-342900" lvl="0" marL="342900" marR="0" rtl="0" algn="l">
                        <a:spcBef>
                          <a:spcPts val="0"/>
                        </a:spcBef>
                        <a:spcAft>
                          <a:spcPts val="0"/>
                        </a:spcAft>
                        <a:buClr>
                          <a:srgbClr val="6D6E6C"/>
                        </a:buClr>
                        <a:buSzPts val="2000"/>
                        <a:buFont typeface="Noto Sans Symbols"/>
                        <a:buChar char="✔"/>
                      </a:pPr>
                      <a:r>
                        <a:rPr b="0" lang="en-IE" sz="2000" u="none" cap="none" strike="noStrike">
                          <a:solidFill>
                            <a:srgbClr val="6D6E6C"/>
                          </a:solidFill>
                          <a:latin typeface="Calibri"/>
                          <a:ea typeface="Calibri"/>
                          <a:cs typeface="Calibri"/>
                          <a:sym typeface="Calibri"/>
                        </a:rPr>
                        <a:t>Ürünü ve pazarı düzgün bir şekilde </a:t>
                      </a:r>
                      <a:r>
                        <a:rPr b="1" lang="en-IE" sz="2000" u="none" cap="none" strike="noStrike">
                          <a:solidFill>
                            <a:srgbClr val="E95273"/>
                          </a:solidFill>
                          <a:latin typeface="Calibri"/>
                          <a:ea typeface="Calibri"/>
                          <a:cs typeface="Calibri"/>
                          <a:sym typeface="Calibri"/>
                        </a:rPr>
                        <a:t>test etmiş olmalı</a:t>
                      </a:r>
                      <a:endParaRPr b="1" sz="2000" u="none" cap="none" strike="noStrike">
                        <a:solidFill>
                          <a:srgbClr val="E95273"/>
                        </a:solidFill>
                        <a:latin typeface="Calibri"/>
                        <a:ea typeface="Calibri"/>
                        <a:cs typeface="Calibri"/>
                        <a:sym typeface="Calibri"/>
                      </a:endParaRPr>
                    </a:p>
                    <a:p>
                      <a:pPr indent="-342900" lvl="0" marL="342900" marR="0" rtl="0" algn="l">
                        <a:spcBef>
                          <a:spcPts val="0"/>
                        </a:spcBef>
                        <a:spcAft>
                          <a:spcPts val="0"/>
                        </a:spcAft>
                        <a:buClr>
                          <a:srgbClr val="6D6E6C"/>
                        </a:buClr>
                        <a:buSzPts val="2000"/>
                        <a:buFont typeface="Noto Sans Symbols"/>
                        <a:buChar char="✔"/>
                      </a:pPr>
                      <a:r>
                        <a:rPr b="0" lang="en-IE" sz="2000" u="none" cap="none" strike="noStrike">
                          <a:solidFill>
                            <a:srgbClr val="6D6E6C"/>
                          </a:solidFill>
                          <a:latin typeface="Calibri"/>
                          <a:ea typeface="Calibri"/>
                          <a:cs typeface="Calibri"/>
                          <a:sym typeface="Calibri"/>
                        </a:rPr>
                        <a:t>Söylediğimiz gibi, bir </a:t>
                      </a:r>
                      <a:r>
                        <a:rPr b="1" lang="en-IE" sz="2000" u="none" cap="none" strike="noStrike">
                          <a:solidFill>
                            <a:srgbClr val="E95273"/>
                          </a:solidFill>
                          <a:latin typeface="Calibri"/>
                          <a:ea typeface="Calibri"/>
                          <a:cs typeface="Calibri"/>
                          <a:sym typeface="Calibri"/>
                        </a:rPr>
                        <a:t>raf iş planı satın almayın </a:t>
                      </a:r>
                      <a:r>
                        <a:rPr b="0" lang="en-IE" sz="2000" u="none" cap="none" strike="noStrike">
                          <a:solidFill>
                            <a:srgbClr val="6D6E6C"/>
                          </a:solidFill>
                          <a:latin typeface="Calibri"/>
                          <a:ea typeface="Calibri"/>
                          <a:cs typeface="Calibri"/>
                          <a:sym typeface="Calibri"/>
                        </a:rPr>
                        <a:t>ve çalışmasını sağlayın. Asla olmaz.</a:t>
                      </a:r>
                      <a:endParaRPr b="0" sz="2000" u="none" cap="none" strike="noStrike">
                        <a:solidFill>
                          <a:srgbClr val="6D6E6C"/>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3" name="Shape 603"/>
        <p:cNvGrpSpPr/>
        <p:nvPr/>
      </p:nvGrpSpPr>
      <p:grpSpPr>
        <a:xfrm>
          <a:off x="0" y="0"/>
          <a:ext cx="0" cy="0"/>
          <a:chOff x="0" y="0"/>
          <a:chExt cx="0" cy="0"/>
        </a:xfrm>
      </p:grpSpPr>
      <p:sp>
        <p:nvSpPr>
          <p:cNvPr id="604" name="Google Shape;604;p6"/>
          <p:cNvSpPr txBox="1"/>
          <p:nvPr>
            <p:ph idx="1" type="body"/>
          </p:nvPr>
        </p:nvSpPr>
        <p:spPr>
          <a:xfrm>
            <a:off x="5465379" y="1754551"/>
            <a:ext cx="6726621" cy="38721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b="1" lang="en-IE">
                <a:solidFill>
                  <a:srgbClr val="E95273"/>
                </a:solidFill>
              </a:rPr>
              <a:t>İş planınızın anlatımı bunu desteklemeli ve ayrıca göstermelidir ..</a:t>
            </a:r>
            <a:endParaRPr/>
          </a:p>
          <a:p>
            <a:pPr indent="0" lvl="0" marL="0" rtl="0" algn="l">
              <a:lnSpc>
                <a:spcPct val="100000"/>
              </a:lnSpc>
              <a:spcBef>
                <a:spcPts val="1000"/>
              </a:spcBef>
              <a:spcAft>
                <a:spcPts val="0"/>
              </a:spcAft>
              <a:buSzPts val="2400"/>
              <a:buNone/>
            </a:pPr>
            <a:r>
              <a:rPr lang="en-IE">
                <a:solidFill>
                  <a:srgbClr val="7F7F7F"/>
                </a:solidFill>
              </a:rPr>
              <a:t>İşletmeniz uygun mu? Maliyetleme, fiyatlandırma ve başabaş durumu</a:t>
            </a:r>
            <a:endParaRPr>
              <a:solidFill>
                <a:srgbClr val="7F7F7F"/>
              </a:solidFill>
            </a:endParaRPr>
          </a:p>
          <a:p>
            <a:pPr indent="0" lvl="0" marL="0" rtl="0" algn="l">
              <a:lnSpc>
                <a:spcPct val="100000"/>
              </a:lnSpc>
              <a:spcBef>
                <a:spcPts val="1000"/>
              </a:spcBef>
              <a:spcAft>
                <a:spcPts val="0"/>
              </a:spcAft>
              <a:buSzPts val="2400"/>
              <a:buNone/>
            </a:pPr>
            <a:r>
              <a:rPr lang="en-IE">
                <a:solidFill>
                  <a:srgbClr val="7F7F7F"/>
                </a:solidFill>
              </a:rPr>
              <a:t>Hangi iş yapısını seçtiniz?</a:t>
            </a:r>
            <a:endParaRPr/>
          </a:p>
          <a:p>
            <a:pPr indent="-285750" lvl="0" marL="285750" rtl="0" algn="l">
              <a:lnSpc>
                <a:spcPct val="100000"/>
              </a:lnSpc>
              <a:spcBef>
                <a:spcPts val="1000"/>
              </a:spcBef>
              <a:spcAft>
                <a:spcPts val="0"/>
              </a:spcAft>
              <a:buSzPts val="2400"/>
              <a:buFont typeface="Arial"/>
              <a:buChar char="•"/>
            </a:pPr>
            <a:r>
              <a:rPr lang="en-IE">
                <a:solidFill>
                  <a:srgbClr val="7F7F7F"/>
                </a:solidFill>
              </a:rPr>
              <a:t>Başlamak için hangi finansal kaynaklara ihtiyacınız var?</a:t>
            </a:r>
            <a:endParaRPr/>
          </a:p>
          <a:p>
            <a:pPr indent="-285750" lvl="0" marL="285750" rtl="0" algn="l">
              <a:lnSpc>
                <a:spcPct val="100000"/>
              </a:lnSpc>
              <a:spcBef>
                <a:spcPts val="1000"/>
              </a:spcBef>
              <a:spcAft>
                <a:spcPts val="0"/>
              </a:spcAft>
              <a:buSzPts val="2400"/>
              <a:buFont typeface="Arial"/>
              <a:buChar char="•"/>
            </a:pPr>
            <a:r>
              <a:rPr lang="en-IE">
                <a:solidFill>
                  <a:srgbClr val="7F7F7F"/>
                </a:solidFill>
              </a:rPr>
              <a:t>Desteği nerede hedefliyorsunuz?</a:t>
            </a:r>
            <a:endParaRPr/>
          </a:p>
          <a:p>
            <a:pPr indent="-285750" lvl="0" marL="285750" rtl="0" algn="l">
              <a:lnSpc>
                <a:spcPct val="100000"/>
              </a:lnSpc>
              <a:spcBef>
                <a:spcPts val="1000"/>
              </a:spcBef>
              <a:spcAft>
                <a:spcPts val="0"/>
              </a:spcAft>
              <a:buSzPts val="2400"/>
              <a:buFont typeface="Arial"/>
              <a:buChar char="•"/>
            </a:pPr>
            <a:r>
              <a:rPr lang="en-IE">
                <a:solidFill>
                  <a:srgbClr val="7F7F7F"/>
                </a:solidFill>
              </a:rPr>
              <a:t>Nakit akışı profiliniz nedir? Bir yanma hızı periyodu var mı?</a:t>
            </a:r>
            <a:endParaRPr/>
          </a:p>
        </p:txBody>
      </p:sp>
      <p:sp>
        <p:nvSpPr>
          <p:cNvPr id="605" name="Google Shape;605;p6"/>
          <p:cNvSpPr txBox="1"/>
          <p:nvPr>
            <p:ph idx="2" type="body"/>
          </p:nvPr>
        </p:nvSpPr>
        <p:spPr>
          <a:xfrm>
            <a:off x="3379685" y="777885"/>
            <a:ext cx="4909876" cy="857158"/>
          </a:xfrm>
          <a:prstGeom prst="rect">
            <a:avLst/>
          </a:prstGeom>
          <a:solidFill>
            <a:schemeClr val="lt1"/>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74F72"/>
              </a:buClr>
              <a:buSzPts val="3600"/>
              <a:buNone/>
            </a:pPr>
            <a:r>
              <a:rPr lang="en-IE"/>
              <a:t>İş Planınızın Mali Bölümü</a:t>
            </a:r>
            <a:endParaRPr/>
          </a:p>
        </p:txBody>
      </p:sp>
      <p:sp>
        <p:nvSpPr>
          <p:cNvPr id="606" name="Google Shape;606;p6"/>
          <p:cNvSpPr/>
          <p:nvPr/>
        </p:nvSpPr>
        <p:spPr>
          <a:xfrm>
            <a:off x="481753" y="1754551"/>
            <a:ext cx="4674864"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400">
                <a:solidFill>
                  <a:srgbClr val="7F7F7F"/>
                </a:solidFill>
                <a:latin typeface="Calibri"/>
                <a:ea typeface="Calibri"/>
                <a:cs typeface="Calibri"/>
                <a:sym typeface="Calibri"/>
              </a:rPr>
              <a:t>Planınızın finansal veri bölümünü ihtiyaçlarınıza göre uyarlayın, ancak çoğu plan aşağıdaki bilgileri içerir:</a:t>
            </a:r>
            <a:endParaRPr/>
          </a:p>
          <a:p>
            <a:pPr indent="0" lvl="0" marL="0" marR="0" rtl="0" algn="l">
              <a:spcBef>
                <a:spcPts val="0"/>
              </a:spcBef>
              <a:spcAft>
                <a:spcPts val="0"/>
              </a:spcAft>
              <a:buNone/>
            </a:pPr>
            <a:r>
              <a:rPr lang="en-IE" sz="2400">
                <a:solidFill>
                  <a:srgbClr val="7F7F7F"/>
                </a:solidFill>
                <a:latin typeface="Calibri"/>
                <a:ea typeface="Calibri"/>
                <a:cs typeface="Calibri"/>
                <a:sym typeface="Calibri"/>
              </a:rPr>
              <a:t> -Başlangıç maliyetleri Kapsamlı varsayımlarla gelir projeksiyonları Kapsamlı varsayımlarla gider projeksiyonları Beş yıllık nakit akışı projeksiyonları Beş yıllık bilanço projeksiyonları Sermaye Kaynakları</a:t>
            </a:r>
            <a:endParaRPr sz="2400">
              <a:solidFill>
                <a:srgbClr val="7F7F7F"/>
              </a:solidFill>
              <a:latin typeface="Calibri"/>
              <a:ea typeface="Calibri"/>
              <a:cs typeface="Calibri"/>
              <a:sym typeface="Calibri"/>
            </a:endParaRPr>
          </a:p>
        </p:txBody>
      </p:sp>
      <p:sp>
        <p:nvSpPr>
          <p:cNvPr id="607" name="Google Shape;607;p6"/>
          <p:cNvSpPr txBox="1"/>
          <p:nvPr/>
        </p:nvSpPr>
        <p:spPr>
          <a:xfrm>
            <a:off x="346841" y="6148552"/>
            <a:ext cx="5192110" cy="646331"/>
          </a:xfrm>
          <a:prstGeom prst="rect">
            <a:avLst/>
          </a:prstGeom>
          <a:solidFill>
            <a:srgbClr val="E6327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800">
                <a:solidFill>
                  <a:schemeClr val="lt1"/>
                </a:solidFill>
                <a:latin typeface="Calibri"/>
                <a:ea typeface="Calibri"/>
                <a:cs typeface="Calibri"/>
                <a:sym typeface="Calibri"/>
              </a:rPr>
              <a:t>İş planınızı düzeltmek mi istiyorsunuz? </a:t>
            </a:r>
            <a:endParaRPr/>
          </a:p>
          <a:p>
            <a:pPr indent="0" lvl="0" marL="0" marR="0" rtl="0" algn="ctr">
              <a:spcBef>
                <a:spcPts val="0"/>
              </a:spcBef>
              <a:spcAft>
                <a:spcPts val="0"/>
              </a:spcAft>
              <a:buNone/>
            </a:pPr>
            <a:r>
              <a:rPr lang="en-IE" sz="1800">
                <a:solidFill>
                  <a:schemeClr val="lt1"/>
                </a:solidFill>
                <a:latin typeface="Calibri"/>
                <a:ea typeface="Calibri"/>
                <a:cs typeface="Calibri"/>
                <a:sym typeface="Calibri"/>
              </a:rPr>
              <a:t>Modül 1, Kısım 2'de ayrıntılı olarak ele aldık.</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6" name="Shape 1046"/>
        <p:cNvGrpSpPr/>
        <p:nvPr/>
      </p:nvGrpSpPr>
      <p:grpSpPr>
        <a:xfrm>
          <a:off x="0" y="0"/>
          <a:ext cx="0" cy="0"/>
          <a:chOff x="0" y="0"/>
          <a:chExt cx="0" cy="0"/>
        </a:xfrm>
      </p:grpSpPr>
      <p:sp>
        <p:nvSpPr>
          <p:cNvPr id="1047" name="Google Shape;1047;p60"/>
          <p:cNvSpPr txBox="1"/>
          <p:nvPr>
            <p:ph idx="1" type="body"/>
          </p:nvPr>
        </p:nvSpPr>
        <p:spPr>
          <a:xfrm>
            <a:off x="3801258" y="765451"/>
            <a:ext cx="5644746" cy="10256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Vaka Analizi: </a:t>
            </a:r>
            <a:r>
              <a:rPr b="1" lang="en-IE" sz="3200"/>
              <a:t>Yeni Girişim</a:t>
            </a:r>
            <a:endParaRPr i="1" sz="2400"/>
          </a:p>
          <a:p>
            <a:pPr indent="0" lvl="0" marL="0" rtl="0" algn="l">
              <a:lnSpc>
                <a:spcPct val="90000"/>
              </a:lnSpc>
              <a:spcBef>
                <a:spcPts val="1000"/>
              </a:spcBef>
              <a:spcAft>
                <a:spcPts val="0"/>
              </a:spcAft>
              <a:buClr>
                <a:srgbClr val="6D6E6C"/>
              </a:buClr>
              <a:buSzPts val="3000"/>
              <a:buNone/>
            </a:pPr>
            <a:r>
              <a:t/>
            </a:r>
            <a:endParaRPr sz="3000"/>
          </a:p>
        </p:txBody>
      </p:sp>
      <p:sp>
        <p:nvSpPr>
          <p:cNvPr id="1048" name="Google Shape;1048;p60"/>
          <p:cNvSpPr txBox="1"/>
          <p:nvPr>
            <p:ph idx="2" type="body"/>
          </p:nvPr>
        </p:nvSpPr>
        <p:spPr>
          <a:xfrm>
            <a:off x="3254928" y="2117448"/>
            <a:ext cx="8314145"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2400"/>
              <a:buNone/>
            </a:pPr>
            <a:r>
              <a:rPr b="1" lang="en-IE">
                <a:solidFill>
                  <a:srgbClr val="E63275"/>
                </a:solidFill>
              </a:rPr>
              <a:t>Başlık: </a:t>
            </a:r>
            <a:r>
              <a:rPr lang="en-IE"/>
              <a:t>Yabancı Yatırımcılardan Finansman</a:t>
            </a:r>
            <a:endParaRPr/>
          </a:p>
          <a:p>
            <a:pPr indent="0" lvl="0" marL="0" rtl="0" algn="l">
              <a:lnSpc>
                <a:spcPct val="90000"/>
              </a:lnSpc>
              <a:spcBef>
                <a:spcPts val="1000"/>
              </a:spcBef>
              <a:spcAft>
                <a:spcPts val="0"/>
              </a:spcAft>
              <a:buClr>
                <a:srgbClr val="6D6E6C"/>
              </a:buClr>
              <a:buSzPts val="2400"/>
              <a:buNone/>
            </a:pPr>
            <a:r>
              <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Açıklama: </a:t>
            </a:r>
            <a:r>
              <a:rPr lang="en-IE"/>
              <a:t>Videolar, örneğin yabancı yatırımcılar gibi farklı kaynaklardan kuruluş edinme sürecini açıklar.</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Video 1: </a:t>
            </a:r>
            <a:r>
              <a:rPr b="1" lang="en-IE"/>
              <a:t> </a:t>
            </a:r>
            <a:r>
              <a:rPr lang="en-IE" u="sng">
                <a:solidFill>
                  <a:schemeClr val="hlink"/>
                </a:solidFill>
                <a:hlinkClick r:id="rId3"/>
              </a:rPr>
              <a:t>https://www.youtube.com/watch?v=LAmlmmIHEeo</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Video 2: </a:t>
            </a:r>
            <a:r>
              <a:rPr b="1" lang="en-IE"/>
              <a:t> </a:t>
            </a:r>
            <a:r>
              <a:rPr lang="en-IE" u="sng">
                <a:solidFill>
                  <a:schemeClr val="hlink"/>
                </a:solidFill>
                <a:hlinkClick r:id="rId4"/>
              </a:rPr>
              <a:t>https://www.youtube.com/watch?v=GGu9eNnjtec</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Video 3: </a:t>
            </a:r>
            <a:r>
              <a:rPr b="1" lang="en-IE"/>
              <a:t> </a:t>
            </a:r>
            <a:r>
              <a:rPr lang="en-IE" u="sng">
                <a:solidFill>
                  <a:schemeClr val="hlink"/>
                </a:solidFill>
                <a:hlinkClick r:id="rId5"/>
              </a:rPr>
              <a:t>https://www.youtube.com/watch?v=EDlysR81gz4</a:t>
            </a:r>
            <a:r>
              <a:rPr lang="en-IE"/>
              <a:t> </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Video 4: </a:t>
            </a:r>
            <a:r>
              <a:rPr b="1" lang="en-IE"/>
              <a:t> </a:t>
            </a:r>
            <a:r>
              <a:rPr lang="en-IE" u="sng">
                <a:solidFill>
                  <a:schemeClr val="hlink"/>
                </a:solidFill>
                <a:hlinkClick r:id="rId6"/>
              </a:rPr>
              <a:t>https://www.youtube.com/watch?v=YjEI3b5_104</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Video 5: </a:t>
            </a:r>
            <a:r>
              <a:rPr b="1" lang="en-IE"/>
              <a:t> </a:t>
            </a:r>
            <a:r>
              <a:rPr lang="en-IE" u="sng">
                <a:solidFill>
                  <a:schemeClr val="hlink"/>
                </a:solidFill>
                <a:hlinkClick r:id="rId7"/>
              </a:rPr>
              <a:t>https://www.youtube.com/watch?v=EDlysR81gz4</a:t>
            </a:r>
            <a:r>
              <a:rPr lang="en-IE"/>
              <a:t> </a:t>
            </a:r>
            <a:endParaRPr/>
          </a:p>
          <a:p>
            <a:pPr indent="0" lvl="0" marL="0" rtl="0" algn="l">
              <a:lnSpc>
                <a:spcPct val="90000"/>
              </a:lnSpc>
              <a:spcBef>
                <a:spcPts val="100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pic>
        <p:nvPicPr>
          <p:cNvPr descr="Image result for polish flag" id="1049" name="Google Shape;1049;p60"/>
          <p:cNvPicPr preferRelativeResize="0"/>
          <p:nvPr/>
        </p:nvPicPr>
        <p:blipFill rotWithShape="1">
          <a:blip r:embed="rId8">
            <a:alphaModFix/>
          </a:blip>
          <a:srcRect b="0" l="0" r="0" t="0"/>
          <a:stretch/>
        </p:blipFill>
        <p:spPr>
          <a:xfrm>
            <a:off x="9739503" y="251670"/>
            <a:ext cx="2113266" cy="1317071"/>
          </a:xfrm>
          <a:prstGeom prst="rect">
            <a:avLst/>
          </a:prstGeom>
          <a:noFill/>
          <a:ln>
            <a:noFill/>
          </a:ln>
          <a:effectLst>
            <a:outerShdw blurRad="292100" rotWithShape="0" algn="tl" dir="2700000" dist="139700">
              <a:srgbClr val="333333">
                <a:alpha val="64705"/>
              </a:srgbClr>
            </a:outerShdw>
          </a:effectLst>
        </p:spPr>
      </p:pic>
      <p:sp>
        <p:nvSpPr>
          <p:cNvPr id="1050" name="Google Shape;1050;p60"/>
          <p:cNvSpPr txBox="1"/>
          <p:nvPr/>
        </p:nvSpPr>
        <p:spPr>
          <a:xfrm>
            <a:off x="9852239" y="1791069"/>
            <a:ext cx="1887794" cy="461665"/>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400">
                <a:solidFill>
                  <a:srgbClr val="FF0000"/>
                </a:solidFill>
                <a:latin typeface="Calibri"/>
                <a:ea typeface="Calibri"/>
                <a:cs typeface="Calibri"/>
                <a:sym typeface="Calibri"/>
              </a:rPr>
              <a:t>Poland</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4" name="Shape 1054"/>
        <p:cNvGrpSpPr/>
        <p:nvPr/>
      </p:nvGrpSpPr>
      <p:grpSpPr>
        <a:xfrm>
          <a:off x="0" y="0"/>
          <a:ext cx="0" cy="0"/>
          <a:chOff x="0" y="0"/>
          <a:chExt cx="0" cy="0"/>
        </a:xfrm>
      </p:grpSpPr>
      <p:sp>
        <p:nvSpPr>
          <p:cNvPr id="1055" name="Google Shape;1055;p61"/>
          <p:cNvSpPr txBox="1"/>
          <p:nvPr>
            <p:ph idx="1" type="body"/>
          </p:nvPr>
        </p:nvSpPr>
        <p:spPr>
          <a:xfrm>
            <a:off x="0" y="117930"/>
            <a:ext cx="12192000" cy="101483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E63275"/>
              </a:buClr>
              <a:buSzPts val="2800"/>
              <a:buNone/>
            </a:pPr>
            <a:r>
              <a:rPr b="1" lang="en-IE" sz="2800">
                <a:solidFill>
                  <a:srgbClr val="E63275"/>
                </a:solidFill>
              </a:rPr>
              <a:t>Vaka Analizi: </a:t>
            </a:r>
            <a:r>
              <a:rPr b="1" lang="en-IE" sz="2800"/>
              <a:t>EGE Üniversitesi EBİLTEM-TTO TÜBİTAK Girişimci Desteklerine Ulaşmanıza Yardımcı Olabilir</a:t>
            </a:r>
            <a:endParaRPr sz="2800"/>
          </a:p>
        </p:txBody>
      </p:sp>
      <p:sp>
        <p:nvSpPr>
          <p:cNvPr id="1056" name="Google Shape;1056;p61"/>
          <p:cNvSpPr/>
          <p:nvPr>
            <p:ph idx="3" type="pic"/>
          </p:nvPr>
        </p:nvSpPr>
        <p:spPr>
          <a:xfrm>
            <a:off x="3184071" y="1893434"/>
            <a:ext cx="5665788" cy="3478212"/>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pic>
        <p:nvPicPr>
          <p:cNvPr id="1057" name="Google Shape;1057;p61"/>
          <p:cNvPicPr preferRelativeResize="0"/>
          <p:nvPr/>
        </p:nvPicPr>
        <p:blipFill rotWithShape="1">
          <a:blip r:embed="rId3">
            <a:alphaModFix/>
          </a:blip>
          <a:srcRect b="0" l="0" r="0" t="0"/>
          <a:stretch/>
        </p:blipFill>
        <p:spPr>
          <a:xfrm>
            <a:off x="9765129" y="1893434"/>
            <a:ext cx="2087640" cy="1391760"/>
          </a:xfrm>
          <a:prstGeom prst="rect">
            <a:avLst/>
          </a:prstGeom>
          <a:noFill/>
          <a:ln>
            <a:noFill/>
          </a:ln>
        </p:spPr>
      </p:pic>
      <p:sp>
        <p:nvSpPr>
          <p:cNvPr id="1058" name="Google Shape;1058;p61"/>
          <p:cNvSpPr txBox="1"/>
          <p:nvPr/>
        </p:nvSpPr>
        <p:spPr>
          <a:xfrm>
            <a:off x="9865052" y="3542987"/>
            <a:ext cx="1887794" cy="461665"/>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400">
                <a:solidFill>
                  <a:srgbClr val="FF0000"/>
                </a:solidFill>
                <a:latin typeface="Calibri"/>
                <a:ea typeface="Calibri"/>
                <a:cs typeface="Calibri"/>
                <a:sym typeface="Calibri"/>
              </a:rPr>
              <a:t>TURKEY</a:t>
            </a:r>
            <a:endParaRPr/>
          </a:p>
        </p:txBody>
      </p:sp>
      <p:pic>
        <p:nvPicPr>
          <p:cNvPr id="1059" name="Google Shape;1059;p61">
            <a:hlinkClick r:id="rId4"/>
          </p:cNvPr>
          <p:cNvPicPr preferRelativeResize="0"/>
          <p:nvPr/>
        </p:nvPicPr>
        <p:blipFill rotWithShape="1">
          <a:blip r:embed="rId5">
            <a:alphaModFix/>
          </a:blip>
          <a:srcRect b="0" l="0" r="0" t="0"/>
          <a:stretch/>
        </p:blipFill>
        <p:spPr>
          <a:xfrm>
            <a:off x="3270503" y="1893434"/>
            <a:ext cx="5579356" cy="339179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3" name="Shape 1063"/>
        <p:cNvGrpSpPr/>
        <p:nvPr/>
      </p:nvGrpSpPr>
      <p:grpSpPr>
        <a:xfrm>
          <a:off x="0" y="0"/>
          <a:ext cx="0" cy="0"/>
          <a:chOff x="0" y="0"/>
          <a:chExt cx="0" cy="0"/>
        </a:xfrm>
      </p:grpSpPr>
      <p:sp>
        <p:nvSpPr>
          <p:cNvPr id="1064" name="Google Shape;1064;p62"/>
          <p:cNvSpPr txBox="1"/>
          <p:nvPr>
            <p:ph idx="1" type="body"/>
          </p:nvPr>
        </p:nvSpPr>
        <p:spPr>
          <a:xfrm>
            <a:off x="-263857" y="249507"/>
            <a:ext cx="12719713" cy="70448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E63275"/>
              </a:buClr>
              <a:buSzPts val="2800"/>
              <a:buNone/>
            </a:pPr>
            <a:r>
              <a:rPr b="1" lang="en-IE" sz="2800">
                <a:solidFill>
                  <a:srgbClr val="E63275"/>
                </a:solidFill>
              </a:rPr>
              <a:t>Vaka Analizi : </a:t>
            </a:r>
            <a:r>
              <a:rPr b="1" lang="en-IE" sz="2700"/>
              <a:t>TÜBİTAK, EBİLTEM-TTO Dışındaki Uygulama Organlarını Destekliyor</a:t>
            </a:r>
            <a:endParaRPr sz="2700"/>
          </a:p>
        </p:txBody>
      </p:sp>
      <p:sp>
        <p:nvSpPr>
          <p:cNvPr id="1065" name="Google Shape;1065;p62"/>
          <p:cNvSpPr/>
          <p:nvPr>
            <p:ph idx="3" type="pic"/>
          </p:nvPr>
        </p:nvSpPr>
        <p:spPr>
          <a:xfrm>
            <a:off x="3184071" y="1893434"/>
            <a:ext cx="5665788" cy="3478212"/>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pic>
        <p:nvPicPr>
          <p:cNvPr id="1066" name="Google Shape;1066;p62"/>
          <p:cNvPicPr preferRelativeResize="0"/>
          <p:nvPr/>
        </p:nvPicPr>
        <p:blipFill rotWithShape="1">
          <a:blip r:embed="rId3">
            <a:alphaModFix/>
          </a:blip>
          <a:srcRect b="0" l="0" r="0" t="0"/>
          <a:stretch/>
        </p:blipFill>
        <p:spPr>
          <a:xfrm>
            <a:off x="9765129" y="1893434"/>
            <a:ext cx="2087640" cy="1391760"/>
          </a:xfrm>
          <a:prstGeom prst="rect">
            <a:avLst/>
          </a:prstGeom>
          <a:noFill/>
          <a:ln>
            <a:noFill/>
          </a:ln>
        </p:spPr>
      </p:pic>
      <p:sp>
        <p:nvSpPr>
          <p:cNvPr id="1067" name="Google Shape;1067;p62"/>
          <p:cNvSpPr txBox="1"/>
          <p:nvPr/>
        </p:nvSpPr>
        <p:spPr>
          <a:xfrm>
            <a:off x="9865052" y="3542987"/>
            <a:ext cx="1887794" cy="461665"/>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400">
                <a:solidFill>
                  <a:srgbClr val="FF0000"/>
                </a:solidFill>
                <a:latin typeface="Calibri"/>
                <a:ea typeface="Calibri"/>
                <a:cs typeface="Calibri"/>
                <a:sym typeface="Calibri"/>
              </a:rPr>
              <a:t>TURKEY</a:t>
            </a:r>
            <a:endParaRPr/>
          </a:p>
        </p:txBody>
      </p:sp>
      <p:pic>
        <p:nvPicPr>
          <p:cNvPr id="1068" name="Google Shape;1068;p62">
            <a:hlinkClick r:id="rId4"/>
          </p:cNvPr>
          <p:cNvPicPr preferRelativeResize="0"/>
          <p:nvPr/>
        </p:nvPicPr>
        <p:blipFill rotWithShape="1">
          <a:blip r:embed="rId5">
            <a:alphaModFix/>
          </a:blip>
          <a:srcRect b="0" l="0" r="0" t="0"/>
          <a:stretch/>
        </p:blipFill>
        <p:spPr>
          <a:xfrm>
            <a:off x="3195904" y="2185416"/>
            <a:ext cx="5653955" cy="2955391"/>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2" name="Shape 1072"/>
        <p:cNvGrpSpPr/>
        <p:nvPr/>
      </p:nvGrpSpPr>
      <p:grpSpPr>
        <a:xfrm>
          <a:off x="0" y="0"/>
          <a:ext cx="0" cy="0"/>
          <a:chOff x="0" y="0"/>
          <a:chExt cx="0" cy="0"/>
        </a:xfrm>
      </p:grpSpPr>
      <p:sp>
        <p:nvSpPr>
          <p:cNvPr id="1073" name="Google Shape;1073;p63"/>
          <p:cNvSpPr txBox="1"/>
          <p:nvPr>
            <p:ph idx="3" type="body"/>
          </p:nvPr>
        </p:nvSpPr>
        <p:spPr>
          <a:xfrm>
            <a:off x="505763" y="1991441"/>
            <a:ext cx="5423273" cy="390601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100"/>
              <a:buNone/>
            </a:pPr>
            <a:r>
              <a:rPr b="1" i="0" lang="en-IE" sz="4100"/>
              <a:t>Bölüm 3</a:t>
            </a:r>
            <a:endParaRPr/>
          </a:p>
          <a:p>
            <a:pPr indent="0" lvl="0" marL="0" rtl="0" algn="l">
              <a:lnSpc>
                <a:spcPct val="90000"/>
              </a:lnSpc>
              <a:spcBef>
                <a:spcPts val="1000"/>
              </a:spcBef>
              <a:spcAft>
                <a:spcPts val="0"/>
              </a:spcAft>
              <a:buClr>
                <a:schemeClr val="lt1"/>
              </a:buClr>
              <a:buSzPts val="4100"/>
              <a:buNone/>
            </a:pPr>
            <a:r>
              <a:rPr b="1" i="0" lang="en-IE" sz="4100"/>
              <a:t> </a:t>
            </a:r>
            <a:endParaRPr/>
          </a:p>
          <a:p>
            <a:pPr indent="0" lvl="0" marL="0" rtl="0" algn="ctr">
              <a:lnSpc>
                <a:spcPct val="90000"/>
              </a:lnSpc>
              <a:spcBef>
                <a:spcPts val="1000"/>
              </a:spcBef>
              <a:spcAft>
                <a:spcPts val="0"/>
              </a:spcAft>
              <a:buClr>
                <a:schemeClr val="lt1"/>
              </a:buClr>
              <a:buSzPts val="4400"/>
              <a:buNone/>
            </a:pPr>
            <a:r>
              <a:rPr b="1" lang="en-IE" sz="4400">
                <a:latin typeface="Calibri"/>
                <a:ea typeface="Calibri"/>
                <a:cs typeface="Calibri"/>
                <a:sym typeface="Calibri"/>
              </a:rPr>
              <a:t>Yatırımcı Konuşmanızı Hızlandırın</a:t>
            </a:r>
            <a:endParaRPr b="1" sz="4400">
              <a:latin typeface="Calibri"/>
              <a:ea typeface="Calibri"/>
              <a:cs typeface="Calibri"/>
              <a:sym typeface="Calibri"/>
            </a:endParaRPr>
          </a:p>
          <a:p>
            <a:pPr indent="-625475" lvl="0" marL="625475" rtl="0" algn="ctr">
              <a:lnSpc>
                <a:spcPct val="90000"/>
              </a:lnSpc>
              <a:spcBef>
                <a:spcPts val="1000"/>
              </a:spcBef>
              <a:spcAft>
                <a:spcPts val="0"/>
              </a:spcAft>
              <a:buClr>
                <a:schemeClr val="lt1"/>
              </a:buClr>
              <a:buSzPts val="3000"/>
              <a:buNone/>
            </a:pPr>
            <a:r>
              <a:t/>
            </a:r>
            <a:endParaRPr i="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7" name="Shape 1077"/>
        <p:cNvGrpSpPr/>
        <p:nvPr/>
      </p:nvGrpSpPr>
      <p:grpSpPr>
        <a:xfrm>
          <a:off x="0" y="0"/>
          <a:ext cx="0" cy="0"/>
          <a:chOff x="0" y="0"/>
          <a:chExt cx="0" cy="0"/>
        </a:xfrm>
      </p:grpSpPr>
      <p:sp>
        <p:nvSpPr>
          <p:cNvPr id="1078" name="Google Shape;1078;p64"/>
          <p:cNvSpPr txBox="1"/>
          <p:nvPr/>
        </p:nvSpPr>
        <p:spPr>
          <a:xfrm>
            <a:off x="3676872" y="770741"/>
            <a:ext cx="8178043" cy="31686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7F7F7F"/>
              </a:solidFill>
              <a:latin typeface="Calibri"/>
              <a:ea typeface="Calibri"/>
              <a:cs typeface="Calibri"/>
              <a:sym typeface="Calibri"/>
            </a:endParaRPr>
          </a:p>
        </p:txBody>
      </p:sp>
      <p:sp>
        <p:nvSpPr>
          <p:cNvPr id="1079" name="Google Shape;1079;p64"/>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latin typeface="Calibri"/>
                <a:ea typeface="Calibri"/>
                <a:cs typeface="Calibri"/>
                <a:sym typeface="Calibri"/>
              </a:rPr>
              <a:t>Konuşmanızı Mükemmelleştirin!</a:t>
            </a:r>
            <a:endParaRPr>
              <a:solidFill>
                <a:srgbClr val="E63275"/>
              </a:solidFill>
            </a:endParaRPr>
          </a:p>
        </p:txBody>
      </p:sp>
      <p:sp>
        <p:nvSpPr>
          <p:cNvPr id="1080" name="Google Shape;1080;p64"/>
          <p:cNvSpPr txBox="1"/>
          <p:nvPr>
            <p:ph idx="2" type="body"/>
          </p:nvPr>
        </p:nvSpPr>
        <p:spPr>
          <a:xfrm>
            <a:off x="629174" y="2708989"/>
            <a:ext cx="11302251"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F7F7F"/>
              </a:buClr>
              <a:buSzPts val="2400"/>
              <a:buNone/>
            </a:pPr>
            <a:r>
              <a:rPr lang="en-IE">
                <a:solidFill>
                  <a:srgbClr val="7F7F7F"/>
                </a:solidFill>
              </a:rPr>
              <a:t>Satış konuşması veya iş konuşması, kurucuların yatırımcılar, potansiyel müşteriler, rekabet jürisi, iş ortakları ve daha pek çok şey için yaptıkları kısa sunum girişimidir!</a:t>
            </a:r>
            <a:endParaRPr/>
          </a:p>
          <a:p>
            <a:pPr indent="0" lvl="0" marL="0" rtl="0" algn="l">
              <a:lnSpc>
                <a:spcPct val="90000"/>
              </a:lnSpc>
              <a:spcBef>
                <a:spcPts val="1000"/>
              </a:spcBef>
              <a:spcAft>
                <a:spcPts val="0"/>
              </a:spcAft>
              <a:buClr>
                <a:srgbClr val="7F7F7F"/>
              </a:buClr>
              <a:buSzPts val="2400"/>
              <a:buNone/>
            </a:pPr>
            <a:r>
              <a:rPr lang="en-IE">
                <a:solidFill>
                  <a:srgbClr val="7F7F7F"/>
                </a:solidFill>
              </a:rPr>
              <a:t>Bu bölüm, perdenin yalnızca bir slayt kümesindeki kelimeler olmadığını anlamanıza yardımcı olacaktır. Nihayetinde fantastik mükemmel bir adım oluşturmak için satış konuşmanızın içerdiği önemli malzemeleri anlayacaksınız. İçeriklerle sınırlı olmamak üzere;</a:t>
            </a:r>
            <a:endParaRPr/>
          </a:p>
          <a:p>
            <a:pPr indent="0" lvl="0" marL="0" rtl="0" algn="l">
              <a:lnSpc>
                <a:spcPct val="90000"/>
              </a:lnSpc>
              <a:spcBef>
                <a:spcPts val="1000"/>
              </a:spcBef>
              <a:spcAft>
                <a:spcPts val="0"/>
              </a:spcAft>
              <a:buClr>
                <a:srgbClr val="7F7F7F"/>
              </a:buClr>
              <a:buSzPts val="2400"/>
              <a:buNone/>
            </a:pPr>
            <a:r>
              <a:rPr lang="en-IE">
                <a:solidFill>
                  <a:srgbClr val="7F7F7F"/>
                </a:solidFill>
              </a:rPr>
              <a:t>Alakalı ve gerçekçi bilgiler, görseller ve kitlenizi etkilemek için tutkulu bir enerji!</a:t>
            </a:r>
            <a:endParaRPr/>
          </a:p>
          <a:p>
            <a:pPr indent="0" lvl="0" marL="0" rtl="0" algn="l">
              <a:lnSpc>
                <a:spcPct val="90000"/>
              </a:lnSpc>
              <a:spcBef>
                <a:spcPts val="1000"/>
              </a:spcBef>
              <a:spcAft>
                <a:spcPts val="0"/>
              </a:spcAft>
              <a:buClr>
                <a:srgbClr val="7F7F7F"/>
              </a:buClr>
              <a:buSzPts val="2400"/>
              <a:buNone/>
            </a:pPr>
            <a:r>
              <a:rPr lang="en-IE">
                <a:solidFill>
                  <a:srgbClr val="7F7F7F"/>
                </a:solidFill>
              </a:rPr>
              <a:t>Start-up'ınızın ne yaptığını açık ve verimli bir şekilde açıklayabilmeniz çok önemlidir, böylece konuştuğunuz insanlar fikrinizle ilgilenecek ve harekete geçmek için motive olacaklardır.</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4" name="Shape 1084"/>
        <p:cNvGrpSpPr/>
        <p:nvPr/>
      </p:nvGrpSpPr>
      <p:grpSpPr>
        <a:xfrm>
          <a:off x="0" y="0"/>
          <a:ext cx="0" cy="0"/>
          <a:chOff x="0" y="0"/>
          <a:chExt cx="0" cy="0"/>
        </a:xfrm>
      </p:grpSpPr>
      <p:sp>
        <p:nvSpPr>
          <p:cNvPr id="1085" name="Google Shape;1085;p65"/>
          <p:cNvSpPr txBox="1"/>
          <p:nvPr/>
        </p:nvSpPr>
        <p:spPr>
          <a:xfrm>
            <a:off x="3619442" y="901063"/>
            <a:ext cx="8382058" cy="31686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300"/>
              <a:buFont typeface="Merriweather Sans"/>
              <a:buNone/>
            </a:pPr>
            <a:r>
              <a:t/>
            </a:r>
            <a:endParaRPr sz="2300">
              <a:solidFill>
                <a:srgbClr val="7F7F7F"/>
              </a:solidFill>
              <a:latin typeface="Calibri"/>
              <a:ea typeface="Calibri"/>
              <a:cs typeface="Calibri"/>
              <a:sym typeface="Calibri"/>
            </a:endParaRPr>
          </a:p>
        </p:txBody>
      </p:sp>
      <p:sp>
        <p:nvSpPr>
          <p:cNvPr id="1086" name="Google Shape;1086;p65"/>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latin typeface="Calibri"/>
                <a:ea typeface="Calibri"/>
                <a:cs typeface="Calibri"/>
                <a:sym typeface="Calibri"/>
              </a:rPr>
              <a:t>Konuşmanızı Mükemmelleştirin!</a:t>
            </a:r>
            <a:endParaRPr>
              <a:solidFill>
                <a:srgbClr val="E63275"/>
              </a:solidFill>
            </a:endParaRPr>
          </a:p>
        </p:txBody>
      </p:sp>
      <p:sp>
        <p:nvSpPr>
          <p:cNvPr id="1087" name="Google Shape;1087;p65"/>
          <p:cNvSpPr txBox="1"/>
          <p:nvPr>
            <p:ph idx="2" type="body"/>
          </p:nvPr>
        </p:nvSpPr>
        <p:spPr>
          <a:xfrm>
            <a:off x="553672" y="2363663"/>
            <a:ext cx="11015399" cy="3975101"/>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F7F7F"/>
              </a:buClr>
              <a:buSzPts val="2400"/>
              <a:buNone/>
            </a:pPr>
            <a:r>
              <a:rPr lang="en-IE">
                <a:solidFill>
                  <a:srgbClr val="7F7F7F"/>
                </a:solidFill>
              </a:rPr>
              <a:t>Heyecan verici 3 dakikalık maksimum satış konuşmanızı hazırlamanıza yardımcı olacak araçlar sunuyoruz! Belirlediğiniz ihtiyaç, ürününüzün nasıl bir çözüm olduğu ve şirketinizin neden başarılı olacağı ile ilgili etkileyici hikayenizi anlatmaya hazır olun. Kapsamanız gereken kilit alanlar; kanıt, hikayenizi anlatma, topluluk desteğini gösterme ve iş önceliklerinizle eşleştirme.</a:t>
            </a:r>
            <a:endParaRPr/>
          </a:p>
          <a:p>
            <a:pPr indent="-152400" lvl="0" marL="0" rtl="0" algn="l">
              <a:lnSpc>
                <a:spcPct val="90000"/>
              </a:lnSpc>
              <a:spcBef>
                <a:spcPts val="1000"/>
              </a:spcBef>
              <a:spcAft>
                <a:spcPts val="0"/>
              </a:spcAft>
              <a:buClr>
                <a:srgbClr val="7F7F7F"/>
              </a:buClr>
              <a:buSzPts val="2400"/>
              <a:buFont typeface="Noto Sans Symbols"/>
              <a:buChar char="✔"/>
            </a:pPr>
            <a:r>
              <a:rPr lang="en-IE">
                <a:solidFill>
                  <a:srgbClr val="7F7F7F"/>
                </a:solidFill>
              </a:rPr>
              <a:t>En fazla 10-15 slayttaki en önemli bilgilerle </a:t>
            </a:r>
            <a:r>
              <a:rPr b="1" lang="en-IE">
                <a:solidFill>
                  <a:srgbClr val="E63275"/>
                </a:solidFill>
              </a:rPr>
              <a:t>mümkün olduğunca kısa </a:t>
            </a:r>
            <a:r>
              <a:rPr lang="en-IE">
                <a:solidFill>
                  <a:srgbClr val="7F7F7F"/>
                </a:solidFill>
              </a:rPr>
              <a:t>olmalı veya bitirdiğinizde adımınızı unutmuş olacaklar</a:t>
            </a:r>
            <a:endParaRPr>
              <a:solidFill>
                <a:srgbClr val="7F7F7F"/>
              </a:solidFill>
            </a:endParaRPr>
          </a:p>
          <a:p>
            <a:pPr indent="-152400" lvl="0" marL="0" rtl="0" algn="l">
              <a:lnSpc>
                <a:spcPct val="90000"/>
              </a:lnSpc>
              <a:spcBef>
                <a:spcPts val="1000"/>
              </a:spcBef>
              <a:spcAft>
                <a:spcPts val="0"/>
              </a:spcAft>
              <a:buClr>
                <a:srgbClr val="E63275"/>
              </a:buClr>
              <a:buSzPts val="2400"/>
              <a:buFont typeface="Noto Sans Symbols"/>
              <a:buChar char="✔"/>
            </a:pPr>
            <a:r>
              <a:rPr b="1" lang="en-IE">
                <a:solidFill>
                  <a:srgbClr val="E63275"/>
                </a:solidFill>
              </a:rPr>
              <a:t>İyi tasarlanmış slaytlar </a:t>
            </a:r>
            <a:r>
              <a:rPr lang="en-IE">
                <a:solidFill>
                  <a:srgbClr val="7F7F7F"/>
                </a:solidFill>
              </a:rPr>
              <a:t>oluşturun. Sunumunuz genellikle potansiyel yatırımcıların (ve hatta rakiplerin) başlangıç fikrinizi ilk kez duyacaktır.</a:t>
            </a:r>
            <a:endParaRPr/>
          </a:p>
          <a:p>
            <a:pPr indent="-152400" lvl="0" marL="0" rtl="0" algn="l">
              <a:lnSpc>
                <a:spcPct val="90000"/>
              </a:lnSpc>
              <a:spcBef>
                <a:spcPts val="1000"/>
              </a:spcBef>
              <a:spcAft>
                <a:spcPts val="0"/>
              </a:spcAft>
              <a:buClr>
                <a:srgbClr val="7F7F7F"/>
              </a:buClr>
              <a:buSzPts val="2400"/>
              <a:buFont typeface="Noto Sans Symbols"/>
              <a:buChar char="✔"/>
            </a:pPr>
            <a:r>
              <a:rPr lang="en-IE">
                <a:solidFill>
                  <a:srgbClr val="7F7F7F"/>
                </a:solidFill>
              </a:rPr>
              <a:t>Kitle büyük olasılıkla zaten taradığı için </a:t>
            </a:r>
            <a:r>
              <a:rPr b="1" lang="en-IE">
                <a:solidFill>
                  <a:srgbClr val="E63275"/>
                </a:solidFill>
              </a:rPr>
              <a:t>slaytlarınızı asla okumayın </a:t>
            </a:r>
            <a:r>
              <a:rPr lang="en-IE">
                <a:solidFill>
                  <a:srgbClr val="7F7F7F"/>
                </a:solidFill>
              </a:rPr>
              <a:t>ve zaten okudukları bir şeyi duymak istemezler.</a:t>
            </a:r>
            <a:endParaRPr/>
          </a:p>
        </p:txBody>
      </p:sp>
      <p:sp>
        <p:nvSpPr>
          <p:cNvPr id="1088" name="Google Shape;1088;p65"/>
          <p:cNvSpPr/>
          <p:nvPr/>
        </p:nvSpPr>
        <p:spPr>
          <a:xfrm>
            <a:off x="7958723" y="6043721"/>
            <a:ext cx="376069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525252"/>
              </a:buClr>
              <a:buSzPts val="1400"/>
              <a:buFont typeface="Calibri"/>
              <a:buNone/>
            </a:pPr>
            <a:r>
              <a:rPr b="1" lang="en-IE" sz="1400">
                <a:solidFill>
                  <a:srgbClr val="525252"/>
                </a:solidFill>
                <a:latin typeface="Calibri"/>
                <a:ea typeface="Calibri"/>
                <a:cs typeface="Calibri"/>
                <a:sym typeface="Calibri"/>
              </a:rPr>
              <a:t>Source: </a:t>
            </a:r>
            <a:r>
              <a:rPr lang="en-IE" sz="1400" u="sng">
                <a:solidFill>
                  <a:srgbClr val="525252"/>
                </a:solidFill>
                <a:latin typeface="Calibri"/>
                <a:ea typeface="Calibri"/>
                <a:cs typeface="Calibri"/>
                <a:sym typeface="Calibri"/>
                <a:hlinkClick r:id="rId3"/>
              </a:rPr>
              <a:t>Irish Investment Network</a:t>
            </a:r>
            <a:endParaRPr sz="1400">
              <a:solidFill>
                <a:srgbClr val="525252"/>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2" name="Shape 1092"/>
        <p:cNvGrpSpPr/>
        <p:nvPr/>
      </p:nvGrpSpPr>
      <p:grpSpPr>
        <a:xfrm>
          <a:off x="0" y="0"/>
          <a:ext cx="0" cy="0"/>
          <a:chOff x="0" y="0"/>
          <a:chExt cx="0" cy="0"/>
        </a:xfrm>
      </p:grpSpPr>
      <p:sp>
        <p:nvSpPr>
          <p:cNvPr id="1093" name="Google Shape;1093;p66"/>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latin typeface="Calibri"/>
                <a:ea typeface="Calibri"/>
                <a:cs typeface="Calibri"/>
                <a:sym typeface="Calibri"/>
              </a:rPr>
              <a:t>Konuşmanızı Mükemmelleştirin!</a:t>
            </a:r>
            <a:endParaRPr>
              <a:solidFill>
                <a:srgbClr val="E63275"/>
              </a:solidFill>
            </a:endParaRPr>
          </a:p>
        </p:txBody>
      </p:sp>
      <p:sp>
        <p:nvSpPr>
          <p:cNvPr id="1094" name="Google Shape;1094;p66"/>
          <p:cNvSpPr txBox="1"/>
          <p:nvPr>
            <p:ph idx="2" type="body"/>
          </p:nvPr>
        </p:nvSpPr>
        <p:spPr>
          <a:xfrm>
            <a:off x="553672" y="2882899"/>
            <a:ext cx="11015399" cy="3975101"/>
          </a:xfrm>
          <a:prstGeom prst="rect">
            <a:avLst/>
          </a:prstGeom>
          <a:solidFill>
            <a:schemeClr val="lt1"/>
          </a:solidFill>
          <a:ln>
            <a:noFill/>
          </a:ln>
        </p:spPr>
        <p:txBody>
          <a:bodyPr anchorCtr="0" anchor="t" bIns="45700" lIns="91425" spcFirstLastPara="1" rIns="91425" wrap="square" tIns="45700">
            <a:noAutofit/>
          </a:bodyPr>
          <a:lstStyle/>
          <a:p>
            <a:pPr indent="-152400" lvl="0" marL="0" rtl="0" algn="l">
              <a:lnSpc>
                <a:spcPct val="90000"/>
              </a:lnSpc>
              <a:spcBef>
                <a:spcPts val="0"/>
              </a:spcBef>
              <a:spcAft>
                <a:spcPts val="0"/>
              </a:spcAft>
              <a:buClr>
                <a:srgbClr val="7F7F7F"/>
              </a:buClr>
              <a:buSzPts val="2400"/>
              <a:buFont typeface="Noto Sans Symbols"/>
              <a:buChar char="✔"/>
            </a:pPr>
            <a:r>
              <a:rPr lang="en-IE">
                <a:solidFill>
                  <a:srgbClr val="7F7F7F"/>
                </a:solidFill>
              </a:rPr>
              <a:t>Kesinlikle gerekli olmadıkça insanları işe yaramaz grafikler ve istatistikler ile gelmeyin. İlgili bilgileri sunmanın daha yaratıcı bir yolunu bulun.</a:t>
            </a:r>
            <a:endParaRPr/>
          </a:p>
          <a:p>
            <a:pPr indent="-152400" lvl="0" marL="0" rtl="0" algn="l">
              <a:lnSpc>
                <a:spcPct val="90000"/>
              </a:lnSpc>
              <a:spcBef>
                <a:spcPts val="1000"/>
              </a:spcBef>
              <a:spcAft>
                <a:spcPts val="0"/>
              </a:spcAft>
              <a:buClr>
                <a:srgbClr val="7F7F7F"/>
              </a:buClr>
              <a:buSzPts val="2400"/>
              <a:buFont typeface="Noto Sans Symbols"/>
              <a:buChar char="✔"/>
            </a:pPr>
            <a:r>
              <a:rPr lang="en-IE">
                <a:solidFill>
                  <a:srgbClr val="7F7F7F"/>
                </a:solidFill>
              </a:rPr>
              <a:t>Konumlarından bağımsız olarak en güçlü sunucunuzu seçin. Fikrinizi ekibin en güçlü ve karizmatik üyesine emanet edin.</a:t>
            </a:r>
            <a:endParaRPr/>
          </a:p>
          <a:p>
            <a:pPr indent="-152400" lvl="0" marL="0" rtl="0" algn="l">
              <a:lnSpc>
                <a:spcPct val="90000"/>
              </a:lnSpc>
              <a:spcBef>
                <a:spcPts val="1000"/>
              </a:spcBef>
              <a:spcAft>
                <a:spcPts val="0"/>
              </a:spcAft>
              <a:buClr>
                <a:srgbClr val="7F7F7F"/>
              </a:buClr>
              <a:buSzPts val="2400"/>
              <a:buFont typeface="Noto Sans Symbols"/>
              <a:buChar char="✔"/>
            </a:pPr>
            <a:r>
              <a:rPr lang="en-IE">
                <a:solidFill>
                  <a:srgbClr val="7F7F7F"/>
                </a:solidFill>
              </a:rPr>
              <a:t>Hikayenizi anlatmanıza yardımcı olması için yüksek kaliteli resimler kullanın. İnsanlar genellikle söyledikleri bilgilerin yalnızca% 10'unu sözlü olarak saklarlar, ancak birkaç fotoğraf ekler ve bu sayı% 65'e yükselir.</a:t>
            </a:r>
            <a:endParaRPr/>
          </a:p>
        </p:txBody>
      </p:sp>
      <p:sp>
        <p:nvSpPr>
          <p:cNvPr id="1095" name="Google Shape;1095;p66"/>
          <p:cNvSpPr/>
          <p:nvPr/>
        </p:nvSpPr>
        <p:spPr>
          <a:xfrm>
            <a:off x="7958723" y="6043721"/>
            <a:ext cx="376069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525252"/>
              </a:buClr>
              <a:buSzPts val="1400"/>
              <a:buFont typeface="Calibri"/>
              <a:buNone/>
            </a:pPr>
            <a:r>
              <a:rPr b="1" lang="en-IE" sz="1400">
                <a:solidFill>
                  <a:srgbClr val="525252"/>
                </a:solidFill>
                <a:latin typeface="Calibri"/>
                <a:ea typeface="Calibri"/>
                <a:cs typeface="Calibri"/>
                <a:sym typeface="Calibri"/>
              </a:rPr>
              <a:t>Source: </a:t>
            </a:r>
            <a:r>
              <a:rPr lang="en-IE" sz="1400" u="sng">
                <a:solidFill>
                  <a:srgbClr val="525252"/>
                </a:solidFill>
                <a:latin typeface="Calibri"/>
                <a:ea typeface="Calibri"/>
                <a:cs typeface="Calibri"/>
                <a:sym typeface="Calibri"/>
                <a:hlinkClick r:id="rId3"/>
              </a:rPr>
              <a:t>Irish Investment Network</a:t>
            </a:r>
            <a:endParaRPr sz="1400">
              <a:solidFill>
                <a:srgbClr val="525252"/>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9" name="Shape 1099"/>
        <p:cNvGrpSpPr/>
        <p:nvPr/>
      </p:nvGrpSpPr>
      <p:grpSpPr>
        <a:xfrm>
          <a:off x="0" y="0"/>
          <a:ext cx="0" cy="0"/>
          <a:chOff x="0" y="0"/>
          <a:chExt cx="0" cy="0"/>
        </a:xfrm>
      </p:grpSpPr>
      <p:sp>
        <p:nvSpPr>
          <p:cNvPr id="1100" name="Google Shape;1100;p67"/>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latin typeface="Calibri"/>
                <a:ea typeface="Calibri"/>
                <a:cs typeface="Calibri"/>
                <a:sym typeface="Calibri"/>
              </a:rPr>
              <a:t>Konuşmanızı Mükemmelleştirin!</a:t>
            </a:r>
            <a:endParaRPr>
              <a:solidFill>
                <a:srgbClr val="E63275"/>
              </a:solidFill>
            </a:endParaRPr>
          </a:p>
        </p:txBody>
      </p:sp>
      <p:sp>
        <p:nvSpPr>
          <p:cNvPr id="1101" name="Google Shape;1101;p67"/>
          <p:cNvSpPr txBox="1"/>
          <p:nvPr>
            <p:ph idx="2" type="body"/>
          </p:nvPr>
        </p:nvSpPr>
        <p:spPr>
          <a:xfrm>
            <a:off x="588300" y="2222508"/>
            <a:ext cx="11382790" cy="3975101"/>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F7F7F"/>
              </a:buClr>
              <a:buSzPts val="2400"/>
              <a:buNone/>
            </a:pPr>
            <a:r>
              <a:rPr lang="en-IE">
                <a:solidFill>
                  <a:srgbClr val="7F7F7F"/>
                </a:solidFill>
              </a:rPr>
              <a:t>Yatırımcılar iki şeye önem veriyor: potansiyel getiriler ve ne kadar çabuk elde edecekleri. Onlara bunu nasıl gerçekleştireceğinizi söyleyin - sözlerinizi desteklemek için güvenilir verilerle. Hatta bazı yatırımcılar ayrıntılı bir çıkış stratejisi de görmeyi bekleyebilirler. Sununuzu dikkatlice yapılandırın Tekerleği yeniden icat etmeye çalışmayın - klasik çerçeve hala en iyisidir:</a:t>
            </a:r>
            <a:endParaRPr/>
          </a:p>
          <a:p>
            <a:pPr indent="0" lvl="0" marL="0" rtl="0" algn="l">
              <a:lnSpc>
                <a:spcPct val="90000"/>
              </a:lnSpc>
              <a:spcBef>
                <a:spcPts val="1000"/>
              </a:spcBef>
              <a:spcAft>
                <a:spcPts val="0"/>
              </a:spcAft>
              <a:buClr>
                <a:srgbClr val="E95273"/>
              </a:buClr>
              <a:buSzPts val="2400"/>
              <a:buNone/>
            </a:pPr>
            <a:r>
              <a:rPr b="1" lang="en-IE">
                <a:solidFill>
                  <a:srgbClr val="E95273"/>
                </a:solidFill>
              </a:rPr>
              <a:t>Pazar ihtiyacını, fırsatını ve farklılaştırıcısını sunun </a:t>
            </a:r>
            <a:r>
              <a:rPr lang="en-IE"/>
              <a:t>- hepsi dış pazar kaynakları tarafından desteklenmektedir</a:t>
            </a:r>
            <a:endParaRPr b="1">
              <a:solidFill>
                <a:srgbClr val="E95273"/>
              </a:solidFill>
            </a:endParaRPr>
          </a:p>
          <a:p>
            <a:pPr indent="0" lvl="0" marL="0" rtl="0" algn="l">
              <a:lnSpc>
                <a:spcPct val="90000"/>
              </a:lnSpc>
              <a:spcBef>
                <a:spcPts val="1000"/>
              </a:spcBef>
              <a:spcAft>
                <a:spcPts val="0"/>
              </a:spcAft>
              <a:buClr>
                <a:srgbClr val="E95273"/>
              </a:buClr>
              <a:buSzPts val="2400"/>
              <a:buNone/>
            </a:pPr>
            <a:r>
              <a:rPr b="1" lang="en-IE">
                <a:solidFill>
                  <a:srgbClr val="E95273"/>
                </a:solidFill>
              </a:rPr>
              <a:t>Ürün özelliklerini, </a:t>
            </a:r>
            <a:r>
              <a:rPr lang="en-IE"/>
              <a:t>pazara gitme yol haritalarını ve satış stratejilerini inceleyin</a:t>
            </a:r>
            <a:endParaRPr/>
          </a:p>
          <a:p>
            <a:pPr indent="0" lvl="0" marL="0" rtl="0" algn="l">
              <a:lnSpc>
                <a:spcPct val="90000"/>
              </a:lnSpc>
              <a:spcBef>
                <a:spcPts val="1000"/>
              </a:spcBef>
              <a:spcAft>
                <a:spcPts val="0"/>
              </a:spcAft>
              <a:buClr>
                <a:srgbClr val="E95273"/>
              </a:buClr>
              <a:buSzPts val="2400"/>
              <a:buNone/>
            </a:pPr>
            <a:r>
              <a:rPr b="1" lang="en-IE">
                <a:solidFill>
                  <a:srgbClr val="E95273"/>
                </a:solidFill>
              </a:rPr>
              <a:t>Liderlik ekibine arka plan sağlayın</a:t>
            </a:r>
            <a:endParaRPr b="1">
              <a:solidFill>
                <a:srgbClr val="E95273"/>
              </a:solidFill>
            </a:endParaRPr>
          </a:p>
          <a:p>
            <a:pPr indent="0" lvl="0" marL="0" rtl="0" algn="l">
              <a:lnSpc>
                <a:spcPct val="90000"/>
              </a:lnSpc>
              <a:spcBef>
                <a:spcPts val="1000"/>
              </a:spcBef>
              <a:spcAft>
                <a:spcPts val="0"/>
              </a:spcAft>
              <a:buClr>
                <a:srgbClr val="E95273"/>
              </a:buClr>
              <a:buSzPts val="2400"/>
              <a:buNone/>
            </a:pPr>
            <a:r>
              <a:rPr b="1" lang="en-IE">
                <a:solidFill>
                  <a:srgbClr val="E95273"/>
                </a:solidFill>
              </a:rPr>
              <a:t>Finansal durumları</a:t>
            </a:r>
            <a:r>
              <a:rPr lang="en-IE"/>
              <a:t>, çok yıllı görünüm ve çıkış stratejilerini göster Bu mantıksal yapının kullanılması yatırımcılara doğru zamanda doğru miktarda bilgi sağlar.</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5" name="Shape 1105"/>
        <p:cNvGrpSpPr/>
        <p:nvPr/>
      </p:nvGrpSpPr>
      <p:grpSpPr>
        <a:xfrm>
          <a:off x="0" y="0"/>
          <a:ext cx="0" cy="0"/>
          <a:chOff x="0" y="0"/>
          <a:chExt cx="0" cy="0"/>
        </a:xfrm>
      </p:grpSpPr>
      <p:sp>
        <p:nvSpPr>
          <p:cNvPr id="1106" name="Google Shape;1106;p68"/>
          <p:cNvSpPr txBox="1"/>
          <p:nvPr>
            <p:ph idx="1" type="body"/>
          </p:nvPr>
        </p:nvSpPr>
        <p:spPr>
          <a:xfrm>
            <a:off x="3464428" y="780076"/>
            <a:ext cx="904622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latin typeface="Calibri"/>
                <a:ea typeface="Calibri"/>
                <a:cs typeface="Calibri"/>
                <a:sym typeface="Calibri"/>
              </a:rPr>
              <a:t>Mükemmel İş Konuşması Nasıl Yapılır – </a:t>
            </a:r>
            <a:endParaRPr/>
          </a:p>
          <a:p>
            <a:pPr indent="0" lvl="0" marL="0" rtl="0" algn="l">
              <a:lnSpc>
                <a:spcPct val="90000"/>
              </a:lnSpc>
              <a:spcBef>
                <a:spcPts val="1000"/>
              </a:spcBef>
              <a:spcAft>
                <a:spcPts val="0"/>
              </a:spcAft>
              <a:buClr>
                <a:srgbClr val="E95273"/>
              </a:buClr>
              <a:buSzPts val="3600"/>
              <a:buNone/>
            </a:pPr>
            <a:r>
              <a:rPr b="1" lang="en-IE">
                <a:solidFill>
                  <a:srgbClr val="E95273"/>
                </a:solidFill>
                <a:latin typeface="Calibri"/>
                <a:ea typeface="Calibri"/>
                <a:cs typeface="Calibri"/>
                <a:sym typeface="Calibri"/>
              </a:rPr>
              <a:t>8 Köpekbalığı Tankından Esinlenilmiş İpuçları</a:t>
            </a:r>
            <a:endParaRPr b="1">
              <a:solidFill>
                <a:srgbClr val="E95273"/>
              </a:solidFill>
            </a:endParaRPr>
          </a:p>
        </p:txBody>
      </p:sp>
      <p:sp>
        <p:nvSpPr>
          <p:cNvPr id="1107" name="Google Shape;1107;p68"/>
          <p:cNvSpPr txBox="1"/>
          <p:nvPr>
            <p:ph idx="2" type="body"/>
          </p:nvPr>
        </p:nvSpPr>
        <p:spPr>
          <a:xfrm>
            <a:off x="2525087" y="2449010"/>
            <a:ext cx="9529894" cy="3975101"/>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F7F7F"/>
              </a:buClr>
              <a:buSzPts val="2400"/>
              <a:buNone/>
            </a:pPr>
            <a:r>
              <a:rPr lang="en-IE">
                <a:solidFill>
                  <a:srgbClr val="7F7F7F"/>
                </a:solidFill>
              </a:rPr>
              <a:t>Müthiş bir iş alanı, bir girişimcinin şirketlerini sahadan çıkarmak için atlaması gereken birçok engelden ilkidir. İş alanınız, sizin ve işiniz üzerinde potansiyel olarak hayat değiştiren bir etki yapabilir.</a:t>
            </a:r>
            <a:endParaRPr/>
          </a:p>
          <a:p>
            <a:pPr indent="0" lvl="0" marL="0" rtl="0" algn="l">
              <a:lnSpc>
                <a:spcPct val="90000"/>
              </a:lnSpc>
              <a:spcBef>
                <a:spcPts val="1000"/>
              </a:spcBef>
              <a:spcAft>
                <a:spcPts val="0"/>
              </a:spcAft>
              <a:buClr>
                <a:srgbClr val="7F7F7F"/>
              </a:buClr>
              <a:buSzPts val="2400"/>
              <a:buNone/>
            </a:pPr>
            <a:r>
              <a:rPr lang="en-IE">
                <a:solidFill>
                  <a:srgbClr val="7F7F7F"/>
                </a:solidFill>
              </a:rPr>
              <a:t>Büyük bir adım, daha da değerli finansal teşviklerle gelen değerli ortaklıklar getirebilir. İş sahaları, asansörlerden ofislere, kokteyl partilerine kadar çok çeşitli ortamlarda gerçekleşir.</a:t>
            </a:r>
            <a:endParaRPr/>
          </a:p>
          <a:p>
            <a:pPr indent="0" lvl="0" marL="0" rtl="0" algn="l">
              <a:lnSpc>
                <a:spcPct val="90000"/>
              </a:lnSpc>
              <a:spcBef>
                <a:spcPts val="1000"/>
              </a:spcBef>
              <a:spcAft>
                <a:spcPts val="0"/>
              </a:spcAft>
              <a:buClr>
                <a:srgbClr val="7F7F7F"/>
              </a:buClr>
              <a:buSzPts val="2400"/>
              <a:buNone/>
            </a:pPr>
            <a:r>
              <a:rPr lang="en-IE">
                <a:solidFill>
                  <a:srgbClr val="7F7F7F"/>
                </a:solidFill>
              </a:rPr>
              <a:t>Girişimcilerin hikayelerini anlatmak, ürünlerini satmak, soruları cevaplamak ve genel olarak büyük bir yatırım fırsatına yol açmasını umdukları bir etki yapmak için kısa bir süreleri vardır.</a:t>
            </a:r>
            <a:endParaRPr/>
          </a:p>
        </p:txBody>
      </p:sp>
      <p:sp>
        <p:nvSpPr>
          <p:cNvPr id="1108" name="Google Shape;1108;p68"/>
          <p:cNvSpPr/>
          <p:nvPr/>
        </p:nvSpPr>
        <p:spPr>
          <a:xfrm>
            <a:off x="964738" y="5595648"/>
            <a:ext cx="123303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1800">
                <a:solidFill>
                  <a:schemeClr val="dk1"/>
                </a:solidFill>
                <a:latin typeface="Calibri"/>
                <a:ea typeface="Calibri"/>
                <a:cs typeface="Calibri"/>
                <a:sym typeface="Calibri"/>
              </a:rPr>
              <a:t>Kaynak:</a:t>
            </a:r>
            <a:endParaRPr/>
          </a:p>
          <a:p>
            <a:pPr indent="0" lvl="0" marL="0" marR="0" rtl="0" algn="l">
              <a:spcBef>
                <a:spcPts val="0"/>
              </a:spcBef>
              <a:spcAft>
                <a:spcPts val="0"/>
              </a:spcAft>
              <a:buNone/>
            </a:pPr>
            <a:r>
              <a:rPr lang="en-IE" sz="1800">
                <a:solidFill>
                  <a:schemeClr val="dk1"/>
                </a:solidFill>
                <a:latin typeface="Calibri"/>
                <a:ea typeface="Calibri"/>
                <a:cs typeface="Calibri"/>
                <a:sym typeface="Calibri"/>
              </a:rPr>
              <a:t> </a:t>
            </a:r>
            <a:r>
              <a:rPr lang="en-IE" sz="1800" u="sng">
                <a:solidFill>
                  <a:schemeClr val="dk1"/>
                </a:solidFill>
                <a:latin typeface="Calibri"/>
                <a:ea typeface="Calibri"/>
                <a:cs typeface="Calibri"/>
                <a:sym typeface="Calibri"/>
                <a:hlinkClick r:id="rId3"/>
              </a:rPr>
              <a:t>Full Article</a:t>
            </a:r>
            <a:endParaRPr sz="1800">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2" name="Shape 1112"/>
        <p:cNvGrpSpPr/>
        <p:nvPr/>
      </p:nvGrpSpPr>
      <p:grpSpPr>
        <a:xfrm>
          <a:off x="0" y="0"/>
          <a:ext cx="0" cy="0"/>
          <a:chOff x="0" y="0"/>
          <a:chExt cx="0" cy="0"/>
        </a:xfrm>
      </p:grpSpPr>
      <p:sp>
        <p:nvSpPr>
          <p:cNvPr id="1113" name="Google Shape;1113;p69"/>
          <p:cNvSpPr txBox="1"/>
          <p:nvPr>
            <p:ph idx="1" type="body"/>
          </p:nvPr>
        </p:nvSpPr>
        <p:spPr>
          <a:xfrm>
            <a:off x="3935482" y="722547"/>
            <a:ext cx="740708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0B1A2"/>
              </a:buClr>
              <a:buSzPts val="3600"/>
              <a:buNone/>
            </a:pPr>
            <a:r>
              <a:rPr b="1" lang="en-IE">
                <a:solidFill>
                  <a:srgbClr val="10B1A2"/>
                </a:solidFill>
                <a:latin typeface="Calibri"/>
                <a:ea typeface="Calibri"/>
                <a:cs typeface="Calibri"/>
                <a:sym typeface="Calibri"/>
              </a:rPr>
              <a:t>Yatırımcılara Geri Çeviremeyecekleri Konuşmalar Yapmak İçin 13 İpucu</a:t>
            </a:r>
            <a:endParaRPr b="1">
              <a:solidFill>
                <a:srgbClr val="10B1A2"/>
              </a:solidFill>
            </a:endParaRPr>
          </a:p>
        </p:txBody>
      </p:sp>
      <p:sp>
        <p:nvSpPr>
          <p:cNvPr id="1114" name="Google Shape;1114;p69"/>
          <p:cNvSpPr txBox="1"/>
          <p:nvPr>
            <p:ph idx="2" type="body"/>
          </p:nvPr>
        </p:nvSpPr>
        <p:spPr>
          <a:xfrm>
            <a:off x="3134136" y="1970448"/>
            <a:ext cx="9009777" cy="3975101"/>
          </a:xfrm>
          <a:prstGeom prst="rect">
            <a:avLst/>
          </a:prstGeom>
          <a:solidFill>
            <a:schemeClr val="lt1"/>
          </a:solid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rgbClr val="7F7F7F"/>
              </a:buClr>
              <a:buSzPts val="2400"/>
              <a:buFont typeface="Calibri"/>
              <a:buAutoNum type="arabicPeriod"/>
            </a:pPr>
            <a:r>
              <a:rPr lang="en-IE">
                <a:solidFill>
                  <a:srgbClr val="7F7F7F"/>
                </a:solidFill>
              </a:rPr>
              <a:t>Sadece 3 dakikanızı ayırın</a:t>
            </a:r>
            <a:endParaRPr>
              <a:solidFill>
                <a:srgbClr val="7F7F7F"/>
              </a:solidFill>
            </a:endParaRPr>
          </a:p>
          <a:p>
            <a:pPr indent="-514350" lvl="0" marL="514350" rtl="0" algn="l">
              <a:lnSpc>
                <a:spcPct val="90000"/>
              </a:lnSpc>
              <a:spcBef>
                <a:spcPts val="0"/>
              </a:spcBef>
              <a:spcAft>
                <a:spcPts val="0"/>
              </a:spcAft>
              <a:buClr>
                <a:srgbClr val="7F7F7F"/>
              </a:buClr>
              <a:buSzPts val="2400"/>
              <a:buFont typeface="Calibri"/>
              <a:buAutoNum type="arabicPeriod"/>
            </a:pPr>
            <a:r>
              <a:rPr lang="en-IE">
                <a:solidFill>
                  <a:srgbClr val="7F7F7F"/>
                </a:solidFill>
              </a:rPr>
              <a:t>Adımınızı bir hikayeye dönüştürün</a:t>
            </a:r>
            <a:endParaRPr>
              <a:solidFill>
                <a:srgbClr val="7F7F7F"/>
              </a:solidFill>
            </a:endParaRPr>
          </a:p>
          <a:p>
            <a:pPr indent="-514350" lvl="0" marL="514350" rtl="0" algn="l">
              <a:lnSpc>
                <a:spcPct val="90000"/>
              </a:lnSpc>
              <a:spcBef>
                <a:spcPts val="0"/>
              </a:spcBef>
              <a:spcAft>
                <a:spcPts val="0"/>
              </a:spcAft>
              <a:buClr>
                <a:srgbClr val="7F7F7F"/>
              </a:buClr>
              <a:buSzPts val="2400"/>
              <a:buFont typeface="Calibri"/>
              <a:buAutoNum type="arabicPeriod"/>
            </a:pPr>
            <a:r>
              <a:rPr lang="en-IE">
                <a:solidFill>
                  <a:srgbClr val="7F7F7F"/>
                </a:solidFill>
              </a:rPr>
              <a:t>Lazer odaklı olun</a:t>
            </a:r>
            <a:endParaRPr>
              <a:solidFill>
                <a:srgbClr val="7F7F7F"/>
              </a:solidFill>
            </a:endParaRPr>
          </a:p>
          <a:p>
            <a:pPr indent="-514350" lvl="0" marL="514350" rtl="0" algn="l">
              <a:lnSpc>
                <a:spcPct val="90000"/>
              </a:lnSpc>
              <a:spcBef>
                <a:spcPts val="0"/>
              </a:spcBef>
              <a:spcAft>
                <a:spcPts val="0"/>
              </a:spcAft>
              <a:buClr>
                <a:srgbClr val="7F7F7F"/>
              </a:buClr>
              <a:buSzPts val="2400"/>
              <a:buFont typeface="Calibri"/>
              <a:buAutoNum type="arabicPeriod"/>
            </a:pPr>
            <a:r>
              <a:rPr lang="en-IE">
                <a:solidFill>
                  <a:srgbClr val="7F7F7F"/>
                </a:solidFill>
              </a:rPr>
              <a:t>Ürününüzün veya hizmetinizin tam olarak ne olduğunu açıklayın</a:t>
            </a:r>
            <a:endParaRPr>
              <a:solidFill>
                <a:srgbClr val="7F7F7F"/>
              </a:solidFill>
            </a:endParaRPr>
          </a:p>
          <a:p>
            <a:pPr indent="-514350" lvl="0" marL="514350" rtl="0" algn="l">
              <a:lnSpc>
                <a:spcPct val="90000"/>
              </a:lnSpc>
              <a:spcBef>
                <a:spcPts val="0"/>
              </a:spcBef>
              <a:spcAft>
                <a:spcPts val="0"/>
              </a:spcAft>
              <a:buClr>
                <a:srgbClr val="7F7F7F"/>
              </a:buClr>
              <a:buSzPts val="2400"/>
              <a:buFont typeface="Calibri"/>
              <a:buAutoNum type="arabicPeriod"/>
            </a:pPr>
            <a:r>
              <a:rPr lang="en-IE">
                <a:solidFill>
                  <a:srgbClr val="7F7F7F"/>
                </a:solidFill>
              </a:rPr>
              <a:t>Ürününüz veya hizmetinizle ilgili benzersiz olanı tam olarak açıklayın</a:t>
            </a:r>
            <a:endParaRPr>
              <a:solidFill>
                <a:srgbClr val="7F7F7F"/>
              </a:solidFill>
            </a:endParaRPr>
          </a:p>
          <a:p>
            <a:pPr indent="-514350" lvl="0" marL="514350" rtl="0" algn="l">
              <a:lnSpc>
                <a:spcPct val="90000"/>
              </a:lnSpc>
              <a:spcBef>
                <a:spcPts val="0"/>
              </a:spcBef>
              <a:spcAft>
                <a:spcPts val="0"/>
              </a:spcAft>
              <a:buClr>
                <a:srgbClr val="7F7F7F"/>
              </a:buClr>
              <a:buSzPts val="2400"/>
              <a:buFont typeface="Calibri"/>
              <a:buAutoNum type="arabicPeriod"/>
            </a:pPr>
            <a:r>
              <a:rPr lang="en-IE">
                <a:solidFill>
                  <a:srgbClr val="7F7F7F"/>
                </a:solidFill>
              </a:rPr>
              <a:t>Hedef kitlenizin tam olarak kim olduğunu açıklayın</a:t>
            </a:r>
            <a:endParaRPr>
              <a:solidFill>
                <a:srgbClr val="7F7F7F"/>
              </a:solidFill>
            </a:endParaRPr>
          </a:p>
          <a:p>
            <a:pPr indent="-514350" lvl="0" marL="514350" rtl="0" algn="l">
              <a:lnSpc>
                <a:spcPct val="90000"/>
              </a:lnSpc>
              <a:spcBef>
                <a:spcPts val="0"/>
              </a:spcBef>
              <a:spcAft>
                <a:spcPts val="0"/>
              </a:spcAft>
              <a:buClr>
                <a:srgbClr val="7F7F7F"/>
              </a:buClr>
              <a:buSzPts val="2400"/>
              <a:buFont typeface="Calibri"/>
              <a:buAutoNum type="arabicPeriod"/>
            </a:pPr>
            <a:r>
              <a:rPr lang="en-IE">
                <a:solidFill>
                  <a:srgbClr val="7F7F7F"/>
                </a:solidFill>
              </a:rPr>
              <a:t>Bu müşterileri nasıl edinmeyi planladığınızı tam olarak açıklayın</a:t>
            </a:r>
            <a:endParaRPr>
              <a:solidFill>
                <a:srgbClr val="7F7F7F"/>
              </a:solidFill>
            </a:endParaRPr>
          </a:p>
          <a:p>
            <a:pPr indent="-514350" lvl="0" marL="514350" rtl="0" algn="l">
              <a:lnSpc>
                <a:spcPct val="90000"/>
              </a:lnSpc>
              <a:spcBef>
                <a:spcPts val="0"/>
              </a:spcBef>
              <a:spcAft>
                <a:spcPts val="0"/>
              </a:spcAft>
              <a:buClr>
                <a:srgbClr val="7F7F7F"/>
              </a:buClr>
              <a:buSzPts val="2400"/>
              <a:buFont typeface="Calibri"/>
              <a:buAutoNum type="arabicPeriod"/>
            </a:pPr>
            <a:r>
              <a:rPr lang="en-IE">
                <a:solidFill>
                  <a:srgbClr val="7F7F7F"/>
                </a:solidFill>
              </a:rPr>
              <a:t>Gelir modelinizi açıklayın</a:t>
            </a:r>
            <a:endParaRPr>
              <a:solidFill>
                <a:srgbClr val="7F7F7F"/>
              </a:solidFill>
            </a:endParaRPr>
          </a:p>
          <a:p>
            <a:pPr indent="-514350" lvl="0" marL="514350" rtl="0" algn="l">
              <a:lnSpc>
                <a:spcPct val="90000"/>
              </a:lnSpc>
              <a:spcBef>
                <a:spcPts val="0"/>
              </a:spcBef>
              <a:spcAft>
                <a:spcPts val="0"/>
              </a:spcAft>
              <a:buClr>
                <a:srgbClr val="7F7F7F"/>
              </a:buClr>
              <a:buSzPts val="2400"/>
              <a:buFont typeface="Calibri"/>
              <a:buAutoNum type="arabicPeriod"/>
            </a:pPr>
            <a:r>
              <a:rPr lang="en-IE">
                <a:solidFill>
                  <a:srgbClr val="7F7F7F"/>
                </a:solidFill>
              </a:rPr>
              <a:t>Odaklanmış kendinden emin netlikle çılgınca hevesli olun</a:t>
            </a:r>
            <a:endParaRPr>
              <a:solidFill>
                <a:srgbClr val="7F7F7F"/>
              </a:solidFill>
            </a:endParaRPr>
          </a:p>
          <a:p>
            <a:pPr indent="-514350" lvl="0" marL="514350" rtl="0" algn="l">
              <a:lnSpc>
                <a:spcPct val="90000"/>
              </a:lnSpc>
              <a:spcBef>
                <a:spcPts val="0"/>
              </a:spcBef>
              <a:spcAft>
                <a:spcPts val="0"/>
              </a:spcAft>
              <a:buClr>
                <a:srgbClr val="7F7F7F"/>
              </a:buClr>
              <a:buSzPts val="2400"/>
              <a:buFont typeface="Calibri"/>
              <a:buAutoNum type="arabicPeriod"/>
            </a:pPr>
            <a:r>
              <a:rPr lang="en-IE">
                <a:solidFill>
                  <a:srgbClr val="7F7F7F"/>
                </a:solidFill>
              </a:rPr>
              <a:t>Öldürmek için giyin</a:t>
            </a:r>
            <a:endParaRPr>
              <a:solidFill>
                <a:srgbClr val="7F7F7F"/>
              </a:solidFill>
            </a:endParaRPr>
          </a:p>
          <a:p>
            <a:pPr indent="-514350" lvl="0" marL="514350" rtl="0" algn="l">
              <a:lnSpc>
                <a:spcPct val="90000"/>
              </a:lnSpc>
              <a:spcBef>
                <a:spcPts val="0"/>
              </a:spcBef>
              <a:spcAft>
                <a:spcPts val="0"/>
              </a:spcAft>
              <a:buClr>
                <a:srgbClr val="7F7F7F"/>
              </a:buClr>
              <a:buSzPts val="2400"/>
              <a:buFont typeface="Calibri"/>
              <a:buAutoNum type="arabicPeriod"/>
            </a:pPr>
            <a:r>
              <a:rPr lang="en-IE">
                <a:solidFill>
                  <a:srgbClr val="7F7F7F"/>
                </a:solidFill>
              </a:rPr>
              <a:t>Sahada alıştırma yap</a:t>
            </a:r>
            <a:endParaRPr/>
          </a:p>
          <a:p>
            <a:pPr indent="-514350" lvl="0" marL="514350" rtl="0" algn="l">
              <a:lnSpc>
                <a:spcPct val="90000"/>
              </a:lnSpc>
              <a:spcBef>
                <a:spcPts val="0"/>
              </a:spcBef>
              <a:spcAft>
                <a:spcPts val="0"/>
              </a:spcAft>
              <a:buClr>
                <a:srgbClr val="7F7F7F"/>
              </a:buClr>
              <a:buSzPts val="2400"/>
              <a:buFont typeface="Calibri"/>
              <a:buAutoNum type="arabicPeriod"/>
            </a:pPr>
            <a:r>
              <a:rPr lang="en-IE">
                <a:solidFill>
                  <a:srgbClr val="7F7F7F"/>
                </a:solidFill>
              </a:rPr>
              <a:t>Soruları tahmin edin ve mümkün olan her şeyi önceden cevaplayın</a:t>
            </a:r>
            <a:endParaRPr>
              <a:solidFill>
                <a:srgbClr val="7F7F7F"/>
              </a:solidFill>
            </a:endParaRPr>
          </a:p>
          <a:p>
            <a:pPr indent="-514350" lvl="0" marL="514350" rtl="0" algn="l">
              <a:lnSpc>
                <a:spcPct val="90000"/>
              </a:lnSpc>
              <a:spcBef>
                <a:spcPts val="0"/>
              </a:spcBef>
              <a:spcAft>
                <a:spcPts val="0"/>
              </a:spcAft>
              <a:buClr>
                <a:srgbClr val="7F7F7F"/>
              </a:buClr>
              <a:buSzPts val="2400"/>
              <a:buFont typeface="Calibri"/>
              <a:buAutoNum type="arabicPeriod"/>
            </a:pPr>
            <a:r>
              <a:rPr lang="en-IE">
                <a:solidFill>
                  <a:srgbClr val="7F7F7F"/>
                </a:solidFill>
              </a:rPr>
              <a:t>Onlara çıkış stratejisini göster</a:t>
            </a:r>
            <a:endParaRPr/>
          </a:p>
        </p:txBody>
      </p:sp>
      <p:sp>
        <p:nvSpPr>
          <p:cNvPr id="1115" name="Google Shape;1115;p69"/>
          <p:cNvSpPr/>
          <p:nvPr/>
        </p:nvSpPr>
        <p:spPr>
          <a:xfrm>
            <a:off x="964738" y="5595648"/>
            <a:ext cx="123303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1800">
                <a:solidFill>
                  <a:schemeClr val="dk1"/>
                </a:solidFill>
                <a:latin typeface="Calibri"/>
                <a:ea typeface="Calibri"/>
                <a:cs typeface="Calibri"/>
                <a:sym typeface="Calibri"/>
              </a:rPr>
              <a:t>Source:</a:t>
            </a:r>
            <a:endParaRPr/>
          </a:p>
          <a:p>
            <a:pPr indent="0" lvl="0" marL="0" marR="0" rtl="0" algn="l">
              <a:spcBef>
                <a:spcPts val="0"/>
              </a:spcBef>
              <a:spcAft>
                <a:spcPts val="0"/>
              </a:spcAft>
              <a:buNone/>
            </a:pPr>
            <a:r>
              <a:rPr lang="en-IE" sz="1800">
                <a:solidFill>
                  <a:schemeClr val="dk1"/>
                </a:solidFill>
                <a:latin typeface="Calibri"/>
                <a:ea typeface="Calibri"/>
                <a:cs typeface="Calibri"/>
                <a:sym typeface="Calibri"/>
              </a:rPr>
              <a:t> </a:t>
            </a:r>
            <a:r>
              <a:rPr lang="en-IE" sz="1800" u="sng">
                <a:solidFill>
                  <a:schemeClr val="dk1"/>
                </a:solidFill>
                <a:latin typeface="Calibri"/>
                <a:ea typeface="Calibri"/>
                <a:cs typeface="Calibri"/>
                <a:sym typeface="Calibri"/>
                <a:hlinkClick r:id="rId3"/>
              </a:rPr>
              <a:t>Full Article</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1" name="Shape 611"/>
        <p:cNvGrpSpPr/>
        <p:nvPr/>
      </p:nvGrpSpPr>
      <p:grpSpPr>
        <a:xfrm>
          <a:off x="0" y="0"/>
          <a:ext cx="0" cy="0"/>
          <a:chOff x="0" y="0"/>
          <a:chExt cx="0" cy="0"/>
        </a:xfrm>
      </p:grpSpPr>
      <p:sp>
        <p:nvSpPr>
          <p:cNvPr id="612" name="Google Shape;612;p7"/>
          <p:cNvSpPr txBox="1"/>
          <p:nvPr>
            <p:ph idx="1" type="body"/>
          </p:nvPr>
        </p:nvSpPr>
        <p:spPr>
          <a:xfrm>
            <a:off x="876302" y="825072"/>
            <a:ext cx="7407087" cy="121090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C2179"/>
              </a:buClr>
              <a:buSzPts val="3330"/>
              <a:buNone/>
            </a:pPr>
            <a:r>
              <a:rPr b="1" i="1" lang="en-IE" sz="3330">
                <a:solidFill>
                  <a:srgbClr val="EC2179"/>
                </a:solidFill>
              </a:rPr>
              <a:t>Fiyatlandırma, maliyetler ve kar sağlama</a:t>
            </a:r>
            <a:endParaRPr b="1" i="1" sz="3330">
              <a:solidFill>
                <a:srgbClr val="EC2179"/>
              </a:solidFill>
            </a:endParaRPr>
          </a:p>
          <a:p>
            <a:pPr indent="0" lvl="0" marL="0" rtl="0" algn="l">
              <a:lnSpc>
                <a:spcPct val="90000"/>
              </a:lnSpc>
              <a:spcBef>
                <a:spcPts val="0"/>
              </a:spcBef>
              <a:spcAft>
                <a:spcPts val="0"/>
              </a:spcAft>
              <a:buClr>
                <a:srgbClr val="6D6E6C"/>
              </a:buClr>
              <a:buSzPts val="3330"/>
              <a:buNone/>
            </a:pPr>
            <a:r>
              <a:rPr lang="en-IE" sz="3330"/>
              <a:t>FİYATINIZ NASIL AYARLANIR?</a:t>
            </a:r>
            <a:endParaRPr sz="3330"/>
          </a:p>
        </p:txBody>
      </p:sp>
      <p:sp>
        <p:nvSpPr>
          <p:cNvPr id="613" name="Google Shape;613;p7"/>
          <p:cNvSpPr txBox="1"/>
          <p:nvPr>
            <p:ph idx="2" type="body"/>
          </p:nvPr>
        </p:nvSpPr>
        <p:spPr>
          <a:xfrm>
            <a:off x="876302" y="3149637"/>
            <a:ext cx="4778264" cy="292757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EC2179"/>
              </a:buClr>
              <a:buSzPts val="2400"/>
              <a:buFont typeface="Arial"/>
              <a:buChar char="•"/>
            </a:pPr>
            <a:r>
              <a:rPr b="1" lang="en-IE">
                <a:solidFill>
                  <a:srgbClr val="EC2179"/>
                </a:solidFill>
              </a:rPr>
              <a:t>Maliyet</a:t>
            </a:r>
            <a:r>
              <a:rPr lang="en-IE"/>
              <a:t> – satılık ürünü veya hizmeti üretmeniz için gereken miktar</a:t>
            </a:r>
            <a:endParaRPr/>
          </a:p>
          <a:p>
            <a:pPr indent="-342900" lvl="0" marL="342900" rtl="0" algn="l">
              <a:lnSpc>
                <a:spcPct val="90000"/>
              </a:lnSpc>
              <a:spcBef>
                <a:spcPts val="1000"/>
              </a:spcBef>
              <a:spcAft>
                <a:spcPts val="0"/>
              </a:spcAft>
              <a:buClr>
                <a:srgbClr val="EC2179"/>
              </a:buClr>
              <a:buSzPts val="2400"/>
              <a:buFont typeface="Arial"/>
              <a:buChar char="•"/>
            </a:pPr>
            <a:r>
              <a:rPr b="1" lang="en-IE">
                <a:solidFill>
                  <a:srgbClr val="EC2179"/>
                </a:solidFill>
              </a:rPr>
              <a:t>Fiyat</a:t>
            </a:r>
            <a:r>
              <a:rPr lang="en-IE"/>
              <a:t> müşterilerin ürün veya hizmetiniz için ödediği birim başına satış fiyatıdır. Yani, müşteriler "Ne kadara mal olur" diye sorduğunda cevabınız sizin fiyatınızdır.</a:t>
            </a:r>
            <a:endParaRPr/>
          </a:p>
        </p:txBody>
      </p:sp>
      <p:sp>
        <p:nvSpPr>
          <p:cNvPr id="614" name="Google Shape;614;p7"/>
          <p:cNvSpPr txBox="1"/>
          <p:nvPr>
            <p:ph idx="3" type="body"/>
          </p:nvPr>
        </p:nvSpPr>
        <p:spPr>
          <a:xfrm>
            <a:off x="6096000" y="3129743"/>
            <a:ext cx="5564199" cy="296502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EC2179"/>
              </a:buClr>
              <a:buSzPts val="2400"/>
              <a:buFont typeface="Arial"/>
              <a:buChar char="•"/>
            </a:pPr>
            <a:r>
              <a:rPr b="1" lang="en-IE">
                <a:solidFill>
                  <a:srgbClr val="EC2179"/>
                </a:solidFill>
              </a:rPr>
              <a:t>İş Hacmi</a:t>
            </a:r>
            <a:r>
              <a:rPr lang="en-IE"/>
              <a:t> işletmeye aldığınız para miktarıdır (satışlardan elde edilen)</a:t>
            </a:r>
            <a:endParaRPr/>
          </a:p>
          <a:p>
            <a:pPr indent="-342900" lvl="0" marL="342900" rtl="0" algn="l">
              <a:lnSpc>
                <a:spcPct val="90000"/>
              </a:lnSpc>
              <a:spcBef>
                <a:spcPts val="1000"/>
              </a:spcBef>
              <a:spcAft>
                <a:spcPts val="0"/>
              </a:spcAft>
              <a:buClr>
                <a:srgbClr val="EC2179"/>
              </a:buClr>
              <a:buSzPts val="2400"/>
              <a:buFont typeface="Arial"/>
              <a:buChar char="•"/>
            </a:pPr>
            <a:r>
              <a:rPr b="1" lang="en-IE">
                <a:solidFill>
                  <a:srgbClr val="EC2179"/>
                </a:solidFill>
              </a:rPr>
              <a:t>Kâr</a:t>
            </a:r>
            <a:r>
              <a:rPr lang="en-IE"/>
              <a:t> tüm masraflarınızı karşıladığınızda geriye kalan şeydir.</a:t>
            </a:r>
            <a:endParaRPr/>
          </a:p>
        </p:txBody>
      </p:sp>
      <p:sp>
        <p:nvSpPr>
          <p:cNvPr id="615" name="Google Shape;615;p7"/>
          <p:cNvSpPr txBox="1"/>
          <p:nvPr/>
        </p:nvSpPr>
        <p:spPr>
          <a:xfrm>
            <a:off x="707969" y="2228193"/>
            <a:ext cx="10364843" cy="6318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63275"/>
              </a:buClr>
              <a:buSzPts val="2400"/>
              <a:buFont typeface="Arial"/>
              <a:buNone/>
            </a:pPr>
            <a:r>
              <a:rPr b="1" lang="en-IE" sz="2400">
                <a:solidFill>
                  <a:srgbClr val="E63275"/>
                </a:solidFill>
                <a:latin typeface="Calibri"/>
                <a:ea typeface="Calibri"/>
                <a:cs typeface="Calibri"/>
                <a:sym typeface="Calibri"/>
              </a:rPr>
              <a:t>Net olalım ...</a:t>
            </a:r>
            <a:endParaRPr b="1" i="1" sz="2400">
              <a:solidFill>
                <a:srgbClr val="E63275"/>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9" name="Shape 1119"/>
        <p:cNvGrpSpPr/>
        <p:nvPr/>
      </p:nvGrpSpPr>
      <p:grpSpPr>
        <a:xfrm>
          <a:off x="0" y="0"/>
          <a:ext cx="0" cy="0"/>
          <a:chOff x="0" y="0"/>
          <a:chExt cx="0" cy="0"/>
        </a:xfrm>
      </p:grpSpPr>
      <p:sp>
        <p:nvSpPr>
          <p:cNvPr id="1120" name="Google Shape;1120;p70"/>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latin typeface="Calibri"/>
                <a:ea typeface="Calibri"/>
                <a:cs typeface="Calibri"/>
                <a:sym typeface="Calibri"/>
              </a:rPr>
              <a:t>Mükemmel Satış Konuşmanızı Yapın</a:t>
            </a:r>
            <a:endParaRPr b="1">
              <a:solidFill>
                <a:srgbClr val="E95273"/>
              </a:solidFill>
            </a:endParaRPr>
          </a:p>
        </p:txBody>
      </p:sp>
      <p:sp>
        <p:nvSpPr>
          <p:cNvPr id="1121" name="Google Shape;1121;p70"/>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1122" name="Google Shape;1122;p70"/>
          <p:cNvSpPr/>
          <p:nvPr/>
        </p:nvSpPr>
        <p:spPr>
          <a:xfrm>
            <a:off x="282075" y="1916362"/>
            <a:ext cx="9249852" cy="48936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400">
                <a:solidFill>
                  <a:srgbClr val="7F7F7F"/>
                </a:solidFill>
                <a:latin typeface="Calibri"/>
                <a:ea typeface="Calibri"/>
                <a:cs typeface="Calibri"/>
                <a:sym typeface="Calibri"/>
              </a:rPr>
              <a:t>Pitch Coach David Beckett size harika bir adım atmak için ipuçları ve püf noktaları verir. Yatırımcılarla tanıştığınızda sahayı mükemmelleştirmenize yardımcı olması için reçete ettiği egzersizleri yapın.</a:t>
            </a:r>
            <a:endParaRPr/>
          </a:p>
          <a:p>
            <a:pPr indent="0" lvl="0" marL="0" marR="0" rtl="0" algn="l">
              <a:spcBef>
                <a:spcPts val="0"/>
              </a:spcBef>
              <a:spcAft>
                <a:spcPts val="0"/>
              </a:spcAft>
              <a:buNone/>
            </a:pPr>
            <a:r>
              <a:rPr b="1" lang="en-IE" sz="2400">
                <a:solidFill>
                  <a:srgbClr val="6D6E6C"/>
                </a:solidFill>
                <a:latin typeface="Calibri"/>
                <a:ea typeface="Calibri"/>
                <a:cs typeface="Calibri"/>
                <a:sym typeface="Calibri"/>
              </a:rPr>
              <a:t>İpucu #1 </a:t>
            </a:r>
            <a:r>
              <a:rPr lang="en-IE" sz="2400" u="sng">
                <a:solidFill>
                  <a:schemeClr val="dk1"/>
                </a:solidFill>
                <a:latin typeface="Calibri"/>
                <a:ea typeface="Calibri"/>
                <a:cs typeface="Calibri"/>
                <a:sym typeface="Calibri"/>
                <a:hlinkClick r:id="rId3"/>
              </a:rPr>
              <a:t>Nasıl hazırlanır</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IE" sz="2400">
                <a:solidFill>
                  <a:srgbClr val="6D6E6C"/>
                </a:solidFill>
                <a:latin typeface="Calibri"/>
                <a:ea typeface="Calibri"/>
                <a:cs typeface="Calibri"/>
                <a:sym typeface="Calibri"/>
              </a:rPr>
              <a:t>İpucu #2 </a:t>
            </a:r>
            <a:r>
              <a:rPr lang="en-IE" sz="2400" u="sng">
                <a:solidFill>
                  <a:schemeClr val="dk1"/>
                </a:solidFill>
                <a:latin typeface="Calibri"/>
                <a:ea typeface="Calibri"/>
                <a:cs typeface="Calibri"/>
                <a:sym typeface="Calibri"/>
                <a:hlinkClick r:id="rId4"/>
              </a:rPr>
              <a:t>Kitlenizle iletişim kurma</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IE" sz="2400">
                <a:solidFill>
                  <a:srgbClr val="6D6E6C"/>
                </a:solidFill>
                <a:latin typeface="Calibri"/>
                <a:ea typeface="Calibri"/>
                <a:cs typeface="Calibri"/>
                <a:sym typeface="Calibri"/>
              </a:rPr>
              <a:t>İpucu #3 </a:t>
            </a:r>
            <a:r>
              <a:rPr lang="en-IE" sz="2400" u="sng">
                <a:solidFill>
                  <a:schemeClr val="dk1"/>
                </a:solidFill>
                <a:latin typeface="Calibri"/>
                <a:ea typeface="Calibri"/>
                <a:cs typeface="Calibri"/>
                <a:sym typeface="Calibri"/>
                <a:hlinkClick r:id="rId5"/>
              </a:rPr>
              <a:t>Satış Konuşmanızı Profesyonel Olarak başlatın</a:t>
            </a:r>
            <a:endParaRPr sz="2400" u="sng">
              <a:solidFill>
                <a:schemeClr val="dk1"/>
              </a:solidFill>
              <a:latin typeface="Calibri"/>
              <a:ea typeface="Calibri"/>
              <a:cs typeface="Calibri"/>
              <a:sym typeface="Calibri"/>
              <a:hlinkClick r:id="rId6"/>
            </a:endParaRPr>
          </a:p>
          <a:p>
            <a:pPr indent="0" lvl="0" marL="0" marR="0" rtl="0" algn="l">
              <a:spcBef>
                <a:spcPts val="0"/>
              </a:spcBef>
              <a:spcAft>
                <a:spcPts val="0"/>
              </a:spcAft>
              <a:buNone/>
            </a:pPr>
            <a:r>
              <a:rPr lang="en-IE" sz="2400" u="sng">
                <a:solidFill>
                  <a:schemeClr val="dk1"/>
                </a:solidFill>
                <a:latin typeface="Calibri"/>
                <a:ea typeface="Calibri"/>
                <a:cs typeface="Calibri"/>
                <a:sym typeface="Calibri"/>
                <a:hlinkClick r:id="rId7"/>
              </a:rPr>
              <a:t>- David Beckett</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IE" sz="2400">
                <a:solidFill>
                  <a:srgbClr val="6D6E6C"/>
                </a:solidFill>
                <a:latin typeface="Calibri"/>
                <a:ea typeface="Calibri"/>
                <a:cs typeface="Calibri"/>
                <a:sym typeface="Calibri"/>
              </a:rPr>
              <a:t>İpucu #4 </a:t>
            </a:r>
            <a:r>
              <a:rPr lang="en-IE" sz="2400" u="sng">
                <a:solidFill>
                  <a:schemeClr val="dk1"/>
                </a:solidFill>
                <a:latin typeface="Calibri"/>
                <a:ea typeface="Calibri"/>
                <a:cs typeface="Calibri"/>
                <a:sym typeface="Calibri"/>
                <a:hlinkClick r:id="rId8"/>
              </a:rPr>
              <a:t>Satış konuşmanızı yapılandırma</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IE" sz="2400">
                <a:solidFill>
                  <a:srgbClr val="6D6E6C"/>
                </a:solidFill>
                <a:latin typeface="Calibri"/>
                <a:ea typeface="Calibri"/>
                <a:cs typeface="Calibri"/>
                <a:sym typeface="Calibri"/>
              </a:rPr>
              <a:t>İpucu #5 </a:t>
            </a:r>
            <a:r>
              <a:rPr lang="en-IE" sz="2400" u="sng">
                <a:solidFill>
                  <a:schemeClr val="dk1"/>
                </a:solidFill>
                <a:latin typeface="Calibri"/>
                <a:ea typeface="Calibri"/>
                <a:cs typeface="Calibri"/>
                <a:sym typeface="Calibri"/>
                <a:hlinkClick r:id="rId9"/>
              </a:rPr>
              <a:t>Nasıl etkileyici biçimde sonlandırılır?</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IE" sz="2400">
                <a:solidFill>
                  <a:srgbClr val="6D6E6C"/>
                </a:solidFill>
                <a:latin typeface="Calibri"/>
                <a:ea typeface="Calibri"/>
                <a:cs typeface="Calibri"/>
                <a:sym typeface="Calibri"/>
              </a:rPr>
              <a:t>İpucu #6 </a:t>
            </a:r>
            <a:r>
              <a:rPr lang="en-IE" sz="2400" u="sng">
                <a:solidFill>
                  <a:schemeClr val="dk1"/>
                </a:solidFill>
                <a:latin typeface="Calibri"/>
                <a:ea typeface="Calibri"/>
                <a:cs typeface="Calibri"/>
                <a:sym typeface="Calibri"/>
                <a:hlinkClick r:id="rId10"/>
              </a:rPr>
              <a:t>Soğukkanlılığı Yönetme</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IE" sz="2400">
                <a:solidFill>
                  <a:srgbClr val="6D6E6C"/>
                </a:solidFill>
                <a:latin typeface="Calibri"/>
                <a:ea typeface="Calibri"/>
                <a:cs typeface="Calibri"/>
                <a:sym typeface="Calibri"/>
              </a:rPr>
              <a:t>İpucu #7 </a:t>
            </a:r>
            <a:r>
              <a:rPr lang="en-IE" sz="2400" u="sng">
                <a:solidFill>
                  <a:schemeClr val="dk1"/>
                </a:solidFill>
                <a:latin typeface="Calibri"/>
                <a:ea typeface="Calibri"/>
                <a:cs typeface="Calibri"/>
                <a:sym typeface="Calibri"/>
                <a:hlinkClick r:id="rId11"/>
              </a:rPr>
              <a:t>Nasıl Öne Çıkılır?</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IE" sz="2400">
                <a:solidFill>
                  <a:srgbClr val="6D6E6C"/>
                </a:solidFill>
                <a:latin typeface="Calibri"/>
                <a:ea typeface="Calibri"/>
                <a:cs typeface="Calibri"/>
                <a:sym typeface="Calibri"/>
              </a:rPr>
              <a:t>İpucu #8 </a:t>
            </a:r>
            <a:r>
              <a:rPr lang="en-IE" sz="2400" u="sng">
                <a:solidFill>
                  <a:schemeClr val="dk1"/>
                </a:solidFill>
                <a:latin typeface="Calibri"/>
                <a:ea typeface="Calibri"/>
                <a:cs typeface="Calibri"/>
                <a:sym typeface="Calibri"/>
                <a:hlinkClick r:id="rId12"/>
              </a:rPr>
              <a:t>Zamanın Önemi</a:t>
            </a:r>
            <a:br>
              <a:rPr lang="en-IE" sz="2400">
                <a:solidFill>
                  <a:schemeClr val="dk1"/>
                </a:solidFill>
                <a:latin typeface="Calibri"/>
                <a:ea typeface="Calibri"/>
                <a:cs typeface="Calibri"/>
                <a:sym typeface="Calibri"/>
              </a:rPr>
            </a:br>
            <a:endParaRPr sz="2400">
              <a:solidFill>
                <a:srgbClr val="414140"/>
              </a:solidFill>
              <a:latin typeface="Calibri"/>
              <a:ea typeface="Calibri"/>
              <a:cs typeface="Calibri"/>
              <a:sym typeface="Calibri"/>
            </a:endParaRPr>
          </a:p>
        </p:txBody>
      </p:sp>
      <p:sp>
        <p:nvSpPr>
          <p:cNvPr id="1123" name="Google Shape;1123;p70"/>
          <p:cNvSpPr/>
          <p:nvPr/>
        </p:nvSpPr>
        <p:spPr>
          <a:xfrm>
            <a:off x="4246323" y="6239828"/>
            <a:ext cx="24364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1800">
                <a:solidFill>
                  <a:schemeClr val="dk1"/>
                </a:solidFill>
                <a:latin typeface="Calibri"/>
                <a:ea typeface="Calibri"/>
                <a:cs typeface="Calibri"/>
                <a:sym typeface="Calibri"/>
              </a:rPr>
              <a:t>Kaynak:  </a:t>
            </a:r>
            <a:r>
              <a:rPr lang="en-IE" sz="1800" u="sng">
                <a:solidFill>
                  <a:schemeClr val="dk1"/>
                </a:solidFill>
                <a:latin typeface="Calibri"/>
                <a:ea typeface="Calibri"/>
                <a:cs typeface="Calibri"/>
                <a:sym typeface="Calibri"/>
                <a:hlinkClick r:id="rId13"/>
              </a:rPr>
              <a:t>Full Article</a:t>
            </a:r>
            <a:endParaRPr sz="1800">
              <a:solidFill>
                <a:schemeClr val="dk1"/>
              </a:solidFill>
              <a:latin typeface="Calibri"/>
              <a:ea typeface="Calibri"/>
              <a:cs typeface="Calibri"/>
              <a:sym typeface="Calibri"/>
            </a:endParaRPr>
          </a:p>
        </p:txBody>
      </p:sp>
      <p:pic>
        <p:nvPicPr>
          <p:cNvPr id="1124" name="Google Shape;1124;p70">
            <a:hlinkClick r:id="rId14"/>
          </p:cNvPr>
          <p:cNvPicPr preferRelativeResize="0"/>
          <p:nvPr/>
        </p:nvPicPr>
        <p:blipFill rotWithShape="1">
          <a:blip r:embed="rId15">
            <a:alphaModFix/>
          </a:blip>
          <a:srcRect b="0" l="0" r="0" t="0"/>
          <a:stretch/>
        </p:blipFill>
        <p:spPr>
          <a:xfrm>
            <a:off x="7951184" y="3292668"/>
            <a:ext cx="3477387" cy="2141036"/>
          </a:xfrm>
          <a:prstGeom prst="rect">
            <a:avLst/>
          </a:prstGeom>
          <a:noFill/>
          <a:ln>
            <a:noFill/>
          </a:ln>
        </p:spPr>
      </p:pic>
      <p:sp>
        <p:nvSpPr>
          <p:cNvPr id="1125" name="Google Shape;1125;p70"/>
          <p:cNvSpPr/>
          <p:nvPr/>
        </p:nvSpPr>
        <p:spPr>
          <a:xfrm>
            <a:off x="6917536" y="5788572"/>
            <a:ext cx="522878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u="sng">
                <a:solidFill>
                  <a:schemeClr val="dk1"/>
                </a:solidFill>
                <a:latin typeface="Calibri"/>
                <a:ea typeface="Calibri"/>
                <a:cs typeface="Calibri"/>
                <a:sym typeface="Calibri"/>
                <a:hlinkClick r:id="rId16"/>
              </a:rPr>
              <a:t>Ziyaret edin! </a:t>
            </a:r>
            <a:r>
              <a:rPr lang="en-IE" sz="2400" u="sng">
                <a:solidFill>
                  <a:schemeClr val="dk1"/>
                </a:solidFill>
                <a:latin typeface="Calibri"/>
                <a:ea typeface="Calibri"/>
                <a:cs typeface="Calibri"/>
                <a:sym typeface="Calibri"/>
                <a:hlinkClick r:id="rId17"/>
              </a:rPr>
              <a:t>www.best3minutes.com </a:t>
            </a:r>
            <a:r>
              <a:rPr lang="en-IE" sz="2400">
                <a:solidFill>
                  <a:schemeClr val="dk1"/>
                </a:solidFill>
                <a:latin typeface="Calibri"/>
                <a:ea typeface="Calibri"/>
                <a:cs typeface="Calibri"/>
                <a:sym typeface="Calibri"/>
              </a:rPr>
              <a:t>David'in çalışmaları ve daha fazlası için</a:t>
            </a:r>
            <a:endParaRPr sz="2400">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9" name="Shape 1129"/>
        <p:cNvGrpSpPr/>
        <p:nvPr/>
      </p:nvGrpSpPr>
      <p:grpSpPr>
        <a:xfrm>
          <a:off x="0" y="0"/>
          <a:ext cx="0" cy="0"/>
          <a:chOff x="0" y="0"/>
          <a:chExt cx="0" cy="0"/>
        </a:xfrm>
      </p:grpSpPr>
      <p:sp>
        <p:nvSpPr>
          <p:cNvPr id="1130" name="Google Shape;1130;p71"/>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latin typeface="Calibri"/>
                <a:ea typeface="Calibri"/>
                <a:cs typeface="Calibri"/>
                <a:sym typeface="Calibri"/>
              </a:rPr>
              <a:t>Mükemmel Satış Konuşmanızı Yapın</a:t>
            </a:r>
            <a:endParaRPr b="1">
              <a:solidFill>
                <a:srgbClr val="E95273"/>
              </a:solidFill>
            </a:endParaRPr>
          </a:p>
        </p:txBody>
      </p:sp>
      <p:sp>
        <p:nvSpPr>
          <p:cNvPr id="1131" name="Google Shape;1131;p71"/>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1132" name="Google Shape;1132;p71"/>
          <p:cNvSpPr/>
          <p:nvPr/>
        </p:nvSpPr>
        <p:spPr>
          <a:xfrm>
            <a:off x="303457" y="2158697"/>
            <a:ext cx="11012242" cy="415498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6D6E6C"/>
                </a:solidFill>
                <a:latin typeface="Calibri"/>
                <a:ea typeface="Calibri"/>
                <a:cs typeface="Calibri"/>
                <a:sym typeface="Calibri"/>
              </a:rPr>
              <a:t>Satış konuşması destesi, genellikle PowerPoint veya diğer sunum araçları kullanılarak oluşturulan ve kitlenize iş planınıza hızlı bir genel bakış sağlamak için kullanılan kısa bir sunumdur. </a:t>
            </a:r>
            <a:r>
              <a:rPr lang="en-IE" sz="2400">
                <a:solidFill>
                  <a:srgbClr val="6D6E6C"/>
                </a:solidFill>
                <a:latin typeface="Calibri"/>
                <a:ea typeface="Calibri"/>
                <a:cs typeface="Calibri"/>
                <a:sym typeface="Calibri"/>
              </a:rPr>
              <a:t>Kitlenize sunduğunuz satış konuşmasını desteklemek için kısa fikirler ve harika görsellerden oluşur!</a:t>
            </a:r>
            <a:endParaRPr/>
          </a:p>
          <a:p>
            <a:pPr indent="0" lvl="0" marL="0" marR="0" rtl="0" algn="l">
              <a:spcBef>
                <a:spcPts val="0"/>
              </a:spcBef>
              <a:spcAft>
                <a:spcPts val="0"/>
              </a:spcAft>
              <a:buNone/>
            </a:pPr>
            <a:r>
              <a:rPr b="1" lang="en-IE" sz="2400" u="sng">
                <a:solidFill>
                  <a:srgbClr val="0563C1"/>
                </a:solidFill>
                <a:latin typeface="Calibri"/>
                <a:ea typeface="Calibri"/>
                <a:cs typeface="Calibri"/>
                <a:sym typeface="Calibri"/>
                <a:hlinkClick r:id="rId3"/>
              </a:rPr>
              <a:t>Bir sunumu için tam rehber</a:t>
            </a:r>
            <a:r>
              <a:rPr lang="en-IE" sz="2400">
                <a:solidFill>
                  <a:srgbClr val="414140"/>
                </a:solidFill>
                <a:latin typeface="Calibri"/>
                <a:ea typeface="Calibri"/>
                <a:cs typeface="Calibri"/>
                <a:sym typeface="Calibri"/>
              </a:rPr>
              <a:t>, </a:t>
            </a:r>
            <a:r>
              <a:rPr lang="en-IE" sz="2400">
                <a:solidFill>
                  <a:srgbClr val="6D6E6C"/>
                </a:solidFill>
                <a:latin typeface="Calibri"/>
                <a:ea typeface="Calibri"/>
                <a:cs typeface="Calibri"/>
                <a:sym typeface="Calibri"/>
              </a:rPr>
              <a:t>mükemmel bir adım sunmak için bilgi, ipuçları ve püf noktaları ve örnekler keşfedeceksiniz! 3 dakikalık bir adım hakkında daha fazla bilgi edinmek için buraya gidebilirsiniz.</a:t>
            </a:r>
            <a:endParaRPr/>
          </a:p>
          <a:p>
            <a:pPr indent="0" lvl="0" marL="0" marR="0" rtl="0" algn="l">
              <a:spcBef>
                <a:spcPts val="0"/>
              </a:spcBef>
              <a:spcAft>
                <a:spcPts val="0"/>
              </a:spcAft>
              <a:buNone/>
            </a:pPr>
            <a:r>
              <a:rPr lang="en-IE" sz="2400">
                <a:solidFill>
                  <a:srgbClr val="6D6E6C"/>
                </a:solidFill>
                <a:latin typeface="Calibri"/>
                <a:ea typeface="Calibri"/>
                <a:cs typeface="Calibri"/>
                <a:sym typeface="Calibri"/>
              </a:rPr>
              <a:t>Tasarımdan bahsetmişken, girişimci </a:t>
            </a:r>
            <a:r>
              <a:rPr b="1" lang="en-IE" sz="2400" u="sng">
                <a:solidFill>
                  <a:srgbClr val="6D6E6C"/>
                </a:solidFill>
                <a:latin typeface="Calibri"/>
                <a:ea typeface="Calibri"/>
                <a:cs typeface="Calibri"/>
                <a:sym typeface="Calibri"/>
                <a:hlinkClick r:id="rId4"/>
              </a:rPr>
              <a:t>Daniel Eckler satış konuşmanızı nasıl tasarlayabileceğinizin harika bir örneğini </a:t>
            </a:r>
            <a:r>
              <a:rPr lang="en-IE" sz="2400">
                <a:solidFill>
                  <a:srgbClr val="6D6E6C"/>
                </a:solidFill>
                <a:latin typeface="Calibri"/>
                <a:ea typeface="Calibri"/>
                <a:cs typeface="Calibri"/>
                <a:sym typeface="Calibri"/>
              </a:rPr>
              <a:t>paylaşıyor. Okuyucuyu, deneyimine dayanan açıklamalar slayt kaydıyla, başlangıçtaki satış konuşması destesinin tasarımının arkasındaki felsefe boyunca yürüyor.</a:t>
            </a:r>
            <a:endParaRPr sz="2400">
              <a:solidFill>
                <a:srgbClr val="414140"/>
              </a:solidFill>
              <a:latin typeface="Calibri"/>
              <a:ea typeface="Calibri"/>
              <a:cs typeface="Calibri"/>
              <a:sym typeface="Calibri"/>
            </a:endParaRPr>
          </a:p>
        </p:txBody>
      </p:sp>
      <p:sp>
        <p:nvSpPr>
          <p:cNvPr id="1133" name="Google Shape;1133;p71"/>
          <p:cNvSpPr/>
          <p:nvPr/>
        </p:nvSpPr>
        <p:spPr>
          <a:xfrm>
            <a:off x="5134725" y="6082849"/>
            <a:ext cx="123303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1800">
                <a:solidFill>
                  <a:schemeClr val="dk1"/>
                </a:solidFill>
                <a:latin typeface="Calibri"/>
                <a:ea typeface="Calibri"/>
                <a:cs typeface="Calibri"/>
                <a:sym typeface="Calibri"/>
              </a:rPr>
              <a:t>Kaynak:</a:t>
            </a:r>
            <a:endParaRPr/>
          </a:p>
          <a:p>
            <a:pPr indent="0" lvl="0" marL="0" marR="0" rtl="0" algn="l">
              <a:spcBef>
                <a:spcPts val="0"/>
              </a:spcBef>
              <a:spcAft>
                <a:spcPts val="0"/>
              </a:spcAft>
              <a:buNone/>
            </a:pPr>
            <a:r>
              <a:rPr lang="en-IE" sz="1800">
                <a:solidFill>
                  <a:schemeClr val="dk1"/>
                </a:solidFill>
                <a:latin typeface="Calibri"/>
                <a:ea typeface="Calibri"/>
                <a:cs typeface="Calibri"/>
                <a:sym typeface="Calibri"/>
              </a:rPr>
              <a:t> </a:t>
            </a:r>
            <a:r>
              <a:rPr lang="en-IE" sz="1800" u="sng">
                <a:solidFill>
                  <a:schemeClr val="dk1"/>
                </a:solidFill>
                <a:latin typeface="Calibri"/>
                <a:ea typeface="Calibri"/>
                <a:cs typeface="Calibri"/>
                <a:sym typeface="Calibri"/>
                <a:hlinkClick r:id="rId5"/>
              </a:rPr>
              <a:t>Full Article</a:t>
            </a:r>
            <a:endParaRPr sz="1800">
              <a:solidFill>
                <a:schemeClr val="dk1"/>
              </a:solidFill>
              <a:latin typeface="Calibri"/>
              <a:ea typeface="Calibri"/>
              <a:cs typeface="Calibri"/>
              <a:sym typeface="Calibri"/>
            </a:endParaRPr>
          </a:p>
        </p:txBody>
      </p:sp>
      <p:sp>
        <p:nvSpPr>
          <p:cNvPr id="1134" name="Google Shape;1134;p71"/>
          <p:cNvSpPr/>
          <p:nvPr/>
        </p:nvSpPr>
        <p:spPr>
          <a:xfrm>
            <a:off x="7185153" y="5898183"/>
            <a:ext cx="522878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u="sng">
                <a:solidFill>
                  <a:schemeClr val="dk1"/>
                </a:solidFill>
                <a:latin typeface="Calibri"/>
                <a:ea typeface="Calibri"/>
                <a:cs typeface="Calibri"/>
                <a:sym typeface="Calibri"/>
                <a:hlinkClick r:id="rId6"/>
              </a:rPr>
              <a:t>Ziyaret edin! </a:t>
            </a:r>
            <a:r>
              <a:rPr lang="en-IE" sz="2400" u="sng">
                <a:solidFill>
                  <a:schemeClr val="dk1"/>
                </a:solidFill>
                <a:latin typeface="Calibri"/>
                <a:ea typeface="Calibri"/>
                <a:cs typeface="Calibri"/>
                <a:sym typeface="Calibri"/>
                <a:hlinkClick r:id="rId7"/>
              </a:rPr>
              <a:t>www.best3minutes.com </a:t>
            </a:r>
            <a:r>
              <a:rPr lang="en-IE" sz="2400">
                <a:solidFill>
                  <a:schemeClr val="dk1"/>
                </a:solidFill>
                <a:latin typeface="Calibri"/>
                <a:ea typeface="Calibri"/>
                <a:cs typeface="Calibri"/>
                <a:sym typeface="Calibri"/>
              </a:rPr>
              <a:t>David'in çalışmaları ve daha fazlası için</a:t>
            </a:r>
            <a:endParaRPr sz="2400">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8" name="Shape 1138"/>
        <p:cNvGrpSpPr/>
        <p:nvPr/>
      </p:nvGrpSpPr>
      <p:grpSpPr>
        <a:xfrm>
          <a:off x="0" y="0"/>
          <a:ext cx="0" cy="0"/>
          <a:chOff x="0" y="0"/>
          <a:chExt cx="0" cy="0"/>
        </a:xfrm>
      </p:grpSpPr>
      <p:sp>
        <p:nvSpPr>
          <p:cNvPr id="1139" name="Google Shape;1139;p72"/>
          <p:cNvSpPr txBox="1"/>
          <p:nvPr>
            <p:ph idx="1" type="body"/>
          </p:nvPr>
        </p:nvSpPr>
        <p:spPr>
          <a:xfrm>
            <a:off x="876300" y="616021"/>
            <a:ext cx="740708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latin typeface="Calibri"/>
                <a:ea typeface="Calibri"/>
                <a:cs typeface="Calibri"/>
                <a:sym typeface="Calibri"/>
              </a:rPr>
              <a:t>Mükemmel Satış Konuşmanızı Yapın</a:t>
            </a:r>
            <a:endParaRPr b="1">
              <a:solidFill>
                <a:srgbClr val="E95273"/>
              </a:solidFill>
            </a:endParaRPr>
          </a:p>
          <a:p>
            <a:pPr indent="0" lvl="0" marL="0" rtl="0" algn="l">
              <a:lnSpc>
                <a:spcPct val="90000"/>
              </a:lnSpc>
              <a:spcBef>
                <a:spcPts val="1000"/>
              </a:spcBef>
              <a:spcAft>
                <a:spcPts val="0"/>
              </a:spcAft>
              <a:buClr>
                <a:srgbClr val="E95273"/>
              </a:buClr>
              <a:buSzPts val="3600"/>
              <a:buNone/>
            </a:pPr>
            <a:r>
              <a:rPr b="1" lang="en-IE">
                <a:solidFill>
                  <a:srgbClr val="E95273"/>
                </a:solidFill>
                <a:latin typeface="Calibri"/>
                <a:ea typeface="Calibri"/>
                <a:cs typeface="Calibri"/>
                <a:sym typeface="Calibri"/>
              </a:rPr>
              <a:t>- Egzersizler</a:t>
            </a:r>
            <a:endParaRPr b="1">
              <a:solidFill>
                <a:srgbClr val="E95273"/>
              </a:solidFill>
            </a:endParaRPr>
          </a:p>
        </p:txBody>
      </p:sp>
      <p:sp>
        <p:nvSpPr>
          <p:cNvPr id="1140" name="Google Shape;1140;p72"/>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1141" name="Google Shape;1141;p72"/>
          <p:cNvSpPr/>
          <p:nvPr/>
        </p:nvSpPr>
        <p:spPr>
          <a:xfrm>
            <a:off x="638413" y="2117212"/>
            <a:ext cx="8739425"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400">
                <a:solidFill>
                  <a:srgbClr val="6D6E6C"/>
                </a:solidFill>
                <a:latin typeface="Calibri"/>
                <a:ea typeface="Calibri"/>
                <a:cs typeface="Calibri"/>
                <a:sym typeface="Calibri"/>
              </a:rPr>
              <a:t>Start-Up</a:t>
            </a:r>
            <a:r>
              <a:rPr lang="en-IE" sz="2400">
                <a:solidFill>
                  <a:srgbClr val="6D6E6C"/>
                </a:solidFill>
                <a:latin typeface="Calibri"/>
                <a:ea typeface="Calibri"/>
                <a:cs typeface="Calibri"/>
                <a:sym typeface="Calibri"/>
              </a:rPr>
              <a:t> seviyesindeki satış konuşması için bu </a:t>
            </a:r>
            <a:r>
              <a:rPr lang="en-IE" sz="2400" u="sng">
                <a:solidFill>
                  <a:srgbClr val="6D6E6C"/>
                </a:solidFill>
                <a:latin typeface="Calibri"/>
                <a:ea typeface="Calibri"/>
                <a:cs typeface="Calibri"/>
                <a:sym typeface="Calibri"/>
                <a:hlinkClick r:id="rId3"/>
              </a:rPr>
              <a:t>kolaylaştırıcı sayfaya</a:t>
            </a:r>
            <a:r>
              <a:rPr lang="en-IE" sz="2400">
                <a:solidFill>
                  <a:srgbClr val="6D6E6C"/>
                </a:solidFill>
                <a:latin typeface="Calibri"/>
                <a:ea typeface="Calibri"/>
                <a:cs typeface="Calibri"/>
                <a:sym typeface="Calibri"/>
              </a:rPr>
              <a:t> göz atın, slaytlarınız için size fikirler sunar.</a:t>
            </a:r>
            <a:endParaRPr/>
          </a:p>
          <a:p>
            <a:pPr indent="0" lvl="0" marL="0" marR="0" rtl="0" algn="l">
              <a:spcBef>
                <a:spcPts val="0"/>
              </a:spcBef>
              <a:spcAft>
                <a:spcPts val="0"/>
              </a:spcAft>
              <a:buNone/>
            </a:pPr>
            <a:r>
              <a:t/>
            </a:r>
            <a:endParaRPr sz="2400">
              <a:solidFill>
                <a:srgbClr val="6D6E6C"/>
              </a:solidFill>
              <a:latin typeface="Calibri"/>
              <a:ea typeface="Calibri"/>
              <a:cs typeface="Calibri"/>
              <a:sym typeface="Calibri"/>
            </a:endParaRPr>
          </a:p>
          <a:p>
            <a:pPr indent="0" lvl="0" marL="0" marR="0" rtl="0" algn="l">
              <a:spcBef>
                <a:spcPts val="0"/>
              </a:spcBef>
              <a:spcAft>
                <a:spcPts val="0"/>
              </a:spcAft>
              <a:buNone/>
            </a:pPr>
            <a:r>
              <a:t/>
            </a:r>
            <a:endParaRPr sz="2400">
              <a:solidFill>
                <a:srgbClr val="6D6E6C"/>
              </a:solidFill>
              <a:latin typeface="Calibri"/>
              <a:ea typeface="Calibri"/>
              <a:cs typeface="Calibri"/>
              <a:sym typeface="Calibri"/>
            </a:endParaRPr>
          </a:p>
          <a:p>
            <a:pPr indent="0" lvl="0" marL="0" marR="0" rtl="0" algn="l">
              <a:spcBef>
                <a:spcPts val="0"/>
              </a:spcBef>
              <a:spcAft>
                <a:spcPts val="0"/>
              </a:spcAft>
              <a:buNone/>
            </a:pPr>
            <a:r>
              <a:t/>
            </a:r>
            <a:endParaRPr sz="2400">
              <a:solidFill>
                <a:srgbClr val="6D6E6C"/>
              </a:solidFill>
              <a:latin typeface="Calibri"/>
              <a:ea typeface="Calibri"/>
              <a:cs typeface="Calibri"/>
              <a:sym typeface="Calibri"/>
            </a:endParaRPr>
          </a:p>
          <a:p>
            <a:pPr indent="0" lvl="0" marL="0" marR="0" rtl="0" algn="l">
              <a:spcBef>
                <a:spcPts val="0"/>
              </a:spcBef>
              <a:spcAft>
                <a:spcPts val="0"/>
              </a:spcAft>
              <a:buNone/>
            </a:pPr>
            <a:r>
              <a:rPr lang="en-IE" sz="2400">
                <a:solidFill>
                  <a:srgbClr val="6D6E6C"/>
                </a:solidFill>
                <a:latin typeface="Calibri"/>
                <a:ea typeface="Calibri"/>
                <a:cs typeface="Calibri"/>
                <a:sym typeface="Calibri"/>
              </a:rPr>
              <a:t>Ayrıca bu </a:t>
            </a:r>
            <a:r>
              <a:rPr lang="en-IE" sz="2400" u="sng">
                <a:solidFill>
                  <a:srgbClr val="6D6E6C"/>
                </a:solidFill>
                <a:latin typeface="Calibri"/>
                <a:ea typeface="Calibri"/>
                <a:cs typeface="Calibri"/>
                <a:sym typeface="Calibri"/>
                <a:hlinkClick r:id="rId4"/>
              </a:rPr>
              <a:t>Pitch-deck tanıtım dersinde </a:t>
            </a:r>
            <a:r>
              <a:rPr lang="en-IE" sz="2400">
                <a:solidFill>
                  <a:srgbClr val="6D6E6C"/>
                </a:solidFill>
                <a:latin typeface="Calibri"/>
                <a:ea typeface="Calibri"/>
                <a:cs typeface="Calibri"/>
                <a:sym typeface="Calibri"/>
              </a:rPr>
              <a:t>harika bir satış konuşması oluşturmak için fikir ve talimatlar alacaksınız!</a:t>
            </a:r>
            <a:endParaRPr sz="2400">
              <a:solidFill>
                <a:srgbClr val="0563C1"/>
              </a:solidFill>
              <a:latin typeface="Calibri"/>
              <a:ea typeface="Calibri"/>
              <a:cs typeface="Calibri"/>
              <a:sym typeface="Calibri"/>
            </a:endParaRPr>
          </a:p>
          <a:p>
            <a:pPr indent="0" lvl="0" marL="0" marR="0" rtl="0" algn="l">
              <a:spcBef>
                <a:spcPts val="0"/>
              </a:spcBef>
              <a:spcAft>
                <a:spcPts val="0"/>
              </a:spcAft>
              <a:buNone/>
            </a:pPr>
            <a:r>
              <a:t/>
            </a:r>
            <a:endParaRPr sz="2400">
              <a:solidFill>
                <a:srgbClr val="414140"/>
              </a:solidFill>
              <a:latin typeface="Calibri"/>
              <a:ea typeface="Calibri"/>
              <a:cs typeface="Calibri"/>
              <a:sym typeface="Calibri"/>
            </a:endParaRPr>
          </a:p>
        </p:txBody>
      </p:sp>
      <p:sp>
        <p:nvSpPr>
          <p:cNvPr id="1142" name="Google Shape;1142;p72"/>
          <p:cNvSpPr/>
          <p:nvPr/>
        </p:nvSpPr>
        <p:spPr>
          <a:xfrm>
            <a:off x="964738" y="5595648"/>
            <a:ext cx="123303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1800">
                <a:solidFill>
                  <a:schemeClr val="dk1"/>
                </a:solidFill>
                <a:latin typeface="Calibri"/>
                <a:ea typeface="Calibri"/>
                <a:cs typeface="Calibri"/>
                <a:sym typeface="Calibri"/>
              </a:rPr>
              <a:t>Kaynak:</a:t>
            </a:r>
            <a:endParaRPr/>
          </a:p>
          <a:p>
            <a:pPr indent="0" lvl="0" marL="0" marR="0" rtl="0" algn="l">
              <a:spcBef>
                <a:spcPts val="0"/>
              </a:spcBef>
              <a:spcAft>
                <a:spcPts val="0"/>
              </a:spcAft>
              <a:buNone/>
            </a:pPr>
            <a:r>
              <a:rPr lang="en-IE" sz="1800">
                <a:solidFill>
                  <a:schemeClr val="dk1"/>
                </a:solidFill>
                <a:latin typeface="Calibri"/>
                <a:ea typeface="Calibri"/>
                <a:cs typeface="Calibri"/>
                <a:sym typeface="Calibri"/>
              </a:rPr>
              <a:t> </a:t>
            </a:r>
            <a:r>
              <a:rPr lang="en-IE" sz="1800" u="sng">
                <a:solidFill>
                  <a:schemeClr val="dk1"/>
                </a:solidFill>
                <a:latin typeface="Calibri"/>
                <a:ea typeface="Calibri"/>
                <a:cs typeface="Calibri"/>
                <a:sym typeface="Calibri"/>
                <a:hlinkClick r:id="rId5"/>
              </a:rPr>
              <a:t>Full Article</a:t>
            </a:r>
            <a:endParaRPr sz="1800">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6" name="Shape 1146"/>
        <p:cNvGrpSpPr/>
        <p:nvPr/>
      </p:nvGrpSpPr>
      <p:grpSpPr>
        <a:xfrm>
          <a:off x="0" y="0"/>
          <a:ext cx="0" cy="0"/>
          <a:chOff x="0" y="0"/>
          <a:chExt cx="0" cy="0"/>
        </a:xfrm>
      </p:grpSpPr>
      <p:sp>
        <p:nvSpPr>
          <p:cNvPr id="1147" name="Google Shape;1147;p73"/>
          <p:cNvSpPr txBox="1"/>
          <p:nvPr>
            <p:ph idx="1" type="body"/>
          </p:nvPr>
        </p:nvSpPr>
        <p:spPr>
          <a:xfrm>
            <a:off x="0" y="213464"/>
            <a:ext cx="12192000" cy="70448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E63275"/>
              </a:buClr>
              <a:buSzPts val="3600"/>
              <a:buNone/>
            </a:pPr>
            <a:r>
              <a:rPr b="1" lang="en-IE">
                <a:solidFill>
                  <a:srgbClr val="E63275"/>
                </a:solidFill>
              </a:rPr>
              <a:t>Vaka Analizi: Dragons Den Pitch Perfect</a:t>
            </a:r>
            <a:endParaRPr/>
          </a:p>
        </p:txBody>
      </p:sp>
      <p:sp>
        <p:nvSpPr>
          <p:cNvPr id="1148" name="Google Shape;1148;p73"/>
          <p:cNvSpPr/>
          <p:nvPr>
            <p:ph idx="3" type="pic"/>
          </p:nvPr>
        </p:nvSpPr>
        <p:spPr>
          <a:xfrm>
            <a:off x="3184071" y="1893434"/>
            <a:ext cx="5665788" cy="3478212"/>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
        <p:nvSpPr>
          <p:cNvPr id="1149" name="Google Shape;1149;p73"/>
          <p:cNvSpPr txBox="1"/>
          <p:nvPr/>
        </p:nvSpPr>
        <p:spPr>
          <a:xfrm>
            <a:off x="9865052" y="3542987"/>
            <a:ext cx="1887794" cy="461665"/>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400">
                <a:solidFill>
                  <a:srgbClr val="FF0000"/>
                </a:solidFill>
                <a:latin typeface="Calibri"/>
                <a:ea typeface="Calibri"/>
                <a:cs typeface="Calibri"/>
                <a:sym typeface="Calibri"/>
              </a:rPr>
              <a:t>Poland</a:t>
            </a:r>
            <a:endParaRPr/>
          </a:p>
        </p:txBody>
      </p:sp>
      <p:pic>
        <p:nvPicPr>
          <p:cNvPr id="1150" name="Google Shape;1150;p73"/>
          <p:cNvPicPr preferRelativeResize="0"/>
          <p:nvPr/>
        </p:nvPicPr>
        <p:blipFill rotWithShape="1">
          <a:blip r:embed="rId3">
            <a:alphaModFix/>
          </a:blip>
          <a:srcRect b="0" l="0" r="0" t="0"/>
          <a:stretch/>
        </p:blipFill>
        <p:spPr>
          <a:xfrm>
            <a:off x="3377469" y="1893434"/>
            <a:ext cx="5437061" cy="3403443"/>
          </a:xfrm>
          <a:prstGeom prst="rect">
            <a:avLst/>
          </a:prstGeom>
          <a:noFill/>
          <a:ln>
            <a:noFill/>
          </a:ln>
        </p:spPr>
      </p:pic>
      <p:pic>
        <p:nvPicPr>
          <p:cNvPr descr="Image result for polish flag" id="1151" name="Google Shape;1151;p73"/>
          <p:cNvPicPr preferRelativeResize="0"/>
          <p:nvPr/>
        </p:nvPicPr>
        <p:blipFill rotWithShape="1">
          <a:blip r:embed="rId4">
            <a:alphaModFix/>
          </a:blip>
          <a:srcRect b="0" l="0" r="0" t="0"/>
          <a:stretch/>
        </p:blipFill>
        <p:spPr>
          <a:xfrm>
            <a:off x="9752316" y="1893434"/>
            <a:ext cx="2113266" cy="1317071"/>
          </a:xfrm>
          <a:prstGeom prst="rect">
            <a:avLst/>
          </a:prstGeom>
          <a:noFill/>
          <a:ln>
            <a:noFill/>
          </a:ln>
          <a:effectLst>
            <a:outerShdw blurRad="292100" rotWithShape="0" algn="tl" dir="2700000" dist="139700">
              <a:srgbClr val="333333">
                <a:alpha val="64705"/>
              </a:srgbClr>
            </a:outerShdw>
          </a:effectLst>
        </p:spPr>
      </p:pic>
      <p:sp>
        <p:nvSpPr>
          <p:cNvPr id="1152" name="Google Shape;1152;p73"/>
          <p:cNvSpPr txBox="1"/>
          <p:nvPr/>
        </p:nvSpPr>
        <p:spPr>
          <a:xfrm>
            <a:off x="0" y="1035662"/>
            <a:ext cx="12192000" cy="704485"/>
          </a:xfrm>
          <a:prstGeom prst="rect">
            <a:avLst/>
          </a:prstGeom>
          <a:noFill/>
          <a:ln>
            <a:noFill/>
          </a:ln>
        </p:spPr>
        <p:txBody>
          <a:bodyPr anchorCtr="0" anchor="t" bIns="45700" lIns="91425" spcFirstLastPara="1" rIns="91425" wrap="square" tIns="45700">
            <a:normAutofit/>
          </a:bodyPr>
          <a:lstStyle/>
          <a:p>
            <a:pPr indent="0" lvl="0" marL="0" marR="0" rtl="0" algn="ctr">
              <a:lnSpc>
                <a:spcPct val="70000"/>
              </a:lnSpc>
              <a:spcBef>
                <a:spcPts val="0"/>
              </a:spcBef>
              <a:spcAft>
                <a:spcPts val="0"/>
              </a:spcAft>
              <a:buClr>
                <a:srgbClr val="6D6E6C"/>
              </a:buClr>
              <a:buSzPts val="2520"/>
              <a:buFont typeface="Arial"/>
              <a:buNone/>
            </a:pPr>
            <a:r>
              <a:rPr lang="en-IE" sz="2520">
                <a:solidFill>
                  <a:srgbClr val="6D6E6C"/>
                </a:solidFill>
                <a:latin typeface="Calibri"/>
                <a:ea typeface="Calibri"/>
                <a:cs typeface="Calibri"/>
                <a:sym typeface="Calibri"/>
              </a:rPr>
              <a:t>Dragons Den reality şovunun Lehçe versiyonu. Gösterinin katılımcıları, İş için fikirlerini gösteriyor ve beş yatırımcı finansal olarak desteklenip desteklenmeyeceğine karar veriyor</a:t>
            </a:r>
            <a:endParaRPr sz="2520">
              <a:solidFill>
                <a:srgbClr val="6D6E6C"/>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6" name="Shape 1156"/>
        <p:cNvGrpSpPr/>
        <p:nvPr/>
      </p:nvGrpSpPr>
      <p:grpSpPr>
        <a:xfrm>
          <a:off x="0" y="0"/>
          <a:ext cx="0" cy="0"/>
          <a:chOff x="0" y="0"/>
          <a:chExt cx="0" cy="0"/>
        </a:xfrm>
      </p:grpSpPr>
      <p:sp>
        <p:nvSpPr>
          <p:cNvPr id="1157" name="Google Shape;1157;p74"/>
          <p:cNvSpPr txBox="1"/>
          <p:nvPr>
            <p:ph idx="1" type="body"/>
          </p:nvPr>
        </p:nvSpPr>
        <p:spPr>
          <a:xfrm>
            <a:off x="643222" y="682560"/>
            <a:ext cx="679897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330"/>
              <a:buNone/>
            </a:pPr>
            <a:r>
              <a:rPr b="1" lang="en-IE" sz="3330">
                <a:solidFill>
                  <a:srgbClr val="E63275"/>
                </a:solidFill>
              </a:rPr>
              <a:t>Vaka Analizi: Polonya Danışma Ofisi</a:t>
            </a:r>
            <a:endParaRPr sz="3330"/>
          </a:p>
        </p:txBody>
      </p:sp>
      <p:sp>
        <p:nvSpPr>
          <p:cNvPr id="1158" name="Google Shape;1158;p74"/>
          <p:cNvSpPr txBox="1"/>
          <p:nvPr>
            <p:ph idx="3" type="body"/>
          </p:nvPr>
        </p:nvSpPr>
        <p:spPr>
          <a:xfrm>
            <a:off x="643223" y="2087287"/>
            <a:ext cx="6798976" cy="36420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2400"/>
              <a:buNone/>
            </a:pPr>
            <a:r>
              <a:rPr b="1" lang="en-IE" sz="2400">
                <a:solidFill>
                  <a:srgbClr val="E63275"/>
                </a:solidFill>
              </a:rPr>
              <a:t>Başlık: </a:t>
            </a:r>
            <a:r>
              <a:rPr b="1" lang="en-IE" sz="2400"/>
              <a:t>İş Planı ve Proje Önerisi Yazma</a:t>
            </a:r>
            <a:endParaRPr b="1" sz="2400"/>
          </a:p>
          <a:p>
            <a:pPr indent="0" lvl="0" marL="0" rtl="0" algn="l">
              <a:lnSpc>
                <a:spcPct val="90000"/>
              </a:lnSpc>
              <a:spcBef>
                <a:spcPts val="1000"/>
              </a:spcBef>
              <a:spcAft>
                <a:spcPts val="0"/>
              </a:spcAft>
              <a:buClr>
                <a:srgbClr val="E63275"/>
              </a:buClr>
              <a:buSzPts val="2400"/>
              <a:buNone/>
            </a:pPr>
            <a:r>
              <a:rPr b="1" lang="en-IE" sz="2400">
                <a:solidFill>
                  <a:srgbClr val="E63275"/>
                </a:solidFill>
              </a:rPr>
              <a:t>Açıklama: </a:t>
            </a:r>
            <a:r>
              <a:rPr lang="en-IE" sz="2400"/>
              <a:t>MW &amp; Partners, iş planları ve proje teklifi yazmakla ilgilenmektedir. MW &amp; Partners, Polonya'daki bir iş danışma bürosudur.</a:t>
            </a:r>
            <a:endParaRPr sz="2400"/>
          </a:p>
          <a:p>
            <a:pPr indent="0" lvl="0" marL="0" rtl="0" algn="l">
              <a:lnSpc>
                <a:spcPct val="90000"/>
              </a:lnSpc>
              <a:spcBef>
                <a:spcPts val="1000"/>
              </a:spcBef>
              <a:spcAft>
                <a:spcPts val="0"/>
              </a:spcAft>
              <a:buClr>
                <a:srgbClr val="6D6E6C"/>
              </a:buClr>
              <a:buSzPts val="2400"/>
              <a:buNone/>
            </a:pPr>
            <a:r>
              <a:t/>
            </a:r>
            <a:endParaRPr sz="2400"/>
          </a:p>
        </p:txBody>
      </p:sp>
      <p:pic>
        <p:nvPicPr>
          <p:cNvPr descr="Image result for polish flag" id="1159" name="Google Shape;1159;p74"/>
          <p:cNvPicPr preferRelativeResize="0"/>
          <p:nvPr/>
        </p:nvPicPr>
        <p:blipFill rotWithShape="1">
          <a:blip r:embed="rId3">
            <a:alphaModFix/>
          </a:blip>
          <a:srcRect b="0" l="0" r="0" t="0"/>
          <a:stretch/>
        </p:blipFill>
        <p:spPr>
          <a:xfrm>
            <a:off x="5138433" y="4199389"/>
            <a:ext cx="2113266" cy="1317071"/>
          </a:xfrm>
          <a:prstGeom prst="rect">
            <a:avLst/>
          </a:prstGeom>
          <a:noFill/>
          <a:ln>
            <a:noFill/>
          </a:ln>
          <a:effectLst>
            <a:outerShdw blurRad="292100" rotWithShape="0" algn="tl" dir="2700000" dist="139700">
              <a:srgbClr val="333333">
                <a:alpha val="64705"/>
              </a:srgbClr>
            </a:outerShdw>
          </a:effectLst>
        </p:spPr>
      </p:pic>
      <p:pic>
        <p:nvPicPr>
          <p:cNvPr descr="A picture containing object, man, black, table&#10;&#10;Description automatically generated" id="1160" name="Google Shape;1160;p74"/>
          <p:cNvPicPr preferRelativeResize="0"/>
          <p:nvPr/>
        </p:nvPicPr>
        <p:blipFill rotWithShape="1">
          <a:blip r:embed="rId4">
            <a:alphaModFix/>
          </a:blip>
          <a:srcRect b="0" l="0" r="39706" t="0"/>
          <a:stretch/>
        </p:blipFill>
        <p:spPr>
          <a:xfrm>
            <a:off x="8782741" y="1208804"/>
            <a:ext cx="3409259" cy="4189137"/>
          </a:xfrm>
          <a:prstGeom prst="rect">
            <a:avLst/>
          </a:prstGeom>
          <a:noFill/>
          <a:ln>
            <a:noFill/>
          </a:ln>
        </p:spPr>
      </p:pic>
      <p:sp>
        <p:nvSpPr>
          <p:cNvPr id="1161" name="Google Shape;1161;p74"/>
          <p:cNvSpPr txBox="1"/>
          <p:nvPr/>
        </p:nvSpPr>
        <p:spPr>
          <a:xfrm>
            <a:off x="5151133" y="5397941"/>
            <a:ext cx="2100566" cy="461665"/>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400">
                <a:solidFill>
                  <a:srgbClr val="FF0000"/>
                </a:solidFill>
                <a:latin typeface="Calibri"/>
                <a:ea typeface="Calibri"/>
                <a:cs typeface="Calibri"/>
                <a:sym typeface="Calibri"/>
              </a:rPr>
              <a:t>Poland</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5" name="Shape 1165"/>
        <p:cNvGrpSpPr/>
        <p:nvPr/>
      </p:nvGrpSpPr>
      <p:grpSpPr>
        <a:xfrm>
          <a:off x="0" y="0"/>
          <a:ext cx="0" cy="0"/>
          <a:chOff x="0" y="0"/>
          <a:chExt cx="0" cy="0"/>
        </a:xfrm>
      </p:grpSpPr>
      <p:sp>
        <p:nvSpPr>
          <p:cNvPr id="1166" name="Google Shape;1166;p75"/>
          <p:cNvSpPr txBox="1"/>
          <p:nvPr>
            <p:ph idx="1" type="body"/>
          </p:nvPr>
        </p:nvSpPr>
        <p:spPr>
          <a:xfrm>
            <a:off x="0" y="213464"/>
            <a:ext cx="12192000" cy="70448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E63275"/>
              </a:buClr>
              <a:buSzPts val="3600"/>
              <a:buNone/>
            </a:pPr>
            <a:r>
              <a:rPr b="1" lang="en-IE">
                <a:solidFill>
                  <a:srgbClr val="E63275"/>
                </a:solidFill>
              </a:rPr>
              <a:t>İşletme Planları: Örnekler</a:t>
            </a:r>
            <a:endParaRPr/>
          </a:p>
        </p:txBody>
      </p:sp>
      <p:sp>
        <p:nvSpPr>
          <p:cNvPr id="1167" name="Google Shape;1167;p75"/>
          <p:cNvSpPr/>
          <p:nvPr>
            <p:ph idx="3" type="pic"/>
          </p:nvPr>
        </p:nvSpPr>
        <p:spPr>
          <a:xfrm>
            <a:off x="3184071" y="1893434"/>
            <a:ext cx="5665788" cy="3478212"/>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pic>
        <p:nvPicPr>
          <p:cNvPr id="1168" name="Google Shape;1168;p75"/>
          <p:cNvPicPr preferRelativeResize="0"/>
          <p:nvPr/>
        </p:nvPicPr>
        <p:blipFill rotWithShape="1">
          <a:blip r:embed="rId3">
            <a:alphaModFix/>
          </a:blip>
          <a:srcRect b="0" l="0" r="0" t="0"/>
          <a:stretch/>
        </p:blipFill>
        <p:spPr>
          <a:xfrm>
            <a:off x="9765129" y="1893434"/>
            <a:ext cx="2087640" cy="1391760"/>
          </a:xfrm>
          <a:prstGeom prst="rect">
            <a:avLst/>
          </a:prstGeom>
          <a:noFill/>
          <a:ln>
            <a:noFill/>
          </a:ln>
        </p:spPr>
      </p:pic>
      <p:sp>
        <p:nvSpPr>
          <p:cNvPr id="1169" name="Google Shape;1169;p75"/>
          <p:cNvSpPr txBox="1"/>
          <p:nvPr/>
        </p:nvSpPr>
        <p:spPr>
          <a:xfrm>
            <a:off x="9865052" y="3542987"/>
            <a:ext cx="1887794" cy="461665"/>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400">
                <a:solidFill>
                  <a:srgbClr val="FF0000"/>
                </a:solidFill>
                <a:latin typeface="Calibri"/>
                <a:ea typeface="Calibri"/>
                <a:cs typeface="Calibri"/>
                <a:sym typeface="Calibri"/>
              </a:rPr>
              <a:t>TURKEY</a:t>
            </a:r>
            <a:endParaRPr/>
          </a:p>
        </p:txBody>
      </p:sp>
      <p:pic>
        <p:nvPicPr>
          <p:cNvPr id="1170" name="Google Shape;1170;p75">
            <a:hlinkClick r:id="rId4"/>
          </p:cNvPr>
          <p:cNvPicPr preferRelativeResize="0"/>
          <p:nvPr/>
        </p:nvPicPr>
        <p:blipFill rotWithShape="1">
          <a:blip r:embed="rId5">
            <a:alphaModFix/>
          </a:blip>
          <a:srcRect b="0" l="0" r="0" t="0"/>
          <a:stretch/>
        </p:blipFill>
        <p:spPr>
          <a:xfrm>
            <a:off x="3861307" y="2127451"/>
            <a:ext cx="4258565" cy="3154642"/>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4" name="Shape 1174"/>
        <p:cNvGrpSpPr/>
        <p:nvPr/>
      </p:nvGrpSpPr>
      <p:grpSpPr>
        <a:xfrm>
          <a:off x="0" y="0"/>
          <a:ext cx="0" cy="0"/>
          <a:chOff x="0" y="0"/>
          <a:chExt cx="0" cy="0"/>
        </a:xfrm>
      </p:grpSpPr>
      <p:sp>
        <p:nvSpPr>
          <p:cNvPr id="1175" name="Google Shape;1175;p76"/>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latin typeface="Calibri"/>
                <a:ea typeface="Calibri"/>
                <a:cs typeface="Calibri"/>
                <a:sym typeface="Calibri"/>
              </a:rPr>
              <a:t>Neler Öğrendik?</a:t>
            </a:r>
            <a:endParaRPr b="1">
              <a:solidFill>
                <a:srgbClr val="E63275"/>
              </a:solidFill>
            </a:endParaRPr>
          </a:p>
        </p:txBody>
      </p:sp>
      <p:sp>
        <p:nvSpPr>
          <p:cNvPr id="1176" name="Google Shape;1176;p76"/>
          <p:cNvSpPr txBox="1"/>
          <p:nvPr>
            <p:ph idx="2" type="body"/>
          </p:nvPr>
        </p:nvSpPr>
        <p:spPr>
          <a:xfrm>
            <a:off x="440053" y="2192285"/>
            <a:ext cx="11311894" cy="3975101"/>
          </a:xfrm>
          <a:prstGeom prst="rect">
            <a:avLst/>
          </a:prstGeom>
          <a:solidFill>
            <a:schemeClr val="lt1"/>
          </a:solid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F26942"/>
              </a:buClr>
              <a:buSzPts val="2400"/>
              <a:buFont typeface="Arial"/>
              <a:buChar char="•"/>
            </a:pPr>
            <a:r>
              <a:rPr lang="en-IE"/>
              <a:t>İş planım ve tüm bölümleri ele almak hayati önem taşıyor. İçindekiler, iyi bir özet ve ekler içermeli ve yatırımcının tüm İş Planımı okuyacağını varsaymamalıyım. İhtiyaç duydukları bilgileri okumaları ve bulmalarının kolay olması önemlidir.</a:t>
            </a:r>
            <a:endParaRPr/>
          </a:p>
          <a:p>
            <a:pPr indent="-342900" lvl="0" marL="342900" rtl="0" algn="l">
              <a:lnSpc>
                <a:spcPct val="90000"/>
              </a:lnSpc>
              <a:spcBef>
                <a:spcPts val="400"/>
              </a:spcBef>
              <a:spcAft>
                <a:spcPts val="0"/>
              </a:spcAft>
              <a:buClr>
                <a:srgbClr val="F26942"/>
              </a:buClr>
              <a:buSzPts val="2400"/>
              <a:buFont typeface="Arial"/>
              <a:buChar char="•"/>
            </a:pPr>
            <a:r>
              <a:rPr lang="en-IE"/>
              <a:t>Farklı türlerin farkında olmak ve iş ve iş ihtiyaçlarıma en uygun olanı seçtiğimden emin olmak için birçok farklı finansman türü vardır. Şüpheniz varsa mentoruma veya yerel kurumsal ofisime gidin.</a:t>
            </a:r>
            <a:endParaRPr/>
          </a:p>
          <a:p>
            <a:pPr indent="-342900" lvl="0" marL="342900" rtl="0" algn="l">
              <a:lnSpc>
                <a:spcPct val="90000"/>
              </a:lnSpc>
              <a:spcBef>
                <a:spcPts val="400"/>
              </a:spcBef>
              <a:spcAft>
                <a:spcPts val="0"/>
              </a:spcAft>
              <a:buClr>
                <a:srgbClr val="F26942"/>
              </a:buClr>
              <a:buSzPts val="2400"/>
              <a:buFont typeface="Arial"/>
              <a:buChar char="•"/>
            </a:pPr>
            <a:r>
              <a:rPr lang="en-IE"/>
              <a:t>Bir yatırımcı, melek ya da özel kişi aracılığıyla dış finansman desteğine gitmem şart değil. İşletmem için doğru fon, hibe fonu aracılığıyla sağlanabilir. Ancak, yatırımcıların ve meleklerin değerli deneyimler ve girdiler getirebileceğini bilmeliyim.</a:t>
            </a:r>
            <a:endParaRPr/>
          </a:p>
          <a:p>
            <a:pPr indent="-342900" lvl="0" marL="342900" rtl="0" algn="l">
              <a:lnSpc>
                <a:spcPct val="90000"/>
              </a:lnSpc>
              <a:spcBef>
                <a:spcPts val="400"/>
              </a:spcBef>
              <a:spcAft>
                <a:spcPts val="0"/>
              </a:spcAft>
              <a:buClr>
                <a:srgbClr val="F26942"/>
              </a:buClr>
              <a:buSzPts val="2400"/>
              <a:buFont typeface="Arial"/>
              <a:buChar char="•"/>
            </a:pPr>
            <a:r>
              <a:rPr lang="en-IE"/>
              <a:t>İyi bir yatırımcı aralığına sahip olmak sadece potansiyel yatırımcılar için değil, işimi duymak isteyen herkes için de önemlidir. İşletmemi yaklaşık 3 dakika içinde haber vermeden açık bir şekilde açıklayabilmeliyim.</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0" name="Shape 1180"/>
        <p:cNvGrpSpPr/>
        <p:nvPr/>
      </p:nvGrpSpPr>
      <p:grpSpPr>
        <a:xfrm>
          <a:off x="0" y="0"/>
          <a:ext cx="0" cy="0"/>
          <a:chOff x="0" y="0"/>
          <a:chExt cx="0" cy="0"/>
        </a:xfrm>
      </p:grpSpPr>
      <p:sp>
        <p:nvSpPr>
          <p:cNvPr id="1181" name="Google Shape;1181;p77"/>
          <p:cNvSpPr txBox="1"/>
          <p:nvPr>
            <p:ph idx="1" type="body"/>
          </p:nvPr>
        </p:nvSpPr>
        <p:spPr>
          <a:xfrm>
            <a:off x="149958" y="866857"/>
            <a:ext cx="3854522" cy="69735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74F72"/>
              </a:buClr>
              <a:buSzPts val="5400"/>
              <a:buNone/>
            </a:pPr>
            <a:r>
              <a:rPr lang="en-IE"/>
              <a:t>Teşekkürler!</a:t>
            </a:r>
            <a:endParaRPr/>
          </a:p>
        </p:txBody>
      </p:sp>
      <p:sp>
        <p:nvSpPr>
          <p:cNvPr id="1182" name="Google Shape;1182;p77"/>
          <p:cNvSpPr txBox="1"/>
          <p:nvPr>
            <p:ph idx="2" type="body"/>
          </p:nvPr>
        </p:nvSpPr>
        <p:spPr>
          <a:xfrm>
            <a:off x="3737279" y="872468"/>
            <a:ext cx="4534562" cy="69735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74F72"/>
              </a:buClr>
              <a:buSzPts val="2500"/>
              <a:buNone/>
            </a:pPr>
            <a:r>
              <a:rPr i="0" lang="en-IE" sz="2500"/>
              <a:t>Aklına takılanı sorabilirsin ☺</a:t>
            </a:r>
            <a:endParaRPr i="0" sz="2500"/>
          </a:p>
        </p:txBody>
      </p:sp>
      <p:sp>
        <p:nvSpPr>
          <p:cNvPr id="1183" name="Google Shape;1183;p77"/>
          <p:cNvSpPr txBox="1"/>
          <p:nvPr>
            <p:ph idx="3" type="body"/>
          </p:nvPr>
        </p:nvSpPr>
        <p:spPr>
          <a:xfrm>
            <a:off x="7837392" y="2215211"/>
            <a:ext cx="4217588" cy="709081"/>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chemeClr val="lt1"/>
              </a:buClr>
              <a:buSzPts val="1360"/>
              <a:buNone/>
            </a:pPr>
            <a:r>
              <a:rPr lang="en-IE" sz="1360"/>
              <a:t>@EMERGEPROJECTEU</a:t>
            </a:r>
            <a:endParaRPr/>
          </a:p>
          <a:p>
            <a:pPr indent="0" lvl="0" marL="0" rtl="0" algn="l">
              <a:lnSpc>
                <a:spcPct val="70000"/>
              </a:lnSpc>
              <a:spcBef>
                <a:spcPts val="1000"/>
              </a:spcBef>
              <a:spcAft>
                <a:spcPts val="0"/>
              </a:spcAft>
              <a:buClr>
                <a:schemeClr val="lt1"/>
              </a:buClr>
              <a:buSzPts val="1360"/>
              <a:buNone/>
            </a:pPr>
            <a:r>
              <a:rPr lang="en-IE" sz="1360" u="sng">
                <a:solidFill>
                  <a:schemeClr val="hlink"/>
                </a:solidFill>
                <a:hlinkClick r:id="rId3"/>
              </a:rPr>
              <a:t>https://www.facebook.com/EMERGEPROJECTEU/?ref=br_rs</a:t>
            </a:r>
            <a:endParaRPr sz="1360"/>
          </a:p>
        </p:txBody>
      </p:sp>
      <p:sp>
        <p:nvSpPr>
          <p:cNvPr id="1184" name="Google Shape;1184;p77"/>
          <p:cNvSpPr txBox="1"/>
          <p:nvPr>
            <p:ph idx="4" type="body"/>
          </p:nvPr>
        </p:nvSpPr>
        <p:spPr>
          <a:xfrm>
            <a:off x="8027185" y="3522871"/>
            <a:ext cx="4103296" cy="3825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00"/>
              <a:buNone/>
            </a:pPr>
            <a:r>
              <a:rPr lang="en-IE" sz="1400" u="sng">
                <a:solidFill>
                  <a:schemeClr val="hlink"/>
                </a:solidFill>
                <a:hlinkClick r:id="rId4"/>
              </a:rPr>
              <a:t>http://www.emergeengineers.eu/project-partners/</a:t>
            </a:r>
            <a:endParaRPr sz="1400"/>
          </a:p>
        </p:txBody>
      </p:sp>
      <p:sp>
        <p:nvSpPr>
          <p:cNvPr id="1185" name="Google Shape;1185;p77"/>
          <p:cNvSpPr txBox="1"/>
          <p:nvPr>
            <p:ph idx="5" type="body"/>
          </p:nvPr>
        </p:nvSpPr>
        <p:spPr>
          <a:xfrm>
            <a:off x="8425435" y="4321462"/>
            <a:ext cx="3537266" cy="843457"/>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lt1"/>
              </a:buClr>
              <a:buSzPts val="1295"/>
              <a:buNone/>
            </a:pPr>
            <a:r>
              <a:rPr lang="en-IE" sz="1295" u="sng">
                <a:solidFill>
                  <a:schemeClr val="hlink"/>
                </a:solidFill>
                <a:hlinkClick r:id="rId5"/>
              </a:rPr>
              <a:t>http://www.emergeengineers.eu/</a:t>
            </a:r>
            <a:endParaRPr sz="1295"/>
          </a:p>
          <a:p>
            <a:pPr indent="0" lvl="0" marL="0" rtl="0" algn="l">
              <a:lnSpc>
                <a:spcPct val="80000"/>
              </a:lnSpc>
              <a:spcBef>
                <a:spcPts val="1000"/>
              </a:spcBef>
              <a:spcAft>
                <a:spcPts val="0"/>
              </a:spcAft>
              <a:buClr>
                <a:schemeClr val="lt1"/>
              </a:buClr>
              <a:buSzPts val="1295"/>
              <a:buNone/>
            </a:pPr>
            <a:r>
              <a:rPr lang="en-IE" sz="1295"/>
              <a:t>#EMERGE  #femaleengineers  #Erasmus+</a:t>
            </a:r>
            <a:endParaRPr/>
          </a:p>
          <a:p>
            <a:pPr indent="0" lvl="0" marL="0" rtl="0" algn="l">
              <a:lnSpc>
                <a:spcPct val="80000"/>
              </a:lnSpc>
              <a:spcBef>
                <a:spcPts val="1000"/>
              </a:spcBef>
              <a:spcAft>
                <a:spcPts val="0"/>
              </a:spcAft>
              <a:buClr>
                <a:schemeClr val="lt1"/>
              </a:buClr>
              <a:buSzPts val="1295"/>
              <a:buNone/>
            </a:pPr>
            <a:r>
              <a:rPr lang="en-IE" sz="1295"/>
              <a:t>#femaleentrepreneurs</a:t>
            </a:r>
            <a:endParaRPr sz="1295"/>
          </a:p>
        </p:txBody>
      </p:sp>
      <p:sp>
        <p:nvSpPr>
          <p:cNvPr id="1186" name="Google Shape;1186;p77"/>
          <p:cNvSpPr/>
          <p:nvPr/>
        </p:nvSpPr>
        <p:spPr>
          <a:xfrm>
            <a:off x="7232588" y="2462413"/>
            <a:ext cx="295553" cy="257910"/>
          </a:xfrm>
          <a:custGeom>
            <a:rect b="b" l="l" r="r" t="t"/>
            <a:pathLst>
              <a:path extrusionOk="0" fill="none" h="16026" w="18365">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1187" name="Google Shape;1187;p77"/>
          <p:cNvGrpSpPr/>
          <p:nvPr/>
        </p:nvGrpSpPr>
        <p:grpSpPr>
          <a:xfrm>
            <a:off x="7852766" y="4477427"/>
            <a:ext cx="301041" cy="301041"/>
            <a:chOff x="5941025" y="3634400"/>
            <a:chExt cx="467650" cy="467650"/>
          </a:xfrm>
        </p:grpSpPr>
        <p:sp>
          <p:nvSpPr>
            <p:cNvPr id="1188" name="Google Shape;1188;p77"/>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89" name="Google Shape;1189;p77"/>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90" name="Google Shape;1190;p77"/>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91" name="Google Shape;1191;p77"/>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92" name="Google Shape;1192;p77"/>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93" name="Google Shape;1193;p77"/>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194" name="Google Shape;1194;p77"/>
          <p:cNvGrpSpPr/>
          <p:nvPr/>
        </p:nvGrpSpPr>
        <p:grpSpPr>
          <a:xfrm>
            <a:off x="7380365" y="3606172"/>
            <a:ext cx="299463" cy="202260"/>
            <a:chOff x="564675" y="1700625"/>
            <a:chExt cx="465200" cy="314200"/>
          </a:xfrm>
        </p:grpSpPr>
        <p:sp>
          <p:nvSpPr>
            <p:cNvPr id="1195" name="Google Shape;1195;p77"/>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96" name="Google Shape;1196;p77"/>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97" name="Google Shape;1197;p77"/>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9" name="Shape 619"/>
        <p:cNvGrpSpPr/>
        <p:nvPr/>
      </p:nvGrpSpPr>
      <p:grpSpPr>
        <a:xfrm>
          <a:off x="0" y="0"/>
          <a:ext cx="0" cy="0"/>
          <a:chOff x="0" y="0"/>
          <a:chExt cx="0" cy="0"/>
        </a:xfrm>
      </p:grpSpPr>
      <p:sp>
        <p:nvSpPr>
          <p:cNvPr id="620" name="Google Shape;620;p8"/>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rPr b="1" lang="en-IE"/>
              <a:t>MALİYET</a:t>
            </a:r>
            <a:endParaRPr b="1"/>
          </a:p>
        </p:txBody>
      </p:sp>
      <p:sp>
        <p:nvSpPr>
          <p:cNvPr id="621" name="Google Shape;621;p8"/>
          <p:cNvSpPr txBox="1"/>
          <p:nvPr>
            <p:ph idx="2" type="body"/>
          </p:nvPr>
        </p:nvSpPr>
        <p:spPr>
          <a:xfrm>
            <a:off x="3731172" y="1967284"/>
            <a:ext cx="8954700" cy="3975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Maliyet,</a:t>
            </a:r>
            <a:r>
              <a:rPr b="1" lang="en-IE">
                <a:solidFill>
                  <a:srgbClr val="E63275"/>
                </a:solidFill>
              </a:rPr>
              <a:t> hesabınızı yansıtması ve ödüllendirmesi gereken </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parasal bir değerleme </a:t>
            </a:r>
            <a:r>
              <a:rPr lang="en-IE"/>
              <a:t>….</a:t>
            </a:r>
            <a:endParaRPr/>
          </a:p>
          <a:p>
            <a:pPr indent="-304800" lvl="0" marL="457200" rtl="0" algn="l">
              <a:lnSpc>
                <a:spcPct val="90000"/>
              </a:lnSpc>
              <a:spcBef>
                <a:spcPts val="1000"/>
              </a:spcBef>
              <a:spcAft>
                <a:spcPts val="0"/>
              </a:spcAft>
              <a:buClr>
                <a:srgbClr val="EC2179"/>
              </a:buClr>
              <a:buSzPts val="2400"/>
              <a:buFont typeface="Calibri"/>
              <a:buNone/>
            </a:pPr>
            <a:r>
              <a:t/>
            </a:r>
            <a:endParaRPr/>
          </a:p>
          <a:p>
            <a:pPr indent="-304800" lvl="0" marL="457200" rtl="0" algn="l">
              <a:lnSpc>
                <a:spcPct val="90000"/>
              </a:lnSpc>
              <a:spcBef>
                <a:spcPts val="1000"/>
              </a:spcBef>
              <a:spcAft>
                <a:spcPts val="0"/>
              </a:spcAft>
              <a:buClr>
                <a:srgbClr val="EC2179"/>
              </a:buClr>
              <a:buSzPts val="2400"/>
              <a:buFont typeface="Calibri"/>
              <a:buNone/>
            </a:pPr>
            <a:r>
              <a:t/>
            </a:r>
            <a:endParaRPr/>
          </a:p>
          <a:p>
            <a:pPr indent="0" lvl="0" marL="0" rtl="0" algn="l">
              <a:lnSpc>
                <a:spcPct val="90000"/>
              </a:lnSpc>
              <a:spcBef>
                <a:spcPts val="1000"/>
              </a:spcBef>
              <a:spcAft>
                <a:spcPts val="0"/>
              </a:spcAft>
              <a:buClr>
                <a:srgbClr val="EC2179"/>
              </a:buClr>
              <a:buSzPts val="2400"/>
              <a:buNone/>
            </a:pPr>
            <a:r>
              <a:t/>
            </a:r>
            <a:endParaRPr/>
          </a:p>
          <a:p>
            <a:pPr indent="0" lvl="0" marL="0" rtl="0" algn="l">
              <a:lnSpc>
                <a:spcPct val="90000"/>
              </a:lnSpc>
              <a:spcBef>
                <a:spcPts val="1000"/>
              </a:spcBef>
              <a:spcAft>
                <a:spcPts val="0"/>
              </a:spcAft>
              <a:buClr>
                <a:srgbClr val="EC2179"/>
              </a:buClr>
              <a:buSzPts val="2400"/>
              <a:buNone/>
            </a:pPr>
            <a:r>
              <a:t/>
            </a:r>
            <a:endParaRPr/>
          </a:p>
          <a:p>
            <a:pPr indent="0" lvl="0" marL="0" rtl="0" algn="l">
              <a:lnSpc>
                <a:spcPct val="90000"/>
              </a:lnSpc>
              <a:spcBef>
                <a:spcPts val="1000"/>
              </a:spcBef>
              <a:spcAft>
                <a:spcPts val="0"/>
              </a:spcAft>
              <a:buClr>
                <a:srgbClr val="EC2179"/>
              </a:buClr>
              <a:buSzPts val="2400"/>
              <a:buNone/>
            </a:pPr>
            <a:r>
              <a:rPr b="1" lang="en-IE" sz="1000">
                <a:solidFill>
                  <a:srgbClr val="EC2179"/>
                </a:solidFill>
              </a:rPr>
              <a:t> </a:t>
            </a:r>
            <a:endParaRPr b="1" sz="1000">
              <a:solidFill>
                <a:srgbClr val="EC2179"/>
              </a:solidFill>
            </a:endParaRPr>
          </a:p>
          <a:p>
            <a:pPr indent="0" lvl="0" marL="0" rtl="0" algn="l">
              <a:lnSpc>
                <a:spcPct val="90000"/>
              </a:lnSpc>
              <a:spcBef>
                <a:spcPts val="1000"/>
              </a:spcBef>
              <a:spcAft>
                <a:spcPts val="0"/>
              </a:spcAft>
              <a:buClr>
                <a:srgbClr val="EC2179"/>
              </a:buClr>
              <a:buSzPts val="2400"/>
              <a:buNone/>
            </a:pPr>
            <a:r>
              <a:rPr b="1" lang="en-IE">
                <a:solidFill>
                  <a:srgbClr val="EC2179"/>
                </a:solidFill>
              </a:rPr>
              <a:t>Maliyetlendirmenin amacı </a:t>
            </a:r>
            <a:r>
              <a:rPr b="1" lang="en-IE" sz="1000">
                <a:solidFill>
                  <a:srgbClr val="EC2179"/>
                </a:solidFill>
              </a:rPr>
              <a:t>  </a:t>
            </a:r>
            <a:endParaRPr b="1" sz="1000">
              <a:solidFill>
                <a:srgbClr val="EC2179"/>
              </a:solidFill>
            </a:endParaRPr>
          </a:p>
          <a:p>
            <a:pPr indent="-342900" lvl="0" marL="342900" rtl="0" algn="l">
              <a:lnSpc>
                <a:spcPct val="70000"/>
              </a:lnSpc>
              <a:spcBef>
                <a:spcPts val="1000"/>
              </a:spcBef>
              <a:spcAft>
                <a:spcPts val="0"/>
              </a:spcAft>
              <a:buClr>
                <a:srgbClr val="EC2179"/>
              </a:buClr>
              <a:buSzPts val="2400"/>
              <a:buFont typeface="Arial"/>
              <a:buChar char="•"/>
            </a:pPr>
            <a:r>
              <a:rPr lang="en-IE"/>
              <a:t>Maliyeti kontrol etmektir</a:t>
            </a:r>
            <a:endParaRPr/>
          </a:p>
          <a:p>
            <a:pPr indent="-342900" lvl="0" marL="342900" rtl="0" algn="l">
              <a:lnSpc>
                <a:spcPct val="70000"/>
              </a:lnSpc>
              <a:spcBef>
                <a:spcPts val="1000"/>
              </a:spcBef>
              <a:spcAft>
                <a:spcPts val="0"/>
              </a:spcAft>
              <a:buClr>
                <a:srgbClr val="EC2179"/>
              </a:buClr>
              <a:buSzPts val="2400"/>
              <a:buFont typeface="Arial"/>
              <a:buChar char="•"/>
            </a:pPr>
            <a:r>
              <a:rPr lang="en-IE"/>
              <a:t>Fiyatınızı düzeltmek için</a:t>
            </a:r>
            <a:endParaRPr/>
          </a:p>
          <a:p>
            <a:pPr indent="-342900" lvl="0" marL="342900" rtl="0" algn="l">
              <a:lnSpc>
                <a:spcPct val="70000"/>
              </a:lnSpc>
              <a:spcBef>
                <a:spcPts val="1000"/>
              </a:spcBef>
              <a:spcAft>
                <a:spcPts val="0"/>
              </a:spcAft>
              <a:buClr>
                <a:srgbClr val="EC2179"/>
              </a:buClr>
              <a:buSzPts val="2400"/>
              <a:buFont typeface="Arial"/>
              <a:buChar char="•"/>
            </a:pPr>
            <a:r>
              <a:rPr lang="en-IE"/>
              <a:t>En karlı satışlarınızı belirlemek için</a:t>
            </a:r>
            <a:endParaRPr/>
          </a:p>
        </p:txBody>
      </p:sp>
      <p:sp>
        <p:nvSpPr>
          <p:cNvPr id="622" name="Google Shape;622;p8"/>
          <p:cNvSpPr txBox="1"/>
          <p:nvPr/>
        </p:nvSpPr>
        <p:spPr>
          <a:xfrm>
            <a:off x="3731172" y="2824523"/>
            <a:ext cx="8187600" cy="21432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rgbClr val="EC2179"/>
              </a:buClr>
              <a:buSzPts val="2400"/>
              <a:buFont typeface="Calibri"/>
              <a:buAutoNum type="arabicPeriod"/>
            </a:pPr>
            <a:r>
              <a:rPr lang="en-IE" sz="2400">
                <a:solidFill>
                  <a:srgbClr val="6D6E6C"/>
                </a:solidFill>
                <a:latin typeface="Calibri"/>
                <a:ea typeface="Calibri"/>
                <a:cs typeface="Calibri"/>
                <a:sym typeface="Calibri"/>
              </a:rPr>
              <a:t>Çaba</a:t>
            </a:r>
            <a:endParaRPr sz="2400">
              <a:solidFill>
                <a:srgbClr val="6D6E6C"/>
              </a:solidFill>
              <a:latin typeface="Calibri"/>
              <a:ea typeface="Calibri"/>
              <a:cs typeface="Calibri"/>
              <a:sym typeface="Calibri"/>
            </a:endParaRPr>
          </a:p>
          <a:p>
            <a:pPr indent="-457200" lvl="0" marL="457200" marR="0" rtl="0" algn="l">
              <a:lnSpc>
                <a:spcPct val="90000"/>
              </a:lnSpc>
              <a:spcBef>
                <a:spcPts val="300"/>
              </a:spcBef>
              <a:spcAft>
                <a:spcPts val="0"/>
              </a:spcAft>
              <a:buClr>
                <a:srgbClr val="EC2179"/>
              </a:buClr>
              <a:buSzPts val="2400"/>
              <a:buFont typeface="Calibri"/>
              <a:buAutoNum type="arabicPeriod"/>
            </a:pPr>
            <a:r>
              <a:rPr lang="en-IE" sz="2400">
                <a:solidFill>
                  <a:srgbClr val="6D6E6C"/>
                </a:solidFill>
                <a:latin typeface="Calibri"/>
                <a:ea typeface="Calibri"/>
                <a:cs typeface="Calibri"/>
                <a:sym typeface="Calibri"/>
              </a:rPr>
              <a:t>Malzemeler</a:t>
            </a:r>
            <a:endParaRPr sz="2400">
              <a:solidFill>
                <a:srgbClr val="6D6E6C"/>
              </a:solidFill>
              <a:latin typeface="Calibri"/>
              <a:ea typeface="Calibri"/>
              <a:cs typeface="Calibri"/>
              <a:sym typeface="Calibri"/>
            </a:endParaRPr>
          </a:p>
          <a:p>
            <a:pPr indent="-457200" lvl="0" marL="457200" marR="0" rtl="0" algn="l">
              <a:lnSpc>
                <a:spcPct val="90000"/>
              </a:lnSpc>
              <a:spcBef>
                <a:spcPts val="300"/>
              </a:spcBef>
              <a:spcAft>
                <a:spcPts val="0"/>
              </a:spcAft>
              <a:buClr>
                <a:srgbClr val="EC2179"/>
              </a:buClr>
              <a:buSzPts val="2400"/>
              <a:buFont typeface="Calibri"/>
              <a:buAutoNum type="arabicPeriod"/>
            </a:pPr>
            <a:r>
              <a:rPr lang="en-IE" sz="2400">
                <a:solidFill>
                  <a:srgbClr val="6D6E6C"/>
                </a:solidFill>
                <a:latin typeface="Calibri"/>
                <a:ea typeface="Calibri"/>
                <a:cs typeface="Calibri"/>
                <a:sym typeface="Calibri"/>
              </a:rPr>
              <a:t>kaynaklar</a:t>
            </a:r>
            <a:endParaRPr sz="2400">
              <a:solidFill>
                <a:srgbClr val="6D6E6C"/>
              </a:solidFill>
              <a:latin typeface="Calibri"/>
              <a:ea typeface="Calibri"/>
              <a:cs typeface="Calibri"/>
              <a:sym typeface="Calibri"/>
            </a:endParaRPr>
          </a:p>
          <a:p>
            <a:pPr indent="-457200" lvl="0" marL="457200" marR="0" rtl="0" algn="l">
              <a:lnSpc>
                <a:spcPct val="90000"/>
              </a:lnSpc>
              <a:spcBef>
                <a:spcPts val="300"/>
              </a:spcBef>
              <a:spcAft>
                <a:spcPts val="0"/>
              </a:spcAft>
              <a:buClr>
                <a:srgbClr val="EC2179"/>
              </a:buClr>
              <a:buSzPts val="2400"/>
              <a:buFont typeface="Calibri"/>
              <a:buAutoNum type="arabicPeriod"/>
            </a:pPr>
            <a:r>
              <a:rPr lang="en-IE" sz="2400">
                <a:solidFill>
                  <a:srgbClr val="6D6E6C"/>
                </a:solidFill>
                <a:latin typeface="Calibri"/>
                <a:ea typeface="Calibri"/>
                <a:cs typeface="Calibri"/>
                <a:sym typeface="Calibri"/>
              </a:rPr>
              <a:t>Tüketilen zaman ve yardımcı programlar,</a:t>
            </a:r>
            <a:endParaRPr/>
          </a:p>
          <a:p>
            <a:pPr indent="-457200" lvl="0" marL="457200" marR="0" rtl="0" algn="l">
              <a:lnSpc>
                <a:spcPct val="90000"/>
              </a:lnSpc>
              <a:spcBef>
                <a:spcPts val="300"/>
              </a:spcBef>
              <a:spcAft>
                <a:spcPts val="0"/>
              </a:spcAft>
              <a:buClr>
                <a:srgbClr val="EC2179"/>
              </a:buClr>
              <a:buSzPts val="2400"/>
              <a:buFont typeface="Calibri"/>
              <a:buAutoNum type="arabicPeriod"/>
            </a:pPr>
            <a:r>
              <a:rPr lang="en-IE" sz="2400">
                <a:solidFill>
                  <a:srgbClr val="6D6E6C"/>
                </a:solidFill>
                <a:latin typeface="Calibri"/>
                <a:ea typeface="Calibri"/>
                <a:cs typeface="Calibri"/>
                <a:sym typeface="Calibri"/>
              </a:rPr>
              <a:t>Oluşan riskler ve fırsattan vazgeçildi (başka bir yerde çalışsaydınız ne kadar kazanırdınız)</a:t>
            </a:r>
            <a:endParaRPr/>
          </a:p>
        </p:txBody>
      </p:sp>
      <p:pic>
        <p:nvPicPr>
          <p:cNvPr id="623" name="Google Shape;623;p8"/>
          <p:cNvPicPr preferRelativeResize="0"/>
          <p:nvPr/>
        </p:nvPicPr>
        <p:blipFill rotWithShape="1">
          <a:blip r:embed="rId3">
            <a:alphaModFix/>
          </a:blip>
          <a:srcRect b="0" l="0" r="0" t="0"/>
          <a:stretch/>
        </p:blipFill>
        <p:spPr>
          <a:xfrm>
            <a:off x="17089" y="2882899"/>
            <a:ext cx="2999379" cy="39751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7" name="Shape 627"/>
        <p:cNvGrpSpPr/>
        <p:nvPr/>
      </p:nvGrpSpPr>
      <p:grpSpPr>
        <a:xfrm>
          <a:off x="0" y="0"/>
          <a:ext cx="0" cy="0"/>
          <a:chOff x="0" y="0"/>
          <a:chExt cx="0" cy="0"/>
        </a:xfrm>
      </p:grpSpPr>
      <p:sp>
        <p:nvSpPr>
          <p:cNvPr id="628" name="Google Shape;628;p9"/>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rPr b="1" lang="en-IE"/>
              <a:t>MALİYET - 3 ELEMENT</a:t>
            </a:r>
            <a:endParaRPr b="1"/>
          </a:p>
        </p:txBody>
      </p:sp>
      <p:sp>
        <p:nvSpPr>
          <p:cNvPr id="629" name="Google Shape;629;p9"/>
          <p:cNvSpPr txBox="1"/>
          <p:nvPr>
            <p:ph idx="2" type="body"/>
          </p:nvPr>
        </p:nvSpPr>
        <p:spPr>
          <a:xfrm>
            <a:off x="483476" y="2117212"/>
            <a:ext cx="8818179"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Fiziksel bir ürün için maliyetleri hesaplamak kolaydır. Maliyetiniz, bir ürün yapmak için gereken harcama miktarıdır. </a:t>
            </a:r>
            <a:r>
              <a:rPr b="1" lang="en-IE">
                <a:solidFill>
                  <a:srgbClr val="E63275"/>
                </a:solidFill>
              </a:rPr>
              <a:t>3 element </a:t>
            </a:r>
            <a:r>
              <a:rPr lang="en-IE"/>
              <a:t>içerir:</a:t>
            </a:r>
            <a:endParaRPr/>
          </a:p>
          <a:p>
            <a:pPr indent="-457200" lvl="0" marL="457200" rtl="0" algn="l">
              <a:lnSpc>
                <a:spcPct val="90000"/>
              </a:lnSpc>
              <a:spcBef>
                <a:spcPts val="1000"/>
              </a:spcBef>
              <a:spcAft>
                <a:spcPts val="0"/>
              </a:spcAft>
              <a:buClr>
                <a:srgbClr val="EC2179"/>
              </a:buClr>
              <a:buSzPts val="2400"/>
              <a:buFont typeface="Calibri"/>
              <a:buAutoNum type="arabicPeriod"/>
            </a:pPr>
            <a:r>
              <a:rPr lang="en-IE"/>
              <a:t>Paketleme dahil </a:t>
            </a:r>
            <a:r>
              <a:rPr lang="en-IE">
                <a:solidFill>
                  <a:srgbClr val="E63275"/>
                </a:solidFill>
              </a:rPr>
              <a:t>malzemelerinizin</a:t>
            </a:r>
            <a:r>
              <a:rPr lang="en-IE"/>
              <a:t> maliyeti</a:t>
            </a:r>
            <a:endParaRPr/>
          </a:p>
          <a:p>
            <a:pPr indent="-457200" lvl="0" marL="457200" rtl="0" algn="l">
              <a:lnSpc>
                <a:spcPct val="90000"/>
              </a:lnSpc>
              <a:spcBef>
                <a:spcPts val="1000"/>
              </a:spcBef>
              <a:spcAft>
                <a:spcPts val="0"/>
              </a:spcAft>
              <a:buClr>
                <a:srgbClr val="EC2179"/>
              </a:buClr>
              <a:buSzPts val="2400"/>
              <a:buFont typeface="Calibri"/>
              <a:buAutoNum type="arabicPeriod"/>
            </a:pPr>
            <a:r>
              <a:rPr lang="en-IE">
                <a:solidFill>
                  <a:srgbClr val="E63275"/>
                </a:solidFill>
              </a:rPr>
              <a:t>İşçilik</a:t>
            </a:r>
            <a:r>
              <a:rPr lang="en-IE"/>
              <a:t> - öğeyi yapma ve satma zamanınızın maliyeti</a:t>
            </a:r>
            <a:endParaRPr/>
          </a:p>
          <a:p>
            <a:pPr indent="-457200" lvl="0" marL="457200" rtl="0" algn="l">
              <a:lnSpc>
                <a:spcPct val="90000"/>
              </a:lnSpc>
              <a:spcBef>
                <a:spcPts val="1000"/>
              </a:spcBef>
              <a:spcAft>
                <a:spcPts val="0"/>
              </a:spcAft>
              <a:buClr>
                <a:srgbClr val="EC2179"/>
              </a:buClr>
              <a:buSzPts val="2400"/>
              <a:buFont typeface="Calibri"/>
              <a:buAutoNum type="arabicPeriod"/>
            </a:pPr>
            <a:r>
              <a:rPr lang="en-IE">
                <a:solidFill>
                  <a:srgbClr val="E63275"/>
                </a:solidFill>
              </a:rPr>
              <a:t>Genel giderler </a:t>
            </a:r>
            <a:r>
              <a:rPr lang="en-IE"/>
              <a:t>- iş dünyasında olma maliyetleri - ör. kira, ulaşım, pazarlama maliyetleri</a:t>
            </a:r>
            <a:endParaRPr/>
          </a:p>
          <a:p>
            <a:pPr indent="0" lvl="0" marL="0" rtl="0" algn="ctr">
              <a:lnSpc>
                <a:spcPct val="90000"/>
              </a:lnSpc>
              <a:spcBef>
                <a:spcPts val="1000"/>
              </a:spcBef>
              <a:spcAft>
                <a:spcPts val="0"/>
              </a:spcAft>
              <a:buClr>
                <a:srgbClr val="EC2179"/>
              </a:buClr>
              <a:buSzPts val="4400"/>
              <a:buNone/>
            </a:pPr>
            <a:r>
              <a:rPr b="1" lang="en-IE" sz="4400">
                <a:solidFill>
                  <a:srgbClr val="EC2179"/>
                </a:solidFill>
              </a:rPr>
              <a:t>MALZEME + ÇALIŞMA + GENEL GİDERLER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2018-09-19T09:23:58Z</dcterms:created>
  <dc:creator>Gillian Keane</dc:creator>
</cp:coreProperties>
</file>