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7" roundtripDataSignature="AMtx7mgs8PUHHUEVJQr0FKtBxlWkZ6vS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87" Type="http://customschemas.google.com/relationships/presentationmetadata" Target="metadata"/><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9" name="Shape 799"/>
        <p:cNvGrpSpPr/>
        <p:nvPr/>
      </p:nvGrpSpPr>
      <p:grpSpPr>
        <a:xfrm>
          <a:off x="0" y="0"/>
          <a:ext cx="0" cy="0"/>
          <a:chOff x="0" y="0"/>
          <a:chExt cx="0" cy="0"/>
        </a:xfrm>
      </p:grpSpPr>
      <p:sp>
        <p:nvSpPr>
          <p:cNvPr id="800" name="Google Shape;800;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Google Shape;820;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84"/>
          <p:cNvSpPr/>
          <p:nvPr/>
        </p:nvSpPr>
        <p:spPr>
          <a:xfrm>
            <a:off x="4904509" y="0"/>
            <a:ext cx="7329055" cy="6915800"/>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4"/>
          <p:cNvSpPr/>
          <p:nvPr/>
        </p:nvSpPr>
        <p:spPr>
          <a:xfrm>
            <a:off x="5826406" y="1037303"/>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4"/>
          <p:cNvSpPr/>
          <p:nvPr>
            <p:ph idx="2" type="pic"/>
          </p:nvPr>
        </p:nvSpPr>
        <p:spPr>
          <a:xfrm>
            <a:off x="5819671" y="-679974"/>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Char char="•"/>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84"/>
          <p:cNvSpPr txBox="1"/>
          <p:nvPr>
            <p:ph idx="1" type="body"/>
          </p:nvPr>
        </p:nvSpPr>
        <p:spPr>
          <a:xfrm>
            <a:off x="604373" y="3844637"/>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2400"/>
              <a:buNone/>
              <a:defRPr b="1">
                <a:solidFill>
                  <a:schemeClr val="lt1"/>
                </a:solidFill>
              </a:defRPr>
            </a:lvl2pPr>
            <a:lvl3pPr indent="-228600" lvl="2" marL="1371600" algn="l">
              <a:lnSpc>
                <a:spcPct val="90000"/>
              </a:lnSpc>
              <a:spcBef>
                <a:spcPts val="500"/>
              </a:spcBef>
              <a:spcAft>
                <a:spcPts val="0"/>
              </a:spcAft>
              <a:buClr>
                <a:schemeClr val="lt1"/>
              </a:buClr>
              <a:buSzPts val="2000"/>
              <a:buNone/>
              <a:defRPr b="1">
                <a:solidFill>
                  <a:schemeClr val="lt1"/>
                </a:solidFill>
              </a:defRPr>
            </a:lvl3pPr>
            <a:lvl4pPr indent="-228600" lvl="3" marL="1828800" algn="l">
              <a:lnSpc>
                <a:spcPct val="90000"/>
              </a:lnSpc>
              <a:spcBef>
                <a:spcPts val="500"/>
              </a:spcBef>
              <a:spcAft>
                <a:spcPts val="0"/>
              </a:spcAft>
              <a:buClr>
                <a:schemeClr val="lt1"/>
              </a:buClr>
              <a:buSzPts val="1800"/>
              <a:buNone/>
              <a:defRPr b="1">
                <a:solidFill>
                  <a:schemeClr val="lt1"/>
                </a:solidFill>
              </a:defRPr>
            </a:lvl4pPr>
            <a:lvl5pPr indent="-228600" lvl="4" marL="2286000" algn="l">
              <a:lnSpc>
                <a:spcPct val="90000"/>
              </a:lnSpc>
              <a:spcBef>
                <a:spcPts val="500"/>
              </a:spcBef>
              <a:spcAft>
                <a:spcPts val="0"/>
              </a:spcAft>
              <a:buClr>
                <a:schemeClr val="lt1"/>
              </a:buClr>
              <a:buSzPts val="18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4"/>
          <p:cNvSpPr txBox="1"/>
          <p:nvPr/>
        </p:nvSpPr>
        <p:spPr>
          <a:xfrm>
            <a:off x="2085976" y="6182505"/>
            <a:ext cx="2462212" cy="350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b="0" i="0" lang="en-IE" sz="1000" u="none" cap="none" strike="noStrike">
                <a:solidFill>
                  <a:schemeClr val="dk1"/>
                </a:solidFill>
                <a:latin typeface="Calibri"/>
                <a:ea typeface="Calibri"/>
                <a:cs typeface="Calibri"/>
                <a:sym typeface="Calibri"/>
              </a:rPr>
              <a:t> This programme has been funded with support from the European Commission </a:t>
            </a:r>
            <a:endParaRPr/>
          </a:p>
        </p:txBody>
      </p:sp>
      <p:pic>
        <p:nvPicPr>
          <p:cNvPr id="21" name="Google Shape;21;p84"/>
          <p:cNvPicPr preferRelativeResize="0"/>
          <p:nvPr/>
        </p:nvPicPr>
        <p:blipFill rotWithShape="1">
          <a:blip r:embed="rId2">
            <a:alphaModFix/>
          </a:blip>
          <a:srcRect b="0" l="0" r="0" t="0"/>
          <a:stretch/>
        </p:blipFill>
        <p:spPr>
          <a:xfrm>
            <a:off x="521469" y="6142496"/>
            <a:ext cx="1625600" cy="461962"/>
          </a:xfrm>
          <a:prstGeom prst="rect">
            <a:avLst/>
          </a:prstGeom>
          <a:noFill/>
          <a:ln>
            <a:noFill/>
          </a:ln>
        </p:spPr>
      </p:pic>
      <p:pic>
        <p:nvPicPr>
          <p:cNvPr id="22" name="Google Shape;22;p84"/>
          <p:cNvPicPr preferRelativeResize="0"/>
          <p:nvPr/>
        </p:nvPicPr>
        <p:blipFill rotWithShape="1">
          <a:blip r:embed="rId3">
            <a:alphaModFix/>
          </a:blip>
          <a:srcRect b="0" l="0" r="0" t="0"/>
          <a:stretch/>
        </p:blipFill>
        <p:spPr>
          <a:xfrm>
            <a:off x="475214" y="428605"/>
            <a:ext cx="4722540" cy="1797044"/>
          </a:xfrm>
          <a:prstGeom prst="rect">
            <a:avLst/>
          </a:prstGeom>
          <a:noFill/>
          <a:ln>
            <a:noFill/>
          </a:ln>
        </p:spPr>
      </p:pic>
      <p:pic>
        <p:nvPicPr>
          <p:cNvPr id="23" name="Google Shape;23;p84"/>
          <p:cNvPicPr preferRelativeResize="0"/>
          <p:nvPr/>
        </p:nvPicPr>
        <p:blipFill rotWithShape="1">
          <a:blip r:embed="rId4">
            <a:alphaModFix/>
          </a:blip>
          <a:srcRect b="0" l="0" r="0" t="0"/>
          <a:stretch/>
        </p:blipFill>
        <p:spPr>
          <a:xfrm>
            <a:off x="11283658" y="4789071"/>
            <a:ext cx="690436" cy="673218"/>
          </a:xfrm>
          <a:prstGeom prst="rect">
            <a:avLst/>
          </a:prstGeom>
          <a:noFill/>
          <a:ln>
            <a:noFill/>
          </a:ln>
        </p:spPr>
      </p:pic>
      <p:pic>
        <p:nvPicPr>
          <p:cNvPr id="24" name="Google Shape;24;p84"/>
          <p:cNvPicPr preferRelativeResize="0"/>
          <p:nvPr/>
        </p:nvPicPr>
        <p:blipFill rotWithShape="1">
          <a:blip r:embed="rId5">
            <a:alphaModFix/>
          </a:blip>
          <a:srcRect b="0" l="0" r="0" t="0"/>
          <a:stretch/>
        </p:blipFill>
        <p:spPr>
          <a:xfrm>
            <a:off x="7614236" y="5125680"/>
            <a:ext cx="1363247" cy="1350410"/>
          </a:xfrm>
          <a:prstGeom prst="rect">
            <a:avLst/>
          </a:prstGeom>
          <a:noFill/>
          <a:ln>
            <a:noFill/>
          </a:ln>
        </p:spPr>
      </p:pic>
      <p:pic>
        <p:nvPicPr>
          <p:cNvPr id="25" name="Google Shape;25;p84"/>
          <p:cNvPicPr preferRelativeResize="0"/>
          <p:nvPr/>
        </p:nvPicPr>
        <p:blipFill rotWithShape="1">
          <a:blip r:embed="rId6">
            <a:alphaModFix/>
          </a:blip>
          <a:srcRect b="0" l="0" r="0" t="0"/>
          <a:stretch/>
        </p:blipFill>
        <p:spPr>
          <a:xfrm>
            <a:off x="4712409" y="2225649"/>
            <a:ext cx="2227993" cy="2220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TURQUOISE)">
  <p:cSld name="Title/Divider slide (TURQUOISE)">
    <p:spTree>
      <p:nvGrpSpPr>
        <p:cNvPr id="106" name="Shape 106"/>
        <p:cNvGrpSpPr/>
        <p:nvPr/>
      </p:nvGrpSpPr>
      <p:grpSpPr>
        <a:xfrm>
          <a:off x="0" y="0"/>
          <a:ext cx="0" cy="0"/>
          <a:chOff x="0" y="0"/>
          <a:chExt cx="0" cy="0"/>
        </a:xfrm>
      </p:grpSpPr>
      <p:sp>
        <p:nvSpPr>
          <p:cNvPr id="107" name="Google Shape;107;p93"/>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93"/>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93"/>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9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11" name="Google Shape;111;p93"/>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12" name="Google Shape;112;p93"/>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113" name="Google Shape;113;p93"/>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114" name="Google Shape;114;p93"/>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1">
  <p:cSld name="Laptop slide 1">
    <p:spTree>
      <p:nvGrpSpPr>
        <p:cNvPr id="115" name="Shape 115"/>
        <p:cNvGrpSpPr/>
        <p:nvPr/>
      </p:nvGrpSpPr>
      <p:grpSpPr>
        <a:xfrm>
          <a:off x="0" y="0"/>
          <a:ext cx="0" cy="0"/>
          <a:chOff x="0" y="0"/>
          <a:chExt cx="0" cy="0"/>
        </a:xfrm>
      </p:grpSpPr>
      <p:pic>
        <p:nvPicPr>
          <p:cNvPr id="116" name="Google Shape;116;p94"/>
          <p:cNvPicPr preferRelativeResize="0"/>
          <p:nvPr/>
        </p:nvPicPr>
        <p:blipFill rotWithShape="1">
          <a:blip r:embed="rId2">
            <a:alphaModFix/>
          </a:blip>
          <a:srcRect b="0" l="0" r="0" t="0"/>
          <a:stretch/>
        </p:blipFill>
        <p:spPr>
          <a:xfrm>
            <a:off x="2000190" y="1447737"/>
            <a:ext cx="7941283" cy="4839954"/>
          </a:xfrm>
          <a:prstGeom prst="rect">
            <a:avLst/>
          </a:prstGeom>
          <a:noFill/>
          <a:ln>
            <a:noFill/>
          </a:ln>
        </p:spPr>
      </p:pic>
      <p:sp>
        <p:nvSpPr>
          <p:cNvPr id="117" name="Google Shape;117;p94"/>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94"/>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9" name="Google Shape;119;p94"/>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120" name="Google Shape;120;p94"/>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2800"/>
              <a:buFont typeface="Arial"/>
              <a:buNone/>
              <a:defRPr b="0" i="0" sz="28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94"/>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22" name="Google Shape;122;p94"/>
          <p:cNvPicPr preferRelativeResize="0"/>
          <p:nvPr/>
        </p:nvPicPr>
        <p:blipFill rotWithShape="1">
          <a:blip r:embed="rId3">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123" name="Shape 123"/>
        <p:cNvGrpSpPr/>
        <p:nvPr/>
      </p:nvGrpSpPr>
      <p:grpSpPr>
        <a:xfrm>
          <a:off x="0" y="0"/>
          <a:ext cx="0" cy="0"/>
          <a:chOff x="0" y="0"/>
          <a:chExt cx="0" cy="0"/>
        </a:xfrm>
      </p:grpSpPr>
      <p:sp>
        <p:nvSpPr>
          <p:cNvPr id="124" name="Google Shape;124;p95"/>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95"/>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95"/>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9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28" name="Google Shape;128;p9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29" name="Google Shape;129;p95"/>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130" name="Google Shape;130;p95"/>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131" name="Google Shape;131;p95"/>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32" name="Shape 132"/>
        <p:cNvGrpSpPr/>
        <p:nvPr/>
      </p:nvGrpSpPr>
      <p:grpSpPr>
        <a:xfrm>
          <a:off x="0" y="0"/>
          <a:ext cx="0" cy="0"/>
          <a:chOff x="0" y="0"/>
          <a:chExt cx="0" cy="0"/>
        </a:xfrm>
      </p:grpSpPr>
      <p:pic>
        <p:nvPicPr>
          <p:cNvPr id="133" name="Google Shape;133;p96"/>
          <p:cNvPicPr preferRelativeResize="0"/>
          <p:nvPr/>
        </p:nvPicPr>
        <p:blipFill rotWithShape="1">
          <a:blip r:embed="rId2">
            <a:alphaModFix amt="2000"/>
          </a:blip>
          <a:srcRect b="0" l="0" r="0" t="0"/>
          <a:stretch/>
        </p:blipFill>
        <p:spPr>
          <a:xfrm flipH="1" rot="-5855401">
            <a:off x="3396239" y="501080"/>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34" name="Google Shape;134;p96"/>
          <p:cNvSpPr/>
          <p:nvPr/>
        </p:nvSpPr>
        <p:spPr>
          <a:xfrm flipH="1">
            <a:off x="7234661" y="-915640"/>
            <a:ext cx="6797861" cy="6797861"/>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96"/>
          <p:cNvSpPr/>
          <p:nvPr/>
        </p:nvSpPr>
        <p:spPr>
          <a:xfrm>
            <a:off x="7361819" y="0"/>
            <a:ext cx="4830180" cy="5934062"/>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96"/>
          <p:cNvSpPr txBox="1"/>
          <p:nvPr>
            <p:ph idx="1" type="body"/>
          </p:nvPr>
        </p:nvSpPr>
        <p:spPr>
          <a:xfrm>
            <a:off x="427462" y="853210"/>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96"/>
          <p:cNvSpPr txBox="1"/>
          <p:nvPr>
            <p:ph idx="2" type="body"/>
          </p:nvPr>
        </p:nvSpPr>
        <p:spPr>
          <a:xfrm>
            <a:off x="3863577" y="858821"/>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96"/>
          <p:cNvSpPr/>
          <p:nvPr/>
        </p:nvSpPr>
        <p:spPr>
          <a:xfrm>
            <a:off x="7091452" y="2319040"/>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39" name="Google Shape;139;p96"/>
          <p:cNvSpPr/>
          <p:nvPr/>
        </p:nvSpPr>
        <p:spPr>
          <a:xfrm>
            <a:off x="7707898" y="4332206"/>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40" name="Google Shape;140;p96"/>
          <p:cNvSpPr/>
          <p:nvPr/>
        </p:nvSpPr>
        <p:spPr>
          <a:xfrm>
            <a:off x="7234661" y="3416566"/>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41" name="Google Shape;141;p96"/>
          <p:cNvCxnSpPr/>
          <p:nvPr/>
        </p:nvCxnSpPr>
        <p:spPr>
          <a:xfrm>
            <a:off x="3706758" y="846751"/>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42" name="Google Shape;142;p96"/>
          <p:cNvSpPr txBox="1"/>
          <p:nvPr>
            <p:ph idx="3" type="body"/>
          </p:nvPr>
        </p:nvSpPr>
        <p:spPr>
          <a:xfrm>
            <a:off x="7810096" y="2502783"/>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96"/>
          <p:cNvSpPr txBox="1"/>
          <p:nvPr>
            <p:ph idx="4" type="body"/>
          </p:nvPr>
        </p:nvSpPr>
        <p:spPr>
          <a:xfrm>
            <a:off x="7921661" y="3491798"/>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96"/>
          <p:cNvSpPr txBox="1"/>
          <p:nvPr>
            <p:ph idx="5" type="body"/>
          </p:nvPr>
        </p:nvSpPr>
        <p:spPr>
          <a:xfrm>
            <a:off x="8398139" y="4419571"/>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96"/>
          <p:cNvSpPr txBox="1"/>
          <p:nvPr/>
        </p:nvSpPr>
        <p:spPr>
          <a:xfrm>
            <a:off x="9639238" y="6182195"/>
            <a:ext cx="2462212" cy="350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lang="en-IE" sz="1000">
                <a:solidFill>
                  <a:schemeClr val="dk1"/>
                </a:solidFill>
                <a:latin typeface="Calibri"/>
                <a:ea typeface="Calibri"/>
                <a:cs typeface="Calibri"/>
                <a:sym typeface="Calibri"/>
              </a:rPr>
              <a:t> This programme has been funded with support from the European Commission </a:t>
            </a:r>
            <a:endParaRPr/>
          </a:p>
        </p:txBody>
      </p:sp>
      <p:pic>
        <p:nvPicPr>
          <p:cNvPr id="146" name="Google Shape;146;p96"/>
          <p:cNvPicPr preferRelativeResize="0"/>
          <p:nvPr/>
        </p:nvPicPr>
        <p:blipFill rotWithShape="1">
          <a:blip r:embed="rId3">
            <a:alphaModFix/>
          </a:blip>
          <a:srcRect b="0" l="0" r="0" t="0"/>
          <a:stretch/>
        </p:blipFill>
        <p:spPr>
          <a:xfrm>
            <a:off x="7810096" y="6085819"/>
            <a:ext cx="1625600" cy="461962"/>
          </a:xfrm>
          <a:prstGeom prst="rect">
            <a:avLst/>
          </a:prstGeom>
          <a:noFill/>
          <a:ln>
            <a:noFill/>
          </a:ln>
        </p:spPr>
      </p:pic>
      <p:pic>
        <p:nvPicPr>
          <p:cNvPr id="147" name="Google Shape;147;p96"/>
          <p:cNvPicPr preferRelativeResize="0"/>
          <p:nvPr/>
        </p:nvPicPr>
        <p:blipFill rotWithShape="1">
          <a:blip r:embed="rId4">
            <a:alphaModFix/>
          </a:blip>
          <a:srcRect b="0" l="0" r="0" t="0"/>
          <a:stretch/>
        </p:blipFill>
        <p:spPr>
          <a:xfrm>
            <a:off x="258622" y="4750737"/>
            <a:ext cx="4722540" cy="17970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8" name="Shape 148"/>
        <p:cNvGrpSpPr/>
        <p:nvPr/>
      </p:nvGrpSpPr>
      <p:grpSpPr>
        <a:xfrm>
          <a:off x="0" y="0"/>
          <a:ext cx="0" cy="0"/>
          <a:chOff x="0" y="0"/>
          <a:chExt cx="0" cy="0"/>
        </a:xfrm>
      </p:grpSpPr>
      <p:sp>
        <p:nvSpPr>
          <p:cNvPr id="149" name="Google Shape;149;p9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9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1" name="Google Shape;151;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4" name="Shape 154"/>
        <p:cNvGrpSpPr/>
        <p:nvPr/>
      </p:nvGrpSpPr>
      <p:grpSpPr>
        <a:xfrm>
          <a:off x="0" y="0"/>
          <a:ext cx="0" cy="0"/>
          <a:chOff x="0" y="0"/>
          <a:chExt cx="0" cy="0"/>
        </a:xfrm>
      </p:grpSpPr>
      <p:sp>
        <p:nvSpPr>
          <p:cNvPr id="155" name="Google Shape;155;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0" name="Shape 160"/>
        <p:cNvGrpSpPr/>
        <p:nvPr/>
      </p:nvGrpSpPr>
      <p:grpSpPr>
        <a:xfrm>
          <a:off x="0" y="0"/>
          <a:ext cx="0" cy="0"/>
          <a:chOff x="0" y="0"/>
          <a:chExt cx="0" cy="0"/>
        </a:xfrm>
      </p:grpSpPr>
      <p:sp>
        <p:nvSpPr>
          <p:cNvPr id="161" name="Google Shape;161;p9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9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3" name="Google Shape;163;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6" name="Shape 166"/>
        <p:cNvGrpSpPr/>
        <p:nvPr/>
      </p:nvGrpSpPr>
      <p:grpSpPr>
        <a:xfrm>
          <a:off x="0" y="0"/>
          <a:ext cx="0" cy="0"/>
          <a:chOff x="0" y="0"/>
          <a:chExt cx="0" cy="0"/>
        </a:xfrm>
      </p:grpSpPr>
      <p:sp>
        <p:nvSpPr>
          <p:cNvPr id="167" name="Google Shape;167;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0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10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3" name="Shape 173"/>
        <p:cNvGrpSpPr/>
        <p:nvPr/>
      </p:nvGrpSpPr>
      <p:grpSpPr>
        <a:xfrm>
          <a:off x="0" y="0"/>
          <a:ext cx="0" cy="0"/>
          <a:chOff x="0" y="0"/>
          <a:chExt cx="0" cy="0"/>
        </a:xfrm>
      </p:grpSpPr>
      <p:sp>
        <p:nvSpPr>
          <p:cNvPr id="174" name="Google Shape;174;p10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10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6" name="Google Shape;176;p10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10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8" name="Google Shape;178;p10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2" name="Shape 182"/>
        <p:cNvGrpSpPr/>
        <p:nvPr/>
      </p:nvGrpSpPr>
      <p:grpSpPr>
        <a:xfrm>
          <a:off x="0" y="0"/>
          <a:ext cx="0" cy="0"/>
          <a:chOff x="0" y="0"/>
          <a:chExt cx="0" cy="0"/>
        </a:xfrm>
      </p:grpSpPr>
      <p:sp>
        <p:nvSpPr>
          <p:cNvPr id="183" name="Google Shape;18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6" name="Shape 26"/>
        <p:cNvGrpSpPr/>
        <p:nvPr/>
      </p:nvGrpSpPr>
      <p:grpSpPr>
        <a:xfrm>
          <a:off x="0" y="0"/>
          <a:ext cx="0" cy="0"/>
          <a:chOff x="0" y="0"/>
          <a:chExt cx="0" cy="0"/>
        </a:xfrm>
      </p:grpSpPr>
      <p:sp>
        <p:nvSpPr>
          <p:cNvPr id="27" name="Google Shape;27;p85"/>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85"/>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85"/>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 name="Google Shape;30;p85"/>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85"/>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2" name="Google Shape;32;p85"/>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3" name="Google Shape;33;p85"/>
          <p:cNvPicPr preferRelativeResize="0"/>
          <p:nvPr/>
        </p:nvPicPr>
        <p:blipFill rotWithShape="1">
          <a:blip r:embed="rId2">
            <a:alphaModFix/>
          </a:blip>
          <a:srcRect b="0" l="0" r="0" t="0"/>
          <a:stretch/>
        </p:blipFill>
        <p:spPr>
          <a:xfrm>
            <a:off x="3954456" y="677649"/>
            <a:ext cx="1176669" cy="5446643"/>
          </a:xfrm>
          <a:prstGeom prst="rect">
            <a:avLst/>
          </a:prstGeom>
          <a:noFill/>
          <a:ln>
            <a:noFill/>
          </a:ln>
        </p:spPr>
      </p:pic>
      <p:sp>
        <p:nvSpPr>
          <p:cNvPr id="34" name="Google Shape;34;p85"/>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5"/>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5"/>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5"/>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85"/>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9" name="Google Shape;39;p85"/>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5"/>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5"/>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5"/>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4" name="Google Shape;44;p85"/>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7" name="Shape 187"/>
        <p:cNvGrpSpPr/>
        <p:nvPr/>
      </p:nvGrpSpPr>
      <p:grpSpPr>
        <a:xfrm>
          <a:off x="0" y="0"/>
          <a:ext cx="0" cy="0"/>
          <a:chOff x="0" y="0"/>
          <a:chExt cx="0" cy="0"/>
        </a:xfrm>
      </p:grpSpPr>
      <p:sp>
        <p:nvSpPr>
          <p:cNvPr id="188" name="Google Shape;188;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1" name="Shape 191"/>
        <p:cNvGrpSpPr/>
        <p:nvPr/>
      </p:nvGrpSpPr>
      <p:grpSpPr>
        <a:xfrm>
          <a:off x="0" y="0"/>
          <a:ext cx="0" cy="0"/>
          <a:chOff x="0" y="0"/>
          <a:chExt cx="0" cy="0"/>
        </a:xfrm>
      </p:grpSpPr>
      <p:sp>
        <p:nvSpPr>
          <p:cNvPr id="192" name="Google Shape;192;p10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0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4" name="Google Shape;194;p10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5" name="Google Shape;195;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8" name="Shape 198"/>
        <p:cNvGrpSpPr/>
        <p:nvPr/>
      </p:nvGrpSpPr>
      <p:grpSpPr>
        <a:xfrm>
          <a:off x="0" y="0"/>
          <a:ext cx="0" cy="0"/>
          <a:chOff x="0" y="0"/>
          <a:chExt cx="0" cy="0"/>
        </a:xfrm>
      </p:grpSpPr>
      <p:sp>
        <p:nvSpPr>
          <p:cNvPr id="199" name="Google Shape;199;p10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10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1" name="Google Shape;201;p10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2" name="Google Shape;202;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5" name="Shape 205"/>
        <p:cNvGrpSpPr/>
        <p:nvPr/>
      </p:nvGrpSpPr>
      <p:grpSpPr>
        <a:xfrm>
          <a:off x="0" y="0"/>
          <a:ext cx="0" cy="0"/>
          <a:chOff x="0" y="0"/>
          <a:chExt cx="0" cy="0"/>
        </a:xfrm>
      </p:grpSpPr>
      <p:sp>
        <p:nvSpPr>
          <p:cNvPr id="206" name="Google Shape;206;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0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1" name="Shape 211"/>
        <p:cNvGrpSpPr/>
        <p:nvPr/>
      </p:nvGrpSpPr>
      <p:grpSpPr>
        <a:xfrm>
          <a:off x="0" y="0"/>
          <a:ext cx="0" cy="0"/>
          <a:chOff x="0" y="0"/>
          <a:chExt cx="0" cy="0"/>
        </a:xfrm>
      </p:grpSpPr>
      <p:sp>
        <p:nvSpPr>
          <p:cNvPr id="212" name="Google Shape;212;p10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10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45" name="Shape 45"/>
        <p:cNvGrpSpPr/>
        <p:nvPr/>
      </p:nvGrpSpPr>
      <p:grpSpPr>
        <a:xfrm>
          <a:off x="0" y="0"/>
          <a:ext cx="0" cy="0"/>
          <a:chOff x="0" y="0"/>
          <a:chExt cx="0" cy="0"/>
        </a:xfrm>
      </p:grpSpPr>
      <p:sp>
        <p:nvSpPr>
          <p:cNvPr id="46" name="Google Shape;46;p86"/>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 name="Google Shape;47;p86"/>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86"/>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6"/>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6"/>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52" name="Google Shape;52;p8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3" name="Google Shape;53;p86"/>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54" name="Google Shape;54;p86"/>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5" name="Google Shape;55;p86"/>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56" name="Shape 56"/>
        <p:cNvGrpSpPr/>
        <p:nvPr/>
      </p:nvGrpSpPr>
      <p:grpSpPr>
        <a:xfrm>
          <a:off x="0" y="0"/>
          <a:ext cx="0" cy="0"/>
          <a:chOff x="0" y="0"/>
          <a:chExt cx="0" cy="0"/>
        </a:xfrm>
      </p:grpSpPr>
      <p:sp>
        <p:nvSpPr>
          <p:cNvPr id="57" name="Google Shape;57;p8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7"/>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9" name="Google Shape;59;p87"/>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60" name="Google Shape;60;p8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1" name="Google Shape;61;p87"/>
          <p:cNvPicPr preferRelativeResize="0"/>
          <p:nvPr/>
        </p:nvPicPr>
        <p:blipFill rotWithShape="1">
          <a:blip r:embed="rId2">
            <a:alphaModFix/>
          </a:blip>
          <a:srcRect b="0" l="0" r="0" t="0"/>
          <a:stretch/>
        </p:blipFill>
        <p:spPr>
          <a:xfrm rot="7576526">
            <a:off x="156810" y="27615"/>
            <a:ext cx="2797913" cy="2154232"/>
          </a:xfrm>
          <a:prstGeom prst="rect">
            <a:avLst/>
          </a:prstGeom>
          <a:noFill/>
          <a:ln>
            <a:noFill/>
          </a:ln>
        </p:spPr>
      </p:pic>
      <p:pic>
        <p:nvPicPr>
          <p:cNvPr id="62" name="Google Shape;62;p87"/>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LEFT">
  <p:cSld name="text only with 2 colums - LEFT">
    <p:spTree>
      <p:nvGrpSpPr>
        <p:cNvPr id="63" name="Shape 63"/>
        <p:cNvGrpSpPr/>
        <p:nvPr/>
      </p:nvGrpSpPr>
      <p:grpSpPr>
        <a:xfrm>
          <a:off x="0" y="0"/>
          <a:ext cx="0" cy="0"/>
          <a:chOff x="0" y="0"/>
          <a:chExt cx="0" cy="0"/>
        </a:xfrm>
      </p:grpSpPr>
      <p:sp>
        <p:nvSpPr>
          <p:cNvPr id="64" name="Google Shape;64;p88"/>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88"/>
          <p:cNvSpPr txBox="1"/>
          <p:nvPr>
            <p:ph idx="2" type="body"/>
          </p:nvPr>
        </p:nvSpPr>
        <p:spPr>
          <a:xfrm>
            <a:off x="876302" y="2117211"/>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88"/>
          <p:cNvSpPr txBox="1"/>
          <p:nvPr>
            <p:ph idx="3" type="body"/>
          </p:nvPr>
        </p:nvSpPr>
        <p:spPr>
          <a:xfrm>
            <a:off x="4683387" y="2139557"/>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7" name="Google Shape;67;p88"/>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68" name="Google Shape;68;p88"/>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9" name="Google Shape;69;p88"/>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70" name="Google Shape;70;p88"/>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NAVY)">
  <p:cSld name="Photo Top - Text Bottom (NAVY)">
    <p:spTree>
      <p:nvGrpSpPr>
        <p:cNvPr id="71" name="Shape 71"/>
        <p:cNvGrpSpPr/>
        <p:nvPr/>
      </p:nvGrpSpPr>
      <p:grpSpPr>
        <a:xfrm>
          <a:off x="0" y="0"/>
          <a:ext cx="0" cy="0"/>
          <a:chOff x="0" y="0"/>
          <a:chExt cx="0" cy="0"/>
        </a:xfrm>
      </p:grpSpPr>
      <p:sp>
        <p:nvSpPr>
          <p:cNvPr id="72" name="Google Shape;72;p89"/>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800"/>
              <a:buFont typeface="Arial"/>
              <a:buChar char="•"/>
              <a:defRPr b="0" i="0" sz="28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89"/>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89"/>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89"/>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76" name="Google Shape;76;p89"/>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77" name="Google Shape;77;p89"/>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89"/>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457200" lvl="1" marL="914400" algn="l">
              <a:lnSpc>
                <a:spcPct val="90000"/>
              </a:lnSpc>
              <a:spcBef>
                <a:spcPts val="500"/>
              </a:spcBef>
              <a:spcAft>
                <a:spcPts val="0"/>
              </a:spcAft>
              <a:buClr>
                <a:schemeClr val="dk1"/>
              </a:buClr>
              <a:buSzPts val="3600"/>
              <a:buChar char="•"/>
              <a:defRPr sz="3600"/>
            </a:lvl2pPr>
            <a:lvl3pPr indent="-457200" lvl="2" marL="1371600" algn="l">
              <a:lnSpc>
                <a:spcPct val="90000"/>
              </a:lnSpc>
              <a:spcBef>
                <a:spcPts val="500"/>
              </a:spcBef>
              <a:spcAft>
                <a:spcPts val="0"/>
              </a:spcAft>
              <a:buClr>
                <a:schemeClr val="dk1"/>
              </a:buClr>
              <a:buSzPts val="3600"/>
              <a:buChar char="•"/>
              <a:defRPr sz="3600"/>
            </a:lvl3pPr>
            <a:lvl4pPr indent="-457200" lvl="3" marL="1828800" algn="l">
              <a:lnSpc>
                <a:spcPct val="90000"/>
              </a:lnSpc>
              <a:spcBef>
                <a:spcPts val="500"/>
              </a:spcBef>
              <a:spcAft>
                <a:spcPts val="0"/>
              </a:spcAft>
              <a:buClr>
                <a:schemeClr val="dk1"/>
              </a:buClr>
              <a:buSzPts val="3600"/>
              <a:buChar char="•"/>
              <a:defRPr sz="3600"/>
            </a:lvl4pPr>
            <a:lvl5pPr indent="-457200" lvl="4" marL="2286000" algn="l">
              <a:lnSpc>
                <a:spcPct val="90000"/>
              </a:lnSpc>
              <a:spcBef>
                <a:spcPts val="500"/>
              </a:spcBef>
              <a:spcAft>
                <a:spcPts val="0"/>
              </a:spcAft>
              <a:buClr>
                <a:schemeClr val="dk1"/>
              </a:buClr>
              <a:buSzPts val="3600"/>
              <a:buChar char="•"/>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8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i="0" lang="en-IE" sz="1100" u="none" cap="none" strike="noStrike">
                <a:solidFill>
                  <a:schemeClr val="lt1"/>
                </a:solidFill>
                <a:latin typeface="Calibri"/>
                <a:ea typeface="Calibri"/>
                <a:cs typeface="Calibri"/>
                <a:sym typeface="Calibri"/>
              </a:rPr>
              <a:t>EMERGE </a:t>
            </a:r>
            <a:r>
              <a:rPr b="0" i="0" lang="en-IE" sz="1100" u="none" cap="none" strike="noStrike">
                <a:solidFill>
                  <a:schemeClr val="lt1"/>
                </a:solidFill>
                <a:latin typeface="Calibri"/>
                <a:ea typeface="Calibri"/>
                <a:cs typeface="Calibri"/>
                <a:sym typeface="Calibri"/>
              </a:rPr>
              <a:t>empowering female entrepreneurs in engineering</a:t>
            </a:r>
            <a:endParaRPr b="0" i="0" sz="1100" u="none" cap="none" strike="noStrike">
              <a:solidFill>
                <a:schemeClr val="lt1"/>
              </a:solidFill>
              <a:latin typeface="Calibri"/>
              <a:ea typeface="Calibri"/>
              <a:cs typeface="Calibri"/>
              <a:sym typeface="Calibri"/>
            </a:endParaRPr>
          </a:p>
        </p:txBody>
      </p:sp>
      <p:pic>
        <p:nvPicPr>
          <p:cNvPr id="80" name="Google Shape;80;p89"/>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81" name="Google Shape;81;p89"/>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82" name="Google Shape;82;p89"/>
          <p:cNvPicPr preferRelativeResize="0"/>
          <p:nvPr/>
        </p:nvPicPr>
        <p:blipFill rotWithShape="1">
          <a:blip r:embed="rId4">
            <a:alphaModFix amt="80000"/>
          </a:blip>
          <a:srcRect b="0" l="0" r="0" t="0"/>
          <a:stretch/>
        </p:blipFill>
        <p:spPr>
          <a:xfrm flipH="1" rot="-299580">
            <a:off x="53262" y="3174707"/>
            <a:ext cx="1313993" cy="12812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RIGHT">
  <p:cSld name="text only with 2 colums - RIGHT">
    <p:spTree>
      <p:nvGrpSpPr>
        <p:cNvPr id="83" name="Shape 83"/>
        <p:cNvGrpSpPr/>
        <p:nvPr/>
      </p:nvGrpSpPr>
      <p:grpSpPr>
        <a:xfrm>
          <a:off x="0" y="0"/>
          <a:ext cx="0" cy="0"/>
          <a:chOff x="0" y="0"/>
          <a:chExt cx="0" cy="0"/>
        </a:xfrm>
      </p:grpSpPr>
      <p:sp>
        <p:nvSpPr>
          <p:cNvPr id="84" name="Google Shape;84;p90"/>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90"/>
          <p:cNvSpPr txBox="1"/>
          <p:nvPr>
            <p:ph idx="2" type="body"/>
          </p:nvPr>
        </p:nvSpPr>
        <p:spPr>
          <a:xfrm>
            <a:off x="4161986" y="2127058"/>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90"/>
          <p:cNvSpPr txBox="1"/>
          <p:nvPr>
            <p:ph idx="3" type="body"/>
          </p:nvPr>
        </p:nvSpPr>
        <p:spPr>
          <a:xfrm>
            <a:off x="7969071" y="2107839"/>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90"/>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88" name="Google Shape;88;p9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89" name="Google Shape;89;p90"/>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90" name="Google Shape;90;p90"/>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ICON CIRCLE (PINK) - with photo &amp; text">
  <p:cSld name=" ICON CIRCLE (PINK) - with photo &amp; text">
    <p:spTree>
      <p:nvGrpSpPr>
        <p:cNvPr id="91" name="Shape 91"/>
        <p:cNvGrpSpPr/>
        <p:nvPr/>
      </p:nvGrpSpPr>
      <p:grpSpPr>
        <a:xfrm>
          <a:off x="0" y="0"/>
          <a:ext cx="0" cy="0"/>
          <a:chOff x="0" y="0"/>
          <a:chExt cx="0" cy="0"/>
        </a:xfrm>
      </p:grpSpPr>
      <p:sp>
        <p:nvSpPr>
          <p:cNvPr id="92" name="Google Shape;92;p91"/>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3" name="Google Shape;93;p91"/>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94" name="Google Shape;94;p91"/>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Char char="•"/>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91"/>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9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97" name="Google Shape;97;p9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98" name="Google Shape;98;p91"/>
          <p:cNvSpPr/>
          <p:nvPr/>
        </p:nvSpPr>
        <p:spPr>
          <a:xfrm>
            <a:off x="928811" y="1274475"/>
            <a:ext cx="1061075" cy="1067983"/>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99" name="Shape 99"/>
        <p:cNvGrpSpPr/>
        <p:nvPr/>
      </p:nvGrpSpPr>
      <p:grpSpPr>
        <a:xfrm>
          <a:off x="0" y="0"/>
          <a:ext cx="0" cy="0"/>
          <a:chOff x="0" y="0"/>
          <a:chExt cx="0" cy="0"/>
        </a:xfrm>
      </p:grpSpPr>
      <p:sp>
        <p:nvSpPr>
          <p:cNvPr id="100" name="Google Shape;100;p92"/>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9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92"/>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103" name="Google Shape;103;p9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04" name="Google Shape;104;p92"/>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105" name="Google Shape;105;p92"/>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medium.com/@pardeepg/building-startup-role-of-mentors-and-external-support-9293f22941f2" TargetMode="Externa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hyperlink" Target="https://www.forbes.com/sites/katieelizabeth1/2017/11/02/the-best-advice-for-entrepreneurs-especially-women-in-startups-and-stem-get-great-advice/#6d7e7111cd4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s://www.enterprise-ireland.com/en/Management/Access-Strategic-Advice-and-Expertise/" TargetMode="External"/><Relationship Id="rId4" Type="http://schemas.openxmlformats.org/officeDocument/2006/relationships/image" Target="../media/image35.png"/><Relationship Id="rId5"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enterprise-ireland.com/en/Management/Access-Strategic-Advice-and-Expertise/" TargetMode="External"/><Relationship Id="rId4" Type="http://schemas.openxmlformats.org/officeDocument/2006/relationships/image" Target="../media/image35.png"/><Relationship Id="rId5"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www.enterprise-ireland.com/EI_Corporate/en/About-Us/Our-People/DA%20Finder/" TargetMode="External"/><Relationship Id="rId4" Type="http://schemas.openxmlformats.org/officeDocument/2006/relationships/hyperlink" Target="https://www.enterprise-ireland.com/en/Management/Access-Strategic-Advice-and-Expertise/Specialist-Advisers.html#Market" TargetMode="External"/><Relationship Id="rId9" Type="http://schemas.openxmlformats.org/officeDocument/2006/relationships/hyperlink" Target="https://www.enterprise-ireland.com/en/Management/Access-Strategic-Advice-and-Expertise/Specialist-Advisers.html#Information" TargetMode="External"/><Relationship Id="rId5" Type="http://schemas.openxmlformats.org/officeDocument/2006/relationships/hyperlink" Target="https://www.enterprise-ireland.com/en/Management/Access-Strategic-Advice-and-Expertise/Specialist-Advisers.html#Technology" TargetMode="External"/><Relationship Id="rId6" Type="http://schemas.openxmlformats.org/officeDocument/2006/relationships/hyperlink" Target="https://www.enterprise-ireland.com/en/Management/Access-Strategic-Advice-and-Expertise/Specialist-Advisers.html#Human" TargetMode="External"/><Relationship Id="rId7" Type="http://schemas.openxmlformats.org/officeDocument/2006/relationships/hyperlink" Target="https://www.enterprise-ireland.com/en/Management/Access-Strategic-Advice-and-Expertise/Specialist-Advisers.html#Investment" TargetMode="External"/><Relationship Id="rId8" Type="http://schemas.openxmlformats.org/officeDocument/2006/relationships/hyperlink" Target="https://www.enterprise-ireland.com/en/Management/Access-Strategic-Advice-and-Expertise/Specialist-Advisers.html#Licensing" TargetMode="External"/><Relationship Id="rId11" Type="http://schemas.openxmlformats.org/officeDocument/2006/relationships/image" Target="../media/image35.png"/><Relationship Id="rId10" Type="http://schemas.openxmlformats.org/officeDocument/2006/relationships/hyperlink" Target="https://www.enterprise-ireland.com/en/Management/Access-Strategic-Advice-and-Expertise/Specialist-Advisers.html" TargetMode="External"/><Relationship Id="rId12"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5.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www.enterprise-ireland.com/en/Management/Access-Strategic-Advice-and-Expertise/Innovation-Voucher.shortcut.html" TargetMode="External"/><Relationship Id="rId4" Type="http://schemas.openxmlformats.org/officeDocument/2006/relationships/image" Target="../media/image35.png"/><Relationship Id="rId5"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5.pn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hyperlink" Target="https://www.ieee.org/membership/mentoring.html" TargetMode="Externa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5.png"/><Relationship Id="rId4" Type="http://schemas.openxmlformats.org/officeDocument/2006/relationships/image" Target="../media/image42.jpg"/><Relationship Id="rId5" Type="http://schemas.openxmlformats.org/officeDocument/2006/relationships/hyperlink" Target="https://www.engineersireland.i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5.png"/><Relationship Id="rId4" Type="http://schemas.openxmlformats.org/officeDocument/2006/relationships/hyperlink" Target="http://www.networkireland.ie/" TargetMode="External"/><Relationship Id="rId5"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4.jpg"/><Relationship Id="rId4" Type="http://schemas.openxmlformats.org/officeDocument/2006/relationships/hyperlink" Target="https://www.enterprise-ireland.com/en/funding-supports/Company/Esetablish-SME-Funding/Internationalisation-Grant-.html" TargetMode="External"/><Relationship Id="rId5"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hyperlink" Target="https://www.siliconrepublic.com/start-ups/arclabs-ndrc-accelerator-waterfor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herdsy.co.uk/" TargetMode="External"/><Relationship Id="rId4" Type="http://schemas.openxmlformats.org/officeDocument/2006/relationships/hyperlink" Target="https://www.krakendata.com/" TargetMode="External"/><Relationship Id="rId5" Type="http://schemas.openxmlformats.org/officeDocument/2006/relationships/hyperlink" Target="http://blucoup.com/" TargetMode="External"/><Relationship Id="rId6" Type="http://schemas.openxmlformats.org/officeDocument/2006/relationships/hyperlink" Target="https://turnedsee.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hyperlink" Target="https://www.localenterprise.ie/" TargetMode="External"/><Relationship Id="rId4" Type="http://schemas.openxmlformats.org/officeDocument/2006/relationships/hyperlink" Target="https://www.localenterprise.ie/Discover-Business-Supports/" TargetMode="External"/><Relationship Id="rId9" Type="http://schemas.openxmlformats.org/officeDocument/2006/relationships/image" Target="../media/image46.png"/><Relationship Id="rId5" Type="http://schemas.openxmlformats.org/officeDocument/2006/relationships/hyperlink" Target="https://www.localenterprise.ie/Find-Your-Local-Enterprise-Office/" TargetMode="External"/><Relationship Id="rId6" Type="http://schemas.openxmlformats.org/officeDocument/2006/relationships/hyperlink" Target="http://www.businessregulation.ie/Supports-for-business/" TargetMode="External"/><Relationship Id="rId7" Type="http://schemas.openxmlformats.org/officeDocument/2006/relationships/hyperlink" Target="http://www.businessregulation.ie/Supports-for-business/" TargetMode="External"/><Relationship Id="rId8"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www.enterprise-ireland.com/en/funding-supports/company/hpsu-funding/competitive-start-fund-csf-.html" TargetMode="External"/><Relationship Id="rId4" Type="http://schemas.openxmlformats.org/officeDocument/2006/relationships/hyperlink" Target="http://www.rubiconcentre.ie/female-entrepreneurship/" TargetMode="External"/><Relationship Id="rId5" Type="http://schemas.openxmlformats.org/officeDocument/2006/relationships/hyperlink" Target="http://www.goingforgrowth.com/" TargetMode="External"/><Relationship Id="rId6" Type="http://schemas.openxmlformats.org/officeDocument/2006/relationships/image" Target="../media/image35.png"/><Relationship Id="rId7" Type="http://schemas.openxmlformats.org/officeDocument/2006/relationships/image" Target="../media/image4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hyperlink" Target="http://www.ryanacademy.ie/what-we-do/female-high-fliers-accelerator/" TargetMode="External"/><Relationship Id="rId4" Type="http://schemas.openxmlformats.org/officeDocument/2006/relationships/hyperlink" Target="http://www.ndrc.ie/female-founders/" TargetMode="External"/><Relationship Id="rId5" Type="http://schemas.openxmlformats.org/officeDocument/2006/relationships/hyperlink" Target="http://www.enterprise-ireland.com/en/Start-a-Business-in-Ireland/Startups%20led%20by%20Ambitious%20Women" TargetMode="External"/><Relationship Id="rId6" Type="http://schemas.openxmlformats.org/officeDocument/2006/relationships/image" Target="../media/image35.png"/><Relationship Id="rId7" Type="http://schemas.openxmlformats.org/officeDocument/2006/relationships/image" Target="../media/image4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hyperlink" Target="https://www.enterprise-ireland.com/en/Management/Access-Strategic-Advice-and-Expertise/" TargetMode="External"/><Relationship Id="rId4" Type="http://schemas.openxmlformats.org/officeDocument/2006/relationships/hyperlink" Target="https://www.enterprise-ireland.com/en/Management/Access-Strategic-Advice-and-Expertise/" TargetMode="External"/><Relationship Id="rId9" Type="http://schemas.openxmlformats.org/officeDocument/2006/relationships/image" Target="../media/image50.png"/><Relationship Id="rId5" Type="http://schemas.openxmlformats.org/officeDocument/2006/relationships/hyperlink" Target="https://www.enterprise-ireland.com/en/Management/Access-Strategic-Advice-and-Expertise/" TargetMode="External"/><Relationship Id="rId6" Type="http://schemas.openxmlformats.org/officeDocument/2006/relationships/hyperlink" Target="https://www.enterprise-ireland.com/en/Management/Learn-skills-to-start-and-develop-your-business/" TargetMode="External"/><Relationship Id="rId7" Type="http://schemas.openxmlformats.org/officeDocument/2006/relationships/hyperlink" Target="https://www.enterprise-ireland.com/en/Management/develop-export-selling-capability/" TargetMode="External"/><Relationship Id="rId8" Type="http://schemas.openxmlformats.org/officeDocument/2006/relationships/hyperlink" Target="https://www.enterprise-ireland.com/en/Management/Leadership-and-Management-Developmen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hyperlink" Target="http://www.eniloans.com/" TargetMode="External"/><Relationship Id="rId4" Type="http://schemas.openxmlformats.org/officeDocument/2006/relationships/hyperlink" Target="http://www.nisblf.com/" TargetMode="External"/><Relationship Id="rId5"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hyperlink" Target="https://www.womeninbusinessni.com/getattachment/4bd75ec5-472e-4b0b-80d8-693a9291b2fe/Pitching-Compettiton-Guidelines-2019.pdf.aspx?lang=en-GB" TargetMode="External"/><Relationship Id="rId4" Type="http://schemas.openxmlformats.org/officeDocument/2006/relationships/hyperlink" Target="https://www.investni.com/support-for-business/innovation-vouchers.html" TargetMode="External"/><Relationship Id="rId5"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s://www.enterpriseni.com/exploring-enterprise-eep" TargetMode="External"/><Relationship Id="rId4" Type="http://schemas.openxmlformats.org/officeDocument/2006/relationships/hyperlink" Target="https://www.womeninbusinessni.com/Programmes/Grit-Grace.aspx" TargetMode="External"/><Relationship Id="rId5"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 Id="rId3" Type="http://schemas.openxmlformats.org/officeDocument/2006/relationships/hyperlink" Target="https://www.womeninbusinessni.com/Programmes/Your-Voice.aspx" TargetMode="Externa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 Id="rId3" Type="http://schemas.openxmlformats.org/officeDocument/2006/relationships/hyperlink" Target="https://www.womeninbusinessni.com/Programmes/The-Mentoring-Programme.aspx" TargetMode="Externa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hyperlink" Target="https://www.youtube.com/watch?v=2tWG46q9twU&amp;t=490s" TargetMode="External"/><Relationship Id="rId4" Type="http://schemas.openxmlformats.org/officeDocument/2006/relationships/hyperlink" Target="https://www.youtube.com/watch?v=DYYyNrXBf3M" TargetMode="External"/><Relationship Id="rId5"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hyperlink" Target="https://www.youtube.com/watch?v=M2XEvmAvgdg" TargetMode="Externa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hyperlink" Target="http://www.wszechnica.uj.pl/pl/coach/szkola_coachow_the_art_and_scien/?gclid=Cj0KCQiAvJXxBRCeARIsAMSkApr37vFOEIabrkdcIo-bkcPxK5ae7PUgG9qCPBL4sFH25M44qv3qtwQaAqn8EALw_wcB" TargetMode="External"/><Relationship Id="rId4" Type="http://schemas.openxmlformats.org/officeDocument/2006/relationships/hyperlink" Target="http://www.cc.szczecin.pl/o-nas" TargetMode="External"/><Relationship Id="rId5" Type="http://schemas.openxmlformats.org/officeDocument/2006/relationships/hyperlink" Target="https://www.ecocoach.pl/?gclid=Cj0KCQiAvJXxBRCeARIsAMSkAprCZe3derzJ29Ay15eXqNGUWzxeavGoI0ddHpZmElATpbmaAA6vTIgaAqYgEALw_wcB" TargetMode="External"/><Relationship Id="rId6"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53.png"/><Relationship Id="rId4" Type="http://schemas.openxmlformats.org/officeDocument/2006/relationships/hyperlink" Target="https://tubitak.gov.tr/tr/destekler/sanayi/ulusal-destek-programlari/icerik-1512-teknogirisim-sermayesi-destegi-programi-bigg" TargetMode="External"/><Relationship Id="rId5" Type="http://schemas.openxmlformats.org/officeDocument/2006/relationships/image" Target="../media/image5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53.png"/><Relationship Id="rId4" Type="http://schemas.openxmlformats.org/officeDocument/2006/relationships/hyperlink" Target="https://www.kosgeb.gov.tr/site/tr/genel/destekler/6312/girisimcilik-destekleri" TargetMode="External"/><Relationship Id="rId5"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53.png"/><Relationship Id="rId4" Type="http://schemas.openxmlformats.org/officeDocument/2006/relationships/hyperlink" Target="https://www.kosgeb.gov.tr/site/tr/genel/destekler/3/destekler" TargetMode="External"/><Relationship Id="rId5"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image" Target="../media/image53.png"/><Relationship Id="rId4" Type="http://schemas.openxmlformats.org/officeDocument/2006/relationships/hyperlink" Target="http://www.youtube.com/watch?v=MS3GdFyZ9NE" TargetMode="External"/><Relationship Id="rId5" Type="http://schemas.openxmlformats.org/officeDocument/2006/relationships/image" Target="../media/image5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5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6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hyperlink" Target="http://fbstart.com/" TargetMode="External"/><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hyperlink" Target="https://developers.google.com/startups/" TargetMode="Externa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hyperlink" Target="https://www.whitesourcesoftware.com/" TargetMode="External"/><Relationship Id="rId4" Type="http://schemas.openxmlformats.org/officeDocument/2006/relationships/hyperlink" Target="https://hackernoon.com/10-best-startup-tools-for-2020-j21pa32z6" TargetMode="External"/><Relationship Id="rId5" Type="http://schemas.openxmlformats.org/officeDocument/2006/relationships/hyperlink" Target="https://hackernoon.com/10-best-startup-tools-for-2020-j21pa32z6" TargetMode="External"/><Relationship Id="rId6" Type="http://schemas.openxmlformats.org/officeDocument/2006/relationships/hyperlink" Target="https://hackernoon.com/10-best-startup-tools-for-2020-j21pa32z6" TargetMode="External"/><Relationship Id="rId7" Type="http://schemas.openxmlformats.org/officeDocument/2006/relationships/hyperlink" Target="https://www.whitesourcesoftware.com/" TargetMode="External"/><Relationship Id="rId8" Type="http://schemas.openxmlformats.org/officeDocument/2006/relationships/image" Target="../media/image6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hyperlink" Target="https://eqvista.com/" TargetMode="External"/><Relationship Id="rId4" Type="http://schemas.openxmlformats.org/officeDocument/2006/relationships/image" Target="../media/image6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hyperlink" Target="https://www.contractzen.com/en/" TargetMode="External"/><Relationship Id="rId4" Type="http://schemas.openxmlformats.org/officeDocument/2006/relationships/image" Target="../media/image6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hyperlink" Target="https://www.contractzen.com/en/" TargetMode="External"/><Relationship Id="rId4" Type="http://schemas.openxmlformats.org/officeDocument/2006/relationships/image" Target="../media/image6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hyperlink" Target="https://clickmeeting.com/?serv=gas&amp;channel=sem&amp;camp=Europe_Ireland_ENG_Search_Brand&amp;kw=clickmeeting&amp;gclid=CjwKCAiAyeTxBRBvEiwAuM8dndTru1bpUQ_C_138NV55N1Kq64PqPZtcsjK0PLT59VvjOXjfPjvVuBoCsAkQAvD_BwE" TargetMode="Externa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hyperlink" Target="https://calendly.com/" TargetMode="Externa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hyperlink" Target="https://sentione.com/" TargetMode="External"/><Relationship Id="rId4" Type="http://schemas.openxmlformats.org/officeDocument/2006/relationships/hyperlink" Target="https://sentione.com/" TargetMode="External"/><Relationship Id="rId5" Type="http://schemas.openxmlformats.org/officeDocument/2006/relationships/image" Target="../media/image6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hyperlink" Target="https://www.walkme.com/" TargetMode="External"/><Relationship Id="rId4" Type="http://schemas.openxmlformats.org/officeDocument/2006/relationships/hyperlink" Target="https://www.walkme.com/" TargetMode="External"/><Relationship Id="rId5" Type="http://schemas.openxmlformats.org/officeDocument/2006/relationships/image" Target="../media/image7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hyperlink" Target="https://www.freshworks.com/hrms/" TargetMode="External"/><Relationship Id="rId4" Type="http://schemas.openxmlformats.org/officeDocument/2006/relationships/hyperlink" Target="https://www.freshworks.com/hrms/" TargetMode="External"/><Relationship Id="rId5" Type="http://schemas.openxmlformats.org/officeDocument/2006/relationships/image" Target="../media/image6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hyperlink" Target="https://trello.com/en" TargetMode="External"/><Relationship Id="rId4" Type="http://schemas.openxmlformats.org/officeDocument/2006/relationships/hyperlink" Target="https://trello.com/en" TargetMode="External"/><Relationship Id="rId5"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sdchamber.ie/services/business-sustainability/" TargetMode="External"/><Relationship Id="rId4" Type="http://schemas.openxmlformats.org/officeDocument/2006/relationships/hyperlink" Target="https://www.countytipperarychamber.com/engineering.html" TargetMode="External"/><Relationship Id="rId5" Type="http://schemas.openxmlformats.org/officeDocument/2006/relationships/image" Target="../media/image2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hyperlink" Target="https://www.falcon.io/" TargetMode="External"/><Relationship Id="rId4" Type="http://schemas.openxmlformats.org/officeDocument/2006/relationships/hyperlink" Target="https://www.falcon.io/" TargetMode="External"/><Relationship Id="rId5" Type="http://schemas.openxmlformats.org/officeDocument/2006/relationships/image" Target="../media/image7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
          <p:cNvSpPr txBox="1"/>
          <p:nvPr>
            <p:ph idx="1" type="body"/>
          </p:nvPr>
        </p:nvSpPr>
        <p:spPr>
          <a:xfrm>
            <a:off x="577959" y="2701255"/>
            <a:ext cx="4088056" cy="3420135"/>
          </a:xfrm>
          <a:prstGeom prst="rect">
            <a:avLst/>
          </a:prstGeom>
          <a:noFill/>
          <a:ln>
            <a:noFill/>
          </a:ln>
        </p:spPr>
        <p:txBody>
          <a:bodyPr anchorCtr="0" anchor="t" bIns="45700" lIns="91425" spcFirstLastPara="1" rIns="91425" wrap="square" tIns="45700">
            <a:normAutofit/>
          </a:bodyPr>
          <a:lstStyle/>
          <a:p>
            <a:pPr indent="0" lvl="0" marL="0" rtl="0" algn="l">
              <a:lnSpc>
                <a:spcPct val="111111"/>
              </a:lnSpc>
              <a:spcBef>
                <a:spcPts val="0"/>
              </a:spcBef>
              <a:spcAft>
                <a:spcPts val="0"/>
              </a:spcAft>
              <a:buClr>
                <a:srgbClr val="E63275"/>
              </a:buClr>
              <a:buSzPts val="3600"/>
              <a:buNone/>
            </a:pPr>
            <a:r>
              <a:rPr b="1" lang="en-IE">
                <a:solidFill>
                  <a:srgbClr val="E63275"/>
                </a:solidFill>
              </a:rPr>
              <a:t>MODÜL  7</a:t>
            </a:r>
            <a:endParaRPr/>
          </a:p>
          <a:p>
            <a:pPr indent="0" lvl="0" marL="0" rtl="0" algn="l">
              <a:lnSpc>
                <a:spcPct val="111111"/>
              </a:lnSpc>
              <a:spcBef>
                <a:spcPts val="1000"/>
              </a:spcBef>
              <a:spcAft>
                <a:spcPts val="0"/>
              </a:spcAft>
              <a:buClr>
                <a:srgbClr val="174F72"/>
              </a:buClr>
              <a:buSzPts val="3600"/>
              <a:buNone/>
            </a:pPr>
            <a:r>
              <a:t/>
            </a:r>
            <a:endParaRPr b="1">
              <a:solidFill>
                <a:srgbClr val="E63275"/>
              </a:solidFill>
            </a:endParaRPr>
          </a:p>
          <a:p>
            <a:pPr indent="0" lvl="0" marL="0" rtl="0" algn="l">
              <a:lnSpc>
                <a:spcPct val="111111"/>
              </a:lnSpc>
              <a:spcBef>
                <a:spcPts val="1000"/>
              </a:spcBef>
              <a:spcAft>
                <a:spcPts val="0"/>
              </a:spcAft>
              <a:buClr>
                <a:srgbClr val="174F72"/>
              </a:buClr>
              <a:buSzPts val="3600"/>
              <a:buNone/>
            </a:pPr>
            <a:r>
              <a:rPr b="1" lang="en-IE"/>
              <a:t>Harici Destek Alın</a:t>
            </a:r>
            <a:endParaRPr/>
          </a:p>
        </p:txBody>
      </p:sp>
      <p:pic>
        <p:nvPicPr>
          <p:cNvPr descr="A person looking at a computer&#10;&#10;Description automatically generated" id="222" name="Google Shape;222;p1"/>
          <p:cNvPicPr preferRelativeResize="0"/>
          <p:nvPr>
            <p:ph idx="2" type="pic"/>
          </p:nvPr>
        </p:nvPicPr>
        <p:blipFill rotWithShape="1">
          <a:blip r:embed="rId3">
            <a:alphaModFix/>
          </a:blip>
          <a:srcRect b="0" l="0" r="0" t="0"/>
          <a:stretch/>
        </p:blipFill>
        <p:spPr>
          <a:xfrm>
            <a:off x="6031708" y="0"/>
            <a:ext cx="5852564" cy="585256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descr="A girl sitting at a table eating food&#10;&#10;Description automatically generated" id="286" name="Google Shape;286;p10"/>
          <p:cNvPicPr preferRelativeResize="0"/>
          <p:nvPr>
            <p:ph idx="2" type="pic"/>
          </p:nvPr>
        </p:nvPicPr>
        <p:blipFill rotWithShape="1">
          <a:blip r:embed="rId3">
            <a:alphaModFix/>
          </a:blip>
          <a:srcRect b="0" l="0" r="0" t="0"/>
          <a:stretch/>
        </p:blipFill>
        <p:spPr>
          <a:xfrm>
            <a:off x="11628" y="7397"/>
            <a:ext cx="12167420" cy="4409769"/>
          </a:xfrm>
          <a:prstGeom prst="rect">
            <a:avLst/>
          </a:prstGeom>
          <a:noFill/>
          <a:ln>
            <a:noFill/>
          </a:ln>
        </p:spPr>
      </p:pic>
      <p:sp>
        <p:nvSpPr>
          <p:cNvPr id="287" name="Google Shape;287;p10"/>
          <p:cNvSpPr txBox="1"/>
          <p:nvPr>
            <p:ph idx="1" type="body"/>
          </p:nvPr>
        </p:nvSpPr>
        <p:spPr>
          <a:xfrm>
            <a:off x="332508" y="4974934"/>
            <a:ext cx="11545518" cy="14449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2550"/>
              <a:buNone/>
            </a:pPr>
            <a:r>
              <a:rPr lang="en-IE" sz="2550"/>
              <a:t>Mentorluk, deneyimli işletme pratisyenlerinin bilgi, beceri, içgörüleri ve girişimcilik yeteneklerini pratik ve stratejik tavsiye ve rehberliğe ihtiyaç duyan küçük işletme sahibi / yöneticileri ile eşleştirmek için tasarlanmıştır. Mentor, karar almaya yardımcı olmak için bağımsız, bilinçli gözlem ve tavsiyelerde bulunur</a:t>
            </a:r>
            <a:endParaRPr b="1" sz="2550">
              <a:latin typeface="Calibri"/>
              <a:ea typeface="Calibri"/>
              <a:cs typeface="Calibri"/>
              <a:sym typeface="Calibri"/>
            </a:endParaRPr>
          </a:p>
        </p:txBody>
      </p:sp>
      <p:sp>
        <p:nvSpPr>
          <p:cNvPr id="288" name="Google Shape;288;p10"/>
          <p:cNvSpPr txBox="1"/>
          <p:nvPr>
            <p:ph idx="3" type="body"/>
          </p:nvPr>
        </p:nvSpPr>
        <p:spPr>
          <a:xfrm>
            <a:off x="332508" y="3242899"/>
            <a:ext cx="11545518" cy="629984"/>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rgbClr val="E63275"/>
              </a:buClr>
              <a:buSzPts val="3600"/>
              <a:buNone/>
            </a:pPr>
            <a:r>
              <a:rPr b="1" lang="en-IE">
                <a:solidFill>
                  <a:srgbClr val="E63275"/>
                </a:solidFill>
              </a:rPr>
              <a:t>Harici Start Up Destekleri:</a:t>
            </a:r>
            <a:endParaRPr/>
          </a:p>
          <a:p>
            <a:pPr indent="0" lvl="0" marL="0" rtl="0" algn="ctr">
              <a:lnSpc>
                <a:spcPct val="110000"/>
              </a:lnSpc>
              <a:spcBef>
                <a:spcPts val="0"/>
              </a:spcBef>
              <a:spcAft>
                <a:spcPts val="0"/>
              </a:spcAft>
              <a:buClr>
                <a:schemeClr val="lt1"/>
              </a:buClr>
              <a:buSzPts val="3000"/>
              <a:buNone/>
            </a:pPr>
            <a:r>
              <a:rPr b="1" i="1" lang="en-IE" sz="3000"/>
              <a:t>AYDINLATAN MENTORLÜKLER</a:t>
            </a:r>
            <a:endParaRPr/>
          </a:p>
          <a:p>
            <a:pPr indent="0" lvl="0" marL="0" rtl="0" algn="ctr">
              <a:lnSpc>
                <a:spcPct val="90000"/>
              </a:lnSpc>
              <a:spcBef>
                <a:spcPts val="1000"/>
              </a:spcBef>
              <a:spcAft>
                <a:spcPts val="0"/>
              </a:spcAft>
              <a:buClr>
                <a:schemeClr val="lt1"/>
              </a:buClr>
              <a:buSzPts val="3600"/>
              <a:buNone/>
            </a:pPr>
            <a:r>
              <a:t/>
            </a:r>
            <a:endParaRPr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1"/>
          <p:cNvSpPr txBox="1"/>
          <p:nvPr>
            <p:ph idx="1" type="body"/>
          </p:nvPr>
        </p:nvSpPr>
        <p:spPr>
          <a:xfrm>
            <a:off x="3752194" y="765451"/>
            <a:ext cx="7816878" cy="9396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330"/>
              <a:buNone/>
            </a:pPr>
            <a:r>
              <a:rPr b="1" lang="en-IE" sz="3330">
                <a:solidFill>
                  <a:srgbClr val="E63275"/>
                </a:solidFill>
              </a:rPr>
              <a:t>Harici Start Up Destekleri:</a:t>
            </a:r>
            <a:endParaRPr/>
          </a:p>
          <a:p>
            <a:pPr indent="0" lvl="0" marL="0" rtl="0" algn="l">
              <a:lnSpc>
                <a:spcPct val="90000"/>
              </a:lnSpc>
              <a:spcBef>
                <a:spcPts val="0"/>
              </a:spcBef>
              <a:spcAft>
                <a:spcPts val="0"/>
              </a:spcAft>
              <a:buClr>
                <a:srgbClr val="6D6E6C"/>
              </a:buClr>
              <a:buSzPts val="2775"/>
              <a:buNone/>
            </a:pPr>
            <a:r>
              <a:rPr b="1" i="1" lang="en-IE" sz="2775"/>
              <a:t>AYDINLATAN MENTORLÜKLER</a:t>
            </a:r>
            <a:endParaRPr/>
          </a:p>
          <a:p>
            <a:pPr indent="0" lvl="0" marL="0" rtl="0" algn="l">
              <a:lnSpc>
                <a:spcPct val="70000"/>
              </a:lnSpc>
              <a:spcBef>
                <a:spcPts val="1000"/>
              </a:spcBef>
              <a:spcAft>
                <a:spcPts val="0"/>
              </a:spcAft>
              <a:buClr>
                <a:srgbClr val="6D6E6C"/>
              </a:buClr>
              <a:buSzPts val="3330"/>
              <a:buNone/>
            </a:pPr>
            <a:r>
              <a:t/>
            </a:r>
            <a:endParaRPr b="1" sz="3330"/>
          </a:p>
        </p:txBody>
      </p:sp>
      <p:sp>
        <p:nvSpPr>
          <p:cNvPr id="294" name="Google Shape;294;p11"/>
          <p:cNvSpPr txBox="1"/>
          <p:nvPr>
            <p:ph idx="2" type="body"/>
          </p:nvPr>
        </p:nvSpPr>
        <p:spPr>
          <a:xfrm>
            <a:off x="3752195" y="2117448"/>
            <a:ext cx="7816878"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Doğru işletme akıl hocası, özellikle bir işletmenin ilk aşamalarında ve yüksek büyüme oranlarına sahip olmayı amaçlayanlar için, kuruluşunuz üzerinde derin ve temel bir etkiye sahip olabilir.</a:t>
            </a:r>
            <a:endParaRPr/>
          </a:p>
          <a:p>
            <a:pPr indent="0" lvl="0" marL="0" rtl="0" algn="l">
              <a:lnSpc>
                <a:spcPct val="90000"/>
              </a:lnSpc>
              <a:spcBef>
                <a:spcPts val="1000"/>
              </a:spcBef>
              <a:spcAft>
                <a:spcPts val="0"/>
              </a:spcAft>
              <a:buClr>
                <a:srgbClr val="7A7C7E"/>
              </a:buClr>
              <a:buSzPts val="2400"/>
              <a:buNone/>
            </a:pPr>
            <a:r>
              <a:rPr lang="en-IE">
                <a:solidFill>
                  <a:srgbClr val="7A7C7E"/>
                </a:solidFill>
              </a:rPr>
              <a:t>Mümkün olduğunca erken, tercihen önceden mühendislik girişimciliği tecrübesi olan danışmanları bulmalısınız. Doğru mentoru bulduktan sonra, iş mentorluğundan en iyi şekilde yararlanmanın 5 yolu vardır.</a:t>
            </a:r>
            <a:endParaRPr/>
          </a:p>
          <a:p>
            <a:pPr indent="0" lvl="0" marL="0" rtl="0" algn="l">
              <a:lnSpc>
                <a:spcPct val="90000"/>
              </a:lnSpc>
              <a:spcBef>
                <a:spcPts val="1000"/>
              </a:spcBef>
              <a:spcAft>
                <a:spcPts val="0"/>
              </a:spcAft>
              <a:buClr>
                <a:srgbClr val="6D6E6C"/>
              </a:buClr>
              <a:buSzPts val="1000"/>
              <a:buNone/>
            </a:pPr>
            <a:r>
              <a:t/>
            </a:r>
            <a:endParaRPr sz="1000"/>
          </a:p>
          <a:p>
            <a:pPr indent="0" lvl="0" marL="0" rtl="0" algn="l">
              <a:lnSpc>
                <a:spcPct val="90000"/>
              </a:lnSpc>
              <a:spcBef>
                <a:spcPts val="1000"/>
              </a:spcBef>
              <a:spcAft>
                <a:spcPts val="0"/>
              </a:spcAft>
              <a:buClr>
                <a:srgbClr val="6D6E6C"/>
              </a:buClr>
              <a:buSzPts val="1000"/>
              <a:buNone/>
            </a:pPr>
            <a:r>
              <a:rPr lang="en-IE" sz="1000" u="sng">
                <a:solidFill>
                  <a:schemeClr val="hlink"/>
                </a:solidFill>
                <a:hlinkClick r:id="rId3"/>
              </a:rPr>
              <a:t>https://medium.com/@pardeepg/building-startup-role-of-mentors-and-external-support-9293f22941f2</a:t>
            </a:r>
            <a:endParaRPr sz="1000"/>
          </a:p>
        </p:txBody>
      </p:sp>
      <p:pic>
        <p:nvPicPr>
          <p:cNvPr descr="A person standing posing for the camera&#10;&#10;Description automatically generated" id="295" name="Google Shape;295;p11"/>
          <p:cNvPicPr preferRelativeResize="0"/>
          <p:nvPr/>
        </p:nvPicPr>
        <p:blipFill rotWithShape="1">
          <a:blip r:embed="rId4">
            <a:alphaModFix/>
          </a:blip>
          <a:srcRect b="0" l="0" r="0" t="0"/>
          <a:stretch/>
        </p:blipFill>
        <p:spPr>
          <a:xfrm>
            <a:off x="0" y="2905081"/>
            <a:ext cx="2635279" cy="39529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12"/>
          <p:cNvSpPr txBox="1"/>
          <p:nvPr>
            <p:ph idx="1" type="body"/>
          </p:nvPr>
        </p:nvSpPr>
        <p:spPr>
          <a:xfrm>
            <a:off x="3784780" y="889492"/>
            <a:ext cx="8172450" cy="130507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10B1A2"/>
              </a:buClr>
              <a:buSzPts val="2790"/>
              <a:buNone/>
            </a:pPr>
            <a:r>
              <a:rPr b="1" lang="en-IE" sz="2790">
                <a:solidFill>
                  <a:srgbClr val="10B1A2"/>
                </a:solidFill>
              </a:rPr>
              <a:t>Mentorluk Kaostan geçmenize yardımcı olabilir!</a:t>
            </a:r>
            <a:endParaRPr/>
          </a:p>
          <a:p>
            <a:pPr indent="0" lvl="0" marL="0" rtl="0" algn="l">
              <a:lnSpc>
                <a:spcPct val="80000"/>
              </a:lnSpc>
              <a:spcBef>
                <a:spcPts val="200"/>
              </a:spcBef>
              <a:spcAft>
                <a:spcPts val="0"/>
              </a:spcAft>
              <a:buClr>
                <a:srgbClr val="E63275"/>
              </a:buClr>
              <a:buSzPts val="3100"/>
              <a:buNone/>
            </a:pPr>
            <a:r>
              <a:rPr b="1" i="1" lang="en-IE" sz="3100">
                <a:solidFill>
                  <a:srgbClr val="E63275"/>
                </a:solidFill>
                <a:latin typeface="Calibri"/>
                <a:ea typeface="Calibri"/>
                <a:cs typeface="Calibri"/>
                <a:sym typeface="Calibri"/>
              </a:rPr>
              <a:t>Hızlı Hatırlatma: </a:t>
            </a:r>
            <a:r>
              <a:rPr b="1" i="1" lang="en-IE" sz="3100">
                <a:solidFill>
                  <a:srgbClr val="757070"/>
                </a:solidFill>
                <a:latin typeface="Calibri"/>
                <a:ea typeface="Calibri"/>
                <a:cs typeface="Calibri"/>
                <a:sym typeface="Calibri"/>
              </a:rPr>
              <a:t>Bir Mentorun Rolü ve Katılımı</a:t>
            </a:r>
            <a:endParaRPr b="1" sz="2790">
              <a:solidFill>
                <a:srgbClr val="757070"/>
              </a:solidFill>
            </a:endParaRPr>
          </a:p>
        </p:txBody>
      </p:sp>
      <p:sp>
        <p:nvSpPr>
          <p:cNvPr id="301" name="Google Shape;301;p12"/>
          <p:cNvSpPr txBox="1"/>
          <p:nvPr>
            <p:ph idx="2" type="body"/>
          </p:nvPr>
        </p:nvSpPr>
        <p:spPr>
          <a:xfrm>
            <a:off x="3016960" y="2056969"/>
            <a:ext cx="5504187" cy="396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Mentorun Rolü</a:t>
            </a:r>
            <a:endParaRPr sz="800">
              <a:solidFill>
                <a:srgbClr val="E95273"/>
              </a:solidFill>
            </a:endParaRPr>
          </a:p>
          <a:p>
            <a:pPr indent="-342900" lvl="0" marL="342900" rtl="0" algn="l">
              <a:lnSpc>
                <a:spcPct val="90000"/>
              </a:lnSpc>
              <a:spcBef>
                <a:spcPts val="200"/>
              </a:spcBef>
              <a:spcAft>
                <a:spcPts val="0"/>
              </a:spcAft>
              <a:buClr>
                <a:srgbClr val="E95273"/>
              </a:buClr>
              <a:buSzPts val="2400"/>
              <a:buFont typeface="Arial"/>
              <a:buChar char="•"/>
            </a:pPr>
            <a:r>
              <a:rPr lang="en-IE"/>
              <a:t>İşletmenizi dinleyin ve anlayın</a:t>
            </a:r>
            <a:endParaRPr/>
          </a:p>
          <a:p>
            <a:pPr indent="-342900" lvl="0" marL="342900" rtl="0" algn="l">
              <a:lnSpc>
                <a:spcPct val="90000"/>
              </a:lnSpc>
              <a:spcBef>
                <a:spcPts val="200"/>
              </a:spcBef>
              <a:spcAft>
                <a:spcPts val="0"/>
              </a:spcAft>
              <a:buClr>
                <a:srgbClr val="E95273"/>
              </a:buClr>
              <a:buSzPts val="2400"/>
              <a:buFont typeface="Arial"/>
              <a:buChar char="•"/>
            </a:pPr>
            <a:r>
              <a:rPr lang="en-IE"/>
              <a:t>Yönlendirin ve yönlendirin</a:t>
            </a:r>
            <a:endParaRPr/>
          </a:p>
          <a:p>
            <a:pPr indent="-342900" lvl="0" marL="342900" rtl="0" algn="l">
              <a:lnSpc>
                <a:spcPct val="90000"/>
              </a:lnSpc>
              <a:spcBef>
                <a:spcPts val="200"/>
              </a:spcBef>
              <a:spcAft>
                <a:spcPts val="0"/>
              </a:spcAft>
              <a:buClr>
                <a:srgbClr val="E95273"/>
              </a:buClr>
              <a:buSzPts val="2400"/>
              <a:buFont typeface="Arial"/>
              <a:buChar char="•"/>
            </a:pPr>
            <a:r>
              <a:rPr lang="en-IE"/>
              <a:t>Destekleyicinin sorunları tanımlamasına ve iyileştirilmesi gereken alanları önermesine yardımcı olun</a:t>
            </a:r>
            <a:endParaRPr/>
          </a:p>
          <a:p>
            <a:pPr indent="-342900" lvl="0" marL="342900" rtl="0" algn="l">
              <a:lnSpc>
                <a:spcPct val="90000"/>
              </a:lnSpc>
              <a:spcBef>
                <a:spcPts val="200"/>
              </a:spcBef>
              <a:spcAft>
                <a:spcPts val="0"/>
              </a:spcAft>
              <a:buClr>
                <a:srgbClr val="E95273"/>
              </a:buClr>
              <a:buSzPts val="2400"/>
              <a:buFont typeface="Arial"/>
              <a:buChar char="•"/>
            </a:pPr>
            <a:r>
              <a:rPr lang="en-IE"/>
              <a:t>İş faaliyetlerini iyileştirmenin çözümleri ve yenilikçi yollarını tartışın</a:t>
            </a:r>
            <a:endParaRPr/>
          </a:p>
          <a:p>
            <a:pPr indent="-342900" lvl="0" marL="342900" rtl="0" algn="l">
              <a:lnSpc>
                <a:spcPct val="90000"/>
              </a:lnSpc>
              <a:spcBef>
                <a:spcPts val="200"/>
              </a:spcBef>
              <a:spcAft>
                <a:spcPts val="0"/>
              </a:spcAft>
              <a:buClr>
                <a:srgbClr val="E95273"/>
              </a:buClr>
              <a:buSzPts val="2400"/>
              <a:buFont typeface="Arial"/>
              <a:buChar char="•"/>
            </a:pPr>
            <a:r>
              <a:rPr lang="en-IE"/>
              <a:t>Karar verme sürecinde yardım</a:t>
            </a:r>
            <a:endParaRPr/>
          </a:p>
          <a:p>
            <a:pPr indent="-342900" lvl="0" marL="342900" rtl="0" algn="l">
              <a:lnSpc>
                <a:spcPct val="90000"/>
              </a:lnSpc>
              <a:spcBef>
                <a:spcPts val="200"/>
              </a:spcBef>
              <a:spcAft>
                <a:spcPts val="0"/>
              </a:spcAft>
              <a:buClr>
                <a:srgbClr val="E95273"/>
              </a:buClr>
              <a:buSzPts val="2400"/>
              <a:buFont typeface="Arial"/>
              <a:buChar char="•"/>
            </a:pPr>
            <a:r>
              <a:rPr lang="en-IE"/>
              <a:t>Deneyim ve bilgi paylaşın</a:t>
            </a:r>
            <a:endParaRPr/>
          </a:p>
          <a:p>
            <a:pPr indent="-342900" lvl="0" marL="342900" rtl="0" algn="l">
              <a:lnSpc>
                <a:spcPct val="90000"/>
              </a:lnSpc>
              <a:spcBef>
                <a:spcPts val="200"/>
              </a:spcBef>
              <a:spcAft>
                <a:spcPts val="0"/>
              </a:spcAft>
              <a:buClr>
                <a:srgbClr val="E95273"/>
              </a:buClr>
              <a:buSzPts val="2400"/>
              <a:buFont typeface="Arial"/>
              <a:buChar char="•"/>
            </a:pPr>
            <a:r>
              <a:rPr lang="en-IE"/>
              <a:t>Tartışma için yapı ve bağlam sağlayın</a:t>
            </a:r>
            <a:endParaRPr/>
          </a:p>
          <a:p>
            <a:pPr indent="-342900" lvl="0" marL="342900" rtl="0" algn="l">
              <a:lnSpc>
                <a:spcPct val="90000"/>
              </a:lnSpc>
              <a:spcBef>
                <a:spcPts val="200"/>
              </a:spcBef>
              <a:spcAft>
                <a:spcPts val="0"/>
              </a:spcAft>
              <a:buClr>
                <a:srgbClr val="E95273"/>
              </a:buClr>
              <a:buSzPts val="2400"/>
              <a:buFont typeface="Arial"/>
              <a:buChar char="•"/>
            </a:pPr>
            <a:r>
              <a:rPr lang="en-IE"/>
              <a:t>Bir iş planının derlenmesinde yardım sunun</a:t>
            </a:r>
            <a:endParaRPr/>
          </a:p>
        </p:txBody>
      </p:sp>
      <p:sp>
        <p:nvSpPr>
          <p:cNvPr id="302" name="Google Shape;302;p12"/>
          <p:cNvSpPr txBox="1"/>
          <p:nvPr>
            <p:ph idx="3" type="body"/>
          </p:nvPr>
        </p:nvSpPr>
        <p:spPr>
          <a:xfrm>
            <a:off x="8521147" y="2094596"/>
            <a:ext cx="378477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Katılım Alanları</a:t>
            </a:r>
            <a:endParaRPr sz="200">
              <a:solidFill>
                <a:srgbClr val="E95273"/>
              </a:solidFill>
            </a:endParaRPr>
          </a:p>
          <a:p>
            <a:pPr indent="-342900" lvl="0" marL="342900" rtl="0" algn="l">
              <a:lnSpc>
                <a:spcPct val="90000"/>
              </a:lnSpc>
              <a:spcBef>
                <a:spcPts val="200"/>
              </a:spcBef>
              <a:spcAft>
                <a:spcPts val="0"/>
              </a:spcAft>
              <a:buClr>
                <a:srgbClr val="E95273"/>
              </a:buClr>
              <a:buSzPts val="2400"/>
              <a:buFont typeface="Arial"/>
              <a:buChar char="•"/>
            </a:pPr>
            <a:r>
              <a:rPr lang="en-IE"/>
              <a:t>İş stratejisi</a:t>
            </a:r>
            <a:endParaRPr/>
          </a:p>
          <a:p>
            <a:pPr indent="-342900" lvl="0" marL="342900" rtl="0" algn="l">
              <a:lnSpc>
                <a:spcPct val="90000"/>
              </a:lnSpc>
              <a:spcBef>
                <a:spcPts val="200"/>
              </a:spcBef>
              <a:spcAft>
                <a:spcPts val="0"/>
              </a:spcAft>
              <a:buClr>
                <a:srgbClr val="E95273"/>
              </a:buClr>
              <a:buSzPts val="2400"/>
              <a:buFont typeface="Arial"/>
              <a:buChar char="•"/>
            </a:pPr>
            <a:r>
              <a:rPr lang="en-IE"/>
              <a:t>Finansal planlama</a:t>
            </a:r>
            <a:endParaRPr/>
          </a:p>
          <a:p>
            <a:pPr indent="-342900" lvl="0" marL="342900" rtl="0" algn="l">
              <a:lnSpc>
                <a:spcPct val="90000"/>
              </a:lnSpc>
              <a:spcBef>
                <a:spcPts val="200"/>
              </a:spcBef>
              <a:spcAft>
                <a:spcPts val="0"/>
              </a:spcAft>
              <a:buClr>
                <a:srgbClr val="E95273"/>
              </a:buClr>
              <a:buSzPts val="2400"/>
              <a:buFont typeface="Arial"/>
              <a:buChar char="•"/>
            </a:pPr>
            <a:r>
              <a:rPr lang="en-IE"/>
              <a:t>Pazar araştırması</a:t>
            </a:r>
            <a:endParaRPr/>
          </a:p>
          <a:p>
            <a:pPr indent="-342900" lvl="0" marL="342900" rtl="0" algn="l">
              <a:lnSpc>
                <a:spcPct val="90000"/>
              </a:lnSpc>
              <a:spcBef>
                <a:spcPts val="200"/>
              </a:spcBef>
              <a:spcAft>
                <a:spcPts val="0"/>
              </a:spcAft>
              <a:buClr>
                <a:srgbClr val="E95273"/>
              </a:buClr>
              <a:buSzPts val="2400"/>
              <a:buFont typeface="Arial"/>
              <a:buChar char="•"/>
            </a:pPr>
            <a:r>
              <a:rPr lang="en-IE"/>
              <a:t>Pazarlama tanıtımı</a:t>
            </a:r>
            <a:endParaRPr/>
          </a:p>
          <a:p>
            <a:pPr indent="-342900" lvl="0" marL="342900" rtl="0" algn="l">
              <a:lnSpc>
                <a:spcPct val="90000"/>
              </a:lnSpc>
              <a:spcBef>
                <a:spcPts val="200"/>
              </a:spcBef>
              <a:spcAft>
                <a:spcPts val="0"/>
              </a:spcAft>
              <a:buClr>
                <a:srgbClr val="E95273"/>
              </a:buClr>
              <a:buSzPts val="2400"/>
              <a:buFont typeface="Arial"/>
              <a:buChar char="•"/>
            </a:pPr>
            <a:r>
              <a:rPr lang="en-IE"/>
              <a:t>Üretim planlaması</a:t>
            </a:r>
            <a:endParaRPr/>
          </a:p>
          <a:p>
            <a:pPr indent="-342900" lvl="0" marL="342900" rtl="0" algn="l">
              <a:lnSpc>
                <a:spcPct val="90000"/>
              </a:lnSpc>
              <a:spcBef>
                <a:spcPts val="200"/>
              </a:spcBef>
              <a:spcAft>
                <a:spcPts val="0"/>
              </a:spcAft>
              <a:buClr>
                <a:srgbClr val="E95273"/>
              </a:buClr>
              <a:buSzPts val="2400"/>
              <a:buFont typeface="Arial"/>
              <a:buChar char="•"/>
            </a:pPr>
            <a:r>
              <a:rPr lang="en-IE"/>
              <a:t>dağıtım</a:t>
            </a:r>
            <a:endParaRPr/>
          </a:p>
          <a:p>
            <a:pPr indent="-342900" lvl="0" marL="342900" rtl="0" algn="l">
              <a:lnSpc>
                <a:spcPct val="90000"/>
              </a:lnSpc>
              <a:spcBef>
                <a:spcPts val="200"/>
              </a:spcBef>
              <a:spcAft>
                <a:spcPts val="0"/>
              </a:spcAft>
              <a:buClr>
                <a:srgbClr val="E95273"/>
              </a:buClr>
              <a:buSzPts val="2400"/>
              <a:buFont typeface="Arial"/>
              <a:buChar char="•"/>
            </a:pPr>
            <a:r>
              <a:rPr lang="en-IE"/>
              <a:t>Kurumsal Organizasyon</a:t>
            </a:r>
            <a:endParaRPr/>
          </a:p>
          <a:p>
            <a:pPr indent="-342900" lvl="0" marL="342900" rtl="0" algn="l">
              <a:lnSpc>
                <a:spcPct val="90000"/>
              </a:lnSpc>
              <a:spcBef>
                <a:spcPts val="200"/>
              </a:spcBef>
              <a:spcAft>
                <a:spcPts val="0"/>
              </a:spcAft>
              <a:buClr>
                <a:srgbClr val="E95273"/>
              </a:buClr>
              <a:buSzPts val="2400"/>
              <a:buFont typeface="Arial"/>
              <a:buChar char="•"/>
            </a:pPr>
            <a:r>
              <a:rPr lang="en-IE"/>
              <a:t>Web Sitesi Planlama ve Tasarım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3"/>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B1A2"/>
              </a:buClr>
              <a:buSzPts val="3330"/>
              <a:buNone/>
            </a:pPr>
            <a:r>
              <a:rPr b="1" lang="en-IE" sz="3330">
                <a:solidFill>
                  <a:srgbClr val="10B1A2"/>
                </a:solidFill>
                <a:latin typeface="Calibri"/>
                <a:ea typeface="Calibri"/>
                <a:cs typeface="Calibri"/>
                <a:sym typeface="Calibri"/>
              </a:rPr>
              <a:t>Hala bir Kararlar Labirenti'nde misiniz?</a:t>
            </a:r>
            <a:endParaRPr b="1" sz="3330">
              <a:solidFill>
                <a:srgbClr val="10B1A2"/>
              </a:solidFill>
            </a:endParaRPr>
          </a:p>
        </p:txBody>
      </p:sp>
      <p:sp>
        <p:nvSpPr>
          <p:cNvPr id="308" name="Google Shape;308;p13"/>
          <p:cNvSpPr txBox="1"/>
          <p:nvPr>
            <p:ph idx="2" type="body"/>
          </p:nvPr>
        </p:nvSpPr>
        <p:spPr>
          <a:xfrm>
            <a:off x="3794235" y="2127958"/>
            <a:ext cx="7774838"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Mentorluk, neredeyse sorduğunuz herkesten farklı bir şey demektir. Bununla birlikte, özünde, büyüme, paylaşılan bilgi, merhamet ve - genellikle - ham ve gerçek dürüstlüğe dayanan benzersiz bir bağ türüdür.</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rPr lang="en-IE"/>
              <a:t>Birisi bir girişim girişiminde bulunduğunda, İK faaliyetleri, finansal yardım, pazarlama stratejisi ve tüm bu temel faktörler için hazırlanmıştır. Ancak kimsenin icra süreçlerine dahil etmediği en önemli faktörlerden biri “danışmanlık” tır. Doğru girişim ile danışmak, bir girişimin başarılı olması için en verimli şey olabilir.</a:t>
            </a:r>
            <a:endParaRPr/>
          </a:p>
        </p:txBody>
      </p:sp>
      <p:pic>
        <p:nvPicPr>
          <p:cNvPr id="309" name="Google Shape;309;p13"/>
          <p:cNvPicPr preferRelativeResize="0"/>
          <p:nvPr>
            <p:ph idx="2" type="pic"/>
          </p:nvPr>
        </p:nvPicPr>
        <p:blipFill rotWithShape="1">
          <a:blip r:embed="rId3">
            <a:alphaModFix/>
          </a:blip>
          <a:srcRect b="0" l="0" r="0" t="0"/>
          <a:stretch/>
        </p:blipFill>
        <p:spPr>
          <a:xfrm>
            <a:off x="1" y="3123874"/>
            <a:ext cx="2628900" cy="3734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4"/>
          <p:cNvSpPr txBox="1"/>
          <p:nvPr>
            <p:ph idx="1" type="body"/>
          </p:nvPr>
        </p:nvSpPr>
        <p:spPr>
          <a:xfrm>
            <a:off x="5549462" y="2095767"/>
            <a:ext cx="6376281"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i="1" lang="en-IE"/>
              <a:t>Bence mentorluk her şeydir. Her şeyin temel temelidir. Mentorum bana her şeyi kontrol etme arzumun projeyi basılı tuttuğunu ve bu yolda devam edersem başarısız olacağımdan% 100 emin olduğunu söyledi. Zihniyetim, yaklaşımım ve davranışımda köklü değişiklikler yaptım. GoHero'nun doğru becerilere sahip olanlar tarafından daha iyi ele alınan yönlerini paylaşarak insanların içeri girmesine izin verdim. Etki neredeyse anında belliydi. Parçalar yer almaya başladı ve yeni enerji doğru zamanda doğru insanları getirdi.</a:t>
            </a:r>
            <a:endParaRPr/>
          </a:p>
        </p:txBody>
      </p:sp>
      <p:pic>
        <p:nvPicPr>
          <p:cNvPr id="315" name="Google Shape;315;p14"/>
          <p:cNvPicPr preferRelativeResize="0"/>
          <p:nvPr>
            <p:ph idx="2" type="pic"/>
          </p:nvPr>
        </p:nvPicPr>
        <p:blipFill rotWithShape="1">
          <a:blip r:embed="rId3">
            <a:alphaModFix/>
          </a:blip>
          <a:srcRect b="0" l="0" r="0" t="0"/>
          <a:stretch/>
        </p:blipFill>
        <p:spPr>
          <a:xfrm>
            <a:off x="608086" y="1404496"/>
            <a:ext cx="4849824" cy="4879740"/>
          </a:xfrm>
          <a:prstGeom prst="rect">
            <a:avLst/>
          </a:prstGeom>
          <a:noFill/>
          <a:ln>
            <a:noFill/>
          </a:ln>
        </p:spPr>
      </p:pic>
      <p:sp>
        <p:nvSpPr>
          <p:cNvPr id="316" name="Google Shape;316;p14"/>
          <p:cNvSpPr txBox="1"/>
          <p:nvPr>
            <p:ph idx="3" type="body"/>
          </p:nvPr>
        </p:nvSpPr>
        <p:spPr>
          <a:xfrm>
            <a:off x="11451624" y="5727411"/>
            <a:ext cx="5579898" cy="8571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lang="en-IE"/>
              <a:t>”</a:t>
            </a:r>
            <a:endParaRPr/>
          </a:p>
        </p:txBody>
      </p:sp>
      <p:sp>
        <p:nvSpPr>
          <p:cNvPr id="317" name="Google Shape;317;p14"/>
          <p:cNvSpPr txBox="1"/>
          <p:nvPr>
            <p:ph idx="4294967295" type="body"/>
          </p:nvPr>
        </p:nvSpPr>
        <p:spPr>
          <a:xfrm>
            <a:off x="5230019" y="1950889"/>
            <a:ext cx="2613025" cy="12223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2800"/>
              <a:buNone/>
            </a:pPr>
            <a:r>
              <a:rPr lang="en-IE">
                <a:solidFill>
                  <a:srgbClr val="E63275"/>
                </a:solidFill>
              </a:rPr>
              <a:t>“</a:t>
            </a:r>
            <a:endParaRPr/>
          </a:p>
        </p:txBody>
      </p:sp>
      <p:sp>
        <p:nvSpPr>
          <p:cNvPr id="318" name="Google Shape;318;p14"/>
          <p:cNvSpPr/>
          <p:nvPr/>
        </p:nvSpPr>
        <p:spPr>
          <a:xfrm>
            <a:off x="1414542" y="5768087"/>
            <a:ext cx="3236912" cy="646331"/>
          </a:xfrm>
          <a:prstGeom prst="rect">
            <a:avLst/>
          </a:prstGeom>
          <a:solidFill>
            <a:srgbClr val="E632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IE" sz="1800" u="none" cap="none" strike="noStrike">
                <a:solidFill>
                  <a:schemeClr val="lt1"/>
                </a:solidFill>
                <a:latin typeface="Calibri"/>
                <a:ea typeface="Calibri"/>
                <a:cs typeface="Calibri"/>
                <a:sym typeface="Calibri"/>
              </a:rPr>
              <a:t>DR. ERIKA EBBEL ANGLE                </a:t>
            </a:r>
            <a:r>
              <a:rPr b="0" i="1" lang="en-IE" sz="1800" u="none" cap="none" strike="noStrike">
                <a:solidFill>
                  <a:schemeClr val="lt1"/>
                </a:solidFill>
                <a:latin typeface="Calibri"/>
                <a:ea typeface="Calibri"/>
                <a:cs typeface="Calibri"/>
                <a:sym typeface="Calibri"/>
              </a:rPr>
              <a:t>CEO at Ixcela, Inc</a:t>
            </a:r>
            <a:endParaRPr/>
          </a:p>
        </p:txBody>
      </p:sp>
      <p:sp>
        <p:nvSpPr>
          <p:cNvPr id="319" name="Google Shape;319;p14"/>
          <p:cNvSpPr/>
          <p:nvPr/>
        </p:nvSpPr>
        <p:spPr>
          <a:xfrm>
            <a:off x="123006" y="6562688"/>
            <a:ext cx="332494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1000" u="none" cap="none" strike="noStrike">
                <a:solidFill>
                  <a:schemeClr val="dk1"/>
                </a:solidFill>
                <a:latin typeface="Calibri"/>
                <a:ea typeface="Calibri"/>
                <a:cs typeface="Calibri"/>
                <a:sym typeface="Calibri"/>
              </a:rPr>
              <a:t>Full article </a:t>
            </a:r>
            <a:r>
              <a:rPr b="0" i="1" lang="en-IE" sz="1000" u="sng" cap="none" strike="noStrike">
                <a:solidFill>
                  <a:schemeClr val="dk1"/>
                </a:solidFill>
                <a:latin typeface="Calibri"/>
                <a:ea typeface="Calibri"/>
                <a:cs typeface="Calibri"/>
                <a:sym typeface="Calibri"/>
                <a:hlinkClick r:id="rId4"/>
              </a:rPr>
              <a:t>The Best Advice for Women in Startups and STEM</a:t>
            </a:r>
            <a:endParaRPr i="1" sz="1000">
              <a:solidFill>
                <a:schemeClr val="dk1"/>
              </a:solidFill>
              <a:latin typeface="Calibri"/>
              <a:ea typeface="Calibri"/>
              <a:cs typeface="Calibri"/>
              <a:sym typeface="Calibri"/>
            </a:endParaRPr>
          </a:p>
        </p:txBody>
      </p:sp>
      <p:sp>
        <p:nvSpPr>
          <p:cNvPr id="320" name="Google Shape;320;p14"/>
          <p:cNvSpPr/>
          <p:nvPr/>
        </p:nvSpPr>
        <p:spPr>
          <a:xfrm>
            <a:off x="5230019" y="472108"/>
            <a:ext cx="6096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3600">
                <a:solidFill>
                  <a:srgbClr val="10B1A2"/>
                </a:solidFill>
                <a:latin typeface="Calibri"/>
                <a:ea typeface="Calibri"/>
                <a:cs typeface="Calibri"/>
                <a:sym typeface="Calibri"/>
              </a:rPr>
              <a:t>Doğru zamanda mentorluk işinizi yapabilir…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15"/>
          <p:cNvSpPr txBox="1"/>
          <p:nvPr>
            <p:ph idx="1" type="body"/>
          </p:nvPr>
        </p:nvSpPr>
        <p:spPr>
          <a:xfrm>
            <a:off x="-287026" y="669400"/>
            <a:ext cx="9502500" cy="1447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0B1A2"/>
              </a:buClr>
              <a:buSzPts val="3300"/>
              <a:buNone/>
            </a:pPr>
            <a:r>
              <a:rPr b="1" lang="en-IE" sz="3300">
                <a:solidFill>
                  <a:srgbClr val="10B1A2"/>
                </a:solidFill>
              </a:rPr>
              <a:t>Mentorluk Kaostan Geçmenize Yardımcı Olabilir!</a:t>
            </a:r>
            <a:endParaRPr/>
          </a:p>
          <a:p>
            <a:pPr indent="0" lvl="0" marL="0" rtl="0" algn="ctr">
              <a:lnSpc>
                <a:spcPct val="100000"/>
              </a:lnSpc>
              <a:spcBef>
                <a:spcPts val="200"/>
              </a:spcBef>
              <a:spcAft>
                <a:spcPts val="0"/>
              </a:spcAft>
              <a:buClr>
                <a:srgbClr val="6D6E6C"/>
              </a:buClr>
              <a:buSzPts val="3000"/>
              <a:buNone/>
            </a:pPr>
            <a:r>
              <a:rPr b="1" i="1" lang="en-IE" sz="3000"/>
              <a:t>Dr Erika Ebbel Angle ile Röportaj</a:t>
            </a:r>
            <a:endParaRPr b="1" i="1" sz="3000"/>
          </a:p>
          <a:p>
            <a:pPr indent="0" lvl="0" marL="0" rtl="0" algn="l">
              <a:lnSpc>
                <a:spcPct val="90000"/>
              </a:lnSpc>
              <a:spcBef>
                <a:spcPts val="1000"/>
              </a:spcBef>
              <a:spcAft>
                <a:spcPts val="0"/>
              </a:spcAft>
              <a:buClr>
                <a:srgbClr val="6D6E6C"/>
              </a:buClr>
              <a:buSzPts val="3600"/>
              <a:buNone/>
            </a:pPr>
            <a:r>
              <a:t/>
            </a:r>
            <a:endParaRPr b="1"/>
          </a:p>
        </p:txBody>
      </p:sp>
      <p:sp>
        <p:nvSpPr>
          <p:cNvPr id="326" name="Google Shape;326;p15"/>
          <p:cNvSpPr txBox="1"/>
          <p:nvPr>
            <p:ph idx="2" type="body"/>
          </p:nvPr>
        </p:nvSpPr>
        <p:spPr>
          <a:xfrm>
            <a:off x="504497" y="2117212"/>
            <a:ext cx="777889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IE"/>
              <a:t>Kadınlara dışarı çıkmalarını ve güçlü bir beceri setine sahip olmadığınız alanlarda yardım etmek için sizden daha yetenekli insanları bulmalarını tavsiye eder. Deneyiminde, hemfikirim, çok motive olduğunuz ve sıkı çalışmaya istekli olduğunuz sürece beceriler öğretilebilir.</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n-IE"/>
              <a:t>Yaşamı boyunca Dr. Angle, kendisine rehberlik etmeye istekli insanlarla çevriliydi. Danışmanlık, rehberlik ve açık görüşlü geri bildirimleri, şirketlerini kurmaya çalışırken hayati önem taşıyordu.</a:t>
            </a:r>
            <a:endParaRPr/>
          </a:p>
          <a:p>
            <a:pPr indent="0" lvl="0" marL="0" rtl="0" algn="l">
              <a:lnSpc>
                <a:spcPct val="90000"/>
              </a:lnSpc>
              <a:spcBef>
                <a:spcPts val="1000"/>
              </a:spcBef>
              <a:spcAft>
                <a:spcPts val="0"/>
              </a:spcAft>
              <a:buClr>
                <a:srgbClr val="6D6E6C"/>
              </a:buClr>
              <a:buSzPts val="2400"/>
              <a:buNone/>
            </a:pPr>
            <a:r>
              <a:t/>
            </a:r>
            <a:endParaRPr/>
          </a:p>
        </p:txBody>
      </p:sp>
      <p:pic>
        <p:nvPicPr>
          <p:cNvPr descr="A person wearing a suit and tie smiling at the camera&#10;&#10;Description automatically generated" id="327" name="Google Shape;327;p15"/>
          <p:cNvPicPr preferRelativeResize="0"/>
          <p:nvPr/>
        </p:nvPicPr>
        <p:blipFill rotWithShape="1">
          <a:blip r:embed="rId3">
            <a:alphaModFix/>
          </a:blip>
          <a:srcRect b="0" l="0" r="0" t="0"/>
          <a:stretch/>
        </p:blipFill>
        <p:spPr>
          <a:xfrm>
            <a:off x="8420100" y="3225288"/>
            <a:ext cx="3446784" cy="2867025"/>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16"/>
          <p:cNvSpPr txBox="1"/>
          <p:nvPr>
            <p:ph idx="1" type="body"/>
          </p:nvPr>
        </p:nvSpPr>
        <p:spPr>
          <a:xfrm>
            <a:off x="3965268" y="1083441"/>
            <a:ext cx="7778225" cy="1034007"/>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63275"/>
              </a:buClr>
              <a:buSzPts val="3330"/>
              <a:buNone/>
            </a:pPr>
            <a:r>
              <a:rPr b="1" lang="en-IE" sz="3330">
                <a:solidFill>
                  <a:srgbClr val="E63275"/>
                </a:solidFill>
              </a:rPr>
              <a:t>Dış Destek ve Mentorluğun Temel Faydaları</a:t>
            </a:r>
            <a:endParaRPr b="1" sz="3330">
              <a:solidFill>
                <a:srgbClr val="E63275"/>
              </a:solidFill>
            </a:endParaRPr>
          </a:p>
        </p:txBody>
      </p:sp>
      <p:sp>
        <p:nvSpPr>
          <p:cNvPr id="333" name="Google Shape;333;p16"/>
          <p:cNvSpPr txBox="1"/>
          <p:nvPr>
            <p:ph idx="2" type="body"/>
          </p:nvPr>
        </p:nvSpPr>
        <p:spPr>
          <a:xfrm>
            <a:off x="3565321" y="2117448"/>
            <a:ext cx="8003751"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Noto Sans Symbols"/>
              <a:buChar char="✔"/>
            </a:pPr>
            <a:r>
              <a:rPr lang="en-IE"/>
              <a:t>Başlangıç işinizi tedarikçilere, distribütörlere ve yasal ve muhasebe gibi uzman hizmetlere </a:t>
            </a:r>
            <a:r>
              <a:rPr b="1" lang="en-IE">
                <a:solidFill>
                  <a:srgbClr val="10B1A2"/>
                </a:solidFill>
              </a:rPr>
              <a:t>bağlamanıza</a:t>
            </a:r>
            <a:r>
              <a:rPr lang="en-IE"/>
              <a:t> yardımcı olun</a:t>
            </a:r>
            <a:endParaRPr/>
          </a:p>
          <a:p>
            <a:pPr indent="-342900" lvl="0" marL="342900" rtl="0" algn="l">
              <a:lnSpc>
                <a:spcPct val="90000"/>
              </a:lnSpc>
              <a:spcBef>
                <a:spcPts val="1000"/>
              </a:spcBef>
              <a:spcAft>
                <a:spcPts val="0"/>
              </a:spcAft>
              <a:buClr>
                <a:srgbClr val="E63275"/>
              </a:buClr>
              <a:buSzPts val="2400"/>
              <a:buFont typeface="Noto Sans Symbols"/>
              <a:buChar char="✔"/>
            </a:pPr>
            <a:r>
              <a:rPr lang="en-IE"/>
              <a:t>Satış fırsatları, ağ oluşturma ve iş danışmanlığı ve yardımı dahil olmak üzere </a:t>
            </a:r>
            <a:r>
              <a:rPr b="1" lang="en-IE">
                <a:solidFill>
                  <a:srgbClr val="10B1A2"/>
                </a:solidFill>
              </a:rPr>
              <a:t>işin tüm bölümlerini kapsayabilir</a:t>
            </a:r>
            <a:endParaRPr b="1">
              <a:solidFill>
                <a:srgbClr val="10B1A2"/>
              </a:solidFill>
            </a:endParaRPr>
          </a:p>
          <a:p>
            <a:pPr indent="-342900" lvl="0" marL="342900" rtl="0" algn="l">
              <a:lnSpc>
                <a:spcPct val="90000"/>
              </a:lnSpc>
              <a:spcBef>
                <a:spcPts val="1000"/>
              </a:spcBef>
              <a:spcAft>
                <a:spcPts val="0"/>
              </a:spcAft>
              <a:buClr>
                <a:srgbClr val="E63275"/>
              </a:buClr>
              <a:buSzPts val="2400"/>
              <a:buFont typeface="Noto Sans Symbols"/>
              <a:buChar char="✔"/>
            </a:pPr>
            <a:r>
              <a:rPr b="1" lang="en-IE">
                <a:solidFill>
                  <a:srgbClr val="E63275"/>
                </a:solidFill>
              </a:rPr>
              <a:t>İPUCU: </a:t>
            </a:r>
            <a:r>
              <a:rPr lang="en-IE"/>
              <a:t>BUGÜN bir iş topluluğuna katılın!</a:t>
            </a:r>
            <a:endParaRPr/>
          </a:p>
          <a:p>
            <a:pPr indent="-342900" lvl="0" marL="342900" rtl="0" algn="l">
              <a:lnSpc>
                <a:spcPct val="90000"/>
              </a:lnSpc>
              <a:spcBef>
                <a:spcPts val="1000"/>
              </a:spcBef>
              <a:spcAft>
                <a:spcPts val="0"/>
              </a:spcAft>
              <a:buClr>
                <a:srgbClr val="E63275"/>
              </a:buClr>
              <a:buSzPts val="2400"/>
              <a:buFont typeface="Noto Sans Symbols"/>
              <a:buChar char="✔"/>
            </a:pPr>
            <a:r>
              <a:rPr b="1" lang="en-IE">
                <a:solidFill>
                  <a:srgbClr val="10B1A2"/>
                </a:solidFill>
              </a:rPr>
              <a:t>Diğer Start Up işleriyle bağlantı kurun </a:t>
            </a:r>
            <a:r>
              <a:rPr lang="en-IE"/>
              <a:t>ve işinizi desteklemek için orada bulunan uzman destek ajanslarla</a:t>
            </a:r>
            <a:endParaRPr/>
          </a:p>
          <a:p>
            <a:pPr indent="-342900" lvl="0" marL="342900" rtl="0" algn="l">
              <a:lnSpc>
                <a:spcPct val="90000"/>
              </a:lnSpc>
              <a:spcBef>
                <a:spcPts val="1000"/>
              </a:spcBef>
              <a:spcAft>
                <a:spcPts val="0"/>
              </a:spcAft>
              <a:buClr>
                <a:srgbClr val="10B1A2"/>
              </a:buClr>
              <a:buSzPts val="2400"/>
              <a:buFont typeface="Noto Sans Symbols"/>
              <a:buChar char="✔"/>
            </a:pPr>
            <a:r>
              <a:rPr b="1" lang="en-IE">
                <a:solidFill>
                  <a:srgbClr val="10B1A2"/>
                </a:solidFill>
              </a:rPr>
              <a:t>Geri bildirim </a:t>
            </a:r>
            <a:r>
              <a:rPr lang="en-IE"/>
              <a:t>ürün, pazarlama, büyüme stratejileri, girişimcilik yolculuğu ile ilgili her konuda</a:t>
            </a:r>
            <a:endParaRPr/>
          </a:p>
        </p:txBody>
      </p:sp>
      <p:pic>
        <p:nvPicPr>
          <p:cNvPr descr="A close up of text on a black background&#10;&#10;Description automatically generated" id="334" name="Google Shape;334;p16"/>
          <p:cNvPicPr preferRelativeResize="0"/>
          <p:nvPr/>
        </p:nvPicPr>
        <p:blipFill rotWithShape="1">
          <a:blip r:embed="rId3">
            <a:alphaModFix/>
          </a:blip>
          <a:srcRect b="0" l="0" r="0" t="0"/>
          <a:stretch/>
        </p:blipFill>
        <p:spPr>
          <a:xfrm>
            <a:off x="514350" y="3143250"/>
            <a:ext cx="2876550" cy="287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17"/>
          <p:cNvSpPr txBox="1"/>
          <p:nvPr>
            <p:ph idx="1" type="body"/>
          </p:nvPr>
        </p:nvSpPr>
        <p:spPr>
          <a:xfrm>
            <a:off x="3920673" y="1083441"/>
            <a:ext cx="8271327" cy="1034007"/>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63275"/>
              </a:buClr>
              <a:buSzPts val="3330"/>
              <a:buNone/>
            </a:pPr>
            <a:r>
              <a:rPr b="1" lang="en-IE" sz="3330">
                <a:solidFill>
                  <a:srgbClr val="E63275"/>
                </a:solidFill>
              </a:rPr>
              <a:t>Dış Destek ve Mentorluğun Temel Faydaları</a:t>
            </a:r>
            <a:endParaRPr b="1" sz="3330">
              <a:solidFill>
                <a:srgbClr val="E63275"/>
              </a:solidFill>
            </a:endParaRPr>
          </a:p>
        </p:txBody>
      </p:sp>
      <p:sp>
        <p:nvSpPr>
          <p:cNvPr id="340" name="Google Shape;340;p17"/>
          <p:cNvSpPr txBox="1"/>
          <p:nvPr>
            <p:ph idx="2" type="body"/>
          </p:nvPr>
        </p:nvSpPr>
        <p:spPr>
          <a:xfrm>
            <a:off x="3414319" y="2117448"/>
            <a:ext cx="8154753"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Noto Sans Symbols"/>
              <a:buChar char="✔"/>
            </a:pPr>
            <a:r>
              <a:rPr b="1" lang="en-IE">
                <a:solidFill>
                  <a:srgbClr val="10B1A2"/>
                </a:solidFill>
              </a:rPr>
              <a:t>Deneyim ve Bağlantılar : </a:t>
            </a:r>
            <a:r>
              <a:rPr lang="en-IE"/>
              <a:t>Mentor (lar) onlarla birlikte deneyimlerini, içgörülerini, bağlantılarını getirir. Bu sadece mentorlar hakkında değil, daha fazla değer katan benzer fikirli kurucular ağı hakkında. Bu, melek yatırımcılar, VC'ler, endüstrideki etkili insanlar gibi çok sayıda insana kendi erişimini getiriyor.</a:t>
            </a:r>
            <a:endParaRPr/>
          </a:p>
          <a:p>
            <a:pPr indent="-342900" lvl="0" marL="342900" rtl="0" algn="l">
              <a:lnSpc>
                <a:spcPct val="90000"/>
              </a:lnSpc>
              <a:spcBef>
                <a:spcPts val="1000"/>
              </a:spcBef>
              <a:spcAft>
                <a:spcPts val="0"/>
              </a:spcAft>
              <a:buClr>
                <a:srgbClr val="E63275"/>
              </a:buClr>
              <a:buSzPts val="2400"/>
              <a:buFont typeface="Noto Sans Symbols"/>
              <a:buChar char="✔"/>
            </a:pPr>
            <a:r>
              <a:rPr b="1" lang="en-IE">
                <a:solidFill>
                  <a:srgbClr val="10B1A2"/>
                </a:solidFill>
              </a:rPr>
              <a:t>Benzersiz perspektif; </a:t>
            </a:r>
            <a:r>
              <a:rPr lang="en-IE"/>
              <a:t>Birçoğu başarılı ve mücadele eden yeni girişimlerdi ve onlara benzersiz bir bakış açısı kazandırıyor ve tavsiyeleri temelde farklı.</a:t>
            </a:r>
            <a:endParaRPr/>
          </a:p>
          <a:p>
            <a:pPr indent="-342900" lvl="0" marL="342900" rtl="0" algn="l">
              <a:lnSpc>
                <a:spcPct val="90000"/>
              </a:lnSpc>
              <a:spcBef>
                <a:spcPts val="1000"/>
              </a:spcBef>
              <a:spcAft>
                <a:spcPts val="0"/>
              </a:spcAft>
              <a:buClr>
                <a:srgbClr val="E63275"/>
              </a:buClr>
              <a:buSzPts val="2400"/>
              <a:buFont typeface="Noto Sans Symbols"/>
              <a:buChar char="✔"/>
            </a:pPr>
            <a:r>
              <a:rPr b="1" lang="en-IE">
                <a:solidFill>
                  <a:srgbClr val="10B1A2"/>
                </a:solidFill>
              </a:rPr>
              <a:t>Duygusal destek </a:t>
            </a:r>
            <a:r>
              <a:rPr lang="en-IE"/>
              <a:t>birinin Mentorlardan aldığı diğer tüm avantajlardan ağır basar.</a:t>
            </a:r>
            <a:endParaRPr/>
          </a:p>
        </p:txBody>
      </p:sp>
      <p:pic>
        <p:nvPicPr>
          <p:cNvPr descr="A picture containing outdoor, boat, woman, standing&#10;&#10;Description automatically generated" id="341" name="Google Shape;341;p17"/>
          <p:cNvPicPr preferRelativeResize="0"/>
          <p:nvPr/>
        </p:nvPicPr>
        <p:blipFill rotWithShape="1">
          <a:blip r:embed="rId3">
            <a:alphaModFix/>
          </a:blip>
          <a:srcRect b="0" l="0" r="0" t="0"/>
          <a:stretch/>
        </p:blipFill>
        <p:spPr>
          <a:xfrm>
            <a:off x="352425" y="2920724"/>
            <a:ext cx="2884170" cy="3171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18"/>
          <p:cNvSpPr txBox="1"/>
          <p:nvPr>
            <p:ph idx="1" type="body"/>
          </p:nvPr>
        </p:nvSpPr>
        <p:spPr>
          <a:xfrm>
            <a:off x="3649212" y="932440"/>
            <a:ext cx="8271546" cy="13863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220"/>
              <a:buNone/>
            </a:pPr>
            <a:r>
              <a:rPr b="1" lang="en-IE" sz="3220">
                <a:solidFill>
                  <a:srgbClr val="E63275"/>
                </a:solidFill>
              </a:rPr>
              <a:t>Neden Dış Desteğe ve Mentor'a Katılmalısınız?</a:t>
            </a:r>
            <a:endParaRPr/>
          </a:p>
          <a:p>
            <a:pPr indent="0" lvl="0" marL="0" rtl="0" algn="l">
              <a:lnSpc>
                <a:spcPct val="90000"/>
              </a:lnSpc>
              <a:spcBef>
                <a:spcPts val="0"/>
              </a:spcBef>
              <a:spcAft>
                <a:spcPts val="0"/>
              </a:spcAft>
              <a:buClr>
                <a:srgbClr val="10B1A2"/>
              </a:buClr>
              <a:buSzPts val="2520"/>
              <a:buNone/>
            </a:pPr>
            <a:r>
              <a:t/>
            </a:r>
            <a:endParaRPr/>
          </a:p>
        </p:txBody>
      </p:sp>
      <p:sp>
        <p:nvSpPr>
          <p:cNvPr id="347" name="Google Shape;347;p18"/>
          <p:cNvSpPr txBox="1"/>
          <p:nvPr>
            <p:ph idx="2" type="body"/>
          </p:nvPr>
        </p:nvSpPr>
        <p:spPr>
          <a:xfrm>
            <a:off x="273269" y="2612398"/>
            <a:ext cx="11571889"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i="1" lang="en-IE"/>
              <a:t>‘İşlerin zor olduğu zamanlar oldu ve ne yapacağımı gerçekten bilmiyordum. O anlarda, anlayacak biriyle konuşabilmek için arzum vardı.’</a:t>
            </a:r>
            <a:endParaRPr i="1"/>
          </a:p>
          <a:p>
            <a:pPr indent="0" lvl="0" marL="0" rtl="0" algn="l">
              <a:lnSpc>
                <a:spcPct val="90000"/>
              </a:lnSpc>
              <a:spcBef>
                <a:spcPts val="1000"/>
              </a:spcBef>
              <a:spcAft>
                <a:spcPts val="0"/>
              </a:spcAft>
              <a:buClr>
                <a:schemeClr val="dk1"/>
              </a:buClr>
              <a:buSzPts val="1100"/>
              <a:buFont typeface="Arial"/>
              <a:buNone/>
            </a:pPr>
            <a:r>
              <a:t/>
            </a:r>
            <a:endParaRPr i="1"/>
          </a:p>
          <a:p>
            <a:pPr indent="0" lvl="0" marL="0" rtl="0" algn="l">
              <a:lnSpc>
                <a:spcPct val="90000"/>
              </a:lnSpc>
              <a:spcBef>
                <a:spcPts val="1000"/>
              </a:spcBef>
              <a:spcAft>
                <a:spcPts val="0"/>
              </a:spcAft>
              <a:buClr>
                <a:schemeClr val="dk1"/>
              </a:buClr>
              <a:buSzPts val="1100"/>
              <a:buFont typeface="Arial"/>
              <a:buNone/>
            </a:pPr>
            <a:r>
              <a:rPr i="1" lang="en-IE"/>
              <a:t>‘İdrak etmesi zor kararlar ve durumlar vardı. Sadece birinin bana sahip olduğum seçimler konusunda rehberlik etmesini diledim.’</a:t>
            </a:r>
            <a:endParaRPr i="1"/>
          </a:p>
          <a:p>
            <a:pPr indent="0" lvl="0" marL="0" rtl="0" algn="l">
              <a:lnSpc>
                <a:spcPct val="90000"/>
              </a:lnSpc>
              <a:spcBef>
                <a:spcPts val="1000"/>
              </a:spcBef>
              <a:spcAft>
                <a:spcPts val="0"/>
              </a:spcAft>
              <a:buClr>
                <a:schemeClr val="dk1"/>
              </a:buClr>
              <a:buSzPts val="1100"/>
              <a:buFont typeface="Arial"/>
              <a:buNone/>
            </a:pPr>
            <a:r>
              <a:t/>
            </a:r>
            <a:endParaRPr i="1"/>
          </a:p>
          <a:p>
            <a:pPr indent="0" lvl="0" marL="0" rtl="0" algn="l">
              <a:lnSpc>
                <a:spcPct val="90000"/>
              </a:lnSpc>
              <a:spcBef>
                <a:spcPts val="1000"/>
              </a:spcBef>
              <a:spcAft>
                <a:spcPts val="0"/>
              </a:spcAft>
              <a:buClr>
                <a:schemeClr val="dk1"/>
              </a:buClr>
              <a:buSzPts val="1100"/>
              <a:buFont typeface="Arial"/>
              <a:buNone/>
            </a:pPr>
            <a:r>
              <a:rPr i="1" lang="en-IE"/>
              <a:t>‘Hiç kimseyle mücadeleler, başarılar, acılar ve kazançlar hakkında konuşmadan uzun süreler geçirdiğim durumlar oldu. Bunlar beni oldukça duygusal yaptı ve girişimcilik çabalarıma eklendi.’</a:t>
            </a:r>
            <a:endParaRPr i="1"/>
          </a:p>
          <a:p>
            <a:pPr indent="0" lvl="0" marL="0" rtl="0" algn="l">
              <a:lnSpc>
                <a:spcPct val="90000"/>
              </a:lnSpc>
              <a:spcBef>
                <a:spcPts val="1000"/>
              </a:spcBef>
              <a:spcAft>
                <a:spcPts val="0"/>
              </a:spcAft>
              <a:buClr>
                <a:srgbClr val="6D6E6C"/>
              </a:buClr>
              <a:buSzPts val="2400"/>
              <a:buNone/>
            </a:pPr>
            <a:r>
              <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19"/>
          <p:cNvSpPr txBox="1"/>
          <p:nvPr>
            <p:ph idx="1" type="body"/>
          </p:nvPr>
        </p:nvSpPr>
        <p:spPr>
          <a:xfrm>
            <a:off x="3752194" y="765451"/>
            <a:ext cx="7816878" cy="9396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330"/>
              <a:buNone/>
            </a:pPr>
            <a:r>
              <a:rPr b="1" lang="en-IE" sz="3330">
                <a:solidFill>
                  <a:srgbClr val="E63275"/>
                </a:solidFill>
              </a:rPr>
              <a:t>Harici Başlatma Destekleri:</a:t>
            </a:r>
            <a:endParaRPr/>
          </a:p>
          <a:p>
            <a:pPr indent="0" lvl="0" marL="0" rtl="0" algn="l">
              <a:lnSpc>
                <a:spcPct val="90000"/>
              </a:lnSpc>
              <a:spcBef>
                <a:spcPts val="0"/>
              </a:spcBef>
              <a:spcAft>
                <a:spcPts val="0"/>
              </a:spcAft>
              <a:buClr>
                <a:srgbClr val="10B1A2"/>
              </a:buClr>
              <a:buSzPts val="2775"/>
              <a:buNone/>
            </a:pPr>
            <a:r>
              <a:rPr b="1" i="1" lang="en-IE" sz="2775">
                <a:solidFill>
                  <a:srgbClr val="10B1A2"/>
                </a:solidFill>
              </a:rPr>
              <a:t>İşletme mentorluğundan en iyi şekilde yararlanmak</a:t>
            </a:r>
            <a:endParaRPr b="1" i="1" sz="2775">
              <a:solidFill>
                <a:srgbClr val="10B1A2"/>
              </a:solidFill>
            </a:endParaRPr>
          </a:p>
        </p:txBody>
      </p:sp>
      <p:sp>
        <p:nvSpPr>
          <p:cNvPr id="353" name="Google Shape;353;p19"/>
          <p:cNvSpPr txBox="1"/>
          <p:nvPr>
            <p:ph idx="2" type="body"/>
          </p:nvPr>
        </p:nvSpPr>
        <p:spPr>
          <a:xfrm>
            <a:off x="3752195" y="2117448"/>
            <a:ext cx="7816878"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a:pPr>
            <a:r>
              <a:rPr b="1" lang="en-IE">
                <a:solidFill>
                  <a:srgbClr val="7A7C7E"/>
                </a:solidFill>
              </a:rPr>
              <a:t>Bu akıl hocasına neden ihtiyaç duyduğunuzu veya istediğinizi öğrenin. </a:t>
            </a:r>
            <a:r>
              <a:rPr lang="en-IE">
                <a:solidFill>
                  <a:srgbClr val="7A7C7E"/>
                </a:solidFill>
              </a:rPr>
              <a:t>Genellikle, mentor bilgi ve / veya deneyimi kendi girdilerinin işletmenizin performansı ve onu yürütme kabiliyetiniz üzerinde önemli bir olumlu etkisi olabileceği ölçüde aşan kişidir.</a:t>
            </a:r>
            <a:endParaRPr/>
          </a:p>
          <a:p>
            <a:pPr indent="-457200" lvl="0" marL="457200" rtl="0" algn="l">
              <a:lnSpc>
                <a:spcPct val="90000"/>
              </a:lnSpc>
              <a:spcBef>
                <a:spcPts val="1000"/>
              </a:spcBef>
              <a:spcAft>
                <a:spcPts val="0"/>
              </a:spcAft>
              <a:buClr>
                <a:srgbClr val="10B1A2"/>
              </a:buClr>
              <a:buSzPts val="2400"/>
              <a:buFont typeface="Calibri"/>
              <a:buAutoNum type="arabicPeriod"/>
            </a:pPr>
            <a:r>
              <a:rPr b="1" lang="en-IE">
                <a:solidFill>
                  <a:srgbClr val="7A7C7E"/>
                </a:solidFill>
              </a:rPr>
              <a:t>Sorunların nerede olduğunu bilin.</a:t>
            </a:r>
            <a:r>
              <a:rPr lang="en-IE">
                <a:solidFill>
                  <a:srgbClr val="7A7C7E"/>
                </a:solidFill>
              </a:rPr>
              <a:t> Mentorun odaklanmak isteyebileceğiniz alanlardan bazılarını gösterebilmesine rağmen, işinizi ve ulaşmak istediğiniz hedefleri anlamak için en iyi konumdasınız. Mentor sizi bu hedeflere doğru yönlendirmek için var</a:t>
            </a:r>
            <a:endParaRPr/>
          </a:p>
        </p:txBody>
      </p:sp>
      <p:pic>
        <p:nvPicPr>
          <p:cNvPr id="354" name="Google Shape;354;p19"/>
          <p:cNvPicPr preferRelativeResize="0"/>
          <p:nvPr/>
        </p:nvPicPr>
        <p:blipFill rotWithShape="1">
          <a:blip r:embed="rId3">
            <a:alphaModFix/>
          </a:blip>
          <a:srcRect b="0" l="0" r="0" t="0"/>
          <a:stretch/>
        </p:blipFill>
        <p:spPr>
          <a:xfrm>
            <a:off x="242247" y="3100552"/>
            <a:ext cx="2988371" cy="37574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Modül 7</a:t>
            </a:r>
            <a:endParaRPr/>
          </a:p>
        </p:txBody>
      </p:sp>
      <p:sp>
        <p:nvSpPr>
          <p:cNvPr id="228" name="Google Shape;228;p2"/>
          <p:cNvSpPr txBox="1"/>
          <p:nvPr>
            <p:ph idx="2" type="body"/>
          </p:nvPr>
        </p:nvSpPr>
        <p:spPr>
          <a:xfrm>
            <a:off x="380301" y="2038632"/>
            <a:ext cx="4499184"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Bu modül size servislerden, rehberlerden, danışmanlardan, panellerden, fonlardan, dijital araçlardan gelen farklı harici destekler konusunda rehberlik edecektir. Harici desteklere neden ve ne zaman katılmanız gerektiğini öğreneceksiniz.</a:t>
            </a:r>
            <a:endParaRPr/>
          </a:p>
          <a:p>
            <a:pPr indent="0" lvl="0" marL="0" rtl="0" algn="l">
              <a:lnSpc>
                <a:spcPct val="90000"/>
              </a:lnSpc>
              <a:spcBef>
                <a:spcPts val="1000"/>
              </a:spcBef>
              <a:spcAft>
                <a:spcPts val="0"/>
              </a:spcAft>
              <a:buClr>
                <a:srgbClr val="6D6E6C"/>
              </a:buClr>
              <a:buSzPts val="2400"/>
              <a:buNone/>
            </a:pPr>
            <a:r>
              <a:rPr lang="en-IE" sz="2400"/>
              <a:t>Mühendislik sektöründeki (ve STEM) kadın girişimciler için neler olduğunu bileceksiniz.</a:t>
            </a:r>
            <a:endParaRPr/>
          </a:p>
        </p:txBody>
      </p:sp>
      <p:sp>
        <p:nvSpPr>
          <p:cNvPr id="229" name="Google Shape;229;p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230" name="Google Shape;230;p2"/>
          <p:cNvSpPr txBox="1"/>
          <p:nvPr>
            <p:ph idx="4" type="body"/>
          </p:nvPr>
        </p:nvSpPr>
        <p:spPr>
          <a:xfrm>
            <a:off x="6271050" y="1175184"/>
            <a:ext cx="5920949" cy="14948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IE"/>
              <a:t>Harici Desteğe İhtiyacınız Var</a:t>
            </a:r>
            <a:endParaRPr/>
          </a:p>
          <a:p>
            <a:pPr indent="0" lvl="0" marL="0" rtl="0" algn="l">
              <a:lnSpc>
                <a:spcPct val="90000"/>
              </a:lnSpc>
              <a:spcBef>
                <a:spcPts val="1000"/>
              </a:spcBef>
              <a:spcAft>
                <a:spcPts val="0"/>
              </a:spcAft>
              <a:buClr>
                <a:schemeClr val="lt1"/>
              </a:buClr>
              <a:buSzPts val="1800"/>
              <a:buNone/>
            </a:pPr>
            <a:r>
              <a:rPr lang="en-IE" sz="1800"/>
              <a:t>Harici destekler, sizin / ekibinizin zayıf olduğu alanlarda sizi yönlendirebilir. Bu bölümde size ve işinize rehberlik, inkübatör / hızlandırıcıların faydalarını inceliyoruz.</a:t>
            </a:r>
            <a:endParaRPr/>
          </a:p>
        </p:txBody>
      </p:sp>
      <p:sp>
        <p:nvSpPr>
          <p:cNvPr id="231" name="Google Shape;231;p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232" name="Google Shape;232;p2"/>
          <p:cNvSpPr txBox="1"/>
          <p:nvPr>
            <p:ph idx="6" type="body"/>
          </p:nvPr>
        </p:nvSpPr>
        <p:spPr>
          <a:xfrm>
            <a:off x="6264921" y="2892790"/>
            <a:ext cx="6102267" cy="14948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IE"/>
              <a:t>Startup'ınız için Doğru Harici Desteği Bulma</a:t>
            </a:r>
            <a:br>
              <a:rPr b="1" lang="en-IE" sz="2800"/>
            </a:br>
            <a:r>
              <a:rPr lang="en-IE" sz="1900"/>
              <a:t>İrlanda, İngiltere, Polonya ve Türkiye'deki bazı temel Girişimcilik ve Mühendislik dış destekleri hakkında bilgi ve bağlantılar</a:t>
            </a:r>
            <a:endParaRPr sz="1900"/>
          </a:p>
          <a:p>
            <a:pPr indent="0" lvl="0" marL="0" rtl="0" algn="l">
              <a:lnSpc>
                <a:spcPct val="110000"/>
              </a:lnSpc>
              <a:spcBef>
                <a:spcPts val="0"/>
              </a:spcBef>
              <a:spcAft>
                <a:spcPts val="0"/>
              </a:spcAft>
              <a:buClr>
                <a:schemeClr val="lt1"/>
              </a:buClr>
              <a:buSzPts val="2400"/>
              <a:buNone/>
            </a:pPr>
            <a:r>
              <a:t/>
            </a:r>
            <a:endParaRPr/>
          </a:p>
        </p:txBody>
      </p:sp>
      <p:sp>
        <p:nvSpPr>
          <p:cNvPr id="233" name="Google Shape;233;p2"/>
          <p:cNvSpPr txBox="1"/>
          <p:nvPr>
            <p:ph idx="7" type="body"/>
          </p:nvPr>
        </p:nvSpPr>
        <p:spPr>
          <a:xfrm>
            <a:off x="4968894" y="4387646"/>
            <a:ext cx="1176670" cy="1292995"/>
          </a:xfrm>
          <a:prstGeom prst="rect">
            <a:avLst/>
          </a:prstGeom>
          <a:solidFill>
            <a:srgbClr val="174F72"/>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234" name="Google Shape;234;p2"/>
          <p:cNvSpPr txBox="1"/>
          <p:nvPr>
            <p:ph idx="8" type="body"/>
          </p:nvPr>
        </p:nvSpPr>
        <p:spPr>
          <a:xfrm>
            <a:off x="6175513" y="4387646"/>
            <a:ext cx="6016500" cy="1293000"/>
          </a:xfrm>
          <a:prstGeom prst="rect">
            <a:avLst/>
          </a:prstGeom>
          <a:solidFill>
            <a:srgbClr val="174F72"/>
          </a:solid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lt1"/>
              </a:buClr>
              <a:buSzPts val="2402"/>
              <a:buNone/>
            </a:pPr>
            <a:br>
              <a:rPr b="1" lang="en-IE" sz="2402"/>
            </a:br>
            <a:r>
              <a:rPr b="1" lang="en-IE" sz="2402"/>
              <a:t>Start Up’ınız için Dijital Araçlar</a:t>
            </a:r>
            <a:endParaRPr b="1" sz="2402"/>
          </a:p>
          <a:p>
            <a:pPr indent="0" lvl="0" marL="0" rtl="0" algn="l">
              <a:lnSpc>
                <a:spcPct val="70000"/>
              </a:lnSpc>
              <a:spcBef>
                <a:spcPts val="1000"/>
              </a:spcBef>
              <a:spcAft>
                <a:spcPts val="0"/>
              </a:spcAft>
              <a:buClr>
                <a:schemeClr val="lt1"/>
              </a:buClr>
              <a:buSzPts val="1704"/>
              <a:buNone/>
            </a:pPr>
            <a:r>
              <a:rPr lang="en-IE" sz="1704"/>
              <a:t>12 Yeni iş görevlerinizin bazılarını otomatikleştirmeye ve basitleştirmeye ve hatta işlemleri iyileştirmeye yardımcı olabilecek dijital araçlar.</a:t>
            </a:r>
            <a:endParaRPr sz="1704"/>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20"/>
          <p:cNvSpPr txBox="1"/>
          <p:nvPr>
            <p:ph idx="1" type="body"/>
          </p:nvPr>
        </p:nvSpPr>
        <p:spPr>
          <a:xfrm>
            <a:off x="3752194" y="765451"/>
            <a:ext cx="7816878" cy="9396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2790"/>
              <a:buNone/>
            </a:pPr>
            <a:r>
              <a:rPr b="1" lang="en-IE" sz="2790">
                <a:solidFill>
                  <a:srgbClr val="E63275"/>
                </a:solidFill>
              </a:rPr>
              <a:t>Harici Başlatma Destekleri:</a:t>
            </a:r>
            <a:endParaRPr/>
          </a:p>
          <a:p>
            <a:pPr indent="0" lvl="0" marL="0" rtl="0" algn="l">
              <a:lnSpc>
                <a:spcPct val="90000"/>
              </a:lnSpc>
              <a:spcBef>
                <a:spcPts val="0"/>
              </a:spcBef>
              <a:spcAft>
                <a:spcPts val="0"/>
              </a:spcAft>
              <a:buClr>
                <a:srgbClr val="10B1A2"/>
              </a:buClr>
              <a:buSzPts val="2790"/>
              <a:buNone/>
            </a:pPr>
            <a:r>
              <a:rPr b="1" i="1" lang="en-IE" sz="2790">
                <a:solidFill>
                  <a:srgbClr val="10B1A2"/>
                </a:solidFill>
              </a:rPr>
              <a:t>İşletme mentorluğundan en iyi şekilde yararlanmak</a:t>
            </a:r>
            <a:endParaRPr b="1" i="1" sz="2790">
              <a:solidFill>
                <a:srgbClr val="10B1A2"/>
              </a:solidFill>
            </a:endParaRPr>
          </a:p>
        </p:txBody>
      </p:sp>
      <p:sp>
        <p:nvSpPr>
          <p:cNvPr id="360" name="Google Shape;360;p20"/>
          <p:cNvSpPr txBox="1"/>
          <p:nvPr>
            <p:ph idx="2" type="body"/>
          </p:nvPr>
        </p:nvSpPr>
        <p:spPr>
          <a:xfrm>
            <a:off x="3752195" y="2117448"/>
            <a:ext cx="7816878" cy="3975101"/>
          </a:xfrm>
          <a:prstGeom prst="rect">
            <a:avLst/>
          </a:prstGeom>
          <a:noFill/>
          <a:ln>
            <a:noFill/>
          </a:ln>
        </p:spPr>
        <p:txBody>
          <a:bodyPr anchorCtr="0" anchor="t" bIns="45700" lIns="91425" spcFirstLastPara="1" rIns="91425" wrap="square" tIns="45700">
            <a:noAutofit/>
          </a:bodyPr>
          <a:lstStyle/>
          <a:p>
            <a:pPr indent="-355600" lvl="0" marL="355600" rtl="0" algn="l">
              <a:lnSpc>
                <a:spcPct val="90000"/>
              </a:lnSpc>
              <a:spcBef>
                <a:spcPts val="0"/>
              </a:spcBef>
              <a:spcAft>
                <a:spcPts val="0"/>
              </a:spcAft>
              <a:buClr>
                <a:srgbClr val="10B1A2"/>
              </a:buClr>
              <a:buSzPts val="2400"/>
              <a:buFont typeface="Calibri"/>
              <a:buAutoNum type="arabicPeriod" startAt="3"/>
            </a:pPr>
            <a:r>
              <a:rPr b="1" lang="en-IE">
                <a:solidFill>
                  <a:srgbClr val="7A7C7E"/>
                </a:solidFill>
              </a:rPr>
              <a:t>Doğru tutuma sahip olun. </a:t>
            </a:r>
            <a:r>
              <a:rPr lang="en-IE">
                <a:solidFill>
                  <a:srgbClr val="7A7C7E"/>
                </a:solidFill>
              </a:rPr>
              <a:t>Bu ilişkiyi doğru zihniyet ve tutumla girmeniz gerekir. Mentorunuzu, işinizi ileriye taşımanıza yardımcı olmaya çalışan ve size değerli tavsiyeleri olan biri olarak görün.</a:t>
            </a:r>
            <a:endParaRPr/>
          </a:p>
          <a:p>
            <a:pPr indent="-355600" lvl="0" marL="355600" rtl="0" algn="l">
              <a:lnSpc>
                <a:spcPct val="90000"/>
              </a:lnSpc>
              <a:spcBef>
                <a:spcPts val="1000"/>
              </a:spcBef>
              <a:spcAft>
                <a:spcPts val="0"/>
              </a:spcAft>
              <a:buClr>
                <a:srgbClr val="10B1A2"/>
              </a:buClr>
              <a:buSzPts val="2400"/>
              <a:buFont typeface="Calibri"/>
              <a:buAutoNum type="arabicPeriod" startAt="3"/>
            </a:pPr>
            <a:r>
              <a:rPr b="1" lang="en-IE">
                <a:solidFill>
                  <a:srgbClr val="7A7C7E"/>
                </a:solidFill>
              </a:rPr>
              <a:t>Mentorunuzun nasıl değer katabileceğini bilin. </a:t>
            </a:r>
            <a:r>
              <a:rPr lang="en-IE">
                <a:solidFill>
                  <a:srgbClr val="7A7C7E"/>
                </a:solidFill>
              </a:rPr>
              <a:t>Bir mentor “tüm insanlar için her şey” olamaz ve girdilerinden en iyi şekilde yararlanabilmek için uzmanlıklarının nerede olduğunu anlamanız ve bunların işinizi büyütmek için geçerli olduğu yolları bulmanız gerekir.</a:t>
            </a:r>
            <a:endParaRPr/>
          </a:p>
        </p:txBody>
      </p:sp>
      <p:pic>
        <p:nvPicPr>
          <p:cNvPr id="361" name="Google Shape;361;p20"/>
          <p:cNvPicPr preferRelativeResize="0"/>
          <p:nvPr/>
        </p:nvPicPr>
        <p:blipFill rotWithShape="1">
          <a:blip r:embed="rId3">
            <a:alphaModFix/>
          </a:blip>
          <a:srcRect b="0" l="0" r="0" t="0"/>
          <a:stretch/>
        </p:blipFill>
        <p:spPr>
          <a:xfrm>
            <a:off x="241737" y="2553180"/>
            <a:ext cx="2873265" cy="43048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21"/>
          <p:cNvSpPr txBox="1"/>
          <p:nvPr>
            <p:ph idx="1" type="body"/>
          </p:nvPr>
        </p:nvSpPr>
        <p:spPr>
          <a:xfrm>
            <a:off x="3752194" y="765451"/>
            <a:ext cx="7816878" cy="9396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2790"/>
              <a:buNone/>
            </a:pPr>
            <a:r>
              <a:rPr b="1" lang="en-IE" sz="2790">
                <a:solidFill>
                  <a:srgbClr val="E63275"/>
                </a:solidFill>
              </a:rPr>
              <a:t>Harici Başlatma Destekleri:</a:t>
            </a:r>
            <a:endParaRPr/>
          </a:p>
          <a:p>
            <a:pPr indent="0" lvl="0" marL="0" rtl="0" algn="l">
              <a:lnSpc>
                <a:spcPct val="90000"/>
              </a:lnSpc>
              <a:spcBef>
                <a:spcPts val="0"/>
              </a:spcBef>
              <a:spcAft>
                <a:spcPts val="0"/>
              </a:spcAft>
              <a:buClr>
                <a:srgbClr val="10B1A2"/>
              </a:buClr>
              <a:buSzPts val="2790"/>
              <a:buNone/>
            </a:pPr>
            <a:r>
              <a:rPr b="1" i="1" lang="en-IE" sz="2790">
                <a:solidFill>
                  <a:srgbClr val="10B1A2"/>
                </a:solidFill>
              </a:rPr>
              <a:t>İşletme mentorluğundan en iyi şekilde yararlanmak</a:t>
            </a:r>
            <a:endParaRPr b="1" i="1" sz="2790">
              <a:solidFill>
                <a:srgbClr val="10B1A2"/>
              </a:solidFill>
            </a:endParaRPr>
          </a:p>
        </p:txBody>
      </p:sp>
      <p:sp>
        <p:nvSpPr>
          <p:cNvPr id="367" name="Google Shape;367;p21"/>
          <p:cNvSpPr txBox="1"/>
          <p:nvPr>
            <p:ph idx="2" type="body"/>
          </p:nvPr>
        </p:nvSpPr>
        <p:spPr>
          <a:xfrm>
            <a:off x="3752195" y="2117448"/>
            <a:ext cx="7816878"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5"/>
            </a:pPr>
            <a:r>
              <a:rPr b="1" lang="en-IE">
                <a:solidFill>
                  <a:srgbClr val="7A7C7E"/>
                </a:solidFill>
              </a:rPr>
              <a:t>Zaman bul. </a:t>
            </a:r>
            <a:r>
              <a:rPr lang="en-IE">
                <a:solidFill>
                  <a:srgbClr val="7A7C7E"/>
                </a:solidFill>
              </a:rPr>
              <a:t>Kendi işinizi yürütme ve arka yakıcıya daha büyük zorluklar getirme konusunda günlük zorluklarla karşılaşmak kolaydır. Mentor, uzun vadeli hedeflerinizi geliştirmenize ve gerçekleştirmenize yardımcı olmak için oradadır. Her şeyi oraya koymalı ve akıl hocanızla yaratıcı bir şekilde keşfetmelisiniz.</a:t>
            </a:r>
            <a:endParaRPr/>
          </a:p>
        </p:txBody>
      </p:sp>
      <p:pic>
        <p:nvPicPr>
          <p:cNvPr id="368" name="Google Shape;368;p21"/>
          <p:cNvPicPr preferRelativeResize="0"/>
          <p:nvPr/>
        </p:nvPicPr>
        <p:blipFill rotWithShape="1">
          <a:blip r:embed="rId3">
            <a:alphaModFix/>
          </a:blip>
          <a:srcRect b="0" l="0" r="0" t="0"/>
          <a:stretch/>
        </p:blipFill>
        <p:spPr>
          <a:xfrm>
            <a:off x="304800" y="2735510"/>
            <a:ext cx="3061836" cy="33570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22"/>
          <p:cNvSpPr txBox="1"/>
          <p:nvPr>
            <p:ph idx="1" type="body"/>
          </p:nvPr>
        </p:nvSpPr>
        <p:spPr>
          <a:xfrm>
            <a:off x="3815713" y="1083441"/>
            <a:ext cx="7965470" cy="1034007"/>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63275"/>
              </a:buClr>
              <a:buSzPts val="3330"/>
              <a:buNone/>
            </a:pPr>
            <a:r>
              <a:rPr b="1" lang="en-IE" sz="3330">
                <a:solidFill>
                  <a:srgbClr val="E63275"/>
                </a:solidFill>
              </a:rPr>
              <a:t>Şimdi mentorluk görüşlerine bir göz atalım…</a:t>
            </a:r>
            <a:endParaRPr/>
          </a:p>
        </p:txBody>
      </p:sp>
      <p:sp>
        <p:nvSpPr>
          <p:cNvPr id="374" name="Google Shape;374;p22"/>
          <p:cNvSpPr txBox="1"/>
          <p:nvPr>
            <p:ph idx="2" type="body"/>
          </p:nvPr>
        </p:nvSpPr>
        <p:spPr>
          <a:xfrm>
            <a:off x="4288221" y="2117448"/>
            <a:ext cx="758846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Girişimci Açıklaması: “Önce bazı şeyleri organize etmemiz gerekiyor.”</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Geri Bildirim:</a:t>
            </a:r>
            <a:r>
              <a:rPr lang="en-IE">
                <a:solidFill>
                  <a:srgbClr val="10B1A2"/>
                </a:solidFill>
              </a:rPr>
              <a:t> </a:t>
            </a:r>
            <a:r>
              <a:rPr lang="en-IE"/>
              <a:t>İşletmenin daha fazla organizasyon gerektirdiği doğru olsa da, en popüler erteleme biçimlerinden biri organize etmek veya temizlemektir.</a:t>
            </a:r>
            <a:endParaRPr/>
          </a:p>
          <a:p>
            <a:pPr indent="0" lvl="0" marL="0" rtl="0" algn="l">
              <a:lnSpc>
                <a:spcPct val="90000"/>
              </a:lnSpc>
              <a:spcBef>
                <a:spcPts val="1000"/>
              </a:spcBef>
              <a:spcAft>
                <a:spcPts val="0"/>
              </a:spcAft>
              <a:buClr>
                <a:srgbClr val="6D6E6C"/>
              </a:buClr>
              <a:buSzPts val="2400"/>
              <a:buNone/>
            </a:pPr>
            <a:r>
              <a:rPr lang="en-IE"/>
              <a:t>Eldeki görevin dikkatini dağıtmanın popüler bir biçimidir çünkü erteleyici hala daha büyük görevlerden kaçınırken üretken hissetme avantajına sahiptir.</a:t>
            </a:r>
            <a:endParaRPr/>
          </a:p>
          <a:p>
            <a:pPr indent="0" lvl="0" marL="0" rtl="0" algn="l">
              <a:lnSpc>
                <a:spcPct val="90000"/>
              </a:lnSpc>
              <a:spcBef>
                <a:spcPts val="1000"/>
              </a:spcBef>
              <a:spcAft>
                <a:spcPts val="0"/>
              </a:spcAft>
              <a:buClr>
                <a:srgbClr val="6D6E6C"/>
              </a:buClr>
              <a:buSzPts val="2400"/>
              <a:buNone/>
            </a:pPr>
            <a:r>
              <a:rPr lang="en-IE"/>
              <a:t>Erteleme ve hedeflerinizden dikkat dağınıklığı, hala iş hedeflerine ulaşmanızı engeller.</a:t>
            </a:r>
            <a:endParaRPr/>
          </a:p>
        </p:txBody>
      </p:sp>
      <p:pic>
        <p:nvPicPr>
          <p:cNvPr descr="A picture containing drawing&#10;&#10;Description automatically generated" id="375" name="Google Shape;375;p22"/>
          <p:cNvPicPr preferRelativeResize="0"/>
          <p:nvPr/>
        </p:nvPicPr>
        <p:blipFill rotWithShape="1">
          <a:blip r:embed="rId3">
            <a:alphaModFix/>
          </a:blip>
          <a:srcRect b="0" l="0" r="0" t="0"/>
          <a:stretch/>
        </p:blipFill>
        <p:spPr>
          <a:xfrm>
            <a:off x="20943" y="2698769"/>
            <a:ext cx="4141041" cy="28124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23"/>
          <p:cNvSpPr txBox="1"/>
          <p:nvPr>
            <p:ph idx="2" type="body"/>
          </p:nvPr>
        </p:nvSpPr>
        <p:spPr>
          <a:xfrm>
            <a:off x="3867807" y="2117448"/>
            <a:ext cx="770126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Girişimci Açıklaması :  </a:t>
            </a:r>
            <a:r>
              <a:rPr i="1" lang="en-IE">
                <a:solidFill>
                  <a:srgbClr val="E63275"/>
                </a:solidFill>
              </a:rPr>
              <a:t>“Şu anda bizim için çok yoğun bir zaman; işler daha sessiz olana kadar beklemeliyiz. ”</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Geri Bildirim : </a:t>
            </a:r>
            <a:r>
              <a:rPr lang="en-IE"/>
              <a:t>Muhtemelen devam etmekte olan meşguliyetiniz, a) verimsiz sistemlerden dolayı ekibinizin aşırı kapasite ile ilgili olması; b) büyüme; c) tutarsız gelir döngüleri veya d) ekip üyeleri için sınırlı eğitim ve araçlar.</a:t>
            </a:r>
            <a:endParaRPr/>
          </a:p>
          <a:p>
            <a:pPr indent="0" lvl="0" marL="0" rtl="0" algn="l">
              <a:lnSpc>
                <a:spcPct val="90000"/>
              </a:lnSpc>
              <a:spcBef>
                <a:spcPts val="1000"/>
              </a:spcBef>
              <a:spcAft>
                <a:spcPts val="0"/>
              </a:spcAft>
              <a:buClr>
                <a:srgbClr val="6D6E6C"/>
              </a:buClr>
              <a:buSzPts val="2400"/>
              <a:buNone/>
            </a:pPr>
            <a:r>
              <a:rPr lang="en-IE"/>
              <a:t>Bu tür yoğun zamanın çözümü beklemek değildir, çünkü bekleme riski aslında işte bir düşüş ve hizmet kalitesinin düşmesi nedeniyle gölgelenmiş bir itibardır.</a:t>
            </a:r>
            <a:endParaRPr/>
          </a:p>
        </p:txBody>
      </p:sp>
      <p:sp>
        <p:nvSpPr>
          <p:cNvPr id="381" name="Google Shape;381;p23"/>
          <p:cNvSpPr txBox="1"/>
          <p:nvPr/>
        </p:nvSpPr>
        <p:spPr>
          <a:xfrm>
            <a:off x="3762704" y="1083441"/>
            <a:ext cx="8257018" cy="1034007"/>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E63275"/>
              </a:buClr>
              <a:buSzPts val="3330"/>
              <a:buFont typeface="Arial"/>
              <a:buNone/>
            </a:pPr>
            <a:r>
              <a:rPr b="1" lang="en-IE" sz="3330">
                <a:solidFill>
                  <a:srgbClr val="E63275"/>
                </a:solidFill>
                <a:latin typeface="Calibri"/>
                <a:ea typeface="Calibri"/>
                <a:cs typeface="Calibri"/>
                <a:sym typeface="Calibri"/>
              </a:rPr>
              <a:t>Şimdi mentorluk görüşlerine bir göz atalım…</a:t>
            </a:r>
            <a:endParaRPr/>
          </a:p>
        </p:txBody>
      </p:sp>
      <p:pic>
        <p:nvPicPr>
          <p:cNvPr descr="A person wearing a purple shirt&#10;&#10;Description automatically generated" id="382" name="Google Shape;382;p23"/>
          <p:cNvPicPr preferRelativeResize="0"/>
          <p:nvPr/>
        </p:nvPicPr>
        <p:blipFill rotWithShape="1">
          <a:blip r:embed="rId3">
            <a:alphaModFix/>
          </a:blip>
          <a:srcRect b="0" l="0" r="0" t="0"/>
          <a:stretch/>
        </p:blipFill>
        <p:spPr>
          <a:xfrm>
            <a:off x="283779" y="2582270"/>
            <a:ext cx="2843478" cy="42652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24"/>
          <p:cNvSpPr txBox="1"/>
          <p:nvPr>
            <p:ph idx="2" type="body"/>
          </p:nvPr>
        </p:nvSpPr>
        <p:spPr>
          <a:xfrm>
            <a:off x="3836277" y="2117448"/>
            <a:ext cx="7732796"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Girişimci Açıklaması : </a:t>
            </a:r>
            <a:r>
              <a:rPr lang="en-IE"/>
              <a:t> </a:t>
            </a:r>
            <a:r>
              <a:rPr i="1" lang="en-IE">
                <a:solidFill>
                  <a:srgbClr val="E63275"/>
                </a:solidFill>
              </a:rPr>
              <a:t>“Başlamadan önce bu geçişten geçmek istiyoruz.”</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Geri Bildirim: </a:t>
            </a:r>
            <a:r>
              <a:rPr lang="en-IE"/>
              <a:t>Sağlıklı bir iş her zaman bir tür geçiş sürecindedir. İşletme liderlerinin cevaplamada destek alması gereken sorular şunlardır: a) bu doğru geçiş mi? b) bu geçişi optimize ediyor muyuz? c) Bundan sonra ne olacak ve proaktif olarak nasıl hazırlanmaya başlayabiliriz?</a:t>
            </a:r>
            <a:endParaRPr/>
          </a:p>
          <a:p>
            <a:pPr indent="0" lvl="0" marL="0" rtl="0" algn="l">
              <a:lnSpc>
                <a:spcPct val="90000"/>
              </a:lnSpc>
              <a:spcBef>
                <a:spcPts val="1000"/>
              </a:spcBef>
              <a:spcAft>
                <a:spcPts val="0"/>
              </a:spcAft>
              <a:buClr>
                <a:srgbClr val="6D6E6C"/>
              </a:buClr>
              <a:buSzPts val="2400"/>
              <a:buNone/>
            </a:pPr>
            <a:r>
              <a:rPr lang="en-IE"/>
              <a:t>Tüm bu soruların cevaplarının ortasında, bu geçişin sorunsuz gerçekleşmesi için desteklenmesi iyi olmaz mıydı ?!</a:t>
            </a:r>
            <a:endParaRPr/>
          </a:p>
        </p:txBody>
      </p:sp>
      <p:sp>
        <p:nvSpPr>
          <p:cNvPr id="388" name="Google Shape;388;p24"/>
          <p:cNvSpPr txBox="1"/>
          <p:nvPr/>
        </p:nvSpPr>
        <p:spPr>
          <a:xfrm>
            <a:off x="3762704" y="1083441"/>
            <a:ext cx="8429296" cy="1034007"/>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E63275"/>
              </a:buClr>
              <a:buSzPts val="3330"/>
              <a:buFont typeface="Arial"/>
              <a:buNone/>
            </a:pPr>
            <a:r>
              <a:rPr b="1" lang="en-IE" sz="3330">
                <a:solidFill>
                  <a:srgbClr val="E63275"/>
                </a:solidFill>
                <a:latin typeface="Calibri"/>
                <a:ea typeface="Calibri"/>
                <a:cs typeface="Calibri"/>
                <a:sym typeface="Calibri"/>
              </a:rPr>
              <a:t>Şimdi mentorluk görüşlerine bir göz atalım…</a:t>
            </a:r>
            <a:endParaRPr/>
          </a:p>
        </p:txBody>
      </p:sp>
      <p:pic>
        <p:nvPicPr>
          <p:cNvPr descr="A picture containing insect, flower&#10;&#10;Description automatically generated" id="389" name="Google Shape;389;p24"/>
          <p:cNvPicPr preferRelativeResize="0"/>
          <p:nvPr/>
        </p:nvPicPr>
        <p:blipFill rotWithShape="1">
          <a:blip r:embed="rId3">
            <a:alphaModFix/>
          </a:blip>
          <a:srcRect b="0" l="0" r="0" t="0"/>
          <a:stretch/>
        </p:blipFill>
        <p:spPr>
          <a:xfrm>
            <a:off x="168165" y="2991294"/>
            <a:ext cx="3594539" cy="33979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25"/>
          <p:cNvSpPr txBox="1"/>
          <p:nvPr>
            <p:ph idx="1" type="body"/>
          </p:nvPr>
        </p:nvSpPr>
        <p:spPr>
          <a:xfrm>
            <a:off x="539970" y="728959"/>
            <a:ext cx="8020935" cy="128809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95273"/>
              </a:buClr>
              <a:buSzPts val="3060"/>
              <a:buNone/>
            </a:pPr>
            <a:r>
              <a:rPr b="1" lang="en-IE" sz="3060">
                <a:solidFill>
                  <a:srgbClr val="E95273"/>
                </a:solidFill>
              </a:rPr>
              <a:t>Harici Başlatma Destekleri:</a:t>
            </a:r>
            <a:endParaRPr/>
          </a:p>
          <a:p>
            <a:pPr indent="0" lvl="0" marL="0" rtl="0" algn="l">
              <a:lnSpc>
                <a:spcPct val="80000"/>
              </a:lnSpc>
              <a:spcBef>
                <a:spcPts val="1000"/>
              </a:spcBef>
              <a:spcAft>
                <a:spcPts val="0"/>
              </a:spcAft>
              <a:buClr>
                <a:srgbClr val="10B1A2"/>
              </a:buClr>
              <a:buSzPts val="3060"/>
              <a:buNone/>
            </a:pPr>
            <a:r>
              <a:rPr b="1" lang="en-IE" sz="3060">
                <a:solidFill>
                  <a:srgbClr val="10B1A2"/>
                </a:solidFill>
              </a:rPr>
              <a:t>İnkübatörler ve Hızlandırıcılar Üzerine Gündem</a:t>
            </a:r>
            <a:endParaRPr sz="3060">
              <a:solidFill>
                <a:srgbClr val="E95273"/>
              </a:solidFill>
            </a:endParaRPr>
          </a:p>
        </p:txBody>
      </p:sp>
      <p:sp>
        <p:nvSpPr>
          <p:cNvPr id="395" name="Google Shape;395;p25"/>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396" name="Google Shape;396;p25"/>
          <p:cNvSpPr/>
          <p:nvPr/>
        </p:nvSpPr>
        <p:spPr>
          <a:xfrm>
            <a:off x="539970" y="1916885"/>
            <a:ext cx="909681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İnkübatör</a:t>
            </a:r>
            <a:r>
              <a:rPr lang="en-IE" sz="2400">
                <a:solidFill>
                  <a:srgbClr val="7F7F7F"/>
                </a:solidFill>
                <a:latin typeface="Calibri"/>
                <a:ea typeface="Calibri"/>
                <a:cs typeface="Calibri"/>
                <a:sym typeface="Calibri"/>
              </a:rPr>
              <a:t> tipik olarak ortak ofis alanları, ağ oluşturma ve mentorluk fırsatları sunar. Bazıları özel ofis alanları sunsa da, ortak çalışma genellikle kuluçka deneyiminin bir parçasıdır. Kuluçka makineleri, adından da anlaşılacağı gibi yeni bir işletmenin büyümesini besleyerek özellikle yeni şirketlere hitap ediyor</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Bu arada </a:t>
            </a:r>
            <a:r>
              <a:rPr b="1" lang="en-IE" sz="2400">
                <a:solidFill>
                  <a:srgbClr val="E63275"/>
                </a:solidFill>
                <a:latin typeface="Calibri"/>
                <a:ea typeface="Calibri"/>
                <a:cs typeface="Calibri"/>
                <a:sym typeface="Calibri"/>
              </a:rPr>
              <a:t>Hızlandırıcı Programları</a:t>
            </a:r>
            <a:r>
              <a:rPr lang="en-IE" sz="2400">
                <a:solidFill>
                  <a:srgbClr val="7F7F7F"/>
                </a:solidFill>
                <a:latin typeface="Calibri"/>
                <a:ea typeface="Calibri"/>
                <a:cs typeface="Calibri"/>
                <a:sym typeface="Calibri"/>
              </a:rPr>
              <a:t>, büyüme potansiyeline sahip mevcut işletmelere yöneliktir. İnkübatörlerden farklı olarak, hızlandırıcılar mentorluk sunar ve genellikle işin payı karşılığında tohum sermayesi sağlar.</a:t>
            </a:r>
            <a:endParaRPr/>
          </a:p>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lang="en-IE" sz="2400">
                <a:solidFill>
                  <a:srgbClr val="7F7F7F"/>
                </a:solidFill>
                <a:latin typeface="Calibri"/>
                <a:ea typeface="Calibri"/>
                <a:cs typeface="Calibri"/>
                <a:sym typeface="Calibri"/>
              </a:rPr>
              <a:t>Tipik bir hızlandırıcının avantajlarına bakalım…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6"/>
          <p:cNvSpPr txBox="1"/>
          <p:nvPr>
            <p:ph idx="1" type="body"/>
          </p:nvPr>
        </p:nvSpPr>
        <p:spPr>
          <a:xfrm>
            <a:off x="633019" y="658860"/>
            <a:ext cx="800739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Start-Up'ınızı Geliştirmek ve İnovasyon Yapmak için Hızlandırıcıya Katılın</a:t>
            </a:r>
            <a:endParaRPr b="1">
              <a:solidFill>
                <a:srgbClr val="E95273"/>
              </a:solidFill>
            </a:endParaRPr>
          </a:p>
        </p:txBody>
      </p:sp>
      <p:sp>
        <p:nvSpPr>
          <p:cNvPr id="402" name="Google Shape;402;p26"/>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03" name="Google Shape;403;p26"/>
          <p:cNvSpPr/>
          <p:nvPr/>
        </p:nvSpPr>
        <p:spPr>
          <a:xfrm>
            <a:off x="539691" y="1963161"/>
            <a:ext cx="8540481" cy="415498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a:pPr>
            <a:r>
              <a:rPr b="1" lang="en-IE" sz="2400">
                <a:solidFill>
                  <a:srgbClr val="E95273"/>
                </a:solidFill>
                <a:latin typeface="Calibri"/>
                <a:ea typeface="Calibri"/>
                <a:cs typeface="Calibri"/>
                <a:sym typeface="Calibri"/>
              </a:rPr>
              <a:t>Kapsamlı Destek: </a:t>
            </a:r>
            <a:r>
              <a:rPr lang="en-IE" sz="2400">
                <a:solidFill>
                  <a:srgbClr val="7F7F7F"/>
                </a:solidFill>
                <a:latin typeface="Calibri"/>
                <a:ea typeface="Calibri"/>
                <a:cs typeface="Calibri"/>
                <a:sym typeface="Calibri"/>
              </a:rPr>
              <a:t>Devreye alma, yalnız ve zor olabilir. İşte bir hızlandırıcı yardımcı olabilir. Mentorlardan ve sizi destekleyenlerden destek alırsınız. </a:t>
            </a:r>
            <a:r>
              <a:rPr b="1" lang="en-IE" sz="2400">
                <a:solidFill>
                  <a:srgbClr val="7F7F7F"/>
                </a:solidFill>
                <a:latin typeface="Calibri"/>
                <a:ea typeface="Calibri"/>
                <a:cs typeface="Calibri"/>
                <a:sym typeface="Calibri"/>
              </a:rPr>
              <a:t>Duygusal desteğin yanı sıra yön, deneyim ve bilgi sağlarlar</a:t>
            </a:r>
            <a:r>
              <a:rPr lang="en-IE" sz="2400">
                <a:solidFill>
                  <a:srgbClr val="7F7F7F"/>
                </a:solidFill>
                <a:latin typeface="Calibri"/>
                <a:ea typeface="Calibri"/>
                <a:cs typeface="Calibri"/>
                <a:sym typeface="Calibri"/>
              </a:rPr>
              <a:t>. Ayrıca, hızlandırıcı programdaki diğer kurucuların da desteğine sahipsiniz..</a:t>
            </a:r>
            <a:endParaRPr/>
          </a:p>
          <a:p>
            <a:pPr indent="-304800" lvl="0" marL="457200" marR="0" rtl="0" algn="l">
              <a:spcBef>
                <a:spcPts val="0"/>
              </a:spcBef>
              <a:spcAft>
                <a:spcPts val="0"/>
              </a:spcAft>
              <a:buClr>
                <a:schemeClr val="dk1"/>
              </a:buClr>
              <a:buSzPts val="2400"/>
              <a:buFont typeface="Calibri"/>
              <a:buNone/>
            </a:pPr>
            <a:r>
              <a:t/>
            </a:r>
            <a:endParaRPr sz="2400">
              <a:solidFill>
                <a:srgbClr val="525252"/>
              </a:solidFill>
              <a:latin typeface="Calibri"/>
              <a:ea typeface="Calibri"/>
              <a:cs typeface="Calibri"/>
              <a:sym typeface="Calibri"/>
            </a:endParaRPr>
          </a:p>
          <a:p>
            <a:pPr indent="-457200" lvl="0" marL="457200" marR="0" rtl="0" algn="l">
              <a:spcBef>
                <a:spcPts val="0"/>
              </a:spcBef>
              <a:spcAft>
                <a:spcPts val="0"/>
              </a:spcAft>
              <a:buClr>
                <a:srgbClr val="E95273"/>
              </a:buClr>
              <a:buSzPts val="2400"/>
              <a:buFont typeface="Calibri"/>
              <a:buAutoNum type="arabicPeriod"/>
            </a:pPr>
            <a:r>
              <a:rPr b="1" lang="en-IE" sz="2400">
                <a:solidFill>
                  <a:srgbClr val="E95273"/>
                </a:solidFill>
                <a:latin typeface="Calibri"/>
                <a:ea typeface="Calibri"/>
                <a:cs typeface="Calibri"/>
                <a:sym typeface="Calibri"/>
              </a:rPr>
              <a:t>Faaliyetlerin Tam Listesi: </a:t>
            </a:r>
            <a:r>
              <a:rPr lang="en-IE" sz="2400">
                <a:solidFill>
                  <a:srgbClr val="6D6E6C"/>
                </a:solidFill>
                <a:latin typeface="Calibri"/>
                <a:ea typeface="Calibri"/>
                <a:cs typeface="Calibri"/>
                <a:sym typeface="Calibri"/>
              </a:rPr>
              <a:t>Bir hızlandırıcı programın birkaç ayı, girişiminize fayda sağlayan aktivitelerle doludur: mentorlarla toplantılar, geri bildirim oturumları, “demo günü” sunumları ve ağ oluşturma. Doğrudan başlangıçta uygulanacak çok fazla bilgi ve daha fazlası var.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27"/>
          <p:cNvSpPr txBox="1"/>
          <p:nvPr>
            <p:ph idx="1" type="body"/>
          </p:nvPr>
        </p:nvSpPr>
        <p:spPr>
          <a:xfrm>
            <a:off x="876300" y="789485"/>
            <a:ext cx="794964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Start-Up'ınızı Geliştirmek ve İnovasyon Yapmak için Hızlandırıcıya Katılın</a:t>
            </a:r>
            <a:endParaRPr b="1">
              <a:solidFill>
                <a:srgbClr val="E95273"/>
              </a:solidFill>
            </a:endParaRPr>
          </a:p>
        </p:txBody>
      </p:sp>
      <p:sp>
        <p:nvSpPr>
          <p:cNvPr id="409" name="Google Shape;409;p27"/>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10" name="Google Shape;410;p27"/>
          <p:cNvSpPr/>
          <p:nvPr/>
        </p:nvSpPr>
        <p:spPr>
          <a:xfrm>
            <a:off x="766194" y="2396602"/>
            <a:ext cx="8540481" cy="34163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3"/>
            </a:pPr>
            <a:r>
              <a:rPr b="1" lang="en-IE" sz="2400">
                <a:solidFill>
                  <a:srgbClr val="E95273"/>
                </a:solidFill>
                <a:latin typeface="Calibri"/>
                <a:ea typeface="Calibri"/>
                <a:cs typeface="Calibri"/>
                <a:sym typeface="Calibri"/>
              </a:rPr>
              <a:t>Yatırımcı Erişimi: </a:t>
            </a:r>
            <a:r>
              <a:rPr lang="en-IE" sz="2400">
                <a:solidFill>
                  <a:srgbClr val="7F7F7F"/>
                </a:solidFill>
                <a:latin typeface="Calibri"/>
                <a:ea typeface="Calibri"/>
                <a:cs typeface="Calibri"/>
                <a:sym typeface="Calibri"/>
              </a:rPr>
              <a:t>Hızlandırıcılar finansman konusunda fazla bir şey yapma eğilimi göstermezler, yaptıkları şey sizi bir sonraki büyük şeyi keşfetme umuduyla hızlandırıcılara çeken ilgili yatırımcılara doğrudan bağlamaktır. “Demo günlerinde” birçok yatırımcı sunumları izlemeye davet edilir, daha sonra onlarla tanışıp buluşursunuz. Özellikle hızlandırıcı programının işletmenizi daha da geliştirmenize yardımcı olduğunu gördüklerinde ve geri dönüş potansiyelini gösterdiğinde ek finansman teklifleri sunabilirler.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28"/>
          <p:cNvSpPr txBox="1"/>
          <p:nvPr>
            <p:ph idx="1" type="body"/>
          </p:nvPr>
        </p:nvSpPr>
        <p:spPr>
          <a:xfrm>
            <a:off x="876300" y="587229"/>
            <a:ext cx="7923143" cy="11176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Start-Up'ınızı Geliştirmek ve İnovasyon Yapmak için Hızlandırıcıya Katılın</a:t>
            </a:r>
            <a:endParaRPr>
              <a:solidFill>
                <a:srgbClr val="E95273"/>
              </a:solidFill>
            </a:endParaRPr>
          </a:p>
        </p:txBody>
      </p:sp>
      <p:sp>
        <p:nvSpPr>
          <p:cNvPr id="416" name="Google Shape;416;p28"/>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17" name="Google Shape;417;p28"/>
          <p:cNvSpPr/>
          <p:nvPr/>
        </p:nvSpPr>
        <p:spPr>
          <a:xfrm>
            <a:off x="782972" y="2315498"/>
            <a:ext cx="8540481" cy="267765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4"/>
            </a:pPr>
            <a:r>
              <a:rPr b="1" lang="en-IE" sz="2400">
                <a:solidFill>
                  <a:srgbClr val="E95273"/>
                </a:solidFill>
                <a:latin typeface="Calibri"/>
                <a:ea typeface="Calibri"/>
                <a:cs typeface="Calibri"/>
                <a:sym typeface="Calibri"/>
              </a:rPr>
              <a:t>Hızlandırılmış Bilgi: </a:t>
            </a:r>
            <a:r>
              <a:rPr lang="en-IE" sz="2400">
                <a:solidFill>
                  <a:srgbClr val="7F7F7F"/>
                </a:solidFill>
                <a:latin typeface="Calibri"/>
                <a:ea typeface="Calibri"/>
                <a:cs typeface="Calibri"/>
                <a:sym typeface="Calibri"/>
              </a:rPr>
              <a:t>Bir hızlandırıcı programı, her mentor veya hızlandırıcı yöneticisinin biriktirdiği yılların deneyim ve becerilerinden çok fazla bilgi toplar. Bu konsantre bilgi, başlangıçta yaptığınız işi hızlandırmanızı sağlar. Tekerleği yeniden icat etmek yerine, start-up'ınızı daha hesaplı, stratejik bir şekilde başlatmak için yılların birikmiş bilgeliklerinden yararlanıyorsunuz. Açıkçası, bu başarı şansınızı artırabilir.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29"/>
          <p:cNvSpPr txBox="1"/>
          <p:nvPr>
            <p:ph idx="1" type="body"/>
          </p:nvPr>
        </p:nvSpPr>
        <p:spPr>
          <a:xfrm>
            <a:off x="670855" y="626483"/>
            <a:ext cx="781797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Start-Up'ınızı Geliştirmek ve İnovasyon Yapmak için Hızlandırıcıya Katılın</a:t>
            </a:r>
            <a:endParaRPr>
              <a:solidFill>
                <a:srgbClr val="E95273"/>
              </a:solidFill>
            </a:endParaRPr>
          </a:p>
        </p:txBody>
      </p:sp>
      <p:sp>
        <p:nvSpPr>
          <p:cNvPr id="423" name="Google Shape;423;p29"/>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24" name="Google Shape;424;p29"/>
          <p:cNvSpPr/>
          <p:nvPr/>
        </p:nvSpPr>
        <p:spPr>
          <a:xfrm>
            <a:off x="522913" y="2306661"/>
            <a:ext cx="10399553" cy="4154984"/>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5"/>
            </a:pPr>
            <a:r>
              <a:rPr b="1" lang="en-IE" sz="2400">
                <a:solidFill>
                  <a:srgbClr val="E95273"/>
                </a:solidFill>
                <a:latin typeface="Calibri"/>
                <a:ea typeface="Calibri"/>
                <a:cs typeface="Calibri"/>
                <a:sym typeface="Calibri"/>
              </a:rPr>
              <a:t>Gelecekteki Müşterilere Açılan Kapı: </a:t>
            </a:r>
            <a:r>
              <a:rPr lang="en-IE" sz="2400">
                <a:solidFill>
                  <a:srgbClr val="7F7F7F"/>
                </a:solidFill>
                <a:latin typeface="Calibri"/>
                <a:ea typeface="Calibri"/>
                <a:cs typeface="Calibri"/>
                <a:sym typeface="Calibri"/>
              </a:rPr>
              <a:t>Hızlandırıcılar, yaptığınız işi duyabilmeleri için demo günlerinde hedef kitleleri içerir. Bu, erken bir vızıltı oluşturabilir ve gelişmiş tanıtım sunabilir ve ayrıca lansmanınızı bildirmenize yardımcı olabilir. Etkileşim kurduğunuz beklentiler, olası bir olası satış veritabanının başlangıcını oluşturabilir ve aynı zamanda marka geliştirme ve tanınırlık konusunda size bir başlangıç yapabilir.</a:t>
            </a:r>
            <a:endParaRPr/>
          </a:p>
          <a:p>
            <a:pPr indent="-457200" lvl="0" marL="457200" marR="0" rtl="0" algn="l">
              <a:spcBef>
                <a:spcPts val="0"/>
              </a:spcBef>
              <a:spcAft>
                <a:spcPts val="0"/>
              </a:spcAft>
              <a:buClr>
                <a:srgbClr val="E95273"/>
              </a:buClr>
              <a:buSzPts val="2400"/>
              <a:buFont typeface="Calibri"/>
              <a:buAutoNum type="arabicPeriod" startAt="5"/>
            </a:pPr>
            <a:r>
              <a:rPr b="1" lang="en-IE" sz="2400">
                <a:solidFill>
                  <a:srgbClr val="E95273"/>
                </a:solidFill>
                <a:latin typeface="Calibri"/>
                <a:ea typeface="Calibri"/>
                <a:cs typeface="Calibri"/>
                <a:sym typeface="Calibri"/>
              </a:rPr>
              <a:t>Beceri geliştirme: </a:t>
            </a:r>
            <a:r>
              <a:rPr lang="en-IE" sz="2400">
                <a:solidFill>
                  <a:srgbClr val="7F7F7F"/>
                </a:solidFill>
                <a:latin typeface="Calibri"/>
                <a:ea typeface="Calibri"/>
                <a:cs typeface="Calibri"/>
                <a:sym typeface="Calibri"/>
              </a:rPr>
              <a:t>Hızlandırıcılar, satış ve pazarlama, iletişim, finans ve hatta bazı teknik beceriler de dahil olmak üzere bir iş yürütmek için gerekli olan becerileri öğretmeye odaklanır. Aynı program grubundaki diğer kurucularla çalışarak, becerilerinizi daha sonra kendi ekibinize yaymak için harika bir test alanı sağlayabilirsiniz.</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
          <p:cNvSpPr txBox="1"/>
          <p:nvPr>
            <p:ph idx="3" type="body"/>
          </p:nvPr>
        </p:nvSpPr>
        <p:spPr>
          <a:xfrm>
            <a:off x="534338" y="2381967"/>
            <a:ext cx="5423273" cy="24973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i="0" lang="en-IE" sz="4800"/>
              <a:t>BÖLÜM</a:t>
            </a:r>
            <a:r>
              <a:rPr b="1" i="0" lang="en-IE" sz="4800"/>
              <a:t> 1:</a:t>
            </a:r>
            <a:endParaRPr/>
          </a:p>
          <a:p>
            <a:pPr indent="0" lvl="0" marL="0" rtl="0" algn="l">
              <a:lnSpc>
                <a:spcPct val="90000"/>
              </a:lnSpc>
              <a:spcBef>
                <a:spcPts val="1000"/>
              </a:spcBef>
              <a:spcAft>
                <a:spcPts val="0"/>
              </a:spcAft>
              <a:buClr>
                <a:schemeClr val="lt1"/>
              </a:buClr>
              <a:buSzPts val="1200"/>
              <a:buNone/>
            </a:pPr>
            <a:r>
              <a:t/>
            </a:r>
            <a:endParaRPr i="0" sz="3600"/>
          </a:p>
          <a:p>
            <a:pPr indent="0" lvl="0" marL="0" rtl="0" algn="l">
              <a:spcBef>
                <a:spcPts val="0"/>
              </a:spcBef>
              <a:spcAft>
                <a:spcPts val="0"/>
              </a:spcAft>
              <a:buClr>
                <a:schemeClr val="lt1"/>
              </a:buClr>
              <a:buSzPts val="2400"/>
              <a:buNone/>
            </a:pPr>
            <a:r>
              <a:rPr b="1" i="0" lang="en-IE" sz="4800"/>
              <a:t>Harici Desteğe </a:t>
            </a:r>
            <a:endParaRPr b="1" i="0" sz="4800"/>
          </a:p>
          <a:p>
            <a:pPr indent="0" lvl="0" marL="0" rtl="0" algn="l">
              <a:spcBef>
                <a:spcPts val="0"/>
              </a:spcBef>
              <a:spcAft>
                <a:spcPts val="0"/>
              </a:spcAft>
              <a:buClr>
                <a:schemeClr val="lt1"/>
              </a:buClr>
              <a:buSzPts val="2400"/>
              <a:buFont typeface="Arial"/>
              <a:buNone/>
            </a:pPr>
            <a:r>
              <a:rPr b="1" i="0" lang="en-IE" sz="4800"/>
              <a:t>İhtiyacınız Var</a:t>
            </a:r>
            <a:endParaRPr sz="4800"/>
          </a:p>
          <a:p>
            <a:pPr indent="0" lvl="0" marL="0" rtl="0" algn="l">
              <a:lnSpc>
                <a:spcPct val="90000"/>
              </a:lnSpc>
              <a:spcBef>
                <a:spcPts val="1000"/>
              </a:spcBef>
              <a:spcAft>
                <a:spcPts val="0"/>
              </a:spcAft>
              <a:buClr>
                <a:schemeClr val="lt1"/>
              </a:buClr>
              <a:buSzPts val="2800"/>
              <a:buNone/>
            </a:pPr>
            <a:r>
              <a:t/>
            </a:r>
            <a:endParaRPr sz="2800"/>
          </a:p>
          <a:p>
            <a:pPr indent="0" lvl="0" marL="0" rtl="0" algn="l">
              <a:lnSpc>
                <a:spcPct val="100000"/>
              </a:lnSpc>
              <a:spcBef>
                <a:spcPts val="0"/>
              </a:spcBef>
              <a:spcAft>
                <a:spcPts val="0"/>
              </a:spcAft>
              <a:buClr>
                <a:schemeClr val="lt1"/>
              </a:buClr>
              <a:buSzPts val="2400"/>
              <a:buNone/>
            </a:pPr>
            <a:r>
              <a:rPr i="0" lang="en-IE" sz="2400"/>
              <a:t>Bir işletmeyi başarılı bir şekilde başlatmak, finans, ürün geliştirme, pazarlama, İK, Halkla İlişkiler ve çok daha fazlası gibi birçok alanda geniş bir bilgi tabanı gerektirir. Harici destekler, sizin / ekibinizin zayıf olduğu alanlarda sizi yönlendirebilir.</a:t>
            </a:r>
            <a:endParaRPr i="0" sz="4800"/>
          </a:p>
        </p:txBody>
      </p:sp>
      <p:pic>
        <p:nvPicPr>
          <p:cNvPr descr="A picture containing drawing, sunglasses&#10;&#10;Description automatically generated" id="240" name="Google Shape;240;p3"/>
          <p:cNvPicPr preferRelativeResize="0"/>
          <p:nvPr/>
        </p:nvPicPr>
        <p:blipFill rotWithShape="1">
          <a:blip r:embed="rId3">
            <a:alphaModFix/>
          </a:blip>
          <a:srcRect b="0" l="0" r="0" t="0"/>
          <a:stretch/>
        </p:blipFill>
        <p:spPr>
          <a:xfrm>
            <a:off x="8662923" y="2536600"/>
            <a:ext cx="3192681" cy="3102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30"/>
          <p:cNvSpPr txBox="1"/>
          <p:nvPr>
            <p:ph idx="1" type="body"/>
          </p:nvPr>
        </p:nvSpPr>
        <p:spPr>
          <a:xfrm>
            <a:off x="876300" y="635789"/>
            <a:ext cx="7631596" cy="11512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Start-Up'ınızı Geliştirmek ve İnovasyon Yapmak için Hızlandırıcıya Katılın</a:t>
            </a:r>
            <a:endParaRPr>
              <a:solidFill>
                <a:srgbClr val="E95273"/>
              </a:solidFill>
            </a:endParaRPr>
          </a:p>
        </p:txBody>
      </p:sp>
      <p:sp>
        <p:nvSpPr>
          <p:cNvPr id="430" name="Google Shape;430;p30"/>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31" name="Google Shape;431;p30"/>
          <p:cNvSpPr/>
          <p:nvPr/>
        </p:nvSpPr>
        <p:spPr>
          <a:xfrm>
            <a:off x="876300" y="2416166"/>
            <a:ext cx="8540481" cy="230832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7"/>
            </a:pPr>
            <a:r>
              <a:rPr b="1" lang="en-IE" sz="2400">
                <a:solidFill>
                  <a:srgbClr val="E95273"/>
                </a:solidFill>
                <a:latin typeface="Calibri"/>
                <a:ea typeface="Calibri"/>
                <a:cs typeface="Calibri"/>
                <a:sym typeface="Calibri"/>
              </a:rPr>
              <a:t>Risk yönetimi: </a:t>
            </a:r>
            <a:r>
              <a:rPr lang="en-IE" sz="2400">
                <a:solidFill>
                  <a:srgbClr val="7F7F7F"/>
                </a:solidFill>
                <a:latin typeface="Calibri"/>
                <a:ea typeface="Calibri"/>
                <a:cs typeface="Calibri"/>
                <a:sym typeface="Calibri"/>
              </a:rPr>
              <a:t>Başarısızlık riski her yeni kurucunun aklındadır. Sanki kartlar size karşı yığılmış gibi hissedebilir. Bu, girdiğiniz pazarı, sunduğunuz ürünü ve sattığınız konsepti içerir. Bir hızlandırıcı, konseptinizdeki riskleri belirleyebilir ve bunları en aza indirmeye çalışmanıza yardımcı olabilir. Proaktif olarak risk almanız ve etkili bir şekilde yönetmeniz için size yön verebilir.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31"/>
          <p:cNvSpPr txBox="1"/>
          <p:nvPr>
            <p:ph idx="1" type="body"/>
          </p:nvPr>
        </p:nvSpPr>
        <p:spPr>
          <a:xfrm>
            <a:off x="876301" y="765687"/>
            <a:ext cx="7407087" cy="11679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330"/>
              <a:buNone/>
            </a:pPr>
            <a:r>
              <a:rPr b="1" lang="en-IE" sz="3330">
                <a:solidFill>
                  <a:srgbClr val="E95273"/>
                </a:solidFill>
                <a:latin typeface="Calibri"/>
                <a:ea typeface="Calibri"/>
                <a:cs typeface="Calibri"/>
                <a:sym typeface="Calibri"/>
              </a:rPr>
              <a:t>Start-Up'ınızı Geliştirmek ve İnovasyon Yapmak için Hızlandırıcıya Katılın</a:t>
            </a:r>
            <a:endParaRPr sz="3330">
              <a:solidFill>
                <a:srgbClr val="E95273"/>
              </a:solidFill>
            </a:endParaRPr>
          </a:p>
        </p:txBody>
      </p:sp>
      <p:sp>
        <p:nvSpPr>
          <p:cNvPr id="437" name="Google Shape;437;p31"/>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38" name="Google Shape;438;p31"/>
          <p:cNvSpPr/>
          <p:nvPr/>
        </p:nvSpPr>
        <p:spPr>
          <a:xfrm>
            <a:off x="876301" y="2323887"/>
            <a:ext cx="854048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8. Daha Büyük Bir Resim, Uzun Süreli Görünüm: </a:t>
            </a:r>
            <a:r>
              <a:rPr lang="en-IE" sz="2400">
                <a:solidFill>
                  <a:srgbClr val="7F7F7F"/>
                </a:solidFill>
                <a:latin typeface="Calibri"/>
                <a:ea typeface="Calibri"/>
                <a:cs typeface="Calibri"/>
                <a:sym typeface="Calibri"/>
              </a:rPr>
              <a:t>Bir kurucu, özellikle de bir ilk zamanlayıcı olarak, ilk altı aydan bir yıla kadar bakmak imkansız görünebilir. Çok daha uzun bir görüşe ve sonuca doğru çalışmak çok önemlidir. Hızlandırıcı programlarındaki mentorlar, zaman içinde gelişecek karmaşıklığı görmenize ve sizi bununla başa çıkmak için doğru yönde yönlendirmenize yardımcı olabilir. Büyük resmi ve nasıl görünmesi gerektiğini düşünmenizi sağlayacak soruları sorabilirler, o zaman sizi oraya götürecek araçlar ve taktikler önerebilirler.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32"/>
          <p:cNvSpPr txBox="1"/>
          <p:nvPr>
            <p:ph idx="1" type="body"/>
          </p:nvPr>
        </p:nvSpPr>
        <p:spPr>
          <a:xfrm>
            <a:off x="876300" y="702247"/>
            <a:ext cx="7407087" cy="12854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330"/>
              <a:buNone/>
            </a:pPr>
            <a:r>
              <a:rPr b="1" lang="en-IE" sz="3330">
                <a:solidFill>
                  <a:srgbClr val="E95273"/>
                </a:solidFill>
                <a:latin typeface="Calibri"/>
                <a:ea typeface="Calibri"/>
                <a:cs typeface="Calibri"/>
                <a:sym typeface="Calibri"/>
              </a:rPr>
              <a:t>Start-Up'ınızı Geliştirmek ve İnovasyon Yapmak için Hızlandırıcıya Katılın</a:t>
            </a:r>
            <a:endParaRPr sz="3330">
              <a:solidFill>
                <a:srgbClr val="E95273"/>
              </a:solidFill>
            </a:endParaRPr>
          </a:p>
          <a:p>
            <a:pPr indent="0" lvl="0" marL="0" rtl="0" algn="l">
              <a:lnSpc>
                <a:spcPct val="90000"/>
              </a:lnSpc>
              <a:spcBef>
                <a:spcPts val="1000"/>
              </a:spcBef>
              <a:spcAft>
                <a:spcPts val="0"/>
              </a:spcAft>
              <a:buClr>
                <a:srgbClr val="6D6E6C"/>
              </a:buClr>
              <a:buSzPts val="3330"/>
              <a:buNone/>
            </a:pPr>
            <a:r>
              <a:t/>
            </a:r>
            <a:endParaRPr b="1" sz="3330">
              <a:solidFill>
                <a:srgbClr val="E95273"/>
              </a:solidFill>
            </a:endParaRPr>
          </a:p>
        </p:txBody>
      </p:sp>
      <p:sp>
        <p:nvSpPr>
          <p:cNvPr id="444" name="Google Shape;444;p3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45" name="Google Shape;445;p32"/>
          <p:cNvSpPr/>
          <p:nvPr/>
        </p:nvSpPr>
        <p:spPr>
          <a:xfrm>
            <a:off x="474777" y="1858161"/>
            <a:ext cx="10688523" cy="4524315"/>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9"/>
            </a:pPr>
            <a:r>
              <a:rPr b="1" lang="en-IE" sz="2400">
                <a:solidFill>
                  <a:srgbClr val="E95273"/>
                </a:solidFill>
                <a:latin typeface="Calibri"/>
                <a:ea typeface="Calibri"/>
                <a:cs typeface="Calibri"/>
                <a:sym typeface="Calibri"/>
              </a:rPr>
              <a:t>Sıçrama tahtası: </a:t>
            </a:r>
            <a:r>
              <a:rPr lang="en-IE" sz="2400">
                <a:solidFill>
                  <a:srgbClr val="7F7F7F"/>
                </a:solidFill>
                <a:latin typeface="Calibri"/>
                <a:ea typeface="Calibri"/>
                <a:cs typeface="Calibri"/>
                <a:sym typeface="Calibri"/>
              </a:rPr>
              <a:t>Bir hızlandırıcı, büyümelerinin tüm aşamalarında start-up'lar için çalışabilir. Gerçek bir iş haline çok daha yakın olanlar bile bir iş düşünmelidir. Bir sorunla karşılaşmış veya bir büyüme platosuna ulaşmış olabilirsiniz. Bir hızlandırıcı, bir sonraki seviyeye kadar pervane olabilir, kendi başınıza nasıl başlayacağınızı anlayamazsınız. Bu, daha çeşitlendirilmiş bir teklif başlatmak veya yeni bir pazara genişlemek için hızlandırıcıyı ve içindeki uzmanlığı kullanmayı içerebilir.</a:t>
            </a:r>
            <a:endParaRPr/>
          </a:p>
          <a:p>
            <a:pPr indent="-457200" lvl="0" marL="457200" marR="0" rtl="0" algn="l">
              <a:spcBef>
                <a:spcPts val="0"/>
              </a:spcBef>
              <a:spcAft>
                <a:spcPts val="0"/>
              </a:spcAft>
              <a:buClr>
                <a:srgbClr val="E95273"/>
              </a:buClr>
              <a:buSzPts val="2400"/>
              <a:buFont typeface="Calibri"/>
              <a:buAutoNum type="arabicPeriod" startAt="9"/>
            </a:pPr>
            <a:r>
              <a:rPr b="1" lang="en-IE" sz="2400">
                <a:solidFill>
                  <a:srgbClr val="E95273"/>
                </a:solidFill>
                <a:latin typeface="Calibri"/>
                <a:ea typeface="Calibri"/>
                <a:cs typeface="Calibri"/>
                <a:sym typeface="Calibri"/>
              </a:rPr>
              <a:t>Herkes İçin Hızlandırıcı</a:t>
            </a:r>
            <a:r>
              <a:rPr b="1" lang="en-IE" sz="2400" u="sng">
                <a:solidFill>
                  <a:srgbClr val="E95273"/>
                </a:solidFill>
                <a:latin typeface="Calibri"/>
                <a:ea typeface="Calibri"/>
                <a:cs typeface="Calibri"/>
                <a:sym typeface="Calibri"/>
              </a:rPr>
              <a:t>: </a:t>
            </a:r>
            <a:r>
              <a:rPr lang="en-IE" sz="2400" u="sng">
                <a:solidFill>
                  <a:srgbClr val="7F7F7F"/>
                </a:solidFill>
                <a:latin typeface="Calibri"/>
                <a:ea typeface="Calibri"/>
                <a:cs typeface="Calibri"/>
                <a:sym typeface="Calibri"/>
              </a:rPr>
              <a:t>Hızlandırıcı programlarındaki büyüme</a:t>
            </a:r>
            <a:r>
              <a:rPr lang="en-IE" sz="2400">
                <a:solidFill>
                  <a:srgbClr val="7F7F7F"/>
                </a:solidFill>
                <a:latin typeface="Calibri"/>
                <a:ea typeface="Calibri"/>
                <a:cs typeface="Calibri"/>
                <a:sym typeface="Calibri"/>
              </a:rPr>
              <a:t>, büyüme aşamanıza, konumunuza, endüstrinize veya nişinize, istenen gözetim ve katılım seviyesine, planlanan sonuca veya başarmak istediğiniz şey için kritik olan diğer faktörlere hitap eden bir büyüme olduğu anlamına gelir. Sonuç, gelişmenize yardımcı olacak cesaret verici bir ortamdır.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3"/>
          <p:cNvSpPr txBox="1"/>
          <p:nvPr>
            <p:ph idx="1" type="body"/>
          </p:nvPr>
        </p:nvSpPr>
        <p:spPr>
          <a:xfrm>
            <a:off x="876301" y="765687"/>
            <a:ext cx="7407087" cy="1134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330"/>
              <a:buNone/>
            </a:pPr>
            <a:r>
              <a:rPr b="1" lang="en-IE" sz="3330">
                <a:solidFill>
                  <a:srgbClr val="E95273"/>
                </a:solidFill>
                <a:latin typeface="Calibri"/>
                <a:ea typeface="Calibri"/>
                <a:cs typeface="Calibri"/>
                <a:sym typeface="Calibri"/>
              </a:rPr>
              <a:t>Start-Up'ınızı Geliştirmek ve İnovasyon Yapmak için Hızlandırıcıya Katılın</a:t>
            </a:r>
            <a:endParaRPr sz="3330">
              <a:solidFill>
                <a:srgbClr val="E95273"/>
              </a:solidFill>
            </a:endParaRPr>
          </a:p>
        </p:txBody>
      </p:sp>
      <p:sp>
        <p:nvSpPr>
          <p:cNvPr id="451" name="Google Shape;451;p33"/>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452" name="Google Shape;452;p33"/>
          <p:cNvSpPr/>
          <p:nvPr/>
        </p:nvSpPr>
        <p:spPr>
          <a:xfrm>
            <a:off x="585230" y="2021746"/>
            <a:ext cx="10840576" cy="4154984"/>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E95273"/>
              </a:buClr>
              <a:buSzPts val="2400"/>
              <a:buFont typeface="Calibri"/>
              <a:buAutoNum type="arabicPeriod" startAt="11"/>
            </a:pPr>
            <a:r>
              <a:rPr b="1" lang="en-IE" sz="2400">
                <a:solidFill>
                  <a:srgbClr val="E95273"/>
                </a:solidFill>
                <a:latin typeface="Calibri"/>
                <a:ea typeface="Calibri"/>
                <a:cs typeface="Calibri"/>
                <a:sym typeface="Calibri"/>
              </a:rPr>
              <a:t>Moral ve Motivasyon: </a:t>
            </a:r>
            <a:r>
              <a:rPr lang="en-IE" sz="2400">
                <a:solidFill>
                  <a:srgbClr val="7F7F7F"/>
                </a:solidFill>
                <a:latin typeface="Calibri"/>
                <a:ea typeface="Calibri"/>
                <a:cs typeface="Calibri"/>
                <a:sym typeface="Calibri"/>
              </a:rPr>
              <a:t>Hızlandırıcılarda bulunan kolektif ve işbirlikçi ortam, sizi ilerletmeye ve ilerlemeye devam edecektir. Diğer kurucularla etkileşim güçlü bir motive edici güçtür. Kendi şüpheleri ve zorlukları hakkında bilgi sahibi olduğunuzda, bu yanınızda yankılanır. Ayrıca, hepinize bu şüphelerin üstesinden gelmenin ve ilgili engellerinizin giderilmesi için birlikte çalışmanın mümkün olduğunu hatırlatır.</a:t>
            </a:r>
            <a:endParaRPr/>
          </a:p>
          <a:p>
            <a:pPr indent="-457200" lvl="0" marL="457200" marR="0" rtl="0" algn="l">
              <a:spcBef>
                <a:spcPts val="0"/>
              </a:spcBef>
              <a:spcAft>
                <a:spcPts val="0"/>
              </a:spcAft>
              <a:buClr>
                <a:srgbClr val="E95273"/>
              </a:buClr>
              <a:buSzPts val="2400"/>
              <a:buFont typeface="Calibri"/>
              <a:buAutoNum type="arabicPeriod" startAt="11"/>
            </a:pPr>
            <a:r>
              <a:rPr b="1" lang="en-IE" sz="2400">
                <a:solidFill>
                  <a:srgbClr val="E95273"/>
                </a:solidFill>
                <a:latin typeface="Calibri"/>
                <a:ea typeface="Calibri"/>
                <a:cs typeface="Calibri"/>
                <a:sym typeface="Calibri"/>
              </a:rPr>
              <a:t>Program bittikten çok sonra sürekli destek: </a:t>
            </a:r>
            <a:r>
              <a:rPr lang="en-IE" sz="2400">
                <a:solidFill>
                  <a:srgbClr val="7F7F7F"/>
                </a:solidFill>
                <a:latin typeface="Calibri"/>
                <a:ea typeface="Calibri"/>
                <a:cs typeface="Calibri"/>
                <a:sym typeface="Calibri"/>
              </a:rPr>
              <a:t>Hızlandırıcı programının birkaç ay içinde sona ermesi, desteğin yaptığı anlamına gelmez. Hızlandırıcılarda uzun süreli ilişkiler gelişir. Ayrıca, mezunlar ağı, başlangıçta devam ettiğinizde veya gelecekte başka herhangi bir projeyi üstlendiğinizde, iletişim kurmak, yetenek hakkında bilgi edinmek, yatırımcılar aramak veya geri bildirim almak için her zaman oradadır.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34"/>
          <p:cNvSpPr txBox="1"/>
          <p:nvPr>
            <p:ph idx="1" type="body"/>
          </p:nvPr>
        </p:nvSpPr>
        <p:spPr>
          <a:xfrm>
            <a:off x="600460" y="2101849"/>
            <a:ext cx="6491432"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i="0" lang="en-IE" sz="4800">
                <a:latin typeface="Calibri"/>
                <a:ea typeface="Calibri"/>
                <a:cs typeface="Calibri"/>
                <a:sym typeface="Calibri"/>
              </a:rPr>
              <a:t>BÖLÜM  2:</a:t>
            </a:r>
            <a:endParaRPr/>
          </a:p>
          <a:p>
            <a:pPr indent="0" lvl="0" marL="0" rtl="0" algn="l">
              <a:lnSpc>
                <a:spcPct val="90000"/>
              </a:lnSpc>
              <a:spcBef>
                <a:spcPts val="1000"/>
              </a:spcBef>
              <a:spcAft>
                <a:spcPts val="0"/>
              </a:spcAft>
              <a:buClr>
                <a:schemeClr val="lt1"/>
              </a:buClr>
              <a:buSzPts val="1200"/>
              <a:buNone/>
            </a:pPr>
            <a:r>
              <a:t/>
            </a:r>
            <a:endParaRPr i="0" sz="1200">
              <a:latin typeface="Calibri"/>
              <a:ea typeface="Calibri"/>
              <a:cs typeface="Calibri"/>
              <a:sym typeface="Calibri"/>
            </a:endParaRPr>
          </a:p>
          <a:p>
            <a:pPr indent="0" lvl="0" marL="0" rtl="0" algn="l">
              <a:lnSpc>
                <a:spcPct val="90000"/>
              </a:lnSpc>
              <a:spcBef>
                <a:spcPts val="1000"/>
              </a:spcBef>
              <a:spcAft>
                <a:spcPts val="0"/>
              </a:spcAft>
              <a:buClr>
                <a:schemeClr val="lt1"/>
              </a:buClr>
              <a:buSzPts val="4800"/>
              <a:buNone/>
            </a:pPr>
            <a:r>
              <a:rPr lang="en-IE">
                <a:latin typeface="Calibri"/>
                <a:ea typeface="Calibri"/>
                <a:cs typeface="Calibri"/>
                <a:sym typeface="Calibri"/>
              </a:rPr>
              <a:t>Startup'ınız için Doğru Harici Desteği Bulma</a:t>
            </a:r>
            <a:endParaRPr>
              <a:latin typeface="Calibri"/>
              <a:ea typeface="Calibri"/>
              <a:cs typeface="Calibri"/>
              <a:sym typeface="Calibri"/>
            </a:endParaRPr>
          </a:p>
          <a:p>
            <a:pPr indent="0" lvl="0" marL="0" rtl="0" algn="l">
              <a:lnSpc>
                <a:spcPct val="90000"/>
              </a:lnSpc>
              <a:spcBef>
                <a:spcPts val="1000"/>
              </a:spcBef>
              <a:spcAft>
                <a:spcPts val="0"/>
              </a:spcAft>
              <a:buClr>
                <a:schemeClr val="lt1"/>
              </a:buClr>
              <a:buSzPts val="1200"/>
              <a:buNone/>
            </a:pPr>
            <a:r>
              <a:t/>
            </a:r>
            <a:endParaRPr i="0" sz="1200">
              <a:latin typeface="Calibri"/>
              <a:ea typeface="Calibri"/>
              <a:cs typeface="Calibri"/>
              <a:sym typeface="Calibri"/>
            </a:endParaRPr>
          </a:p>
          <a:p>
            <a:pPr indent="0" lvl="0" marL="0" rtl="0" algn="l">
              <a:lnSpc>
                <a:spcPct val="90000"/>
              </a:lnSpc>
              <a:spcBef>
                <a:spcPts val="1000"/>
              </a:spcBef>
              <a:spcAft>
                <a:spcPts val="0"/>
              </a:spcAft>
              <a:buClr>
                <a:schemeClr val="lt1"/>
              </a:buClr>
              <a:buSzPts val="2800"/>
              <a:buNone/>
            </a:pPr>
            <a:r>
              <a:rPr b="1" lang="en-IE" sz="2800"/>
              <a:t>İrlanda, İngiltere, Polonya ve Türkiye'de Girişimcilik ve Mühendislik dış destekleri</a:t>
            </a:r>
            <a:endParaRPr i="0" sz="4800">
              <a:latin typeface="Calibri"/>
              <a:ea typeface="Calibri"/>
              <a:cs typeface="Calibri"/>
              <a:sym typeface="Calibri"/>
            </a:endParaRPr>
          </a:p>
        </p:txBody>
      </p:sp>
      <p:pic>
        <p:nvPicPr>
          <p:cNvPr descr="A close up of a womans face&#10;&#10;Description automatically generated" id="458" name="Google Shape;458;p34"/>
          <p:cNvPicPr preferRelativeResize="0"/>
          <p:nvPr/>
        </p:nvPicPr>
        <p:blipFill rotWithShape="1">
          <a:blip r:embed="rId3">
            <a:alphaModFix/>
          </a:blip>
          <a:srcRect b="0" l="0" r="0" t="0"/>
          <a:stretch/>
        </p:blipFill>
        <p:spPr>
          <a:xfrm>
            <a:off x="8797157" y="0"/>
            <a:ext cx="3237187" cy="6429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35"/>
          <p:cNvSpPr txBox="1"/>
          <p:nvPr>
            <p:ph idx="1" type="body"/>
          </p:nvPr>
        </p:nvSpPr>
        <p:spPr>
          <a:xfrm>
            <a:off x="3762704" y="637563"/>
            <a:ext cx="7806368" cy="106756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63275"/>
              </a:buClr>
              <a:buSzPts val="3600"/>
              <a:buNone/>
            </a:pPr>
            <a:r>
              <a:rPr b="1" lang="en-IE">
                <a:solidFill>
                  <a:srgbClr val="E63275"/>
                </a:solidFill>
              </a:rPr>
              <a:t>Öncelikle Hangi Desteğe İhtiyacınız Var?</a:t>
            </a:r>
            <a:endParaRPr/>
          </a:p>
        </p:txBody>
      </p:sp>
      <p:sp>
        <p:nvSpPr>
          <p:cNvPr id="464" name="Google Shape;464;p35"/>
          <p:cNvSpPr txBox="1"/>
          <p:nvPr>
            <p:ph idx="2" type="body"/>
          </p:nvPr>
        </p:nvSpPr>
        <p:spPr>
          <a:xfrm>
            <a:off x="3626068" y="2083892"/>
            <a:ext cx="8386967" cy="4694413"/>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Dahili olarak ihtiyacınız olan birçok desteğe sahip olabilirsiniz, özellikle de iş ihtiyaçlarınızı ekibinizle görüşürken veya işe alırken becerilerle eşleştirdiyseniz.</a:t>
            </a:r>
            <a:endParaRPr/>
          </a:p>
          <a:p>
            <a:pPr indent="0" lvl="0" marL="0" rtl="0" algn="l">
              <a:lnSpc>
                <a:spcPct val="90000"/>
              </a:lnSpc>
              <a:spcBef>
                <a:spcPts val="1000"/>
              </a:spcBef>
              <a:spcAft>
                <a:spcPts val="0"/>
              </a:spcAft>
              <a:buClr>
                <a:srgbClr val="6D6E6C"/>
              </a:buClr>
              <a:buSzPts val="2400"/>
              <a:buNone/>
            </a:pPr>
            <a:r>
              <a:rPr lang="en-IE"/>
              <a:t>İhtiyacınız olan dış destek büyük ölçüde sizin (girişimci) ve / veya ekibinizin beceri ve deneyimlerine bağlıdır. </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Ekibin kolektif güçlü ve zayıf yönleri ve girişimin gelişimi, “Keşke X konusunda uzman birisine erişebilseydik” ne olduğunu belirleyecektir</a:t>
            </a:r>
            <a:r>
              <a:rPr lang="en-IE"/>
              <a:t>.</a:t>
            </a:r>
            <a:br>
              <a:rPr b="1" lang="en-IE">
                <a:solidFill>
                  <a:srgbClr val="10B1A2"/>
                </a:solidFill>
              </a:rPr>
            </a:br>
            <a:br>
              <a:rPr b="1" lang="en-IE">
                <a:solidFill>
                  <a:srgbClr val="10B1A2"/>
                </a:solidFill>
              </a:rPr>
            </a:br>
            <a:r>
              <a:rPr lang="en-IE"/>
              <a:t>İlk günlerde teknik veya pazar araştırması veya ürün geliştirme deneyimi olan biri olabilir. Daha sonra satış deneyimi olan birine geçebilir. Sonra muhtemelen insan yönetimi ve sonra operasyon ve sonra eğitim vb ...</a:t>
            </a:r>
            <a:br>
              <a:rPr lang="en-IE"/>
            </a:br>
            <a:endParaRPr/>
          </a:p>
        </p:txBody>
      </p:sp>
      <p:pic>
        <p:nvPicPr>
          <p:cNvPr descr="A picture containing text&#10;&#10;Description automatically generated" id="465" name="Google Shape;465;p35"/>
          <p:cNvPicPr preferRelativeResize="0"/>
          <p:nvPr/>
        </p:nvPicPr>
        <p:blipFill rotWithShape="1">
          <a:blip r:embed="rId3">
            <a:alphaModFix/>
          </a:blip>
          <a:srcRect b="0" l="0" r="0" t="0"/>
          <a:stretch/>
        </p:blipFill>
        <p:spPr>
          <a:xfrm>
            <a:off x="231227" y="3762789"/>
            <a:ext cx="3394841" cy="20809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36"/>
          <p:cNvSpPr txBox="1"/>
          <p:nvPr>
            <p:ph idx="1" type="body"/>
          </p:nvPr>
        </p:nvSpPr>
        <p:spPr>
          <a:xfrm>
            <a:off x="3782903" y="810662"/>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p:txBody>
      </p:sp>
      <p:sp>
        <p:nvSpPr>
          <p:cNvPr id="471" name="Google Shape;471;p36"/>
          <p:cNvSpPr txBox="1"/>
          <p:nvPr>
            <p:ph idx="2" type="body"/>
          </p:nvPr>
        </p:nvSpPr>
        <p:spPr>
          <a:xfrm>
            <a:off x="303158" y="2456735"/>
            <a:ext cx="6959491"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107000"/>
              </a:lnSpc>
              <a:spcBef>
                <a:spcPts val="0"/>
              </a:spcBef>
              <a:spcAft>
                <a:spcPts val="0"/>
              </a:spcAft>
              <a:buClr>
                <a:srgbClr val="E95273"/>
              </a:buClr>
              <a:buSzPts val="2400"/>
              <a:buFont typeface="Calibri"/>
              <a:buAutoNum type="arabicPeriod"/>
            </a:pPr>
            <a:r>
              <a:rPr b="1" lang="en-IE">
                <a:solidFill>
                  <a:srgbClr val="E95273"/>
                </a:solidFill>
                <a:latin typeface="Calibri"/>
                <a:ea typeface="Calibri"/>
                <a:cs typeface="Calibri"/>
                <a:sym typeface="Calibri"/>
              </a:rPr>
              <a:t>Enterprise Ireland </a:t>
            </a:r>
            <a:endParaRPr/>
          </a:p>
          <a:p>
            <a:pPr indent="0" lvl="0" marL="0" rtl="0" algn="l">
              <a:lnSpc>
                <a:spcPct val="107000"/>
              </a:lnSpc>
              <a:spcBef>
                <a:spcPts val="1000"/>
              </a:spcBef>
              <a:spcAft>
                <a:spcPts val="0"/>
              </a:spcAft>
              <a:buClr>
                <a:srgbClr val="6D6E6C"/>
              </a:buClr>
              <a:buSzPts val="2400"/>
              <a:buNone/>
            </a:pPr>
            <a:r>
              <a:rPr lang="en-IE"/>
              <a:t>Şirketinizin büyümesini sağlamak için ihtiyacınız olan tavsiye, uzmanlık uzmanlığı ve bağlantıları sağlayabilirler. Bunu aşağıdakilere erişim sağlayarak yaparlar:</a:t>
            </a:r>
            <a:endParaRPr/>
          </a:p>
          <a:p>
            <a:pPr indent="-342900" lvl="0" marL="342900" rtl="0" algn="l">
              <a:lnSpc>
                <a:spcPct val="90000"/>
              </a:lnSpc>
              <a:spcBef>
                <a:spcPts val="1000"/>
              </a:spcBef>
              <a:spcAft>
                <a:spcPts val="0"/>
              </a:spcAft>
              <a:buClr>
                <a:srgbClr val="6D6E6C"/>
              </a:buClr>
              <a:buSzPts val="2400"/>
              <a:buFont typeface="Noto Sans Symbols"/>
              <a:buChar char="✔"/>
            </a:pPr>
            <a:r>
              <a:rPr b="1" lang="en-IE"/>
              <a:t>iç geliştirme danışmanları</a:t>
            </a:r>
            <a:endParaRPr b="1"/>
          </a:p>
          <a:p>
            <a:pPr indent="-342900" lvl="0" marL="342900" rtl="0" algn="l">
              <a:lnSpc>
                <a:spcPct val="90000"/>
              </a:lnSpc>
              <a:spcBef>
                <a:spcPts val="1000"/>
              </a:spcBef>
              <a:spcAft>
                <a:spcPts val="0"/>
              </a:spcAft>
              <a:buClr>
                <a:srgbClr val="6D6E6C"/>
              </a:buClr>
              <a:buSzPts val="2400"/>
              <a:buFont typeface="Noto Sans Symbols"/>
              <a:buChar char="✔"/>
            </a:pPr>
            <a:r>
              <a:rPr b="1" lang="en-IE"/>
              <a:t>dış mentorlar, ülkenizdeki ve yurtdışındaki özel sektörden.</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https://www.enterprise-ireland.com/en/Management/Access-Strategic-Advice-and-Expertise/</a:t>
            </a:r>
            <a:endParaRPr sz="1400"/>
          </a:p>
          <a:p>
            <a:pPr indent="0" lvl="0" marL="401638" rtl="0" algn="l">
              <a:lnSpc>
                <a:spcPct val="107000"/>
              </a:lnSpc>
              <a:spcBef>
                <a:spcPts val="1000"/>
              </a:spcBef>
              <a:spcAft>
                <a:spcPts val="0"/>
              </a:spcAft>
              <a:buClr>
                <a:srgbClr val="6D6E6C"/>
              </a:buClr>
              <a:buSzPts val="2400"/>
              <a:buNone/>
            </a:pPr>
            <a:r>
              <a:t/>
            </a:r>
            <a:endParaRPr/>
          </a:p>
        </p:txBody>
      </p:sp>
      <p:pic>
        <p:nvPicPr>
          <p:cNvPr descr="A close up of a logo&#10;&#10;Description automatically generated" id="472" name="Google Shape;472;p36"/>
          <p:cNvPicPr preferRelativeResize="0"/>
          <p:nvPr/>
        </p:nvPicPr>
        <p:blipFill rotWithShape="1">
          <a:blip r:embed="rId4">
            <a:alphaModFix/>
          </a:blip>
          <a:srcRect b="0" l="0" r="0" t="0"/>
          <a:stretch/>
        </p:blipFill>
        <p:spPr>
          <a:xfrm>
            <a:off x="9890234" y="509532"/>
            <a:ext cx="1996966" cy="998483"/>
          </a:xfrm>
          <a:prstGeom prst="rect">
            <a:avLst/>
          </a:prstGeom>
          <a:noFill/>
          <a:ln>
            <a:noFill/>
          </a:ln>
        </p:spPr>
      </p:pic>
      <p:pic>
        <p:nvPicPr>
          <p:cNvPr id="473" name="Google Shape;473;p36"/>
          <p:cNvPicPr preferRelativeResize="0"/>
          <p:nvPr/>
        </p:nvPicPr>
        <p:blipFill rotWithShape="1">
          <a:blip r:embed="rId5">
            <a:alphaModFix/>
          </a:blip>
          <a:srcRect b="0" l="0" r="0" t="0"/>
          <a:stretch/>
        </p:blipFill>
        <p:spPr>
          <a:xfrm>
            <a:off x="7391400" y="2999603"/>
            <a:ext cx="4800600" cy="2076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37"/>
          <p:cNvSpPr txBox="1"/>
          <p:nvPr>
            <p:ph idx="1" type="body"/>
          </p:nvPr>
        </p:nvSpPr>
        <p:spPr>
          <a:xfrm>
            <a:off x="3782903" y="810662"/>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p:txBody>
      </p:sp>
      <p:sp>
        <p:nvSpPr>
          <p:cNvPr id="479" name="Google Shape;479;p37"/>
          <p:cNvSpPr txBox="1"/>
          <p:nvPr>
            <p:ph idx="2" type="body"/>
          </p:nvPr>
        </p:nvSpPr>
        <p:spPr>
          <a:xfrm>
            <a:off x="303158" y="2456735"/>
            <a:ext cx="6959491" cy="397510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Enterprise Ireland – İç Geliştirme Danışmanları</a:t>
            </a:r>
            <a:endParaRPr b="1">
              <a:solidFill>
                <a:srgbClr val="E95273"/>
              </a:solidFill>
              <a:latin typeface="Calibri"/>
              <a:ea typeface="Calibri"/>
              <a:cs typeface="Calibri"/>
              <a:sym typeface="Calibri"/>
            </a:endParaRPr>
          </a:p>
          <a:p>
            <a:pPr indent="0" lvl="0" marL="0" rtl="0" algn="l">
              <a:lnSpc>
                <a:spcPct val="107000"/>
              </a:lnSpc>
              <a:spcBef>
                <a:spcPts val="1000"/>
              </a:spcBef>
              <a:spcAft>
                <a:spcPts val="0"/>
              </a:spcAft>
              <a:buClr>
                <a:srgbClr val="6D6E6C"/>
              </a:buClr>
              <a:buSzPts val="2400"/>
              <a:buNone/>
            </a:pPr>
            <a:r>
              <a:rPr lang="en-IE"/>
              <a:t>İhracat satışları, teknoloji geliştirme, pazar araştırması, özel yatırım ve insan kaynakları yetiştirme gibi çeşitli alanlarda uzmanlığa erişmenizi sağlar.</a:t>
            </a:r>
            <a:endParaRPr/>
          </a:p>
          <a:p>
            <a:pPr indent="0" lvl="0" marL="0" rtl="0" algn="l">
              <a:lnSpc>
                <a:spcPct val="107000"/>
              </a:lnSpc>
              <a:spcBef>
                <a:spcPts val="1000"/>
              </a:spcBef>
              <a:spcAft>
                <a:spcPts val="0"/>
              </a:spcAft>
              <a:buClr>
                <a:srgbClr val="10B1A2"/>
              </a:buClr>
              <a:buSzPts val="2400"/>
              <a:buNone/>
            </a:pPr>
            <a:r>
              <a:rPr b="1" lang="en-IE">
                <a:solidFill>
                  <a:srgbClr val="10B1A2"/>
                </a:solidFill>
              </a:rPr>
              <a:t>Birincil işlev : </a:t>
            </a:r>
            <a:r>
              <a:rPr lang="en-IE"/>
              <a:t>iş geliştirme ihtiyaçlarınızın bir değerlendirmesini yapmak ve hak kazanabileceğiniz ve işletmenizin yararlanabileceği tüm destek ve hizmetlerden haberdar olmanızı sağlamak.</a:t>
            </a:r>
            <a:endParaRPr/>
          </a:p>
          <a:p>
            <a:pPr indent="0" lvl="0" marL="0" rtl="0" algn="l">
              <a:lnSpc>
                <a:spcPct val="107000"/>
              </a:lnSpc>
              <a:spcBef>
                <a:spcPts val="1000"/>
              </a:spcBef>
              <a:spcAft>
                <a:spcPts val="0"/>
              </a:spcAft>
              <a:buClr>
                <a:srgbClr val="6D6E6C"/>
              </a:buClr>
              <a:buSzPts val="1400"/>
              <a:buNone/>
            </a:pPr>
            <a:r>
              <a:rPr lang="en-IE" sz="1400" u="sng">
                <a:solidFill>
                  <a:schemeClr val="hlink"/>
                </a:solidFill>
                <a:hlinkClick r:id="rId3"/>
              </a:rPr>
              <a:t>https://www.enterprise-ireland.com/en/Management/Access-Strategic-Advice-and-Expertise/</a:t>
            </a:r>
            <a:endParaRPr sz="1400"/>
          </a:p>
          <a:p>
            <a:pPr indent="0" lvl="0" marL="401638" rtl="0" algn="l">
              <a:lnSpc>
                <a:spcPct val="107000"/>
              </a:lnSpc>
              <a:spcBef>
                <a:spcPts val="1000"/>
              </a:spcBef>
              <a:spcAft>
                <a:spcPts val="0"/>
              </a:spcAft>
              <a:buClr>
                <a:srgbClr val="6D6E6C"/>
              </a:buClr>
              <a:buSzPts val="2400"/>
              <a:buNone/>
            </a:pPr>
            <a:r>
              <a:t/>
            </a:r>
            <a:endParaRPr/>
          </a:p>
        </p:txBody>
      </p:sp>
      <p:pic>
        <p:nvPicPr>
          <p:cNvPr descr="A close up of a logo&#10;&#10;Description automatically generated" id="480" name="Google Shape;480;p37"/>
          <p:cNvPicPr preferRelativeResize="0"/>
          <p:nvPr/>
        </p:nvPicPr>
        <p:blipFill rotWithShape="1">
          <a:blip r:embed="rId4">
            <a:alphaModFix/>
          </a:blip>
          <a:srcRect b="0" l="0" r="0" t="0"/>
          <a:stretch/>
        </p:blipFill>
        <p:spPr>
          <a:xfrm>
            <a:off x="9890234" y="509532"/>
            <a:ext cx="1996966" cy="998483"/>
          </a:xfrm>
          <a:prstGeom prst="rect">
            <a:avLst/>
          </a:prstGeom>
          <a:noFill/>
          <a:ln>
            <a:noFill/>
          </a:ln>
        </p:spPr>
      </p:pic>
      <p:pic>
        <p:nvPicPr>
          <p:cNvPr descr="A person sitting at a table&#10;&#10;Description automatically generated" id="481" name="Google Shape;481;p37"/>
          <p:cNvPicPr preferRelativeResize="0"/>
          <p:nvPr/>
        </p:nvPicPr>
        <p:blipFill rotWithShape="1">
          <a:blip r:embed="rId5">
            <a:alphaModFix/>
          </a:blip>
          <a:srcRect b="0" l="0" r="0" t="0"/>
          <a:stretch/>
        </p:blipFill>
        <p:spPr>
          <a:xfrm>
            <a:off x="7683935" y="2814802"/>
            <a:ext cx="3971925" cy="2647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38"/>
          <p:cNvSpPr txBox="1"/>
          <p:nvPr>
            <p:ph idx="1" type="body"/>
          </p:nvPr>
        </p:nvSpPr>
        <p:spPr>
          <a:xfrm>
            <a:off x="3679197" y="875171"/>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p:txBody>
      </p:sp>
      <p:sp>
        <p:nvSpPr>
          <p:cNvPr id="487" name="Google Shape;487;p38"/>
          <p:cNvSpPr txBox="1"/>
          <p:nvPr>
            <p:ph idx="2" type="body"/>
          </p:nvPr>
        </p:nvSpPr>
        <p:spPr>
          <a:xfrm>
            <a:off x="204130" y="2236018"/>
            <a:ext cx="11783739" cy="397510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Enterprise Ireland – Internal Development Advisers</a:t>
            </a:r>
            <a:endParaRPr/>
          </a:p>
          <a:p>
            <a:pPr indent="0" lvl="0" marL="0" rtl="0" algn="l">
              <a:lnSpc>
                <a:spcPct val="90000"/>
              </a:lnSpc>
              <a:spcBef>
                <a:spcPts val="1000"/>
              </a:spcBef>
              <a:spcAft>
                <a:spcPts val="0"/>
              </a:spcAft>
              <a:buClr>
                <a:srgbClr val="6D6E6C"/>
              </a:buClr>
              <a:buSzPts val="2400"/>
              <a:buNone/>
            </a:pPr>
            <a:r>
              <a:rPr lang="en-IE"/>
              <a:t> </a:t>
            </a:r>
            <a:r>
              <a:rPr lang="en-IE" u="sng">
                <a:solidFill>
                  <a:schemeClr val="hlink"/>
                </a:solidFill>
                <a:hlinkClick r:id="rId3"/>
              </a:rPr>
              <a:t>Enterprise Ireland Danışmanınız</a:t>
            </a:r>
            <a:r>
              <a:rPr lang="en-IE"/>
              <a:t> bir dizi önemli stratejik iş geliştirme fonksiyonunda uzman uzmanlığa sahip Enterprise Ireland personelinin ekiplerine erişimi koordine edebilir. Şunlar gibi:</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4"/>
              </a:rPr>
              <a:t>Pazar Danışmanları</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5"/>
              </a:rPr>
              <a:t>Teknoloji Geliştirme Danışmanları</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6"/>
              </a:rPr>
              <a:t>İnsan Kaynakları Geliştirme Danışmanları</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7"/>
              </a:rPr>
              <a:t>Yatırım Danışmanları</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8"/>
              </a:rPr>
              <a:t>Teknoloji Lisanslama Uzmanları</a:t>
            </a:r>
            <a:endParaRPr/>
          </a:p>
          <a:p>
            <a:pPr indent="0" lvl="0" marL="0" rtl="0" algn="l">
              <a:lnSpc>
                <a:spcPct val="90000"/>
              </a:lnSpc>
              <a:spcBef>
                <a:spcPts val="1000"/>
              </a:spcBef>
              <a:spcAft>
                <a:spcPts val="0"/>
              </a:spcAft>
              <a:buClr>
                <a:srgbClr val="6D6E6C"/>
              </a:buClr>
              <a:buSzPts val="2400"/>
              <a:buNone/>
            </a:pPr>
            <a:r>
              <a:rPr b="1" lang="en-IE" u="sng">
                <a:solidFill>
                  <a:schemeClr val="hlink"/>
                </a:solidFill>
                <a:hlinkClick r:id="rId9"/>
              </a:rPr>
              <a:t>Bilgi / Pazar Araştırma Uzmanları</a:t>
            </a:r>
            <a:endParaRPr b="1"/>
          </a:p>
          <a:p>
            <a:pPr indent="0" lvl="0" marL="0" rtl="0" algn="l">
              <a:lnSpc>
                <a:spcPct val="90000"/>
              </a:lnSpc>
              <a:spcBef>
                <a:spcPts val="1000"/>
              </a:spcBef>
              <a:spcAft>
                <a:spcPts val="0"/>
              </a:spcAft>
              <a:buClr>
                <a:srgbClr val="6D6E6C"/>
              </a:buClr>
              <a:buSzPts val="1200"/>
              <a:buNone/>
            </a:pPr>
            <a:r>
              <a:rPr lang="en-IE" sz="1200" u="sng">
                <a:solidFill>
                  <a:schemeClr val="hlink"/>
                </a:solidFill>
                <a:hlinkClick r:id="rId10"/>
              </a:rPr>
              <a:t>https://www.enterprise-ireland.com/en/Management/Access-Strategic-Advice-and-Expertise/Specialist-Advisers.html</a:t>
            </a:r>
            <a:endParaRPr sz="1200"/>
          </a:p>
          <a:p>
            <a:pPr indent="0" lvl="0" marL="0" rtl="0" algn="l">
              <a:lnSpc>
                <a:spcPct val="90000"/>
              </a:lnSpc>
              <a:spcBef>
                <a:spcPts val="1000"/>
              </a:spcBef>
              <a:spcAft>
                <a:spcPts val="0"/>
              </a:spcAft>
              <a:buClr>
                <a:srgbClr val="6D6E6C"/>
              </a:buClr>
              <a:buSzPts val="2400"/>
              <a:buNone/>
            </a:pPr>
            <a:r>
              <a:t/>
            </a:r>
            <a:endParaRPr/>
          </a:p>
        </p:txBody>
      </p:sp>
      <p:pic>
        <p:nvPicPr>
          <p:cNvPr descr="A close up of a logo&#10;&#10;Description automatically generated" id="488" name="Google Shape;488;p38"/>
          <p:cNvPicPr preferRelativeResize="0"/>
          <p:nvPr/>
        </p:nvPicPr>
        <p:blipFill rotWithShape="1">
          <a:blip r:embed="rId11">
            <a:alphaModFix/>
          </a:blip>
          <a:srcRect b="0" l="0" r="0" t="0"/>
          <a:stretch/>
        </p:blipFill>
        <p:spPr>
          <a:xfrm>
            <a:off x="9890234" y="509532"/>
            <a:ext cx="1996966" cy="998483"/>
          </a:xfrm>
          <a:prstGeom prst="rect">
            <a:avLst/>
          </a:prstGeom>
          <a:noFill/>
          <a:ln>
            <a:noFill/>
          </a:ln>
        </p:spPr>
      </p:pic>
      <p:pic>
        <p:nvPicPr>
          <p:cNvPr descr="A picture containing person, table, cutting, indoor&#10;&#10;Description automatically generated" id="489" name="Google Shape;489;p38"/>
          <p:cNvPicPr preferRelativeResize="0"/>
          <p:nvPr/>
        </p:nvPicPr>
        <p:blipFill rotWithShape="1">
          <a:blip r:embed="rId12">
            <a:alphaModFix/>
          </a:blip>
          <a:srcRect b="0" l="0" r="0" t="0"/>
          <a:stretch/>
        </p:blipFill>
        <p:spPr>
          <a:xfrm>
            <a:off x="7994534" y="3429000"/>
            <a:ext cx="2027781" cy="29166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39"/>
          <p:cNvSpPr txBox="1"/>
          <p:nvPr>
            <p:ph idx="1" type="body"/>
          </p:nvPr>
        </p:nvSpPr>
        <p:spPr>
          <a:xfrm>
            <a:off x="3782903" y="843116"/>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p:txBody>
      </p:sp>
      <p:sp>
        <p:nvSpPr>
          <p:cNvPr id="495" name="Google Shape;495;p39"/>
          <p:cNvSpPr txBox="1"/>
          <p:nvPr>
            <p:ph idx="2" type="body"/>
          </p:nvPr>
        </p:nvSpPr>
        <p:spPr>
          <a:xfrm>
            <a:off x="303157" y="2050277"/>
            <a:ext cx="6959491" cy="397510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Enterprise Ireland – Harici Mentorlar</a:t>
            </a:r>
            <a:endParaRPr b="1">
              <a:solidFill>
                <a:srgbClr val="E95273"/>
              </a:solidFill>
              <a:latin typeface="Calibri"/>
              <a:ea typeface="Calibri"/>
              <a:cs typeface="Calibri"/>
              <a:sym typeface="Calibri"/>
            </a:endParaRPr>
          </a:p>
          <a:p>
            <a:pPr indent="0" lvl="0" marL="0" rtl="0" algn="l">
              <a:lnSpc>
                <a:spcPct val="107000"/>
              </a:lnSpc>
              <a:spcBef>
                <a:spcPts val="1000"/>
              </a:spcBef>
              <a:spcAft>
                <a:spcPts val="0"/>
              </a:spcAft>
              <a:buClr>
                <a:srgbClr val="6D6E6C"/>
              </a:buClr>
              <a:buSzPts val="2400"/>
              <a:buNone/>
            </a:pPr>
            <a:r>
              <a:rPr lang="en-IE"/>
              <a:t>Ayrıca, </a:t>
            </a:r>
            <a:r>
              <a:rPr b="1" lang="en-IE"/>
              <a:t>İrlanda ve denizaşırı ülkelerdeki özel sektörden alınmış dış danışmanlar, danışmanlar ve uzmanlar da vardır</a:t>
            </a:r>
            <a:r>
              <a:rPr lang="en-IE"/>
              <a:t>. İrlanda ve denizaşırı ülkelerdeki bu kapsamlı uzman ağları, sizi iş zorluklarını ele alma ve büyüme stratejileri geliştirme ve uygulama konusunda sizi destekleyebilecek stratejik tavsiye ve sektörel bilgi kaynaklarına bağlamalarını sağlar.</a:t>
            </a:r>
            <a:endParaRPr/>
          </a:p>
          <a:p>
            <a:pPr indent="0" lvl="0" marL="0" rtl="0" algn="l">
              <a:lnSpc>
                <a:spcPct val="107000"/>
              </a:lnSpc>
              <a:spcBef>
                <a:spcPts val="1000"/>
              </a:spcBef>
              <a:spcAft>
                <a:spcPts val="0"/>
              </a:spcAft>
              <a:buClr>
                <a:srgbClr val="6D6E6C"/>
              </a:buClr>
              <a:buSzPts val="2400"/>
              <a:buNone/>
            </a:pPr>
            <a:r>
              <a:rPr lang="en-IE"/>
              <a:t>Müşteri şirketlerinin çok ihtiyaç duydukları tavsiyeye ve uzmanlığa erişmesini sağlamak için programlar ve fon desteği sunarlar</a:t>
            </a:r>
            <a:endParaRPr/>
          </a:p>
        </p:txBody>
      </p:sp>
      <p:pic>
        <p:nvPicPr>
          <p:cNvPr descr="A close up of a logo&#10;&#10;Description automatically generated" id="496" name="Google Shape;496;p39"/>
          <p:cNvPicPr preferRelativeResize="0"/>
          <p:nvPr/>
        </p:nvPicPr>
        <p:blipFill rotWithShape="1">
          <a:blip r:embed="rId3">
            <a:alphaModFix/>
          </a:blip>
          <a:srcRect b="0" l="0" r="0" t="0"/>
          <a:stretch/>
        </p:blipFill>
        <p:spPr>
          <a:xfrm>
            <a:off x="9890234" y="509532"/>
            <a:ext cx="1996966" cy="998483"/>
          </a:xfrm>
          <a:prstGeom prst="rect">
            <a:avLst/>
          </a:prstGeom>
          <a:noFill/>
          <a:ln>
            <a:noFill/>
          </a:ln>
        </p:spPr>
      </p:pic>
      <p:pic>
        <p:nvPicPr>
          <p:cNvPr id="497" name="Google Shape;497;p39"/>
          <p:cNvPicPr preferRelativeResize="0"/>
          <p:nvPr/>
        </p:nvPicPr>
        <p:blipFill rotWithShape="1">
          <a:blip r:embed="rId4">
            <a:alphaModFix/>
          </a:blip>
          <a:srcRect b="0" l="0" r="0" t="0"/>
          <a:stretch/>
        </p:blipFill>
        <p:spPr>
          <a:xfrm>
            <a:off x="7391400" y="2999603"/>
            <a:ext cx="4800600" cy="2076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
          <p:cNvSpPr txBox="1"/>
          <p:nvPr>
            <p:ph idx="1" type="body"/>
          </p:nvPr>
        </p:nvSpPr>
        <p:spPr>
          <a:xfrm>
            <a:off x="4161984" y="671119"/>
            <a:ext cx="7407087" cy="1034007"/>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63275"/>
              </a:buClr>
              <a:buSzPts val="3600"/>
              <a:buNone/>
            </a:pPr>
            <a:r>
              <a:rPr b="1" lang="en-IE">
                <a:solidFill>
                  <a:srgbClr val="E63275"/>
                </a:solidFill>
              </a:rPr>
              <a:t>İç ve Dış İş Desteği Arasındaki Fark</a:t>
            </a:r>
            <a:endParaRPr/>
          </a:p>
        </p:txBody>
      </p:sp>
      <p:sp>
        <p:nvSpPr>
          <p:cNvPr id="246" name="Google Shape;246;p4"/>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Start Up </a:t>
            </a:r>
            <a:r>
              <a:rPr b="1" lang="en-IE"/>
              <a:t> tekrarlanabilir, ölçeklenebilir bir işletme </a:t>
            </a:r>
            <a:r>
              <a:rPr lang="en-IE"/>
              <a:t>arayan geçici bir kuruluştur. Yeni başlayanlar hızlı büyümek için risk alıyor ve şirketler riskleri yürütmek ve en aza indirmek için kuruluyor.</a:t>
            </a:r>
            <a:endParaRPr/>
          </a:p>
          <a:p>
            <a:pPr indent="0" lvl="0" marL="0" rtl="0" algn="l">
              <a:lnSpc>
                <a:spcPct val="90000"/>
              </a:lnSpc>
              <a:spcBef>
                <a:spcPts val="1000"/>
              </a:spcBef>
              <a:spcAft>
                <a:spcPts val="0"/>
              </a:spcAft>
              <a:buClr>
                <a:srgbClr val="6D6E6C"/>
              </a:buClr>
              <a:buSzPts val="2400"/>
              <a:buNone/>
            </a:pPr>
            <a:r>
              <a:rPr lang="en-IE"/>
              <a:t>İşletme sektörünün kendine özgü zorlukları getirdiğini ve birçok iş insanının bunu özellikle heyecan verici ama zor bir zaman bulduğu yaygın olarak kabul edilmektedir, bu yolculuğa çıkmanıza yardımcı olacak harici destek var.</a:t>
            </a:r>
            <a:endParaRPr/>
          </a:p>
        </p:txBody>
      </p:sp>
      <p:pic>
        <p:nvPicPr>
          <p:cNvPr descr="A person sitting at a table with a computer&#10;&#10;Description automatically generated" id="247" name="Google Shape;247;p4"/>
          <p:cNvPicPr preferRelativeResize="0"/>
          <p:nvPr/>
        </p:nvPicPr>
        <p:blipFill rotWithShape="1">
          <a:blip r:embed="rId3">
            <a:alphaModFix/>
          </a:blip>
          <a:srcRect b="0" l="0" r="0" t="0"/>
          <a:stretch/>
        </p:blipFill>
        <p:spPr>
          <a:xfrm>
            <a:off x="489578" y="3248025"/>
            <a:ext cx="3359510" cy="224142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40"/>
          <p:cNvSpPr txBox="1"/>
          <p:nvPr>
            <p:ph idx="1" type="body"/>
          </p:nvPr>
        </p:nvSpPr>
        <p:spPr>
          <a:xfrm>
            <a:off x="3782903" y="812756"/>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a:p>
            <a:pPr indent="0" lvl="0" marL="0" rtl="0" algn="l">
              <a:lnSpc>
                <a:spcPct val="88888"/>
              </a:lnSpc>
              <a:spcBef>
                <a:spcPts val="100"/>
              </a:spcBef>
              <a:spcAft>
                <a:spcPts val="0"/>
              </a:spcAft>
              <a:buClr>
                <a:srgbClr val="6D6E6C"/>
              </a:buClr>
              <a:buSzPts val="3600"/>
              <a:buNone/>
            </a:pPr>
            <a:r>
              <a:t/>
            </a:r>
            <a:endParaRPr b="1"/>
          </a:p>
        </p:txBody>
      </p:sp>
      <p:sp>
        <p:nvSpPr>
          <p:cNvPr id="503" name="Google Shape;503;p40"/>
          <p:cNvSpPr txBox="1"/>
          <p:nvPr>
            <p:ph idx="2" type="body"/>
          </p:nvPr>
        </p:nvSpPr>
        <p:spPr>
          <a:xfrm>
            <a:off x="303158" y="2456735"/>
            <a:ext cx="695949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Enterprise Ireland – </a:t>
            </a:r>
            <a:r>
              <a:rPr lang="en-IE"/>
              <a:t> </a:t>
            </a:r>
            <a:r>
              <a:rPr b="1" lang="en-IE">
                <a:solidFill>
                  <a:srgbClr val="E63275"/>
                </a:solidFill>
              </a:rPr>
              <a:t>İnovasyon Kuponları</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3"/>
              </a:rPr>
              <a:t>İnovasyon Kuponu Girişimi</a:t>
            </a:r>
            <a:r>
              <a:rPr lang="en-IE"/>
              <a:t> küçük işletmeler ve İrlanda yüksek öğrenim enstitüleri arasında bağlantılar kurmak için geliştirilmiştir.</a:t>
            </a:r>
            <a:endParaRPr/>
          </a:p>
          <a:p>
            <a:pPr indent="0" lvl="0" marL="0" rtl="0" algn="l">
              <a:lnSpc>
                <a:spcPct val="90000"/>
              </a:lnSpc>
              <a:spcBef>
                <a:spcPts val="1000"/>
              </a:spcBef>
              <a:spcAft>
                <a:spcPts val="0"/>
              </a:spcAft>
              <a:buClr>
                <a:srgbClr val="6D6E6C"/>
              </a:buClr>
              <a:buSzPts val="2400"/>
              <a:buNone/>
            </a:pPr>
            <a:r>
              <a:rPr lang="en-IE"/>
              <a:t>5.000 € değerindeki Yenilik Kuponları, bir şirketin bir yüksekokul veya yüksek öğrenim enstitüsü ile bir iş fırsatı veya teknik problemi keşfetmesine yardımcı olmak için kullanılabilir.</a:t>
            </a:r>
            <a:endParaRPr/>
          </a:p>
          <a:p>
            <a:pPr indent="0" lvl="0" marL="0" rtl="0" algn="l">
              <a:lnSpc>
                <a:spcPct val="107000"/>
              </a:lnSpc>
              <a:spcBef>
                <a:spcPts val="1000"/>
              </a:spcBef>
              <a:spcAft>
                <a:spcPts val="0"/>
              </a:spcAft>
              <a:buClr>
                <a:srgbClr val="6D6E6C"/>
              </a:buClr>
              <a:buSzPts val="2400"/>
              <a:buNone/>
            </a:pPr>
            <a:r>
              <a:t/>
            </a:r>
            <a:endParaRPr/>
          </a:p>
        </p:txBody>
      </p:sp>
      <p:pic>
        <p:nvPicPr>
          <p:cNvPr descr="A close up of a logo&#10;&#10;Description automatically generated" id="504" name="Google Shape;504;p40"/>
          <p:cNvPicPr preferRelativeResize="0"/>
          <p:nvPr/>
        </p:nvPicPr>
        <p:blipFill rotWithShape="1">
          <a:blip r:embed="rId4">
            <a:alphaModFix/>
          </a:blip>
          <a:srcRect b="0" l="0" r="0" t="0"/>
          <a:stretch/>
        </p:blipFill>
        <p:spPr>
          <a:xfrm>
            <a:off x="9890234" y="509532"/>
            <a:ext cx="1996966" cy="998483"/>
          </a:xfrm>
          <a:prstGeom prst="rect">
            <a:avLst/>
          </a:prstGeom>
          <a:noFill/>
          <a:ln>
            <a:noFill/>
          </a:ln>
        </p:spPr>
      </p:pic>
      <p:pic>
        <p:nvPicPr>
          <p:cNvPr id="505" name="Google Shape;505;p40"/>
          <p:cNvPicPr preferRelativeResize="0"/>
          <p:nvPr/>
        </p:nvPicPr>
        <p:blipFill rotWithShape="1">
          <a:blip r:embed="rId5">
            <a:alphaModFix/>
          </a:blip>
          <a:srcRect b="0" l="0" r="0" t="0"/>
          <a:stretch/>
        </p:blipFill>
        <p:spPr>
          <a:xfrm>
            <a:off x="7391400" y="2999603"/>
            <a:ext cx="4800600" cy="2076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41"/>
          <p:cNvSpPr txBox="1"/>
          <p:nvPr>
            <p:ph idx="1" type="body"/>
          </p:nvPr>
        </p:nvSpPr>
        <p:spPr>
          <a:xfrm>
            <a:off x="3758710" y="810662"/>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a:t>
            </a:r>
            <a:endParaRPr/>
          </a:p>
          <a:p>
            <a:pPr indent="0" lvl="0" marL="0" rtl="0" algn="l">
              <a:lnSpc>
                <a:spcPct val="88888"/>
              </a:lnSpc>
              <a:spcBef>
                <a:spcPts val="100"/>
              </a:spcBef>
              <a:spcAft>
                <a:spcPts val="0"/>
              </a:spcAft>
              <a:buClr>
                <a:srgbClr val="10B1A2"/>
              </a:buClr>
              <a:buSzPts val="3600"/>
              <a:buNone/>
            </a:pPr>
            <a:r>
              <a:rPr b="1" lang="en-IE">
                <a:solidFill>
                  <a:srgbClr val="10B1A2"/>
                </a:solidFill>
              </a:rPr>
              <a:t>Mevcut Destekler - </a:t>
            </a:r>
            <a:r>
              <a:rPr b="1" lang="en-IE">
                <a:solidFill>
                  <a:srgbClr val="595959"/>
                </a:solidFill>
              </a:rPr>
              <a:t>İrlanda</a:t>
            </a:r>
            <a:endParaRPr b="1">
              <a:solidFill>
                <a:srgbClr val="595959"/>
              </a:solidFill>
            </a:endParaRPr>
          </a:p>
        </p:txBody>
      </p:sp>
      <p:sp>
        <p:nvSpPr>
          <p:cNvPr id="511" name="Google Shape;511;p41"/>
          <p:cNvSpPr txBox="1"/>
          <p:nvPr>
            <p:ph idx="2" type="body"/>
          </p:nvPr>
        </p:nvSpPr>
        <p:spPr>
          <a:xfrm>
            <a:off x="388542" y="2267349"/>
            <a:ext cx="1029127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Enterprise Ireland - </a:t>
            </a:r>
            <a:r>
              <a:rPr b="1" lang="en-IE"/>
              <a:t>Mentorlar Paneli size aşağıdakiler gibi </a:t>
            </a:r>
            <a:endParaRPr/>
          </a:p>
          <a:p>
            <a:pPr indent="0" lvl="0" marL="0" rtl="0" algn="l">
              <a:lnSpc>
                <a:spcPct val="90000"/>
              </a:lnSpc>
              <a:spcBef>
                <a:spcPts val="1000"/>
              </a:spcBef>
              <a:spcAft>
                <a:spcPts val="0"/>
              </a:spcAft>
              <a:buClr>
                <a:srgbClr val="6D6E6C"/>
              </a:buClr>
              <a:buSzPts val="2400"/>
              <a:buNone/>
            </a:pPr>
            <a:r>
              <a:rPr b="1" lang="en-IE"/>
              <a:t>çeşitli iş faaliyetlerinde yardımcı olabilir:</a:t>
            </a:r>
            <a:endParaRPr/>
          </a:p>
          <a:p>
            <a:pPr indent="0" lvl="0" marL="0" rtl="0" algn="l">
              <a:lnSpc>
                <a:spcPct val="90000"/>
              </a:lnSpc>
              <a:spcBef>
                <a:spcPts val="1000"/>
              </a:spcBef>
              <a:spcAft>
                <a:spcPts val="0"/>
              </a:spcAft>
              <a:buClr>
                <a:srgbClr val="6D6E6C"/>
              </a:buClr>
              <a:buSzPts val="2400"/>
              <a:buNone/>
            </a:pPr>
            <a:r>
              <a:rPr lang="en-IE"/>
              <a:t>Yeni ürün ve hizmetlerin ticarileştirilmesi:</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Daha hedefli satış ve pazarlama</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Yeni pazarlara açılma</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Stratejik iş planlaması</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Dış yatırım ve finansman seçeneklerini çekmek</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Geliştirilmiş Ar-Ge, tasarım, yenilik, üretim ve lojistik</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Daha iyi İK yönetimi</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Yönetimin devamı</a:t>
            </a:r>
            <a:endParaRPr b="1">
              <a:solidFill>
                <a:srgbClr val="E95273"/>
              </a:solidFill>
              <a:latin typeface="Calibri"/>
              <a:ea typeface="Calibri"/>
              <a:cs typeface="Calibri"/>
              <a:sym typeface="Calibri"/>
            </a:endParaRPr>
          </a:p>
        </p:txBody>
      </p:sp>
      <p:pic>
        <p:nvPicPr>
          <p:cNvPr descr="A close up of a logo&#10;&#10;Description automatically generated" id="512" name="Google Shape;512;p41"/>
          <p:cNvPicPr preferRelativeResize="0"/>
          <p:nvPr/>
        </p:nvPicPr>
        <p:blipFill rotWithShape="1">
          <a:blip r:embed="rId3">
            <a:alphaModFix/>
          </a:blip>
          <a:srcRect b="0" l="0" r="0" t="0"/>
          <a:stretch/>
        </p:blipFill>
        <p:spPr>
          <a:xfrm>
            <a:off x="9890234" y="509532"/>
            <a:ext cx="1996966" cy="998483"/>
          </a:xfrm>
          <a:prstGeom prst="rect">
            <a:avLst/>
          </a:prstGeom>
          <a:noFill/>
          <a:ln>
            <a:noFill/>
          </a:ln>
        </p:spPr>
      </p:pic>
      <p:pic>
        <p:nvPicPr>
          <p:cNvPr descr="A picture containing text, computer&#10;&#10;Description automatically generated" id="513" name="Google Shape;513;p41"/>
          <p:cNvPicPr preferRelativeResize="0"/>
          <p:nvPr/>
        </p:nvPicPr>
        <p:blipFill rotWithShape="1">
          <a:blip r:embed="rId4">
            <a:alphaModFix/>
          </a:blip>
          <a:srcRect b="0" l="0" r="0" t="0"/>
          <a:stretch/>
        </p:blipFill>
        <p:spPr>
          <a:xfrm>
            <a:off x="7783708" y="2960718"/>
            <a:ext cx="4045567" cy="269704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2"/>
          <p:cNvSpPr txBox="1"/>
          <p:nvPr>
            <p:ph idx="1" type="body"/>
          </p:nvPr>
        </p:nvSpPr>
        <p:spPr>
          <a:xfrm>
            <a:off x="273269" y="672006"/>
            <a:ext cx="8303171" cy="1190540"/>
          </a:xfrm>
          <a:prstGeom prst="rect">
            <a:avLst/>
          </a:prstGeom>
          <a:solidFill>
            <a:schemeClr val="lt1"/>
          </a:solidFill>
          <a:ln>
            <a:noFill/>
          </a:ln>
        </p:spPr>
        <p:txBody>
          <a:bodyPr anchorCtr="0" anchor="t" bIns="45700" lIns="91425" spcFirstLastPara="1" rIns="91425" wrap="square" tIns="45700">
            <a:noAutofit/>
          </a:bodyPr>
          <a:lstStyle/>
          <a:p>
            <a:pPr indent="0" lvl="0" marL="277813"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Harici İş Destekleri </a:t>
            </a:r>
            <a:r>
              <a:rPr b="1" lang="en-IE">
                <a:solidFill>
                  <a:srgbClr val="10B1A2"/>
                </a:solidFill>
                <a:latin typeface="Calibri"/>
                <a:ea typeface="Calibri"/>
                <a:cs typeface="Calibri"/>
                <a:sym typeface="Calibri"/>
              </a:rPr>
              <a:t>–  IEEE GLOBAL Mentorluk Programı</a:t>
            </a:r>
            <a:endParaRPr b="1">
              <a:solidFill>
                <a:srgbClr val="10B1A2"/>
              </a:solidFill>
              <a:latin typeface="Calibri"/>
              <a:ea typeface="Calibri"/>
              <a:cs typeface="Calibri"/>
              <a:sym typeface="Calibri"/>
            </a:endParaRPr>
          </a:p>
        </p:txBody>
      </p:sp>
      <p:sp>
        <p:nvSpPr>
          <p:cNvPr id="519" name="Google Shape;519;p42"/>
          <p:cNvSpPr txBox="1"/>
          <p:nvPr>
            <p:ph idx="2" type="body"/>
          </p:nvPr>
        </p:nvSpPr>
        <p:spPr>
          <a:xfrm>
            <a:off x="483475" y="1991088"/>
            <a:ext cx="673713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IEEE, dünya çapında mühendislik, bilgi işlem ve teknoloji bilgisi profesyonellerini temsil eder. IEEE ve üyeleri, 160'tan fazla ülkedeki 419.000'den fazla üyesi ve yüksek atıfta bulunulan yayınları, konferansları, teknoloji standartları ile mesleki ve eğitim faaliyetleri ile küresel bir topluluğa daha iyi bir yarın için yenilik yapmak için ilham veriyor.</a:t>
            </a:r>
            <a:endParaRPr/>
          </a:p>
          <a:p>
            <a:pPr indent="0" lvl="0" marL="0" rtl="0" algn="l">
              <a:lnSpc>
                <a:spcPct val="90000"/>
              </a:lnSpc>
              <a:spcBef>
                <a:spcPts val="1000"/>
              </a:spcBef>
              <a:spcAft>
                <a:spcPts val="0"/>
              </a:spcAft>
              <a:buClr>
                <a:srgbClr val="10B1A2"/>
              </a:buClr>
              <a:buSzPts val="2400"/>
              <a:buNone/>
            </a:pPr>
            <a:r>
              <a:rPr lang="en-IE">
                <a:solidFill>
                  <a:srgbClr val="10B1A2"/>
                </a:solidFill>
              </a:rPr>
              <a:t>IEEE Mentorluk Programı, IEEE'nin profesyonel ve lisansüstü öğrencileri için üye avantajıdır</a:t>
            </a:r>
            <a:endParaRPr>
              <a:solidFill>
                <a:srgbClr val="10B1A2"/>
              </a:solidFill>
            </a:endParaRPr>
          </a:p>
          <a:p>
            <a:pPr indent="0" lvl="0" marL="0" rtl="0" algn="l">
              <a:lnSpc>
                <a:spcPct val="90000"/>
              </a:lnSpc>
              <a:spcBef>
                <a:spcPts val="1000"/>
              </a:spcBef>
              <a:spcAft>
                <a:spcPts val="0"/>
              </a:spcAft>
              <a:buClr>
                <a:srgbClr val="10B1A2"/>
              </a:buClr>
              <a:buSzPts val="2400"/>
              <a:buNone/>
            </a:pPr>
            <a:r>
              <a:rPr lang="en-IE">
                <a:solidFill>
                  <a:srgbClr val="10B1A2"/>
                </a:solidFill>
              </a:rPr>
              <a:t>– </a:t>
            </a:r>
            <a:r>
              <a:rPr lang="en-IE" u="sng">
                <a:solidFill>
                  <a:srgbClr val="10B1A2"/>
                </a:solidFill>
                <a:hlinkClick r:id="rId3"/>
              </a:rPr>
              <a:t>DAHA FAZLA BİLGİ İÇİN</a:t>
            </a:r>
            <a:endParaRPr>
              <a:solidFill>
                <a:srgbClr val="10B1A2"/>
              </a:solidFill>
            </a:endParaRPr>
          </a:p>
        </p:txBody>
      </p:sp>
      <p:pic>
        <p:nvPicPr>
          <p:cNvPr id="520" name="Google Shape;520;p42"/>
          <p:cNvPicPr preferRelativeResize="0"/>
          <p:nvPr/>
        </p:nvPicPr>
        <p:blipFill rotWithShape="1">
          <a:blip r:embed="rId4">
            <a:alphaModFix/>
          </a:blip>
          <a:srcRect b="0" l="0" r="0" t="0"/>
          <a:stretch/>
        </p:blipFill>
        <p:spPr>
          <a:xfrm>
            <a:off x="7374593" y="3146907"/>
            <a:ext cx="4675024" cy="32000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43"/>
          <p:cNvSpPr txBox="1"/>
          <p:nvPr>
            <p:ph idx="1" type="body"/>
          </p:nvPr>
        </p:nvSpPr>
        <p:spPr>
          <a:xfrm>
            <a:off x="315311" y="672006"/>
            <a:ext cx="8261130" cy="1190540"/>
          </a:xfrm>
          <a:prstGeom prst="rect">
            <a:avLst/>
          </a:prstGeom>
          <a:solidFill>
            <a:schemeClr val="lt1"/>
          </a:solidFill>
          <a:ln>
            <a:noFill/>
          </a:ln>
        </p:spPr>
        <p:txBody>
          <a:bodyPr anchorCtr="0" anchor="t" bIns="45700" lIns="91425" spcFirstLastPara="1" rIns="91425" wrap="square" tIns="45700">
            <a:noAutofit/>
          </a:bodyPr>
          <a:lstStyle/>
          <a:p>
            <a:pPr indent="0" lvl="0" marL="277813"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Harici İş Destekleri –</a:t>
            </a:r>
            <a:endParaRPr/>
          </a:p>
          <a:p>
            <a:pPr indent="0" lvl="0" marL="277813" rtl="0" algn="l">
              <a:lnSpc>
                <a:spcPct val="90000"/>
              </a:lnSpc>
              <a:spcBef>
                <a:spcPts val="1000"/>
              </a:spcBef>
              <a:spcAft>
                <a:spcPts val="0"/>
              </a:spcAft>
              <a:buClr>
                <a:srgbClr val="10B1A2"/>
              </a:buClr>
              <a:buSzPts val="3600"/>
              <a:buNone/>
            </a:pPr>
            <a:r>
              <a:rPr b="1" lang="en-IE">
                <a:solidFill>
                  <a:srgbClr val="10B1A2"/>
                </a:solidFill>
                <a:latin typeface="Calibri"/>
                <a:ea typeface="Calibri"/>
                <a:cs typeface="Calibri"/>
                <a:sym typeface="Calibri"/>
              </a:rPr>
              <a:t>Meslektaşlarınızın Profesyonel Ağları</a:t>
            </a:r>
            <a:endParaRPr b="1">
              <a:solidFill>
                <a:srgbClr val="10B1A2"/>
              </a:solidFill>
              <a:latin typeface="Calibri"/>
              <a:ea typeface="Calibri"/>
              <a:cs typeface="Calibri"/>
              <a:sym typeface="Calibri"/>
            </a:endParaRPr>
          </a:p>
        </p:txBody>
      </p:sp>
      <p:sp>
        <p:nvSpPr>
          <p:cNvPr id="526" name="Google Shape;526;p43"/>
          <p:cNvSpPr txBox="1"/>
          <p:nvPr>
            <p:ph idx="2" type="body"/>
          </p:nvPr>
        </p:nvSpPr>
        <p:spPr>
          <a:xfrm>
            <a:off x="518949" y="2117212"/>
            <a:ext cx="8383313" cy="397510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Potansiyel müşterilere veya yatırımcılara bağlantılar sunmanın yanı sıra, güçlü bir akran ağı, yeni projeleri, işbirliğini test etmek ve inşa etmek için sınırsız bir destek, hesap verebilirlik ve yeni fikirler kaynağı olabilir. Kilit beceri, yaratıcı bağımsızlık ile nitelikler arasında karşılıklı yarar sağlayan ağ oluşturmaya izin veren bir denge bulmaktır.</a:t>
            </a:r>
            <a:endParaRPr/>
          </a:p>
          <a:p>
            <a:pPr indent="0" lvl="0" marL="0" rtl="0" algn="just">
              <a:lnSpc>
                <a:spcPct val="90000"/>
              </a:lnSpc>
              <a:spcBef>
                <a:spcPts val="1000"/>
              </a:spcBef>
              <a:spcAft>
                <a:spcPts val="0"/>
              </a:spcAft>
              <a:buClr>
                <a:srgbClr val="7A7C7E"/>
              </a:buClr>
              <a:buSzPts val="2400"/>
              <a:buNone/>
            </a:pPr>
            <a:r>
              <a:rPr lang="en-IE">
                <a:solidFill>
                  <a:srgbClr val="7A7C7E"/>
                </a:solidFill>
              </a:rPr>
              <a:t>Yaratıcı girişimcilerin sosyal medya platformları, forumlar vb. Aracılığıyla iletişim kurabileceği bir dizi yaratıcı / iş desteği ve Mesleki Gelişim Ağları vardır. </a:t>
            </a:r>
            <a:r>
              <a:rPr b="1" lang="en-IE">
                <a:solidFill>
                  <a:srgbClr val="7A7C7E"/>
                </a:solidFill>
              </a:rPr>
              <a:t>Araştırın ve sizinle ilgili bir liste yapın.</a:t>
            </a:r>
            <a:endParaRPr b="1"/>
          </a:p>
          <a:p>
            <a:pPr indent="0" lvl="0" marL="0" rtl="0" algn="l">
              <a:lnSpc>
                <a:spcPct val="90000"/>
              </a:lnSpc>
              <a:spcBef>
                <a:spcPts val="1000"/>
              </a:spcBef>
              <a:spcAft>
                <a:spcPts val="0"/>
              </a:spcAft>
              <a:buClr>
                <a:srgbClr val="6D6E6C"/>
              </a:buClr>
              <a:buSzPts val="2400"/>
              <a:buNone/>
            </a:pPr>
            <a:r>
              <a:t/>
            </a:r>
            <a:endParaRPr/>
          </a:p>
        </p:txBody>
      </p:sp>
      <p:pic>
        <p:nvPicPr>
          <p:cNvPr descr="A picture containing indoor, table, toy, sitting&#10;&#10;Description automatically generated" id="527" name="Google Shape;527;p43"/>
          <p:cNvPicPr preferRelativeResize="0"/>
          <p:nvPr/>
        </p:nvPicPr>
        <p:blipFill rotWithShape="1">
          <a:blip r:embed="rId3">
            <a:alphaModFix/>
          </a:blip>
          <a:srcRect b="0" l="0" r="0" t="0"/>
          <a:stretch/>
        </p:blipFill>
        <p:spPr>
          <a:xfrm>
            <a:off x="9052692" y="3118767"/>
            <a:ext cx="3139308" cy="373923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4"/>
          <p:cNvSpPr txBox="1"/>
          <p:nvPr>
            <p:ph idx="1" type="body"/>
          </p:nvPr>
        </p:nvSpPr>
        <p:spPr>
          <a:xfrm>
            <a:off x="3899339" y="734324"/>
            <a:ext cx="6201102" cy="1196594"/>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Meslektaşlarınızın Profesyonel Ağları: </a:t>
            </a:r>
            <a:r>
              <a:rPr b="1" lang="en-IE">
                <a:solidFill>
                  <a:srgbClr val="E63275"/>
                </a:solidFill>
                <a:latin typeface="Calibri"/>
                <a:ea typeface="Calibri"/>
                <a:cs typeface="Calibri"/>
                <a:sym typeface="Calibri"/>
              </a:rPr>
              <a:t>Engineers </a:t>
            </a:r>
            <a:r>
              <a:rPr b="1" lang="en-IE">
                <a:solidFill>
                  <a:srgbClr val="E63275"/>
                </a:solidFill>
              </a:rPr>
              <a:t>Ireland</a:t>
            </a:r>
            <a:endParaRPr/>
          </a:p>
          <a:p>
            <a:pPr indent="0" lvl="0" marL="0" rtl="0" algn="l">
              <a:lnSpc>
                <a:spcPct val="90000"/>
              </a:lnSpc>
              <a:spcBef>
                <a:spcPts val="1000"/>
              </a:spcBef>
              <a:spcAft>
                <a:spcPts val="0"/>
              </a:spcAft>
              <a:buClr>
                <a:srgbClr val="6D6E6C"/>
              </a:buClr>
              <a:buSzPts val="3600"/>
              <a:buNone/>
            </a:pPr>
            <a:r>
              <a:t/>
            </a:r>
            <a:endParaRPr b="1">
              <a:latin typeface="Calibri"/>
              <a:ea typeface="Calibri"/>
              <a:cs typeface="Calibri"/>
              <a:sym typeface="Calibri"/>
            </a:endParaRPr>
          </a:p>
          <a:p>
            <a:pPr indent="0" lvl="0" marL="0" rtl="0" algn="l">
              <a:lnSpc>
                <a:spcPct val="90000"/>
              </a:lnSpc>
              <a:spcBef>
                <a:spcPts val="1000"/>
              </a:spcBef>
              <a:spcAft>
                <a:spcPts val="0"/>
              </a:spcAft>
              <a:buClr>
                <a:srgbClr val="6D6E6C"/>
              </a:buClr>
              <a:buSzPts val="3600"/>
              <a:buNone/>
            </a:pPr>
            <a:r>
              <a:t/>
            </a:r>
            <a:endParaRPr b="1"/>
          </a:p>
        </p:txBody>
      </p:sp>
      <p:sp>
        <p:nvSpPr>
          <p:cNvPr id="533" name="Google Shape;533;p44"/>
          <p:cNvSpPr txBox="1"/>
          <p:nvPr>
            <p:ph idx="2" type="body"/>
          </p:nvPr>
        </p:nvSpPr>
        <p:spPr>
          <a:xfrm>
            <a:off x="229585" y="2332710"/>
            <a:ext cx="1196241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Engineers Ireland – </a:t>
            </a:r>
            <a:r>
              <a:rPr lang="en-IE"/>
              <a:t>İrlanda'nın en büyük profesyonel organlarından birinde mühendisleri ve mühendislik profesyonellerini bir araya getiriyor.</a:t>
            </a:r>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400"/>
              <a:buNone/>
            </a:pPr>
            <a:r>
              <a:t/>
            </a:r>
            <a:endParaRPr b="1">
              <a:solidFill>
                <a:srgbClr val="E95273"/>
              </a:solidFill>
              <a:latin typeface="Calibri"/>
              <a:ea typeface="Calibri"/>
              <a:cs typeface="Calibri"/>
              <a:sym typeface="Calibri"/>
            </a:endParaRPr>
          </a:p>
        </p:txBody>
      </p:sp>
      <p:pic>
        <p:nvPicPr>
          <p:cNvPr descr="A close up of a logo&#10;&#10;Description automatically generated" id="534" name="Google Shape;534;p44"/>
          <p:cNvPicPr preferRelativeResize="0"/>
          <p:nvPr/>
        </p:nvPicPr>
        <p:blipFill rotWithShape="1">
          <a:blip r:embed="rId3">
            <a:alphaModFix/>
          </a:blip>
          <a:srcRect b="0" l="0" r="0" t="0"/>
          <a:stretch/>
        </p:blipFill>
        <p:spPr>
          <a:xfrm>
            <a:off x="10100441" y="707643"/>
            <a:ext cx="1996966" cy="998483"/>
          </a:xfrm>
          <a:prstGeom prst="rect">
            <a:avLst/>
          </a:prstGeom>
          <a:noFill/>
          <a:ln>
            <a:noFill/>
          </a:ln>
        </p:spPr>
      </p:pic>
      <p:pic>
        <p:nvPicPr>
          <p:cNvPr id="535" name="Google Shape;535;p44"/>
          <p:cNvPicPr preferRelativeResize="0"/>
          <p:nvPr/>
        </p:nvPicPr>
        <p:blipFill rotWithShape="1">
          <a:blip r:embed="rId4">
            <a:alphaModFix/>
          </a:blip>
          <a:srcRect b="0" l="0" r="0" t="0"/>
          <a:stretch/>
        </p:blipFill>
        <p:spPr>
          <a:xfrm>
            <a:off x="6526924" y="2960862"/>
            <a:ext cx="5665076" cy="2718798"/>
          </a:xfrm>
          <a:prstGeom prst="rect">
            <a:avLst/>
          </a:prstGeom>
          <a:noFill/>
          <a:ln>
            <a:noFill/>
          </a:ln>
        </p:spPr>
      </p:pic>
      <p:sp>
        <p:nvSpPr>
          <p:cNvPr id="536" name="Google Shape;536;p44"/>
          <p:cNvSpPr/>
          <p:nvPr/>
        </p:nvSpPr>
        <p:spPr>
          <a:xfrm>
            <a:off x="271625" y="3071702"/>
            <a:ext cx="6011917" cy="321216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lang="en-IE" sz="2400">
                <a:solidFill>
                  <a:srgbClr val="6D6E6C"/>
                </a:solidFill>
                <a:latin typeface="Calibri"/>
                <a:ea typeface="Calibri"/>
                <a:cs typeface="Calibri"/>
                <a:sym typeface="Calibri"/>
              </a:rPr>
              <a:t>Engineers Ireland, kuruluşunuzda elle tutulur sonuçların verilmesi için tasarlanmış ödüllü, uzman bir stratejik rehberlik programı sunar.</a:t>
            </a:r>
            <a:endParaRPr/>
          </a:p>
          <a:p>
            <a:pPr indent="0" lvl="0" marL="0" marR="0" rtl="0" algn="just">
              <a:lnSpc>
                <a:spcPct val="90000"/>
              </a:lnSpc>
              <a:spcBef>
                <a:spcPts val="1000"/>
              </a:spcBef>
              <a:spcAft>
                <a:spcPts val="0"/>
              </a:spcAft>
              <a:buNone/>
            </a:pPr>
            <a:r>
              <a:rPr lang="en-IE" sz="2400">
                <a:solidFill>
                  <a:srgbClr val="6D6E6C"/>
                </a:solidFill>
                <a:latin typeface="Calibri"/>
                <a:ea typeface="Calibri"/>
                <a:cs typeface="Calibri"/>
                <a:sym typeface="Calibri"/>
              </a:rPr>
              <a:t>25.000'den fazla mühendisden oluşan bu topluluk, toplum için çözümler üretmeye kendini adamıştır. Hayat kurtaran tıbbi cihazlar geliştirmekten İrlanda'nın altyapısını inşa etmeye kadar üyeleri yenilik ve yaratıcılık yoluyla sorunları çözüyorlar.</a:t>
            </a:r>
            <a:endParaRPr/>
          </a:p>
        </p:txBody>
      </p:sp>
      <p:sp>
        <p:nvSpPr>
          <p:cNvPr id="537" name="Google Shape;537;p44"/>
          <p:cNvSpPr/>
          <p:nvPr/>
        </p:nvSpPr>
        <p:spPr>
          <a:xfrm>
            <a:off x="6484884" y="5809069"/>
            <a:ext cx="33337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u="sng">
                <a:solidFill>
                  <a:schemeClr val="dk1"/>
                </a:solidFill>
                <a:latin typeface="Calibri"/>
                <a:ea typeface="Calibri"/>
                <a:cs typeface="Calibri"/>
                <a:sym typeface="Calibri"/>
                <a:hlinkClick r:id="rId5"/>
              </a:rPr>
              <a:t>https://www.engineersireland.ie/</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45"/>
          <p:cNvSpPr txBox="1"/>
          <p:nvPr>
            <p:ph idx="1" type="body"/>
          </p:nvPr>
        </p:nvSpPr>
        <p:spPr>
          <a:xfrm>
            <a:off x="3899339" y="734324"/>
            <a:ext cx="6201102" cy="1196594"/>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Meslektaşlarınızın Profesyonel Ağları: </a:t>
            </a:r>
            <a:r>
              <a:rPr b="1" lang="en-IE">
                <a:solidFill>
                  <a:srgbClr val="E63275"/>
                </a:solidFill>
                <a:latin typeface="Calibri"/>
                <a:ea typeface="Calibri"/>
                <a:cs typeface="Calibri"/>
                <a:sym typeface="Calibri"/>
              </a:rPr>
              <a:t>Engineers </a:t>
            </a:r>
            <a:r>
              <a:rPr b="1" lang="en-IE">
                <a:solidFill>
                  <a:srgbClr val="E63275"/>
                </a:solidFill>
              </a:rPr>
              <a:t>Ireland</a:t>
            </a:r>
            <a:endParaRPr/>
          </a:p>
          <a:p>
            <a:pPr indent="0" lvl="0" marL="0" rtl="0" algn="l">
              <a:lnSpc>
                <a:spcPct val="90000"/>
              </a:lnSpc>
              <a:spcBef>
                <a:spcPts val="1000"/>
              </a:spcBef>
              <a:spcAft>
                <a:spcPts val="0"/>
              </a:spcAft>
              <a:buClr>
                <a:srgbClr val="6D6E6C"/>
              </a:buClr>
              <a:buSzPts val="3600"/>
              <a:buNone/>
            </a:pPr>
            <a:r>
              <a:t/>
            </a:r>
            <a:endParaRPr b="1">
              <a:latin typeface="Calibri"/>
              <a:ea typeface="Calibri"/>
              <a:cs typeface="Calibri"/>
              <a:sym typeface="Calibri"/>
            </a:endParaRPr>
          </a:p>
          <a:p>
            <a:pPr indent="0" lvl="0" marL="0" rtl="0" algn="l">
              <a:lnSpc>
                <a:spcPct val="90000"/>
              </a:lnSpc>
              <a:spcBef>
                <a:spcPts val="1000"/>
              </a:spcBef>
              <a:spcAft>
                <a:spcPts val="0"/>
              </a:spcAft>
              <a:buClr>
                <a:srgbClr val="6D6E6C"/>
              </a:buClr>
              <a:buSzPts val="3600"/>
              <a:buNone/>
            </a:pPr>
            <a:r>
              <a:t/>
            </a:r>
            <a:endParaRPr b="1"/>
          </a:p>
        </p:txBody>
      </p:sp>
      <p:pic>
        <p:nvPicPr>
          <p:cNvPr descr="A close up of a logo&#10;&#10;Description automatically generated" id="543" name="Google Shape;543;p45"/>
          <p:cNvPicPr preferRelativeResize="0"/>
          <p:nvPr/>
        </p:nvPicPr>
        <p:blipFill rotWithShape="1">
          <a:blip r:embed="rId3">
            <a:alphaModFix/>
          </a:blip>
          <a:srcRect b="0" l="0" r="0" t="0"/>
          <a:stretch/>
        </p:blipFill>
        <p:spPr>
          <a:xfrm>
            <a:off x="10100441" y="707643"/>
            <a:ext cx="1996966" cy="998483"/>
          </a:xfrm>
          <a:prstGeom prst="rect">
            <a:avLst/>
          </a:prstGeom>
          <a:noFill/>
          <a:ln>
            <a:noFill/>
          </a:ln>
        </p:spPr>
      </p:pic>
      <p:sp>
        <p:nvSpPr>
          <p:cNvPr id="544" name="Google Shape;544;p45"/>
          <p:cNvSpPr/>
          <p:nvPr/>
        </p:nvSpPr>
        <p:spPr>
          <a:xfrm>
            <a:off x="198053" y="2272916"/>
            <a:ext cx="6011917" cy="4337598"/>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lang="en-IE" sz="2400">
                <a:solidFill>
                  <a:srgbClr val="E63275"/>
                </a:solidFill>
                <a:latin typeface="Calibri"/>
                <a:ea typeface="Calibri"/>
                <a:cs typeface="Calibri"/>
                <a:sym typeface="Calibri"/>
              </a:rPr>
              <a:t>Network Ireland </a:t>
            </a:r>
            <a:r>
              <a:rPr lang="en-IE" sz="2400">
                <a:solidFill>
                  <a:srgbClr val="6D6E6C"/>
                </a:solidFill>
                <a:latin typeface="Calibri"/>
                <a:ea typeface="Calibri"/>
                <a:cs typeface="Calibri"/>
                <a:sym typeface="Calibri"/>
              </a:rPr>
              <a:t>İrlanda'daki türünün en büyüğü, kadınların profesyonel ve kişisel gelişimini destekliyor.</a:t>
            </a:r>
            <a:endParaRPr/>
          </a:p>
          <a:p>
            <a:pPr indent="0" lvl="0" marL="0" marR="0" rtl="0" algn="just">
              <a:lnSpc>
                <a:spcPct val="90000"/>
              </a:lnSpc>
              <a:spcBef>
                <a:spcPts val="1000"/>
              </a:spcBef>
              <a:spcAft>
                <a:spcPts val="0"/>
              </a:spcAft>
              <a:buNone/>
            </a:pPr>
            <a:r>
              <a:rPr lang="en-IE" sz="2400">
                <a:solidFill>
                  <a:srgbClr val="6D6E6C"/>
                </a:solidFill>
                <a:latin typeface="Calibri"/>
                <a:ea typeface="Calibri"/>
                <a:cs typeface="Calibri"/>
                <a:sym typeface="Calibri"/>
              </a:rPr>
              <a:t>Üyelik, tomurcuklanan girişimciler, KOBİ sahipleri, yerli ve çok uluslu kuruluşlardaki profesyoneller ve liderlerden kar amacı gütmeyen kuruluşlara, hayır kurumlarına, sanata ve kamu sektörüne kadar çok çeşitli kadınlardan oluşmaktadır.</a:t>
            </a:r>
            <a:endParaRPr/>
          </a:p>
          <a:p>
            <a:pPr indent="0" lvl="0" marL="0" marR="0" rtl="0" algn="just">
              <a:lnSpc>
                <a:spcPct val="90000"/>
              </a:lnSpc>
              <a:spcBef>
                <a:spcPts val="1000"/>
              </a:spcBef>
              <a:spcAft>
                <a:spcPts val="0"/>
              </a:spcAft>
              <a:buNone/>
            </a:pPr>
            <a:r>
              <a:rPr lang="en-IE" sz="2400">
                <a:solidFill>
                  <a:srgbClr val="6D6E6C"/>
                </a:solidFill>
                <a:latin typeface="Calibri"/>
                <a:ea typeface="Calibri"/>
                <a:cs typeface="Calibri"/>
                <a:sym typeface="Calibri"/>
              </a:rPr>
              <a:t>Network Ireland'a katılmanın avantajları çok büyüktür ve “Başarı için Mentorluk” Programına erişimi içerir.</a:t>
            </a:r>
            <a:endParaRPr/>
          </a:p>
        </p:txBody>
      </p:sp>
      <p:sp>
        <p:nvSpPr>
          <p:cNvPr id="545" name="Google Shape;545;p45"/>
          <p:cNvSpPr/>
          <p:nvPr/>
        </p:nvSpPr>
        <p:spPr>
          <a:xfrm>
            <a:off x="6484884" y="5809069"/>
            <a:ext cx="30197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u="sng">
                <a:solidFill>
                  <a:schemeClr val="dk1"/>
                </a:solidFill>
                <a:latin typeface="Calibri"/>
                <a:ea typeface="Calibri"/>
                <a:cs typeface="Calibri"/>
                <a:sym typeface="Calibri"/>
                <a:hlinkClick r:id="rId4"/>
              </a:rPr>
              <a:t>http://www.networkireland.ie</a:t>
            </a:r>
            <a:endParaRPr sz="1800">
              <a:solidFill>
                <a:schemeClr val="dk1"/>
              </a:solidFill>
              <a:latin typeface="Calibri"/>
              <a:ea typeface="Calibri"/>
              <a:cs typeface="Calibri"/>
              <a:sym typeface="Calibri"/>
            </a:endParaRPr>
          </a:p>
        </p:txBody>
      </p:sp>
      <p:pic>
        <p:nvPicPr>
          <p:cNvPr id="546" name="Google Shape;546;p45"/>
          <p:cNvPicPr preferRelativeResize="0"/>
          <p:nvPr/>
        </p:nvPicPr>
        <p:blipFill rotWithShape="1">
          <a:blip r:embed="rId5">
            <a:alphaModFix/>
          </a:blip>
          <a:srcRect b="0" l="0" r="0" t="0"/>
          <a:stretch/>
        </p:blipFill>
        <p:spPr>
          <a:xfrm>
            <a:off x="6647562" y="2252005"/>
            <a:ext cx="5449846" cy="321216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46"/>
          <p:cNvSpPr txBox="1"/>
          <p:nvPr>
            <p:ph idx="1" type="body"/>
          </p:nvPr>
        </p:nvSpPr>
        <p:spPr>
          <a:xfrm>
            <a:off x="3720662" y="671119"/>
            <a:ext cx="7848409" cy="103400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E63275"/>
              </a:buClr>
              <a:buSzPts val="3330"/>
              <a:buNone/>
            </a:pPr>
            <a:r>
              <a:rPr b="1" lang="en-IE" sz="3330">
                <a:solidFill>
                  <a:srgbClr val="E63275"/>
                </a:solidFill>
              </a:rPr>
              <a:t>Harici Destek Türleri:</a:t>
            </a:r>
            <a:endParaRPr/>
          </a:p>
          <a:p>
            <a:pPr indent="0" lvl="0" marL="0" rtl="0" algn="l">
              <a:lnSpc>
                <a:spcPct val="100000"/>
              </a:lnSpc>
              <a:spcBef>
                <a:spcPts val="0"/>
              </a:spcBef>
              <a:spcAft>
                <a:spcPts val="0"/>
              </a:spcAft>
              <a:buClr>
                <a:srgbClr val="10B1A2"/>
              </a:buClr>
              <a:buSzPts val="2775"/>
              <a:buNone/>
            </a:pPr>
            <a:r>
              <a:rPr b="1" i="1" lang="en-IE" sz="2775">
                <a:solidFill>
                  <a:srgbClr val="10B1A2"/>
                </a:solidFill>
              </a:rPr>
              <a:t>İş Kuluçka Makineleri ve Hızlandırıcılar</a:t>
            </a:r>
            <a:endParaRPr b="1" i="1" sz="2775">
              <a:solidFill>
                <a:srgbClr val="10B1A2"/>
              </a:solidFill>
            </a:endParaRPr>
          </a:p>
        </p:txBody>
      </p:sp>
      <p:sp>
        <p:nvSpPr>
          <p:cNvPr id="552" name="Google Shape;552;p46"/>
          <p:cNvSpPr txBox="1"/>
          <p:nvPr>
            <p:ph idx="2" type="body"/>
          </p:nvPr>
        </p:nvSpPr>
        <p:spPr>
          <a:xfrm>
            <a:off x="3628546" y="2012344"/>
            <a:ext cx="8521413"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 iş inkübatörü, yönetim eğitimi veya ofis alanı gibi hizmetler sunarak yeni ve başlangıç şirketlerinin gelişmesine yardımcı olan bir organizasyondur.</a:t>
            </a:r>
            <a:br>
              <a:rPr lang="en-IE"/>
            </a:br>
            <a:r>
              <a:rPr b="1" lang="en-IE"/>
              <a:t>Avantajlar</a:t>
            </a:r>
            <a:r>
              <a:rPr lang="en-IE"/>
              <a:t>: Önemli miktarda paraya ve ilgili mentorluk uzmanlığına erişim. </a:t>
            </a:r>
            <a:endParaRPr/>
          </a:p>
          <a:p>
            <a:pPr indent="0" lvl="0" marL="0" rtl="0" algn="l">
              <a:lnSpc>
                <a:spcPct val="90000"/>
              </a:lnSpc>
              <a:spcBef>
                <a:spcPts val="1000"/>
              </a:spcBef>
              <a:spcAft>
                <a:spcPts val="0"/>
              </a:spcAft>
              <a:buClr>
                <a:srgbClr val="6D6E6C"/>
              </a:buClr>
              <a:buSzPts val="2400"/>
              <a:buNone/>
            </a:pPr>
            <a:r>
              <a:rPr b="1" lang="en-IE"/>
              <a:t>Dezavantajları: </a:t>
            </a:r>
            <a:r>
              <a:rPr lang="en-IE"/>
              <a:t>Yoğun mentorluk bazı durumlarda bir yük olabilir, ayrıca birçok kuluçka makinesi önemli miktarda hisse senedi hissesi talep edecektir.</a:t>
            </a:r>
            <a:endParaRPr/>
          </a:p>
          <a:p>
            <a:pPr indent="0" lvl="0" marL="0" rtl="0" algn="l">
              <a:lnSpc>
                <a:spcPct val="90000"/>
              </a:lnSpc>
              <a:spcBef>
                <a:spcPts val="1000"/>
              </a:spcBef>
              <a:spcAft>
                <a:spcPts val="0"/>
              </a:spcAft>
              <a:buClr>
                <a:srgbClr val="6D6E6C"/>
              </a:buClr>
              <a:buSzPts val="2400"/>
              <a:buNone/>
            </a:pPr>
            <a:r>
              <a:rPr lang="en-IE"/>
              <a:t>İş Hızlandırıcıları çoğunlukla iş büyümesi / ihracatına odaklanır. Şirketlere ihracat büyümelerini hızlandırma konusunda tavsiyelerde bulunmaları ve rehberlik etmeleri için ilgili satış ve pazarlama deneyimleriyle dünya genelinde sektörün ön saflarından uzmanlık sunmaktadırlar.</a:t>
            </a:r>
            <a:endParaRPr/>
          </a:p>
          <a:p>
            <a:pPr indent="0" lvl="0" marL="0" rtl="0" algn="l">
              <a:lnSpc>
                <a:spcPct val="90000"/>
              </a:lnSpc>
              <a:spcBef>
                <a:spcPts val="1000"/>
              </a:spcBef>
              <a:spcAft>
                <a:spcPts val="0"/>
              </a:spcAft>
              <a:buClr>
                <a:srgbClr val="6D6E6C"/>
              </a:buClr>
              <a:buSzPts val="2400"/>
              <a:buNone/>
            </a:pPr>
            <a:r>
              <a:rPr lang="en-IE"/>
              <a:t> </a:t>
            </a:r>
            <a:endParaRPr/>
          </a:p>
          <a:p>
            <a:pPr indent="0" lvl="0" marL="0" rtl="0" algn="l">
              <a:lnSpc>
                <a:spcPct val="90000"/>
              </a:lnSpc>
              <a:spcBef>
                <a:spcPts val="1000"/>
              </a:spcBef>
              <a:spcAft>
                <a:spcPts val="0"/>
              </a:spcAft>
              <a:buClr>
                <a:srgbClr val="6D6E6C"/>
              </a:buClr>
              <a:buSzPts val="2400"/>
              <a:buNone/>
            </a:pPr>
            <a:r>
              <a:t/>
            </a:r>
            <a:endParaRPr/>
          </a:p>
        </p:txBody>
      </p:sp>
      <p:pic>
        <p:nvPicPr>
          <p:cNvPr descr="A group of people sitting at a table looking at a computer&#10;&#10;Description automatically generated" id="553" name="Google Shape;553;p46"/>
          <p:cNvPicPr preferRelativeResize="0"/>
          <p:nvPr/>
        </p:nvPicPr>
        <p:blipFill rotWithShape="1">
          <a:blip r:embed="rId3">
            <a:alphaModFix/>
          </a:blip>
          <a:srcRect b="0" l="0" r="0" t="0"/>
          <a:stretch/>
        </p:blipFill>
        <p:spPr>
          <a:xfrm>
            <a:off x="228601" y="3114675"/>
            <a:ext cx="3210746" cy="2140497"/>
          </a:xfrm>
          <a:prstGeom prst="rect">
            <a:avLst/>
          </a:prstGeom>
          <a:noFill/>
          <a:ln>
            <a:noFill/>
          </a:ln>
        </p:spPr>
      </p:pic>
      <p:sp>
        <p:nvSpPr>
          <p:cNvPr id="554" name="Google Shape;554;p46"/>
          <p:cNvSpPr/>
          <p:nvPr/>
        </p:nvSpPr>
        <p:spPr>
          <a:xfrm>
            <a:off x="98454" y="5380047"/>
            <a:ext cx="3340893" cy="1477328"/>
          </a:xfrm>
          <a:prstGeom prst="rect">
            <a:avLst/>
          </a:prstGeom>
          <a:solidFill>
            <a:srgbClr val="E63275"/>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IE" sz="2000">
                <a:solidFill>
                  <a:schemeClr val="lt1"/>
                </a:solidFill>
                <a:latin typeface="Calibri"/>
                <a:ea typeface="Calibri"/>
                <a:cs typeface="Calibri"/>
                <a:sym typeface="Calibri"/>
              </a:rPr>
              <a:t>Enterprise Ireland</a:t>
            </a:r>
            <a:br>
              <a:rPr lang="en-IE" sz="2000">
                <a:solidFill>
                  <a:schemeClr val="lt1"/>
                </a:solidFill>
                <a:latin typeface="Calibri"/>
                <a:ea typeface="Calibri"/>
                <a:cs typeface="Calibri"/>
                <a:sym typeface="Calibri"/>
              </a:rPr>
            </a:br>
            <a:r>
              <a:rPr lang="en-IE" sz="2000">
                <a:solidFill>
                  <a:schemeClr val="lt1"/>
                </a:solidFill>
                <a:latin typeface="Calibri"/>
                <a:ea typeface="Calibri"/>
                <a:cs typeface="Calibri"/>
                <a:sym typeface="Calibri"/>
              </a:rPr>
              <a:t> </a:t>
            </a:r>
            <a:r>
              <a:rPr lang="en-IE" sz="2000" u="sng">
                <a:solidFill>
                  <a:schemeClr val="lt1"/>
                </a:solidFill>
                <a:latin typeface="Calibri"/>
                <a:ea typeface="Calibri"/>
                <a:cs typeface="Calibri"/>
                <a:sym typeface="Calibri"/>
                <a:hlinkClick r:id="rId4"/>
              </a:rPr>
              <a:t>Internationalisation Grant</a:t>
            </a:r>
            <a:r>
              <a:rPr lang="en-IE" sz="2000">
                <a:solidFill>
                  <a:schemeClr val="lt1"/>
                </a:solidFill>
                <a:latin typeface="Calibri"/>
                <a:ea typeface="Calibri"/>
                <a:cs typeface="Calibri"/>
                <a:sym typeface="Calibri"/>
              </a:rPr>
              <a:t> provides funding of up to 50% to companies working with a Business Accelerator.</a:t>
            </a:r>
            <a:endParaRPr/>
          </a:p>
        </p:txBody>
      </p:sp>
      <p:pic>
        <p:nvPicPr>
          <p:cNvPr descr="A close up of a logo&#10;&#10;Description automatically generated" id="555" name="Google Shape;555;p46"/>
          <p:cNvPicPr preferRelativeResize="0"/>
          <p:nvPr/>
        </p:nvPicPr>
        <p:blipFill rotWithShape="1">
          <a:blip r:embed="rId5">
            <a:alphaModFix/>
          </a:blip>
          <a:srcRect b="0" l="0" r="0" t="0"/>
          <a:stretch/>
        </p:blipFill>
        <p:spPr>
          <a:xfrm>
            <a:off x="2873037" y="5453620"/>
            <a:ext cx="566310" cy="2831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47"/>
          <p:cNvSpPr txBox="1"/>
          <p:nvPr>
            <p:ph idx="1" type="body"/>
          </p:nvPr>
        </p:nvSpPr>
        <p:spPr>
          <a:xfrm>
            <a:off x="4161984" y="496044"/>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Örnek Hızlandırıcı, İrlanda</a:t>
            </a:r>
            <a:endParaRPr b="1">
              <a:solidFill>
                <a:srgbClr val="E95273"/>
              </a:solidFill>
            </a:endParaRPr>
          </a:p>
        </p:txBody>
      </p:sp>
      <p:sp>
        <p:nvSpPr>
          <p:cNvPr id="561" name="Google Shape;561;p47"/>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562" name="Google Shape;562;p47"/>
          <p:cNvSpPr/>
          <p:nvPr/>
        </p:nvSpPr>
        <p:spPr>
          <a:xfrm>
            <a:off x="0" y="2280264"/>
            <a:ext cx="12192000" cy="4524315"/>
          </a:xfrm>
          <a:prstGeom prst="rect">
            <a:avLst/>
          </a:prstGeom>
          <a:solidFill>
            <a:schemeClr val="lt1"/>
          </a:solidFill>
          <a:ln>
            <a:noFill/>
          </a:ln>
        </p:spPr>
        <p:txBody>
          <a:bodyPr anchorCtr="0" anchor="t" bIns="45700" lIns="91425" spcFirstLastPara="1" rIns="91425" wrap="square" tIns="45700">
            <a:spAutoFit/>
          </a:bodyPr>
          <a:lstStyle/>
          <a:p>
            <a:pPr indent="-3576638" lvl="8" marL="3657600" marR="0" rtl="0" algn="l">
              <a:spcBef>
                <a:spcPts val="0"/>
              </a:spcBef>
              <a:spcAft>
                <a:spcPts val="0"/>
              </a:spcAft>
              <a:buNone/>
            </a:pPr>
            <a:r>
              <a:rPr b="1" i="0" lang="en-IE" sz="2400" u="none" cap="none" strike="noStrike">
                <a:solidFill>
                  <a:srgbClr val="10B1A2"/>
                </a:solidFill>
                <a:latin typeface="Calibri"/>
                <a:ea typeface="Calibri"/>
                <a:cs typeface="Calibri"/>
                <a:sym typeface="Calibri"/>
              </a:rPr>
              <a:t>ArcLabs Hızlandırıcı</a:t>
            </a:r>
            <a:endParaRPr b="1" i="0" sz="2400" u="none" cap="none" strike="noStrike">
              <a:solidFill>
                <a:srgbClr val="10B1A2"/>
              </a:solidFill>
              <a:latin typeface="Calibri"/>
              <a:ea typeface="Calibri"/>
              <a:cs typeface="Calibri"/>
              <a:sym typeface="Calibri"/>
            </a:endParaRPr>
          </a:p>
          <a:p>
            <a:pPr indent="-3576638" lvl="8" marL="3657600" marR="0" rtl="0" algn="l">
              <a:spcBef>
                <a:spcPts val="0"/>
              </a:spcBef>
              <a:spcAft>
                <a:spcPts val="0"/>
              </a:spcAft>
              <a:buNone/>
            </a:pPr>
            <a:r>
              <a:t/>
            </a:r>
            <a:endParaRPr b="1" i="0" sz="2400" u="none" cap="none" strike="noStrike">
              <a:solidFill>
                <a:srgbClr val="10B1A2"/>
              </a:solidFill>
              <a:latin typeface="Calibri"/>
              <a:ea typeface="Calibri"/>
              <a:cs typeface="Calibri"/>
              <a:sym typeface="Calibri"/>
            </a:endParaRPr>
          </a:p>
          <a:p>
            <a:pPr indent="0" lvl="0" marL="0" marR="0" rtl="0" algn="l">
              <a:spcBef>
                <a:spcPts val="0"/>
              </a:spcBef>
              <a:spcAft>
                <a:spcPts val="0"/>
              </a:spcAft>
              <a:buClr>
                <a:srgbClr val="525252"/>
              </a:buClr>
              <a:buSzPts val="2400"/>
              <a:buFont typeface="Calibri"/>
              <a:buNone/>
            </a:pPr>
            <a:r>
              <a:rPr lang="en-IE" sz="2400" u="sng">
                <a:solidFill>
                  <a:srgbClr val="525252"/>
                </a:solidFill>
                <a:latin typeface="Calibri"/>
                <a:ea typeface="Calibri"/>
                <a:cs typeface="Calibri"/>
                <a:sym typeface="Calibri"/>
                <a:hlinkClick r:id="rId3"/>
              </a:rPr>
              <a:t>NDRC’nin Waterford’daki ilk ArcLabs hızlandırıcısı</a:t>
            </a:r>
            <a:r>
              <a:rPr lang="en-IE" sz="2400">
                <a:solidFill>
                  <a:srgbClr val="7F7F7F"/>
                </a:solidFill>
                <a:latin typeface="Calibri"/>
                <a:ea typeface="Calibri"/>
                <a:cs typeface="Calibri"/>
                <a:sym typeface="Calibri"/>
              </a:rPr>
              <a:t>her biri 50.000 € 'ya kadar destek alan dokuz teknoloji start-up'ı destekledi. Her şirkete yapılan yatırım doğrudan yatırım için 30.000 € ve destekçilerinden 20.000 € daha fazla iş desteği içeriyordu.</a:t>
            </a:r>
            <a:endParaRPr/>
          </a:p>
          <a:p>
            <a:pPr indent="0" lvl="0" marL="0" marR="0" rtl="0" algn="l">
              <a:spcBef>
                <a:spcPts val="0"/>
              </a:spcBef>
              <a:spcAft>
                <a:spcPts val="0"/>
              </a:spcAft>
              <a:buClr>
                <a:schemeClr val="dk1"/>
              </a:buClr>
              <a:buSzPts val="2400"/>
              <a:buFont typeface="Calibri"/>
              <a:buNone/>
            </a:pPr>
            <a:r>
              <a:t/>
            </a:r>
            <a:endParaRPr i="1" sz="2400">
              <a:solidFill>
                <a:schemeClr val="dk1"/>
              </a:solidFill>
              <a:latin typeface="Calibri"/>
              <a:ea typeface="Calibri"/>
              <a:cs typeface="Calibri"/>
              <a:sym typeface="Calibri"/>
            </a:endParaRPr>
          </a:p>
          <a:p>
            <a:pPr indent="0" lvl="0" marL="0" marR="0" rtl="0" algn="ctr">
              <a:spcBef>
                <a:spcPts val="0"/>
              </a:spcBef>
              <a:spcAft>
                <a:spcPts val="0"/>
              </a:spcAft>
              <a:buClr>
                <a:srgbClr val="E95273"/>
              </a:buClr>
              <a:buSzPts val="2400"/>
              <a:buFont typeface="Calibri"/>
              <a:buNone/>
            </a:pPr>
            <a:r>
              <a:rPr lang="en-IE" sz="2400">
                <a:solidFill>
                  <a:srgbClr val="E95273"/>
                </a:solidFill>
                <a:latin typeface="Calibri"/>
                <a:ea typeface="Calibri"/>
                <a:cs typeface="Calibri"/>
                <a:sym typeface="Calibri"/>
              </a:rPr>
              <a:t>“Dünyanın önde gelen şirketleri zaten güneydoğudan doğuyor ve perakende, mülk ve işe alım gibi endüstriler dijital kesintiye hazırlanıyor, daha fazla büyüme potansiyeli açık.”</a:t>
            </a:r>
            <a:endParaRPr/>
          </a:p>
          <a:p>
            <a:pPr indent="0" lvl="0" marL="0" marR="0" rtl="0" algn="ctr">
              <a:spcBef>
                <a:spcPts val="0"/>
              </a:spcBef>
              <a:spcAft>
                <a:spcPts val="0"/>
              </a:spcAft>
              <a:buClr>
                <a:schemeClr val="dk1"/>
              </a:buClr>
              <a:buSzPts val="2400"/>
              <a:buFont typeface="Calibri"/>
              <a:buNone/>
            </a:pPr>
            <a:r>
              <a:t/>
            </a:r>
            <a:endParaRPr sz="2400">
              <a:solidFill>
                <a:srgbClr val="E95273"/>
              </a:solidFill>
              <a:latin typeface="Calibri"/>
              <a:ea typeface="Calibri"/>
              <a:cs typeface="Calibri"/>
              <a:sym typeface="Calibri"/>
            </a:endParaRPr>
          </a:p>
          <a:p>
            <a:pPr indent="0" lvl="0" marL="0" marR="0" rtl="0" algn="ctr">
              <a:spcBef>
                <a:spcPts val="0"/>
              </a:spcBef>
              <a:spcAft>
                <a:spcPts val="0"/>
              </a:spcAft>
              <a:buClr>
                <a:srgbClr val="E95273"/>
              </a:buClr>
              <a:buSzPts val="2400"/>
              <a:buFont typeface="Calibri"/>
              <a:buNone/>
            </a:pPr>
            <a:r>
              <a:rPr lang="en-IE" sz="2400">
                <a:solidFill>
                  <a:srgbClr val="E95273"/>
                </a:solidFill>
                <a:latin typeface="Calibri"/>
                <a:ea typeface="Calibri"/>
                <a:cs typeface="Calibri"/>
                <a:sym typeface="Calibri"/>
              </a:rPr>
              <a:t>“Bu erken aşama şirketler için mentorluk ve yeni kurulan şirketlerin bölgesel ve ulusal ekonomilere değerli katkıda bulunmalarını sağlayan destek sisteminin temel direği”</a:t>
            </a:r>
            <a:endParaRPr/>
          </a:p>
          <a:p>
            <a:pPr indent="0" lvl="0" marL="0" marR="0" rtl="0" algn="ctr">
              <a:spcBef>
                <a:spcPts val="0"/>
              </a:spcBef>
              <a:spcAft>
                <a:spcPts val="0"/>
              </a:spcAft>
              <a:buClr>
                <a:srgbClr val="7F7F7F"/>
              </a:buClr>
              <a:buSzPts val="2400"/>
              <a:buFont typeface="Calibri"/>
              <a:buNone/>
            </a:pPr>
            <a:r>
              <a:rPr i="1" lang="en-IE" sz="2400">
                <a:solidFill>
                  <a:srgbClr val="7F7F7F"/>
                </a:solidFill>
                <a:latin typeface="Calibri"/>
                <a:ea typeface="Calibri"/>
                <a:cs typeface="Calibri"/>
                <a:sym typeface="Calibri"/>
              </a:rPr>
              <a:t>Enterprise Ireland CEO Julie Sinnamon.</a:t>
            </a:r>
            <a:endParaRPr sz="2400">
              <a:solidFill>
                <a:srgbClr val="7F7F7F"/>
              </a:solidFill>
              <a:latin typeface="Calibri"/>
              <a:ea typeface="Calibri"/>
              <a:cs typeface="Calibri"/>
              <a:sym typeface="Calibri"/>
            </a:endParaRPr>
          </a:p>
        </p:txBody>
      </p:sp>
      <p:sp>
        <p:nvSpPr>
          <p:cNvPr id="563" name="Google Shape;563;p47"/>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48"/>
          <p:cNvSpPr txBox="1"/>
          <p:nvPr>
            <p:ph idx="1" type="body"/>
          </p:nvPr>
        </p:nvSpPr>
        <p:spPr>
          <a:xfrm>
            <a:off x="4161984" y="576424"/>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latin typeface="Calibri"/>
                <a:ea typeface="Calibri"/>
                <a:cs typeface="Calibri"/>
                <a:sym typeface="Calibri"/>
              </a:rPr>
              <a:t>Örnek Hızlandırıcı, İrlanda</a:t>
            </a:r>
            <a:endParaRPr b="1">
              <a:solidFill>
                <a:srgbClr val="E95273"/>
              </a:solidFill>
            </a:endParaRPr>
          </a:p>
        </p:txBody>
      </p:sp>
      <p:sp>
        <p:nvSpPr>
          <p:cNvPr id="569" name="Google Shape;569;p48"/>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570" name="Google Shape;570;p48"/>
          <p:cNvSpPr/>
          <p:nvPr/>
        </p:nvSpPr>
        <p:spPr>
          <a:xfrm>
            <a:off x="469783" y="2293940"/>
            <a:ext cx="11453769" cy="415498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95273"/>
                </a:solidFill>
                <a:latin typeface="Calibri"/>
                <a:ea typeface="Calibri"/>
                <a:cs typeface="Calibri"/>
                <a:sym typeface="Calibri"/>
              </a:rPr>
              <a:t>Arclabs Accelerator ile Örnek Başlangıçlar</a:t>
            </a:r>
            <a:endParaRPr b="1" sz="2400">
              <a:solidFill>
                <a:srgbClr val="E95273"/>
              </a:solidFill>
              <a:latin typeface="Calibri"/>
              <a:ea typeface="Calibri"/>
              <a:cs typeface="Calibri"/>
              <a:sym typeface="Calibri"/>
            </a:endParaRPr>
          </a:p>
          <a:p>
            <a:pPr indent="0" lvl="0" marL="0" marR="0" rtl="0" algn="l">
              <a:spcBef>
                <a:spcPts val="0"/>
              </a:spcBef>
              <a:spcAft>
                <a:spcPts val="0"/>
              </a:spcAft>
              <a:buNone/>
            </a:pPr>
            <a:r>
              <a:rPr b="1" lang="en-IE" sz="2400">
                <a:solidFill>
                  <a:schemeClr val="dk1"/>
                </a:solidFill>
                <a:latin typeface="Calibri"/>
                <a:ea typeface="Calibri"/>
                <a:cs typeface="Calibri"/>
                <a:sym typeface="Calibri"/>
              </a:rPr>
              <a:t>1 </a:t>
            </a:r>
            <a:r>
              <a:rPr lang="en-IE" sz="2400" u="sng">
                <a:solidFill>
                  <a:schemeClr val="dk1"/>
                </a:solidFill>
                <a:latin typeface="Calibri"/>
                <a:ea typeface="Calibri"/>
                <a:cs typeface="Calibri"/>
                <a:sym typeface="Calibri"/>
                <a:hlinkClick r:id="rId3"/>
              </a:rPr>
              <a:t>Herdsy</a:t>
            </a:r>
            <a:r>
              <a:rPr lang="en-IE" sz="2400">
                <a:solidFill>
                  <a:schemeClr val="dk1"/>
                </a:solidFill>
                <a:latin typeface="Calibri"/>
                <a:ea typeface="Calibri"/>
                <a:cs typeface="Calibri"/>
                <a:sym typeface="Calibri"/>
              </a:rPr>
              <a:t>  </a:t>
            </a:r>
            <a:r>
              <a:rPr lang="en-IE" sz="2400">
                <a:solidFill>
                  <a:srgbClr val="7F7F7F"/>
                </a:solidFill>
                <a:latin typeface="Calibri"/>
                <a:ea typeface="Calibri"/>
                <a:cs typeface="Calibri"/>
                <a:sym typeface="Calibri"/>
              </a:rPr>
              <a:t>yıkıcı bir agritech takip şirketi</a:t>
            </a:r>
            <a:endParaRPr sz="2400">
              <a:solidFill>
                <a:srgbClr val="7F7F7F"/>
              </a:solidFill>
              <a:latin typeface="Calibri"/>
              <a:ea typeface="Calibri"/>
              <a:cs typeface="Calibri"/>
              <a:sym typeface="Calibri"/>
            </a:endParaRPr>
          </a:p>
          <a:p>
            <a:pPr indent="0" lvl="0" marL="0" marR="0" rtl="0" algn="l">
              <a:spcBef>
                <a:spcPts val="0"/>
              </a:spcBef>
              <a:spcAft>
                <a:spcPts val="0"/>
              </a:spcAft>
              <a:buNone/>
            </a:pPr>
            <a:r>
              <a:rPr b="1" lang="en-IE" sz="2400">
                <a:solidFill>
                  <a:schemeClr val="dk1"/>
                </a:solidFill>
                <a:latin typeface="Calibri"/>
                <a:ea typeface="Calibri"/>
                <a:cs typeface="Calibri"/>
                <a:sym typeface="Calibri"/>
              </a:rPr>
              <a:t>2 </a:t>
            </a:r>
            <a:r>
              <a:rPr lang="en-IE" sz="2400" u="sng">
                <a:solidFill>
                  <a:schemeClr val="dk1"/>
                </a:solidFill>
                <a:latin typeface="Calibri"/>
                <a:ea typeface="Calibri"/>
                <a:cs typeface="Calibri"/>
                <a:sym typeface="Calibri"/>
                <a:hlinkClick r:id="rId4"/>
              </a:rPr>
              <a:t>Kraken Data</a:t>
            </a:r>
            <a:r>
              <a:rPr lang="en-IE" sz="2400">
                <a:solidFill>
                  <a:schemeClr val="dk1"/>
                </a:solidFill>
                <a:latin typeface="Calibri"/>
                <a:ea typeface="Calibri"/>
                <a:cs typeface="Calibri"/>
                <a:sym typeface="Calibri"/>
              </a:rPr>
              <a:t>  </a:t>
            </a:r>
            <a:r>
              <a:rPr lang="en-IE" sz="2400">
                <a:solidFill>
                  <a:srgbClr val="7F7F7F"/>
                </a:solidFill>
                <a:latin typeface="Calibri"/>
                <a:ea typeface="Calibri"/>
                <a:cs typeface="Calibri"/>
                <a:sym typeface="Calibri"/>
              </a:rPr>
              <a:t>sürekli artan sayıda entegrasyon ve güçlü bir beyne sahip olan Kraken Data, e-ticaret dijital ajanslarının zahmetsizce veri odaklı olmasını ve maksimum sonuç sunarak müşterilerini daha uzun süre mutlu etmelerini sağlar.</a:t>
            </a:r>
            <a:endParaRPr/>
          </a:p>
          <a:p>
            <a:pPr indent="0" lvl="0" marL="0" marR="0" rtl="0" algn="l">
              <a:spcBef>
                <a:spcPts val="0"/>
              </a:spcBef>
              <a:spcAft>
                <a:spcPts val="0"/>
              </a:spcAft>
              <a:buNone/>
            </a:pPr>
            <a:r>
              <a:rPr b="1" lang="en-IE" sz="2400">
                <a:solidFill>
                  <a:schemeClr val="dk1"/>
                </a:solidFill>
                <a:latin typeface="Calibri"/>
                <a:ea typeface="Calibri"/>
                <a:cs typeface="Calibri"/>
                <a:sym typeface="Calibri"/>
              </a:rPr>
              <a:t>3 </a:t>
            </a:r>
            <a:r>
              <a:rPr lang="en-IE" sz="2400" u="sng">
                <a:solidFill>
                  <a:schemeClr val="dk1"/>
                </a:solidFill>
                <a:latin typeface="Calibri"/>
                <a:ea typeface="Calibri"/>
                <a:cs typeface="Calibri"/>
                <a:sym typeface="Calibri"/>
                <a:hlinkClick r:id="rId5"/>
              </a:rPr>
              <a:t>BluCoup</a:t>
            </a:r>
            <a:r>
              <a:rPr lang="en-IE" sz="2400">
                <a:solidFill>
                  <a:schemeClr val="dk1"/>
                </a:solidFill>
                <a:latin typeface="Calibri"/>
                <a:ea typeface="Calibri"/>
                <a:cs typeface="Calibri"/>
                <a:sym typeface="Calibri"/>
              </a:rPr>
              <a:t>   </a:t>
            </a:r>
            <a:r>
              <a:rPr lang="en-IE" sz="2400">
                <a:solidFill>
                  <a:srgbClr val="7F7F7F"/>
                </a:solidFill>
                <a:latin typeface="Calibri"/>
                <a:ea typeface="Calibri"/>
                <a:cs typeface="Calibri"/>
                <a:sym typeface="Calibri"/>
              </a:rPr>
              <a:t>perakendecilerin alışveriş yaparken tüketicilerle gerçek zamanlı olarak etkileşimde bulunmalarını sağlayan bir pazarlama platformu. Teknolojisi daha sonra tüketicinin teklif katılımından itfaya kadar olan davranışını izler. Bu, platformun gelecekte kişiye özel teklifler sunmasını sağlar.</a:t>
            </a:r>
            <a:endParaRPr/>
          </a:p>
          <a:p>
            <a:pPr indent="0" lvl="0" marL="0" marR="0" rtl="0" algn="l">
              <a:spcBef>
                <a:spcPts val="0"/>
              </a:spcBef>
              <a:spcAft>
                <a:spcPts val="0"/>
              </a:spcAft>
              <a:buNone/>
            </a:pPr>
            <a:r>
              <a:rPr b="1" lang="en-IE" sz="2400">
                <a:solidFill>
                  <a:schemeClr val="dk1"/>
                </a:solidFill>
                <a:latin typeface="Calibri"/>
                <a:ea typeface="Calibri"/>
                <a:cs typeface="Calibri"/>
                <a:sym typeface="Calibri"/>
              </a:rPr>
              <a:t>4 </a:t>
            </a:r>
            <a:r>
              <a:rPr lang="en-IE" sz="2400" u="sng">
                <a:solidFill>
                  <a:schemeClr val="dk1"/>
                </a:solidFill>
                <a:latin typeface="Calibri"/>
                <a:ea typeface="Calibri"/>
                <a:cs typeface="Calibri"/>
                <a:sym typeface="Calibri"/>
                <a:hlinkClick r:id="rId6"/>
              </a:rPr>
              <a:t>TurnedSee</a:t>
            </a:r>
            <a:r>
              <a:rPr lang="en-IE" sz="2400">
                <a:solidFill>
                  <a:schemeClr val="dk1"/>
                </a:solidFill>
                <a:latin typeface="Calibri"/>
                <a:ea typeface="Calibri"/>
                <a:cs typeface="Calibri"/>
                <a:sym typeface="Calibri"/>
              </a:rPr>
              <a:t>  </a:t>
            </a:r>
            <a:r>
              <a:rPr lang="en-IE" sz="2400">
                <a:solidFill>
                  <a:srgbClr val="7F7F7F"/>
                </a:solidFill>
                <a:latin typeface="Calibri"/>
                <a:ea typeface="Calibri"/>
                <a:cs typeface="Calibri"/>
                <a:sym typeface="Calibri"/>
              </a:rPr>
              <a:t>otellerin ve mekanların tekliflerini 360 derecelik bir biçimde sergilemelerini sağlayan oturum açma platformudur.</a:t>
            </a:r>
            <a:endParaRPr/>
          </a:p>
        </p:txBody>
      </p:sp>
      <p:sp>
        <p:nvSpPr>
          <p:cNvPr id="571" name="Google Shape;571;p48"/>
          <p:cNvSpPr/>
          <p:nvPr/>
        </p:nvSpPr>
        <p:spPr>
          <a:xfrm>
            <a:off x="10371087" y="210847"/>
            <a:ext cx="1142999" cy="1145366"/>
          </a:xfrm>
          <a:prstGeom prst="flowChartConnector">
            <a:avLst/>
          </a:prstGeom>
          <a:solidFill>
            <a:srgbClr val="10B1A2"/>
          </a:solidFill>
          <a:ln cap="flat" cmpd="sng" w="12700">
            <a:solidFill>
              <a:srgbClr val="10B1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E" sz="4000">
                <a:solidFill>
                  <a:schemeClr val="lt1"/>
                </a:solidFill>
                <a:latin typeface="Calibri"/>
                <a:ea typeface="Calibri"/>
                <a:cs typeface="Calibri"/>
                <a:sym typeface="Calibri"/>
              </a:rPr>
              <a:t>7</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49"/>
          <p:cNvSpPr txBox="1"/>
          <p:nvPr>
            <p:ph idx="1" type="body"/>
          </p:nvPr>
        </p:nvSpPr>
        <p:spPr>
          <a:xfrm>
            <a:off x="1755227" y="672006"/>
            <a:ext cx="6821213" cy="1190540"/>
          </a:xfrm>
          <a:prstGeom prst="rect">
            <a:avLst/>
          </a:prstGeom>
          <a:solidFill>
            <a:schemeClr val="lt1"/>
          </a:solidFill>
          <a:ln>
            <a:noFill/>
          </a:ln>
        </p:spPr>
        <p:txBody>
          <a:bodyPr anchorCtr="0" anchor="t" bIns="45700" lIns="91425" spcFirstLastPara="1" rIns="91425" wrap="square" tIns="45700">
            <a:noAutofit/>
          </a:bodyPr>
          <a:lstStyle/>
          <a:p>
            <a:pPr indent="0" lvl="0" marL="277813"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Harici İşletme Destekleri - Yerel İşletme Ofisleri İRLANDA</a:t>
            </a:r>
            <a:endParaRPr/>
          </a:p>
        </p:txBody>
      </p:sp>
      <p:sp>
        <p:nvSpPr>
          <p:cNvPr id="577" name="Google Shape;577;p49"/>
          <p:cNvSpPr txBox="1"/>
          <p:nvPr>
            <p:ph idx="2" type="body"/>
          </p:nvPr>
        </p:nvSpPr>
        <p:spPr>
          <a:xfrm>
            <a:off x="560990" y="2157657"/>
            <a:ext cx="862012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Fikrinizi geliştirmenize, fizibilitesini test etmenize ve gerçeğe dönüştürmek için güvenli fon sağlamanıza yardımcı olmak için yerel kurumsal geliştirme ajansınızla iletişime geçin. Hibe sağlamanın yanı sıra, iş danışmanlığı, ağlar ve iş geliştirme programlarının güçlü bir kaynağıdır.</a:t>
            </a:r>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3"/>
              </a:rPr>
              <a:t>İrlanda'da, Yerel İşletme Ofisleri</a:t>
            </a:r>
            <a:r>
              <a:rPr lang="en-IE"/>
              <a:t>LEO'lar, Yerel Otorite ağındaki 31 özel ekiple, işinizi kurarken veya büyütürken size tavsiye, bilgi ve destek sağlar. Kullanılabilir </a:t>
            </a:r>
            <a:r>
              <a:rPr lang="en-IE" u="sng">
                <a:solidFill>
                  <a:schemeClr val="hlink"/>
                </a:solidFill>
                <a:hlinkClick r:id="rId4"/>
              </a:rPr>
              <a:t>İş Destekleri</a:t>
            </a:r>
            <a:r>
              <a:rPr lang="en-IE"/>
              <a:t> ve </a:t>
            </a:r>
            <a:r>
              <a:rPr lang="en-IE" u="sng">
                <a:solidFill>
                  <a:schemeClr val="hlink"/>
                </a:solidFill>
                <a:hlinkClick r:id="rId5"/>
              </a:rPr>
              <a:t>Yerel Kurumsal Ofisinizi bulun</a:t>
            </a:r>
            <a:r>
              <a:rPr lang="en-IE"/>
              <a:t> hakkında daha fazla bilgi edinin</a:t>
            </a:r>
            <a:endParaRPr/>
          </a:p>
          <a:p>
            <a:pPr indent="0" lvl="0" marL="0" rtl="0" algn="l">
              <a:lnSpc>
                <a:spcPct val="90000"/>
              </a:lnSpc>
              <a:spcBef>
                <a:spcPts val="1000"/>
              </a:spcBef>
              <a:spcAft>
                <a:spcPts val="0"/>
              </a:spcAft>
              <a:buClr>
                <a:srgbClr val="6D6E6C"/>
              </a:buClr>
              <a:buSzPts val="2400"/>
              <a:buNone/>
            </a:pPr>
            <a:r>
              <a:t/>
            </a:r>
            <a:endParaRPr u="sng">
              <a:solidFill>
                <a:schemeClr val="hlink"/>
              </a:solidFill>
              <a:hlinkClick r:id="rId6"/>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7"/>
              </a:rPr>
              <a:t>http://www.businessregulation.ie/Supports-for-business/</a:t>
            </a:r>
            <a:endParaRPr sz="1400"/>
          </a:p>
          <a:p>
            <a:pPr indent="0" lvl="0" marL="0" rtl="0" algn="l">
              <a:lnSpc>
                <a:spcPct val="90000"/>
              </a:lnSpc>
              <a:spcBef>
                <a:spcPts val="1000"/>
              </a:spcBef>
              <a:spcAft>
                <a:spcPts val="0"/>
              </a:spcAft>
              <a:buClr>
                <a:srgbClr val="6D6E6C"/>
              </a:buClr>
              <a:buSzPts val="2400"/>
              <a:buNone/>
            </a:pPr>
            <a:r>
              <a:t/>
            </a:r>
            <a:endParaRPr/>
          </a:p>
        </p:txBody>
      </p:sp>
      <p:pic>
        <p:nvPicPr>
          <p:cNvPr descr="A close up of a logo&#10;&#10;Description automatically generated" id="578" name="Google Shape;578;p49"/>
          <p:cNvPicPr preferRelativeResize="0"/>
          <p:nvPr/>
        </p:nvPicPr>
        <p:blipFill rotWithShape="1">
          <a:blip r:embed="rId8">
            <a:alphaModFix/>
          </a:blip>
          <a:srcRect b="0" l="0" r="0" t="0"/>
          <a:stretch/>
        </p:blipFill>
        <p:spPr>
          <a:xfrm>
            <a:off x="0" y="725242"/>
            <a:ext cx="1996966" cy="998483"/>
          </a:xfrm>
          <a:prstGeom prst="rect">
            <a:avLst/>
          </a:prstGeom>
          <a:noFill/>
          <a:ln>
            <a:noFill/>
          </a:ln>
        </p:spPr>
      </p:pic>
      <p:pic>
        <p:nvPicPr>
          <p:cNvPr descr="Local Enterprise Office | Limerick.ie" id="579" name="Google Shape;579;p49"/>
          <p:cNvPicPr preferRelativeResize="0"/>
          <p:nvPr/>
        </p:nvPicPr>
        <p:blipFill rotWithShape="1">
          <a:blip r:embed="rId9">
            <a:alphaModFix/>
          </a:blip>
          <a:srcRect b="0" l="0" r="0" t="0"/>
          <a:stretch/>
        </p:blipFill>
        <p:spPr>
          <a:xfrm>
            <a:off x="9029044" y="3564320"/>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5"/>
          <p:cNvSpPr txBox="1"/>
          <p:nvPr>
            <p:ph idx="1" type="body"/>
          </p:nvPr>
        </p:nvSpPr>
        <p:spPr>
          <a:xfrm>
            <a:off x="3723862" y="649376"/>
            <a:ext cx="8289174" cy="14680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E63275"/>
              </a:buClr>
              <a:buSzPts val="2680"/>
              <a:buNone/>
            </a:pPr>
            <a:r>
              <a:rPr b="1" lang="en-IE" sz="2680">
                <a:solidFill>
                  <a:srgbClr val="E63275"/>
                </a:solidFill>
              </a:rPr>
              <a:t>Bir Başlangıç Olarak İhtiyacınız Olanlar!</a:t>
            </a:r>
            <a:endParaRPr/>
          </a:p>
          <a:p>
            <a:pPr indent="0" lvl="0" marL="0" rtl="0" algn="l">
              <a:lnSpc>
                <a:spcPct val="100000"/>
              </a:lnSpc>
              <a:spcBef>
                <a:spcPts val="0"/>
              </a:spcBef>
              <a:spcAft>
                <a:spcPts val="0"/>
              </a:spcAft>
              <a:buClr>
                <a:srgbClr val="E63275"/>
              </a:buClr>
              <a:buSzPts val="2680"/>
              <a:buNone/>
            </a:pPr>
            <a:r>
              <a:rPr b="1" lang="en-IE" sz="2680">
                <a:solidFill>
                  <a:srgbClr val="E63275"/>
                </a:solidFill>
              </a:rPr>
              <a:t>Alışveriş Listeniz!</a:t>
            </a:r>
            <a:endParaRPr/>
          </a:p>
          <a:p>
            <a:pPr indent="0" lvl="0" marL="0" rtl="0" algn="l">
              <a:lnSpc>
                <a:spcPct val="100000"/>
              </a:lnSpc>
              <a:spcBef>
                <a:spcPts val="0"/>
              </a:spcBef>
              <a:spcAft>
                <a:spcPts val="0"/>
              </a:spcAft>
              <a:buClr>
                <a:srgbClr val="10B1A2"/>
              </a:buClr>
              <a:buSzPts val="1679"/>
              <a:buNone/>
            </a:pPr>
            <a:r>
              <a:rPr b="1" i="1" lang="en-IE" sz="1679">
                <a:solidFill>
                  <a:srgbClr val="10B1A2"/>
                </a:solidFill>
              </a:rPr>
              <a:t>Muhtemelen bu unsurların bir kısmı veya tamamı ile Harici Desteğe İhtiyacınız Olacaktır..</a:t>
            </a:r>
            <a:endParaRPr b="1" i="1" sz="1679">
              <a:solidFill>
                <a:srgbClr val="10B1A2"/>
              </a:solidFill>
            </a:endParaRPr>
          </a:p>
        </p:txBody>
      </p:sp>
      <p:sp>
        <p:nvSpPr>
          <p:cNvPr id="253" name="Google Shape;253;p5"/>
          <p:cNvSpPr txBox="1"/>
          <p:nvPr>
            <p:ph idx="2" type="body"/>
          </p:nvPr>
        </p:nvSpPr>
        <p:spPr>
          <a:xfrm>
            <a:off x="324691" y="2257128"/>
            <a:ext cx="5552466"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Noto Sans Symbols"/>
              <a:buChar char="✔"/>
            </a:pPr>
            <a:r>
              <a:rPr b="1" i="1" lang="en-IE">
                <a:solidFill>
                  <a:srgbClr val="E63275"/>
                </a:solidFill>
              </a:rPr>
              <a:t>Ürün.</a:t>
            </a:r>
            <a:r>
              <a:rPr lang="en-IE"/>
              <a:t> Ürün / hizmet tasarımını, kullanıcı deneyimini değerlendirin ve geliştirin</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Gelişme. </a:t>
            </a:r>
            <a:r>
              <a:rPr lang="en-IE"/>
              <a:t>Kurulum metodolojisi, iterasyonlar, yol haritası, araçlar</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Pazar. </a:t>
            </a:r>
            <a:r>
              <a:rPr lang="en-IE"/>
              <a:t>Rekabet analizi, pazar büyüklüğü, para kazanma seçenekleri</a:t>
            </a:r>
            <a:br>
              <a:rPr lang="en-IE"/>
            </a:br>
            <a:r>
              <a:rPr b="1" i="1" lang="en-IE">
                <a:solidFill>
                  <a:srgbClr val="E63275"/>
                </a:solidFill>
              </a:rPr>
              <a:t>Tahmini Finansallar: </a:t>
            </a:r>
            <a:r>
              <a:rPr i="1" lang="en-IE"/>
              <a:t>Projeksiyonlar Yaratın</a:t>
            </a:r>
            <a:endParaRPr i="1"/>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İş Planı. </a:t>
            </a:r>
            <a:r>
              <a:rPr lang="en-IE"/>
              <a:t>Budget, executive summary, pitch materials, product video</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Bağış, </a:t>
            </a:r>
            <a:r>
              <a:rPr lang="en-IE"/>
              <a:t>finans</a:t>
            </a:r>
            <a:endParaRPr/>
          </a:p>
          <a:p>
            <a:pPr indent="0" lvl="0" marL="0" rtl="0" algn="l">
              <a:lnSpc>
                <a:spcPct val="90000"/>
              </a:lnSpc>
              <a:spcBef>
                <a:spcPts val="1000"/>
              </a:spcBef>
              <a:spcAft>
                <a:spcPts val="0"/>
              </a:spcAft>
              <a:buClr>
                <a:srgbClr val="6D6E6C"/>
              </a:buClr>
              <a:buSzPts val="2400"/>
              <a:buNone/>
            </a:pPr>
            <a:r>
              <a:t/>
            </a:r>
            <a:endParaRPr/>
          </a:p>
        </p:txBody>
      </p:sp>
      <p:sp>
        <p:nvSpPr>
          <p:cNvPr id="254" name="Google Shape;254;p5"/>
          <p:cNvSpPr txBox="1"/>
          <p:nvPr/>
        </p:nvSpPr>
        <p:spPr>
          <a:xfrm>
            <a:off x="5721294" y="2257128"/>
            <a:ext cx="6291742" cy="397510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Pazarlama, </a:t>
            </a:r>
            <a:r>
              <a:rPr b="0" i="0" lang="en-IE" sz="2400" u="none" cap="none" strike="noStrike">
                <a:solidFill>
                  <a:srgbClr val="6D6E6C"/>
                </a:solidFill>
                <a:latin typeface="Calibri"/>
                <a:ea typeface="Calibri"/>
                <a:cs typeface="Calibri"/>
                <a:sym typeface="Calibri"/>
              </a:rPr>
              <a:t>reklamcılık, halkla ilişkiler stratejisi (ve daha sonra yürütmek)</a:t>
            </a:r>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Markalaşma.  </a:t>
            </a:r>
            <a:r>
              <a:rPr b="0" i="0" lang="en-IE" sz="2400" u="none" cap="none" strike="noStrike">
                <a:solidFill>
                  <a:srgbClr val="6D6E6C"/>
                </a:solidFill>
                <a:latin typeface="Calibri"/>
                <a:ea typeface="Calibri"/>
                <a:cs typeface="Calibri"/>
                <a:sym typeface="Calibri"/>
              </a:rPr>
              <a:t>Ad, logo, kısa açıklama ve görünüm</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Tasarım. </a:t>
            </a:r>
            <a:r>
              <a:rPr b="0" i="0" lang="en-IE" sz="2400" u="none" cap="none" strike="noStrike">
                <a:solidFill>
                  <a:srgbClr val="6D6E6C"/>
                </a:solidFill>
                <a:latin typeface="Calibri"/>
                <a:ea typeface="Calibri"/>
                <a:cs typeface="Calibri"/>
                <a:sym typeface="Calibri"/>
              </a:rPr>
              <a:t>Web sitesi, web / promosyon kopyası, sanat eseri, sosyal medya varlığı, işletme teminatı (kartlar, kırtasiye, tabela vb.)</a:t>
            </a:r>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Yasal. </a:t>
            </a:r>
            <a:r>
              <a:rPr b="0" i="0" lang="en-IE" sz="2400" u="none" cap="none" strike="noStrike">
                <a:solidFill>
                  <a:srgbClr val="6D6E6C"/>
                </a:solidFill>
                <a:latin typeface="Calibri"/>
                <a:ea typeface="Calibri"/>
                <a:cs typeface="Calibri"/>
                <a:sym typeface="Calibri"/>
              </a:rPr>
              <a:t>Kurumsal kurulum, izinler, kayıtlar</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Muhasebe</a:t>
            </a:r>
            <a:r>
              <a:rPr b="0" i="0" lang="en-IE" sz="2400" u="none" cap="none" strike="noStrike">
                <a:solidFill>
                  <a:srgbClr val="6D6E6C"/>
                </a:solidFill>
                <a:latin typeface="Calibri"/>
                <a:ea typeface="Calibri"/>
                <a:cs typeface="Calibri"/>
                <a:sym typeface="Calibri"/>
              </a:rPr>
              <a:t>  ve muhasebe sistemi, muhasebeci ve muhasebeci bulma</a:t>
            </a:r>
            <a:br>
              <a:rPr b="0" i="0" lang="en-IE" sz="2400" u="none" cap="none" strike="noStrike">
                <a:solidFill>
                  <a:srgbClr val="6D6E6C"/>
                </a:solidFill>
                <a:latin typeface="Calibri"/>
                <a:ea typeface="Calibri"/>
                <a:cs typeface="Calibri"/>
                <a:sym typeface="Calibri"/>
              </a:rPr>
            </a:br>
            <a:r>
              <a:rPr b="1" i="1" lang="en-IE" sz="2400" u="none" cap="none" strike="noStrike">
                <a:solidFill>
                  <a:srgbClr val="E63275"/>
                </a:solidFill>
                <a:latin typeface="Calibri"/>
                <a:ea typeface="Calibri"/>
                <a:cs typeface="Calibri"/>
                <a:sym typeface="Calibri"/>
              </a:rPr>
              <a:t>Bankacılık </a:t>
            </a:r>
            <a:r>
              <a:rPr b="0" i="0" lang="en-IE" sz="2400" u="none" cap="none" strike="noStrike">
                <a:solidFill>
                  <a:srgbClr val="6D6E6C"/>
                </a:solidFill>
                <a:latin typeface="Calibri"/>
                <a:ea typeface="Calibri"/>
                <a:cs typeface="Calibri"/>
                <a:sym typeface="Calibri"/>
              </a:rPr>
              <a:t>ilişki, satıcı hesapları, ödemeler</a:t>
            </a:r>
            <a:endParaRPr b="0" i="0" sz="2400" u="none" cap="none" strike="noStrike">
              <a:solidFill>
                <a:srgbClr val="6D6E6C"/>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50"/>
          <p:cNvSpPr txBox="1"/>
          <p:nvPr>
            <p:ph idx="1" type="body"/>
          </p:nvPr>
        </p:nvSpPr>
        <p:spPr>
          <a:xfrm>
            <a:off x="3678621" y="527129"/>
            <a:ext cx="575966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E63275"/>
              </a:buClr>
              <a:buSzPts val="3600"/>
              <a:buNone/>
            </a:pPr>
            <a:r>
              <a:rPr b="1" lang="en-IE">
                <a:solidFill>
                  <a:srgbClr val="E63275"/>
                </a:solidFill>
              </a:rPr>
              <a:t>Local Enterprise Offices ve Enterprise Ireland'tan bazı diğer önemli destekler</a:t>
            </a:r>
            <a:endParaRPr b="1">
              <a:solidFill>
                <a:srgbClr val="E63275"/>
              </a:solidFill>
            </a:endParaRPr>
          </a:p>
        </p:txBody>
      </p:sp>
      <p:sp>
        <p:nvSpPr>
          <p:cNvPr id="586" name="Google Shape;586;p50"/>
          <p:cNvSpPr txBox="1"/>
          <p:nvPr>
            <p:ph idx="2" type="body"/>
          </p:nvPr>
        </p:nvSpPr>
        <p:spPr>
          <a:xfrm>
            <a:off x="4044072" y="2654758"/>
            <a:ext cx="797807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95273"/>
              </a:buClr>
              <a:buSzPts val="2400"/>
              <a:buFont typeface="Calibri"/>
              <a:buAutoNum type="arabicPeriod"/>
            </a:pPr>
            <a:r>
              <a:rPr b="1" lang="en-IE">
                <a:solidFill>
                  <a:srgbClr val="E95273"/>
                </a:solidFill>
              </a:rPr>
              <a:t>Finansman</a:t>
            </a:r>
            <a:r>
              <a:rPr lang="en-IE">
                <a:solidFill>
                  <a:srgbClr val="E95273"/>
                </a:solidFill>
              </a:rPr>
              <a:t> </a:t>
            </a:r>
            <a:r>
              <a:rPr lang="en-IE" u="sng">
                <a:solidFill>
                  <a:schemeClr val="hlink"/>
                </a:solidFill>
                <a:hlinkClick r:id="rId3"/>
              </a:rPr>
              <a:t>Competitive Startup Funds</a:t>
            </a:r>
            <a:r>
              <a:rPr lang="en-IE"/>
              <a:t>kadın liderliğindeki işletmeler için 50.000 € yatırım sağlıyor</a:t>
            </a:r>
            <a:endParaRPr/>
          </a:p>
          <a:p>
            <a:pPr indent="-457200" lvl="0" marL="457200" rtl="0" algn="l">
              <a:lnSpc>
                <a:spcPct val="90000"/>
              </a:lnSpc>
              <a:spcBef>
                <a:spcPts val="1000"/>
              </a:spcBef>
              <a:spcAft>
                <a:spcPts val="0"/>
              </a:spcAft>
              <a:buClr>
                <a:srgbClr val="E95273"/>
              </a:buClr>
              <a:buSzPts val="2400"/>
              <a:buFont typeface="Calibri"/>
              <a:buAutoNum type="arabicPeriod"/>
            </a:pPr>
            <a:r>
              <a:rPr b="1" lang="en-IE">
                <a:solidFill>
                  <a:srgbClr val="E95273"/>
                </a:solidFill>
              </a:rPr>
              <a:t>Eğitim </a:t>
            </a:r>
            <a:r>
              <a:rPr lang="en-IE" u="sng">
                <a:solidFill>
                  <a:schemeClr val="hlink"/>
                </a:solidFill>
                <a:hlinkClick r:id="rId4"/>
              </a:rPr>
              <a:t>Exxcel STEM Programme </a:t>
            </a:r>
            <a:r>
              <a:rPr lang="en-IE"/>
              <a:t>kişiye özel yapılır, bire bir yoğun rehberlik, öğrenme, ağ oluşturma</a:t>
            </a:r>
            <a:endParaRPr/>
          </a:p>
          <a:p>
            <a:pPr indent="-457200" lvl="0" marL="457200" rtl="0" algn="l">
              <a:lnSpc>
                <a:spcPct val="90000"/>
              </a:lnSpc>
              <a:spcBef>
                <a:spcPts val="1000"/>
              </a:spcBef>
              <a:spcAft>
                <a:spcPts val="0"/>
              </a:spcAft>
              <a:buClr>
                <a:srgbClr val="E95273"/>
              </a:buClr>
              <a:buSzPts val="2400"/>
              <a:buFont typeface="Calibri"/>
              <a:buAutoNum type="arabicPeriod"/>
            </a:pPr>
            <a:r>
              <a:rPr b="1" lang="en-IE">
                <a:solidFill>
                  <a:srgbClr val="E95273"/>
                </a:solidFill>
              </a:rPr>
              <a:t>Mentorluk </a:t>
            </a:r>
            <a:r>
              <a:rPr lang="en-IE" u="sng">
                <a:solidFill>
                  <a:schemeClr val="hlink"/>
                </a:solidFill>
                <a:hlinkClick r:id="rId5"/>
              </a:rPr>
              <a:t>Going for Growth </a:t>
            </a:r>
            <a:r>
              <a:rPr lang="en-IE"/>
              <a:t>işlerini büyütme konusunda ciddi olan kadınları desteklemek için tasarlanmıştır.</a:t>
            </a:r>
            <a:endParaRPr/>
          </a:p>
        </p:txBody>
      </p:sp>
      <p:pic>
        <p:nvPicPr>
          <p:cNvPr descr="A close up of a logo&#10;&#10;Description automatically generated" id="587" name="Google Shape;587;p50"/>
          <p:cNvPicPr preferRelativeResize="0"/>
          <p:nvPr/>
        </p:nvPicPr>
        <p:blipFill rotWithShape="1">
          <a:blip r:embed="rId6">
            <a:alphaModFix/>
          </a:blip>
          <a:srcRect b="0" l="0" r="0" t="0"/>
          <a:stretch/>
        </p:blipFill>
        <p:spPr>
          <a:xfrm>
            <a:off x="10068911" y="875806"/>
            <a:ext cx="1996966" cy="998483"/>
          </a:xfrm>
          <a:prstGeom prst="rect">
            <a:avLst/>
          </a:prstGeom>
          <a:noFill/>
          <a:ln>
            <a:noFill/>
          </a:ln>
        </p:spPr>
      </p:pic>
      <p:pic>
        <p:nvPicPr>
          <p:cNvPr descr="A picture containing shirt&#10;&#10;Description automatically generated" id="588" name="Google Shape;588;p50"/>
          <p:cNvPicPr preferRelativeResize="0"/>
          <p:nvPr/>
        </p:nvPicPr>
        <p:blipFill rotWithShape="1">
          <a:blip r:embed="rId7">
            <a:alphaModFix/>
          </a:blip>
          <a:srcRect b="0" l="0" r="0" t="0"/>
          <a:stretch/>
        </p:blipFill>
        <p:spPr>
          <a:xfrm>
            <a:off x="0" y="2764222"/>
            <a:ext cx="4044072" cy="298858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51"/>
          <p:cNvSpPr txBox="1"/>
          <p:nvPr>
            <p:ph idx="2" type="body"/>
          </p:nvPr>
        </p:nvSpPr>
        <p:spPr>
          <a:xfrm>
            <a:off x="3773214" y="2536548"/>
            <a:ext cx="7795858"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95273"/>
              </a:buClr>
              <a:buSzPts val="2400"/>
              <a:buFont typeface="Calibri"/>
              <a:buAutoNum type="arabicPeriod" startAt="4"/>
            </a:pPr>
            <a:r>
              <a:rPr b="1" lang="en-IE" u="sng">
                <a:solidFill>
                  <a:schemeClr val="hlink"/>
                </a:solidFill>
                <a:hlinkClick r:id="rId3"/>
              </a:rPr>
              <a:t>Female High Fliers Program </a:t>
            </a:r>
            <a:r>
              <a:rPr lang="en-IE"/>
              <a:t>özellikle zorlukları ele alan kadın liderliğindeki girişimler için bir hızlandırıcı programıdır</a:t>
            </a:r>
            <a:endParaRPr/>
          </a:p>
          <a:p>
            <a:pPr indent="-457200" lvl="0" marL="457200" rtl="0" algn="l">
              <a:lnSpc>
                <a:spcPct val="90000"/>
              </a:lnSpc>
              <a:spcBef>
                <a:spcPts val="1000"/>
              </a:spcBef>
              <a:spcAft>
                <a:spcPts val="0"/>
              </a:spcAft>
              <a:buClr>
                <a:srgbClr val="E95273"/>
              </a:buClr>
              <a:buSzPts val="2400"/>
              <a:buFont typeface="Calibri"/>
              <a:buAutoNum type="arabicPeriod" startAt="4"/>
            </a:pPr>
            <a:r>
              <a:rPr b="1" lang="en-IE" u="sng">
                <a:solidFill>
                  <a:schemeClr val="hlink"/>
                </a:solidFill>
                <a:hlinkClick r:id="rId4"/>
              </a:rPr>
              <a:t>NDRC Female Founders </a:t>
            </a:r>
            <a:r>
              <a:rPr lang="en-IE"/>
              <a:t>kadın işletme sahiplerine teknoloji tabanlı başlangıç fikrinizin büyük bir şey olma potansiyeli olup olmadığını anlamaları için araçlar sağlar</a:t>
            </a:r>
            <a:endParaRPr/>
          </a:p>
          <a:p>
            <a:pPr indent="-457200" lvl="0" marL="457200" rtl="0" algn="l">
              <a:lnSpc>
                <a:spcPct val="90000"/>
              </a:lnSpc>
              <a:spcBef>
                <a:spcPts val="1000"/>
              </a:spcBef>
              <a:spcAft>
                <a:spcPts val="0"/>
              </a:spcAft>
              <a:buClr>
                <a:srgbClr val="E95273"/>
              </a:buClr>
              <a:buSzPts val="2400"/>
              <a:buFont typeface="Calibri"/>
              <a:buAutoNum type="arabicPeriod" startAt="4"/>
            </a:pPr>
            <a:r>
              <a:rPr b="1" lang="en-IE">
                <a:solidFill>
                  <a:srgbClr val="E95273"/>
                </a:solidFill>
              </a:rPr>
              <a:t>More support initiatives </a:t>
            </a:r>
            <a:r>
              <a:rPr lang="en-IE"/>
              <a:t>hırslı kadınların İrlanda'da ölçeklenebilir işletmeler yetiştirmesi için </a:t>
            </a:r>
            <a:r>
              <a:rPr b="1" lang="en-IE" u="sng">
                <a:solidFill>
                  <a:schemeClr val="hlink"/>
                </a:solidFill>
                <a:hlinkClick r:id="rId5"/>
              </a:rPr>
              <a:t>tıkla.</a:t>
            </a:r>
            <a:endParaRPr/>
          </a:p>
        </p:txBody>
      </p:sp>
      <p:sp>
        <p:nvSpPr>
          <p:cNvPr id="595" name="Google Shape;595;p51"/>
          <p:cNvSpPr txBox="1"/>
          <p:nvPr/>
        </p:nvSpPr>
        <p:spPr>
          <a:xfrm>
            <a:off x="3678621" y="527129"/>
            <a:ext cx="5759669" cy="697353"/>
          </a:xfrm>
          <a:prstGeom prst="rect">
            <a:avLst/>
          </a:prstGeom>
          <a:noFill/>
          <a:ln>
            <a:noFill/>
          </a:ln>
        </p:spPr>
        <p:txBody>
          <a:bodyPr anchorCtr="0" anchor="t" bIns="45700" lIns="91425" spcFirstLastPara="1" rIns="91425" wrap="square" tIns="45700">
            <a:noAutofit/>
          </a:bodyPr>
          <a:lstStyle/>
          <a:p>
            <a:pPr indent="0" lvl="0" marL="0" marR="0" rtl="0" algn="l">
              <a:lnSpc>
                <a:spcPct val="88888"/>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Local Enterprise Offices ve Enterprise Ireland'tan bazı diğer önemli destekler</a:t>
            </a:r>
            <a:endParaRPr b="1" sz="3600">
              <a:solidFill>
                <a:srgbClr val="E63275"/>
              </a:solidFill>
              <a:latin typeface="Calibri"/>
              <a:ea typeface="Calibri"/>
              <a:cs typeface="Calibri"/>
              <a:sym typeface="Calibri"/>
            </a:endParaRPr>
          </a:p>
        </p:txBody>
      </p:sp>
      <p:pic>
        <p:nvPicPr>
          <p:cNvPr descr="A close up of a logo&#10;&#10;Description automatically generated" id="596" name="Google Shape;596;p51"/>
          <p:cNvPicPr preferRelativeResize="0"/>
          <p:nvPr/>
        </p:nvPicPr>
        <p:blipFill rotWithShape="1">
          <a:blip r:embed="rId6">
            <a:alphaModFix/>
          </a:blip>
          <a:srcRect b="0" l="0" r="0" t="0"/>
          <a:stretch/>
        </p:blipFill>
        <p:spPr>
          <a:xfrm>
            <a:off x="10037380" y="527129"/>
            <a:ext cx="1996966" cy="998483"/>
          </a:xfrm>
          <a:prstGeom prst="rect">
            <a:avLst/>
          </a:prstGeom>
          <a:noFill/>
          <a:ln>
            <a:noFill/>
          </a:ln>
        </p:spPr>
      </p:pic>
      <p:pic>
        <p:nvPicPr>
          <p:cNvPr descr="A person sitting at a table using a computer&#10;&#10;Description automatically generated" id="597" name="Google Shape;597;p51"/>
          <p:cNvPicPr preferRelativeResize="0"/>
          <p:nvPr/>
        </p:nvPicPr>
        <p:blipFill rotWithShape="1">
          <a:blip r:embed="rId7">
            <a:alphaModFix/>
          </a:blip>
          <a:srcRect b="0" l="0" r="0" t="0"/>
          <a:stretch/>
        </p:blipFill>
        <p:spPr>
          <a:xfrm>
            <a:off x="241738" y="2895600"/>
            <a:ext cx="3294993" cy="304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52"/>
          <p:cNvSpPr txBox="1"/>
          <p:nvPr>
            <p:ph idx="2" type="body"/>
          </p:nvPr>
        </p:nvSpPr>
        <p:spPr>
          <a:xfrm>
            <a:off x="3733801" y="2117448"/>
            <a:ext cx="7835272"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b="1" u="sng">
              <a:solidFill>
                <a:schemeClr val="hlink"/>
              </a:solidFill>
              <a:hlinkClick r:id="rId3"/>
            </a:endParaRPr>
          </a:p>
          <a:p>
            <a:pPr indent="0" lvl="0" marL="0" rtl="0" algn="l">
              <a:lnSpc>
                <a:spcPct val="90000"/>
              </a:lnSpc>
              <a:spcBef>
                <a:spcPts val="1000"/>
              </a:spcBef>
              <a:spcAft>
                <a:spcPts val="0"/>
              </a:spcAft>
              <a:buClr>
                <a:srgbClr val="6D6E6C"/>
              </a:buClr>
              <a:buSzPts val="2400"/>
              <a:buNone/>
            </a:pPr>
            <a:r>
              <a:t/>
            </a:r>
            <a:endParaRPr b="1" u="sng">
              <a:solidFill>
                <a:schemeClr val="hlink"/>
              </a:solidFill>
              <a:hlinkClick r:id="rId4"/>
            </a:endParaRPr>
          </a:p>
          <a:p>
            <a:pPr indent="0" lvl="0" marL="0" rtl="0" algn="l">
              <a:lnSpc>
                <a:spcPct val="90000"/>
              </a:lnSpc>
              <a:spcBef>
                <a:spcPts val="1000"/>
              </a:spcBef>
              <a:spcAft>
                <a:spcPts val="0"/>
              </a:spcAft>
              <a:buClr>
                <a:srgbClr val="0070C0"/>
              </a:buClr>
              <a:buSzPts val="2400"/>
              <a:buNone/>
            </a:pPr>
            <a:r>
              <a:rPr lang="en-IE" u="sng">
                <a:solidFill>
                  <a:srgbClr val="0070C0"/>
                </a:solidFill>
                <a:hlinkClick r:id="rId5"/>
              </a:rPr>
              <a:t>Stratejik Tavsiye ve Uzmanlığa Erişim</a:t>
            </a:r>
            <a:endParaRPr>
              <a:solidFill>
                <a:srgbClr val="0070C0"/>
              </a:solidFill>
            </a:endParaRPr>
          </a:p>
          <a:p>
            <a:pPr indent="0" lvl="0" marL="0" rtl="0" algn="l">
              <a:lnSpc>
                <a:spcPct val="90000"/>
              </a:lnSpc>
              <a:spcBef>
                <a:spcPts val="1000"/>
              </a:spcBef>
              <a:spcAft>
                <a:spcPts val="0"/>
              </a:spcAft>
              <a:buClr>
                <a:srgbClr val="0070C0"/>
              </a:buClr>
              <a:buSzPts val="2400"/>
              <a:buNone/>
            </a:pPr>
            <a:r>
              <a:rPr lang="en-IE" u="sng">
                <a:solidFill>
                  <a:srgbClr val="0070C0"/>
                </a:solidFill>
                <a:hlinkClick r:id="rId6"/>
              </a:rPr>
              <a:t>İşletmenizi başlatma ve geliştirme becerilerini öğrenin</a:t>
            </a:r>
            <a:endParaRPr>
              <a:solidFill>
                <a:srgbClr val="0070C0"/>
              </a:solidFill>
            </a:endParaRPr>
          </a:p>
          <a:p>
            <a:pPr indent="0" lvl="0" marL="0" rtl="0" algn="l">
              <a:lnSpc>
                <a:spcPct val="90000"/>
              </a:lnSpc>
              <a:spcBef>
                <a:spcPts val="1000"/>
              </a:spcBef>
              <a:spcAft>
                <a:spcPts val="0"/>
              </a:spcAft>
              <a:buClr>
                <a:srgbClr val="0070C0"/>
              </a:buClr>
              <a:buSzPts val="2400"/>
              <a:buNone/>
            </a:pPr>
            <a:r>
              <a:rPr lang="en-IE" u="sng">
                <a:solidFill>
                  <a:srgbClr val="0070C0"/>
                </a:solidFill>
                <a:hlinkClick r:id="rId7"/>
              </a:rPr>
              <a:t>İhracat satış kabiliyetini geliştirmek</a:t>
            </a:r>
            <a:endParaRPr>
              <a:solidFill>
                <a:srgbClr val="0070C0"/>
              </a:solidFill>
            </a:endParaRPr>
          </a:p>
          <a:p>
            <a:pPr indent="0" lvl="0" marL="0" rtl="0" algn="l">
              <a:lnSpc>
                <a:spcPct val="90000"/>
              </a:lnSpc>
              <a:spcBef>
                <a:spcPts val="1000"/>
              </a:spcBef>
              <a:spcAft>
                <a:spcPts val="0"/>
              </a:spcAft>
              <a:buClr>
                <a:srgbClr val="0070C0"/>
              </a:buClr>
              <a:buSzPts val="2400"/>
              <a:buNone/>
            </a:pPr>
            <a:r>
              <a:rPr lang="en-IE" u="sng">
                <a:solidFill>
                  <a:srgbClr val="0070C0"/>
                </a:solidFill>
                <a:hlinkClick r:id="rId8"/>
              </a:rPr>
              <a:t>Liderlik ve Yönetim Geliştirme</a:t>
            </a:r>
            <a:endParaRPr>
              <a:solidFill>
                <a:srgbClr val="0070C0"/>
              </a:solidFill>
            </a:endParaRPr>
          </a:p>
          <a:p>
            <a:pPr indent="0" lvl="0" marL="0" rtl="0" algn="l">
              <a:lnSpc>
                <a:spcPct val="90000"/>
              </a:lnSpc>
              <a:spcBef>
                <a:spcPts val="1000"/>
              </a:spcBef>
              <a:spcAft>
                <a:spcPts val="0"/>
              </a:spcAft>
              <a:buClr>
                <a:srgbClr val="6D6E6C"/>
              </a:buClr>
              <a:buSzPts val="2400"/>
              <a:buNone/>
            </a:pPr>
            <a:r>
              <a:t/>
            </a:r>
            <a:endParaRPr/>
          </a:p>
        </p:txBody>
      </p:sp>
      <p:sp>
        <p:nvSpPr>
          <p:cNvPr id="603" name="Google Shape;603;p52"/>
          <p:cNvSpPr txBox="1"/>
          <p:nvPr/>
        </p:nvSpPr>
        <p:spPr>
          <a:xfrm>
            <a:off x="3733801" y="853278"/>
            <a:ext cx="7407087" cy="103400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330"/>
              <a:buFont typeface="Arial"/>
              <a:buNone/>
            </a:pPr>
            <a:r>
              <a:rPr b="1" lang="en-IE" sz="3330">
                <a:solidFill>
                  <a:srgbClr val="E63275"/>
                </a:solidFill>
                <a:latin typeface="Calibri"/>
                <a:ea typeface="Calibri"/>
                <a:cs typeface="Calibri"/>
                <a:sym typeface="Calibri"/>
              </a:rPr>
              <a:t>Harici Desteğe Erişim – </a:t>
            </a:r>
            <a:endParaRPr/>
          </a:p>
          <a:p>
            <a:pPr indent="0" lvl="0" marL="0" marR="0" rtl="0" algn="l">
              <a:lnSpc>
                <a:spcPct val="90000"/>
              </a:lnSpc>
              <a:spcBef>
                <a:spcPts val="0"/>
              </a:spcBef>
              <a:spcAft>
                <a:spcPts val="0"/>
              </a:spcAft>
              <a:buClr>
                <a:srgbClr val="E63275"/>
              </a:buClr>
              <a:buSzPts val="3330"/>
              <a:buFont typeface="Arial"/>
              <a:buNone/>
            </a:pPr>
            <a:r>
              <a:rPr b="1" lang="en-IE" sz="3330">
                <a:solidFill>
                  <a:srgbClr val="E63275"/>
                </a:solidFill>
                <a:latin typeface="Calibri"/>
                <a:ea typeface="Calibri"/>
                <a:cs typeface="Calibri"/>
                <a:sym typeface="Calibri"/>
              </a:rPr>
              <a:t>Bazı Faydalı Bağlantılar</a:t>
            </a:r>
            <a:endParaRPr b="1" sz="3330">
              <a:solidFill>
                <a:srgbClr val="E63275"/>
              </a:solidFill>
              <a:latin typeface="Calibri"/>
              <a:ea typeface="Calibri"/>
              <a:cs typeface="Calibri"/>
              <a:sym typeface="Calibri"/>
            </a:endParaRPr>
          </a:p>
        </p:txBody>
      </p:sp>
      <p:pic>
        <p:nvPicPr>
          <p:cNvPr descr="A picture containing sign&#10;&#10;Description automatically generated" id="604" name="Google Shape;604;p52"/>
          <p:cNvPicPr preferRelativeResize="0"/>
          <p:nvPr/>
        </p:nvPicPr>
        <p:blipFill rotWithShape="1">
          <a:blip r:embed="rId9">
            <a:alphaModFix/>
          </a:blip>
          <a:srcRect b="0" l="0" r="0" t="0"/>
          <a:stretch/>
        </p:blipFill>
        <p:spPr>
          <a:xfrm>
            <a:off x="622927" y="2984938"/>
            <a:ext cx="2161265" cy="318223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53"/>
          <p:cNvSpPr txBox="1"/>
          <p:nvPr>
            <p:ph idx="1" type="body"/>
          </p:nvPr>
        </p:nvSpPr>
        <p:spPr>
          <a:xfrm>
            <a:off x="3718954" y="816505"/>
            <a:ext cx="7757429"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Mevcut Destekler</a:t>
            </a:r>
            <a:endParaRPr b="1">
              <a:solidFill>
                <a:srgbClr val="10B1A2"/>
              </a:solidFill>
            </a:endParaRPr>
          </a:p>
          <a:p>
            <a:pPr indent="0" lvl="0" marL="0" rtl="0" algn="l">
              <a:lnSpc>
                <a:spcPct val="88888"/>
              </a:lnSpc>
              <a:spcBef>
                <a:spcPts val="100"/>
              </a:spcBef>
              <a:spcAft>
                <a:spcPts val="0"/>
              </a:spcAft>
              <a:buClr>
                <a:srgbClr val="6D6E6C"/>
              </a:buClr>
              <a:buSzPts val="3600"/>
              <a:buNone/>
            </a:pPr>
            <a:r>
              <a:rPr b="1" lang="en-IE"/>
              <a:t>Kuzey İrlanda İngiltere</a:t>
            </a:r>
            <a:endParaRPr b="1">
              <a:latin typeface="Calibri"/>
              <a:ea typeface="Calibri"/>
              <a:cs typeface="Calibri"/>
              <a:sym typeface="Calibri"/>
            </a:endParaRPr>
          </a:p>
          <a:p>
            <a:pPr indent="0" lvl="0" marL="0" rtl="0" algn="l">
              <a:lnSpc>
                <a:spcPct val="90000"/>
              </a:lnSpc>
              <a:spcBef>
                <a:spcPts val="1000"/>
              </a:spcBef>
              <a:spcAft>
                <a:spcPts val="0"/>
              </a:spcAft>
              <a:buClr>
                <a:srgbClr val="6D6E6C"/>
              </a:buClr>
              <a:buSzPts val="3600"/>
              <a:buNone/>
            </a:pPr>
            <a:r>
              <a:t/>
            </a:r>
            <a:endParaRPr b="1"/>
          </a:p>
        </p:txBody>
      </p:sp>
      <p:sp>
        <p:nvSpPr>
          <p:cNvPr id="610" name="Google Shape;610;p53"/>
          <p:cNvSpPr txBox="1"/>
          <p:nvPr>
            <p:ph idx="2" type="body"/>
          </p:nvPr>
        </p:nvSpPr>
        <p:spPr>
          <a:xfrm>
            <a:off x="523875" y="2698473"/>
            <a:ext cx="11464408" cy="3975101"/>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rgbClr val="E95273"/>
              </a:buClr>
              <a:buSzPts val="2400"/>
              <a:buNone/>
            </a:pPr>
            <a:r>
              <a:rPr b="1" lang="en-IE">
                <a:solidFill>
                  <a:srgbClr val="E95273"/>
                </a:solidFill>
                <a:latin typeface="Calibri"/>
                <a:ea typeface="Calibri"/>
                <a:cs typeface="Calibri"/>
                <a:sym typeface="Calibri"/>
              </a:rPr>
              <a:t>Kredi Fonları</a:t>
            </a:r>
            <a:endParaRPr b="1">
              <a:solidFill>
                <a:srgbClr val="E95273"/>
              </a:solidFill>
              <a:latin typeface="Calibri"/>
              <a:ea typeface="Calibri"/>
              <a:cs typeface="Calibri"/>
              <a:sym typeface="Calibri"/>
            </a:endParaRPr>
          </a:p>
          <a:p>
            <a:pPr indent="0" lvl="0" marL="0" rtl="0" algn="l">
              <a:lnSpc>
                <a:spcPct val="107000"/>
              </a:lnSpc>
              <a:spcBef>
                <a:spcPts val="1000"/>
              </a:spcBef>
              <a:spcAft>
                <a:spcPts val="0"/>
              </a:spcAft>
              <a:buClr>
                <a:srgbClr val="6D6E6C"/>
              </a:buClr>
              <a:buSzPts val="2400"/>
              <a:buNone/>
            </a:pPr>
            <a:r>
              <a:rPr b="1" lang="en-IE">
                <a:latin typeface="Calibri"/>
                <a:ea typeface="Calibri"/>
                <a:cs typeface="Calibri"/>
                <a:sym typeface="Calibri"/>
              </a:rPr>
              <a:t>Kuzey İrlanda İşletme Fonu  </a:t>
            </a:r>
            <a:r>
              <a:rPr lang="en-IE" u="sng">
                <a:solidFill>
                  <a:srgbClr val="0563C1"/>
                </a:solidFill>
                <a:latin typeface="Calibri"/>
                <a:ea typeface="Calibri"/>
                <a:cs typeface="Calibri"/>
                <a:sym typeface="Calibri"/>
                <a:hlinkClick r:id="rId3"/>
              </a:rPr>
              <a:t>http://www.eniloans.com/</a:t>
            </a:r>
            <a:endParaRPr u="sng">
              <a:solidFill>
                <a:srgbClr val="0563C1"/>
              </a:solidFill>
              <a:latin typeface="Calibri"/>
              <a:ea typeface="Calibri"/>
              <a:cs typeface="Calibri"/>
              <a:sym typeface="Calibri"/>
            </a:endParaRPr>
          </a:p>
          <a:p>
            <a:pPr indent="0" lvl="0" marL="401638" rtl="0" algn="l">
              <a:lnSpc>
                <a:spcPct val="107000"/>
              </a:lnSpc>
              <a:spcBef>
                <a:spcPts val="1000"/>
              </a:spcBef>
              <a:spcAft>
                <a:spcPts val="0"/>
              </a:spcAft>
              <a:buClr>
                <a:srgbClr val="6D6E6C"/>
              </a:buClr>
              <a:buSzPts val="2400"/>
              <a:buNone/>
            </a:pPr>
            <a:r>
              <a:rPr lang="en-IE">
                <a:latin typeface="Calibri"/>
                <a:ea typeface="Calibri"/>
                <a:cs typeface="Calibri"/>
                <a:sym typeface="Calibri"/>
              </a:rPr>
              <a:t>ENI aracılığıyla Başlanan Krediler% 6 sabit (% 6,2) APR faiz oranına sahiptir. Bir kredi için başvuran kişilerin seçilmeden önce bir dizi uygunluk kriterlerini yerine getirmeleri gerekmektedir - örneğin, işletmenin krediyi geri ödeme yoluna sahip olduğunu kanıtlamak için bir iş planı sunmak. İşletmeler 24 aydan az, Kuzey İrlanda merkezli olmalı ve başvuru sahipleri 18 yaşından büyük olmalıdır.</a:t>
            </a:r>
            <a:endParaRPr/>
          </a:p>
          <a:p>
            <a:pPr indent="0" lvl="0" marL="401638" rtl="0" algn="l">
              <a:lnSpc>
                <a:spcPct val="107000"/>
              </a:lnSpc>
              <a:spcBef>
                <a:spcPts val="1000"/>
              </a:spcBef>
              <a:spcAft>
                <a:spcPts val="0"/>
              </a:spcAft>
              <a:buClr>
                <a:srgbClr val="6D6E6C"/>
              </a:buClr>
              <a:buSzPts val="2400"/>
              <a:buNone/>
            </a:pPr>
            <a:r>
              <a:rPr b="1" lang="en-IE">
                <a:latin typeface="Calibri"/>
                <a:ea typeface="Calibri"/>
                <a:cs typeface="Calibri"/>
                <a:sym typeface="Calibri"/>
              </a:rPr>
              <a:t>Kuzey İrlanda Küçük İşletmeler Kredi fonu </a:t>
            </a:r>
            <a:r>
              <a:rPr lang="en-IE" u="sng">
                <a:solidFill>
                  <a:srgbClr val="0563C1"/>
                </a:solidFill>
                <a:latin typeface="Calibri"/>
                <a:ea typeface="Calibri"/>
                <a:cs typeface="Calibri"/>
                <a:sym typeface="Calibri"/>
                <a:hlinkClick r:id="rId4"/>
              </a:rPr>
              <a:t>http://www.nisblf.com</a:t>
            </a:r>
            <a:endParaRPr/>
          </a:p>
        </p:txBody>
      </p:sp>
      <p:pic>
        <p:nvPicPr>
          <p:cNvPr id="611" name="Google Shape;611;p53"/>
          <p:cNvPicPr preferRelativeResize="0"/>
          <p:nvPr/>
        </p:nvPicPr>
        <p:blipFill rotWithShape="1">
          <a:blip r:embed="rId5">
            <a:alphaModFix/>
          </a:blip>
          <a:srcRect b="0" l="0" r="0" t="0"/>
          <a:stretch/>
        </p:blipFill>
        <p:spPr>
          <a:xfrm>
            <a:off x="10891621" y="816505"/>
            <a:ext cx="902849" cy="80987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54"/>
          <p:cNvSpPr txBox="1"/>
          <p:nvPr>
            <p:ph idx="1" type="body"/>
          </p:nvPr>
        </p:nvSpPr>
        <p:spPr>
          <a:xfrm>
            <a:off x="485776" y="763177"/>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Mevcut Destekler</a:t>
            </a:r>
            <a:endParaRPr b="1">
              <a:solidFill>
                <a:srgbClr val="10B1A2"/>
              </a:solidFill>
            </a:endParaRPr>
          </a:p>
          <a:p>
            <a:pPr indent="0" lvl="0" marL="0" rtl="0" algn="l">
              <a:lnSpc>
                <a:spcPct val="88888"/>
              </a:lnSpc>
              <a:spcBef>
                <a:spcPts val="100"/>
              </a:spcBef>
              <a:spcAft>
                <a:spcPts val="0"/>
              </a:spcAft>
              <a:buClr>
                <a:srgbClr val="6D6E6C"/>
              </a:buClr>
              <a:buSzPts val="3600"/>
              <a:buNone/>
            </a:pPr>
            <a:r>
              <a:rPr b="1" lang="en-IE"/>
              <a:t>Kuzey İrlanda İngiltere</a:t>
            </a:r>
            <a:endParaRPr b="1">
              <a:latin typeface="Calibri"/>
              <a:ea typeface="Calibri"/>
              <a:cs typeface="Calibri"/>
              <a:sym typeface="Calibri"/>
            </a:endParaRPr>
          </a:p>
          <a:p>
            <a:pPr indent="0" lvl="0" marL="0" rtl="0" algn="l">
              <a:lnSpc>
                <a:spcPct val="88888"/>
              </a:lnSpc>
              <a:spcBef>
                <a:spcPts val="100"/>
              </a:spcBef>
              <a:spcAft>
                <a:spcPts val="0"/>
              </a:spcAft>
              <a:buClr>
                <a:srgbClr val="6D6E6C"/>
              </a:buClr>
              <a:buSzPts val="3600"/>
              <a:buNone/>
            </a:pPr>
            <a:r>
              <a:t/>
            </a:r>
            <a:endParaRPr b="1"/>
          </a:p>
          <a:p>
            <a:pPr indent="0" lvl="0" marL="0" rtl="0" algn="l">
              <a:lnSpc>
                <a:spcPct val="90000"/>
              </a:lnSpc>
              <a:spcBef>
                <a:spcPts val="1000"/>
              </a:spcBef>
              <a:spcAft>
                <a:spcPts val="0"/>
              </a:spcAft>
              <a:buClr>
                <a:srgbClr val="6D6E6C"/>
              </a:buClr>
              <a:buSzPts val="3600"/>
              <a:buNone/>
            </a:pPr>
            <a:r>
              <a:t/>
            </a:r>
            <a:endParaRPr b="1">
              <a:latin typeface="Calibri"/>
              <a:ea typeface="Calibri"/>
              <a:cs typeface="Calibri"/>
              <a:sym typeface="Calibri"/>
            </a:endParaRPr>
          </a:p>
          <a:p>
            <a:pPr indent="0" lvl="0" marL="0" rtl="0" algn="l">
              <a:lnSpc>
                <a:spcPct val="90000"/>
              </a:lnSpc>
              <a:spcBef>
                <a:spcPts val="400"/>
              </a:spcBef>
              <a:spcAft>
                <a:spcPts val="0"/>
              </a:spcAft>
              <a:buClr>
                <a:srgbClr val="6D6E6C"/>
              </a:buClr>
              <a:buSzPts val="3600"/>
              <a:buNone/>
            </a:pPr>
            <a:r>
              <a:t/>
            </a:r>
            <a:endParaRPr b="1"/>
          </a:p>
        </p:txBody>
      </p:sp>
      <p:sp>
        <p:nvSpPr>
          <p:cNvPr id="617" name="Google Shape;617;p54"/>
          <p:cNvSpPr txBox="1"/>
          <p:nvPr>
            <p:ph idx="2" type="body"/>
          </p:nvPr>
        </p:nvSpPr>
        <p:spPr>
          <a:xfrm>
            <a:off x="485776" y="2138924"/>
            <a:ext cx="937259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İş Dünyasında Kadınlar: Evet Yapabilirsiniz - 20 Bin € Pitching Yarışması</a:t>
            </a:r>
            <a:endParaRPr b="1">
              <a:solidFill>
                <a:srgbClr val="E95273"/>
              </a:solidFill>
            </a:endParaRPr>
          </a:p>
          <a:p>
            <a:pPr indent="0" lvl="0" marL="0" rtl="0" algn="l">
              <a:lnSpc>
                <a:spcPct val="90000"/>
              </a:lnSpc>
              <a:spcBef>
                <a:spcPts val="400"/>
              </a:spcBef>
              <a:spcAft>
                <a:spcPts val="0"/>
              </a:spcAft>
              <a:buClr>
                <a:srgbClr val="6D6E6C"/>
              </a:buClr>
              <a:buSzPts val="2400"/>
              <a:buNone/>
            </a:pPr>
            <a:r>
              <a:rPr lang="en-IE"/>
              <a:t>Bu Pitching Yarışması, Kuzey İrlanda'daki 11 Yerel Konsey, Invest NI ve Business in Women arasındaki işbirliği olan 3 yıllık yeni bir Kadın Girişim Programı Yes You Can programının bir parçasıdır. Satış konuşması yönergeleri </a:t>
            </a:r>
            <a:endParaRPr/>
          </a:p>
          <a:p>
            <a:pPr indent="0" lvl="0" marL="0" rtl="0" algn="l">
              <a:lnSpc>
                <a:spcPct val="90000"/>
              </a:lnSpc>
              <a:spcBef>
                <a:spcPts val="400"/>
              </a:spcBef>
              <a:spcAft>
                <a:spcPts val="0"/>
              </a:spcAft>
              <a:buClr>
                <a:srgbClr val="6D6E6C"/>
              </a:buClr>
              <a:buSzPts val="1400"/>
              <a:buNone/>
            </a:pPr>
            <a:r>
              <a:rPr lang="en-IE" sz="1400" u="sng">
                <a:solidFill>
                  <a:schemeClr val="hlink"/>
                </a:solidFill>
                <a:hlinkClick r:id="rId3"/>
              </a:rPr>
              <a:t>https://www.womeninbusinessni.com/getattachment/4bd75ec5-472e-4b0b-80d8-693a9291b2fe/Pitching-Compettiton-Guidelines-2019.pdf.aspx?lang=en-GB</a:t>
            </a:r>
            <a:endParaRPr sz="1400"/>
          </a:p>
          <a:p>
            <a:pPr indent="0" lvl="0" marL="0" rtl="0" algn="l">
              <a:lnSpc>
                <a:spcPct val="90000"/>
              </a:lnSpc>
              <a:spcBef>
                <a:spcPts val="400"/>
              </a:spcBef>
              <a:spcAft>
                <a:spcPts val="0"/>
              </a:spcAft>
              <a:buClr>
                <a:srgbClr val="E95273"/>
              </a:buClr>
              <a:buSzPts val="2400"/>
              <a:buNone/>
            </a:pPr>
            <a:r>
              <a:rPr b="1" lang="en-IE">
                <a:solidFill>
                  <a:srgbClr val="E95273"/>
                </a:solidFill>
              </a:rPr>
              <a:t> NI  Yatırım İnovasyon Kuponu</a:t>
            </a:r>
            <a:endParaRPr b="1">
              <a:solidFill>
                <a:srgbClr val="E95273"/>
              </a:solidFill>
            </a:endParaRPr>
          </a:p>
          <a:p>
            <a:pPr indent="0" lvl="0" marL="0" rtl="0" algn="l">
              <a:lnSpc>
                <a:spcPct val="90000"/>
              </a:lnSpc>
              <a:spcBef>
                <a:spcPts val="400"/>
              </a:spcBef>
              <a:spcAft>
                <a:spcPts val="0"/>
              </a:spcAft>
              <a:buClr>
                <a:srgbClr val="6D6E6C"/>
              </a:buClr>
              <a:buSzPts val="2400"/>
              <a:buNone/>
            </a:pPr>
            <a:r>
              <a:rPr lang="en-IE"/>
              <a:t>Bir İnovasyon Kuponu, küçük ve orta ölçekli işletmelere, bir Üniversite, Kolej veya başka bir Kamu Sektörü Araştırma Kurumundan uzman bir Bilgi Sağlayıcı ile birlikte çalışarak işletmelerin yenilik yapmasına, gelişmesine ve büyümesine yardımcı olacak yeni bilgiler sağlar.</a:t>
            </a:r>
            <a:endParaRPr/>
          </a:p>
          <a:p>
            <a:pPr indent="0" lvl="0" marL="0" rtl="0" algn="l">
              <a:lnSpc>
                <a:spcPct val="90000"/>
              </a:lnSpc>
              <a:spcBef>
                <a:spcPts val="400"/>
              </a:spcBef>
              <a:spcAft>
                <a:spcPts val="0"/>
              </a:spcAft>
              <a:buClr>
                <a:srgbClr val="6D6E6C"/>
              </a:buClr>
              <a:buSzPts val="1400"/>
              <a:buNone/>
            </a:pPr>
            <a:r>
              <a:rPr lang="en-IE" sz="1400" u="sng">
                <a:solidFill>
                  <a:schemeClr val="hlink"/>
                </a:solidFill>
                <a:hlinkClick r:id="rId4"/>
              </a:rPr>
              <a:t>https://www.investni.com/support-for-business/innovation-vouchers.html</a:t>
            </a:r>
            <a:endParaRPr sz="1400"/>
          </a:p>
          <a:p>
            <a:pPr indent="0" lvl="0" marL="0" rtl="0" algn="l">
              <a:lnSpc>
                <a:spcPct val="90000"/>
              </a:lnSpc>
              <a:spcBef>
                <a:spcPts val="4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pic>
        <p:nvPicPr>
          <p:cNvPr id="618" name="Google Shape;618;p54"/>
          <p:cNvPicPr preferRelativeResize="0"/>
          <p:nvPr/>
        </p:nvPicPr>
        <p:blipFill rotWithShape="1">
          <a:blip r:embed="rId5">
            <a:alphaModFix/>
          </a:blip>
          <a:srcRect b="0" l="0" r="0" t="0"/>
          <a:stretch/>
        </p:blipFill>
        <p:spPr>
          <a:xfrm>
            <a:off x="7749819" y="592713"/>
            <a:ext cx="902849" cy="80987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55"/>
          <p:cNvSpPr txBox="1"/>
          <p:nvPr>
            <p:ph idx="1" type="body"/>
          </p:nvPr>
        </p:nvSpPr>
        <p:spPr>
          <a:xfrm>
            <a:off x="3652692" y="877975"/>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Mevcut Destekler</a:t>
            </a:r>
            <a:endParaRPr b="1">
              <a:solidFill>
                <a:srgbClr val="10B1A2"/>
              </a:solidFill>
            </a:endParaRPr>
          </a:p>
          <a:p>
            <a:pPr indent="0" lvl="0" marL="0" rtl="0" algn="l">
              <a:lnSpc>
                <a:spcPct val="88888"/>
              </a:lnSpc>
              <a:spcBef>
                <a:spcPts val="100"/>
              </a:spcBef>
              <a:spcAft>
                <a:spcPts val="0"/>
              </a:spcAft>
              <a:buClr>
                <a:srgbClr val="6D6E6C"/>
              </a:buClr>
              <a:buSzPts val="3600"/>
              <a:buNone/>
            </a:pPr>
            <a:r>
              <a:rPr b="1" lang="en-IE"/>
              <a:t>Kuzey İrlanda İngiltere</a:t>
            </a:r>
            <a:endParaRPr b="1">
              <a:latin typeface="Calibri"/>
              <a:ea typeface="Calibri"/>
              <a:cs typeface="Calibri"/>
              <a:sym typeface="Calibri"/>
            </a:endParaRPr>
          </a:p>
          <a:p>
            <a:pPr indent="0" lvl="0" marL="0" rtl="0" algn="l">
              <a:lnSpc>
                <a:spcPct val="90000"/>
              </a:lnSpc>
              <a:spcBef>
                <a:spcPts val="1000"/>
              </a:spcBef>
              <a:spcAft>
                <a:spcPts val="0"/>
              </a:spcAft>
              <a:buClr>
                <a:srgbClr val="6D6E6C"/>
              </a:buClr>
              <a:buSzPts val="3600"/>
              <a:buNone/>
            </a:pPr>
            <a:r>
              <a:t/>
            </a:r>
            <a:endParaRPr b="1">
              <a:latin typeface="Calibri"/>
              <a:ea typeface="Calibri"/>
              <a:cs typeface="Calibri"/>
              <a:sym typeface="Calibri"/>
            </a:endParaRPr>
          </a:p>
          <a:p>
            <a:pPr indent="0" lvl="0" marL="0" rtl="0" algn="l">
              <a:lnSpc>
                <a:spcPct val="90000"/>
              </a:lnSpc>
              <a:spcBef>
                <a:spcPts val="400"/>
              </a:spcBef>
              <a:spcAft>
                <a:spcPts val="0"/>
              </a:spcAft>
              <a:buClr>
                <a:srgbClr val="6D6E6C"/>
              </a:buClr>
              <a:buSzPts val="3600"/>
              <a:buNone/>
            </a:pPr>
            <a:r>
              <a:t/>
            </a:r>
            <a:endParaRPr b="1"/>
          </a:p>
        </p:txBody>
      </p:sp>
      <p:sp>
        <p:nvSpPr>
          <p:cNvPr id="625" name="Google Shape;625;p55"/>
          <p:cNvSpPr txBox="1"/>
          <p:nvPr>
            <p:ph idx="2" type="body"/>
          </p:nvPr>
        </p:nvSpPr>
        <p:spPr>
          <a:xfrm>
            <a:off x="514351" y="2637575"/>
            <a:ext cx="1134427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Eğitim</a:t>
            </a:r>
            <a:endParaRPr b="1">
              <a:solidFill>
                <a:srgbClr val="E95273"/>
              </a:solidFill>
            </a:endParaRPr>
          </a:p>
          <a:p>
            <a:pPr indent="0" lvl="0" marL="0" rtl="0" algn="l">
              <a:lnSpc>
                <a:spcPct val="90000"/>
              </a:lnSpc>
              <a:spcBef>
                <a:spcPts val="400"/>
              </a:spcBef>
              <a:spcAft>
                <a:spcPts val="0"/>
              </a:spcAft>
              <a:buClr>
                <a:srgbClr val="6D6E6C"/>
              </a:buClr>
              <a:buSzPts val="800"/>
              <a:buNone/>
            </a:pPr>
            <a:r>
              <a:t/>
            </a:r>
            <a:endParaRPr b="1" sz="800">
              <a:solidFill>
                <a:srgbClr val="E95273"/>
              </a:solidFill>
            </a:endParaRPr>
          </a:p>
          <a:p>
            <a:pPr indent="0" lvl="0" marL="495300" rtl="0" algn="l">
              <a:lnSpc>
                <a:spcPct val="90000"/>
              </a:lnSpc>
              <a:spcBef>
                <a:spcPts val="400"/>
              </a:spcBef>
              <a:spcAft>
                <a:spcPts val="0"/>
              </a:spcAft>
              <a:buClr>
                <a:srgbClr val="E95273"/>
              </a:buClr>
              <a:buSzPts val="2400"/>
              <a:buNone/>
            </a:pPr>
            <a:r>
              <a:rPr b="1" lang="en-IE">
                <a:solidFill>
                  <a:srgbClr val="E95273"/>
                </a:solidFill>
              </a:rPr>
              <a:t>Kurumsal Programı Keşfetmek, </a:t>
            </a:r>
            <a:r>
              <a:rPr lang="en-IE"/>
              <a:t>bir iş kurma konusunda fikir veren veya iş bulmak için ilk adımları atmanıza izin veren ücretsiz bir programdır. </a:t>
            </a:r>
            <a:r>
              <a:rPr lang="en-IE" sz="2000" u="sng">
                <a:solidFill>
                  <a:schemeClr val="hlink"/>
                </a:solidFill>
                <a:hlinkClick r:id="rId3"/>
              </a:rPr>
              <a:t>https://www.enterpriseni.com/exploring-enterprise-eep</a:t>
            </a:r>
            <a:endParaRPr sz="2000" u="sng"/>
          </a:p>
          <a:p>
            <a:pPr indent="0" lvl="0" marL="495300" rtl="0" algn="l">
              <a:lnSpc>
                <a:spcPct val="90000"/>
              </a:lnSpc>
              <a:spcBef>
                <a:spcPts val="400"/>
              </a:spcBef>
              <a:spcAft>
                <a:spcPts val="0"/>
              </a:spcAft>
              <a:buClr>
                <a:srgbClr val="6D6E6C"/>
              </a:buClr>
              <a:buSzPts val="2000"/>
              <a:buNone/>
            </a:pPr>
            <a:r>
              <a:t/>
            </a:r>
            <a:endParaRPr sz="2000"/>
          </a:p>
          <a:p>
            <a:pPr indent="0" lvl="0" marL="495300" rtl="0" algn="l">
              <a:lnSpc>
                <a:spcPct val="90000"/>
              </a:lnSpc>
              <a:spcBef>
                <a:spcPts val="400"/>
              </a:spcBef>
              <a:spcAft>
                <a:spcPts val="0"/>
              </a:spcAft>
              <a:buClr>
                <a:srgbClr val="E95273"/>
              </a:buClr>
              <a:buSzPts val="2400"/>
              <a:buNone/>
            </a:pPr>
            <a:r>
              <a:rPr b="1" lang="en-IE">
                <a:solidFill>
                  <a:srgbClr val="E95273"/>
                </a:solidFill>
              </a:rPr>
              <a:t>Grit &amp; Grace</a:t>
            </a:r>
            <a:endParaRPr b="1">
              <a:solidFill>
                <a:srgbClr val="E95273"/>
              </a:solidFill>
            </a:endParaRPr>
          </a:p>
          <a:p>
            <a:pPr indent="0" lvl="0" marL="495300" rtl="0" algn="l">
              <a:lnSpc>
                <a:spcPct val="90000"/>
              </a:lnSpc>
              <a:spcBef>
                <a:spcPts val="400"/>
              </a:spcBef>
              <a:spcAft>
                <a:spcPts val="0"/>
              </a:spcAft>
              <a:buClr>
                <a:srgbClr val="6D6E6C"/>
              </a:buClr>
              <a:buSzPts val="2400"/>
              <a:buNone/>
            </a:pPr>
            <a:r>
              <a:rPr lang="en-IE"/>
              <a:t>Hırslı ve dinamik kadın liderler için 3 günlük liderlik programı. Program boyunca kendi benzersiz liderlik tarzınızı keşfetme, akranlarınızla iletişim kurma ve başarılı olmak için güveninizi geliştirme fırsatına sahip olacaksınız. Bu, son derece etkileşimli bir programdır - özellikle anında ve sürdürülebilir etki sağlamak için tasarlanmıştır. </a:t>
            </a:r>
            <a:r>
              <a:rPr lang="en-IE" sz="2000" u="sng">
                <a:solidFill>
                  <a:schemeClr val="hlink"/>
                </a:solidFill>
                <a:hlinkClick r:id="rId4"/>
              </a:rPr>
              <a:t>https://www.womeninbusinessni.com/Programmes/Grit-Grace.aspx</a:t>
            </a:r>
            <a:endParaRPr sz="2000"/>
          </a:p>
        </p:txBody>
      </p:sp>
      <p:pic>
        <p:nvPicPr>
          <p:cNvPr id="626" name="Google Shape;626;p55"/>
          <p:cNvPicPr preferRelativeResize="0"/>
          <p:nvPr/>
        </p:nvPicPr>
        <p:blipFill rotWithShape="1">
          <a:blip r:embed="rId5">
            <a:alphaModFix/>
          </a:blip>
          <a:srcRect b="0" l="0" r="0" t="0"/>
          <a:stretch/>
        </p:blipFill>
        <p:spPr>
          <a:xfrm>
            <a:off x="10955776" y="765450"/>
            <a:ext cx="902849" cy="80987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56"/>
          <p:cNvSpPr txBox="1"/>
          <p:nvPr>
            <p:ph idx="1" type="body"/>
          </p:nvPr>
        </p:nvSpPr>
        <p:spPr>
          <a:xfrm>
            <a:off x="372963" y="878212"/>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Mevcut Destekler</a:t>
            </a:r>
            <a:endParaRPr b="1">
              <a:solidFill>
                <a:srgbClr val="10B1A2"/>
              </a:solidFill>
            </a:endParaRPr>
          </a:p>
          <a:p>
            <a:pPr indent="0" lvl="0" marL="0" rtl="0" algn="l">
              <a:lnSpc>
                <a:spcPct val="88888"/>
              </a:lnSpc>
              <a:spcBef>
                <a:spcPts val="100"/>
              </a:spcBef>
              <a:spcAft>
                <a:spcPts val="0"/>
              </a:spcAft>
              <a:buClr>
                <a:srgbClr val="6D6E6C"/>
              </a:buClr>
              <a:buSzPts val="3600"/>
              <a:buNone/>
            </a:pPr>
            <a:r>
              <a:rPr b="1" lang="en-IE"/>
              <a:t>Kuzey İrlanda İngiltere</a:t>
            </a:r>
            <a:endParaRPr b="1">
              <a:latin typeface="Calibri"/>
              <a:ea typeface="Calibri"/>
              <a:cs typeface="Calibri"/>
              <a:sym typeface="Calibri"/>
            </a:endParaRPr>
          </a:p>
          <a:p>
            <a:pPr indent="0" lvl="0" marL="0" rtl="0" algn="l">
              <a:lnSpc>
                <a:spcPct val="90000"/>
              </a:lnSpc>
              <a:spcBef>
                <a:spcPts val="1000"/>
              </a:spcBef>
              <a:spcAft>
                <a:spcPts val="0"/>
              </a:spcAft>
              <a:buClr>
                <a:srgbClr val="6D6E6C"/>
              </a:buClr>
              <a:buSzPts val="3600"/>
              <a:buNone/>
            </a:pPr>
            <a:r>
              <a:t/>
            </a:r>
            <a:endParaRPr b="1">
              <a:latin typeface="Calibri"/>
              <a:ea typeface="Calibri"/>
              <a:cs typeface="Calibri"/>
              <a:sym typeface="Calibri"/>
            </a:endParaRPr>
          </a:p>
          <a:p>
            <a:pPr indent="0" lvl="0" marL="0" rtl="0" algn="l">
              <a:lnSpc>
                <a:spcPct val="90000"/>
              </a:lnSpc>
              <a:spcBef>
                <a:spcPts val="400"/>
              </a:spcBef>
              <a:spcAft>
                <a:spcPts val="0"/>
              </a:spcAft>
              <a:buClr>
                <a:srgbClr val="6D6E6C"/>
              </a:buClr>
              <a:buSzPts val="3600"/>
              <a:buNone/>
            </a:pPr>
            <a:r>
              <a:t/>
            </a:r>
            <a:endParaRPr b="1"/>
          </a:p>
        </p:txBody>
      </p:sp>
      <p:sp>
        <p:nvSpPr>
          <p:cNvPr id="632" name="Google Shape;632;p56"/>
          <p:cNvSpPr txBox="1"/>
          <p:nvPr>
            <p:ph idx="2" type="body"/>
          </p:nvPr>
        </p:nvSpPr>
        <p:spPr>
          <a:xfrm>
            <a:off x="876300" y="2117212"/>
            <a:ext cx="954404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Eğitim </a:t>
            </a:r>
            <a:endParaRPr/>
          </a:p>
          <a:p>
            <a:pPr indent="-425450" lvl="0" marL="457200" rtl="0" algn="l">
              <a:lnSpc>
                <a:spcPct val="90000"/>
              </a:lnSpc>
              <a:spcBef>
                <a:spcPts val="400"/>
              </a:spcBef>
              <a:spcAft>
                <a:spcPts val="0"/>
              </a:spcAft>
              <a:buClr>
                <a:srgbClr val="6D6E6C"/>
              </a:buClr>
              <a:buSzPts val="500"/>
              <a:buFont typeface="Calibri"/>
              <a:buNone/>
            </a:pPr>
            <a:r>
              <a:t/>
            </a:r>
            <a:endParaRPr b="1" sz="500">
              <a:solidFill>
                <a:srgbClr val="E95273"/>
              </a:solidFill>
            </a:endParaRPr>
          </a:p>
          <a:p>
            <a:pPr indent="0" lvl="0" marL="495300" rtl="0" algn="l">
              <a:lnSpc>
                <a:spcPct val="90000"/>
              </a:lnSpc>
              <a:spcBef>
                <a:spcPts val="400"/>
              </a:spcBef>
              <a:spcAft>
                <a:spcPts val="0"/>
              </a:spcAft>
              <a:buClr>
                <a:srgbClr val="E95273"/>
              </a:buClr>
              <a:buSzPts val="2400"/>
              <a:buNone/>
            </a:pPr>
            <a:r>
              <a:rPr b="1" lang="en-IE">
                <a:solidFill>
                  <a:srgbClr val="E95273"/>
                </a:solidFill>
              </a:rPr>
              <a:t>Women in Business (WIB) </a:t>
            </a:r>
            <a:r>
              <a:rPr b="1" i="1" lang="en-IE">
                <a:solidFill>
                  <a:srgbClr val="E95273"/>
                </a:solidFill>
              </a:rPr>
              <a:t>Sesiniz</a:t>
            </a:r>
            <a:endParaRPr b="1">
              <a:solidFill>
                <a:srgbClr val="E95273"/>
              </a:solidFill>
            </a:endParaRPr>
          </a:p>
          <a:p>
            <a:pPr indent="0" lvl="0" marL="495300" rtl="0" algn="l">
              <a:lnSpc>
                <a:spcPct val="90000"/>
              </a:lnSpc>
              <a:spcBef>
                <a:spcPts val="400"/>
              </a:spcBef>
              <a:spcAft>
                <a:spcPts val="0"/>
              </a:spcAft>
              <a:buClr>
                <a:srgbClr val="6D6E6C"/>
              </a:buClr>
              <a:buSzPts val="2400"/>
              <a:buNone/>
            </a:pPr>
            <a:r>
              <a:rPr lang="en-IE"/>
              <a:t>Katılımcıların mükemmel sunum ve iletişim becerileri geliştirmelerine yardımcı olan özel 2 günlük eğitim kursu. Özellikle İş Dünyasında Kadınlar için tasarlanan kurs, olağanüstü sunum ve iletişim becerilerini geliştirmeyi ve öğrenme ve pratik uygulama kombinasyonu ile liderlerin, yöneticilerin, işletme sahiplerinin ve yöneticilerinin performansını geliştirmeyi amaçlamaktadır. Amaç basit: Olağanüstü iletişim ve sunum yoluyla etki yaratmak ve etki yaratmak için bilgi, beceri ve güven oluşturmak. </a:t>
            </a:r>
            <a:endParaRPr/>
          </a:p>
          <a:p>
            <a:pPr indent="0" lvl="0" marL="495300" rtl="0" algn="l">
              <a:lnSpc>
                <a:spcPct val="90000"/>
              </a:lnSpc>
              <a:spcBef>
                <a:spcPts val="400"/>
              </a:spcBef>
              <a:spcAft>
                <a:spcPts val="0"/>
              </a:spcAft>
              <a:buClr>
                <a:srgbClr val="6D6E6C"/>
              </a:buClr>
              <a:buSzPts val="1400"/>
              <a:buNone/>
            </a:pPr>
            <a:r>
              <a:rPr lang="en-IE" sz="1400" u="sng">
                <a:solidFill>
                  <a:schemeClr val="hlink"/>
                </a:solidFill>
                <a:hlinkClick r:id="rId3"/>
              </a:rPr>
              <a:t>https://www.womeninbusinessni.com/Programmes/Your-Voice.aspx</a:t>
            </a:r>
            <a:endParaRPr/>
          </a:p>
          <a:p>
            <a:pPr indent="0" lvl="0" marL="0" rtl="0" algn="l">
              <a:lnSpc>
                <a:spcPct val="90000"/>
              </a:lnSpc>
              <a:spcBef>
                <a:spcPts val="1000"/>
              </a:spcBef>
              <a:spcAft>
                <a:spcPts val="0"/>
              </a:spcAft>
              <a:buClr>
                <a:srgbClr val="6D6E6C"/>
              </a:buClr>
              <a:buSzPts val="2400"/>
              <a:buNone/>
            </a:pPr>
            <a:r>
              <a:t/>
            </a:r>
            <a:endParaRPr/>
          </a:p>
        </p:txBody>
      </p:sp>
      <p:pic>
        <p:nvPicPr>
          <p:cNvPr id="633" name="Google Shape;633;p56"/>
          <p:cNvPicPr preferRelativeResize="0"/>
          <p:nvPr/>
        </p:nvPicPr>
        <p:blipFill rotWithShape="1">
          <a:blip r:embed="rId4">
            <a:alphaModFix/>
          </a:blip>
          <a:srcRect b="0" l="0" r="0" t="0"/>
          <a:stretch/>
        </p:blipFill>
        <p:spPr>
          <a:xfrm>
            <a:off x="7592450" y="765687"/>
            <a:ext cx="902849" cy="80987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Google Shape;639;p57"/>
          <p:cNvSpPr txBox="1"/>
          <p:nvPr>
            <p:ph idx="1" type="body"/>
          </p:nvPr>
        </p:nvSpPr>
        <p:spPr>
          <a:xfrm>
            <a:off x="3845174" y="943197"/>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88888"/>
              </a:lnSpc>
              <a:spcBef>
                <a:spcPts val="0"/>
              </a:spcBef>
              <a:spcAft>
                <a:spcPts val="0"/>
              </a:spcAft>
              <a:buClr>
                <a:srgbClr val="10B1A2"/>
              </a:buClr>
              <a:buSzPts val="3600"/>
              <a:buNone/>
            </a:pPr>
            <a:r>
              <a:rPr b="1" lang="en-IE">
                <a:solidFill>
                  <a:srgbClr val="10B1A2"/>
                </a:solidFill>
              </a:rPr>
              <a:t>Kadın Girişimcilere Mevcut Destekler</a:t>
            </a:r>
            <a:endParaRPr b="1">
              <a:solidFill>
                <a:srgbClr val="10B1A2"/>
              </a:solidFill>
            </a:endParaRPr>
          </a:p>
          <a:p>
            <a:pPr indent="0" lvl="0" marL="0" rtl="0" algn="l">
              <a:lnSpc>
                <a:spcPct val="88888"/>
              </a:lnSpc>
              <a:spcBef>
                <a:spcPts val="100"/>
              </a:spcBef>
              <a:spcAft>
                <a:spcPts val="0"/>
              </a:spcAft>
              <a:buClr>
                <a:srgbClr val="6D6E6C"/>
              </a:buClr>
              <a:buSzPts val="3600"/>
              <a:buNone/>
            </a:pPr>
            <a:r>
              <a:rPr b="1" lang="en-IE"/>
              <a:t>Kuzey İrlanda İngiltere</a:t>
            </a:r>
            <a:endParaRPr b="1"/>
          </a:p>
        </p:txBody>
      </p:sp>
      <p:sp>
        <p:nvSpPr>
          <p:cNvPr id="640" name="Google Shape;640;p57"/>
          <p:cNvSpPr txBox="1"/>
          <p:nvPr>
            <p:ph idx="2" type="body"/>
          </p:nvPr>
        </p:nvSpPr>
        <p:spPr>
          <a:xfrm>
            <a:off x="777411" y="2774673"/>
            <a:ext cx="10759447" cy="3975101"/>
          </a:xfrm>
          <a:prstGeom prst="rect">
            <a:avLst/>
          </a:prstGeom>
          <a:noFill/>
          <a:ln>
            <a:noFill/>
          </a:ln>
        </p:spPr>
        <p:txBody>
          <a:bodyPr anchorCtr="0" anchor="t" bIns="45700" lIns="91425" spcFirstLastPara="1" rIns="91425" wrap="square" tIns="45700">
            <a:noAutofit/>
          </a:bodyPr>
          <a:lstStyle/>
          <a:p>
            <a:pPr indent="0" lvl="0" marL="0" rtl="0" algn="l">
              <a:lnSpc>
                <a:spcPct val="112500"/>
              </a:lnSpc>
              <a:spcBef>
                <a:spcPts val="0"/>
              </a:spcBef>
              <a:spcAft>
                <a:spcPts val="0"/>
              </a:spcAft>
              <a:buClr>
                <a:srgbClr val="E95273"/>
              </a:buClr>
              <a:buSzPts val="2400"/>
              <a:buNone/>
            </a:pPr>
            <a:r>
              <a:rPr b="1" lang="en-IE">
                <a:solidFill>
                  <a:srgbClr val="E95273"/>
                </a:solidFill>
              </a:rPr>
              <a:t>Mentorluk</a:t>
            </a:r>
            <a:endParaRPr b="1" sz="800">
              <a:solidFill>
                <a:srgbClr val="E95273"/>
              </a:solidFill>
            </a:endParaRPr>
          </a:p>
          <a:p>
            <a:pPr indent="0" lvl="0" marL="495300" rtl="0" algn="l">
              <a:lnSpc>
                <a:spcPct val="112500"/>
              </a:lnSpc>
              <a:spcBef>
                <a:spcPts val="400"/>
              </a:spcBef>
              <a:spcAft>
                <a:spcPts val="0"/>
              </a:spcAft>
              <a:buClr>
                <a:srgbClr val="E95273"/>
              </a:buClr>
              <a:buSzPts val="2400"/>
              <a:buNone/>
            </a:pPr>
            <a:r>
              <a:rPr b="1" lang="en-IE">
                <a:solidFill>
                  <a:srgbClr val="E95273"/>
                </a:solidFill>
              </a:rPr>
              <a:t>Women in Business (WIB) (4 programın gücü)</a:t>
            </a:r>
            <a:endParaRPr/>
          </a:p>
          <a:p>
            <a:pPr indent="0" lvl="0" marL="495300" rtl="0" algn="l">
              <a:lnSpc>
                <a:spcPct val="112500"/>
              </a:lnSpc>
              <a:spcBef>
                <a:spcPts val="400"/>
              </a:spcBef>
              <a:spcAft>
                <a:spcPts val="0"/>
              </a:spcAft>
              <a:buClr>
                <a:srgbClr val="6D6E6C"/>
              </a:buClr>
              <a:buSzPts val="2400"/>
              <a:buNone/>
            </a:pPr>
            <a:r>
              <a:rPr lang="en-IE"/>
              <a:t>Yerel kadınlara eğitim, akıl hocalığı, rol modeli içerir ve akran ağı oluşturan altı aylık bir programda bir parça olma şansı sunar.</a:t>
            </a:r>
            <a:endParaRPr/>
          </a:p>
          <a:p>
            <a:pPr indent="0" lvl="0" marL="495300" rtl="0" algn="l">
              <a:lnSpc>
                <a:spcPct val="112500"/>
              </a:lnSpc>
              <a:spcBef>
                <a:spcPts val="400"/>
              </a:spcBef>
              <a:spcAft>
                <a:spcPts val="0"/>
              </a:spcAft>
              <a:buClr>
                <a:srgbClr val="E95273"/>
              </a:buClr>
              <a:buSzPts val="2400"/>
              <a:buNone/>
            </a:pPr>
            <a:r>
              <a:rPr b="1" lang="en-IE">
                <a:solidFill>
                  <a:srgbClr val="E95273"/>
                </a:solidFill>
              </a:rPr>
              <a:t>Women in Business  (Mentorluk Programı)</a:t>
            </a:r>
            <a:endParaRPr/>
          </a:p>
          <a:p>
            <a:pPr indent="0" lvl="0" marL="495300" rtl="0" algn="l">
              <a:lnSpc>
                <a:spcPct val="91666"/>
              </a:lnSpc>
              <a:spcBef>
                <a:spcPts val="400"/>
              </a:spcBef>
              <a:spcAft>
                <a:spcPts val="0"/>
              </a:spcAft>
              <a:buClr>
                <a:srgbClr val="6D6E6C"/>
              </a:buClr>
              <a:buSzPts val="2400"/>
              <a:buNone/>
            </a:pPr>
            <a:r>
              <a:rPr lang="en-IE"/>
              <a:t>Mentorluk programı, 12 aylık mentorluk desteği programı için 30 Mentor'u 30 Mentees ile eşleştirerek programda yılda dört kez yer almaktadır. Sonuç olarak, kariyerlerinde daha erken bir aşamada bilgi ve uzmanlıklarını diğer kadınlara hediye etmek isteyen deneyimli ve başarılı kadınları sürekli olarak işe alıyoruz.</a:t>
            </a:r>
            <a:endParaRPr/>
          </a:p>
        </p:txBody>
      </p:sp>
      <p:pic>
        <p:nvPicPr>
          <p:cNvPr id="641" name="Google Shape;641;p57"/>
          <p:cNvPicPr preferRelativeResize="0"/>
          <p:nvPr/>
        </p:nvPicPr>
        <p:blipFill rotWithShape="1">
          <a:blip r:embed="rId3">
            <a:alphaModFix/>
          </a:blip>
          <a:srcRect b="0" l="0" r="0" t="0"/>
          <a:stretch/>
        </p:blipFill>
        <p:spPr>
          <a:xfrm>
            <a:off x="11066731" y="830672"/>
            <a:ext cx="902849" cy="80987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58"/>
          <p:cNvSpPr txBox="1"/>
          <p:nvPr>
            <p:ph idx="2" type="body"/>
          </p:nvPr>
        </p:nvSpPr>
        <p:spPr>
          <a:xfrm>
            <a:off x="876301" y="2117212"/>
            <a:ext cx="1022032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Mentorluk</a:t>
            </a:r>
            <a:endParaRPr b="1">
              <a:solidFill>
                <a:srgbClr val="E95273"/>
              </a:solidFill>
            </a:endParaRPr>
          </a:p>
          <a:p>
            <a:pPr indent="0" lvl="0" marL="0" rtl="0" algn="l">
              <a:lnSpc>
                <a:spcPct val="90000"/>
              </a:lnSpc>
              <a:spcBef>
                <a:spcPts val="400"/>
              </a:spcBef>
              <a:spcAft>
                <a:spcPts val="0"/>
              </a:spcAft>
              <a:buClr>
                <a:srgbClr val="6D6E6C"/>
              </a:buClr>
              <a:buSzPts val="800"/>
              <a:buNone/>
            </a:pPr>
            <a:r>
              <a:t/>
            </a:r>
            <a:endParaRPr b="1" sz="800">
              <a:solidFill>
                <a:srgbClr val="E95273"/>
              </a:solidFill>
            </a:endParaRPr>
          </a:p>
          <a:p>
            <a:pPr indent="0" lvl="0" marL="495300" rtl="0" algn="l">
              <a:lnSpc>
                <a:spcPct val="90000"/>
              </a:lnSpc>
              <a:spcBef>
                <a:spcPts val="400"/>
              </a:spcBef>
              <a:spcAft>
                <a:spcPts val="0"/>
              </a:spcAft>
              <a:buClr>
                <a:srgbClr val="E95273"/>
              </a:buClr>
              <a:buSzPts val="2400"/>
              <a:buNone/>
            </a:pPr>
            <a:r>
              <a:rPr b="1" lang="en-IE">
                <a:solidFill>
                  <a:srgbClr val="E95273"/>
                </a:solidFill>
              </a:rPr>
              <a:t>Women in Business  (Mentorluk Programı)</a:t>
            </a:r>
            <a:endParaRPr sz="800"/>
          </a:p>
          <a:p>
            <a:pPr indent="0" lvl="0" marL="495300" rtl="0" algn="l">
              <a:lnSpc>
                <a:spcPct val="90000"/>
              </a:lnSpc>
              <a:spcBef>
                <a:spcPts val="400"/>
              </a:spcBef>
              <a:spcAft>
                <a:spcPts val="0"/>
              </a:spcAft>
              <a:buClr>
                <a:srgbClr val="6D6E6C"/>
              </a:buClr>
              <a:buSzPts val="2400"/>
              <a:buNone/>
            </a:pPr>
            <a:r>
              <a:rPr lang="en-IE"/>
              <a:t>Tümevarım oturumları şunları içerir:</a:t>
            </a:r>
            <a:endParaRPr/>
          </a:p>
          <a:p>
            <a:pPr indent="-342900" lvl="1" marL="838200" rtl="0" algn="l">
              <a:lnSpc>
                <a:spcPct val="90000"/>
              </a:lnSpc>
              <a:spcBef>
                <a:spcPts val="400"/>
              </a:spcBef>
              <a:spcAft>
                <a:spcPts val="0"/>
              </a:spcAft>
              <a:buClr>
                <a:srgbClr val="E95273"/>
              </a:buClr>
              <a:buSzPts val="2400"/>
              <a:buFont typeface="Arial"/>
              <a:buChar char="•"/>
            </a:pPr>
            <a:r>
              <a:rPr lang="en-IE">
                <a:solidFill>
                  <a:srgbClr val="7F7F7F"/>
                </a:solidFill>
              </a:rPr>
              <a:t>Değerleriniz, hedefleriniz ve motivasyonunuz bir mentör veya mentor olarak başarınıza nasıl katkıda bulunur?</a:t>
            </a:r>
            <a:endParaRPr/>
          </a:p>
          <a:p>
            <a:pPr indent="-342900" lvl="1" marL="838200" rtl="0" algn="l">
              <a:lnSpc>
                <a:spcPct val="90000"/>
              </a:lnSpc>
              <a:spcBef>
                <a:spcPts val="400"/>
              </a:spcBef>
              <a:spcAft>
                <a:spcPts val="0"/>
              </a:spcAft>
              <a:buClr>
                <a:srgbClr val="E95273"/>
              </a:buClr>
              <a:buSzPts val="2400"/>
              <a:buFont typeface="Arial"/>
              <a:buChar char="•"/>
            </a:pPr>
            <a:r>
              <a:rPr lang="en-IE">
                <a:solidFill>
                  <a:srgbClr val="7F7F7F"/>
                </a:solidFill>
              </a:rPr>
              <a:t>Mentorluk Programında zamanınızı nasıl en üst düzeye çıkarabileceğinizi keşfetme</a:t>
            </a:r>
            <a:endParaRPr>
              <a:solidFill>
                <a:srgbClr val="7F7F7F"/>
              </a:solidFill>
            </a:endParaRPr>
          </a:p>
          <a:p>
            <a:pPr indent="-342900" lvl="1" marL="838200" rtl="0" algn="l">
              <a:lnSpc>
                <a:spcPct val="90000"/>
              </a:lnSpc>
              <a:spcBef>
                <a:spcPts val="400"/>
              </a:spcBef>
              <a:spcAft>
                <a:spcPts val="0"/>
              </a:spcAft>
              <a:buClr>
                <a:srgbClr val="E95273"/>
              </a:buClr>
              <a:buSzPts val="2400"/>
              <a:buFont typeface="Arial"/>
              <a:buChar char="•"/>
            </a:pPr>
            <a:r>
              <a:rPr lang="en-IE">
                <a:solidFill>
                  <a:srgbClr val="7F7F7F"/>
                </a:solidFill>
              </a:rPr>
              <a:t>WIB ve Gelişmiş Koçluk ile Soru-Cevap oturumu. Mentees ve mentorlarla ağ kurma fırsatı</a:t>
            </a:r>
            <a:endParaRPr>
              <a:solidFill>
                <a:srgbClr val="7F7F7F"/>
              </a:solidFill>
            </a:endParaRPr>
          </a:p>
          <a:p>
            <a:pPr indent="0" lvl="0" marL="495300" rtl="0" algn="l">
              <a:lnSpc>
                <a:spcPct val="90000"/>
              </a:lnSpc>
              <a:spcBef>
                <a:spcPts val="400"/>
              </a:spcBef>
              <a:spcAft>
                <a:spcPts val="0"/>
              </a:spcAft>
              <a:buClr>
                <a:srgbClr val="6D6E6C"/>
              </a:buClr>
              <a:buSzPts val="2000"/>
              <a:buNone/>
            </a:pPr>
            <a:r>
              <a:rPr lang="en-IE" sz="2000" u="sng">
                <a:solidFill>
                  <a:schemeClr val="hlink"/>
                </a:solidFill>
                <a:hlinkClick r:id="rId3"/>
              </a:rPr>
              <a:t>https://www.womeninbusinessni.com/Programmes/The-Mentoring-Programme.aspx</a:t>
            </a:r>
            <a:endParaRPr sz="2000"/>
          </a:p>
          <a:p>
            <a:pPr indent="0" lvl="0" marL="0" rtl="0" algn="l">
              <a:lnSpc>
                <a:spcPct val="90000"/>
              </a:lnSpc>
              <a:spcBef>
                <a:spcPts val="1000"/>
              </a:spcBef>
              <a:spcAft>
                <a:spcPts val="0"/>
              </a:spcAft>
              <a:buClr>
                <a:srgbClr val="6D6E6C"/>
              </a:buClr>
              <a:buSzPts val="2400"/>
              <a:buNone/>
            </a:pPr>
            <a:r>
              <a:t/>
            </a:r>
            <a:endParaRPr/>
          </a:p>
        </p:txBody>
      </p:sp>
      <p:sp>
        <p:nvSpPr>
          <p:cNvPr id="647" name="Google Shape;647;p58"/>
          <p:cNvSpPr txBox="1"/>
          <p:nvPr/>
        </p:nvSpPr>
        <p:spPr>
          <a:xfrm>
            <a:off x="353527" y="765687"/>
            <a:ext cx="8540481" cy="1633275"/>
          </a:xfrm>
          <a:prstGeom prst="rect">
            <a:avLst/>
          </a:prstGeom>
          <a:noFill/>
          <a:ln>
            <a:noFill/>
          </a:ln>
        </p:spPr>
        <p:txBody>
          <a:bodyPr anchorCtr="0" anchor="t" bIns="45700" lIns="91425" spcFirstLastPara="1" rIns="91425" wrap="square" tIns="45700">
            <a:normAutofit/>
          </a:bodyPr>
          <a:lstStyle/>
          <a:p>
            <a:pPr indent="0" lvl="0" marL="0" marR="0" rtl="0" algn="l">
              <a:lnSpc>
                <a:spcPct val="88888"/>
              </a:lnSpc>
              <a:spcBef>
                <a:spcPts val="0"/>
              </a:spcBef>
              <a:spcAft>
                <a:spcPts val="0"/>
              </a:spcAft>
              <a:buClr>
                <a:srgbClr val="10B1A2"/>
              </a:buClr>
              <a:buSzPts val="3600"/>
              <a:buFont typeface="Arial"/>
              <a:buNone/>
            </a:pPr>
            <a:r>
              <a:rPr b="1" lang="en-IE" sz="3600">
                <a:solidFill>
                  <a:srgbClr val="10B1A2"/>
                </a:solidFill>
                <a:latin typeface="Calibri"/>
                <a:ea typeface="Calibri"/>
                <a:cs typeface="Calibri"/>
                <a:sym typeface="Calibri"/>
              </a:rPr>
              <a:t>Kadın Girişimcilere Mevcut Destekler</a:t>
            </a:r>
            <a:endParaRPr b="1" sz="3600">
              <a:solidFill>
                <a:srgbClr val="10B1A2"/>
              </a:solidFill>
              <a:latin typeface="Calibri"/>
              <a:ea typeface="Calibri"/>
              <a:cs typeface="Calibri"/>
              <a:sym typeface="Calibri"/>
            </a:endParaRPr>
          </a:p>
          <a:p>
            <a:pPr indent="0" lvl="0" marL="0" marR="0" rtl="0" algn="l">
              <a:lnSpc>
                <a:spcPct val="88888"/>
              </a:lnSpc>
              <a:spcBef>
                <a:spcPts val="100"/>
              </a:spcBef>
              <a:spcAft>
                <a:spcPts val="0"/>
              </a:spcAft>
              <a:buClr>
                <a:srgbClr val="6D6E6C"/>
              </a:buClr>
              <a:buSzPts val="3600"/>
              <a:buFont typeface="Arial"/>
              <a:buNone/>
            </a:pPr>
            <a:r>
              <a:rPr b="1" lang="en-IE" sz="3600">
                <a:solidFill>
                  <a:srgbClr val="6D6E6C"/>
                </a:solidFill>
                <a:latin typeface="Calibri"/>
                <a:ea typeface="Calibri"/>
                <a:cs typeface="Calibri"/>
                <a:sym typeface="Calibri"/>
              </a:rPr>
              <a:t>Kuzey İrlanda İngiltere</a:t>
            </a:r>
            <a:endParaRPr b="1" sz="3600">
              <a:solidFill>
                <a:srgbClr val="6D6E6C"/>
              </a:solidFill>
              <a:latin typeface="Calibri"/>
              <a:ea typeface="Calibri"/>
              <a:cs typeface="Calibri"/>
              <a:sym typeface="Calibri"/>
            </a:endParaRPr>
          </a:p>
        </p:txBody>
      </p:sp>
      <p:pic>
        <p:nvPicPr>
          <p:cNvPr id="648" name="Google Shape;648;p58"/>
          <p:cNvPicPr preferRelativeResize="0"/>
          <p:nvPr/>
        </p:nvPicPr>
        <p:blipFill rotWithShape="1">
          <a:blip r:embed="rId4">
            <a:alphaModFix/>
          </a:blip>
          <a:srcRect b="0" l="0" r="0" t="0"/>
          <a:stretch/>
        </p:blipFill>
        <p:spPr>
          <a:xfrm>
            <a:off x="7640662" y="772446"/>
            <a:ext cx="902849" cy="80987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59"/>
          <p:cNvSpPr txBox="1"/>
          <p:nvPr>
            <p:ph idx="1" type="body"/>
          </p:nvPr>
        </p:nvSpPr>
        <p:spPr>
          <a:xfrm>
            <a:off x="3943401" y="543123"/>
            <a:ext cx="5300797"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3000"/>
              <a:t>Koçluk ve Mentorluktan Yararlanan Kadınlar</a:t>
            </a:r>
            <a:endParaRPr sz="3000"/>
          </a:p>
        </p:txBody>
      </p:sp>
      <p:sp>
        <p:nvSpPr>
          <p:cNvPr id="654" name="Google Shape;654;p59"/>
          <p:cNvSpPr txBox="1"/>
          <p:nvPr>
            <p:ph idx="2" type="body"/>
          </p:nvPr>
        </p:nvSpPr>
        <p:spPr>
          <a:xfrm>
            <a:off x="3572143" y="2117448"/>
            <a:ext cx="799693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lang="en-IE"/>
              <a:t>Women on Business Debate</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Koçluk ve mentorluk organizasyonlarının hizmetlerini iş taşıyıcılarını geliştirmek için kullanan kadınlarla görüşmeler. Böyle bir hizmetin faydalı olduğunu kabul ediyorlar ve kadınların iş için farklı yaklaşımları anlamalarına yardımcı oluyorlar. Dahası, kadınların yeni olasılıklara daha açık olmalarına yardımcı olur.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lang="en-IE" sz="2000" u="sng">
                <a:solidFill>
                  <a:schemeClr val="hlink"/>
                </a:solidFill>
                <a:hlinkClick r:id="rId3"/>
              </a:rPr>
              <a:t>https://www.youtube.com/watch?v=2tWG46q9twU&amp;t=490s</a:t>
            </a:r>
            <a:endParaRPr sz="2000" u="sng"/>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lang="en-IE" sz="2000" u="sng">
                <a:solidFill>
                  <a:schemeClr val="hlink"/>
                </a:solidFill>
                <a:hlinkClick r:id="rId4"/>
              </a:rPr>
              <a:t>https://www.youtube.com/watch?v=DYYyNrXBf3M</a:t>
            </a:r>
            <a:endParaRPr sz="2000"/>
          </a:p>
          <a:p>
            <a:pPr indent="0" lvl="0" marL="0" rtl="0" algn="l">
              <a:lnSpc>
                <a:spcPct val="90000"/>
              </a:lnSpc>
              <a:spcBef>
                <a:spcPts val="1000"/>
              </a:spcBef>
              <a:spcAft>
                <a:spcPts val="0"/>
              </a:spcAft>
              <a:buClr>
                <a:srgbClr val="6D6E6C"/>
              </a:buClr>
              <a:buSzPts val="2000"/>
              <a:buNone/>
            </a:pPr>
            <a:r>
              <a:t/>
            </a:r>
            <a:endParaRPr sz="2000"/>
          </a:p>
          <a:p>
            <a:pPr indent="0" lvl="0" marL="0" rtl="0" algn="l">
              <a:lnSpc>
                <a:spcPct val="90000"/>
              </a:lnSpc>
              <a:spcBef>
                <a:spcPts val="1000"/>
              </a:spcBef>
              <a:spcAft>
                <a:spcPts val="0"/>
              </a:spcAft>
              <a:buClr>
                <a:srgbClr val="6D6E6C"/>
              </a:buClr>
              <a:buSzPts val="2400"/>
              <a:buNone/>
            </a:pPr>
            <a:r>
              <a:t/>
            </a:r>
            <a:endParaRPr/>
          </a:p>
        </p:txBody>
      </p:sp>
      <p:pic>
        <p:nvPicPr>
          <p:cNvPr descr="Image result for polish flag" id="655" name="Google Shape;655;p59"/>
          <p:cNvPicPr preferRelativeResize="0"/>
          <p:nvPr/>
        </p:nvPicPr>
        <p:blipFill rotWithShape="1">
          <a:blip r:embed="rId5">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656" name="Google Shape;656;p59"/>
          <p:cNvSpPr txBox="1"/>
          <p:nvPr/>
        </p:nvSpPr>
        <p:spPr>
          <a:xfrm>
            <a:off x="9852239" y="1774008"/>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6"/>
          <p:cNvSpPr txBox="1"/>
          <p:nvPr>
            <p:ph idx="2" type="body"/>
          </p:nvPr>
        </p:nvSpPr>
        <p:spPr>
          <a:xfrm>
            <a:off x="202383" y="2251672"/>
            <a:ext cx="6582730"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Noto Sans Symbols"/>
              <a:buChar char="✔"/>
            </a:pPr>
            <a:r>
              <a:rPr b="1" i="1" lang="en-IE">
                <a:solidFill>
                  <a:srgbClr val="E63275"/>
                </a:solidFill>
              </a:rPr>
              <a:t>Başlatmak </a:t>
            </a:r>
            <a:r>
              <a:rPr lang="en-IE"/>
              <a:t>/ sunum ve genişleme planları</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Takım Çalışması.  </a:t>
            </a:r>
            <a:r>
              <a:rPr lang="en-IE"/>
              <a:t>İlk yönetici, yönetim kurulu ve ve yöneticiler, kurum kültürünü geliştirir</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İK. </a:t>
            </a:r>
            <a:r>
              <a:rPr lang="en-IE"/>
              <a:t>İşe alma stratejisi, saat, bordro, fayda kurulumu</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Ofis</a:t>
            </a:r>
            <a:r>
              <a:rPr lang="en-IE"/>
              <a:t> kira, tesisler</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Yerelleştirme.  </a:t>
            </a:r>
            <a:r>
              <a:rPr lang="en-IE"/>
              <a:t>Uygun yerel ayarlarda kurulum işlemleri; taşınma, vize ve yer değiştirme sorunları</a:t>
            </a:r>
            <a:endParaRPr/>
          </a:p>
          <a:p>
            <a:pPr indent="-342900" lvl="0" marL="342900" rtl="0" algn="l">
              <a:lnSpc>
                <a:spcPct val="90000"/>
              </a:lnSpc>
              <a:spcBef>
                <a:spcPts val="1000"/>
              </a:spcBef>
              <a:spcAft>
                <a:spcPts val="0"/>
              </a:spcAft>
              <a:buClr>
                <a:srgbClr val="E63275"/>
              </a:buClr>
              <a:buSzPts val="2400"/>
              <a:buFont typeface="Noto Sans Symbols"/>
              <a:buChar char="✔"/>
            </a:pPr>
            <a:r>
              <a:rPr b="1" i="1" lang="en-IE">
                <a:solidFill>
                  <a:srgbClr val="E63275"/>
                </a:solidFill>
              </a:rPr>
              <a:t>IT: </a:t>
            </a:r>
            <a:r>
              <a:rPr lang="en-IE"/>
              <a:t>bilgisayarlar, telekomünikasyon, ofis otomasyonu, güvenlik, depolama, kayıtlar</a:t>
            </a:r>
            <a:endParaRPr/>
          </a:p>
        </p:txBody>
      </p:sp>
      <p:sp>
        <p:nvSpPr>
          <p:cNvPr id="260" name="Google Shape;260;p6"/>
          <p:cNvSpPr txBox="1"/>
          <p:nvPr/>
        </p:nvSpPr>
        <p:spPr>
          <a:xfrm>
            <a:off x="6618914" y="2184560"/>
            <a:ext cx="5370703" cy="397510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Operasyonlar. </a:t>
            </a:r>
            <a:r>
              <a:rPr b="0" i="0" lang="en-IE" sz="2400" u="none" cap="none" strike="noStrike">
                <a:solidFill>
                  <a:srgbClr val="6D6E6C"/>
                </a:solidFill>
                <a:latin typeface="Calibri"/>
                <a:ea typeface="Calibri"/>
                <a:cs typeface="Calibri"/>
                <a:sym typeface="Calibri"/>
              </a:rPr>
              <a:t> manuel, sistemler, kurulum</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Büyüme. </a:t>
            </a:r>
            <a:r>
              <a:rPr b="0" i="0" lang="en-IE" sz="2400" u="none" cap="none" strike="noStrike">
                <a:solidFill>
                  <a:srgbClr val="6D6E6C"/>
                </a:solidFill>
                <a:latin typeface="Calibri"/>
                <a:ea typeface="Calibri"/>
                <a:cs typeface="Calibri"/>
                <a:sym typeface="Calibri"/>
              </a:rPr>
              <a:t>Satış ekibi, iş geliştirme, müşteri hizmetleri, bakım / destek / onarım, üretim / geliştirme, sözleşme yönetimi, koleksiyonlar, satıcılar geliştirmek</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Özel maliyetler: </a:t>
            </a:r>
            <a:r>
              <a:rPr b="0" i="0" lang="en-IE" sz="2400" u="none" cap="none" strike="noStrike">
                <a:solidFill>
                  <a:srgbClr val="6D6E6C"/>
                </a:solidFill>
                <a:latin typeface="Calibri"/>
                <a:ea typeface="Calibri"/>
                <a:cs typeface="Calibri"/>
                <a:sym typeface="Calibri"/>
              </a:rPr>
              <a:t>fiziksel kurulum, iç tasarım, geliştirme, iyileştirmeler</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63275"/>
              </a:buClr>
              <a:buSzPts val="2400"/>
              <a:buFont typeface="Noto Sans Symbols"/>
              <a:buChar char="✔"/>
            </a:pPr>
            <a:r>
              <a:rPr b="1" i="1" lang="en-IE" sz="2400" u="none" cap="none" strike="noStrike">
                <a:solidFill>
                  <a:srgbClr val="E63275"/>
                </a:solidFill>
                <a:latin typeface="Calibri"/>
                <a:ea typeface="Calibri"/>
                <a:cs typeface="Calibri"/>
                <a:sym typeface="Calibri"/>
              </a:rPr>
              <a:t>Tesisler  </a:t>
            </a:r>
            <a:r>
              <a:rPr b="0" i="0" lang="en-IE" sz="2400" u="none" cap="none" strike="noStrike">
                <a:solidFill>
                  <a:srgbClr val="6D6E6C"/>
                </a:solidFill>
                <a:latin typeface="Calibri"/>
                <a:ea typeface="Calibri"/>
                <a:cs typeface="Calibri"/>
                <a:sym typeface="Calibri"/>
              </a:rPr>
              <a:t>yönetimi. Levazım, mobilya, yardımcı programlar, ekipman</a:t>
            </a:r>
            <a:endParaRPr b="0" i="0" sz="2400" u="none" cap="none" strike="noStrike">
              <a:solidFill>
                <a:srgbClr val="6D6E6C"/>
              </a:solidFill>
              <a:latin typeface="Calibri"/>
              <a:ea typeface="Calibri"/>
              <a:cs typeface="Calibri"/>
              <a:sym typeface="Calibri"/>
            </a:endParaRPr>
          </a:p>
        </p:txBody>
      </p:sp>
      <p:sp>
        <p:nvSpPr>
          <p:cNvPr id="261" name="Google Shape;261;p6"/>
          <p:cNvSpPr txBox="1"/>
          <p:nvPr>
            <p:ph idx="1" type="body"/>
          </p:nvPr>
        </p:nvSpPr>
        <p:spPr>
          <a:xfrm>
            <a:off x="3794234" y="649376"/>
            <a:ext cx="8218801" cy="14680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E63275"/>
              </a:buClr>
              <a:buSzPts val="2695"/>
              <a:buNone/>
            </a:pPr>
            <a:r>
              <a:rPr b="1" lang="en-IE" sz="2695">
                <a:solidFill>
                  <a:srgbClr val="E63275"/>
                </a:solidFill>
              </a:rPr>
              <a:t>Bir Başlangıç Olarak İhtiyacınız Olanlar!</a:t>
            </a:r>
            <a:endParaRPr/>
          </a:p>
          <a:p>
            <a:pPr indent="0" lvl="0" marL="0" rtl="0" algn="l">
              <a:lnSpc>
                <a:spcPct val="100000"/>
              </a:lnSpc>
              <a:spcBef>
                <a:spcPts val="0"/>
              </a:spcBef>
              <a:spcAft>
                <a:spcPts val="0"/>
              </a:spcAft>
              <a:buClr>
                <a:srgbClr val="E63275"/>
              </a:buClr>
              <a:buSzPts val="2695"/>
              <a:buNone/>
            </a:pPr>
            <a:r>
              <a:rPr b="1" lang="en-IE" sz="2695">
                <a:solidFill>
                  <a:srgbClr val="E63275"/>
                </a:solidFill>
              </a:rPr>
              <a:t>Alışveriş Listeniz!</a:t>
            </a:r>
            <a:endParaRPr b="1" sz="1704">
              <a:solidFill>
                <a:srgbClr val="E63275"/>
              </a:solidFill>
            </a:endParaRPr>
          </a:p>
          <a:p>
            <a:pPr indent="0" lvl="0" marL="0" rtl="0" algn="l">
              <a:lnSpc>
                <a:spcPct val="100000"/>
              </a:lnSpc>
              <a:spcBef>
                <a:spcPts val="0"/>
              </a:spcBef>
              <a:spcAft>
                <a:spcPts val="0"/>
              </a:spcAft>
              <a:buClr>
                <a:srgbClr val="10B1A2"/>
              </a:buClr>
              <a:buSzPts val="1704"/>
              <a:buNone/>
            </a:pPr>
            <a:r>
              <a:rPr b="1" i="1" lang="en-IE" sz="1704">
                <a:solidFill>
                  <a:srgbClr val="10B1A2"/>
                </a:solidFill>
              </a:rPr>
              <a:t>Muhtemelen bu unsurların bir kısmı veya tamamı ile Harici Desteğe İhtiyacınız Olacaktır..</a:t>
            </a:r>
            <a:endParaRPr b="1" i="1" sz="1704">
              <a:solidFill>
                <a:srgbClr val="10B1A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60"/>
          <p:cNvSpPr txBox="1"/>
          <p:nvPr>
            <p:ph idx="1" type="body"/>
          </p:nvPr>
        </p:nvSpPr>
        <p:spPr>
          <a:xfrm>
            <a:off x="3943401" y="765451"/>
            <a:ext cx="5598164"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3000"/>
              <a:t>Ek Eğitime Yatırım Yapan Kadın Girişimcilerle Söyleşi</a:t>
            </a:r>
            <a:endParaRPr sz="3000"/>
          </a:p>
        </p:txBody>
      </p:sp>
      <p:sp>
        <p:nvSpPr>
          <p:cNvPr id="662" name="Google Shape;662;p60"/>
          <p:cNvSpPr txBox="1"/>
          <p:nvPr>
            <p:ph idx="2" type="body"/>
          </p:nvPr>
        </p:nvSpPr>
        <p:spPr>
          <a:xfrm>
            <a:off x="3572143" y="2117448"/>
            <a:ext cx="799693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b="1" lang="en-IE"/>
              <a:t>Başarılı Polonyalı Kadınlar İş hayatında</a:t>
            </a:r>
            <a:endParaRPr b="1"/>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Kendi işini yürüten kadınlarla röportaj. Eğitimlerinin işleriyle hiçbir ortak yanı olmadığından, çoğu eğitimlere yatırım yapmaya başladı. Video, uygun eğitim kaynaklarının nasıl bulunacağı hakkında bilgi sağlar.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lang="en-IE" u="sng">
                <a:solidFill>
                  <a:schemeClr val="hlink"/>
                </a:solidFill>
                <a:hlinkClick r:id="rId3"/>
              </a:rPr>
              <a:t>https://www.youtube.com/watch?v=M2XEvmAvgdg</a:t>
            </a:r>
            <a:endParaRPr sz="2000"/>
          </a:p>
          <a:p>
            <a:pPr indent="0" lvl="0" marL="0" rtl="0" algn="l">
              <a:lnSpc>
                <a:spcPct val="90000"/>
              </a:lnSpc>
              <a:spcBef>
                <a:spcPts val="1000"/>
              </a:spcBef>
              <a:spcAft>
                <a:spcPts val="0"/>
              </a:spcAft>
              <a:buClr>
                <a:srgbClr val="6D6E6C"/>
              </a:buClr>
              <a:buSzPts val="2400"/>
              <a:buNone/>
            </a:pPr>
            <a:r>
              <a:t/>
            </a:r>
            <a:endParaRPr/>
          </a:p>
        </p:txBody>
      </p:sp>
      <p:pic>
        <p:nvPicPr>
          <p:cNvPr descr="Image result for polish flag" id="663" name="Google Shape;663;p60"/>
          <p:cNvPicPr preferRelativeResize="0"/>
          <p:nvPr/>
        </p:nvPicPr>
        <p:blipFill rotWithShape="1">
          <a:blip r:embed="rId4">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664" name="Google Shape;664;p60"/>
          <p:cNvSpPr txBox="1"/>
          <p:nvPr/>
        </p:nvSpPr>
        <p:spPr>
          <a:xfrm>
            <a:off x="9852239" y="1886615"/>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61"/>
          <p:cNvSpPr txBox="1"/>
          <p:nvPr>
            <p:ph idx="1" type="body"/>
          </p:nvPr>
        </p:nvSpPr>
        <p:spPr>
          <a:xfrm>
            <a:off x="3943401" y="543123"/>
            <a:ext cx="5300797"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3000"/>
              <a:t>Polonya Koçu ve Mentorluğu</a:t>
            </a:r>
            <a:endParaRPr sz="3000"/>
          </a:p>
        </p:txBody>
      </p:sp>
      <p:sp>
        <p:nvSpPr>
          <p:cNvPr id="670" name="Google Shape;670;p61"/>
          <p:cNvSpPr txBox="1"/>
          <p:nvPr>
            <p:ph idx="2" type="body"/>
          </p:nvPr>
        </p:nvSpPr>
        <p:spPr>
          <a:xfrm>
            <a:off x="3016666" y="2254181"/>
            <a:ext cx="8774598"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b="1" lang="en-IE"/>
              <a:t>Polish coach and mentoring support organizations</a:t>
            </a:r>
            <a:endParaRPr b="1"/>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Gelecekteki girişimcileri, işverenleri ve çalışanları destekleyen üç organizasyon. Bağlantılar, Polonya'da koçluk ve mentorluğun nasıl çalıştığı hakkında bilgi sağlar. Böyle bir örgütün varlığı Polonya'da kanepe ve mentorluğun popüler hizmetler olduğunu gösteriyor.</a:t>
            </a:r>
            <a:endParaRPr/>
          </a:p>
          <a:p>
            <a:pPr indent="0" lvl="0" marL="0" rtl="0" algn="l">
              <a:lnSpc>
                <a:spcPct val="90000"/>
              </a:lnSpc>
              <a:spcBef>
                <a:spcPts val="1000"/>
              </a:spcBef>
              <a:spcAft>
                <a:spcPts val="0"/>
              </a:spcAft>
              <a:buClr>
                <a:srgbClr val="E63275"/>
              </a:buClr>
              <a:buSzPts val="2400"/>
              <a:buNone/>
            </a:pPr>
            <a:r>
              <a:rPr b="1" lang="en-IE" u="sng">
                <a:solidFill>
                  <a:srgbClr val="E63275"/>
                </a:solidFill>
                <a:hlinkClick r:id="rId3"/>
              </a:rPr>
              <a:t>Video 1 </a:t>
            </a:r>
            <a:endParaRPr b="1">
              <a:solidFill>
                <a:srgbClr val="E63275"/>
              </a:solidFill>
            </a:endParaRPr>
          </a:p>
          <a:p>
            <a:pPr indent="0" lvl="0" marL="0" rtl="0" algn="l">
              <a:lnSpc>
                <a:spcPct val="90000"/>
              </a:lnSpc>
              <a:spcBef>
                <a:spcPts val="1000"/>
              </a:spcBef>
              <a:spcAft>
                <a:spcPts val="0"/>
              </a:spcAft>
              <a:buClr>
                <a:srgbClr val="E63275"/>
              </a:buClr>
              <a:buSzPts val="2400"/>
              <a:buNone/>
            </a:pPr>
            <a:r>
              <a:rPr b="1" lang="en-IE" u="sng">
                <a:solidFill>
                  <a:srgbClr val="E63275"/>
                </a:solidFill>
                <a:hlinkClick r:id="rId4"/>
              </a:rPr>
              <a:t>Video 2 </a:t>
            </a:r>
            <a:endParaRPr b="1">
              <a:solidFill>
                <a:srgbClr val="E63275"/>
              </a:solidFill>
            </a:endParaRPr>
          </a:p>
          <a:p>
            <a:pPr indent="0" lvl="0" marL="0" rtl="0" algn="l">
              <a:lnSpc>
                <a:spcPct val="90000"/>
              </a:lnSpc>
              <a:spcBef>
                <a:spcPts val="1000"/>
              </a:spcBef>
              <a:spcAft>
                <a:spcPts val="0"/>
              </a:spcAft>
              <a:buClr>
                <a:srgbClr val="E63275"/>
              </a:buClr>
              <a:buSzPts val="2400"/>
              <a:buNone/>
            </a:pPr>
            <a:r>
              <a:rPr b="1" lang="en-IE" u="sng">
                <a:solidFill>
                  <a:srgbClr val="E63275"/>
                </a:solidFill>
                <a:hlinkClick r:id="rId5"/>
              </a:rPr>
              <a:t>Video 3</a:t>
            </a:r>
            <a:endParaRPr/>
          </a:p>
        </p:txBody>
      </p:sp>
      <p:pic>
        <p:nvPicPr>
          <p:cNvPr descr="Image result for polish flag" id="671" name="Google Shape;671;p61"/>
          <p:cNvPicPr preferRelativeResize="0"/>
          <p:nvPr/>
        </p:nvPicPr>
        <p:blipFill rotWithShape="1">
          <a:blip r:embed="rId6">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672" name="Google Shape;672;p61"/>
          <p:cNvSpPr txBox="1"/>
          <p:nvPr/>
        </p:nvSpPr>
        <p:spPr>
          <a:xfrm>
            <a:off x="9852239" y="1680628"/>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62"/>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solidFill>
                  <a:srgbClr val="E63275"/>
                </a:solidFill>
              </a:rPr>
              <a:t>Vaka Analizi: </a:t>
            </a:r>
            <a:r>
              <a:rPr b="1" lang="en-IE"/>
              <a:t>Girişimci Destekleri</a:t>
            </a:r>
            <a:endParaRPr/>
          </a:p>
        </p:txBody>
      </p:sp>
      <p:sp>
        <p:nvSpPr>
          <p:cNvPr id="678" name="Google Shape;678;p62"/>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679" name="Google Shape;679;p62"/>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680" name="Google Shape;680;p62"/>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681" name="Google Shape;681;p62">
            <a:hlinkClick r:id="rId4"/>
          </p:cNvPr>
          <p:cNvPicPr preferRelativeResize="0"/>
          <p:nvPr/>
        </p:nvPicPr>
        <p:blipFill rotWithShape="1">
          <a:blip r:embed="rId5">
            <a:alphaModFix/>
          </a:blip>
          <a:srcRect b="0" l="0" r="0" t="0"/>
          <a:stretch/>
        </p:blipFill>
        <p:spPr>
          <a:xfrm>
            <a:off x="3354060" y="2227471"/>
            <a:ext cx="5325809" cy="28101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63"/>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solidFill>
                  <a:srgbClr val="E63275"/>
                </a:solidFill>
              </a:rPr>
              <a:t>Vaka Analizi: </a:t>
            </a:r>
            <a:r>
              <a:rPr b="1" lang="en-IE"/>
              <a:t>Girişimci Destekleri</a:t>
            </a:r>
            <a:endParaRPr/>
          </a:p>
        </p:txBody>
      </p:sp>
      <p:sp>
        <p:nvSpPr>
          <p:cNvPr id="687" name="Google Shape;687;p63"/>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688" name="Google Shape;688;p63"/>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689" name="Google Shape;689;p63"/>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690" name="Google Shape;690;p63">
            <a:hlinkClick r:id="rId4"/>
          </p:cNvPr>
          <p:cNvPicPr preferRelativeResize="0"/>
          <p:nvPr/>
        </p:nvPicPr>
        <p:blipFill rotWithShape="1">
          <a:blip r:embed="rId5">
            <a:alphaModFix/>
          </a:blip>
          <a:srcRect b="0" l="0" r="0" t="0"/>
          <a:stretch/>
        </p:blipFill>
        <p:spPr>
          <a:xfrm>
            <a:off x="3184070" y="2348837"/>
            <a:ext cx="5665789" cy="23882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64"/>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solidFill>
                  <a:srgbClr val="E63275"/>
                </a:solidFill>
              </a:rPr>
              <a:t>Vaka Analizi: </a:t>
            </a:r>
            <a:r>
              <a:rPr b="1" lang="en-IE"/>
              <a:t>Girişimci Destekleri</a:t>
            </a:r>
            <a:endParaRPr/>
          </a:p>
        </p:txBody>
      </p:sp>
      <p:sp>
        <p:nvSpPr>
          <p:cNvPr id="696" name="Google Shape;696;p64"/>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697" name="Google Shape;697;p64"/>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698" name="Google Shape;698;p64"/>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699" name="Google Shape;699;p64">
            <a:hlinkClick r:id="rId4"/>
          </p:cNvPr>
          <p:cNvPicPr preferRelativeResize="0"/>
          <p:nvPr/>
        </p:nvPicPr>
        <p:blipFill rotWithShape="1">
          <a:blip r:embed="rId5">
            <a:alphaModFix/>
          </a:blip>
          <a:srcRect b="0" l="0" r="0" t="0"/>
          <a:stretch/>
        </p:blipFill>
        <p:spPr>
          <a:xfrm>
            <a:off x="3184071" y="2529555"/>
            <a:ext cx="5584492" cy="237490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65"/>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330"/>
              <a:buNone/>
            </a:pPr>
            <a:r>
              <a:rPr b="1" lang="en-IE" sz="3330">
                <a:solidFill>
                  <a:srgbClr val="E63275"/>
                </a:solidFill>
              </a:rPr>
              <a:t>Vaka Analizi: </a:t>
            </a:r>
            <a:r>
              <a:rPr b="1" lang="en-IE" sz="3330"/>
              <a:t>İzmir'de kadın mühendislere destek veren bir banka</a:t>
            </a:r>
            <a:endParaRPr sz="3330"/>
          </a:p>
        </p:txBody>
      </p:sp>
      <p:sp>
        <p:nvSpPr>
          <p:cNvPr id="705" name="Google Shape;705;p65"/>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706" name="Google Shape;706;p65"/>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707" name="Google Shape;707;p65"/>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708" name="Google Shape;708;p65">
            <a:hlinkClick r:id="rId4"/>
          </p:cNvPr>
          <p:cNvPicPr preferRelativeResize="0"/>
          <p:nvPr/>
        </p:nvPicPr>
        <p:blipFill rotWithShape="1">
          <a:blip r:embed="rId5">
            <a:alphaModFix/>
          </a:blip>
          <a:srcRect b="0" l="0" r="0" t="0"/>
          <a:stretch/>
        </p:blipFill>
        <p:spPr>
          <a:xfrm>
            <a:off x="3344315" y="1893434"/>
            <a:ext cx="5345300" cy="339477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66"/>
          <p:cNvSpPr txBox="1"/>
          <p:nvPr>
            <p:ph idx="1" type="body"/>
          </p:nvPr>
        </p:nvSpPr>
        <p:spPr>
          <a:xfrm>
            <a:off x="486160" y="1973792"/>
            <a:ext cx="6491432" cy="26543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Arial"/>
              <a:buNone/>
            </a:pPr>
            <a:r>
              <a:rPr b="1" lang="en-IE">
                <a:latin typeface="Calibri"/>
                <a:ea typeface="Calibri"/>
                <a:cs typeface="Calibri"/>
                <a:sym typeface="Calibri"/>
              </a:rPr>
              <a:t>BÖLÜM 3: </a:t>
            </a:r>
            <a:endParaRPr/>
          </a:p>
          <a:p>
            <a:pPr indent="0" lvl="0" marL="0" marR="0" rtl="0" algn="l">
              <a:lnSpc>
                <a:spcPct val="90000"/>
              </a:lnSpc>
              <a:spcBef>
                <a:spcPts val="1000"/>
              </a:spcBef>
              <a:spcAft>
                <a:spcPts val="0"/>
              </a:spcAft>
              <a:buClr>
                <a:schemeClr val="lt1"/>
              </a:buClr>
              <a:buSzPts val="4800"/>
              <a:buFont typeface="Arial"/>
              <a:buNone/>
            </a:pPr>
            <a:r>
              <a:t/>
            </a:r>
            <a:endParaRPr b="1">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800"/>
              <a:buFont typeface="Arial"/>
              <a:buNone/>
            </a:pPr>
            <a:r>
              <a:rPr b="1" lang="en-IE">
                <a:latin typeface="Calibri"/>
                <a:ea typeface="Calibri"/>
                <a:cs typeface="Calibri"/>
                <a:sym typeface="Calibri"/>
              </a:rPr>
              <a:t>Start Up’ınız için Dijital Araçlar</a:t>
            </a:r>
            <a:endParaRPr b="1">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2400"/>
              <a:buFont typeface="Arial"/>
              <a:buNone/>
            </a:pPr>
            <a:r>
              <a:rPr lang="en-IE" sz="2400">
                <a:latin typeface="Calibri"/>
                <a:ea typeface="Calibri"/>
                <a:cs typeface="Calibri"/>
                <a:sym typeface="Calibri"/>
              </a:rPr>
              <a:t>Zaman ve kaynaklar, işinizi yerden kaldırmaya çalışırken erken başlangıç aşamalarında genellikle azdır. Dijital araçlar, bazı görevleri otomatikleştirmeye ve basitleştirmeye ve hatta işlemleri iyileştirmeye yardımcı olabilir.</a:t>
            </a:r>
            <a:endParaRPr/>
          </a:p>
        </p:txBody>
      </p:sp>
      <p:pic>
        <p:nvPicPr>
          <p:cNvPr descr="A picture containing computer, clock&#10;&#10;Description automatically generated" id="714" name="Google Shape;714;p66"/>
          <p:cNvPicPr preferRelativeResize="0"/>
          <p:nvPr/>
        </p:nvPicPr>
        <p:blipFill rotWithShape="1">
          <a:blip r:embed="rId3">
            <a:alphaModFix/>
          </a:blip>
          <a:srcRect b="0" l="0" r="0" t="0"/>
          <a:stretch/>
        </p:blipFill>
        <p:spPr>
          <a:xfrm>
            <a:off x="8798243" y="2995006"/>
            <a:ext cx="3316737" cy="265430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6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20" name="Google Shape;720;p67"/>
          <p:cNvSpPr txBox="1"/>
          <p:nvPr>
            <p:ph idx="2" type="body"/>
          </p:nvPr>
        </p:nvSpPr>
        <p:spPr>
          <a:xfrm>
            <a:off x="4812824" y="2586701"/>
            <a:ext cx="663118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Modern başlangıçlar dijital araçlarda çalışır. Müşterilerle iletişim kurmaktan, şirket içinde işbirliği yapmaktan veya varlıklarını korumaktan, girişimciler her şey için bir dijital platform veya hizmet olduğunu bilmelidir.</a:t>
            </a:r>
            <a:endParaRPr/>
          </a:p>
          <a:p>
            <a:pPr indent="0" lvl="0" marL="0" rtl="0" algn="l">
              <a:lnSpc>
                <a:spcPct val="90000"/>
              </a:lnSpc>
              <a:spcBef>
                <a:spcPts val="1000"/>
              </a:spcBef>
              <a:spcAft>
                <a:spcPts val="0"/>
              </a:spcAft>
              <a:buClr>
                <a:srgbClr val="6D6E6C"/>
              </a:buClr>
              <a:buSzPts val="2400"/>
              <a:buNone/>
            </a:pPr>
            <a:r>
              <a:rPr lang="en-IE"/>
              <a:t>Harika bir iş fikriniz varsa ve hedeflerinize ulaşma tutkunuz varsa, bu başlangıç araçları hedeflerinizi gerçekleştirmenize yardımcı olmak için ellerinden geleni yapabilir. Bu nedenle, girişiminiz ilerlemeye hazır olduğunda bunları deneyin!</a:t>
            </a:r>
            <a:endParaRPr/>
          </a:p>
        </p:txBody>
      </p:sp>
      <p:pic>
        <p:nvPicPr>
          <p:cNvPr descr="A person sitting at a table using a computer&#10;&#10;Description automatically generated" id="721" name="Google Shape;721;p67"/>
          <p:cNvPicPr preferRelativeResize="0"/>
          <p:nvPr/>
        </p:nvPicPr>
        <p:blipFill rotWithShape="1">
          <a:blip r:embed="rId3">
            <a:alphaModFix/>
          </a:blip>
          <a:srcRect b="0" l="0" r="0" t="0"/>
          <a:stretch/>
        </p:blipFill>
        <p:spPr>
          <a:xfrm>
            <a:off x="107921" y="3144564"/>
            <a:ext cx="4295778" cy="285937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Google Shape;726;p68"/>
          <p:cNvSpPr txBox="1"/>
          <p:nvPr>
            <p:ph idx="1" type="body"/>
          </p:nvPr>
        </p:nvSpPr>
        <p:spPr>
          <a:xfrm>
            <a:off x="4163029" y="1023457"/>
            <a:ext cx="7407087" cy="103400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27" name="Google Shape;727;p68"/>
          <p:cNvSpPr txBox="1"/>
          <p:nvPr>
            <p:ph idx="2" type="body"/>
          </p:nvPr>
        </p:nvSpPr>
        <p:spPr>
          <a:xfrm>
            <a:off x="4163029"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a:pPr>
            <a:r>
              <a:rPr b="1" lang="en-IE">
                <a:solidFill>
                  <a:srgbClr val="10B1A2"/>
                </a:solidFill>
              </a:rPr>
              <a:t>Facebook Fbstart </a:t>
            </a:r>
            <a:r>
              <a:rPr lang="en-IE"/>
              <a:t>Bu, erken aşama mobil şirketlere yardımcı olmak için tasarlanmıştır. Fbstart, Facebook'tan avantajlar buketi sunar ve Parse, Adobe, SurveyMonkey, Proto, Appurify ve Hootsuite gibi ortaklarıdır. Ayrıca, dünya çapında mobil etkinliklere mentorluk ve erişim sağlıyorlar, ancak henüz kullanmadık.</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rPr lang="en-IE"/>
              <a:t>Program ayrıntılarını şu adresten kontrol edin:</a:t>
            </a:r>
            <a:r>
              <a:rPr lang="en-IE" u="sng">
                <a:solidFill>
                  <a:schemeClr val="hlink"/>
                </a:solidFill>
                <a:hlinkClick r:id="rId3"/>
              </a:rPr>
              <a:t>fbstart.com</a:t>
            </a:r>
            <a:endParaRPr/>
          </a:p>
        </p:txBody>
      </p:sp>
      <p:pic>
        <p:nvPicPr>
          <p:cNvPr id="728" name="Google Shape;728;p68"/>
          <p:cNvPicPr preferRelativeResize="0"/>
          <p:nvPr/>
        </p:nvPicPr>
        <p:blipFill rotWithShape="1">
          <a:blip r:embed="rId4">
            <a:alphaModFix/>
          </a:blip>
          <a:srcRect b="0" l="0" r="0" t="0"/>
          <a:stretch/>
        </p:blipFill>
        <p:spPr>
          <a:xfrm>
            <a:off x="780657" y="3429000"/>
            <a:ext cx="2828925" cy="130492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Google Shape;733;p6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34" name="Google Shape;734;p69"/>
          <p:cNvSpPr txBox="1"/>
          <p:nvPr>
            <p:ph idx="2" type="body"/>
          </p:nvPr>
        </p:nvSpPr>
        <p:spPr>
          <a:xfrm>
            <a:off x="6174297" y="2117448"/>
            <a:ext cx="5394775"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2"/>
            </a:pPr>
            <a:r>
              <a:rPr b="1" lang="en-IE">
                <a:solidFill>
                  <a:srgbClr val="10B1A2"/>
                </a:solidFill>
              </a:rPr>
              <a:t>Google Startup Launch </a:t>
            </a:r>
            <a:r>
              <a:rPr lang="en-IE"/>
              <a:t>yeni başlayanlar için destek programı var, ayrıntılar için: </a:t>
            </a:r>
            <a:r>
              <a:rPr lang="en-IE" u="sng">
                <a:solidFill>
                  <a:schemeClr val="hlink"/>
                </a:solidFill>
                <a:hlinkClick r:id="rId3"/>
              </a:rPr>
              <a:t>Startup Launch</a:t>
            </a:r>
            <a:r>
              <a:rPr lang="en-IE"/>
              <a:t>.</a:t>
            </a:r>
            <a:endParaRPr/>
          </a:p>
          <a:p>
            <a:pPr indent="0" lvl="0" marL="0" rtl="0" algn="l">
              <a:lnSpc>
                <a:spcPct val="90000"/>
              </a:lnSpc>
              <a:spcBef>
                <a:spcPts val="1000"/>
              </a:spcBef>
              <a:spcAft>
                <a:spcPts val="0"/>
              </a:spcAft>
              <a:buClr>
                <a:srgbClr val="6D6E6C"/>
              </a:buClr>
              <a:buSzPts val="2400"/>
              <a:buNone/>
            </a:pPr>
            <a:r>
              <a:rPr lang="en-IE"/>
              <a:t>Google, bulut hizmetleri için kullanılabilecek 100.000 ABD Doları değerinde kredi sağlar. Kredilerin yanı sıra uygulama oluşturmak ve başlatmak için eğitim ve destek sağlarlar.</a:t>
            </a:r>
            <a:endParaRPr/>
          </a:p>
        </p:txBody>
      </p:sp>
      <p:pic>
        <p:nvPicPr>
          <p:cNvPr id="735" name="Google Shape;735;p69"/>
          <p:cNvPicPr preferRelativeResize="0"/>
          <p:nvPr/>
        </p:nvPicPr>
        <p:blipFill rotWithShape="1">
          <a:blip r:embed="rId4">
            <a:alphaModFix/>
          </a:blip>
          <a:srcRect b="0" l="0" r="0" t="0"/>
          <a:stretch/>
        </p:blipFill>
        <p:spPr>
          <a:xfrm>
            <a:off x="622928" y="3505763"/>
            <a:ext cx="5150071" cy="134921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7"/>
          <p:cNvSpPr txBox="1"/>
          <p:nvPr>
            <p:ph idx="2" type="body"/>
          </p:nvPr>
        </p:nvSpPr>
        <p:spPr>
          <a:xfrm>
            <a:off x="152400" y="2186154"/>
            <a:ext cx="12039599" cy="4587765"/>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Harici İş Destek Kuruluşları, başlangıç yolculuğunuzda sizi çeşitli şekillerde destekleyebilir. Para, ağ erişimi veya geliştirme ve pazarlama araçlarını kullanmak için kredi gibi avantajlar olabilir. İşte bunlardan sadece birkaçı:</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Servis Sağlayıcılara Bağlantı kurun; </a:t>
            </a:r>
            <a:r>
              <a:rPr lang="en-IE"/>
              <a:t>yerel işletme destek organizasyonları ve ağları, sizi iş büyüme ve / veya iş sektörünüz için doğru eyalet / ülke servis sağlayıcısına bağlayabilir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Eğitim ve Öğretim Seminerleri; </a:t>
            </a:r>
            <a:r>
              <a:rPr lang="en-IE"/>
              <a:t>çoğu sübvanse edilen daha fazla girişimcilik eğitimi konusunda size yardımcı olabilirler. Eğitim, tüm önemli konuları kapsayabilir ve bilgi tabanınızı güncel tutmanın iyi bir yoludur; İK, Arabuluculuk, İhracat, Vergilendirme ve Liderlik</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Finansman ve İş Başlangıç Hibeleri; </a:t>
            </a:r>
            <a:r>
              <a:rPr lang="en-IE"/>
              <a:t>Birçok iş destek organizasyonu ve kurumsal ofis / merkez, işletmenizi sıfırlamak için yeterli olabilecek mali destek ve düşük maliyetli ofis alanları / sıcak masalar sunar</a:t>
            </a:r>
            <a:br>
              <a:rPr lang="en-IE"/>
            </a:br>
            <a:endParaRPr/>
          </a:p>
        </p:txBody>
      </p:sp>
      <p:sp>
        <p:nvSpPr>
          <p:cNvPr id="267" name="Google Shape;267;p7"/>
          <p:cNvSpPr txBox="1"/>
          <p:nvPr>
            <p:ph idx="1" type="body"/>
          </p:nvPr>
        </p:nvSpPr>
        <p:spPr>
          <a:xfrm>
            <a:off x="3688674" y="1070751"/>
            <a:ext cx="8715359" cy="14954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Harici Destekler size nasıl yardımcı olabilir?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70"/>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41" name="Google Shape;741;p70"/>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3"/>
            </a:pPr>
            <a:r>
              <a:rPr b="1" lang="en-IE" u="sng">
                <a:solidFill>
                  <a:srgbClr val="10B1A2"/>
                </a:solidFill>
                <a:hlinkClick r:id="rId3"/>
              </a:rPr>
              <a:t>WhiteSource </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Bu, güvenlik ve uyumluluk sorunlarını ele alacak en iyi başlangıç araçlarından biridir. Çevrimiçi arama yaparken ihtiyaçlarınızı karşılayacak açık kaynaklı bileşenleri önerir. Ayrıca, herhangi bir yazılım hatası, güvenlik riski ve politika sorunu bulması durumunda size uyarı gönderir. Aslında, herhangi bir programlama dili ile çalışan çok yönlü bir araçtır.</a:t>
            </a:r>
            <a:endParaRPr/>
          </a:p>
          <a:p>
            <a:pPr indent="0" lvl="0" marL="0" rtl="0" algn="l">
              <a:lnSpc>
                <a:spcPct val="90000"/>
              </a:lnSpc>
              <a:spcBef>
                <a:spcPts val="1000"/>
              </a:spcBef>
              <a:spcAft>
                <a:spcPts val="0"/>
              </a:spcAft>
              <a:buClr>
                <a:srgbClr val="6D6E6C"/>
              </a:buClr>
              <a:buSzPts val="2400"/>
              <a:buNone/>
            </a:pPr>
            <a:r>
              <a:t/>
            </a:r>
            <a:endParaRPr u="sng">
              <a:solidFill>
                <a:schemeClr val="hlink"/>
              </a:solidFill>
              <a:hlinkClick r:id="rId4"/>
            </a:endParaRPr>
          </a:p>
          <a:p>
            <a:pPr indent="0" lvl="0" marL="0" rtl="0" algn="l">
              <a:lnSpc>
                <a:spcPct val="90000"/>
              </a:lnSpc>
              <a:spcBef>
                <a:spcPts val="1000"/>
              </a:spcBef>
              <a:spcAft>
                <a:spcPts val="0"/>
              </a:spcAft>
              <a:buClr>
                <a:srgbClr val="6D6E6C"/>
              </a:buClr>
              <a:buSzPts val="2400"/>
              <a:buNone/>
            </a:pPr>
            <a:r>
              <a:t/>
            </a:r>
            <a:endParaRPr u="sng">
              <a:solidFill>
                <a:schemeClr val="hlink"/>
              </a:solidFill>
              <a:hlinkClick r:id="rId5"/>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6"/>
              </a:rPr>
              <a:t>https://hackernoon.com/10-best-startup-tools-for-2020-j21pa32z6</a:t>
            </a:r>
            <a:endParaRPr sz="1400"/>
          </a:p>
        </p:txBody>
      </p:sp>
      <p:pic>
        <p:nvPicPr>
          <p:cNvPr id="742" name="Google Shape;742;p70">
            <a:hlinkClick r:id="rId7"/>
          </p:cNvPr>
          <p:cNvPicPr preferRelativeResize="0"/>
          <p:nvPr/>
        </p:nvPicPr>
        <p:blipFill rotWithShape="1">
          <a:blip r:embed="rId8">
            <a:alphaModFix/>
          </a:blip>
          <a:srcRect b="0" l="0" r="0" t="0"/>
          <a:stretch/>
        </p:blipFill>
        <p:spPr>
          <a:xfrm>
            <a:off x="622928" y="3058663"/>
            <a:ext cx="3128547" cy="303388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7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a:p>
            <a:pPr indent="0" lvl="0" marL="0" rtl="0" algn="l">
              <a:lnSpc>
                <a:spcPct val="90000"/>
              </a:lnSpc>
              <a:spcBef>
                <a:spcPts val="1000"/>
              </a:spcBef>
              <a:spcAft>
                <a:spcPts val="0"/>
              </a:spcAft>
              <a:buClr>
                <a:srgbClr val="6D6E6C"/>
              </a:buClr>
              <a:buSzPts val="3600"/>
              <a:buNone/>
            </a:pPr>
            <a:r>
              <a:t/>
            </a:r>
            <a:endParaRPr b="1">
              <a:solidFill>
                <a:srgbClr val="E63275"/>
              </a:solidFill>
            </a:endParaRPr>
          </a:p>
        </p:txBody>
      </p:sp>
      <p:sp>
        <p:nvSpPr>
          <p:cNvPr id="748" name="Google Shape;748;p71"/>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4"/>
            </a:pPr>
            <a:r>
              <a:rPr b="1" lang="en-IE" u="sng">
                <a:solidFill>
                  <a:srgbClr val="10B1A2"/>
                </a:solidFill>
                <a:hlinkClick r:id="rId3"/>
              </a:rPr>
              <a:t>Eqvista </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Şirketinizdeki tüm hisseleri takip etmeniz gerekecektir. Bu, özellikle yatırım yapmak ve şirketinizi büyütmek üzereyseniz. Bunun için, şirketlerin eşitliği ve mülkiyet ile ilgili akıllı kararlar izlemek, yönetmek ve yapmak için izin veren büyük bir kapak tablo yönetimi uygulamasıdır. Elektronik ortamda hisse senedi çıkarabilir, hisse senedi kanunlarıyla şikayette kalabilir ve şirketinizdeki tüm hisseleri Eqvista ile yönetebilirsiniz.</a:t>
            </a:r>
            <a:r>
              <a:rPr lang="en-IE"/>
              <a:t> </a:t>
            </a:r>
            <a:endParaRPr/>
          </a:p>
        </p:txBody>
      </p:sp>
      <p:pic>
        <p:nvPicPr>
          <p:cNvPr id="749" name="Google Shape;749;p71"/>
          <p:cNvPicPr preferRelativeResize="0"/>
          <p:nvPr/>
        </p:nvPicPr>
        <p:blipFill rotWithShape="1">
          <a:blip r:embed="rId4">
            <a:alphaModFix/>
          </a:blip>
          <a:srcRect b="0" l="0" r="0" t="0"/>
          <a:stretch/>
        </p:blipFill>
        <p:spPr>
          <a:xfrm>
            <a:off x="408657" y="3506599"/>
            <a:ext cx="3271443" cy="210506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72"/>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55" name="Google Shape;755;p72"/>
          <p:cNvSpPr txBox="1"/>
          <p:nvPr>
            <p:ph idx="2" type="body"/>
          </p:nvPr>
        </p:nvSpPr>
        <p:spPr>
          <a:xfrm>
            <a:off x="4161985" y="2003148"/>
            <a:ext cx="7407000" cy="39750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5"/>
            </a:pPr>
            <a:r>
              <a:rPr b="1" lang="en-IE" u="sng">
                <a:solidFill>
                  <a:srgbClr val="10B1A2"/>
                </a:solidFill>
                <a:hlinkClick r:id="rId3"/>
              </a:rPr>
              <a:t>ContractZen </a:t>
            </a:r>
            <a:endParaRPr b="1">
              <a:solidFill>
                <a:srgbClr val="10B1A2"/>
              </a:solidFill>
            </a:endParaRPr>
          </a:p>
          <a:p>
            <a:pPr indent="0" lvl="0" marL="0" rtl="0" algn="l">
              <a:lnSpc>
                <a:spcPct val="90000"/>
              </a:lnSpc>
              <a:spcBef>
                <a:spcPts val="1000"/>
              </a:spcBef>
              <a:spcAft>
                <a:spcPts val="0"/>
              </a:spcAft>
              <a:buNone/>
            </a:pPr>
            <a:r>
              <a:rPr lang="en-IE"/>
              <a:t>İlk izlenim her şeydir. Dolayısıyla, bir yatırımcı yatırımınızı başlatmadan önce girişiminizi değerlendirmeye geldiğinde, durum tespiti sürecine hazırlıklı olmanız gerekir. Bu, tüm belgelerinizi hazırlamanız gerektiği anlamına gelir. Bu belgeler genellikle vergi belgeleri, finansal tablolar piyasaya sürülen strateji desteleri, fikri mülkiyet belgeleri ve kalkınma planlarını içerir.</a:t>
            </a:r>
            <a:endParaRPr/>
          </a:p>
          <a:p>
            <a:pPr indent="0" lvl="0" marL="0" rtl="0" algn="l">
              <a:lnSpc>
                <a:spcPct val="90000"/>
              </a:lnSpc>
              <a:spcBef>
                <a:spcPts val="1000"/>
              </a:spcBef>
              <a:spcAft>
                <a:spcPts val="0"/>
              </a:spcAft>
              <a:buNone/>
            </a:pPr>
            <a:r>
              <a:rPr lang="en-IE"/>
              <a:t>Tüm bu belgeleri saklamanın en iyi yolu bulut tabanlı bir sanal veri odası (VDR) oluşturmaktır. ContractZen bunun için en iyi başlangıç araçlarından biridir. Bunu birkaç tıklamayla yapabileceğiniz yerlerde ayarlamak çok kolaydır.</a:t>
            </a:r>
            <a:endParaRPr/>
          </a:p>
          <a:p>
            <a:pPr indent="0" lvl="0" marL="0" rtl="0" algn="l">
              <a:lnSpc>
                <a:spcPct val="90000"/>
              </a:lnSpc>
              <a:spcBef>
                <a:spcPts val="1000"/>
              </a:spcBef>
              <a:spcAft>
                <a:spcPts val="0"/>
              </a:spcAft>
              <a:buClr>
                <a:srgbClr val="6D6E6C"/>
              </a:buClr>
              <a:buSzPts val="2400"/>
              <a:buNone/>
            </a:pPr>
            <a:r>
              <a:t/>
            </a:r>
            <a:endParaRPr/>
          </a:p>
        </p:txBody>
      </p:sp>
      <p:pic>
        <p:nvPicPr>
          <p:cNvPr id="756" name="Google Shape;756;p72"/>
          <p:cNvPicPr preferRelativeResize="0"/>
          <p:nvPr/>
        </p:nvPicPr>
        <p:blipFill rotWithShape="1">
          <a:blip r:embed="rId4">
            <a:alphaModFix/>
          </a:blip>
          <a:srcRect b="0" l="0" r="0" t="0"/>
          <a:stretch/>
        </p:blipFill>
        <p:spPr>
          <a:xfrm>
            <a:off x="315831" y="3330430"/>
            <a:ext cx="3344099" cy="235771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73"/>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62" name="Google Shape;762;p73"/>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5"/>
            </a:pPr>
            <a:r>
              <a:rPr b="1" lang="en-IE" u="sng">
                <a:solidFill>
                  <a:srgbClr val="10B1A2"/>
                </a:solidFill>
                <a:hlinkClick r:id="rId3"/>
              </a:rPr>
              <a:t>ContractZen </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Bununla, klasör açma veya kağıt çıkarma sorununu ortadan kaldırabileceksiniz. Sadece belgeyi aramanız yeterlidir ve aradığınız belgeyi hemen alırsınız. ContractZen ayrıca takvim uygulaması, e-posta özelliği ve e-imza hizmetleri gibi ek özellikler de içerir.</a:t>
            </a:r>
            <a:endParaRPr/>
          </a:p>
        </p:txBody>
      </p:sp>
      <p:pic>
        <p:nvPicPr>
          <p:cNvPr id="763" name="Google Shape;763;p73"/>
          <p:cNvPicPr preferRelativeResize="0"/>
          <p:nvPr/>
        </p:nvPicPr>
        <p:blipFill rotWithShape="1">
          <a:blip r:embed="rId4">
            <a:alphaModFix/>
          </a:blip>
          <a:srcRect b="0" l="0" r="0" t="0"/>
          <a:stretch/>
        </p:blipFill>
        <p:spPr>
          <a:xfrm>
            <a:off x="315831" y="3330430"/>
            <a:ext cx="3344099" cy="235771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7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69" name="Google Shape;769;p74"/>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6"/>
            </a:pPr>
            <a:r>
              <a:rPr b="1" lang="en-IE" u="sng">
                <a:solidFill>
                  <a:srgbClr val="10B1A2"/>
                </a:solidFill>
                <a:hlinkClick r:id="rId3"/>
              </a:rPr>
              <a:t>ClickMeeting</a:t>
            </a:r>
            <a:endParaRPr b="1">
              <a:solidFill>
                <a:srgbClr val="10B1A2"/>
              </a:solidFill>
            </a:endParaRPr>
          </a:p>
          <a:p>
            <a:pPr indent="0" lvl="0" marL="0" rtl="0" algn="l">
              <a:lnSpc>
                <a:spcPct val="90000"/>
              </a:lnSpc>
              <a:spcBef>
                <a:spcPts val="1000"/>
              </a:spcBef>
              <a:spcAft>
                <a:spcPts val="0"/>
              </a:spcAft>
              <a:buNone/>
            </a:pPr>
            <a:r>
              <a:rPr lang="en-IE"/>
              <a:t>Ofisinizden ayrılmanıza gerek kalmadan önemli ortaklıklar kurmanıza yardımcı olabilecek bir web semineri platformudur. Satış sunumunuz veya çevrimiçi demonuz için markalı davetiyeler oluşturarak başlamanız gerekir. Ve sonra davetiyeleri doğrudan göndermek için e-posta listenizdeki tüm olası satışları bu uygulamaya alın.</a:t>
            </a:r>
            <a:endParaRPr/>
          </a:p>
          <a:p>
            <a:pPr indent="0" lvl="0" marL="0" rtl="0" algn="l">
              <a:lnSpc>
                <a:spcPct val="90000"/>
              </a:lnSpc>
              <a:spcBef>
                <a:spcPts val="1000"/>
              </a:spcBef>
              <a:spcAft>
                <a:spcPts val="0"/>
              </a:spcAft>
              <a:buNone/>
            </a:pPr>
            <a:r>
              <a:rPr lang="en-IE"/>
              <a:t>Müşteri adaylarından biri daveti kabul eder etmez, ürününüzün canlı bir demosunu sunmak için onlarla sanal bir yüz yüze görüşme yapabilirsiniz. Ek özellikler, beyaz tahta teknolojisi, sisteminizden herhangi bir şey görüntülemek için ekran paylaşımı içerir.</a:t>
            </a:r>
            <a:endParaRPr/>
          </a:p>
          <a:p>
            <a:pPr indent="0" lvl="0" marL="0" rtl="0" algn="l">
              <a:lnSpc>
                <a:spcPct val="90000"/>
              </a:lnSpc>
              <a:spcBef>
                <a:spcPts val="1000"/>
              </a:spcBef>
              <a:spcAft>
                <a:spcPts val="0"/>
              </a:spcAft>
              <a:buClr>
                <a:srgbClr val="6D6E6C"/>
              </a:buClr>
              <a:buSzPts val="2400"/>
              <a:buNone/>
            </a:pPr>
            <a:r>
              <a:t/>
            </a:r>
            <a:endParaRPr/>
          </a:p>
        </p:txBody>
      </p:sp>
      <p:pic>
        <p:nvPicPr>
          <p:cNvPr id="770" name="Google Shape;770;p74"/>
          <p:cNvPicPr preferRelativeResize="0"/>
          <p:nvPr/>
        </p:nvPicPr>
        <p:blipFill rotWithShape="1">
          <a:blip r:embed="rId4">
            <a:alphaModFix/>
          </a:blip>
          <a:srcRect b="0" l="0" r="0" t="0"/>
          <a:stretch/>
        </p:blipFill>
        <p:spPr>
          <a:xfrm>
            <a:off x="372043" y="3353941"/>
            <a:ext cx="3528838" cy="200598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Google Shape;775;p7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a:p>
            <a:pPr indent="0" lvl="0" marL="0" rtl="0" algn="l">
              <a:lnSpc>
                <a:spcPct val="90000"/>
              </a:lnSpc>
              <a:spcBef>
                <a:spcPts val="0"/>
              </a:spcBef>
              <a:spcAft>
                <a:spcPts val="0"/>
              </a:spcAft>
              <a:buClr>
                <a:srgbClr val="E63275"/>
              </a:buClr>
              <a:buSzPts val="3600"/>
              <a:buNone/>
            </a:pPr>
            <a:r>
              <a:t/>
            </a:r>
            <a:endParaRPr b="1">
              <a:solidFill>
                <a:srgbClr val="E63275"/>
              </a:solidFill>
            </a:endParaRPr>
          </a:p>
        </p:txBody>
      </p:sp>
      <p:sp>
        <p:nvSpPr>
          <p:cNvPr id="776" name="Google Shape;776;p75"/>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7"/>
            </a:pPr>
            <a:r>
              <a:rPr b="1" lang="en-IE" u="sng">
                <a:solidFill>
                  <a:srgbClr val="10B1A2"/>
                </a:solidFill>
                <a:hlinkClick r:id="rId3"/>
              </a:rPr>
              <a:t>Calendly</a:t>
            </a:r>
            <a:endParaRPr b="1">
              <a:solidFill>
                <a:srgbClr val="10B1A2"/>
              </a:solidFill>
            </a:endParaRPr>
          </a:p>
          <a:p>
            <a:pPr indent="0" lvl="0" marL="0" rtl="0" algn="l">
              <a:lnSpc>
                <a:spcPct val="90000"/>
              </a:lnSpc>
              <a:spcBef>
                <a:spcPts val="1000"/>
              </a:spcBef>
              <a:spcAft>
                <a:spcPts val="0"/>
              </a:spcAft>
              <a:buNone/>
            </a:pPr>
            <a:r>
              <a:rPr lang="en-IE"/>
              <a:t>Bir müşteriyle toplantı planlamak ne kadar yorucudur? Her ikiniz de toplantı için zamanında karar vermeden önce size bir ton e-posta almıyor musunuz? Calendly ile, bir toplantı saatine karar vermek için saatlerce uğraşma zorluğu ortadan kalkar. Tüm süreci halleder.</a:t>
            </a:r>
            <a:endParaRPr/>
          </a:p>
          <a:p>
            <a:pPr indent="0" lvl="0" marL="0" rtl="0" algn="l">
              <a:lnSpc>
                <a:spcPct val="90000"/>
              </a:lnSpc>
              <a:spcBef>
                <a:spcPts val="1000"/>
              </a:spcBef>
              <a:spcAft>
                <a:spcPts val="0"/>
              </a:spcAft>
              <a:buNone/>
            </a:pPr>
            <a:r>
              <a:rPr lang="en-IE"/>
              <a:t>Ve bir toplantı planladığınızda, tek yapmanız gereken bağlantıyı toplantı için rahat oldukları zamanı seçmelerine izin veren kişiyle paylaşmaktır. Aslında, kullanabileceğiniz harika bir zaman tasarrufu uygulamasıdır.</a:t>
            </a:r>
            <a:endParaRPr/>
          </a:p>
          <a:p>
            <a:pPr indent="0" lvl="0" marL="0" rtl="0" algn="l">
              <a:lnSpc>
                <a:spcPct val="90000"/>
              </a:lnSpc>
              <a:spcBef>
                <a:spcPts val="1000"/>
              </a:spcBef>
              <a:spcAft>
                <a:spcPts val="0"/>
              </a:spcAft>
              <a:buClr>
                <a:srgbClr val="6D6E6C"/>
              </a:buClr>
              <a:buSzPts val="2400"/>
              <a:buNone/>
            </a:pPr>
            <a:r>
              <a:t/>
            </a:r>
            <a:endParaRPr/>
          </a:p>
        </p:txBody>
      </p:sp>
      <p:pic>
        <p:nvPicPr>
          <p:cNvPr id="777" name="Google Shape;777;p75"/>
          <p:cNvPicPr preferRelativeResize="0"/>
          <p:nvPr/>
        </p:nvPicPr>
        <p:blipFill rotWithShape="1">
          <a:blip r:embed="rId4">
            <a:alphaModFix/>
          </a:blip>
          <a:srcRect b="0" l="0" r="0" t="0"/>
          <a:stretch/>
        </p:blipFill>
        <p:spPr>
          <a:xfrm>
            <a:off x="622928" y="3145872"/>
            <a:ext cx="3050640" cy="225336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7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83" name="Google Shape;783;p76"/>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8"/>
            </a:pPr>
            <a:r>
              <a:rPr b="1" lang="en-IE" u="sng">
                <a:solidFill>
                  <a:srgbClr val="10B1A2"/>
                </a:solidFill>
                <a:hlinkClick r:id="rId3"/>
              </a:rPr>
              <a:t>SentiOne</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Markanızı başarıyla ele almanız ve hedef kitlenizle bağlantı kurmanız gerekir. Birçok farklı platform ve dijital manzara var, tüm bunları izlemek çok zaman alacak. </a:t>
            </a:r>
            <a:r>
              <a:rPr lang="en-IE" u="sng">
                <a:solidFill>
                  <a:schemeClr val="hlink"/>
                </a:solidFill>
                <a:hlinkClick r:id="rId4"/>
              </a:rPr>
              <a:t>SentiOne</a:t>
            </a:r>
            <a:r>
              <a:rPr lang="en-IE"/>
              <a:t> bir sosyal dinleme platformudur. Herhangi bir sosyal medya platformunda veya önemli web sitelerinde dünyanın sizin ve endüstriniz hakkında söylediklerine doğrudan dokunmanıza izin verir.</a:t>
            </a:r>
            <a:endParaRPr/>
          </a:p>
          <a:p>
            <a:pPr indent="0" lvl="0" marL="0" rtl="0" algn="l">
              <a:lnSpc>
                <a:spcPct val="90000"/>
              </a:lnSpc>
              <a:spcBef>
                <a:spcPts val="1000"/>
              </a:spcBef>
              <a:spcAft>
                <a:spcPts val="0"/>
              </a:spcAft>
              <a:buClr>
                <a:srgbClr val="6D6E6C"/>
              </a:buClr>
              <a:buSzPts val="2400"/>
              <a:buNone/>
            </a:pPr>
            <a:r>
              <a:rPr lang="en-IE"/>
              <a:t>Tüm forumları, blogları ve haber web sitelerini çevrimiçi olarak tarar. Ayrıca, marka erişiminizi ve duyularınızı sesli ve ağızdan ağıza pazarlama yoluyla izlemenize de yardımcı olur.</a:t>
            </a:r>
            <a:endParaRPr/>
          </a:p>
        </p:txBody>
      </p:sp>
      <p:pic>
        <p:nvPicPr>
          <p:cNvPr id="784" name="Google Shape;784;p76"/>
          <p:cNvPicPr preferRelativeResize="0"/>
          <p:nvPr/>
        </p:nvPicPr>
        <p:blipFill rotWithShape="1">
          <a:blip r:embed="rId5">
            <a:alphaModFix/>
          </a:blip>
          <a:srcRect b="0" l="0" r="0" t="0"/>
          <a:stretch/>
        </p:blipFill>
        <p:spPr>
          <a:xfrm>
            <a:off x="514350" y="3257550"/>
            <a:ext cx="3388193" cy="256698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8" name="Shape 788"/>
        <p:cNvGrpSpPr/>
        <p:nvPr/>
      </p:nvGrpSpPr>
      <p:grpSpPr>
        <a:xfrm>
          <a:off x="0" y="0"/>
          <a:ext cx="0" cy="0"/>
          <a:chOff x="0" y="0"/>
          <a:chExt cx="0" cy="0"/>
        </a:xfrm>
      </p:grpSpPr>
      <p:sp>
        <p:nvSpPr>
          <p:cNvPr id="789" name="Google Shape;789;p7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90" name="Google Shape;790;p77"/>
          <p:cNvSpPr txBox="1"/>
          <p:nvPr>
            <p:ph idx="2" type="body"/>
          </p:nvPr>
        </p:nvSpPr>
        <p:spPr>
          <a:xfrm>
            <a:off x="561975" y="2126973"/>
            <a:ext cx="11235697"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9"/>
            </a:pPr>
            <a:r>
              <a:rPr b="1" lang="en-IE" u="sng">
                <a:solidFill>
                  <a:srgbClr val="10B1A2"/>
                </a:solidFill>
                <a:hlinkClick r:id="rId3"/>
              </a:rPr>
              <a:t>WalkMe</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Ziyaretçileriniz web sitenizi sezgisel ve kullanımı kolay buluyor mu? </a:t>
            </a:r>
            <a:r>
              <a:rPr lang="en-IE" u="sng">
                <a:solidFill>
                  <a:schemeClr val="hlink"/>
                </a:solidFill>
                <a:hlinkClick r:id="rId4"/>
              </a:rPr>
              <a:t>WalkMe</a:t>
            </a:r>
            <a:r>
              <a:rPr lang="en-IE"/>
              <a:t>, web sitesinin ilk kez kullanıcıları için her şeyi kolaylaştırır. Kullanıcıların gezinme için sezgisel görsel öğeler sunarak web sitesinde sorunsuz bir şekilde gezinmelerine yardımcı olur. Bu da hemen çıkma oranını azaltacak ve dönüşüm oranlarını artıracaktır.</a:t>
            </a:r>
            <a:endParaRPr/>
          </a:p>
        </p:txBody>
      </p:sp>
      <p:pic>
        <p:nvPicPr>
          <p:cNvPr id="791" name="Google Shape;791;p77"/>
          <p:cNvPicPr preferRelativeResize="0"/>
          <p:nvPr/>
        </p:nvPicPr>
        <p:blipFill rotWithShape="1">
          <a:blip r:embed="rId5">
            <a:alphaModFix/>
          </a:blip>
          <a:srcRect b="0" l="0" r="0" t="0"/>
          <a:stretch/>
        </p:blipFill>
        <p:spPr>
          <a:xfrm>
            <a:off x="2101692" y="4114523"/>
            <a:ext cx="7988615" cy="215099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7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797" name="Google Shape;797;p78"/>
          <p:cNvSpPr txBox="1"/>
          <p:nvPr>
            <p:ph idx="2" type="body"/>
          </p:nvPr>
        </p:nvSpPr>
        <p:spPr>
          <a:xfrm>
            <a:off x="1857375" y="2107923"/>
            <a:ext cx="9597397"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10"/>
            </a:pPr>
            <a:r>
              <a:rPr b="1" lang="en-IE" u="sng">
                <a:solidFill>
                  <a:srgbClr val="10B1A2"/>
                </a:solidFill>
                <a:hlinkClick r:id="rId3"/>
              </a:rPr>
              <a:t>Freshteam</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4"/>
              </a:rPr>
              <a:t>Freshteam</a:t>
            </a:r>
            <a:r>
              <a:rPr lang="en-IE"/>
              <a:t> tüm işe alım sürecinde size yardımcı olur ve tek bir gösterge tablosunda yoğunlaştırır. Bununla, tek bir yönetici kontrol alabilir ve tüm adayları tek bir yerde görebilir. Bu araç ayrıca, size en yakın adayı kolayca bulmak için en iyi yetenekleri bulmanıza ve filtrelemenize yardımcı olur.</a:t>
            </a:r>
            <a:endParaRPr/>
          </a:p>
        </p:txBody>
      </p:sp>
      <p:pic>
        <p:nvPicPr>
          <p:cNvPr id="798" name="Google Shape;798;p78"/>
          <p:cNvPicPr preferRelativeResize="0"/>
          <p:nvPr/>
        </p:nvPicPr>
        <p:blipFill rotWithShape="1">
          <a:blip r:embed="rId5">
            <a:alphaModFix/>
          </a:blip>
          <a:srcRect b="0" l="0" r="0" t="0"/>
          <a:stretch/>
        </p:blipFill>
        <p:spPr>
          <a:xfrm>
            <a:off x="1857375" y="4328024"/>
            <a:ext cx="8477250" cy="195502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2" name="Shape 802"/>
        <p:cNvGrpSpPr/>
        <p:nvPr/>
      </p:nvGrpSpPr>
      <p:grpSpPr>
        <a:xfrm>
          <a:off x="0" y="0"/>
          <a:ext cx="0" cy="0"/>
          <a:chOff x="0" y="0"/>
          <a:chExt cx="0" cy="0"/>
        </a:xfrm>
      </p:grpSpPr>
      <p:sp>
        <p:nvSpPr>
          <p:cNvPr id="803" name="Google Shape;803;p7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804" name="Google Shape;804;p79"/>
          <p:cNvSpPr txBox="1"/>
          <p:nvPr>
            <p:ph idx="2" type="body"/>
          </p:nvPr>
        </p:nvSpPr>
        <p:spPr>
          <a:xfrm>
            <a:off x="4161985" y="2117448"/>
            <a:ext cx="7820465"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11"/>
            </a:pPr>
            <a:r>
              <a:rPr b="1" lang="en-IE" u="sng">
                <a:solidFill>
                  <a:srgbClr val="10B1A2"/>
                </a:solidFill>
                <a:hlinkClick r:id="rId3"/>
              </a:rPr>
              <a:t>Trello</a:t>
            </a:r>
            <a:endParaRPr/>
          </a:p>
          <a:p>
            <a:pPr indent="0" lvl="0" marL="0" rtl="0" algn="l">
              <a:lnSpc>
                <a:spcPct val="90000"/>
              </a:lnSpc>
              <a:spcBef>
                <a:spcPts val="1000"/>
              </a:spcBef>
              <a:spcAft>
                <a:spcPts val="0"/>
              </a:spcAft>
              <a:buClr>
                <a:srgbClr val="6D6E6C"/>
              </a:buClr>
              <a:buSzPts val="2400"/>
              <a:buNone/>
            </a:pPr>
            <a:r>
              <a:rPr lang="en-IE"/>
              <a:t>Her gün insanları hedeflerinden uzaklaştıran birçok şey olabilir. Bunun üstesinden gelmek için, tüm görevleri organize etmek ve bir hedefe doğru çalışmak önemlidir. </a:t>
            </a:r>
            <a:r>
              <a:rPr lang="en-IE" u="sng">
                <a:solidFill>
                  <a:schemeClr val="hlink"/>
                </a:solidFill>
                <a:hlinkClick r:id="rId4"/>
              </a:rPr>
              <a:t>Trello</a:t>
            </a:r>
            <a:r>
              <a:rPr lang="en-IE"/>
              <a:t> ile kolayca görevler oluşturabilir ve hedeflerini akılda tutmak için ekibinizle paylaşabilirsiniz. Kod bileşenleri, pazarlama planları veya ekibinizin işletmenizin özgürce yuvarlanması için ihtiyaç duyduğu her şey gibi küçük her şey için notlar oluşturabilirsiniz. Projeleri kolayca yönetmenize, doğru kişilere görev atamanıza ve bu konuda güncellemeler almanıza yardımcı olur, kullanımı kolay ve tüm potansiyel müşterilerinizle ilgili iletişim bilgilerinizi yöneten bir CRM oluşturmanıza olanak tanır.</a:t>
            </a:r>
            <a:endParaRPr/>
          </a:p>
        </p:txBody>
      </p:sp>
      <p:pic>
        <p:nvPicPr>
          <p:cNvPr id="805" name="Google Shape;805;p79"/>
          <p:cNvPicPr preferRelativeResize="0"/>
          <p:nvPr/>
        </p:nvPicPr>
        <p:blipFill rotWithShape="1">
          <a:blip r:embed="rId5">
            <a:alphaModFix/>
          </a:blip>
          <a:srcRect b="0" l="0" r="0" t="0"/>
          <a:stretch/>
        </p:blipFill>
        <p:spPr>
          <a:xfrm>
            <a:off x="622928" y="3429000"/>
            <a:ext cx="3038331" cy="27813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8"/>
          <p:cNvSpPr txBox="1"/>
          <p:nvPr>
            <p:ph idx="2" type="body"/>
          </p:nvPr>
        </p:nvSpPr>
        <p:spPr>
          <a:xfrm>
            <a:off x="4319990" y="2146023"/>
            <a:ext cx="7710136"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Arial"/>
              <a:buChar char="•"/>
            </a:pPr>
            <a:r>
              <a:rPr b="1" lang="en-IE">
                <a:solidFill>
                  <a:srgbClr val="E63275"/>
                </a:solidFill>
              </a:rPr>
              <a:t>İş Sürdürülebilirlik Programları– </a:t>
            </a:r>
            <a:r>
              <a:rPr lang="en-IE"/>
              <a:t>bunlar genellikle bir takım destekleyici kurum ve kuruluşlarla ortaklaşa yürütülmektedir. Genellikle Start Up'lar ve KOBİ'lere iş geliştirmeleriyle ilgili endişe ya da ilgi alanları üzerine bir toplantı yapma fırsatı sunarlar. Örneğin; </a:t>
            </a:r>
            <a:r>
              <a:rPr lang="en-IE" u="sng">
                <a:solidFill>
                  <a:schemeClr val="hlink"/>
                </a:solidFill>
                <a:hlinkClick r:id="rId3"/>
              </a:rPr>
              <a:t>South Dublin Chamber</a:t>
            </a:r>
            <a:endParaRPr/>
          </a:p>
          <a:p>
            <a:pPr indent="-342900" lvl="0" marL="342900" rtl="0" algn="l">
              <a:lnSpc>
                <a:spcPct val="90000"/>
              </a:lnSpc>
              <a:spcBef>
                <a:spcPts val="1000"/>
              </a:spcBef>
              <a:spcAft>
                <a:spcPts val="0"/>
              </a:spcAft>
              <a:buClr>
                <a:srgbClr val="E63275"/>
              </a:buClr>
              <a:buSzPts val="2400"/>
              <a:buFont typeface="Arial"/>
              <a:buChar char="•"/>
            </a:pPr>
            <a:r>
              <a:rPr b="1" lang="en-IE">
                <a:solidFill>
                  <a:srgbClr val="E63275"/>
                </a:solidFill>
              </a:rPr>
              <a:t>Ticaret Odası Ağı; </a:t>
            </a:r>
            <a:r>
              <a:rPr lang="en-IE"/>
              <a:t>bu yerel / bölgesel iş ağı girişimleri genellikle yıl boyunca, haftada bir veya iki haftada bir kez birden fazla toplantı düzenler. Destekleyici bir iş ortamı oluşturmak için tasarlanan tasarımlar genellikle mühendislik gruplarını içerir. Örneğin; </a:t>
            </a:r>
            <a:r>
              <a:rPr lang="en-IE" u="sng">
                <a:solidFill>
                  <a:schemeClr val="hlink"/>
                </a:solidFill>
                <a:hlinkClick r:id="rId4"/>
              </a:rPr>
              <a:t>County Tipperary Chamber of Commerce Engineering Section</a:t>
            </a:r>
            <a:endParaRPr/>
          </a:p>
        </p:txBody>
      </p:sp>
      <p:pic>
        <p:nvPicPr>
          <p:cNvPr descr="A person sitting on a chair&#10;&#10;Description automatically generated" id="273" name="Google Shape;273;p8"/>
          <p:cNvPicPr preferRelativeResize="0"/>
          <p:nvPr/>
        </p:nvPicPr>
        <p:blipFill rotWithShape="1">
          <a:blip r:embed="rId5">
            <a:alphaModFix/>
          </a:blip>
          <a:srcRect b="0" l="0" r="0" t="0"/>
          <a:stretch/>
        </p:blipFill>
        <p:spPr>
          <a:xfrm>
            <a:off x="161874" y="3067050"/>
            <a:ext cx="3833602" cy="2555984"/>
          </a:xfrm>
          <a:prstGeom prst="rect">
            <a:avLst/>
          </a:prstGeom>
          <a:noFill/>
          <a:ln>
            <a:noFill/>
          </a:ln>
        </p:spPr>
      </p:pic>
      <p:sp>
        <p:nvSpPr>
          <p:cNvPr id="274" name="Google Shape;274;p8"/>
          <p:cNvSpPr txBox="1"/>
          <p:nvPr/>
        </p:nvSpPr>
        <p:spPr>
          <a:xfrm>
            <a:off x="3736727" y="1110508"/>
            <a:ext cx="8450316" cy="1495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Harici Destekler size nasıl yardımcı olabilir?</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80"/>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En İyi Start Up Araçları</a:t>
            </a:r>
            <a:endParaRPr b="1">
              <a:solidFill>
                <a:srgbClr val="E63275"/>
              </a:solidFill>
            </a:endParaRPr>
          </a:p>
        </p:txBody>
      </p:sp>
      <p:sp>
        <p:nvSpPr>
          <p:cNvPr id="811" name="Google Shape;811;p80"/>
          <p:cNvSpPr txBox="1"/>
          <p:nvPr>
            <p:ph idx="2" type="body"/>
          </p:nvPr>
        </p:nvSpPr>
        <p:spPr>
          <a:xfrm>
            <a:off x="4314385" y="2117448"/>
            <a:ext cx="7407087"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startAt="12"/>
            </a:pPr>
            <a:r>
              <a:rPr b="1" lang="en-IE" u="sng">
                <a:solidFill>
                  <a:srgbClr val="10B1A2"/>
                </a:solidFill>
                <a:hlinkClick r:id="rId3"/>
              </a:rPr>
              <a:t>Falcon</a:t>
            </a:r>
            <a:endParaRPr b="1">
              <a:solidFill>
                <a:srgbClr val="10B1A2"/>
              </a:solidFill>
            </a:endParaRPr>
          </a:p>
          <a:p>
            <a:pPr indent="0" lvl="0" marL="0" rtl="0" algn="l">
              <a:lnSpc>
                <a:spcPct val="90000"/>
              </a:lnSpc>
              <a:spcBef>
                <a:spcPts val="1000"/>
              </a:spcBef>
              <a:spcAft>
                <a:spcPts val="0"/>
              </a:spcAft>
              <a:buClr>
                <a:srgbClr val="6D6E6C"/>
              </a:buClr>
              <a:buSzPts val="2400"/>
              <a:buNone/>
            </a:pPr>
            <a:r>
              <a:rPr lang="en-IE"/>
              <a:t>Bir markayı nasıl büyütüyorsunuz ve ürününüzün adını nasıl yayıyorsunuz? Pazarlama ile, değil mi? </a:t>
            </a:r>
            <a:r>
              <a:rPr lang="en-IE" u="sng">
                <a:solidFill>
                  <a:schemeClr val="hlink"/>
                </a:solidFill>
                <a:hlinkClick r:id="rId4"/>
              </a:rPr>
              <a:t>Falcon</a:t>
            </a:r>
            <a:r>
              <a:rPr lang="en-IE"/>
              <a:t>, ekibinizin markayı piyasada kolay ve hızlı bir şekilde büyütmesine yardımcı olan harika bir sosyal medya pazarlama uygulamasıdır. Kolayca yayınlar oluşturabilir, planlayabilir, düzenleyebilir ve herhangi bir sosyal medya platformunda kolayca yayınlayabilirsiniz. Tüm içeriğinizi kolayca depolayabilir ve yönetebilirsiniz. Ek özellikler, tüm sosyal medya platformlarında tek bir oturum açmayı, doğrudan buradan bildirim almayı ve bunları ele almayı, analitiği izlemeyi ve bu uygulama ile kitleyi daha iyi anlamayı içerir.</a:t>
            </a:r>
            <a:endParaRPr/>
          </a:p>
        </p:txBody>
      </p:sp>
      <p:pic>
        <p:nvPicPr>
          <p:cNvPr id="812" name="Google Shape;812;p80"/>
          <p:cNvPicPr preferRelativeResize="0"/>
          <p:nvPr/>
        </p:nvPicPr>
        <p:blipFill rotWithShape="1">
          <a:blip r:embed="rId5">
            <a:alphaModFix/>
          </a:blip>
          <a:srcRect b="0" l="0" r="0" t="0"/>
          <a:stretch/>
        </p:blipFill>
        <p:spPr>
          <a:xfrm>
            <a:off x="257175" y="3368399"/>
            <a:ext cx="3819525" cy="27241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8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Neler öğrendik?</a:t>
            </a:r>
            <a:endParaRPr b="1">
              <a:solidFill>
                <a:srgbClr val="E63275"/>
              </a:solidFill>
            </a:endParaRPr>
          </a:p>
        </p:txBody>
      </p:sp>
      <p:sp>
        <p:nvSpPr>
          <p:cNvPr id="818" name="Google Shape;818;p81"/>
          <p:cNvSpPr txBox="1"/>
          <p:nvPr>
            <p:ph idx="2" type="body"/>
          </p:nvPr>
        </p:nvSpPr>
        <p:spPr>
          <a:xfrm>
            <a:off x="466723" y="2767595"/>
            <a:ext cx="11102348"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26942"/>
              </a:buClr>
              <a:buSzPts val="2400"/>
              <a:buFont typeface="Arial"/>
              <a:buChar char="•"/>
            </a:pPr>
            <a:r>
              <a:rPr lang="en-IE">
                <a:solidFill>
                  <a:srgbClr val="525252"/>
                </a:solidFill>
              </a:rPr>
              <a:t>Destek hizmetleri, mentorlar / danışmanlar, finansman destekleri ve bunların rolleri ile girişime nasıl yardımcı olabilecekleri arasındaki farkı biliyorum. Şimdi benim için doğru desteği seçebilirim.</a:t>
            </a:r>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Her şeyi yapamayacağımı ve başlangıçta ihtiyaç duyduğum öncelikli destekleri ne kadar çabuk yapamayacağımı anlıyorum, kaynaklarımı işimin gelişimini ilerletmeyecek alanlara daldırmak yerine işimi daha sağlıklı bir başlangıç haline getirecek</a:t>
            </a:r>
            <a:endParaRPr>
              <a:solidFill>
                <a:srgbClr val="525252"/>
              </a:solidFill>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Yerel İşletme Kuruluşumla hemen ilgilenmeli ve öncelikli olarak İş Planıma başlamalıyım. Özel ihtiyaçlarımın ne olduğunu anlamak için değerlendirilmek önemlidir. Özellikle değerli hataları ve riskleri öğrenmiş olanlardan öğrenirken iş dünyası desteği önemlidir.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2" name="Shape 822"/>
        <p:cNvGrpSpPr/>
        <p:nvPr/>
      </p:nvGrpSpPr>
      <p:grpSpPr>
        <a:xfrm>
          <a:off x="0" y="0"/>
          <a:ext cx="0" cy="0"/>
          <a:chOff x="0" y="0"/>
          <a:chExt cx="0" cy="0"/>
        </a:xfrm>
      </p:grpSpPr>
      <p:sp>
        <p:nvSpPr>
          <p:cNvPr id="823" name="Google Shape;823;p82"/>
          <p:cNvSpPr txBox="1"/>
          <p:nvPr>
            <p:ph idx="1" type="body"/>
          </p:nvPr>
        </p:nvSpPr>
        <p:spPr>
          <a:xfrm>
            <a:off x="122662" y="858820"/>
            <a:ext cx="4131286"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5400"/>
              <a:buNone/>
            </a:pPr>
            <a:r>
              <a:rPr lang="en-IE"/>
              <a:t>Teşekkürler!</a:t>
            </a:r>
            <a:endParaRPr/>
          </a:p>
        </p:txBody>
      </p:sp>
      <p:sp>
        <p:nvSpPr>
          <p:cNvPr id="824" name="Google Shape;824;p82"/>
          <p:cNvSpPr txBox="1"/>
          <p:nvPr>
            <p:ph idx="2" type="body"/>
          </p:nvPr>
        </p:nvSpPr>
        <p:spPr>
          <a:xfrm>
            <a:off x="3700123" y="1544362"/>
            <a:ext cx="385452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a:p>
            <a:pPr indent="0" lvl="0" marL="0" rtl="0" algn="l">
              <a:lnSpc>
                <a:spcPct val="90000"/>
              </a:lnSpc>
              <a:spcBef>
                <a:spcPts val="1000"/>
              </a:spcBef>
              <a:spcAft>
                <a:spcPts val="0"/>
              </a:spcAft>
              <a:buClr>
                <a:srgbClr val="174F72"/>
              </a:buClr>
              <a:buSzPts val="2500"/>
              <a:buNone/>
            </a:pPr>
            <a:r>
              <a:t/>
            </a:r>
            <a:endParaRPr sz="2500"/>
          </a:p>
          <a:p>
            <a:pPr indent="0" lvl="0" marL="0" rtl="0" algn="l">
              <a:lnSpc>
                <a:spcPct val="90000"/>
              </a:lnSpc>
              <a:spcBef>
                <a:spcPts val="1000"/>
              </a:spcBef>
              <a:spcAft>
                <a:spcPts val="0"/>
              </a:spcAft>
              <a:buClr>
                <a:srgbClr val="174F72"/>
              </a:buClr>
              <a:buSzPts val="2500"/>
              <a:buNone/>
            </a:pPr>
            <a:r>
              <a:t/>
            </a:r>
            <a:endParaRPr sz="2500"/>
          </a:p>
          <a:p>
            <a:pPr indent="0" lvl="0" marL="0" rtl="0" algn="l">
              <a:lnSpc>
                <a:spcPct val="90000"/>
              </a:lnSpc>
              <a:spcBef>
                <a:spcPts val="1000"/>
              </a:spcBef>
              <a:spcAft>
                <a:spcPts val="0"/>
              </a:spcAft>
              <a:buClr>
                <a:srgbClr val="174F72"/>
              </a:buClr>
              <a:buSzPts val="2500"/>
              <a:buNone/>
            </a:pPr>
            <a:r>
              <a:t/>
            </a:r>
            <a:endParaRPr sz="2500"/>
          </a:p>
        </p:txBody>
      </p:sp>
      <p:sp>
        <p:nvSpPr>
          <p:cNvPr id="825" name="Google Shape;825;p82"/>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826" name="Google Shape;826;p82"/>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827" name="Google Shape;827;p82"/>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sz="1295"/>
          </a:p>
        </p:txBody>
      </p:sp>
      <p:sp>
        <p:nvSpPr>
          <p:cNvPr id="828" name="Google Shape;828;p82"/>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829" name="Google Shape;829;p82"/>
          <p:cNvGrpSpPr/>
          <p:nvPr/>
        </p:nvGrpSpPr>
        <p:grpSpPr>
          <a:xfrm>
            <a:off x="7852766" y="4477427"/>
            <a:ext cx="301041" cy="301041"/>
            <a:chOff x="5941025" y="3634400"/>
            <a:chExt cx="467650" cy="467650"/>
          </a:xfrm>
        </p:grpSpPr>
        <p:sp>
          <p:nvSpPr>
            <p:cNvPr id="830" name="Google Shape;830;p82"/>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1" name="Google Shape;831;p82"/>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2" name="Google Shape;832;p82"/>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3" name="Google Shape;833;p82"/>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4" name="Google Shape;834;p82"/>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5" name="Google Shape;835;p82"/>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836" name="Google Shape;836;p82"/>
          <p:cNvGrpSpPr/>
          <p:nvPr/>
        </p:nvGrpSpPr>
        <p:grpSpPr>
          <a:xfrm>
            <a:off x="7380365" y="3606172"/>
            <a:ext cx="299463" cy="202260"/>
            <a:chOff x="564675" y="1700625"/>
            <a:chExt cx="465200" cy="314200"/>
          </a:xfrm>
        </p:grpSpPr>
        <p:sp>
          <p:nvSpPr>
            <p:cNvPr id="837" name="Google Shape;837;p82"/>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8" name="Google Shape;838;p82"/>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839" name="Google Shape;839;p82"/>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9"/>
          <p:cNvSpPr txBox="1"/>
          <p:nvPr>
            <p:ph idx="2" type="body"/>
          </p:nvPr>
        </p:nvSpPr>
        <p:spPr>
          <a:xfrm>
            <a:off x="362401" y="2005893"/>
            <a:ext cx="8675582" cy="1163682"/>
          </a:xfrm>
          <a:prstGeom prst="rect">
            <a:avLst/>
          </a:prstGeom>
          <a:solidFill>
            <a:srgbClr val="10B1A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IE">
                <a:solidFill>
                  <a:schemeClr val="lt1"/>
                </a:solidFill>
              </a:rPr>
              <a:t>İş destek hizmetleri, üreticiden tüketiciye malların düzgün bir şekilde akmasını ve bu şekilde işleyişini kolaylaştırmak ve kolaylaştırmak için yardımcı olarak hareket eden iş faaliyetlerini ifade eder.</a:t>
            </a:r>
            <a:endParaRPr/>
          </a:p>
        </p:txBody>
      </p:sp>
      <p:sp>
        <p:nvSpPr>
          <p:cNvPr id="280" name="Google Shape;280;p9"/>
          <p:cNvSpPr txBox="1"/>
          <p:nvPr>
            <p:ph idx="3" type="body"/>
          </p:nvPr>
        </p:nvSpPr>
        <p:spPr>
          <a:xfrm>
            <a:off x="362400" y="3180085"/>
            <a:ext cx="11934703" cy="3123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Bunlar bankacılık, sigorta, ulaşım, depolama ve iletişimi içerir.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Bankacılık</a:t>
            </a:r>
            <a:r>
              <a:rPr lang="en-IE"/>
              <a:t> finans ve ödeme kolaylıkları sağlanmasına yardımcı olur, her türlü iş riskini karşılayacak sigorta</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Nakliye</a:t>
            </a:r>
            <a:r>
              <a:rPr lang="en-IE"/>
              <a:t> talebin mevsimsel değişimlerini karşılamak için çeşitli yerlerde depolama tesisleri sağlamak üzere depolanarak, malların bir yerden bir yere fiziksel hareketini kolaylaştırır.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İletişim</a:t>
            </a:r>
            <a:r>
              <a:rPr lang="en-IE"/>
              <a:t> üreticiler, aracılar ve tüketiciler arasında bilgi ve fikir alışverişini kolaylaştırmak için.</a:t>
            </a:r>
            <a:endParaRPr/>
          </a:p>
        </p:txBody>
      </p:sp>
      <p:sp>
        <p:nvSpPr>
          <p:cNvPr id="281" name="Google Shape;281;p9"/>
          <p:cNvSpPr txBox="1"/>
          <p:nvPr/>
        </p:nvSpPr>
        <p:spPr>
          <a:xfrm>
            <a:off x="362399" y="1101369"/>
            <a:ext cx="8466289" cy="1495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Harici Destekler size nasıl yardımcı olabilir?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2020-01-28T14:37:40Z</dcterms:created>
  <dc:creator>Laura Magan</dc:creator>
</cp:coreProperties>
</file>