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5" roundtripDataSignature="AMtx7mhJsWSdh/QorDOi8dxbXuL9dQS9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65"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4" name="Shape 414"/>
        <p:cNvGrpSpPr/>
        <p:nvPr/>
      </p:nvGrpSpPr>
      <p:grpSpPr>
        <a:xfrm>
          <a:off x="0" y="0"/>
          <a:ext cx="0" cy="0"/>
          <a:chOff x="0" y="0"/>
          <a:chExt cx="0" cy="0"/>
        </a:xfrm>
      </p:grpSpPr>
      <p:sp>
        <p:nvSpPr>
          <p:cNvPr id="415" name="Google Shape;41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Google Shape;43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Google Shape;45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2" name="Google Shape;492;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9" name="Shape 509"/>
        <p:cNvGrpSpPr/>
        <p:nvPr/>
      </p:nvGrpSpPr>
      <p:grpSpPr>
        <a:xfrm>
          <a:off x="0" y="0"/>
          <a:ext cx="0" cy="0"/>
          <a:chOff x="0" y="0"/>
          <a:chExt cx="0" cy="0"/>
        </a:xfrm>
      </p:grpSpPr>
      <p:sp>
        <p:nvSpPr>
          <p:cNvPr id="510" name="Google Shape;51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Google Shape;54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2" name="Google Shape;54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Google Shape;55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Google Shape;55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Google Shape;566;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9" name="Shape 579"/>
        <p:cNvGrpSpPr/>
        <p:nvPr/>
      </p:nvGrpSpPr>
      <p:grpSpPr>
        <a:xfrm>
          <a:off x="0" y="0"/>
          <a:ext cx="0" cy="0"/>
          <a:chOff x="0" y="0"/>
          <a:chExt cx="0" cy="0"/>
        </a:xfrm>
      </p:grpSpPr>
      <p:sp>
        <p:nvSpPr>
          <p:cNvPr id="580" name="Google Shape;580;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Google Shape;63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Google Shape;63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3" name="Shape 653"/>
        <p:cNvGrpSpPr/>
        <p:nvPr/>
      </p:nvGrpSpPr>
      <p:grpSpPr>
        <a:xfrm>
          <a:off x="0" y="0"/>
          <a:ext cx="0" cy="0"/>
          <a:chOff x="0" y="0"/>
          <a:chExt cx="0" cy="0"/>
        </a:xfrm>
      </p:grpSpPr>
      <p:sp>
        <p:nvSpPr>
          <p:cNvPr id="654" name="Google Shape;65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8" name="Shape 668"/>
        <p:cNvGrpSpPr/>
        <p:nvPr/>
      </p:nvGrpSpPr>
      <p:grpSpPr>
        <a:xfrm>
          <a:off x="0" y="0"/>
          <a:ext cx="0" cy="0"/>
          <a:chOff x="0" y="0"/>
          <a:chExt cx="0" cy="0"/>
        </a:xfrm>
      </p:grpSpPr>
      <p:sp>
        <p:nvSpPr>
          <p:cNvPr id="669" name="Google Shape;669;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62"/>
          <p:cNvSpPr/>
          <p:nvPr/>
        </p:nvSpPr>
        <p:spPr>
          <a:xfrm>
            <a:off x="4904509" y="0"/>
            <a:ext cx="7329055" cy="6915800"/>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62"/>
          <p:cNvSpPr/>
          <p:nvPr/>
        </p:nvSpPr>
        <p:spPr>
          <a:xfrm>
            <a:off x="5826406" y="1037303"/>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62"/>
          <p:cNvSpPr/>
          <p:nvPr>
            <p:ph idx="2" type="pic"/>
          </p:nvPr>
        </p:nvSpPr>
        <p:spPr>
          <a:xfrm>
            <a:off x="5819671" y="-679974"/>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Char char="•"/>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62"/>
          <p:cNvSpPr txBox="1"/>
          <p:nvPr>
            <p:ph idx="1" type="body"/>
          </p:nvPr>
        </p:nvSpPr>
        <p:spPr>
          <a:xfrm>
            <a:off x="604373" y="3844637"/>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2400"/>
              <a:buNone/>
              <a:defRPr b="1">
                <a:solidFill>
                  <a:schemeClr val="lt1"/>
                </a:solidFill>
              </a:defRPr>
            </a:lvl2pPr>
            <a:lvl3pPr indent="-228600" lvl="2" marL="1371600" algn="l">
              <a:lnSpc>
                <a:spcPct val="90000"/>
              </a:lnSpc>
              <a:spcBef>
                <a:spcPts val="500"/>
              </a:spcBef>
              <a:spcAft>
                <a:spcPts val="0"/>
              </a:spcAft>
              <a:buClr>
                <a:schemeClr val="lt1"/>
              </a:buClr>
              <a:buSzPts val="2000"/>
              <a:buNone/>
              <a:defRPr b="1">
                <a:solidFill>
                  <a:schemeClr val="lt1"/>
                </a:solidFill>
              </a:defRPr>
            </a:lvl3pPr>
            <a:lvl4pPr indent="-228600" lvl="3" marL="1828800" algn="l">
              <a:lnSpc>
                <a:spcPct val="90000"/>
              </a:lnSpc>
              <a:spcBef>
                <a:spcPts val="500"/>
              </a:spcBef>
              <a:spcAft>
                <a:spcPts val="0"/>
              </a:spcAft>
              <a:buClr>
                <a:schemeClr val="lt1"/>
              </a:buClr>
              <a:buSzPts val="1800"/>
              <a:buNone/>
              <a:defRPr b="1">
                <a:solidFill>
                  <a:schemeClr val="lt1"/>
                </a:solidFill>
              </a:defRPr>
            </a:lvl4pPr>
            <a:lvl5pPr indent="-228600" lvl="4" marL="2286000" algn="l">
              <a:lnSpc>
                <a:spcPct val="90000"/>
              </a:lnSpc>
              <a:spcBef>
                <a:spcPts val="500"/>
              </a:spcBef>
              <a:spcAft>
                <a:spcPts val="0"/>
              </a:spcAft>
              <a:buClr>
                <a:schemeClr val="lt1"/>
              </a:buClr>
              <a:buSzPts val="18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62"/>
          <p:cNvSpPr txBox="1"/>
          <p:nvPr/>
        </p:nvSpPr>
        <p:spPr>
          <a:xfrm>
            <a:off x="2085976" y="6182505"/>
            <a:ext cx="2462212" cy="350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b="0" i="0" lang="en-IE" sz="1000" u="none" cap="none" strike="noStrike">
                <a:solidFill>
                  <a:schemeClr val="dk1"/>
                </a:solidFill>
                <a:latin typeface="Calibri"/>
                <a:ea typeface="Calibri"/>
                <a:cs typeface="Calibri"/>
                <a:sym typeface="Calibri"/>
              </a:rPr>
              <a:t> This programme has been funded with support from the European Commission </a:t>
            </a:r>
            <a:endParaRPr/>
          </a:p>
        </p:txBody>
      </p:sp>
      <p:pic>
        <p:nvPicPr>
          <p:cNvPr id="21" name="Google Shape;21;p62"/>
          <p:cNvPicPr preferRelativeResize="0"/>
          <p:nvPr/>
        </p:nvPicPr>
        <p:blipFill rotWithShape="1">
          <a:blip r:embed="rId2">
            <a:alphaModFix/>
          </a:blip>
          <a:srcRect b="0" l="0" r="0" t="0"/>
          <a:stretch/>
        </p:blipFill>
        <p:spPr>
          <a:xfrm>
            <a:off x="521469" y="6142496"/>
            <a:ext cx="1625600" cy="461962"/>
          </a:xfrm>
          <a:prstGeom prst="rect">
            <a:avLst/>
          </a:prstGeom>
          <a:noFill/>
          <a:ln>
            <a:noFill/>
          </a:ln>
        </p:spPr>
      </p:pic>
      <p:pic>
        <p:nvPicPr>
          <p:cNvPr id="22" name="Google Shape;22;p62"/>
          <p:cNvPicPr preferRelativeResize="0"/>
          <p:nvPr/>
        </p:nvPicPr>
        <p:blipFill rotWithShape="1">
          <a:blip r:embed="rId3">
            <a:alphaModFix/>
          </a:blip>
          <a:srcRect b="0" l="0" r="0" t="0"/>
          <a:stretch/>
        </p:blipFill>
        <p:spPr>
          <a:xfrm>
            <a:off x="475214" y="428605"/>
            <a:ext cx="4722540" cy="1797044"/>
          </a:xfrm>
          <a:prstGeom prst="rect">
            <a:avLst/>
          </a:prstGeom>
          <a:noFill/>
          <a:ln>
            <a:noFill/>
          </a:ln>
        </p:spPr>
      </p:pic>
      <p:pic>
        <p:nvPicPr>
          <p:cNvPr id="23" name="Google Shape;23;p62"/>
          <p:cNvPicPr preferRelativeResize="0"/>
          <p:nvPr/>
        </p:nvPicPr>
        <p:blipFill rotWithShape="1">
          <a:blip r:embed="rId4">
            <a:alphaModFix/>
          </a:blip>
          <a:srcRect b="0" l="0" r="0" t="0"/>
          <a:stretch/>
        </p:blipFill>
        <p:spPr>
          <a:xfrm>
            <a:off x="11283658" y="4789071"/>
            <a:ext cx="690436" cy="673218"/>
          </a:xfrm>
          <a:prstGeom prst="rect">
            <a:avLst/>
          </a:prstGeom>
          <a:noFill/>
          <a:ln>
            <a:noFill/>
          </a:ln>
        </p:spPr>
      </p:pic>
      <p:pic>
        <p:nvPicPr>
          <p:cNvPr id="24" name="Google Shape;24;p62"/>
          <p:cNvPicPr preferRelativeResize="0"/>
          <p:nvPr/>
        </p:nvPicPr>
        <p:blipFill rotWithShape="1">
          <a:blip r:embed="rId5">
            <a:alphaModFix/>
          </a:blip>
          <a:srcRect b="0" l="0" r="0" t="0"/>
          <a:stretch/>
        </p:blipFill>
        <p:spPr>
          <a:xfrm>
            <a:off x="7614236" y="5125680"/>
            <a:ext cx="1363247" cy="1350410"/>
          </a:xfrm>
          <a:prstGeom prst="rect">
            <a:avLst/>
          </a:prstGeom>
          <a:noFill/>
          <a:ln>
            <a:noFill/>
          </a:ln>
        </p:spPr>
      </p:pic>
      <p:pic>
        <p:nvPicPr>
          <p:cNvPr id="25" name="Google Shape;25;p62"/>
          <p:cNvPicPr preferRelativeResize="0"/>
          <p:nvPr/>
        </p:nvPicPr>
        <p:blipFill rotWithShape="1">
          <a:blip r:embed="rId6">
            <a:alphaModFix/>
          </a:blip>
          <a:srcRect b="0" l="0" r="0" t="0"/>
          <a:stretch/>
        </p:blipFill>
        <p:spPr>
          <a:xfrm>
            <a:off x="4712409" y="2225649"/>
            <a:ext cx="2227993" cy="2220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ptop slide 1">
  <p:cSld name="Laptop slide 1">
    <p:spTree>
      <p:nvGrpSpPr>
        <p:cNvPr id="108" name="Shape 108"/>
        <p:cNvGrpSpPr/>
        <p:nvPr/>
      </p:nvGrpSpPr>
      <p:grpSpPr>
        <a:xfrm>
          <a:off x="0" y="0"/>
          <a:ext cx="0" cy="0"/>
          <a:chOff x="0" y="0"/>
          <a:chExt cx="0" cy="0"/>
        </a:xfrm>
      </p:grpSpPr>
      <p:pic>
        <p:nvPicPr>
          <p:cNvPr id="109" name="Google Shape;109;p71"/>
          <p:cNvPicPr preferRelativeResize="0"/>
          <p:nvPr/>
        </p:nvPicPr>
        <p:blipFill rotWithShape="1">
          <a:blip r:embed="rId2">
            <a:alphaModFix/>
          </a:blip>
          <a:srcRect b="5573" l="8386" r="9307" t="10823"/>
          <a:stretch/>
        </p:blipFill>
        <p:spPr>
          <a:xfrm>
            <a:off x="2000190" y="1447737"/>
            <a:ext cx="7941283" cy="4839954"/>
          </a:xfrm>
          <a:prstGeom prst="rect">
            <a:avLst/>
          </a:prstGeom>
          <a:noFill/>
          <a:ln>
            <a:noFill/>
          </a:ln>
        </p:spPr>
      </p:pic>
      <p:sp>
        <p:nvSpPr>
          <p:cNvPr id="110" name="Google Shape;110;p71"/>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71"/>
          <p:cNvSpPr txBox="1"/>
          <p:nvPr>
            <p:ph idx="2" type="body"/>
          </p:nvPr>
        </p:nvSpPr>
        <p:spPr>
          <a:xfrm>
            <a:off x="0" y="1045042"/>
            <a:ext cx="12192000" cy="590599"/>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2" name="Google Shape;112;p71"/>
          <p:cNvCxnSpPr/>
          <p:nvPr/>
        </p:nvCxnSpPr>
        <p:spPr>
          <a:xfrm rot="10800000">
            <a:off x="280404" y="945173"/>
            <a:ext cx="11623126" cy="0"/>
          </a:xfrm>
          <a:prstGeom prst="straightConnector1">
            <a:avLst/>
          </a:prstGeom>
          <a:noFill/>
          <a:ln cap="flat" cmpd="sng" w="9525">
            <a:solidFill>
              <a:srgbClr val="174F72"/>
            </a:solidFill>
            <a:prstDash val="solid"/>
            <a:miter lim="800000"/>
            <a:headEnd len="sm" w="sm" type="none"/>
            <a:tailEnd len="sm" w="sm" type="none"/>
          </a:ln>
        </p:spPr>
      </p:cxnSp>
      <p:sp>
        <p:nvSpPr>
          <p:cNvPr id="113" name="Google Shape;113;p71"/>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rmAutofit/>
          </a:bodyPr>
          <a:lstStyle>
            <a:lvl1pPr lvl="0" marR="0" rtl="0" algn="ctr">
              <a:lnSpc>
                <a:spcPct val="90000"/>
              </a:lnSpc>
              <a:spcBef>
                <a:spcPts val="1000"/>
              </a:spcBef>
              <a:spcAft>
                <a:spcPts val="0"/>
              </a:spcAft>
              <a:buClr>
                <a:srgbClr val="7F7F7F"/>
              </a:buClr>
              <a:buSzPts val="2800"/>
              <a:buFont typeface="Arial"/>
              <a:buNone/>
              <a:defRPr b="0" i="0" sz="2800" u="none" cap="none" strike="noStrike">
                <a:solidFill>
                  <a:srgbClr val="7F7F7F"/>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71"/>
          <p:cNvSpPr txBox="1"/>
          <p:nvPr/>
        </p:nvSpPr>
        <p:spPr>
          <a:xfrm>
            <a:off x="399487" y="6129548"/>
            <a:ext cx="11400992" cy="41115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15" name="Google Shape;115;p71"/>
          <p:cNvPicPr preferRelativeResize="0"/>
          <p:nvPr/>
        </p:nvPicPr>
        <p:blipFill rotWithShape="1">
          <a:blip r:embed="rId3">
            <a:alphaModFix/>
          </a:blip>
          <a:srcRect b="0" l="0" r="0" t="0"/>
          <a:stretch/>
        </p:blipFill>
        <p:spPr>
          <a:xfrm flipH="1" rot="1433089">
            <a:off x="5757836" y="6390769"/>
            <a:ext cx="740284" cy="5699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16" name="Shape 116"/>
        <p:cNvGrpSpPr/>
        <p:nvPr/>
      </p:nvGrpSpPr>
      <p:grpSpPr>
        <a:xfrm>
          <a:off x="0" y="0"/>
          <a:ext cx="0" cy="0"/>
          <a:chOff x="0" y="0"/>
          <a:chExt cx="0" cy="0"/>
        </a:xfrm>
      </p:grpSpPr>
      <p:pic>
        <p:nvPicPr>
          <p:cNvPr id="117" name="Google Shape;117;p72"/>
          <p:cNvPicPr preferRelativeResize="0"/>
          <p:nvPr/>
        </p:nvPicPr>
        <p:blipFill rotWithShape="1">
          <a:blip r:embed="rId2">
            <a:alphaModFix amt="2000"/>
          </a:blip>
          <a:srcRect b="0" l="0" r="0" t="0"/>
          <a:stretch/>
        </p:blipFill>
        <p:spPr>
          <a:xfrm flipH="1" rot="-5855401">
            <a:off x="3396239" y="501080"/>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18" name="Google Shape;118;p72"/>
          <p:cNvSpPr/>
          <p:nvPr/>
        </p:nvSpPr>
        <p:spPr>
          <a:xfrm flipH="1">
            <a:off x="7234661" y="-915640"/>
            <a:ext cx="6797861" cy="6797861"/>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9" name="Google Shape;119;p72"/>
          <p:cNvSpPr/>
          <p:nvPr/>
        </p:nvSpPr>
        <p:spPr>
          <a:xfrm>
            <a:off x="7361819" y="0"/>
            <a:ext cx="4830180" cy="5934062"/>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72"/>
          <p:cNvSpPr txBox="1"/>
          <p:nvPr>
            <p:ph idx="1" type="body"/>
          </p:nvPr>
        </p:nvSpPr>
        <p:spPr>
          <a:xfrm>
            <a:off x="427462" y="853210"/>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72"/>
          <p:cNvSpPr txBox="1"/>
          <p:nvPr>
            <p:ph idx="2" type="body"/>
          </p:nvPr>
        </p:nvSpPr>
        <p:spPr>
          <a:xfrm>
            <a:off x="3863577" y="858821"/>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72"/>
          <p:cNvSpPr/>
          <p:nvPr/>
        </p:nvSpPr>
        <p:spPr>
          <a:xfrm>
            <a:off x="7091452" y="2319040"/>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23" name="Google Shape;123;p72"/>
          <p:cNvSpPr/>
          <p:nvPr/>
        </p:nvSpPr>
        <p:spPr>
          <a:xfrm>
            <a:off x="7707898" y="4332206"/>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24" name="Google Shape;124;p72"/>
          <p:cNvSpPr/>
          <p:nvPr/>
        </p:nvSpPr>
        <p:spPr>
          <a:xfrm>
            <a:off x="7234661" y="3416566"/>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25" name="Google Shape;125;p72"/>
          <p:cNvCxnSpPr/>
          <p:nvPr/>
        </p:nvCxnSpPr>
        <p:spPr>
          <a:xfrm>
            <a:off x="3706758" y="846751"/>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26" name="Google Shape;126;p72"/>
          <p:cNvSpPr txBox="1"/>
          <p:nvPr>
            <p:ph idx="3" type="body"/>
          </p:nvPr>
        </p:nvSpPr>
        <p:spPr>
          <a:xfrm>
            <a:off x="7810096" y="2502783"/>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72"/>
          <p:cNvSpPr txBox="1"/>
          <p:nvPr>
            <p:ph idx="4" type="body"/>
          </p:nvPr>
        </p:nvSpPr>
        <p:spPr>
          <a:xfrm>
            <a:off x="7921661" y="3491798"/>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72"/>
          <p:cNvSpPr txBox="1"/>
          <p:nvPr>
            <p:ph idx="5" type="body"/>
          </p:nvPr>
        </p:nvSpPr>
        <p:spPr>
          <a:xfrm>
            <a:off x="8398139" y="4419571"/>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72"/>
          <p:cNvSpPr txBox="1"/>
          <p:nvPr/>
        </p:nvSpPr>
        <p:spPr>
          <a:xfrm>
            <a:off x="9639238" y="6182195"/>
            <a:ext cx="2462212" cy="350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lang="en-IE" sz="1000">
                <a:solidFill>
                  <a:schemeClr val="dk1"/>
                </a:solidFill>
                <a:latin typeface="Calibri"/>
                <a:ea typeface="Calibri"/>
                <a:cs typeface="Calibri"/>
                <a:sym typeface="Calibri"/>
              </a:rPr>
              <a:t> This programme has been funded with support from the European Commission </a:t>
            </a:r>
            <a:endParaRPr/>
          </a:p>
        </p:txBody>
      </p:sp>
      <p:pic>
        <p:nvPicPr>
          <p:cNvPr id="130" name="Google Shape;130;p72"/>
          <p:cNvPicPr preferRelativeResize="0"/>
          <p:nvPr/>
        </p:nvPicPr>
        <p:blipFill rotWithShape="1">
          <a:blip r:embed="rId3">
            <a:alphaModFix/>
          </a:blip>
          <a:srcRect b="0" l="0" r="0" t="0"/>
          <a:stretch/>
        </p:blipFill>
        <p:spPr>
          <a:xfrm>
            <a:off x="7810096" y="6085819"/>
            <a:ext cx="1625600" cy="461962"/>
          </a:xfrm>
          <a:prstGeom prst="rect">
            <a:avLst/>
          </a:prstGeom>
          <a:noFill/>
          <a:ln>
            <a:noFill/>
          </a:ln>
        </p:spPr>
      </p:pic>
      <p:pic>
        <p:nvPicPr>
          <p:cNvPr id="131" name="Google Shape;131;p72"/>
          <p:cNvPicPr preferRelativeResize="0"/>
          <p:nvPr/>
        </p:nvPicPr>
        <p:blipFill rotWithShape="1">
          <a:blip r:embed="rId4">
            <a:alphaModFix/>
          </a:blip>
          <a:srcRect b="0" l="0" r="0" t="0"/>
          <a:stretch/>
        </p:blipFill>
        <p:spPr>
          <a:xfrm>
            <a:off x="258622" y="4750737"/>
            <a:ext cx="4722540" cy="179704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2" name="Shape 132"/>
        <p:cNvGrpSpPr/>
        <p:nvPr/>
      </p:nvGrpSpPr>
      <p:grpSpPr>
        <a:xfrm>
          <a:off x="0" y="0"/>
          <a:ext cx="0" cy="0"/>
          <a:chOff x="0" y="0"/>
          <a:chExt cx="0" cy="0"/>
        </a:xfrm>
      </p:grpSpPr>
      <p:sp>
        <p:nvSpPr>
          <p:cNvPr id="133" name="Google Shape;133;p7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7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5" name="Google Shape;135;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8" name="Shape 138"/>
        <p:cNvGrpSpPr/>
        <p:nvPr/>
      </p:nvGrpSpPr>
      <p:grpSpPr>
        <a:xfrm>
          <a:off x="0" y="0"/>
          <a:ext cx="0" cy="0"/>
          <a:chOff x="0" y="0"/>
          <a:chExt cx="0" cy="0"/>
        </a:xfrm>
      </p:grpSpPr>
      <p:sp>
        <p:nvSpPr>
          <p:cNvPr id="139" name="Google Shape;139;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4" name="Shape 144"/>
        <p:cNvGrpSpPr/>
        <p:nvPr/>
      </p:nvGrpSpPr>
      <p:grpSpPr>
        <a:xfrm>
          <a:off x="0" y="0"/>
          <a:ext cx="0" cy="0"/>
          <a:chOff x="0" y="0"/>
          <a:chExt cx="0" cy="0"/>
        </a:xfrm>
      </p:grpSpPr>
      <p:sp>
        <p:nvSpPr>
          <p:cNvPr id="145" name="Google Shape;145;p7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6" name="Google Shape;146;p7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47" name="Google Shape;147;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50" name="Shape 150"/>
        <p:cNvGrpSpPr/>
        <p:nvPr/>
      </p:nvGrpSpPr>
      <p:grpSpPr>
        <a:xfrm>
          <a:off x="0" y="0"/>
          <a:ext cx="0" cy="0"/>
          <a:chOff x="0" y="0"/>
          <a:chExt cx="0" cy="0"/>
        </a:xfrm>
      </p:grpSpPr>
      <p:sp>
        <p:nvSpPr>
          <p:cNvPr id="151" name="Google Shape;151;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7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7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57" name="Shape 157"/>
        <p:cNvGrpSpPr/>
        <p:nvPr/>
      </p:nvGrpSpPr>
      <p:grpSpPr>
        <a:xfrm>
          <a:off x="0" y="0"/>
          <a:ext cx="0" cy="0"/>
          <a:chOff x="0" y="0"/>
          <a:chExt cx="0" cy="0"/>
        </a:xfrm>
      </p:grpSpPr>
      <p:sp>
        <p:nvSpPr>
          <p:cNvPr id="158" name="Google Shape;158;p7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7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0" name="Google Shape;160;p7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2" name="Google Shape;162;p7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6" name="Shape 166"/>
        <p:cNvGrpSpPr/>
        <p:nvPr/>
      </p:nvGrpSpPr>
      <p:grpSpPr>
        <a:xfrm>
          <a:off x="0" y="0"/>
          <a:ext cx="0" cy="0"/>
          <a:chOff x="0" y="0"/>
          <a:chExt cx="0" cy="0"/>
        </a:xfrm>
      </p:grpSpPr>
      <p:sp>
        <p:nvSpPr>
          <p:cNvPr id="167" name="Google Shape;167;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1" name="Shape 171"/>
        <p:cNvGrpSpPr/>
        <p:nvPr/>
      </p:nvGrpSpPr>
      <p:grpSpPr>
        <a:xfrm>
          <a:off x="0" y="0"/>
          <a:ext cx="0" cy="0"/>
          <a:chOff x="0" y="0"/>
          <a:chExt cx="0" cy="0"/>
        </a:xfrm>
      </p:grpSpPr>
      <p:sp>
        <p:nvSpPr>
          <p:cNvPr id="172" name="Google Shape;172;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75" name="Shape 175"/>
        <p:cNvGrpSpPr/>
        <p:nvPr/>
      </p:nvGrpSpPr>
      <p:grpSpPr>
        <a:xfrm>
          <a:off x="0" y="0"/>
          <a:ext cx="0" cy="0"/>
          <a:chOff x="0" y="0"/>
          <a:chExt cx="0" cy="0"/>
        </a:xfrm>
      </p:grpSpPr>
      <p:sp>
        <p:nvSpPr>
          <p:cNvPr id="176" name="Google Shape;176;p8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8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8" name="Google Shape;178;p8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9" name="Google Shape;179;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6" name="Shape 26"/>
        <p:cNvGrpSpPr/>
        <p:nvPr/>
      </p:nvGrpSpPr>
      <p:grpSpPr>
        <a:xfrm>
          <a:off x="0" y="0"/>
          <a:ext cx="0" cy="0"/>
          <a:chOff x="0" y="0"/>
          <a:chExt cx="0" cy="0"/>
        </a:xfrm>
      </p:grpSpPr>
      <p:sp>
        <p:nvSpPr>
          <p:cNvPr id="27" name="Google Shape;27;p63"/>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63"/>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63"/>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 name="Google Shape;30;p63"/>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63"/>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2" name="Google Shape;32;p63"/>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3" name="Google Shape;33;p63"/>
          <p:cNvPicPr preferRelativeResize="0"/>
          <p:nvPr/>
        </p:nvPicPr>
        <p:blipFill rotWithShape="1">
          <a:blip r:embed="rId2">
            <a:alphaModFix/>
          </a:blip>
          <a:srcRect b="6473" l="29694" r="13475" t="6763"/>
          <a:stretch/>
        </p:blipFill>
        <p:spPr>
          <a:xfrm>
            <a:off x="3954456" y="677649"/>
            <a:ext cx="1176669" cy="5446643"/>
          </a:xfrm>
          <a:prstGeom prst="rect">
            <a:avLst/>
          </a:prstGeom>
          <a:noFill/>
          <a:ln>
            <a:noFill/>
          </a:ln>
        </p:spPr>
      </p:pic>
      <p:sp>
        <p:nvSpPr>
          <p:cNvPr id="34" name="Google Shape;34;p63"/>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63"/>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3"/>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3"/>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63"/>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9" name="Google Shape;39;p63"/>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3"/>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3"/>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3"/>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63"/>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4" name="Google Shape;44;p63"/>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82" name="Shape 182"/>
        <p:cNvGrpSpPr/>
        <p:nvPr/>
      </p:nvGrpSpPr>
      <p:grpSpPr>
        <a:xfrm>
          <a:off x="0" y="0"/>
          <a:ext cx="0" cy="0"/>
          <a:chOff x="0" y="0"/>
          <a:chExt cx="0" cy="0"/>
        </a:xfrm>
      </p:grpSpPr>
      <p:sp>
        <p:nvSpPr>
          <p:cNvPr id="183" name="Google Shape;183;p8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4" name="Google Shape;184;p8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85" name="Google Shape;185;p8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89" name="Shape 189"/>
        <p:cNvGrpSpPr/>
        <p:nvPr/>
      </p:nvGrpSpPr>
      <p:grpSpPr>
        <a:xfrm>
          <a:off x="0" y="0"/>
          <a:ext cx="0" cy="0"/>
          <a:chOff x="0" y="0"/>
          <a:chExt cx="0" cy="0"/>
        </a:xfrm>
      </p:grpSpPr>
      <p:sp>
        <p:nvSpPr>
          <p:cNvPr id="190" name="Google Shape;190;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8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p8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8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45" name="Shape 45"/>
        <p:cNvGrpSpPr/>
        <p:nvPr/>
      </p:nvGrpSpPr>
      <p:grpSpPr>
        <a:xfrm>
          <a:off x="0" y="0"/>
          <a:ext cx="0" cy="0"/>
          <a:chOff x="0" y="0"/>
          <a:chExt cx="0" cy="0"/>
        </a:xfrm>
      </p:grpSpPr>
      <p:sp>
        <p:nvSpPr>
          <p:cNvPr id="46" name="Google Shape;46;p64"/>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 name="Google Shape;47;p64"/>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64"/>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64"/>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64"/>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6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52" name="Google Shape;52;p6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3" name="Google Shape;53;p64"/>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54" name="Google Shape;54;p64"/>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5" name="Google Shape;55;p64"/>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ICON CIRCLE (PINK) - with photo &amp; text">
  <p:cSld name=" ICON CIRCLE (PINK) - with photo &amp; text">
    <p:spTree>
      <p:nvGrpSpPr>
        <p:cNvPr id="56" name="Shape 56"/>
        <p:cNvGrpSpPr/>
        <p:nvPr/>
      </p:nvGrpSpPr>
      <p:grpSpPr>
        <a:xfrm>
          <a:off x="0" y="0"/>
          <a:ext cx="0" cy="0"/>
          <a:chOff x="0" y="0"/>
          <a:chExt cx="0" cy="0"/>
        </a:xfrm>
      </p:grpSpPr>
      <p:sp>
        <p:nvSpPr>
          <p:cNvPr id="57" name="Google Shape;57;p65"/>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8" name="Google Shape;58;p65"/>
          <p:cNvCxnSpPr/>
          <p:nvPr/>
        </p:nvCxnSpPr>
        <p:spPr>
          <a:xfrm rot="10800000">
            <a:off x="-3076" y="1779018"/>
            <a:ext cx="12192000" cy="0"/>
          </a:xfrm>
          <a:prstGeom prst="straightConnector1">
            <a:avLst/>
          </a:prstGeom>
          <a:noFill/>
          <a:ln cap="flat" cmpd="sng" w="9525">
            <a:solidFill>
              <a:srgbClr val="6D6E6C"/>
            </a:solidFill>
            <a:prstDash val="solid"/>
            <a:miter lim="800000"/>
            <a:headEnd len="sm" w="sm" type="none"/>
            <a:tailEnd len="sm" w="sm" type="none"/>
          </a:ln>
        </p:spPr>
      </p:cxnSp>
      <p:sp>
        <p:nvSpPr>
          <p:cNvPr id="59" name="Google Shape;59;p65"/>
          <p:cNvSpPr/>
          <p:nvPr>
            <p:ph idx="2" type="pic"/>
          </p:nvPr>
        </p:nvSpPr>
        <p:spPr>
          <a:xfrm>
            <a:off x="608086" y="1404496"/>
            <a:ext cx="4849824" cy="487974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3200"/>
              <a:buFont typeface="Arial"/>
              <a:buChar char="•"/>
              <a:defRPr b="0" i="0" sz="32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65"/>
          <p:cNvSpPr txBox="1"/>
          <p:nvPr>
            <p:ph idx="3" type="body"/>
          </p:nvPr>
        </p:nvSpPr>
        <p:spPr>
          <a:xfrm>
            <a:off x="6121565" y="767883"/>
            <a:ext cx="5579898"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E63275"/>
              </a:buClr>
              <a:buSzPts val="3600"/>
              <a:buNone/>
              <a:defRPr i="0" sz="3600">
                <a:solidFill>
                  <a:srgbClr val="E6327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6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2" name="Google Shape;62;p6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
        <p:nvSpPr>
          <p:cNvPr id="63" name="Google Shape;63;p65"/>
          <p:cNvSpPr/>
          <p:nvPr/>
        </p:nvSpPr>
        <p:spPr>
          <a:xfrm>
            <a:off x="928811" y="1274475"/>
            <a:ext cx="1061075" cy="1067983"/>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64" name="Shape 64"/>
        <p:cNvGrpSpPr/>
        <p:nvPr/>
      </p:nvGrpSpPr>
      <p:grpSpPr>
        <a:xfrm>
          <a:off x="0" y="0"/>
          <a:ext cx="0" cy="0"/>
          <a:chOff x="0" y="0"/>
          <a:chExt cx="0" cy="0"/>
        </a:xfrm>
      </p:grpSpPr>
      <p:sp>
        <p:nvSpPr>
          <p:cNvPr id="65" name="Google Shape;65;p66"/>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6"/>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67" name="Google Shape;67;p66"/>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68" name="Google Shape;68;p6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9" name="Google Shape;69;p66"/>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70" name="Google Shape;70;p66"/>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71" name="Shape 71"/>
        <p:cNvGrpSpPr/>
        <p:nvPr/>
      </p:nvGrpSpPr>
      <p:grpSpPr>
        <a:xfrm>
          <a:off x="0" y="0"/>
          <a:ext cx="0" cy="0"/>
          <a:chOff x="0" y="0"/>
          <a:chExt cx="0" cy="0"/>
        </a:xfrm>
      </p:grpSpPr>
      <p:sp>
        <p:nvSpPr>
          <p:cNvPr id="72" name="Google Shape;72;p6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67"/>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4" name="Google Shape;74;p67"/>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75" name="Google Shape;75;p6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76" name="Google Shape;76;p67"/>
          <p:cNvPicPr preferRelativeResize="0"/>
          <p:nvPr/>
        </p:nvPicPr>
        <p:blipFill rotWithShape="1">
          <a:blip r:embed="rId2">
            <a:alphaModFix/>
          </a:blip>
          <a:srcRect b="0" l="0" r="0" t="0"/>
          <a:stretch/>
        </p:blipFill>
        <p:spPr>
          <a:xfrm rot="7576526">
            <a:off x="339280" y="-157350"/>
            <a:ext cx="3071537" cy="2364907"/>
          </a:xfrm>
          <a:prstGeom prst="rect">
            <a:avLst/>
          </a:prstGeom>
          <a:noFill/>
          <a:ln>
            <a:noFill/>
          </a:ln>
        </p:spPr>
      </p:pic>
      <p:pic>
        <p:nvPicPr>
          <p:cNvPr id="77" name="Google Shape;77;p6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78" name="Shape 78"/>
        <p:cNvGrpSpPr/>
        <p:nvPr/>
      </p:nvGrpSpPr>
      <p:grpSpPr>
        <a:xfrm>
          <a:off x="0" y="0"/>
          <a:ext cx="0" cy="0"/>
          <a:chOff x="0" y="0"/>
          <a:chExt cx="0" cy="0"/>
        </a:xfrm>
      </p:grpSpPr>
      <p:sp>
        <p:nvSpPr>
          <p:cNvPr id="79" name="Google Shape;79;p68"/>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68"/>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6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2" name="Google Shape;82;p6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83" name="Google Shape;83;p6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84" name="Google Shape;84;p68"/>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85" name="Google Shape;85;p6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86" name="Google Shape;86;p6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NAVY)">
  <p:cSld name="Photo Top - Text Bottom (NAVY)">
    <p:spTree>
      <p:nvGrpSpPr>
        <p:cNvPr id="87" name="Shape 87"/>
        <p:cNvGrpSpPr/>
        <p:nvPr/>
      </p:nvGrpSpPr>
      <p:grpSpPr>
        <a:xfrm>
          <a:off x="0" y="0"/>
          <a:ext cx="0" cy="0"/>
          <a:chOff x="0" y="0"/>
          <a:chExt cx="0" cy="0"/>
        </a:xfrm>
      </p:grpSpPr>
      <p:sp>
        <p:nvSpPr>
          <p:cNvPr id="88" name="Google Shape;88;p69"/>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800"/>
              <a:buFont typeface="Arial"/>
              <a:buChar char="•"/>
              <a:defRPr b="0" i="0" sz="28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69"/>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69"/>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69"/>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92" name="Google Shape;92;p69"/>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93" name="Google Shape;93;p69"/>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69"/>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457200" lvl="1" marL="914400" algn="l">
              <a:lnSpc>
                <a:spcPct val="90000"/>
              </a:lnSpc>
              <a:spcBef>
                <a:spcPts val="500"/>
              </a:spcBef>
              <a:spcAft>
                <a:spcPts val="0"/>
              </a:spcAft>
              <a:buClr>
                <a:schemeClr val="dk1"/>
              </a:buClr>
              <a:buSzPts val="3600"/>
              <a:buChar char="•"/>
              <a:defRPr sz="3600"/>
            </a:lvl2pPr>
            <a:lvl3pPr indent="-457200" lvl="2" marL="1371600" algn="l">
              <a:lnSpc>
                <a:spcPct val="90000"/>
              </a:lnSpc>
              <a:spcBef>
                <a:spcPts val="500"/>
              </a:spcBef>
              <a:spcAft>
                <a:spcPts val="0"/>
              </a:spcAft>
              <a:buClr>
                <a:schemeClr val="dk1"/>
              </a:buClr>
              <a:buSzPts val="3600"/>
              <a:buChar char="•"/>
              <a:defRPr sz="3600"/>
            </a:lvl3pPr>
            <a:lvl4pPr indent="-457200" lvl="3" marL="1828800" algn="l">
              <a:lnSpc>
                <a:spcPct val="90000"/>
              </a:lnSpc>
              <a:spcBef>
                <a:spcPts val="500"/>
              </a:spcBef>
              <a:spcAft>
                <a:spcPts val="0"/>
              </a:spcAft>
              <a:buClr>
                <a:schemeClr val="dk1"/>
              </a:buClr>
              <a:buSzPts val="3600"/>
              <a:buChar char="•"/>
              <a:defRPr sz="3600"/>
            </a:lvl4pPr>
            <a:lvl5pPr indent="-457200" lvl="4" marL="2286000" algn="l">
              <a:lnSpc>
                <a:spcPct val="90000"/>
              </a:lnSpc>
              <a:spcBef>
                <a:spcPts val="500"/>
              </a:spcBef>
              <a:spcAft>
                <a:spcPts val="0"/>
              </a:spcAft>
              <a:buClr>
                <a:schemeClr val="dk1"/>
              </a:buClr>
              <a:buSzPts val="3600"/>
              <a:buChar char="•"/>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6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96" name="Google Shape;96;p69"/>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97" name="Google Shape;97;p69"/>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98" name="Google Shape;98;p69"/>
          <p:cNvPicPr preferRelativeResize="0"/>
          <p:nvPr/>
        </p:nvPicPr>
        <p:blipFill rotWithShape="1">
          <a:blip r:embed="rId4">
            <a:alphaModFix amt="80000"/>
          </a:blip>
          <a:srcRect b="0" l="0" r="0" t="0"/>
          <a:stretch/>
        </p:blipFill>
        <p:spPr>
          <a:xfrm flipH="1" rot="-299580">
            <a:off x="53262" y="3174707"/>
            <a:ext cx="1313993" cy="12812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TURQUOISE)">
  <p:cSld name="Title/Divider slide (TURQUOISE)">
    <p:spTree>
      <p:nvGrpSpPr>
        <p:cNvPr id="99" name="Shape 99"/>
        <p:cNvGrpSpPr/>
        <p:nvPr/>
      </p:nvGrpSpPr>
      <p:grpSpPr>
        <a:xfrm>
          <a:off x="0" y="0"/>
          <a:ext cx="0" cy="0"/>
          <a:chOff x="0" y="0"/>
          <a:chExt cx="0" cy="0"/>
        </a:xfrm>
      </p:grpSpPr>
      <p:sp>
        <p:nvSpPr>
          <p:cNvPr id="100" name="Google Shape;100;p70"/>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70"/>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70"/>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3" name="Google Shape;103;p7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04" name="Google Shape;104;p70"/>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105" name="Google Shape;105;p70"/>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106" name="Google Shape;106;p70"/>
          <p:cNvPicPr preferRelativeResize="0"/>
          <p:nvPr/>
        </p:nvPicPr>
        <p:blipFill rotWithShape="1">
          <a:blip r:embed="rId4">
            <a:alphaModFix/>
          </a:blip>
          <a:srcRect b="0" l="0" r="0" t="0"/>
          <a:stretch/>
        </p:blipFill>
        <p:spPr>
          <a:xfrm>
            <a:off x="6311624" y="5825975"/>
            <a:ext cx="971528" cy="962379"/>
          </a:xfrm>
          <a:prstGeom prst="rect">
            <a:avLst/>
          </a:prstGeom>
          <a:noFill/>
          <a:ln>
            <a:noFill/>
          </a:ln>
        </p:spPr>
      </p:pic>
      <p:pic>
        <p:nvPicPr>
          <p:cNvPr id="107" name="Google Shape;107;p70"/>
          <p:cNvPicPr preferRelativeResize="0"/>
          <p:nvPr/>
        </p:nvPicPr>
        <p:blipFill rotWithShape="1">
          <a:blip r:embed="rId5">
            <a:alphaModFix/>
          </a:blip>
          <a:srcRect b="0" l="0" r="0" t="0"/>
          <a:stretch/>
        </p:blipFill>
        <p:spPr>
          <a:xfrm>
            <a:off x="7920919" y="2330561"/>
            <a:ext cx="933458" cy="9101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6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hyperlink" Target="https://www.lego.com/en-us/aboutus/lego-group/the_lego_bran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www.squadhelp.com/blog/business-name-types-with-examples/" TargetMode="Externa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5.jpg"/><Relationship Id="rId4" Type="http://schemas.openxmlformats.org/officeDocument/2006/relationships/hyperlink" Target="http://oksuzi.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velomethod.com/" TargetMode="Externa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s://www.adnabu.com/" TargetMode="External"/><Relationship Id="rId4"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s://www.frankgroup.com/" TargetMode="External"/><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amberphillipsdesign.co.uk/" TargetMode="Externa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relativemarketinggroup.com/" TargetMode="Externa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ifiweremarketing.com/" TargetMode="External"/><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hyperlink" Target="https://www.micheledaae.com/" TargetMode="Externa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hyperlink" Target="http://caityhubert.com/" TargetMode="Externa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hyperlink" Target="http://www.mavensandmoguls.com/" TargetMode="External"/><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hyperlink" Target="http://kmhmarketing.co/" TargetMode="External"/><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www.americanfreight.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hyperlink" Target="https://www.youtube.com/watch?v=ehc_Sk2gYf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www.conductor.com/blog/2019/01/what-is-a-touchpoint-marketing-touchpoints-on-a-buyers-journey-in-2019/"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www.conductor.com/blog/2018/05/digital-marketing-strategy/" TargetMode="External"/><Relationship Id="rId4" Type="http://schemas.openxmlformats.org/officeDocument/2006/relationships/hyperlink" Target="https://www.conductor.com/blog/2019/01/what-is-a-touchpoint-marketing-touchpoints-on-a-buyers-journey-in-201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hyperlink" Target="https://www.conductor.com/blog/2017/06/brick-and-mortar-retail/" TargetMode="External"/><Relationship Id="rId4" Type="http://schemas.openxmlformats.org/officeDocument/2006/relationships/hyperlink" Target="https://www.conductor.com/blog/2019/01/what-is-a-touchpoint-marketing-touchpoints-on-a-buyers-journey-in-2019/" TargetMode="External"/><Relationship Id="rId5" Type="http://schemas.openxmlformats.org/officeDocument/2006/relationships/hyperlink" Target="https://www.conductor.com/blog/2019/01/what-is-a-touchpoint-marketing-touchpoints-on-a-buyers-journey-in-2019/"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hyperlink" Target="https://www.businessknowhow.com/startup/findcustomers.ht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hyperlink" Target="https://www.businessknowhow.com/startup/findcustomers.ht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hyperlink" Target="https://blogs.constantcontact.com/marketing-to-reach-new-customer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hyperlink" Target="https://blogs.constantcontact.com/marketing-to-reach-new-custom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 Id="rId3" Type="http://schemas.openxmlformats.org/officeDocument/2006/relationships/hyperlink" Target="https://www.productplan.com/what-customers-really-wan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 Id="rId3" Type="http://schemas.openxmlformats.org/officeDocument/2006/relationships/image" Target="../media/image54.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4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hyperlink" Target="http://www.wikihow.com/Upsel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 Id="rId3" Type="http://schemas.openxmlformats.org/officeDocument/2006/relationships/image" Target="../media/image5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image" Target="../media/image49.png"/><Relationship Id="rId4" Type="http://schemas.openxmlformats.org/officeDocument/2006/relationships/hyperlink" Target="http://www.youtube.com/watch?v=TY4WZx_TEvg" TargetMode="External"/><Relationship Id="rId5" Type="http://schemas.openxmlformats.org/officeDocument/2006/relationships/image" Target="../media/image5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 Id="rId3" Type="http://schemas.openxmlformats.org/officeDocument/2006/relationships/image" Target="../media/image49.png"/><Relationship Id="rId4" Type="http://schemas.openxmlformats.org/officeDocument/2006/relationships/hyperlink" Target="http://www.youtube.com/watch?v=gLdjEC7bvlw" TargetMode="External"/><Relationship Id="rId5" Type="http://schemas.openxmlformats.org/officeDocument/2006/relationships/image" Target="../media/image5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
          <p:cNvSpPr txBox="1"/>
          <p:nvPr>
            <p:ph idx="1" type="body"/>
          </p:nvPr>
        </p:nvSpPr>
        <p:spPr>
          <a:xfrm>
            <a:off x="577959" y="2701255"/>
            <a:ext cx="4088056" cy="3420135"/>
          </a:xfrm>
          <a:prstGeom prst="rect">
            <a:avLst/>
          </a:prstGeom>
          <a:noFill/>
          <a:ln>
            <a:noFill/>
          </a:ln>
        </p:spPr>
        <p:txBody>
          <a:bodyPr anchorCtr="0" anchor="t" bIns="45700" lIns="91425" spcFirstLastPara="1" rIns="91425" wrap="square" tIns="45700">
            <a:normAutofit/>
          </a:bodyPr>
          <a:lstStyle/>
          <a:p>
            <a:pPr indent="0" lvl="0" marL="0" rtl="0" algn="l">
              <a:lnSpc>
                <a:spcPct val="90909"/>
              </a:lnSpc>
              <a:spcBef>
                <a:spcPts val="0"/>
              </a:spcBef>
              <a:spcAft>
                <a:spcPts val="0"/>
              </a:spcAft>
              <a:buClr>
                <a:srgbClr val="E63275"/>
              </a:buClr>
              <a:buSzPts val="4400"/>
              <a:buNone/>
            </a:pPr>
            <a:r>
              <a:rPr b="1" lang="en-IE" sz="4400">
                <a:solidFill>
                  <a:srgbClr val="E63275"/>
                </a:solidFill>
              </a:rPr>
              <a:t>MODÜL  6</a:t>
            </a:r>
            <a:endParaRPr/>
          </a:p>
          <a:p>
            <a:pPr indent="0" lvl="0" marL="0" rtl="0" algn="l">
              <a:lnSpc>
                <a:spcPct val="83333"/>
              </a:lnSpc>
              <a:spcBef>
                <a:spcPts val="1000"/>
              </a:spcBef>
              <a:spcAft>
                <a:spcPts val="0"/>
              </a:spcAft>
              <a:buClr>
                <a:srgbClr val="174F72"/>
              </a:buClr>
              <a:buSzPts val="4800"/>
              <a:buNone/>
            </a:pPr>
            <a:r>
              <a:t/>
            </a:r>
            <a:endParaRPr b="1" sz="4800">
              <a:solidFill>
                <a:srgbClr val="E63275"/>
              </a:solidFill>
            </a:endParaRPr>
          </a:p>
          <a:p>
            <a:pPr indent="0" lvl="0" marL="0" rtl="0" algn="l">
              <a:lnSpc>
                <a:spcPct val="100000"/>
              </a:lnSpc>
              <a:spcBef>
                <a:spcPts val="1000"/>
              </a:spcBef>
              <a:spcAft>
                <a:spcPts val="0"/>
              </a:spcAft>
              <a:buClr>
                <a:srgbClr val="174F72"/>
              </a:buClr>
              <a:buSzPts val="4000"/>
              <a:buNone/>
            </a:pPr>
            <a:r>
              <a:rPr b="1" lang="en-IE" sz="4000"/>
              <a:t>Başarı için Pazarlama</a:t>
            </a:r>
            <a:endParaRPr sz="4000"/>
          </a:p>
        </p:txBody>
      </p:sp>
      <p:pic>
        <p:nvPicPr>
          <p:cNvPr descr="A picture containing refrigerator&#10;&#10;Description automatically generated" id="207" name="Google Shape;207;p1"/>
          <p:cNvPicPr preferRelativeResize="0"/>
          <p:nvPr>
            <p:ph idx="2" type="pic"/>
          </p:nvPr>
        </p:nvPicPr>
        <p:blipFill rotWithShape="1">
          <a:blip r:embed="rId3">
            <a:alphaModFix/>
          </a:blip>
          <a:srcRect b="4316" l="0" r="0" t="4316"/>
          <a:stretch/>
        </p:blipFill>
        <p:spPr>
          <a:xfrm>
            <a:off x="5796811" y="-121836"/>
            <a:ext cx="6749004" cy="6749004"/>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10"/>
          <p:cNvSpPr txBox="1"/>
          <p:nvPr/>
        </p:nvSpPr>
        <p:spPr>
          <a:xfrm>
            <a:off x="3130331" y="264570"/>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279" name="Google Shape;279;p10"/>
          <p:cNvSpPr/>
          <p:nvPr/>
        </p:nvSpPr>
        <p:spPr>
          <a:xfrm>
            <a:off x="3393614" y="1402127"/>
            <a:ext cx="8798386" cy="484748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700">
                <a:solidFill>
                  <a:srgbClr val="615F5D"/>
                </a:solidFill>
                <a:latin typeface="Calibri"/>
                <a:ea typeface="Calibri"/>
                <a:cs typeface="Calibri"/>
                <a:sym typeface="Calibri"/>
              </a:rPr>
              <a:t>“LEGO markası, tanıdık logomuzdan çok daha fazlası. İnsanların şirketten ürün ve hizmetlerine karşı beklentileri ve LEGO Grubunun çevresindeki dünyaya karşı hissettikleri sorumluluktur. Marka, kalite ve özgünlüğün garantisi olarak hareket ediyor.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80" name="Google Shape;280;p10"/>
          <p:cNvPicPr preferRelativeResize="0"/>
          <p:nvPr/>
        </p:nvPicPr>
        <p:blipFill rotWithShape="1">
          <a:blip r:embed="rId3">
            <a:alphaModFix/>
          </a:blip>
          <a:srcRect b="0" l="0" r="0" t="0"/>
          <a:stretch/>
        </p:blipFill>
        <p:spPr>
          <a:xfrm>
            <a:off x="10206690" y="127952"/>
            <a:ext cx="1293481" cy="1274175"/>
          </a:xfrm>
          <a:prstGeom prst="rect">
            <a:avLst/>
          </a:prstGeom>
          <a:noFill/>
          <a:ln>
            <a:noFill/>
          </a:ln>
        </p:spPr>
      </p:pic>
      <p:pic>
        <p:nvPicPr>
          <p:cNvPr descr="https://www.lego.com/r/www/r/aboutus/-/media/aboutus/img/lbf16.png?la=en-US&amp;l.r=-167079166" id="281" name="Google Shape;281;p10"/>
          <p:cNvPicPr preferRelativeResize="0"/>
          <p:nvPr/>
        </p:nvPicPr>
        <p:blipFill rotWithShape="1">
          <a:blip r:embed="rId4">
            <a:alphaModFix/>
          </a:blip>
          <a:srcRect b="0" l="0" r="0" t="0"/>
          <a:stretch/>
        </p:blipFill>
        <p:spPr>
          <a:xfrm>
            <a:off x="202282" y="3670769"/>
            <a:ext cx="5929652" cy="2609047"/>
          </a:xfrm>
          <a:prstGeom prst="rect">
            <a:avLst/>
          </a:prstGeom>
          <a:noFill/>
          <a:ln>
            <a:noFill/>
          </a:ln>
        </p:spPr>
      </p:pic>
      <p:sp>
        <p:nvSpPr>
          <p:cNvPr id="282" name="Google Shape;282;p10"/>
          <p:cNvSpPr txBox="1"/>
          <p:nvPr>
            <p:ph idx="1" type="body"/>
          </p:nvPr>
        </p:nvSpPr>
        <p:spPr>
          <a:xfrm>
            <a:off x="3878733" y="336475"/>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Marka Sözü Örneği: LEGO</a:t>
            </a:r>
            <a:endParaRPr/>
          </a:p>
        </p:txBody>
      </p:sp>
      <p:sp>
        <p:nvSpPr>
          <p:cNvPr id="283" name="Google Shape;283;p10"/>
          <p:cNvSpPr/>
          <p:nvPr/>
        </p:nvSpPr>
        <p:spPr>
          <a:xfrm>
            <a:off x="6517266" y="3670769"/>
            <a:ext cx="5472452" cy="1785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rPr lang="en-IE" sz="2400">
                <a:solidFill>
                  <a:srgbClr val="615F5D"/>
                </a:solidFill>
                <a:latin typeface="Calibri"/>
                <a:ea typeface="Calibri"/>
                <a:cs typeface="Calibri"/>
                <a:sym typeface="Calibri"/>
              </a:rPr>
              <a:t>Lego, değerlerinin her birini web sitelerinde açıklıyor ve ilginç okumaları bulunuyor:</a:t>
            </a:r>
            <a:endParaRPr/>
          </a:p>
          <a:p>
            <a:pPr indent="0" lvl="0" marL="0" marR="0" rtl="0" algn="l">
              <a:spcBef>
                <a:spcPts val="0"/>
              </a:spcBef>
              <a:spcAft>
                <a:spcPts val="0"/>
              </a:spcAft>
              <a:buNone/>
            </a:pPr>
            <a:r>
              <a:rPr lang="en-IE" sz="1400" u="sng">
                <a:solidFill>
                  <a:srgbClr val="E63275"/>
                </a:solidFill>
                <a:latin typeface="Calibri"/>
                <a:ea typeface="Calibri"/>
                <a:cs typeface="Calibri"/>
                <a:sym typeface="Calibri"/>
                <a:hlinkClick r:id="rId5"/>
              </a:rPr>
              <a:t>https://www.lego.com/en-us/aboutus/lego-group/the_lego_brand</a:t>
            </a:r>
            <a:r>
              <a:rPr lang="en-IE" sz="1400">
                <a:solidFill>
                  <a:srgbClr val="E63275"/>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11"/>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900"/>
              <a:buNone/>
            </a:pPr>
            <a:r>
              <a:rPr b="1" lang="en-IE" sz="3900">
                <a:solidFill>
                  <a:srgbClr val="E63275"/>
                </a:solidFill>
              </a:rPr>
              <a:t>Markanızı Geliştirin</a:t>
            </a:r>
            <a:endParaRPr b="1" sz="3900">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1. Kitlenizi Bildiğinizden Emin Olun</a:t>
            </a:r>
            <a:endParaRPr b="1" i="1" sz="3300">
              <a:solidFill>
                <a:srgbClr val="10B2A3"/>
              </a:solidFill>
            </a:endParaRPr>
          </a:p>
        </p:txBody>
      </p:sp>
      <p:sp>
        <p:nvSpPr>
          <p:cNvPr id="289" name="Google Shape;289;p11"/>
          <p:cNvSpPr txBox="1"/>
          <p:nvPr>
            <p:ph idx="2" type="body"/>
          </p:nvPr>
        </p:nvSpPr>
        <p:spPr>
          <a:xfrm>
            <a:off x="3874995" y="2117448"/>
            <a:ext cx="803013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Tam olarak hangi mesajı göndermek istediğinizi ve markanızın yankılanmasını istediğinize dair net bir fikirle başlamak, ilk önce bir stil (üstün, eğlenceli, pragmatik, modern, ilgi çekici, güçlü) seçmenize yardımcı olacaktır. marka ismi seçme yolunda kuzey yıldızı olun.</a:t>
            </a:r>
            <a:endParaRPr/>
          </a:p>
          <a:p>
            <a:pPr indent="0" lvl="0" marL="0" rtl="0" algn="l">
              <a:lnSpc>
                <a:spcPct val="90000"/>
              </a:lnSpc>
              <a:spcBef>
                <a:spcPts val="1000"/>
              </a:spcBef>
              <a:spcAft>
                <a:spcPts val="0"/>
              </a:spcAft>
              <a:buClr>
                <a:srgbClr val="6D6E6C"/>
              </a:buClr>
              <a:buSzPts val="2400"/>
              <a:buNone/>
            </a:pPr>
            <a:r>
              <a:rPr lang="en-IE"/>
              <a:t>Örneğin, tüketici tabanlı ürünler satıyorsanız ve hedef tüketicileriniz binlerce yıl veya Y veya Z nesiller ise, Urban Decay veya Squatty Potty gibi eğlenceli isimlerle alışılmışın dışında düşünmek için biraz daha esnekliğe sahip olacaksınız. . Bununla birlikte, bebek patlayanları hedefleyen kurumsal bir şirketseniz, Stone Eagle Advisors veya Zenith Capital gibi daha klasik bir şey seçmek akıllıca olur.</a:t>
            </a:r>
            <a:endParaRPr/>
          </a:p>
        </p:txBody>
      </p:sp>
      <p:pic>
        <p:nvPicPr>
          <p:cNvPr id="290" name="Google Shape;290;p11"/>
          <p:cNvPicPr preferRelativeResize="0"/>
          <p:nvPr/>
        </p:nvPicPr>
        <p:blipFill rotWithShape="1">
          <a:blip r:embed="rId3">
            <a:alphaModFix/>
          </a:blip>
          <a:srcRect b="0" l="0" r="0" t="0"/>
          <a:stretch/>
        </p:blipFill>
        <p:spPr>
          <a:xfrm>
            <a:off x="160244" y="3017968"/>
            <a:ext cx="3429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2"/>
          <p:cNvSpPr txBox="1"/>
          <p:nvPr>
            <p:ph idx="1" type="body"/>
          </p:nvPr>
        </p:nvSpPr>
        <p:spPr>
          <a:xfrm>
            <a:off x="3825927" y="36665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Markanızı Geliştirin</a:t>
            </a:r>
            <a:endParaRPr b="1">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2. </a:t>
            </a:r>
            <a:r>
              <a:rPr b="1" i="1" lang="en-IE" sz="3300">
                <a:solidFill>
                  <a:srgbClr val="10B2A3"/>
                </a:solidFill>
              </a:rPr>
              <a:t>İşinize Değil Markanıza Odaklanın</a:t>
            </a:r>
            <a:endParaRPr/>
          </a:p>
        </p:txBody>
      </p:sp>
      <p:sp>
        <p:nvSpPr>
          <p:cNvPr id="296" name="Google Shape;296;p12"/>
          <p:cNvSpPr txBox="1"/>
          <p:nvPr>
            <p:ph idx="2" type="body"/>
          </p:nvPr>
        </p:nvSpPr>
        <p:spPr>
          <a:xfrm>
            <a:off x="3909061" y="2117448"/>
            <a:ext cx="812919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rgbClr val="6D6E6C"/>
              </a:buClr>
              <a:buSzPts val="2400"/>
              <a:buNone/>
            </a:pPr>
            <a:r>
              <a:rPr lang="en-IE"/>
              <a:t> İsim fikirlerini beyin fırtınası yapmadan önce, markanıza özgü bazı yönleri yazın. Birçok girişim, özelliklerini veya işlerini adında açıklama hatası yapar. Bu sıkıcı ve sıkıcı isimlere yol açar. Örneğin, şöyle yazarsanız:</a:t>
            </a:r>
            <a:endParaRPr/>
          </a:p>
          <a:p>
            <a:pPr indent="0" lvl="0" marL="0" rtl="0" algn="l">
              <a:lnSpc>
                <a:spcPct val="90000"/>
              </a:lnSpc>
              <a:spcBef>
                <a:spcPts val="1000"/>
              </a:spcBef>
              <a:spcAft>
                <a:spcPts val="0"/>
              </a:spcAft>
              <a:buNone/>
            </a:pPr>
            <a:r>
              <a:rPr lang="en-IE"/>
              <a:t>“Everett, Washington'da yüksek kaliteli bir deniz ürünleri restoranı açıyoruz.”</a:t>
            </a:r>
            <a:endParaRPr/>
          </a:p>
          <a:p>
            <a:pPr indent="0" lvl="0" marL="0" rtl="0" algn="l">
              <a:lnSpc>
                <a:spcPct val="90000"/>
              </a:lnSpc>
              <a:spcBef>
                <a:spcPts val="1000"/>
              </a:spcBef>
              <a:spcAft>
                <a:spcPts val="0"/>
              </a:spcAft>
              <a:buNone/>
            </a:pPr>
            <a:r>
              <a:rPr lang="en-IE"/>
              <a:t>Ad fikirleriniz muhtemelen şu alt tonlara sahip olacaktır:</a:t>
            </a:r>
            <a:endParaRPr/>
          </a:p>
          <a:p>
            <a:pPr indent="-381000" lvl="0" marL="457200" rtl="0" algn="l">
              <a:lnSpc>
                <a:spcPct val="90000"/>
              </a:lnSpc>
              <a:spcBef>
                <a:spcPts val="1000"/>
              </a:spcBef>
              <a:spcAft>
                <a:spcPts val="0"/>
              </a:spcAft>
              <a:buSzPts val="2400"/>
              <a:buChar char="●"/>
            </a:pPr>
            <a:r>
              <a:rPr lang="en-IE"/>
              <a:t>İleri teknoloji = klasik ad</a:t>
            </a:r>
            <a:endParaRPr/>
          </a:p>
          <a:p>
            <a:pPr indent="-381000" lvl="0" marL="457200" rtl="0" algn="l">
              <a:lnSpc>
                <a:spcPct val="90000"/>
              </a:lnSpc>
              <a:spcBef>
                <a:spcPts val="0"/>
              </a:spcBef>
              <a:spcAft>
                <a:spcPts val="0"/>
              </a:spcAft>
              <a:buSzPts val="2400"/>
              <a:buChar char="●"/>
            </a:pPr>
            <a:r>
              <a:rPr lang="en-IE"/>
              <a:t>Everett = yerel restoran ve konum temaları</a:t>
            </a:r>
            <a:endParaRPr/>
          </a:p>
          <a:p>
            <a:pPr indent="0" lvl="0" marL="0" rtl="0" algn="l">
              <a:lnSpc>
                <a:spcPct val="90000"/>
              </a:lnSpc>
              <a:spcBef>
                <a:spcPts val="1000"/>
              </a:spcBef>
              <a:spcAft>
                <a:spcPts val="0"/>
              </a:spcAft>
              <a:buClr>
                <a:schemeClr val="dk1"/>
              </a:buClr>
              <a:buSzPts val="1100"/>
              <a:buFont typeface="Arial"/>
              <a:buNone/>
            </a:pPr>
            <a:r>
              <a:rPr lang="en-IE"/>
              <a:t>Bu - ama büyük olasılıkla - vizyonunuza uymayabilir.</a:t>
            </a:r>
            <a:endParaRPr/>
          </a:p>
          <a:p>
            <a:pPr indent="0" lvl="0" marL="0" rtl="0" algn="l">
              <a:lnSpc>
                <a:spcPct val="90000"/>
              </a:lnSpc>
              <a:spcBef>
                <a:spcPts val="1000"/>
              </a:spcBef>
              <a:spcAft>
                <a:spcPts val="0"/>
              </a:spcAft>
              <a:buClr>
                <a:srgbClr val="6D6E6C"/>
              </a:buClr>
              <a:buSzPts val="2400"/>
              <a:buNone/>
            </a:pPr>
            <a:r>
              <a:t/>
            </a:r>
            <a:endParaRPr/>
          </a:p>
        </p:txBody>
      </p:sp>
      <p:pic>
        <p:nvPicPr>
          <p:cNvPr id="297" name="Google Shape;297;p12"/>
          <p:cNvPicPr preferRelativeResize="0"/>
          <p:nvPr/>
        </p:nvPicPr>
        <p:blipFill rotWithShape="1">
          <a:blip r:embed="rId3">
            <a:alphaModFix/>
          </a:blip>
          <a:srcRect b="0" l="0" r="0" t="0"/>
          <a:stretch/>
        </p:blipFill>
        <p:spPr>
          <a:xfrm>
            <a:off x="153745" y="2901203"/>
            <a:ext cx="3429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3"/>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Markanızı Geliştirin</a:t>
            </a:r>
            <a:endParaRPr b="1">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2. İşinize Değil Markanıza Odaklanın</a:t>
            </a:r>
            <a:endParaRPr b="1" i="1" sz="3300">
              <a:solidFill>
                <a:srgbClr val="10B2A3"/>
              </a:solidFill>
            </a:endParaRPr>
          </a:p>
        </p:txBody>
      </p:sp>
      <p:sp>
        <p:nvSpPr>
          <p:cNvPr id="303" name="Google Shape;303;p13"/>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t/>
            </a:r>
            <a:endParaRPr b="1"/>
          </a:p>
          <a:p>
            <a:pPr indent="0" lvl="0" marL="0" rtl="0" algn="l">
              <a:lnSpc>
                <a:spcPct val="90000"/>
              </a:lnSpc>
              <a:spcBef>
                <a:spcPts val="1000"/>
              </a:spcBef>
              <a:spcAft>
                <a:spcPts val="0"/>
              </a:spcAft>
              <a:buClr>
                <a:schemeClr val="dk1"/>
              </a:buClr>
              <a:buSzPts val="1100"/>
              <a:buFont typeface="Arial"/>
              <a:buNone/>
            </a:pPr>
            <a:r>
              <a:rPr lang="en-IE"/>
              <a:t>“Eşsiz,  deniz ürünleri restoranı açıyoruz. Dekor minimalist olacak. Yemekler birinci sınıf olacak, ancak ortam daha rahat olacak. ” </a:t>
            </a:r>
            <a:r>
              <a:rPr b="1" lang="en-IE"/>
              <a:t>Yazarsanız</a:t>
            </a:r>
            <a:endParaRPr b="1"/>
          </a:p>
          <a:p>
            <a:pPr indent="0" lvl="0" marL="0" rtl="0" algn="l">
              <a:lnSpc>
                <a:spcPct val="90000"/>
              </a:lnSpc>
              <a:spcBef>
                <a:spcPts val="1000"/>
              </a:spcBef>
              <a:spcAft>
                <a:spcPts val="0"/>
              </a:spcAft>
              <a:buClr>
                <a:schemeClr val="dk1"/>
              </a:buClr>
              <a:buSzPts val="1100"/>
              <a:buFont typeface="Arial"/>
              <a:buNone/>
            </a:pPr>
            <a:r>
              <a:rPr b="1" lang="en-IE"/>
              <a:t>İsmi fikirlerinizin muhtemelen Markanızı daha doğru bir şekilde temsil eden alt tonları olacaktır:</a:t>
            </a:r>
            <a:endParaRPr b="1"/>
          </a:p>
          <a:p>
            <a:pPr indent="0" lvl="0" marL="0" rtl="0" algn="l">
              <a:lnSpc>
                <a:spcPct val="90000"/>
              </a:lnSpc>
              <a:spcBef>
                <a:spcPts val="1000"/>
              </a:spcBef>
              <a:spcAft>
                <a:spcPts val="0"/>
              </a:spcAft>
              <a:buClr>
                <a:schemeClr val="dk1"/>
              </a:buClr>
              <a:buSzPts val="1100"/>
              <a:buFont typeface="Arial"/>
              <a:buNone/>
            </a:pPr>
            <a:r>
              <a:rPr lang="en-IE"/>
              <a:t>Eşsiz = yeni, eşsiz ve modern isim</a:t>
            </a:r>
            <a:endParaRPr/>
          </a:p>
          <a:p>
            <a:pPr indent="0" lvl="0" marL="0" rtl="0" algn="l">
              <a:lnSpc>
                <a:spcPct val="90000"/>
              </a:lnSpc>
              <a:spcBef>
                <a:spcPts val="1000"/>
              </a:spcBef>
              <a:spcAft>
                <a:spcPts val="0"/>
              </a:spcAft>
              <a:buClr>
                <a:schemeClr val="dk1"/>
              </a:buClr>
              <a:buSzPts val="1100"/>
              <a:buFont typeface="Arial"/>
              <a:buNone/>
            </a:pPr>
            <a:r>
              <a:rPr lang="en-IE"/>
              <a:t>Minimalist dekor = açık isim</a:t>
            </a:r>
            <a:endParaRPr/>
          </a:p>
          <a:p>
            <a:pPr indent="0" lvl="0" marL="0" rtl="0" algn="l">
              <a:lnSpc>
                <a:spcPct val="90000"/>
              </a:lnSpc>
              <a:spcBef>
                <a:spcPts val="1000"/>
              </a:spcBef>
              <a:spcAft>
                <a:spcPts val="0"/>
              </a:spcAft>
              <a:buClr>
                <a:srgbClr val="6D6E6C"/>
              </a:buClr>
              <a:buSzPts val="2400"/>
              <a:buNone/>
            </a:pPr>
            <a:r>
              <a:t/>
            </a:r>
            <a:endParaRPr b="1"/>
          </a:p>
        </p:txBody>
      </p:sp>
      <p:pic>
        <p:nvPicPr>
          <p:cNvPr id="304" name="Google Shape;304;p13"/>
          <p:cNvPicPr preferRelativeResize="0"/>
          <p:nvPr/>
        </p:nvPicPr>
        <p:blipFill rotWithShape="1">
          <a:blip r:embed="rId3">
            <a:alphaModFix/>
          </a:blip>
          <a:srcRect b="0" l="0" r="0" t="0"/>
          <a:stretch/>
        </p:blipFill>
        <p:spPr>
          <a:xfrm>
            <a:off x="129092" y="2972248"/>
            <a:ext cx="3429000" cy="3429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14"/>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Markanızı Geliştirin</a:t>
            </a:r>
            <a:endParaRPr b="1">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3. Temel Fikirleri Görselleştirin</a:t>
            </a:r>
            <a:endParaRPr b="1" i="1" sz="3300">
              <a:solidFill>
                <a:srgbClr val="10B2A3"/>
              </a:solidFill>
            </a:endParaRPr>
          </a:p>
        </p:txBody>
      </p:sp>
      <p:sp>
        <p:nvSpPr>
          <p:cNvPr id="310" name="Google Shape;310;p14"/>
          <p:cNvSpPr txBox="1"/>
          <p:nvPr>
            <p:ph idx="2" type="body"/>
          </p:nvPr>
        </p:nvSpPr>
        <p:spPr>
          <a:xfrm>
            <a:off x="3931919" y="2117448"/>
            <a:ext cx="797320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 sonraki adım, markanızla doğal olarak bağlantılı olan adınızı iletmek için farklı fikirler ve görüntüler bulmaktır.</a:t>
            </a:r>
            <a:endParaRPr/>
          </a:p>
          <a:p>
            <a:pPr indent="0" lvl="0" marL="0" rtl="0" algn="l">
              <a:lnSpc>
                <a:spcPct val="90000"/>
              </a:lnSpc>
              <a:spcBef>
                <a:spcPts val="1000"/>
              </a:spcBef>
              <a:spcAft>
                <a:spcPts val="0"/>
              </a:spcAft>
              <a:buClr>
                <a:srgbClr val="6D6E6C"/>
              </a:buClr>
              <a:buSzPts val="2400"/>
              <a:buNone/>
            </a:pPr>
            <a:r>
              <a:rPr lang="en-IE"/>
              <a:t>Açıklayıcı öğeye (yani sattığınız ürün) odaklanmak yerine, markanız, kültürünüz ve değerleriniz için gerekli olan bir veya iki temel kavramı ifade etmeye odaklanın.</a:t>
            </a:r>
            <a:endParaRPr/>
          </a:p>
          <a:p>
            <a:pPr indent="0" lvl="0" marL="0" rtl="0" algn="l">
              <a:lnSpc>
                <a:spcPct val="90000"/>
              </a:lnSpc>
              <a:spcBef>
                <a:spcPts val="1000"/>
              </a:spcBef>
              <a:spcAft>
                <a:spcPts val="0"/>
              </a:spcAft>
              <a:buClr>
                <a:srgbClr val="6D6E6C"/>
              </a:buClr>
              <a:buSzPts val="2400"/>
              <a:buNone/>
            </a:pPr>
            <a:r>
              <a:rPr lang="en-IE"/>
              <a:t>Örneğin, bir gıda dağıtım şirketi iseniz, fikirleriniz sağlıklı yaşam, etik kaynaklı ürünler veya mükemmel müşteri hizmetleri ve hızlı teslimat süresi görüntülerini aktarabilir.</a:t>
            </a:r>
            <a:endParaRPr/>
          </a:p>
        </p:txBody>
      </p:sp>
      <p:pic>
        <p:nvPicPr>
          <p:cNvPr id="311" name="Google Shape;311;p14"/>
          <p:cNvPicPr preferRelativeResize="0"/>
          <p:nvPr/>
        </p:nvPicPr>
        <p:blipFill rotWithShape="1">
          <a:blip r:embed="rId3">
            <a:alphaModFix/>
          </a:blip>
          <a:srcRect b="0" l="0" r="0" t="0"/>
          <a:stretch/>
        </p:blipFill>
        <p:spPr>
          <a:xfrm>
            <a:off x="232859" y="3017968"/>
            <a:ext cx="3429000" cy="342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15"/>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Markanızı Geliştirin</a:t>
            </a:r>
            <a:endParaRPr b="1">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4. Tehlikeli Bölgeleri Tanıyın</a:t>
            </a:r>
            <a:endParaRPr b="1" i="1" sz="3300">
              <a:solidFill>
                <a:srgbClr val="10B2A3"/>
              </a:solidFill>
            </a:endParaRPr>
          </a:p>
        </p:txBody>
      </p:sp>
      <p:sp>
        <p:nvSpPr>
          <p:cNvPr id="317" name="Google Shape;317;p15"/>
          <p:cNvSpPr txBox="1"/>
          <p:nvPr>
            <p:ph idx="2" type="body"/>
          </p:nvPr>
        </p:nvSpPr>
        <p:spPr>
          <a:xfrm>
            <a:off x="3989071" y="2117448"/>
            <a:ext cx="7916058"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Tarzınızı, temalarınızı ve amacınızı kafanızda belirledikten sonra, gerçekten denemeye başlama zamanı.</a:t>
            </a:r>
            <a:endParaRPr/>
          </a:p>
          <a:p>
            <a:pPr indent="0" lvl="0" marL="0" rtl="0" algn="l">
              <a:lnSpc>
                <a:spcPct val="90000"/>
              </a:lnSpc>
              <a:spcBef>
                <a:spcPts val="1000"/>
              </a:spcBef>
              <a:spcAft>
                <a:spcPts val="0"/>
              </a:spcAft>
              <a:buClr>
                <a:srgbClr val="6D6E6C"/>
              </a:buClr>
              <a:buSzPts val="2400"/>
              <a:buNone/>
            </a:pPr>
            <a:r>
              <a:rPr lang="en-IE"/>
              <a:t>Ancak farklı isimleri denemeden önce hangi alanlardan kaçınacağınızı bilmelisiniz. Orada çok fazla ticari marka sayesinde, hemen hemen tüm belirli İngilizce kelimeleri kullanma özgürlüğü azalıyor. Ortak tehlike bölgeleri:</a:t>
            </a:r>
            <a:endParaRPr/>
          </a:p>
          <a:p>
            <a:pPr indent="0" lvl="0" marL="0" rtl="0" algn="l">
              <a:lnSpc>
                <a:spcPct val="90000"/>
              </a:lnSpc>
              <a:spcBef>
                <a:spcPts val="1000"/>
              </a:spcBef>
              <a:spcAft>
                <a:spcPts val="0"/>
              </a:spcAft>
              <a:buClr>
                <a:srgbClr val="6D6E6C"/>
              </a:buClr>
              <a:buSzPts val="2400"/>
              <a:buNone/>
            </a:pPr>
            <a:r>
              <a:rPr lang="en-IE"/>
              <a:t>Tek İngilizce kelimeler</a:t>
            </a:r>
            <a:endParaRPr/>
          </a:p>
          <a:p>
            <a:pPr indent="-342900" lvl="0" marL="342900" rtl="0" algn="l">
              <a:lnSpc>
                <a:spcPct val="90000"/>
              </a:lnSpc>
              <a:spcBef>
                <a:spcPts val="1000"/>
              </a:spcBef>
              <a:spcAft>
                <a:spcPts val="0"/>
              </a:spcAft>
              <a:buClr>
                <a:srgbClr val="6D6E6C"/>
              </a:buClr>
              <a:buSzPts val="2400"/>
              <a:buFont typeface="Arial"/>
              <a:buChar char="•"/>
            </a:pPr>
            <a:r>
              <a:rPr b="1" lang="en-IE"/>
              <a:t>Güç kelimeler - benzer kuvvet, birleşik, omni, simge</a:t>
            </a:r>
            <a:endParaRPr/>
          </a:p>
          <a:p>
            <a:pPr indent="-342900" lvl="0" marL="342900" rtl="0" algn="l">
              <a:lnSpc>
                <a:spcPct val="90000"/>
              </a:lnSpc>
              <a:spcBef>
                <a:spcPts val="1000"/>
              </a:spcBef>
              <a:spcAft>
                <a:spcPts val="0"/>
              </a:spcAft>
              <a:buClr>
                <a:srgbClr val="6D6E6C"/>
              </a:buClr>
              <a:buSzPts val="2400"/>
              <a:buFont typeface="Arial"/>
              <a:buChar char="•"/>
            </a:pPr>
            <a:r>
              <a:rPr b="1" lang="en-IE"/>
              <a:t>Sembolik kelimeler - köprü, bahar, adaçayı, roket gibi</a:t>
            </a:r>
            <a:endParaRPr/>
          </a:p>
        </p:txBody>
      </p:sp>
      <p:pic>
        <p:nvPicPr>
          <p:cNvPr id="318" name="Google Shape;318;p15"/>
          <p:cNvPicPr preferRelativeResize="0"/>
          <p:nvPr/>
        </p:nvPicPr>
        <p:blipFill rotWithShape="1">
          <a:blip r:embed="rId3">
            <a:alphaModFix/>
          </a:blip>
          <a:srcRect b="0" l="0" r="0" t="0"/>
          <a:stretch/>
        </p:blipFill>
        <p:spPr>
          <a:xfrm>
            <a:off x="135815" y="3099547"/>
            <a:ext cx="3429000" cy="3429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16"/>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Markanızı Geliştirin</a:t>
            </a:r>
            <a:endParaRPr b="1">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4. Tehlikeli Bölgeleri Tanıyın</a:t>
            </a:r>
            <a:endParaRPr b="1" i="1" sz="3300">
              <a:solidFill>
                <a:srgbClr val="10B2A3"/>
              </a:solidFill>
            </a:endParaRPr>
          </a:p>
        </p:txBody>
      </p:sp>
      <p:sp>
        <p:nvSpPr>
          <p:cNvPr id="324" name="Google Shape;324;p16"/>
          <p:cNvSpPr txBox="1"/>
          <p:nvPr>
            <p:ph idx="2" type="body"/>
          </p:nvPr>
        </p:nvSpPr>
        <p:spPr>
          <a:xfrm>
            <a:off x="3825929" y="2117448"/>
            <a:ext cx="807920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Ancak tek başına bir kelime kullanamamanız, bu kelimeleri orijinal bir şeyle birleştiremeyeceğiniz anlamına gelmez.</a:t>
            </a:r>
            <a:endParaRPr/>
          </a:p>
          <a:p>
            <a:pPr indent="0" lvl="0" marL="0" rtl="0" algn="l">
              <a:lnSpc>
                <a:spcPct val="90000"/>
              </a:lnSpc>
              <a:spcBef>
                <a:spcPts val="1000"/>
              </a:spcBef>
              <a:spcAft>
                <a:spcPts val="0"/>
              </a:spcAft>
              <a:buClr>
                <a:srgbClr val="6D6E6C"/>
              </a:buClr>
              <a:buSzPts val="2400"/>
              <a:buNone/>
            </a:pPr>
            <a:r>
              <a:rPr lang="en-IE"/>
              <a:t>Güçlü markalara eklenen </a:t>
            </a:r>
            <a:r>
              <a:rPr lang="en-IE" u="sng">
                <a:solidFill>
                  <a:schemeClr val="hlink"/>
                </a:solidFill>
                <a:hlinkClick r:id="rId3"/>
              </a:rPr>
              <a:t>isim türleri </a:t>
            </a:r>
            <a:r>
              <a:rPr lang="en-IE"/>
              <a:t>şunları içerir:</a:t>
            </a:r>
            <a:endParaRPr/>
          </a:p>
          <a:p>
            <a:pPr indent="-342900" lvl="0" marL="342900" rtl="0" algn="l">
              <a:lnSpc>
                <a:spcPct val="90000"/>
              </a:lnSpc>
              <a:spcBef>
                <a:spcPts val="1000"/>
              </a:spcBef>
              <a:spcAft>
                <a:spcPts val="0"/>
              </a:spcAft>
              <a:buClr>
                <a:srgbClr val="6D6E6C"/>
              </a:buClr>
              <a:buSzPts val="2400"/>
              <a:buFont typeface="Arial"/>
              <a:buChar char="•"/>
            </a:pPr>
            <a:r>
              <a:rPr b="1" lang="en-IE"/>
              <a:t>Transmutations - </a:t>
            </a:r>
            <a:r>
              <a:rPr b="1" i="1" lang="en-IE"/>
              <a:t>Zappos, Zumba</a:t>
            </a:r>
            <a:endParaRPr b="1"/>
          </a:p>
          <a:p>
            <a:pPr indent="-342900" lvl="0" marL="342900" rtl="0" algn="l">
              <a:lnSpc>
                <a:spcPct val="90000"/>
              </a:lnSpc>
              <a:spcBef>
                <a:spcPts val="1000"/>
              </a:spcBef>
              <a:spcAft>
                <a:spcPts val="0"/>
              </a:spcAft>
              <a:buClr>
                <a:srgbClr val="6D6E6C"/>
              </a:buClr>
              <a:buSzPts val="2400"/>
              <a:buFont typeface="Arial"/>
              <a:buChar char="•"/>
            </a:pPr>
            <a:r>
              <a:rPr b="1" lang="en-IE"/>
              <a:t>This and that - </a:t>
            </a:r>
            <a:r>
              <a:rPr b="1" i="1" lang="en-IE"/>
              <a:t>Haute and Bold,</a:t>
            </a:r>
            <a:r>
              <a:rPr b="1" lang="en-IE"/>
              <a:t> </a:t>
            </a:r>
            <a:r>
              <a:rPr b="1" i="1" lang="en-IE"/>
              <a:t>Crate &amp; Barrel</a:t>
            </a:r>
            <a:endParaRPr b="1"/>
          </a:p>
          <a:p>
            <a:pPr indent="-342900" lvl="0" marL="342900" rtl="0" algn="l">
              <a:lnSpc>
                <a:spcPct val="90000"/>
              </a:lnSpc>
              <a:spcBef>
                <a:spcPts val="1000"/>
              </a:spcBef>
              <a:spcAft>
                <a:spcPts val="0"/>
              </a:spcAft>
              <a:buClr>
                <a:srgbClr val="6D6E6C"/>
              </a:buClr>
              <a:buSzPts val="2400"/>
              <a:buFont typeface="Arial"/>
              <a:buChar char="•"/>
            </a:pPr>
            <a:r>
              <a:rPr b="1" lang="en-IE"/>
              <a:t>Compounds -  </a:t>
            </a:r>
            <a:r>
              <a:rPr b="1" i="1" lang="en-IE"/>
              <a:t>SnapChat, WordPress</a:t>
            </a:r>
            <a:endParaRPr b="1"/>
          </a:p>
          <a:p>
            <a:pPr indent="-342900" lvl="0" marL="342900" rtl="0" algn="l">
              <a:lnSpc>
                <a:spcPct val="90000"/>
              </a:lnSpc>
              <a:spcBef>
                <a:spcPts val="1000"/>
              </a:spcBef>
              <a:spcAft>
                <a:spcPts val="0"/>
              </a:spcAft>
              <a:buClr>
                <a:srgbClr val="6D6E6C"/>
              </a:buClr>
              <a:buSzPts val="2400"/>
              <a:buFont typeface="Arial"/>
              <a:buChar char="•"/>
            </a:pPr>
            <a:r>
              <a:rPr b="1" lang="en-IE"/>
              <a:t>Visual Story - </a:t>
            </a:r>
            <a:r>
              <a:rPr b="1" i="1" lang="en-IE"/>
              <a:t>Ice Mountain, Red Bull</a:t>
            </a:r>
            <a:endParaRPr b="1"/>
          </a:p>
          <a:p>
            <a:pPr indent="-342900" lvl="0" marL="342900" rtl="0" algn="l">
              <a:lnSpc>
                <a:spcPct val="90000"/>
              </a:lnSpc>
              <a:spcBef>
                <a:spcPts val="1000"/>
              </a:spcBef>
              <a:spcAft>
                <a:spcPts val="0"/>
              </a:spcAft>
              <a:buClr>
                <a:srgbClr val="6D6E6C"/>
              </a:buClr>
              <a:buSzPts val="2400"/>
              <a:buFont typeface="Arial"/>
              <a:buChar char="•"/>
            </a:pPr>
            <a:r>
              <a:rPr b="1" lang="en-IE"/>
              <a:t>Blends -  </a:t>
            </a:r>
            <a:r>
              <a:rPr b="1" i="1" lang="en-IE"/>
              <a:t>Groupon, Instagram</a:t>
            </a:r>
            <a:endParaRPr b="1"/>
          </a:p>
          <a:p>
            <a:pPr indent="0" lvl="0" marL="0" rtl="0" algn="l">
              <a:lnSpc>
                <a:spcPct val="90000"/>
              </a:lnSpc>
              <a:spcBef>
                <a:spcPts val="1000"/>
              </a:spcBef>
              <a:spcAft>
                <a:spcPts val="0"/>
              </a:spcAft>
              <a:buClr>
                <a:srgbClr val="6D6E6C"/>
              </a:buClr>
              <a:buSzPts val="2400"/>
              <a:buNone/>
            </a:pPr>
            <a:r>
              <a:t/>
            </a:r>
            <a:endParaRPr/>
          </a:p>
        </p:txBody>
      </p:sp>
      <p:pic>
        <p:nvPicPr>
          <p:cNvPr id="325" name="Google Shape;325;p16"/>
          <p:cNvPicPr preferRelativeResize="0"/>
          <p:nvPr/>
        </p:nvPicPr>
        <p:blipFill rotWithShape="1">
          <a:blip r:embed="rId4">
            <a:alphaModFix/>
          </a:blip>
          <a:srcRect b="0" l="0" r="0" t="0"/>
          <a:stretch/>
        </p:blipFill>
        <p:spPr>
          <a:xfrm>
            <a:off x="130661" y="3125545"/>
            <a:ext cx="3429000"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17"/>
          <p:cNvSpPr txBox="1"/>
          <p:nvPr>
            <p:ph idx="1" type="body"/>
          </p:nvPr>
        </p:nvSpPr>
        <p:spPr>
          <a:xfrm>
            <a:off x="4161984" y="412376"/>
            <a:ext cx="7743145" cy="145228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900"/>
              <a:buNone/>
            </a:pPr>
            <a:r>
              <a:rPr b="1" lang="en-IE" sz="3900">
                <a:solidFill>
                  <a:srgbClr val="E63275"/>
                </a:solidFill>
              </a:rPr>
              <a:t>Markanızı Geliştirin</a:t>
            </a:r>
            <a:endParaRPr b="1" sz="3900">
              <a:solidFill>
                <a:srgbClr val="E63275"/>
              </a:solidFill>
            </a:endParaRPr>
          </a:p>
          <a:p>
            <a:pPr indent="0" lvl="0" marL="0" rtl="0" algn="l">
              <a:lnSpc>
                <a:spcPct val="90000"/>
              </a:lnSpc>
              <a:spcBef>
                <a:spcPts val="1000"/>
              </a:spcBef>
              <a:spcAft>
                <a:spcPts val="0"/>
              </a:spcAft>
              <a:buClr>
                <a:srgbClr val="10B2A3"/>
              </a:buClr>
              <a:buSzPts val="3300"/>
              <a:buNone/>
            </a:pPr>
            <a:r>
              <a:rPr b="1" i="1" lang="en-IE" sz="3300">
                <a:solidFill>
                  <a:srgbClr val="10B2A3"/>
                </a:solidFill>
              </a:rPr>
              <a:t>4. Tehlikeli Bölgeleri Tanıyın</a:t>
            </a:r>
            <a:endParaRPr b="1" i="1" sz="3300">
              <a:solidFill>
                <a:srgbClr val="10B2A3"/>
              </a:solidFill>
            </a:endParaRPr>
          </a:p>
        </p:txBody>
      </p:sp>
      <p:sp>
        <p:nvSpPr>
          <p:cNvPr id="331" name="Google Shape;331;p17"/>
          <p:cNvSpPr txBox="1"/>
          <p:nvPr>
            <p:ph idx="2" type="body"/>
          </p:nvPr>
        </p:nvSpPr>
        <p:spPr>
          <a:xfrm>
            <a:off x="3825929" y="2117448"/>
            <a:ext cx="807920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Bileşikler ve dönüşümler harika olsa da, aşağıdaki üç kılavuzda kaldıklarından emin olmak için kelimeleri yüksek sesle söylemelisiniz:</a:t>
            </a:r>
            <a:endParaRPr/>
          </a:p>
          <a:p>
            <a:pPr indent="0" lvl="0" marL="0" rtl="0" algn="l">
              <a:lnSpc>
                <a:spcPct val="90000"/>
              </a:lnSpc>
              <a:spcBef>
                <a:spcPts val="1000"/>
              </a:spcBef>
              <a:spcAft>
                <a:spcPts val="0"/>
              </a:spcAft>
              <a:buClr>
                <a:srgbClr val="6D6E6C"/>
              </a:buClr>
              <a:buSzPts val="2400"/>
              <a:buNone/>
            </a:pPr>
            <a:r>
              <a:rPr b="1" lang="en-IE"/>
              <a:t>Adı söylemek kolay mı? </a:t>
            </a:r>
            <a:r>
              <a:rPr lang="en-IE"/>
              <a:t>Bükmek yerine dili yuvarlamalıdır.</a:t>
            </a:r>
            <a:endParaRPr/>
          </a:p>
          <a:p>
            <a:pPr indent="0" lvl="0" marL="0" rtl="0" algn="l">
              <a:lnSpc>
                <a:spcPct val="90000"/>
              </a:lnSpc>
              <a:spcBef>
                <a:spcPts val="1000"/>
              </a:spcBef>
              <a:spcAft>
                <a:spcPts val="0"/>
              </a:spcAft>
              <a:buClr>
                <a:srgbClr val="6D6E6C"/>
              </a:buClr>
              <a:buSzPts val="2400"/>
              <a:buNone/>
            </a:pPr>
            <a:r>
              <a:rPr b="1" lang="en-IE"/>
              <a:t>Adı duymak kolay mı? </a:t>
            </a:r>
            <a:r>
              <a:rPr lang="en-IE"/>
              <a:t>Tüketiciler markanızın adını duyabilmeli, ardından sizi bulmak için hızla Google'a dokunmalıdır</a:t>
            </a:r>
            <a:r>
              <a:rPr b="1" lang="en-IE"/>
              <a:t>.</a:t>
            </a:r>
            <a:endParaRPr/>
          </a:p>
          <a:p>
            <a:pPr indent="0" lvl="0" marL="0" rtl="0" algn="l">
              <a:lnSpc>
                <a:spcPct val="90000"/>
              </a:lnSpc>
              <a:spcBef>
                <a:spcPts val="1000"/>
              </a:spcBef>
              <a:spcAft>
                <a:spcPts val="0"/>
              </a:spcAft>
              <a:buClr>
                <a:srgbClr val="6D6E6C"/>
              </a:buClr>
              <a:buSzPts val="2400"/>
              <a:buNone/>
            </a:pPr>
            <a:r>
              <a:rPr b="1" lang="en-IE"/>
              <a:t>Adın hecelenmesi kolay mı? </a:t>
            </a:r>
            <a:r>
              <a:rPr lang="en-IE"/>
              <a:t>Flickr, Xero ve Lyft gibi basit yazım hatalarının markalanması çok daha kolaydır, ancak yazılmaları zorsa, sorunlara neden olabilir.</a:t>
            </a:r>
            <a:endParaRPr/>
          </a:p>
        </p:txBody>
      </p:sp>
      <p:pic>
        <p:nvPicPr>
          <p:cNvPr id="332" name="Google Shape;332;p17"/>
          <p:cNvPicPr preferRelativeResize="0"/>
          <p:nvPr/>
        </p:nvPicPr>
        <p:blipFill rotWithShape="1">
          <a:blip r:embed="rId3">
            <a:alphaModFix/>
          </a:blip>
          <a:srcRect b="0" l="0" r="0" t="0"/>
          <a:stretch/>
        </p:blipFill>
        <p:spPr>
          <a:xfrm>
            <a:off x="92561" y="2945130"/>
            <a:ext cx="3429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18"/>
          <p:cNvSpPr txBox="1"/>
          <p:nvPr/>
        </p:nvSpPr>
        <p:spPr>
          <a:xfrm>
            <a:off x="3130331" y="171605"/>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338" name="Google Shape;338;p18"/>
          <p:cNvSpPr/>
          <p:nvPr/>
        </p:nvSpPr>
        <p:spPr>
          <a:xfrm>
            <a:off x="3130331" y="1565425"/>
            <a:ext cx="55900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A7C7E"/>
              </a:buClr>
              <a:buSzPts val="1800"/>
              <a:buFont typeface="Calibri"/>
              <a:buNone/>
            </a:pPr>
            <a:br>
              <a:rPr lang="en-IE" sz="1800">
                <a:solidFill>
                  <a:srgbClr val="7A7C7E"/>
                </a:solidFill>
                <a:latin typeface="Calibri"/>
                <a:ea typeface="Calibri"/>
                <a:cs typeface="Calibri"/>
                <a:sym typeface="Calibri"/>
              </a:rPr>
            </a:br>
            <a:endParaRPr sz="1800">
              <a:solidFill>
                <a:srgbClr val="7A7C7E"/>
              </a:solidFill>
              <a:latin typeface="Calibri"/>
              <a:ea typeface="Calibri"/>
              <a:cs typeface="Calibri"/>
              <a:sym typeface="Calibri"/>
            </a:endParaRPr>
          </a:p>
        </p:txBody>
      </p:sp>
      <p:pic>
        <p:nvPicPr>
          <p:cNvPr id="339" name="Google Shape;339;p18"/>
          <p:cNvPicPr preferRelativeResize="0"/>
          <p:nvPr/>
        </p:nvPicPr>
        <p:blipFill rotWithShape="1">
          <a:blip r:embed="rId3">
            <a:alphaModFix/>
          </a:blip>
          <a:srcRect b="0" l="0" r="0" t="0"/>
          <a:stretch/>
        </p:blipFill>
        <p:spPr>
          <a:xfrm>
            <a:off x="281940" y="3212440"/>
            <a:ext cx="3369440" cy="2867609"/>
          </a:xfrm>
          <a:prstGeom prst="rect">
            <a:avLst/>
          </a:prstGeom>
          <a:noFill/>
          <a:ln>
            <a:noFill/>
          </a:ln>
        </p:spPr>
      </p:pic>
      <p:sp>
        <p:nvSpPr>
          <p:cNvPr id="340" name="Google Shape;340;p18"/>
          <p:cNvSpPr txBox="1"/>
          <p:nvPr>
            <p:ph idx="1" type="body"/>
          </p:nvPr>
        </p:nvSpPr>
        <p:spPr>
          <a:xfrm>
            <a:off x="4161984" y="777456"/>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Marka Hikayesi nedir ve İş Planınızda neden bir hikayeye ihtiyacınız var?</a:t>
            </a:r>
            <a:endParaRPr b="1"/>
          </a:p>
        </p:txBody>
      </p:sp>
      <p:sp>
        <p:nvSpPr>
          <p:cNvPr id="341" name="Google Shape;341;p18"/>
          <p:cNvSpPr txBox="1"/>
          <p:nvPr>
            <p:ph idx="2" type="body"/>
          </p:nvPr>
        </p:nvSpPr>
        <p:spPr>
          <a:xfrm>
            <a:off x="3794760" y="2080660"/>
            <a:ext cx="8115300" cy="33693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A7C7E"/>
              </a:buClr>
              <a:buSzPts val="2400"/>
              <a:buNone/>
            </a:pPr>
            <a:r>
              <a:rPr lang="en-IE">
                <a:solidFill>
                  <a:srgbClr val="7A7C7E"/>
                </a:solidFill>
              </a:rPr>
              <a:t>Marka öykünüz benzersizdir ve yalnızca siz ve işletmeniz için özeldir. Mühendislik işinizin nasıl başladığı, tutkulu olduğunuz şeyler (örneğin mühendislik çözümleriyle sorunları çözme), iş kültürünüzün (örneğin işinizin arkasındaki etik - çevre vb.), Ürününüzün insanları daha iyi yaşar ve ürününüz neden fark edilmeye değer?</a:t>
            </a:r>
            <a:endParaRPr/>
          </a:p>
          <a:p>
            <a:pPr indent="0" lvl="0" marL="0" rtl="0" algn="l">
              <a:lnSpc>
                <a:spcPct val="90000"/>
              </a:lnSpc>
              <a:spcBef>
                <a:spcPts val="1000"/>
              </a:spcBef>
              <a:spcAft>
                <a:spcPts val="0"/>
              </a:spcAft>
              <a:buClr>
                <a:srgbClr val="7A7C7E"/>
              </a:buClr>
              <a:buSzPts val="2400"/>
              <a:buNone/>
            </a:pPr>
            <a:r>
              <a:rPr lang="en-IE">
                <a:solidFill>
                  <a:srgbClr val="7A7C7E"/>
                </a:solidFill>
              </a:rPr>
              <a:t>İyi markaların genellikle hedeflerinizin tanımlayabileceği insani özellikleri vardır. Güçlü bir duygusal bağlamları var. Müşteri hedeflerinizin "o benim gibi" veya "böyle düşünüyorum" düşünmesini istiyorsunuz. Marka öykünüz marka vaadinizi aktarmalı ve paylaşmalıdır. Şimdi kendi marka hikayenizi oluşturma adımlarına bakacağız…</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pic>
        <p:nvPicPr>
          <p:cNvPr id="346" name="Google Shape;346;p19"/>
          <p:cNvPicPr preferRelativeResize="0"/>
          <p:nvPr/>
        </p:nvPicPr>
        <p:blipFill rotWithShape="1">
          <a:blip r:embed="rId3">
            <a:alphaModFix/>
          </a:blip>
          <a:srcRect b="9197" l="0" r="0" t="0"/>
          <a:stretch/>
        </p:blipFill>
        <p:spPr>
          <a:xfrm>
            <a:off x="98551" y="3349313"/>
            <a:ext cx="4640401" cy="2979723"/>
          </a:xfrm>
          <a:prstGeom prst="rect">
            <a:avLst/>
          </a:prstGeom>
          <a:noFill/>
          <a:ln>
            <a:noFill/>
          </a:ln>
        </p:spPr>
      </p:pic>
      <p:sp>
        <p:nvSpPr>
          <p:cNvPr id="347" name="Google Shape;347;p19"/>
          <p:cNvSpPr txBox="1"/>
          <p:nvPr/>
        </p:nvSpPr>
        <p:spPr>
          <a:xfrm>
            <a:off x="3400463" y="427868"/>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348" name="Google Shape;348;p19"/>
          <p:cNvSpPr/>
          <p:nvPr/>
        </p:nvSpPr>
        <p:spPr>
          <a:xfrm>
            <a:off x="3130331" y="1565425"/>
            <a:ext cx="55900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A7C7E"/>
              </a:buClr>
              <a:buSzPts val="1800"/>
              <a:buFont typeface="Calibri"/>
              <a:buNone/>
            </a:pPr>
            <a:br>
              <a:rPr lang="en-IE" sz="1800">
                <a:solidFill>
                  <a:srgbClr val="7A7C7E"/>
                </a:solidFill>
                <a:latin typeface="Calibri"/>
                <a:ea typeface="Calibri"/>
                <a:cs typeface="Calibri"/>
                <a:sym typeface="Calibri"/>
              </a:rPr>
            </a:br>
            <a:endParaRPr sz="1800">
              <a:solidFill>
                <a:srgbClr val="7A7C7E"/>
              </a:solidFill>
              <a:latin typeface="Calibri"/>
              <a:ea typeface="Calibri"/>
              <a:cs typeface="Calibri"/>
              <a:sym typeface="Calibri"/>
            </a:endParaRPr>
          </a:p>
        </p:txBody>
      </p:sp>
      <p:sp>
        <p:nvSpPr>
          <p:cNvPr id="349" name="Google Shape;349;p19"/>
          <p:cNvSpPr txBox="1"/>
          <p:nvPr>
            <p:ph idx="1" type="body"/>
          </p:nvPr>
        </p:nvSpPr>
        <p:spPr>
          <a:xfrm>
            <a:off x="3794760" y="427868"/>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Marka Hikayenizi Yaratmak… Marka öykünüzü oluşturmak veya yakalamak için unsurlar…</a:t>
            </a:r>
            <a:endParaRPr b="1"/>
          </a:p>
        </p:txBody>
      </p:sp>
      <p:sp>
        <p:nvSpPr>
          <p:cNvPr id="350" name="Google Shape;350;p19"/>
          <p:cNvSpPr txBox="1"/>
          <p:nvPr>
            <p:ph idx="2" type="body"/>
          </p:nvPr>
        </p:nvSpPr>
        <p:spPr>
          <a:xfrm>
            <a:off x="5052060" y="2117448"/>
            <a:ext cx="6517012"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C2179"/>
              </a:buClr>
              <a:buSzPts val="2400"/>
              <a:buFont typeface="Arial"/>
              <a:buChar char="•"/>
            </a:pPr>
            <a:r>
              <a:rPr lang="en-IE"/>
              <a:t>Kişisel Hikayenizle başlayın: Tarihiniz, nasıl başladınız, yaptığınız seçimler, diğer karakterler de dahil miydi?</a:t>
            </a:r>
            <a:endParaRPr/>
          </a:p>
          <a:p>
            <a:pPr indent="-342900" lvl="0" marL="342900" rtl="0" algn="l">
              <a:lnSpc>
                <a:spcPct val="90000"/>
              </a:lnSpc>
              <a:spcBef>
                <a:spcPts val="1000"/>
              </a:spcBef>
              <a:spcAft>
                <a:spcPts val="0"/>
              </a:spcAft>
              <a:buClr>
                <a:srgbClr val="EC2179"/>
              </a:buClr>
              <a:buSzPts val="2400"/>
              <a:buFont typeface="Arial"/>
              <a:buChar char="•"/>
            </a:pPr>
            <a:r>
              <a:rPr lang="en-IE"/>
              <a:t>Tutku Hikayen: Sevdiğin ve yaptıklarını neden sevdiğin.</a:t>
            </a:r>
            <a:endParaRPr/>
          </a:p>
          <a:p>
            <a:pPr indent="-342900" lvl="0" marL="342900" rtl="0" algn="l">
              <a:lnSpc>
                <a:spcPct val="90000"/>
              </a:lnSpc>
              <a:spcBef>
                <a:spcPts val="1000"/>
              </a:spcBef>
              <a:spcAft>
                <a:spcPts val="0"/>
              </a:spcAft>
              <a:buClr>
                <a:srgbClr val="EC2179"/>
              </a:buClr>
              <a:buSzPts val="2400"/>
              <a:buFont typeface="Arial"/>
              <a:buChar char="•"/>
            </a:pPr>
            <a:r>
              <a:rPr lang="en-IE"/>
              <a:t>Kişilik Hikayesi: İnsanların markanızı, müşteri deneyiminizi veya işe yaklaşımınızı nasıl deneyimleyebileceği.</a:t>
            </a:r>
            <a:endParaRPr/>
          </a:p>
          <a:p>
            <a:pPr indent="-342900" lvl="0" marL="342900" rtl="0" algn="l">
              <a:lnSpc>
                <a:spcPct val="90000"/>
              </a:lnSpc>
              <a:spcBef>
                <a:spcPts val="1000"/>
              </a:spcBef>
              <a:spcAft>
                <a:spcPts val="0"/>
              </a:spcAft>
              <a:buClr>
                <a:srgbClr val="EC2179"/>
              </a:buClr>
              <a:buSzPts val="2400"/>
              <a:buFont typeface="Arial"/>
              <a:buChar char="•"/>
            </a:pPr>
            <a:r>
              <a:rPr lang="en-IE"/>
              <a:t>Müşteri Hikayesi: Müşteriler sizin hakkınızda ne diyor?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Modül 6</a:t>
            </a:r>
            <a:endParaRPr/>
          </a:p>
        </p:txBody>
      </p:sp>
      <p:sp>
        <p:nvSpPr>
          <p:cNvPr id="213" name="Google Shape;213;p2"/>
          <p:cNvSpPr txBox="1"/>
          <p:nvPr>
            <p:ph idx="2" type="body"/>
          </p:nvPr>
        </p:nvSpPr>
        <p:spPr>
          <a:xfrm>
            <a:off x="103464" y="2038632"/>
            <a:ext cx="4746073" cy="36420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Pazarlama olmasaydı pek çok işletme olmazdı çünkü pazarlama nihayetinde müşteri tabanınızı artıran ve satışları artıran şeydir.</a:t>
            </a:r>
            <a:endParaRPr/>
          </a:p>
          <a:p>
            <a:pPr indent="0" lvl="0" marL="0" rtl="0" algn="l">
              <a:lnSpc>
                <a:spcPct val="90000"/>
              </a:lnSpc>
              <a:spcBef>
                <a:spcPts val="1000"/>
              </a:spcBef>
              <a:spcAft>
                <a:spcPts val="0"/>
              </a:spcAft>
              <a:buClr>
                <a:srgbClr val="6D6E6C"/>
              </a:buClr>
              <a:buSzPts val="2400"/>
              <a:buNone/>
            </a:pPr>
            <a:r>
              <a:rPr lang="en-IE" sz="2400"/>
              <a:t>Bu modülde, işletmenizi sıfırlamaya yardımcı olacak bazı temel ancak temel pazarlama taktiklerini ve becerilerini öğreneceksiniz!</a:t>
            </a:r>
            <a:endParaRPr sz="2400"/>
          </a:p>
        </p:txBody>
      </p:sp>
      <p:sp>
        <p:nvSpPr>
          <p:cNvPr id="214" name="Google Shape;214;p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215" name="Google Shape;215;p2"/>
          <p:cNvSpPr txBox="1"/>
          <p:nvPr>
            <p:ph idx="4" type="body"/>
          </p:nvPr>
        </p:nvSpPr>
        <p:spPr>
          <a:xfrm>
            <a:off x="6198344" y="1103674"/>
            <a:ext cx="5890192" cy="149485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lt1"/>
              </a:buClr>
              <a:buSzPts val="2400"/>
              <a:buNone/>
            </a:pPr>
            <a:r>
              <a:rPr b="1" lang="en-IE"/>
              <a:t>Pazarlama nedir?</a:t>
            </a:r>
            <a:endParaRPr/>
          </a:p>
          <a:p>
            <a:pPr indent="0" lvl="0" marL="0" rtl="0" algn="l">
              <a:lnSpc>
                <a:spcPct val="100000"/>
              </a:lnSpc>
              <a:spcBef>
                <a:spcPts val="0"/>
              </a:spcBef>
              <a:spcAft>
                <a:spcPts val="0"/>
              </a:spcAft>
              <a:buClr>
                <a:schemeClr val="lt1"/>
              </a:buClr>
              <a:buSzPts val="1800"/>
              <a:buNone/>
            </a:pPr>
            <a:r>
              <a:rPr lang="en-IE" sz="1800"/>
              <a:t>Pazarlamanın ne olduğunu ve satışlarla olan ilişkisini öğrenin. Harika pazarlama markanızla başlar, bu nedenle marka hikayenizi de içeren markaya ayrıntılı bir şekilde bakacağız</a:t>
            </a:r>
            <a:endParaRPr sz="1800"/>
          </a:p>
        </p:txBody>
      </p:sp>
      <p:sp>
        <p:nvSpPr>
          <p:cNvPr id="216" name="Google Shape;216;p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217" name="Google Shape;217;p2"/>
          <p:cNvSpPr txBox="1"/>
          <p:nvPr>
            <p:ph idx="6" type="body"/>
          </p:nvPr>
        </p:nvSpPr>
        <p:spPr>
          <a:xfrm>
            <a:off x="6264920" y="2782502"/>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040"/>
              <a:buNone/>
            </a:pPr>
            <a:r>
              <a:rPr b="1" lang="en-IE" sz="2040"/>
              <a:t>Başarı için Pazarlama</a:t>
            </a:r>
            <a:endParaRPr b="1" sz="2040"/>
          </a:p>
          <a:p>
            <a:pPr indent="0" lvl="0" marL="0" rtl="0" algn="l">
              <a:lnSpc>
                <a:spcPct val="80000"/>
              </a:lnSpc>
              <a:spcBef>
                <a:spcPts val="1000"/>
              </a:spcBef>
              <a:spcAft>
                <a:spcPts val="0"/>
              </a:spcAft>
              <a:buClr>
                <a:schemeClr val="lt1"/>
              </a:buClr>
              <a:buSzPts val="2040"/>
              <a:buNone/>
            </a:pPr>
            <a:r>
              <a:rPr lang="en-IE" sz="2040"/>
              <a:t>Markanızı geliştirmek. Bu bölümde, 12 Başarılı Kadın Girişimciden (çeşitli sektörlerden) başarı için en iyi pazarlama ipuçlarını alıyoruz</a:t>
            </a:r>
            <a:endParaRPr sz="2040"/>
          </a:p>
        </p:txBody>
      </p:sp>
      <p:sp>
        <p:nvSpPr>
          <p:cNvPr id="218" name="Google Shape;218;p2"/>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219" name="Google Shape;219;p2"/>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chemeClr val="lt1"/>
              </a:buClr>
              <a:buSzPts val="2040"/>
              <a:buNone/>
            </a:pPr>
            <a:r>
              <a:rPr b="1" lang="en-IE" sz="2040"/>
              <a:t>Kitlenize Ulaşma</a:t>
            </a:r>
            <a:endParaRPr b="1" sz="2040"/>
          </a:p>
          <a:p>
            <a:pPr indent="0" lvl="0" marL="0" rtl="0" algn="l">
              <a:lnSpc>
                <a:spcPct val="80000"/>
              </a:lnSpc>
              <a:spcBef>
                <a:spcPts val="1000"/>
              </a:spcBef>
              <a:spcAft>
                <a:spcPts val="0"/>
              </a:spcAft>
              <a:buClr>
                <a:schemeClr val="lt1"/>
              </a:buClr>
              <a:buSzPts val="2125"/>
              <a:buNone/>
            </a:pPr>
            <a:r>
              <a:rPr lang="en-IE" sz="2125"/>
              <a:t>Satın alma yolculuğu ve temas noktaları. Müşterilerinize nasıl ulaşırsınız? Müşterileriniz nerede? Müşterileriniz Ne İstiyor?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20"/>
          <p:cNvSpPr/>
          <p:nvPr/>
        </p:nvSpPr>
        <p:spPr>
          <a:xfrm>
            <a:off x="3130331" y="1565425"/>
            <a:ext cx="559002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7A7C7E"/>
              </a:buClr>
              <a:buSzPts val="1800"/>
              <a:buFont typeface="Calibri"/>
              <a:buNone/>
            </a:pPr>
            <a:br>
              <a:rPr lang="en-IE" sz="1800">
                <a:solidFill>
                  <a:srgbClr val="7A7C7E"/>
                </a:solidFill>
                <a:latin typeface="Calibri"/>
                <a:ea typeface="Calibri"/>
                <a:cs typeface="Calibri"/>
                <a:sym typeface="Calibri"/>
              </a:rPr>
            </a:br>
            <a:endParaRPr sz="1800">
              <a:solidFill>
                <a:srgbClr val="7A7C7E"/>
              </a:solidFill>
              <a:latin typeface="Calibri"/>
              <a:ea typeface="Calibri"/>
              <a:cs typeface="Calibri"/>
              <a:sym typeface="Calibri"/>
            </a:endParaRPr>
          </a:p>
        </p:txBody>
      </p:sp>
      <p:pic>
        <p:nvPicPr>
          <p:cNvPr id="356" name="Google Shape;356;p20"/>
          <p:cNvPicPr preferRelativeResize="0"/>
          <p:nvPr/>
        </p:nvPicPr>
        <p:blipFill rotWithShape="1">
          <a:blip r:embed="rId3">
            <a:alphaModFix/>
          </a:blip>
          <a:srcRect b="0" l="0" r="0" t="0"/>
          <a:stretch/>
        </p:blipFill>
        <p:spPr>
          <a:xfrm>
            <a:off x="4411165" y="727141"/>
            <a:ext cx="5364151" cy="838284"/>
          </a:xfrm>
          <a:prstGeom prst="rect">
            <a:avLst/>
          </a:prstGeom>
          <a:noFill/>
          <a:ln>
            <a:noFill/>
          </a:ln>
        </p:spPr>
      </p:pic>
      <p:sp>
        <p:nvSpPr>
          <p:cNvPr id="357" name="Google Shape;357;p20"/>
          <p:cNvSpPr txBox="1"/>
          <p:nvPr/>
        </p:nvSpPr>
        <p:spPr>
          <a:xfrm>
            <a:off x="-80010" y="2174597"/>
            <a:ext cx="12192000" cy="110581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E63275"/>
              </a:buClr>
              <a:buSzPts val="2400"/>
              <a:buFont typeface="Arial"/>
              <a:buNone/>
            </a:pPr>
            <a:r>
              <a:rPr lang="en-IE" sz="2400">
                <a:solidFill>
                  <a:srgbClr val="E63275"/>
                </a:solidFill>
                <a:latin typeface="Calibri"/>
                <a:ea typeface="Calibri"/>
                <a:cs typeface="Calibri"/>
                <a:sym typeface="Calibri"/>
              </a:rPr>
              <a:t>EGZERSİZ:</a:t>
            </a:r>
            <a:endParaRPr/>
          </a:p>
          <a:p>
            <a:pPr indent="0" lvl="0" marL="0" marR="0" rtl="0" algn="ctr">
              <a:lnSpc>
                <a:spcPct val="90000"/>
              </a:lnSpc>
              <a:spcBef>
                <a:spcPts val="1000"/>
              </a:spcBef>
              <a:spcAft>
                <a:spcPts val="0"/>
              </a:spcAft>
              <a:buClr>
                <a:srgbClr val="6D6E6C"/>
              </a:buClr>
              <a:buSzPts val="2400"/>
              <a:buFont typeface="Arial"/>
              <a:buNone/>
            </a:pPr>
            <a:r>
              <a:rPr lang="en-IE" sz="2400">
                <a:solidFill>
                  <a:srgbClr val="6D6E6C"/>
                </a:solidFill>
                <a:latin typeface="Calibri"/>
                <a:ea typeface="Calibri"/>
                <a:cs typeface="Calibri"/>
                <a:sym typeface="Calibri"/>
              </a:rPr>
              <a:t>Pinterest'i (veya benzerlerini) kullanarak, markanız için işletmenizin hikayesini resimlerle anlatan çevrimiçi bir hikaye panosu oluşturun. Dahil etmek: </a:t>
            </a:r>
            <a:endParaRPr/>
          </a:p>
        </p:txBody>
      </p:sp>
      <p:sp>
        <p:nvSpPr>
          <p:cNvPr id="358" name="Google Shape;358;p20"/>
          <p:cNvSpPr txBox="1"/>
          <p:nvPr/>
        </p:nvSpPr>
        <p:spPr>
          <a:xfrm>
            <a:off x="0" y="3577591"/>
            <a:ext cx="12192000" cy="283872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90000"/>
              </a:lnSpc>
              <a:spcBef>
                <a:spcPts val="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Kendinizin fotoğrafları - tutkularınız ve becerileriniz</a:t>
            </a:r>
            <a:endParaRPr i="0" sz="2500">
              <a:solidFill>
                <a:srgbClr val="6D6E6C"/>
              </a:solidFill>
              <a:latin typeface="Calibri"/>
              <a:ea typeface="Calibri"/>
              <a:cs typeface="Calibri"/>
              <a:sym typeface="Calibri"/>
            </a:endParaRPr>
          </a:p>
          <a:p>
            <a:pPr indent="-342900" lvl="0" marL="342900" marR="0" rtl="0" algn="ctr">
              <a:lnSpc>
                <a:spcPct val="90000"/>
              </a:lnSpc>
              <a:spcBef>
                <a:spcPts val="100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Ürününüzün fotoğrafları</a:t>
            </a:r>
            <a:endParaRPr i="0" sz="2500">
              <a:solidFill>
                <a:srgbClr val="6D6E6C"/>
              </a:solidFill>
              <a:latin typeface="Calibri"/>
              <a:ea typeface="Calibri"/>
              <a:cs typeface="Calibri"/>
              <a:sym typeface="Calibri"/>
            </a:endParaRPr>
          </a:p>
          <a:p>
            <a:pPr indent="-342900" lvl="0" marL="342900" marR="0" rtl="0" algn="ctr">
              <a:lnSpc>
                <a:spcPct val="90000"/>
              </a:lnSpc>
              <a:spcBef>
                <a:spcPts val="100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Sahne arkası parçacıkları çalışma</a:t>
            </a:r>
            <a:endParaRPr i="0" sz="2500">
              <a:solidFill>
                <a:srgbClr val="6D6E6C"/>
              </a:solidFill>
              <a:latin typeface="Calibri"/>
              <a:ea typeface="Calibri"/>
              <a:cs typeface="Calibri"/>
              <a:sym typeface="Calibri"/>
            </a:endParaRPr>
          </a:p>
          <a:p>
            <a:pPr indent="-342900" lvl="0" marL="342900" marR="0" rtl="0" algn="ctr">
              <a:lnSpc>
                <a:spcPct val="90000"/>
              </a:lnSpc>
              <a:spcBef>
                <a:spcPts val="100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Sizi ne motive eder / ilham verir?</a:t>
            </a:r>
            <a:endParaRPr/>
          </a:p>
          <a:p>
            <a:pPr indent="-342900" lvl="0" marL="342900" marR="0" rtl="0" algn="ctr">
              <a:lnSpc>
                <a:spcPct val="90000"/>
              </a:lnSpc>
              <a:spcBef>
                <a:spcPts val="100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Hedef pazarınızı temsil eden resimler</a:t>
            </a:r>
            <a:endParaRPr i="0" sz="2500">
              <a:solidFill>
                <a:srgbClr val="6D6E6C"/>
              </a:solidFill>
              <a:latin typeface="Calibri"/>
              <a:ea typeface="Calibri"/>
              <a:cs typeface="Calibri"/>
              <a:sym typeface="Calibri"/>
            </a:endParaRPr>
          </a:p>
          <a:p>
            <a:pPr indent="-342900" lvl="0" marL="342900" marR="0" rtl="0" algn="ctr">
              <a:lnSpc>
                <a:spcPct val="90000"/>
              </a:lnSpc>
              <a:spcBef>
                <a:spcPts val="1000"/>
              </a:spcBef>
              <a:spcAft>
                <a:spcPts val="0"/>
              </a:spcAft>
              <a:buClr>
                <a:srgbClr val="EC2179"/>
              </a:buClr>
              <a:buSzPts val="2500"/>
              <a:buFont typeface="Arial"/>
              <a:buChar char="•"/>
            </a:pPr>
            <a:r>
              <a:rPr i="0" lang="en-IE" sz="2500">
                <a:solidFill>
                  <a:srgbClr val="6D6E6C"/>
                </a:solidFill>
                <a:latin typeface="Calibri"/>
                <a:ea typeface="Calibri"/>
                <a:cs typeface="Calibri"/>
                <a:sym typeface="Calibri"/>
              </a:rPr>
              <a:t>Mümkünse, işletmenizin çözdüğü sorunu ileten resimler</a:t>
            </a:r>
            <a:endParaRPr i="0" sz="2500">
              <a:solidFill>
                <a:srgbClr val="6D6E6C"/>
              </a:solidFill>
              <a:latin typeface="Calibri"/>
              <a:ea typeface="Calibri"/>
              <a:cs typeface="Calibri"/>
              <a:sym typeface="Calibri"/>
            </a:endParaRPr>
          </a:p>
        </p:txBody>
      </p:sp>
      <p:grpSp>
        <p:nvGrpSpPr>
          <p:cNvPr id="359" name="Google Shape;359;p20"/>
          <p:cNvGrpSpPr/>
          <p:nvPr/>
        </p:nvGrpSpPr>
        <p:grpSpPr>
          <a:xfrm>
            <a:off x="6880977" y="1999505"/>
            <a:ext cx="424526" cy="424501"/>
            <a:chOff x="1923675" y="1633650"/>
            <a:chExt cx="436000" cy="435975"/>
          </a:xfrm>
        </p:grpSpPr>
        <p:sp>
          <p:nvSpPr>
            <p:cNvPr id="360" name="Google Shape;360;p20"/>
            <p:cNvSpPr/>
            <p:nvPr/>
          </p:nvSpPr>
          <p:spPr>
            <a:xfrm>
              <a:off x="2209250" y="1633650"/>
              <a:ext cx="150425" cy="150425"/>
            </a:xfrm>
            <a:custGeom>
              <a:rect b="b" l="l" r="r" t="t"/>
              <a:pathLst>
                <a:path extrusionOk="0" fill="none" h="6017" w="6017">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solidFill>
              <a:srgbClr val="E63275"/>
            </a:solid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1" name="Google Shape;361;p20"/>
            <p:cNvSpPr/>
            <p:nvPr/>
          </p:nvSpPr>
          <p:spPr>
            <a:xfrm>
              <a:off x="2019900" y="1757250"/>
              <a:ext cx="261825" cy="261850"/>
            </a:xfrm>
            <a:custGeom>
              <a:rect b="b" l="l" r="r" t="t"/>
              <a:pathLst>
                <a:path extrusionOk="0" fill="none" h="10474" w="10473">
                  <a:moveTo>
                    <a:pt x="10473" y="1"/>
                  </a:moveTo>
                  <a:lnTo>
                    <a:pt x="0" y="10473"/>
                  </a:lnTo>
                </a:path>
              </a:pathLst>
            </a:custGeom>
            <a:solidFill>
              <a:srgbClr val="E63275"/>
            </a:solid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2" name="Google Shape;362;p20"/>
            <p:cNvSpPr/>
            <p:nvPr/>
          </p:nvSpPr>
          <p:spPr>
            <a:xfrm>
              <a:off x="1923675" y="1681150"/>
              <a:ext cx="388500" cy="388475"/>
            </a:xfrm>
            <a:custGeom>
              <a:rect b="b" l="l" r="r" t="t"/>
              <a:pathLst>
                <a:path extrusionOk="0" fill="none" h="15539" w="1554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E63275"/>
            </a:solidFill>
            <a:ln cap="rnd" cmpd="sng" w="12700">
              <a:solidFill>
                <a:srgbClr val="E632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3" name="Google Shape;363;p20"/>
            <p:cNvSpPr/>
            <p:nvPr/>
          </p:nvSpPr>
          <p:spPr>
            <a:xfrm>
              <a:off x="1974225" y="1711575"/>
              <a:ext cx="261825" cy="261850"/>
            </a:xfrm>
            <a:custGeom>
              <a:rect b="b" l="l" r="r" t="t"/>
              <a:pathLst>
                <a:path extrusionOk="0" fill="none" h="10474" w="10473">
                  <a:moveTo>
                    <a:pt x="0" y="10474"/>
                  </a:moveTo>
                  <a:lnTo>
                    <a:pt x="10473" y="1"/>
                  </a:lnTo>
                </a:path>
              </a:pathLst>
            </a:custGeom>
            <a:solidFill>
              <a:srgbClr val="E63275"/>
            </a:solid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4" name="Google Shape;364;p20"/>
            <p:cNvSpPr/>
            <p:nvPr/>
          </p:nvSpPr>
          <p:spPr>
            <a:xfrm>
              <a:off x="1934650" y="2014200"/>
              <a:ext cx="44475" cy="44475"/>
            </a:xfrm>
            <a:custGeom>
              <a:rect b="b" l="l" r="r" t="t"/>
              <a:pathLst>
                <a:path extrusionOk="0" fill="none" h="1779" w="1779">
                  <a:moveTo>
                    <a:pt x="1778" y="1778"/>
                  </a:moveTo>
                  <a:lnTo>
                    <a:pt x="0" y="0"/>
                  </a:lnTo>
                </a:path>
              </a:pathLst>
            </a:custGeom>
            <a:solidFill>
              <a:srgbClr val="E63275"/>
            </a:solid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65" name="Google Shape;365;p20"/>
            <p:cNvSpPr/>
            <p:nvPr/>
          </p:nvSpPr>
          <p:spPr>
            <a:xfrm>
              <a:off x="1944375" y="1947225"/>
              <a:ext cx="101725" cy="101700"/>
            </a:xfrm>
            <a:custGeom>
              <a:rect b="b" l="l" r="r" t="t"/>
              <a:pathLst>
                <a:path extrusionOk="0" fill="none" h="4068" w="4069">
                  <a:moveTo>
                    <a:pt x="1" y="49"/>
                  </a:moveTo>
                  <a:lnTo>
                    <a:pt x="1" y="49"/>
                  </a:lnTo>
                  <a:lnTo>
                    <a:pt x="25" y="0"/>
                  </a:lnTo>
                  <a:lnTo>
                    <a:pt x="25" y="0"/>
                  </a:lnTo>
                  <a:lnTo>
                    <a:pt x="4068" y="4043"/>
                  </a:lnTo>
                  <a:lnTo>
                    <a:pt x="4068" y="4043"/>
                  </a:lnTo>
                  <a:lnTo>
                    <a:pt x="4068" y="4043"/>
                  </a:lnTo>
                  <a:lnTo>
                    <a:pt x="4020" y="4068"/>
                  </a:lnTo>
                </a:path>
              </a:pathLst>
            </a:custGeom>
            <a:solidFill>
              <a:srgbClr val="E63275"/>
            </a:solidFill>
            <a:ln cap="rnd" cmpd="sng" w="12700">
              <a:solidFill>
                <a:srgbClr val="F269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21"/>
          <p:cNvSpPr txBox="1"/>
          <p:nvPr>
            <p:ph idx="1" type="body"/>
          </p:nvPr>
        </p:nvSpPr>
        <p:spPr>
          <a:xfrm>
            <a:off x="519279" y="2182556"/>
            <a:ext cx="6491432"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IE">
                <a:latin typeface="Calibri"/>
                <a:ea typeface="Calibri"/>
                <a:cs typeface="Calibri"/>
                <a:sym typeface="Calibri"/>
              </a:rPr>
              <a:t>BÖLÜM </a:t>
            </a:r>
            <a:r>
              <a:rPr b="1" i="0" lang="en-IE" sz="4800">
                <a:latin typeface="Calibri"/>
                <a:ea typeface="Calibri"/>
                <a:cs typeface="Calibri"/>
                <a:sym typeface="Calibri"/>
              </a:rPr>
              <a:t> 2:</a:t>
            </a:r>
            <a:endParaRPr/>
          </a:p>
          <a:p>
            <a:pPr indent="0" lvl="0" marL="0" rtl="0" algn="l">
              <a:lnSpc>
                <a:spcPct val="90000"/>
              </a:lnSpc>
              <a:spcBef>
                <a:spcPts val="1000"/>
              </a:spcBef>
              <a:spcAft>
                <a:spcPts val="0"/>
              </a:spcAft>
              <a:buClr>
                <a:schemeClr val="lt1"/>
              </a:buClr>
              <a:buSzPts val="1200"/>
              <a:buNone/>
            </a:pPr>
            <a:r>
              <a:t/>
            </a:r>
            <a:endParaRPr b="1" i="0" sz="1200">
              <a:latin typeface="Calibri"/>
              <a:ea typeface="Calibri"/>
              <a:cs typeface="Calibri"/>
              <a:sym typeface="Calibri"/>
            </a:endParaRPr>
          </a:p>
          <a:p>
            <a:pPr indent="0" lvl="0" marL="0" rtl="0" algn="l">
              <a:lnSpc>
                <a:spcPct val="90000"/>
              </a:lnSpc>
              <a:spcBef>
                <a:spcPts val="1000"/>
              </a:spcBef>
              <a:spcAft>
                <a:spcPts val="0"/>
              </a:spcAft>
              <a:buClr>
                <a:schemeClr val="lt1"/>
              </a:buClr>
              <a:buSzPts val="4800"/>
              <a:buNone/>
            </a:pPr>
            <a:r>
              <a:rPr b="1" lang="en-IE">
                <a:latin typeface="Calibri"/>
                <a:ea typeface="Calibri"/>
                <a:cs typeface="Calibri"/>
                <a:sym typeface="Calibri"/>
              </a:rPr>
              <a:t>Başarı için Pazarlama</a:t>
            </a:r>
            <a:endParaRPr b="1">
              <a:latin typeface="Calibri"/>
              <a:ea typeface="Calibri"/>
              <a:cs typeface="Calibri"/>
              <a:sym typeface="Calibri"/>
            </a:endParaRPr>
          </a:p>
          <a:p>
            <a:pPr indent="0" lvl="0" marL="0" rtl="0" algn="l">
              <a:lnSpc>
                <a:spcPct val="90000"/>
              </a:lnSpc>
              <a:spcBef>
                <a:spcPts val="1000"/>
              </a:spcBef>
              <a:spcAft>
                <a:spcPts val="0"/>
              </a:spcAft>
              <a:buClr>
                <a:schemeClr val="lt1"/>
              </a:buClr>
              <a:buSzPts val="4800"/>
              <a:buNone/>
            </a:pPr>
            <a:r>
              <a:t/>
            </a:r>
            <a:endParaRPr b="1">
              <a:latin typeface="Calibri"/>
              <a:ea typeface="Calibri"/>
              <a:cs typeface="Calibri"/>
              <a:sym typeface="Calibri"/>
            </a:endParaRPr>
          </a:p>
          <a:p>
            <a:pPr indent="0" lvl="0" marL="0" rtl="0" algn="l">
              <a:lnSpc>
                <a:spcPct val="90000"/>
              </a:lnSpc>
              <a:spcBef>
                <a:spcPts val="1000"/>
              </a:spcBef>
              <a:spcAft>
                <a:spcPts val="0"/>
              </a:spcAft>
              <a:buClr>
                <a:schemeClr val="lt1"/>
              </a:buClr>
              <a:buSzPts val="2800"/>
              <a:buNone/>
            </a:pPr>
            <a:r>
              <a:rPr lang="en-IE" sz="2800">
                <a:latin typeface="Calibri"/>
                <a:ea typeface="Calibri"/>
                <a:cs typeface="Calibri"/>
                <a:sym typeface="Calibri"/>
              </a:rPr>
              <a:t>12 Başarılı Kadın Girişimci (çeşitli sektörlerden) En İyi Pazarlama İpuçlarını paylaşıyor</a:t>
            </a:r>
            <a:endParaRPr i="0" sz="4800">
              <a:latin typeface="Calibri"/>
              <a:ea typeface="Calibri"/>
              <a:cs typeface="Calibri"/>
              <a:sym typeface="Calibri"/>
            </a:endParaRPr>
          </a:p>
        </p:txBody>
      </p:sp>
      <p:pic>
        <p:nvPicPr>
          <p:cNvPr descr="A picture containing drawing&#10;&#10;Description automatically generated" id="371" name="Google Shape;371;p21"/>
          <p:cNvPicPr preferRelativeResize="0"/>
          <p:nvPr/>
        </p:nvPicPr>
        <p:blipFill rotWithShape="1">
          <a:blip r:embed="rId3">
            <a:alphaModFix/>
          </a:blip>
          <a:srcRect b="0" l="0" r="0" t="0"/>
          <a:stretch/>
        </p:blipFill>
        <p:spPr>
          <a:xfrm>
            <a:off x="8759190" y="3429000"/>
            <a:ext cx="3200400" cy="25603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pic>
        <p:nvPicPr>
          <p:cNvPr descr="A close up of a logo&#10;&#10;Description automatically generated" id="376" name="Google Shape;376;p22"/>
          <p:cNvPicPr preferRelativeResize="0"/>
          <p:nvPr>
            <p:ph idx="2" type="pic"/>
          </p:nvPr>
        </p:nvPicPr>
        <p:blipFill rotWithShape="1">
          <a:blip r:embed="rId3">
            <a:alphaModFix/>
          </a:blip>
          <a:srcRect b="11483" l="0" r="0" t="11483"/>
          <a:stretch/>
        </p:blipFill>
        <p:spPr>
          <a:xfrm>
            <a:off x="21553" y="-692678"/>
            <a:ext cx="12167400" cy="4409700"/>
          </a:xfrm>
          <a:prstGeom prst="rect">
            <a:avLst/>
          </a:prstGeom>
          <a:noFill/>
          <a:ln>
            <a:noFill/>
          </a:ln>
        </p:spPr>
      </p:pic>
      <p:sp>
        <p:nvSpPr>
          <p:cNvPr id="377" name="Google Shape;377;p22"/>
          <p:cNvSpPr txBox="1"/>
          <p:nvPr>
            <p:ph idx="1" type="body"/>
          </p:nvPr>
        </p:nvSpPr>
        <p:spPr>
          <a:xfrm>
            <a:off x="332496" y="4480009"/>
            <a:ext cx="11545500" cy="1673400"/>
          </a:xfrm>
          <a:prstGeom prst="rect">
            <a:avLst/>
          </a:prstGeom>
          <a:noFill/>
          <a:ln>
            <a:noFill/>
          </a:ln>
        </p:spPr>
        <p:txBody>
          <a:bodyPr anchorCtr="0" anchor="ctr" bIns="45700" lIns="91425" spcFirstLastPara="1" rIns="91425" wrap="square" tIns="45700">
            <a:normAutofit/>
          </a:bodyPr>
          <a:lstStyle/>
          <a:p>
            <a:pPr indent="0" lvl="0" marL="0" rtl="0" algn="ctr">
              <a:lnSpc>
                <a:spcPct val="70000"/>
              </a:lnSpc>
              <a:spcBef>
                <a:spcPts val="0"/>
              </a:spcBef>
              <a:spcAft>
                <a:spcPts val="0"/>
              </a:spcAft>
              <a:buClr>
                <a:schemeClr val="lt1"/>
              </a:buClr>
              <a:buSzPts val="2550"/>
              <a:buNone/>
            </a:pPr>
            <a:r>
              <a:t/>
            </a:r>
            <a:endParaRPr b="1" sz="2400"/>
          </a:p>
          <a:p>
            <a:pPr indent="0" lvl="0" marL="0" rtl="0" algn="ctr">
              <a:lnSpc>
                <a:spcPct val="70000"/>
              </a:lnSpc>
              <a:spcBef>
                <a:spcPts val="0"/>
              </a:spcBef>
              <a:spcAft>
                <a:spcPts val="0"/>
              </a:spcAft>
              <a:buClr>
                <a:schemeClr val="lt1"/>
              </a:buClr>
              <a:buSzPts val="2550"/>
              <a:buNone/>
            </a:pPr>
            <a:r>
              <a:t/>
            </a:r>
            <a:endParaRPr b="1" sz="2400"/>
          </a:p>
          <a:p>
            <a:pPr indent="0" lvl="0" marL="0" rtl="0" algn="ctr">
              <a:lnSpc>
                <a:spcPct val="70000"/>
              </a:lnSpc>
              <a:spcBef>
                <a:spcPts val="0"/>
              </a:spcBef>
              <a:spcAft>
                <a:spcPts val="0"/>
              </a:spcAft>
              <a:buClr>
                <a:schemeClr val="lt1"/>
              </a:buClr>
              <a:buSzPts val="2550"/>
              <a:buNone/>
            </a:pPr>
            <a:r>
              <a:t/>
            </a:r>
            <a:endParaRPr b="1" sz="2400"/>
          </a:p>
          <a:p>
            <a:pPr indent="0" lvl="0" marL="0" rtl="0" algn="ctr">
              <a:lnSpc>
                <a:spcPct val="70000"/>
              </a:lnSpc>
              <a:spcBef>
                <a:spcPts val="0"/>
              </a:spcBef>
              <a:spcAft>
                <a:spcPts val="0"/>
              </a:spcAft>
              <a:buClr>
                <a:schemeClr val="lt1"/>
              </a:buClr>
              <a:buSzPts val="2550"/>
              <a:buNone/>
            </a:pPr>
            <a:r>
              <a:rPr b="1" lang="en-IE" sz="2400"/>
              <a:t>Potansiyel müşterilerinizin ve müşterilerinizin olduğu yere gidin!</a:t>
            </a:r>
            <a:endParaRPr sz="2400"/>
          </a:p>
          <a:p>
            <a:pPr indent="0" lvl="0" marL="0" rtl="0" algn="ctr">
              <a:lnSpc>
                <a:spcPct val="70000"/>
              </a:lnSpc>
              <a:spcBef>
                <a:spcPts val="1000"/>
              </a:spcBef>
              <a:spcAft>
                <a:spcPts val="0"/>
              </a:spcAft>
              <a:buClr>
                <a:schemeClr val="lt1"/>
              </a:buClr>
              <a:buSzPts val="2550"/>
              <a:buNone/>
            </a:pPr>
            <a:r>
              <a:rPr b="1" lang="en-IE" sz="2400"/>
              <a:t>Gelen pazarlamayı öncelik yapın. Müşterinizi tanıyın. Doğru müşteri Persona'nızı yaratın.</a:t>
            </a:r>
            <a:endParaRPr b="1" sz="2400"/>
          </a:p>
          <a:p>
            <a:pPr indent="0" lvl="0" marL="0" rtl="0" algn="ctr">
              <a:lnSpc>
                <a:spcPct val="70000"/>
              </a:lnSpc>
              <a:spcBef>
                <a:spcPts val="1000"/>
              </a:spcBef>
              <a:spcAft>
                <a:spcPts val="0"/>
              </a:spcAft>
              <a:buClr>
                <a:schemeClr val="lt1"/>
              </a:buClr>
              <a:buSzPts val="2550"/>
              <a:buNone/>
            </a:pPr>
            <a:r>
              <a:rPr b="1" lang="en-IE" sz="2400"/>
              <a:t>Çağrı İzleme Platformlarının Uygulanması… .ve daha fazlası….</a:t>
            </a:r>
            <a:endParaRPr sz="2400"/>
          </a:p>
        </p:txBody>
      </p:sp>
      <p:sp>
        <p:nvSpPr>
          <p:cNvPr id="378" name="Google Shape;378;p22"/>
          <p:cNvSpPr txBox="1"/>
          <p:nvPr>
            <p:ph idx="3" type="body"/>
          </p:nvPr>
        </p:nvSpPr>
        <p:spPr>
          <a:xfrm>
            <a:off x="-548551" y="3783513"/>
            <a:ext cx="13150200" cy="63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b="1" lang="en-IE">
                <a:solidFill>
                  <a:srgbClr val="EA1D76"/>
                </a:solidFill>
                <a:latin typeface="Calibri"/>
                <a:ea typeface="Calibri"/>
                <a:cs typeface="Calibri"/>
                <a:sym typeface="Calibri"/>
              </a:rPr>
              <a:t>Girişimciler</a:t>
            </a:r>
            <a:r>
              <a:rPr b="1" lang="en-IE">
                <a:solidFill>
                  <a:srgbClr val="EA1D76"/>
                </a:solidFill>
              </a:rPr>
              <a:t>  </a:t>
            </a:r>
            <a:r>
              <a:rPr b="1" lang="en-IE">
                <a:solidFill>
                  <a:srgbClr val="EA1D76"/>
                </a:solidFill>
                <a:latin typeface="Calibri"/>
                <a:ea typeface="Calibri"/>
                <a:cs typeface="Calibri"/>
                <a:sym typeface="Calibri"/>
              </a:rPr>
              <a:t>Başarı için Pazarlama</a:t>
            </a:r>
            <a:endParaRPr b="1">
              <a:solidFill>
                <a:srgbClr val="EA1D76"/>
              </a:solidFill>
              <a:latin typeface="Calibri"/>
              <a:ea typeface="Calibri"/>
              <a:cs typeface="Calibri"/>
              <a:sym typeface="Calibri"/>
            </a:endParaRPr>
          </a:p>
          <a:p>
            <a:pPr indent="0" lvl="0" marL="0" rtl="0" algn="ctr">
              <a:lnSpc>
                <a:spcPct val="90000"/>
              </a:lnSpc>
              <a:spcBef>
                <a:spcPts val="1000"/>
              </a:spcBef>
              <a:spcAft>
                <a:spcPts val="0"/>
              </a:spcAft>
              <a:buClr>
                <a:schemeClr val="lt1"/>
              </a:buClr>
              <a:buSzPts val="3600"/>
              <a:buNone/>
            </a:pPr>
            <a:r>
              <a:rPr b="1" lang="en-IE">
                <a:solidFill>
                  <a:srgbClr val="EA1D76"/>
                </a:solidFill>
                <a:latin typeface="Calibri"/>
                <a:ea typeface="Calibri"/>
                <a:cs typeface="Calibri"/>
                <a:sym typeface="Calibri"/>
              </a:rPr>
              <a:t>En İyi Pazarlama İpuçlarını Paylaşıyor</a:t>
            </a:r>
            <a:endParaRPr>
              <a:solidFill>
                <a:srgbClr val="EA1D76"/>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23"/>
          <p:cNvSpPr txBox="1"/>
          <p:nvPr>
            <p:ph idx="1" type="body"/>
          </p:nvPr>
        </p:nvSpPr>
        <p:spPr>
          <a:xfrm>
            <a:off x="4161984" y="601792"/>
            <a:ext cx="7407000" cy="1260600"/>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E63275"/>
              </a:buClr>
              <a:buSzPts val="4200"/>
              <a:buNone/>
            </a:pPr>
            <a:r>
              <a:rPr b="1" lang="en-IE" sz="4200">
                <a:solidFill>
                  <a:srgbClr val="E63275"/>
                </a:solidFill>
              </a:rPr>
              <a:t>Başarı için Pazarlama</a:t>
            </a:r>
            <a:endParaRPr b="1" sz="4200">
              <a:solidFill>
                <a:srgbClr val="E63275"/>
              </a:solidFill>
            </a:endParaRPr>
          </a:p>
          <a:p>
            <a:pPr indent="0" lvl="0" marL="0" rtl="0" algn="l">
              <a:lnSpc>
                <a:spcPct val="70000"/>
              </a:lnSpc>
              <a:spcBef>
                <a:spcPts val="1000"/>
              </a:spcBef>
              <a:spcAft>
                <a:spcPts val="0"/>
              </a:spcAft>
              <a:buClr>
                <a:srgbClr val="10B2A3"/>
              </a:buClr>
              <a:buSzPts val="2520"/>
              <a:buNone/>
            </a:pPr>
            <a:r>
              <a:rPr b="1" i="1" lang="en-IE" sz="2520">
                <a:solidFill>
                  <a:srgbClr val="10B2A3"/>
                </a:solidFill>
              </a:rPr>
              <a:t>Girişimciler En İyi Pazarlama İpuçlarını Paylaşıyor</a:t>
            </a:r>
            <a:endParaRPr sz="2520"/>
          </a:p>
        </p:txBody>
      </p:sp>
      <p:sp>
        <p:nvSpPr>
          <p:cNvPr id="384" name="Google Shape;384;p23"/>
          <p:cNvSpPr txBox="1"/>
          <p:nvPr>
            <p:ph idx="2" type="body"/>
          </p:nvPr>
        </p:nvSpPr>
        <p:spPr>
          <a:xfrm>
            <a:off x="4972051" y="2117448"/>
            <a:ext cx="721995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 girişimcinin karşılaştığı en zor zorluklardan biri pazarlamadır. Harika bir fikriniz olabilir ve harika bir ürününüz olabilir; ancak fikrinizi etkili bir şekilde pazarlayamazsanız, asla olması gerektiği kadar başarılı olmazsınız.</a:t>
            </a:r>
            <a:endParaRPr/>
          </a:p>
          <a:p>
            <a:pPr indent="0" lvl="0" marL="0" rtl="0" algn="l">
              <a:lnSpc>
                <a:spcPct val="90000"/>
              </a:lnSpc>
              <a:spcBef>
                <a:spcPts val="1000"/>
              </a:spcBef>
              <a:spcAft>
                <a:spcPts val="0"/>
              </a:spcAft>
              <a:buClr>
                <a:srgbClr val="6D6E6C"/>
              </a:buClr>
              <a:buSzPts val="2400"/>
              <a:buNone/>
            </a:pPr>
            <a:r>
              <a:rPr lang="en-IE"/>
              <a:t>Rekabet eden diğer birçok girişimci ve fikirle pazarlama, kırılması zor bir somun olabilir. Bu bölümde, işletme sahiplerinin ve girişimcilerin uyguladığı başarılı pazarlama ipuçlarını ve stratejilerinin onları nasıl başarıya götürdüğünü öğreneceksiniz.</a:t>
            </a:r>
            <a:endParaRPr/>
          </a:p>
        </p:txBody>
      </p:sp>
      <p:pic>
        <p:nvPicPr>
          <p:cNvPr descr="A group of people in a room&#10;&#10;Description automatically generated" id="385" name="Google Shape;385;p23"/>
          <p:cNvPicPr preferRelativeResize="0"/>
          <p:nvPr/>
        </p:nvPicPr>
        <p:blipFill rotWithShape="1">
          <a:blip r:embed="rId3">
            <a:alphaModFix/>
          </a:blip>
          <a:srcRect b="0" l="0" r="0" t="0"/>
          <a:stretch/>
        </p:blipFill>
        <p:spPr>
          <a:xfrm>
            <a:off x="352233" y="2924376"/>
            <a:ext cx="4350530" cy="289582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24"/>
          <p:cNvSpPr txBox="1"/>
          <p:nvPr>
            <p:ph idx="1" type="body"/>
          </p:nvPr>
        </p:nvSpPr>
        <p:spPr>
          <a:xfrm>
            <a:off x="5259897" y="1914132"/>
            <a:ext cx="6441566"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Pazarlama çabalarınızı müşterilerinizin veya potansiyel müşterilerinizin zamanlarını nerede geçirdiklerine odaklayın. Oldukları yere ve zamanlarını nereye harcadıklarına gidin. Bu, mevcut davranışlarını anlamak ve zamanlarını nerede geçirdiklerini anlamak için biraz araştırma yapmanızı gerektirecektir. Örneğin, </a:t>
            </a:r>
            <a:r>
              <a:rPr b="1" lang="en-IE"/>
              <a:t>Facebook veya LinkedIn'deki gruplara katılın.</a:t>
            </a:r>
            <a:r>
              <a:rPr lang="en-IE"/>
              <a:t> Potansiyel müşterilerin rakiplerin çabalarına nasıl tepki verdiğini ve rakiplerle nerede etkileşime girdiklerini görün. Müşterileriniz bir tür sosyal medyada zaman harcamıyorsa, orada zaman harcamayın ve bütçenizi bu pazarlama ortamında kullanmayın</a:t>
            </a:r>
            <a:endParaRPr/>
          </a:p>
        </p:txBody>
      </p:sp>
      <p:pic>
        <p:nvPicPr>
          <p:cNvPr descr="A person standing in front of a building&#10;&#10;Description automatically generated" id="391" name="Google Shape;391;p24"/>
          <p:cNvPicPr preferRelativeResize="0"/>
          <p:nvPr>
            <p:ph idx="2" type="pic"/>
          </p:nvPr>
        </p:nvPicPr>
        <p:blipFill rotWithShape="1">
          <a:blip r:embed="rId3">
            <a:alphaModFix/>
          </a:blip>
          <a:srcRect b="0" l="309" r="309" t="0"/>
          <a:stretch/>
        </p:blipFill>
        <p:spPr>
          <a:xfrm>
            <a:off x="784254" y="1496775"/>
            <a:ext cx="4115891" cy="4141280"/>
          </a:xfrm>
          <a:prstGeom prst="rect">
            <a:avLst/>
          </a:prstGeom>
          <a:noFill/>
          <a:ln>
            <a:noFill/>
          </a:ln>
        </p:spPr>
      </p:pic>
      <p:sp>
        <p:nvSpPr>
          <p:cNvPr id="392" name="Google Shape;392;p24"/>
          <p:cNvSpPr txBox="1"/>
          <p:nvPr>
            <p:ph idx="3" type="body"/>
          </p:nvPr>
        </p:nvSpPr>
        <p:spPr>
          <a:xfrm>
            <a:off x="4412609" y="282794"/>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E63275"/>
              </a:buClr>
              <a:buSzPts val="3330"/>
              <a:buNone/>
            </a:pPr>
            <a:r>
              <a:rPr b="1" lang="en-IE" sz="3330"/>
              <a:t>#1- Potansiyel müşterilerinizin ve müşterilerinizin olduğu yere gidin!</a:t>
            </a:r>
            <a:endParaRPr/>
          </a:p>
          <a:p>
            <a:pPr indent="0" lvl="0" marL="0" rtl="0" algn="ctr">
              <a:lnSpc>
                <a:spcPct val="100000"/>
              </a:lnSpc>
              <a:spcBef>
                <a:spcPts val="0"/>
              </a:spcBef>
              <a:spcAft>
                <a:spcPts val="0"/>
              </a:spcAft>
              <a:buClr>
                <a:srgbClr val="10B2A3"/>
              </a:buClr>
              <a:buSzPts val="2405"/>
              <a:buNone/>
            </a:pPr>
            <a:r>
              <a:rPr b="1" i="1" lang="en-IE" sz="2405">
                <a:solidFill>
                  <a:srgbClr val="10B2A3"/>
                </a:solidFill>
              </a:rPr>
              <a:t>Suzanne Brown, </a:t>
            </a:r>
            <a:r>
              <a:rPr b="1" i="1" lang="en-IE" sz="2405" u="sng">
                <a:solidFill>
                  <a:srgbClr val="10B2A3"/>
                </a:solidFill>
                <a:hlinkClick r:id="rId4"/>
              </a:rPr>
              <a:t>Oksuzi </a:t>
            </a:r>
            <a:r>
              <a:rPr b="1" i="1" lang="en-IE" sz="2405">
                <a:solidFill>
                  <a:srgbClr val="10B2A3"/>
                </a:solidFill>
              </a:rPr>
              <a:t>Pazarlama</a:t>
            </a:r>
            <a:endParaRPr/>
          </a:p>
          <a:p>
            <a:pPr indent="0" lvl="0" marL="0" rtl="0" algn="ctr">
              <a:lnSpc>
                <a:spcPct val="100000"/>
              </a:lnSpc>
              <a:spcBef>
                <a:spcPts val="0"/>
              </a:spcBef>
              <a:spcAft>
                <a:spcPts val="0"/>
              </a:spcAft>
              <a:buClr>
                <a:srgbClr val="E63275"/>
              </a:buClr>
              <a:buSzPts val="3330"/>
              <a:buNone/>
            </a:pPr>
            <a:r>
              <a:t/>
            </a:r>
            <a:endParaRPr sz="333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25"/>
          <p:cNvSpPr txBox="1"/>
          <p:nvPr>
            <p:ph idx="1" type="body"/>
          </p:nvPr>
        </p:nvSpPr>
        <p:spPr>
          <a:xfrm>
            <a:off x="4924338" y="1914132"/>
            <a:ext cx="6777125"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b="1" lang="en-IE">
                <a:solidFill>
                  <a:srgbClr val="E63275"/>
                </a:solidFill>
              </a:rPr>
              <a:t>Gelen pazarlama, alakalı ve faydalı içerikle potansiyel müşteriler çekmeye ve alıcının yolculuğunun her aşamasında değer katmaya odaklanır.</a:t>
            </a:r>
            <a:endParaRPr/>
          </a:p>
          <a:p>
            <a:pPr indent="0" lvl="0" marL="0" rtl="0" algn="l">
              <a:lnSpc>
                <a:spcPct val="90000"/>
              </a:lnSpc>
              <a:spcBef>
                <a:spcPts val="1000"/>
              </a:spcBef>
              <a:spcAft>
                <a:spcPts val="0"/>
              </a:spcAft>
              <a:buClr>
                <a:srgbClr val="EA1D76"/>
              </a:buClr>
              <a:buSzPts val="2400"/>
              <a:buFont typeface="Arial"/>
              <a:buNone/>
            </a:pPr>
            <a:r>
              <a:rPr lang="en-IE"/>
              <a:t>Gelen pazarlama sayesinde potansiyel müşteriler markanızı bloglar, arama motorları ve sosyal medya gibi kanallar aracılığıyla bulur. Gelen pazarlama en etkili stratejidir - özellikle içerik pazarlaması (yerinde ve kapalı), arama motoru optimizasyonu ve sosyal medya. </a:t>
            </a:r>
            <a:r>
              <a:rPr b="1" lang="en-IE"/>
              <a:t>Pazarlamada sihir yoktur - her şey, acı noktalarını ve / veya ihtiyaçlarını ele alan ve değer sağlayan yararlı, alakalı içeriğe sahip müşterileri çekmekle ilgilidir.</a:t>
            </a:r>
            <a:endParaRPr/>
          </a:p>
        </p:txBody>
      </p:sp>
      <p:sp>
        <p:nvSpPr>
          <p:cNvPr id="398" name="Google Shape;398;p25"/>
          <p:cNvSpPr txBox="1"/>
          <p:nvPr>
            <p:ph idx="3" type="body"/>
          </p:nvPr>
        </p:nvSpPr>
        <p:spPr>
          <a:xfrm>
            <a:off x="3845859" y="282794"/>
            <a:ext cx="7855604" cy="1478893"/>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E63275"/>
              </a:buClr>
              <a:buSzPts val="3600"/>
              <a:buNone/>
            </a:pPr>
            <a:r>
              <a:rPr b="1" lang="en-IE"/>
              <a:t>#2- Gelen Pazarlamayı Öncelik Yapın </a:t>
            </a:r>
            <a:r>
              <a:rPr b="1" i="1" lang="en-IE" sz="2600">
                <a:solidFill>
                  <a:srgbClr val="10B2A3"/>
                </a:solidFill>
              </a:rPr>
              <a:t>Crystal McFerran, </a:t>
            </a:r>
            <a:r>
              <a:rPr b="1" i="1" lang="en-IE" sz="2600" u="sng">
                <a:solidFill>
                  <a:srgbClr val="10B2A3"/>
                </a:solidFill>
                <a:hlinkClick r:id="rId3"/>
              </a:rPr>
              <a:t>Velo IT Group</a:t>
            </a:r>
            <a:r>
              <a:rPr b="1" i="1" lang="en-IE" sz="2600">
                <a:solidFill>
                  <a:srgbClr val="10B2A3"/>
                </a:solidFill>
              </a:rPr>
              <a:t>!</a:t>
            </a:r>
            <a:endParaRPr/>
          </a:p>
        </p:txBody>
      </p:sp>
      <p:pic>
        <p:nvPicPr>
          <p:cNvPr descr="A person talking on a cell phone&#10;&#10;Description automatically generated" id="399" name="Google Shape;399;p25"/>
          <p:cNvPicPr preferRelativeResize="0"/>
          <p:nvPr>
            <p:ph idx="2" type="pic"/>
          </p:nvPr>
        </p:nvPicPr>
        <p:blipFill rotWithShape="1">
          <a:blip r:embed="rId4">
            <a:alphaModFix/>
          </a:blip>
          <a:srcRect b="0" l="309" r="309" t="0"/>
          <a:stretch/>
        </p:blipFill>
        <p:spPr>
          <a:xfrm>
            <a:off x="926868" y="1613178"/>
            <a:ext cx="3609380" cy="36316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26"/>
          <p:cNvSpPr txBox="1"/>
          <p:nvPr>
            <p:ph idx="1" type="body"/>
          </p:nvPr>
        </p:nvSpPr>
        <p:spPr>
          <a:xfrm>
            <a:off x="4924338" y="1914132"/>
            <a:ext cx="6777125"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Bu kolay bir iş gibi görünebilir, ancak pazarlamacı arkadaşlarıma bu adıma içtenlikle odaklanmalarını öneriyorum. Çoğu zaman, ekibimdeki insanların kendilerine iyi görünen alıcı kişiyi varsaydıklarını gördüm, bu da bunu yapmanın en kötü yoludur, çünkü </a:t>
            </a:r>
            <a:r>
              <a:rPr b="1" lang="en-IE">
                <a:solidFill>
                  <a:srgbClr val="E63275"/>
                </a:solidFill>
              </a:rPr>
              <a:t>pazarlama stratejiniz ne kadar şaşırtıcı olursa olsun, doğru hedeflemezseniz izleyici, işe yaramaz</a:t>
            </a:r>
            <a:r>
              <a:rPr lang="en-IE"/>
              <a:t>. Bu nedenle, müşterilerinizin gerçek verilerine ve pazar araştırmasına dayalı olarak alıcı persona oluşturun (yeniyseniz). Alıcınıza bir yüz ve kişilik koyduğunuzda, ihtiyaçlarını karşılamak daha kolaydır.</a:t>
            </a:r>
            <a:endParaRPr b="1"/>
          </a:p>
        </p:txBody>
      </p:sp>
      <p:sp>
        <p:nvSpPr>
          <p:cNvPr id="405" name="Google Shape;405;p26"/>
          <p:cNvSpPr txBox="1"/>
          <p:nvPr>
            <p:ph idx="3" type="body"/>
          </p:nvPr>
        </p:nvSpPr>
        <p:spPr>
          <a:xfrm>
            <a:off x="4412609" y="282794"/>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E63275"/>
              </a:buClr>
              <a:buSzPts val="3330"/>
              <a:buNone/>
            </a:pPr>
            <a:r>
              <a:rPr b="1" lang="en-IE" sz="3330"/>
              <a:t>#3 - Müşterini tanı. Doğru müşteri Persona’nı yarat!</a:t>
            </a:r>
            <a:endParaRPr/>
          </a:p>
          <a:p>
            <a:pPr indent="0" lvl="0" marL="0" rtl="0" algn="ctr">
              <a:lnSpc>
                <a:spcPct val="100000"/>
              </a:lnSpc>
              <a:spcBef>
                <a:spcPts val="0"/>
              </a:spcBef>
              <a:spcAft>
                <a:spcPts val="0"/>
              </a:spcAft>
              <a:buClr>
                <a:srgbClr val="10B2A3"/>
              </a:buClr>
              <a:buSzPts val="2405"/>
              <a:buNone/>
            </a:pPr>
            <a:r>
              <a:rPr b="1" i="1" lang="en-IE" sz="2405">
                <a:solidFill>
                  <a:srgbClr val="10B2A3"/>
                </a:solidFill>
              </a:rPr>
              <a:t>Preksha Madan, </a:t>
            </a:r>
            <a:r>
              <a:rPr b="1" i="1" lang="en-IE" sz="2405" u="sng">
                <a:solidFill>
                  <a:srgbClr val="10B2A3"/>
                </a:solidFill>
                <a:hlinkClick r:id="rId3"/>
              </a:rPr>
              <a:t>AdNabu</a:t>
            </a:r>
            <a:r>
              <a:rPr b="1" i="1" lang="en-IE" sz="2405">
                <a:solidFill>
                  <a:srgbClr val="10B2A3"/>
                </a:solidFill>
              </a:rPr>
              <a:t>!</a:t>
            </a:r>
            <a:endParaRPr/>
          </a:p>
        </p:txBody>
      </p:sp>
      <p:pic>
        <p:nvPicPr>
          <p:cNvPr descr="A person standing in front of a mirror posing for the camera&#10;&#10;Description automatically generated" id="406" name="Google Shape;406;p26"/>
          <p:cNvPicPr preferRelativeResize="0"/>
          <p:nvPr>
            <p:ph idx="2" type="pic"/>
          </p:nvPr>
        </p:nvPicPr>
        <p:blipFill rotWithShape="1">
          <a:blip r:embed="rId4">
            <a:alphaModFix/>
          </a:blip>
          <a:srcRect b="0" l="309" r="309" t="0"/>
          <a:stretch/>
        </p:blipFill>
        <p:spPr>
          <a:xfrm>
            <a:off x="608086" y="1404496"/>
            <a:ext cx="4072971" cy="40980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0" name="Shape 410"/>
        <p:cNvGrpSpPr/>
        <p:nvPr/>
      </p:nvGrpSpPr>
      <p:grpSpPr>
        <a:xfrm>
          <a:off x="0" y="0"/>
          <a:ext cx="0" cy="0"/>
          <a:chOff x="0" y="0"/>
          <a:chExt cx="0" cy="0"/>
        </a:xfrm>
      </p:grpSpPr>
      <p:sp>
        <p:nvSpPr>
          <p:cNvPr id="411" name="Google Shape;411;p27"/>
          <p:cNvSpPr txBox="1"/>
          <p:nvPr>
            <p:ph idx="1" type="body"/>
          </p:nvPr>
        </p:nvSpPr>
        <p:spPr>
          <a:xfrm>
            <a:off x="4924338" y="1747532"/>
            <a:ext cx="6777000" cy="3631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Canlı etkinlikler kesinlikle olası satışlar oluşturmanın ve ilişki kurmaya başlamanın en iyi yollarından biridir, ancak </a:t>
            </a:r>
            <a:r>
              <a:rPr b="1" lang="en-IE">
                <a:solidFill>
                  <a:srgbClr val="E63275"/>
                </a:solidFill>
              </a:rPr>
              <a:t>daha sonra bunları takip etmek önemlidir. </a:t>
            </a:r>
            <a:r>
              <a:rPr lang="en-IE"/>
              <a:t>Etkinlik sonrası e-posta pazarlama kampanyaları yapıyoruz ve yöneticileri satış ekipleriyle birlikte çalışabilmeleri için bölgeye göre olası satışları bölüyoruz. Etkinlikten sonra satış ekibiyle olası satışların nerede olduklarını bildiklerinden emin olmak için düzenli görüşmeler yapıyoruz</a:t>
            </a:r>
            <a:r>
              <a:rPr b="1" lang="en-IE">
                <a:solidFill>
                  <a:srgbClr val="E63275"/>
                </a:solidFill>
              </a:rPr>
              <a:t>. İlişkileri kurduktan sonra olaylara geri dönebilir ve insanlar gelip “Merhaba merhaba, geçen yıl sizlerle tanıştım.” diyebilir. </a:t>
            </a:r>
            <a:r>
              <a:rPr lang="en-IE"/>
              <a:t>Bu, e-posta pazarlamasında olayların büyük avantajıdır; daha kişisel ve sadece meçhul bir işe alım ajansı değilsiniz.</a:t>
            </a:r>
            <a:endParaRPr b="1"/>
          </a:p>
        </p:txBody>
      </p:sp>
      <p:sp>
        <p:nvSpPr>
          <p:cNvPr id="412" name="Google Shape;412;p27"/>
          <p:cNvSpPr txBox="1"/>
          <p:nvPr>
            <p:ph idx="3" type="body"/>
          </p:nvPr>
        </p:nvSpPr>
        <p:spPr>
          <a:xfrm>
            <a:off x="4412559" y="268519"/>
            <a:ext cx="7288800" cy="1479000"/>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E63275"/>
              </a:buClr>
              <a:buSzPts val="3600"/>
              <a:buNone/>
            </a:pPr>
            <a:r>
              <a:rPr b="1" lang="en-IE"/>
              <a:t>#4 – Sık Gerçeklesen Canlı Etkinlikler</a:t>
            </a:r>
            <a:endParaRPr b="1"/>
          </a:p>
          <a:p>
            <a:pPr indent="0" lvl="0" marL="0" rtl="0" algn="ctr">
              <a:lnSpc>
                <a:spcPct val="110000"/>
              </a:lnSpc>
              <a:spcBef>
                <a:spcPts val="0"/>
              </a:spcBef>
              <a:spcAft>
                <a:spcPts val="0"/>
              </a:spcAft>
              <a:buClr>
                <a:srgbClr val="10B2A3"/>
              </a:buClr>
              <a:buSzPts val="2600"/>
              <a:buNone/>
            </a:pPr>
            <a:r>
              <a:rPr b="1" i="1" lang="en-IE" sz="2600">
                <a:solidFill>
                  <a:srgbClr val="10B2A3"/>
                </a:solidFill>
              </a:rPr>
              <a:t>Nicola Lloyd, </a:t>
            </a:r>
            <a:r>
              <a:rPr b="1" i="1" lang="en-IE" sz="2600" u="sng">
                <a:solidFill>
                  <a:srgbClr val="10B2A3"/>
                </a:solidFill>
                <a:hlinkClick r:id="rId3"/>
              </a:rPr>
              <a:t>Frank Recruitment Group</a:t>
            </a:r>
            <a:r>
              <a:rPr b="1" i="1" lang="en-IE" sz="2600">
                <a:solidFill>
                  <a:srgbClr val="10B2A3"/>
                </a:solidFill>
              </a:rPr>
              <a:t>!</a:t>
            </a:r>
            <a:endParaRPr/>
          </a:p>
        </p:txBody>
      </p:sp>
      <p:pic>
        <p:nvPicPr>
          <p:cNvPr descr="A person posing for a picture&#10;&#10;Description automatically generated" id="413" name="Google Shape;413;p27"/>
          <p:cNvPicPr preferRelativeResize="0"/>
          <p:nvPr>
            <p:ph idx="2" type="pic"/>
          </p:nvPr>
        </p:nvPicPr>
        <p:blipFill rotWithShape="1">
          <a:blip r:embed="rId4">
            <a:alphaModFix/>
          </a:blip>
          <a:srcRect b="0" l="309" r="309" t="0"/>
          <a:stretch/>
        </p:blipFill>
        <p:spPr>
          <a:xfrm>
            <a:off x="884923" y="1574089"/>
            <a:ext cx="3687077" cy="370982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7" name="Shape 417"/>
        <p:cNvGrpSpPr/>
        <p:nvPr/>
      </p:nvGrpSpPr>
      <p:grpSpPr>
        <a:xfrm>
          <a:off x="0" y="0"/>
          <a:ext cx="0" cy="0"/>
          <a:chOff x="0" y="0"/>
          <a:chExt cx="0" cy="0"/>
        </a:xfrm>
      </p:grpSpPr>
      <p:sp>
        <p:nvSpPr>
          <p:cNvPr id="418" name="Google Shape;418;p28"/>
          <p:cNvSpPr txBox="1"/>
          <p:nvPr>
            <p:ph idx="1" type="body"/>
          </p:nvPr>
        </p:nvSpPr>
        <p:spPr>
          <a:xfrm>
            <a:off x="4924338" y="2643002"/>
            <a:ext cx="6777125"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Her şeyi yapmaya çalışmayın ve her şey olmaya çalışmayın</a:t>
            </a:r>
            <a:r>
              <a:rPr b="1" lang="en-IE">
                <a:solidFill>
                  <a:srgbClr val="E63275"/>
                </a:solidFill>
              </a:rPr>
              <a:t>! Birkaç anahtar taktik seçin ve bunları tutarlı bir şekilde yapın. Her sosyal medya platformunda olmak zorunda değilsiniz ve karşılaştığınız her pazarlama yöntemini yapmak zorunda değilsiniz</a:t>
            </a:r>
            <a:r>
              <a:rPr lang="en-IE"/>
              <a:t>. Sizin için en uygun olanı bulun ve o yöntemde en iyisi olmaya odaklanın.</a:t>
            </a:r>
            <a:br>
              <a:rPr lang="en-IE"/>
            </a:br>
            <a:endParaRPr b="1"/>
          </a:p>
        </p:txBody>
      </p:sp>
      <p:sp>
        <p:nvSpPr>
          <p:cNvPr id="419" name="Google Shape;419;p28"/>
          <p:cNvSpPr txBox="1"/>
          <p:nvPr>
            <p:ph idx="3" type="body"/>
          </p:nvPr>
        </p:nvSpPr>
        <p:spPr>
          <a:xfrm>
            <a:off x="4412609" y="282794"/>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E63275"/>
              </a:buClr>
              <a:buSzPts val="3600"/>
              <a:buNone/>
            </a:pPr>
            <a:r>
              <a:rPr b="1" lang="en-IE"/>
              <a:t>#5 – Tutarlılık anahtardır</a:t>
            </a:r>
            <a:endParaRPr b="1"/>
          </a:p>
          <a:p>
            <a:pPr indent="0" lvl="0" marL="0" rtl="0" algn="ctr">
              <a:lnSpc>
                <a:spcPct val="110000"/>
              </a:lnSpc>
              <a:spcBef>
                <a:spcPts val="0"/>
              </a:spcBef>
              <a:spcAft>
                <a:spcPts val="0"/>
              </a:spcAft>
              <a:buClr>
                <a:srgbClr val="10B2A3"/>
              </a:buClr>
              <a:buSzPts val="2600"/>
              <a:buNone/>
            </a:pPr>
            <a:r>
              <a:rPr b="1" i="1" lang="en-IE" sz="2600">
                <a:solidFill>
                  <a:srgbClr val="10B2A3"/>
                </a:solidFill>
              </a:rPr>
              <a:t>Amber Phillips, </a:t>
            </a:r>
            <a:r>
              <a:rPr b="1" i="1" lang="en-IE" sz="2600" u="sng">
                <a:solidFill>
                  <a:srgbClr val="10B2A3"/>
                </a:solidFill>
                <a:hlinkClick r:id="rId3"/>
              </a:rPr>
              <a:t>Amber Phillips Design</a:t>
            </a:r>
            <a:r>
              <a:rPr b="1" i="1" lang="en-IE" sz="2600">
                <a:solidFill>
                  <a:srgbClr val="10B2A3"/>
                </a:solidFill>
              </a:rPr>
              <a:t>!</a:t>
            </a:r>
            <a:endParaRPr/>
          </a:p>
        </p:txBody>
      </p:sp>
      <p:pic>
        <p:nvPicPr>
          <p:cNvPr descr="A person wearing a purple shirt and smiling at the camera&#10;&#10;Description automatically generated" id="420" name="Google Shape;420;p28"/>
          <p:cNvPicPr preferRelativeResize="0"/>
          <p:nvPr>
            <p:ph idx="2" type="pic"/>
          </p:nvPr>
        </p:nvPicPr>
        <p:blipFill rotWithShape="1">
          <a:blip r:embed="rId4">
            <a:alphaModFix/>
          </a:blip>
          <a:srcRect b="0" l="309" r="309" t="0"/>
          <a:stretch/>
        </p:blipFill>
        <p:spPr>
          <a:xfrm>
            <a:off x="714245" y="1505164"/>
            <a:ext cx="3698364" cy="37211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29"/>
          <p:cNvSpPr txBox="1"/>
          <p:nvPr>
            <p:ph idx="1" type="body"/>
          </p:nvPr>
        </p:nvSpPr>
        <p:spPr>
          <a:xfrm>
            <a:off x="4479721" y="1768358"/>
            <a:ext cx="7288854"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Belirli pazarlama kampanyalarını izlemek ve yatırım getirisini (YG) izlemek için kullanabileceğiniz en iyi araçlardan biri, bir çağrı izleme platformu uygulamaktır. Bir çağrı izleme platformu, benzersiz pazarlama numaraları ve izleme kaynakları atamanıza olanak tanır ve size hangi pazarlama kampanyalarının potansiyel müşteriler ürettiği ve hangilerinin sağlamadığı hakkında değerli bilgiler sağlar. Bu metrikler, pazarlama dolarlarının nerede harcanacağı ve maliyetlerin nerede kesileceği hakkında bilgi sağlar. Yıllar boyunca pazarlama dolarlarını rüzgârla fırlatan birçok müşteriyle çalıştım ve gerçek bir takip yapmadım. Şirketlerin bilinçli pazarlama kararları verebilmelerini sağlamak için bu uygulandıktan sonra ne kadar tasarruf ettiğini düşünün!</a:t>
            </a:r>
            <a:endParaRPr b="1"/>
          </a:p>
        </p:txBody>
      </p:sp>
      <p:sp>
        <p:nvSpPr>
          <p:cNvPr id="426" name="Google Shape;426;p29"/>
          <p:cNvSpPr txBox="1"/>
          <p:nvPr>
            <p:ph idx="3" type="body"/>
          </p:nvPr>
        </p:nvSpPr>
        <p:spPr>
          <a:xfrm>
            <a:off x="4479721" y="651909"/>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E63275"/>
              </a:buClr>
              <a:buSzPts val="3060"/>
              <a:buNone/>
            </a:pPr>
            <a:r>
              <a:rPr b="1" lang="en-IE" sz="3060"/>
              <a:t>#6 – Çağrı İzleme Platformlarını Uygulama</a:t>
            </a:r>
            <a:endParaRPr b="1" sz="3060"/>
          </a:p>
          <a:p>
            <a:pPr indent="0" lvl="0" marL="0" rtl="0" algn="ctr">
              <a:lnSpc>
                <a:spcPct val="100000"/>
              </a:lnSpc>
              <a:spcBef>
                <a:spcPts val="0"/>
              </a:spcBef>
              <a:spcAft>
                <a:spcPts val="0"/>
              </a:spcAft>
              <a:buClr>
                <a:srgbClr val="10B2A3"/>
              </a:buClr>
              <a:buSzPts val="2380"/>
              <a:buNone/>
            </a:pPr>
            <a:r>
              <a:rPr b="1" i="1" lang="en-IE" sz="2380">
                <a:solidFill>
                  <a:srgbClr val="10B2A3"/>
                </a:solidFill>
              </a:rPr>
              <a:t>Marissa Katrin Maldonado, </a:t>
            </a:r>
            <a:r>
              <a:rPr b="1" i="1" lang="en-IE" sz="2380" u="sng">
                <a:solidFill>
                  <a:srgbClr val="10B2A3"/>
                </a:solidFill>
                <a:hlinkClick r:id="rId3"/>
              </a:rPr>
              <a:t>Relative Marketing Group</a:t>
            </a:r>
            <a:r>
              <a:rPr b="1" i="1" lang="en-IE" sz="2380">
                <a:solidFill>
                  <a:srgbClr val="10B2A3"/>
                </a:solidFill>
              </a:rPr>
              <a:t>!</a:t>
            </a:r>
            <a:endParaRPr/>
          </a:p>
        </p:txBody>
      </p:sp>
      <p:pic>
        <p:nvPicPr>
          <p:cNvPr descr="A person smiling for the camera&#10;&#10;Description automatically generated" id="427" name="Google Shape;427;p29"/>
          <p:cNvPicPr preferRelativeResize="0"/>
          <p:nvPr>
            <p:ph idx="2" type="pic"/>
          </p:nvPr>
        </p:nvPicPr>
        <p:blipFill rotWithShape="1">
          <a:blip r:embed="rId4">
            <a:alphaModFix/>
          </a:blip>
          <a:srcRect b="0" l="309" r="309" t="0"/>
          <a:stretch/>
        </p:blipFill>
        <p:spPr>
          <a:xfrm>
            <a:off x="608086" y="1404496"/>
            <a:ext cx="3628354" cy="365073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
          <p:cNvSpPr txBox="1"/>
          <p:nvPr>
            <p:ph idx="3" type="body"/>
          </p:nvPr>
        </p:nvSpPr>
        <p:spPr>
          <a:xfrm>
            <a:off x="482903" y="2623931"/>
            <a:ext cx="5423273" cy="258593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i="0" lang="en-IE" sz="4800"/>
              <a:t>BÖLÜM 1: </a:t>
            </a:r>
            <a:r>
              <a:rPr b="1" lang="en-IE" sz="4800"/>
              <a:t>Pazarlama nedir?</a:t>
            </a:r>
            <a:endParaRPr b="1" i="0" sz="4800"/>
          </a:p>
          <a:p>
            <a:pPr indent="0" lvl="0" marL="0" rtl="0" algn="l">
              <a:lnSpc>
                <a:spcPct val="90000"/>
              </a:lnSpc>
              <a:spcBef>
                <a:spcPts val="1000"/>
              </a:spcBef>
              <a:spcAft>
                <a:spcPts val="0"/>
              </a:spcAft>
              <a:buClr>
                <a:schemeClr val="lt1"/>
              </a:buClr>
              <a:buSzPts val="4800"/>
              <a:buNone/>
            </a:pPr>
            <a:r>
              <a:t/>
            </a:r>
            <a:endParaRPr b="1" i="0" sz="4800"/>
          </a:p>
          <a:p>
            <a:pPr indent="0" lvl="0" marL="0" rtl="0" algn="l">
              <a:lnSpc>
                <a:spcPct val="100000"/>
              </a:lnSpc>
              <a:spcBef>
                <a:spcPts val="0"/>
              </a:spcBef>
              <a:spcAft>
                <a:spcPts val="0"/>
              </a:spcAft>
              <a:buClr>
                <a:schemeClr val="lt1"/>
              </a:buClr>
              <a:buSzPts val="2800"/>
              <a:buNone/>
            </a:pPr>
            <a:r>
              <a:rPr i="0" lang="en-IE" sz="2800"/>
              <a:t>Pazarlamanın ne olduğunu ve satışlarla olan ilişkisini öğrenin. Harika pazarlama markanızla başlar, bu nedenle markalaşmaya ayrıntılı bir şekilde bakacağız</a:t>
            </a:r>
            <a:endParaRPr i="0" sz="4800"/>
          </a:p>
        </p:txBody>
      </p:sp>
      <p:pic>
        <p:nvPicPr>
          <p:cNvPr descr="CIT - Cork Institute of Technology - Certificate in Digital ..." id="226" name="Google Shape;226;p3"/>
          <p:cNvPicPr preferRelativeResize="0"/>
          <p:nvPr/>
        </p:nvPicPr>
        <p:blipFill rotWithShape="1">
          <a:blip r:embed="rId3">
            <a:alphaModFix/>
          </a:blip>
          <a:srcRect b="0" l="0" r="0" t="0"/>
          <a:stretch/>
        </p:blipFill>
        <p:spPr>
          <a:xfrm>
            <a:off x="8458200" y="3703550"/>
            <a:ext cx="3733800" cy="220838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30"/>
          <p:cNvSpPr txBox="1"/>
          <p:nvPr>
            <p:ph idx="1" type="body"/>
          </p:nvPr>
        </p:nvSpPr>
        <p:spPr>
          <a:xfrm>
            <a:off x="4924338" y="2291636"/>
            <a:ext cx="6777125"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Beklenmedik gözyaşları, sürpriz gibi seyircilerin tepkisini şok eden her şeyi yapın. </a:t>
            </a:r>
            <a:r>
              <a:rPr b="1" lang="en-IE">
                <a:solidFill>
                  <a:srgbClr val="E63275"/>
                </a:solidFill>
              </a:rPr>
              <a:t>Bunu başardıktan sonra, gördüklerini / duyduklarını / deneyimlediklerini sindirirken hala sohbet açın. </a:t>
            </a:r>
            <a:r>
              <a:rPr lang="en-IE"/>
              <a:t>Taktik veya hikayenizin izleyicileri suskun bıraktığı birkaç değerli saniye, pazarlama altınızdır. Bunları markanız ve ürününüzle ilgili bir sohbet başlatmak ve başlatmak için kullanın.</a:t>
            </a:r>
            <a:endParaRPr b="1"/>
          </a:p>
        </p:txBody>
      </p:sp>
      <p:sp>
        <p:nvSpPr>
          <p:cNvPr id="433" name="Google Shape;433;p30"/>
          <p:cNvSpPr txBox="1"/>
          <p:nvPr>
            <p:ph idx="3" type="body"/>
          </p:nvPr>
        </p:nvSpPr>
        <p:spPr>
          <a:xfrm>
            <a:off x="4479721" y="651909"/>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Clr>
                <a:srgbClr val="E63275"/>
              </a:buClr>
              <a:buSzPts val="3600"/>
              <a:buNone/>
            </a:pPr>
            <a:r>
              <a:rPr b="1" lang="en-IE"/>
              <a:t>#7 – Şok / sürpriz ve konuşma</a:t>
            </a:r>
            <a:endParaRPr b="1"/>
          </a:p>
          <a:p>
            <a:pPr indent="0" lvl="0" marL="0" rtl="0" algn="ctr">
              <a:lnSpc>
                <a:spcPct val="110000"/>
              </a:lnSpc>
              <a:spcBef>
                <a:spcPts val="0"/>
              </a:spcBef>
              <a:spcAft>
                <a:spcPts val="0"/>
              </a:spcAft>
              <a:buClr>
                <a:srgbClr val="E63275"/>
              </a:buClr>
              <a:buSzPts val="3600"/>
              <a:buNone/>
            </a:pPr>
            <a:r>
              <a:rPr lang="en-IE"/>
              <a:t> </a:t>
            </a:r>
            <a:r>
              <a:rPr b="1" i="1" lang="en-IE" sz="2400">
                <a:solidFill>
                  <a:srgbClr val="10B2A3"/>
                </a:solidFill>
              </a:rPr>
              <a:t>Jinal Shah, </a:t>
            </a:r>
            <a:r>
              <a:rPr b="1" i="1" lang="en-IE" sz="2400" u="sng">
                <a:solidFill>
                  <a:srgbClr val="10B2A3"/>
                </a:solidFill>
                <a:hlinkClick r:id="rId3"/>
              </a:rPr>
              <a:t>If I Were Marketing</a:t>
            </a:r>
            <a:r>
              <a:rPr b="1" i="1" lang="en-IE" sz="2400">
                <a:solidFill>
                  <a:srgbClr val="10B2A3"/>
                </a:solidFill>
              </a:rPr>
              <a:t>!</a:t>
            </a:r>
            <a:endParaRPr/>
          </a:p>
        </p:txBody>
      </p:sp>
      <p:pic>
        <p:nvPicPr>
          <p:cNvPr descr="A person in a green plant&#10;&#10;Description automatically generated" id="434" name="Google Shape;434;p30"/>
          <p:cNvPicPr preferRelativeResize="0"/>
          <p:nvPr>
            <p:ph idx="2" type="pic"/>
          </p:nvPr>
        </p:nvPicPr>
        <p:blipFill rotWithShape="1">
          <a:blip r:embed="rId4">
            <a:alphaModFix/>
          </a:blip>
          <a:srcRect b="0" l="309" r="309" t="0"/>
          <a:stretch/>
        </p:blipFill>
        <p:spPr>
          <a:xfrm>
            <a:off x="870341" y="1530331"/>
            <a:ext cx="3609380" cy="363164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Google Shape;439;p31"/>
          <p:cNvSpPr txBox="1"/>
          <p:nvPr>
            <p:ph idx="1" type="body"/>
          </p:nvPr>
        </p:nvSpPr>
        <p:spPr>
          <a:xfrm>
            <a:off x="4412610" y="1897354"/>
            <a:ext cx="7558480"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300"/>
              <a:buFont typeface="Arial"/>
              <a:buNone/>
            </a:pPr>
            <a:r>
              <a:rPr lang="en-IE" sz="2300"/>
              <a:t>Ben gösterişli, şık bir satış elemanı değilim, ne de olmam gerekir. Ben içine kapanık biriyim</a:t>
            </a:r>
            <a:r>
              <a:rPr b="1" lang="en-IE" sz="2300">
                <a:solidFill>
                  <a:srgbClr val="E63275"/>
                </a:solidFill>
              </a:rPr>
              <a:t>. Pazarlama yaklaşımım kişiliğimi yansıtıyor, bu yüzden doğal ve gerçek olarak karşımıza çıkıyor</a:t>
            </a:r>
            <a:r>
              <a:rPr lang="en-IE" sz="2300"/>
              <a:t>. İş ilişkilerini romantik ilişkiler bağlamında düşünmeyi seviyorum. İlk randevudaysanız ve tanıştığınız kişi sizden evlenmenizi isterse, muhtemelen… hızla kaçarsınız! Aynı şey iş için geçerli. İlk toplantıda anlaşmayı kapatmaya çalışmayın. Garip. İlk randevunuz olsun. (Web siteme göz atın.) O zaman onlardan kahve isteyin. (Ücretsiz raporumu indirmek ister misiniz?) Eğer bir şey tıklarsa, akşam yemeği için sormak istersiniz. (Giriş seviyesi ürünümü satın alın.) Ve sonra evet, eğer her şey yolunda giderse… evlilik. (Yüksek bilet teklifimi satın alma zamanı geldi.) Ve unutmayın, anlaşmayı kapattıktan sonra gecelerinizi planlayın.</a:t>
            </a:r>
            <a:endParaRPr b="1" sz="2300"/>
          </a:p>
        </p:txBody>
      </p:sp>
      <p:sp>
        <p:nvSpPr>
          <p:cNvPr id="440" name="Google Shape;440;p31"/>
          <p:cNvSpPr txBox="1"/>
          <p:nvPr>
            <p:ph idx="3" type="body"/>
          </p:nvPr>
        </p:nvSpPr>
        <p:spPr>
          <a:xfrm>
            <a:off x="4479721" y="651909"/>
            <a:ext cx="7288854" cy="147889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E63275"/>
              </a:buClr>
              <a:buSzPts val="3600"/>
              <a:buNone/>
            </a:pPr>
            <a:r>
              <a:rPr b="1" lang="en-IE"/>
              <a:t>#8 – Bina İlişkileri</a:t>
            </a:r>
            <a:endParaRPr b="1"/>
          </a:p>
          <a:p>
            <a:pPr indent="0" lvl="0" marL="0" rtl="0" algn="ctr">
              <a:lnSpc>
                <a:spcPct val="100000"/>
              </a:lnSpc>
              <a:spcBef>
                <a:spcPts val="0"/>
              </a:spcBef>
              <a:spcAft>
                <a:spcPts val="0"/>
              </a:spcAft>
              <a:buClr>
                <a:srgbClr val="E63275"/>
              </a:buClr>
              <a:buSzPts val="3600"/>
              <a:buNone/>
            </a:pPr>
            <a:r>
              <a:rPr lang="en-IE"/>
              <a:t> </a:t>
            </a:r>
            <a:r>
              <a:rPr b="1" i="1" lang="en-IE" sz="2400">
                <a:solidFill>
                  <a:srgbClr val="10B2A3"/>
                </a:solidFill>
              </a:rPr>
              <a:t>Michele Daae, </a:t>
            </a:r>
            <a:r>
              <a:rPr b="1" i="1" lang="en-IE" sz="2400" u="sng">
                <a:solidFill>
                  <a:srgbClr val="10B2A3"/>
                </a:solidFill>
                <a:hlinkClick r:id="rId3"/>
              </a:rPr>
              <a:t>Daae Consulting</a:t>
            </a:r>
            <a:r>
              <a:rPr b="1" i="1" lang="en-IE" sz="2400">
                <a:solidFill>
                  <a:srgbClr val="10B2A3"/>
                </a:solidFill>
              </a:rPr>
              <a:t>!</a:t>
            </a:r>
            <a:endParaRPr/>
          </a:p>
        </p:txBody>
      </p:sp>
      <p:pic>
        <p:nvPicPr>
          <p:cNvPr descr="A person taking a selfie&#10;&#10;Description automatically generated" id="441" name="Google Shape;441;p31"/>
          <p:cNvPicPr preferRelativeResize="0"/>
          <p:nvPr>
            <p:ph idx="2" type="pic"/>
          </p:nvPr>
        </p:nvPicPr>
        <p:blipFill rotWithShape="1">
          <a:blip r:embed="rId4">
            <a:alphaModFix/>
          </a:blip>
          <a:srcRect b="0" l="22049" r="22048" t="0"/>
          <a:stretch/>
        </p:blipFill>
        <p:spPr>
          <a:xfrm>
            <a:off x="775866" y="1481242"/>
            <a:ext cx="3513702" cy="35353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32"/>
          <p:cNvSpPr txBox="1"/>
          <p:nvPr>
            <p:ph idx="1" type="body"/>
          </p:nvPr>
        </p:nvSpPr>
        <p:spPr>
          <a:xfrm>
            <a:off x="4737893" y="1977703"/>
            <a:ext cx="6772509"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Özellikleri değil, avantajları açıklayarak, sizin ve şirketinizin mevcut ve potansiyel müşterileriniz için neler yapabileceğini ilettiğinizden emin olun. Müşterinizin ürün veya hizmetlerinizin yaşamlarını nasıl iyileştireceğini göstermek ve söylemek, yalnızca özellikleri açıklamaktan çok teklifinize daha fazla istek uyandırır. Örneğin, bir müşteri için bir şampuan tavsiye ediyorsanız, malzemeyi listelemek yerine saçlarının kullanımdan sonra nasıl görüneceğini ve hissedileceğini açıklayın. Bazı insanlar yalnızca özelliklere dayalı olarak satın alabilirler, ancak çoğu duygusal bir tepki ve pazarladığınız şeyin faydalarına olan istek duygusundan kaynaklanmaktadır.</a:t>
            </a:r>
            <a:endParaRPr b="1"/>
          </a:p>
        </p:txBody>
      </p:sp>
      <p:sp>
        <p:nvSpPr>
          <p:cNvPr id="447" name="Google Shape;447;p32"/>
          <p:cNvSpPr txBox="1"/>
          <p:nvPr>
            <p:ph idx="3" type="body"/>
          </p:nvPr>
        </p:nvSpPr>
        <p:spPr>
          <a:xfrm>
            <a:off x="3833769" y="651909"/>
            <a:ext cx="7934806" cy="147889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E63275"/>
              </a:buClr>
              <a:buSzPts val="3330"/>
              <a:buNone/>
            </a:pPr>
            <a:r>
              <a:rPr b="1" lang="en-IE" sz="3330"/>
              <a:t>#9 – Özelliklere Değil Faydalara Odaklanın</a:t>
            </a:r>
            <a:endParaRPr b="1" sz="3330"/>
          </a:p>
          <a:p>
            <a:pPr indent="0" lvl="0" marL="0" rtl="0" algn="ctr">
              <a:lnSpc>
                <a:spcPct val="100000"/>
              </a:lnSpc>
              <a:spcBef>
                <a:spcPts val="0"/>
              </a:spcBef>
              <a:spcAft>
                <a:spcPts val="0"/>
              </a:spcAft>
              <a:buClr>
                <a:srgbClr val="E63275"/>
              </a:buClr>
              <a:buSzPts val="3330"/>
              <a:buNone/>
            </a:pPr>
            <a:r>
              <a:rPr lang="en-IE" sz="3330"/>
              <a:t> </a:t>
            </a:r>
            <a:r>
              <a:rPr b="1" i="1" lang="en-IE" sz="2405">
                <a:solidFill>
                  <a:srgbClr val="10B2A3"/>
                </a:solidFill>
              </a:rPr>
              <a:t> </a:t>
            </a:r>
            <a:r>
              <a:rPr b="1" i="1" lang="en-IE" sz="2405" u="sng">
                <a:solidFill>
                  <a:srgbClr val="10B2A3"/>
                </a:solidFill>
                <a:hlinkClick r:id="rId3"/>
              </a:rPr>
              <a:t>Caity Hubert</a:t>
            </a:r>
            <a:endParaRPr b="1" i="1" sz="2405">
              <a:solidFill>
                <a:srgbClr val="10B2A3"/>
              </a:solidFill>
            </a:endParaRPr>
          </a:p>
        </p:txBody>
      </p:sp>
      <p:pic>
        <p:nvPicPr>
          <p:cNvPr descr="A person smiling for the camera&#10;&#10;Description automatically generated" id="448" name="Google Shape;448;p32"/>
          <p:cNvPicPr preferRelativeResize="0"/>
          <p:nvPr>
            <p:ph idx="2" type="pic"/>
          </p:nvPr>
        </p:nvPicPr>
        <p:blipFill rotWithShape="1">
          <a:blip r:embed="rId4">
            <a:alphaModFix/>
          </a:blip>
          <a:srcRect b="5971" l="0" r="0" t="5971"/>
          <a:stretch/>
        </p:blipFill>
        <p:spPr>
          <a:xfrm>
            <a:off x="939770" y="1555497"/>
            <a:ext cx="3539951" cy="35617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33"/>
          <p:cNvSpPr txBox="1"/>
          <p:nvPr>
            <p:ph idx="1" type="body"/>
          </p:nvPr>
        </p:nvSpPr>
        <p:spPr>
          <a:xfrm>
            <a:off x="4202885" y="1820407"/>
            <a:ext cx="7692704"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200"/>
              <a:buFont typeface="Arial"/>
              <a:buNone/>
            </a:pPr>
            <a:r>
              <a:rPr lang="en-IE" sz="2200"/>
              <a:t>Düşünce liderliği, markanızı oluşturmanın, görünürlüğünüzü daha geniş bir şekilde artırmanın, profilinizi yükseltmenin ve daha fazla müşteri çekmenin etkili ve düşük maliyetli bir yoludur. Konferansta konuşma, makale yazma, sosyal medyada takiplerinizi oluşturma gibi etkinlikler, potansiyel müşterilerle farkındalığınızı artırmanıza ve daha büyük bir toplulukla güvenilirliğinizi artırmanıza katkıda bulunur. Kendi blogunuzu veya bülteninizi başlatmaya çalışmak yerine, endüstrinizdeki iyi trafiğe eklenmiş mevcut bloglara veya sizinle aynı hedef kitleye ulaşan benzer düşünen kuruluşların bültenlerine düzenli olarak katkıda bulunmayı deneyin. URL'nizi veya iletişim bilgilerinizi, sizi bulabilmeleri ve takip edebilmeleri için koyduğunuzdan emin olun. Makaleleriniz veya görüşmeleriniz çevrimiçi olarak kullanıma sunulduğunda, bunları sosyal medya aracılığıyla tüm arkadaşlarınıza, takipçilerinize ve kişilerinize gönderdiğinizden emin olun.</a:t>
            </a:r>
            <a:endParaRPr b="1" sz="2200"/>
          </a:p>
        </p:txBody>
      </p:sp>
      <p:sp>
        <p:nvSpPr>
          <p:cNvPr id="454" name="Google Shape;454;p33"/>
          <p:cNvSpPr txBox="1"/>
          <p:nvPr>
            <p:ph idx="3" type="body"/>
          </p:nvPr>
        </p:nvSpPr>
        <p:spPr>
          <a:xfrm>
            <a:off x="3808602" y="248582"/>
            <a:ext cx="7934806" cy="147889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t>#10 – İnsan trafiği olan mevcut bloglara düzenli olarak katkıda bulunun</a:t>
            </a:r>
            <a:r>
              <a:rPr lang="en-IE"/>
              <a:t> </a:t>
            </a:r>
            <a:endParaRPr/>
          </a:p>
          <a:p>
            <a:pPr indent="0" lvl="0" marL="0" rtl="0" algn="ctr">
              <a:lnSpc>
                <a:spcPct val="90000"/>
              </a:lnSpc>
              <a:spcBef>
                <a:spcPts val="0"/>
              </a:spcBef>
              <a:spcAft>
                <a:spcPts val="0"/>
              </a:spcAft>
              <a:buClr>
                <a:srgbClr val="10B2A3"/>
              </a:buClr>
              <a:buSzPts val="2600"/>
              <a:buNone/>
            </a:pPr>
            <a:r>
              <a:rPr b="1" i="1" lang="en-IE" sz="2600">
                <a:solidFill>
                  <a:srgbClr val="10B2A3"/>
                </a:solidFill>
              </a:rPr>
              <a:t>Paige Arnof-Fenn, </a:t>
            </a:r>
            <a:r>
              <a:rPr b="1" i="1" lang="en-IE" sz="2600" u="sng">
                <a:solidFill>
                  <a:srgbClr val="10B2A3"/>
                </a:solidFill>
                <a:hlinkClick r:id="rId3"/>
              </a:rPr>
              <a:t>Mavens &amp; Moguls</a:t>
            </a:r>
            <a:r>
              <a:rPr b="1" i="1" lang="en-IE" sz="2600">
                <a:solidFill>
                  <a:srgbClr val="10B2A3"/>
                </a:solidFill>
              </a:rPr>
              <a:t>!</a:t>
            </a:r>
            <a:endParaRPr/>
          </a:p>
        </p:txBody>
      </p:sp>
      <p:pic>
        <p:nvPicPr>
          <p:cNvPr descr="A person sitting next to a fence&#10;&#10;Description automatically generated" id="455" name="Google Shape;455;p33"/>
          <p:cNvPicPr preferRelativeResize="0"/>
          <p:nvPr>
            <p:ph idx="2" type="pic"/>
          </p:nvPr>
        </p:nvPicPr>
        <p:blipFill rotWithShape="1">
          <a:blip r:embed="rId4">
            <a:alphaModFix/>
          </a:blip>
          <a:srcRect b="16589" l="0" r="0" t="16590"/>
          <a:stretch/>
        </p:blipFill>
        <p:spPr>
          <a:xfrm>
            <a:off x="1077869" y="1727475"/>
            <a:ext cx="2981334" cy="29997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p34"/>
          <p:cNvSpPr txBox="1"/>
          <p:nvPr>
            <p:ph idx="1" type="body"/>
          </p:nvPr>
        </p:nvSpPr>
        <p:spPr>
          <a:xfrm>
            <a:off x="4412435" y="1848982"/>
            <a:ext cx="7692704"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300"/>
              <a:buFont typeface="Arial"/>
              <a:buNone/>
            </a:pPr>
            <a:r>
              <a:rPr lang="en-IE" sz="2300"/>
              <a:t>Cevabın süslü vızıltı kelimelerinden yoksun olduğunu ve basit gelebileceğini biliyorum. Ancak, başarılı bir pazarlama stratejisinin temelini oluşturur</a:t>
            </a:r>
            <a:r>
              <a:rPr b="1" lang="en-IE" sz="2300">
                <a:solidFill>
                  <a:srgbClr val="E63275"/>
                </a:solidFill>
              </a:rPr>
              <a:t>. Pazarlamayı uzun vadeli bir çözümden ziyade “hızlı bir çözüm” olarak görmeyin</a:t>
            </a:r>
            <a:r>
              <a:rPr lang="en-IE" sz="2300"/>
              <a:t>. Pazarlamanın birçok hareketli parçası vardır ve pazarlama kaynaklarınızı nereye tahsis edeceğinizi bilmek için iş hedeflerinizi anlamanız ve iletmeniz gerekir. Daha fazla potansiyel müşteri almak ister misiniz? Belirli sayıda ürün satmak ister misiniz? Sadece belirli pazarlarda farkındalık yaratmak mı istiyorsunuz? </a:t>
            </a:r>
            <a:r>
              <a:rPr b="1" lang="en-IE" sz="2300">
                <a:solidFill>
                  <a:srgbClr val="E63275"/>
                </a:solidFill>
              </a:rPr>
              <a:t>Oranlar, yukarıdakilerin hepsinin bir karışımı</a:t>
            </a:r>
            <a:r>
              <a:rPr lang="en-IE" sz="2300"/>
              <a:t>. Bunu ilk olarak ortaya koymak size veya pazarlamanızı kimin işinin ihtiyaçlarını anlamasına yardımcı olur ve oradan bu hedeflere ulaşmanıza yardımcı olacak düşünceli bir pazarlama stratejisi oluşturabilirsiniz. Onsuz çok zaman ve para harcayacaksınız!</a:t>
            </a:r>
            <a:endParaRPr b="1" sz="2300"/>
          </a:p>
        </p:txBody>
      </p:sp>
      <p:sp>
        <p:nvSpPr>
          <p:cNvPr id="461" name="Google Shape;461;p34"/>
          <p:cNvSpPr txBox="1"/>
          <p:nvPr>
            <p:ph idx="3" type="body"/>
          </p:nvPr>
        </p:nvSpPr>
        <p:spPr>
          <a:xfrm>
            <a:off x="3808602" y="248582"/>
            <a:ext cx="7934806" cy="147889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600"/>
              <a:buNone/>
            </a:pPr>
            <a:r>
              <a:rPr b="1" lang="en-IE"/>
              <a:t>#11 – Hedeflerinizi bilin</a:t>
            </a:r>
            <a:endParaRPr b="1"/>
          </a:p>
          <a:p>
            <a:pPr indent="0" lvl="0" marL="0" rtl="0" algn="ctr">
              <a:lnSpc>
                <a:spcPct val="90000"/>
              </a:lnSpc>
              <a:spcBef>
                <a:spcPts val="1000"/>
              </a:spcBef>
              <a:spcAft>
                <a:spcPts val="0"/>
              </a:spcAft>
              <a:buClr>
                <a:srgbClr val="10B2A3"/>
              </a:buClr>
              <a:buSzPts val="2400"/>
              <a:buNone/>
            </a:pPr>
            <a:r>
              <a:rPr b="1" i="1" lang="en-IE" sz="2400">
                <a:solidFill>
                  <a:srgbClr val="10B2A3"/>
                </a:solidFill>
              </a:rPr>
              <a:t> Kristen Harold, </a:t>
            </a:r>
            <a:r>
              <a:rPr b="1" i="1" lang="en-IE" sz="2400" u="sng">
                <a:solidFill>
                  <a:srgbClr val="10B2A3"/>
                </a:solidFill>
                <a:hlinkClick r:id="rId3"/>
              </a:rPr>
              <a:t>KMH Marketing</a:t>
            </a:r>
            <a:r>
              <a:rPr b="1" i="1" lang="en-IE" sz="2400">
                <a:solidFill>
                  <a:srgbClr val="10B2A3"/>
                </a:solidFill>
              </a:rPr>
              <a:t>!</a:t>
            </a:r>
            <a:endParaRPr/>
          </a:p>
        </p:txBody>
      </p:sp>
      <p:pic>
        <p:nvPicPr>
          <p:cNvPr descr="A person smiling for the camera&#10;&#10;Description automatically generated" id="462" name="Google Shape;462;p34"/>
          <p:cNvPicPr preferRelativeResize="0"/>
          <p:nvPr>
            <p:ph idx="2" type="pic"/>
          </p:nvPr>
        </p:nvPicPr>
        <p:blipFill rotWithShape="1">
          <a:blip r:embed="rId4">
            <a:alphaModFix/>
          </a:blip>
          <a:srcRect b="0" l="309" r="309" t="0"/>
          <a:stretch/>
        </p:blipFill>
        <p:spPr>
          <a:xfrm>
            <a:off x="985590" y="1580664"/>
            <a:ext cx="3339849" cy="33604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35"/>
          <p:cNvSpPr txBox="1"/>
          <p:nvPr>
            <p:ph idx="1" type="body"/>
          </p:nvPr>
        </p:nvSpPr>
        <p:spPr>
          <a:xfrm>
            <a:off x="5318620" y="2239856"/>
            <a:ext cx="6576968"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Potansiyel müşterilerinizin veya yatırımcılarınızın hayattaki yolunuzu ne zaman ve nerede geçebileceğini asla bilemeyeceğiniz için, istediğiniz zaman paylaşmaya hazır ilgi çekici bir asansör konuşmanız olması gerekir. Ortalama yetişkinlerin dikkat süresi sekiz saniyenin altındadır, bu nedenle markanız hakkında değer gösteren ve bunu hızlı bir şekilde sunan cazip bir şeye sahip olmalısınız.</a:t>
            </a:r>
            <a:endParaRPr b="1"/>
          </a:p>
        </p:txBody>
      </p:sp>
      <p:sp>
        <p:nvSpPr>
          <p:cNvPr id="468" name="Google Shape;468;p35"/>
          <p:cNvSpPr txBox="1"/>
          <p:nvPr>
            <p:ph idx="3" type="body"/>
          </p:nvPr>
        </p:nvSpPr>
        <p:spPr>
          <a:xfrm>
            <a:off x="5318620" y="248582"/>
            <a:ext cx="6424787" cy="1571825"/>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E63275"/>
              </a:buClr>
              <a:buSzPts val="3330"/>
              <a:buNone/>
            </a:pPr>
            <a:r>
              <a:rPr b="1" lang="en-IE" sz="3330"/>
              <a:t>#12 – Her zaman çekici bir asansör konuşması hazırlayın</a:t>
            </a:r>
            <a:endParaRPr b="1" sz="3330"/>
          </a:p>
          <a:p>
            <a:pPr indent="0" lvl="0" marL="0" rtl="0" algn="l">
              <a:lnSpc>
                <a:spcPct val="70000"/>
              </a:lnSpc>
              <a:spcBef>
                <a:spcPts val="1000"/>
              </a:spcBef>
              <a:spcAft>
                <a:spcPts val="0"/>
              </a:spcAft>
              <a:buClr>
                <a:srgbClr val="10B2A3"/>
              </a:buClr>
              <a:buSzPts val="2867"/>
              <a:buNone/>
            </a:pPr>
            <a:r>
              <a:rPr b="1" i="1" lang="en-IE" sz="2867">
                <a:solidFill>
                  <a:srgbClr val="10B2A3"/>
                </a:solidFill>
              </a:rPr>
              <a:t> </a:t>
            </a:r>
            <a:r>
              <a:rPr b="1" i="1" lang="en-IE" sz="2405">
                <a:solidFill>
                  <a:srgbClr val="10B2A3"/>
                </a:solidFill>
              </a:rPr>
              <a:t>Kelley Lauginiger, </a:t>
            </a:r>
            <a:r>
              <a:rPr b="1" i="1" lang="en-IE" sz="2405" u="sng">
                <a:solidFill>
                  <a:srgbClr val="10B2A3"/>
                </a:solidFill>
                <a:hlinkClick r:id="rId3"/>
              </a:rPr>
              <a:t>American Freight Furniture &amp; Mattress</a:t>
            </a:r>
            <a:r>
              <a:rPr b="1" i="1" lang="en-IE" sz="2405">
                <a:solidFill>
                  <a:srgbClr val="10B2A3"/>
                </a:solidFill>
              </a:rPr>
              <a:t>!</a:t>
            </a:r>
            <a:endParaRPr/>
          </a:p>
        </p:txBody>
      </p:sp>
      <p:pic>
        <p:nvPicPr>
          <p:cNvPr descr="A person looking at the camera&#10;&#10;Description automatically generated" id="469" name="Google Shape;469;p35"/>
          <p:cNvPicPr preferRelativeResize="0"/>
          <p:nvPr>
            <p:ph idx="2" type="pic"/>
          </p:nvPr>
        </p:nvPicPr>
        <p:blipFill rotWithShape="1">
          <a:blip r:embed="rId4">
            <a:alphaModFix/>
          </a:blip>
          <a:srcRect b="0" l="16873" r="16873" t="0"/>
          <a:stretch/>
        </p:blipFill>
        <p:spPr>
          <a:xfrm>
            <a:off x="943645" y="1664884"/>
            <a:ext cx="3506601" cy="352823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36"/>
          <p:cNvSpPr txBox="1"/>
          <p:nvPr>
            <p:ph idx="1" type="body"/>
          </p:nvPr>
        </p:nvSpPr>
        <p:spPr>
          <a:xfrm>
            <a:off x="438535" y="1840442"/>
            <a:ext cx="6491432"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IE"/>
              <a:t>BÖLÜM  3</a:t>
            </a:r>
            <a:endParaRPr/>
          </a:p>
          <a:p>
            <a:pPr indent="0" lvl="0" marL="0" rtl="0" algn="l">
              <a:lnSpc>
                <a:spcPct val="90000"/>
              </a:lnSpc>
              <a:spcBef>
                <a:spcPts val="1000"/>
              </a:spcBef>
              <a:spcAft>
                <a:spcPts val="0"/>
              </a:spcAft>
              <a:buClr>
                <a:schemeClr val="lt1"/>
              </a:buClr>
              <a:buSzPts val="4800"/>
              <a:buNone/>
            </a:pPr>
            <a:r>
              <a:t/>
            </a:r>
            <a:endParaRPr b="1"/>
          </a:p>
          <a:p>
            <a:pPr indent="0" lvl="0" marL="0" rtl="0" algn="l">
              <a:lnSpc>
                <a:spcPct val="90000"/>
              </a:lnSpc>
              <a:spcBef>
                <a:spcPts val="1000"/>
              </a:spcBef>
              <a:spcAft>
                <a:spcPts val="0"/>
              </a:spcAft>
              <a:buClr>
                <a:schemeClr val="lt1"/>
              </a:buClr>
              <a:buSzPts val="4800"/>
              <a:buNone/>
            </a:pPr>
            <a:r>
              <a:rPr b="1" lang="en-IE"/>
              <a:t>Kitlenize Ulaşma / Kitlenizi Çekme ve Satışa Başlama!</a:t>
            </a:r>
            <a:endParaRPr/>
          </a:p>
          <a:p>
            <a:pPr indent="0" lvl="0" marL="0" rtl="0" algn="l">
              <a:lnSpc>
                <a:spcPct val="90000"/>
              </a:lnSpc>
              <a:spcBef>
                <a:spcPts val="1000"/>
              </a:spcBef>
              <a:spcAft>
                <a:spcPts val="0"/>
              </a:spcAft>
              <a:buClr>
                <a:schemeClr val="lt1"/>
              </a:buClr>
              <a:buSzPts val="2400"/>
              <a:buNone/>
            </a:pPr>
            <a:r>
              <a:t/>
            </a:r>
            <a:endParaRPr b="1" sz="2400">
              <a:latin typeface="Calibri"/>
              <a:ea typeface="Calibri"/>
              <a:cs typeface="Calibri"/>
              <a:sym typeface="Calibri"/>
            </a:endParaRPr>
          </a:p>
          <a:p>
            <a:pPr indent="0" lvl="0" marL="0" rtl="0" algn="l">
              <a:lnSpc>
                <a:spcPct val="90000"/>
              </a:lnSpc>
              <a:spcBef>
                <a:spcPts val="1000"/>
              </a:spcBef>
              <a:spcAft>
                <a:spcPts val="0"/>
              </a:spcAft>
              <a:buClr>
                <a:schemeClr val="lt1"/>
              </a:buClr>
              <a:buSzPts val="2400"/>
              <a:buNone/>
            </a:pPr>
            <a:r>
              <a:rPr lang="en-IE" sz="2400">
                <a:latin typeface="Calibri"/>
                <a:ea typeface="Calibri"/>
                <a:cs typeface="Calibri"/>
                <a:sym typeface="Calibri"/>
              </a:rPr>
              <a:t>Satın alma yolculuğu ve temas noktaları. Müşterilerinize nasıl ulaşırsınız? Müşterileriniz nerede? Müşterileriniz Ne İstiyor?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37"/>
          <p:cNvSpPr txBox="1"/>
          <p:nvPr>
            <p:ph idx="1" type="body"/>
          </p:nvPr>
        </p:nvSpPr>
        <p:spPr>
          <a:xfrm>
            <a:off x="1666612" y="2964760"/>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a:p>
          <a:p>
            <a:pPr indent="0" lvl="0" marL="0" rtl="0" algn="l">
              <a:lnSpc>
                <a:spcPct val="90000"/>
              </a:lnSpc>
              <a:spcBef>
                <a:spcPts val="1000"/>
              </a:spcBef>
              <a:spcAft>
                <a:spcPts val="0"/>
              </a:spcAft>
              <a:buClr>
                <a:srgbClr val="6D6E6C"/>
              </a:buClr>
              <a:buSzPts val="3600"/>
              <a:buNone/>
            </a:pPr>
            <a:r>
              <a:t/>
            </a:r>
            <a:endParaRPr/>
          </a:p>
          <a:p>
            <a:pPr indent="0" lvl="0" marL="0" rtl="0" algn="l">
              <a:lnSpc>
                <a:spcPct val="90000"/>
              </a:lnSpc>
              <a:spcBef>
                <a:spcPts val="1000"/>
              </a:spcBef>
              <a:spcAft>
                <a:spcPts val="0"/>
              </a:spcAft>
              <a:buClr>
                <a:srgbClr val="6D6E6C"/>
              </a:buClr>
              <a:buSzPts val="3600"/>
              <a:buNone/>
            </a:pPr>
            <a:r>
              <a:t/>
            </a:r>
            <a:endParaRPr>
              <a:solidFill>
                <a:srgbClr val="E95273"/>
              </a:solidFill>
            </a:endParaRPr>
          </a:p>
          <a:p>
            <a:pPr indent="0" lvl="0" marL="0" rtl="0" algn="l">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480" name="Google Shape;480;p37"/>
          <p:cNvSpPr txBox="1"/>
          <p:nvPr>
            <p:ph idx="2" type="body"/>
          </p:nvPr>
        </p:nvSpPr>
        <p:spPr>
          <a:xfrm>
            <a:off x="4682042" y="2191901"/>
            <a:ext cx="7407088"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Modül 2'de, İş Fikrinizi Doğrulama işleminizin bir parçası olarak müşteri profili oluşturma konusunda önemli ayrıntılara girdik. Ayrıca, sizi 9 iş modeliyle tanıştırdığımız Modül 5'te bazı ilgili içeriklere değindik. Seçtiğiniz satış ve pazarlamaya nasıl yaklaşacağınızı belirleyecektir.</a:t>
            </a:r>
            <a:endParaRPr/>
          </a:p>
          <a:p>
            <a:pPr indent="0" lvl="0" marL="0" rtl="0" algn="l">
              <a:lnSpc>
                <a:spcPct val="90000"/>
              </a:lnSpc>
              <a:spcBef>
                <a:spcPts val="1000"/>
              </a:spcBef>
              <a:spcAft>
                <a:spcPts val="0"/>
              </a:spcAft>
              <a:buClr>
                <a:srgbClr val="6D6E6C"/>
              </a:buClr>
              <a:buSzPts val="2400"/>
              <a:buNone/>
            </a:pPr>
            <a:r>
              <a:rPr lang="en-IE"/>
              <a:t>Giderek daha rekabetçi bir dünyada, yeni başlayanların ürünlerini pazara her zamankinden daha hızlı getirmeleri gerekiyor. Güçlü bir pazarlama stratejisi, ilerlemenize yardımcı olacaktır.</a:t>
            </a:r>
            <a:endParaRPr/>
          </a:p>
          <a:p>
            <a:pPr indent="0" lvl="0" marL="0" rtl="0" algn="l">
              <a:lnSpc>
                <a:spcPct val="90000"/>
              </a:lnSpc>
              <a:spcBef>
                <a:spcPts val="1000"/>
              </a:spcBef>
              <a:spcAft>
                <a:spcPts val="0"/>
              </a:spcAft>
              <a:buClr>
                <a:srgbClr val="6D6E6C"/>
              </a:buClr>
              <a:buSzPts val="2400"/>
              <a:buNone/>
            </a:pPr>
            <a:r>
              <a:rPr lang="en-IE"/>
              <a:t>İzleyen bölümde, müşterinize ulaşmanın ve onlarla etkileşime geçmenin yollarını inceleyeceğiz</a:t>
            </a:r>
            <a:endParaRPr/>
          </a:p>
        </p:txBody>
      </p:sp>
      <p:sp>
        <p:nvSpPr>
          <p:cNvPr id="481" name="Google Shape;481;p37"/>
          <p:cNvSpPr txBox="1"/>
          <p:nvPr/>
        </p:nvSpPr>
        <p:spPr>
          <a:xfrm>
            <a:off x="4629921" y="690998"/>
            <a:ext cx="7562079"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b="1" lang="en-IE" sz="3600">
                <a:solidFill>
                  <a:srgbClr val="E95273"/>
                </a:solidFill>
                <a:latin typeface="Calibri"/>
                <a:ea typeface="Calibri"/>
                <a:cs typeface="Calibri"/>
                <a:sym typeface="Calibri"/>
              </a:rPr>
              <a:t>Müşteriniz Pazarlama ve Satış Stratejinizi tanımlar</a:t>
            </a:r>
            <a:endParaRPr b="1" sz="3600">
              <a:solidFill>
                <a:srgbClr val="E95273"/>
              </a:solidFill>
              <a:latin typeface="Calibri"/>
              <a:ea typeface="Calibri"/>
              <a:cs typeface="Calibri"/>
              <a:sym typeface="Calibri"/>
            </a:endParaRPr>
          </a:p>
        </p:txBody>
      </p:sp>
      <p:pic>
        <p:nvPicPr>
          <p:cNvPr descr="A picture containing light&#10;&#10;Description automatically generated" id="482" name="Google Shape;482;p37"/>
          <p:cNvPicPr preferRelativeResize="0"/>
          <p:nvPr/>
        </p:nvPicPr>
        <p:blipFill rotWithShape="1">
          <a:blip r:embed="rId3">
            <a:alphaModFix/>
          </a:blip>
          <a:srcRect b="0" l="0" r="0" t="0"/>
          <a:stretch/>
        </p:blipFill>
        <p:spPr>
          <a:xfrm>
            <a:off x="194310" y="3245007"/>
            <a:ext cx="4435611" cy="309895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3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 Temas Noktaları</a:t>
            </a:r>
            <a:endParaRPr b="1">
              <a:solidFill>
                <a:srgbClr val="E63275"/>
              </a:solidFill>
            </a:endParaRPr>
          </a:p>
        </p:txBody>
      </p:sp>
      <p:sp>
        <p:nvSpPr>
          <p:cNvPr id="488" name="Google Shape;488;p38"/>
          <p:cNvSpPr txBox="1"/>
          <p:nvPr>
            <p:ph idx="2" type="body"/>
          </p:nvPr>
        </p:nvSpPr>
        <p:spPr>
          <a:xfrm>
            <a:off x="331470" y="2882899"/>
            <a:ext cx="4777740"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Müşteri temas noktaları,</a:t>
            </a:r>
            <a:r>
              <a:rPr lang="en-IE"/>
              <a:t> markanızın başından sonuna kadar müşteri </a:t>
            </a:r>
            <a:r>
              <a:rPr b="1" lang="en-IE"/>
              <a:t>iletişim noktalarıdır</a:t>
            </a:r>
            <a:r>
              <a:rPr lang="en-IE"/>
              <a:t>.</a:t>
            </a:r>
            <a:endParaRPr/>
          </a:p>
          <a:p>
            <a:pPr indent="0" lvl="0" marL="0" rtl="0" algn="l">
              <a:lnSpc>
                <a:spcPct val="90000"/>
              </a:lnSpc>
              <a:spcBef>
                <a:spcPts val="1000"/>
              </a:spcBef>
              <a:spcAft>
                <a:spcPts val="0"/>
              </a:spcAft>
              <a:buClr>
                <a:srgbClr val="6D6E6C"/>
              </a:buClr>
              <a:buSzPts val="2400"/>
              <a:buNone/>
            </a:pPr>
            <a:r>
              <a:rPr lang="en-IE"/>
              <a:t>Örneğin</a:t>
            </a:r>
            <a:r>
              <a:rPr b="1" lang="en-IE"/>
              <a:t>, müşteriler </a:t>
            </a:r>
            <a:r>
              <a:rPr lang="en-IE"/>
              <a:t>işletmenizi çevrimiçi olarak veya bir reklamda bulabilir, derecelendirmeleri ve yorumları görebilir, web sitenizi ziyaret edebilir, perakende mağazanızdan alışveriş yapabilir veya </a:t>
            </a:r>
            <a:r>
              <a:rPr b="1" lang="en-IE"/>
              <a:t>müşteri </a:t>
            </a:r>
            <a:r>
              <a:rPr lang="en-IE"/>
              <a:t>hizmetinize başvurabilir.</a:t>
            </a:r>
            <a:endParaRPr/>
          </a:p>
        </p:txBody>
      </p:sp>
      <p:pic>
        <p:nvPicPr>
          <p:cNvPr descr="Brand touchpoints" id="489" name="Google Shape;489;p38"/>
          <p:cNvPicPr preferRelativeResize="0"/>
          <p:nvPr/>
        </p:nvPicPr>
        <p:blipFill rotWithShape="1">
          <a:blip r:embed="rId3">
            <a:alphaModFix/>
          </a:blip>
          <a:srcRect b="0" l="0" r="0" t="13121"/>
          <a:stretch/>
        </p:blipFill>
        <p:spPr>
          <a:xfrm>
            <a:off x="5101304" y="1931670"/>
            <a:ext cx="6923056" cy="428248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3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330"/>
              <a:buNone/>
            </a:pPr>
            <a:r>
              <a:rPr b="1" lang="en-IE" sz="3330">
                <a:solidFill>
                  <a:srgbClr val="E63275"/>
                </a:solidFill>
              </a:rPr>
              <a:t>Satın alma yolculuğu ve temas noktaları</a:t>
            </a:r>
            <a:endParaRPr b="1" sz="3330">
              <a:solidFill>
                <a:srgbClr val="E63275"/>
              </a:solidFill>
            </a:endParaRPr>
          </a:p>
        </p:txBody>
      </p:sp>
      <p:sp>
        <p:nvSpPr>
          <p:cNvPr id="496" name="Google Shape;496;p39"/>
          <p:cNvSpPr txBox="1"/>
          <p:nvPr>
            <p:ph idx="2" type="body"/>
          </p:nvPr>
        </p:nvSpPr>
        <p:spPr>
          <a:xfrm>
            <a:off x="302003" y="2334102"/>
            <a:ext cx="1106573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2A3"/>
              </a:buClr>
              <a:buSzPts val="2400"/>
              <a:buNone/>
            </a:pPr>
            <a:r>
              <a:rPr b="1" lang="en-IE">
                <a:solidFill>
                  <a:srgbClr val="10B2A3"/>
                </a:solidFill>
              </a:rPr>
              <a:t>Pazarlama temas noktaları </a:t>
            </a:r>
            <a:r>
              <a:rPr lang="en-IE"/>
              <a:t>alıcı yolculuğu boyunca markanızla müşteri etkileşimleridir. Bu temas noktalarını alıcı yolculuğunda eşlemek, markanızın kanallar arasındaki müşterileriniz için doğru deneyimi sunmasına yardımcı olur.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Müşteri Yolculuğu: Her Seferinde Bir Temas Noktası</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a:t>Müşterilerinizin markanızla etkileşime girmenin birçok yolunu göz önünde bulundurun, ayrıca müşteri yolculuğunu oluşturmaya başlayabilir, doğru kanalda doğru zamanda doğru kişiye sunmak için doğru içeriği veya deneyimi bulabilirsiniz.</a:t>
            </a:r>
            <a:endParaRPr/>
          </a:p>
          <a:p>
            <a:pPr indent="0" lvl="0" marL="0" rtl="0" algn="l">
              <a:lnSpc>
                <a:spcPct val="90000"/>
              </a:lnSpc>
              <a:spcBef>
                <a:spcPts val="1000"/>
              </a:spcBef>
              <a:spcAft>
                <a:spcPts val="0"/>
              </a:spcAft>
              <a:buClr>
                <a:srgbClr val="6D6E6C"/>
              </a:buClr>
              <a:buSzPts val="2400"/>
              <a:buNone/>
            </a:pPr>
            <a:r>
              <a:rPr lang="en-IE"/>
              <a:t>Müşteri yolculuğunu oluşturmak, müşterilerinizi bilmek ve anlamak anlamına gelir: onların acı noktaları, zorlukları, motivasyonları ve daha fazlası. Bu, müşterilerinizi derinlemesine anlamanın bir markanın yaşamları üzerinde olumlu bir etki yaratmak için pazarlamayı kullanmasına izin verdiği “</a:t>
            </a:r>
            <a:r>
              <a:rPr lang="en-IE" u="sng">
                <a:solidFill>
                  <a:schemeClr val="hlink"/>
                </a:solidFill>
                <a:hlinkClick r:id="rId3"/>
              </a:rPr>
              <a:t>pazarlama insancıllaştırma</a:t>
            </a:r>
            <a:r>
              <a:rPr lang="en-IE"/>
              <a:t>” dediğimiz bir süreçtir.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4"/>
          <p:cNvSpPr txBox="1"/>
          <p:nvPr>
            <p:ph idx="1" type="body"/>
          </p:nvPr>
        </p:nvSpPr>
        <p:spPr>
          <a:xfrm>
            <a:off x="6150077" y="2157413"/>
            <a:ext cx="5551386" cy="36316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A1D76"/>
              </a:buClr>
              <a:buSzPts val="2400"/>
              <a:buFont typeface="Arial"/>
              <a:buNone/>
            </a:pPr>
            <a:r>
              <a:rPr lang="en-IE"/>
              <a:t>Birçok kişi, satış ve pazarlama arasındaki farkı merak ediyor.</a:t>
            </a:r>
            <a:endParaRPr/>
          </a:p>
          <a:p>
            <a:pPr indent="0" lvl="0" marL="0" rtl="0" algn="l">
              <a:lnSpc>
                <a:spcPct val="90000"/>
              </a:lnSpc>
              <a:spcBef>
                <a:spcPts val="1000"/>
              </a:spcBef>
              <a:spcAft>
                <a:spcPts val="0"/>
              </a:spcAft>
              <a:buClr>
                <a:srgbClr val="EA1D76"/>
              </a:buClr>
              <a:buSzPts val="2400"/>
              <a:buFont typeface="Arial"/>
              <a:buNone/>
            </a:pPr>
            <a:r>
              <a:t/>
            </a:r>
            <a:endParaRPr/>
          </a:p>
          <a:p>
            <a:pPr indent="0" lvl="0" marL="0" rtl="0" algn="l">
              <a:lnSpc>
                <a:spcPct val="90000"/>
              </a:lnSpc>
              <a:spcBef>
                <a:spcPts val="1000"/>
              </a:spcBef>
              <a:spcAft>
                <a:spcPts val="0"/>
              </a:spcAft>
              <a:buClr>
                <a:srgbClr val="EA1D76"/>
              </a:buClr>
              <a:buSzPts val="2400"/>
              <a:buFont typeface="Arial"/>
              <a:buNone/>
            </a:pPr>
            <a:r>
              <a:rPr lang="en-IE"/>
              <a:t>Açık olalım… Pazarlama ve satış iş dünyasında  aynı şeyler değil…</a:t>
            </a:r>
            <a:endParaRPr/>
          </a:p>
        </p:txBody>
      </p:sp>
      <p:sp>
        <p:nvSpPr>
          <p:cNvPr id="232" name="Google Shape;232;p4"/>
          <p:cNvSpPr txBox="1"/>
          <p:nvPr>
            <p:ph idx="3" type="body"/>
          </p:nvPr>
        </p:nvSpPr>
        <p:spPr>
          <a:xfrm>
            <a:off x="6150077" y="807640"/>
            <a:ext cx="8912543" cy="85715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lang="en-IE"/>
              <a:t>Pazarlama ve Satış İlişkisi</a:t>
            </a:r>
            <a:endParaRPr/>
          </a:p>
        </p:txBody>
      </p:sp>
      <p:pic>
        <p:nvPicPr>
          <p:cNvPr id="233" name="Google Shape;233;p4"/>
          <p:cNvPicPr preferRelativeResize="0"/>
          <p:nvPr/>
        </p:nvPicPr>
        <p:blipFill rotWithShape="1">
          <a:blip r:embed="rId3">
            <a:alphaModFix/>
          </a:blip>
          <a:srcRect b="0" l="0" r="0" t="0"/>
          <a:stretch/>
        </p:blipFill>
        <p:spPr>
          <a:xfrm>
            <a:off x="0" y="3074149"/>
            <a:ext cx="5676900" cy="2492900"/>
          </a:xfrm>
          <a:prstGeom prst="rect">
            <a:avLst/>
          </a:prstGeom>
          <a:noFill/>
          <a:ln>
            <a:noFill/>
          </a:ln>
        </p:spPr>
      </p:pic>
      <p:pic>
        <p:nvPicPr>
          <p:cNvPr descr="Euro" id="234" name="Google Shape;234;p4"/>
          <p:cNvPicPr preferRelativeResize="0"/>
          <p:nvPr/>
        </p:nvPicPr>
        <p:blipFill rotWithShape="1">
          <a:blip r:embed="rId4">
            <a:alphaModFix/>
          </a:blip>
          <a:srcRect b="0" l="0" r="0" t="0"/>
          <a:stretch/>
        </p:blipFill>
        <p:spPr>
          <a:xfrm>
            <a:off x="163830" y="4274879"/>
            <a:ext cx="914400" cy="914400"/>
          </a:xfrm>
          <a:prstGeom prst="rect">
            <a:avLst/>
          </a:prstGeom>
          <a:noFill/>
          <a:ln>
            <a:noFill/>
          </a:ln>
        </p:spPr>
      </p:pic>
      <p:pic>
        <p:nvPicPr>
          <p:cNvPr descr="Upward trend" id="235" name="Google Shape;235;p4"/>
          <p:cNvPicPr preferRelativeResize="0"/>
          <p:nvPr/>
        </p:nvPicPr>
        <p:blipFill rotWithShape="1">
          <a:blip r:embed="rId5">
            <a:alphaModFix/>
          </a:blip>
          <a:srcRect b="0" l="0" r="0" t="0"/>
          <a:stretch/>
        </p:blipFill>
        <p:spPr>
          <a:xfrm>
            <a:off x="4175760" y="4274879"/>
            <a:ext cx="914400" cy="914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40"/>
          <p:cNvSpPr txBox="1"/>
          <p:nvPr>
            <p:ph idx="1" type="body"/>
          </p:nvPr>
        </p:nvSpPr>
        <p:spPr>
          <a:xfrm>
            <a:off x="3807142" y="1171546"/>
            <a:ext cx="803001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Satın alma yolculuğu ve temas noktaları</a:t>
            </a:r>
            <a:endParaRPr b="1">
              <a:solidFill>
                <a:srgbClr val="E63275"/>
              </a:solidFill>
            </a:endParaRPr>
          </a:p>
        </p:txBody>
      </p:sp>
      <p:sp>
        <p:nvSpPr>
          <p:cNvPr id="502" name="Google Shape;502;p40"/>
          <p:cNvSpPr txBox="1"/>
          <p:nvPr>
            <p:ph idx="2" type="body"/>
          </p:nvPr>
        </p:nvSpPr>
        <p:spPr>
          <a:xfrm>
            <a:off x="302003" y="2612398"/>
            <a:ext cx="11065734"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b="1" lang="en-IE"/>
              <a:t>Bazı önemli temas noktalarının müşteri deneyimini etkilemesi muhtemeldir.</a:t>
            </a:r>
            <a:endParaRPr/>
          </a:p>
          <a:p>
            <a:pPr indent="0" lvl="0" marL="0" rtl="0" algn="l">
              <a:lnSpc>
                <a:spcPct val="90000"/>
              </a:lnSpc>
              <a:spcBef>
                <a:spcPts val="1000"/>
              </a:spcBef>
              <a:spcAft>
                <a:spcPts val="0"/>
              </a:spcAft>
              <a:buClr>
                <a:srgbClr val="10B2A3"/>
              </a:buClr>
              <a:buSzPts val="2400"/>
              <a:buNone/>
            </a:pPr>
            <a:r>
              <a:rPr b="1" lang="en-IE">
                <a:solidFill>
                  <a:srgbClr val="10B2A3"/>
                </a:solidFill>
              </a:rPr>
              <a:t>Web sitenizi en çok yönlü temas noktanız yapmak için verileri kullanın </a:t>
            </a:r>
            <a:r>
              <a:rPr lang="en-IE"/>
              <a:t>Web siteniz çok sayıda potansiyel temas noktası içeriyor: ürün sayfaları, blog gönderileri, konuma özgü sayfalar. Müşterilerinizi anlamak, web sitenizi dijital müşteri deneyiminin merkezi olarak mükemmelleştirmek için çok önemlidir. Temas noktalarını hizalamanın en iyi yollarından biri, müşteri yolculuğunu haritalamaktır. </a:t>
            </a:r>
            <a:r>
              <a:rPr b="1" lang="en-IE"/>
              <a:t>Personanız ile başlayın</a:t>
            </a:r>
            <a:r>
              <a:rPr lang="en-IE"/>
              <a:t>: anahtar müşteri segmentleriniz kimler? Temel temas noktalarında kim olduklarını ve markanızla nasıl etkileşime gireceklerini anlamak için müşteri verilerinden bilgi almanız gerekir. Kişiselleştirme şu anda pazarlamadaki en büyük trendlerden biri (ve pazarlama yöneticilerinin en hazırlıksız hissettikleri), ancak müşteri etrafında çok özel bir çizgide yürümeyi gerektiriyor data. </a:t>
            </a:r>
            <a:endParaRPr/>
          </a:p>
          <a:p>
            <a:pPr indent="-304800" lvl="0" marL="457200" rtl="0" algn="l">
              <a:lnSpc>
                <a:spcPct val="90000"/>
              </a:lnSpc>
              <a:spcBef>
                <a:spcPts val="1000"/>
              </a:spcBef>
              <a:spcAft>
                <a:spcPts val="0"/>
              </a:spcAft>
              <a:buClr>
                <a:srgbClr val="6D6E6C"/>
              </a:buClr>
              <a:buSzPts val="2400"/>
              <a:buFont typeface="Calibri"/>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41"/>
          <p:cNvSpPr txBox="1"/>
          <p:nvPr>
            <p:ph idx="1" type="body"/>
          </p:nvPr>
        </p:nvSpPr>
        <p:spPr>
          <a:xfrm>
            <a:off x="3798043" y="1171546"/>
            <a:ext cx="8230183"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Satın alma yolculuğu ve temas noktaları</a:t>
            </a:r>
            <a:endParaRPr b="1">
              <a:solidFill>
                <a:srgbClr val="E63275"/>
              </a:solidFill>
            </a:endParaRPr>
          </a:p>
        </p:txBody>
      </p:sp>
      <p:sp>
        <p:nvSpPr>
          <p:cNvPr id="508" name="Google Shape;508;p41"/>
          <p:cNvSpPr txBox="1"/>
          <p:nvPr>
            <p:ph idx="2" type="body"/>
          </p:nvPr>
        </p:nvSpPr>
        <p:spPr>
          <a:xfrm>
            <a:off x="288355" y="2813734"/>
            <a:ext cx="11065734"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2"/>
            </a:pPr>
            <a:r>
              <a:rPr b="1" lang="en-IE">
                <a:solidFill>
                  <a:srgbClr val="10B2A3"/>
                </a:solidFill>
              </a:rPr>
              <a:t>Önemli Temas Noktalarını Bulmak için Müşteri Yolculuğunu Haritalayın</a:t>
            </a:r>
            <a:endParaRPr b="1">
              <a:solidFill>
                <a:srgbClr val="10B2A3"/>
              </a:solidFill>
            </a:endParaRPr>
          </a:p>
          <a:p>
            <a:pPr indent="0" lvl="0" marL="0" rtl="0" algn="l">
              <a:lnSpc>
                <a:spcPct val="90000"/>
              </a:lnSpc>
              <a:spcBef>
                <a:spcPts val="1000"/>
              </a:spcBef>
              <a:spcAft>
                <a:spcPts val="0"/>
              </a:spcAft>
              <a:buClr>
                <a:srgbClr val="E63275"/>
              </a:buClr>
              <a:buSzPts val="2400"/>
              <a:buNone/>
            </a:pPr>
            <a:r>
              <a:rPr b="1" lang="en-IE">
                <a:solidFill>
                  <a:srgbClr val="E63275"/>
                </a:solidFill>
              </a:rPr>
              <a:t>Organik arama bilgileri, </a:t>
            </a:r>
            <a:r>
              <a:rPr lang="en-IE"/>
              <a:t>müşterilerinizin markanızla nasıl etkileşim kuracağını anlamada önemli bir bileşendir. Hangi soruları cevaplamalarına yardımcı olabileceğinizi soruyorlar? Markanızın uzmanlık alanı hakkında neler paylaşabilirsiniz? Ne tür bir cihaz kullanıyorlar? Analizlerinize erişmek ve bunları düzenlemek için teknolojiyi kullanın, böylece bunlardan en iyi şekilde yararlanabilirsiniz. Ardından, müşteri yolculuğunun aşamalarını göz önünde bulundurun: müşteriniz belirli kelime öbeklerini aradığında ne yapmaya çalışıyor?</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https://www.conductor.com/blog/2019/01/what-is-a-touchpoint-marketing-touchpoints-on-a-buyers-journey-in-2019/</a:t>
            </a:r>
            <a:endParaRPr sz="1400"/>
          </a:p>
          <a:p>
            <a:pPr indent="-304800" lvl="0" marL="457200" rtl="0" algn="l">
              <a:lnSpc>
                <a:spcPct val="90000"/>
              </a:lnSpc>
              <a:spcBef>
                <a:spcPts val="1000"/>
              </a:spcBef>
              <a:spcAft>
                <a:spcPts val="0"/>
              </a:spcAft>
              <a:buClr>
                <a:srgbClr val="6D6E6C"/>
              </a:buClr>
              <a:buSzPts val="2400"/>
              <a:buFont typeface="Calibri"/>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2"/>
          <p:cNvSpPr txBox="1"/>
          <p:nvPr>
            <p:ph idx="1" type="body"/>
          </p:nvPr>
        </p:nvSpPr>
        <p:spPr>
          <a:xfrm>
            <a:off x="3793494" y="1185194"/>
            <a:ext cx="790263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Satın alma yolculuğu ve temas noktaları</a:t>
            </a:r>
            <a:endParaRPr b="1">
              <a:solidFill>
                <a:srgbClr val="E63275"/>
              </a:solidFill>
            </a:endParaRPr>
          </a:p>
        </p:txBody>
      </p:sp>
      <p:sp>
        <p:nvSpPr>
          <p:cNvPr id="515" name="Google Shape;515;p42"/>
          <p:cNvSpPr txBox="1"/>
          <p:nvPr>
            <p:ph idx="2" type="body"/>
          </p:nvPr>
        </p:nvSpPr>
        <p:spPr>
          <a:xfrm>
            <a:off x="302003" y="2581722"/>
            <a:ext cx="11065734"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3"/>
            </a:pPr>
            <a:r>
              <a:rPr b="1" lang="en-IE">
                <a:solidFill>
                  <a:srgbClr val="10B2A3"/>
                </a:solidFill>
              </a:rPr>
              <a:t>Doğru Anı Bulmak: Diğer Dijital Kanallar</a:t>
            </a:r>
            <a:endParaRPr b="1">
              <a:solidFill>
                <a:srgbClr val="10B2A3"/>
              </a:solidFill>
            </a:endParaRPr>
          </a:p>
          <a:p>
            <a:pPr indent="0" lvl="0" marL="0" rtl="0" algn="l">
              <a:lnSpc>
                <a:spcPct val="90000"/>
              </a:lnSpc>
              <a:spcBef>
                <a:spcPts val="1000"/>
              </a:spcBef>
              <a:spcAft>
                <a:spcPts val="0"/>
              </a:spcAft>
              <a:buClr>
                <a:srgbClr val="6D6E6C"/>
              </a:buClr>
              <a:buSzPts val="2400"/>
              <a:buNone/>
            </a:pPr>
            <a:r>
              <a:rPr lang="en-IE"/>
              <a:t>Dikkate almanız gereken diğer önemli kanallar sosyal medya, ücretli arama, görüntülü reklamlar ve daha fazlasını içerir. Çoğu zaman, pazarlamamızı çok farklı dağıtım yapabilen </a:t>
            </a:r>
            <a:r>
              <a:rPr lang="en-IE" u="sng">
                <a:solidFill>
                  <a:schemeClr val="hlink"/>
                </a:solidFill>
                <a:hlinkClick r:id="rId3"/>
              </a:rPr>
              <a:t>ücretli ve kazanılmış stratejilere </a:t>
            </a:r>
            <a:r>
              <a:rPr lang="en-IE"/>
              <a:t>böleriz. Ancak organik trafiği yönlendiren blog yayınları gibi “kazanılan” etkileşimleriniz için uyguladığınız aynı insancıl pazarlama stratejileri ve düşünceleri her temas noktasına uygulanmalıdır.</a:t>
            </a:r>
            <a:endParaRPr/>
          </a:p>
          <a:p>
            <a:pPr indent="0" lvl="0" marL="0" rtl="0" algn="l">
              <a:lnSpc>
                <a:spcPct val="90000"/>
              </a:lnSpc>
              <a:spcBef>
                <a:spcPts val="1000"/>
              </a:spcBef>
              <a:spcAft>
                <a:spcPts val="0"/>
              </a:spcAft>
              <a:buClr>
                <a:srgbClr val="6D6E6C"/>
              </a:buClr>
              <a:buSzPts val="2400"/>
              <a:buNone/>
            </a:pPr>
            <a:r>
              <a:rPr lang="en-IE"/>
              <a:t>Bir arama motoru sonuçları sayfasında yer satın alıyorsanız, sağladığınız içerik müşterinizin arama amacına uygun mu? Bunun için; sadece sahip olmak için alan satın almamalısınız, çünkü o temas noktasında müşterinize gerçek değer sağlayabildiğiniz için.</a:t>
            </a:r>
            <a:endParaRPr/>
          </a:p>
          <a:p>
            <a:pPr indent="0" lvl="0" marL="0" rtl="0" algn="l">
              <a:lnSpc>
                <a:spcPct val="90000"/>
              </a:lnSpc>
              <a:spcBef>
                <a:spcPts val="1000"/>
              </a:spcBef>
              <a:spcAft>
                <a:spcPts val="0"/>
              </a:spcAft>
              <a:buClr>
                <a:srgbClr val="6D6E6C"/>
              </a:buClr>
              <a:buSzPts val="2400"/>
              <a:buNone/>
            </a:pPr>
            <a:r>
              <a:rPr lang="en-IE"/>
              <a:t> </a:t>
            </a:r>
            <a:r>
              <a:rPr lang="en-IE" sz="1400" u="sng">
                <a:solidFill>
                  <a:schemeClr val="hlink"/>
                </a:solidFill>
                <a:hlinkClick r:id="rId4"/>
              </a:rPr>
              <a:t>https://www.conductor.com/blog/2019/01/what-is-a-touchpoint-marketing-touchpoints-on-a-buyers-journey-in-2019/</a:t>
            </a:r>
            <a:endParaRPr sz="1400"/>
          </a:p>
          <a:p>
            <a:pPr indent="0" lvl="0" marL="0" rtl="0" algn="l">
              <a:lnSpc>
                <a:spcPct val="90000"/>
              </a:lnSpc>
              <a:spcBef>
                <a:spcPts val="1000"/>
              </a:spcBef>
              <a:spcAft>
                <a:spcPts val="0"/>
              </a:spcAft>
              <a:buClr>
                <a:srgbClr val="6D6E6C"/>
              </a:buClr>
              <a:buSzPts val="2400"/>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43"/>
          <p:cNvSpPr txBox="1"/>
          <p:nvPr>
            <p:ph idx="1" type="body"/>
          </p:nvPr>
        </p:nvSpPr>
        <p:spPr>
          <a:xfrm>
            <a:off x="3848086" y="1212489"/>
            <a:ext cx="8030016"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Satın alma yolculuğu ve temas noktaları</a:t>
            </a:r>
            <a:endParaRPr b="1">
              <a:solidFill>
                <a:srgbClr val="E63275"/>
              </a:solidFill>
            </a:endParaRPr>
          </a:p>
        </p:txBody>
      </p:sp>
      <p:sp>
        <p:nvSpPr>
          <p:cNvPr id="521" name="Google Shape;521;p43"/>
          <p:cNvSpPr txBox="1"/>
          <p:nvPr>
            <p:ph idx="2" type="body"/>
          </p:nvPr>
        </p:nvSpPr>
        <p:spPr>
          <a:xfrm>
            <a:off x="692528" y="2882899"/>
            <a:ext cx="11065734"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4"/>
            </a:pPr>
            <a:r>
              <a:rPr b="1" lang="en-IE">
                <a:solidFill>
                  <a:srgbClr val="10B2A3"/>
                </a:solidFill>
              </a:rPr>
              <a:t>Dijital Temas Noktalarının Ötesinde: Tuğla ve Harç Deneyimlerini Entegre Etmek</a:t>
            </a:r>
            <a:endParaRPr b="1">
              <a:solidFill>
                <a:srgbClr val="10B2A3"/>
              </a:solidFill>
            </a:endParaRPr>
          </a:p>
          <a:p>
            <a:pPr indent="0" lvl="0" marL="0" rtl="0" algn="l">
              <a:lnSpc>
                <a:spcPct val="90000"/>
              </a:lnSpc>
              <a:spcBef>
                <a:spcPts val="1000"/>
              </a:spcBef>
              <a:spcAft>
                <a:spcPts val="0"/>
              </a:spcAft>
              <a:buClr>
                <a:srgbClr val="6D6E6C"/>
              </a:buClr>
              <a:buSzPts val="2400"/>
              <a:buNone/>
            </a:pPr>
            <a:r>
              <a:rPr lang="en-IE"/>
              <a:t>Müşteriler, giderek artan bir şekilde, kanallar arasındaki dijital ve şahsen farklı markalarla etkileşime girebildikleri </a:t>
            </a:r>
            <a:r>
              <a:rPr lang="en-IE" u="sng">
                <a:solidFill>
                  <a:schemeClr val="hlink"/>
                </a:solidFill>
                <a:hlinkClick r:id="rId3"/>
              </a:rPr>
              <a:t>kesintisiz çok kanallı deneyimler </a:t>
            </a:r>
            <a:r>
              <a:rPr lang="en-IE"/>
              <a:t>talep ediyor. Mağaza içi satın alma geçmişi gibi dijital olmayan kaynaklardan, müşterilerinizin markanızla tüm kanallardaki etkileşimlerinin bir resmini elde etmek için genellikle izole edilen verileri bir araya getirmek çok önemlidir.</a:t>
            </a:r>
            <a:endParaRPr/>
          </a:p>
          <a:p>
            <a:pPr indent="0" lvl="0" marL="0" rtl="0" algn="l">
              <a:lnSpc>
                <a:spcPct val="90000"/>
              </a:lnSpc>
              <a:spcBef>
                <a:spcPts val="1000"/>
              </a:spcBef>
              <a:spcAft>
                <a:spcPts val="0"/>
              </a:spcAft>
              <a:buClr>
                <a:srgbClr val="6D6E6C"/>
              </a:buClr>
              <a:buSzPts val="1400"/>
              <a:buNone/>
            </a:pPr>
            <a:r>
              <a:t/>
            </a:r>
            <a:endParaRPr sz="1400" u="sng">
              <a:solidFill>
                <a:schemeClr val="hlink"/>
              </a:solidFill>
              <a:hlinkClick r:id="rId4"/>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5"/>
              </a:rPr>
              <a:t>https://www.conductor.com/blog/2019/01/what-is-a-touchpoint-marketing-touchpoints-on-a-buyers-journey-in-2019/</a:t>
            </a:r>
            <a:endParaRPr sz="1400"/>
          </a:p>
          <a:p>
            <a:pPr indent="-304800" lvl="0" marL="457200" rtl="0" algn="l">
              <a:lnSpc>
                <a:spcPct val="90000"/>
              </a:lnSpc>
              <a:spcBef>
                <a:spcPts val="1000"/>
              </a:spcBef>
              <a:spcAft>
                <a:spcPts val="0"/>
              </a:spcAft>
              <a:buClr>
                <a:srgbClr val="6D6E6C"/>
              </a:buClr>
              <a:buSzPts val="2400"/>
              <a:buFont typeface="Calibri"/>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4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Müşterilerinizi Nasıl Bulacaksınız?</a:t>
            </a:r>
            <a:endParaRPr/>
          </a:p>
        </p:txBody>
      </p:sp>
      <p:sp>
        <p:nvSpPr>
          <p:cNvPr id="527" name="Google Shape;527;p44"/>
          <p:cNvSpPr txBox="1"/>
          <p:nvPr>
            <p:ph idx="2" type="body"/>
          </p:nvPr>
        </p:nvSpPr>
        <p:spPr>
          <a:xfrm>
            <a:off x="547688" y="2882899"/>
            <a:ext cx="11096624"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a:pPr>
            <a:r>
              <a:rPr b="1" lang="en-IE">
                <a:solidFill>
                  <a:srgbClr val="10B2A3"/>
                </a:solidFill>
              </a:rPr>
              <a:t>Müşteri Kazanımı için Bir Plan Geliştirin </a:t>
            </a:r>
            <a:r>
              <a:rPr lang="en-IE"/>
              <a:t>bunun sırrı kimin fikir müşterisi yapacağını bilmek</a:t>
            </a:r>
            <a:endParaRPr/>
          </a:p>
          <a:p>
            <a:pPr indent="-457200" lvl="0" marL="457200" rtl="0" algn="l">
              <a:lnSpc>
                <a:spcPct val="90000"/>
              </a:lnSpc>
              <a:spcBef>
                <a:spcPts val="1000"/>
              </a:spcBef>
              <a:spcAft>
                <a:spcPts val="0"/>
              </a:spcAft>
              <a:buClr>
                <a:srgbClr val="10B2A3"/>
              </a:buClr>
              <a:buSzPts val="2400"/>
              <a:buFont typeface="Calibri"/>
              <a:buAutoNum type="arabicPeriod"/>
            </a:pPr>
            <a:r>
              <a:rPr b="1" lang="en-IE">
                <a:solidFill>
                  <a:srgbClr val="10B2A3"/>
                </a:solidFill>
              </a:rPr>
              <a:t>Sosyal medyada iş fırsatlarını arayın ve takip edin </a:t>
            </a:r>
            <a:r>
              <a:rPr lang="en-IE"/>
              <a:t>Sosyal medya yayınlarında onlara satış yapmaya çalışmayın, potansiyel müşterilerle ilişkiler geliştirmeye çalışın. Yayınlarını retweetleyin veya yorum yapın. Sosyal medyanızda bunlardan bahsedin!</a:t>
            </a:r>
            <a:endParaRPr/>
          </a:p>
          <a:p>
            <a:pPr indent="-457200" lvl="0" marL="457200" rtl="0" algn="l">
              <a:lnSpc>
                <a:spcPct val="90000"/>
              </a:lnSpc>
              <a:spcBef>
                <a:spcPts val="1000"/>
              </a:spcBef>
              <a:spcAft>
                <a:spcPts val="0"/>
              </a:spcAft>
              <a:buClr>
                <a:srgbClr val="10B2A3"/>
              </a:buClr>
              <a:buSzPts val="2400"/>
              <a:buFont typeface="Calibri"/>
              <a:buAutoNum type="arabicPeriod"/>
            </a:pPr>
            <a:r>
              <a:rPr b="1" lang="en-IE">
                <a:solidFill>
                  <a:srgbClr val="10B2A3"/>
                </a:solidFill>
              </a:rPr>
              <a:t>Yerel gazetelerinizi ve radyo istasyonlarınızı çalışın </a:t>
            </a:r>
            <a:r>
              <a:rPr lang="en-IE"/>
              <a:t>Bu güçlü olabilir ve geniş bir erişim sağlayabilir. Özellikle müşterileriniz bulunduğunuz başlığı okur veya dinlerse potansiyel yeni müşterilere yol açabilir. İyi performans gösteren veya potansiyel olarak müşteri olabilecek bu tür ortamlarda bulunan kişilere "tebrikler“ mesajı gönderin.</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            https://www.businessknowhow.com/startup/findcustomers.htm</a:t>
            </a:r>
            <a:r>
              <a:rPr lang="en-IE" sz="1400"/>
              <a:t>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4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Müşterilerinizi Nasıl Bulacaksınız?</a:t>
            </a:r>
            <a:endParaRPr/>
          </a:p>
        </p:txBody>
      </p:sp>
      <p:sp>
        <p:nvSpPr>
          <p:cNvPr id="533" name="Google Shape;533;p45"/>
          <p:cNvSpPr txBox="1"/>
          <p:nvPr>
            <p:ph idx="2" type="body"/>
          </p:nvPr>
        </p:nvSpPr>
        <p:spPr>
          <a:xfrm>
            <a:off x="547688" y="2500761"/>
            <a:ext cx="11096624"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5"/>
            </a:pPr>
            <a:r>
              <a:rPr b="1" lang="en-IE">
                <a:solidFill>
                  <a:srgbClr val="10B2A3"/>
                </a:solidFill>
              </a:rPr>
              <a:t>Web sitenizin ve sosyal medya sayfalarınızın ziyaretçilerin size nasıl ulaşacağını bilmelerini kolaylaştırdığından emin olun </a:t>
            </a:r>
            <a:r>
              <a:rPr lang="en-IE"/>
              <a:t>yine de onlara iletişim bilgilerini vermeleri için bir sebep vermelisin</a:t>
            </a:r>
            <a:endParaRPr/>
          </a:p>
          <a:p>
            <a:pPr indent="-457200" lvl="0" marL="457200" rtl="0" algn="l">
              <a:lnSpc>
                <a:spcPct val="90000"/>
              </a:lnSpc>
              <a:spcBef>
                <a:spcPts val="1000"/>
              </a:spcBef>
              <a:spcAft>
                <a:spcPts val="0"/>
              </a:spcAft>
              <a:buClr>
                <a:srgbClr val="10B2A3"/>
              </a:buClr>
              <a:buSzPts val="2400"/>
              <a:buFont typeface="Calibri"/>
              <a:buAutoNum type="arabicPeriod" startAt="5"/>
            </a:pPr>
            <a:r>
              <a:rPr b="1" lang="en-IE">
                <a:solidFill>
                  <a:srgbClr val="10B2A3"/>
                </a:solidFill>
              </a:rPr>
              <a:t>Sponsor etkinlikleri </a:t>
            </a:r>
            <a:r>
              <a:rPr lang="en-IE"/>
              <a:t>potansiyel pazarınızı bir araya getirir. Bu ucuz bir yol ve müşterilerinizin önüne geçmek için doğrudan bir yol olabilir</a:t>
            </a:r>
            <a:endParaRPr/>
          </a:p>
          <a:p>
            <a:pPr indent="-457200" lvl="0" marL="457200" rtl="0" algn="l">
              <a:lnSpc>
                <a:spcPct val="90000"/>
              </a:lnSpc>
              <a:spcBef>
                <a:spcPts val="1000"/>
              </a:spcBef>
              <a:spcAft>
                <a:spcPts val="0"/>
              </a:spcAft>
              <a:buClr>
                <a:srgbClr val="10B2A3"/>
              </a:buClr>
              <a:buSzPts val="2400"/>
              <a:buFont typeface="Calibri"/>
              <a:buAutoNum type="arabicPeriod" startAt="5"/>
            </a:pPr>
            <a:r>
              <a:rPr b="1" lang="en-IE">
                <a:solidFill>
                  <a:srgbClr val="10B2A3"/>
                </a:solidFill>
              </a:rPr>
              <a:t>Kişisel network’ünüzü kullanın </a:t>
            </a:r>
            <a:r>
              <a:rPr lang="en-IE"/>
              <a:t>İnsanlara, hizmetlerinizi kullanacak kişileri tanıyıp tanımadıklarını, sizi tanıtmalarını ve konuşmalarını veya sizi yönlendirmelerini isteyin.</a:t>
            </a:r>
            <a:endParaRPr/>
          </a:p>
          <a:p>
            <a:pPr indent="-457200" lvl="0" marL="457200" rtl="0" algn="l">
              <a:lnSpc>
                <a:spcPct val="90000"/>
              </a:lnSpc>
              <a:spcBef>
                <a:spcPts val="1000"/>
              </a:spcBef>
              <a:spcAft>
                <a:spcPts val="0"/>
              </a:spcAft>
              <a:buClr>
                <a:srgbClr val="10B2A3"/>
              </a:buClr>
              <a:buSzPts val="2400"/>
              <a:buFont typeface="Calibri"/>
              <a:buAutoNum type="arabicPeriod" startAt="5"/>
            </a:pPr>
            <a:r>
              <a:rPr b="1" lang="en-IE">
                <a:solidFill>
                  <a:srgbClr val="10B2A3"/>
                </a:solidFill>
              </a:rPr>
              <a:t>Başarılı rakiplerinizi inceleyin </a:t>
            </a:r>
            <a:r>
              <a:rPr lang="en-IE"/>
              <a:t>nerede reklam veriyorlar? Nerede ağ yapıyorlar? Hangi taktikleri kullanıyorlar? Onlar için işe yarayan sadece sizin için işe yarayabilir.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daha fazla ipucu için : </a:t>
            </a:r>
            <a:r>
              <a:rPr lang="en-IE" sz="1400" u="sng">
                <a:solidFill>
                  <a:schemeClr val="hlink"/>
                </a:solidFill>
                <a:hlinkClick r:id="rId3"/>
              </a:rPr>
              <a:t>https://www.businessknowhow.com/startup/findcustomers.htm</a:t>
            </a:r>
            <a:r>
              <a:rPr lang="en-IE" sz="1400"/>
              <a:t>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4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Müşterilerinize nasıl ulaşırsınız?</a:t>
            </a:r>
            <a:endParaRPr/>
          </a:p>
        </p:txBody>
      </p:sp>
      <p:sp>
        <p:nvSpPr>
          <p:cNvPr id="539" name="Google Shape;539;p46"/>
          <p:cNvSpPr txBox="1"/>
          <p:nvPr>
            <p:ph idx="2" type="body"/>
          </p:nvPr>
        </p:nvSpPr>
        <p:spPr>
          <a:xfrm>
            <a:off x="361950" y="2096834"/>
            <a:ext cx="11468099"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300"/>
              <a:buFont typeface="Calibri"/>
              <a:buAutoNum type="arabicPeriod"/>
            </a:pPr>
            <a:r>
              <a:rPr b="1" lang="en-IE" sz="2300">
                <a:solidFill>
                  <a:srgbClr val="10B2A3"/>
                </a:solidFill>
              </a:rPr>
              <a:t>Onları e-posta listenize katılmaya teşvik edin </a:t>
            </a:r>
            <a:r>
              <a:rPr lang="en-IE" sz="2300"/>
              <a:t>E-posta pazarlaması en yeni pazarlama kanalı değil, ancak en etkili kanallardan biri olmaya devam ediyor. Bir e-posta pazarlama sağlayıcısına kaydolun, web sitenize bir kayıt formu ekleyerek kişileri çevrimiçi olarak toplayın ve mobil uyumlu bir e-posta şablonu kullanarak profesyonel mesajlar göndermeye başlayın.</a:t>
            </a:r>
            <a:endParaRPr/>
          </a:p>
          <a:p>
            <a:pPr indent="-457200" lvl="0" marL="457200" rtl="0" algn="l">
              <a:lnSpc>
                <a:spcPct val="90000"/>
              </a:lnSpc>
              <a:spcBef>
                <a:spcPts val="1000"/>
              </a:spcBef>
              <a:spcAft>
                <a:spcPts val="0"/>
              </a:spcAft>
              <a:buClr>
                <a:srgbClr val="10B2A3"/>
              </a:buClr>
              <a:buSzPts val="2300"/>
              <a:buFont typeface="Calibri"/>
              <a:buAutoNum type="arabicPeriod"/>
            </a:pPr>
            <a:r>
              <a:rPr b="1" lang="en-IE" sz="2300">
                <a:solidFill>
                  <a:srgbClr val="10B2A3"/>
                </a:solidFill>
              </a:rPr>
              <a:t>Start a Blog </a:t>
            </a:r>
            <a:r>
              <a:rPr lang="en-IE" sz="2300"/>
              <a:t>Blogunuzu müşterilerinizin size her zaman sorduğu soruların yazılı bir kaydı olarak mı başlatmak istiyorsunuz? İşaret etmeye hazır bir kaynağınız olsaydı bu aslında zaman kazandırıcı olmaz mıydı?</a:t>
            </a:r>
            <a:endParaRPr/>
          </a:p>
          <a:p>
            <a:pPr indent="-457200" lvl="0" marL="457200" rtl="0" algn="l">
              <a:lnSpc>
                <a:spcPct val="90000"/>
              </a:lnSpc>
              <a:spcBef>
                <a:spcPts val="1000"/>
              </a:spcBef>
              <a:spcAft>
                <a:spcPts val="0"/>
              </a:spcAft>
              <a:buClr>
                <a:srgbClr val="10B2A3"/>
              </a:buClr>
              <a:buSzPts val="2300"/>
              <a:buFont typeface="Calibri"/>
              <a:buAutoNum type="arabicPeriod"/>
            </a:pPr>
            <a:r>
              <a:rPr b="1" lang="en-IE" sz="2300">
                <a:solidFill>
                  <a:srgbClr val="10B2A3"/>
                </a:solidFill>
              </a:rPr>
              <a:t>Host a photo contest </a:t>
            </a:r>
            <a:r>
              <a:rPr lang="en-IE" sz="2300"/>
              <a:t>Mevcut müşterilerinizi bir deneyimden zevk alarak fotoğraflarını paylaşmaya teşvik ederseniz, arkadaşları yakında takip edecek. Bu, çok çaba harcamadan yeni insanlara ulaşmak için harika bir yoldur. İnsanların tatil fotoğraf yarışmasına katılmaları kolay olan ve katılımı teşvik etmek için cazip bir ödül sunan zamanında bir yarışma oluşturun.</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           https://blogs.constantcontact.com/marketing-to-reach-new-customers/</a:t>
            </a:r>
            <a:endParaRPr sz="1400"/>
          </a:p>
          <a:p>
            <a:pPr indent="-304800" lvl="0" marL="457200" rtl="0" algn="l">
              <a:lnSpc>
                <a:spcPct val="90000"/>
              </a:lnSpc>
              <a:spcBef>
                <a:spcPts val="1000"/>
              </a:spcBef>
              <a:spcAft>
                <a:spcPts val="0"/>
              </a:spcAft>
              <a:buClr>
                <a:srgbClr val="6D6E6C"/>
              </a:buClr>
              <a:buSzPts val="2400"/>
              <a:buFont typeface="Calibri"/>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4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Müşterilerinize nasıl ulaşırsınız?</a:t>
            </a:r>
            <a:endParaRPr/>
          </a:p>
        </p:txBody>
      </p:sp>
      <p:sp>
        <p:nvSpPr>
          <p:cNvPr id="545" name="Google Shape;545;p47"/>
          <p:cNvSpPr txBox="1"/>
          <p:nvPr>
            <p:ph idx="2" type="body"/>
          </p:nvPr>
        </p:nvSpPr>
        <p:spPr>
          <a:xfrm>
            <a:off x="361950" y="2882899"/>
            <a:ext cx="11468099"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4"/>
            </a:pPr>
            <a:r>
              <a:rPr b="1" lang="en-IE">
                <a:solidFill>
                  <a:srgbClr val="10B2A3"/>
                </a:solidFill>
              </a:rPr>
              <a:t>İncelemeleri teşvik edin </a:t>
            </a:r>
            <a:r>
              <a:rPr lang="en-IE"/>
              <a:t>Sadık hayranlardan bir inceleme paylaşmasını istemek için Facebook sayfanıza ve bir sonraki e-posta patlamanızda harekete geçirici mesaj gönderin.</a:t>
            </a:r>
            <a:endParaRPr/>
          </a:p>
          <a:p>
            <a:pPr indent="-457200" lvl="0" marL="457200" rtl="0" algn="l">
              <a:lnSpc>
                <a:spcPct val="90000"/>
              </a:lnSpc>
              <a:spcBef>
                <a:spcPts val="1000"/>
              </a:spcBef>
              <a:spcAft>
                <a:spcPts val="0"/>
              </a:spcAft>
              <a:buClr>
                <a:srgbClr val="10B2A3"/>
              </a:buClr>
              <a:buSzPts val="2400"/>
              <a:buFont typeface="Calibri"/>
              <a:buAutoNum type="arabicPeriod" startAt="4"/>
            </a:pPr>
            <a:r>
              <a:rPr b="1" lang="en-IE">
                <a:solidFill>
                  <a:srgbClr val="10B2A3"/>
                </a:solidFill>
              </a:rPr>
              <a:t>Yönlendirme isteyin </a:t>
            </a:r>
            <a:r>
              <a:rPr lang="en-IE"/>
              <a:t>Reddedilme korkusunun yeni müşterilere ulaşma yolunda durmasına izin vermeyin! Sadece birkaç kişi evet diyse bile, değerli yeni müşterilerin karşısına çıkacaksınız.</a:t>
            </a:r>
            <a:endParaRPr b="1">
              <a:solidFill>
                <a:srgbClr val="10B2A3"/>
              </a:solidFill>
            </a:endParaRPr>
          </a:p>
          <a:p>
            <a:pPr indent="-457200" lvl="0" marL="457200" rtl="0" algn="l">
              <a:lnSpc>
                <a:spcPct val="90000"/>
              </a:lnSpc>
              <a:spcBef>
                <a:spcPts val="1000"/>
              </a:spcBef>
              <a:spcAft>
                <a:spcPts val="0"/>
              </a:spcAft>
              <a:buClr>
                <a:srgbClr val="10B2A3"/>
              </a:buClr>
              <a:buSzPts val="2400"/>
              <a:buFont typeface="Calibri"/>
              <a:buAutoNum type="arabicPeriod" startAt="4"/>
            </a:pPr>
            <a:r>
              <a:rPr b="1" lang="en-IE">
                <a:solidFill>
                  <a:srgbClr val="10B2A3"/>
                </a:solidFill>
              </a:rPr>
              <a:t>Anket yapın </a:t>
            </a:r>
            <a:r>
              <a:rPr lang="en-IE"/>
              <a:t>Müşterilerinizin çoğunun sizi nasıl öğrendiğini biliyor musunuz? En çok hangi ürün, hizmet veya konulara ilgi duyduklarını biliyor musunuz?</a:t>
            </a:r>
            <a:endParaRPr b="1"/>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https://blogs.constantcontact.com/marketing-to-reach-new-customers/</a:t>
            </a:r>
            <a:endParaRPr sz="1400"/>
          </a:p>
          <a:p>
            <a:pPr indent="-304800" lvl="0" marL="457200" rtl="0" algn="l">
              <a:lnSpc>
                <a:spcPct val="90000"/>
              </a:lnSpc>
              <a:spcBef>
                <a:spcPts val="1000"/>
              </a:spcBef>
              <a:spcAft>
                <a:spcPts val="0"/>
              </a:spcAft>
              <a:buClr>
                <a:srgbClr val="6D6E6C"/>
              </a:buClr>
              <a:buSzPts val="2400"/>
              <a:buFont typeface="Calibri"/>
              <a:buNone/>
            </a:pPr>
            <a:r>
              <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Google Shape;550;p4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 Ne İstiyor?</a:t>
            </a:r>
            <a:endParaRPr/>
          </a:p>
        </p:txBody>
      </p:sp>
      <p:sp>
        <p:nvSpPr>
          <p:cNvPr id="551" name="Google Shape;551;p48"/>
          <p:cNvSpPr txBox="1"/>
          <p:nvPr>
            <p:ph idx="2" type="body"/>
          </p:nvPr>
        </p:nvSpPr>
        <p:spPr>
          <a:xfrm>
            <a:off x="609599" y="2222223"/>
            <a:ext cx="11226172"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a:pPr>
            <a:r>
              <a:rPr b="1" lang="en-IE">
                <a:solidFill>
                  <a:srgbClr val="10B2A3"/>
                </a:solidFill>
              </a:rPr>
              <a:t>Hangi sorunu çözmeye çalıştığınızı öğrenin. </a:t>
            </a:r>
            <a:r>
              <a:rPr lang="en-IE"/>
              <a:t>Netflix birkaç yıl önce kendi iş modelini kırdı. Şirket, müşterilere abonelik ücretlendirme ve posta yoluyla DVD gönderme orijinal modeli ile ev eğlence alanında pazar lideri olarak yer aldı. Ancak Netflix, müşterilerinin gerçekten istediklerini ifade etme yeteneğinin ötesinde düşünüyordu. Eğlence satin almanın ve tüketmenin daha hızlı ve daha kolay bir yolunu bulmak istediler. Yükseltmeleri, müşterilerinin sorunlarını çözmekle ilgiliydi.</a:t>
            </a:r>
            <a:endParaRPr/>
          </a:p>
          <a:p>
            <a:pPr indent="0" lvl="0" marL="0" rtl="0" algn="l">
              <a:lnSpc>
                <a:spcPct val="90000"/>
              </a:lnSpc>
              <a:spcBef>
                <a:spcPts val="1000"/>
              </a:spcBef>
              <a:spcAft>
                <a:spcPts val="0"/>
              </a:spcAft>
              <a:buClr>
                <a:srgbClr val="6D6E6C"/>
              </a:buClr>
              <a:buSzPts val="2400"/>
              <a:buNone/>
            </a:pPr>
            <a:r>
              <a:rPr lang="en-IE"/>
              <a:t>Netflix müşterilerine yedi yıl önce şirketten gerçekten ne istediklerini sormuş olsaydı, abonelik oranlarının daha düşük olmasını istediklerini söyleyebilirlerdi. Bu müşterilerin yüzde kaçı, "Bir uygulamayı doğrudan kablo ve uydu hizmetlerimize ve diğer set üstü kutularımıza yerleştirerek İnternet üzerinden, TV'lerimize ve diğer cihazlara aktaralım?" Çok fazla değil.</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https://www.productplan.com/what-customers-really-want/</a:t>
            </a:r>
            <a:endParaRPr sz="1400"/>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Google Shape;556;p4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 Ne İstiyor?</a:t>
            </a:r>
            <a:endParaRPr/>
          </a:p>
        </p:txBody>
      </p:sp>
      <p:sp>
        <p:nvSpPr>
          <p:cNvPr id="557" name="Google Shape;557;p49"/>
          <p:cNvSpPr txBox="1"/>
          <p:nvPr>
            <p:ph idx="2" type="body"/>
          </p:nvPr>
        </p:nvSpPr>
        <p:spPr>
          <a:xfrm>
            <a:off x="609599" y="2269848"/>
            <a:ext cx="11226172"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2"/>
            </a:pPr>
            <a:r>
              <a:rPr b="1" lang="en-IE">
                <a:solidFill>
                  <a:srgbClr val="10B2A3"/>
                </a:solidFill>
              </a:rPr>
              <a:t>“Daha Hızlı At” Ürün Yönetimi Teorisi </a:t>
            </a:r>
            <a:r>
              <a:rPr lang="en-IE"/>
              <a:t>Henry Ford tarafından ünlendi. Atlar birincil ulaşım aracı olduğunda ve Ford müşterilere daha iyi ulaşım açısından ne istediklerini sordu, en basit şekilde “daha hızlı bir at” diye cevap verdi.</a:t>
            </a:r>
            <a:endParaRPr/>
          </a:p>
          <a:p>
            <a:pPr indent="0" lvl="0" marL="0" rtl="0" algn="l">
              <a:lnSpc>
                <a:spcPct val="90000"/>
              </a:lnSpc>
              <a:spcBef>
                <a:spcPts val="1000"/>
              </a:spcBef>
              <a:spcAft>
                <a:spcPts val="0"/>
              </a:spcAft>
              <a:buClr>
                <a:srgbClr val="6D6E6C"/>
              </a:buClr>
              <a:buSzPts val="2400"/>
              <a:buNone/>
            </a:pPr>
            <a:r>
              <a:rPr lang="en-IE"/>
              <a:t>Ford’un müşterileri, açıklamak için vizyon veya dile sahip olmadan, gerçekten istedikleri daha etkili ve rahat bir ulaşım aracıydı. İdeal olarak, çok sık dinlenmesi veya sahibinin araba yolunda dışkı bırakması gerekmeyen biri.</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Öncelikle sorunun temeli - ürünle başlamadığınız fikri. </a:t>
            </a:r>
            <a:r>
              <a:rPr lang="en-IE"/>
              <a:t>Çözmekte olduğunuz soruna öncülük edersiniz. Müşterilerinizin gerçek sorunlarının ne olduğunu anlayabiliyorsanız - sadece kendilerinin ifade edebilecekleri problemleri değil, gerçekte olanları da – çözebilir ve böylece müşterileri memnun eden ürünler yaratma fırsatlarını yakalabilirsiniz.</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5"/>
          <p:cNvSpPr txBox="1"/>
          <p:nvPr/>
        </p:nvSpPr>
        <p:spPr>
          <a:xfrm>
            <a:off x="816531" y="1907500"/>
            <a:ext cx="9323100" cy="39750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C2179"/>
              </a:buClr>
              <a:buSzPts val="2400"/>
              <a:buFont typeface="Arial"/>
              <a:buNone/>
            </a:pPr>
            <a:r>
              <a:rPr b="1" i="0" lang="en-IE" sz="2400" u="none" cap="none" strike="noStrike">
                <a:solidFill>
                  <a:srgbClr val="EC2179"/>
                </a:solidFill>
                <a:latin typeface="Calibri"/>
                <a:ea typeface="Calibri"/>
                <a:cs typeface="Calibri"/>
                <a:sym typeface="Calibri"/>
              </a:rPr>
              <a:t>PAZARLAMA</a:t>
            </a:r>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Uzun vadeli</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Amaç ilişkiler kurmaktır</a:t>
            </a:r>
            <a:endParaRPr b="0" i="0" sz="2400" u="none" cap="none" strike="noStrike">
              <a:solidFill>
                <a:srgbClr val="6D6E6C"/>
              </a:solidFill>
              <a:latin typeface="Calibri"/>
              <a:ea typeface="Calibri"/>
              <a:cs typeface="Calibri"/>
              <a:sym typeface="Calibri"/>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Satışlar, müşteri yerinde olduktan sonra ürünü satın almak için gerçekten 'itici' olmakla birlikte, pazarlama müşteriyi ilk etapta size götüren 'çekme' dir..</a:t>
            </a:r>
            <a:endParaRPr b="0" i="0" sz="2400" u="none" cap="none" strike="noStrike">
              <a:solidFill>
                <a:srgbClr val="6D6E6C"/>
              </a:solidFill>
              <a:latin typeface="Calibri"/>
              <a:ea typeface="Calibri"/>
              <a:cs typeface="Calibri"/>
              <a:sym typeface="Calibri"/>
            </a:endParaRPr>
          </a:p>
          <a:p>
            <a:pPr indent="0" lvl="0" marL="0" marR="0" rtl="0" algn="l">
              <a:lnSpc>
                <a:spcPct val="90000"/>
              </a:lnSpc>
              <a:spcBef>
                <a:spcPts val="1000"/>
              </a:spcBef>
              <a:spcAft>
                <a:spcPts val="0"/>
              </a:spcAft>
              <a:buClr>
                <a:srgbClr val="EC2179"/>
              </a:buClr>
              <a:buSzPts val="2400"/>
              <a:buFont typeface="Arial"/>
              <a:buNone/>
            </a:pPr>
            <a:r>
              <a:rPr b="1" i="0" lang="en-IE" sz="2400" u="none" cap="none" strike="noStrike">
                <a:solidFill>
                  <a:srgbClr val="EC2179"/>
                </a:solidFill>
                <a:latin typeface="Calibri"/>
                <a:ea typeface="Calibri"/>
                <a:cs typeface="Calibri"/>
                <a:sym typeface="Calibri"/>
              </a:rPr>
              <a:t>SATIŞ</a:t>
            </a:r>
            <a:endParaRPr b="1" i="0" sz="400" u="none" cap="none" strike="noStrike">
              <a:solidFill>
                <a:srgbClr val="EC2179"/>
              </a:solidFill>
              <a:latin typeface="Calibri"/>
              <a:ea typeface="Calibri"/>
              <a:cs typeface="Calibri"/>
              <a:sym typeface="Calibri"/>
            </a:endParaRPr>
          </a:p>
          <a:p>
            <a:pPr indent="-342900" lvl="0" marL="342900" marR="0" rtl="0" algn="l">
              <a:lnSpc>
                <a:spcPct val="7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Kısa dönem</a:t>
            </a:r>
            <a:endParaRPr b="0" i="0" sz="2400" u="none" cap="none" strike="noStrike">
              <a:solidFill>
                <a:srgbClr val="6D6E6C"/>
              </a:solidFill>
              <a:latin typeface="Calibri"/>
              <a:ea typeface="Calibri"/>
              <a:cs typeface="Calibri"/>
              <a:sym typeface="Calibri"/>
            </a:endParaRPr>
          </a:p>
          <a:p>
            <a:pPr indent="-342900" lvl="0" marL="342900" marR="0" rtl="0" algn="l">
              <a:lnSpc>
                <a:spcPct val="7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Amaç 'bir satışı kapatmak' (yani birisinin ürününüzü satın almasını sağlamak)</a:t>
            </a:r>
            <a:endParaRPr/>
          </a:p>
          <a:p>
            <a:pPr indent="-342900" lvl="0" marL="342900" marR="0" rtl="0" algn="l">
              <a:lnSpc>
                <a:spcPct val="70000"/>
              </a:lnSpc>
              <a:spcBef>
                <a:spcPts val="1000"/>
              </a:spcBef>
              <a:spcAft>
                <a:spcPts val="0"/>
              </a:spcAft>
              <a:buClr>
                <a:srgbClr val="EC2179"/>
              </a:buClr>
              <a:buSzPts val="2400"/>
              <a:buFont typeface="Arial"/>
              <a:buChar char="•"/>
            </a:pPr>
            <a:r>
              <a:rPr b="0" i="0" lang="en-IE" sz="2400" u="none" cap="none" strike="noStrike">
                <a:solidFill>
                  <a:srgbClr val="6D6E6C"/>
                </a:solidFill>
                <a:latin typeface="Calibri"/>
                <a:ea typeface="Calibri"/>
                <a:cs typeface="Calibri"/>
                <a:sym typeface="Calibri"/>
              </a:rPr>
              <a:t>Satış stratejisi, bireysel alıcıya ve size nakit vermek veya satın alma düğmesine tıklamak için ne yapılması gerektiğine dayanmaktadır.</a:t>
            </a:r>
            <a:endParaRPr/>
          </a:p>
        </p:txBody>
      </p:sp>
      <p:sp>
        <p:nvSpPr>
          <p:cNvPr id="241" name="Google Shape;241;p5"/>
          <p:cNvSpPr/>
          <p:nvPr/>
        </p:nvSpPr>
        <p:spPr>
          <a:xfrm>
            <a:off x="2396496" y="846825"/>
            <a:ext cx="5104500" cy="646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3600" u="none" cap="none" strike="noStrike">
                <a:solidFill>
                  <a:srgbClr val="E63275"/>
                </a:solidFill>
                <a:latin typeface="Calibri"/>
                <a:ea typeface="Calibri"/>
                <a:cs typeface="Calibri"/>
                <a:sym typeface="Calibri"/>
              </a:rPr>
              <a:t>Pazarlama ve Satış İlişkisi</a:t>
            </a:r>
            <a:endParaRPr sz="3600">
              <a:solidFill>
                <a:srgbClr val="E63275"/>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50"/>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 Ne İstiyor?</a:t>
            </a:r>
            <a:endParaRPr/>
          </a:p>
        </p:txBody>
      </p:sp>
      <p:sp>
        <p:nvSpPr>
          <p:cNvPr id="563" name="Google Shape;563;p50"/>
          <p:cNvSpPr txBox="1"/>
          <p:nvPr>
            <p:ph idx="2" type="body"/>
          </p:nvPr>
        </p:nvSpPr>
        <p:spPr>
          <a:xfrm>
            <a:off x="3400425" y="2079348"/>
            <a:ext cx="8546786"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3"/>
            </a:pPr>
            <a:r>
              <a:rPr b="1" lang="en-IE">
                <a:solidFill>
                  <a:srgbClr val="10B2A3"/>
                </a:solidFill>
              </a:rPr>
              <a:t>Müşterilerinizin müşterilerinin ne istediğini öğrenin. </a:t>
            </a:r>
            <a:r>
              <a:rPr lang="en-IE"/>
              <a:t>İşletmeler arası bir ürün satıyorsanız, bu başarılı inovasyon için bir başka hayati stratejidir. Sadece müşterilerinizin ne istediğini değil, müşterilerinin ne istediğini öğrenin. Bir ürün yöneticisi olarak, özelliklere öncelik vermeden önce çalışacağınız alıcı kişiyi gerçekten anlamanız gerekir.</a:t>
            </a:r>
            <a:endParaRPr/>
          </a:p>
          <a:p>
            <a:pPr indent="0" lvl="0" marL="0" rtl="0" algn="l">
              <a:lnSpc>
                <a:spcPct val="90000"/>
              </a:lnSpc>
              <a:spcBef>
                <a:spcPts val="1000"/>
              </a:spcBef>
              <a:spcAft>
                <a:spcPts val="0"/>
              </a:spcAft>
              <a:buClr>
                <a:srgbClr val="6D6E6C"/>
              </a:buClr>
              <a:buSzPts val="2400"/>
              <a:buNone/>
            </a:pPr>
            <a:r>
              <a:rPr lang="en-IE"/>
              <a:t>Danışmanlık firmaları için bir veri analizi platformu geliştirirseniz, bu danışmanlık firmalarının müşterileri, danışmanlık firması personelinizle ne tür özelliklerin yankılanacağı konusunda sizin için altın bir istihbarat madeni temsil eder.</a:t>
            </a:r>
            <a:endParaRPr/>
          </a:p>
        </p:txBody>
      </p:sp>
      <p:pic>
        <p:nvPicPr>
          <p:cNvPr descr="A cup of coffee on a table&#10;&#10;Description automatically generated" id="564" name="Google Shape;564;p50"/>
          <p:cNvPicPr preferRelativeResize="0"/>
          <p:nvPr/>
        </p:nvPicPr>
        <p:blipFill rotWithShape="1">
          <a:blip r:embed="rId3">
            <a:alphaModFix/>
          </a:blip>
          <a:srcRect b="0" l="0" r="21945" t="11717"/>
          <a:stretch/>
        </p:blipFill>
        <p:spPr>
          <a:xfrm>
            <a:off x="409576" y="3257550"/>
            <a:ext cx="2791740" cy="210502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Google Shape;569;p51"/>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 Ne İstiyor?</a:t>
            </a:r>
            <a:endParaRPr/>
          </a:p>
        </p:txBody>
      </p:sp>
      <p:sp>
        <p:nvSpPr>
          <p:cNvPr id="570" name="Google Shape;570;p51"/>
          <p:cNvSpPr txBox="1"/>
          <p:nvPr>
            <p:ph idx="2" type="body"/>
          </p:nvPr>
        </p:nvSpPr>
        <p:spPr>
          <a:xfrm>
            <a:off x="4161983" y="2269848"/>
            <a:ext cx="7826187"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4"/>
            </a:pPr>
            <a:r>
              <a:rPr b="1" lang="en-IE">
                <a:solidFill>
                  <a:srgbClr val="10B2A3"/>
                </a:solidFill>
              </a:rPr>
              <a:t>Müşterilerinizi dinlemeyi bırakın. </a:t>
            </a:r>
            <a:r>
              <a:rPr lang="en-IE"/>
              <a:t>Müşterinizi veya kullanıcılarınızı açıkça göz ardı etmek istemezsiniz. Geri bildirimleri, mevcut ürünlerinizin nerede çalıştığı ve nereden kısa sürede geldiklerine dair çok değerli bir bilgi kaynağı olabilir.</a:t>
            </a:r>
            <a:endParaRPr/>
          </a:p>
          <a:p>
            <a:pPr indent="0" lvl="0" marL="0" rtl="0" algn="l">
              <a:lnSpc>
                <a:spcPct val="90000"/>
              </a:lnSpc>
              <a:spcBef>
                <a:spcPts val="1000"/>
              </a:spcBef>
              <a:spcAft>
                <a:spcPts val="0"/>
              </a:spcAft>
              <a:buClr>
                <a:srgbClr val="6D6E6C"/>
              </a:buClr>
              <a:buSzPts val="2400"/>
              <a:buNone/>
            </a:pPr>
            <a:r>
              <a:rPr lang="en-IE"/>
              <a:t>Ancak, müşterilerinizin yalnızca gördüklerini ve kullandıklarını bildiklerini ve bu nedenle, bir sonraki aşamada ne yapmanız gerektiğiyle ilgili yanıltıcı bir bilgi kaynağı olduğunu unutmayın.</a:t>
            </a:r>
            <a:endParaRPr/>
          </a:p>
        </p:txBody>
      </p:sp>
      <p:pic>
        <p:nvPicPr>
          <p:cNvPr descr="A picture containing indoor, sitting, table, black&#10;&#10;Description automatically generated" id="571" name="Google Shape;571;p51"/>
          <p:cNvPicPr preferRelativeResize="0"/>
          <p:nvPr/>
        </p:nvPicPr>
        <p:blipFill rotWithShape="1">
          <a:blip r:embed="rId3">
            <a:alphaModFix/>
          </a:blip>
          <a:srcRect b="0" l="0" r="0" t="48333"/>
          <a:stretch/>
        </p:blipFill>
        <p:spPr>
          <a:xfrm>
            <a:off x="203830" y="3047999"/>
            <a:ext cx="3871545" cy="30384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52"/>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Müşterileriniz Ne İstiyor?</a:t>
            </a:r>
            <a:endParaRPr/>
          </a:p>
        </p:txBody>
      </p:sp>
      <p:sp>
        <p:nvSpPr>
          <p:cNvPr id="577" name="Google Shape;577;p52"/>
          <p:cNvSpPr txBox="1"/>
          <p:nvPr>
            <p:ph idx="2" type="body"/>
          </p:nvPr>
        </p:nvSpPr>
        <p:spPr>
          <a:xfrm>
            <a:off x="3838575" y="2269848"/>
            <a:ext cx="7997196"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10B2A3"/>
              </a:buClr>
              <a:buSzPts val="2400"/>
              <a:buFont typeface="Calibri"/>
              <a:buAutoNum type="arabicPeriod" startAt="5"/>
            </a:pPr>
            <a:r>
              <a:rPr b="1" lang="en-IE">
                <a:solidFill>
                  <a:srgbClr val="10B2A3"/>
                </a:solidFill>
              </a:rPr>
              <a:t>Kişilerinizin işleri veya yaşamları hakkında mümkün olduğunca çok şey öğrenin. </a:t>
            </a:r>
            <a:r>
              <a:rPr lang="en-IE"/>
              <a:t>Bunun, ürününüzün kendisine değil, onu kullanacak kişilere odaklanmak için bir öneri olduğunu fark edeceksiniz.</a:t>
            </a:r>
            <a:endParaRPr/>
          </a:p>
          <a:p>
            <a:pPr indent="0" lvl="0" marL="0" rtl="0" algn="l">
              <a:lnSpc>
                <a:spcPct val="90000"/>
              </a:lnSpc>
              <a:spcBef>
                <a:spcPts val="1000"/>
              </a:spcBef>
              <a:spcAft>
                <a:spcPts val="0"/>
              </a:spcAft>
              <a:buClr>
                <a:srgbClr val="6D6E6C"/>
              </a:buClr>
              <a:buSzPts val="2400"/>
              <a:buNone/>
            </a:pPr>
            <a:r>
              <a:rPr lang="en-IE"/>
              <a:t>Örneğin, çim biçme makinelerini konut kullanımı için satıyorsanız, mevcut müşterilerinize bir sonraki modelinizden ne istediklerini sormak neredeyse kesinlikle tahmin edilebilir sonuçlar verecektir: daha hızlı bıçaklar, daha büyük çim tutucu, daha fazla kesme yüksekliği seçenekleri, daha düşük motor gürültüsü, vb.</a:t>
            </a:r>
            <a:endParaRPr/>
          </a:p>
        </p:txBody>
      </p:sp>
      <p:pic>
        <p:nvPicPr>
          <p:cNvPr descr="A close up of text on a black background&#10;&#10;Description automatically generated" id="578" name="Google Shape;578;p52"/>
          <p:cNvPicPr preferRelativeResize="0"/>
          <p:nvPr/>
        </p:nvPicPr>
        <p:blipFill rotWithShape="1">
          <a:blip r:embed="rId3">
            <a:alphaModFix/>
          </a:blip>
          <a:srcRect b="0" l="0" r="0" t="0"/>
          <a:stretch/>
        </p:blipFill>
        <p:spPr>
          <a:xfrm>
            <a:off x="434339" y="3137067"/>
            <a:ext cx="3090567" cy="224066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2" name="Shape 582"/>
        <p:cNvGrpSpPr/>
        <p:nvPr/>
      </p:nvGrpSpPr>
      <p:grpSpPr>
        <a:xfrm>
          <a:off x="0" y="0"/>
          <a:ext cx="0" cy="0"/>
          <a:chOff x="0" y="0"/>
          <a:chExt cx="0" cy="0"/>
        </a:xfrm>
      </p:grpSpPr>
      <p:sp>
        <p:nvSpPr>
          <p:cNvPr id="583" name="Google Shape;583;p53"/>
          <p:cNvSpPr txBox="1"/>
          <p:nvPr/>
        </p:nvSpPr>
        <p:spPr>
          <a:xfrm>
            <a:off x="3130331" y="264570"/>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584" name="Google Shape;584;p53"/>
          <p:cNvSpPr/>
          <p:nvPr/>
        </p:nvSpPr>
        <p:spPr>
          <a:xfrm>
            <a:off x="715698" y="2292852"/>
            <a:ext cx="8707883"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15F5D"/>
              </a:buClr>
              <a:buSzPts val="2400"/>
              <a:buFont typeface="Calibri"/>
              <a:buNone/>
            </a:pPr>
            <a:r>
              <a:rPr lang="en-IE" sz="2400">
                <a:solidFill>
                  <a:srgbClr val="615F5D"/>
                </a:solidFill>
                <a:latin typeface="Calibri"/>
                <a:ea typeface="Calibri"/>
                <a:cs typeface="Calibri"/>
                <a:sym typeface="Calibri"/>
              </a:rPr>
              <a:t>Müşteri satın alma döngüsüne bakmanın basit bir yolu, en karmaşık satış koşullarında bile üç aşamaya ayrılmaktır:</a:t>
            </a:r>
            <a:endParaRPr/>
          </a:p>
        </p:txBody>
      </p:sp>
      <p:grpSp>
        <p:nvGrpSpPr>
          <p:cNvPr id="585" name="Google Shape;585;p53"/>
          <p:cNvGrpSpPr/>
          <p:nvPr/>
        </p:nvGrpSpPr>
        <p:grpSpPr>
          <a:xfrm>
            <a:off x="1921023" y="3392401"/>
            <a:ext cx="8123237" cy="1160462"/>
            <a:chOff x="2381" y="1238057"/>
            <a:chExt cx="8123237" cy="1160462"/>
          </a:xfrm>
        </p:grpSpPr>
        <p:sp>
          <p:nvSpPr>
            <p:cNvPr id="586" name="Google Shape;586;p53"/>
            <p:cNvSpPr/>
            <p:nvPr/>
          </p:nvSpPr>
          <p:spPr>
            <a:xfrm>
              <a:off x="2381" y="1238057"/>
              <a:ext cx="2901156" cy="1160462"/>
            </a:xfrm>
            <a:prstGeom prst="chevron">
              <a:avLst>
                <a:gd fmla="val 5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3"/>
            <p:cNvSpPr txBox="1"/>
            <p:nvPr/>
          </p:nvSpPr>
          <p:spPr>
            <a:xfrm>
              <a:off x="582612"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Farkındalık</a:t>
              </a:r>
              <a:endParaRPr sz="2800">
                <a:solidFill>
                  <a:schemeClr val="lt1"/>
                </a:solidFill>
                <a:latin typeface="Calibri"/>
                <a:ea typeface="Calibri"/>
                <a:cs typeface="Calibri"/>
                <a:sym typeface="Calibri"/>
              </a:endParaRPr>
            </a:p>
          </p:txBody>
        </p:sp>
        <p:sp>
          <p:nvSpPr>
            <p:cNvPr id="588" name="Google Shape;588;p53"/>
            <p:cNvSpPr/>
            <p:nvPr/>
          </p:nvSpPr>
          <p:spPr>
            <a:xfrm>
              <a:off x="2613421" y="1238057"/>
              <a:ext cx="2901156" cy="1160462"/>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3"/>
            <p:cNvSpPr txBox="1"/>
            <p:nvPr/>
          </p:nvSpPr>
          <p:spPr>
            <a:xfrm>
              <a:off x="3193652"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Düşünme</a:t>
              </a:r>
              <a:endParaRPr sz="2800">
                <a:solidFill>
                  <a:schemeClr val="lt1"/>
                </a:solidFill>
                <a:latin typeface="Calibri"/>
                <a:ea typeface="Calibri"/>
                <a:cs typeface="Calibri"/>
                <a:sym typeface="Calibri"/>
              </a:endParaRPr>
            </a:p>
          </p:txBody>
        </p:sp>
        <p:sp>
          <p:nvSpPr>
            <p:cNvPr id="590" name="Google Shape;590;p53"/>
            <p:cNvSpPr/>
            <p:nvPr/>
          </p:nvSpPr>
          <p:spPr>
            <a:xfrm>
              <a:off x="5224462" y="1238057"/>
              <a:ext cx="2901156" cy="1160462"/>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3"/>
            <p:cNvSpPr txBox="1"/>
            <p:nvPr/>
          </p:nvSpPr>
          <p:spPr>
            <a:xfrm>
              <a:off x="5804693"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Satın alma</a:t>
              </a:r>
              <a:endParaRPr/>
            </a:p>
          </p:txBody>
        </p:sp>
      </p:grpSp>
      <p:sp>
        <p:nvSpPr>
          <p:cNvPr id="592" name="Google Shape;592;p53"/>
          <p:cNvSpPr/>
          <p:nvPr/>
        </p:nvSpPr>
        <p:spPr>
          <a:xfrm>
            <a:off x="715698" y="4703656"/>
            <a:ext cx="1076060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E95273"/>
              </a:buClr>
              <a:buSzPts val="2400"/>
              <a:buFont typeface="Calibri"/>
              <a:buNone/>
            </a:pPr>
            <a:r>
              <a:rPr b="1" lang="en-IE" sz="2400">
                <a:solidFill>
                  <a:srgbClr val="E95273"/>
                </a:solidFill>
                <a:latin typeface="Calibri"/>
                <a:ea typeface="Calibri"/>
                <a:cs typeface="Calibri"/>
                <a:sym typeface="Calibri"/>
              </a:rPr>
              <a:t>Farkındalık</a:t>
            </a:r>
            <a:r>
              <a:rPr lang="en-IE" sz="2400">
                <a:solidFill>
                  <a:srgbClr val="615F5D"/>
                </a:solidFill>
                <a:latin typeface="Calibri"/>
                <a:ea typeface="Calibri"/>
                <a:cs typeface="Calibri"/>
                <a:sym typeface="Calibri"/>
              </a:rPr>
              <a:t> – bir müşteri ürün veya hizmetinizden ilk kez haberdar olduğunda. Veya bir müşterinin ilk önce yerine getirmek istediği bir ihtiyacın farkına vardığında</a:t>
            </a:r>
            <a:endParaRPr sz="2400">
              <a:solidFill>
                <a:srgbClr val="615F5D"/>
              </a:solidFill>
              <a:latin typeface="Calibri"/>
              <a:ea typeface="Calibri"/>
              <a:cs typeface="Calibri"/>
              <a:sym typeface="Calibri"/>
            </a:endParaRPr>
          </a:p>
          <a:p>
            <a:pPr indent="0" lvl="0" marL="0" marR="0" rtl="0" algn="l">
              <a:spcBef>
                <a:spcPts val="0"/>
              </a:spcBef>
              <a:spcAft>
                <a:spcPts val="0"/>
              </a:spcAft>
              <a:buClr>
                <a:srgbClr val="E95273"/>
              </a:buClr>
              <a:buSzPts val="2400"/>
              <a:buFont typeface="Calibri"/>
              <a:buNone/>
            </a:pPr>
            <a:r>
              <a:rPr b="1" lang="en-IE" sz="2400">
                <a:solidFill>
                  <a:srgbClr val="E95273"/>
                </a:solidFill>
                <a:latin typeface="Calibri"/>
                <a:ea typeface="Calibri"/>
                <a:cs typeface="Calibri"/>
                <a:sym typeface="Calibri"/>
              </a:rPr>
              <a:t>Düşünme</a:t>
            </a:r>
            <a:r>
              <a:rPr lang="en-IE" sz="2400">
                <a:solidFill>
                  <a:srgbClr val="615F5D"/>
                </a:solidFill>
                <a:latin typeface="Calibri"/>
                <a:ea typeface="Calibri"/>
                <a:cs typeface="Calibri"/>
                <a:sym typeface="Calibri"/>
              </a:rPr>
              <a:t>– bir müşteri ihtiyaçlarına yönelik çözümleri değerlendirmeye başladığında</a:t>
            </a:r>
            <a:endParaRPr sz="2400">
              <a:solidFill>
                <a:srgbClr val="615F5D"/>
              </a:solidFill>
              <a:latin typeface="Calibri"/>
              <a:ea typeface="Calibri"/>
              <a:cs typeface="Calibri"/>
              <a:sym typeface="Calibri"/>
            </a:endParaRPr>
          </a:p>
          <a:p>
            <a:pPr indent="0" lvl="0" marL="0" marR="0" rtl="0" algn="l">
              <a:spcBef>
                <a:spcPts val="0"/>
              </a:spcBef>
              <a:spcAft>
                <a:spcPts val="0"/>
              </a:spcAft>
              <a:buClr>
                <a:srgbClr val="E95273"/>
              </a:buClr>
              <a:buSzPts val="2400"/>
              <a:buFont typeface="Calibri"/>
              <a:buNone/>
            </a:pPr>
            <a:r>
              <a:rPr b="1" lang="en-IE" sz="2400">
                <a:solidFill>
                  <a:srgbClr val="E95273"/>
                </a:solidFill>
                <a:latin typeface="Calibri"/>
                <a:ea typeface="Calibri"/>
                <a:cs typeface="Calibri"/>
                <a:sym typeface="Calibri"/>
              </a:rPr>
              <a:t>Satın alma</a:t>
            </a:r>
            <a:r>
              <a:rPr lang="en-IE" sz="2400">
                <a:solidFill>
                  <a:srgbClr val="E95273"/>
                </a:solidFill>
                <a:latin typeface="Calibri"/>
                <a:ea typeface="Calibri"/>
                <a:cs typeface="Calibri"/>
                <a:sym typeface="Calibri"/>
              </a:rPr>
              <a:t> – </a:t>
            </a:r>
            <a:r>
              <a:rPr lang="en-IE" sz="2400">
                <a:solidFill>
                  <a:srgbClr val="615F5D"/>
                </a:solidFill>
                <a:latin typeface="Calibri"/>
                <a:ea typeface="Calibri"/>
                <a:cs typeface="Calibri"/>
                <a:sym typeface="Calibri"/>
              </a:rPr>
              <a:t>bir müşteri kararı aldığında ve satın alma işlemini tamamladığında</a:t>
            </a:r>
            <a:endParaRPr sz="2400">
              <a:solidFill>
                <a:srgbClr val="615F5D"/>
              </a:solidFill>
              <a:latin typeface="Calibri"/>
              <a:ea typeface="Calibri"/>
              <a:cs typeface="Calibri"/>
              <a:sym typeface="Calibri"/>
            </a:endParaRPr>
          </a:p>
        </p:txBody>
      </p:sp>
      <p:sp>
        <p:nvSpPr>
          <p:cNvPr id="593" name="Google Shape;593;p53"/>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Satışa Başlarken</a:t>
            </a:r>
            <a:endParaRPr b="1"/>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54"/>
          <p:cNvSpPr txBox="1"/>
          <p:nvPr/>
        </p:nvSpPr>
        <p:spPr>
          <a:xfrm>
            <a:off x="3130331" y="264570"/>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599" name="Google Shape;599;p54"/>
          <p:cNvSpPr/>
          <p:nvPr/>
        </p:nvSpPr>
        <p:spPr>
          <a:xfrm>
            <a:off x="2106874" y="2466733"/>
            <a:ext cx="870788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15F5D"/>
              </a:buClr>
              <a:buSzPts val="2400"/>
              <a:buFont typeface="Calibri"/>
              <a:buNone/>
            </a:pPr>
            <a:r>
              <a:rPr lang="en-IE" sz="2400">
                <a:solidFill>
                  <a:srgbClr val="615F5D"/>
                </a:solidFill>
                <a:latin typeface="Calibri"/>
                <a:ea typeface="Calibri"/>
                <a:cs typeface="Calibri"/>
                <a:sym typeface="Calibri"/>
              </a:rPr>
              <a:t>Your sales actions with the customer buying cycle</a:t>
            </a:r>
            <a:endParaRPr sz="2400">
              <a:solidFill>
                <a:srgbClr val="615F5D"/>
              </a:solidFill>
              <a:latin typeface="Calibri"/>
              <a:ea typeface="Calibri"/>
              <a:cs typeface="Calibri"/>
              <a:sym typeface="Calibri"/>
            </a:endParaRPr>
          </a:p>
        </p:txBody>
      </p:sp>
      <p:grpSp>
        <p:nvGrpSpPr>
          <p:cNvPr id="600" name="Google Shape;600;p54"/>
          <p:cNvGrpSpPr/>
          <p:nvPr/>
        </p:nvGrpSpPr>
        <p:grpSpPr>
          <a:xfrm>
            <a:off x="1468016" y="3383151"/>
            <a:ext cx="8123237" cy="1160462"/>
            <a:chOff x="2381" y="1238057"/>
            <a:chExt cx="8123237" cy="1160462"/>
          </a:xfrm>
        </p:grpSpPr>
        <p:sp>
          <p:nvSpPr>
            <p:cNvPr id="601" name="Google Shape;601;p54"/>
            <p:cNvSpPr/>
            <p:nvPr/>
          </p:nvSpPr>
          <p:spPr>
            <a:xfrm>
              <a:off x="2381" y="1238057"/>
              <a:ext cx="2901156" cy="1160462"/>
            </a:xfrm>
            <a:prstGeom prst="chevron">
              <a:avLst>
                <a:gd fmla="val 5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4"/>
            <p:cNvSpPr txBox="1"/>
            <p:nvPr/>
          </p:nvSpPr>
          <p:spPr>
            <a:xfrm>
              <a:off x="582612"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Farkındalık</a:t>
              </a:r>
              <a:endParaRPr sz="2800">
                <a:solidFill>
                  <a:schemeClr val="lt1"/>
                </a:solidFill>
                <a:latin typeface="Calibri"/>
                <a:ea typeface="Calibri"/>
                <a:cs typeface="Calibri"/>
                <a:sym typeface="Calibri"/>
              </a:endParaRPr>
            </a:p>
          </p:txBody>
        </p:sp>
        <p:sp>
          <p:nvSpPr>
            <p:cNvPr id="603" name="Google Shape;603;p54"/>
            <p:cNvSpPr/>
            <p:nvPr/>
          </p:nvSpPr>
          <p:spPr>
            <a:xfrm>
              <a:off x="2613421" y="1238057"/>
              <a:ext cx="2901156" cy="1160462"/>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4"/>
            <p:cNvSpPr txBox="1"/>
            <p:nvPr/>
          </p:nvSpPr>
          <p:spPr>
            <a:xfrm>
              <a:off x="3193652"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Düşünme</a:t>
              </a:r>
              <a:endParaRPr sz="2800">
                <a:solidFill>
                  <a:schemeClr val="lt1"/>
                </a:solidFill>
                <a:latin typeface="Calibri"/>
                <a:ea typeface="Calibri"/>
                <a:cs typeface="Calibri"/>
                <a:sym typeface="Calibri"/>
              </a:endParaRPr>
            </a:p>
          </p:txBody>
        </p:sp>
        <p:sp>
          <p:nvSpPr>
            <p:cNvPr id="605" name="Google Shape;605;p54"/>
            <p:cNvSpPr/>
            <p:nvPr/>
          </p:nvSpPr>
          <p:spPr>
            <a:xfrm>
              <a:off x="5224462" y="1238057"/>
              <a:ext cx="2901156" cy="1160462"/>
            </a:xfrm>
            <a:prstGeom prst="chevron">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4"/>
            <p:cNvSpPr txBox="1"/>
            <p:nvPr/>
          </p:nvSpPr>
          <p:spPr>
            <a:xfrm>
              <a:off x="5804693" y="1238057"/>
              <a:ext cx="1740694" cy="1160462"/>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lang="en-IE" sz="2800">
                  <a:solidFill>
                    <a:schemeClr val="lt1"/>
                  </a:solidFill>
                  <a:latin typeface="Calibri"/>
                  <a:ea typeface="Calibri"/>
                  <a:cs typeface="Calibri"/>
                  <a:sym typeface="Calibri"/>
                </a:rPr>
                <a:t>Satın alma</a:t>
              </a:r>
              <a:endParaRPr/>
            </a:p>
          </p:txBody>
        </p:sp>
      </p:grpSp>
      <p:grpSp>
        <p:nvGrpSpPr>
          <p:cNvPr id="607" name="Google Shape;607;p54"/>
          <p:cNvGrpSpPr/>
          <p:nvPr/>
        </p:nvGrpSpPr>
        <p:grpSpPr>
          <a:xfrm>
            <a:off x="1064079" y="4968570"/>
            <a:ext cx="9149733" cy="1088317"/>
            <a:chOff x="0" y="1256868"/>
            <a:chExt cx="9149733" cy="1088317"/>
          </a:xfrm>
        </p:grpSpPr>
        <p:sp>
          <p:nvSpPr>
            <p:cNvPr id="608" name="Google Shape;608;p54"/>
            <p:cNvSpPr/>
            <p:nvPr/>
          </p:nvSpPr>
          <p:spPr>
            <a:xfrm>
              <a:off x="0" y="1256868"/>
              <a:ext cx="1143716" cy="1088317"/>
            </a:xfrm>
            <a:prstGeom prst="roundRect">
              <a:avLst>
                <a:gd fmla="val 10000" name="adj"/>
              </a:avLst>
            </a:prstGeom>
            <a:solidFill>
              <a:srgbClr val="E0901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4"/>
            <p:cNvSpPr txBox="1"/>
            <p:nvPr/>
          </p:nvSpPr>
          <p:spPr>
            <a:xfrm>
              <a:off x="31876"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Müşteri sorununun ne gördüğünü açıklayın</a:t>
              </a:r>
              <a:endParaRPr sz="1300">
                <a:solidFill>
                  <a:schemeClr val="lt1"/>
                </a:solidFill>
                <a:latin typeface="Calibri"/>
                <a:ea typeface="Calibri"/>
                <a:cs typeface="Calibri"/>
                <a:sym typeface="Calibri"/>
              </a:endParaRPr>
            </a:p>
          </p:txBody>
        </p:sp>
        <p:sp>
          <p:nvSpPr>
            <p:cNvPr id="610" name="Google Shape;610;p54"/>
            <p:cNvSpPr/>
            <p:nvPr/>
          </p:nvSpPr>
          <p:spPr>
            <a:xfrm>
              <a:off x="1258088" y="1659206"/>
              <a:ext cx="242467" cy="283641"/>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4"/>
            <p:cNvSpPr txBox="1"/>
            <p:nvPr/>
          </p:nvSpPr>
          <p:spPr>
            <a:xfrm>
              <a:off x="1258088" y="1715934"/>
              <a:ext cx="169727" cy="170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612" name="Google Shape;612;p54"/>
            <p:cNvSpPr/>
            <p:nvPr/>
          </p:nvSpPr>
          <p:spPr>
            <a:xfrm>
              <a:off x="1601203" y="1256868"/>
              <a:ext cx="1143716" cy="108831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4"/>
            <p:cNvSpPr txBox="1"/>
            <p:nvPr/>
          </p:nvSpPr>
          <p:spPr>
            <a:xfrm>
              <a:off x="1633079"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Çözümünüzü tanıtın</a:t>
              </a:r>
              <a:endParaRPr/>
            </a:p>
          </p:txBody>
        </p:sp>
        <p:sp>
          <p:nvSpPr>
            <p:cNvPr id="614" name="Google Shape;614;p54"/>
            <p:cNvSpPr/>
            <p:nvPr/>
          </p:nvSpPr>
          <p:spPr>
            <a:xfrm>
              <a:off x="2859291" y="1659206"/>
              <a:ext cx="242467" cy="283641"/>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4"/>
            <p:cNvSpPr txBox="1"/>
            <p:nvPr/>
          </p:nvSpPr>
          <p:spPr>
            <a:xfrm>
              <a:off x="2859291" y="1715934"/>
              <a:ext cx="169727" cy="170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616" name="Google Shape;616;p54"/>
            <p:cNvSpPr/>
            <p:nvPr/>
          </p:nvSpPr>
          <p:spPr>
            <a:xfrm>
              <a:off x="3202406" y="1256868"/>
              <a:ext cx="1143716" cy="108831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4"/>
            <p:cNvSpPr txBox="1"/>
            <p:nvPr/>
          </p:nvSpPr>
          <p:spPr>
            <a:xfrm>
              <a:off x="3234282"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Çözümünüzle ilgili ayrıntılı bilgi verin</a:t>
              </a:r>
              <a:endParaRPr/>
            </a:p>
          </p:txBody>
        </p:sp>
        <p:sp>
          <p:nvSpPr>
            <p:cNvPr id="618" name="Google Shape;618;p54"/>
            <p:cNvSpPr/>
            <p:nvPr/>
          </p:nvSpPr>
          <p:spPr>
            <a:xfrm>
              <a:off x="4460495" y="1659206"/>
              <a:ext cx="242467" cy="283641"/>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4"/>
            <p:cNvSpPr txBox="1"/>
            <p:nvPr/>
          </p:nvSpPr>
          <p:spPr>
            <a:xfrm>
              <a:off x="4460495" y="1715934"/>
              <a:ext cx="169727" cy="170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620" name="Google Shape;620;p54"/>
            <p:cNvSpPr/>
            <p:nvPr/>
          </p:nvSpPr>
          <p:spPr>
            <a:xfrm>
              <a:off x="4803610" y="1256868"/>
              <a:ext cx="1143716" cy="108831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4"/>
            <p:cNvSpPr txBox="1"/>
            <p:nvPr/>
          </p:nvSpPr>
          <p:spPr>
            <a:xfrm>
              <a:off x="4835486"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Yedek kanıt sağlayın - müşteri referansları, yorumlar</a:t>
              </a:r>
              <a:endParaRPr/>
            </a:p>
          </p:txBody>
        </p:sp>
        <p:sp>
          <p:nvSpPr>
            <p:cNvPr id="622" name="Google Shape;622;p54"/>
            <p:cNvSpPr/>
            <p:nvPr/>
          </p:nvSpPr>
          <p:spPr>
            <a:xfrm>
              <a:off x="6061698" y="1659206"/>
              <a:ext cx="242467" cy="283641"/>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4"/>
            <p:cNvSpPr txBox="1"/>
            <p:nvPr/>
          </p:nvSpPr>
          <p:spPr>
            <a:xfrm>
              <a:off x="6061698" y="1715934"/>
              <a:ext cx="169727" cy="170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624" name="Google Shape;624;p54"/>
            <p:cNvSpPr/>
            <p:nvPr/>
          </p:nvSpPr>
          <p:spPr>
            <a:xfrm>
              <a:off x="6404813" y="1256868"/>
              <a:ext cx="1143716" cy="108831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4"/>
            <p:cNvSpPr txBox="1"/>
            <p:nvPr/>
          </p:nvSpPr>
          <p:spPr>
            <a:xfrm>
              <a:off x="6436689"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BELKİ       Teşvik sunun</a:t>
              </a:r>
              <a:endParaRPr sz="1300">
                <a:solidFill>
                  <a:schemeClr val="lt1"/>
                </a:solidFill>
                <a:latin typeface="Calibri"/>
                <a:ea typeface="Calibri"/>
                <a:cs typeface="Calibri"/>
                <a:sym typeface="Calibri"/>
              </a:endParaRPr>
            </a:p>
          </p:txBody>
        </p:sp>
        <p:sp>
          <p:nvSpPr>
            <p:cNvPr id="626" name="Google Shape;626;p54"/>
            <p:cNvSpPr/>
            <p:nvPr/>
          </p:nvSpPr>
          <p:spPr>
            <a:xfrm>
              <a:off x="7662902" y="1659206"/>
              <a:ext cx="242467" cy="283641"/>
            </a:xfrm>
            <a:prstGeom prst="rightArrow">
              <a:avLst>
                <a:gd fmla="val 60000" name="adj1"/>
                <a:gd fmla="val 50000" name="adj2"/>
              </a:avLst>
            </a:prstGeom>
            <a:solidFill>
              <a:srgbClr val="ABBA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4"/>
            <p:cNvSpPr txBox="1"/>
            <p:nvPr/>
          </p:nvSpPr>
          <p:spPr>
            <a:xfrm>
              <a:off x="7662902" y="1715934"/>
              <a:ext cx="169727" cy="1701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100"/>
                <a:buFont typeface="Calibri"/>
                <a:buNone/>
              </a:pPr>
              <a:r>
                <a:t/>
              </a:r>
              <a:endParaRPr sz="1100">
                <a:solidFill>
                  <a:schemeClr val="lt1"/>
                </a:solidFill>
                <a:latin typeface="Calibri"/>
                <a:ea typeface="Calibri"/>
                <a:cs typeface="Calibri"/>
                <a:sym typeface="Calibri"/>
              </a:endParaRPr>
            </a:p>
          </p:txBody>
        </p:sp>
        <p:sp>
          <p:nvSpPr>
            <p:cNvPr id="628" name="Google Shape;628;p54"/>
            <p:cNvSpPr/>
            <p:nvPr/>
          </p:nvSpPr>
          <p:spPr>
            <a:xfrm>
              <a:off x="8006017" y="1256868"/>
              <a:ext cx="1143716" cy="1088317"/>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4"/>
            <p:cNvSpPr txBox="1"/>
            <p:nvPr/>
          </p:nvSpPr>
          <p:spPr>
            <a:xfrm>
              <a:off x="8037893" y="1288744"/>
              <a:ext cx="1079964" cy="1024565"/>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lang="en-IE" sz="1300">
                  <a:solidFill>
                    <a:schemeClr val="lt1"/>
                  </a:solidFill>
                  <a:latin typeface="Calibri"/>
                  <a:ea typeface="Calibri"/>
                  <a:cs typeface="Calibri"/>
                  <a:sym typeface="Calibri"/>
                </a:rPr>
                <a:t>Satın alma</a:t>
              </a:r>
              <a:endParaRPr/>
            </a:p>
          </p:txBody>
        </p:sp>
      </p:grpSp>
      <p:sp>
        <p:nvSpPr>
          <p:cNvPr id="630" name="Google Shape;630;p54"/>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Satış Planınız</a:t>
            </a:r>
            <a:endParaRPr b="1"/>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Google Shape;635;p55"/>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Upselling</a:t>
            </a:r>
            <a:endParaRPr/>
          </a:p>
          <a:p>
            <a:pPr indent="0" lvl="0" marL="0" rtl="0" algn="l">
              <a:lnSpc>
                <a:spcPct val="90000"/>
              </a:lnSpc>
              <a:spcBef>
                <a:spcPts val="1000"/>
              </a:spcBef>
              <a:spcAft>
                <a:spcPts val="0"/>
              </a:spcAft>
              <a:buClr>
                <a:srgbClr val="6D6E6C"/>
              </a:buClr>
              <a:buSzPts val="3600"/>
              <a:buNone/>
            </a:pPr>
            <a:r>
              <a:t/>
            </a:r>
            <a:endParaRPr/>
          </a:p>
        </p:txBody>
      </p:sp>
      <p:sp>
        <p:nvSpPr>
          <p:cNvPr id="636" name="Google Shape;636;p55"/>
          <p:cNvSpPr/>
          <p:nvPr/>
        </p:nvSpPr>
        <p:spPr>
          <a:xfrm>
            <a:off x="928242" y="1999397"/>
            <a:ext cx="10968822" cy="4739759"/>
          </a:xfrm>
          <a:prstGeom prst="rect">
            <a:avLst/>
          </a:prstGeom>
          <a:noFill/>
          <a:ln>
            <a:noFill/>
          </a:ln>
        </p:spPr>
        <p:txBody>
          <a:bodyPr anchorCtr="0" anchor="t" bIns="45700" lIns="91425" spcFirstLastPara="1" rIns="91425" wrap="square" tIns="45700">
            <a:spAutoFit/>
          </a:bodyPr>
          <a:lstStyle/>
          <a:p>
            <a:pPr indent="0" lvl="1" marL="0" marR="0" rtl="0" algn="l">
              <a:spcBef>
                <a:spcPts val="0"/>
              </a:spcBef>
              <a:spcAft>
                <a:spcPts val="0"/>
              </a:spcAft>
              <a:buNone/>
            </a:pPr>
            <a:r>
              <a:rPr b="0" i="0" lang="en-IE" sz="1800" u="none" cap="none" strike="noStrike">
                <a:solidFill>
                  <a:srgbClr val="615F5D"/>
                </a:solidFill>
                <a:latin typeface="Calibri"/>
                <a:ea typeface="Calibri"/>
                <a:cs typeface="Calibri"/>
                <a:sym typeface="Calibri"/>
              </a:rPr>
              <a:t>			(Upselling, tüketiciyi almayı planladığı bir ürünün bir üst modelini ya da daha fazla para 			harcayacağı bir ürünü almaya ikna etmektir.)</a:t>
            </a:r>
            <a:endParaRPr/>
          </a:p>
          <a:p>
            <a:pPr indent="0" lvl="1" marL="0" marR="0" rtl="0" algn="l">
              <a:spcBef>
                <a:spcPts val="0"/>
              </a:spcBef>
              <a:spcAft>
                <a:spcPts val="0"/>
              </a:spcAft>
              <a:buNone/>
            </a:pPr>
            <a:r>
              <a:t/>
            </a:r>
            <a:endParaRPr b="0" i="0" sz="1800" u="none" cap="none" strike="noStrike">
              <a:solidFill>
                <a:srgbClr val="615F5D"/>
              </a:solidFill>
              <a:latin typeface="Calibri"/>
              <a:ea typeface="Calibri"/>
              <a:cs typeface="Calibri"/>
              <a:sym typeface="Calibri"/>
            </a:endParaRPr>
          </a:p>
          <a:p>
            <a:pPr indent="0" lvl="1" marL="0" marR="0" rtl="0" algn="l">
              <a:spcBef>
                <a:spcPts val="0"/>
              </a:spcBef>
              <a:spcAft>
                <a:spcPts val="0"/>
              </a:spcAft>
              <a:buNone/>
            </a:pPr>
            <a:r>
              <a:rPr b="0" i="0" lang="en-IE" sz="2400" u="none" cap="none" strike="noStrike">
                <a:solidFill>
                  <a:srgbClr val="615F5D"/>
                </a:solidFill>
                <a:latin typeface="Calibri"/>
                <a:ea typeface="Calibri"/>
                <a:cs typeface="Calibri"/>
                <a:sym typeface="Calibri"/>
              </a:rPr>
              <a:t>Son derece önemli, yardımcı satışlar – örneğin: yıllık müşteri destek paketi</a:t>
            </a:r>
            <a:endParaRPr b="0" i="0" sz="2400" u="none" cap="none" strike="noStrike">
              <a:solidFill>
                <a:srgbClr val="615F5D"/>
              </a:solidFill>
              <a:latin typeface="Calibri"/>
              <a:ea typeface="Calibri"/>
              <a:cs typeface="Calibri"/>
              <a:sym typeface="Calibri"/>
            </a:endParaRPr>
          </a:p>
          <a:p>
            <a:pPr indent="0" lvl="1" marL="0" marR="0" rtl="0" algn="l">
              <a:spcBef>
                <a:spcPts val="0"/>
              </a:spcBef>
              <a:spcAft>
                <a:spcPts val="0"/>
              </a:spcAft>
              <a:buNone/>
            </a:pPr>
            <a:r>
              <a:rPr b="0" i="0" lang="en-IE" sz="2400" u="none" cap="none" strike="noStrike">
                <a:solidFill>
                  <a:srgbClr val="615F5D"/>
                </a:solidFill>
                <a:latin typeface="Calibri"/>
                <a:ea typeface="Calibri"/>
                <a:cs typeface="Calibri"/>
                <a:sym typeface="Calibri"/>
              </a:rPr>
              <a:t>Upselling, müşterinin zaten yapmak istediği bir satışa algılanan değer katar ve satın alma işlemlerine yükseltme sunar.</a:t>
            </a:r>
            <a:endParaRPr/>
          </a:p>
          <a:p>
            <a:pPr indent="0" lvl="1" marL="0" marR="0" rtl="0" algn="l">
              <a:spcBef>
                <a:spcPts val="0"/>
              </a:spcBef>
              <a:spcAft>
                <a:spcPts val="0"/>
              </a:spcAft>
              <a:buNone/>
            </a:pPr>
            <a:r>
              <a:rPr b="0" i="0" lang="en-IE" sz="2400" u="none" cap="none" strike="noStrike">
                <a:solidFill>
                  <a:srgbClr val="615F5D"/>
                </a:solidFill>
                <a:latin typeface="Calibri"/>
                <a:ea typeface="Calibri"/>
                <a:cs typeface="Calibri"/>
                <a:sym typeface="Calibri"/>
              </a:rPr>
              <a:t>Müşteriler fikrinize değer verecek!</a:t>
            </a:r>
            <a:endParaRPr/>
          </a:p>
          <a:p>
            <a:pPr indent="0" lvl="1" marL="0" marR="0" rtl="0" algn="l">
              <a:spcBef>
                <a:spcPts val="0"/>
              </a:spcBef>
              <a:spcAft>
                <a:spcPts val="0"/>
              </a:spcAft>
              <a:buNone/>
            </a:pPr>
            <a:r>
              <a:rPr b="0" i="0" lang="en-IE" sz="2400" u="none" cap="none" strike="noStrike">
                <a:solidFill>
                  <a:srgbClr val="615F5D"/>
                </a:solidFill>
                <a:latin typeface="Calibri"/>
                <a:ea typeface="Calibri"/>
                <a:cs typeface="Calibri"/>
                <a:sym typeface="Calibri"/>
              </a:rPr>
              <a:t>Bir müşteriye - zaten satın almaya istekli olduklarını daha kolay satabilirsiniz.</a:t>
            </a:r>
            <a:endParaRPr/>
          </a:p>
          <a:p>
            <a:pPr indent="0" lvl="1" marL="0" marR="0" rtl="0" algn="l">
              <a:spcBef>
                <a:spcPts val="0"/>
              </a:spcBef>
              <a:spcAft>
                <a:spcPts val="0"/>
              </a:spcAft>
              <a:buNone/>
            </a:pPr>
            <a:r>
              <a:t/>
            </a:r>
            <a:endParaRPr b="1" i="0" sz="2400" u="none" cap="none" strike="noStrike">
              <a:solidFill>
                <a:srgbClr val="615F5D"/>
              </a:solidFill>
              <a:latin typeface="Calibri"/>
              <a:ea typeface="Calibri"/>
              <a:cs typeface="Calibri"/>
              <a:sym typeface="Calibri"/>
            </a:endParaRPr>
          </a:p>
          <a:p>
            <a:pPr indent="0" lvl="1" marL="0" marR="0" rtl="0" algn="l">
              <a:spcBef>
                <a:spcPts val="0"/>
              </a:spcBef>
              <a:spcAft>
                <a:spcPts val="0"/>
              </a:spcAft>
              <a:buNone/>
            </a:pPr>
            <a:r>
              <a:rPr b="1" i="0" lang="en-IE" sz="2400" u="none" cap="none" strike="noStrike">
                <a:solidFill>
                  <a:srgbClr val="E95273"/>
                </a:solidFill>
                <a:latin typeface="Calibri"/>
                <a:ea typeface="Calibri"/>
                <a:cs typeface="Calibri"/>
                <a:sym typeface="Calibri"/>
              </a:rPr>
              <a:t>Daha fazlası için</a:t>
            </a:r>
            <a:r>
              <a:rPr b="0" i="0" lang="en-IE" sz="2400" u="none" cap="none" strike="noStrike">
                <a:solidFill>
                  <a:schemeClr val="dk1"/>
                </a:solidFill>
                <a:latin typeface="Calibri"/>
                <a:ea typeface="Calibri"/>
                <a:cs typeface="Calibri"/>
                <a:sym typeface="Calibri"/>
              </a:rPr>
              <a:t>- </a:t>
            </a:r>
            <a:r>
              <a:rPr b="0" i="0" lang="en-IE" sz="2400" u="sng" cap="none" strike="noStrike">
                <a:solidFill>
                  <a:schemeClr val="dk1"/>
                </a:solidFill>
                <a:latin typeface="Calibri"/>
                <a:ea typeface="Calibri"/>
                <a:cs typeface="Calibri"/>
                <a:sym typeface="Calibri"/>
                <a:hlinkClick r:id="rId3"/>
              </a:rPr>
              <a:t>www.wikihow.com/Upsell</a:t>
            </a:r>
            <a:r>
              <a:rPr b="0" i="0" lang="en-IE" sz="2400" u="none" cap="none" strike="noStrike">
                <a:solidFill>
                  <a:schemeClr val="dk1"/>
                </a:solidFill>
                <a:latin typeface="Calibri"/>
                <a:ea typeface="Calibri"/>
                <a:cs typeface="Calibri"/>
                <a:sym typeface="Calibri"/>
              </a:rPr>
              <a:t> </a:t>
            </a:r>
            <a:endParaRPr/>
          </a:p>
          <a:p>
            <a:pPr indent="0" lvl="1"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1" marL="0" marR="0" rtl="0" algn="l">
              <a:spcBef>
                <a:spcPts val="0"/>
              </a:spcBef>
              <a:spcAft>
                <a:spcPts val="0"/>
              </a:spcAft>
              <a:buNone/>
            </a:pPr>
            <a:r>
              <a:rPr b="1" i="0" lang="en-IE" sz="2800" u="none" cap="none" strike="noStrike">
                <a:solidFill>
                  <a:srgbClr val="E95273"/>
                </a:solidFill>
                <a:latin typeface="Calibri"/>
                <a:ea typeface="Calibri"/>
                <a:cs typeface="Calibri"/>
                <a:sym typeface="Calibri"/>
              </a:rPr>
              <a:t>EGZERSİZ – Yukarıdakileri okuduktan sonra işinize nasıl yükselme fırsatları ekleyebileceğinizi düşünüyorsunuz?</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Google Shape;641;p56"/>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b="1" lang="en-IE"/>
              <a:t>Upselling</a:t>
            </a:r>
            <a:endParaRPr/>
          </a:p>
          <a:p>
            <a:pPr indent="0" lvl="0" marL="0" rtl="0" algn="l">
              <a:lnSpc>
                <a:spcPct val="90000"/>
              </a:lnSpc>
              <a:spcBef>
                <a:spcPts val="1000"/>
              </a:spcBef>
              <a:spcAft>
                <a:spcPts val="0"/>
              </a:spcAft>
              <a:buClr>
                <a:srgbClr val="6D6E6C"/>
              </a:buClr>
              <a:buSzPts val="3600"/>
              <a:buNone/>
            </a:pPr>
            <a:r>
              <a:t/>
            </a:r>
            <a:endParaRPr/>
          </a:p>
        </p:txBody>
      </p:sp>
      <p:pic>
        <p:nvPicPr>
          <p:cNvPr descr="A group of people sitting at a table&#10;&#10;Description automatically generated" id="642" name="Google Shape;642;p56"/>
          <p:cNvPicPr preferRelativeResize="0"/>
          <p:nvPr/>
        </p:nvPicPr>
        <p:blipFill rotWithShape="1">
          <a:blip r:embed="rId3">
            <a:alphaModFix/>
          </a:blip>
          <a:srcRect b="0" l="0" r="0" t="0"/>
          <a:stretch/>
        </p:blipFill>
        <p:spPr>
          <a:xfrm>
            <a:off x="361382" y="2540952"/>
            <a:ext cx="3970588" cy="3429000"/>
          </a:xfrm>
          <a:prstGeom prst="rect">
            <a:avLst/>
          </a:prstGeom>
          <a:noFill/>
          <a:ln>
            <a:noFill/>
          </a:ln>
        </p:spPr>
      </p:pic>
      <p:sp>
        <p:nvSpPr>
          <p:cNvPr id="643" name="Google Shape;643;p56"/>
          <p:cNvSpPr/>
          <p:nvPr/>
        </p:nvSpPr>
        <p:spPr>
          <a:xfrm>
            <a:off x="4953000" y="2167303"/>
            <a:ext cx="6510772"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400">
                <a:solidFill>
                  <a:srgbClr val="615F5D"/>
                </a:solidFill>
                <a:latin typeface="Calibri"/>
                <a:ea typeface="Calibri"/>
                <a:cs typeface="Calibri"/>
                <a:sym typeface="Calibri"/>
              </a:rPr>
              <a:t>İş planınızın satış ve pazarlama bölümü, müşterilerinizin kim ve nerede oldukları ve onlara nasıl ulaşacağınız konusunda daha ayrıntılı bir şekilde detaylandırılmalıdır. Harika bir ürün veya hizmet geliştirmiş olsanız da, müşterileriniz ve müşterileriniz yoksa hepsi bir şey için</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None/>
            </a:pPr>
            <a:r>
              <a:rPr lang="en-IE" sz="2400">
                <a:solidFill>
                  <a:srgbClr val="615F5D"/>
                </a:solidFill>
                <a:latin typeface="Calibri"/>
                <a:ea typeface="Calibri"/>
                <a:cs typeface="Calibri"/>
                <a:sym typeface="Calibri"/>
              </a:rPr>
              <a:t>Markanızla başlayın ve okuyucuyu bu derste ele aldığınız tüm öğrenmeleri takip edin.</a:t>
            </a:r>
            <a:endParaRPr b="1" sz="2400">
              <a:solidFill>
                <a:srgbClr val="E95273"/>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57"/>
          <p:cNvSpPr txBox="1"/>
          <p:nvPr>
            <p:ph idx="1" type="body"/>
          </p:nvPr>
        </p:nvSpPr>
        <p:spPr>
          <a:xfrm>
            <a:off x="177421" y="227111"/>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400"/>
              <a:buNone/>
            </a:pPr>
            <a:r>
              <a:rPr b="1" lang="en-IE" sz="3400">
                <a:solidFill>
                  <a:srgbClr val="E63275"/>
                </a:solidFill>
              </a:rPr>
              <a:t>Vaka Çalışması: </a:t>
            </a:r>
            <a:r>
              <a:rPr b="1" lang="en-IE"/>
              <a:t>Başarı öyküleri, motivasyon rehberleri!</a:t>
            </a:r>
            <a:endParaRPr/>
          </a:p>
        </p:txBody>
      </p:sp>
      <p:sp>
        <p:nvSpPr>
          <p:cNvPr id="649" name="Google Shape;649;p57"/>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650" name="Google Shape;650;p57"/>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651" name="Google Shape;651;p57"/>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b="1" sz="2400">
              <a:solidFill>
                <a:srgbClr val="FF0000"/>
              </a:solidFill>
              <a:latin typeface="Calibri"/>
              <a:ea typeface="Calibri"/>
              <a:cs typeface="Calibri"/>
              <a:sym typeface="Calibri"/>
            </a:endParaRPr>
          </a:p>
        </p:txBody>
      </p:sp>
      <p:pic>
        <p:nvPicPr>
          <p:cNvPr id="652" name="Google Shape;652;p57">
            <a:hlinkClick r:id="rId4"/>
          </p:cNvPr>
          <p:cNvPicPr preferRelativeResize="0"/>
          <p:nvPr/>
        </p:nvPicPr>
        <p:blipFill rotWithShape="1">
          <a:blip r:embed="rId5">
            <a:alphaModFix/>
          </a:blip>
          <a:srcRect b="0" l="0" r="0" t="0"/>
          <a:stretch/>
        </p:blipFill>
        <p:spPr>
          <a:xfrm>
            <a:off x="3362326" y="1893434"/>
            <a:ext cx="5190004" cy="330273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6" name="Shape 656"/>
        <p:cNvGrpSpPr/>
        <p:nvPr/>
      </p:nvGrpSpPr>
      <p:grpSpPr>
        <a:xfrm>
          <a:off x="0" y="0"/>
          <a:ext cx="0" cy="0"/>
          <a:chOff x="0" y="0"/>
          <a:chExt cx="0" cy="0"/>
        </a:xfrm>
      </p:grpSpPr>
      <p:sp>
        <p:nvSpPr>
          <p:cNvPr id="657" name="Google Shape;657;p58"/>
          <p:cNvSpPr txBox="1"/>
          <p:nvPr>
            <p:ph idx="1" type="body"/>
          </p:nvPr>
        </p:nvSpPr>
        <p:spPr>
          <a:xfrm>
            <a:off x="0" y="213464"/>
            <a:ext cx="12192000" cy="704485"/>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63275"/>
              </a:buClr>
              <a:buSzPts val="3400"/>
              <a:buNone/>
            </a:pPr>
            <a:r>
              <a:rPr b="1" lang="en-IE" sz="3400">
                <a:solidFill>
                  <a:srgbClr val="E63275"/>
                </a:solidFill>
              </a:rPr>
              <a:t>Vaka Çalışması: </a:t>
            </a:r>
            <a:r>
              <a:rPr b="1" lang="en-IE" sz="3400"/>
              <a:t>Başarı öyküleri, motivasyon rehberleri!</a:t>
            </a:r>
            <a:endParaRPr sz="3400"/>
          </a:p>
        </p:txBody>
      </p:sp>
      <p:sp>
        <p:nvSpPr>
          <p:cNvPr id="658" name="Google Shape;658;p58"/>
          <p:cNvSpPr/>
          <p:nvPr>
            <p:ph idx="3" type="pic"/>
          </p:nvPr>
        </p:nvSpPr>
        <p:spPr>
          <a:xfrm>
            <a:off x="3184071" y="1893434"/>
            <a:ext cx="5665788" cy="3478212"/>
          </a:xfrm>
          <a:prstGeom prst="rect">
            <a:avLst/>
          </a:prstGeom>
          <a:noFill/>
          <a:ln>
            <a:noFill/>
          </a:ln>
        </p:spPr>
        <p:txBody>
          <a:bodyPr anchorCtr="0" anchor="t" bIns="45700" lIns="91425" spcFirstLastPara="1" rIns="91425" wrap="square" tIns="45700">
            <a:noAutofit/>
          </a:bodyPr>
          <a:lstStyle/>
          <a:p>
            <a:pPr indent="0" lvl="0" marL="0" rtl="0" algn="ctr">
              <a:spcBef>
                <a:spcPts val="1000"/>
              </a:spcBef>
              <a:spcAft>
                <a:spcPts val="0"/>
              </a:spcAft>
              <a:buNone/>
            </a:pPr>
            <a:r>
              <a:t/>
            </a:r>
            <a:endParaRPr/>
          </a:p>
        </p:txBody>
      </p:sp>
      <p:pic>
        <p:nvPicPr>
          <p:cNvPr id="659" name="Google Shape;659;p58"/>
          <p:cNvPicPr preferRelativeResize="0"/>
          <p:nvPr/>
        </p:nvPicPr>
        <p:blipFill rotWithShape="1">
          <a:blip r:embed="rId3">
            <a:alphaModFix/>
          </a:blip>
          <a:srcRect b="0" l="0" r="0" t="0"/>
          <a:stretch/>
        </p:blipFill>
        <p:spPr>
          <a:xfrm>
            <a:off x="9765129" y="1893434"/>
            <a:ext cx="2087640" cy="1391760"/>
          </a:xfrm>
          <a:prstGeom prst="rect">
            <a:avLst/>
          </a:prstGeom>
          <a:noFill/>
          <a:ln>
            <a:noFill/>
          </a:ln>
        </p:spPr>
      </p:pic>
      <p:sp>
        <p:nvSpPr>
          <p:cNvPr id="660" name="Google Shape;660;p58"/>
          <p:cNvSpPr txBox="1"/>
          <p:nvPr/>
        </p:nvSpPr>
        <p:spPr>
          <a:xfrm>
            <a:off x="9865052" y="3542987"/>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IE" sz="2400">
                <a:solidFill>
                  <a:srgbClr val="FF0000"/>
                </a:solidFill>
                <a:latin typeface="Calibri"/>
                <a:ea typeface="Calibri"/>
                <a:cs typeface="Calibri"/>
                <a:sym typeface="Calibri"/>
              </a:rPr>
              <a:t>TURKEY</a:t>
            </a:r>
            <a:endParaRPr b="1" sz="2400">
              <a:solidFill>
                <a:srgbClr val="FF0000"/>
              </a:solidFill>
              <a:latin typeface="Calibri"/>
              <a:ea typeface="Calibri"/>
              <a:cs typeface="Calibri"/>
              <a:sym typeface="Calibri"/>
            </a:endParaRPr>
          </a:p>
        </p:txBody>
      </p:sp>
      <p:pic>
        <p:nvPicPr>
          <p:cNvPr id="661" name="Google Shape;661;p58">
            <a:hlinkClick r:id="rId4"/>
          </p:cNvPr>
          <p:cNvPicPr preferRelativeResize="0"/>
          <p:nvPr/>
        </p:nvPicPr>
        <p:blipFill rotWithShape="1">
          <a:blip r:embed="rId5">
            <a:alphaModFix/>
          </a:blip>
          <a:srcRect b="0" l="0" r="0" t="0"/>
          <a:stretch/>
        </p:blipFill>
        <p:spPr>
          <a:xfrm>
            <a:off x="3284296" y="1931067"/>
            <a:ext cx="5465338" cy="340294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59"/>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Neler Öğrendik?</a:t>
            </a:r>
            <a:endParaRPr b="1">
              <a:solidFill>
                <a:srgbClr val="E63275"/>
              </a:solidFill>
            </a:endParaRPr>
          </a:p>
        </p:txBody>
      </p:sp>
      <p:sp>
        <p:nvSpPr>
          <p:cNvPr id="667" name="Google Shape;667;p59"/>
          <p:cNvSpPr txBox="1"/>
          <p:nvPr>
            <p:ph idx="2" type="body"/>
          </p:nvPr>
        </p:nvSpPr>
        <p:spPr>
          <a:xfrm>
            <a:off x="544826" y="2226174"/>
            <a:ext cx="11102348" cy="3975101"/>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26942"/>
              </a:buClr>
              <a:buSzPts val="2400"/>
              <a:buFont typeface="Noto Sans Symbols"/>
              <a:buChar char="✔"/>
            </a:pPr>
            <a:r>
              <a:rPr lang="en-IE">
                <a:solidFill>
                  <a:srgbClr val="525252"/>
                </a:solidFill>
              </a:rPr>
              <a:t>Pazarlamanın ne olduğunu ve satışla olan ilişkisini anladık.</a:t>
            </a:r>
            <a:endParaRPr/>
          </a:p>
          <a:p>
            <a:pPr indent="-342900" lvl="0" marL="342900" rtl="0" algn="l">
              <a:lnSpc>
                <a:spcPct val="90000"/>
              </a:lnSpc>
              <a:spcBef>
                <a:spcPts val="400"/>
              </a:spcBef>
              <a:spcAft>
                <a:spcPts val="0"/>
              </a:spcAft>
              <a:buClr>
                <a:srgbClr val="F26942"/>
              </a:buClr>
              <a:buSzPts val="2400"/>
              <a:buFont typeface="Noto Sans Symbols"/>
              <a:buChar char="✔"/>
            </a:pPr>
            <a:r>
              <a:rPr lang="en-IE">
                <a:solidFill>
                  <a:srgbClr val="525252"/>
                </a:solidFill>
              </a:rPr>
              <a:t>Başarılı pazarlama ipuçları ve püf noktaları ile müşterilerime ulaşabileceğimizi, tanıyabildiğimiz ve anlayabileceğimiz farklı stratejiler ve yöntemler öğrendik.</a:t>
            </a:r>
            <a:endParaRPr/>
          </a:p>
          <a:p>
            <a:pPr indent="-342900" lvl="0" marL="342900" rtl="0" algn="l">
              <a:lnSpc>
                <a:spcPct val="90000"/>
              </a:lnSpc>
              <a:spcBef>
                <a:spcPts val="400"/>
              </a:spcBef>
              <a:spcAft>
                <a:spcPts val="0"/>
              </a:spcAft>
              <a:buClr>
                <a:srgbClr val="F26942"/>
              </a:buClr>
              <a:buSzPts val="2400"/>
              <a:buFont typeface="Noto Sans Symbols"/>
              <a:buChar char="✔"/>
            </a:pPr>
            <a:r>
              <a:rPr lang="en-IE">
                <a:solidFill>
                  <a:srgbClr val="525252"/>
                </a:solidFill>
              </a:rPr>
              <a:t>Uygun maliyetli pazarlama stratejileri uygulamak için çok sayıda yol biliyoruz, yürütmek için uzman olmak zorunda değiliz.</a:t>
            </a:r>
            <a:endParaRPr/>
          </a:p>
          <a:p>
            <a:pPr indent="-342900" lvl="0" marL="342900" rtl="0" algn="l">
              <a:lnSpc>
                <a:spcPct val="90000"/>
              </a:lnSpc>
              <a:spcBef>
                <a:spcPts val="400"/>
              </a:spcBef>
              <a:spcAft>
                <a:spcPts val="0"/>
              </a:spcAft>
              <a:buClr>
                <a:srgbClr val="F26942"/>
              </a:buClr>
              <a:buSzPts val="2400"/>
              <a:buFont typeface="Noto Sans Symbols"/>
              <a:buChar char="✔"/>
            </a:pPr>
            <a:r>
              <a:rPr lang="en-IE">
                <a:solidFill>
                  <a:srgbClr val="525252"/>
                </a:solidFill>
              </a:rPr>
              <a:t>Farklı pazarlama karmaları ve stratejilerinin bir karışımını uygulamam gerektiğini anlıyoruz, ancak yapılacak en önemli şey işimize, müşterimize ve bize en uygun olanlara odaklanmak. Birkaç şeyi doğru yapabilmek…Çünkü bir parayla her şeyi mükemmel bir şekilde yapmaya çalışmak imkansız.</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pic>
        <p:nvPicPr>
          <p:cNvPr id="246" name="Google Shape;246;p6"/>
          <p:cNvPicPr preferRelativeResize="0"/>
          <p:nvPr/>
        </p:nvPicPr>
        <p:blipFill rotWithShape="1">
          <a:blip r:embed="rId3">
            <a:alphaModFix/>
          </a:blip>
          <a:srcRect b="0" l="20915" r="44719" t="0"/>
          <a:stretch/>
        </p:blipFill>
        <p:spPr>
          <a:xfrm>
            <a:off x="0" y="-108191"/>
            <a:ext cx="3671470" cy="6858000"/>
          </a:xfrm>
          <a:prstGeom prst="rect">
            <a:avLst/>
          </a:prstGeom>
          <a:noFill/>
          <a:ln>
            <a:noFill/>
          </a:ln>
        </p:spPr>
      </p:pic>
      <p:sp>
        <p:nvSpPr>
          <p:cNvPr id="247" name="Google Shape;247;p6"/>
          <p:cNvSpPr txBox="1"/>
          <p:nvPr/>
        </p:nvSpPr>
        <p:spPr>
          <a:xfrm>
            <a:off x="3984323" y="470631"/>
            <a:ext cx="804990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248" name="Google Shape;248;p6"/>
          <p:cNvSpPr/>
          <p:nvPr/>
        </p:nvSpPr>
        <p:spPr>
          <a:xfrm>
            <a:off x="3984323" y="2160514"/>
            <a:ext cx="7057732"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615F5D"/>
              </a:buClr>
              <a:buSzPts val="2400"/>
              <a:buFont typeface="Calibri"/>
              <a:buNone/>
            </a:pPr>
            <a:r>
              <a:rPr lang="en-IE" sz="2400">
                <a:solidFill>
                  <a:srgbClr val="615F5D"/>
                </a:solidFill>
                <a:latin typeface="Calibri"/>
                <a:ea typeface="Calibri"/>
                <a:cs typeface="Calibri"/>
                <a:sym typeface="Calibri"/>
              </a:rPr>
              <a:t>Pazarlama, ürün veya hizmetinizi potansiyel müşterilerin ellerine vermek için yaptığınız her şeydir. Bu, ürün ve / veya hizmetlerinizdeki potansiyel müşteriler arasında ilgi yaratma sürecidir.</a:t>
            </a:r>
            <a:endParaRPr/>
          </a:p>
          <a:p>
            <a:pPr indent="0" lvl="0" marL="0" marR="0" rtl="0" algn="l">
              <a:spcBef>
                <a:spcPts val="0"/>
              </a:spcBef>
              <a:spcAft>
                <a:spcPts val="0"/>
              </a:spcAft>
              <a:buClr>
                <a:schemeClr val="dk1"/>
              </a:buClr>
              <a:buSzPts val="2400"/>
              <a:buFont typeface="Calibri"/>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Clr>
                <a:srgbClr val="615F5D"/>
              </a:buClr>
              <a:buSzPts val="2400"/>
              <a:buFont typeface="Calibri"/>
              <a:buNone/>
            </a:pPr>
            <a:r>
              <a:rPr lang="en-IE" sz="2400">
                <a:solidFill>
                  <a:srgbClr val="615F5D"/>
                </a:solidFill>
                <a:latin typeface="Calibri"/>
                <a:ea typeface="Calibri"/>
                <a:cs typeface="Calibri"/>
                <a:sym typeface="Calibri"/>
              </a:rPr>
              <a:t>İyi pazarlama, ürün / hizmetinizi satmanızı kolaylaştırır.</a:t>
            </a:r>
            <a:endParaRPr/>
          </a:p>
          <a:p>
            <a:pPr indent="0" lvl="0" marL="0" marR="0" rtl="0" algn="l">
              <a:spcBef>
                <a:spcPts val="0"/>
              </a:spcBef>
              <a:spcAft>
                <a:spcPts val="0"/>
              </a:spcAft>
              <a:buClr>
                <a:schemeClr val="dk1"/>
              </a:buClr>
              <a:buSzPts val="2400"/>
              <a:buFont typeface="Calibri"/>
              <a:buNone/>
            </a:pPr>
            <a:r>
              <a:t/>
            </a:r>
            <a:endParaRPr sz="2400">
              <a:solidFill>
                <a:srgbClr val="615F5D"/>
              </a:solidFill>
              <a:latin typeface="Calibri"/>
              <a:ea typeface="Calibri"/>
              <a:cs typeface="Calibri"/>
              <a:sym typeface="Calibri"/>
            </a:endParaRPr>
          </a:p>
          <a:p>
            <a:pPr indent="0" lvl="0" marL="0" marR="0" rtl="0" algn="l">
              <a:spcBef>
                <a:spcPts val="0"/>
              </a:spcBef>
              <a:spcAft>
                <a:spcPts val="0"/>
              </a:spcAft>
              <a:buClr>
                <a:srgbClr val="E63275"/>
              </a:buClr>
              <a:buSzPts val="2400"/>
              <a:buFont typeface="Calibri"/>
              <a:buNone/>
            </a:pPr>
            <a:r>
              <a:rPr b="1" lang="en-IE" sz="2400">
                <a:solidFill>
                  <a:srgbClr val="E63275"/>
                </a:solidFill>
                <a:latin typeface="Calibri"/>
                <a:ea typeface="Calibri"/>
                <a:cs typeface="Calibri"/>
                <a:sym typeface="Calibri"/>
              </a:rPr>
              <a:t>İş planınızın bunu göz önünde bulundurması gerekir.</a:t>
            </a:r>
            <a:endParaRPr b="1" sz="2400">
              <a:solidFill>
                <a:srgbClr val="E63275"/>
              </a:solidFill>
              <a:latin typeface="Calibri"/>
              <a:ea typeface="Calibri"/>
              <a:cs typeface="Calibri"/>
              <a:sym typeface="Calibri"/>
            </a:endParaRPr>
          </a:p>
        </p:txBody>
      </p:sp>
      <p:sp>
        <p:nvSpPr>
          <p:cNvPr id="249" name="Google Shape;249;p6"/>
          <p:cNvSpPr/>
          <p:nvPr/>
        </p:nvSpPr>
        <p:spPr>
          <a:xfrm>
            <a:off x="0" y="4915114"/>
            <a:ext cx="3671470" cy="132343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BC191A"/>
              </a:buClr>
              <a:buSzPts val="2000"/>
              <a:buFont typeface="Calibri"/>
              <a:buNone/>
            </a:pPr>
            <a:r>
              <a:rPr b="1" lang="en-IE" sz="2000">
                <a:solidFill>
                  <a:srgbClr val="BC191A"/>
                </a:solidFill>
                <a:latin typeface="Calibri"/>
                <a:ea typeface="Calibri"/>
                <a:cs typeface="Calibri"/>
                <a:sym typeface="Calibri"/>
              </a:rPr>
              <a:t>Think of marketing as this goldfish !</a:t>
            </a:r>
            <a:endParaRPr/>
          </a:p>
          <a:p>
            <a:pPr indent="0" lvl="0" marL="0" marR="0" rtl="0" algn="ctr">
              <a:spcBef>
                <a:spcPts val="0"/>
              </a:spcBef>
              <a:spcAft>
                <a:spcPts val="0"/>
              </a:spcAft>
              <a:buClr>
                <a:srgbClr val="10B2A3"/>
              </a:buClr>
              <a:buSzPts val="2000"/>
              <a:buFont typeface="Calibri"/>
              <a:buNone/>
            </a:pPr>
            <a:r>
              <a:rPr lang="en-IE" sz="2000">
                <a:solidFill>
                  <a:srgbClr val="10B2A3"/>
                </a:solidFill>
                <a:latin typeface="Calibri"/>
                <a:ea typeface="Calibri"/>
                <a:cs typeface="Calibri"/>
                <a:sym typeface="Calibri"/>
              </a:rPr>
              <a:t>It helps you to stand out in a crowded marketplace. </a:t>
            </a:r>
            <a:endParaRPr/>
          </a:p>
        </p:txBody>
      </p:sp>
      <p:sp>
        <p:nvSpPr>
          <p:cNvPr id="250" name="Google Shape;250;p6"/>
          <p:cNvSpPr txBox="1"/>
          <p:nvPr>
            <p:ph idx="1" type="body"/>
          </p:nvPr>
        </p:nvSpPr>
        <p:spPr>
          <a:xfrm>
            <a:off x="3809646" y="102295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Pazarlama…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1" name="Shape 671"/>
        <p:cNvGrpSpPr/>
        <p:nvPr/>
      </p:nvGrpSpPr>
      <p:grpSpPr>
        <a:xfrm>
          <a:off x="0" y="0"/>
          <a:ext cx="0" cy="0"/>
          <a:chOff x="0" y="0"/>
          <a:chExt cx="0" cy="0"/>
        </a:xfrm>
      </p:grpSpPr>
      <p:sp>
        <p:nvSpPr>
          <p:cNvPr id="672" name="Google Shape;672;p60"/>
          <p:cNvSpPr txBox="1"/>
          <p:nvPr>
            <p:ph idx="1" type="body"/>
          </p:nvPr>
        </p:nvSpPr>
        <p:spPr>
          <a:xfrm>
            <a:off x="427461" y="1228194"/>
            <a:ext cx="3544037"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4800"/>
              <a:buNone/>
            </a:pPr>
            <a:r>
              <a:rPr lang="en-IE" sz="4800"/>
              <a:t>Teşekkürler!</a:t>
            </a:r>
            <a:endParaRPr/>
          </a:p>
          <a:p>
            <a:pPr indent="0" lvl="0" marL="0" rtl="0" algn="l">
              <a:lnSpc>
                <a:spcPct val="90000"/>
              </a:lnSpc>
              <a:spcBef>
                <a:spcPts val="1000"/>
              </a:spcBef>
              <a:spcAft>
                <a:spcPts val="0"/>
              </a:spcAft>
              <a:buClr>
                <a:srgbClr val="174F72"/>
              </a:buClr>
              <a:buSzPts val="4800"/>
              <a:buNone/>
            </a:pPr>
            <a:r>
              <a:t/>
            </a:r>
            <a:endParaRPr sz="4800"/>
          </a:p>
        </p:txBody>
      </p:sp>
      <p:sp>
        <p:nvSpPr>
          <p:cNvPr id="673" name="Google Shape;673;p60"/>
          <p:cNvSpPr txBox="1"/>
          <p:nvPr>
            <p:ph idx="2" type="body"/>
          </p:nvPr>
        </p:nvSpPr>
        <p:spPr>
          <a:xfrm>
            <a:off x="3765629" y="1309775"/>
            <a:ext cx="385452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a:p>
            <a:pPr indent="0" lvl="0" marL="0" rtl="0" algn="l">
              <a:lnSpc>
                <a:spcPct val="90000"/>
              </a:lnSpc>
              <a:spcBef>
                <a:spcPts val="1000"/>
              </a:spcBef>
              <a:spcAft>
                <a:spcPts val="0"/>
              </a:spcAft>
              <a:buClr>
                <a:srgbClr val="174F72"/>
              </a:buClr>
              <a:buSzPts val="2500"/>
              <a:buNone/>
            </a:pPr>
            <a:r>
              <a:t/>
            </a:r>
            <a:endParaRPr sz="2500"/>
          </a:p>
          <a:p>
            <a:pPr indent="0" lvl="0" marL="0" rtl="0" algn="l">
              <a:lnSpc>
                <a:spcPct val="90000"/>
              </a:lnSpc>
              <a:spcBef>
                <a:spcPts val="1000"/>
              </a:spcBef>
              <a:spcAft>
                <a:spcPts val="0"/>
              </a:spcAft>
              <a:buClr>
                <a:srgbClr val="174F72"/>
              </a:buClr>
              <a:buSzPts val="2500"/>
              <a:buNone/>
            </a:pPr>
            <a:r>
              <a:t/>
            </a:r>
            <a:endParaRPr sz="2500"/>
          </a:p>
        </p:txBody>
      </p:sp>
      <p:sp>
        <p:nvSpPr>
          <p:cNvPr id="674" name="Google Shape;674;p60"/>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675" name="Google Shape;675;p60"/>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676" name="Google Shape;676;p60"/>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sz="1295"/>
          </a:p>
        </p:txBody>
      </p:sp>
      <p:sp>
        <p:nvSpPr>
          <p:cNvPr id="677" name="Google Shape;677;p60"/>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678" name="Google Shape;678;p60"/>
          <p:cNvGrpSpPr/>
          <p:nvPr/>
        </p:nvGrpSpPr>
        <p:grpSpPr>
          <a:xfrm>
            <a:off x="7852766" y="4477427"/>
            <a:ext cx="301041" cy="301041"/>
            <a:chOff x="5941025" y="3634400"/>
            <a:chExt cx="467650" cy="467650"/>
          </a:xfrm>
        </p:grpSpPr>
        <p:sp>
          <p:nvSpPr>
            <p:cNvPr id="679" name="Google Shape;679;p60"/>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0" name="Google Shape;680;p60"/>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1" name="Google Shape;681;p60"/>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2" name="Google Shape;682;p60"/>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3" name="Google Shape;683;p60"/>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4" name="Google Shape;684;p60"/>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685" name="Google Shape;685;p60"/>
          <p:cNvGrpSpPr/>
          <p:nvPr/>
        </p:nvGrpSpPr>
        <p:grpSpPr>
          <a:xfrm>
            <a:off x="7380365" y="3606172"/>
            <a:ext cx="299463" cy="202260"/>
            <a:chOff x="564675" y="1700625"/>
            <a:chExt cx="465200" cy="314200"/>
          </a:xfrm>
        </p:grpSpPr>
        <p:sp>
          <p:nvSpPr>
            <p:cNvPr id="686" name="Google Shape;686;p60"/>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7" name="Google Shape;687;p60"/>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688" name="Google Shape;688;p60"/>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7"/>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rgbClr val="E95273"/>
              </a:buClr>
              <a:buSzPts val="2790"/>
              <a:buNone/>
            </a:pPr>
            <a:r>
              <a:rPr b="1" lang="en-IE" sz="2790">
                <a:solidFill>
                  <a:srgbClr val="E95273"/>
                </a:solidFill>
              </a:rPr>
              <a:t>Pazarlamada hedef müşterinizin etrafında döner</a:t>
            </a:r>
            <a:endParaRPr b="1" sz="2790">
              <a:solidFill>
                <a:srgbClr val="E95273"/>
              </a:solidFill>
            </a:endParaRPr>
          </a:p>
        </p:txBody>
      </p:sp>
      <p:sp>
        <p:nvSpPr>
          <p:cNvPr id="256" name="Google Shape;256;p7"/>
          <p:cNvSpPr txBox="1"/>
          <p:nvPr/>
        </p:nvSpPr>
        <p:spPr>
          <a:xfrm>
            <a:off x="4297680" y="1978039"/>
            <a:ext cx="7894320" cy="38721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0B6F6"/>
              </a:buClr>
              <a:buSzPts val="2400"/>
              <a:buFont typeface="Arial"/>
              <a:buNone/>
            </a:pPr>
            <a:r>
              <a:rPr lang="en-IE" sz="2400">
                <a:solidFill>
                  <a:srgbClr val="7A7C7E"/>
                </a:solidFill>
                <a:latin typeface="Calibri"/>
                <a:ea typeface="Calibri"/>
                <a:cs typeface="Calibri"/>
                <a:sym typeface="Calibri"/>
              </a:rPr>
              <a:t>Kural olarak, bugünün tüketicileri her zamankinden daha fazla bilgi istiyor ve bilgiye ihtiyaç duyuyor. İyi bir ürün veya hizmet artık yeterli değil. Ürün veya hizmetinizin ne yaptığını bilmek de önemli.</a:t>
            </a:r>
            <a:endParaRPr/>
          </a:p>
          <a:p>
            <a:pPr indent="0" lvl="0" marL="0" marR="0" rtl="0" algn="l">
              <a:lnSpc>
                <a:spcPct val="90000"/>
              </a:lnSpc>
              <a:spcBef>
                <a:spcPts val="1000"/>
              </a:spcBef>
              <a:spcAft>
                <a:spcPts val="0"/>
              </a:spcAft>
              <a:buClr>
                <a:srgbClr val="20B6F6"/>
              </a:buClr>
              <a:buSzPts val="2400"/>
              <a:buFont typeface="Arial"/>
              <a:buNone/>
            </a:pPr>
            <a:r>
              <a:rPr lang="en-IE" sz="2400">
                <a:solidFill>
                  <a:srgbClr val="7A7C7E"/>
                </a:solidFill>
                <a:latin typeface="Calibri"/>
                <a:ea typeface="Calibri"/>
                <a:cs typeface="Calibri"/>
                <a:sym typeface="Calibri"/>
              </a:rPr>
              <a:t>Ayrıca ne olduğunu - nasıl faydalanacaklarını bilmek istiyorlar.</a:t>
            </a:r>
            <a:endParaRPr/>
          </a:p>
          <a:p>
            <a:pPr indent="-342900" lvl="0" marL="342900" marR="0" rtl="0" algn="l">
              <a:lnSpc>
                <a:spcPct val="90000"/>
              </a:lnSpc>
              <a:spcBef>
                <a:spcPts val="1000"/>
              </a:spcBef>
              <a:spcAft>
                <a:spcPts val="0"/>
              </a:spcAft>
              <a:buClr>
                <a:srgbClr val="20B6F6"/>
              </a:buClr>
              <a:buSzPts val="2400"/>
              <a:buFont typeface="Arial"/>
              <a:buChar char="•"/>
            </a:pPr>
            <a:r>
              <a:rPr lang="en-IE" sz="2400">
                <a:solidFill>
                  <a:srgbClr val="7A7C7E"/>
                </a:solidFill>
                <a:latin typeface="Calibri"/>
                <a:ea typeface="Calibri"/>
                <a:cs typeface="Calibri"/>
                <a:sym typeface="Calibri"/>
              </a:rPr>
              <a:t>İnceleme istiyorlar.</a:t>
            </a:r>
            <a:endParaRPr/>
          </a:p>
          <a:p>
            <a:pPr indent="-342900" lvl="0" marL="342900" marR="0" rtl="0" algn="l">
              <a:lnSpc>
                <a:spcPct val="90000"/>
              </a:lnSpc>
              <a:spcBef>
                <a:spcPts val="1000"/>
              </a:spcBef>
              <a:spcAft>
                <a:spcPts val="0"/>
              </a:spcAft>
              <a:buClr>
                <a:srgbClr val="20B6F6"/>
              </a:buClr>
              <a:buSzPts val="2400"/>
              <a:buFont typeface="Arial"/>
              <a:buChar char="•"/>
            </a:pPr>
            <a:r>
              <a:rPr lang="en-IE" sz="2400">
                <a:solidFill>
                  <a:srgbClr val="7A7C7E"/>
                </a:solidFill>
                <a:latin typeface="Calibri"/>
                <a:ea typeface="Calibri"/>
                <a:cs typeface="Calibri"/>
                <a:sym typeface="Calibri"/>
              </a:rPr>
              <a:t>Soru sormak istiyorlar.</a:t>
            </a:r>
            <a:endParaRPr/>
          </a:p>
          <a:p>
            <a:pPr indent="-342900" lvl="0" marL="342900" marR="0" rtl="0" algn="l">
              <a:lnSpc>
                <a:spcPct val="90000"/>
              </a:lnSpc>
              <a:spcBef>
                <a:spcPts val="1000"/>
              </a:spcBef>
              <a:spcAft>
                <a:spcPts val="0"/>
              </a:spcAft>
              <a:buClr>
                <a:srgbClr val="20B6F6"/>
              </a:buClr>
              <a:buSzPts val="2400"/>
              <a:buFont typeface="Arial"/>
              <a:buChar char="•"/>
            </a:pPr>
            <a:r>
              <a:rPr lang="en-IE" sz="2400">
                <a:solidFill>
                  <a:srgbClr val="7A7C7E"/>
                </a:solidFill>
                <a:latin typeface="Calibri"/>
                <a:ea typeface="Calibri"/>
                <a:cs typeface="Calibri"/>
                <a:sym typeface="Calibri"/>
              </a:rPr>
              <a:t>Referanslar istiyorlar.</a:t>
            </a:r>
            <a:endParaRPr/>
          </a:p>
          <a:p>
            <a:pPr indent="-342900" lvl="0" marL="342900" marR="0" rtl="0" algn="l">
              <a:lnSpc>
                <a:spcPct val="90000"/>
              </a:lnSpc>
              <a:spcBef>
                <a:spcPts val="1000"/>
              </a:spcBef>
              <a:spcAft>
                <a:spcPts val="0"/>
              </a:spcAft>
              <a:buClr>
                <a:srgbClr val="20B6F6"/>
              </a:buClr>
              <a:buSzPts val="2400"/>
              <a:buFont typeface="Arial"/>
              <a:buChar char="•"/>
            </a:pPr>
            <a:r>
              <a:rPr lang="en-IE" sz="2400">
                <a:solidFill>
                  <a:srgbClr val="7A7C7E"/>
                </a:solidFill>
                <a:latin typeface="Calibri"/>
                <a:ea typeface="Calibri"/>
                <a:cs typeface="Calibri"/>
                <a:sym typeface="Calibri"/>
              </a:rPr>
              <a:t>Güven vermek istiyorlar.</a:t>
            </a:r>
            <a:endParaRPr sz="2400">
              <a:solidFill>
                <a:schemeClr val="dk1"/>
              </a:solidFill>
              <a:latin typeface="Calibri"/>
              <a:ea typeface="Calibri"/>
              <a:cs typeface="Calibri"/>
              <a:sym typeface="Calibri"/>
            </a:endParaRPr>
          </a:p>
        </p:txBody>
      </p:sp>
      <p:pic>
        <p:nvPicPr>
          <p:cNvPr descr="A picture containing face, looking, food, wearing&#10;&#10;Description automatically generated" id="257" name="Google Shape;257;p7"/>
          <p:cNvPicPr preferRelativeResize="0"/>
          <p:nvPr/>
        </p:nvPicPr>
        <p:blipFill rotWithShape="1">
          <a:blip r:embed="rId3">
            <a:alphaModFix/>
          </a:blip>
          <a:srcRect b="0" l="0" r="0" t="0"/>
          <a:stretch/>
        </p:blipFill>
        <p:spPr>
          <a:xfrm>
            <a:off x="-764181" y="2861477"/>
            <a:ext cx="4722770" cy="32616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sp>
        <p:nvSpPr>
          <p:cNvPr id="262" name="Google Shape;262;p8"/>
          <p:cNvSpPr txBox="1"/>
          <p:nvPr/>
        </p:nvSpPr>
        <p:spPr>
          <a:xfrm>
            <a:off x="3130331" y="264570"/>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263" name="Google Shape;263;p8"/>
          <p:cNvSpPr txBox="1"/>
          <p:nvPr>
            <p:ph idx="1" type="body"/>
          </p:nvPr>
        </p:nvSpPr>
        <p:spPr>
          <a:xfrm>
            <a:off x="3476625" y="1062434"/>
            <a:ext cx="9169820"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20 yıllık pazarlama uzmanından * tavsiye….</a:t>
            </a:r>
            <a:endParaRPr b="1"/>
          </a:p>
        </p:txBody>
      </p:sp>
      <p:sp>
        <p:nvSpPr>
          <p:cNvPr id="264" name="Google Shape;264;p8"/>
          <p:cNvSpPr txBox="1"/>
          <p:nvPr>
            <p:ph idx="2" type="body"/>
          </p:nvPr>
        </p:nvSpPr>
        <p:spPr>
          <a:xfrm>
            <a:off x="3476625" y="2117448"/>
            <a:ext cx="8397323"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7F7F7F"/>
              </a:buClr>
              <a:buSzPts val="2200"/>
              <a:buFont typeface="Arial"/>
              <a:buChar char="•"/>
            </a:pPr>
            <a:r>
              <a:rPr lang="en-IE" sz="2200">
                <a:solidFill>
                  <a:srgbClr val="7F7F7F"/>
                </a:solidFill>
              </a:rPr>
              <a:t>Pazarlama, sizinle sizden satın alabilecek biri arasındaki herhangi bir iletişimdir. Ürününüzü veya hizmetinizi potansiyel müşterilerin ellerine vermek için yaptığınız her şeydir.</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Pazarlamayı bir olay olarak değil, bir süreç olarak görmek önemlidir.</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Bu bir işlev değildir; iş yapmanın bir yoludur. Bu bir zihniyet.</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Pazarlama asla durmaz. Çamaşır gibi, asla yapılmaz!</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Her gün göze çarpmak ve daha çok çalışmakla ilgilidir (sadece hissetmeniz ya da ihtiyacınız olması gerektiği zaman değil).</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Pazarlama ilişkilerle ilgilidir.</a:t>
            </a:r>
            <a:endParaRPr/>
          </a:p>
          <a:p>
            <a:pPr indent="-342900" lvl="0" marL="342900" rtl="0" algn="l">
              <a:lnSpc>
                <a:spcPct val="90000"/>
              </a:lnSpc>
              <a:spcBef>
                <a:spcPts val="1000"/>
              </a:spcBef>
              <a:spcAft>
                <a:spcPts val="0"/>
              </a:spcAft>
              <a:buClr>
                <a:srgbClr val="7F7F7F"/>
              </a:buClr>
              <a:buSzPts val="2200"/>
              <a:buFont typeface="Arial"/>
              <a:buChar char="•"/>
            </a:pPr>
            <a:r>
              <a:rPr lang="en-IE" sz="2200">
                <a:solidFill>
                  <a:srgbClr val="7F7F7F"/>
                </a:solidFill>
              </a:rPr>
              <a:t>En önemli pazarlama aracınız sizsiniz.</a:t>
            </a:r>
            <a:endParaRPr/>
          </a:p>
          <a:p>
            <a:pPr indent="-203200" lvl="0" marL="342900" rtl="0" algn="l">
              <a:lnSpc>
                <a:spcPct val="90000"/>
              </a:lnSpc>
              <a:spcBef>
                <a:spcPts val="1000"/>
              </a:spcBef>
              <a:spcAft>
                <a:spcPts val="0"/>
              </a:spcAft>
              <a:buClr>
                <a:srgbClr val="6D6E6C"/>
              </a:buClr>
              <a:buSzPts val="2200"/>
              <a:buFont typeface="Arial"/>
              <a:buNone/>
            </a:pPr>
            <a:r>
              <a:t/>
            </a:r>
            <a:endParaRPr sz="2200">
              <a:solidFill>
                <a:srgbClr val="615F5D"/>
              </a:solidFill>
            </a:endParaRPr>
          </a:p>
          <a:p>
            <a:pPr indent="0" lvl="0" marL="0" rtl="0" algn="l">
              <a:lnSpc>
                <a:spcPct val="90000"/>
              </a:lnSpc>
              <a:spcBef>
                <a:spcPts val="0"/>
              </a:spcBef>
              <a:spcAft>
                <a:spcPts val="0"/>
              </a:spcAft>
              <a:buClr>
                <a:srgbClr val="E63275"/>
              </a:buClr>
              <a:buSzPts val="2200"/>
              <a:buNone/>
            </a:pPr>
            <a:r>
              <a:rPr b="1" i="1" lang="en-IE" sz="2200">
                <a:solidFill>
                  <a:srgbClr val="E63275"/>
                </a:solidFill>
              </a:rPr>
              <a:t>*Orla Casey, Momentum, Ireland   </a:t>
            </a:r>
            <a:endParaRPr/>
          </a:p>
          <a:p>
            <a:pPr indent="0" lvl="0" marL="0" rtl="0" algn="l">
              <a:lnSpc>
                <a:spcPct val="90000"/>
              </a:lnSpc>
              <a:spcBef>
                <a:spcPts val="1000"/>
              </a:spcBef>
              <a:spcAft>
                <a:spcPts val="0"/>
              </a:spcAft>
              <a:buClr>
                <a:srgbClr val="6D6E6C"/>
              </a:buClr>
              <a:buSzPts val="2200"/>
              <a:buNone/>
            </a:pPr>
            <a:r>
              <a:t/>
            </a:r>
            <a:endParaRPr sz="2200"/>
          </a:p>
        </p:txBody>
      </p:sp>
      <p:pic>
        <p:nvPicPr>
          <p:cNvPr descr="A picture containing basket, sitting, blanket, table&#10;&#10;Description automatically generated" id="265" name="Google Shape;265;p8"/>
          <p:cNvPicPr preferRelativeResize="0"/>
          <p:nvPr/>
        </p:nvPicPr>
        <p:blipFill rotWithShape="1">
          <a:blip r:embed="rId3">
            <a:alphaModFix/>
          </a:blip>
          <a:srcRect b="0" l="0" r="0" t="0"/>
          <a:stretch/>
        </p:blipFill>
        <p:spPr>
          <a:xfrm>
            <a:off x="114235" y="3554729"/>
            <a:ext cx="3016096" cy="22749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9"/>
          <p:cNvSpPr txBox="1"/>
          <p:nvPr/>
        </p:nvSpPr>
        <p:spPr>
          <a:xfrm>
            <a:off x="3130331" y="264570"/>
            <a:ext cx="8903893"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7F7F7F"/>
              </a:buClr>
              <a:buSzPts val="3600"/>
              <a:buFont typeface="Arial"/>
              <a:buNone/>
            </a:pPr>
            <a:r>
              <a:t/>
            </a:r>
            <a:endParaRPr sz="3600">
              <a:solidFill>
                <a:srgbClr val="E95273"/>
              </a:solidFill>
              <a:latin typeface="Calibri"/>
              <a:ea typeface="Calibri"/>
              <a:cs typeface="Calibri"/>
              <a:sym typeface="Calibri"/>
            </a:endParaRPr>
          </a:p>
        </p:txBody>
      </p:sp>
      <p:sp>
        <p:nvSpPr>
          <p:cNvPr id="271" name="Google Shape;271;p9"/>
          <p:cNvSpPr txBox="1"/>
          <p:nvPr>
            <p:ph idx="1" type="body"/>
          </p:nvPr>
        </p:nvSpPr>
        <p:spPr>
          <a:xfrm>
            <a:off x="3801258" y="1053450"/>
            <a:ext cx="8283340"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95273"/>
              </a:buClr>
              <a:buSzPts val="3600"/>
              <a:buNone/>
            </a:pPr>
            <a:r>
              <a:rPr b="1" lang="en-IE">
                <a:solidFill>
                  <a:srgbClr val="E95273"/>
                </a:solidFill>
              </a:rPr>
              <a:t>Harika pazarlama markanızla başlar…</a:t>
            </a:r>
            <a:endParaRPr b="1"/>
          </a:p>
        </p:txBody>
      </p:sp>
      <p:sp>
        <p:nvSpPr>
          <p:cNvPr id="272" name="Google Shape;272;p9"/>
          <p:cNvSpPr txBox="1"/>
          <p:nvPr>
            <p:ph idx="2" type="body"/>
          </p:nvPr>
        </p:nvSpPr>
        <p:spPr>
          <a:xfrm>
            <a:off x="3801258" y="2117448"/>
            <a:ext cx="8074512"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615F5D"/>
              </a:buClr>
              <a:buSzPts val="2400"/>
              <a:buFont typeface="Arial"/>
              <a:buChar char="•"/>
            </a:pPr>
            <a:r>
              <a:rPr lang="en-IE">
                <a:solidFill>
                  <a:srgbClr val="615F5D"/>
                </a:solidFill>
              </a:rPr>
              <a:t>Markanız adınızdan ve logonuzdan daha fazlasıdır (bunlar çok önemli olmasına rağmen).</a:t>
            </a:r>
            <a:endParaRPr/>
          </a:p>
          <a:p>
            <a:pPr indent="-342900" lvl="0" marL="342900" rtl="0" algn="l">
              <a:lnSpc>
                <a:spcPct val="90000"/>
              </a:lnSpc>
              <a:spcBef>
                <a:spcPts val="1000"/>
              </a:spcBef>
              <a:spcAft>
                <a:spcPts val="0"/>
              </a:spcAft>
              <a:buClr>
                <a:srgbClr val="615F5D"/>
              </a:buClr>
              <a:buSzPts val="2400"/>
              <a:buFont typeface="Arial"/>
              <a:buChar char="•"/>
            </a:pPr>
            <a:r>
              <a:rPr lang="en-IE">
                <a:solidFill>
                  <a:srgbClr val="615F5D"/>
                </a:solidFill>
              </a:rPr>
              <a:t>Markanız müşterilerinize vereceğiniz </a:t>
            </a:r>
            <a:r>
              <a:rPr lang="en-IE">
                <a:solidFill>
                  <a:srgbClr val="E63275"/>
                </a:solidFill>
              </a:rPr>
              <a:t>sözdür</a:t>
            </a:r>
            <a:r>
              <a:rPr lang="en-IE">
                <a:solidFill>
                  <a:srgbClr val="615F5D"/>
                </a:solidFill>
              </a:rPr>
              <a:t> - kalite, tutarlılık, kullanılabilirlik, dayanıklılık vaadi - ürün veya hizmetinizi müşterilerinizin zihninde özel kılan her şey.</a:t>
            </a:r>
            <a:endParaRPr/>
          </a:p>
          <a:p>
            <a:pPr indent="-342900" lvl="0" marL="342900" rtl="0" algn="l">
              <a:lnSpc>
                <a:spcPct val="90000"/>
              </a:lnSpc>
              <a:spcBef>
                <a:spcPts val="1000"/>
              </a:spcBef>
              <a:spcAft>
                <a:spcPts val="0"/>
              </a:spcAft>
              <a:buClr>
                <a:srgbClr val="615F5D"/>
              </a:buClr>
              <a:buSzPts val="2400"/>
              <a:buFont typeface="Arial"/>
              <a:buChar char="•"/>
            </a:pPr>
            <a:r>
              <a:rPr lang="en-IE">
                <a:solidFill>
                  <a:srgbClr val="615F5D"/>
                </a:solidFill>
              </a:rPr>
              <a:t>Markanın temel gücü, tüketici ile </a:t>
            </a:r>
            <a:r>
              <a:rPr lang="en-IE">
                <a:solidFill>
                  <a:srgbClr val="E63275"/>
                </a:solidFill>
              </a:rPr>
              <a:t>duygusal bir bağlantı </a:t>
            </a:r>
            <a:r>
              <a:rPr lang="en-IE">
                <a:solidFill>
                  <a:srgbClr val="615F5D"/>
                </a:solidFill>
              </a:rPr>
              <a:t>kurması ve hafızasında uzun süre kalmasıdır.</a:t>
            </a:r>
            <a:endParaRPr/>
          </a:p>
          <a:p>
            <a:pPr indent="-342900" lvl="0" marL="342900" rtl="0" algn="l">
              <a:lnSpc>
                <a:spcPct val="90000"/>
              </a:lnSpc>
              <a:spcBef>
                <a:spcPts val="1000"/>
              </a:spcBef>
              <a:spcAft>
                <a:spcPts val="0"/>
              </a:spcAft>
              <a:buClr>
                <a:srgbClr val="615F5D"/>
              </a:buClr>
              <a:buSzPts val="2400"/>
              <a:buFont typeface="Arial"/>
              <a:buChar char="•"/>
            </a:pPr>
            <a:r>
              <a:rPr lang="en-IE">
                <a:solidFill>
                  <a:srgbClr val="615F5D"/>
                </a:solidFill>
              </a:rPr>
              <a:t>İş planınızın bu bölümünün görsel ve son derece uyarlanmış olduğundan ve çok keskin pazarlama ve satış yaklaşımlarının açıkça ifade edildiğinden emin olun</a:t>
            </a:r>
            <a:endParaRPr>
              <a:solidFill>
                <a:srgbClr val="615F5D"/>
              </a:solidFill>
            </a:endParaRPr>
          </a:p>
          <a:p>
            <a:pPr indent="0" lvl="0" marL="0" rtl="0" algn="l">
              <a:lnSpc>
                <a:spcPct val="90000"/>
              </a:lnSpc>
              <a:spcBef>
                <a:spcPts val="1000"/>
              </a:spcBef>
              <a:spcAft>
                <a:spcPts val="0"/>
              </a:spcAft>
              <a:buClr>
                <a:srgbClr val="6D6E6C"/>
              </a:buClr>
              <a:buSzPts val="2400"/>
              <a:buNone/>
            </a:pPr>
            <a:r>
              <a:t/>
            </a:r>
            <a:endParaRPr/>
          </a:p>
        </p:txBody>
      </p:sp>
      <p:pic>
        <p:nvPicPr>
          <p:cNvPr descr="A close up of a logo&#10;&#10;Description automatically generated" id="273" name="Google Shape;273;p9"/>
          <p:cNvPicPr preferRelativeResize="0"/>
          <p:nvPr/>
        </p:nvPicPr>
        <p:blipFill rotWithShape="1">
          <a:blip r:embed="rId3">
            <a:alphaModFix/>
          </a:blip>
          <a:srcRect b="0" l="0" r="0" t="0"/>
          <a:stretch/>
        </p:blipFill>
        <p:spPr>
          <a:xfrm>
            <a:off x="114300" y="3539071"/>
            <a:ext cx="3427064" cy="243786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2020-01-28T14:42:19Z</dcterms:created>
  <dc:creator>Laura Magan</dc:creator>
</cp:coreProperties>
</file>