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12192000"/>
  <p:notesSz cx="6858000" cy="9144000"/>
  <p:embeddedFontLst>
    <p:embeddedFont>
      <p:font typeface="Merriweather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1" roundtripDataSignature="AMtx7mhBAPm6bOXLX3/gUZASJdi+IyEx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FFBE2F4-2865-43C6-AFC3-3D66F39A6F17}">
  <a:tblStyle styleId="{2FFBE2F4-2865-43C6-AFC3-3D66F39A6F1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erriweatherSans-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MerriweatherSans-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MerriweatherSans-italic.fntdata"/><Relationship Id="rId14" Type="http://schemas.openxmlformats.org/officeDocument/2006/relationships/slide" Target="slides/slide9.xml"/><Relationship Id="rId58" Type="http://schemas.openxmlformats.org/officeDocument/2006/relationships/font" Target="fonts/MerriweatherSans-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4" name="Shape 894"/>
        <p:cNvGrpSpPr/>
        <p:nvPr/>
      </p:nvGrpSpPr>
      <p:grpSpPr>
        <a:xfrm>
          <a:off x="0" y="0"/>
          <a:ext cx="0" cy="0"/>
          <a:chOff x="0" y="0"/>
          <a:chExt cx="0" cy="0"/>
        </a:xfrm>
      </p:grpSpPr>
      <p:sp>
        <p:nvSpPr>
          <p:cNvPr id="895" name="Google Shape;89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Google Shape;92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3" name="Google Shape;92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ver Design 1">
  <p:cSld name="1_Cover Design 1">
    <p:spTree>
      <p:nvGrpSpPr>
        <p:cNvPr id="15" name="Shape 15"/>
        <p:cNvGrpSpPr/>
        <p:nvPr/>
      </p:nvGrpSpPr>
      <p:grpSpPr>
        <a:xfrm>
          <a:off x="0" y="0"/>
          <a:ext cx="0" cy="0"/>
          <a:chOff x="0" y="0"/>
          <a:chExt cx="0" cy="0"/>
        </a:xfrm>
      </p:grpSpPr>
      <p:sp>
        <p:nvSpPr>
          <p:cNvPr id="16" name="Google Shape;16;p53"/>
          <p:cNvSpPr/>
          <p:nvPr/>
        </p:nvSpPr>
        <p:spPr>
          <a:xfrm>
            <a:off x="4904509" y="-13648"/>
            <a:ext cx="7329055" cy="6871648"/>
          </a:xfrm>
          <a:custGeom>
            <a:rect b="b" l="l" r="r" t="t"/>
            <a:pathLst>
              <a:path extrusionOk="0" h="6915800" w="7329055">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0">
                <a:srgbClr val="10B1A2"/>
              </a:gs>
              <a:gs pos="11000">
                <a:srgbClr val="10B1A2"/>
              </a:gs>
              <a:gs pos="62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53"/>
          <p:cNvSpPr/>
          <p:nvPr/>
        </p:nvSpPr>
        <p:spPr>
          <a:xfrm>
            <a:off x="5780012" y="1238704"/>
            <a:ext cx="4970207" cy="4970207"/>
          </a:xfrm>
          <a:prstGeom prst="ellipse">
            <a:avLst/>
          </a:prstGeom>
          <a:noFill/>
          <a:ln cap="flat" cmpd="sng" w="12700">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53"/>
          <p:cNvSpPr/>
          <p:nvPr>
            <p:ph idx="2" type="pic"/>
          </p:nvPr>
        </p:nvSpPr>
        <p:spPr>
          <a:xfrm>
            <a:off x="5773277" y="-478573"/>
            <a:ext cx="6749004" cy="6749004"/>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53"/>
          <p:cNvSpPr txBox="1"/>
          <p:nvPr>
            <p:ph idx="1" type="body"/>
          </p:nvPr>
        </p:nvSpPr>
        <p:spPr>
          <a:xfrm>
            <a:off x="577959" y="3410884"/>
            <a:ext cx="4088056" cy="2374946"/>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1000"/>
              </a:spcBef>
              <a:spcAft>
                <a:spcPts val="0"/>
              </a:spcAft>
              <a:buClr>
                <a:srgbClr val="174F72"/>
              </a:buClr>
              <a:buSzPts val="3600"/>
              <a:buNone/>
              <a:defRPr b="0" sz="3600">
                <a:solidFill>
                  <a:srgbClr val="174F72"/>
                </a:solidFill>
              </a:defRPr>
            </a:lvl1pPr>
            <a:lvl2pPr indent="-228600" lvl="1" marL="914400" algn="l">
              <a:lnSpc>
                <a:spcPct val="90000"/>
              </a:lnSpc>
              <a:spcBef>
                <a:spcPts val="500"/>
              </a:spcBef>
              <a:spcAft>
                <a:spcPts val="0"/>
              </a:spcAft>
              <a:buClr>
                <a:schemeClr val="lt1"/>
              </a:buClr>
              <a:buSzPts val="3000"/>
              <a:buNone/>
              <a:defRPr b="1">
                <a:solidFill>
                  <a:schemeClr val="lt1"/>
                </a:solidFill>
              </a:defRPr>
            </a:lvl2pPr>
            <a:lvl3pPr indent="-228600" lvl="2" marL="1371600" algn="l">
              <a:lnSpc>
                <a:spcPct val="90000"/>
              </a:lnSpc>
              <a:spcBef>
                <a:spcPts val="500"/>
              </a:spcBef>
              <a:spcAft>
                <a:spcPts val="0"/>
              </a:spcAft>
              <a:buClr>
                <a:schemeClr val="lt1"/>
              </a:buClr>
              <a:buSzPts val="2400"/>
              <a:buNone/>
              <a:defRPr b="1">
                <a:solidFill>
                  <a:schemeClr val="lt1"/>
                </a:solidFill>
              </a:defRPr>
            </a:lvl3pPr>
            <a:lvl4pPr indent="-228600" lvl="3" marL="1828800" algn="l">
              <a:lnSpc>
                <a:spcPct val="90000"/>
              </a:lnSpc>
              <a:spcBef>
                <a:spcPts val="500"/>
              </a:spcBef>
              <a:spcAft>
                <a:spcPts val="0"/>
              </a:spcAft>
              <a:buClr>
                <a:schemeClr val="lt1"/>
              </a:buClr>
              <a:buSzPts val="2400"/>
              <a:buNone/>
              <a:defRPr b="1">
                <a:solidFill>
                  <a:schemeClr val="lt1"/>
                </a:solidFill>
              </a:defRPr>
            </a:lvl4pPr>
            <a:lvl5pPr indent="-228600" lvl="4" marL="2286000" algn="l">
              <a:lnSpc>
                <a:spcPct val="90000"/>
              </a:lnSpc>
              <a:spcBef>
                <a:spcPts val="500"/>
              </a:spcBef>
              <a:spcAft>
                <a:spcPts val="0"/>
              </a:spcAft>
              <a:buClr>
                <a:schemeClr val="lt1"/>
              </a:buClr>
              <a:buSzPts val="2400"/>
              <a:buNone/>
              <a:defRPr b="1">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53"/>
          <p:cNvPicPr preferRelativeResize="0"/>
          <p:nvPr/>
        </p:nvPicPr>
        <p:blipFill rotWithShape="1">
          <a:blip r:embed="rId2">
            <a:alphaModFix/>
          </a:blip>
          <a:srcRect b="0" l="0" r="0" t="0"/>
          <a:stretch/>
        </p:blipFill>
        <p:spPr>
          <a:xfrm>
            <a:off x="475214" y="428605"/>
            <a:ext cx="4722540" cy="1797044"/>
          </a:xfrm>
          <a:prstGeom prst="rect">
            <a:avLst/>
          </a:prstGeom>
          <a:noFill/>
          <a:ln>
            <a:noFill/>
          </a:ln>
        </p:spPr>
      </p:pic>
      <p:pic>
        <p:nvPicPr>
          <p:cNvPr id="21" name="Google Shape;21;p53"/>
          <p:cNvPicPr preferRelativeResize="0"/>
          <p:nvPr/>
        </p:nvPicPr>
        <p:blipFill rotWithShape="1">
          <a:blip r:embed="rId3">
            <a:alphaModFix/>
          </a:blip>
          <a:srcRect b="0" l="0" r="0" t="0"/>
          <a:stretch/>
        </p:blipFill>
        <p:spPr>
          <a:xfrm>
            <a:off x="11237264" y="4990472"/>
            <a:ext cx="690436" cy="673218"/>
          </a:xfrm>
          <a:prstGeom prst="rect">
            <a:avLst/>
          </a:prstGeom>
          <a:noFill/>
          <a:ln>
            <a:noFill/>
          </a:ln>
        </p:spPr>
      </p:pic>
      <p:pic>
        <p:nvPicPr>
          <p:cNvPr id="22" name="Google Shape;22;p53"/>
          <p:cNvPicPr preferRelativeResize="0"/>
          <p:nvPr/>
        </p:nvPicPr>
        <p:blipFill rotWithShape="1">
          <a:blip r:embed="rId4">
            <a:alphaModFix/>
          </a:blip>
          <a:srcRect b="0" l="0" r="0" t="0"/>
          <a:stretch/>
        </p:blipFill>
        <p:spPr>
          <a:xfrm>
            <a:off x="7087689" y="5110625"/>
            <a:ext cx="1363247" cy="1350410"/>
          </a:xfrm>
          <a:prstGeom prst="rect">
            <a:avLst/>
          </a:prstGeom>
          <a:noFill/>
          <a:ln>
            <a:noFill/>
          </a:ln>
        </p:spPr>
      </p:pic>
      <p:pic>
        <p:nvPicPr>
          <p:cNvPr id="23" name="Google Shape;23;p53"/>
          <p:cNvPicPr preferRelativeResize="0"/>
          <p:nvPr/>
        </p:nvPicPr>
        <p:blipFill rotWithShape="1">
          <a:blip r:embed="rId5">
            <a:alphaModFix/>
          </a:blip>
          <a:srcRect b="0" l="0" r="0" t="0"/>
          <a:stretch/>
        </p:blipFill>
        <p:spPr>
          <a:xfrm>
            <a:off x="4666015" y="2427050"/>
            <a:ext cx="2227993" cy="2220696"/>
          </a:xfrm>
          <a:prstGeom prst="rect">
            <a:avLst/>
          </a:prstGeom>
          <a:noFill/>
          <a:ln>
            <a:noFill/>
          </a:ln>
        </p:spPr>
      </p:pic>
      <p:pic>
        <p:nvPicPr>
          <p:cNvPr id="24" name="Google Shape;24;p53"/>
          <p:cNvPicPr preferRelativeResize="0"/>
          <p:nvPr/>
        </p:nvPicPr>
        <p:blipFill rotWithShape="1">
          <a:blip r:embed="rId6">
            <a:alphaModFix/>
          </a:blip>
          <a:srcRect b="0" l="0" r="0" t="0"/>
          <a:stretch/>
        </p:blipFill>
        <p:spPr>
          <a:xfrm>
            <a:off x="577959" y="5989626"/>
            <a:ext cx="3991439" cy="56160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NAVY)">
  <p:cSld name="Title/Divider slide (NAVY)">
    <p:spTree>
      <p:nvGrpSpPr>
        <p:cNvPr id="109" name="Shape 109"/>
        <p:cNvGrpSpPr/>
        <p:nvPr/>
      </p:nvGrpSpPr>
      <p:grpSpPr>
        <a:xfrm>
          <a:off x="0" y="0"/>
          <a:ext cx="0" cy="0"/>
          <a:chOff x="0" y="0"/>
          <a:chExt cx="0" cy="0"/>
        </a:xfrm>
      </p:grpSpPr>
      <p:sp>
        <p:nvSpPr>
          <p:cNvPr id="110" name="Google Shape;110;p62"/>
          <p:cNvSpPr/>
          <p:nvPr/>
        </p:nvSpPr>
        <p:spPr>
          <a:xfrm>
            <a:off x="0" y="0"/>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62"/>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2"/>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6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14" name="Google Shape;114;p62"/>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115" name="Google Shape;115;p62"/>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116" name="Google Shape;116;p62"/>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117" name="Google Shape;117;p62"/>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hoto Top - Text Bottom (PINK)">
  <p:cSld name="1_Photo Top - Text Bottom (PINK)">
    <p:spTree>
      <p:nvGrpSpPr>
        <p:cNvPr id="118" name="Shape 118"/>
        <p:cNvGrpSpPr/>
        <p:nvPr/>
      </p:nvGrpSpPr>
      <p:grpSpPr>
        <a:xfrm>
          <a:off x="0" y="0"/>
          <a:ext cx="0" cy="0"/>
          <a:chOff x="0" y="0"/>
          <a:chExt cx="0" cy="0"/>
        </a:xfrm>
      </p:grpSpPr>
      <p:sp>
        <p:nvSpPr>
          <p:cNvPr id="119" name="Google Shape;119;p63"/>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63"/>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63"/>
          <p:cNvSpPr/>
          <p:nvPr/>
        </p:nvSpPr>
        <p:spPr>
          <a:xfrm flipH="1">
            <a:off x="3788" y="2843368"/>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63"/>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3" name="Google Shape;123;p63"/>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124" name="Google Shape;124;p63"/>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63"/>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3"/>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pic>
        <p:nvPicPr>
          <p:cNvPr id="127" name="Google Shape;127;p63"/>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128" name="Google Shape;128;p63"/>
          <p:cNvPicPr preferRelativeResize="0"/>
          <p:nvPr/>
        </p:nvPicPr>
        <p:blipFill rotWithShape="1">
          <a:blip r:embed="rId3">
            <a:alphaModFix amt="80000"/>
          </a:blip>
          <a:srcRect b="0" l="0" r="0" t="0"/>
          <a:stretch/>
        </p:blipFill>
        <p:spPr>
          <a:xfrm flipH="1" rot="-299580">
            <a:off x="53261" y="3152958"/>
            <a:ext cx="1313993" cy="1281225"/>
          </a:xfrm>
          <a:prstGeom prst="rect">
            <a:avLst/>
          </a:prstGeom>
          <a:noFill/>
          <a:ln>
            <a:noFill/>
          </a:ln>
        </p:spPr>
      </p:pic>
      <p:pic>
        <p:nvPicPr>
          <p:cNvPr id="129" name="Google Shape;129;p63"/>
          <p:cNvPicPr preferRelativeResize="0"/>
          <p:nvPr/>
        </p:nvPicPr>
        <p:blipFill rotWithShape="1">
          <a:blip r:embed="rId4">
            <a:alphaModFix amt="80000"/>
          </a:blip>
          <a:srcRect b="0" l="0" r="0" t="0"/>
          <a:stretch/>
        </p:blipFill>
        <p:spPr>
          <a:xfrm flipH="1">
            <a:off x="10950261" y="3294529"/>
            <a:ext cx="1167434" cy="116361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30" name="Shape 130"/>
        <p:cNvGrpSpPr/>
        <p:nvPr/>
      </p:nvGrpSpPr>
      <p:grpSpPr>
        <a:xfrm>
          <a:off x="0" y="0"/>
          <a:ext cx="0" cy="0"/>
          <a:chOff x="0" y="0"/>
          <a:chExt cx="0" cy="0"/>
        </a:xfrm>
      </p:grpSpPr>
      <p:pic>
        <p:nvPicPr>
          <p:cNvPr id="131" name="Google Shape;131;p64"/>
          <p:cNvPicPr preferRelativeResize="0"/>
          <p:nvPr/>
        </p:nvPicPr>
        <p:blipFill rotWithShape="1">
          <a:blip r:embed="rId2">
            <a:alphaModFix amt="2000"/>
          </a:blip>
          <a:srcRect b="0" l="0" r="0" t="0"/>
          <a:stretch/>
        </p:blipFill>
        <p:spPr>
          <a:xfrm flipH="1" rot="-5855401">
            <a:off x="3423535" y="514727"/>
            <a:ext cx="6322751" cy="5225922"/>
          </a:xfrm>
          <a:custGeom>
            <a:rect b="b" l="l" r="r" t="t"/>
            <a:pathLst>
              <a:path extrusionOk="0" h="539111" w="652261">
                <a:moveTo>
                  <a:pt x="652261" y="0"/>
                </a:moveTo>
                <a:lnTo>
                  <a:pt x="652261" y="352777"/>
                </a:lnTo>
                <a:lnTo>
                  <a:pt x="412813" y="510679"/>
                </a:lnTo>
                <a:lnTo>
                  <a:pt x="431562" y="539111"/>
                </a:lnTo>
                <a:lnTo>
                  <a:pt x="229560" y="539111"/>
                </a:lnTo>
                <a:lnTo>
                  <a:pt x="0" y="167133"/>
                </a:lnTo>
                <a:lnTo>
                  <a:pt x="0" y="0"/>
                </a:lnTo>
                <a:close/>
              </a:path>
            </a:pathLst>
          </a:custGeom>
          <a:noFill/>
          <a:ln>
            <a:noFill/>
          </a:ln>
        </p:spPr>
      </p:pic>
      <p:sp>
        <p:nvSpPr>
          <p:cNvPr id="132" name="Google Shape;132;p64"/>
          <p:cNvSpPr/>
          <p:nvPr/>
        </p:nvSpPr>
        <p:spPr>
          <a:xfrm flipH="1">
            <a:off x="7261956" y="-901992"/>
            <a:ext cx="6797861" cy="6647700"/>
          </a:xfrm>
          <a:prstGeom prst="arc">
            <a:avLst>
              <a:gd fmla="val 18515705" name="adj1"/>
              <a:gd fmla="val 6898743"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64"/>
          <p:cNvSpPr/>
          <p:nvPr/>
        </p:nvSpPr>
        <p:spPr>
          <a:xfrm>
            <a:off x="7389115" y="13647"/>
            <a:ext cx="4830180" cy="5732060"/>
          </a:xfrm>
          <a:custGeom>
            <a:rect b="b" l="l" r="r" t="t"/>
            <a:pathLst>
              <a:path extrusionOk="0" h="5934062" w="4830180">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a:gsLst>
              <a:gs pos="0">
                <a:srgbClr val="174F72"/>
              </a:gs>
              <a:gs pos="40000">
                <a:srgbClr val="174F72"/>
              </a:gs>
              <a:gs pos="97000">
                <a:srgbClr val="10B1A2"/>
              </a:gs>
              <a:gs pos="100000">
                <a:srgbClr val="10B1A2"/>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64"/>
          <p:cNvSpPr txBox="1"/>
          <p:nvPr>
            <p:ph idx="1" type="body"/>
          </p:nvPr>
        </p:nvSpPr>
        <p:spPr>
          <a:xfrm>
            <a:off x="454758" y="866857"/>
            <a:ext cx="3104978"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5400"/>
              <a:buNone/>
              <a:defRPr sz="5400">
                <a:solidFill>
                  <a:srgbClr val="174F7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64"/>
          <p:cNvSpPr txBox="1"/>
          <p:nvPr>
            <p:ph idx="2" type="body"/>
          </p:nvPr>
        </p:nvSpPr>
        <p:spPr>
          <a:xfrm>
            <a:off x="3890873" y="872468"/>
            <a:ext cx="3854522"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2800"/>
              <a:buNone/>
              <a:defRPr i="1" sz="2800">
                <a:solidFill>
                  <a:srgbClr val="174F72"/>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4"/>
          <p:cNvSpPr/>
          <p:nvPr/>
        </p:nvSpPr>
        <p:spPr>
          <a:xfrm>
            <a:off x="7118748" y="2332687"/>
            <a:ext cx="591486" cy="591486"/>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137" name="Google Shape;137;p64"/>
          <p:cNvSpPr/>
          <p:nvPr/>
        </p:nvSpPr>
        <p:spPr>
          <a:xfrm>
            <a:off x="7735194" y="4345853"/>
            <a:ext cx="591486" cy="591486"/>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138" name="Google Shape;138;p64"/>
          <p:cNvSpPr/>
          <p:nvPr/>
        </p:nvSpPr>
        <p:spPr>
          <a:xfrm>
            <a:off x="7261957" y="3430213"/>
            <a:ext cx="591486" cy="591486"/>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cxnSp>
        <p:nvCxnSpPr>
          <p:cNvPr id="139" name="Google Shape;139;p64"/>
          <p:cNvCxnSpPr/>
          <p:nvPr/>
        </p:nvCxnSpPr>
        <p:spPr>
          <a:xfrm>
            <a:off x="3734054" y="860398"/>
            <a:ext cx="0" cy="696487"/>
          </a:xfrm>
          <a:prstGeom prst="straightConnector1">
            <a:avLst/>
          </a:prstGeom>
          <a:noFill/>
          <a:ln cap="flat" cmpd="sng" w="19050">
            <a:solidFill>
              <a:srgbClr val="CEDA29"/>
            </a:solidFill>
            <a:prstDash val="solid"/>
            <a:miter lim="800000"/>
            <a:headEnd len="sm" w="sm" type="none"/>
            <a:tailEnd len="sm" w="sm" type="none"/>
          </a:ln>
        </p:spPr>
      </p:cxnSp>
      <p:sp>
        <p:nvSpPr>
          <p:cNvPr id="140" name="Google Shape;140;p64"/>
          <p:cNvSpPr txBox="1"/>
          <p:nvPr>
            <p:ph idx="3" type="body"/>
          </p:nvPr>
        </p:nvSpPr>
        <p:spPr>
          <a:xfrm>
            <a:off x="7837392" y="2516430"/>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4"/>
          <p:cNvSpPr txBox="1"/>
          <p:nvPr>
            <p:ph idx="4" type="body"/>
          </p:nvPr>
        </p:nvSpPr>
        <p:spPr>
          <a:xfrm>
            <a:off x="7948957" y="3505445"/>
            <a:ext cx="2757540" cy="382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64"/>
          <p:cNvSpPr txBox="1"/>
          <p:nvPr>
            <p:ph idx="5" type="body"/>
          </p:nvPr>
        </p:nvSpPr>
        <p:spPr>
          <a:xfrm>
            <a:off x="8425435" y="4433218"/>
            <a:ext cx="2757540" cy="4167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3" name="Google Shape;143;p64"/>
          <p:cNvPicPr preferRelativeResize="0"/>
          <p:nvPr/>
        </p:nvPicPr>
        <p:blipFill rotWithShape="1">
          <a:blip r:embed="rId3">
            <a:alphaModFix/>
          </a:blip>
          <a:srcRect b="0" l="0" r="0" t="0"/>
          <a:stretch/>
        </p:blipFill>
        <p:spPr>
          <a:xfrm>
            <a:off x="296535" y="4920717"/>
            <a:ext cx="4722540" cy="1797044"/>
          </a:xfrm>
          <a:prstGeom prst="rect">
            <a:avLst/>
          </a:prstGeom>
          <a:noFill/>
          <a:ln>
            <a:noFill/>
          </a:ln>
        </p:spPr>
      </p:pic>
      <p:pic>
        <p:nvPicPr>
          <p:cNvPr id="144" name="Google Shape;144;p64"/>
          <p:cNvPicPr preferRelativeResize="0"/>
          <p:nvPr/>
        </p:nvPicPr>
        <p:blipFill rotWithShape="1">
          <a:blip r:embed="rId4">
            <a:alphaModFix/>
          </a:blip>
          <a:srcRect b="0" l="0" r="0" t="0"/>
          <a:stretch/>
        </p:blipFill>
        <p:spPr>
          <a:xfrm>
            <a:off x="7948957" y="5937081"/>
            <a:ext cx="3991439" cy="56160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ELCOME TO EMERGE">
  <p:cSld name="WELCOME TO EMERGE">
    <p:spTree>
      <p:nvGrpSpPr>
        <p:cNvPr id="145" name="Shape 145"/>
        <p:cNvGrpSpPr/>
        <p:nvPr/>
      </p:nvGrpSpPr>
      <p:grpSpPr>
        <a:xfrm>
          <a:off x="0" y="0"/>
          <a:ext cx="0" cy="0"/>
          <a:chOff x="0" y="0"/>
          <a:chExt cx="0" cy="0"/>
        </a:xfrm>
      </p:grpSpPr>
      <p:sp>
        <p:nvSpPr>
          <p:cNvPr id="146" name="Google Shape;146;p65"/>
          <p:cNvSpPr/>
          <p:nvPr/>
        </p:nvSpPr>
        <p:spPr>
          <a:xfrm>
            <a:off x="0" y="-1"/>
            <a:ext cx="12192000" cy="6858001"/>
          </a:xfrm>
          <a:prstGeom prst="rect">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65"/>
          <p:cNvSpPr/>
          <p:nvPr/>
        </p:nvSpPr>
        <p:spPr>
          <a:xfrm>
            <a:off x="424669" y="528535"/>
            <a:ext cx="566641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WELCOME TO THE </a:t>
            </a:r>
            <a:r>
              <a:rPr b="1" i="0" lang="en-IE" sz="4400" u="none" strike="noStrike">
                <a:solidFill>
                  <a:schemeClr val="lt1"/>
                </a:solidFill>
                <a:latin typeface="Calibri"/>
                <a:ea typeface="Calibri"/>
                <a:cs typeface="Calibri"/>
                <a:sym typeface="Calibri"/>
              </a:rPr>
              <a:t>EMERGE</a:t>
            </a:r>
            <a:r>
              <a:rPr b="1" i="0" lang="en-IE" sz="4400" u="none" strike="noStrike">
                <a:solidFill>
                  <a:schemeClr val="lt1"/>
                </a:solidFill>
                <a:latin typeface="Calibri"/>
                <a:ea typeface="Calibri"/>
                <a:cs typeface="Calibri"/>
                <a:sym typeface="Calibri"/>
              </a:rPr>
              <a:t> </a:t>
            </a:r>
            <a:r>
              <a:rPr b="0" i="0" lang="en-IE" sz="4400" u="none" strike="noStrike">
                <a:solidFill>
                  <a:schemeClr val="lt1"/>
                </a:solidFill>
                <a:latin typeface="Calibri"/>
                <a:ea typeface="Calibri"/>
                <a:cs typeface="Calibri"/>
                <a:sym typeface="Calibri"/>
              </a:rPr>
              <a:t>POWERPOINT</a:t>
            </a:r>
            <a:endParaRPr sz="3600">
              <a:solidFill>
                <a:schemeClr val="lt1"/>
              </a:solidFill>
              <a:latin typeface="Calibri"/>
              <a:ea typeface="Calibri"/>
              <a:cs typeface="Calibri"/>
              <a:sym typeface="Calibri"/>
            </a:endParaRPr>
          </a:p>
        </p:txBody>
      </p:sp>
      <p:sp>
        <p:nvSpPr>
          <p:cNvPr id="148" name="Google Shape;148;p65"/>
          <p:cNvSpPr/>
          <p:nvPr/>
        </p:nvSpPr>
        <p:spPr>
          <a:xfrm>
            <a:off x="6539502" y="866550"/>
            <a:ext cx="5282381"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FEATURES OF THE</a:t>
            </a:r>
            <a:endParaRPr/>
          </a:p>
          <a:p>
            <a:pPr indent="0" lvl="0" marL="0" marR="0" rtl="0" algn="l">
              <a:spcBef>
                <a:spcPts val="0"/>
              </a:spcBef>
              <a:spcAft>
                <a:spcPts val="0"/>
              </a:spcAft>
              <a:buNone/>
            </a:pPr>
            <a:r>
              <a:rPr b="1" i="0" lang="en-IE" sz="3000" u="none" strike="noStrike">
                <a:solidFill>
                  <a:schemeClr val="lt1"/>
                </a:solidFill>
                <a:latin typeface="Calibri"/>
                <a:ea typeface="Calibri"/>
                <a:cs typeface="Calibri"/>
                <a:sym typeface="Calibri"/>
              </a:rPr>
              <a:t>EMERGE </a:t>
            </a:r>
            <a:r>
              <a:rPr b="0" i="0" lang="en-IE" sz="3000" u="none" strike="noStrike">
                <a:solidFill>
                  <a:schemeClr val="lt1"/>
                </a:solidFill>
                <a:latin typeface="Calibri"/>
                <a:ea typeface="Calibri"/>
                <a:cs typeface="Calibri"/>
                <a:sym typeface="Calibri"/>
              </a:rPr>
              <a:t>POWERPOINT:</a:t>
            </a:r>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Set up in widescreen format. </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45 slide layouts to choose from</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4 Colour variations using the            </a:t>
            </a:r>
            <a:r>
              <a:rPr b="1" i="0" lang="en-IE" sz="2400" u="none" strike="noStrike">
                <a:solidFill>
                  <a:schemeClr val="lt1"/>
                </a:solidFill>
                <a:latin typeface="Calibri"/>
                <a:ea typeface="Calibri"/>
                <a:cs typeface="Calibri"/>
                <a:sym typeface="Calibri"/>
              </a:rPr>
              <a:t>EMERGE </a:t>
            </a:r>
            <a:r>
              <a:rPr b="0" i="0" lang="en-IE" sz="2400" u="none" strike="noStrike">
                <a:solidFill>
                  <a:schemeClr val="lt1"/>
                </a:solidFill>
                <a:latin typeface="Calibri"/>
                <a:ea typeface="Calibri"/>
                <a:cs typeface="Calibri"/>
                <a:sym typeface="Calibri"/>
              </a:rPr>
              <a:t>Brand Colours</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Based on Master Slides design</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Easy Drag and Drop to change picture</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80 easy editable icons</a:t>
            </a:r>
            <a:endParaRPr/>
          </a:p>
          <a:p>
            <a:pPr indent="-342900" lvl="0" marL="342900" marR="0" rtl="0" algn="l">
              <a:spcBef>
                <a:spcPts val="0"/>
              </a:spcBef>
              <a:spcAft>
                <a:spcPts val="0"/>
              </a:spcAft>
              <a:buClr>
                <a:schemeClr val="lt1"/>
              </a:buClr>
              <a:buSzPts val="2400"/>
              <a:buFont typeface="Arial"/>
              <a:buChar char="•"/>
            </a:pPr>
            <a:r>
              <a:rPr b="0" i="0" lang="en-IE" sz="2400" u="none" strike="noStrike">
                <a:solidFill>
                  <a:schemeClr val="lt1"/>
                </a:solidFill>
                <a:latin typeface="Calibri"/>
                <a:ea typeface="Calibri"/>
                <a:cs typeface="Calibri"/>
                <a:sym typeface="Calibri"/>
              </a:rPr>
              <a:t>Easy and Fully editable in PowerPoint</a:t>
            </a:r>
            <a:endParaRPr/>
          </a:p>
          <a:p>
            <a:pPr indent="0" lvl="0" marL="0" marR="0" rtl="0" algn="l">
              <a:lnSpc>
                <a:spcPct val="100000"/>
              </a:lnSpc>
              <a:spcBef>
                <a:spcPts val="0"/>
              </a:spcBef>
              <a:spcAft>
                <a:spcPts val="0"/>
              </a:spcAft>
              <a:buClr>
                <a:schemeClr val="dk1"/>
              </a:buClr>
              <a:buSzPts val="1100"/>
              <a:buFont typeface="Arial"/>
              <a:buNone/>
            </a:pPr>
            <a:r>
              <a:rPr b="0" i="0" lang="en-IE" sz="3600" u="none" strike="noStrike">
                <a:solidFill>
                  <a:schemeClr val="lt1"/>
                </a:solidFill>
                <a:latin typeface="Calibri"/>
                <a:ea typeface="Calibri"/>
                <a:cs typeface="Calibri"/>
                <a:sym typeface="Calibri"/>
              </a:rPr>
              <a:t>		</a:t>
            </a:r>
            <a:endParaRPr sz="3600">
              <a:solidFill>
                <a:schemeClr val="lt1"/>
              </a:solidFill>
              <a:latin typeface="Calibri"/>
              <a:ea typeface="Calibri"/>
              <a:cs typeface="Calibri"/>
              <a:sym typeface="Calibri"/>
            </a:endParaRPr>
          </a:p>
        </p:txBody>
      </p:sp>
      <p:sp>
        <p:nvSpPr>
          <p:cNvPr id="149" name="Google Shape;149;p65"/>
          <p:cNvSpPr/>
          <p:nvPr/>
        </p:nvSpPr>
        <p:spPr>
          <a:xfrm>
            <a:off x="424669" y="3172202"/>
            <a:ext cx="532720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Our aim is to have a consistent “look and feel” throughout our branding material including our PowerPoint.</a:t>
            </a:r>
            <a:r>
              <a:rPr b="0" i="0" lang="en-IE" sz="2400" u="none" strike="noStrike">
                <a:solidFill>
                  <a:schemeClr val="lt1"/>
                </a:solidFill>
                <a:latin typeface="Calibri"/>
                <a:ea typeface="Calibri"/>
                <a:cs typeface="Calibri"/>
                <a:sym typeface="Calibri"/>
              </a:rPr>
              <a:t> </a:t>
            </a:r>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The slide layouts within this PowerPoint  will give you a great deal of creative flexibily when creating your Presentation.</a:t>
            </a:r>
            <a:endParaRPr sz="3600">
              <a:solidFill>
                <a:schemeClr val="lt1"/>
              </a:solidFill>
              <a:latin typeface="Calibri"/>
              <a:ea typeface="Calibri"/>
              <a:cs typeface="Calibri"/>
              <a:sym typeface="Calibri"/>
            </a:endParaRPr>
          </a:p>
        </p:txBody>
      </p:sp>
      <p:cxnSp>
        <p:nvCxnSpPr>
          <p:cNvPr id="150" name="Google Shape;150;p65"/>
          <p:cNvCxnSpPr/>
          <p:nvPr/>
        </p:nvCxnSpPr>
        <p:spPr>
          <a:xfrm>
            <a:off x="6102669" y="-1"/>
            <a:ext cx="0" cy="6681020"/>
          </a:xfrm>
          <a:prstGeom prst="straightConnector1">
            <a:avLst/>
          </a:prstGeom>
          <a:noFill/>
          <a:ln cap="flat" cmpd="sng" w="9525">
            <a:solidFill>
              <a:schemeClr val="lt1"/>
            </a:solidFill>
            <a:prstDash val="solid"/>
            <a:miter lim="800000"/>
            <a:headEnd len="sm" w="sm" type="none"/>
            <a:tailEnd len="sm" w="sm" type="none"/>
          </a:ln>
        </p:spPr>
      </p:cxnSp>
      <p:cxnSp>
        <p:nvCxnSpPr>
          <p:cNvPr id="151" name="Google Shape;151;p65"/>
          <p:cNvCxnSpPr/>
          <p:nvPr/>
        </p:nvCxnSpPr>
        <p:spPr>
          <a:xfrm rot="10800000">
            <a:off x="1" y="2879179"/>
            <a:ext cx="6091083"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ERGE - FONT TYPEFACE &amp; SIZE">
  <p:cSld name="EMERGE - FONT TYPEFACE &amp; SIZE">
    <p:spTree>
      <p:nvGrpSpPr>
        <p:cNvPr id="152" name="Shape 152"/>
        <p:cNvGrpSpPr/>
        <p:nvPr/>
      </p:nvGrpSpPr>
      <p:grpSpPr>
        <a:xfrm>
          <a:off x="0" y="0"/>
          <a:ext cx="0" cy="0"/>
          <a:chOff x="0" y="0"/>
          <a:chExt cx="0" cy="0"/>
        </a:xfrm>
      </p:grpSpPr>
      <p:sp>
        <p:nvSpPr>
          <p:cNvPr id="153" name="Google Shape;153;p66"/>
          <p:cNvSpPr/>
          <p:nvPr/>
        </p:nvSpPr>
        <p:spPr>
          <a:xfrm>
            <a:off x="0" y="-1"/>
            <a:ext cx="12192000" cy="6858001"/>
          </a:xfrm>
          <a:prstGeom prst="rect">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66"/>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EMERGE</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5" name="Google Shape;155;p66"/>
          <p:cNvSpPr/>
          <p:nvPr/>
        </p:nvSpPr>
        <p:spPr>
          <a:xfrm>
            <a:off x="7469531" y="1633466"/>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156" name="Google Shape;156;p66"/>
          <p:cNvSpPr/>
          <p:nvPr/>
        </p:nvSpPr>
        <p:spPr>
          <a:xfrm>
            <a:off x="424669" y="3172202"/>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EMERGE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57" name="Google Shape;157;p66"/>
          <p:cNvCxnSpPr/>
          <p:nvPr/>
        </p:nvCxnSpPr>
        <p:spPr>
          <a:xfrm>
            <a:off x="7098716" y="-1"/>
            <a:ext cx="0" cy="6681020"/>
          </a:xfrm>
          <a:prstGeom prst="straightConnector1">
            <a:avLst/>
          </a:prstGeom>
          <a:noFill/>
          <a:ln cap="flat" cmpd="sng" w="9525">
            <a:solidFill>
              <a:schemeClr val="lt1"/>
            </a:solidFill>
            <a:prstDash val="solid"/>
            <a:miter lim="800000"/>
            <a:headEnd len="sm" w="sm" type="none"/>
            <a:tailEnd len="sm" w="sm" type="none"/>
          </a:ln>
        </p:spPr>
      </p:cxnSp>
      <p:cxnSp>
        <p:nvCxnSpPr>
          <p:cNvPr id="158" name="Google Shape;158;p66"/>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ERGE - ICONS">
  <p:cSld name="EMERGE - ICONS">
    <p:spTree>
      <p:nvGrpSpPr>
        <p:cNvPr id="159" name="Shape 159"/>
        <p:cNvGrpSpPr/>
        <p:nvPr/>
      </p:nvGrpSpPr>
      <p:grpSpPr>
        <a:xfrm>
          <a:off x="0" y="0"/>
          <a:ext cx="0" cy="0"/>
          <a:chOff x="0" y="0"/>
          <a:chExt cx="0" cy="0"/>
        </a:xfrm>
      </p:grpSpPr>
      <p:sp>
        <p:nvSpPr>
          <p:cNvPr id="160" name="Google Shape;160;p67"/>
          <p:cNvSpPr/>
          <p:nvPr/>
        </p:nvSpPr>
        <p:spPr>
          <a:xfrm>
            <a:off x="0" y="-1"/>
            <a:ext cx="12192000" cy="6858001"/>
          </a:xfrm>
          <a:prstGeom prst="rect">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67"/>
          <p:cNvSpPr/>
          <p:nvPr/>
        </p:nvSpPr>
        <p:spPr>
          <a:xfrm>
            <a:off x="586901" y="491138"/>
            <a:ext cx="3740169" cy="48936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EMERGE </a:t>
            </a: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Change line colour, width and style.</a:t>
            </a:r>
            <a:r>
              <a:rPr i="1" lang="en-IE" sz="2400">
                <a:solidFill>
                  <a:schemeClr val="lt1"/>
                </a:solidFill>
                <a:latin typeface="Calibri"/>
                <a:ea typeface="Calibri"/>
                <a:cs typeface="Calibri"/>
                <a:sym typeface="Calibri"/>
              </a:rPr>
              <a:t> </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0" marR="0" rtl="0" algn="l">
              <a:spcBef>
                <a:spcPts val="0"/>
              </a:spcBef>
              <a:spcAft>
                <a:spcPts val="0"/>
              </a:spcAft>
              <a:buClr>
                <a:schemeClr val="lt1"/>
              </a:buClr>
              <a:buSzPts val="2400"/>
              <a:buFont typeface="Arial"/>
              <a:buNone/>
            </a:pPr>
            <a:r>
              <a:rPr lang="en-IE" sz="2400">
                <a:solidFill>
                  <a:schemeClr val="lt1"/>
                </a:solidFill>
                <a:latin typeface="Calibri"/>
                <a:ea typeface="Calibri"/>
                <a:cs typeface="Calibri"/>
                <a:sym typeface="Calibri"/>
              </a:rPr>
              <a:t>Isn’t that nice?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Design 1">
  <p:cSld name="Cover Design 1">
    <p:spTree>
      <p:nvGrpSpPr>
        <p:cNvPr id="162" name="Shape 162"/>
        <p:cNvGrpSpPr/>
        <p:nvPr/>
      </p:nvGrpSpPr>
      <p:grpSpPr>
        <a:xfrm>
          <a:off x="0" y="0"/>
          <a:ext cx="0" cy="0"/>
          <a:chOff x="0" y="0"/>
          <a:chExt cx="0" cy="0"/>
        </a:xfrm>
      </p:grpSpPr>
      <p:sp>
        <p:nvSpPr>
          <p:cNvPr id="163" name="Google Shape;163;p68"/>
          <p:cNvSpPr/>
          <p:nvPr/>
        </p:nvSpPr>
        <p:spPr>
          <a:xfrm>
            <a:off x="0" y="3043451"/>
            <a:ext cx="8001000" cy="3803332"/>
          </a:xfrm>
          <a:custGeom>
            <a:rect b="b" l="l" r="r" t="t"/>
            <a:pathLst>
              <a:path extrusionOk="0" h="4619192" w="765571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gradFill>
            <a:gsLst>
              <a:gs pos="0">
                <a:srgbClr val="10B1A2"/>
              </a:gs>
              <a:gs pos="11000">
                <a:srgbClr val="10B1A2"/>
              </a:gs>
              <a:gs pos="68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68"/>
          <p:cNvSpPr/>
          <p:nvPr/>
        </p:nvSpPr>
        <p:spPr>
          <a:xfrm>
            <a:off x="5826406" y="928119"/>
            <a:ext cx="4970207" cy="4970207"/>
          </a:xfrm>
          <a:prstGeom prst="ellipse">
            <a:avLst/>
          </a:prstGeom>
          <a:noFill/>
          <a:ln cap="flat" cmpd="sng" w="12700">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68"/>
          <p:cNvSpPr/>
          <p:nvPr>
            <p:ph idx="2" type="pic"/>
          </p:nvPr>
        </p:nvSpPr>
        <p:spPr>
          <a:xfrm>
            <a:off x="5819671" y="-789158"/>
            <a:ext cx="6749004" cy="6749004"/>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p68"/>
          <p:cNvSpPr txBox="1"/>
          <p:nvPr>
            <p:ph idx="1" type="body"/>
          </p:nvPr>
        </p:nvSpPr>
        <p:spPr>
          <a:xfrm>
            <a:off x="323510" y="3811560"/>
            <a:ext cx="4654134" cy="1806803"/>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1000"/>
              </a:spcBef>
              <a:spcAft>
                <a:spcPts val="0"/>
              </a:spcAft>
              <a:buClr>
                <a:schemeClr val="lt1"/>
              </a:buClr>
              <a:buSzPts val="3600"/>
              <a:buNone/>
              <a:defRPr b="0" sz="3600">
                <a:solidFill>
                  <a:schemeClr val="lt1"/>
                </a:solidFill>
              </a:defRPr>
            </a:lvl1pPr>
            <a:lvl2pPr indent="-228600" lvl="1" marL="914400" algn="l">
              <a:lnSpc>
                <a:spcPct val="90000"/>
              </a:lnSpc>
              <a:spcBef>
                <a:spcPts val="500"/>
              </a:spcBef>
              <a:spcAft>
                <a:spcPts val="0"/>
              </a:spcAft>
              <a:buClr>
                <a:schemeClr val="lt1"/>
              </a:buClr>
              <a:buSzPts val="3000"/>
              <a:buNone/>
              <a:defRPr b="1">
                <a:solidFill>
                  <a:schemeClr val="lt1"/>
                </a:solidFill>
              </a:defRPr>
            </a:lvl2pPr>
            <a:lvl3pPr indent="-228600" lvl="2" marL="1371600" algn="l">
              <a:lnSpc>
                <a:spcPct val="90000"/>
              </a:lnSpc>
              <a:spcBef>
                <a:spcPts val="500"/>
              </a:spcBef>
              <a:spcAft>
                <a:spcPts val="0"/>
              </a:spcAft>
              <a:buClr>
                <a:schemeClr val="lt1"/>
              </a:buClr>
              <a:buSzPts val="2400"/>
              <a:buNone/>
              <a:defRPr b="1">
                <a:solidFill>
                  <a:schemeClr val="lt1"/>
                </a:solidFill>
              </a:defRPr>
            </a:lvl3pPr>
            <a:lvl4pPr indent="-228600" lvl="3" marL="1828800" algn="l">
              <a:lnSpc>
                <a:spcPct val="90000"/>
              </a:lnSpc>
              <a:spcBef>
                <a:spcPts val="500"/>
              </a:spcBef>
              <a:spcAft>
                <a:spcPts val="0"/>
              </a:spcAft>
              <a:buClr>
                <a:schemeClr val="lt1"/>
              </a:buClr>
              <a:buSzPts val="2400"/>
              <a:buNone/>
              <a:defRPr b="1">
                <a:solidFill>
                  <a:schemeClr val="lt1"/>
                </a:solidFill>
              </a:defRPr>
            </a:lvl4pPr>
            <a:lvl5pPr indent="-228600" lvl="4" marL="2286000" algn="l">
              <a:lnSpc>
                <a:spcPct val="90000"/>
              </a:lnSpc>
              <a:spcBef>
                <a:spcPts val="500"/>
              </a:spcBef>
              <a:spcAft>
                <a:spcPts val="0"/>
              </a:spcAft>
              <a:buClr>
                <a:schemeClr val="lt1"/>
              </a:buClr>
              <a:buSzPts val="2400"/>
              <a:buNone/>
              <a:defRPr b="1">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7" name="Google Shape;167;p68"/>
          <p:cNvPicPr preferRelativeResize="0"/>
          <p:nvPr/>
        </p:nvPicPr>
        <p:blipFill rotWithShape="1">
          <a:blip r:embed="rId2">
            <a:alphaModFix/>
          </a:blip>
          <a:srcRect b="0" l="0" r="0" t="0"/>
          <a:stretch/>
        </p:blipFill>
        <p:spPr>
          <a:xfrm>
            <a:off x="475214" y="428605"/>
            <a:ext cx="4722540" cy="1797044"/>
          </a:xfrm>
          <a:prstGeom prst="rect">
            <a:avLst/>
          </a:prstGeom>
          <a:noFill/>
          <a:ln>
            <a:noFill/>
          </a:ln>
        </p:spPr>
      </p:pic>
      <p:pic>
        <p:nvPicPr>
          <p:cNvPr id="168" name="Google Shape;168;p68"/>
          <p:cNvPicPr preferRelativeResize="0"/>
          <p:nvPr/>
        </p:nvPicPr>
        <p:blipFill rotWithShape="1">
          <a:blip r:embed="rId3">
            <a:alphaModFix/>
          </a:blip>
          <a:srcRect b="0" l="0" r="0" t="0"/>
          <a:stretch/>
        </p:blipFill>
        <p:spPr>
          <a:xfrm>
            <a:off x="11251277" y="4746548"/>
            <a:ext cx="690436" cy="673218"/>
          </a:xfrm>
          <a:prstGeom prst="rect">
            <a:avLst/>
          </a:prstGeom>
          <a:noFill/>
          <a:ln>
            <a:noFill/>
          </a:ln>
        </p:spPr>
      </p:pic>
      <p:pic>
        <p:nvPicPr>
          <p:cNvPr id="169" name="Google Shape;169;p68"/>
          <p:cNvPicPr preferRelativeResize="0"/>
          <p:nvPr/>
        </p:nvPicPr>
        <p:blipFill rotWithShape="1">
          <a:blip r:embed="rId4">
            <a:alphaModFix/>
          </a:blip>
          <a:srcRect b="0" l="0" r="0" t="0"/>
          <a:stretch/>
        </p:blipFill>
        <p:spPr>
          <a:xfrm>
            <a:off x="6539169" y="5015718"/>
            <a:ext cx="1363247" cy="1350410"/>
          </a:xfrm>
          <a:prstGeom prst="rect">
            <a:avLst/>
          </a:prstGeom>
          <a:noFill/>
          <a:ln>
            <a:noFill/>
          </a:ln>
        </p:spPr>
      </p:pic>
      <p:pic>
        <p:nvPicPr>
          <p:cNvPr id="170" name="Google Shape;170;p68"/>
          <p:cNvPicPr preferRelativeResize="0"/>
          <p:nvPr/>
        </p:nvPicPr>
        <p:blipFill rotWithShape="1">
          <a:blip r:embed="rId5">
            <a:alphaModFix/>
          </a:blip>
          <a:srcRect b="0" l="0" r="0" t="0"/>
          <a:stretch/>
        </p:blipFill>
        <p:spPr>
          <a:xfrm>
            <a:off x="4680028" y="2183126"/>
            <a:ext cx="2227993" cy="2220696"/>
          </a:xfrm>
          <a:prstGeom prst="rect">
            <a:avLst/>
          </a:prstGeom>
          <a:noFill/>
          <a:ln>
            <a:noFill/>
          </a:ln>
        </p:spPr>
      </p:pic>
      <p:pic>
        <p:nvPicPr>
          <p:cNvPr id="171" name="Google Shape;171;p68"/>
          <p:cNvPicPr preferRelativeResize="0"/>
          <p:nvPr/>
        </p:nvPicPr>
        <p:blipFill rotWithShape="1">
          <a:blip r:embed="rId6">
            <a:alphaModFix/>
          </a:blip>
          <a:srcRect b="0" l="0" r="0" t="0"/>
          <a:stretch/>
        </p:blipFill>
        <p:spPr>
          <a:xfrm>
            <a:off x="8001000" y="6033246"/>
            <a:ext cx="3991439" cy="56160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3 colums - RIGHT">
  <p:cSld name="text only with 3 colums - RIGHT">
    <p:spTree>
      <p:nvGrpSpPr>
        <p:cNvPr id="172" name="Shape 172"/>
        <p:cNvGrpSpPr/>
        <p:nvPr/>
      </p:nvGrpSpPr>
      <p:grpSpPr>
        <a:xfrm>
          <a:off x="0" y="0"/>
          <a:ext cx="0" cy="0"/>
          <a:chOff x="0" y="0"/>
          <a:chExt cx="0" cy="0"/>
        </a:xfrm>
      </p:grpSpPr>
      <p:sp>
        <p:nvSpPr>
          <p:cNvPr id="173" name="Google Shape;173;p69"/>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69"/>
          <p:cNvSpPr txBox="1"/>
          <p:nvPr>
            <p:ph idx="2" type="body"/>
          </p:nvPr>
        </p:nvSpPr>
        <p:spPr>
          <a:xfrm>
            <a:off x="4175360" y="2128494"/>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69"/>
          <p:cNvSpPr txBox="1"/>
          <p:nvPr>
            <p:ph idx="3" type="body"/>
          </p:nvPr>
        </p:nvSpPr>
        <p:spPr>
          <a:xfrm>
            <a:off x="9228157" y="2123341"/>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69"/>
          <p:cNvSpPr txBox="1"/>
          <p:nvPr>
            <p:ph idx="4" type="body"/>
          </p:nvPr>
        </p:nvSpPr>
        <p:spPr>
          <a:xfrm>
            <a:off x="6723190" y="2123341"/>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p69"/>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sp>
        <p:nvSpPr>
          <p:cNvPr id="178" name="Google Shape;178;p69"/>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79" name="Google Shape;179;p69"/>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cxnSp>
        <p:nvCxnSpPr>
          <p:cNvPr id="180" name="Google Shape;180;p69"/>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2 colums - LEFT">
  <p:cSld name="text only with 2 colums - LEFT">
    <p:spTree>
      <p:nvGrpSpPr>
        <p:cNvPr id="181" name="Shape 181"/>
        <p:cNvGrpSpPr/>
        <p:nvPr/>
      </p:nvGrpSpPr>
      <p:grpSpPr>
        <a:xfrm>
          <a:off x="0" y="0"/>
          <a:ext cx="0" cy="0"/>
          <a:chOff x="0" y="0"/>
          <a:chExt cx="0" cy="0"/>
        </a:xfrm>
      </p:grpSpPr>
      <p:sp>
        <p:nvSpPr>
          <p:cNvPr id="182" name="Google Shape;182;p70"/>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70"/>
          <p:cNvSpPr txBox="1"/>
          <p:nvPr>
            <p:ph idx="2" type="body"/>
          </p:nvPr>
        </p:nvSpPr>
        <p:spPr>
          <a:xfrm>
            <a:off x="876302" y="2117211"/>
            <a:ext cx="360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70"/>
          <p:cNvSpPr txBox="1"/>
          <p:nvPr>
            <p:ph idx="3" type="body"/>
          </p:nvPr>
        </p:nvSpPr>
        <p:spPr>
          <a:xfrm>
            <a:off x="4683387" y="2139557"/>
            <a:ext cx="3600000"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85" name="Google Shape;185;p70"/>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sp>
        <p:nvSpPr>
          <p:cNvPr id="186" name="Google Shape;186;p7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87" name="Google Shape;187;p70"/>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cxnSp>
        <p:nvCxnSpPr>
          <p:cNvPr id="188" name="Google Shape;188;p70"/>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3 colums - LEFT">
  <p:cSld name="text only with 3 colums - LEFT">
    <p:spTree>
      <p:nvGrpSpPr>
        <p:cNvPr id="189" name="Shape 189"/>
        <p:cNvGrpSpPr/>
        <p:nvPr/>
      </p:nvGrpSpPr>
      <p:grpSpPr>
        <a:xfrm>
          <a:off x="0" y="0"/>
          <a:ext cx="0" cy="0"/>
          <a:chOff x="0" y="0"/>
          <a:chExt cx="0" cy="0"/>
        </a:xfrm>
      </p:grpSpPr>
      <p:sp>
        <p:nvSpPr>
          <p:cNvPr id="190" name="Google Shape;190;p71"/>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71"/>
          <p:cNvSpPr txBox="1"/>
          <p:nvPr>
            <p:ph idx="2" type="body"/>
          </p:nvPr>
        </p:nvSpPr>
        <p:spPr>
          <a:xfrm>
            <a:off x="876300" y="2113005"/>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71"/>
          <p:cNvSpPr txBox="1"/>
          <p:nvPr>
            <p:ph idx="3" type="body"/>
          </p:nvPr>
        </p:nvSpPr>
        <p:spPr>
          <a:xfrm>
            <a:off x="5929097" y="2107852"/>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71"/>
          <p:cNvSpPr txBox="1"/>
          <p:nvPr>
            <p:ph idx="4" type="body"/>
          </p:nvPr>
        </p:nvSpPr>
        <p:spPr>
          <a:xfrm>
            <a:off x="3424130" y="2107852"/>
            <a:ext cx="234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4" name="Google Shape;194;p71"/>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sp>
        <p:nvSpPr>
          <p:cNvPr id="195" name="Google Shape;195;p7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96" name="Google Shape;196;p71"/>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cxnSp>
        <p:nvCxnSpPr>
          <p:cNvPr id="197" name="Google Shape;197;p71"/>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bullets slide">
  <p:cSld name="3 bullets slide">
    <p:spTree>
      <p:nvGrpSpPr>
        <p:cNvPr id="25" name="Shape 25"/>
        <p:cNvGrpSpPr/>
        <p:nvPr/>
      </p:nvGrpSpPr>
      <p:grpSpPr>
        <a:xfrm>
          <a:off x="0" y="0"/>
          <a:ext cx="0" cy="0"/>
          <a:chOff x="0" y="0"/>
          <a:chExt cx="0" cy="0"/>
        </a:xfrm>
      </p:grpSpPr>
      <p:sp>
        <p:nvSpPr>
          <p:cNvPr id="26" name="Google Shape;26;p54"/>
          <p:cNvSpPr/>
          <p:nvPr/>
        </p:nvSpPr>
        <p:spPr>
          <a:xfrm>
            <a:off x="4903304" y="1126433"/>
            <a:ext cx="7288696" cy="1302295"/>
          </a:xfrm>
          <a:prstGeom prst="rect">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54"/>
          <p:cNvSpPr/>
          <p:nvPr/>
        </p:nvSpPr>
        <p:spPr>
          <a:xfrm>
            <a:off x="4903304" y="2749824"/>
            <a:ext cx="7288696" cy="1302295"/>
          </a:xfrm>
          <a:prstGeom prst="rect">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54"/>
          <p:cNvSpPr/>
          <p:nvPr/>
        </p:nvSpPr>
        <p:spPr>
          <a:xfrm>
            <a:off x="4903304" y="4373215"/>
            <a:ext cx="7288696" cy="1302295"/>
          </a:xfrm>
          <a:prstGeom prst="rect">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9" name="Google Shape;29;p54"/>
          <p:cNvCxnSpPr/>
          <p:nvPr/>
        </p:nvCxnSpPr>
        <p:spPr>
          <a:xfrm>
            <a:off x="6175512" y="1223543"/>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30" name="Google Shape;30;p54"/>
          <p:cNvCxnSpPr/>
          <p:nvPr/>
        </p:nvCxnSpPr>
        <p:spPr>
          <a:xfrm>
            <a:off x="6175512" y="2852059"/>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31" name="Google Shape;31;p54"/>
          <p:cNvCxnSpPr/>
          <p:nvPr/>
        </p:nvCxnSpPr>
        <p:spPr>
          <a:xfrm>
            <a:off x="6175512" y="4496389"/>
            <a:ext cx="0" cy="1042579"/>
          </a:xfrm>
          <a:prstGeom prst="straightConnector1">
            <a:avLst/>
          </a:prstGeom>
          <a:noFill/>
          <a:ln cap="flat" cmpd="sng" w="28575">
            <a:solidFill>
              <a:schemeClr val="lt1"/>
            </a:solidFill>
            <a:prstDash val="solid"/>
            <a:miter lim="800000"/>
            <a:headEnd len="sm" w="sm" type="none"/>
            <a:tailEnd len="sm" w="sm" type="none"/>
          </a:ln>
        </p:spPr>
      </p:cxnSp>
      <p:pic>
        <p:nvPicPr>
          <p:cNvPr id="32" name="Google Shape;32;p54"/>
          <p:cNvPicPr preferRelativeResize="0"/>
          <p:nvPr/>
        </p:nvPicPr>
        <p:blipFill rotWithShape="1">
          <a:blip r:embed="rId2">
            <a:alphaModFix/>
          </a:blip>
          <a:srcRect b="6473" l="29694" r="13475" t="6763"/>
          <a:stretch/>
        </p:blipFill>
        <p:spPr>
          <a:xfrm>
            <a:off x="3954456" y="677649"/>
            <a:ext cx="1176669" cy="5446643"/>
          </a:xfrm>
          <a:prstGeom prst="rect">
            <a:avLst/>
          </a:prstGeom>
          <a:noFill/>
          <a:ln>
            <a:noFill/>
          </a:ln>
        </p:spPr>
      </p:pic>
      <p:sp>
        <p:nvSpPr>
          <p:cNvPr id="33" name="Google Shape;33;p54"/>
          <p:cNvSpPr txBox="1"/>
          <p:nvPr>
            <p:ph idx="1" type="body"/>
          </p:nvPr>
        </p:nvSpPr>
        <p:spPr>
          <a:xfrm>
            <a:off x="643223" y="1079254"/>
            <a:ext cx="382120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4"/>
          <p:cNvSpPr txBox="1"/>
          <p:nvPr>
            <p:ph idx="2" type="body"/>
          </p:nvPr>
        </p:nvSpPr>
        <p:spPr>
          <a:xfrm>
            <a:off x="643223" y="2087287"/>
            <a:ext cx="3821205"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4"/>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4"/>
          <p:cNvSpPr txBox="1"/>
          <p:nvPr>
            <p:ph idx="4" type="body"/>
          </p:nvPr>
        </p:nvSpPr>
        <p:spPr>
          <a:xfrm>
            <a:off x="6271051" y="1126433"/>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54"/>
          <p:cNvCxnSpPr/>
          <p:nvPr/>
        </p:nvCxnSpPr>
        <p:spPr>
          <a:xfrm>
            <a:off x="417209" y="1920386"/>
            <a:ext cx="4287526" cy="0"/>
          </a:xfrm>
          <a:prstGeom prst="straightConnector1">
            <a:avLst/>
          </a:prstGeom>
          <a:noFill/>
          <a:ln cap="flat" cmpd="sng" w="9525">
            <a:solidFill>
              <a:srgbClr val="174F72"/>
            </a:solidFill>
            <a:prstDash val="solid"/>
            <a:miter lim="800000"/>
            <a:headEnd len="sm" w="sm" type="none"/>
            <a:tailEnd len="sm" w="sm" type="none"/>
          </a:ln>
        </p:spPr>
      </p:cxnSp>
      <p:sp>
        <p:nvSpPr>
          <p:cNvPr id="38" name="Google Shape;38;p54"/>
          <p:cNvSpPr txBox="1"/>
          <p:nvPr>
            <p:ph idx="5" type="body"/>
          </p:nvPr>
        </p:nvSpPr>
        <p:spPr>
          <a:xfrm>
            <a:off x="4998842" y="2740524"/>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4"/>
          <p:cNvSpPr txBox="1"/>
          <p:nvPr>
            <p:ph idx="6" type="body"/>
          </p:nvPr>
        </p:nvSpPr>
        <p:spPr>
          <a:xfrm>
            <a:off x="6294869" y="2740524"/>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4"/>
          <p:cNvSpPr txBox="1"/>
          <p:nvPr>
            <p:ph idx="7" type="body"/>
          </p:nvPr>
        </p:nvSpPr>
        <p:spPr>
          <a:xfrm>
            <a:off x="4968894" y="4387646"/>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4"/>
          <p:cNvSpPr txBox="1"/>
          <p:nvPr>
            <p:ph idx="8" type="body"/>
          </p:nvPr>
        </p:nvSpPr>
        <p:spPr>
          <a:xfrm>
            <a:off x="6264921" y="4387646"/>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4"/>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43" name="Google Shape;43;p54"/>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 left - text to right">
  <p:cSld name="Photo to left - text to right">
    <p:spTree>
      <p:nvGrpSpPr>
        <p:cNvPr id="198" name="Shape 198"/>
        <p:cNvGrpSpPr/>
        <p:nvPr/>
      </p:nvGrpSpPr>
      <p:grpSpPr>
        <a:xfrm>
          <a:off x="0" y="0"/>
          <a:ext cx="0" cy="0"/>
          <a:chOff x="0" y="0"/>
          <a:chExt cx="0" cy="0"/>
        </a:xfrm>
      </p:grpSpPr>
      <p:cxnSp>
        <p:nvCxnSpPr>
          <p:cNvPr id="199" name="Google Shape;199;p72"/>
          <p:cNvCxnSpPr/>
          <p:nvPr/>
        </p:nvCxnSpPr>
        <p:spPr>
          <a:xfrm rot="10800000">
            <a:off x="6234807" y="1711826"/>
            <a:ext cx="5377589" cy="0"/>
          </a:xfrm>
          <a:prstGeom prst="straightConnector1">
            <a:avLst/>
          </a:prstGeom>
          <a:noFill/>
          <a:ln cap="flat" cmpd="sng" w="28575">
            <a:solidFill>
              <a:srgbClr val="174F72"/>
            </a:solidFill>
            <a:prstDash val="solid"/>
            <a:miter lim="800000"/>
            <a:headEnd len="sm" w="sm" type="none"/>
            <a:tailEnd len="sm" w="sm" type="none"/>
          </a:ln>
        </p:spPr>
      </p:cxnSp>
      <p:sp>
        <p:nvSpPr>
          <p:cNvPr id="200" name="Google Shape;200;p72"/>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72"/>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72"/>
          <p:cNvSpPr/>
          <p:nvPr>
            <p:ph idx="3" type="pic"/>
          </p:nvPr>
        </p:nvSpPr>
        <p:spPr>
          <a:xfrm flipH="1">
            <a:off x="-460162" y="0"/>
            <a:ext cx="5659526" cy="5659526"/>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p72"/>
          <p:cNvSpPr/>
          <p:nvPr/>
        </p:nvSpPr>
        <p:spPr>
          <a:xfrm flipH="1" rot="9058514">
            <a:off x="-1593353" y="739143"/>
            <a:ext cx="5162451" cy="5162451"/>
          </a:xfrm>
          <a:prstGeom prst="arc">
            <a:avLst>
              <a:gd fmla="val 13109579"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7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05" name="Google Shape;205;p72"/>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206" name="Google Shape;206;p72"/>
          <p:cNvPicPr preferRelativeResize="0"/>
          <p:nvPr/>
        </p:nvPicPr>
        <p:blipFill rotWithShape="1">
          <a:blip r:embed="rId3">
            <a:alphaModFix/>
          </a:blip>
          <a:srcRect b="0" l="0" r="0" t="0"/>
          <a:stretch/>
        </p:blipFill>
        <p:spPr>
          <a:xfrm>
            <a:off x="106371" y="5437528"/>
            <a:ext cx="690436" cy="673218"/>
          </a:xfrm>
          <a:prstGeom prst="rect">
            <a:avLst/>
          </a:prstGeom>
          <a:noFill/>
          <a:ln>
            <a:noFill/>
          </a:ln>
        </p:spPr>
      </p:pic>
      <p:pic>
        <p:nvPicPr>
          <p:cNvPr id="207" name="Google Shape;207;p72"/>
          <p:cNvPicPr preferRelativeResize="0"/>
          <p:nvPr/>
        </p:nvPicPr>
        <p:blipFill rotWithShape="1">
          <a:blip r:embed="rId4">
            <a:alphaModFix/>
          </a:blip>
          <a:srcRect b="0" l="0" r="0" t="0"/>
          <a:stretch/>
        </p:blipFill>
        <p:spPr>
          <a:xfrm>
            <a:off x="1482286" y="4911488"/>
            <a:ext cx="1363247" cy="1350410"/>
          </a:xfrm>
          <a:prstGeom prst="rect">
            <a:avLst/>
          </a:prstGeom>
          <a:noFill/>
          <a:ln>
            <a:noFill/>
          </a:ln>
        </p:spPr>
      </p:pic>
      <p:pic>
        <p:nvPicPr>
          <p:cNvPr id="208" name="Google Shape;208;p72"/>
          <p:cNvPicPr preferRelativeResize="0"/>
          <p:nvPr/>
        </p:nvPicPr>
        <p:blipFill rotWithShape="1">
          <a:blip r:embed="rId5">
            <a:alphaModFix/>
          </a:blip>
          <a:srcRect b="0" l="0" r="0" t="0"/>
          <a:stretch/>
        </p:blipFill>
        <p:spPr>
          <a:xfrm>
            <a:off x="3896635" y="1516952"/>
            <a:ext cx="2227993" cy="222069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o left - photo to right">
  <p:cSld name="Text to left - photo to right">
    <p:spTree>
      <p:nvGrpSpPr>
        <p:cNvPr id="209" name="Shape 209"/>
        <p:cNvGrpSpPr/>
        <p:nvPr/>
      </p:nvGrpSpPr>
      <p:grpSpPr>
        <a:xfrm>
          <a:off x="0" y="0"/>
          <a:ext cx="0" cy="0"/>
          <a:chOff x="0" y="0"/>
          <a:chExt cx="0" cy="0"/>
        </a:xfrm>
      </p:grpSpPr>
      <p:cxnSp>
        <p:nvCxnSpPr>
          <p:cNvPr id="210" name="Google Shape;210;p73"/>
          <p:cNvCxnSpPr/>
          <p:nvPr/>
        </p:nvCxnSpPr>
        <p:spPr>
          <a:xfrm rot="10800000">
            <a:off x="337256" y="1808079"/>
            <a:ext cx="5377589" cy="0"/>
          </a:xfrm>
          <a:prstGeom prst="straightConnector1">
            <a:avLst/>
          </a:prstGeom>
          <a:noFill/>
          <a:ln cap="flat" cmpd="sng" w="28575">
            <a:solidFill>
              <a:srgbClr val="174F72"/>
            </a:solidFill>
            <a:prstDash val="solid"/>
            <a:miter lim="800000"/>
            <a:headEnd len="sm" w="sm" type="none"/>
            <a:tailEnd len="sm" w="sm" type="none"/>
          </a:ln>
        </p:spPr>
      </p:cxnSp>
      <p:sp>
        <p:nvSpPr>
          <p:cNvPr id="211" name="Google Shape;211;p73"/>
          <p:cNvSpPr txBox="1"/>
          <p:nvPr>
            <p:ph idx="1" type="body"/>
          </p:nvPr>
        </p:nvSpPr>
        <p:spPr>
          <a:xfrm>
            <a:off x="421069" y="915852"/>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73"/>
          <p:cNvSpPr txBox="1"/>
          <p:nvPr>
            <p:ph idx="2" type="body"/>
          </p:nvPr>
        </p:nvSpPr>
        <p:spPr>
          <a:xfrm>
            <a:off x="428017" y="2049331"/>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73"/>
          <p:cNvSpPr/>
          <p:nvPr>
            <p:ph idx="3" type="pic"/>
          </p:nvPr>
        </p:nvSpPr>
        <p:spPr>
          <a:xfrm flipH="1">
            <a:off x="6929107" y="-160857"/>
            <a:ext cx="5659526" cy="5659526"/>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None/>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4" name="Google Shape;214;p73"/>
          <p:cNvSpPr/>
          <p:nvPr/>
        </p:nvSpPr>
        <p:spPr>
          <a:xfrm rot="-9184264">
            <a:off x="8575829" y="806436"/>
            <a:ext cx="5162451" cy="5162451"/>
          </a:xfrm>
          <a:prstGeom prst="arc">
            <a:avLst>
              <a:gd fmla="val 13109579"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73"/>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16" name="Google Shape;216;p73"/>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217" name="Google Shape;217;p73"/>
          <p:cNvPicPr preferRelativeResize="0"/>
          <p:nvPr/>
        </p:nvPicPr>
        <p:blipFill rotWithShape="1">
          <a:blip r:embed="rId3">
            <a:alphaModFix/>
          </a:blip>
          <a:srcRect b="0" l="0" r="0" t="0"/>
          <a:stretch/>
        </p:blipFill>
        <p:spPr>
          <a:xfrm>
            <a:off x="11323261" y="4419920"/>
            <a:ext cx="690436" cy="673218"/>
          </a:xfrm>
          <a:prstGeom prst="rect">
            <a:avLst/>
          </a:prstGeom>
          <a:noFill/>
          <a:ln>
            <a:noFill/>
          </a:ln>
        </p:spPr>
      </p:pic>
      <p:pic>
        <p:nvPicPr>
          <p:cNvPr id="218" name="Google Shape;218;p73"/>
          <p:cNvPicPr preferRelativeResize="0"/>
          <p:nvPr/>
        </p:nvPicPr>
        <p:blipFill rotWithShape="1">
          <a:blip r:embed="rId4">
            <a:alphaModFix/>
          </a:blip>
          <a:srcRect b="0" l="0" r="0" t="0"/>
          <a:stretch/>
        </p:blipFill>
        <p:spPr>
          <a:xfrm>
            <a:off x="9077246" y="4712644"/>
            <a:ext cx="1363247" cy="1350410"/>
          </a:xfrm>
          <a:prstGeom prst="rect">
            <a:avLst/>
          </a:prstGeom>
          <a:noFill/>
          <a:ln>
            <a:noFill/>
          </a:ln>
        </p:spPr>
      </p:pic>
      <p:pic>
        <p:nvPicPr>
          <p:cNvPr id="219" name="Google Shape;219;p73"/>
          <p:cNvPicPr preferRelativeResize="0"/>
          <p:nvPr/>
        </p:nvPicPr>
        <p:blipFill rotWithShape="1">
          <a:blip r:embed="rId5">
            <a:alphaModFix/>
          </a:blip>
          <a:srcRect b="0" l="0" r="0" t="0"/>
          <a:stretch/>
        </p:blipFill>
        <p:spPr>
          <a:xfrm>
            <a:off x="5814086" y="915852"/>
            <a:ext cx="2227993" cy="22206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NAVY)">
  <p:cSld name="Text with quote box on left  (NAVY)">
    <p:spTree>
      <p:nvGrpSpPr>
        <p:cNvPr id="220" name="Shape 220"/>
        <p:cNvGrpSpPr/>
        <p:nvPr/>
      </p:nvGrpSpPr>
      <p:grpSpPr>
        <a:xfrm>
          <a:off x="0" y="0"/>
          <a:ext cx="0" cy="0"/>
          <a:chOff x="0" y="0"/>
          <a:chExt cx="0" cy="0"/>
        </a:xfrm>
      </p:grpSpPr>
      <p:grpSp>
        <p:nvGrpSpPr>
          <p:cNvPr id="221" name="Google Shape;221;p74"/>
          <p:cNvGrpSpPr/>
          <p:nvPr/>
        </p:nvGrpSpPr>
        <p:grpSpPr>
          <a:xfrm>
            <a:off x="-3012756" y="-2245140"/>
            <a:ext cx="10242583" cy="10242583"/>
            <a:chOff x="-3012756" y="-2245140"/>
            <a:chExt cx="10242583" cy="10242583"/>
          </a:xfrm>
        </p:grpSpPr>
        <p:sp>
          <p:nvSpPr>
            <p:cNvPr id="222" name="Google Shape;222;p74"/>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74"/>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4" name="Google Shape;224;p74"/>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225" name="Google Shape;225;p74"/>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226" name="Google Shape;226;p74"/>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cxnSp>
        <p:nvCxnSpPr>
          <p:cNvPr id="227" name="Google Shape;227;p74"/>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
        <p:nvSpPr>
          <p:cNvPr id="228" name="Google Shape;228;p74"/>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74"/>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7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31" name="Google Shape;231;p74"/>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232" name="Google Shape;232;p74"/>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 name="Google Shape;233;p74"/>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74"/>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PINK)">
  <p:cSld name="Text with quote box on left (PINK)">
    <p:spTree>
      <p:nvGrpSpPr>
        <p:cNvPr id="235" name="Shape 235"/>
        <p:cNvGrpSpPr/>
        <p:nvPr/>
      </p:nvGrpSpPr>
      <p:grpSpPr>
        <a:xfrm>
          <a:off x="0" y="0"/>
          <a:ext cx="0" cy="0"/>
          <a:chOff x="0" y="0"/>
          <a:chExt cx="0" cy="0"/>
        </a:xfrm>
      </p:grpSpPr>
      <p:grpSp>
        <p:nvGrpSpPr>
          <p:cNvPr id="236" name="Google Shape;236;p75"/>
          <p:cNvGrpSpPr/>
          <p:nvPr/>
        </p:nvGrpSpPr>
        <p:grpSpPr>
          <a:xfrm>
            <a:off x="-3012756" y="-2245140"/>
            <a:ext cx="10242583" cy="10242583"/>
            <a:chOff x="-3012756" y="-2245140"/>
            <a:chExt cx="10242583" cy="10242583"/>
          </a:xfrm>
        </p:grpSpPr>
        <p:sp>
          <p:nvSpPr>
            <p:cNvPr id="237" name="Google Shape;237;p75"/>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75"/>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9" name="Google Shape;239;p75"/>
            <p:cNvPicPr preferRelativeResize="0"/>
            <p:nvPr/>
          </p:nvPicPr>
          <p:blipFill rotWithShape="1">
            <a:blip r:embed="rId2">
              <a:alphaModFix amt="80000"/>
            </a:blip>
            <a:srcRect b="0" l="0" r="0" t="0"/>
            <a:stretch/>
          </p:blipFill>
          <p:spPr>
            <a:xfrm>
              <a:off x="4097575" y="-105032"/>
              <a:ext cx="2227993" cy="2220696"/>
            </a:xfrm>
            <a:prstGeom prst="rect">
              <a:avLst/>
            </a:prstGeom>
            <a:noFill/>
            <a:ln>
              <a:noFill/>
            </a:ln>
          </p:spPr>
        </p:pic>
        <p:pic>
          <p:nvPicPr>
            <p:cNvPr id="240" name="Google Shape;240;p75"/>
            <p:cNvPicPr preferRelativeResize="0"/>
            <p:nvPr/>
          </p:nvPicPr>
          <p:blipFill rotWithShape="1">
            <a:blip r:embed="rId3">
              <a:alphaModFix amt="80000"/>
            </a:blip>
            <a:srcRect b="0" l="0" r="0" t="0"/>
            <a:stretch/>
          </p:blipFill>
          <p:spPr>
            <a:xfrm>
              <a:off x="114696" y="5284438"/>
              <a:ext cx="1419105" cy="1383716"/>
            </a:xfrm>
            <a:prstGeom prst="rect">
              <a:avLst/>
            </a:prstGeom>
            <a:noFill/>
            <a:ln>
              <a:noFill/>
            </a:ln>
          </p:spPr>
        </p:pic>
        <p:pic>
          <p:nvPicPr>
            <p:cNvPr id="241" name="Google Shape;241;p75"/>
            <p:cNvPicPr preferRelativeResize="0"/>
            <p:nvPr/>
          </p:nvPicPr>
          <p:blipFill rotWithShape="1">
            <a:blip r:embed="rId4">
              <a:alphaModFix amt="80000"/>
            </a:blip>
            <a:srcRect b="0" l="0" r="0" t="0"/>
            <a:stretch/>
          </p:blipFill>
          <p:spPr>
            <a:xfrm>
              <a:off x="4825978" y="4665583"/>
              <a:ext cx="657487" cy="651295"/>
            </a:xfrm>
            <a:prstGeom prst="rect">
              <a:avLst/>
            </a:prstGeom>
            <a:noFill/>
            <a:ln>
              <a:noFill/>
            </a:ln>
          </p:spPr>
        </p:pic>
      </p:grpSp>
      <p:sp>
        <p:nvSpPr>
          <p:cNvPr id="242" name="Google Shape;242;p75"/>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75"/>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75"/>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45" name="Google Shape;245;p75"/>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246" name="Google Shape;246;p75"/>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75"/>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75"/>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9" name="Google Shape;249;p75"/>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TURQUOISE)">
  <p:cSld name="Text with quote box on left (TURQUOISE)">
    <p:spTree>
      <p:nvGrpSpPr>
        <p:cNvPr id="250" name="Shape 250"/>
        <p:cNvGrpSpPr/>
        <p:nvPr/>
      </p:nvGrpSpPr>
      <p:grpSpPr>
        <a:xfrm>
          <a:off x="0" y="0"/>
          <a:ext cx="0" cy="0"/>
          <a:chOff x="0" y="0"/>
          <a:chExt cx="0" cy="0"/>
        </a:xfrm>
      </p:grpSpPr>
      <p:grpSp>
        <p:nvGrpSpPr>
          <p:cNvPr id="251" name="Google Shape;251;p76"/>
          <p:cNvGrpSpPr/>
          <p:nvPr/>
        </p:nvGrpSpPr>
        <p:grpSpPr>
          <a:xfrm>
            <a:off x="-3012756" y="-2245140"/>
            <a:ext cx="10242583" cy="10242583"/>
            <a:chOff x="-3012756" y="-2245140"/>
            <a:chExt cx="10242583" cy="10242583"/>
          </a:xfrm>
        </p:grpSpPr>
        <p:sp>
          <p:nvSpPr>
            <p:cNvPr id="252" name="Google Shape;252;p76"/>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76"/>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4" name="Google Shape;254;p76"/>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255" name="Google Shape;255;p76"/>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256" name="Google Shape;256;p76"/>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257" name="Google Shape;257;p76"/>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76"/>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76"/>
          <p:cNvSpPr txBox="1"/>
          <p:nvPr/>
        </p:nvSpPr>
        <p:spPr>
          <a:xfrm>
            <a:off x="285884" y="6389956"/>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60" name="Google Shape;260;p76"/>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sp>
        <p:nvSpPr>
          <p:cNvPr id="261" name="Google Shape;261;p76"/>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76"/>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6"/>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4" name="Google Shape;264;p76"/>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left  (LIME)">
  <p:cSld name="Text with quote box on left  (LIME)">
    <p:spTree>
      <p:nvGrpSpPr>
        <p:cNvPr id="265" name="Shape 265"/>
        <p:cNvGrpSpPr/>
        <p:nvPr/>
      </p:nvGrpSpPr>
      <p:grpSpPr>
        <a:xfrm>
          <a:off x="0" y="0"/>
          <a:ext cx="0" cy="0"/>
          <a:chOff x="0" y="0"/>
          <a:chExt cx="0" cy="0"/>
        </a:xfrm>
      </p:grpSpPr>
      <p:grpSp>
        <p:nvGrpSpPr>
          <p:cNvPr id="266" name="Google Shape;266;p77"/>
          <p:cNvGrpSpPr/>
          <p:nvPr/>
        </p:nvGrpSpPr>
        <p:grpSpPr>
          <a:xfrm>
            <a:off x="-3012756" y="-2245140"/>
            <a:ext cx="10242583" cy="10242583"/>
            <a:chOff x="-3012756" y="-2245140"/>
            <a:chExt cx="10242583" cy="10242583"/>
          </a:xfrm>
        </p:grpSpPr>
        <p:sp>
          <p:nvSpPr>
            <p:cNvPr id="267" name="Google Shape;267;p77"/>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77"/>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77"/>
            <p:cNvPicPr preferRelativeResize="0"/>
            <p:nvPr/>
          </p:nvPicPr>
          <p:blipFill rotWithShape="1">
            <a:blip r:embed="rId2">
              <a:alphaModFix amt="80000"/>
            </a:blip>
            <a:srcRect b="0" l="0" r="0" t="0"/>
            <a:stretch/>
          </p:blipFill>
          <p:spPr>
            <a:xfrm>
              <a:off x="114696" y="5320710"/>
              <a:ext cx="1363247" cy="1350410"/>
            </a:xfrm>
            <a:prstGeom prst="rect">
              <a:avLst/>
            </a:prstGeom>
            <a:noFill/>
            <a:ln>
              <a:noFill/>
            </a:ln>
          </p:spPr>
        </p:pic>
        <p:pic>
          <p:nvPicPr>
            <p:cNvPr id="270" name="Google Shape;270;p77"/>
            <p:cNvPicPr preferRelativeResize="0"/>
            <p:nvPr/>
          </p:nvPicPr>
          <p:blipFill rotWithShape="1">
            <a:blip r:embed="rId3">
              <a:alphaModFix amt="80000"/>
            </a:blip>
            <a:srcRect b="0" l="0" r="0" t="0"/>
            <a:stretch/>
          </p:blipFill>
          <p:spPr>
            <a:xfrm rot="299580">
              <a:off x="4206166" y="82689"/>
              <a:ext cx="2027433" cy="1976874"/>
            </a:xfrm>
            <a:prstGeom prst="rect">
              <a:avLst/>
            </a:prstGeom>
            <a:noFill/>
            <a:ln>
              <a:noFill/>
            </a:ln>
          </p:spPr>
        </p:pic>
        <p:pic>
          <p:nvPicPr>
            <p:cNvPr id="271" name="Google Shape;271;p77"/>
            <p:cNvPicPr preferRelativeResize="0"/>
            <p:nvPr/>
          </p:nvPicPr>
          <p:blipFill rotWithShape="1">
            <a:blip r:embed="rId4">
              <a:alphaModFix amt="80000"/>
            </a:blip>
            <a:srcRect b="0" l="0" r="0" t="0"/>
            <a:stretch/>
          </p:blipFill>
          <p:spPr>
            <a:xfrm>
              <a:off x="4754778" y="4642672"/>
              <a:ext cx="724821" cy="722447"/>
            </a:xfrm>
            <a:prstGeom prst="rect">
              <a:avLst/>
            </a:prstGeom>
            <a:noFill/>
            <a:ln>
              <a:noFill/>
            </a:ln>
          </p:spPr>
        </p:pic>
      </p:grpSp>
      <p:sp>
        <p:nvSpPr>
          <p:cNvPr id="272" name="Google Shape;272;p77"/>
          <p:cNvSpPr txBox="1"/>
          <p:nvPr>
            <p:ph idx="1" type="body"/>
          </p:nvPr>
        </p:nvSpPr>
        <p:spPr>
          <a:xfrm>
            <a:off x="6318620" y="819599"/>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77"/>
          <p:cNvSpPr txBox="1"/>
          <p:nvPr>
            <p:ph idx="2" type="body"/>
          </p:nvPr>
        </p:nvSpPr>
        <p:spPr>
          <a:xfrm>
            <a:off x="6325568" y="1953078"/>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77"/>
          <p:cNvSpPr txBox="1"/>
          <p:nvPr>
            <p:ph idx="3" type="body"/>
          </p:nvPr>
        </p:nvSpPr>
        <p:spPr>
          <a:xfrm>
            <a:off x="4059608" y="3505004"/>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77"/>
          <p:cNvSpPr txBox="1"/>
          <p:nvPr>
            <p:ph idx="4" type="body"/>
          </p:nvPr>
        </p:nvSpPr>
        <p:spPr>
          <a:xfrm>
            <a:off x="447384" y="890625"/>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77"/>
          <p:cNvSpPr txBox="1"/>
          <p:nvPr>
            <p:ph idx="5" type="body"/>
          </p:nvPr>
        </p:nvSpPr>
        <p:spPr>
          <a:xfrm>
            <a:off x="480042" y="1536159"/>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7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78" name="Google Shape;278;p77"/>
          <p:cNvPicPr preferRelativeResize="0"/>
          <p:nvPr/>
        </p:nvPicPr>
        <p:blipFill rotWithShape="1">
          <a:blip r:embed="rId5">
            <a:alphaModFix/>
          </a:blip>
          <a:srcRect b="0" l="0" r="0" t="0"/>
          <a:stretch/>
        </p:blipFill>
        <p:spPr>
          <a:xfrm rot="-3756063">
            <a:off x="11416204" y="6237834"/>
            <a:ext cx="740284" cy="569976"/>
          </a:xfrm>
          <a:prstGeom prst="rect">
            <a:avLst/>
          </a:prstGeom>
          <a:noFill/>
          <a:ln>
            <a:noFill/>
          </a:ln>
        </p:spPr>
      </p:pic>
      <p:cxnSp>
        <p:nvCxnSpPr>
          <p:cNvPr id="279" name="Google Shape;279;p77"/>
          <p:cNvCxnSpPr/>
          <p:nvPr/>
        </p:nvCxnSpPr>
        <p:spPr>
          <a:xfrm rot="10800000">
            <a:off x="6207098" y="1711826"/>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NAVY)">
  <p:cSld name="Text with quote box on right (NAVY)">
    <p:spTree>
      <p:nvGrpSpPr>
        <p:cNvPr id="280" name="Shape 280"/>
        <p:cNvGrpSpPr/>
        <p:nvPr/>
      </p:nvGrpSpPr>
      <p:grpSpPr>
        <a:xfrm>
          <a:off x="0" y="0"/>
          <a:ext cx="0" cy="0"/>
          <a:chOff x="0" y="0"/>
          <a:chExt cx="0" cy="0"/>
        </a:xfrm>
      </p:grpSpPr>
      <p:grpSp>
        <p:nvGrpSpPr>
          <p:cNvPr id="281" name="Google Shape;281;p78"/>
          <p:cNvGrpSpPr/>
          <p:nvPr/>
        </p:nvGrpSpPr>
        <p:grpSpPr>
          <a:xfrm flipH="1">
            <a:off x="4964537" y="-2216459"/>
            <a:ext cx="10242583" cy="10242583"/>
            <a:chOff x="-3012756" y="-2245140"/>
            <a:chExt cx="10242583" cy="10242583"/>
          </a:xfrm>
        </p:grpSpPr>
        <p:sp>
          <p:nvSpPr>
            <p:cNvPr id="282" name="Google Shape;282;p78"/>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78"/>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4" name="Google Shape;284;p78"/>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285" name="Google Shape;285;p78"/>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286" name="Google Shape;286;p78"/>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287" name="Google Shape;287;p78"/>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78"/>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p78"/>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78"/>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78"/>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2" name="Google Shape;292;p78"/>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
        <p:nvSpPr>
          <p:cNvPr id="293" name="Google Shape;293;p78"/>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294" name="Google Shape;294;p78"/>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PINK)">
  <p:cSld name="Text with quote box on right (PINK)">
    <p:spTree>
      <p:nvGrpSpPr>
        <p:cNvPr id="295" name="Shape 295"/>
        <p:cNvGrpSpPr/>
        <p:nvPr/>
      </p:nvGrpSpPr>
      <p:grpSpPr>
        <a:xfrm>
          <a:off x="0" y="0"/>
          <a:ext cx="0" cy="0"/>
          <a:chOff x="0" y="0"/>
          <a:chExt cx="0" cy="0"/>
        </a:xfrm>
      </p:grpSpPr>
      <p:grpSp>
        <p:nvGrpSpPr>
          <p:cNvPr id="296" name="Google Shape;296;p79"/>
          <p:cNvGrpSpPr/>
          <p:nvPr/>
        </p:nvGrpSpPr>
        <p:grpSpPr>
          <a:xfrm flipH="1">
            <a:off x="4950023" y="-2219763"/>
            <a:ext cx="10242583" cy="10242583"/>
            <a:chOff x="-3012756" y="-2245140"/>
            <a:chExt cx="10242583" cy="10242583"/>
          </a:xfrm>
        </p:grpSpPr>
        <p:sp>
          <p:nvSpPr>
            <p:cNvPr id="297" name="Google Shape;297;p79"/>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79"/>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9" name="Google Shape;299;p79"/>
            <p:cNvPicPr preferRelativeResize="0"/>
            <p:nvPr/>
          </p:nvPicPr>
          <p:blipFill rotWithShape="1">
            <a:blip r:embed="rId2">
              <a:alphaModFix amt="80000"/>
            </a:blip>
            <a:srcRect b="0" l="0" r="0" t="0"/>
            <a:stretch/>
          </p:blipFill>
          <p:spPr>
            <a:xfrm>
              <a:off x="4097575" y="-105032"/>
              <a:ext cx="2227993" cy="2220696"/>
            </a:xfrm>
            <a:prstGeom prst="rect">
              <a:avLst/>
            </a:prstGeom>
            <a:noFill/>
            <a:ln>
              <a:noFill/>
            </a:ln>
          </p:spPr>
        </p:pic>
        <p:pic>
          <p:nvPicPr>
            <p:cNvPr id="300" name="Google Shape;300;p79"/>
            <p:cNvPicPr preferRelativeResize="0"/>
            <p:nvPr/>
          </p:nvPicPr>
          <p:blipFill rotWithShape="1">
            <a:blip r:embed="rId3">
              <a:alphaModFix amt="80000"/>
            </a:blip>
            <a:srcRect b="0" l="0" r="0" t="0"/>
            <a:stretch/>
          </p:blipFill>
          <p:spPr>
            <a:xfrm>
              <a:off x="114696" y="5284438"/>
              <a:ext cx="1419105" cy="1383716"/>
            </a:xfrm>
            <a:prstGeom prst="rect">
              <a:avLst/>
            </a:prstGeom>
            <a:noFill/>
            <a:ln>
              <a:noFill/>
            </a:ln>
          </p:spPr>
        </p:pic>
        <p:pic>
          <p:nvPicPr>
            <p:cNvPr id="301" name="Google Shape;301;p79"/>
            <p:cNvPicPr preferRelativeResize="0"/>
            <p:nvPr/>
          </p:nvPicPr>
          <p:blipFill rotWithShape="1">
            <a:blip r:embed="rId4">
              <a:alphaModFix amt="80000"/>
            </a:blip>
            <a:srcRect b="0" l="0" r="0" t="0"/>
            <a:stretch/>
          </p:blipFill>
          <p:spPr>
            <a:xfrm>
              <a:off x="4825978" y="4665583"/>
              <a:ext cx="657487" cy="651295"/>
            </a:xfrm>
            <a:prstGeom prst="rect">
              <a:avLst/>
            </a:prstGeom>
            <a:noFill/>
            <a:ln>
              <a:noFill/>
            </a:ln>
          </p:spPr>
        </p:pic>
      </p:grpSp>
      <p:sp>
        <p:nvSpPr>
          <p:cNvPr id="302" name="Google Shape;302;p79"/>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79"/>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79"/>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79"/>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79"/>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79"/>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08" name="Google Shape;308;p79"/>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309" name="Google Shape;309;p79"/>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TURQUOISE)">
  <p:cSld name="Text with quote box on right (TURQUOISE)">
    <p:spTree>
      <p:nvGrpSpPr>
        <p:cNvPr id="310" name="Shape 310"/>
        <p:cNvGrpSpPr/>
        <p:nvPr/>
      </p:nvGrpSpPr>
      <p:grpSpPr>
        <a:xfrm>
          <a:off x="0" y="0"/>
          <a:ext cx="0" cy="0"/>
          <a:chOff x="0" y="0"/>
          <a:chExt cx="0" cy="0"/>
        </a:xfrm>
      </p:grpSpPr>
      <p:grpSp>
        <p:nvGrpSpPr>
          <p:cNvPr id="311" name="Google Shape;311;p80"/>
          <p:cNvGrpSpPr/>
          <p:nvPr/>
        </p:nvGrpSpPr>
        <p:grpSpPr>
          <a:xfrm flipH="1">
            <a:off x="4951089" y="-2211088"/>
            <a:ext cx="10242583" cy="10242583"/>
            <a:chOff x="-3012756" y="-2245140"/>
            <a:chExt cx="10242583" cy="10242583"/>
          </a:xfrm>
        </p:grpSpPr>
        <p:sp>
          <p:nvSpPr>
            <p:cNvPr id="312" name="Google Shape;312;p80"/>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80"/>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4" name="Google Shape;314;p80"/>
            <p:cNvPicPr preferRelativeResize="0"/>
            <p:nvPr/>
          </p:nvPicPr>
          <p:blipFill rotWithShape="1">
            <a:blip r:embed="rId2">
              <a:alphaModFix amt="80000"/>
            </a:blip>
            <a:srcRect b="0" l="0" r="0" t="0"/>
            <a:stretch/>
          </p:blipFill>
          <p:spPr>
            <a:xfrm>
              <a:off x="4780799" y="4611219"/>
              <a:ext cx="690436" cy="673218"/>
            </a:xfrm>
            <a:prstGeom prst="rect">
              <a:avLst/>
            </a:prstGeom>
            <a:noFill/>
            <a:ln>
              <a:noFill/>
            </a:ln>
          </p:spPr>
        </p:pic>
        <p:pic>
          <p:nvPicPr>
            <p:cNvPr id="315" name="Google Shape;315;p80"/>
            <p:cNvPicPr preferRelativeResize="0"/>
            <p:nvPr/>
          </p:nvPicPr>
          <p:blipFill rotWithShape="1">
            <a:blip r:embed="rId3">
              <a:alphaModFix amt="80000"/>
            </a:blip>
            <a:srcRect b="0" l="0" r="0" t="0"/>
            <a:stretch/>
          </p:blipFill>
          <p:spPr>
            <a:xfrm>
              <a:off x="114696" y="5320710"/>
              <a:ext cx="1363247" cy="1350410"/>
            </a:xfrm>
            <a:prstGeom prst="rect">
              <a:avLst/>
            </a:prstGeom>
            <a:noFill/>
            <a:ln>
              <a:noFill/>
            </a:ln>
          </p:spPr>
        </p:pic>
        <p:pic>
          <p:nvPicPr>
            <p:cNvPr id="316" name="Google Shape;316;p80"/>
            <p:cNvPicPr preferRelativeResize="0"/>
            <p:nvPr/>
          </p:nvPicPr>
          <p:blipFill rotWithShape="1">
            <a:blip r:embed="rId4">
              <a:alphaModFix amt="80000"/>
            </a:blip>
            <a:srcRect b="0" l="0" r="0" t="0"/>
            <a:stretch/>
          </p:blipFill>
          <p:spPr>
            <a:xfrm>
              <a:off x="4097575" y="-105032"/>
              <a:ext cx="2227993" cy="2220696"/>
            </a:xfrm>
            <a:prstGeom prst="rect">
              <a:avLst/>
            </a:prstGeom>
            <a:noFill/>
            <a:ln>
              <a:noFill/>
            </a:ln>
          </p:spPr>
        </p:pic>
      </p:grpSp>
      <p:sp>
        <p:nvSpPr>
          <p:cNvPr id="317" name="Google Shape;317;p80"/>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80"/>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80"/>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80"/>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80"/>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8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23" name="Google Shape;323;p80"/>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324" name="Google Shape;324;p80"/>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with quote box on right (LIME)">
  <p:cSld name="Text with quote box on right (LIME)">
    <p:spTree>
      <p:nvGrpSpPr>
        <p:cNvPr id="325" name="Shape 325"/>
        <p:cNvGrpSpPr/>
        <p:nvPr/>
      </p:nvGrpSpPr>
      <p:grpSpPr>
        <a:xfrm>
          <a:off x="0" y="0"/>
          <a:ext cx="0" cy="0"/>
          <a:chOff x="0" y="0"/>
          <a:chExt cx="0" cy="0"/>
        </a:xfrm>
      </p:grpSpPr>
      <p:grpSp>
        <p:nvGrpSpPr>
          <p:cNvPr id="326" name="Google Shape;326;p81"/>
          <p:cNvGrpSpPr/>
          <p:nvPr/>
        </p:nvGrpSpPr>
        <p:grpSpPr>
          <a:xfrm flipH="1">
            <a:off x="4965629" y="-2209282"/>
            <a:ext cx="10242583" cy="10242583"/>
            <a:chOff x="-3012756" y="-2245140"/>
            <a:chExt cx="10242583" cy="10242583"/>
          </a:xfrm>
        </p:grpSpPr>
        <p:sp>
          <p:nvSpPr>
            <p:cNvPr id="327" name="Google Shape;327;p81"/>
            <p:cNvSpPr/>
            <p:nvPr/>
          </p:nvSpPr>
          <p:spPr>
            <a:xfrm rot="2587419">
              <a:off x="-1514707" y="-747091"/>
              <a:ext cx="7246485" cy="7246485"/>
            </a:xfrm>
            <a:prstGeom prst="arc">
              <a:avLst>
                <a:gd fmla="val 15788567" name="adj1"/>
                <a:gd fmla="val 495506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81"/>
            <p:cNvSpPr/>
            <p:nvPr/>
          </p:nvSpPr>
          <p:spPr>
            <a:xfrm>
              <a:off x="-17689" y="-29270"/>
              <a:ext cx="5592389" cy="6221432"/>
            </a:xfrm>
            <a:custGeom>
              <a:rect b="b" l="l" r="r" t="t"/>
              <a:pathLst>
                <a:path extrusionOk="0" h="6221432" w="5592389">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9" name="Google Shape;329;p81"/>
            <p:cNvPicPr preferRelativeResize="0"/>
            <p:nvPr/>
          </p:nvPicPr>
          <p:blipFill rotWithShape="1">
            <a:blip r:embed="rId2">
              <a:alphaModFix amt="80000"/>
            </a:blip>
            <a:srcRect b="0" l="0" r="0" t="0"/>
            <a:stretch/>
          </p:blipFill>
          <p:spPr>
            <a:xfrm>
              <a:off x="114696" y="5320710"/>
              <a:ext cx="1363247" cy="1350410"/>
            </a:xfrm>
            <a:prstGeom prst="rect">
              <a:avLst/>
            </a:prstGeom>
            <a:noFill/>
            <a:ln>
              <a:noFill/>
            </a:ln>
          </p:spPr>
        </p:pic>
        <p:pic>
          <p:nvPicPr>
            <p:cNvPr id="330" name="Google Shape;330;p81"/>
            <p:cNvPicPr preferRelativeResize="0"/>
            <p:nvPr/>
          </p:nvPicPr>
          <p:blipFill rotWithShape="1">
            <a:blip r:embed="rId3">
              <a:alphaModFix amt="80000"/>
            </a:blip>
            <a:srcRect b="0" l="0" r="0" t="0"/>
            <a:stretch/>
          </p:blipFill>
          <p:spPr>
            <a:xfrm rot="299580">
              <a:off x="4206166" y="82689"/>
              <a:ext cx="2027433" cy="1976874"/>
            </a:xfrm>
            <a:prstGeom prst="rect">
              <a:avLst/>
            </a:prstGeom>
            <a:noFill/>
            <a:ln>
              <a:noFill/>
            </a:ln>
          </p:spPr>
        </p:pic>
        <p:pic>
          <p:nvPicPr>
            <p:cNvPr id="331" name="Google Shape;331;p81"/>
            <p:cNvPicPr preferRelativeResize="0"/>
            <p:nvPr/>
          </p:nvPicPr>
          <p:blipFill rotWithShape="1">
            <a:blip r:embed="rId4">
              <a:alphaModFix amt="80000"/>
            </a:blip>
            <a:srcRect b="0" l="0" r="0" t="0"/>
            <a:stretch/>
          </p:blipFill>
          <p:spPr>
            <a:xfrm>
              <a:off x="4754778" y="4642672"/>
              <a:ext cx="724821" cy="722447"/>
            </a:xfrm>
            <a:prstGeom prst="rect">
              <a:avLst/>
            </a:prstGeom>
            <a:noFill/>
            <a:ln>
              <a:noFill/>
            </a:ln>
          </p:spPr>
        </p:pic>
      </p:grpSp>
      <p:sp>
        <p:nvSpPr>
          <p:cNvPr id="332" name="Google Shape;332;p81"/>
          <p:cNvSpPr txBox="1"/>
          <p:nvPr>
            <p:ph idx="1" type="body"/>
          </p:nvPr>
        </p:nvSpPr>
        <p:spPr>
          <a:xfrm>
            <a:off x="370472" y="832305"/>
            <a:ext cx="5279028"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81"/>
          <p:cNvSpPr txBox="1"/>
          <p:nvPr>
            <p:ph idx="2" type="body"/>
          </p:nvPr>
        </p:nvSpPr>
        <p:spPr>
          <a:xfrm>
            <a:off x="377420" y="1965784"/>
            <a:ext cx="5273104" cy="394744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81"/>
          <p:cNvSpPr txBox="1"/>
          <p:nvPr>
            <p:ph idx="3" type="body"/>
          </p:nvPr>
        </p:nvSpPr>
        <p:spPr>
          <a:xfrm>
            <a:off x="11059225" y="418538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81"/>
          <p:cNvSpPr txBox="1"/>
          <p:nvPr>
            <p:ph idx="4" type="body"/>
          </p:nvPr>
        </p:nvSpPr>
        <p:spPr>
          <a:xfrm>
            <a:off x="7447001" y="1571001"/>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81"/>
          <p:cNvSpPr txBox="1"/>
          <p:nvPr>
            <p:ph idx="5" type="body"/>
          </p:nvPr>
        </p:nvSpPr>
        <p:spPr>
          <a:xfrm>
            <a:off x="7479659" y="2216535"/>
            <a:ext cx="4364894"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8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38" name="Google Shape;338;p81"/>
          <p:cNvPicPr preferRelativeResize="0"/>
          <p:nvPr/>
        </p:nvPicPr>
        <p:blipFill rotWithShape="1">
          <a:blip r:embed="rId5">
            <a:alphaModFix/>
          </a:blip>
          <a:srcRect b="0" l="0" r="0" t="0"/>
          <a:stretch/>
        </p:blipFill>
        <p:spPr>
          <a:xfrm flipH="1" rot="3756063">
            <a:off x="23560" y="6215909"/>
            <a:ext cx="740284" cy="569976"/>
          </a:xfrm>
          <a:prstGeom prst="rect">
            <a:avLst/>
          </a:prstGeom>
          <a:noFill/>
          <a:ln>
            <a:noFill/>
          </a:ln>
        </p:spPr>
      </p:pic>
      <p:cxnSp>
        <p:nvCxnSpPr>
          <p:cNvPr id="339" name="Google Shape;339;p81"/>
          <p:cNvCxnSpPr/>
          <p:nvPr/>
        </p:nvCxnSpPr>
        <p:spPr>
          <a:xfrm rot="10800000">
            <a:off x="178507" y="1724532"/>
            <a:ext cx="5569265"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NAVY)">
  <p:cSld name="Quote slide (NAVY)">
    <p:spTree>
      <p:nvGrpSpPr>
        <p:cNvPr id="44" name="Shape 44"/>
        <p:cNvGrpSpPr/>
        <p:nvPr/>
      </p:nvGrpSpPr>
      <p:grpSpPr>
        <a:xfrm>
          <a:off x="0" y="0"/>
          <a:ext cx="0" cy="0"/>
          <a:chOff x="0" y="0"/>
          <a:chExt cx="0" cy="0"/>
        </a:xfrm>
      </p:grpSpPr>
      <p:sp>
        <p:nvSpPr>
          <p:cNvPr id="45" name="Google Shape;45;p55"/>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6" name="Google Shape;46;p55"/>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55"/>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5"/>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5"/>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5"/>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51" name="Google Shape;51;p55"/>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52" name="Google Shape;52;p55"/>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53" name="Google Shape;53;p55"/>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54" name="Google Shape;54;p55"/>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LIME)">
  <p:cSld name="Photo Top - Text Bottom  (LIME)">
    <p:spTree>
      <p:nvGrpSpPr>
        <p:cNvPr id="340" name="Shape 340"/>
        <p:cNvGrpSpPr/>
        <p:nvPr/>
      </p:nvGrpSpPr>
      <p:grpSpPr>
        <a:xfrm>
          <a:off x="0" y="0"/>
          <a:ext cx="0" cy="0"/>
          <a:chOff x="0" y="0"/>
          <a:chExt cx="0" cy="0"/>
        </a:xfrm>
      </p:grpSpPr>
      <p:sp>
        <p:nvSpPr>
          <p:cNvPr id="341" name="Google Shape;341;p82"/>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2" name="Google Shape;342;p82"/>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82"/>
          <p:cNvSpPr/>
          <p:nvPr/>
        </p:nvSpPr>
        <p:spPr>
          <a:xfrm flipH="1">
            <a:off x="3788" y="2819305"/>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82"/>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45" name="Google Shape;345;p82"/>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346" name="Google Shape;346;p82"/>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82"/>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82"/>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lang="en-IE" sz="1100">
                <a:solidFill>
                  <a:schemeClr val="lt1"/>
                </a:solidFill>
                <a:latin typeface="Calibri"/>
                <a:ea typeface="Calibri"/>
                <a:cs typeface="Calibri"/>
                <a:sym typeface="Calibri"/>
              </a:rPr>
              <a:t>EMERGE </a:t>
            </a:r>
            <a:r>
              <a:rPr b="0" lang="en-IE" sz="1100">
                <a:solidFill>
                  <a:schemeClr val="lt1"/>
                </a:solidFill>
                <a:latin typeface="Calibri"/>
                <a:ea typeface="Calibri"/>
                <a:cs typeface="Calibri"/>
                <a:sym typeface="Calibri"/>
              </a:rPr>
              <a:t>empowering female entrepreneurs in engineering</a:t>
            </a:r>
            <a:endParaRPr b="0" sz="1100">
              <a:solidFill>
                <a:schemeClr val="lt1"/>
              </a:solidFill>
              <a:latin typeface="Calibri"/>
              <a:ea typeface="Calibri"/>
              <a:cs typeface="Calibri"/>
              <a:sym typeface="Calibri"/>
            </a:endParaRPr>
          </a:p>
        </p:txBody>
      </p:sp>
      <p:pic>
        <p:nvPicPr>
          <p:cNvPr id="349" name="Google Shape;349;p82"/>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350" name="Google Shape;350;p82"/>
          <p:cNvPicPr preferRelativeResize="0"/>
          <p:nvPr/>
        </p:nvPicPr>
        <p:blipFill rotWithShape="1">
          <a:blip r:embed="rId3">
            <a:alphaModFix amt="80000"/>
          </a:blip>
          <a:srcRect b="0" l="0" r="0" t="0"/>
          <a:stretch/>
        </p:blipFill>
        <p:spPr>
          <a:xfrm flipH="1" rot="-299580">
            <a:off x="53261" y="3152958"/>
            <a:ext cx="1313993" cy="1281225"/>
          </a:xfrm>
          <a:prstGeom prst="rect">
            <a:avLst/>
          </a:prstGeom>
          <a:noFill/>
          <a:ln>
            <a:noFill/>
          </a:ln>
        </p:spPr>
      </p:pic>
      <p:pic>
        <p:nvPicPr>
          <p:cNvPr id="351" name="Google Shape;351;p82"/>
          <p:cNvPicPr preferRelativeResize="0"/>
          <p:nvPr/>
        </p:nvPicPr>
        <p:blipFill rotWithShape="1">
          <a:blip r:embed="rId4">
            <a:alphaModFix amt="80000"/>
          </a:blip>
          <a:srcRect b="0" l="0" r="0" t="0"/>
          <a:stretch/>
        </p:blipFill>
        <p:spPr>
          <a:xfrm flipH="1">
            <a:off x="11026587" y="3382252"/>
            <a:ext cx="1086833" cy="10765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Divider slide (PINK)">
  <p:cSld name="1_Title/Divider slide (PINK)">
    <p:spTree>
      <p:nvGrpSpPr>
        <p:cNvPr id="352" name="Shape 352"/>
        <p:cNvGrpSpPr/>
        <p:nvPr/>
      </p:nvGrpSpPr>
      <p:grpSpPr>
        <a:xfrm>
          <a:off x="0" y="0"/>
          <a:ext cx="0" cy="0"/>
          <a:chOff x="0" y="0"/>
          <a:chExt cx="0" cy="0"/>
        </a:xfrm>
      </p:grpSpPr>
      <p:sp>
        <p:nvSpPr>
          <p:cNvPr id="353" name="Google Shape;353;p83"/>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83"/>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83"/>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83"/>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57" name="Google Shape;357;p83"/>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358" name="Google Shape;358;p83"/>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359" name="Google Shape;359;p83"/>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360" name="Google Shape;360;p83"/>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TURQUOISE)">
  <p:cSld name="Title/Divider slide (TURQUOISE)">
    <p:spTree>
      <p:nvGrpSpPr>
        <p:cNvPr id="361" name="Shape 361"/>
        <p:cNvGrpSpPr/>
        <p:nvPr/>
      </p:nvGrpSpPr>
      <p:grpSpPr>
        <a:xfrm>
          <a:off x="0" y="0"/>
          <a:ext cx="0" cy="0"/>
          <a:chOff x="0" y="0"/>
          <a:chExt cx="0" cy="0"/>
        </a:xfrm>
      </p:grpSpPr>
      <p:sp>
        <p:nvSpPr>
          <p:cNvPr id="362" name="Google Shape;362;p84"/>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84"/>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84"/>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84"/>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66" name="Google Shape;366;p84"/>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367" name="Google Shape;367;p84"/>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368" name="Google Shape;368;p84"/>
          <p:cNvPicPr preferRelativeResize="0"/>
          <p:nvPr/>
        </p:nvPicPr>
        <p:blipFill rotWithShape="1">
          <a:blip r:embed="rId4">
            <a:alphaModFix/>
          </a:blip>
          <a:srcRect b="0" l="0" r="0" t="0"/>
          <a:stretch/>
        </p:blipFill>
        <p:spPr>
          <a:xfrm>
            <a:off x="6311624" y="5825975"/>
            <a:ext cx="971528" cy="962379"/>
          </a:xfrm>
          <a:prstGeom prst="rect">
            <a:avLst/>
          </a:prstGeom>
          <a:noFill/>
          <a:ln>
            <a:noFill/>
          </a:ln>
        </p:spPr>
      </p:pic>
      <p:pic>
        <p:nvPicPr>
          <p:cNvPr id="369" name="Google Shape;369;p84"/>
          <p:cNvPicPr preferRelativeResize="0"/>
          <p:nvPr/>
        </p:nvPicPr>
        <p:blipFill rotWithShape="1">
          <a:blip r:embed="rId5">
            <a:alphaModFix/>
          </a:blip>
          <a:srcRect b="0" l="0" r="0" t="0"/>
          <a:stretch/>
        </p:blipFill>
        <p:spPr>
          <a:xfrm>
            <a:off x="7920919" y="2330561"/>
            <a:ext cx="933458" cy="9101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Divider slide (LIME)">
  <p:cSld name="Title/Divider slide (LIME)">
    <p:spTree>
      <p:nvGrpSpPr>
        <p:cNvPr id="370" name="Shape 370"/>
        <p:cNvGrpSpPr/>
        <p:nvPr/>
      </p:nvGrpSpPr>
      <p:grpSpPr>
        <a:xfrm>
          <a:off x="0" y="0"/>
          <a:ext cx="0" cy="0"/>
          <a:chOff x="0" y="0"/>
          <a:chExt cx="0" cy="0"/>
        </a:xfrm>
      </p:grpSpPr>
      <p:sp>
        <p:nvSpPr>
          <p:cNvPr id="371" name="Google Shape;371;p85"/>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85"/>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85"/>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85"/>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75" name="Google Shape;375;p85"/>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376" name="Google Shape;376;p85"/>
          <p:cNvPicPr preferRelativeResize="0"/>
          <p:nvPr/>
        </p:nvPicPr>
        <p:blipFill rotWithShape="1">
          <a:blip r:embed="rId3">
            <a:alphaModFix/>
          </a:blip>
          <a:srcRect b="0" l="0" r="0" t="0"/>
          <a:stretch/>
        </p:blipFill>
        <p:spPr>
          <a:xfrm>
            <a:off x="6284618" y="5671849"/>
            <a:ext cx="1045533" cy="1019460"/>
          </a:xfrm>
          <a:prstGeom prst="rect">
            <a:avLst/>
          </a:prstGeom>
          <a:noFill/>
          <a:ln>
            <a:noFill/>
          </a:ln>
        </p:spPr>
      </p:pic>
      <p:pic>
        <p:nvPicPr>
          <p:cNvPr id="377" name="Google Shape;377;p85"/>
          <p:cNvPicPr preferRelativeResize="0"/>
          <p:nvPr/>
        </p:nvPicPr>
        <p:blipFill rotWithShape="1">
          <a:blip r:embed="rId4">
            <a:alphaModFix/>
          </a:blip>
          <a:srcRect b="0" l="0" r="0" t="15809"/>
          <a:stretch/>
        </p:blipFill>
        <p:spPr>
          <a:xfrm>
            <a:off x="6370850" y="0"/>
            <a:ext cx="2446525" cy="2040365"/>
          </a:xfrm>
          <a:prstGeom prst="rect">
            <a:avLst/>
          </a:prstGeom>
          <a:noFill/>
          <a:ln>
            <a:noFill/>
          </a:ln>
        </p:spPr>
      </p:pic>
      <p:pic>
        <p:nvPicPr>
          <p:cNvPr id="378" name="Google Shape;378;p85"/>
          <p:cNvPicPr preferRelativeResize="0"/>
          <p:nvPr/>
        </p:nvPicPr>
        <p:blipFill rotWithShape="1">
          <a:blip r:embed="rId5">
            <a:alphaModFix/>
          </a:blip>
          <a:srcRect b="6691" l="0" r="6149" t="4246"/>
          <a:stretch/>
        </p:blipFill>
        <p:spPr>
          <a:xfrm>
            <a:off x="7895914" y="2475120"/>
            <a:ext cx="921461" cy="87160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VY ICON CIRCLE - with text">
  <p:cSld name="NAVY ICON CIRCLE - with text">
    <p:spTree>
      <p:nvGrpSpPr>
        <p:cNvPr id="379" name="Shape 379"/>
        <p:cNvGrpSpPr/>
        <p:nvPr/>
      </p:nvGrpSpPr>
      <p:grpSpPr>
        <a:xfrm>
          <a:off x="0" y="0"/>
          <a:ext cx="0" cy="0"/>
          <a:chOff x="0" y="0"/>
          <a:chExt cx="0" cy="0"/>
        </a:xfrm>
      </p:grpSpPr>
      <p:sp>
        <p:nvSpPr>
          <p:cNvPr id="380" name="Google Shape;380;p86"/>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174F72"/>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1" name="Google Shape;381;p86"/>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382" name="Google Shape;382;p86"/>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74F72"/>
              </a:buClr>
              <a:buSzPts val="3600"/>
              <a:buNone/>
              <a:defRPr i="0" sz="3600">
                <a:solidFill>
                  <a:srgbClr val="174F7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86"/>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84" name="Google Shape;384;p86"/>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385" name="Google Shape;385;p86"/>
          <p:cNvSpPr/>
          <p:nvPr/>
        </p:nvSpPr>
        <p:spPr>
          <a:xfrm>
            <a:off x="970490" y="635000"/>
            <a:ext cx="1010710" cy="1010710"/>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EN ICON CIRCLE - with text">
  <p:cSld name="GREEN ICON CIRCLE - with text">
    <p:spTree>
      <p:nvGrpSpPr>
        <p:cNvPr id="386" name="Shape 386"/>
        <p:cNvGrpSpPr/>
        <p:nvPr/>
      </p:nvGrpSpPr>
      <p:grpSpPr>
        <a:xfrm>
          <a:off x="0" y="0"/>
          <a:ext cx="0" cy="0"/>
          <a:chOff x="0" y="0"/>
          <a:chExt cx="0" cy="0"/>
        </a:xfrm>
      </p:grpSpPr>
      <p:sp>
        <p:nvSpPr>
          <p:cNvPr id="387" name="Google Shape;387;p87"/>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E63275"/>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8" name="Google Shape;388;p87"/>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389" name="Google Shape;389;p87"/>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63275"/>
              </a:buClr>
              <a:buSzPts val="3600"/>
              <a:buNone/>
              <a:defRPr i="0" sz="3600">
                <a:solidFill>
                  <a:srgbClr val="E63275"/>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87"/>
          <p:cNvSpPr/>
          <p:nvPr/>
        </p:nvSpPr>
        <p:spPr>
          <a:xfrm>
            <a:off x="970490" y="635000"/>
            <a:ext cx="1010710" cy="1010710"/>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92" name="Google Shape;392;p8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URQUOISE ICON CIRCLE - with text">
  <p:cSld name="TURQUOISE ICON CIRCLE - with text">
    <p:spTree>
      <p:nvGrpSpPr>
        <p:cNvPr id="393" name="Shape 393"/>
        <p:cNvGrpSpPr/>
        <p:nvPr/>
      </p:nvGrpSpPr>
      <p:grpSpPr>
        <a:xfrm>
          <a:off x="0" y="0"/>
          <a:ext cx="0" cy="0"/>
          <a:chOff x="0" y="0"/>
          <a:chExt cx="0" cy="0"/>
        </a:xfrm>
      </p:grpSpPr>
      <p:sp>
        <p:nvSpPr>
          <p:cNvPr id="394" name="Google Shape;394;p88"/>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10B1A2"/>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5" name="Google Shape;395;p88"/>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396" name="Google Shape;396;p88"/>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B1A2"/>
              </a:buClr>
              <a:buSzPts val="3600"/>
              <a:buNone/>
              <a:defRPr i="0" sz="3600">
                <a:solidFill>
                  <a:srgbClr val="10B1A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88"/>
          <p:cNvSpPr/>
          <p:nvPr/>
        </p:nvSpPr>
        <p:spPr>
          <a:xfrm>
            <a:off x="970490" y="635000"/>
            <a:ext cx="1010710" cy="1010710"/>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399" name="Google Shape;399;p8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ME ICON CIRCLE - with text">
  <p:cSld name="LIME ICON CIRCLE - with text">
    <p:spTree>
      <p:nvGrpSpPr>
        <p:cNvPr id="400" name="Shape 400"/>
        <p:cNvGrpSpPr/>
        <p:nvPr/>
      </p:nvGrpSpPr>
      <p:grpSpPr>
        <a:xfrm>
          <a:off x="0" y="0"/>
          <a:ext cx="0" cy="0"/>
          <a:chOff x="0" y="0"/>
          <a:chExt cx="0" cy="0"/>
        </a:xfrm>
      </p:grpSpPr>
      <p:sp>
        <p:nvSpPr>
          <p:cNvPr id="401" name="Google Shape;401;p89"/>
          <p:cNvSpPr txBox="1"/>
          <p:nvPr>
            <p:ph idx="1" type="body"/>
          </p:nvPr>
        </p:nvSpPr>
        <p:spPr>
          <a:xfrm>
            <a:off x="2495266" y="1754551"/>
            <a:ext cx="8403792" cy="387218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rgbClr val="CEDA29"/>
              </a:buClr>
              <a:buSzPts val="2400"/>
              <a:buFont typeface="Arial"/>
              <a:buChar char="•"/>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2" name="Google Shape;402;p89"/>
          <p:cNvCxnSpPr/>
          <p:nvPr/>
        </p:nvCxnSpPr>
        <p:spPr>
          <a:xfrm rot="10800000">
            <a:off x="0" y="115037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03" name="Google Shape;403;p89"/>
          <p:cNvSpPr txBox="1"/>
          <p:nvPr>
            <p:ph idx="2" type="body"/>
          </p:nvPr>
        </p:nvSpPr>
        <p:spPr>
          <a:xfrm>
            <a:off x="2495266" y="751297"/>
            <a:ext cx="8403792" cy="857158"/>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EDA29"/>
              </a:buClr>
              <a:buSzPts val="3600"/>
              <a:buNone/>
              <a:defRPr i="0" sz="3600">
                <a:solidFill>
                  <a:srgbClr val="CEDA29"/>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89"/>
          <p:cNvSpPr/>
          <p:nvPr/>
        </p:nvSpPr>
        <p:spPr>
          <a:xfrm>
            <a:off x="970490" y="635000"/>
            <a:ext cx="1010710" cy="1010710"/>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89"/>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06" name="Google Shape;406;p89"/>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 ICON CIRCLE (PINK) - with photo &amp; text">
  <p:cSld name=" ICON CIRCLE (PINK) - with photo &amp; text">
    <p:spTree>
      <p:nvGrpSpPr>
        <p:cNvPr id="407" name="Shape 407"/>
        <p:cNvGrpSpPr/>
        <p:nvPr/>
      </p:nvGrpSpPr>
      <p:grpSpPr>
        <a:xfrm>
          <a:off x="0" y="0"/>
          <a:ext cx="0" cy="0"/>
          <a:chOff x="0" y="0"/>
          <a:chExt cx="0" cy="0"/>
        </a:xfrm>
      </p:grpSpPr>
      <p:sp>
        <p:nvSpPr>
          <p:cNvPr id="408" name="Google Shape;408;p90"/>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9" name="Google Shape;409;p90"/>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10" name="Google Shape;410;p90"/>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1" name="Google Shape;411;p90"/>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63275"/>
              </a:buClr>
              <a:buSzPts val="3600"/>
              <a:buNone/>
              <a:defRPr i="0" sz="3600">
                <a:solidFill>
                  <a:srgbClr val="E63275"/>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90"/>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13" name="Google Shape;413;p90"/>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414" name="Google Shape;414;p90"/>
          <p:cNvSpPr/>
          <p:nvPr/>
        </p:nvSpPr>
        <p:spPr>
          <a:xfrm>
            <a:off x="928811" y="1274475"/>
            <a:ext cx="1061075" cy="1067983"/>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URQUOISE ICON CIRCLE - with photo &amp; text">
  <p:cSld name="TURQUOISE ICON CIRCLE - with photo &amp; text">
    <p:spTree>
      <p:nvGrpSpPr>
        <p:cNvPr id="415" name="Shape 415"/>
        <p:cNvGrpSpPr/>
        <p:nvPr/>
      </p:nvGrpSpPr>
      <p:grpSpPr>
        <a:xfrm>
          <a:off x="0" y="0"/>
          <a:ext cx="0" cy="0"/>
          <a:chOff x="0" y="0"/>
          <a:chExt cx="0" cy="0"/>
        </a:xfrm>
      </p:grpSpPr>
      <p:sp>
        <p:nvSpPr>
          <p:cNvPr id="416" name="Google Shape;416;p91"/>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7" name="Google Shape;417;p91"/>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18" name="Google Shape;418;p91"/>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9" name="Google Shape;419;p91"/>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B1A2"/>
              </a:buClr>
              <a:buSzPts val="3600"/>
              <a:buNone/>
              <a:defRPr i="0" sz="3600">
                <a:solidFill>
                  <a:srgbClr val="10B1A2"/>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91"/>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21" name="Google Shape;421;p91"/>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422" name="Google Shape;422;p91"/>
          <p:cNvSpPr/>
          <p:nvPr/>
        </p:nvSpPr>
        <p:spPr>
          <a:xfrm>
            <a:off x="928811" y="1274475"/>
            <a:ext cx="1061075" cy="1067983"/>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RIGHT">
  <p:cSld name="text only with 1 colum - RIGHT">
    <p:spTree>
      <p:nvGrpSpPr>
        <p:cNvPr id="55" name="Shape 55"/>
        <p:cNvGrpSpPr/>
        <p:nvPr/>
      </p:nvGrpSpPr>
      <p:grpSpPr>
        <a:xfrm>
          <a:off x="0" y="0"/>
          <a:ext cx="0" cy="0"/>
          <a:chOff x="0" y="0"/>
          <a:chExt cx="0" cy="0"/>
        </a:xfrm>
      </p:grpSpPr>
      <p:sp>
        <p:nvSpPr>
          <p:cNvPr id="56" name="Google Shape;56;p56"/>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56"/>
          <p:cNvSpPr txBox="1"/>
          <p:nvPr>
            <p:ph idx="2" type="body"/>
          </p:nvPr>
        </p:nvSpPr>
        <p:spPr>
          <a:xfrm>
            <a:off x="4161985" y="2117448"/>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8" name="Google Shape;58;p56"/>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59" name="Google Shape;59;p56"/>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60" name="Google Shape;60;p56"/>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pic>
        <p:nvPicPr>
          <p:cNvPr id="61" name="Google Shape;61;p56"/>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IME ICON CIRCLE - with photo &amp; text">
  <p:cSld name="LIME ICON CIRCLE - with photo &amp; text">
    <p:spTree>
      <p:nvGrpSpPr>
        <p:cNvPr id="423" name="Shape 423"/>
        <p:cNvGrpSpPr/>
        <p:nvPr/>
      </p:nvGrpSpPr>
      <p:grpSpPr>
        <a:xfrm>
          <a:off x="0" y="0"/>
          <a:ext cx="0" cy="0"/>
          <a:chOff x="0" y="0"/>
          <a:chExt cx="0" cy="0"/>
        </a:xfrm>
      </p:grpSpPr>
      <p:sp>
        <p:nvSpPr>
          <p:cNvPr id="424" name="Google Shape;424;p92"/>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5" name="Google Shape;425;p92"/>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26" name="Google Shape;426;p92"/>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None/>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p92"/>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EDA29"/>
              </a:buClr>
              <a:buSzPts val="3600"/>
              <a:buNone/>
              <a:defRPr i="0" sz="3600">
                <a:solidFill>
                  <a:srgbClr val="CEDA29"/>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9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29" name="Google Shape;429;p92"/>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430" name="Google Shape;430;p92"/>
          <p:cNvSpPr/>
          <p:nvPr/>
        </p:nvSpPr>
        <p:spPr>
          <a:xfrm>
            <a:off x="928811" y="1274475"/>
            <a:ext cx="1061075" cy="1067983"/>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PINK)">
  <p:cSld name="Plain Quote Slide (PINK)">
    <p:spTree>
      <p:nvGrpSpPr>
        <p:cNvPr id="431" name="Shape 431"/>
        <p:cNvGrpSpPr/>
        <p:nvPr/>
      </p:nvGrpSpPr>
      <p:grpSpPr>
        <a:xfrm>
          <a:off x="0" y="0"/>
          <a:ext cx="0" cy="0"/>
          <a:chOff x="0" y="0"/>
          <a:chExt cx="0" cy="0"/>
        </a:xfrm>
      </p:grpSpPr>
      <p:cxnSp>
        <p:nvCxnSpPr>
          <p:cNvPr id="432" name="Google Shape;432;p93"/>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433" name="Google Shape;433;p93"/>
          <p:cNvSpPr/>
          <p:nvPr/>
        </p:nvSpPr>
        <p:spPr>
          <a:xfrm>
            <a:off x="5510784" y="855426"/>
            <a:ext cx="1196057" cy="1196057"/>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93"/>
          <p:cNvSpPr txBox="1"/>
          <p:nvPr>
            <p:ph idx="1"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93"/>
          <p:cNvSpPr txBox="1"/>
          <p:nvPr>
            <p:ph idx="2"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93"/>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37" name="Google Shape;437;p93"/>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TURQUOISE)">
  <p:cSld name="Plain Quote Slide (TURQUOISE)">
    <p:spTree>
      <p:nvGrpSpPr>
        <p:cNvPr id="438" name="Shape 438"/>
        <p:cNvGrpSpPr/>
        <p:nvPr/>
      </p:nvGrpSpPr>
      <p:grpSpPr>
        <a:xfrm>
          <a:off x="0" y="0"/>
          <a:ext cx="0" cy="0"/>
          <a:chOff x="0" y="0"/>
          <a:chExt cx="0" cy="0"/>
        </a:xfrm>
      </p:grpSpPr>
      <p:cxnSp>
        <p:nvCxnSpPr>
          <p:cNvPr id="439" name="Google Shape;439;p94"/>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440" name="Google Shape;440;p94"/>
          <p:cNvSpPr/>
          <p:nvPr/>
        </p:nvSpPr>
        <p:spPr>
          <a:xfrm>
            <a:off x="5510784" y="855426"/>
            <a:ext cx="1196057" cy="1196057"/>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94"/>
          <p:cNvSpPr txBox="1"/>
          <p:nvPr>
            <p:ph idx="1"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94"/>
          <p:cNvSpPr txBox="1"/>
          <p:nvPr>
            <p:ph idx="2"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94"/>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44" name="Google Shape;444;p94"/>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lain Quote Slide (LIME)">
  <p:cSld name="Plain Quote Slide (LIME)">
    <p:spTree>
      <p:nvGrpSpPr>
        <p:cNvPr id="445" name="Shape 445"/>
        <p:cNvGrpSpPr/>
        <p:nvPr/>
      </p:nvGrpSpPr>
      <p:grpSpPr>
        <a:xfrm>
          <a:off x="0" y="0"/>
          <a:ext cx="0" cy="0"/>
          <a:chOff x="0" y="0"/>
          <a:chExt cx="0" cy="0"/>
        </a:xfrm>
      </p:grpSpPr>
      <p:cxnSp>
        <p:nvCxnSpPr>
          <p:cNvPr id="446" name="Google Shape;446;p95"/>
          <p:cNvCxnSpPr/>
          <p:nvPr/>
        </p:nvCxnSpPr>
        <p:spPr>
          <a:xfrm rot="10800000">
            <a:off x="6099983" y="-14288"/>
            <a:ext cx="0" cy="1008418"/>
          </a:xfrm>
          <a:prstGeom prst="straightConnector1">
            <a:avLst/>
          </a:prstGeom>
          <a:noFill/>
          <a:ln cap="flat" cmpd="sng" w="9525">
            <a:solidFill>
              <a:srgbClr val="6D6E6C"/>
            </a:solidFill>
            <a:prstDash val="solid"/>
            <a:miter lim="800000"/>
            <a:headEnd len="sm" w="sm" type="none"/>
            <a:tailEnd len="sm" w="sm" type="none"/>
          </a:ln>
        </p:spPr>
      </p:cxnSp>
      <p:sp>
        <p:nvSpPr>
          <p:cNvPr id="447" name="Google Shape;447;p95"/>
          <p:cNvSpPr/>
          <p:nvPr/>
        </p:nvSpPr>
        <p:spPr>
          <a:xfrm>
            <a:off x="5510784" y="855426"/>
            <a:ext cx="1196057" cy="1196057"/>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95"/>
          <p:cNvSpPr txBox="1"/>
          <p:nvPr>
            <p:ph idx="1" type="body"/>
          </p:nvPr>
        </p:nvSpPr>
        <p:spPr>
          <a:xfrm>
            <a:off x="5775656" y="1074336"/>
            <a:ext cx="785328" cy="964819"/>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95"/>
          <p:cNvSpPr txBox="1"/>
          <p:nvPr>
            <p:ph idx="2" type="body"/>
          </p:nvPr>
        </p:nvSpPr>
        <p:spPr>
          <a:xfrm>
            <a:off x="0" y="2119361"/>
            <a:ext cx="12192000" cy="399569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i="1"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95"/>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51" name="Google Shape;451;p95"/>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PINK)">
  <p:cSld name="Quote slide (PINK)">
    <p:spTree>
      <p:nvGrpSpPr>
        <p:cNvPr id="452" name="Shape 452"/>
        <p:cNvGrpSpPr/>
        <p:nvPr/>
      </p:nvGrpSpPr>
      <p:grpSpPr>
        <a:xfrm>
          <a:off x="0" y="0"/>
          <a:ext cx="0" cy="0"/>
          <a:chOff x="0" y="0"/>
          <a:chExt cx="0" cy="0"/>
        </a:xfrm>
      </p:grpSpPr>
      <p:sp>
        <p:nvSpPr>
          <p:cNvPr id="453" name="Google Shape;453;p96"/>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96"/>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6"/>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96"/>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96"/>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96"/>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59" name="Google Shape;459;p96"/>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60" name="Google Shape;460;p96"/>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461" name="Google Shape;461;p96"/>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462" name="Google Shape;462;p96"/>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TURQUOISE)">
  <p:cSld name="Quote slide (TURQUOISE)">
    <p:spTree>
      <p:nvGrpSpPr>
        <p:cNvPr id="463" name="Shape 463"/>
        <p:cNvGrpSpPr/>
        <p:nvPr/>
      </p:nvGrpSpPr>
      <p:grpSpPr>
        <a:xfrm>
          <a:off x="0" y="0"/>
          <a:ext cx="0" cy="0"/>
          <a:chOff x="0" y="0"/>
          <a:chExt cx="0" cy="0"/>
        </a:xfrm>
      </p:grpSpPr>
      <p:sp>
        <p:nvSpPr>
          <p:cNvPr id="464" name="Google Shape;464;p97"/>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97"/>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97"/>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97"/>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97"/>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9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70" name="Google Shape;470;p9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71" name="Google Shape;471;p97"/>
          <p:cNvPicPr preferRelativeResize="0"/>
          <p:nvPr/>
        </p:nvPicPr>
        <p:blipFill rotWithShape="1">
          <a:blip r:embed="rId3">
            <a:alphaModFix/>
          </a:blip>
          <a:srcRect b="0" l="0" r="0" t="29936"/>
          <a:stretch/>
        </p:blipFill>
        <p:spPr>
          <a:xfrm>
            <a:off x="5666635" y="-8419"/>
            <a:ext cx="3150740" cy="2200290"/>
          </a:xfrm>
          <a:prstGeom prst="rect">
            <a:avLst/>
          </a:prstGeom>
          <a:noFill/>
          <a:ln>
            <a:noFill/>
          </a:ln>
        </p:spPr>
      </p:pic>
      <p:pic>
        <p:nvPicPr>
          <p:cNvPr id="472" name="Google Shape;472;p97"/>
          <p:cNvPicPr preferRelativeResize="0"/>
          <p:nvPr/>
        </p:nvPicPr>
        <p:blipFill rotWithShape="1">
          <a:blip r:embed="rId4">
            <a:alphaModFix/>
          </a:blip>
          <a:srcRect b="0" l="0" r="0" t="0"/>
          <a:stretch/>
        </p:blipFill>
        <p:spPr>
          <a:xfrm>
            <a:off x="6311624" y="5825975"/>
            <a:ext cx="971528" cy="962379"/>
          </a:xfrm>
          <a:prstGeom prst="rect">
            <a:avLst/>
          </a:prstGeom>
          <a:noFill/>
          <a:ln>
            <a:noFill/>
          </a:ln>
        </p:spPr>
      </p:pic>
      <p:pic>
        <p:nvPicPr>
          <p:cNvPr id="473" name="Google Shape;473;p97"/>
          <p:cNvPicPr preferRelativeResize="0"/>
          <p:nvPr/>
        </p:nvPicPr>
        <p:blipFill rotWithShape="1">
          <a:blip r:embed="rId5">
            <a:alphaModFix/>
          </a:blip>
          <a:srcRect b="0" l="0" r="0" t="0"/>
          <a:stretch/>
        </p:blipFill>
        <p:spPr>
          <a:xfrm>
            <a:off x="7920919" y="2330561"/>
            <a:ext cx="933458" cy="91018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LIME)">
  <p:cSld name="Quote slide (LIME)">
    <p:spTree>
      <p:nvGrpSpPr>
        <p:cNvPr id="474" name="Shape 474"/>
        <p:cNvGrpSpPr/>
        <p:nvPr/>
      </p:nvGrpSpPr>
      <p:grpSpPr>
        <a:xfrm>
          <a:off x="0" y="0"/>
          <a:ext cx="0" cy="0"/>
          <a:chOff x="0" y="0"/>
          <a:chExt cx="0" cy="0"/>
        </a:xfrm>
      </p:grpSpPr>
      <p:sp>
        <p:nvSpPr>
          <p:cNvPr id="475" name="Google Shape;475;p98"/>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98"/>
          <p:cNvSpPr/>
          <p:nvPr/>
        </p:nvSpPr>
        <p:spPr>
          <a:xfrm>
            <a:off x="0" y="0"/>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98"/>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98"/>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98"/>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9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81" name="Google Shape;481;p9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82" name="Google Shape;482;p98"/>
          <p:cNvPicPr preferRelativeResize="0"/>
          <p:nvPr/>
        </p:nvPicPr>
        <p:blipFill rotWithShape="1">
          <a:blip r:embed="rId3">
            <a:alphaModFix/>
          </a:blip>
          <a:srcRect b="0" l="0" r="0" t="0"/>
          <a:stretch/>
        </p:blipFill>
        <p:spPr>
          <a:xfrm>
            <a:off x="6284618" y="5671849"/>
            <a:ext cx="1045533" cy="1019460"/>
          </a:xfrm>
          <a:prstGeom prst="rect">
            <a:avLst/>
          </a:prstGeom>
          <a:noFill/>
          <a:ln>
            <a:noFill/>
          </a:ln>
        </p:spPr>
      </p:pic>
      <p:pic>
        <p:nvPicPr>
          <p:cNvPr id="483" name="Google Shape;483;p98"/>
          <p:cNvPicPr preferRelativeResize="0"/>
          <p:nvPr/>
        </p:nvPicPr>
        <p:blipFill rotWithShape="1">
          <a:blip r:embed="rId4">
            <a:alphaModFix/>
          </a:blip>
          <a:srcRect b="0" l="0" r="0" t="15809"/>
          <a:stretch/>
        </p:blipFill>
        <p:spPr>
          <a:xfrm>
            <a:off x="6370850" y="0"/>
            <a:ext cx="2446525" cy="2040365"/>
          </a:xfrm>
          <a:prstGeom prst="rect">
            <a:avLst/>
          </a:prstGeom>
          <a:noFill/>
          <a:ln>
            <a:noFill/>
          </a:ln>
        </p:spPr>
      </p:pic>
      <p:pic>
        <p:nvPicPr>
          <p:cNvPr id="484" name="Google Shape;484;p98"/>
          <p:cNvPicPr preferRelativeResize="0"/>
          <p:nvPr/>
        </p:nvPicPr>
        <p:blipFill rotWithShape="1">
          <a:blip r:embed="rId5">
            <a:alphaModFix/>
          </a:blip>
          <a:srcRect b="6691" l="0" r="6149" t="4246"/>
          <a:stretch/>
        </p:blipFill>
        <p:spPr>
          <a:xfrm>
            <a:off x="7895914" y="2475120"/>
            <a:ext cx="921461" cy="87160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icons slide - layout 1">
  <p:cSld name="4 column with icons slide - layout 1">
    <p:spTree>
      <p:nvGrpSpPr>
        <p:cNvPr id="485" name="Shape 485"/>
        <p:cNvGrpSpPr/>
        <p:nvPr/>
      </p:nvGrpSpPr>
      <p:grpSpPr>
        <a:xfrm>
          <a:off x="0" y="0"/>
          <a:ext cx="0" cy="0"/>
          <a:chOff x="0" y="0"/>
          <a:chExt cx="0" cy="0"/>
        </a:xfrm>
      </p:grpSpPr>
      <p:cxnSp>
        <p:nvCxnSpPr>
          <p:cNvPr id="486" name="Google Shape;486;p99"/>
          <p:cNvCxnSpPr/>
          <p:nvPr/>
        </p:nvCxnSpPr>
        <p:spPr>
          <a:xfrm>
            <a:off x="-36415" y="2997017"/>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487" name="Google Shape;487;p99"/>
          <p:cNvSpPr txBox="1"/>
          <p:nvPr>
            <p:ph idx="1" type="body"/>
          </p:nvPr>
        </p:nvSpPr>
        <p:spPr>
          <a:xfrm>
            <a:off x="303467" y="3845751"/>
            <a:ext cx="2672815" cy="18783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99"/>
          <p:cNvSpPr txBox="1"/>
          <p:nvPr>
            <p:ph idx="2" type="body"/>
          </p:nvPr>
        </p:nvSpPr>
        <p:spPr>
          <a:xfrm>
            <a:off x="3243611" y="383455"/>
            <a:ext cx="2672815" cy="1779573"/>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99"/>
          <p:cNvSpPr txBox="1"/>
          <p:nvPr>
            <p:ph idx="3" type="body"/>
          </p:nvPr>
        </p:nvSpPr>
        <p:spPr>
          <a:xfrm>
            <a:off x="6115112" y="3845751"/>
            <a:ext cx="2672815" cy="192257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99"/>
          <p:cNvSpPr txBox="1"/>
          <p:nvPr>
            <p:ph idx="4" type="body"/>
          </p:nvPr>
        </p:nvSpPr>
        <p:spPr>
          <a:xfrm>
            <a:off x="9068395" y="383458"/>
            <a:ext cx="2672815" cy="1779573"/>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99"/>
          <p:cNvSpPr/>
          <p:nvPr/>
        </p:nvSpPr>
        <p:spPr>
          <a:xfrm>
            <a:off x="985917" y="2341774"/>
            <a:ext cx="1327355" cy="1327355"/>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99"/>
          <p:cNvSpPr/>
          <p:nvPr/>
        </p:nvSpPr>
        <p:spPr>
          <a:xfrm>
            <a:off x="3936550" y="2357577"/>
            <a:ext cx="1327355" cy="1327355"/>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99"/>
          <p:cNvSpPr/>
          <p:nvPr/>
        </p:nvSpPr>
        <p:spPr>
          <a:xfrm>
            <a:off x="6751909" y="2313333"/>
            <a:ext cx="1327355" cy="1327355"/>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99"/>
          <p:cNvSpPr/>
          <p:nvPr/>
        </p:nvSpPr>
        <p:spPr>
          <a:xfrm>
            <a:off x="9765418" y="2342845"/>
            <a:ext cx="1327355" cy="1327355"/>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99"/>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496" name="Google Shape;496;p99"/>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icons slide - layout 2">
  <p:cSld name="4 column with icons slide - layout 2">
    <p:spTree>
      <p:nvGrpSpPr>
        <p:cNvPr id="497" name="Shape 497"/>
        <p:cNvGrpSpPr/>
        <p:nvPr/>
      </p:nvGrpSpPr>
      <p:grpSpPr>
        <a:xfrm>
          <a:off x="0" y="0"/>
          <a:ext cx="0" cy="0"/>
          <a:chOff x="0" y="0"/>
          <a:chExt cx="0" cy="0"/>
        </a:xfrm>
      </p:grpSpPr>
      <p:cxnSp>
        <p:nvCxnSpPr>
          <p:cNvPr id="498" name="Google Shape;498;p100"/>
          <p:cNvCxnSpPr/>
          <p:nvPr/>
        </p:nvCxnSpPr>
        <p:spPr>
          <a:xfrm>
            <a:off x="-6261" y="1227211"/>
            <a:ext cx="12192000" cy="0"/>
          </a:xfrm>
          <a:prstGeom prst="straightConnector1">
            <a:avLst/>
          </a:prstGeom>
          <a:noFill/>
          <a:ln cap="flat" cmpd="sng" w="9525">
            <a:solidFill>
              <a:srgbClr val="353E47"/>
            </a:solidFill>
            <a:prstDash val="solid"/>
            <a:miter lim="800000"/>
            <a:headEnd len="sm" w="sm" type="none"/>
            <a:tailEnd len="sm" w="sm" type="none"/>
          </a:ln>
        </p:spPr>
      </p:cxnSp>
      <p:sp>
        <p:nvSpPr>
          <p:cNvPr id="499" name="Google Shape;499;p100"/>
          <p:cNvSpPr txBox="1"/>
          <p:nvPr>
            <p:ph idx="1" type="body"/>
          </p:nvPr>
        </p:nvSpPr>
        <p:spPr>
          <a:xfrm>
            <a:off x="333621"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100"/>
          <p:cNvSpPr txBox="1"/>
          <p:nvPr>
            <p:ph idx="2" type="body"/>
          </p:nvPr>
        </p:nvSpPr>
        <p:spPr>
          <a:xfrm>
            <a:off x="3273765"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100"/>
          <p:cNvSpPr txBox="1"/>
          <p:nvPr>
            <p:ph idx="3" type="body"/>
          </p:nvPr>
        </p:nvSpPr>
        <p:spPr>
          <a:xfrm>
            <a:off x="6145266"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100"/>
          <p:cNvSpPr txBox="1"/>
          <p:nvPr>
            <p:ph idx="4" type="body"/>
          </p:nvPr>
        </p:nvSpPr>
        <p:spPr>
          <a:xfrm>
            <a:off x="9098549" y="2090693"/>
            <a:ext cx="2672815" cy="371208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rgbClr val="0E3C55"/>
              </a:buClr>
              <a:buSzPts val="2400"/>
              <a:buNone/>
              <a:defRPr>
                <a:solidFill>
                  <a:srgbClr val="0E3C55"/>
                </a:solidFill>
              </a:defRPr>
            </a:lvl3pPr>
            <a:lvl4pPr indent="-228600" lvl="3" marL="1828800" algn="l">
              <a:lnSpc>
                <a:spcPct val="90000"/>
              </a:lnSpc>
              <a:spcBef>
                <a:spcPts val="500"/>
              </a:spcBef>
              <a:spcAft>
                <a:spcPts val="0"/>
              </a:spcAft>
              <a:buClr>
                <a:srgbClr val="0E3C55"/>
              </a:buClr>
              <a:buSzPts val="2400"/>
              <a:buNone/>
              <a:defRPr>
                <a:solidFill>
                  <a:srgbClr val="0E3C55"/>
                </a:solidFill>
              </a:defRPr>
            </a:lvl4pPr>
            <a:lvl5pPr indent="-228600" lvl="4" marL="2286000" algn="l">
              <a:lnSpc>
                <a:spcPct val="90000"/>
              </a:lnSpc>
              <a:spcBef>
                <a:spcPts val="500"/>
              </a:spcBef>
              <a:spcAft>
                <a:spcPts val="0"/>
              </a:spcAft>
              <a:buClr>
                <a:srgbClr val="0E3C55"/>
              </a:buClr>
              <a:buSzPts val="24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100"/>
          <p:cNvSpPr/>
          <p:nvPr/>
        </p:nvSpPr>
        <p:spPr>
          <a:xfrm>
            <a:off x="1016071" y="571968"/>
            <a:ext cx="1327355" cy="1327355"/>
          </a:xfrm>
          <a:prstGeom prst="ellipse">
            <a:avLst/>
          </a:pr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00"/>
          <p:cNvSpPr/>
          <p:nvPr/>
        </p:nvSpPr>
        <p:spPr>
          <a:xfrm>
            <a:off x="3966704" y="587771"/>
            <a:ext cx="1327355" cy="1327355"/>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00"/>
          <p:cNvSpPr/>
          <p:nvPr/>
        </p:nvSpPr>
        <p:spPr>
          <a:xfrm>
            <a:off x="6782063" y="543527"/>
            <a:ext cx="1327355" cy="1327355"/>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00"/>
          <p:cNvSpPr/>
          <p:nvPr/>
        </p:nvSpPr>
        <p:spPr>
          <a:xfrm>
            <a:off x="9795572" y="573039"/>
            <a:ext cx="1327355" cy="1327355"/>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00"/>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08" name="Google Shape;508;p100"/>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with icons slide">
  <p:cSld name="3 column with icons slide">
    <p:spTree>
      <p:nvGrpSpPr>
        <p:cNvPr id="509" name="Shape 509"/>
        <p:cNvGrpSpPr/>
        <p:nvPr/>
      </p:nvGrpSpPr>
      <p:grpSpPr>
        <a:xfrm>
          <a:off x="0" y="0"/>
          <a:ext cx="0" cy="0"/>
          <a:chOff x="0" y="0"/>
          <a:chExt cx="0" cy="0"/>
        </a:xfrm>
      </p:grpSpPr>
      <p:sp>
        <p:nvSpPr>
          <p:cNvPr id="510" name="Google Shape;510;p101"/>
          <p:cNvSpPr/>
          <p:nvPr/>
        </p:nvSpPr>
        <p:spPr>
          <a:xfrm>
            <a:off x="0" y="0"/>
            <a:ext cx="12192000" cy="2728452"/>
          </a:xfrm>
          <a:prstGeom prst="rect">
            <a:avLst/>
          </a:prstGeom>
          <a:gradFill>
            <a:gsLst>
              <a:gs pos="0">
                <a:srgbClr val="10B1A2"/>
              </a:gs>
              <a:gs pos="11000">
                <a:srgbClr val="10B1A2"/>
              </a:gs>
              <a:gs pos="68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E3C55"/>
              </a:solidFill>
              <a:latin typeface="Calibri"/>
              <a:ea typeface="Calibri"/>
              <a:cs typeface="Calibri"/>
              <a:sym typeface="Calibri"/>
            </a:endParaRPr>
          </a:p>
        </p:txBody>
      </p:sp>
      <p:sp>
        <p:nvSpPr>
          <p:cNvPr id="511" name="Google Shape;511;p101"/>
          <p:cNvSpPr/>
          <p:nvPr/>
        </p:nvSpPr>
        <p:spPr>
          <a:xfrm>
            <a:off x="1863747" y="2031864"/>
            <a:ext cx="1049910" cy="1049910"/>
          </a:xfrm>
          <a:prstGeom prst="ellipse">
            <a:avLst/>
          </a:prstGeom>
          <a:solidFill>
            <a:srgbClr val="E63275"/>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12" name="Google Shape;512;p101"/>
          <p:cNvSpPr txBox="1"/>
          <p:nvPr>
            <p:ph idx="1" type="body"/>
          </p:nvPr>
        </p:nvSpPr>
        <p:spPr>
          <a:xfrm>
            <a:off x="0" y="826647"/>
            <a:ext cx="12192000" cy="69735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01"/>
          <p:cNvSpPr txBox="1"/>
          <p:nvPr>
            <p:ph idx="2" type="body"/>
          </p:nvPr>
        </p:nvSpPr>
        <p:spPr>
          <a:xfrm>
            <a:off x="684287"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101"/>
          <p:cNvSpPr txBox="1"/>
          <p:nvPr>
            <p:ph idx="3" type="body"/>
          </p:nvPr>
        </p:nvSpPr>
        <p:spPr>
          <a:xfrm>
            <a:off x="684287"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5" name="Google Shape;515;p101"/>
          <p:cNvCxnSpPr/>
          <p:nvPr/>
        </p:nvCxnSpPr>
        <p:spPr>
          <a:xfrm rot="10800000">
            <a:off x="555813" y="4342602"/>
            <a:ext cx="3591091" cy="0"/>
          </a:xfrm>
          <a:prstGeom prst="straightConnector1">
            <a:avLst/>
          </a:prstGeom>
          <a:noFill/>
          <a:ln cap="flat" cmpd="sng" w="9525">
            <a:solidFill>
              <a:srgbClr val="E63275"/>
            </a:solidFill>
            <a:prstDash val="solid"/>
            <a:miter lim="800000"/>
            <a:headEnd len="sm" w="sm" type="none"/>
            <a:tailEnd len="sm" w="sm" type="none"/>
          </a:ln>
        </p:spPr>
      </p:cxnSp>
      <p:sp>
        <p:nvSpPr>
          <p:cNvPr id="516" name="Google Shape;516;p101"/>
          <p:cNvSpPr/>
          <p:nvPr/>
        </p:nvSpPr>
        <p:spPr>
          <a:xfrm>
            <a:off x="5691676" y="2031864"/>
            <a:ext cx="1049910" cy="1049910"/>
          </a:xfrm>
          <a:prstGeom prst="ellipse">
            <a:avLst/>
          </a:prstGeom>
          <a:solidFill>
            <a:srgbClr val="10B1A2"/>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17" name="Google Shape;517;p101"/>
          <p:cNvSpPr txBox="1"/>
          <p:nvPr>
            <p:ph idx="4" type="body"/>
          </p:nvPr>
        </p:nvSpPr>
        <p:spPr>
          <a:xfrm>
            <a:off x="4512216"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101"/>
          <p:cNvSpPr txBox="1"/>
          <p:nvPr>
            <p:ph idx="5" type="body"/>
          </p:nvPr>
        </p:nvSpPr>
        <p:spPr>
          <a:xfrm>
            <a:off x="4512216"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9" name="Google Shape;519;p101"/>
          <p:cNvCxnSpPr/>
          <p:nvPr/>
        </p:nvCxnSpPr>
        <p:spPr>
          <a:xfrm rot="10800000">
            <a:off x="4383742" y="4342602"/>
            <a:ext cx="3591091" cy="0"/>
          </a:xfrm>
          <a:prstGeom prst="straightConnector1">
            <a:avLst/>
          </a:prstGeom>
          <a:noFill/>
          <a:ln cap="flat" cmpd="sng" w="9525">
            <a:solidFill>
              <a:srgbClr val="42B2E6"/>
            </a:solidFill>
            <a:prstDash val="solid"/>
            <a:miter lim="800000"/>
            <a:headEnd len="sm" w="sm" type="none"/>
            <a:tailEnd len="sm" w="sm" type="none"/>
          </a:ln>
        </p:spPr>
      </p:cxnSp>
      <p:sp>
        <p:nvSpPr>
          <p:cNvPr id="520" name="Google Shape;520;p101"/>
          <p:cNvSpPr/>
          <p:nvPr/>
        </p:nvSpPr>
        <p:spPr>
          <a:xfrm>
            <a:off x="9407546" y="2031864"/>
            <a:ext cx="1049910" cy="1049910"/>
          </a:xfrm>
          <a:prstGeom prst="ellipse">
            <a:avLst/>
          </a:prstGeom>
          <a:solidFill>
            <a:srgbClr val="CEDA29"/>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Merriweather Sans"/>
              <a:buNone/>
            </a:pPr>
            <a:r>
              <a:t/>
            </a:r>
            <a:endParaRPr sz="2400">
              <a:solidFill>
                <a:srgbClr val="000000"/>
              </a:solidFill>
              <a:latin typeface="Merriweather Sans"/>
              <a:ea typeface="Merriweather Sans"/>
              <a:cs typeface="Merriweather Sans"/>
              <a:sym typeface="Merriweather Sans"/>
            </a:endParaRPr>
          </a:p>
        </p:txBody>
      </p:sp>
      <p:sp>
        <p:nvSpPr>
          <p:cNvPr id="521" name="Google Shape;521;p101"/>
          <p:cNvSpPr txBox="1"/>
          <p:nvPr>
            <p:ph idx="6" type="body"/>
          </p:nvPr>
        </p:nvSpPr>
        <p:spPr>
          <a:xfrm>
            <a:off x="8228086" y="3236316"/>
            <a:ext cx="3408830" cy="10457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000"/>
              <a:buNone/>
              <a:defRPr sz="30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01"/>
          <p:cNvSpPr txBox="1"/>
          <p:nvPr>
            <p:ph idx="7" type="body"/>
          </p:nvPr>
        </p:nvSpPr>
        <p:spPr>
          <a:xfrm>
            <a:off x="8228086" y="4432247"/>
            <a:ext cx="3408830" cy="14127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2400"/>
              <a:buNone/>
              <a:defRPr sz="24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3" name="Google Shape;523;p101"/>
          <p:cNvCxnSpPr/>
          <p:nvPr/>
        </p:nvCxnSpPr>
        <p:spPr>
          <a:xfrm rot="10800000">
            <a:off x="8099612" y="4342602"/>
            <a:ext cx="3591091" cy="0"/>
          </a:xfrm>
          <a:prstGeom prst="straightConnector1">
            <a:avLst/>
          </a:prstGeom>
          <a:noFill/>
          <a:ln cap="flat" cmpd="sng" w="9525">
            <a:solidFill>
              <a:srgbClr val="CEDA29"/>
            </a:solidFill>
            <a:prstDash val="solid"/>
            <a:miter lim="800000"/>
            <a:headEnd len="sm" w="sm" type="none"/>
            <a:tailEnd len="sm" w="sm" type="none"/>
          </a:ln>
        </p:spPr>
      </p:cxnSp>
      <p:sp>
        <p:nvSpPr>
          <p:cNvPr id="524" name="Google Shape;524;p101"/>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25" name="Google Shape;525;p101"/>
          <p:cNvPicPr preferRelativeResize="0"/>
          <p:nvPr/>
        </p:nvPicPr>
        <p:blipFill rotWithShape="1">
          <a:blip r:embed="rId2">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LEFT">
  <p:cSld name="text only with 1 colum - LEFT">
    <p:spTree>
      <p:nvGrpSpPr>
        <p:cNvPr id="62" name="Shape 62"/>
        <p:cNvGrpSpPr/>
        <p:nvPr/>
      </p:nvGrpSpPr>
      <p:grpSpPr>
        <a:xfrm>
          <a:off x="0" y="0"/>
          <a:ext cx="0" cy="0"/>
          <a:chOff x="0" y="0"/>
          <a:chExt cx="0" cy="0"/>
        </a:xfrm>
      </p:grpSpPr>
      <p:sp>
        <p:nvSpPr>
          <p:cNvPr id="63" name="Google Shape;63;p57"/>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57"/>
          <p:cNvSpPr txBox="1"/>
          <p:nvPr>
            <p:ph idx="2" type="body"/>
          </p:nvPr>
        </p:nvSpPr>
        <p:spPr>
          <a:xfrm>
            <a:off x="876301" y="2117212"/>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5" name="Google Shape;65;p57"/>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66" name="Google Shape;66;p57"/>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67" name="Google Shape;67;p57"/>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pic>
        <p:nvPicPr>
          <p:cNvPr id="68" name="Google Shape;68;p57"/>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2">
  <p:cSld name="Laptop slide 2">
    <p:spTree>
      <p:nvGrpSpPr>
        <p:cNvPr id="526" name="Shape 526"/>
        <p:cNvGrpSpPr/>
        <p:nvPr/>
      </p:nvGrpSpPr>
      <p:grpSpPr>
        <a:xfrm>
          <a:off x="0" y="0"/>
          <a:ext cx="0" cy="0"/>
          <a:chOff x="0" y="0"/>
          <a:chExt cx="0" cy="0"/>
        </a:xfrm>
      </p:grpSpPr>
      <p:pic>
        <p:nvPicPr>
          <p:cNvPr id="527" name="Google Shape;527;p102"/>
          <p:cNvPicPr preferRelativeResize="0"/>
          <p:nvPr/>
        </p:nvPicPr>
        <p:blipFill rotWithShape="1">
          <a:blip r:embed="rId2">
            <a:alphaModFix/>
          </a:blip>
          <a:srcRect b="5573" l="8387" r="49049" t="10823"/>
          <a:stretch/>
        </p:blipFill>
        <p:spPr>
          <a:xfrm>
            <a:off x="7429500" y="740153"/>
            <a:ext cx="4762500" cy="5612853"/>
          </a:xfrm>
          <a:prstGeom prst="rect">
            <a:avLst/>
          </a:prstGeom>
          <a:noFill/>
          <a:ln>
            <a:noFill/>
          </a:ln>
        </p:spPr>
      </p:pic>
      <p:cxnSp>
        <p:nvCxnSpPr>
          <p:cNvPr id="528" name="Google Shape;528;p102"/>
          <p:cNvCxnSpPr/>
          <p:nvPr/>
        </p:nvCxnSpPr>
        <p:spPr>
          <a:xfrm rot="10800000">
            <a:off x="378379" y="1908558"/>
            <a:ext cx="6789867" cy="0"/>
          </a:xfrm>
          <a:prstGeom prst="straightConnector1">
            <a:avLst/>
          </a:prstGeom>
          <a:noFill/>
          <a:ln cap="flat" cmpd="sng" w="9525">
            <a:solidFill>
              <a:srgbClr val="174F72"/>
            </a:solidFill>
            <a:prstDash val="solid"/>
            <a:miter lim="800000"/>
            <a:headEnd len="sm" w="sm" type="none"/>
            <a:tailEnd len="sm" w="sm" type="none"/>
          </a:ln>
        </p:spPr>
      </p:cxnSp>
      <p:sp>
        <p:nvSpPr>
          <p:cNvPr id="529" name="Google Shape;529;p102"/>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0" name="Google Shape;530;p102"/>
          <p:cNvSpPr txBox="1"/>
          <p:nvPr>
            <p:ph idx="1" type="body"/>
          </p:nvPr>
        </p:nvSpPr>
        <p:spPr>
          <a:xfrm>
            <a:off x="643223" y="1079254"/>
            <a:ext cx="6361734"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02"/>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2" name="Google Shape;532;p102"/>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33" name="Google Shape;533;p102"/>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ne Slide 1">
  <p:cSld name="Phone Slide 1">
    <p:spTree>
      <p:nvGrpSpPr>
        <p:cNvPr id="534" name="Shape 534"/>
        <p:cNvGrpSpPr/>
        <p:nvPr/>
      </p:nvGrpSpPr>
      <p:grpSpPr>
        <a:xfrm>
          <a:off x="0" y="0"/>
          <a:ext cx="0" cy="0"/>
          <a:chOff x="0" y="0"/>
          <a:chExt cx="0" cy="0"/>
        </a:xfrm>
      </p:grpSpPr>
      <p:pic>
        <p:nvPicPr>
          <p:cNvPr id="535" name="Google Shape;535;p103"/>
          <p:cNvPicPr preferRelativeResize="0"/>
          <p:nvPr/>
        </p:nvPicPr>
        <p:blipFill rotWithShape="1">
          <a:blip r:embed="rId2">
            <a:alphaModFix/>
          </a:blip>
          <a:srcRect b="12393" l="-3424" r="6562" t="-1173"/>
          <a:stretch/>
        </p:blipFill>
        <p:spPr>
          <a:xfrm>
            <a:off x="2449287" y="1355271"/>
            <a:ext cx="9742714" cy="5502729"/>
          </a:xfrm>
          <a:prstGeom prst="rect">
            <a:avLst/>
          </a:prstGeom>
          <a:noFill/>
          <a:ln>
            <a:noFill/>
          </a:ln>
        </p:spPr>
      </p:pic>
      <p:sp>
        <p:nvSpPr>
          <p:cNvPr id="536" name="Google Shape;536;p103"/>
          <p:cNvSpPr/>
          <p:nvPr>
            <p:ph idx="2" type="pic"/>
          </p:nvPr>
        </p:nvSpPr>
        <p:spPr>
          <a:xfrm>
            <a:off x="3731480" y="2335213"/>
            <a:ext cx="4098925" cy="26289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103"/>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38" name="Google Shape;538;p103"/>
          <p:cNvCxnSpPr/>
          <p:nvPr/>
        </p:nvCxnSpPr>
        <p:spPr>
          <a:xfrm rot="10800000">
            <a:off x="280404" y="945173"/>
            <a:ext cx="11623126" cy="0"/>
          </a:xfrm>
          <a:prstGeom prst="straightConnector1">
            <a:avLst/>
          </a:prstGeom>
          <a:noFill/>
          <a:ln cap="flat" cmpd="sng" w="9525">
            <a:solidFill>
              <a:srgbClr val="174F72"/>
            </a:solidFill>
            <a:prstDash val="solid"/>
            <a:miter lim="800000"/>
            <a:headEnd len="sm" w="sm" type="none"/>
            <a:tailEnd len="sm" w="sm" type="none"/>
          </a:ln>
        </p:spPr>
      </p:cxnSp>
      <p:sp>
        <p:nvSpPr>
          <p:cNvPr id="539" name="Google Shape;539;p103"/>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40" name="Google Shape;540;p103"/>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ne Slide 2">
  <p:cSld name="Phone Slide 2">
    <p:spTree>
      <p:nvGrpSpPr>
        <p:cNvPr id="541" name="Shape 541"/>
        <p:cNvGrpSpPr/>
        <p:nvPr/>
      </p:nvGrpSpPr>
      <p:grpSpPr>
        <a:xfrm>
          <a:off x="0" y="0"/>
          <a:ext cx="0" cy="0"/>
          <a:chOff x="0" y="0"/>
          <a:chExt cx="0" cy="0"/>
        </a:xfrm>
      </p:grpSpPr>
      <p:pic>
        <p:nvPicPr>
          <p:cNvPr id="542" name="Google Shape;542;p104"/>
          <p:cNvPicPr preferRelativeResize="0"/>
          <p:nvPr/>
        </p:nvPicPr>
        <p:blipFill rotWithShape="1">
          <a:blip r:embed="rId2">
            <a:alphaModFix/>
          </a:blip>
          <a:srcRect b="8248" l="0" r="3453" t="0"/>
          <a:stretch/>
        </p:blipFill>
        <p:spPr>
          <a:xfrm>
            <a:off x="6890657" y="550299"/>
            <a:ext cx="5479143" cy="6292294"/>
          </a:xfrm>
          <a:prstGeom prst="rect">
            <a:avLst/>
          </a:prstGeom>
          <a:noFill/>
          <a:ln>
            <a:noFill/>
          </a:ln>
        </p:spPr>
      </p:pic>
      <p:sp>
        <p:nvSpPr>
          <p:cNvPr id="543" name="Google Shape;543;p104"/>
          <p:cNvSpPr/>
          <p:nvPr>
            <p:ph idx="2" type="pic"/>
          </p:nvPr>
        </p:nvSpPr>
        <p:spPr>
          <a:xfrm>
            <a:off x="7754938" y="1192681"/>
            <a:ext cx="2187575" cy="38862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44" name="Google Shape;544;p104"/>
          <p:cNvCxnSpPr/>
          <p:nvPr/>
        </p:nvCxnSpPr>
        <p:spPr>
          <a:xfrm rot="10800000">
            <a:off x="378380" y="1908558"/>
            <a:ext cx="6348991" cy="0"/>
          </a:xfrm>
          <a:prstGeom prst="straightConnector1">
            <a:avLst/>
          </a:prstGeom>
          <a:noFill/>
          <a:ln cap="flat" cmpd="sng" w="9525">
            <a:solidFill>
              <a:srgbClr val="174F72"/>
            </a:solidFill>
            <a:prstDash val="solid"/>
            <a:miter lim="800000"/>
            <a:headEnd len="sm" w="sm" type="none"/>
            <a:tailEnd len="sm" w="sm" type="none"/>
          </a:ln>
        </p:spPr>
      </p:cxnSp>
      <p:sp>
        <p:nvSpPr>
          <p:cNvPr id="545" name="Google Shape;545;p104"/>
          <p:cNvSpPr txBox="1"/>
          <p:nvPr>
            <p:ph idx="1" type="body"/>
          </p:nvPr>
        </p:nvSpPr>
        <p:spPr>
          <a:xfrm>
            <a:off x="643223" y="1079254"/>
            <a:ext cx="583922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104"/>
          <p:cNvSpPr txBox="1"/>
          <p:nvPr>
            <p:ph idx="3" type="body"/>
          </p:nvPr>
        </p:nvSpPr>
        <p:spPr>
          <a:xfrm>
            <a:off x="643223" y="2087287"/>
            <a:ext cx="5839220"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104"/>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548" name="Google Shape;548;p104"/>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2 colums - RIGHT">
  <p:cSld name="text only with 2 colums - RIGHT">
    <p:spTree>
      <p:nvGrpSpPr>
        <p:cNvPr id="69" name="Shape 69"/>
        <p:cNvGrpSpPr/>
        <p:nvPr/>
      </p:nvGrpSpPr>
      <p:grpSpPr>
        <a:xfrm>
          <a:off x="0" y="0"/>
          <a:ext cx="0" cy="0"/>
          <a:chOff x="0" y="0"/>
          <a:chExt cx="0" cy="0"/>
        </a:xfrm>
      </p:grpSpPr>
      <p:sp>
        <p:nvSpPr>
          <p:cNvPr id="70" name="Google Shape;70;p58"/>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8"/>
          <p:cNvSpPr txBox="1"/>
          <p:nvPr>
            <p:ph idx="2" type="body"/>
          </p:nvPr>
        </p:nvSpPr>
        <p:spPr>
          <a:xfrm>
            <a:off x="4161986" y="2127058"/>
            <a:ext cx="360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8"/>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3" name="Google Shape;73;p58"/>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sp>
        <p:nvSpPr>
          <p:cNvPr id="74" name="Google Shape;74;p5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75" name="Google Shape;75;p58"/>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cxnSp>
        <p:nvCxnSpPr>
          <p:cNvPr id="76" name="Google Shape;76;p58"/>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TURQUOISE)">
  <p:cSld name="Photo Top - Text Bottom (TURQUOISE)">
    <p:spTree>
      <p:nvGrpSpPr>
        <p:cNvPr id="77" name="Shape 77"/>
        <p:cNvGrpSpPr/>
        <p:nvPr/>
      </p:nvGrpSpPr>
      <p:grpSpPr>
        <a:xfrm>
          <a:off x="0" y="0"/>
          <a:ext cx="0" cy="0"/>
          <a:chOff x="0" y="0"/>
          <a:chExt cx="0" cy="0"/>
        </a:xfrm>
      </p:grpSpPr>
      <p:sp>
        <p:nvSpPr>
          <p:cNvPr id="78" name="Google Shape;78;p59"/>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59"/>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59"/>
          <p:cNvSpPr/>
          <p:nvPr/>
        </p:nvSpPr>
        <p:spPr>
          <a:xfrm flipH="1">
            <a:off x="3788" y="2819305"/>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59"/>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82" name="Google Shape;82;p59"/>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83" name="Google Shape;83;p59"/>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59"/>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59"/>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i="0" lang="en-IE" sz="1100" u="none" cap="none" strike="noStrike">
                <a:solidFill>
                  <a:schemeClr val="lt1"/>
                </a:solidFill>
                <a:latin typeface="Calibri"/>
                <a:ea typeface="Calibri"/>
                <a:cs typeface="Calibri"/>
                <a:sym typeface="Calibri"/>
              </a:rPr>
              <a:t>EMERGE </a:t>
            </a:r>
            <a:r>
              <a:rPr b="0" i="0" lang="en-IE" sz="1100" u="none" cap="none" strike="noStrike">
                <a:solidFill>
                  <a:schemeClr val="lt1"/>
                </a:solidFill>
                <a:latin typeface="Calibri"/>
                <a:ea typeface="Calibri"/>
                <a:cs typeface="Calibri"/>
                <a:sym typeface="Calibri"/>
              </a:rPr>
              <a:t>empowering female entrepreneurs in engineering</a:t>
            </a:r>
            <a:endParaRPr b="0" i="0" sz="1100" u="none" cap="none" strike="noStrike">
              <a:solidFill>
                <a:schemeClr val="lt1"/>
              </a:solidFill>
              <a:latin typeface="Calibri"/>
              <a:ea typeface="Calibri"/>
              <a:cs typeface="Calibri"/>
              <a:sym typeface="Calibri"/>
            </a:endParaRPr>
          </a:p>
        </p:txBody>
      </p:sp>
      <p:pic>
        <p:nvPicPr>
          <p:cNvPr id="86" name="Google Shape;86;p59"/>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87" name="Google Shape;87;p59"/>
          <p:cNvPicPr preferRelativeResize="0"/>
          <p:nvPr/>
        </p:nvPicPr>
        <p:blipFill rotWithShape="1">
          <a:blip r:embed="rId3">
            <a:alphaModFix amt="80000"/>
          </a:blip>
          <a:srcRect b="0" l="0" r="0" t="0"/>
          <a:stretch/>
        </p:blipFill>
        <p:spPr>
          <a:xfrm flipH="1">
            <a:off x="11026587" y="3382252"/>
            <a:ext cx="1086833" cy="1076599"/>
          </a:xfrm>
          <a:prstGeom prst="rect">
            <a:avLst/>
          </a:prstGeom>
          <a:noFill/>
          <a:ln>
            <a:noFill/>
          </a:ln>
        </p:spPr>
      </p:pic>
      <p:pic>
        <p:nvPicPr>
          <p:cNvPr id="88" name="Google Shape;88;p59"/>
          <p:cNvPicPr preferRelativeResize="0"/>
          <p:nvPr/>
        </p:nvPicPr>
        <p:blipFill rotWithShape="1">
          <a:blip r:embed="rId4">
            <a:alphaModFix amt="80000"/>
          </a:blip>
          <a:srcRect b="0" l="0" r="0" t="0"/>
          <a:stretch/>
        </p:blipFill>
        <p:spPr>
          <a:xfrm flipH="1">
            <a:off x="-29652" y="3095929"/>
            <a:ext cx="1450169" cy="14454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1">
  <p:cSld name="Laptop slide 1">
    <p:spTree>
      <p:nvGrpSpPr>
        <p:cNvPr id="89" name="Shape 89"/>
        <p:cNvGrpSpPr/>
        <p:nvPr/>
      </p:nvGrpSpPr>
      <p:grpSpPr>
        <a:xfrm>
          <a:off x="0" y="0"/>
          <a:ext cx="0" cy="0"/>
          <a:chOff x="0" y="0"/>
          <a:chExt cx="0" cy="0"/>
        </a:xfrm>
      </p:grpSpPr>
      <p:pic>
        <p:nvPicPr>
          <p:cNvPr id="90" name="Google Shape;90;p60"/>
          <p:cNvPicPr preferRelativeResize="0"/>
          <p:nvPr/>
        </p:nvPicPr>
        <p:blipFill rotWithShape="1">
          <a:blip r:embed="rId2">
            <a:alphaModFix/>
          </a:blip>
          <a:srcRect b="5573" l="8386" r="9307" t="10823"/>
          <a:stretch/>
        </p:blipFill>
        <p:spPr>
          <a:xfrm>
            <a:off x="2000190" y="1447737"/>
            <a:ext cx="7941283" cy="4839954"/>
          </a:xfrm>
          <a:prstGeom prst="rect">
            <a:avLst/>
          </a:prstGeom>
          <a:noFill/>
          <a:ln>
            <a:noFill/>
          </a:ln>
        </p:spPr>
      </p:pic>
      <p:sp>
        <p:nvSpPr>
          <p:cNvPr id="91" name="Google Shape;91;p60"/>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60"/>
          <p:cNvSpPr txBox="1"/>
          <p:nvPr>
            <p:ph idx="2" type="body"/>
          </p:nvPr>
        </p:nvSpPr>
        <p:spPr>
          <a:xfrm>
            <a:off x="0" y="1045042"/>
            <a:ext cx="12192000" cy="59059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3" name="Google Shape;93;p60"/>
          <p:cNvCxnSpPr/>
          <p:nvPr/>
        </p:nvCxnSpPr>
        <p:spPr>
          <a:xfrm rot="10800000">
            <a:off x="280404" y="945173"/>
            <a:ext cx="11623126" cy="0"/>
          </a:xfrm>
          <a:prstGeom prst="straightConnector1">
            <a:avLst/>
          </a:prstGeom>
          <a:noFill/>
          <a:ln cap="flat" cmpd="sng" w="9525">
            <a:solidFill>
              <a:srgbClr val="174F72"/>
            </a:solidFill>
            <a:prstDash val="solid"/>
            <a:miter lim="800000"/>
            <a:headEnd len="sm" w="sm" type="none"/>
            <a:tailEnd len="sm" w="sm" type="none"/>
          </a:ln>
        </p:spPr>
      </p:cxnSp>
      <p:sp>
        <p:nvSpPr>
          <p:cNvPr id="94" name="Google Shape;94;p60"/>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3600"/>
              <a:buFont typeface="Arial"/>
              <a:buNone/>
              <a:defRPr b="0" i="0" sz="36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60"/>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96" name="Google Shape;96;p60"/>
          <p:cNvPicPr preferRelativeResize="0"/>
          <p:nvPr/>
        </p:nvPicPr>
        <p:blipFill rotWithShape="1">
          <a:blip r:embed="rId3">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NAVY)">
  <p:cSld name="Photo Top - Text Bottom (NAVY)">
    <p:spTree>
      <p:nvGrpSpPr>
        <p:cNvPr id="97" name="Shape 97"/>
        <p:cNvGrpSpPr/>
        <p:nvPr/>
      </p:nvGrpSpPr>
      <p:grpSpPr>
        <a:xfrm>
          <a:off x="0" y="0"/>
          <a:ext cx="0" cy="0"/>
          <a:chOff x="0" y="0"/>
          <a:chExt cx="0" cy="0"/>
        </a:xfrm>
      </p:grpSpPr>
      <p:sp>
        <p:nvSpPr>
          <p:cNvPr id="98" name="Google Shape;98;p61"/>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600"/>
              <a:buFont typeface="Arial"/>
              <a:buNone/>
              <a:defRPr b="0" i="0" sz="36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61"/>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61"/>
          <p:cNvSpPr/>
          <p:nvPr/>
        </p:nvSpPr>
        <p:spPr>
          <a:xfrm flipH="1">
            <a:off x="3788" y="2843368"/>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61"/>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102" name="Google Shape;102;p61"/>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103" name="Google Shape;103;p61"/>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000"/>
              <a:buNone/>
              <a:defRPr/>
            </a:lvl2pPr>
            <a:lvl3pPr indent="-228600" lvl="2" marL="1371600" algn="l">
              <a:lnSpc>
                <a:spcPct val="90000"/>
              </a:lnSpc>
              <a:spcBef>
                <a:spcPts val="500"/>
              </a:spcBef>
              <a:spcAft>
                <a:spcPts val="0"/>
              </a:spcAft>
              <a:buClr>
                <a:schemeClr val="dk1"/>
              </a:buClr>
              <a:buSzPts val="2400"/>
              <a:buNone/>
              <a:defRPr/>
            </a:lvl3pPr>
            <a:lvl4pPr indent="-228600" lvl="3" marL="1828800" algn="l">
              <a:lnSpc>
                <a:spcPct val="90000"/>
              </a:lnSpc>
              <a:spcBef>
                <a:spcPts val="500"/>
              </a:spcBef>
              <a:spcAft>
                <a:spcPts val="0"/>
              </a:spcAft>
              <a:buClr>
                <a:schemeClr val="dk1"/>
              </a:buClr>
              <a:buSzPts val="2400"/>
              <a:buNone/>
              <a:defRPr/>
            </a:lvl4pPr>
            <a:lvl5pPr indent="-228600" lvl="4" marL="2286000" algn="l">
              <a:lnSpc>
                <a:spcPct val="90000"/>
              </a:lnSpc>
              <a:spcBef>
                <a:spcPts val="500"/>
              </a:spcBef>
              <a:spcAft>
                <a:spcPts val="0"/>
              </a:spcAft>
              <a:buClr>
                <a:schemeClr val="dk1"/>
              </a:buClr>
              <a:buSzPts val="2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1"/>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3600"/>
              <a:buNone/>
              <a:defRPr sz="3600"/>
            </a:lvl2pPr>
            <a:lvl3pPr indent="-228600" lvl="2" marL="1371600" algn="l">
              <a:lnSpc>
                <a:spcPct val="90000"/>
              </a:lnSpc>
              <a:spcBef>
                <a:spcPts val="500"/>
              </a:spcBef>
              <a:spcAft>
                <a:spcPts val="0"/>
              </a:spcAft>
              <a:buClr>
                <a:schemeClr val="dk1"/>
              </a:buClr>
              <a:buSzPts val="3600"/>
              <a:buNone/>
              <a:defRPr sz="3600"/>
            </a:lvl3pPr>
            <a:lvl4pPr indent="-228600" lvl="3" marL="1828800" algn="l">
              <a:lnSpc>
                <a:spcPct val="90000"/>
              </a:lnSpc>
              <a:spcBef>
                <a:spcPts val="500"/>
              </a:spcBef>
              <a:spcAft>
                <a:spcPts val="0"/>
              </a:spcAft>
              <a:buClr>
                <a:schemeClr val="dk1"/>
              </a:buClr>
              <a:buSzPts val="3600"/>
              <a:buNone/>
              <a:defRPr sz="3600"/>
            </a:lvl4pPr>
            <a:lvl5pPr indent="-228600" lvl="4" marL="2286000" algn="l">
              <a:lnSpc>
                <a:spcPct val="90000"/>
              </a:lnSpc>
              <a:spcBef>
                <a:spcPts val="500"/>
              </a:spcBef>
              <a:spcAft>
                <a:spcPts val="0"/>
              </a:spcAft>
              <a:buClr>
                <a:schemeClr val="dk1"/>
              </a:buClr>
              <a:buSzPts val="3600"/>
              <a:buNone/>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i="0" lang="en-IE" sz="1100" u="none" cap="none" strike="noStrike">
                <a:solidFill>
                  <a:schemeClr val="lt1"/>
                </a:solidFill>
                <a:latin typeface="Calibri"/>
                <a:ea typeface="Calibri"/>
                <a:cs typeface="Calibri"/>
                <a:sym typeface="Calibri"/>
              </a:rPr>
              <a:t>EMERGE </a:t>
            </a:r>
            <a:r>
              <a:rPr b="0" i="0" lang="en-IE" sz="1100" u="none" cap="none" strike="noStrike">
                <a:solidFill>
                  <a:schemeClr val="lt1"/>
                </a:solidFill>
                <a:latin typeface="Calibri"/>
                <a:ea typeface="Calibri"/>
                <a:cs typeface="Calibri"/>
                <a:sym typeface="Calibri"/>
              </a:rPr>
              <a:t>empowering female entrepreneurs in engineering</a:t>
            </a:r>
            <a:endParaRPr b="0" i="0" sz="1100" u="none" cap="none" strike="noStrike">
              <a:solidFill>
                <a:schemeClr val="lt1"/>
              </a:solidFill>
              <a:latin typeface="Calibri"/>
              <a:ea typeface="Calibri"/>
              <a:cs typeface="Calibri"/>
              <a:sym typeface="Calibri"/>
            </a:endParaRPr>
          </a:p>
        </p:txBody>
      </p:sp>
      <p:pic>
        <p:nvPicPr>
          <p:cNvPr id="106" name="Google Shape;106;p61"/>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107" name="Google Shape;107;p61"/>
          <p:cNvPicPr preferRelativeResize="0"/>
          <p:nvPr/>
        </p:nvPicPr>
        <p:blipFill rotWithShape="1">
          <a:blip r:embed="rId3">
            <a:alphaModFix amt="80000"/>
          </a:blip>
          <a:srcRect b="0" l="0" r="0" t="0"/>
          <a:stretch/>
        </p:blipFill>
        <p:spPr>
          <a:xfrm flipH="1">
            <a:off x="11026587" y="3382252"/>
            <a:ext cx="1086833" cy="1076599"/>
          </a:xfrm>
          <a:prstGeom prst="rect">
            <a:avLst/>
          </a:prstGeom>
          <a:noFill/>
          <a:ln>
            <a:noFill/>
          </a:ln>
        </p:spPr>
      </p:pic>
      <p:pic>
        <p:nvPicPr>
          <p:cNvPr id="108" name="Google Shape;108;p61"/>
          <p:cNvPicPr preferRelativeResize="0"/>
          <p:nvPr/>
        </p:nvPicPr>
        <p:blipFill rotWithShape="1">
          <a:blip r:embed="rId4">
            <a:alphaModFix amt="80000"/>
          </a:blip>
          <a:srcRect b="0" l="0" r="0" t="0"/>
          <a:stretch/>
        </p:blipFill>
        <p:spPr>
          <a:xfrm flipH="1" rot="-299580">
            <a:off x="53262" y="3174707"/>
            <a:ext cx="1313993" cy="12812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1.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800"/>
              <a:buFont typeface="Calibri"/>
              <a:buNone/>
              <a:defRPr b="0" i="0" sz="4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jp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www.entrepreneur.com/author/stephen-key"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s://erc.europa.eu/funding/proof-concept" TargetMode="Externa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erc.europa.eu/about-erc/erc-president-and-scientific-council"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youtube.com/watch?v=03ywodO51ec"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youtube.com/watch?v=hmiPo3QrBSE" TargetMode="External"/><Relationship Id="rId4" Type="http://schemas.openxmlformats.org/officeDocument/2006/relationships/hyperlink" Target="https://www.youtube.com/watch?v=HdvTQQeJ6MQ" TargetMode="External"/><Relationship Id="rId5"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www.forbes.com/sites/allbusiness/2016/10/23/12-tips-for-naming-your-startup-busines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www.visualthesaurus.com/" TargetMode="External"/><Relationship Id="rId4" Type="http://schemas.openxmlformats.org/officeDocument/2006/relationships/hyperlink" Target="https://www.visualthesaurus.com/" TargetMode="External"/><Relationship Id="rId9" Type="http://schemas.openxmlformats.org/officeDocument/2006/relationships/image" Target="../media/image42.jpg"/><Relationship Id="rId5" Type="http://schemas.openxmlformats.org/officeDocument/2006/relationships/hyperlink" Target="https://www.shopify.com/tools/business-name-generator" TargetMode="External"/><Relationship Id="rId6" Type="http://schemas.openxmlformats.org/officeDocument/2006/relationships/hyperlink" Target="http://www.namemes.com/" TargetMode="External"/><Relationship Id="rId7" Type="http://schemas.openxmlformats.org/officeDocument/2006/relationships/hyperlink" Target="http://www.namimum.com/" TargetMode="External"/><Relationship Id="rId8" Type="http://schemas.openxmlformats.org/officeDocument/2006/relationships/hyperlink" Target="https://www.forbes.com/sites/allbusiness/2016/10/23/12-tips-for-naming-your-startup-business/" TargetMode="External"/><Relationship Id="rId11" Type="http://schemas.openxmlformats.org/officeDocument/2006/relationships/hyperlink" Target="https://creativecommons.org/licenses/by-nc-nd/3.0/" TargetMode="External"/><Relationship Id="rId10" Type="http://schemas.openxmlformats.org/officeDocument/2006/relationships/hyperlink" Target="http://dstudio.ubc.ca/toolkit/temporary-techniques/brainstor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biznessvirgins.com/index.php/2016/11/09/bootstrapping-tips-on-how-to-self-fund-a-business/" TargetMode="External"/><Relationship Id="rId4" Type="http://schemas.openxmlformats.org/officeDocument/2006/relationships/image" Target="../media/image31.png"/><Relationship Id="rId5"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sheleadsafrica.org/what-proof-of-concept/" TargetMode="Externa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hyperlink" Target="https://rst-it.com/blog/15-examples-of-successful-mvp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s://rst-it.com/blog/15-examples-of-successful-mvp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hyperlink" Target="https://rst-it.com/blog/15-examples-of-successful-mvps/" TargetMode="External"/><Relationship Id="rId4" Type="http://schemas.openxmlformats.org/officeDocument/2006/relationships/hyperlink" Target="https://rst-it.com/blog/15-examples-of-successful-mvp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medium.com/swlh/how-to-build-an-mvp-in-the-right-way-in-2018-f538df0f2bba" TargetMode="Externa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medium.com/swlh/how-to-build-an-mvp-in-the-right-way-in-2018-f538df0f2bba" TargetMode="External"/><Relationship Id="rId4" Type="http://schemas.openxmlformats.org/officeDocument/2006/relationships/hyperlink" Target="https://medium.com/swlh/how-to-build-an-mvp-in-the-right-way-in-2018-f538df0f2bba" TargetMode="External"/><Relationship Id="rId9" Type="http://schemas.openxmlformats.org/officeDocument/2006/relationships/hyperlink" Target="https://medium.com/swlh/how-to-build-an-mvp-in-the-right-way-in-2018-f538df0f2bba" TargetMode="External"/><Relationship Id="rId5" Type="http://schemas.openxmlformats.org/officeDocument/2006/relationships/hyperlink" Target="https://medium.com/swlh/how-to-build-an-mvp-in-the-right-way-in-2018-f538df0f2bba" TargetMode="External"/><Relationship Id="rId6" Type="http://schemas.openxmlformats.org/officeDocument/2006/relationships/hyperlink" Target="https://medium.com/swlh/how-to-build-an-mvp-in-the-right-way-in-2018-f538df0f2bba" TargetMode="External"/><Relationship Id="rId7" Type="http://schemas.openxmlformats.org/officeDocument/2006/relationships/hyperlink" Target="https://medium.com/swlh/how-to-build-an-mvp-in-the-right-way-in-2018-f538df0f2bba" TargetMode="External"/><Relationship Id="rId8" Type="http://schemas.openxmlformats.org/officeDocument/2006/relationships/hyperlink" Target="https://medium.com/swlh/how-to-build-an-mvp-in-the-right-way-in-2018-f538df0f2bba" TargetMode="External"/><Relationship Id="rId10" Type="http://schemas.openxmlformats.org/officeDocument/2006/relationships/hyperlink" Target="https://medium.com/swlh/how-to-build-an-mvp-in-the-right-way-in-2018-f538df0f2bba"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entrepreneur.com/article/237455" TargetMode="External"/><Relationship Id="rId4"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www.entrepreneur.com/article/237455" TargetMode="Externa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hyperlink" Target="https://www.inc.com/tracy-leigh-hazzard/5-innovative-ideas-to-market-test-on-a-budget.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hyperlink" Target="https://www.mobilemarketresearch.com/en" TargetMode="External"/><Relationship Id="rId4" Type="http://schemas.openxmlformats.org/officeDocument/2006/relationships/hyperlink" Target="https://www.fieldagent.net/" TargetMode="External"/><Relationship Id="rId5" Type="http://schemas.openxmlformats.org/officeDocument/2006/relationships/hyperlink" Target="https://www.inc.com/tracy-leigh-hazzard/5-innovative-ideas-to-market-test-on-a-budget.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hyperlink" Target="https://www.facebook.com/EMERGEPROJECTEU/?ref=br_rs" TargetMode="External"/><Relationship Id="rId4" Type="http://schemas.openxmlformats.org/officeDocument/2006/relationships/hyperlink" Target="http://www.emergeengineers.eu/project-partners/" TargetMode="External"/><Relationship Id="rId5"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hyperlink" Target="https://sheleadsafrica.org/what-proof-of-concep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pic>
        <p:nvPicPr>
          <p:cNvPr descr="A picture containing text, computer&#10;&#10;Description automatically generated" id="553" name="Google Shape;553;p1"/>
          <p:cNvPicPr preferRelativeResize="0"/>
          <p:nvPr>
            <p:ph idx="2" type="pic"/>
          </p:nvPr>
        </p:nvPicPr>
        <p:blipFill rotWithShape="1">
          <a:blip r:embed="rId3">
            <a:alphaModFix/>
          </a:blip>
          <a:srcRect b="0" l="16667" r="16666" t="0"/>
          <a:stretch/>
        </p:blipFill>
        <p:spPr>
          <a:xfrm>
            <a:off x="5773277" y="-478573"/>
            <a:ext cx="6749004" cy="6749004"/>
          </a:xfrm>
          <a:prstGeom prst="ellipse">
            <a:avLst/>
          </a:prstGeom>
          <a:noFill/>
          <a:ln>
            <a:noFill/>
          </a:ln>
        </p:spPr>
      </p:pic>
      <p:sp>
        <p:nvSpPr>
          <p:cNvPr id="554" name="Google Shape;554;p1"/>
          <p:cNvSpPr txBox="1"/>
          <p:nvPr>
            <p:ph idx="1" type="body"/>
          </p:nvPr>
        </p:nvSpPr>
        <p:spPr>
          <a:xfrm>
            <a:off x="577959" y="2902591"/>
            <a:ext cx="4088056" cy="2883239"/>
          </a:xfrm>
          <a:prstGeom prst="rect">
            <a:avLst/>
          </a:prstGeom>
          <a:noFill/>
          <a:ln>
            <a:noFill/>
          </a:ln>
        </p:spPr>
        <p:txBody>
          <a:bodyPr anchorCtr="0" anchor="t" bIns="45700" lIns="91425" spcFirstLastPara="1" rIns="91425" wrap="square" tIns="45700">
            <a:normAutofit/>
          </a:bodyPr>
          <a:lstStyle/>
          <a:p>
            <a:pPr indent="0" lvl="0" marL="0" rtl="0" algn="l">
              <a:lnSpc>
                <a:spcPct val="111111"/>
              </a:lnSpc>
              <a:spcBef>
                <a:spcPts val="0"/>
              </a:spcBef>
              <a:spcAft>
                <a:spcPts val="0"/>
              </a:spcAft>
              <a:buClr>
                <a:srgbClr val="E63275"/>
              </a:buClr>
              <a:buSzPts val="3600"/>
              <a:buNone/>
            </a:pPr>
            <a:r>
              <a:rPr b="1" lang="en-IE">
                <a:solidFill>
                  <a:srgbClr val="E63275"/>
                </a:solidFill>
              </a:rPr>
              <a:t>MODÜL 4</a:t>
            </a:r>
            <a:endParaRPr/>
          </a:p>
          <a:p>
            <a:pPr indent="0" lvl="0" marL="0" rtl="0" algn="l">
              <a:lnSpc>
                <a:spcPct val="111111"/>
              </a:lnSpc>
              <a:spcBef>
                <a:spcPts val="1000"/>
              </a:spcBef>
              <a:spcAft>
                <a:spcPts val="0"/>
              </a:spcAft>
              <a:buClr>
                <a:srgbClr val="174F72"/>
              </a:buClr>
              <a:buSzPts val="3600"/>
              <a:buNone/>
            </a:pPr>
            <a:r>
              <a:t/>
            </a:r>
            <a:endParaRPr b="1"/>
          </a:p>
          <a:p>
            <a:pPr indent="0" lvl="0" marL="0" rtl="0" algn="l">
              <a:lnSpc>
                <a:spcPct val="111111"/>
              </a:lnSpc>
              <a:spcBef>
                <a:spcPts val="1000"/>
              </a:spcBef>
              <a:spcAft>
                <a:spcPts val="0"/>
              </a:spcAft>
              <a:buClr>
                <a:srgbClr val="174F72"/>
              </a:buClr>
              <a:buSzPts val="3600"/>
              <a:buNone/>
            </a:pPr>
            <a:r>
              <a:rPr b="1" lang="en-IE"/>
              <a:t>Kavram Kanıtlama</a:t>
            </a:r>
            <a:endParaRPr b="1"/>
          </a:p>
          <a:p>
            <a:pPr indent="0" lvl="0" marL="0" rtl="0" algn="l">
              <a:lnSpc>
                <a:spcPct val="111111"/>
              </a:lnSpc>
              <a:spcBef>
                <a:spcPts val="1000"/>
              </a:spcBef>
              <a:spcAft>
                <a:spcPts val="0"/>
              </a:spcAft>
              <a:buClr>
                <a:srgbClr val="174F72"/>
              </a:buClr>
              <a:buSzPts val="3600"/>
              <a:buNone/>
            </a:pPr>
            <a:r>
              <a:rPr b="1" lang="en-IE"/>
              <a:t>Süreci</a:t>
            </a:r>
            <a:endParaRPr b="1"/>
          </a:p>
        </p:txBody>
      </p:sp>
      <p:pic>
        <p:nvPicPr>
          <p:cNvPr id="555" name="Google Shape;555;p1"/>
          <p:cNvPicPr preferRelativeResize="0"/>
          <p:nvPr/>
        </p:nvPicPr>
        <p:blipFill rotWithShape="1">
          <a:blip r:embed="rId4">
            <a:alphaModFix/>
          </a:blip>
          <a:srcRect b="0" l="0" r="0" t="0"/>
          <a:stretch/>
        </p:blipFill>
        <p:spPr>
          <a:xfrm>
            <a:off x="11237264" y="4990472"/>
            <a:ext cx="690436" cy="673218"/>
          </a:xfrm>
          <a:prstGeom prst="rect">
            <a:avLst/>
          </a:prstGeom>
          <a:noFill/>
          <a:ln>
            <a:noFill/>
          </a:ln>
        </p:spPr>
      </p:pic>
      <p:pic>
        <p:nvPicPr>
          <p:cNvPr id="556" name="Google Shape;556;p1"/>
          <p:cNvPicPr preferRelativeResize="0"/>
          <p:nvPr/>
        </p:nvPicPr>
        <p:blipFill rotWithShape="1">
          <a:blip r:embed="rId5">
            <a:alphaModFix/>
          </a:blip>
          <a:srcRect b="0" l="0" r="0" t="0"/>
          <a:stretch/>
        </p:blipFill>
        <p:spPr>
          <a:xfrm>
            <a:off x="7087689" y="5110625"/>
            <a:ext cx="1363247" cy="1350410"/>
          </a:xfrm>
          <a:prstGeom prst="rect">
            <a:avLst/>
          </a:prstGeom>
          <a:noFill/>
          <a:ln>
            <a:noFill/>
          </a:ln>
        </p:spPr>
      </p:pic>
      <p:pic>
        <p:nvPicPr>
          <p:cNvPr id="557" name="Google Shape;557;p1"/>
          <p:cNvPicPr preferRelativeResize="0"/>
          <p:nvPr/>
        </p:nvPicPr>
        <p:blipFill rotWithShape="1">
          <a:blip r:embed="rId6">
            <a:alphaModFix/>
          </a:blip>
          <a:srcRect b="0" l="0" r="0" t="0"/>
          <a:stretch/>
        </p:blipFill>
        <p:spPr>
          <a:xfrm>
            <a:off x="4666015" y="2427050"/>
            <a:ext cx="2227993" cy="22206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10"/>
          <p:cNvSpPr txBox="1"/>
          <p:nvPr>
            <p:ph idx="1" type="body"/>
          </p:nvPr>
        </p:nvSpPr>
        <p:spPr>
          <a:xfrm>
            <a:off x="332508" y="4612984"/>
            <a:ext cx="11545518" cy="1217365"/>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2775"/>
              <a:buNone/>
            </a:pPr>
            <a:r>
              <a:rPr b="1" lang="en-IE" sz="2775"/>
              <a:t>Fikri mülkiyet hakları, </a:t>
            </a:r>
            <a:r>
              <a:rPr lang="en-IE" sz="2775"/>
              <a:t>akıllarının yaratılması üzerine kişilere verilen</a:t>
            </a:r>
            <a:r>
              <a:rPr b="1" lang="en-IE" sz="2775"/>
              <a:t> haklardır</a:t>
            </a:r>
            <a:r>
              <a:rPr lang="en-IE" sz="2775"/>
              <a:t>. Genellikle içerik oluşturucuya yarattığı işi belirli bir süre kullanma konusunda münhasır bir </a:t>
            </a:r>
            <a:r>
              <a:rPr b="1" lang="en-IE" sz="2775"/>
              <a:t>hak</a:t>
            </a:r>
            <a:r>
              <a:rPr lang="en-IE" sz="2775"/>
              <a:t> verir..</a:t>
            </a:r>
            <a:endParaRPr/>
          </a:p>
        </p:txBody>
      </p:sp>
      <p:sp>
        <p:nvSpPr>
          <p:cNvPr id="624" name="Google Shape;624;p10"/>
          <p:cNvSpPr txBox="1"/>
          <p:nvPr>
            <p:ph idx="3" type="body"/>
          </p:nvPr>
        </p:nvSpPr>
        <p:spPr>
          <a:xfrm>
            <a:off x="322579" y="3327957"/>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Fikri Mülkiyet Hakları</a:t>
            </a:r>
            <a:endParaRPr b="1"/>
          </a:p>
          <a:p>
            <a:pPr indent="0" lvl="0" marL="0" rtl="0" algn="ctr">
              <a:lnSpc>
                <a:spcPct val="90000"/>
              </a:lnSpc>
              <a:spcBef>
                <a:spcPts val="1000"/>
              </a:spcBef>
              <a:spcAft>
                <a:spcPts val="0"/>
              </a:spcAft>
              <a:buClr>
                <a:schemeClr val="lt1"/>
              </a:buClr>
              <a:buSzPts val="2400"/>
              <a:buNone/>
            </a:pPr>
            <a:r>
              <a:rPr b="1" lang="en-IE" sz="2400"/>
              <a:t>(Intellectual Property Rights-IPR)</a:t>
            </a:r>
            <a:endParaRPr/>
          </a:p>
        </p:txBody>
      </p:sp>
      <p:pic>
        <p:nvPicPr>
          <p:cNvPr descr="A picture containing device&#10;&#10;Description automatically generated" id="625" name="Google Shape;625;p10"/>
          <p:cNvPicPr preferRelativeResize="0"/>
          <p:nvPr>
            <p:ph idx="2" type="pic"/>
          </p:nvPr>
        </p:nvPicPr>
        <p:blipFill rotWithShape="1">
          <a:blip r:embed="rId3">
            <a:alphaModFix/>
          </a:blip>
          <a:srcRect b="17706" l="0" r="0" t="17706"/>
          <a:stretch/>
        </p:blipFill>
        <p:spPr>
          <a:xfrm>
            <a:off x="11628" y="7397"/>
            <a:ext cx="12167420" cy="44097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11"/>
          <p:cNvSpPr txBox="1"/>
          <p:nvPr>
            <p:ph idx="1" type="body"/>
          </p:nvPr>
        </p:nvSpPr>
        <p:spPr>
          <a:xfrm>
            <a:off x="876301" y="316180"/>
            <a:ext cx="7407087" cy="899013"/>
          </a:xfrm>
          <a:prstGeom prst="rect">
            <a:avLst/>
          </a:prstGeom>
          <a:solidFill>
            <a:schemeClr val="lt1"/>
          </a:solidFill>
          <a:ln>
            <a:noFill/>
          </a:ln>
        </p:spPr>
        <p:txBody>
          <a:bodyPr anchorCtr="0" anchor="t" bIns="45700" lIns="91425" spcFirstLastPara="1" rIns="91425" wrap="square" tIns="45700">
            <a:noAutofit/>
          </a:bodyPr>
          <a:lstStyle/>
          <a:p>
            <a:pPr indent="0" lvl="0" marL="147638" rtl="0" algn="l">
              <a:lnSpc>
                <a:spcPct val="90000"/>
              </a:lnSpc>
              <a:spcBef>
                <a:spcPts val="0"/>
              </a:spcBef>
              <a:spcAft>
                <a:spcPts val="0"/>
              </a:spcAft>
              <a:buClr>
                <a:srgbClr val="10B1A2"/>
              </a:buClr>
              <a:buSzPts val="3600"/>
              <a:buNone/>
            </a:pPr>
            <a:r>
              <a:rPr b="1" lang="en-IE">
                <a:solidFill>
                  <a:srgbClr val="10B1A2"/>
                </a:solidFill>
              </a:rPr>
              <a:t>Kavram İspatı'nın bir parçası olarak İsminizi &amp; Fikrinizi koruyun</a:t>
            </a:r>
            <a:endParaRPr b="1">
              <a:solidFill>
                <a:srgbClr val="10B1A2"/>
              </a:solidFill>
            </a:endParaRPr>
          </a:p>
          <a:p>
            <a:pPr indent="0" lvl="0" marL="147638" rtl="0" algn="l">
              <a:lnSpc>
                <a:spcPct val="90000"/>
              </a:lnSpc>
              <a:spcBef>
                <a:spcPts val="1000"/>
              </a:spcBef>
              <a:spcAft>
                <a:spcPts val="0"/>
              </a:spcAft>
              <a:buClr>
                <a:srgbClr val="E63275"/>
              </a:buClr>
              <a:buSzPts val="2800"/>
              <a:buNone/>
            </a:pPr>
            <a:r>
              <a:rPr b="1" i="1" lang="en-IE" sz="2800">
                <a:solidFill>
                  <a:srgbClr val="E63275"/>
                </a:solidFill>
              </a:rPr>
              <a:t>Fikri Mülkiyet Hakları (IPR)</a:t>
            </a:r>
            <a:endParaRPr/>
          </a:p>
          <a:p>
            <a:pPr indent="0" lvl="0" marL="147638" rtl="0" algn="l">
              <a:lnSpc>
                <a:spcPct val="90000"/>
              </a:lnSpc>
              <a:spcBef>
                <a:spcPts val="1000"/>
              </a:spcBef>
              <a:spcAft>
                <a:spcPts val="0"/>
              </a:spcAft>
              <a:buClr>
                <a:srgbClr val="6D6E6C"/>
              </a:buClr>
              <a:buSzPts val="3600"/>
              <a:buNone/>
            </a:pPr>
            <a:r>
              <a:t/>
            </a:r>
            <a:endParaRPr b="1">
              <a:solidFill>
                <a:srgbClr val="10B1A2"/>
              </a:solidFill>
            </a:endParaRPr>
          </a:p>
        </p:txBody>
      </p:sp>
      <p:sp>
        <p:nvSpPr>
          <p:cNvPr id="631" name="Google Shape;631;p11"/>
          <p:cNvSpPr txBox="1"/>
          <p:nvPr>
            <p:ph idx="2" type="body"/>
          </p:nvPr>
        </p:nvSpPr>
        <p:spPr>
          <a:xfrm>
            <a:off x="557049" y="2117212"/>
            <a:ext cx="772634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Fikrinizin çalınabileceğinden korkmak doğaldır. Ama başkalarının yardımı olmadan vizyonunuzu gerçeğe dönüştüremezsiniz. Er ya da geç, bir endüstri uzmanından ürününüzü veya hizmetinizi değerlendirmesini istemek isteyeceksiniz.</a:t>
            </a:r>
            <a:r>
              <a:rPr b="1" lang="en-IE"/>
              <a:t> Bir üretici veya distribütörle işbirliği yapmanız gerekecektir.</a:t>
            </a:r>
            <a:endParaRPr/>
          </a:p>
          <a:p>
            <a:pPr indent="0" lvl="0" marL="0" rtl="0" algn="l">
              <a:lnSpc>
                <a:spcPct val="90000"/>
              </a:lnSpc>
              <a:spcBef>
                <a:spcPts val="1000"/>
              </a:spcBef>
              <a:spcAft>
                <a:spcPts val="0"/>
              </a:spcAft>
              <a:buClr>
                <a:srgbClr val="6D6E6C"/>
              </a:buClr>
              <a:buSzPts val="2400"/>
              <a:buNone/>
            </a:pPr>
            <a:r>
              <a:rPr lang="en-IE"/>
              <a:t>Ancak </a:t>
            </a:r>
            <a:r>
              <a:rPr lang="en-IE" u="sng"/>
              <a:t>patentlerin</a:t>
            </a:r>
            <a:r>
              <a:rPr lang="en-IE"/>
              <a:t> maliyeti binlerce € ve çıkması yıllar alıyor. Ürününüzü piyasaya sürmek için bu kadar uzun süre bekleyemezsiniz.</a:t>
            </a:r>
            <a:endParaRPr/>
          </a:p>
          <a:p>
            <a:pPr indent="0" lvl="0" marL="0" rtl="0" algn="l">
              <a:lnSpc>
                <a:spcPct val="90000"/>
              </a:lnSpc>
              <a:spcBef>
                <a:spcPts val="1000"/>
              </a:spcBef>
              <a:spcAft>
                <a:spcPts val="0"/>
              </a:spcAft>
              <a:buClr>
                <a:srgbClr val="6D6E6C"/>
              </a:buClr>
              <a:buSzPts val="1400"/>
              <a:buNone/>
            </a:pPr>
            <a:r>
              <a:t/>
            </a:r>
            <a:endParaRPr sz="1400"/>
          </a:p>
          <a:p>
            <a:pPr indent="0" lvl="0" marL="0" rtl="0" algn="l">
              <a:lnSpc>
                <a:spcPct val="90000"/>
              </a:lnSpc>
              <a:spcBef>
                <a:spcPts val="1000"/>
              </a:spcBef>
              <a:spcAft>
                <a:spcPts val="0"/>
              </a:spcAft>
              <a:buClr>
                <a:srgbClr val="6D6E6C"/>
              </a:buClr>
              <a:buSzPts val="1400"/>
              <a:buNone/>
            </a:pPr>
            <a:r>
              <a:t/>
            </a:r>
            <a:endParaRPr sz="1400"/>
          </a:p>
          <a:p>
            <a:pPr indent="0" lvl="0" marL="0" rtl="0" algn="l">
              <a:lnSpc>
                <a:spcPct val="90000"/>
              </a:lnSpc>
              <a:spcBef>
                <a:spcPts val="1000"/>
              </a:spcBef>
              <a:spcAft>
                <a:spcPts val="0"/>
              </a:spcAft>
              <a:buClr>
                <a:srgbClr val="6D6E6C"/>
              </a:buClr>
              <a:buSzPts val="1400"/>
              <a:buNone/>
            </a:pPr>
            <a:r>
              <a:rPr lang="en-IE" sz="1400"/>
              <a:t>Source: </a:t>
            </a:r>
            <a:r>
              <a:rPr b="1" lang="en-IE" sz="1400" u="sng">
                <a:solidFill>
                  <a:schemeClr val="hlink"/>
                </a:solidFill>
                <a:hlinkClick r:id="rId3"/>
              </a:rPr>
              <a:t>Stephen Key </a:t>
            </a:r>
            <a:r>
              <a:rPr b="1" lang="en-IE" sz="1400"/>
              <a:t> </a:t>
            </a:r>
            <a:r>
              <a:rPr lang="en-IE" sz="1400"/>
              <a:t>Co-Founder of inventRight</a:t>
            </a:r>
            <a:endParaRPr/>
          </a:p>
          <a:p>
            <a:pPr indent="0" lvl="0" marL="0" rtl="0" algn="l">
              <a:lnSpc>
                <a:spcPct val="90000"/>
              </a:lnSpc>
              <a:spcBef>
                <a:spcPts val="1000"/>
              </a:spcBef>
              <a:spcAft>
                <a:spcPts val="0"/>
              </a:spcAft>
              <a:buClr>
                <a:srgbClr val="6D6E6C"/>
              </a:buClr>
              <a:buSzPts val="2400"/>
              <a:buNone/>
            </a:pPr>
            <a:r>
              <a:t/>
            </a:r>
            <a:endParaRPr/>
          </a:p>
        </p:txBody>
      </p:sp>
      <p:pic>
        <p:nvPicPr>
          <p:cNvPr id="632" name="Google Shape;632;p11"/>
          <p:cNvPicPr preferRelativeResize="0"/>
          <p:nvPr>
            <p:ph idx="2" type="pic"/>
          </p:nvPr>
        </p:nvPicPr>
        <p:blipFill rotWithShape="1">
          <a:blip r:embed="rId4">
            <a:alphaModFix/>
          </a:blip>
          <a:srcRect b="0" l="27821" r="27821" t="0"/>
          <a:stretch/>
        </p:blipFill>
        <p:spPr>
          <a:xfrm>
            <a:off x="9296294" y="3143250"/>
            <a:ext cx="2495656" cy="3530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p12"/>
          <p:cNvSpPr txBox="1"/>
          <p:nvPr>
            <p:ph idx="1" type="body"/>
          </p:nvPr>
        </p:nvSpPr>
        <p:spPr>
          <a:xfrm>
            <a:off x="4161984" y="473279"/>
            <a:ext cx="7407087" cy="1324126"/>
          </a:xfrm>
          <a:prstGeom prst="rect">
            <a:avLst/>
          </a:prstGeom>
          <a:solidFill>
            <a:schemeClr val="lt1"/>
          </a:solidFill>
          <a:ln>
            <a:noFill/>
          </a:ln>
        </p:spPr>
        <p:txBody>
          <a:bodyPr anchorCtr="0" anchor="t" bIns="45700" lIns="91425" spcFirstLastPara="1" rIns="91425" wrap="square" tIns="45700">
            <a:normAutofit/>
          </a:bodyPr>
          <a:lstStyle/>
          <a:p>
            <a:pPr indent="0" lvl="0" marL="147638" rtl="0" algn="l">
              <a:lnSpc>
                <a:spcPct val="70000"/>
              </a:lnSpc>
              <a:spcBef>
                <a:spcPts val="0"/>
              </a:spcBef>
              <a:spcAft>
                <a:spcPts val="0"/>
              </a:spcAft>
              <a:buClr>
                <a:srgbClr val="10B1A2"/>
              </a:buClr>
              <a:buSzPts val="3330"/>
              <a:buNone/>
            </a:pPr>
            <a:r>
              <a:rPr b="1" lang="en-IE" sz="3330">
                <a:solidFill>
                  <a:srgbClr val="10B1A2"/>
                </a:solidFill>
              </a:rPr>
              <a:t>Kavram İspatı'nın bir parçası olarak İsminizi &amp; Fikrinizi koruyun</a:t>
            </a:r>
            <a:endParaRPr b="1" sz="3330">
              <a:solidFill>
                <a:srgbClr val="10B1A2"/>
              </a:solidFill>
            </a:endParaRPr>
          </a:p>
          <a:p>
            <a:pPr indent="0" lvl="0" marL="147638" rtl="0" algn="l">
              <a:lnSpc>
                <a:spcPct val="70000"/>
              </a:lnSpc>
              <a:spcBef>
                <a:spcPts val="1000"/>
              </a:spcBef>
              <a:spcAft>
                <a:spcPts val="0"/>
              </a:spcAft>
              <a:buClr>
                <a:srgbClr val="E63275"/>
              </a:buClr>
              <a:buSzPts val="2590"/>
              <a:buNone/>
            </a:pPr>
            <a:r>
              <a:rPr b="1" i="1" lang="en-IE" sz="2590">
                <a:solidFill>
                  <a:srgbClr val="E63275"/>
                </a:solidFill>
              </a:rPr>
              <a:t>Fikri Mülkiyet Hakları (IPR)</a:t>
            </a:r>
            <a:endParaRPr/>
          </a:p>
          <a:p>
            <a:pPr indent="0" lvl="0" marL="147638" rtl="0" algn="l">
              <a:lnSpc>
                <a:spcPct val="70000"/>
              </a:lnSpc>
              <a:spcBef>
                <a:spcPts val="1000"/>
              </a:spcBef>
              <a:spcAft>
                <a:spcPts val="0"/>
              </a:spcAft>
              <a:buClr>
                <a:srgbClr val="6D6E6C"/>
              </a:buClr>
              <a:buSzPts val="3330"/>
              <a:buNone/>
            </a:pPr>
            <a:r>
              <a:t/>
            </a:r>
            <a:endParaRPr b="1" sz="3330">
              <a:solidFill>
                <a:srgbClr val="10B1A2"/>
              </a:solidFill>
            </a:endParaRPr>
          </a:p>
        </p:txBody>
      </p:sp>
      <p:sp>
        <p:nvSpPr>
          <p:cNvPr id="638" name="Google Shape;638;p12"/>
          <p:cNvSpPr txBox="1"/>
          <p:nvPr>
            <p:ph idx="2" type="body"/>
          </p:nvPr>
        </p:nvSpPr>
        <p:spPr>
          <a:xfrm>
            <a:off x="342900" y="2628621"/>
            <a:ext cx="11344275"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Patent başvurusu yapmadan fikrinizi aktif bir şekilde korumanın yaratıcı yolları vardır. İşte iş fikrinizi çalınmaya karşı koruyacak </a:t>
            </a:r>
            <a:r>
              <a:rPr b="1" lang="en-IE"/>
              <a:t>üç uygun strateji</a:t>
            </a:r>
            <a:r>
              <a:rPr lang="en-IE"/>
              <a:t>:</a:t>
            </a:r>
            <a:endParaRPr sz="400"/>
          </a:p>
          <a:p>
            <a:pPr indent="-457200" lvl="0" marL="457200" rtl="0" algn="l">
              <a:lnSpc>
                <a:spcPct val="90000"/>
              </a:lnSpc>
              <a:spcBef>
                <a:spcPts val="400"/>
              </a:spcBef>
              <a:spcAft>
                <a:spcPts val="0"/>
              </a:spcAft>
              <a:buClr>
                <a:srgbClr val="E63275"/>
              </a:buClr>
              <a:buSzPts val="2400"/>
              <a:buFont typeface="Calibri"/>
              <a:buAutoNum type="arabicPeriod"/>
            </a:pPr>
            <a:r>
              <a:rPr b="1" lang="en-IE">
                <a:solidFill>
                  <a:srgbClr val="E63275"/>
                </a:solidFill>
              </a:rPr>
              <a:t>Gizlilik Sözleşmesi (NDA): </a:t>
            </a:r>
            <a:r>
              <a:rPr lang="en-IE"/>
              <a:t>Birlikte çalıştığınız herkesin </a:t>
            </a:r>
            <a:r>
              <a:rPr b="1" lang="en-IE"/>
              <a:t>gizliliğini taahhüt eden</a:t>
            </a:r>
            <a:r>
              <a:rPr lang="en-IE"/>
              <a:t> bir gizlilik sözleşmesi imzalamasını sağlayın. NDA, üçüncü taraflarla bilgi paylaşmamak için iki taraf arasında karşılıklı bir anlaşma olabilir veya tek yönlü olabilir (fikrinizle ilgili bilgileri onlarla paylaştığınız için). </a:t>
            </a:r>
            <a:r>
              <a:rPr b="1" lang="en-IE"/>
              <a:t>Anlaşmanın bir sona erme tarihi yoksa, bu güçlüdür</a:t>
            </a:r>
            <a:r>
              <a:rPr lang="en-IE"/>
              <a:t>.</a:t>
            </a:r>
            <a:endParaRPr sz="400"/>
          </a:p>
          <a:p>
            <a:pPr indent="-457200" lvl="0" marL="457200" rtl="0" algn="l">
              <a:lnSpc>
                <a:spcPct val="90000"/>
              </a:lnSpc>
              <a:spcBef>
                <a:spcPts val="400"/>
              </a:spcBef>
              <a:spcAft>
                <a:spcPts val="0"/>
              </a:spcAft>
              <a:buClr>
                <a:srgbClr val="E63275"/>
              </a:buClr>
              <a:buSzPts val="2400"/>
              <a:buFont typeface="Calibri"/>
              <a:buAutoNum type="arabicPeriod"/>
            </a:pPr>
            <a:r>
              <a:rPr b="1" lang="en-IE">
                <a:solidFill>
                  <a:srgbClr val="E63275"/>
                </a:solidFill>
              </a:rPr>
              <a:t>Rekabet Etmeme Sözleşmesi </a:t>
            </a:r>
            <a:r>
              <a:rPr lang="en-IE">
                <a:solidFill>
                  <a:srgbClr val="E95273"/>
                </a:solidFill>
              </a:rPr>
              <a:t>: </a:t>
            </a:r>
            <a:r>
              <a:rPr lang="en-IE"/>
              <a:t>Size yardım etmesi için birini işe alırsanız, rekabet etmeme anlaşması imzalamasını sağlayın. Rekabet yasağı sözleşmesi, bir bireyin veya kuruluşun, sizin oluşturduğunuz bir yarıçap içinde rekabet edebilecek veya sizi tehdit edecek bir iş kurmasını engeller.</a:t>
            </a:r>
            <a:endParaRPr/>
          </a:p>
          <a:p>
            <a:pPr indent="0" lvl="0" marL="0" rtl="0" algn="l">
              <a:lnSpc>
                <a:spcPct val="90000"/>
              </a:lnSpc>
              <a:spcBef>
                <a:spcPts val="400"/>
              </a:spcBef>
              <a:spcAft>
                <a:spcPts val="0"/>
              </a:spcAft>
              <a:buClr>
                <a:srgbClr val="6D6E6C"/>
              </a:buClr>
              <a:buSzPts val="2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13"/>
          <p:cNvSpPr txBox="1"/>
          <p:nvPr>
            <p:ph idx="1" type="body"/>
          </p:nvPr>
        </p:nvSpPr>
        <p:spPr>
          <a:xfrm>
            <a:off x="876300" y="428625"/>
            <a:ext cx="7407087" cy="1276266"/>
          </a:xfrm>
          <a:prstGeom prst="rect">
            <a:avLst/>
          </a:prstGeom>
          <a:solidFill>
            <a:schemeClr val="lt1"/>
          </a:solidFill>
          <a:ln>
            <a:noFill/>
          </a:ln>
        </p:spPr>
        <p:txBody>
          <a:bodyPr anchorCtr="0" anchor="t" bIns="45700" lIns="91425" spcFirstLastPara="1" rIns="91425" wrap="square" tIns="45700">
            <a:normAutofit/>
          </a:bodyPr>
          <a:lstStyle/>
          <a:p>
            <a:pPr indent="0" lvl="0" marL="147638" rtl="0" algn="l">
              <a:lnSpc>
                <a:spcPct val="70000"/>
              </a:lnSpc>
              <a:spcBef>
                <a:spcPts val="0"/>
              </a:spcBef>
              <a:spcAft>
                <a:spcPts val="0"/>
              </a:spcAft>
              <a:buClr>
                <a:srgbClr val="10B1A2"/>
              </a:buClr>
              <a:buSzPts val="3330"/>
              <a:buNone/>
            </a:pPr>
            <a:r>
              <a:rPr b="1" lang="en-IE" sz="3330">
                <a:solidFill>
                  <a:srgbClr val="10B1A2"/>
                </a:solidFill>
              </a:rPr>
              <a:t>Kavram İspatı'nın bir parçası olarak İsminizi &amp; Fikrinizi koruyun</a:t>
            </a:r>
            <a:endParaRPr b="1" sz="3330">
              <a:solidFill>
                <a:srgbClr val="10B1A2"/>
              </a:solidFill>
            </a:endParaRPr>
          </a:p>
          <a:p>
            <a:pPr indent="0" lvl="0" marL="147638" rtl="0" algn="l">
              <a:lnSpc>
                <a:spcPct val="70000"/>
              </a:lnSpc>
              <a:spcBef>
                <a:spcPts val="1000"/>
              </a:spcBef>
              <a:spcAft>
                <a:spcPts val="0"/>
              </a:spcAft>
              <a:buClr>
                <a:srgbClr val="E63275"/>
              </a:buClr>
              <a:buSzPts val="2590"/>
              <a:buNone/>
            </a:pPr>
            <a:r>
              <a:rPr b="1" i="1" lang="en-IE" sz="2590">
                <a:solidFill>
                  <a:srgbClr val="E63275"/>
                </a:solidFill>
              </a:rPr>
              <a:t>Fikri Mülkiyet Hakları (IPR)</a:t>
            </a:r>
            <a:endParaRPr/>
          </a:p>
          <a:p>
            <a:pPr indent="0" lvl="0" marL="147638" rtl="0" algn="l">
              <a:lnSpc>
                <a:spcPct val="70000"/>
              </a:lnSpc>
              <a:spcBef>
                <a:spcPts val="1000"/>
              </a:spcBef>
              <a:spcAft>
                <a:spcPts val="0"/>
              </a:spcAft>
              <a:buClr>
                <a:srgbClr val="6D6E6C"/>
              </a:buClr>
              <a:buSzPts val="3330"/>
              <a:buNone/>
            </a:pPr>
            <a:r>
              <a:t/>
            </a:r>
            <a:endParaRPr b="1" sz="3330">
              <a:solidFill>
                <a:srgbClr val="10B1A2"/>
              </a:solidFill>
            </a:endParaRPr>
          </a:p>
        </p:txBody>
      </p:sp>
      <p:sp>
        <p:nvSpPr>
          <p:cNvPr id="644" name="Google Shape;644;p13"/>
          <p:cNvSpPr txBox="1"/>
          <p:nvPr>
            <p:ph idx="2" type="body"/>
          </p:nvPr>
        </p:nvSpPr>
        <p:spPr>
          <a:xfrm>
            <a:off x="876302" y="2109789"/>
            <a:ext cx="7009350" cy="397510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95273"/>
              </a:buClr>
              <a:buSzPts val="2400"/>
              <a:buFont typeface="Calibri"/>
              <a:buAutoNum type="arabicPeriod" startAt="3"/>
            </a:pPr>
            <a:r>
              <a:rPr b="1" lang="en-IE">
                <a:solidFill>
                  <a:srgbClr val="E95273"/>
                </a:solidFill>
              </a:rPr>
              <a:t>İşe alım sözleşmesi:</a:t>
            </a:r>
            <a:r>
              <a:rPr b="1" lang="en-IE"/>
              <a:t> </a:t>
            </a:r>
            <a:r>
              <a:rPr lang="en-IE"/>
              <a:t>Ürününüzün ince ayarına yardımcı olması için birini işe aldığınızda, fikirde yapılan tüm iyileştirmelere sahip olduğunuzdan emin olun. Ortaya çıkardıkları her şeye size ait. Yine de, iyileştirmelerle ortaya çıkan patentinizde kişiyi de ortak mucit olarak listelemeniz gerekecek, ancak buluşunuz üzerinde hiçbir hakları olmayacaktır.</a:t>
            </a:r>
            <a:endParaRPr/>
          </a:p>
          <a:p>
            <a:pPr indent="-457200" lvl="0" marL="457200" rtl="0" algn="l">
              <a:lnSpc>
                <a:spcPct val="90000"/>
              </a:lnSpc>
              <a:spcBef>
                <a:spcPts val="1000"/>
              </a:spcBef>
              <a:spcAft>
                <a:spcPts val="0"/>
              </a:spcAft>
              <a:buClr>
                <a:srgbClr val="E95273"/>
              </a:buClr>
              <a:buSzPts val="2400"/>
              <a:buFont typeface="Calibri"/>
              <a:buAutoNum type="arabicPeriod" startAt="3"/>
            </a:pPr>
            <a:r>
              <a:rPr b="1" lang="en-IE">
                <a:solidFill>
                  <a:srgbClr val="E95273"/>
                </a:solidFill>
              </a:rPr>
              <a:t>Fikri mülkiyeti korumanın 4 yolu vardır.</a:t>
            </a:r>
            <a:endParaRPr/>
          </a:p>
          <a:p>
            <a:pPr indent="0" lvl="0" marL="0" rtl="0" algn="l">
              <a:lnSpc>
                <a:spcPct val="90000"/>
              </a:lnSpc>
              <a:spcBef>
                <a:spcPts val="1000"/>
              </a:spcBef>
              <a:spcAft>
                <a:spcPts val="0"/>
              </a:spcAft>
              <a:buClr>
                <a:srgbClr val="6D6E6C"/>
              </a:buClr>
              <a:buSzPts val="2400"/>
              <a:buNone/>
            </a:pPr>
            <a:r>
              <a:rPr lang="en-IE"/>
              <a:t>Ürününüzü başlatırken fikrinizi etkili bir şekilde korumak için, pazarlama faaliyetlerinize başlamadan önce diğer üç fikri mülkiyet türünden birini veya daha fazlasını kullanmanız gerekir. </a:t>
            </a:r>
            <a:endParaRPr/>
          </a:p>
        </p:txBody>
      </p:sp>
      <p:pic>
        <p:nvPicPr>
          <p:cNvPr descr="A picture containing text&#10;&#10;Description automatically generated" id="645" name="Google Shape;645;p13"/>
          <p:cNvPicPr preferRelativeResize="0"/>
          <p:nvPr/>
        </p:nvPicPr>
        <p:blipFill rotWithShape="1">
          <a:blip r:embed="rId3">
            <a:alphaModFix/>
          </a:blip>
          <a:srcRect b="0" l="0" r="0" t="0"/>
          <a:stretch/>
        </p:blipFill>
        <p:spPr>
          <a:xfrm>
            <a:off x="8051676" y="3338817"/>
            <a:ext cx="3856758" cy="2872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14"/>
          <p:cNvSpPr txBox="1"/>
          <p:nvPr>
            <p:ph idx="1" type="body"/>
          </p:nvPr>
        </p:nvSpPr>
        <p:spPr>
          <a:xfrm>
            <a:off x="3614518" y="371608"/>
            <a:ext cx="7407087" cy="1483734"/>
          </a:xfrm>
          <a:prstGeom prst="rect">
            <a:avLst/>
          </a:prstGeom>
          <a:solidFill>
            <a:schemeClr val="lt1"/>
          </a:solidFill>
          <a:ln>
            <a:noFill/>
          </a:ln>
        </p:spPr>
        <p:txBody>
          <a:bodyPr anchorCtr="0" anchor="t" bIns="45700" lIns="91425" spcFirstLastPara="1" rIns="91425" wrap="square" tIns="45700">
            <a:normAutofit/>
          </a:bodyPr>
          <a:lstStyle/>
          <a:p>
            <a:pPr indent="0" lvl="0" marL="147638" rtl="0" algn="l">
              <a:lnSpc>
                <a:spcPct val="80000"/>
              </a:lnSpc>
              <a:spcBef>
                <a:spcPts val="0"/>
              </a:spcBef>
              <a:spcAft>
                <a:spcPts val="0"/>
              </a:spcAft>
              <a:buClr>
                <a:srgbClr val="10B1A2"/>
              </a:buClr>
              <a:buSzPts val="3600"/>
              <a:buNone/>
            </a:pPr>
            <a:r>
              <a:rPr b="1" lang="en-IE">
                <a:solidFill>
                  <a:srgbClr val="10B1A2"/>
                </a:solidFill>
              </a:rPr>
              <a:t>Kavram İspatı'nın bir parçası olarak İsminizi &amp; Fikrinizi koruyun</a:t>
            </a:r>
            <a:endParaRPr b="1">
              <a:solidFill>
                <a:srgbClr val="10B1A2"/>
              </a:solidFill>
            </a:endParaRPr>
          </a:p>
          <a:p>
            <a:pPr indent="0" lvl="0" marL="147638" rtl="0" algn="l">
              <a:lnSpc>
                <a:spcPct val="80000"/>
              </a:lnSpc>
              <a:spcBef>
                <a:spcPts val="1000"/>
              </a:spcBef>
              <a:spcAft>
                <a:spcPts val="0"/>
              </a:spcAft>
              <a:buClr>
                <a:srgbClr val="E63275"/>
              </a:buClr>
              <a:buSzPts val="2800"/>
              <a:buNone/>
            </a:pPr>
            <a:r>
              <a:rPr b="1" i="1" lang="en-IE" sz="2800">
                <a:solidFill>
                  <a:srgbClr val="E63275"/>
                </a:solidFill>
              </a:rPr>
              <a:t>Fikri Mülkiyet Hakları (IPR)</a:t>
            </a:r>
            <a:endParaRPr/>
          </a:p>
          <a:p>
            <a:pPr indent="0" lvl="0" marL="147638" rtl="0" algn="l">
              <a:lnSpc>
                <a:spcPct val="80000"/>
              </a:lnSpc>
              <a:spcBef>
                <a:spcPts val="1000"/>
              </a:spcBef>
              <a:spcAft>
                <a:spcPts val="0"/>
              </a:spcAft>
              <a:buClr>
                <a:srgbClr val="6D6E6C"/>
              </a:buClr>
              <a:buSzPts val="3600"/>
              <a:buNone/>
            </a:pPr>
            <a:r>
              <a:t/>
            </a:r>
            <a:endParaRPr b="1">
              <a:solidFill>
                <a:srgbClr val="10B1A2"/>
              </a:solidFill>
            </a:endParaRPr>
          </a:p>
        </p:txBody>
      </p:sp>
      <p:sp>
        <p:nvSpPr>
          <p:cNvPr id="651" name="Google Shape;651;p14"/>
          <p:cNvSpPr txBox="1"/>
          <p:nvPr>
            <p:ph idx="2" type="body"/>
          </p:nvPr>
        </p:nvSpPr>
        <p:spPr>
          <a:xfrm>
            <a:off x="3067051" y="2009539"/>
            <a:ext cx="8502022"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2400"/>
              <a:buNone/>
            </a:pPr>
            <a:r>
              <a:rPr b="1" lang="en-IE">
                <a:solidFill>
                  <a:srgbClr val="E95273"/>
                </a:solidFill>
              </a:rPr>
              <a:t>Fikri mülkiyeti korumanın 4 yolu vardır</a:t>
            </a:r>
            <a:r>
              <a:rPr lang="en-IE">
                <a:solidFill>
                  <a:srgbClr val="E95273"/>
                </a:solidFill>
              </a:rPr>
              <a:t>. </a:t>
            </a:r>
            <a:endParaRPr/>
          </a:p>
          <a:p>
            <a:pPr indent="0" lvl="0" marL="0" rtl="0" algn="l">
              <a:lnSpc>
                <a:spcPct val="90000"/>
              </a:lnSpc>
              <a:spcBef>
                <a:spcPts val="1000"/>
              </a:spcBef>
              <a:spcAft>
                <a:spcPts val="0"/>
              </a:spcAft>
              <a:buClr>
                <a:srgbClr val="6D6E6C"/>
              </a:buClr>
              <a:buSzPts val="2400"/>
              <a:buNone/>
            </a:pPr>
            <a:r>
              <a:rPr lang="en-IE"/>
              <a:t>Ürününüzü başlatırken fikrinizi etkili bir şekilde korumak için, pazarlama faaliyetlerinize başlamadan önce diğer üç fikri mülkiyet türünden birini veya daha fazlasını kullanmanız gerekir.</a:t>
            </a:r>
            <a:endParaRPr b="1"/>
          </a:p>
        </p:txBody>
      </p:sp>
      <p:sp>
        <p:nvSpPr>
          <p:cNvPr id="652" name="Google Shape;652;p14"/>
          <p:cNvSpPr/>
          <p:nvPr/>
        </p:nvSpPr>
        <p:spPr>
          <a:xfrm>
            <a:off x="2887524" y="3564342"/>
            <a:ext cx="4164569" cy="1328265"/>
          </a:xfrm>
          <a:prstGeom prst="rect">
            <a:avLst/>
          </a:prstGeom>
          <a:solidFill>
            <a:srgbClr val="E6327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IE" sz="2400" u="none" cap="none" strike="noStrike">
                <a:solidFill>
                  <a:schemeClr val="lt1"/>
                </a:solidFill>
                <a:latin typeface="Calibri"/>
                <a:ea typeface="Calibri"/>
                <a:cs typeface="Calibri"/>
                <a:sym typeface="Calibri"/>
              </a:rPr>
              <a:t>Ticaret Sırları</a:t>
            </a:r>
            <a:endParaRPr b="1" i="0" sz="24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Yeni bir buluşu korur</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 örn. Kola’nın formülü</a:t>
            </a:r>
            <a:endParaRPr b="0" i="0" sz="1800" u="none" cap="none" strike="noStrike">
              <a:solidFill>
                <a:schemeClr val="lt1"/>
              </a:solidFill>
              <a:latin typeface="Calibri"/>
              <a:ea typeface="Calibri"/>
              <a:cs typeface="Calibri"/>
              <a:sym typeface="Calibri"/>
            </a:endParaRPr>
          </a:p>
        </p:txBody>
      </p:sp>
      <p:sp>
        <p:nvSpPr>
          <p:cNvPr id="653" name="Google Shape;653;p14"/>
          <p:cNvSpPr/>
          <p:nvPr/>
        </p:nvSpPr>
        <p:spPr>
          <a:xfrm>
            <a:off x="7404504" y="3564342"/>
            <a:ext cx="4164569" cy="1328265"/>
          </a:xfrm>
          <a:prstGeom prst="rect">
            <a:avLst/>
          </a:prstGeom>
          <a:solidFill>
            <a:srgbClr val="9EA73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IE" sz="2400" u="none" cap="none" strike="noStrike">
                <a:solidFill>
                  <a:schemeClr val="lt1"/>
                </a:solidFill>
                <a:latin typeface="Calibri"/>
                <a:ea typeface="Calibri"/>
                <a:cs typeface="Calibri"/>
                <a:sym typeface="Calibri"/>
              </a:rPr>
              <a:t>Ticari Markalar</a:t>
            </a:r>
            <a:endParaRPr b="0" i="0" sz="1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Markaları korur örn. Apple</a:t>
            </a:r>
            <a:endParaRPr/>
          </a:p>
        </p:txBody>
      </p:sp>
      <p:sp>
        <p:nvSpPr>
          <p:cNvPr id="654" name="Google Shape;654;p14"/>
          <p:cNvSpPr/>
          <p:nvPr/>
        </p:nvSpPr>
        <p:spPr>
          <a:xfrm>
            <a:off x="2849424" y="5022075"/>
            <a:ext cx="4164569" cy="1328265"/>
          </a:xfrm>
          <a:prstGeom prst="rect">
            <a:avLst/>
          </a:prstGeom>
          <a:solidFill>
            <a:srgbClr val="10B1A2"/>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IE" sz="2400" u="none" cap="none" strike="noStrike">
                <a:solidFill>
                  <a:schemeClr val="lt1"/>
                </a:solidFill>
                <a:latin typeface="Calibri"/>
                <a:ea typeface="Calibri"/>
                <a:cs typeface="Calibri"/>
                <a:sym typeface="Calibri"/>
              </a:rPr>
              <a:t>Telif Hakları</a:t>
            </a:r>
            <a:endParaRPr b="0" i="0" sz="1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Yazarlık eserlerini korur örn. çizimler, filmler, kitaplar</a:t>
            </a:r>
            <a:endParaRPr b="0" i="0" sz="1800" u="none" cap="none" strike="noStrike">
              <a:solidFill>
                <a:schemeClr val="lt1"/>
              </a:solidFill>
              <a:latin typeface="Calibri"/>
              <a:ea typeface="Calibri"/>
              <a:cs typeface="Calibri"/>
              <a:sym typeface="Calibri"/>
            </a:endParaRPr>
          </a:p>
        </p:txBody>
      </p:sp>
      <p:sp>
        <p:nvSpPr>
          <p:cNvPr id="655" name="Google Shape;655;p14"/>
          <p:cNvSpPr/>
          <p:nvPr/>
        </p:nvSpPr>
        <p:spPr>
          <a:xfrm>
            <a:off x="7404504" y="5021137"/>
            <a:ext cx="4164569" cy="1328265"/>
          </a:xfrm>
          <a:prstGeom prst="rect">
            <a:avLst/>
          </a:prstGeom>
          <a:solidFill>
            <a:srgbClr val="F26942"/>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IE" sz="2400" u="none" cap="none" strike="noStrike">
                <a:solidFill>
                  <a:schemeClr val="lt1"/>
                </a:solidFill>
                <a:latin typeface="Calibri"/>
                <a:ea typeface="Calibri"/>
                <a:cs typeface="Calibri"/>
                <a:sym typeface="Calibri"/>
              </a:rPr>
              <a:t>Patentleri</a:t>
            </a:r>
            <a:endParaRPr b="1" i="0" sz="24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b="0" i="0" sz="10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Fonksiyonel veya dekoratif</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IE" sz="1800" u="none" cap="none" strike="noStrike">
                <a:solidFill>
                  <a:schemeClr val="lt1"/>
                </a:solidFill>
                <a:latin typeface="Calibri"/>
                <a:ea typeface="Calibri"/>
                <a:cs typeface="Calibri"/>
                <a:sym typeface="Calibri"/>
              </a:rPr>
              <a:t> özelliklerini korur</a:t>
            </a:r>
            <a:endParaRPr b="0" i="0" sz="1800" u="none" cap="none" strike="noStrike">
              <a:solidFill>
                <a:schemeClr val="lt1"/>
              </a:solidFill>
              <a:latin typeface="Calibri"/>
              <a:ea typeface="Calibri"/>
              <a:cs typeface="Calibri"/>
              <a:sym typeface="Calibri"/>
            </a:endParaRPr>
          </a:p>
        </p:txBody>
      </p:sp>
      <p:cxnSp>
        <p:nvCxnSpPr>
          <p:cNvPr id="656" name="Google Shape;656;p14"/>
          <p:cNvCxnSpPr/>
          <p:nvPr/>
        </p:nvCxnSpPr>
        <p:spPr>
          <a:xfrm>
            <a:off x="2818154" y="3462727"/>
            <a:ext cx="8851491" cy="0"/>
          </a:xfrm>
          <a:prstGeom prst="straightConnector1">
            <a:avLst/>
          </a:prstGeom>
          <a:noFill/>
          <a:ln cap="flat" cmpd="sng" w="9525">
            <a:solidFill>
              <a:schemeClr val="lt1"/>
            </a:solidFill>
            <a:prstDash val="solid"/>
            <a:miter lim="800000"/>
            <a:headEnd len="sm" w="sm" type="none"/>
            <a:tailEnd len="sm" w="sm" type="none"/>
          </a:ln>
        </p:spPr>
      </p:cxnSp>
      <p:cxnSp>
        <p:nvCxnSpPr>
          <p:cNvPr id="657" name="Google Shape;657;p14"/>
          <p:cNvCxnSpPr/>
          <p:nvPr/>
        </p:nvCxnSpPr>
        <p:spPr>
          <a:xfrm>
            <a:off x="2818154" y="4994222"/>
            <a:ext cx="8851491"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16"/>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IPR: </a:t>
            </a:r>
            <a:r>
              <a:rPr b="1" lang="en-IE" sz="3200"/>
              <a:t>Polonya için Genel Yönergeler</a:t>
            </a:r>
            <a:endParaRPr/>
          </a:p>
        </p:txBody>
      </p:sp>
      <p:sp>
        <p:nvSpPr>
          <p:cNvPr id="663" name="Google Shape;663;p16"/>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sp>
        <p:nvSpPr>
          <p:cNvPr id="664" name="Google Shape;664;p16"/>
          <p:cNvSpPr txBox="1"/>
          <p:nvPr/>
        </p:nvSpPr>
        <p:spPr>
          <a:xfrm>
            <a:off x="9865052" y="35429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F0000"/>
                </a:solidFill>
                <a:latin typeface="Calibri"/>
                <a:ea typeface="Calibri"/>
                <a:cs typeface="Calibri"/>
                <a:sym typeface="Calibri"/>
              </a:rPr>
              <a:t>POLAND</a:t>
            </a:r>
            <a:endParaRPr/>
          </a:p>
        </p:txBody>
      </p:sp>
      <p:pic>
        <p:nvPicPr>
          <p:cNvPr descr="Image result for polish flag" id="665" name="Google Shape;665;p16"/>
          <p:cNvPicPr preferRelativeResize="0"/>
          <p:nvPr/>
        </p:nvPicPr>
        <p:blipFill rotWithShape="1">
          <a:blip r:embed="rId3">
            <a:alphaModFix/>
          </a:blip>
          <a:srcRect b="0" l="0" r="0" t="0"/>
          <a:stretch/>
        </p:blipFill>
        <p:spPr>
          <a:xfrm>
            <a:off x="9739503" y="1786181"/>
            <a:ext cx="2113266" cy="1317071"/>
          </a:xfrm>
          <a:prstGeom prst="rect">
            <a:avLst/>
          </a:prstGeom>
          <a:noFill/>
          <a:ln>
            <a:noFill/>
          </a:ln>
          <a:effectLst>
            <a:outerShdw blurRad="292100" rotWithShape="0" algn="tl" dir="2700000" dist="139700">
              <a:srgbClr val="333333">
                <a:alpha val="64705"/>
              </a:srgbClr>
            </a:outerShdw>
          </a:effectLst>
        </p:spPr>
      </p:pic>
      <p:pic>
        <p:nvPicPr>
          <p:cNvPr id="666" name="Google Shape;666;p16"/>
          <p:cNvPicPr preferRelativeResize="0"/>
          <p:nvPr/>
        </p:nvPicPr>
        <p:blipFill rotWithShape="1">
          <a:blip r:embed="rId4">
            <a:alphaModFix/>
          </a:blip>
          <a:srcRect b="0" l="0" r="0" t="0"/>
          <a:stretch/>
        </p:blipFill>
        <p:spPr>
          <a:xfrm>
            <a:off x="3184071" y="1893434"/>
            <a:ext cx="5486207" cy="3319697"/>
          </a:xfrm>
          <a:prstGeom prst="rect">
            <a:avLst/>
          </a:prstGeom>
          <a:noFill/>
          <a:ln>
            <a:noFill/>
          </a:ln>
        </p:spPr>
      </p:pic>
      <p:sp>
        <p:nvSpPr>
          <p:cNvPr id="667" name="Google Shape;667;p16"/>
          <p:cNvSpPr/>
          <p:nvPr/>
        </p:nvSpPr>
        <p:spPr>
          <a:xfrm>
            <a:off x="0" y="1650161"/>
            <a:ext cx="3123180"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IE" sz="2400" u="none" cap="none" strike="noStrike">
                <a:solidFill>
                  <a:srgbClr val="6D6E6C"/>
                </a:solidFill>
                <a:latin typeface="Calibri"/>
                <a:ea typeface="Calibri"/>
                <a:cs typeface="Calibri"/>
                <a:sym typeface="Calibri"/>
              </a:rPr>
              <a:t>Polonya hükümetinin bu resmi web sitesinde, fikri mülkiyet hakları yasalarının süreci, korunması ve uygulanması hakkında çeşitli bilgiler bulabileceğiniz sekmeler bulunmaktadır.</a:t>
            </a:r>
            <a:endParaRPr b="0" i="0" sz="2400" u="none" cap="none" strike="noStrike">
              <a:solidFill>
                <a:srgbClr val="6D6E6C"/>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graphicFrame>
        <p:nvGraphicFramePr>
          <p:cNvPr id="672" name="Google Shape;672;p15"/>
          <p:cNvGraphicFramePr/>
          <p:nvPr/>
        </p:nvGraphicFramePr>
        <p:xfrm>
          <a:off x="3322640" y="1643465"/>
          <a:ext cx="3000000" cy="3000000"/>
        </p:xfrm>
        <a:graphic>
          <a:graphicData uri="http://schemas.openxmlformats.org/drawingml/2006/table">
            <a:tbl>
              <a:tblPr>
                <a:noFill/>
                <a:tableStyleId>{2FFBE2F4-2865-43C6-AFC3-3D66F39A6F17}</a:tableStyleId>
              </a:tblPr>
              <a:tblGrid>
                <a:gridCol w="819000"/>
                <a:gridCol w="874125"/>
                <a:gridCol w="1176625"/>
                <a:gridCol w="1797925"/>
                <a:gridCol w="1099925"/>
                <a:gridCol w="1721225"/>
                <a:gridCol w="1085175"/>
              </a:tblGrid>
              <a:tr h="325125">
                <a:tc gridSpan="2">
                  <a:txBody>
                    <a:bodyPr/>
                    <a:lstStyle/>
                    <a:p>
                      <a:pPr indent="0" lvl="0" marL="0" marR="0" rtl="0" algn="l">
                        <a:spcBef>
                          <a:spcPts val="0"/>
                        </a:spcBef>
                        <a:spcAft>
                          <a:spcPts val="0"/>
                        </a:spcAft>
                        <a:buNone/>
                      </a:pPr>
                      <a:r>
                        <a:rPr lang="en-IE" sz="1800" u="none" cap="none" strike="noStrike">
                          <a:latin typeface="Calibri"/>
                          <a:ea typeface="Calibri"/>
                          <a:cs typeface="Calibri"/>
                          <a:sym typeface="Calibri"/>
                        </a:rPr>
                        <a:t> </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c hMerge="1"/>
                <a:tc>
                  <a:txBody>
                    <a:bodyPr/>
                    <a:lstStyle/>
                    <a:p>
                      <a:pPr indent="0" lvl="0" marL="0" marR="0" rtl="0" algn="l">
                        <a:spcBef>
                          <a:spcPts val="0"/>
                        </a:spcBef>
                        <a:spcAft>
                          <a:spcPts val="0"/>
                        </a:spcAft>
                        <a:buNone/>
                      </a:pPr>
                      <a:r>
                        <a:rPr b="1" lang="en-IE" sz="1800">
                          <a:solidFill>
                            <a:srgbClr val="FFFFFF"/>
                          </a:solidFill>
                          <a:latin typeface="Calibri"/>
                          <a:ea typeface="Calibri"/>
                          <a:cs typeface="Calibri"/>
                          <a:sym typeface="Calibri"/>
                        </a:rPr>
                        <a:t>KORUMA</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c>
                  <a:txBody>
                    <a:bodyPr/>
                    <a:lstStyle/>
                    <a:p>
                      <a:pPr indent="0" lvl="0" marL="0" marR="0" rtl="0" algn="l">
                        <a:spcBef>
                          <a:spcPts val="0"/>
                        </a:spcBef>
                        <a:spcAft>
                          <a:spcPts val="0"/>
                        </a:spcAft>
                        <a:buNone/>
                      </a:pPr>
                      <a:r>
                        <a:rPr b="1" lang="en-IE" sz="1800">
                          <a:solidFill>
                            <a:srgbClr val="FFFFFF"/>
                          </a:solidFill>
                          <a:latin typeface="Calibri"/>
                          <a:ea typeface="Calibri"/>
                          <a:cs typeface="Calibri"/>
                          <a:sym typeface="Calibri"/>
                        </a:rPr>
                        <a:t>İHLAL</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c>
                  <a:txBody>
                    <a:bodyPr/>
                    <a:lstStyle/>
                    <a:p>
                      <a:pPr indent="0" lvl="0" marL="0" marR="0" rtl="0" algn="l">
                        <a:spcBef>
                          <a:spcPts val="0"/>
                        </a:spcBef>
                        <a:spcAft>
                          <a:spcPts val="0"/>
                        </a:spcAft>
                        <a:buNone/>
                      </a:pPr>
                      <a:r>
                        <a:rPr b="1" lang="en-IE">
                          <a:solidFill>
                            <a:srgbClr val="FFFFFF"/>
                          </a:solidFill>
                          <a:latin typeface="Calibri"/>
                          <a:ea typeface="Calibri"/>
                          <a:cs typeface="Calibri"/>
                          <a:sym typeface="Calibri"/>
                        </a:rPr>
                        <a:t>KAYIT SÜRECİ</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c>
                  <a:txBody>
                    <a:bodyPr/>
                    <a:lstStyle/>
                    <a:p>
                      <a:pPr indent="0" lvl="0" marL="0" marR="0" rtl="0" algn="l">
                        <a:spcBef>
                          <a:spcPts val="0"/>
                        </a:spcBef>
                        <a:spcAft>
                          <a:spcPts val="0"/>
                        </a:spcAft>
                        <a:buNone/>
                      </a:pPr>
                      <a:r>
                        <a:rPr b="1" lang="en-IE" sz="1800">
                          <a:solidFill>
                            <a:srgbClr val="FFFFFF"/>
                          </a:solidFill>
                          <a:latin typeface="Calibri"/>
                          <a:ea typeface="Calibri"/>
                          <a:cs typeface="Calibri"/>
                          <a:sym typeface="Calibri"/>
                        </a:rPr>
                        <a:t>SÜRE</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c>
                  <a:txBody>
                    <a:bodyPr/>
                    <a:lstStyle/>
                    <a:p>
                      <a:pPr indent="0" lvl="0" marL="0" marR="0" rtl="0" algn="l">
                        <a:spcBef>
                          <a:spcPts val="0"/>
                        </a:spcBef>
                        <a:spcAft>
                          <a:spcPts val="0"/>
                        </a:spcAft>
                        <a:buNone/>
                      </a:pPr>
                      <a:r>
                        <a:rPr b="1" lang="en-IE">
                          <a:solidFill>
                            <a:srgbClr val="FFFFFF"/>
                          </a:solidFill>
                          <a:latin typeface="Calibri"/>
                          <a:ea typeface="Calibri"/>
                          <a:cs typeface="Calibri"/>
                          <a:sym typeface="Calibri"/>
                        </a:rPr>
                        <a:t>MALİYET</a:t>
                      </a:r>
                      <a:endParaRPr sz="2800" u="none" cap="none" strike="noStrike">
                        <a:latin typeface="Calibri"/>
                        <a:ea typeface="Calibri"/>
                        <a:cs typeface="Calibri"/>
                        <a:sym typeface="Calibri"/>
                      </a:endParaRPr>
                    </a:p>
                  </a:txBody>
                  <a:tcPr marT="0" marB="0" marR="68575" marL="68575">
                    <a:lnL cap="flat" cmpd="sng" w="19050">
                      <a:solidFill>
                        <a:srgbClr val="EA5273"/>
                      </a:solidFill>
                      <a:prstDash val="solid"/>
                      <a:round/>
                      <a:headEnd len="sm" w="sm" type="none"/>
                      <a:tailEnd len="sm" w="sm" type="none"/>
                    </a:lnL>
                    <a:lnR cap="flat" cmpd="sng" w="19050">
                      <a:solidFill>
                        <a:srgbClr val="EA5273"/>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EA5273"/>
                      </a:solidFill>
                      <a:prstDash val="solid"/>
                      <a:round/>
                      <a:headEnd len="sm" w="sm" type="none"/>
                      <a:tailEnd len="sm" w="sm" type="none"/>
                    </a:lnB>
                    <a:solidFill>
                      <a:srgbClr val="EA5273"/>
                    </a:solidFill>
                  </a:tcPr>
                </a:tc>
              </a:tr>
              <a:tr h="704300">
                <a:tc rowSpan="2">
                  <a:txBody>
                    <a:bodyPr/>
                    <a:lstStyle/>
                    <a:p>
                      <a:pPr indent="0" lvl="0" marL="0" marR="0" rtl="0" algn="l">
                        <a:spcBef>
                          <a:spcPts val="0"/>
                        </a:spcBef>
                        <a:spcAft>
                          <a:spcPts val="0"/>
                        </a:spcAft>
                        <a:buNone/>
                      </a:pPr>
                      <a:r>
                        <a:rPr b="1" lang="en-IE" sz="1600" u="none" cap="none" strike="noStrike">
                          <a:solidFill>
                            <a:srgbClr val="EA5273"/>
                          </a:solidFill>
                          <a:latin typeface="Calibri"/>
                          <a:ea typeface="Calibri"/>
                          <a:cs typeface="Calibri"/>
                          <a:sym typeface="Calibri"/>
                        </a:rPr>
                        <a:t>PATENT</a:t>
                      </a:r>
                      <a:endParaRPr sz="24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Faydalı Model</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İşlevsel Yönler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Yap, Kullan, Teklif, Satış, İthalat</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Evet</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Dosyalamadan 20 yıl sonra</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Pahalı</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EA5273"/>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r>
              <a:tr h="704300">
                <a:tc vMerge="1"/>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Tasarım Patenti</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Dekoratif Özellikler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Yap, Kullan, Teklif, Satış, İthalat</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Evet</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Dosyalamadan 15 yıl sonra</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 Orta</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r>
              <a:tr h="1057450">
                <a:tc gridSpan="2">
                  <a:txBody>
                    <a:bodyPr/>
                    <a:lstStyle/>
                    <a:p>
                      <a:pPr indent="0" lvl="0" marL="0" marR="0" rtl="0" algn="l">
                        <a:spcBef>
                          <a:spcPts val="0"/>
                        </a:spcBef>
                        <a:spcAft>
                          <a:spcPts val="0"/>
                        </a:spcAft>
                        <a:buNone/>
                      </a:pPr>
                      <a:r>
                        <a:rPr b="1" lang="en-IE" sz="1800" u="none" cap="none" strike="noStrike">
                          <a:solidFill>
                            <a:srgbClr val="EA5273"/>
                          </a:solidFill>
                          <a:latin typeface="Calibri"/>
                          <a:ea typeface="Calibri"/>
                          <a:cs typeface="Calibri"/>
                          <a:sym typeface="Calibri"/>
                        </a:rPr>
                        <a:t>TİCARİ MARKALAR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hMerge="1"/>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Markalar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Ticarette kullanılır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Opsiyonel</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Potansiyel olarak belirsiz, kullanımla sınırlı</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Ucuz</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r>
              <a:tr h="573225">
                <a:tc gridSpan="2">
                  <a:txBody>
                    <a:bodyPr/>
                    <a:lstStyle/>
                    <a:p>
                      <a:pPr indent="0" lvl="0" marL="0" marR="0" rtl="0" algn="l">
                        <a:spcBef>
                          <a:spcPts val="0"/>
                        </a:spcBef>
                        <a:spcAft>
                          <a:spcPts val="0"/>
                        </a:spcAft>
                        <a:buNone/>
                      </a:pPr>
                      <a:r>
                        <a:rPr b="1" lang="en-IE" sz="1800" u="none" cap="none" strike="noStrike">
                          <a:solidFill>
                            <a:srgbClr val="EA5273"/>
                          </a:solidFill>
                          <a:latin typeface="Calibri"/>
                          <a:ea typeface="Calibri"/>
                          <a:cs typeface="Calibri"/>
                          <a:sym typeface="Calibri"/>
                        </a:rPr>
                        <a:t>TELİF HAKLARI</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hMerge="1"/>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Yazarlık eserleri</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Kopyalama vb.</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4D4D4C"/>
                        </a:buClr>
                        <a:buSzPts val="1800"/>
                        <a:buFont typeface="Calibri"/>
                        <a:buNone/>
                      </a:pPr>
                      <a:r>
                        <a:rPr lang="en-IE" sz="1800" u="none" cap="none" strike="noStrike">
                          <a:solidFill>
                            <a:srgbClr val="4D4D4C"/>
                          </a:solidFill>
                          <a:latin typeface="Calibri"/>
                          <a:ea typeface="Calibri"/>
                          <a:cs typeface="Calibri"/>
                          <a:sym typeface="Calibri"/>
                        </a:rPr>
                        <a:t>Opsiyonel</a:t>
                      </a:r>
                      <a:endParaRPr sz="2800" u="none" cap="none" strike="noStrike">
                        <a:latin typeface="Calibri"/>
                        <a:ea typeface="Calibri"/>
                        <a:cs typeface="Calibri"/>
                        <a:sym typeface="Calibri"/>
                      </a:endParaRPr>
                    </a:p>
                    <a:p>
                      <a:pPr indent="0" lvl="0" marL="0" marR="0" rtl="0" algn="l">
                        <a:spcBef>
                          <a:spcPts val="0"/>
                        </a:spcBef>
                        <a:spcAft>
                          <a:spcPts val="0"/>
                        </a:spcAft>
                        <a:buNone/>
                      </a:pPr>
                      <a:r>
                        <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+70 yıl</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Ucuz</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r>
              <a:tr h="1039825">
                <a:tc gridSpan="2">
                  <a:txBody>
                    <a:bodyPr/>
                    <a:lstStyle/>
                    <a:p>
                      <a:pPr indent="0" lvl="0" marL="0" marR="0" rtl="0" algn="l">
                        <a:spcBef>
                          <a:spcPts val="0"/>
                        </a:spcBef>
                        <a:spcAft>
                          <a:spcPts val="0"/>
                        </a:spcAft>
                        <a:buNone/>
                      </a:pPr>
                      <a:r>
                        <a:rPr b="1" lang="en-IE" sz="1800" u="none" cap="none" strike="noStrike">
                          <a:solidFill>
                            <a:srgbClr val="EA5273"/>
                          </a:solidFill>
                          <a:latin typeface="Calibri"/>
                          <a:ea typeface="Calibri"/>
                          <a:cs typeface="Calibri"/>
                          <a:sym typeface="Calibri"/>
                        </a:rPr>
                        <a:t>TİCARET SIRLARI</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hMerge="1"/>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Bilgi</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Güveni kötüye kullanma</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Hayır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Gizlilikle sınırlandırılmış, potansiyel olarak belirsiz</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IE" sz="1800" u="none" cap="none" strike="noStrike">
                          <a:solidFill>
                            <a:srgbClr val="4D4D4C"/>
                          </a:solidFill>
                          <a:latin typeface="Calibri"/>
                          <a:ea typeface="Calibri"/>
                          <a:cs typeface="Calibri"/>
                          <a:sym typeface="Calibri"/>
                        </a:rPr>
                        <a:t>Değişiyor</a:t>
                      </a:r>
                      <a:endParaRPr sz="2800" u="none" cap="none" strike="noStrike">
                        <a:latin typeface="Calibri"/>
                        <a:ea typeface="Calibri"/>
                        <a:cs typeface="Calibri"/>
                        <a:sym typeface="Calibri"/>
                      </a:endParaRPr>
                    </a:p>
                  </a:txBody>
                  <a:tcPr marT="0" marB="0" marR="68575" marL="68575">
                    <a:lnL cap="flat" cmpd="sng" w="19050">
                      <a:solidFill>
                        <a:srgbClr val="BADCCD"/>
                      </a:solidFill>
                      <a:prstDash val="solid"/>
                      <a:round/>
                      <a:headEnd len="sm" w="sm" type="none"/>
                      <a:tailEnd len="sm" w="sm" type="none"/>
                    </a:lnL>
                    <a:lnR cap="flat" cmpd="sng" w="19050">
                      <a:solidFill>
                        <a:srgbClr val="BADCCD"/>
                      </a:solidFill>
                      <a:prstDash val="solid"/>
                      <a:round/>
                      <a:headEnd len="sm" w="sm" type="none"/>
                      <a:tailEnd len="sm" w="sm" type="none"/>
                    </a:lnR>
                    <a:lnT cap="flat" cmpd="sng" w="19050">
                      <a:solidFill>
                        <a:srgbClr val="BADCCD"/>
                      </a:solidFill>
                      <a:prstDash val="solid"/>
                      <a:round/>
                      <a:headEnd len="sm" w="sm" type="none"/>
                      <a:tailEnd len="sm" w="sm" type="none"/>
                    </a:lnT>
                    <a:lnB cap="flat" cmpd="sng" w="19050">
                      <a:solidFill>
                        <a:srgbClr val="BADCCD"/>
                      </a:solidFill>
                      <a:prstDash val="solid"/>
                      <a:round/>
                      <a:headEnd len="sm" w="sm" type="none"/>
                      <a:tailEnd len="sm" w="sm" type="none"/>
                    </a:lnB>
                    <a:solidFill>
                      <a:schemeClr val="lt1"/>
                    </a:solidFill>
                  </a:tcPr>
                </a:tc>
              </a:tr>
            </a:tbl>
          </a:graphicData>
        </a:graphic>
      </p:graphicFrame>
      <p:sp>
        <p:nvSpPr>
          <p:cNvPr id="673" name="Google Shape;673;p15"/>
          <p:cNvSpPr txBox="1"/>
          <p:nvPr/>
        </p:nvSpPr>
        <p:spPr>
          <a:xfrm>
            <a:off x="295397" y="3410656"/>
            <a:ext cx="2886693" cy="27749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6D6E6C"/>
              </a:buClr>
              <a:buSzPts val="2400"/>
              <a:buFont typeface="Arial"/>
              <a:buNone/>
            </a:pPr>
            <a:r>
              <a:rPr b="0" i="0" lang="en-IE" sz="2400" u="none" cap="none" strike="noStrike">
                <a:solidFill>
                  <a:srgbClr val="6D6E6C"/>
                </a:solidFill>
                <a:latin typeface="Calibri"/>
                <a:ea typeface="Calibri"/>
                <a:cs typeface="Calibri"/>
                <a:sym typeface="Calibri"/>
              </a:rPr>
              <a:t>Bu tablo, dört farklı fikri mülkiyet türünün her birini ve bunların daha geniş anlamda korunmak için ne kullanılabileceğini göstermektedir…</a:t>
            </a:r>
            <a:br>
              <a:rPr b="0" i="0" lang="en-IE" sz="2400" u="none" cap="none" strike="noStrike">
                <a:solidFill>
                  <a:srgbClr val="6D6E6C"/>
                </a:solidFill>
                <a:latin typeface="Calibri"/>
                <a:ea typeface="Calibri"/>
                <a:cs typeface="Calibri"/>
                <a:sym typeface="Calibri"/>
              </a:rPr>
            </a:br>
            <a:endParaRPr b="0" i="0" sz="2400" u="none" cap="none" strike="noStrike">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2400"/>
              <a:buFont typeface="Arial"/>
              <a:buNone/>
            </a:pPr>
            <a:r>
              <a:t/>
            </a:r>
            <a:endParaRPr b="0" i="0" sz="2400" u="none" cap="none" strike="noStrike">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2400"/>
              <a:buFont typeface="Arial"/>
              <a:buNone/>
            </a:pPr>
            <a:r>
              <a:t/>
            </a:r>
            <a:endParaRPr b="0" i="0" sz="2400" u="none" cap="none" strike="noStrike">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2400"/>
              <a:buFont typeface="Arial"/>
              <a:buNone/>
            </a:pPr>
            <a:r>
              <a:t/>
            </a:r>
            <a:endParaRPr b="0" i="0" sz="2400" u="none" cap="none" strike="noStrike">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rgbClr val="7F7F7F"/>
              </a:buClr>
              <a:buSzPts val="2400"/>
              <a:buFont typeface="Arial"/>
              <a:buNone/>
            </a:pPr>
            <a:r>
              <a:t/>
            </a:r>
            <a:endParaRPr b="0" i="0" sz="2400" u="none" cap="none" strike="noStrike">
              <a:solidFill>
                <a:srgbClr val="6D6E6C"/>
              </a:solidFill>
              <a:latin typeface="Calibri"/>
              <a:ea typeface="Calibri"/>
              <a:cs typeface="Calibri"/>
              <a:sym typeface="Calibri"/>
            </a:endParaRPr>
          </a:p>
        </p:txBody>
      </p:sp>
      <p:sp>
        <p:nvSpPr>
          <p:cNvPr id="674" name="Google Shape;674;p15"/>
          <p:cNvSpPr txBox="1"/>
          <p:nvPr>
            <p:ph idx="1" type="body"/>
          </p:nvPr>
        </p:nvSpPr>
        <p:spPr>
          <a:xfrm>
            <a:off x="3468600" y="171874"/>
            <a:ext cx="8282100" cy="1271100"/>
          </a:xfrm>
          <a:prstGeom prst="rect">
            <a:avLst/>
          </a:prstGeom>
          <a:solidFill>
            <a:schemeClr val="lt1"/>
          </a:solidFill>
          <a:ln>
            <a:noFill/>
          </a:ln>
        </p:spPr>
        <p:txBody>
          <a:bodyPr anchorCtr="0" anchor="t" bIns="45700" lIns="91425" spcFirstLastPara="1" rIns="91425" wrap="square" tIns="45700">
            <a:normAutofit/>
          </a:bodyPr>
          <a:lstStyle/>
          <a:p>
            <a:pPr indent="0" lvl="0" marL="147638" rtl="0" algn="l">
              <a:lnSpc>
                <a:spcPct val="90000"/>
              </a:lnSpc>
              <a:spcBef>
                <a:spcPts val="0"/>
              </a:spcBef>
              <a:spcAft>
                <a:spcPts val="0"/>
              </a:spcAft>
              <a:buClr>
                <a:srgbClr val="10B1A2"/>
              </a:buClr>
              <a:buSzPts val="3200"/>
              <a:buNone/>
            </a:pPr>
            <a:r>
              <a:rPr b="1" lang="en-IE" sz="3200">
                <a:solidFill>
                  <a:srgbClr val="10B1A2"/>
                </a:solidFill>
              </a:rPr>
              <a:t>Kavram İspatı'nın bir parçası olarak İsminizi &amp; Fikrinizi koruyun</a:t>
            </a:r>
            <a:endParaRPr b="1" sz="3200">
              <a:solidFill>
                <a:srgbClr val="10B1A2"/>
              </a:solidFill>
            </a:endParaRPr>
          </a:p>
          <a:p>
            <a:pPr indent="0" lvl="0" marL="147638" rtl="0" algn="l">
              <a:lnSpc>
                <a:spcPct val="90000"/>
              </a:lnSpc>
              <a:spcBef>
                <a:spcPts val="1000"/>
              </a:spcBef>
              <a:spcAft>
                <a:spcPts val="0"/>
              </a:spcAft>
              <a:buClr>
                <a:srgbClr val="E63275"/>
              </a:buClr>
              <a:buSzPts val="2400"/>
              <a:buNone/>
            </a:pPr>
            <a:r>
              <a:rPr b="1" i="1" lang="en-IE" sz="2400">
                <a:solidFill>
                  <a:srgbClr val="E63275"/>
                </a:solidFill>
              </a:rPr>
              <a:t>Fikri Mülkiyet Hakları (IPR)</a:t>
            </a:r>
            <a:endParaRPr/>
          </a:p>
          <a:p>
            <a:pPr indent="0" lvl="0" marL="147638" rtl="0" algn="l">
              <a:lnSpc>
                <a:spcPct val="90000"/>
              </a:lnSpc>
              <a:spcBef>
                <a:spcPts val="1000"/>
              </a:spcBef>
              <a:spcAft>
                <a:spcPts val="0"/>
              </a:spcAft>
              <a:buClr>
                <a:srgbClr val="6D6E6C"/>
              </a:buClr>
              <a:buSzPts val="3200"/>
              <a:buNone/>
            </a:pPr>
            <a:r>
              <a:t/>
            </a:r>
            <a:endParaRPr b="1" sz="3200">
              <a:solidFill>
                <a:srgbClr val="10B1A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17"/>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IPR: </a:t>
            </a:r>
            <a:r>
              <a:rPr b="1" lang="en-IE" sz="3200"/>
              <a:t>Türkiye için Genel Yönergeler</a:t>
            </a:r>
            <a:endParaRPr/>
          </a:p>
        </p:txBody>
      </p:sp>
      <p:sp>
        <p:nvSpPr>
          <p:cNvPr id="680" name="Google Shape;680;p17"/>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681" name="Google Shape;681;p17"/>
          <p:cNvPicPr preferRelativeResize="0"/>
          <p:nvPr/>
        </p:nvPicPr>
        <p:blipFill rotWithShape="1">
          <a:blip r:embed="rId3">
            <a:alphaModFix/>
          </a:blip>
          <a:srcRect b="0" l="0" r="0" t="0"/>
          <a:stretch/>
        </p:blipFill>
        <p:spPr>
          <a:xfrm>
            <a:off x="9765129" y="1893434"/>
            <a:ext cx="2087640" cy="1391760"/>
          </a:xfrm>
          <a:prstGeom prst="rect">
            <a:avLst/>
          </a:prstGeom>
          <a:noFill/>
          <a:ln>
            <a:noFill/>
          </a:ln>
        </p:spPr>
      </p:pic>
      <p:sp>
        <p:nvSpPr>
          <p:cNvPr id="682" name="Google Shape;682;p17"/>
          <p:cNvSpPr txBox="1"/>
          <p:nvPr/>
        </p:nvSpPr>
        <p:spPr>
          <a:xfrm>
            <a:off x="9865052" y="35429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F0000"/>
                </a:solidFill>
                <a:latin typeface="Calibri"/>
                <a:ea typeface="Calibri"/>
                <a:cs typeface="Calibri"/>
                <a:sym typeface="Calibri"/>
              </a:rPr>
              <a:t>TURKEY</a:t>
            </a:r>
            <a:endParaRPr/>
          </a:p>
        </p:txBody>
      </p:sp>
      <p:pic>
        <p:nvPicPr>
          <p:cNvPr id="683" name="Google Shape;683;p17"/>
          <p:cNvPicPr preferRelativeResize="0"/>
          <p:nvPr/>
        </p:nvPicPr>
        <p:blipFill rotWithShape="1">
          <a:blip r:embed="rId4">
            <a:alphaModFix/>
          </a:blip>
          <a:srcRect b="0" l="0" r="0" t="0"/>
          <a:stretch/>
        </p:blipFill>
        <p:spPr>
          <a:xfrm>
            <a:off x="3271947" y="2013517"/>
            <a:ext cx="5264914" cy="32380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18"/>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IPR: </a:t>
            </a:r>
            <a:r>
              <a:rPr b="1" lang="en-IE" sz="3200"/>
              <a:t>İrlanda için Genel Yönergeler</a:t>
            </a:r>
            <a:endParaRPr/>
          </a:p>
        </p:txBody>
      </p:sp>
      <p:sp>
        <p:nvSpPr>
          <p:cNvPr id="689" name="Google Shape;689;p18"/>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sp>
        <p:nvSpPr>
          <p:cNvPr id="690" name="Google Shape;690;p18"/>
          <p:cNvSpPr txBox="1"/>
          <p:nvPr/>
        </p:nvSpPr>
        <p:spPr>
          <a:xfrm>
            <a:off x="9653755" y="3401707"/>
            <a:ext cx="1887794" cy="461665"/>
          </a:xfrm>
          <a:prstGeom prst="rect">
            <a:avLst/>
          </a:prstGeom>
          <a:solidFill>
            <a:schemeClr val="lt1"/>
          </a:solidFill>
          <a:ln cap="flat" cmpd="sng" w="76200">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00B050"/>
                </a:solidFill>
                <a:latin typeface="Calibri"/>
                <a:ea typeface="Calibri"/>
                <a:cs typeface="Calibri"/>
                <a:sym typeface="Calibri"/>
              </a:rPr>
              <a:t>Ireland</a:t>
            </a:r>
            <a:endParaRPr/>
          </a:p>
        </p:txBody>
      </p:sp>
      <p:pic>
        <p:nvPicPr>
          <p:cNvPr id="691" name="Google Shape;691;p18"/>
          <p:cNvPicPr preferRelativeResize="0"/>
          <p:nvPr/>
        </p:nvPicPr>
        <p:blipFill rotWithShape="1">
          <a:blip r:embed="rId3">
            <a:alphaModFix/>
          </a:blip>
          <a:srcRect b="0" l="0" r="0" t="0"/>
          <a:stretch/>
        </p:blipFill>
        <p:spPr>
          <a:xfrm>
            <a:off x="3184071" y="2608976"/>
            <a:ext cx="5635922" cy="2252535"/>
          </a:xfrm>
          <a:prstGeom prst="rect">
            <a:avLst/>
          </a:prstGeom>
          <a:noFill/>
          <a:ln>
            <a:noFill/>
          </a:ln>
        </p:spPr>
      </p:pic>
      <p:pic>
        <p:nvPicPr>
          <p:cNvPr id="692" name="Google Shape;692;p18"/>
          <p:cNvPicPr preferRelativeResize="0"/>
          <p:nvPr/>
        </p:nvPicPr>
        <p:blipFill rotWithShape="1">
          <a:blip r:embed="rId4">
            <a:alphaModFix/>
          </a:blip>
          <a:srcRect b="0" l="0" r="0" t="0"/>
          <a:stretch/>
        </p:blipFill>
        <p:spPr>
          <a:xfrm>
            <a:off x="9172663" y="1749195"/>
            <a:ext cx="2849978" cy="14249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19"/>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6D6E6C"/>
              </a:buClr>
              <a:buSzPts val="3200"/>
              <a:buNone/>
            </a:pPr>
            <a:r>
              <a:rPr b="1" lang="en-IE" sz="3200"/>
              <a:t>Türkiye İçin İlgili Kanun</a:t>
            </a:r>
            <a:endParaRPr/>
          </a:p>
        </p:txBody>
      </p:sp>
      <p:sp>
        <p:nvSpPr>
          <p:cNvPr id="698" name="Google Shape;698;p19"/>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699" name="Google Shape;699;p19"/>
          <p:cNvPicPr preferRelativeResize="0"/>
          <p:nvPr/>
        </p:nvPicPr>
        <p:blipFill rotWithShape="1">
          <a:blip r:embed="rId3">
            <a:alphaModFix/>
          </a:blip>
          <a:srcRect b="0" l="0" r="0" t="0"/>
          <a:stretch/>
        </p:blipFill>
        <p:spPr>
          <a:xfrm>
            <a:off x="9765129" y="1893434"/>
            <a:ext cx="2087640" cy="1391760"/>
          </a:xfrm>
          <a:prstGeom prst="rect">
            <a:avLst/>
          </a:prstGeom>
          <a:noFill/>
          <a:ln>
            <a:noFill/>
          </a:ln>
        </p:spPr>
      </p:pic>
      <p:sp>
        <p:nvSpPr>
          <p:cNvPr id="700" name="Google Shape;700;p19"/>
          <p:cNvSpPr txBox="1"/>
          <p:nvPr/>
        </p:nvSpPr>
        <p:spPr>
          <a:xfrm>
            <a:off x="9865052" y="35429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F0000"/>
                </a:solidFill>
                <a:latin typeface="Calibri"/>
                <a:ea typeface="Calibri"/>
                <a:cs typeface="Calibri"/>
                <a:sym typeface="Calibri"/>
              </a:rPr>
              <a:t>TURKEY</a:t>
            </a:r>
            <a:endParaRPr b="1" i="0" sz="2400" u="none" cap="none" strike="noStrike">
              <a:solidFill>
                <a:srgbClr val="FF0000"/>
              </a:solidFill>
              <a:latin typeface="Calibri"/>
              <a:ea typeface="Calibri"/>
              <a:cs typeface="Calibri"/>
              <a:sym typeface="Calibri"/>
            </a:endParaRPr>
          </a:p>
        </p:txBody>
      </p:sp>
      <p:pic>
        <p:nvPicPr>
          <p:cNvPr id="701" name="Google Shape;701;p19"/>
          <p:cNvPicPr preferRelativeResize="0"/>
          <p:nvPr/>
        </p:nvPicPr>
        <p:blipFill rotWithShape="1">
          <a:blip r:embed="rId4">
            <a:alphaModFix/>
          </a:blip>
          <a:srcRect b="0" l="0" r="0" t="0"/>
          <a:stretch/>
        </p:blipFill>
        <p:spPr>
          <a:xfrm>
            <a:off x="3632926" y="1978726"/>
            <a:ext cx="4926147" cy="33929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2"/>
          <p:cNvSpPr txBox="1"/>
          <p:nvPr>
            <p:ph idx="1" type="body"/>
          </p:nvPr>
        </p:nvSpPr>
        <p:spPr>
          <a:xfrm>
            <a:off x="651059" y="1085612"/>
            <a:ext cx="3821205"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Modül 4</a:t>
            </a:r>
            <a:endParaRPr/>
          </a:p>
        </p:txBody>
      </p:sp>
      <p:sp>
        <p:nvSpPr>
          <p:cNvPr id="563" name="Google Shape;563;p2"/>
          <p:cNvSpPr txBox="1"/>
          <p:nvPr>
            <p:ph idx="2" type="body"/>
          </p:nvPr>
        </p:nvSpPr>
        <p:spPr>
          <a:xfrm>
            <a:off x="243841" y="2087287"/>
            <a:ext cx="4437888" cy="36420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sz="2400"/>
              <a:t>Önceki modüllerde, girişimcilik potansiyelinizi değerlendirdiniz, işe başlamak için neden  şimdi’nin iyi bir zaman olduğunu ve iş fikrinizi nasıl doğrulayacağınızı öğrendiniz. Bu modülde, konsept sürecinin kanıtını ve minimum kaynakla Mühendislik başlangıç fikrinizi nasıl hızlandırabileceğinizi ele alıyoruz.</a:t>
            </a:r>
            <a:endParaRPr/>
          </a:p>
        </p:txBody>
      </p:sp>
      <p:sp>
        <p:nvSpPr>
          <p:cNvPr id="564" name="Google Shape;564;p2"/>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1</a:t>
            </a:r>
            <a:endParaRPr/>
          </a:p>
        </p:txBody>
      </p:sp>
      <p:sp>
        <p:nvSpPr>
          <p:cNvPr id="565" name="Google Shape;565;p2"/>
          <p:cNvSpPr txBox="1"/>
          <p:nvPr>
            <p:ph idx="4" type="body"/>
          </p:nvPr>
        </p:nvSpPr>
        <p:spPr>
          <a:xfrm>
            <a:off x="6271051" y="1222809"/>
            <a:ext cx="5540648" cy="149485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IE"/>
              <a:t>Kavram Kanıtlama</a:t>
            </a:r>
            <a:endParaRPr b="1"/>
          </a:p>
          <a:p>
            <a:pPr indent="0" lvl="0" marL="0" rtl="0" algn="l">
              <a:lnSpc>
                <a:spcPct val="90000"/>
              </a:lnSpc>
              <a:spcBef>
                <a:spcPts val="1000"/>
              </a:spcBef>
              <a:spcAft>
                <a:spcPts val="0"/>
              </a:spcAft>
              <a:buClr>
                <a:schemeClr val="lt1"/>
              </a:buClr>
              <a:buSzPts val="2000"/>
              <a:buNone/>
            </a:pPr>
            <a:r>
              <a:rPr lang="en-IE" sz="2000"/>
              <a:t>Kavram Süreci ve Fikirlerin Değerlendirilmesi, Fikrinizi Adlandırın ve Koruyun</a:t>
            </a:r>
            <a:endParaRPr/>
          </a:p>
        </p:txBody>
      </p:sp>
      <p:sp>
        <p:nvSpPr>
          <p:cNvPr id="566" name="Google Shape;566;p2"/>
          <p:cNvSpPr txBox="1"/>
          <p:nvPr>
            <p:ph idx="5" type="body"/>
          </p:nvPr>
        </p:nvSpPr>
        <p:spPr>
          <a:xfrm>
            <a:off x="4998842" y="2740524"/>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2</a:t>
            </a:r>
            <a:endParaRPr/>
          </a:p>
        </p:txBody>
      </p:sp>
      <p:sp>
        <p:nvSpPr>
          <p:cNvPr id="567" name="Google Shape;567;p2"/>
          <p:cNvSpPr txBox="1"/>
          <p:nvPr>
            <p:ph idx="6" type="body"/>
          </p:nvPr>
        </p:nvSpPr>
        <p:spPr>
          <a:xfrm>
            <a:off x="6294869" y="2740524"/>
            <a:ext cx="5353929" cy="129299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2220"/>
              <a:buNone/>
            </a:pPr>
            <a:r>
              <a:rPr b="1" lang="en-IE" sz="2220"/>
              <a:t>Yeniden Örnekleme</a:t>
            </a:r>
            <a:endParaRPr b="1" sz="2220"/>
          </a:p>
          <a:p>
            <a:pPr indent="0" lvl="0" marL="0" rtl="0" algn="l">
              <a:lnSpc>
                <a:spcPct val="80000"/>
              </a:lnSpc>
              <a:spcBef>
                <a:spcPts val="1000"/>
              </a:spcBef>
              <a:spcAft>
                <a:spcPts val="0"/>
              </a:spcAft>
              <a:buClr>
                <a:schemeClr val="lt1"/>
              </a:buClr>
              <a:buSzPts val="1850"/>
              <a:buNone/>
            </a:pPr>
            <a:r>
              <a:rPr lang="en-IE" sz="1850"/>
              <a:t>Yeniden örenkleme (bootstrapping) nedir ve sizin için doğru mu? Minimum uygulanabilir ürünün (MVP) önemi, İşletmeniz için İş Modelleri</a:t>
            </a:r>
            <a:endParaRPr sz="2220"/>
          </a:p>
        </p:txBody>
      </p:sp>
      <p:sp>
        <p:nvSpPr>
          <p:cNvPr id="568" name="Google Shape;568;p2"/>
          <p:cNvSpPr txBox="1"/>
          <p:nvPr>
            <p:ph idx="7" type="body"/>
          </p:nvPr>
        </p:nvSpPr>
        <p:spPr>
          <a:xfrm>
            <a:off x="4968894" y="4387646"/>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3</a:t>
            </a:r>
            <a:endParaRPr/>
          </a:p>
        </p:txBody>
      </p:sp>
      <p:sp>
        <p:nvSpPr>
          <p:cNvPr id="569" name="Google Shape;569;p2"/>
          <p:cNvSpPr txBox="1"/>
          <p:nvPr>
            <p:ph idx="8" type="body"/>
          </p:nvPr>
        </p:nvSpPr>
        <p:spPr>
          <a:xfrm>
            <a:off x="6264921" y="4387646"/>
            <a:ext cx="5353929" cy="12929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IE"/>
              <a:t>Parayla ilgili fikrinizi test etme</a:t>
            </a:r>
            <a:endParaRPr/>
          </a:p>
          <a:p>
            <a:pPr indent="0" lvl="0" marL="0" rtl="0" algn="l">
              <a:lnSpc>
                <a:spcPct val="90000"/>
              </a:lnSpc>
              <a:spcBef>
                <a:spcPts val="1000"/>
              </a:spcBef>
              <a:spcAft>
                <a:spcPts val="0"/>
              </a:spcAft>
              <a:buClr>
                <a:schemeClr val="lt1"/>
              </a:buClr>
              <a:buSzPts val="2000"/>
              <a:buNone/>
            </a:pPr>
            <a:r>
              <a:rPr lang="en-IE" sz="2000"/>
              <a:t>Mülakatlar, Örnek Olaylar, En İyi Girişimcilerin Başlangıç Tavsiyeleri</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20"/>
          <p:cNvSpPr txBox="1"/>
          <p:nvPr>
            <p:ph idx="1" type="body"/>
          </p:nvPr>
        </p:nvSpPr>
        <p:spPr>
          <a:xfrm>
            <a:off x="4161984" y="428625"/>
            <a:ext cx="7741994" cy="1438427"/>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10B1A2"/>
              </a:buClr>
              <a:buSzPts val="3607"/>
              <a:buNone/>
            </a:pPr>
            <a:r>
              <a:rPr b="1" lang="en-IE" sz="3607">
                <a:solidFill>
                  <a:srgbClr val="10B1A2"/>
                </a:solidFill>
                <a:latin typeface="Calibri"/>
                <a:ea typeface="Calibri"/>
                <a:cs typeface="Calibri"/>
                <a:sym typeface="Calibri"/>
              </a:rPr>
              <a:t>Avrupa Araştırma Konseyi (ERC)</a:t>
            </a:r>
            <a:endParaRPr/>
          </a:p>
          <a:p>
            <a:pPr indent="0" lvl="0" marL="0" rtl="0" algn="l">
              <a:lnSpc>
                <a:spcPct val="80000"/>
              </a:lnSpc>
              <a:spcBef>
                <a:spcPts val="300"/>
              </a:spcBef>
              <a:spcAft>
                <a:spcPts val="0"/>
              </a:spcAft>
              <a:buClr>
                <a:srgbClr val="E95273"/>
              </a:buClr>
              <a:buSzPts val="3330"/>
              <a:buNone/>
            </a:pPr>
            <a:r>
              <a:rPr b="1" i="1" lang="en-IE" sz="3330">
                <a:solidFill>
                  <a:srgbClr val="E95273"/>
                </a:solidFill>
              </a:rPr>
              <a:t>ERC Kavram Kanıtı Belgesi aşağıdakiler için kullanılabilir:</a:t>
            </a:r>
            <a:endParaRPr/>
          </a:p>
          <a:p>
            <a:pPr indent="0" lvl="0" marL="0" rtl="0" algn="l">
              <a:lnSpc>
                <a:spcPct val="80000"/>
              </a:lnSpc>
              <a:spcBef>
                <a:spcPts val="1000"/>
              </a:spcBef>
              <a:spcAft>
                <a:spcPts val="0"/>
              </a:spcAft>
              <a:buClr>
                <a:srgbClr val="6D6E6C"/>
              </a:buClr>
              <a:buSzPts val="3330"/>
              <a:buNone/>
            </a:pPr>
            <a:r>
              <a:t/>
            </a:r>
            <a:endParaRPr b="1" sz="3330"/>
          </a:p>
        </p:txBody>
      </p:sp>
      <p:sp>
        <p:nvSpPr>
          <p:cNvPr id="707" name="Google Shape;707;p20"/>
          <p:cNvSpPr txBox="1"/>
          <p:nvPr>
            <p:ph idx="2" type="body"/>
          </p:nvPr>
        </p:nvSpPr>
        <p:spPr>
          <a:xfrm>
            <a:off x="3743325" y="2127058"/>
            <a:ext cx="4018661" cy="3960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300"/>
              <a:buFont typeface="Noto Sans Symbols"/>
              <a:buChar char="✔"/>
            </a:pPr>
            <a:r>
              <a:rPr b="1" lang="en-IE" sz="2300"/>
              <a:t>Canlılık</a:t>
            </a:r>
            <a:r>
              <a:rPr lang="en-IE" sz="2300"/>
              <a:t>, teknik sorunlar ve genel yönlendirme oluşturun</a:t>
            </a:r>
            <a:endParaRPr sz="2300"/>
          </a:p>
          <a:p>
            <a:pPr indent="-342900" lvl="0" marL="342900" rtl="0" algn="l">
              <a:lnSpc>
                <a:spcPct val="90000"/>
              </a:lnSpc>
              <a:spcBef>
                <a:spcPts val="400"/>
              </a:spcBef>
              <a:spcAft>
                <a:spcPts val="0"/>
              </a:spcAft>
              <a:buClr>
                <a:srgbClr val="E95273"/>
              </a:buClr>
              <a:buSzPts val="2300"/>
              <a:buFont typeface="Noto Sans Symbols"/>
              <a:buChar char="✔"/>
            </a:pPr>
            <a:r>
              <a:rPr lang="en-IE" sz="2300"/>
              <a:t>Fikri mülkiyet</a:t>
            </a:r>
            <a:r>
              <a:rPr b="1" lang="en-IE" sz="2300"/>
              <a:t> hakları </a:t>
            </a:r>
            <a:r>
              <a:rPr lang="en-IE" sz="2300"/>
              <a:t>konumunu ve stratejisini netleştirmek</a:t>
            </a:r>
            <a:endParaRPr sz="2300"/>
          </a:p>
          <a:p>
            <a:pPr indent="-342900" lvl="0" marL="342900" rtl="0" algn="l">
              <a:lnSpc>
                <a:spcPct val="90000"/>
              </a:lnSpc>
              <a:spcBef>
                <a:spcPts val="400"/>
              </a:spcBef>
              <a:spcAft>
                <a:spcPts val="0"/>
              </a:spcAft>
              <a:buClr>
                <a:srgbClr val="E95273"/>
              </a:buClr>
              <a:buSzPts val="2300"/>
              <a:buFont typeface="Noto Sans Symbols"/>
              <a:buChar char="✔"/>
            </a:pPr>
            <a:r>
              <a:rPr lang="en-IE" sz="2300"/>
              <a:t>Bütçeleme ve diğer ticari tartışma biçimleri için </a:t>
            </a:r>
            <a:r>
              <a:rPr b="1" lang="en-IE" sz="2300"/>
              <a:t>geri bildirim</a:t>
            </a:r>
            <a:r>
              <a:rPr lang="en-IE" sz="2300"/>
              <a:t> sağlama</a:t>
            </a:r>
            <a:endParaRPr sz="2300"/>
          </a:p>
          <a:p>
            <a:pPr indent="-342900" lvl="0" marL="342900" rtl="0" algn="l">
              <a:lnSpc>
                <a:spcPct val="90000"/>
              </a:lnSpc>
              <a:spcBef>
                <a:spcPts val="400"/>
              </a:spcBef>
              <a:spcAft>
                <a:spcPts val="0"/>
              </a:spcAft>
              <a:buClr>
                <a:srgbClr val="E95273"/>
              </a:buClr>
              <a:buSzPts val="2300"/>
              <a:buFont typeface="Noto Sans Symbols"/>
              <a:buChar char="✔"/>
            </a:pPr>
            <a:r>
              <a:rPr lang="en-IE" sz="2300"/>
              <a:t>Daha sonraki aşama fonlarına </a:t>
            </a:r>
            <a:r>
              <a:rPr b="1" lang="en-IE" sz="2300"/>
              <a:t>bağlantı </a:t>
            </a:r>
            <a:r>
              <a:rPr lang="en-IE" sz="2300"/>
              <a:t>sağlama</a:t>
            </a:r>
            <a:endParaRPr sz="2300"/>
          </a:p>
          <a:p>
            <a:pPr indent="-342900" lvl="0" marL="342900" rtl="0" algn="l">
              <a:lnSpc>
                <a:spcPct val="90000"/>
              </a:lnSpc>
              <a:spcBef>
                <a:spcPts val="400"/>
              </a:spcBef>
              <a:spcAft>
                <a:spcPts val="0"/>
              </a:spcAft>
              <a:buClr>
                <a:srgbClr val="E95273"/>
              </a:buClr>
              <a:buSzPts val="2300"/>
              <a:buFont typeface="Noto Sans Symbols"/>
              <a:buChar char="✔"/>
            </a:pPr>
            <a:r>
              <a:rPr lang="en-IE" sz="2300"/>
              <a:t>Şirket kurmak için ilk </a:t>
            </a:r>
            <a:r>
              <a:rPr b="1" lang="en-IE" sz="2300"/>
              <a:t>masrafları </a:t>
            </a:r>
            <a:r>
              <a:rPr lang="en-IE" sz="2300"/>
              <a:t>karşılayın</a:t>
            </a:r>
            <a:endParaRPr sz="2300"/>
          </a:p>
        </p:txBody>
      </p:sp>
      <p:sp>
        <p:nvSpPr>
          <p:cNvPr id="708" name="Google Shape;708;p20"/>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lang="en-IE">
                <a:solidFill>
                  <a:srgbClr val="E63275"/>
                </a:solidFill>
              </a:rPr>
              <a:t>Kavram Hibeleri Belgesi 18 aylık bir süre için 150.000 € 'ya kadar. </a:t>
            </a:r>
            <a:endParaRPr/>
          </a:p>
          <a:p>
            <a:pPr indent="0" lvl="0" marL="0" rtl="0" algn="l">
              <a:lnSpc>
                <a:spcPct val="90000"/>
              </a:lnSpc>
              <a:spcBef>
                <a:spcPts val="1000"/>
              </a:spcBef>
              <a:spcAft>
                <a:spcPts val="0"/>
              </a:spcAft>
              <a:buClr>
                <a:srgbClr val="6D6E6C"/>
              </a:buClr>
              <a:buSzPts val="2300"/>
              <a:buNone/>
            </a:pPr>
            <a:r>
              <a:rPr lang="en-IE" sz="2300"/>
              <a:t>ERC tarafından finanse edilen sınır araştırma projesi başına birden fazla Kavram Belgesi verilebilir, ancak aynı ERC sınır araştırma projesi için aynı anda yalnızca bir Kavram Belgesi projesi yürütülüyor olabilir.</a:t>
            </a:r>
            <a:endParaRPr/>
          </a:p>
        </p:txBody>
      </p:sp>
      <p:sp>
        <p:nvSpPr>
          <p:cNvPr id="709" name="Google Shape;709;p20"/>
          <p:cNvSpPr txBox="1"/>
          <p:nvPr/>
        </p:nvSpPr>
        <p:spPr>
          <a:xfrm>
            <a:off x="3743325" y="6330360"/>
            <a:ext cx="4176712" cy="2635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F7F7F"/>
              </a:buClr>
              <a:buSzPts val="1200"/>
              <a:buFont typeface="Calibri"/>
              <a:buNone/>
            </a:pPr>
            <a:r>
              <a:rPr b="1" i="0" lang="en-IE" sz="1200" u="none" cap="none" strike="noStrike">
                <a:solidFill>
                  <a:srgbClr val="7F7F7F"/>
                </a:solidFill>
                <a:latin typeface="Calibri"/>
                <a:ea typeface="Calibri"/>
                <a:cs typeface="Calibri"/>
                <a:sym typeface="Calibri"/>
              </a:rPr>
              <a:t>Source: </a:t>
            </a:r>
            <a:r>
              <a:rPr b="0" i="0" lang="en-IE" sz="1200" u="sng" cap="none" strike="noStrike">
                <a:solidFill>
                  <a:srgbClr val="7F7F7F"/>
                </a:solidFill>
                <a:latin typeface="Calibri"/>
                <a:ea typeface="Calibri"/>
                <a:cs typeface="Calibri"/>
                <a:sym typeface="Calibri"/>
                <a:hlinkClick r:id="rId3"/>
              </a:rPr>
              <a:t>ERC Proof of Concept</a:t>
            </a:r>
            <a:endParaRPr b="0" i="0" sz="1200" u="none" cap="none" strike="noStrike">
              <a:solidFill>
                <a:srgbClr val="7F7F7F"/>
              </a:solidFill>
              <a:latin typeface="Calibri"/>
              <a:ea typeface="Calibri"/>
              <a:cs typeface="Calibri"/>
              <a:sym typeface="Calibri"/>
            </a:endParaRPr>
          </a:p>
        </p:txBody>
      </p:sp>
      <p:pic>
        <p:nvPicPr>
          <p:cNvPr descr="Image result for european research council" id="710" name="Google Shape;710;p20"/>
          <p:cNvPicPr preferRelativeResize="0"/>
          <p:nvPr/>
        </p:nvPicPr>
        <p:blipFill rotWithShape="1">
          <a:blip r:embed="rId4">
            <a:alphaModFix/>
          </a:blip>
          <a:srcRect b="0" l="0" r="0" t="0"/>
          <a:stretch/>
        </p:blipFill>
        <p:spPr>
          <a:xfrm>
            <a:off x="924048" y="3915648"/>
            <a:ext cx="1871494" cy="18373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21"/>
          <p:cNvSpPr txBox="1"/>
          <p:nvPr>
            <p:ph idx="1" type="body"/>
          </p:nvPr>
        </p:nvSpPr>
        <p:spPr>
          <a:xfrm>
            <a:off x="1552134" y="2941348"/>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D6E6C"/>
              </a:buClr>
              <a:buSzPts val="3600"/>
              <a:buNone/>
            </a:pPr>
            <a:r>
              <a:t/>
            </a:r>
            <a:endParaRPr/>
          </a:p>
          <a:p>
            <a:pPr indent="0" lvl="0" marL="0" rtl="0" algn="l">
              <a:lnSpc>
                <a:spcPct val="90000"/>
              </a:lnSpc>
              <a:spcBef>
                <a:spcPts val="400"/>
              </a:spcBef>
              <a:spcAft>
                <a:spcPts val="0"/>
              </a:spcAft>
              <a:buClr>
                <a:srgbClr val="6D6E6C"/>
              </a:buClr>
              <a:buSzPts val="3600"/>
              <a:buNone/>
            </a:pPr>
            <a:r>
              <a:t/>
            </a:r>
            <a:endParaRPr/>
          </a:p>
        </p:txBody>
      </p:sp>
      <p:sp>
        <p:nvSpPr>
          <p:cNvPr id="716" name="Google Shape;716;p21"/>
          <p:cNvSpPr txBox="1"/>
          <p:nvPr>
            <p:ph idx="2" type="body"/>
          </p:nvPr>
        </p:nvSpPr>
        <p:spPr>
          <a:xfrm>
            <a:off x="3390901" y="2117448"/>
            <a:ext cx="8178172"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ERC, bağımsız bir yönetim organı tarafından yönetiliyor, </a:t>
            </a:r>
            <a:endParaRPr/>
          </a:p>
          <a:p>
            <a:pPr indent="0" lvl="0" marL="0" rtl="0" algn="l">
              <a:lnSpc>
                <a:spcPct val="90000"/>
              </a:lnSpc>
              <a:spcBef>
                <a:spcPts val="400"/>
              </a:spcBef>
              <a:spcAft>
                <a:spcPts val="0"/>
              </a:spcAft>
              <a:buClr>
                <a:srgbClr val="6D6E6C"/>
              </a:buClr>
              <a:buSzPts val="2400"/>
              <a:buNone/>
            </a:pPr>
            <a:r>
              <a:rPr lang="en-IE"/>
              <a:t> </a:t>
            </a:r>
            <a:r>
              <a:rPr lang="en-IE" sz="1400" u="sng">
                <a:solidFill>
                  <a:schemeClr val="hlink"/>
                </a:solidFill>
                <a:hlinkClick r:id="rId3"/>
              </a:rPr>
              <a:t>the Scientific Council</a:t>
            </a:r>
            <a:r>
              <a:rPr lang="en-IE" sz="1400"/>
              <a:t>.</a:t>
            </a:r>
            <a:endParaRPr/>
          </a:p>
          <a:p>
            <a:pPr indent="0" lvl="0" marL="0" rtl="0" algn="l">
              <a:lnSpc>
                <a:spcPct val="90000"/>
              </a:lnSpc>
              <a:spcBef>
                <a:spcPts val="400"/>
              </a:spcBef>
              <a:spcAft>
                <a:spcPts val="0"/>
              </a:spcAft>
              <a:buClr>
                <a:srgbClr val="6D6E6C"/>
              </a:buClr>
              <a:buSzPts val="1400"/>
              <a:buNone/>
            </a:pPr>
            <a:r>
              <a:t/>
            </a:r>
            <a:endParaRPr b="1" sz="1400"/>
          </a:p>
          <a:p>
            <a:pPr indent="-457200" lvl="0" marL="457200" rtl="0" algn="l">
              <a:lnSpc>
                <a:spcPct val="90000"/>
              </a:lnSpc>
              <a:spcBef>
                <a:spcPts val="400"/>
              </a:spcBef>
              <a:spcAft>
                <a:spcPts val="0"/>
              </a:spcAft>
              <a:buClr>
                <a:srgbClr val="E95273"/>
              </a:buClr>
              <a:buSzPts val="2400"/>
              <a:buFont typeface="Calibri"/>
              <a:buAutoNum type="arabicPeriod"/>
            </a:pPr>
            <a:r>
              <a:rPr b="1" lang="en-IE">
                <a:solidFill>
                  <a:srgbClr val="E95273"/>
                </a:solidFill>
              </a:rPr>
              <a:t>Mükemmellik (Yenilik potansiyeli):</a:t>
            </a:r>
            <a:r>
              <a:rPr lang="en-IE"/>
              <a:t> Teklifler, önerilen Kavram Kanıtı faaliyetinin, araştırma çıktısının ticarileştirmenin ilk adımlarına doğru taşınmasına büyük ölçüde yardımcı olabileceğini göstermelidir..</a:t>
            </a:r>
            <a:endParaRPr/>
          </a:p>
          <a:p>
            <a:pPr indent="-450850" lvl="0" marL="457200" rtl="0" algn="l">
              <a:lnSpc>
                <a:spcPct val="90000"/>
              </a:lnSpc>
              <a:spcBef>
                <a:spcPts val="400"/>
              </a:spcBef>
              <a:spcAft>
                <a:spcPts val="0"/>
              </a:spcAft>
              <a:buClr>
                <a:srgbClr val="E95273"/>
              </a:buClr>
              <a:buSzPts val="100"/>
              <a:buFont typeface="Calibri"/>
              <a:buNone/>
            </a:pPr>
            <a:r>
              <a:t/>
            </a:r>
            <a:endParaRPr sz="100"/>
          </a:p>
          <a:p>
            <a:pPr indent="-457200" lvl="0" marL="457200" rtl="0" algn="l">
              <a:lnSpc>
                <a:spcPct val="90000"/>
              </a:lnSpc>
              <a:spcBef>
                <a:spcPts val="400"/>
              </a:spcBef>
              <a:spcAft>
                <a:spcPts val="0"/>
              </a:spcAft>
              <a:buClr>
                <a:srgbClr val="E95273"/>
              </a:buClr>
              <a:buSzPts val="2400"/>
              <a:buFont typeface="Calibri"/>
              <a:buAutoNum type="arabicPeriod"/>
            </a:pPr>
            <a:r>
              <a:rPr b="1" lang="en-IE">
                <a:solidFill>
                  <a:srgbClr val="E95273"/>
                </a:solidFill>
              </a:rPr>
              <a:t>Etki: </a:t>
            </a:r>
            <a:r>
              <a:rPr lang="en-IE"/>
              <a:t>Önerilen Kavram Kanıtı'nın ekonomik ve / veya sosyal faydalar sağlaması beklenmektedir.</a:t>
            </a:r>
            <a:endParaRPr sz="100"/>
          </a:p>
          <a:p>
            <a:pPr indent="-457200" lvl="0" marL="457200" rtl="0" algn="l">
              <a:lnSpc>
                <a:spcPct val="90000"/>
              </a:lnSpc>
              <a:spcBef>
                <a:spcPts val="400"/>
              </a:spcBef>
              <a:spcAft>
                <a:spcPts val="0"/>
              </a:spcAft>
              <a:buClr>
                <a:srgbClr val="E95273"/>
              </a:buClr>
              <a:buSzPts val="2400"/>
              <a:buFont typeface="Calibri"/>
              <a:buAutoNum type="arabicPeriod"/>
            </a:pPr>
            <a:r>
              <a:rPr b="1" lang="en-IE">
                <a:solidFill>
                  <a:srgbClr val="E95273"/>
                </a:solidFill>
              </a:rPr>
              <a:t>Uygulamanın kalitesi ve verimliliği (Kavram Kanıtı Planının Kalitesi):</a:t>
            </a:r>
            <a:r>
              <a:rPr lang="en-IE"/>
              <a:t>Önerilen Konsept Kanıtı, projenin teknik ve ticari fizibilitesini oluşturmak için sağlam bir yaklaşıma dayanmaktadır.</a:t>
            </a:r>
            <a:endParaRPr/>
          </a:p>
        </p:txBody>
      </p:sp>
      <p:sp>
        <p:nvSpPr>
          <p:cNvPr id="717" name="Google Shape;717;p21"/>
          <p:cNvSpPr txBox="1"/>
          <p:nvPr/>
        </p:nvSpPr>
        <p:spPr>
          <a:xfrm>
            <a:off x="3514726" y="757651"/>
            <a:ext cx="8372474" cy="13005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10B1A2"/>
              </a:buClr>
              <a:buSzPts val="3600"/>
              <a:buFont typeface="Arial"/>
              <a:buNone/>
            </a:pPr>
            <a:r>
              <a:rPr b="1" i="0" lang="en-IE" sz="3600" u="none" cap="none" strike="noStrike">
                <a:solidFill>
                  <a:srgbClr val="10B1A2"/>
                </a:solidFill>
                <a:latin typeface="Calibri"/>
                <a:ea typeface="Calibri"/>
                <a:cs typeface="Calibri"/>
                <a:sym typeface="Calibri"/>
              </a:rPr>
              <a:t>Avrupa Araştırma Konseyi (ERC)</a:t>
            </a:r>
            <a:endParaRPr/>
          </a:p>
          <a:p>
            <a:pPr indent="0" lvl="0" marL="0" marR="0" rtl="0" algn="l">
              <a:lnSpc>
                <a:spcPct val="90000"/>
              </a:lnSpc>
              <a:spcBef>
                <a:spcPts val="300"/>
              </a:spcBef>
              <a:spcAft>
                <a:spcPts val="0"/>
              </a:spcAft>
              <a:buClr>
                <a:srgbClr val="E95273"/>
              </a:buClr>
              <a:buSzPts val="2600"/>
              <a:buFont typeface="Arial"/>
              <a:buNone/>
            </a:pPr>
            <a:r>
              <a:rPr b="1" i="1" lang="en-IE" sz="2600" u="none" cap="none" strike="noStrike">
                <a:solidFill>
                  <a:srgbClr val="E95273"/>
                </a:solidFill>
                <a:latin typeface="Calibri"/>
                <a:ea typeface="Calibri"/>
                <a:cs typeface="Calibri"/>
                <a:sym typeface="Calibri"/>
              </a:rPr>
              <a:t>ERC Hibe 3 Değerlendirme Kriterine Göre Değerlendirilir</a:t>
            </a:r>
            <a:endParaRPr b="1" i="0" sz="3600" u="none" cap="none" strike="noStrike">
              <a:solidFill>
                <a:srgbClr val="7F7F7F"/>
              </a:solidFill>
              <a:latin typeface="Calibri"/>
              <a:ea typeface="Calibri"/>
              <a:cs typeface="Calibri"/>
              <a:sym typeface="Calibri"/>
            </a:endParaRPr>
          </a:p>
        </p:txBody>
      </p:sp>
      <p:pic>
        <p:nvPicPr>
          <p:cNvPr descr="A close up of text on a white background&#10;&#10;Description automatically generated" id="718" name="Google Shape;718;p21"/>
          <p:cNvPicPr preferRelativeResize="0"/>
          <p:nvPr/>
        </p:nvPicPr>
        <p:blipFill rotWithShape="1">
          <a:blip r:embed="rId4">
            <a:alphaModFix/>
          </a:blip>
          <a:srcRect b="0" l="0" r="0" t="0"/>
          <a:stretch/>
        </p:blipFill>
        <p:spPr>
          <a:xfrm>
            <a:off x="471925" y="3252897"/>
            <a:ext cx="2707502" cy="29071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22"/>
          <p:cNvSpPr txBox="1"/>
          <p:nvPr>
            <p:ph idx="1" type="body"/>
          </p:nvPr>
        </p:nvSpPr>
        <p:spPr>
          <a:xfrm>
            <a:off x="3893537" y="136277"/>
            <a:ext cx="5300797" cy="10256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Vaka Analizi: </a:t>
            </a:r>
            <a:r>
              <a:rPr b="1" lang="en-IE" sz="3000"/>
              <a:t>Renata Nowacka-Hopaluk ile röportaj, </a:t>
            </a:r>
            <a:r>
              <a:rPr i="1" lang="en-IE" sz="2400"/>
              <a:t>Bio-Circle Surface Technology Yönetim Kurulu Başkanı</a:t>
            </a:r>
            <a:endParaRPr sz="3000"/>
          </a:p>
        </p:txBody>
      </p:sp>
      <p:sp>
        <p:nvSpPr>
          <p:cNvPr id="724" name="Google Shape;724;p22"/>
          <p:cNvSpPr txBox="1"/>
          <p:nvPr>
            <p:ph idx="2" type="body"/>
          </p:nvPr>
        </p:nvSpPr>
        <p:spPr>
          <a:xfrm>
            <a:off x="3473043" y="2619099"/>
            <a:ext cx="809603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Başlık: </a:t>
            </a:r>
            <a:r>
              <a:rPr b="1" lang="en-IE"/>
              <a:t>Bio-Circle Surface Technology Ürünleri fikrini ve konseptini sunar</a:t>
            </a:r>
            <a:endParaRPr b="1"/>
          </a:p>
          <a:p>
            <a:pPr indent="0" lvl="0" marL="0" rtl="0" algn="l">
              <a:lnSpc>
                <a:spcPct val="90000"/>
              </a:lnSpc>
              <a:spcBef>
                <a:spcPts val="1000"/>
              </a:spcBef>
              <a:spcAft>
                <a:spcPts val="0"/>
              </a:spcAft>
              <a:buClr>
                <a:srgbClr val="E63275"/>
              </a:buClr>
              <a:buSzPts val="2400"/>
              <a:buNone/>
            </a:pPr>
            <a:r>
              <a:rPr b="1" lang="en-IE">
                <a:solidFill>
                  <a:srgbClr val="E63275"/>
                </a:solidFill>
              </a:rPr>
              <a:t>Açıklama:</a:t>
            </a:r>
            <a:r>
              <a:rPr lang="en-IE"/>
              <a:t> Bio-Circle Surface Technology şirketinde Yönetim Kurulu Başkanı Renata Nowacka-Hopaluk ile röportaj. Bio-Circle Surface Technology ürünlerinin fikrini ve konseptini ve başlangıçta piyasada mevcut olandan üstün olabilecek iş ve teklif başlatmak ve geliştirmek için yenilikçi yaklaşımı sunar.</a:t>
            </a:r>
            <a:endParaRPr/>
          </a:p>
          <a:p>
            <a:pPr indent="0" lvl="0" marL="0" rtl="0" algn="l">
              <a:lnSpc>
                <a:spcPct val="90000"/>
              </a:lnSpc>
              <a:spcBef>
                <a:spcPts val="1000"/>
              </a:spcBef>
              <a:spcAft>
                <a:spcPts val="0"/>
              </a:spcAft>
              <a:buClr>
                <a:srgbClr val="6D6E6C"/>
              </a:buClr>
              <a:buSzPts val="2400"/>
              <a:buNone/>
            </a:pPr>
            <a:r>
              <a:rPr lang="en-IE"/>
              <a:t> </a:t>
            </a:r>
            <a:r>
              <a:rPr b="1" lang="en-IE">
                <a:solidFill>
                  <a:srgbClr val="E63275"/>
                </a:solidFill>
              </a:rPr>
              <a:t>Video: </a:t>
            </a:r>
            <a:r>
              <a:rPr lang="en-IE" u="sng">
                <a:solidFill>
                  <a:schemeClr val="hlink"/>
                </a:solidFill>
                <a:hlinkClick r:id="rId3"/>
              </a:rPr>
              <a:t>https://www.youtube.com/watch?v=03ywodO51ec</a:t>
            </a:r>
            <a:endParaRPr/>
          </a:p>
        </p:txBody>
      </p:sp>
      <p:pic>
        <p:nvPicPr>
          <p:cNvPr descr="Image result for polish flag" id="725" name="Google Shape;725;p22"/>
          <p:cNvPicPr preferRelativeResize="0"/>
          <p:nvPr/>
        </p:nvPicPr>
        <p:blipFill rotWithShape="1">
          <a:blip r:embed="rId4">
            <a:alphaModFix/>
          </a:blip>
          <a:srcRect b="0" l="0" r="0" t="0"/>
          <a:stretch/>
        </p:blipFill>
        <p:spPr>
          <a:xfrm>
            <a:off x="9739503" y="251670"/>
            <a:ext cx="2113266" cy="1317071"/>
          </a:xfrm>
          <a:prstGeom prst="rect">
            <a:avLst/>
          </a:prstGeom>
          <a:noFill/>
          <a:ln>
            <a:noFill/>
          </a:ln>
          <a:effectLst>
            <a:outerShdw blurRad="292100" rotWithShape="0" algn="tl" dir="2700000" dist="139700">
              <a:srgbClr val="333333">
                <a:alpha val="64705"/>
              </a:srgbClr>
            </a:outerShdw>
          </a:effectLst>
        </p:spPr>
      </p:pic>
      <p:sp>
        <p:nvSpPr>
          <p:cNvPr id="726" name="Google Shape;726;p22"/>
          <p:cNvSpPr txBox="1"/>
          <p:nvPr/>
        </p:nvSpPr>
        <p:spPr>
          <a:xfrm>
            <a:off x="9852239" y="16642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F0000"/>
                </a:solidFill>
                <a:latin typeface="Calibri"/>
                <a:ea typeface="Calibri"/>
                <a:cs typeface="Calibri"/>
                <a:sym typeface="Calibri"/>
              </a:rPr>
              <a:t>POLAND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23"/>
          <p:cNvSpPr txBox="1"/>
          <p:nvPr>
            <p:ph idx="1" type="body"/>
          </p:nvPr>
        </p:nvSpPr>
        <p:spPr>
          <a:xfrm>
            <a:off x="3801258" y="649086"/>
            <a:ext cx="5300797" cy="10256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Vaka Analizi: </a:t>
            </a:r>
            <a:r>
              <a:rPr b="1" lang="en-IE" sz="3000"/>
              <a:t>Şirketinizi ve ürünlerinizi nasıl korursunuz</a:t>
            </a:r>
            <a:endParaRPr sz="3000"/>
          </a:p>
        </p:txBody>
      </p:sp>
      <p:sp>
        <p:nvSpPr>
          <p:cNvPr id="732" name="Google Shape;732;p23"/>
          <p:cNvSpPr txBox="1"/>
          <p:nvPr>
            <p:ph idx="2" type="body"/>
          </p:nvPr>
        </p:nvSpPr>
        <p:spPr>
          <a:xfrm>
            <a:off x="3699545" y="2343226"/>
            <a:ext cx="7869528"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Başlık: </a:t>
            </a:r>
            <a:r>
              <a:rPr b="1" lang="en-IE"/>
              <a:t>Polonyalı Avukatların Şirketinizi Nasıl Koruyacaklarına İlişkin Önerileri</a:t>
            </a:r>
            <a:endParaRPr b="1"/>
          </a:p>
          <a:p>
            <a:pPr indent="0" lvl="0" marL="0" rtl="0" algn="l">
              <a:lnSpc>
                <a:spcPct val="90000"/>
              </a:lnSpc>
              <a:spcBef>
                <a:spcPts val="1000"/>
              </a:spcBef>
              <a:spcAft>
                <a:spcPts val="0"/>
              </a:spcAft>
              <a:buClr>
                <a:srgbClr val="E63275"/>
              </a:buClr>
              <a:buSzPts val="2400"/>
              <a:buNone/>
            </a:pPr>
            <a:r>
              <a:rPr b="1" lang="en-IE">
                <a:solidFill>
                  <a:srgbClr val="E63275"/>
                </a:solidFill>
              </a:rPr>
              <a:t>Açıklama: </a:t>
            </a:r>
            <a:r>
              <a:rPr lang="en-IE"/>
              <a:t>Avukatların Polonya'daki şirketi ve ürünlerini nasıl koruyacakları yasalarını ve yollarını tanımladıkları kısa videolar. Videolar, yasalar gibi uygulama ve çalışma süreçlerini gösterir.</a:t>
            </a:r>
            <a:endParaRPr/>
          </a:p>
          <a:p>
            <a:pPr indent="0" lvl="0" marL="0" rtl="0" algn="l">
              <a:lnSpc>
                <a:spcPct val="90000"/>
              </a:lnSpc>
              <a:spcBef>
                <a:spcPts val="1000"/>
              </a:spcBef>
              <a:spcAft>
                <a:spcPts val="0"/>
              </a:spcAft>
              <a:buClr>
                <a:srgbClr val="6D6E6C"/>
              </a:buClr>
              <a:buSzPts val="2400"/>
              <a:buNone/>
            </a:pPr>
            <a:r>
              <a:t/>
            </a:r>
            <a:endParaRPr/>
          </a:p>
          <a:p>
            <a:pPr indent="0" lvl="0" marL="0" rtl="0" algn="l">
              <a:lnSpc>
                <a:spcPct val="90000"/>
              </a:lnSpc>
              <a:spcBef>
                <a:spcPts val="1000"/>
              </a:spcBef>
              <a:spcAft>
                <a:spcPts val="0"/>
              </a:spcAft>
              <a:buClr>
                <a:srgbClr val="E63275"/>
              </a:buClr>
              <a:buSzPts val="2400"/>
              <a:buNone/>
            </a:pPr>
            <a:r>
              <a:rPr b="1" lang="en-IE">
                <a:solidFill>
                  <a:srgbClr val="E63275"/>
                </a:solidFill>
              </a:rPr>
              <a:t>Video 1: </a:t>
            </a:r>
            <a:r>
              <a:rPr b="1" lang="en-IE"/>
              <a:t> </a:t>
            </a:r>
            <a:r>
              <a:rPr lang="en-IE" u="sng">
                <a:solidFill>
                  <a:schemeClr val="hlink"/>
                </a:solidFill>
                <a:hlinkClick r:id="rId3"/>
              </a:rPr>
              <a:t>https://www.youtube.com/watch?v=hmiPo3QrBSE</a:t>
            </a:r>
            <a:endParaRPr/>
          </a:p>
          <a:p>
            <a:pPr indent="0" lvl="0" marL="0" rtl="0" algn="l">
              <a:lnSpc>
                <a:spcPct val="90000"/>
              </a:lnSpc>
              <a:spcBef>
                <a:spcPts val="1000"/>
              </a:spcBef>
              <a:spcAft>
                <a:spcPts val="0"/>
              </a:spcAft>
              <a:buClr>
                <a:srgbClr val="E63275"/>
              </a:buClr>
              <a:buSzPts val="2400"/>
              <a:buNone/>
            </a:pPr>
            <a:r>
              <a:rPr b="1" lang="en-IE">
                <a:solidFill>
                  <a:srgbClr val="E63275"/>
                </a:solidFill>
              </a:rPr>
              <a:t>Video 2: </a:t>
            </a:r>
            <a:r>
              <a:rPr b="1" lang="en-IE"/>
              <a:t> </a:t>
            </a:r>
            <a:r>
              <a:rPr lang="en-IE" u="sng">
                <a:solidFill>
                  <a:schemeClr val="hlink"/>
                </a:solidFill>
                <a:hlinkClick r:id="rId4"/>
              </a:rPr>
              <a:t>https://www.youtube.com/watch?v=HdvTQQeJ6MQ</a:t>
            </a:r>
            <a:endParaRPr/>
          </a:p>
          <a:p>
            <a:pPr indent="0" lvl="0" marL="0" rtl="0" algn="l">
              <a:lnSpc>
                <a:spcPct val="90000"/>
              </a:lnSpc>
              <a:spcBef>
                <a:spcPts val="1000"/>
              </a:spcBef>
              <a:spcAft>
                <a:spcPts val="0"/>
              </a:spcAft>
              <a:buClr>
                <a:srgbClr val="6D6E6C"/>
              </a:buClr>
              <a:buSzPts val="2400"/>
              <a:buNone/>
            </a:pPr>
            <a:r>
              <a:t/>
            </a:r>
            <a:endParaRPr/>
          </a:p>
        </p:txBody>
      </p:sp>
      <p:pic>
        <p:nvPicPr>
          <p:cNvPr descr="Image result for polish flag" id="733" name="Google Shape;733;p23"/>
          <p:cNvPicPr preferRelativeResize="0"/>
          <p:nvPr/>
        </p:nvPicPr>
        <p:blipFill rotWithShape="1">
          <a:blip r:embed="rId5">
            <a:alphaModFix/>
          </a:blip>
          <a:srcRect b="0" l="0" r="0" t="0"/>
          <a:stretch/>
        </p:blipFill>
        <p:spPr>
          <a:xfrm>
            <a:off x="9739503" y="251670"/>
            <a:ext cx="2113266" cy="1317071"/>
          </a:xfrm>
          <a:prstGeom prst="rect">
            <a:avLst/>
          </a:prstGeom>
          <a:noFill/>
          <a:ln>
            <a:noFill/>
          </a:ln>
          <a:effectLst>
            <a:outerShdw blurRad="292100" rotWithShape="0" algn="tl" dir="2700000" dist="139700">
              <a:srgbClr val="333333">
                <a:alpha val="64705"/>
              </a:srgbClr>
            </a:outerShdw>
          </a:effectLst>
        </p:spPr>
      </p:pic>
      <p:sp>
        <p:nvSpPr>
          <p:cNvPr id="734" name="Google Shape;734;p23"/>
          <p:cNvSpPr txBox="1"/>
          <p:nvPr/>
        </p:nvSpPr>
        <p:spPr>
          <a:xfrm>
            <a:off x="9852239" y="1664287"/>
            <a:ext cx="1887794" cy="461665"/>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F0000"/>
                </a:solidFill>
                <a:latin typeface="Calibri"/>
                <a:ea typeface="Calibri"/>
                <a:cs typeface="Calibri"/>
                <a:sym typeface="Calibri"/>
              </a:rPr>
              <a:t>POLAND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24"/>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İşiniz İçin Kazanan Bir İsim Nasıl Bulunur?</a:t>
            </a:r>
            <a:endParaRPr/>
          </a:p>
        </p:txBody>
      </p:sp>
      <p:sp>
        <p:nvSpPr>
          <p:cNvPr id="740" name="Google Shape;740;p24"/>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İşletme Adınızı Seçme</a:t>
            </a:r>
            <a:endParaRPr b="1"/>
          </a:p>
        </p:txBody>
      </p:sp>
      <p:pic>
        <p:nvPicPr>
          <p:cNvPr descr="A picture containing drawing, sign&#10;&#10;Description automatically generated" id="741" name="Google Shape;741;p24"/>
          <p:cNvPicPr preferRelativeResize="0"/>
          <p:nvPr>
            <p:ph idx="2" type="pic"/>
          </p:nvPr>
        </p:nvPicPr>
        <p:blipFill rotWithShape="1">
          <a:blip r:embed="rId3">
            <a:alphaModFix/>
          </a:blip>
          <a:srcRect b="9320" l="0" r="0" t="9321"/>
          <a:stretch/>
        </p:blipFill>
        <p:spPr>
          <a:xfrm>
            <a:off x="11628" y="7397"/>
            <a:ext cx="12167420" cy="440976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25"/>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İşletme Adınızı Seçme</a:t>
            </a:r>
            <a:endParaRPr b="1">
              <a:solidFill>
                <a:srgbClr val="10B1A2"/>
              </a:solidFill>
            </a:endParaRPr>
          </a:p>
        </p:txBody>
      </p:sp>
      <p:sp>
        <p:nvSpPr>
          <p:cNvPr id="747" name="Google Shape;747;p25"/>
          <p:cNvSpPr txBox="1"/>
          <p:nvPr>
            <p:ph idx="2" type="body"/>
          </p:nvPr>
        </p:nvSpPr>
        <p:spPr>
          <a:xfrm>
            <a:off x="546538" y="2117212"/>
            <a:ext cx="6253656"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Son derece önemli bir görev, başlangıç için bir İşletme Adı seçmektir.</a:t>
            </a:r>
            <a:endParaRPr/>
          </a:p>
          <a:p>
            <a:pPr indent="0" lvl="0" marL="0" rtl="0" algn="l">
              <a:lnSpc>
                <a:spcPct val="90000"/>
              </a:lnSpc>
              <a:spcBef>
                <a:spcPts val="500"/>
              </a:spcBef>
              <a:spcAft>
                <a:spcPts val="0"/>
              </a:spcAft>
              <a:buClr>
                <a:srgbClr val="6D6E6C"/>
              </a:buClr>
              <a:buSzPts val="2400"/>
              <a:buNone/>
            </a:pPr>
            <a:r>
              <a:t/>
            </a:r>
            <a:endParaRPr/>
          </a:p>
          <a:p>
            <a:pPr indent="0" lvl="0" marL="0" rtl="0" algn="l">
              <a:lnSpc>
                <a:spcPct val="90000"/>
              </a:lnSpc>
              <a:spcBef>
                <a:spcPts val="500"/>
              </a:spcBef>
              <a:spcAft>
                <a:spcPts val="0"/>
              </a:spcAft>
              <a:buClr>
                <a:srgbClr val="6D6E6C"/>
              </a:buClr>
              <a:buSzPts val="2400"/>
              <a:buNone/>
            </a:pPr>
            <a:r>
              <a:rPr lang="en-IE"/>
              <a:t>Birçok girişim şimdi kısa, marka ismi seçiyor - benzersiz ve unutulmaz bir isim.</a:t>
            </a:r>
            <a:endParaRPr/>
          </a:p>
          <a:p>
            <a:pPr indent="0" lvl="0" marL="0" rtl="0" algn="l">
              <a:lnSpc>
                <a:spcPct val="90000"/>
              </a:lnSpc>
              <a:spcBef>
                <a:spcPts val="500"/>
              </a:spcBef>
              <a:spcAft>
                <a:spcPts val="0"/>
              </a:spcAft>
              <a:buClr>
                <a:srgbClr val="6D6E6C"/>
              </a:buClr>
              <a:buSzPts val="2400"/>
              <a:buNone/>
            </a:pPr>
            <a:r>
              <a:t/>
            </a:r>
            <a:endParaRPr/>
          </a:p>
          <a:p>
            <a:pPr indent="0" lvl="0" marL="0" rtl="0" algn="l">
              <a:lnSpc>
                <a:spcPct val="90000"/>
              </a:lnSpc>
              <a:spcBef>
                <a:spcPts val="500"/>
              </a:spcBef>
              <a:spcAft>
                <a:spcPts val="0"/>
              </a:spcAft>
              <a:buClr>
                <a:srgbClr val="6D6E6C"/>
              </a:buClr>
              <a:buSzPts val="2400"/>
              <a:buNone/>
            </a:pPr>
            <a:r>
              <a:rPr lang="en-IE"/>
              <a:t>Anahtar alan adlarının </a:t>
            </a:r>
            <a:r>
              <a:rPr lang="en-IE" u="sng"/>
              <a:t>alındığını</a:t>
            </a:r>
            <a:r>
              <a:rPr lang="en-IE"/>
              <a:t> ve diğer işletmelerin seçtiğiniz adın ticari markasını aldığını görebilirsiniz. Öyleyse dersine çalış!</a:t>
            </a:r>
            <a:endParaRPr/>
          </a:p>
          <a:p>
            <a:pPr indent="0" lvl="0" marL="0" rtl="0" algn="l">
              <a:lnSpc>
                <a:spcPct val="90000"/>
              </a:lnSpc>
              <a:spcBef>
                <a:spcPts val="500"/>
              </a:spcBef>
              <a:spcAft>
                <a:spcPts val="0"/>
              </a:spcAft>
              <a:buClr>
                <a:srgbClr val="6D6E6C"/>
              </a:buClr>
              <a:buSzPts val="2400"/>
              <a:buNone/>
            </a:pPr>
            <a:r>
              <a:t/>
            </a:r>
            <a:endParaRPr/>
          </a:p>
          <a:p>
            <a:pPr indent="0" lvl="0" marL="0" rtl="0" algn="l">
              <a:lnSpc>
                <a:spcPct val="90000"/>
              </a:lnSpc>
              <a:spcBef>
                <a:spcPts val="500"/>
              </a:spcBef>
              <a:spcAft>
                <a:spcPts val="0"/>
              </a:spcAft>
              <a:buClr>
                <a:srgbClr val="6D6E6C"/>
              </a:buClr>
              <a:buSzPts val="2400"/>
              <a:buNone/>
            </a:pPr>
            <a:r>
              <a:t/>
            </a:r>
            <a:endParaRPr/>
          </a:p>
        </p:txBody>
      </p:sp>
      <p:pic>
        <p:nvPicPr>
          <p:cNvPr descr="A sign on a brick wall&#10;&#10;Description automatically generated" id="748" name="Google Shape;748;p25"/>
          <p:cNvPicPr preferRelativeResize="0"/>
          <p:nvPr/>
        </p:nvPicPr>
        <p:blipFill rotWithShape="1">
          <a:blip r:embed="rId3">
            <a:alphaModFix/>
          </a:blip>
          <a:srcRect b="0" l="0" r="0" t="0"/>
          <a:stretch/>
        </p:blipFill>
        <p:spPr>
          <a:xfrm>
            <a:off x="7322892" y="3224965"/>
            <a:ext cx="4171136" cy="27807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26"/>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İşletme Adınızı Seçme</a:t>
            </a:r>
            <a:endParaRPr b="1">
              <a:solidFill>
                <a:srgbClr val="10B1A2"/>
              </a:solidFill>
            </a:endParaRPr>
          </a:p>
        </p:txBody>
      </p:sp>
      <p:sp>
        <p:nvSpPr>
          <p:cNvPr id="754" name="Google Shape;754;p26"/>
          <p:cNvSpPr txBox="1"/>
          <p:nvPr>
            <p:ph idx="2" type="body"/>
          </p:nvPr>
        </p:nvSpPr>
        <p:spPr>
          <a:xfrm>
            <a:off x="876301" y="2033322"/>
            <a:ext cx="9131765" cy="397510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6D6E6C"/>
              </a:buClr>
              <a:buSzPts val="2400"/>
              <a:buFont typeface="Calibri"/>
              <a:buAutoNum type="arabicPeriod"/>
            </a:pPr>
            <a:r>
              <a:rPr lang="en-IE"/>
              <a:t>İsimleri hecelemekten kaçının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İşletmeniz büyüdükçe sınırlayıcı olabilecek bir ad seçmeyin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İnternet araması yapma</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u="sng"/>
              <a:t>.Com </a:t>
            </a:r>
            <a:r>
              <a:rPr lang="en-IE"/>
              <a:t>alan adını alın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Anlam taşıyan bir ad kullanın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Ticari marka araması yapın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Adın akılda kalıcı olup olmadığını değerlendirin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İsim hakkında geri bildirim alın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Yüksek sesle söylendiğinde adın iyi göründüğünden emin olun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Beyin fırtınası isimleri için mevcut kaynakları kullanın</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a:t>Herkesin adından memnun olduğundan emin olun</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p:txBody>
      </p:sp>
      <p:sp>
        <p:nvSpPr>
          <p:cNvPr id="755" name="Google Shape;755;p26"/>
          <p:cNvSpPr txBox="1"/>
          <p:nvPr/>
        </p:nvSpPr>
        <p:spPr>
          <a:xfrm>
            <a:off x="4127383" y="6343504"/>
            <a:ext cx="79863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1800" u="none" cap="none" strike="noStrike">
                <a:solidFill>
                  <a:srgbClr val="E63275"/>
                </a:solidFill>
                <a:latin typeface="Calibri"/>
                <a:ea typeface="Calibri"/>
                <a:cs typeface="Calibri"/>
                <a:sym typeface="Calibri"/>
              </a:rPr>
              <a:t>Read</a:t>
            </a:r>
            <a:r>
              <a:rPr b="1" i="0" lang="en-IE" sz="1400" u="none" cap="none" strike="noStrike">
                <a:solidFill>
                  <a:srgbClr val="E63275"/>
                </a:solidFill>
                <a:latin typeface="Calibri"/>
                <a:ea typeface="Calibri"/>
                <a:cs typeface="Calibri"/>
                <a:sym typeface="Calibri"/>
              </a:rPr>
              <a:t>: </a:t>
            </a:r>
            <a:r>
              <a:rPr b="0" i="0" lang="en-IE" sz="1400" u="sng" cap="none" strike="noStrike">
                <a:solidFill>
                  <a:schemeClr val="dk1"/>
                </a:solidFill>
                <a:latin typeface="Calibri"/>
                <a:ea typeface="Calibri"/>
                <a:cs typeface="Calibri"/>
                <a:sym typeface="Calibri"/>
                <a:hlinkClick r:id="rId3"/>
              </a:rPr>
              <a:t>https://www.forbes.com/sites/allbusiness/2016/10/23/12-tips-for-naming-your-startup-business/</a:t>
            </a:r>
            <a:endParaRPr sz="1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27"/>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İşletme Adınızı Seçme</a:t>
            </a:r>
            <a:endParaRPr b="1">
              <a:solidFill>
                <a:srgbClr val="10B1A2"/>
              </a:solidFill>
            </a:endParaRPr>
          </a:p>
        </p:txBody>
      </p:sp>
      <p:sp>
        <p:nvSpPr>
          <p:cNvPr id="761" name="Google Shape;761;p27"/>
          <p:cNvSpPr txBox="1"/>
          <p:nvPr>
            <p:ph idx="2" type="body"/>
          </p:nvPr>
        </p:nvSpPr>
        <p:spPr>
          <a:xfrm>
            <a:off x="504497" y="2117212"/>
            <a:ext cx="8201353"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En iyi şirket isimleri </a:t>
            </a:r>
            <a:r>
              <a:rPr b="1" lang="en-IE">
                <a:solidFill>
                  <a:srgbClr val="E63275"/>
                </a:solidFill>
              </a:rPr>
              <a:t>duygu odaklı ve akılda kalıcı olanlardır</a:t>
            </a:r>
            <a:r>
              <a:rPr lang="en-IE"/>
              <a:t>. Şirketinizi adlandırmak için uğraşıyorsanız, hedef müşterinizin hissetmesini istediğiniz duyguları düşünün. İşletme adınızı seçerken günlük hayatta kullandığınız kelimeleri aklınıza getirin.</a:t>
            </a:r>
            <a:endParaRPr/>
          </a:p>
          <a:p>
            <a:pPr indent="0" lvl="0" marL="0" rtl="0" algn="l">
              <a:lnSpc>
                <a:spcPct val="90000"/>
              </a:lnSpc>
              <a:spcBef>
                <a:spcPts val="500"/>
              </a:spcBef>
              <a:spcAft>
                <a:spcPts val="0"/>
              </a:spcAft>
              <a:buClr>
                <a:srgbClr val="6D6E6C"/>
              </a:buClr>
              <a:buSzPts val="2400"/>
              <a:buNone/>
            </a:pPr>
            <a:r>
              <a:t/>
            </a:r>
            <a:endParaRPr/>
          </a:p>
          <a:p>
            <a:pPr indent="0" lvl="0" marL="0" rtl="0" algn="l">
              <a:lnSpc>
                <a:spcPct val="90000"/>
              </a:lnSpc>
              <a:spcBef>
                <a:spcPts val="500"/>
              </a:spcBef>
              <a:spcAft>
                <a:spcPts val="0"/>
              </a:spcAft>
              <a:buClr>
                <a:srgbClr val="6D6E6C"/>
              </a:buClr>
              <a:buSzPts val="2400"/>
              <a:buNone/>
            </a:pPr>
            <a:r>
              <a:rPr lang="en-IE"/>
              <a:t>Bazı sesler </a:t>
            </a:r>
            <a:r>
              <a:rPr b="1" lang="en-IE">
                <a:solidFill>
                  <a:srgbClr val="E63275"/>
                </a:solidFill>
              </a:rPr>
              <a:t>olumlu duygulara ilham verir </a:t>
            </a:r>
            <a:r>
              <a:rPr lang="en-IE"/>
              <a:t>ve beğenilmesi, hatırlanması ve paylaşılması muhtemel deneyimlerle sonuçlanır. Belirli duyusal deneyimlerle ilişkilendirdiğiniz kelimelere odaklanmalısınız: açıklık, karanlık, güç, zayıflık, keskinlik ve donukluk v.b</a:t>
            </a:r>
            <a:endParaRPr/>
          </a:p>
          <a:p>
            <a:pPr indent="0" lvl="0" marL="0" rtl="0" algn="l">
              <a:lnSpc>
                <a:spcPct val="90000"/>
              </a:lnSpc>
              <a:spcBef>
                <a:spcPts val="500"/>
              </a:spcBef>
              <a:spcAft>
                <a:spcPts val="0"/>
              </a:spcAft>
              <a:buClr>
                <a:srgbClr val="6D6E6C"/>
              </a:buClr>
              <a:buSzPts val="2400"/>
              <a:buNone/>
            </a:pPr>
            <a:r>
              <a:t/>
            </a:r>
            <a:endParaRPr/>
          </a:p>
        </p:txBody>
      </p:sp>
      <p:pic>
        <p:nvPicPr>
          <p:cNvPr descr="A close up of a piece of paper&#10;&#10;Description automatically generated" id="762" name="Google Shape;762;p27"/>
          <p:cNvPicPr preferRelativeResize="0"/>
          <p:nvPr/>
        </p:nvPicPr>
        <p:blipFill rotWithShape="1">
          <a:blip r:embed="rId3">
            <a:alphaModFix/>
          </a:blip>
          <a:srcRect b="0" l="0" r="0" t="0"/>
          <a:stretch/>
        </p:blipFill>
        <p:spPr>
          <a:xfrm>
            <a:off x="9012902" y="4638578"/>
            <a:ext cx="3179098" cy="214527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28"/>
          <p:cNvSpPr txBox="1"/>
          <p:nvPr>
            <p:ph idx="1" type="body"/>
          </p:nvPr>
        </p:nvSpPr>
        <p:spPr>
          <a:xfrm>
            <a:off x="3813641" y="1068489"/>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İşletme Adınızı Seçme</a:t>
            </a:r>
            <a:endParaRPr b="1">
              <a:solidFill>
                <a:srgbClr val="10B1A2"/>
              </a:solidFill>
            </a:endParaRPr>
          </a:p>
        </p:txBody>
      </p:sp>
      <p:sp>
        <p:nvSpPr>
          <p:cNvPr id="768" name="Google Shape;768;p28"/>
          <p:cNvSpPr txBox="1"/>
          <p:nvPr>
            <p:ph idx="2" type="body"/>
          </p:nvPr>
        </p:nvSpPr>
        <p:spPr>
          <a:xfrm>
            <a:off x="5297214" y="2127058"/>
            <a:ext cx="6716110" cy="396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Markanızın özünü mükemmel bir şekilde yakalayan bir kelime bulamazsanız, kendinizin icat edin.</a:t>
            </a:r>
            <a:endParaRPr/>
          </a:p>
          <a:p>
            <a:pPr indent="0" lvl="0" marL="0" rtl="0" algn="l">
              <a:lnSpc>
                <a:spcPct val="90000"/>
              </a:lnSpc>
              <a:spcBef>
                <a:spcPts val="1000"/>
              </a:spcBef>
              <a:spcAft>
                <a:spcPts val="0"/>
              </a:spcAft>
              <a:buClr>
                <a:srgbClr val="6D6E6C"/>
              </a:buClr>
              <a:buSzPts val="2400"/>
              <a:buNone/>
            </a:pPr>
            <a:r>
              <a:rPr lang="en-IE"/>
              <a:t>Kelimeler sürekli değişiyor ve evrimsel döngüleri takip ediyor.</a:t>
            </a:r>
            <a:endParaRPr/>
          </a:p>
          <a:p>
            <a:pPr indent="0" lvl="0" marL="0" rtl="0" algn="l">
              <a:lnSpc>
                <a:spcPct val="90000"/>
              </a:lnSpc>
              <a:spcBef>
                <a:spcPts val="1000"/>
              </a:spcBef>
              <a:spcAft>
                <a:spcPts val="0"/>
              </a:spcAft>
              <a:buClr>
                <a:srgbClr val="6D6E6C"/>
              </a:buClr>
              <a:buSzPts val="2400"/>
              <a:buNone/>
            </a:pPr>
            <a:r>
              <a:rPr lang="en-IE"/>
              <a:t>Pazara her zaman , argo ya da resmi, yeni kelimeler girer.</a:t>
            </a:r>
            <a:endParaRPr/>
          </a:p>
          <a:p>
            <a:pPr indent="0" lvl="0" marL="0" rtl="0" algn="l">
              <a:lnSpc>
                <a:spcPct val="90000"/>
              </a:lnSpc>
              <a:spcBef>
                <a:spcPts val="1000"/>
              </a:spcBef>
              <a:spcAft>
                <a:spcPts val="0"/>
              </a:spcAft>
              <a:buClr>
                <a:srgbClr val="FFC000"/>
              </a:buClr>
              <a:buSzPts val="2400"/>
              <a:buNone/>
            </a:pPr>
            <a:r>
              <a:rPr b="1" lang="en-IE">
                <a:solidFill>
                  <a:srgbClr val="FFC000"/>
                </a:solidFill>
              </a:rPr>
              <a:t>Bu eğilimin kolayca görünen bir örneği, sonunda Oxford Sözlüğü'ndeki yerini kazanmak için tam bir belirsizlikten kaynaklanan bir kelime olan Google'dır.</a:t>
            </a:r>
            <a:endParaRPr/>
          </a:p>
        </p:txBody>
      </p:sp>
      <p:pic>
        <p:nvPicPr>
          <p:cNvPr descr="Google" id="769" name="Google Shape;769;p28"/>
          <p:cNvPicPr preferRelativeResize="0"/>
          <p:nvPr/>
        </p:nvPicPr>
        <p:blipFill rotWithShape="1">
          <a:blip r:embed="rId3">
            <a:alphaModFix/>
          </a:blip>
          <a:srcRect b="0" l="0" r="0" t="0"/>
          <a:stretch/>
        </p:blipFill>
        <p:spPr>
          <a:xfrm>
            <a:off x="443314" y="4204442"/>
            <a:ext cx="4316946" cy="14601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29"/>
          <p:cNvSpPr txBox="1"/>
          <p:nvPr>
            <p:ph idx="1" type="body"/>
          </p:nvPr>
        </p:nvSpPr>
        <p:spPr>
          <a:xfrm>
            <a:off x="876300" y="629175"/>
            <a:ext cx="7407087" cy="1075716"/>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rgbClr val="10B1A2"/>
              </a:buClr>
              <a:buSzPts val="4059"/>
              <a:buNone/>
            </a:pPr>
            <a:r>
              <a:rPr b="1" lang="en-IE" sz="4059">
                <a:solidFill>
                  <a:srgbClr val="10B1A2"/>
                </a:solidFill>
              </a:rPr>
              <a:t>İşletme Adınızı Seçme</a:t>
            </a:r>
            <a:endParaRPr b="1" sz="3080">
              <a:solidFill>
                <a:srgbClr val="10B1A2"/>
              </a:solidFill>
            </a:endParaRPr>
          </a:p>
          <a:p>
            <a:pPr indent="0" lvl="0" marL="0" rtl="0" algn="l">
              <a:lnSpc>
                <a:spcPct val="70000"/>
              </a:lnSpc>
              <a:spcBef>
                <a:spcPts val="1000"/>
              </a:spcBef>
              <a:spcAft>
                <a:spcPts val="0"/>
              </a:spcAft>
              <a:buClr>
                <a:srgbClr val="E63275"/>
              </a:buClr>
              <a:buSzPts val="3080"/>
              <a:buNone/>
            </a:pPr>
            <a:r>
              <a:rPr b="1" i="1" lang="en-IE" sz="3080">
                <a:solidFill>
                  <a:srgbClr val="E63275"/>
                </a:solidFill>
              </a:rPr>
              <a:t>İsimler için Beyin Fırtınası Kaynakları</a:t>
            </a:r>
            <a:endParaRPr b="1" i="1" sz="3080">
              <a:solidFill>
                <a:srgbClr val="E63275"/>
              </a:solidFill>
            </a:endParaRPr>
          </a:p>
        </p:txBody>
      </p:sp>
      <p:sp>
        <p:nvSpPr>
          <p:cNvPr id="775" name="Google Shape;775;p29"/>
          <p:cNvSpPr txBox="1"/>
          <p:nvPr>
            <p:ph idx="2" type="body"/>
          </p:nvPr>
        </p:nvSpPr>
        <p:spPr>
          <a:xfrm>
            <a:off x="515007" y="2033322"/>
            <a:ext cx="8486381"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Adları beyin fırtınası yapmanıza yardımcı olabilecek birkaç site önerisi;</a:t>
            </a:r>
            <a:endParaRPr/>
          </a:p>
          <a:p>
            <a:pPr indent="0" lvl="0" marL="0" rtl="0" algn="l">
              <a:lnSpc>
                <a:spcPct val="90000"/>
              </a:lnSpc>
              <a:spcBef>
                <a:spcPts val="500"/>
              </a:spcBef>
              <a:spcAft>
                <a:spcPts val="0"/>
              </a:spcAft>
              <a:buClr>
                <a:srgbClr val="6D6E6C"/>
              </a:buClr>
              <a:buSzPts val="2400"/>
              <a:buNone/>
            </a:pPr>
            <a:r>
              <a:t/>
            </a:r>
            <a:endParaRPr u="sng">
              <a:solidFill>
                <a:schemeClr val="hlink"/>
              </a:solidFill>
              <a:hlinkClick r:id="rId3"/>
            </a:endParaRPr>
          </a:p>
          <a:p>
            <a:pPr indent="-457200" lvl="0" marL="457200" rtl="0" algn="l">
              <a:lnSpc>
                <a:spcPct val="90000"/>
              </a:lnSpc>
              <a:spcBef>
                <a:spcPts val="500"/>
              </a:spcBef>
              <a:spcAft>
                <a:spcPts val="0"/>
              </a:spcAft>
              <a:buClr>
                <a:srgbClr val="6D6E6C"/>
              </a:buClr>
              <a:buSzPts val="2400"/>
              <a:buFont typeface="Calibri"/>
              <a:buAutoNum type="arabicPeriod"/>
            </a:pPr>
            <a:r>
              <a:rPr lang="en-IE" u="sng">
                <a:solidFill>
                  <a:schemeClr val="hlink"/>
                </a:solidFill>
                <a:hlinkClick r:id="rId4"/>
              </a:rPr>
              <a:t>VisualThesaurus.com </a:t>
            </a:r>
            <a:r>
              <a:rPr lang="en-IE"/>
              <a:t>(anahtar kelimeyle ilgili görseller verir)</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u="sng">
                <a:solidFill>
                  <a:schemeClr val="hlink"/>
                </a:solidFill>
                <a:hlinkClick r:id="rId5"/>
              </a:rPr>
              <a:t>Shopify Business Name Generator</a:t>
            </a:r>
            <a:r>
              <a:rPr lang="en-IE"/>
              <a:t> (işletme adı fikirleri oluşturur ve aynı anda alan kullanılabilirliğini kontrol eder)</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u="sng">
                <a:solidFill>
                  <a:schemeClr val="hlink"/>
                </a:solidFill>
                <a:hlinkClick r:id="rId6"/>
              </a:rPr>
              <a:t>Namemes.com</a:t>
            </a:r>
            <a:r>
              <a:rPr lang="en-IE"/>
              <a:t> (StartUp ismi bulmanıza yardımcı)</a:t>
            </a:r>
            <a:endParaRPr/>
          </a:p>
          <a:p>
            <a:pPr indent="-457200" lvl="0" marL="457200" rtl="0" algn="l">
              <a:lnSpc>
                <a:spcPct val="90000"/>
              </a:lnSpc>
              <a:spcBef>
                <a:spcPts val="500"/>
              </a:spcBef>
              <a:spcAft>
                <a:spcPts val="0"/>
              </a:spcAft>
              <a:buClr>
                <a:srgbClr val="6D6E6C"/>
              </a:buClr>
              <a:buSzPts val="2400"/>
              <a:buFont typeface="Calibri"/>
              <a:buAutoNum type="arabicPeriod"/>
            </a:pPr>
            <a:r>
              <a:rPr lang="en-IE" u="sng">
                <a:solidFill>
                  <a:schemeClr val="hlink"/>
                </a:solidFill>
                <a:hlinkClick r:id="rId7"/>
              </a:rPr>
              <a:t>Namimum.com</a:t>
            </a:r>
            <a:r>
              <a:rPr lang="en-IE"/>
              <a:t> (temaya göre adlar oluşturmanıza olanak tanır)</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a:p>
            <a:pPr indent="-304800" lvl="0" marL="457200" rtl="0" algn="l">
              <a:lnSpc>
                <a:spcPct val="90000"/>
              </a:lnSpc>
              <a:spcBef>
                <a:spcPts val="500"/>
              </a:spcBef>
              <a:spcAft>
                <a:spcPts val="0"/>
              </a:spcAft>
              <a:buClr>
                <a:srgbClr val="6D6E6C"/>
              </a:buClr>
              <a:buSzPts val="2400"/>
              <a:buFont typeface="Calibri"/>
              <a:buNone/>
            </a:pPr>
            <a:r>
              <a:t/>
            </a:r>
            <a:endParaRPr/>
          </a:p>
        </p:txBody>
      </p:sp>
      <p:sp>
        <p:nvSpPr>
          <p:cNvPr id="776" name="Google Shape;776;p29"/>
          <p:cNvSpPr txBox="1"/>
          <p:nvPr/>
        </p:nvSpPr>
        <p:spPr>
          <a:xfrm>
            <a:off x="4127383" y="6343504"/>
            <a:ext cx="79863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800">
                <a:solidFill>
                  <a:srgbClr val="E63275"/>
                </a:solidFill>
                <a:latin typeface="Calibri"/>
                <a:ea typeface="Calibri"/>
                <a:cs typeface="Calibri"/>
                <a:sym typeface="Calibri"/>
              </a:rPr>
              <a:t>Read</a:t>
            </a:r>
            <a:r>
              <a:rPr b="1" lang="en-IE" sz="1400">
                <a:solidFill>
                  <a:srgbClr val="E63275"/>
                </a:solidFill>
                <a:latin typeface="Calibri"/>
                <a:ea typeface="Calibri"/>
                <a:cs typeface="Calibri"/>
                <a:sym typeface="Calibri"/>
              </a:rPr>
              <a:t>: </a:t>
            </a:r>
            <a:r>
              <a:rPr lang="en-IE" sz="1400" u="sng">
                <a:solidFill>
                  <a:schemeClr val="dk1"/>
                </a:solidFill>
                <a:latin typeface="Calibri"/>
                <a:ea typeface="Calibri"/>
                <a:cs typeface="Calibri"/>
                <a:sym typeface="Calibri"/>
                <a:hlinkClick r:id="rId8"/>
              </a:rPr>
              <a:t>https://www.forbes.com/sites/allbusiness/2016/10/23/12-tips-for-naming-your-startup-business/</a:t>
            </a:r>
            <a:endParaRPr sz="1400">
              <a:solidFill>
                <a:schemeClr val="dk1"/>
              </a:solidFill>
              <a:latin typeface="Calibri"/>
              <a:ea typeface="Calibri"/>
              <a:cs typeface="Calibri"/>
              <a:sym typeface="Calibri"/>
            </a:endParaRPr>
          </a:p>
        </p:txBody>
      </p:sp>
      <p:pic>
        <p:nvPicPr>
          <p:cNvPr descr="A picture containing text&#10;&#10;Description automatically generated" id="777" name="Google Shape;777;p29"/>
          <p:cNvPicPr preferRelativeResize="0"/>
          <p:nvPr/>
        </p:nvPicPr>
        <p:blipFill rotWithShape="1">
          <a:blip r:embed="rId9">
            <a:alphaModFix/>
          </a:blip>
          <a:srcRect b="0" l="0" r="0" t="0"/>
          <a:stretch/>
        </p:blipFill>
        <p:spPr>
          <a:xfrm>
            <a:off x="8910144" y="3175625"/>
            <a:ext cx="3095297" cy="3095297"/>
          </a:xfrm>
          <a:prstGeom prst="rect">
            <a:avLst/>
          </a:prstGeom>
          <a:noFill/>
          <a:ln>
            <a:noFill/>
          </a:ln>
        </p:spPr>
      </p:pic>
      <p:sp>
        <p:nvSpPr>
          <p:cNvPr id="778" name="Google Shape;778;p29"/>
          <p:cNvSpPr txBox="1"/>
          <p:nvPr/>
        </p:nvSpPr>
        <p:spPr>
          <a:xfrm>
            <a:off x="2667000" y="6858000"/>
            <a:ext cx="685800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u="sng">
                <a:solidFill>
                  <a:schemeClr val="dk1"/>
                </a:solidFill>
                <a:latin typeface="Calibri"/>
                <a:ea typeface="Calibri"/>
                <a:cs typeface="Calibri"/>
                <a:sym typeface="Calibri"/>
                <a:hlinkClick r:id="rId10"/>
              </a:rPr>
              <a:t>This Photo</a:t>
            </a:r>
            <a:r>
              <a:rPr lang="en-IE" sz="900">
                <a:solidFill>
                  <a:schemeClr val="dk1"/>
                </a:solidFill>
                <a:latin typeface="Calibri"/>
                <a:ea typeface="Calibri"/>
                <a:cs typeface="Calibri"/>
                <a:sym typeface="Calibri"/>
              </a:rPr>
              <a:t> by Unknown Author is licensed under </a:t>
            </a:r>
            <a:r>
              <a:rPr lang="en-IE" sz="900" u="sng">
                <a:solidFill>
                  <a:schemeClr val="dk1"/>
                </a:solidFill>
                <a:latin typeface="Calibri"/>
                <a:ea typeface="Calibri"/>
                <a:cs typeface="Calibri"/>
                <a:sym typeface="Calibri"/>
                <a:hlinkClick r:id="rId11"/>
              </a:rPr>
              <a:t>CC BY-NC-ND</a:t>
            </a: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3"/>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i="0" lang="en-IE" sz="4800"/>
              <a:t>BÖLÜM 1:</a:t>
            </a:r>
            <a:endParaRPr/>
          </a:p>
          <a:p>
            <a:pPr indent="0" lvl="0" marL="0" rtl="0" algn="l">
              <a:lnSpc>
                <a:spcPct val="90000"/>
              </a:lnSpc>
              <a:spcBef>
                <a:spcPts val="1000"/>
              </a:spcBef>
              <a:spcAft>
                <a:spcPts val="0"/>
              </a:spcAft>
              <a:buClr>
                <a:schemeClr val="lt1"/>
              </a:buClr>
              <a:buSzPts val="4800"/>
              <a:buNone/>
            </a:pPr>
            <a:r>
              <a:t/>
            </a:r>
            <a:endParaRPr i="0" sz="4800"/>
          </a:p>
          <a:p>
            <a:pPr indent="0" lvl="0" marL="0" rtl="0" algn="l">
              <a:lnSpc>
                <a:spcPct val="90000"/>
              </a:lnSpc>
              <a:spcBef>
                <a:spcPts val="1000"/>
              </a:spcBef>
              <a:spcAft>
                <a:spcPts val="0"/>
              </a:spcAft>
              <a:buClr>
                <a:schemeClr val="lt1"/>
              </a:buClr>
              <a:buSzPts val="4800"/>
              <a:buNone/>
            </a:pPr>
            <a:r>
              <a:rPr i="0" lang="en-IE" sz="4800"/>
              <a:t>Kavram Kanıtlama</a:t>
            </a:r>
            <a:endParaRPr i="0" sz="4800"/>
          </a:p>
        </p:txBody>
      </p:sp>
      <p:pic>
        <p:nvPicPr>
          <p:cNvPr descr="A close up of a logo&#10;&#10;Description automatically generated" id="575" name="Google Shape;575;p3"/>
          <p:cNvPicPr preferRelativeResize="0"/>
          <p:nvPr/>
        </p:nvPicPr>
        <p:blipFill rotWithShape="1">
          <a:blip r:embed="rId3">
            <a:alphaModFix/>
          </a:blip>
          <a:srcRect b="0" l="0" r="0" t="0"/>
          <a:stretch/>
        </p:blipFill>
        <p:spPr>
          <a:xfrm>
            <a:off x="9154510" y="1512472"/>
            <a:ext cx="2899589" cy="39889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30"/>
          <p:cNvSpPr txBox="1"/>
          <p:nvPr>
            <p:ph idx="1" type="body"/>
          </p:nvPr>
        </p:nvSpPr>
        <p:spPr>
          <a:xfrm>
            <a:off x="552835" y="2402417"/>
            <a:ext cx="6491432" cy="265430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a:t>BÖLÜM 2:</a:t>
            </a:r>
            <a:endParaRPr/>
          </a:p>
          <a:p>
            <a:pPr indent="0" lvl="0" marL="0" rtl="0" algn="l">
              <a:lnSpc>
                <a:spcPct val="90000"/>
              </a:lnSpc>
              <a:spcBef>
                <a:spcPts val="1000"/>
              </a:spcBef>
              <a:spcAft>
                <a:spcPts val="0"/>
              </a:spcAft>
              <a:buClr>
                <a:schemeClr val="lt1"/>
              </a:buClr>
              <a:buSzPts val="4800"/>
              <a:buNone/>
            </a:pPr>
            <a:r>
              <a:t/>
            </a:r>
            <a:endParaRPr b="1"/>
          </a:p>
          <a:p>
            <a:pPr indent="0" lvl="0" marL="0" rtl="0" algn="l">
              <a:lnSpc>
                <a:spcPct val="90000"/>
              </a:lnSpc>
              <a:spcBef>
                <a:spcPts val="1000"/>
              </a:spcBef>
              <a:spcAft>
                <a:spcPts val="0"/>
              </a:spcAft>
              <a:buClr>
                <a:schemeClr val="lt1"/>
              </a:buClr>
              <a:buSzPts val="4800"/>
              <a:buNone/>
            </a:pPr>
            <a:r>
              <a:rPr b="1" lang="en-IE"/>
              <a:t>Yeniden Örnekleme, Minimum Geçerli Ürün </a:t>
            </a:r>
            <a:endParaRPr/>
          </a:p>
          <a:p>
            <a:pPr indent="0" lvl="0" marL="0" rtl="0" algn="l">
              <a:lnSpc>
                <a:spcPct val="90000"/>
              </a:lnSpc>
              <a:spcBef>
                <a:spcPts val="1000"/>
              </a:spcBef>
              <a:spcAft>
                <a:spcPts val="0"/>
              </a:spcAft>
              <a:buClr>
                <a:schemeClr val="lt1"/>
              </a:buClr>
              <a:buSzPts val="4800"/>
              <a:buNone/>
            </a:pPr>
            <a:r>
              <a:rPr b="1" lang="en-IE"/>
              <a:t>ve Prototip Açıklaması</a:t>
            </a:r>
            <a:endParaRPr b="1"/>
          </a:p>
        </p:txBody>
      </p:sp>
      <p:pic>
        <p:nvPicPr>
          <p:cNvPr descr="A close up of a sign&#10;&#10;Description automatically generated" id="784" name="Google Shape;784;p30"/>
          <p:cNvPicPr preferRelativeResize="0"/>
          <p:nvPr/>
        </p:nvPicPr>
        <p:blipFill rotWithShape="1">
          <a:blip r:embed="rId3">
            <a:alphaModFix/>
          </a:blip>
          <a:srcRect b="23578" l="0" r="0" t="0"/>
          <a:stretch/>
        </p:blipFill>
        <p:spPr>
          <a:xfrm>
            <a:off x="6524556" y="2101849"/>
            <a:ext cx="5655417" cy="28601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8" name="Shape 788"/>
        <p:cNvGrpSpPr/>
        <p:nvPr/>
      </p:nvGrpSpPr>
      <p:grpSpPr>
        <a:xfrm>
          <a:off x="0" y="0"/>
          <a:ext cx="0" cy="0"/>
          <a:chOff x="0" y="0"/>
          <a:chExt cx="0" cy="0"/>
        </a:xfrm>
      </p:grpSpPr>
      <p:sp>
        <p:nvSpPr>
          <p:cNvPr id="789" name="Google Shape;789;p31"/>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Bootstrapping</a:t>
            </a:r>
            <a:endParaRPr b="1">
              <a:solidFill>
                <a:srgbClr val="10B1A2"/>
              </a:solidFill>
            </a:endParaRPr>
          </a:p>
        </p:txBody>
      </p:sp>
      <p:sp>
        <p:nvSpPr>
          <p:cNvPr id="790" name="Google Shape;790;p31"/>
          <p:cNvSpPr txBox="1"/>
          <p:nvPr>
            <p:ph idx="2" type="body"/>
          </p:nvPr>
        </p:nvSpPr>
        <p:spPr>
          <a:xfrm>
            <a:off x="468087" y="2117212"/>
            <a:ext cx="7815302"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Bootstrapping, parasız bir işe başlama eylemidir - ya da çok az para kullanarak. </a:t>
            </a:r>
            <a:r>
              <a:rPr lang="en-IE"/>
              <a:t>Kesinlikle risk sermayesi firmalarının veya hatta önemli melek yatırımlarının yardımı olmadan bir iş kurmak anlamına gelir.</a:t>
            </a:r>
            <a:endParaRPr/>
          </a:p>
          <a:p>
            <a:pPr indent="0" lvl="0" marL="0" rtl="0" algn="l">
              <a:lnSpc>
                <a:spcPct val="90000"/>
              </a:lnSpc>
              <a:spcBef>
                <a:spcPts val="1000"/>
              </a:spcBef>
              <a:spcAft>
                <a:spcPts val="0"/>
              </a:spcAft>
              <a:buClr>
                <a:srgbClr val="6D6E6C"/>
              </a:buClr>
              <a:buSzPts val="2400"/>
              <a:buNone/>
            </a:pPr>
            <a:br>
              <a:rPr lang="en-IE"/>
            </a:br>
            <a:r>
              <a:rPr lang="en-IE"/>
              <a:t>Risk sermayesi firmalarının veya hatta önemli melek yatırımlarının yardımı olmadan bir iş kurmak anlamına gelir. Bootstrapping işletme zor olabilir ancak oldukça faydalıdır; bir şirkette en iyisini ortaya çıkarabilecek büyük </a:t>
            </a:r>
            <a:r>
              <a:rPr b="1" lang="en-IE"/>
              <a:t>bir disiplin ve yaratıcılık geliştirir.</a:t>
            </a:r>
            <a:r>
              <a:rPr lang="en-IE"/>
              <a:t> Bootstrapping ile maliyetleri düşük tutmak için neredeyse her şey dahili olarak yapılır.</a:t>
            </a:r>
            <a:endParaRPr/>
          </a:p>
          <a:p>
            <a:pPr indent="0" lvl="0" marL="0" rtl="0" algn="l">
              <a:lnSpc>
                <a:spcPct val="90000"/>
              </a:lnSpc>
              <a:spcBef>
                <a:spcPts val="1000"/>
              </a:spcBef>
              <a:spcAft>
                <a:spcPts val="0"/>
              </a:spcAft>
              <a:buClr>
                <a:srgbClr val="6D6E6C"/>
              </a:buClr>
              <a:buSzPts val="1200"/>
              <a:buNone/>
            </a:pPr>
            <a:r>
              <a:rPr b="1" lang="en-IE" sz="1200"/>
              <a:t>Source: </a:t>
            </a:r>
            <a:r>
              <a:rPr lang="en-IE" sz="1200" u="sng">
                <a:solidFill>
                  <a:schemeClr val="hlink"/>
                </a:solidFill>
                <a:hlinkClick r:id="rId3"/>
              </a:rPr>
              <a:t>Bootstrapping Tips on How to Self Fund a Business</a:t>
            </a:r>
            <a:endParaRPr sz="1200"/>
          </a:p>
          <a:p>
            <a:pPr indent="0" lvl="0" marL="0" rtl="0" algn="l">
              <a:lnSpc>
                <a:spcPct val="90000"/>
              </a:lnSpc>
              <a:spcBef>
                <a:spcPts val="1000"/>
              </a:spcBef>
              <a:spcAft>
                <a:spcPts val="0"/>
              </a:spcAft>
              <a:buClr>
                <a:srgbClr val="6D6E6C"/>
              </a:buClr>
              <a:buSzPts val="2400"/>
              <a:buNone/>
            </a:pPr>
            <a:r>
              <a:t/>
            </a:r>
            <a:endParaRPr/>
          </a:p>
          <a:p>
            <a:pPr indent="0" lvl="0" marL="0" rtl="0" algn="l">
              <a:lnSpc>
                <a:spcPct val="90000"/>
              </a:lnSpc>
              <a:spcBef>
                <a:spcPts val="1000"/>
              </a:spcBef>
              <a:spcAft>
                <a:spcPts val="0"/>
              </a:spcAft>
              <a:buClr>
                <a:srgbClr val="6D6E6C"/>
              </a:buClr>
              <a:buSzPts val="2400"/>
              <a:buNone/>
            </a:pPr>
            <a:r>
              <a:t/>
            </a:r>
            <a:endParaRPr>
              <a:solidFill>
                <a:srgbClr val="525252"/>
              </a:solidFill>
            </a:endParaRPr>
          </a:p>
          <a:p>
            <a:pPr indent="0" lvl="0" marL="0" rtl="0" algn="l">
              <a:lnSpc>
                <a:spcPct val="90000"/>
              </a:lnSpc>
              <a:spcBef>
                <a:spcPts val="1000"/>
              </a:spcBef>
              <a:spcAft>
                <a:spcPts val="0"/>
              </a:spcAft>
              <a:buClr>
                <a:srgbClr val="6D6E6C"/>
              </a:buClr>
              <a:buSzPts val="2400"/>
              <a:buNone/>
            </a:pPr>
            <a:r>
              <a:t/>
            </a:r>
            <a:endParaRPr/>
          </a:p>
        </p:txBody>
      </p:sp>
      <p:pic>
        <p:nvPicPr>
          <p:cNvPr id="791" name="Google Shape;791;p31"/>
          <p:cNvPicPr preferRelativeResize="0"/>
          <p:nvPr>
            <p:ph idx="2" type="pic"/>
          </p:nvPr>
        </p:nvPicPr>
        <p:blipFill rotWithShape="1">
          <a:blip r:embed="rId4">
            <a:alphaModFix/>
          </a:blip>
          <a:srcRect b="0" l="26817" r="26818" t="0"/>
          <a:stretch/>
        </p:blipFill>
        <p:spPr>
          <a:xfrm>
            <a:off x="8839200" y="3068351"/>
            <a:ext cx="3352799" cy="3786473"/>
          </a:xfrm>
          <a:prstGeom prst="rect">
            <a:avLst/>
          </a:prstGeom>
          <a:noFill/>
          <a:ln>
            <a:noFill/>
          </a:ln>
        </p:spPr>
      </p:pic>
      <p:pic>
        <p:nvPicPr>
          <p:cNvPr id="792" name="Google Shape;792;p31"/>
          <p:cNvPicPr preferRelativeResize="0"/>
          <p:nvPr/>
        </p:nvPicPr>
        <p:blipFill rotWithShape="1">
          <a:blip r:embed="rId5">
            <a:alphaModFix/>
          </a:blip>
          <a:srcRect b="-43502" l="0" r="0" t="-43502"/>
          <a:stretch/>
        </p:blipFill>
        <p:spPr>
          <a:xfrm>
            <a:off x="9176657" y="2286000"/>
            <a:ext cx="2916183" cy="4571999"/>
          </a:xfrm>
          <a:custGeom>
            <a:rect b="b" l="l" r="r" t="t"/>
            <a:pathLst>
              <a:path extrusionOk="0" h="6845300" w="4838458">
                <a:moveTo>
                  <a:pt x="0" y="3441700"/>
                </a:moveTo>
                <a:lnTo>
                  <a:pt x="3921966" y="0"/>
                </a:lnTo>
                <a:lnTo>
                  <a:pt x="4838458" y="2092"/>
                </a:lnTo>
                <a:lnTo>
                  <a:pt x="4038358" y="6845300"/>
                </a:lnTo>
                <a:lnTo>
                  <a:pt x="2705100" y="6845300"/>
                </a:lnTo>
                <a:cubicBezTo>
                  <a:pt x="1591733" y="5359400"/>
                  <a:pt x="1621367" y="5549900"/>
                  <a:pt x="0" y="3441700"/>
                </a:cubicBezTo>
                <a:close/>
              </a:path>
            </a:pathLst>
          </a:cu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32"/>
          <p:cNvSpPr txBox="1"/>
          <p:nvPr>
            <p:ph idx="1" type="body"/>
          </p:nvPr>
        </p:nvSpPr>
        <p:spPr>
          <a:xfrm>
            <a:off x="3676651" y="1005896"/>
            <a:ext cx="7407087" cy="697353"/>
          </a:xfrm>
          <a:prstGeom prst="rect">
            <a:avLst/>
          </a:prstGeom>
          <a:solidFill>
            <a:schemeClr val="lt1"/>
          </a:solidFill>
          <a:ln>
            <a:noFill/>
          </a:ln>
        </p:spPr>
        <p:txBody>
          <a:bodyPr anchorCtr="0" anchor="t" bIns="45700" lIns="91425" spcFirstLastPara="1" rIns="91425" wrap="square" tIns="45700">
            <a:normAutofit/>
          </a:bodyPr>
          <a:lstStyle/>
          <a:p>
            <a:pPr indent="0" lvl="0" marL="32385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Bootstrapping Faydaları</a:t>
            </a:r>
            <a:endParaRPr b="1">
              <a:solidFill>
                <a:srgbClr val="10B1A2"/>
              </a:solidFill>
            </a:endParaRPr>
          </a:p>
        </p:txBody>
      </p:sp>
      <p:sp>
        <p:nvSpPr>
          <p:cNvPr id="798" name="Google Shape;798;p32"/>
          <p:cNvSpPr txBox="1"/>
          <p:nvPr>
            <p:ph idx="2" type="body"/>
          </p:nvPr>
        </p:nvSpPr>
        <p:spPr>
          <a:xfrm>
            <a:off x="3676651" y="2023318"/>
            <a:ext cx="7892422" cy="3975101"/>
          </a:xfrm>
          <a:prstGeom prst="rect">
            <a:avLst/>
          </a:prstGeom>
          <a:noFill/>
          <a:ln>
            <a:noFill/>
          </a:ln>
        </p:spPr>
        <p:txBody>
          <a:bodyPr anchorCtr="0" anchor="t" bIns="45700" lIns="91425" spcFirstLastPara="1" rIns="91425" wrap="square" tIns="45700">
            <a:noAutofit/>
          </a:bodyPr>
          <a:lstStyle/>
          <a:p>
            <a:pPr indent="0" lvl="0" marL="0" rtl="0" algn="l">
              <a:lnSpc>
                <a:spcPct val="104166"/>
              </a:lnSpc>
              <a:spcBef>
                <a:spcPts val="0"/>
              </a:spcBef>
              <a:spcAft>
                <a:spcPts val="0"/>
              </a:spcAft>
              <a:buClr>
                <a:srgbClr val="6D6E6C"/>
              </a:buClr>
              <a:buSzPts val="2400"/>
              <a:buNone/>
            </a:pPr>
            <a:r>
              <a:rPr lang="en-IE"/>
              <a:t>İşletmenizin tam kontrolünü ve sahipliğini koruyabilirsiniz.</a:t>
            </a:r>
            <a:endParaRPr/>
          </a:p>
          <a:p>
            <a:pPr indent="0" lvl="0" marL="0" rtl="0" algn="l">
              <a:lnSpc>
                <a:spcPct val="1250000"/>
              </a:lnSpc>
              <a:spcBef>
                <a:spcPts val="0"/>
              </a:spcBef>
              <a:spcAft>
                <a:spcPts val="0"/>
              </a:spcAft>
              <a:buClr>
                <a:srgbClr val="6D6E6C"/>
              </a:buClr>
              <a:buSzPts val="200"/>
              <a:buNone/>
            </a:pPr>
            <a:r>
              <a:t/>
            </a:r>
            <a:endParaRPr sz="200"/>
          </a:p>
          <a:p>
            <a:pPr indent="-342900" lvl="0" marL="342900" rtl="0" algn="l">
              <a:lnSpc>
                <a:spcPct val="104166"/>
              </a:lnSpc>
              <a:spcBef>
                <a:spcPts val="0"/>
              </a:spcBef>
              <a:spcAft>
                <a:spcPts val="0"/>
              </a:spcAft>
              <a:buClr>
                <a:srgbClr val="E95273"/>
              </a:buClr>
              <a:buSzPts val="2400"/>
              <a:buFont typeface="Noto Sans Symbols"/>
              <a:buChar char="✔"/>
            </a:pPr>
            <a:r>
              <a:rPr b="1" lang="en-IE"/>
              <a:t>Nakit akışına odaklanmayı </a:t>
            </a:r>
            <a:r>
              <a:rPr lang="en-IE"/>
              <a:t>öğretir</a:t>
            </a:r>
            <a:endParaRPr/>
          </a:p>
          <a:p>
            <a:pPr indent="-342900" lvl="0" marL="342900" rtl="0" algn="l">
              <a:lnSpc>
                <a:spcPct val="104166"/>
              </a:lnSpc>
              <a:spcBef>
                <a:spcPts val="0"/>
              </a:spcBef>
              <a:spcAft>
                <a:spcPts val="0"/>
              </a:spcAft>
              <a:buClr>
                <a:srgbClr val="E95273"/>
              </a:buClr>
              <a:buSzPts val="2400"/>
              <a:buFont typeface="Noto Sans Symbols"/>
              <a:buChar char="✔"/>
            </a:pPr>
            <a:r>
              <a:rPr lang="en-IE"/>
              <a:t>Şirkette </a:t>
            </a:r>
            <a:r>
              <a:rPr b="1" lang="en-IE"/>
              <a:t>en iyiyi ortaya çıkaran </a:t>
            </a:r>
            <a:r>
              <a:rPr lang="en-IE"/>
              <a:t>harika bir disiplin ve yaratıcılık geliştirir</a:t>
            </a:r>
            <a:endParaRPr/>
          </a:p>
          <a:p>
            <a:pPr indent="-342900" lvl="0" marL="342900" rtl="0" algn="l">
              <a:lnSpc>
                <a:spcPct val="104166"/>
              </a:lnSpc>
              <a:spcBef>
                <a:spcPts val="0"/>
              </a:spcBef>
              <a:spcAft>
                <a:spcPts val="0"/>
              </a:spcAft>
              <a:buClr>
                <a:srgbClr val="E95273"/>
              </a:buClr>
              <a:buSzPts val="2400"/>
              <a:buFont typeface="Noto Sans Symbols"/>
              <a:buChar char="✔"/>
            </a:pPr>
            <a:r>
              <a:rPr lang="en-IE"/>
              <a:t>Yatırımcılardan yatırım odaklı kaldıraçtan kazanç elde etmenin tutarlı bir yoludur</a:t>
            </a:r>
            <a:endParaRPr/>
          </a:p>
          <a:p>
            <a:pPr indent="-342900" lvl="0" marL="342900" rtl="0" algn="l">
              <a:lnSpc>
                <a:spcPct val="104166"/>
              </a:lnSpc>
              <a:spcBef>
                <a:spcPts val="0"/>
              </a:spcBef>
              <a:spcAft>
                <a:spcPts val="0"/>
              </a:spcAft>
              <a:buClr>
                <a:srgbClr val="E95273"/>
              </a:buClr>
              <a:buSzPts val="2400"/>
              <a:buFont typeface="Noto Sans Symbols"/>
              <a:buChar char="✔"/>
            </a:pPr>
            <a:r>
              <a:rPr lang="en-IE"/>
              <a:t>Kurumsal tecrübelerin çeşitli yönleri, boyut şirket geliştirilmesinde hayati öneme sahip olacak </a:t>
            </a:r>
            <a:r>
              <a:rPr b="1" lang="en-IE"/>
              <a:t>kurumsal deneyim</a:t>
            </a:r>
            <a:r>
              <a:rPr lang="en-IE"/>
              <a:t> sunar</a:t>
            </a:r>
            <a:endParaRPr/>
          </a:p>
          <a:p>
            <a:pPr indent="-342900" lvl="0" marL="342900" rtl="0" algn="l">
              <a:lnSpc>
                <a:spcPct val="104166"/>
              </a:lnSpc>
              <a:spcBef>
                <a:spcPts val="0"/>
              </a:spcBef>
              <a:spcAft>
                <a:spcPts val="0"/>
              </a:spcAft>
              <a:buClr>
                <a:srgbClr val="E95273"/>
              </a:buClr>
              <a:buSzPts val="2400"/>
              <a:buFont typeface="Noto Sans Symbols"/>
              <a:buChar char="✔"/>
            </a:pPr>
            <a:r>
              <a:rPr lang="en-IE"/>
              <a:t>Sahip olduğunuz yetenek ve kapasiteyi farketmenize yardımcı olur, seçtiğiniz doğru kişiler etkileşimde olur ve doğru ortakları bulursunuz</a:t>
            </a:r>
            <a:endParaRPr sz="800"/>
          </a:p>
          <a:p>
            <a:pPr indent="323850" lvl="0" marL="0" rtl="0" algn="l">
              <a:lnSpc>
                <a:spcPct val="208333"/>
              </a:lnSpc>
              <a:spcBef>
                <a:spcPts val="0"/>
              </a:spcBef>
              <a:spcAft>
                <a:spcPts val="0"/>
              </a:spcAft>
              <a:buClr>
                <a:srgbClr val="6D6E6C"/>
              </a:buClr>
              <a:buSzPts val="1200"/>
              <a:buNone/>
            </a:pPr>
            <a:r>
              <a:rPr b="1" lang="en-IE" sz="1200"/>
              <a:t>Source: </a:t>
            </a:r>
            <a:r>
              <a:rPr lang="en-IE" sz="1200" u="sng">
                <a:solidFill>
                  <a:schemeClr val="hlink"/>
                </a:solidFill>
                <a:hlinkClick r:id="rId3"/>
              </a:rPr>
              <a:t>Whats Proof of Concept and Why I should Know It</a:t>
            </a:r>
            <a:endParaRPr sz="1200"/>
          </a:p>
          <a:p>
            <a:pPr indent="0" lvl="0" marL="0" rtl="0" algn="l">
              <a:lnSpc>
                <a:spcPct val="104166"/>
              </a:lnSpc>
              <a:spcBef>
                <a:spcPts val="0"/>
              </a:spcBef>
              <a:spcAft>
                <a:spcPts val="0"/>
              </a:spcAft>
              <a:buClr>
                <a:srgbClr val="6D6E6C"/>
              </a:buClr>
              <a:buSzPts val="2400"/>
              <a:buFont typeface="Noto Sans Symbols"/>
              <a:buNone/>
            </a:pPr>
            <a:r>
              <a:t/>
            </a:r>
            <a:endParaRPr/>
          </a:p>
        </p:txBody>
      </p:sp>
      <p:pic>
        <p:nvPicPr>
          <p:cNvPr id="799" name="Google Shape;799;p32"/>
          <p:cNvPicPr preferRelativeResize="0"/>
          <p:nvPr>
            <p:ph idx="2" type="pic"/>
          </p:nvPr>
        </p:nvPicPr>
        <p:blipFill rotWithShape="1">
          <a:blip r:embed="rId4">
            <a:alphaModFix/>
          </a:blip>
          <a:srcRect b="0" l="5203" r="13062" t="0"/>
          <a:stretch/>
        </p:blipFill>
        <p:spPr>
          <a:xfrm>
            <a:off x="0" y="3200400"/>
            <a:ext cx="2575025" cy="3657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33"/>
          <p:cNvSpPr txBox="1"/>
          <p:nvPr>
            <p:ph idx="1" type="body"/>
          </p:nvPr>
        </p:nvSpPr>
        <p:spPr>
          <a:xfrm>
            <a:off x="876300" y="1007537"/>
            <a:ext cx="7407087" cy="697353"/>
          </a:xfrm>
          <a:prstGeom prst="rect">
            <a:avLst/>
          </a:prstGeom>
          <a:solidFill>
            <a:schemeClr val="lt1"/>
          </a:solidFill>
          <a:ln>
            <a:noFill/>
          </a:ln>
        </p:spPr>
        <p:txBody>
          <a:bodyPr anchorCtr="0" anchor="t" bIns="45700" lIns="91425" spcFirstLastPara="1" rIns="91425" wrap="square" tIns="45700">
            <a:normAutofit/>
          </a:bodyPr>
          <a:lstStyle/>
          <a:p>
            <a:pPr indent="-46038" lvl="0" marL="277813"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Bootstrapping Dezavantajları</a:t>
            </a:r>
            <a:endParaRPr b="1">
              <a:solidFill>
                <a:srgbClr val="10B1A2"/>
              </a:solidFill>
            </a:endParaRPr>
          </a:p>
        </p:txBody>
      </p:sp>
      <p:sp>
        <p:nvSpPr>
          <p:cNvPr id="805" name="Google Shape;805;p33"/>
          <p:cNvSpPr txBox="1"/>
          <p:nvPr>
            <p:ph idx="2" type="body"/>
          </p:nvPr>
        </p:nvSpPr>
        <p:spPr>
          <a:xfrm>
            <a:off x="876301" y="2117212"/>
            <a:ext cx="7886699"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400"/>
              <a:buFont typeface="Noto Sans Symbols"/>
              <a:buChar char="✔"/>
            </a:pPr>
            <a:r>
              <a:rPr b="1" lang="en-IE">
                <a:solidFill>
                  <a:srgbClr val="E95273"/>
                </a:solidFill>
              </a:rPr>
              <a:t>Gelir veya eksikliği! </a:t>
            </a:r>
            <a:r>
              <a:rPr lang="en-IE"/>
              <a:t>Eğer şirketinizi kendi fonlarınızla kurmayı başarırsanız, büyüme için gerekli sermayeye erişim zor olabilir!</a:t>
            </a:r>
            <a:endParaRPr/>
          </a:p>
          <a:p>
            <a:pPr indent="-342900" lvl="0" marL="342900" rtl="0" algn="l">
              <a:lnSpc>
                <a:spcPct val="90000"/>
              </a:lnSpc>
              <a:spcBef>
                <a:spcPts val="600"/>
              </a:spcBef>
              <a:spcAft>
                <a:spcPts val="0"/>
              </a:spcAft>
              <a:buClr>
                <a:srgbClr val="E95273"/>
              </a:buClr>
              <a:buSzPts val="2400"/>
              <a:buFont typeface="Noto Sans Symbols"/>
              <a:buChar char="✔"/>
            </a:pPr>
            <a:r>
              <a:rPr b="1" lang="en-IE">
                <a:solidFill>
                  <a:srgbClr val="E95273"/>
                </a:solidFill>
              </a:rPr>
              <a:t>Organik gelişme emrinizde para olmadan durgunlaşır</a:t>
            </a:r>
            <a:r>
              <a:rPr b="1" lang="en-IE"/>
              <a:t>. </a:t>
            </a:r>
            <a:r>
              <a:rPr lang="en-IE"/>
              <a:t>Nakit kaynaklarının eksikliği, büyüme hedeflerinize zamanında ulaşamayacağınız etki ile projenizi zamanında geliştirmenizi engelleyebilir.</a:t>
            </a:r>
            <a:endParaRPr/>
          </a:p>
          <a:p>
            <a:pPr indent="-342900" lvl="0" marL="342900" rtl="0" algn="l">
              <a:lnSpc>
                <a:spcPct val="90000"/>
              </a:lnSpc>
              <a:spcBef>
                <a:spcPts val="600"/>
              </a:spcBef>
              <a:spcAft>
                <a:spcPts val="0"/>
              </a:spcAft>
              <a:buClr>
                <a:srgbClr val="E95273"/>
              </a:buClr>
              <a:buSzPts val="2400"/>
              <a:buFont typeface="Noto Sans Symbols"/>
              <a:buChar char="✔"/>
            </a:pPr>
            <a:r>
              <a:rPr b="1" lang="en-IE">
                <a:solidFill>
                  <a:srgbClr val="E95273"/>
                </a:solidFill>
              </a:rPr>
              <a:t>Güvenilirlik eksikliği</a:t>
            </a:r>
            <a:r>
              <a:rPr lang="en-IE">
                <a:solidFill>
                  <a:srgbClr val="E95273"/>
                </a:solidFill>
              </a:rPr>
              <a:t>.</a:t>
            </a:r>
            <a:r>
              <a:rPr b="1" lang="en-IE"/>
              <a:t> </a:t>
            </a:r>
            <a:r>
              <a:rPr lang="en-IE"/>
              <a:t>İşletmenizi kurarken sizin için kefil olan dış yatırımcıların desteği, fikrinize, potansiyeline ve gelecek planlarınıza güvendiklerini gösterir. Harici yatırımcıların olmaması, oyunun başlangıcında işletmenizin güvenilirliğine zarar verebilir.</a:t>
            </a:r>
            <a:endParaRPr/>
          </a:p>
        </p:txBody>
      </p:sp>
      <p:pic>
        <p:nvPicPr>
          <p:cNvPr id="806" name="Google Shape;806;p33"/>
          <p:cNvPicPr preferRelativeResize="0"/>
          <p:nvPr>
            <p:ph idx="2" type="pic"/>
          </p:nvPr>
        </p:nvPicPr>
        <p:blipFill rotWithShape="1">
          <a:blip r:embed="rId3">
            <a:alphaModFix/>
          </a:blip>
          <a:srcRect b="0" l="26438" r="26437" t="0"/>
          <a:stretch/>
        </p:blipFill>
        <p:spPr>
          <a:xfrm>
            <a:off x="9496426" y="3041401"/>
            <a:ext cx="2695574" cy="38134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34"/>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Prototip Nedir?</a:t>
            </a:r>
            <a:endParaRPr b="1">
              <a:solidFill>
                <a:srgbClr val="10B1A2"/>
              </a:solidFill>
            </a:endParaRPr>
          </a:p>
        </p:txBody>
      </p:sp>
      <p:sp>
        <p:nvSpPr>
          <p:cNvPr id="812" name="Google Shape;812;p34"/>
          <p:cNvSpPr txBox="1"/>
          <p:nvPr>
            <p:ph idx="2" type="body"/>
          </p:nvPr>
        </p:nvSpPr>
        <p:spPr>
          <a:xfrm>
            <a:off x="7326085" y="3254710"/>
            <a:ext cx="470262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Prototip, </a:t>
            </a:r>
            <a:r>
              <a:rPr lang="en-IE"/>
              <a:t>bir kavramı veya süreci test etmek veya çoğaltılacak veya öğrenilecek bir şey gibi davranmak için üretilen bir ürünün erken bir örneğidir, modelidir veya piyasaya sürülmüştür.</a:t>
            </a:r>
            <a:endParaRPr/>
          </a:p>
        </p:txBody>
      </p:sp>
      <p:pic>
        <p:nvPicPr>
          <p:cNvPr descr="A close up of text on a white background&#10;&#10;Description automatically generated" id="813" name="Google Shape;813;p34"/>
          <p:cNvPicPr preferRelativeResize="0"/>
          <p:nvPr/>
        </p:nvPicPr>
        <p:blipFill rotWithShape="1">
          <a:blip r:embed="rId3">
            <a:alphaModFix/>
          </a:blip>
          <a:srcRect b="0" l="0" r="0" t="0"/>
          <a:stretch/>
        </p:blipFill>
        <p:spPr>
          <a:xfrm>
            <a:off x="468728" y="2253352"/>
            <a:ext cx="6672301" cy="34908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35"/>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Özetlenmiş Bir Prototip</a:t>
            </a:r>
            <a:endParaRPr b="1">
              <a:solidFill>
                <a:srgbClr val="10B1A2"/>
              </a:solidFill>
            </a:endParaRPr>
          </a:p>
        </p:txBody>
      </p:sp>
      <p:sp>
        <p:nvSpPr>
          <p:cNvPr id="819" name="Google Shape;819;p35"/>
          <p:cNvSpPr txBox="1"/>
          <p:nvPr>
            <p:ph idx="2" type="body"/>
          </p:nvPr>
        </p:nvSpPr>
        <p:spPr>
          <a:xfrm>
            <a:off x="876301" y="2117212"/>
            <a:ext cx="7984916"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Bir Prototip</a:t>
            </a:r>
            <a:endParaRPr>
              <a:solidFill>
                <a:srgbClr val="E63275"/>
              </a:solidFill>
            </a:endParaRPr>
          </a:p>
          <a:p>
            <a:pPr indent="-342900" lvl="0" marL="342900" rtl="0" algn="l">
              <a:lnSpc>
                <a:spcPct val="90000"/>
              </a:lnSpc>
              <a:spcBef>
                <a:spcPts val="1000"/>
              </a:spcBef>
              <a:spcAft>
                <a:spcPts val="0"/>
              </a:spcAft>
              <a:buClr>
                <a:srgbClr val="6D6E6C"/>
              </a:buClr>
              <a:buSzPts val="2400"/>
              <a:buFont typeface="Noto Sans Symbols"/>
              <a:buChar char="✔"/>
            </a:pPr>
            <a:r>
              <a:rPr lang="en-IE"/>
              <a:t>Ürün hakkında erken geribildirim</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Tasarım ve geliştirme aşamalarındaki hataların belirlenmesi</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Görsel efekt sayesinde kullanıcılar tarafından artan kabul</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Daha ucuz ve kazançlı ve daha hızlı</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Karmaşık fikirleri anlaşılır bir formatta basitleştirir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İşletme kullanıcıları tarafından uygulama / sistem akışı doğrulaması</a:t>
            </a:r>
            <a:endParaRPr b="1"/>
          </a:p>
          <a:p>
            <a:pPr indent="0" lvl="0" marL="0" rtl="0" algn="l">
              <a:lnSpc>
                <a:spcPct val="90000"/>
              </a:lnSpc>
              <a:spcBef>
                <a:spcPts val="1000"/>
              </a:spcBef>
              <a:spcAft>
                <a:spcPts val="0"/>
              </a:spcAft>
              <a:buClr>
                <a:srgbClr val="6D6E6C"/>
              </a:buClr>
              <a:buSzPts val="2400"/>
              <a:buNone/>
            </a:pPr>
            <a:r>
              <a:t/>
            </a:r>
            <a:endParaRPr>
              <a:solidFill>
                <a:srgbClr val="525252"/>
              </a:solidFill>
            </a:endParaRPr>
          </a:p>
          <a:p>
            <a:pPr indent="0" lvl="0" marL="0" rtl="0" algn="l">
              <a:lnSpc>
                <a:spcPct val="90000"/>
              </a:lnSpc>
              <a:spcBef>
                <a:spcPts val="1000"/>
              </a:spcBef>
              <a:spcAft>
                <a:spcPts val="0"/>
              </a:spcAft>
              <a:buClr>
                <a:srgbClr val="6D6E6C"/>
              </a:buClr>
              <a:buSzPts val="24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sp>
        <p:nvSpPr>
          <p:cNvPr id="824" name="Google Shape;824;p36"/>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MVP Nedir?</a:t>
            </a:r>
            <a:endParaRPr b="1">
              <a:solidFill>
                <a:srgbClr val="10B1A2"/>
              </a:solidFill>
            </a:endParaRPr>
          </a:p>
        </p:txBody>
      </p:sp>
      <p:sp>
        <p:nvSpPr>
          <p:cNvPr id="825" name="Google Shape;825;p36"/>
          <p:cNvSpPr txBox="1"/>
          <p:nvPr>
            <p:ph idx="2" type="body"/>
          </p:nvPr>
        </p:nvSpPr>
        <p:spPr>
          <a:xfrm>
            <a:off x="5697440" y="3336411"/>
            <a:ext cx="6662704"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Minimum uygulanabilir ürün(MVP</a:t>
            </a:r>
            <a:r>
              <a:rPr lang="en-IE">
                <a:solidFill>
                  <a:srgbClr val="E63275"/>
                </a:solidFill>
              </a:rPr>
              <a:t>) </a:t>
            </a:r>
            <a:r>
              <a:rPr lang="en-IE"/>
              <a:t>erken müşterileri memnun etmek ve gelecekteki ürün geliştirme için geri bildirim sağlamak için yeterli özelliklere sahip üründür.</a:t>
            </a:r>
            <a:endParaRPr>
              <a:solidFill>
                <a:srgbClr val="525252"/>
              </a:solidFill>
            </a:endParaRPr>
          </a:p>
          <a:p>
            <a:pPr indent="0" lvl="0" marL="0" rtl="0" algn="just">
              <a:lnSpc>
                <a:spcPct val="90000"/>
              </a:lnSpc>
              <a:spcBef>
                <a:spcPts val="1000"/>
              </a:spcBef>
              <a:spcAft>
                <a:spcPts val="0"/>
              </a:spcAft>
              <a:buClr>
                <a:srgbClr val="6D6E6C"/>
              </a:buClr>
              <a:buSzPts val="2400"/>
              <a:buNone/>
            </a:pPr>
            <a:r>
              <a:t/>
            </a:r>
            <a:endParaRPr/>
          </a:p>
        </p:txBody>
      </p:sp>
      <p:pic>
        <p:nvPicPr>
          <p:cNvPr descr="A close up of a doughnut&#10;&#10;Description automatically generated" id="826" name="Google Shape;826;p36"/>
          <p:cNvPicPr preferRelativeResize="0"/>
          <p:nvPr/>
        </p:nvPicPr>
        <p:blipFill rotWithShape="1">
          <a:blip r:embed="rId3">
            <a:alphaModFix/>
          </a:blip>
          <a:srcRect b="0" l="0" r="0" t="0"/>
          <a:stretch/>
        </p:blipFill>
        <p:spPr>
          <a:xfrm>
            <a:off x="326247" y="2244263"/>
            <a:ext cx="4613189" cy="3079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sp>
        <p:nvSpPr>
          <p:cNvPr id="831" name="Google Shape;831;p37"/>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MVP Özetle</a:t>
            </a:r>
            <a:endParaRPr b="1">
              <a:solidFill>
                <a:srgbClr val="10B1A2"/>
              </a:solidFill>
            </a:endParaRPr>
          </a:p>
        </p:txBody>
      </p:sp>
      <p:sp>
        <p:nvSpPr>
          <p:cNvPr id="832" name="Google Shape;832;p37"/>
          <p:cNvSpPr txBox="1"/>
          <p:nvPr>
            <p:ph idx="2" type="body"/>
          </p:nvPr>
        </p:nvSpPr>
        <p:spPr>
          <a:xfrm>
            <a:off x="876301" y="2117212"/>
            <a:ext cx="9685438"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Minimum Uygulanabilir Ürün (MVP</a:t>
            </a:r>
            <a:r>
              <a:rPr lang="en-IE">
                <a:solidFill>
                  <a:srgbClr val="E63275"/>
                </a:solidFill>
              </a:rPr>
              <a:t>) </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Artan Üretime Hazırlık</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Kullanıcıları memnun etmek için doğru özellik alt kümesini sunar.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Sürekli geri bildirim ve iyileştirme ile kullanıcılar için değer yaratır.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Komple ürününüzün minimal şeklidir.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Müşterileri akılda tutarak yavaş yavaş büyümek için değerli bilgiler verir.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Küçük bir yatırımda yüksek tutma elde eder.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Zaman, para ve çaba kaybını önlemeye yardımcı olur.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Daha fazla fizibilite ve değer için yolu belirler.</a:t>
            </a:r>
            <a:endParaRPr b="1"/>
          </a:p>
          <a:p>
            <a:pPr indent="0" lvl="0" marL="0" rtl="0" algn="l">
              <a:lnSpc>
                <a:spcPct val="90000"/>
              </a:lnSpc>
              <a:spcBef>
                <a:spcPts val="1000"/>
              </a:spcBef>
              <a:spcAft>
                <a:spcPts val="0"/>
              </a:spcAft>
              <a:buClr>
                <a:srgbClr val="6D6E6C"/>
              </a:buClr>
              <a:buSzPts val="2400"/>
              <a:buNone/>
            </a:pPr>
            <a:r>
              <a:t/>
            </a:r>
            <a:endParaRPr>
              <a:solidFill>
                <a:srgbClr val="525252"/>
              </a:solidFill>
            </a:endParaRPr>
          </a:p>
          <a:p>
            <a:pPr indent="0" lvl="0" marL="0" rtl="0" algn="l">
              <a:lnSpc>
                <a:spcPct val="90000"/>
              </a:lnSpc>
              <a:spcBef>
                <a:spcPts val="1000"/>
              </a:spcBef>
              <a:spcAft>
                <a:spcPts val="0"/>
              </a:spcAft>
              <a:buClr>
                <a:srgbClr val="6D6E6C"/>
              </a:buClr>
              <a:buSzPts val="24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38"/>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6D6E6C"/>
              </a:buClr>
              <a:buSzPts val="3600"/>
              <a:buNone/>
            </a:pPr>
            <a:r>
              <a:rPr lang="en-IE"/>
              <a:t>Videoyu izleyin: MVP açıklaması</a:t>
            </a:r>
            <a:endParaRPr/>
          </a:p>
        </p:txBody>
      </p:sp>
      <p:sp>
        <p:nvSpPr>
          <p:cNvPr id="838" name="Google Shape;838;p38"/>
          <p:cNvSpPr txBox="1"/>
          <p:nvPr>
            <p:ph idx="2" type="body"/>
          </p:nvPr>
        </p:nvSpPr>
        <p:spPr>
          <a:xfrm>
            <a:off x="0" y="936182"/>
            <a:ext cx="12192000" cy="70448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6D6E6C"/>
              </a:buClr>
              <a:buSzPts val="2400"/>
              <a:buNone/>
            </a:pPr>
            <a:r>
              <a:rPr lang="en-IE" sz="2400"/>
              <a:t>Bir MVP, ürünü oluşturmak ve göndermek için çok fazla zaman harcamadan önce pazar ve müşterileriniz hakkındaki hipotezlerinizi test etmenize yardımcı olabilir.</a:t>
            </a:r>
            <a:endParaRPr/>
          </a:p>
        </p:txBody>
      </p:sp>
      <p:sp>
        <p:nvSpPr>
          <p:cNvPr id="839" name="Google Shape;839;p38"/>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840" name="Google Shape;840;p38" title="The Lean Approach: Minimum Viable Products"/>
          <p:cNvPicPr preferRelativeResize="0"/>
          <p:nvPr/>
        </p:nvPicPr>
        <p:blipFill rotWithShape="1">
          <a:blip r:embed="rId3">
            <a:alphaModFix/>
          </a:blip>
          <a:srcRect b="0" l="0" r="0" t="0"/>
          <a:stretch/>
        </p:blipFill>
        <p:spPr>
          <a:xfrm>
            <a:off x="3189514" y="1893434"/>
            <a:ext cx="5660345" cy="34782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39"/>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b="1" lang="en-IE"/>
              <a:t>17 Başarılı MVP Örneği</a:t>
            </a:r>
            <a:endParaRPr b="1"/>
          </a:p>
        </p:txBody>
      </p:sp>
      <p:sp>
        <p:nvSpPr>
          <p:cNvPr id="846" name="Google Shape;846;p39"/>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latin typeface="Calibri"/>
                <a:ea typeface="Calibri"/>
                <a:cs typeface="Calibri"/>
                <a:sym typeface="Calibri"/>
              </a:rPr>
              <a:t>Minimum Uygulanabilir Ürün(MVP)</a:t>
            </a:r>
            <a:endParaRPr/>
          </a:p>
          <a:p>
            <a:pPr indent="0" lvl="0" marL="0" rtl="0" algn="ctr">
              <a:lnSpc>
                <a:spcPct val="90000"/>
              </a:lnSpc>
              <a:spcBef>
                <a:spcPts val="1000"/>
              </a:spcBef>
              <a:spcAft>
                <a:spcPts val="0"/>
              </a:spcAft>
              <a:buClr>
                <a:schemeClr val="lt1"/>
              </a:buClr>
              <a:buSzPts val="3600"/>
              <a:buNone/>
            </a:pPr>
            <a:r>
              <a:t/>
            </a:r>
            <a:endParaRPr/>
          </a:p>
        </p:txBody>
      </p:sp>
      <p:pic>
        <p:nvPicPr>
          <p:cNvPr id="847" name="Google Shape;847;p39"/>
          <p:cNvPicPr preferRelativeResize="0"/>
          <p:nvPr>
            <p:ph idx="2" type="pic"/>
          </p:nvPr>
        </p:nvPicPr>
        <p:blipFill rotWithShape="1">
          <a:blip r:embed="rId3">
            <a:alphaModFix/>
          </a:blip>
          <a:srcRect b="11483" l="0" r="0" t="11483"/>
          <a:stretch/>
        </p:blipFill>
        <p:spPr>
          <a:xfrm>
            <a:off x="11628" y="7397"/>
            <a:ext cx="12167420" cy="44097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4"/>
          <p:cNvSpPr txBox="1"/>
          <p:nvPr>
            <p:ph idx="1" type="body"/>
          </p:nvPr>
        </p:nvSpPr>
        <p:spPr>
          <a:xfrm>
            <a:off x="3669387" y="1050248"/>
            <a:ext cx="7407087" cy="11879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Kavram Kanıtı nedir?</a:t>
            </a:r>
            <a:endParaRPr/>
          </a:p>
        </p:txBody>
      </p:sp>
      <p:sp>
        <p:nvSpPr>
          <p:cNvPr id="581" name="Google Shape;581;p4"/>
          <p:cNvSpPr txBox="1"/>
          <p:nvPr>
            <p:ph idx="2" type="body"/>
          </p:nvPr>
        </p:nvSpPr>
        <p:spPr>
          <a:xfrm>
            <a:off x="3836276" y="2106293"/>
            <a:ext cx="8124495"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Kavram Kanıtı (Proof of Concept -PoC) </a:t>
            </a:r>
            <a:r>
              <a:rPr lang="en-IE"/>
              <a:t>tasarım fikrini veya varsayımını test etmek için küçük bir alıştırmadır.</a:t>
            </a:r>
            <a:endParaRPr/>
          </a:p>
          <a:p>
            <a:pPr indent="0" lvl="0" marL="0" rtl="0" algn="l">
              <a:lnSpc>
                <a:spcPct val="90000"/>
              </a:lnSpc>
              <a:spcBef>
                <a:spcPts val="400"/>
              </a:spcBef>
              <a:spcAft>
                <a:spcPts val="0"/>
              </a:spcAft>
              <a:buClr>
                <a:srgbClr val="6D6E6C"/>
              </a:buClr>
              <a:buSzPts val="2400"/>
              <a:buNone/>
            </a:pPr>
            <a:r>
              <a:t/>
            </a:r>
            <a:endParaRPr/>
          </a:p>
          <a:p>
            <a:pPr indent="0" lvl="0" marL="0" rtl="0" algn="l">
              <a:lnSpc>
                <a:spcPct val="90000"/>
              </a:lnSpc>
              <a:spcBef>
                <a:spcPts val="400"/>
              </a:spcBef>
              <a:spcAft>
                <a:spcPts val="0"/>
              </a:spcAft>
              <a:buClr>
                <a:srgbClr val="6D6E6C"/>
              </a:buClr>
              <a:buSzPts val="2400"/>
              <a:buNone/>
            </a:pPr>
            <a:r>
              <a:rPr lang="en-IE"/>
              <a:t>Bir POC geliştirmenin temel amacı, işlevselliği göstermek ve gelişimde başarılabilecek belirli bir kavram veya teoriyi doğrulamaktır.</a:t>
            </a:r>
            <a:br>
              <a:rPr lang="en-IE"/>
            </a:br>
            <a:endParaRPr/>
          </a:p>
          <a:p>
            <a:pPr indent="0" lvl="0" marL="0" rtl="0" algn="l">
              <a:lnSpc>
                <a:spcPct val="90000"/>
              </a:lnSpc>
              <a:spcBef>
                <a:spcPts val="400"/>
              </a:spcBef>
              <a:spcAft>
                <a:spcPts val="0"/>
              </a:spcAft>
              <a:buClr>
                <a:srgbClr val="6D6E6C"/>
              </a:buClr>
              <a:buSzPts val="2400"/>
              <a:buNone/>
            </a:pPr>
            <a:r>
              <a:rPr lang="en-IE"/>
              <a:t>Bir kavram kanıtı (POC) süreci uygulayarak </a:t>
            </a:r>
            <a:r>
              <a:rPr b="1" lang="en-IE"/>
              <a:t>ürününüzün veya hizmetinizin teknik uygulanabilirliği hakkında yeterli kanıt topluyorsunuz</a:t>
            </a:r>
            <a:r>
              <a:rPr lang="en-IE"/>
              <a:t>. Bazı ticari fizibilite varsayımlarının veya sonuçlarının, yeni ürün bilgisi ortaya çıktıkça ayarlanması gerekebilir.</a:t>
            </a:r>
            <a:endParaRPr/>
          </a:p>
          <a:p>
            <a:pPr indent="0" lvl="0" marL="0" rtl="0" algn="l">
              <a:lnSpc>
                <a:spcPct val="90000"/>
              </a:lnSpc>
              <a:spcBef>
                <a:spcPts val="400"/>
              </a:spcBef>
              <a:spcAft>
                <a:spcPts val="0"/>
              </a:spcAft>
              <a:buClr>
                <a:srgbClr val="6D6E6C"/>
              </a:buClr>
              <a:buSzPts val="2400"/>
              <a:buNone/>
            </a:pPr>
            <a:r>
              <a:t/>
            </a:r>
            <a:endParaRPr/>
          </a:p>
        </p:txBody>
      </p:sp>
      <p:pic>
        <p:nvPicPr>
          <p:cNvPr id="582" name="Google Shape;582;p4"/>
          <p:cNvPicPr preferRelativeResize="0"/>
          <p:nvPr>
            <p:ph idx="2" type="pic"/>
          </p:nvPr>
        </p:nvPicPr>
        <p:blipFill rotWithShape="1">
          <a:blip r:embed="rId3">
            <a:alphaModFix/>
          </a:blip>
          <a:srcRect b="-24276" l="13764" r="15399" t="-36733"/>
          <a:stretch/>
        </p:blipFill>
        <p:spPr>
          <a:xfrm>
            <a:off x="0" y="1644242"/>
            <a:ext cx="3669387" cy="521375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40"/>
          <p:cNvSpPr txBox="1"/>
          <p:nvPr>
            <p:ph idx="1" type="body"/>
          </p:nvPr>
        </p:nvSpPr>
        <p:spPr>
          <a:xfrm>
            <a:off x="3858022" y="1023242"/>
            <a:ext cx="8015008" cy="127650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17 Başarılı MVP Örneği</a:t>
            </a:r>
            <a:endParaRPr b="1">
              <a:solidFill>
                <a:srgbClr val="E63275"/>
              </a:solidFill>
            </a:endParaRPr>
          </a:p>
        </p:txBody>
      </p:sp>
      <p:sp>
        <p:nvSpPr>
          <p:cNvPr id="853" name="Google Shape;853;p40"/>
          <p:cNvSpPr txBox="1"/>
          <p:nvPr>
            <p:ph idx="2" type="body"/>
          </p:nvPr>
        </p:nvSpPr>
        <p:spPr>
          <a:xfrm>
            <a:off x="3362325" y="3762375"/>
            <a:ext cx="4503201" cy="2352675"/>
          </a:xfrm>
          <a:prstGeom prst="rect">
            <a:avLst/>
          </a:prstGeom>
          <a:noFill/>
          <a:ln>
            <a:noFill/>
          </a:ln>
        </p:spPr>
        <p:txBody>
          <a:bodyPr anchorCtr="0" anchor="t" bIns="45700" lIns="91425" spcFirstLastPara="1" rIns="91425" wrap="square" tIns="45700">
            <a:noAutofit/>
          </a:bodyPr>
          <a:lstStyle/>
          <a:p>
            <a:pPr indent="-355600" lvl="0" marL="355600" rtl="0" algn="l">
              <a:lnSpc>
                <a:spcPct val="90000"/>
              </a:lnSpc>
              <a:spcBef>
                <a:spcPts val="0"/>
              </a:spcBef>
              <a:spcAft>
                <a:spcPts val="0"/>
              </a:spcAft>
              <a:buClr>
                <a:srgbClr val="E95273"/>
              </a:buClr>
              <a:buSzPts val="2400"/>
              <a:buFont typeface="Calibri"/>
              <a:buAutoNum type="arabicPeriod"/>
            </a:pPr>
            <a:r>
              <a:rPr b="1" lang="en-IE">
                <a:solidFill>
                  <a:srgbClr val="E95273"/>
                </a:solidFill>
              </a:rPr>
              <a:t>Facebook  </a:t>
            </a:r>
            <a:r>
              <a:rPr lang="en-IE"/>
              <a:t>Üniveriste veya sınıfları aracılığıyla öğrenciler arası bağlantı kuruyor.</a:t>
            </a:r>
            <a:endParaRPr/>
          </a:p>
          <a:p>
            <a:pPr indent="-355600" lvl="0" marL="355600" rtl="0" algn="l">
              <a:lnSpc>
                <a:spcPct val="90000"/>
              </a:lnSpc>
              <a:spcBef>
                <a:spcPts val="400"/>
              </a:spcBef>
              <a:spcAft>
                <a:spcPts val="0"/>
              </a:spcAft>
              <a:buClr>
                <a:srgbClr val="E95273"/>
              </a:buClr>
              <a:buSzPts val="2400"/>
              <a:buFont typeface="Calibri"/>
              <a:buAutoNum type="arabicPeriod"/>
            </a:pPr>
            <a:r>
              <a:rPr b="1" lang="en-IE">
                <a:solidFill>
                  <a:srgbClr val="E95273"/>
                </a:solidFill>
              </a:rPr>
              <a:t>Groupon Vouchers </a:t>
            </a:r>
            <a:r>
              <a:rPr lang="en-IE"/>
              <a:t>bir WordPress sitesi ile başlatıldı ve PDF'leri abonelere e-postayla gönderdi</a:t>
            </a:r>
            <a:endParaRPr/>
          </a:p>
          <a:p>
            <a:pPr indent="0" lvl="0" marL="0" rtl="0" algn="l">
              <a:lnSpc>
                <a:spcPct val="90000"/>
              </a:lnSpc>
              <a:spcBef>
                <a:spcPts val="400"/>
              </a:spcBef>
              <a:spcAft>
                <a:spcPts val="0"/>
              </a:spcAft>
              <a:buClr>
                <a:srgbClr val="6D6E6C"/>
              </a:buClr>
              <a:buSzPts val="2400"/>
              <a:buNone/>
            </a:pPr>
            <a:r>
              <a:t/>
            </a:r>
            <a:endParaRPr/>
          </a:p>
          <a:p>
            <a:pPr indent="0" lvl="0" marL="0" rtl="0" algn="l">
              <a:lnSpc>
                <a:spcPct val="90000"/>
              </a:lnSpc>
              <a:spcBef>
                <a:spcPts val="1000"/>
              </a:spcBef>
              <a:spcAft>
                <a:spcPts val="0"/>
              </a:spcAft>
              <a:buClr>
                <a:srgbClr val="6D6E6C"/>
              </a:buClr>
              <a:buSzPts val="2400"/>
              <a:buNone/>
            </a:pPr>
            <a:r>
              <a:t/>
            </a:r>
            <a:endParaRPr/>
          </a:p>
        </p:txBody>
      </p:sp>
      <p:sp>
        <p:nvSpPr>
          <p:cNvPr id="854" name="Google Shape;854;p40"/>
          <p:cNvSpPr txBox="1"/>
          <p:nvPr>
            <p:ph idx="3" type="body"/>
          </p:nvPr>
        </p:nvSpPr>
        <p:spPr>
          <a:xfrm>
            <a:off x="7865526" y="3762375"/>
            <a:ext cx="4099165" cy="397510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95273"/>
              </a:buClr>
              <a:buSzPts val="2400"/>
              <a:buFont typeface="Calibri"/>
              <a:buAutoNum type="arabicPeriod" startAt="3"/>
            </a:pPr>
            <a:r>
              <a:rPr b="1" lang="en-IE">
                <a:solidFill>
                  <a:srgbClr val="E95273"/>
                </a:solidFill>
              </a:rPr>
              <a:t>Airbnb</a:t>
            </a:r>
            <a:r>
              <a:rPr b="1" lang="en-IE"/>
              <a:t> </a:t>
            </a:r>
            <a:r>
              <a:rPr lang="en-IE"/>
              <a:t>ortaklar kiralarını ödemekte güçlük çekti ve bir çözüm buldu</a:t>
            </a:r>
            <a:endParaRPr/>
          </a:p>
          <a:p>
            <a:pPr indent="-457200" lvl="0" marL="457200" rtl="0" algn="l">
              <a:lnSpc>
                <a:spcPct val="90000"/>
              </a:lnSpc>
              <a:spcBef>
                <a:spcPts val="400"/>
              </a:spcBef>
              <a:spcAft>
                <a:spcPts val="0"/>
              </a:spcAft>
              <a:buClr>
                <a:srgbClr val="E95273"/>
              </a:buClr>
              <a:buSzPts val="2400"/>
              <a:buFont typeface="Calibri"/>
              <a:buAutoNum type="arabicPeriod" startAt="3"/>
            </a:pPr>
            <a:r>
              <a:rPr b="1" lang="en-IE">
                <a:solidFill>
                  <a:srgbClr val="E95273"/>
                </a:solidFill>
              </a:rPr>
              <a:t>Amazon</a:t>
            </a:r>
            <a:r>
              <a:rPr b="1" lang="en-IE"/>
              <a:t> </a:t>
            </a:r>
            <a:r>
              <a:rPr lang="en-IE"/>
              <a:t>çevrimiçi kitap satmaya başladı</a:t>
            </a:r>
            <a:endParaRPr/>
          </a:p>
        </p:txBody>
      </p:sp>
      <p:sp>
        <p:nvSpPr>
          <p:cNvPr id="855" name="Google Shape;855;p40"/>
          <p:cNvSpPr txBox="1"/>
          <p:nvPr/>
        </p:nvSpPr>
        <p:spPr>
          <a:xfrm>
            <a:off x="3213099" y="1970063"/>
            <a:ext cx="8751592" cy="198378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6D6E6C"/>
              </a:buClr>
              <a:buSzPts val="2400"/>
              <a:buFont typeface="Arial"/>
              <a:buNone/>
            </a:pPr>
            <a:r>
              <a:rPr lang="en-IE" sz="2400">
                <a:solidFill>
                  <a:srgbClr val="6D6E6C"/>
                </a:solidFill>
                <a:latin typeface="Calibri"/>
                <a:ea typeface="Calibri"/>
                <a:cs typeface="Calibri"/>
                <a:sym typeface="Calibri"/>
              </a:rPr>
              <a:t>Yeni başlayanlar, giderek daha rekabetçi bir dünyada ürünlerini pazara her zamankinden daha hızlı getirmelidir. MVP bunu başarmanın yoludur, ancak pazar ilerlemeden önce müşterileri ve yatırımcıları çekmek için müşterileri farklılaştıran ve değer veren doğru anahtar özellikleri sağlayabilmelisiniz. </a:t>
            </a:r>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b="1" sz="2400">
              <a:solidFill>
                <a:srgbClr val="6D6E6C"/>
              </a:solidFill>
              <a:latin typeface="Calibri"/>
              <a:ea typeface="Calibri"/>
              <a:cs typeface="Calibri"/>
              <a:sym typeface="Calibri"/>
            </a:endParaRPr>
          </a:p>
        </p:txBody>
      </p:sp>
      <p:sp>
        <p:nvSpPr>
          <p:cNvPr id="856" name="Google Shape;856;p40"/>
          <p:cNvSpPr/>
          <p:nvPr/>
        </p:nvSpPr>
        <p:spPr>
          <a:xfrm>
            <a:off x="3554063" y="6226445"/>
            <a:ext cx="6096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200">
                <a:solidFill>
                  <a:srgbClr val="7F7F7F"/>
                </a:solidFill>
                <a:latin typeface="Calibri"/>
                <a:ea typeface="Calibri"/>
                <a:cs typeface="Calibri"/>
                <a:sym typeface="Calibri"/>
              </a:rPr>
              <a:t>Source: </a:t>
            </a:r>
            <a:r>
              <a:rPr lang="en-IE" sz="1200" u="sng">
                <a:solidFill>
                  <a:srgbClr val="7F7F7F"/>
                </a:solidFill>
                <a:latin typeface="Calibri"/>
                <a:ea typeface="Calibri"/>
                <a:cs typeface="Calibri"/>
                <a:sym typeface="Calibri"/>
                <a:hlinkClick r:id="rId3"/>
              </a:rPr>
              <a:t>Howwedostartups.com</a:t>
            </a:r>
            <a:r>
              <a:rPr lang="en-IE" sz="1200">
                <a:solidFill>
                  <a:srgbClr val="7F7F7F"/>
                </a:solidFill>
                <a:latin typeface="Calibri"/>
                <a:ea typeface="Calibri"/>
                <a:cs typeface="Calibri"/>
                <a:sym typeface="Calibri"/>
              </a:rPr>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0" name="Shape 860"/>
        <p:cNvGrpSpPr/>
        <p:nvPr/>
      </p:nvGrpSpPr>
      <p:grpSpPr>
        <a:xfrm>
          <a:off x="0" y="0"/>
          <a:ext cx="0" cy="0"/>
          <a:chOff x="0" y="0"/>
          <a:chExt cx="0" cy="0"/>
        </a:xfrm>
      </p:grpSpPr>
      <p:sp>
        <p:nvSpPr>
          <p:cNvPr id="861" name="Google Shape;861;p41"/>
          <p:cNvSpPr txBox="1"/>
          <p:nvPr>
            <p:ph idx="2" type="body"/>
          </p:nvPr>
        </p:nvSpPr>
        <p:spPr>
          <a:xfrm>
            <a:off x="3028951" y="2267245"/>
            <a:ext cx="4580636" cy="2352675"/>
          </a:xfrm>
          <a:prstGeom prst="rect">
            <a:avLst/>
          </a:prstGeom>
          <a:noFill/>
          <a:ln>
            <a:noFill/>
          </a:ln>
        </p:spPr>
        <p:txBody>
          <a:bodyPr anchorCtr="0" anchor="t" bIns="45700" lIns="91425" spcFirstLastPara="1" rIns="91425" wrap="square" tIns="45700">
            <a:noAutofit/>
          </a:bodyPr>
          <a:lstStyle/>
          <a:p>
            <a:pPr indent="-401638" lvl="0" marL="401638" rtl="0" algn="l">
              <a:lnSpc>
                <a:spcPct val="90000"/>
              </a:lnSpc>
              <a:spcBef>
                <a:spcPts val="0"/>
              </a:spcBef>
              <a:spcAft>
                <a:spcPts val="0"/>
              </a:spcAft>
              <a:buClr>
                <a:srgbClr val="E95273"/>
              </a:buClr>
              <a:buSzPts val="2200"/>
              <a:buFont typeface="Calibri"/>
              <a:buAutoNum type="arabicPeriod" startAt="5"/>
            </a:pPr>
            <a:r>
              <a:rPr b="1" lang="en-IE" sz="2200">
                <a:solidFill>
                  <a:srgbClr val="E95273"/>
                </a:solidFill>
              </a:rPr>
              <a:t>Dropbox</a:t>
            </a:r>
            <a:r>
              <a:rPr lang="en-IE" sz="2200"/>
              <a:t> bir açıklayıcı video oluşturarak ürünlerinin hazır olduğunu iddia etti</a:t>
            </a:r>
            <a:endParaRPr sz="2200"/>
          </a:p>
          <a:p>
            <a:pPr indent="-401638" lvl="0" marL="401638" rtl="0" algn="l">
              <a:lnSpc>
                <a:spcPct val="90000"/>
              </a:lnSpc>
              <a:spcBef>
                <a:spcPts val="400"/>
              </a:spcBef>
              <a:spcAft>
                <a:spcPts val="0"/>
              </a:spcAft>
              <a:buClr>
                <a:srgbClr val="E95273"/>
              </a:buClr>
              <a:buSzPts val="2200"/>
              <a:buFont typeface="Calibri"/>
              <a:buAutoNum type="arabicPeriod" startAt="5"/>
            </a:pPr>
            <a:r>
              <a:rPr b="1" lang="en-IE" sz="2200">
                <a:solidFill>
                  <a:srgbClr val="E95273"/>
                </a:solidFill>
              </a:rPr>
              <a:t>Zynga</a:t>
            </a:r>
            <a:r>
              <a:rPr b="1" lang="en-IE" sz="2200"/>
              <a:t> </a:t>
            </a:r>
            <a:r>
              <a:rPr lang="en-IE" sz="2200"/>
              <a:t>Facebook'ta canlı olarak Farmville'i geliştirdik.</a:t>
            </a:r>
            <a:endParaRPr/>
          </a:p>
          <a:p>
            <a:pPr indent="-401638" lvl="0" marL="401638" rtl="0" algn="l">
              <a:lnSpc>
                <a:spcPct val="90000"/>
              </a:lnSpc>
              <a:spcBef>
                <a:spcPts val="400"/>
              </a:spcBef>
              <a:spcAft>
                <a:spcPts val="0"/>
              </a:spcAft>
              <a:buClr>
                <a:srgbClr val="E95273"/>
              </a:buClr>
              <a:buSzPts val="2200"/>
              <a:buFont typeface="Calibri"/>
              <a:buAutoNum type="arabicPeriod" startAt="5"/>
            </a:pPr>
            <a:r>
              <a:rPr b="1" lang="en-IE" sz="2200">
                <a:solidFill>
                  <a:srgbClr val="E95273"/>
                </a:solidFill>
              </a:rPr>
              <a:t>Pebble</a:t>
            </a:r>
            <a:r>
              <a:rPr b="1" lang="en-IE" sz="2200"/>
              <a:t> </a:t>
            </a:r>
            <a:r>
              <a:rPr lang="en-IE" sz="2200"/>
              <a:t>Bozuk para büyüklüğündeki akıllı saat</a:t>
            </a:r>
            <a:endParaRPr sz="2200"/>
          </a:p>
          <a:p>
            <a:pPr indent="-401638" lvl="0" marL="401638" rtl="0" algn="l">
              <a:lnSpc>
                <a:spcPct val="90000"/>
              </a:lnSpc>
              <a:spcBef>
                <a:spcPts val="400"/>
              </a:spcBef>
              <a:spcAft>
                <a:spcPts val="0"/>
              </a:spcAft>
              <a:buClr>
                <a:srgbClr val="E95273"/>
              </a:buClr>
              <a:buSzPts val="2200"/>
              <a:buFont typeface="Calibri"/>
              <a:buAutoNum type="arabicPeriod" startAt="5"/>
            </a:pPr>
            <a:r>
              <a:rPr b="1" lang="en-IE" sz="2200">
                <a:solidFill>
                  <a:srgbClr val="E95273"/>
                </a:solidFill>
              </a:rPr>
              <a:t>Zappos</a:t>
            </a:r>
            <a:r>
              <a:rPr lang="en-IE" sz="2200">
                <a:solidFill>
                  <a:srgbClr val="E95273"/>
                </a:solidFill>
              </a:rPr>
              <a:t> </a:t>
            </a:r>
            <a:r>
              <a:rPr lang="en-IE" sz="2200"/>
              <a:t>stoksuz ayakkabı perakendeciliğine gitti</a:t>
            </a:r>
            <a:endParaRPr sz="2200"/>
          </a:p>
          <a:p>
            <a:pPr indent="-401638" lvl="0" marL="401638" rtl="0" algn="l">
              <a:lnSpc>
                <a:spcPct val="90000"/>
              </a:lnSpc>
              <a:spcBef>
                <a:spcPts val="400"/>
              </a:spcBef>
              <a:spcAft>
                <a:spcPts val="0"/>
              </a:spcAft>
              <a:buClr>
                <a:srgbClr val="E95273"/>
              </a:buClr>
              <a:buSzPts val="2200"/>
              <a:buFont typeface="Calibri"/>
              <a:buAutoNum type="arabicPeriod" startAt="5"/>
            </a:pPr>
            <a:r>
              <a:rPr b="1" lang="en-IE" sz="2200">
                <a:solidFill>
                  <a:srgbClr val="E95273"/>
                </a:solidFill>
              </a:rPr>
              <a:t>Etsy </a:t>
            </a:r>
            <a:r>
              <a:rPr lang="en-IE" sz="2200"/>
              <a:t> rezonans yapmak için kendi MVP'lerine ihtiyaç duyan bir kitle buldu.</a:t>
            </a:r>
            <a:endParaRPr/>
          </a:p>
        </p:txBody>
      </p:sp>
      <p:sp>
        <p:nvSpPr>
          <p:cNvPr id="862" name="Google Shape;862;p41"/>
          <p:cNvSpPr txBox="1"/>
          <p:nvPr>
            <p:ph idx="3" type="body"/>
          </p:nvPr>
        </p:nvSpPr>
        <p:spPr>
          <a:xfrm>
            <a:off x="7742939" y="2256987"/>
            <a:ext cx="4220461" cy="3975101"/>
          </a:xfrm>
          <a:prstGeom prst="rect">
            <a:avLst/>
          </a:prstGeom>
          <a:noFill/>
          <a:ln>
            <a:noFill/>
          </a:ln>
        </p:spPr>
        <p:txBody>
          <a:bodyPr anchorCtr="0" anchor="t" bIns="45700" lIns="91425" spcFirstLastPara="1" rIns="91425" wrap="square" tIns="45700">
            <a:noAutofit/>
          </a:bodyPr>
          <a:lstStyle/>
          <a:p>
            <a:pPr indent="-541338" lvl="0" marL="541338" rtl="0" algn="l">
              <a:lnSpc>
                <a:spcPct val="90000"/>
              </a:lnSpc>
              <a:spcBef>
                <a:spcPts val="0"/>
              </a:spcBef>
              <a:spcAft>
                <a:spcPts val="0"/>
              </a:spcAft>
              <a:buClr>
                <a:srgbClr val="E95273"/>
              </a:buClr>
              <a:buSzPts val="2200"/>
              <a:buFont typeface="Calibri"/>
              <a:buAutoNum type="arabicPeriod" startAt="10"/>
            </a:pPr>
            <a:r>
              <a:rPr b="1" lang="en-IE" sz="2200">
                <a:solidFill>
                  <a:srgbClr val="E95273"/>
                </a:solidFill>
              </a:rPr>
              <a:t>Buffer</a:t>
            </a:r>
            <a:r>
              <a:rPr lang="en-IE" sz="2200">
                <a:solidFill>
                  <a:srgbClr val="E95273"/>
                </a:solidFill>
              </a:rPr>
              <a:t> </a:t>
            </a:r>
            <a:r>
              <a:rPr lang="en-IE" sz="2200"/>
              <a:t>bekleme listesine abone olan farklı fiyatlandırma ve özelliklere sahip bir açılış sayfası oluşturdu</a:t>
            </a:r>
            <a:endParaRPr sz="2200"/>
          </a:p>
          <a:p>
            <a:pPr indent="-541338" lvl="0" marL="541338" rtl="0" algn="l">
              <a:lnSpc>
                <a:spcPct val="90000"/>
              </a:lnSpc>
              <a:spcBef>
                <a:spcPts val="400"/>
              </a:spcBef>
              <a:spcAft>
                <a:spcPts val="0"/>
              </a:spcAft>
              <a:buClr>
                <a:srgbClr val="E95273"/>
              </a:buClr>
              <a:buSzPts val="2200"/>
              <a:buFont typeface="Calibri"/>
              <a:buAutoNum type="arabicPeriod" startAt="10"/>
            </a:pPr>
            <a:r>
              <a:rPr b="1" lang="en-IE" sz="2200">
                <a:solidFill>
                  <a:srgbClr val="E95273"/>
                </a:solidFill>
              </a:rPr>
              <a:t>Twitter</a:t>
            </a:r>
            <a:r>
              <a:rPr b="1" lang="en-IE" sz="2200"/>
              <a:t> </a:t>
            </a:r>
            <a:r>
              <a:rPr lang="en-IE" sz="2200"/>
              <a:t>dahili kullanım için bir SMS platformuydu</a:t>
            </a:r>
            <a:endParaRPr sz="2200"/>
          </a:p>
          <a:p>
            <a:pPr indent="-541338" lvl="0" marL="541338" rtl="0" algn="l">
              <a:lnSpc>
                <a:spcPct val="90000"/>
              </a:lnSpc>
              <a:spcBef>
                <a:spcPts val="400"/>
              </a:spcBef>
              <a:spcAft>
                <a:spcPts val="0"/>
              </a:spcAft>
              <a:buClr>
                <a:srgbClr val="E95273"/>
              </a:buClr>
              <a:buSzPts val="2200"/>
              <a:buFont typeface="Calibri"/>
              <a:buAutoNum type="arabicPeriod" startAt="10"/>
            </a:pPr>
            <a:r>
              <a:rPr b="1" lang="en-IE" sz="2200">
                <a:solidFill>
                  <a:srgbClr val="E95273"/>
                </a:solidFill>
              </a:rPr>
              <a:t>Foursquar</a:t>
            </a:r>
            <a:r>
              <a:rPr lang="en-IE" sz="2200">
                <a:solidFill>
                  <a:srgbClr val="E95273"/>
                </a:solidFill>
              </a:rPr>
              <a:t>e</a:t>
            </a:r>
            <a:r>
              <a:rPr b="1" lang="en-IE" sz="2200"/>
              <a:t> </a:t>
            </a:r>
            <a:r>
              <a:rPr lang="en-IE" sz="2200"/>
              <a:t>sınırlı işlevlerle başladı</a:t>
            </a:r>
            <a:endParaRPr sz="2200"/>
          </a:p>
          <a:p>
            <a:pPr indent="-541338" lvl="0" marL="541338" rtl="0" algn="l">
              <a:lnSpc>
                <a:spcPct val="90000"/>
              </a:lnSpc>
              <a:spcBef>
                <a:spcPts val="400"/>
              </a:spcBef>
              <a:spcAft>
                <a:spcPts val="0"/>
              </a:spcAft>
              <a:buClr>
                <a:srgbClr val="E95273"/>
              </a:buClr>
              <a:buSzPts val="2200"/>
              <a:buFont typeface="Calibri"/>
              <a:buAutoNum type="arabicPeriod" startAt="10"/>
            </a:pPr>
            <a:r>
              <a:rPr b="1" lang="en-IE" sz="2200">
                <a:solidFill>
                  <a:srgbClr val="E95273"/>
                </a:solidFill>
              </a:rPr>
              <a:t>Spotify</a:t>
            </a:r>
            <a:r>
              <a:rPr lang="en-IE" sz="2200">
                <a:solidFill>
                  <a:srgbClr val="E95273"/>
                </a:solidFill>
              </a:rPr>
              <a:t> </a:t>
            </a:r>
            <a:r>
              <a:rPr lang="en-IE" sz="2200"/>
              <a:t>piyasayı test etmek için kapalı beta olarak başladı. İmzalı sanatçılar bir zamanlar insanların istediklerini biliyorlardı</a:t>
            </a:r>
            <a:endParaRPr sz="2200"/>
          </a:p>
        </p:txBody>
      </p:sp>
      <p:sp>
        <p:nvSpPr>
          <p:cNvPr id="863" name="Google Shape;863;p41"/>
          <p:cNvSpPr/>
          <p:nvPr/>
        </p:nvSpPr>
        <p:spPr>
          <a:xfrm>
            <a:off x="3487388" y="6381870"/>
            <a:ext cx="60960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200">
                <a:solidFill>
                  <a:srgbClr val="7F7F7F"/>
                </a:solidFill>
                <a:latin typeface="Calibri"/>
                <a:ea typeface="Calibri"/>
                <a:cs typeface="Calibri"/>
                <a:sym typeface="Calibri"/>
              </a:rPr>
              <a:t>Source: </a:t>
            </a:r>
            <a:r>
              <a:rPr lang="en-IE" sz="1200" u="sng">
                <a:solidFill>
                  <a:srgbClr val="7F7F7F"/>
                </a:solidFill>
                <a:latin typeface="Calibri"/>
                <a:ea typeface="Calibri"/>
                <a:cs typeface="Calibri"/>
                <a:sym typeface="Calibri"/>
                <a:hlinkClick r:id="rId3"/>
              </a:rPr>
              <a:t>Howwedostartups.com</a:t>
            </a:r>
            <a:r>
              <a:rPr lang="en-IE" sz="1200">
                <a:solidFill>
                  <a:srgbClr val="7F7F7F"/>
                </a:solidFill>
                <a:latin typeface="Calibri"/>
                <a:ea typeface="Calibri"/>
                <a:cs typeface="Calibri"/>
                <a:sym typeface="Calibri"/>
              </a:rPr>
              <a:t> </a:t>
            </a:r>
            <a:endParaRPr/>
          </a:p>
        </p:txBody>
      </p:sp>
      <p:sp>
        <p:nvSpPr>
          <p:cNvPr id="864" name="Google Shape;864;p41"/>
          <p:cNvSpPr txBox="1"/>
          <p:nvPr/>
        </p:nvSpPr>
        <p:spPr>
          <a:xfrm>
            <a:off x="3735435" y="1118069"/>
            <a:ext cx="8015008" cy="113891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E63275"/>
              </a:buClr>
              <a:buSzPts val="3600"/>
              <a:buFont typeface="Arial"/>
              <a:buNone/>
            </a:pPr>
            <a:r>
              <a:rPr b="1" lang="en-IE" sz="3600">
                <a:solidFill>
                  <a:srgbClr val="E63275"/>
                </a:solidFill>
                <a:latin typeface="Calibri"/>
                <a:ea typeface="Calibri"/>
                <a:cs typeface="Calibri"/>
                <a:sym typeface="Calibri"/>
              </a:rPr>
              <a:t>17 Başarılı MVP Örneği</a:t>
            </a:r>
            <a:endParaRPr b="1" sz="3600">
              <a:solidFill>
                <a:srgbClr val="E63275"/>
              </a:solidFill>
              <a:latin typeface="Calibri"/>
              <a:ea typeface="Calibri"/>
              <a:cs typeface="Calibri"/>
              <a:sym typeface="Calibri"/>
            </a:endParaRPr>
          </a:p>
          <a:p>
            <a:pPr indent="0" lvl="0" marL="0" marR="0" rtl="0" algn="ctr">
              <a:lnSpc>
                <a:spcPct val="90000"/>
              </a:lnSpc>
              <a:spcBef>
                <a:spcPts val="1000"/>
              </a:spcBef>
              <a:spcAft>
                <a:spcPts val="0"/>
              </a:spcAft>
              <a:buClr>
                <a:srgbClr val="6D6E6C"/>
              </a:buClr>
              <a:buSzPts val="3600"/>
              <a:buFont typeface="Arial"/>
              <a:buNone/>
            </a:pPr>
            <a:r>
              <a:t/>
            </a:r>
            <a:endParaRPr b="1" sz="3600">
              <a:solidFill>
                <a:srgbClr val="E63275"/>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42"/>
          <p:cNvSpPr txBox="1"/>
          <p:nvPr>
            <p:ph idx="2" type="body"/>
          </p:nvPr>
        </p:nvSpPr>
        <p:spPr>
          <a:xfrm>
            <a:off x="3028951" y="2038350"/>
            <a:ext cx="4580636" cy="2352675"/>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95273"/>
              </a:buClr>
              <a:buSzPts val="2400"/>
              <a:buFont typeface="Calibri"/>
              <a:buAutoNum type="arabicPeriod" startAt="14"/>
            </a:pPr>
            <a:r>
              <a:rPr b="1" lang="en-IE">
                <a:solidFill>
                  <a:srgbClr val="E95273"/>
                </a:solidFill>
              </a:rPr>
              <a:t>Uber</a:t>
            </a:r>
            <a:r>
              <a:rPr lang="en-IE">
                <a:solidFill>
                  <a:srgbClr val="E95273"/>
                </a:solidFill>
              </a:rPr>
              <a:t> </a:t>
            </a:r>
            <a:r>
              <a:rPr lang="en-IE"/>
              <a:t>sürücüleri iPhone sahiplerine bağlamaya başladı</a:t>
            </a:r>
            <a:endParaRPr/>
          </a:p>
          <a:p>
            <a:pPr indent="-457200" lvl="0" marL="457200" rtl="0" algn="l">
              <a:lnSpc>
                <a:spcPct val="90000"/>
              </a:lnSpc>
              <a:spcBef>
                <a:spcPts val="400"/>
              </a:spcBef>
              <a:spcAft>
                <a:spcPts val="0"/>
              </a:spcAft>
              <a:buClr>
                <a:srgbClr val="E95273"/>
              </a:buClr>
              <a:buSzPts val="2400"/>
              <a:buFont typeface="Calibri"/>
              <a:buAutoNum type="arabicPeriod" startAt="14"/>
            </a:pPr>
            <a:r>
              <a:rPr b="1" lang="en-IE">
                <a:solidFill>
                  <a:srgbClr val="E95273"/>
                </a:solidFill>
              </a:rPr>
              <a:t>iPhone</a:t>
            </a:r>
            <a:r>
              <a:rPr lang="en-IE">
                <a:solidFill>
                  <a:srgbClr val="E95273"/>
                </a:solidFill>
              </a:rPr>
              <a:t> </a:t>
            </a:r>
            <a:r>
              <a:rPr lang="en-IE"/>
              <a:t>ilk versiyonda birçok temel işlev yoktu</a:t>
            </a:r>
            <a:endParaRPr/>
          </a:p>
        </p:txBody>
      </p:sp>
      <p:sp>
        <p:nvSpPr>
          <p:cNvPr id="870" name="Google Shape;870;p42"/>
          <p:cNvSpPr txBox="1"/>
          <p:nvPr>
            <p:ph idx="3" type="body"/>
          </p:nvPr>
        </p:nvSpPr>
        <p:spPr>
          <a:xfrm>
            <a:off x="7742939" y="2055947"/>
            <a:ext cx="4220461" cy="397510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95273"/>
              </a:buClr>
              <a:buSzPts val="2400"/>
              <a:buFont typeface="Calibri"/>
              <a:buAutoNum type="arabicPeriod" startAt="16"/>
            </a:pPr>
            <a:r>
              <a:rPr b="1" lang="en-IE">
                <a:solidFill>
                  <a:srgbClr val="E95273"/>
                </a:solidFill>
              </a:rPr>
              <a:t>AngelList</a:t>
            </a:r>
            <a:r>
              <a:rPr lang="en-IE">
                <a:solidFill>
                  <a:srgbClr val="E95273"/>
                </a:solidFill>
              </a:rPr>
              <a:t> </a:t>
            </a:r>
            <a:r>
              <a:rPr lang="en-IE"/>
              <a:t>hizmet fikirlerini yatırımcılara basit e-posta girişleri yaparak test etti</a:t>
            </a:r>
            <a:endParaRPr/>
          </a:p>
          <a:p>
            <a:pPr indent="-457200" lvl="0" marL="457200" rtl="0" algn="l">
              <a:lnSpc>
                <a:spcPct val="90000"/>
              </a:lnSpc>
              <a:spcBef>
                <a:spcPts val="400"/>
              </a:spcBef>
              <a:spcAft>
                <a:spcPts val="0"/>
              </a:spcAft>
              <a:buClr>
                <a:srgbClr val="E95273"/>
              </a:buClr>
              <a:buSzPts val="2400"/>
              <a:buFont typeface="Calibri"/>
              <a:buAutoNum type="arabicPeriod" startAt="16"/>
            </a:pPr>
            <a:r>
              <a:rPr b="1" lang="en-IE">
                <a:solidFill>
                  <a:srgbClr val="E95273"/>
                </a:solidFill>
              </a:rPr>
              <a:t>Product Hunt </a:t>
            </a:r>
            <a:r>
              <a:rPr lang="en-IE"/>
              <a:t>Lindydink adlı üyelerin paylaşmasına izin veren bir araçla başladı</a:t>
            </a:r>
            <a:endParaRPr/>
          </a:p>
        </p:txBody>
      </p:sp>
      <p:sp>
        <p:nvSpPr>
          <p:cNvPr id="871" name="Google Shape;871;p42"/>
          <p:cNvSpPr/>
          <p:nvPr/>
        </p:nvSpPr>
        <p:spPr>
          <a:xfrm>
            <a:off x="3487388" y="6381870"/>
            <a:ext cx="60960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200">
                <a:solidFill>
                  <a:srgbClr val="7F7F7F"/>
                </a:solidFill>
                <a:latin typeface="Calibri"/>
                <a:ea typeface="Calibri"/>
                <a:cs typeface="Calibri"/>
                <a:sym typeface="Calibri"/>
              </a:rPr>
              <a:t>Source: </a:t>
            </a:r>
            <a:r>
              <a:rPr lang="en-IE" sz="1200" u="sng">
                <a:solidFill>
                  <a:srgbClr val="7F7F7F"/>
                </a:solidFill>
                <a:latin typeface="Calibri"/>
                <a:ea typeface="Calibri"/>
                <a:cs typeface="Calibri"/>
                <a:sym typeface="Calibri"/>
                <a:hlinkClick r:id="rId3"/>
              </a:rPr>
              <a:t>Howwedostartups.com</a:t>
            </a:r>
            <a:r>
              <a:rPr lang="en-IE" sz="1200">
                <a:solidFill>
                  <a:srgbClr val="7F7F7F"/>
                </a:solidFill>
                <a:latin typeface="Calibri"/>
                <a:ea typeface="Calibri"/>
                <a:cs typeface="Calibri"/>
                <a:sym typeface="Calibri"/>
              </a:rPr>
              <a:t> </a:t>
            </a:r>
            <a:endParaRPr/>
          </a:p>
        </p:txBody>
      </p:sp>
      <p:sp>
        <p:nvSpPr>
          <p:cNvPr id="872" name="Google Shape;872;p42"/>
          <p:cNvSpPr/>
          <p:nvPr/>
        </p:nvSpPr>
        <p:spPr>
          <a:xfrm>
            <a:off x="3487388" y="4789472"/>
            <a:ext cx="5810245"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525252"/>
              </a:buClr>
              <a:buSzPts val="2200"/>
              <a:buFont typeface="Calibri"/>
              <a:buNone/>
            </a:pPr>
            <a:r>
              <a:rPr lang="en-IE" sz="2200" u="sng">
                <a:solidFill>
                  <a:srgbClr val="525252"/>
                </a:solidFill>
                <a:latin typeface="Calibri"/>
                <a:ea typeface="Calibri"/>
                <a:cs typeface="Calibri"/>
                <a:sym typeface="Calibri"/>
                <a:hlinkClick r:id="rId4"/>
              </a:rPr>
              <a:t>READ -     Full Story on each of the 17 MVP’s Here</a:t>
            </a:r>
            <a:endParaRPr sz="2200">
              <a:solidFill>
                <a:srgbClr val="525252"/>
              </a:solidFill>
              <a:latin typeface="Calibri"/>
              <a:ea typeface="Calibri"/>
              <a:cs typeface="Calibri"/>
              <a:sym typeface="Calibri"/>
            </a:endParaRPr>
          </a:p>
        </p:txBody>
      </p:sp>
      <p:sp>
        <p:nvSpPr>
          <p:cNvPr id="873" name="Google Shape;873;p42"/>
          <p:cNvSpPr txBox="1"/>
          <p:nvPr/>
        </p:nvSpPr>
        <p:spPr>
          <a:xfrm>
            <a:off x="3735435" y="1073625"/>
            <a:ext cx="8015008" cy="112803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E63275"/>
              </a:buClr>
              <a:buSzPts val="3600"/>
              <a:buFont typeface="Arial"/>
              <a:buNone/>
            </a:pPr>
            <a:r>
              <a:rPr b="1" lang="en-IE" sz="3600">
                <a:solidFill>
                  <a:srgbClr val="E63275"/>
                </a:solidFill>
                <a:latin typeface="Calibri"/>
                <a:ea typeface="Calibri"/>
                <a:cs typeface="Calibri"/>
                <a:sym typeface="Calibri"/>
              </a:rPr>
              <a:t>17 Başarılı MVP Örneği</a:t>
            </a:r>
            <a:endParaRPr b="1" sz="3600">
              <a:solidFill>
                <a:srgbClr val="E63275"/>
              </a:solidFill>
              <a:latin typeface="Calibri"/>
              <a:ea typeface="Calibri"/>
              <a:cs typeface="Calibri"/>
              <a:sym typeface="Calibri"/>
            </a:endParaRPr>
          </a:p>
          <a:p>
            <a:pPr indent="0" lvl="0" marL="0" marR="0" rtl="0" algn="ctr">
              <a:lnSpc>
                <a:spcPct val="90000"/>
              </a:lnSpc>
              <a:spcBef>
                <a:spcPts val="1000"/>
              </a:spcBef>
              <a:spcAft>
                <a:spcPts val="0"/>
              </a:spcAft>
              <a:buClr>
                <a:srgbClr val="6D6E6C"/>
              </a:buClr>
              <a:buSzPts val="3600"/>
              <a:buFont typeface="Arial"/>
              <a:buNone/>
            </a:pPr>
            <a:r>
              <a:t/>
            </a:r>
            <a:endParaRPr b="1" sz="3600">
              <a:solidFill>
                <a:srgbClr val="E63275"/>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43"/>
          <p:cNvSpPr txBox="1"/>
          <p:nvPr>
            <p:ph idx="1" type="body"/>
          </p:nvPr>
        </p:nvSpPr>
        <p:spPr>
          <a:xfrm>
            <a:off x="3457134" y="634892"/>
            <a:ext cx="7407087" cy="1183841"/>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E63275"/>
              </a:buClr>
              <a:buSzPts val="3600"/>
              <a:buNone/>
            </a:pPr>
            <a:r>
              <a:rPr b="1" lang="en-IE">
                <a:solidFill>
                  <a:srgbClr val="E63275"/>
                </a:solidFill>
                <a:latin typeface="Calibri"/>
                <a:ea typeface="Calibri"/>
                <a:cs typeface="Calibri"/>
                <a:sym typeface="Calibri"/>
              </a:rPr>
              <a:t>EGZERSİZ: </a:t>
            </a:r>
            <a:endParaRPr/>
          </a:p>
          <a:p>
            <a:pPr indent="0" lvl="0" marL="0" rtl="0" algn="l">
              <a:lnSpc>
                <a:spcPct val="80000"/>
              </a:lnSpc>
              <a:spcBef>
                <a:spcPts val="1000"/>
              </a:spcBef>
              <a:spcAft>
                <a:spcPts val="0"/>
              </a:spcAft>
              <a:buClr>
                <a:srgbClr val="10B1A2"/>
              </a:buClr>
              <a:buSzPts val="3600"/>
              <a:buNone/>
            </a:pPr>
            <a:r>
              <a:rPr b="1" lang="en-IE">
                <a:solidFill>
                  <a:srgbClr val="10B1A2"/>
                </a:solidFill>
                <a:latin typeface="Calibri"/>
                <a:ea typeface="Calibri"/>
                <a:cs typeface="Calibri"/>
                <a:sym typeface="Calibri"/>
              </a:rPr>
              <a:t>Kendi MVP'nizi Oluşturun</a:t>
            </a:r>
            <a:endParaRPr b="1">
              <a:solidFill>
                <a:srgbClr val="10B1A2"/>
              </a:solidFill>
            </a:endParaRPr>
          </a:p>
        </p:txBody>
      </p:sp>
      <p:sp>
        <p:nvSpPr>
          <p:cNvPr id="879" name="Google Shape;879;p43"/>
          <p:cNvSpPr txBox="1"/>
          <p:nvPr>
            <p:ph idx="2" type="body"/>
          </p:nvPr>
        </p:nvSpPr>
        <p:spPr>
          <a:xfrm>
            <a:off x="3286125" y="2117448"/>
            <a:ext cx="8791575"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Bir MVP'nin Yapılması ve Yapılmaması Gerekenler'i öğrenmek için bu makaleyi okuyun</a:t>
            </a:r>
            <a:endParaRPr b="1" sz="1000"/>
          </a:p>
          <a:p>
            <a:pPr indent="0" lvl="0" marL="0" rtl="0" algn="l">
              <a:lnSpc>
                <a:spcPct val="90000"/>
              </a:lnSpc>
              <a:spcBef>
                <a:spcPts val="1000"/>
              </a:spcBef>
              <a:spcAft>
                <a:spcPts val="0"/>
              </a:spcAft>
              <a:buClr>
                <a:srgbClr val="E95273"/>
              </a:buClr>
              <a:buSzPts val="2400"/>
              <a:buNone/>
            </a:pPr>
            <a:r>
              <a:rPr lang="en-IE">
                <a:solidFill>
                  <a:srgbClr val="E95273"/>
                </a:solidFill>
              </a:rPr>
              <a:t>Minimum ama yine de değerli bir ürün sunması gerektiğini düşünerek kendi MVP'nizi oluşturun:</a:t>
            </a:r>
            <a:endParaRPr b="1" sz="1000"/>
          </a:p>
          <a:p>
            <a:pPr indent="-495300" lvl="0" marL="495300" rtl="0" algn="l">
              <a:lnSpc>
                <a:spcPct val="90000"/>
              </a:lnSpc>
              <a:spcBef>
                <a:spcPts val="1000"/>
              </a:spcBef>
              <a:spcAft>
                <a:spcPts val="0"/>
              </a:spcAft>
              <a:buClr>
                <a:srgbClr val="E95273"/>
              </a:buClr>
              <a:buSzPts val="2400"/>
              <a:buFont typeface="Noto Sans Symbols"/>
              <a:buChar char="✔"/>
            </a:pPr>
            <a:r>
              <a:rPr lang="en-IE"/>
              <a:t>En az bir belirli kitleye hizmet verin</a:t>
            </a:r>
            <a:endParaRPr/>
          </a:p>
          <a:p>
            <a:pPr indent="-495300" lvl="0" marL="495300" rtl="0" algn="l">
              <a:lnSpc>
                <a:spcPct val="90000"/>
              </a:lnSpc>
              <a:spcBef>
                <a:spcPts val="1000"/>
              </a:spcBef>
              <a:spcAft>
                <a:spcPts val="0"/>
              </a:spcAft>
              <a:buClr>
                <a:srgbClr val="E95273"/>
              </a:buClr>
              <a:buSzPts val="2400"/>
              <a:buFont typeface="Noto Sans Symbols"/>
              <a:buChar char="✔"/>
            </a:pPr>
            <a:r>
              <a:rPr lang="en-IE"/>
              <a:t>En az bir anahtar sorunu ele alın</a:t>
            </a:r>
            <a:endParaRPr/>
          </a:p>
          <a:p>
            <a:pPr indent="-495300" lvl="0" marL="495300" rtl="0" algn="l">
              <a:lnSpc>
                <a:spcPct val="90000"/>
              </a:lnSpc>
              <a:spcBef>
                <a:spcPts val="1000"/>
              </a:spcBef>
              <a:spcAft>
                <a:spcPts val="0"/>
              </a:spcAft>
              <a:buClr>
                <a:srgbClr val="E95273"/>
              </a:buClr>
              <a:buSzPts val="2400"/>
              <a:buFont typeface="Noto Sans Symbols"/>
              <a:buChar char="✔"/>
            </a:pPr>
            <a:r>
              <a:rPr lang="en-IE"/>
              <a:t>İyi tasarlanmış bir kullanıcı deneyimine sahip olun</a:t>
            </a:r>
            <a:endParaRPr/>
          </a:p>
          <a:p>
            <a:pPr indent="-495300" lvl="0" marL="495300" rtl="0" algn="l">
              <a:lnSpc>
                <a:spcPct val="90000"/>
              </a:lnSpc>
              <a:spcBef>
                <a:spcPts val="1000"/>
              </a:spcBef>
              <a:spcAft>
                <a:spcPts val="0"/>
              </a:spcAft>
              <a:buClr>
                <a:srgbClr val="E95273"/>
              </a:buClr>
              <a:buSzPts val="2400"/>
              <a:buFont typeface="Noto Sans Symbols"/>
              <a:buChar char="✔"/>
            </a:pPr>
            <a:r>
              <a:rPr lang="en-IE"/>
              <a:t>Hızlı bir şekilde kurulumu ve başlatılması kolay olun</a:t>
            </a:r>
            <a:endParaRPr sz="2200"/>
          </a:p>
          <a:p>
            <a:pPr indent="0" lvl="0" marL="0" rtl="0" algn="l">
              <a:lnSpc>
                <a:spcPct val="90000"/>
              </a:lnSpc>
              <a:spcBef>
                <a:spcPts val="1000"/>
              </a:spcBef>
              <a:spcAft>
                <a:spcPts val="0"/>
              </a:spcAft>
              <a:buClr>
                <a:srgbClr val="E95273"/>
              </a:buClr>
              <a:buSzPts val="1800"/>
              <a:buNone/>
            </a:pPr>
            <a:r>
              <a:rPr b="1" lang="en-IE" sz="1800"/>
              <a:t>Source: </a:t>
            </a:r>
            <a:r>
              <a:rPr lang="en-IE" sz="1800" u="sng">
                <a:solidFill>
                  <a:schemeClr val="hlink"/>
                </a:solidFill>
                <a:hlinkClick r:id="rId3"/>
              </a:rPr>
              <a:t>Get Smarter Building Startups</a:t>
            </a:r>
            <a:endParaRPr sz="1800"/>
          </a:p>
          <a:p>
            <a:pPr indent="-355600" lvl="0" marL="495300" rtl="0" algn="l">
              <a:lnSpc>
                <a:spcPct val="90000"/>
              </a:lnSpc>
              <a:spcBef>
                <a:spcPts val="1000"/>
              </a:spcBef>
              <a:spcAft>
                <a:spcPts val="0"/>
              </a:spcAft>
              <a:buClr>
                <a:srgbClr val="E95273"/>
              </a:buClr>
              <a:buSzPts val="2200"/>
              <a:buFont typeface="Noto Sans Symbols"/>
              <a:buNone/>
            </a:pPr>
            <a:r>
              <a:t/>
            </a:r>
            <a:endParaRPr sz="2200"/>
          </a:p>
          <a:p>
            <a:pPr indent="0" lvl="0" marL="0" rtl="0" algn="l">
              <a:lnSpc>
                <a:spcPct val="90000"/>
              </a:lnSpc>
              <a:spcBef>
                <a:spcPts val="1000"/>
              </a:spcBef>
              <a:spcAft>
                <a:spcPts val="0"/>
              </a:spcAft>
              <a:buClr>
                <a:srgbClr val="6D6E6C"/>
              </a:buClr>
              <a:buSzPts val="2200"/>
              <a:buNone/>
            </a:pPr>
            <a:r>
              <a:t/>
            </a:r>
            <a:endParaRPr sz="2200"/>
          </a:p>
          <a:p>
            <a:pPr indent="0" lvl="0" marL="0" rtl="0" algn="l">
              <a:lnSpc>
                <a:spcPct val="90000"/>
              </a:lnSpc>
              <a:spcBef>
                <a:spcPts val="1000"/>
              </a:spcBef>
              <a:spcAft>
                <a:spcPts val="0"/>
              </a:spcAft>
              <a:buClr>
                <a:srgbClr val="6D6E6C"/>
              </a:buClr>
              <a:buSzPts val="2200"/>
              <a:buNone/>
            </a:pPr>
            <a:r>
              <a:t/>
            </a:r>
            <a:endParaRPr b="1" sz="2200"/>
          </a:p>
        </p:txBody>
      </p:sp>
      <p:grpSp>
        <p:nvGrpSpPr>
          <p:cNvPr id="880" name="Google Shape;880;p43"/>
          <p:cNvGrpSpPr/>
          <p:nvPr/>
        </p:nvGrpSpPr>
        <p:grpSpPr>
          <a:xfrm>
            <a:off x="5671474" y="542539"/>
            <a:ext cx="424526" cy="424501"/>
            <a:chOff x="1923675" y="1633650"/>
            <a:chExt cx="436000" cy="435975"/>
          </a:xfrm>
        </p:grpSpPr>
        <p:sp>
          <p:nvSpPr>
            <p:cNvPr id="881" name="Google Shape;881;p43"/>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2" name="Google Shape;882;p43"/>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3" name="Google Shape;883;p43"/>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4" name="Google Shape;884;p43"/>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5" name="Google Shape;885;p43"/>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86" name="Google Shape;886;p43"/>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pic>
        <p:nvPicPr>
          <p:cNvPr descr="A picture containing clock, ball&#10;&#10;Description automatically generated" id="887" name="Google Shape;887;p43"/>
          <p:cNvPicPr preferRelativeResize="0"/>
          <p:nvPr/>
        </p:nvPicPr>
        <p:blipFill rotWithShape="1">
          <a:blip r:embed="rId4">
            <a:alphaModFix/>
          </a:blip>
          <a:srcRect b="0" l="0" r="0" t="0"/>
          <a:stretch/>
        </p:blipFill>
        <p:spPr>
          <a:xfrm>
            <a:off x="0" y="3026228"/>
            <a:ext cx="3211543" cy="29732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44"/>
          <p:cNvSpPr txBox="1"/>
          <p:nvPr>
            <p:ph idx="1" type="body"/>
          </p:nvPr>
        </p:nvSpPr>
        <p:spPr>
          <a:xfrm>
            <a:off x="3889842" y="1168135"/>
            <a:ext cx="7407087" cy="69735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latin typeface="Calibri"/>
                <a:ea typeface="Calibri"/>
                <a:cs typeface="Calibri"/>
                <a:sym typeface="Calibri"/>
              </a:rPr>
              <a:t>Devamlı EGZERSİZ</a:t>
            </a:r>
            <a:endParaRPr b="1">
              <a:solidFill>
                <a:srgbClr val="10B1A2"/>
              </a:solidFill>
            </a:endParaRPr>
          </a:p>
        </p:txBody>
      </p:sp>
      <p:sp>
        <p:nvSpPr>
          <p:cNvPr id="893" name="Google Shape;893;p44"/>
          <p:cNvSpPr txBox="1"/>
          <p:nvPr>
            <p:ph idx="2" type="body"/>
          </p:nvPr>
        </p:nvSpPr>
        <p:spPr>
          <a:xfrm>
            <a:off x="3668485" y="2117448"/>
            <a:ext cx="7900587"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2400"/>
              <a:buNone/>
            </a:pPr>
            <a:r>
              <a:rPr lang="en-IE">
                <a:solidFill>
                  <a:srgbClr val="E95273"/>
                </a:solidFill>
              </a:rPr>
              <a:t>Bir MVP oluşturabilmeniz için makalede aşağıdaki 4 görevden her birini izleyin ve tamamlayın</a:t>
            </a:r>
            <a:endParaRPr>
              <a:solidFill>
                <a:srgbClr val="E95273"/>
              </a:solidFill>
            </a:endParaRPr>
          </a:p>
          <a:p>
            <a:pPr indent="-514350" lvl="0" marL="514350" rtl="0" algn="l">
              <a:lnSpc>
                <a:spcPct val="90000"/>
              </a:lnSpc>
              <a:spcBef>
                <a:spcPts val="1000"/>
              </a:spcBef>
              <a:spcAft>
                <a:spcPts val="0"/>
              </a:spcAft>
              <a:buClr>
                <a:srgbClr val="6D6E6C"/>
              </a:buClr>
              <a:buSzPts val="2400"/>
              <a:buFont typeface="Calibri"/>
              <a:buAutoNum type="arabicPeriod"/>
            </a:pPr>
            <a:r>
              <a:rPr lang="en-IE" u="sng">
                <a:solidFill>
                  <a:schemeClr val="hlink"/>
                </a:solidFill>
                <a:hlinkClick r:id="rId3"/>
              </a:rPr>
              <a:t>Başarı kriterlerinizi anlamadan ve tanımlamanızdan önce</a:t>
            </a:r>
            <a:endParaRPr u="sng">
              <a:solidFill>
                <a:schemeClr val="hlink"/>
              </a:solidFill>
              <a:hlinkClick r:id="rId4"/>
            </a:endParaRPr>
          </a:p>
          <a:p>
            <a:pPr indent="-514350" lvl="0" marL="514350" rtl="0" algn="l">
              <a:lnSpc>
                <a:spcPct val="90000"/>
              </a:lnSpc>
              <a:spcBef>
                <a:spcPts val="1000"/>
              </a:spcBef>
              <a:spcAft>
                <a:spcPts val="0"/>
              </a:spcAft>
              <a:buClr>
                <a:srgbClr val="6D6E6C"/>
              </a:buClr>
              <a:buSzPts val="2400"/>
              <a:buFont typeface="Calibri"/>
              <a:buAutoNum type="arabicPeriod"/>
            </a:pPr>
            <a:r>
              <a:rPr lang="en-IE" u="sng">
                <a:solidFill>
                  <a:schemeClr val="hlink"/>
                </a:solidFill>
                <a:hlinkClick r:id="rId5"/>
              </a:rPr>
              <a:t>Doğru MVP haritasını oluşturmak için kullanıcı yolculuğunuzu belirleyin</a:t>
            </a:r>
            <a:endParaRPr u="sng">
              <a:solidFill>
                <a:schemeClr val="hlink"/>
              </a:solidFill>
              <a:hlinkClick r:id="rId6"/>
            </a:endParaRPr>
          </a:p>
          <a:p>
            <a:pPr indent="-514350" lvl="0" marL="514350" rtl="0" algn="l">
              <a:lnSpc>
                <a:spcPct val="90000"/>
              </a:lnSpc>
              <a:spcBef>
                <a:spcPts val="1000"/>
              </a:spcBef>
              <a:spcAft>
                <a:spcPts val="0"/>
              </a:spcAft>
              <a:buClr>
                <a:srgbClr val="6D6E6C"/>
              </a:buClr>
              <a:buSzPts val="2400"/>
              <a:buFont typeface="Calibri"/>
              <a:buAutoNum type="arabicPeriod"/>
            </a:pPr>
            <a:r>
              <a:rPr lang="en-IE" u="sng">
                <a:solidFill>
                  <a:schemeClr val="hlink"/>
                </a:solidFill>
                <a:hlinkClick r:id="rId7"/>
              </a:rPr>
              <a:t>Bir MVP oluşturmadan önce hikaye haritasını hazırlayın</a:t>
            </a:r>
            <a:endParaRPr u="sng">
              <a:solidFill>
                <a:schemeClr val="hlink"/>
              </a:solidFill>
              <a:hlinkClick r:id="rId8"/>
            </a:endParaRPr>
          </a:p>
          <a:p>
            <a:pPr indent="-514350" lvl="0" marL="514350" rtl="0" algn="l">
              <a:lnSpc>
                <a:spcPct val="90000"/>
              </a:lnSpc>
              <a:spcBef>
                <a:spcPts val="1000"/>
              </a:spcBef>
              <a:spcAft>
                <a:spcPts val="0"/>
              </a:spcAft>
              <a:buClr>
                <a:srgbClr val="6D6E6C"/>
              </a:buClr>
              <a:buSzPts val="2400"/>
              <a:buFont typeface="Calibri"/>
              <a:buAutoNum type="arabicPeriod"/>
            </a:pPr>
            <a:r>
              <a:rPr lang="en-IE" u="sng">
                <a:solidFill>
                  <a:schemeClr val="hlink"/>
                </a:solidFill>
                <a:hlinkClick r:id="rId9"/>
              </a:rPr>
              <a:t>Bir MVP oluşturmadan önce özelliklere öncelik vermek için ürün yol haritasını kullanın</a:t>
            </a:r>
            <a:endParaRPr sz="2200"/>
          </a:p>
          <a:p>
            <a:pPr indent="0" lvl="0" marL="0" rtl="0" algn="l">
              <a:lnSpc>
                <a:spcPct val="90000"/>
              </a:lnSpc>
              <a:spcBef>
                <a:spcPts val="1000"/>
              </a:spcBef>
              <a:spcAft>
                <a:spcPts val="0"/>
              </a:spcAft>
              <a:buClr>
                <a:srgbClr val="6D6E6C"/>
              </a:buClr>
              <a:buSzPts val="2000"/>
              <a:buNone/>
            </a:pPr>
            <a:r>
              <a:rPr b="1" lang="en-IE" sz="2000"/>
              <a:t>Source: </a:t>
            </a:r>
            <a:r>
              <a:rPr lang="en-IE" sz="2000" u="sng">
                <a:solidFill>
                  <a:schemeClr val="hlink"/>
                </a:solidFill>
                <a:hlinkClick r:id="rId10"/>
              </a:rPr>
              <a:t>Get Smarter Building Startups</a:t>
            </a:r>
            <a:endParaRPr sz="2000"/>
          </a:p>
          <a:p>
            <a:pPr indent="-374650" lvl="0" marL="514350" rtl="0" algn="l">
              <a:lnSpc>
                <a:spcPct val="90000"/>
              </a:lnSpc>
              <a:spcBef>
                <a:spcPts val="1000"/>
              </a:spcBef>
              <a:spcAft>
                <a:spcPts val="0"/>
              </a:spcAft>
              <a:buClr>
                <a:srgbClr val="6D6E6C"/>
              </a:buClr>
              <a:buSzPts val="2200"/>
              <a:buFont typeface="Calibri"/>
              <a:buNone/>
            </a:pPr>
            <a:r>
              <a:t/>
            </a:r>
            <a:endParaRPr sz="2200"/>
          </a:p>
          <a:p>
            <a:pPr indent="0" lvl="0" marL="0" rtl="0" algn="l">
              <a:lnSpc>
                <a:spcPct val="90000"/>
              </a:lnSpc>
              <a:spcBef>
                <a:spcPts val="1000"/>
              </a:spcBef>
              <a:spcAft>
                <a:spcPts val="0"/>
              </a:spcAft>
              <a:buClr>
                <a:srgbClr val="6D6E6C"/>
              </a:buClr>
              <a:buSzPts val="2200"/>
              <a:buNone/>
            </a:pPr>
            <a:r>
              <a:t/>
            </a:r>
            <a:endParaRPr sz="2200"/>
          </a:p>
          <a:p>
            <a:pPr indent="0" lvl="0" marL="0" rtl="0" algn="l">
              <a:lnSpc>
                <a:spcPct val="90000"/>
              </a:lnSpc>
              <a:spcBef>
                <a:spcPts val="1000"/>
              </a:spcBef>
              <a:spcAft>
                <a:spcPts val="0"/>
              </a:spcAft>
              <a:buClr>
                <a:srgbClr val="6D6E6C"/>
              </a:buClr>
              <a:buSzPts val="2200"/>
              <a:buNone/>
            </a:pPr>
            <a:r>
              <a:t/>
            </a:r>
            <a:endParaRPr b="1" sz="2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7" name="Shape 897"/>
        <p:cNvGrpSpPr/>
        <p:nvPr/>
      </p:nvGrpSpPr>
      <p:grpSpPr>
        <a:xfrm>
          <a:off x="0" y="0"/>
          <a:ext cx="0" cy="0"/>
          <a:chOff x="0" y="0"/>
          <a:chExt cx="0" cy="0"/>
        </a:xfrm>
      </p:grpSpPr>
      <p:sp>
        <p:nvSpPr>
          <p:cNvPr id="898" name="Google Shape;898;p45"/>
          <p:cNvSpPr txBox="1"/>
          <p:nvPr>
            <p:ph idx="1" type="body"/>
          </p:nvPr>
        </p:nvSpPr>
        <p:spPr>
          <a:xfrm>
            <a:off x="552835" y="2402417"/>
            <a:ext cx="6491432" cy="265430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a:t>BÖLÜM 3:</a:t>
            </a:r>
            <a:endParaRPr/>
          </a:p>
          <a:p>
            <a:pPr indent="0" lvl="0" marL="0" rtl="0" algn="l">
              <a:lnSpc>
                <a:spcPct val="90000"/>
              </a:lnSpc>
              <a:spcBef>
                <a:spcPts val="1000"/>
              </a:spcBef>
              <a:spcAft>
                <a:spcPts val="0"/>
              </a:spcAft>
              <a:buClr>
                <a:schemeClr val="lt1"/>
              </a:buClr>
              <a:buSzPts val="4800"/>
              <a:buNone/>
            </a:pPr>
            <a:r>
              <a:rPr b="1" lang="en-IE"/>
              <a:t> Fikrinizi Test Etme</a:t>
            </a:r>
            <a:endParaRPr b="1"/>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46"/>
          <p:cNvSpPr txBox="1"/>
          <p:nvPr>
            <p:ph idx="1" type="body"/>
          </p:nvPr>
        </p:nvSpPr>
        <p:spPr>
          <a:xfrm>
            <a:off x="4428684" y="5921246"/>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rgbClr val="6D6E6C"/>
              </a:buClr>
              <a:buSzPts val="3060"/>
              <a:buNone/>
            </a:pPr>
            <a:r>
              <a:t/>
            </a:r>
            <a:endParaRPr sz="3060"/>
          </a:p>
          <a:p>
            <a:pPr indent="0" lvl="0" marL="0" rtl="0" algn="l">
              <a:lnSpc>
                <a:spcPct val="70000"/>
              </a:lnSpc>
              <a:spcBef>
                <a:spcPts val="1000"/>
              </a:spcBef>
              <a:spcAft>
                <a:spcPts val="0"/>
              </a:spcAft>
              <a:buClr>
                <a:srgbClr val="525252"/>
              </a:buClr>
              <a:buSzPts val="1020"/>
              <a:buNone/>
            </a:pPr>
            <a:r>
              <a:rPr b="1" lang="en-IE" sz="1020">
                <a:solidFill>
                  <a:srgbClr val="525252"/>
                </a:solidFill>
              </a:rPr>
              <a:t>Source</a:t>
            </a:r>
            <a:r>
              <a:rPr lang="en-IE" sz="1020">
                <a:solidFill>
                  <a:srgbClr val="525252"/>
                </a:solidFill>
              </a:rPr>
              <a:t> </a:t>
            </a:r>
            <a:r>
              <a:rPr lang="en-IE" sz="1020" u="sng">
                <a:solidFill>
                  <a:srgbClr val="525252"/>
                </a:solidFill>
                <a:hlinkClick r:id="rId3"/>
              </a:rPr>
              <a:t>Entrepreneur Europe</a:t>
            </a:r>
            <a:endParaRPr sz="1020">
              <a:solidFill>
                <a:srgbClr val="525252"/>
              </a:solidFill>
            </a:endParaRPr>
          </a:p>
          <a:p>
            <a:pPr indent="0" lvl="0" marL="0" rtl="0" algn="l">
              <a:lnSpc>
                <a:spcPct val="70000"/>
              </a:lnSpc>
              <a:spcBef>
                <a:spcPts val="1000"/>
              </a:spcBef>
              <a:spcAft>
                <a:spcPts val="0"/>
              </a:spcAft>
              <a:buClr>
                <a:srgbClr val="6D6E6C"/>
              </a:buClr>
              <a:buSzPts val="3060"/>
              <a:buNone/>
            </a:pPr>
            <a:r>
              <a:t/>
            </a:r>
            <a:endParaRPr sz="3060"/>
          </a:p>
        </p:txBody>
      </p:sp>
      <p:sp>
        <p:nvSpPr>
          <p:cNvPr id="904" name="Google Shape;904;p46"/>
          <p:cNvSpPr txBox="1"/>
          <p:nvPr>
            <p:ph idx="2" type="body"/>
          </p:nvPr>
        </p:nvSpPr>
        <p:spPr>
          <a:xfrm>
            <a:off x="3714310" y="2091799"/>
            <a:ext cx="7407087"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2400"/>
              <a:buNone/>
            </a:pPr>
            <a:r>
              <a:rPr lang="en-IE"/>
              <a:t>Bu bölümü tamamlamadan önce Hedef Pazarınızı bilmeniz ve tam olarak kim olduklarını anlamanız gerekir. Başvurduğunuzdan emin olun.</a:t>
            </a:r>
            <a:endParaRPr/>
          </a:p>
          <a:p>
            <a:pPr indent="0" lvl="0" marL="0" rtl="0" algn="l">
              <a:lnSpc>
                <a:spcPct val="90000"/>
              </a:lnSpc>
              <a:spcBef>
                <a:spcPts val="1000"/>
              </a:spcBef>
              <a:spcAft>
                <a:spcPts val="0"/>
              </a:spcAft>
              <a:buClr>
                <a:srgbClr val="E95273"/>
              </a:buClr>
              <a:buSzPts val="2400"/>
              <a:buNone/>
            </a:pPr>
            <a:r>
              <a:t/>
            </a:r>
            <a:endParaRPr/>
          </a:p>
          <a:p>
            <a:pPr indent="-342900" lvl="0" marL="342900" rtl="0" algn="l">
              <a:lnSpc>
                <a:spcPct val="90000"/>
              </a:lnSpc>
              <a:spcBef>
                <a:spcPts val="1000"/>
              </a:spcBef>
              <a:spcAft>
                <a:spcPts val="0"/>
              </a:spcAft>
              <a:buClr>
                <a:srgbClr val="E95273"/>
              </a:buClr>
              <a:buSzPts val="2400"/>
              <a:buFont typeface="Arial"/>
              <a:buChar char="•"/>
            </a:pPr>
            <a:r>
              <a:rPr b="1" lang="en-IE"/>
              <a:t>Modül 2: İş Başlangıç Fikrinizi Doğrulayın -</a:t>
            </a:r>
            <a:r>
              <a:rPr lang="en-IE"/>
              <a:t> İlk Pazar Araştırması ve Stratejisi bölümüne bakın.</a:t>
            </a:r>
            <a:endParaRPr/>
          </a:p>
          <a:p>
            <a:pPr indent="-342900" lvl="0" marL="342900" rtl="0" algn="l">
              <a:lnSpc>
                <a:spcPct val="90000"/>
              </a:lnSpc>
              <a:spcBef>
                <a:spcPts val="1000"/>
              </a:spcBef>
              <a:spcAft>
                <a:spcPts val="0"/>
              </a:spcAft>
              <a:buClr>
                <a:srgbClr val="E95273"/>
              </a:buClr>
              <a:buSzPts val="2400"/>
              <a:buFont typeface="Arial"/>
              <a:buChar char="•"/>
            </a:pPr>
            <a:r>
              <a:rPr b="1" lang="en-IE"/>
              <a:t>Modül 6: Başarı için Pazarlama - </a:t>
            </a:r>
            <a:r>
              <a:rPr lang="en-IE"/>
              <a:t>Müşterilerinizi Nasıl Bulacağınız bölümüne bakın.</a:t>
            </a:r>
            <a:endParaRPr/>
          </a:p>
        </p:txBody>
      </p:sp>
      <p:sp>
        <p:nvSpPr>
          <p:cNvPr id="905" name="Google Shape;905;p46"/>
          <p:cNvSpPr txBox="1"/>
          <p:nvPr/>
        </p:nvSpPr>
        <p:spPr>
          <a:xfrm>
            <a:off x="3714310" y="723131"/>
            <a:ext cx="8978900" cy="1173860"/>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rgbClr val="10B1A2"/>
              </a:buClr>
              <a:buSzPts val="3600"/>
              <a:buFont typeface="Arial"/>
              <a:buNone/>
            </a:pPr>
            <a:r>
              <a:rPr b="1" lang="en-IE" sz="3600">
                <a:solidFill>
                  <a:srgbClr val="10B1A2"/>
                </a:solidFill>
                <a:latin typeface="Calibri"/>
                <a:ea typeface="Calibri"/>
                <a:cs typeface="Calibri"/>
                <a:sym typeface="Calibri"/>
              </a:rPr>
              <a:t>Kısıtlı Bütçeyle Basit Adımlarla </a:t>
            </a:r>
            <a:endParaRPr/>
          </a:p>
          <a:p>
            <a:pPr indent="0" lvl="0" marL="0" marR="0" rtl="0" algn="ctr">
              <a:lnSpc>
                <a:spcPct val="80000"/>
              </a:lnSpc>
              <a:spcBef>
                <a:spcPts val="1000"/>
              </a:spcBef>
              <a:spcAft>
                <a:spcPts val="0"/>
              </a:spcAft>
              <a:buClr>
                <a:srgbClr val="10B1A2"/>
              </a:buClr>
              <a:buSzPts val="3600"/>
              <a:buFont typeface="Arial"/>
              <a:buNone/>
            </a:pPr>
            <a:r>
              <a:rPr b="1" lang="en-IE" sz="3600">
                <a:solidFill>
                  <a:srgbClr val="10B1A2"/>
                </a:solidFill>
                <a:latin typeface="Calibri"/>
                <a:ea typeface="Calibri"/>
                <a:cs typeface="Calibri"/>
                <a:sym typeface="Calibri"/>
              </a:rPr>
              <a:t>Fikrinizi Test Edin</a:t>
            </a:r>
            <a:endParaRPr b="1" sz="3600">
              <a:solidFill>
                <a:srgbClr val="10B1A2"/>
              </a:solidFill>
              <a:latin typeface="Calibri"/>
              <a:ea typeface="Calibri"/>
              <a:cs typeface="Calibri"/>
              <a:sym typeface="Calibri"/>
            </a:endParaRPr>
          </a:p>
        </p:txBody>
      </p:sp>
      <p:pic>
        <p:nvPicPr>
          <p:cNvPr id="906" name="Google Shape;906;p46"/>
          <p:cNvPicPr preferRelativeResize="0"/>
          <p:nvPr/>
        </p:nvPicPr>
        <p:blipFill rotWithShape="1">
          <a:blip r:embed="rId4">
            <a:alphaModFix/>
          </a:blip>
          <a:srcRect b="13823" l="6958" r="6258" t="6764"/>
          <a:stretch/>
        </p:blipFill>
        <p:spPr>
          <a:xfrm>
            <a:off x="1449737" y="3915734"/>
            <a:ext cx="1844299" cy="16877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47"/>
          <p:cNvSpPr txBox="1"/>
          <p:nvPr>
            <p:ph idx="1" type="body"/>
          </p:nvPr>
        </p:nvSpPr>
        <p:spPr>
          <a:xfrm>
            <a:off x="4428684" y="5921246"/>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rgbClr val="6D6E6C"/>
              </a:buClr>
              <a:buSzPts val="3060"/>
              <a:buNone/>
            </a:pPr>
            <a:r>
              <a:t/>
            </a:r>
            <a:endParaRPr sz="3060"/>
          </a:p>
          <a:p>
            <a:pPr indent="0" lvl="0" marL="0" rtl="0" algn="l">
              <a:lnSpc>
                <a:spcPct val="70000"/>
              </a:lnSpc>
              <a:spcBef>
                <a:spcPts val="1000"/>
              </a:spcBef>
              <a:spcAft>
                <a:spcPts val="0"/>
              </a:spcAft>
              <a:buClr>
                <a:srgbClr val="525252"/>
              </a:buClr>
              <a:buSzPts val="1020"/>
              <a:buNone/>
            </a:pPr>
            <a:r>
              <a:rPr b="1" lang="en-IE" sz="1020">
                <a:solidFill>
                  <a:srgbClr val="525252"/>
                </a:solidFill>
              </a:rPr>
              <a:t>Source</a:t>
            </a:r>
            <a:r>
              <a:rPr lang="en-IE" sz="1020">
                <a:solidFill>
                  <a:srgbClr val="525252"/>
                </a:solidFill>
              </a:rPr>
              <a:t> </a:t>
            </a:r>
            <a:r>
              <a:rPr lang="en-IE" sz="1020" u="sng">
                <a:solidFill>
                  <a:srgbClr val="525252"/>
                </a:solidFill>
                <a:hlinkClick r:id="rId3"/>
              </a:rPr>
              <a:t>Entrepreneur Europe</a:t>
            </a:r>
            <a:endParaRPr sz="1020">
              <a:solidFill>
                <a:srgbClr val="525252"/>
              </a:solidFill>
            </a:endParaRPr>
          </a:p>
          <a:p>
            <a:pPr indent="0" lvl="0" marL="0" rtl="0" algn="l">
              <a:lnSpc>
                <a:spcPct val="70000"/>
              </a:lnSpc>
              <a:spcBef>
                <a:spcPts val="1000"/>
              </a:spcBef>
              <a:spcAft>
                <a:spcPts val="0"/>
              </a:spcAft>
              <a:buClr>
                <a:srgbClr val="6D6E6C"/>
              </a:buClr>
              <a:buSzPts val="3060"/>
              <a:buNone/>
            </a:pPr>
            <a:r>
              <a:t/>
            </a:r>
            <a:endParaRPr sz="3060"/>
          </a:p>
        </p:txBody>
      </p:sp>
      <p:sp>
        <p:nvSpPr>
          <p:cNvPr id="912" name="Google Shape;912;p47"/>
          <p:cNvSpPr txBox="1"/>
          <p:nvPr>
            <p:ph idx="2" type="body"/>
          </p:nvPr>
        </p:nvSpPr>
        <p:spPr>
          <a:xfrm>
            <a:off x="3714310" y="2091799"/>
            <a:ext cx="8121461" cy="3975101"/>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lang="en-IE"/>
              <a:t>Fikriniz destekliyorsa, başkalarının gerçekten kullanacağı bir ürün olup olmadığını belirlemek için bir </a:t>
            </a:r>
            <a:r>
              <a:rPr b="1" lang="en-IE"/>
              <a:t>MVP</a:t>
            </a:r>
            <a:r>
              <a:rPr lang="en-IE"/>
              <a:t> veya </a:t>
            </a:r>
            <a:r>
              <a:rPr b="1" lang="en-IE"/>
              <a:t>minimum uygulanabilir ürün</a:t>
            </a:r>
            <a:r>
              <a:rPr lang="en-IE"/>
              <a:t> geliştirmeyi düşünün. Çalışan bir prototip oluşturun veya </a:t>
            </a:r>
            <a:r>
              <a:rPr b="1" lang="en-IE"/>
              <a:t>3D baskı</a:t>
            </a:r>
            <a:r>
              <a:rPr lang="en-IE"/>
              <a:t> gibi daha yeni teknolojilerden yararlanma olan bir kaynağa bakın.</a:t>
            </a:r>
            <a:endParaRPr/>
          </a:p>
          <a:p>
            <a:pPr indent="-381000" lvl="0" marL="457200" rtl="0" algn="l">
              <a:lnSpc>
                <a:spcPct val="90000"/>
              </a:lnSpc>
              <a:spcBef>
                <a:spcPts val="0"/>
              </a:spcBef>
              <a:spcAft>
                <a:spcPts val="0"/>
              </a:spcAft>
              <a:buSzPts val="2400"/>
              <a:buChar char="●"/>
            </a:pPr>
            <a:r>
              <a:rPr lang="en-IE"/>
              <a:t>Akıllı telefon uygulaması gibi bir teknoloji fikriniz varsa, ihtiyacınız olan yardımı bulmak için </a:t>
            </a:r>
            <a:r>
              <a:rPr b="1" lang="en-IE"/>
              <a:t>kitle kaynaklarına</a:t>
            </a:r>
            <a:r>
              <a:rPr lang="en-IE"/>
              <a:t> veya bir Start-Up Hafta Sonu etkinliğine bakın.</a:t>
            </a:r>
            <a:endParaRPr/>
          </a:p>
          <a:p>
            <a:pPr indent="-381000" lvl="0" marL="457200" rtl="0" algn="l">
              <a:lnSpc>
                <a:spcPct val="90000"/>
              </a:lnSpc>
              <a:spcBef>
                <a:spcPts val="0"/>
              </a:spcBef>
              <a:spcAft>
                <a:spcPts val="0"/>
              </a:spcAft>
              <a:buSzPts val="2400"/>
              <a:buChar char="●"/>
            </a:pPr>
            <a:r>
              <a:rPr lang="en-IE"/>
              <a:t>Pazarınızdaki kişilerle konuşun ve ürünlerine tamamlayıcı   paket/eklenti yapıp yapamayacağınızı görün</a:t>
            </a:r>
            <a:endParaRPr/>
          </a:p>
          <a:p>
            <a:pPr indent="0" lvl="0" marL="0" rtl="0" algn="l">
              <a:lnSpc>
                <a:spcPct val="90000"/>
              </a:lnSpc>
              <a:spcBef>
                <a:spcPts val="1000"/>
              </a:spcBef>
              <a:spcAft>
                <a:spcPts val="0"/>
              </a:spcAft>
              <a:buClr>
                <a:srgbClr val="6D6E6C"/>
              </a:buClr>
              <a:buSzPts val="2400"/>
              <a:buNone/>
            </a:pPr>
            <a:r>
              <a:t/>
            </a:r>
            <a:endParaRPr/>
          </a:p>
        </p:txBody>
      </p:sp>
      <p:sp>
        <p:nvSpPr>
          <p:cNvPr id="913" name="Google Shape;913;p47"/>
          <p:cNvSpPr txBox="1"/>
          <p:nvPr/>
        </p:nvSpPr>
        <p:spPr>
          <a:xfrm>
            <a:off x="3642777" y="709038"/>
            <a:ext cx="8978900" cy="1173860"/>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rgbClr val="10B1A2"/>
              </a:buClr>
              <a:buSzPts val="3600"/>
              <a:buFont typeface="Arial"/>
              <a:buNone/>
            </a:pPr>
            <a:r>
              <a:rPr b="1" lang="en-IE" sz="3600">
                <a:solidFill>
                  <a:srgbClr val="10B1A2"/>
                </a:solidFill>
                <a:latin typeface="Calibri"/>
                <a:ea typeface="Calibri"/>
                <a:cs typeface="Calibri"/>
                <a:sym typeface="Calibri"/>
              </a:rPr>
              <a:t>Kısıtlı Bütçeyle Basit Adımlarla </a:t>
            </a:r>
            <a:endParaRPr/>
          </a:p>
          <a:p>
            <a:pPr indent="0" lvl="0" marL="0" marR="0" rtl="0" algn="ctr">
              <a:lnSpc>
                <a:spcPct val="80000"/>
              </a:lnSpc>
              <a:spcBef>
                <a:spcPts val="1000"/>
              </a:spcBef>
              <a:spcAft>
                <a:spcPts val="0"/>
              </a:spcAft>
              <a:buClr>
                <a:srgbClr val="10B1A2"/>
              </a:buClr>
              <a:buSzPts val="3600"/>
              <a:buFont typeface="Arial"/>
              <a:buNone/>
            </a:pPr>
            <a:r>
              <a:rPr b="1" lang="en-IE" sz="3600">
                <a:solidFill>
                  <a:srgbClr val="10B1A2"/>
                </a:solidFill>
                <a:latin typeface="Calibri"/>
                <a:ea typeface="Calibri"/>
                <a:cs typeface="Calibri"/>
                <a:sym typeface="Calibri"/>
              </a:rPr>
              <a:t>Fikrinizi Test Edin</a:t>
            </a:r>
            <a:endParaRPr b="1" sz="3600">
              <a:solidFill>
                <a:srgbClr val="10B1A2"/>
              </a:solidFill>
              <a:latin typeface="Calibri"/>
              <a:ea typeface="Calibri"/>
              <a:cs typeface="Calibri"/>
              <a:sym typeface="Calibri"/>
            </a:endParaRPr>
          </a:p>
        </p:txBody>
      </p:sp>
      <p:pic>
        <p:nvPicPr>
          <p:cNvPr id="914" name="Google Shape;914;p47"/>
          <p:cNvPicPr preferRelativeResize="0"/>
          <p:nvPr/>
        </p:nvPicPr>
        <p:blipFill rotWithShape="1">
          <a:blip r:embed="rId4">
            <a:alphaModFix/>
          </a:blip>
          <a:srcRect b="13823" l="6958" r="6258" t="6764"/>
          <a:stretch/>
        </p:blipFill>
        <p:spPr>
          <a:xfrm>
            <a:off x="1449737" y="3915734"/>
            <a:ext cx="1844299" cy="16877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sp>
        <p:nvSpPr>
          <p:cNvPr id="919" name="Google Shape;919;p48"/>
          <p:cNvSpPr txBox="1"/>
          <p:nvPr>
            <p:ph idx="1" type="body"/>
          </p:nvPr>
        </p:nvSpPr>
        <p:spPr>
          <a:xfrm>
            <a:off x="876300" y="765687"/>
            <a:ext cx="7407087" cy="1181015"/>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Kısıtlı Bütçeyle Basit Adımlarla </a:t>
            </a:r>
            <a:endParaRPr/>
          </a:p>
          <a:p>
            <a:pPr indent="0" lvl="0" marL="0" rtl="0" algn="ctr">
              <a:lnSpc>
                <a:spcPct val="80000"/>
              </a:lnSpc>
              <a:spcBef>
                <a:spcPts val="1000"/>
              </a:spcBef>
              <a:spcAft>
                <a:spcPts val="0"/>
              </a:spcAft>
              <a:buClr>
                <a:srgbClr val="10B1A2"/>
              </a:buClr>
              <a:buSzPts val="3600"/>
              <a:buNone/>
            </a:pPr>
            <a:r>
              <a:rPr b="1" lang="en-IE">
                <a:solidFill>
                  <a:srgbClr val="10B1A2"/>
                </a:solidFill>
                <a:latin typeface="Calibri"/>
                <a:ea typeface="Calibri"/>
                <a:cs typeface="Calibri"/>
                <a:sym typeface="Calibri"/>
              </a:rPr>
              <a:t>Fikrinizi Test Edin</a:t>
            </a:r>
            <a:endParaRPr b="1">
              <a:solidFill>
                <a:srgbClr val="10B1A2"/>
              </a:solidFill>
            </a:endParaRPr>
          </a:p>
        </p:txBody>
      </p:sp>
      <p:sp>
        <p:nvSpPr>
          <p:cNvPr id="920" name="Google Shape;920;p48"/>
          <p:cNvSpPr txBox="1"/>
          <p:nvPr>
            <p:ph idx="2" type="body"/>
          </p:nvPr>
        </p:nvSpPr>
        <p:spPr>
          <a:xfrm>
            <a:off x="876301" y="2117212"/>
            <a:ext cx="7407087" cy="3975101"/>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95273"/>
              </a:buClr>
              <a:buSzPts val="2400"/>
              <a:buFont typeface="Calibri"/>
              <a:buAutoNum type="arabicPeriod"/>
            </a:pPr>
            <a:r>
              <a:rPr b="1" lang="en-IE">
                <a:solidFill>
                  <a:srgbClr val="E95273"/>
                </a:solidFill>
              </a:rPr>
              <a:t>Biraz Yap. Biraz Sat. </a:t>
            </a:r>
            <a:r>
              <a:rPr lang="en-IE"/>
              <a:t>Satış temposu ve yorumlar piyasada değerli olabilir.</a:t>
            </a:r>
            <a:endParaRPr/>
          </a:p>
          <a:p>
            <a:pPr indent="-514350" lvl="0" marL="514350" rtl="0" algn="l">
              <a:lnSpc>
                <a:spcPct val="90000"/>
              </a:lnSpc>
              <a:spcBef>
                <a:spcPts val="1000"/>
              </a:spcBef>
              <a:spcAft>
                <a:spcPts val="0"/>
              </a:spcAft>
              <a:buClr>
                <a:srgbClr val="E95273"/>
              </a:buClr>
              <a:buSzPts val="2400"/>
              <a:buFont typeface="Calibri"/>
              <a:buAutoNum type="arabicPeriod"/>
            </a:pPr>
            <a:r>
              <a:rPr b="1" lang="en-IE">
                <a:solidFill>
                  <a:srgbClr val="E95273"/>
                </a:solidFill>
              </a:rPr>
              <a:t>Serbest Piyasa Araştırmacıları</a:t>
            </a:r>
            <a:r>
              <a:rPr lang="en-IE">
                <a:solidFill>
                  <a:srgbClr val="E95273"/>
                </a:solidFill>
              </a:rPr>
              <a:t>. </a:t>
            </a:r>
            <a:r>
              <a:rPr lang="en-IE"/>
              <a:t>Pazar testinizin tamamını veya bir kısmını yürütmek için bağımsız pazar araştırmacıları işe alınabilir. Maliyetleri olabildiğince düşürmek için kendi sorularınızı hazırlayın ve tarafsız sonuçlar için profesyonel bir çerçeveye sahip olun.</a:t>
            </a:r>
            <a:endParaRPr/>
          </a:p>
          <a:p>
            <a:pPr indent="0" lvl="0" marL="541338" rtl="0" algn="l">
              <a:lnSpc>
                <a:spcPct val="90000"/>
              </a:lnSpc>
              <a:spcBef>
                <a:spcPts val="1000"/>
              </a:spcBef>
              <a:spcAft>
                <a:spcPts val="0"/>
              </a:spcAft>
              <a:buClr>
                <a:srgbClr val="6D6E6C"/>
              </a:buClr>
              <a:buSzPts val="1200"/>
              <a:buNone/>
            </a:pPr>
            <a:r>
              <a:rPr b="1" lang="en-IE" sz="1200"/>
              <a:t>Source</a:t>
            </a:r>
            <a:r>
              <a:rPr lang="en-IE" sz="1200"/>
              <a:t> </a:t>
            </a:r>
            <a:r>
              <a:rPr lang="en-IE" sz="1200" u="sng">
                <a:solidFill>
                  <a:schemeClr val="hlink"/>
                </a:solidFill>
                <a:hlinkClick r:id="rId3"/>
              </a:rPr>
              <a:t>Innovate, Inc</a:t>
            </a:r>
            <a:r>
              <a:rPr lang="en-IE" sz="1200"/>
              <a:t>.</a:t>
            </a:r>
            <a:endParaRPr/>
          </a:p>
          <a:p>
            <a:pPr indent="-361950" lvl="0" marL="514350" rtl="0" algn="l">
              <a:lnSpc>
                <a:spcPct val="90000"/>
              </a:lnSpc>
              <a:spcBef>
                <a:spcPts val="1000"/>
              </a:spcBef>
              <a:spcAft>
                <a:spcPts val="0"/>
              </a:spcAft>
              <a:buClr>
                <a:srgbClr val="6D6E6C"/>
              </a:buClr>
              <a:buSzPts val="2400"/>
              <a:buFont typeface="Calibri"/>
              <a:buNone/>
            </a:pPr>
            <a:r>
              <a:t/>
            </a:r>
            <a:endParaRPr>
              <a:solidFill>
                <a:srgbClr val="52525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4" name="Shape 924"/>
        <p:cNvGrpSpPr/>
        <p:nvPr/>
      </p:nvGrpSpPr>
      <p:grpSpPr>
        <a:xfrm>
          <a:off x="0" y="0"/>
          <a:ext cx="0" cy="0"/>
          <a:chOff x="0" y="0"/>
          <a:chExt cx="0" cy="0"/>
        </a:xfrm>
      </p:grpSpPr>
      <p:sp>
        <p:nvSpPr>
          <p:cNvPr id="925" name="Google Shape;925;p49"/>
          <p:cNvSpPr txBox="1"/>
          <p:nvPr>
            <p:ph idx="1" type="body"/>
          </p:nvPr>
        </p:nvSpPr>
        <p:spPr>
          <a:xfrm>
            <a:off x="876300" y="765687"/>
            <a:ext cx="7407087" cy="115244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Kısıtlı Bütçeyle Basit Adımlarla </a:t>
            </a:r>
            <a:endParaRPr/>
          </a:p>
          <a:p>
            <a:pPr indent="0" lvl="0" marL="0" rtl="0" algn="ctr">
              <a:lnSpc>
                <a:spcPct val="80000"/>
              </a:lnSpc>
              <a:spcBef>
                <a:spcPts val="1000"/>
              </a:spcBef>
              <a:spcAft>
                <a:spcPts val="0"/>
              </a:spcAft>
              <a:buClr>
                <a:srgbClr val="10B1A2"/>
              </a:buClr>
              <a:buSzPts val="3600"/>
              <a:buNone/>
            </a:pPr>
            <a:r>
              <a:rPr b="1" lang="en-IE">
                <a:solidFill>
                  <a:srgbClr val="10B1A2"/>
                </a:solidFill>
                <a:latin typeface="Calibri"/>
                <a:ea typeface="Calibri"/>
                <a:cs typeface="Calibri"/>
                <a:sym typeface="Calibri"/>
              </a:rPr>
              <a:t>Fikrinizi Test Edin</a:t>
            </a:r>
            <a:endParaRPr b="1">
              <a:solidFill>
                <a:srgbClr val="10B1A2"/>
              </a:solidFill>
            </a:endParaRPr>
          </a:p>
        </p:txBody>
      </p:sp>
      <p:sp>
        <p:nvSpPr>
          <p:cNvPr id="926" name="Google Shape;926;p49"/>
          <p:cNvSpPr txBox="1"/>
          <p:nvPr>
            <p:ph idx="2" type="body"/>
          </p:nvPr>
        </p:nvSpPr>
        <p:spPr>
          <a:xfrm>
            <a:off x="876301" y="2117212"/>
            <a:ext cx="8334374" cy="3975101"/>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95273"/>
              </a:buClr>
              <a:buSzPts val="2400"/>
              <a:buFont typeface="Calibri"/>
              <a:buAutoNum type="arabicPeriod" startAt="3"/>
            </a:pPr>
            <a:r>
              <a:rPr b="1" lang="en-IE">
                <a:solidFill>
                  <a:srgbClr val="E95273"/>
                </a:solidFill>
              </a:rPr>
              <a:t>Pazar Araştırması Mobil Uygulamaları</a:t>
            </a:r>
            <a:r>
              <a:rPr lang="en-IE">
                <a:solidFill>
                  <a:srgbClr val="E95273"/>
                </a:solidFill>
              </a:rPr>
              <a:t>. </a:t>
            </a:r>
            <a:r>
              <a:rPr lang="en-IE"/>
              <a:t>Uygulama tabanlı pazar araştırması, her büyüklükteki şirket için uygun maliyetli ve hızlı veri toplama çözümü olarak popülerdir. </a:t>
            </a:r>
            <a:r>
              <a:rPr lang="en-IE" u="sng">
                <a:solidFill>
                  <a:schemeClr val="hlink"/>
                </a:solidFill>
                <a:hlinkClick r:id="rId3"/>
              </a:rPr>
              <a:t>Mobil Pazar Araştırması </a:t>
            </a:r>
            <a:r>
              <a:rPr lang="en-IE"/>
              <a:t>ve </a:t>
            </a:r>
            <a:r>
              <a:rPr lang="en-IE" u="sng">
                <a:solidFill>
                  <a:schemeClr val="hlink"/>
                </a:solidFill>
                <a:hlinkClick r:id="rId4"/>
              </a:rPr>
              <a:t>Saha Temsilcisi </a:t>
            </a:r>
            <a:r>
              <a:rPr lang="en-IE"/>
              <a:t>gibi uygulamaların kullanımı kolaydır ve ideal demografinizin geniş bir veritabanına sahiptir.</a:t>
            </a:r>
            <a:endParaRPr/>
          </a:p>
          <a:p>
            <a:pPr indent="-514350" lvl="0" marL="514350" rtl="0" algn="l">
              <a:lnSpc>
                <a:spcPct val="90000"/>
              </a:lnSpc>
              <a:spcBef>
                <a:spcPts val="1000"/>
              </a:spcBef>
              <a:spcAft>
                <a:spcPts val="0"/>
              </a:spcAft>
              <a:buClr>
                <a:srgbClr val="E95273"/>
              </a:buClr>
              <a:buSzPts val="2400"/>
              <a:buFont typeface="Calibri"/>
              <a:buAutoNum type="arabicPeriod" startAt="3"/>
            </a:pPr>
            <a:r>
              <a:rPr b="1" lang="en-IE">
                <a:solidFill>
                  <a:srgbClr val="E95273"/>
                </a:solidFill>
              </a:rPr>
              <a:t>DIY Pazar Araştırması</a:t>
            </a:r>
            <a:r>
              <a:rPr lang="en-IE">
                <a:solidFill>
                  <a:srgbClr val="E95273"/>
                </a:solidFill>
              </a:rPr>
              <a:t>. </a:t>
            </a:r>
            <a:r>
              <a:rPr lang="en-IE"/>
              <a:t>Hedef demografinize benzer geçmişlere sahip bir grup bulmanın hızlı ve ucuz bir yolu. Gelecekteki pazarlama ihtiyaçları için pazar araştırması çabalarınızı belgeleyin. Metodolojinizin video, ses ve fotoğrafları, sonuçlarınızın geçerliliğini güçlendirmeye yardımcı olabilir.</a:t>
            </a:r>
            <a:endParaRPr/>
          </a:p>
          <a:p>
            <a:pPr indent="0" lvl="0" marL="541338" rtl="0" algn="l">
              <a:lnSpc>
                <a:spcPct val="90000"/>
              </a:lnSpc>
              <a:spcBef>
                <a:spcPts val="1000"/>
              </a:spcBef>
              <a:spcAft>
                <a:spcPts val="0"/>
              </a:spcAft>
              <a:buClr>
                <a:srgbClr val="6D6E6C"/>
              </a:buClr>
              <a:buSzPts val="1200"/>
              <a:buNone/>
            </a:pPr>
            <a:r>
              <a:rPr b="1" lang="en-IE" sz="1200"/>
              <a:t>Source</a:t>
            </a:r>
            <a:r>
              <a:rPr lang="en-IE" sz="1200"/>
              <a:t> </a:t>
            </a:r>
            <a:r>
              <a:rPr lang="en-IE" sz="1200" u="sng">
                <a:solidFill>
                  <a:schemeClr val="hlink"/>
                </a:solidFill>
                <a:hlinkClick r:id="rId5"/>
              </a:rPr>
              <a:t>Innovate, Inc</a:t>
            </a:r>
            <a:r>
              <a:rPr lang="en-IE" sz="1200"/>
              <a:t>.</a:t>
            </a:r>
            <a:endParaRPr/>
          </a:p>
          <a:p>
            <a:pPr indent="-361950" lvl="0" marL="514350" rtl="0" algn="l">
              <a:lnSpc>
                <a:spcPct val="90000"/>
              </a:lnSpc>
              <a:spcBef>
                <a:spcPts val="1000"/>
              </a:spcBef>
              <a:spcAft>
                <a:spcPts val="0"/>
              </a:spcAft>
              <a:buClr>
                <a:srgbClr val="6D6E6C"/>
              </a:buClr>
              <a:buSzPts val="2400"/>
              <a:buFont typeface="Calibri"/>
              <a:buNone/>
            </a:pPr>
            <a:r>
              <a:t/>
            </a:r>
            <a:endParaRPr/>
          </a:p>
          <a:p>
            <a:pPr indent="-361950" lvl="0" marL="514350" rtl="0" algn="l">
              <a:lnSpc>
                <a:spcPct val="90000"/>
              </a:lnSpc>
              <a:spcBef>
                <a:spcPts val="1000"/>
              </a:spcBef>
              <a:spcAft>
                <a:spcPts val="0"/>
              </a:spcAft>
              <a:buClr>
                <a:srgbClr val="6D6E6C"/>
              </a:buClr>
              <a:buSzPts val="2400"/>
              <a:buFont typeface="Calibri"/>
              <a:buNone/>
            </a:pPr>
            <a:r>
              <a:t/>
            </a:r>
            <a:endParaRPr/>
          </a:p>
          <a:p>
            <a:pPr indent="-361950" lvl="0" marL="514350" rtl="0" algn="l">
              <a:lnSpc>
                <a:spcPct val="90000"/>
              </a:lnSpc>
              <a:spcBef>
                <a:spcPts val="1000"/>
              </a:spcBef>
              <a:spcAft>
                <a:spcPts val="0"/>
              </a:spcAft>
              <a:buClr>
                <a:srgbClr val="6D6E6C"/>
              </a:buClr>
              <a:buSzPts val="2400"/>
              <a:buFont typeface="Calibri"/>
              <a:buNone/>
            </a:pPr>
            <a:r>
              <a:t/>
            </a:r>
            <a:endParaRPr/>
          </a:p>
          <a:p>
            <a:pPr indent="-361950" lvl="0" marL="514350" rtl="0" algn="l">
              <a:lnSpc>
                <a:spcPct val="90000"/>
              </a:lnSpc>
              <a:spcBef>
                <a:spcPts val="1000"/>
              </a:spcBef>
              <a:spcAft>
                <a:spcPts val="0"/>
              </a:spcAft>
              <a:buClr>
                <a:srgbClr val="6D6E6C"/>
              </a:buClr>
              <a:buSzPts val="2400"/>
              <a:buFont typeface="Calibri"/>
              <a:buNone/>
            </a:pPr>
            <a:r>
              <a:t/>
            </a:r>
            <a:endParaRPr>
              <a:solidFill>
                <a:srgbClr val="525252"/>
              </a:solidFill>
            </a:endParaRPr>
          </a:p>
          <a:p>
            <a:pPr indent="0" lvl="0" marL="0" rtl="0" algn="l">
              <a:lnSpc>
                <a:spcPct val="90000"/>
              </a:lnSpc>
              <a:spcBef>
                <a:spcPts val="1000"/>
              </a:spcBef>
              <a:spcAft>
                <a:spcPts val="0"/>
              </a:spcAft>
              <a:buClr>
                <a:srgbClr val="6D6E6C"/>
              </a:buClr>
              <a:buSzPts val="2400"/>
              <a:buNone/>
            </a:pPr>
            <a:r>
              <a:t/>
            </a:r>
            <a:endParaRPr>
              <a:solidFill>
                <a:srgbClr val="52525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5"/>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Kavram İspatı Sürecinin Üstlenilmesi</a:t>
            </a:r>
            <a:endParaRPr b="1">
              <a:solidFill>
                <a:srgbClr val="10B1A2"/>
              </a:solidFill>
            </a:endParaRPr>
          </a:p>
        </p:txBody>
      </p:sp>
      <p:sp>
        <p:nvSpPr>
          <p:cNvPr id="588" name="Google Shape;588;p5"/>
          <p:cNvSpPr txBox="1"/>
          <p:nvPr>
            <p:ph idx="2" type="body"/>
          </p:nvPr>
        </p:nvSpPr>
        <p:spPr>
          <a:xfrm>
            <a:off x="423297" y="2117212"/>
            <a:ext cx="9349878"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400"/>
              <a:buFont typeface="Arial"/>
              <a:buChar char="•"/>
            </a:pPr>
            <a:r>
              <a:rPr lang="en-IE"/>
              <a:t>POC aşaması, ürünün tasarımı, performansı, üretim gereksinimleri ve ön üretim maliyetleri hakkında </a:t>
            </a:r>
            <a:r>
              <a:rPr b="1" lang="en-IE"/>
              <a:t>bilgi üretir</a:t>
            </a:r>
            <a:r>
              <a:rPr lang="en-IE"/>
              <a:t>. Sonuç, prototip olarak bilinen bir çalışma modelidir.</a:t>
            </a:r>
            <a:endParaRPr/>
          </a:p>
          <a:p>
            <a:pPr indent="-342900" lvl="0" marL="342900" rtl="0" algn="l">
              <a:lnSpc>
                <a:spcPct val="90000"/>
              </a:lnSpc>
              <a:spcBef>
                <a:spcPts val="600"/>
              </a:spcBef>
              <a:spcAft>
                <a:spcPts val="0"/>
              </a:spcAft>
              <a:buClr>
                <a:srgbClr val="E95273"/>
              </a:buClr>
              <a:buSzPts val="2400"/>
              <a:buFont typeface="Arial"/>
              <a:buChar char="•"/>
            </a:pPr>
            <a:r>
              <a:rPr lang="en-IE"/>
              <a:t>Fikirler operasyonel forma dönüştürülür (nihai form olmak zorunda değildir). Fikrin temel işlevselliği test edilir, temel prototipler geliştirilebilir ve IP kaydı oluşturulabilir. Bir POC'nin sonuçlarının tekrarlanabilir olması ve ilgili olduğu takdirde ilgili düzenleyici toplumun kalite beklentilerinin karşılanması önemlidir.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0" name="Shape 930"/>
        <p:cNvGrpSpPr/>
        <p:nvPr/>
      </p:nvGrpSpPr>
      <p:grpSpPr>
        <a:xfrm>
          <a:off x="0" y="0"/>
          <a:ext cx="0" cy="0"/>
          <a:chOff x="0" y="0"/>
          <a:chExt cx="0" cy="0"/>
        </a:xfrm>
      </p:grpSpPr>
      <p:sp>
        <p:nvSpPr>
          <p:cNvPr id="931" name="Google Shape;931;p50"/>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5273"/>
              </a:buClr>
              <a:buSzPts val="3600"/>
              <a:buNone/>
            </a:pPr>
            <a:r>
              <a:rPr b="1" lang="en-IE">
                <a:solidFill>
                  <a:srgbClr val="E95273"/>
                </a:solidFill>
                <a:latin typeface="Calibri"/>
                <a:ea typeface="Calibri"/>
                <a:cs typeface="Calibri"/>
                <a:sym typeface="Calibri"/>
              </a:rPr>
              <a:t>Neler öğrendik?</a:t>
            </a:r>
            <a:endParaRPr b="1"/>
          </a:p>
        </p:txBody>
      </p:sp>
      <p:sp>
        <p:nvSpPr>
          <p:cNvPr id="932" name="Google Shape;932;p50"/>
          <p:cNvSpPr txBox="1"/>
          <p:nvPr>
            <p:ph idx="2" type="body"/>
          </p:nvPr>
        </p:nvSpPr>
        <p:spPr>
          <a:xfrm>
            <a:off x="3057525" y="2033558"/>
            <a:ext cx="8511547"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95273"/>
              </a:buClr>
              <a:buSzPts val="2400"/>
              <a:buFont typeface="Arial"/>
              <a:buChar char="•"/>
            </a:pPr>
            <a:r>
              <a:rPr lang="en-IE">
                <a:latin typeface="Calibri"/>
                <a:ea typeface="Calibri"/>
                <a:cs typeface="Calibri"/>
                <a:sym typeface="Calibri"/>
              </a:rPr>
              <a:t>Kavram Kanıtı (PofC) Sürecini ve iş fikrimi daha da doğrulamanın önemini anlıyorum.</a:t>
            </a:r>
            <a:endParaRPr>
              <a:latin typeface="Calibri"/>
              <a:ea typeface="Calibri"/>
              <a:cs typeface="Calibri"/>
              <a:sym typeface="Calibri"/>
            </a:endParaRPr>
          </a:p>
          <a:p>
            <a:pPr indent="-342900" lvl="0" marL="342900" rtl="0" algn="l">
              <a:lnSpc>
                <a:spcPct val="90000"/>
              </a:lnSpc>
              <a:spcBef>
                <a:spcPts val="1000"/>
              </a:spcBef>
              <a:spcAft>
                <a:spcPts val="0"/>
              </a:spcAft>
              <a:buClr>
                <a:srgbClr val="E95273"/>
              </a:buClr>
              <a:buSzPts val="2400"/>
              <a:buFont typeface="Arial"/>
              <a:buChar char="•"/>
            </a:pPr>
            <a:r>
              <a:rPr lang="en-IE">
                <a:latin typeface="Calibri"/>
                <a:ea typeface="Calibri"/>
                <a:cs typeface="Calibri"/>
                <a:sym typeface="Calibri"/>
              </a:rPr>
              <a:t>Temel işletme terimlerini önyükleme, prototip oluşturma ve minimum uygulanabilir ürün terimlerini açıklayabilirim.</a:t>
            </a:r>
            <a:endParaRPr>
              <a:latin typeface="Calibri"/>
              <a:ea typeface="Calibri"/>
              <a:cs typeface="Calibri"/>
              <a:sym typeface="Calibri"/>
            </a:endParaRPr>
          </a:p>
          <a:p>
            <a:pPr indent="-342900" lvl="0" marL="342900" rtl="0" algn="l">
              <a:lnSpc>
                <a:spcPct val="90000"/>
              </a:lnSpc>
              <a:spcBef>
                <a:spcPts val="1000"/>
              </a:spcBef>
              <a:spcAft>
                <a:spcPts val="0"/>
              </a:spcAft>
              <a:buClr>
                <a:srgbClr val="E95273"/>
              </a:buClr>
              <a:buSzPts val="2400"/>
              <a:buFont typeface="Arial"/>
              <a:buChar char="•"/>
            </a:pPr>
            <a:r>
              <a:rPr lang="en-IE">
                <a:latin typeface="Calibri"/>
                <a:ea typeface="Calibri"/>
                <a:cs typeface="Calibri"/>
                <a:sym typeface="Calibri"/>
              </a:rPr>
              <a:t>Kendi MVP'mi oluşturmaya başlamanın adımlarını da biliyorum.</a:t>
            </a:r>
            <a:endParaRPr>
              <a:latin typeface="Calibri"/>
              <a:ea typeface="Calibri"/>
              <a:cs typeface="Calibri"/>
              <a:sym typeface="Calibri"/>
            </a:endParaRPr>
          </a:p>
          <a:p>
            <a:pPr indent="-342900" lvl="0" marL="342900" rtl="0" algn="l">
              <a:lnSpc>
                <a:spcPct val="90000"/>
              </a:lnSpc>
              <a:spcBef>
                <a:spcPts val="1000"/>
              </a:spcBef>
              <a:spcAft>
                <a:spcPts val="0"/>
              </a:spcAft>
              <a:buClr>
                <a:srgbClr val="E95273"/>
              </a:buClr>
              <a:buSzPts val="2400"/>
              <a:buFont typeface="Arial"/>
              <a:buChar char="•"/>
            </a:pPr>
            <a:r>
              <a:rPr lang="en-IE">
                <a:latin typeface="Calibri"/>
                <a:ea typeface="Calibri"/>
                <a:cs typeface="Calibri"/>
                <a:sym typeface="Calibri"/>
              </a:rPr>
              <a:t>İş fikrimi parayla nasıl test edebileceğime dair bazı temel bilgiler edindim.</a:t>
            </a: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sp>
        <p:nvSpPr>
          <p:cNvPr id="937" name="Google Shape;937;p51"/>
          <p:cNvSpPr txBox="1"/>
          <p:nvPr>
            <p:ph idx="1" type="body"/>
          </p:nvPr>
        </p:nvSpPr>
        <p:spPr>
          <a:xfrm>
            <a:off x="173404" y="866857"/>
            <a:ext cx="3624873"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5400"/>
              <a:buNone/>
            </a:pPr>
            <a:r>
              <a:rPr lang="en-IE"/>
              <a:t>Teşekkürler!</a:t>
            </a:r>
            <a:endParaRPr/>
          </a:p>
        </p:txBody>
      </p:sp>
      <p:sp>
        <p:nvSpPr>
          <p:cNvPr id="938" name="Google Shape;938;p51"/>
          <p:cNvSpPr txBox="1"/>
          <p:nvPr>
            <p:ph idx="2" type="body"/>
          </p:nvPr>
        </p:nvSpPr>
        <p:spPr>
          <a:xfrm>
            <a:off x="3743957" y="872468"/>
            <a:ext cx="3854522"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2500"/>
              <a:buNone/>
            </a:pPr>
            <a:r>
              <a:rPr i="0" lang="en-IE" sz="2500"/>
              <a:t>Aklına takılanı sorabilirsin ☺</a:t>
            </a:r>
            <a:endParaRPr i="0" sz="2500"/>
          </a:p>
        </p:txBody>
      </p:sp>
      <p:sp>
        <p:nvSpPr>
          <p:cNvPr id="939" name="Google Shape;939;p51"/>
          <p:cNvSpPr txBox="1"/>
          <p:nvPr>
            <p:ph idx="3" type="body"/>
          </p:nvPr>
        </p:nvSpPr>
        <p:spPr>
          <a:xfrm>
            <a:off x="7837392" y="2215211"/>
            <a:ext cx="4217588" cy="709081"/>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lt1"/>
              </a:buClr>
              <a:buSzPts val="1360"/>
              <a:buNone/>
            </a:pPr>
            <a:r>
              <a:rPr lang="en-IE" sz="1360"/>
              <a:t>@EMERGEPROJECTEU</a:t>
            </a:r>
            <a:endParaRPr/>
          </a:p>
          <a:p>
            <a:pPr indent="0" lvl="0" marL="0" rtl="0" algn="l">
              <a:lnSpc>
                <a:spcPct val="70000"/>
              </a:lnSpc>
              <a:spcBef>
                <a:spcPts val="1000"/>
              </a:spcBef>
              <a:spcAft>
                <a:spcPts val="0"/>
              </a:spcAft>
              <a:buClr>
                <a:schemeClr val="lt1"/>
              </a:buClr>
              <a:buSzPts val="1360"/>
              <a:buNone/>
            </a:pPr>
            <a:r>
              <a:rPr lang="en-IE" sz="1360" u="sng">
                <a:solidFill>
                  <a:schemeClr val="hlink"/>
                </a:solidFill>
                <a:hlinkClick r:id="rId3"/>
              </a:rPr>
              <a:t>https://www.facebook.com/EMERGEPROJECTEU/?ref=br_rs</a:t>
            </a:r>
            <a:endParaRPr sz="1360"/>
          </a:p>
        </p:txBody>
      </p:sp>
      <p:sp>
        <p:nvSpPr>
          <p:cNvPr id="940" name="Google Shape;940;p51"/>
          <p:cNvSpPr txBox="1"/>
          <p:nvPr>
            <p:ph idx="4" type="body"/>
          </p:nvPr>
        </p:nvSpPr>
        <p:spPr>
          <a:xfrm>
            <a:off x="8027185" y="3522871"/>
            <a:ext cx="4103296" cy="382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
              <a:buNone/>
            </a:pPr>
            <a:r>
              <a:rPr lang="en-IE" sz="1400" u="sng">
                <a:solidFill>
                  <a:schemeClr val="hlink"/>
                </a:solidFill>
                <a:hlinkClick r:id="rId4"/>
              </a:rPr>
              <a:t>http://www.emergeengineers.eu/project-partners/</a:t>
            </a:r>
            <a:endParaRPr sz="1400"/>
          </a:p>
        </p:txBody>
      </p:sp>
      <p:sp>
        <p:nvSpPr>
          <p:cNvPr id="941" name="Google Shape;941;p51"/>
          <p:cNvSpPr txBox="1"/>
          <p:nvPr>
            <p:ph idx="5" type="body"/>
          </p:nvPr>
        </p:nvSpPr>
        <p:spPr>
          <a:xfrm>
            <a:off x="8425435" y="4321462"/>
            <a:ext cx="3537266" cy="843457"/>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1295"/>
              <a:buNone/>
            </a:pPr>
            <a:r>
              <a:rPr lang="en-IE" sz="1295" u="sng">
                <a:solidFill>
                  <a:schemeClr val="hlink"/>
                </a:solidFill>
                <a:hlinkClick r:id="rId5"/>
              </a:rPr>
              <a:t>http://www.emergeengineers.eu/</a:t>
            </a:r>
            <a:endParaRPr sz="1295"/>
          </a:p>
          <a:p>
            <a:pPr indent="0" lvl="0" marL="0" rtl="0" algn="l">
              <a:lnSpc>
                <a:spcPct val="80000"/>
              </a:lnSpc>
              <a:spcBef>
                <a:spcPts val="1000"/>
              </a:spcBef>
              <a:spcAft>
                <a:spcPts val="0"/>
              </a:spcAft>
              <a:buClr>
                <a:schemeClr val="lt1"/>
              </a:buClr>
              <a:buSzPts val="1295"/>
              <a:buNone/>
            </a:pPr>
            <a:r>
              <a:rPr lang="en-IE" sz="1295"/>
              <a:t>#EMERGE  #femaleengineers  #Erasmus+</a:t>
            </a:r>
            <a:endParaRPr/>
          </a:p>
          <a:p>
            <a:pPr indent="0" lvl="0" marL="0" rtl="0" algn="l">
              <a:lnSpc>
                <a:spcPct val="80000"/>
              </a:lnSpc>
              <a:spcBef>
                <a:spcPts val="1000"/>
              </a:spcBef>
              <a:spcAft>
                <a:spcPts val="0"/>
              </a:spcAft>
              <a:buClr>
                <a:schemeClr val="lt1"/>
              </a:buClr>
              <a:buSzPts val="1295"/>
              <a:buNone/>
            </a:pPr>
            <a:r>
              <a:rPr lang="en-IE" sz="1295"/>
              <a:t>#femaleentrepreneurs</a:t>
            </a:r>
            <a:endParaRPr sz="1295"/>
          </a:p>
        </p:txBody>
      </p:sp>
      <p:sp>
        <p:nvSpPr>
          <p:cNvPr id="942" name="Google Shape;942;p51"/>
          <p:cNvSpPr/>
          <p:nvPr/>
        </p:nvSpPr>
        <p:spPr>
          <a:xfrm>
            <a:off x="7232588" y="2462413"/>
            <a:ext cx="295553" cy="257910"/>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943" name="Google Shape;943;p51"/>
          <p:cNvGrpSpPr/>
          <p:nvPr/>
        </p:nvGrpSpPr>
        <p:grpSpPr>
          <a:xfrm>
            <a:off x="7852766" y="4477427"/>
            <a:ext cx="301041" cy="301041"/>
            <a:chOff x="5941025" y="3634400"/>
            <a:chExt cx="467650" cy="467650"/>
          </a:xfrm>
        </p:grpSpPr>
        <p:sp>
          <p:nvSpPr>
            <p:cNvPr id="944" name="Google Shape;944;p51"/>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5" name="Google Shape;945;p51"/>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6" name="Google Shape;946;p51"/>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7" name="Google Shape;947;p51"/>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8" name="Google Shape;948;p51"/>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49" name="Google Shape;949;p51"/>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nvGrpSpPr>
          <p:cNvPr id="950" name="Google Shape;950;p51"/>
          <p:cNvGrpSpPr/>
          <p:nvPr/>
        </p:nvGrpSpPr>
        <p:grpSpPr>
          <a:xfrm>
            <a:off x="7380365" y="3606172"/>
            <a:ext cx="299463" cy="202260"/>
            <a:chOff x="564675" y="1700625"/>
            <a:chExt cx="465200" cy="314200"/>
          </a:xfrm>
        </p:grpSpPr>
        <p:sp>
          <p:nvSpPr>
            <p:cNvPr id="951" name="Google Shape;951;p51"/>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52" name="Google Shape;952;p51"/>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53" name="Google Shape;953;p51"/>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6"/>
          <p:cNvSpPr txBox="1"/>
          <p:nvPr>
            <p:ph idx="1" type="body"/>
          </p:nvPr>
        </p:nvSpPr>
        <p:spPr>
          <a:xfrm>
            <a:off x="3852640" y="527703"/>
            <a:ext cx="7407087" cy="11637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rPr>
              <a:t>Olabilecek Tipik Faaliyetler</a:t>
            </a:r>
            <a:endParaRPr b="1">
              <a:solidFill>
                <a:srgbClr val="10B1A2"/>
              </a:solidFill>
            </a:endParaRPr>
          </a:p>
          <a:p>
            <a:pPr indent="0" lvl="0" marL="0" rtl="0" algn="l">
              <a:lnSpc>
                <a:spcPct val="90000"/>
              </a:lnSpc>
              <a:spcBef>
                <a:spcPts val="300"/>
              </a:spcBef>
              <a:spcAft>
                <a:spcPts val="0"/>
              </a:spcAft>
              <a:buClr>
                <a:srgbClr val="10B1A2"/>
              </a:buClr>
              <a:buSzPts val="3600"/>
              <a:buNone/>
            </a:pPr>
            <a:r>
              <a:rPr b="1" lang="en-IE">
                <a:solidFill>
                  <a:srgbClr val="10B1A2"/>
                </a:solidFill>
              </a:rPr>
              <a:t>bir POC'ye dahil</a:t>
            </a:r>
            <a:endParaRPr b="1">
              <a:solidFill>
                <a:srgbClr val="10B1A2"/>
              </a:solidFill>
            </a:endParaRPr>
          </a:p>
        </p:txBody>
      </p:sp>
      <p:sp>
        <p:nvSpPr>
          <p:cNvPr id="594" name="Google Shape;594;p6"/>
          <p:cNvSpPr txBox="1"/>
          <p:nvPr>
            <p:ph idx="2" type="body"/>
          </p:nvPr>
        </p:nvSpPr>
        <p:spPr>
          <a:xfrm>
            <a:off x="3057525" y="2117448"/>
            <a:ext cx="8982075" cy="3975101"/>
          </a:xfrm>
          <a:prstGeom prst="rect">
            <a:avLst/>
          </a:prstGeom>
          <a:noFill/>
          <a:ln>
            <a:noFill/>
          </a:ln>
        </p:spPr>
        <p:txBody>
          <a:bodyPr anchorCtr="0" anchor="t" bIns="45700" lIns="91425" spcFirstLastPara="1" rIns="91425" wrap="square" tIns="45700">
            <a:noAutofit/>
          </a:bodyPr>
          <a:lstStyle/>
          <a:p>
            <a:pPr indent="-342900" lvl="0" marL="342900" rtl="0" algn="l">
              <a:lnSpc>
                <a:spcPct val="85000"/>
              </a:lnSpc>
              <a:spcBef>
                <a:spcPts val="0"/>
              </a:spcBef>
              <a:spcAft>
                <a:spcPts val="0"/>
              </a:spcAft>
              <a:buClr>
                <a:srgbClr val="E95273"/>
              </a:buClr>
              <a:buSzPts val="2400"/>
              <a:buFont typeface="Noto Sans Symbols"/>
              <a:buChar char="✔"/>
            </a:pPr>
            <a:r>
              <a:rPr lang="en-IE"/>
              <a:t>İlk kez yeni bir işlem yürütme ve girdilerin çıktılara istenen </a:t>
            </a:r>
            <a:r>
              <a:rPr b="1" lang="en-IE"/>
              <a:t>dönüşümünü gerçekleştirdiğini test etme</a:t>
            </a:r>
            <a:endParaRPr b="1"/>
          </a:p>
          <a:p>
            <a:pPr indent="-342900" lvl="0" marL="342900" rtl="0" algn="l">
              <a:lnSpc>
                <a:spcPct val="85000"/>
              </a:lnSpc>
              <a:spcBef>
                <a:spcPts val="800"/>
              </a:spcBef>
              <a:spcAft>
                <a:spcPts val="0"/>
              </a:spcAft>
              <a:buClr>
                <a:srgbClr val="E95273"/>
              </a:buClr>
              <a:buSzPts val="2400"/>
              <a:buFont typeface="Noto Sans Symbols"/>
              <a:buChar char="✔"/>
            </a:pPr>
            <a:r>
              <a:rPr lang="en-IE"/>
              <a:t>İlk kez bir hizmet sunmak, alıcılara </a:t>
            </a:r>
            <a:r>
              <a:rPr b="1" lang="en-IE"/>
              <a:t>beklenen faydaların sağlandığını </a:t>
            </a:r>
            <a:r>
              <a:rPr lang="en-IE"/>
              <a:t>ve teslimat yönteminin etkili olduğunu test etmek</a:t>
            </a:r>
            <a:endParaRPr/>
          </a:p>
          <a:p>
            <a:pPr indent="-342900" lvl="0" marL="342900" rtl="0" algn="l">
              <a:lnSpc>
                <a:spcPct val="85000"/>
              </a:lnSpc>
              <a:spcBef>
                <a:spcPts val="800"/>
              </a:spcBef>
              <a:spcAft>
                <a:spcPts val="0"/>
              </a:spcAft>
              <a:buClr>
                <a:srgbClr val="E95273"/>
              </a:buClr>
              <a:buSzPts val="2400"/>
              <a:buFont typeface="Noto Sans Symbols"/>
              <a:buChar char="✔"/>
            </a:pPr>
            <a:r>
              <a:rPr lang="en-IE"/>
              <a:t>Ürün / işlemin </a:t>
            </a:r>
            <a:r>
              <a:rPr b="1" lang="en-IE"/>
              <a:t>operasyonel gereksinimlerini </a:t>
            </a:r>
            <a:r>
              <a:rPr lang="en-IE"/>
              <a:t>inceleyin</a:t>
            </a:r>
            <a:endParaRPr/>
          </a:p>
          <a:p>
            <a:pPr indent="-342900" lvl="0" marL="342900" rtl="0" algn="l">
              <a:lnSpc>
                <a:spcPct val="85000"/>
              </a:lnSpc>
              <a:spcBef>
                <a:spcPts val="800"/>
              </a:spcBef>
              <a:spcAft>
                <a:spcPts val="0"/>
              </a:spcAft>
              <a:buClr>
                <a:srgbClr val="E95273"/>
              </a:buClr>
              <a:buSzPts val="2400"/>
              <a:buFont typeface="Noto Sans Symbols"/>
              <a:buChar char="✔"/>
            </a:pPr>
            <a:r>
              <a:rPr b="1" lang="en-IE"/>
              <a:t>Potansiyel güvenlik </a:t>
            </a:r>
            <a:r>
              <a:rPr lang="en-IE"/>
              <a:t>ve çevresel tehlikeleri tanımlayın</a:t>
            </a:r>
            <a:endParaRPr/>
          </a:p>
          <a:p>
            <a:pPr indent="-342900" lvl="0" marL="342900" rtl="0" algn="l">
              <a:lnSpc>
                <a:spcPct val="85000"/>
              </a:lnSpc>
              <a:spcBef>
                <a:spcPts val="800"/>
              </a:spcBef>
              <a:spcAft>
                <a:spcPts val="0"/>
              </a:spcAft>
              <a:buClr>
                <a:srgbClr val="E95273"/>
              </a:buClr>
              <a:buSzPts val="2400"/>
              <a:buFont typeface="Noto Sans Symbols"/>
              <a:buChar char="✔"/>
            </a:pPr>
            <a:r>
              <a:rPr lang="en-IE"/>
              <a:t>Bir </a:t>
            </a:r>
            <a:r>
              <a:rPr b="1" lang="en-IE"/>
              <a:t>ön üretim </a:t>
            </a:r>
            <a:r>
              <a:rPr lang="en-IE"/>
              <a:t>değerlendirmesi yapın</a:t>
            </a:r>
            <a:endParaRPr/>
          </a:p>
          <a:p>
            <a:pPr indent="-342900" lvl="0" marL="342900" rtl="0" algn="l">
              <a:lnSpc>
                <a:spcPct val="85000"/>
              </a:lnSpc>
              <a:spcBef>
                <a:spcPts val="800"/>
              </a:spcBef>
              <a:spcAft>
                <a:spcPts val="0"/>
              </a:spcAft>
              <a:buClr>
                <a:srgbClr val="E95273"/>
              </a:buClr>
              <a:buSzPts val="2400"/>
              <a:buFont typeface="Noto Sans Symbols"/>
              <a:buChar char="✔"/>
            </a:pPr>
            <a:r>
              <a:rPr lang="en-IE"/>
              <a:t>Bir </a:t>
            </a:r>
            <a:r>
              <a:rPr b="1" lang="en-IE"/>
              <a:t>ön</a:t>
            </a:r>
            <a:r>
              <a:rPr lang="en-IE"/>
              <a:t> </a:t>
            </a:r>
            <a:r>
              <a:rPr b="1" lang="en-IE"/>
              <a:t>imalat</a:t>
            </a:r>
            <a:r>
              <a:rPr lang="en-IE"/>
              <a:t> değerlendirmesi yapın</a:t>
            </a:r>
            <a:endParaRPr/>
          </a:p>
          <a:p>
            <a:pPr indent="-342900" lvl="0" marL="342900" rtl="0" algn="l">
              <a:lnSpc>
                <a:spcPct val="85000"/>
              </a:lnSpc>
              <a:spcBef>
                <a:spcPts val="800"/>
              </a:spcBef>
              <a:spcAft>
                <a:spcPts val="0"/>
              </a:spcAft>
              <a:buClr>
                <a:srgbClr val="E95273"/>
              </a:buClr>
              <a:buSzPts val="2400"/>
              <a:buFont typeface="Noto Sans Symbols"/>
              <a:buChar char="✔"/>
            </a:pPr>
            <a:r>
              <a:rPr lang="en-IE"/>
              <a:t>Mühendislik </a:t>
            </a:r>
            <a:r>
              <a:rPr b="1" lang="en-IE"/>
              <a:t>prototip maliyetlerini </a:t>
            </a:r>
            <a:r>
              <a:rPr lang="en-IE"/>
              <a:t>tahmin etme</a:t>
            </a:r>
            <a:endParaRPr/>
          </a:p>
          <a:p>
            <a:pPr indent="-342900" lvl="0" marL="342900" rtl="0" algn="l">
              <a:lnSpc>
                <a:spcPct val="85000"/>
              </a:lnSpc>
              <a:spcBef>
                <a:spcPts val="800"/>
              </a:spcBef>
              <a:spcAft>
                <a:spcPts val="0"/>
              </a:spcAft>
              <a:buClr>
                <a:srgbClr val="E95273"/>
              </a:buClr>
              <a:buSzPts val="2400"/>
              <a:buFont typeface="Noto Sans Symbols"/>
              <a:buChar char="✔"/>
            </a:pPr>
            <a:r>
              <a:rPr lang="en-IE"/>
              <a:t>Yeni bir ürün prototipinin ilk üretimi ve gerçekte planlandığı gibi kullanılabileceğini test etme</a:t>
            </a:r>
            <a:endParaRPr/>
          </a:p>
        </p:txBody>
      </p:sp>
      <p:pic>
        <p:nvPicPr>
          <p:cNvPr id="595" name="Google Shape;595;p6"/>
          <p:cNvPicPr preferRelativeResize="0"/>
          <p:nvPr>
            <p:ph idx="2" type="pic"/>
          </p:nvPr>
        </p:nvPicPr>
        <p:blipFill rotWithShape="1">
          <a:blip r:embed="rId3">
            <a:alphaModFix/>
          </a:blip>
          <a:srcRect b="0" l="4526" r="4525" t="0"/>
          <a:stretch/>
        </p:blipFill>
        <p:spPr>
          <a:xfrm>
            <a:off x="1" y="2897186"/>
            <a:ext cx="2798552" cy="3975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7"/>
          <p:cNvSpPr txBox="1"/>
          <p:nvPr>
            <p:ph idx="1" type="body"/>
          </p:nvPr>
        </p:nvSpPr>
        <p:spPr>
          <a:xfrm>
            <a:off x="4161984" y="609601"/>
            <a:ext cx="7407087" cy="109552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10B1A2"/>
              </a:buClr>
              <a:buSzPts val="3330"/>
              <a:buNone/>
            </a:pPr>
            <a:r>
              <a:rPr b="1" lang="en-IE" sz="3330">
                <a:solidFill>
                  <a:srgbClr val="10B1A2"/>
                </a:solidFill>
              </a:rPr>
              <a:t>Kavram Kanıtını Kontrol Ederken </a:t>
            </a:r>
            <a:endParaRPr/>
          </a:p>
          <a:p>
            <a:pPr indent="0" lvl="0" marL="0" rtl="0" algn="l">
              <a:lnSpc>
                <a:spcPct val="80000"/>
              </a:lnSpc>
              <a:spcBef>
                <a:spcPts val="1000"/>
              </a:spcBef>
              <a:spcAft>
                <a:spcPts val="0"/>
              </a:spcAft>
              <a:buClr>
                <a:srgbClr val="10B1A2"/>
              </a:buClr>
              <a:buSzPts val="3330"/>
              <a:buNone/>
            </a:pPr>
            <a:r>
              <a:rPr b="1" lang="en-IE" sz="3330">
                <a:solidFill>
                  <a:srgbClr val="10B1A2"/>
                </a:solidFill>
              </a:rPr>
              <a:t>Bazı Parametreler</a:t>
            </a:r>
            <a:endParaRPr b="1" sz="3330">
              <a:solidFill>
                <a:srgbClr val="10B1A2"/>
              </a:solidFill>
            </a:endParaRPr>
          </a:p>
        </p:txBody>
      </p:sp>
      <p:sp>
        <p:nvSpPr>
          <p:cNvPr id="601" name="Google Shape;601;p7"/>
          <p:cNvSpPr txBox="1"/>
          <p:nvPr>
            <p:ph idx="2" type="body"/>
          </p:nvPr>
        </p:nvSpPr>
        <p:spPr>
          <a:xfrm>
            <a:off x="3836277" y="2127058"/>
            <a:ext cx="4132794" cy="3960000"/>
          </a:xfrm>
          <a:prstGeom prst="rect">
            <a:avLst/>
          </a:prstGeom>
          <a:noFill/>
          <a:ln>
            <a:noFill/>
          </a:ln>
        </p:spPr>
        <p:txBody>
          <a:bodyPr anchorCtr="0" anchor="t" bIns="45700" lIns="91425" spcFirstLastPara="1" rIns="91425" wrap="square" tIns="45700">
            <a:noAutofit/>
          </a:bodyPr>
          <a:lstStyle/>
          <a:p>
            <a:pPr indent="-412750" lvl="0" marL="412750" rtl="0" algn="l">
              <a:lnSpc>
                <a:spcPct val="90000"/>
              </a:lnSpc>
              <a:spcBef>
                <a:spcPts val="0"/>
              </a:spcBef>
              <a:spcAft>
                <a:spcPts val="0"/>
              </a:spcAft>
              <a:buClr>
                <a:srgbClr val="E95273"/>
              </a:buClr>
              <a:buSzPts val="2400"/>
              <a:buFont typeface="Noto Sans Symbols"/>
              <a:buChar char="✔"/>
            </a:pPr>
            <a:r>
              <a:rPr lang="en-IE"/>
              <a:t>Net kazanç</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Brüt kar</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Gelir / gelir artış oranı</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Müşteri / müşteri / kullanıcı sayısı</a:t>
            </a:r>
            <a:endParaRPr/>
          </a:p>
        </p:txBody>
      </p:sp>
      <p:sp>
        <p:nvSpPr>
          <p:cNvPr id="602" name="Google Shape;602;p7"/>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p>
            <a:pPr indent="-412750" lvl="0" marL="412750" rtl="0" algn="l">
              <a:lnSpc>
                <a:spcPct val="90000"/>
              </a:lnSpc>
              <a:spcBef>
                <a:spcPts val="0"/>
              </a:spcBef>
              <a:spcAft>
                <a:spcPts val="0"/>
              </a:spcAft>
              <a:buClr>
                <a:srgbClr val="E95273"/>
              </a:buClr>
              <a:buSzPts val="2400"/>
              <a:buFont typeface="Noto Sans Symbols"/>
              <a:buChar char="✔"/>
            </a:pPr>
            <a:r>
              <a:rPr lang="en-IE"/>
              <a:t>Müşteri / müşteri / kullanıcı büyüme oranı</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Sistemler ve süreçler</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İşletmeye yatırılan toplam miktar</a:t>
            </a:r>
            <a:endParaRPr/>
          </a:p>
          <a:p>
            <a:pPr indent="-412750" lvl="0" marL="412750" rtl="0" algn="l">
              <a:lnSpc>
                <a:spcPct val="90000"/>
              </a:lnSpc>
              <a:spcBef>
                <a:spcPts val="600"/>
              </a:spcBef>
              <a:spcAft>
                <a:spcPts val="0"/>
              </a:spcAft>
              <a:buClr>
                <a:srgbClr val="E95273"/>
              </a:buClr>
              <a:buSzPts val="2400"/>
              <a:buFont typeface="Noto Sans Symbols"/>
              <a:buChar char="✔"/>
            </a:pPr>
            <a:r>
              <a:rPr lang="en-IE"/>
              <a:t>Yatırım getirisi</a:t>
            </a:r>
            <a:endParaRPr/>
          </a:p>
        </p:txBody>
      </p:sp>
      <p:pic>
        <p:nvPicPr>
          <p:cNvPr id="603" name="Google Shape;603;p7"/>
          <p:cNvPicPr preferRelativeResize="0"/>
          <p:nvPr/>
        </p:nvPicPr>
        <p:blipFill rotWithShape="1">
          <a:blip r:embed="rId3">
            <a:alphaModFix/>
          </a:blip>
          <a:srcRect b="53" l="26470" r="29473" t="-53"/>
          <a:stretch/>
        </p:blipFill>
        <p:spPr>
          <a:xfrm>
            <a:off x="0" y="3013075"/>
            <a:ext cx="2717705" cy="3844925"/>
          </a:xfrm>
          <a:prstGeom prst="rect">
            <a:avLst/>
          </a:prstGeom>
          <a:noFill/>
          <a:ln>
            <a:noFill/>
          </a:ln>
        </p:spPr>
      </p:pic>
      <p:sp>
        <p:nvSpPr>
          <p:cNvPr id="604" name="Google Shape;604;p7"/>
          <p:cNvSpPr txBox="1"/>
          <p:nvPr/>
        </p:nvSpPr>
        <p:spPr>
          <a:xfrm>
            <a:off x="3836277" y="4798019"/>
            <a:ext cx="7903778" cy="16798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6D6E6C"/>
              </a:buClr>
              <a:buSzPts val="2400"/>
              <a:buFont typeface="Arial"/>
              <a:buNone/>
            </a:pPr>
            <a:r>
              <a:rPr b="0" i="0" lang="en-IE" sz="2400" u="none" cap="none" strike="noStrike">
                <a:solidFill>
                  <a:srgbClr val="6D6E6C"/>
                </a:solidFill>
                <a:latin typeface="Calibri"/>
                <a:ea typeface="Calibri"/>
                <a:cs typeface="Calibri"/>
                <a:sym typeface="Calibri"/>
              </a:rPr>
              <a:t>Bu parametrelerin analizinden elde edilen sonuç, harekete geçirilen bir iş fikrinin potansiyeli hakkında çok şey söylüyor. Bu parametreler, küçük bir işletmenin / kuruluşun ne kadar iyi olduğunu görmek için de kullanılabilir.</a:t>
            </a:r>
            <a:endParaRPr/>
          </a:p>
        </p:txBody>
      </p:sp>
      <p:sp>
        <p:nvSpPr>
          <p:cNvPr id="605" name="Google Shape;605;p7"/>
          <p:cNvSpPr txBox="1"/>
          <p:nvPr/>
        </p:nvSpPr>
        <p:spPr>
          <a:xfrm>
            <a:off x="2983432" y="6298832"/>
            <a:ext cx="7071769" cy="4120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F7F7F"/>
              </a:buClr>
              <a:buSzPts val="1400"/>
              <a:buFont typeface="Calibri"/>
              <a:buNone/>
            </a:pPr>
            <a:r>
              <a:rPr b="1" i="0" lang="en-IE" sz="1400" u="none" cap="none" strike="noStrike">
                <a:solidFill>
                  <a:srgbClr val="7F7F7F"/>
                </a:solidFill>
                <a:latin typeface="Calibri"/>
                <a:ea typeface="Calibri"/>
                <a:cs typeface="Calibri"/>
                <a:sym typeface="Calibri"/>
              </a:rPr>
              <a:t>Source: </a:t>
            </a:r>
            <a:r>
              <a:rPr b="0" i="0" lang="en-IE" sz="1400" u="sng" cap="none" strike="noStrike">
                <a:solidFill>
                  <a:srgbClr val="7F7F7F"/>
                </a:solidFill>
                <a:latin typeface="Calibri"/>
                <a:ea typeface="Calibri"/>
                <a:cs typeface="Calibri"/>
                <a:sym typeface="Calibri"/>
                <a:hlinkClick r:id="rId4"/>
              </a:rPr>
              <a:t>Whats Proof of Concept and Why I should Know It</a:t>
            </a:r>
            <a:endParaRPr b="0" i="0" sz="1400" u="none" cap="none" strike="noStrike">
              <a:solidFill>
                <a:srgbClr val="7F7F7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8"/>
          <p:cNvSpPr txBox="1"/>
          <p:nvPr>
            <p:ph idx="1" type="body"/>
          </p:nvPr>
        </p:nvSpPr>
        <p:spPr>
          <a:xfrm>
            <a:off x="3743325" y="523875"/>
            <a:ext cx="7407087" cy="12132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İşletmemin Kavram Kanıtı Gösterdiğini Nasıl Anlarım?</a:t>
            </a:r>
            <a:endParaRPr b="1">
              <a:solidFill>
                <a:srgbClr val="10B1A2"/>
              </a:solidFill>
            </a:endParaRPr>
          </a:p>
        </p:txBody>
      </p:sp>
      <p:sp>
        <p:nvSpPr>
          <p:cNvPr id="611" name="Google Shape;611;p8"/>
          <p:cNvSpPr txBox="1"/>
          <p:nvPr>
            <p:ph idx="2" type="body"/>
          </p:nvPr>
        </p:nvSpPr>
        <p:spPr>
          <a:xfrm>
            <a:off x="3743325" y="2117448"/>
            <a:ext cx="8143875"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Bir iş fikri kavramın kanıtını gösterdiğinde, aşağıdakilerden biri veya tümü anlamına gelir: </a:t>
            </a:r>
            <a:endParaRPr/>
          </a:p>
          <a:p>
            <a:pPr indent="0" lvl="0" marL="0" rtl="0" algn="l">
              <a:lnSpc>
                <a:spcPct val="90000"/>
              </a:lnSpc>
              <a:spcBef>
                <a:spcPts val="400"/>
              </a:spcBef>
              <a:spcAft>
                <a:spcPts val="0"/>
              </a:spcAft>
              <a:buClr>
                <a:srgbClr val="6D6E6C"/>
              </a:buClr>
              <a:buSzPts val="2400"/>
              <a:buNone/>
            </a:pPr>
            <a:r>
              <a:t/>
            </a:r>
            <a:endParaRPr/>
          </a:p>
          <a:p>
            <a:pPr indent="-342900" lvl="0" marL="342900" rtl="0" algn="l">
              <a:lnSpc>
                <a:spcPct val="90000"/>
              </a:lnSpc>
              <a:spcBef>
                <a:spcPts val="400"/>
              </a:spcBef>
              <a:spcAft>
                <a:spcPts val="0"/>
              </a:spcAft>
              <a:buClr>
                <a:srgbClr val="E95273"/>
              </a:buClr>
              <a:buSzPts val="2400"/>
              <a:buFont typeface="Noto Sans Symbols"/>
              <a:buChar char="✔"/>
            </a:pPr>
            <a:r>
              <a:rPr lang="en-IE"/>
              <a:t>İşletmedeki sistemler ve süreçler </a:t>
            </a:r>
            <a:r>
              <a:rPr b="1" lang="en-IE"/>
              <a:t>ticari ölçekte yeniden üretilebilir</a:t>
            </a:r>
            <a:endParaRPr b="1"/>
          </a:p>
          <a:p>
            <a:pPr indent="-342900" lvl="0" marL="342900" rtl="0" algn="l">
              <a:lnSpc>
                <a:spcPct val="90000"/>
              </a:lnSpc>
              <a:spcBef>
                <a:spcPts val="400"/>
              </a:spcBef>
              <a:spcAft>
                <a:spcPts val="0"/>
              </a:spcAft>
              <a:buClr>
                <a:srgbClr val="E95273"/>
              </a:buClr>
              <a:buSzPts val="2400"/>
              <a:buFont typeface="Noto Sans Symbols"/>
              <a:buChar char="✔"/>
            </a:pPr>
            <a:r>
              <a:rPr lang="en-IE"/>
              <a:t>İşletme kendi büyük </a:t>
            </a:r>
            <a:r>
              <a:rPr b="1" lang="en-IE"/>
              <a:t>kitlesini yakalayabildi</a:t>
            </a:r>
            <a:endParaRPr b="1"/>
          </a:p>
          <a:p>
            <a:pPr indent="-342900" lvl="0" marL="342900" rtl="0" algn="l">
              <a:lnSpc>
                <a:spcPct val="90000"/>
              </a:lnSpc>
              <a:spcBef>
                <a:spcPts val="400"/>
              </a:spcBef>
              <a:spcAft>
                <a:spcPts val="0"/>
              </a:spcAft>
              <a:buClr>
                <a:srgbClr val="E95273"/>
              </a:buClr>
              <a:buSzPts val="2400"/>
              <a:buFont typeface="Noto Sans Symbols"/>
              <a:buChar char="✔"/>
            </a:pPr>
            <a:r>
              <a:rPr lang="en-IE"/>
              <a:t>İşletme, bir ürünü / hizmeti </a:t>
            </a:r>
            <a:r>
              <a:rPr b="1" lang="en-IE"/>
              <a:t>başarılı bir şekilde satabilmiş</a:t>
            </a:r>
            <a:r>
              <a:rPr lang="en-IE"/>
              <a:t> ve kitlesinden </a:t>
            </a:r>
            <a:r>
              <a:rPr b="1" lang="en-IE"/>
              <a:t>para (kar) elde edebilmiştir</a:t>
            </a:r>
            <a:r>
              <a:rPr lang="en-IE"/>
              <a:t>.</a:t>
            </a:r>
            <a:endParaRPr sz="500"/>
          </a:p>
          <a:p>
            <a:pPr indent="0" lvl="0" marL="0" rtl="0" algn="l">
              <a:lnSpc>
                <a:spcPct val="90000"/>
              </a:lnSpc>
              <a:spcBef>
                <a:spcPts val="400"/>
              </a:spcBef>
              <a:spcAft>
                <a:spcPts val="0"/>
              </a:spcAft>
              <a:buClr>
                <a:srgbClr val="E63275"/>
              </a:buClr>
              <a:buSzPts val="2400"/>
              <a:buNone/>
            </a:pPr>
            <a:r>
              <a:rPr b="1" lang="en-IE">
                <a:solidFill>
                  <a:srgbClr val="E63275"/>
                </a:solidFill>
              </a:rPr>
              <a:t>Kavram kanıtı elde etmeyen bir işletme başarısız olmayabilir</a:t>
            </a:r>
            <a:r>
              <a:rPr lang="en-IE"/>
              <a:t>. Büyük olasılıkla ticari bir ölçekte bir izleyiciden nasıl para kazanılacağını açıkça belirleyememiştir ve daha fazla araştırmaya ihtiyaç vardır.</a:t>
            </a:r>
            <a:endParaRPr/>
          </a:p>
        </p:txBody>
      </p:sp>
      <p:pic>
        <p:nvPicPr>
          <p:cNvPr id="612" name="Google Shape;612;p8"/>
          <p:cNvPicPr preferRelativeResize="0"/>
          <p:nvPr>
            <p:ph idx="2" type="pic"/>
          </p:nvPr>
        </p:nvPicPr>
        <p:blipFill rotWithShape="1">
          <a:blip r:embed="rId3">
            <a:alphaModFix/>
          </a:blip>
          <a:srcRect b="0" l="22017" r="15855" t="0"/>
          <a:stretch/>
        </p:blipFill>
        <p:spPr>
          <a:xfrm>
            <a:off x="457201" y="3105149"/>
            <a:ext cx="2474438" cy="351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9"/>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0B1A2"/>
              </a:buClr>
              <a:buSzPts val="3600"/>
              <a:buNone/>
            </a:pPr>
            <a:r>
              <a:rPr b="1" lang="en-IE">
                <a:solidFill>
                  <a:srgbClr val="10B1A2"/>
                </a:solidFill>
                <a:latin typeface="Calibri"/>
                <a:ea typeface="Calibri"/>
                <a:cs typeface="Calibri"/>
                <a:sym typeface="Calibri"/>
              </a:rPr>
              <a:t>Prototip Özeti</a:t>
            </a:r>
            <a:endParaRPr b="1">
              <a:solidFill>
                <a:srgbClr val="10B1A2"/>
              </a:solidFill>
            </a:endParaRPr>
          </a:p>
        </p:txBody>
      </p:sp>
      <p:sp>
        <p:nvSpPr>
          <p:cNvPr id="618" name="Google Shape;618;p9"/>
          <p:cNvSpPr txBox="1"/>
          <p:nvPr>
            <p:ph idx="2" type="body"/>
          </p:nvPr>
        </p:nvSpPr>
        <p:spPr>
          <a:xfrm>
            <a:off x="876300" y="2117212"/>
            <a:ext cx="8671111"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Kavram Kanıtı (PoC)</a:t>
            </a:r>
            <a:r>
              <a:rPr b="1" lang="en-IE"/>
              <a:t> </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Fizibilite gösterir ve potansiyeli doğrular.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Tüm sistemin küçük bir bölümünün gerçekçi bir şekilde uygulanmasını sağlar.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Tam ölçekli projeye kıyasla özellik doğrulama için daha az maliyet ve zaman</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İlk aşamada yenilikçi fikirlere yol açar.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Erken bir aşamada ortaya çıkan hataları, hataları ve riskleri açıklar.</a:t>
            </a:r>
            <a:endParaRPr/>
          </a:p>
          <a:p>
            <a:pPr indent="-342900" lvl="0" marL="342900" rtl="0" algn="l">
              <a:lnSpc>
                <a:spcPct val="90000"/>
              </a:lnSpc>
              <a:spcBef>
                <a:spcPts val="1000"/>
              </a:spcBef>
              <a:spcAft>
                <a:spcPts val="0"/>
              </a:spcAft>
              <a:buClr>
                <a:srgbClr val="6D6E6C"/>
              </a:buClr>
              <a:buSzPts val="2400"/>
              <a:buFont typeface="Noto Sans Symbols"/>
              <a:buChar char="✔"/>
            </a:pPr>
            <a:r>
              <a:rPr lang="en-IE"/>
              <a:t>Projenizin uygulanabilirliğine anında bir ‘evet’ veya ‘hayır’ verir.</a:t>
            </a:r>
            <a:endParaRPr b="1"/>
          </a:p>
          <a:p>
            <a:pPr indent="0" lvl="0" marL="0" rtl="0" algn="l">
              <a:lnSpc>
                <a:spcPct val="90000"/>
              </a:lnSpc>
              <a:spcBef>
                <a:spcPts val="1000"/>
              </a:spcBef>
              <a:spcAft>
                <a:spcPts val="0"/>
              </a:spcAft>
              <a:buClr>
                <a:srgbClr val="6D6E6C"/>
              </a:buClr>
              <a:buSzPts val="2400"/>
              <a:buNone/>
            </a:pPr>
            <a:r>
              <a:t/>
            </a:r>
            <a:endParaRPr>
              <a:solidFill>
                <a:srgbClr val="525252"/>
              </a:solidFill>
            </a:endParaRPr>
          </a:p>
          <a:p>
            <a:pPr indent="0" lvl="0" marL="0" rtl="0" algn="l">
              <a:lnSpc>
                <a:spcPct val="90000"/>
              </a:lnSpc>
              <a:spcBef>
                <a:spcPts val="1000"/>
              </a:spcBef>
              <a:spcAft>
                <a:spcPts val="0"/>
              </a:spcAft>
              <a:buClr>
                <a:srgbClr val="6D6E6C"/>
              </a:buClr>
              <a:buSzPts val="24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2020-02-03T12:44:15Z</dcterms:created>
  <dc:creator>Laura Magan</dc:creator>
</cp:coreProperties>
</file>