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8" roundtripDataSignature="AMtx7mhl9ZZyfHvjtrIcSzHhZqUYPsgW2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14" Type="http://schemas.openxmlformats.org/officeDocument/2006/relationships/slide" Target="slides/slide10.xml"/><Relationship Id="rId58"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6.pn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ver Design 1">
  <p:cSld name="1_Cover Design 1">
    <p:spTree>
      <p:nvGrpSpPr>
        <p:cNvPr id="11" name="Shape 11"/>
        <p:cNvGrpSpPr/>
        <p:nvPr/>
      </p:nvGrpSpPr>
      <p:grpSpPr>
        <a:xfrm>
          <a:off x="0" y="0"/>
          <a:ext cx="0" cy="0"/>
          <a:chOff x="0" y="0"/>
          <a:chExt cx="0" cy="0"/>
        </a:xfrm>
      </p:grpSpPr>
      <p:sp>
        <p:nvSpPr>
          <p:cNvPr id="12" name="Google Shape;12;p55"/>
          <p:cNvSpPr/>
          <p:nvPr/>
        </p:nvSpPr>
        <p:spPr>
          <a:xfrm>
            <a:off x="4904509" y="-13648"/>
            <a:ext cx="7329055" cy="6871648"/>
          </a:xfrm>
          <a:custGeom>
            <a:rect b="b" l="l" r="r" t="t"/>
            <a:pathLst>
              <a:path extrusionOk="0" h="6915800" w="7329055">
                <a:moveTo>
                  <a:pt x="2326041" y="0"/>
                </a:moveTo>
                <a:lnTo>
                  <a:pt x="7329055" y="0"/>
                </a:lnTo>
                <a:lnTo>
                  <a:pt x="7329055" y="6915800"/>
                </a:lnTo>
                <a:lnTo>
                  <a:pt x="633281" y="6915800"/>
                </a:lnTo>
                <a:lnTo>
                  <a:pt x="524561" y="6703526"/>
                </a:lnTo>
                <a:cubicBezTo>
                  <a:pt x="188390" y="6005859"/>
                  <a:pt x="0" y="5223582"/>
                  <a:pt x="0" y="4397304"/>
                </a:cubicBezTo>
                <a:cubicBezTo>
                  <a:pt x="0" y="2652940"/>
                  <a:pt x="839615" y="1104678"/>
                  <a:pt x="2136758" y="134603"/>
                </a:cubicBezTo>
                <a:close/>
              </a:path>
            </a:pathLst>
          </a:custGeom>
          <a:gradFill>
            <a:gsLst>
              <a:gs pos="0">
                <a:srgbClr val="10B1A2"/>
              </a:gs>
              <a:gs pos="11000">
                <a:srgbClr val="10B1A2"/>
              </a:gs>
              <a:gs pos="62000">
                <a:srgbClr val="174F72"/>
              </a:gs>
              <a:gs pos="100000">
                <a:srgbClr val="174F7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55"/>
          <p:cNvSpPr/>
          <p:nvPr/>
        </p:nvSpPr>
        <p:spPr>
          <a:xfrm>
            <a:off x="5780012" y="1238704"/>
            <a:ext cx="4970207" cy="4970207"/>
          </a:xfrm>
          <a:prstGeom prst="ellipse">
            <a:avLst/>
          </a:prstGeom>
          <a:noFill/>
          <a:ln cap="flat" cmpd="sng" w="12700">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55"/>
          <p:cNvSpPr/>
          <p:nvPr>
            <p:ph idx="2" type="pic"/>
          </p:nvPr>
        </p:nvSpPr>
        <p:spPr>
          <a:xfrm>
            <a:off x="5773277" y="-478573"/>
            <a:ext cx="6749004" cy="6749004"/>
          </a:xfrm>
          <a:prstGeom prst="ellipse">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400"/>
              <a:buFont typeface="Arial"/>
              <a:buChar char="•"/>
              <a:defRPr b="0" i="0" sz="24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55"/>
          <p:cNvSpPr txBox="1"/>
          <p:nvPr>
            <p:ph idx="1" type="body"/>
          </p:nvPr>
        </p:nvSpPr>
        <p:spPr>
          <a:xfrm>
            <a:off x="577959" y="3410884"/>
            <a:ext cx="4088056" cy="2374946"/>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1000"/>
              </a:spcBef>
              <a:spcAft>
                <a:spcPts val="0"/>
              </a:spcAft>
              <a:buClr>
                <a:srgbClr val="174F72"/>
              </a:buClr>
              <a:buSzPts val="3600"/>
              <a:buNone/>
              <a:defRPr b="0" sz="3600">
                <a:solidFill>
                  <a:srgbClr val="174F72"/>
                </a:solidFill>
              </a:defRPr>
            </a:lvl1pPr>
            <a:lvl2pPr indent="-228600" lvl="1" marL="914400" algn="l">
              <a:lnSpc>
                <a:spcPct val="90000"/>
              </a:lnSpc>
              <a:spcBef>
                <a:spcPts val="500"/>
              </a:spcBef>
              <a:spcAft>
                <a:spcPts val="0"/>
              </a:spcAft>
              <a:buClr>
                <a:schemeClr val="lt1"/>
              </a:buClr>
              <a:buSzPts val="2400"/>
              <a:buNone/>
              <a:defRPr b="1">
                <a:solidFill>
                  <a:schemeClr val="lt1"/>
                </a:solidFill>
              </a:defRPr>
            </a:lvl2pPr>
            <a:lvl3pPr indent="-228600" lvl="2" marL="1371600" algn="l">
              <a:lnSpc>
                <a:spcPct val="90000"/>
              </a:lnSpc>
              <a:spcBef>
                <a:spcPts val="500"/>
              </a:spcBef>
              <a:spcAft>
                <a:spcPts val="0"/>
              </a:spcAft>
              <a:buClr>
                <a:schemeClr val="lt1"/>
              </a:buClr>
              <a:buSzPts val="2000"/>
              <a:buNone/>
              <a:defRPr b="1">
                <a:solidFill>
                  <a:schemeClr val="lt1"/>
                </a:solidFill>
              </a:defRPr>
            </a:lvl3pPr>
            <a:lvl4pPr indent="-228600" lvl="3" marL="1828800" algn="l">
              <a:lnSpc>
                <a:spcPct val="90000"/>
              </a:lnSpc>
              <a:spcBef>
                <a:spcPts val="500"/>
              </a:spcBef>
              <a:spcAft>
                <a:spcPts val="0"/>
              </a:spcAft>
              <a:buClr>
                <a:schemeClr val="lt1"/>
              </a:buClr>
              <a:buSzPts val="1800"/>
              <a:buNone/>
              <a:defRPr b="1">
                <a:solidFill>
                  <a:schemeClr val="lt1"/>
                </a:solidFill>
              </a:defRPr>
            </a:lvl4pPr>
            <a:lvl5pPr indent="-228600" lvl="4" marL="2286000" algn="l">
              <a:lnSpc>
                <a:spcPct val="90000"/>
              </a:lnSpc>
              <a:spcBef>
                <a:spcPts val="500"/>
              </a:spcBef>
              <a:spcAft>
                <a:spcPts val="0"/>
              </a:spcAft>
              <a:buClr>
                <a:schemeClr val="lt1"/>
              </a:buClr>
              <a:buSzPts val="1800"/>
              <a:buNone/>
              <a:defRPr b="1">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 name="Google Shape;16;p55"/>
          <p:cNvPicPr preferRelativeResize="0"/>
          <p:nvPr/>
        </p:nvPicPr>
        <p:blipFill rotWithShape="1">
          <a:blip r:embed="rId2">
            <a:alphaModFix/>
          </a:blip>
          <a:srcRect b="0" l="0" r="0" t="0"/>
          <a:stretch/>
        </p:blipFill>
        <p:spPr>
          <a:xfrm>
            <a:off x="475214" y="428605"/>
            <a:ext cx="4722540" cy="1797044"/>
          </a:xfrm>
          <a:prstGeom prst="rect">
            <a:avLst/>
          </a:prstGeom>
          <a:noFill/>
          <a:ln>
            <a:noFill/>
          </a:ln>
        </p:spPr>
      </p:pic>
      <p:pic>
        <p:nvPicPr>
          <p:cNvPr id="17" name="Google Shape;17;p55"/>
          <p:cNvPicPr preferRelativeResize="0"/>
          <p:nvPr/>
        </p:nvPicPr>
        <p:blipFill rotWithShape="1">
          <a:blip r:embed="rId3">
            <a:alphaModFix/>
          </a:blip>
          <a:srcRect b="0" l="0" r="0" t="0"/>
          <a:stretch/>
        </p:blipFill>
        <p:spPr>
          <a:xfrm>
            <a:off x="11237264" y="4990472"/>
            <a:ext cx="690436" cy="673218"/>
          </a:xfrm>
          <a:prstGeom prst="rect">
            <a:avLst/>
          </a:prstGeom>
          <a:noFill/>
          <a:ln>
            <a:noFill/>
          </a:ln>
        </p:spPr>
      </p:pic>
      <p:pic>
        <p:nvPicPr>
          <p:cNvPr id="18" name="Google Shape;18;p55"/>
          <p:cNvPicPr preferRelativeResize="0"/>
          <p:nvPr/>
        </p:nvPicPr>
        <p:blipFill rotWithShape="1">
          <a:blip r:embed="rId4">
            <a:alphaModFix/>
          </a:blip>
          <a:srcRect b="0" l="0" r="0" t="0"/>
          <a:stretch/>
        </p:blipFill>
        <p:spPr>
          <a:xfrm>
            <a:off x="7087689" y="5110625"/>
            <a:ext cx="1363247" cy="1350410"/>
          </a:xfrm>
          <a:prstGeom prst="rect">
            <a:avLst/>
          </a:prstGeom>
          <a:noFill/>
          <a:ln>
            <a:noFill/>
          </a:ln>
        </p:spPr>
      </p:pic>
      <p:pic>
        <p:nvPicPr>
          <p:cNvPr id="19" name="Google Shape;19;p55"/>
          <p:cNvPicPr preferRelativeResize="0"/>
          <p:nvPr/>
        </p:nvPicPr>
        <p:blipFill rotWithShape="1">
          <a:blip r:embed="rId5">
            <a:alphaModFix/>
          </a:blip>
          <a:srcRect b="0" l="0" r="0" t="0"/>
          <a:stretch/>
        </p:blipFill>
        <p:spPr>
          <a:xfrm>
            <a:off x="4666015" y="2427050"/>
            <a:ext cx="2227993" cy="2220696"/>
          </a:xfrm>
          <a:prstGeom prst="rect">
            <a:avLst/>
          </a:prstGeom>
          <a:noFill/>
          <a:ln>
            <a:noFill/>
          </a:ln>
        </p:spPr>
      </p:pic>
      <p:pic>
        <p:nvPicPr>
          <p:cNvPr id="20" name="Google Shape;20;p55"/>
          <p:cNvPicPr preferRelativeResize="0"/>
          <p:nvPr/>
        </p:nvPicPr>
        <p:blipFill rotWithShape="1">
          <a:blip r:embed="rId6">
            <a:alphaModFix/>
          </a:blip>
          <a:srcRect b="0" l="0" r="0" t="0"/>
          <a:stretch/>
        </p:blipFill>
        <p:spPr>
          <a:xfrm>
            <a:off x="577959" y="5989626"/>
            <a:ext cx="3991439" cy="56160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ptop slide 2">
  <p:cSld name="Laptop slide 2">
    <p:spTree>
      <p:nvGrpSpPr>
        <p:cNvPr id="104" name="Shape 104"/>
        <p:cNvGrpSpPr/>
        <p:nvPr/>
      </p:nvGrpSpPr>
      <p:grpSpPr>
        <a:xfrm>
          <a:off x="0" y="0"/>
          <a:ext cx="0" cy="0"/>
          <a:chOff x="0" y="0"/>
          <a:chExt cx="0" cy="0"/>
        </a:xfrm>
      </p:grpSpPr>
      <p:pic>
        <p:nvPicPr>
          <p:cNvPr id="105" name="Google Shape;105;p64"/>
          <p:cNvPicPr preferRelativeResize="0"/>
          <p:nvPr/>
        </p:nvPicPr>
        <p:blipFill rotWithShape="1">
          <a:blip r:embed="rId2">
            <a:alphaModFix/>
          </a:blip>
          <a:srcRect b="0" l="0" r="0" t="0"/>
          <a:stretch/>
        </p:blipFill>
        <p:spPr>
          <a:xfrm>
            <a:off x="7429500" y="740153"/>
            <a:ext cx="4762500" cy="5612853"/>
          </a:xfrm>
          <a:prstGeom prst="rect">
            <a:avLst/>
          </a:prstGeom>
          <a:noFill/>
          <a:ln>
            <a:noFill/>
          </a:ln>
        </p:spPr>
      </p:pic>
      <p:cxnSp>
        <p:nvCxnSpPr>
          <p:cNvPr id="106" name="Google Shape;106;p64"/>
          <p:cNvCxnSpPr/>
          <p:nvPr/>
        </p:nvCxnSpPr>
        <p:spPr>
          <a:xfrm rot="10800000">
            <a:off x="378379" y="1908558"/>
            <a:ext cx="6789867" cy="0"/>
          </a:xfrm>
          <a:prstGeom prst="straightConnector1">
            <a:avLst/>
          </a:prstGeom>
          <a:noFill/>
          <a:ln cap="flat" cmpd="sng" w="9525">
            <a:solidFill>
              <a:srgbClr val="174F72"/>
            </a:solidFill>
            <a:prstDash val="solid"/>
            <a:miter lim="800000"/>
            <a:headEnd len="sm" w="sm" type="none"/>
            <a:tailEnd len="sm" w="sm" type="none"/>
          </a:ln>
        </p:spPr>
      </p:cxnSp>
      <p:sp>
        <p:nvSpPr>
          <p:cNvPr id="107" name="Google Shape;107;p64"/>
          <p:cNvSpPr/>
          <p:nvPr>
            <p:ph idx="2" type="pic"/>
          </p:nvPr>
        </p:nvSpPr>
        <p:spPr>
          <a:xfrm>
            <a:off x="8802435" y="1223694"/>
            <a:ext cx="3389565" cy="403365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7F7F7F"/>
              </a:buClr>
              <a:buSzPts val="2400"/>
              <a:buFont typeface="Arial"/>
              <a:buNone/>
              <a:defRPr b="0" i="0" sz="24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64"/>
          <p:cNvSpPr txBox="1"/>
          <p:nvPr>
            <p:ph idx="1" type="body"/>
          </p:nvPr>
        </p:nvSpPr>
        <p:spPr>
          <a:xfrm>
            <a:off x="643223" y="1079254"/>
            <a:ext cx="6361734"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4"/>
          <p:cNvSpPr txBox="1"/>
          <p:nvPr>
            <p:ph idx="3" type="body"/>
          </p:nvPr>
        </p:nvSpPr>
        <p:spPr>
          <a:xfrm>
            <a:off x="643223" y="2087287"/>
            <a:ext cx="6361734"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4"/>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11" name="Google Shape;111;p64"/>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ptop slide 1">
  <p:cSld name="Laptop slide 1">
    <p:spTree>
      <p:nvGrpSpPr>
        <p:cNvPr id="112" name="Shape 112"/>
        <p:cNvGrpSpPr/>
        <p:nvPr/>
      </p:nvGrpSpPr>
      <p:grpSpPr>
        <a:xfrm>
          <a:off x="0" y="0"/>
          <a:ext cx="0" cy="0"/>
          <a:chOff x="0" y="0"/>
          <a:chExt cx="0" cy="0"/>
        </a:xfrm>
      </p:grpSpPr>
      <p:pic>
        <p:nvPicPr>
          <p:cNvPr id="113" name="Google Shape;113;p65"/>
          <p:cNvPicPr preferRelativeResize="0"/>
          <p:nvPr/>
        </p:nvPicPr>
        <p:blipFill rotWithShape="1">
          <a:blip r:embed="rId2">
            <a:alphaModFix/>
          </a:blip>
          <a:srcRect b="5573" l="8386" r="9307" t="10823"/>
          <a:stretch/>
        </p:blipFill>
        <p:spPr>
          <a:xfrm>
            <a:off x="2000190" y="1447737"/>
            <a:ext cx="7941283" cy="4839954"/>
          </a:xfrm>
          <a:prstGeom prst="rect">
            <a:avLst/>
          </a:prstGeom>
          <a:noFill/>
          <a:ln>
            <a:noFill/>
          </a:ln>
        </p:spPr>
      </p:pic>
      <p:sp>
        <p:nvSpPr>
          <p:cNvPr id="114" name="Google Shape;114;p65"/>
          <p:cNvSpPr txBox="1"/>
          <p:nvPr>
            <p:ph idx="1" type="body"/>
          </p:nvPr>
        </p:nvSpPr>
        <p:spPr>
          <a:xfrm>
            <a:off x="0" y="213464"/>
            <a:ext cx="12192000" cy="70448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65"/>
          <p:cNvSpPr txBox="1"/>
          <p:nvPr>
            <p:ph idx="2" type="body"/>
          </p:nvPr>
        </p:nvSpPr>
        <p:spPr>
          <a:xfrm>
            <a:off x="0" y="1045042"/>
            <a:ext cx="12192000" cy="590599"/>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16" name="Google Shape;116;p65"/>
          <p:cNvCxnSpPr/>
          <p:nvPr/>
        </p:nvCxnSpPr>
        <p:spPr>
          <a:xfrm rot="10800000">
            <a:off x="280404" y="945173"/>
            <a:ext cx="11623126" cy="0"/>
          </a:xfrm>
          <a:prstGeom prst="straightConnector1">
            <a:avLst/>
          </a:prstGeom>
          <a:noFill/>
          <a:ln cap="flat" cmpd="sng" w="9525">
            <a:solidFill>
              <a:srgbClr val="174F72"/>
            </a:solidFill>
            <a:prstDash val="solid"/>
            <a:miter lim="800000"/>
            <a:headEnd len="sm" w="sm" type="none"/>
            <a:tailEnd len="sm" w="sm" type="none"/>
          </a:ln>
        </p:spPr>
      </p:cxnSp>
      <p:sp>
        <p:nvSpPr>
          <p:cNvPr id="117" name="Google Shape;117;p65"/>
          <p:cNvSpPr/>
          <p:nvPr>
            <p:ph idx="3" type="pic"/>
          </p:nvPr>
        </p:nvSpPr>
        <p:spPr>
          <a:xfrm>
            <a:off x="3184071" y="1893434"/>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2800"/>
              <a:buFont typeface="Arial"/>
              <a:buNone/>
              <a:defRPr b="0" i="0" sz="28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65"/>
          <p:cNvSpPr txBox="1"/>
          <p:nvPr/>
        </p:nvSpPr>
        <p:spPr>
          <a:xfrm>
            <a:off x="399487" y="6129548"/>
            <a:ext cx="11400992" cy="41115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19" name="Google Shape;119;p65"/>
          <p:cNvPicPr preferRelativeResize="0"/>
          <p:nvPr/>
        </p:nvPicPr>
        <p:blipFill rotWithShape="1">
          <a:blip r:embed="rId3">
            <a:alphaModFix/>
          </a:blip>
          <a:srcRect b="0" l="0" r="0" t="0"/>
          <a:stretch/>
        </p:blipFill>
        <p:spPr>
          <a:xfrm flipH="1" rot="1433089">
            <a:off x="5757836" y="6390769"/>
            <a:ext cx="740284" cy="56997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Picture with Caption">
  <p:cSld name="2_Picture with Caption">
    <p:spTree>
      <p:nvGrpSpPr>
        <p:cNvPr id="120" name="Shape 120"/>
        <p:cNvGrpSpPr/>
        <p:nvPr/>
      </p:nvGrpSpPr>
      <p:grpSpPr>
        <a:xfrm>
          <a:off x="0" y="0"/>
          <a:ext cx="0" cy="0"/>
          <a:chOff x="0" y="0"/>
          <a:chExt cx="0" cy="0"/>
        </a:xfrm>
      </p:grpSpPr>
      <p:sp>
        <p:nvSpPr>
          <p:cNvPr id="121" name="Google Shape;121;p66"/>
          <p:cNvSpPr txBox="1"/>
          <p:nvPr/>
        </p:nvSpPr>
        <p:spPr>
          <a:xfrm>
            <a:off x="0" y="6288088"/>
            <a:ext cx="12192000" cy="40163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525252"/>
              </a:buClr>
              <a:buSzPts val="1100"/>
              <a:buFont typeface="Calibri"/>
              <a:buNone/>
            </a:pPr>
            <a:r>
              <a:rPr lang="en-IE" sz="1100">
                <a:solidFill>
                  <a:srgbClr val="525252"/>
                </a:solidFill>
                <a:latin typeface="Calibri"/>
                <a:ea typeface="Calibri"/>
                <a:cs typeface="Calibri"/>
                <a:sym typeface="Calibri"/>
              </a:rPr>
              <a:t>Women Entrepreneurs in STEM  </a:t>
            </a:r>
            <a:r>
              <a:rPr lang="en-IE" sz="1100">
                <a:solidFill>
                  <a:srgbClr val="F26942"/>
                </a:solidFill>
                <a:latin typeface="Calibri"/>
                <a:ea typeface="Calibri"/>
                <a:cs typeface="Calibri"/>
                <a:sym typeface="Calibri"/>
              </a:rPr>
              <a:t>|</a:t>
            </a:r>
            <a:r>
              <a:rPr lang="en-IE" sz="1100">
                <a:solidFill>
                  <a:srgbClr val="0480C1"/>
                </a:solidFill>
                <a:latin typeface="Calibri"/>
                <a:ea typeface="Calibri"/>
                <a:cs typeface="Calibri"/>
                <a:sym typeface="Calibri"/>
              </a:rPr>
              <a:t>   </a:t>
            </a:r>
            <a:r>
              <a:rPr lang="en-IE" sz="1100">
                <a:solidFill>
                  <a:srgbClr val="525252"/>
                </a:solidFill>
                <a:latin typeface="Calibri"/>
                <a:ea typeface="Calibri"/>
                <a:cs typeface="Calibri"/>
                <a:sym typeface="Calibri"/>
              </a:rPr>
              <a:t>www.stementrepreneurs.eu</a:t>
            </a:r>
            <a:endParaRPr sz="1100">
              <a:solidFill>
                <a:srgbClr val="525252"/>
              </a:solidFill>
              <a:latin typeface="Calibri"/>
              <a:ea typeface="Calibri"/>
              <a:cs typeface="Calibri"/>
              <a:sym typeface="Calibri"/>
            </a:endParaRPr>
          </a:p>
        </p:txBody>
      </p:sp>
      <p:cxnSp>
        <p:nvCxnSpPr>
          <p:cNvPr id="122" name="Google Shape;122;p66"/>
          <p:cNvCxnSpPr/>
          <p:nvPr/>
        </p:nvCxnSpPr>
        <p:spPr>
          <a:xfrm rot="10800000">
            <a:off x="6578600" y="1463675"/>
            <a:ext cx="5276850" cy="0"/>
          </a:xfrm>
          <a:prstGeom prst="straightConnector1">
            <a:avLst/>
          </a:prstGeom>
          <a:noFill/>
          <a:ln cap="flat" cmpd="sng" w="9525">
            <a:solidFill>
              <a:srgbClr val="E95273"/>
            </a:solidFill>
            <a:prstDash val="solid"/>
            <a:miter lim="800000"/>
            <a:headEnd len="sm" w="sm" type="none"/>
            <a:tailEnd len="sm" w="sm" type="none"/>
          </a:ln>
        </p:spPr>
      </p:cxnSp>
      <p:pic>
        <p:nvPicPr>
          <p:cNvPr id="123" name="Google Shape;123;p66"/>
          <p:cNvPicPr preferRelativeResize="0"/>
          <p:nvPr/>
        </p:nvPicPr>
        <p:blipFill rotWithShape="1">
          <a:blip r:embed="rId2">
            <a:alphaModFix/>
          </a:blip>
          <a:srcRect b="0" l="0" r="0" t="0"/>
          <a:stretch/>
        </p:blipFill>
        <p:spPr>
          <a:xfrm>
            <a:off x="-1588" y="1463675"/>
            <a:ext cx="6748463" cy="4838700"/>
          </a:xfrm>
          <a:prstGeom prst="rect">
            <a:avLst/>
          </a:prstGeom>
          <a:noFill/>
          <a:ln>
            <a:noFill/>
          </a:ln>
        </p:spPr>
      </p:pic>
      <p:sp>
        <p:nvSpPr>
          <p:cNvPr id="124" name="Google Shape;124;p66"/>
          <p:cNvSpPr txBox="1"/>
          <p:nvPr>
            <p:ph idx="1" type="body"/>
          </p:nvPr>
        </p:nvSpPr>
        <p:spPr>
          <a:xfrm>
            <a:off x="6746480" y="388056"/>
            <a:ext cx="4877040" cy="9066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3600"/>
              <a:buNone/>
              <a:defRPr sz="36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66"/>
          <p:cNvSpPr txBox="1"/>
          <p:nvPr>
            <p:ph idx="2" type="body"/>
          </p:nvPr>
        </p:nvSpPr>
        <p:spPr>
          <a:xfrm>
            <a:off x="6746480" y="1631415"/>
            <a:ext cx="4877040" cy="445044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2400"/>
              <a:buNone/>
              <a:defRPr sz="2400">
                <a:solidFill>
                  <a:srgbClr val="7F7F7F"/>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66"/>
          <p:cNvSpPr/>
          <p:nvPr>
            <p:ph idx="3" type="pic"/>
          </p:nvPr>
        </p:nvSpPr>
        <p:spPr>
          <a:xfrm>
            <a:off x="-1002" y="1908781"/>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2800"/>
              <a:buFont typeface="Arial"/>
              <a:buNone/>
              <a:defRPr b="0" i="0" sz="28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Divider slide (PINK)">
  <p:cSld name="1_Title/Divider slide (PINK)">
    <p:spTree>
      <p:nvGrpSpPr>
        <p:cNvPr id="127" name="Shape 127"/>
        <p:cNvGrpSpPr/>
        <p:nvPr/>
      </p:nvGrpSpPr>
      <p:grpSpPr>
        <a:xfrm>
          <a:off x="0" y="0"/>
          <a:ext cx="0" cy="0"/>
          <a:chOff x="0" y="0"/>
          <a:chExt cx="0" cy="0"/>
        </a:xfrm>
      </p:grpSpPr>
      <p:sp>
        <p:nvSpPr>
          <p:cNvPr id="128" name="Google Shape;128;p67"/>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67"/>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lvl1pPr indent="-228600" lvl="0" marL="457200" marR="0" algn="l">
              <a:lnSpc>
                <a:spcPct val="90000"/>
              </a:lnSpc>
              <a:spcBef>
                <a:spcPts val="1000"/>
              </a:spcBef>
              <a:spcAft>
                <a:spcPts val="0"/>
              </a:spcAft>
              <a:buClr>
                <a:schemeClr val="lt1"/>
              </a:buClr>
              <a:buSzPts val="4800"/>
              <a:buFont typeface="Arial"/>
              <a:buNone/>
              <a:defRPr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12000"/>
              <a:buNone/>
              <a:defRPr sz="12000"/>
            </a:lvl2pPr>
            <a:lvl3pPr indent="-228600" lvl="2" marL="1371600" algn="l">
              <a:lnSpc>
                <a:spcPct val="90000"/>
              </a:lnSpc>
              <a:spcBef>
                <a:spcPts val="500"/>
              </a:spcBef>
              <a:spcAft>
                <a:spcPts val="0"/>
              </a:spcAft>
              <a:buClr>
                <a:schemeClr val="dk1"/>
              </a:buClr>
              <a:buSzPts val="12000"/>
              <a:buNone/>
              <a:defRPr sz="12000"/>
            </a:lvl3pPr>
            <a:lvl4pPr indent="-228600" lvl="3" marL="1828800" algn="l">
              <a:lnSpc>
                <a:spcPct val="90000"/>
              </a:lnSpc>
              <a:spcBef>
                <a:spcPts val="500"/>
              </a:spcBef>
              <a:spcAft>
                <a:spcPts val="0"/>
              </a:spcAft>
              <a:buClr>
                <a:schemeClr val="dk1"/>
              </a:buClr>
              <a:buSzPts val="12000"/>
              <a:buNone/>
              <a:defRPr sz="12000"/>
            </a:lvl4pPr>
            <a:lvl5pPr indent="-228600" lvl="4" marL="2286000" algn="l">
              <a:lnSpc>
                <a:spcPct val="90000"/>
              </a:lnSpc>
              <a:spcBef>
                <a:spcPts val="500"/>
              </a:spcBef>
              <a:spcAft>
                <a:spcPts val="0"/>
              </a:spcAft>
              <a:buClr>
                <a:schemeClr val="dk1"/>
              </a:buClr>
              <a:buSzPts val="12000"/>
              <a:buNone/>
              <a:defRPr sz="120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67"/>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6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32" name="Google Shape;132;p6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133" name="Google Shape;133;p67"/>
          <p:cNvPicPr preferRelativeResize="0"/>
          <p:nvPr/>
        </p:nvPicPr>
        <p:blipFill rotWithShape="1">
          <a:blip r:embed="rId3">
            <a:alphaModFix/>
          </a:blip>
          <a:srcRect b="0" l="0" r="0" t="0"/>
          <a:stretch/>
        </p:blipFill>
        <p:spPr>
          <a:xfrm>
            <a:off x="5666635" y="-8419"/>
            <a:ext cx="3150740" cy="2200290"/>
          </a:xfrm>
          <a:prstGeom prst="rect">
            <a:avLst/>
          </a:prstGeom>
          <a:noFill/>
          <a:ln>
            <a:noFill/>
          </a:ln>
        </p:spPr>
      </p:pic>
      <p:pic>
        <p:nvPicPr>
          <p:cNvPr id="134" name="Google Shape;134;p67"/>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135" name="Google Shape;135;p67"/>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icture with Caption">
  <p:cSld name="1_Picture with Caption">
    <p:spTree>
      <p:nvGrpSpPr>
        <p:cNvPr id="136" name="Shape 136"/>
        <p:cNvGrpSpPr/>
        <p:nvPr/>
      </p:nvGrpSpPr>
      <p:grpSpPr>
        <a:xfrm>
          <a:off x="0" y="0"/>
          <a:ext cx="0" cy="0"/>
          <a:chOff x="0" y="0"/>
          <a:chExt cx="0" cy="0"/>
        </a:xfrm>
      </p:grpSpPr>
      <p:pic>
        <p:nvPicPr>
          <p:cNvPr id="137" name="Google Shape;137;p68"/>
          <p:cNvPicPr preferRelativeResize="0"/>
          <p:nvPr/>
        </p:nvPicPr>
        <p:blipFill rotWithShape="1">
          <a:blip r:embed="rId2">
            <a:alphaModFix/>
          </a:blip>
          <a:srcRect b="0" l="0" r="0" t="0"/>
          <a:stretch/>
        </p:blipFill>
        <p:spPr>
          <a:xfrm>
            <a:off x="5330825" y="1431925"/>
            <a:ext cx="6848475" cy="4840288"/>
          </a:xfrm>
          <a:prstGeom prst="rect">
            <a:avLst/>
          </a:prstGeom>
          <a:noFill/>
          <a:ln>
            <a:noFill/>
          </a:ln>
        </p:spPr>
      </p:pic>
      <p:sp>
        <p:nvSpPr>
          <p:cNvPr id="138" name="Google Shape;138;p68"/>
          <p:cNvSpPr txBox="1"/>
          <p:nvPr/>
        </p:nvSpPr>
        <p:spPr>
          <a:xfrm>
            <a:off x="0" y="6288088"/>
            <a:ext cx="12192000" cy="40163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525252"/>
              </a:buClr>
              <a:buSzPts val="1100"/>
              <a:buFont typeface="Calibri"/>
              <a:buNone/>
            </a:pPr>
            <a:r>
              <a:rPr lang="en-IE" sz="1100">
                <a:solidFill>
                  <a:srgbClr val="525252"/>
                </a:solidFill>
                <a:latin typeface="Calibri"/>
                <a:ea typeface="Calibri"/>
                <a:cs typeface="Calibri"/>
                <a:sym typeface="Calibri"/>
              </a:rPr>
              <a:t>Women Entrepreneurs in STEM  </a:t>
            </a:r>
            <a:r>
              <a:rPr lang="en-IE" sz="1100">
                <a:solidFill>
                  <a:srgbClr val="F26942"/>
                </a:solidFill>
                <a:latin typeface="Calibri"/>
                <a:ea typeface="Calibri"/>
                <a:cs typeface="Calibri"/>
                <a:sym typeface="Calibri"/>
              </a:rPr>
              <a:t>|</a:t>
            </a:r>
            <a:r>
              <a:rPr lang="en-IE" sz="1100">
                <a:solidFill>
                  <a:srgbClr val="0480C1"/>
                </a:solidFill>
                <a:latin typeface="Calibri"/>
                <a:ea typeface="Calibri"/>
                <a:cs typeface="Calibri"/>
                <a:sym typeface="Calibri"/>
              </a:rPr>
              <a:t>   </a:t>
            </a:r>
            <a:r>
              <a:rPr lang="en-IE" sz="1100">
                <a:solidFill>
                  <a:srgbClr val="525252"/>
                </a:solidFill>
                <a:latin typeface="Calibri"/>
                <a:ea typeface="Calibri"/>
                <a:cs typeface="Calibri"/>
                <a:sym typeface="Calibri"/>
              </a:rPr>
              <a:t>www.stementrepreneurs.eu</a:t>
            </a:r>
            <a:endParaRPr sz="1100">
              <a:solidFill>
                <a:srgbClr val="525252"/>
              </a:solidFill>
              <a:latin typeface="Calibri"/>
              <a:ea typeface="Calibri"/>
              <a:cs typeface="Calibri"/>
              <a:sym typeface="Calibri"/>
            </a:endParaRPr>
          </a:p>
        </p:txBody>
      </p:sp>
      <p:cxnSp>
        <p:nvCxnSpPr>
          <p:cNvPr id="139" name="Google Shape;139;p68"/>
          <p:cNvCxnSpPr/>
          <p:nvPr/>
        </p:nvCxnSpPr>
        <p:spPr>
          <a:xfrm rot="10800000">
            <a:off x="285750" y="1463675"/>
            <a:ext cx="5276850" cy="0"/>
          </a:xfrm>
          <a:prstGeom prst="straightConnector1">
            <a:avLst/>
          </a:prstGeom>
          <a:noFill/>
          <a:ln cap="flat" cmpd="sng" w="9525">
            <a:solidFill>
              <a:srgbClr val="E95273"/>
            </a:solidFill>
            <a:prstDash val="solid"/>
            <a:miter lim="800000"/>
            <a:headEnd len="sm" w="sm" type="none"/>
            <a:tailEnd len="sm" w="sm" type="none"/>
          </a:ln>
        </p:spPr>
      </p:cxnSp>
      <p:sp>
        <p:nvSpPr>
          <p:cNvPr id="140" name="Google Shape;140;p68"/>
          <p:cNvSpPr/>
          <p:nvPr>
            <p:ph idx="2" type="pic"/>
          </p:nvPr>
        </p:nvSpPr>
        <p:spPr>
          <a:xfrm>
            <a:off x="6514098" y="1877326"/>
            <a:ext cx="5665788" cy="347821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rgbClr val="7F7F7F"/>
              </a:buClr>
              <a:buSzPts val="2800"/>
              <a:buFont typeface="Arial"/>
              <a:buNone/>
              <a:defRPr b="0" i="0" sz="2800" u="none" cap="none" strike="noStrike">
                <a:solidFill>
                  <a:srgbClr val="7F7F7F"/>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Google Shape;141;p68"/>
          <p:cNvSpPr txBox="1"/>
          <p:nvPr>
            <p:ph idx="1" type="body"/>
          </p:nvPr>
        </p:nvSpPr>
        <p:spPr>
          <a:xfrm>
            <a:off x="453178" y="388056"/>
            <a:ext cx="4877040" cy="9066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3600"/>
              <a:buNone/>
              <a:defRPr sz="3600">
                <a:solidFill>
                  <a:srgbClr val="7F7F7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68"/>
          <p:cNvSpPr txBox="1"/>
          <p:nvPr>
            <p:ph idx="3" type="body"/>
          </p:nvPr>
        </p:nvSpPr>
        <p:spPr>
          <a:xfrm>
            <a:off x="453178" y="1631415"/>
            <a:ext cx="4877040" cy="445044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2400"/>
              <a:buNone/>
              <a:defRPr sz="2400">
                <a:solidFill>
                  <a:srgbClr val="7F7F7F"/>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43" name="Shape 143"/>
        <p:cNvGrpSpPr/>
        <p:nvPr/>
      </p:nvGrpSpPr>
      <p:grpSpPr>
        <a:xfrm>
          <a:off x="0" y="0"/>
          <a:ext cx="0" cy="0"/>
          <a:chOff x="0" y="0"/>
          <a:chExt cx="0" cy="0"/>
        </a:xfrm>
      </p:grpSpPr>
      <p:pic>
        <p:nvPicPr>
          <p:cNvPr id="144" name="Google Shape;144;p69"/>
          <p:cNvPicPr preferRelativeResize="0"/>
          <p:nvPr/>
        </p:nvPicPr>
        <p:blipFill rotWithShape="1">
          <a:blip r:embed="rId2">
            <a:alphaModFix amt="2000"/>
          </a:blip>
          <a:srcRect b="0" l="0" r="0" t="0"/>
          <a:stretch/>
        </p:blipFill>
        <p:spPr>
          <a:xfrm flipH="1" rot="-5855401">
            <a:off x="3423535" y="514727"/>
            <a:ext cx="6322751" cy="5225922"/>
          </a:xfrm>
          <a:custGeom>
            <a:rect b="b" l="l" r="r" t="t"/>
            <a:pathLst>
              <a:path extrusionOk="0" h="539111" w="652261">
                <a:moveTo>
                  <a:pt x="652261" y="0"/>
                </a:moveTo>
                <a:lnTo>
                  <a:pt x="652261" y="352777"/>
                </a:lnTo>
                <a:lnTo>
                  <a:pt x="412813" y="510679"/>
                </a:lnTo>
                <a:lnTo>
                  <a:pt x="431562" y="539111"/>
                </a:lnTo>
                <a:lnTo>
                  <a:pt x="229560" y="539111"/>
                </a:lnTo>
                <a:lnTo>
                  <a:pt x="0" y="167133"/>
                </a:lnTo>
                <a:lnTo>
                  <a:pt x="0" y="0"/>
                </a:lnTo>
                <a:close/>
              </a:path>
            </a:pathLst>
          </a:custGeom>
          <a:noFill/>
          <a:ln>
            <a:noFill/>
          </a:ln>
        </p:spPr>
      </p:pic>
      <p:sp>
        <p:nvSpPr>
          <p:cNvPr id="145" name="Google Shape;145;p69"/>
          <p:cNvSpPr/>
          <p:nvPr/>
        </p:nvSpPr>
        <p:spPr>
          <a:xfrm flipH="1">
            <a:off x="7261956" y="-901992"/>
            <a:ext cx="6797861" cy="6647700"/>
          </a:xfrm>
          <a:prstGeom prst="arc">
            <a:avLst>
              <a:gd fmla="val 18515705" name="adj1"/>
              <a:gd fmla="val 6898743"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69"/>
          <p:cNvSpPr/>
          <p:nvPr/>
        </p:nvSpPr>
        <p:spPr>
          <a:xfrm>
            <a:off x="7389115" y="13647"/>
            <a:ext cx="4830180" cy="5732060"/>
          </a:xfrm>
          <a:custGeom>
            <a:rect b="b" l="l" r="r" t="t"/>
            <a:pathLst>
              <a:path extrusionOk="0" h="5934062" w="4830180">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gradFill>
            <a:gsLst>
              <a:gs pos="0">
                <a:srgbClr val="174F72"/>
              </a:gs>
              <a:gs pos="40000">
                <a:srgbClr val="174F72"/>
              </a:gs>
              <a:gs pos="97000">
                <a:srgbClr val="10B1A2"/>
              </a:gs>
              <a:gs pos="100000">
                <a:srgbClr val="10B1A2"/>
              </a:gs>
            </a:gsLst>
            <a:lin ang="13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69"/>
          <p:cNvSpPr txBox="1"/>
          <p:nvPr>
            <p:ph idx="1" type="body"/>
          </p:nvPr>
        </p:nvSpPr>
        <p:spPr>
          <a:xfrm>
            <a:off x="454758" y="866857"/>
            <a:ext cx="3104978"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174F72"/>
              </a:buClr>
              <a:buSzPts val="5400"/>
              <a:buNone/>
              <a:defRPr sz="5400">
                <a:solidFill>
                  <a:srgbClr val="174F72"/>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69"/>
          <p:cNvSpPr txBox="1"/>
          <p:nvPr>
            <p:ph idx="2" type="body"/>
          </p:nvPr>
        </p:nvSpPr>
        <p:spPr>
          <a:xfrm>
            <a:off x="3890873" y="872468"/>
            <a:ext cx="3854522" cy="69735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174F72"/>
              </a:buClr>
              <a:buSzPts val="2800"/>
              <a:buNone/>
              <a:defRPr i="1" sz="2800">
                <a:solidFill>
                  <a:srgbClr val="174F72"/>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69"/>
          <p:cNvSpPr/>
          <p:nvPr/>
        </p:nvSpPr>
        <p:spPr>
          <a:xfrm>
            <a:off x="7118748" y="2332687"/>
            <a:ext cx="591486" cy="591486"/>
          </a:xfrm>
          <a:prstGeom prst="ellipse">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sp>
        <p:nvSpPr>
          <p:cNvPr id="150" name="Google Shape;150;p69"/>
          <p:cNvSpPr/>
          <p:nvPr/>
        </p:nvSpPr>
        <p:spPr>
          <a:xfrm>
            <a:off x="7735194" y="4345853"/>
            <a:ext cx="591486" cy="591486"/>
          </a:xfrm>
          <a:prstGeom prst="ellipse">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sp>
        <p:nvSpPr>
          <p:cNvPr id="151" name="Google Shape;151;p69"/>
          <p:cNvSpPr/>
          <p:nvPr/>
        </p:nvSpPr>
        <p:spPr>
          <a:xfrm>
            <a:off x="7261957" y="3430213"/>
            <a:ext cx="591486" cy="591486"/>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46EAE"/>
              </a:solidFill>
              <a:latin typeface="Calibri"/>
              <a:ea typeface="Calibri"/>
              <a:cs typeface="Calibri"/>
              <a:sym typeface="Calibri"/>
            </a:endParaRPr>
          </a:p>
        </p:txBody>
      </p:sp>
      <p:cxnSp>
        <p:nvCxnSpPr>
          <p:cNvPr id="152" name="Google Shape;152;p69"/>
          <p:cNvCxnSpPr/>
          <p:nvPr/>
        </p:nvCxnSpPr>
        <p:spPr>
          <a:xfrm>
            <a:off x="3734054" y="860398"/>
            <a:ext cx="0" cy="696487"/>
          </a:xfrm>
          <a:prstGeom prst="straightConnector1">
            <a:avLst/>
          </a:prstGeom>
          <a:noFill/>
          <a:ln cap="flat" cmpd="sng" w="19050">
            <a:solidFill>
              <a:srgbClr val="CEDA29"/>
            </a:solidFill>
            <a:prstDash val="solid"/>
            <a:miter lim="800000"/>
            <a:headEnd len="sm" w="sm" type="none"/>
            <a:tailEnd len="sm" w="sm" type="none"/>
          </a:ln>
        </p:spPr>
      </p:cxnSp>
      <p:sp>
        <p:nvSpPr>
          <p:cNvPr id="153" name="Google Shape;153;p69"/>
          <p:cNvSpPr txBox="1"/>
          <p:nvPr>
            <p:ph idx="3" type="body"/>
          </p:nvPr>
        </p:nvSpPr>
        <p:spPr>
          <a:xfrm>
            <a:off x="7837392" y="2516430"/>
            <a:ext cx="2812464" cy="3234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69"/>
          <p:cNvSpPr txBox="1"/>
          <p:nvPr>
            <p:ph idx="4" type="body"/>
          </p:nvPr>
        </p:nvSpPr>
        <p:spPr>
          <a:xfrm>
            <a:off x="7948957" y="3505445"/>
            <a:ext cx="2757540" cy="382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69"/>
          <p:cNvSpPr txBox="1"/>
          <p:nvPr>
            <p:ph idx="5" type="body"/>
          </p:nvPr>
        </p:nvSpPr>
        <p:spPr>
          <a:xfrm>
            <a:off x="8425435" y="4433218"/>
            <a:ext cx="2757540" cy="41675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6" name="Google Shape;156;p69"/>
          <p:cNvPicPr preferRelativeResize="0"/>
          <p:nvPr/>
        </p:nvPicPr>
        <p:blipFill rotWithShape="1">
          <a:blip r:embed="rId3">
            <a:alphaModFix/>
          </a:blip>
          <a:srcRect b="0" l="0" r="0" t="0"/>
          <a:stretch/>
        </p:blipFill>
        <p:spPr>
          <a:xfrm>
            <a:off x="296535" y="4920717"/>
            <a:ext cx="4722540" cy="1797044"/>
          </a:xfrm>
          <a:prstGeom prst="rect">
            <a:avLst/>
          </a:prstGeom>
          <a:noFill/>
          <a:ln>
            <a:noFill/>
          </a:ln>
        </p:spPr>
      </p:pic>
      <p:pic>
        <p:nvPicPr>
          <p:cNvPr id="157" name="Google Shape;157;p69"/>
          <p:cNvPicPr preferRelativeResize="0"/>
          <p:nvPr/>
        </p:nvPicPr>
        <p:blipFill rotWithShape="1">
          <a:blip r:embed="rId4">
            <a:alphaModFix/>
          </a:blip>
          <a:srcRect b="0" l="0" r="0" t="0"/>
          <a:stretch/>
        </p:blipFill>
        <p:spPr>
          <a:xfrm>
            <a:off x="7948957" y="5937081"/>
            <a:ext cx="3991439" cy="56160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8" name="Shape 158"/>
        <p:cNvGrpSpPr/>
        <p:nvPr/>
      </p:nvGrpSpPr>
      <p:grpSpPr>
        <a:xfrm>
          <a:off x="0" y="0"/>
          <a:ext cx="0" cy="0"/>
          <a:chOff x="0" y="0"/>
          <a:chExt cx="0" cy="0"/>
        </a:xfrm>
      </p:grpSpPr>
      <p:sp>
        <p:nvSpPr>
          <p:cNvPr id="159" name="Google Shape;159;p7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7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1" name="Google Shape;161;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4" name="Shape 164"/>
        <p:cNvGrpSpPr/>
        <p:nvPr/>
      </p:nvGrpSpPr>
      <p:grpSpPr>
        <a:xfrm>
          <a:off x="0" y="0"/>
          <a:ext cx="0" cy="0"/>
          <a:chOff x="0" y="0"/>
          <a:chExt cx="0" cy="0"/>
        </a:xfrm>
      </p:grpSpPr>
      <p:sp>
        <p:nvSpPr>
          <p:cNvPr id="165" name="Google Shape;165;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0" name="Shape 170"/>
        <p:cNvGrpSpPr/>
        <p:nvPr/>
      </p:nvGrpSpPr>
      <p:grpSpPr>
        <a:xfrm>
          <a:off x="0" y="0"/>
          <a:ext cx="0" cy="0"/>
          <a:chOff x="0" y="0"/>
          <a:chExt cx="0" cy="0"/>
        </a:xfrm>
      </p:grpSpPr>
      <p:sp>
        <p:nvSpPr>
          <p:cNvPr id="171" name="Google Shape;171;p7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7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73" name="Google Shape;173;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76" name="Shape 176"/>
        <p:cNvGrpSpPr/>
        <p:nvPr/>
      </p:nvGrpSpPr>
      <p:grpSpPr>
        <a:xfrm>
          <a:off x="0" y="0"/>
          <a:ext cx="0" cy="0"/>
          <a:chOff x="0" y="0"/>
          <a:chExt cx="0" cy="0"/>
        </a:xfrm>
      </p:grpSpPr>
      <p:sp>
        <p:nvSpPr>
          <p:cNvPr id="177" name="Google Shape;177;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7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bullets slide">
  <p:cSld name="3 bullets slide">
    <p:spTree>
      <p:nvGrpSpPr>
        <p:cNvPr id="21" name="Shape 21"/>
        <p:cNvGrpSpPr/>
        <p:nvPr/>
      </p:nvGrpSpPr>
      <p:grpSpPr>
        <a:xfrm>
          <a:off x="0" y="0"/>
          <a:ext cx="0" cy="0"/>
          <a:chOff x="0" y="0"/>
          <a:chExt cx="0" cy="0"/>
        </a:xfrm>
      </p:grpSpPr>
      <p:sp>
        <p:nvSpPr>
          <p:cNvPr id="22" name="Google Shape;22;p56"/>
          <p:cNvSpPr/>
          <p:nvPr/>
        </p:nvSpPr>
        <p:spPr>
          <a:xfrm>
            <a:off x="4903304" y="1126433"/>
            <a:ext cx="7288696" cy="1302295"/>
          </a:xfrm>
          <a:prstGeom prst="rect">
            <a:avLst/>
          </a:pr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 name="Google Shape;23;p56"/>
          <p:cNvSpPr/>
          <p:nvPr/>
        </p:nvSpPr>
        <p:spPr>
          <a:xfrm>
            <a:off x="4903304" y="2749824"/>
            <a:ext cx="7288696" cy="1302295"/>
          </a:xfrm>
          <a:prstGeom prst="rect">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 name="Google Shape;24;p56"/>
          <p:cNvSpPr/>
          <p:nvPr/>
        </p:nvSpPr>
        <p:spPr>
          <a:xfrm>
            <a:off x="4903304" y="4373215"/>
            <a:ext cx="7288696" cy="1302295"/>
          </a:xfrm>
          <a:prstGeom prst="rect">
            <a:avLst/>
          </a:prstGeom>
          <a:solidFill>
            <a:srgbClr val="CEDA2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5" name="Google Shape;25;p56"/>
          <p:cNvCxnSpPr/>
          <p:nvPr/>
        </p:nvCxnSpPr>
        <p:spPr>
          <a:xfrm>
            <a:off x="6175512" y="1223543"/>
            <a:ext cx="0" cy="1042579"/>
          </a:xfrm>
          <a:prstGeom prst="straightConnector1">
            <a:avLst/>
          </a:prstGeom>
          <a:noFill/>
          <a:ln cap="flat" cmpd="sng" w="28575">
            <a:solidFill>
              <a:schemeClr val="lt1"/>
            </a:solidFill>
            <a:prstDash val="solid"/>
            <a:miter lim="800000"/>
            <a:headEnd len="sm" w="sm" type="none"/>
            <a:tailEnd len="sm" w="sm" type="none"/>
          </a:ln>
        </p:spPr>
      </p:cxnSp>
      <p:cxnSp>
        <p:nvCxnSpPr>
          <p:cNvPr id="26" name="Google Shape;26;p56"/>
          <p:cNvCxnSpPr/>
          <p:nvPr/>
        </p:nvCxnSpPr>
        <p:spPr>
          <a:xfrm>
            <a:off x="6175512" y="2852059"/>
            <a:ext cx="0" cy="1042579"/>
          </a:xfrm>
          <a:prstGeom prst="straightConnector1">
            <a:avLst/>
          </a:prstGeom>
          <a:noFill/>
          <a:ln cap="flat" cmpd="sng" w="28575">
            <a:solidFill>
              <a:schemeClr val="lt1"/>
            </a:solidFill>
            <a:prstDash val="solid"/>
            <a:miter lim="800000"/>
            <a:headEnd len="sm" w="sm" type="none"/>
            <a:tailEnd len="sm" w="sm" type="none"/>
          </a:ln>
        </p:spPr>
      </p:cxnSp>
      <p:cxnSp>
        <p:nvCxnSpPr>
          <p:cNvPr id="27" name="Google Shape;27;p56"/>
          <p:cNvCxnSpPr/>
          <p:nvPr/>
        </p:nvCxnSpPr>
        <p:spPr>
          <a:xfrm>
            <a:off x="6175512" y="4496389"/>
            <a:ext cx="0" cy="1042579"/>
          </a:xfrm>
          <a:prstGeom prst="straightConnector1">
            <a:avLst/>
          </a:prstGeom>
          <a:noFill/>
          <a:ln cap="flat" cmpd="sng" w="28575">
            <a:solidFill>
              <a:schemeClr val="lt1"/>
            </a:solidFill>
            <a:prstDash val="solid"/>
            <a:miter lim="800000"/>
            <a:headEnd len="sm" w="sm" type="none"/>
            <a:tailEnd len="sm" w="sm" type="none"/>
          </a:ln>
        </p:spPr>
      </p:cxnSp>
      <p:pic>
        <p:nvPicPr>
          <p:cNvPr id="28" name="Google Shape;28;p56"/>
          <p:cNvPicPr preferRelativeResize="0"/>
          <p:nvPr/>
        </p:nvPicPr>
        <p:blipFill rotWithShape="1">
          <a:blip r:embed="rId2">
            <a:alphaModFix/>
          </a:blip>
          <a:srcRect b="0" l="0" r="0" t="0"/>
          <a:stretch/>
        </p:blipFill>
        <p:spPr>
          <a:xfrm>
            <a:off x="3954456" y="677649"/>
            <a:ext cx="1176669" cy="5446643"/>
          </a:xfrm>
          <a:prstGeom prst="rect">
            <a:avLst/>
          </a:prstGeom>
          <a:noFill/>
          <a:ln>
            <a:noFill/>
          </a:ln>
        </p:spPr>
      </p:pic>
      <p:sp>
        <p:nvSpPr>
          <p:cNvPr id="29" name="Google Shape;29;p56"/>
          <p:cNvSpPr txBox="1"/>
          <p:nvPr>
            <p:ph idx="1" type="body"/>
          </p:nvPr>
        </p:nvSpPr>
        <p:spPr>
          <a:xfrm>
            <a:off x="643223" y="1079254"/>
            <a:ext cx="382120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6"/>
          <p:cNvSpPr txBox="1"/>
          <p:nvPr>
            <p:ph idx="2" type="body"/>
          </p:nvPr>
        </p:nvSpPr>
        <p:spPr>
          <a:xfrm>
            <a:off x="643223" y="2087287"/>
            <a:ext cx="3821205" cy="364200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3000"/>
              <a:buNone/>
              <a:defRPr sz="30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56"/>
          <p:cNvSpPr txBox="1"/>
          <p:nvPr>
            <p:ph idx="3" type="body"/>
          </p:nvPr>
        </p:nvSpPr>
        <p:spPr>
          <a:xfrm>
            <a:off x="4975024" y="1126433"/>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6"/>
          <p:cNvSpPr txBox="1"/>
          <p:nvPr>
            <p:ph idx="4" type="body"/>
          </p:nvPr>
        </p:nvSpPr>
        <p:spPr>
          <a:xfrm>
            <a:off x="6271051" y="1126433"/>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228600" lvl="2" marL="1371600" algn="l">
              <a:lnSpc>
                <a:spcPct val="90000"/>
              </a:lnSpc>
              <a:spcBef>
                <a:spcPts val="500"/>
              </a:spcBef>
              <a:spcAft>
                <a:spcPts val="0"/>
              </a:spcAft>
              <a:buClr>
                <a:srgbClr val="0E3C55"/>
              </a:buClr>
              <a:buSzPts val="2000"/>
              <a:buNone/>
              <a:defRPr>
                <a:solidFill>
                  <a:srgbClr val="0E3C55"/>
                </a:solidFill>
              </a:defRPr>
            </a:lvl3pPr>
            <a:lvl4pPr indent="-228600" lvl="3" marL="1828800" algn="l">
              <a:lnSpc>
                <a:spcPct val="90000"/>
              </a:lnSpc>
              <a:spcBef>
                <a:spcPts val="500"/>
              </a:spcBef>
              <a:spcAft>
                <a:spcPts val="0"/>
              </a:spcAft>
              <a:buClr>
                <a:srgbClr val="0E3C55"/>
              </a:buClr>
              <a:buSzPts val="1800"/>
              <a:buNone/>
              <a:defRPr>
                <a:solidFill>
                  <a:srgbClr val="0E3C55"/>
                </a:solidFill>
              </a:defRPr>
            </a:lvl4pPr>
            <a:lvl5pPr indent="-228600" lvl="4" marL="2286000" algn="l">
              <a:lnSpc>
                <a:spcPct val="90000"/>
              </a:lnSpc>
              <a:spcBef>
                <a:spcPts val="500"/>
              </a:spcBef>
              <a:spcAft>
                <a:spcPts val="0"/>
              </a:spcAft>
              <a:buClr>
                <a:srgbClr val="0E3C55"/>
              </a:buClr>
              <a:buSzPts val="18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3" name="Google Shape;33;p56"/>
          <p:cNvCxnSpPr/>
          <p:nvPr/>
        </p:nvCxnSpPr>
        <p:spPr>
          <a:xfrm>
            <a:off x="417209" y="1920386"/>
            <a:ext cx="4287526" cy="0"/>
          </a:xfrm>
          <a:prstGeom prst="straightConnector1">
            <a:avLst/>
          </a:prstGeom>
          <a:noFill/>
          <a:ln cap="flat" cmpd="sng" w="9525">
            <a:solidFill>
              <a:srgbClr val="174F72"/>
            </a:solidFill>
            <a:prstDash val="solid"/>
            <a:miter lim="800000"/>
            <a:headEnd len="sm" w="sm" type="none"/>
            <a:tailEnd len="sm" w="sm" type="none"/>
          </a:ln>
        </p:spPr>
      </p:cxnSp>
      <p:sp>
        <p:nvSpPr>
          <p:cNvPr id="34" name="Google Shape;34;p56"/>
          <p:cNvSpPr txBox="1"/>
          <p:nvPr>
            <p:ph idx="5" type="body"/>
          </p:nvPr>
        </p:nvSpPr>
        <p:spPr>
          <a:xfrm>
            <a:off x="4998842" y="2740524"/>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6"/>
          <p:cNvSpPr txBox="1"/>
          <p:nvPr>
            <p:ph idx="6" type="body"/>
          </p:nvPr>
        </p:nvSpPr>
        <p:spPr>
          <a:xfrm>
            <a:off x="6294869" y="2740524"/>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228600" lvl="2" marL="1371600" algn="l">
              <a:lnSpc>
                <a:spcPct val="90000"/>
              </a:lnSpc>
              <a:spcBef>
                <a:spcPts val="500"/>
              </a:spcBef>
              <a:spcAft>
                <a:spcPts val="0"/>
              </a:spcAft>
              <a:buClr>
                <a:srgbClr val="0E3C55"/>
              </a:buClr>
              <a:buSzPts val="2000"/>
              <a:buNone/>
              <a:defRPr>
                <a:solidFill>
                  <a:srgbClr val="0E3C55"/>
                </a:solidFill>
              </a:defRPr>
            </a:lvl3pPr>
            <a:lvl4pPr indent="-228600" lvl="3" marL="1828800" algn="l">
              <a:lnSpc>
                <a:spcPct val="90000"/>
              </a:lnSpc>
              <a:spcBef>
                <a:spcPts val="500"/>
              </a:spcBef>
              <a:spcAft>
                <a:spcPts val="0"/>
              </a:spcAft>
              <a:buClr>
                <a:srgbClr val="0E3C55"/>
              </a:buClr>
              <a:buSzPts val="1800"/>
              <a:buNone/>
              <a:defRPr>
                <a:solidFill>
                  <a:srgbClr val="0E3C55"/>
                </a:solidFill>
              </a:defRPr>
            </a:lvl4pPr>
            <a:lvl5pPr indent="-228600" lvl="4" marL="2286000" algn="l">
              <a:lnSpc>
                <a:spcPct val="90000"/>
              </a:lnSpc>
              <a:spcBef>
                <a:spcPts val="500"/>
              </a:spcBef>
              <a:spcAft>
                <a:spcPts val="0"/>
              </a:spcAft>
              <a:buClr>
                <a:srgbClr val="0E3C55"/>
              </a:buClr>
              <a:buSzPts val="18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6"/>
          <p:cNvSpPr txBox="1"/>
          <p:nvPr>
            <p:ph idx="7" type="body"/>
          </p:nvPr>
        </p:nvSpPr>
        <p:spPr>
          <a:xfrm>
            <a:off x="4968894" y="4387646"/>
            <a:ext cx="1176670" cy="129299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800"/>
              <a:buNone/>
              <a:defRPr sz="4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6"/>
          <p:cNvSpPr txBox="1"/>
          <p:nvPr>
            <p:ph idx="8" type="body"/>
          </p:nvPr>
        </p:nvSpPr>
        <p:spPr>
          <a:xfrm>
            <a:off x="6264921" y="4387646"/>
            <a:ext cx="5353929" cy="1292995"/>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228600" lvl="2" marL="1371600" algn="l">
              <a:lnSpc>
                <a:spcPct val="90000"/>
              </a:lnSpc>
              <a:spcBef>
                <a:spcPts val="500"/>
              </a:spcBef>
              <a:spcAft>
                <a:spcPts val="0"/>
              </a:spcAft>
              <a:buClr>
                <a:srgbClr val="0E3C55"/>
              </a:buClr>
              <a:buSzPts val="2000"/>
              <a:buNone/>
              <a:defRPr>
                <a:solidFill>
                  <a:srgbClr val="0E3C55"/>
                </a:solidFill>
              </a:defRPr>
            </a:lvl3pPr>
            <a:lvl4pPr indent="-228600" lvl="3" marL="1828800" algn="l">
              <a:lnSpc>
                <a:spcPct val="90000"/>
              </a:lnSpc>
              <a:spcBef>
                <a:spcPts val="500"/>
              </a:spcBef>
              <a:spcAft>
                <a:spcPts val="0"/>
              </a:spcAft>
              <a:buClr>
                <a:srgbClr val="0E3C55"/>
              </a:buClr>
              <a:buSzPts val="1800"/>
              <a:buNone/>
              <a:defRPr>
                <a:solidFill>
                  <a:srgbClr val="0E3C55"/>
                </a:solidFill>
              </a:defRPr>
            </a:lvl4pPr>
            <a:lvl5pPr indent="-228600" lvl="4" marL="2286000" algn="l">
              <a:lnSpc>
                <a:spcPct val="90000"/>
              </a:lnSpc>
              <a:spcBef>
                <a:spcPts val="500"/>
              </a:spcBef>
              <a:spcAft>
                <a:spcPts val="0"/>
              </a:spcAft>
              <a:buClr>
                <a:srgbClr val="0E3C55"/>
              </a:buClr>
              <a:buSzPts val="1800"/>
              <a:buNone/>
              <a:defRPr>
                <a:solidFill>
                  <a:srgbClr val="0E3C5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6"/>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39" name="Google Shape;39;p56"/>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83" name="Shape 183"/>
        <p:cNvGrpSpPr/>
        <p:nvPr/>
      </p:nvGrpSpPr>
      <p:grpSpPr>
        <a:xfrm>
          <a:off x="0" y="0"/>
          <a:ext cx="0" cy="0"/>
          <a:chOff x="0" y="0"/>
          <a:chExt cx="0" cy="0"/>
        </a:xfrm>
      </p:grpSpPr>
      <p:sp>
        <p:nvSpPr>
          <p:cNvPr id="184" name="Google Shape;184;p7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7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6" name="Google Shape;186;p7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7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8" name="Google Shape;188;p7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2" name="Shape 192"/>
        <p:cNvGrpSpPr/>
        <p:nvPr/>
      </p:nvGrpSpPr>
      <p:grpSpPr>
        <a:xfrm>
          <a:off x="0" y="0"/>
          <a:ext cx="0" cy="0"/>
          <a:chOff x="0" y="0"/>
          <a:chExt cx="0" cy="0"/>
        </a:xfrm>
      </p:grpSpPr>
      <p:sp>
        <p:nvSpPr>
          <p:cNvPr id="193" name="Google Shape;193;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7" name="Shape 197"/>
        <p:cNvGrpSpPr/>
        <p:nvPr/>
      </p:nvGrpSpPr>
      <p:grpSpPr>
        <a:xfrm>
          <a:off x="0" y="0"/>
          <a:ext cx="0" cy="0"/>
          <a:chOff x="0" y="0"/>
          <a:chExt cx="0" cy="0"/>
        </a:xfrm>
      </p:grpSpPr>
      <p:sp>
        <p:nvSpPr>
          <p:cNvPr id="198" name="Google Shape;198;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01" name="Shape 201"/>
        <p:cNvGrpSpPr/>
        <p:nvPr/>
      </p:nvGrpSpPr>
      <p:grpSpPr>
        <a:xfrm>
          <a:off x="0" y="0"/>
          <a:ext cx="0" cy="0"/>
          <a:chOff x="0" y="0"/>
          <a:chExt cx="0" cy="0"/>
        </a:xfrm>
      </p:grpSpPr>
      <p:sp>
        <p:nvSpPr>
          <p:cNvPr id="202" name="Google Shape;202;p7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7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4" name="Google Shape;204;p7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5" name="Google Shape;205;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08" name="Shape 208"/>
        <p:cNvGrpSpPr/>
        <p:nvPr/>
      </p:nvGrpSpPr>
      <p:grpSpPr>
        <a:xfrm>
          <a:off x="0" y="0"/>
          <a:ext cx="0" cy="0"/>
          <a:chOff x="0" y="0"/>
          <a:chExt cx="0" cy="0"/>
        </a:xfrm>
      </p:grpSpPr>
      <p:sp>
        <p:nvSpPr>
          <p:cNvPr id="209" name="Google Shape;209;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7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1" name="Google Shape;211;p7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5" name="Shape 215"/>
        <p:cNvGrpSpPr/>
        <p:nvPr/>
      </p:nvGrpSpPr>
      <p:grpSpPr>
        <a:xfrm>
          <a:off x="0" y="0"/>
          <a:ext cx="0" cy="0"/>
          <a:chOff x="0" y="0"/>
          <a:chExt cx="0" cy="0"/>
        </a:xfrm>
      </p:grpSpPr>
      <p:sp>
        <p:nvSpPr>
          <p:cNvPr id="216" name="Google Shape;21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7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21" name="Shape 221"/>
        <p:cNvGrpSpPr/>
        <p:nvPr/>
      </p:nvGrpSpPr>
      <p:grpSpPr>
        <a:xfrm>
          <a:off x="0" y="0"/>
          <a:ext cx="0" cy="0"/>
          <a:chOff x="0" y="0"/>
          <a:chExt cx="0" cy="0"/>
        </a:xfrm>
      </p:grpSpPr>
      <p:sp>
        <p:nvSpPr>
          <p:cNvPr id="222" name="Google Shape;222;p8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3" name="Google Shape;223;p8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PINK)">
  <p:cSld name="Quote slide (PINK)">
    <p:spTree>
      <p:nvGrpSpPr>
        <p:cNvPr id="40" name="Shape 40"/>
        <p:cNvGrpSpPr/>
        <p:nvPr/>
      </p:nvGrpSpPr>
      <p:grpSpPr>
        <a:xfrm>
          <a:off x="0" y="0"/>
          <a:ext cx="0" cy="0"/>
          <a:chOff x="0" y="0"/>
          <a:chExt cx="0" cy="0"/>
        </a:xfrm>
      </p:grpSpPr>
      <p:sp>
        <p:nvSpPr>
          <p:cNvPr id="41" name="Google Shape;41;p57"/>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2" name="Google Shape;42;p57"/>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632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57"/>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7"/>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57"/>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7"/>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47" name="Google Shape;47;p57"/>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48" name="Google Shape;48;p57"/>
          <p:cNvPicPr preferRelativeResize="0"/>
          <p:nvPr/>
        </p:nvPicPr>
        <p:blipFill rotWithShape="1">
          <a:blip r:embed="rId3">
            <a:alphaModFix/>
          </a:blip>
          <a:srcRect b="0" l="0" r="0" t="0"/>
          <a:stretch/>
        </p:blipFill>
        <p:spPr>
          <a:xfrm>
            <a:off x="5666635" y="-8419"/>
            <a:ext cx="3150740" cy="2200290"/>
          </a:xfrm>
          <a:prstGeom prst="rect">
            <a:avLst/>
          </a:prstGeom>
          <a:noFill/>
          <a:ln>
            <a:noFill/>
          </a:ln>
        </p:spPr>
      </p:pic>
      <p:pic>
        <p:nvPicPr>
          <p:cNvPr id="49" name="Google Shape;49;p57"/>
          <p:cNvPicPr preferRelativeResize="0"/>
          <p:nvPr/>
        </p:nvPicPr>
        <p:blipFill rotWithShape="1">
          <a:blip r:embed="rId4">
            <a:alphaModFix/>
          </a:blip>
          <a:srcRect b="0" l="0" r="0" t="0"/>
          <a:stretch/>
        </p:blipFill>
        <p:spPr>
          <a:xfrm>
            <a:off x="7845847" y="2330561"/>
            <a:ext cx="971528" cy="962379"/>
          </a:xfrm>
          <a:prstGeom prst="rect">
            <a:avLst/>
          </a:prstGeom>
          <a:noFill/>
          <a:ln>
            <a:noFill/>
          </a:ln>
        </p:spPr>
      </p:pic>
      <p:pic>
        <p:nvPicPr>
          <p:cNvPr id="50" name="Google Shape;50;p57"/>
          <p:cNvPicPr preferRelativeResize="0"/>
          <p:nvPr/>
        </p:nvPicPr>
        <p:blipFill rotWithShape="1">
          <a:blip r:embed="rId5">
            <a:alphaModFix/>
          </a:blip>
          <a:srcRect b="0" l="0" r="0" t="0"/>
          <a:stretch/>
        </p:blipFill>
        <p:spPr>
          <a:xfrm>
            <a:off x="6284618" y="5671849"/>
            <a:ext cx="1045533" cy="10194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1 colum - RIGHT">
  <p:cSld name="text only with 1 colum - RIGHT">
    <p:spTree>
      <p:nvGrpSpPr>
        <p:cNvPr id="51" name="Shape 51"/>
        <p:cNvGrpSpPr/>
        <p:nvPr/>
      </p:nvGrpSpPr>
      <p:grpSpPr>
        <a:xfrm>
          <a:off x="0" y="0"/>
          <a:ext cx="0" cy="0"/>
          <a:chOff x="0" y="0"/>
          <a:chExt cx="0" cy="0"/>
        </a:xfrm>
      </p:grpSpPr>
      <p:sp>
        <p:nvSpPr>
          <p:cNvPr id="52" name="Google Shape;52;p58"/>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58"/>
          <p:cNvSpPr txBox="1"/>
          <p:nvPr>
            <p:ph idx="2" type="body"/>
          </p:nvPr>
        </p:nvSpPr>
        <p:spPr>
          <a:xfrm>
            <a:off x="4161985" y="2117448"/>
            <a:ext cx="7407087"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4" name="Google Shape;54;p58"/>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
        <p:nvSpPr>
          <p:cNvPr id="55" name="Google Shape;55;p58"/>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56" name="Google Shape;56;p58"/>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pic>
        <p:nvPicPr>
          <p:cNvPr id="57" name="Google Shape;57;p58"/>
          <p:cNvPicPr preferRelativeResize="0"/>
          <p:nvPr/>
        </p:nvPicPr>
        <p:blipFill rotWithShape="1">
          <a:blip r:embed="rId3">
            <a:alphaModFix/>
          </a:blip>
          <a:srcRect b="0" l="0" r="0" t="0"/>
          <a:stretch/>
        </p:blipFill>
        <p:spPr>
          <a:xfrm rot="-3756063">
            <a:off x="11416204" y="6237834"/>
            <a:ext cx="740284" cy="5699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2 colums - RIGHT">
  <p:cSld name="text only with 2 colums - RIGHT">
    <p:spTree>
      <p:nvGrpSpPr>
        <p:cNvPr id="58" name="Shape 58"/>
        <p:cNvGrpSpPr/>
        <p:nvPr/>
      </p:nvGrpSpPr>
      <p:grpSpPr>
        <a:xfrm>
          <a:off x="0" y="0"/>
          <a:ext cx="0" cy="0"/>
          <a:chOff x="0" y="0"/>
          <a:chExt cx="0" cy="0"/>
        </a:xfrm>
      </p:grpSpPr>
      <p:sp>
        <p:nvSpPr>
          <p:cNvPr id="59" name="Google Shape;59;p59"/>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9"/>
          <p:cNvSpPr txBox="1"/>
          <p:nvPr>
            <p:ph idx="2" type="body"/>
          </p:nvPr>
        </p:nvSpPr>
        <p:spPr>
          <a:xfrm>
            <a:off x="4161986" y="2127058"/>
            <a:ext cx="3600000" cy="3960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9"/>
          <p:cNvSpPr txBox="1"/>
          <p:nvPr>
            <p:ph idx="3" type="body"/>
          </p:nvPr>
        </p:nvSpPr>
        <p:spPr>
          <a:xfrm>
            <a:off x="7969071" y="2107839"/>
            <a:ext cx="3600000"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59"/>
          <p:cNvPicPr preferRelativeResize="0"/>
          <p:nvPr/>
        </p:nvPicPr>
        <p:blipFill rotWithShape="1">
          <a:blip r:embed="rId2">
            <a:alphaModFix/>
          </a:blip>
          <a:srcRect b="0" l="0" r="0" t="0"/>
          <a:stretch/>
        </p:blipFill>
        <p:spPr>
          <a:xfrm rot="7576526">
            <a:off x="84296" y="-28200"/>
            <a:ext cx="3596762" cy="2769300"/>
          </a:xfrm>
          <a:prstGeom prst="rect">
            <a:avLst/>
          </a:prstGeom>
          <a:noFill/>
          <a:ln>
            <a:noFill/>
          </a:ln>
        </p:spPr>
      </p:pic>
      <p:sp>
        <p:nvSpPr>
          <p:cNvPr id="63" name="Google Shape;63;p59"/>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i="0" lang="en-IE" sz="1100" u="none" cap="none" strike="noStrike">
                <a:solidFill>
                  <a:srgbClr val="174F72"/>
                </a:solidFill>
                <a:latin typeface="Calibri"/>
                <a:ea typeface="Calibri"/>
                <a:cs typeface="Calibri"/>
                <a:sym typeface="Calibri"/>
              </a:rPr>
              <a:t>EMERGE</a:t>
            </a:r>
            <a:r>
              <a:rPr b="1" i="0" lang="en-IE" sz="1100" u="none" cap="none" strike="noStrike">
                <a:solidFill>
                  <a:srgbClr val="392E85"/>
                </a:solidFill>
                <a:latin typeface="Calibri"/>
                <a:ea typeface="Calibri"/>
                <a:cs typeface="Calibri"/>
                <a:sym typeface="Calibri"/>
              </a:rPr>
              <a:t> </a:t>
            </a:r>
            <a:r>
              <a:rPr b="0" i="0" lang="en-IE" sz="1100" u="none" cap="none" strike="noStrike">
                <a:solidFill>
                  <a:srgbClr val="6D6E6C"/>
                </a:solidFill>
                <a:latin typeface="Calibri"/>
                <a:ea typeface="Calibri"/>
                <a:cs typeface="Calibri"/>
                <a:sym typeface="Calibri"/>
              </a:rPr>
              <a:t>empowering female entrepreneurs in engineering</a:t>
            </a:r>
            <a:endParaRPr b="0" i="0" sz="1100" u="none" cap="none" strike="noStrike">
              <a:solidFill>
                <a:srgbClr val="6D6E6C"/>
              </a:solidFill>
              <a:latin typeface="Calibri"/>
              <a:ea typeface="Calibri"/>
              <a:cs typeface="Calibri"/>
              <a:sym typeface="Calibri"/>
            </a:endParaRPr>
          </a:p>
        </p:txBody>
      </p:sp>
      <p:pic>
        <p:nvPicPr>
          <p:cNvPr id="64" name="Google Shape;64;p59"/>
          <p:cNvPicPr preferRelativeResize="0"/>
          <p:nvPr/>
        </p:nvPicPr>
        <p:blipFill rotWithShape="1">
          <a:blip r:embed="rId3">
            <a:alphaModFix/>
          </a:blip>
          <a:srcRect b="0" l="0" r="0" t="0"/>
          <a:stretch/>
        </p:blipFill>
        <p:spPr>
          <a:xfrm rot="-3756063">
            <a:off x="11416204" y="6237834"/>
            <a:ext cx="740284" cy="569976"/>
          </a:xfrm>
          <a:prstGeom prst="rect">
            <a:avLst/>
          </a:prstGeom>
          <a:noFill/>
          <a:ln>
            <a:noFill/>
          </a:ln>
        </p:spPr>
      </p:pic>
      <p:cxnSp>
        <p:nvCxnSpPr>
          <p:cNvPr id="65" name="Google Shape;65;p59"/>
          <p:cNvCxnSpPr/>
          <p:nvPr/>
        </p:nvCxnSpPr>
        <p:spPr>
          <a:xfrm rot="10800000">
            <a:off x="3764072" y="1901746"/>
            <a:ext cx="8178914" cy="0"/>
          </a:xfrm>
          <a:prstGeom prst="straightConnector1">
            <a:avLst/>
          </a:prstGeom>
          <a:noFill/>
          <a:ln cap="flat" cmpd="sng" w="28575">
            <a:solidFill>
              <a:srgbClr val="174F72"/>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Top - Text Bottom (TURQUOISE)">
  <p:cSld name="Photo Top - Text Bottom (TURQUOISE)">
    <p:spTree>
      <p:nvGrpSpPr>
        <p:cNvPr id="66" name="Shape 66"/>
        <p:cNvGrpSpPr/>
        <p:nvPr/>
      </p:nvGrpSpPr>
      <p:grpSpPr>
        <a:xfrm>
          <a:off x="0" y="0"/>
          <a:ext cx="0" cy="0"/>
          <a:chOff x="0" y="0"/>
          <a:chExt cx="0" cy="0"/>
        </a:xfrm>
      </p:grpSpPr>
      <p:sp>
        <p:nvSpPr>
          <p:cNvPr id="67" name="Google Shape;67;p60"/>
          <p:cNvSpPr/>
          <p:nvPr>
            <p:ph idx="2" type="pic"/>
          </p:nvPr>
        </p:nvSpPr>
        <p:spPr>
          <a:xfrm>
            <a:off x="11628" y="7397"/>
            <a:ext cx="12167420" cy="4409769"/>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2800"/>
              <a:buFont typeface="Arial"/>
              <a:buChar char="•"/>
              <a:defRPr b="0" i="0" sz="28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 name="Google Shape;68;p60"/>
          <p:cNvSpPr/>
          <p:nvPr/>
        </p:nvSpPr>
        <p:spPr>
          <a:xfrm flipH="1">
            <a:off x="10837179" y="5366257"/>
            <a:ext cx="1103834" cy="1103834"/>
          </a:xfrm>
          <a:prstGeom prst="ellipse">
            <a:avLst/>
          </a:prstGeom>
          <a:solidFill>
            <a:srgbClr val="16A8D3">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60"/>
          <p:cNvSpPr/>
          <p:nvPr/>
        </p:nvSpPr>
        <p:spPr>
          <a:xfrm flipH="1">
            <a:off x="3788" y="2819305"/>
            <a:ext cx="12173465" cy="4043593"/>
          </a:xfrm>
          <a:custGeom>
            <a:rect b="b" l="l" r="r" t="t"/>
            <a:pathLst>
              <a:path extrusionOk="0" h="4043593" w="12173465">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0" name="Google Shape;70;p60"/>
          <p:cNvSpPr/>
          <p:nvPr/>
        </p:nvSpPr>
        <p:spPr>
          <a:xfrm>
            <a:off x="-274058" y="3098207"/>
            <a:ext cx="13412102" cy="4572000"/>
          </a:xfrm>
          <a:prstGeom prst="arc">
            <a:avLst>
              <a:gd fmla="val 11191005" name="adj1"/>
              <a:gd fmla="val 20906242" name="adj2"/>
            </a:avLst>
          </a:prstGeom>
          <a:no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71" name="Google Shape;71;p60"/>
          <p:cNvCxnSpPr/>
          <p:nvPr/>
        </p:nvCxnSpPr>
        <p:spPr>
          <a:xfrm rot="10800000">
            <a:off x="332508" y="4442958"/>
            <a:ext cx="11628648" cy="0"/>
          </a:xfrm>
          <a:prstGeom prst="straightConnector1">
            <a:avLst/>
          </a:prstGeom>
          <a:noFill/>
          <a:ln cap="flat" cmpd="sng" w="9525">
            <a:solidFill>
              <a:schemeClr val="lt1"/>
            </a:solidFill>
            <a:prstDash val="solid"/>
            <a:miter lim="800000"/>
            <a:headEnd len="sm" w="sm" type="none"/>
            <a:tailEnd len="sm" w="sm" type="none"/>
          </a:ln>
        </p:spPr>
      </p:cxnSp>
      <p:sp>
        <p:nvSpPr>
          <p:cNvPr id="72" name="Google Shape;72;p60"/>
          <p:cNvSpPr txBox="1"/>
          <p:nvPr>
            <p:ph idx="1" type="body"/>
          </p:nvPr>
        </p:nvSpPr>
        <p:spPr>
          <a:xfrm>
            <a:off x="332508" y="4612984"/>
            <a:ext cx="11545518" cy="633861"/>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60"/>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457200" lvl="1" marL="914400" algn="l">
              <a:lnSpc>
                <a:spcPct val="90000"/>
              </a:lnSpc>
              <a:spcBef>
                <a:spcPts val="500"/>
              </a:spcBef>
              <a:spcAft>
                <a:spcPts val="0"/>
              </a:spcAft>
              <a:buClr>
                <a:schemeClr val="dk1"/>
              </a:buClr>
              <a:buSzPts val="3600"/>
              <a:buChar char="•"/>
              <a:defRPr sz="3600"/>
            </a:lvl2pPr>
            <a:lvl3pPr indent="-457200" lvl="2" marL="1371600" algn="l">
              <a:lnSpc>
                <a:spcPct val="90000"/>
              </a:lnSpc>
              <a:spcBef>
                <a:spcPts val="500"/>
              </a:spcBef>
              <a:spcAft>
                <a:spcPts val="0"/>
              </a:spcAft>
              <a:buClr>
                <a:schemeClr val="dk1"/>
              </a:buClr>
              <a:buSzPts val="3600"/>
              <a:buChar char="•"/>
              <a:defRPr sz="3600"/>
            </a:lvl3pPr>
            <a:lvl4pPr indent="-457200" lvl="3" marL="1828800" algn="l">
              <a:lnSpc>
                <a:spcPct val="90000"/>
              </a:lnSpc>
              <a:spcBef>
                <a:spcPts val="500"/>
              </a:spcBef>
              <a:spcAft>
                <a:spcPts val="0"/>
              </a:spcAft>
              <a:buClr>
                <a:schemeClr val="dk1"/>
              </a:buClr>
              <a:buSzPts val="3600"/>
              <a:buChar char="•"/>
              <a:defRPr sz="3600"/>
            </a:lvl4pPr>
            <a:lvl5pPr indent="-457200" lvl="4" marL="2286000" algn="l">
              <a:lnSpc>
                <a:spcPct val="90000"/>
              </a:lnSpc>
              <a:spcBef>
                <a:spcPts val="500"/>
              </a:spcBef>
              <a:spcAft>
                <a:spcPts val="0"/>
              </a:spcAft>
              <a:buClr>
                <a:schemeClr val="dk1"/>
              </a:buClr>
              <a:buSzPts val="3600"/>
              <a:buChar char="•"/>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0"/>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1100"/>
              <a:buFont typeface="Calibri"/>
              <a:buNone/>
            </a:pPr>
            <a:r>
              <a:rPr b="1" i="0" lang="en-IE" sz="1100" u="none" cap="none" strike="noStrike">
                <a:solidFill>
                  <a:schemeClr val="lt1"/>
                </a:solidFill>
                <a:latin typeface="Calibri"/>
                <a:ea typeface="Calibri"/>
                <a:cs typeface="Calibri"/>
                <a:sym typeface="Calibri"/>
              </a:rPr>
              <a:t>EMERGE </a:t>
            </a:r>
            <a:r>
              <a:rPr b="0" i="0" lang="en-IE" sz="1100" u="none" cap="none" strike="noStrike">
                <a:solidFill>
                  <a:schemeClr val="lt1"/>
                </a:solidFill>
                <a:latin typeface="Calibri"/>
                <a:ea typeface="Calibri"/>
                <a:cs typeface="Calibri"/>
                <a:sym typeface="Calibri"/>
              </a:rPr>
              <a:t>empowering female entrepreneurs in engineering</a:t>
            </a:r>
            <a:endParaRPr b="0" i="0" sz="1100" u="none" cap="none" strike="noStrike">
              <a:solidFill>
                <a:schemeClr val="lt1"/>
              </a:solidFill>
              <a:latin typeface="Calibri"/>
              <a:ea typeface="Calibri"/>
              <a:cs typeface="Calibri"/>
              <a:sym typeface="Calibri"/>
            </a:endParaRPr>
          </a:p>
        </p:txBody>
      </p:sp>
      <p:pic>
        <p:nvPicPr>
          <p:cNvPr id="75" name="Google Shape;75;p60"/>
          <p:cNvPicPr preferRelativeResize="0"/>
          <p:nvPr/>
        </p:nvPicPr>
        <p:blipFill rotWithShape="1">
          <a:blip r:embed="rId2">
            <a:alphaModFix/>
          </a:blip>
          <a:srcRect b="0" l="0" r="0" t="0"/>
          <a:stretch/>
        </p:blipFill>
        <p:spPr>
          <a:xfrm flipH="1" rot="3756063">
            <a:off x="23560" y="6215909"/>
            <a:ext cx="740284" cy="569976"/>
          </a:xfrm>
          <a:prstGeom prst="rect">
            <a:avLst/>
          </a:prstGeom>
          <a:noFill/>
          <a:ln>
            <a:noFill/>
          </a:ln>
        </p:spPr>
      </p:pic>
      <p:pic>
        <p:nvPicPr>
          <p:cNvPr id="76" name="Google Shape;76;p60"/>
          <p:cNvPicPr preferRelativeResize="0"/>
          <p:nvPr/>
        </p:nvPicPr>
        <p:blipFill rotWithShape="1">
          <a:blip r:embed="rId3">
            <a:alphaModFix amt="80000"/>
          </a:blip>
          <a:srcRect b="0" l="0" r="0" t="0"/>
          <a:stretch/>
        </p:blipFill>
        <p:spPr>
          <a:xfrm flipH="1">
            <a:off x="11026587" y="3382252"/>
            <a:ext cx="1086833" cy="1076599"/>
          </a:xfrm>
          <a:prstGeom prst="rect">
            <a:avLst/>
          </a:prstGeom>
          <a:noFill/>
          <a:ln>
            <a:noFill/>
          </a:ln>
        </p:spPr>
      </p:pic>
      <p:pic>
        <p:nvPicPr>
          <p:cNvPr id="77" name="Google Shape;77;p60"/>
          <p:cNvPicPr preferRelativeResize="0"/>
          <p:nvPr/>
        </p:nvPicPr>
        <p:blipFill rotWithShape="1">
          <a:blip r:embed="rId4">
            <a:alphaModFix amt="80000"/>
          </a:blip>
          <a:srcRect b="0" l="0" r="0" t="0"/>
          <a:stretch/>
        </p:blipFill>
        <p:spPr>
          <a:xfrm flipH="1">
            <a:off x="-29652" y="3095929"/>
            <a:ext cx="1450169" cy="14454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only with 1 colum - LEFT">
  <p:cSld name="text only with 1 colum - LEFT">
    <p:spTree>
      <p:nvGrpSpPr>
        <p:cNvPr id="78" name="Shape 78"/>
        <p:cNvGrpSpPr/>
        <p:nvPr/>
      </p:nvGrpSpPr>
      <p:grpSpPr>
        <a:xfrm>
          <a:off x="0" y="0"/>
          <a:ext cx="0" cy="0"/>
          <a:chOff x="0" y="0"/>
          <a:chExt cx="0" cy="0"/>
        </a:xfrm>
      </p:grpSpPr>
      <p:sp>
        <p:nvSpPr>
          <p:cNvPr id="79" name="Google Shape;79;p61"/>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6D6E6C"/>
              </a:buClr>
              <a:buSzPts val="3600"/>
              <a:buNone/>
              <a:defRPr sz="3600">
                <a:solidFill>
                  <a:srgbClr val="6D6E6C"/>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1"/>
          <p:cNvSpPr txBox="1"/>
          <p:nvPr>
            <p:ph idx="2" type="body"/>
          </p:nvPr>
        </p:nvSpPr>
        <p:spPr>
          <a:xfrm>
            <a:off x="876301" y="2117212"/>
            <a:ext cx="7407087" cy="397510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6D6E6C"/>
              </a:buClr>
              <a:buSzPts val="2400"/>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1" name="Google Shape;81;p61"/>
          <p:cNvCxnSpPr/>
          <p:nvPr/>
        </p:nvCxnSpPr>
        <p:spPr>
          <a:xfrm rot="10800000">
            <a:off x="478388" y="1901510"/>
            <a:ext cx="8178914" cy="0"/>
          </a:xfrm>
          <a:prstGeom prst="straightConnector1">
            <a:avLst/>
          </a:prstGeom>
          <a:noFill/>
          <a:ln cap="flat" cmpd="sng" w="28575">
            <a:solidFill>
              <a:srgbClr val="174F72"/>
            </a:solidFill>
            <a:prstDash val="solid"/>
            <a:miter lim="800000"/>
            <a:headEnd len="sm" w="sm" type="none"/>
            <a:tailEnd len="sm" w="sm" type="none"/>
          </a:ln>
        </p:spPr>
      </p:cxnSp>
      <p:sp>
        <p:nvSpPr>
          <p:cNvPr id="82" name="Google Shape;82;p61"/>
          <p:cNvSpPr txBox="1"/>
          <p:nvPr/>
        </p:nvSpPr>
        <p:spPr>
          <a:xfrm>
            <a:off x="591670" y="6376509"/>
            <a:ext cx="11306221" cy="41115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83" name="Google Shape;83;p61"/>
          <p:cNvPicPr preferRelativeResize="0"/>
          <p:nvPr/>
        </p:nvPicPr>
        <p:blipFill rotWithShape="1">
          <a:blip r:embed="rId2">
            <a:alphaModFix/>
          </a:blip>
          <a:srcRect b="0" l="0" r="0" t="0"/>
          <a:stretch/>
        </p:blipFill>
        <p:spPr>
          <a:xfrm flipH="1" rot="-7576526">
            <a:off x="8444824" y="117335"/>
            <a:ext cx="3596762" cy="2769300"/>
          </a:xfrm>
          <a:prstGeom prst="rect">
            <a:avLst/>
          </a:prstGeom>
          <a:noFill/>
          <a:ln>
            <a:noFill/>
          </a:ln>
        </p:spPr>
      </p:pic>
      <p:pic>
        <p:nvPicPr>
          <p:cNvPr id="84" name="Google Shape;84;p61"/>
          <p:cNvPicPr preferRelativeResize="0"/>
          <p:nvPr/>
        </p:nvPicPr>
        <p:blipFill rotWithShape="1">
          <a:blip r:embed="rId3">
            <a:alphaModFix/>
          </a:blip>
          <a:srcRect b="0" l="0" r="0" t="0"/>
          <a:stretch/>
        </p:blipFill>
        <p:spPr>
          <a:xfrm flipH="1" rot="3756063">
            <a:off x="23560" y="6215909"/>
            <a:ext cx="740284" cy="5699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lide (TURQUOISE)">
  <p:cSld name="Quote slide (TURQUOISE)">
    <p:spTree>
      <p:nvGrpSpPr>
        <p:cNvPr id="85" name="Shape 85"/>
        <p:cNvGrpSpPr/>
        <p:nvPr/>
      </p:nvGrpSpPr>
      <p:grpSpPr>
        <a:xfrm>
          <a:off x="0" y="0"/>
          <a:ext cx="0" cy="0"/>
          <a:chOff x="0" y="0"/>
          <a:chExt cx="0" cy="0"/>
        </a:xfrm>
      </p:grpSpPr>
      <p:sp>
        <p:nvSpPr>
          <p:cNvPr id="86" name="Google Shape;86;p62"/>
          <p:cNvSpPr/>
          <p:nvPr/>
        </p:nvSpPr>
        <p:spPr>
          <a:xfrm flipH="1" rot="-9785098">
            <a:off x="-812362" y="-1784731"/>
            <a:ext cx="9239667" cy="9239667"/>
          </a:xfrm>
          <a:prstGeom prst="arc">
            <a:avLst>
              <a:gd fmla="val 18971973" name="adj1"/>
              <a:gd fmla="val 3235985" name="adj2"/>
            </a:avLst>
          </a:prstGeom>
          <a:noFill/>
          <a:ln cap="flat" cmpd="sng" w="9525">
            <a:solidFill>
              <a:srgbClr val="6D6E6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62"/>
          <p:cNvSpPr/>
          <p:nvPr/>
        </p:nvSpPr>
        <p:spPr>
          <a:xfrm>
            <a:off x="1" y="-2"/>
            <a:ext cx="7807920" cy="6858002"/>
          </a:xfrm>
          <a:custGeom>
            <a:rect b="b" l="l" r="r" t="t"/>
            <a:pathLst>
              <a:path extrusionOk="0" h="6858002" w="7807920">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 name="Google Shape;88;p62"/>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62"/>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62"/>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62"/>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92" name="Google Shape;92;p62"/>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pic>
        <p:nvPicPr>
          <p:cNvPr id="93" name="Google Shape;93;p62"/>
          <p:cNvPicPr preferRelativeResize="0"/>
          <p:nvPr/>
        </p:nvPicPr>
        <p:blipFill rotWithShape="1">
          <a:blip r:embed="rId3">
            <a:alphaModFix/>
          </a:blip>
          <a:srcRect b="0" l="0" r="0" t="0"/>
          <a:stretch/>
        </p:blipFill>
        <p:spPr>
          <a:xfrm>
            <a:off x="5666635" y="-8419"/>
            <a:ext cx="3150740" cy="2200290"/>
          </a:xfrm>
          <a:prstGeom prst="rect">
            <a:avLst/>
          </a:prstGeom>
          <a:noFill/>
          <a:ln>
            <a:noFill/>
          </a:ln>
        </p:spPr>
      </p:pic>
      <p:pic>
        <p:nvPicPr>
          <p:cNvPr id="94" name="Google Shape;94;p62"/>
          <p:cNvPicPr preferRelativeResize="0"/>
          <p:nvPr/>
        </p:nvPicPr>
        <p:blipFill rotWithShape="1">
          <a:blip r:embed="rId4">
            <a:alphaModFix/>
          </a:blip>
          <a:srcRect b="0" l="0" r="0" t="0"/>
          <a:stretch/>
        </p:blipFill>
        <p:spPr>
          <a:xfrm>
            <a:off x="6311624" y="5825975"/>
            <a:ext cx="971528" cy="962379"/>
          </a:xfrm>
          <a:prstGeom prst="rect">
            <a:avLst/>
          </a:prstGeom>
          <a:noFill/>
          <a:ln>
            <a:noFill/>
          </a:ln>
        </p:spPr>
      </p:pic>
      <p:pic>
        <p:nvPicPr>
          <p:cNvPr id="95" name="Google Shape;95;p62"/>
          <p:cNvPicPr preferRelativeResize="0"/>
          <p:nvPr/>
        </p:nvPicPr>
        <p:blipFill rotWithShape="1">
          <a:blip r:embed="rId5">
            <a:alphaModFix/>
          </a:blip>
          <a:srcRect b="0" l="0" r="0" t="0"/>
          <a:stretch/>
        </p:blipFill>
        <p:spPr>
          <a:xfrm>
            <a:off x="7920919" y="2330561"/>
            <a:ext cx="933458" cy="9101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URQUOISE ICON CIRCLE - with photo &amp; text">
  <p:cSld name="TURQUOISE ICON CIRCLE - with photo &amp; text">
    <p:spTree>
      <p:nvGrpSpPr>
        <p:cNvPr id="96" name="Shape 96"/>
        <p:cNvGrpSpPr/>
        <p:nvPr/>
      </p:nvGrpSpPr>
      <p:grpSpPr>
        <a:xfrm>
          <a:off x="0" y="0"/>
          <a:ext cx="0" cy="0"/>
          <a:chOff x="0" y="0"/>
          <a:chExt cx="0" cy="0"/>
        </a:xfrm>
      </p:grpSpPr>
      <p:sp>
        <p:nvSpPr>
          <p:cNvPr id="97" name="Google Shape;97;p63"/>
          <p:cNvSpPr txBox="1"/>
          <p:nvPr>
            <p:ph idx="1" type="body"/>
          </p:nvPr>
        </p:nvSpPr>
        <p:spPr>
          <a:xfrm>
            <a:off x="6150077" y="2157413"/>
            <a:ext cx="5551386" cy="36316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6D6E6C"/>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98" name="Google Shape;98;p63"/>
          <p:cNvCxnSpPr/>
          <p:nvPr/>
        </p:nvCxnSpPr>
        <p:spPr>
          <a:xfrm rot="10800000">
            <a:off x="-3076" y="1779018"/>
            <a:ext cx="12192000" cy="0"/>
          </a:xfrm>
          <a:prstGeom prst="straightConnector1">
            <a:avLst/>
          </a:prstGeom>
          <a:noFill/>
          <a:ln cap="flat" cmpd="sng" w="9525">
            <a:solidFill>
              <a:srgbClr val="6D6E6C"/>
            </a:solidFill>
            <a:prstDash val="solid"/>
            <a:miter lim="800000"/>
            <a:headEnd len="sm" w="sm" type="none"/>
            <a:tailEnd len="sm" w="sm" type="none"/>
          </a:ln>
        </p:spPr>
      </p:cxnSp>
      <p:sp>
        <p:nvSpPr>
          <p:cNvPr id="99" name="Google Shape;99;p63"/>
          <p:cNvSpPr/>
          <p:nvPr>
            <p:ph idx="2" type="pic"/>
          </p:nvPr>
        </p:nvSpPr>
        <p:spPr>
          <a:xfrm>
            <a:off x="608086" y="1404496"/>
            <a:ext cx="4849824" cy="487974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1000"/>
              </a:spcBef>
              <a:spcAft>
                <a:spcPts val="0"/>
              </a:spcAft>
              <a:buClr>
                <a:srgbClr val="6D6E6C"/>
              </a:buClr>
              <a:buSzPts val="3200"/>
              <a:buFont typeface="Arial"/>
              <a:buChar char="•"/>
              <a:defRPr b="0" i="0" sz="3200" u="none" cap="none" strike="noStrike">
                <a:solidFill>
                  <a:srgbClr val="6D6E6C"/>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63"/>
          <p:cNvSpPr txBox="1"/>
          <p:nvPr>
            <p:ph idx="3" type="body"/>
          </p:nvPr>
        </p:nvSpPr>
        <p:spPr>
          <a:xfrm>
            <a:off x="6121565" y="767883"/>
            <a:ext cx="55798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0B1A2"/>
              </a:buClr>
              <a:buSzPts val="3600"/>
              <a:buNone/>
              <a:defRPr i="0" sz="3600">
                <a:solidFill>
                  <a:srgbClr val="10B1A2"/>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63"/>
          <p:cNvSpPr txBox="1"/>
          <p:nvPr/>
        </p:nvSpPr>
        <p:spPr>
          <a:xfrm>
            <a:off x="285884" y="6376509"/>
            <a:ext cx="11200160" cy="41115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174F72"/>
              </a:buClr>
              <a:buSzPts val="1100"/>
              <a:buFont typeface="Calibri"/>
              <a:buNone/>
            </a:pPr>
            <a:r>
              <a:rPr b="1" lang="en-IE" sz="1100">
                <a:solidFill>
                  <a:srgbClr val="174F72"/>
                </a:solidFill>
                <a:latin typeface="Calibri"/>
                <a:ea typeface="Calibri"/>
                <a:cs typeface="Calibri"/>
                <a:sym typeface="Calibri"/>
              </a:rPr>
              <a:t>EMERGE</a:t>
            </a:r>
            <a:r>
              <a:rPr b="1" lang="en-IE" sz="1100">
                <a:solidFill>
                  <a:srgbClr val="392E85"/>
                </a:solidFill>
                <a:latin typeface="Calibri"/>
                <a:ea typeface="Calibri"/>
                <a:cs typeface="Calibri"/>
                <a:sym typeface="Calibri"/>
              </a:rPr>
              <a:t> </a:t>
            </a:r>
            <a:r>
              <a:rPr b="0" lang="en-IE" sz="1100">
                <a:solidFill>
                  <a:srgbClr val="6D6E6C"/>
                </a:solidFill>
                <a:latin typeface="Calibri"/>
                <a:ea typeface="Calibri"/>
                <a:cs typeface="Calibri"/>
                <a:sym typeface="Calibri"/>
              </a:rPr>
              <a:t>empowering female entrepreneurs in engineering</a:t>
            </a:r>
            <a:endParaRPr b="0" sz="1100">
              <a:solidFill>
                <a:srgbClr val="6D6E6C"/>
              </a:solidFill>
              <a:latin typeface="Calibri"/>
              <a:ea typeface="Calibri"/>
              <a:cs typeface="Calibri"/>
              <a:sym typeface="Calibri"/>
            </a:endParaRPr>
          </a:p>
        </p:txBody>
      </p:sp>
      <p:pic>
        <p:nvPicPr>
          <p:cNvPr id="102" name="Google Shape;102;p63"/>
          <p:cNvPicPr preferRelativeResize="0"/>
          <p:nvPr/>
        </p:nvPicPr>
        <p:blipFill rotWithShape="1">
          <a:blip r:embed="rId2">
            <a:alphaModFix/>
          </a:blip>
          <a:srcRect b="0" l="0" r="0" t="0"/>
          <a:stretch/>
        </p:blipFill>
        <p:spPr>
          <a:xfrm rot="-3756063">
            <a:off x="11416204" y="6237834"/>
            <a:ext cx="740284" cy="569976"/>
          </a:xfrm>
          <a:prstGeom prst="rect">
            <a:avLst/>
          </a:prstGeom>
          <a:noFill/>
          <a:ln>
            <a:noFill/>
          </a:ln>
        </p:spPr>
      </p:pic>
      <p:sp>
        <p:nvSpPr>
          <p:cNvPr id="103" name="Google Shape;103;p63"/>
          <p:cNvSpPr/>
          <p:nvPr/>
        </p:nvSpPr>
        <p:spPr>
          <a:xfrm>
            <a:off x="928811" y="1274475"/>
            <a:ext cx="1061075" cy="1067983"/>
          </a:xfrm>
          <a:prstGeom prst="ellipse">
            <a:avLst/>
          </a:prstGeom>
          <a:solidFill>
            <a:srgbClr val="10B1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thebalancecareers.com/list-of-engineering-skills-2063751" TargetMode="Externa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thebalancecareers.com/communication-skills-list-2063779" TargetMode="External"/><Relationship Id="rId4" Type="http://schemas.openxmlformats.org/officeDocument/2006/relationships/hyperlink" Target="https://www.thebalancecareers.com/list-of-engineering-skills-2063751" TargetMode="External"/><Relationship Id="rId5"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thebalancecareers.com/list-of-engineering-skills-2063751" TargetMode="Externa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www.thebalancecareers.com/list-of-engineering-skills-2063751" TargetMode="External"/><Relationship Id="rId4" Type="http://schemas.openxmlformats.org/officeDocument/2006/relationships/image" Target="../media/image27.jpg"/><Relationship Id="rId5" Type="http://schemas.openxmlformats.org/officeDocument/2006/relationships/hyperlink" Target="http://dstudio.ubc.ca/2012/03/18/teamwork/teamwork-gears/" TargetMode="External"/><Relationship Id="rId6"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thebalancecareers.com/list-of-engineering-skills-2063751" TargetMode="Externa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www.bdc.ca/en/articles-tools/entrepreneur-toolkit/business-assessments/pages/entrepreneurial-potential-self-assessment.aspx" TargetMode="Externa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theentrepreneurequation.com/" TargetMode="Externa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4.jpg"/><Relationship Id="rId4" Type="http://schemas.openxmlformats.org/officeDocument/2006/relationships/hyperlink" Target="https://www.psychometrictest.org.uk/entrepreneur-tes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www.psychometrictest.org.uk/leadership-test/" TargetMode="Externa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www.psychometrictest.org.uk/resilience-test/"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s://getpocket.com/" TargetMode="External"/><Relationship Id="rId4" Type="http://schemas.openxmlformats.org/officeDocument/2006/relationships/hyperlink" Target="https://slack.com/intl/en-tr/?eu_nc=1" TargetMode="External"/><Relationship Id="rId5" Type="http://schemas.openxmlformats.org/officeDocument/2006/relationships/hyperlink" Target="https://moz.com/" TargetMode="External"/><Relationship Id="rId6" Type="http://schemas.openxmlformats.org/officeDocument/2006/relationships/hyperlink" Target="https://squareup.com/us/en/townsquare/8-easy-ways-to-stay-on-top-of-industry-trend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hyperlink" Target="http://thestroudcourier.com/2015/03/04/engineer-and-entrepreneur-karen-purcell-shares-stem-survival-strategies-for-wome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9.jpg"/><Relationship Id="rId4" Type="http://schemas.openxmlformats.org/officeDocument/2006/relationships/hyperlink" Target="https://www.fastcompany.com/1841608/strategies-help-women-thrive-stem-career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jpg"/><Relationship Id="rId4" Type="http://schemas.openxmlformats.org/officeDocument/2006/relationships/hyperlink" Target="https://www.fastcompany.com/1841608/strategies-help-women-thrive-stem-care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9.jpg"/><Relationship Id="rId4" Type="http://schemas.openxmlformats.org/officeDocument/2006/relationships/hyperlink" Target="https://www.fastcompany.com/1841608/strategies-help-women-thrive-stem-career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9.jpg"/><Relationship Id="rId4" Type="http://schemas.openxmlformats.org/officeDocument/2006/relationships/hyperlink" Target="https://www.fastcompany.com/1841608/strategies-help-women-thrive-stem-career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waytob.com/" TargetMode="External"/><Relationship Id="rId4" Type="http://schemas.openxmlformats.org/officeDocument/2006/relationships/hyperlink" Target="https://www.facebook.com/watch/?v=1915328668496126" TargetMode="External"/><Relationship Id="rId9" Type="http://schemas.openxmlformats.org/officeDocument/2006/relationships/image" Target="../media/image42.jpg"/><Relationship Id="rId5" Type="http://schemas.openxmlformats.org/officeDocument/2006/relationships/hyperlink" Target="https://www.women-in-tech-dublin.com/blog/top-7-innovative-female-led-irish-startups" TargetMode="External"/><Relationship Id="rId6" Type="http://schemas.openxmlformats.org/officeDocument/2006/relationships/hyperlink" Target="https://www.women-in-tech-dublin.com/blog/top-7-innovative-female-led-irish-startups" TargetMode="External"/><Relationship Id="rId7" Type="http://schemas.openxmlformats.org/officeDocument/2006/relationships/hyperlink" Target="https://www.women-in-tech-dublin.com/blog/top-7-innovative-female-led-irish-startups" TargetMode="External"/><Relationship Id="rId8" Type="http://schemas.openxmlformats.org/officeDocument/2006/relationships/hyperlink" Target="https://www.women-in-tech-dublin.com/blog/top-7-innovative-female-led-irish-startup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s://www.romerogames.ie/" TargetMode="External"/><Relationship Id="rId4" Type="http://schemas.openxmlformats.org/officeDocument/2006/relationships/hyperlink" Target="https://www.women-in-tech-dublin.com/blog/top-7-innovative-female-led-irish-startups" TargetMode="External"/><Relationship Id="rId5" Type="http://schemas.openxmlformats.org/officeDocument/2006/relationships/hyperlink" Target="https://www.lynda.com/Brenda-Romero/4851408-1.html" TargetMode="External"/><Relationship Id="rId6"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hyperlink" Target="https://kinzen.com/" TargetMode="External"/><Relationship Id="rId4" Type="http://schemas.openxmlformats.org/officeDocument/2006/relationships/hyperlink" Target="https://www.women-in-tech-dublin.com/blog/top-7-innovative-female-led-irish-startups" TargetMode="External"/><Relationship Id="rId5" Type="http://schemas.openxmlformats.org/officeDocument/2006/relationships/hyperlink" Target="https://www.women-in-tech-dublin.com/blog/top-7-innovative-female-led-irish-startups" TargetMode="External"/><Relationship Id="rId6" Type="http://schemas.openxmlformats.org/officeDocument/2006/relationships/hyperlink" Target="https://www.siliconrepublic.com/start-ups/aine-kerr-kinzen-inspirefest" TargetMode="External"/><Relationship Id="rId7" Type="http://schemas.openxmlformats.org/officeDocument/2006/relationships/image" Target="../media/image4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hyperlink" Target="https://www.discoverneon.com/" TargetMode="External"/><Relationship Id="rId4" Type="http://schemas.openxmlformats.org/officeDocument/2006/relationships/hyperlink" Target="https://www.women-in-tech-dublin.com/blog/top-7-innovative-female-led-irish-startups" TargetMode="External"/><Relationship Id="rId5"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theuxstudio.ie/" TargetMode="External"/><Relationship Id="rId4" Type="http://schemas.openxmlformats.org/officeDocument/2006/relationships/hyperlink" Target="https://www.women-in-tech-dublin.com/blog/top-7-innovative-female-led-irish-startups" TargetMode="External"/><Relationship Id="rId5" Type="http://schemas.openxmlformats.org/officeDocument/2006/relationships/image" Target="../media/image4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www.workjuggle.com/" TargetMode="External"/><Relationship Id="rId4" Type="http://schemas.openxmlformats.org/officeDocument/2006/relationships/hyperlink" Target="https://www.women-in-tech-dublin.com/blog/top-7-innovative-female-led-irish-startups" TargetMode="External"/><Relationship Id="rId5"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women-in-tech-dublin.com/blog/top-7-innovative-female-led-irish-startups" TargetMode="Externa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medium.com/swlh/10-must-have-traits-of-a-successful-entrepreneur-d46519452b0e" TargetMode="External"/><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hyperlink" Target="https://youtu.be/Lvp1PzoPqx4?list=PL8YO7zfzagVn_Ap1Uj26tAuO9C5wuooj1" TargetMode="Externa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s://www.youtube.com/results?search_query=#Drones" TargetMode="External"/><Relationship Id="rId4" Type="http://schemas.openxmlformats.org/officeDocument/2006/relationships/hyperlink" Target="https://www.youtube.com/results?search_query=#Robotics" TargetMode="External"/><Relationship Id="rId5" Type="http://schemas.openxmlformats.org/officeDocument/2006/relationships/hyperlink" Target="https://www.youtube.com/results?search_query=#Tech" TargetMode="External"/><Relationship Id="rId6" Type="http://schemas.openxmlformats.org/officeDocument/2006/relationships/hyperlink" Target="https://youtu.be/QNFGFFLbO88?list=PL8YO7zfzagVn_Ap1Uj26tAuO9C5wuooj1" TargetMode="External"/><Relationship Id="rId7"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hyperlink" Target="https://youtu.be/G2lWKHZj0lc?list=PL8YO7zfzagVn_Ap1Uj26tAuO9C5wuooj1" TargetMode="Externa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hyperlink" Target="https://youtu.be/pl4TfapPwfk?list=PL8YO7zfzagVn_Ap1Uj26tAuO9C5wuooj1" TargetMode="Externa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hyperlink" Target="http://www.youtube.com/watch?v=SCqYbPPVq4M&amp;list=PL8YO7zfzagVn_Ap1Uj26tAuO9C5wuooj1&amp;index=19" TargetMode="Externa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medium.com/swlh/10-must-have-traits-of-a-successful-entrepreneur-d46519452b0e" TargetMode="External"/><Relationship Id="rId4" Type="http://schemas.openxmlformats.org/officeDocument/2006/relationships/hyperlink" Target="https://www.entrepreneur.com/article/249137" TargetMode="External"/><Relationship Id="rId5" Type="http://schemas.openxmlformats.org/officeDocument/2006/relationships/hyperlink" Target="https://www.entrepreneur.com/article/249137" TargetMode="External"/><Relationship Id="rId6" Type="http://schemas.openxmlformats.org/officeDocument/2006/relationships/hyperlink" Target="https://www.entrepreneur.com/article/249137" TargetMode="External"/><Relationship Id="rId7"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hyperlink" Target="https://youtu.be/YITiLuZy1TM" TargetMode="Externa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hyperlink" Target="https://youtu.be/UiNFXcI9Rb8" TargetMode="Externa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hyperlink" Target="https://www.facebook.com/EMERGEPROJECTEU/?ref=br_rs" TargetMode="External"/><Relationship Id="rId4" Type="http://schemas.openxmlformats.org/officeDocument/2006/relationships/hyperlink" Target="http://www.emergeengineers.eu/project-partners/" TargetMode="External"/><Relationship Id="rId5" Type="http://schemas.openxmlformats.org/officeDocument/2006/relationships/hyperlink" Target="http://www.emergeengineers.e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bizfluent.com/info-8247704-differences-between-skills-traits.html" TargetMode="External"/><Relationship Id="rId4" Type="http://schemas.openxmlformats.org/officeDocument/2006/relationships/hyperlink" Target="https://bizfluent.com/info-8247704-differences-between-skills-traits.html" TargetMode="External"/><Relationship Id="rId5"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hyperlink" Target="https://businessfirstfamily.com/improve-entrepreneurial-skill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1"/>
          <p:cNvSpPr txBox="1"/>
          <p:nvPr>
            <p:ph idx="1" type="body"/>
          </p:nvPr>
        </p:nvSpPr>
        <p:spPr>
          <a:xfrm>
            <a:off x="577959" y="2701255"/>
            <a:ext cx="4088056" cy="3420135"/>
          </a:xfrm>
          <a:prstGeom prst="rect">
            <a:avLst/>
          </a:prstGeom>
          <a:noFill/>
          <a:ln>
            <a:noFill/>
          </a:ln>
        </p:spPr>
        <p:txBody>
          <a:bodyPr anchorCtr="0" anchor="t" bIns="45700" lIns="91425" spcFirstLastPara="1" rIns="91425" wrap="square" tIns="45700">
            <a:normAutofit/>
          </a:bodyPr>
          <a:lstStyle/>
          <a:p>
            <a:pPr indent="0" lvl="0" marL="0" rtl="0" algn="l">
              <a:lnSpc>
                <a:spcPct val="111111"/>
              </a:lnSpc>
              <a:spcBef>
                <a:spcPts val="0"/>
              </a:spcBef>
              <a:spcAft>
                <a:spcPts val="0"/>
              </a:spcAft>
              <a:buClr>
                <a:srgbClr val="E63275"/>
              </a:buClr>
              <a:buSzPts val="3600"/>
              <a:buNone/>
            </a:pPr>
            <a:r>
              <a:rPr b="1" lang="en-IE">
                <a:solidFill>
                  <a:srgbClr val="E63275"/>
                </a:solidFill>
              </a:rPr>
              <a:t>MODÜL 3</a:t>
            </a:r>
            <a:endParaRPr/>
          </a:p>
          <a:p>
            <a:pPr indent="0" lvl="0" marL="0" rtl="0" algn="l">
              <a:lnSpc>
                <a:spcPct val="111111"/>
              </a:lnSpc>
              <a:spcBef>
                <a:spcPts val="1000"/>
              </a:spcBef>
              <a:spcAft>
                <a:spcPts val="0"/>
              </a:spcAft>
              <a:buClr>
                <a:srgbClr val="174F72"/>
              </a:buClr>
              <a:buSzPts val="3600"/>
              <a:buNone/>
            </a:pPr>
            <a:r>
              <a:t/>
            </a:r>
            <a:endParaRPr b="1"/>
          </a:p>
          <a:p>
            <a:pPr indent="0" lvl="0" marL="0" rtl="0" algn="l">
              <a:lnSpc>
                <a:spcPct val="111111"/>
              </a:lnSpc>
              <a:spcBef>
                <a:spcPts val="1000"/>
              </a:spcBef>
              <a:spcAft>
                <a:spcPts val="0"/>
              </a:spcAft>
              <a:buClr>
                <a:srgbClr val="174F72"/>
              </a:buClr>
              <a:buSzPts val="3600"/>
              <a:buNone/>
            </a:pPr>
            <a:r>
              <a:rPr b="1" lang="en-IE"/>
              <a:t>Girişimci Dehanızı Ortaya Çıkarın</a:t>
            </a:r>
            <a:endParaRPr/>
          </a:p>
        </p:txBody>
      </p:sp>
      <p:pic>
        <p:nvPicPr>
          <p:cNvPr descr="A picture containing clock&#10;&#10;Description automatically generated" id="232" name="Google Shape;232;p1"/>
          <p:cNvPicPr preferRelativeResize="0"/>
          <p:nvPr>
            <p:ph idx="2" type="pic"/>
          </p:nvPr>
        </p:nvPicPr>
        <p:blipFill rotWithShape="1">
          <a:blip r:embed="rId3">
            <a:alphaModFix/>
          </a:blip>
          <a:srcRect b="0" l="0" r="0" t="0"/>
          <a:stretch/>
        </p:blipFill>
        <p:spPr>
          <a:xfrm>
            <a:off x="5773277" y="-478573"/>
            <a:ext cx="6749004" cy="6749004"/>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10"/>
          <p:cNvSpPr txBox="1"/>
          <p:nvPr>
            <p:ph idx="1" type="body"/>
          </p:nvPr>
        </p:nvSpPr>
        <p:spPr>
          <a:xfrm>
            <a:off x="3854729" y="744392"/>
            <a:ext cx="8064859"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Önce Mühendislik becerilerinizi değerlendirelim / gözden geçirelim!</a:t>
            </a:r>
            <a:endParaRPr b="1">
              <a:solidFill>
                <a:srgbClr val="10B1A2"/>
              </a:solidFill>
            </a:endParaRPr>
          </a:p>
        </p:txBody>
      </p:sp>
      <p:sp>
        <p:nvSpPr>
          <p:cNvPr id="297" name="Google Shape;297;p10"/>
          <p:cNvSpPr txBox="1"/>
          <p:nvPr>
            <p:ph idx="2" type="body"/>
          </p:nvPr>
        </p:nvSpPr>
        <p:spPr>
          <a:xfrm>
            <a:off x="3718951" y="1994323"/>
            <a:ext cx="8336400" cy="4509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D6E6C"/>
              </a:buClr>
              <a:buSzPts val="2400"/>
              <a:buNone/>
            </a:pPr>
            <a:r>
              <a:rPr lang="en-IE"/>
              <a:t>Bir mühendis olarak zaten günlük olarak bir beceri karışımı çalıştırıyorsunuz.</a:t>
            </a:r>
            <a:r>
              <a:rPr lang="en-IE">
                <a:solidFill>
                  <a:srgbClr val="10B1A2"/>
                </a:solidFill>
              </a:rPr>
              <a:t> Liderlik </a:t>
            </a:r>
            <a:r>
              <a:rPr lang="en-IE"/>
              <a:t>ve </a:t>
            </a:r>
            <a:r>
              <a:rPr lang="en-IE">
                <a:solidFill>
                  <a:srgbClr val="10B1A2"/>
                </a:solidFill>
              </a:rPr>
              <a:t>iletişim</a:t>
            </a:r>
            <a:r>
              <a:rPr lang="en-IE"/>
              <a:t>, başarılı mühendislerin düzenli olarak istihdam ettikleri kişiler arası becerilerdir.</a:t>
            </a:r>
            <a:endParaRPr/>
          </a:p>
          <a:p>
            <a:pPr indent="0" lvl="0" marL="0" rtl="0" algn="l">
              <a:lnSpc>
                <a:spcPct val="90000"/>
              </a:lnSpc>
              <a:spcBef>
                <a:spcPts val="200"/>
              </a:spcBef>
              <a:spcAft>
                <a:spcPts val="0"/>
              </a:spcAft>
              <a:buClr>
                <a:srgbClr val="6D6E6C"/>
              </a:buClr>
              <a:buSzPts val="2400"/>
              <a:buNone/>
            </a:pPr>
            <a:r>
              <a:t/>
            </a:r>
            <a:endParaRPr/>
          </a:p>
          <a:p>
            <a:pPr indent="0" lvl="0" marL="0" rtl="0" algn="l">
              <a:lnSpc>
                <a:spcPct val="90000"/>
              </a:lnSpc>
              <a:spcBef>
                <a:spcPts val="200"/>
              </a:spcBef>
              <a:spcAft>
                <a:spcPts val="0"/>
              </a:spcAft>
              <a:buClr>
                <a:srgbClr val="6D6E6C"/>
              </a:buClr>
              <a:buSzPts val="2400"/>
              <a:buNone/>
            </a:pPr>
            <a:r>
              <a:rPr lang="en-IE"/>
              <a:t>Bu yumuşak beceriler, programlama veya çalışma alanınızla ilgili kimya çalışma bilgisi gibi “zor” </a:t>
            </a:r>
            <a:r>
              <a:rPr lang="en-IE">
                <a:solidFill>
                  <a:srgbClr val="10B1A2"/>
                </a:solidFill>
              </a:rPr>
              <a:t>teknik becerilerinizi </a:t>
            </a:r>
            <a:r>
              <a:rPr lang="en-IE"/>
              <a:t>tamamlar.</a:t>
            </a:r>
            <a:endParaRPr/>
          </a:p>
          <a:p>
            <a:pPr indent="0" lvl="0" marL="0" rtl="0" algn="l">
              <a:lnSpc>
                <a:spcPct val="90000"/>
              </a:lnSpc>
              <a:spcBef>
                <a:spcPts val="200"/>
              </a:spcBef>
              <a:spcAft>
                <a:spcPts val="0"/>
              </a:spcAft>
              <a:buClr>
                <a:srgbClr val="6D6E6C"/>
              </a:buClr>
              <a:buSzPts val="2400"/>
              <a:buNone/>
            </a:pPr>
            <a:r>
              <a:t/>
            </a:r>
            <a:endParaRPr/>
          </a:p>
          <a:p>
            <a:pPr indent="0" lvl="0" marL="0" rtl="0" algn="l">
              <a:lnSpc>
                <a:spcPct val="90000"/>
              </a:lnSpc>
              <a:spcBef>
                <a:spcPts val="200"/>
              </a:spcBef>
              <a:spcAft>
                <a:spcPts val="0"/>
              </a:spcAft>
              <a:buClr>
                <a:srgbClr val="6D6E6C"/>
              </a:buClr>
              <a:buSzPts val="2400"/>
              <a:buNone/>
            </a:pPr>
            <a:r>
              <a:rPr lang="en-IE"/>
              <a:t>Mühendisler, biyolojiden bilgisayar programlamaya kadar her konuda doğal </a:t>
            </a:r>
            <a:r>
              <a:rPr lang="en-IE">
                <a:solidFill>
                  <a:srgbClr val="10B1A2"/>
                </a:solidFill>
              </a:rPr>
              <a:t>problem çözücüler ve yaratıcılardır</a:t>
            </a:r>
            <a:r>
              <a:rPr lang="en-IE"/>
              <a:t>. Bildiğiniz gibi mühendislik temel olarak problem çözme ve çoklu görevle ilgilidir ve bu, mevcut bilgiyi uygulamak için yeni yollar bulmak anlamına gelir - gerçekten yaratıcı bir süreç. Yaratıcı unsurundan dolayı mühendisliğe ilgi duymuş olabilir misiniz ?!</a:t>
            </a:r>
            <a:endParaRPr/>
          </a:p>
        </p:txBody>
      </p:sp>
      <p:sp>
        <p:nvSpPr>
          <p:cNvPr id="298" name="Google Shape;298;p10"/>
          <p:cNvSpPr/>
          <p:nvPr/>
        </p:nvSpPr>
        <p:spPr>
          <a:xfrm>
            <a:off x="7202525" y="6503953"/>
            <a:ext cx="428194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IE" sz="1000" u="none" cap="none" strike="noStrike">
                <a:solidFill>
                  <a:srgbClr val="656565"/>
                </a:solidFill>
                <a:latin typeface="Calibri"/>
                <a:ea typeface="Calibri"/>
                <a:cs typeface="Calibri"/>
                <a:sym typeface="Calibri"/>
              </a:rPr>
              <a:t>Source </a:t>
            </a:r>
            <a:r>
              <a:rPr b="0" i="0" lang="en-IE" sz="1000" u="sng" cap="none" strike="noStrike">
                <a:solidFill>
                  <a:schemeClr val="dk1"/>
                </a:solidFill>
                <a:latin typeface="Calibri"/>
                <a:ea typeface="Calibri"/>
                <a:cs typeface="Calibri"/>
                <a:sym typeface="Calibri"/>
                <a:hlinkClick r:id="rId3"/>
              </a:rPr>
              <a:t>https://www.thebalancecareers.com/list-of-engineering-skills-2063751</a:t>
            </a:r>
            <a:endParaRPr sz="1000">
              <a:solidFill>
                <a:srgbClr val="0079CD"/>
              </a:solidFill>
              <a:latin typeface="Calibri"/>
              <a:ea typeface="Calibri"/>
              <a:cs typeface="Calibri"/>
              <a:sym typeface="Calibri"/>
            </a:endParaRPr>
          </a:p>
        </p:txBody>
      </p:sp>
      <p:pic>
        <p:nvPicPr>
          <p:cNvPr id="299" name="Google Shape;299;p10"/>
          <p:cNvPicPr preferRelativeResize="0"/>
          <p:nvPr/>
        </p:nvPicPr>
        <p:blipFill rotWithShape="1">
          <a:blip r:embed="rId4">
            <a:alphaModFix/>
          </a:blip>
          <a:srcRect b="0" l="0" r="0" t="0"/>
          <a:stretch/>
        </p:blipFill>
        <p:spPr>
          <a:xfrm>
            <a:off x="0" y="2984938"/>
            <a:ext cx="3402865" cy="38730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11"/>
          <p:cNvSpPr txBox="1"/>
          <p:nvPr>
            <p:ph idx="1" type="body"/>
          </p:nvPr>
        </p:nvSpPr>
        <p:spPr>
          <a:xfrm>
            <a:off x="3892370" y="731329"/>
            <a:ext cx="7989576"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Önce Mühendislik becerilerinizi değerlendirelim / gözden geçirelim!</a:t>
            </a:r>
            <a:endParaRPr b="1">
              <a:solidFill>
                <a:srgbClr val="10B1A2"/>
              </a:solidFill>
            </a:endParaRPr>
          </a:p>
        </p:txBody>
      </p:sp>
      <p:sp>
        <p:nvSpPr>
          <p:cNvPr id="305" name="Google Shape;305;p11"/>
          <p:cNvSpPr txBox="1"/>
          <p:nvPr>
            <p:ph idx="2" type="body"/>
          </p:nvPr>
        </p:nvSpPr>
        <p:spPr>
          <a:xfrm>
            <a:off x="3718950" y="2117448"/>
            <a:ext cx="8336417" cy="450961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6D6E6C"/>
              </a:buClr>
              <a:buSzPts val="2400"/>
              <a:buNone/>
            </a:pPr>
            <a:r>
              <a:rPr lang="en-IE"/>
              <a:t>Mühendislik çok tekniktir ve meslektaşları arasında özlü ve doğru </a:t>
            </a:r>
            <a:r>
              <a:rPr lang="en-IE" u="sng">
                <a:solidFill>
                  <a:schemeClr val="hlink"/>
                </a:solidFill>
                <a:hlinkClick r:id="rId3"/>
              </a:rPr>
              <a:t>iletişime</a:t>
            </a:r>
            <a:r>
              <a:rPr lang="en-IE"/>
              <a:t> dayanır. Ancak, teknik altyapısı olmayan müşteriler ve bazen de genel halk gibi alan dışındaki kişilerle de iletişim kurmanız gerekecektir. Bazı temel iletişim becerileri şunları içerir:</a:t>
            </a:r>
            <a:endParaRPr/>
          </a:p>
          <a:p>
            <a:pPr indent="-342900" lvl="0" marL="342900" rtl="0" algn="l">
              <a:lnSpc>
                <a:spcPct val="80000"/>
              </a:lnSpc>
              <a:spcBef>
                <a:spcPts val="1000"/>
              </a:spcBef>
              <a:spcAft>
                <a:spcPts val="0"/>
              </a:spcAft>
              <a:buClr>
                <a:srgbClr val="6D6E6C"/>
              </a:buClr>
              <a:buSzPts val="2400"/>
              <a:buFont typeface="Arial"/>
              <a:buChar char="•"/>
            </a:pPr>
            <a:r>
              <a:rPr lang="en-IE"/>
              <a:t>Duygusal zeka</a:t>
            </a:r>
            <a:endParaRPr/>
          </a:p>
          <a:p>
            <a:pPr indent="-342900" lvl="0" marL="342900" rtl="0" algn="l">
              <a:lnSpc>
                <a:spcPct val="80000"/>
              </a:lnSpc>
              <a:spcBef>
                <a:spcPts val="1000"/>
              </a:spcBef>
              <a:spcAft>
                <a:spcPts val="0"/>
              </a:spcAft>
              <a:buClr>
                <a:srgbClr val="6D6E6C"/>
              </a:buClr>
              <a:buSzPts val="2400"/>
              <a:buFont typeface="Arial"/>
              <a:buChar char="•"/>
            </a:pPr>
            <a:r>
              <a:rPr lang="en-IE"/>
              <a:t>Sunum becerileri</a:t>
            </a:r>
            <a:endParaRPr/>
          </a:p>
          <a:p>
            <a:pPr indent="-342900" lvl="0" marL="342900" rtl="0" algn="l">
              <a:lnSpc>
                <a:spcPct val="80000"/>
              </a:lnSpc>
              <a:spcBef>
                <a:spcPts val="1000"/>
              </a:spcBef>
              <a:spcAft>
                <a:spcPts val="0"/>
              </a:spcAft>
              <a:buClr>
                <a:srgbClr val="6D6E6C"/>
              </a:buClr>
              <a:buSzPts val="2400"/>
              <a:buFont typeface="Arial"/>
              <a:buChar char="•"/>
            </a:pPr>
            <a:r>
              <a:rPr lang="en-IE"/>
              <a:t>Aktif dinleme</a:t>
            </a:r>
            <a:endParaRPr/>
          </a:p>
          <a:p>
            <a:pPr indent="-342900" lvl="0" marL="342900" rtl="0" algn="l">
              <a:lnSpc>
                <a:spcPct val="80000"/>
              </a:lnSpc>
              <a:spcBef>
                <a:spcPts val="1000"/>
              </a:spcBef>
              <a:spcAft>
                <a:spcPts val="0"/>
              </a:spcAft>
              <a:buClr>
                <a:srgbClr val="6D6E6C"/>
              </a:buClr>
              <a:buSzPts val="2400"/>
              <a:buFont typeface="Arial"/>
              <a:buChar char="•"/>
            </a:pPr>
            <a:r>
              <a:rPr lang="en-IE"/>
              <a:t>Motivasyon</a:t>
            </a:r>
            <a:endParaRPr/>
          </a:p>
          <a:p>
            <a:pPr indent="-342900" lvl="0" marL="342900" rtl="0" algn="l">
              <a:lnSpc>
                <a:spcPct val="80000"/>
              </a:lnSpc>
              <a:spcBef>
                <a:spcPts val="1000"/>
              </a:spcBef>
              <a:spcAft>
                <a:spcPts val="0"/>
              </a:spcAft>
              <a:buClr>
                <a:srgbClr val="6D6E6C"/>
              </a:buClr>
              <a:buSzPts val="2400"/>
              <a:buFont typeface="Arial"/>
              <a:buChar char="•"/>
            </a:pPr>
            <a:r>
              <a:rPr lang="en-IE"/>
              <a:t>Müzakere</a:t>
            </a:r>
            <a:endParaRPr/>
          </a:p>
          <a:p>
            <a:pPr indent="-342900" lvl="0" marL="342900" rtl="0" algn="l">
              <a:lnSpc>
                <a:spcPct val="80000"/>
              </a:lnSpc>
              <a:spcBef>
                <a:spcPts val="1000"/>
              </a:spcBef>
              <a:spcAft>
                <a:spcPts val="0"/>
              </a:spcAft>
              <a:buClr>
                <a:srgbClr val="6D6E6C"/>
              </a:buClr>
              <a:buSzPts val="2400"/>
              <a:buFont typeface="Arial"/>
              <a:buChar char="•"/>
            </a:pPr>
            <a:r>
              <a:rPr lang="en-IE"/>
              <a:t>Netleştirme ve Yorumlama Becerisi</a:t>
            </a:r>
            <a:endParaRPr/>
          </a:p>
          <a:p>
            <a:pPr indent="-342900" lvl="0" marL="342900" rtl="0" algn="l">
              <a:lnSpc>
                <a:spcPct val="80000"/>
              </a:lnSpc>
              <a:spcBef>
                <a:spcPts val="1000"/>
              </a:spcBef>
              <a:spcAft>
                <a:spcPts val="0"/>
              </a:spcAft>
              <a:buClr>
                <a:srgbClr val="6D6E6C"/>
              </a:buClr>
              <a:buSzPts val="2400"/>
              <a:buFont typeface="Arial"/>
              <a:buChar char="•"/>
            </a:pPr>
            <a:r>
              <a:rPr lang="en-IE"/>
              <a:t>Stres toleransı</a:t>
            </a:r>
            <a:endParaRPr/>
          </a:p>
        </p:txBody>
      </p:sp>
      <p:sp>
        <p:nvSpPr>
          <p:cNvPr id="306" name="Google Shape;306;p11"/>
          <p:cNvSpPr/>
          <p:nvPr/>
        </p:nvSpPr>
        <p:spPr>
          <a:xfrm>
            <a:off x="7202525" y="6503953"/>
            <a:ext cx="428194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a:solidFill>
                  <a:srgbClr val="656565"/>
                </a:solidFill>
                <a:latin typeface="Calibri"/>
                <a:ea typeface="Calibri"/>
                <a:cs typeface="Calibri"/>
                <a:sym typeface="Calibri"/>
              </a:rPr>
              <a:t>Source </a:t>
            </a:r>
            <a:r>
              <a:rPr lang="en-IE" sz="1000" u="sng">
                <a:solidFill>
                  <a:schemeClr val="dk1"/>
                </a:solidFill>
                <a:latin typeface="Calibri"/>
                <a:ea typeface="Calibri"/>
                <a:cs typeface="Calibri"/>
                <a:sym typeface="Calibri"/>
                <a:hlinkClick r:id="rId4"/>
              </a:rPr>
              <a:t>https://www.thebalancecareers.com/list-of-engineering-skills-2063751</a:t>
            </a:r>
            <a:endParaRPr sz="1000">
              <a:solidFill>
                <a:srgbClr val="0079CD"/>
              </a:solidFill>
              <a:latin typeface="Calibri"/>
              <a:ea typeface="Calibri"/>
              <a:cs typeface="Calibri"/>
              <a:sym typeface="Calibri"/>
            </a:endParaRPr>
          </a:p>
        </p:txBody>
      </p:sp>
      <p:pic>
        <p:nvPicPr>
          <p:cNvPr descr="A picture containing umbrella, woman, man, people&#10;&#10;Description automatically generated" id="307" name="Google Shape;307;p11"/>
          <p:cNvPicPr preferRelativeResize="0"/>
          <p:nvPr/>
        </p:nvPicPr>
        <p:blipFill rotWithShape="1">
          <a:blip r:embed="rId5">
            <a:alphaModFix/>
          </a:blip>
          <a:srcRect b="0" l="0" r="0" t="0"/>
          <a:stretch/>
        </p:blipFill>
        <p:spPr>
          <a:xfrm>
            <a:off x="373117" y="2912679"/>
            <a:ext cx="3074276" cy="394532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12"/>
          <p:cNvSpPr txBox="1"/>
          <p:nvPr>
            <p:ph idx="1" type="body"/>
          </p:nvPr>
        </p:nvSpPr>
        <p:spPr>
          <a:xfrm>
            <a:off x="4107831" y="809706"/>
            <a:ext cx="8084169"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Önce Mühendislik becerilerinizi değerlendirelim / gözden geçirelim!</a:t>
            </a:r>
            <a:endParaRPr b="1">
              <a:solidFill>
                <a:srgbClr val="10B1A2"/>
              </a:solidFill>
            </a:endParaRPr>
          </a:p>
        </p:txBody>
      </p:sp>
      <p:sp>
        <p:nvSpPr>
          <p:cNvPr id="313" name="Google Shape;313;p12"/>
          <p:cNvSpPr txBox="1"/>
          <p:nvPr>
            <p:ph idx="2" type="body"/>
          </p:nvPr>
        </p:nvSpPr>
        <p:spPr>
          <a:xfrm>
            <a:off x="5286704" y="2240558"/>
            <a:ext cx="6337739" cy="450961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6D6E6C"/>
              </a:buClr>
              <a:buSzPts val="2400"/>
              <a:buNone/>
            </a:pPr>
            <a:r>
              <a:rPr lang="en-IE"/>
              <a:t>Genellikle, mühendis olarak çalışmanızda bir </a:t>
            </a:r>
            <a:r>
              <a:rPr lang="en-IE">
                <a:solidFill>
                  <a:srgbClr val="10B1A2"/>
                </a:solidFill>
              </a:rPr>
              <a:t>projeyi </a:t>
            </a:r>
            <a:r>
              <a:rPr lang="en-IE"/>
              <a:t>veya</a:t>
            </a:r>
            <a:r>
              <a:rPr lang="en-IE">
                <a:solidFill>
                  <a:srgbClr val="10B1A2"/>
                </a:solidFill>
              </a:rPr>
              <a:t> bir ekibi yönetmeniz </a:t>
            </a:r>
            <a:r>
              <a:rPr lang="en-IE"/>
              <a:t>gerekir. Bu, bir bütçe için son tarihleri karşılamaya çalışırken yardımcı departmanlarla entegre olmayı da içerecektir.</a:t>
            </a:r>
            <a:endParaRPr/>
          </a:p>
          <a:p>
            <a:pPr indent="0" lvl="0" marL="0" rtl="0" algn="l">
              <a:lnSpc>
                <a:spcPct val="90000"/>
              </a:lnSpc>
              <a:spcBef>
                <a:spcPts val="200"/>
              </a:spcBef>
              <a:spcAft>
                <a:spcPts val="0"/>
              </a:spcAft>
              <a:buClr>
                <a:srgbClr val="6D6E6C"/>
              </a:buClr>
              <a:buSzPts val="2400"/>
              <a:buNone/>
            </a:pPr>
            <a:r>
              <a:t/>
            </a:r>
            <a:endParaRPr/>
          </a:p>
          <a:p>
            <a:pPr indent="0" lvl="0" marL="0" rtl="0" algn="l">
              <a:lnSpc>
                <a:spcPct val="90000"/>
              </a:lnSpc>
              <a:spcBef>
                <a:spcPts val="200"/>
              </a:spcBef>
              <a:spcAft>
                <a:spcPts val="0"/>
              </a:spcAft>
              <a:buClr>
                <a:srgbClr val="6D6E6C"/>
              </a:buClr>
              <a:buSzPts val="2400"/>
              <a:buNone/>
            </a:pPr>
            <a:r>
              <a:rPr lang="en-IE"/>
              <a:t>Çoğu mühendisin gerektirdiği idari talepler nedeniyle, birçoğu CEO ve düşünce lideri ve GİRİŞİMCİ olmaya devam ediyor!</a:t>
            </a:r>
            <a:endParaRPr/>
          </a:p>
        </p:txBody>
      </p:sp>
      <p:sp>
        <p:nvSpPr>
          <p:cNvPr id="314" name="Google Shape;314;p12"/>
          <p:cNvSpPr/>
          <p:nvPr/>
        </p:nvSpPr>
        <p:spPr>
          <a:xfrm>
            <a:off x="7202525" y="6503953"/>
            <a:ext cx="428194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a:solidFill>
                  <a:srgbClr val="656565"/>
                </a:solidFill>
                <a:latin typeface="Calibri"/>
                <a:ea typeface="Calibri"/>
                <a:cs typeface="Calibri"/>
                <a:sym typeface="Calibri"/>
              </a:rPr>
              <a:t>Source </a:t>
            </a:r>
            <a:r>
              <a:rPr lang="en-IE" sz="1000" u="sng">
                <a:solidFill>
                  <a:schemeClr val="dk1"/>
                </a:solidFill>
                <a:latin typeface="Calibri"/>
                <a:ea typeface="Calibri"/>
                <a:cs typeface="Calibri"/>
                <a:sym typeface="Calibri"/>
                <a:hlinkClick r:id="rId3"/>
              </a:rPr>
              <a:t>https://www.thebalancecareers.com/list-of-engineering-skills-2063751</a:t>
            </a:r>
            <a:endParaRPr sz="1000">
              <a:solidFill>
                <a:srgbClr val="0079CD"/>
              </a:solidFill>
              <a:latin typeface="Calibri"/>
              <a:ea typeface="Calibri"/>
              <a:cs typeface="Calibri"/>
              <a:sym typeface="Calibri"/>
            </a:endParaRPr>
          </a:p>
        </p:txBody>
      </p:sp>
      <p:pic>
        <p:nvPicPr>
          <p:cNvPr descr="A picture containing holding, water, table, hat&#10;&#10;Description automatically generated" id="315" name="Google Shape;315;p12"/>
          <p:cNvPicPr preferRelativeResize="0"/>
          <p:nvPr/>
        </p:nvPicPr>
        <p:blipFill rotWithShape="1">
          <a:blip r:embed="rId4">
            <a:alphaModFix/>
          </a:blip>
          <a:srcRect b="0" l="0" r="0" t="0"/>
          <a:stretch/>
        </p:blipFill>
        <p:spPr>
          <a:xfrm>
            <a:off x="1" y="2871916"/>
            <a:ext cx="4989476" cy="39860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13"/>
          <p:cNvSpPr txBox="1"/>
          <p:nvPr>
            <p:ph idx="1" type="body"/>
          </p:nvPr>
        </p:nvSpPr>
        <p:spPr>
          <a:xfrm>
            <a:off x="3918093" y="765451"/>
            <a:ext cx="8115700"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Önce Mühendislik becerilerinizi değerlendirelim / gözden geçirelim!</a:t>
            </a:r>
            <a:endParaRPr b="1">
              <a:solidFill>
                <a:srgbClr val="10B1A2"/>
              </a:solidFill>
            </a:endParaRPr>
          </a:p>
        </p:txBody>
      </p:sp>
      <p:sp>
        <p:nvSpPr>
          <p:cNvPr id="321" name="Google Shape;321;p13"/>
          <p:cNvSpPr/>
          <p:nvPr/>
        </p:nvSpPr>
        <p:spPr>
          <a:xfrm>
            <a:off x="7202525" y="6503953"/>
            <a:ext cx="428194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a:solidFill>
                  <a:srgbClr val="656565"/>
                </a:solidFill>
                <a:latin typeface="Calibri"/>
                <a:ea typeface="Calibri"/>
                <a:cs typeface="Calibri"/>
                <a:sym typeface="Calibri"/>
              </a:rPr>
              <a:t>Source </a:t>
            </a:r>
            <a:r>
              <a:rPr lang="en-IE" sz="1000" u="sng">
                <a:solidFill>
                  <a:schemeClr val="dk1"/>
                </a:solidFill>
                <a:latin typeface="Calibri"/>
                <a:ea typeface="Calibri"/>
                <a:cs typeface="Calibri"/>
                <a:sym typeface="Calibri"/>
                <a:hlinkClick r:id="rId3"/>
              </a:rPr>
              <a:t>https://www.thebalancecareers.com/list-of-engineering-skills-2063751</a:t>
            </a:r>
            <a:endParaRPr sz="1000">
              <a:solidFill>
                <a:srgbClr val="0079CD"/>
              </a:solidFill>
              <a:latin typeface="Calibri"/>
              <a:ea typeface="Calibri"/>
              <a:cs typeface="Calibri"/>
              <a:sym typeface="Calibri"/>
            </a:endParaRPr>
          </a:p>
        </p:txBody>
      </p:sp>
      <p:pic>
        <p:nvPicPr>
          <p:cNvPr descr="A close up of a device&#10;&#10;Description automatically generated" id="322" name="Google Shape;322;p13"/>
          <p:cNvPicPr preferRelativeResize="0"/>
          <p:nvPr/>
        </p:nvPicPr>
        <p:blipFill rotWithShape="1">
          <a:blip r:embed="rId4">
            <a:alphaModFix/>
          </a:blip>
          <a:srcRect b="0" l="0" r="0" t="0"/>
          <a:stretch/>
        </p:blipFill>
        <p:spPr>
          <a:xfrm>
            <a:off x="135622" y="2677512"/>
            <a:ext cx="4072662" cy="4072662"/>
          </a:xfrm>
          <a:prstGeom prst="rect">
            <a:avLst/>
          </a:prstGeom>
          <a:noFill/>
          <a:ln>
            <a:noFill/>
          </a:ln>
        </p:spPr>
      </p:pic>
      <p:sp>
        <p:nvSpPr>
          <p:cNvPr id="323" name="Google Shape;323;p13"/>
          <p:cNvSpPr txBox="1"/>
          <p:nvPr/>
        </p:nvSpPr>
        <p:spPr>
          <a:xfrm>
            <a:off x="4214648" y="7050002"/>
            <a:ext cx="5460352"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900" u="sng">
                <a:solidFill>
                  <a:schemeClr val="dk1"/>
                </a:solidFill>
                <a:latin typeface="Calibri"/>
                <a:ea typeface="Calibri"/>
                <a:cs typeface="Calibri"/>
                <a:sym typeface="Calibri"/>
                <a:hlinkClick r:id="rId5"/>
              </a:rPr>
              <a:t>This Photo</a:t>
            </a:r>
            <a:r>
              <a:rPr lang="en-IE" sz="900">
                <a:solidFill>
                  <a:schemeClr val="dk1"/>
                </a:solidFill>
                <a:latin typeface="Calibri"/>
                <a:ea typeface="Calibri"/>
                <a:cs typeface="Calibri"/>
                <a:sym typeface="Calibri"/>
              </a:rPr>
              <a:t> by Unknown Author is licensed under </a:t>
            </a:r>
            <a:r>
              <a:rPr lang="en-IE" sz="900" u="sng">
                <a:solidFill>
                  <a:schemeClr val="dk1"/>
                </a:solidFill>
                <a:latin typeface="Calibri"/>
                <a:ea typeface="Calibri"/>
                <a:cs typeface="Calibri"/>
                <a:sym typeface="Calibri"/>
                <a:hlinkClick r:id="rId6"/>
              </a:rPr>
              <a:t>CC BY-NC-ND</a:t>
            </a:r>
            <a:endParaRPr sz="900">
              <a:solidFill>
                <a:schemeClr val="dk1"/>
              </a:solidFill>
              <a:latin typeface="Calibri"/>
              <a:ea typeface="Calibri"/>
              <a:cs typeface="Calibri"/>
              <a:sym typeface="Calibri"/>
            </a:endParaRPr>
          </a:p>
        </p:txBody>
      </p:sp>
      <p:sp>
        <p:nvSpPr>
          <p:cNvPr id="324" name="Google Shape;324;p13"/>
          <p:cNvSpPr txBox="1"/>
          <p:nvPr>
            <p:ph idx="2" type="body"/>
          </p:nvPr>
        </p:nvSpPr>
        <p:spPr>
          <a:xfrm>
            <a:off x="4382814" y="2117448"/>
            <a:ext cx="7186258"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Mühendisler neredeyse hiçbir zaman yalnız çalışmazlar; projelerinizi hayata geçirmek için hem mühendis hem de departmanınızın dışındaki kişilerden oluşan çok çeşitli çalışanlarla çalışacaksınız. </a:t>
            </a:r>
            <a:r>
              <a:rPr lang="en-IE">
                <a:solidFill>
                  <a:srgbClr val="10B1A2"/>
                </a:solidFill>
              </a:rPr>
              <a:t>Ekip çalışması </a:t>
            </a:r>
            <a:r>
              <a:rPr lang="en-IE"/>
              <a:t>departman entegrasyonu ve işbirliğinin özüdür.</a:t>
            </a:r>
            <a:endParaRPr/>
          </a:p>
          <a:p>
            <a:pPr indent="0" lvl="0" marL="0" rtl="0" algn="l">
              <a:lnSpc>
                <a:spcPct val="90000"/>
              </a:lnSpc>
              <a:spcBef>
                <a:spcPts val="1000"/>
              </a:spcBef>
              <a:spcAft>
                <a:spcPts val="0"/>
              </a:spcAft>
              <a:buClr>
                <a:srgbClr val="6D6E6C"/>
              </a:buClr>
              <a:buSzPts val="2400"/>
              <a:buNone/>
            </a:pPr>
            <a:r>
              <a:rPr lang="en-IE"/>
              <a:t>Hedef belirleme ve öncelikleri belirleme için sözlü iletişim ve uygun beden dili gibi beceriler uygulayarak, her düzeyde farklı insanlarla </a:t>
            </a:r>
            <a:r>
              <a:rPr lang="en-IE">
                <a:solidFill>
                  <a:srgbClr val="10B1A2"/>
                </a:solidFill>
              </a:rPr>
              <a:t>işbirliği</a:t>
            </a:r>
            <a:r>
              <a:rPr lang="en-IE"/>
              <a:t> içinde çalışabilmeniz gerekir. Birlikte çalıştıkça diğer insanları size güvenmeye ve size güvenmeye teşvik edecek karakter ve bütünlüğe ihtiyacınız var.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14"/>
          <p:cNvSpPr txBox="1"/>
          <p:nvPr>
            <p:ph idx="1" type="body"/>
          </p:nvPr>
        </p:nvSpPr>
        <p:spPr>
          <a:xfrm>
            <a:off x="3788121" y="765451"/>
            <a:ext cx="8084169"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63275"/>
              </a:buClr>
              <a:buSzPts val="3600"/>
              <a:buNone/>
            </a:pPr>
            <a:r>
              <a:rPr b="1" lang="en-IE">
                <a:solidFill>
                  <a:srgbClr val="E63275"/>
                </a:solidFill>
              </a:rPr>
              <a:t>Önce Mühendislik becerilerinizi değerlendirelim / gözden geçirelim!</a:t>
            </a:r>
            <a:endParaRPr b="1">
              <a:solidFill>
                <a:srgbClr val="10B1A2"/>
              </a:solidFill>
            </a:endParaRPr>
          </a:p>
        </p:txBody>
      </p:sp>
      <p:sp>
        <p:nvSpPr>
          <p:cNvPr id="330" name="Google Shape;330;p14"/>
          <p:cNvSpPr/>
          <p:nvPr/>
        </p:nvSpPr>
        <p:spPr>
          <a:xfrm>
            <a:off x="7202525" y="6503953"/>
            <a:ext cx="428194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a:solidFill>
                  <a:srgbClr val="656565"/>
                </a:solidFill>
                <a:latin typeface="Calibri"/>
                <a:ea typeface="Calibri"/>
                <a:cs typeface="Calibri"/>
                <a:sym typeface="Calibri"/>
              </a:rPr>
              <a:t>Source </a:t>
            </a:r>
            <a:r>
              <a:rPr lang="en-IE" sz="1000" u="sng">
                <a:solidFill>
                  <a:schemeClr val="dk1"/>
                </a:solidFill>
                <a:latin typeface="Calibri"/>
                <a:ea typeface="Calibri"/>
                <a:cs typeface="Calibri"/>
                <a:sym typeface="Calibri"/>
                <a:hlinkClick r:id="rId3"/>
              </a:rPr>
              <a:t>https://www.thebalancecareers.com/list-of-engineering-skills-2063751</a:t>
            </a:r>
            <a:endParaRPr sz="1000">
              <a:solidFill>
                <a:srgbClr val="0079CD"/>
              </a:solidFill>
              <a:latin typeface="Calibri"/>
              <a:ea typeface="Calibri"/>
              <a:cs typeface="Calibri"/>
              <a:sym typeface="Calibri"/>
            </a:endParaRPr>
          </a:p>
        </p:txBody>
      </p:sp>
      <p:sp>
        <p:nvSpPr>
          <p:cNvPr id="331" name="Google Shape;331;p14"/>
          <p:cNvSpPr txBox="1"/>
          <p:nvPr>
            <p:ph idx="2" type="body"/>
          </p:nvPr>
        </p:nvSpPr>
        <p:spPr>
          <a:xfrm>
            <a:off x="3699641" y="2117448"/>
            <a:ext cx="8261131"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Mühendislik projeleri olağanüstü karmaşıktır.</a:t>
            </a:r>
            <a:endParaRPr/>
          </a:p>
          <a:p>
            <a:pPr indent="0" lvl="0" marL="0" rtl="0" algn="l">
              <a:lnSpc>
                <a:spcPct val="90000"/>
              </a:lnSpc>
              <a:spcBef>
                <a:spcPts val="1000"/>
              </a:spcBef>
              <a:spcAft>
                <a:spcPts val="0"/>
              </a:spcAft>
              <a:buClr>
                <a:srgbClr val="6D6E6C"/>
              </a:buClr>
              <a:buSzPts val="2400"/>
              <a:buNone/>
            </a:pPr>
            <a:r>
              <a:rPr lang="en-IE"/>
              <a:t>Bazen yüzlerce olmasa da düzinelerce insanı içerirler.</a:t>
            </a:r>
            <a:endParaRPr/>
          </a:p>
          <a:p>
            <a:pPr indent="0" lvl="0" marL="0" rtl="0" algn="l">
              <a:lnSpc>
                <a:spcPct val="90000"/>
              </a:lnSpc>
              <a:spcBef>
                <a:spcPts val="1000"/>
              </a:spcBef>
              <a:spcAft>
                <a:spcPts val="0"/>
              </a:spcAft>
              <a:buClr>
                <a:srgbClr val="6D6E6C"/>
              </a:buClr>
              <a:buSzPts val="2400"/>
              <a:buNone/>
            </a:pPr>
            <a:r>
              <a:rPr lang="en-IE"/>
              <a:t>Planlama, geliştirme veya inşaat sırasında herhangi bir noktada küçük bir hata başarısızlığa neden olabilir.</a:t>
            </a:r>
            <a:endParaRPr/>
          </a:p>
          <a:p>
            <a:pPr indent="0" lvl="0" marL="0" rtl="0" algn="l">
              <a:lnSpc>
                <a:spcPct val="90000"/>
              </a:lnSpc>
              <a:spcBef>
                <a:spcPts val="1000"/>
              </a:spcBef>
              <a:spcAft>
                <a:spcPts val="0"/>
              </a:spcAft>
              <a:buClr>
                <a:srgbClr val="6D6E6C"/>
              </a:buClr>
              <a:buSzPts val="2400"/>
              <a:buNone/>
            </a:pPr>
            <a:r>
              <a:rPr lang="en-IE"/>
              <a:t>Başarısız bir proje sadece para kaybetmekle kalmaz, aynı zamanda tasarım / uygulama kusurları insanları yaralayabileceği veya hatta öldürebileceği için çok daha ciddi sonuçlara yol açabilir.</a:t>
            </a:r>
            <a:endParaRPr/>
          </a:p>
          <a:p>
            <a:pPr indent="0" lvl="0" marL="0" rtl="0" algn="l">
              <a:lnSpc>
                <a:spcPct val="90000"/>
              </a:lnSpc>
              <a:spcBef>
                <a:spcPts val="1000"/>
              </a:spcBef>
              <a:spcAft>
                <a:spcPts val="0"/>
              </a:spcAft>
              <a:buClr>
                <a:srgbClr val="10B1A2"/>
              </a:buClr>
              <a:buSzPts val="2400"/>
              <a:buNone/>
            </a:pPr>
            <a:r>
              <a:rPr lang="en-IE">
                <a:solidFill>
                  <a:srgbClr val="10B1A2"/>
                </a:solidFill>
              </a:rPr>
              <a:t>Detaylara gösterilen dikkat </a:t>
            </a:r>
            <a:r>
              <a:rPr lang="en-IE"/>
              <a:t>çok önemli bir anahtar mühendislik becerisidir!</a:t>
            </a:r>
            <a:endParaRPr/>
          </a:p>
        </p:txBody>
      </p:sp>
      <p:pic>
        <p:nvPicPr>
          <p:cNvPr descr="A person posing for the camera&#10;&#10;Description automatically generated" id="332" name="Google Shape;332;p14"/>
          <p:cNvPicPr preferRelativeResize="0"/>
          <p:nvPr/>
        </p:nvPicPr>
        <p:blipFill rotWithShape="1">
          <a:blip r:embed="rId4">
            <a:alphaModFix/>
          </a:blip>
          <a:srcRect b="0" l="0" r="0" t="0"/>
          <a:stretch/>
        </p:blipFill>
        <p:spPr>
          <a:xfrm>
            <a:off x="388882" y="2897091"/>
            <a:ext cx="2568722" cy="38530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15"/>
          <p:cNvSpPr txBox="1"/>
          <p:nvPr>
            <p:ph idx="1" type="body"/>
          </p:nvPr>
        </p:nvSpPr>
        <p:spPr>
          <a:xfrm>
            <a:off x="411257" y="571701"/>
            <a:ext cx="7407087"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0B1A2"/>
              </a:buClr>
              <a:buSzPts val="3600"/>
              <a:buNone/>
            </a:pPr>
            <a:r>
              <a:rPr b="1" lang="en-IE">
                <a:solidFill>
                  <a:srgbClr val="10B1A2"/>
                </a:solidFill>
              </a:rPr>
              <a:t>Girişimci Bir Ortamda Uygulanan Mühendislik Becerileriniz</a:t>
            </a:r>
            <a:endParaRPr b="1">
              <a:solidFill>
                <a:srgbClr val="10B1A2"/>
              </a:solidFill>
            </a:endParaRPr>
          </a:p>
        </p:txBody>
      </p:sp>
      <p:sp>
        <p:nvSpPr>
          <p:cNvPr id="338" name="Google Shape;338;p15"/>
          <p:cNvSpPr txBox="1"/>
          <p:nvPr>
            <p:ph idx="2" type="body"/>
          </p:nvPr>
        </p:nvSpPr>
        <p:spPr>
          <a:xfrm>
            <a:off x="517642" y="2074389"/>
            <a:ext cx="7575324"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Tıpkı mühendislikte olduğu gibi, girişimciler daha küçük, daha ulaşılabilir parçalara ayrılmak zorunda oldukları büyük bir hedefle başlarlar.</a:t>
            </a:r>
            <a:endParaRPr/>
          </a:p>
          <a:p>
            <a:pPr indent="0" lvl="0" marL="0" rtl="0" algn="l">
              <a:lnSpc>
                <a:spcPct val="90000"/>
              </a:lnSpc>
              <a:spcBef>
                <a:spcPts val="300"/>
              </a:spcBef>
              <a:spcAft>
                <a:spcPts val="0"/>
              </a:spcAft>
              <a:buClr>
                <a:srgbClr val="6D6E6C"/>
              </a:buClr>
              <a:buSzPts val="2400"/>
              <a:buNone/>
            </a:pPr>
            <a:r>
              <a:t/>
            </a:r>
            <a:endParaRPr/>
          </a:p>
          <a:p>
            <a:pPr indent="0" lvl="0" marL="0" rtl="0" algn="l">
              <a:lnSpc>
                <a:spcPct val="90000"/>
              </a:lnSpc>
              <a:spcBef>
                <a:spcPts val="300"/>
              </a:spcBef>
              <a:spcAft>
                <a:spcPts val="0"/>
              </a:spcAft>
              <a:buClr>
                <a:srgbClr val="6D6E6C"/>
              </a:buClr>
              <a:buSzPts val="2400"/>
              <a:buNone/>
            </a:pPr>
            <a:r>
              <a:rPr lang="en-IE"/>
              <a:t>Bir web platformu oluşturan bir bilgisayar bilimcisiyseniz, son siteyi hayal etmelisiniz, ancak başlamak için nihayetinde nihai hedefe ulaşmak için Java komut dosyasını satır satır bölmeniz gerekir.</a:t>
            </a:r>
            <a:endParaRPr/>
          </a:p>
          <a:p>
            <a:pPr indent="0" lvl="0" marL="0" rtl="0" algn="l">
              <a:lnSpc>
                <a:spcPct val="90000"/>
              </a:lnSpc>
              <a:spcBef>
                <a:spcPts val="300"/>
              </a:spcBef>
              <a:spcAft>
                <a:spcPts val="0"/>
              </a:spcAft>
              <a:buClr>
                <a:srgbClr val="6D6E6C"/>
              </a:buClr>
              <a:buSzPts val="2400"/>
              <a:buNone/>
            </a:pPr>
            <a:r>
              <a:t/>
            </a:r>
            <a:endParaRPr/>
          </a:p>
          <a:p>
            <a:pPr indent="0" lvl="0" marL="0" rtl="0" algn="l">
              <a:lnSpc>
                <a:spcPct val="90000"/>
              </a:lnSpc>
              <a:spcBef>
                <a:spcPts val="300"/>
              </a:spcBef>
              <a:spcAft>
                <a:spcPts val="0"/>
              </a:spcAft>
              <a:buClr>
                <a:srgbClr val="6D6E6C"/>
              </a:buClr>
              <a:buSzPts val="2400"/>
              <a:buNone/>
            </a:pPr>
            <a:r>
              <a:rPr lang="en-IE"/>
              <a:t>Benzer şekilde, girişimcilerin de tutarlı bir çözüm oluşturmak için ilgisiz görünen konuları bir araya getirme yeteneğine ihtiyaçları vardır.</a:t>
            </a:r>
            <a:endParaRPr/>
          </a:p>
        </p:txBody>
      </p:sp>
      <p:pic>
        <p:nvPicPr>
          <p:cNvPr id="339" name="Google Shape;339;p15"/>
          <p:cNvPicPr preferRelativeResize="0"/>
          <p:nvPr>
            <p:ph idx="2" type="pic"/>
          </p:nvPr>
        </p:nvPicPr>
        <p:blipFill rotWithShape="1">
          <a:blip r:embed="rId3">
            <a:alphaModFix/>
          </a:blip>
          <a:srcRect b="0" l="0" r="0" t="0"/>
          <a:stretch/>
        </p:blipFill>
        <p:spPr>
          <a:xfrm>
            <a:off x="9359712" y="3076486"/>
            <a:ext cx="2527732" cy="3575978"/>
          </a:xfrm>
          <a:prstGeom prst="rect">
            <a:avLst/>
          </a:prstGeom>
          <a:noFill/>
          <a:ln>
            <a:noFill/>
          </a:ln>
        </p:spPr>
      </p:pic>
      <p:sp>
        <p:nvSpPr>
          <p:cNvPr id="340" name="Google Shape;340;p15"/>
          <p:cNvSpPr/>
          <p:nvPr/>
        </p:nvSpPr>
        <p:spPr>
          <a:xfrm>
            <a:off x="5880100" y="6406243"/>
            <a:ext cx="11464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1000">
                <a:solidFill>
                  <a:srgbClr val="656565"/>
                </a:solidFill>
                <a:latin typeface="Calibri"/>
                <a:ea typeface="Calibri"/>
                <a:cs typeface="Calibri"/>
                <a:sym typeface="Calibri"/>
              </a:rPr>
              <a:t>Source </a:t>
            </a:r>
            <a:r>
              <a:rPr lang="en-IE" sz="1000">
                <a:solidFill>
                  <a:srgbClr val="0079CD"/>
                </a:solidFill>
                <a:latin typeface="Calibri"/>
                <a:ea typeface="Calibri"/>
                <a:cs typeface="Calibri"/>
                <a:sym typeface="Calibri"/>
              </a:rPr>
              <a:t>STEM Skills</a:t>
            </a:r>
            <a:endParaRPr sz="1000">
              <a:solidFill>
                <a:srgbClr val="0079CD"/>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16"/>
          <p:cNvSpPr txBox="1"/>
          <p:nvPr>
            <p:ph idx="1" type="body"/>
          </p:nvPr>
        </p:nvSpPr>
        <p:spPr>
          <a:xfrm>
            <a:off x="4161984" y="765451"/>
            <a:ext cx="7407087"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0B1A2"/>
              </a:buClr>
              <a:buSzPts val="3600"/>
              <a:buNone/>
            </a:pPr>
            <a:r>
              <a:rPr b="1" lang="en-IE">
                <a:solidFill>
                  <a:srgbClr val="10B1A2"/>
                </a:solidFill>
              </a:rPr>
              <a:t>STEM Girişim Potansiyelinizi değerlendirin</a:t>
            </a:r>
            <a:endParaRPr b="1">
              <a:solidFill>
                <a:srgbClr val="10B1A2"/>
              </a:solidFill>
            </a:endParaRPr>
          </a:p>
        </p:txBody>
      </p:sp>
      <p:sp>
        <p:nvSpPr>
          <p:cNvPr id="346" name="Google Shape;346;p16"/>
          <p:cNvSpPr txBox="1"/>
          <p:nvPr>
            <p:ph idx="2" type="body"/>
          </p:nvPr>
        </p:nvSpPr>
        <p:spPr>
          <a:xfrm>
            <a:off x="1229361" y="2117448"/>
            <a:ext cx="10435772"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2400"/>
              <a:buNone/>
            </a:pPr>
            <a:r>
              <a:rPr b="1" lang="en-IE">
                <a:solidFill>
                  <a:srgbClr val="E95273"/>
                </a:solidFill>
              </a:rPr>
              <a:t>			   Girişimci Öz Değerlendirmeleri: Bilmeniz Gerekenler</a:t>
            </a:r>
            <a:endParaRPr b="1">
              <a:solidFill>
                <a:srgbClr val="E95273"/>
              </a:solidFill>
            </a:endParaRPr>
          </a:p>
          <a:p>
            <a:pPr indent="0" lvl="0" marL="0" rtl="0" algn="l">
              <a:lnSpc>
                <a:spcPct val="90000"/>
              </a:lnSpc>
              <a:spcBef>
                <a:spcPts val="300"/>
              </a:spcBef>
              <a:spcAft>
                <a:spcPts val="0"/>
              </a:spcAft>
              <a:buClr>
                <a:srgbClr val="6D6E6C"/>
              </a:buClr>
              <a:buSzPts val="2400"/>
              <a:buNone/>
            </a:pPr>
            <a:r>
              <a:t/>
            </a:r>
            <a:endParaRPr>
              <a:solidFill>
                <a:srgbClr val="E95273"/>
              </a:solidFill>
            </a:endParaRPr>
          </a:p>
          <a:p>
            <a:pPr indent="0" lvl="0" marL="0" rtl="0" algn="l">
              <a:lnSpc>
                <a:spcPct val="90000"/>
              </a:lnSpc>
              <a:spcBef>
                <a:spcPts val="300"/>
              </a:spcBef>
              <a:spcAft>
                <a:spcPts val="0"/>
              </a:spcAft>
              <a:buClr>
                <a:srgbClr val="6D6E6C"/>
              </a:buClr>
              <a:buSzPts val="2400"/>
              <a:buNone/>
            </a:pPr>
            <a:r>
              <a:rPr lang="en-IE"/>
              <a:t>Bir şirkete başlıyorsanız veya bir şirkete liderlik ediyorsanız, kendinizi içeride ve dışarıda tanımak faydalı olacaktır. Kendinizi profesyonel öz değerlendirme araçlarıyla değerlendirmek:</a:t>
            </a:r>
            <a:endParaRPr/>
          </a:p>
          <a:p>
            <a:pPr indent="0" lvl="0" marL="0" rtl="0" algn="l">
              <a:lnSpc>
                <a:spcPct val="90000"/>
              </a:lnSpc>
              <a:spcBef>
                <a:spcPts val="300"/>
              </a:spcBef>
              <a:spcAft>
                <a:spcPts val="0"/>
              </a:spcAft>
              <a:buClr>
                <a:srgbClr val="6D6E6C"/>
              </a:buClr>
              <a:buSzPts val="2400"/>
              <a:buNone/>
            </a:pPr>
            <a:r>
              <a:t/>
            </a:r>
            <a:endParaRPr/>
          </a:p>
          <a:p>
            <a:pPr indent="-342900" lvl="0" marL="342900" rtl="0" algn="l">
              <a:lnSpc>
                <a:spcPct val="90000"/>
              </a:lnSpc>
              <a:spcBef>
                <a:spcPts val="300"/>
              </a:spcBef>
              <a:spcAft>
                <a:spcPts val="0"/>
              </a:spcAft>
              <a:buClr>
                <a:srgbClr val="E95273"/>
              </a:buClr>
              <a:buSzPts val="2400"/>
              <a:buFont typeface="Arial"/>
              <a:buChar char="•"/>
            </a:pPr>
            <a:r>
              <a:rPr lang="en-IE"/>
              <a:t>En iyi nasıl çalıştığınızı anlamaya çalışın, böylece uygun değişiklikleri yapabilirsiniz.</a:t>
            </a:r>
            <a:endParaRPr/>
          </a:p>
          <a:p>
            <a:pPr indent="-342900" lvl="0" marL="342900" rtl="0" algn="l">
              <a:lnSpc>
                <a:spcPct val="90000"/>
              </a:lnSpc>
              <a:spcBef>
                <a:spcPts val="300"/>
              </a:spcBef>
              <a:spcAft>
                <a:spcPts val="0"/>
              </a:spcAft>
              <a:buClr>
                <a:srgbClr val="E95273"/>
              </a:buClr>
              <a:buSzPts val="2400"/>
              <a:buFont typeface="Arial"/>
              <a:buChar char="•"/>
            </a:pPr>
            <a:r>
              <a:rPr lang="en-IE"/>
              <a:t>Paydaşlarınızın sizi neyin motive ettiğini ve yönlendirdiğini anlamalarına yardımcı olun.</a:t>
            </a:r>
            <a:endParaRPr/>
          </a:p>
          <a:p>
            <a:pPr indent="-342900" lvl="0" marL="342900" rtl="0" algn="l">
              <a:lnSpc>
                <a:spcPct val="90000"/>
              </a:lnSpc>
              <a:spcBef>
                <a:spcPts val="300"/>
              </a:spcBef>
              <a:spcAft>
                <a:spcPts val="0"/>
              </a:spcAft>
              <a:buClr>
                <a:srgbClr val="E95273"/>
              </a:buClr>
              <a:buSzPts val="2400"/>
              <a:buFont typeface="Arial"/>
              <a:buChar char="•"/>
            </a:pPr>
            <a:r>
              <a:rPr lang="en-IE"/>
              <a:t>Yardıma ihtiyacınız olduğunda yardımı kabul edin.</a:t>
            </a:r>
            <a:endParaRPr/>
          </a:p>
          <a:p>
            <a:pPr indent="-342900" lvl="0" marL="342900" rtl="0" algn="l">
              <a:lnSpc>
                <a:spcPct val="90000"/>
              </a:lnSpc>
              <a:spcBef>
                <a:spcPts val="300"/>
              </a:spcBef>
              <a:spcAft>
                <a:spcPts val="0"/>
              </a:spcAft>
              <a:buClr>
                <a:srgbClr val="E95273"/>
              </a:buClr>
              <a:buSzPts val="2400"/>
              <a:buFont typeface="Arial"/>
              <a:buChar char="•"/>
            </a:pPr>
            <a:r>
              <a:rPr lang="en-IE"/>
              <a:t>Güçlü ve zayıf yönlerinizi iltifat etmek için kimin işe alınacağını seçmenize yardımcı olun.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17"/>
          <p:cNvSpPr txBox="1"/>
          <p:nvPr>
            <p:ph idx="1" type="body"/>
          </p:nvPr>
        </p:nvSpPr>
        <p:spPr>
          <a:xfrm>
            <a:off x="672663" y="925547"/>
            <a:ext cx="8157264"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0B1A2"/>
              </a:buClr>
              <a:buSzPts val="3600"/>
              <a:buNone/>
            </a:pPr>
            <a:r>
              <a:rPr b="1" lang="en-IE">
                <a:solidFill>
                  <a:srgbClr val="10B1A2"/>
                </a:solidFill>
              </a:rPr>
              <a:t>Kişilik testleri bir girişimci için neden bu kadar önemlidir?</a:t>
            </a:r>
            <a:endParaRPr b="1">
              <a:solidFill>
                <a:srgbClr val="10B1A2"/>
              </a:solidFill>
            </a:endParaRPr>
          </a:p>
        </p:txBody>
      </p:sp>
      <p:sp>
        <p:nvSpPr>
          <p:cNvPr id="352" name="Google Shape;352;p17"/>
          <p:cNvSpPr txBox="1"/>
          <p:nvPr>
            <p:ph idx="2" type="body"/>
          </p:nvPr>
        </p:nvSpPr>
        <p:spPr>
          <a:xfrm>
            <a:off x="876301" y="2564117"/>
            <a:ext cx="7407087"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070"/>
              </a:buClr>
              <a:buSzPts val="2400"/>
              <a:buNone/>
            </a:pPr>
            <a:r>
              <a:rPr lang="en-IE">
                <a:solidFill>
                  <a:srgbClr val="757070"/>
                </a:solidFill>
              </a:rPr>
              <a:t>Öz değerlendirmeler, bireylerin temel yetkinliklerinin neler olduğu ve bunların bir işletmeyi yürütmek için gerekenlerle nasıl örtüşebileceği konusunda iletişim kurmasına yardımcı oluyor.</a:t>
            </a:r>
            <a:endParaRPr/>
          </a:p>
          <a:p>
            <a:pPr indent="0" lvl="0" marL="0" rtl="0" algn="l">
              <a:lnSpc>
                <a:spcPct val="90000"/>
              </a:lnSpc>
              <a:spcBef>
                <a:spcPts val="300"/>
              </a:spcBef>
              <a:spcAft>
                <a:spcPts val="0"/>
              </a:spcAft>
              <a:buClr>
                <a:srgbClr val="6D6E6C"/>
              </a:buClr>
              <a:buSzPts val="2400"/>
              <a:buNone/>
            </a:pPr>
            <a:r>
              <a:t/>
            </a:r>
            <a:endParaRPr>
              <a:solidFill>
                <a:srgbClr val="757070"/>
              </a:solidFill>
            </a:endParaRPr>
          </a:p>
          <a:p>
            <a:pPr indent="0" lvl="0" marL="0" rtl="0" algn="l">
              <a:lnSpc>
                <a:spcPct val="90000"/>
              </a:lnSpc>
              <a:spcBef>
                <a:spcPts val="300"/>
              </a:spcBef>
              <a:spcAft>
                <a:spcPts val="0"/>
              </a:spcAft>
              <a:buClr>
                <a:srgbClr val="757070"/>
              </a:buClr>
              <a:buSzPts val="2400"/>
              <a:buNone/>
            </a:pPr>
            <a:r>
              <a:rPr lang="en-IE">
                <a:solidFill>
                  <a:srgbClr val="757070"/>
                </a:solidFill>
              </a:rPr>
              <a:t>Kişiliğiniz başarınızla büyük önem taşıyor olsa da, bu eğitim modülünde daha ayrıntılı olarak keşfettiğimiz tek tanımlayıcı faktör değildir.</a:t>
            </a:r>
            <a:endParaRPr/>
          </a:p>
        </p:txBody>
      </p:sp>
      <p:pic>
        <p:nvPicPr>
          <p:cNvPr descr="A person sitting at a desk in front of a window&#10;&#10;Description automatically generated" id="353" name="Google Shape;353;p17"/>
          <p:cNvPicPr preferRelativeResize="0"/>
          <p:nvPr/>
        </p:nvPicPr>
        <p:blipFill rotWithShape="1">
          <a:blip r:embed="rId3">
            <a:alphaModFix/>
          </a:blip>
          <a:srcRect b="0" l="0" r="0" t="0"/>
          <a:stretch/>
        </p:blipFill>
        <p:spPr>
          <a:xfrm>
            <a:off x="8658836" y="3196206"/>
            <a:ext cx="3079426" cy="33430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18"/>
          <p:cNvSpPr txBox="1"/>
          <p:nvPr>
            <p:ph idx="1" type="body"/>
          </p:nvPr>
        </p:nvSpPr>
        <p:spPr>
          <a:xfrm>
            <a:off x="599091" y="553673"/>
            <a:ext cx="6768662" cy="114689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EGZERSİZ: </a:t>
            </a:r>
            <a:r>
              <a:rPr b="1" lang="en-IE">
                <a:solidFill>
                  <a:srgbClr val="10B1A2"/>
                </a:solidFill>
              </a:rPr>
              <a:t>Girişimci potansiyel öz değerlendirme</a:t>
            </a:r>
            <a:endParaRPr b="1">
              <a:solidFill>
                <a:srgbClr val="10B1A2"/>
              </a:solidFill>
            </a:endParaRPr>
          </a:p>
        </p:txBody>
      </p:sp>
      <p:sp>
        <p:nvSpPr>
          <p:cNvPr id="359" name="Google Shape;359;p18"/>
          <p:cNvSpPr txBox="1"/>
          <p:nvPr>
            <p:ph idx="2" type="body"/>
          </p:nvPr>
        </p:nvSpPr>
        <p:spPr>
          <a:xfrm>
            <a:off x="599091" y="2221715"/>
            <a:ext cx="7177504"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Bir işe başlamak ödüllendirici ve zenginleştirici bir deneyim olabilir. Ancak, sizin için doğru profesyonel seçim olmayabilir.</a:t>
            </a:r>
            <a:endParaRPr/>
          </a:p>
          <a:p>
            <a:pPr indent="0" lvl="0" marL="0" rtl="0" algn="l">
              <a:lnSpc>
                <a:spcPct val="90000"/>
              </a:lnSpc>
              <a:spcBef>
                <a:spcPts val="300"/>
              </a:spcBef>
              <a:spcAft>
                <a:spcPts val="0"/>
              </a:spcAft>
              <a:buClr>
                <a:srgbClr val="6D6E6C"/>
              </a:buClr>
              <a:buSzPts val="2400"/>
              <a:buNone/>
            </a:pPr>
            <a:r>
              <a:t/>
            </a:r>
            <a:endParaRPr/>
          </a:p>
          <a:p>
            <a:pPr indent="0" lvl="0" marL="0" rtl="0" algn="l">
              <a:lnSpc>
                <a:spcPct val="90000"/>
              </a:lnSpc>
              <a:spcBef>
                <a:spcPts val="300"/>
              </a:spcBef>
              <a:spcAft>
                <a:spcPts val="0"/>
              </a:spcAft>
              <a:buClr>
                <a:srgbClr val="6D6E6C"/>
              </a:buClr>
              <a:buSzPts val="2400"/>
              <a:buNone/>
            </a:pPr>
            <a:r>
              <a:rPr lang="en-IE"/>
              <a:t>Sıçramadan önce, girişimciliğin fırsatlarının ve zorluklarının kişiliğinize uygun olup olmadığını öğrenmek için biraz zaman ayırın. Bu test, motivasyon, yetenek ve tutumlar gibi girişimci özelliklerinizi değerlendirecektir.</a:t>
            </a:r>
            <a:endParaRPr/>
          </a:p>
          <a:p>
            <a:pPr indent="0" lvl="0" marL="0" rtl="0" algn="l">
              <a:lnSpc>
                <a:spcPct val="90000"/>
              </a:lnSpc>
              <a:spcBef>
                <a:spcPts val="300"/>
              </a:spcBef>
              <a:spcAft>
                <a:spcPts val="0"/>
              </a:spcAft>
              <a:buClr>
                <a:srgbClr val="6D6E6C"/>
              </a:buClr>
              <a:buSzPts val="2400"/>
              <a:buNone/>
            </a:pPr>
            <a:r>
              <a:t/>
            </a:r>
            <a:endParaRPr b="1">
              <a:solidFill>
                <a:srgbClr val="E95273"/>
              </a:solidFill>
            </a:endParaRPr>
          </a:p>
          <a:p>
            <a:pPr indent="0" lvl="0" marL="0" rtl="0" algn="l">
              <a:lnSpc>
                <a:spcPct val="90000"/>
              </a:lnSpc>
              <a:spcBef>
                <a:spcPts val="300"/>
              </a:spcBef>
              <a:spcAft>
                <a:spcPts val="0"/>
              </a:spcAft>
              <a:buClr>
                <a:srgbClr val="E95273"/>
              </a:buClr>
              <a:buSzPts val="2400"/>
              <a:buNone/>
            </a:pPr>
            <a:r>
              <a:rPr b="1" lang="en-IE">
                <a:solidFill>
                  <a:srgbClr val="E95273"/>
                </a:solidFill>
              </a:rPr>
              <a:t>EGZERSİZ</a:t>
            </a:r>
            <a:r>
              <a:rPr lang="en-IE">
                <a:solidFill>
                  <a:srgbClr val="E95273"/>
                </a:solidFill>
              </a:rPr>
              <a:t> </a:t>
            </a:r>
            <a:endParaRPr/>
          </a:p>
          <a:p>
            <a:pPr indent="0" lvl="0" marL="0" rtl="0" algn="l">
              <a:lnSpc>
                <a:spcPct val="90000"/>
              </a:lnSpc>
              <a:spcBef>
                <a:spcPts val="300"/>
              </a:spcBef>
              <a:spcAft>
                <a:spcPts val="0"/>
              </a:spcAft>
              <a:buClr>
                <a:srgbClr val="6D6E6C"/>
              </a:buClr>
              <a:buSzPts val="2400"/>
              <a:buNone/>
            </a:pPr>
            <a:r>
              <a:rPr lang="en-IE" u="sng">
                <a:solidFill>
                  <a:schemeClr val="hlink"/>
                </a:solidFill>
                <a:hlinkClick r:id="rId3"/>
              </a:rPr>
              <a:t>Entrepreneurial Potential Self Assessment</a:t>
            </a:r>
            <a:endParaRPr/>
          </a:p>
          <a:p>
            <a:pPr indent="0" lvl="0" marL="0" rtl="0" algn="l">
              <a:lnSpc>
                <a:spcPct val="90000"/>
              </a:lnSpc>
              <a:spcBef>
                <a:spcPts val="300"/>
              </a:spcBef>
              <a:spcAft>
                <a:spcPts val="0"/>
              </a:spcAft>
              <a:buClr>
                <a:srgbClr val="6D6E6C"/>
              </a:buClr>
              <a:buSzPts val="2400"/>
              <a:buNone/>
            </a:pPr>
            <a:r>
              <a:t/>
            </a:r>
            <a:endParaRPr/>
          </a:p>
        </p:txBody>
      </p:sp>
      <p:pic>
        <p:nvPicPr>
          <p:cNvPr id="360" name="Google Shape;360;p18"/>
          <p:cNvPicPr preferRelativeResize="0"/>
          <p:nvPr>
            <p:ph idx="2" type="pic"/>
          </p:nvPr>
        </p:nvPicPr>
        <p:blipFill rotWithShape="1">
          <a:blip r:embed="rId4">
            <a:alphaModFix/>
          </a:blip>
          <a:srcRect b="0" l="0" r="-651" t="0"/>
          <a:stretch/>
        </p:blipFill>
        <p:spPr>
          <a:xfrm>
            <a:off x="7960962" y="0"/>
            <a:ext cx="4231038" cy="6854825"/>
          </a:xfrm>
          <a:prstGeom prst="rect">
            <a:avLst/>
          </a:prstGeom>
          <a:noFill/>
          <a:ln>
            <a:noFill/>
          </a:ln>
        </p:spPr>
      </p:pic>
      <p:grpSp>
        <p:nvGrpSpPr>
          <p:cNvPr id="361" name="Google Shape;361;p18"/>
          <p:cNvGrpSpPr/>
          <p:nvPr/>
        </p:nvGrpSpPr>
        <p:grpSpPr>
          <a:xfrm>
            <a:off x="1970338" y="5404591"/>
            <a:ext cx="424526" cy="424501"/>
            <a:chOff x="1923675" y="1633650"/>
            <a:chExt cx="436000" cy="435975"/>
          </a:xfrm>
        </p:grpSpPr>
        <p:sp>
          <p:nvSpPr>
            <p:cNvPr id="362" name="Google Shape;362;p18"/>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3" name="Google Shape;363;p18"/>
            <p:cNvSpPr/>
            <p:nvPr/>
          </p:nvSpPr>
          <p:spPr>
            <a:xfrm>
              <a:off x="2019900" y="1757250"/>
              <a:ext cx="261825" cy="261850"/>
            </a:xfrm>
            <a:custGeom>
              <a:rect b="b" l="l" r="r" t="t"/>
              <a:pathLst>
                <a:path extrusionOk="0" fill="none" h="10474" w="10473">
                  <a:moveTo>
                    <a:pt x="10473" y="1"/>
                  </a:moveTo>
                  <a:lnTo>
                    <a:pt x="0" y="10473"/>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4" name="Google Shape;364;p18"/>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5" name="Google Shape;365;p18"/>
            <p:cNvSpPr/>
            <p:nvPr/>
          </p:nvSpPr>
          <p:spPr>
            <a:xfrm>
              <a:off x="1974225" y="1711575"/>
              <a:ext cx="261825" cy="261850"/>
            </a:xfrm>
            <a:custGeom>
              <a:rect b="b" l="l" r="r" t="t"/>
              <a:pathLst>
                <a:path extrusionOk="0" fill="none" h="10474" w="10473">
                  <a:moveTo>
                    <a:pt x="0" y="10474"/>
                  </a:moveTo>
                  <a:lnTo>
                    <a:pt x="10473" y="1"/>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6" name="Google Shape;366;p18"/>
            <p:cNvSpPr/>
            <p:nvPr/>
          </p:nvSpPr>
          <p:spPr>
            <a:xfrm>
              <a:off x="1934650" y="2014200"/>
              <a:ext cx="44475" cy="44475"/>
            </a:xfrm>
            <a:custGeom>
              <a:rect b="b" l="l" r="r" t="t"/>
              <a:pathLst>
                <a:path extrusionOk="0" fill="none" h="1779" w="1779">
                  <a:moveTo>
                    <a:pt x="1778" y="1778"/>
                  </a:moveTo>
                  <a:lnTo>
                    <a:pt x="0" y="0"/>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67" name="Google Shape;367;p18"/>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19"/>
          <p:cNvSpPr txBox="1"/>
          <p:nvPr>
            <p:ph idx="1" type="body"/>
          </p:nvPr>
        </p:nvSpPr>
        <p:spPr>
          <a:xfrm>
            <a:off x="4161986" y="715792"/>
            <a:ext cx="7407087"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latin typeface="Calibri"/>
                <a:ea typeface="Calibri"/>
                <a:cs typeface="Calibri"/>
                <a:sym typeface="Calibri"/>
              </a:rPr>
              <a:t>EGZERSİZ: </a:t>
            </a:r>
            <a:r>
              <a:rPr b="1" lang="en-IE">
                <a:solidFill>
                  <a:srgbClr val="10B1A2"/>
                </a:solidFill>
                <a:latin typeface="Calibri"/>
                <a:ea typeface="Calibri"/>
                <a:cs typeface="Calibri"/>
                <a:sym typeface="Calibri"/>
              </a:rPr>
              <a:t>Girişimci Denklemi</a:t>
            </a:r>
            <a:endParaRPr b="1">
              <a:solidFill>
                <a:srgbClr val="10B1A2"/>
              </a:solidFill>
            </a:endParaRPr>
          </a:p>
        </p:txBody>
      </p:sp>
      <p:sp>
        <p:nvSpPr>
          <p:cNvPr id="373" name="Google Shape;373;p19"/>
          <p:cNvSpPr txBox="1"/>
          <p:nvPr>
            <p:ph idx="2" type="body"/>
          </p:nvPr>
        </p:nvSpPr>
        <p:spPr>
          <a:xfrm>
            <a:off x="4340773" y="2117448"/>
            <a:ext cx="7697038"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b="1" lang="en-IE" u="sng">
                <a:solidFill>
                  <a:schemeClr val="hlink"/>
                </a:solidFill>
                <a:hlinkClick r:id="rId3"/>
              </a:rPr>
              <a:t>Girişimci Denklemi,</a:t>
            </a:r>
            <a:r>
              <a:rPr lang="en-IE"/>
              <a:t> girişimcilik karşısında kişiliğinizi, zihniyetinizi, zamanlamanızı ve özel fırsatınızı değerlendirmenize yardımcı olacak alıştırmalar ve değerlendirmeler sunan bir New York Times en çok satan kitaptır.</a:t>
            </a:r>
            <a:endParaRPr/>
          </a:p>
        </p:txBody>
      </p:sp>
      <p:pic>
        <p:nvPicPr>
          <p:cNvPr descr="http://theentrepreneurequation.com/images/book_page.jpg" id="374" name="Google Shape;374;p19"/>
          <p:cNvPicPr preferRelativeResize="0"/>
          <p:nvPr/>
        </p:nvPicPr>
        <p:blipFill rotWithShape="1">
          <a:blip r:embed="rId4">
            <a:alphaModFix/>
          </a:blip>
          <a:srcRect b="0" l="0" r="0" t="0"/>
          <a:stretch/>
        </p:blipFill>
        <p:spPr>
          <a:xfrm rot="371489">
            <a:off x="1063766" y="3006291"/>
            <a:ext cx="2834471" cy="3644140"/>
          </a:xfrm>
          <a:prstGeom prst="rect">
            <a:avLst/>
          </a:prstGeom>
          <a:noFill/>
          <a:ln>
            <a:noFill/>
          </a:ln>
        </p:spPr>
      </p:pic>
      <p:sp>
        <p:nvSpPr>
          <p:cNvPr id="375" name="Google Shape;375;p19"/>
          <p:cNvSpPr txBox="1"/>
          <p:nvPr/>
        </p:nvSpPr>
        <p:spPr>
          <a:xfrm>
            <a:off x="4630723" y="4223407"/>
            <a:ext cx="6926276" cy="15804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63275"/>
              </a:buClr>
              <a:buSzPts val="2400"/>
              <a:buFont typeface="Arial"/>
              <a:buNone/>
            </a:pPr>
            <a:r>
              <a:rPr b="1" lang="en-IE" sz="2400">
                <a:solidFill>
                  <a:srgbClr val="E63275"/>
                </a:solidFill>
                <a:latin typeface="Calibri"/>
                <a:ea typeface="Calibri"/>
                <a:cs typeface="Calibri"/>
                <a:sym typeface="Calibri"/>
              </a:rPr>
              <a:t>EGZERSİZ: </a:t>
            </a:r>
            <a:endParaRPr/>
          </a:p>
          <a:p>
            <a:pPr indent="0" lvl="0" marL="0" marR="0" rtl="0" algn="l">
              <a:lnSpc>
                <a:spcPct val="90000"/>
              </a:lnSpc>
              <a:spcBef>
                <a:spcPts val="1000"/>
              </a:spcBef>
              <a:spcAft>
                <a:spcPts val="0"/>
              </a:spcAft>
              <a:buClr>
                <a:srgbClr val="7F7F7F"/>
              </a:buClr>
              <a:buSzPts val="2400"/>
              <a:buFont typeface="Arial"/>
              <a:buNone/>
            </a:pPr>
            <a:r>
              <a:rPr lang="en-IE" sz="2400">
                <a:solidFill>
                  <a:srgbClr val="7F7F7F"/>
                </a:solidFill>
                <a:latin typeface="Calibri"/>
                <a:ea typeface="Calibri"/>
                <a:cs typeface="Calibri"/>
                <a:sym typeface="Calibri"/>
              </a:rPr>
              <a:t>Yazar Carol Roth, kişiliğinizin günümüzün başarılı girişimcilerinin popüler profiliyle nasıl karşılaştırıldığını görmek için etkileşimli bir çevrimiçi test hazırladı.</a:t>
            </a:r>
            <a:endParaRPr i="1" sz="2400">
              <a:solidFill>
                <a:srgbClr val="525252"/>
              </a:solidFill>
              <a:latin typeface="Calibri"/>
              <a:ea typeface="Calibri"/>
              <a:cs typeface="Calibri"/>
              <a:sym typeface="Calibri"/>
            </a:endParaRPr>
          </a:p>
        </p:txBody>
      </p:sp>
      <p:grpSp>
        <p:nvGrpSpPr>
          <p:cNvPr id="376" name="Google Shape;376;p19"/>
          <p:cNvGrpSpPr/>
          <p:nvPr/>
        </p:nvGrpSpPr>
        <p:grpSpPr>
          <a:xfrm>
            <a:off x="6001903" y="4011156"/>
            <a:ext cx="424526" cy="424501"/>
            <a:chOff x="1923675" y="1633650"/>
            <a:chExt cx="436000" cy="435975"/>
          </a:xfrm>
        </p:grpSpPr>
        <p:sp>
          <p:nvSpPr>
            <p:cNvPr id="377" name="Google Shape;377;p19"/>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8" name="Google Shape;378;p19"/>
            <p:cNvSpPr/>
            <p:nvPr/>
          </p:nvSpPr>
          <p:spPr>
            <a:xfrm>
              <a:off x="2019900" y="1757250"/>
              <a:ext cx="261825" cy="261850"/>
            </a:xfrm>
            <a:custGeom>
              <a:rect b="b" l="l" r="r" t="t"/>
              <a:pathLst>
                <a:path extrusionOk="0" fill="none" h="10474" w="10473">
                  <a:moveTo>
                    <a:pt x="10473" y="1"/>
                  </a:moveTo>
                  <a:lnTo>
                    <a:pt x="0" y="10473"/>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79" name="Google Shape;379;p19"/>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0" name="Google Shape;380;p19"/>
            <p:cNvSpPr/>
            <p:nvPr/>
          </p:nvSpPr>
          <p:spPr>
            <a:xfrm>
              <a:off x="1974225" y="1711575"/>
              <a:ext cx="261825" cy="261850"/>
            </a:xfrm>
            <a:custGeom>
              <a:rect b="b" l="l" r="r" t="t"/>
              <a:pathLst>
                <a:path extrusionOk="0" fill="none" h="10474" w="10473">
                  <a:moveTo>
                    <a:pt x="0" y="10474"/>
                  </a:moveTo>
                  <a:lnTo>
                    <a:pt x="10473" y="1"/>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1" name="Google Shape;381;p19"/>
            <p:cNvSpPr/>
            <p:nvPr/>
          </p:nvSpPr>
          <p:spPr>
            <a:xfrm>
              <a:off x="1934650" y="2014200"/>
              <a:ext cx="44475" cy="44475"/>
            </a:xfrm>
            <a:custGeom>
              <a:rect b="b" l="l" r="r" t="t"/>
              <a:pathLst>
                <a:path extrusionOk="0" fill="none" h="1779" w="1779">
                  <a:moveTo>
                    <a:pt x="1778" y="1778"/>
                  </a:moveTo>
                  <a:lnTo>
                    <a:pt x="0" y="0"/>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82" name="Google Shape;382;p19"/>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
          <p:cNvSpPr txBox="1"/>
          <p:nvPr>
            <p:ph idx="1" type="body"/>
          </p:nvPr>
        </p:nvSpPr>
        <p:spPr>
          <a:xfrm>
            <a:off x="643223" y="1079254"/>
            <a:ext cx="3821205"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Modül 3</a:t>
            </a:r>
            <a:endParaRPr/>
          </a:p>
        </p:txBody>
      </p:sp>
      <p:sp>
        <p:nvSpPr>
          <p:cNvPr id="238" name="Google Shape;238;p2"/>
          <p:cNvSpPr txBox="1"/>
          <p:nvPr>
            <p:ph idx="2" type="body"/>
          </p:nvPr>
        </p:nvSpPr>
        <p:spPr>
          <a:xfrm>
            <a:off x="357482" y="1970237"/>
            <a:ext cx="4611412" cy="36420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sz="2400"/>
              <a:t>Bu modül, belirli becerilerinize ve özelliklerinize dayanarak girişimcilik yolculuğunuzda size rehberlik edecektir</a:t>
            </a:r>
            <a:endParaRPr sz="2400"/>
          </a:p>
          <a:p>
            <a:pPr indent="0" lvl="0" marL="0" rtl="0" algn="l">
              <a:lnSpc>
                <a:spcPct val="90000"/>
              </a:lnSpc>
              <a:spcBef>
                <a:spcPts val="1000"/>
              </a:spcBef>
              <a:spcAft>
                <a:spcPts val="0"/>
              </a:spcAft>
              <a:buClr>
                <a:srgbClr val="6D6E6C"/>
              </a:buClr>
              <a:buSzPts val="2400"/>
              <a:buNone/>
            </a:pPr>
            <a:r>
              <a:rPr lang="en-IE" sz="2400"/>
              <a:t>Alandaki bilgi, akran, danışman ve uzmanlarla nasıl sosyal olarak daha bağlantılı olabileceğinizi öğreneceksiniz.</a:t>
            </a:r>
            <a:endParaRPr/>
          </a:p>
          <a:p>
            <a:pPr indent="0" lvl="0" marL="0" rtl="0" algn="l">
              <a:lnSpc>
                <a:spcPct val="90000"/>
              </a:lnSpc>
              <a:spcBef>
                <a:spcPts val="1000"/>
              </a:spcBef>
              <a:spcAft>
                <a:spcPts val="0"/>
              </a:spcAft>
              <a:buClr>
                <a:srgbClr val="6D6E6C"/>
              </a:buClr>
              <a:buSzPts val="2400"/>
              <a:buNone/>
            </a:pPr>
            <a:r>
              <a:rPr lang="en-IE" sz="2400"/>
              <a:t>Farklı girişimci türlerini ve farklı özelliklerine, becerilerine ve yaklaşımlarına göre nasıl başarılı olduklarını anlayın.</a:t>
            </a:r>
            <a:endParaRPr/>
          </a:p>
        </p:txBody>
      </p:sp>
      <p:sp>
        <p:nvSpPr>
          <p:cNvPr id="239" name="Google Shape;239;p2"/>
          <p:cNvSpPr txBox="1"/>
          <p:nvPr>
            <p:ph idx="3" type="body"/>
          </p:nvPr>
        </p:nvSpPr>
        <p:spPr>
          <a:xfrm>
            <a:off x="4975024" y="1126433"/>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1</a:t>
            </a:r>
            <a:endParaRPr/>
          </a:p>
        </p:txBody>
      </p:sp>
      <p:sp>
        <p:nvSpPr>
          <p:cNvPr id="240" name="Google Shape;240;p2"/>
          <p:cNvSpPr txBox="1"/>
          <p:nvPr>
            <p:ph idx="4" type="body"/>
          </p:nvPr>
        </p:nvSpPr>
        <p:spPr>
          <a:xfrm>
            <a:off x="6271050" y="1222809"/>
            <a:ext cx="5920949" cy="149485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en-IE"/>
              <a:t>Başarılı Bir Girişimci Olmak</a:t>
            </a:r>
            <a:endParaRPr b="1"/>
          </a:p>
          <a:p>
            <a:pPr indent="0" lvl="0" marL="0" rtl="0" algn="l">
              <a:lnSpc>
                <a:spcPct val="90000"/>
              </a:lnSpc>
              <a:spcBef>
                <a:spcPts val="1000"/>
              </a:spcBef>
              <a:spcAft>
                <a:spcPts val="0"/>
              </a:spcAft>
              <a:buClr>
                <a:schemeClr val="lt1"/>
              </a:buClr>
              <a:buSzPts val="1900"/>
              <a:buNone/>
            </a:pPr>
            <a:r>
              <a:rPr lang="en-IE" sz="1900"/>
              <a:t>Başarılı bir girişimci olabilmeniz için beceriler ve özelliklerin nasıl geliştirileceği neden bu kadar önemli.</a:t>
            </a:r>
            <a:endParaRPr/>
          </a:p>
        </p:txBody>
      </p:sp>
      <p:sp>
        <p:nvSpPr>
          <p:cNvPr id="241" name="Google Shape;241;p2"/>
          <p:cNvSpPr txBox="1"/>
          <p:nvPr>
            <p:ph idx="5" type="body"/>
          </p:nvPr>
        </p:nvSpPr>
        <p:spPr>
          <a:xfrm>
            <a:off x="4998842" y="2740524"/>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2</a:t>
            </a:r>
            <a:endParaRPr/>
          </a:p>
        </p:txBody>
      </p:sp>
      <p:sp>
        <p:nvSpPr>
          <p:cNvPr id="242" name="Google Shape;242;p2"/>
          <p:cNvSpPr txBox="1"/>
          <p:nvPr>
            <p:ph idx="6" type="body"/>
          </p:nvPr>
        </p:nvSpPr>
        <p:spPr>
          <a:xfrm>
            <a:off x="6271050" y="2910592"/>
            <a:ext cx="5353929" cy="1292995"/>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2220"/>
              <a:buNone/>
            </a:pPr>
            <a:r>
              <a:rPr b="1" lang="en-IE" sz="2220"/>
              <a:t>Hayati Bilgilere Bağlı Kalın</a:t>
            </a:r>
            <a:endParaRPr b="1" sz="2220"/>
          </a:p>
          <a:p>
            <a:pPr indent="0" lvl="0" marL="0" rtl="0" algn="l">
              <a:lnSpc>
                <a:spcPct val="100000"/>
              </a:lnSpc>
              <a:spcBef>
                <a:spcPts val="0"/>
              </a:spcBef>
              <a:spcAft>
                <a:spcPts val="0"/>
              </a:spcAft>
              <a:buClr>
                <a:schemeClr val="lt1"/>
              </a:buClr>
              <a:buSzPts val="1757"/>
              <a:buNone/>
            </a:pPr>
            <a:r>
              <a:rPr lang="en-IE" sz="1757"/>
              <a:t>Gelecekteki kararlara rehberlik etmek, girişimci gelişiminize devam etmek için.. </a:t>
            </a:r>
            <a:endParaRPr/>
          </a:p>
          <a:p>
            <a:pPr indent="0" lvl="0" marL="0" rtl="0" algn="l">
              <a:lnSpc>
                <a:spcPct val="100000"/>
              </a:lnSpc>
              <a:spcBef>
                <a:spcPts val="0"/>
              </a:spcBef>
              <a:spcAft>
                <a:spcPts val="0"/>
              </a:spcAft>
              <a:buClr>
                <a:schemeClr val="lt1"/>
              </a:buClr>
              <a:buSzPts val="1757"/>
              <a:buNone/>
            </a:pPr>
            <a:r>
              <a:rPr lang="en-IE" sz="1757"/>
              <a:t>Dehanızın Ortaya Çıkarın! </a:t>
            </a:r>
            <a:endParaRPr sz="1757"/>
          </a:p>
          <a:p>
            <a:pPr indent="0" lvl="0" marL="0" rtl="0" algn="l">
              <a:lnSpc>
                <a:spcPct val="100000"/>
              </a:lnSpc>
              <a:spcBef>
                <a:spcPts val="0"/>
              </a:spcBef>
              <a:spcAft>
                <a:spcPts val="0"/>
              </a:spcAft>
              <a:buClr>
                <a:schemeClr val="lt1"/>
              </a:buClr>
              <a:buSzPts val="1757"/>
              <a:buNone/>
            </a:pPr>
            <a:r>
              <a:t/>
            </a:r>
            <a:endParaRPr sz="1757"/>
          </a:p>
        </p:txBody>
      </p:sp>
      <p:sp>
        <p:nvSpPr>
          <p:cNvPr id="243" name="Google Shape;243;p2"/>
          <p:cNvSpPr txBox="1"/>
          <p:nvPr>
            <p:ph idx="7" type="body"/>
          </p:nvPr>
        </p:nvSpPr>
        <p:spPr>
          <a:xfrm>
            <a:off x="4968894" y="4387646"/>
            <a:ext cx="1176670" cy="129299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r>
              <a:rPr lang="en-IE"/>
              <a:t>3</a:t>
            </a:r>
            <a:endParaRPr/>
          </a:p>
        </p:txBody>
      </p:sp>
      <p:sp>
        <p:nvSpPr>
          <p:cNvPr id="244" name="Google Shape;244;p2"/>
          <p:cNvSpPr txBox="1"/>
          <p:nvPr>
            <p:ph idx="8" type="body"/>
          </p:nvPr>
        </p:nvSpPr>
        <p:spPr>
          <a:xfrm>
            <a:off x="6175511" y="4373655"/>
            <a:ext cx="6016488" cy="132097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b="1" lang="en-IE" sz="1800"/>
              <a:t>8 Farklı Girişimcinin Gerçek Hayattaki Örnek Olayları ve Nasıl Başarılı Oldukları…  </a:t>
            </a:r>
            <a:r>
              <a:rPr lang="en-IE" sz="1800"/>
              <a:t>Kazara Girişimci, içine kapanık, belirsiz ama yine de denenmiş .. </a:t>
            </a:r>
            <a:r>
              <a:rPr b="1" lang="en-IE" sz="1800"/>
              <a:t>İlk 7 Yenilikçi Kadın Start Up'ın Gerçek Hayattaki Vaka Çalışmaları</a:t>
            </a:r>
            <a:endParaRPr b="1"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pic>
        <p:nvPicPr>
          <p:cNvPr descr="A picture containing person, indoor, looking, holding&#10;&#10;Description automatically generated" id="387" name="Google Shape;387;p20"/>
          <p:cNvPicPr preferRelativeResize="0"/>
          <p:nvPr/>
        </p:nvPicPr>
        <p:blipFill rotWithShape="1">
          <a:blip r:embed="rId3">
            <a:alphaModFix/>
          </a:blip>
          <a:srcRect b="0" l="0" r="0" t="0"/>
          <a:stretch/>
        </p:blipFill>
        <p:spPr>
          <a:xfrm>
            <a:off x="7539672" y="2672255"/>
            <a:ext cx="4652328" cy="3093303"/>
          </a:xfrm>
          <a:prstGeom prst="rect">
            <a:avLst/>
          </a:prstGeom>
          <a:noFill/>
          <a:ln>
            <a:noFill/>
          </a:ln>
        </p:spPr>
      </p:pic>
      <p:sp>
        <p:nvSpPr>
          <p:cNvPr id="388" name="Google Shape;388;p20"/>
          <p:cNvSpPr txBox="1"/>
          <p:nvPr>
            <p:ph idx="1" type="body"/>
          </p:nvPr>
        </p:nvSpPr>
        <p:spPr>
          <a:xfrm>
            <a:off x="3668110" y="851339"/>
            <a:ext cx="7900961" cy="8537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EGZERSİZ:</a:t>
            </a:r>
            <a:r>
              <a:rPr b="1" lang="en-IE">
                <a:solidFill>
                  <a:srgbClr val="10B1A2"/>
                </a:solidFill>
              </a:rPr>
              <a:t> Ne Tür Bir Girişimcisiniz?</a:t>
            </a:r>
            <a:endParaRPr/>
          </a:p>
          <a:p>
            <a:pPr indent="0" lvl="0" marL="0" rtl="0" algn="l">
              <a:lnSpc>
                <a:spcPct val="90000"/>
              </a:lnSpc>
              <a:spcBef>
                <a:spcPts val="1000"/>
              </a:spcBef>
              <a:spcAft>
                <a:spcPts val="0"/>
              </a:spcAft>
              <a:buClr>
                <a:srgbClr val="6D6E6C"/>
              </a:buClr>
              <a:buSzPts val="3600"/>
              <a:buNone/>
            </a:pPr>
            <a:r>
              <a:t/>
            </a:r>
            <a:endParaRPr b="1">
              <a:solidFill>
                <a:srgbClr val="10B1A2"/>
              </a:solidFill>
            </a:endParaRPr>
          </a:p>
        </p:txBody>
      </p:sp>
      <p:sp>
        <p:nvSpPr>
          <p:cNvPr id="389" name="Google Shape;389;p20"/>
          <p:cNvSpPr txBox="1"/>
          <p:nvPr>
            <p:ph idx="2" type="body"/>
          </p:nvPr>
        </p:nvSpPr>
        <p:spPr>
          <a:xfrm>
            <a:off x="105104" y="2882899"/>
            <a:ext cx="764102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b="1" lang="en-IE"/>
              <a:t>Başarıya</a:t>
            </a:r>
            <a:r>
              <a:rPr lang="en-IE"/>
              <a:t> Ulaşıyor musunuz? </a:t>
            </a:r>
            <a:r>
              <a:rPr b="1" lang="en-IE"/>
              <a:t>Çalışkanlık</a:t>
            </a:r>
            <a:r>
              <a:rPr lang="en-IE"/>
              <a:t>? Kontrolü ele alıyor musun? </a:t>
            </a:r>
            <a:r>
              <a:rPr b="1" lang="en-IE"/>
              <a:t>Tutku</a:t>
            </a:r>
            <a:r>
              <a:rPr lang="en-IE"/>
              <a:t> mu </a:t>
            </a:r>
            <a:r>
              <a:rPr b="1" lang="en-IE"/>
              <a:t>Yaratıcılık</a:t>
            </a:r>
            <a:r>
              <a:rPr lang="en-IE"/>
              <a:t> mı?</a:t>
            </a:r>
            <a:endParaRPr/>
          </a:p>
          <a:p>
            <a:pPr indent="0" lvl="0" marL="0" rtl="0" algn="l">
              <a:lnSpc>
                <a:spcPct val="90000"/>
              </a:lnSpc>
              <a:spcBef>
                <a:spcPts val="1000"/>
              </a:spcBef>
              <a:spcAft>
                <a:spcPts val="0"/>
              </a:spcAft>
              <a:buClr>
                <a:srgbClr val="6D6E6C"/>
              </a:buClr>
              <a:buSzPts val="2400"/>
              <a:buNone/>
            </a:pPr>
            <a:r>
              <a:rPr lang="en-IE"/>
              <a:t>Bu girişimci anketinde sunulan özetler, başarılı bir girişimcilik kariyerinin geliştirilmesine yardımcı olmak için adaylara zaten sahip oldukları özelliklerin gücünün anlaşılması ve iyileştirilmesi gereken alanlara bir dayanak sağlayacaktır.</a:t>
            </a:r>
            <a:endParaRPr/>
          </a:p>
          <a:p>
            <a:pPr indent="0" lvl="0" marL="0" rtl="0" algn="l">
              <a:lnSpc>
                <a:spcPct val="90000"/>
              </a:lnSpc>
              <a:spcBef>
                <a:spcPts val="1000"/>
              </a:spcBef>
              <a:spcAft>
                <a:spcPts val="0"/>
              </a:spcAft>
              <a:buClr>
                <a:srgbClr val="E95273"/>
              </a:buClr>
              <a:buSzPts val="1200"/>
              <a:buNone/>
            </a:pPr>
            <a:r>
              <a:rPr b="1" lang="en-IE" sz="1200">
                <a:solidFill>
                  <a:srgbClr val="E95273"/>
                </a:solidFill>
              </a:rPr>
              <a:t> </a:t>
            </a:r>
            <a:endParaRPr/>
          </a:p>
          <a:p>
            <a:pPr indent="0" lvl="0" marL="0" rtl="0" algn="l">
              <a:lnSpc>
                <a:spcPct val="90000"/>
              </a:lnSpc>
              <a:spcBef>
                <a:spcPts val="1000"/>
              </a:spcBef>
              <a:spcAft>
                <a:spcPts val="0"/>
              </a:spcAft>
              <a:buClr>
                <a:srgbClr val="E95273"/>
              </a:buClr>
              <a:buSzPts val="2400"/>
              <a:buNone/>
            </a:pPr>
            <a:br>
              <a:rPr b="1" lang="en-IE">
                <a:solidFill>
                  <a:srgbClr val="E95273"/>
                </a:solidFill>
              </a:rPr>
            </a:br>
            <a:r>
              <a:rPr b="1" lang="en-IE">
                <a:solidFill>
                  <a:srgbClr val="E63275"/>
                </a:solidFill>
              </a:rPr>
              <a:t>EGZERSİZ</a:t>
            </a:r>
            <a:r>
              <a:rPr b="1" lang="en-IE"/>
              <a:t>  </a:t>
            </a:r>
            <a:endParaRPr/>
          </a:p>
          <a:p>
            <a:pPr indent="0" lvl="0" marL="0" rtl="0" algn="l">
              <a:lnSpc>
                <a:spcPct val="90000"/>
              </a:lnSpc>
              <a:spcBef>
                <a:spcPts val="1000"/>
              </a:spcBef>
              <a:spcAft>
                <a:spcPts val="0"/>
              </a:spcAft>
              <a:buClr>
                <a:srgbClr val="6D6E6C"/>
              </a:buClr>
              <a:buSzPts val="2400"/>
              <a:buNone/>
            </a:pPr>
            <a:r>
              <a:rPr b="1" lang="en-IE" u="sng">
                <a:solidFill>
                  <a:schemeClr val="hlink"/>
                </a:solidFill>
                <a:hlinkClick r:id="rId4"/>
              </a:rPr>
              <a:t>Girişimci Kişilik Testi</a:t>
            </a:r>
            <a:endParaRPr b="1"/>
          </a:p>
        </p:txBody>
      </p:sp>
      <p:grpSp>
        <p:nvGrpSpPr>
          <p:cNvPr id="390" name="Google Shape;390;p20"/>
          <p:cNvGrpSpPr/>
          <p:nvPr/>
        </p:nvGrpSpPr>
        <p:grpSpPr>
          <a:xfrm>
            <a:off x="1540796" y="5635347"/>
            <a:ext cx="424526" cy="424501"/>
            <a:chOff x="1923675" y="1633650"/>
            <a:chExt cx="436000" cy="435975"/>
          </a:xfrm>
        </p:grpSpPr>
        <p:sp>
          <p:nvSpPr>
            <p:cNvPr id="391" name="Google Shape;391;p20"/>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2" name="Google Shape;392;p20"/>
            <p:cNvSpPr/>
            <p:nvPr/>
          </p:nvSpPr>
          <p:spPr>
            <a:xfrm>
              <a:off x="2019900" y="1757250"/>
              <a:ext cx="261825" cy="261850"/>
            </a:xfrm>
            <a:custGeom>
              <a:rect b="b" l="l" r="r" t="t"/>
              <a:pathLst>
                <a:path extrusionOk="0" fill="none" h="10474" w="10473">
                  <a:moveTo>
                    <a:pt x="10473" y="1"/>
                  </a:moveTo>
                  <a:lnTo>
                    <a:pt x="0" y="10473"/>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3" name="Google Shape;393;p20"/>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4" name="Google Shape;394;p20"/>
            <p:cNvSpPr/>
            <p:nvPr/>
          </p:nvSpPr>
          <p:spPr>
            <a:xfrm>
              <a:off x="1974225" y="1711575"/>
              <a:ext cx="261825" cy="261850"/>
            </a:xfrm>
            <a:custGeom>
              <a:rect b="b" l="l" r="r" t="t"/>
              <a:pathLst>
                <a:path extrusionOk="0" fill="none" h="10474" w="10473">
                  <a:moveTo>
                    <a:pt x="0" y="10474"/>
                  </a:moveTo>
                  <a:lnTo>
                    <a:pt x="10473" y="1"/>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5" name="Google Shape;395;p20"/>
            <p:cNvSpPr/>
            <p:nvPr/>
          </p:nvSpPr>
          <p:spPr>
            <a:xfrm>
              <a:off x="1934650" y="2014200"/>
              <a:ext cx="44475" cy="44475"/>
            </a:xfrm>
            <a:custGeom>
              <a:rect b="b" l="l" r="r" t="t"/>
              <a:pathLst>
                <a:path extrusionOk="0" fill="none" h="1779" w="1779">
                  <a:moveTo>
                    <a:pt x="1778" y="1778"/>
                  </a:moveTo>
                  <a:lnTo>
                    <a:pt x="0" y="0"/>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396" name="Google Shape;396;p20"/>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21"/>
          <p:cNvSpPr txBox="1"/>
          <p:nvPr>
            <p:ph idx="1" type="body"/>
          </p:nvPr>
        </p:nvSpPr>
        <p:spPr>
          <a:xfrm>
            <a:off x="3783611" y="1039158"/>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EGZERSİZ : </a:t>
            </a:r>
            <a:r>
              <a:rPr b="1" lang="en-IE">
                <a:solidFill>
                  <a:srgbClr val="10B1A2"/>
                </a:solidFill>
              </a:rPr>
              <a:t>Ne Tür Lidersin?</a:t>
            </a:r>
            <a:endParaRPr b="1">
              <a:solidFill>
                <a:srgbClr val="10B1A2"/>
              </a:solidFill>
            </a:endParaRPr>
          </a:p>
        </p:txBody>
      </p:sp>
      <p:sp>
        <p:nvSpPr>
          <p:cNvPr id="402" name="Google Shape;402;p21"/>
          <p:cNvSpPr txBox="1"/>
          <p:nvPr>
            <p:ph idx="3" type="body"/>
          </p:nvPr>
        </p:nvSpPr>
        <p:spPr>
          <a:xfrm>
            <a:off x="3795968" y="2092738"/>
            <a:ext cx="840838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Bu test liderliğin </a:t>
            </a:r>
            <a:r>
              <a:rPr lang="en-IE">
                <a:solidFill>
                  <a:srgbClr val="E63275"/>
                </a:solidFill>
              </a:rPr>
              <a:t>beş önemli yönünü</a:t>
            </a:r>
            <a:r>
              <a:rPr lang="en-IE"/>
              <a:t> ölçmenize yardımcı olacaktır:</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organizasyon</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sorumluluk</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dönüşümcü liderlik</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kendine güven</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beceriklilik</a:t>
            </a:r>
            <a:endParaRPr/>
          </a:p>
          <a:p>
            <a:pPr indent="0" lvl="0" marL="0" rtl="0" algn="l">
              <a:lnSpc>
                <a:spcPct val="90000"/>
              </a:lnSpc>
              <a:spcBef>
                <a:spcPts val="300"/>
              </a:spcBef>
              <a:spcAft>
                <a:spcPts val="0"/>
              </a:spcAft>
              <a:buClr>
                <a:srgbClr val="E95273"/>
              </a:buClr>
              <a:buSzPts val="2400"/>
              <a:buNone/>
            </a:pPr>
            <a:r>
              <a:rPr lang="en-IE"/>
              <a:t>Bu geribildirimi kullanarak, bireyler güçlü yönlerini belirleyebilir ve şu anda daha fazla gelişme gerektirebilecek alanları iyileştirmeyi amaçlayabilirler.</a:t>
            </a:r>
            <a:endParaRPr/>
          </a:p>
          <a:p>
            <a:pPr indent="0" lvl="0" marL="0" rtl="0" algn="l">
              <a:lnSpc>
                <a:spcPct val="90000"/>
              </a:lnSpc>
              <a:spcBef>
                <a:spcPts val="300"/>
              </a:spcBef>
              <a:spcAft>
                <a:spcPts val="0"/>
              </a:spcAft>
              <a:buClr>
                <a:srgbClr val="E95273"/>
              </a:buClr>
              <a:buSzPts val="2400"/>
              <a:buNone/>
            </a:pPr>
            <a:r>
              <a:t/>
            </a:r>
            <a:endParaRPr b="1">
              <a:solidFill>
                <a:srgbClr val="E95273"/>
              </a:solidFill>
            </a:endParaRPr>
          </a:p>
          <a:p>
            <a:pPr indent="0" lvl="0" marL="0" rtl="0" algn="l">
              <a:lnSpc>
                <a:spcPct val="90000"/>
              </a:lnSpc>
              <a:spcBef>
                <a:spcPts val="300"/>
              </a:spcBef>
              <a:spcAft>
                <a:spcPts val="0"/>
              </a:spcAft>
              <a:buClr>
                <a:srgbClr val="E95273"/>
              </a:buClr>
              <a:buSzPts val="2400"/>
              <a:buNone/>
            </a:pPr>
            <a:r>
              <a:rPr b="1" lang="en-IE">
                <a:solidFill>
                  <a:srgbClr val="E63275"/>
                </a:solidFill>
              </a:rPr>
              <a:t>EGZERSİZ </a:t>
            </a:r>
            <a:endParaRPr/>
          </a:p>
          <a:p>
            <a:pPr indent="0" lvl="0" marL="0" rtl="0" algn="l">
              <a:lnSpc>
                <a:spcPct val="90000"/>
              </a:lnSpc>
              <a:spcBef>
                <a:spcPts val="300"/>
              </a:spcBef>
              <a:spcAft>
                <a:spcPts val="0"/>
              </a:spcAft>
              <a:buClr>
                <a:srgbClr val="E95273"/>
              </a:buClr>
              <a:buSzPts val="2400"/>
              <a:buNone/>
            </a:pPr>
            <a:r>
              <a:rPr b="1" lang="en-IE" u="sng">
                <a:solidFill>
                  <a:schemeClr val="hlink"/>
                </a:solidFill>
                <a:hlinkClick r:id="rId3"/>
              </a:rPr>
              <a:t>Liderlik Testi</a:t>
            </a:r>
            <a:endParaRPr/>
          </a:p>
        </p:txBody>
      </p:sp>
      <p:grpSp>
        <p:nvGrpSpPr>
          <p:cNvPr id="403" name="Google Shape;403;p21"/>
          <p:cNvGrpSpPr/>
          <p:nvPr/>
        </p:nvGrpSpPr>
        <p:grpSpPr>
          <a:xfrm>
            <a:off x="5292990" y="5643338"/>
            <a:ext cx="424526" cy="424501"/>
            <a:chOff x="1923675" y="1633650"/>
            <a:chExt cx="436000" cy="435975"/>
          </a:xfrm>
        </p:grpSpPr>
        <p:sp>
          <p:nvSpPr>
            <p:cNvPr id="404" name="Google Shape;404;p21"/>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5" name="Google Shape;405;p21"/>
            <p:cNvSpPr/>
            <p:nvPr/>
          </p:nvSpPr>
          <p:spPr>
            <a:xfrm>
              <a:off x="2019900" y="1757250"/>
              <a:ext cx="261825" cy="261850"/>
            </a:xfrm>
            <a:custGeom>
              <a:rect b="b" l="l" r="r" t="t"/>
              <a:pathLst>
                <a:path extrusionOk="0" fill="none" h="10474" w="10473">
                  <a:moveTo>
                    <a:pt x="10473" y="1"/>
                  </a:moveTo>
                  <a:lnTo>
                    <a:pt x="0" y="10473"/>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6" name="Google Shape;406;p21"/>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7" name="Google Shape;407;p21"/>
            <p:cNvSpPr/>
            <p:nvPr/>
          </p:nvSpPr>
          <p:spPr>
            <a:xfrm>
              <a:off x="1974225" y="1711575"/>
              <a:ext cx="261825" cy="261850"/>
            </a:xfrm>
            <a:custGeom>
              <a:rect b="b" l="l" r="r" t="t"/>
              <a:pathLst>
                <a:path extrusionOk="0" fill="none" h="10474" w="10473">
                  <a:moveTo>
                    <a:pt x="0" y="10474"/>
                  </a:moveTo>
                  <a:lnTo>
                    <a:pt x="10473" y="1"/>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8" name="Google Shape;408;p21"/>
            <p:cNvSpPr/>
            <p:nvPr/>
          </p:nvSpPr>
          <p:spPr>
            <a:xfrm>
              <a:off x="1934650" y="2014200"/>
              <a:ext cx="44475" cy="44475"/>
            </a:xfrm>
            <a:custGeom>
              <a:rect b="b" l="l" r="r" t="t"/>
              <a:pathLst>
                <a:path extrusionOk="0" fill="none" h="1779" w="1779">
                  <a:moveTo>
                    <a:pt x="1778" y="1778"/>
                  </a:moveTo>
                  <a:lnTo>
                    <a:pt x="0" y="0"/>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09" name="Google Shape;409;p21"/>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pic>
        <p:nvPicPr>
          <p:cNvPr descr="A group of people posing for the camera&#10;&#10;Description automatically generated" id="410" name="Google Shape;410;p21"/>
          <p:cNvPicPr preferRelativeResize="0"/>
          <p:nvPr/>
        </p:nvPicPr>
        <p:blipFill rotWithShape="1">
          <a:blip r:embed="rId4">
            <a:alphaModFix/>
          </a:blip>
          <a:srcRect b="0" l="0" r="0" t="0"/>
          <a:stretch/>
        </p:blipFill>
        <p:spPr>
          <a:xfrm>
            <a:off x="22700" y="2853808"/>
            <a:ext cx="3575959" cy="40041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22"/>
          <p:cNvSpPr txBox="1"/>
          <p:nvPr>
            <p:ph idx="1" type="body"/>
          </p:nvPr>
        </p:nvSpPr>
        <p:spPr>
          <a:xfrm>
            <a:off x="3783611" y="1039158"/>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EGZERSİZ : </a:t>
            </a:r>
            <a:r>
              <a:rPr b="1" lang="en-IE">
                <a:solidFill>
                  <a:srgbClr val="10B1A2"/>
                </a:solidFill>
              </a:rPr>
              <a:t>Ne Kadar Dayanıklısınız?</a:t>
            </a:r>
            <a:endParaRPr b="1">
              <a:solidFill>
                <a:srgbClr val="10B1A2"/>
              </a:solidFill>
            </a:endParaRPr>
          </a:p>
        </p:txBody>
      </p:sp>
      <p:sp>
        <p:nvSpPr>
          <p:cNvPr id="416" name="Google Shape;416;p22"/>
          <p:cNvSpPr txBox="1"/>
          <p:nvPr>
            <p:ph idx="3" type="body"/>
          </p:nvPr>
        </p:nvSpPr>
        <p:spPr>
          <a:xfrm>
            <a:off x="3760911" y="1993567"/>
            <a:ext cx="840838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Bu test, 5 temel başlığa odaklanarak esnekliğinizi ve stres ve sıkıntı ile başa çıkma yeteneğinizi değerlendirecektir:</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Adapte olabilirlik</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Oto kontrol</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Öz Yeterlilik</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İyimserlik</a:t>
            </a:r>
            <a:endParaRPr/>
          </a:p>
          <a:p>
            <a:pPr indent="-457200" lvl="0" marL="457200" rtl="0" algn="l">
              <a:lnSpc>
                <a:spcPct val="90000"/>
              </a:lnSpc>
              <a:spcBef>
                <a:spcPts val="300"/>
              </a:spcBef>
              <a:spcAft>
                <a:spcPts val="0"/>
              </a:spcAft>
              <a:buClr>
                <a:srgbClr val="E95273"/>
              </a:buClr>
              <a:buSzPts val="2400"/>
              <a:buFont typeface="Calibri"/>
              <a:buAutoNum type="arabicPeriod"/>
            </a:pPr>
            <a:r>
              <a:rPr lang="en-IE"/>
              <a:t>Süreklilik</a:t>
            </a:r>
            <a:endParaRPr/>
          </a:p>
          <a:p>
            <a:pPr indent="0" lvl="0" marL="0" rtl="0" algn="l">
              <a:lnSpc>
                <a:spcPct val="90000"/>
              </a:lnSpc>
              <a:spcBef>
                <a:spcPts val="300"/>
              </a:spcBef>
              <a:spcAft>
                <a:spcPts val="0"/>
              </a:spcAft>
              <a:buClr>
                <a:srgbClr val="E95273"/>
              </a:buClr>
              <a:buSzPts val="2400"/>
              <a:buNone/>
            </a:pPr>
            <a:r>
              <a:rPr lang="en-IE"/>
              <a:t>Dayanıklılık, zorlu bir durumla karşılaşıldığında değişikliklere ayak uydurabilmek veya zorlukları kabul edebilmek için her zamankinden daha önemlidir.</a:t>
            </a:r>
            <a:br>
              <a:rPr b="1" lang="en-IE">
                <a:solidFill>
                  <a:srgbClr val="E95273"/>
                </a:solidFill>
              </a:rPr>
            </a:br>
            <a:br>
              <a:rPr b="1" lang="en-IE">
                <a:solidFill>
                  <a:srgbClr val="E95273"/>
                </a:solidFill>
              </a:rPr>
            </a:br>
            <a:r>
              <a:rPr b="1" lang="en-IE">
                <a:solidFill>
                  <a:srgbClr val="E63275"/>
                </a:solidFill>
              </a:rPr>
              <a:t>EGZERSİZ </a:t>
            </a:r>
            <a:endParaRPr/>
          </a:p>
          <a:p>
            <a:pPr indent="0" lvl="0" marL="0" rtl="0" algn="l">
              <a:lnSpc>
                <a:spcPct val="90000"/>
              </a:lnSpc>
              <a:spcBef>
                <a:spcPts val="1000"/>
              </a:spcBef>
              <a:spcAft>
                <a:spcPts val="0"/>
              </a:spcAft>
              <a:buClr>
                <a:srgbClr val="6D6E6C"/>
              </a:buClr>
              <a:buSzPts val="2400"/>
              <a:buNone/>
            </a:pPr>
            <a:r>
              <a:rPr lang="en-IE" u="sng">
                <a:solidFill>
                  <a:schemeClr val="hlink"/>
                </a:solidFill>
                <a:hlinkClick r:id="rId3"/>
              </a:rPr>
              <a:t>Dayanıklılık Testi</a:t>
            </a:r>
            <a:endParaRPr/>
          </a:p>
        </p:txBody>
      </p:sp>
      <p:grpSp>
        <p:nvGrpSpPr>
          <p:cNvPr id="417" name="Google Shape;417;p22"/>
          <p:cNvGrpSpPr/>
          <p:nvPr/>
        </p:nvGrpSpPr>
        <p:grpSpPr>
          <a:xfrm>
            <a:off x="5177376" y="5818842"/>
            <a:ext cx="424526" cy="424501"/>
            <a:chOff x="1923675" y="1633650"/>
            <a:chExt cx="436000" cy="435975"/>
          </a:xfrm>
        </p:grpSpPr>
        <p:sp>
          <p:nvSpPr>
            <p:cNvPr id="418" name="Google Shape;418;p22"/>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19" name="Google Shape;419;p22"/>
            <p:cNvSpPr/>
            <p:nvPr/>
          </p:nvSpPr>
          <p:spPr>
            <a:xfrm>
              <a:off x="2019900" y="1757250"/>
              <a:ext cx="261825" cy="261850"/>
            </a:xfrm>
            <a:custGeom>
              <a:rect b="b" l="l" r="r" t="t"/>
              <a:pathLst>
                <a:path extrusionOk="0" fill="none" h="10474" w="10473">
                  <a:moveTo>
                    <a:pt x="10473" y="1"/>
                  </a:moveTo>
                  <a:lnTo>
                    <a:pt x="0" y="10473"/>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20" name="Google Shape;420;p22"/>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21" name="Google Shape;421;p22"/>
            <p:cNvSpPr/>
            <p:nvPr/>
          </p:nvSpPr>
          <p:spPr>
            <a:xfrm>
              <a:off x="1974225" y="1711575"/>
              <a:ext cx="261825" cy="261850"/>
            </a:xfrm>
            <a:custGeom>
              <a:rect b="b" l="l" r="r" t="t"/>
              <a:pathLst>
                <a:path extrusionOk="0" fill="none" h="10474" w="10473">
                  <a:moveTo>
                    <a:pt x="0" y="10474"/>
                  </a:moveTo>
                  <a:lnTo>
                    <a:pt x="10473" y="1"/>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22" name="Google Shape;422;p22"/>
            <p:cNvSpPr/>
            <p:nvPr/>
          </p:nvSpPr>
          <p:spPr>
            <a:xfrm>
              <a:off x="1934650" y="2014200"/>
              <a:ext cx="44475" cy="44475"/>
            </a:xfrm>
            <a:custGeom>
              <a:rect b="b" l="l" r="r" t="t"/>
              <a:pathLst>
                <a:path extrusionOk="0" fill="none" h="1779" w="1779">
                  <a:moveTo>
                    <a:pt x="1778" y="1778"/>
                  </a:moveTo>
                  <a:lnTo>
                    <a:pt x="0" y="0"/>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23" name="Google Shape;423;p22"/>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noFill/>
            <a:ln cap="rnd" cmpd="sng" w="12700">
              <a:solidFill>
                <a:srgbClr val="F269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pic>
        <p:nvPicPr>
          <p:cNvPr descr="A close up of a logo&#10;&#10;Description automatically generated" id="424" name="Google Shape;424;p22"/>
          <p:cNvPicPr preferRelativeResize="0"/>
          <p:nvPr/>
        </p:nvPicPr>
        <p:blipFill rotWithShape="1">
          <a:blip r:embed="rId4">
            <a:alphaModFix/>
          </a:blip>
          <a:srcRect b="0" l="0" r="0" t="0"/>
          <a:stretch/>
        </p:blipFill>
        <p:spPr>
          <a:xfrm>
            <a:off x="68890" y="3543820"/>
            <a:ext cx="3507069" cy="33141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23"/>
          <p:cNvSpPr txBox="1"/>
          <p:nvPr>
            <p:ph idx="3" type="body"/>
          </p:nvPr>
        </p:nvSpPr>
        <p:spPr>
          <a:xfrm>
            <a:off x="672727" y="1424167"/>
            <a:ext cx="5423273" cy="43988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i="0" lang="en-IE" sz="4800"/>
              <a:t>BÖLÜM 2:</a:t>
            </a:r>
            <a:endParaRPr/>
          </a:p>
          <a:p>
            <a:pPr indent="0" lvl="0" marL="0" rtl="0" algn="l">
              <a:lnSpc>
                <a:spcPct val="90000"/>
              </a:lnSpc>
              <a:spcBef>
                <a:spcPts val="1000"/>
              </a:spcBef>
              <a:spcAft>
                <a:spcPts val="0"/>
              </a:spcAft>
              <a:buClr>
                <a:schemeClr val="lt1"/>
              </a:buClr>
              <a:buSzPts val="1200"/>
              <a:buNone/>
            </a:pPr>
            <a:r>
              <a:t/>
            </a:r>
            <a:endParaRPr i="0" sz="1200"/>
          </a:p>
          <a:p>
            <a:pPr indent="0" lvl="0" marL="0" rtl="0" algn="l">
              <a:lnSpc>
                <a:spcPct val="110000"/>
              </a:lnSpc>
              <a:spcBef>
                <a:spcPts val="0"/>
              </a:spcBef>
              <a:spcAft>
                <a:spcPts val="0"/>
              </a:spcAft>
              <a:buClr>
                <a:schemeClr val="lt1"/>
              </a:buClr>
              <a:buSzPts val="4800"/>
              <a:buNone/>
            </a:pPr>
            <a:r>
              <a:rPr b="1" i="0" lang="en-IE" sz="4800"/>
              <a:t>Hayati Bilgilere </a:t>
            </a:r>
            <a:endParaRPr/>
          </a:p>
          <a:p>
            <a:pPr indent="0" lvl="0" marL="0" rtl="0" algn="l">
              <a:lnSpc>
                <a:spcPct val="110000"/>
              </a:lnSpc>
              <a:spcBef>
                <a:spcPts val="0"/>
              </a:spcBef>
              <a:spcAft>
                <a:spcPts val="0"/>
              </a:spcAft>
              <a:buClr>
                <a:schemeClr val="lt1"/>
              </a:buClr>
              <a:buSzPts val="4800"/>
              <a:buNone/>
            </a:pPr>
            <a:r>
              <a:rPr b="1" i="0" lang="en-IE" sz="4800"/>
              <a:t>Bağlı Kalın</a:t>
            </a:r>
            <a:endParaRPr b="1" i="0" sz="4800"/>
          </a:p>
          <a:p>
            <a:pPr indent="0" lvl="0" marL="0" rtl="0" algn="l">
              <a:lnSpc>
                <a:spcPct val="110000"/>
              </a:lnSpc>
              <a:spcBef>
                <a:spcPts val="0"/>
              </a:spcBef>
              <a:spcAft>
                <a:spcPts val="0"/>
              </a:spcAft>
              <a:buClr>
                <a:schemeClr val="lt1"/>
              </a:buClr>
              <a:buSzPts val="1400"/>
              <a:buNone/>
            </a:pPr>
            <a:r>
              <a:t/>
            </a:r>
            <a:endParaRPr b="1" i="0" sz="1400"/>
          </a:p>
          <a:p>
            <a:pPr indent="0" lvl="0" marL="0" rtl="0" algn="l">
              <a:lnSpc>
                <a:spcPct val="110000"/>
              </a:lnSpc>
              <a:spcBef>
                <a:spcPts val="0"/>
              </a:spcBef>
              <a:spcAft>
                <a:spcPts val="0"/>
              </a:spcAft>
              <a:buClr>
                <a:schemeClr val="lt1"/>
              </a:buClr>
              <a:buSzPts val="2400"/>
              <a:buNone/>
            </a:pPr>
            <a:r>
              <a:rPr i="0" lang="en-IE" sz="2400"/>
              <a:t>Gelecekteki kararlara rehberlik etmek, girişimci gelişiminize devam etmek için.. Dehanızın Ortaya Çıkarın! </a:t>
            </a:r>
            <a:endParaRPr i="0" sz="2400"/>
          </a:p>
          <a:p>
            <a:pPr indent="0" lvl="0" marL="0" rtl="0" algn="l">
              <a:lnSpc>
                <a:spcPct val="110000"/>
              </a:lnSpc>
              <a:spcBef>
                <a:spcPts val="0"/>
              </a:spcBef>
              <a:spcAft>
                <a:spcPts val="0"/>
              </a:spcAft>
              <a:buClr>
                <a:schemeClr val="lt1"/>
              </a:buClr>
              <a:buSzPts val="2400"/>
              <a:buNone/>
            </a:pPr>
            <a:r>
              <a:t/>
            </a:r>
            <a:endParaRPr i="0" sz="2400"/>
          </a:p>
        </p:txBody>
      </p:sp>
      <p:pic>
        <p:nvPicPr>
          <p:cNvPr descr="A person wearing a mask&#10;&#10;Description automatically generated" id="430" name="Google Shape;430;p23"/>
          <p:cNvPicPr preferRelativeResize="0"/>
          <p:nvPr/>
        </p:nvPicPr>
        <p:blipFill rotWithShape="1">
          <a:blip r:embed="rId3">
            <a:alphaModFix/>
          </a:blip>
          <a:srcRect b="0" l="0" r="0" t="0"/>
          <a:stretch/>
        </p:blipFill>
        <p:spPr>
          <a:xfrm>
            <a:off x="9095390" y="929897"/>
            <a:ext cx="2551386" cy="51027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24"/>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Sektör Trendlerini Takip Edin</a:t>
            </a:r>
            <a:endParaRPr/>
          </a:p>
        </p:txBody>
      </p:sp>
      <p:sp>
        <p:nvSpPr>
          <p:cNvPr id="436" name="Google Shape;436;p24"/>
          <p:cNvSpPr txBox="1"/>
          <p:nvPr>
            <p:ph idx="2" type="body"/>
          </p:nvPr>
        </p:nvSpPr>
        <p:spPr>
          <a:xfrm>
            <a:off x="416970" y="2039254"/>
            <a:ext cx="9725024" cy="3975101"/>
          </a:xfrm>
          <a:prstGeom prst="rect">
            <a:avLst/>
          </a:prstGeom>
          <a:solidFill>
            <a:schemeClr val="lt1"/>
          </a:solid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0B1A2"/>
              </a:buClr>
              <a:buSzPts val="2400"/>
              <a:buFont typeface="Calibri"/>
              <a:buAutoNum type="arabicPeriod"/>
            </a:pPr>
            <a:r>
              <a:rPr b="1" lang="en-IE">
                <a:solidFill>
                  <a:srgbClr val="10B1A2"/>
                </a:solidFill>
              </a:rPr>
              <a:t>Haber özet akışınızı güncelleyin </a:t>
            </a:r>
            <a:r>
              <a:rPr lang="en-IE"/>
              <a:t>Tıklamak ve ilginç görünen bir makaleyi okumak için zamanınız yoksa, daha fazla zamanınız olduğunda tekrar ziyaret edebilmeniz için </a:t>
            </a:r>
            <a:r>
              <a:rPr lang="en-IE" u="sng">
                <a:solidFill>
                  <a:schemeClr val="hlink"/>
                </a:solidFill>
                <a:hlinkClick r:id="rId3"/>
              </a:rPr>
              <a:t>Pocket</a:t>
            </a:r>
            <a:r>
              <a:rPr lang="en-IE"/>
              <a:t> gibi bir “daha sonra kaydet” uygulamasını kullanın.</a:t>
            </a:r>
            <a:endParaRPr/>
          </a:p>
          <a:p>
            <a:pPr indent="-457200" lvl="0" marL="457200" rtl="0" algn="l">
              <a:lnSpc>
                <a:spcPct val="90000"/>
              </a:lnSpc>
              <a:spcBef>
                <a:spcPts val="1000"/>
              </a:spcBef>
              <a:spcAft>
                <a:spcPts val="0"/>
              </a:spcAft>
              <a:buClr>
                <a:srgbClr val="10B1A2"/>
              </a:buClr>
              <a:buSzPts val="2400"/>
              <a:buFont typeface="Calibri"/>
              <a:buAutoNum type="arabicPeriod"/>
            </a:pPr>
            <a:r>
              <a:rPr b="1" lang="en-IE">
                <a:solidFill>
                  <a:srgbClr val="10B1A2"/>
                </a:solidFill>
              </a:rPr>
              <a:t>Bağlantılarınızdan yararlanın </a:t>
            </a:r>
            <a:r>
              <a:rPr lang="en-IE"/>
              <a:t>Ağ bağlantılarınızda (eğer iyiylerse) gözleri ve kulakları da yeryüzünde olmalıdır. İlginç bulguları veya makaleleri paylaşabileceğiniz bir e-posta dizisi başlatın. Bu tür bilgileri paylaşmak için </a:t>
            </a:r>
            <a:r>
              <a:rPr lang="en-IE" u="sng">
                <a:solidFill>
                  <a:schemeClr val="hlink"/>
                </a:solidFill>
                <a:hlinkClick r:id="rId4"/>
              </a:rPr>
              <a:t>Slack</a:t>
            </a:r>
            <a:r>
              <a:rPr lang="en-IE"/>
              <a:t> kanalı da yararlıdır.</a:t>
            </a:r>
            <a:endParaRPr/>
          </a:p>
          <a:p>
            <a:pPr indent="-457200" lvl="0" marL="457200" rtl="0" algn="l">
              <a:lnSpc>
                <a:spcPct val="90000"/>
              </a:lnSpc>
              <a:spcBef>
                <a:spcPts val="1000"/>
              </a:spcBef>
              <a:spcAft>
                <a:spcPts val="0"/>
              </a:spcAft>
              <a:buClr>
                <a:srgbClr val="10B1A2"/>
              </a:buClr>
              <a:buSzPts val="2400"/>
              <a:buFont typeface="Calibri"/>
              <a:buAutoNum type="arabicPeriod"/>
            </a:pPr>
            <a:r>
              <a:rPr b="1" lang="en-IE">
                <a:solidFill>
                  <a:srgbClr val="10B1A2"/>
                </a:solidFill>
              </a:rPr>
              <a:t>SEO Kullanın </a:t>
            </a:r>
            <a:r>
              <a:rPr lang="en-IE"/>
              <a:t>İnsanların arama davranışında ortaya çıkan kalıpları belirlemek için sektörünüze anahtar kelimeler girmek için </a:t>
            </a:r>
            <a:r>
              <a:rPr lang="en-IE" u="sng">
                <a:solidFill>
                  <a:schemeClr val="hlink"/>
                </a:solidFill>
                <a:hlinkClick r:id="rId5"/>
              </a:rPr>
              <a:t>Moz</a:t>
            </a:r>
            <a:r>
              <a:rPr lang="en-IE"/>
              <a:t> gibi nispeten ucuz bir SEO aracı kullanmayı deneyin. Bir strateji niş olan terimlerin peşinden gitmek. </a:t>
            </a:r>
            <a:endParaRPr sz="1000"/>
          </a:p>
          <a:p>
            <a:pPr indent="0" lvl="0" marL="0" rtl="0" algn="l">
              <a:lnSpc>
                <a:spcPct val="90000"/>
              </a:lnSpc>
              <a:spcBef>
                <a:spcPts val="1000"/>
              </a:spcBef>
              <a:spcAft>
                <a:spcPts val="0"/>
              </a:spcAft>
              <a:buClr>
                <a:srgbClr val="6D6E6C"/>
              </a:buClr>
              <a:buSzPts val="1400"/>
              <a:buNone/>
            </a:pPr>
            <a:r>
              <a:rPr lang="en-IE" sz="1400" u="sng">
                <a:solidFill>
                  <a:schemeClr val="hlink"/>
                </a:solidFill>
                <a:hlinkClick r:id="rId6"/>
              </a:rPr>
              <a:t>https://squareup.com/us/en/townsquare/8-easy-ways-to-stay-on-top-of-industry-trends</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25"/>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Sektör Trendlerini Takip Edin</a:t>
            </a:r>
            <a:endParaRPr/>
          </a:p>
        </p:txBody>
      </p:sp>
      <p:sp>
        <p:nvSpPr>
          <p:cNvPr id="442" name="Google Shape;442;p25"/>
          <p:cNvSpPr txBox="1"/>
          <p:nvPr>
            <p:ph idx="2" type="body"/>
          </p:nvPr>
        </p:nvSpPr>
        <p:spPr>
          <a:xfrm>
            <a:off x="876300" y="2117212"/>
            <a:ext cx="11106150" cy="3975101"/>
          </a:xfrm>
          <a:prstGeom prst="rect">
            <a:avLst/>
          </a:prstGeom>
          <a:solidFill>
            <a:schemeClr val="lt1"/>
          </a:solid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0B1A2"/>
              </a:buClr>
              <a:buSzPts val="2400"/>
              <a:buFont typeface="Calibri"/>
              <a:buAutoNum type="arabicPeriod" startAt="4"/>
            </a:pPr>
            <a:r>
              <a:rPr b="1" lang="en-IE">
                <a:solidFill>
                  <a:srgbClr val="10B1A2"/>
                </a:solidFill>
              </a:rPr>
              <a:t>Ticaret dergilerine abone olun </a:t>
            </a:r>
            <a:r>
              <a:rPr lang="en-IE"/>
              <a:t>Bu modası geçmiş gibi gelebilir, ancak ticaret dergileri hala sektörünüzdeki belirli konular hakkında bilgi sahibi olmanın en iyi yollarından biridir. Hangilerine abone olmanız gerektiğini öğrenmek ve listelerini almak için biraz araştırma yapın.</a:t>
            </a:r>
            <a:endParaRPr/>
          </a:p>
          <a:p>
            <a:pPr indent="-457200" lvl="0" marL="457200" rtl="0" algn="l">
              <a:lnSpc>
                <a:spcPct val="90000"/>
              </a:lnSpc>
              <a:spcBef>
                <a:spcPts val="1000"/>
              </a:spcBef>
              <a:spcAft>
                <a:spcPts val="0"/>
              </a:spcAft>
              <a:buClr>
                <a:srgbClr val="10B1A2"/>
              </a:buClr>
              <a:buSzPts val="2400"/>
              <a:buFont typeface="Calibri"/>
              <a:buAutoNum type="arabicPeriod" startAt="4"/>
            </a:pPr>
            <a:r>
              <a:rPr b="1" lang="en-IE">
                <a:solidFill>
                  <a:srgbClr val="10B1A2"/>
                </a:solidFill>
              </a:rPr>
              <a:t>Dergilere abone olun </a:t>
            </a:r>
            <a:r>
              <a:rPr lang="en-IE"/>
              <a:t>Genellikle, çalışma alanınızla alakalı veya bir fikir ya da ilham verecek bir şeyler görebilirsiniz.</a:t>
            </a:r>
            <a:endParaRPr/>
          </a:p>
          <a:p>
            <a:pPr indent="-457200" lvl="0" marL="457200" rtl="0" algn="l">
              <a:lnSpc>
                <a:spcPct val="90000"/>
              </a:lnSpc>
              <a:spcBef>
                <a:spcPts val="1000"/>
              </a:spcBef>
              <a:spcAft>
                <a:spcPts val="0"/>
              </a:spcAft>
              <a:buClr>
                <a:srgbClr val="10B1A2"/>
              </a:buClr>
              <a:buSzPts val="2400"/>
              <a:buFont typeface="Calibri"/>
              <a:buAutoNum type="arabicPeriod" startAt="4"/>
            </a:pPr>
            <a:r>
              <a:rPr b="1" lang="en-IE">
                <a:solidFill>
                  <a:srgbClr val="10B1A2"/>
                </a:solidFill>
              </a:rPr>
              <a:t>Sosyal ağlarınızı unutmayın </a:t>
            </a:r>
            <a:r>
              <a:rPr lang="en-IE"/>
              <a:t>Konferanslar, yerel ağ etkinlikleri, eğitimler ve Facebook grupları sizi meslektaşlarınız ve uzmanlarınızla buluşturmaya adanmıştır.</a:t>
            </a:r>
            <a:endParaRPr/>
          </a:p>
          <a:p>
            <a:pPr indent="-457200" lvl="0" marL="457200" rtl="0" algn="l">
              <a:lnSpc>
                <a:spcPct val="90000"/>
              </a:lnSpc>
              <a:spcBef>
                <a:spcPts val="1000"/>
              </a:spcBef>
              <a:spcAft>
                <a:spcPts val="0"/>
              </a:spcAft>
              <a:buClr>
                <a:srgbClr val="10B1A2"/>
              </a:buClr>
              <a:buSzPts val="2400"/>
              <a:buFont typeface="Calibri"/>
              <a:buAutoNum type="arabicPeriod" startAt="4"/>
            </a:pPr>
            <a:r>
              <a:rPr b="1" lang="en-IE">
                <a:solidFill>
                  <a:srgbClr val="10B1A2"/>
                </a:solidFill>
              </a:rPr>
              <a:t>Müşterilerinizle etkileşime geçin </a:t>
            </a:r>
            <a:r>
              <a:rPr lang="en-IE"/>
              <a:t>Anket şeklinde geri bildirim almak veya müşterilerinizin sosyal kanallarınızdaki yayınlarını yanıtlamak, kitlenizin bakış açısından görmenin iyi yollarından biridir. Müşteri anlayışının gücünü asla hafife almayın.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26"/>
          <p:cNvSpPr txBox="1"/>
          <p:nvPr>
            <p:ph idx="1" type="body"/>
          </p:nvPr>
        </p:nvSpPr>
        <p:spPr>
          <a:xfrm>
            <a:off x="876300" y="1007537"/>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Sektör Trendlerini Takip Edin</a:t>
            </a:r>
            <a:endParaRPr/>
          </a:p>
        </p:txBody>
      </p:sp>
      <p:sp>
        <p:nvSpPr>
          <p:cNvPr id="448" name="Google Shape;448;p26"/>
          <p:cNvSpPr txBox="1"/>
          <p:nvPr>
            <p:ph idx="2" type="body"/>
          </p:nvPr>
        </p:nvSpPr>
        <p:spPr>
          <a:xfrm>
            <a:off x="876300" y="2117212"/>
            <a:ext cx="11106150" cy="3975101"/>
          </a:xfrm>
          <a:prstGeom prst="rect">
            <a:avLst/>
          </a:prstGeom>
          <a:solidFill>
            <a:schemeClr val="lt1"/>
          </a:solid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10B1A2"/>
              </a:buClr>
              <a:buSzPts val="2400"/>
              <a:buFont typeface="Calibri"/>
              <a:buAutoNum type="arabicPeriod" startAt="8"/>
            </a:pPr>
            <a:r>
              <a:rPr b="1" lang="en-IE">
                <a:solidFill>
                  <a:srgbClr val="10B1A2"/>
                </a:solidFill>
              </a:rPr>
              <a:t>Rakiplerinize dikkat edin </a:t>
            </a:r>
            <a:r>
              <a:rPr lang="en-IE"/>
              <a:t>Bir eğilim tespit ettiğinizi düşünüyor ancak yakalanacak bir şey olup olmadığından emin değil misiniz? Rakiplerinizin neler yaptığını gözlemleyerek, ortaya çıkan haberler, trendler ve fırsatlardan yararlanabilirsiniz. Elbette, rekabette önde olmak önemlidir, ancak ne yaptıklarını bilmek zirveye çıkmanın bir parçasıdır.</a:t>
            </a:r>
            <a:endParaRPr/>
          </a:p>
          <a:p>
            <a:pPr indent="-457200" lvl="0" marL="457200" rtl="0" algn="l">
              <a:lnSpc>
                <a:spcPct val="90000"/>
              </a:lnSpc>
              <a:spcBef>
                <a:spcPts val="1000"/>
              </a:spcBef>
              <a:spcAft>
                <a:spcPts val="0"/>
              </a:spcAft>
              <a:buClr>
                <a:srgbClr val="10B1A2"/>
              </a:buClr>
              <a:buSzPts val="2400"/>
              <a:buFont typeface="Calibri"/>
              <a:buAutoNum type="arabicPeriod" startAt="8"/>
            </a:pPr>
            <a:r>
              <a:rPr b="1" lang="en-IE">
                <a:solidFill>
                  <a:srgbClr val="10B1A2"/>
                </a:solidFill>
              </a:rPr>
              <a:t>Bağlantıda olun </a:t>
            </a:r>
            <a:r>
              <a:rPr lang="en-IE"/>
              <a:t>Şirket profilleri, ilgilendiğiniz şirketler hakkında daha fazla bilgi bulmanın </a:t>
            </a:r>
            <a:r>
              <a:rPr b="1" lang="en-IE"/>
              <a:t>iyi bir yoludur</a:t>
            </a:r>
            <a:r>
              <a:rPr lang="en-IE"/>
              <a:t>. Şirkette herhangi bir bağlantınız olup olmadığını, yeni işe alımları, promosyonları, gönderilen işleri, ilgili şirketleri ve şirket istatistiklerini, güncellemeleri, makaleleri, </a:t>
            </a:r>
            <a:r>
              <a:rPr b="1" lang="en-IE"/>
              <a:t>neler yaptıklarını, yeni </a:t>
            </a:r>
            <a:r>
              <a:rPr lang="en-IE"/>
              <a:t>ve </a:t>
            </a:r>
            <a:r>
              <a:rPr b="1" lang="en-IE"/>
              <a:t>ortaya çıkanları </a:t>
            </a:r>
            <a:r>
              <a:rPr lang="en-IE"/>
              <a:t>görebileceksiniz.</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27"/>
          <p:cNvSpPr txBox="1"/>
          <p:nvPr>
            <p:ph idx="1" type="body"/>
          </p:nvPr>
        </p:nvSpPr>
        <p:spPr>
          <a:xfrm>
            <a:off x="5718077" y="2053170"/>
            <a:ext cx="6473923" cy="480483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400"/>
              <a:buNone/>
            </a:pPr>
            <a:r>
              <a:rPr b="1" lang="en-IE">
                <a:solidFill>
                  <a:srgbClr val="10B1A2"/>
                </a:solidFill>
              </a:rPr>
              <a:t>Röportaj: </a:t>
            </a:r>
            <a:r>
              <a:rPr i="1" lang="en-IE">
                <a:solidFill>
                  <a:srgbClr val="10B1A2"/>
                </a:solidFill>
              </a:rPr>
              <a:t>Karen Purcell, Mühendis, Girişimci ve Yazar</a:t>
            </a:r>
            <a:endParaRPr i="1">
              <a:solidFill>
                <a:srgbClr val="10B1A2"/>
              </a:solidFill>
            </a:endParaRPr>
          </a:p>
          <a:p>
            <a:pPr indent="0" lvl="0" marL="0" rtl="0" algn="l">
              <a:lnSpc>
                <a:spcPct val="90000"/>
              </a:lnSpc>
              <a:spcBef>
                <a:spcPts val="1000"/>
              </a:spcBef>
              <a:spcAft>
                <a:spcPts val="0"/>
              </a:spcAft>
              <a:buSzPts val="2300"/>
              <a:buNone/>
            </a:pPr>
            <a:r>
              <a:rPr b="1" i="1" lang="en-IE" sz="2300"/>
              <a:t>Karen Purcell, kadınların sektörde hayatta kalmaları ve gelişmeleri için deneyimlerini ve stratejilerini uygulayan bir mühendis ve girişimcidir.</a:t>
            </a:r>
            <a:endParaRPr/>
          </a:p>
          <a:p>
            <a:pPr indent="0" lvl="0" marL="0" rtl="0" algn="l">
              <a:lnSpc>
                <a:spcPct val="90000"/>
              </a:lnSpc>
              <a:spcBef>
                <a:spcPts val="1000"/>
              </a:spcBef>
              <a:spcAft>
                <a:spcPts val="0"/>
              </a:spcAft>
              <a:buSzPts val="2300"/>
              <a:buNone/>
            </a:pPr>
            <a:r>
              <a:rPr lang="en-IE" sz="2300"/>
              <a:t>Purcell elektrik mühendisliği alanında uzmanlaşmıştır. Bir elektrik mühendisliği firmasında altı yıl çalıştıktan sonra, PK Electrical adında büyük altyapı projesi aydınlatma, güç ve elektrik tasarımı konusunda uzmanlaşmış kendi şirketini kurdu.</a:t>
            </a:r>
            <a:endParaRPr/>
          </a:p>
          <a:p>
            <a:pPr indent="0" lvl="0" marL="0" rtl="0" algn="l">
              <a:lnSpc>
                <a:spcPct val="90000"/>
              </a:lnSpc>
              <a:spcBef>
                <a:spcPts val="1000"/>
              </a:spcBef>
              <a:spcAft>
                <a:spcPts val="0"/>
              </a:spcAft>
              <a:buSzPts val="2300"/>
              <a:buNone/>
            </a:pPr>
            <a:r>
              <a:rPr lang="en-IE" sz="2300"/>
              <a:t>Bugün, şirket bir ila yirmi iki kişiye ulaştı ve 3 milyondan fazla gelir ve çok sayıda endüstri ödülü kazandı.</a:t>
            </a:r>
            <a:endParaRPr sz="2300"/>
          </a:p>
        </p:txBody>
      </p:sp>
      <p:pic>
        <p:nvPicPr>
          <p:cNvPr id="454" name="Google Shape;454;p27"/>
          <p:cNvPicPr preferRelativeResize="0"/>
          <p:nvPr>
            <p:ph idx="2" type="pic"/>
          </p:nvPr>
        </p:nvPicPr>
        <p:blipFill rotWithShape="1">
          <a:blip r:embed="rId3">
            <a:alphaModFix/>
          </a:blip>
          <a:srcRect b="0" l="0" r="0" t="0"/>
          <a:stretch/>
        </p:blipFill>
        <p:spPr>
          <a:xfrm>
            <a:off x="576555" y="1404496"/>
            <a:ext cx="4849824" cy="4879740"/>
          </a:xfrm>
          <a:prstGeom prst="rect">
            <a:avLst/>
          </a:prstGeom>
          <a:noFill/>
          <a:ln>
            <a:noFill/>
          </a:ln>
        </p:spPr>
      </p:pic>
      <p:sp>
        <p:nvSpPr>
          <p:cNvPr id="455" name="Google Shape;455;p27"/>
          <p:cNvSpPr txBox="1"/>
          <p:nvPr>
            <p:ph idx="3" type="body"/>
          </p:nvPr>
        </p:nvSpPr>
        <p:spPr>
          <a:xfrm>
            <a:off x="5728138" y="309562"/>
            <a:ext cx="5973325" cy="1403624"/>
          </a:xfrm>
          <a:prstGeom prst="rect">
            <a:avLst/>
          </a:prstGeom>
          <a:noFill/>
          <a:ln>
            <a:noFill/>
          </a:ln>
        </p:spPr>
        <p:txBody>
          <a:bodyPr anchorCtr="0" anchor="t" bIns="45700" lIns="91425" spcFirstLastPara="1" rIns="91425" wrap="square" tIns="45700">
            <a:noAutofit/>
          </a:bodyPr>
          <a:lstStyle/>
          <a:p>
            <a:pPr indent="0" lvl="0" marL="127000" rtl="0" algn="l">
              <a:lnSpc>
                <a:spcPct val="90000"/>
              </a:lnSpc>
              <a:spcBef>
                <a:spcPts val="0"/>
              </a:spcBef>
              <a:spcAft>
                <a:spcPts val="0"/>
              </a:spcAft>
              <a:buClr>
                <a:srgbClr val="E63275"/>
              </a:buClr>
              <a:buSzPts val="3600"/>
              <a:buNone/>
            </a:pPr>
            <a:r>
              <a:rPr b="1" lang="en-IE">
                <a:solidFill>
                  <a:srgbClr val="E63275"/>
                </a:solidFill>
              </a:rPr>
              <a:t>Dehanızı Ortaya Çıkarın! </a:t>
            </a:r>
            <a:endParaRPr b="1">
              <a:solidFill>
                <a:srgbClr val="E63275"/>
              </a:solidFill>
            </a:endParaRPr>
          </a:p>
          <a:p>
            <a:pPr indent="0" lvl="0" marL="127000" rtl="0" algn="l">
              <a:lnSpc>
                <a:spcPct val="90000"/>
              </a:lnSpc>
              <a:spcBef>
                <a:spcPts val="0"/>
              </a:spcBef>
              <a:spcAft>
                <a:spcPts val="0"/>
              </a:spcAft>
              <a:buClr>
                <a:srgbClr val="6D6E6C"/>
              </a:buClr>
              <a:buSzPts val="2800"/>
              <a:buNone/>
            </a:pPr>
            <a:r>
              <a:rPr i="1" lang="en-IE" sz="2800">
                <a:solidFill>
                  <a:srgbClr val="6D6E6C"/>
                </a:solidFill>
              </a:rPr>
              <a:t>Mühendislik Sektörü Girişimciliğinde Gelişen Kadınlar</a:t>
            </a:r>
            <a:endParaRPr/>
          </a:p>
          <a:p>
            <a:pPr indent="0" lvl="0" marL="0" rtl="0" algn="l">
              <a:lnSpc>
                <a:spcPct val="90000"/>
              </a:lnSpc>
              <a:spcBef>
                <a:spcPts val="1000"/>
              </a:spcBef>
              <a:spcAft>
                <a:spcPts val="0"/>
              </a:spcAft>
              <a:buClr>
                <a:srgbClr val="10B1A2"/>
              </a:buClr>
              <a:buSzPts val="3600"/>
              <a:buNone/>
            </a:pPr>
            <a:r>
              <a:t/>
            </a:r>
            <a:endParaRPr/>
          </a:p>
        </p:txBody>
      </p:sp>
      <p:sp>
        <p:nvSpPr>
          <p:cNvPr id="456" name="Google Shape;456;p27"/>
          <p:cNvSpPr txBox="1"/>
          <p:nvPr/>
        </p:nvSpPr>
        <p:spPr>
          <a:xfrm>
            <a:off x="773660" y="6284236"/>
            <a:ext cx="4082119"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IE" sz="1000">
                <a:solidFill>
                  <a:srgbClr val="7F7F7F"/>
                </a:solidFill>
                <a:latin typeface="Calibri"/>
                <a:ea typeface="Calibri"/>
                <a:cs typeface="Calibri"/>
                <a:sym typeface="Calibri"/>
              </a:rPr>
              <a:t>Image Source: @STEMspire  </a:t>
            </a:r>
            <a:r>
              <a:rPr lang="en-IE" sz="1000" u="sng">
                <a:solidFill>
                  <a:srgbClr val="7F7F7F"/>
                </a:solidFill>
                <a:latin typeface="Calibri"/>
                <a:ea typeface="Calibri"/>
                <a:cs typeface="Calibri"/>
                <a:sym typeface="Calibri"/>
                <a:hlinkClick r:id="rId4"/>
              </a:rPr>
              <a:t>More information about Karen</a:t>
            </a:r>
            <a:endParaRPr sz="1000">
              <a:solidFill>
                <a:srgbClr val="7F7F7F"/>
              </a:solidFill>
              <a:latin typeface="Calibri"/>
              <a:ea typeface="Calibri"/>
              <a:cs typeface="Calibri"/>
              <a:sym typeface="Calibri"/>
            </a:endParaRPr>
          </a:p>
          <a:p>
            <a:pPr indent="0" lvl="0" marL="0" marR="0" rtl="0" algn="l">
              <a:spcBef>
                <a:spcPts val="0"/>
              </a:spcBef>
              <a:spcAft>
                <a:spcPts val="0"/>
              </a:spcAft>
              <a:buNone/>
            </a:pPr>
            <a:r>
              <a:rPr lang="en-IE" sz="1000">
                <a:solidFill>
                  <a:srgbClr val="7F7F7F"/>
                </a:solidFill>
                <a:latin typeface="Calibri"/>
                <a:ea typeface="Calibri"/>
                <a:cs typeface="Calibri"/>
                <a:sym typeface="Calibri"/>
              </a:rPr>
              <a:t>Karen is also author of: </a:t>
            </a:r>
            <a:r>
              <a:rPr i="1" lang="en-IE" sz="1000">
                <a:solidFill>
                  <a:srgbClr val="7F7F7F"/>
                </a:solidFill>
                <a:latin typeface="Calibri"/>
                <a:ea typeface="Calibri"/>
                <a:cs typeface="Calibri"/>
                <a:sym typeface="Calibri"/>
              </a:rPr>
              <a:t>Unlocking Your Brilliance: Smart Strategies for Women to Thrive in Science, Technology, Engineering, and Math</a:t>
            </a:r>
            <a:endParaRPr/>
          </a:p>
          <a:p>
            <a:pPr indent="0" lvl="0" marL="0" marR="0" rtl="0" algn="l">
              <a:spcBef>
                <a:spcPts val="0"/>
              </a:spcBef>
              <a:spcAft>
                <a:spcPts val="0"/>
              </a:spcAft>
              <a:buNone/>
            </a:pPr>
            <a:r>
              <a:t/>
            </a:r>
            <a:endParaRPr sz="1000">
              <a:solidFill>
                <a:srgbClr val="7F7F7F"/>
              </a:solidFill>
              <a:latin typeface="Calibri"/>
              <a:ea typeface="Calibri"/>
              <a:cs typeface="Calibri"/>
              <a:sym typeface="Calibri"/>
            </a:endParaRPr>
          </a:p>
          <a:p>
            <a:pPr indent="0" lvl="0" marL="0" marR="0" rtl="0" algn="l">
              <a:spcBef>
                <a:spcPts val="0"/>
              </a:spcBef>
              <a:spcAft>
                <a:spcPts val="0"/>
              </a:spcAft>
              <a:buNone/>
            </a:pPr>
            <a:r>
              <a:t/>
            </a:r>
            <a:endParaRPr i="1" sz="1000">
              <a:solidFill>
                <a:srgbClr val="7F7F7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28"/>
          <p:cNvSpPr txBox="1"/>
          <p:nvPr>
            <p:ph idx="1" type="body"/>
          </p:nvPr>
        </p:nvSpPr>
        <p:spPr>
          <a:xfrm>
            <a:off x="3669957" y="781603"/>
            <a:ext cx="8723870"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Karen Purcell ile </a:t>
            </a:r>
            <a:r>
              <a:rPr b="1" lang="en-IE">
                <a:solidFill>
                  <a:srgbClr val="E63275"/>
                </a:solidFill>
              </a:rPr>
              <a:t>Dehanızı Ortaya Çıkarın! </a:t>
            </a:r>
            <a:endParaRPr b="1">
              <a:solidFill>
                <a:srgbClr val="E63275"/>
              </a:solidFill>
            </a:endParaRPr>
          </a:p>
          <a:p>
            <a:pPr indent="0" lvl="0" marL="0" rtl="0" algn="l">
              <a:lnSpc>
                <a:spcPct val="90000"/>
              </a:lnSpc>
              <a:spcBef>
                <a:spcPts val="1000"/>
              </a:spcBef>
              <a:spcAft>
                <a:spcPts val="0"/>
              </a:spcAft>
              <a:buClr>
                <a:srgbClr val="6D6E6C"/>
              </a:buClr>
              <a:buSzPts val="2400"/>
              <a:buNone/>
            </a:pPr>
            <a:r>
              <a:rPr i="1" lang="en-IE" sz="2400"/>
              <a:t>Toplumsal Cinsiyet Engelleri ve Imposter Sendromu Nasıl Aşılır?</a:t>
            </a:r>
            <a:endParaRPr sz="2400">
              <a:solidFill>
                <a:srgbClr val="E95273"/>
              </a:solidFill>
            </a:endParaRPr>
          </a:p>
        </p:txBody>
      </p:sp>
      <p:sp>
        <p:nvSpPr>
          <p:cNvPr id="462" name="Google Shape;462;p28"/>
          <p:cNvSpPr txBox="1"/>
          <p:nvPr>
            <p:ph idx="2" type="body"/>
          </p:nvPr>
        </p:nvSpPr>
        <p:spPr>
          <a:xfrm>
            <a:off x="3000375" y="2101296"/>
            <a:ext cx="9121147"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b="1" lang="en-IE">
                <a:solidFill>
                  <a:srgbClr val="10B1A2"/>
                </a:solidFill>
              </a:rPr>
              <a:t>Bir kadının cinsiyet engellerini aşmanın en iyi yolları nelerdir?</a:t>
            </a:r>
            <a:endParaRPr/>
          </a:p>
          <a:p>
            <a:pPr indent="0" lvl="0" marL="0" rtl="0" algn="l">
              <a:lnSpc>
                <a:spcPct val="90000"/>
              </a:lnSpc>
              <a:spcBef>
                <a:spcPts val="1000"/>
              </a:spcBef>
              <a:spcAft>
                <a:spcPts val="0"/>
              </a:spcAft>
              <a:buClr>
                <a:srgbClr val="E95273"/>
              </a:buClr>
              <a:buSzPts val="2400"/>
              <a:buNone/>
            </a:pPr>
            <a:r>
              <a:rPr b="1" lang="en-IE">
                <a:solidFill>
                  <a:srgbClr val="E95273"/>
                </a:solidFill>
              </a:rPr>
              <a:t>Karen: </a:t>
            </a:r>
            <a:r>
              <a:rPr lang="en-IE"/>
              <a:t>Bir şeyi gerçekleştirecek güvene sahip ve hazırlıklı olmak. Güçlerinize tutunun. Başkalarının tutumlarının veya eylemlerinin sizi üzmesine izin vermeyin.</a:t>
            </a:r>
            <a:endParaRPr/>
          </a:p>
          <a:p>
            <a:pPr indent="0" lvl="0" marL="0" rtl="0" algn="l">
              <a:lnSpc>
                <a:spcPct val="90000"/>
              </a:lnSpc>
              <a:spcBef>
                <a:spcPts val="1000"/>
              </a:spcBef>
              <a:spcAft>
                <a:spcPts val="0"/>
              </a:spcAft>
              <a:buClr>
                <a:srgbClr val="10B1A2"/>
              </a:buClr>
              <a:buSzPts val="2400"/>
              <a:buNone/>
            </a:pPr>
            <a:r>
              <a:rPr b="1" lang="en-IE">
                <a:solidFill>
                  <a:srgbClr val="10B1A2"/>
                </a:solidFill>
              </a:rPr>
              <a:t>“Imposter Sendromu” nun üstesinden nasıl gelirsiniz?</a:t>
            </a:r>
            <a:endParaRPr/>
          </a:p>
          <a:p>
            <a:pPr indent="0" lvl="0" marL="0" rtl="0" algn="l">
              <a:lnSpc>
                <a:spcPct val="90000"/>
              </a:lnSpc>
              <a:spcBef>
                <a:spcPts val="1000"/>
              </a:spcBef>
              <a:spcAft>
                <a:spcPts val="0"/>
              </a:spcAft>
              <a:buClr>
                <a:srgbClr val="E95273"/>
              </a:buClr>
              <a:buSzPts val="2400"/>
              <a:buNone/>
            </a:pPr>
            <a:r>
              <a:rPr b="1" lang="en-IE">
                <a:solidFill>
                  <a:srgbClr val="E95273"/>
                </a:solidFill>
              </a:rPr>
              <a:t>Karen: </a:t>
            </a:r>
            <a:r>
              <a:rPr lang="en-IE"/>
              <a:t>Matematikte Kadınlar Derneği başkanı Ruth Charney, “Herkesin bir güven krizi yaşadığını söyler. Yüksek lisans öğrencisi olarak, iyi olup olmayacağınızı merak edersiniz. Ve bir iş bulduktan sonra, o kadar iyi olmadığınıza ve oraya ait olmadığınıza ikna olabilirsiniz. Yaşlandıkça, imposter sendromu azalır, ancak asla kaybolmaz. Bununla başa çıkmak için, güven oluşturucuları bulmanız ve güveni korumanız gerekir ”.</a:t>
            </a:r>
            <a:endParaRPr/>
          </a:p>
        </p:txBody>
      </p:sp>
      <p:pic>
        <p:nvPicPr>
          <p:cNvPr descr="Karen Purcell (@STEMspire) | Twitter" id="463" name="Google Shape;463;p28"/>
          <p:cNvPicPr preferRelativeResize="0"/>
          <p:nvPr/>
        </p:nvPicPr>
        <p:blipFill rotWithShape="1">
          <a:blip r:embed="rId3">
            <a:alphaModFix/>
          </a:blip>
          <a:srcRect b="0" l="0" r="0" t="0"/>
          <a:stretch/>
        </p:blipFill>
        <p:spPr>
          <a:xfrm>
            <a:off x="10510" y="3429000"/>
            <a:ext cx="2840888" cy="2840888"/>
          </a:xfrm>
          <a:prstGeom prst="rect">
            <a:avLst/>
          </a:prstGeom>
          <a:noFill/>
          <a:ln>
            <a:noFill/>
          </a:ln>
        </p:spPr>
      </p:pic>
      <p:sp>
        <p:nvSpPr>
          <p:cNvPr id="464" name="Google Shape;464;p28"/>
          <p:cNvSpPr/>
          <p:nvPr/>
        </p:nvSpPr>
        <p:spPr>
          <a:xfrm>
            <a:off x="10510" y="6397438"/>
            <a:ext cx="318228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000">
                <a:solidFill>
                  <a:srgbClr val="525252"/>
                </a:solidFill>
                <a:latin typeface="Calibri"/>
                <a:ea typeface="Calibri"/>
                <a:cs typeface="Calibri"/>
                <a:sym typeface="Calibri"/>
              </a:rPr>
              <a:t>Source: </a:t>
            </a:r>
            <a:r>
              <a:rPr lang="en-IE" sz="1000" u="sng">
                <a:solidFill>
                  <a:srgbClr val="525252"/>
                </a:solidFill>
                <a:latin typeface="Calibri"/>
                <a:ea typeface="Calibri"/>
                <a:cs typeface="Calibri"/>
                <a:sym typeface="Calibri"/>
                <a:hlinkClick r:id="rId4"/>
              </a:rPr>
              <a:t>Strategies to Help Women Strive in STEM Careers</a:t>
            </a:r>
            <a:endParaRPr sz="1000">
              <a:solidFill>
                <a:srgbClr val="525252"/>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29"/>
          <p:cNvSpPr txBox="1"/>
          <p:nvPr>
            <p:ph idx="1" type="body"/>
          </p:nvPr>
        </p:nvSpPr>
        <p:spPr>
          <a:xfrm>
            <a:off x="3651250" y="781603"/>
            <a:ext cx="8540750"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Karen Purcell ile </a:t>
            </a:r>
            <a:r>
              <a:rPr b="1" lang="en-IE">
                <a:solidFill>
                  <a:srgbClr val="E63275"/>
                </a:solidFill>
              </a:rPr>
              <a:t>Dehanızın Ortaya Çıkarın! </a:t>
            </a:r>
            <a:endParaRPr b="1">
              <a:solidFill>
                <a:srgbClr val="E63275"/>
              </a:solidFill>
            </a:endParaRPr>
          </a:p>
          <a:p>
            <a:pPr indent="0" lvl="0" marL="0" rtl="0" algn="l">
              <a:lnSpc>
                <a:spcPct val="90000"/>
              </a:lnSpc>
              <a:spcBef>
                <a:spcPts val="1000"/>
              </a:spcBef>
              <a:spcAft>
                <a:spcPts val="0"/>
              </a:spcAft>
              <a:buClr>
                <a:srgbClr val="6D6E6C"/>
              </a:buClr>
              <a:buSzPts val="2400"/>
              <a:buNone/>
            </a:pPr>
            <a:r>
              <a:rPr i="1" lang="en-IE" sz="2400"/>
              <a:t>Toplumsal Cinsiyet Engelleri ve Imposter Sendromu Nasıl Aşılır?</a:t>
            </a:r>
            <a:endParaRPr sz="2400">
              <a:solidFill>
                <a:srgbClr val="E95273"/>
              </a:solidFill>
            </a:endParaRPr>
          </a:p>
        </p:txBody>
      </p:sp>
      <p:sp>
        <p:nvSpPr>
          <p:cNvPr id="470" name="Google Shape;470;p29"/>
          <p:cNvSpPr txBox="1"/>
          <p:nvPr>
            <p:ph idx="2" type="body"/>
          </p:nvPr>
        </p:nvSpPr>
        <p:spPr>
          <a:xfrm>
            <a:off x="3000375" y="2101296"/>
            <a:ext cx="9121147"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b="1" lang="en-IE">
                <a:solidFill>
                  <a:srgbClr val="10B1A2"/>
                </a:solidFill>
              </a:rPr>
              <a:t>Güven Oluşturucuları bulmak STEM'deki kadınlar için mi yoksa herkes için mi önemli?</a:t>
            </a:r>
            <a:endParaRPr/>
          </a:p>
          <a:p>
            <a:pPr indent="0" lvl="0" marL="0" rtl="0" algn="l">
              <a:lnSpc>
                <a:spcPct val="90000"/>
              </a:lnSpc>
              <a:spcBef>
                <a:spcPts val="1000"/>
              </a:spcBef>
              <a:spcAft>
                <a:spcPts val="0"/>
              </a:spcAft>
              <a:buClr>
                <a:srgbClr val="E95273"/>
              </a:buClr>
              <a:buSzPts val="2400"/>
              <a:buNone/>
            </a:pPr>
            <a:r>
              <a:rPr b="1" lang="en-IE">
                <a:solidFill>
                  <a:srgbClr val="E95273"/>
                </a:solidFill>
              </a:rPr>
              <a:t>Karen: </a:t>
            </a:r>
            <a:r>
              <a:rPr lang="en-IE"/>
              <a:t>Herkes için olabilir, ancak STEM'de daha da fazladır, çünkü o kadar çok erkek tarafından kuşatılmışsınız ki, özellikle sizi küçümsemeye veya sizinle konuşmaya çalışırlarsa, güveninizde bir azalma olabilir. Örneğin, uzmanlık alanımda, inşaat projeleri ve sahaya çıkmak için aydınlatma ve güç tasarımı yapıyoruz. Birilerinin benim mühendis değil, asistan olduğumu düşündüğü çok zaman oldu. Sonra ağzımı açtım ve mühendis olduğumu fark ettiler. Bu Tom için çalıştığım zamandı ve söylediklerimin doğru olduğunu fark etmek yerine ona onay için baktılar. Birisi söylediğiniz şeylere gerçekten inanmadığında, bu sizin güveninizi de sarsabiliyor. Bu STEM'de daha baskındır.</a:t>
            </a:r>
            <a:endParaRPr/>
          </a:p>
        </p:txBody>
      </p:sp>
      <p:pic>
        <p:nvPicPr>
          <p:cNvPr descr="Karen Purcell (@STEMspire) | Twitter" id="471" name="Google Shape;471;p29"/>
          <p:cNvPicPr preferRelativeResize="0"/>
          <p:nvPr/>
        </p:nvPicPr>
        <p:blipFill rotWithShape="1">
          <a:blip r:embed="rId3">
            <a:alphaModFix/>
          </a:blip>
          <a:srcRect b="0" l="0" r="0" t="0"/>
          <a:stretch/>
        </p:blipFill>
        <p:spPr>
          <a:xfrm>
            <a:off x="10510" y="3429000"/>
            <a:ext cx="2840888" cy="2840888"/>
          </a:xfrm>
          <a:prstGeom prst="rect">
            <a:avLst/>
          </a:prstGeom>
          <a:noFill/>
          <a:ln>
            <a:noFill/>
          </a:ln>
        </p:spPr>
      </p:pic>
      <p:sp>
        <p:nvSpPr>
          <p:cNvPr id="472" name="Google Shape;472;p29"/>
          <p:cNvSpPr/>
          <p:nvPr/>
        </p:nvSpPr>
        <p:spPr>
          <a:xfrm>
            <a:off x="10510" y="6550347"/>
            <a:ext cx="318228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000">
                <a:solidFill>
                  <a:srgbClr val="525252"/>
                </a:solidFill>
                <a:latin typeface="Calibri"/>
                <a:ea typeface="Calibri"/>
                <a:cs typeface="Calibri"/>
                <a:sym typeface="Calibri"/>
              </a:rPr>
              <a:t>Source: </a:t>
            </a:r>
            <a:r>
              <a:rPr lang="en-IE" sz="1000" u="sng">
                <a:solidFill>
                  <a:srgbClr val="525252"/>
                </a:solidFill>
                <a:latin typeface="Calibri"/>
                <a:ea typeface="Calibri"/>
                <a:cs typeface="Calibri"/>
                <a:sym typeface="Calibri"/>
                <a:hlinkClick r:id="rId4"/>
              </a:rPr>
              <a:t>Strategies to Help Women Strive in STEM Careers</a:t>
            </a:r>
            <a:endParaRPr sz="1000">
              <a:solidFill>
                <a:srgbClr val="52525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descr="A close up of a logo&#10;&#10;Description automatically generated" id="249" name="Google Shape;249;p3"/>
          <p:cNvPicPr preferRelativeResize="0"/>
          <p:nvPr/>
        </p:nvPicPr>
        <p:blipFill rotWithShape="1">
          <a:blip r:embed="rId3">
            <a:alphaModFix/>
          </a:blip>
          <a:srcRect b="0" l="0" r="0" t="0"/>
          <a:stretch/>
        </p:blipFill>
        <p:spPr>
          <a:xfrm>
            <a:off x="7474621" y="1070310"/>
            <a:ext cx="4717379" cy="4717379"/>
          </a:xfrm>
          <a:prstGeom prst="rect">
            <a:avLst/>
          </a:prstGeom>
          <a:noFill/>
          <a:ln>
            <a:noFill/>
          </a:ln>
        </p:spPr>
      </p:pic>
      <p:sp>
        <p:nvSpPr>
          <p:cNvPr id="250" name="Google Shape;250;p3"/>
          <p:cNvSpPr txBox="1"/>
          <p:nvPr>
            <p:ph idx="3" type="body"/>
          </p:nvPr>
        </p:nvSpPr>
        <p:spPr>
          <a:xfrm>
            <a:off x="544951" y="2278825"/>
            <a:ext cx="6104762" cy="24973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None/>
            </a:pPr>
            <a:r>
              <a:rPr b="1" i="0" lang="en-IE" sz="4800"/>
              <a:t>BÖLÜM 1:</a:t>
            </a:r>
            <a:endParaRPr/>
          </a:p>
          <a:p>
            <a:pPr indent="0" lvl="0" marL="0" rtl="0" algn="l">
              <a:lnSpc>
                <a:spcPct val="90000"/>
              </a:lnSpc>
              <a:spcBef>
                <a:spcPts val="1000"/>
              </a:spcBef>
              <a:spcAft>
                <a:spcPts val="0"/>
              </a:spcAft>
              <a:buClr>
                <a:schemeClr val="lt1"/>
              </a:buClr>
              <a:buSzPts val="1200"/>
              <a:buNone/>
            </a:pPr>
            <a:r>
              <a:t/>
            </a:r>
            <a:endParaRPr i="0" sz="1200"/>
          </a:p>
          <a:p>
            <a:pPr indent="0" lvl="0" marL="0" rtl="0" algn="l">
              <a:lnSpc>
                <a:spcPct val="90000"/>
              </a:lnSpc>
              <a:spcBef>
                <a:spcPts val="1000"/>
              </a:spcBef>
              <a:spcAft>
                <a:spcPts val="0"/>
              </a:spcAft>
              <a:buClr>
                <a:schemeClr val="lt1"/>
              </a:buClr>
              <a:buSzPts val="4800"/>
              <a:buNone/>
            </a:pPr>
            <a:r>
              <a:rPr b="1" i="0" lang="en-IE" sz="4800"/>
              <a:t>Başarılı Bir Girişimci Olmak</a:t>
            </a:r>
            <a:endParaRPr b="1" i="0" sz="4800"/>
          </a:p>
          <a:p>
            <a:pPr indent="0" lvl="0" marL="0" rtl="0" algn="l">
              <a:lnSpc>
                <a:spcPct val="90000"/>
              </a:lnSpc>
              <a:spcBef>
                <a:spcPts val="1000"/>
              </a:spcBef>
              <a:spcAft>
                <a:spcPts val="0"/>
              </a:spcAft>
              <a:buClr>
                <a:schemeClr val="lt1"/>
              </a:buClr>
              <a:buSzPts val="1400"/>
              <a:buNone/>
            </a:pPr>
            <a:r>
              <a:t/>
            </a:r>
            <a:endParaRPr b="1" i="0" sz="1400"/>
          </a:p>
          <a:p>
            <a:pPr indent="0" lvl="0" marL="0" rtl="0" algn="ctr">
              <a:lnSpc>
                <a:spcPct val="90000"/>
              </a:lnSpc>
              <a:spcBef>
                <a:spcPts val="1000"/>
              </a:spcBef>
              <a:spcAft>
                <a:spcPts val="0"/>
              </a:spcAft>
              <a:buClr>
                <a:schemeClr val="lt1"/>
              </a:buClr>
              <a:buSzPts val="2400"/>
              <a:buNone/>
            </a:pPr>
            <a:r>
              <a:t/>
            </a:r>
            <a:endParaRPr sz="2400"/>
          </a:p>
          <a:p>
            <a:pPr indent="0" lvl="0" marL="0" rtl="0" algn="ctr">
              <a:lnSpc>
                <a:spcPct val="90000"/>
              </a:lnSpc>
              <a:spcBef>
                <a:spcPts val="1000"/>
              </a:spcBef>
              <a:spcAft>
                <a:spcPts val="0"/>
              </a:spcAft>
              <a:buClr>
                <a:schemeClr val="lt1"/>
              </a:buClr>
              <a:buSzPts val="2400"/>
              <a:buNone/>
            </a:pPr>
            <a:r>
              <a:rPr lang="en-IE" sz="2400"/>
              <a:t>Başarılı bir girişimci olabilmeniz için beceriler ve özelliklerin nasıl geliştirileceği neden bu kadar önemli.</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30"/>
          <p:cNvSpPr txBox="1"/>
          <p:nvPr>
            <p:ph idx="1" type="body"/>
          </p:nvPr>
        </p:nvSpPr>
        <p:spPr>
          <a:xfrm>
            <a:off x="3651250" y="781603"/>
            <a:ext cx="8540750"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Karen Purcell ile </a:t>
            </a:r>
            <a:r>
              <a:rPr b="1" lang="en-IE">
                <a:solidFill>
                  <a:srgbClr val="E63275"/>
                </a:solidFill>
              </a:rPr>
              <a:t>Dehanızın Ortaya Çıkarın! </a:t>
            </a:r>
            <a:endParaRPr b="1">
              <a:solidFill>
                <a:srgbClr val="E63275"/>
              </a:solidFill>
            </a:endParaRPr>
          </a:p>
          <a:p>
            <a:pPr indent="0" lvl="0" marL="0" rtl="0" algn="l">
              <a:lnSpc>
                <a:spcPct val="90000"/>
              </a:lnSpc>
              <a:spcBef>
                <a:spcPts val="1000"/>
              </a:spcBef>
              <a:spcAft>
                <a:spcPts val="0"/>
              </a:spcAft>
              <a:buClr>
                <a:srgbClr val="6D6E6C"/>
              </a:buClr>
              <a:buSzPts val="2400"/>
              <a:buNone/>
            </a:pPr>
            <a:r>
              <a:rPr i="1" lang="en-IE" sz="2400"/>
              <a:t>Toplumsal Cinsiyet Engelleri ve Imposter Sendromu Nasıl Aşılır?</a:t>
            </a:r>
            <a:endParaRPr sz="2400">
              <a:solidFill>
                <a:srgbClr val="E95273"/>
              </a:solidFill>
            </a:endParaRPr>
          </a:p>
        </p:txBody>
      </p:sp>
      <p:sp>
        <p:nvSpPr>
          <p:cNvPr id="478" name="Google Shape;478;p30"/>
          <p:cNvSpPr txBox="1"/>
          <p:nvPr>
            <p:ph idx="2" type="body"/>
          </p:nvPr>
        </p:nvSpPr>
        <p:spPr>
          <a:xfrm>
            <a:off x="3699641" y="2101296"/>
            <a:ext cx="8421881"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lang="en-IE">
                <a:solidFill>
                  <a:srgbClr val="10B1A2"/>
                </a:solidFill>
              </a:rPr>
              <a:t>Kadınların STEM'e girmesi için önemli bir nedenin, ürün tasarımı, ör. erken ses tanıma sistemleri sadece erkek seslerine cevap verdi, böylece kadınların sesleri tam anlamıyla duyulmadı. Ve daha tehlikeli olarak, arabalardaki hava yastıkları erkek vücut ölçüleri için tasarlandı.</a:t>
            </a:r>
            <a:endParaRPr/>
          </a:p>
          <a:p>
            <a:pPr indent="0" lvl="0" marL="0" rtl="0" algn="l">
              <a:lnSpc>
                <a:spcPct val="90000"/>
              </a:lnSpc>
              <a:spcBef>
                <a:spcPts val="1000"/>
              </a:spcBef>
              <a:spcAft>
                <a:spcPts val="0"/>
              </a:spcAft>
              <a:buClr>
                <a:srgbClr val="6D6E6C"/>
              </a:buClr>
              <a:buSzPts val="2400"/>
              <a:buNone/>
            </a:pPr>
            <a:r>
              <a:t/>
            </a:r>
            <a:endParaRPr>
              <a:solidFill>
                <a:srgbClr val="F26942"/>
              </a:solidFill>
            </a:endParaRPr>
          </a:p>
          <a:p>
            <a:pPr indent="0" lvl="0" marL="0" rtl="0" algn="l">
              <a:lnSpc>
                <a:spcPct val="90000"/>
              </a:lnSpc>
              <a:spcBef>
                <a:spcPts val="1000"/>
              </a:spcBef>
              <a:spcAft>
                <a:spcPts val="0"/>
              </a:spcAft>
              <a:buClr>
                <a:srgbClr val="E95273"/>
              </a:buClr>
              <a:buSzPts val="2400"/>
              <a:buNone/>
            </a:pPr>
            <a:r>
              <a:rPr b="1" lang="en-IE">
                <a:solidFill>
                  <a:srgbClr val="E95273"/>
                </a:solidFill>
              </a:rPr>
              <a:t>Karen: </a:t>
            </a:r>
            <a:r>
              <a:rPr lang="en-IE"/>
              <a:t>Evet, sistemler başlangıçta erkek seslerini tanıyacak şekilde kalibre edildi çünkü sadece erkekler bu tür ürünler tasarlıyordu. Ancak herkes günlük olarak hava yastıklarıyla uğraşır. Dolayısıyla, kadınların ürün tasarımına ilişkin girdilerinin olması büyük bir fark yaratıyor.</a:t>
            </a:r>
            <a:endParaRPr/>
          </a:p>
        </p:txBody>
      </p:sp>
      <p:pic>
        <p:nvPicPr>
          <p:cNvPr descr="Karen Purcell (@STEMspire) | Twitter" id="479" name="Google Shape;479;p30"/>
          <p:cNvPicPr preferRelativeResize="0"/>
          <p:nvPr/>
        </p:nvPicPr>
        <p:blipFill rotWithShape="1">
          <a:blip r:embed="rId3">
            <a:alphaModFix/>
          </a:blip>
          <a:srcRect b="0" l="0" r="0" t="0"/>
          <a:stretch/>
        </p:blipFill>
        <p:spPr>
          <a:xfrm>
            <a:off x="10510" y="3429000"/>
            <a:ext cx="2840888" cy="2840888"/>
          </a:xfrm>
          <a:prstGeom prst="rect">
            <a:avLst/>
          </a:prstGeom>
          <a:noFill/>
          <a:ln>
            <a:noFill/>
          </a:ln>
        </p:spPr>
      </p:pic>
      <p:sp>
        <p:nvSpPr>
          <p:cNvPr id="480" name="Google Shape;480;p30"/>
          <p:cNvSpPr/>
          <p:nvPr/>
        </p:nvSpPr>
        <p:spPr>
          <a:xfrm>
            <a:off x="10510" y="6550347"/>
            <a:ext cx="318228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000">
                <a:solidFill>
                  <a:srgbClr val="525252"/>
                </a:solidFill>
                <a:latin typeface="Calibri"/>
                <a:ea typeface="Calibri"/>
                <a:cs typeface="Calibri"/>
                <a:sym typeface="Calibri"/>
              </a:rPr>
              <a:t>Source: </a:t>
            </a:r>
            <a:r>
              <a:rPr lang="en-IE" sz="1000" u="sng">
                <a:solidFill>
                  <a:srgbClr val="525252"/>
                </a:solidFill>
                <a:latin typeface="Calibri"/>
                <a:ea typeface="Calibri"/>
                <a:cs typeface="Calibri"/>
                <a:sym typeface="Calibri"/>
                <a:hlinkClick r:id="rId4"/>
              </a:rPr>
              <a:t>Strategies to Help Women Strive in STEM Careers</a:t>
            </a:r>
            <a:endParaRPr sz="1000">
              <a:solidFill>
                <a:srgbClr val="525252"/>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31"/>
          <p:cNvSpPr txBox="1"/>
          <p:nvPr>
            <p:ph idx="1" type="body"/>
          </p:nvPr>
        </p:nvSpPr>
        <p:spPr>
          <a:xfrm>
            <a:off x="3651250" y="781603"/>
            <a:ext cx="8540750"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95273"/>
              </a:buClr>
              <a:buSzPts val="3600"/>
              <a:buNone/>
            </a:pPr>
            <a:r>
              <a:rPr b="1" lang="en-IE">
                <a:solidFill>
                  <a:srgbClr val="E95273"/>
                </a:solidFill>
              </a:rPr>
              <a:t>Karen Purcell ile </a:t>
            </a:r>
            <a:r>
              <a:rPr b="1" lang="en-IE">
                <a:solidFill>
                  <a:srgbClr val="E63275"/>
                </a:solidFill>
              </a:rPr>
              <a:t>Dehanızın Ortaya Çıkarın! </a:t>
            </a:r>
            <a:endParaRPr b="1">
              <a:solidFill>
                <a:srgbClr val="E63275"/>
              </a:solidFill>
            </a:endParaRPr>
          </a:p>
          <a:p>
            <a:pPr indent="0" lvl="0" marL="0" rtl="0" algn="l">
              <a:lnSpc>
                <a:spcPct val="90000"/>
              </a:lnSpc>
              <a:spcBef>
                <a:spcPts val="1000"/>
              </a:spcBef>
              <a:spcAft>
                <a:spcPts val="0"/>
              </a:spcAft>
              <a:buClr>
                <a:srgbClr val="6D6E6C"/>
              </a:buClr>
              <a:buSzPts val="2400"/>
              <a:buNone/>
            </a:pPr>
            <a:r>
              <a:rPr i="1" lang="en-IE" sz="2400"/>
              <a:t>Toplumsal Cinsiyet Engelleri ve Imposter Sendromu Nasıl Aşılır?</a:t>
            </a:r>
            <a:endParaRPr sz="2400">
              <a:solidFill>
                <a:srgbClr val="E95273"/>
              </a:solidFill>
            </a:endParaRPr>
          </a:p>
        </p:txBody>
      </p:sp>
      <p:sp>
        <p:nvSpPr>
          <p:cNvPr id="486" name="Google Shape;486;p31"/>
          <p:cNvSpPr txBox="1"/>
          <p:nvPr>
            <p:ph idx="2" type="body"/>
          </p:nvPr>
        </p:nvSpPr>
        <p:spPr>
          <a:xfrm>
            <a:off x="3058511" y="2101296"/>
            <a:ext cx="9063012"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b="1" lang="en-IE">
                <a:solidFill>
                  <a:srgbClr val="10B1A2"/>
                </a:solidFill>
              </a:rPr>
              <a:t>Bir kadının mentorunun erkek ya da kadın olması önemli midir?</a:t>
            </a:r>
            <a:endParaRPr/>
          </a:p>
          <a:p>
            <a:pPr indent="0" lvl="0" marL="0" rtl="0" algn="l">
              <a:lnSpc>
                <a:spcPct val="90000"/>
              </a:lnSpc>
              <a:spcBef>
                <a:spcPts val="1000"/>
              </a:spcBef>
              <a:spcAft>
                <a:spcPts val="0"/>
              </a:spcAft>
              <a:buClr>
                <a:srgbClr val="E95273"/>
              </a:buClr>
              <a:buSzPts val="2400"/>
              <a:buNone/>
            </a:pPr>
            <a:r>
              <a:rPr b="1" lang="en-IE">
                <a:solidFill>
                  <a:srgbClr val="E95273"/>
                </a:solidFill>
              </a:rPr>
              <a:t>Karen: </a:t>
            </a:r>
            <a:r>
              <a:rPr lang="en-IE"/>
              <a:t>Önemli değil. Bir kadın mentora sahip olmanın bir avantajı, erkek egemen bir alanda deneyimini paylaşabilmesidir, ancak bu ayrımın gerçekten önemli olduğunu düşünmüyorum.</a:t>
            </a:r>
            <a:endParaRPr sz="900">
              <a:solidFill>
                <a:srgbClr val="525252"/>
              </a:solidFill>
            </a:endParaRPr>
          </a:p>
          <a:p>
            <a:pPr indent="0" lvl="0" marL="0" rtl="0" algn="l">
              <a:lnSpc>
                <a:spcPct val="90000"/>
              </a:lnSpc>
              <a:spcBef>
                <a:spcPts val="1000"/>
              </a:spcBef>
              <a:spcAft>
                <a:spcPts val="0"/>
              </a:spcAft>
              <a:buClr>
                <a:srgbClr val="10B1A2"/>
              </a:buClr>
              <a:buSzPts val="2400"/>
              <a:buNone/>
            </a:pPr>
            <a:r>
              <a:rPr b="1" lang="en-IE">
                <a:solidFill>
                  <a:srgbClr val="10B1A2"/>
                </a:solidFill>
              </a:rPr>
              <a:t>STEM'de kadın girişimciler için başka tavsiyeleriniz var mı?</a:t>
            </a:r>
            <a:br>
              <a:rPr b="1" lang="en-IE">
                <a:solidFill>
                  <a:srgbClr val="10B1A2"/>
                </a:solidFill>
              </a:rPr>
            </a:br>
            <a:r>
              <a:rPr b="1" lang="en-IE">
                <a:solidFill>
                  <a:srgbClr val="E95273"/>
                </a:solidFill>
              </a:rPr>
              <a:t>Karen: </a:t>
            </a:r>
            <a:r>
              <a:rPr lang="en-IE"/>
              <a:t>İş odaklı ve network oluşturucu herhangi bir destek grubunun parçası olmak başarı için çok önemlidir. Güven vermek gerçekten önemlidir. Okuldayken iş yapma hakkında hiçbir şey öğrenmedim. Sadece hayallerimi ve tutkularımı takip ettim ve öğrendim ve yol boyunca tökezledim. Yol boyunca dış destek gruplarına sahip olmak kesinlikle yardımcı oldu.</a:t>
            </a:r>
            <a:endParaRPr/>
          </a:p>
        </p:txBody>
      </p:sp>
      <p:pic>
        <p:nvPicPr>
          <p:cNvPr descr="Karen Purcell (@STEMspire) | Twitter" id="487" name="Google Shape;487;p31"/>
          <p:cNvPicPr preferRelativeResize="0"/>
          <p:nvPr/>
        </p:nvPicPr>
        <p:blipFill rotWithShape="1">
          <a:blip r:embed="rId3">
            <a:alphaModFix/>
          </a:blip>
          <a:srcRect b="0" l="0" r="0" t="0"/>
          <a:stretch/>
        </p:blipFill>
        <p:spPr>
          <a:xfrm>
            <a:off x="10510" y="3429000"/>
            <a:ext cx="2840888" cy="2840888"/>
          </a:xfrm>
          <a:prstGeom prst="rect">
            <a:avLst/>
          </a:prstGeom>
          <a:noFill/>
          <a:ln>
            <a:noFill/>
          </a:ln>
        </p:spPr>
      </p:pic>
      <p:sp>
        <p:nvSpPr>
          <p:cNvPr id="488" name="Google Shape;488;p31"/>
          <p:cNvSpPr/>
          <p:nvPr/>
        </p:nvSpPr>
        <p:spPr>
          <a:xfrm>
            <a:off x="10510" y="6550347"/>
            <a:ext cx="318228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000">
                <a:solidFill>
                  <a:srgbClr val="525252"/>
                </a:solidFill>
                <a:latin typeface="Calibri"/>
                <a:ea typeface="Calibri"/>
                <a:cs typeface="Calibri"/>
                <a:sym typeface="Calibri"/>
              </a:rPr>
              <a:t>Source: </a:t>
            </a:r>
            <a:r>
              <a:rPr lang="en-IE" sz="1000" u="sng">
                <a:solidFill>
                  <a:srgbClr val="525252"/>
                </a:solidFill>
                <a:latin typeface="Calibri"/>
                <a:ea typeface="Calibri"/>
                <a:cs typeface="Calibri"/>
                <a:sym typeface="Calibri"/>
                <a:hlinkClick r:id="rId4"/>
              </a:rPr>
              <a:t>Strategies to Help Women Strive in STEM Careers</a:t>
            </a:r>
            <a:endParaRPr sz="1000">
              <a:solidFill>
                <a:srgbClr val="525252"/>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32"/>
          <p:cNvSpPr txBox="1"/>
          <p:nvPr>
            <p:ph idx="3" type="body"/>
          </p:nvPr>
        </p:nvSpPr>
        <p:spPr>
          <a:xfrm>
            <a:off x="505764" y="1152525"/>
            <a:ext cx="6180786" cy="4905375"/>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400"/>
              <a:buNone/>
            </a:pPr>
            <a:r>
              <a:rPr b="1" i="0" lang="en-IE" sz="4400"/>
              <a:t>BÖLÜM  3</a:t>
            </a:r>
            <a:endParaRPr/>
          </a:p>
          <a:p>
            <a:pPr indent="0" lvl="0" marL="0" rtl="0" algn="l">
              <a:lnSpc>
                <a:spcPct val="100000"/>
              </a:lnSpc>
              <a:spcBef>
                <a:spcPts val="0"/>
              </a:spcBef>
              <a:spcAft>
                <a:spcPts val="0"/>
              </a:spcAft>
              <a:buClr>
                <a:schemeClr val="lt1"/>
              </a:buClr>
              <a:buSzPts val="3550"/>
              <a:buNone/>
            </a:pPr>
            <a:r>
              <a:t/>
            </a:r>
            <a:endParaRPr b="1" i="0" sz="3550"/>
          </a:p>
          <a:p>
            <a:pPr indent="0" lvl="0" marL="0" rtl="0" algn="l">
              <a:lnSpc>
                <a:spcPct val="100000"/>
              </a:lnSpc>
              <a:spcBef>
                <a:spcPts val="0"/>
              </a:spcBef>
              <a:spcAft>
                <a:spcPts val="0"/>
              </a:spcAft>
              <a:buClr>
                <a:schemeClr val="lt1"/>
              </a:buClr>
              <a:buSzPts val="3550"/>
              <a:buNone/>
            </a:pPr>
            <a:r>
              <a:t/>
            </a:r>
            <a:endParaRPr b="1" i="0" sz="3550"/>
          </a:p>
          <a:p>
            <a:pPr indent="0" lvl="0" marL="0" rtl="0" algn="l">
              <a:lnSpc>
                <a:spcPct val="100000"/>
              </a:lnSpc>
              <a:spcBef>
                <a:spcPts val="0"/>
              </a:spcBef>
              <a:spcAft>
                <a:spcPts val="0"/>
              </a:spcAft>
              <a:buClr>
                <a:schemeClr val="lt1"/>
              </a:buClr>
              <a:buSzPts val="3550"/>
              <a:buNone/>
            </a:pPr>
            <a:r>
              <a:rPr b="1" i="0" lang="en-IE" sz="3550"/>
              <a:t>Mühendislikte Gerçek Hayattaki Kadın Girişimcilere (ve STEM) Örnek Çalışmalar</a:t>
            </a:r>
            <a:endParaRPr b="1" i="0" sz="3550"/>
          </a:p>
          <a:p>
            <a:pPr indent="0" lvl="0" marL="0" rtl="0" algn="l">
              <a:lnSpc>
                <a:spcPct val="100000"/>
              </a:lnSpc>
              <a:spcBef>
                <a:spcPts val="0"/>
              </a:spcBef>
              <a:spcAft>
                <a:spcPts val="0"/>
              </a:spcAft>
              <a:buClr>
                <a:schemeClr val="lt1"/>
              </a:buClr>
              <a:buSzPts val="2400"/>
              <a:buNone/>
            </a:pPr>
            <a:r>
              <a:t/>
            </a:r>
            <a:endParaRPr i="0" sz="2400"/>
          </a:p>
          <a:p>
            <a:pPr indent="0" lvl="0" marL="0" rtl="0" algn="l">
              <a:lnSpc>
                <a:spcPct val="100000"/>
              </a:lnSpc>
              <a:spcBef>
                <a:spcPts val="0"/>
              </a:spcBef>
              <a:spcAft>
                <a:spcPts val="0"/>
              </a:spcAft>
              <a:buClr>
                <a:schemeClr val="lt1"/>
              </a:buClr>
              <a:buSzPts val="2400"/>
              <a:buNone/>
            </a:pPr>
            <a:r>
              <a:t/>
            </a:r>
            <a:endParaRPr i="0" sz="2400"/>
          </a:p>
        </p:txBody>
      </p:sp>
      <p:pic>
        <p:nvPicPr>
          <p:cNvPr descr="Cog, corporation, female, leader, management icon" id="494" name="Google Shape;494;p32"/>
          <p:cNvPicPr preferRelativeResize="0"/>
          <p:nvPr/>
        </p:nvPicPr>
        <p:blipFill rotWithShape="1">
          <a:blip r:embed="rId3">
            <a:alphaModFix/>
          </a:blip>
          <a:srcRect b="0" l="0" r="0" t="0"/>
          <a:stretch/>
        </p:blipFill>
        <p:spPr>
          <a:xfrm>
            <a:off x="8870730" y="2890345"/>
            <a:ext cx="3260835" cy="32608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33"/>
          <p:cNvSpPr txBox="1"/>
          <p:nvPr>
            <p:ph idx="1" type="body"/>
          </p:nvPr>
        </p:nvSpPr>
        <p:spPr>
          <a:xfrm>
            <a:off x="3826424" y="562063"/>
            <a:ext cx="7407087" cy="13170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Talita Holzer, </a:t>
            </a:r>
            <a:r>
              <a:rPr b="1" lang="en-IE" u="sng">
                <a:solidFill>
                  <a:schemeClr val="hlink"/>
                </a:solidFill>
                <a:hlinkClick r:id="rId3"/>
              </a:rPr>
              <a:t>waytoB</a:t>
            </a:r>
            <a:endParaRPr b="1"/>
          </a:p>
          <a:p>
            <a:pPr indent="0" lvl="0" marL="0" rtl="0" algn="l">
              <a:lnSpc>
                <a:spcPct val="120000"/>
              </a:lnSpc>
              <a:spcBef>
                <a:spcPts val="0"/>
              </a:spcBef>
              <a:spcAft>
                <a:spcPts val="0"/>
              </a:spcAft>
              <a:buClr>
                <a:srgbClr val="6D6E6C"/>
              </a:buClr>
              <a:buSzPts val="3600"/>
              <a:buNone/>
            </a:pPr>
            <a:r>
              <a:t/>
            </a:r>
            <a:endParaRPr b="1">
              <a:solidFill>
                <a:srgbClr val="10B1A2"/>
              </a:solidFill>
            </a:endParaRPr>
          </a:p>
        </p:txBody>
      </p:sp>
      <p:sp>
        <p:nvSpPr>
          <p:cNvPr id="500" name="Google Shape;500;p33"/>
          <p:cNvSpPr txBox="1"/>
          <p:nvPr>
            <p:ph idx="2" type="body"/>
          </p:nvPr>
        </p:nvSpPr>
        <p:spPr>
          <a:xfrm>
            <a:off x="3826423" y="2117448"/>
            <a:ext cx="774264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b="1" lang="en-IE"/>
              <a:t>Talita Holzer, waytoB </a:t>
            </a:r>
            <a:r>
              <a:rPr lang="en-IE"/>
              <a:t>CEO'su ve Kurucu Ortağıdır. Üretim Mühendisi ve Çeşitlilik ve Kapsayıcılık savunucusudur.</a:t>
            </a:r>
            <a:endParaRPr/>
          </a:p>
          <a:p>
            <a:pPr indent="0" lvl="0" marL="0" rtl="0" algn="l">
              <a:lnSpc>
                <a:spcPct val="90000"/>
              </a:lnSpc>
              <a:spcBef>
                <a:spcPts val="1000"/>
              </a:spcBef>
              <a:spcAft>
                <a:spcPts val="0"/>
              </a:spcAft>
              <a:buClr>
                <a:srgbClr val="6D6E6C"/>
              </a:buClr>
              <a:buSzPts val="2400"/>
              <a:buNone/>
            </a:pPr>
            <a:r>
              <a:rPr b="1" lang="en-IE"/>
              <a:t>waytoB </a:t>
            </a:r>
            <a:r>
              <a:rPr lang="en-IE"/>
              <a:t>zihinsel engelli insanların daha bağımsız olmalarına yardımcı olan </a:t>
            </a:r>
            <a:r>
              <a:rPr lang="en-IE" u="sng">
                <a:solidFill>
                  <a:schemeClr val="hlink"/>
                </a:solidFill>
                <a:hlinkClick r:id="rId4"/>
              </a:rPr>
              <a:t>ödüllü bir İrlanda StartUp’ı</a:t>
            </a:r>
            <a:r>
              <a:rPr lang="en-IE"/>
              <a:t>. Platform iki taraftan oluşur - biri kullanıcı, diğeri ortakları için. Kişiselleştirilmiş içerik, kalp atış hızı monitörü ve panik düğmesi, bireyin her zaman güvende olmasını sağlamak için tasarlanmış özelliklerden sadece birkaçıdır.</a:t>
            </a:r>
            <a:endParaRPr/>
          </a:p>
          <a:p>
            <a:pPr indent="0" lvl="0" marL="0" rtl="0" algn="l">
              <a:lnSpc>
                <a:spcPct val="90000"/>
              </a:lnSpc>
              <a:spcBef>
                <a:spcPts val="1000"/>
              </a:spcBef>
              <a:spcAft>
                <a:spcPts val="0"/>
              </a:spcAft>
              <a:buClr>
                <a:srgbClr val="6D6E6C"/>
              </a:buClr>
              <a:buSzPts val="1200"/>
              <a:buNone/>
            </a:pPr>
            <a:r>
              <a:t/>
            </a:r>
            <a:endParaRPr sz="1200" u="sng">
              <a:solidFill>
                <a:schemeClr val="hlink"/>
              </a:solidFill>
              <a:hlinkClick r:id="rId5"/>
            </a:endParaRPr>
          </a:p>
          <a:p>
            <a:pPr indent="0" lvl="0" marL="0" rtl="0" algn="l">
              <a:lnSpc>
                <a:spcPct val="90000"/>
              </a:lnSpc>
              <a:spcBef>
                <a:spcPts val="1000"/>
              </a:spcBef>
              <a:spcAft>
                <a:spcPts val="0"/>
              </a:spcAft>
              <a:buClr>
                <a:srgbClr val="6D6E6C"/>
              </a:buClr>
              <a:buSzPts val="1200"/>
              <a:buNone/>
            </a:pPr>
            <a:r>
              <a:t/>
            </a:r>
            <a:endParaRPr sz="1200" u="sng">
              <a:solidFill>
                <a:schemeClr val="hlink"/>
              </a:solidFill>
              <a:hlinkClick r:id="rId6"/>
            </a:endParaRPr>
          </a:p>
          <a:p>
            <a:pPr indent="0" lvl="0" marL="0" rtl="0" algn="l">
              <a:lnSpc>
                <a:spcPct val="90000"/>
              </a:lnSpc>
              <a:spcBef>
                <a:spcPts val="1000"/>
              </a:spcBef>
              <a:spcAft>
                <a:spcPts val="0"/>
              </a:spcAft>
              <a:buClr>
                <a:srgbClr val="6D6E6C"/>
              </a:buClr>
              <a:buSzPts val="1200"/>
              <a:buNone/>
            </a:pPr>
            <a:r>
              <a:t/>
            </a:r>
            <a:endParaRPr sz="1200" u="sng">
              <a:solidFill>
                <a:schemeClr val="hlink"/>
              </a:solidFill>
              <a:hlinkClick r:id="rId7"/>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8"/>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t/>
            </a:r>
            <a:endParaRPr sz="1200"/>
          </a:p>
        </p:txBody>
      </p:sp>
      <p:pic>
        <p:nvPicPr>
          <p:cNvPr descr="Talita Holzer-1" id="501" name="Google Shape;501;p33"/>
          <p:cNvPicPr preferRelativeResize="0"/>
          <p:nvPr/>
        </p:nvPicPr>
        <p:blipFill rotWithShape="1">
          <a:blip r:embed="rId9">
            <a:alphaModFix/>
          </a:blip>
          <a:srcRect b="0" l="0" r="0" t="0"/>
          <a:stretch/>
        </p:blipFill>
        <p:spPr>
          <a:xfrm>
            <a:off x="559922" y="3095537"/>
            <a:ext cx="2359447" cy="2673165"/>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34"/>
          <p:cNvSpPr txBox="1"/>
          <p:nvPr>
            <p:ph idx="1" type="body"/>
          </p:nvPr>
        </p:nvSpPr>
        <p:spPr>
          <a:xfrm>
            <a:off x="3826424" y="1093075"/>
            <a:ext cx="7407087" cy="78605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Brenda Romero, </a:t>
            </a:r>
            <a:r>
              <a:rPr b="1" lang="en-IE" u="sng">
                <a:solidFill>
                  <a:schemeClr val="hlink"/>
                </a:solidFill>
                <a:hlinkClick r:id="rId3"/>
              </a:rPr>
              <a:t>Romero Games</a:t>
            </a:r>
            <a:endParaRPr b="1"/>
          </a:p>
        </p:txBody>
      </p:sp>
      <p:sp>
        <p:nvSpPr>
          <p:cNvPr id="507" name="Google Shape;507;p34"/>
          <p:cNvSpPr txBox="1"/>
          <p:nvPr>
            <p:ph idx="2" type="body"/>
          </p:nvPr>
        </p:nvSpPr>
        <p:spPr>
          <a:xfrm>
            <a:off x="3826423" y="2117448"/>
            <a:ext cx="7998993"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800"/>
              <a:buNone/>
            </a:pPr>
            <a:r>
              <a:t/>
            </a:r>
            <a:endParaRPr sz="2800"/>
          </a:p>
          <a:p>
            <a:pPr indent="0" lvl="0" marL="0" rtl="0" algn="l">
              <a:lnSpc>
                <a:spcPct val="90000"/>
              </a:lnSpc>
              <a:spcBef>
                <a:spcPts val="1000"/>
              </a:spcBef>
              <a:spcAft>
                <a:spcPts val="0"/>
              </a:spcAft>
              <a:buClr>
                <a:srgbClr val="6D6E6C"/>
              </a:buClr>
              <a:buSzPts val="2400"/>
              <a:buNone/>
            </a:pPr>
            <a:r>
              <a:rPr lang="en-IE"/>
              <a:t>Galway'de bulunan </a:t>
            </a:r>
            <a:r>
              <a:rPr b="1" lang="en-IE"/>
              <a:t>Romero Games</a:t>
            </a:r>
            <a:r>
              <a:rPr lang="en-IE"/>
              <a:t>, strateji oyunu </a:t>
            </a:r>
            <a:r>
              <a:rPr b="1" lang="en-IE"/>
              <a:t>Empire of Sin</a:t>
            </a:r>
            <a:r>
              <a:rPr lang="en-IE"/>
              <a:t>'in arkasında BAFTA ödüllü bir stüdyodur. </a:t>
            </a:r>
            <a:r>
              <a:rPr b="1" lang="en-IE"/>
              <a:t>Brenda Romero</a:t>
            </a:r>
            <a:r>
              <a:rPr lang="en-IE"/>
              <a:t>, </a:t>
            </a:r>
            <a:r>
              <a:rPr b="1" lang="en-IE"/>
              <a:t>Romero Games</a:t>
            </a:r>
            <a:r>
              <a:rPr lang="en-IE"/>
              <a:t>'in CEO'sudur. 1981'de oyun endüstrisine girdi ve o zamandan beri </a:t>
            </a:r>
            <a:r>
              <a:rPr b="1" lang="en-IE"/>
              <a:t>Wizardry, Ghost Recon </a:t>
            </a:r>
            <a:r>
              <a:rPr lang="en-IE"/>
              <a:t>ve</a:t>
            </a:r>
            <a:r>
              <a:rPr b="1" lang="en-IE"/>
              <a:t> Dungeons &amp; Dragons </a:t>
            </a:r>
            <a:r>
              <a:rPr lang="en-IE"/>
              <a:t>serilerinde 50'den fazla oyun üzerinde çalıştı.</a:t>
            </a:r>
            <a:endParaRPr/>
          </a:p>
          <a:p>
            <a:pPr indent="0" lvl="0" marL="0" rtl="0" algn="l">
              <a:lnSpc>
                <a:spcPct val="90000"/>
              </a:lnSpc>
              <a:spcBef>
                <a:spcPts val="1000"/>
              </a:spcBef>
              <a:spcAft>
                <a:spcPts val="0"/>
              </a:spcAft>
              <a:buClr>
                <a:srgbClr val="6D6E6C"/>
              </a:buClr>
              <a:buSzPts val="2400"/>
              <a:buNone/>
            </a:pPr>
            <a:r>
              <a:t/>
            </a:r>
            <a:endParaRPr/>
          </a:p>
          <a:p>
            <a:pPr indent="0" lvl="0" marL="0" rtl="0" algn="l">
              <a:lnSpc>
                <a:spcPct val="90000"/>
              </a:lnSpc>
              <a:spcBef>
                <a:spcPts val="1000"/>
              </a:spcBef>
              <a:spcAft>
                <a:spcPts val="0"/>
              </a:spcAft>
              <a:buClr>
                <a:srgbClr val="6D6E6C"/>
              </a:buClr>
              <a:buSzPts val="2400"/>
              <a:buNone/>
            </a:pPr>
            <a:r>
              <a:t/>
            </a:r>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4"/>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5"/>
              </a:rPr>
              <a:t>https://www.lynda.com/Brenda-Romero/4851408-1.html</a:t>
            </a:r>
            <a:endParaRPr sz="1200"/>
          </a:p>
        </p:txBody>
      </p:sp>
      <p:pic>
        <p:nvPicPr>
          <p:cNvPr descr="image of author Brenda Romero" id="508" name="Google Shape;508;p34"/>
          <p:cNvPicPr preferRelativeResize="0"/>
          <p:nvPr/>
        </p:nvPicPr>
        <p:blipFill rotWithShape="1">
          <a:blip r:embed="rId6">
            <a:alphaModFix/>
          </a:blip>
          <a:srcRect b="0" l="0" r="0" t="0"/>
          <a:stretch/>
        </p:blipFill>
        <p:spPr>
          <a:xfrm>
            <a:off x="727658" y="3211498"/>
            <a:ext cx="2381250" cy="238125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35"/>
          <p:cNvSpPr txBox="1"/>
          <p:nvPr>
            <p:ph idx="1" type="body"/>
          </p:nvPr>
        </p:nvSpPr>
        <p:spPr>
          <a:xfrm>
            <a:off x="3826424" y="562063"/>
            <a:ext cx="7407087" cy="13170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Aine Kerr, </a:t>
            </a:r>
            <a:r>
              <a:rPr b="1" lang="en-IE" u="sng">
                <a:solidFill>
                  <a:schemeClr val="hlink"/>
                </a:solidFill>
                <a:hlinkClick r:id="rId3"/>
              </a:rPr>
              <a:t>Kinzen</a:t>
            </a:r>
            <a:endParaRPr b="1"/>
          </a:p>
          <a:p>
            <a:pPr indent="0" lvl="0" marL="0" rtl="0" algn="l">
              <a:lnSpc>
                <a:spcPct val="120000"/>
              </a:lnSpc>
              <a:spcBef>
                <a:spcPts val="0"/>
              </a:spcBef>
              <a:spcAft>
                <a:spcPts val="0"/>
              </a:spcAft>
              <a:buClr>
                <a:srgbClr val="6D6E6C"/>
              </a:buClr>
              <a:buSzPts val="3600"/>
              <a:buNone/>
            </a:pPr>
            <a:r>
              <a:t/>
            </a:r>
            <a:endParaRPr b="1">
              <a:solidFill>
                <a:srgbClr val="10B1A2"/>
              </a:solidFill>
            </a:endParaRPr>
          </a:p>
        </p:txBody>
      </p:sp>
      <p:sp>
        <p:nvSpPr>
          <p:cNvPr id="514" name="Google Shape;514;p35"/>
          <p:cNvSpPr txBox="1"/>
          <p:nvPr>
            <p:ph idx="2" type="body"/>
          </p:nvPr>
        </p:nvSpPr>
        <p:spPr>
          <a:xfrm>
            <a:off x="3826423" y="2117448"/>
            <a:ext cx="774264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1200"/>
              <a:buNone/>
            </a:pPr>
            <a:r>
              <a:t/>
            </a:r>
            <a:endParaRPr sz="1200"/>
          </a:p>
          <a:p>
            <a:pPr indent="0" lvl="0" marL="0" rtl="0" algn="l">
              <a:lnSpc>
                <a:spcPct val="90000"/>
              </a:lnSpc>
              <a:spcBef>
                <a:spcPts val="1000"/>
              </a:spcBef>
              <a:spcAft>
                <a:spcPts val="0"/>
              </a:spcAft>
              <a:buClr>
                <a:srgbClr val="6D6E6C"/>
              </a:buClr>
              <a:buSzPts val="2400"/>
              <a:buNone/>
            </a:pPr>
            <a:r>
              <a:rPr b="1" lang="en-IE"/>
              <a:t>Áine Kerr, </a:t>
            </a:r>
            <a:r>
              <a:rPr lang="en-IE"/>
              <a:t>Kinzen'in COO'su ve Kurucu Ortağıdır. </a:t>
            </a:r>
            <a:r>
              <a:rPr b="1" lang="en-IE"/>
              <a:t>Kinzen</a:t>
            </a:r>
            <a:r>
              <a:rPr lang="en-IE"/>
              <a:t>, insanlar ve yayıncılar için kişiselleştirilmiş haber ürünleri oluşturmada uzmanlaşmış bir teknoloji şirketidir. </a:t>
            </a:r>
            <a:endParaRPr/>
          </a:p>
          <a:p>
            <a:pPr indent="0" lvl="0" marL="0" rtl="0" algn="l">
              <a:lnSpc>
                <a:spcPct val="90000"/>
              </a:lnSpc>
              <a:spcBef>
                <a:spcPts val="1000"/>
              </a:spcBef>
              <a:spcAft>
                <a:spcPts val="0"/>
              </a:spcAft>
              <a:buClr>
                <a:srgbClr val="6D6E6C"/>
              </a:buClr>
              <a:buSzPts val="2400"/>
              <a:buNone/>
            </a:pPr>
            <a:r>
              <a:rPr lang="en-IE"/>
              <a:t>Haberlerin kontrolünü elinize almanıza izin veren işletme, 'Dikkat Ekonomisi'nden' Niyet Ekonomisine 'toplumsal bir geçişi destekliyor, bundan önce </a:t>
            </a:r>
            <a:r>
              <a:rPr b="1" lang="en-IE"/>
              <a:t>Faceboo</a:t>
            </a:r>
            <a:r>
              <a:rPr lang="en-IE"/>
              <a:t>k'ta Küresel Gazetecilik Ortaklıkları Başkanı, </a:t>
            </a:r>
            <a:r>
              <a:rPr b="1" lang="en-IE"/>
              <a:t>Storyful</a:t>
            </a:r>
            <a:r>
              <a:rPr lang="en-IE"/>
              <a:t> ve </a:t>
            </a:r>
            <a:r>
              <a:rPr b="1" lang="en-IE"/>
              <a:t>İrlandalı Bağımsızlar </a:t>
            </a:r>
            <a:r>
              <a:rPr lang="en-IE"/>
              <a:t>için çalıştı, </a:t>
            </a:r>
            <a:r>
              <a:rPr b="1" lang="en-IE"/>
              <a:t>Irish Times </a:t>
            </a:r>
            <a:r>
              <a:rPr lang="en-IE"/>
              <a:t>ve </a:t>
            </a:r>
            <a:r>
              <a:rPr b="1" lang="en-IE"/>
              <a:t>Irish Examiner.</a:t>
            </a:r>
            <a:endParaRPr/>
          </a:p>
          <a:p>
            <a:pPr indent="0" lvl="0" marL="0" rtl="0" algn="l">
              <a:lnSpc>
                <a:spcPct val="90000"/>
              </a:lnSpc>
              <a:spcBef>
                <a:spcPts val="1000"/>
              </a:spcBef>
              <a:spcAft>
                <a:spcPts val="0"/>
              </a:spcAft>
              <a:buClr>
                <a:srgbClr val="6D6E6C"/>
              </a:buClr>
              <a:buSzPts val="1200"/>
              <a:buNone/>
            </a:pPr>
            <a:r>
              <a:t/>
            </a:r>
            <a:endParaRPr sz="1200" u="sng">
              <a:solidFill>
                <a:schemeClr val="hlink"/>
              </a:solidFill>
              <a:hlinkClick r:id="rId4"/>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5"/>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6"/>
              </a:rPr>
              <a:t>https://www.siliconrepublic.com/start-ups/aine-kerr-kinzen-inspirefest</a:t>
            </a:r>
            <a:endParaRPr sz="1200"/>
          </a:p>
        </p:txBody>
      </p:sp>
      <p:pic>
        <p:nvPicPr>
          <p:cNvPr descr="Áine Kerr in black and white, smiling, wearing a tweed suit jacket and shirt with her arms folded." id="515" name="Google Shape;515;p35"/>
          <p:cNvPicPr preferRelativeResize="0"/>
          <p:nvPr/>
        </p:nvPicPr>
        <p:blipFill rotWithShape="1">
          <a:blip r:embed="rId7">
            <a:alphaModFix/>
          </a:blip>
          <a:srcRect b="0" l="0" r="0" t="0"/>
          <a:stretch/>
        </p:blipFill>
        <p:spPr>
          <a:xfrm>
            <a:off x="431635" y="2997013"/>
            <a:ext cx="2803425" cy="295917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36"/>
          <p:cNvSpPr txBox="1"/>
          <p:nvPr>
            <p:ph idx="1" type="body"/>
          </p:nvPr>
        </p:nvSpPr>
        <p:spPr>
          <a:xfrm>
            <a:off x="3826424" y="562063"/>
            <a:ext cx="7407087" cy="13170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Deepa Mann-Kler, </a:t>
            </a:r>
            <a:r>
              <a:rPr b="1" lang="en-IE" u="sng">
                <a:solidFill>
                  <a:schemeClr val="hlink"/>
                </a:solidFill>
                <a:hlinkClick r:id="rId3"/>
              </a:rPr>
              <a:t>Neon</a:t>
            </a:r>
            <a:endParaRPr b="1"/>
          </a:p>
          <a:p>
            <a:pPr indent="0" lvl="0" marL="0" rtl="0" algn="l">
              <a:lnSpc>
                <a:spcPct val="120000"/>
              </a:lnSpc>
              <a:spcBef>
                <a:spcPts val="0"/>
              </a:spcBef>
              <a:spcAft>
                <a:spcPts val="0"/>
              </a:spcAft>
              <a:buClr>
                <a:srgbClr val="6D6E6C"/>
              </a:buClr>
              <a:buSzPts val="3600"/>
              <a:buNone/>
            </a:pPr>
            <a:r>
              <a:t/>
            </a:r>
            <a:endParaRPr b="1">
              <a:solidFill>
                <a:srgbClr val="10B1A2"/>
              </a:solidFill>
            </a:endParaRPr>
          </a:p>
        </p:txBody>
      </p:sp>
      <p:sp>
        <p:nvSpPr>
          <p:cNvPr id="521" name="Google Shape;521;p36"/>
          <p:cNvSpPr txBox="1"/>
          <p:nvPr>
            <p:ph idx="2" type="body"/>
          </p:nvPr>
        </p:nvSpPr>
        <p:spPr>
          <a:xfrm>
            <a:off x="3741683" y="2117448"/>
            <a:ext cx="7827390"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1200"/>
              <a:buNone/>
            </a:pPr>
            <a:r>
              <a:t/>
            </a:r>
            <a:endParaRPr sz="1200"/>
          </a:p>
          <a:p>
            <a:pPr indent="0" lvl="0" marL="0" rtl="0" algn="l">
              <a:lnSpc>
                <a:spcPct val="90000"/>
              </a:lnSpc>
              <a:spcBef>
                <a:spcPts val="1000"/>
              </a:spcBef>
              <a:spcAft>
                <a:spcPts val="0"/>
              </a:spcAft>
              <a:buClr>
                <a:srgbClr val="6D6E6C"/>
              </a:buClr>
              <a:buSzPts val="2400"/>
              <a:buNone/>
            </a:pPr>
            <a:r>
              <a:rPr b="1" lang="en-IE"/>
              <a:t>Neon, </a:t>
            </a:r>
            <a:r>
              <a:rPr lang="en-IE"/>
              <a:t>kadın teknoloji düşünce lideri ve ödüllü tasarımcı </a:t>
            </a:r>
            <a:r>
              <a:rPr b="1" lang="en-IE"/>
              <a:t>Deepa Mann-Kler </a:t>
            </a:r>
            <a:r>
              <a:rPr lang="en-IE"/>
              <a:t>tarafından yönetiliyor.</a:t>
            </a:r>
            <a:endParaRPr/>
          </a:p>
          <a:p>
            <a:pPr indent="0" lvl="0" marL="0" rtl="0" algn="l">
              <a:lnSpc>
                <a:spcPct val="90000"/>
              </a:lnSpc>
              <a:spcBef>
                <a:spcPts val="1000"/>
              </a:spcBef>
              <a:spcAft>
                <a:spcPts val="0"/>
              </a:spcAft>
              <a:buClr>
                <a:srgbClr val="6D6E6C"/>
              </a:buClr>
              <a:buSzPts val="2400"/>
              <a:buNone/>
            </a:pPr>
            <a:r>
              <a:rPr lang="en-IE"/>
              <a:t>Sürükleyici teknolojiye geçmeden önce </a:t>
            </a:r>
            <a:r>
              <a:rPr b="1" lang="en-IE"/>
              <a:t>Mann-Kler, </a:t>
            </a:r>
            <a:r>
              <a:rPr lang="en-IE"/>
              <a:t>öncelikle neon, resim, çizim ve fotoğrafçılık alanlarında çalışan çok disiplinli bir sanatçıydı.</a:t>
            </a:r>
            <a:endParaRPr/>
          </a:p>
          <a:p>
            <a:pPr indent="0" lvl="0" marL="0" rtl="0" algn="l">
              <a:lnSpc>
                <a:spcPct val="90000"/>
              </a:lnSpc>
              <a:spcBef>
                <a:spcPts val="1000"/>
              </a:spcBef>
              <a:spcAft>
                <a:spcPts val="0"/>
              </a:spcAft>
              <a:buClr>
                <a:srgbClr val="6D6E6C"/>
              </a:buClr>
              <a:buSzPts val="2400"/>
              <a:buNone/>
            </a:pPr>
            <a:r>
              <a:rPr lang="en-IE"/>
              <a:t>Neon, sağlık sonuçlarını iyileştirmek için sürükleyici teknolojiler kullanan bir refah şirketidir. </a:t>
            </a:r>
            <a:r>
              <a:rPr b="1" lang="en-IE"/>
              <a:t>İşletmenin sanal, artırılmış ve karışık gerçeklikte </a:t>
            </a:r>
            <a:r>
              <a:rPr lang="en-IE"/>
              <a:t>yazılım uygulamaları oluşturmak için net bir vizyonu vardır.</a:t>
            </a:r>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4"/>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t/>
            </a:r>
            <a:endParaRPr sz="1200"/>
          </a:p>
        </p:txBody>
      </p:sp>
      <p:pic>
        <p:nvPicPr>
          <p:cNvPr descr="Deepa Mann-Kler" id="522" name="Google Shape;522;p36"/>
          <p:cNvPicPr preferRelativeResize="0"/>
          <p:nvPr/>
        </p:nvPicPr>
        <p:blipFill rotWithShape="1">
          <a:blip r:embed="rId5">
            <a:alphaModFix/>
          </a:blip>
          <a:srcRect b="0" l="0" r="0" t="0"/>
          <a:stretch/>
        </p:blipFill>
        <p:spPr>
          <a:xfrm>
            <a:off x="471926" y="3018726"/>
            <a:ext cx="2686050" cy="280035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37"/>
          <p:cNvSpPr txBox="1"/>
          <p:nvPr>
            <p:ph idx="1" type="body"/>
          </p:nvPr>
        </p:nvSpPr>
        <p:spPr>
          <a:xfrm>
            <a:off x="3826424" y="562063"/>
            <a:ext cx="7407087" cy="13170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Rachel O’Donnell, </a:t>
            </a:r>
            <a:r>
              <a:rPr b="1" lang="en-IE" u="sng">
                <a:solidFill>
                  <a:schemeClr val="hlink"/>
                </a:solidFill>
                <a:hlinkClick r:id="rId3"/>
              </a:rPr>
              <a:t>The UX Studio</a:t>
            </a:r>
            <a:endParaRPr b="1"/>
          </a:p>
        </p:txBody>
      </p:sp>
      <p:sp>
        <p:nvSpPr>
          <p:cNvPr id="528" name="Google Shape;528;p37"/>
          <p:cNvSpPr txBox="1"/>
          <p:nvPr>
            <p:ph idx="2" type="body"/>
          </p:nvPr>
        </p:nvSpPr>
        <p:spPr>
          <a:xfrm>
            <a:off x="3826424" y="2052129"/>
            <a:ext cx="774264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Bir web sitesi, uygulama veya yazılım parçası oluşturmaya yönelik kullanıcı odaklı bir yaklaşım, başarılı bir teknoloji işini yürütmenin anahtarıdır. UX Studio, çalışmalarını HMI Tasarım, UX Tasarım, Web Siteleri ve E-Ticaret ve Ismarlama Yazılım UX &amp; UI olmak üzere dört ana sektöre odaklamaktadır.</a:t>
            </a:r>
            <a:endParaRPr/>
          </a:p>
          <a:p>
            <a:pPr indent="0" lvl="0" marL="0" rtl="0" algn="l">
              <a:lnSpc>
                <a:spcPct val="90000"/>
              </a:lnSpc>
              <a:spcBef>
                <a:spcPts val="1000"/>
              </a:spcBef>
              <a:spcAft>
                <a:spcPts val="0"/>
              </a:spcAft>
              <a:buClr>
                <a:srgbClr val="6D6E6C"/>
              </a:buClr>
              <a:buSzPts val="2400"/>
              <a:buNone/>
            </a:pPr>
            <a:r>
              <a:rPr lang="en-IE"/>
              <a:t>Gerçek kullanıcı sorunlarını çözme konusuyla ilgilenen </a:t>
            </a:r>
            <a:r>
              <a:rPr b="1" lang="en-IE"/>
              <a:t>The UX Studio</a:t>
            </a:r>
            <a:r>
              <a:rPr lang="en-IE"/>
              <a:t>, teknoloji alanında başarılı beş kadından oluşan bir aileden gelen Limerick eğitimli Rachel O'Donnell tarafından yönetiliyor</a:t>
            </a:r>
            <a:r>
              <a:rPr b="1" lang="en-IE"/>
              <a:t>. O'Donnell</a:t>
            </a:r>
            <a:r>
              <a:rPr lang="en-IE"/>
              <a:t>, kariyerine 2008 yılında Design'da başladı ve şimdi UX işlerinde kapsamlı bir CV'ye sahip.</a:t>
            </a:r>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4"/>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t/>
            </a:r>
            <a:endParaRPr sz="1200"/>
          </a:p>
        </p:txBody>
      </p:sp>
      <p:pic>
        <p:nvPicPr>
          <p:cNvPr descr="Rachel ODonnell" id="529" name="Google Shape;529;p37"/>
          <p:cNvPicPr preferRelativeResize="0"/>
          <p:nvPr/>
        </p:nvPicPr>
        <p:blipFill rotWithShape="1">
          <a:blip r:embed="rId5">
            <a:alphaModFix/>
          </a:blip>
          <a:srcRect b="0" l="0" r="0" t="0"/>
          <a:stretch/>
        </p:blipFill>
        <p:spPr>
          <a:xfrm>
            <a:off x="471925" y="3022309"/>
            <a:ext cx="2749447" cy="2757706"/>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38"/>
          <p:cNvSpPr txBox="1"/>
          <p:nvPr>
            <p:ph idx="1" type="body"/>
          </p:nvPr>
        </p:nvSpPr>
        <p:spPr>
          <a:xfrm>
            <a:off x="3826424" y="562063"/>
            <a:ext cx="7407087" cy="13170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Ciara Garvan, </a:t>
            </a:r>
            <a:r>
              <a:rPr b="1" lang="en-IE" u="sng">
                <a:solidFill>
                  <a:schemeClr val="hlink"/>
                </a:solidFill>
                <a:hlinkClick r:id="rId3"/>
              </a:rPr>
              <a:t>WorkJuggle</a:t>
            </a:r>
            <a:endParaRPr b="1"/>
          </a:p>
          <a:p>
            <a:pPr indent="0" lvl="0" marL="0" rtl="0" algn="l">
              <a:lnSpc>
                <a:spcPct val="120000"/>
              </a:lnSpc>
              <a:spcBef>
                <a:spcPts val="0"/>
              </a:spcBef>
              <a:spcAft>
                <a:spcPts val="0"/>
              </a:spcAft>
              <a:buClr>
                <a:srgbClr val="6D6E6C"/>
              </a:buClr>
              <a:buSzPts val="3600"/>
              <a:buNone/>
            </a:pPr>
            <a:r>
              <a:t/>
            </a:r>
            <a:endParaRPr b="1">
              <a:solidFill>
                <a:srgbClr val="10B1A2"/>
              </a:solidFill>
            </a:endParaRPr>
          </a:p>
        </p:txBody>
      </p:sp>
      <p:sp>
        <p:nvSpPr>
          <p:cNvPr id="535" name="Google Shape;535;p38"/>
          <p:cNvSpPr txBox="1"/>
          <p:nvPr>
            <p:ph idx="2" type="body"/>
          </p:nvPr>
        </p:nvSpPr>
        <p:spPr>
          <a:xfrm>
            <a:off x="3826423" y="2117448"/>
            <a:ext cx="774264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b="1" lang="en-IE"/>
              <a:t>WorkJuggle, </a:t>
            </a:r>
            <a:r>
              <a:rPr lang="en-IE"/>
              <a:t>CEO'su </a:t>
            </a:r>
            <a:r>
              <a:rPr b="1" lang="en-IE"/>
              <a:t>Ciara Garvan </a:t>
            </a:r>
            <a:r>
              <a:rPr lang="en-IE"/>
              <a:t>tarafından yüksek profilli bir teknoloji işi tutmakla aynı zamanda bir aile kurmanın hayal kırıklıklarından doğdu.</a:t>
            </a:r>
            <a:endParaRPr/>
          </a:p>
          <a:p>
            <a:pPr indent="0" lvl="0" marL="0" rtl="0" algn="l">
              <a:lnSpc>
                <a:spcPct val="90000"/>
              </a:lnSpc>
              <a:spcBef>
                <a:spcPts val="1000"/>
              </a:spcBef>
              <a:spcAft>
                <a:spcPts val="0"/>
              </a:spcAft>
              <a:buClr>
                <a:srgbClr val="6D6E6C"/>
              </a:buClr>
              <a:buSzPts val="2400"/>
              <a:buNone/>
            </a:pPr>
            <a:r>
              <a:rPr lang="en-IE"/>
              <a:t>Bir web sitesi, uygulama veya yazılım parçası oluşturmaya yönelik kullanıcı odaklı bir yaklaşım, başarılı bir teknoloji işini yürütmenin anahtarıdır.</a:t>
            </a:r>
            <a:endParaRPr/>
          </a:p>
          <a:p>
            <a:pPr indent="0" lvl="0" marL="0" rtl="0" algn="l">
              <a:lnSpc>
                <a:spcPct val="90000"/>
              </a:lnSpc>
              <a:spcBef>
                <a:spcPts val="1000"/>
              </a:spcBef>
              <a:spcAft>
                <a:spcPts val="0"/>
              </a:spcAft>
              <a:buClr>
                <a:srgbClr val="6D6E6C"/>
              </a:buClr>
              <a:buSzPts val="2400"/>
              <a:buNone/>
            </a:pPr>
            <a:r>
              <a:rPr b="1" lang="en-IE"/>
              <a:t>WorkJuggle, </a:t>
            </a:r>
            <a:r>
              <a:rPr lang="en-IE"/>
              <a:t>yetenekli profesyonelleri sözleşmeli işler, yarı zamanlı roller veya uzaktan çalışma gibi esnek çalışmalarla birleştirir. Kuruluşların yüksek kaliteli yeteneklere erişmelerini ve gerektiğinde hızlıca ölçeklenmelerini sağlar.</a:t>
            </a:r>
            <a:endParaRPr b="1"/>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4"/>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t/>
            </a:r>
            <a:endParaRPr sz="1200"/>
          </a:p>
        </p:txBody>
      </p:sp>
      <p:pic>
        <p:nvPicPr>
          <p:cNvPr descr="Ciara Garvan" id="536" name="Google Shape;536;p38"/>
          <p:cNvPicPr preferRelativeResize="0"/>
          <p:nvPr/>
        </p:nvPicPr>
        <p:blipFill rotWithShape="1">
          <a:blip r:embed="rId5">
            <a:alphaModFix/>
          </a:blip>
          <a:srcRect b="0" l="0" r="0" t="0"/>
          <a:stretch/>
        </p:blipFill>
        <p:spPr>
          <a:xfrm>
            <a:off x="477298" y="2966120"/>
            <a:ext cx="2781300" cy="283845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39"/>
          <p:cNvSpPr txBox="1"/>
          <p:nvPr>
            <p:ph idx="1" type="body"/>
          </p:nvPr>
        </p:nvSpPr>
        <p:spPr>
          <a:xfrm>
            <a:off x="3826424" y="562063"/>
            <a:ext cx="7407087" cy="13170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rgbClr val="E63275"/>
              </a:buClr>
              <a:buSzPts val="3600"/>
              <a:buNone/>
            </a:pPr>
            <a:r>
              <a:rPr b="1" lang="en-IE">
                <a:solidFill>
                  <a:srgbClr val="E63275"/>
                </a:solidFill>
              </a:rPr>
              <a:t>Ciara Garvan, </a:t>
            </a:r>
            <a:r>
              <a:rPr b="1" lang="en-IE"/>
              <a:t>Girls in Tech</a:t>
            </a:r>
            <a:r>
              <a:rPr lang="en-IE"/>
              <a:t> (</a:t>
            </a:r>
            <a:r>
              <a:rPr b="1" lang="en-IE"/>
              <a:t>GIT</a:t>
            </a:r>
            <a:r>
              <a:rPr lang="en-IE"/>
              <a:t>)</a:t>
            </a:r>
            <a:endParaRPr/>
          </a:p>
          <a:p>
            <a:pPr indent="0" lvl="0" marL="0" rtl="0" algn="l">
              <a:lnSpc>
                <a:spcPct val="120000"/>
              </a:lnSpc>
              <a:spcBef>
                <a:spcPts val="0"/>
              </a:spcBef>
              <a:spcAft>
                <a:spcPts val="0"/>
              </a:spcAft>
              <a:buClr>
                <a:srgbClr val="6D6E6C"/>
              </a:buClr>
              <a:buSzPts val="3600"/>
              <a:buNone/>
            </a:pPr>
            <a:r>
              <a:t/>
            </a:r>
            <a:endParaRPr b="1">
              <a:solidFill>
                <a:srgbClr val="10B1A2"/>
              </a:solidFill>
            </a:endParaRPr>
          </a:p>
        </p:txBody>
      </p:sp>
      <p:sp>
        <p:nvSpPr>
          <p:cNvPr id="542" name="Google Shape;542;p39"/>
          <p:cNvSpPr txBox="1"/>
          <p:nvPr>
            <p:ph idx="2" type="body"/>
          </p:nvPr>
        </p:nvSpPr>
        <p:spPr>
          <a:xfrm>
            <a:off x="3826423" y="2117448"/>
            <a:ext cx="7742649"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b="1" lang="en-IE"/>
              <a:t>Coral Movasseli, Girls in Tech</a:t>
            </a:r>
            <a:r>
              <a:rPr lang="en-IE"/>
              <a:t> </a:t>
            </a:r>
            <a:r>
              <a:rPr b="1" lang="en-IE"/>
              <a:t>Dublin</a:t>
            </a:r>
            <a:r>
              <a:rPr lang="en-IE"/>
              <a:t>'deki genel müdürüdür. Şirket, ülkedeki türünün en büyük kuruluşu haline geldi ve 2019'un başlarında İrlanda'daki ilk Tech Hackathon'a ev sahipliği yaptı.</a:t>
            </a:r>
            <a:endParaRPr/>
          </a:p>
          <a:p>
            <a:pPr indent="0" lvl="0" marL="0" rtl="0" algn="l">
              <a:lnSpc>
                <a:spcPct val="90000"/>
              </a:lnSpc>
              <a:spcBef>
                <a:spcPts val="1000"/>
              </a:spcBef>
              <a:spcAft>
                <a:spcPts val="0"/>
              </a:spcAft>
              <a:buClr>
                <a:srgbClr val="6D6E6C"/>
              </a:buClr>
              <a:buSzPts val="2400"/>
              <a:buNone/>
            </a:pPr>
            <a:r>
              <a:rPr b="1" lang="en-IE"/>
              <a:t>GIT</a:t>
            </a:r>
            <a:r>
              <a:rPr lang="en-IE"/>
              <a:t>, ileri teknoloji endüstrisine giren ve yeni kurulan şirketler üreten yenilikçi kadınların büyümesini hızlandırmayı amaçlamaktadır. İşletme bunu tescilli, yenilikçi programlama ve stratejik küresel </a:t>
            </a:r>
            <a:r>
              <a:rPr b="1" lang="en-IE"/>
              <a:t>ortaklıklar </a:t>
            </a:r>
            <a:r>
              <a:rPr lang="en-IE"/>
              <a:t>oluşturarak başarıyor.</a:t>
            </a:r>
            <a:endParaRPr/>
          </a:p>
          <a:p>
            <a:pPr indent="0" lvl="0" marL="0" rtl="0" algn="l">
              <a:lnSpc>
                <a:spcPct val="90000"/>
              </a:lnSpc>
              <a:spcBef>
                <a:spcPts val="1000"/>
              </a:spcBef>
              <a:spcAft>
                <a:spcPts val="0"/>
              </a:spcAft>
              <a:buClr>
                <a:srgbClr val="6D6E6C"/>
              </a:buClr>
              <a:buSzPts val="2400"/>
              <a:buNone/>
            </a:pPr>
            <a:r>
              <a:t/>
            </a:r>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3"/>
              </a:rPr>
              <a:t>https://www.women-in-tech-dublin.com/blog/top-7-innovative-female-led-irish-startups</a:t>
            </a:r>
            <a:endParaRPr sz="1200"/>
          </a:p>
          <a:p>
            <a:pPr indent="0" lvl="0" marL="0" rtl="0" algn="l">
              <a:lnSpc>
                <a:spcPct val="90000"/>
              </a:lnSpc>
              <a:spcBef>
                <a:spcPts val="1000"/>
              </a:spcBef>
              <a:spcAft>
                <a:spcPts val="0"/>
              </a:spcAft>
              <a:buClr>
                <a:srgbClr val="6D6E6C"/>
              </a:buClr>
              <a:buSzPts val="1200"/>
              <a:buNone/>
            </a:pPr>
            <a:r>
              <a:t/>
            </a:r>
            <a:endParaRPr sz="1200"/>
          </a:p>
        </p:txBody>
      </p:sp>
      <p:pic>
        <p:nvPicPr>
          <p:cNvPr descr="Coral Movasseli (1)" id="543" name="Google Shape;543;p39"/>
          <p:cNvPicPr preferRelativeResize="0"/>
          <p:nvPr/>
        </p:nvPicPr>
        <p:blipFill rotWithShape="1">
          <a:blip r:embed="rId4">
            <a:alphaModFix/>
          </a:blip>
          <a:srcRect b="0" l="0" r="0" t="0"/>
          <a:stretch/>
        </p:blipFill>
        <p:spPr>
          <a:xfrm>
            <a:off x="478172" y="3238150"/>
            <a:ext cx="2583810" cy="2714276"/>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4"/>
          <p:cNvSpPr txBox="1"/>
          <p:nvPr>
            <p:ph idx="1" type="body"/>
          </p:nvPr>
        </p:nvSpPr>
        <p:spPr>
          <a:xfrm>
            <a:off x="3815255" y="847289"/>
            <a:ext cx="7971277" cy="8578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Başarılı Bir Girişimcinin Özelliklerine ve Becerilerine Sahip Olmalıdır</a:t>
            </a:r>
            <a:endParaRPr b="1">
              <a:solidFill>
                <a:srgbClr val="E63275"/>
              </a:solidFill>
            </a:endParaRPr>
          </a:p>
        </p:txBody>
      </p:sp>
      <p:sp>
        <p:nvSpPr>
          <p:cNvPr id="256" name="Google Shape;256;p4"/>
          <p:cNvSpPr txBox="1"/>
          <p:nvPr>
            <p:ph idx="2" type="body"/>
          </p:nvPr>
        </p:nvSpPr>
        <p:spPr>
          <a:xfrm>
            <a:off x="3815255" y="2127958"/>
            <a:ext cx="8092966"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Başarılı bir girişimci olmak için ne gerekir? Kilit bir alanda güçlü teknoloji becerilerine veya uzmanlığa sahip olmak kesinlikle yardımcı olur, ancak bunlar girişimciliğin özelliklerini tanımlamaz.</a:t>
            </a:r>
            <a:endParaRPr/>
          </a:p>
          <a:p>
            <a:pPr indent="0" lvl="0" marL="0" rtl="0" algn="l">
              <a:lnSpc>
                <a:spcPct val="90000"/>
              </a:lnSpc>
              <a:spcBef>
                <a:spcPts val="1000"/>
              </a:spcBef>
              <a:spcAft>
                <a:spcPts val="0"/>
              </a:spcAft>
              <a:buClr>
                <a:srgbClr val="6D6E6C"/>
              </a:buClr>
              <a:buSzPts val="2400"/>
              <a:buNone/>
            </a:pPr>
            <a:r>
              <a:rPr lang="en-IE"/>
              <a:t>Bunun yerine, anahtar nitelikler yaratıcılık, zorluklarla yüzleşmeye devam etme yeteneği ve harika takımlar oluşturmak için gereken sosyal beceriler gibi özelliklerdir.</a:t>
            </a:r>
            <a:endParaRPr/>
          </a:p>
          <a:p>
            <a:pPr indent="0" lvl="0" marL="0" rtl="0" algn="l">
              <a:lnSpc>
                <a:spcPct val="90000"/>
              </a:lnSpc>
              <a:spcBef>
                <a:spcPts val="1000"/>
              </a:spcBef>
              <a:spcAft>
                <a:spcPts val="0"/>
              </a:spcAft>
              <a:buClr>
                <a:srgbClr val="6D6E6C"/>
              </a:buClr>
              <a:buSzPts val="2400"/>
              <a:buNone/>
            </a:pPr>
            <a:r>
              <a:rPr lang="en-IE"/>
              <a:t>Bir iş kurmak istiyorsanız, bu nitelikleri destekleyen belirli becerileri öğrenmek esastır. Takip eden bölümde, başarılı girişimcilerin özellik ve becerilerine sahip olmamız gerekmektedir.</a:t>
            </a:r>
            <a:endParaRPr sz="1400"/>
          </a:p>
          <a:p>
            <a:pPr indent="0" lvl="0" marL="0" rtl="0" algn="l">
              <a:lnSpc>
                <a:spcPct val="90000"/>
              </a:lnSpc>
              <a:spcBef>
                <a:spcPts val="1000"/>
              </a:spcBef>
              <a:spcAft>
                <a:spcPts val="0"/>
              </a:spcAft>
              <a:buClr>
                <a:srgbClr val="6D6E6C"/>
              </a:buClr>
              <a:buSzPts val="1400"/>
              <a:buNone/>
            </a:pPr>
            <a:r>
              <a:rPr lang="en-IE" sz="1400" u="sng">
                <a:solidFill>
                  <a:schemeClr val="hlink"/>
                </a:solidFill>
                <a:hlinkClick r:id="rId3"/>
              </a:rPr>
              <a:t>https://medium.com/swlh/10-must-have-traits-of-a-successful-entrepreneur-d46519452b0e</a:t>
            </a:r>
            <a:r>
              <a:rPr lang="en-IE" sz="1400"/>
              <a:t> </a:t>
            </a:r>
            <a:endParaRPr/>
          </a:p>
        </p:txBody>
      </p:sp>
      <p:pic>
        <p:nvPicPr>
          <p:cNvPr descr="A person looking at a computer&#10;&#10;Description automatically generated" id="257" name="Google Shape;257;p4"/>
          <p:cNvPicPr preferRelativeResize="0"/>
          <p:nvPr/>
        </p:nvPicPr>
        <p:blipFill rotWithShape="1">
          <a:blip r:embed="rId4">
            <a:alphaModFix/>
          </a:blip>
          <a:srcRect b="0" l="0" r="0" t="0"/>
          <a:stretch/>
        </p:blipFill>
        <p:spPr>
          <a:xfrm>
            <a:off x="-16022" y="3689131"/>
            <a:ext cx="3625011" cy="241392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pic>
        <p:nvPicPr>
          <p:cNvPr id="548" name="Google Shape;548;p40">
            <a:hlinkClick r:id="rId3"/>
          </p:cNvPr>
          <p:cNvPicPr preferRelativeResize="0"/>
          <p:nvPr>
            <p:ph idx="2" type="pic"/>
          </p:nvPr>
        </p:nvPicPr>
        <p:blipFill rotWithShape="1">
          <a:blip r:embed="rId4">
            <a:alphaModFix/>
          </a:blip>
          <a:srcRect b="0" l="0" r="0" t="0"/>
          <a:stretch/>
        </p:blipFill>
        <p:spPr>
          <a:xfrm>
            <a:off x="8802435" y="1223694"/>
            <a:ext cx="3389565" cy="4033653"/>
          </a:xfrm>
          <a:prstGeom prst="rect">
            <a:avLst/>
          </a:prstGeom>
          <a:noFill/>
          <a:ln>
            <a:noFill/>
          </a:ln>
        </p:spPr>
      </p:pic>
      <p:sp>
        <p:nvSpPr>
          <p:cNvPr id="549" name="Google Shape;549;p40"/>
          <p:cNvSpPr txBox="1"/>
          <p:nvPr>
            <p:ph idx="1" type="body"/>
          </p:nvPr>
        </p:nvSpPr>
        <p:spPr>
          <a:xfrm>
            <a:off x="275360" y="219648"/>
            <a:ext cx="7533825" cy="69735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3600"/>
              <a:buNone/>
            </a:pPr>
            <a:r>
              <a:rPr lang="en-IE">
                <a:solidFill>
                  <a:srgbClr val="10B1A2"/>
                </a:solidFill>
              </a:rPr>
              <a:t>Anjali Jaiprakash - Tıbbi ve Sağlık Robotik, ARC Robotik Görüş Merkezi, QUT</a:t>
            </a:r>
            <a:endParaRPr>
              <a:solidFill>
                <a:srgbClr val="E95273"/>
              </a:solidFill>
            </a:endParaRPr>
          </a:p>
        </p:txBody>
      </p:sp>
      <p:sp>
        <p:nvSpPr>
          <p:cNvPr id="550" name="Google Shape;550;p40"/>
          <p:cNvSpPr txBox="1"/>
          <p:nvPr>
            <p:ph idx="3" type="body"/>
          </p:nvPr>
        </p:nvSpPr>
        <p:spPr>
          <a:xfrm>
            <a:off x="275360" y="1615338"/>
            <a:ext cx="6361734" cy="36420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3000"/>
              <a:buNone/>
            </a:pPr>
            <a:r>
              <a:t/>
            </a:r>
            <a:endParaRPr b="1"/>
          </a:p>
          <a:p>
            <a:pPr indent="0" lvl="0" marL="0" rtl="0" algn="l">
              <a:lnSpc>
                <a:spcPct val="90000"/>
              </a:lnSpc>
              <a:spcBef>
                <a:spcPts val="1000"/>
              </a:spcBef>
              <a:spcAft>
                <a:spcPts val="0"/>
              </a:spcAft>
              <a:buClr>
                <a:srgbClr val="6D6E6C"/>
              </a:buClr>
              <a:buSzPts val="3000"/>
              <a:buNone/>
            </a:pPr>
            <a:r>
              <a:rPr lang="en-IE"/>
              <a:t>Anjali, diz artroskopisi ile cerrahları desteklemek için robotik sistemler geliştiriyor ve aynı zamanda evrensel bir retinal tanı sistemi geliştiriyor.</a:t>
            </a:r>
            <a:endParaRPr/>
          </a:p>
        </p:txBody>
      </p:sp>
      <p:sp>
        <p:nvSpPr>
          <p:cNvPr id="551" name="Google Shape;551;p40"/>
          <p:cNvSpPr/>
          <p:nvPr/>
        </p:nvSpPr>
        <p:spPr>
          <a:xfrm>
            <a:off x="8086725" y="568325"/>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İZLEMEK</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İÇİN</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TIKLAYIN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41"/>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8232"/>
              <a:buNone/>
            </a:pPr>
            <a:r>
              <a:rPr lang="en-IE" sz="8232"/>
              <a:t>”</a:t>
            </a:r>
            <a:endParaRPr/>
          </a:p>
        </p:txBody>
      </p:sp>
      <p:sp>
        <p:nvSpPr>
          <p:cNvPr id="557" name="Google Shape;557;p41"/>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8880"/>
              <a:buFont typeface="Arial"/>
              <a:buNone/>
            </a:pPr>
            <a:r>
              <a:rPr lang="en-IE" sz="8880"/>
              <a:t>“</a:t>
            </a:r>
            <a:endParaRPr/>
          </a:p>
        </p:txBody>
      </p:sp>
      <p:sp>
        <p:nvSpPr>
          <p:cNvPr id="558" name="Google Shape;558;p41"/>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IE"/>
              <a:t>Cerrahlara, ameliyatlarında yeteneklerini geliştirmek için kullanabilecekleri uygun fiyatlı hassas araçlar ve robotik sistemler vermek istiyoruz</a:t>
            </a:r>
            <a:endParaRPr/>
          </a:p>
        </p:txBody>
      </p:sp>
      <p:pic>
        <p:nvPicPr>
          <p:cNvPr id="559" name="Google Shape;559;p41"/>
          <p:cNvPicPr preferRelativeResize="0"/>
          <p:nvPr>
            <p:ph idx="2" type="pic"/>
          </p:nvPr>
        </p:nvPicPr>
        <p:blipFill rotWithShape="1">
          <a:blip r:embed="rId3">
            <a:alphaModFix/>
          </a:blip>
          <a:srcRect b="0" l="16056" r="19484" t="0"/>
          <a:stretch/>
        </p:blipFill>
        <p:spPr>
          <a:xfrm>
            <a:off x="7635501" y="-15875"/>
            <a:ext cx="4546974" cy="6858000"/>
          </a:xfrm>
          <a:prstGeom prst="rect">
            <a:avLst/>
          </a:prstGeom>
          <a:noFill/>
          <a:ln>
            <a:noFill/>
          </a:ln>
        </p:spPr>
      </p:pic>
      <p:sp>
        <p:nvSpPr>
          <p:cNvPr id="560" name="Google Shape;560;p41"/>
          <p:cNvSpPr/>
          <p:nvPr/>
        </p:nvSpPr>
        <p:spPr>
          <a:xfrm>
            <a:off x="360363" y="5259388"/>
            <a:ext cx="568483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lt1"/>
                </a:solidFill>
                <a:latin typeface="Calibri"/>
                <a:ea typeface="Calibri"/>
                <a:cs typeface="Calibri"/>
                <a:sym typeface="Calibri"/>
              </a:rPr>
              <a:t>DR ANJALI JAIPRAKASH - </a:t>
            </a:r>
            <a:r>
              <a:rPr lang="en-IE" sz="1800">
                <a:solidFill>
                  <a:schemeClr val="lt1"/>
                </a:solidFill>
                <a:latin typeface="Calibri"/>
                <a:ea typeface="Calibri"/>
                <a:cs typeface="Calibri"/>
                <a:sym typeface="Calibri"/>
              </a:rPr>
              <a:t>Tıbbi &amp; Sağlık Robotik, ARC Robotik Vizyon Merkezi, QUT</a:t>
            </a:r>
            <a:endParaRPr sz="18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42"/>
          <p:cNvSpPr txBox="1"/>
          <p:nvPr>
            <p:ph idx="1" type="body"/>
          </p:nvPr>
        </p:nvSpPr>
        <p:spPr>
          <a:xfrm>
            <a:off x="0" y="213464"/>
            <a:ext cx="12192000" cy="704485"/>
          </a:xfrm>
          <a:prstGeom prst="rect">
            <a:avLst/>
          </a:prstGeom>
          <a:solidFill>
            <a:schemeClr val="lt1"/>
          </a:solidFill>
          <a:ln>
            <a:noFill/>
          </a:ln>
        </p:spPr>
        <p:txBody>
          <a:bodyPr anchorCtr="0" anchor="t" bIns="45700" lIns="91425" spcFirstLastPara="1" rIns="91425" wrap="square" tIns="45700">
            <a:normAutofit/>
          </a:bodyPr>
          <a:lstStyle/>
          <a:p>
            <a:pPr indent="0" lvl="0" marL="266700" rtl="0" algn="ctr">
              <a:lnSpc>
                <a:spcPct val="80000"/>
              </a:lnSpc>
              <a:spcBef>
                <a:spcPts val="0"/>
              </a:spcBef>
              <a:spcAft>
                <a:spcPts val="0"/>
              </a:spcAft>
              <a:buClr>
                <a:srgbClr val="E95273"/>
              </a:buClr>
              <a:buSzPts val="3060"/>
              <a:buNone/>
            </a:pPr>
            <a:r>
              <a:rPr lang="en-IE" sz="3060">
                <a:solidFill>
                  <a:srgbClr val="E95273"/>
                </a:solidFill>
              </a:rPr>
              <a:t>Dr Catherine Ball, Birden çok StartUp Sahibi, Yazar ve Girişimci Destekçisi</a:t>
            </a:r>
            <a:endParaRPr sz="3060">
              <a:solidFill>
                <a:srgbClr val="E95273"/>
              </a:solidFill>
            </a:endParaRPr>
          </a:p>
        </p:txBody>
      </p:sp>
      <p:sp>
        <p:nvSpPr>
          <p:cNvPr id="566" name="Google Shape;566;p42"/>
          <p:cNvSpPr txBox="1"/>
          <p:nvPr>
            <p:ph idx="2" type="body"/>
          </p:nvPr>
        </p:nvSpPr>
        <p:spPr>
          <a:xfrm>
            <a:off x="0" y="5548649"/>
            <a:ext cx="12192000" cy="1309351"/>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0B1A2"/>
              </a:buClr>
              <a:buSzPts val="2000"/>
              <a:buNone/>
            </a:pPr>
            <a:r>
              <a:rPr lang="en-IE" sz="2000">
                <a:solidFill>
                  <a:srgbClr val="10B1A2"/>
                </a:solidFill>
              </a:rPr>
              <a:t>Dr Catherine Ball - Çevre Mühendisi, Girişimci CEO'su ve Kurucu Ortak, SheFlies ve World of Drones Congress.  </a:t>
            </a:r>
            <a:endParaRPr/>
          </a:p>
          <a:p>
            <a:pPr indent="0" lvl="0" marL="0" rtl="0" algn="ctr">
              <a:lnSpc>
                <a:spcPct val="90000"/>
              </a:lnSpc>
              <a:spcBef>
                <a:spcPts val="1000"/>
              </a:spcBef>
              <a:spcAft>
                <a:spcPts val="0"/>
              </a:spcAft>
              <a:buClr>
                <a:srgbClr val="6D6E6C"/>
              </a:buClr>
              <a:buSzPts val="2000"/>
              <a:buNone/>
            </a:pPr>
            <a:r>
              <a:rPr lang="en-IE" sz="2000"/>
              <a:t>Catherine </a:t>
            </a:r>
            <a:r>
              <a:rPr lang="en-IE" sz="2000" u="sng">
                <a:solidFill>
                  <a:schemeClr val="hlink"/>
                </a:solidFill>
                <a:hlinkClick r:id="rId3"/>
              </a:rPr>
              <a:t>#Drones</a:t>
            </a:r>
            <a:r>
              <a:rPr lang="en-IE" sz="2000"/>
              <a:t>, </a:t>
            </a:r>
            <a:r>
              <a:rPr lang="en-IE" sz="2000" u="sng">
                <a:solidFill>
                  <a:schemeClr val="hlink"/>
                </a:solidFill>
                <a:hlinkClick r:id="rId4"/>
              </a:rPr>
              <a:t>#Robotics</a:t>
            </a:r>
            <a:r>
              <a:rPr lang="en-IE" sz="2000"/>
              <a:t> ve </a:t>
            </a:r>
            <a:r>
              <a:rPr lang="en-IE" sz="2000" u="sng">
                <a:solidFill>
                  <a:schemeClr val="hlink"/>
                </a:solidFill>
                <a:hlinkClick r:id="rId5"/>
              </a:rPr>
              <a:t>#Tech</a:t>
            </a:r>
            <a:r>
              <a:rPr lang="en-IE" sz="2000"/>
              <a:t> çevre koruma ve daha fazlasıyla buluştuğu projeler üzerinde çalışıyor.</a:t>
            </a:r>
            <a:endParaRPr/>
          </a:p>
        </p:txBody>
      </p:sp>
      <p:pic>
        <p:nvPicPr>
          <p:cNvPr id="567" name="Google Shape;567;p42">
            <a:hlinkClick r:id="rId6"/>
          </p:cNvPr>
          <p:cNvPicPr preferRelativeResize="0"/>
          <p:nvPr>
            <p:ph idx="3" type="pic"/>
          </p:nvPr>
        </p:nvPicPr>
        <p:blipFill rotWithShape="1">
          <a:blip r:embed="rId7">
            <a:alphaModFix/>
          </a:blip>
          <a:srcRect b="888" l="0" r="0" t="888"/>
          <a:stretch/>
        </p:blipFill>
        <p:spPr>
          <a:xfrm>
            <a:off x="3184071" y="1893434"/>
            <a:ext cx="5665788" cy="3478212"/>
          </a:xfrm>
          <a:prstGeom prst="rect">
            <a:avLst/>
          </a:prstGeom>
          <a:noFill/>
          <a:ln>
            <a:noFill/>
          </a:ln>
        </p:spPr>
      </p:pic>
      <p:sp>
        <p:nvSpPr>
          <p:cNvPr id="568" name="Google Shape;568;p42"/>
          <p:cNvSpPr/>
          <p:nvPr/>
        </p:nvSpPr>
        <p:spPr>
          <a:xfrm>
            <a:off x="1811174" y="2142687"/>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İZLEMEK</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İÇİN</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TIKLAYIN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43"/>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8232"/>
              <a:buNone/>
            </a:pPr>
            <a:r>
              <a:rPr lang="en-IE" sz="8232"/>
              <a:t>”</a:t>
            </a:r>
            <a:endParaRPr/>
          </a:p>
        </p:txBody>
      </p:sp>
      <p:sp>
        <p:nvSpPr>
          <p:cNvPr id="574" name="Google Shape;574;p43"/>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8880"/>
              <a:buFont typeface="Arial"/>
              <a:buNone/>
            </a:pPr>
            <a:r>
              <a:rPr lang="en-IE" sz="8880"/>
              <a:t>“</a:t>
            </a:r>
            <a:endParaRPr/>
          </a:p>
        </p:txBody>
      </p:sp>
      <p:sp>
        <p:nvSpPr>
          <p:cNvPr id="575" name="Google Shape;575;p43"/>
          <p:cNvSpPr txBox="1"/>
          <p:nvPr>
            <p:ph idx="3" type="body"/>
          </p:nvPr>
        </p:nvSpPr>
        <p:spPr>
          <a:xfrm>
            <a:off x="473088" y="1719967"/>
            <a:ext cx="5423400" cy="24972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lt1"/>
              </a:buClr>
              <a:buSzPts val="2960"/>
              <a:buNone/>
            </a:pPr>
            <a:r>
              <a:rPr lang="en-IE" sz="2960"/>
              <a:t>Şu anda çalışan 5  start-up'ım var. One Planet Woman, danışmanlık ve sürdürülebilirlik rehberliği sağlamanın yanı sıra başlangıç tavsiyesi vermeye başladığım bir iş</a:t>
            </a:r>
            <a:endParaRPr sz="2960"/>
          </a:p>
        </p:txBody>
      </p:sp>
      <p:pic>
        <p:nvPicPr>
          <p:cNvPr id="576" name="Google Shape;576;p43"/>
          <p:cNvPicPr preferRelativeResize="0"/>
          <p:nvPr>
            <p:ph idx="2" type="pic"/>
          </p:nvPr>
        </p:nvPicPr>
        <p:blipFill rotWithShape="1">
          <a:blip r:embed="rId3">
            <a:alphaModFix/>
          </a:blip>
          <a:srcRect b="0" l="6638" r="13412" t="0"/>
          <a:stretch/>
        </p:blipFill>
        <p:spPr>
          <a:xfrm>
            <a:off x="6607206" y="0"/>
            <a:ext cx="5584794" cy="6858000"/>
          </a:xfrm>
          <a:prstGeom prst="rect">
            <a:avLst/>
          </a:prstGeom>
          <a:noFill/>
          <a:ln>
            <a:noFill/>
          </a:ln>
        </p:spPr>
      </p:pic>
      <p:sp>
        <p:nvSpPr>
          <p:cNvPr id="577" name="Google Shape;577;p43"/>
          <p:cNvSpPr/>
          <p:nvPr/>
        </p:nvSpPr>
        <p:spPr>
          <a:xfrm>
            <a:off x="614363" y="5043488"/>
            <a:ext cx="4697412" cy="9239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lt1"/>
                </a:solidFill>
                <a:latin typeface="Calibri"/>
                <a:ea typeface="Calibri"/>
                <a:cs typeface="Calibri"/>
                <a:sym typeface="Calibri"/>
              </a:rPr>
              <a:t>DR CATHERINE BALL </a:t>
            </a:r>
            <a:r>
              <a:rPr lang="en-IE" sz="1800">
                <a:solidFill>
                  <a:schemeClr val="lt1"/>
                </a:solidFill>
                <a:latin typeface="Calibri"/>
                <a:ea typeface="Calibri"/>
                <a:cs typeface="Calibri"/>
                <a:sym typeface="Calibri"/>
              </a:rPr>
              <a:t>– Çevre Mühendisi, Girişimci CEO'su ve Kurucu Ortak, SheFlies ve World of Drones Congress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1" name="Shape 581"/>
        <p:cNvGrpSpPr/>
        <p:nvPr/>
      </p:nvGrpSpPr>
      <p:grpSpPr>
        <a:xfrm>
          <a:off x="0" y="0"/>
          <a:ext cx="0" cy="0"/>
          <a:chOff x="0" y="0"/>
          <a:chExt cx="0" cy="0"/>
        </a:xfrm>
      </p:grpSpPr>
      <p:pic>
        <p:nvPicPr>
          <p:cNvPr id="582" name="Google Shape;582;p44">
            <a:hlinkClick r:id="rId3"/>
          </p:cNvPr>
          <p:cNvPicPr preferRelativeResize="0"/>
          <p:nvPr>
            <p:ph idx="2" type="pic"/>
          </p:nvPr>
        </p:nvPicPr>
        <p:blipFill rotWithShape="1">
          <a:blip r:embed="rId4">
            <a:alphaModFix/>
          </a:blip>
          <a:srcRect b="0" l="0" r="0" t="0"/>
          <a:stretch/>
        </p:blipFill>
        <p:spPr>
          <a:xfrm>
            <a:off x="8802435" y="1223694"/>
            <a:ext cx="3389565" cy="4033653"/>
          </a:xfrm>
          <a:prstGeom prst="rect">
            <a:avLst/>
          </a:prstGeom>
          <a:noFill/>
          <a:ln>
            <a:noFill/>
          </a:ln>
        </p:spPr>
      </p:pic>
      <p:sp>
        <p:nvSpPr>
          <p:cNvPr id="583" name="Google Shape;583;p44"/>
          <p:cNvSpPr txBox="1"/>
          <p:nvPr>
            <p:ph idx="3" type="body"/>
          </p:nvPr>
        </p:nvSpPr>
        <p:spPr>
          <a:xfrm>
            <a:off x="643223" y="2087287"/>
            <a:ext cx="6361734" cy="36420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3000"/>
              <a:buNone/>
            </a:pPr>
            <a:r>
              <a:rPr lang="en-IE"/>
              <a:t>‘Sayılarla uğraşmayı seviyorum ama aynı zamanda insanları da önemsiyorum ve sadece kendim olursam, değerlerim ve davranışlarımda içten olursam bununla bir işletme sahibi olmayı başaracağımı düşünüyorum '</a:t>
            </a:r>
            <a:endParaRPr/>
          </a:p>
        </p:txBody>
      </p:sp>
      <p:sp>
        <p:nvSpPr>
          <p:cNvPr id="584" name="Google Shape;584;p44"/>
          <p:cNvSpPr/>
          <p:nvPr/>
        </p:nvSpPr>
        <p:spPr>
          <a:xfrm>
            <a:off x="7820025" y="387350"/>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İZLEMEK</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İÇİN</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TIKLAYIN</a:t>
            </a:r>
            <a:endParaRPr/>
          </a:p>
        </p:txBody>
      </p:sp>
      <p:sp>
        <p:nvSpPr>
          <p:cNvPr id="585" name="Google Shape;585;p44"/>
          <p:cNvSpPr txBox="1"/>
          <p:nvPr>
            <p:ph idx="1" type="body"/>
          </p:nvPr>
        </p:nvSpPr>
        <p:spPr>
          <a:xfrm>
            <a:off x="643223" y="630622"/>
            <a:ext cx="6361734" cy="114598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10B1A2"/>
              </a:buClr>
              <a:buSzPts val="3060"/>
              <a:buNone/>
            </a:pPr>
            <a:r>
              <a:rPr lang="en-IE" sz="3060">
                <a:solidFill>
                  <a:srgbClr val="10B1A2"/>
                </a:solidFill>
              </a:rPr>
              <a:t>Emily de la Pena - İnşaat Mühendisi ve Girişimci, </a:t>
            </a:r>
            <a:r>
              <a:rPr i="1" lang="en-IE" sz="3060">
                <a:solidFill>
                  <a:srgbClr val="10B1A2"/>
                </a:solidFill>
              </a:rPr>
              <a:t>Kodlayan Çocuklar </a:t>
            </a:r>
            <a:r>
              <a:rPr lang="en-IE" sz="3060">
                <a:solidFill>
                  <a:srgbClr val="10B1A2"/>
                </a:solidFill>
              </a:rPr>
              <a:t>Kurucusu</a:t>
            </a:r>
            <a:endParaRPr sz="306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45"/>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8232"/>
              <a:buNone/>
            </a:pPr>
            <a:r>
              <a:rPr lang="en-IE" sz="8232"/>
              <a:t>”</a:t>
            </a:r>
            <a:endParaRPr/>
          </a:p>
        </p:txBody>
      </p:sp>
      <p:sp>
        <p:nvSpPr>
          <p:cNvPr id="591" name="Google Shape;591;p45"/>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8880"/>
              <a:buFont typeface="Arial"/>
              <a:buNone/>
            </a:pPr>
            <a:r>
              <a:rPr lang="en-IE" sz="8880"/>
              <a:t>“</a:t>
            </a:r>
            <a:endParaRPr/>
          </a:p>
        </p:txBody>
      </p:sp>
      <p:sp>
        <p:nvSpPr>
          <p:cNvPr id="592" name="Google Shape;592;p45"/>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IE"/>
              <a:t>İşteyken acele etmeniz ve büyük dışa dönük bir kişiliğe sahip olmanız gereken birçok hikaye var ama bu ben değilim, içe dönüklerdenim</a:t>
            </a:r>
            <a:endParaRPr/>
          </a:p>
        </p:txBody>
      </p:sp>
      <p:pic>
        <p:nvPicPr>
          <p:cNvPr id="593" name="Google Shape;593;p45"/>
          <p:cNvPicPr preferRelativeResize="0"/>
          <p:nvPr>
            <p:ph idx="2" type="pic"/>
          </p:nvPr>
        </p:nvPicPr>
        <p:blipFill rotWithShape="1">
          <a:blip r:embed="rId3">
            <a:alphaModFix/>
          </a:blip>
          <a:srcRect b="0" l="0" r="0" t="0"/>
          <a:stretch/>
        </p:blipFill>
        <p:spPr>
          <a:xfrm>
            <a:off x="7659037" y="-15875"/>
            <a:ext cx="4532963" cy="6858000"/>
          </a:xfrm>
          <a:prstGeom prst="rect">
            <a:avLst/>
          </a:prstGeom>
          <a:noFill/>
          <a:ln>
            <a:noFill/>
          </a:ln>
        </p:spPr>
      </p:pic>
      <p:sp>
        <p:nvSpPr>
          <p:cNvPr id="594" name="Google Shape;594;p45"/>
          <p:cNvSpPr/>
          <p:nvPr/>
        </p:nvSpPr>
        <p:spPr>
          <a:xfrm>
            <a:off x="342900" y="5094288"/>
            <a:ext cx="525462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EMILY DE LA PENA</a:t>
            </a:r>
            <a:endParaRPr/>
          </a:p>
          <a:p>
            <a:pPr indent="0" lvl="0" marL="0" marR="0" rtl="0" algn="ctr">
              <a:spcBef>
                <a:spcPts val="0"/>
              </a:spcBef>
              <a:spcAft>
                <a:spcPts val="0"/>
              </a:spcAft>
              <a:buNone/>
            </a:pPr>
            <a:r>
              <a:rPr lang="en-IE" sz="1800">
                <a:solidFill>
                  <a:schemeClr val="lt1"/>
                </a:solidFill>
                <a:latin typeface="Calibri"/>
                <a:ea typeface="Calibri"/>
                <a:cs typeface="Calibri"/>
                <a:sym typeface="Calibri"/>
              </a:rPr>
              <a:t>İnşaat Mühendisi ve Girişimci, Kodlayan Çocuklar Kurucusu</a:t>
            </a: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46"/>
          <p:cNvSpPr txBox="1"/>
          <p:nvPr>
            <p:ph idx="1" type="body"/>
          </p:nvPr>
        </p:nvSpPr>
        <p:spPr>
          <a:xfrm>
            <a:off x="0" y="213464"/>
            <a:ext cx="12192000" cy="704485"/>
          </a:xfrm>
          <a:prstGeom prst="rect">
            <a:avLst/>
          </a:prstGeom>
          <a:solidFill>
            <a:schemeClr val="lt1"/>
          </a:solidFill>
          <a:ln>
            <a:noFill/>
          </a:ln>
        </p:spPr>
        <p:txBody>
          <a:bodyPr anchorCtr="0" anchor="t" bIns="45700" lIns="91425" spcFirstLastPara="1" rIns="91425" wrap="square" tIns="45700">
            <a:normAutofit/>
          </a:bodyPr>
          <a:lstStyle/>
          <a:p>
            <a:pPr indent="177800" lvl="0" marL="0" rtl="0" algn="ctr">
              <a:lnSpc>
                <a:spcPct val="90000"/>
              </a:lnSpc>
              <a:spcBef>
                <a:spcPts val="0"/>
              </a:spcBef>
              <a:spcAft>
                <a:spcPts val="0"/>
              </a:spcAft>
              <a:buClr>
                <a:srgbClr val="E95273"/>
              </a:buClr>
              <a:buSzPts val="3600"/>
              <a:buNone/>
            </a:pPr>
            <a:r>
              <a:rPr b="1" lang="en-IE">
                <a:solidFill>
                  <a:srgbClr val="E95273"/>
                </a:solidFill>
              </a:rPr>
              <a:t>Kurucu Ortaklar</a:t>
            </a:r>
            <a:endParaRPr>
              <a:solidFill>
                <a:srgbClr val="E95273"/>
              </a:solidFill>
            </a:endParaRPr>
          </a:p>
        </p:txBody>
      </p:sp>
      <p:sp>
        <p:nvSpPr>
          <p:cNvPr id="600" name="Google Shape;600;p46"/>
          <p:cNvSpPr txBox="1"/>
          <p:nvPr>
            <p:ph idx="2" type="body"/>
          </p:nvPr>
        </p:nvSpPr>
        <p:spPr>
          <a:xfrm>
            <a:off x="0" y="1045042"/>
            <a:ext cx="12192000" cy="5889158"/>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10B1A2"/>
              </a:buClr>
              <a:buSzPts val="2200"/>
              <a:buNone/>
            </a:pPr>
            <a:r>
              <a:rPr lang="en-IE" sz="2200">
                <a:solidFill>
                  <a:srgbClr val="10B1A2"/>
                </a:solidFill>
              </a:rPr>
              <a:t>Dr. Kate Lomas - Biyopsist &amp; Kurucu Ortak, Mucit ve Teknoloji Müdürü, Hemideina</a:t>
            </a:r>
            <a:endParaRPr sz="2200">
              <a:solidFill>
                <a:srgbClr val="10B1A2"/>
              </a:solidFill>
            </a:endParaRPr>
          </a:p>
          <a:p>
            <a:pPr indent="0" lvl="0" marL="0" rtl="0" algn="ctr">
              <a:lnSpc>
                <a:spcPct val="90000"/>
              </a:lnSpc>
              <a:spcBef>
                <a:spcPts val="1000"/>
              </a:spcBef>
              <a:spcAft>
                <a:spcPts val="0"/>
              </a:spcAft>
              <a:buClr>
                <a:srgbClr val="10B1A2"/>
              </a:buClr>
              <a:buSzPts val="2200"/>
              <a:buNone/>
            </a:pPr>
            <a:r>
              <a:rPr lang="en-IE" sz="2200">
                <a:solidFill>
                  <a:srgbClr val="10B1A2"/>
                </a:solidFill>
              </a:rPr>
              <a:t>Dr Elizabeth Williams - Kimyager &amp; Kurucu Ortak &amp; İcra Kurulu Başkanı, Hemideina</a:t>
            </a:r>
            <a:endParaRPr sz="2200">
              <a:solidFill>
                <a:srgbClr val="10B1A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t/>
            </a:r>
            <a:endParaRPr sz="2200">
              <a:solidFill>
                <a:srgbClr val="F26942"/>
              </a:solidFill>
            </a:endParaRPr>
          </a:p>
          <a:p>
            <a:pPr indent="0" lvl="0" marL="0" rtl="0" algn="ctr">
              <a:lnSpc>
                <a:spcPct val="90000"/>
              </a:lnSpc>
              <a:spcBef>
                <a:spcPts val="1000"/>
              </a:spcBef>
              <a:spcAft>
                <a:spcPts val="0"/>
              </a:spcAft>
              <a:buClr>
                <a:srgbClr val="6D6E6C"/>
              </a:buClr>
              <a:buSzPts val="2200"/>
              <a:buNone/>
            </a:pPr>
            <a:r>
              <a:rPr lang="en-IE" sz="2200"/>
              <a:t>Kate koklear implantta devrim yaratması için ona ilham veren yeni bir böcek işitme organı keşfetti, bir MedTech girişimini ortak kurmak için Liz ile ortaklık yaptı.</a:t>
            </a:r>
            <a:endParaRPr sz="2200"/>
          </a:p>
        </p:txBody>
      </p:sp>
      <p:pic>
        <p:nvPicPr>
          <p:cNvPr id="601" name="Google Shape;601;p46">
            <a:hlinkClick r:id="rId3"/>
          </p:cNvPr>
          <p:cNvPicPr preferRelativeResize="0"/>
          <p:nvPr>
            <p:ph idx="3" type="pic"/>
          </p:nvPr>
        </p:nvPicPr>
        <p:blipFill rotWithShape="1">
          <a:blip r:embed="rId4">
            <a:alphaModFix/>
          </a:blip>
          <a:srcRect b="0" l="2840" r="2839" t="0"/>
          <a:stretch/>
        </p:blipFill>
        <p:spPr>
          <a:xfrm>
            <a:off x="3184071" y="1893434"/>
            <a:ext cx="5665788" cy="3478212"/>
          </a:xfrm>
          <a:prstGeom prst="rect">
            <a:avLst/>
          </a:prstGeom>
          <a:noFill/>
          <a:ln>
            <a:noFill/>
          </a:ln>
        </p:spPr>
      </p:pic>
      <p:sp>
        <p:nvSpPr>
          <p:cNvPr id="602" name="Google Shape;602;p46"/>
          <p:cNvSpPr/>
          <p:nvPr/>
        </p:nvSpPr>
        <p:spPr>
          <a:xfrm>
            <a:off x="9286875" y="2689565"/>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İZLEMEK</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İÇİN</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TIKLAYIN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47"/>
          <p:cNvSpPr txBox="1"/>
          <p:nvPr>
            <p:ph idx="1" type="body"/>
          </p:nvPr>
        </p:nvSpPr>
        <p:spPr>
          <a:xfrm>
            <a:off x="6489700" y="387350"/>
            <a:ext cx="5384800" cy="1244600"/>
          </a:xfrm>
          <a:prstGeom prst="rect">
            <a:avLst/>
          </a:prstGeom>
          <a:solidFill>
            <a:schemeClr val="lt1"/>
          </a:solidFill>
          <a:ln>
            <a:noFill/>
          </a:ln>
        </p:spPr>
        <p:txBody>
          <a:bodyPr anchorCtr="0" anchor="t" bIns="45700" lIns="91425" spcFirstLastPara="1" rIns="91425" wrap="square" tIns="45700">
            <a:normAutofit/>
          </a:bodyPr>
          <a:lstStyle/>
          <a:p>
            <a:pPr indent="0" lvl="0" marL="266700" rtl="0" algn="l">
              <a:lnSpc>
                <a:spcPct val="90000"/>
              </a:lnSpc>
              <a:spcBef>
                <a:spcPts val="0"/>
              </a:spcBef>
              <a:spcAft>
                <a:spcPts val="0"/>
              </a:spcAft>
              <a:buClr>
                <a:srgbClr val="E95273"/>
              </a:buClr>
              <a:buSzPts val="3600"/>
              <a:buNone/>
            </a:pPr>
            <a:r>
              <a:rPr b="1" lang="en-IE">
                <a:solidFill>
                  <a:srgbClr val="E95273"/>
                </a:solidFill>
              </a:rPr>
              <a:t>Mucit ve Defalarca Deneyen</a:t>
            </a:r>
            <a:endParaRPr>
              <a:solidFill>
                <a:srgbClr val="E95273"/>
              </a:solidFill>
            </a:endParaRPr>
          </a:p>
        </p:txBody>
      </p:sp>
      <p:sp>
        <p:nvSpPr>
          <p:cNvPr id="608" name="Google Shape;608;p47"/>
          <p:cNvSpPr txBox="1"/>
          <p:nvPr>
            <p:ph idx="2" type="body"/>
          </p:nvPr>
        </p:nvSpPr>
        <p:spPr>
          <a:xfrm>
            <a:off x="6746875" y="1631950"/>
            <a:ext cx="4876800" cy="44497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lang="en-IE">
                <a:solidFill>
                  <a:srgbClr val="10B1A2"/>
                </a:solidFill>
              </a:rPr>
              <a:t>Sarah Last - Biyolog, Mucit, Girişimci, Kurucu Ortak ve Teknoloji Müdürü, MimicTec Sarah bir AgTech mucidi</a:t>
            </a:r>
            <a:endParaRPr>
              <a:solidFill>
                <a:srgbClr val="10B1A2"/>
              </a:solidFill>
            </a:endParaRPr>
          </a:p>
          <a:p>
            <a:pPr indent="0" lvl="0" marL="0" rtl="0" algn="l">
              <a:lnSpc>
                <a:spcPct val="90000"/>
              </a:lnSpc>
              <a:spcBef>
                <a:spcPts val="1000"/>
              </a:spcBef>
              <a:spcAft>
                <a:spcPts val="0"/>
              </a:spcAft>
              <a:buClr>
                <a:srgbClr val="7F7F7F"/>
              </a:buClr>
              <a:buSzPts val="2400"/>
              <a:buNone/>
            </a:pPr>
            <a:r>
              <a:t/>
            </a:r>
            <a:endParaRPr>
              <a:solidFill>
                <a:srgbClr val="10B1A2"/>
              </a:solidFill>
            </a:endParaRPr>
          </a:p>
          <a:p>
            <a:pPr indent="0" lvl="0" marL="0" rtl="0" algn="l">
              <a:lnSpc>
                <a:spcPct val="90000"/>
              </a:lnSpc>
              <a:spcBef>
                <a:spcPts val="1000"/>
              </a:spcBef>
              <a:spcAft>
                <a:spcPts val="0"/>
              </a:spcAft>
              <a:buClr>
                <a:srgbClr val="7F7F7F"/>
              </a:buClr>
              <a:buSzPts val="2400"/>
              <a:buNone/>
            </a:pPr>
            <a:r>
              <a:rPr lang="en-IE"/>
              <a:t>Sarah, yaşamın erken evrelerinde civcivlerin hayatta kalmasını teşvik eden bir cihaz icat etti. Mimictec, kümes hayvanları endüstrisinde çalışan etik bir tarım şirketidir.</a:t>
            </a:r>
            <a:endParaRPr/>
          </a:p>
        </p:txBody>
      </p:sp>
      <p:pic>
        <p:nvPicPr>
          <p:cNvPr id="609" name="Google Shape;609;p47">
            <a:hlinkClick r:id="rId3"/>
          </p:cNvPr>
          <p:cNvPicPr preferRelativeResize="0"/>
          <p:nvPr/>
        </p:nvPicPr>
        <p:blipFill rotWithShape="1">
          <a:blip r:embed="rId4">
            <a:alphaModFix/>
          </a:blip>
          <a:srcRect b="888" l="0" r="0" t="888"/>
          <a:stretch/>
        </p:blipFill>
        <p:spPr>
          <a:xfrm>
            <a:off x="-1588" y="1908175"/>
            <a:ext cx="5665788" cy="3478213"/>
          </a:xfrm>
          <a:prstGeom prst="rect">
            <a:avLst/>
          </a:prstGeom>
          <a:noFill/>
          <a:ln>
            <a:noFill/>
          </a:ln>
        </p:spPr>
      </p:pic>
      <p:sp>
        <p:nvSpPr>
          <p:cNvPr id="610" name="Google Shape;610;p47"/>
          <p:cNvSpPr/>
          <p:nvPr/>
        </p:nvSpPr>
        <p:spPr>
          <a:xfrm>
            <a:off x="3178175" y="387350"/>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İZLEMEK</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İÇİN</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TIKLAYIN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48"/>
          <p:cNvSpPr txBox="1"/>
          <p:nvPr>
            <p:ph idx="1" type="body"/>
          </p:nvPr>
        </p:nvSpPr>
        <p:spPr>
          <a:xfrm>
            <a:off x="5176366" y="4068800"/>
            <a:ext cx="785328" cy="1056986"/>
          </a:xfrm>
          <a:prstGeom prst="rect">
            <a:avLst/>
          </a:prstGeom>
          <a:noFill/>
          <a:ln>
            <a:noFill/>
          </a:ln>
        </p:spPr>
        <p:txBody>
          <a:bodyPr anchorCtr="0" anchor="t" bIns="45700" lIns="91425" spcFirstLastPara="1" rIns="91425" wrap="square" tIns="45700">
            <a:normAutofit/>
          </a:bodyPr>
          <a:lstStyle/>
          <a:p>
            <a:pPr indent="0" lvl="0" marL="0" rtl="0" algn="r">
              <a:lnSpc>
                <a:spcPct val="70000"/>
              </a:lnSpc>
              <a:spcBef>
                <a:spcPts val="0"/>
              </a:spcBef>
              <a:spcAft>
                <a:spcPts val="0"/>
              </a:spcAft>
              <a:buClr>
                <a:schemeClr val="lt1"/>
              </a:buClr>
              <a:buSzPts val="8232"/>
              <a:buNone/>
            </a:pPr>
            <a:r>
              <a:rPr lang="en-IE" sz="8232"/>
              <a:t>” </a:t>
            </a:r>
            <a:endParaRPr/>
          </a:p>
        </p:txBody>
      </p:sp>
      <p:sp>
        <p:nvSpPr>
          <p:cNvPr id="616" name="Google Shape;616;p48"/>
          <p:cNvSpPr txBox="1"/>
          <p:nvPr>
            <p:ph idx="2" type="body"/>
          </p:nvPr>
        </p:nvSpPr>
        <p:spPr>
          <a:xfrm>
            <a:off x="473106" y="1345908"/>
            <a:ext cx="2613204" cy="1221666"/>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8880"/>
              <a:buFont typeface="Arial"/>
              <a:buNone/>
            </a:pPr>
            <a:r>
              <a:rPr lang="en-IE" sz="8880"/>
              <a:t>“</a:t>
            </a:r>
            <a:endParaRPr/>
          </a:p>
        </p:txBody>
      </p:sp>
      <p:sp>
        <p:nvSpPr>
          <p:cNvPr id="617" name="Google Shape;617;p48"/>
          <p:cNvSpPr txBox="1"/>
          <p:nvPr>
            <p:ph idx="3" type="body"/>
          </p:nvPr>
        </p:nvSpPr>
        <p:spPr>
          <a:xfrm>
            <a:off x="505763" y="1991442"/>
            <a:ext cx="5423273" cy="2497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720"/>
              <a:buNone/>
            </a:pPr>
            <a:r>
              <a:rPr lang="en-IE" sz="2720"/>
              <a:t>Birkaç iş fikrini denemiştim… Girişimcilik ustası oldum. Bir gün birileri hayvanlar daha az stresli olduklarında daha üretken olduklarından bahsetti. Bu benim  aha’ anımdı.</a:t>
            </a:r>
            <a:endParaRPr sz="2550"/>
          </a:p>
        </p:txBody>
      </p:sp>
      <p:pic>
        <p:nvPicPr>
          <p:cNvPr id="618" name="Google Shape;618;p48"/>
          <p:cNvPicPr preferRelativeResize="0"/>
          <p:nvPr>
            <p:ph idx="2" type="pic"/>
          </p:nvPr>
        </p:nvPicPr>
        <p:blipFill rotWithShape="1">
          <a:blip r:embed="rId3">
            <a:alphaModFix/>
          </a:blip>
          <a:srcRect b="0" l="8245" r="8245" t="0"/>
          <a:stretch/>
        </p:blipFill>
        <p:spPr>
          <a:xfrm>
            <a:off x="6134100" y="-15875"/>
            <a:ext cx="6057900" cy="6858000"/>
          </a:xfrm>
          <a:prstGeom prst="rect">
            <a:avLst/>
          </a:prstGeom>
          <a:noFill/>
          <a:ln>
            <a:noFill/>
          </a:ln>
        </p:spPr>
      </p:pic>
      <p:sp>
        <p:nvSpPr>
          <p:cNvPr id="619" name="Google Shape;619;p48"/>
          <p:cNvSpPr/>
          <p:nvPr/>
        </p:nvSpPr>
        <p:spPr>
          <a:xfrm>
            <a:off x="621563" y="5134314"/>
            <a:ext cx="519167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lt1"/>
                </a:solidFill>
                <a:latin typeface="Calibri"/>
                <a:ea typeface="Calibri"/>
                <a:cs typeface="Calibri"/>
                <a:sym typeface="Calibri"/>
              </a:rPr>
              <a:t>SARAH LAST </a:t>
            </a:r>
            <a:endParaRPr/>
          </a:p>
          <a:p>
            <a:pPr indent="0" lvl="0" marL="0" marR="0" rtl="0" algn="ctr">
              <a:spcBef>
                <a:spcPts val="0"/>
              </a:spcBef>
              <a:spcAft>
                <a:spcPts val="0"/>
              </a:spcAft>
              <a:buNone/>
            </a:pPr>
            <a:r>
              <a:rPr lang="en-IE" sz="1800">
                <a:solidFill>
                  <a:schemeClr val="lt1"/>
                </a:solidFill>
                <a:latin typeface="Calibri"/>
                <a:ea typeface="Calibri"/>
                <a:cs typeface="Calibri"/>
                <a:sym typeface="Calibri"/>
              </a:rPr>
              <a:t>Biyolog, Mucit, Girişimci, Kurucu Ortak ve</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en-IE" sz="1800">
                <a:solidFill>
                  <a:schemeClr val="lt1"/>
                </a:solidFill>
                <a:latin typeface="Calibri"/>
                <a:ea typeface="Calibri"/>
                <a:cs typeface="Calibri"/>
                <a:sym typeface="Calibri"/>
              </a:rPr>
              <a:t>Teknoloji Müdürü, MimicTec Sarah bir AgTech mucidi</a:t>
            </a: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49"/>
          <p:cNvSpPr txBox="1"/>
          <p:nvPr>
            <p:ph idx="1" type="body"/>
          </p:nvPr>
        </p:nvSpPr>
        <p:spPr>
          <a:xfrm>
            <a:off x="4161984" y="1007773"/>
            <a:ext cx="7407087"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latin typeface="Calibri"/>
                <a:ea typeface="Calibri"/>
                <a:cs typeface="Calibri"/>
                <a:sym typeface="Calibri"/>
              </a:rPr>
              <a:t>Neler Öğrendik?</a:t>
            </a:r>
            <a:endParaRPr/>
          </a:p>
          <a:p>
            <a:pPr indent="0" lvl="0" marL="0" rtl="0" algn="l">
              <a:lnSpc>
                <a:spcPct val="90000"/>
              </a:lnSpc>
              <a:spcBef>
                <a:spcPts val="1000"/>
              </a:spcBef>
              <a:spcAft>
                <a:spcPts val="0"/>
              </a:spcAft>
              <a:buClr>
                <a:srgbClr val="6D6E6C"/>
              </a:buClr>
              <a:buSzPts val="3600"/>
              <a:buNone/>
            </a:pPr>
            <a:r>
              <a:t/>
            </a:r>
            <a:endParaRPr b="1">
              <a:solidFill>
                <a:srgbClr val="E63275"/>
              </a:solidFill>
            </a:endParaRPr>
          </a:p>
        </p:txBody>
      </p:sp>
      <p:sp>
        <p:nvSpPr>
          <p:cNvPr id="625" name="Google Shape;625;p49"/>
          <p:cNvSpPr txBox="1"/>
          <p:nvPr>
            <p:ph idx="2" type="body"/>
          </p:nvPr>
        </p:nvSpPr>
        <p:spPr>
          <a:xfrm>
            <a:off x="466723" y="2767595"/>
            <a:ext cx="11102348" cy="3975101"/>
          </a:xfrm>
          <a:prstGeom prst="rect">
            <a:avLst/>
          </a:prstGeom>
          <a:solidFill>
            <a:schemeClr val="lt1"/>
          </a:solid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F26942"/>
              </a:buClr>
              <a:buSzPts val="2400"/>
              <a:buFont typeface="Noto Sans Symbols"/>
              <a:buChar char="✔"/>
            </a:pPr>
            <a:r>
              <a:rPr lang="en-IE">
                <a:solidFill>
                  <a:srgbClr val="525252"/>
                </a:solidFill>
              </a:rPr>
              <a:t>Başarılı olmak için 'ideal' girişimci kişiliğinin olmadığını biliyorum. Birçok farklı özellik ve beceri var. Heyecan arayan, sosyal, analitik, sezgisel ve yaratıcı olmak gibi iyi özelliklerin ve becerilerin bir karışımına sahip olmalıyım…</a:t>
            </a:r>
            <a:endParaRPr/>
          </a:p>
          <a:p>
            <a:pPr indent="-342900" lvl="0" marL="342900" rtl="0" algn="l">
              <a:lnSpc>
                <a:spcPct val="90000"/>
              </a:lnSpc>
              <a:spcBef>
                <a:spcPts val="400"/>
              </a:spcBef>
              <a:spcAft>
                <a:spcPts val="0"/>
              </a:spcAft>
              <a:buClr>
                <a:srgbClr val="F26942"/>
              </a:buClr>
              <a:buSzPts val="2400"/>
              <a:buFont typeface="Noto Sans Symbols"/>
              <a:buChar char="✔"/>
            </a:pPr>
            <a:r>
              <a:rPr lang="en-IE">
                <a:solidFill>
                  <a:srgbClr val="525252"/>
                </a:solidFill>
              </a:rPr>
              <a:t>Şimdi ne tür bir girişimci olduğumu ve girişimcilik becerilerimi, özelliklerimi ve karakteristiklerimi geliştirebileceğim farklı yollarla farkında olduğum girişimci testlerini yaptım.</a:t>
            </a:r>
            <a:endParaRPr/>
          </a:p>
          <a:p>
            <a:pPr indent="-342900" lvl="0" marL="342900" rtl="0" algn="l">
              <a:lnSpc>
                <a:spcPct val="90000"/>
              </a:lnSpc>
              <a:spcBef>
                <a:spcPts val="400"/>
              </a:spcBef>
              <a:spcAft>
                <a:spcPts val="0"/>
              </a:spcAft>
              <a:buClr>
                <a:srgbClr val="F26942"/>
              </a:buClr>
              <a:buSzPts val="2400"/>
              <a:buFont typeface="Noto Sans Symbols"/>
              <a:buChar char="✔"/>
            </a:pPr>
            <a:r>
              <a:rPr lang="en-IE">
                <a:solidFill>
                  <a:srgbClr val="525252"/>
                </a:solidFill>
              </a:rPr>
              <a:t>Gelecekteki kararlarıma rehberlik etmek, işimi daha da geliştirmeye ve geliştirmeye devam etmek için hayati endüstri bilgilerinin nasıl üstesinden geleceğim.</a:t>
            </a:r>
            <a:endParaRPr>
              <a:solidFill>
                <a:srgbClr val="525252"/>
              </a:solidFill>
            </a:endParaRPr>
          </a:p>
          <a:p>
            <a:pPr indent="-342900" lvl="0" marL="342900" rtl="0" algn="l">
              <a:lnSpc>
                <a:spcPct val="90000"/>
              </a:lnSpc>
              <a:spcBef>
                <a:spcPts val="400"/>
              </a:spcBef>
              <a:spcAft>
                <a:spcPts val="0"/>
              </a:spcAft>
              <a:buClr>
                <a:srgbClr val="F26942"/>
              </a:buClr>
              <a:buSzPts val="2400"/>
              <a:buFont typeface="Noto Sans Symbols"/>
              <a:buChar char="✔"/>
            </a:pPr>
            <a:r>
              <a:rPr lang="en-IE">
                <a:solidFill>
                  <a:srgbClr val="525252"/>
                </a:solidFill>
              </a:rPr>
              <a:t>Bu Modül sayesinde potansiyelimi ortaya çıkaracağımdan eminim!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5"/>
          <p:cNvSpPr txBox="1"/>
          <p:nvPr>
            <p:ph idx="1" type="body"/>
          </p:nvPr>
        </p:nvSpPr>
        <p:spPr>
          <a:xfrm>
            <a:off x="3783724" y="595619"/>
            <a:ext cx="7785347" cy="110950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Başarılı Bir Girişimcinin Sahip Olması Gereken Özellikler ve Beceriler</a:t>
            </a:r>
            <a:endParaRPr/>
          </a:p>
        </p:txBody>
      </p:sp>
      <p:sp>
        <p:nvSpPr>
          <p:cNvPr id="263" name="Google Shape;263;p5"/>
          <p:cNvSpPr txBox="1"/>
          <p:nvPr>
            <p:ph idx="2" type="body"/>
          </p:nvPr>
        </p:nvSpPr>
        <p:spPr>
          <a:xfrm>
            <a:off x="3783724" y="2107839"/>
            <a:ext cx="4062441" cy="3960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Özellikler</a:t>
            </a:r>
            <a:endParaRPr b="1">
              <a:solidFill>
                <a:srgbClr val="E63275"/>
              </a:solidFill>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Tutku</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Güçlü çalışma etiği</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Güçlü İnsanlar Becerileri</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Kararlılık</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Yaratıcılık</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Rekabet</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Kendinden Marş</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Açık görüşlü</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Güven</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Disiplinli</a:t>
            </a:r>
            <a:endParaRPr/>
          </a:p>
          <a:p>
            <a:pPr indent="0" lvl="0" marL="0" rtl="0" algn="l">
              <a:lnSpc>
                <a:spcPct val="100000"/>
              </a:lnSpc>
              <a:spcBef>
                <a:spcPts val="0"/>
              </a:spcBef>
              <a:spcAft>
                <a:spcPts val="0"/>
              </a:spcAft>
              <a:buClr>
                <a:srgbClr val="6D6E6C"/>
              </a:buClr>
              <a:buSzPts val="1200"/>
              <a:buNone/>
            </a:pPr>
            <a:r>
              <a:rPr lang="en-IE" sz="1200" u="sng">
                <a:solidFill>
                  <a:schemeClr val="hlink"/>
                </a:solidFill>
                <a:hlinkClick r:id="rId3"/>
              </a:rPr>
              <a:t>https://medium.com/swlh/10-must-have-traits-of-a-successful-entrepreneur-d46519452b0e</a:t>
            </a:r>
            <a:endParaRPr sz="1200"/>
          </a:p>
          <a:p>
            <a:pPr indent="-304800" lvl="0" marL="457200" rtl="0" algn="l">
              <a:lnSpc>
                <a:spcPct val="100000"/>
              </a:lnSpc>
              <a:spcBef>
                <a:spcPts val="0"/>
              </a:spcBef>
              <a:spcAft>
                <a:spcPts val="0"/>
              </a:spcAft>
              <a:buClr>
                <a:srgbClr val="6D6E6C"/>
              </a:buClr>
              <a:buSzPts val="2400"/>
              <a:buFont typeface="Calibri"/>
              <a:buNone/>
            </a:pPr>
            <a:r>
              <a:t/>
            </a:r>
            <a:endParaRPr/>
          </a:p>
        </p:txBody>
      </p:sp>
      <p:sp>
        <p:nvSpPr>
          <p:cNvPr id="264" name="Google Shape;264;p5"/>
          <p:cNvSpPr txBox="1"/>
          <p:nvPr>
            <p:ph idx="3" type="body"/>
          </p:nvPr>
        </p:nvSpPr>
        <p:spPr>
          <a:xfrm>
            <a:off x="7600426" y="2107839"/>
            <a:ext cx="4591574" cy="4687244"/>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3275"/>
              </a:buClr>
              <a:buSzPts val="2400"/>
              <a:buNone/>
            </a:pPr>
            <a:r>
              <a:rPr b="1" lang="en-IE">
                <a:solidFill>
                  <a:srgbClr val="E63275"/>
                </a:solidFill>
              </a:rPr>
              <a:t>Beceriler</a:t>
            </a:r>
            <a:endParaRPr b="1">
              <a:solidFill>
                <a:srgbClr val="E63275"/>
              </a:solidFill>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Araştırma</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Odak</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Öğrenme</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İletişim</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Nakit yönetimi</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Problem çözme</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Risk almak</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Zaman yönetimi</a:t>
            </a:r>
            <a:endParaRPr/>
          </a:p>
          <a:p>
            <a:pPr indent="-457200" lvl="0" marL="457200" rtl="0" algn="l">
              <a:lnSpc>
                <a:spcPct val="100000"/>
              </a:lnSpc>
              <a:spcBef>
                <a:spcPts val="0"/>
              </a:spcBef>
              <a:spcAft>
                <a:spcPts val="0"/>
              </a:spcAft>
              <a:buClr>
                <a:srgbClr val="6D6E6C"/>
              </a:buClr>
              <a:buSzPts val="2400"/>
              <a:buFont typeface="Calibri"/>
              <a:buAutoNum type="arabicPeriod"/>
            </a:pPr>
            <a:r>
              <a:rPr lang="en-IE"/>
              <a:t>İnsan yönetimi </a:t>
            </a:r>
            <a:endParaRPr/>
          </a:p>
          <a:p>
            <a:pPr indent="0" lvl="0" marL="0" rtl="0" algn="l">
              <a:lnSpc>
                <a:spcPct val="100000"/>
              </a:lnSpc>
              <a:spcBef>
                <a:spcPts val="0"/>
              </a:spcBef>
              <a:spcAft>
                <a:spcPts val="0"/>
              </a:spcAft>
              <a:buClr>
                <a:srgbClr val="6D6E6C"/>
              </a:buClr>
              <a:buSzPts val="1200"/>
              <a:buNone/>
            </a:pPr>
            <a:r>
              <a:t/>
            </a:r>
            <a:endParaRPr sz="1200" u="sng">
              <a:solidFill>
                <a:schemeClr val="hlink"/>
              </a:solidFill>
              <a:hlinkClick r:id="rId4"/>
            </a:endParaRPr>
          </a:p>
          <a:p>
            <a:pPr indent="0" lvl="0" marL="0" rtl="0" algn="l">
              <a:lnSpc>
                <a:spcPct val="100000"/>
              </a:lnSpc>
              <a:spcBef>
                <a:spcPts val="0"/>
              </a:spcBef>
              <a:spcAft>
                <a:spcPts val="0"/>
              </a:spcAft>
              <a:buClr>
                <a:srgbClr val="6D6E6C"/>
              </a:buClr>
              <a:buSzPts val="1200"/>
              <a:buNone/>
            </a:pPr>
            <a:r>
              <a:t/>
            </a:r>
            <a:endParaRPr sz="1200" u="sng">
              <a:solidFill>
                <a:schemeClr val="hlink"/>
              </a:solidFill>
              <a:hlinkClick r:id="rId5"/>
            </a:endParaRPr>
          </a:p>
          <a:p>
            <a:pPr indent="0" lvl="0" marL="0" rtl="0" algn="l">
              <a:lnSpc>
                <a:spcPct val="100000"/>
              </a:lnSpc>
              <a:spcBef>
                <a:spcPts val="0"/>
              </a:spcBef>
              <a:spcAft>
                <a:spcPts val="0"/>
              </a:spcAft>
              <a:buClr>
                <a:srgbClr val="6D6E6C"/>
              </a:buClr>
              <a:buSzPts val="1200"/>
              <a:buNone/>
            </a:pPr>
            <a:r>
              <a:rPr lang="en-IE" sz="1200" u="sng">
                <a:solidFill>
                  <a:schemeClr val="hlink"/>
                </a:solidFill>
                <a:hlinkClick r:id="rId6"/>
              </a:rPr>
              <a:t>https://www.entrepreneur.com/article/249137</a:t>
            </a:r>
            <a:r>
              <a:rPr lang="en-IE" sz="1200"/>
              <a:t> </a:t>
            </a:r>
            <a:endParaRPr/>
          </a:p>
          <a:p>
            <a:pPr indent="0" lvl="0" marL="0" rtl="0" algn="l">
              <a:lnSpc>
                <a:spcPct val="90000"/>
              </a:lnSpc>
              <a:spcBef>
                <a:spcPts val="1000"/>
              </a:spcBef>
              <a:spcAft>
                <a:spcPts val="0"/>
              </a:spcAft>
              <a:buClr>
                <a:srgbClr val="6D6E6C"/>
              </a:buClr>
              <a:buSzPts val="1200"/>
              <a:buNone/>
            </a:pPr>
            <a:r>
              <a:t/>
            </a:r>
            <a:endParaRPr sz="1200"/>
          </a:p>
        </p:txBody>
      </p:sp>
      <p:pic>
        <p:nvPicPr>
          <p:cNvPr descr="A person with collar shirt&#10;&#10;Description automatically generated" id="265" name="Google Shape;265;p5"/>
          <p:cNvPicPr preferRelativeResize="0"/>
          <p:nvPr/>
        </p:nvPicPr>
        <p:blipFill rotWithShape="1">
          <a:blip r:embed="rId7">
            <a:alphaModFix/>
          </a:blip>
          <a:srcRect b="0" l="0" r="0" t="0"/>
          <a:stretch/>
        </p:blipFill>
        <p:spPr>
          <a:xfrm>
            <a:off x="79604" y="4451461"/>
            <a:ext cx="3181093" cy="22494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50"/>
          <p:cNvSpPr txBox="1"/>
          <p:nvPr>
            <p:ph idx="1" type="body"/>
          </p:nvPr>
        </p:nvSpPr>
        <p:spPr>
          <a:xfrm>
            <a:off x="552835" y="3583517"/>
            <a:ext cx="6491432" cy="265430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4800"/>
              <a:buFont typeface="Arial"/>
              <a:buNone/>
            </a:pPr>
            <a:r>
              <a:rPr b="1" lang="en-IE"/>
              <a:t>EKSTRA ÖĞRENME</a:t>
            </a:r>
            <a:endParaRPr/>
          </a:p>
          <a:p>
            <a:pPr indent="0" lvl="0" marL="0" marR="0" rtl="0" algn="l">
              <a:lnSpc>
                <a:spcPct val="90000"/>
              </a:lnSpc>
              <a:spcBef>
                <a:spcPts val="1000"/>
              </a:spcBef>
              <a:spcAft>
                <a:spcPts val="0"/>
              </a:spcAft>
              <a:buClr>
                <a:schemeClr val="lt1"/>
              </a:buClr>
              <a:buSzPts val="2400"/>
              <a:buFont typeface="Arial"/>
              <a:buNone/>
            </a:pPr>
            <a:r>
              <a:rPr b="1" lang="en-IE" sz="2400"/>
              <a:t>Bu bölümde size daha derinlemesine araştırma yapabilmeniz için ele alınan konular hakkında bazı ek bilgiler sunuyoruz.</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51">
            <a:hlinkClick r:id="rId3"/>
          </p:cNvPr>
          <p:cNvPicPr preferRelativeResize="0"/>
          <p:nvPr>
            <p:ph idx="2" type="pic"/>
          </p:nvPr>
        </p:nvPicPr>
        <p:blipFill rotWithShape="1">
          <a:blip r:embed="rId4">
            <a:alphaModFix/>
          </a:blip>
          <a:srcRect b="888" l="0" r="0" t="888"/>
          <a:stretch/>
        </p:blipFill>
        <p:spPr>
          <a:xfrm>
            <a:off x="6513513" y="1878013"/>
            <a:ext cx="5665787" cy="3478212"/>
          </a:xfrm>
          <a:prstGeom prst="rect">
            <a:avLst/>
          </a:prstGeom>
          <a:noFill/>
          <a:ln>
            <a:noFill/>
          </a:ln>
        </p:spPr>
      </p:pic>
      <p:sp>
        <p:nvSpPr>
          <p:cNvPr id="636" name="Google Shape;636;p51"/>
          <p:cNvSpPr txBox="1"/>
          <p:nvPr>
            <p:ph idx="1" type="body"/>
          </p:nvPr>
        </p:nvSpPr>
        <p:spPr>
          <a:xfrm>
            <a:off x="292100" y="387350"/>
            <a:ext cx="5422900" cy="1244600"/>
          </a:xfrm>
          <a:prstGeom prst="rect">
            <a:avLst/>
          </a:prstGeom>
          <a:solidFill>
            <a:schemeClr val="lt1"/>
          </a:solid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rgbClr val="E95273"/>
              </a:buClr>
              <a:buSzPts val="3600"/>
              <a:buNone/>
            </a:pPr>
            <a:r>
              <a:rPr b="1" lang="en-IE">
                <a:solidFill>
                  <a:srgbClr val="E95273"/>
                </a:solidFill>
              </a:rPr>
              <a:t>Yenilikçi Sermaye Yükselticileri</a:t>
            </a:r>
            <a:endParaRPr b="1">
              <a:solidFill>
                <a:srgbClr val="E95273"/>
              </a:solidFill>
            </a:endParaRPr>
          </a:p>
        </p:txBody>
      </p:sp>
      <p:sp>
        <p:nvSpPr>
          <p:cNvPr id="637" name="Google Shape;637;p51"/>
          <p:cNvSpPr txBox="1"/>
          <p:nvPr>
            <p:ph idx="3" type="body"/>
          </p:nvPr>
        </p:nvSpPr>
        <p:spPr>
          <a:xfrm>
            <a:off x="452438" y="1631950"/>
            <a:ext cx="4878387" cy="44497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lang="en-IE">
                <a:solidFill>
                  <a:srgbClr val="10B1A2"/>
                </a:solidFill>
              </a:rPr>
              <a:t>Tartışma Kadın STEM Paneli:</a:t>
            </a:r>
            <a:endParaRPr/>
          </a:p>
          <a:p>
            <a:pPr indent="0" lvl="0" marL="0" rtl="0" algn="l">
              <a:lnSpc>
                <a:spcPct val="90000"/>
              </a:lnSpc>
              <a:spcBef>
                <a:spcPts val="1000"/>
              </a:spcBef>
              <a:spcAft>
                <a:spcPts val="0"/>
              </a:spcAft>
              <a:buClr>
                <a:srgbClr val="7F7F7F"/>
              </a:buClr>
              <a:buSzPts val="2400"/>
              <a:buNone/>
            </a:pPr>
            <a:r>
              <a:t/>
            </a:r>
            <a:endParaRPr>
              <a:solidFill>
                <a:srgbClr val="10B1A2"/>
              </a:solidFill>
            </a:endParaRPr>
          </a:p>
          <a:p>
            <a:pPr indent="-457200" lvl="0" marL="457200" rtl="0" algn="l">
              <a:lnSpc>
                <a:spcPct val="90000"/>
              </a:lnSpc>
              <a:spcBef>
                <a:spcPts val="1000"/>
              </a:spcBef>
              <a:spcAft>
                <a:spcPts val="0"/>
              </a:spcAft>
              <a:buClr>
                <a:srgbClr val="7F7F7F"/>
              </a:buClr>
              <a:buSzPts val="2400"/>
              <a:buFont typeface="Calibri"/>
              <a:buAutoNum type="arabicPeriod"/>
            </a:pPr>
            <a:r>
              <a:rPr b="1" lang="en-IE"/>
              <a:t>Rema Subramania, </a:t>
            </a:r>
            <a:r>
              <a:rPr lang="en-IE"/>
              <a:t>Kurucu ve Ortak, Ankur Capital.</a:t>
            </a:r>
            <a:endParaRPr/>
          </a:p>
          <a:p>
            <a:pPr indent="-304800" lvl="0" marL="457200" rtl="0" algn="l">
              <a:lnSpc>
                <a:spcPct val="90000"/>
              </a:lnSpc>
              <a:spcBef>
                <a:spcPts val="1000"/>
              </a:spcBef>
              <a:spcAft>
                <a:spcPts val="0"/>
              </a:spcAft>
              <a:buClr>
                <a:srgbClr val="7F7F7F"/>
              </a:buClr>
              <a:buSzPts val="2400"/>
              <a:buFont typeface="Calibri"/>
              <a:buNone/>
            </a:pPr>
            <a:r>
              <a:t/>
            </a:r>
            <a:endParaRPr b="1"/>
          </a:p>
          <a:p>
            <a:pPr indent="-457200" lvl="0" marL="457200" rtl="0" algn="l">
              <a:lnSpc>
                <a:spcPct val="90000"/>
              </a:lnSpc>
              <a:spcBef>
                <a:spcPts val="1000"/>
              </a:spcBef>
              <a:spcAft>
                <a:spcPts val="0"/>
              </a:spcAft>
              <a:buClr>
                <a:srgbClr val="7F7F7F"/>
              </a:buClr>
              <a:buSzPts val="2400"/>
              <a:buFont typeface="Calibri"/>
              <a:buAutoNum type="arabicPeriod"/>
            </a:pPr>
            <a:r>
              <a:rPr b="1" lang="en-IE"/>
              <a:t>Anu Acharya</a:t>
            </a:r>
            <a:r>
              <a:rPr lang="en-IE"/>
              <a:t>, CEO Mapmygenome</a:t>
            </a:r>
            <a:r>
              <a:rPr b="1" lang="en-IE"/>
              <a:t>.</a:t>
            </a:r>
            <a:endParaRPr/>
          </a:p>
          <a:p>
            <a:pPr indent="-304800" lvl="0" marL="457200" rtl="0" algn="l">
              <a:lnSpc>
                <a:spcPct val="90000"/>
              </a:lnSpc>
              <a:spcBef>
                <a:spcPts val="1000"/>
              </a:spcBef>
              <a:spcAft>
                <a:spcPts val="0"/>
              </a:spcAft>
              <a:buClr>
                <a:srgbClr val="7F7F7F"/>
              </a:buClr>
              <a:buSzPts val="2400"/>
              <a:buFont typeface="Calibri"/>
              <a:buNone/>
            </a:pPr>
            <a:r>
              <a:t/>
            </a:r>
            <a:endParaRPr b="1"/>
          </a:p>
          <a:p>
            <a:pPr indent="-457200" lvl="0" marL="457200" rtl="0" algn="l">
              <a:lnSpc>
                <a:spcPct val="90000"/>
              </a:lnSpc>
              <a:spcBef>
                <a:spcPts val="1000"/>
              </a:spcBef>
              <a:spcAft>
                <a:spcPts val="0"/>
              </a:spcAft>
              <a:buClr>
                <a:srgbClr val="7F7F7F"/>
              </a:buClr>
              <a:buSzPts val="2400"/>
              <a:buFont typeface="Calibri"/>
              <a:buAutoNum type="arabicPeriod"/>
            </a:pPr>
            <a:r>
              <a:rPr b="1" lang="en-IE"/>
              <a:t>Shereen Salah Ahmed, </a:t>
            </a:r>
            <a:r>
              <a:rPr lang="en-IE"/>
              <a:t>Yönetici- Kuluçka Merkezi.</a:t>
            </a:r>
            <a:endParaRPr/>
          </a:p>
        </p:txBody>
      </p:sp>
      <p:sp>
        <p:nvSpPr>
          <p:cNvPr id="638" name="Google Shape;638;p51"/>
          <p:cNvSpPr/>
          <p:nvPr/>
        </p:nvSpPr>
        <p:spPr>
          <a:xfrm>
            <a:off x="10290175" y="158750"/>
            <a:ext cx="1628775" cy="1885950"/>
          </a:xfrm>
          <a:prstGeom prst="star6">
            <a:avLst>
              <a:gd fmla="val 28868" name="adj"/>
              <a:gd fmla="val 115470" name="hf"/>
            </a:avLst>
          </a:prstGeom>
          <a:solidFill>
            <a:srgbClr val="10B1A2"/>
          </a:solid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4444"/>
              </a:lnSpc>
              <a:spcBef>
                <a:spcPts val="0"/>
              </a:spcBef>
              <a:spcAft>
                <a:spcPts val="0"/>
              </a:spcAft>
              <a:buNone/>
            </a:pPr>
            <a:r>
              <a:rPr lang="en-IE" sz="1800">
                <a:solidFill>
                  <a:schemeClr val="lt1"/>
                </a:solidFill>
                <a:latin typeface="Calibri"/>
                <a:ea typeface="Calibri"/>
                <a:cs typeface="Calibri"/>
                <a:sym typeface="Calibri"/>
              </a:rPr>
              <a:t>VİDEOYU</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İZLEMEK</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İÇİN</a:t>
            </a:r>
            <a:endParaRPr/>
          </a:p>
          <a:p>
            <a:pPr indent="0" lvl="0" marL="0" marR="0" rtl="0" algn="ctr">
              <a:lnSpc>
                <a:spcPct val="94444"/>
              </a:lnSpc>
              <a:spcBef>
                <a:spcPts val="0"/>
              </a:spcBef>
              <a:spcAft>
                <a:spcPts val="0"/>
              </a:spcAft>
              <a:buNone/>
            </a:pPr>
            <a:r>
              <a:rPr b="1" lang="en-IE" sz="1800">
                <a:solidFill>
                  <a:schemeClr val="lt1"/>
                </a:solidFill>
                <a:latin typeface="Calibri"/>
                <a:ea typeface="Calibri"/>
                <a:cs typeface="Calibri"/>
                <a:sym typeface="Calibri"/>
              </a:rPr>
              <a:t>TIKLAYIN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52"/>
          <p:cNvSpPr txBox="1"/>
          <p:nvPr>
            <p:ph idx="1" type="body"/>
          </p:nvPr>
        </p:nvSpPr>
        <p:spPr>
          <a:xfrm>
            <a:off x="6746875" y="387350"/>
            <a:ext cx="4876800" cy="90805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E95273"/>
              </a:buClr>
              <a:buSzPts val="3060"/>
              <a:buNone/>
            </a:pPr>
            <a:r>
              <a:rPr b="1" lang="en-IE" sz="3060">
                <a:solidFill>
                  <a:srgbClr val="E95273"/>
                </a:solidFill>
              </a:rPr>
              <a:t>Kendi Kendini Üreten En Genç Kadın STEM Milyarderi</a:t>
            </a:r>
            <a:endParaRPr b="1" sz="3060">
              <a:solidFill>
                <a:srgbClr val="E95273"/>
              </a:solidFill>
            </a:endParaRPr>
          </a:p>
        </p:txBody>
      </p:sp>
      <p:sp>
        <p:nvSpPr>
          <p:cNvPr id="644" name="Google Shape;644;p52"/>
          <p:cNvSpPr txBox="1"/>
          <p:nvPr>
            <p:ph idx="2" type="body"/>
          </p:nvPr>
        </p:nvSpPr>
        <p:spPr>
          <a:xfrm>
            <a:off x="6746875" y="1631950"/>
            <a:ext cx="4876800" cy="44497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0B1A2"/>
              </a:buClr>
              <a:buSzPts val="2400"/>
              <a:buNone/>
            </a:pPr>
            <a:r>
              <a:rPr lang="en-IE">
                <a:solidFill>
                  <a:srgbClr val="10B1A2"/>
                </a:solidFill>
              </a:rPr>
              <a:t>Elizabeth Holmes'un Theranos adında bir Bio-Tech imparatorluğu var.</a:t>
            </a:r>
            <a:endParaRPr/>
          </a:p>
          <a:p>
            <a:pPr indent="0" lvl="0" marL="0" rtl="0" algn="l">
              <a:lnSpc>
                <a:spcPct val="90000"/>
              </a:lnSpc>
              <a:spcBef>
                <a:spcPts val="1000"/>
              </a:spcBef>
              <a:spcAft>
                <a:spcPts val="0"/>
              </a:spcAft>
              <a:buClr>
                <a:srgbClr val="7F7F7F"/>
              </a:buClr>
              <a:buSzPts val="2400"/>
              <a:buNone/>
            </a:pPr>
            <a:r>
              <a:t/>
            </a:r>
            <a:endParaRPr b="1"/>
          </a:p>
          <a:p>
            <a:pPr indent="0" lvl="0" marL="0" rtl="0" algn="l">
              <a:lnSpc>
                <a:spcPct val="90000"/>
              </a:lnSpc>
              <a:spcBef>
                <a:spcPts val="1000"/>
              </a:spcBef>
              <a:spcAft>
                <a:spcPts val="0"/>
              </a:spcAft>
              <a:buClr>
                <a:srgbClr val="7F7F7F"/>
              </a:buClr>
              <a:buSzPts val="2400"/>
              <a:buNone/>
            </a:pPr>
            <a:r>
              <a:rPr lang="en-IE"/>
              <a:t>Bill Gates ve Steve Jobs gibi vizyonerlerle karşılaştırılıyor. Holmes'un misyonu, iğneyi değiştirerek ve bir parmaktan küçük bir kan damlası kullanarak her eczanede Medicare maliyetlerinin bir kısmında kan testine izin vermektir.</a:t>
            </a:r>
            <a:endParaRPr/>
          </a:p>
        </p:txBody>
      </p:sp>
      <p:pic>
        <p:nvPicPr>
          <p:cNvPr id="645" name="Google Shape;645;p52">
            <a:hlinkClick r:id="rId3"/>
          </p:cNvPr>
          <p:cNvPicPr preferRelativeResize="0"/>
          <p:nvPr>
            <p:ph idx="3" type="pic"/>
          </p:nvPr>
        </p:nvPicPr>
        <p:blipFill rotWithShape="1">
          <a:blip r:embed="rId4">
            <a:alphaModFix/>
          </a:blip>
          <a:srcRect b="888" l="0" r="0" t="888"/>
          <a:stretch/>
        </p:blipFill>
        <p:spPr>
          <a:xfrm>
            <a:off x="-1588" y="1908175"/>
            <a:ext cx="5665788" cy="347821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53"/>
          <p:cNvSpPr txBox="1"/>
          <p:nvPr>
            <p:ph idx="1" type="body"/>
          </p:nvPr>
        </p:nvSpPr>
        <p:spPr>
          <a:xfrm>
            <a:off x="476976" y="1318763"/>
            <a:ext cx="3711964"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4F72"/>
              </a:buClr>
              <a:buSzPts val="4800"/>
              <a:buNone/>
            </a:pPr>
            <a:r>
              <a:rPr lang="en-IE" sz="4800"/>
              <a:t>Teşekkürler!</a:t>
            </a:r>
            <a:endParaRPr/>
          </a:p>
          <a:p>
            <a:pPr indent="0" lvl="0" marL="0" rtl="0" algn="l">
              <a:lnSpc>
                <a:spcPct val="90000"/>
              </a:lnSpc>
              <a:spcBef>
                <a:spcPts val="1000"/>
              </a:spcBef>
              <a:spcAft>
                <a:spcPts val="0"/>
              </a:spcAft>
              <a:buClr>
                <a:srgbClr val="174F72"/>
              </a:buClr>
              <a:buSzPts val="4800"/>
              <a:buNone/>
            </a:pPr>
            <a:r>
              <a:t/>
            </a:r>
            <a:endParaRPr sz="4800"/>
          </a:p>
        </p:txBody>
      </p:sp>
      <p:sp>
        <p:nvSpPr>
          <p:cNvPr id="651" name="Google Shape;651;p53"/>
          <p:cNvSpPr txBox="1"/>
          <p:nvPr>
            <p:ph idx="2" type="body"/>
          </p:nvPr>
        </p:nvSpPr>
        <p:spPr>
          <a:xfrm>
            <a:off x="3746079" y="858821"/>
            <a:ext cx="3854522" cy="69735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74F72"/>
              </a:buClr>
              <a:buSzPts val="2500"/>
              <a:buNone/>
            </a:pPr>
            <a:r>
              <a:rPr i="0" lang="en-IE" sz="2500"/>
              <a:t>Aklına takılanı sorabilirsin ☺</a:t>
            </a:r>
            <a:endParaRPr i="0" sz="2500"/>
          </a:p>
        </p:txBody>
      </p:sp>
      <p:sp>
        <p:nvSpPr>
          <p:cNvPr id="652" name="Google Shape;652;p53"/>
          <p:cNvSpPr txBox="1"/>
          <p:nvPr>
            <p:ph idx="3" type="body"/>
          </p:nvPr>
        </p:nvSpPr>
        <p:spPr>
          <a:xfrm>
            <a:off x="7837392" y="2215211"/>
            <a:ext cx="4217588" cy="709081"/>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lt1"/>
              </a:buClr>
              <a:buSzPts val="1360"/>
              <a:buNone/>
            </a:pPr>
            <a:r>
              <a:rPr lang="en-IE" sz="1360"/>
              <a:t>@EMERGEPROJECTEU</a:t>
            </a:r>
            <a:endParaRPr/>
          </a:p>
          <a:p>
            <a:pPr indent="0" lvl="0" marL="0" rtl="0" algn="l">
              <a:lnSpc>
                <a:spcPct val="70000"/>
              </a:lnSpc>
              <a:spcBef>
                <a:spcPts val="1000"/>
              </a:spcBef>
              <a:spcAft>
                <a:spcPts val="0"/>
              </a:spcAft>
              <a:buClr>
                <a:schemeClr val="lt1"/>
              </a:buClr>
              <a:buSzPts val="1360"/>
              <a:buNone/>
            </a:pPr>
            <a:r>
              <a:rPr lang="en-IE" sz="1360" u="sng">
                <a:solidFill>
                  <a:schemeClr val="hlink"/>
                </a:solidFill>
                <a:hlinkClick r:id="rId3"/>
              </a:rPr>
              <a:t>https://www.facebook.com/EMERGEPROJECTEU/?ref=br_rs</a:t>
            </a:r>
            <a:endParaRPr sz="1360"/>
          </a:p>
        </p:txBody>
      </p:sp>
      <p:sp>
        <p:nvSpPr>
          <p:cNvPr id="653" name="Google Shape;653;p53"/>
          <p:cNvSpPr txBox="1"/>
          <p:nvPr>
            <p:ph idx="4" type="body"/>
          </p:nvPr>
        </p:nvSpPr>
        <p:spPr>
          <a:xfrm>
            <a:off x="8027185" y="3522871"/>
            <a:ext cx="4103296" cy="3825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
              <a:buNone/>
            </a:pPr>
            <a:r>
              <a:rPr lang="en-IE" sz="1400" u="sng">
                <a:solidFill>
                  <a:schemeClr val="hlink"/>
                </a:solidFill>
                <a:hlinkClick r:id="rId4"/>
              </a:rPr>
              <a:t>http://www.emergeengineers.eu/project-partners/</a:t>
            </a:r>
            <a:endParaRPr sz="1400"/>
          </a:p>
        </p:txBody>
      </p:sp>
      <p:sp>
        <p:nvSpPr>
          <p:cNvPr id="654" name="Google Shape;654;p53"/>
          <p:cNvSpPr txBox="1"/>
          <p:nvPr>
            <p:ph idx="5" type="body"/>
          </p:nvPr>
        </p:nvSpPr>
        <p:spPr>
          <a:xfrm>
            <a:off x="8425435" y="4321462"/>
            <a:ext cx="3537266" cy="843457"/>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1295"/>
              <a:buNone/>
            </a:pPr>
            <a:r>
              <a:rPr lang="en-IE" sz="1295" u="sng">
                <a:solidFill>
                  <a:schemeClr val="hlink"/>
                </a:solidFill>
                <a:hlinkClick r:id="rId5"/>
              </a:rPr>
              <a:t>http://www.emergeengineers.eu/</a:t>
            </a:r>
            <a:endParaRPr sz="1295"/>
          </a:p>
          <a:p>
            <a:pPr indent="0" lvl="0" marL="0" rtl="0" algn="l">
              <a:lnSpc>
                <a:spcPct val="80000"/>
              </a:lnSpc>
              <a:spcBef>
                <a:spcPts val="1000"/>
              </a:spcBef>
              <a:spcAft>
                <a:spcPts val="0"/>
              </a:spcAft>
              <a:buClr>
                <a:schemeClr val="lt1"/>
              </a:buClr>
              <a:buSzPts val="1295"/>
              <a:buNone/>
            </a:pPr>
            <a:r>
              <a:rPr lang="en-IE" sz="1295"/>
              <a:t>#EMERGE  #femaleengineers  #Erasmus+</a:t>
            </a:r>
            <a:endParaRPr/>
          </a:p>
          <a:p>
            <a:pPr indent="0" lvl="0" marL="0" rtl="0" algn="l">
              <a:lnSpc>
                <a:spcPct val="80000"/>
              </a:lnSpc>
              <a:spcBef>
                <a:spcPts val="1000"/>
              </a:spcBef>
              <a:spcAft>
                <a:spcPts val="0"/>
              </a:spcAft>
              <a:buClr>
                <a:schemeClr val="lt1"/>
              </a:buClr>
              <a:buSzPts val="1295"/>
              <a:buNone/>
            </a:pPr>
            <a:r>
              <a:rPr lang="en-IE" sz="1295"/>
              <a:t>#femaleentrepreneurs</a:t>
            </a:r>
            <a:endParaRPr/>
          </a:p>
        </p:txBody>
      </p:sp>
      <p:sp>
        <p:nvSpPr>
          <p:cNvPr id="655" name="Google Shape;655;p53"/>
          <p:cNvSpPr/>
          <p:nvPr/>
        </p:nvSpPr>
        <p:spPr>
          <a:xfrm>
            <a:off x="7232588" y="2462413"/>
            <a:ext cx="295553" cy="257910"/>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656" name="Google Shape;656;p53"/>
          <p:cNvGrpSpPr/>
          <p:nvPr/>
        </p:nvGrpSpPr>
        <p:grpSpPr>
          <a:xfrm>
            <a:off x="7852766" y="4477427"/>
            <a:ext cx="301041" cy="301041"/>
            <a:chOff x="5941025" y="3634400"/>
            <a:chExt cx="467650" cy="467650"/>
          </a:xfrm>
        </p:grpSpPr>
        <p:sp>
          <p:nvSpPr>
            <p:cNvPr id="657" name="Google Shape;657;p53"/>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58" name="Google Shape;658;p53"/>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59" name="Google Shape;659;p53"/>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0" name="Google Shape;660;p53"/>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1" name="Google Shape;661;p53"/>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2" name="Google Shape;662;p53"/>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grpSp>
        <p:nvGrpSpPr>
          <p:cNvPr id="663" name="Google Shape;663;p53"/>
          <p:cNvGrpSpPr/>
          <p:nvPr/>
        </p:nvGrpSpPr>
        <p:grpSpPr>
          <a:xfrm>
            <a:off x="7380365" y="3606172"/>
            <a:ext cx="299463" cy="202260"/>
            <a:chOff x="564675" y="1700625"/>
            <a:chExt cx="465200" cy="314200"/>
          </a:xfrm>
        </p:grpSpPr>
        <p:sp>
          <p:nvSpPr>
            <p:cNvPr id="664" name="Google Shape;664;p53"/>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5" name="Google Shape;665;p53"/>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66" name="Google Shape;666;p53"/>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6"/>
          <p:cNvSpPr txBox="1"/>
          <p:nvPr>
            <p:ph idx="1" type="body"/>
          </p:nvPr>
        </p:nvSpPr>
        <p:spPr>
          <a:xfrm>
            <a:off x="3836277" y="1094813"/>
            <a:ext cx="7407087" cy="11430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Beceriler ve Özellikler Arasındaki Fark</a:t>
            </a:r>
            <a:endParaRPr/>
          </a:p>
        </p:txBody>
      </p:sp>
      <p:sp>
        <p:nvSpPr>
          <p:cNvPr id="271" name="Google Shape;271;p6"/>
          <p:cNvSpPr txBox="1"/>
          <p:nvPr>
            <p:ph idx="2" type="body"/>
          </p:nvPr>
        </p:nvSpPr>
        <p:spPr>
          <a:xfrm>
            <a:off x="3836277" y="2117448"/>
            <a:ext cx="8355724"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b="1" lang="en-IE"/>
              <a:t>Beceriler</a:t>
            </a:r>
            <a:r>
              <a:rPr lang="en-IE"/>
              <a:t> iyi yapabileceğiniz görevlerdir, oysa özellikler genellikle karakterinizin özellikleri olarak tanımlanır.</a:t>
            </a:r>
            <a:endParaRPr/>
          </a:p>
          <a:p>
            <a:pPr indent="0" lvl="0" marL="0" rtl="0" algn="l">
              <a:lnSpc>
                <a:spcPct val="90000"/>
              </a:lnSpc>
              <a:spcBef>
                <a:spcPts val="1000"/>
              </a:spcBef>
              <a:spcAft>
                <a:spcPts val="0"/>
              </a:spcAft>
              <a:buClr>
                <a:srgbClr val="6D6E6C"/>
              </a:buClr>
              <a:buSzPts val="2400"/>
              <a:buNone/>
            </a:pPr>
            <a:r>
              <a:rPr lang="en-IE"/>
              <a:t>Yaşamda / işte beceriler öğrenir ve kazanırsınız, oysa özellikler genetik ya da yaşam deneyimleri yoluyla sizin için ayrılmaz olarak teorileştirilir.</a:t>
            </a:r>
            <a:endParaRPr/>
          </a:p>
          <a:p>
            <a:pPr indent="0" lvl="0" marL="0" rtl="0" algn="l">
              <a:lnSpc>
                <a:spcPct val="90000"/>
              </a:lnSpc>
              <a:spcBef>
                <a:spcPts val="1000"/>
              </a:spcBef>
              <a:spcAft>
                <a:spcPts val="0"/>
              </a:spcAft>
              <a:buClr>
                <a:srgbClr val="6D6E6C"/>
              </a:buClr>
              <a:buSzPts val="2400"/>
              <a:buNone/>
            </a:pPr>
            <a:r>
              <a:rPr b="1" lang="en-IE"/>
              <a:t>Beceri</a:t>
            </a:r>
            <a:r>
              <a:rPr lang="en-IE"/>
              <a:t> edinimi eğitim yoluyla elde edilebilir ve yönetilebilir ve hayatınızın farklı aşamalarında yeni özellikleri ve tutkuları güçlendirebilir / ortaya çıkarabilirsiniz.</a:t>
            </a:r>
            <a:endParaRPr/>
          </a:p>
          <a:p>
            <a:pPr indent="0" lvl="0" marL="0" rtl="0" algn="l">
              <a:lnSpc>
                <a:spcPct val="90000"/>
              </a:lnSpc>
              <a:spcBef>
                <a:spcPts val="1000"/>
              </a:spcBef>
              <a:spcAft>
                <a:spcPts val="0"/>
              </a:spcAft>
              <a:buClr>
                <a:srgbClr val="6D6E6C"/>
              </a:buClr>
              <a:buSzPts val="1200"/>
              <a:buNone/>
            </a:pPr>
            <a:r>
              <a:t/>
            </a:r>
            <a:endParaRPr b="1" sz="1200" u="sng">
              <a:solidFill>
                <a:schemeClr val="hlink"/>
              </a:solidFill>
              <a:hlinkClick r:id="rId3"/>
            </a:endParaRPr>
          </a:p>
          <a:p>
            <a:pPr indent="0" lvl="0" marL="0" rtl="0" algn="l">
              <a:lnSpc>
                <a:spcPct val="90000"/>
              </a:lnSpc>
              <a:spcBef>
                <a:spcPts val="1000"/>
              </a:spcBef>
              <a:spcAft>
                <a:spcPts val="0"/>
              </a:spcAft>
              <a:buClr>
                <a:srgbClr val="6D6E6C"/>
              </a:buClr>
              <a:buSzPts val="1200"/>
              <a:buNone/>
            </a:pPr>
            <a:r>
              <a:rPr lang="en-IE" sz="1200" u="sng">
                <a:solidFill>
                  <a:schemeClr val="hlink"/>
                </a:solidFill>
                <a:hlinkClick r:id="rId4"/>
              </a:rPr>
              <a:t>https://bizfluent.com/info-8247704-differences-between-skills-traits.html</a:t>
            </a:r>
            <a:endParaRPr/>
          </a:p>
        </p:txBody>
      </p:sp>
      <p:pic>
        <p:nvPicPr>
          <p:cNvPr descr="A close up of a logo&#10;&#10;Description automatically generated" id="272" name="Google Shape;272;p6"/>
          <p:cNvPicPr preferRelativeResize="0"/>
          <p:nvPr/>
        </p:nvPicPr>
        <p:blipFill rotWithShape="1">
          <a:blip r:embed="rId5">
            <a:alphaModFix/>
          </a:blip>
          <a:srcRect b="0" l="0" r="0" t="0"/>
          <a:stretch/>
        </p:blipFill>
        <p:spPr>
          <a:xfrm>
            <a:off x="147146" y="2834508"/>
            <a:ext cx="2890180" cy="37426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7"/>
          <p:cNvSpPr txBox="1"/>
          <p:nvPr>
            <p:ph idx="1" type="body"/>
          </p:nvPr>
        </p:nvSpPr>
        <p:spPr>
          <a:xfrm>
            <a:off x="4161984" y="765451"/>
            <a:ext cx="7407087" cy="11430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Girişimcilik Becerilerinizi ve Özelliklerinizi Geliştirmenin Yolları</a:t>
            </a:r>
            <a:endParaRPr/>
          </a:p>
        </p:txBody>
      </p:sp>
      <p:sp>
        <p:nvSpPr>
          <p:cNvPr id="278" name="Google Shape;278;p7"/>
          <p:cNvSpPr txBox="1"/>
          <p:nvPr>
            <p:ph idx="2" type="body"/>
          </p:nvPr>
        </p:nvSpPr>
        <p:spPr>
          <a:xfrm>
            <a:off x="444616" y="2882899"/>
            <a:ext cx="11124455" cy="3975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6D6E6C"/>
              </a:buClr>
              <a:buSzPts val="2400"/>
              <a:buNone/>
            </a:pPr>
            <a:r>
              <a:rPr lang="en-IE"/>
              <a:t>Bir girişimci olarak vizyon, sezgi ve dürtü gibi bazı özelliklerle doğmuş olabilirsiniz. Buluş yapma konusunda coşkun fikirleriniz bile olabilir. Popüler bir söz vardır: ‘Sıkı çalışma, yeteneği yener; fakat yetenek sıkı çalışmayı yenemez.’ Bu özellikle girişimcilik dünyasında geçerlidir. Doğru beceri ve perspektif olmadan, bir girişimci olarak ne kadar tutkunuz, yaratıcılığınız veya dürtüleriniz önemli değil, işinizi büyütmek için mücadele edeceksiniz.</a:t>
            </a:r>
            <a:endParaRPr/>
          </a:p>
          <a:p>
            <a:pPr indent="0" lvl="0" marL="0" rtl="0" algn="l">
              <a:lnSpc>
                <a:spcPct val="90000"/>
              </a:lnSpc>
              <a:spcBef>
                <a:spcPts val="1000"/>
              </a:spcBef>
              <a:spcAft>
                <a:spcPts val="0"/>
              </a:spcAft>
              <a:buClr>
                <a:srgbClr val="6D6E6C"/>
              </a:buClr>
              <a:buSzPts val="2400"/>
              <a:buNone/>
            </a:pPr>
            <a:r>
              <a:rPr lang="en-IE"/>
              <a:t>Birkaç farklı girişimci türü vardır, ancak çoğu başarılı girişimci, başarısızlıkla başa çıkma, doğru müşterilere odaklanma, verimliliği artırma, etkili insanları işe alma ve para yönetme gibi olağanüstü başarılara ulaşmalarına yardımcı olan tanımlayıcı beceri ve niteliklere sahiptir.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8"/>
          <p:cNvSpPr txBox="1"/>
          <p:nvPr>
            <p:ph idx="1" type="body"/>
          </p:nvPr>
        </p:nvSpPr>
        <p:spPr>
          <a:xfrm>
            <a:off x="4161984" y="765451"/>
            <a:ext cx="7407087" cy="114306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63275"/>
              </a:buClr>
              <a:buSzPts val="3600"/>
              <a:buNone/>
            </a:pPr>
            <a:r>
              <a:rPr b="1" lang="en-IE">
                <a:solidFill>
                  <a:srgbClr val="E63275"/>
                </a:solidFill>
              </a:rPr>
              <a:t>Girişimcilik Becerilerinizi ve Özelliklerinizi Geliştirmenin Yolları</a:t>
            </a:r>
            <a:endParaRPr/>
          </a:p>
        </p:txBody>
      </p:sp>
      <p:sp>
        <p:nvSpPr>
          <p:cNvPr id="284" name="Google Shape;284;p8"/>
          <p:cNvSpPr txBox="1"/>
          <p:nvPr>
            <p:ph idx="2" type="body"/>
          </p:nvPr>
        </p:nvSpPr>
        <p:spPr>
          <a:xfrm>
            <a:off x="444616" y="2209727"/>
            <a:ext cx="11242887" cy="3975101"/>
          </a:xfrm>
          <a:prstGeom prst="rect">
            <a:avLst/>
          </a:prstGeom>
          <a:solidFill>
            <a:schemeClr val="lt1"/>
          </a:solid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rgbClr val="E63275"/>
              </a:buClr>
              <a:buSzPts val="2400"/>
              <a:buFont typeface="Calibri"/>
              <a:buAutoNum type="arabicPeriod"/>
            </a:pPr>
            <a:r>
              <a:rPr b="1" lang="en-IE">
                <a:solidFill>
                  <a:srgbClr val="E63275"/>
                </a:solidFill>
              </a:rPr>
              <a:t>Girişimci Topluluğuna Katılın: </a:t>
            </a:r>
            <a:r>
              <a:rPr lang="en-IE"/>
              <a:t>Hali hazırda tüm zorluklardan geçmiş olan girişimcilerle etkileşime geçin ve uygulayabileceğiniz yeni bilgiler edinin</a:t>
            </a:r>
            <a:endParaRPr/>
          </a:p>
          <a:p>
            <a:pPr indent="-457200" lvl="0" marL="457200" rtl="0" algn="l">
              <a:lnSpc>
                <a:spcPct val="100000"/>
              </a:lnSpc>
              <a:spcBef>
                <a:spcPts val="0"/>
              </a:spcBef>
              <a:spcAft>
                <a:spcPts val="0"/>
              </a:spcAft>
              <a:buClr>
                <a:srgbClr val="E63275"/>
              </a:buClr>
              <a:buSzPts val="2400"/>
              <a:buFont typeface="Calibri"/>
              <a:buAutoNum type="arabicPeriod"/>
            </a:pPr>
            <a:r>
              <a:rPr b="1" lang="en-IE">
                <a:solidFill>
                  <a:srgbClr val="E63275"/>
                </a:solidFill>
              </a:rPr>
              <a:t>Bir İş Danışmanı (mentor) Bulun: </a:t>
            </a:r>
            <a:r>
              <a:rPr lang="en-IE"/>
              <a:t>: İş danışmanları genellikle işletmeniz hakkında çok özel tavsiyeler verir ve girişimcilik becerilerinizi geliştirmenize yardımcı olabilir.</a:t>
            </a:r>
            <a:endParaRPr/>
          </a:p>
          <a:p>
            <a:pPr indent="-457200" lvl="0" marL="457200" rtl="0" algn="l">
              <a:lnSpc>
                <a:spcPct val="100000"/>
              </a:lnSpc>
              <a:spcBef>
                <a:spcPts val="0"/>
              </a:spcBef>
              <a:spcAft>
                <a:spcPts val="0"/>
              </a:spcAft>
              <a:buClr>
                <a:srgbClr val="E63275"/>
              </a:buClr>
              <a:buSzPts val="2400"/>
              <a:buFont typeface="Calibri"/>
              <a:buAutoNum type="arabicPeriod"/>
            </a:pPr>
            <a:r>
              <a:rPr b="1" lang="en-IE">
                <a:solidFill>
                  <a:srgbClr val="E63275"/>
                </a:solidFill>
              </a:rPr>
              <a:t>Daha fazla okuyun: </a:t>
            </a:r>
            <a:r>
              <a:rPr lang="en-IE"/>
              <a:t>Bilginizi genişletir ve işletme yönetimi hakkında yeni bilgiler verir. Becerilerinizi öğrenmek ve geliştirmek için küçük işletme bloglarını okuyun.</a:t>
            </a:r>
            <a:endParaRPr/>
          </a:p>
          <a:p>
            <a:pPr indent="-457200" lvl="0" marL="457200" rtl="0" algn="l">
              <a:lnSpc>
                <a:spcPct val="100000"/>
              </a:lnSpc>
              <a:spcBef>
                <a:spcPts val="0"/>
              </a:spcBef>
              <a:spcAft>
                <a:spcPts val="0"/>
              </a:spcAft>
              <a:buClr>
                <a:srgbClr val="E63275"/>
              </a:buClr>
              <a:buSzPts val="2400"/>
              <a:buFont typeface="Calibri"/>
              <a:buAutoNum type="arabicPeriod"/>
            </a:pPr>
            <a:r>
              <a:rPr b="1" lang="en-IE">
                <a:solidFill>
                  <a:srgbClr val="E63275"/>
                </a:solidFill>
              </a:rPr>
              <a:t>İş Podcast'lerini Dinleyin: </a:t>
            </a:r>
            <a:r>
              <a:rPr lang="en-IE"/>
              <a:t>Podcast'ler, girişimcilerin geleneksel pazarlama yöntemlerinin maliyetinin bir kısmında işletmelerini büyütmek için interneti nasıl kullandıkları hakkında ayrıntılı bilgi verir.</a:t>
            </a:r>
            <a:endParaRPr/>
          </a:p>
          <a:p>
            <a:pPr indent="-457200" lvl="0" marL="457200" rtl="0" algn="l">
              <a:lnSpc>
                <a:spcPct val="100000"/>
              </a:lnSpc>
              <a:spcBef>
                <a:spcPts val="0"/>
              </a:spcBef>
              <a:spcAft>
                <a:spcPts val="0"/>
              </a:spcAft>
              <a:buClr>
                <a:srgbClr val="E63275"/>
              </a:buClr>
              <a:buSzPts val="2400"/>
              <a:buFont typeface="Calibri"/>
              <a:buAutoNum type="arabicPeriod"/>
            </a:pPr>
            <a:r>
              <a:rPr b="1" lang="en-IE">
                <a:solidFill>
                  <a:srgbClr val="E63275"/>
                </a:solidFill>
              </a:rPr>
              <a:t>Hatalarınızdan Öğrenin: </a:t>
            </a:r>
            <a:r>
              <a:rPr lang="en-IE"/>
              <a:t>Her zaman yapmanız gereken bir şey, geçmiş kararlarınızı yansıtmak ve kendinize sormanızdır: Bunu nasıl daha iyi  yapabilirdim?</a:t>
            </a:r>
            <a:endParaRPr/>
          </a:p>
          <a:p>
            <a:pPr indent="0" lvl="0" marL="0" rtl="0" algn="l">
              <a:lnSpc>
                <a:spcPct val="100000"/>
              </a:lnSpc>
              <a:spcBef>
                <a:spcPts val="0"/>
              </a:spcBef>
              <a:spcAft>
                <a:spcPts val="0"/>
              </a:spcAft>
              <a:buClr>
                <a:srgbClr val="6D6E6C"/>
              </a:buClr>
              <a:buSzPts val="1200"/>
              <a:buNone/>
            </a:pPr>
            <a:r>
              <a:rPr lang="en-IE" sz="1200" u="sng">
                <a:solidFill>
                  <a:schemeClr val="hlink"/>
                </a:solidFill>
                <a:hlinkClick r:id="rId3"/>
              </a:rPr>
              <a:t>             https://businessfirstfamily.com/improve-entrepreneurial-skills/</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descr="A picture containing table, plate, pink, cake&#10;&#10;Description automatically generated" id="289" name="Google Shape;289;p9"/>
          <p:cNvPicPr preferRelativeResize="0"/>
          <p:nvPr>
            <p:ph idx="2" type="pic"/>
          </p:nvPr>
        </p:nvPicPr>
        <p:blipFill rotWithShape="1">
          <a:blip r:embed="rId3">
            <a:alphaModFix/>
          </a:blip>
          <a:srcRect b="0" l="0" r="0" t="0"/>
          <a:stretch/>
        </p:blipFill>
        <p:spPr>
          <a:xfrm>
            <a:off x="11628" y="7397"/>
            <a:ext cx="12167420" cy="4409769"/>
          </a:xfrm>
          <a:prstGeom prst="rect">
            <a:avLst/>
          </a:prstGeom>
          <a:noFill/>
          <a:ln>
            <a:noFill/>
          </a:ln>
        </p:spPr>
      </p:pic>
      <p:sp>
        <p:nvSpPr>
          <p:cNvPr id="290" name="Google Shape;290;p9"/>
          <p:cNvSpPr txBox="1"/>
          <p:nvPr>
            <p:ph idx="1" type="body"/>
          </p:nvPr>
        </p:nvSpPr>
        <p:spPr>
          <a:xfrm>
            <a:off x="322579" y="4417166"/>
            <a:ext cx="11545518" cy="2069359"/>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145"/>
              <a:buNone/>
            </a:pPr>
            <a:r>
              <a:rPr lang="en-IE" sz="3145">
                <a:latin typeface="Calibri"/>
                <a:ea typeface="Calibri"/>
                <a:cs typeface="Calibri"/>
                <a:sym typeface="Calibri"/>
              </a:rPr>
              <a:t>Girişimci olmak için gerekenlere sahip misiniz?</a:t>
            </a:r>
            <a:endParaRPr/>
          </a:p>
          <a:p>
            <a:pPr indent="0" lvl="0" marL="0" rtl="0" algn="ctr">
              <a:lnSpc>
                <a:spcPct val="100000"/>
              </a:lnSpc>
              <a:spcBef>
                <a:spcPts val="0"/>
              </a:spcBef>
              <a:spcAft>
                <a:spcPts val="0"/>
              </a:spcAft>
              <a:buClr>
                <a:schemeClr val="lt1"/>
              </a:buClr>
              <a:buSzPts val="3145"/>
              <a:buNone/>
            </a:pPr>
            <a:r>
              <a:rPr lang="en-IE" sz="3145">
                <a:latin typeface="Calibri"/>
                <a:ea typeface="Calibri"/>
                <a:cs typeface="Calibri"/>
                <a:sym typeface="Calibri"/>
              </a:rPr>
              <a:t>Ne tür bir girişimcisiniz? Girişimci güçlü ve zayıf yönleriniz nelerdir? Ne tür bir lidersiniz? Ne kadar dayanıklısın?</a:t>
            </a:r>
            <a:endParaRPr/>
          </a:p>
          <a:p>
            <a:pPr indent="0" lvl="0" marL="0" rtl="0" algn="ctr">
              <a:lnSpc>
                <a:spcPct val="100000"/>
              </a:lnSpc>
              <a:spcBef>
                <a:spcPts val="0"/>
              </a:spcBef>
              <a:spcAft>
                <a:spcPts val="0"/>
              </a:spcAft>
              <a:buClr>
                <a:schemeClr val="lt1"/>
              </a:buClr>
              <a:buSzPts val="3145"/>
              <a:buNone/>
            </a:pPr>
            <a:r>
              <a:rPr lang="en-IE" sz="3145">
                <a:latin typeface="Calibri"/>
                <a:ea typeface="Calibri"/>
                <a:cs typeface="Calibri"/>
                <a:sym typeface="Calibri"/>
              </a:rPr>
              <a:t>Bazı testler yapın ve öğrenin….</a:t>
            </a:r>
            <a:endParaRPr sz="2775"/>
          </a:p>
        </p:txBody>
      </p:sp>
      <p:sp>
        <p:nvSpPr>
          <p:cNvPr id="291" name="Google Shape;291;p9"/>
          <p:cNvSpPr txBox="1"/>
          <p:nvPr>
            <p:ph idx="3" type="body"/>
          </p:nvPr>
        </p:nvSpPr>
        <p:spPr>
          <a:xfrm>
            <a:off x="332508" y="3642949"/>
            <a:ext cx="11545518" cy="6299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None/>
            </a:pPr>
            <a:r>
              <a:rPr b="1" lang="en-IE" sz="4000">
                <a:solidFill>
                  <a:srgbClr val="EA1D76"/>
                </a:solidFill>
              </a:rPr>
              <a:t>Girişim Potansiyelinizi Değerlendirin!</a:t>
            </a:r>
            <a:endParaRPr>
              <a:solidFill>
                <a:srgbClr val="EA1D76"/>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2020-01-28T14:31:05Z</dcterms:created>
  <dc:creator>Laura Magan</dc:creator>
</cp:coreProperties>
</file>