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Lst>
  <p:sldSz cy="6858000" cx="12192000"/>
  <p:notesSz cx="6858000" cy="9144000"/>
  <p:embeddedFontLst>
    <p:embeddedFont>
      <p:font typeface="Merriweather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3" roundtripDataSignature="AMtx7mipK0ZpvUlKB6IC+yC+XQABXS+6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erriweatherSans-boldItalic.fntdata"/><Relationship Id="rId61" Type="http://schemas.openxmlformats.org/officeDocument/2006/relationships/font" Target="fonts/MerriweatherSans-italic.fntdata"/><Relationship Id="rId20" Type="http://schemas.openxmlformats.org/officeDocument/2006/relationships/slide" Target="slides/slide16.xml"/><Relationship Id="rId63"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Merriweather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MerriweatherSans-regular.fntdata"/><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Google Shape;77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Google Shape;78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0" name="Shape 790"/>
        <p:cNvGrpSpPr/>
        <p:nvPr/>
      </p:nvGrpSpPr>
      <p:grpSpPr>
        <a:xfrm>
          <a:off x="0" y="0"/>
          <a:ext cx="0" cy="0"/>
          <a:chOff x="0" y="0"/>
          <a:chExt cx="0" cy="0"/>
        </a:xfrm>
      </p:grpSpPr>
      <p:sp>
        <p:nvSpPr>
          <p:cNvPr id="791" name="Google Shape;79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Google Shape;79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 name="Google Shape;84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Google Shape;85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7" name="Shape 857"/>
        <p:cNvGrpSpPr/>
        <p:nvPr/>
      </p:nvGrpSpPr>
      <p:grpSpPr>
        <a:xfrm>
          <a:off x="0" y="0"/>
          <a:ext cx="0" cy="0"/>
          <a:chOff x="0" y="0"/>
          <a:chExt cx="0" cy="0"/>
        </a:xfrm>
      </p:grpSpPr>
      <p:sp>
        <p:nvSpPr>
          <p:cNvPr id="858" name="Google Shape;85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Google Shape;86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Google Shape;87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Google Shape;88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Google Shape;90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7" name="Shape 907"/>
        <p:cNvGrpSpPr/>
        <p:nvPr/>
      </p:nvGrpSpPr>
      <p:grpSpPr>
        <a:xfrm>
          <a:off x="0" y="0"/>
          <a:ext cx="0" cy="0"/>
          <a:chOff x="0" y="0"/>
          <a:chExt cx="0" cy="0"/>
        </a:xfrm>
      </p:grpSpPr>
      <p:sp>
        <p:nvSpPr>
          <p:cNvPr id="908" name="Google Shape;90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2" name="Shape 912"/>
        <p:cNvGrpSpPr/>
        <p:nvPr/>
      </p:nvGrpSpPr>
      <p:grpSpPr>
        <a:xfrm>
          <a:off x="0" y="0"/>
          <a:ext cx="0" cy="0"/>
          <a:chOff x="0" y="0"/>
          <a:chExt cx="0" cy="0"/>
        </a:xfrm>
      </p:grpSpPr>
      <p:sp>
        <p:nvSpPr>
          <p:cNvPr id="913" name="Google Shape;91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8" name="Shape 918"/>
        <p:cNvGrpSpPr/>
        <p:nvPr/>
      </p:nvGrpSpPr>
      <p:grpSpPr>
        <a:xfrm>
          <a:off x="0" y="0"/>
          <a:ext cx="0" cy="0"/>
          <a:chOff x="0" y="0"/>
          <a:chExt cx="0" cy="0"/>
        </a:xfrm>
      </p:grpSpPr>
      <p:sp>
        <p:nvSpPr>
          <p:cNvPr id="919" name="Google Shape;91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 name="Google Shape;92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Google Shape;92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ver Design 1">
  <p:cSld name="1_Cover Design 1">
    <p:spTree>
      <p:nvGrpSpPr>
        <p:cNvPr id="15" name="Shape 15"/>
        <p:cNvGrpSpPr/>
        <p:nvPr/>
      </p:nvGrpSpPr>
      <p:grpSpPr>
        <a:xfrm>
          <a:off x="0" y="0"/>
          <a:ext cx="0" cy="0"/>
          <a:chOff x="0" y="0"/>
          <a:chExt cx="0" cy="0"/>
        </a:xfrm>
      </p:grpSpPr>
      <p:sp>
        <p:nvSpPr>
          <p:cNvPr id="16" name="Google Shape;16;p56"/>
          <p:cNvSpPr/>
          <p:nvPr/>
        </p:nvSpPr>
        <p:spPr>
          <a:xfrm>
            <a:off x="4904509" y="-13648"/>
            <a:ext cx="7329055" cy="6871648"/>
          </a:xfrm>
          <a:custGeom>
            <a:rect b="b" l="l" r="r" t="t"/>
            <a:pathLst>
              <a:path extrusionOk="0" h="6915800" w="7329055">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0">
                <a:srgbClr val="10B1A2"/>
              </a:gs>
              <a:gs pos="11000">
                <a:srgbClr val="10B1A2"/>
              </a:gs>
              <a:gs pos="62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56"/>
          <p:cNvSpPr/>
          <p:nvPr/>
        </p:nvSpPr>
        <p:spPr>
          <a:xfrm>
            <a:off x="5780012" y="1238704"/>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56"/>
          <p:cNvSpPr/>
          <p:nvPr>
            <p:ph idx="2" type="pic"/>
          </p:nvPr>
        </p:nvSpPr>
        <p:spPr>
          <a:xfrm>
            <a:off x="5773277" y="-478573"/>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56"/>
          <p:cNvSpPr txBox="1"/>
          <p:nvPr>
            <p:ph idx="1" type="body"/>
          </p:nvPr>
        </p:nvSpPr>
        <p:spPr>
          <a:xfrm>
            <a:off x="577959" y="3410884"/>
            <a:ext cx="4088056" cy="2374946"/>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rgbClr val="174F72"/>
              </a:buClr>
              <a:buSzPts val="3600"/>
              <a:buNone/>
              <a:defRPr b="0" sz="3600">
                <a:solidFill>
                  <a:srgbClr val="174F72"/>
                </a:solidFill>
              </a:defRPr>
            </a:lvl1pPr>
            <a:lvl2pPr indent="-228600" lvl="1" marL="914400" algn="l">
              <a:lnSpc>
                <a:spcPct val="90000"/>
              </a:lnSpc>
              <a:spcBef>
                <a:spcPts val="500"/>
              </a:spcBef>
              <a:spcAft>
                <a:spcPts val="0"/>
              </a:spcAft>
              <a:buClr>
                <a:schemeClr val="lt1"/>
              </a:buClr>
              <a:buSzPts val="3000"/>
              <a:buNone/>
              <a:defRPr b="1">
                <a:solidFill>
                  <a:schemeClr val="lt1"/>
                </a:solidFill>
              </a:defRPr>
            </a:lvl2pPr>
            <a:lvl3pPr indent="-228600" lvl="2" marL="1371600" algn="l">
              <a:lnSpc>
                <a:spcPct val="90000"/>
              </a:lnSpc>
              <a:spcBef>
                <a:spcPts val="500"/>
              </a:spcBef>
              <a:spcAft>
                <a:spcPts val="0"/>
              </a:spcAft>
              <a:buClr>
                <a:schemeClr val="lt1"/>
              </a:buClr>
              <a:buSzPts val="2400"/>
              <a:buNone/>
              <a:defRPr b="1">
                <a:solidFill>
                  <a:schemeClr val="lt1"/>
                </a:solidFill>
              </a:defRPr>
            </a:lvl3pPr>
            <a:lvl4pPr indent="-228600" lvl="3" marL="1828800" algn="l">
              <a:lnSpc>
                <a:spcPct val="90000"/>
              </a:lnSpc>
              <a:spcBef>
                <a:spcPts val="500"/>
              </a:spcBef>
              <a:spcAft>
                <a:spcPts val="0"/>
              </a:spcAft>
              <a:buClr>
                <a:schemeClr val="lt1"/>
              </a:buClr>
              <a:buSzPts val="2400"/>
              <a:buNone/>
              <a:defRPr b="1">
                <a:solidFill>
                  <a:schemeClr val="lt1"/>
                </a:solidFill>
              </a:defRPr>
            </a:lvl4pPr>
            <a:lvl5pPr indent="-228600" lvl="4" marL="2286000" algn="l">
              <a:lnSpc>
                <a:spcPct val="90000"/>
              </a:lnSpc>
              <a:spcBef>
                <a:spcPts val="500"/>
              </a:spcBef>
              <a:spcAft>
                <a:spcPts val="0"/>
              </a:spcAft>
              <a:buClr>
                <a:schemeClr val="lt1"/>
              </a:buClr>
              <a:buSzPts val="24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56"/>
          <p:cNvPicPr preferRelativeResize="0"/>
          <p:nvPr/>
        </p:nvPicPr>
        <p:blipFill rotWithShape="1">
          <a:blip r:embed="rId2">
            <a:alphaModFix/>
          </a:blip>
          <a:srcRect b="0" l="0" r="0" t="0"/>
          <a:stretch/>
        </p:blipFill>
        <p:spPr>
          <a:xfrm>
            <a:off x="475214" y="428605"/>
            <a:ext cx="4722540" cy="1797044"/>
          </a:xfrm>
          <a:prstGeom prst="rect">
            <a:avLst/>
          </a:prstGeom>
          <a:noFill/>
          <a:ln>
            <a:noFill/>
          </a:ln>
        </p:spPr>
      </p:pic>
      <p:pic>
        <p:nvPicPr>
          <p:cNvPr id="21" name="Google Shape;21;p56"/>
          <p:cNvPicPr preferRelativeResize="0"/>
          <p:nvPr/>
        </p:nvPicPr>
        <p:blipFill rotWithShape="1">
          <a:blip r:embed="rId3">
            <a:alphaModFix/>
          </a:blip>
          <a:srcRect b="0" l="0" r="0" t="0"/>
          <a:stretch/>
        </p:blipFill>
        <p:spPr>
          <a:xfrm>
            <a:off x="11237264" y="4990472"/>
            <a:ext cx="690436" cy="673218"/>
          </a:xfrm>
          <a:prstGeom prst="rect">
            <a:avLst/>
          </a:prstGeom>
          <a:noFill/>
          <a:ln>
            <a:noFill/>
          </a:ln>
        </p:spPr>
      </p:pic>
      <p:pic>
        <p:nvPicPr>
          <p:cNvPr id="22" name="Google Shape;22;p56"/>
          <p:cNvPicPr preferRelativeResize="0"/>
          <p:nvPr/>
        </p:nvPicPr>
        <p:blipFill rotWithShape="1">
          <a:blip r:embed="rId4">
            <a:alphaModFix/>
          </a:blip>
          <a:srcRect b="0" l="0" r="0" t="0"/>
          <a:stretch/>
        </p:blipFill>
        <p:spPr>
          <a:xfrm>
            <a:off x="7087689" y="5110625"/>
            <a:ext cx="1363247" cy="1350410"/>
          </a:xfrm>
          <a:prstGeom prst="rect">
            <a:avLst/>
          </a:prstGeom>
          <a:noFill/>
          <a:ln>
            <a:noFill/>
          </a:ln>
        </p:spPr>
      </p:pic>
      <p:pic>
        <p:nvPicPr>
          <p:cNvPr id="23" name="Google Shape;23;p56"/>
          <p:cNvPicPr preferRelativeResize="0"/>
          <p:nvPr/>
        </p:nvPicPr>
        <p:blipFill rotWithShape="1">
          <a:blip r:embed="rId5">
            <a:alphaModFix/>
          </a:blip>
          <a:srcRect b="0" l="0" r="0" t="0"/>
          <a:stretch/>
        </p:blipFill>
        <p:spPr>
          <a:xfrm>
            <a:off x="4666015" y="2427050"/>
            <a:ext cx="2227993" cy="2220696"/>
          </a:xfrm>
          <a:prstGeom prst="rect">
            <a:avLst/>
          </a:prstGeom>
          <a:noFill/>
          <a:ln>
            <a:noFill/>
          </a:ln>
        </p:spPr>
      </p:pic>
      <p:pic>
        <p:nvPicPr>
          <p:cNvPr id="24" name="Google Shape;24;p56"/>
          <p:cNvPicPr preferRelativeResize="0"/>
          <p:nvPr/>
        </p:nvPicPr>
        <p:blipFill rotWithShape="1">
          <a:blip r:embed="rId6">
            <a:alphaModFix/>
          </a:blip>
          <a:srcRect b="0" l="0" r="0" t="0"/>
          <a:stretch/>
        </p:blipFill>
        <p:spPr>
          <a:xfrm>
            <a:off x="577959" y="5989626"/>
            <a:ext cx="3991439" cy="5616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 left - text to right">
  <p:cSld name="Photo to left - text to right">
    <p:spTree>
      <p:nvGrpSpPr>
        <p:cNvPr id="102" name="Shape 102"/>
        <p:cNvGrpSpPr/>
        <p:nvPr/>
      </p:nvGrpSpPr>
      <p:grpSpPr>
        <a:xfrm>
          <a:off x="0" y="0"/>
          <a:ext cx="0" cy="0"/>
          <a:chOff x="0" y="0"/>
          <a:chExt cx="0" cy="0"/>
        </a:xfrm>
      </p:grpSpPr>
      <p:cxnSp>
        <p:nvCxnSpPr>
          <p:cNvPr id="103" name="Google Shape;103;p65"/>
          <p:cNvCxnSpPr/>
          <p:nvPr/>
        </p:nvCxnSpPr>
        <p:spPr>
          <a:xfrm rot="10800000">
            <a:off x="6234807" y="1711826"/>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104" name="Google Shape;104;p65"/>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65"/>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65"/>
          <p:cNvSpPr/>
          <p:nvPr>
            <p:ph idx="3" type="pic"/>
          </p:nvPr>
        </p:nvSpPr>
        <p:spPr>
          <a:xfrm flipH="1">
            <a:off x="-460162" y="0"/>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65"/>
          <p:cNvSpPr/>
          <p:nvPr/>
        </p:nvSpPr>
        <p:spPr>
          <a:xfrm flipH="1" rot="9058514">
            <a:off x="-1593353" y="739143"/>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6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09" name="Google Shape;109;p6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10" name="Google Shape;110;p65"/>
          <p:cNvPicPr preferRelativeResize="0"/>
          <p:nvPr/>
        </p:nvPicPr>
        <p:blipFill rotWithShape="1">
          <a:blip r:embed="rId3">
            <a:alphaModFix/>
          </a:blip>
          <a:srcRect b="0" l="0" r="0" t="0"/>
          <a:stretch/>
        </p:blipFill>
        <p:spPr>
          <a:xfrm>
            <a:off x="106371" y="5437528"/>
            <a:ext cx="690436" cy="673218"/>
          </a:xfrm>
          <a:prstGeom prst="rect">
            <a:avLst/>
          </a:prstGeom>
          <a:noFill/>
          <a:ln>
            <a:noFill/>
          </a:ln>
        </p:spPr>
      </p:pic>
      <p:pic>
        <p:nvPicPr>
          <p:cNvPr id="111" name="Google Shape;111;p65"/>
          <p:cNvPicPr preferRelativeResize="0"/>
          <p:nvPr/>
        </p:nvPicPr>
        <p:blipFill rotWithShape="1">
          <a:blip r:embed="rId4">
            <a:alphaModFix/>
          </a:blip>
          <a:srcRect b="0" l="0" r="0" t="0"/>
          <a:stretch/>
        </p:blipFill>
        <p:spPr>
          <a:xfrm>
            <a:off x="1482286" y="4911488"/>
            <a:ext cx="1363247" cy="1350410"/>
          </a:xfrm>
          <a:prstGeom prst="rect">
            <a:avLst/>
          </a:prstGeom>
          <a:noFill/>
          <a:ln>
            <a:noFill/>
          </a:ln>
        </p:spPr>
      </p:pic>
      <p:pic>
        <p:nvPicPr>
          <p:cNvPr id="112" name="Google Shape;112;p65"/>
          <p:cNvPicPr preferRelativeResize="0"/>
          <p:nvPr/>
        </p:nvPicPr>
        <p:blipFill rotWithShape="1">
          <a:blip r:embed="rId5">
            <a:alphaModFix/>
          </a:blip>
          <a:srcRect b="0" l="0" r="0" t="0"/>
          <a:stretch/>
        </p:blipFill>
        <p:spPr>
          <a:xfrm>
            <a:off x="3896635" y="1516952"/>
            <a:ext cx="2227993" cy="22206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QUOISE ICON CIRCLE - with photo &amp; text">
  <p:cSld name="TURQUOISE ICON CIRCLE - with photo &amp; text">
    <p:spTree>
      <p:nvGrpSpPr>
        <p:cNvPr id="113" name="Shape 113"/>
        <p:cNvGrpSpPr/>
        <p:nvPr/>
      </p:nvGrpSpPr>
      <p:grpSpPr>
        <a:xfrm>
          <a:off x="0" y="0"/>
          <a:ext cx="0" cy="0"/>
          <a:chOff x="0" y="0"/>
          <a:chExt cx="0" cy="0"/>
        </a:xfrm>
      </p:grpSpPr>
      <p:sp>
        <p:nvSpPr>
          <p:cNvPr id="114" name="Google Shape;114;p66"/>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5" name="Google Shape;115;p66"/>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116" name="Google Shape;116;p66"/>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66"/>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B1A2"/>
              </a:buClr>
              <a:buSzPts val="3600"/>
              <a:buNone/>
              <a:defRPr i="0" sz="3600">
                <a:solidFill>
                  <a:srgbClr val="10B1A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6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19" name="Google Shape;119;p66"/>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120" name="Google Shape;120;p66"/>
          <p:cNvSpPr/>
          <p:nvPr/>
        </p:nvSpPr>
        <p:spPr>
          <a:xfrm>
            <a:off x="928811" y="1274475"/>
            <a:ext cx="1061075" cy="1067983"/>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PINK)">
  <p:cSld name="Text with quote box on left (PINK)">
    <p:spTree>
      <p:nvGrpSpPr>
        <p:cNvPr id="121" name="Shape 121"/>
        <p:cNvGrpSpPr/>
        <p:nvPr/>
      </p:nvGrpSpPr>
      <p:grpSpPr>
        <a:xfrm>
          <a:off x="0" y="0"/>
          <a:ext cx="0" cy="0"/>
          <a:chOff x="0" y="0"/>
          <a:chExt cx="0" cy="0"/>
        </a:xfrm>
      </p:grpSpPr>
      <p:grpSp>
        <p:nvGrpSpPr>
          <p:cNvPr id="122" name="Google Shape;122;p67"/>
          <p:cNvGrpSpPr/>
          <p:nvPr/>
        </p:nvGrpSpPr>
        <p:grpSpPr>
          <a:xfrm>
            <a:off x="-3012756" y="-2245140"/>
            <a:ext cx="10242583" cy="10242583"/>
            <a:chOff x="-3012756" y="-2245140"/>
            <a:chExt cx="10242583" cy="10242583"/>
          </a:xfrm>
        </p:grpSpPr>
        <p:sp>
          <p:nvSpPr>
            <p:cNvPr id="123" name="Google Shape;123;p67"/>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67"/>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67"/>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126" name="Google Shape;126;p67"/>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127" name="Google Shape;127;p67"/>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128" name="Google Shape;128;p67"/>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67"/>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6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31" name="Google Shape;131;p67"/>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132" name="Google Shape;132;p67"/>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67"/>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67"/>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5" name="Google Shape;135;p67"/>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Divider slide (PINK)">
  <p:cSld name="1_Title/Divider slide (PINK)">
    <p:spTree>
      <p:nvGrpSpPr>
        <p:cNvPr id="136" name="Shape 136"/>
        <p:cNvGrpSpPr/>
        <p:nvPr/>
      </p:nvGrpSpPr>
      <p:grpSpPr>
        <a:xfrm>
          <a:off x="0" y="0"/>
          <a:ext cx="0" cy="0"/>
          <a:chOff x="0" y="0"/>
          <a:chExt cx="0" cy="0"/>
        </a:xfrm>
      </p:grpSpPr>
      <p:sp>
        <p:nvSpPr>
          <p:cNvPr id="137" name="Google Shape;137;p68"/>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68"/>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68"/>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6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41" name="Google Shape;141;p6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42" name="Google Shape;142;p68"/>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143" name="Google Shape;143;p68"/>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144" name="Google Shape;144;p68"/>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45" name="Shape 145"/>
        <p:cNvGrpSpPr/>
        <p:nvPr/>
      </p:nvGrpSpPr>
      <p:grpSpPr>
        <a:xfrm>
          <a:off x="0" y="0"/>
          <a:ext cx="0" cy="0"/>
          <a:chOff x="0" y="0"/>
          <a:chExt cx="0" cy="0"/>
        </a:xfrm>
      </p:grpSpPr>
      <p:pic>
        <p:nvPicPr>
          <p:cNvPr id="146" name="Google Shape;146;p69"/>
          <p:cNvPicPr preferRelativeResize="0"/>
          <p:nvPr/>
        </p:nvPicPr>
        <p:blipFill rotWithShape="1">
          <a:blip r:embed="rId2">
            <a:alphaModFix amt="2000"/>
          </a:blip>
          <a:srcRect b="0" l="0" r="0" t="0"/>
          <a:stretch/>
        </p:blipFill>
        <p:spPr>
          <a:xfrm flipH="1" rot="-5855401">
            <a:off x="3423535" y="514727"/>
            <a:ext cx="6322751" cy="5225922"/>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147" name="Google Shape;147;p69"/>
          <p:cNvSpPr/>
          <p:nvPr/>
        </p:nvSpPr>
        <p:spPr>
          <a:xfrm flipH="1">
            <a:off x="7261956" y="-901992"/>
            <a:ext cx="6797861" cy="6647700"/>
          </a:xfrm>
          <a:prstGeom prst="arc">
            <a:avLst>
              <a:gd fmla="val 18515705" name="adj1"/>
              <a:gd fmla="val 6898743"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69"/>
          <p:cNvSpPr/>
          <p:nvPr/>
        </p:nvSpPr>
        <p:spPr>
          <a:xfrm>
            <a:off x="7389115" y="13647"/>
            <a:ext cx="4830180" cy="5732060"/>
          </a:xfrm>
          <a:custGeom>
            <a:rect b="b" l="l" r="r" t="t"/>
            <a:pathLst>
              <a:path extrusionOk="0" h="5934062" w="4830180">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a:gsLst>
              <a:gs pos="0">
                <a:srgbClr val="174F72"/>
              </a:gs>
              <a:gs pos="40000">
                <a:srgbClr val="174F72"/>
              </a:gs>
              <a:gs pos="97000">
                <a:srgbClr val="10B1A2"/>
              </a:gs>
              <a:gs pos="100000">
                <a:srgbClr val="10B1A2"/>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69"/>
          <p:cNvSpPr txBox="1"/>
          <p:nvPr>
            <p:ph idx="1" type="body"/>
          </p:nvPr>
        </p:nvSpPr>
        <p:spPr>
          <a:xfrm>
            <a:off x="454758" y="866857"/>
            <a:ext cx="3104978"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5400"/>
              <a:buNone/>
              <a:defRPr sz="5400">
                <a:solidFill>
                  <a:srgbClr val="174F7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69"/>
          <p:cNvSpPr txBox="1"/>
          <p:nvPr>
            <p:ph idx="2" type="body"/>
          </p:nvPr>
        </p:nvSpPr>
        <p:spPr>
          <a:xfrm>
            <a:off x="3890873" y="872468"/>
            <a:ext cx="3854522"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2800"/>
              <a:buNone/>
              <a:defRPr i="1" sz="2800">
                <a:solidFill>
                  <a:srgbClr val="174F72"/>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69"/>
          <p:cNvSpPr/>
          <p:nvPr/>
        </p:nvSpPr>
        <p:spPr>
          <a:xfrm>
            <a:off x="7118748" y="2332687"/>
            <a:ext cx="591486" cy="591486"/>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52" name="Google Shape;152;p69"/>
          <p:cNvSpPr/>
          <p:nvPr/>
        </p:nvSpPr>
        <p:spPr>
          <a:xfrm>
            <a:off x="7735194" y="4345853"/>
            <a:ext cx="591486" cy="591486"/>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53" name="Google Shape;153;p69"/>
          <p:cNvSpPr/>
          <p:nvPr/>
        </p:nvSpPr>
        <p:spPr>
          <a:xfrm>
            <a:off x="7261957" y="3430213"/>
            <a:ext cx="591486" cy="591486"/>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cxnSp>
        <p:nvCxnSpPr>
          <p:cNvPr id="154" name="Google Shape;154;p69"/>
          <p:cNvCxnSpPr/>
          <p:nvPr/>
        </p:nvCxnSpPr>
        <p:spPr>
          <a:xfrm>
            <a:off x="3734054" y="860398"/>
            <a:ext cx="0" cy="696487"/>
          </a:xfrm>
          <a:prstGeom prst="straightConnector1">
            <a:avLst/>
          </a:prstGeom>
          <a:noFill/>
          <a:ln cap="flat" cmpd="sng" w="19050">
            <a:solidFill>
              <a:srgbClr val="CEDA29"/>
            </a:solidFill>
            <a:prstDash val="solid"/>
            <a:miter lim="800000"/>
            <a:headEnd len="sm" w="sm" type="none"/>
            <a:tailEnd len="sm" w="sm" type="none"/>
          </a:ln>
        </p:spPr>
      </p:cxnSp>
      <p:sp>
        <p:nvSpPr>
          <p:cNvPr id="155" name="Google Shape;155;p69"/>
          <p:cNvSpPr txBox="1"/>
          <p:nvPr>
            <p:ph idx="3" type="body"/>
          </p:nvPr>
        </p:nvSpPr>
        <p:spPr>
          <a:xfrm>
            <a:off x="7837392" y="2516430"/>
            <a:ext cx="2812464" cy="3234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69"/>
          <p:cNvSpPr txBox="1"/>
          <p:nvPr>
            <p:ph idx="4" type="body"/>
          </p:nvPr>
        </p:nvSpPr>
        <p:spPr>
          <a:xfrm>
            <a:off x="7948957" y="3505445"/>
            <a:ext cx="2757540" cy="382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69"/>
          <p:cNvSpPr txBox="1"/>
          <p:nvPr>
            <p:ph idx="5" type="body"/>
          </p:nvPr>
        </p:nvSpPr>
        <p:spPr>
          <a:xfrm>
            <a:off x="8425435" y="4433218"/>
            <a:ext cx="2757540" cy="4167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p69"/>
          <p:cNvPicPr preferRelativeResize="0"/>
          <p:nvPr/>
        </p:nvPicPr>
        <p:blipFill rotWithShape="1">
          <a:blip r:embed="rId3">
            <a:alphaModFix/>
          </a:blip>
          <a:srcRect b="0" l="0" r="0" t="0"/>
          <a:stretch/>
        </p:blipFill>
        <p:spPr>
          <a:xfrm>
            <a:off x="296535" y="4920717"/>
            <a:ext cx="4722540" cy="1797044"/>
          </a:xfrm>
          <a:prstGeom prst="rect">
            <a:avLst/>
          </a:prstGeom>
          <a:noFill/>
          <a:ln>
            <a:noFill/>
          </a:ln>
        </p:spPr>
      </p:pic>
      <p:pic>
        <p:nvPicPr>
          <p:cNvPr id="159" name="Google Shape;159;p69"/>
          <p:cNvPicPr preferRelativeResize="0"/>
          <p:nvPr/>
        </p:nvPicPr>
        <p:blipFill rotWithShape="1">
          <a:blip r:embed="rId4">
            <a:alphaModFix/>
          </a:blip>
          <a:srcRect b="0" l="0" r="0" t="0"/>
          <a:stretch/>
        </p:blipFill>
        <p:spPr>
          <a:xfrm>
            <a:off x="7948957" y="5937081"/>
            <a:ext cx="3991439" cy="56160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ELCOME TO EMERGE">
  <p:cSld name="WELCOME TO EMERGE">
    <p:spTree>
      <p:nvGrpSpPr>
        <p:cNvPr id="160" name="Shape 160"/>
        <p:cNvGrpSpPr/>
        <p:nvPr/>
      </p:nvGrpSpPr>
      <p:grpSpPr>
        <a:xfrm>
          <a:off x="0" y="0"/>
          <a:ext cx="0" cy="0"/>
          <a:chOff x="0" y="0"/>
          <a:chExt cx="0" cy="0"/>
        </a:xfrm>
      </p:grpSpPr>
      <p:sp>
        <p:nvSpPr>
          <p:cNvPr id="161" name="Google Shape;161;p70"/>
          <p:cNvSpPr/>
          <p:nvPr/>
        </p:nvSpPr>
        <p:spPr>
          <a:xfrm>
            <a:off x="0" y="-1"/>
            <a:ext cx="12192000" cy="6858001"/>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70"/>
          <p:cNvSpPr/>
          <p:nvPr/>
        </p:nvSpPr>
        <p:spPr>
          <a:xfrm>
            <a:off x="424669" y="528535"/>
            <a:ext cx="566641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WELCOME TO THE </a:t>
            </a:r>
            <a:r>
              <a:rPr b="1" i="0" lang="en-IE" sz="4400" u="none" strike="noStrike">
                <a:solidFill>
                  <a:schemeClr val="lt1"/>
                </a:solidFill>
                <a:latin typeface="Calibri"/>
                <a:ea typeface="Calibri"/>
                <a:cs typeface="Calibri"/>
                <a:sym typeface="Calibri"/>
              </a:rPr>
              <a:t>EMERGE</a:t>
            </a:r>
            <a:r>
              <a:rPr b="1" i="0" lang="en-IE" sz="4400" u="none" strike="noStrike">
                <a:solidFill>
                  <a:schemeClr val="lt1"/>
                </a:solidFill>
                <a:latin typeface="Calibri"/>
                <a:ea typeface="Calibri"/>
                <a:cs typeface="Calibri"/>
                <a:sym typeface="Calibri"/>
              </a:rPr>
              <a:t> </a:t>
            </a:r>
            <a:r>
              <a:rPr b="0" i="0" lang="en-IE" sz="4400" u="none" strike="noStrike">
                <a:solidFill>
                  <a:schemeClr val="lt1"/>
                </a:solidFill>
                <a:latin typeface="Calibri"/>
                <a:ea typeface="Calibri"/>
                <a:cs typeface="Calibri"/>
                <a:sym typeface="Calibri"/>
              </a:rPr>
              <a:t>POWERPOINT</a:t>
            </a:r>
            <a:endParaRPr sz="3600">
              <a:solidFill>
                <a:schemeClr val="lt1"/>
              </a:solidFill>
              <a:latin typeface="Calibri"/>
              <a:ea typeface="Calibri"/>
              <a:cs typeface="Calibri"/>
              <a:sym typeface="Calibri"/>
            </a:endParaRPr>
          </a:p>
        </p:txBody>
      </p:sp>
      <p:sp>
        <p:nvSpPr>
          <p:cNvPr id="163" name="Google Shape;163;p70"/>
          <p:cNvSpPr/>
          <p:nvPr/>
        </p:nvSpPr>
        <p:spPr>
          <a:xfrm>
            <a:off x="6539502" y="866550"/>
            <a:ext cx="5282381"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FEATURES OF THE</a:t>
            </a:r>
            <a:endParaRPr/>
          </a:p>
          <a:p>
            <a:pPr indent="0" lvl="0" marL="0" marR="0" rtl="0" algn="l">
              <a:spcBef>
                <a:spcPts val="0"/>
              </a:spcBef>
              <a:spcAft>
                <a:spcPts val="0"/>
              </a:spcAft>
              <a:buNone/>
            </a:pPr>
            <a:r>
              <a:rPr b="1" i="0" lang="en-IE" sz="3000" u="none" strike="noStrike">
                <a:solidFill>
                  <a:schemeClr val="lt1"/>
                </a:solidFill>
                <a:latin typeface="Calibri"/>
                <a:ea typeface="Calibri"/>
                <a:cs typeface="Calibri"/>
                <a:sym typeface="Calibri"/>
              </a:rPr>
              <a:t>EMERGE </a:t>
            </a:r>
            <a:r>
              <a:rPr b="0" i="0" lang="en-IE" sz="3000" u="none" strike="noStrike">
                <a:solidFill>
                  <a:schemeClr val="lt1"/>
                </a:solidFill>
                <a:latin typeface="Calibri"/>
                <a:ea typeface="Calibri"/>
                <a:cs typeface="Calibri"/>
                <a:sym typeface="Calibri"/>
              </a:rPr>
              <a:t>POWERPOINT:</a:t>
            </a:r>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Set up in widescreen format. </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45 slide layouts to choose from</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4 Colour variations using the            </a:t>
            </a:r>
            <a:r>
              <a:rPr b="1" i="0" lang="en-IE" sz="2400" u="none" strike="noStrike">
                <a:solidFill>
                  <a:schemeClr val="lt1"/>
                </a:solidFill>
                <a:latin typeface="Calibri"/>
                <a:ea typeface="Calibri"/>
                <a:cs typeface="Calibri"/>
                <a:sym typeface="Calibri"/>
              </a:rPr>
              <a:t>EMERGE </a:t>
            </a:r>
            <a:r>
              <a:rPr b="0" i="0" lang="en-IE" sz="2400" u="none" strike="noStrike">
                <a:solidFill>
                  <a:schemeClr val="lt1"/>
                </a:solidFill>
                <a:latin typeface="Calibri"/>
                <a:ea typeface="Calibri"/>
                <a:cs typeface="Calibri"/>
                <a:sym typeface="Calibri"/>
              </a:rPr>
              <a:t>Brand Colours</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Based on Master Slides design</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Easy Drag and Drop to change picture</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80 easy editable icons</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Easy and Fully editable in PowerPoint</a:t>
            </a:r>
            <a:endParaRPr/>
          </a:p>
          <a:p>
            <a:pPr indent="0" lvl="0" marL="0" marR="0" rtl="0" algn="l">
              <a:lnSpc>
                <a:spcPct val="100000"/>
              </a:lnSpc>
              <a:spcBef>
                <a:spcPts val="0"/>
              </a:spcBef>
              <a:spcAft>
                <a:spcPts val="0"/>
              </a:spcAft>
              <a:buClr>
                <a:schemeClr val="dk1"/>
              </a:buClr>
              <a:buSzPts val="1100"/>
              <a:buFont typeface="Arial"/>
              <a:buNone/>
            </a:pPr>
            <a:r>
              <a:rPr b="0" i="0" lang="en-IE" sz="3600" u="none" strike="noStrike">
                <a:solidFill>
                  <a:schemeClr val="lt1"/>
                </a:solidFill>
                <a:latin typeface="Calibri"/>
                <a:ea typeface="Calibri"/>
                <a:cs typeface="Calibri"/>
                <a:sym typeface="Calibri"/>
              </a:rPr>
              <a:t>		</a:t>
            </a:r>
            <a:endParaRPr sz="3600">
              <a:solidFill>
                <a:schemeClr val="lt1"/>
              </a:solidFill>
              <a:latin typeface="Calibri"/>
              <a:ea typeface="Calibri"/>
              <a:cs typeface="Calibri"/>
              <a:sym typeface="Calibri"/>
            </a:endParaRPr>
          </a:p>
        </p:txBody>
      </p:sp>
      <p:sp>
        <p:nvSpPr>
          <p:cNvPr id="164" name="Google Shape;164;p70"/>
          <p:cNvSpPr/>
          <p:nvPr/>
        </p:nvSpPr>
        <p:spPr>
          <a:xfrm>
            <a:off x="424669" y="3172202"/>
            <a:ext cx="5327201"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Our aim is to have a consistent “look and feel” throughout our branding material including our PowerPoint.</a:t>
            </a:r>
            <a:r>
              <a:rPr b="0" i="0" lang="en-IE" sz="2400" u="none" strike="noStrike">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The slide layouts within this PowerPoint  will give you a great deal of creative flexibily when creating your Presentation.</a:t>
            </a:r>
            <a:endParaRPr sz="3600">
              <a:solidFill>
                <a:schemeClr val="lt1"/>
              </a:solidFill>
              <a:latin typeface="Calibri"/>
              <a:ea typeface="Calibri"/>
              <a:cs typeface="Calibri"/>
              <a:sym typeface="Calibri"/>
            </a:endParaRPr>
          </a:p>
        </p:txBody>
      </p:sp>
      <p:cxnSp>
        <p:nvCxnSpPr>
          <p:cNvPr id="165" name="Google Shape;165;p70"/>
          <p:cNvCxnSpPr/>
          <p:nvPr/>
        </p:nvCxnSpPr>
        <p:spPr>
          <a:xfrm>
            <a:off x="6102669" y="-1"/>
            <a:ext cx="0" cy="6681020"/>
          </a:xfrm>
          <a:prstGeom prst="straightConnector1">
            <a:avLst/>
          </a:prstGeom>
          <a:noFill/>
          <a:ln cap="flat" cmpd="sng" w="9525">
            <a:solidFill>
              <a:schemeClr val="lt1"/>
            </a:solidFill>
            <a:prstDash val="solid"/>
            <a:miter lim="800000"/>
            <a:headEnd len="sm" w="sm" type="none"/>
            <a:tailEnd len="sm" w="sm" type="none"/>
          </a:ln>
        </p:spPr>
      </p:cxnSp>
      <p:cxnSp>
        <p:nvCxnSpPr>
          <p:cNvPr id="166" name="Google Shape;166;p70"/>
          <p:cNvCxnSpPr/>
          <p:nvPr/>
        </p:nvCxnSpPr>
        <p:spPr>
          <a:xfrm rot="10800000">
            <a:off x="1" y="2879179"/>
            <a:ext cx="6091083"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ERGE - FONT TYPEFACE &amp; SIZE">
  <p:cSld name="EMERGE - FONT TYPEFACE &amp; SIZE">
    <p:spTree>
      <p:nvGrpSpPr>
        <p:cNvPr id="167" name="Shape 167"/>
        <p:cNvGrpSpPr/>
        <p:nvPr/>
      </p:nvGrpSpPr>
      <p:grpSpPr>
        <a:xfrm>
          <a:off x="0" y="0"/>
          <a:ext cx="0" cy="0"/>
          <a:chOff x="0" y="0"/>
          <a:chExt cx="0" cy="0"/>
        </a:xfrm>
      </p:grpSpPr>
      <p:sp>
        <p:nvSpPr>
          <p:cNvPr id="168" name="Google Shape;168;p71"/>
          <p:cNvSpPr/>
          <p:nvPr/>
        </p:nvSpPr>
        <p:spPr>
          <a:xfrm>
            <a:off x="0" y="-1"/>
            <a:ext cx="12192000" cy="6858001"/>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71"/>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4400" u="none" strike="noStrike">
                <a:solidFill>
                  <a:schemeClr val="lt1"/>
                </a:solidFill>
                <a:latin typeface="Calibri"/>
                <a:ea typeface="Calibri"/>
                <a:cs typeface="Calibri"/>
                <a:sym typeface="Calibri"/>
              </a:rPr>
              <a:t>EMERGE</a:t>
            </a:r>
            <a:endParaRPr/>
          </a:p>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70" name="Google Shape;170;p71"/>
          <p:cNvSpPr/>
          <p:nvPr/>
        </p:nvSpPr>
        <p:spPr>
          <a:xfrm>
            <a:off x="7469531" y="1633466"/>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171" name="Google Shape;171;p71"/>
          <p:cNvSpPr/>
          <p:nvPr/>
        </p:nvSpPr>
        <p:spPr>
          <a:xfrm>
            <a:off x="424669" y="3172202"/>
            <a:ext cx="548943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EMERGE </a:t>
            </a:r>
            <a:r>
              <a:rPr b="0" i="0" lang="en-IE" sz="2400" u="none" strike="noStrike">
                <a:solidFill>
                  <a:schemeClr val="lt1"/>
                </a:solidFill>
                <a:latin typeface="Calibri"/>
                <a:ea typeface="Calibri"/>
                <a:cs typeface="Calibri"/>
                <a:sym typeface="Calibri"/>
              </a:rPr>
              <a:t>PowerPoint is….</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72" name="Google Shape;172;p71"/>
          <p:cNvCxnSpPr/>
          <p:nvPr/>
        </p:nvCxnSpPr>
        <p:spPr>
          <a:xfrm>
            <a:off x="7098716" y="-1"/>
            <a:ext cx="0" cy="6681020"/>
          </a:xfrm>
          <a:prstGeom prst="straightConnector1">
            <a:avLst/>
          </a:prstGeom>
          <a:noFill/>
          <a:ln cap="flat" cmpd="sng" w="9525">
            <a:solidFill>
              <a:schemeClr val="lt1"/>
            </a:solidFill>
            <a:prstDash val="solid"/>
            <a:miter lim="800000"/>
            <a:headEnd len="sm" w="sm" type="none"/>
            <a:tailEnd len="sm" w="sm" type="none"/>
          </a:ln>
        </p:spPr>
      </p:cxnSp>
      <p:cxnSp>
        <p:nvCxnSpPr>
          <p:cNvPr id="173" name="Google Shape;173;p71"/>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ERGE - ICONS">
  <p:cSld name="EMERGE - ICONS">
    <p:spTree>
      <p:nvGrpSpPr>
        <p:cNvPr id="174" name="Shape 174"/>
        <p:cNvGrpSpPr/>
        <p:nvPr/>
      </p:nvGrpSpPr>
      <p:grpSpPr>
        <a:xfrm>
          <a:off x="0" y="0"/>
          <a:ext cx="0" cy="0"/>
          <a:chOff x="0" y="0"/>
          <a:chExt cx="0" cy="0"/>
        </a:xfrm>
      </p:grpSpPr>
      <p:sp>
        <p:nvSpPr>
          <p:cNvPr id="175" name="Google Shape;175;p72"/>
          <p:cNvSpPr/>
          <p:nvPr/>
        </p:nvSpPr>
        <p:spPr>
          <a:xfrm>
            <a:off x="0" y="-1"/>
            <a:ext cx="12192000" cy="6858001"/>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72"/>
          <p:cNvSpPr/>
          <p:nvPr/>
        </p:nvSpPr>
        <p:spPr>
          <a:xfrm>
            <a:off x="586901" y="491138"/>
            <a:ext cx="3740169"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IE" sz="3600">
                <a:solidFill>
                  <a:schemeClr val="lt1"/>
                </a:solidFill>
                <a:latin typeface="Calibri"/>
                <a:ea typeface="Calibri"/>
                <a:cs typeface="Calibri"/>
                <a:sym typeface="Calibri"/>
              </a:rPr>
              <a:t>ICONS</a:t>
            </a:r>
            <a:r>
              <a:rPr lang="en-IE" sz="3600">
                <a:solidFill>
                  <a:schemeClr val="lt1"/>
                </a:solidFill>
                <a:latin typeface="Calibri"/>
                <a:ea typeface="Calibri"/>
                <a:cs typeface="Calibri"/>
                <a:sym typeface="Calibri"/>
              </a:rPr>
              <a:t> WHICH CAN BE USED WITHIN THE </a:t>
            </a:r>
            <a:r>
              <a:rPr b="1" lang="en-IE" sz="3600">
                <a:solidFill>
                  <a:schemeClr val="lt1"/>
                </a:solidFill>
                <a:latin typeface="Calibri"/>
                <a:ea typeface="Calibri"/>
                <a:cs typeface="Calibri"/>
                <a:sym typeface="Calibri"/>
              </a:rPr>
              <a:t>EMERGE </a:t>
            </a:r>
            <a:r>
              <a:rPr lang="en-IE" sz="3600">
                <a:solidFill>
                  <a:schemeClr val="lt1"/>
                </a:solidFill>
                <a:latin typeface="Calibri"/>
                <a:ea typeface="Calibri"/>
                <a:cs typeface="Calibri"/>
                <a:sym typeface="Calibri"/>
              </a:rPr>
              <a:t>POWERPOINT</a:t>
            </a:r>
            <a:endParaRPr/>
          </a:p>
          <a:p>
            <a:pPr indent="0" lvl="0" marL="0" marR="0" rtl="0" algn="l">
              <a:spcBef>
                <a:spcPts val="0"/>
              </a:spcBef>
              <a:spcAft>
                <a:spcPts val="0"/>
              </a:spcAft>
              <a:buClr>
                <a:schemeClr val="dk1"/>
              </a:buClr>
              <a:buSzPts val="1100"/>
              <a:buFont typeface="Arial"/>
              <a:buNone/>
            </a:pPr>
            <a:r>
              <a:t/>
            </a:r>
            <a:endParaRPr sz="3600">
              <a:solidFill>
                <a:schemeClr val="lt1"/>
              </a:solidFill>
              <a:latin typeface="Calibri"/>
              <a:ea typeface="Calibri"/>
              <a:cs typeface="Calibri"/>
              <a:sym typeface="Calibri"/>
            </a:endParaRPr>
          </a:p>
          <a:p>
            <a:pPr indent="0" lvl="0" marL="52388" marR="0" rtl="0" algn="l">
              <a:spcBef>
                <a:spcPts val="0"/>
              </a:spcBef>
              <a:spcAft>
                <a:spcPts val="0"/>
              </a:spcAft>
              <a:buClr>
                <a:schemeClr val="dk1"/>
              </a:buClr>
              <a:buSzPts val="900"/>
              <a:buFont typeface="Quattrocento Sans"/>
              <a:buNone/>
            </a:pPr>
            <a:r>
              <a:rPr i="1" lang="en-IE" sz="2400">
                <a:solidFill>
                  <a:schemeClr val="lt1"/>
                </a:solidFill>
                <a:latin typeface="Calibri"/>
                <a:ea typeface="Calibri"/>
                <a:cs typeface="Calibri"/>
                <a:sym typeface="Calibri"/>
              </a:rPr>
              <a:t>Resize them without losing quality.</a:t>
            </a:r>
            <a:r>
              <a:rPr i="1" lang="en-IE" sz="2400">
                <a:solidFill>
                  <a:schemeClr val="lt1"/>
                </a:solidFill>
                <a:latin typeface="Calibri"/>
                <a:ea typeface="Calibri"/>
                <a:cs typeface="Calibri"/>
                <a:sym typeface="Calibri"/>
              </a:rPr>
              <a:t> </a:t>
            </a:r>
            <a:r>
              <a:rPr i="1" lang="en-IE" sz="2400">
                <a:solidFill>
                  <a:schemeClr val="lt1"/>
                </a:solidFill>
                <a:latin typeface="Calibri"/>
                <a:ea typeface="Calibri"/>
                <a:cs typeface="Calibri"/>
                <a:sym typeface="Calibri"/>
              </a:rPr>
              <a:t>Change line colour, width and style.</a:t>
            </a:r>
            <a:r>
              <a:rPr i="1" lang="en-IE" sz="2400">
                <a:solidFill>
                  <a:schemeClr val="lt1"/>
                </a:solidFill>
                <a:latin typeface="Calibri"/>
                <a:ea typeface="Calibri"/>
                <a:cs typeface="Calibri"/>
                <a:sym typeface="Calibri"/>
              </a:rPr>
              <a:t> </a:t>
            </a:r>
            <a:endParaRPr/>
          </a:p>
          <a:p>
            <a:pPr indent="0" lvl="0" marL="0" marR="0" rtl="0" algn="l">
              <a:spcBef>
                <a:spcPts val="0"/>
              </a:spcBef>
              <a:spcAft>
                <a:spcPts val="0"/>
              </a:spcAft>
              <a:buClr>
                <a:schemeClr val="dk1"/>
              </a:buClr>
              <a:buSzPts val="1100"/>
              <a:buFont typeface="Arial"/>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400"/>
              <a:buFont typeface="Arial"/>
              <a:buNone/>
            </a:pPr>
            <a:r>
              <a:rPr lang="en-IE" sz="2400">
                <a:solidFill>
                  <a:schemeClr val="lt1"/>
                </a:solidFill>
                <a:latin typeface="Calibri"/>
                <a:ea typeface="Calibri"/>
                <a:cs typeface="Calibri"/>
                <a:sym typeface="Calibri"/>
              </a:rPr>
              <a:t>Isn’t that nice?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Design 1">
  <p:cSld name="Cover Design 1">
    <p:spTree>
      <p:nvGrpSpPr>
        <p:cNvPr id="177" name="Shape 177"/>
        <p:cNvGrpSpPr/>
        <p:nvPr/>
      </p:nvGrpSpPr>
      <p:grpSpPr>
        <a:xfrm>
          <a:off x="0" y="0"/>
          <a:ext cx="0" cy="0"/>
          <a:chOff x="0" y="0"/>
          <a:chExt cx="0" cy="0"/>
        </a:xfrm>
      </p:grpSpPr>
      <p:sp>
        <p:nvSpPr>
          <p:cNvPr id="178" name="Google Shape;178;p73"/>
          <p:cNvSpPr/>
          <p:nvPr/>
        </p:nvSpPr>
        <p:spPr>
          <a:xfrm>
            <a:off x="0" y="3043451"/>
            <a:ext cx="8001000" cy="3803332"/>
          </a:xfrm>
          <a:custGeom>
            <a:rect b="b" l="l" r="r" t="t"/>
            <a:pathLst>
              <a:path extrusionOk="0" h="4619192" w="765571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0">
                <a:srgbClr val="10B1A2"/>
              </a:gs>
              <a:gs pos="11000">
                <a:srgbClr val="10B1A2"/>
              </a:gs>
              <a:gs pos="68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73"/>
          <p:cNvSpPr/>
          <p:nvPr/>
        </p:nvSpPr>
        <p:spPr>
          <a:xfrm>
            <a:off x="5826406" y="928119"/>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3"/>
          <p:cNvSpPr/>
          <p:nvPr>
            <p:ph idx="2" type="pic"/>
          </p:nvPr>
        </p:nvSpPr>
        <p:spPr>
          <a:xfrm>
            <a:off x="5819671" y="-789158"/>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73"/>
          <p:cNvSpPr txBox="1"/>
          <p:nvPr>
            <p:ph idx="1" type="body"/>
          </p:nvPr>
        </p:nvSpPr>
        <p:spPr>
          <a:xfrm>
            <a:off x="323510" y="3811560"/>
            <a:ext cx="4654134" cy="1806803"/>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chemeClr val="lt1"/>
              </a:buClr>
              <a:buSzPts val="3600"/>
              <a:buNone/>
              <a:defRPr b="0" sz="3600">
                <a:solidFill>
                  <a:schemeClr val="lt1"/>
                </a:solidFill>
              </a:defRPr>
            </a:lvl1pPr>
            <a:lvl2pPr indent="-228600" lvl="1" marL="914400" algn="l">
              <a:lnSpc>
                <a:spcPct val="90000"/>
              </a:lnSpc>
              <a:spcBef>
                <a:spcPts val="500"/>
              </a:spcBef>
              <a:spcAft>
                <a:spcPts val="0"/>
              </a:spcAft>
              <a:buClr>
                <a:schemeClr val="lt1"/>
              </a:buClr>
              <a:buSzPts val="3000"/>
              <a:buNone/>
              <a:defRPr b="1">
                <a:solidFill>
                  <a:schemeClr val="lt1"/>
                </a:solidFill>
              </a:defRPr>
            </a:lvl2pPr>
            <a:lvl3pPr indent="-228600" lvl="2" marL="1371600" algn="l">
              <a:lnSpc>
                <a:spcPct val="90000"/>
              </a:lnSpc>
              <a:spcBef>
                <a:spcPts val="500"/>
              </a:spcBef>
              <a:spcAft>
                <a:spcPts val="0"/>
              </a:spcAft>
              <a:buClr>
                <a:schemeClr val="lt1"/>
              </a:buClr>
              <a:buSzPts val="2400"/>
              <a:buNone/>
              <a:defRPr b="1">
                <a:solidFill>
                  <a:schemeClr val="lt1"/>
                </a:solidFill>
              </a:defRPr>
            </a:lvl3pPr>
            <a:lvl4pPr indent="-228600" lvl="3" marL="1828800" algn="l">
              <a:lnSpc>
                <a:spcPct val="90000"/>
              </a:lnSpc>
              <a:spcBef>
                <a:spcPts val="500"/>
              </a:spcBef>
              <a:spcAft>
                <a:spcPts val="0"/>
              </a:spcAft>
              <a:buClr>
                <a:schemeClr val="lt1"/>
              </a:buClr>
              <a:buSzPts val="2400"/>
              <a:buNone/>
              <a:defRPr b="1">
                <a:solidFill>
                  <a:schemeClr val="lt1"/>
                </a:solidFill>
              </a:defRPr>
            </a:lvl4pPr>
            <a:lvl5pPr indent="-228600" lvl="4" marL="2286000" algn="l">
              <a:lnSpc>
                <a:spcPct val="90000"/>
              </a:lnSpc>
              <a:spcBef>
                <a:spcPts val="500"/>
              </a:spcBef>
              <a:spcAft>
                <a:spcPts val="0"/>
              </a:spcAft>
              <a:buClr>
                <a:schemeClr val="lt1"/>
              </a:buClr>
              <a:buSzPts val="24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2" name="Google Shape;182;p73"/>
          <p:cNvPicPr preferRelativeResize="0"/>
          <p:nvPr/>
        </p:nvPicPr>
        <p:blipFill rotWithShape="1">
          <a:blip r:embed="rId2">
            <a:alphaModFix/>
          </a:blip>
          <a:srcRect b="0" l="0" r="0" t="0"/>
          <a:stretch/>
        </p:blipFill>
        <p:spPr>
          <a:xfrm>
            <a:off x="475214" y="428605"/>
            <a:ext cx="4722540" cy="1797044"/>
          </a:xfrm>
          <a:prstGeom prst="rect">
            <a:avLst/>
          </a:prstGeom>
          <a:noFill/>
          <a:ln>
            <a:noFill/>
          </a:ln>
        </p:spPr>
      </p:pic>
      <p:pic>
        <p:nvPicPr>
          <p:cNvPr id="183" name="Google Shape;183;p73"/>
          <p:cNvPicPr preferRelativeResize="0"/>
          <p:nvPr/>
        </p:nvPicPr>
        <p:blipFill rotWithShape="1">
          <a:blip r:embed="rId3">
            <a:alphaModFix/>
          </a:blip>
          <a:srcRect b="0" l="0" r="0" t="0"/>
          <a:stretch/>
        </p:blipFill>
        <p:spPr>
          <a:xfrm>
            <a:off x="11251277" y="4746548"/>
            <a:ext cx="690436" cy="673218"/>
          </a:xfrm>
          <a:prstGeom prst="rect">
            <a:avLst/>
          </a:prstGeom>
          <a:noFill/>
          <a:ln>
            <a:noFill/>
          </a:ln>
        </p:spPr>
      </p:pic>
      <p:pic>
        <p:nvPicPr>
          <p:cNvPr id="184" name="Google Shape;184;p73"/>
          <p:cNvPicPr preferRelativeResize="0"/>
          <p:nvPr/>
        </p:nvPicPr>
        <p:blipFill rotWithShape="1">
          <a:blip r:embed="rId4">
            <a:alphaModFix/>
          </a:blip>
          <a:srcRect b="0" l="0" r="0" t="0"/>
          <a:stretch/>
        </p:blipFill>
        <p:spPr>
          <a:xfrm>
            <a:off x="6539169" y="5015718"/>
            <a:ext cx="1363247" cy="1350410"/>
          </a:xfrm>
          <a:prstGeom prst="rect">
            <a:avLst/>
          </a:prstGeom>
          <a:noFill/>
          <a:ln>
            <a:noFill/>
          </a:ln>
        </p:spPr>
      </p:pic>
      <p:pic>
        <p:nvPicPr>
          <p:cNvPr id="185" name="Google Shape;185;p73"/>
          <p:cNvPicPr preferRelativeResize="0"/>
          <p:nvPr/>
        </p:nvPicPr>
        <p:blipFill rotWithShape="1">
          <a:blip r:embed="rId5">
            <a:alphaModFix/>
          </a:blip>
          <a:srcRect b="0" l="0" r="0" t="0"/>
          <a:stretch/>
        </p:blipFill>
        <p:spPr>
          <a:xfrm>
            <a:off x="4680028" y="2183126"/>
            <a:ext cx="2227993" cy="2220696"/>
          </a:xfrm>
          <a:prstGeom prst="rect">
            <a:avLst/>
          </a:prstGeom>
          <a:noFill/>
          <a:ln>
            <a:noFill/>
          </a:ln>
        </p:spPr>
      </p:pic>
      <p:pic>
        <p:nvPicPr>
          <p:cNvPr id="186" name="Google Shape;186;p73"/>
          <p:cNvPicPr preferRelativeResize="0"/>
          <p:nvPr/>
        </p:nvPicPr>
        <p:blipFill rotWithShape="1">
          <a:blip r:embed="rId6">
            <a:alphaModFix/>
          </a:blip>
          <a:srcRect b="0" l="0" r="0" t="0"/>
          <a:stretch/>
        </p:blipFill>
        <p:spPr>
          <a:xfrm>
            <a:off x="8001000" y="6033246"/>
            <a:ext cx="3991439" cy="56160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3 colums - RIGHT">
  <p:cSld name="text only with 3 colums - RIGHT">
    <p:spTree>
      <p:nvGrpSpPr>
        <p:cNvPr id="187" name="Shape 187"/>
        <p:cNvGrpSpPr/>
        <p:nvPr/>
      </p:nvGrpSpPr>
      <p:grpSpPr>
        <a:xfrm>
          <a:off x="0" y="0"/>
          <a:ext cx="0" cy="0"/>
          <a:chOff x="0" y="0"/>
          <a:chExt cx="0" cy="0"/>
        </a:xfrm>
      </p:grpSpPr>
      <p:sp>
        <p:nvSpPr>
          <p:cNvPr id="188" name="Google Shape;188;p7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74"/>
          <p:cNvSpPr txBox="1"/>
          <p:nvPr>
            <p:ph idx="2" type="body"/>
          </p:nvPr>
        </p:nvSpPr>
        <p:spPr>
          <a:xfrm>
            <a:off x="4175360" y="2128494"/>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74"/>
          <p:cNvSpPr txBox="1"/>
          <p:nvPr>
            <p:ph idx="3" type="body"/>
          </p:nvPr>
        </p:nvSpPr>
        <p:spPr>
          <a:xfrm>
            <a:off x="9228157" y="2123341"/>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74"/>
          <p:cNvSpPr txBox="1"/>
          <p:nvPr>
            <p:ph idx="4" type="body"/>
          </p:nvPr>
        </p:nvSpPr>
        <p:spPr>
          <a:xfrm>
            <a:off x="6723190" y="2123341"/>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2" name="Google Shape;192;p74"/>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193" name="Google Shape;193;p7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94" name="Google Shape;194;p74"/>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195" name="Google Shape;195;p74"/>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ullets slide">
  <p:cSld name="3 bullets slide">
    <p:spTree>
      <p:nvGrpSpPr>
        <p:cNvPr id="25" name="Shape 25"/>
        <p:cNvGrpSpPr/>
        <p:nvPr/>
      </p:nvGrpSpPr>
      <p:grpSpPr>
        <a:xfrm>
          <a:off x="0" y="0"/>
          <a:ext cx="0" cy="0"/>
          <a:chOff x="0" y="0"/>
          <a:chExt cx="0" cy="0"/>
        </a:xfrm>
      </p:grpSpPr>
      <p:sp>
        <p:nvSpPr>
          <p:cNvPr id="26" name="Google Shape;26;p57"/>
          <p:cNvSpPr/>
          <p:nvPr/>
        </p:nvSpPr>
        <p:spPr>
          <a:xfrm>
            <a:off x="4903304" y="1126433"/>
            <a:ext cx="7288696" cy="1302295"/>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57"/>
          <p:cNvSpPr/>
          <p:nvPr/>
        </p:nvSpPr>
        <p:spPr>
          <a:xfrm>
            <a:off x="4903304" y="2749824"/>
            <a:ext cx="7288696" cy="1302295"/>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57"/>
          <p:cNvSpPr/>
          <p:nvPr/>
        </p:nvSpPr>
        <p:spPr>
          <a:xfrm>
            <a:off x="4903304" y="4373215"/>
            <a:ext cx="7288696" cy="1302295"/>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9" name="Google Shape;29;p57"/>
          <p:cNvCxnSpPr/>
          <p:nvPr/>
        </p:nvCxnSpPr>
        <p:spPr>
          <a:xfrm>
            <a:off x="6175512" y="1223543"/>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0" name="Google Shape;30;p57"/>
          <p:cNvCxnSpPr/>
          <p:nvPr/>
        </p:nvCxnSpPr>
        <p:spPr>
          <a:xfrm>
            <a:off x="6175512" y="2852059"/>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1" name="Google Shape;31;p57"/>
          <p:cNvCxnSpPr/>
          <p:nvPr/>
        </p:nvCxnSpPr>
        <p:spPr>
          <a:xfrm>
            <a:off x="6175512" y="4496389"/>
            <a:ext cx="0" cy="1042579"/>
          </a:xfrm>
          <a:prstGeom prst="straightConnector1">
            <a:avLst/>
          </a:prstGeom>
          <a:noFill/>
          <a:ln cap="flat" cmpd="sng" w="28575">
            <a:solidFill>
              <a:schemeClr val="lt1"/>
            </a:solidFill>
            <a:prstDash val="solid"/>
            <a:miter lim="800000"/>
            <a:headEnd len="sm" w="sm" type="none"/>
            <a:tailEnd len="sm" w="sm" type="none"/>
          </a:ln>
        </p:spPr>
      </p:cxnSp>
      <p:pic>
        <p:nvPicPr>
          <p:cNvPr id="32" name="Google Shape;32;p57"/>
          <p:cNvPicPr preferRelativeResize="0"/>
          <p:nvPr/>
        </p:nvPicPr>
        <p:blipFill rotWithShape="1">
          <a:blip r:embed="rId2">
            <a:alphaModFix/>
          </a:blip>
          <a:srcRect b="6473" l="29694" r="13475" t="6763"/>
          <a:stretch/>
        </p:blipFill>
        <p:spPr>
          <a:xfrm>
            <a:off x="3954456" y="677649"/>
            <a:ext cx="1176669" cy="5446643"/>
          </a:xfrm>
          <a:prstGeom prst="rect">
            <a:avLst/>
          </a:prstGeom>
          <a:noFill/>
          <a:ln>
            <a:noFill/>
          </a:ln>
        </p:spPr>
      </p:pic>
      <p:sp>
        <p:nvSpPr>
          <p:cNvPr id="33" name="Google Shape;33;p57"/>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7"/>
          <p:cNvSpPr txBox="1"/>
          <p:nvPr>
            <p:ph idx="2" type="body"/>
          </p:nvPr>
        </p:nvSpPr>
        <p:spPr>
          <a:xfrm>
            <a:off x="643223" y="2087287"/>
            <a:ext cx="3821205"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7"/>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7"/>
          <p:cNvSpPr txBox="1"/>
          <p:nvPr>
            <p:ph idx="4" type="body"/>
          </p:nvPr>
        </p:nvSpPr>
        <p:spPr>
          <a:xfrm>
            <a:off x="6271051" y="1126433"/>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57"/>
          <p:cNvCxnSpPr/>
          <p:nvPr/>
        </p:nvCxnSpPr>
        <p:spPr>
          <a:xfrm>
            <a:off x="417209" y="1920386"/>
            <a:ext cx="4287526" cy="0"/>
          </a:xfrm>
          <a:prstGeom prst="straightConnector1">
            <a:avLst/>
          </a:prstGeom>
          <a:noFill/>
          <a:ln cap="flat" cmpd="sng" w="9525">
            <a:solidFill>
              <a:srgbClr val="174F72"/>
            </a:solidFill>
            <a:prstDash val="solid"/>
            <a:miter lim="800000"/>
            <a:headEnd len="sm" w="sm" type="none"/>
            <a:tailEnd len="sm" w="sm" type="none"/>
          </a:ln>
        </p:spPr>
      </p:cxnSp>
      <p:sp>
        <p:nvSpPr>
          <p:cNvPr id="38" name="Google Shape;38;p57"/>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7"/>
          <p:cNvSpPr txBox="1"/>
          <p:nvPr>
            <p:ph idx="6" type="body"/>
          </p:nvPr>
        </p:nvSpPr>
        <p:spPr>
          <a:xfrm>
            <a:off x="6294869" y="2740524"/>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7"/>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7"/>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3" name="Google Shape;43;p57"/>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LEFT">
  <p:cSld name="text only with 2 colums - LEFT">
    <p:spTree>
      <p:nvGrpSpPr>
        <p:cNvPr id="196" name="Shape 196"/>
        <p:cNvGrpSpPr/>
        <p:nvPr/>
      </p:nvGrpSpPr>
      <p:grpSpPr>
        <a:xfrm>
          <a:off x="0" y="0"/>
          <a:ext cx="0" cy="0"/>
          <a:chOff x="0" y="0"/>
          <a:chExt cx="0" cy="0"/>
        </a:xfrm>
      </p:grpSpPr>
      <p:sp>
        <p:nvSpPr>
          <p:cNvPr id="197" name="Google Shape;197;p75"/>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75"/>
          <p:cNvSpPr txBox="1"/>
          <p:nvPr>
            <p:ph idx="2" type="body"/>
          </p:nvPr>
        </p:nvSpPr>
        <p:spPr>
          <a:xfrm>
            <a:off x="876302" y="2117211"/>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75"/>
          <p:cNvSpPr txBox="1"/>
          <p:nvPr>
            <p:ph idx="3" type="body"/>
          </p:nvPr>
        </p:nvSpPr>
        <p:spPr>
          <a:xfrm>
            <a:off x="4683387" y="2139557"/>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0" name="Google Shape;200;p75"/>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201" name="Google Shape;201;p75"/>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02" name="Google Shape;202;p75"/>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203" name="Google Shape;203;p75"/>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3 colums - LEFT">
  <p:cSld name="text only with 3 colums - LEFT">
    <p:spTree>
      <p:nvGrpSpPr>
        <p:cNvPr id="204" name="Shape 204"/>
        <p:cNvGrpSpPr/>
        <p:nvPr/>
      </p:nvGrpSpPr>
      <p:grpSpPr>
        <a:xfrm>
          <a:off x="0" y="0"/>
          <a:ext cx="0" cy="0"/>
          <a:chOff x="0" y="0"/>
          <a:chExt cx="0" cy="0"/>
        </a:xfrm>
      </p:grpSpPr>
      <p:sp>
        <p:nvSpPr>
          <p:cNvPr id="205" name="Google Shape;205;p76"/>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76"/>
          <p:cNvSpPr txBox="1"/>
          <p:nvPr>
            <p:ph idx="2" type="body"/>
          </p:nvPr>
        </p:nvSpPr>
        <p:spPr>
          <a:xfrm>
            <a:off x="876300" y="2113005"/>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76"/>
          <p:cNvSpPr txBox="1"/>
          <p:nvPr>
            <p:ph idx="3" type="body"/>
          </p:nvPr>
        </p:nvSpPr>
        <p:spPr>
          <a:xfrm>
            <a:off x="5929097" y="2107852"/>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76"/>
          <p:cNvSpPr txBox="1"/>
          <p:nvPr>
            <p:ph idx="4" type="body"/>
          </p:nvPr>
        </p:nvSpPr>
        <p:spPr>
          <a:xfrm>
            <a:off x="3424130" y="2107852"/>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9" name="Google Shape;209;p76"/>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210" name="Google Shape;210;p7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11" name="Google Shape;211;p76"/>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212" name="Google Shape;212;p76"/>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to left - photo to right">
  <p:cSld name="Text to left - photo to right">
    <p:spTree>
      <p:nvGrpSpPr>
        <p:cNvPr id="213" name="Shape 213"/>
        <p:cNvGrpSpPr/>
        <p:nvPr/>
      </p:nvGrpSpPr>
      <p:grpSpPr>
        <a:xfrm>
          <a:off x="0" y="0"/>
          <a:ext cx="0" cy="0"/>
          <a:chOff x="0" y="0"/>
          <a:chExt cx="0" cy="0"/>
        </a:xfrm>
      </p:grpSpPr>
      <p:cxnSp>
        <p:nvCxnSpPr>
          <p:cNvPr id="214" name="Google Shape;214;p77"/>
          <p:cNvCxnSpPr/>
          <p:nvPr/>
        </p:nvCxnSpPr>
        <p:spPr>
          <a:xfrm rot="10800000">
            <a:off x="337256" y="1808079"/>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215" name="Google Shape;215;p77"/>
          <p:cNvSpPr txBox="1"/>
          <p:nvPr>
            <p:ph idx="1" type="body"/>
          </p:nvPr>
        </p:nvSpPr>
        <p:spPr>
          <a:xfrm>
            <a:off x="421069" y="915852"/>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77"/>
          <p:cNvSpPr txBox="1"/>
          <p:nvPr>
            <p:ph idx="2" type="body"/>
          </p:nvPr>
        </p:nvSpPr>
        <p:spPr>
          <a:xfrm>
            <a:off x="428017" y="2049331"/>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77"/>
          <p:cNvSpPr/>
          <p:nvPr>
            <p:ph idx="3" type="pic"/>
          </p:nvPr>
        </p:nvSpPr>
        <p:spPr>
          <a:xfrm flipH="1">
            <a:off x="6929107" y="-160857"/>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77"/>
          <p:cNvSpPr/>
          <p:nvPr/>
        </p:nvSpPr>
        <p:spPr>
          <a:xfrm rot="-9184264">
            <a:off x="8575829" y="806436"/>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20" name="Google Shape;220;p7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221" name="Google Shape;221;p77"/>
          <p:cNvPicPr preferRelativeResize="0"/>
          <p:nvPr/>
        </p:nvPicPr>
        <p:blipFill rotWithShape="1">
          <a:blip r:embed="rId3">
            <a:alphaModFix/>
          </a:blip>
          <a:srcRect b="0" l="0" r="0" t="0"/>
          <a:stretch/>
        </p:blipFill>
        <p:spPr>
          <a:xfrm>
            <a:off x="11323261" y="4419920"/>
            <a:ext cx="690436" cy="673218"/>
          </a:xfrm>
          <a:prstGeom prst="rect">
            <a:avLst/>
          </a:prstGeom>
          <a:noFill/>
          <a:ln>
            <a:noFill/>
          </a:ln>
        </p:spPr>
      </p:pic>
      <p:pic>
        <p:nvPicPr>
          <p:cNvPr id="222" name="Google Shape;222;p77"/>
          <p:cNvPicPr preferRelativeResize="0"/>
          <p:nvPr/>
        </p:nvPicPr>
        <p:blipFill rotWithShape="1">
          <a:blip r:embed="rId4">
            <a:alphaModFix/>
          </a:blip>
          <a:srcRect b="0" l="0" r="0" t="0"/>
          <a:stretch/>
        </p:blipFill>
        <p:spPr>
          <a:xfrm>
            <a:off x="9077246" y="4712644"/>
            <a:ext cx="1363247" cy="1350410"/>
          </a:xfrm>
          <a:prstGeom prst="rect">
            <a:avLst/>
          </a:prstGeom>
          <a:noFill/>
          <a:ln>
            <a:noFill/>
          </a:ln>
        </p:spPr>
      </p:pic>
      <p:pic>
        <p:nvPicPr>
          <p:cNvPr id="223" name="Google Shape;223;p77"/>
          <p:cNvPicPr preferRelativeResize="0"/>
          <p:nvPr/>
        </p:nvPicPr>
        <p:blipFill rotWithShape="1">
          <a:blip r:embed="rId5">
            <a:alphaModFix/>
          </a:blip>
          <a:srcRect b="0" l="0" r="0" t="0"/>
          <a:stretch/>
        </p:blipFill>
        <p:spPr>
          <a:xfrm>
            <a:off x="5814086" y="915852"/>
            <a:ext cx="2227993" cy="222069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NAVY)">
  <p:cSld name="Text with quote box on left  (NAVY)">
    <p:spTree>
      <p:nvGrpSpPr>
        <p:cNvPr id="224" name="Shape 224"/>
        <p:cNvGrpSpPr/>
        <p:nvPr/>
      </p:nvGrpSpPr>
      <p:grpSpPr>
        <a:xfrm>
          <a:off x="0" y="0"/>
          <a:ext cx="0" cy="0"/>
          <a:chOff x="0" y="0"/>
          <a:chExt cx="0" cy="0"/>
        </a:xfrm>
      </p:grpSpPr>
      <p:grpSp>
        <p:nvGrpSpPr>
          <p:cNvPr id="225" name="Google Shape;225;p78"/>
          <p:cNvGrpSpPr/>
          <p:nvPr/>
        </p:nvGrpSpPr>
        <p:grpSpPr>
          <a:xfrm>
            <a:off x="-3012756" y="-2245140"/>
            <a:ext cx="10242583" cy="10242583"/>
            <a:chOff x="-3012756" y="-2245140"/>
            <a:chExt cx="10242583" cy="10242583"/>
          </a:xfrm>
        </p:grpSpPr>
        <p:sp>
          <p:nvSpPr>
            <p:cNvPr id="226" name="Google Shape;226;p78"/>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78"/>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8" name="Google Shape;228;p78"/>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29" name="Google Shape;229;p78"/>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30" name="Google Shape;230;p78"/>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cxnSp>
        <p:nvCxnSpPr>
          <p:cNvPr id="231" name="Google Shape;231;p78"/>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
        <p:nvSpPr>
          <p:cNvPr id="232" name="Google Shape;232;p78"/>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78"/>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7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35" name="Google Shape;235;p78"/>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36" name="Google Shape;236;p78"/>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78"/>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78"/>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TURQUOISE)">
  <p:cSld name="Text with quote box on left (TURQUOISE)">
    <p:spTree>
      <p:nvGrpSpPr>
        <p:cNvPr id="239" name="Shape 239"/>
        <p:cNvGrpSpPr/>
        <p:nvPr/>
      </p:nvGrpSpPr>
      <p:grpSpPr>
        <a:xfrm>
          <a:off x="0" y="0"/>
          <a:ext cx="0" cy="0"/>
          <a:chOff x="0" y="0"/>
          <a:chExt cx="0" cy="0"/>
        </a:xfrm>
      </p:grpSpPr>
      <p:grpSp>
        <p:nvGrpSpPr>
          <p:cNvPr id="240" name="Google Shape;240;p79"/>
          <p:cNvGrpSpPr/>
          <p:nvPr/>
        </p:nvGrpSpPr>
        <p:grpSpPr>
          <a:xfrm>
            <a:off x="-3012756" y="-2245140"/>
            <a:ext cx="10242583" cy="10242583"/>
            <a:chOff x="-3012756" y="-2245140"/>
            <a:chExt cx="10242583" cy="10242583"/>
          </a:xfrm>
        </p:grpSpPr>
        <p:sp>
          <p:nvSpPr>
            <p:cNvPr id="241" name="Google Shape;241;p79"/>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79"/>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3" name="Google Shape;243;p79"/>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44" name="Google Shape;244;p79"/>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45" name="Google Shape;245;p79"/>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46" name="Google Shape;246;p79"/>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79"/>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79"/>
          <p:cNvSpPr txBox="1"/>
          <p:nvPr/>
        </p:nvSpPr>
        <p:spPr>
          <a:xfrm>
            <a:off x="285884" y="6389956"/>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49" name="Google Shape;249;p79"/>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50" name="Google Shape;250;p79"/>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79"/>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79"/>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3" name="Google Shape;253;p79"/>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LIME)">
  <p:cSld name="Text with quote box on left  (LIME)">
    <p:spTree>
      <p:nvGrpSpPr>
        <p:cNvPr id="254" name="Shape 254"/>
        <p:cNvGrpSpPr/>
        <p:nvPr/>
      </p:nvGrpSpPr>
      <p:grpSpPr>
        <a:xfrm>
          <a:off x="0" y="0"/>
          <a:ext cx="0" cy="0"/>
          <a:chOff x="0" y="0"/>
          <a:chExt cx="0" cy="0"/>
        </a:xfrm>
      </p:grpSpPr>
      <p:grpSp>
        <p:nvGrpSpPr>
          <p:cNvPr id="255" name="Google Shape;255;p80"/>
          <p:cNvGrpSpPr/>
          <p:nvPr/>
        </p:nvGrpSpPr>
        <p:grpSpPr>
          <a:xfrm>
            <a:off x="-3012756" y="-2245140"/>
            <a:ext cx="10242583" cy="10242583"/>
            <a:chOff x="-3012756" y="-2245140"/>
            <a:chExt cx="10242583" cy="10242583"/>
          </a:xfrm>
        </p:grpSpPr>
        <p:sp>
          <p:nvSpPr>
            <p:cNvPr id="256" name="Google Shape;256;p80"/>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80"/>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8" name="Google Shape;258;p80"/>
            <p:cNvPicPr preferRelativeResize="0"/>
            <p:nvPr/>
          </p:nvPicPr>
          <p:blipFill rotWithShape="1">
            <a:blip r:embed="rId2">
              <a:alphaModFix amt="80000"/>
            </a:blip>
            <a:srcRect b="0" l="0" r="0" t="0"/>
            <a:stretch/>
          </p:blipFill>
          <p:spPr>
            <a:xfrm>
              <a:off x="114696" y="5320710"/>
              <a:ext cx="1363247" cy="1350410"/>
            </a:xfrm>
            <a:prstGeom prst="rect">
              <a:avLst/>
            </a:prstGeom>
            <a:noFill/>
            <a:ln>
              <a:noFill/>
            </a:ln>
          </p:spPr>
        </p:pic>
        <p:pic>
          <p:nvPicPr>
            <p:cNvPr id="259" name="Google Shape;259;p80"/>
            <p:cNvPicPr preferRelativeResize="0"/>
            <p:nvPr/>
          </p:nvPicPr>
          <p:blipFill rotWithShape="1">
            <a:blip r:embed="rId3">
              <a:alphaModFix amt="80000"/>
            </a:blip>
            <a:srcRect b="0" l="0" r="0" t="0"/>
            <a:stretch/>
          </p:blipFill>
          <p:spPr>
            <a:xfrm rot="299580">
              <a:off x="4206166" y="82689"/>
              <a:ext cx="2027433" cy="1976874"/>
            </a:xfrm>
            <a:prstGeom prst="rect">
              <a:avLst/>
            </a:prstGeom>
            <a:noFill/>
            <a:ln>
              <a:noFill/>
            </a:ln>
          </p:spPr>
        </p:pic>
        <p:pic>
          <p:nvPicPr>
            <p:cNvPr id="260" name="Google Shape;260;p80"/>
            <p:cNvPicPr preferRelativeResize="0"/>
            <p:nvPr/>
          </p:nvPicPr>
          <p:blipFill rotWithShape="1">
            <a:blip r:embed="rId4">
              <a:alphaModFix amt="80000"/>
            </a:blip>
            <a:srcRect b="0" l="0" r="0" t="0"/>
            <a:stretch/>
          </p:blipFill>
          <p:spPr>
            <a:xfrm>
              <a:off x="4754778" y="4642672"/>
              <a:ext cx="724821" cy="722447"/>
            </a:xfrm>
            <a:prstGeom prst="rect">
              <a:avLst/>
            </a:prstGeom>
            <a:noFill/>
            <a:ln>
              <a:noFill/>
            </a:ln>
          </p:spPr>
        </p:pic>
      </p:grpSp>
      <p:sp>
        <p:nvSpPr>
          <p:cNvPr id="261" name="Google Shape;261;p80"/>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80"/>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80"/>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80"/>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80"/>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8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67" name="Google Shape;267;p80"/>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cxnSp>
        <p:nvCxnSpPr>
          <p:cNvPr id="268" name="Google Shape;268;p80"/>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NAVY)">
  <p:cSld name="Text with quote box on right (NAVY)">
    <p:spTree>
      <p:nvGrpSpPr>
        <p:cNvPr id="269" name="Shape 269"/>
        <p:cNvGrpSpPr/>
        <p:nvPr/>
      </p:nvGrpSpPr>
      <p:grpSpPr>
        <a:xfrm>
          <a:off x="0" y="0"/>
          <a:ext cx="0" cy="0"/>
          <a:chOff x="0" y="0"/>
          <a:chExt cx="0" cy="0"/>
        </a:xfrm>
      </p:grpSpPr>
      <p:grpSp>
        <p:nvGrpSpPr>
          <p:cNvPr id="270" name="Google Shape;270;p81"/>
          <p:cNvGrpSpPr/>
          <p:nvPr/>
        </p:nvGrpSpPr>
        <p:grpSpPr>
          <a:xfrm flipH="1">
            <a:off x="4964537" y="-2216459"/>
            <a:ext cx="10242583" cy="10242583"/>
            <a:chOff x="-3012756" y="-2245140"/>
            <a:chExt cx="10242583" cy="10242583"/>
          </a:xfrm>
        </p:grpSpPr>
        <p:sp>
          <p:nvSpPr>
            <p:cNvPr id="271" name="Google Shape;271;p81"/>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81"/>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3" name="Google Shape;273;p81"/>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74" name="Google Shape;274;p81"/>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75" name="Google Shape;275;p81"/>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76" name="Google Shape;276;p81"/>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81"/>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81"/>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81"/>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81"/>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1" name="Google Shape;281;p81"/>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
        <p:nvSpPr>
          <p:cNvPr id="282" name="Google Shape;282;p81"/>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83" name="Google Shape;283;p81"/>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PINK)">
  <p:cSld name="Text with quote box on right (PINK)">
    <p:spTree>
      <p:nvGrpSpPr>
        <p:cNvPr id="284" name="Shape 284"/>
        <p:cNvGrpSpPr/>
        <p:nvPr/>
      </p:nvGrpSpPr>
      <p:grpSpPr>
        <a:xfrm>
          <a:off x="0" y="0"/>
          <a:ext cx="0" cy="0"/>
          <a:chOff x="0" y="0"/>
          <a:chExt cx="0" cy="0"/>
        </a:xfrm>
      </p:grpSpPr>
      <p:grpSp>
        <p:nvGrpSpPr>
          <p:cNvPr id="285" name="Google Shape;285;p82"/>
          <p:cNvGrpSpPr/>
          <p:nvPr/>
        </p:nvGrpSpPr>
        <p:grpSpPr>
          <a:xfrm flipH="1">
            <a:off x="4950023" y="-2219763"/>
            <a:ext cx="10242583" cy="10242583"/>
            <a:chOff x="-3012756" y="-2245140"/>
            <a:chExt cx="10242583" cy="10242583"/>
          </a:xfrm>
        </p:grpSpPr>
        <p:sp>
          <p:nvSpPr>
            <p:cNvPr id="286" name="Google Shape;286;p82"/>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82"/>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82"/>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289" name="Google Shape;289;p82"/>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290" name="Google Shape;290;p82"/>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291" name="Google Shape;291;p82"/>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82"/>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82"/>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82"/>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82"/>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82"/>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97" name="Google Shape;297;p82"/>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298" name="Google Shape;298;p82"/>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TURQUOISE)">
  <p:cSld name="Text with quote box on right (TURQUOISE)">
    <p:spTree>
      <p:nvGrpSpPr>
        <p:cNvPr id="299" name="Shape 299"/>
        <p:cNvGrpSpPr/>
        <p:nvPr/>
      </p:nvGrpSpPr>
      <p:grpSpPr>
        <a:xfrm>
          <a:off x="0" y="0"/>
          <a:ext cx="0" cy="0"/>
          <a:chOff x="0" y="0"/>
          <a:chExt cx="0" cy="0"/>
        </a:xfrm>
      </p:grpSpPr>
      <p:grpSp>
        <p:nvGrpSpPr>
          <p:cNvPr id="300" name="Google Shape;300;p83"/>
          <p:cNvGrpSpPr/>
          <p:nvPr/>
        </p:nvGrpSpPr>
        <p:grpSpPr>
          <a:xfrm flipH="1">
            <a:off x="4951089" y="-2211088"/>
            <a:ext cx="10242583" cy="10242583"/>
            <a:chOff x="-3012756" y="-2245140"/>
            <a:chExt cx="10242583" cy="10242583"/>
          </a:xfrm>
        </p:grpSpPr>
        <p:sp>
          <p:nvSpPr>
            <p:cNvPr id="301" name="Google Shape;301;p83"/>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83"/>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3" name="Google Shape;303;p83"/>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304" name="Google Shape;304;p83"/>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305" name="Google Shape;305;p83"/>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306" name="Google Shape;306;p83"/>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83"/>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83"/>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83"/>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83"/>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83"/>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12" name="Google Shape;312;p83"/>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313" name="Google Shape;313;p83"/>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LIME)">
  <p:cSld name="Text with quote box on right (LIME)">
    <p:spTree>
      <p:nvGrpSpPr>
        <p:cNvPr id="314" name="Shape 314"/>
        <p:cNvGrpSpPr/>
        <p:nvPr/>
      </p:nvGrpSpPr>
      <p:grpSpPr>
        <a:xfrm>
          <a:off x="0" y="0"/>
          <a:ext cx="0" cy="0"/>
          <a:chOff x="0" y="0"/>
          <a:chExt cx="0" cy="0"/>
        </a:xfrm>
      </p:grpSpPr>
      <p:grpSp>
        <p:nvGrpSpPr>
          <p:cNvPr id="315" name="Google Shape;315;p84"/>
          <p:cNvGrpSpPr/>
          <p:nvPr/>
        </p:nvGrpSpPr>
        <p:grpSpPr>
          <a:xfrm flipH="1">
            <a:off x="4965629" y="-2209282"/>
            <a:ext cx="10242583" cy="10242583"/>
            <a:chOff x="-3012756" y="-2245140"/>
            <a:chExt cx="10242583" cy="10242583"/>
          </a:xfrm>
        </p:grpSpPr>
        <p:sp>
          <p:nvSpPr>
            <p:cNvPr id="316" name="Google Shape;316;p84"/>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84"/>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8" name="Google Shape;318;p84"/>
            <p:cNvPicPr preferRelativeResize="0"/>
            <p:nvPr/>
          </p:nvPicPr>
          <p:blipFill rotWithShape="1">
            <a:blip r:embed="rId2">
              <a:alphaModFix amt="80000"/>
            </a:blip>
            <a:srcRect b="0" l="0" r="0" t="0"/>
            <a:stretch/>
          </p:blipFill>
          <p:spPr>
            <a:xfrm>
              <a:off x="114696" y="5320710"/>
              <a:ext cx="1363247" cy="1350410"/>
            </a:xfrm>
            <a:prstGeom prst="rect">
              <a:avLst/>
            </a:prstGeom>
            <a:noFill/>
            <a:ln>
              <a:noFill/>
            </a:ln>
          </p:spPr>
        </p:pic>
        <p:pic>
          <p:nvPicPr>
            <p:cNvPr id="319" name="Google Shape;319;p84"/>
            <p:cNvPicPr preferRelativeResize="0"/>
            <p:nvPr/>
          </p:nvPicPr>
          <p:blipFill rotWithShape="1">
            <a:blip r:embed="rId3">
              <a:alphaModFix amt="80000"/>
            </a:blip>
            <a:srcRect b="0" l="0" r="0" t="0"/>
            <a:stretch/>
          </p:blipFill>
          <p:spPr>
            <a:xfrm rot="299580">
              <a:off x="4206166" y="82689"/>
              <a:ext cx="2027433" cy="1976874"/>
            </a:xfrm>
            <a:prstGeom prst="rect">
              <a:avLst/>
            </a:prstGeom>
            <a:noFill/>
            <a:ln>
              <a:noFill/>
            </a:ln>
          </p:spPr>
        </p:pic>
        <p:pic>
          <p:nvPicPr>
            <p:cNvPr id="320" name="Google Shape;320;p84"/>
            <p:cNvPicPr preferRelativeResize="0"/>
            <p:nvPr/>
          </p:nvPicPr>
          <p:blipFill rotWithShape="1">
            <a:blip r:embed="rId4">
              <a:alphaModFix amt="80000"/>
            </a:blip>
            <a:srcRect b="0" l="0" r="0" t="0"/>
            <a:stretch/>
          </p:blipFill>
          <p:spPr>
            <a:xfrm>
              <a:off x="4754778" y="4642672"/>
              <a:ext cx="724821" cy="722447"/>
            </a:xfrm>
            <a:prstGeom prst="rect">
              <a:avLst/>
            </a:prstGeom>
            <a:noFill/>
            <a:ln>
              <a:noFill/>
            </a:ln>
          </p:spPr>
        </p:pic>
      </p:grpSp>
      <p:sp>
        <p:nvSpPr>
          <p:cNvPr id="321" name="Google Shape;321;p84"/>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84"/>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84"/>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84"/>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84"/>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84"/>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27" name="Google Shape;327;p84"/>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328" name="Google Shape;328;p84"/>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NAVY)">
  <p:cSld name="Title/Divider slide (NAVY)">
    <p:spTree>
      <p:nvGrpSpPr>
        <p:cNvPr id="44" name="Shape 44"/>
        <p:cNvGrpSpPr/>
        <p:nvPr/>
      </p:nvGrpSpPr>
      <p:grpSpPr>
        <a:xfrm>
          <a:off x="0" y="0"/>
          <a:ext cx="0" cy="0"/>
          <a:chOff x="0" y="0"/>
          <a:chExt cx="0" cy="0"/>
        </a:xfrm>
      </p:grpSpPr>
      <p:sp>
        <p:nvSpPr>
          <p:cNvPr id="45" name="Google Shape;45;p58"/>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58"/>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8"/>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 name="Google Shape;48;p5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9" name="Google Shape;49;p5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0" name="Google Shape;50;p58"/>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51" name="Google Shape;51;p58"/>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52" name="Google Shape;52;p58"/>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NAVY)">
  <p:cSld name="Photo Top - Text Bottom (NAVY)">
    <p:spTree>
      <p:nvGrpSpPr>
        <p:cNvPr id="329" name="Shape 329"/>
        <p:cNvGrpSpPr/>
        <p:nvPr/>
      </p:nvGrpSpPr>
      <p:grpSpPr>
        <a:xfrm>
          <a:off x="0" y="0"/>
          <a:ext cx="0" cy="0"/>
          <a:chOff x="0" y="0"/>
          <a:chExt cx="0" cy="0"/>
        </a:xfrm>
      </p:grpSpPr>
      <p:sp>
        <p:nvSpPr>
          <p:cNvPr id="330" name="Google Shape;330;p85"/>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85"/>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85"/>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85"/>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34" name="Google Shape;334;p85"/>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35" name="Google Shape;335;p85"/>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85"/>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85"/>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38" name="Google Shape;338;p85"/>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39" name="Google Shape;339;p85"/>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340" name="Google Shape;340;p85"/>
          <p:cNvPicPr preferRelativeResize="0"/>
          <p:nvPr/>
        </p:nvPicPr>
        <p:blipFill rotWithShape="1">
          <a:blip r:embed="rId4">
            <a:alphaModFix amt="80000"/>
          </a:blip>
          <a:srcRect b="0" l="0" r="0" t="0"/>
          <a:stretch/>
        </p:blipFill>
        <p:spPr>
          <a:xfrm flipH="1" rot="-299580">
            <a:off x="53262" y="3174707"/>
            <a:ext cx="1313993" cy="12812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hoto Top - Text Bottom (PINK)">
  <p:cSld name="1_Photo Top - Text Bottom (PINK)">
    <p:spTree>
      <p:nvGrpSpPr>
        <p:cNvPr id="341" name="Shape 341"/>
        <p:cNvGrpSpPr/>
        <p:nvPr/>
      </p:nvGrpSpPr>
      <p:grpSpPr>
        <a:xfrm>
          <a:off x="0" y="0"/>
          <a:ext cx="0" cy="0"/>
          <a:chOff x="0" y="0"/>
          <a:chExt cx="0" cy="0"/>
        </a:xfrm>
      </p:grpSpPr>
      <p:sp>
        <p:nvSpPr>
          <p:cNvPr id="342" name="Google Shape;342;p86"/>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3" name="Google Shape;343;p86"/>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86"/>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86"/>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6" name="Google Shape;346;p86"/>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47" name="Google Shape;347;p86"/>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86"/>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8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50" name="Google Shape;350;p86"/>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51" name="Google Shape;351;p86"/>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352" name="Google Shape;352;p86"/>
          <p:cNvPicPr preferRelativeResize="0"/>
          <p:nvPr/>
        </p:nvPicPr>
        <p:blipFill rotWithShape="1">
          <a:blip r:embed="rId4">
            <a:alphaModFix amt="80000"/>
          </a:blip>
          <a:srcRect b="0" l="0" r="0" t="0"/>
          <a:stretch/>
        </p:blipFill>
        <p:spPr>
          <a:xfrm flipH="1">
            <a:off x="10950261" y="3294529"/>
            <a:ext cx="1167434" cy="116361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TURQUOISE)">
  <p:cSld name="Photo Top - Text Bottom (TURQUOISE)">
    <p:spTree>
      <p:nvGrpSpPr>
        <p:cNvPr id="353" name="Shape 353"/>
        <p:cNvGrpSpPr/>
        <p:nvPr/>
      </p:nvGrpSpPr>
      <p:grpSpPr>
        <a:xfrm>
          <a:off x="0" y="0"/>
          <a:ext cx="0" cy="0"/>
          <a:chOff x="0" y="0"/>
          <a:chExt cx="0" cy="0"/>
        </a:xfrm>
      </p:grpSpPr>
      <p:sp>
        <p:nvSpPr>
          <p:cNvPr id="354" name="Google Shape;354;p87"/>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87"/>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87"/>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87"/>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58" name="Google Shape;358;p87"/>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59" name="Google Shape;359;p87"/>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0" name="Google Shape;360;p87"/>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p8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62" name="Google Shape;362;p87"/>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63" name="Google Shape;363;p87"/>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364" name="Google Shape;364;p87"/>
          <p:cNvPicPr preferRelativeResize="0"/>
          <p:nvPr/>
        </p:nvPicPr>
        <p:blipFill rotWithShape="1">
          <a:blip r:embed="rId4">
            <a:alphaModFix amt="80000"/>
          </a:blip>
          <a:srcRect b="0" l="0" r="0" t="0"/>
          <a:stretch/>
        </p:blipFill>
        <p:spPr>
          <a:xfrm flipH="1">
            <a:off x="-29652" y="3095929"/>
            <a:ext cx="1450169" cy="144541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LIME)">
  <p:cSld name="Photo Top - Text Bottom  (LIME)">
    <p:spTree>
      <p:nvGrpSpPr>
        <p:cNvPr id="365" name="Shape 365"/>
        <p:cNvGrpSpPr/>
        <p:nvPr/>
      </p:nvGrpSpPr>
      <p:grpSpPr>
        <a:xfrm>
          <a:off x="0" y="0"/>
          <a:ext cx="0" cy="0"/>
          <a:chOff x="0" y="0"/>
          <a:chExt cx="0" cy="0"/>
        </a:xfrm>
      </p:grpSpPr>
      <p:sp>
        <p:nvSpPr>
          <p:cNvPr id="366" name="Google Shape;366;p88"/>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88"/>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88"/>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88"/>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70" name="Google Shape;370;p88"/>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71" name="Google Shape;371;p88"/>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88"/>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88"/>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74" name="Google Shape;374;p88"/>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75" name="Google Shape;375;p88"/>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376" name="Google Shape;376;p88"/>
          <p:cNvPicPr preferRelativeResize="0"/>
          <p:nvPr/>
        </p:nvPicPr>
        <p:blipFill rotWithShape="1">
          <a:blip r:embed="rId4">
            <a:alphaModFix amt="80000"/>
          </a:blip>
          <a:srcRect b="0" l="0" r="0" t="0"/>
          <a:stretch/>
        </p:blipFill>
        <p:spPr>
          <a:xfrm flipH="1">
            <a:off x="11026587" y="3382252"/>
            <a:ext cx="1086833" cy="10765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LIME)">
  <p:cSld name="Title/Divider slide (LIME)">
    <p:spTree>
      <p:nvGrpSpPr>
        <p:cNvPr id="377" name="Shape 377"/>
        <p:cNvGrpSpPr/>
        <p:nvPr/>
      </p:nvGrpSpPr>
      <p:grpSpPr>
        <a:xfrm>
          <a:off x="0" y="0"/>
          <a:ext cx="0" cy="0"/>
          <a:chOff x="0" y="0"/>
          <a:chExt cx="0" cy="0"/>
        </a:xfrm>
      </p:grpSpPr>
      <p:sp>
        <p:nvSpPr>
          <p:cNvPr id="378" name="Google Shape;378;p89"/>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89"/>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89"/>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89"/>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82" name="Google Shape;382;p89"/>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383" name="Google Shape;383;p89"/>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384" name="Google Shape;384;p89"/>
          <p:cNvPicPr preferRelativeResize="0"/>
          <p:nvPr/>
        </p:nvPicPr>
        <p:blipFill rotWithShape="1">
          <a:blip r:embed="rId4">
            <a:alphaModFix/>
          </a:blip>
          <a:srcRect b="0" l="0" r="0" t="15809"/>
          <a:stretch/>
        </p:blipFill>
        <p:spPr>
          <a:xfrm>
            <a:off x="6370850" y="0"/>
            <a:ext cx="2446525" cy="2040365"/>
          </a:xfrm>
          <a:prstGeom prst="rect">
            <a:avLst/>
          </a:prstGeom>
          <a:noFill/>
          <a:ln>
            <a:noFill/>
          </a:ln>
        </p:spPr>
      </p:pic>
      <p:pic>
        <p:nvPicPr>
          <p:cNvPr id="385" name="Google Shape;385;p89"/>
          <p:cNvPicPr preferRelativeResize="0"/>
          <p:nvPr/>
        </p:nvPicPr>
        <p:blipFill rotWithShape="1">
          <a:blip r:embed="rId5">
            <a:alphaModFix/>
          </a:blip>
          <a:srcRect b="6691" l="0" r="6149" t="4246"/>
          <a:stretch/>
        </p:blipFill>
        <p:spPr>
          <a:xfrm>
            <a:off x="7895914" y="2475120"/>
            <a:ext cx="921461" cy="87160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EN ICON CIRCLE - with text">
  <p:cSld name="GREEN ICON CIRCLE - with text">
    <p:spTree>
      <p:nvGrpSpPr>
        <p:cNvPr id="386" name="Shape 386"/>
        <p:cNvGrpSpPr/>
        <p:nvPr/>
      </p:nvGrpSpPr>
      <p:grpSpPr>
        <a:xfrm>
          <a:off x="0" y="0"/>
          <a:ext cx="0" cy="0"/>
          <a:chOff x="0" y="0"/>
          <a:chExt cx="0" cy="0"/>
        </a:xfrm>
      </p:grpSpPr>
      <p:sp>
        <p:nvSpPr>
          <p:cNvPr id="387" name="Google Shape;387;p90"/>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E63275"/>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8" name="Google Shape;388;p90"/>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389" name="Google Shape;389;p90"/>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90"/>
          <p:cNvSpPr/>
          <p:nvPr/>
        </p:nvSpPr>
        <p:spPr>
          <a:xfrm>
            <a:off x="970490" y="635000"/>
            <a:ext cx="1010710" cy="1010710"/>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9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92" name="Google Shape;392;p9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QUOISE ICON CIRCLE - with text">
  <p:cSld name="TURQUOISE ICON CIRCLE - with text">
    <p:spTree>
      <p:nvGrpSpPr>
        <p:cNvPr id="393" name="Shape 393"/>
        <p:cNvGrpSpPr/>
        <p:nvPr/>
      </p:nvGrpSpPr>
      <p:grpSpPr>
        <a:xfrm>
          <a:off x="0" y="0"/>
          <a:ext cx="0" cy="0"/>
          <a:chOff x="0" y="0"/>
          <a:chExt cx="0" cy="0"/>
        </a:xfrm>
      </p:grpSpPr>
      <p:sp>
        <p:nvSpPr>
          <p:cNvPr id="394" name="Google Shape;394;p91"/>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0B1A2"/>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5" name="Google Shape;395;p91"/>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396" name="Google Shape;396;p91"/>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B1A2"/>
              </a:buClr>
              <a:buSzPts val="3600"/>
              <a:buNone/>
              <a:defRPr i="0" sz="3600">
                <a:solidFill>
                  <a:srgbClr val="10B1A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7" name="Google Shape;397;p91"/>
          <p:cNvSpPr/>
          <p:nvPr/>
        </p:nvSpPr>
        <p:spPr>
          <a:xfrm>
            <a:off x="970490" y="635000"/>
            <a:ext cx="1010710" cy="1010710"/>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9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99" name="Google Shape;399;p9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ME ICON CIRCLE - with text">
  <p:cSld name="LIME ICON CIRCLE - with text">
    <p:spTree>
      <p:nvGrpSpPr>
        <p:cNvPr id="400" name="Shape 400"/>
        <p:cNvGrpSpPr/>
        <p:nvPr/>
      </p:nvGrpSpPr>
      <p:grpSpPr>
        <a:xfrm>
          <a:off x="0" y="0"/>
          <a:ext cx="0" cy="0"/>
          <a:chOff x="0" y="0"/>
          <a:chExt cx="0" cy="0"/>
        </a:xfrm>
      </p:grpSpPr>
      <p:sp>
        <p:nvSpPr>
          <p:cNvPr id="401" name="Google Shape;401;p92"/>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CEDA29"/>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2" name="Google Shape;402;p92"/>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03" name="Google Shape;403;p92"/>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EDA29"/>
              </a:buClr>
              <a:buSzPts val="3600"/>
              <a:buNone/>
              <a:defRPr i="0" sz="3600">
                <a:solidFill>
                  <a:srgbClr val="CEDA29"/>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92"/>
          <p:cNvSpPr/>
          <p:nvPr/>
        </p:nvSpPr>
        <p:spPr>
          <a:xfrm>
            <a:off x="970490" y="635000"/>
            <a:ext cx="1010710" cy="1010710"/>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92"/>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06" name="Google Shape;406;p92"/>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ICON CIRCLE (PINK) - with photo &amp; text">
  <p:cSld name=" ICON CIRCLE (PINK) - with photo &amp; text">
    <p:spTree>
      <p:nvGrpSpPr>
        <p:cNvPr id="407" name="Shape 407"/>
        <p:cNvGrpSpPr/>
        <p:nvPr/>
      </p:nvGrpSpPr>
      <p:grpSpPr>
        <a:xfrm>
          <a:off x="0" y="0"/>
          <a:ext cx="0" cy="0"/>
          <a:chOff x="0" y="0"/>
          <a:chExt cx="0" cy="0"/>
        </a:xfrm>
      </p:grpSpPr>
      <p:sp>
        <p:nvSpPr>
          <p:cNvPr id="408" name="Google Shape;408;p93"/>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9" name="Google Shape;409;p93"/>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10" name="Google Shape;410;p93"/>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93"/>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9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13" name="Google Shape;413;p93"/>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14" name="Google Shape;414;p93"/>
          <p:cNvSpPr/>
          <p:nvPr/>
        </p:nvSpPr>
        <p:spPr>
          <a:xfrm>
            <a:off x="928811" y="1274475"/>
            <a:ext cx="1061075" cy="1067983"/>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ME ICON CIRCLE - with photo &amp; text">
  <p:cSld name="LIME ICON CIRCLE - with photo &amp; text">
    <p:spTree>
      <p:nvGrpSpPr>
        <p:cNvPr id="415" name="Shape 415"/>
        <p:cNvGrpSpPr/>
        <p:nvPr/>
      </p:nvGrpSpPr>
      <p:grpSpPr>
        <a:xfrm>
          <a:off x="0" y="0"/>
          <a:ext cx="0" cy="0"/>
          <a:chOff x="0" y="0"/>
          <a:chExt cx="0" cy="0"/>
        </a:xfrm>
      </p:grpSpPr>
      <p:sp>
        <p:nvSpPr>
          <p:cNvPr id="416" name="Google Shape;416;p94"/>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7" name="Google Shape;417;p94"/>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18" name="Google Shape;418;p94"/>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9" name="Google Shape;419;p94"/>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EDA29"/>
              </a:buClr>
              <a:buSzPts val="3600"/>
              <a:buNone/>
              <a:defRPr i="0" sz="3600">
                <a:solidFill>
                  <a:srgbClr val="CEDA29"/>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0" name="Google Shape;420;p9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21" name="Google Shape;421;p94"/>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22" name="Google Shape;422;p94"/>
          <p:cNvSpPr/>
          <p:nvPr/>
        </p:nvSpPr>
        <p:spPr>
          <a:xfrm>
            <a:off x="928811" y="1274475"/>
            <a:ext cx="1061075" cy="1067983"/>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LEFT">
  <p:cSld name="text only with 1 colum - LEFT">
    <p:spTree>
      <p:nvGrpSpPr>
        <p:cNvPr id="53" name="Shape 53"/>
        <p:cNvGrpSpPr/>
        <p:nvPr/>
      </p:nvGrpSpPr>
      <p:grpSpPr>
        <a:xfrm>
          <a:off x="0" y="0"/>
          <a:ext cx="0" cy="0"/>
          <a:chOff x="0" y="0"/>
          <a:chExt cx="0" cy="0"/>
        </a:xfrm>
      </p:grpSpPr>
      <p:sp>
        <p:nvSpPr>
          <p:cNvPr id="54" name="Google Shape;54;p59"/>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9"/>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6" name="Google Shape;56;p59"/>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57" name="Google Shape;57;p59"/>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58" name="Google Shape;58;p59"/>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pic>
        <p:nvPicPr>
          <p:cNvPr id="59" name="Google Shape;59;p59"/>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PINK)">
  <p:cSld name="Plain Quote Slide (PINK)">
    <p:spTree>
      <p:nvGrpSpPr>
        <p:cNvPr id="423" name="Shape 423"/>
        <p:cNvGrpSpPr/>
        <p:nvPr/>
      </p:nvGrpSpPr>
      <p:grpSpPr>
        <a:xfrm>
          <a:off x="0" y="0"/>
          <a:ext cx="0" cy="0"/>
          <a:chOff x="0" y="0"/>
          <a:chExt cx="0" cy="0"/>
        </a:xfrm>
      </p:grpSpPr>
      <p:cxnSp>
        <p:nvCxnSpPr>
          <p:cNvPr id="424" name="Google Shape;424;p95"/>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25" name="Google Shape;425;p95"/>
          <p:cNvSpPr/>
          <p:nvPr/>
        </p:nvSpPr>
        <p:spPr>
          <a:xfrm>
            <a:off x="5510784" y="855426"/>
            <a:ext cx="1196057" cy="1196057"/>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95"/>
          <p:cNvSpPr txBox="1"/>
          <p:nvPr>
            <p:ph idx="1"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5"/>
          <p:cNvSpPr txBox="1"/>
          <p:nvPr>
            <p:ph idx="2"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8" name="Google Shape;428;p95"/>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29" name="Google Shape;429;p95"/>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TURQUOISE)">
  <p:cSld name="Plain Quote Slide (TURQUOISE)">
    <p:spTree>
      <p:nvGrpSpPr>
        <p:cNvPr id="430" name="Shape 430"/>
        <p:cNvGrpSpPr/>
        <p:nvPr/>
      </p:nvGrpSpPr>
      <p:grpSpPr>
        <a:xfrm>
          <a:off x="0" y="0"/>
          <a:ext cx="0" cy="0"/>
          <a:chOff x="0" y="0"/>
          <a:chExt cx="0" cy="0"/>
        </a:xfrm>
      </p:grpSpPr>
      <p:cxnSp>
        <p:nvCxnSpPr>
          <p:cNvPr id="431" name="Google Shape;431;p96"/>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32" name="Google Shape;432;p96"/>
          <p:cNvSpPr/>
          <p:nvPr/>
        </p:nvSpPr>
        <p:spPr>
          <a:xfrm>
            <a:off x="5510784" y="855426"/>
            <a:ext cx="1196057" cy="1196057"/>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96"/>
          <p:cNvSpPr txBox="1"/>
          <p:nvPr>
            <p:ph idx="1"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4" name="Google Shape;434;p96"/>
          <p:cNvSpPr txBox="1"/>
          <p:nvPr>
            <p:ph idx="2"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96"/>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36" name="Google Shape;436;p96"/>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LIME)">
  <p:cSld name="Plain Quote Slide (LIME)">
    <p:spTree>
      <p:nvGrpSpPr>
        <p:cNvPr id="437" name="Shape 437"/>
        <p:cNvGrpSpPr/>
        <p:nvPr/>
      </p:nvGrpSpPr>
      <p:grpSpPr>
        <a:xfrm>
          <a:off x="0" y="0"/>
          <a:ext cx="0" cy="0"/>
          <a:chOff x="0" y="0"/>
          <a:chExt cx="0" cy="0"/>
        </a:xfrm>
      </p:grpSpPr>
      <p:cxnSp>
        <p:nvCxnSpPr>
          <p:cNvPr id="438" name="Google Shape;438;p97"/>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39" name="Google Shape;439;p97"/>
          <p:cNvSpPr/>
          <p:nvPr/>
        </p:nvSpPr>
        <p:spPr>
          <a:xfrm>
            <a:off x="5510784" y="855426"/>
            <a:ext cx="1196057" cy="1196057"/>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97"/>
          <p:cNvSpPr txBox="1"/>
          <p:nvPr>
            <p:ph idx="1"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1" name="Google Shape;441;p97"/>
          <p:cNvSpPr txBox="1"/>
          <p:nvPr>
            <p:ph idx="2"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p97"/>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43" name="Google Shape;443;p97"/>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NAVY)">
  <p:cSld name="Quote slide (NAVY)">
    <p:spTree>
      <p:nvGrpSpPr>
        <p:cNvPr id="444" name="Shape 444"/>
        <p:cNvGrpSpPr/>
        <p:nvPr/>
      </p:nvGrpSpPr>
      <p:grpSpPr>
        <a:xfrm>
          <a:off x="0" y="0"/>
          <a:ext cx="0" cy="0"/>
          <a:chOff x="0" y="0"/>
          <a:chExt cx="0" cy="0"/>
        </a:xfrm>
      </p:grpSpPr>
      <p:sp>
        <p:nvSpPr>
          <p:cNvPr id="445" name="Google Shape;445;p98"/>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98"/>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98"/>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8" name="Google Shape;448;p98"/>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98"/>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9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51" name="Google Shape;451;p9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52" name="Google Shape;452;p98"/>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453" name="Google Shape;453;p98"/>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454" name="Google Shape;454;p98"/>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TURQUOISE)">
  <p:cSld name="Quote slide (TURQUOISE)">
    <p:spTree>
      <p:nvGrpSpPr>
        <p:cNvPr id="455" name="Shape 455"/>
        <p:cNvGrpSpPr/>
        <p:nvPr/>
      </p:nvGrpSpPr>
      <p:grpSpPr>
        <a:xfrm>
          <a:off x="0" y="0"/>
          <a:ext cx="0" cy="0"/>
          <a:chOff x="0" y="0"/>
          <a:chExt cx="0" cy="0"/>
        </a:xfrm>
      </p:grpSpPr>
      <p:sp>
        <p:nvSpPr>
          <p:cNvPr id="456" name="Google Shape;456;p99"/>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99"/>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99"/>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99"/>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99"/>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99"/>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62" name="Google Shape;462;p99"/>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63" name="Google Shape;463;p99"/>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464" name="Google Shape;464;p99"/>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465" name="Google Shape;465;p99"/>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LIME)">
  <p:cSld name="Quote slide (LIME)">
    <p:spTree>
      <p:nvGrpSpPr>
        <p:cNvPr id="466" name="Shape 466"/>
        <p:cNvGrpSpPr/>
        <p:nvPr/>
      </p:nvGrpSpPr>
      <p:grpSpPr>
        <a:xfrm>
          <a:off x="0" y="0"/>
          <a:ext cx="0" cy="0"/>
          <a:chOff x="0" y="0"/>
          <a:chExt cx="0" cy="0"/>
        </a:xfrm>
      </p:grpSpPr>
      <p:sp>
        <p:nvSpPr>
          <p:cNvPr id="467" name="Google Shape;467;p100"/>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00"/>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100"/>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100"/>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100"/>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10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73" name="Google Shape;473;p10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74" name="Google Shape;474;p100"/>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475" name="Google Shape;475;p100"/>
          <p:cNvPicPr preferRelativeResize="0"/>
          <p:nvPr/>
        </p:nvPicPr>
        <p:blipFill rotWithShape="1">
          <a:blip r:embed="rId4">
            <a:alphaModFix/>
          </a:blip>
          <a:srcRect b="0" l="0" r="0" t="15809"/>
          <a:stretch/>
        </p:blipFill>
        <p:spPr>
          <a:xfrm>
            <a:off x="6370850" y="0"/>
            <a:ext cx="2446525" cy="2040365"/>
          </a:xfrm>
          <a:prstGeom prst="rect">
            <a:avLst/>
          </a:prstGeom>
          <a:noFill/>
          <a:ln>
            <a:noFill/>
          </a:ln>
        </p:spPr>
      </p:pic>
      <p:pic>
        <p:nvPicPr>
          <p:cNvPr id="476" name="Google Shape;476;p100"/>
          <p:cNvPicPr preferRelativeResize="0"/>
          <p:nvPr/>
        </p:nvPicPr>
        <p:blipFill rotWithShape="1">
          <a:blip r:embed="rId5">
            <a:alphaModFix/>
          </a:blip>
          <a:srcRect b="6691" l="0" r="6149" t="4246"/>
          <a:stretch/>
        </p:blipFill>
        <p:spPr>
          <a:xfrm>
            <a:off x="7895914" y="2475120"/>
            <a:ext cx="921461" cy="87160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lumn with icons slide - layout 1">
  <p:cSld name="4 column with icons slide - layout 1">
    <p:spTree>
      <p:nvGrpSpPr>
        <p:cNvPr id="477" name="Shape 477"/>
        <p:cNvGrpSpPr/>
        <p:nvPr/>
      </p:nvGrpSpPr>
      <p:grpSpPr>
        <a:xfrm>
          <a:off x="0" y="0"/>
          <a:ext cx="0" cy="0"/>
          <a:chOff x="0" y="0"/>
          <a:chExt cx="0" cy="0"/>
        </a:xfrm>
      </p:grpSpPr>
      <p:cxnSp>
        <p:nvCxnSpPr>
          <p:cNvPr id="478" name="Google Shape;478;p101"/>
          <p:cNvCxnSpPr/>
          <p:nvPr/>
        </p:nvCxnSpPr>
        <p:spPr>
          <a:xfrm>
            <a:off x="-36415" y="299701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79" name="Google Shape;479;p101"/>
          <p:cNvSpPr txBox="1"/>
          <p:nvPr>
            <p:ph idx="1" type="body"/>
          </p:nvPr>
        </p:nvSpPr>
        <p:spPr>
          <a:xfrm>
            <a:off x="303467" y="3845751"/>
            <a:ext cx="2672815" cy="18783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101"/>
          <p:cNvSpPr txBox="1"/>
          <p:nvPr>
            <p:ph idx="2" type="body"/>
          </p:nvPr>
        </p:nvSpPr>
        <p:spPr>
          <a:xfrm>
            <a:off x="3243611" y="383455"/>
            <a:ext cx="2672815" cy="1779573"/>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101"/>
          <p:cNvSpPr txBox="1"/>
          <p:nvPr>
            <p:ph idx="3" type="body"/>
          </p:nvPr>
        </p:nvSpPr>
        <p:spPr>
          <a:xfrm>
            <a:off x="6115112" y="3845751"/>
            <a:ext cx="2672815" cy="192257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101"/>
          <p:cNvSpPr txBox="1"/>
          <p:nvPr>
            <p:ph idx="4" type="body"/>
          </p:nvPr>
        </p:nvSpPr>
        <p:spPr>
          <a:xfrm>
            <a:off x="9068395" y="383458"/>
            <a:ext cx="2672815" cy="1779573"/>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101"/>
          <p:cNvSpPr/>
          <p:nvPr/>
        </p:nvSpPr>
        <p:spPr>
          <a:xfrm>
            <a:off x="985917" y="2341774"/>
            <a:ext cx="1327355" cy="1327355"/>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101"/>
          <p:cNvSpPr/>
          <p:nvPr/>
        </p:nvSpPr>
        <p:spPr>
          <a:xfrm>
            <a:off x="3936550" y="2357577"/>
            <a:ext cx="1327355" cy="1327355"/>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101"/>
          <p:cNvSpPr/>
          <p:nvPr/>
        </p:nvSpPr>
        <p:spPr>
          <a:xfrm>
            <a:off x="6751909" y="2313333"/>
            <a:ext cx="1327355" cy="1327355"/>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101"/>
          <p:cNvSpPr/>
          <p:nvPr/>
        </p:nvSpPr>
        <p:spPr>
          <a:xfrm>
            <a:off x="9765418" y="2342845"/>
            <a:ext cx="1327355" cy="1327355"/>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01"/>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88" name="Google Shape;488;p101"/>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lumn with icons slide - layout 2">
  <p:cSld name="4 column with icons slide - layout 2">
    <p:spTree>
      <p:nvGrpSpPr>
        <p:cNvPr id="489" name="Shape 489"/>
        <p:cNvGrpSpPr/>
        <p:nvPr/>
      </p:nvGrpSpPr>
      <p:grpSpPr>
        <a:xfrm>
          <a:off x="0" y="0"/>
          <a:ext cx="0" cy="0"/>
          <a:chOff x="0" y="0"/>
          <a:chExt cx="0" cy="0"/>
        </a:xfrm>
      </p:grpSpPr>
      <p:cxnSp>
        <p:nvCxnSpPr>
          <p:cNvPr id="490" name="Google Shape;490;p102"/>
          <p:cNvCxnSpPr/>
          <p:nvPr/>
        </p:nvCxnSpPr>
        <p:spPr>
          <a:xfrm>
            <a:off x="-6261" y="1227211"/>
            <a:ext cx="12192000" cy="0"/>
          </a:xfrm>
          <a:prstGeom prst="straightConnector1">
            <a:avLst/>
          </a:prstGeom>
          <a:noFill/>
          <a:ln cap="flat" cmpd="sng" w="9525">
            <a:solidFill>
              <a:srgbClr val="353E47"/>
            </a:solidFill>
            <a:prstDash val="solid"/>
            <a:miter lim="800000"/>
            <a:headEnd len="sm" w="sm" type="none"/>
            <a:tailEnd len="sm" w="sm" type="none"/>
          </a:ln>
        </p:spPr>
      </p:cxnSp>
      <p:sp>
        <p:nvSpPr>
          <p:cNvPr id="491" name="Google Shape;491;p102"/>
          <p:cNvSpPr txBox="1"/>
          <p:nvPr>
            <p:ph idx="1" type="body"/>
          </p:nvPr>
        </p:nvSpPr>
        <p:spPr>
          <a:xfrm>
            <a:off x="333621"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p102"/>
          <p:cNvSpPr txBox="1"/>
          <p:nvPr>
            <p:ph idx="2" type="body"/>
          </p:nvPr>
        </p:nvSpPr>
        <p:spPr>
          <a:xfrm>
            <a:off x="3273765"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3" name="Google Shape;493;p102"/>
          <p:cNvSpPr txBox="1"/>
          <p:nvPr>
            <p:ph idx="3" type="body"/>
          </p:nvPr>
        </p:nvSpPr>
        <p:spPr>
          <a:xfrm>
            <a:off x="6145266"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102"/>
          <p:cNvSpPr txBox="1"/>
          <p:nvPr>
            <p:ph idx="4" type="body"/>
          </p:nvPr>
        </p:nvSpPr>
        <p:spPr>
          <a:xfrm>
            <a:off x="9098549"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102"/>
          <p:cNvSpPr/>
          <p:nvPr/>
        </p:nvSpPr>
        <p:spPr>
          <a:xfrm>
            <a:off x="1016071" y="571968"/>
            <a:ext cx="1327355" cy="1327355"/>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102"/>
          <p:cNvSpPr/>
          <p:nvPr/>
        </p:nvSpPr>
        <p:spPr>
          <a:xfrm>
            <a:off x="3966704" y="587771"/>
            <a:ext cx="1327355" cy="1327355"/>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102"/>
          <p:cNvSpPr/>
          <p:nvPr/>
        </p:nvSpPr>
        <p:spPr>
          <a:xfrm>
            <a:off x="6782063" y="543527"/>
            <a:ext cx="1327355" cy="1327355"/>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02"/>
          <p:cNvSpPr/>
          <p:nvPr/>
        </p:nvSpPr>
        <p:spPr>
          <a:xfrm>
            <a:off x="9795572" y="573039"/>
            <a:ext cx="1327355" cy="1327355"/>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102"/>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00" name="Google Shape;500;p102"/>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with icons slide">
  <p:cSld name="3 column with icons slide">
    <p:spTree>
      <p:nvGrpSpPr>
        <p:cNvPr id="501" name="Shape 501"/>
        <p:cNvGrpSpPr/>
        <p:nvPr/>
      </p:nvGrpSpPr>
      <p:grpSpPr>
        <a:xfrm>
          <a:off x="0" y="0"/>
          <a:ext cx="0" cy="0"/>
          <a:chOff x="0" y="0"/>
          <a:chExt cx="0" cy="0"/>
        </a:xfrm>
      </p:grpSpPr>
      <p:sp>
        <p:nvSpPr>
          <p:cNvPr id="502" name="Google Shape;502;p103"/>
          <p:cNvSpPr/>
          <p:nvPr/>
        </p:nvSpPr>
        <p:spPr>
          <a:xfrm>
            <a:off x="0" y="0"/>
            <a:ext cx="12192000" cy="2728452"/>
          </a:xfrm>
          <a:prstGeom prst="rect">
            <a:avLst/>
          </a:prstGeom>
          <a:gradFill>
            <a:gsLst>
              <a:gs pos="0">
                <a:srgbClr val="10B1A2"/>
              </a:gs>
              <a:gs pos="11000">
                <a:srgbClr val="10B1A2"/>
              </a:gs>
              <a:gs pos="68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E3C55"/>
              </a:solidFill>
              <a:latin typeface="Calibri"/>
              <a:ea typeface="Calibri"/>
              <a:cs typeface="Calibri"/>
              <a:sym typeface="Calibri"/>
            </a:endParaRPr>
          </a:p>
        </p:txBody>
      </p:sp>
      <p:sp>
        <p:nvSpPr>
          <p:cNvPr id="503" name="Google Shape;503;p103"/>
          <p:cNvSpPr/>
          <p:nvPr/>
        </p:nvSpPr>
        <p:spPr>
          <a:xfrm>
            <a:off x="1863747" y="2031864"/>
            <a:ext cx="1049910" cy="1049910"/>
          </a:xfrm>
          <a:prstGeom prst="ellipse">
            <a:avLst/>
          </a:prstGeom>
          <a:solidFill>
            <a:srgbClr val="E63275"/>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04" name="Google Shape;504;p103"/>
          <p:cNvSpPr txBox="1"/>
          <p:nvPr>
            <p:ph idx="1" type="body"/>
          </p:nvPr>
        </p:nvSpPr>
        <p:spPr>
          <a:xfrm>
            <a:off x="0" y="826647"/>
            <a:ext cx="12192000"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5" name="Google Shape;505;p103"/>
          <p:cNvSpPr txBox="1"/>
          <p:nvPr>
            <p:ph idx="2" type="body"/>
          </p:nvPr>
        </p:nvSpPr>
        <p:spPr>
          <a:xfrm>
            <a:off x="684287"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6" name="Google Shape;506;p103"/>
          <p:cNvSpPr txBox="1"/>
          <p:nvPr>
            <p:ph idx="3" type="body"/>
          </p:nvPr>
        </p:nvSpPr>
        <p:spPr>
          <a:xfrm>
            <a:off x="684287"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07" name="Google Shape;507;p103"/>
          <p:cNvCxnSpPr/>
          <p:nvPr/>
        </p:nvCxnSpPr>
        <p:spPr>
          <a:xfrm rot="10800000">
            <a:off x="555813" y="4342602"/>
            <a:ext cx="3591091" cy="0"/>
          </a:xfrm>
          <a:prstGeom prst="straightConnector1">
            <a:avLst/>
          </a:prstGeom>
          <a:noFill/>
          <a:ln cap="flat" cmpd="sng" w="9525">
            <a:solidFill>
              <a:srgbClr val="E63275"/>
            </a:solidFill>
            <a:prstDash val="solid"/>
            <a:miter lim="800000"/>
            <a:headEnd len="sm" w="sm" type="none"/>
            <a:tailEnd len="sm" w="sm" type="none"/>
          </a:ln>
        </p:spPr>
      </p:cxnSp>
      <p:sp>
        <p:nvSpPr>
          <p:cNvPr id="508" name="Google Shape;508;p103"/>
          <p:cNvSpPr/>
          <p:nvPr/>
        </p:nvSpPr>
        <p:spPr>
          <a:xfrm>
            <a:off x="5691676" y="2031864"/>
            <a:ext cx="1049910" cy="1049910"/>
          </a:xfrm>
          <a:prstGeom prst="ellipse">
            <a:avLst/>
          </a:prstGeom>
          <a:solidFill>
            <a:srgbClr val="10B1A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09" name="Google Shape;509;p103"/>
          <p:cNvSpPr txBox="1"/>
          <p:nvPr>
            <p:ph idx="4" type="body"/>
          </p:nvPr>
        </p:nvSpPr>
        <p:spPr>
          <a:xfrm>
            <a:off x="4512216"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103"/>
          <p:cNvSpPr txBox="1"/>
          <p:nvPr>
            <p:ph idx="5" type="body"/>
          </p:nvPr>
        </p:nvSpPr>
        <p:spPr>
          <a:xfrm>
            <a:off x="4512216"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11" name="Google Shape;511;p103"/>
          <p:cNvCxnSpPr/>
          <p:nvPr/>
        </p:nvCxnSpPr>
        <p:spPr>
          <a:xfrm rot="10800000">
            <a:off x="4383742" y="4342602"/>
            <a:ext cx="3591091" cy="0"/>
          </a:xfrm>
          <a:prstGeom prst="straightConnector1">
            <a:avLst/>
          </a:prstGeom>
          <a:noFill/>
          <a:ln cap="flat" cmpd="sng" w="9525">
            <a:solidFill>
              <a:srgbClr val="42B2E6"/>
            </a:solidFill>
            <a:prstDash val="solid"/>
            <a:miter lim="800000"/>
            <a:headEnd len="sm" w="sm" type="none"/>
            <a:tailEnd len="sm" w="sm" type="none"/>
          </a:ln>
        </p:spPr>
      </p:cxnSp>
      <p:sp>
        <p:nvSpPr>
          <p:cNvPr id="512" name="Google Shape;512;p103"/>
          <p:cNvSpPr/>
          <p:nvPr/>
        </p:nvSpPr>
        <p:spPr>
          <a:xfrm>
            <a:off x="9407546" y="2031864"/>
            <a:ext cx="1049910" cy="1049910"/>
          </a:xfrm>
          <a:prstGeom prst="ellipse">
            <a:avLst/>
          </a:prstGeom>
          <a:solidFill>
            <a:srgbClr val="CEDA29"/>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13" name="Google Shape;513;p103"/>
          <p:cNvSpPr txBox="1"/>
          <p:nvPr>
            <p:ph idx="6" type="body"/>
          </p:nvPr>
        </p:nvSpPr>
        <p:spPr>
          <a:xfrm>
            <a:off x="8228086"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103"/>
          <p:cNvSpPr txBox="1"/>
          <p:nvPr>
            <p:ph idx="7" type="body"/>
          </p:nvPr>
        </p:nvSpPr>
        <p:spPr>
          <a:xfrm>
            <a:off x="8228086"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15" name="Google Shape;515;p103"/>
          <p:cNvCxnSpPr/>
          <p:nvPr/>
        </p:nvCxnSpPr>
        <p:spPr>
          <a:xfrm rot="10800000">
            <a:off x="8099612" y="4342602"/>
            <a:ext cx="3591091" cy="0"/>
          </a:xfrm>
          <a:prstGeom prst="straightConnector1">
            <a:avLst/>
          </a:prstGeom>
          <a:noFill/>
          <a:ln cap="flat" cmpd="sng" w="9525">
            <a:solidFill>
              <a:srgbClr val="CEDA29"/>
            </a:solidFill>
            <a:prstDash val="solid"/>
            <a:miter lim="800000"/>
            <a:headEnd len="sm" w="sm" type="none"/>
            <a:tailEnd len="sm" w="sm" type="none"/>
          </a:ln>
        </p:spPr>
      </p:cxnSp>
      <p:sp>
        <p:nvSpPr>
          <p:cNvPr id="516" name="Google Shape;516;p103"/>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17" name="Google Shape;517;p103"/>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1">
  <p:cSld name="Laptop slide 1">
    <p:spTree>
      <p:nvGrpSpPr>
        <p:cNvPr id="518" name="Shape 518"/>
        <p:cNvGrpSpPr/>
        <p:nvPr/>
      </p:nvGrpSpPr>
      <p:grpSpPr>
        <a:xfrm>
          <a:off x="0" y="0"/>
          <a:ext cx="0" cy="0"/>
          <a:chOff x="0" y="0"/>
          <a:chExt cx="0" cy="0"/>
        </a:xfrm>
      </p:grpSpPr>
      <p:pic>
        <p:nvPicPr>
          <p:cNvPr id="519" name="Google Shape;519;p104"/>
          <p:cNvPicPr preferRelativeResize="0"/>
          <p:nvPr/>
        </p:nvPicPr>
        <p:blipFill rotWithShape="1">
          <a:blip r:embed="rId2">
            <a:alphaModFix/>
          </a:blip>
          <a:srcRect b="5573" l="8386" r="9307" t="10823"/>
          <a:stretch/>
        </p:blipFill>
        <p:spPr>
          <a:xfrm>
            <a:off x="2000190" y="1447737"/>
            <a:ext cx="7941283" cy="4839954"/>
          </a:xfrm>
          <a:prstGeom prst="rect">
            <a:avLst/>
          </a:prstGeom>
          <a:noFill/>
          <a:ln>
            <a:noFill/>
          </a:ln>
        </p:spPr>
      </p:pic>
      <p:sp>
        <p:nvSpPr>
          <p:cNvPr id="520" name="Google Shape;520;p104"/>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1" name="Google Shape;521;p104"/>
          <p:cNvSpPr txBox="1"/>
          <p:nvPr>
            <p:ph idx="2" type="body"/>
          </p:nvPr>
        </p:nvSpPr>
        <p:spPr>
          <a:xfrm>
            <a:off x="0" y="1045042"/>
            <a:ext cx="12192000" cy="59059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2" name="Google Shape;522;p104"/>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523" name="Google Shape;523;p104"/>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4" name="Google Shape;524;p104"/>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25" name="Google Shape;525;p104"/>
          <p:cNvPicPr preferRelativeResize="0"/>
          <p:nvPr/>
        </p:nvPicPr>
        <p:blipFill rotWithShape="1">
          <a:blip r:embed="rId3">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INK)">
  <p:cSld name="Quote slide (PINK)">
    <p:spTree>
      <p:nvGrpSpPr>
        <p:cNvPr id="60" name="Shape 60"/>
        <p:cNvGrpSpPr/>
        <p:nvPr/>
      </p:nvGrpSpPr>
      <p:grpSpPr>
        <a:xfrm>
          <a:off x="0" y="0"/>
          <a:ext cx="0" cy="0"/>
          <a:chOff x="0" y="0"/>
          <a:chExt cx="0" cy="0"/>
        </a:xfrm>
      </p:grpSpPr>
      <p:sp>
        <p:nvSpPr>
          <p:cNvPr id="61" name="Google Shape;61;p60"/>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 name="Google Shape;62;p60"/>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60"/>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60"/>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0"/>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7" name="Google Shape;67;p6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68" name="Google Shape;68;p60"/>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69" name="Google Shape;69;p60"/>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70" name="Google Shape;70;p60"/>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2">
  <p:cSld name="Laptop slide 2">
    <p:spTree>
      <p:nvGrpSpPr>
        <p:cNvPr id="526" name="Shape 526"/>
        <p:cNvGrpSpPr/>
        <p:nvPr/>
      </p:nvGrpSpPr>
      <p:grpSpPr>
        <a:xfrm>
          <a:off x="0" y="0"/>
          <a:ext cx="0" cy="0"/>
          <a:chOff x="0" y="0"/>
          <a:chExt cx="0" cy="0"/>
        </a:xfrm>
      </p:grpSpPr>
      <p:pic>
        <p:nvPicPr>
          <p:cNvPr id="527" name="Google Shape;527;p105"/>
          <p:cNvPicPr preferRelativeResize="0"/>
          <p:nvPr/>
        </p:nvPicPr>
        <p:blipFill rotWithShape="1">
          <a:blip r:embed="rId2">
            <a:alphaModFix/>
          </a:blip>
          <a:srcRect b="5573" l="8387" r="49049" t="10823"/>
          <a:stretch/>
        </p:blipFill>
        <p:spPr>
          <a:xfrm>
            <a:off x="7429500" y="740153"/>
            <a:ext cx="4762500" cy="5612853"/>
          </a:xfrm>
          <a:prstGeom prst="rect">
            <a:avLst/>
          </a:prstGeom>
          <a:noFill/>
          <a:ln>
            <a:noFill/>
          </a:ln>
        </p:spPr>
      </p:pic>
      <p:cxnSp>
        <p:nvCxnSpPr>
          <p:cNvPr id="528" name="Google Shape;528;p105"/>
          <p:cNvCxnSpPr/>
          <p:nvPr/>
        </p:nvCxnSpPr>
        <p:spPr>
          <a:xfrm rot="10800000">
            <a:off x="378379" y="1908558"/>
            <a:ext cx="6789867" cy="0"/>
          </a:xfrm>
          <a:prstGeom prst="straightConnector1">
            <a:avLst/>
          </a:prstGeom>
          <a:noFill/>
          <a:ln cap="flat" cmpd="sng" w="9525">
            <a:solidFill>
              <a:srgbClr val="174F72"/>
            </a:solidFill>
            <a:prstDash val="solid"/>
            <a:miter lim="800000"/>
            <a:headEnd len="sm" w="sm" type="none"/>
            <a:tailEnd len="sm" w="sm" type="none"/>
          </a:ln>
        </p:spPr>
      </p:cxnSp>
      <p:sp>
        <p:nvSpPr>
          <p:cNvPr id="529" name="Google Shape;529;p105"/>
          <p:cNvSpPr/>
          <p:nvPr>
            <p:ph idx="2" type="pic"/>
          </p:nvPr>
        </p:nvSpPr>
        <p:spPr>
          <a:xfrm>
            <a:off x="8802435" y="1223694"/>
            <a:ext cx="3389565" cy="403365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105"/>
          <p:cNvSpPr txBox="1"/>
          <p:nvPr>
            <p:ph idx="1" type="body"/>
          </p:nvPr>
        </p:nvSpPr>
        <p:spPr>
          <a:xfrm>
            <a:off x="643223" y="1079254"/>
            <a:ext cx="6361734"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105"/>
          <p:cNvSpPr txBox="1"/>
          <p:nvPr>
            <p:ph idx="3" type="body"/>
          </p:nvPr>
        </p:nvSpPr>
        <p:spPr>
          <a:xfrm>
            <a:off x="643223" y="2087287"/>
            <a:ext cx="6361734"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05"/>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33" name="Google Shape;533;p105"/>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ne Slide 1">
  <p:cSld name="Phone Slide 1">
    <p:spTree>
      <p:nvGrpSpPr>
        <p:cNvPr id="534" name="Shape 534"/>
        <p:cNvGrpSpPr/>
        <p:nvPr/>
      </p:nvGrpSpPr>
      <p:grpSpPr>
        <a:xfrm>
          <a:off x="0" y="0"/>
          <a:ext cx="0" cy="0"/>
          <a:chOff x="0" y="0"/>
          <a:chExt cx="0" cy="0"/>
        </a:xfrm>
      </p:grpSpPr>
      <p:pic>
        <p:nvPicPr>
          <p:cNvPr id="535" name="Google Shape;535;p106"/>
          <p:cNvPicPr preferRelativeResize="0"/>
          <p:nvPr/>
        </p:nvPicPr>
        <p:blipFill rotWithShape="1">
          <a:blip r:embed="rId2">
            <a:alphaModFix/>
          </a:blip>
          <a:srcRect b="12393" l="-3424" r="6562" t="-1173"/>
          <a:stretch/>
        </p:blipFill>
        <p:spPr>
          <a:xfrm>
            <a:off x="2449287" y="1355271"/>
            <a:ext cx="9742714" cy="5502729"/>
          </a:xfrm>
          <a:prstGeom prst="rect">
            <a:avLst/>
          </a:prstGeom>
          <a:noFill/>
          <a:ln>
            <a:noFill/>
          </a:ln>
        </p:spPr>
      </p:pic>
      <p:sp>
        <p:nvSpPr>
          <p:cNvPr id="536" name="Google Shape;536;p106"/>
          <p:cNvSpPr/>
          <p:nvPr>
            <p:ph idx="2" type="pic"/>
          </p:nvPr>
        </p:nvSpPr>
        <p:spPr>
          <a:xfrm>
            <a:off x="3731480" y="2335213"/>
            <a:ext cx="4098925" cy="26289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106"/>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38" name="Google Shape;538;p106"/>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539" name="Google Shape;539;p10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40" name="Google Shape;540;p106"/>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ne Slide 2">
  <p:cSld name="Phone Slide 2">
    <p:spTree>
      <p:nvGrpSpPr>
        <p:cNvPr id="541" name="Shape 541"/>
        <p:cNvGrpSpPr/>
        <p:nvPr/>
      </p:nvGrpSpPr>
      <p:grpSpPr>
        <a:xfrm>
          <a:off x="0" y="0"/>
          <a:ext cx="0" cy="0"/>
          <a:chOff x="0" y="0"/>
          <a:chExt cx="0" cy="0"/>
        </a:xfrm>
      </p:grpSpPr>
      <p:pic>
        <p:nvPicPr>
          <p:cNvPr id="542" name="Google Shape;542;p107"/>
          <p:cNvPicPr preferRelativeResize="0"/>
          <p:nvPr/>
        </p:nvPicPr>
        <p:blipFill rotWithShape="1">
          <a:blip r:embed="rId2">
            <a:alphaModFix/>
          </a:blip>
          <a:srcRect b="8248" l="0" r="3453" t="0"/>
          <a:stretch/>
        </p:blipFill>
        <p:spPr>
          <a:xfrm>
            <a:off x="6890657" y="550299"/>
            <a:ext cx="5479143" cy="6292294"/>
          </a:xfrm>
          <a:prstGeom prst="rect">
            <a:avLst/>
          </a:prstGeom>
          <a:noFill/>
          <a:ln>
            <a:noFill/>
          </a:ln>
        </p:spPr>
      </p:pic>
      <p:sp>
        <p:nvSpPr>
          <p:cNvPr id="543" name="Google Shape;543;p107"/>
          <p:cNvSpPr/>
          <p:nvPr>
            <p:ph idx="2" type="pic"/>
          </p:nvPr>
        </p:nvSpPr>
        <p:spPr>
          <a:xfrm>
            <a:off x="7754938" y="1192681"/>
            <a:ext cx="2187575" cy="3886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44" name="Google Shape;544;p107"/>
          <p:cNvCxnSpPr/>
          <p:nvPr/>
        </p:nvCxnSpPr>
        <p:spPr>
          <a:xfrm rot="10800000">
            <a:off x="378380" y="1908558"/>
            <a:ext cx="6348991" cy="0"/>
          </a:xfrm>
          <a:prstGeom prst="straightConnector1">
            <a:avLst/>
          </a:prstGeom>
          <a:noFill/>
          <a:ln cap="flat" cmpd="sng" w="9525">
            <a:solidFill>
              <a:srgbClr val="174F72"/>
            </a:solidFill>
            <a:prstDash val="solid"/>
            <a:miter lim="800000"/>
            <a:headEnd len="sm" w="sm" type="none"/>
            <a:tailEnd len="sm" w="sm" type="none"/>
          </a:ln>
        </p:spPr>
      </p:cxnSp>
      <p:sp>
        <p:nvSpPr>
          <p:cNvPr id="545" name="Google Shape;545;p107"/>
          <p:cNvSpPr txBox="1"/>
          <p:nvPr>
            <p:ph idx="1" type="body"/>
          </p:nvPr>
        </p:nvSpPr>
        <p:spPr>
          <a:xfrm>
            <a:off x="643223" y="1079254"/>
            <a:ext cx="5839220"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6" name="Google Shape;546;p107"/>
          <p:cNvSpPr txBox="1"/>
          <p:nvPr>
            <p:ph idx="3" type="body"/>
          </p:nvPr>
        </p:nvSpPr>
        <p:spPr>
          <a:xfrm>
            <a:off x="643223" y="2087287"/>
            <a:ext cx="5839220"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7" name="Google Shape;547;p10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48" name="Google Shape;548;p107"/>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RIGHT">
  <p:cSld name="text only with 1 colum - RIGHT">
    <p:spTree>
      <p:nvGrpSpPr>
        <p:cNvPr id="71" name="Shape 71"/>
        <p:cNvGrpSpPr/>
        <p:nvPr/>
      </p:nvGrpSpPr>
      <p:grpSpPr>
        <a:xfrm>
          <a:off x="0" y="0"/>
          <a:ext cx="0" cy="0"/>
          <a:chOff x="0" y="0"/>
          <a:chExt cx="0" cy="0"/>
        </a:xfrm>
      </p:grpSpPr>
      <p:sp>
        <p:nvSpPr>
          <p:cNvPr id="72" name="Google Shape;72;p6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1"/>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4" name="Google Shape;74;p61"/>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75" name="Google Shape;75;p6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76" name="Google Shape;76;p61"/>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pic>
        <p:nvPicPr>
          <p:cNvPr id="77" name="Google Shape;77;p61"/>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RIGHT">
  <p:cSld name="text only with 2 colums - RIGHT">
    <p:spTree>
      <p:nvGrpSpPr>
        <p:cNvPr id="78" name="Shape 78"/>
        <p:cNvGrpSpPr/>
        <p:nvPr/>
      </p:nvGrpSpPr>
      <p:grpSpPr>
        <a:xfrm>
          <a:off x="0" y="0"/>
          <a:ext cx="0" cy="0"/>
          <a:chOff x="0" y="0"/>
          <a:chExt cx="0" cy="0"/>
        </a:xfrm>
      </p:grpSpPr>
      <p:sp>
        <p:nvSpPr>
          <p:cNvPr id="79" name="Google Shape;79;p62"/>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2"/>
          <p:cNvSpPr txBox="1"/>
          <p:nvPr>
            <p:ph idx="2" type="body"/>
          </p:nvPr>
        </p:nvSpPr>
        <p:spPr>
          <a:xfrm>
            <a:off x="4161986" y="2127058"/>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2"/>
          <p:cNvSpPr txBox="1"/>
          <p:nvPr>
            <p:ph idx="3" type="body"/>
          </p:nvPr>
        </p:nvSpPr>
        <p:spPr>
          <a:xfrm>
            <a:off x="7969071" y="2107839"/>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2" name="Google Shape;82;p62"/>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83" name="Google Shape;83;p62"/>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84" name="Google Shape;84;p62"/>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85" name="Google Shape;85;p62"/>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VY ICON CIRCLE - with text">
  <p:cSld name="NAVY ICON CIRCLE - with text">
    <p:spTree>
      <p:nvGrpSpPr>
        <p:cNvPr id="86" name="Shape 86"/>
        <p:cNvGrpSpPr/>
        <p:nvPr/>
      </p:nvGrpSpPr>
      <p:grpSpPr>
        <a:xfrm>
          <a:off x="0" y="0"/>
          <a:ext cx="0" cy="0"/>
          <a:chOff x="0" y="0"/>
          <a:chExt cx="0" cy="0"/>
        </a:xfrm>
      </p:grpSpPr>
      <p:sp>
        <p:nvSpPr>
          <p:cNvPr id="87" name="Google Shape;87;p63"/>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74F72"/>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8" name="Google Shape;88;p63"/>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89" name="Google Shape;89;p63"/>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74F72"/>
              </a:buClr>
              <a:buSzPts val="3600"/>
              <a:buNone/>
              <a:defRPr i="0" sz="3600">
                <a:solidFill>
                  <a:srgbClr val="174F7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6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91" name="Google Shape;91;p63"/>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92" name="Google Shape;92;p63"/>
          <p:cNvSpPr/>
          <p:nvPr/>
        </p:nvSpPr>
        <p:spPr>
          <a:xfrm>
            <a:off x="970490" y="635000"/>
            <a:ext cx="1010710" cy="1010710"/>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TURQUOISE)">
  <p:cSld name="Title/Divider slide (TURQUOISE)">
    <p:spTree>
      <p:nvGrpSpPr>
        <p:cNvPr id="93" name="Shape 93"/>
        <p:cNvGrpSpPr/>
        <p:nvPr/>
      </p:nvGrpSpPr>
      <p:grpSpPr>
        <a:xfrm>
          <a:off x="0" y="0"/>
          <a:ext cx="0" cy="0"/>
          <a:chOff x="0" y="0"/>
          <a:chExt cx="0" cy="0"/>
        </a:xfrm>
      </p:grpSpPr>
      <p:sp>
        <p:nvSpPr>
          <p:cNvPr id="94" name="Google Shape;94;p64"/>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64"/>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64"/>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6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98" name="Google Shape;98;p64"/>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99" name="Google Shape;99;p64"/>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100" name="Google Shape;100;p64"/>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101" name="Google Shape;101;p64"/>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2.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00"/>
              <a:buFont typeface="Calibri"/>
              <a:buNone/>
              <a:defRPr b="0"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barbaratallent.com/" TargetMode="Externa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www.storyboardthat.com/create/elevator-pitch" TargetMode="Externa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4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4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hyperlink" Target="https://www.accaglobal.com/my/en/technical-activities/technical-resources-search/2017/january/business-models-of-the-future-emerging-value-creation.html" TargetMode="Externa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optimizely.com/optimization-glossary/ab-testing/" TargetMode="External"/><Relationship Id="rId4" Type="http://schemas.openxmlformats.org/officeDocument/2006/relationships/hyperlink" Target="http://ask.leanstack.com/en/articles/902991-what-is-a-minimum-viable-product-mvp" TargetMode="External"/><Relationship Id="rId5" Type="http://schemas.openxmlformats.org/officeDocument/2006/relationships/hyperlink" Target="https://www.startupdecisions.com.sg/startups/launch-and-growth/business-model-fine-tuning-after-laun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www.startupdecisions.com.sg/startups/launch-and-growth/business-model-fine-tuning-after-launch/"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learn.marsdd.com/article/develop-your-value-proposition-and-business-model-using-customer-validation/" TargetMode="External"/><Relationship Id="rId4" Type="http://schemas.openxmlformats.org/officeDocument/2006/relationships/hyperlink" Target="https://www.startupdecisions.com.sg/startups/launch-and-growth/business-model-fine-tuning-after-launch/"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www.startupdecisions.com.sg/startups/launch-and-growth/business-model-fine-tuning-after-launch/"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hyperlink" Target="https://www.wordstream.com/blog/ws/2016/06/15/adwords-for-saas-startups" TargetMode="External"/><Relationship Id="rId4" Type="http://schemas.openxmlformats.org/officeDocument/2006/relationships/hyperlink" Target="https://www.startupdecisions.com.sg/startups/launch-and-growth/business-model-fine-tuning-after-launch/" TargetMode="External"/><Relationship Id="rId5" Type="http://schemas.openxmlformats.org/officeDocument/2006/relationships/hyperlink" Target="https://www.printwand.com/blog/benefits-vs-features-the-crucial-key-to-selling-your-produc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https://www.startupdecisions.com.sg/startups/launch-and-growth/business-model-fine-tuning-after-launch/" TargetMode="External"/><Relationship Id="rId4" Type="http://schemas.openxmlformats.org/officeDocument/2006/relationships/hyperlink" Target="https://www.printwand.com/blog/benefits-vs-features-the-crucial-key-to-selling-your-product" TargetMode="External"/><Relationship Id="rId5" Type="http://schemas.openxmlformats.org/officeDocument/2006/relationships/image" Target="../media/image5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hyperlink" Target="https://www.invisionapp.com/" TargetMode="External"/><Relationship Id="rId4" Type="http://schemas.openxmlformats.org/officeDocument/2006/relationships/image" Target="../media/image5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hyperlink" Target="https://www.youtube.com/watch?v=noGCcx_foF0" TargetMode="Externa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hyperlink" Target="https://www.entrepreneur.com/article/28929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hyperlink" Target="https://smallbiztrends.com/2015/06/build-lasting-business-relationships.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hyperlink" Target="https://www.facebook.com/EMERGEPROJECTEU/?ref=br_rs" TargetMode="External"/><Relationship Id="rId4" Type="http://schemas.openxmlformats.org/officeDocument/2006/relationships/hyperlink" Target="http://www.emergeengineers.eu/project-partners/" TargetMode="External"/><Relationship Id="rId5" Type="http://schemas.openxmlformats.org/officeDocument/2006/relationships/hyperlink" Target="http://www.emergeengineers.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innovation-village.com/seven-important-metrics-for-validating-your-business-idea/" TargetMode="Externa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1"/>
          <p:cNvSpPr txBox="1"/>
          <p:nvPr>
            <p:ph idx="1" type="body"/>
          </p:nvPr>
        </p:nvSpPr>
        <p:spPr>
          <a:xfrm>
            <a:off x="577959" y="3071924"/>
            <a:ext cx="4315774" cy="2883239"/>
          </a:xfrm>
          <a:prstGeom prst="rect">
            <a:avLst/>
          </a:prstGeom>
          <a:noFill/>
          <a:ln>
            <a:noFill/>
          </a:ln>
        </p:spPr>
        <p:txBody>
          <a:bodyPr anchorCtr="0" anchor="t" bIns="45700" lIns="91425" spcFirstLastPara="1" rIns="91425" wrap="square" tIns="45700">
            <a:normAutofit/>
          </a:bodyPr>
          <a:lstStyle/>
          <a:p>
            <a:pPr indent="0" lvl="0" marL="0" rtl="0" algn="l">
              <a:lnSpc>
                <a:spcPct val="111111"/>
              </a:lnSpc>
              <a:spcBef>
                <a:spcPts val="0"/>
              </a:spcBef>
              <a:spcAft>
                <a:spcPts val="0"/>
              </a:spcAft>
              <a:buClr>
                <a:srgbClr val="E63275"/>
              </a:buClr>
              <a:buSzPts val="3600"/>
              <a:buNone/>
            </a:pPr>
            <a:r>
              <a:rPr b="1" lang="en-IE">
                <a:solidFill>
                  <a:srgbClr val="E63275"/>
                </a:solidFill>
              </a:rPr>
              <a:t>Modül 2</a:t>
            </a:r>
            <a:endParaRPr/>
          </a:p>
          <a:p>
            <a:pPr indent="0" lvl="0" marL="0" rtl="0" algn="l">
              <a:lnSpc>
                <a:spcPct val="111111"/>
              </a:lnSpc>
              <a:spcBef>
                <a:spcPts val="1000"/>
              </a:spcBef>
              <a:spcAft>
                <a:spcPts val="0"/>
              </a:spcAft>
              <a:buClr>
                <a:srgbClr val="174F72"/>
              </a:buClr>
              <a:buSzPts val="3600"/>
              <a:buNone/>
            </a:pPr>
            <a:r>
              <a:rPr b="1" lang="en-IE"/>
              <a:t>Mühendislik Start Up Fikrinizi Doğrulama</a:t>
            </a:r>
            <a:endParaRPr/>
          </a:p>
        </p:txBody>
      </p:sp>
      <p:pic>
        <p:nvPicPr>
          <p:cNvPr descr="A person sitting at a table&#10;&#10;Description automatically generated" id="554" name="Google Shape;554;p1"/>
          <p:cNvPicPr preferRelativeResize="0"/>
          <p:nvPr>
            <p:ph idx="2" type="pic"/>
          </p:nvPr>
        </p:nvPicPr>
        <p:blipFill rotWithShape="1">
          <a:blip r:embed="rId3">
            <a:alphaModFix/>
          </a:blip>
          <a:srcRect b="0" l="16667" r="16666" t="0"/>
          <a:stretch/>
        </p:blipFill>
        <p:spPr>
          <a:xfrm>
            <a:off x="5773277" y="-478573"/>
            <a:ext cx="6749004" cy="6749004"/>
          </a:xfrm>
          <a:prstGeom prst="ellipse">
            <a:avLst/>
          </a:prstGeom>
          <a:noFill/>
          <a:ln>
            <a:noFill/>
          </a:ln>
        </p:spPr>
      </p:pic>
      <p:pic>
        <p:nvPicPr>
          <p:cNvPr id="555" name="Google Shape;555;p1"/>
          <p:cNvPicPr preferRelativeResize="0"/>
          <p:nvPr/>
        </p:nvPicPr>
        <p:blipFill rotWithShape="1">
          <a:blip r:embed="rId4">
            <a:alphaModFix/>
          </a:blip>
          <a:srcRect b="0" l="0" r="0" t="0"/>
          <a:stretch/>
        </p:blipFill>
        <p:spPr>
          <a:xfrm>
            <a:off x="11237264" y="4990472"/>
            <a:ext cx="690436" cy="673218"/>
          </a:xfrm>
          <a:prstGeom prst="rect">
            <a:avLst/>
          </a:prstGeom>
          <a:noFill/>
          <a:ln>
            <a:noFill/>
          </a:ln>
        </p:spPr>
      </p:pic>
      <p:pic>
        <p:nvPicPr>
          <p:cNvPr id="556" name="Google Shape;556;p1"/>
          <p:cNvPicPr preferRelativeResize="0"/>
          <p:nvPr/>
        </p:nvPicPr>
        <p:blipFill rotWithShape="1">
          <a:blip r:embed="rId5">
            <a:alphaModFix/>
          </a:blip>
          <a:srcRect b="0" l="0" r="0" t="0"/>
          <a:stretch/>
        </p:blipFill>
        <p:spPr>
          <a:xfrm>
            <a:off x="7087689" y="5110625"/>
            <a:ext cx="1363247" cy="1350410"/>
          </a:xfrm>
          <a:prstGeom prst="rect">
            <a:avLst/>
          </a:prstGeom>
          <a:noFill/>
          <a:ln>
            <a:noFill/>
          </a:ln>
        </p:spPr>
      </p:pic>
      <p:pic>
        <p:nvPicPr>
          <p:cNvPr id="557" name="Google Shape;557;p1"/>
          <p:cNvPicPr preferRelativeResize="0"/>
          <p:nvPr/>
        </p:nvPicPr>
        <p:blipFill rotWithShape="1">
          <a:blip r:embed="rId6">
            <a:alphaModFix/>
          </a:blip>
          <a:srcRect b="0" l="0" r="0" t="0"/>
          <a:stretch/>
        </p:blipFill>
        <p:spPr>
          <a:xfrm>
            <a:off x="4666015" y="2427050"/>
            <a:ext cx="2227993" cy="2220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10"/>
          <p:cNvSpPr txBox="1"/>
          <p:nvPr>
            <p:ph idx="3" type="body"/>
          </p:nvPr>
        </p:nvSpPr>
        <p:spPr>
          <a:xfrm>
            <a:off x="84017" y="1849732"/>
            <a:ext cx="6968423" cy="472974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400"/>
              <a:buNone/>
            </a:pPr>
            <a:r>
              <a:rPr i="0" lang="en-IE" sz="2400"/>
              <a:t>Harika bir iş fikriniz var ve harika bir işin temeli olduğunu düşünüyorsunuz, ancak benzersiz veya yenilikçi bir fikriniz olduğunu nereden biliyorsunuz?</a:t>
            </a:r>
            <a:endParaRPr/>
          </a:p>
          <a:p>
            <a:pPr indent="0" lvl="0" marL="0" rtl="0" algn="just">
              <a:lnSpc>
                <a:spcPct val="90000"/>
              </a:lnSpc>
              <a:spcBef>
                <a:spcPts val="0"/>
              </a:spcBef>
              <a:spcAft>
                <a:spcPts val="0"/>
              </a:spcAft>
              <a:buClr>
                <a:schemeClr val="lt1"/>
              </a:buClr>
              <a:buSzPts val="2400"/>
              <a:buNone/>
            </a:pPr>
            <a:r>
              <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Rakiplerinizden farklısınız ve nasıl olduğunu gösterebilir / açıklayabilirsiniz. “Başka biri yapıyor ... ama böyle değil”</a:t>
            </a:r>
            <a:endParaRPr/>
          </a:p>
          <a:p>
            <a:pPr indent="-342900" lvl="0" marL="342900" rtl="0" algn="just">
              <a:lnSpc>
                <a:spcPct val="90000"/>
              </a:lnSpc>
              <a:spcBef>
                <a:spcPts val="0"/>
              </a:spcBef>
              <a:spcAft>
                <a:spcPts val="0"/>
              </a:spcAft>
              <a:buClr>
                <a:schemeClr val="lt1"/>
              </a:buClr>
              <a:buSzPts val="2400"/>
              <a:buFont typeface="Arial"/>
              <a:buChar char="•"/>
            </a:pPr>
            <a:r>
              <a:rPr i="0" lang="en-IE" sz="2400"/>
              <a:t>Başkalarının görmediği bir sorun görüyorsunuz ve yeni bir uygulanabilir çözümünüz var. Belki mühendislik eğitiminizde veya çalışma hayatınızda bir şey eksikliği yaşadınız, niş bir çözümünüz olabilir.</a:t>
            </a:r>
            <a:endParaRPr i="0" sz="2400"/>
          </a:p>
          <a:p>
            <a:pPr indent="0" lvl="0" marL="0" rtl="0" algn="just">
              <a:lnSpc>
                <a:spcPct val="90000"/>
              </a:lnSpc>
              <a:spcBef>
                <a:spcPts val="0"/>
              </a:spcBef>
              <a:spcAft>
                <a:spcPts val="0"/>
              </a:spcAft>
              <a:buClr>
                <a:schemeClr val="lt1"/>
              </a:buClr>
              <a:buSzPts val="2400"/>
              <a:buNone/>
            </a:pPr>
            <a:r>
              <a:t/>
            </a:r>
            <a:endParaRPr i="0" sz="2400"/>
          </a:p>
          <a:p>
            <a:pPr indent="0" lvl="0" marL="0" rtl="0" algn="just">
              <a:lnSpc>
                <a:spcPct val="90000"/>
              </a:lnSpc>
              <a:spcBef>
                <a:spcPts val="0"/>
              </a:spcBef>
              <a:spcAft>
                <a:spcPts val="0"/>
              </a:spcAft>
              <a:buClr>
                <a:schemeClr val="lt1"/>
              </a:buClr>
              <a:buSzPts val="2400"/>
              <a:buNone/>
            </a:pPr>
            <a:r>
              <a:t/>
            </a:r>
            <a:endParaRPr i="0" sz="2400"/>
          </a:p>
          <a:p>
            <a:pPr indent="-304800" lvl="0" marL="457200" rtl="0" algn="just">
              <a:lnSpc>
                <a:spcPct val="90000"/>
              </a:lnSpc>
              <a:spcBef>
                <a:spcPts val="0"/>
              </a:spcBef>
              <a:spcAft>
                <a:spcPts val="0"/>
              </a:spcAft>
              <a:buClr>
                <a:schemeClr val="lt1"/>
              </a:buClr>
              <a:buSzPts val="2400"/>
              <a:buFont typeface="Arial"/>
              <a:buNone/>
            </a:pPr>
            <a:r>
              <a:t/>
            </a:r>
            <a:endParaRPr i="0" sz="2400"/>
          </a:p>
          <a:p>
            <a:pPr indent="0" lvl="0" marL="0" rtl="0" algn="just">
              <a:lnSpc>
                <a:spcPct val="90000"/>
              </a:lnSpc>
              <a:spcBef>
                <a:spcPts val="0"/>
              </a:spcBef>
              <a:spcAft>
                <a:spcPts val="0"/>
              </a:spcAft>
              <a:buClr>
                <a:schemeClr val="lt1"/>
              </a:buClr>
              <a:buSzPts val="2400"/>
              <a:buNone/>
            </a:pPr>
            <a:r>
              <a:t/>
            </a:r>
            <a:endParaRPr i="0" sz="2400"/>
          </a:p>
        </p:txBody>
      </p:sp>
      <p:sp>
        <p:nvSpPr>
          <p:cNvPr id="630" name="Google Shape;630;p10"/>
          <p:cNvSpPr/>
          <p:nvPr/>
        </p:nvSpPr>
        <p:spPr>
          <a:xfrm>
            <a:off x="1" y="475867"/>
            <a:ext cx="5717628" cy="1077218"/>
          </a:xfrm>
          <a:prstGeom prst="rect">
            <a:avLst/>
          </a:prstGeom>
          <a:solidFill>
            <a:srgbClr val="10B1A2"/>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b="0" i="0" lang="en-IE" sz="3200" u="none" cap="none" strike="noStrike">
                <a:solidFill>
                  <a:schemeClr val="lt1"/>
                </a:solidFill>
                <a:latin typeface="Calibri"/>
                <a:ea typeface="Calibri"/>
                <a:cs typeface="Calibri"/>
                <a:sym typeface="Calibri"/>
              </a:rPr>
              <a:t>Benzersiz bir fikriniz veya iş teklifiniz var</a:t>
            </a:r>
            <a:endParaRPr/>
          </a:p>
        </p:txBody>
      </p:sp>
      <p:pic>
        <p:nvPicPr>
          <p:cNvPr id="631" name="Google Shape;631;p10"/>
          <p:cNvPicPr preferRelativeResize="0"/>
          <p:nvPr/>
        </p:nvPicPr>
        <p:blipFill rotWithShape="1">
          <a:blip r:embed="rId3">
            <a:alphaModFix/>
          </a:blip>
          <a:srcRect b="0" l="0" r="0" t="0"/>
          <a:stretch/>
        </p:blipFill>
        <p:spPr>
          <a:xfrm>
            <a:off x="8839265" y="2722179"/>
            <a:ext cx="3268717" cy="32687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11"/>
          <p:cNvSpPr txBox="1"/>
          <p:nvPr>
            <p:ph idx="2" type="body"/>
          </p:nvPr>
        </p:nvSpPr>
        <p:spPr>
          <a:xfrm>
            <a:off x="3762704" y="2078747"/>
            <a:ext cx="8366234" cy="397510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6D6E6C"/>
              </a:buClr>
              <a:buSzPts val="2400"/>
              <a:buNone/>
            </a:pPr>
            <a:r>
              <a:rPr lang="en-IE"/>
              <a:t>İş fikrinizin peşinde koşmaya değer olup olmadığını öğrenmenin basit bir yolu, insanlara - özellikle tanımadığınız kişilere - bunun iyi bir fikir olup olmadığını sormaktır.</a:t>
            </a:r>
            <a:endParaRPr/>
          </a:p>
          <a:p>
            <a:pPr indent="0" lvl="0" marL="0" rtl="0" algn="just">
              <a:lnSpc>
                <a:spcPct val="90000"/>
              </a:lnSpc>
              <a:spcBef>
                <a:spcPts val="0"/>
              </a:spcBef>
              <a:spcAft>
                <a:spcPts val="0"/>
              </a:spcAft>
              <a:buClr>
                <a:srgbClr val="6D6E6C"/>
              </a:buClr>
              <a:buSzPts val="1800"/>
              <a:buNone/>
            </a:pPr>
            <a:r>
              <a:t/>
            </a:r>
            <a:endParaRPr sz="1800"/>
          </a:p>
          <a:p>
            <a:pPr indent="0" lvl="0" marL="0" rtl="0" algn="just">
              <a:lnSpc>
                <a:spcPct val="90000"/>
              </a:lnSpc>
              <a:spcBef>
                <a:spcPts val="0"/>
              </a:spcBef>
              <a:spcAft>
                <a:spcPts val="0"/>
              </a:spcAft>
              <a:buClr>
                <a:srgbClr val="6D6E6C"/>
              </a:buClr>
              <a:buSzPts val="2400"/>
              <a:buNone/>
            </a:pPr>
            <a:r>
              <a:rPr lang="en-IE"/>
              <a:t>Fikrinizi test etmenin bazı basit yolları neler? </a:t>
            </a:r>
            <a:r>
              <a:rPr lang="en-IE">
                <a:solidFill>
                  <a:srgbClr val="E63275"/>
                </a:solidFill>
              </a:rPr>
              <a:t>Mühendislik eğitim ağınız, kolej veya çalışma arkadaşlarınız veya aradığınız bir mühendislik girişimcisiyle görüşün.</a:t>
            </a:r>
            <a:r>
              <a:rPr lang="en-IE"/>
              <a:t> Ürün veya hizmetiniz hakkında tarafsız görüş bildirmeleri için onlardan isteyin.</a:t>
            </a:r>
            <a:endParaRPr/>
          </a:p>
          <a:p>
            <a:pPr indent="0" lvl="0" marL="0" rtl="0" algn="just">
              <a:lnSpc>
                <a:spcPct val="90000"/>
              </a:lnSpc>
              <a:spcBef>
                <a:spcPts val="0"/>
              </a:spcBef>
              <a:spcAft>
                <a:spcPts val="0"/>
              </a:spcAft>
              <a:buClr>
                <a:srgbClr val="6D6E6C"/>
              </a:buClr>
              <a:buSzPts val="2400"/>
              <a:buNone/>
            </a:pPr>
            <a:r>
              <a:t/>
            </a:r>
            <a:endParaRPr/>
          </a:p>
          <a:p>
            <a:pPr indent="0" lvl="0" marL="0" rtl="0" algn="just">
              <a:lnSpc>
                <a:spcPct val="90000"/>
              </a:lnSpc>
              <a:spcBef>
                <a:spcPts val="0"/>
              </a:spcBef>
              <a:spcAft>
                <a:spcPts val="0"/>
              </a:spcAft>
              <a:buClr>
                <a:srgbClr val="6D6E6C"/>
              </a:buClr>
              <a:buSzPts val="2400"/>
              <a:buNone/>
            </a:pPr>
            <a:r>
              <a:rPr lang="en-IE"/>
              <a:t>Veya çevrimiçi olarak veya kağıt üzerinde bir anket oluşturun ve bir dizi kişiden (bilmediğiniz) katılmasını isteyin, dış geri bildirimleri ürün / hizmet tasarımınız ve nihayetinde iş başarınız için çok önemli olabilir!</a:t>
            </a:r>
            <a:endParaRPr b="1"/>
          </a:p>
        </p:txBody>
      </p:sp>
      <p:sp>
        <p:nvSpPr>
          <p:cNvPr id="637" name="Google Shape;637;p11"/>
          <p:cNvSpPr/>
          <p:nvPr/>
        </p:nvSpPr>
        <p:spPr>
          <a:xfrm>
            <a:off x="3699642" y="678030"/>
            <a:ext cx="8429296" cy="1077218"/>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Benzersiz / uygulanabilir bir iş fikriniz olup olmadığını öğrenmek için en iyi ipuçları</a:t>
            </a:r>
            <a:endParaRPr b="0" i="0" sz="3200" u="none" cap="none" strike="noStrike">
              <a:solidFill>
                <a:schemeClr val="lt1"/>
              </a:solidFill>
              <a:latin typeface="Calibri"/>
              <a:ea typeface="Calibri"/>
              <a:cs typeface="Calibri"/>
              <a:sym typeface="Calibri"/>
            </a:endParaRPr>
          </a:p>
        </p:txBody>
      </p:sp>
      <p:pic>
        <p:nvPicPr>
          <p:cNvPr descr="A picture containing room&#10;&#10;Description automatically generated" id="638" name="Google Shape;638;p11"/>
          <p:cNvPicPr preferRelativeResize="0"/>
          <p:nvPr/>
        </p:nvPicPr>
        <p:blipFill rotWithShape="1">
          <a:blip r:embed="rId3">
            <a:alphaModFix/>
          </a:blip>
          <a:srcRect b="0" l="0" r="0" t="0"/>
          <a:stretch/>
        </p:blipFill>
        <p:spPr>
          <a:xfrm>
            <a:off x="551364" y="3013412"/>
            <a:ext cx="2476500" cy="247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12"/>
          <p:cNvSpPr txBox="1"/>
          <p:nvPr>
            <p:ph idx="3" type="body"/>
          </p:nvPr>
        </p:nvSpPr>
        <p:spPr>
          <a:xfrm>
            <a:off x="84017" y="1849732"/>
            <a:ext cx="6968423" cy="472974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400"/>
              <a:buNone/>
            </a:pPr>
            <a:r>
              <a:rPr i="0" lang="en-IE" sz="2400"/>
              <a:t>Harika bir iş fikriniz var ve harika bir işin temeli olduğunu düşünüyorsunuz, ancak benzersiz veya yenilikçi bir fikriniz olduğunu nereden biliyorsunuz?</a:t>
            </a:r>
            <a:endParaRPr/>
          </a:p>
          <a:p>
            <a:pPr indent="0" lvl="0" marL="0" rtl="0" algn="just">
              <a:lnSpc>
                <a:spcPct val="90000"/>
              </a:lnSpc>
              <a:spcBef>
                <a:spcPts val="0"/>
              </a:spcBef>
              <a:spcAft>
                <a:spcPts val="0"/>
              </a:spcAft>
              <a:buClr>
                <a:schemeClr val="lt1"/>
              </a:buClr>
              <a:buSzPts val="2400"/>
              <a:buNone/>
            </a:pPr>
            <a:r>
              <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Rakiplerinizden farklısınız ve nasıl olduğunu gösterebilir / açıklayabilirsiniz. “Başka biri yapıyor ... ama böyle değil”</a:t>
            </a:r>
            <a:endParaRPr/>
          </a:p>
          <a:p>
            <a:pPr indent="0" lvl="0" marL="0" rtl="0" algn="just">
              <a:lnSpc>
                <a:spcPct val="90000"/>
              </a:lnSpc>
              <a:spcBef>
                <a:spcPts val="0"/>
              </a:spcBef>
              <a:spcAft>
                <a:spcPts val="0"/>
              </a:spcAft>
              <a:buClr>
                <a:schemeClr val="lt1"/>
              </a:buClr>
              <a:buSzPts val="2400"/>
              <a:buNone/>
            </a:pPr>
            <a:r>
              <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Başkalarının görmediği bir sorun görüyorsunuz ve yeni bir uygulanabilir çözümünüz var. Belki mühendislik eğitiminizde veya çalışma hayatınızda bir şey eksikliği yaşadınız, niş bir çözümünüz olabilir</a:t>
            </a:r>
            <a:endParaRPr i="0" sz="2400"/>
          </a:p>
          <a:p>
            <a:pPr indent="0" lvl="0" marL="0" rtl="0" algn="just">
              <a:lnSpc>
                <a:spcPct val="90000"/>
              </a:lnSpc>
              <a:spcBef>
                <a:spcPts val="0"/>
              </a:spcBef>
              <a:spcAft>
                <a:spcPts val="0"/>
              </a:spcAft>
              <a:buClr>
                <a:schemeClr val="lt1"/>
              </a:buClr>
              <a:buSzPts val="2400"/>
              <a:buNone/>
            </a:pPr>
            <a:r>
              <a:t/>
            </a:r>
            <a:endParaRPr i="0" sz="2400"/>
          </a:p>
          <a:p>
            <a:pPr indent="0" lvl="0" marL="0" rtl="0" algn="just">
              <a:lnSpc>
                <a:spcPct val="90000"/>
              </a:lnSpc>
              <a:spcBef>
                <a:spcPts val="0"/>
              </a:spcBef>
              <a:spcAft>
                <a:spcPts val="0"/>
              </a:spcAft>
              <a:buClr>
                <a:schemeClr val="lt1"/>
              </a:buClr>
              <a:buSzPts val="2400"/>
              <a:buNone/>
            </a:pPr>
            <a:r>
              <a:t/>
            </a:r>
            <a:endParaRPr i="0" sz="2400"/>
          </a:p>
          <a:p>
            <a:pPr indent="-304800" lvl="0" marL="457200" rtl="0" algn="just">
              <a:lnSpc>
                <a:spcPct val="90000"/>
              </a:lnSpc>
              <a:spcBef>
                <a:spcPts val="0"/>
              </a:spcBef>
              <a:spcAft>
                <a:spcPts val="0"/>
              </a:spcAft>
              <a:buClr>
                <a:schemeClr val="lt1"/>
              </a:buClr>
              <a:buSzPts val="2400"/>
              <a:buFont typeface="Arial"/>
              <a:buNone/>
            </a:pPr>
            <a:r>
              <a:t/>
            </a:r>
            <a:endParaRPr i="0" sz="2400"/>
          </a:p>
          <a:p>
            <a:pPr indent="0" lvl="0" marL="0" rtl="0" algn="just">
              <a:lnSpc>
                <a:spcPct val="90000"/>
              </a:lnSpc>
              <a:spcBef>
                <a:spcPts val="0"/>
              </a:spcBef>
              <a:spcAft>
                <a:spcPts val="0"/>
              </a:spcAft>
              <a:buClr>
                <a:schemeClr val="lt1"/>
              </a:buClr>
              <a:buSzPts val="2400"/>
              <a:buNone/>
            </a:pPr>
            <a:r>
              <a:t/>
            </a:r>
            <a:endParaRPr i="0" sz="2400"/>
          </a:p>
        </p:txBody>
      </p:sp>
      <p:sp>
        <p:nvSpPr>
          <p:cNvPr id="644" name="Google Shape;644;p12"/>
          <p:cNvSpPr/>
          <p:nvPr/>
        </p:nvSpPr>
        <p:spPr>
          <a:xfrm>
            <a:off x="1" y="475867"/>
            <a:ext cx="5717628" cy="1077218"/>
          </a:xfrm>
          <a:prstGeom prst="rect">
            <a:avLst/>
          </a:prstGeom>
          <a:solidFill>
            <a:srgbClr val="10B1A2"/>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b="0" i="0" lang="en-IE" sz="3200" u="none" cap="none" strike="noStrike">
                <a:solidFill>
                  <a:schemeClr val="lt1"/>
                </a:solidFill>
                <a:latin typeface="Calibri"/>
                <a:ea typeface="Calibri"/>
                <a:cs typeface="Calibri"/>
                <a:sym typeface="Calibri"/>
              </a:rPr>
              <a:t>Ürün / iş fikriniz için bir hedef pazar var</a:t>
            </a:r>
            <a:endParaRPr/>
          </a:p>
        </p:txBody>
      </p:sp>
      <p:pic>
        <p:nvPicPr>
          <p:cNvPr id="645" name="Google Shape;645;p12"/>
          <p:cNvPicPr preferRelativeResize="0"/>
          <p:nvPr/>
        </p:nvPicPr>
        <p:blipFill rotWithShape="1">
          <a:blip r:embed="rId3">
            <a:alphaModFix/>
          </a:blip>
          <a:srcRect b="0" l="0" r="0" t="0"/>
          <a:stretch/>
        </p:blipFill>
        <p:spPr>
          <a:xfrm>
            <a:off x="8839265" y="2722179"/>
            <a:ext cx="3268717" cy="32687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13"/>
          <p:cNvSpPr txBox="1"/>
          <p:nvPr>
            <p:ph idx="2" type="body"/>
          </p:nvPr>
        </p:nvSpPr>
        <p:spPr>
          <a:xfrm>
            <a:off x="366319" y="2662184"/>
            <a:ext cx="11459362"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Hedef pazarınızı ne kadar dar tanımlarsanız, o kadar iyidir. Bu süreç niş oluşturmak olarak bilinir ve en büyük şirketler için bile başarının anahtarıdır. Satabileceğiniz iki temel pazar vardır: tüketici (B2C) ve işletme (B2B). Lynda Falkenstein, beşi bizim için önemli olan yedi adımlı bir süreci teşvik ediyor:</a:t>
            </a:r>
            <a:endParaRPr/>
          </a:p>
          <a:p>
            <a:pPr indent="0" lvl="0" marL="0" rtl="0" algn="l">
              <a:lnSpc>
                <a:spcPct val="90000"/>
              </a:lnSpc>
              <a:spcBef>
                <a:spcPts val="400"/>
              </a:spcBef>
              <a:spcAft>
                <a:spcPts val="0"/>
              </a:spcAft>
              <a:buClr>
                <a:srgbClr val="6D6E6C"/>
              </a:buClr>
              <a:buSzPts val="1000"/>
              <a:buNone/>
            </a:pPr>
            <a:r>
              <a:t/>
            </a:r>
            <a:endParaRPr sz="1000"/>
          </a:p>
          <a:p>
            <a:pPr indent="-457200" lvl="0" marL="457200" rtl="0" algn="l">
              <a:lnSpc>
                <a:spcPct val="90000"/>
              </a:lnSpc>
              <a:spcBef>
                <a:spcPts val="400"/>
              </a:spcBef>
              <a:spcAft>
                <a:spcPts val="0"/>
              </a:spcAft>
              <a:buClr>
                <a:srgbClr val="10B1A2"/>
              </a:buClr>
              <a:buSzPts val="2800"/>
              <a:buAutoNum type="arabicPeriod"/>
            </a:pPr>
            <a:r>
              <a:rPr b="1" lang="en-IE" sz="2800">
                <a:solidFill>
                  <a:srgbClr val="10B1A2"/>
                </a:solidFill>
              </a:rPr>
              <a:t>Bir istek listesi yapın</a:t>
            </a:r>
            <a:endParaRPr b="1" sz="2800">
              <a:solidFill>
                <a:srgbClr val="10B1A2"/>
              </a:solidFill>
            </a:endParaRPr>
          </a:p>
          <a:p>
            <a:pPr indent="0" lvl="0" marL="0" rtl="0" algn="l">
              <a:lnSpc>
                <a:spcPct val="90000"/>
              </a:lnSpc>
              <a:spcBef>
                <a:spcPts val="400"/>
              </a:spcBef>
              <a:spcAft>
                <a:spcPts val="0"/>
              </a:spcAft>
              <a:buClr>
                <a:srgbClr val="6D6E6C"/>
              </a:buClr>
              <a:buSzPts val="2400"/>
              <a:buNone/>
            </a:pPr>
            <a:r>
              <a:rPr lang="en-IE"/>
              <a:t>Kiminle iş yapmak istiyorsunuz? Mümkün olduğunca açık olun: Coğrafi aralığı ve işletmenizin hedeflemesini istediğiniz işletme veya müşteri türlerini tanımlayın. Kiminle iş yapmak istediğinizi bilmiyorsanız, iletişim kuramazsınız. Falkenstein, "Herkesle iş yapamayacağınızı bilmelisiniz," diye uyarıyor. Aksi takdirde, kendinizi yorma ve müşterilerinizi şaşırtma riskiyle karşı karşıya kalırsınız.</a:t>
            </a:r>
            <a:endParaRPr/>
          </a:p>
          <a:p>
            <a:pPr indent="0" lvl="0" marL="0" rtl="0" algn="l">
              <a:lnSpc>
                <a:spcPct val="90000"/>
              </a:lnSpc>
              <a:spcBef>
                <a:spcPts val="400"/>
              </a:spcBef>
              <a:spcAft>
                <a:spcPts val="0"/>
              </a:spcAft>
              <a:buClr>
                <a:srgbClr val="6D6E6C"/>
              </a:buClr>
              <a:buSzPts val="2400"/>
              <a:buNone/>
            </a:pPr>
            <a:r>
              <a:t/>
            </a:r>
            <a:endParaRPr/>
          </a:p>
        </p:txBody>
      </p:sp>
      <p:sp>
        <p:nvSpPr>
          <p:cNvPr id="651" name="Google Shape;651;p13"/>
          <p:cNvSpPr/>
          <p:nvPr/>
        </p:nvSpPr>
        <p:spPr>
          <a:xfrm>
            <a:off x="3699642" y="678030"/>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pazarınızı belirleme/tanımlama konusunda en iyi ipuçları</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14"/>
          <p:cNvSpPr txBox="1"/>
          <p:nvPr>
            <p:ph idx="2" type="body"/>
          </p:nvPr>
        </p:nvSpPr>
        <p:spPr>
          <a:xfrm>
            <a:off x="498797" y="2033322"/>
            <a:ext cx="8876431"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800"/>
              <a:buFont typeface="Calibri"/>
              <a:buAutoNum type="arabicPeriod" startAt="2"/>
            </a:pPr>
            <a:r>
              <a:rPr b="1" lang="en-IE" sz="2800">
                <a:solidFill>
                  <a:srgbClr val="10B1A2"/>
                </a:solidFill>
              </a:rPr>
              <a:t>Odaklanın</a:t>
            </a:r>
            <a:br>
              <a:rPr lang="en-IE"/>
            </a:br>
            <a:r>
              <a:rPr lang="en-IE"/>
              <a:t>Ne satmak istediğinizi netleştirerek şunları hatırlayın:</a:t>
            </a:r>
            <a:endParaRPr/>
          </a:p>
          <a:p>
            <a:pPr indent="-457200" lvl="0" marL="457200" rtl="0" algn="l">
              <a:lnSpc>
                <a:spcPct val="90000"/>
              </a:lnSpc>
              <a:spcBef>
                <a:spcPts val="400"/>
              </a:spcBef>
              <a:spcAft>
                <a:spcPts val="0"/>
              </a:spcAft>
              <a:buClr>
                <a:srgbClr val="6D6E6C"/>
              </a:buClr>
              <a:buSzPts val="2400"/>
              <a:buAutoNum type="alphaLcParenR"/>
            </a:pPr>
            <a:r>
              <a:rPr lang="en-IE"/>
              <a:t>Tüm insanlar için her şey olamazsınız ve</a:t>
            </a:r>
            <a:endParaRPr/>
          </a:p>
          <a:p>
            <a:pPr indent="-457200" lvl="0" marL="457200" rtl="0" algn="l">
              <a:lnSpc>
                <a:spcPct val="90000"/>
              </a:lnSpc>
              <a:spcBef>
                <a:spcPts val="400"/>
              </a:spcBef>
              <a:spcAft>
                <a:spcPts val="0"/>
              </a:spcAft>
              <a:buClr>
                <a:srgbClr val="6D6E6C"/>
              </a:buClr>
              <a:buSzPts val="2400"/>
              <a:buAutoNum type="alphaLcParenR"/>
            </a:pPr>
            <a:r>
              <a:rPr lang="en-IE"/>
              <a:t>"daha küçük daha büyük." Bu odaklama sürecine başlamak için Falkenstein size yardımcı olması için bu teknikleri kullanmanızı önerir:</a:t>
            </a:r>
            <a:endParaRPr/>
          </a:p>
          <a:p>
            <a:pPr indent="-342900" lvl="0" marL="342900" rtl="0" algn="l">
              <a:lnSpc>
                <a:spcPct val="90000"/>
              </a:lnSpc>
              <a:spcBef>
                <a:spcPts val="400"/>
              </a:spcBef>
              <a:spcAft>
                <a:spcPts val="0"/>
              </a:spcAft>
              <a:buClr>
                <a:srgbClr val="6D6E6C"/>
              </a:buClr>
              <a:buSzPts val="2200"/>
              <a:buFont typeface="Arial"/>
              <a:buChar char="•"/>
            </a:pPr>
            <a:r>
              <a:rPr lang="en-IE" sz="2200"/>
              <a:t>En iyi yaptığınız şeylerin ve her birinde örtük becerilerin bir listesini yapın. Başarılarınızı listeleyin.</a:t>
            </a:r>
            <a:endParaRPr/>
          </a:p>
          <a:p>
            <a:pPr indent="-342900" lvl="0" marL="342900" rtl="0" algn="l">
              <a:lnSpc>
                <a:spcPct val="90000"/>
              </a:lnSpc>
              <a:spcBef>
                <a:spcPts val="400"/>
              </a:spcBef>
              <a:spcAft>
                <a:spcPts val="0"/>
              </a:spcAft>
              <a:buClr>
                <a:srgbClr val="6D6E6C"/>
              </a:buClr>
              <a:buSzPts val="2200"/>
              <a:buFont typeface="Arial"/>
              <a:buChar char="•"/>
            </a:pPr>
            <a:r>
              <a:rPr lang="en-IE" sz="2200"/>
              <a:t>Hayatta öğrendiğiniz önemli dersleri belirleyin.</a:t>
            </a:r>
            <a:endParaRPr/>
          </a:p>
          <a:p>
            <a:pPr indent="-342900" lvl="0" marL="342900" rtl="0" algn="l">
              <a:lnSpc>
                <a:spcPct val="90000"/>
              </a:lnSpc>
              <a:spcBef>
                <a:spcPts val="400"/>
              </a:spcBef>
              <a:spcAft>
                <a:spcPts val="0"/>
              </a:spcAft>
              <a:buClr>
                <a:srgbClr val="6D6E6C"/>
              </a:buClr>
              <a:buSzPts val="2200"/>
              <a:buFont typeface="Arial"/>
              <a:buChar char="•"/>
            </a:pPr>
            <a:r>
              <a:rPr lang="en-IE" sz="2200"/>
              <a:t>Sorunları çözme yaklaşımınızı ortaya koyan kalıplara bakın.</a:t>
            </a:r>
            <a:endParaRPr/>
          </a:p>
          <a:p>
            <a:pPr indent="-342900" lvl="0" marL="342900" rtl="0" algn="l">
              <a:lnSpc>
                <a:spcPct val="90000"/>
              </a:lnSpc>
              <a:spcBef>
                <a:spcPts val="400"/>
              </a:spcBef>
              <a:spcAft>
                <a:spcPts val="0"/>
              </a:spcAft>
              <a:buClr>
                <a:srgbClr val="6D6E6C"/>
              </a:buClr>
              <a:buSzPts val="2200"/>
              <a:buFont typeface="Arial"/>
              <a:buChar char="•"/>
            </a:pPr>
            <a:r>
              <a:rPr lang="en-IE" sz="2200"/>
              <a:t>Nişiniz doğal olarak ilgi alanlarınızdan ve deneyimlerinizden doğmalıdır.</a:t>
            </a:r>
            <a:endParaRPr sz="2200"/>
          </a:p>
        </p:txBody>
      </p:sp>
      <p:pic>
        <p:nvPicPr>
          <p:cNvPr id="657" name="Google Shape;657;p14"/>
          <p:cNvPicPr preferRelativeResize="0"/>
          <p:nvPr>
            <p:ph idx="2" type="pic"/>
          </p:nvPr>
        </p:nvPicPr>
        <p:blipFill rotWithShape="1">
          <a:blip r:embed="rId3">
            <a:alphaModFix/>
          </a:blip>
          <a:srcRect b="0" l="14657" r="14656" t="0"/>
          <a:stretch/>
        </p:blipFill>
        <p:spPr>
          <a:xfrm>
            <a:off x="9086850" y="3085050"/>
            <a:ext cx="2492753" cy="3526493"/>
          </a:xfrm>
          <a:prstGeom prst="rect">
            <a:avLst/>
          </a:prstGeom>
          <a:noFill/>
          <a:ln>
            <a:noFill/>
          </a:ln>
        </p:spPr>
      </p:pic>
      <p:sp>
        <p:nvSpPr>
          <p:cNvPr id="658" name="Google Shape;658;p14"/>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659" name="Google Shape;659;p14"/>
          <p:cNvSpPr/>
          <p:nvPr/>
        </p:nvSpPr>
        <p:spPr>
          <a:xfrm>
            <a:off x="498797" y="573547"/>
            <a:ext cx="8109175"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pazarınızı belirleme/tanımlama konusunda en iyi ipuçları</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15"/>
          <p:cNvSpPr txBox="1"/>
          <p:nvPr>
            <p:ph idx="2" type="body"/>
          </p:nvPr>
        </p:nvSpPr>
        <p:spPr>
          <a:xfrm>
            <a:off x="3791825" y="2117448"/>
            <a:ext cx="7777248" cy="3975101"/>
          </a:xfrm>
          <a:prstGeom prst="rect">
            <a:avLst/>
          </a:prstGeom>
          <a:noFill/>
          <a:ln>
            <a:noFill/>
          </a:ln>
        </p:spPr>
        <p:txBody>
          <a:bodyPr anchorCtr="0" anchor="t" bIns="45700" lIns="91425" spcFirstLastPara="1" rIns="91425" wrap="square" tIns="45700">
            <a:noAutofit/>
          </a:bodyPr>
          <a:lstStyle/>
          <a:p>
            <a:pPr indent="-444500" lvl="0" marL="444500" rtl="0" algn="l">
              <a:lnSpc>
                <a:spcPct val="90000"/>
              </a:lnSpc>
              <a:spcBef>
                <a:spcPts val="0"/>
              </a:spcBef>
              <a:spcAft>
                <a:spcPts val="0"/>
              </a:spcAft>
              <a:buClr>
                <a:srgbClr val="E95273"/>
              </a:buClr>
              <a:buSzPts val="2800"/>
              <a:buFont typeface="Calibri"/>
              <a:buAutoNum type="arabicPeriod" startAt="3"/>
            </a:pPr>
            <a:r>
              <a:rPr b="1" lang="en-IE" sz="2800">
                <a:solidFill>
                  <a:srgbClr val="E63275"/>
                </a:solidFill>
              </a:rPr>
              <a:t>Müşterinin dünya görüşünü açıklayın  </a:t>
            </a:r>
            <a:endParaRPr/>
          </a:p>
          <a:p>
            <a:pPr indent="0" lvl="0" marL="0" rtl="0" algn="l">
              <a:lnSpc>
                <a:spcPct val="90000"/>
              </a:lnSpc>
              <a:spcBef>
                <a:spcPts val="1000"/>
              </a:spcBef>
              <a:spcAft>
                <a:spcPts val="0"/>
              </a:spcAft>
              <a:buClr>
                <a:srgbClr val="E95273"/>
              </a:buClr>
              <a:buSzPts val="2400"/>
              <a:buNone/>
            </a:pPr>
            <a:br>
              <a:rPr lang="en-IE"/>
            </a:br>
            <a:r>
              <a:rPr lang="en-IE"/>
              <a:t>Başarılı bir iş Falkenstein'ın Platinum Kuralı dediği şeyi kullanır: "Başkalarına onların davrandıları  gibi davran."</a:t>
            </a:r>
            <a:endParaRPr/>
          </a:p>
          <a:p>
            <a:pPr indent="0" lvl="0" marL="0" rtl="0" algn="l">
              <a:lnSpc>
                <a:spcPct val="90000"/>
              </a:lnSpc>
              <a:spcBef>
                <a:spcPts val="1000"/>
              </a:spcBef>
              <a:spcAft>
                <a:spcPts val="0"/>
              </a:spcAft>
              <a:buClr>
                <a:srgbClr val="E95273"/>
              </a:buClr>
              <a:buSzPts val="2400"/>
              <a:buNone/>
            </a:pPr>
            <a:r>
              <a:rPr lang="en-IE"/>
              <a:t>Dünyaya potansiyel müşterilerinizin bakış açısından baktığınızda onların ihtiyaçlarını veya isteklerini belirleyebilirsiniz. Bunu yapmanın en iyi yolu, potansiyel müşterilerle konuşmak ve ana kaygılarını belirlemektir.</a:t>
            </a:r>
            <a:endParaRPr/>
          </a:p>
        </p:txBody>
      </p:sp>
      <p:sp>
        <p:nvSpPr>
          <p:cNvPr id="665" name="Google Shape;665;p1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666" name="Google Shape;666;p15"/>
          <p:cNvSpPr/>
          <p:nvPr/>
        </p:nvSpPr>
        <p:spPr>
          <a:xfrm>
            <a:off x="3699642" y="678030"/>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pazarınızı belirleme/tanımlama konusunda en iyi ipuçları</a:t>
            </a:r>
            <a:endParaRPr b="0" i="0" sz="3200" u="none" cap="none" strike="noStrike">
              <a:solidFill>
                <a:schemeClr val="lt1"/>
              </a:solidFill>
              <a:latin typeface="Calibri"/>
              <a:ea typeface="Calibri"/>
              <a:cs typeface="Calibri"/>
              <a:sym typeface="Calibri"/>
            </a:endParaRPr>
          </a:p>
        </p:txBody>
      </p:sp>
      <p:pic>
        <p:nvPicPr>
          <p:cNvPr id="667" name="Google Shape;667;p15"/>
          <p:cNvPicPr preferRelativeResize="0"/>
          <p:nvPr/>
        </p:nvPicPr>
        <p:blipFill rotWithShape="1">
          <a:blip r:embed="rId3">
            <a:alphaModFix/>
          </a:blip>
          <a:srcRect b="0" l="0" r="0" t="0"/>
          <a:stretch/>
        </p:blipFill>
        <p:spPr>
          <a:xfrm>
            <a:off x="210207" y="3338785"/>
            <a:ext cx="3489435" cy="23262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16"/>
          <p:cNvSpPr txBox="1"/>
          <p:nvPr>
            <p:ph idx="2" type="body"/>
          </p:nvPr>
        </p:nvSpPr>
        <p:spPr>
          <a:xfrm>
            <a:off x="239978" y="2024933"/>
            <a:ext cx="9063413"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800"/>
              <a:buFont typeface="Calibri"/>
              <a:buAutoNum type="arabicPeriod" startAt="4"/>
            </a:pPr>
            <a:r>
              <a:rPr b="1" lang="en-IE" sz="2800">
                <a:solidFill>
                  <a:srgbClr val="10B1A2"/>
                </a:solidFill>
              </a:rPr>
              <a:t>Sentez</a:t>
            </a:r>
            <a:br>
              <a:rPr lang="en-IE"/>
            </a:br>
            <a:r>
              <a:rPr lang="en-IE"/>
              <a:t>Bu aşamada, niş hedef pazarınız fikirleriniz ve müşterinin ihtiyaçları yeni bir şey yaratmak için birleştikçe şekillenmeye başlamalıdır. İyi bir niş pazar ürününün beş özelliği vardır:</a:t>
            </a:r>
            <a:endParaRPr/>
          </a:p>
          <a:p>
            <a:pPr indent="-342900" lvl="0" marL="839787" rtl="0" algn="l">
              <a:lnSpc>
                <a:spcPct val="90000"/>
              </a:lnSpc>
              <a:spcBef>
                <a:spcPts val="1000"/>
              </a:spcBef>
              <a:spcAft>
                <a:spcPts val="0"/>
              </a:spcAft>
              <a:buClr>
                <a:srgbClr val="E95273"/>
              </a:buClr>
              <a:buSzPts val="2200"/>
              <a:buFont typeface="Arial"/>
              <a:buChar char="•"/>
            </a:pPr>
            <a:r>
              <a:rPr lang="en-IE" sz="2200"/>
              <a:t>Sizi gitmek istediğiniz yere götürür - başka bir deyişle, uzun vadeli vizyonunuza uygundur.</a:t>
            </a:r>
            <a:endParaRPr/>
          </a:p>
          <a:p>
            <a:pPr indent="-342900" lvl="0" marL="839787" rtl="0" algn="l">
              <a:lnSpc>
                <a:spcPct val="90000"/>
              </a:lnSpc>
              <a:spcBef>
                <a:spcPts val="1000"/>
              </a:spcBef>
              <a:spcAft>
                <a:spcPts val="0"/>
              </a:spcAft>
              <a:buClr>
                <a:srgbClr val="E95273"/>
              </a:buClr>
              <a:buSzPts val="2200"/>
              <a:buFont typeface="Arial"/>
              <a:buChar char="•"/>
            </a:pPr>
            <a:r>
              <a:rPr lang="en-IE" sz="2200"/>
              <a:t>Birileri bunu istiyor - yani müşterileriniz.</a:t>
            </a:r>
            <a:endParaRPr/>
          </a:p>
          <a:p>
            <a:pPr indent="-342900" lvl="0" marL="839787" rtl="0" algn="l">
              <a:lnSpc>
                <a:spcPct val="90000"/>
              </a:lnSpc>
              <a:spcBef>
                <a:spcPts val="1000"/>
              </a:spcBef>
              <a:spcAft>
                <a:spcPts val="0"/>
              </a:spcAft>
              <a:buClr>
                <a:srgbClr val="E95273"/>
              </a:buClr>
              <a:buSzPts val="2200"/>
              <a:buFont typeface="Arial"/>
              <a:buChar char="•"/>
            </a:pPr>
            <a:r>
              <a:rPr lang="en-IE" sz="2200"/>
              <a:t>Dikkatle planlanmıştır.</a:t>
            </a:r>
            <a:endParaRPr sz="2200"/>
          </a:p>
          <a:p>
            <a:pPr indent="-342900" lvl="0" marL="839787" rtl="0" algn="l">
              <a:lnSpc>
                <a:spcPct val="90000"/>
              </a:lnSpc>
              <a:spcBef>
                <a:spcPts val="1000"/>
              </a:spcBef>
              <a:spcAft>
                <a:spcPts val="0"/>
              </a:spcAft>
              <a:buClr>
                <a:srgbClr val="E95273"/>
              </a:buClr>
              <a:buSzPts val="2200"/>
              <a:buFont typeface="Arial"/>
              <a:buChar char="•"/>
            </a:pPr>
            <a:r>
              <a:rPr lang="en-IE" sz="2200"/>
              <a:t>Türünün tek örneği, "şehirdeki tek oyun."</a:t>
            </a:r>
            <a:endParaRPr/>
          </a:p>
          <a:p>
            <a:pPr indent="-342900" lvl="0" marL="839787" rtl="0" algn="l">
              <a:lnSpc>
                <a:spcPct val="90000"/>
              </a:lnSpc>
              <a:spcBef>
                <a:spcPts val="1000"/>
              </a:spcBef>
              <a:spcAft>
                <a:spcPts val="0"/>
              </a:spcAft>
              <a:buClr>
                <a:srgbClr val="E95273"/>
              </a:buClr>
              <a:buSzPts val="2200"/>
              <a:buFont typeface="Arial"/>
              <a:buChar char="•"/>
            </a:pPr>
            <a:r>
              <a:rPr lang="en-IE" sz="2200"/>
              <a:t>Gelişir, farklı kar merkezleri geliştirmenize ve temel işi sürdürmenize izin verir, böylece uzun vadeli başarı sağlar</a:t>
            </a:r>
            <a:endParaRPr sz="2200"/>
          </a:p>
        </p:txBody>
      </p:sp>
      <p:sp>
        <p:nvSpPr>
          <p:cNvPr id="673" name="Google Shape;673;p16"/>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674" name="Google Shape;674;p16"/>
          <p:cNvSpPr/>
          <p:nvPr/>
        </p:nvSpPr>
        <p:spPr>
          <a:xfrm>
            <a:off x="239978" y="636609"/>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pazarınızı belirleme/tanımlama konusunda en iyi ipuçları</a:t>
            </a:r>
            <a:endParaRPr b="0" i="0" sz="3200" u="none" cap="none" strike="noStrike">
              <a:solidFill>
                <a:schemeClr val="lt1"/>
              </a:solidFill>
              <a:latin typeface="Calibri"/>
              <a:ea typeface="Calibri"/>
              <a:cs typeface="Calibri"/>
              <a:sym typeface="Calibri"/>
            </a:endParaRPr>
          </a:p>
        </p:txBody>
      </p:sp>
      <p:pic>
        <p:nvPicPr>
          <p:cNvPr descr="A picture containing toiletry&#10;&#10;Description automatically generated" id="675" name="Google Shape;675;p16"/>
          <p:cNvPicPr preferRelativeResize="0"/>
          <p:nvPr/>
        </p:nvPicPr>
        <p:blipFill rotWithShape="1">
          <a:blip r:embed="rId3">
            <a:alphaModFix/>
          </a:blip>
          <a:srcRect b="0" l="0" r="0" t="0"/>
          <a:stretch/>
        </p:blipFill>
        <p:spPr>
          <a:xfrm>
            <a:off x="9215490" y="3424902"/>
            <a:ext cx="2597939" cy="2478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17"/>
          <p:cNvSpPr txBox="1"/>
          <p:nvPr>
            <p:ph idx="2" type="body"/>
          </p:nvPr>
        </p:nvSpPr>
        <p:spPr>
          <a:xfrm>
            <a:off x="239979" y="2024933"/>
            <a:ext cx="7064712"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800"/>
              <a:buFont typeface="Calibri"/>
              <a:buAutoNum type="arabicPeriod" startAt="5"/>
            </a:pPr>
            <a:r>
              <a:rPr b="1" lang="en-IE" sz="2800">
                <a:solidFill>
                  <a:srgbClr val="10B1A2"/>
                </a:solidFill>
              </a:rPr>
              <a:t>Değerlendir</a:t>
            </a:r>
            <a:endParaRPr b="1" sz="2800">
              <a:solidFill>
                <a:srgbClr val="10B1A2"/>
              </a:solidFill>
            </a:endParaRPr>
          </a:p>
          <a:p>
            <a:pPr indent="0" lvl="0" marL="0" rtl="0" algn="l">
              <a:lnSpc>
                <a:spcPct val="90000"/>
              </a:lnSpc>
              <a:spcBef>
                <a:spcPts val="1000"/>
              </a:spcBef>
              <a:spcAft>
                <a:spcPts val="0"/>
              </a:spcAft>
              <a:buClr>
                <a:srgbClr val="10B1A2"/>
              </a:buClr>
              <a:buSzPts val="2400"/>
              <a:buNone/>
            </a:pPr>
            <a:br>
              <a:rPr lang="en-IE"/>
            </a:br>
            <a:r>
              <a:rPr lang="en-IE"/>
              <a:t>Şimdi, önerilen ürün veya hizmetinizi 4. Adımdaki beş kritere göre değerlendirme zamanı.</a:t>
            </a:r>
            <a:endParaRPr/>
          </a:p>
          <a:p>
            <a:pPr indent="0" lvl="0" marL="0" rtl="0" algn="l">
              <a:lnSpc>
                <a:spcPct val="90000"/>
              </a:lnSpc>
              <a:spcBef>
                <a:spcPts val="1000"/>
              </a:spcBef>
              <a:spcAft>
                <a:spcPts val="0"/>
              </a:spcAft>
              <a:buClr>
                <a:srgbClr val="10B1A2"/>
              </a:buClr>
              <a:buSzPts val="2400"/>
              <a:buNone/>
            </a:pPr>
            <a:r>
              <a:t/>
            </a:r>
            <a:endParaRPr/>
          </a:p>
          <a:p>
            <a:pPr indent="0" lvl="0" marL="0" rtl="0" algn="l">
              <a:lnSpc>
                <a:spcPct val="90000"/>
              </a:lnSpc>
              <a:spcBef>
                <a:spcPts val="1000"/>
              </a:spcBef>
              <a:spcAft>
                <a:spcPts val="0"/>
              </a:spcAft>
              <a:buClr>
                <a:srgbClr val="10B1A2"/>
              </a:buClr>
              <a:buSzPts val="2400"/>
              <a:buNone/>
            </a:pPr>
            <a:r>
              <a:rPr lang="en-IE"/>
              <a:t>Belki de aklınızdaki nişin hazır olduğunuzdan daha fazla geliştirme kaynağı gerektirdiğini göreceksiniz. </a:t>
            </a:r>
            <a:endParaRPr/>
          </a:p>
          <a:p>
            <a:pPr indent="0" lvl="0" marL="0" rtl="0" algn="l">
              <a:lnSpc>
                <a:spcPct val="90000"/>
              </a:lnSpc>
              <a:spcBef>
                <a:spcPts val="1000"/>
              </a:spcBef>
              <a:spcAft>
                <a:spcPts val="0"/>
              </a:spcAft>
              <a:buClr>
                <a:srgbClr val="10B1A2"/>
              </a:buClr>
              <a:buSzPts val="2400"/>
              <a:buNone/>
            </a:pPr>
            <a:r>
              <a:t/>
            </a:r>
            <a:endParaRPr/>
          </a:p>
          <a:p>
            <a:pPr indent="0" lvl="0" marL="0" rtl="0" algn="l">
              <a:lnSpc>
                <a:spcPct val="90000"/>
              </a:lnSpc>
              <a:spcBef>
                <a:spcPts val="1000"/>
              </a:spcBef>
              <a:spcAft>
                <a:spcPts val="0"/>
              </a:spcAft>
              <a:buClr>
                <a:srgbClr val="10B1A2"/>
              </a:buClr>
              <a:buSzPts val="2400"/>
              <a:buNone/>
            </a:pPr>
            <a:r>
              <a:rPr lang="en-IE"/>
              <a:t>Bu, yukarıda belirtilen kriterlerden birini karşılamadığı anlamına gelir. Not alın ve bir sonraki fikre geçin</a:t>
            </a:r>
            <a:endParaRPr/>
          </a:p>
        </p:txBody>
      </p:sp>
      <p:sp>
        <p:nvSpPr>
          <p:cNvPr id="681" name="Google Shape;681;p17"/>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682" name="Google Shape;682;p17"/>
          <p:cNvSpPr/>
          <p:nvPr/>
        </p:nvSpPr>
        <p:spPr>
          <a:xfrm>
            <a:off x="239978" y="636609"/>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pazarınızı belirleme/tanımlama konusunda en iyi ipuçları</a:t>
            </a:r>
            <a:endParaRPr b="0" i="0" sz="3200" u="none" cap="none" strike="noStrike">
              <a:solidFill>
                <a:schemeClr val="lt1"/>
              </a:solidFill>
              <a:latin typeface="Calibri"/>
              <a:ea typeface="Calibri"/>
              <a:cs typeface="Calibri"/>
              <a:sym typeface="Calibri"/>
            </a:endParaRPr>
          </a:p>
        </p:txBody>
      </p:sp>
      <p:pic>
        <p:nvPicPr>
          <p:cNvPr descr="A picture containing drawing&#10;&#10;Description automatically generated" id="683" name="Google Shape;683;p17"/>
          <p:cNvPicPr preferRelativeResize="0"/>
          <p:nvPr/>
        </p:nvPicPr>
        <p:blipFill rotWithShape="1">
          <a:blip r:embed="rId3">
            <a:alphaModFix/>
          </a:blip>
          <a:srcRect b="0" l="0" r="0" t="0"/>
          <a:stretch/>
        </p:blipFill>
        <p:spPr>
          <a:xfrm>
            <a:off x="7691335" y="3048000"/>
            <a:ext cx="4174843" cy="306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18"/>
          <p:cNvSpPr txBox="1"/>
          <p:nvPr>
            <p:ph idx="2" type="body"/>
          </p:nvPr>
        </p:nvSpPr>
        <p:spPr>
          <a:xfrm>
            <a:off x="3801260" y="2107839"/>
            <a:ext cx="4025668" cy="3960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95273"/>
              </a:buClr>
              <a:buSzPts val="2400"/>
              <a:buFont typeface="Arial"/>
              <a:buChar char="•"/>
            </a:pPr>
            <a:r>
              <a:rPr lang="en-IE"/>
              <a:t>Hedef kitlenin ürününüze uygun olup olmadığına ilişkin değerlendirme</a:t>
            </a:r>
            <a:endParaRPr/>
          </a:p>
          <a:p>
            <a:pPr indent="-342900" lvl="0" marL="342900" rtl="0" algn="l">
              <a:lnSpc>
                <a:spcPct val="90000"/>
              </a:lnSpc>
              <a:spcBef>
                <a:spcPts val="400"/>
              </a:spcBef>
              <a:spcAft>
                <a:spcPts val="0"/>
              </a:spcAft>
              <a:buClr>
                <a:srgbClr val="E95273"/>
              </a:buClr>
              <a:buSzPts val="2400"/>
              <a:buFont typeface="Arial"/>
              <a:buChar char="•"/>
            </a:pPr>
            <a:r>
              <a:rPr lang="en-IE"/>
              <a:t>Konumlandırmanız için bir test</a:t>
            </a:r>
            <a:endParaRPr/>
          </a:p>
          <a:p>
            <a:pPr indent="-342900" lvl="0" marL="342900" rtl="0" algn="l">
              <a:lnSpc>
                <a:spcPct val="90000"/>
              </a:lnSpc>
              <a:spcBef>
                <a:spcPts val="400"/>
              </a:spcBef>
              <a:spcAft>
                <a:spcPts val="0"/>
              </a:spcAft>
              <a:buClr>
                <a:srgbClr val="E95273"/>
              </a:buClr>
              <a:buSzPts val="2400"/>
              <a:buFont typeface="Arial"/>
              <a:buChar char="•"/>
            </a:pPr>
            <a:r>
              <a:rPr lang="en-IE"/>
              <a:t>Konumlandırma için yeni fikirler üretmenin bir yolu</a:t>
            </a:r>
            <a:endParaRPr/>
          </a:p>
          <a:p>
            <a:pPr indent="-342900" lvl="0" marL="342900" rtl="0" algn="l">
              <a:lnSpc>
                <a:spcPct val="90000"/>
              </a:lnSpc>
              <a:spcBef>
                <a:spcPts val="400"/>
              </a:spcBef>
              <a:spcAft>
                <a:spcPts val="0"/>
              </a:spcAft>
              <a:buClr>
                <a:srgbClr val="E95273"/>
              </a:buClr>
              <a:buSzPts val="2400"/>
              <a:buFont typeface="Arial"/>
              <a:buChar char="•"/>
            </a:pPr>
            <a:r>
              <a:rPr lang="en-IE"/>
              <a:t>Ürününüzün hedef pazar için gerçek değer sağlayıp sağlamadığını görmek için bir test</a:t>
            </a:r>
            <a:endParaRPr/>
          </a:p>
        </p:txBody>
      </p:sp>
      <p:sp>
        <p:nvSpPr>
          <p:cNvPr id="689" name="Google Shape;689;p18"/>
          <p:cNvSpPr txBox="1"/>
          <p:nvPr>
            <p:ph idx="3" type="body"/>
          </p:nvPr>
        </p:nvSpPr>
        <p:spPr>
          <a:xfrm>
            <a:off x="7969071" y="2107839"/>
            <a:ext cx="3600000"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95273"/>
              </a:buClr>
              <a:buSzPts val="2400"/>
              <a:buFont typeface="Arial"/>
              <a:buChar char="•"/>
            </a:pPr>
            <a:r>
              <a:rPr lang="en-IE"/>
              <a:t>Yeni değer ifadelerini öğrenmenin bir yolu</a:t>
            </a:r>
            <a:endParaRPr/>
          </a:p>
          <a:p>
            <a:pPr indent="-342900" lvl="0" marL="342900" rtl="0" algn="l">
              <a:lnSpc>
                <a:spcPct val="90000"/>
              </a:lnSpc>
              <a:spcBef>
                <a:spcPts val="400"/>
              </a:spcBef>
              <a:spcAft>
                <a:spcPts val="0"/>
              </a:spcAft>
              <a:buClr>
                <a:srgbClr val="E95273"/>
              </a:buClr>
              <a:buSzPts val="2400"/>
              <a:buFont typeface="Arial"/>
              <a:buChar char="•"/>
            </a:pPr>
            <a:r>
              <a:rPr lang="en-IE"/>
              <a:t>Hedef pazarınız hakkında daha derin bir anlayış</a:t>
            </a:r>
            <a:endParaRPr/>
          </a:p>
          <a:p>
            <a:pPr indent="-342900" lvl="0" marL="342900" rtl="0" algn="l">
              <a:lnSpc>
                <a:spcPct val="90000"/>
              </a:lnSpc>
              <a:spcBef>
                <a:spcPts val="400"/>
              </a:spcBef>
              <a:spcAft>
                <a:spcPts val="0"/>
              </a:spcAft>
              <a:buClr>
                <a:srgbClr val="E95273"/>
              </a:buClr>
              <a:buSzPts val="2400"/>
              <a:buFont typeface="Arial"/>
              <a:buChar char="•"/>
            </a:pPr>
            <a:r>
              <a:rPr lang="en-IE"/>
              <a:t>Hedef pazarınızın satın alma davranışını daha iyi anlamak</a:t>
            </a:r>
            <a:endParaRPr/>
          </a:p>
        </p:txBody>
      </p:sp>
      <p:sp>
        <p:nvSpPr>
          <p:cNvPr id="690" name="Google Shape;690;p18"/>
          <p:cNvSpPr txBox="1"/>
          <p:nvPr/>
        </p:nvSpPr>
        <p:spPr>
          <a:xfrm>
            <a:off x="208457" y="2833105"/>
            <a:ext cx="3375571" cy="3840963"/>
          </a:xfrm>
          <a:prstGeom prst="rect">
            <a:avLst/>
          </a:prstGeom>
          <a:solidFill>
            <a:srgbClr val="CEDA29"/>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6D6E6C"/>
              </a:buClr>
              <a:buSzPts val="2400"/>
              <a:buFont typeface="Arial"/>
              <a:buNone/>
            </a:pPr>
            <a:r>
              <a:rPr b="0" i="0" lang="en-IE" sz="2400" u="none" cap="none" strike="noStrike">
                <a:solidFill>
                  <a:srgbClr val="6D6E6C"/>
                </a:solidFill>
                <a:latin typeface="Calibri"/>
                <a:ea typeface="Calibri"/>
                <a:cs typeface="Calibri"/>
                <a:sym typeface="Calibri"/>
              </a:rPr>
              <a:t>Pazar doğrulaması, hedef pazarınızdaki kişilerle yapılan bir dizi röportajdır. Bu görüşmeler, ürün konseptinizi potansiyel hedef pazar nişinize karşı test etmek için kullanılır.</a:t>
            </a:r>
            <a:endParaRPr/>
          </a:p>
          <a:p>
            <a:pPr indent="0" lvl="0" marL="0" marR="0" rtl="0" algn="l">
              <a:lnSpc>
                <a:spcPct val="90000"/>
              </a:lnSpc>
              <a:spcBef>
                <a:spcPts val="1000"/>
              </a:spcBef>
              <a:spcAft>
                <a:spcPts val="0"/>
              </a:spcAft>
              <a:buClr>
                <a:srgbClr val="6D6E6C"/>
              </a:buClr>
              <a:buSzPts val="2400"/>
              <a:buFont typeface="Arial"/>
              <a:buNone/>
            </a:pPr>
            <a:r>
              <a:rPr b="0" i="0" lang="en-IE" sz="2400" u="none" cap="none" strike="noStrike">
                <a:solidFill>
                  <a:srgbClr val="6D6E6C"/>
                </a:solidFill>
                <a:latin typeface="Calibri"/>
                <a:ea typeface="Calibri"/>
                <a:cs typeface="Calibri"/>
                <a:sym typeface="Calibri"/>
              </a:rPr>
              <a:t>Piyasa doğrulamasının gerçekleştirilmesinin </a:t>
            </a:r>
            <a:r>
              <a:rPr b="1" i="0" lang="en-IE" sz="2400" u="none" cap="none" strike="noStrike">
                <a:solidFill>
                  <a:srgbClr val="E63275"/>
                </a:solidFill>
                <a:latin typeface="Calibri"/>
                <a:ea typeface="Calibri"/>
                <a:cs typeface="Calibri"/>
                <a:sym typeface="Calibri"/>
              </a:rPr>
              <a:t>avantajları </a:t>
            </a:r>
            <a:endParaRPr/>
          </a:p>
        </p:txBody>
      </p:sp>
      <p:sp>
        <p:nvSpPr>
          <p:cNvPr id="691" name="Google Shape;691;p18"/>
          <p:cNvSpPr/>
          <p:nvPr/>
        </p:nvSpPr>
        <p:spPr>
          <a:xfrm>
            <a:off x="3801260" y="578774"/>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 doğrulamalarını test ederken</a:t>
            </a:r>
            <a:endParaRPr b="0" i="0" sz="3200" u="none" cap="none" strike="noStrike">
              <a:solidFill>
                <a:schemeClr val="lt1"/>
              </a:solidFill>
              <a:latin typeface="Calibri"/>
              <a:ea typeface="Calibri"/>
              <a:cs typeface="Calibri"/>
              <a:sym typeface="Calibri"/>
            </a:endParaRPr>
          </a:p>
          <a:p>
            <a:pPr indent="0" lvl="0" marL="0" marR="0" rtl="0" algn="l">
              <a:spcBef>
                <a:spcPts val="300"/>
              </a:spcBef>
              <a:spcAft>
                <a:spcPts val="0"/>
              </a:spcAft>
              <a:buNone/>
            </a:pPr>
            <a:r>
              <a:rPr b="0" i="0" lang="en-IE" sz="3200" u="none" cap="none" strike="noStrike">
                <a:solidFill>
                  <a:schemeClr val="lt1"/>
                </a:solidFill>
                <a:latin typeface="Calibri"/>
                <a:ea typeface="Calibri"/>
                <a:cs typeface="Calibri"/>
                <a:sym typeface="Calibri"/>
              </a:rPr>
              <a:t>en iyi ipuçları</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19"/>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u="sng">
                <a:solidFill>
                  <a:schemeClr val="hlink"/>
                </a:solidFill>
                <a:hlinkClick r:id="rId3"/>
              </a:rPr>
              <a:t>Barbara Tallent </a:t>
            </a:r>
            <a:r>
              <a:rPr lang="en-IE"/>
              <a:t>bu alanda bir uzmandır. Bir kılavuz olarak, bir tüketici ürününü test ediyorsanız yüzlerce görüşme isteyebilirsiniz.</a:t>
            </a:r>
            <a:endParaRPr/>
          </a:p>
          <a:p>
            <a:pPr indent="0" lvl="0" marL="0" rtl="0" algn="l">
              <a:lnSpc>
                <a:spcPct val="90000"/>
              </a:lnSpc>
              <a:spcBef>
                <a:spcPts val="1000"/>
              </a:spcBef>
              <a:spcAft>
                <a:spcPts val="0"/>
              </a:spcAft>
              <a:buClr>
                <a:srgbClr val="6D6E6C"/>
              </a:buClr>
              <a:buSzPts val="2400"/>
              <a:buNone/>
            </a:pPr>
            <a:r>
              <a:rPr lang="en-IE"/>
              <a:t>İşletmeler arası bir ürün oluşturuyorsanız / sunuyorsanız, genellikle 20-30 görüşmelerden iyi bir piyasa doğrulaması alabilirsiniz.</a:t>
            </a:r>
            <a:endParaRPr/>
          </a:p>
          <a:p>
            <a:pPr indent="0" lvl="0" marL="0" rtl="0" algn="l">
              <a:lnSpc>
                <a:spcPct val="90000"/>
              </a:lnSpc>
              <a:spcBef>
                <a:spcPts val="1000"/>
              </a:spcBef>
              <a:spcAft>
                <a:spcPts val="0"/>
              </a:spcAft>
              <a:buClr>
                <a:srgbClr val="6D6E6C"/>
              </a:buClr>
              <a:buSzPts val="2400"/>
              <a:buNone/>
            </a:pPr>
            <a:r>
              <a:t/>
            </a:r>
            <a:endParaRPr b="1">
              <a:solidFill>
                <a:srgbClr val="E95273"/>
              </a:solidFill>
            </a:endParaRPr>
          </a:p>
          <a:p>
            <a:pPr indent="0" lvl="0" marL="0" rtl="0" algn="l">
              <a:lnSpc>
                <a:spcPct val="90000"/>
              </a:lnSpc>
              <a:spcBef>
                <a:spcPts val="1000"/>
              </a:spcBef>
              <a:spcAft>
                <a:spcPts val="0"/>
              </a:spcAft>
              <a:buClr>
                <a:srgbClr val="E95273"/>
              </a:buClr>
              <a:buSzPts val="2400"/>
              <a:buNone/>
            </a:pPr>
            <a:r>
              <a:rPr b="1" lang="en-IE">
                <a:solidFill>
                  <a:srgbClr val="E95273"/>
                </a:solidFill>
              </a:rPr>
              <a:t>Barbara’dan İPUCU: </a:t>
            </a:r>
            <a:r>
              <a:rPr lang="en-IE"/>
              <a:t>İstediğiniz röportaj sayısını seçin ve ihtiyacınız olan kişi sayısını almak için üçle çarpın.</a:t>
            </a:r>
            <a:endParaRPr/>
          </a:p>
        </p:txBody>
      </p:sp>
      <p:sp>
        <p:nvSpPr>
          <p:cNvPr id="697" name="Google Shape;697;p19"/>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698" name="Google Shape;698;p19"/>
          <p:cNvSpPr/>
          <p:nvPr/>
        </p:nvSpPr>
        <p:spPr>
          <a:xfrm>
            <a:off x="3801260" y="578774"/>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 doğrulamalarını test ederken</a:t>
            </a:r>
            <a:endParaRPr b="0" i="0" sz="3200" u="none" cap="none" strike="noStrike">
              <a:solidFill>
                <a:schemeClr val="lt1"/>
              </a:solidFill>
              <a:latin typeface="Calibri"/>
              <a:ea typeface="Calibri"/>
              <a:cs typeface="Calibri"/>
              <a:sym typeface="Calibri"/>
            </a:endParaRPr>
          </a:p>
          <a:p>
            <a:pPr indent="0" lvl="0" marL="0" marR="0" rtl="0" algn="l">
              <a:spcBef>
                <a:spcPts val="300"/>
              </a:spcBef>
              <a:spcAft>
                <a:spcPts val="0"/>
              </a:spcAft>
              <a:buNone/>
            </a:pPr>
            <a:r>
              <a:rPr b="0" i="0" lang="en-IE" sz="3200" u="none" cap="none" strike="noStrike">
                <a:solidFill>
                  <a:schemeClr val="lt1"/>
                </a:solidFill>
                <a:latin typeface="Calibri"/>
                <a:ea typeface="Calibri"/>
                <a:cs typeface="Calibri"/>
                <a:sym typeface="Calibri"/>
              </a:rPr>
              <a:t>en iyi ipuçları</a:t>
            </a:r>
            <a:endParaRPr b="0" i="0" sz="3200" u="none" cap="none" strike="noStrike">
              <a:solidFill>
                <a:schemeClr val="lt1"/>
              </a:solidFill>
              <a:latin typeface="Calibri"/>
              <a:ea typeface="Calibri"/>
              <a:cs typeface="Calibri"/>
              <a:sym typeface="Calibri"/>
            </a:endParaRPr>
          </a:p>
        </p:txBody>
      </p:sp>
      <p:pic>
        <p:nvPicPr>
          <p:cNvPr descr="A picture containing person, table, plate, man&#10;&#10;Description automatically generated" id="699" name="Google Shape;699;p19"/>
          <p:cNvPicPr preferRelativeResize="0"/>
          <p:nvPr/>
        </p:nvPicPr>
        <p:blipFill rotWithShape="1">
          <a:blip r:embed="rId4">
            <a:alphaModFix/>
          </a:blip>
          <a:srcRect b="0" l="0" r="0" t="0"/>
          <a:stretch/>
        </p:blipFill>
        <p:spPr>
          <a:xfrm>
            <a:off x="75706" y="3046028"/>
            <a:ext cx="3592723" cy="24298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2"/>
          <p:cNvSpPr txBox="1"/>
          <p:nvPr>
            <p:ph idx="1" type="body"/>
          </p:nvPr>
        </p:nvSpPr>
        <p:spPr>
          <a:xfrm>
            <a:off x="399393" y="722684"/>
            <a:ext cx="4240972" cy="16967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Mühendislik Start Up Fikrinizi Doğrulama</a:t>
            </a:r>
            <a:endParaRPr b="1">
              <a:solidFill>
                <a:srgbClr val="E63275"/>
              </a:solidFill>
            </a:endParaRPr>
          </a:p>
        </p:txBody>
      </p:sp>
      <p:sp>
        <p:nvSpPr>
          <p:cNvPr id="563" name="Google Shape;563;p2"/>
          <p:cNvSpPr txBox="1"/>
          <p:nvPr>
            <p:ph idx="2" type="body"/>
          </p:nvPr>
        </p:nvSpPr>
        <p:spPr>
          <a:xfrm>
            <a:off x="399393" y="2087287"/>
            <a:ext cx="4319752" cy="36420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sz="2400"/>
              <a:t>Modül 1, girişimciliğe olan ilginizi artırdı ve iş fikri üretiminizi başlatmanıza yardımcı oldu.</a:t>
            </a:r>
            <a:endParaRPr/>
          </a:p>
          <a:p>
            <a:pPr indent="0" lvl="0" marL="0" rtl="0" algn="l">
              <a:lnSpc>
                <a:spcPct val="90000"/>
              </a:lnSpc>
              <a:spcBef>
                <a:spcPts val="400"/>
              </a:spcBef>
              <a:spcAft>
                <a:spcPts val="0"/>
              </a:spcAft>
              <a:buClr>
                <a:srgbClr val="6D6E6C"/>
              </a:buClr>
              <a:buSzPts val="2400"/>
              <a:buNone/>
            </a:pPr>
            <a:r>
              <a:t/>
            </a:r>
            <a:endParaRPr sz="2400"/>
          </a:p>
          <a:p>
            <a:pPr indent="0" lvl="0" marL="0" rtl="0" algn="l">
              <a:lnSpc>
                <a:spcPct val="90000"/>
              </a:lnSpc>
              <a:spcBef>
                <a:spcPts val="400"/>
              </a:spcBef>
              <a:spcAft>
                <a:spcPts val="0"/>
              </a:spcAft>
              <a:buClr>
                <a:srgbClr val="6D6E6C"/>
              </a:buClr>
              <a:buSzPts val="2400"/>
              <a:buNone/>
            </a:pPr>
            <a:r>
              <a:rPr lang="en-IE" sz="2400"/>
              <a:t>Bu Modülde </a:t>
            </a:r>
            <a:r>
              <a:rPr b="1" lang="en-IE" sz="2400"/>
              <a:t>girişimcilik fikirlerinizi nasıl doğrulayacağınızı ve kuluçkaya yatıracağınızı, </a:t>
            </a:r>
            <a:r>
              <a:rPr lang="en-IE" sz="2400"/>
              <a:t>hedef pazarınızı nasıl tanımlayacağınızı ve benzersiz satış noktalarınızı nasıl belirleyeceğinizi öğreneceksiniz.</a:t>
            </a:r>
            <a:endParaRPr/>
          </a:p>
        </p:txBody>
      </p:sp>
      <p:sp>
        <p:nvSpPr>
          <p:cNvPr id="564" name="Google Shape;564;p2"/>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1</a:t>
            </a:r>
            <a:endParaRPr/>
          </a:p>
        </p:txBody>
      </p:sp>
      <p:sp>
        <p:nvSpPr>
          <p:cNvPr id="565" name="Google Shape;565;p2"/>
          <p:cNvSpPr txBox="1"/>
          <p:nvPr>
            <p:ph idx="4" type="body"/>
          </p:nvPr>
        </p:nvSpPr>
        <p:spPr>
          <a:xfrm>
            <a:off x="6264921" y="1124985"/>
            <a:ext cx="5897132" cy="13686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b="1" lang="en-IE" sz="1800"/>
              <a:t>Mühendislik (ve STEM) girişimcilik fikirlerinizi doğrulama</a:t>
            </a:r>
            <a:endParaRPr b="1" sz="1800"/>
          </a:p>
          <a:p>
            <a:pPr indent="0" lvl="0" marL="0" rtl="0" algn="l">
              <a:lnSpc>
                <a:spcPct val="90000"/>
              </a:lnSpc>
              <a:spcBef>
                <a:spcPts val="400"/>
              </a:spcBef>
              <a:spcAft>
                <a:spcPts val="0"/>
              </a:spcAft>
              <a:buClr>
                <a:schemeClr val="lt1"/>
              </a:buClr>
              <a:buSzPts val="1800"/>
              <a:buNone/>
            </a:pPr>
            <a:r>
              <a:rPr lang="en-IE" sz="1800"/>
              <a:t>Başlamak istediğinizi yapan başka biri var mı? Değilse, bunun iyi bir nedeni olabilir. İş fikriniz yeni mi? Çalışacak mı? Doğrulama size daha fazla fikir verecektir</a:t>
            </a:r>
            <a:endParaRPr sz="1800"/>
          </a:p>
        </p:txBody>
      </p:sp>
      <p:sp>
        <p:nvSpPr>
          <p:cNvPr id="566" name="Google Shape;566;p2"/>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2</a:t>
            </a:r>
            <a:endParaRPr/>
          </a:p>
        </p:txBody>
      </p:sp>
      <p:sp>
        <p:nvSpPr>
          <p:cNvPr id="567" name="Google Shape;567;p2"/>
          <p:cNvSpPr txBox="1"/>
          <p:nvPr>
            <p:ph idx="6" type="body"/>
          </p:nvPr>
        </p:nvSpPr>
        <p:spPr>
          <a:xfrm>
            <a:off x="6294869" y="2794858"/>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lt1"/>
              </a:buClr>
              <a:buSzPts val="2220"/>
              <a:buNone/>
            </a:pPr>
            <a:r>
              <a:rPr b="1" lang="en-IE" sz="2220"/>
              <a:t>Mühendislik (ve STEM) girişimcilik fikirlerinizi kuluçkalamak</a:t>
            </a:r>
            <a:endParaRPr b="1" sz="2220"/>
          </a:p>
          <a:p>
            <a:pPr indent="0" lvl="0" marL="0" rtl="0" algn="l">
              <a:lnSpc>
                <a:spcPct val="70000"/>
              </a:lnSpc>
              <a:spcBef>
                <a:spcPts val="1000"/>
              </a:spcBef>
              <a:spcAft>
                <a:spcPts val="0"/>
              </a:spcAft>
              <a:buClr>
                <a:schemeClr val="lt1"/>
              </a:buClr>
              <a:buSzPts val="2220"/>
              <a:buNone/>
            </a:pPr>
            <a:r>
              <a:rPr lang="en-IE" sz="2220"/>
              <a:t>İş fikrinizi neden ve nasıl kuluçkaya yatırmalısınız?</a:t>
            </a:r>
            <a:endParaRPr sz="2127"/>
          </a:p>
        </p:txBody>
      </p:sp>
      <p:sp>
        <p:nvSpPr>
          <p:cNvPr id="568" name="Google Shape;568;p2"/>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3</a:t>
            </a:r>
            <a:endParaRPr/>
          </a:p>
        </p:txBody>
      </p:sp>
      <p:sp>
        <p:nvSpPr>
          <p:cNvPr id="569" name="Google Shape;569;p2"/>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900"/>
              <a:buNone/>
            </a:pPr>
            <a:r>
              <a:rPr b="1" lang="en-IE" sz="1900"/>
              <a:t>İş Fikrinizi Tanımlayın ve İnce Ayarlamalar Yapın</a:t>
            </a:r>
            <a:endParaRPr b="1" sz="1900"/>
          </a:p>
          <a:p>
            <a:pPr indent="0" lvl="0" marL="0" rtl="0" algn="l">
              <a:lnSpc>
                <a:spcPct val="90000"/>
              </a:lnSpc>
              <a:spcBef>
                <a:spcPts val="1000"/>
              </a:spcBef>
              <a:spcAft>
                <a:spcPts val="0"/>
              </a:spcAft>
              <a:buClr>
                <a:schemeClr val="lt1"/>
              </a:buClr>
              <a:buSzPts val="1900"/>
              <a:buNone/>
            </a:pPr>
            <a:r>
              <a:rPr lang="en-IE" sz="1900"/>
              <a:t>Avantajlarını ve özelliklerini tanımlayın, değer teklifinizi bulun ve ölçün, benzersiz satış noktalarınızı bilin</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pic>
        <p:nvPicPr>
          <p:cNvPr descr="A picture containing drawing, food, room&#10;&#10;Description automatically generated" id="704" name="Google Shape;704;p20"/>
          <p:cNvPicPr preferRelativeResize="0"/>
          <p:nvPr/>
        </p:nvPicPr>
        <p:blipFill rotWithShape="1">
          <a:blip r:embed="rId3">
            <a:alphaModFix/>
          </a:blip>
          <a:srcRect b="0" l="0" r="0" t="0"/>
          <a:stretch/>
        </p:blipFill>
        <p:spPr>
          <a:xfrm>
            <a:off x="9589389" y="5097517"/>
            <a:ext cx="2602611" cy="1735074"/>
          </a:xfrm>
          <a:prstGeom prst="rect">
            <a:avLst/>
          </a:prstGeom>
          <a:noFill/>
          <a:ln>
            <a:noFill/>
          </a:ln>
        </p:spPr>
      </p:pic>
      <p:sp>
        <p:nvSpPr>
          <p:cNvPr id="705" name="Google Shape;705;p20"/>
          <p:cNvSpPr txBox="1"/>
          <p:nvPr>
            <p:ph idx="2" type="body"/>
          </p:nvPr>
        </p:nvSpPr>
        <p:spPr>
          <a:xfrm>
            <a:off x="515574" y="1991377"/>
            <a:ext cx="930793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800"/>
              <a:buNone/>
            </a:pPr>
            <a:r>
              <a:rPr b="1" lang="en-IE" sz="2800">
                <a:solidFill>
                  <a:srgbClr val="E95273"/>
                </a:solidFill>
              </a:rPr>
              <a:t>Piyasa Doğrulama Soru Setini Oluşturma</a:t>
            </a:r>
            <a:endParaRPr b="1" sz="2800">
              <a:solidFill>
                <a:srgbClr val="E95273"/>
              </a:solidFill>
            </a:endParaRPr>
          </a:p>
          <a:p>
            <a:pPr indent="0" lvl="0" marL="0" rtl="0" algn="l">
              <a:lnSpc>
                <a:spcPct val="90000"/>
              </a:lnSpc>
              <a:spcBef>
                <a:spcPts val="1000"/>
              </a:spcBef>
              <a:spcAft>
                <a:spcPts val="0"/>
              </a:spcAft>
              <a:buClr>
                <a:srgbClr val="6D6E6C"/>
              </a:buClr>
              <a:buSzPts val="800"/>
              <a:buNone/>
            </a:pPr>
            <a:r>
              <a:t/>
            </a:r>
            <a:endParaRPr sz="800">
              <a:solidFill>
                <a:srgbClr val="E95273"/>
              </a:solidFill>
            </a:endParaRPr>
          </a:p>
          <a:p>
            <a:pPr indent="0" lvl="0" marL="0" rtl="0" algn="l">
              <a:lnSpc>
                <a:spcPct val="90000"/>
              </a:lnSpc>
              <a:spcBef>
                <a:spcPts val="1000"/>
              </a:spcBef>
              <a:spcAft>
                <a:spcPts val="0"/>
              </a:spcAft>
              <a:buClr>
                <a:srgbClr val="6D6E6C"/>
              </a:buClr>
              <a:buSzPts val="2400"/>
              <a:buNone/>
            </a:pPr>
            <a:r>
              <a:rPr lang="en-IE"/>
              <a:t>Piyasa doğrulamasının en önemli kısmı, sorduğunuz sorular ve nasıl sorduğunuzdur. Bilimsel bir araştırmanın aksine, hedef pazarınızın duygularını anlamaya çalışıyorsunuz. Onları nasıl ve neden yaptıkları ve ürününüzü satın almalarını sağlayacak şeyler hakkında konuşmaya yönlendiren açık uçlu sorular sormak isteyeceksiniz.</a:t>
            </a:r>
            <a:endParaRPr sz="200"/>
          </a:p>
          <a:p>
            <a:pPr indent="0" lvl="0" marL="0" rtl="0" algn="l">
              <a:lnSpc>
                <a:spcPct val="90000"/>
              </a:lnSpc>
              <a:spcBef>
                <a:spcPts val="1000"/>
              </a:spcBef>
              <a:spcAft>
                <a:spcPts val="0"/>
              </a:spcAft>
              <a:buClr>
                <a:srgbClr val="6D6E6C"/>
              </a:buClr>
              <a:buSzPts val="2400"/>
              <a:buNone/>
            </a:pPr>
            <a:r>
              <a:rPr lang="en-IE"/>
              <a:t>Hedef pazarınızı veya konumunuzu doğrulamaya çalışın, her zaman sormanız gereken temel bir soru şudur: </a:t>
            </a:r>
            <a:r>
              <a:rPr lang="en-IE">
                <a:solidFill>
                  <a:srgbClr val="E63275"/>
                </a:solidFill>
              </a:rPr>
              <a:t>"Gece seni ayakta tutan şey nedir?"</a:t>
            </a:r>
            <a:r>
              <a:rPr lang="en-IE"/>
              <a:t>Cevabın ürününüzle bir ilgisi olmayabilir, ancak size öncelikler herhangi bir ürün veya hizmeti dikkate alırken olacaktır.</a:t>
            </a:r>
            <a:endParaRPr/>
          </a:p>
          <a:p>
            <a:pPr indent="0" lvl="0" marL="0" rtl="0" algn="l">
              <a:lnSpc>
                <a:spcPct val="90000"/>
              </a:lnSpc>
              <a:spcBef>
                <a:spcPts val="1000"/>
              </a:spcBef>
              <a:spcAft>
                <a:spcPts val="0"/>
              </a:spcAft>
              <a:buClr>
                <a:srgbClr val="6D6E6C"/>
              </a:buClr>
              <a:buSzPts val="2400"/>
              <a:buNone/>
            </a:pPr>
            <a:r>
              <a:t/>
            </a:r>
            <a:endParaRPr b="1">
              <a:solidFill>
                <a:srgbClr val="F26942"/>
              </a:solidFill>
            </a:endParaRPr>
          </a:p>
        </p:txBody>
      </p:sp>
      <p:sp>
        <p:nvSpPr>
          <p:cNvPr id="706" name="Google Shape;706;p20"/>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707" name="Google Shape;707;p20"/>
          <p:cNvSpPr/>
          <p:nvPr/>
        </p:nvSpPr>
        <p:spPr>
          <a:xfrm>
            <a:off x="515574" y="568884"/>
            <a:ext cx="8113419"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Hedef pazar doğrulamalarını test ederken</a:t>
            </a:r>
            <a:endParaRPr b="0" i="0" sz="3200" u="none" cap="none" strike="noStrike">
              <a:solidFill>
                <a:schemeClr val="lt1"/>
              </a:solidFill>
              <a:latin typeface="Calibri"/>
              <a:ea typeface="Calibri"/>
              <a:cs typeface="Calibri"/>
              <a:sym typeface="Calibri"/>
            </a:endParaRPr>
          </a:p>
          <a:p>
            <a:pPr indent="0" lvl="0" marL="0" marR="0" rtl="0" algn="l">
              <a:spcBef>
                <a:spcPts val="300"/>
              </a:spcBef>
              <a:spcAft>
                <a:spcPts val="0"/>
              </a:spcAft>
              <a:buNone/>
            </a:pPr>
            <a:r>
              <a:rPr b="0" i="0" lang="en-IE" sz="3200" u="none" cap="none" strike="noStrike">
                <a:solidFill>
                  <a:schemeClr val="lt1"/>
                </a:solidFill>
                <a:latin typeface="Calibri"/>
                <a:ea typeface="Calibri"/>
                <a:cs typeface="Calibri"/>
                <a:sym typeface="Calibri"/>
              </a:rPr>
              <a:t>en iyi ipuçları</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21"/>
          <p:cNvSpPr txBox="1"/>
          <p:nvPr>
            <p:ph idx="2" type="body"/>
          </p:nvPr>
        </p:nvSpPr>
        <p:spPr>
          <a:xfrm>
            <a:off x="409903" y="2685006"/>
            <a:ext cx="1080181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800"/>
              <a:buNone/>
            </a:pPr>
            <a:r>
              <a:t/>
            </a:r>
            <a:endParaRPr b="1" sz="800"/>
          </a:p>
          <a:p>
            <a:pPr indent="0" lvl="0" marL="0" rtl="0" algn="l">
              <a:lnSpc>
                <a:spcPct val="90000"/>
              </a:lnSpc>
              <a:spcBef>
                <a:spcPts val="1000"/>
              </a:spcBef>
              <a:spcAft>
                <a:spcPts val="0"/>
              </a:spcAft>
              <a:buClr>
                <a:srgbClr val="E95273"/>
              </a:buClr>
              <a:buSzPts val="2400"/>
              <a:buNone/>
            </a:pPr>
            <a:r>
              <a:rPr lang="en-IE"/>
              <a:t>Temel ilk sorunun ötesinde, ürün konumlandırmanızı ve / veya hedef pazarınızı denemenize izin veren sorular oluşturmanız gerekecektir. İşte bazı örnek sorular:</a:t>
            </a:r>
            <a:endParaRPr/>
          </a:p>
          <a:p>
            <a:pPr indent="0" lvl="0" marL="0" rtl="0" algn="l">
              <a:lnSpc>
                <a:spcPct val="90000"/>
              </a:lnSpc>
              <a:spcBef>
                <a:spcPts val="1000"/>
              </a:spcBef>
              <a:spcAft>
                <a:spcPts val="0"/>
              </a:spcAft>
              <a:buClr>
                <a:srgbClr val="E95273"/>
              </a:buClr>
              <a:buSzPts val="2400"/>
              <a:buNone/>
            </a:pPr>
            <a:r>
              <a:t/>
            </a:r>
            <a:endParaRPr/>
          </a:p>
          <a:p>
            <a:pPr indent="-342900" lvl="0" marL="342900" rtl="0" algn="l">
              <a:lnSpc>
                <a:spcPct val="90000"/>
              </a:lnSpc>
              <a:spcBef>
                <a:spcPts val="1000"/>
              </a:spcBef>
              <a:spcAft>
                <a:spcPts val="0"/>
              </a:spcAft>
              <a:buClr>
                <a:srgbClr val="E95273"/>
              </a:buClr>
              <a:buSzPts val="2400"/>
              <a:buFont typeface="Arial"/>
              <a:buChar char="•"/>
            </a:pPr>
            <a:r>
              <a:rPr lang="en-IE"/>
              <a:t>[Ürün / alan] konusuna aşina mısınız?</a:t>
            </a:r>
            <a:endParaRPr/>
          </a:p>
          <a:p>
            <a:pPr indent="-342900" lvl="0" marL="342900" rtl="0" algn="l">
              <a:lnSpc>
                <a:spcPct val="90000"/>
              </a:lnSpc>
              <a:spcBef>
                <a:spcPts val="1000"/>
              </a:spcBef>
              <a:spcAft>
                <a:spcPts val="0"/>
              </a:spcAft>
              <a:buClr>
                <a:srgbClr val="E95273"/>
              </a:buClr>
              <a:buSzPts val="2400"/>
              <a:buFont typeface="Arial"/>
              <a:buChar char="•"/>
            </a:pPr>
            <a:r>
              <a:rPr lang="en-IE"/>
              <a:t>Konumlandırma ifadenizi kullanın ve sonra "Kuruluşunuz için bu [ürün / hizmet] 'te değer görüyor musunuz?"</a:t>
            </a:r>
            <a:endParaRPr/>
          </a:p>
          <a:p>
            <a:pPr indent="-342900" lvl="0" marL="342900" rtl="0" algn="l">
              <a:lnSpc>
                <a:spcPct val="90000"/>
              </a:lnSpc>
              <a:spcBef>
                <a:spcPts val="1000"/>
              </a:spcBef>
              <a:spcAft>
                <a:spcPts val="0"/>
              </a:spcAft>
              <a:buClr>
                <a:srgbClr val="E95273"/>
              </a:buClr>
              <a:buSzPts val="2400"/>
              <a:buFont typeface="Arial"/>
              <a:buChar char="•"/>
            </a:pPr>
            <a:r>
              <a:rPr lang="en-IE"/>
              <a:t>Bu sene bu [ürüne / hizmete] yatırım yapmayı mı planlıyorsunuz? Gelecek yıl?</a:t>
            </a:r>
            <a:endParaRPr/>
          </a:p>
          <a:p>
            <a:pPr indent="-342900" lvl="0" marL="342900" rtl="0" algn="l">
              <a:lnSpc>
                <a:spcPct val="90000"/>
              </a:lnSpc>
              <a:spcBef>
                <a:spcPts val="1000"/>
              </a:spcBef>
              <a:spcAft>
                <a:spcPts val="0"/>
              </a:spcAft>
              <a:buClr>
                <a:srgbClr val="E95273"/>
              </a:buClr>
              <a:buSzPts val="2400"/>
              <a:buFont typeface="Arial"/>
              <a:buChar char="•"/>
            </a:pPr>
            <a:r>
              <a:rPr lang="en-IE"/>
              <a:t>Bu alanda ürün veya hizmet uygulamaktan kuruluşunuzda kim sorumlu?</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b="1">
              <a:solidFill>
                <a:srgbClr val="F26942"/>
              </a:solidFill>
            </a:endParaRPr>
          </a:p>
        </p:txBody>
      </p:sp>
      <p:sp>
        <p:nvSpPr>
          <p:cNvPr id="713" name="Google Shape;713;p2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p:txBody>
      </p:sp>
      <p:sp>
        <p:nvSpPr>
          <p:cNvPr id="714" name="Google Shape;714;p21"/>
          <p:cNvSpPr/>
          <p:nvPr/>
        </p:nvSpPr>
        <p:spPr>
          <a:xfrm>
            <a:off x="3808817" y="589436"/>
            <a:ext cx="8113419"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3200">
                <a:solidFill>
                  <a:schemeClr val="lt1"/>
                </a:solidFill>
                <a:latin typeface="Calibri"/>
                <a:ea typeface="Calibri"/>
                <a:cs typeface="Calibri"/>
                <a:sym typeface="Calibri"/>
              </a:rPr>
              <a:t>Hedef pazar doğrulamalarını test ederken</a:t>
            </a:r>
            <a:endParaRPr sz="3200">
              <a:solidFill>
                <a:schemeClr val="lt1"/>
              </a:solidFill>
              <a:latin typeface="Calibri"/>
              <a:ea typeface="Calibri"/>
              <a:cs typeface="Calibri"/>
              <a:sym typeface="Calibri"/>
            </a:endParaRPr>
          </a:p>
          <a:p>
            <a:pPr indent="0" lvl="0" marL="0" marR="0" rtl="0" algn="l">
              <a:spcBef>
                <a:spcPts val="300"/>
              </a:spcBef>
              <a:spcAft>
                <a:spcPts val="0"/>
              </a:spcAft>
              <a:buNone/>
            </a:pPr>
            <a:r>
              <a:rPr lang="en-IE" sz="3200">
                <a:solidFill>
                  <a:schemeClr val="lt1"/>
                </a:solidFill>
                <a:latin typeface="Calibri"/>
                <a:ea typeface="Calibri"/>
                <a:cs typeface="Calibri"/>
                <a:sym typeface="Calibri"/>
              </a:rPr>
              <a:t>en iyi ipuçları</a:t>
            </a:r>
            <a:endParaRPr sz="3200">
              <a:solidFill>
                <a:schemeClr val="lt1"/>
              </a:solidFill>
              <a:latin typeface="Calibri"/>
              <a:ea typeface="Calibri"/>
              <a:cs typeface="Calibri"/>
              <a:sym typeface="Calibri"/>
            </a:endParaRPr>
          </a:p>
        </p:txBody>
      </p:sp>
      <p:sp>
        <p:nvSpPr>
          <p:cNvPr id="715" name="Google Shape;715;p21"/>
          <p:cNvSpPr/>
          <p:nvPr/>
        </p:nvSpPr>
        <p:spPr>
          <a:xfrm>
            <a:off x="3808817" y="2123463"/>
            <a:ext cx="62000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800">
                <a:solidFill>
                  <a:srgbClr val="E95273"/>
                </a:solidFill>
                <a:latin typeface="Calibri"/>
                <a:ea typeface="Calibri"/>
                <a:cs typeface="Calibri"/>
                <a:sym typeface="Calibri"/>
              </a:rPr>
              <a:t>Piyasa Doğrulama Soru Setini Oluşturma</a:t>
            </a:r>
            <a:endParaRPr b="1" sz="2800">
              <a:solidFill>
                <a:srgbClr val="E9527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22"/>
          <p:cNvSpPr txBox="1"/>
          <p:nvPr>
            <p:ph idx="2" type="body"/>
          </p:nvPr>
        </p:nvSpPr>
        <p:spPr>
          <a:xfrm>
            <a:off x="523133" y="2117212"/>
            <a:ext cx="776025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800"/>
              <a:buNone/>
            </a:pPr>
            <a:r>
              <a:rPr b="1" lang="en-IE" sz="2800">
                <a:solidFill>
                  <a:srgbClr val="E95273"/>
                </a:solidFill>
              </a:rPr>
              <a:t>Piyasa Doğrulama Soru Setini Oluşturma</a:t>
            </a:r>
            <a:endParaRPr b="1" sz="2800">
              <a:solidFill>
                <a:srgbClr val="E95273"/>
              </a:solidFill>
            </a:endParaRPr>
          </a:p>
          <a:p>
            <a:pPr indent="0" lvl="0" marL="0" rtl="0" algn="l">
              <a:lnSpc>
                <a:spcPct val="90000"/>
              </a:lnSpc>
              <a:spcBef>
                <a:spcPts val="1000"/>
              </a:spcBef>
              <a:spcAft>
                <a:spcPts val="0"/>
              </a:spcAft>
              <a:buClr>
                <a:srgbClr val="6D6E6C"/>
              </a:buClr>
              <a:buSzPts val="800"/>
              <a:buNone/>
            </a:pPr>
            <a:r>
              <a:t/>
            </a:r>
            <a:endParaRPr sz="800">
              <a:solidFill>
                <a:srgbClr val="E95273"/>
              </a:solidFill>
            </a:endParaRPr>
          </a:p>
          <a:p>
            <a:pPr indent="0" lvl="0" marL="0" rtl="0" algn="l">
              <a:lnSpc>
                <a:spcPct val="90000"/>
              </a:lnSpc>
              <a:spcBef>
                <a:spcPts val="1000"/>
              </a:spcBef>
              <a:spcAft>
                <a:spcPts val="0"/>
              </a:spcAft>
              <a:buClr>
                <a:srgbClr val="6D6E6C"/>
              </a:buClr>
              <a:buSzPts val="2400"/>
              <a:buNone/>
            </a:pPr>
            <a:r>
              <a:rPr lang="en-IE"/>
              <a:t>Aşağıdakilerle ilgili sorular da dahil olmak üzere ürününüze özgü birçok sorunuz olmasını isteyeceksiniz:</a:t>
            </a:r>
            <a:endParaRPr/>
          </a:p>
          <a:p>
            <a:pPr indent="-342900" lvl="0" marL="342900" rtl="0" algn="l">
              <a:lnSpc>
                <a:spcPct val="90000"/>
              </a:lnSpc>
              <a:spcBef>
                <a:spcPts val="1000"/>
              </a:spcBef>
              <a:spcAft>
                <a:spcPts val="0"/>
              </a:spcAft>
              <a:buClr>
                <a:srgbClr val="6D6E6C"/>
              </a:buClr>
              <a:buSzPts val="2400"/>
              <a:buFont typeface="Arial"/>
              <a:buChar char="•"/>
            </a:pPr>
            <a:r>
              <a:rPr lang="en-IE"/>
              <a:t>çevreleri (ürününüzü çevrelerine eklemenin ne kadar kolay olacağını size söyleyecektir)</a:t>
            </a:r>
            <a:endParaRPr/>
          </a:p>
          <a:p>
            <a:pPr indent="-342900" lvl="0" marL="342900" rtl="0" algn="l">
              <a:lnSpc>
                <a:spcPct val="90000"/>
              </a:lnSpc>
              <a:spcBef>
                <a:spcPts val="1000"/>
              </a:spcBef>
              <a:spcAft>
                <a:spcPts val="0"/>
              </a:spcAft>
              <a:buClr>
                <a:srgbClr val="6D6E6C"/>
              </a:buClr>
              <a:buSzPts val="2400"/>
              <a:buFont typeface="Arial"/>
              <a:buChar char="•"/>
            </a:pPr>
            <a:r>
              <a:rPr lang="en-IE"/>
              <a:t>kültürel konular (ürününüzü benimsemenin ne kadar kolay olacağını söyleyecektir)</a:t>
            </a:r>
            <a:endParaRPr/>
          </a:p>
          <a:p>
            <a:pPr indent="-342900" lvl="0" marL="342900" rtl="0" algn="l">
              <a:lnSpc>
                <a:spcPct val="90000"/>
              </a:lnSpc>
              <a:spcBef>
                <a:spcPts val="1000"/>
              </a:spcBef>
              <a:spcAft>
                <a:spcPts val="0"/>
              </a:spcAft>
              <a:buClr>
                <a:srgbClr val="6D6E6C"/>
              </a:buClr>
              <a:buSzPts val="2400"/>
              <a:buFont typeface="Arial"/>
              <a:buChar char="•"/>
            </a:pPr>
            <a:r>
              <a:rPr lang="en-IE"/>
              <a:t>bütçeleme (insanların ürününüzü satın almak için gerçekten paraları olup olmadığını söyleyecektir)</a:t>
            </a:r>
            <a:endParaRPr/>
          </a:p>
          <a:p>
            <a:pPr indent="0" lvl="0" marL="0" rtl="0" algn="l">
              <a:lnSpc>
                <a:spcPct val="90000"/>
              </a:lnSpc>
              <a:spcBef>
                <a:spcPts val="1000"/>
              </a:spcBef>
              <a:spcAft>
                <a:spcPts val="0"/>
              </a:spcAft>
              <a:buClr>
                <a:srgbClr val="6D6E6C"/>
              </a:buClr>
              <a:buSzPts val="2400"/>
              <a:buNone/>
            </a:pPr>
            <a:r>
              <a:t/>
            </a:r>
            <a:endParaRPr b="1">
              <a:solidFill>
                <a:srgbClr val="F26942"/>
              </a:solidFill>
            </a:endParaRPr>
          </a:p>
        </p:txBody>
      </p:sp>
      <p:pic>
        <p:nvPicPr>
          <p:cNvPr descr="Pixel Cells, Protocol, Exchange" id="721" name="Google Shape;721;p22"/>
          <p:cNvPicPr preferRelativeResize="0"/>
          <p:nvPr/>
        </p:nvPicPr>
        <p:blipFill rotWithShape="1">
          <a:blip r:embed="rId3">
            <a:alphaModFix/>
          </a:blip>
          <a:srcRect b="0" l="0" r="0" t="0"/>
          <a:stretch/>
        </p:blipFill>
        <p:spPr>
          <a:xfrm>
            <a:off x="8525125" y="3990568"/>
            <a:ext cx="3475182" cy="2625693"/>
          </a:xfrm>
          <a:prstGeom prst="rect">
            <a:avLst/>
          </a:prstGeom>
          <a:noFill/>
          <a:ln>
            <a:noFill/>
          </a:ln>
        </p:spPr>
      </p:pic>
      <p:sp>
        <p:nvSpPr>
          <p:cNvPr id="722" name="Google Shape;722;p22"/>
          <p:cNvSpPr/>
          <p:nvPr/>
        </p:nvSpPr>
        <p:spPr>
          <a:xfrm>
            <a:off x="523133" y="745523"/>
            <a:ext cx="8113419"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3200">
                <a:solidFill>
                  <a:schemeClr val="lt1"/>
                </a:solidFill>
                <a:latin typeface="Calibri"/>
                <a:ea typeface="Calibri"/>
                <a:cs typeface="Calibri"/>
                <a:sym typeface="Calibri"/>
              </a:rPr>
              <a:t>Hedef pazar doğrulamalarını test ederken</a:t>
            </a:r>
            <a:endParaRPr sz="3200">
              <a:solidFill>
                <a:schemeClr val="lt1"/>
              </a:solidFill>
              <a:latin typeface="Calibri"/>
              <a:ea typeface="Calibri"/>
              <a:cs typeface="Calibri"/>
              <a:sym typeface="Calibri"/>
            </a:endParaRPr>
          </a:p>
          <a:p>
            <a:pPr indent="0" lvl="0" marL="0" marR="0" rtl="0" algn="l">
              <a:spcBef>
                <a:spcPts val="300"/>
              </a:spcBef>
              <a:spcAft>
                <a:spcPts val="0"/>
              </a:spcAft>
              <a:buNone/>
            </a:pPr>
            <a:r>
              <a:rPr lang="en-IE" sz="3200">
                <a:solidFill>
                  <a:schemeClr val="lt1"/>
                </a:solidFill>
                <a:latin typeface="Calibri"/>
                <a:ea typeface="Calibri"/>
                <a:cs typeface="Calibri"/>
                <a:sym typeface="Calibri"/>
              </a:rPr>
              <a:t>en iyi ipuçları</a:t>
            </a:r>
            <a:endParaRPr sz="32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pic>
        <p:nvPicPr>
          <p:cNvPr descr="Robot, Artificial Intelligence, Woman" id="727" name="Google Shape;727;p23"/>
          <p:cNvPicPr preferRelativeResize="0"/>
          <p:nvPr/>
        </p:nvPicPr>
        <p:blipFill rotWithShape="1">
          <a:blip r:embed="rId3">
            <a:alphaModFix/>
          </a:blip>
          <a:srcRect b="0" l="15333" r="267" t="3234"/>
          <a:stretch/>
        </p:blipFill>
        <p:spPr>
          <a:xfrm>
            <a:off x="0" y="3721040"/>
            <a:ext cx="3862682" cy="3136960"/>
          </a:xfrm>
          <a:prstGeom prst="rect">
            <a:avLst/>
          </a:prstGeom>
          <a:noFill/>
          <a:ln>
            <a:noFill/>
          </a:ln>
        </p:spPr>
      </p:pic>
      <p:sp>
        <p:nvSpPr>
          <p:cNvPr id="728" name="Google Shape;728;p23"/>
          <p:cNvSpPr txBox="1"/>
          <p:nvPr>
            <p:ph idx="2" type="body"/>
          </p:nvPr>
        </p:nvSpPr>
        <p:spPr>
          <a:xfrm>
            <a:off x="4161985" y="2117448"/>
            <a:ext cx="811341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800"/>
              <a:buNone/>
            </a:pPr>
            <a:r>
              <a:rPr b="1" lang="en-IE" sz="2800">
                <a:solidFill>
                  <a:srgbClr val="E95273"/>
                </a:solidFill>
              </a:rPr>
              <a:t>Verilerin Analizi</a:t>
            </a:r>
            <a:endParaRPr b="1" sz="2800">
              <a:solidFill>
                <a:srgbClr val="E95273"/>
              </a:solidFill>
            </a:endParaRPr>
          </a:p>
          <a:p>
            <a:pPr indent="0" lvl="0" marL="0" rtl="0" algn="l">
              <a:lnSpc>
                <a:spcPct val="90000"/>
              </a:lnSpc>
              <a:spcBef>
                <a:spcPts val="0"/>
              </a:spcBef>
              <a:spcAft>
                <a:spcPts val="0"/>
              </a:spcAft>
              <a:buClr>
                <a:srgbClr val="E95273"/>
              </a:buClr>
              <a:buSzPts val="2800"/>
              <a:buNone/>
            </a:pPr>
            <a:r>
              <a:t/>
            </a:r>
            <a:endParaRPr b="1" sz="2800">
              <a:solidFill>
                <a:srgbClr val="E95273"/>
              </a:solidFill>
            </a:endParaRPr>
          </a:p>
          <a:p>
            <a:pPr indent="0" lvl="0" marL="0" rtl="0" algn="l">
              <a:lnSpc>
                <a:spcPct val="90000"/>
              </a:lnSpc>
              <a:spcBef>
                <a:spcPts val="0"/>
              </a:spcBef>
              <a:spcAft>
                <a:spcPts val="0"/>
              </a:spcAft>
              <a:buClr>
                <a:srgbClr val="E95273"/>
              </a:buClr>
              <a:buSzPts val="2800"/>
              <a:buNone/>
            </a:pPr>
            <a:r>
              <a:rPr lang="en-IE"/>
              <a:t>D</a:t>
            </a:r>
            <a:r>
              <a:rPr lang="en-IE"/>
              <a:t>urumun ilginçleştiği yerde v</a:t>
            </a:r>
            <a:r>
              <a:rPr lang="en-IE"/>
              <a:t>erileri analiz edin.</a:t>
            </a:r>
            <a:endParaRPr/>
          </a:p>
          <a:p>
            <a:pPr indent="0" lvl="0" marL="0" rtl="0" algn="l">
              <a:lnSpc>
                <a:spcPct val="90000"/>
              </a:lnSpc>
              <a:spcBef>
                <a:spcPts val="1000"/>
              </a:spcBef>
              <a:spcAft>
                <a:spcPts val="0"/>
              </a:spcAft>
              <a:buClr>
                <a:srgbClr val="6D6E6C"/>
              </a:buClr>
              <a:buSzPts val="2400"/>
              <a:buNone/>
            </a:pPr>
            <a:r>
              <a:rPr lang="en-IE"/>
              <a:t>Aşağıdakileri içeren üst düzey bir özet oluşturmak iyi bir fikirdir:</a:t>
            </a:r>
            <a:endParaRPr/>
          </a:p>
          <a:p>
            <a:pPr indent="-342900" lvl="0" marL="342900" rtl="0" algn="l">
              <a:lnSpc>
                <a:spcPct val="90000"/>
              </a:lnSpc>
              <a:spcBef>
                <a:spcPts val="1000"/>
              </a:spcBef>
              <a:spcAft>
                <a:spcPts val="0"/>
              </a:spcAft>
              <a:buClr>
                <a:srgbClr val="6D6E6C"/>
              </a:buClr>
              <a:buSzPts val="2400"/>
              <a:buFont typeface="Arial"/>
              <a:buChar char="•"/>
            </a:pPr>
            <a:r>
              <a:rPr lang="en-IE"/>
              <a:t>önemli bulgular</a:t>
            </a:r>
            <a:endParaRPr/>
          </a:p>
          <a:p>
            <a:pPr indent="-342900" lvl="0" marL="342900" rtl="0" algn="l">
              <a:lnSpc>
                <a:spcPct val="90000"/>
              </a:lnSpc>
              <a:spcBef>
                <a:spcPts val="1000"/>
              </a:spcBef>
              <a:spcAft>
                <a:spcPts val="0"/>
              </a:spcAft>
              <a:buClr>
                <a:srgbClr val="6D6E6C"/>
              </a:buClr>
              <a:buSzPts val="2400"/>
              <a:buFont typeface="Arial"/>
              <a:buChar char="•"/>
            </a:pPr>
            <a:r>
              <a:rPr lang="en-IE"/>
              <a:t>ürün konumlandırmasında önerilen değişiklikler</a:t>
            </a:r>
            <a:endParaRPr/>
          </a:p>
          <a:p>
            <a:pPr indent="-342900" lvl="0" marL="342900" rtl="0" algn="l">
              <a:lnSpc>
                <a:spcPct val="90000"/>
              </a:lnSpc>
              <a:spcBef>
                <a:spcPts val="1000"/>
              </a:spcBef>
              <a:spcAft>
                <a:spcPts val="0"/>
              </a:spcAft>
              <a:buClr>
                <a:srgbClr val="6D6E6C"/>
              </a:buClr>
              <a:buSzPts val="2400"/>
              <a:buFont typeface="Arial"/>
              <a:buChar char="•"/>
            </a:pPr>
            <a:r>
              <a:rPr lang="en-IE"/>
              <a:t>değer ifadesi</a:t>
            </a:r>
            <a:endParaRPr/>
          </a:p>
          <a:p>
            <a:pPr indent="-342900" lvl="0" marL="342900" rtl="0" algn="l">
              <a:lnSpc>
                <a:spcPct val="90000"/>
              </a:lnSpc>
              <a:spcBef>
                <a:spcPts val="1000"/>
              </a:spcBef>
              <a:spcAft>
                <a:spcPts val="0"/>
              </a:spcAft>
              <a:buClr>
                <a:srgbClr val="6D6E6C"/>
              </a:buClr>
              <a:buSzPts val="2400"/>
              <a:buFont typeface="Arial"/>
              <a:buChar char="•"/>
            </a:pPr>
            <a:r>
              <a:rPr lang="en-IE"/>
              <a:t>hedef piyasa</a:t>
            </a:r>
            <a:endParaRPr/>
          </a:p>
          <a:p>
            <a:pPr indent="0" lvl="0" marL="0" rtl="0" algn="l">
              <a:lnSpc>
                <a:spcPct val="90000"/>
              </a:lnSpc>
              <a:spcBef>
                <a:spcPts val="1000"/>
              </a:spcBef>
              <a:spcAft>
                <a:spcPts val="0"/>
              </a:spcAft>
              <a:buClr>
                <a:srgbClr val="6D6E6C"/>
              </a:buClr>
              <a:buSzPts val="2400"/>
              <a:buNone/>
            </a:pPr>
            <a:r>
              <a:rPr lang="en-IE"/>
              <a:t>Bu bulgular, iş fikrinizin işe yarayıp yaramadığını değerlendirmek için anahtar olacaktır.</a:t>
            </a:r>
            <a:endParaRPr b="1">
              <a:solidFill>
                <a:srgbClr val="F26942"/>
              </a:solidFill>
            </a:endParaRPr>
          </a:p>
        </p:txBody>
      </p:sp>
      <p:sp>
        <p:nvSpPr>
          <p:cNvPr id="729" name="Google Shape;729;p23"/>
          <p:cNvSpPr/>
          <p:nvPr/>
        </p:nvSpPr>
        <p:spPr>
          <a:xfrm>
            <a:off x="3808818" y="559277"/>
            <a:ext cx="8113419"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3200">
                <a:solidFill>
                  <a:schemeClr val="lt1"/>
                </a:solidFill>
                <a:latin typeface="Calibri"/>
                <a:ea typeface="Calibri"/>
                <a:cs typeface="Calibri"/>
                <a:sym typeface="Calibri"/>
              </a:rPr>
              <a:t>Hedef pazar doğrulamalarını test ederken</a:t>
            </a:r>
            <a:endParaRPr sz="3200">
              <a:solidFill>
                <a:schemeClr val="lt1"/>
              </a:solidFill>
              <a:latin typeface="Calibri"/>
              <a:ea typeface="Calibri"/>
              <a:cs typeface="Calibri"/>
              <a:sym typeface="Calibri"/>
            </a:endParaRPr>
          </a:p>
          <a:p>
            <a:pPr indent="0" lvl="0" marL="0" marR="0" rtl="0" algn="l">
              <a:spcBef>
                <a:spcPts val="300"/>
              </a:spcBef>
              <a:spcAft>
                <a:spcPts val="0"/>
              </a:spcAft>
              <a:buNone/>
            </a:pPr>
            <a:r>
              <a:rPr lang="en-IE" sz="3200">
                <a:solidFill>
                  <a:schemeClr val="lt1"/>
                </a:solidFill>
                <a:latin typeface="Calibri"/>
                <a:ea typeface="Calibri"/>
                <a:cs typeface="Calibri"/>
                <a:sym typeface="Calibri"/>
              </a:rPr>
              <a:t>en iyi ipuçları</a:t>
            </a:r>
            <a:endParaRPr sz="32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Google Shape;734;p24"/>
          <p:cNvSpPr txBox="1"/>
          <p:nvPr>
            <p:ph idx="3" type="body"/>
          </p:nvPr>
        </p:nvSpPr>
        <p:spPr>
          <a:xfrm>
            <a:off x="84017" y="1849732"/>
            <a:ext cx="6968423" cy="472974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i="0" lang="en-IE" sz="2400"/>
              <a:t>Mühendislik iş fikriniz ne kadar basit veya karmaşık olursa olsun, “neden?” sorusuna kolayca cevap verebilmelisiniz. Sorulduğunda çünkü fikrim ihtiyaç / yenilikçi / kazanan diyebilmelisiniz.</a:t>
            </a:r>
            <a:endParaRPr/>
          </a:p>
          <a:p>
            <a:pPr indent="0" lvl="0" marL="0" rtl="0" algn="just">
              <a:lnSpc>
                <a:spcPct val="90000"/>
              </a:lnSpc>
              <a:spcBef>
                <a:spcPts val="0"/>
              </a:spcBef>
              <a:spcAft>
                <a:spcPts val="0"/>
              </a:spcAft>
              <a:buClr>
                <a:schemeClr val="lt1"/>
              </a:buClr>
              <a:buSzPts val="2400"/>
              <a:buNone/>
            </a:pPr>
            <a:r>
              <a:t/>
            </a:r>
            <a:endParaRPr i="0" sz="2400"/>
          </a:p>
          <a:p>
            <a:pPr indent="0" lvl="0" marL="0" rtl="0" algn="l">
              <a:lnSpc>
                <a:spcPct val="90000"/>
              </a:lnSpc>
              <a:spcBef>
                <a:spcPts val="0"/>
              </a:spcBef>
              <a:spcAft>
                <a:spcPts val="0"/>
              </a:spcAft>
              <a:buClr>
                <a:schemeClr val="lt1"/>
              </a:buClr>
              <a:buSzPts val="2400"/>
              <a:buNone/>
            </a:pPr>
            <a:r>
              <a:rPr i="0" lang="en-IE" sz="2400"/>
              <a:t>Asansör Konuşması (Elevator Pitch), “neden?” Cevabını uygulamanın harika bir yoludur. Bir asansör konuşması veya asansör sunumu, bir fikrin, ürünün veya şirketin kavramı, herhangi bir dinleyicinin kısa sürede anlayabileceği şekilde açıklayan kısa bir açıklamasıdır. Bu açıklama tipik olarak üretilen şeyin kimin için olduğunu, ne yaptığını, neden gerekli olduğunu ve nasıl yapılacağını açıklar.</a:t>
            </a:r>
            <a:endParaRPr/>
          </a:p>
          <a:p>
            <a:pPr indent="0" lvl="0" marL="0" rtl="0" algn="just">
              <a:lnSpc>
                <a:spcPct val="90000"/>
              </a:lnSpc>
              <a:spcBef>
                <a:spcPts val="0"/>
              </a:spcBef>
              <a:spcAft>
                <a:spcPts val="0"/>
              </a:spcAft>
              <a:buClr>
                <a:schemeClr val="lt1"/>
              </a:buClr>
              <a:buSzPts val="2400"/>
              <a:buNone/>
            </a:pPr>
            <a:r>
              <a:t/>
            </a:r>
            <a:endParaRPr i="0" sz="2400"/>
          </a:p>
        </p:txBody>
      </p:sp>
      <p:sp>
        <p:nvSpPr>
          <p:cNvPr id="735" name="Google Shape;735;p24"/>
          <p:cNvSpPr/>
          <p:nvPr/>
        </p:nvSpPr>
        <p:spPr>
          <a:xfrm>
            <a:off x="0" y="475867"/>
            <a:ext cx="6285185" cy="1077218"/>
          </a:xfrm>
          <a:prstGeom prst="rect">
            <a:avLst/>
          </a:prstGeom>
          <a:solidFill>
            <a:srgbClr val="10B1A2"/>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lang="en-IE" sz="3200">
                <a:solidFill>
                  <a:schemeClr val="lt1"/>
                </a:solidFill>
                <a:latin typeface="Calibri"/>
                <a:ea typeface="Calibri"/>
                <a:cs typeface="Calibri"/>
                <a:sym typeface="Calibri"/>
              </a:rPr>
              <a:t>“Neden?” Sorusuna basit ve hızlı bir şekilde cevap verebilirsiniz.</a:t>
            </a:r>
            <a:endParaRPr/>
          </a:p>
        </p:txBody>
      </p:sp>
      <p:pic>
        <p:nvPicPr>
          <p:cNvPr descr="A close up of a logo&#10;&#10;Description automatically generated" id="736" name="Google Shape;736;p24"/>
          <p:cNvPicPr preferRelativeResize="0"/>
          <p:nvPr/>
        </p:nvPicPr>
        <p:blipFill rotWithShape="1">
          <a:blip r:embed="rId3">
            <a:alphaModFix/>
          </a:blip>
          <a:srcRect b="0" l="0" r="0" t="0"/>
          <a:stretch/>
        </p:blipFill>
        <p:spPr>
          <a:xfrm>
            <a:off x="7458254" y="2522483"/>
            <a:ext cx="4815472" cy="36418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p25"/>
          <p:cNvSpPr txBox="1"/>
          <p:nvPr>
            <p:ph idx="2" type="body"/>
          </p:nvPr>
        </p:nvSpPr>
        <p:spPr>
          <a:xfrm>
            <a:off x="523133" y="2117212"/>
            <a:ext cx="776025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800"/>
              <a:buNone/>
            </a:pPr>
            <a:r>
              <a:rPr b="1" lang="en-IE" sz="2800">
                <a:solidFill>
                  <a:srgbClr val="E95273"/>
                </a:solidFill>
              </a:rPr>
              <a:t>Asansör Konuşmasını Uygulayın (elevator pitch)</a:t>
            </a:r>
            <a:endParaRPr b="1" sz="2800">
              <a:solidFill>
                <a:srgbClr val="E95273"/>
              </a:solidFill>
            </a:endParaRPr>
          </a:p>
          <a:p>
            <a:pPr indent="0" lvl="0" marL="0" rtl="0" algn="l">
              <a:lnSpc>
                <a:spcPct val="90000"/>
              </a:lnSpc>
              <a:spcBef>
                <a:spcPts val="1000"/>
              </a:spcBef>
              <a:spcAft>
                <a:spcPts val="0"/>
              </a:spcAft>
              <a:buClr>
                <a:srgbClr val="6D6E6C"/>
              </a:buClr>
              <a:buSzPts val="2400"/>
              <a:buNone/>
            </a:pPr>
            <a:r>
              <a:rPr lang="en-IE"/>
              <a:t>Asansör kapısı açılır ve kim içeri girer? Yatırımcı Ivan'dan başkası değil.</a:t>
            </a:r>
            <a:endParaRPr/>
          </a:p>
          <a:p>
            <a:pPr indent="0" lvl="0" marL="0" rtl="0" algn="l">
              <a:lnSpc>
                <a:spcPct val="90000"/>
              </a:lnSpc>
              <a:spcBef>
                <a:spcPts val="1000"/>
              </a:spcBef>
              <a:spcAft>
                <a:spcPts val="0"/>
              </a:spcAft>
              <a:buClr>
                <a:srgbClr val="6D6E6C"/>
              </a:buClr>
              <a:buSzPts val="2400"/>
              <a:buNone/>
            </a:pPr>
            <a:r>
              <a:rPr lang="en-IE"/>
              <a:t>Ivan’ın sekreterine aylarca onunla bir toplantı planlamak için defalarca sesli mesaj bıraktınız. Asansör yükselmeye başlar ve Ivan'ın dikkatini çekmek ve ona iş fikrinizi sunmak için bir dakikadan az zamanınız olduğunu bilirsiniz. </a:t>
            </a:r>
            <a:endParaRPr/>
          </a:p>
          <a:p>
            <a:pPr indent="0" lvl="0" marL="0" rtl="0" algn="l">
              <a:lnSpc>
                <a:spcPct val="90000"/>
              </a:lnSpc>
              <a:spcBef>
                <a:spcPts val="1000"/>
              </a:spcBef>
              <a:spcAft>
                <a:spcPts val="0"/>
              </a:spcAft>
              <a:buClr>
                <a:srgbClr val="6D6E6C"/>
              </a:buClr>
              <a:buSzPts val="2400"/>
              <a:buNone/>
            </a:pPr>
            <a:r>
              <a:rPr lang="en-IE"/>
              <a:t>Bu fırsat bir daha asla gelmeyebilir - şükür ki açık ve özlü asansör konuşmanızı hazırsınız!</a:t>
            </a:r>
            <a:endParaRPr/>
          </a:p>
          <a:p>
            <a:pPr indent="0" lvl="0" marL="0" rtl="0" algn="l">
              <a:lnSpc>
                <a:spcPct val="90000"/>
              </a:lnSpc>
              <a:spcBef>
                <a:spcPts val="1000"/>
              </a:spcBef>
              <a:spcAft>
                <a:spcPts val="0"/>
              </a:spcAft>
              <a:buClr>
                <a:srgbClr val="6D6E6C"/>
              </a:buClr>
              <a:buSzPts val="2400"/>
              <a:buNone/>
            </a:pPr>
            <a:r>
              <a:t/>
            </a:r>
            <a:endParaRPr b="1">
              <a:solidFill>
                <a:srgbClr val="F26942"/>
              </a:solidFill>
            </a:endParaRPr>
          </a:p>
        </p:txBody>
      </p:sp>
      <p:sp>
        <p:nvSpPr>
          <p:cNvPr id="742" name="Google Shape;742;p25"/>
          <p:cNvSpPr/>
          <p:nvPr/>
        </p:nvSpPr>
        <p:spPr>
          <a:xfrm>
            <a:off x="155270" y="1025557"/>
            <a:ext cx="8704950" cy="584775"/>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3200">
                <a:solidFill>
                  <a:schemeClr val="lt1"/>
                </a:solidFill>
                <a:latin typeface="Calibri"/>
                <a:ea typeface="Calibri"/>
                <a:cs typeface="Calibri"/>
                <a:sym typeface="Calibri"/>
              </a:rPr>
              <a:t>“Neden?” sorusunu cevaplamak için en iyi ipuçları </a:t>
            </a:r>
            <a:endParaRPr/>
          </a:p>
        </p:txBody>
      </p:sp>
      <p:sp>
        <p:nvSpPr>
          <p:cNvPr id="743" name="Google Shape;743;p25"/>
          <p:cNvSpPr/>
          <p:nvPr/>
        </p:nvSpPr>
        <p:spPr>
          <a:xfrm>
            <a:off x="735732" y="6611779"/>
            <a:ext cx="311495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000">
                <a:solidFill>
                  <a:schemeClr val="dk1"/>
                </a:solidFill>
                <a:latin typeface="Calibri"/>
                <a:ea typeface="Calibri"/>
                <a:cs typeface="Calibri"/>
                <a:sym typeface="Calibri"/>
              </a:rPr>
              <a:t>Source: </a:t>
            </a:r>
            <a:r>
              <a:rPr lang="en-IE" sz="1000" u="sng">
                <a:solidFill>
                  <a:schemeClr val="dk1"/>
                </a:solidFill>
                <a:latin typeface="Calibri"/>
                <a:ea typeface="Calibri"/>
                <a:cs typeface="Calibri"/>
                <a:sym typeface="Calibri"/>
                <a:hlinkClick r:id="rId3"/>
              </a:rPr>
              <a:t>www.storyboardthat.com/create/elevator-pitch</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descr="A picture containing food&#10;&#10;Description automatically generated" id="744" name="Google Shape;744;p25"/>
          <p:cNvPicPr preferRelativeResize="0"/>
          <p:nvPr/>
        </p:nvPicPr>
        <p:blipFill rotWithShape="1">
          <a:blip r:embed="rId4">
            <a:alphaModFix/>
          </a:blip>
          <a:srcRect b="0" l="0" r="0" t="0"/>
          <a:stretch/>
        </p:blipFill>
        <p:spPr>
          <a:xfrm>
            <a:off x="8686590" y="3387522"/>
            <a:ext cx="3224257" cy="32242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26"/>
          <p:cNvSpPr txBox="1"/>
          <p:nvPr/>
        </p:nvSpPr>
        <p:spPr>
          <a:xfrm>
            <a:off x="2553072" y="367669"/>
            <a:ext cx="9260556" cy="557241"/>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174F72"/>
              </a:buClr>
              <a:buSzPts val="3600"/>
              <a:buFont typeface="Arial"/>
              <a:buNone/>
            </a:pPr>
            <a:r>
              <a:rPr i="0" lang="en-IE" sz="3600">
                <a:solidFill>
                  <a:srgbClr val="174F72"/>
                </a:solidFill>
                <a:latin typeface="Calibri"/>
                <a:ea typeface="Calibri"/>
                <a:cs typeface="Calibri"/>
                <a:sym typeface="Calibri"/>
              </a:rPr>
              <a:t>Etkili bir Asansör Konuşması için 5 eleman:</a:t>
            </a:r>
            <a:endParaRPr/>
          </a:p>
        </p:txBody>
      </p:sp>
      <p:sp>
        <p:nvSpPr>
          <p:cNvPr id="750" name="Google Shape;750;p26"/>
          <p:cNvSpPr txBox="1"/>
          <p:nvPr>
            <p:ph idx="1" type="body"/>
          </p:nvPr>
        </p:nvSpPr>
        <p:spPr>
          <a:xfrm>
            <a:off x="409903" y="1744044"/>
            <a:ext cx="11571890" cy="387218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174F72"/>
              </a:buClr>
              <a:buSzPts val="2300"/>
              <a:buFont typeface="Arial"/>
              <a:buChar char="•"/>
            </a:pPr>
            <a:r>
              <a:rPr b="1" lang="en-IE" sz="2300"/>
              <a:t>Oltayı atmak</a:t>
            </a:r>
            <a:r>
              <a:rPr lang="en-IE" sz="2300"/>
              <a:t>- Bu, adımınızın ilk kısmı olmalı; dinleyicinizin dikkatini hızlı bir şekilde kavrayan benzersiz veya gösterişli bir ifadeye ihtiyacınız var. İyi bir kancaya sahip olmak, adımınızı doğru başlangıça çıkarmak için gereklidir.</a:t>
            </a:r>
            <a:endParaRPr/>
          </a:p>
          <a:p>
            <a:pPr indent="-342900" lvl="0" marL="342900" rtl="0" algn="l">
              <a:lnSpc>
                <a:spcPct val="90000"/>
              </a:lnSpc>
              <a:spcBef>
                <a:spcPts val="1000"/>
              </a:spcBef>
              <a:spcAft>
                <a:spcPts val="0"/>
              </a:spcAft>
              <a:buClr>
                <a:srgbClr val="174F72"/>
              </a:buClr>
              <a:buSzPts val="2300"/>
              <a:buFont typeface="Arial"/>
              <a:buChar char="•"/>
            </a:pPr>
            <a:r>
              <a:rPr b="1" lang="en-IE" sz="2300"/>
              <a:t>Açık olun</a:t>
            </a:r>
            <a:r>
              <a:rPr lang="en-IE" sz="2300"/>
              <a:t> - Asansör konuşmanızın amacı dinleyicinizin ne söylediğinizi tamamen anlamasını sağlamaktır. Satış konuşması sona erdiğinde, şirketinizin ne yaptığını ve onlara neler sunabileceğinizi tamamen anlamalıdırlar.</a:t>
            </a:r>
            <a:endParaRPr/>
          </a:p>
          <a:p>
            <a:pPr indent="-342900" lvl="0" marL="342900" rtl="0" algn="l">
              <a:lnSpc>
                <a:spcPct val="90000"/>
              </a:lnSpc>
              <a:spcBef>
                <a:spcPts val="1000"/>
              </a:spcBef>
              <a:spcAft>
                <a:spcPts val="0"/>
              </a:spcAft>
              <a:buClr>
                <a:srgbClr val="174F72"/>
              </a:buClr>
              <a:buSzPts val="2300"/>
              <a:buFont typeface="Arial"/>
              <a:buChar char="•"/>
            </a:pPr>
            <a:r>
              <a:rPr b="1" lang="en-IE" sz="2300"/>
              <a:t>Görsel Olun </a:t>
            </a:r>
            <a:r>
              <a:rPr lang="en-IE" sz="2300"/>
              <a:t>- Mümkün olduğunca açıklayıcı olmak istersiniz. Dinleyicinizin kafasına bir resim çizin, böylece perde onlarla yankılanır ve unutmazlar.</a:t>
            </a:r>
            <a:endParaRPr/>
          </a:p>
          <a:p>
            <a:pPr indent="-342900" lvl="0" marL="342900" rtl="0" algn="l">
              <a:lnSpc>
                <a:spcPct val="90000"/>
              </a:lnSpc>
              <a:spcBef>
                <a:spcPts val="1000"/>
              </a:spcBef>
              <a:spcAft>
                <a:spcPts val="0"/>
              </a:spcAft>
              <a:buClr>
                <a:srgbClr val="174F72"/>
              </a:buClr>
              <a:buSzPts val="2300"/>
              <a:buFont typeface="Arial"/>
              <a:buChar char="•"/>
            </a:pPr>
            <a:r>
              <a:rPr b="1" lang="en-IE" sz="2300"/>
              <a:t>Kısa ve öz olun</a:t>
            </a:r>
            <a:r>
              <a:rPr lang="en-IE" sz="2300"/>
              <a:t> </a:t>
            </a:r>
            <a:r>
              <a:rPr lang="en-IE" sz="2300"/>
              <a:t>- Puanınızı almak için sadece 30-60 saniyeniz var, bu yüzden hızlı olduğunuzdan emin olun.</a:t>
            </a:r>
            <a:endParaRPr/>
          </a:p>
          <a:p>
            <a:pPr indent="-342900" lvl="0" marL="342900" rtl="0" algn="l">
              <a:lnSpc>
                <a:spcPct val="90000"/>
              </a:lnSpc>
              <a:spcBef>
                <a:spcPts val="1000"/>
              </a:spcBef>
              <a:spcAft>
                <a:spcPts val="0"/>
              </a:spcAft>
              <a:buClr>
                <a:srgbClr val="174F72"/>
              </a:buClr>
              <a:buSzPts val="2300"/>
              <a:buFont typeface="Arial"/>
              <a:buChar char="•"/>
            </a:pPr>
            <a:r>
              <a:rPr b="1" lang="en-IE" sz="2300"/>
              <a:t>Bir Hikaye Anlatın</a:t>
            </a:r>
            <a:r>
              <a:rPr lang="en-IE" sz="2300"/>
              <a:t> - Asansörünüzü kısa bir hikaye haline getirin. Kahramanınızın sorunuyla başlayın ve onları şirketinizin bu sorunu neden çözebileceğine ve kahramanların hayatını iyileştirebileceğine yönlendirin. Basit ve ilişkilendirilebilir yapın.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27"/>
          <p:cNvSpPr txBox="1"/>
          <p:nvPr>
            <p:ph idx="3" type="body"/>
          </p:nvPr>
        </p:nvSpPr>
        <p:spPr>
          <a:xfrm>
            <a:off x="84017" y="1544932"/>
            <a:ext cx="6789749" cy="472974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400"/>
              <a:buNone/>
            </a:pPr>
            <a:r>
              <a:rPr i="0" lang="en-IE" sz="2400"/>
              <a:t>Bazen, iş fikrinizin kazanan olup olmadığını gerçekten anlamayacaksınız, bunu gerçekten insanların önünde test edip pazara sunana kadar. Bu gerçek pazar deneyimi, ne sattığını, fiyatlandırmanıza tepkisini bulmanıza ve ürünleriniz ve / veya hizmetleriniz hakkında geri bildirim almanıza yardımcı olabilir.</a:t>
            </a:r>
            <a:endParaRPr/>
          </a:p>
          <a:p>
            <a:pPr indent="0" lvl="0" marL="0" rtl="0" algn="just">
              <a:lnSpc>
                <a:spcPct val="90000"/>
              </a:lnSpc>
              <a:spcBef>
                <a:spcPts val="0"/>
              </a:spcBef>
              <a:spcAft>
                <a:spcPts val="0"/>
              </a:spcAft>
              <a:buClr>
                <a:schemeClr val="lt1"/>
              </a:buClr>
              <a:buSzPts val="2400"/>
              <a:buNone/>
            </a:pPr>
            <a:r>
              <a:t/>
            </a:r>
            <a:endParaRPr i="0" sz="2400"/>
          </a:p>
          <a:p>
            <a:pPr indent="0" lvl="0" marL="0" rtl="0" algn="just">
              <a:lnSpc>
                <a:spcPct val="90000"/>
              </a:lnSpc>
              <a:spcBef>
                <a:spcPts val="0"/>
              </a:spcBef>
              <a:spcAft>
                <a:spcPts val="0"/>
              </a:spcAft>
              <a:buClr>
                <a:schemeClr val="lt1"/>
              </a:buClr>
              <a:buSzPts val="2400"/>
              <a:buNone/>
            </a:pPr>
            <a:r>
              <a:rPr i="0" lang="en-IE" sz="2400"/>
              <a:t>Bunu yapmanın bazı yolları:</a:t>
            </a:r>
            <a:endParaRPr/>
          </a:p>
          <a:p>
            <a:pPr indent="-342900" lvl="0" marL="342900" rtl="0" algn="just">
              <a:lnSpc>
                <a:spcPct val="90000"/>
              </a:lnSpc>
              <a:spcBef>
                <a:spcPts val="0"/>
              </a:spcBef>
              <a:spcAft>
                <a:spcPts val="0"/>
              </a:spcAft>
              <a:buClr>
                <a:schemeClr val="lt1"/>
              </a:buClr>
              <a:buSzPts val="2400"/>
              <a:buFont typeface="Arial"/>
              <a:buChar char="•"/>
            </a:pPr>
            <a:r>
              <a:rPr i="0" lang="en-IE" sz="2400"/>
              <a:t>Potansiyel alıcılarla toplantılar ayarlayın</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Bir ticaret fuarına katılın</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Bir gösteri düzenleyin</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Açık bir gün geçirin</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Sosyal medyaya mesaj gönderin</a:t>
            </a:r>
            <a:endParaRPr i="0" sz="2400"/>
          </a:p>
          <a:p>
            <a:pPr indent="-342900" lvl="0" marL="342900" rtl="0" algn="just">
              <a:lnSpc>
                <a:spcPct val="90000"/>
              </a:lnSpc>
              <a:spcBef>
                <a:spcPts val="0"/>
              </a:spcBef>
              <a:spcAft>
                <a:spcPts val="0"/>
              </a:spcAft>
              <a:buClr>
                <a:schemeClr val="lt1"/>
              </a:buClr>
              <a:buSzPts val="2400"/>
              <a:buFont typeface="Arial"/>
              <a:buChar char="•"/>
            </a:pPr>
            <a:r>
              <a:rPr i="0" lang="en-IE" sz="2400"/>
              <a:t>Bir foruma katılın ve insanlardan ürünü / hizmeti test etmesini veya kullanmasını isteyin</a:t>
            </a:r>
            <a:endParaRPr i="0" sz="2400"/>
          </a:p>
          <a:p>
            <a:pPr indent="0" lvl="0" marL="0" rtl="0" algn="just">
              <a:lnSpc>
                <a:spcPct val="90000"/>
              </a:lnSpc>
              <a:spcBef>
                <a:spcPts val="0"/>
              </a:spcBef>
              <a:spcAft>
                <a:spcPts val="0"/>
              </a:spcAft>
              <a:buClr>
                <a:schemeClr val="lt1"/>
              </a:buClr>
              <a:buSzPts val="2400"/>
              <a:buNone/>
            </a:pPr>
            <a:r>
              <a:t/>
            </a:r>
            <a:endParaRPr i="0" sz="2400"/>
          </a:p>
          <a:p>
            <a:pPr indent="0" lvl="0" marL="0" rtl="0" algn="just">
              <a:lnSpc>
                <a:spcPct val="90000"/>
              </a:lnSpc>
              <a:spcBef>
                <a:spcPts val="0"/>
              </a:spcBef>
              <a:spcAft>
                <a:spcPts val="0"/>
              </a:spcAft>
              <a:buClr>
                <a:schemeClr val="lt1"/>
              </a:buClr>
              <a:buSzPts val="2400"/>
              <a:buNone/>
            </a:pPr>
            <a:r>
              <a:t/>
            </a:r>
            <a:endParaRPr i="0" sz="2400"/>
          </a:p>
          <a:p>
            <a:pPr indent="-304800" lvl="0" marL="457200" rtl="0" algn="just">
              <a:lnSpc>
                <a:spcPct val="90000"/>
              </a:lnSpc>
              <a:spcBef>
                <a:spcPts val="0"/>
              </a:spcBef>
              <a:spcAft>
                <a:spcPts val="0"/>
              </a:spcAft>
              <a:buClr>
                <a:schemeClr val="lt1"/>
              </a:buClr>
              <a:buSzPts val="2400"/>
              <a:buFont typeface="Arial"/>
              <a:buNone/>
            </a:pPr>
            <a:r>
              <a:t/>
            </a:r>
            <a:endParaRPr i="0" sz="2400"/>
          </a:p>
          <a:p>
            <a:pPr indent="0" lvl="0" marL="0" rtl="0" algn="just">
              <a:lnSpc>
                <a:spcPct val="90000"/>
              </a:lnSpc>
              <a:spcBef>
                <a:spcPts val="0"/>
              </a:spcBef>
              <a:spcAft>
                <a:spcPts val="0"/>
              </a:spcAft>
              <a:buClr>
                <a:schemeClr val="lt1"/>
              </a:buClr>
              <a:buSzPts val="2400"/>
              <a:buNone/>
            </a:pPr>
            <a:r>
              <a:t/>
            </a:r>
            <a:endParaRPr i="0" sz="2400"/>
          </a:p>
        </p:txBody>
      </p:sp>
      <p:sp>
        <p:nvSpPr>
          <p:cNvPr id="756" name="Google Shape;756;p27"/>
          <p:cNvSpPr/>
          <p:nvPr/>
        </p:nvSpPr>
        <p:spPr>
          <a:xfrm>
            <a:off x="1" y="475867"/>
            <a:ext cx="5717628" cy="584775"/>
          </a:xfrm>
          <a:prstGeom prst="rect">
            <a:avLst/>
          </a:prstGeom>
          <a:solidFill>
            <a:srgbClr val="10B1A2"/>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lang="en-IE" sz="3200">
                <a:solidFill>
                  <a:schemeClr val="lt1"/>
                </a:solidFill>
                <a:latin typeface="Calibri"/>
                <a:ea typeface="Calibri"/>
                <a:cs typeface="Calibri"/>
                <a:sym typeface="Calibri"/>
              </a:rPr>
              <a:t>Fikrini test ettin</a:t>
            </a:r>
            <a:endParaRPr sz="3200">
              <a:solidFill>
                <a:schemeClr val="lt1"/>
              </a:solidFill>
              <a:latin typeface="Calibri"/>
              <a:ea typeface="Calibri"/>
              <a:cs typeface="Calibri"/>
              <a:sym typeface="Calibri"/>
            </a:endParaRPr>
          </a:p>
        </p:txBody>
      </p:sp>
      <p:pic>
        <p:nvPicPr>
          <p:cNvPr descr="A picture containing birthday, clock, plate, train&#10;&#10;Description automatically generated" id="757" name="Google Shape;757;p27"/>
          <p:cNvPicPr preferRelativeResize="0"/>
          <p:nvPr/>
        </p:nvPicPr>
        <p:blipFill rotWithShape="1">
          <a:blip r:embed="rId3">
            <a:alphaModFix/>
          </a:blip>
          <a:srcRect b="0" l="0" r="0" t="0"/>
          <a:stretch/>
        </p:blipFill>
        <p:spPr>
          <a:xfrm>
            <a:off x="8813475" y="3584028"/>
            <a:ext cx="2142499" cy="24751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28"/>
          <p:cNvSpPr txBox="1"/>
          <p:nvPr>
            <p:ph idx="2" type="body"/>
          </p:nvPr>
        </p:nvSpPr>
        <p:spPr>
          <a:xfrm>
            <a:off x="3808818" y="2117448"/>
            <a:ext cx="811341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800"/>
              <a:buNone/>
            </a:pPr>
            <a:r>
              <a:rPr b="1" lang="en-IE" sz="2800">
                <a:solidFill>
                  <a:srgbClr val="E95273"/>
                </a:solidFill>
              </a:rPr>
              <a:t>Bir Odak Grubuna Ev Sahipliği Yapın</a:t>
            </a:r>
            <a:endParaRPr b="1" sz="2800">
              <a:solidFill>
                <a:srgbClr val="E95273"/>
              </a:solidFill>
            </a:endParaRPr>
          </a:p>
          <a:p>
            <a:pPr indent="0" lvl="0" marL="0" rtl="0" algn="l">
              <a:lnSpc>
                <a:spcPct val="90000"/>
              </a:lnSpc>
              <a:spcBef>
                <a:spcPts val="1000"/>
              </a:spcBef>
              <a:spcAft>
                <a:spcPts val="0"/>
              </a:spcAft>
              <a:buClr>
                <a:srgbClr val="6D6E6C"/>
              </a:buClr>
              <a:buSzPts val="2400"/>
              <a:buNone/>
            </a:pPr>
            <a:r>
              <a:rPr lang="en-IE"/>
              <a:t>Odak Grup, bir ürün, hizmet, iş fikrine yönelik görüşlerini, inançlarını ve tutumlarını paylaşmaları istenen bir grup bireydir (genellikle hedef pazarınızın bir kısmından oluşur).</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rPr lang="en-IE"/>
              <a:t>Odak Grupları genellikle yüz yüze yapılır, ancak web sohbeti ve çevrimiçi forumlar (örneğin Facebook grupları) aracılığıyla çevrimiçi odak grupları da hızlı ve uygun maliyetli yöntemler haline gelmektedir.</a:t>
            </a:r>
            <a:endParaRPr b="1" sz="2800">
              <a:solidFill>
                <a:srgbClr val="E95273"/>
              </a:solidFill>
            </a:endParaRPr>
          </a:p>
        </p:txBody>
      </p:sp>
      <p:sp>
        <p:nvSpPr>
          <p:cNvPr id="763" name="Google Shape;763;p28"/>
          <p:cNvSpPr/>
          <p:nvPr/>
        </p:nvSpPr>
        <p:spPr>
          <a:xfrm>
            <a:off x="3808818" y="1053263"/>
            <a:ext cx="8113419" cy="584775"/>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3200">
                <a:solidFill>
                  <a:schemeClr val="lt1"/>
                </a:solidFill>
                <a:latin typeface="Calibri"/>
                <a:ea typeface="Calibri"/>
                <a:cs typeface="Calibri"/>
                <a:sym typeface="Calibri"/>
              </a:rPr>
              <a:t>Fikrinizi test etmek için en iyi ipuçları</a:t>
            </a:r>
            <a:endParaRPr sz="3200">
              <a:solidFill>
                <a:schemeClr val="lt1"/>
              </a:solidFill>
              <a:latin typeface="Calibri"/>
              <a:ea typeface="Calibri"/>
              <a:cs typeface="Calibri"/>
              <a:sym typeface="Calibri"/>
            </a:endParaRPr>
          </a:p>
        </p:txBody>
      </p:sp>
      <p:pic>
        <p:nvPicPr>
          <p:cNvPr descr="A close up of a logo&#10;&#10;Description automatically generated" id="764" name="Google Shape;764;p28"/>
          <p:cNvPicPr preferRelativeResize="0"/>
          <p:nvPr/>
        </p:nvPicPr>
        <p:blipFill rotWithShape="1">
          <a:blip r:embed="rId3">
            <a:alphaModFix/>
          </a:blip>
          <a:srcRect b="0" l="0" r="0" t="0"/>
          <a:stretch/>
        </p:blipFill>
        <p:spPr>
          <a:xfrm>
            <a:off x="0" y="3258208"/>
            <a:ext cx="3601318" cy="22667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Google Shape;769;p29"/>
          <p:cNvSpPr txBox="1"/>
          <p:nvPr>
            <p:ph idx="1" type="body"/>
          </p:nvPr>
        </p:nvSpPr>
        <p:spPr>
          <a:xfrm>
            <a:off x="268297" y="1732860"/>
            <a:ext cx="11939751" cy="38721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IE"/>
              <a:t>Maddi ürününüze veya hizmetinize geri bildirim almak çok önemlidir. Aksi takdirde diğer tüm testler teoriktir. Bir prototip oluşturmanın bazı yolları şunlardır:</a:t>
            </a:r>
            <a:endParaRPr/>
          </a:p>
          <a:p>
            <a:pPr indent="0" lvl="0" marL="0" rtl="0" algn="l">
              <a:lnSpc>
                <a:spcPct val="90000"/>
              </a:lnSpc>
              <a:spcBef>
                <a:spcPts val="1000"/>
              </a:spcBef>
              <a:spcAft>
                <a:spcPts val="0"/>
              </a:spcAft>
              <a:buSzPts val="2400"/>
              <a:buNone/>
            </a:pPr>
            <a:r>
              <a:rPr b="1" lang="en-IE">
                <a:solidFill>
                  <a:srgbClr val="10B1A2"/>
                </a:solidFill>
              </a:rPr>
              <a:t>Basit bir model tasarlayın - </a:t>
            </a:r>
            <a:r>
              <a:rPr lang="en-IE"/>
              <a:t>Ürününüz ister fiziksel ister dijital olsun, ürünün nasıl görüneceğine dair hızlı bir örnek oluşturarak işe başlayın ve kitlenize gösterin. Bu ev yapımı ve basit olabilir.</a:t>
            </a:r>
            <a:endParaRPr/>
          </a:p>
          <a:p>
            <a:pPr indent="0" lvl="0" marL="0" rtl="0" algn="l">
              <a:lnSpc>
                <a:spcPct val="90000"/>
              </a:lnSpc>
              <a:spcBef>
                <a:spcPts val="1000"/>
              </a:spcBef>
              <a:spcAft>
                <a:spcPts val="0"/>
              </a:spcAft>
              <a:buSzPts val="2400"/>
              <a:buNone/>
            </a:pPr>
            <a:r>
              <a:rPr b="1" lang="en-IE">
                <a:solidFill>
                  <a:srgbClr val="10B1A2"/>
                </a:solidFill>
              </a:rPr>
              <a:t>Bir Hackathon'a Katılın - </a:t>
            </a:r>
            <a:r>
              <a:rPr lang="en-IE"/>
              <a:t>Hackathonlar, başlangıçta düzinelerce kullanıcı testçisi ile, başlangıç işleminizin erken aşamalarını yoğun bir şekilde geliştirmek için düşük riskli bir fırsat sunar. Bunlar, projenize katkıda bulunan büyük uzmanlık elde etmenin çok motive edici bir yoludur.</a:t>
            </a:r>
            <a:endParaRPr/>
          </a:p>
          <a:p>
            <a:pPr indent="0" lvl="0" marL="0" rtl="0" algn="l">
              <a:lnSpc>
                <a:spcPct val="90000"/>
              </a:lnSpc>
              <a:spcBef>
                <a:spcPts val="1000"/>
              </a:spcBef>
              <a:spcAft>
                <a:spcPts val="0"/>
              </a:spcAft>
              <a:buSzPts val="2400"/>
              <a:buNone/>
            </a:pPr>
            <a:r>
              <a:rPr b="1" lang="en-IE">
                <a:solidFill>
                  <a:srgbClr val="10B1A2"/>
                </a:solidFill>
              </a:rPr>
              <a:t>Bir açılış sayfası oluşturun - </a:t>
            </a:r>
            <a:r>
              <a:rPr lang="en-IE"/>
              <a:t>İşletmeniz hakkında bir fikriniz olduğunda, kullanıcıların daha fazla bilgi için kayıt olabilecekleri bir çevrimiçi açılış sayfası oluşturun. Ardından, kullanıcıların teklifinizle alakalı olup olmadığını görmek ve gerçekte daha fazla bilgi edinmek için kaydolmak için sayfanıza trafik çekmeye çalışın. </a:t>
            </a:r>
            <a:endParaRPr/>
          </a:p>
          <a:p>
            <a:pPr indent="0" lvl="0" marL="0" rtl="0" algn="l">
              <a:lnSpc>
                <a:spcPct val="90000"/>
              </a:lnSpc>
              <a:spcBef>
                <a:spcPts val="1000"/>
              </a:spcBef>
              <a:spcAft>
                <a:spcPts val="0"/>
              </a:spcAft>
              <a:buSzPts val="2400"/>
              <a:buNone/>
            </a:pPr>
            <a:r>
              <a:rPr lang="en-IE"/>
              <a:t>Ek bonus: Lansmana hazır olduğunuzda, ilgilendiğini belirten kişilerin e-posta listesine zaten sahipsiniz.</a:t>
            </a:r>
            <a:endParaRPr/>
          </a:p>
        </p:txBody>
      </p:sp>
      <p:sp>
        <p:nvSpPr>
          <p:cNvPr id="770" name="Google Shape;770;p29"/>
          <p:cNvSpPr/>
          <p:nvPr/>
        </p:nvSpPr>
        <p:spPr>
          <a:xfrm>
            <a:off x="2139138" y="841153"/>
            <a:ext cx="9937248" cy="584775"/>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3200">
                <a:solidFill>
                  <a:schemeClr val="lt1"/>
                </a:solidFill>
                <a:latin typeface="Calibri"/>
                <a:ea typeface="Calibri"/>
                <a:cs typeface="Calibri"/>
                <a:sym typeface="Calibri"/>
              </a:rPr>
              <a:t>Fikrinizi test etmek için en iyi ipuçları - Prototip oluşturma</a:t>
            </a:r>
            <a:endParaRPr sz="32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3"/>
          <p:cNvSpPr txBox="1"/>
          <p:nvPr>
            <p:ph idx="1" type="body"/>
          </p:nvPr>
        </p:nvSpPr>
        <p:spPr>
          <a:xfrm>
            <a:off x="456408" y="1853676"/>
            <a:ext cx="6762365" cy="26543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lt1"/>
              </a:buClr>
              <a:buSzPts val="4800"/>
              <a:buFont typeface="Arial"/>
              <a:buNone/>
            </a:pPr>
            <a:r>
              <a:rPr lang="en-IE">
                <a:latin typeface="Calibri"/>
                <a:ea typeface="Calibri"/>
                <a:cs typeface="Calibri"/>
                <a:sym typeface="Calibri"/>
              </a:rPr>
              <a:t>BÖLÜM 1:</a:t>
            </a:r>
            <a:endParaRPr/>
          </a:p>
          <a:p>
            <a:pPr indent="0" lvl="0" marL="0" rtl="0" algn="l">
              <a:lnSpc>
                <a:spcPct val="90000"/>
              </a:lnSpc>
              <a:spcBef>
                <a:spcPts val="1000"/>
              </a:spcBef>
              <a:spcAft>
                <a:spcPts val="0"/>
              </a:spcAft>
              <a:buClr>
                <a:schemeClr val="lt1"/>
              </a:buClr>
              <a:buSzPts val="4800"/>
              <a:buFont typeface="Arial"/>
              <a:buNone/>
            </a:pPr>
            <a:r>
              <a:t/>
            </a:r>
            <a:endParaRPr>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4800"/>
              <a:buFont typeface="Arial"/>
              <a:buNone/>
            </a:pPr>
            <a:r>
              <a:rPr b="1" lang="en-IE"/>
              <a:t>Mühendislik (ve STEM) Start Up Fikrinizi Doğrulama ve Kuluçkaya Yatırma</a:t>
            </a:r>
            <a:endParaRPr b="1"/>
          </a:p>
          <a:p>
            <a:pPr indent="0" lvl="0" marL="0" marR="0" rtl="0" algn="l">
              <a:lnSpc>
                <a:spcPct val="90000"/>
              </a:lnSpc>
              <a:spcBef>
                <a:spcPts val="1000"/>
              </a:spcBef>
              <a:spcAft>
                <a:spcPts val="0"/>
              </a:spcAft>
              <a:buClr>
                <a:schemeClr val="lt1"/>
              </a:buClr>
              <a:buSzPts val="2400"/>
              <a:buFont typeface="Arial"/>
              <a:buNone/>
            </a:pPr>
            <a:r>
              <a:rPr lang="en-IE" sz="2400"/>
              <a:t>Başlamak istediğinizi yapan başka biri var mı? Değilse, bunun iyi bir nedeni olabilir. İş fikriniz yeni mi? Çalışacak mı? Doğrulama size daha fazla fikir verecektir.</a:t>
            </a:r>
            <a:endParaRPr/>
          </a:p>
        </p:txBody>
      </p:sp>
      <p:pic>
        <p:nvPicPr>
          <p:cNvPr descr="Light Bulb, Ideas, Sketch, I Think" id="575" name="Google Shape;575;p3"/>
          <p:cNvPicPr preferRelativeResize="0"/>
          <p:nvPr/>
        </p:nvPicPr>
        <p:blipFill rotWithShape="1">
          <a:blip r:embed="rId3">
            <a:alphaModFix/>
          </a:blip>
          <a:srcRect b="0" l="0" r="0" t="0"/>
          <a:stretch/>
        </p:blipFill>
        <p:spPr>
          <a:xfrm>
            <a:off x="8414205" y="842303"/>
            <a:ext cx="3651807" cy="51733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4" name="Shape 774"/>
        <p:cNvGrpSpPr/>
        <p:nvPr/>
      </p:nvGrpSpPr>
      <p:grpSpPr>
        <a:xfrm>
          <a:off x="0" y="0"/>
          <a:ext cx="0" cy="0"/>
          <a:chOff x="0" y="0"/>
          <a:chExt cx="0" cy="0"/>
        </a:xfrm>
      </p:grpSpPr>
      <p:sp>
        <p:nvSpPr>
          <p:cNvPr id="775" name="Google Shape;775;p30"/>
          <p:cNvSpPr txBox="1"/>
          <p:nvPr>
            <p:ph idx="1" type="body"/>
          </p:nvPr>
        </p:nvSpPr>
        <p:spPr>
          <a:xfrm>
            <a:off x="3773101" y="1069615"/>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Bölüm Özeti: Fikir Doğrulama nedir?</a:t>
            </a:r>
            <a:endParaRPr b="1">
              <a:solidFill>
                <a:srgbClr val="10B1A2"/>
              </a:solidFill>
            </a:endParaRPr>
          </a:p>
        </p:txBody>
      </p:sp>
      <p:sp>
        <p:nvSpPr>
          <p:cNvPr id="776" name="Google Shape;776;p30"/>
          <p:cNvSpPr txBox="1"/>
          <p:nvPr>
            <p:ph idx="2" type="body"/>
          </p:nvPr>
        </p:nvSpPr>
        <p:spPr>
          <a:xfrm>
            <a:off x="3773101" y="2117448"/>
            <a:ext cx="7795971"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Arial"/>
              <a:buChar char="•"/>
            </a:pPr>
            <a:r>
              <a:rPr lang="en-IE">
                <a:solidFill>
                  <a:srgbClr val="E63275"/>
                </a:solidFill>
              </a:rPr>
              <a:t>Doğrulama başarının garantisi değildir </a:t>
            </a:r>
            <a:r>
              <a:rPr lang="en-IE"/>
              <a:t>ve kesinlikle kolay değildir.</a:t>
            </a:r>
            <a:endParaRPr/>
          </a:p>
          <a:p>
            <a:pPr indent="-342900" lvl="0" marL="342900" rtl="0" algn="l">
              <a:lnSpc>
                <a:spcPct val="90000"/>
              </a:lnSpc>
              <a:spcBef>
                <a:spcPts val="300"/>
              </a:spcBef>
              <a:spcAft>
                <a:spcPts val="0"/>
              </a:spcAft>
              <a:buClr>
                <a:srgbClr val="6D6E6C"/>
              </a:buClr>
              <a:buSzPts val="2400"/>
              <a:buFont typeface="Arial"/>
              <a:buChar char="•"/>
            </a:pPr>
            <a:r>
              <a:rPr lang="en-IE"/>
              <a:t>Doğrulama, ilk ödeyen müşterilerinize ve gelecekteki büyümeniz için temel oluşturmak üzere tasarlanmıştır.</a:t>
            </a:r>
            <a:endParaRPr/>
          </a:p>
        </p:txBody>
      </p:sp>
      <p:pic>
        <p:nvPicPr>
          <p:cNvPr descr="A picture containing window, light&#10;&#10;Description automatically generated" id="777" name="Google Shape;777;p30"/>
          <p:cNvPicPr preferRelativeResize="0"/>
          <p:nvPr/>
        </p:nvPicPr>
        <p:blipFill rotWithShape="1">
          <a:blip r:embed="rId3">
            <a:alphaModFix/>
          </a:blip>
          <a:srcRect b="0" l="0" r="0" t="0"/>
          <a:stretch/>
        </p:blipFill>
        <p:spPr>
          <a:xfrm>
            <a:off x="1170682" y="2933700"/>
            <a:ext cx="2086868" cy="3429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31"/>
          <p:cNvSpPr txBox="1"/>
          <p:nvPr>
            <p:ph idx="1" type="body"/>
          </p:nvPr>
        </p:nvSpPr>
        <p:spPr>
          <a:xfrm>
            <a:off x="510890" y="2256366"/>
            <a:ext cx="6491432" cy="26543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lang="en-IE">
                <a:latin typeface="Calibri"/>
                <a:ea typeface="Calibri"/>
                <a:cs typeface="Calibri"/>
                <a:sym typeface="Calibri"/>
              </a:rPr>
              <a:t>BÖLÜM 2:</a:t>
            </a:r>
            <a:endParaRPr/>
          </a:p>
          <a:p>
            <a:pPr indent="0" lvl="0" marL="0" rtl="0" algn="l">
              <a:lnSpc>
                <a:spcPct val="90000"/>
              </a:lnSpc>
              <a:spcBef>
                <a:spcPts val="1000"/>
              </a:spcBef>
              <a:spcAft>
                <a:spcPts val="0"/>
              </a:spcAft>
              <a:buClr>
                <a:schemeClr val="lt1"/>
              </a:buClr>
              <a:buSzPts val="4800"/>
              <a:buFont typeface="Arial"/>
              <a:buNone/>
            </a:pPr>
            <a:r>
              <a:t/>
            </a:r>
            <a:endParaRPr>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4800"/>
              <a:buFont typeface="Arial"/>
              <a:buNone/>
            </a:pPr>
            <a:r>
              <a:rPr b="1" lang="en-IE"/>
              <a:t>İş Fikrinizi Kuluçkalamak</a:t>
            </a:r>
            <a:endParaRPr b="1"/>
          </a:p>
          <a:p>
            <a:pPr indent="0" lvl="0" marL="0" marR="0" rtl="0" algn="l">
              <a:lnSpc>
                <a:spcPct val="90000"/>
              </a:lnSpc>
              <a:spcBef>
                <a:spcPts val="1000"/>
              </a:spcBef>
              <a:spcAft>
                <a:spcPts val="0"/>
              </a:spcAft>
              <a:buClr>
                <a:schemeClr val="lt1"/>
              </a:buClr>
              <a:buSzPts val="2400"/>
              <a:buFont typeface="Arial"/>
              <a:buNone/>
            </a:pPr>
            <a:r>
              <a:t/>
            </a:r>
            <a:endParaRPr b="1" sz="2400"/>
          </a:p>
          <a:p>
            <a:pPr indent="0" lvl="0" marL="0" marR="0" rtl="0" algn="l">
              <a:lnSpc>
                <a:spcPct val="90000"/>
              </a:lnSpc>
              <a:spcBef>
                <a:spcPts val="1000"/>
              </a:spcBef>
              <a:spcAft>
                <a:spcPts val="0"/>
              </a:spcAft>
              <a:buClr>
                <a:schemeClr val="lt1"/>
              </a:buClr>
              <a:buSzPts val="2400"/>
              <a:buFont typeface="Arial"/>
              <a:buNone/>
            </a:pPr>
            <a:r>
              <a:rPr lang="en-IE" sz="2400"/>
              <a:t>Neden ve nasıl yapmalısınız?</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Google Shape;787;p32"/>
          <p:cNvSpPr txBox="1"/>
          <p:nvPr>
            <p:ph idx="1" type="body"/>
          </p:nvPr>
        </p:nvSpPr>
        <p:spPr>
          <a:xfrm>
            <a:off x="5938027" y="957482"/>
            <a:ext cx="6048186" cy="69735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D6E6C"/>
              </a:buClr>
              <a:buSzPts val="3100"/>
              <a:buNone/>
            </a:pPr>
            <a:r>
              <a:rPr b="1" lang="en-IE" sz="3100"/>
              <a:t>İş geliştirme merkezleri nelerdir?</a:t>
            </a:r>
            <a:endParaRPr/>
          </a:p>
        </p:txBody>
      </p:sp>
      <p:sp>
        <p:nvSpPr>
          <p:cNvPr id="788" name="Google Shape;788;p32"/>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D6E6C"/>
              </a:buClr>
              <a:buSzPts val="2400"/>
              <a:buNone/>
            </a:pPr>
            <a:r>
              <a:rPr lang="en-IE"/>
              <a:t>Kuluçka Merkezleri genellikle hükümet tarafından finanse edilir, eğitim kurumları tarafından barındırılır ve uzun vadeli destek sunar.</a:t>
            </a:r>
            <a:endParaRPr/>
          </a:p>
          <a:p>
            <a:pPr indent="0" lvl="0" marL="0" rtl="0" algn="ctr">
              <a:lnSpc>
                <a:spcPct val="90000"/>
              </a:lnSpc>
              <a:spcBef>
                <a:spcPts val="1000"/>
              </a:spcBef>
              <a:spcAft>
                <a:spcPts val="0"/>
              </a:spcAft>
              <a:buClr>
                <a:srgbClr val="6D6E6C"/>
              </a:buClr>
              <a:buSzPts val="2400"/>
              <a:buNone/>
            </a:pPr>
            <a:r>
              <a:rPr lang="en-IE"/>
              <a:t>İster teknolojik, ister mühendislik, hatta bilimsel olsun, her türlü girişimi kuluçkaya yatırırlar; aynı zamanda sosyal girişimci projeleri teşvik ederler ve her birinin bir odak alanı olabilir.</a:t>
            </a:r>
            <a:endParaRPr/>
          </a:p>
        </p:txBody>
      </p:sp>
      <p:pic>
        <p:nvPicPr>
          <p:cNvPr descr="A group of people sitting at a table&#10;&#10;Description automatically generated" id="789" name="Google Shape;789;p32"/>
          <p:cNvPicPr preferRelativeResize="0"/>
          <p:nvPr>
            <p:ph idx="3" type="pic"/>
          </p:nvPr>
        </p:nvPicPr>
        <p:blipFill rotWithShape="1">
          <a:blip r:embed="rId3">
            <a:alphaModFix/>
          </a:blip>
          <a:srcRect b="0" l="16687" r="16687" t="0"/>
          <a:stretch/>
        </p:blipFill>
        <p:spPr>
          <a:xfrm flipH="1">
            <a:off x="-460162" y="0"/>
            <a:ext cx="5659526" cy="5659526"/>
          </a:xfrm>
          <a:prstGeom prst="ellipse">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Google Shape;794;p33"/>
          <p:cNvSpPr txBox="1"/>
          <p:nvPr>
            <p:ph idx="2" type="body"/>
          </p:nvPr>
        </p:nvSpPr>
        <p:spPr>
          <a:xfrm>
            <a:off x="2243016" y="756360"/>
            <a:ext cx="4714832" cy="857158"/>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74F72"/>
              </a:buClr>
              <a:buSzPts val="3600"/>
              <a:buNone/>
            </a:pPr>
            <a:r>
              <a:rPr lang="en-IE"/>
              <a:t>Neden kuluçka?</a:t>
            </a:r>
            <a:endParaRPr/>
          </a:p>
        </p:txBody>
      </p:sp>
      <p:sp>
        <p:nvSpPr>
          <p:cNvPr id="795" name="Google Shape;795;p33"/>
          <p:cNvSpPr txBox="1"/>
          <p:nvPr/>
        </p:nvSpPr>
        <p:spPr>
          <a:xfrm>
            <a:off x="835573" y="1996289"/>
            <a:ext cx="11235558" cy="387218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174F72"/>
              </a:buClr>
              <a:buSzPts val="2400"/>
              <a:buFont typeface="Arial"/>
              <a:buChar char="•"/>
            </a:pPr>
            <a:r>
              <a:rPr lang="en-IE" sz="2400">
                <a:solidFill>
                  <a:srgbClr val="6D6E6C"/>
                </a:solidFill>
                <a:latin typeface="Calibri"/>
                <a:ea typeface="Calibri"/>
                <a:cs typeface="Calibri"/>
                <a:sym typeface="Calibri"/>
              </a:rPr>
              <a:t>Kuluçka merkezi, fikrinizi başarılı bir başlangıç için odaklamanıza ve geliştirmenize yardımcı olacaktır.</a:t>
            </a:r>
            <a:endParaRPr/>
          </a:p>
          <a:p>
            <a:pPr indent="-342900" lvl="0" marL="342900" marR="0" rtl="0" algn="l">
              <a:lnSpc>
                <a:spcPct val="90000"/>
              </a:lnSpc>
              <a:spcBef>
                <a:spcPts val="1000"/>
              </a:spcBef>
              <a:spcAft>
                <a:spcPts val="0"/>
              </a:spcAft>
              <a:buClr>
                <a:srgbClr val="174F72"/>
              </a:buClr>
              <a:buSzPts val="2400"/>
              <a:buFont typeface="Arial"/>
              <a:buChar char="•"/>
            </a:pPr>
            <a:r>
              <a:rPr lang="en-IE" sz="2400">
                <a:solidFill>
                  <a:srgbClr val="6D6E6C"/>
                </a:solidFill>
                <a:latin typeface="Calibri"/>
                <a:ea typeface="Calibri"/>
                <a:cs typeface="Calibri"/>
                <a:sym typeface="Calibri"/>
              </a:rPr>
              <a:t>Fikrinizin potansiyeli olduğunu görürlerse, size çalışma alanı, başlangıç fonları ve teknik destek sunacaklardır. Sizi bir danışmana bağlayacaklar ve ayrıca VC'ler, melek yatırımcılar, özel yatırımcılar vb. ile bağlantı kurarak para toplamanıza yardımcı olacaklar.</a:t>
            </a:r>
            <a:endParaRPr/>
          </a:p>
          <a:p>
            <a:pPr indent="-342900" lvl="0" marL="342900" marR="0" rtl="0" algn="l">
              <a:lnSpc>
                <a:spcPct val="90000"/>
              </a:lnSpc>
              <a:spcBef>
                <a:spcPts val="1000"/>
              </a:spcBef>
              <a:spcAft>
                <a:spcPts val="0"/>
              </a:spcAft>
              <a:buClr>
                <a:srgbClr val="174F72"/>
              </a:buClr>
              <a:buSzPts val="2400"/>
              <a:buFont typeface="Arial"/>
              <a:buChar char="•"/>
            </a:pPr>
            <a:r>
              <a:rPr lang="en-IE" sz="2400">
                <a:solidFill>
                  <a:srgbClr val="6D6E6C"/>
                </a:solidFill>
                <a:latin typeface="Calibri"/>
                <a:ea typeface="Calibri"/>
                <a:cs typeface="Calibri"/>
                <a:sym typeface="Calibri"/>
              </a:rPr>
              <a:t>Programlarında yer bulduktan sonra, diğer takımların yanı sıra mentorlardan da görüşürken fikirlerinizi ince ayarlamaya ve geliştirmeye odaklanabilirsiniz.</a:t>
            </a:r>
            <a:endParaRPr/>
          </a:p>
          <a:p>
            <a:pPr indent="-342900" lvl="0" marL="342900" marR="0" rtl="0" algn="l">
              <a:lnSpc>
                <a:spcPct val="90000"/>
              </a:lnSpc>
              <a:spcBef>
                <a:spcPts val="1000"/>
              </a:spcBef>
              <a:spcAft>
                <a:spcPts val="0"/>
              </a:spcAft>
              <a:buClr>
                <a:srgbClr val="174F72"/>
              </a:buClr>
              <a:buSzPts val="2400"/>
              <a:buFont typeface="Arial"/>
              <a:buChar char="•"/>
            </a:pPr>
            <a:r>
              <a:rPr lang="en-IE" sz="2400">
                <a:solidFill>
                  <a:srgbClr val="6D6E6C"/>
                </a:solidFill>
                <a:latin typeface="Calibri"/>
                <a:ea typeface="Calibri"/>
                <a:cs typeface="Calibri"/>
                <a:sym typeface="Calibri"/>
              </a:rPr>
              <a:t>Ayrıca iş modeli, pazarlama, IP sorunları vb. Konularda size yardımcı olacaklardır. Bununla birlikte, sundukları tüm destek ve mentorluk karşılığında bazıları işinizde bir hisse senedi hissesi talep edecektir.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9" name="Shape 799"/>
        <p:cNvGrpSpPr/>
        <p:nvPr/>
      </p:nvGrpSpPr>
      <p:grpSpPr>
        <a:xfrm>
          <a:off x="0" y="0"/>
          <a:ext cx="0" cy="0"/>
          <a:chOff x="0" y="0"/>
          <a:chExt cx="0" cy="0"/>
        </a:xfrm>
      </p:grpSpPr>
      <p:sp>
        <p:nvSpPr>
          <p:cNvPr id="800" name="Google Shape;800;p34"/>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just">
              <a:lnSpc>
                <a:spcPct val="70000"/>
              </a:lnSpc>
              <a:spcBef>
                <a:spcPts val="0"/>
              </a:spcBef>
              <a:spcAft>
                <a:spcPts val="0"/>
              </a:spcAft>
              <a:buClr>
                <a:srgbClr val="6D6E6C"/>
              </a:buClr>
              <a:buSzPts val="2790"/>
              <a:buNone/>
            </a:pPr>
            <a:br>
              <a:rPr lang="en-IE" sz="2790"/>
            </a:br>
            <a:endParaRPr sz="2790"/>
          </a:p>
          <a:p>
            <a:pPr indent="0" lvl="0" marL="0" rtl="0" algn="l">
              <a:lnSpc>
                <a:spcPct val="70000"/>
              </a:lnSpc>
              <a:spcBef>
                <a:spcPts val="1000"/>
              </a:spcBef>
              <a:spcAft>
                <a:spcPts val="0"/>
              </a:spcAft>
              <a:buClr>
                <a:srgbClr val="6D6E6C"/>
              </a:buClr>
              <a:buSzPts val="2790"/>
              <a:buNone/>
            </a:pPr>
            <a:r>
              <a:t/>
            </a:r>
            <a:endParaRPr sz="2790"/>
          </a:p>
        </p:txBody>
      </p:sp>
      <p:sp>
        <p:nvSpPr>
          <p:cNvPr id="801" name="Google Shape;801;p34"/>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Her endüstri ve her işletme sürekli değişimle karşı karşıyadır. İşletmenizi fikirden geliştirmeye, aşamalı olarak denemeye, küçük değişiklikleri ve pilot projelerinizi, tüm girişiminizi onlara taahhüt etmeden önce denemek için geliştirdikçe.</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rPr lang="en-IE"/>
              <a:t>Ardından, öngörülen etkiye sahip olup olmadığını görmek için denemenizin sonuçlarını değerlendirin ve eğer yapmamışsa ayarlamalar yapın. </a:t>
            </a:r>
            <a:r>
              <a:rPr b="1" lang="en-IE"/>
              <a:t>İşe yarayanları büyütün ve işe yaramayanları budayın!</a:t>
            </a:r>
            <a:endParaRPr/>
          </a:p>
          <a:p>
            <a:pPr indent="0" lvl="0" marL="0" rtl="0" algn="l">
              <a:lnSpc>
                <a:spcPct val="90000"/>
              </a:lnSpc>
              <a:spcBef>
                <a:spcPts val="1000"/>
              </a:spcBef>
              <a:spcAft>
                <a:spcPts val="0"/>
              </a:spcAft>
              <a:buClr>
                <a:srgbClr val="6D6E6C"/>
              </a:buClr>
              <a:buSzPts val="2400"/>
              <a:buNone/>
            </a:pPr>
            <a:r>
              <a:t/>
            </a:r>
            <a:endParaRPr/>
          </a:p>
        </p:txBody>
      </p:sp>
      <p:pic>
        <p:nvPicPr>
          <p:cNvPr id="802" name="Google Shape;802;p34"/>
          <p:cNvPicPr preferRelativeResize="0"/>
          <p:nvPr>
            <p:ph idx="2" type="pic"/>
          </p:nvPr>
        </p:nvPicPr>
        <p:blipFill rotWithShape="1">
          <a:blip r:embed="rId3">
            <a:alphaModFix/>
          </a:blip>
          <a:srcRect b="-5841" l="6996" r="-1526" t="3512"/>
          <a:stretch/>
        </p:blipFill>
        <p:spPr>
          <a:xfrm>
            <a:off x="8923693" y="3429000"/>
            <a:ext cx="2309444" cy="3158777"/>
          </a:xfrm>
          <a:prstGeom prst="rect">
            <a:avLst/>
          </a:prstGeom>
          <a:noFill/>
          <a:ln>
            <a:noFill/>
          </a:ln>
        </p:spPr>
      </p:pic>
      <p:sp>
        <p:nvSpPr>
          <p:cNvPr id="803" name="Google Shape;803;p34"/>
          <p:cNvSpPr txBox="1"/>
          <p:nvPr/>
        </p:nvSpPr>
        <p:spPr>
          <a:xfrm>
            <a:off x="580034" y="270223"/>
            <a:ext cx="8460983" cy="1295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95273"/>
              </a:buClr>
              <a:buSzPts val="3600"/>
              <a:buFont typeface="Arial"/>
              <a:buNone/>
            </a:pPr>
            <a:r>
              <a:rPr b="1" lang="en-IE" sz="3600">
                <a:solidFill>
                  <a:srgbClr val="E95273"/>
                </a:solidFill>
                <a:latin typeface="Calibri"/>
                <a:ea typeface="Calibri"/>
                <a:cs typeface="Calibri"/>
                <a:sym typeface="Calibri"/>
              </a:rPr>
              <a:t>Kuluçka, aşamalarda deneme yapmanıza olanak tanır.</a:t>
            </a:r>
            <a:endParaRPr/>
          </a:p>
          <a:p>
            <a:pPr indent="0" lvl="0" marL="0" marR="0" rtl="0" algn="l">
              <a:lnSpc>
                <a:spcPct val="90000"/>
              </a:lnSpc>
              <a:spcBef>
                <a:spcPts val="1000"/>
              </a:spcBef>
              <a:spcAft>
                <a:spcPts val="0"/>
              </a:spcAft>
              <a:buClr>
                <a:srgbClr val="10B1A2"/>
              </a:buClr>
              <a:buSzPts val="2800"/>
              <a:buFont typeface="Arial"/>
              <a:buNone/>
            </a:pPr>
            <a:r>
              <a:rPr b="1" i="1" lang="en-IE" sz="2800">
                <a:solidFill>
                  <a:srgbClr val="10B1A2"/>
                </a:solidFill>
                <a:latin typeface="Calibri"/>
                <a:ea typeface="Calibri"/>
                <a:cs typeface="Calibri"/>
                <a:sym typeface="Calibri"/>
              </a:rPr>
              <a:t>İşe yarayanları büyütün ve işe yaramayanları budayın!</a:t>
            </a:r>
            <a:endParaRPr/>
          </a:p>
          <a:p>
            <a:pPr indent="0" lvl="0" marL="0" marR="0" rtl="0" algn="l">
              <a:lnSpc>
                <a:spcPct val="90000"/>
              </a:lnSpc>
              <a:spcBef>
                <a:spcPts val="1000"/>
              </a:spcBef>
              <a:spcAft>
                <a:spcPts val="0"/>
              </a:spcAft>
              <a:buClr>
                <a:srgbClr val="7F7F7F"/>
              </a:buClr>
              <a:buSzPts val="3600"/>
              <a:buFont typeface="Arial"/>
              <a:buNone/>
            </a:pPr>
            <a:r>
              <a:t/>
            </a:r>
            <a:endParaRPr b="1" sz="3600">
              <a:solidFill>
                <a:srgbClr val="E95273"/>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35"/>
          <p:cNvSpPr txBox="1"/>
          <p:nvPr>
            <p:ph idx="1" type="body"/>
          </p:nvPr>
        </p:nvSpPr>
        <p:spPr>
          <a:xfrm>
            <a:off x="5457910" y="2157413"/>
            <a:ext cx="6471331"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Bir iş modeli, bir kuruluşun ekonomik, sosyal, kültürel veya diğer bağlamlarda nasıl değer yarattığı, sağladığı ve yakaladığı gerekçesini açıklar.</a:t>
            </a:r>
            <a:endParaRPr/>
          </a:p>
          <a:p>
            <a:pPr indent="0" lvl="0" marL="0" rtl="0" algn="l">
              <a:lnSpc>
                <a:spcPct val="90000"/>
              </a:lnSpc>
              <a:spcBef>
                <a:spcPts val="1000"/>
              </a:spcBef>
              <a:spcAft>
                <a:spcPts val="0"/>
              </a:spcAft>
              <a:buClr>
                <a:srgbClr val="EA1D76"/>
              </a:buClr>
              <a:buSzPts val="2400"/>
              <a:buFont typeface="Arial"/>
              <a:buNone/>
            </a:pPr>
            <a:r>
              <a:rPr lang="en-IE"/>
              <a:t>Bazı heyecan verici yeni iş modelleri arasında platform tabanlı, kitlesel özelleştirme 2.0, tutumlu, modern takas, 'istediğinizi öde' ve mega hiperlokal (</a:t>
            </a:r>
            <a:r>
              <a:rPr lang="en-IE" u="sng">
                <a:solidFill>
                  <a:schemeClr val="hlink"/>
                </a:solidFill>
                <a:hlinkClick r:id="rId3"/>
              </a:rPr>
              <a:t>Read more</a:t>
            </a:r>
            <a:r>
              <a:rPr lang="en-IE"/>
              <a:t>)</a:t>
            </a:r>
            <a:endParaRPr/>
          </a:p>
          <a:p>
            <a:pPr indent="0" lvl="0" marL="0" rtl="0" algn="l">
              <a:lnSpc>
                <a:spcPct val="90000"/>
              </a:lnSpc>
              <a:spcBef>
                <a:spcPts val="1000"/>
              </a:spcBef>
              <a:spcAft>
                <a:spcPts val="0"/>
              </a:spcAft>
              <a:buClr>
                <a:srgbClr val="EA1D76"/>
              </a:buClr>
              <a:buSzPts val="2400"/>
              <a:buFont typeface="Arial"/>
              <a:buNone/>
            </a:pPr>
            <a:r>
              <a:rPr lang="en-IE"/>
              <a:t>Ancak sizin için doğru modeli seçmek, aşağıdaki soruların cevaplarıyla başlar:</a:t>
            </a:r>
            <a:endParaRPr/>
          </a:p>
        </p:txBody>
      </p:sp>
      <p:pic>
        <p:nvPicPr>
          <p:cNvPr descr="A picture containing food, drawing&#10;&#10;Description automatically generated" id="809" name="Google Shape;809;p35"/>
          <p:cNvPicPr preferRelativeResize="0"/>
          <p:nvPr>
            <p:ph idx="2" type="pic"/>
          </p:nvPr>
        </p:nvPicPr>
        <p:blipFill rotWithShape="1">
          <a:blip r:embed="rId4">
            <a:alphaModFix/>
          </a:blip>
          <a:srcRect b="0" l="16873" r="16873" t="0"/>
          <a:stretch/>
        </p:blipFill>
        <p:spPr>
          <a:xfrm>
            <a:off x="608086" y="1404496"/>
            <a:ext cx="4849824" cy="4879740"/>
          </a:xfrm>
          <a:prstGeom prst="rect">
            <a:avLst/>
          </a:prstGeom>
          <a:noFill/>
          <a:ln>
            <a:noFill/>
          </a:ln>
        </p:spPr>
      </p:pic>
      <p:sp>
        <p:nvSpPr>
          <p:cNvPr id="810" name="Google Shape;810;p35"/>
          <p:cNvSpPr txBox="1"/>
          <p:nvPr>
            <p:ph idx="3" type="body"/>
          </p:nvPr>
        </p:nvSpPr>
        <p:spPr>
          <a:xfrm>
            <a:off x="3594538" y="399393"/>
            <a:ext cx="8106925" cy="12256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330"/>
              <a:buNone/>
            </a:pPr>
            <a:r>
              <a:rPr b="1" lang="en-IE" sz="3330">
                <a:solidFill>
                  <a:srgbClr val="E95273"/>
                </a:solidFill>
              </a:rPr>
              <a:t>Kuluçka, iş modelinizi mükemmelleştirmek için size zaman kazandırır</a:t>
            </a:r>
            <a:endParaRPr b="1" sz="333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36"/>
          <p:cNvSpPr txBox="1"/>
          <p:nvPr>
            <p:ph idx="2" type="body"/>
          </p:nvPr>
        </p:nvSpPr>
        <p:spPr>
          <a:xfrm>
            <a:off x="684774" y="2290476"/>
            <a:ext cx="11202300" cy="3975000"/>
          </a:xfrm>
          <a:prstGeom prst="rect">
            <a:avLst/>
          </a:prstGeom>
          <a:noFill/>
          <a:ln>
            <a:noFill/>
          </a:ln>
        </p:spPr>
        <p:txBody>
          <a:bodyPr anchorCtr="0" anchor="t" bIns="45700" lIns="91425" spcFirstLastPara="1" rIns="91425" wrap="square" tIns="45700">
            <a:noAutofit/>
          </a:bodyPr>
          <a:lstStyle/>
          <a:p>
            <a:pPr indent="0" lvl="0" marL="0" rtl="0" algn="l">
              <a:lnSpc>
                <a:spcPct val="91666"/>
              </a:lnSpc>
              <a:spcBef>
                <a:spcPts val="0"/>
              </a:spcBef>
              <a:spcAft>
                <a:spcPts val="0"/>
              </a:spcAft>
              <a:buClr>
                <a:srgbClr val="10B1A2"/>
              </a:buClr>
              <a:buSzPts val="2400"/>
              <a:buNone/>
            </a:pPr>
            <a:r>
              <a:rPr b="1" lang="en-IE">
                <a:solidFill>
                  <a:srgbClr val="10B1A2"/>
                </a:solidFill>
              </a:rPr>
              <a:t>Biz kimiz? </a:t>
            </a:r>
            <a:r>
              <a:rPr lang="en-IE"/>
              <a:t>(Kurucu ve Ekip - eğer tek bir girişimciyseniz, bu ekip tanımı, dış danışmanlık ekibinizin beceri ve yeterliliklerini, yani muhasebeci, mentor, pazarlama, kalite güvencesi ve BT taşeronları vb.)</a:t>
            </a:r>
            <a:endParaRPr/>
          </a:p>
          <a:p>
            <a:pPr indent="0" lvl="0" marL="0" rtl="0" algn="l">
              <a:lnSpc>
                <a:spcPct val="62500"/>
              </a:lnSpc>
              <a:spcBef>
                <a:spcPts val="0"/>
              </a:spcBef>
              <a:spcAft>
                <a:spcPts val="0"/>
              </a:spcAft>
              <a:buClr>
                <a:srgbClr val="6D6E6C"/>
              </a:buClr>
              <a:buSzPts val="2400"/>
              <a:buNone/>
            </a:pPr>
            <a:r>
              <a:t/>
            </a:r>
            <a:endParaRPr/>
          </a:p>
          <a:p>
            <a:pPr indent="0" lvl="0" marL="0" rtl="0" algn="l">
              <a:lnSpc>
                <a:spcPct val="91666"/>
              </a:lnSpc>
              <a:spcBef>
                <a:spcPts val="0"/>
              </a:spcBef>
              <a:spcAft>
                <a:spcPts val="0"/>
              </a:spcAft>
              <a:buClr>
                <a:srgbClr val="10B1A2"/>
              </a:buClr>
              <a:buSzPts val="2400"/>
              <a:buNone/>
            </a:pPr>
            <a:r>
              <a:rPr b="1" lang="en-IE">
                <a:solidFill>
                  <a:srgbClr val="10B1A2"/>
                </a:solidFill>
              </a:rPr>
              <a:t>Geçmiş iş deneyimleri </a:t>
            </a:r>
            <a:r>
              <a:rPr lang="en-IE"/>
              <a:t>(Hem olumlu hem de olumsuz diğer iş veya iş deneyimleri bu noktaya ve bu iş fikrine yol açtı?)</a:t>
            </a:r>
            <a:endParaRPr/>
          </a:p>
          <a:p>
            <a:pPr indent="0" lvl="0" marL="0" rtl="0" algn="l">
              <a:lnSpc>
                <a:spcPct val="62500"/>
              </a:lnSpc>
              <a:spcBef>
                <a:spcPts val="0"/>
              </a:spcBef>
              <a:spcAft>
                <a:spcPts val="0"/>
              </a:spcAft>
              <a:buClr>
                <a:srgbClr val="6D6E6C"/>
              </a:buClr>
              <a:buSzPts val="2400"/>
              <a:buNone/>
            </a:pPr>
            <a:r>
              <a:t/>
            </a:r>
            <a:endParaRPr/>
          </a:p>
          <a:p>
            <a:pPr indent="0" lvl="0" marL="0" rtl="0" algn="l">
              <a:lnSpc>
                <a:spcPct val="91666"/>
              </a:lnSpc>
              <a:spcBef>
                <a:spcPts val="0"/>
              </a:spcBef>
              <a:spcAft>
                <a:spcPts val="0"/>
              </a:spcAft>
              <a:buClr>
                <a:srgbClr val="10B1A2"/>
              </a:buClr>
              <a:buSzPts val="2400"/>
              <a:buNone/>
            </a:pPr>
            <a:r>
              <a:rPr b="1" lang="en-IE">
                <a:solidFill>
                  <a:srgbClr val="10B1A2"/>
                </a:solidFill>
              </a:rPr>
              <a:t>Ne yapmaya çalışıyorsun? </a:t>
            </a:r>
            <a:r>
              <a:rPr lang="en-IE"/>
              <a:t>(Misyon)  </a:t>
            </a:r>
            <a:endParaRPr/>
          </a:p>
          <a:p>
            <a:pPr indent="0" lvl="0" marL="0" rtl="0" algn="l">
              <a:lnSpc>
                <a:spcPct val="62500"/>
              </a:lnSpc>
              <a:spcBef>
                <a:spcPts val="0"/>
              </a:spcBef>
              <a:spcAft>
                <a:spcPts val="0"/>
              </a:spcAft>
              <a:buClr>
                <a:srgbClr val="6D6E6C"/>
              </a:buClr>
              <a:buSzPts val="2400"/>
              <a:buNone/>
            </a:pPr>
            <a:r>
              <a:t/>
            </a:r>
            <a:endParaRPr/>
          </a:p>
          <a:p>
            <a:pPr indent="0" lvl="0" marL="0" rtl="0" algn="l">
              <a:lnSpc>
                <a:spcPct val="91666"/>
              </a:lnSpc>
              <a:spcBef>
                <a:spcPts val="0"/>
              </a:spcBef>
              <a:spcAft>
                <a:spcPts val="0"/>
              </a:spcAft>
              <a:buClr>
                <a:srgbClr val="10B1A2"/>
              </a:buClr>
              <a:buSzPts val="2400"/>
              <a:buNone/>
            </a:pPr>
            <a:r>
              <a:rPr b="1" lang="en-IE">
                <a:solidFill>
                  <a:srgbClr val="10B1A2"/>
                </a:solidFill>
              </a:rPr>
              <a:t>Hangi problem çözüyorsun? </a:t>
            </a:r>
            <a:r>
              <a:rPr lang="en-IE"/>
              <a:t>(Daha hızlı / daha iyi / daha kolay / ucuz) Neden daha kârlı yapabiliriz?</a:t>
            </a:r>
            <a:endParaRPr/>
          </a:p>
          <a:p>
            <a:pPr indent="0" lvl="0" marL="0" rtl="0" algn="l">
              <a:lnSpc>
                <a:spcPct val="62500"/>
              </a:lnSpc>
              <a:spcBef>
                <a:spcPts val="0"/>
              </a:spcBef>
              <a:spcAft>
                <a:spcPts val="0"/>
              </a:spcAft>
              <a:buClr>
                <a:srgbClr val="6D6E6C"/>
              </a:buClr>
              <a:buSzPts val="2400"/>
              <a:buNone/>
            </a:pPr>
            <a:r>
              <a:t/>
            </a:r>
            <a:endParaRPr/>
          </a:p>
          <a:p>
            <a:pPr indent="0" lvl="0" marL="0" rtl="0" algn="l">
              <a:lnSpc>
                <a:spcPct val="91666"/>
              </a:lnSpc>
              <a:spcBef>
                <a:spcPts val="0"/>
              </a:spcBef>
              <a:spcAft>
                <a:spcPts val="0"/>
              </a:spcAft>
              <a:buClr>
                <a:srgbClr val="10B1A2"/>
              </a:buClr>
              <a:buSzPts val="2400"/>
              <a:buNone/>
            </a:pPr>
            <a:r>
              <a:rPr b="1" lang="en-IE">
                <a:solidFill>
                  <a:srgbClr val="10B1A2"/>
                </a:solidFill>
              </a:rPr>
              <a:t>Bunu nasıl başaracaksın? </a:t>
            </a:r>
            <a:r>
              <a:rPr lang="en-IE"/>
              <a:t>(Operasyonlar) </a:t>
            </a:r>
            <a:endParaRPr/>
          </a:p>
          <a:p>
            <a:pPr indent="0" lvl="0" marL="0" rtl="0" algn="l">
              <a:lnSpc>
                <a:spcPct val="91666"/>
              </a:lnSpc>
              <a:spcBef>
                <a:spcPts val="1000"/>
              </a:spcBef>
              <a:spcAft>
                <a:spcPts val="0"/>
              </a:spcAft>
              <a:buClr>
                <a:srgbClr val="6D6E6C"/>
              </a:buClr>
              <a:buSzPts val="2400"/>
              <a:buNone/>
            </a:pPr>
            <a:r>
              <a:t/>
            </a:r>
            <a:endParaRPr/>
          </a:p>
        </p:txBody>
      </p:sp>
      <p:sp>
        <p:nvSpPr>
          <p:cNvPr id="816" name="Google Shape;816;p36"/>
          <p:cNvSpPr txBox="1"/>
          <p:nvPr/>
        </p:nvSpPr>
        <p:spPr>
          <a:xfrm>
            <a:off x="2982913" y="6265587"/>
            <a:ext cx="8437562" cy="400050"/>
          </a:xfrm>
          <a:prstGeom prst="rect">
            <a:avLst/>
          </a:prstGeom>
          <a:solidFill>
            <a:srgbClr val="F2694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chemeClr val="lt1"/>
                </a:solidFill>
                <a:latin typeface="Calibri"/>
                <a:ea typeface="Calibri"/>
                <a:cs typeface="Calibri"/>
                <a:sym typeface="Calibri"/>
              </a:rPr>
              <a:t>   MODULE 5 WILL TAKE YOU THROUGH CHOOSING YOUR BUSINESS MODEL</a:t>
            </a:r>
            <a:endParaRPr/>
          </a:p>
        </p:txBody>
      </p:sp>
      <p:sp>
        <p:nvSpPr>
          <p:cNvPr id="817" name="Google Shape;817;p36"/>
          <p:cNvSpPr txBox="1"/>
          <p:nvPr/>
        </p:nvSpPr>
        <p:spPr>
          <a:xfrm>
            <a:off x="3762427" y="1164673"/>
            <a:ext cx="8040690" cy="8571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B1A2"/>
              </a:buClr>
              <a:buSzPts val="3600"/>
              <a:buFont typeface="Arial"/>
              <a:buNone/>
            </a:pPr>
            <a:r>
              <a:rPr b="1" lang="en-IE" sz="3600">
                <a:solidFill>
                  <a:srgbClr val="10B1A2"/>
                </a:solidFill>
                <a:latin typeface="Calibri"/>
                <a:ea typeface="Calibri"/>
                <a:cs typeface="Calibri"/>
                <a:sym typeface="Calibri"/>
              </a:rPr>
              <a:t>İş Modeli Yaratıcı Sorgulama</a:t>
            </a:r>
            <a:endParaRPr b="1" sz="3600">
              <a:solidFill>
                <a:srgbClr val="10B1A2"/>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37"/>
          <p:cNvSpPr txBox="1"/>
          <p:nvPr>
            <p:ph idx="1" type="body"/>
          </p:nvPr>
        </p:nvSpPr>
        <p:spPr>
          <a:xfrm>
            <a:off x="552835" y="2535767"/>
            <a:ext cx="6491432" cy="26543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Arial"/>
              <a:buNone/>
            </a:pPr>
            <a:r>
              <a:rPr b="1" lang="en-IE"/>
              <a:t>BÖLÜM 3</a:t>
            </a:r>
            <a:endParaRPr/>
          </a:p>
          <a:p>
            <a:pPr indent="0" lvl="0" marL="0" marR="0" rtl="0" algn="l">
              <a:lnSpc>
                <a:spcPct val="90000"/>
              </a:lnSpc>
              <a:spcBef>
                <a:spcPts val="1000"/>
              </a:spcBef>
              <a:spcAft>
                <a:spcPts val="0"/>
              </a:spcAft>
              <a:buClr>
                <a:schemeClr val="lt1"/>
              </a:buClr>
              <a:buSzPts val="1000"/>
              <a:buFont typeface="Arial"/>
              <a:buNone/>
            </a:pPr>
            <a:r>
              <a:t/>
            </a:r>
            <a:endParaRPr b="1" sz="1000"/>
          </a:p>
          <a:p>
            <a:pPr indent="0" lvl="0" marL="0" marR="0" rtl="0" algn="l">
              <a:lnSpc>
                <a:spcPct val="90000"/>
              </a:lnSpc>
              <a:spcBef>
                <a:spcPts val="1000"/>
              </a:spcBef>
              <a:spcAft>
                <a:spcPts val="0"/>
              </a:spcAft>
              <a:buClr>
                <a:schemeClr val="lt1"/>
              </a:buClr>
              <a:buSzPts val="4800"/>
              <a:buFont typeface="Arial"/>
              <a:buNone/>
            </a:pPr>
            <a:r>
              <a:rPr b="1" lang="en-IE"/>
              <a:t>İş Fikrinize İnce Ayarlamalar Yapın</a:t>
            </a:r>
            <a:endParaRPr b="1"/>
          </a:p>
          <a:p>
            <a:pPr indent="0" lvl="0" marL="0" marR="0" rtl="0" algn="l">
              <a:lnSpc>
                <a:spcPct val="90000"/>
              </a:lnSpc>
              <a:spcBef>
                <a:spcPts val="1000"/>
              </a:spcBef>
              <a:spcAft>
                <a:spcPts val="0"/>
              </a:spcAft>
              <a:buClr>
                <a:schemeClr val="lt1"/>
              </a:buClr>
              <a:buSzPts val="1000"/>
              <a:buFont typeface="Arial"/>
              <a:buNone/>
            </a:pPr>
            <a:r>
              <a:t/>
            </a:r>
            <a:endParaRPr b="1" sz="1000"/>
          </a:p>
          <a:p>
            <a:pPr indent="0" lvl="0" marL="0" marR="0" rtl="0" algn="l">
              <a:lnSpc>
                <a:spcPct val="90000"/>
              </a:lnSpc>
              <a:spcBef>
                <a:spcPts val="1000"/>
              </a:spcBef>
              <a:spcAft>
                <a:spcPts val="0"/>
              </a:spcAft>
              <a:buClr>
                <a:schemeClr val="lt1"/>
              </a:buClr>
              <a:buSzPts val="2400"/>
              <a:buFont typeface="Arial"/>
              <a:buNone/>
            </a:pPr>
            <a:r>
              <a:rPr lang="en-IE" sz="2400"/>
              <a:t>İnce Ayar İlkeleri, Yaklaşımları kullanarak ve farklı Metriklere bakarak İş Fikrinizi İnce Ayarlamalar yapmanıza yarar. Avantajlarınızı ve Özelliklerinizi ve Eşsiz Değer Teklifinizi Tanımlama, Benzersiz Satış Noktaları nasıl tanımlayacaksınız?</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sp>
        <p:nvSpPr>
          <p:cNvPr id="827" name="Google Shape;827;p38"/>
          <p:cNvSpPr txBox="1"/>
          <p:nvPr>
            <p:ph idx="1" type="body"/>
          </p:nvPr>
        </p:nvSpPr>
        <p:spPr>
          <a:xfrm>
            <a:off x="571502" y="1037612"/>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 Fikrinize İnce Ayarlamalar Yapın</a:t>
            </a:r>
            <a:endParaRPr b="1">
              <a:solidFill>
                <a:srgbClr val="E63275"/>
              </a:solidFill>
            </a:endParaRPr>
          </a:p>
        </p:txBody>
      </p:sp>
      <p:sp>
        <p:nvSpPr>
          <p:cNvPr id="828" name="Google Shape;828;p38"/>
          <p:cNvSpPr txBox="1"/>
          <p:nvPr>
            <p:ph idx="2" type="body"/>
          </p:nvPr>
        </p:nvSpPr>
        <p:spPr>
          <a:xfrm>
            <a:off x="571502" y="2033129"/>
            <a:ext cx="9415646"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Bir Start Up olarak, müşterinizin ihtiyaçları hakkında bilgi edinirken ayarlama, uyarlama ve yenilik yapma kapasiteniz, pazarlama ortamı ve genel endüstri dinamikleri, girişiminizin başarısını belirlemede önemli bir faktör olacaktır.</a:t>
            </a:r>
            <a:endParaRPr/>
          </a:p>
          <a:p>
            <a:pPr indent="0" lvl="0" marL="0" rtl="0" algn="l">
              <a:lnSpc>
                <a:spcPct val="90000"/>
              </a:lnSpc>
              <a:spcBef>
                <a:spcPts val="1000"/>
              </a:spcBef>
              <a:spcAft>
                <a:spcPts val="0"/>
              </a:spcAft>
              <a:buClr>
                <a:srgbClr val="6D6E6C"/>
              </a:buClr>
              <a:buSzPts val="2400"/>
              <a:buNone/>
            </a:pPr>
            <a:r>
              <a:rPr lang="en-IE"/>
              <a:t>Erken dönemdeki bir şirketin en önemli görevlerinden biri, karlı ve ölçeklenebilir bir model bulunana kadar dönerek ve ayarlayarak çeşitli iş modellerini denemektir.</a:t>
            </a:r>
            <a:endParaRPr/>
          </a:p>
          <a:p>
            <a:pPr indent="0" lvl="0" marL="0" rtl="0" algn="l">
              <a:lnSpc>
                <a:spcPct val="90000"/>
              </a:lnSpc>
              <a:spcBef>
                <a:spcPts val="1000"/>
              </a:spcBef>
              <a:spcAft>
                <a:spcPts val="0"/>
              </a:spcAft>
              <a:buClr>
                <a:srgbClr val="6D6E6C"/>
              </a:buClr>
              <a:buSzPts val="2400"/>
              <a:buNone/>
            </a:pPr>
            <a:r>
              <a:rPr lang="en-IE"/>
              <a:t>Neredeyse her şey bir Start Up’ta sıfırdan inşa edildiğinden, ince ayar iş fikrinin tüm yönlerine uygulanabilir: satış ve pazarlamadan ürün geliştirme ve işe alım. İlk yenilikleri uygulanabilir bir iş modeline dönüştürme sürecinde, nihai model orijinal niyetlerden çok farklı görünebilir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Google Shape;833;p39"/>
          <p:cNvSpPr txBox="1"/>
          <p:nvPr>
            <p:ph idx="1" type="body"/>
          </p:nvPr>
        </p:nvSpPr>
        <p:spPr>
          <a:xfrm>
            <a:off x="571501" y="769224"/>
            <a:ext cx="7407087" cy="110481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63275"/>
              </a:buClr>
              <a:buSzPts val="3600"/>
              <a:buNone/>
            </a:pPr>
            <a:r>
              <a:rPr b="1" lang="en-IE">
                <a:solidFill>
                  <a:srgbClr val="E63275"/>
                </a:solidFill>
              </a:rPr>
              <a:t>İş Fikrinize İnce Ayarlamalar Yapın</a:t>
            </a:r>
            <a:endParaRPr b="1">
              <a:solidFill>
                <a:srgbClr val="E63275"/>
              </a:solidFill>
            </a:endParaRPr>
          </a:p>
          <a:p>
            <a:pPr indent="0" lvl="0" marL="0" rtl="0" algn="l">
              <a:lnSpc>
                <a:spcPct val="80000"/>
              </a:lnSpc>
              <a:spcBef>
                <a:spcPts val="1000"/>
              </a:spcBef>
              <a:spcAft>
                <a:spcPts val="0"/>
              </a:spcAft>
              <a:buClr>
                <a:srgbClr val="10B1A2"/>
              </a:buClr>
              <a:buSzPts val="3000"/>
              <a:buNone/>
            </a:pPr>
            <a:r>
              <a:rPr b="1" i="1" lang="en-IE" sz="3000">
                <a:solidFill>
                  <a:srgbClr val="10B1A2"/>
                </a:solidFill>
              </a:rPr>
              <a:t>Prensipler</a:t>
            </a:r>
            <a:endParaRPr b="1" i="1" sz="3000">
              <a:solidFill>
                <a:srgbClr val="10B1A2"/>
              </a:solidFill>
            </a:endParaRPr>
          </a:p>
        </p:txBody>
      </p:sp>
      <p:sp>
        <p:nvSpPr>
          <p:cNvPr id="834" name="Google Shape;834;p39"/>
          <p:cNvSpPr txBox="1"/>
          <p:nvPr>
            <p:ph idx="2" type="body"/>
          </p:nvPr>
        </p:nvSpPr>
        <p:spPr>
          <a:xfrm>
            <a:off x="571501" y="2364862"/>
            <a:ext cx="10782299" cy="397510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E63275"/>
              </a:buClr>
              <a:buSzPts val="2800"/>
              <a:buFont typeface="Calibri"/>
              <a:buAutoNum type="arabicPeriod"/>
            </a:pPr>
            <a:r>
              <a:rPr b="1" i="1" lang="en-IE" sz="2800">
                <a:solidFill>
                  <a:srgbClr val="E63275"/>
                </a:solidFill>
              </a:rPr>
              <a:t>Öğrenmeyi En Üst Düzeye Çıkarın</a:t>
            </a:r>
            <a:endParaRPr b="1" i="1" sz="2800">
              <a:solidFill>
                <a:srgbClr val="E63275"/>
              </a:solidFill>
            </a:endParaRPr>
          </a:p>
          <a:p>
            <a:pPr indent="0" lvl="0" marL="0" rtl="0" algn="l">
              <a:lnSpc>
                <a:spcPct val="90000"/>
              </a:lnSpc>
              <a:spcBef>
                <a:spcPts val="1000"/>
              </a:spcBef>
              <a:spcAft>
                <a:spcPts val="0"/>
              </a:spcAft>
              <a:buClr>
                <a:srgbClr val="6D6E6C"/>
              </a:buClr>
              <a:buSzPts val="2400"/>
              <a:buNone/>
            </a:pPr>
            <a:r>
              <a:rPr lang="en-IE"/>
              <a:t>Finansal kaynakların az olduğu bir ortamda, girişimcilerin işten çıkmayı önlemek için mümkün olduğunca çabuk öğrenmeleri gerekir. İşletmeler genellikle başarısızlıktan başarıdan daha fazlasını öğrenirler; bu, belirli miktarda risk almayı ve başarısızlıkla birlikte konforu gerektirir.</a:t>
            </a:r>
            <a:endParaRPr/>
          </a:p>
          <a:p>
            <a:pPr indent="-342900" lvl="0" marL="342900" rtl="0" algn="l">
              <a:lnSpc>
                <a:spcPct val="90000"/>
              </a:lnSpc>
              <a:spcBef>
                <a:spcPts val="1000"/>
              </a:spcBef>
              <a:spcAft>
                <a:spcPts val="0"/>
              </a:spcAft>
              <a:buClr>
                <a:srgbClr val="6D6E6C"/>
              </a:buClr>
              <a:buSzPts val="2400"/>
              <a:buFont typeface="Arial"/>
              <a:buChar char="•"/>
            </a:pPr>
            <a:r>
              <a:rPr lang="en-IE"/>
              <a:t> </a:t>
            </a:r>
            <a:r>
              <a:rPr lang="en-IE" u="sng">
                <a:solidFill>
                  <a:schemeClr val="hlink"/>
                </a:solidFill>
                <a:hlinkClick r:id="rId3"/>
              </a:rPr>
              <a:t>A / B’ testi </a:t>
            </a:r>
            <a:r>
              <a:rPr lang="en-IE"/>
              <a:t>iki farklı ürün tasarımını test etmesi anlamına gelebilir</a:t>
            </a:r>
            <a:endParaRPr/>
          </a:p>
          <a:p>
            <a:pPr indent="-342900" lvl="0" marL="342900" rtl="0" algn="l">
              <a:lnSpc>
                <a:spcPct val="90000"/>
              </a:lnSpc>
              <a:spcBef>
                <a:spcPts val="1000"/>
              </a:spcBef>
              <a:spcAft>
                <a:spcPts val="0"/>
              </a:spcAft>
              <a:buClr>
                <a:srgbClr val="6D6E6C"/>
              </a:buClr>
              <a:buSzPts val="2400"/>
              <a:buFont typeface="Arial"/>
              <a:buChar char="•"/>
            </a:pPr>
            <a:r>
              <a:rPr lang="en-IE"/>
              <a:t>Değer tekliflerinin eksikliklerini mümkün olan en kısa sürede öğrenmek için, girişimlerin bir </a:t>
            </a:r>
            <a:r>
              <a:rPr lang="en-IE" u="sng">
                <a:solidFill>
                  <a:schemeClr val="hlink"/>
                </a:solidFill>
                <a:hlinkClick r:id="rId4"/>
              </a:rPr>
              <a:t>"Minimum Geçerli Ürün" (MVP) </a:t>
            </a:r>
            <a:r>
              <a:rPr lang="en-IE"/>
              <a:t>yayınlaması teşvik edilir: müşterilerin kullanmak ve ödemek istedikleri ürün veya hizmetin en yalın sürümü</a:t>
            </a:r>
            <a:endParaRPr/>
          </a:p>
        </p:txBody>
      </p:sp>
      <p:sp>
        <p:nvSpPr>
          <p:cNvPr id="835" name="Google Shape;835;p39"/>
          <p:cNvSpPr txBox="1"/>
          <p:nvPr/>
        </p:nvSpPr>
        <p:spPr>
          <a:xfrm>
            <a:off x="571501" y="5864560"/>
            <a:ext cx="1050607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E63275"/>
                </a:solidFill>
                <a:latin typeface="Calibri"/>
                <a:ea typeface="Calibri"/>
                <a:cs typeface="Calibri"/>
                <a:sym typeface="Calibri"/>
              </a:rPr>
              <a:t>Read for More Information:</a:t>
            </a:r>
            <a:r>
              <a:rPr lang="en-IE" sz="1000" u="sng">
                <a:solidFill>
                  <a:schemeClr val="dk1"/>
                </a:solidFill>
                <a:latin typeface="Calibri"/>
                <a:ea typeface="Calibri"/>
                <a:cs typeface="Calibri"/>
                <a:sym typeface="Calibri"/>
                <a:hlinkClick r:id="rId5"/>
              </a:rPr>
              <a:t> https://www.startupdecisions.com.sg/startups/launch-and-growth/business-model-fine-tuning-after-launch/</a:t>
            </a:r>
            <a:endParaRPr sz="1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4"/>
          <p:cNvSpPr txBox="1"/>
          <p:nvPr>
            <p:ph idx="2" type="body"/>
          </p:nvPr>
        </p:nvSpPr>
        <p:spPr>
          <a:xfrm>
            <a:off x="378830" y="1991096"/>
            <a:ext cx="8800796"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lang="en-IE">
                <a:solidFill>
                  <a:srgbClr val="E95273"/>
                </a:solidFill>
              </a:rPr>
              <a:t>Fikir Doğrulama, işinizi, ürününüzü veya hizmetinizi başlatmadan önce fikrinizi test etme ve doğrulama işlemidir. İşletme adınızı ve markanızı test etmek için de kullanılabilir.</a:t>
            </a:r>
            <a:endParaRPr/>
          </a:p>
          <a:p>
            <a:pPr indent="0" lvl="0" marL="0" rtl="0" algn="l">
              <a:lnSpc>
                <a:spcPct val="90000"/>
              </a:lnSpc>
              <a:spcBef>
                <a:spcPts val="1000"/>
              </a:spcBef>
              <a:spcAft>
                <a:spcPts val="0"/>
              </a:spcAft>
              <a:buClr>
                <a:srgbClr val="E95273"/>
              </a:buClr>
              <a:buSzPts val="2400"/>
              <a:buNone/>
            </a:pPr>
            <a:r>
              <a:rPr lang="en-IE">
                <a:solidFill>
                  <a:srgbClr val="E95273"/>
                </a:solidFill>
              </a:rPr>
              <a:t>Doğrulama, </a:t>
            </a:r>
            <a:r>
              <a:rPr lang="en-IE"/>
              <a:t>işletmenizin hiç kimsenin ödeyemeyeceği bir nihai ürün oluşturmak için aylar veya yıllar harcamak yerine, sürdürülebilir, büyüyen, ücretli bir müşteri tabanına sahip olacağı konusunda makul bir kesinlik sağlamak üzere tasarlanmıştır.</a:t>
            </a:r>
            <a:r>
              <a:rPr b="1" lang="en-IE"/>
              <a:t> </a:t>
            </a:r>
            <a:r>
              <a:rPr lang="en-IE">
                <a:solidFill>
                  <a:srgbClr val="E63275"/>
                </a:solidFill>
              </a:rPr>
              <a:t>Bu adım adım bir süreç olduğu kadar bir düşünme şekli.</a:t>
            </a:r>
            <a:endParaRPr/>
          </a:p>
          <a:p>
            <a:pPr indent="0" lvl="0" marL="0" rtl="0" algn="l">
              <a:lnSpc>
                <a:spcPct val="90000"/>
              </a:lnSpc>
              <a:spcBef>
                <a:spcPts val="1000"/>
              </a:spcBef>
              <a:spcAft>
                <a:spcPts val="0"/>
              </a:spcAft>
              <a:buClr>
                <a:srgbClr val="6D6E6C"/>
              </a:buClr>
              <a:buSzPts val="2400"/>
              <a:buNone/>
            </a:pPr>
            <a:r>
              <a:rPr lang="en-IE"/>
              <a:t>Nihai sonuç doğrulaması, fikrinizin temel bir kanıtı elde etmeye çalışır. - ele almaya çalıştığınız sorunun en basit biçimini  </a:t>
            </a:r>
            <a:r>
              <a:rPr b="1" lang="en-IE"/>
              <a:t>minimum uygulanabilir bir ürün</a:t>
            </a:r>
            <a:r>
              <a:rPr lang="en-IE"/>
              <a:t> ile çözen..</a:t>
            </a:r>
            <a:endParaRPr/>
          </a:p>
        </p:txBody>
      </p:sp>
      <p:sp>
        <p:nvSpPr>
          <p:cNvPr id="581" name="Google Shape;581;p4"/>
          <p:cNvSpPr txBox="1"/>
          <p:nvPr>
            <p:ph idx="1" type="body"/>
          </p:nvPr>
        </p:nvSpPr>
        <p:spPr>
          <a:xfrm>
            <a:off x="469328" y="526039"/>
            <a:ext cx="5835742" cy="7315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Fikir Doğrulama nedir?</a:t>
            </a:r>
            <a:endParaRPr b="1" sz="2800">
              <a:solidFill>
                <a:srgbClr val="E63275"/>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40"/>
          <p:cNvSpPr txBox="1"/>
          <p:nvPr>
            <p:ph idx="1" type="body"/>
          </p:nvPr>
        </p:nvSpPr>
        <p:spPr>
          <a:xfrm>
            <a:off x="571502" y="769226"/>
            <a:ext cx="7407087" cy="110481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63275"/>
              </a:buClr>
              <a:buSzPts val="3600"/>
              <a:buNone/>
            </a:pPr>
            <a:r>
              <a:rPr b="1" lang="en-IE">
                <a:solidFill>
                  <a:srgbClr val="E63275"/>
                </a:solidFill>
              </a:rPr>
              <a:t>İş Fikrinize İnce Ayarlamalar Yapın</a:t>
            </a:r>
            <a:endParaRPr b="1">
              <a:solidFill>
                <a:srgbClr val="E63275"/>
              </a:solidFill>
            </a:endParaRPr>
          </a:p>
          <a:p>
            <a:pPr indent="0" lvl="0" marL="0" rtl="0" algn="l">
              <a:lnSpc>
                <a:spcPct val="80000"/>
              </a:lnSpc>
              <a:spcBef>
                <a:spcPts val="1000"/>
              </a:spcBef>
              <a:spcAft>
                <a:spcPts val="0"/>
              </a:spcAft>
              <a:buClr>
                <a:srgbClr val="10B1A2"/>
              </a:buClr>
              <a:buSzPts val="3000"/>
              <a:buNone/>
            </a:pPr>
            <a:r>
              <a:rPr b="1" i="1" lang="en-IE" sz="3000">
                <a:solidFill>
                  <a:srgbClr val="10B1A2"/>
                </a:solidFill>
              </a:rPr>
              <a:t>Prensipler</a:t>
            </a:r>
            <a:endParaRPr b="1" i="1" sz="3000">
              <a:solidFill>
                <a:srgbClr val="10B1A2"/>
              </a:solidFill>
            </a:endParaRPr>
          </a:p>
        </p:txBody>
      </p:sp>
      <p:sp>
        <p:nvSpPr>
          <p:cNvPr id="841" name="Google Shape;841;p40"/>
          <p:cNvSpPr txBox="1"/>
          <p:nvPr>
            <p:ph idx="2" type="body"/>
          </p:nvPr>
        </p:nvSpPr>
        <p:spPr>
          <a:xfrm>
            <a:off x="571502" y="2364862"/>
            <a:ext cx="10620374" cy="397510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E63275"/>
              </a:buClr>
              <a:buSzPts val="2800"/>
              <a:buFont typeface="Calibri"/>
              <a:buAutoNum type="arabicPeriod" startAt="2"/>
            </a:pPr>
            <a:r>
              <a:rPr b="1" i="1" lang="en-IE" sz="2800">
                <a:solidFill>
                  <a:srgbClr val="E63275"/>
                </a:solidFill>
              </a:rPr>
              <a:t>Müşteriyi elde tutma hakkında düşünmeye başlayın</a:t>
            </a:r>
            <a:endParaRPr b="1" i="1" sz="2800">
              <a:solidFill>
                <a:srgbClr val="E63275"/>
              </a:solidFill>
            </a:endParaRPr>
          </a:p>
          <a:p>
            <a:pPr indent="0" lvl="0" marL="0" rtl="0" algn="l">
              <a:lnSpc>
                <a:spcPct val="90000"/>
              </a:lnSpc>
              <a:spcBef>
                <a:spcPts val="1000"/>
              </a:spcBef>
              <a:spcAft>
                <a:spcPts val="0"/>
              </a:spcAft>
              <a:buClr>
                <a:srgbClr val="6D6E6C"/>
              </a:buClr>
              <a:buSzPts val="2400"/>
              <a:buNone/>
            </a:pPr>
            <a:r>
              <a:rPr lang="en-IE"/>
              <a:t>Mevcut müşterileri mutlu etmeyi başaran bir şirket, kanıtlanmış bir iş modeline ve pazarda yerleşik bir yere doğru ilerleyen bir iştir.</a:t>
            </a:r>
            <a:endParaRPr/>
          </a:p>
          <a:p>
            <a:pPr indent="0" lvl="0" marL="0" rtl="0" algn="l">
              <a:lnSpc>
                <a:spcPct val="90000"/>
              </a:lnSpc>
              <a:spcBef>
                <a:spcPts val="1000"/>
              </a:spcBef>
              <a:spcAft>
                <a:spcPts val="0"/>
              </a:spcAft>
              <a:buClr>
                <a:srgbClr val="6D6E6C"/>
              </a:buClr>
              <a:buSzPts val="2400"/>
              <a:buNone/>
            </a:pPr>
            <a:r>
              <a:rPr lang="en-IE"/>
              <a:t>İş modeline ince ayar yapmanın bir yolu, hizmeti bir veya iki ay sonra kullanmayan müşterileri elde tutma analizlerine dahil etmemek olabilir; böylece şirket, müşteri elde tutmanın yalnızca harika bir kullanıcı deneyimi sağlamaya bağlı olduğunu bilir ve kullanıcı ilgisizliğinin bir sonucu değildir.</a:t>
            </a:r>
            <a:endParaRPr/>
          </a:p>
        </p:txBody>
      </p:sp>
      <p:sp>
        <p:nvSpPr>
          <p:cNvPr id="842" name="Google Shape;842;p40"/>
          <p:cNvSpPr txBox="1"/>
          <p:nvPr/>
        </p:nvSpPr>
        <p:spPr>
          <a:xfrm>
            <a:off x="571502" y="5768353"/>
            <a:ext cx="1050607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E63275"/>
                </a:solidFill>
                <a:latin typeface="Calibri"/>
                <a:ea typeface="Calibri"/>
                <a:cs typeface="Calibri"/>
                <a:sym typeface="Calibri"/>
              </a:rPr>
              <a:t>Read for More Information:</a:t>
            </a:r>
            <a:r>
              <a:rPr lang="en-IE" sz="1000" u="sng">
                <a:solidFill>
                  <a:schemeClr val="dk1"/>
                </a:solidFill>
                <a:latin typeface="Calibri"/>
                <a:ea typeface="Calibri"/>
                <a:cs typeface="Calibri"/>
                <a:sym typeface="Calibri"/>
                <a:hlinkClick r:id="rId3"/>
              </a:rPr>
              <a:t> https://www.startupdecisions.com.sg/startups/launch-and-growth/business-model-fine-tuning-after-launch/</a:t>
            </a:r>
            <a:endParaRPr sz="1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sp>
        <p:nvSpPr>
          <p:cNvPr id="847" name="Google Shape;847;p41"/>
          <p:cNvSpPr txBox="1"/>
          <p:nvPr>
            <p:ph idx="1" type="body"/>
          </p:nvPr>
        </p:nvSpPr>
        <p:spPr>
          <a:xfrm>
            <a:off x="571502" y="771445"/>
            <a:ext cx="7407087" cy="110481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63275"/>
              </a:buClr>
              <a:buSzPts val="3600"/>
              <a:buNone/>
            </a:pPr>
            <a:r>
              <a:rPr b="1" lang="en-IE">
                <a:solidFill>
                  <a:srgbClr val="E63275"/>
                </a:solidFill>
              </a:rPr>
              <a:t>İş Fikrinize İnce Ayarlamalar Yapın</a:t>
            </a:r>
            <a:endParaRPr b="1">
              <a:solidFill>
                <a:srgbClr val="E63275"/>
              </a:solidFill>
            </a:endParaRPr>
          </a:p>
          <a:p>
            <a:pPr indent="0" lvl="0" marL="0" rtl="0" algn="l">
              <a:lnSpc>
                <a:spcPct val="80000"/>
              </a:lnSpc>
              <a:spcBef>
                <a:spcPts val="1000"/>
              </a:spcBef>
              <a:spcAft>
                <a:spcPts val="0"/>
              </a:spcAft>
              <a:buClr>
                <a:srgbClr val="10B1A2"/>
              </a:buClr>
              <a:buSzPts val="3000"/>
              <a:buNone/>
            </a:pPr>
            <a:r>
              <a:rPr b="1" i="1" lang="en-IE" sz="3000">
                <a:solidFill>
                  <a:srgbClr val="10B1A2"/>
                </a:solidFill>
              </a:rPr>
              <a:t>Prensipler</a:t>
            </a:r>
            <a:endParaRPr b="1" i="1" sz="3000">
              <a:solidFill>
                <a:srgbClr val="10B1A2"/>
              </a:solidFill>
            </a:endParaRPr>
          </a:p>
        </p:txBody>
      </p:sp>
      <p:sp>
        <p:nvSpPr>
          <p:cNvPr id="848" name="Google Shape;848;p41"/>
          <p:cNvSpPr txBox="1"/>
          <p:nvPr>
            <p:ph idx="2" type="body"/>
          </p:nvPr>
        </p:nvSpPr>
        <p:spPr>
          <a:xfrm>
            <a:off x="571502" y="2364862"/>
            <a:ext cx="10620374" cy="397510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E63275"/>
              </a:buClr>
              <a:buSzPts val="2800"/>
              <a:buFont typeface="Calibri"/>
              <a:buAutoNum type="arabicPeriod" startAt="3"/>
            </a:pPr>
            <a:r>
              <a:rPr b="1" i="1" lang="en-IE" sz="2800">
                <a:solidFill>
                  <a:srgbClr val="E63275"/>
                </a:solidFill>
              </a:rPr>
              <a:t>Müşteri sorunlarını daha iyi anlamak</a:t>
            </a:r>
            <a:endParaRPr b="1" i="1" sz="2800">
              <a:solidFill>
                <a:srgbClr val="E63275"/>
              </a:solidFill>
            </a:endParaRPr>
          </a:p>
          <a:p>
            <a:pPr indent="0" lvl="0" marL="0" rtl="0" algn="l">
              <a:lnSpc>
                <a:spcPct val="90000"/>
              </a:lnSpc>
              <a:spcBef>
                <a:spcPts val="1000"/>
              </a:spcBef>
              <a:spcAft>
                <a:spcPts val="0"/>
              </a:spcAft>
              <a:buClr>
                <a:srgbClr val="6D6E6C"/>
              </a:buClr>
              <a:buSzPts val="2400"/>
              <a:buNone/>
            </a:pPr>
            <a:r>
              <a:rPr lang="en-IE"/>
              <a:t>İnce ayar sürecinin önemli bir parçası, müşterileriniz için çözmekte olduğunuz sorunların tam olarak anlaşılması için çalışıyor. Müşteri doğrulama </a:t>
            </a:r>
            <a:r>
              <a:rPr lang="en-IE" u="sng">
                <a:solidFill>
                  <a:schemeClr val="hlink"/>
                </a:solidFill>
                <a:hlinkClick r:id="rId3"/>
              </a:rPr>
              <a:t>aşamasında</a:t>
            </a:r>
            <a:r>
              <a:rPr lang="en-IE"/>
              <a:t>, sunduğunuz ürünü satın almak istemeyen birçok müşteri bulacaksınız, çoğu zaman dile getirdiğiniz sorunu yaşamadıkları için. Ürününüzün veya hizmetinizin erken yinelemelerini serbest bırakarak kendinizi gerçek müşterilerden gelen geri bildirimlere maruz bırakma cesaretiniz ne kadar çabuk olursa, müşterilerinizin tam olarak ne istediğini o şekilde anlarsınız.</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49" name="Google Shape;849;p41"/>
          <p:cNvSpPr txBox="1"/>
          <p:nvPr/>
        </p:nvSpPr>
        <p:spPr>
          <a:xfrm>
            <a:off x="571502" y="5632077"/>
            <a:ext cx="10506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63275"/>
                </a:solidFill>
                <a:latin typeface="Calibri"/>
                <a:ea typeface="Calibri"/>
                <a:cs typeface="Calibri"/>
                <a:sym typeface="Calibri"/>
              </a:rPr>
              <a:t>Daha Fazla Bilgi İçin Okuyun: </a:t>
            </a:r>
            <a:r>
              <a:rPr lang="en-IE" sz="1600" u="sng">
                <a:solidFill>
                  <a:schemeClr val="dk1"/>
                </a:solidFill>
                <a:latin typeface="Calibri"/>
                <a:ea typeface="Calibri"/>
                <a:cs typeface="Calibri"/>
                <a:sym typeface="Calibri"/>
                <a:hlinkClick r:id="rId4"/>
              </a:rPr>
              <a:t>https://www.startupdecisions.com.sg/startups/launch-and-growth/business-model-fine-tuning-after-launch/</a:t>
            </a:r>
            <a:endParaRPr sz="16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Google Shape;854;p42"/>
          <p:cNvSpPr txBox="1"/>
          <p:nvPr>
            <p:ph idx="1" type="body"/>
          </p:nvPr>
        </p:nvSpPr>
        <p:spPr>
          <a:xfrm>
            <a:off x="571502" y="773127"/>
            <a:ext cx="7407087" cy="110481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63275"/>
              </a:buClr>
              <a:buSzPts val="3600"/>
              <a:buNone/>
            </a:pPr>
            <a:r>
              <a:rPr b="1" lang="en-IE">
                <a:solidFill>
                  <a:srgbClr val="E63275"/>
                </a:solidFill>
              </a:rPr>
              <a:t>İş Fikrinize İnce Ayarlamalar Yapın</a:t>
            </a:r>
            <a:endParaRPr b="1">
              <a:solidFill>
                <a:srgbClr val="E63275"/>
              </a:solidFill>
            </a:endParaRPr>
          </a:p>
          <a:p>
            <a:pPr indent="0" lvl="0" marL="0" rtl="0" algn="l">
              <a:lnSpc>
                <a:spcPct val="80000"/>
              </a:lnSpc>
              <a:spcBef>
                <a:spcPts val="1000"/>
              </a:spcBef>
              <a:spcAft>
                <a:spcPts val="0"/>
              </a:spcAft>
              <a:buClr>
                <a:srgbClr val="10B1A2"/>
              </a:buClr>
              <a:buSzPts val="3000"/>
              <a:buNone/>
            </a:pPr>
            <a:r>
              <a:rPr b="1" i="1" lang="en-IE" sz="3000">
                <a:solidFill>
                  <a:srgbClr val="10B1A2"/>
                </a:solidFill>
              </a:rPr>
              <a:t>Prensipler</a:t>
            </a:r>
            <a:endParaRPr b="1" i="1" sz="3000">
              <a:solidFill>
                <a:srgbClr val="10B1A2"/>
              </a:solidFill>
            </a:endParaRPr>
          </a:p>
        </p:txBody>
      </p:sp>
      <p:sp>
        <p:nvSpPr>
          <p:cNvPr id="855" name="Google Shape;855;p42"/>
          <p:cNvSpPr txBox="1"/>
          <p:nvPr>
            <p:ph idx="2" type="body"/>
          </p:nvPr>
        </p:nvSpPr>
        <p:spPr>
          <a:xfrm>
            <a:off x="571502" y="2364862"/>
            <a:ext cx="10620374" cy="3975101"/>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E63275"/>
              </a:buClr>
              <a:buSzPts val="2800"/>
              <a:buFont typeface="Calibri"/>
              <a:buAutoNum type="arabicPeriod" startAt="3"/>
            </a:pPr>
            <a:r>
              <a:rPr b="1" i="1" lang="en-IE" sz="2800">
                <a:solidFill>
                  <a:srgbClr val="E63275"/>
                </a:solidFill>
              </a:rPr>
              <a:t>Müşteri sorunlarını daha iyi anlamak</a:t>
            </a:r>
            <a:endParaRPr b="1" i="1" sz="2800">
              <a:solidFill>
                <a:srgbClr val="E63275"/>
              </a:solidFill>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Müşteriler neden rekipten değil benden satın almalı?</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Müşteriler, ürün veya hizmetlerime harcamak için ne kadar paraya sahip?</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Ürünüm veya hizmetim müşterilerimin yaşamlarını nasıl kolaylaştırıyor?</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Günün hangi saatinde ve hangi konumda müşteriler alışveriş yapmayı tercih ediyor?</a:t>
            </a:r>
            <a:endParaRPr/>
          </a:p>
        </p:txBody>
      </p:sp>
      <p:sp>
        <p:nvSpPr>
          <p:cNvPr id="856" name="Google Shape;856;p42"/>
          <p:cNvSpPr txBox="1"/>
          <p:nvPr/>
        </p:nvSpPr>
        <p:spPr>
          <a:xfrm>
            <a:off x="571502" y="5606822"/>
            <a:ext cx="1050607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E63275"/>
                </a:solidFill>
                <a:latin typeface="Calibri"/>
                <a:ea typeface="Calibri"/>
                <a:cs typeface="Calibri"/>
                <a:sym typeface="Calibri"/>
              </a:rPr>
              <a:t>Read for More Information:</a:t>
            </a:r>
            <a:r>
              <a:rPr lang="en-IE" sz="1000" u="sng">
                <a:solidFill>
                  <a:schemeClr val="dk1"/>
                </a:solidFill>
                <a:latin typeface="Calibri"/>
                <a:ea typeface="Calibri"/>
                <a:cs typeface="Calibri"/>
                <a:sym typeface="Calibri"/>
                <a:hlinkClick r:id="rId3"/>
              </a:rPr>
              <a:t> https://www.startupdecisions.com.sg/startups/launch-and-growth/business-model-fine-tuning-after-launch/</a:t>
            </a:r>
            <a:endParaRPr sz="10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0" name="Shape 860"/>
        <p:cNvGrpSpPr/>
        <p:nvPr/>
      </p:nvGrpSpPr>
      <p:grpSpPr>
        <a:xfrm>
          <a:off x="0" y="0"/>
          <a:ext cx="0" cy="0"/>
          <a:chOff x="0" y="0"/>
          <a:chExt cx="0" cy="0"/>
        </a:xfrm>
      </p:grpSpPr>
      <p:sp>
        <p:nvSpPr>
          <p:cNvPr id="861" name="Google Shape;861;p43"/>
          <p:cNvSpPr txBox="1"/>
          <p:nvPr>
            <p:ph idx="1" type="body"/>
          </p:nvPr>
        </p:nvSpPr>
        <p:spPr>
          <a:xfrm>
            <a:off x="609600" y="731250"/>
            <a:ext cx="7407087" cy="14028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İnce Ayar: Avantajlar ve Özellikler</a:t>
            </a:r>
            <a:endParaRPr b="1">
              <a:solidFill>
                <a:srgbClr val="E63275"/>
              </a:solidFill>
            </a:endParaRPr>
          </a:p>
          <a:p>
            <a:pPr indent="0" lvl="0" marL="0" rtl="0" algn="l">
              <a:lnSpc>
                <a:spcPct val="90000"/>
              </a:lnSpc>
              <a:spcBef>
                <a:spcPts val="1000"/>
              </a:spcBef>
              <a:spcAft>
                <a:spcPts val="0"/>
              </a:spcAft>
              <a:buClr>
                <a:srgbClr val="10B1A2"/>
              </a:buClr>
              <a:buSzPts val="3000"/>
              <a:buNone/>
            </a:pPr>
            <a:r>
              <a:rPr b="1" lang="en-IE" sz="3000">
                <a:solidFill>
                  <a:srgbClr val="10B1A2"/>
                </a:solidFill>
              </a:rPr>
              <a:t>Avantajlar ve Özellikler Arasındaki Fark </a:t>
            </a:r>
            <a:endParaRPr/>
          </a:p>
        </p:txBody>
      </p:sp>
      <p:sp>
        <p:nvSpPr>
          <p:cNvPr id="862" name="Google Shape;862;p43"/>
          <p:cNvSpPr txBox="1"/>
          <p:nvPr>
            <p:ph idx="2" type="body"/>
          </p:nvPr>
        </p:nvSpPr>
        <p:spPr>
          <a:xfrm>
            <a:off x="609600" y="2215696"/>
            <a:ext cx="10216055"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800"/>
              <a:buNone/>
            </a:pPr>
            <a:r>
              <a:rPr b="1" lang="en-IE" sz="2800">
                <a:solidFill>
                  <a:srgbClr val="E63275"/>
                </a:solidFill>
              </a:rPr>
              <a:t>Özellikler, </a:t>
            </a:r>
            <a:r>
              <a:rPr lang="en-IE"/>
              <a:t>ürününüz hakkında neler yapabileceği, boyutları ve özellikleri gibi yüzey ifadeleri olarak tanımlanır.</a:t>
            </a:r>
            <a:endParaRPr/>
          </a:p>
          <a:p>
            <a:pPr indent="0" lvl="0" marL="0" rtl="0" algn="l">
              <a:lnSpc>
                <a:spcPct val="90000"/>
              </a:lnSpc>
              <a:spcBef>
                <a:spcPts val="1000"/>
              </a:spcBef>
              <a:spcAft>
                <a:spcPts val="0"/>
              </a:spcAft>
              <a:buClr>
                <a:srgbClr val="E63275"/>
              </a:buClr>
              <a:buSzPts val="2800"/>
              <a:buNone/>
            </a:pPr>
            <a:r>
              <a:rPr b="1" lang="en-IE" sz="2800">
                <a:solidFill>
                  <a:srgbClr val="E63275"/>
                </a:solidFill>
              </a:rPr>
              <a:t>Yararlar, </a:t>
            </a:r>
            <a:r>
              <a:rPr lang="en-IE"/>
              <a:t>tanımı gereği, bir ürünün okuyucu için gerçekte neyi başarabileceğini gösteren sonucunu gösterir.</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Özelliklere Örnekler: </a:t>
            </a:r>
            <a:r>
              <a:rPr lang="en-IE"/>
              <a:t>Basitçe, bir özellik ürününüzün sahip olduğu veya sahip olduğu bir şeydir. </a:t>
            </a:r>
            <a:r>
              <a:rPr lang="en-IE" u="sng">
                <a:solidFill>
                  <a:schemeClr val="hlink"/>
                </a:solidFill>
                <a:hlinkClick r:id="rId3"/>
              </a:rPr>
              <a:t>SaaS şirketleri </a:t>
            </a:r>
            <a:r>
              <a:rPr lang="en-IE"/>
              <a:t>için, bu genellikle kullanıcıların bir şeyler yapmasını sağlayan bir yazılım programı tarafından sunulan işlevdir. Ürün özelliklerinin diğer örnekleri arasında beş bıçaklı tıraş makineleri, değiştirilebilir uçlu elektrikli matkaplar, kırılmış buz yapabilen buzdolapları vb.</a:t>
            </a:r>
            <a:endParaRPr/>
          </a:p>
        </p:txBody>
      </p:sp>
      <p:sp>
        <p:nvSpPr>
          <p:cNvPr id="863" name="Google Shape;863;p43"/>
          <p:cNvSpPr txBox="1"/>
          <p:nvPr/>
        </p:nvSpPr>
        <p:spPr>
          <a:xfrm>
            <a:off x="609600" y="5822518"/>
            <a:ext cx="1050607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E63275"/>
                </a:solidFill>
                <a:latin typeface="Calibri"/>
                <a:ea typeface="Calibri"/>
                <a:cs typeface="Calibri"/>
                <a:sym typeface="Calibri"/>
              </a:rPr>
              <a:t>Read for More Information:</a:t>
            </a:r>
            <a:r>
              <a:rPr lang="en-IE" sz="1000" u="sng">
                <a:solidFill>
                  <a:schemeClr val="dk1"/>
                </a:solidFill>
                <a:latin typeface="Calibri"/>
                <a:ea typeface="Calibri"/>
                <a:cs typeface="Calibri"/>
                <a:sym typeface="Calibri"/>
                <a:hlinkClick r:id="rId4"/>
              </a:rPr>
              <a:t> </a:t>
            </a:r>
            <a:r>
              <a:rPr lang="en-IE" sz="1000" u="sng">
                <a:solidFill>
                  <a:schemeClr val="dk1"/>
                </a:solidFill>
                <a:latin typeface="Calibri"/>
                <a:ea typeface="Calibri"/>
                <a:cs typeface="Calibri"/>
                <a:sym typeface="Calibri"/>
                <a:hlinkClick r:id="rId5"/>
              </a:rPr>
              <a:t>https://www.printwand.com/blog/benefits-vs-features-the-crucial-key-to-selling-your-product</a:t>
            </a:r>
            <a:endParaRPr sz="10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44"/>
          <p:cNvSpPr txBox="1"/>
          <p:nvPr>
            <p:ph idx="2" type="body"/>
          </p:nvPr>
        </p:nvSpPr>
        <p:spPr>
          <a:xfrm>
            <a:off x="609599" y="2272318"/>
            <a:ext cx="6905626"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rPr>
              <a:t>Yararlar </a:t>
            </a:r>
            <a:r>
              <a:rPr lang="en-IE"/>
              <a:t>potansiyel bir müşterinin gerçek bir müşteri haline gelmesinin nedeni, kullanıcıların (umarım) ürününüzü veya hizmetinizi kullanarak deneyimleyeceği sonuçlar veya sonuçlardır.</a:t>
            </a:r>
            <a:endParaRPr/>
          </a:p>
          <a:p>
            <a:pPr indent="0" lvl="0" marL="0" rtl="0" algn="l">
              <a:lnSpc>
                <a:spcPct val="90000"/>
              </a:lnSpc>
              <a:spcBef>
                <a:spcPts val="1000"/>
              </a:spcBef>
              <a:spcAft>
                <a:spcPts val="0"/>
              </a:spcAft>
              <a:buClr>
                <a:srgbClr val="6D6E6C"/>
              </a:buClr>
              <a:buSzPts val="2400"/>
              <a:buNone/>
            </a:pPr>
            <a:r>
              <a:rPr lang="en-IE"/>
              <a:t>Temel olarak, faydalar müşterinin sattığınız ürünü satın almayı seçmesinin başlıca nedeni olarak düşünülebilir.</a:t>
            </a:r>
            <a:endParaRPr/>
          </a:p>
          <a:p>
            <a:pPr indent="0" lvl="0" marL="0" rtl="0" algn="l">
              <a:lnSpc>
                <a:spcPct val="90000"/>
              </a:lnSpc>
              <a:spcBef>
                <a:spcPts val="1000"/>
              </a:spcBef>
              <a:spcAft>
                <a:spcPts val="0"/>
              </a:spcAft>
              <a:buClr>
                <a:srgbClr val="6D6E6C"/>
              </a:buClr>
              <a:buSzPts val="2400"/>
              <a:buNone/>
            </a:pPr>
            <a:r>
              <a:rPr b="1" lang="en-IE"/>
              <a:t>Özellik, bir şeyin ne olduğudur. Fayda ise kullanıcıların onunla ne yapabilir ya da başarabileceğidir.</a:t>
            </a:r>
            <a:endParaRPr/>
          </a:p>
        </p:txBody>
      </p:sp>
      <p:sp>
        <p:nvSpPr>
          <p:cNvPr id="869" name="Google Shape;869;p44"/>
          <p:cNvSpPr txBox="1"/>
          <p:nvPr/>
        </p:nvSpPr>
        <p:spPr>
          <a:xfrm>
            <a:off x="609599" y="6170313"/>
            <a:ext cx="1050607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600">
                <a:solidFill>
                  <a:srgbClr val="E63275"/>
                </a:solidFill>
                <a:latin typeface="Calibri"/>
                <a:ea typeface="Calibri"/>
                <a:cs typeface="Calibri"/>
                <a:sym typeface="Calibri"/>
              </a:rPr>
              <a:t>Read for More Information:</a:t>
            </a:r>
            <a:r>
              <a:rPr lang="en-IE" sz="1600" u="sng">
                <a:solidFill>
                  <a:schemeClr val="dk1"/>
                </a:solidFill>
                <a:latin typeface="Calibri"/>
                <a:ea typeface="Calibri"/>
                <a:cs typeface="Calibri"/>
                <a:sym typeface="Calibri"/>
                <a:hlinkClick r:id="rId3"/>
              </a:rPr>
              <a:t> </a:t>
            </a:r>
            <a:r>
              <a:rPr lang="en-IE" sz="1600" u="sng">
                <a:solidFill>
                  <a:schemeClr val="dk1"/>
                </a:solidFill>
                <a:latin typeface="Calibri"/>
                <a:ea typeface="Calibri"/>
                <a:cs typeface="Calibri"/>
                <a:sym typeface="Calibri"/>
                <a:hlinkClick r:id="rId4"/>
              </a:rPr>
              <a:t>https://www.printwand.com/blog/benefits-vs-features-the-crucial-key-to-selling-your-product</a:t>
            </a:r>
            <a:endParaRPr sz="1600">
              <a:solidFill>
                <a:schemeClr val="dk1"/>
              </a:solidFill>
              <a:latin typeface="Calibri"/>
              <a:ea typeface="Calibri"/>
              <a:cs typeface="Calibri"/>
              <a:sym typeface="Calibri"/>
            </a:endParaRPr>
          </a:p>
        </p:txBody>
      </p:sp>
      <p:pic>
        <p:nvPicPr>
          <p:cNvPr descr="Features vs benefits iPod example" id="870" name="Google Shape;870;p44"/>
          <p:cNvPicPr preferRelativeResize="0"/>
          <p:nvPr/>
        </p:nvPicPr>
        <p:blipFill rotWithShape="1">
          <a:blip r:embed="rId5">
            <a:alphaModFix/>
          </a:blip>
          <a:srcRect b="0" l="0" r="0" t="0"/>
          <a:stretch/>
        </p:blipFill>
        <p:spPr>
          <a:xfrm>
            <a:off x="7515225" y="3047335"/>
            <a:ext cx="4357688" cy="2652506"/>
          </a:xfrm>
          <a:prstGeom prst="rect">
            <a:avLst/>
          </a:prstGeom>
          <a:noFill/>
          <a:ln>
            <a:noFill/>
          </a:ln>
        </p:spPr>
      </p:pic>
      <p:sp>
        <p:nvSpPr>
          <p:cNvPr id="871" name="Google Shape;871;p44"/>
          <p:cNvSpPr txBox="1"/>
          <p:nvPr/>
        </p:nvSpPr>
        <p:spPr>
          <a:xfrm>
            <a:off x="609600" y="789261"/>
            <a:ext cx="7407087" cy="1402837"/>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E63275"/>
              </a:buClr>
              <a:buSzPts val="3359"/>
              <a:buFont typeface="Arial"/>
              <a:buNone/>
            </a:pPr>
            <a:r>
              <a:rPr b="1" lang="en-IE" sz="3359">
                <a:solidFill>
                  <a:srgbClr val="E63275"/>
                </a:solidFill>
                <a:latin typeface="Calibri"/>
                <a:ea typeface="Calibri"/>
                <a:cs typeface="Calibri"/>
                <a:sym typeface="Calibri"/>
              </a:rPr>
              <a:t>İnce Ayar: Avantajlar ve Özellikler</a:t>
            </a:r>
            <a:endParaRPr b="1" sz="3359">
              <a:solidFill>
                <a:srgbClr val="E63275"/>
              </a:solidFill>
              <a:latin typeface="Calibri"/>
              <a:ea typeface="Calibri"/>
              <a:cs typeface="Calibri"/>
              <a:sym typeface="Calibri"/>
            </a:endParaRPr>
          </a:p>
          <a:p>
            <a:pPr indent="0" lvl="0" marL="0" marR="0" rtl="0" algn="l">
              <a:lnSpc>
                <a:spcPct val="70000"/>
              </a:lnSpc>
              <a:spcBef>
                <a:spcPts val="1000"/>
              </a:spcBef>
              <a:spcAft>
                <a:spcPts val="0"/>
              </a:spcAft>
              <a:buClr>
                <a:srgbClr val="10B1A2"/>
              </a:buClr>
              <a:buSzPts val="3359"/>
              <a:buFont typeface="Arial"/>
              <a:buNone/>
            </a:pPr>
            <a:r>
              <a:rPr b="1" lang="en-IE" sz="3359">
                <a:solidFill>
                  <a:srgbClr val="10B1A2"/>
                </a:solidFill>
                <a:latin typeface="Calibri"/>
                <a:ea typeface="Calibri"/>
                <a:cs typeface="Calibri"/>
                <a:sym typeface="Calibri"/>
              </a:rPr>
              <a:t>Avantajlar ve Özellikler Arasındaki Fark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sp>
        <p:nvSpPr>
          <p:cNvPr id="876" name="Google Shape;876;p45"/>
          <p:cNvSpPr txBox="1"/>
          <p:nvPr>
            <p:ph idx="2" type="body"/>
          </p:nvPr>
        </p:nvSpPr>
        <p:spPr>
          <a:xfrm>
            <a:off x="609599" y="1946991"/>
            <a:ext cx="11191873"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Ürününüzün özelliklerinden her biri küçük bir uygulama ile bir faydaya dönüştürülebilir. Bunu yapmak, kitlenizin sizinki gibi bir üründe ne aradığını daha iyi anlamanıza yardımcı olacaktır. Bu, kitlenize ulaşmanıza, mesajınızı anladıklarından emin olmanıza ve sonuç olarak ürün veya hizmetinizi satmanıza yardımcı olacaktır. Bu dönüşüme ulaşmak için </a:t>
            </a:r>
            <a:r>
              <a:rPr b="1" lang="en-IE"/>
              <a:t>izleyiciye özelliğin kendilerine nasıl fayda sağlayacağını anlatmanız yeterlidir.</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Daha fazla örnek : </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Bir arabadaki gaz sarfiyatı bir özelliktir; gazdan tasarruf edebileceğiniz para miktarı bir avantajdır.</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Bir süveterin önündeki cepler bir özelliktir; anahtarlarınız için bir yere sahip olmak ve kışın ellerini sıcak tutmak her ikisi de avantajıdır.</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Eve teslim bir özelliktir; mağazaya gitmek için programınıza ara vermek zorunda değilsiniz.</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877" name="Google Shape;877;p45"/>
          <p:cNvSpPr txBox="1"/>
          <p:nvPr/>
        </p:nvSpPr>
        <p:spPr>
          <a:xfrm>
            <a:off x="609600" y="789261"/>
            <a:ext cx="7407087" cy="1402837"/>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E63275"/>
              </a:buClr>
              <a:buSzPts val="3409"/>
              <a:buFont typeface="Arial"/>
              <a:buNone/>
            </a:pPr>
            <a:r>
              <a:rPr b="1" lang="en-IE" sz="3409">
                <a:solidFill>
                  <a:srgbClr val="E63275"/>
                </a:solidFill>
                <a:latin typeface="Calibri"/>
                <a:ea typeface="Calibri"/>
                <a:cs typeface="Calibri"/>
                <a:sym typeface="Calibri"/>
              </a:rPr>
              <a:t>İnce Ayar: Avantajlar ve Özellikler</a:t>
            </a:r>
            <a:endParaRPr b="1" sz="3409">
              <a:solidFill>
                <a:srgbClr val="E63275"/>
              </a:solidFill>
              <a:latin typeface="Calibri"/>
              <a:ea typeface="Calibri"/>
              <a:cs typeface="Calibri"/>
              <a:sym typeface="Calibri"/>
            </a:endParaRPr>
          </a:p>
          <a:p>
            <a:pPr indent="0" lvl="0" marL="0" marR="0" rtl="0" algn="l">
              <a:lnSpc>
                <a:spcPct val="70000"/>
              </a:lnSpc>
              <a:spcBef>
                <a:spcPts val="1000"/>
              </a:spcBef>
              <a:spcAft>
                <a:spcPts val="0"/>
              </a:spcAft>
              <a:buClr>
                <a:srgbClr val="10B1A2"/>
              </a:buClr>
              <a:buSzPts val="3409"/>
              <a:buFont typeface="Arial"/>
              <a:buNone/>
            </a:pPr>
            <a:r>
              <a:rPr b="1" lang="en-IE" sz="3409">
                <a:solidFill>
                  <a:srgbClr val="10B1A2"/>
                </a:solidFill>
                <a:latin typeface="Calibri"/>
                <a:ea typeface="Calibri"/>
                <a:cs typeface="Calibri"/>
                <a:sym typeface="Calibri"/>
              </a:rPr>
              <a:t>Avantajlar ve Özellikler Arasındaki Fark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sp>
        <p:nvSpPr>
          <p:cNvPr id="882" name="Google Shape;882;p46"/>
          <p:cNvSpPr txBox="1"/>
          <p:nvPr>
            <p:ph idx="2" type="body"/>
          </p:nvPr>
        </p:nvSpPr>
        <p:spPr>
          <a:xfrm>
            <a:off x="5991225" y="1953078"/>
            <a:ext cx="5948527" cy="394744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63275"/>
              </a:buClr>
              <a:buSzPts val="2400"/>
              <a:buNone/>
            </a:pPr>
            <a:r>
              <a:rPr b="1" lang="en-IE">
                <a:solidFill>
                  <a:srgbClr val="E63275"/>
                </a:solidFill>
              </a:rPr>
              <a:t>Bir Değer Önerisi tam olarak nedir?</a:t>
            </a:r>
            <a:endParaRPr/>
          </a:p>
          <a:p>
            <a:pPr indent="0" lvl="0" marL="0" rtl="0" algn="just">
              <a:lnSpc>
                <a:spcPct val="90000"/>
              </a:lnSpc>
              <a:spcBef>
                <a:spcPts val="1000"/>
              </a:spcBef>
              <a:spcAft>
                <a:spcPts val="0"/>
              </a:spcAft>
              <a:buClr>
                <a:srgbClr val="6D6E6C"/>
              </a:buClr>
              <a:buSzPts val="2400"/>
              <a:buNone/>
            </a:pPr>
            <a:r>
              <a:rPr b="1" lang="en-IE"/>
              <a:t>Benzersiz bir satış teklifi </a:t>
            </a:r>
            <a:r>
              <a:rPr lang="en-IE"/>
              <a:t>(USP, aynı zamanda </a:t>
            </a:r>
            <a:r>
              <a:rPr b="1" lang="en-IE"/>
              <a:t>benzersiz satış noktası </a:t>
            </a:r>
            <a:r>
              <a:rPr lang="en-IE"/>
              <a:t>olarak da görülür), bir ürünü rakiplerinden, en düşük maliyet, en yüksek kalite veya türünün ilk ürünü gibi farklılaştıran bir faktördür.</a:t>
            </a:r>
            <a:endParaRPr/>
          </a:p>
          <a:p>
            <a:pPr indent="0" lvl="0" marL="0" rtl="0" algn="just">
              <a:lnSpc>
                <a:spcPct val="90000"/>
              </a:lnSpc>
              <a:spcBef>
                <a:spcPts val="1000"/>
              </a:spcBef>
              <a:spcAft>
                <a:spcPts val="0"/>
              </a:spcAft>
              <a:buClr>
                <a:srgbClr val="6D6E6C"/>
              </a:buClr>
              <a:buSzPts val="2400"/>
              <a:buNone/>
            </a:pPr>
            <a:r>
              <a:rPr lang="en-IE"/>
              <a:t>Bir USP, “rakiplerinizin sahip olmadığı şey” olarak düşünülebilir.</a:t>
            </a:r>
            <a:endParaRPr/>
          </a:p>
        </p:txBody>
      </p:sp>
      <p:sp>
        <p:nvSpPr>
          <p:cNvPr id="883" name="Google Shape;883;p46"/>
          <p:cNvSpPr txBox="1"/>
          <p:nvPr>
            <p:ph idx="5" type="body"/>
          </p:nvPr>
        </p:nvSpPr>
        <p:spPr>
          <a:xfrm>
            <a:off x="480042" y="1536159"/>
            <a:ext cx="4364894" cy="29120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None/>
            </a:pPr>
            <a:r>
              <a:rPr lang="en-IE"/>
              <a:t>Farklılaşma, şirketlerin sürekli katılım göstermesi gereken en önemli stratejik ve taktik faaliyetlerden biridir.</a:t>
            </a:r>
            <a:endParaRPr/>
          </a:p>
          <a:p>
            <a:pPr indent="0" lvl="0" marL="0" rtl="0" algn="ctr">
              <a:lnSpc>
                <a:spcPct val="90000"/>
              </a:lnSpc>
              <a:spcBef>
                <a:spcPts val="1000"/>
              </a:spcBef>
              <a:spcAft>
                <a:spcPts val="0"/>
              </a:spcAft>
              <a:buClr>
                <a:schemeClr val="lt1"/>
              </a:buClr>
              <a:buSzPts val="3000"/>
              <a:buNone/>
            </a:pPr>
            <a:r>
              <a:rPr lang="en-IE"/>
              <a:t>Theodore Levitt</a:t>
            </a:r>
            <a:endParaRPr/>
          </a:p>
        </p:txBody>
      </p:sp>
      <p:sp>
        <p:nvSpPr>
          <p:cNvPr id="884" name="Google Shape;884;p46"/>
          <p:cNvSpPr txBox="1"/>
          <p:nvPr/>
        </p:nvSpPr>
        <p:spPr>
          <a:xfrm>
            <a:off x="6169572" y="630621"/>
            <a:ext cx="5399499" cy="107450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0B1A2"/>
              </a:buClr>
              <a:buSzPts val="3600"/>
              <a:buFont typeface="Arial"/>
              <a:buNone/>
            </a:pPr>
            <a:r>
              <a:rPr b="1" i="0" lang="en-IE" sz="3600">
                <a:solidFill>
                  <a:srgbClr val="10B1A2"/>
                </a:solidFill>
                <a:latin typeface="Calibri"/>
                <a:ea typeface="Calibri"/>
                <a:cs typeface="Calibri"/>
                <a:sym typeface="Calibri"/>
              </a:rPr>
              <a:t>İnce Ayar: Benzersiz Değer Önerisi</a:t>
            </a:r>
            <a:endParaRPr b="1" i="0" sz="3600">
              <a:solidFill>
                <a:srgbClr val="10B1A2"/>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Google Shape;889;p47"/>
          <p:cNvSpPr txBox="1"/>
          <p:nvPr>
            <p:ph idx="1" type="body"/>
          </p:nvPr>
        </p:nvSpPr>
        <p:spPr>
          <a:xfrm>
            <a:off x="4459091"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i="1" lang="en-IE">
                <a:solidFill>
                  <a:srgbClr val="E63275"/>
                </a:solidFill>
              </a:rPr>
              <a:t>Güçlü Bir Değer Önerisi Yazma</a:t>
            </a:r>
            <a:endParaRPr b="1">
              <a:solidFill>
                <a:srgbClr val="10B1A2"/>
              </a:solidFill>
            </a:endParaRPr>
          </a:p>
        </p:txBody>
      </p:sp>
      <p:sp>
        <p:nvSpPr>
          <p:cNvPr id="890" name="Google Shape;890;p47"/>
          <p:cNvSpPr txBox="1"/>
          <p:nvPr>
            <p:ph idx="2" type="body"/>
          </p:nvPr>
        </p:nvSpPr>
        <p:spPr>
          <a:xfrm>
            <a:off x="2984938" y="2107923"/>
            <a:ext cx="8584133"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u="sng"/>
              <a:t>Güçlü bir değer teklifi yazmak, öğrenebileceğiniz bir beceridir, ancak diğer tüm beceriler gibi, bunu doğru yapanlardan örnekler görmeye yardımcı olur.</a:t>
            </a:r>
            <a:endParaRPr/>
          </a:p>
          <a:p>
            <a:pPr indent="0" lvl="0" marL="0" rtl="0" algn="l">
              <a:lnSpc>
                <a:spcPct val="90000"/>
              </a:lnSpc>
              <a:spcBef>
                <a:spcPts val="1000"/>
              </a:spcBef>
              <a:spcAft>
                <a:spcPts val="0"/>
              </a:spcAft>
              <a:buClr>
                <a:srgbClr val="6D6E6C"/>
              </a:buClr>
              <a:buSzPts val="2400"/>
              <a:buNone/>
            </a:pPr>
            <a:r>
              <a:t/>
            </a:r>
            <a:endParaRPr/>
          </a:p>
        </p:txBody>
      </p:sp>
      <p:sp>
        <p:nvSpPr>
          <p:cNvPr id="891" name="Google Shape;891;p47"/>
          <p:cNvSpPr txBox="1"/>
          <p:nvPr/>
        </p:nvSpPr>
        <p:spPr>
          <a:xfrm>
            <a:off x="2984937" y="3424364"/>
            <a:ext cx="8881241" cy="36316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63275"/>
              </a:buClr>
              <a:buSzPts val="2400"/>
              <a:buFont typeface="Arial"/>
              <a:buNone/>
            </a:pPr>
            <a:r>
              <a:rPr b="1" lang="en-IE" sz="2400">
                <a:solidFill>
                  <a:srgbClr val="E63275"/>
                </a:solidFill>
                <a:latin typeface="Calibri"/>
                <a:ea typeface="Calibri"/>
                <a:cs typeface="Calibri"/>
                <a:sym typeface="Calibri"/>
              </a:rPr>
              <a:t>Örnek Teknik USP : Invision </a:t>
            </a:r>
            <a:endParaRPr/>
          </a:p>
          <a:p>
            <a:pPr indent="0" lvl="0" marL="0" marR="0" rtl="0" algn="l">
              <a:lnSpc>
                <a:spcPct val="90000"/>
              </a:lnSpc>
              <a:spcBef>
                <a:spcPts val="1000"/>
              </a:spcBef>
              <a:spcAft>
                <a:spcPts val="0"/>
              </a:spcAft>
              <a:buClr>
                <a:schemeClr val="dk1"/>
              </a:buClr>
              <a:buSzPts val="2400"/>
              <a:buFont typeface="Arial"/>
              <a:buNone/>
            </a:pPr>
            <a:r>
              <a:rPr lang="en-IE" sz="2400">
                <a:solidFill>
                  <a:schemeClr val="dk1"/>
                </a:solidFill>
                <a:latin typeface="Calibri"/>
                <a:ea typeface="Calibri"/>
                <a:cs typeface="Calibri"/>
                <a:sym typeface="Calibri"/>
              </a:rPr>
              <a:t>Invision, insanların tasarım maketlerini ve prototiplerini paylaşmalarını, görüntülemelerini ve işbirliği yapmalarını kolaylaştırarak tasarım sürecini kolaylaştırmaya kendini adamıştır. Sonuç? Değer teklifinde açıklandığı gibi daha iyi tasarım, daha hızlı ve ekip olarak yapılır.</a:t>
            </a:r>
            <a:endParaRPr/>
          </a:p>
          <a:p>
            <a:pPr indent="0" lvl="0" marL="0" marR="0" rtl="0" algn="l">
              <a:lnSpc>
                <a:spcPct val="90000"/>
              </a:lnSpc>
              <a:spcBef>
                <a:spcPts val="1000"/>
              </a:spcBef>
              <a:spcAft>
                <a:spcPts val="0"/>
              </a:spcAft>
              <a:buClr>
                <a:srgbClr val="E63275"/>
              </a:buClr>
              <a:buSzPts val="2400"/>
              <a:buFont typeface="Arial"/>
              <a:buNone/>
            </a:pPr>
            <a:r>
              <a:rPr b="1" lang="en-IE" sz="2400">
                <a:solidFill>
                  <a:srgbClr val="E63275"/>
                </a:solidFill>
                <a:latin typeface="Calibri"/>
                <a:ea typeface="Calibri"/>
                <a:cs typeface="Calibri"/>
                <a:sym typeface="Calibri"/>
              </a:rPr>
              <a:t>Platform Turu</a:t>
            </a:r>
            <a:endParaRPr b="1" sz="2400">
              <a:solidFill>
                <a:srgbClr val="E63275"/>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rPr lang="en-IE" sz="2400" u="sng">
                <a:solidFill>
                  <a:schemeClr val="dk1"/>
                </a:solidFill>
                <a:latin typeface="Calibri"/>
                <a:ea typeface="Calibri"/>
                <a:cs typeface="Calibri"/>
                <a:sym typeface="Calibri"/>
                <a:hlinkClick r:id="rId3"/>
              </a:rPr>
              <a:t>https://www.invisionapp.com/</a:t>
            </a:r>
            <a:endParaRPr sz="2400">
              <a:solidFill>
                <a:schemeClr val="dk1"/>
              </a:solidFill>
              <a:latin typeface="Calibri"/>
              <a:ea typeface="Calibri"/>
              <a:cs typeface="Calibri"/>
              <a:sym typeface="Calibri"/>
            </a:endParaRPr>
          </a:p>
        </p:txBody>
      </p:sp>
      <p:pic>
        <p:nvPicPr>
          <p:cNvPr descr="A picture containing drawing&#10;&#10;Description automatically generated" id="892" name="Google Shape;892;p47"/>
          <p:cNvPicPr preferRelativeResize="0"/>
          <p:nvPr/>
        </p:nvPicPr>
        <p:blipFill rotWithShape="1">
          <a:blip r:embed="rId4">
            <a:alphaModFix/>
          </a:blip>
          <a:srcRect b="0" l="0" r="0" t="0"/>
          <a:stretch/>
        </p:blipFill>
        <p:spPr>
          <a:xfrm>
            <a:off x="47186" y="3653086"/>
            <a:ext cx="2640644" cy="88477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Google Shape;897;p48"/>
          <p:cNvSpPr txBox="1"/>
          <p:nvPr>
            <p:ph idx="1" type="body"/>
          </p:nvPr>
        </p:nvSpPr>
        <p:spPr>
          <a:xfrm>
            <a:off x="3801250" y="752750"/>
            <a:ext cx="7928700" cy="10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a:t>
            </a:r>
            <a:r>
              <a:rPr b="1" lang="en-IE" sz="2800">
                <a:solidFill>
                  <a:srgbClr val="E63275"/>
                </a:solidFill>
              </a:rPr>
              <a:t> </a:t>
            </a:r>
            <a:r>
              <a:rPr b="1" lang="en-IE" sz="2800"/>
              <a:t>E</a:t>
            </a:r>
            <a:r>
              <a:rPr b="1" lang="en-IE" sz="2800"/>
              <a:t>leonora Burzyńska ile söyleşi</a:t>
            </a:r>
            <a:endParaRPr sz="2800"/>
          </a:p>
          <a:p>
            <a:pPr indent="0" lvl="0" marL="0" rtl="0" algn="l">
              <a:lnSpc>
                <a:spcPct val="90000"/>
              </a:lnSpc>
              <a:spcBef>
                <a:spcPts val="1000"/>
              </a:spcBef>
              <a:spcAft>
                <a:spcPts val="0"/>
              </a:spcAft>
              <a:buClr>
                <a:srgbClr val="6D6E6C"/>
              </a:buClr>
              <a:buSzPts val="2400"/>
              <a:buNone/>
            </a:pPr>
            <a:r>
              <a:rPr i="1" lang="en-IE" sz="2400"/>
              <a:t>Quantum sp. z o.o.  Kurucu ve CEO’su</a:t>
            </a:r>
            <a:endParaRPr i="1" sz="2400"/>
          </a:p>
          <a:p>
            <a:pPr indent="0" lvl="0" marL="0" rtl="0" algn="l">
              <a:lnSpc>
                <a:spcPct val="90000"/>
              </a:lnSpc>
              <a:spcBef>
                <a:spcPts val="1000"/>
              </a:spcBef>
              <a:spcAft>
                <a:spcPts val="0"/>
              </a:spcAft>
              <a:buClr>
                <a:srgbClr val="6D6E6C"/>
              </a:buClr>
              <a:buSzPts val="2400"/>
              <a:buNone/>
            </a:pPr>
            <a:r>
              <a:t/>
            </a:r>
            <a:endParaRPr i="1" sz="2400"/>
          </a:p>
          <a:p>
            <a:pPr indent="0" lvl="0" marL="0" rtl="0" algn="l">
              <a:lnSpc>
                <a:spcPct val="90000"/>
              </a:lnSpc>
              <a:spcBef>
                <a:spcPts val="1000"/>
              </a:spcBef>
              <a:spcAft>
                <a:spcPts val="0"/>
              </a:spcAft>
              <a:buClr>
                <a:srgbClr val="6D6E6C"/>
              </a:buClr>
              <a:buSzPts val="3000"/>
              <a:buNone/>
            </a:pPr>
            <a:r>
              <a:t/>
            </a:r>
            <a:endParaRPr sz="3000"/>
          </a:p>
        </p:txBody>
      </p:sp>
      <p:sp>
        <p:nvSpPr>
          <p:cNvPr id="898" name="Google Shape;898;p48"/>
          <p:cNvSpPr txBox="1"/>
          <p:nvPr>
            <p:ph idx="2" type="body"/>
          </p:nvPr>
        </p:nvSpPr>
        <p:spPr>
          <a:xfrm>
            <a:off x="3699545" y="2117448"/>
            <a:ext cx="7869528"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lang="en-IE"/>
              <a:t>Eleonora Şirketini Nasıl Oluşturdu ve Geliştirdi</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Kendi şirketini yöneten Eleonora Burzyńska ile yaptığı röportaj Quantum sp. z o.o. İşletmesinin arka planlarını ve şirketi yaratmasına ve geliştirmesine yardımcı olan DrBarbara.pl uygulaması fikrini sunar. Gelecekteki büyüme için bazı planlar da belirtilmiştir.</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(Lehçe): </a:t>
            </a:r>
            <a:r>
              <a:rPr b="1" lang="en-IE"/>
              <a:t> </a:t>
            </a:r>
            <a:endParaRPr/>
          </a:p>
          <a:p>
            <a:pPr indent="0" lvl="0" marL="0" rtl="0" algn="l">
              <a:lnSpc>
                <a:spcPct val="90000"/>
              </a:lnSpc>
              <a:spcBef>
                <a:spcPts val="1000"/>
              </a:spcBef>
              <a:spcAft>
                <a:spcPts val="0"/>
              </a:spcAft>
              <a:buClr>
                <a:srgbClr val="6D6E6C"/>
              </a:buClr>
              <a:buSzPts val="2400"/>
              <a:buNone/>
            </a:pPr>
            <a:r>
              <a:rPr lang="en-IE" u="sng">
                <a:solidFill>
                  <a:schemeClr val="hlink"/>
                </a:solidFill>
                <a:hlinkClick r:id="rId3"/>
              </a:rPr>
              <a:t>https://www.youtube.com/watch?v=noGCcx_foF0</a:t>
            </a:r>
            <a:endParaRPr/>
          </a:p>
        </p:txBody>
      </p:sp>
      <p:pic>
        <p:nvPicPr>
          <p:cNvPr descr="Image result for polish flag" id="899" name="Google Shape;899;p48"/>
          <p:cNvPicPr preferRelativeResize="0"/>
          <p:nvPr/>
        </p:nvPicPr>
        <p:blipFill rotWithShape="1">
          <a:blip r:embed="rId4">
            <a:alphaModFix/>
          </a:blip>
          <a:srcRect b="0" l="0" r="0" t="0"/>
          <a:stretch/>
        </p:blipFill>
        <p:spPr>
          <a:xfrm>
            <a:off x="622927" y="3142015"/>
            <a:ext cx="2113266" cy="1317071"/>
          </a:xfrm>
          <a:prstGeom prst="rect">
            <a:avLst/>
          </a:prstGeom>
          <a:noFill/>
          <a:ln>
            <a:noFill/>
          </a:ln>
          <a:effectLst>
            <a:outerShdw blurRad="292100" rotWithShape="0" algn="tl" dir="2700000" dist="139700">
              <a:srgbClr val="333333">
                <a:alpha val="64705"/>
              </a:srgbClr>
            </a:outerShdw>
          </a:effectLst>
        </p:spPr>
      </p:pic>
      <p:sp>
        <p:nvSpPr>
          <p:cNvPr id="900" name="Google Shape;900;p48"/>
          <p:cNvSpPr txBox="1"/>
          <p:nvPr/>
        </p:nvSpPr>
        <p:spPr>
          <a:xfrm>
            <a:off x="735663" y="4628204"/>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Google Shape;905;p49"/>
          <p:cNvSpPr txBox="1"/>
          <p:nvPr>
            <p:ph idx="1" type="body"/>
          </p:nvPr>
        </p:nvSpPr>
        <p:spPr>
          <a:xfrm>
            <a:off x="3783724" y="767257"/>
            <a:ext cx="7785347" cy="11690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br>
              <a:rPr b="1" lang="en-IE">
                <a:solidFill>
                  <a:srgbClr val="E95273"/>
                </a:solidFill>
                <a:latin typeface="Calibri"/>
                <a:ea typeface="Calibri"/>
                <a:cs typeface="Calibri"/>
                <a:sym typeface="Calibri"/>
              </a:rPr>
            </a:br>
            <a:r>
              <a:rPr b="1" lang="en-IE">
                <a:solidFill>
                  <a:srgbClr val="E95273"/>
                </a:solidFill>
                <a:latin typeface="Calibri"/>
                <a:ea typeface="Calibri"/>
                <a:cs typeface="Calibri"/>
                <a:sym typeface="Calibri"/>
              </a:rPr>
              <a:t>Neler Öğrendik?</a:t>
            </a:r>
            <a:endParaRPr b="1"/>
          </a:p>
        </p:txBody>
      </p:sp>
      <p:sp>
        <p:nvSpPr>
          <p:cNvPr id="906" name="Google Shape;906;p49"/>
          <p:cNvSpPr txBox="1"/>
          <p:nvPr>
            <p:ph idx="2" type="body"/>
          </p:nvPr>
        </p:nvSpPr>
        <p:spPr>
          <a:xfrm>
            <a:off x="451257" y="2722123"/>
            <a:ext cx="10696500" cy="3975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95273"/>
              </a:buClr>
              <a:buSzPts val="2400"/>
              <a:buFont typeface="Arial"/>
              <a:buChar char="•"/>
            </a:pPr>
            <a:r>
              <a:rPr lang="en-IE"/>
              <a:t>Mühendislik (ve / veya STEM) fikrimi nasıl doğrulayacağını ve kuluçkalandıracağını anlıyorsunuz. Fikir doğrulamasının ne olduğunu biliyor, neyi arayacağınızı, önemli ipuçlarını, önemli soruları ve testleri öğrenebilirsiniz.</a:t>
            </a:r>
            <a:endParaRPr/>
          </a:p>
          <a:p>
            <a:pPr indent="-342900" lvl="0" marL="342900" rtl="0" algn="l">
              <a:lnSpc>
                <a:spcPct val="90000"/>
              </a:lnSpc>
              <a:spcBef>
                <a:spcPts val="700"/>
              </a:spcBef>
              <a:spcAft>
                <a:spcPts val="0"/>
              </a:spcAft>
              <a:buClr>
                <a:srgbClr val="E95273"/>
              </a:buClr>
              <a:buSzPts val="2400"/>
              <a:buFont typeface="Arial"/>
              <a:buChar char="•"/>
            </a:pPr>
            <a:r>
              <a:rPr lang="en-IE"/>
              <a:t>Artık hedef pazarımı daha iyi anlıyorsunuz, nasıl araştırılacağını, kilit soruları, röportaj nasıl yapılacağını ve sonuçları nasıl doğrulayıp değerlendireceğini biliyorsunuz.</a:t>
            </a:r>
            <a:endParaRPr/>
          </a:p>
          <a:p>
            <a:pPr indent="-342900" lvl="0" marL="342900" rtl="0" algn="l">
              <a:lnSpc>
                <a:spcPct val="90000"/>
              </a:lnSpc>
              <a:spcBef>
                <a:spcPts val="700"/>
              </a:spcBef>
              <a:spcAft>
                <a:spcPts val="0"/>
              </a:spcAft>
              <a:buClr>
                <a:srgbClr val="E95273"/>
              </a:buClr>
              <a:buSzPts val="2400"/>
              <a:buFont typeface="Arial"/>
              <a:buChar char="•"/>
            </a:pPr>
            <a:r>
              <a:rPr lang="en-IE"/>
              <a:t>Asansör konuşması yapmak için neyin gerekli olduğunu biliyorsunuz.</a:t>
            </a:r>
            <a:endParaRPr/>
          </a:p>
          <a:p>
            <a:pPr indent="-342900" lvl="0" marL="342900" rtl="0" algn="l">
              <a:lnSpc>
                <a:spcPct val="90000"/>
              </a:lnSpc>
              <a:spcBef>
                <a:spcPts val="700"/>
              </a:spcBef>
              <a:spcAft>
                <a:spcPts val="0"/>
              </a:spcAft>
              <a:buClr>
                <a:srgbClr val="E95273"/>
              </a:buClr>
              <a:buSzPts val="2400"/>
              <a:buFont typeface="Arial"/>
              <a:buChar char="•"/>
            </a:pPr>
            <a:r>
              <a:rPr lang="en-IE"/>
              <a:t>Özellikler ve Avantajlar, Benzersiz Değer Önerisi ve Benzersiz Satış Noktası arasındaki farkı biliyorsunuz</a:t>
            </a:r>
            <a:endParaRPr/>
          </a:p>
          <a:p>
            <a:pPr indent="-342900" lvl="0" marL="342900" rtl="0" algn="l">
              <a:lnSpc>
                <a:spcPct val="90000"/>
              </a:lnSpc>
              <a:spcBef>
                <a:spcPts val="700"/>
              </a:spcBef>
              <a:spcAft>
                <a:spcPts val="0"/>
              </a:spcAft>
              <a:buClr>
                <a:srgbClr val="E95273"/>
              </a:buClr>
              <a:buSzPts val="2400"/>
              <a:buFont typeface="Arial"/>
              <a:buChar char="•"/>
            </a:pPr>
            <a:r>
              <a:rPr lang="en-IE"/>
              <a:t>İş fikrinizi nasıl kuluçkalayacağınız ve geliştireceğiniz çok önemlidir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pic>
        <p:nvPicPr>
          <p:cNvPr id="586" name="Google Shape;586;p5"/>
          <p:cNvPicPr preferRelativeResize="0"/>
          <p:nvPr>
            <p:ph idx="2" type="pic"/>
          </p:nvPr>
        </p:nvPicPr>
        <p:blipFill rotWithShape="1">
          <a:blip r:embed="rId3">
            <a:alphaModFix/>
          </a:blip>
          <a:srcRect b="6607" l="0" r="0" t="6608"/>
          <a:stretch/>
        </p:blipFill>
        <p:spPr>
          <a:xfrm>
            <a:off x="6934200" y="-3175"/>
            <a:ext cx="5257800" cy="6845300"/>
          </a:xfrm>
          <a:prstGeom prst="rect">
            <a:avLst/>
          </a:prstGeom>
          <a:noFill/>
          <a:ln>
            <a:noFill/>
          </a:ln>
        </p:spPr>
      </p:pic>
      <p:sp>
        <p:nvSpPr>
          <p:cNvPr id="587" name="Google Shape;587;p5"/>
          <p:cNvSpPr txBox="1"/>
          <p:nvPr>
            <p:ph idx="1" type="body"/>
          </p:nvPr>
        </p:nvSpPr>
        <p:spPr>
          <a:xfrm>
            <a:off x="4379222" y="5111113"/>
            <a:ext cx="785328" cy="1056986"/>
          </a:xfrm>
          <a:prstGeom prst="rect">
            <a:avLst/>
          </a:prstGeom>
          <a:noFill/>
          <a:ln>
            <a:noFill/>
          </a:ln>
        </p:spPr>
        <p:txBody>
          <a:bodyPr anchorCtr="0" anchor="t" bIns="45700" lIns="91425" spcFirstLastPara="1" rIns="91425" wrap="square" tIns="45700">
            <a:normAutofit/>
          </a:bodyPr>
          <a:lstStyle/>
          <a:p>
            <a:pPr indent="0" lvl="0" marL="0" rtl="0" algn="r">
              <a:lnSpc>
                <a:spcPct val="70000"/>
              </a:lnSpc>
              <a:spcBef>
                <a:spcPts val="0"/>
              </a:spcBef>
              <a:spcAft>
                <a:spcPts val="0"/>
              </a:spcAft>
              <a:buClr>
                <a:schemeClr val="lt1"/>
              </a:buClr>
              <a:buSzPts val="8232"/>
              <a:buNone/>
            </a:pPr>
            <a:r>
              <a:rPr lang="en-IE" sz="8232"/>
              <a:t>”</a:t>
            </a:r>
            <a:endParaRPr/>
          </a:p>
        </p:txBody>
      </p:sp>
      <p:sp>
        <p:nvSpPr>
          <p:cNvPr id="588" name="Google Shape;588;p5"/>
          <p:cNvSpPr txBox="1"/>
          <p:nvPr>
            <p:ph idx="2" type="body"/>
          </p:nvPr>
        </p:nvSpPr>
        <p:spPr>
          <a:xfrm>
            <a:off x="455036" y="696931"/>
            <a:ext cx="2613204" cy="122166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8880"/>
              <a:buFont typeface="Arial"/>
              <a:buNone/>
            </a:pPr>
            <a:r>
              <a:rPr lang="en-IE" sz="8880"/>
              <a:t>“</a:t>
            </a:r>
            <a:endParaRPr/>
          </a:p>
        </p:txBody>
      </p:sp>
      <p:sp>
        <p:nvSpPr>
          <p:cNvPr id="589" name="Google Shape;589;p5"/>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3000"/>
              <a:buNone/>
            </a:pPr>
            <a:r>
              <a:rPr lang="en-IE"/>
              <a:t>Fikir doğrulaması yinelemelidir. Projenizin iş akışı şu olmalıdır: fikir, doğrulama, değiştirilmiş fikir, yürütme, tekrar. Mevcut bir ürüne yeni bir özellik eklemeyi veya teklifinizi başka bir şeye döndürmeyi düşündüğünüzde de benzer bir işlem uygulanır. Sonuç: Araştırmanızı yapın ve fikirleriniz hakkında geri bildirim almayı asla bırakmayın.</a:t>
            </a:r>
            <a:endParaRPr/>
          </a:p>
        </p:txBody>
      </p:sp>
      <p:sp>
        <p:nvSpPr>
          <p:cNvPr id="590" name="Google Shape;590;p5"/>
          <p:cNvSpPr/>
          <p:nvPr/>
        </p:nvSpPr>
        <p:spPr>
          <a:xfrm>
            <a:off x="310271" y="5730250"/>
            <a:ext cx="551593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1800" u="none" cap="none" strike="noStrike">
                <a:solidFill>
                  <a:schemeClr val="lt1"/>
                </a:solidFill>
                <a:latin typeface="Calibri"/>
                <a:ea typeface="Calibri"/>
                <a:cs typeface="Calibri"/>
                <a:sym typeface="Calibri"/>
              </a:rPr>
              <a:t>NATASHA CHE</a:t>
            </a:r>
            <a:r>
              <a:rPr b="0" i="0" lang="en-IE" sz="1800" u="none" cap="none" strike="noStrike">
                <a:solidFill>
                  <a:schemeClr val="lt1"/>
                </a:solidFill>
                <a:latin typeface="Calibri"/>
                <a:ea typeface="Calibri"/>
                <a:cs typeface="Calibri"/>
                <a:sym typeface="Calibri"/>
              </a:rPr>
              <a:t>, Soundwise Kurucusu</a:t>
            </a:r>
            <a:endParaRPr b="0" i="0" sz="1800" u="none" cap="none" strike="noStrike">
              <a:solidFill>
                <a:schemeClr val="lt1"/>
              </a:solidFill>
              <a:latin typeface="Calibri"/>
              <a:ea typeface="Calibri"/>
              <a:cs typeface="Calibri"/>
              <a:sym typeface="Calibri"/>
            </a:endParaRPr>
          </a:p>
        </p:txBody>
      </p:sp>
      <p:sp>
        <p:nvSpPr>
          <p:cNvPr id="591" name="Google Shape;591;p5"/>
          <p:cNvSpPr txBox="1"/>
          <p:nvPr/>
        </p:nvSpPr>
        <p:spPr>
          <a:xfrm>
            <a:off x="7596025" y="6168099"/>
            <a:ext cx="4176712" cy="2635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400"/>
              <a:buFont typeface="Calibri"/>
              <a:buNone/>
            </a:pPr>
            <a:r>
              <a:rPr b="1" i="0" lang="en-IE" sz="1400" u="none" cap="none" strike="noStrike">
                <a:solidFill>
                  <a:schemeClr val="lt1"/>
                </a:solidFill>
                <a:latin typeface="Calibri"/>
                <a:ea typeface="Calibri"/>
                <a:cs typeface="Calibri"/>
                <a:sym typeface="Calibri"/>
              </a:rPr>
              <a:t>Source</a:t>
            </a:r>
            <a:r>
              <a:rPr b="1" i="0" lang="en-IE" sz="1400" u="none" cap="none" strike="noStrike">
                <a:solidFill>
                  <a:srgbClr val="525252"/>
                </a:solidFill>
                <a:latin typeface="Calibri"/>
                <a:ea typeface="Calibri"/>
                <a:cs typeface="Calibri"/>
                <a:sym typeface="Calibri"/>
              </a:rPr>
              <a:t>: </a:t>
            </a:r>
            <a:r>
              <a:rPr b="0" i="0" lang="en-IE" sz="1400" u="sng" cap="none" strike="noStrike">
                <a:solidFill>
                  <a:srgbClr val="525252"/>
                </a:solidFill>
                <a:latin typeface="Calibri"/>
                <a:ea typeface="Calibri"/>
                <a:cs typeface="Calibri"/>
                <a:sym typeface="Calibri"/>
                <a:hlinkClick r:id="rId4"/>
              </a:rPr>
              <a:t>Business Ideas, Natasha Che</a:t>
            </a:r>
            <a:endParaRPr b="0" i="0" sz="1400" u="none" cap="none" strike="noStrike">
              <a:solidFill>
                <a:srgbClr val="52525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0" name="Shape 910"/>
        <p:cNvGrpSpPr/>
        <p:nvPr/>
      </p:nvGrpSpPr>
      <p:grpSpPr>
        <a:xfrm>
          <a:off x="0" y="0"/>
          <a:ext cx="0" cy="0"/>
          <a:chOff x="0" y="0"/>
          <a:chExt cx="0" cy="0"/>
        </a:xfrm>
      </p:grpSpPr>
      <p:sp>
        <p:nvSpPr>
          <p:cNvPr id="911" name="Google Shape;911;p50"/>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Arial"/>
              <a:buNone/>
            </a:pPr>
            <a:r>
              <a:rPr b="1" lang="en-IE"/>
              <a:t>EKSTRA ÖĞRENME</a:t>
            </a:r>
            <a:endParaRPr/>
          </a:p>
          <a:p>
            <a:pPr indent="0" lvl="0" marL="0" marR="0" rtl="0" algn="l">
              <a:lnSpc>
                <a:spcPct val="90000"/>
              </a:lnSpc>
              <a:spcBef>
                <a:spcPts val="1000"/>
              </a:spcBef>
              <a:spcAft>
                <a:spcPts val="0"/>
              </a:spcAft>
              <a:buClr>
                <a:schemeClr val="lt1"/>
              </a:buClr>
              <a:buSzPts val="2400"/>
              <a:buFont typeface="Arial"/>
              <a:buNone/>
            </a:pPr>
            <a:r>
              <a:rPr b="1" lang="en-IE" sz="2400"/>
              <a:t>Bu bölümde size daha derinlemesine araştırma yapabilmeniz için ele alınan konular hakkında bazı ek bilgiler sunuyoruz.</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5" name="Shape 915"/>
        <p:cNvGrpSpPr/>
        <p:nvPr/>
      </p:nvGrpSpPr>
      <p:grpSpPr>
        <a:xfrm>
          <a:off x="0" y="0"/>
          <a:ext cx="0" cy="0"/>
          <a:chOff x="0" y="0"/>
          <a:chExt cx="0" cy="0"/>
        </a:xfrm>
      </p:grpSpPr>
      <p:sp>
        <p:nvSpPr>
          <p:cNvPr id="916" name="Google Shape;916;p51"/>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İlişkileri Erken Kurun</a:t>
            </a:r>
            <a:endParaRPr b="1">
              <a:solidFill>
                <a:srgbClr val="E95273"/>
              </a:solidFill>
            </a:endParaRPr>
          </a:p>
          <a:p>
            <a:pPr indent="0" lvl="0" marL="0" rtl="0" algn="l">
              <a:lnSpc>
                <a:spcPct val="90000"/>
              </a:lnSpc>
              <a:spcBef>
                <a:spcPts val="300"/>
              </a:spcBef>
              <a:spcAft>
                <a:spcPts val="0"/>
              </a:spcAft>
              <a:buClr>
                <a:srgbClr val="6D6E6C"/>
              </a:buClr>
              <a:buSzPts val="2400"/>
              <a:buNone/>
            </a:pPr>
            <a:r>
              <a:t/>
            </a:r>
            <a:endParaRPr/>
          </a:p>
          <a:p>
            <a:pPr indent="0" lvl="0" marL="0" rtl="0" algn="l">
              <a:lnSpc>
                <a:spcPct val="90000"/>
              </a:lnSpc>
              <a:spcBef>
                <a:spcPts val="300"/>
              </a:spcBef>
              <a:spcAft>
                <a:spcPts val="0"/>
              </a:spcAft>
              <a:buClr>
                <a:srgbClr val="6D6E6C"/>
              </a:buClr>
              <a:buSzPts val="2400"/>
              <a:buNone/>
            </a:pPr>
            <a:r>
              <a:rPr lang="en-IE"/>
              <a:t>Deneyimli mühendislik girişimcileri, danışmanları ve yatırımcıları ile olabildiğince erken ilişkiler geliştirmeye başlayın.</a:t>
            </a:r>
            <a:endParaRPr/>
          </a:p>
          <a:p>
            <a:pPr indent="0" lvl="0" marL="0" rtl="0" algn="l">
              <a:lnSpc>
                <a:spcPct val="90000"/>
              </a:lnSpc>
              <a:spcBef>
                <a:spcPts val="300"/>
              </a:spcBef>
              <a:spcAft>
                <a:spcPts val="0"/>
              </a:spcAft>
              <a:buClr>
                <a:srgbClr val="6D6E6C"/>
              </a:buClr>
              <a:buSzPts val="2400"/>
              <a:buNone/>
            </a:pPr>
            <a:r>
              <a:t/>
            </a:r>
            <a:endParaRPr/>
          </a:p>
          <a:p>
            <a:pPr indent="0" lvl="0" marL="0" rtl="0" algn="l">
              <a:lnSpc>
                <a:spcPct val="90000"/>
              </a:lnSpc>
              <a:spcBef>
                <a:spcPts val="300"/>
              </a:spcBef>
              <a:spcAft>
                <a:spcPts val="0"/>
              </a:spcAft>
              <a:buClr>
                <a:srgbClr val="6D6E6C"/>
              </a:buClr>
              <a:buSzPts val="2400"/>
              <a:buNone/>
            </a:pPr>
            <a:r>
              <a:rPr lang="en-IE"/>
              <a:t>Sadece müşterilerle ve son kullanıcılarla konuşmakla kalmayıp ekosistemdeki deneyimli insanlarla bağlantı kurmak da önemlidir.</a:t>
            </a:r>
            <a:endParaRPr/>
          </a:p>
        </p:txBody>
      </p:sp>
      <p:pic>
        <p:nvPicPr>
          <p:cNvPr id="917" name="Google Shape;917;p51"/>
          <p:cNvPicPr preferRelativeResize="0"/>
          <p:nvPr>
            <p:ph idx="2" type="pic"/>
          </p:nvPr>
        </p:nvPicPr>
        <p:blipFill rotWithShape="1">
          <a:blip r:embed="rId3">
            <a:alphaModFix/>
          </a:blip>
          <a:srcRect b="51" l="29861" r="37752" t="10994"/>
          <a:stretch/>
        </p:blipFill>
        <p:spPr>
          <a:xfrm>
            <a:off x="9982898" y="3196711"/>
            <a:ext cx="2209101" cy="365811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1" name="Shape 921"/>
        <p:cNvGrpSpPr/>
        <p:nvPr/>
      </p:nvGrpSpPr>
      <p:grpSpPr>
        <a:xfrm>
          <a:off x="0" y="0"/>
          <a:ext cx="0" cy="0"/>
          <a:chOff x="0" y="0"/>
          <a:chExt cx="0" cy="0"/>
        </a:xfrm>
      </p:grpSpPr>
      <p:sp>
        <p:nvSpPr>
          <p:cNvPr id="922" name="Google Shape;922;p52"/>
          <p:cNvSpPr txBox="1"/>
          <p:nvPr>
            <p:ph idx="1" type="body"/>
          </p:nvPr>
        </p:nvSpPr>
        <p:spPr>
          <a:xfrm>
            <a:off x="657226" y="818322"/>
            <a:ext cx="7407087" cy="107571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95273"/>
              </a:buClr>
              <a:buSzPts val="3600"/>
              <a:buNone/>
            </a:pPr>
            <a:r>
              <a:rPr b="1" lang="en-IE">
                <a:solidFill>
                  <a:srgbClr val="E95273"/>
                </a:solidFill>
              </a:rPr>
              <a:t>Güçlü, Kalıcı İş İlişkileri Oluşturmanın 11 Yolu</a:t>
            </a:r>
            <a:endParaRPr b="1">
              <a:solidFill>
                <a:srgbClr val="E95273"/>
              </a:solidFill>
            </a:endParaRPr>
          </a:p>
        </p:txBody>
      </p:sp>
      <p:sp>
        <p:nvSpPr>
          <p:cNvPr id="923" name="Google Shape;923;p52"/>
          <p:cNvSpPr txBox="1"/>
          <p:nvPr>
            <p:ph idx="2" type="body"/>
          </p:nvPr>
        </p:nvSpPr>
        <p:spPr>
          <a:xfrm>
            <a:off x="657226" y="2005574"/>
            <a:ext cx="11534774"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Kalıcı iş ilişkileri, özel ve tutarlı çalışma olmadan gerçekleşmez ve gelişmez. İş ağımız, destek, yön ve içgörü için güvenebileceğimiz, güvenebileceğimiz ve güvenebileceğimiz nitelikli, seçici bir grup insan olmalıdır.</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Otantik ol</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Paylaşılan Hedefleri ve Değerleri Belirle</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Karşılıklı saygı geliştir</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Kırılgan yanlarını  paylaş</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"Arkanı kolluyorum"</a:t>
            </a:r>
            <a:endParaRPr/>
          </a:p>
          <a:p>
            <a:pPr indent="-457200" lvl="0" marL="457200" rtl="0" algn="l">
              <a:lnSpc>
                <a:spcPct val="90000"/>
              </a:lnSpc>
              <a:spcBef>
                <a:spcPts val="1000"/>
              </a:spcBef>
              <a:spcAft>
                <a:spcPts val="0"/>
              </a:spcAft>
              <a:buClr>
                <a:srgbClr val="6D6E6C"/>
              </a:buClr>
              <a:buSzPts val="2400"/>
              <a:buFont typeface="Calibri"/>
              <a:buAutoNum type="arabicPeriod"/>
            </a:pPr>
            <a:r>
              <a:rPr lang="en-IE"/>
              <a:t>İnsanlar Birbirleriyle Ağ Kurmak İçin Anlamlı Bağlantılar Kurun</a:t>
            </a:r>
            <a:endParaRPr/>
          </a:p>
        </p:txBody>
      </p:sp>
      <p:pic>
        <p:nvPicPr>
          <p:cNvPr descr="A picture containing drawing&#10;&#10;Description automatically generated" id="924" name="Google Shape;924;p52"/>
          <p:cNvPicPr preferRelativeResize="0"/>
          <p:nvPr/>
        </p:nvPicPr>
        <p:blipFill rotWithShape="1">
          <a:blip r:embed="rId3">
            <a:alphaModFix/>
          </a:blip>
          <a:srcRect b="0" l="0" r="0" t="0"/>
          <a:stretch/>
        </p:blipFill>
        <p:spPr>
          <a:xfrm>
            <a:off x="7324725" y="3429000"/>
            <a:ext cx="4095750" cy="199881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sp>
        <p:nvSpPr>
          <p:cNvPr id="929" name="Google Shape;929;p53"/>
          <p:cNvSpPr txBox="1"/>
          <p:nvPr>
            <p:ph idx="1" type="body"/>
          </p:nvPr>
        </p:nvSpPr>
        <p:spPr>
          <a:xfrm>
            <a:off x="599214" y="804054"/>
            <a:ext cx="7407087" cy="107571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95273"/>
              </a:buClr>
              <a:buSzPts val="3600"/>
              <a:buNone/>
            </a:pPr>
            <a:r>
              <a:rPr b="1" lang="en-IE">
                <a:solidFill>
                  <a:srgbClr val="E95273"/>
                </a:solidFill>
              </a:rPr>
              <a:t>Güçlü, Kalıcı İş İlişkileri Oluşturmanın 11 Yolu</a:t>
            </a:r>
            <a:endParaRPr b="1">
              <a:solidFill>
                <a:srgbClr val="E95273"/>
              </a:solidFill>
            </a:endParaRPr>
          </a:p>
        </p:txBody>
      </p:sp>
      <p:sp>
        <p:nvSpPr>
          <p:cNvPr id="930" name="Google Shape;930;p53"/>
          <p:cNvSpPr txBox="1"/>
          <p:nvPr>
            <p:ph idx="2" type="body"/>
          </p:nvPr>
        </p:nvSpPr>
        <p:spPr>
          <a:xfrm>
            <a:off x="599214" y="1959569"/>
            <a:ext cx="7961257"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1000"/>
              <a:buNone/>
            </a:pPr>
            <a:r>
              <a:t/>
            </a:r>
            <a:endParaRPr sz="1000"/>
          </a:p>
          <a:p>
            <a:pPr indent="-457200" lvl="0" marL="457200" rtl="0" algn="l">
              <a:lnSpc>
                <a:spcPct val="90000"/>
              </a:lnSpc>
              <a:spcBef>
                <a:spcPts val="1000"/>
              </a:spcBef>
              <a:spcAft>
                <a:spcPts val="0"/>
              </a:spcAft>
              <a:buClr>
                <a:srgbClr val="6D6E6C"/>
              </a:buClr>
              <a:buSzPts val="2400"/>
              <a:buFont typeface="Calibri"/>
              <a:buAutoNum type="arabicPeriod" startAt="7"/>
            </a:pPr>
            <a:r>
              <a:rPr lang="en-IE"/>
              <a:t>Daha kişisel olun</a:t>
            </a:r>
            <a:endParaRPr/>
          </a:p>
          <a:p>
            <a:pPr indent="-457200" lvl="0" marL="457200" rtl="0" algn="l">
              <a:lnSpc>
                <a:spcPct val="90000"/>
              </a:lnSpc>
              <a:spcBef>
                <a:spcPts val="1000"/>
              </a:spcBef>
              <a:spcAft>
                <a:spcPts val="0"/>
              </a:spcAft>
              <a:buClr>
                <a:srgbClr val="6D6E6C"/>
              </a:buClr>
              <a:buSzPts val="2400"/>
              <a:buFont typeface="Calibri"/>
              <a:buAutoNum type="arabicPeriod" startAt="7"/>
            </a:pPr>
            <a:r>
              <a:rPr lang="en-IE"/>
              <a:t>Birlikte yapılması eğlenceli bir şey planlayın</a:t>
            </a:r>
            <a:endParaRPr/>
          </a:p>
          <a:p>
            <a:pPr indent="-457200" lvl="0" marL="457200" rtl="0" algn="l">
              <a:lnSpc>
                <a:spcPct val="90000"/>
              </a:lnSpc>
              <a:spcBef>
                <a:spcPts val="1000"/>
              </a:spcBef>
              <a:spcAft>
                <a:spcPts val="0"/>
              </a:spcAft>
              <a:buClr>
                <a:srgbClr val="6D6E6C"/>
              </a:buClr>
              <a:buSzPts val="2400"/>
              <a:buFont typeface="Calibri"/>
              <a:buAutoNum type="arabicPeriod" startAt="7"/>
            </a:pPr>
            <a:r>
              <a:rPr lang="en-IE"/>
              <a:t>Beklentileri bırakın</a:t>
            </a:r>
            <a:endParaRPr/>
          </a:p>
          <a:p>
            <a:pPr indent="-457200" lvl="0" marL="457200" rtl="0" algn="l">
              <a:lnSpc>
                <a:spcPct val="90000"/>
              </a:lnSpc>
              <a:spcBef>
                <a:spcPts val="1000"/>
              </a:spcBef>
              <a:spcAft>
                <a:spcPts val="0"/>
              </a:spcAft>
              <a:buClr>
                <a:srgbClr val="6D6E6C"/>
              </a:buClr>
              <a:buSzPts val="2400"/>
              <a:buFont typeface="Calibri"/>
              <a:buAutoNum type="arabicPeriod" startAt="7"/>
            </a:pPr>
            <a:r>
              <a:rPr lang="en-IE"/>
              <a:t>Beyin fırtınası zamanlayın</a:t>
            </a:r>
            <a:endParaRPr/>
          </a:p>
          <a:p>
            <a:pPr indent="-457200" lvl="0" marL="457200" rtl="0" algn="l">
              <a:lnSpc>
                <a:spcPct val="90000"/>
              </a:lnSpc>
              <a:spcBef>
                <a:spcPts val="1000"/>
              </a:spcBef>
              <a:spcAft>
                <a:spcPts val="0"/>
              </a:spcAft>
              <a:buClr>
                <a:srgbClr val="6D6E6C"/>
              </a:buClr>
              <a:buSzPts val="2400"/>
              <a:buFont typeface="Calibri"/>
              <a:buAutoNum type="arabicPeriod" startAt="7"/>
            </a:pPr>
            <a:r>
              <a:rPr lang="en-IE"/>
              <a:t>Bir şey istemeden önce bir şey teklif edin</a:t>
            </a:r>
            <a:endParaRPr/>
          </a:p>
        </p:txBody>
      </p:sp>
      <p:sp>
        <p:nvSpPr>
          <p:cNvPr id="931" name="Google Shape;931;p53"/>
          <p:cNvSpPr/>
          <p:nvPr/>
        </p:nvSpPr>
        <p:spPr>
          <a:xfrm>
            <a:off x="599214" y="5269867"/>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E63275"/>
                </a:solidFill>
                <a:latin typeface="Calibri"/>
                <a:ea typeface="Calibri"/>
                <a:cs typeface="Calibri"/>
                <a:sym typeface="Calibri"/>
              </a:rPr>
              <a:t>READ for further information: </a:t>
            </a:r>
            <a:r>
              <a:rPr lang="en-IE" sz="1000" u="sng">
                <a:solidFill>
                  <a:schemeClr val="dk1"/>
                </a:solidFill>
                <a:latin typeface="Calibri"/>
                <a:ea typeface="Calibri"/>
                <a:cs typeface="Calibri"/>
                <a:sym typeface="Calibri"/>
                <a:hlinkClick r:id="rId3"/>
              </a:rPr>
              <a:t>https://smallbiztrends.com/2015/06/build-lasting-business-relationships.html</a:t>
            </a:r>
            <a:endParaRPr sz="10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Google Shape;936;p54"/>
          <p:cNvSpPr txBox="1"/>
          <p:nvPr>
            <p:ph idx="1" type="body"/>
          </p:nvPr>
        </p:nvSpPr>
        <p:spPr>
          <a:xfrm>
            <a:off x="454757" y="866857"/>
            <a:ext cx="3349987"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4800"/>
              <a:buNone/>
            </a:pPr>
            <a:r>
              <a:rPr lang="en-IE" sz="4800"/>
              <a:t>Teşekkürler!</a:t>
            </a:r>
            <a:endParaRPr/>
          </a:p>
        </p:txBody>
      </p:sp>
      <p:sp>
        <p:nvSpPr>
          <p:cNvPr id="937" name="Google Shape;937;p54"/>
          <p:cNvSpPr txBox="1"/>
          <p:nvPr>
            <p:ph idx="2" type="body"/>
          </p:nvPr>
        </p:nvSpPr>
        <p:spPr>
          <a:xfrm>
            <a:off x="3673619" y="872468"/>
            <a:ext cx="385452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2500"/>
              <a:buNone/>
            </a:pPr>
            <a:r>
              <a:rPr i="0" lang="en-IE" sz="2500"/>
              <a:t>Aklına takılanı sorabilirsin ☺</a:t>
            </a:r>
            <a:endParaRPr i="0" sz="2500"/>
          </a:p>
        </p:txBody>
      </p:sp>
      <p:sp>
        <p:nvSpPr>
          <p:cNvPr id="938" name="Google Shape;938;p54"/>
          <p:cNvSpPr txBox="1"/>
          <p:nvPr>
            <p:ph idx="3" type="body"/>
          </p:nvPr>
        </p:nvSpPr>
        <p:spPr>
          <a:xfrm>
            <a:off x="7837392" y="2215211"/>
            <a:ext cx="4217588" cy="709081"/>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lt1"/>
              </a:buClr>
              <a:buSzPts val="1360"/>
              <a:buNone/>
            </a:pPr>
            <a:r>
              <a:rPr lang="en-IE" sz="1360"/>
              <a:t>@EMERGEPROJECTEU</a:t>
            </a:r>
            <a:endParaRPr/>
          </a:p>
          <a:p>
            <a:pPr indent="0" lvl="0" marL="0" rtl="0" algn="l">
              <a:lnSpc>
                <a:spcPct val="70000"/>
              </a:lnSpc>
              <a:spcBef>
                <a:spcPts val="1000"/>
              </a:spcBef>
              <a:spcAft>
                <a:spcPts val="0"/>
              </a:spcAft>
              <a:buClr>
                <a:schemeClr val="lt1"/>
              </a:buClr>
              <a:buSzPts val="1360"/>
              <a:buNone/>
            </a:pPr>
            <a:r>
              <a:rPr lang="en-IE" sz="1360" u="sng">
                <a:solidFill>
                  <a:schemeClr val="hlink"/>
                </a:solidFill>
                <a:hlinkClick r:id="rId3"/>
              </a:rPr>
              <a:t>https://www.facebook.com/EMERGEPROJECTEU/?ref=br_rs</a:t>
            </a:r>
            <a:endParaRPr sz="1360"/>
          </a:p>
        </p:txBody>
      </p:sp>
      <p:sp>
        <p:nvSpPr>
          <p:cNvPr id="939" name="Google Shape;939;p54"/>
          <p:cNvSpPr txBox="1"/>
          <p:nvPr>
            <p:ph idx="4" type="body"/>
          </p:nvPr>
        </p:nvSpPr>
        <p:spPr>
          <a:xfrm>
            <a:off x="8027185" y="3522871"/>
            <a:ext cx="4103296" cy="382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IE" sz="1400" u="sng">
                <a:solidFill>
                  <a:schemeClr val="hlink"/>
                </a:solidFill>
                <a:hlinkClick r:id="rId4"/>
              </a:rPr>
              <a:t>http://www.emergeengineers.eu/project-partners/</a:t>
            </a:r>
            <a:endParaRPr sz="1400"/>
          </a:p>
        </p:txBody>
      </p:sp>
      <p:sp>
        <p:nvSpPr>
          <p:cNvPr id="940" name="Google Shape;940;p54"/>
          <p:cNvSpPr txBox="1"/>
          <p:nvPr>
            <p:ph idx="5" type="body"/>
          </p:nvPr>
        </p:nvSpPr>
        <p:spPr>
          <a:xfrm>
            <a:off x="8425435" y="4321462"/>
            <a:ext cx="3537266" cy="84345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1295"/>
              <a:buNone/>
            </a:pPr>
            <a:r>
              <a:rPr lang="en-IE" sz="1295" u="sng">
                <a:solidFill>
                  <a:schemeClr val="hlink"/>
                </a:solidFill>
                <a:hlinkClick r:id="rId5"/>
              </a:rPr>
              <a:t>http://www.emergeengineers.eu/</a:t>
            </a:r>
            <a:endParaRPr sz="1295"/>
          </a:p>
          <a:p>
            <a:pPr indent="0" lvl="0" marL="0" rtl="0" algn="l">
              <a:lnSpc>
                <a:spcPct val="80000"/>
              </a:lnSpc>
              <a:spcBef>
                <a:spcPts val="1000"/>
              </a:spcBef>
              <a:spcAft>
                <a:spcPts val="0"/>
              </a:spcAft>
              <a:buClr>
                <a:schemeClr val="lt1"/>
              </a:buClr>
              <a:buSzPts val="1295"/>
              <a:buNone/>
            </a:pPr>
            <a:r>
              <a:rPr lang="en-IE" sz="1295"/>
              <a:t>#EMERGE  #femaleengineers  #Erasmus+</a:t>
            </a:r>
            <a:endParaRPr/>
          </a:p>
          <a:p>
            <a:pPr indent="0" lvl="0" marL="0" rtl="0" algn="l">
              <a:lnSpc>
                <a:spcPct val="80000"/>
              </a:lnSpc>
              <a:spcBef>
                <a:spcPts val="1000"/>
              </a:spcBef>
              <a:spcAft>
                <a:spcPts val="0"/>
              </a:spcAft>
              <a:buClr>
                <a:schemeClr val="lt1"/>
              </a:buClr>
              <a:buSzPts val="1295"/>
              <a:buNone/>
            </a:pPr>
            <a:r>
              <a:rPr lang="en-IE" sz="1295"/>
              <a:t>#femaleentrepreneurs</a:t>
            </a:r>
            <a:endParaRPr sz="1295"/>
          </a:p>
        </p:txBody>
      </p:sp>
      <p:sp>
        <p:nvSpPr>
          <p:cNvPr id="941" name="Google Shape;941;p54"/>
          <p:cNvSpPr/>
          <p:nvPr/>
        </p:nvSpPr>
        <p:spPr>
          <a:xfrm>
            <a:off x="7232588" y="2462413"/>
            <a:ext cx="295553" cy="257910"/>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942" name="Google Shape;942;p54"/>
          <p:cNvGrpSpPr/>
          <p:nvPr/>
        </p:nvGrpSpPr>
        <p:grpSpPr>
          <a:xfrm>
            <a:off x="7852766" y="4477427"/>
            <a:ext cx="301041" cy="301041"/>
            <a:chOff x="5941025" y="3634400"/>
            <a:chExt cx="467650" cy="467650"/>
          </a:xfrm>
        </p:grpSpPr>
        <p:sp>
          <p:nvSpPr>
            <p:cNvPr id="943" name="Google Shape;943;p54"/>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4" name="Google Shape;944;p54"/>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5" name="Google Shape;945;p54"/>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6" name="Google Shape;946;p54"/>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7" name="Google Shape;947;p54"/>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48" name="Google Shape;948;p54"/>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949" name="Google Shape;949;p54"/>
          <p:cNvGrpSpPr/>
          <p:nvPr/>
        </p:nvGrpSpPr>
        <p:grpSpPr>
          <a:xfrm>
            <a:off x="7380365" y="3606172"/>
            <a:ext cx="299463" cy="202260"/>
            <a:chOff x="564675" y="1700625"/>
            <a:chExt cx="465200" cy="314200"/>
          </a:xfrm>
        </p:grpSpPr>
        <p:sp>
          <p:nvSpPr>
            <p:cNvPr id="950" name="Google Shape;950;p54"/>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51" name="Google Shape;951;p54"/>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52" name="Google Shape;952;p54"/>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6"/>
          <p:cNvSpPr txBox="1"/>
          <p:nvPr>
            <p:ph idx="1" type="body"/>
          </p:nvPr>
        </p:nvSpPr>
        <p:spPr>
          <a:xfrm>
            <a:off x="4161984" y="570451"/>
            <a:ext cx="7407087" cy="11346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Fikir Doğrulama ve Kavram Kanıtı - neler içeriyor?</a:t>
            </a:r>
            <a:endParaRPr/>
          </a:p>
        </p:txBody>
      </p:sp>
      <p:sp>
        <p:nvSpPr>
          <p:cNvPr id="597" name="Google Shape;597;p6"/>
          <p:cNvSpPr txBox="1"/>
          <p:nvPr>
            <p:ph idx="2" type="body"/>
          </p:nvPr>
        </p:nvSpPr>
        <p:spPr>
          <a:xfrm>
            <a:off x="3825766" y="2028109"/>
            <a:ext cx="8366233"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rPr>
              <a:t>İyi bir iş fikrine sahip olmak harika ama başarılı bir işe başlamak için daha fazlasına ihtiyaç var. Başarılı bir iş için fikrinizin temeli olup olmadığını nasıl anlarsınız? Bu kontrol listesi iyi bir başlangıç noktasıdır:</a:t>
            </a:r>
            <a:br>
              <a:rPr b="1" lang="en-IE">
                <a:solidFill>
                  <a:srgbClr val="10B1A2"/>
                </a:solidFill>
              </a:rPr>
            </a:br>
            <a:endParaRPr b="1">
              <a:solidFill>
                <a:srgbClr val="10B1A2"/>
              </a:solidFill>
            </a:endParaRPr>
          </a:p>
          <a:p>
            <a:pPr indent="-457200" lvl="0" marL="457200" rtl="0" algn="l">
              <a:lnSpc>
                <a:spcPct val="90000"/>
              </a:lnSpc>
              <a:spcBef>
                <a:spcPts val="300"/>
              </a:spcBef>
              <a:spcAft>
                <a:spcPts val="0"/>
              </a:spcAft>
              <a:buClr>
                <a:srgbClr val="6D6E6C"/>
              </a:buClr>
              <a:buSzPts val="2400"/>
              <a:buFont typeface="Noto Sans Symbols"/>
              <a:buChar char="✔"/>
            </a:pPr>
            <a:r>
              <a:rPr lang="en-IE"/>
              <a:t>İşletmeniz bir sorunu çözüyor.</a:t>
            </a:r>
            <a:endParaRPr/>
          </a:p>
          <a:p>
            <a:pPr indent="-457200" lvl="0" marL="457200" rtl="0" algn="l">
              <a:lnSpc>
                <a:spcPct val="90000"/>
              </a:lnSpc>
              <a:spcBef>
                <a:spcPts val="300"/>
              </a:spcBef>
              <a:spcAft>
                <a:spcPts val="0"/>
              </a:spcAft>
              <a:buClr>
                <a:srgbClr val="6D6E6C"/>
              </a:buClr>
              <a:buSzPts val="2400"/>
              <a:buFont typeface="Noto Sans Symbols"/>
              <a:buChar char="✔"/>
            </a:pPr>
            <a:r>
              <a:rPr lang="en-IE"/>
              <a:t>Başlangıç için finansman alabilirsiniz.</a:t>
            </a:r>
            <a:endParaRPr/>
          </a:p>
          <a:p>
            <a:pPr indent="-457200" lvl="0" marL="457200" rtl="0" algn="l">
              <a:lnSpc>
                <a:spcPct val="90000"/>
              </a:lnSpc>
              <a:spcBef>
                <a:spcPts val="300"/>
              </a:spcBef>
              <a:spcAft>
                <a:spcPts val="0"/>
              </a:spcAft>
              <a:buClr>
                <a:srgbClr val="6D6E6C"/>
              </a:buClr>
              <a:buSzPts val="2400"/>
              <a:buFont typeface="Noto Sans Symbols"/>
              <a:buChar char="✔"/>
            </a:pPr>
            <a:r>
              <a:rPr lang="en-IE"/>
              <a:t>Benzersiz bir fikriniz veya iş teklifiniz var.</a:t>
            </a:r>
            <a:endParaRPr/>
          </a:p>
          <a:p>
            <a:pPr indent="-457200" lvl="0" marL="457200" rtl="0" algn="l">
              <a:lnSpc>
                <a:spcPct val="90000"/>
              </a:lnSpc>
              <a:spcBef>
                <a:spcPts val="300"/>
              </a:spcBef>
              <a:spcAft>
                <a:spcPts val="0"/>
              </a:spcAft>
              <a:buClr>
                <a:srgbClr val="6D6E6C"/>
              </a:buClr>
              <a:buSzPts val="2400"/>
              <a:buFont typeface="Noto Sans Symbols"/>
              <a:buChar char="✔"/>
            </a:pPr>
            <a:r>
              <a:rPr lang="en-IE"/>
              <a:t>Ürün / iş fikriniz için bir hedef pazar var.</a:t>
            </a:r>
            <a:endParaRPr/>
          </a:p>
          <a:p>
            <a:pPr indent="-457200" lvl="0" marL="457200" rtl="0" algn="l">
              <a:lnSpc>
                <a:spcPct val="90000"/>
              </a:lnSpc>
              <a:spcBef>
                <a:spcPts val="300"/>
              </a:spcBef>
              <a:spcAft>
                <a:spcPts val="0"/>
              </a:spcAft>
              <a:buClr>
                <a:srgbClr val="6D6E6C"/>
              </a:buClr>
              <a:buSzPts val="2400"/>
              <a:buFont typeface="Noto Sans Symbols"/>
              <a:buChar char="✔"/>
            </a:pPr>
            <a:r>
              <a:rPr lang="en-IE"/>
              <a:t>“Neden?” Sorusuna basit ve hızlı bir şekilde cevap verebilirsin.</a:t>
            </a:r>
            <a:endParaRPr/>
          </a:p>
          <a:p>
            <a:pPr indent="-457200" lvl="0" marL="457200" rtl="0" algn="l">
              <a:lnSpc>
                <a:spcPct val="90000"/>
              </a:lnSpc>
              <a:spcBef>
                <a:spcPts val="300"/>
              </a:spcBef>
              <a:spcAft>
                <a:spcPts val="0"/>
              </a:spcAft>
              <a:buClr>
                <a:srgbClr val="6D6E6C"/>
              </a:buClr>
              <a:buSzPts val="2400"/>
              <a:buFont typeface="Noto Sans Symbols"/>
              <a:buChar char="✔"/>
            </a:pPr>
            <a:r>
              <a:rPr lang="en-IE"/>
              <a:t>Fikrini test ettin</a:t>
            </a:r>
            <a:endParaRPr/>
          </a:p>
          <a:p>
            <a:pPr indent="0" lvl="0" marL="0" rtl="0" algn="l">
              <a:lnSpc>
                <a:spcPct val="90000"/>
              </a:lnSpc>
              <a:spcBef>
                <a:spcPts val="300"/>
              </a:spcBef>
              <a:spcAft>
                <a:spcPts val="0"/>
              </a:spcAft>
              <a:buClr>
                <a:srgbClr val="E63275"/>
              </a:buClr>
              <a:buSzPts val="1000"/>
              <a:buNone/>
            </a:pPr>
            <a:r>
              <a:rPr b="1" lang="en-IE" sz="1000">
                <a:solidFill>
                  <a:srgbClr val="E63275"/>
                </a:solidFill>
              </a:rPr>
              <a:t>Source: </a:t>
            </a:r>
            <a:r>
              <a:rPr lang="en-IE" sz="1000" u="sng">
                <a:solidFill>
                  <a:schemeClr val="hlink"/>
                </a:solidFill>
                <a:hlinkClick r:id="rId3"/>
              </a:rPr>
              <a:t>https://innovation-village.com/seven-important-metrics-for-validating-your-business-idea/</a:t>
            </a:r>
            <a:endParaRPr sz="1000"/>
          </a:p>
        </p:txBody>
      </p:sp>
      <p:pic>
        <p:nvPicPr>
          <p:cNvPr id="598" name="Google Shape;598;p6"/>
          <p:cNvPicPr preferRelativeResize="0"/>
          <p:nvPr>
            <p:ph idx="2" type="pic"/>
          </p:nvPr>
        </p:nvPicPr>
        <p:blipFill rotWithShape="1">
          <a:blip r:embed="rId4">
            <a:alphaModFix/>
          </a:blip>
          <a:srcRect b="4001" l="22014" r="10402" t="-48266"/>
          <a:stretch/>
        </p:blipFill>
        <p:spPr>
          <a:xfrm>
            <a:off x="1" y="1705126"/>
            <a:ext cx="3627728" cy="5152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7"/>
          <p:cNvSpPr txBox="1"/>
          <p:nvPr>
            <p:ph idx="1" type="body"/>
          </p:nvPr>
        </p:nvSpPr>
        <p:spPr>
          <a:xfrm>
            <a:off x="5143708" y="4733709"/>
            <a:ext cx="785328" cy="1056986"/>
          </a:xfrm>
          <a:prstGeom prst="rect">
            <a:avLst/>
          </a:prstGeom>
          <a:noFill/>
          <a:ln>
            <a:noFill/>
          </a:ln>
        </p:spPr>
        <p:txBody>
          <a:bodyPr anchorCtr="0" anchor="t" bIns="45700" lIns="91425" spcFirstLastPara="1" rIns="91425" wrap="square" tIns="45700">
            <a:normAutofit/>
          </a:bodyPr>
          <a:lstStyle/>
          <a:p>
            <a:pPr indent="0" lvl="0" marL="0" rtl="0" algn="r">
              <a:lnSpc>
                <a:spcPct val="70000"/>
              </a:lnSpc>
              <a:spcBef>
                <a:spcPts val="0"/>
              </a:spcBef>
              <a:spcAft>
                <a:spcPts val="0"/>
              </a:spcAft>
              <a:buClr>
                <a:schemeClr val="lt1"/>
              </a:buClr>
              <a:buSzPts val="8160"/>
              <a:buFont typeface="Arial"/>
              <a:buNone/>
            </a:pPr>
            <a:r>
              <a:rPr lang="en-IE" sz="8160"/>
              <a:t>”</a:t>
            </a:r>
            <a:endParaRPr/>
          </a:p>
        </p:txBody>
      </p:sp>
      <p:sp>
        <p:nvSpPr>
          <p:cNvPr id="604" name="Google Shape;604;p7"/>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8880"/>
              <a:buFont typeface="Arial"/>
              <a:buNone/>
            </a:pPr>
            <a:r>
              <a:rPr lang="en-IE" sz="8880"/>
              <a:t>“</a:t>
            </a:r>
            <a:endParaRPr/>
          </a:p>
        </p:txBody>
      </p:sp>
      <p:sp>
        <p:nvSpPr>
          <p:cNvPr id="605" name="Google Shape;605;p7"/>
          <p:cNvSpPr txBox="1"/>
          <p:nvPr>
            <p:ph idx="3" type="body"/>
          </p:nvPr>
        </p:nvSpPr>
        <p:spPr>
          <a:xfrm>
            <a:off x="505763" y="1991442"/>
            <a:ext cx="5810370" cy="2497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lang="en-IE" sz="2800"/>
              <a:t>En iyi işletmeler insanların kötü kişisel deneyimlerinden gelir. Sadece gözlerinizi açık tutarsanız, sizi hayal kırıklığına uğratan bir şey bulacaksınız ve sonra “iyi, belki de olduğundan daha iyi yapabilirim” diye düşünürsünüz ve işiniz olur.</a:t>
            </a:r>
            <a:endParaRPr sz="2800"/>
          </a:p>
        </p:txBody>
      </p:sp>
      <p:pic>
        <p:nvPicPr>
          <p:cNvPr id="606" name="Google Shape;606;p7"/>
          <p:cNvPicPr preferRelativeResize="0"/>
          <p:nvPr>
            <p:ph idx="2" type="pic"/>
          </p:nvPr>
        </p:nvPicPr>
        <p:blipFill rotWithShape="1">
          <a:blip r:embed="rId3">
            <a:alphaModFix/>
          </a:blip>
          <a:srcRect b="0" l="11596" r="11595" t="0"/>
          <a:stretch/>
        </p:blipFill>
        <p:spPr>
          <a:xfrm>
            <a:off x="8908764" y="1510587"/>
            <a:ext cx="3283236" cy="4274551"/>
          </a:xfrm>
          <a:prstGeom prst="rect">
            <a:avLst/>
          </a:prstGeom>
          <a:noFill/>
          <a:ln>
            <a:noFill/>
          </a:ln>
        </p:spPr>
      </p:pic>
      <p:sp>
        <p:nvSpPr>
          <p:cNvPr id="607" name="Google Shape;607;p7"/>
          <p:cNvSpPr/>
          <p:nvPr/>
        </p:nvSpPr>
        <p:spPr>
          <a:xfrm>
            <a:off x="465931" y="5397500"/>
            <a:ext cx="51343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1800" u="none" cap="none" strike="noStrike">
                <a:solidFill>
                  <a:schemeClr val="lt1"/>
                </a:solidFill>
                <a:latin typeface="Calibri"/>
                <a:ea typeface="Calibri"/>
                <a:cs typeface="Calibri"/>
                <a:sym typeface="Calibri"/>
              </a:rPr>
              <a:t>Richard Branson</a:t>
            </a:r>
            <a:endParaRPr/>
          </a:p>
        </p:txBody>
      </p:sp>
      <p:sp>
        <p:nvSpPr>
          <p:cNvPr id="608" name="Google Shape;608;p7"/>
          <p:cNvSpPr/>
          <p:nvPr/>
        </p:nvSpPr>
        <p:spPr>
          <a:xfrm>
            <a:off x="0" y="475867"/>
            <a:ext cx="5613075" cy="584775"/>
          </a:xfrm>
          <a:prstGeom prst="rect">
            <a:avLst/>
          </a:prstGeom>
          <a:solidFill>
            <a:srgbClr val="10B1A2"/>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b="0" i="0" lang="en-IE" sz="3200" u="none" cap="none" strike="noStrike">
                <a:solidFill>
                  <a:schemeClr val="lt1"/>
                </a:solidFill>
                <a:latin typeface="Calibri"/>
                <a:ea typeface="Calibri"/>
                <a:cs typeface="Calibri"/>
                <a:sym typeface="Calibri"/>
              </a:rPr>
              <a:t>İşletmeniz bir sorunu çözüyor.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Google Shape;613;p8"/>
          <p:cNvSpPr txBox="1"/>
          <p:nvPr>
            <p:ph idx="1" type="body"/>
          </p:nvPr>
        </p:nvSpPr>
        <p:spPr>
          <a:xfrm>
            <a:off x="3731173" y="2005672"/>
            <a:ext cx="8397765" cy="11060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2800"/>
              <a:buNone/>
            </a:pPr>
            <a:r>
              <a:rPr b="1" lang="en-IE" sz="2800">
                <a:solidFill>
                  <a:srgbClr val="E95273"/>
                </a:solidFill>
              </a:rPr>
              <a:t>Gerçek sorunları çözmeye odaklanın ve hedef kitlenizi ürün / iş fikri tasarım sürecinize dahil edin.</a:t>
            </a:r>
            <a:endParaRPr b="1" sz="2800">
              <a:solidFill>
                <a:srgbClr val="10B1A2"/>
              </a:solidFill>
            </a:endParaRPr>
          </a:p>
        </p:txBody>
      </p:sp>
      <p:sp>
        <p:nvSpPr>
          <p:cNvPr id="614" name="Google Shape;614;p8"/>
          <p:cNvSpPr txBox="1"/>
          <p:nvPr>
            <p:ph idx="2" type="body"/>
          </p:nvPr>
        </p:nvSpPr>
        <p:spPr>
          <a:xfrm>
            <a:off x="3762704" y="2925586"/>
            <a:ext cx="836623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Birçok girişimci, bir konsept veya ürün geliştirirken değerli zaman ve para kaybeder, yalnızca ürün / çözümlerinin kullanıcıları için değer yaratmadığını tespit eder.</a:t>
            </a:r>
            <a:endParaRPr/>
          </a:p>
          <a:p>
            <a:pPr indent="0" lvl="0" marL="0" rtl="0" algn="l">
              <a:lnSpc>
                <a:spcPct val="90000"/>
              </a:lnSpc>
              <a:spcBef>
                <a:spcPts val="300"/>
              </a:spcBef>
              <a:spcAft>
                <a:spcPts val="0"/>
              </a:spcAft>
              <a:buClr>
                <a:srgbClr val="6D6E6C"/>
              </a:buClr>
              <a:buSzPts val="2400"/>
              <a:buNone/>
            </a:pPr>
            <a:r>
              <a:t/>
            </a:r>
            <a:endParaRPr/>
          </a:p>
          <a:p>
            <a:pPr indent="0" lvl="0" marL="0" rtl="0" algn="l">
              <a:lnSpc>
                <a:spcPct val="90000"/>
              </a:lnSpc>
              <a:spcBef>
                <a:spcPts val="300"/>
              </a:spcBef>
              <a:spcAft>
                <a:spcPts val="0"/>
              </a:spcAft>
              <a:buClr>
                <a:srgbClr val="6D6E6C"/>
              </a:buClr>
              <a:buSzPts val="2400"/>
              <a:buNone/>
            </a:pPr>
            <a:r>
              <a:rPr lang="en-IE"/>
              <a:t>Ürün / iş fikrinizin amaca uygun olmasını sağlamanın en iyi yolu, onu tasarladığınız insanlarla konuşmaktır.</a:t>
            </a:r>
            <a:endParaRPr/>
          </a:p>
          <a:p>
            <a:pPr indent="0" lvl="0" marL="0" rtl="0" algn="l">
              <a:lnSpc>
                <a:spcPct val="90000"/>
              </a:lnSpc>
              <a:spcBef>
                <a:spcPts val="300"/>
              </a:spcBef>
              <a:spcAft>
                <a:spcPts val="0"/>
              </a:spcAft>
              <a:buClr>
                <a:srgbClr val="10B1A2"/>
              </a:buClr>
              <a:buSzPts val="2400"/>
              <a:buNone/>
            </a:pPr>
            <a:r>
              <a:rPr b="1" lang="en-IE">
                <a:solidFill>
                  <a:srgbClr val="10B1A2"/>
                </a:solidFill>
              </a:rPr>
              <a:t>ANA EYLEM:</a:t>
            </a:r>
            <a:endParaRPr/>
          </a:p>
          <a:p>
            <a:pPr indent="-342900" lvl="0" marL="342900" rtl="0" algn="l">
              <a:lnSpc>
                <a:spcPct val="90000"/>
              </a:lnSpc>
              <a:spcBef>
                <a:spcPts val="300"/>
              </a:spcBef>
              <a:spcAft>
                <a:spcPts val="0"/>
              </a:spcAft>
              <a:buClr>
                <a:srgbClr val="10B1A2"/>
              </a:buClr>
              <a:buSzPts val="2400"/>
              <a:buFont typeface="Arial"/>
              <a:buChar char="•"/>
            </a:pPr>
            <a:r>
              <a:rPr b="1" lang="en-IE">
                <a:solidFill>
                  <a:srgbClr val="10B1A2"/>
                </a:solidFill>
              </a:rPr>
              <a:t>Bir yaklaşıma başlamadan önce 40-50 kişiyle konuşun.</a:t>
            </a:r>
            <a:endParaRPr/>
          </a:p>
          <a:p>
            <a:pPr indent="-342900" lvl="0" marL="342900" rtl="0" algn="l">
              <a:lnSpc>
                <a:spcPct val="90000"/>
              </a:lnSpc>
              <a:spcBef>
                <a:spcPts val="300"/>
              </a:spcBef>
              <a:spcAft>
                <a:spcPts val="0"/>
              </a:spcAft>
              <a:buClr>
                <a:srgbClr val="10B1A2"/>
              </a:buClr>
              <a:buSzPts val="2400"/>
              <a:buFont typeface="Arial"/>
              <a:buChar char="•"/>
            </a:pPr>
            <a:r>
              <a:rPr b="1" lang="en-IE">
                <a:solidFill>
                  <a:srgbClr val="10B1A2"/>
                </a:solidFill>
              </a:rPr>
              <a:t>Açık fikirli olun ve yol tariflerini değiştirmekten korkmayın.</a:t>
            </a:r>
            <a:endParaRPr b="1"/>
          </a:p>
        </p:txBody>
      </p:sp>
      <p:pic>
        <p:nvPicPr>
          <p:cNvPr descr="A group of people sitting at a table looking at a computer&#10;&#10;Description automatically generated" id="615" name="Google Shape;615;p8"/>
          <p:cNvPicPr preferRelativeResize="0"/>
          <p:nvPr/>
        </p:nvPicPr>
        <p:blipFill rotWithShape="1">
          <a:blip r:embed="rId3">
            <a:alphaModFix/>
          </a:blip>
          <a:srcRect b="0" l="18258" r="0" t="0"/>
          <a:stretch/>
        </p:blipFill>
        <p:spPr>
          <a:xfrm>
            <a:off x="157655" y="2316021"/>
            <a:ext cx="3153104" cy="3094918"/>
          </a:xfrm>
          <a:prstGeom prst="ellipse">
            <a:avLst/>
          </a:prstGeom>
          <a:noFill/>
          <a:ln>
            <a:noFill/>
          </a:ln>
        </p:spPr>
      </p:pic>
      <p:sp>
        <p:nvSpPr>
          <p:cNvPr id="616" name="Google Shape;616;p8"/>
          <p:cNvSpPr/>
          <p:nvPr/>
        </p:nvSpPr>
        <p:spPr>
          <a:xfrm>
            <a:off x="3699642" y="678030"/>
            <a:ext cx="8429296" cy="1115690"/>
          </a:xfrm>
          <a:prstGeom prst="rect">
            <a:avLst/>
          </a:prstGeom>
          <a:solidFill>
            <a:srgbClr val="10B1A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200" u="none" cap="none" strike="noStrike">
                <a:solidFill>
                  <a:schemeClr val="lt1"/>
                </a:solidFill>
                <a:latin typeface="Calibri"/>
                <a:ea typeface="Calibri"/>
                <a:cs typeface="Calibri"/>
                <a:sym typeface="Calibri"/>
              </a:rPr>
              <a:t>İş fikrinizin bir sorunu çözmesini sağlamak için</a:t>
            </a:r>
            <a:endParaRPr b="0" i="0" sz="3200" u="none" cap="none" strike="noStrike">
              <a:solidFill>
                <a:schemeClr val="lt1"/>
              </a:solidFill>
              <a:latin typeface="Calibri"/>
              <a:ea typeface="Calibri"/>
              <a:cs typeface="Calibri"/>
              <a:sym typeface="Calibri"/>
            </a:endParaRPr>
          </a:p>
          <a:p>
            <a:pPr indent="0" lvl="0" marL="0" marR="0" rtl="0" algn="l">
              <a:spcBef>
                <a:spcPts val="300"/>
              </a:spcBef>
              <a:spcAft>
                <a:spcPts val="0"/>
              </a:spcAft>
              <a:buNone/>
            </a:pPr>
            <a:r>
              <a:rPr b="0" i="0" lang="en-IE" sz="3200" u="none" cap="none" strike="noStrike">
                <a:solidFill>
                  <a:schemeClr val="lt1"/>
                </a:solidFill>
                <a:latin typeface="Calibri"/>
                <a:ea typeface="Calibri"/>
                <a:cs typeface="Calibri"/>
                <a:sym typeface="Calibri"/>
              </a:rPr>
              <a:t>en iyi ipucu: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9"/>
          <p:cNvSpPr txBox="1"/>
          <p:nvPr>
            <p:ph idx="3" type="body"/>
          </p:nvPr>
        </p:nvSpPr>
        <p:spPr>
          <a:xfrm>
            <a:off x="123968" y="1229274"/>
            <a:ext cx="6609600" cy="47298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400"/>
              <a:buNone/>
            </a:pPr>
            <a:r>
              <a:rPr i="0" lang="en-IE" sz="2400"/>
              <a:t>Hiçbir iş (fikir ne kadar iyi olursa olsun), fonlama </a:t>
            </a:r>
            <a:endParaRPr i="0" sz="2400"/>
          </a:p>
          <a:p>
            <a:pPr indent="0" lvl="0" marL="0" rtl="0" algn="just">
              <a:lnSpc>
                <a:spcPct val="90000"/>
              </a:lnSpc>
              <a:spcBef>
                <a:spcPts val="0"/>
              </a:spcBef>
              <a:spcAft>
                <a:spcPts val="0"/>
              </a:spcAft>
              <a:buClr>
                <a:schemeClr val="lt1"/>
              </a:buClr>
              <a:buSzPts val="2400"/>
              <a:buNone/>
            </a:pPr>
            <a:r>
              <a:rPr i="0" lang="en-IE" sz="2400"/>
              <a:t>ile başlayamaz veya hayatta kalamaz.</a:t>
            </a:r>
            <a:endParaRPr/>
          </a:p>
          <a:p>
            <a:pPr indent="0" lvl="0" marL="0" rtl="0" algn="l">
              <a:lnSpc>
                <a:spcPct val="90000"/>
              </a:lnSpc>
              <a:spcBef>
                <a:spcPts val="0"/>
              </a:spcBef>
              <a:spcAft>
                <a:spcPts val="0"/>
              </a:spcAft>
              <a:buClr>
                <a:schemeClr val="lt1"/>
              </a:buClr>
              <a:buSzPts val="2400"/>
              <a:buNone/>
            </a:pPr>
            <a:r>
              <a:t/>
            </a:r>
            <a:endParaRPr i="0" sz="2400"/>
          </a:p>
          <a:p>
            <a:pPr indent="0" lvl="0" marL="0" rtl="0" algn="l">
              <a:lnSpc>
                <a:spcPct val="90000"/>
              </a:lnSpc>
              <a:spcBef>
                <a:spcPts val="0"/>
              </a:spcBef>
              <a:spcAft>
                <a:spcPts val="0"/>
              </a:spcAft>
              <a:buClr>
                <a:schemeClr val="lt1"/>
              </a:buClr>
              <a:buSzPts val="2400"/>
              <a:buNone/>
            </a:pPr>
            <a:r>
              <a:rPr i="0" lang="en-IE" sz="2400"/>
              <a:t>Finansman almak için iş fikrinizin şunları yapması gerekir:</a:t>
            </a:r>
            <a:br>
              <a:rPr i="0" lang="en-IE" sz="2400"/>
            </a:br>
            <a:endParaRPr i="0" sz="2400"/>
          </a:p>
          <a:p>
            <a:pPr indent="-457200" lvl="0" marL="457200" rtl="0" algn="just">
              <a:lnSpc>
                <a:spcPct val="90000"/>
              </a:lnSpc>
              <a:spcBef>
                <a:spcPts val="0"/>
              </a:spcBef>
              <a:spcAft>
                <a:spcPts val="0"/>
              </a:spcAft>
              <a:buClr>
                <a:schemeClr val="lt1"/>
              </a:buClr>
              <a:buSzPts val="2400"/>
              <a:buFont typeface="Arial"/>
              <a:buChar char="•"/>
            </a:pPr>
            <a:r>
              <a:rPr i="0" lang="en-IE" sz="2400"/>
              <a:t>Araştırmalara kök salın - ürününüzün ihtiyacını belirleyebilir ve gösterebilir misiniz?</a:t>
            </a:r>
            <a:endParaRPr/>
          </a:p>
          <a:p>
            <a:pPr indent="-457200" lvl="0" marL="457200" rtl="0" algn="just">
              <a:lnSpc>
                <a:spcPct val="90000"/>
              </a:lnSpc>
              <a:spcBef>
                <a:spcPts val="0"/>
              </a:spcBef>
              <a:spcAft>
                <a:spcPts val="0"/>
              </a:spcAft>
              <a:buClr>
                <a:schemeClr val="lt1"/>
              </a:buClr>
              <a:buSzPts val="2400"/>
              <a:buFont typeface="Arial"/>
              <a:buChar char="•"/>
            </a:pPr>
            <a:r>
              <a:rPr i="0" lang="en-IE" sz="2400"/>
              <a:t>Yenilikçi olmak gerekiyor – yaptığınızın neden özel olduğunu gösterebilir / açıklayabilir misiniz?</a:t>
            </a:r>
            <a:endParaRPr/>
          </a:p>
          <a:p>
            <a:pPr indent="-457200" lvl="0" marL="457200" rtl="0" algn="just">
              <a:lnSpc>
                <a:spcPct val="90000"/>
              </a:lnSpc>
              <a:spcBef>
                <a:spcPts val="0"/>
              </a:spcBef>
              <a:spcAft>
                <a:spcPts val="0"/>
              </a:spcAft>
              <a:buClr>
                <a:schemeClr val="lt1"/>
              </a:buClr>
              <a:buSzPts val="2400"/>
              <a:buFont typeface="Arial"/>
              <a:buChar char="•"/>
            </a:pPr>
            <a:r>
              <a:rPr i="0" lang="en-IE" sz="2400"/>
              <a:t>Büyüyen / genişleyen ekonomik potansiyeliniz var - yatırımcılara iyi bir yatırım getirisi nasıl gösterebilirsiniz ve bu nasıl bir getiri olacaktır?</a:t>
            </a:r>
            <a:endParaRPr/>
          </a:p>
          <a:p>
            <a:pPr indent="0" lvl="0" marL="0" rtl="0" algn="just">
              <a:lnSpc>
                <a:spcPct val="90000"/>
              </a:lnSpc>
              <a:spcBef>
                <a:spcPts val="0"/>
              </a:spcBef>
              <a:spcAft>
                <a:spcPts val="0"/>
              </a:spcAft>
              <a:buClr>
                <a:schemeClr val="lt1"/>
              </a:buClr>
              <a:buSzPts val="2400"/>
              <a:buNone/>
            </a:pPr>
            <a:r>
              <a:t/>
            </a:r>
            <a:endParaRPr i="0" sz="2400"/>
          </a:p>
          <a:p>
            <a:pPr indent="-304800" lvl="0" marL="457200" rtl="0" algn="just">
              <a:lnSpc>
                <a:spcPct val="90000"/>
              </a:lnSpc>
              <a:spcBef>
                <a:spcPts val="0"/>
              </a:spcBef>
              <a:spcAft>
                <a:spcPts val="0"/>
              </a:spcAft>
              <a:buClr>
                <a:schemeClr val="lt1"/>
              </a:buClr>
              <a:buSzPts val="2400"/>
              <a:buFont typeface="Arial"/>
              <a:buNone/>
            </a:pPr>
            <a:r>
              <a:t/>
            </a:r>
            <a:endParaRPr i="0" sz="2400"/>
          </a:p>
          <a:p>
            <a:pPr indent="0" lvl="0" marL="0" rtl="0" algn="just">
              <a:lnSpc>
                <a:spcPct val="90000"/>
              </a:lnSpc>
              <a:spcBef>
                <a:spcPts val="0"/>
              </a:spcBef>
              <a:spcAft>
                <a:spcPts val="0"/>
              </a:spcAft>
              <a:buClr>
                <a:schemeClr val="lt1"/>
              </a:buClr>
              <a:buSzPts val="2400"/>
              <a:buNone/>
            </a:pPr>
            <a:r>
              <a:t/>
            </a:r>
            <a:endParaRPr i="0" sz="2400"/>
          </a:p>
        </p:txBody>
      </p:sp>
      <p:sp>
        <p:nvSpPr>
          <p:cNvPr id="622" name="Google Shape;622;p9"/>
          <p:cNvSpPr/>
          <p:nvPr/>
        </p:nvSpPr>
        <p:spPr>
          <a:xfrm>
            <a:off x="0" y="475867"/>
            <a:ext cx="4216667" cy="584775"/>
          </a:xfrm>
          <a:prstGeom prst="rect">
            <a:avLst/>
          </a:prstGeom>
          <a:solidFill>
            <a:srgbClr val="10B1A2"/>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Noto Sans Symbols"/>
              <a:buChar char="✔"/>
            </a:pPr>
            <a:r>
              <a:rPr b="0" i="0" lang="en-IE" sz="3200" u="none" cap="none" strike="noStrike">
                <a:solidFill>
                  <a:schemeClr val="lt1"/>
                </a:solidFill>
                <a:latin typeface="Calibri"/>
                <a:ea typeface="Calibri"/>
                <a:cs typeface="Calibri"/>
                <a:sym typeface="Calibri"/>
              </a:rPr>
              <a:t>İşletmeniz fon alabilir</a:t>
            </a:r>
            <a:endParaRPr b="0" i="0" sz="3200" u="none" cap="none" strike="noStrike">
              <a:solidFill>
                <a:schemeClr val="lt1"/>
              </a:solidFill>
              <a:latin typeface="Calibri"/>
              <a:ea typeface="Calibri"/>
              <a:cs typeface="Calibri"/>
              <a:sym typeface="Calibri"/>
            </a:endParaRPr>
          </a:p>
        </p:txBody>
      </p:sp>
      <p:pic>
        <p:nvPicPr>
          <p:cNvPr descr="A close up of text on a white background&#10;&#10;Description automatically generated" id="623" name="Google Shape;623;p9"/>
          <p:cNvPicPr preferRelativeResize="0"/>
          <p:nvPr/>
        </p:nvPicPr>
        <p:blipFill rotWithShape="1">
          <a:blip r:embed="rId3">
            <a:alphaModFix/>
          </a:blip>
          <a:srcRect b="0" l="0" r="0" t="0"/>
          <a:stretch/>
        </p:blipFill>
        <p:spPr>
          <a:xfrm rot="5400000">
            <a:off x="7812897" y="1736363"/>
            <a:ext cx="4930363" cy="2949931"/>
          </a:xfrm>
          <a:prstGeom prst="rect">
            <a:avLst/>
          </a:prstGeom>
          <a:noFill/>
          <a:ln>
            <a:noFill/>
          </a:ln>
        </p:spPr>
      </p:pic>
      <p:sp>
        <p:nvSpPr>
          <p:cNvPr id="624" name="Google Shape;624;p9"/>
          <p:cNvSpPr/>
          <p:nvPr/>
        </p:nvSpPr>
        <p:spPr>
          <a:xfrm>
            <a:off x="261257" y="6127706"/>
            <a:ext cx="8716488" cy="461665"/>
          </a:xfrm>
          <a:prstGeom prst="rect">
            <a:avLst/>
          </a:prstGeom>
          <a:solidFill>
            <a:srgbClr val="CEDA2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cap="none" strike="noStrike">
                <a:solidFill>
                  <a:schemeClr val="lt1"/>
                </a:solidFill>
                <a:latin typeface="Calibri"/>
                <a:ea typeface="Calibri"/>
                <a:cs typeface="Calibri"/>
                <a:sym typeface="Calibri"/>
              </a:rPr>
              <a:t>Not: Modül 8'de finansman ve fonlamaya daha ayrıntılı bakacağız.</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2018-09-19T09:23:58Z</dcterms:created>
  <dc:creator>Gillian Keane</dc:creator>
</cp:coreProperties>
</file>