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y="6858000" cx="12192000"/>
  <p:notesSz cx="6858000" cy="9144000"/>
  <p:embeddedFontLst>
    <p:embeddedFont>
      <p:font typeface="Merriweather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6" roundtripDataSignature="AMtx7mjf6oHuM8mtD2e4AtN2LfIVhf5U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erriweatherSans-regular.fntdata"/><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MerriweatherSans-italic.fntdata"/><Relationship Id="rId63" Type="http://schemas.openxmlformats.org/officeDocument/2006/relationships/font" Target="fonts/MerriweatherSans-bold.fntdata"/><Relationship Id="rId22" Type="http://schemas.openxmlformats.org/officeDocument/2006/relationships/slide" Target="slides/slide18.xml"/><Relationship Id="rId66" Type="http://customschemas.google.com/relationships/presentationmetadata" Target="metadata"/><Relationship Id="rId21" Type="http://schemas.openxmlformats.org/officeDocument/2006/relationships/slide" Target="slides/slide17.xml"/><Relationship Id="rId65" Type="http://schemas.openxmlformats.org/officeDocument/2006/relationships/font" Target="fonts/MerriweatherSans-bol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2" name="Shape 772"/>
        <p:cNvGrpSpPr/>
        <p:nvPr/>
      </p:nvGrpSpPr>
      <p:grpSpPr>
        <a:xfrm>
          <a:off x="0" y="0"/>
          <a:ext cx="0" cy="0"/>
          <a:chOff x="0" y="0"/>
          <a:chExt cx="0" cy="0"/>
        </a:xfrm>
      </p:grpSpPr>
      <p:sp>
        <p:nvSpPr>
          <p:cNvPr id="773" name="Google Shape;77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2" name="Google Shape;80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9" name="Google Shape;8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5" name="Shape 835"/>
        <p:cNvGrpSpPr/>
        <p:nvPr/>
      </p:nvGrpSpPr>
      <p:grpSpPr>
        <a:xfrm>
          <a:off x="0" y="0"/>
          <a:ext cx="0" cy="0"/>
          <a:chOff x="0" y="0"/>
          <a:chExt cx="0" cy="0"/>
        </a:xfrm>
      </p:grpSpPr>
      <p:sp>
        <p:nvSpPr>
          <p:cNvPr id="836" name="Google Shape;83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9" name="Shape 869"/>
        <p:cNvGrpSpPr/>
        <p:nvPr/>
      </p:nvGrpSpPr>
      <p:grpSpPr>
        <a:xfrm>
          <a:off x="0" y="0"/>
          <a:ext cx="0" cy="0"/>
          <a:chOff x="0" y="0"/>
          <a:chExt cx="0" cy="0"/>
        </a:xfrm>
      </p:grpSpPr>
      <p:sp>
        <p:nvSpPr>
          <p:cNvPr id="870" name="Google Shape;87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0" name="Shape 920"/>
        <p:cNvGrpSpPr/>
        <p:nvPr/>
      </p:nvGrpSpPr>
      <p:grpSpPr>
        <a:xfrm>
          <a:off x="0" y="0"/>
          <a:ext cx="0" cy="0"/>
          <a:chOff x="0" y="0"/>
          <a:chExt cx="0" cy="0"/>
        </a:xfrm>
      </p:grpSpPr>
      <p:sp>
        <p:nvSpPr>
          <p:cNvPr id="921" name="Google Shape;92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2" name="Google Shape;92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6" name="Shape 926"/>
        <p:cNvGrpSpPr/>
        <p:nvPr/>
      </p:nvGrpSpPr>
      <p:grpSpPr>
        <a:xfrm>
          <a:off x="0" y="0"/>
          <a:ext cx="0" cy="0"/>
          <a:chOff x="0" y="0"/>
          <a:chExt cx="0" cy="0"/>
        </a:xfrm>
      </p:grpSpPr>
      <p:sp>
        <p:nvSpPr>
          <p:cNvPr id="927" name="Google Shape;92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8" name="Shape 938"/>
        <p:cNvGrpSpPr/>
        <p:nvPr/>
      </p:nvGrpSpPr>
      <p:grpSpPr>
        <a:xfrm>
          <a:off x="0" y="0"/>
          <a:ext cx="0" cy="0"/>
          <a:chOff x="0" y="0"/>
          <a:chExt cx="0" cy="0"/>
        </a:xfrm>
      </p:grpSpPr>
      <p:sp>
        <p:nvSpPr>
          <p:cNvPr id="939" name="Google Shape;93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7" name="Shape 977"/>
        <p:cNvGrpSpPr/>
        <p:nvPr/>
      </p:nvGrpSpPr>
      <p:grpSpPr>
        <a:xfrm>
          <a:off x="0" y="0"/>
          <a:ext cx="0" cy="0"/>
          <a:chOff x="0" y="0"/>
          <a:chExt cx="0" cy="0"/>
        </a:xfrm>
      </p:grpSpPr>
      <p:sp>
        <p:nvSpPr>
          <p:cNvPr id="978" name="Google Shape;978;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2" name="Shape 982"/>
        <p:cNvGrpSpPr/>
        <p:nvPr/>
      </p:nvGrpSpPr>
      <p:grpSpPr>
        <a:xfrm>
          <a:off x="0" y="0"/>
          <a:ext cx="0" cy="0"/>
          <a:chOff x="0" y="0"/>
          <a:chExt cx="0" cy="0"/>
        </a:xfrm>
      </p:grpSpPr>
      <p:sp>
        <p:nvSpPr>
          <p:cNvPr id="983" name="Google Shape;983;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4" name="Google Shape;98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4" name="Google Shape;99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Google Shape;100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2" name="Google Shape;100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8" name="Shape 1008"/>
        <p:cNvGrpSpPr/>
        <p:nvPr/>
      </p:nvGrpSpPr>
      <p:grpSpPr>
        <a:xfrm>
          <a:off x="0" y="0"/>
          <a:ext cx="0" cy="0"/>
          <a:chOff x="0" y="0"/>
          <a:chExt cx="0" cy="0"/>
        </a:xfrm>
      </p:grpSpPr>
      <p:sp>
        <p:nvSpPr>
          <p:cNvPr id="1009" name="Google Shape;100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0" name="Google Shape;101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6" name="Shape 1016"/>
        <p:cNvGrpSpPr/>
        <p:nvPr/>
      </p:nvGrpSpPr>
      <p:grpSpPr>
        <a:xfrm>
          <a:off x="0" y="0"/>
          <a:ext cx="0" cy="0"/>
          <a:chOff x="0" y="0"/>
          <a:chExt cx="0" cy="0"/>
        </a:xfrm>
      </p:grpSpPr>
      <p:sp>
        <p:nvSpPr>
          <p:cNvPr id="1017" name="Google Shape;101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2" name="Shape 1022"/>
        <p:cNvGrpSpPr/>
        <p:nvPr/>
      </p:nvGrpSpPr>
      <p:grpSpPr>
        <a:xfrm>
          <a:off x="0" y="0"/>
          <a:ext cx="0" cy="0"/>
          <a:chOff x="0" y="0"/>
          <a:chExt cx="0" cy="0"/>
        </a:xfrm>
      </p:grpSpPr>
      <p:sp>
        <p:nvSpPr>
          <p:cNvPr id="1023" name="Google Shape;1023;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ver Design 1">
  <p:cSld name="1_Cover Design 1">
    <p:spTree>
      <p:nvGrpSpPr>
        <p:cNvPr id="15" name="Shape 15"/>
        <p:cNvGrpSpPr/>
        <p:nvPr/>
      </p:nvGrpSpPr>
      <p:grpSpPr>
        <a:xfrm>
          <a:off x="0" y="0"/>
          <a:ext cx="0" cy="0"/>
          <a:chOff x="0" y="0"/>
          <a:chExt cx="0" cy="0"/>
        </a:xfrm>
      </p:grpSpPr>
      <p:sp>
        <p:nvSpPr>
          <p:cNvPr id="16" name="Google Shape;16;p59"/>
          <p:cNvSpPr/>
          <p:nvPr/>
        </p:nvSpPr>
        <p:spPr>
          <a:xfrm>
            <a:off x="4904509" y="-13648"/>
            <a:ext cx="7329055" cy="6871648"/>
          </a:xfrm>
          <a:custGeom>
            <a:rect b="b" l="l" r="r" t="t"/>
            <a:pathLst>
              <a:path extrusionOk="0" h="6915800" w="7329055">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0">
                <a:srgbClr val="10B1A2"/>
              </a:gs>
              <a:gs pos="11000">
                <a:srgbClr val="10B1A2"/>
              </a:gs>
              <a:gs pos="62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 name="Google Shape;17;p59"/>
          <p:cNvSpPr/>
          <p:nvPr/>
        </p:nvSpPr>
        <p:spPr>
          <a:xfrm>
            <a:off x="5780012" y="1238704"/>
            <a:ext cx="4970207" cy="4970207"/>
          </a:xfrm>
          <a:prstGeom prst="ellipse">
            <a:avLst/>
          </a:prstGeom>
          <a:noFill/>
          <a:ln cap="flat" cmpd="sng" w="12700">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59"/>
          <p:cNvSpPr/>
          <p:nvPr>
            <p:ph idx="2" type="pic"/>
          </p:nvPr>
        </p:nvSpPr>
        <p:spPr>
          <a:xfrm>
            <a:off x="5773277" y="-478573"/>
            <a:ext cx="6749004" cy="6749004"/>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59"/>
          <p:cNvSpPr txBox="1"/>
          <p:nvPr>
            <p:ph idx="1" type="body"/>
          </p:nvPr>
        </p:nvSpPr>
        <p:spPr>
          <a:xfrm>
            <a:off x="577959" y="3410884"/>
            <a:ext cx="4088056" cy="2374946"/>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1000"/>
              </a:spcBef>
              <a:spcAft>
                <a:spcPts val="0"/>
              </a:spcAft>
              <a:buClr>
                <a:srgbClr val="174F72"/>
              </a:buClr>
              <a:buSzPts val="3600"/>
              <a:buNone/>
              <a:defRPr b="0" sz="3600">
                <a:solidFill>
                  <a:srgbClr val="174F72"/>
                </a:solidFill>
              </a:defRPr>
            </a:lvl1pPr>
            <a:lvl2pPr indent="-228600" lvl="1" marL="914400" algn="l">
              <a:lnSpc>
                <a:spcPct val="90000"/>
              </a:lnSpc>
              <a:spcBef>
                <a:spcPts val="500"/>
              </a:spcBef>
              <a:spcAft>
                <a:spcPts val="0"/>
              </a:spcAft>
              <a:buClr>
                <a:schemeClr val="lt1"/>
              </a:buClr>
              <a:buSzPts val="3000"/>
              <a:buNone/>
              <a:defRPr b="1">
                <a:solidFill>
                  <a:schemeClr val="lt1"/>
                </a:solidFill>
              </a:defRPr>
            </a:lvl2pPr>
            <a:lvl3pPr indent="-228600" lvl="2" marL="1371600" algn="l">
              <a:lnSpc>
                <a:spcPct val="90000"/>
              </a:lnSpc>
              <a:spcBef>
                <a:spcPts val="500"/>
              </a:spcBef>
              <a:spcAft>
                <a:spcPts val="0"/>
              </a:spcAft>
              <a:buClr>
                <a:schemeClr val="lt1"/>
              </a:buClr>
              <a:buSzPts val="2400"/>
              <a:buNone/>
              <a:defRPr b="1">
                <a:solidFill>
                  <a:schemeClr val="lt1"/>
                </a:solidFill>
              </a:defRPr>
            </a:lvl3pPr>
            <a:lvl4pPr indent="-228600" lvl="3" marL="1828800" algn="l">
              <a:lnSpc>
                <a:spcPct val="90000"/>
              </a:lnSpc>
              <a:spcBef>
                <a:spcPts val="500"/>
              </a:spcBef>
              <a:spcAft>
                <a:spcPts val="0"/>
              </a:spcAft>
              <a:buClr>
                <a:schemeClr val="lt1"/>
              </a:buClr>
              <a:buSzPts val="2400"/>
              <a:buNone/>
              <a:defRPr b="1">
                <a:solidFill>
                  <a:schemeClr val="lt1"/>
                </a:solidFill>
              </a:defRPr>
            </a:lvl4pPr>
            <a:lvl5pPr indent="-228600" lvl="4" marL="2286000" algn="l">
              <a:lnSpc>
                <a:spcPct val="90000"/>
              </a:lnSpc>
              <a:spcBef>
                <a:spcPts val="500"/>
              </a:spcBef>
              <a:spcAft>
                <a:spcPts val="0"/>
              </a:spcAft>
              <a:buClr>
                <a:schemeClr val="lt1"/>
              </a:buClr>
              <a:buSzPts val="2400"/>
              <a:buNone/>
              <a:defRPr b="1">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 name="Google Shape;20;p59"/>
          <p:cNvPicPr preferRelativeResize="0"/>
          <p:nvPr/>
        </p:nvPicPr>
        <p:blipFill rotWithShape="1">
          <a:blip r:embed="rId2">
            <a:alphaModFix/>
          </a:blip>
          <a:srcRect b="0" l="0" r="0" t="0"/>
          <a:stretch/>
        </p:blipFill>
        <p:spPr>
          <a:xfrm>
            <a:off x="475214" y="428605"/>
            <a:ext cx="4722540" cy="1797044"/>
          </a:xfrm>
          <a:prstGeom prst="rect">
            <a:avLst/>
          </a:prstGeom>
          <a:noFill/>
          <a:ln>
            <a:noFill/>
          </a:ln>
        </p:spPr>
      </p:pic>
      <p:pic>
        <p:nvPicPr>
          <p:cNvPr id="21" name="Google Shape;21;p59"/>
          <p:cNvPicPr preferRelativeResize="0"/>
          <p:nvPr/>
        </p:nvPicPr>
        <p:blipFill rotWithShape="1">
          <a:blip r:embed="rId3">
            <a:alphaModFix/>
          </a:blip>
          <a:srcRect b="0" l="0" r="0" t="0"/>
          <a:stretch/>
        </p:blipFill>
        <p:spPr>
          <a:xfrm>
            <a:off x="11237264" y="4990472"/>
            <a:ext cx="690436" cy="673218"/>
          </a:xfrm>
          <a:prstGeom prst="rect">
            <a:avLst/>
          </a:prstGeom>
          <a:noFill/>
          <a:ln>
            <a:noFill/>
          </a:ln>
        </p:spPr>
      </p:pic>
      <p:pic>
        <p:nvPicPr>
          <p:cNvPr id="22" name="Google Shape;22;p59"/>
          <p:cNvPicPr preferRelativeResize="0"/>
          <p:nvPr/>
        </p:nvPicPr>
        <p:blipFill rotWithShape="1">
          <a:blip r:embed="rId4">
            <a:alphaModFix/>
          </a:blip>
          <a:srcRect b="0" l="0" r="0" t="0"/>
          <a:stretch/>
        </p:blipFill>
        <p:spPr>
          <a:xfrm>
            <a:off x="7087689" y="5110625"/>
            <a:ext cx="1363247" cy="1350410"/>
          </a:xfrm>
          <a:prstGeom prst="rect">
            <a:avLst/>
          </a:prstGeom>
          <a:noFill/>
          <a:ln>
            <a:noFill/>
          </a:ln>
        </p:spPr>
      </p:pic>
      <p:pic>
        <p:nvPicPr>
          <p:cNvPr id="23" name="Google Shape;23;p59"/>
          <p:cNvPicPr preferRelativeResize="0"/>
          <p:nvPr/>
        </p:nvPicPr>
        <p:blipFill rotWithShape="1">
          <a:blip r:embed="rId5">
            <a:alphaModFix/>
          </a:blip>
          <a:srcRect b="0" l="0" r="0" t="0"/>
          <a:stretch/>
        </p:blipFill>
        <p:spPr>
          <a:xfrm>
            <a:off x="4666015" y="2427050"/>
            <a:ext cx="2227993" cy="2220696"/>
          </a:xfrm>
          <a:prstGeom prst="rect">
            <a:avLst/>
          </a:prstGeom>
          <a:noFill/>
          <a:ln>
            <a:noFill/>
          </a:ln>
        </p:spPr>
      </p:pic>
      <p:pic>
        <p:nvPicPr>
          <p:cNvPr id="24" name="Google Shape;24;p59"/>
          <p:cNvPicPr preferRelativeResize="0"/>
          <p:nvPr/>
        </p:nvPicPr>
        <p:blipFill rotWithShape="1">
          <a:blip r:embed="rId6">
            <a:alphaModFix/>
          </a:blip>
          <a:srcRect b="0" l="0" r="0" t="0"/>
          <a:stretch/>
        </p:blipFill>
        <p:spPr>
          <a:xfrm>
            <a:off x="577959" y="5989626"/>
            <a:ext cx="3991439" cy="56160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URQUOISE ICON CIRCLE - with photo &amp; text">
  <p:cSld name="TURQUOISE ICON CIRCLE - with photo &amp; text">
    <p:spTree>
      <p:nvGrpSpPr>
        <p:cNvPr id="112" name="Shape 112"/>
        <p:cNvGrpSpPr/>
        <p:nvPr/>
      </p:nvGrpSpPr>
      <p:grpSpPr>
        <a:xfrm>
          <a:off x="0" y="0"/>
          <a:ext cx="0" cy="0"/>
          <a:chOff x="0" y="0"/>
          <a:chExt cx="0" cy="0"/>
        </a:xfrm>
      </p:grpSpPr>
      <p:sp>
        <p:nvSpPr>
          <p:cNvPr id="113" name="Google Shape;113;p68"/>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4" name="Google Shape;114;p68"/>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115" name="Google Shape;115;p68"/>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None/>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68"/>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B1A2"/>
              </a:buClr>
              <a:buSzPts val="3600"/>
              <a:buNone/>
              <a:defRPr i="0" sz="3600">
                <a:solidFill>
                  <a:srgbClr val="10B1A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6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18" name="Google Shape;118;p6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119" name="Google Shape;119;p68"/>
          <p:cNvSpPr/>
          <p:nvPr/>
        </p:nvSpPr>
        <p:spPr>
          <a:xfrm>
            <a:off x="928811" y="1274475"/>
            <a:ext cx="1061075" cy="1067983"/>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 left - text to right">
  <p:cSld name="Photo to left - text to right">
    <p:spTree>
      <p:nvGrpSpPr>
        <p:cNvPr id="120" name="Shape 120"/>
        <p:cNvGrpSpPr/>
        <p:nvPr/>
      </p:nvGrpSpPr>
      <p:grpSpPr>
        <a:xfrm>
          <a:off x="0" y="0"/>
          <a:ext cx="0" cy="0"/>
          <a:chOff x="0" y="0"/>
          <a:chExt cx="0" cy="0"/>
        </a:xfrm>
      </p:grpSpPr>
      <p:cxnSp>
        <p:nvCxnSpPr>
          <p:cNvPr id="121" name="Google Shape;121;p69"/>
          <p:cNvCxnSpPr/>
          <p:nvPr/>
        </p:nvCxnSpPr>
        <p:spPr>
          <a:xfrm rot="10800000">
            <a:off x="6234807" y="1711826"/>
            <a:ext cx="5377589" cy="0"/>
          </a:xfrm>
          <a:prstGeom prst="straightConnector1">
            <a:avLst/>
          </a:prstGeom>
          <a:noFill/>
          <a:ln cap="flat" cmpd="sng" w="28575">
            <a:solidFill>
              <a:srgbClr val="174F72"/>
            </a:solidFill>
            <a:prstDash val="solid"/>
            <a:miter lim="800000"/>
            <a:headEnd len="sm" w="sm" type="none"/>
            <a:tailEnd len="sm" w="sm" type="none"/>
          </a:ln>
        </p:spPr>
      </p:cxnSp>
      <p:sp>
        <p:nvSpPr>
          <p:cNvPr id="122" name="Google Shape;122;p69"/>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69"/>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69"/>
          <p:cNvSpPr/>
          <p:nvPr>
            <p:ph idx="3" type="pic"/>
          </p:nvPr>
        </p:nvSpPr>
        <p:spPr>
          <a:xfrm flipH="1">
            <a:off x="-460162" y="0"/>
            <a:ext cx="5659526" cy="5659526"/>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69"/>
          <p:cNvSpPr/>
          <p:nvPr/>
        </p:nvSpPr>
        <p:spPr>
          <a:xfrm flipH="1" rot="9058514">
            <a:off x="-1593353" y="739143"/>
            <a:ext cx="5162451" cy="5162451"/>
          </a:xfrm>
          <a:prstGeom prst="arc">
            <a:avLst>
              <a:gd fmla="val 13109579"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69"/>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27" name="Google Shape;127;p69"/>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128" name="Google Shape;128;p69"/>
          <p:cNvPicPr preferRelativeResize="0"/>
          <p:nvPr/>
        </p:nvPicPr>
        <p:blipFill rotWithShape="1">
          <a:blip r:embed="rId3">
            <a:alphaModFix/>
          </a:blip>
          <a:srcRect b="0" l="0" r="0" t="0"/>
          <a:stretch/>
        </p:blipFill>
        <p:spPr>
          <a:xfrm>
            <a:off x="106371" y="5437528"/>
            <a:ext cx="690436" cy="673218"/>
          </a:xfrm>
          <a:prstGeom prst="rect">
            <a:avLst/>
          </a:prstGeom>
          <a:noFill/>
          <a:ln>
            <a:noFill/>
          </a:ln>
        </p:spPr>
      </p:pic>
      <p:pic>
        <p:nvPicPr>
          <p:cNvPr id="129" name="Google Shape;129;p69"/>
          <p:cNvPicPr preferRelativeResize="0"/>
          <p:nvPr/>
        </p:nvPicPr>
        <p:blipFill rotWithShape="1">
          <a:blip r:embed="rId4">
            <a:alphaModFix/>
          </a:blip>
          <a:srcRect b="0" l="0" r="0" t="0"/>
          <a:stretch/>
        </p:blipFill>
        <p:spPr>
          <a:xfrm>
            <a:off x="1482286" y="4911488"/>
            <a:ext cx="1363247" cy="1350410"/>
          </a:xfrm>
          <a:prstGeom prst="rect">
            <a:avLst/>
          </a:prstGeom>
          <a:noFill/>
          <a:ln>
            <a:noFill/>
          </a:ln>
        </p:spPr>
      </p:pic>
      <p:pic>
        <p:nvPicPr>
          <p:cNvPr id="130" name="Google Shape;130;p69"/>
          <p:cNvPicPr preferRelativeResize="0"/>
          <p:nvPr/>
        </p:nvPicPr>
        <p:blipFill rotWithShape="1">
          <a:blip r:embed="rId5">
            <a:alphaModFix/>
          </a:blip>
          <a:srcRect b="0" l="0" r="0" t="0"/>
          <a:stretch/>
        </p:blipFill>
        <p:spPr>
          <a:xfrm>
            <a:off x="3896635" y="1516952"/>
            <a:ext cx="2227993" cy="222069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ptop slide 1">
  <p:cSld name="Laptop slide 1">
    <p:spTree>
      <p:nvGrpSpPr>
        <p:cNvPr id="131" name="Shape 131"/>
        <p:cNvGrpSpPr/>
        <p:nvPr/>
      </p:nvGrpSpPr>
      <p:grpSpPr>
        <a:xfrm>
          <a:off x="0" y="0"/>
          <a:ext cx="0" cy="0"/>
          <a:chOff x="0" y="0"/>
          <a:chExt cx="0" cy="0"/>
        </a:xfrm>
      </p:grpSpPr>
      <p:pic>
        <p:nvPicPr>
          <p:cNvPr id="132" name="Google Shape;132;p70"/>
          <p:cNvPicPr preferRelativeResize="0"/>
          <p:nvPr/>
        </p:nvPicPr>
        <p:blipFill rotWithShape="1">
          <a:blip r:embed="rId2">
            <a:alphaModFix/>
          </a:blip>
          <a:srcRect b="5573" l="8386" r="9307" t="10823"/>
          <a:stretch/>
        </p:blipFill>
        <p:spPr>
          <a:xfrm>
            <a:off x="2000190" y="1447737"/>
            <a:ext cx="7941283" cy="4839954"/>
          </a:xfrm>
          <a:prstGeom prst="rect">
            <a:avLst/>
          </a:prstGeom>
          <a:noFill/>
          <a:ln>
            <a:noFill/>
          </a:ln>
        </p:spPr>
      </p:pic>
      <p:sp>
        <p:nvSpPr>
          <p:cNvPr id="133" name="Google Shape;133;p70"/>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70"/>
          <p:cNvSpPr txBox="1"/>
          <p:nvPr>
            <p:ph idx="2" type="body"/>
          </p:nvPr>
        </p:nvSpPr>
        <p:spPr>
          <a:xfrm>
            <a:off x="0" y="1045042"/>
            <a:ext cx="12192000" cy="59059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5" name="Google Shape;135;p70"/>
          <p:cNvCxnSpPr/>
          <p:nvPr/>
        </p:nvCxnSpPr>
        <p:spPr>
          <a:xfrm rot="10800000">
            <a:off x="280404" y="945173"/>
            <a:ext cx="11623126" cy="0"/>
          </a:xfrm>
          <a:prstGeom prst="straightConnector1">
            <a:avLst/>
          </a:prstGeom>
          <a:noFill/>
          <a:ln cap="flat" cmpd="sng" w="9525">
            <a:solidFill>
              <a:srgbClr val="174F72"/>
            </a:solidFill>
            <a:prstDash val="solid"/>
            <a:miter lim="800000"/>
            <a:headEnd len="sm" w="sm" type="none"/>
            <a:tailEnd len="sm" w="sm" type="none"/>
          </a:ln>
        </p:spPr>
      </p:cxnSp>
      <p:sp>
        <p:nvSpPr>
          <p:cNvPr id="136" name="Google Shape;136;p70"/>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3600"/>
              <a:buFont typeface="Arial"/>
              <a:buNone/>
              <a:defRPr b="0" i="0" sz="36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p70"/>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38" name="Google Shape;138;p70"/>
          <p:cNvPicPr preferRelativeResize="0"/>
          <p:nvPr/>
        </p:nvPicPr>
        <p:blipFill rotWithShape="1">
          <a:blip r:embed="rId3">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ptop slide 2">
  <p:cSld name="Laptop slide 2">
    <p:spTree>
      <p:nvGrpSpPr>
        <p:cNvPr id="139" name="Shape 139"/>
        <p:cNvGrpSpPr/>
        <p:nvPr/>
      </p:nvGrpSpPr>
      <p:grpSpPr>
        <a:xfrm>
          <a:off x="0" y="0"/>
          <a:ext cx="0" cy="0"/>
          <a:chOff x="0" y="0"/>
          <a:chExt cx="0" cy="0"/>
        </a:xfrm>
      </p:grpSpPr>
      <p:pic>
        <p:nvPicPr>
          <p:cNvPr id="140" name="Google Shape;140;p71"/>
          <p:cNvPicPr preferRelativeResize="0"/>
          <p:nvPr/>
        </p:nvPicPr>
        <p:blipFill rotWithShape="1">
          <a:blip r:embed="rId2">
            <a:alphaModFix/>
          </a:blip>
          <a:srcRect b="5573" l="8387" r="49049" t="10823"/>
          <a:stretch/>
        </p:blipFill>
        <p:spPr>
          <a:xfrm>
            <a:off x="7429500" y="740153"/>
            <a:ext cx="4762500" cy="5612853"/>
          </a:xfrm>
          <a:prstGeom prst="rect">
            <a:avLst/>
          </a:prstGeom>
          <a:noFill/>
          <a:ln>
            <a:noFill/>
          </a:ln>
        </p:spPr>
      </p:pic>
      <p:cxnSp>
        <p:nvCxnSpPr>
          <p:cNvPr id="141" name="Google Shape;141;p71"/>
          <p:cNvCxnSpPr/>
          <p:nvPr/>
        </p:nvCxnSpPr>
        <p:spPr>
          <a:xfrm rot="10800000">
            <a:off x="378379" y="1908558"/>
            <a:ext cx="6789867" cy="0"/>
          </a:xfrm>
          <a:prstGeom prst="straightConnector1">
            <a:avLst/>
          </a:prstGeom>
          <a:noFill/>
          <a:ln cap="flat" cmpd="sng" w="9525">
            <a:solidFill>
              <a:srgbClr val="174F72"/>
            </a:solidFill>
            <a:prstDash val="solid"/>
            <a:miter lim="800000"/>
            <a:headEnd len="sm" w="sm" type="none"/>
            <a:tailEnd len="sm" w="sm" type="none"/>
          </a:ln>
        </p:spPr>
      </p:cxnSp>
      <p:sp>
        <p:nvSpPr>
          <p:cNvPr id="142" name="Google Shape;142;p71"/>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p71"/>
          <p:cNvSpPr txBox="1"/>
          <p:nvPr>
            <p:ph idx="1" type="body"/>
          </p:nvPr>
        </p:nvSpPr>
        <p:spPr>
          <a:xfrm>
            <a:off x="643223" y="1079254"/>
            <a:ext cx="6361734"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71"/>
          <p:cNvSpPr txBox="1"/>
          <p:nvPr>
            <p:ph idx="3" type="body"/>
          </p:nvPr>
        </p:nvSpPr>
        <p:spPr>
          <a:xfrm>
            <a:off x="643223" y="2087287"/>
            <a:ext cx="6361734"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71"/>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46" name="Google Shape;146;p71"/>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LIME)">
  <p:cSld name="Plain Quote Slide (LIME)">
    <p:spTree>
      <p:nvGrpSpPr>
        <p:cNvPr id="147" name="Shape 147"/>
        <p:cNvGrpSpPr/>
        <p:nvPr/>
      </p:nvGrpSpPr>
      <p:grpSpPr>
        <a:xfrm>
          <a:off x="0" y="0"/>
          <a:ext cx="0" cy="0"/>
          <a:chOff x="0" y="0"/>
          <a:chExt cx="0" cy="0"/>
        </a:xfrm>
      </p:grpSpPr>
      <p:cxnSp>
        <p:nvCxnSpPr>
          <p:cNvPr id="148" name="Google Shape;148;p72"/>
          <p:cNvCxnSpPr/>
          <p:nvPr/>
        </p:nvCxnSpPr>
        <p:spPr>
          <a:xfrm rot="10800000">
            <a:off x="6099983" y="-14288"/>
            <a:ext cx="0" cy="1008418"/>
          </a:xfrm>
          <a:prstGeom prst="straightConnector1">
            <a:avLst/>
          </a:prstGeom>
          <a:noFill/>
          <a:ln cap="flat" cmpd="sng" w="9525">
            <a:solidFill>
              <a:srgbClr val="6D6E6C"/>
            </a:solidFill>
            <a:prstDash val="solid"/>
            <a:miter lim="800000"/>
            <a:headEnd len="sm" w="sm" type="none"/>
            <a:tailEnd len="sm" w="sm" type="none"/>
          </a:ln>
        </p:spPr>
      </p:cxnSp>
      <p:sp>
        <p:nvSpPr>
          <p:cNvPr id="149" name="Google Shape;149;p72"/>
          <p:cNvSpPr/>
          <p:nvPr/>
        </p:nvSpPr>
        <p:spPr>
          <a:xfrm>
            <a:off x="5510784" y="855426"/>
            <a:ext cx="1196057" cy="1196057"/>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72"/>
          <p:cNvSpPr txBox="1"/>
          <p:nvPr>
            <p:ph idx="1" type="body"/>
          </p:nvPr>
        </p:nvSpPr>
        <p:spPr>
          <a:xfrm>
            <a:off x="5775656" y="1074336"/>
            <a:ext cx="785328" cy="964819"/>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72"/>
          <p:cNvSpPr txBox="1"/>
          <p:nvPr>
            <p:ph idx="2" type="body"/>
          </p:nvPr>
        </p:nvSpPr>
        <p:spPr>
          <a:xfrm>
            <a:off x="0" y="2119361"/>
            <a:ext cx="12192000" cy="399569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i="1"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72"/>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53" name="Google Shape;153;p72"/>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TURQUOISE)">
  <p:cSld name="Quote slide (TURQUOISE)">
    <p:spTree>
      <p:nvGrpSpPr>
        <p:cNvPr id="154" name="Shape 154"/>
        <p:cNvGrpSpPr/>
        <p:nvPr/>
      </p:nvGrpSpPr>
      <p:grpSpPr>
        <a:xfrm>
          <a:off x="0" y="0"/>
          <a:ext cx="0" cy="0"/>
          <a:chOff x="0" y="0"/>
          <a:chExt cx="0" cy="0"/>
        </a:xfrm>
      </p:grpSpPr>
      <p:sp>
        <p:nvSpPr>
          <p:cNvPr id="155" name="Google Shape;155;p73"/>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73"/>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73"/>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73"/>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73"/>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73"/>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61" name="Google Shape;161;p73"/>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162" name="Google Shape;162;p73"/>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163" name="Google Shape;163;p73"/>
          <p:cNvPicPr preferRelativeResize="0"/>
          <p:nvPr/>
        </p:nvPicPr>
        <p:blipFill rotWithShape="1">
          <a:blip r:embed="rId4">
            <a:alphaModFix/>
          </a:blip>
          <a:srcRect b="0" l="0" r="0" t="0"/>
          <a:stretch/>
        </p:blipFill>
        <p:spPr>
          <a:xfrm>
            <a:off x="6311624" y="5825975"/>
            <a:ext cx="971528" cy="962379"/>
          </a:xfrm>
          <a:prstGeom prst="rect">
            <a:avLst/>
          </a:prstGeom>
          <a:noFill/>
          <a:ln>
            <a:noFill/>
          </a:ln>
        </p:spPr>
      </p:pic>
      <p:pic>
        <p:nvPicPr>
          <p:cNvPr id="164" name="Google Shape;164;p73"/>
          <p:cNvPicPr preferRelativeResize="0"/>
          <p:nvPr/>
        </p:nvPicPr>
        <p:blipFill rotWithShape="1">
          <a:blip r:embed="rId5">
            <a:alphaModFix/>
          </a:blip>
          <a:srcRect b="0" l="0" r="0" t="0"/>
          <a:stretch/>
        </p:blipFill>
        <p:spPr>
          <a:xfrm>
            <a:off x="7920919" y="2330561"/>
            <a:ext cx="933458" cy="91018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1 colum - RIGHT">
  <p:cSld name="text only with 1 colum - RIGHT">
    <p:spTree>
      <p:nvGrpSpPr>
        <p:cNvPr id="165" name="Shape 165"/>
        <p:cNvGrpSpPr/>
        <p:nvPr/>
      </p:nvGrpSpPr>
      <p:grpSpPr>
        <a:xfrm>
          <a:off x="0" y="0"/>
          <a:ext cx="0" cy="0"/>
          <a:chOff x="0" y="0"/>
          <a:chExt cx="0" cy="0"/>
        </a:xfrm>
      </p:grpSpPr>
      <p:sp>
        <p:nvSpPr>
          <p:cNvPr id="166" name="Google Shape;166;p74"/>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74"/>
          <p:cNvSpPr txBox="1"/>
          <p:nvPr>
            <p:ph idx="2" type="body"/>
          </p:nvPr>
        </p:nvSpPr>
        <p:spPr>
          <a:xfrm>
            <a:off x="4161985" y="2117448"/>
            <a:ext cx="7407087"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8" name="Google Shape;168;p74"/>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
        <p:nvSpPr>
          <p:cNvPr id="169" name="Google Shape;169;p74"/>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70" name="Google Shape;170;p74"/>
          <p:cNvPicPr preferRelativeResize="0"/>
          <p:nvPr/>
        </p:nvPicPr>
        <p:blipFill rotWithShape="1">
          <a:blip r:embed="rId2">
            <a:alphaModFix/>
          </a:blip>
          <a:srcRect b="0" l="0" r="0" t="0"/>
          <a:stretch/>
        </p:blipFill>
        <p:spPr>
          <a:xfrm rot="7576526">
            <a:off x="199389" y="22665"/>
            <a:ext cx="2891322" cy="2226152"/>
          </a:xfrm>
          <a:prstGeom prst="rect">
            <a:avLst/>
          </a:prstGeom>
          <a:noFill/>
          <a:ln>
            <a:noFill/>
          </a:ln>
        </p:spPr>
      </p:pic>
      <p:pic>
        <p:nvPicPr>
          <p:cNvPr id="171" name="Google Shape;171;p74"/>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1 colum - LEFT">
  <p:cSld name="text only with 1 colum - LEFT">
    <p:spTree>
      <p:nvGrpSpPr>
        <p:cNvPr id="172" name="Shape 172"/>
        <p:cNvGrpSpPr/>
        <p:nvPr/>
      </p:nvGrpSpPr>
      <p:grpSpPr>
        <a:xfrm>
          <a:off x="0" y="0"/>
          <a:ext cx="0" cy="0"/>
          <a:chOff x="0" y="0"/>
          <a:chExt cx="0" cy="0"/>
        </a:xfrm>
      </p:grpSpPr>
      <p:sp>
        <p:nvSpPr>
          <p:cNvPr id="173" name="Google Shape;173;p75"/>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75"/>
          <p:cNvSpPr txBox="1"/>
          <p:nvPr>
            <p:ph idx="2" type="body"/>
          </p:nvPr>
        </p:nvSpPr>
        <p:spPr>
          <a:xfrm>
            <a:off x="876301" y="2117212"/>
            <a:ext cx="7407087"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5" name="Google Shape;175;p75"/>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
        <p:nvSpPr>
          <p:cNvPr id="176" name="Google Shape;176;p75"/>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77" name="Google Shape;177;p75"/>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pic>
        <p:nvPicPr>
          <p:cNvPr id="178" name="Google Shape;178;p75"/>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EN ICON CIRCLE - with text">
  <p:cSld name="GREEN ICON CIRCLE - with text">
    <p:spTree>
      <p:nvGrpSpPr>
        <p:cNvPr id="179" name="Shape 179"/>
        <p:cNvGrpSpPr/>
        <p:nvPr/>
      </p:nvGrpSpPr>
      <p:grpSpPr>
        <a:xfrm>
          <a:off x="0" y="0"/>
          <a:ext cx="0" cy="0"/>
          <a:chOff x="0" y="0"/>
          <a:chExt cx="0" cy="0"/>
        </a:xfrm>
      </p:grpSpPr>
      <p:sp>
        <p:nvSpPr>
          <p:cNvPr id="180" name="Google Shape;180;p76"/>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E63275"/>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1" name="Google Shape;181;p76"/>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182" name="Google Shape;182;p76"/>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63275"/>
              </a:buClr>
              <a:buSzPts val="3600"/>
              <a:buNone/>
              <a:defRPr i="0" sz="3600">
                <a:solidFill>
                  <a:srgbClr val="E63275"/>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76"/>
          <p:cNvSpPr/>
          <p:nvPr/>
        </p:nvSpPr>
        <p:spPr>
          <a:xfrm>
            <a:off x="970490" y="635000"/>
            <a:ext cx="1010710" cy="1010710"/>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76"/>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85" name="Google Shape;185;p76"/>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NAVY)">
  <p:cSld name="Title/Divider slide (NAVY)">
    <p:spTree>
      <p:nvGrpSpPr>
        <p:cNvPr id="186" name="Shape 186"/>
        <p:cNvGrpSpPr/>
        <p:nvPr/>
      </p:nvGrpSpPr>
      <p:grpSpPr>
        <a:xfrm>
          <a:off x="0" y="0"/>
          <a:ext cx="0" cy="0"/>
          <a:chOff x="0" y="0"/>
          <a:chExt cx="0" cy="0"/>
        </a:xfrm>
      </p:grpSpPr>
      <p:sp>
        <p:nvSpPr>
          <p:cNvPr id="187" name="Google Shape;187;p77"/>
          <p:cNvSpPr/>
          <p:nvPr/>
        </p:nvSpPr>
        <p:spPr>
          <a:xfrm>
            <a:off x="0" y="0"/>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77"/>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77"/>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7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91" name="Google Shape;191;p7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192" name="Google Shape;192;p77"/>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193" name="Google Shape;193;p77"/>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194" name="Google Shape;194;p77"/>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bullets slide">
  <p:cSld name="3 bullets slide">
    <p:spTree>
      <p:nvGrpSpPr>
        <p:cNvPr id="25" name="Shape 25"/>
        <p:cNvGrpSpPr/>
        <p:nvPr/>
      </p:nvGrpSpPr>
      <p:grpSpPr>
        <a:xfrm>
          <a:off x="0" y="0"/>
          <a:ext cx="0" cy="0"/>
          <a:chOff x="0" y="0"/>
          <a:chExt cx="0" cy="0"/>
        </a:xfrm>
      </p:grpSpPr>
      <p:sp>
        <p:nvSpPr>
          <p:cNvPr id="26" name="Google Shape;26;p60"/>
          <p:cNvSpPr/>
          <p:nvPr/>
        </p:nvSpPr>
        <p:spPr>
          <a:xfrm>
            <a:off x="4903304" y="1126433"/>
            <a:ext cx="7288696" cy="1302295"/>
          </a:xfrm>
          <a:prstGeom prst="rect">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60"/>
          <p:cNvSpPr/>
          <p:nvPr/>
        </p:nvSpPr>
        <p:spPr>
          <a:xfrm>
            <a:off x="4903304" y="2749824"/>
            <a:ext cx="7288696" cy="1302295"/>
          </a:xfrm>
          <a:prstGeom prst="rect">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60"/>
          <p:cNvSpPr/>
          <p:nvPr/>
        </p:nvSpPr>
        <p:spPr>
          <a:xfrm>
            <a:off x="4903304" y="4373215"/>
            <a:ext cx="7288696" cy="1302295"/>
          </a:xfrm>
          <a:prstGeom prst="rect">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9" name="Google Shape;29;p60"/>
          <p:cNvCxnSpPr/>
          <p:nvPr/>
        </p:nvCxnSpPr>
        <p:spPr>
          <a:xfrm>
            <a:off x="6175512" y="1223543"/>
            <a:ext cx="0" cy="1042579"/>
          </a:xfrm>
          <a:prstGeom prst="straightConnector1">
            <a:avLst/>
          </a:prstGeom>
          <a:noFill/>
          <a:ln cap="flat" cmpd="sng" w="28575">
            <a:solidFill>
              <a:schemeClr val="lt1"/>
            </a:solidFill>
            <a:prstDash val="solid"/>
            <a:miter lim="800000"/>
            <a:headEnd len="sm" w="sm" type="none"/>
            <a:tailEnd len="sm" w="sm" type="none"/>
          </a:ln>
        </p:spPr>
      </p:cxnSp>
      <p:cxnSp>
        <p:nvCxnSpPr>
          <p:cNvPr id="30" name="Google Shape;30;p60"/>
          <p:cNvCxnSpPr/>
          <p:nvPr/>
        </p:nvCxnSpPr>
        <p:spPr>
          <a:xfrm>
            <a:off x="6175512" y="2852059"/>
            <a:ext cx="0" cy="1042579"/>
          </a:xfrm>
          <a:prstGeom prst="straightConnector1">
            <a:avLst/>
          </a:prstGeom>
          <a:noFill/>
          <a:ln cap="flat" cmpd="sng" w="28575">
            <a:solidFill>
              <a:schemeClr val="lt1"/>
            </a:solidFill>
            <a:prstDash val="solid"/>
            <a:miter lim="800000"/>
            <a:headEnd len="sm" w="sm" type="none"/>
            <a:tailEnd len="sm" w="sm" type="none"/>
          </a:ln>
        </p:spPr>
      </p:cxnSp>
      <p:cxnSp>
        <p:nvCxnSpPr>
          <p:cNvPr id="31" name="Google Shape;31;p60"/>
          <p:cNvCxnSpPr/>
          <p:nvPr/>
        </p:nvCxnSpPr>
        <p:spPr>
          <a:xfrm>
            <a:off x="6175512" y="4496389"/>
            <a:ext cx="0" cy="1042579"/>
          </a:xfrm>
          <a:prstGeom prst="straightConnector1">
            <a:avLst/>
          </a:prstGeom>
          <a:noFill/>
          <a:ln cap="flat" cmpd="sng" w="28575">
            <a:solidFill>
              <a:schemeClr val="lt1"/>
            </a:solidFill>
            <a:prstDash val="solid"/>
            <a:miter lim="800000"/>
            <a:headEnd len="sm" w="sm" type="none"/>
            <a:tailEnd len="sm" w="sm" type="none"/>
          </a:ln>
        </p:spPr>
      </p:cxnSp>
      <p:pic>
        <p:nvPicPr>
          <p:cNvPr id="32" name="Google Shape;32;p60"/>
          <p:cNvPicPr preferRelativeResize="0"/>
          <p:nvPr/>
        </p:nvPicPr>
        <p:blipFill rotWithShape="1">
          <a:blip r:embed="rId2">
            <a:alphaModFix/>
          </a:blip>
          <a:srcRect b="6473" l="29694" r="13475" t="6763"/>
          <a:stretch/>
        </p:blipFill>
        <p:spPr>
          <a:xfrm>
            <a:off x="3954456" y="677649"/>
            <a:ext cx="1176669" cy="5446643"/>
          </a:xfrm>
          <a:prstGeom prst="rect">
            <a:avLst/>
          </a:prstGeom>
          <a:noFill/>
          <a:ln>
            <a:noFill/>
          </a:ln>
        </p:spPr>
      </p:pic>
      <p:sp>
        <p:nvSpPr>
          <p:cNvPr id="33" name="Google Shape;33;p60"/>
          <p:cNvSpPr txBox="1"/>
          <p:nvPr>
            <p:ph idx="1" type="body"/>
          </p:nvPr>
        </p:nvSpPr>
        <p:spPr>
          <a:xfrm>
            <a:off x="643223" y="1079254"/>
            <a:ext cx="382120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60"/>
          <p:cNvSpPr txBox="1"/>
          <p:nvPr>
            <p:ph idx="2" type="body"/>
          </p:nvPr>
        </p:nvSpPr>
        <p:spPr>
          <a:xfrm>
            <a:off x="643223" y="2087287"/>
            <a:ext cx="3821205"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60"/>
          <p:cNvSpPr txBox="1"/>
          <p:nvPr>
            <p:ph idx="3" type="body"/>
          </p:nvPr>
        </p:nvSpPr>
        <p:spPr>
          <a:xfrm>
            <a:off x="4975024" y="1126433"/>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0"/>
          <p:cNvSpPr txBox="1"/>
          <p:nvPr>
            <p:ph idx="4" type="body"/>
          </p:nvPr>
        </p:nvSpPr>
        <p:spPr>
          <a:xfrm>
            <a:off x="6271051" y="1126433"/>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60"/>
          <p:cNvCxnSpPr/>
          <p:nvPr/>
        </p:nvCxnSpPr>
        <p:spPr>
          <a:xfrm>
            <a:off x="417209" y="1920386"/>
            <a:ext cx="4287526" cy="0"/>
          </a:xfrm>
          <a:prstGeom prst="straightConnector1">
            <a:avLst/>
          </a:prstGeom>
          <a:noFill/>
          <a:ln cap="flat" cmpd="sng" w="9525">
            <a:solidFill>
              <a:srgbClr val="174F72"/>
            </a:solidFill>
            <a:prstDash val="solid"/>
            <a:miter lim="800000"/>
            <a:headEnd len="sm" w="sm" type="none"/>
            <a:tailEnd len="sm" w="sm" type="none"/>
          </a:ln>
        </p:spPr>
      </p:cxnSp>
      <p:sp>
        <p:nvSpPr>
          <p:cNvPr id="38" name="Google Shape;38;p60"/>
          <p:cNvSpPr txBox="1"/>
          <p:nvPr>
            <p:ph idx="5" type="body"/>
          </p:nvPr>
        </p:nvSpPr>
        <p:spPr>
          <a:xfrm>
            <a:off x="4998842" y="2740524"/>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0"/>
          <p:cNvSpPr txBox="1"/>
          <p:nvPr>
            <p:ph idx="6" type="body"/>
          </p:nvPr>
        </p:nvSpPr>
        <p:spPr>
          <a:xfrm>
            <a:off x="6294869" y="2740524"/>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0"/>
          <p:cNvSpPr txBox="1"/>
          <p:nvPr>
            <p:ph idx="7" type="body"/>
          </p:nvPr>
        </p:nvSpPr>
        <p:spPr>
          <a:xfrm>
            <a:off x="4968894" y="4387646"/>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0"/>
          <p:cNvSpPr txBox="1"/>
          <p:nvPr>
            <p:ph idx="8" type="body"/>
          </p:nvPr>
        </p:nvSpPr>
        <p:spPr>
          <a:xfrm>
            <a:off x="6264921" y="4387646"/>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43" name="Google Shape;43;p60"/>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2 colums - RIGHT">
  <p:cSld name="text only with 2 colums - RIGHT">
    <p:spTree>
      <p:nvGrpSpPr>
        <p:cNvPr id="195" name="Shape 195"/>
        <p:cNvGrpSpPr/>
        <p:nvPr/>
      </p:nvGrpSpPr>
      <p:grpSpPr>
        <a:xfrm>
          <a:off x="0" y="0"/>
          <a:ext cx="0" cy="0"/>
          <a:chOff x="0" y="0"/>
          <a:chExt cx="0" cy="0"/>
        </a:xfrm>
      </p:grpSpPr>
      <p:sp>
        <p:nvSpPr>
          <p:cNvPr id="196" name="Google Shape;196;p78"/>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78"/>
          <p:cNvSpPr txBox="1"/>
          <p:nvPr>
            <p:ph idx="2" type="body"/>
          </p:nvPr>
        </p:nvSpPr>
        <p:spPr>
          <a:xfrm>
            <a:off x="4161986" y="2127058"/>
            <a:ext cx="360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78"/>
          <p:cNvSpPr txBox="1"/>
          <p:nvPr>
            <p:ph idx="3" type="body"/>
          </p:nvPr>
        </p:nvSpPr>
        <p:spPr>
          <a:xfrm>
            <a:off x="7969071" y="2107839"/>
            <a:ext cx="3600000"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9" name="Google Shape;199;p78"/>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sp>
        <p:nvSpPr>
          <p:cNvPr id="200" name="Google Shape;200;p7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01" name="Google Shape;201;p7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cxnSp>
        <p:nvCxnSpPr>
          <p:cNvPr id="202" name="Google Shape;202;p78"/>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Divider slide (PINK)">
  <p:cSld name="2_Title/Divider slide (PINK)">
    <p:spTree>
      <p:nvGrpSpPr>
        <p:cNvPr id="203" name="Shape 203"/>
        <p:cNvGrpSpPr/>
        <p:nvPr/>
      </p:nvGrpSpPr>
      <p:grpSpPr>
        <a:xfrm>
          <a:off x="0" y="0"/>
          <a:ext cx="0" cy="0"/>
          <a:chOff x="0" y="0"/>
          <a:chExt cx="0" cy="0"/>
        </a:xfrm>
      </p:grpSpPr>
      <p:sp>
        <p:nvSpPr>
          <p:cNvPr id="204" name="Google Shape;204;p79"/>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79"/>
          <p:cNvSpPr/>
          <p:nvPr>
            <p:ph idx="2" type="pic"/>
          </p:nvPr>
        </p:nvSpPr>
        <p:spPr>
          <a:xfrm>
            <a:off x="5213011" y="8417"/>
            <a:ext cx="6943999"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79"/>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lang="en-IE" sz="1100">
                <a:solidFill>
                  <a:schemeClr val="lt1"/>
                </a:solidFill>
                <a:latin typeface="Calibri"/>
                <a:ea typeface="Calibri"/>
                <a:cs typeface="Calibri"/>
                <a:sym typeface="Calibri"/>
              </a:rPr>
              <a:t>EMERGE </a:t>
            </a:r>
            <a:r>
              <a:rPr b="0" lang="en-IE" sz="1100">
                <a:solidFill>
                  <a:schemeClr val="lt1"/>
                </a:solidFill>
                <a:latin typeface="Calibri"/>
                <a:ea typeface="Calibri"/>
                <a:cs typeface="Calibri"/>
                <a:sym typeface="Calibri"/>
              </a:rPr>
              <a:t>empowering female entrepreneurs in engineering</a:t>
            </a:r>
            <a:endParaRPr b="0" sz="1100">
              <a:solidFill>
                <a:schemeClr val="lt1"/>
              </a:solidFill>
              <a:latin typeface="Calibri"/>
              <a:ea typeface="Calibri"/>
              <a:cs typeface="Calibri"/>
              <a:sym typeface="Calibri"/>
            </a:endParaRPr>
          </a:p>
        </p:txBody>
      </p:sp>
      <p:sp>
        <p:nvSpPr>
          <p:cNvPr id="207" name="Google Shape;207;p79"/>
          <p:cNvSpPr txBox="1"/>
          <p:nvPr>
            <p:ph idx="1" type="body"/>
          </p:nvPr>
        </p:nvSpPr>
        <p:spPr>
          <a:xfrm>
            <a:off x="4882999" y="3560988"/>
            <a:ext cx="891001"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79"/>
          <p:cNvSpPr txBox="1"/>
          <p:nvPr>
            <p:ph idx="3" type="body"/>
          </p:nvPr>
        </p:nvSpPr>
        <p:spPr>
          <a:xfrm>
            <a:off x="762770" y="946609"/>
            <a:ext cx="296483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79"/>
          <p:cNvSpPr txBox="1"/>
          <p:nvPr>
            <p:ph idx="4" type="body"/>
          </p:nvPr>
        </p:nvSpPr>
        <p:spPr>
          <a:xfrm>
            <a:off x="795427" y="1592143"/>
            <a:ext cx="4952229"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210" name="Shape 210"/>
        <p:cNvGrpSpPr/>
        <p:nvPr/>
      </p:nvGrpSpPr>
      <p:grpSpPr>
        <a:xfrm>
          <a:off x="0" y="0"/>
          <a:ext cx="0" cy="0"/>
          <a:chOff x="0" y="0"/>
          <a:chExt cx="0" cy="0"/>
        </a:xfrm>
      </p:grpSpPr>
      <p:pic>
        <p:nvPicPr>
          <p:cNvPr id="211" name="Google Shape;211;p80"/>
          <p:cNvPicPr preferRelativeResize="0"/>
          <p:nvPr/>
        </p:nvPicPr>
        <p:blipFill rotWithShape="1">
          <a:blip r:embed="rId2">
            <a:alphaModFix/>
          </a:blip>
          <a:srcRect b="5573" l="8388" r="20621" t="10823"/>
          <a:stretch/>
        </p:blipFill>
        <p:spPr>
          <a:xfrm>
            <a:off x="5330825" y="1431925"/>
            <a:ext cx="6848475" cy="4840288"/>
          </a:xfrm>
          <a:prstGeom prst="rect">
            <a:avLst/>
          </a:prstGeom>
          <a:noFill/>
          <a:ln>
            <a:noFill/>
          </a:ln>
        </p:spPr>
      </p:pic>
      <p:sp>
        <p:nvSpPr>
          <p:cNvPr id="212" name="Google Shape;212;p80"/>
          <p:cNvSpPr/>
          <p:nvPr>
            <p:ph idx="2" type="pic"/>
          </p:nvPr>
        </p:nvSpPr>
        <p:spPr>
          <a:xfrm>
            <a:off x="6514098" y="1877326"/>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3600"/>
              <a:buFont typeface="Arial"/>
              <a:buNone/>
              <a:defRPr b="0" i="0" sz="36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80"/>
          <p:cNvSpPr txBox="1"/>
          <p:nvPr>
            <p:ph idx="1" type="body"/>
          </p:nvPr>
        </p:nvSpPr>
        <p:spPr>
          <a:xfrm>
            <a:off x="453178" y="388056"/>
            <a:ext cx="4877040" cy="9066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3600"/>
              <a:buNone/>
              <a:defRPr sz="3600">
                <a:solidFill>
                  <a:srgbClr val="7F7F7F"/>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80"/>
          <p:cNvSpPr txBox="1"/>
          <p:nvPr>
            <p:ph idx="3" type="body"/>
          </p:nvPr>
        </p:nvSpPr>
        <p:spPr>
          <a:xfrm>
            <a:off x="453178" y="1631415"/>
            <a:ext cx="4877040" cy="445044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2400"/>
              <a:buNone/>
              <a:defRPr sz="2400">
                <a:solidFill>
                  <a:srgbClr val="7F7F7F"/>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8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16" name="Google Shape;216;p80"/>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cxnSp>
        <p:nvCxnSpPr>
          <p:cNvPr id="217" name="Google Shape;217;p80"/>
          <p:cNvCxnSpPr/>
          <p:nvPr/>
        </p:nvCxnSpPr>
        <p:spPr>
          <a:xfrm rot="10800000">
            <a:off x="285751" y="1463675"/>
            <a:ext cx="5276849" cy="0"/>
          </a:xfrm>
          <a:prstGeom prst="straightConnector1">
            <a:avLst/>
          </a:prstGeom>
          <a:noFill/>
          <a:ln cap="flat" cmpd="sng" w="9525">
            <a:solidFill>
              <a:srgbClr val="174F72"/>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Divider slide (PINK)">
  <p:cSld name="1_Title/Divider slide (PINK)">
    <p:spTree>
      <p:nvGrpSpPr>
        <p:cNvPr id="218" name="Shape 218"/>
        <p:cNvGrpSpPr/>
        <p:nvPr/>
      </p:nvGrpSpPr>
      <p:grpSpPr>
        <a:xfrm>
          <a:off x="0" y="0"/>
          <a:ext cx="0" cy="0"/>
          <a:chOff x="0" y="0"/>
          <a:chExt cx="0" cy="0"/>
        </a:xfrm>
      </p:grpSpPr>
      <p:sp>
        <p:nvSpPr>
          <p:cNvPr id="219" name="Google Shape;219;p81"/>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81"/>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81"/>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81"/>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23" name="Google Shape;223;p81"/>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224" name="Google Shape;224;p81"/>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225" name="Google Shape;225;p81"/>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226" name="Google Shape;226;p81"/>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5">
  <p:cSld name="blank 15">
    <p:spTree>
      <p:nvGrpSpPr>
        <p:cNvPr id="227" name="Shape 227"/>
        <p:cNvGrpSpPr/>
        <p:nvPr/>
      </p:nvGrpSpPr>
      <p:grpSpPr>
        <a:xfrm>
          <a:off x="0" y="0"/>
          <a:ext cx="0" cy="0"/>
          <a:chOff x="0" y="0"/>
          <a:chExt cx="0" cy="0"/>
        </a:xfrm>
      </p:grpSpPr>
      <p:pic>
        <p:nvPicPr>
          <p:cNvPr id="228" name="Google Shape;228;p82"/>
          <p:cNvPicPr preferRelativeResize="0"/>
          <p:nvPr/>
        </p:nvPicPr>
        <p:blipFill rotWithShape="1">
          <a:blip r:embed="rId2">
            <a:alphaModFix/>
          </a:blip>
          <a:srcRect b="5573" l="20656" r="9412" t="10823"/>
          <a:stretch/>
        </p:blipFill>
        <p:spPr>
          <a:xfrm>
            <a:off x="-1588" y="1463675"/>
            <a:ext cx="6748463" cy="4838700"/>
          </a:xfrm>
          <a:prstGeom prst="rect">
            <a:avLst/>
          </a:prstGeom>
          <a:noFill/>
          <a:ln>
            <a:noFill/>
          </a:ln>
        </p:spPr>
      </p:pic>
      <p:sp>
        <p:nvSpPr>
          <p:cNvPr id="229" name="Google Shape;229;p82"/>
          <p:cNvSpPr txBox="1"/>
          <p:nvPr>
            <p:ph idx="1" type="body"/>
          </p:nvPr>
        </p:nvSpPr>
        <p:spPr>
          <a:xfrm>
            <a:off x="6746480" y="388056"/>
            <a:ext cx="4877040" cy="9066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3600"/>
              <a:buNone/>
              <a:defRPr sz="3600">
                <a:solidFill>
                  <a:srgbClr val="7F7F7F"/>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82"/>
          <p:cNvSpPr txBox="1"/>
          <p:nvPr>
            <p:ph idx="2" type="body"/>
          </p:nvPr>
        </p:nvSpPr>
        <p:spPr>
          <a:xfrm>
            <a:off x="6746480" y="1631415"/>
            <a:ext cx="4877040" cy="445044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2400"/>
              <a:buNone/>
              <a:defRPr sz="2400">
                <a:solidFill>
                  <a:srgbClr val="7F7F7F"/>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82"/>
          <p:cNvSpPr/>
          <p:nvPr>
            <p:ph idx="3" type="pic"/>
          </p:nvPr>
        </p:nvSpPr>
        <p:spPr>
          <a:xfrm>
            <a:off x="-1002" y="1908781"/>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3600"/>
              <a:buFont typeface="Arial"/>
              <a:buNone/>
              <a:defRPr b="0" i="0" sz="36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2" name="Google Shape;232;p8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33" name="Google Shape;233;p82"/>
          <p:cNvPicPr preferRelativeResize="0"/>
          <p:nvPr/>
        </p:nvPicPr>
        <p:blipFill rotWithShape="1">
          <a:blip r:embed="rId3">
            <a:alphaModFix/>
          </a:blip>
          <a:srcRect b="0" l="0" r="0" t="0"/>
          <a:stretch/>
        </p:blipFill>
        <p:spPr>
          <a:xfrm rot="-3756063">
            <a:off x="11416204" y="6237834"/>
            <a:ext cx="740284" cy="569976"/>
          </a:xfrm>
          <a:prstGeom prst="rect">
            <a:avLst/>
          </a:prstGeom>
          <a:noFill/>
          <a:ln>
            <a:noFill/>
          </a:ln>
        </p:spPr>
      </p:pic>
      <p:cxnSp>
        <p:nvCxnSpPr>
          <p:cNvPr id="234" name="Google Shape;234;p82"/>
          <p:cNvCxnSpPr/>
          <p:nvPr/>
        </p:nvCxnSpPr>
        <p:spPr>
          <a:xfrm rot="10800000">
            <a:off x="6578601" y="1471007"/>
            <a:ext cx="5276849" cy="0"/>
          </a:xfrm>
          <a:prstGeom prst="straightConnector1">
            <a:avLst/>
          </a:prstGeom>
          <a:noFill/>
          <a:ln cap="flat" cmpd="sng" w="9525">
            <a:solidFill>
              <a:srgbClr val="174F72"/>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235" name="Shape 235"/>
        <p:cNvGrpSpPr/>
        <p:nvPr/>
      </p:nvGrpSpPr>
      <p:grpSpPr>
        <a:xfrm>
          <a:off x="0" y="0"/>
          <a:ext cx="0" cy="0"/>
          <a:chOff x="0" y="0"/>
          <a:chExt cx="0" cy="0"/>
        </a:xfrm>
      </p:grpSpPr>
      <p:pic>
        <p:nvPicPr>
          <p:cNvPr id="236" name="Google Shape;236;p83"/>
          <p:cNvPicPr preferRelativeResize="0"/>
          <p:nvPr/>
        </p:nvPicPr>
        <p:blipFill rotWithShape="1">
          <a:blip r:embed="rId2">
            <a:alphaModFix amt="2000"/>
          </a:blip>
          <a:srcRect b="0" l="0" r="0" t="0"/>
          <a:stretch/>
        </p:blipFill>
        <p:spPr>
          <a:xfrm flipH="1" rot="-5855401">
            <a:off x="3423535" y="514727"/>
            <a:ext cx="6322751" cy="5225922"/>
          </a:xfrm>
          <a:custGeom>
            <a:rect b="b" l="l" r="r" t="t"/>
            <a:pathLst>
              <a:path extrusionOk="0" h="539111" w="652261">
                <a:moveTo>
                  <a:pt x="652261" y="0"/>
                </a:moveTo>
                <a:lnTo>
                  <a:pt x="652261" y="352777"/>
                </a:lnTo>
                <a:lnTo>
                  <a:pt x="412813" y="510679"/>
                </a:lnTo>
                <a:lnTo>
                  <a:pt x="431562" y="539111"/>
                </a:lnTo>
                <a:lnTo>
                  <a:pt x="229560" y="539111"/>
                </a:lnTo>
                <a:lnTo>
                  <a:pt x="0" y="167133"/>
                </a:lnTo>
                <a:lnTo>
                  <a:pt x="0" y="0"/>
                </a:lnTo>
                <a:close/>
              </a:path>
            </a:pathLst>
          </a:custGeom>
          <a:noFill/>
          <a:ln>
            <a:noFill/>
          </a:ln>
        </p:spPr>
      </p:pic>
      <p:sp>
        <p:nvSpPr>
          <p:cNvPr id="237" name="Google Shape;237;p83"/>
          <p:cNvSpPr/>
          <p:nvPr/>
        </p:nvSpPr>
        <p:spPr>
          <a:xfrm flipH="1">
            <a:off x="7261956" y="-901992"/>
            <a:ext cx="6797861" cy="6647700"/>
          </a:xfrm>
          <a:prstGeom prst="arc">
            <a:avLst>
              <a:gd fmla="val 18515705" name="adj1"/>
              <a:gd fmla="val 6898743"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83"/>
          <p:cNvSpPr/>
          <p:nvPr/>
        </p:nvSpPr>
        <p:spPr>
          <a:xfrm>
            <a:off x="7389115" y="13647"/>
            <a:ext cx="4830180" cy="5732060"/>
          </a:xfrm>
          <a:custGeom>
            <a:rect b="b" l="l" r="r" t="t"/>
            <a:pathLst>
              <a:path extrusionOk="0" h="5934062" w="4830180">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a:gsLst>
              <a:gs pos="0">
                <a:srgbClr val="174F72"/>
              </a:gs>
              <a:gs pos="40000">
                <a:srgbClr val="174F72"/>
              </a:gs>
              <a:gs pos="97000">
                <a:srgbClr val="10B1A2"/>
              </a:gs>
              <a:gs pos="100000">
                <a:srgbClr val="10B1A2"/>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83"/>
          <p:cNvSpPr txBox="1"/>
          <p:nvPr>
            <p:ph idx="1" type="body"/>
          </p:nvPr>
        </p:nvSpPr>
        <p:spPr>
          <a:xfrm>
            <a:off x="454758" y="866857"/>
            <a:ext cx="3104978"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174F72"/>
              </a:buClr>
              <a:buSzPts val="5400"/>
              <a:buNone/>
              <a:defRPr sz="5400">
                <a:solidFill>
                  <a:srgbClr val="174F7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83"/>
          <p:cNvSpPr txBox="1"/>
          <p:nvPr>
            <p:ph idx="2" type="body"/>
          </p:nvPr>
        </p:nvSpPr>
        <p:spPr>
          <a:xfrm>
            <a:off x="3890873" y="872468"/>
            <a:ext cx="3854522"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174F72"/>
              </a:buClr>
              <a:buSzPts val="2800"/>
              <a:buNone/>
              <a:defRPr i="1" sz="2800">
                <a:solidFill>
                  <a:srgbClr val="174F72"/>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83"/>
          <p:cNvSpPr/>
          <p:nvPr/>
        </p:nvSpPr>
        <p:spPr>
          <a:xfrm>
            <a:off x="7118748" y="2332687"/>
            <a:ext cx="591486" cy="591486"/>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sp>
        <p:nvSpPr>
          <p:cNvPr id="242" name="Google Shape;242;p83"/>
          <p:cNvSpPr/>
          <p:nvPr/>
        </p:nvSpPr>
        <p:spPr>
          <a:xfrm>
            <a:off x="7735194" y="4345853"/>
            <a:ext cx="591486" cy="591486"/>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sp>
        <p:nvSpPr>
          <p:cNvPr id="243" name="Google Shape;243;p83"/>
          <p:cNvSpPr/>
          <p:nvPr/>
        </p:nvSpPr>
        <p:spPr>
          <a:xfrm>
            <a:off x="7261957" y="3430213"/>
            <a:ext cx="591486" cy="591486"/>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cxnSp>
        <p:nvCxnSpPr>
          <p:cNvPr id="244" name="Google Shape;244;p83"/>
          <p:cNvCxnSpPr/>
          <p:nvPr/>
        </p:nvCxnSpPr>
        <p:spPr>
          <a:xfrm>
            <a:off x="3734054" y="860398"/>
            <a:ext cx="0" cy="696487"/>
          </a:xfrm>
          <a:prstGeom prst="straightConnector1">
            <a:avLst/>
          </a:prstGeom>
          <a:noFill/>
          <a:ln cap="flat" cmpd="sng" w="19050">
            <a:solidFill>
              <a:srgbClr val="CEDA29"/>
            </a:solidFill>
            <a:prstDash val="solid"/>
            <a:miter lim="800000"/>
            <a:headEnd len="sm" w="sm" type="none"/>
            <a:tailEnd len="sm" w="sm" type="none"/>
          </a:ln>
        </p:spPr>
      </p:cxnSp>
      <p:sp>
        <p:nvSpPr>
          <p:cNvPr id="245" name="Google Shape;245;p83"/>
          <p:cNvSpPr txBox="1"/>
          <p:nvPr>
            <p:ph idx="3" type="body"/>
          </p:nvPr>
        </p:nvSpPr>
        <p:spPr>
          <a:xfrm>
            <a:off x="7837392" y="2516430"/>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83"/>
          <p:cNvSpPr txBox="1"/>
          <p:nvPr>
            <p:ph idx="4" type="body"/>
          </p:nvPr>
        </p:nvSpPr>
        <p:spPr>
          <a:xfrm>
            <a:off x="7948957" y="3505445"/>
            <a:ext cx="2757540" cy="382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83"/>
          <p:cNvSpPr txBox="1"/>
          <p:nvPr>
            <p:ph idx="5" type="body"/>
          </p:nvPr>
        </p:nvSpPr>
        <p:spPr>
          <a:xfrm>
            <a:off x="8425435" y="4433218"/>
            <a:ext cx="2757540" cy="4167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8" name="Google Shape;248;p83"/>
          <p:cNvPicPr preferRelativeResize="0"/>
          <p:nvPr/>
        </p:nvPicPr>
        <p:blipFill rotWithShape="1">
          <a:blip r:embed="rId3">
            <a:alphaModFix/>
          </a:blip>
          <a:srcRect b="0" l="0" r="0" t="0"/>
          <a:stretch/>
        </p:blipFill>
        <p:spPr>
          <a:xfrm>
            <a:off x="296535" y="4920717"/>
            <a:ext cx="4722540" cy="1797044"/>
          </a:xfrm>
          <a:prstGeom prst="rect">
            <a:avLst/>
          </a:prstGeom>
          <a:noFill/>
          <a:ln>
            <a:noFill/>
          </a:ln>
        </p:spPr>
      </p:pic>
      <p:pic>
        <p:nvPicPr>
          <p:cNvPr id="249" name="Google Shape;249;p83"/>
          <p:cNvPicPr preferRelativeResize="0"/>
          <p:nvPr/>
        </p:nvPicPr>
        <p:blipFill rotWithShape="1">
          <a:blip r:embed="rId4">
            <a:alphaModFix/>
          </a:blip>
          <a:srcRect b="0" l="0" r="0" t="0"/>
          <a:stretch/>
        </p:blipFill>
        <p:spPr>
          <a:xfrm>
            <a:off x="7948957" y="5937081"/>
            <a:ext cx="3991439" cy="56160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ELCOME TO EMERGE">
  <p:cSld name="WELCOME TO EMERGE">
    <p:spTree>
      <p:nvGrpSpPr>
        <p:cNvPr id="250" name="Shape 250"/>
        <p:cNvGrpSpPr/>
        <p:nvPr/>
      </p:nvGrpSpPr>
      <p:grpSpPr>
        <a:xfrm>
          <a:off x="0" y="0"/>
          <a:ext cx="0" cy="0"/>
          <a:chOff x="0" y="0"/>
          <a:chExt cx="0" cy="0"/>
        </a:xfrm>
      </p:grpSpPr>
      <p:sp>
        <p:nvSpPr>
          <p:cNvPr id="251" name="Google Shape;251;p84"/>
          <p:cNvSpPr/>
          <p:nvPr/>
        </p:nvSpPr>
        <p:spPr>
          <a:xfrm>
            <a:off x="0" y="-1"/>
            <a:ext cx="12192000" cy="6858001"/>
          </a:xfrm>
          <a:prstGeom prst="rect">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84"/>
          <p:cNvSpPr/>
          <p:nvPr/>
        </p:nvSpPr>
        <p:spPr>
          <a:xfrm>
            <a:off x="424669" y="528535"/>
            <a:ext cx="566641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WELCOME TO THE </a:t>
            </a:r>
            <a:r>
              <a:rPr b="1" i="0" lang="en-IE" sz="4400" u="none" strike="noStrike">
                <a:solidFill>
                  <a:schemeClr val="lt1"/>
                </a:solidFill>
                <a:latin typeface="Calibri"/>
                <a:ea typeface="Calibri"/>
                <a:cs typeface="Calibri"/>
                <a:sym typeface="Calibri"/>
              </a:rPr>
              <a:t>EMERGE</a:t>
            </a:r>
            <a:r>
              <a:rPr b="1" i="0" lang="en-IE" sz="4400" u="none" strike="noStrike">
                <a:solidFill>
                  <a:schemeClr val="lt1"/>
                </a:solidFill>
                <a:latin typeface="Calibri"/>
                <a:ea typeface="Calibri"/>
                <a:cs typeface="Calibri"/>
                <a:sym typeface="Calibri"/>
              </a:rPr>
              <a:t> </a:t>
            </a:r>
            <a:r>
              <a:rPr b="0" i="0" lang="en-IE" sz="4400" u="none" strike="noStrike">
                <a:solidFill>
                  <a:schemeClr val="lt1"/>
                </a:solidFill>
                <a:latin typeface="Calibri"/>
                <a:ea typeface="Calibri"/>
                <a:cs typeface="Calibri"/>
                <a:sym typeface="Calibri"/>
              </a:rPr>
              <a:t>POWERPOINT</a:t>
            </a:r>
            <a:endParaRPr sz="3600">
              <a:solidFill>
                <a:schemeClr val="lt1"/>
              </a:solidFill>
              <a:latin typeface="Calibri"/>
              <a:ea typeface="Calibri"/>
              <a:cs typeface="Calibri"/>
              <a:sym typeface="Calibri"/>
            </a:endParaRPr>
          </a:p>
        </p:txBody>
      </p:sp>
      <p:sp>
        <p:nvSpPr>
          <p:cNvPr id="253" name="Google Shape;253;p84"/>
          <p:cNvSpPr/>
          <p:nvPr/>
        </p:nvSpPr>
        <p:spPr>
          <a:xfrm>
            <a:off x="6539502" y="866550"/>
            <a:ext cx="5282381"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FEATURES OF THE</a:t>
            </a:r>
            <a:endParaRPr/>
          </a:p>
          <a:p>
            <a:pPr indent="0" lvl="0" marL="0" marR="0" rtl="0" algn="l">
              <a:spcBef>
                <a:spcPts val="0"/>
              </a:spcBef>
              <a:spcAft>
                <a:spcPts val="0"/>
              </a:spcAft>
              <a:buNone/>
            </a:pPr>
            <a:r>
              <a:rPr b="1" i="0" lang="en-IE" sz="3000" u="none" strike="noStrike">
                <a:solidFill>
                  <a:schemeClr val="lt1"/>
                </a:solidFill>
                <a:latin typeface="Calibri"/>
                <a:ea typeface="Calibri"/>
                <a:cs typeface="Calibri"/>
                <a:sym typeface="Calibri"/>
              </a:rPr>
              <a:t>EMERGE </a:t>
            </a:r>
            <a:r>
              <a:rPr b="0" i="0" lang="en-IE" sz="3000" u="none" strike="noStrike">
                <a:solidFill>
                  <a:schemeClr val="lt1"/>
                </a:solidFill>
                <a:latin typeface="Calibri"/>
                <a:ea typeface="Calibri"/>
                <a:cs typeface="Calibri"/>
                <a:sym typeface="Calibri"/>
              </a:rPr>
              <a:t>POWERPOINT:</a:t>
            </a:r>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Set up in widescreen format. </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45 slide layouts to choose from</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4 Colour variations using the            </a:t>
            </a:r>
            <a:r>
              <a:rPr b="1" i="0" lang="en-IE" sz="2400" u="none" strike="noStrike">
                <a:solidFill>
                  <a:schemeClr val="lt1"/>
                </a:solidFill>
                <a:latin typeface="Calibri"/>
                <a:ea typeface="Calibri"/>
                <a:cs typeface="Calibri"/>
                <a:sym typeface="Calibri"/>
              </a:rPr>
              <a:t>EMERGE </a:t>
            </a:r>
            <a:r>
              <a:rPr b="0" i="0" lang="en-IE" sz="2400" u="none" strike="noStrike">
                <a:solidFill>
                  <a:schemeClr val="lt1"/>
                </a:solidFill>
                <a:latin typeface="Calibri"/>
                <a:ea typeface="Calibri"/>
                <a:cs typeface="Calibri"/>
                <a:sym typeface="Calibri"/>
              </a:rPr>
              <a:t>Brand Colours</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Based on Master Slides design</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Easy Drag and Drop to change picture</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80 easy editable icons</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Easy and Fully editable in PowerPoint</a:t>
            </a:r>
            <a:endParaRPr/>
          </a:p>
          <a:p>
            <a:pPr indent="0" lvl="0" marL="0" marR="0" rtl="0" algn="l">
              <a:lnSpc>
                <a:spcPct val="100000"/>
              </a:lnSpc>
              <a:spcBef>
                <a:spcPts val="0"/>
              </a:spcBef>
              <a:spcAft>
                <a:spcPts val="0"/>
              </a:spcAft>
              <a:buClr>
                <a:schemeClr val="dk1"/>
              </a:buClr>
              <a:buSzPts val="1100"/>
              <a:buFont typeface="Arial"/>
              <a:buNone/>
            </a:pPr>
            <a:r>
              <a:rPr b="0" i="0" lang="en-IE" sz="3600" u="none" strike="noStrike">
                <a:solidFill>
                  <a:schemeClr val="lt1"/>
                </a:solidFill>
                <a:latin typeface="Calibri"/>
                <a:ea typeface="Calibri"/>
                <a:cs typeface="Calibri"/>
                <a:sym typeface="Calibri"/>
              </a:rPr>
              <a:t>		</a:t>
            </a:r>
            <a:endParaRPr sz="3600">
              <a:solidFill>
                <a:schemeClr val="lt1"/>
              </a:solidFill>
              <a:latin typeface="Calibri"/>
              <a:ea typeface="Calibri"/>
              <a:cs typeface="Calibri"/>
              <a:sym typeface="Calibri"/>
            </a:endParaRPr>
          </a:p>
        </p:txBody>
      </p:sp>
      <p:sp>
        <p:nvSpPr>
          <p:cNvPr id="254" name="Google Shape;254;p84"/>
          <p:cNvSpPr/>
          <p:nvPr/>
        </p:nvSpPr>
        <p:spPr>
          <a:xfrm>
            <a:off x="424669" y="3172202"/>
            <a:ext cx="5327201"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Our aim is to have a consistent “look and feel” throughout our branding material including our PowerPoint.</a:t>
            </a:r>
            <a:r>
              <a:rPr b="0" i="0" lang="en-IE" sz="2400" u="none" strike="noStrike">
                <a:solidFill>
                  <a:schemeClr val="lt1"/>
                </a:solidFill>
                <a:latin typeface="Calibri"/>
                <a:ea typeface="Calibri"/>
                <a:cs typeface="Calibri"/>
                <a:sym typeface="Calibri"/>
              </a:rPr>
              <a:t> </a:t>
            </a:r>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The slide layouts within this PowerPoint  will give you a great deal of creative flexibily when creating your Presentation.</a:t>
            </a:r>
            <a:endParaRPr sz="3600">
              <a:solidFill>
                <a:schemeClr val="lt1"/>
              </a:solidFill>
              <a:latin typeface="Calibri"/>
              <a:ea typeface="Calibri"/>
              <a:cs typeface="Calibri"/>
              <a:sym typeface="Calibri"/>
            </a:endParaRPr>
          </a:p>
        </p:txBody>
      </p:sp>
      <p:cxnSp>
        <p:nvCxnSpPr>
          <p:cNvPr id="255" name="Google Shape;255;p84"/>
          <p:cNvCxnSpPr/>
          <p:nvPr/>
        </p:nvCxnSpPr>
        <p:spPr>
          <a:xfrm>
            <a:off x="6102669" y="-1"/>
            <a:ext cx="0" cy="6681020"/>
          </a:xfrm>
          <a:prstGeom prst="straightConnector1">
            <a:avLst/>
          </a:prstGeom>
          <a:noFill/>
          <a:ln cap="flat" cmpd="sng" w="9525">
            <a:solidFill>
              <a:schemeClr val="lt1"/>
            </a:solidFill>
            <a:prstDash val="solid"/>
            <a:miter lim="800000"/>
            <a:headEnd len="sm" w="sm" type="none"/>
            <a:tailEnd len="sm" w="sm" type="none"/>
          </a:ln>
        </p:spPr>
      </p:cxnSp>
      <p:cxnSp>
        <p:nvCxnSpPr>
          <p:cNvPr id="256" name="Google Shape;256;p84"/>
          <p:cNvCxnSpPr/>
          <p:nvPr/>
        </p:nvCxnSpPr>
        <p:spPr>
          <a:xfrm rot="10800000">
            <a:off x="1" y="2879179"/>
            <a:ext cx="6091083"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ERGE - FONT TYPEFACE &amp; SIZE">
  <p:cSld name="EMERGE - FONT TYPEFACE &amp; SIZE">
    <p:spTree>
      <p:nvGrpSpPr>
        <p:cNvPr id="257" name="Shape 257"/>
        <p:cNvGrpSpPr/>
        <p:nvPr/>
      </p:nvGrpSpPr>
      <p:grpSpPr>
        <a:xfrm>
          <a:off x="0" y="0"/>
          <a:ext cx="0" cy="0"/>
          <a:chOff x="0" y="0"/>
          <a:chExt cx="0" cy="0"/>
        </a:xfrm>
      </p:grpSpPr>
      <p:sp>
        <p:nvSpPr>
          <p:cNvPr id="258" name="Google Shape;258;p85"/>
          <p:cNvSpPr/>
          <p:nvPr/>
        </p:nvSpPr>
        <p:spPr>
          <a:xfrm>
            <a:off x="0" y="-1"/>
            <a:ext cx="12192000" cy="6858001"/>
          </a:xfrm>
          <a:prstGeom prst="rect">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85"/>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EMERGE</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260" name="Google Shape;260;p85"/>
          <p:cNvSpPr/>
          <p:nvPr/>
        </p:nvSpPr>
        <p:spPr>
          <a:xfrm>
            <a:off x="7469531" y="1633466"/>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261" name="Google Shape;261;p85"/>
          <p:cNvSpPr/>
          <p:nvPr/>
        </p:nvSpPr>
        <p:spPr>
          <a:xfrm>
            <a:off x="424669" y="3172202"/>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EMERGE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262" name="Google Shape;262;p85"/>
          <p:cNvCxnSpPr/>
          <p:nvPr/>
        </p:nvCxnSpPr>
        <p:spPr>
          <a:xfrm>
            <a:off x="7098716" y="-1"/>
            <a:ext cx="0" cy="6681020"/>
          </a:xfrm>
          <a:prstGeom prst="straightConnector1">
            <a:avLst/>
          </a:prstGeom>
          <a:noFill/>
          <a:ln cap="flat" cmpd="sng" w="9525">
            <a:solidFill>
              <a:schemeClr val="lt1"/>
            </a:solidFill>
            <a:prstDash val="solid"/>
            <a:miter lim="800000"/>
            <a:headEnd len="sm" w="sm" type="none"/>
            <a:tailEnd len="sm" w="sm" type="none"/>
          </a:ln>
        </p:spPr>
      </p:cxnSp>
      <p:cxnSp>
        <p:nvCxnSpPr>
          <p:cNvPr id="263" name="Google Shape;263;p85"/>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ERGE - ICONS">
  <p:cSld name="EMERGE - ICONS">
    <p:spTree>
      <p:nvGrpSpPr>
        <p:cNvPr id="264" name="Shape 264"/>
        <p:cNvGrpSpPr/>
        <p:nvPr/>
      </p:nvGrpSpPr>
      <p:grpSpPr>
        <a:xfrm>
          <a:off x="0" y="0"/>
          <a:ext cx="0" cy="0"/>
          <a:chOff x="0" y="0"/>
          <a:chExt cx="0" cy="0"/>
        </a:xfrm>
      </p:grpSpPr>
      <p:sp>
        <p:nvSpPr>
          <p:cNvPr id="265" name="Google Shape;265;p86"/>
          <p:cNvSpPr/>
          <p:nvPr/>
        </p:nvSpPr>
        <p:spPr>
          <a:xfrm>
            <a:off x="0" y="-1"/>
            <a:ext cx="12192000" cy="6858001"/>
          </a:xfrm>
          <a:prstGeom prst="rect">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86"/>
          <p:cNvSpPr/>
          <p:nvPr/>
        </p:nvSpPr>
        <p:spPr>
          <a:xfrm>
            <a:off x="586901" y="491138"/>
            <a:ext cx="3740169" cy="48936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EMERGE </a:t>
            </a: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Change line colour, width and style.</a:t>
            </a:r>
            <a:r>
              <a:rPr i="1" lang="en-IE" sz="2400">
                <a:solidFill>
                  <a:schemeClr val="lt1"/>
                </a:solidFill>
                <a:latin typeface="Calibri"/>
                <a:ea typeface="Calibri"/>
                <a:cs typeface="Calibri"/>
                <a:sym typeface="Calibri"/>
              </a:rPr>
              <a:t> </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0" marR="0" rtl="0" algn="l">
              <a:spcBef>
                <a:spcPts val="0"/>
              </a:spcBef>
              <a:spcAft>
                <a:spcPts val="0"/>
              </a:spcAft>
              <a:buClr>
                <a:schemeClr val="lt1"/>
              </a:buClr>
              <a:buSzPts val="2400"/>
              <a:buFont typeface="Arial"/>
              <a:buNone/>
            </a:pPr>
            <a:r>
              <a:rPr lang="en-IE" sz="2400">
                <a:solidFill>
                  <a:schemeClr val="lt1"/>
                </a:solidFill>
                <a:latin typeface="Calibri"/>
                <a:ea typeface="Calibri"/>
                <a:cs typeface="Calibri"/>
                <a:sym typeface="Calibri"/>
              </a:rPr>
              <a:t>Isn’t that nice?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Design 1">
  <p:cSld name="Cover Design 1">
    <p:spTree>
      <p:nvGrpSpPr>
        <p:cNvPr id="267" name="Shape 267"/>
        <p:cNvGrpSpPr/>
        <p:nvPr/>
      </p:nvGrpSpPr>
      <p:grpSpPr>
        <a:xfrm>
          <a:off x="0" y="0"/>
          <a:ext cx="0" cy="0"/>
          <a:chOff x="0" y="0"/>
          <a:chExt cx="0" cy="0"/>
        </a:xfrm>
      </p:grpSpPr>
      <p:sp>
        <p:nvSpPr>
          <p:cNvPr id="268" name="Google Shape;268;p87"/>
          <p:cNvSpPr/>
          <p:nvPr/>
        </p:nvSpPr>
        <p:spPr>
          <a:xfrm>
            <a:off x="0" y="3043451"/>
            <a:ext cx="8001000" cy="3803332"/>
          </a:xfrm>
          <a:custGeom>
            <a:rect b="b" l="l" r="r" t="t"/>
            <a:pathLst>
              <a:path extrusionOk="0" h="4619192" w="765571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gradFill>
            <a:gsLst>
              <a:gs pos="0">
                <a:srgbClr val="10B1A2"/>
              </a:gs>
              <a:gs pos="11000">
                <a:srgbClr val="10B1A2"/>
              </a:gs>
              <a:gs pos="68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87"/>
          <p:cNvSpPr/>
          <p:nvPr/>
        </p:nvSpPr>
        <p:spPr>
          <a:xfrm>
            <a:off x="5826406" y="928119"/>
            <a:ext cx="4970207" cy="4970207"/>
          </a:xfrm>
          <a:prstGeom prst="ellipse">
            <a:avLst/>
          </a:prstGeom>
          <a:noFill/>
          <a:ln cap="flat" cmpd="sng" w="12700">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87"/>
          <p:cNvSpPr/>
          <p:nvPr>
            <p:ph idx="2" type="pic"/>
          </p:nvPr>
        </p:nvSpPr>
        <p:spPr>
          <a:xfrm>
            <a:off x="5819671" y="-789158"/>
            <a:ext cx="6749004" cy="6749004"/>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1" name="Google Shape;271;p87"/>
          <p:cNvSpPr txBox="1"/>
          <p:nvPr>
            <p:ph idx="1" type="body"/>
          </p:nvPr>
        </p:nvSpPr>
        <p:spPr>
          <a:xfrm>
            <a:off x="323510" y="3811560"/>
            <a:ext cx="4654134" cy="1806803"/>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1000"/>
              </a:spcBef>
              <a:spcAft>
                <a:spcPts val="0"/>
              </a:spcAft>
              <a:buClr>
                <a:schemeClr val="lt1"/>
              </a:buClr>
              <a:buSzPts val="3600"/>
              <a:buNone/>
              <a:defRPr b="0" sz="3600">
                <a:solidFill>
                  <a:schemeClr val="lt1"/>
                </a:solidFill>
              </a:defRPr>
            </a:lvl1pPr>
            <a:lvl2pPr indent="-228600" lvl="1" marL="914400" algn="l">
              <a:lnSpc>
                <a:spcPct val="90000"/>
              </a:lnSpc>
              <a:spcBef>
                <a:spcPts val="500"/>
              </a:spcBef>
              <a:spcAft>
                <a:spcPts val="0"/>
              </a:spcAft>
              <a:buClr>
                <a:schemeClr val="lt1"/>
              </a:buClr>
              <a:buSzPts val="3000"/>
              <a:buNone/>
              <a:defRPr b="1">
                <a:solidFill>
                  <a:schemeClr val="lt1"/>
                </a:solidFill>
              </a:defRPr>
            </a:lvl2pPr>
            <a:lvl3pPr indent="-228600" lvl="2" marL="1371600" algn="l">
              <a:lnSpc>
                <a:spcPct val="90000"/>
              </a:lnSpc>
              <a:spcBef>
                <a:spcPts val="500"/>
              </a:spcBef>
              <a:spcAft>
                <a:spcPts val="0"/>
              </a:spcAft>
              <a:buClr>
                <a:schemeClr val="lt1"/>
              </a:buClr>
              <a:buSzPts val="2400"/>
              <a:buNone/>
              <a:defRPr b="1">
                <a:solidFill>
                  <a:schemeClr val="lt1"/>
                </a:solidFill>
              </a:defRPr>
            </a:lvl3pPr>
            <a:lvl4pPr indent="-228600" lvl="3" marL="1828800" algn="l">
              <a:lnSpc>
                <a:spcPct val="90000"/>
              </a:lnSpc>
              <a:spcBef>
                <a:spcPts val="500"/>
              </a:spcBef>
              <a:spcAft>
                <a:spcPts val="0"/>
              </a:spcAft>
              <a:buClr>
                <a:schemeClr val="lt1"/>
              </a:buClr>
              <a:buSzPts val="2400"/>
              <a:buNone/>
              <a:defRPr b="1">
                <a:solidFill>
                  <a:schemeClr val="lt1"/>
                </a:solidFill>
              </a:defRPr>
            </a:lvl4pPr>
            <a:lvl5pPr indent="-228600" lvl="4" marL="2286000" algn="l">
              <a:lnSpc>
                <a:spcPct val="90000"/>
              </a:lnSpc>
              <a:spcBef>
                <a:spcPts val="500"/>
              </a:spcBef>
              <a:spcAft>
                <a:spcPts val="0"/>
              </a:spcAft>
              <a:buClr>
                <a:schemeClr val="lt1"/>
              </a:buClr>
              <a:buSzPts val="2400"/>
              <a:buNone/>
              <a:defRPr b="1">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2" name="Google Shape;272;p87"/>
          <p:cNvPicPr preferRelativeResize="0"/>
          <p:nvPr/>
        </p:nvPicPr>
        <p:blipFill rotWithShape="1">
          <a:blip r:embed="rId2">
            <a:alphaModFix/>
          </a:blip>
          <a:srcRect b="0" l="0" r="0" t="0"/>
          <a:stretch/>
        </p:blipFill>
        <p:spPr>
          <a:xfrm>
            <a:off x="475214" y="428605"/>
            <a:ext cx="4722540" cy="1797044"/>
          </a:xfrm>
          <a:prstGeom prst="rect">
            <a:avLst/>
          </a:prstGeom>
          <a:noFill/>
          <a:ln>
            <a:noFill/>
          </a:ln>
        </p:spPr>
      </p:pic>
      <p:pic>
        <p:nvPicPr>
          <p:cNvPr id="273" name="Google Shape;273;p87"/>
          <p:cNvPicPr preferRelativeResize="0"/>
          <p:nvPr/>
        </p:nvPicPr>
        <p:blipFill rotWithShape="1">
          <a:blip r:embed="rId3">
            <a:alphaModFix/>
          </a:blip>
          <a:srcRect b="0" l="0" r="0" t="0"/>
          <a:stretch/>
        </p:blipFill>
        <p:spPr>
          <a:xfrm>
            <a:off x="11251277" y="4746548"/>
            <a:ext cx="690436" cy="673218"/>
          </a:xfrm>
          <a:prstGeom prst="rect">
            <a:avLst/>
          </a:prstGeom>
          <a:noFill/>
          <a:ln>
            <a:noFill/>
          </a:ln>
        </p:spPr>
      </p:pic>
      <p:pic>
        <p:nvPicPr>
          <p:cNvPr id="274" name="Google Shape;274;p87"/>
          <p:cNvPicPr preferRelativeResize="0"/>
          <p:nvPr/>
        </p:nvPicPr>
        <p:blipFill rotWithShape="1">
          <a:blip r:embed="rId4">
            <a:alphaModFix/>
          </a:blip>
          <a:srcRect b="0" l="0" r="0" t="0"/>
          <a:stretch/>
        </p:blipFill>
        <p:spPr>
          <a:xfrm>
            <a:off x="6539169" y="5015718"/>
            <a:ext cx="1363247" cy="1350410"/>
          </a:xfrm>
          <a:prstGeom prst="rect">
            <a:avLst/>
          </a:prstGeom>
          <a:noFill/>
          <a:ln>
            <a:noFill/>
          </a:ln>
        </p:spPr>
      </p:pic>
      <p:pic>
        <p:nvPicPr>
          <p:cNvPr id="275" name="Google Shape;275;p87"/>
          <p:cNvPicPr preferRelativeResize="0"/>
          <p:nvPr/>
        </p:nvPicPr>
        <p:blipFill rotWithShape="1">
          <a:blip r:embed="rId5">
            <a:alphaModFix/>
          </a:blip>
          <a:srcRect b="0" l="0" r="0" t="0"/>
          <a:stretch/>
        </p:blipFill>
        <p:spPr>
          <a:xfrm>
            <a:off x="4680028" y="2183126"/>
            <a:ext cx="2227993" cy="2220696"/>
          </a:xfrm>
          <a:prstGeom prst="rect">
            <a:avLst/>
          </a:prstGeom>
          <a:noFill/>
          <a:ln>
            <a:noFill/>
          </a:ln>
        </p:spPr>
      </p:pic>
      <p:pic>
        <p:nvPicPr>
          <p:cNvPr id="276" name="Google Shape;276;p87"/>
          <p:cNvPicPr preferRelativeResize="0"/>
          <p:nvPr/>
        </p:nvPicPr>
        <p:blipFill rotWithShape="1">
          <a:blip r:embed="rId6">
            <a:alphaModFix/>
          </a:blip>
          <a:srcRect b="0" l="0" r="0" t="0"/>
          <a:stretch/>
        </p:blipFill>
        <p:spPr>
          <a:xfrm>
            <a:off x="8001000" y="6033246"/>
            <a:ext cx="3991439" cy="56160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PINK)">
  <p:cSld name="Quote slide (PINK)">
    <p:spTree>
      <p:nvGrpSpPr>
        <p:cNvPr id="44" name="Shape 44"/>
        <p:cNvGrpSpPr/>
        <p:nvPr/>
      </p:nvGrpSpPr>
      <p:grpSpPr>
        <a:xfrm>
          <a:off x="0" y="0"/>
          <a:ext cx="0" cy="0"/>
          <a:chOff x="0" y="0"/>
          <a:chExt cx="0" cy="0"/>
        </a:xfrm>
      </p:grpSpPr>
      <p:sp>
        <p:nvSpPr>
          <p:cNvPr id="45" name="Google Shape;45;p61"/>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6" name="Google Shape;46;p61"/>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61"/>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61"/>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61"/>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1"/>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51" name="Google Shape;51;p61"/>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52" name="Google Shape;52;p61"/>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53" name="Google Shape;53;p61"/>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54" name="Google Shape;54;p61"/>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3 colums - RIGHT">
  <p:cSld name="text only with 3 colums - RIGHT">
    <p:spTree>
      <p:nvGrpSpPr>
        <p:cNvPr id="277" name="Shape 277"/>
        <p:cNvGrpSpPr/>
        <p:nvPr/>
      </p:nvGrpSpPr>
      <p:grpSpPr>
        <a:xfrm>
          <a:off x="0" y="0"/>
          <a:ext cx="0" cy="0"/>
          <a:chOff x="0" y="0"/>
          <a:chExt cx="0" cy="0"/>
        </a:xfrm>
      </p:grpSpPr>
      <p:sp>
        <p:nvSpPr>
          <p:cNvPr id="278" name="Google Shape;278;p88"/>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88"/>
          <p:cNvSpPr txBox="1"/>
          <p:nvPr>
            <p:ph idx="2" type="body"/>
          </p:nvPr>
        </p:nvSpPr>
        <p:spPr>
          <a:xfrm>
            <a:off x="4175360" y="2128494"/>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88"/>
          <p:cNvSpPr txBox="1"/>
          <p:nvPr>
            <p:ph idx="3" type="body"/>
          </p:nvPr>
        </p:nvSpPr>
        <p:spPr>
          <a:xfrm>
            <a:off x="9228157" y="2123341"/>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88"/>
          <p:cNvSpPr txBox="1"/>
          <p:nvPr>
            <p:ph idx="4" type="body"/>
          </p:nvPr>
        </p:nvSpPr>
        <p:spPr>
          <a:xfrm>
            <a:off x="6723190" y="2123341"/>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2" name="Google Shape;282;p88"/>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sp>
        <p:nvSpPr>
          <p:cNvPr id="283" name="Google Shape;283;p8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84" name="Google Shape;284;p8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cxnSp>
        <p:nvCxnSpPr>
          <p:cNvPr id="285" name="Google Shape;285;p88"/>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2 colums - LEFT">
  <p:cSld name="text only with 2 colums - LEFT">
    <p:spTree>
      <p:nvGrpSpPr>
        <p:cNvPr id="286" name="Shape 286"/>
        <p:cNvGrpSpPr/>
        <p:nvPr/>
      </p:nvGrpSpPr>
      <p:grpSpPr>
        <a:xfrm>
          <a:off x="0" y="0"/>
          <a:ext cx="0" cy="0"/>
          <a:chOff x="0" y="0"/>
          <a:chExt cx="0" cy="0"/>
        </a:xfrm>
      </p:grpSpPr>
      <p:sp>
        <p:nvSpPr>
          <p:cNvPr id="287" name="Google Shape;287;p89"/>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89"/>
          <p:cNvSpPr txBox="1"/>
          <p:nvPr>
            <p:ph idx="2" type="body"/>
          </p:nvPr>
        </p:nvSpPr>
        <p:spPr>
          <a:xfrm>
            <a:off x="876302" y="2117211"/>
            <a:ext cx="360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89"/>
          <p:cNvSpPr txBox="1"/>
          <p:nvPr>
            <p:ph idx="3" type="body"/>
          </p:nvPr>
        </p:nvSpPr>
        <p:spPr>
          <a:xfrm>
            <a:off x="4683387" y="2139557"/>
            <a:ext cx="3600000"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0" name="Google Shape;290;p89"/>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sp>
        <p:nvSpPr>
          <p:cNvPr id="291" name="Google Shape;291;p89"/>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92" name="Google Shape;292;p89"/>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cxnSp>
        <p:nvCxnSpPr>
          <p:cNvPr id="293" name="Google Shape;293;p89"/>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3 colums - LEFT">
  <p:cSld name="text only with 3 colums - LEFT">
    <p:spTree>
      <p:nvGrpSpPr>
        <p:cNvPr id="294" name="Shape 294"/>
        <p:cNvGrpSpPr/>
        <p:nvPr/>
      </p:nvGrpSpPr>
      <p:grpSpPr>
        <a:xfrm>
          <a:off x="0" y="0"/>
          <a:ext cx="0" cy="0"/>
          <a:chOff x="0" y="0"/>
          <a:chExt cx="0" cy="0"/>
        </a:xfrm>
      </p:grpSpPr>
      <p:sp>
        <p:nvSpPr>
          <p:cNvPr id="295" name="Google Shape;295;p90"/>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90"/>
          <p:cNvSpPr txBox="1"/>
          <p:nvPr>
            <p:ph idx="2" type="body"/>
          </p:nvPr>
        </p:nvSpPr>
        <p:spPr>
          <a:xfrm>
            <a:off x="876300" y="2113005"/>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90"/>
          <p:cNvSpPr txBox="1"/>
          <p:nvPr>
            <p:ph idx="3" type="body"/>
          </p:nvPr>
        </p:nvSpPr>
        <p:spPr>
          <a:xfrm>
            <a:off x="5929097" y="2107852"/>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90"/>
          <p:cNvSpPr txBox="1"/>
          <p:nvPr>
            <p:ph idx="4" type="body"/>
          </p:nvPr>
        </p:nvSpPr>
        <p:spPr>
          <a:xfrm>
            <a:off x="3424130" y="2107852"/>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9" name="Google Shape;299;p90"/>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sp>
        <p:nvSpPr>
          <p:cNvPr id="300" name="Google Shape;300;p9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01" name="Google Shape;301;p90"/>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cxnSp>
        <p:nvCxnSpPr>
          <p:cNvPr id="302" name="Google Shape;302;p90"/>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o left - photo to right">
  <p:cSld name="Text to left - photo to right">
    <p:spTree>
      <p:nvGrpSpPr>
        <p:cNvPr id="303" name="Shape 303"/>
        <p:cNvGrpSpPr/>
        <p:nvPr/>
      </p:nvGrpSpPr>
      <p:grpSpPr>
        <a:xfrm>
          <a:off x="0" y="0"/>
          <a:ext cx="0" cy="0"/>
          <a:chOff x="0" y="0"/>
          <a:chExt cx="0" cy="0"/>
        </a:xfrm>
      </p:grpSpPr>
      <p:cxnSp>
        <p:nvCxnSpPr>
          <p:cNvPr id="304" name="Google Shape;304;p91"/>
          <p:cNvCxnSpPr/>
          <p:nvPr/>
        </p:nvCxnSpPr>
        <p:spPr>
          <a:xfrm rot="10800000">
            <a:off x="337256" y="1808079"/>
            <a:ext cx="5377589" cy="0"/>
          </a:xfrm>
          <a:prstGeom prst="straightConnector1">
            <a:avLst/>
          </a:prstGeom>
          <a:noFill/>
          <a:ln cap="flat" cmpd="sng" w="28575">
            <a:solidFill>
              <a:srgbClr val="174F72"/>
            </a:solidFill>
            <a:prstDash val="solid"/>
            <a:miter lim="800000"/>
            <a:headEnd len="sm" w="sm" type="none"/>
            <a:tailEnd len="sm" w="sm" type="none"/>
          </a:ln>
        </p:spPr>
      </p:cxnSp>
      <p:sp>
        <p:nvSpPr>
          <p:cNvPr id="305" name="Google Shape;305;p91"/>
          <p:cNvSpPr txBox="1"/>
          <p:nvPr>
            <p:ph idx="1" type="body"/>
          </p:nvPr>
        </p:nvSpPr>
        <p:spPr>
          <a:xfrm>
            <a:off x="421069" y="915852"/>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91"/>
          <p:cNvSpPr txBox="1"/>
          <p:nvPr>
            <p:ph idx="2" type="body"/>
          </p:nvPr>
        </p:nvSpPr>
        <p:spPr>
          <a:xfrm>
            <a:off x="428017" y="2049331"/>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91"/>
          <p:cNvSpPr/>
          <p:nvPr>
            <p:ph idx="3" type="pic"/>
          </p:nvPr>
        </p:nvSpPr>
        <p:spPr>
          <a:xfrm flipH="1">
            <a:off x="6929107" y="-160857"/>
            <a:ext cx="5659526" cy="5659526"/>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8" name="Google Shape;308;p91"/>
          <p:cNvSpPr/>
          <p:nvPr/>
        </p:nvSpPr>
        <p:spPr>
          <a:xfrm rot="-9184264">
            <a:off x="8575829" y="806436"/>
            <a:ext cx="5162451" cy="5162451"/>
          </a:xfrm>
          <a:prstGeom prst="arc">
            <a:avLst>
              <a:gd fmla="val 13109579"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91"/>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10" name="Google Shape;310;p91"/>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311" name="Google Shape;311;p91"/>
          <p:cNvPicPr preferRelativeResize="0"/>
          <p:nvPr/>
        </p:nvPicPr>
        <p:blipFill rotWithShape="1">
          <a:blip r:embed="rId3">
            <a:alphaModFix/>
          </a:blip>
          <a:srcRect b="0" l="0" r="0" t="0"/>
          <a:stretch/>
        </p:blipFill>
        <p:spPr>
          <a:xfrm>
            <a:off x="11323261" y="4419920"/>
            <a:ext cx="690436" cy="673218"/>
          </a:xfrm>
          <a:prstGeom prst="rect">
            <a:avLst/>
          </a:prstGeom>
          <a:noFill/>
          <a:ln>
            <a:noFill/>
          </a:ln>
        </p:spPr>
      </p:pic>
      <p:pic>
        <p:nvPicPr>
          <p:cNvPr id="312" name="Google Shape;312;p91"/>
          <p:cNvPicPr preferRelativeResize="0"/>
          <p:nvPr/>
        </p:nvPicPr>
        <p:blipFill rotWithShape="1">
          <a:blip r:embed="rId4">
            <a:alphaModFix/>
          </a:blip>
          <a:srcRect b="0" l="0" r="0" t="0"/>
          <a:stretch/>
        </p:blipFill>
        <p:spPr>
          <a:xfrm>
            <a:off x="9077246" y="4712644"/>
            <a:ext cx="1363247" cy="1350410"/>
          </a:xfrm>
          <a:prstGeom prst="rect">
            <a:avLst/>
          </a:prstGeom>
          <a:noFill/>
          <a:ln>
            <a:noFill/>
          </a:ln>
        </p:spPr>
      </p:pic>
      <p:pic>
        <p:nvPicPr>
          <p:cNvPr id="313" name="Google Shape;313;p91"/>
          <p:cNvPicPr preferRelativeResize="0"/>
          <p:nvPr/>
        </p:nvPicPr>
        <p:blipFill rotWithShape="1">
          <a:blip r:embed="rId5">
            <a:alphaModFix/>
          </a:blip>
          <a:srcRect b="0" l="0" r="0" t="0"/>
          <a:stretch/>
        </p:blipFill>
        <p:spPr>
          <a:xfrm>
            <a:off x="5814086" y="915852"/>
            <a:ext cx="2227993" cy="222069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NAVY)">
  <p:cSld name="Text with quote box on left  (NAVY)">
    <p:spTree>
      <p:nvGrpSpPr>
        <p:cNvPr id="314" name="Shape 314"/>
        <p:cNvGrpSpPr/>
        <p:nvPr/>
      </p:nvGrpSpPr>
      <p:grpSpPr>
        <a:xfrm>
          <a:off x="0" y="0"/>
          <a:ext cx="0" cy="0"/>
          <a:chOff x="0" y="0"/>
          <a:chExt cx="0" cy="0"/>
        </a:xfrm>
      </p:grpSpPr>
      <p:grpSp>
        <p:nvGrpSpPr>
          <p:cNvPr id="315" name="Google Shape;315;p92"/>
          <p:cNvGrpSpPr/>
          <p:nvPr/>
        </p:nvGrpSpPr>
        <p:grpSpPr>
          <a:xfrm>
            <a:off x="-3012756" y="-2245140"/>
            <a:ext cx="10242583" cy="10242583"/>
            <a:chOff x="-3012756" y="-2245140"/>
            <a:chExt cx="10242583" cy="10242583"/>
          </a:xfrm>
        </p:grpSpPr>
        <p:sp>
          <p:nvSpPr>
            <p:cNvPr id="316" name="Google Shape;316;p92"/>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92"/>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8" name="Google Shape;318;p92"/>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319" name="Google Shape;319;p92"/>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320" name="Google Shape;320;p92"/>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cxnSp>
        <p:nvCxnSpPr>
          <p:cNvPr id="321" name="Google Shape;321;p92"/>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
        <p:nvSpPr>
          <p:cNvPr id="322" name="Google Shape;322;p92"/>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92"/>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9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25" name="Google Shape;325;p92"/>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sp>
        <p:nvSpPr>
          <p:cNvPr id="326" name="Google Shape;326;p92"/>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92"/>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92"/>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TURQUOISE)">
  <p:cSld name="Text with quote box on left (TURQUOISE)">
    <p:spTree>
      <p:nvGrpSpPr>
        <p:cNvPr id="329" name="Shape 329"/>
        <p:cNvGrpSpPr/>
        <p:nvPr/>
      </p:nvGrpSpPr>
      <p:grpSpPr>
        <a:xfrm>
          <a:off x="0" y="0"/>
          <a:ext cx="0" cy="0"/>
          <a:chOff x="0" y="0"/>
          <a:chExt cx="0" cy="0"/>
        </a:xfrm>
      </p:grpSpPr>
      <p:grpSp>
        <p:nvGrpSpPr>
          <p:cNvPr id="330" name="Google Shape;330;p93"/>
          <p:cNvGrpSpPr/>
          <p:nvPr/>
        </p:nvGrpSpPr>
        <p:grpSpPr>
          <a:xfrm>
            <a:off x="-3012756" y="-2245140"/>
            <a:ext cx="10242583" cy="10242583"/>
            <a:chOff x="-3012756" y="-2245140"/>
            <a:chExt cx="10242583" cy="10242583"/>
          </a:xfrm>
        </p:grpSpPr>
        <p:sp>
          <p:nvSpPr>
            <p:cNvPr id="331" name="Google Shape;331;p93"/>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93"/>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3" name="Google Shape;333;p93"/>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334" name="Google Shape;334;p93"/>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335" name="Google Shape;335;p93"/>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sp>
        <p:nvSpPr>
          <p:cNvPr id="336" name="Google Shape;336;p93"/>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93"/>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93"/>
          <p:cNvSpPr txBox="1"/>
          <p:nvPr/>
        </p:nvSpPr>
        <p:spPr>
          <a:xfrm>
            <a:off x="285884" y="6389956"/>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39" name="Google Shape;339;p93"/>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sp>
        <p:nvSpPr>
          <p:cNvPr id="340" name="Google Shape;340;p93"/>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93"/>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93"/>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3" name="Google Shape;343;p93"/>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LIME)">
  <p:cSld name="Text with quote box on left  (LIME)">
    <p:spTree>
      <p:nvGrpSpPr>
        <p:cNvPr id="344" name="Shape 344"/>
        <p:cNvGrpSpPr/>
        <p:nvPr/>
      </p:nvGrpSpPr>
      <p:grpSpPr>
        <a:xfrm>
          <a:off x="0" y="0"/>
          <a:ext cx="0" cy="0"/>
          <a:chOff x="0" y="0"/>
          <a:chExt cx="0" cy="0"/>
        </a:xfrm>
      </p:grpSpPr>
      <p:grpSp>
        <p:nvGrpSpPr>
          <p:cNvPr id="345" name="Google Shape;345;p94"/>
          <p:cNvGrpSpPr/>
          <p:nvPr/>
        </p:nvGrpSpPr>
        <p:grpSpPr>
          <a:xfrm>
            <a:off x="-3012756" y="-2245140"/>
            <a:ext cx="10242583" cy="10242583"/>
            <a:chOff x="-3012756" y="-2245140"/>
            <a:chExt cx="10242583" cy="10242583"/>
          </a:xfrm>
        </p:grpSpPr>
        <p:sp>
          <p:nvSpPr>
            <p:cNvPr id="346" name="Google Shape;346;p94"/>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94"/>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8" name="Google Shape;348;p94"/>
            <p:cNvPicPr preferRelativeResize="0"/>
            <p:nvPr/>
          </p:nvPicPr>
          <p:blipFill rotWithShape="1">
            <a:blip r:embed="rId2">
              <a:alphaModFix amt="80000"/>
            </a:blip>
            <a:srcRect b="0" l="0" r="0" t="0"/>
            <a:stretch/>
          </p:blipFill>
          <p:spPr>
            <a:xfrm>
              <a:off x="114696" y="5320710"/>
              <a:ext cx="1363247" cy="1350410"/>
            </a:xfrm>
            <a:prstGeom prst="rect">
              <a:avLst/>
            </a:prstGeom>
            <a:noFill/>
            <a:ln>
              <a:noFill/>
            </a:ln>
          </p:spPr>
        </p:pic>
        <p:pic>
          <p:nvPicPr>
            <p:cNvPr id="349" name="Google Shape;349;p94"/>
            <p:cNvPicPr preferRelativeResize="0"/>
            <p:nvPr/>
          </p:nvPicPr>
          <p:blipFill rotWithShape="1">
            <a:blip r:embed="rId3">
              <a:alphaModFix amt="80000"/>
            </a:blip>
            <a:srcRect b="0" l="0" r="0" t="0"/>
            <a:stretch/>
          </p:blipFill>
          <p:spPr>
            <a:xfrm rot="299580">
              <a:off x="4206166" y="82689"/>
              <a:ext cx="2027433" cy="1976874"/>
            </a:xfrm>
            <a:prstGeom prst="rect">
              <a:avLst/>
            </a:prstGeom>
            <a:noFill/>
            <a:ln>
              <a:noFill/>
            </a:ln>
          </p:spPr>
        </p:pic>
        <p:pic>
          <p:nvPicPr>
            <p:cNvPr id="350" name="Google Shape;350;p94"/>
            <p:cNvPicPr preferRelativeResize="0"/>
            <p:nvPr/>
          </p:nvPicPr>
          <p:blipFill rotWithShape="1">
            <a:blip r:embed="rId4">
              <a:alphaModFix amt="80000"/>
            </a:blip>
            <a:srcRect b="0" l="0" r="0" t="0"/>
            <a:stretch/>
          </p:blipFill>
          <p:spPr>
            <a:xfrm>
              <a:off x="4754778" y="4642672"/>
              <a:ext cx="724821" cy="722447"/>
            </a:xfrm>
            <a:prstGeom prst="rect">
              <a:avLst/>
            </a:prstGeom>
            <a:noFill/>
            <a:ln>
              <a:noFill/>
            </a:ln>
          </p:spPr>
        </p:pic>
      </p:grpSp>
      <p:sp>
        <p:nvSpPr>
          <p:cNvPr id="351" name="Google Shape;351;p94"/>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94"/>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94"/>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94"/>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94"/>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94"/>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57" name="Google Shape;357;p94"/>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cxnSp>
        <p:nvCxnSpPr>
          <p:cNvPr id="358" name="Google Shape;358;p94"/>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NAVY)">
  <p:cSld name="Text with quote box on right (NAVY)">
    <p:spTree>
      <p:nvGrpSpPr>
        <p:cNvPr id="359" name="Shape 359"/>
        <p:cNvGrpSpPr/>
        <p:nvPr/>
      </p:nvGrpSpPr>
      <p:grpSpPr>
        <a:xfrm>
          <a:off x="0" y="0"/>
          <a:ext cx="0" cy="0"/>
          <a:chOff x="0" y="0"/>
          <a:chExt cx="0" cy="0"/>
        </a:xfrm>
      </p:grpSpPr>
      <p:grpSp>
        <p:nvGrpSpPr>
          <p:cNvPr id="360" name="Google Shape;360;p95"/>
          <p:cNvGrpSpPr/>
          <p:nvPr/>
        </p:nvGrpSpPr>
        <p:grpSpPr>
          <a:xfrm flipH="1">
            <a:off x="4964537" y="-2216459"/>
            <a:ext cx="10242583" cy="10242583"/>
            <a:chOff x="-3012756" y="-2245140"/>
            <a:chExt cx="10242583" cy="10242583"/>
          </a:xfrm>
        </p:grpSpPr>
        <p:sp>
          <p:nvSpPr>
            <p:cNvPr id="361" name="Google Shape;361;p95"/>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95"/>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3" name="Google Shape;363;p95"/>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364" name="Google Shape;364;p95"/>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365" name="Google Shape;365;p95"/>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sp>
        <p:nvSpPr>
          <p:cNvPr id="366" name="Google Shape;366;p95"/>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95"/>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95"/>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95"/>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95"/>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1" name="Google Shape;371;p95"/>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
        <p:nvSpPr>
          <p:cNvPr id="372" name="Google Shape;372;p95"/>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73" name="Google Shape;373;p95"/>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PINK)">
  <p:cSld name="Text with quote box on right (PINK)">
    <p:spTree>
      <p:nvGrpSpPr>
        <p:cNvPr id="374" name="Shape 374"/>
        <p:cNvGrpSpPr/>
        <p:nvPr/>
      </p:nvGrpSpPr>
      <p:grpSpPr>
        <a:xfrm>
          <a:off x="0" y="0"/>
          <a:ext cx="0" cy="0"/>
          <a:chOff x="0" y="0"/>
          <a:chExt cx="0" cy="0"/>
        </a:xfrm>
      </p:grpSpPr>
      <p:grpSp>
        <p:nvGrpSpPr>
          <p:cNvPr id="375" name="Google Shape;375;p96"/>
          <p:cNvGrpSpPr/>
          <p:nvPr/>
        </p:nvGrpSpPr>
        <p:grpSpPr>
          <a:xfrm flipH="1">
            <a:off x="4950023" y="-2219763"/>
            <a:ext cx="10242583" cy="10242583"/>
            <a:chOff x="-3012756" y="-2245140"/>
            <a:chExt cx="10242583" cy="10242583"/>
          </a:xfrm>
        </p:grpSpPr>
        <p:sp>
          <p:nvSpPr>
            <p:cNvPr id="376" name="Google Shape;376;p96"/>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96"/>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8" name="Google Shape;378;p96"/>
            <p:cNvPicPr preferRelativeResize="0"/>
            <p:nvPr/>
          </p:nvPicPr>
          <p:blipFill rotWithShape="1">
            <a:blip r:embed="rId2">
              <a:alphaModFix amt="80000"/>
            </a:blip>
            <a:srcRect b="0" l="0" r="0" t="0"/>
            <a:stretch/>
          </p:blipFill>
          <p:spPr>
            <a:xfrm>
              <a:off x="4097575" y="-105032"/>
              <a:ext cx="2227993" cy="2220696"/>
            </a:xfrm>
            <a:prstGeom prst="rect">
              <a:avLst/>
            </a:prstGeom>
            <a:noFill/>
            <a:ln>
              <a:noFill/>
            </a:ln>
          </p:spPr>
        </p:pic>
        <p:pic>
          <p:nvPicPr>
            <p:cNvPr id="379" name="Google Shape;379;p96"/>
            <p:cNvPicPr preferRelativeResize="0"/>
            <p:nvPr/>
          </p:nvPicPr>
          <p:blipFill rotWithShape="1">
            <a:blip r:embed="rId3">
              <a:alphaModFix amt="80000"/>
            </a:blip>
            <a:srcRect b="0" l="0" r="0" t="0"/>
            <a:stretch/>
          </p:blipFill>
          <p:spPr>
            <a:xfrm>
              <a:off x="114696" y="5284438"/>
              <a:ext cx="1419105" cy="1383716"/>
            </a:xfrm>
            <a:prstGeom prst="rect">
              <a:avLst/>
            </a:prstGeom>
            <a:noFill/>
            <a:ln>
              <a:noFill/>
            </a:ln>
          </p:spPr>
        </p:pic>
        <p:pic>
          <p:nvPicPr>
            <p:cNvPr id="380" name="Google Shape;380;p96"/>
            <p:cNvPicPr preferRelativeResize="0"/>
            <p:nvPr/>
          </p:nvPicPr>
          <p:blipFill rotWithShape="1">
            <a:blip r:embed="rId4">
              <a:alphaModFix amt="80000"/>
            </a:blip>
            <a:srcRect b="0" l="0" r="0" t="0"/>
            <a:stretch/>
          </p:blipFill>
          <p:spPr>
            <a:xfrm>
              <a:off x="4825978" y="4665583"/>
              <a:ext cx="657487" cy="651295"/>
            </a:xfrm>
            <a:prstGeom prst="rect">
              <a:avLst/>
            </a:prstGeom>
            <a:noFill/>
            <a:ln>
              <a:noFill/>
            </a:ln>
          </p:spPr>
        </p:pic>
      </p:grpSp>
      <p:sp>
        <p:nvSpPr>
          <p:cNvPr id="381" name="Google Shape;381;p96"/>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96"/>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96"/>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96"/>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96"/>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96"/>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87" name="Google Shape;387;p96"/>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cxnSp>
        <p:nvCxnSpPr>
          <p:cNvPr id="388" name="Google Shape;388;p96"/>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TURQUOISE)">
  <p:cSld name="Text with quote box on right (TURQUOISE)">
    <p:spTree>
      <p:nvGrpSpPr>
        <p:cNvPr id="389" name="Shape 389"/>
        <p:cNvGrpSpPr/>
        <p:nvPr/>
      </p:nvGrpSpPr>
      <p:grpSpPr>
        <a:xfrm>
          <a:off x="0" y="0"/>
          <a:ext cx="0" cy="0"/>
          <a:chOff x="0" y="0"/>
          <a:chExt cx="0" cy="0"/>
        </a:xfrm>
      </p:grpSpPr>
      <p:grpSp>
        <p:nvGrpSpPr>
          <p:cNvPr id="390" name="Google Shape;390;p97"/>
          <p:cNvGrpSpPr/>
          <p:nvPr/>
        </p:nvGrpSpPr>
        <p:grpSpPr>
          <a:xfrm flipH="1">
            <a:off x="4951089" y="-2211088"/>
            <a:ext cx="10242583" cy="10242583"/>
            <a:chOff x="-3012756" y="-2245140"/>
            <a:chExt cx="10242583" cy="10242583"/>
          </a:xfrm>
        </p:grpSpPr>
        <p:sp>
          <p:nvSpPr>
            <p:cNvPr id="391" name="Google Shape;391;p97"/>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97"/>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3" name="Google Shape;393;p97"/>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394" name="Google Shape;394;p97"/>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395" name="Google Shape;395;p97"/>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sp>
        <p:nvSpPr>
          <p:cNvPr id="396" name="Google Shape;396;p97"/>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97"/>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97"/>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97"/>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97"/>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97"/>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02" name="Google Shape;402;p97"/>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cxnSp>
        <p:nvCxnSpPr>
          <p:cNvPr id="403" name="Google Shape;403;p97"/>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PINK)">
  <p:cSld name="Text with quote box on left (PINK)">
    <p:spTree>
      <p:nvGrpSpPr>
        <p:cNvPr id="55" name="Shape 55"/>
        <p:cNvGrpSpPr/>
        <p:nvPr/>
      </p:nvGrpSpPr>
      <p:grpSpPr>
        <a:xfrm>
          <a:off x="0" y="0"/>
          <a:ext cx="0" cy="0"/>
          <a:chOff x="0" y="0"/>
          <a:chExt cx="0" cy="0"/>
        </a:xfrm>
      </p:grpSpPr>
      <p:grpSp>
        <p:nvGrpSpPr>
          <p:cNvPr id="56" name="Google Shape;56;p62"/>
          <p:cNvGrpSpPr/>
          <p:nvPr/>
        </p:nvGrpSpPr>
        <p:grpSpPr>
          <a:xfrm>
            <a:off x="-3012756" y="-2245140"/>
            <a:ext cx="10242583" cy="10242583"/>
            <a:chOff x="-3012756" y="-2245140"/>
            <a:chExt cx="10242583" cy="10242583"/>
          </a:xfrm>
        </p:grpSpPr>
        <p:sp>
          <p:nvSpPr>
            <p:cNvPr id="57" name="Google Shape;57;p62"/>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8" name="Google Shape;58;p62"/>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9" name="Google Shape;59;p62"/>
            <p:cNvPicPr preferRelativeResize="0"/>
            <p:nvPr/>
          </p:nvPicPr>
          <p:blipFill rotWithShape="1">
            <a:blip r:embed="rId2">
              <a:alphaModFix amt="80000"/>
            </a:blip>
            <a:srcRect b="0" l="0" r="0" t="0"/>
            <a:stretch/>
          </p:blipFill>
          <p:spPr>
            <a:xfrm>
              <a:off x="4097575" y="-105032"/>
              <a:ext cx="2227993" cy="2220696"/>
            </a:xfrm>
            <a:prstGeom prst="rect">
              <a:avLst/>
            </a:prstGeom>
            <a:noFill/>
            <a:ln>
              <a:noFill/>
            </a:ln>
          </p:spPr>
        </p:pic>
        <p:pic>
          <p:nvPicPr>
            <p:cNvPr id="60" name="Google Shape;60;p62"/>
            <p:cNvPicPr preferRelativeResize="0"/>
            <p:nvPr/>
          </p:nvPicPr>
          <p:blipFill rotWithShape="1">
            <a:blip r:embed="rId3">
              <a:alphaModFix amt="80000"/>
            </a:blip>
            <a:srcRect b="0" l="0" r="0" t="0"/>
            <a:stretch/>
          </p:blipFill>
          <p:spPr>
            <a:xfrm>
              <a:off x="114696" y="5284438"/>
              <a:ext cx="1419105" cy="1383716"/>
            </a:xfrm>
            <a:prstGeom prst="rect">
              <a:avLst/>
            </a:prstGeom>
            <a:noFill/>
            <a:ln>
              <a:noFill/>
            </a:ln>
          </p:spPr>
        </p:pic>
        <p:pic>
          <p:nvPicPr>
            <p:cNvPr id="61" name="Google Shape;61;p62"/>
            <p:cNvPicPr preferRelativeResize="0"/>
            <p:nvPr/>
          </p:nvPicPr>
          <p:blipFill rotWithShape="1">
            <a:blip r:embed="rId4">
              <a:alphaModFix amt="80000"/>
            </a:blip>
            <a:srcRect b="0" l="0" r="0" t="0"/>
            <a:stretch/>
          </p:blipFill>
          <p:spPr>
            <a:xfrm>
              <a:off x="4825978" y="4665583"/>
              <a:ext cx="657487" cy="651295"/>
            </a:xfrm>
            <a:prstGeom prst="rect">
              <a:avLst/>
            </a:prstGeom>
            <a:noFill/>
            <a:ln>
              <a:noFill/>
            </a:ln>
          </p:spPr>
        </p:pic>
      </p:grpSp>
      <p:sp>
        <p:nvSpPr>
          <p:cNvPr id="62" name="Google Shape;62;p62"/>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62"/>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6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65" name="Google Shape;65;p62"/>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sp>
        <p:nvSpPr>
          <p:cNvPr id="66" name="Google Shape;66;p62"/>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62"/>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62"/>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9" name="Google Shape;69;p62"/>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LIME)">
  <p:cSld name="Text with quote box on right (LIME)">
    <p:spTree>
      <p:nvGrpSpPr>
        <p:cNvPr id="404" name="Shape 404"/>
        <p:cNvGrpSpPr/>
        <p:nvPr/>
      </p:nvGrpSpPr>
      <p:grpSpPr>
        <a:xfrm>
          <a:off x="0" y="0"/>
          <a:ext cx="0" cy="0"/>
          <a:chOff x="0" y="0"/>
          <a:chExt cx="0" cy="0"/>
        </a:xfrm>
      </p:grpSpPr>
      <p:grpSp>
        <p:nvGrpSpPr>
          <p:cNvPr id="405" name="Google Shape;405;p98"/>
          <p:cNvGrpSpPr/>
          <p:nvPr/>
        </p:nvGrpSpPr>
        <p:grpSpPr>
          <a:xfrm flipH="1">
            <a:off x="4965629" y="-2209282"/>
            <a:ext cx="10242583" cy="10242583"/>
            <a:chOff x="-3012756" y="-2245140"/>
            <a:chExt cx="10242583" cy="10242583"/>
          </a:xfrm>
        </p:grpSpPr>
        <p:sp>
          <p:nvSpPr>
            <p:cNvPr id="406" name="Google Shape;406;p98"/>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98"/>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8" name="Google Shape;408;p98"/>
            <p:cNvPicPr preferRelativeResize="0"/>
            <p:nvPr/>
          </p:nvPicPr>
          <p:blipFill rotWithShape="1">
            <a:blip r:embed="rId2">
              <a:alphaModFix amt="80000"/>
            </a:blip>
            <a:srcRect b="0" l="0" r="0" t="0"/>
            <a:stretch/>
          </p:blipFill>
          <p:spPr>
            <a:xfrm>
              <a:off x="114696" y="5320710"/>
              <a:ext cx="1363247" cy="1350410"/>
            </a:xfrm>
            <a:prstGeom prst="rect">
              <a:avLst/>
            </a:prstGeom>
            <a:noFill/>
            <a:ln>
              <a:noFill/>
            </a:ln>
          </p:spPr>
        </p:pic>
        <p:pic>
          <p:nvPicPr>
            <p:cNvPr id="409" name="Google Shape;409;p98"/>
            <p:cNvPicPr preferRelativeResize="0"/>
            <p:nvPr/>
          </p:nvPicPr>
          <p:blipFill rotWithShape="1">
            <a:blip r:embed="rId3">
              <a:alphaModFix amt="80000"/>
            </a:blip>
            <a:srcRect b="0" l="0" r="0" t="0"/>
            <a:stretch/>
          </p:blipFill>
          <p:spPr>
            <a:xfrm rot="299580">
              <a:off x="4206166" y="82689"/>
              <a:ext cx="2027433" cy="1976874"/>
            </a:xfrm>
            <a:prstGeom prst="rect">
              <a:avLst/>
            </a:prstGeom>
            <a:noFill/>
            <a:ln>
              <a:noFill/>
            </a:ln>
          </p:spPr>
        </p:pic>
        <p:pic>
          <p:nvPicPr>
            <p:cNvPr id="410" name="Google Shape;410;p98"/>
            <p:cNvPicPr preferRelativeResize="0"/>
            <p:nvPr/>
          </p:nvPicPr>
          <p:blipFill rotWithShape="1">
            <a:blip r:embed="rId4">
              <a:alphaModFix amt="80000"/>
            </a:blip>
            <a:srcRect b="0" l="0" r="0" t="0"/>
            <a:stretch/>
          </p:blipFill>
          <p:spPr>
            <a:xfrm>
              <a:off x="4754778" y="4642672"/>
              <a:ext cx="724821" cy="722447"/>
            </a:xfrm>
            <a:prstGeom prst="rect">
              <a:avLst/>
            </a:prstGeom>
            <a:noFill/>
            <a:ln>
              <a:noFill/>
            </a:ln>
          </p:spPr>
        </p:pic>
      </p:grpSp>
      <p:sp>
        <p:nvSpPr>
          <p:cNvPr id="411" name="Google Shape;411;p98"/>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98"/>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98"/>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98"/>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98"/>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98"/>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17" name="Google Shape;417;p98"/>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cxnSp>
        <p:nvCxnSpPr>
          <p:cNvPr id="418" name="Google Shape;418;p98"/>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NAVY)">
  <p:cSld name="Photo Top - Text Bottom (NAVY)">
    <p:spTree>
      <p:nvGrpSpPr>
        <p:cNvPr id="419" name="Shape 419"/>
        <p:cNvGrpSpPr/>
        <p:nvPr/>
      </p:nvGrpSpPr>
      <p:grpSpPr>
        <a:xfrm>
          <a:off x="0" y="0"/>
          <a:ext cx="0" cy="0"/>
          <a:chOff x="0" y="0"/>
          <a:chExt cx="0" cy="0"/>
        </a:xfrm>
      </p:grpSpPr>
      <p:sp>
        <p:nvSpPr>
          <p:cNvPr id="420" name="Google Shape;420;p99"/>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1" name="Google Shape;421;p99"/>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99"/>
          <p:cNvSpPr/>
          <p:nvPr/>
        </p:nvSpPr>
        <p:spPr>
          <a:xfrm flipH="1">
            <a:off x="3788" y="2843368"/>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99"/>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24" name="Google Shape;424;p99"/>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425" name="Google Shape;425;p99"/>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99"/>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99"/>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lang="en-IE" sz="1100">
                <a:solidFill>
                  <a:schemeClr val="lt1"/>
                </a:solidFill>
                <a:latin typeface="Calibri"/>
                <a:ea typeface="Calibri"/>
                <a:cs typeface="Calibri"/>
                <a:sym typeface="Calibri"/>
              </a:rPr>
              <a:t>EMERGE </a:t>
            </a:r>
            <a:r>
              <a:rPr b="0" lang="en-IE" sz="1100">
                <a:solidFill>
                  <a:schemeClr val="lt1"/>
                </a:solidFill>
                <a:latin typeface="Calibri"/>
                <a:ea typeface="Calibri"/>
                <a:cs typeface="Calibri"/>
                <a:sym typeface="Calibri"/>
              </a:rPr>
              <a:t>empowering female entrepreneurs in engineering</a:t>
            </a:r>
            <a:endParaRPr b="0" sz="1100">
              <a:solidFill>
                <a:schemeClr val="lt1"/>
              </a:solidFill>
              <a:latin typeface="Calibri"/>
              <a:ea typeface="Calibri"/>
              <a:cs typeface="Calibri"/>
              <a:sym typeface="Calibri"/>
            </a:endParaRPr>
          </a:p>
        </p:txBody>
      </p:sp>
      <p:pic>
        <p:nvPicPr>
          <p:cNvPr id="428" name="Google Shape;428;p99"/>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429" name="Google Shape;429;p99"/>
          <p:cNvPicPr preferRelativeResize="0"/>
          <p:nvPr/>
        </p:nvPicPr>
        <p:blipFill rotWithShape="1">
          <a:blip r:embed="rId3">
            <a:alphaModFix amt="80000"/>
          </a:blip>
          <a:srcRect b="0" l="0" r="0" t="0"/>
          <a:stretch/>
        </p:blipFill>
        <p:spPr>
          <a:xfrm flipH="1">
            <a:off x="11026587" y="3382252"/>
            <a:ext cx="1086833" cy="1076599"/>
          </a:xfrm>
          <a:prstGeom prst="rect">
            <a:avLst/>
          </a:prstGeom>
          <a:noFill/>
          <a:ln>
            <a:noFill/>
          </a:ln>
        </p:spPr>
      </p:pic>
      <p:pic>
        <p:nvPicPr>
          <p:cNvPr id="430" name="Google Shape;430;p99"/>
          <p:cNvPicPr preferRelativeResize="0"/>
          <p:nvPr/>
        </p:nvPicPr>
        <p:blipFill rotWithShape="1">
          <a:blip r:embed="rId4">
            <a:alphaModFix amt="80000"/>
          </a:blip>
          <a:srcRect b="0" l="0" r="0" t="0"/>
          <a:stretch/>
        </p:blipFill>
        <p:spPr>
          <a:xfrm flipH="1" rot="-299580">
            <a:off x="53262" y="3174707"/>
            <a:ext cx="1313993" cy="12812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hoto Top - Text Bottom (PINK)">
  <p:cSld name="1_Photo Top - Text Bottom (PINK)">
    <p:spTree>
      <p:nvGrpSpPr>
        <p:cNvPr id="431" name="Shape 431"/>
        <p:cNvGrpSpPr/>
        <p:nvPr/>
      </p:nvGrpSpPr>
      <p:grpSpPr>
        <a:xfrm>
          <a:off x="0" y="0"/>
          <a:ext cx="0" cy="0"/>
          <a:chOff x="0" y="0"/>
          <a:chExt cx="0" cy="0"/>
        </a:xfrm>
      </p:grpSpPr>
      <p:sp>
        <p:nvSpPr>
          <p:cNvPr id="432" name="Google Shape;432;p100"/>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3" name="Google Shape;433;p100"/>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100"/>
          <p:cNvSpPr/>
          <p:nvPr/>
        </p:nvSpPr>
        <p:spPr>
          <a:xfrm flipH="1">
            <a:off x="3788" y="2843368"/>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100"/>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36" name="Google Shape;436;p100"/>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437" name="Google Shape;437;p100"/>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100"/>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10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lang="en-IE" sz="1100">
                <a:solidFill>
                  <a:schemeClr val="lt1"/>
                </a:solidFill>
                <a:latin typeface="Calibri"/>
                <a:ea typeface="Calibri"/>
                <a:cs typeface="Calibri"/>
                <a:sym typeface="Calibri"/>
              </a:rPr>
              <a:t>EMERGE </a:t>
            </a:r>
            <a:r>
              <a:rPr b="0" lang="en-IE" sz="1100">
                <a:solidFill>
                  <a:schemeClr val="lt1"/>
                </a:solidFill>
                <a:latin typeface="Calibri"/>
                <a:ea typeface="Calibri"/>
                <a:cs typeface="Calibri"/>
                <a:sym typeface="Calibri"/>
              </a:rPr>
              <a:t>empowering female entrepreneurs in engineering</a:t>
            </a:r>
            <a:endParaRPr b="0" sz="1100">
              <a:solidFill>
                <a:schemeClr val="lt1"/>
              </a:solidFill>
              <a:latin typeface="Calibri"/>
              <a:ea typeface="Calibri"/>
              <a:cs typeface="Calibri"/>
              <a:sym typeface="Calibri"/>
            </a:endParaRPr>
          </a:p>
        </p:txBody>
      </p:sp>
      <p:pic>
        <p:nvPicPr>
          <p:cNvPr id="440" name="Google Shape;440;p100"/>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441" name="Google Shape;441;p100"/>
          <p:cNvPicPr preferRelativeResize="0"/>
          <p:nvPr/>
        </p:nvPicPr>
        <p:blipFill rotWithShape="1">
          <a:blip r:embed="rId3">
            <a:alphaModFix amt="80000"/>
          </a:blip>
          <a:srcRect b="0" l="0" r="0" t="0"/>
          <a:stretch/>
        </p:blipFill>
        <p:spPr>
          <a:xfrm flipH="1" rot="-299580">
            <a:off x="53261" y="3152958"/>
            <a:ext cx="1313993" cy="1281225"/>
          </a:xfrm>
          <a:prstGeom prst="rect">
            <a:avLst/>
          </a:prstGeom>
          <a:noFill/>
          <a:ln>
            <a:noFill/>
          </a:ln>
        </p:spPr>
      </p:pic>
      <p:pic>
        <p:nvPicPr>
          <p:cNvPr id="442" name="Google Shape;442;p100"/>
          <p:cNvPicPr preferRelativeResize="0"/>
          <p:nvPr/>
        </p:nvPicPr>
        <p:blipFill rotWithShape="1">
          <a:blip r:embed="rId4">
            <a:alphaModFix amt="80000"/>
          </a:blip>
          <a:srcRect b="0" l="0" r="0" t="0"/>
          <a:stretch/>
        </p:blipFill>
        <p:spPr>
          <a:xfrm flipH="1">
            <a:off x="10950261" y="3294529"/>
            <a:ext cx="1167434" cy="116361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LIME)">
  <p:cSld name="Photo Top - Text Bottom  (LIME)">
    <p:spTree>
      <p:nvGrpSpPr>
        <p:cNvPr id="443" name="Shape 443"/>
        <p:cNvGrpSpPr/>
        <p:nvPr/>
      </p:nvGrpSpPr>
      <p:grpSpPr>
        <a:xfrm>
          <a:off x="0" y="0"/>
          <a:ext cx="0" cy="0"/>
          <a:chOff x="0" y="0"/>
          <a:chExt cx="0" cy="0"/>
        </a:xfrm>
      </p:grpSpPr>
      <p:sp>
        <p:nvSpPr>
          <p:cNvPr id="444" name="Google Shape;444;p101"/>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5" name="Google Shape;445;p101"/>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101"/>
          <p:cNvSpPr/>
          <p:nvPr/>
        </p:nvSpPr>
        <p:spPr>
          <a:xfrm flipH="1">
            <a:off x="3788" y="2819305"/>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101"/>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48" name="Google Shape;448;p101"/>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449" name="Google Shape;449;p101"/>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101"/>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101"/>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lang="en-IE" sz="1100">
                <a:solidFill>
                  <a:schemeClr val="lt1"/>
                </a:solidFill>
                <a:latin typeface="Calibri"/>
                <a:ea typeface="Calibri"/>
                <a:cs typeface="Calibri"/>
                <a:sym typeface="Calibri"/>
              </a:rPr>
              <a:t>EMERGE </a:t>
            </a:r>
            <a:r>
              <a:rPr b="0" lang="en-IE" sz="1100">
                <a:solidFill>
                  <a:schemeClr val="lt1"/>
                </a:solidFill>
                <a:latin typeface="Calibri"/>
                <a:ea typeface="Calibri"/>
                <a:cs typeface="Calibri"/>
                <a:sym typeface="Calibri"/>
              </a:rPr>
              <a:t>empowering female entrepreneurs in engineering</a:t>
            </a:r>
            <a:endParaRPr b="0" sz="1100">
              <a:solidFill>
                <a:schemeClr val="lt1"/>
              </a:solidFill>
              <a:latin typeface="Calibri"/>
              <a:ea typeface="Calibri"/>
              <a:cs typeface="Calibri"/>
              <a:sym typeface="Calibri"/>
            </a:endParaRPr>
          </a:p>
        </p:txBody>
      </p:sp>
      <p:pic>
        <p:nvPicPr>
          <p:cNvPr id="452" name="Google Shape;452;p101"/>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453" name="Google Shape;453;p101"/>
          <p:cNvPicPr preferRelativeResize="0"/>
          <p:nvPr/>
        </p:nvPicPr>
        <p:blipFill rotWithShape="1">
          <a:blip r:embed="rId3">
            <a:alphaModFix amt="80000"/>
          </a:blip>
          <a:srcRect b="0" l="0" r="0" t="0"/>
          <a:stretch/>
        </p:blipFill>
        <p:spPr>
          <a:xfrm flipH="1" rot="-299580">
            <a:off x="53261" y="3152958"/>
            <a:ext cx="1313993" cy="1281225"/>
          </a:xfrm>
          <a:prstGeom prst="rect">
            <a:avLst/>
          </a:prstGeom>
          <a:noFill/>
          <a:ln>
            <a:noFill/>
          </a:ln>
        </p:spPr>
      </p:pic>
      <p:pic>
        <p:nvPicPr>
          <p:cNvPr id="454" name="Google Shape;454;p101"/>
          <p:cNvPicPr preferRelativeResize="0"/>
          <p:nvPr/>
        </p:nvPicPr>
        <p:blipFill rotWithShape="1">
          <a:blip r:embed="rId4">
            <a:alphaModFix amt="80000"/>
          </a:blip>
          <a:srcRect b="0" l="0" r="0" t="0"/>
          <a:stretch/>
        </p:blipFill>
        <p:spPr>
          <a:xfrm flipH="1">
            <a:off x="11026587" y="3382252"/>
            <a:ext cx="1086833" cy="10765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TURQUOISE)">
  <p:cSld name="Title/Divider slide (TURQUOISE)">
    <p:spTree>
      <p:nvGrpSpPr>
        <p:cNvPr id="455" name="Shape 455"/>
        <p:cNvGrpSpPr/>
        <p:nvPr/>
      </p:nvGrpSpPr>
      <p:grpSpPr>
        <a:xfrm>
          <a:off x="0" y="0"/>
          <a:ext cx="0" cy="0"/>
          <a:chOff x="0" y="0"/>
          <a:chExt cx="0" cy="0"/>
        </a:xfrm>
      </p:grpSpPr>
      <p:sp>
        <p:nvSpPr>
          <p:cNvPr id="456" name="Google Shape;456;p102"/>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102"/>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102"/>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10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60" name="Google Shape;460;p102"/>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461" name="Google Shape;461;p102"/>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462" name="Google Shape;462;p102"/>
          <p:cNvPicPr preferRelativeResize="0"/>
          <p:nvPr/>
        </p:nvPicPr>
        <p:blipFill rotWithShape="1">
          <a:blip r:embed="rId4">
            <a:alphaModFix/>
          </a:blip>
          <a:srcRect b="0" l="0" r="0" t="0"/>
          <a:stretch/>
        </p:blipFill>
        <p:spPr>
          <a:xfrm>
            <a:off x="6311624" y="5825975"/>
            <a:ext cx="971528" cy="962379"/>
          </a:xfrm>
          <a:prstGeom prst="rect">
            <a:avLst/>
          </a:prstGeom>
          <a:noFill/>
          <a:ln>
            <a:noFill/>
          </a:ln>
        </p:spPr>
      </p:pic>
      <p:pic>
        <p:nvPicPr>
          <p:cNvPr id="463" name="Google Shape;463;p102"/>
          <p:cNvPicPr preferRelativeResize="0"/>
          <p:nvPr/>
        </p:nvPicPr>
        <p:blipFill rotWithShape="1">
          <a:blip r:embed="rId5">
            <a:alphaModFix/>
          </a:blip>
          <a:srcRect b="0" l="0" r="0" t="0"/>
          <a:stretch/>
        </p:blipFill>
        <p:spPr>
          <a:xfrm>
            <a:off x="7920919" y="2330561"/>
            <a:ext cx="933458" cy="91018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LIME)">
  <p:cSld name="Title/Divider slide (LIME)">
    <p:spTree>
      <p:nvGrpSpPr>
        <p:cNvPr id="464" name="Shape 464"/>
        <p:cNvGrpSpPr/>
        <p:nvPr/>
      </p:nvGrpSpPr>
      <p:grpSpPr>
        <a:xfrm>
          <a:off x="0" y="0"/>
          <a:ext cx="0" cy="0"/>
          <a:chOff x="0" y="0"/>
          <a:chExt cx="0" cy="0"/>
        </a:xfrm>
      </p:grpSpPr>
      <p:sp>
        <p:nvSpPr>
          <p:cNvPr id="465" name="Google Shape;465;p103"/>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03"/>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103"/>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103"/>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69" name="Google Shape;469;p103"/>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470" name="Google Shape;470;p103"/>
          <p:cNvPicPr preferRelativeResize="0"/>
          <p:nvPr/>
        </p:nvPicPr>
        <p:blipFill rotWithShape="1">
          <a:blip r:embed="rId3">
            <a:alphaModFix/>
          </a:blip>
          <a:srcRect b="0" l="0" r="0" t="0"/>
          <a:stretch/>
        </p:blipFill>
        <p:spPr>
          <a:xfrm>
            <a:off x="6284618" y="5671849"/>
            <a:ext cx="1045533" cy="1019460"/>
          </a:xfrm>
          <a:prstGeom prst="rect">
            <a:avLst/>
          </a:prstGeom>
          <a:noFill/>
          <a:ln>
            <a:noFill/>
          </a:ln>
        </p:spPr>
      </p:pic>
      <p:pic>
        <p:nvPicPr>
          <p:cNvPr id="471" name="Google Shape;471;p103"/>
          <p:cNvPicPr preferRelativeResize="0"/>
          <p:nvPr/>
        </p:nvPicPr>
        <p:blipFill rotWithShape="1">
          <a:blip r:embed="rId4">
            <a:alphaModFix/>
          </a:blip>
          <a:srcRect b="0" l="0" r="0" t="15809"/>
          <a:stretch/>
        </p:blipFill>
        <p:spPr>
          <a:xfrm>
            <a:off x="6370850" y="0"/>
            <a:ext cx="2446525" cy="2040365"/>
          </a:xfrm>
          <a:prstGeom prst="rect">
            <a:avLst/>
          </a:prstGeom>
          <a:noFill/>
          <a:ln>
            <a:noFill/>
          </a:ln>
        </p:spPr>
      </p:pic>
      <p:pic>
        <p:nvPicPr>
          <p:cNvPr id="472" name="Google Shape;472;p103"/>
          <p:cNvPicPr preferRelativeResize="0"/>
          <p:nvPr/>
        </p:nvPicPr>
        <p:blipFill rotWithShape="1">
          <a:blip r:embed="rId5">
            <a:alphaModFix/>
          </a:blip>
          <a:srcRect b="6691" l="0" r="6149" t="4246"/>
          <a:stretch/>
        </p:blipFill>
        <p:spPr>
          <a:xfrm>
            <a:off x="7895914" y="2475120"/>
            <a:ext cx="921461" cy="87160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URQUOISE ICON CIRCLE - with text">
  <p:cSld name="TURQUOISE ICON CIRCLE - with text">
    <p:spTree>
      <p:nvGrpSpPr>
        <p:cNvPr id="473" name="Shape 473"/>
        <p:cNvGrpSpPr/>
        <p:nvPr/>
      </p:nvGrpSpPr>
      <p:grpSpPr>
        <a:xfrm>
          <a:off x="0" y="0"/>
          <a:ext cx="0" cy="0"/>
          <a:chOff x="0" y="0"/>
          <a:chExt cx="0" cy="0"/>
        </a:xfrm>
      </p:grpSpPr>
      <p:sp>
        <p:nvSpPr>
          <p:cNvPr id="474" name="Google Shape;474;p104"/>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10B1A2"/>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75" name="Google Shape;475;p104"/>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76" name="Google Shape;476;p104"/>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B1A2"/>
              </a:buClr>
              <a:buSzPts val="3600"/>
              <a:buNone/>
              <a:defRPr i="0" sz="3600">
                <a:solidFill>
                  <a:srgbClr val="10B1A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104"/>
          <p:cNvSpPr/>
          <p:nvPr/>
        </p:nvSpPr>
        <p:spPr>
          <a:xfrm>
            <a:off x="970490" y="635000"/>
            <a:ext cx="1010710" cy="1010710"/>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104"/>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79" name="Google Shape;479;p104"/>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ME ICON CIRCLE - with text">
  <p:cSld name="LIME ICON CIRCLE - with text">
    <p:spTree>
      <p:nvGrpSpPr>
        <p:cNvPr id="480" name="Shape 480"/>
        <p:cNvGrpSpPr/>
        <p:nvPr/>
      </p:nvGrpSpPr>
      <p:grpSpPr>
        <a:xfrm>
          <a:off x="0" y="0"/>
          <a:ext cx="0" cy="0"/>
          <a:chOff x="0" y="0"/>
          <a:chExt cx="0" cy="0"/>
        </a:xfrm>
      </p:grpSpPr>
      <p:sp>
        <p:nvSpPr>
          <p:cNvPr id="481" name="Google Shape;481;p105"/>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CEDA29"/>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2" name="Google Shape;482;p105"/>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83" name="Google Shape;483;p105"/>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EDA29"/>
              </a:buClr>
              <a:buSzPts val="3600"/>
              <a:buNone/>
              <a:defRPr i="0" sz="3600">
                <a:solidFill>
                  <a:srgbClr val="CEDA29"/>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105"/>
          <p:cNvSpPr/>
          <p:nvPr/>
        </p:nvSpPr>
        <p:spPr>
          <a:xfrm>
            <a:off x="970490" y="635000"/>
            <a:ext cx="1010710" cy="1010710"/>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105"/>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86" name="Google Shape;486;p105"/>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TURQUOISE)">
  <p:cSld name="Plain Quote Slide (TURQUOISE)">
    <p:spTree>
      <p:nvGrpSpPr>
        <p:cNvPr id="487" name="Shape 487"/>
        <p:cNvGrpSpPr/>
        <p:nvPr/>
      </p:nvGrpSpPr>
      <p:grpSpPr>
        <a:xfrm>
          <a:off x="0" y="0"/>
          <a:ext cx="0" cy="0"/>
          <a:chOff x="0" y="0"/>
          <a:chExt cx="0" cy="0"/>
        </a:xfrm>
      </p:grpSpPr>
      <p:cxnSp>
        <p:nvCxnSpPr>
          <p:cNvPr id="488" name="Google Shape;488;p106"/>
          <p:cNvCxnSpPr/>
          <p:nvPr/>
        </p:nvCxnSpPr>
        <p:spPr>
          <a:xfrm rot="10800000">
            <a:off x="6099983" y="-14288"/>
            <a:ext cx="0" cy="1008418"/>
          </a:xfrm>
          <a:prstGeom prst="straightConnector1">
            <a:avLst/>
          </a:prstGeom>
          <a:noFill/>
          <a:ln cap="flat" cmpd="sng" w="9525">
            <a:solidFill>
              <a:srgbClr val="6D6E6C"/>
            </a:solidFill>
            <a:prstDash val="solid"/>
            <a:miter lim="800000"/>
            <a:headEnd len="sm" w="sm" type="none"/>
            <a:tailEnd len="sm" w="sm" type="none"/>
          </a:ln>
        </p:spPr>
      </p:cxnSp>
      <p:sp>
        <p:nvSpPr>
          <p:cNvPr id="489" name="Google Shape;489;p106"/>
          <p:cNvSpPr/>
          <p:nvPr/>
        </p:nvSpPr>
        <p:spPr>
          <a:xfrm>
            <a:off x="5510784" y="855426"/>
            <a:ext cx="1196057" cy="1196057"/>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106"/>
          <p:cNvSpPr txBox="1"/>
          <p:nvPr>
            <p:ph idx="1" type="body"/>
          </p:nvPr>
        </p:nvSpPr>
        <p:spPr>
          <a:xfrm>
            <a:off x="5775656" y="1074336"/>
            <a:ext cx="785328" cy="964819"/>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106"/>
          <p:cNvSpPr txBox="1"/>
          <p:nvPr>
            <p:ph idx="2" type="body"/>
          </p:nvPr>
        </p:nvSpPr>
        <p:spPr>
          <a:xfrm>
            <a:off x="0" y="2119361"/>
            <a:ext cx="12192000" cy="399569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i="1"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106"/>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93" name="Google Shape;493;p106"/>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NAVY)">
  <p:cSld name="Quote slide (NAVY)">
    <p:spTree>
      <p:nvGrpSpPr>
        <p:cNvPr id="494" name="Shape 494"/>
        <p:cNvGrpSpPr/>
        <p:nvPr/>
      </p:nvGrpSpPr>
      <p:grpSpPr>
        <a:xfrm>
          <a:off x="0" y="0"/>
          <a:ext cx="0" cy="0"/>
          <a:chOff x="0" y="0"/>
          <a:chExt cx="0" cy="0"/>
        </a:xfrm>
      </p:grpSpPr>
      <p:sp>
        <p:nvSpPr>
          <p:cNvPr id="495" name="Google Shape;495;p107"/>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107"/>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07"/>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107"/>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107"/>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10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01" name="Google Shape;501;p10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502" name="Google Shape;502;p107"/>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503" name="Google Shape;503;p107"/>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504" name="Google Shape;504;p107"/>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TURQUOISE)">
  <p:cSld name="Photo Top - Text Bottom (TURQUOISE)">
    <p:spTree>
      <p:nvGrpSpPr>
        <p:cNvPr id="70" name="Shape 70"/>
        <p:cNvGrpSpPr/>
        <p:nvPr/>
      </p:nvGrpSpPr>
      <p:grpSpPr>
        <a:xfrm>
          <a:off x="0" y="0"/>
          <a:ext cx="0" cy="0"/>
          <a:chOff x="0" y="0"/>
          <a:chExt cx="0" cy="0"/>
        </a:xfrm>
      </p:grpSpPr>
      <p:sp>
        <p:nvSpPr>
          <p:cNvPr id="71" name="Google Shape;71;p63"/>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63"/>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63"/>
          <p:cNvSpPr/>
          <p:nvPr/>
        </p:nvSpPr>
        <p:spPr>
          <a:xfrm flipH="1">
            <a:off x="3788" y="2819305"/>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63"/>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75" name="Google Shape;75;p63"/>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76" name="Google Shape;76;p63"/>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3"/>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63"/>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i="0" lang="en-IE" sz="1100" u="none" cap="none" strike="noStrike">
                <a:solidFill>
                  <a:schemeClr val="lt1"/>
                </a:solidFill>
                <a:latin typeface="Calibri"/>
                <a:ea typeface="Calibri"/>
                <a:cs typeface="Calibri"/>
                <a:sym typeface="Calibri"/>
              </a:rPr>
              <a:t>EMERGE </a:t>
            </a:r>
            <a:r>
              <a:rPr b="0" i="0" lang="en-IE" sz="1100" u="none" cap="none" strike="noStrike">
                <a:solidFill>
                  <a:schemeClr val="lt1"/>
                </a:solidFill>
                <a:latin typeface="Calibri"/>
                <a:ea typeface="Calibri"/>
                <a:cs typeface="Calibri"/>
                <a:sym typeface="Calibri"/>
              </a:rPr>
              <a:t>empowering female entrepreneurs in engineering</a:t>
            </a:r>
            <a:endParaRPr b="0" i="0" sz="1100" u="none" cap="none" strike="noStrike">
              <a:solidFill>
                <a:schemeClr val="lt1"/>
              </a:solidFill>
              <a:latin typeface="Calibri"/>
              <a:ea typeface="Calibri"/>
              <a:cs typeface="Calibri"/>
              <a:sym typeface="Calibri"/>
            </a:endParaRPr>
          </a:p>
        </p:txBody>
      </p:sp>
      <p:pic>
        <p:nvPicPr>
          <p:cNvPr id="79" name="Google Shape;79;p63"/>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80" name="Google Shape;80;p63"/>
          <p:cNvPicPr preferRelativeResize="0"/>
          <p:nvPr/>
        </p:nvPicPr>
        <p:blipFill rotWithShape="1">
          <a:blip r:embed="rId3">
            <a:alphaModFix amt="80000"/>
          </a:blip>
          <a:srcRect b="0" l="0" r="0" t="0"/>
          <a:stretch/>
        </p:blipFill>
        <p:spPr>
          <a:xfrm flipH="1">
            <a:off x="11026587" y="3382252"/>
            <a:ext cx="1086833" cy="1076599"/>
          </a:xfrm>
          <a:prstGeom prst="rect">
            <a:avLst/>
          </a:prstGeom>
          <a:noFill/>
          <a:ln>
            <a:noFill/>
          </a:ln>
        </p:spPr>
      </p:pic>
      <p:pic>
        <p:nvPicPr>
          <p:cNvPr id="81" name="Google Shape;81;p63"/>
          <p:cNvPicPr preferRelativeResize="0"/>
          <p:nvPr/>
        </p:nvPicPr>
        <p:blipFill rotWithShape="1">
          <a:blip r:embed="rId4">
            <a:alphaModFix amt="80000"/>
          </a:blip>
          <a:srcRect b="0" l="0" r="0" t="0"/>
          <a:stretch/>
        </p:blipFill>
        <p:spPr>
          <a:xfrm flipH="1">
            <a:off x="-29652" y="3095929"/>
            <a:ext cx="1450169" cy="144541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LIME)">
  <p:cSld name="Quote slide (LIME)">
    <p:spTree>
      <p:nvGrpSpPr>
        <p:cNvPr id="505" name="Shape 505"/>
        <p:cNvGrpSpPr/>
        <p:nvPr/>
      </p:nvGrpSpPr>
      <p:grpSpPr>
        <a:xfrm>
          <a:off x="0" y="0"/>
          <a:ext cx="0" cy="0"/>
          <a:chOff x="0" y="0"/>
          <a:chExt cx="0" cy="0"/>
        </a:xfrm>
      </p:grpSpPr>
      <p:sp>
        <p:nvSpPr>
          <p:cNvPr id="506" name="Google Shape;506;p108"/>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08"/>
          <p:cNvSpPr/>
          <p:nvPr/>
        </p:nvSpPr>
        <p:spPr>
          <a:xfrm>
            <a:off x="0" y="0"/>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08"/>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108"/>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108"/>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10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12" name="Google Shape;512;p10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513" name="Google Shape;513;p108"/>
          <p:cNvPicPr preferRelativeResize="0"/>
          <p:nvPr/>
        </p:nvPicPr>
        <p:blipFill rotWithShape="1">
          <a:blip r:embed="rId3">
            <a:alphaModFix/>
          </a:blip>
          <a:srcRect b="0" l="0" r="0" t="0"/>
          <a:stretch/>
        </p:blipFill>
        <p:spPr>
          <a:xfrm>
            <a:off x="6284618" y="5671849"/>
            <a:ext cx="1045533" cy="1019460"/>
          </a:xfrm>
          <a:prstGeom prst="rect">
            <a:avLst/>
          </a:prstGeom>
          <a:noFill/>
          <a:ln>
            <a:noFill/>
          </a:ln>
        </p:spPr>
      </p:pic>
      <p:pic>
        <p:nvPicPr>
          <p:cNvPr id="514" name="Google Shape;514;p108"/>
          <p:cNvPicPr preferRelativeResize="0"/>
          <p:nvPr/>
        </p:nvPicPr>
        <p:blipFill rotWithShape="1">
          <a:blip r:embed="rId4">
            <a:alphaModFix/>
          </a:blip>
          <a:srcRect b="0" l="0" r="0" t="15809"/>
          <a:stretch/>
        </p:blipFill>
        <p:spPr>
          <a:xfrm>
            <a:off x="6370850" y="0"/>
            <a:ext cx="2446525" cy="2040365"/>
          </a:xfrm>
          <a:prstGeom prst="rect">
            <a:avLst/>
          </a:prstGeom>
          <a:noFill/>
          <a:ln>
            <a:noFill/>
          </a:ln>
        </p:spPr>
      </p:pic>
      <p:pic>
        <p:nvPicPr>
          <p:cNvPr id="515" name="Google Shape;515;p108"/>
          <p:cNvPicPr preferRelativeResize="0"/>
          <p:nvPr/>
        </p:nvPicPr>
        <p:blipFill rotWithShape="1">
          <a:blip r:embed="rId5">
            <a:alphaModFix/>
          </a:blip>
          <a:srcRect b="6691" l="0" r="6149" t="4246"/>
          <a:stretch/>
        </p:blipFill>
        <p:spPr>
          <a:xfrm>
            <a:off x="7895914" y="2475120"/>
            <a:ext cx="921461" cy="87160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with icons slide - layout 1">
  <p:cSld name="4 column with icons slide - layout 1">
    <p:spTree>
      <p:nvGrpSpPr>
        <p:cNvPr id="516" name="Shape 516"/>
        <p:cNvGrpSpPr/>
        <p:nvPr/>
      </p:nvGrpSpPr>
      <p:grpSpPr>
        <a:xfrm>
          <a:off x="0" y="0"/>
          <a:ext cx="0" cy="0"/>
          <a:chOff x="0" y="0"/>
          <a:chExt cx="0" cy="0"/>
        </a:xfrm>
      </p:grpSpPr>
      <p:cxnSp>
        <p:nvCxnSpPr>
          <p:cNvPr id="517" name="Google Shape;517;p109"/>
          <p:cNvCxnSpPr/>
          <p:nvPr/>
        </p:nvCxnSpPr>
        <p:spPr>
          <a:xfrm>
            <a:off x="-36415" y="299701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518" name="Google Shape;518;p109"/>
          <p:cNvSpPr txBox="1"/>
          <p:nvPr>
            <p:ph idx="1" type="body"/>
          </p:nvPr>
        </p:nvSpPr>
        <p:spPr>
          <a:xfrm>
            <a:off x="303467" y="3845751"/>
            <a:ext cx="2672815" cy="18783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09"/>
          <p:cNvSpPr txBox="1"/>
          <p:nvPr>
            <p:ph idx="2" type="body"/>
          </p:nvPr>
        </p:nvSpPr>
        <p:spPr>
          <a:xfrm>
            <a:off x="3243611" y="383455"/>
            <a:ext cx="2672815" cy="1779573"/>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09"/>
          <p:cNvSpPr txBox="1"/>
          <p:nvPr>
            <p:ph idx="3" type="body"/>
          </p:nvPr>
        </p:nvSpPr>
        <p:spPr>
          <a:xfrm>
            <a:off x="6115112" y="3845751"/>
            <a:ext cx="2672815" cy="192257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09"/>
          <p:cNvSpPr txBox="1"/>
          <p:nvPr>
            <p:ph idx="4" type="body"/>
          </p:nvPr>
        </p:nvSpPr>
        <p:spPr>
          <a:xfrm>
            <a:off x="9068395" y="383458"/>
            <a:ext cx="2672815" cy="1779573"/>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09"/>
          <p:cNvSpPr/>
          <p:nvPr/>
        </p:nvSpPr>
        <p:spPr>
          <a:xfrm>
            <a:off x="985917" y="2341774"/>
            <a:ext cx="1327355" cy="1327355"/>
          </a:xfrm>
          <a:prstGeom prst="ellipse">
            <a:avLst/>
          </a:pr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109"/>
          <p:cNvSpPr/>
          <p:nvPr/>
        </p:nvSpPr>
        <p:spPr>
          <a:xfrm>
            <a:off x="3936550" y="2357577"/>
            <a:ext cx="1327355" cy="1327355"/>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109"/>
          <p:cNvSpPr/>
          <p:nvPr/>
        </p:nvSpPr>
        <p:spPr>
          <a:xfrm>
            <a:off x="6751909" y="2313333"/>
            <a:ext cx="1327355" cy="1327355"/>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109"/>
          <p:cNvSpPr/>
          <p:nvPr/>
        </p:nvSpPr>
        <p:spPr>
          <a:xfrm>
            <a:off x="9765418" y="2342845"/>
            <a:ext cx="1327355" cy="1327355"/>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09"/>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27" name="Google Shape;527;p109"/>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with icons slide - layout 2">
  <p:cSld name="4 column with icons slide - layout 2">
    <p:spTree>
      <p:nvGrpSpPr>
        <p:cNvPr id="528" name="Shape 528"/>
        <p:cNvGrpSpPr/>
        <p:nvPr/>
      </p:nvGrpSpPr>
      <p:grpSpPr>
        <a:xfrm>
          <a:off x="0" y="0"/>
          <a:ext cx="0" cy="0"/>
          <a:chOff x="0" y="0"/>
          <a:chExt cx="0" cy="0"/>
        </a:xfrm>
      </p:grpSpPr>
      <p:cxnSp>
        <p:nvCxnSpPr>
          <p:cNvPr id="529" name="Google Shape;529;p110"/>
          <p:cNvCxnSpPr/>
          <p:nvPr/>
        </p:nvCxnSpPr>
        <p:spPr>
          <a:xfrm>
            <a:off x="-6261" y="1227211"/>
            <a:ext cx="12192000" cy="0"/>
          </a:xfrm>
          <a:prstGeom prst="straightConnector1">
            <a:avLst/>
          </a:prstGeom>
          <a:noFill/>
          <a:ln cap="flat" cmpd="sng" w="9525">
            <a:solidFill>
              <a:srgbClr val="353E47"/>
            </a:solidFill>
            <a:prstDash val="solid"/>
            <a:miter lim="800000"/>
            <a:headEnd len="sm" w="sm" type="none"/>
            <a:tailEnd len="sm" w="sm" type="none"/>
          </a:ln>
        </p:spPr>
      </p:cxnSp>
      <p:sp>
        <p:nvSpPr>
          <p:cNvPr id="530" name="Google Shape;530;p110"/>
          <p:cNvSpPr txBox="1"/>
          <p:nvPr>
            <p:ph idx="1" type="body"/>
          </p:nvPr>
        </p:nvSpPr>
        <p:spPr>
          <a:xfrm>
            <a:off x="333621"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10"/>
          <p:cNvSpPr txBox="1"/>
          <p:nvPr>
            <p:ph idx="2" type="body"/>
          </p:nvPr>
        </p:nvSpPr>
        <p:spPr>
          <a:xfrm>
            <a:off x="3273765"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2" name="Google Shape;532;p110"/>
          <p:cNvSpPr txBox="1"/>
          <p:nvPr>
            <p:ph idx="3" type="body"/>
          </p:nvPr>
        </p:nvSpPr>
        <p:spPr>
          <a:xfrm>
            <a:off x="6145266"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110"/>
          <p:cNvSpPr txBox="1"/>
          <p:nvPr>
            <p:ph idx="4" type="body"/>
          </p:nvPr>
        </p:nvSpPr>
        <p:spPr>
          <a:xfrm>
            <a:off x="9098549"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110"/>
          <p:cNvSpPr/>
          <p:nvPr/>
        </p:nvSpPr>
        <p:spPr>
          <a:xfrm>
            <a:off x="1016071" y="571968"/>
            <a:ext cx="1327355" cy="1327355"/>
          </a:xfrm>
          <a:prstGeom prst="ellipse">
            <a:avLst/>
          </a:pr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110"/>
          <p:cNvSpPr/>
          <p:nvPr/>
        </p:nvSpPr>
        <p:spPr>
          <a:xfrm>
            <a:off x="3966704" y="587771"/>
            <a:ext cx="1327355" cy="1327355"/>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110"/>
          <p:cNvSpPr/>
          <p:nvPr/>
        </p:nvSpPr>
        <p:spPr>
          <a:xfrm>
            <a:off x="6782063" y="543527"/>
            <a:ext cx="1327355" cy="1327355"/>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110"/>
          <p:cNvSpPr/>
          <p:nvPr/>
        </p:nvSpPr>
        <p:spPr>
          <a:xfrm>
            <a:off x="9795572" y="573039"/>
            <a:ext cx="1327355" cy="1327355"/>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110"/>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39" name="Google Shape;539;p110"/>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with icons slide">
  <p:cSld name="3 column with icons slide">
    <p:spTree>
      <p:nvGrpSpPr>
        <p:cNvPr id="540" name="Shape 540"/>
        <p:cNvGrpSpPr/>
        <p:nvPr/>
      </p:nvGrpSpPr>
      <p:grpSpPr>
        <a:xfrm>
          <a:off x="0" y="0"/>
          <a:ext cx="0" cy="0"/>
          <a:chOff x="0" y="0"/>
          <a:chExt cx="0" cy="0"/>
        </a:xfrm>
      </p:grpSpPr>
      <p:sp>
        <p:nvSpPr>
          <p:cNvPr id="541" name="Google Shape;541;p111"/>
          <p:cNvSpPr/>
          <p:nvPr/>
        </p:nvSpPr>
        <p:spPr>
          <a:xfrm>
            <a:off x="0" y="0"/>
            <a:ext cx="12192000" cy="2728452"/>
          </a:xfrm>
          <a:prstGeom prst="rect">
            <a:avLst/>
          </a:prstGeom>
          <a:gradFill>
            <a:gsLst>
              <a:gs pos="0">
                <a:srgbClr val="10B1A2"/>
              </a:gs>
              <a:gs pos="11000">
                <a:srgbClr val="10B1A2"/>
              </a:gs>
              <a:gs pos="68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E3C55"/>
              </a:solidFill>
              <a:latin typeface="Calibri"/>
              <a:ea typeface="Calibri"/>
              <a:cs typeface="Calibri"/>
              <a:sym typeface="Calibri"/>
            </a:endParaRPr>
          </a:p>
        </p:txBody>
      </p:sp>
      <p:sp>
        <p:nvSpPr>
          <p:cNvPr id="542" name="Google Shape;542;p111"/>
          <p:cNvSpPr/>
          <p:nvPr/>
        </p:nvSpPr>
        <p:spPr>
          <a:xfrm>
            <a:off x="1863747" y="2031864"/>
            <a:ext cx="1049910" cy="1049910"/>
          </a:xfrm>
          <a:prstGeom prst="ellipse">
            <a:avLst/>
          </a:prstGeom>
          <a:solidFill>
            <a:srgbClr val="E6327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Merriweather Sans"/>
              <a:buNone/>
            </a:pPr>
            <a:r>
              <a:t/>
            </a:r>
            <a:endParaRPr sz="2400">
              <a:solidFill>
                <a:srgbClr val="000000"/>
              </a:solidFill>
              <a:latin typeface="Merriweather Sans"/>
              <a:ea typeface="Merriweather Sans"/>
              <a:cs typeface="Merriweather Sans"/>
              <a:sym typeface="Merriweather Sans"/>
            </a:endParaRPr>
          </a:p>
        </p:txBody>
      </p:sp>
      <p:sp>
        <p:nvSpPr>
          <p:cNvPr id="543" name="Google Shape;543;p111"/>
          <p:cNvSpPr txBox="1"/>
          <p:nvPr>
            <p:ph idx="1" type="body"/>
          </p:nvPr>
        </p:nvSpPr>
        <p:spPr>
          <a:xfrm>
            <a:off x="0" y="826647"/>
            <a:ext cx="12192000"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111"/>
          <p:cNvSpPr txBox="1"/>
          <p:nvPr>
            <p:ph idx="2" type="body"/>
          </p:nvPr>
        </p:nvSpPr>
        <p:spPr>
          <a:xfrm>
            <a:off x="684287" y="3236316"/>
            <a:ext cx="3408830" cy="10457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11"/>
          <p:cNvSpPr txBox="1"/>
          <p:nvPr>
            <p:ph idx="3" type="body"/>
          </p:nvPr>
        </p:nvSpPr>
        <p:spPr>
          <a:xfrm>
            <a:off x="684287" y="4432247"/>
            <a:ext cx="3408830" cy="14127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46" name="Google Shape;546;p111"/>
          <p:cNvCxnSpPr/>
          <p:nvPr/>
        </p:nvCxnSpPr>
        <p:spPr>
          <a:xfrm rot="10800000">
            <a:off x="555813" y="4342602"/>
            <a:ext cx="3591091" cy="0"/>
          </a:xfrm>
          <a:prstGeom prst="straightConnector1">
            <a:avLst/>
          </a:prstGeom>
          <a:noFill/>
          <a:ln cap="flat" cmpd="sng" w="9525">
            <a:solidFill>
              <a:srgbClr val="E63275"/>
            </a:solidFill>
            <a:prstDash val="solid"/>
            <a:miter lim="800000"/>
            <a:headEnd len="sm" w="sm" type="none"/>
            <a:tailEnd len="sm" w="sm" type="none"/>
          </a:ln>
        </p:spPr>
      </p:cxnSp>
      <p:sp>
        <p:nvSpPr>
          <p:cNvPr id="547" name="Google Shape;547;p111"/>
          <p:cNvSpPr/>
          <p:nvPr/>
        </p:nvSpPr>
        <p:spPr>
          <a:xfrm>
            <a:off x="5691676" y="2031864"/>
            <a:ext cx="1049910" cy="1049910"/>
          </a:xfrm>
          <a:prstGeom prst="ellipse">
            <a:avLst/>
          </a:prstGeom>
          <a:solidFill>
            <a:srgbClr val="10B1A2"/>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Merriweather Sans"/>
              <a:buNone/>
            </a:pPr>
            <a:r>
              <a:t/>
            </a:r>
            <a:endParaRPr sz="2400">
              <a:solidFill>
                <a:srgbClr val="000000"/>
              </a:solidFill>
              <a:latin typeface="Merriweather Sans"/>
              <a:ea typeface="Merriweather Sans"/>
              <a:cs typeface="Merriweather Sans"/>
              <a:sym typeface="Merriweather Sans"/>
            </a:endParaRPr>
          </a:p>
        </p:txBody>
      </p:sp>
      <p:sp>
        <p:nvSpPr>
          <p:cNvPr id="548" name="Google Shape;548;p111"/>
          <p:cNvSpPr txBox="1"/>
          <p:nvPr>
            <p:ph idx="4" type="body"/>
          </p:nvPr>
        </p:nvSpPr>
        <p:spPr>
          <a:xfrm>
            <a:off x="4512216" y="3236316"/>
            <a:ext cx="3408830" cy="10457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11"/>
          <p:cNvSpPr txBox="1"/>
          <p:nvPr>
            <p:ph idx="5" type="body"/>
          </p:nvPr>
        </p:nvSpPr>
        <p:spPr>
          <a:xfrm>
            <a:off x="4512216" y="4432247"/>
            <a:ext cx="3408830" cy="14127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50" name="Google Shape;550;p111"/>
          <p:cNvCxnSpPr/>
          <p:nvPr/>
        </p:nvCxnSpPr>
        <p:spPr>
          <a:xfrm rot="10800000">
            <a:off x="4383742" y="4342602"/>
            <a:ext cx="3591091" cy="0"/>
          </a:xfrm>
          <a:prstGeom prst="straightConnector1">
            <a:avLst/>
          </a:prstGeom>
          <a:noFill/>
          <a:ln cap="flat" cmpd="sng" w="9525">
            <a:solidFill>
              <a:srgbClr val="42B2E6"/>
            </a:solidFill>
            <a:prstDash val="solid"/>
            <a:miter lim="800000"/>
            <a:headEnd len="sm" w="sm" type="none"/>
            <a:tailEnd len="sm" w="sm" type="none"/>
          </a:ln>
        </p:spPr>
      </p:cxnSp>
      <p:sp>
        <p:nvSpPr>
          <p:cNvPr id="551" name="Google Shape;551;p111"/>
          <p:cNvSpPr/>
          <p:nvPr/>
        </p:nvSpPr>
        <p:spPr>
          <a:xfrm>
            <a:off x="9407546" y="2031864"/>
            <a:ext cx="1049910" cy="1049910"/>
          </a:xfrm>
          <a:prstGeom prst="ellipse">
            <a:avLst/>
          </a:prstGeom>
          <a:solidFill>
            <a:srgbClr val="CEDA29"/>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Merriweather Sans"/>
              <a:buNone/>
            </a:pPr>
            <a:r>
              <a:t/>
            </a:r>
            <a:endParaRPr sz="2400">
              <a:solidFill>
                <a:srgbClr val="000000"/>
              </a:solidFill>
              <a:latin typeface="Merriweather Sans"/>
              <a:ea typeface="Merriweather Sans"/>
              <a:cs typeface="Merriweather Sans"/>
              <a:sym typeface="Merriweather Sans"/>
            </a:endParaRPr>
          </a:p>
        </p:txBody>
      </p:sp>
      <p:sp>
        <p:nvSpPr>
          <p:cNvPr id="552" name="Google Shape;552;p111"/>
          <p:cNvSpPr txBox="1"/>
          <p:nvPr>
            <p:ph idx="6" type="body"/>
          </p:nvPr>
        </p:nvSpPr>
        <p:spPr>
          <a:xfrm>
            <a:off x="8228086" y="3236316"/>
            <a:ext cx="3408830" cy="10457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11"/>
          <p:cNvSpPr txBox="1"/>
          <p:nvPr>
            <p:ph idx="7" type="body"/>
          </p:nvPr>
        </p:nvSpPr>
        <p:spPr>
          <a:xfrm>
            <a:off x="8228086" y="4432247"/>
            <a:ext cx="3408830" cy="14127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54" name="Google Shape;554;p111"/>
          <p:cNvCxnSpPr/>
          <p:nvPr/>
        </p:nvCxnSpPr>
        <p:spPr>
          <a:xfrm rot="10800000">
            <a:off x="8099612" y="4342602"/>
            <a:ext cx="3591091" cy="0"/>
          </a:xfrm>
          <a:prstGeom prst="straightConnector1">
            <a:avLst/>
          </a:prstGeom>
          <a:noFill/>
          <a:ln cap="flat" cmpd="sng" w="9525">
            <a:solidFill>
              <a:srgbClr val="CEDA29"/>
            </a:solidFill>
            <a:prstDash val="solid"/>
            <a:miter lim="800000"/>
            <a:headEnd len="sm" w="sm" type="none"/>
            <a:tailEnd len="sm" w="sm" type="none"/>
          </a:ln>
        </p:spPr>
      </p:cxnSp>
      <p:sp>
        <p:nvSpPr>
          <p:cNvPr id="555" name="Google Shape;555;p111"/>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56" name="Google Shape;556;p111"/>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ne Slide 1">
  <p:cSld name="Phone Slide 1">
    <p:spTree>
      <p:nvGrpSpPr>
        <p:cNvPr id="557" name="Shape 557"/>
        <p:cNvGrpSpPr/>
        <p:nvPr/>
      </p:nvGrpSpPr>
      <p:grpSpPr>
        <a:xfrm>
          <a:off x="0" y="0"/>
          <a:ext cx="0" cy="0"/>
          <a:chOff x="0" y="0"/>
          <a:chExt cx="0" cy="0"/>
        </a:xfrm>
      </p:grpSpPr>
      <p:pic>
        <p:nvPicPr>
          <p:cNvPr id="558" name="Google Shape;558;p112"/>
          <p:cNvPicPr preferRelativeResize="0"/>
          <p:nvPr/>
        </p:nvPicPr>
        <p:blipFill rotWithShape="1">
          <a:blip r:embed="rId2">
            <a:alphaModFix/>
          </a:blip>
          <a:srcRect b="12393" l="-3424" r="6562" t="-1173"/>
          <a:stretch/>
        </p:blipFill>
        <p:spPr>
          <a:xfrm>
            <a:off x="2449287" y="1355271"/>
            <a:ext cx="9742714" cy="5502729"/>
          </a:xfrm>
          <a:prstGeom prst="rect">
            <a:avLst/>
          </a:prstGeom>
          <a:noFill/>
          <a:ln>
            <a:noFill/>
          </a:ln>
        </p:spPr>
      </p:pic>
      <p:sp>
        <p:nvSpPr>
          <p:cNvPr id="559" name="Google Shape;559;p112"/>
          <p:cNvSpPr/>
          <p:nvPr>
            <p:ph idx="2" type="pic"/>
          </p:nvPr>
        </p:nvSpPr>
        <p:spPr>
          <a:xfrm>
            <a:off x="3731480" y="2335213"/>
            <a:ext cx="4098925" cy="26289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0" name="Google Shape;560;p112"/>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61" name="Google Shape;561;p112"/>
          <p:cNvCxnSpPr/>
          <p:nvPr/>
        </p:nvCxnSpPr>
        <p:spPr>
          <a:xfrm rot="10800000">
            <a:off x="280404" y="945173"/>
            <a:ext cx="11623126" cy="0"/>
          </a:xfrm>
          <a:prstGeom prst="straightConnector1">
            <a:avLst/>
          </a:prstGeom>
          <a:noFill/>
          <a:ln cap="flat" cmpd="sng" w="9525">
            <a:solidFill>
              <a:srgbClr val="174F72"/>
            </a:solidFill>
            <a:prstDash val="solid"/>
            <a:miter lim="800000"/>
            <a:headEnd len="sm" w="sm" type="none"/>
            <a:tailEnd len="sm" w="sm" type="none"/>
          </a:ln>
        </p:spPr>
      </p:cxnSp>
      <p:sp>
        <p:nvSpPr>
          <p:cNvPr id="562" name="Google Shape;562;p112"/>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63" name="Google Shape;563;p112"/>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ne Slide 2">
  <p:cSld name="Phone Slide 2">
    <p:spTree>
      <p:nvGrpSpPr>
        <p:cNvPr id="564" name="Shape 564"/>
        <p:cNvGrpSpPr/>
        <p:nvPr/>
      </p:nvGrpSpPr>
      <p:grpSpPr>
        <a:xfrm>
          <a:off x="0" y="0"/>
          <a:ext cx="0" cy="0"/>
          <a:chOff x="0" y="0"/>
          <a:chExt cx="0" cy="0"/>
        </a:xfrm>
      </p:grpSpPr>
      <p:pic>
        <p:nvPicPr>
          <p:cNvPr id="565" name="Google Shape;565;p113"/>
          <p:cNvPicPr preferRelativeResize="0"/>
          <p:nvPr/>
        </p:nvPicPr>
        <p:blipFill rotWithShape="1">
          <a:blip r:embed="rId2">
            <a:alphaModFix/>
          </a:blip>
          <a:srcRect b="8248" l="0" r="3453" t="0"/>
          <a:stretch/>
        </p:blipFill>
        <p:spPr>
          <a:xfrm>
            <a:off x="6890657" y="550299"/>
            <a:ext cx="5479143" cy="6292294"/>
          </a:xfrm>
          <a:prstGeom prst="rect">
            <a:avLst/>
          </a:prstGeom>
          <a:noFill/>
          <a:ln>
            <a:noFill/>
          </a:ln>
        </p:spPr>
      </p:pic>
      <p:sp>
        <p:nvSpPr>
          <p:cNvPr id="566" name="Google Shape;566;p113"/>
          <p:cNvSpPr/>
          <p:nvPr>
            <p:ph idx="2" type="pic"/>
          </p:nvPr>
        </p:nvSpPr>
        <p:spPr>
          <a:xfrm>
            <a:off x="7754938" y="1192681"/>
            <a:ext cx="2187575" cy="38862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7F7F7F"/>
              </a:buClr>
              <a:buSzPts val="3600"/>
              <a:buFont typeface="Arial"/>
              <a:buNone/>
              <a:defRPr b="0" i="0" sz="36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67" name="Google Shape;567;p113"/>
          <p:cNvCxnSpPr/>
          <p:nvPr/>
        </p:nvCxnSpPr>
        <p:spPr>
          <a:xfrm rot="10800000">
            <a:off x="378380" y="1908558"/>
            <a:ext cx="6348991" cy="0"/>
          </a:xfrm>
          <a:prstGeom prst="straightConnector1">
            <a:avLst/>
          </a:prstGeom>
          <a:noFill/>
          <a:ln cap="flat" cmpd="sng" w="9525">
            <a:solidFill>
              <a:srgbClr val="174F72"/>
            </a:solidFill>
            <a:prstDash val="solid"/>
            <a:miter lim="800000"/>
            <a:headEnd len="sm" w="sm" type="none"/>
            <a:tailEnd len="sm" w="sm" type="none"/>
          </a:ln>
        </p:spPr>
      </p:cxnSp>
      <p:sp>
        <p:nvSpPr>
          <p:cNvPr id="568" name="Google Shape;568;p113"/>
          <p:cNvSpPr txBox="1"/>
          <p:nvPr>
            <p:ph idx="1" type="body"/>
          </p:nvPr>
        </p:nvSpPr>
        <p:spPr>
          <a:xfrm>
            <a:off x="643223" y="1079254"/>
            <a:ext cx="583922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113"/>
          <p:cNvSpPr txBox="1"/>
          <p:nvPr>
            <p:ph idx="3" type="body"/>
          </p:nvPr>
        </p:nvSpPr>
        <p:spPr>
          <a:xfrm>
            <a:off x="643223" y="2087287"/>
            <a:ext cx="5839220"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113"/>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71" name="Google Shape;571;p113"/>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NK ICON CIRCLE - with photo &amp; text">
  <p:cSld name="PINK ICON CIRCLE - with photo &amp; text">
    <p:spTree>
      <p:nvGrpSpPr>
        <p:cNvPr id="572" name="Shape 572"/>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2">
  <p:cSld name="blank 2">
    <p:spTree>
      <p:nvGrpSpPr>
        <p:cNvPr id="573" name="Shape 573"/>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3">
  <p:cSld name="blank 3">
    <p:spTree>
      <p:nvGrpSpPr>
        <p:cNvPr id="574" name="Shape 574"/>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 PINK">
  <p:cSld name="Title/Divider slide - PINK">
    <p:spTree>
      <p:nvGrpSpPr>
        <p:cNvPr id="575" name="Shape 57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VY ICON CIRCLE - with text">
  <p:cSld name="NAVY ICON CIRCLE - with text">
    <p:spTree>
      <p:nvGrpSpPr>
        <p:cNvPr id="82" name="Shape 82"/>
        <p:cNvGrpSpPr/>
        <p:nvPr/>
      </p:nvGrpSpPr>
      <p:grpSpPr>
        <a:xfrm>
          <a:off x="0" y="0"/>
          <a:ext cx="0" cy="0"/>
          <a:chOff x="0" y="0"/>
          <a:chExt cx="0" cy="0"/>
        </a:xfrm>
      </p:grpSpPr>
      <p:sp>
        <p:nvSpPr>
          <p:cNvPr id="83" name="Google Shape;83;p64"/>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174F72"/>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4" name="Google Shape;84;p64"/>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85" name="Google Shape;85;p64"/>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74F72"/>
              </a:buClr>
              <a:buSzPts val="3600"/>
              <a:buNone/>
              <a:defRPr i="0" sz="3600">
                <a:solidFill>
                  <a:srgbClr val="174F7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64"/>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87" name="Google Shape;87;p64"/>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88" name="Google Shape;88;p64"/>
          <p:cNvSpPr/>
          <p:nvPr/>
        </p:nvSpPr>
        <p:spPr>
          <a:xfrm>
            <a:off x="970490" y="635000"/>
            <a:ext cx="1010710" cy="1010710"/>
          </a:xfrm>
          <a:prstGeom prst="ellipse">
            <a:avLst/>
          </a:pr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NK ICON CIRCLE - with text">
  <p:cSld name="PINK ICON CIRCLE - with text">
    <p:spTree>
      <p:nvGrpSpPr>
        <p:cNvPr id="576" name="Shape 576"/>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 ORANGE">
  <p:cSld name="Plain Quote Slide - ORANGE">
    <p:spTree>
      <p:nvGrpSpPr>
        <p:cNvPr id="577" name="Shape 577"/>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PINK">
  <p:cSld name="Quote slide - PINK">
    <p:spTree>
      <p:nvGrpSpPr>
        <p:cNvPr id="578" name="Shape 578"/>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4">
  <p:cSld name="blank 4">
    <p:spTree>
      <p:nvGrpSpPr>
        <p:cNvPr id="579" name="Shape 579"/>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  PINK">
  <p:cSld name="Photo Top - Text Bottom -  PINK">
    <p:spTree>
      <p:nvGrpSpPr>
        <p:cNvPr id="580" name="Shape 580"/>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5">
  <p:cSld name="blank 5">
    <p:spTree>
      <p:nvGrpSpPr>
        <p:cNvPr id="581" name="Shape 581"/>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6">
  <p:cSld name="blank 6">
    <p:spTree>
      <p:nvGrpSpPr>
        <p:cNvPr id="582" name="Shape 582"/>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7">
  <p:cSld name="blank 7">
    <p:spTree>
      <p:nvGrpSpPr>
        <p:cNvPr id="583" name="Shape 583"/>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8">
  <p:cSld name="blank 8">
    <p:spTree>
      <p:nvGrpSpPr>
        <p:cNvPr id="584" name="Shape 584"/>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9">
  <p:cSld name="blank 9">
    <p:spTree>
      <p:nvGrpSpPr>
        <p:cNvPr id="585" name="Shape 58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PINK)">
  <p:cSld name="Plain Quote Slide (PINK)">
    <p:spTree>
      <p:nvGrpSpPr>
        <p:cNvPr id="89" name="Shape 89"/>
        <p:cNvGrpSpPr/>
        <p:nvPr/>
      </p:nvGrpSpPr>
      <p:grpSpPr>
        <a:xfrm>
          <a:off x="0" y="0"/>
          <a:ext cx="0" cy="0"/>
          <a:chOff x="0" y="0"/>
          <a:chExt cx="0" cy="0"/>
        </a:xfrm>
      </p:grpSpPr>
      <p:cxnSp>
        <p:nvCxnSpPr>
          <p:cNvPr id="90" name="Google Shape;90;p65"/>
          <p:cNvCxnSpPr/>
          <p:nvPr/>
        </p:nvCxnSpPr>
        <p:spPr>
          <a:xfrm rot="10800000">
            <a:off x="6099983" y="-14288"/>
            <a:ext cx="0" cy="1008418"/>
          </a:xfrm>
          <a:prstGeom prst="straightConnector1">
            <a:avLst/>
          </a:prstGeom>
          <a:noFill/>
          <a:ln cap="flat" cmpd="sng" w="9525">
            <a:solidFill>
              <a:srgbClr val="6D6E6C"/>
            </a:solidFill>
            <a:prstDash val="solid"/>
            <a:miter lim="800000"/>
            <a:headEnd len="sm" w="sm" type="none"/>
            <a:tailEnd len="sm" w="sm" type="none"/>
          </a:ln>
        </p:spPr>
      </p:cxnSp>
      <p:sp>
        <p:nvSpPr>
          <p:cNvPr id="91" name="Google Shape;91;p65"/>
          <p:cNvSpPr/>
          <p:nvPr/>
        </p:nvSpPr>
        <p:spPr>
          <a:xfrm>
            <a:off x="5510784" y="855426"/>
            <a:ext cx="1196057" cy="1196057"/>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 name="Google Shape;92;p65"/>
          <p:cNvSpPr txBox="1"/>
          <p:nvPr>
            <p:ph idx="1" type="body"/>
          </p:nvPr>
        </p:nvSpPr>
        <p:spPr>
          <a:xfrm>
            <a:off x="0" y="2119361"/>
            <a:ext cx="12192000" cy="399569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i="1"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65"/>
          <p:cNvSpPr txBox="1"/>
          <p:nvPr>
            <p:ph idx="2" type="body"/>
          </p:nvPr>
        </p:nvSpPr>
        <p:spPr>
          <a:xfrm>
            <a:off x="5775656" y="1074336"/>
            <a:ext cx="785328" cy="964819"/>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65"/>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95" name="Google Shape;95;p65"/>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0">
  <p:cSld name="blank 10">
    <p:spTree>
      <p:nvGrpSpPr>
        <p:cNvPr id="586" name="Shape 586"/>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1">
  <p:cSld name="blank 11">
    <p:spTree>
      <p:nvGrpSpPr>
        <p:cNvPr id="587" name="Shape 58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ME ICON CIRCLE - with photo &amp; text">
  <p:cSld name="LIME ICON CIRCLE - with photo &amp; text">
    <p:spTree>
      <p:nvGrpSpPr>
        <p:cNvPr id="96" name="Shape 96"/>
        <p:cNvGrpSpPr/>
        <p:nvPr/>
      </p:nvGrpSpPr>
      <p:grpSpPr>
        <a:xfrm>
          <a:off x="0" y="0"/>
          <a:ext cx="0" cy="0"/>
          <a:chOff x="0" y="0"/>
          <a:chExt cx="0" cy="0"/>
        </a:xfrm>
      </p:grpSpPr>
      <p:sp>
        <p:nvSpPr>
          <p:cNvPr id="97" name="Google Shape;97;p66"/>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 name="Google Shape;98;p66"/>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99" name="Google Shape;99;p66"/>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None/>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66"/>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EDA29"/>
              </a:buClr>
              <a:buSzPts val="3600"/>
              <a:buNone/>
              <a:defRPr i="0" sz="3600">
                <a:solidFill>
                  <a:srgbClr val="CEDA29"/>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66"/>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02" name="Google Shape;102;p66"/>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103" name="Google Shape;103;p66"/>
          <p:cNvSpPr/>
          <p:nvPr/>
        </p:nvSpPr>
        <p:spPr>
          <a:xfrm>
            <a:off x="928811" y="1274475"/>
            <a:ext cx="1061075" cy="1067983"/>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 ICON CIRCLE (PINK) - with photo &amp; text">
  <p:cSld name=" ICON CIRCLE (PINK) - with photo &amp; text">
    <p:spTree>
      <p:nvGrpSpPr>
        <p:cNvPr id="104" name="Shape 104"/>
        <p:cNvGrpSpPr/>
        <p:nvPr/>
      </p:nvGrpSpPr>
      <p:grpSpPr>
        <a:xfrm>
          <a:off x="0" y="0"/>
          <a:ext cx="0" cy="0"/>
          <a:chOff x="0" y="0"/>
          <a:chExt cx="0" cy="0"/>
        </a:xfrm>
      </p:grpSpPr>
      <p:sp>
        <p:nvSpPr>
          <p:cNvPr id="105" name="Google Shape;105;p67"/>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6" name="Google Shape;106;p67"/>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107" name="Google Shape;107;p67"/>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None/>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67"/>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63275"/>
              </a:buClr>
              <a:buSzPts val="3600"/>
              <a:buNone/>
              <a:defRPr i="0" sz="3600">
                <a:solidFill>
                  <a:srgbClr val="E63275"/>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10" name="Google Shape;110;p6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111" name="Google Shape;111;p67"/>
          <p:cNvSpPr/>
          <p:nvPr/>
        </p:nvSpPr>
        <p:spPr>
          <a:xfrm>
            <a:off x="928811" y="1274475"/>
            <a:ext cx="1061075" cy="1067983"/>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2" Type="http://schemas.openxmlformats.org/officeDocument/2006/relationships/theme" Target="../theme/theme1.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800"/>
              <a:buFont typeface="Calibri"/>
              <a:buNone/>
              <a:defRPr b="0" i="0" sz="4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hyperlink" Target="https://www.smartgurlz.com/" TargetMode="External"/><Relationship Id="rId4" Type="http://schemas.openxmlformats.org/officeDocument/2006/relationships/image" Target="../media/image13.jpg"/><Relationship Id="rId5" Type="http://schemas.openxmlformats.org/officeDocument/2006/relationships/hyperlink" Target="https://www.business2community.com/social-buzz/shark-tank-update-smartgurlz-0207228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hyperlink" Target="https://www.foliawater.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2.jpg"/><Relationship Id="rId4" Type="http://schemas.openxmlformats.org/officeDocument/2006/relationships/hyperlink" Target="https://www.bubblebum.co/" TargetMode="External"/><Relationship Id="rId5" Type="http://schemas.openxmlformats.org/officeDocument/2006/relationships/hyperlink" Target="https://www.bubblebum.co/ie/grainne-kelly-bubblebum-women-talk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youtu.be/wNg_YsbZ94g" TargetMode="Externa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youtu.be/hz1DrwzVJaU" TargetMode="Externa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www.youtube.com/watch?time_continue=372&amp;v=OWVU3rP24sI" TargetMode="External"/><Relationship Id="rId4" Type="http://schemas.openxmlformats.org/officeDocument/2006/relationships/image" Target="../media/image21.png"/><Relationship Id="rId5" Type="http://schemas.openxmlformats.org/officeDocument/2006/relationships/hyperlink" Target="https://www.theguardian.com/women-in-leadership/2015/sep/08/meet-the-next-generation-of-stem-entrepreneurs" TargetMode="External"/><Relationship Id="rId6" Type="http://schemas.openxmlformats.org/officeDocument/2006/relationships/hyperlink" Target="https://outboxjourney.com/incubator/" TargetMode="External"/><Relationship Id="rId7" Type="http://schemas.openxmlformats.org/officeDocument/2006/relationships/hyperlink" Target="http://stemettes.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hyperlink" Target="https://www.theguardian.com/women-in-leadership/2015/sep/08/meet-the-next-generation-of-stem-entrepreneurs" TargetMode="External"/><Relationship Id="rId5" Type="http://schemas.openxmlformats.org/officeDocument/2006/relationships/hyperlink" Target="https://outboxjourney.com/incubator/" TargetMode="External"/><Relationship Id="rId6" Type="http://schemas.openxmlformats.org/officeDocument/2006/relationships/hyperlink" Target="https://outboxjourney.com/" TargetMode="External"/><Relationship Id="rId7" Type="http://schemas.openxmlformats.org/officeDocument/2006/relationships/hyperlink" Target="http://stemett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hyperlink" Target="http://www.entrepreneurship.org/articles/2002/05/business-planning-building-an-effective-business-model" TargetMode="Externa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hyperlink" Target="https://seths.blog/2011/04/how-to-fai/" TargetMode="External"/><Relationship Id="rId4" Type="http://schemas.openxmlformats.org/officeDocument/2006/relationships/hyperlink" Target="https://www.inc.com/sonia-thompson/why-tons-of-failure-is-the-key-to-success-according-to-seth-godin.html" TargetMode="External"/><Relationship Id="rId5" Type="http://schemas.openxmlformats.org/officeDocument/2006/relationships/hyperlink" Target="https://www.youtube.com/watch?v=MAoX53n_ls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4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hyperlink" Target="https://funacademy.fi/empower-women-and-girls-in-stem-2/" TargetMode="External"/><Relationship Id="rId4" Type="http://schemas.openxmlformats.org/officeDocument/2006/relationships/hyperlink" Target="http://www.skillsyouneed.com/ps/personal-empowerment.html" TargetMode="External"/><Relationship Id="rId5"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hyperlink" Target="http://www.skillsyouneed.com/ps/confidence.html" TargetMode="Externa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image" Target="../media/image39.png"/><Relationship Id="rId5" Type="http://schemas.openxmlformats.org/officeDocument/2006/relationships/image" Target="../media/image4.png"/><Relationship Id="rId6"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hyperlink" Target="https://youtu.be/mVmao6D4EqQ" TargetMode="Externa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hyperlink" Target="https://www.youtube.com/watch?v=3_8kTupfaGY" TargetMode="Externa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hyperlink" Target="https://www.youtube.com/watch?v=lRS14j4Podg&amp;list=PLENkEaHKvxkWrVTfrnWo3gFG5PUKsKOz_" TargetMode="Externa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3.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hyperlink" Target="https://youtu.be/bgl7_lHHc0k" TargetMode="External"/><Relationship Id="rId4" Type="http://schemas.openxmlformats.org/officeDocument/2006/relationships/image" Target="../media/image44.png"/><Relationship Id="rId5" Type="http://schemas.openxmlformats.org/officeDocument/2006/relationships/hyperlink" Target="https://www.freeenterprise.com/asked-6-women-stem-entrepreneurs-advice-others-following-path-heres-said/"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hyperlink" Target="http://www.youtube.com/watch?v=DUsiTjOcbr8&amp;feature=youtu.be" TargetMode="Externa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hyperlink" Target="https://youtu.be/PszfeK4PiY0" TargetMode="Externa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hyperlink" Target="https://youtu.be/i481ocoVjWo" TargetMode="Externa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hyperlink" Target="https://www.facebook.com/EMERGEPROJECTEU/?ref=br_rs" TargetMode="External"/><Relationship Id="rId4" Type="http://schemas.openxmlformats.org/officeDocument/2006/relationships/hyperlink" Target="http://www.emergeengineers.eu/project-partners/" TargetMode="External"/><Relationship Id="rId5"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skillspanorama.cedefop.europa.eu/sites/default/files/EUSP_AH_STEM_0.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1"/>
          <p:cNvSpPr txBox="1"/>
          <p:nvPr>
            <p:ph idx="1" type="body"/>
          </p:nvPr>
        </p:nvSpPr>
        <p:spPr>
          <a:xfrm>
            <a:off x="577959" y="3072730"/>
            <a:ext cx="4088056" cy="3420135"/>
          </a:xfrm>
          <a:prstGeom prst="rect">
            <a:avLst/>
          </a:prstGeom>
          <a:noFill/>
          <a:ln>
            <a:noFill/>
          </a:ln>
        </p:spPr>
        <p:txBody>
          <a:bodyPr anchorCtr="0" anchor="t" bIns="45700" lIns="91425" spcFirstLastPara="1" rIns="91425" wrap="square" tIns="45700">
            <a:normAutofit/>
          </a:bodyPr>
          <a:lstStyle/>
          <a:p>
            <a:pPr indent="0" lvl="0" marL="0" rtl="0" algn="l">
              <a:lnSpc>
                <a:spcPct val="111111"/>
              </a:lnSpc>
              <a:spcBef>
                <a:spcPts val="0"/>
              </a:spcBef>
              <a:spcAft>
                <a:spcPts val="0"/>
              </a:spcAft>
              <a:buClr>
                <a:srgbClr val="E63275"/>
              </a:buClr>
              <a:buSzPts val="3600"/>
              <a:buNone/>
            </a:pPr>
            <a:r>
              <a:rPr b="1" lang="en-IE">
                <a:solidFill>
                  <a:srgbClr val="E63275"/>
                </a:solidFill>
              </a:rPr>
              <a:t>MODÜL 1</a:t>
            </a:r>
            <a:endParaRPr/>
          </a:p>
          <a:p>
            <a:pPr indent="0" lvl="0" marL="0" rtl="0" algn="l">
              <a:lnSpc>
                <a:spcPct val="111111"/>
              </a:lnSpc>
              <a:spcBef>
                <a:spcPts val="1000"/>
              </a:spcBef>
              <a:spcAft>
                <a:spcPts val="0"/>
              </a:spcAft>
              <a:buClr>
                <a:srgbClr val="174F72"/>
              </a:buClr>
              <a:buSzPts val="3600"/>
              <a:buNone/>
            </a:pPr>
            <a:r>
              <a:rPr b="1" lang="en-IE"/>
              <a:t>Mühendislik Girişimciliği: </a:t>
            </a:r>
            <a:endParaRPr/>
          </a:p>
          <a:p>
            <a:pPr indent="0" lvl="0" marL="0" rtl="0" algn="l">
              <a:lnSpc>
                <a:spcPct val="111111"/>
              </a:lnSpc>
              <a:spcBef>
                <a:spcPts val="1000"/>
              </a:spcBef>
              <a:spcAft>
                <a:spcPts val="0"/>
              </a:spcAft>
              <a:buClr>
                <a:srgbClr val="174F72"/>
              </a:buClr>
              <a:buSzPts val="3600"/>
              <a:buNone/>
            </a:pPr>
            <a:r>
              <a:rPr lang="en-IE"/>
              <a:t>Kadınlar nerede?</a:t>
            </a:r>
            <a:endParaRPr/>
          </a:p>
        </p:txBody>
      </p:sp>
      <p:pic>
        <p:nvPicPr>
          <p:cNvPr descr="A person posing for the camera&#10;&#10;Description automatically generated" id="593" name="Google Shape;593;p1"/>
          <p:cNvPicPr preferRelativeResize="0"/>
          <p:nvPr>
            <p:ph idx="2" type="pic"/>
          </p:nvPr>
        </p:nvPicPr>
        <p:blipFill rotWithShape="1">
          <a:blip r:embed="rId3">
            <a:alphaModFix/>
          </a:blip>
          <a:srcRect b="5449" l="0" r="0" t="5450"/>
          <a:stretch/>
        </p:blipFill>
        <p:spPr>
          <a:xfrm>
            <a:off x="5773277" y="-478573"/>
            <a:ext cx="6749004" cy="6749004"/>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pic>
        <p:nvPicPr>
          <p:cNvPr id="669" name="Google Shape;669;p10"/>
          <p:cNvPicPr preferRelativeResize="0"/>
          <p:nvPr>
            <p:ph idx="2" type="pic"/>
          </p:nvPr>
        </p:nvPicPr>
        <p:blipFill rotWithShape="1">
          <a:blip r:embed="rId3">
            <a:alphaModFix/>
          </a:blip>
          <a:srcRect b="0" l="20367" r="20367" t="0"/>
          <a:stretch/>
        </p:blipFill>
        <p:spPr>
          <a:xfrm>
            <a:off x="608086" y="1404496"/>
            <a:ext cx="4849824" cy="4879740"/>
          </a:xfrm>
          <a:prstGeom prst="rect">
            <a:avLst/>
          </a:prstGeom>
          <a:noFill/>
          <a:ln>
            <a:noFill/>
          </a:ln>
        </p:spPr>
      </p:pic>
      <p:sp>
        <p:nvSpPr>
          <p:cNvPr id="670" name="Google Shape;670;p10"/>
          <p:cNvSpPr txBox="1"/>
          <p:nvPr>
            <p:ph idx="3" type="body"/>
          </p:nvPr>
        </p:nvSpPr>
        <p:spPr>
          <a:xfrm>
            <a:off x="5183166" y="782787"/>
            <a:ext cx="6670983" cy="85715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3600"/>
              <a:buNone/>
            </a:pPr>
            <a:r>
              <a:rPr b="1" lang="en-IE"/>
              <a:t>"Bahislerinizi yüksek yapın,        her seferinde bir adım atın."</a:t>
            </a:r>
            <a:endParaRPr/>
          </a:p>
        </p:txBody>
      </p:sp>
      <p:sp>
        <p:nvSpPr>
          <p:cNvPr id="671" name="Google Shape;671;p10"/>
          <p:cNvSpPr/>
          <p:nvPr/>
        </p:nvSpPr>
        <p:spPr>
          <a:xfrm>
            <a:off x="608086" y="5534969"/>
            <a:ext cx="4849824" cy="1323439"/>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2000">
                <a:solidFill>
                  <a:schemeClr val="dk1"/>
                </a:solidFill>
                <a:latin typeface="Calibri"/>
                <a:ea typeface="Calibri"/>
                <a:cs typeface="Calibri"/>
                <a:sym typeface="Calibri"/>
              </a:rPr>
              <a:t>re: 3D,</a:t>
            </a:r>
            <a:r>
              <a:rPr i="1" lang="en-IE" sz="2000">
                <a:solidFill>
                  <a:schemeClr val="dk1"/>
                </a:solidFill>
                <a:latin typeface="Calibri"/>
                <a:ea typeface="Calibri"/>
                <a:cs typeface="Calibri"/>
                <a:sym typeface="Calibri"/>
              </a:rPr>
              <a:t> plastik geri dönüştürülebilir malzemelerden baskı yapan endüstriyel bir insan ölçekli 3D yazıcı olan Gigabot'un yaratıcılarıdır.</a:t>
            </a:r>
            <a:endParaRPr i="1" sz="2000">
              <a:solidFill>
                <a:srgbClr val="525252"/>
              </a:solidFill>
              <a:latin typeface="Calibri"/>
              <a:ea typeface="Calibri"/>
              <a:cs typeface="Calibri"/>
              <a:sym typeface="Calibri"/>
            </a:endParaRPr>
          </a:p>
        </p:txBody>
      </p:sp>
      <p:sp>
        <p:nvSpPr>
          <p:cNvPr id="672" name="Google Shape;672;p10"/>
          <p:cNvSpPr txBox="1"/>
          <p:nvPr/>
        </p:nvSpPr>
        <p:spPr>
          <a:xfrm>
            <a:off x="5654157" y="2028544"/>
            <a:ext cx="6467390" cy="44934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A1D76"/>
              </a:buClr>
              <a:buSzPts val="2400"/>
              <a:buFont typeface="Arial"/>
              <a:buNone/>
            </a:pPr>
            <a:r>
              <a:rPr b="1" lang="en-IE" sz="2400">
                <a:solidFill>
                  <a:srgbClr val="10B1A2"/>
                </a:solidFill>
                <a:latin typeface="Calibri"/>
                <a:ea typeface="Calibri"/>
                <a:cs typeface="Calibri"/>
                <a:sym typeface="Calibri"/>
              </a:rPr>
              <a:t>Samantha Snabes, Kurucu Ortak, re: 3D</a:t>
            </a:r>
            <a:endParaRPr/>
          </a:p>
          <a:p>
            <a:pPr indent="0" lvl="0" marL="0" marR="0" rtl="0" algn="l">
              <a:lnSpc>
                <a:spcPct val="90000"/>
              </a:lnSpc>
              <a:spcBef>
                <a:spcPts val="300"/>
              </a:spcBef>
              <a:spcAft>
                <a:spcPts val="0"/>
              </a:spcAft>
              <a:buClr>
                <a:srgbClr val="EA1D76"/>
              </a:buClr>
              <a:buSzPts val="2400"/>
              <a:buFont typeface="Arial"/>
              <a:buNone/>
            </a:pPr>
            <a:r>
              <a:rPr i="1" lang="en-IE" sz="2400">
                <a:solidFill>
                  <a:srgbClr val="6D6E6C"/>
                </a:solidFill>
                <a:latin typeface="Calibri"/>
                <a:ea typeface="Calibri"/>
                <a:cs typeface="Calibri"/>
                <a:sym typeface="Calibri"/>
              </a:rPr>
              <a:t>“Teknoloji ve STEM alanlarındaki kadınlar - </a:t>
            </a:r>
            <a:r>
              <a:rPr b="1" i="1" lang="en-IE" sz="2400">
                <a:solidFill>
                  <a:srgbClr val="6D6E6C"/>
                </a:solidFill>
                <a:latin typeface="Calibri"/>
                <a:ea typeface="Calibri"/>
                <a:cs typeface="Calibri"/>
                <a:sym typeface="Calibri"/>
              </a:rPr>
              <a:t>herkes kadar kalifiye olursunuz, bu yüzden manzaralarınızı yükseltin ve her seferinde bir adım atın. Dünyanın büyük hayalperestlere ve bu vizyonda gerçekleştirecek insanlara ihtiyacı var. </a:t>
            </a:r>
            <a:r>
              <a:rPr i="1" lang="en-IE" sz="2400">
                <a:solidFill>
                  <a:srgbClr val="6D6E6C"/>
                </a:solidFill>
                <a:latin typeface="Calibri"/>
                <a:ea typeface="Calibri"/>
                <a:cs typeface="Calibri"/>
                <a:sym typeface="Calibri"/>
              </a:rPr>
              <a:t>Bence ekibimizin sahip olduğumuz yere ulaşmamıza izin veren büyük bir zihniyet, meydan okuma ne kadar aşılmaz görünse de, yüce hedefler için filizleniyor. Bir filden her seferinde bir lokma yiyorsunuz ve bu, başkalarının imkansız olarak yazmış olabileceği büyük projeleri ele almamıza yardımcı olan bir zihin durumu ”</a:t>
            </a:r>
            <a:endParaRPr b="1" i="1" sz="2400">
              <a:solidFill>
                <a:srgbClr val="6D6E6C"/>
              </a:solidFill>
              <a:latin typeface="Calibri"/>
              <a:ea typeface="Calibri"/>
              <a:cs typeface="Calibri"/>
              <a:sym typeface="Calibri"/>
            </a:endParaRPr>
          </a:p>
        </p:txBody>
      </p:sp>
      <p:sp>
        <p:nvSpPr>
          <p:cNvPr id="673" name="Google Shape;673;p10"/>
          <p:cNvSpPr txBox="1"/>
          <p:nvPr/>
        </p:nvSpPr>
        <p:spPr>
          <a:xfrm>
            <a:off x="-11017" y="141919"/>
            <a:ext cx="11457542" cy="461665"/>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Başarılı olmak için neye ihtiyacınız var? Meslektaşlarınızdan en iyi girişimcilik ipuçları!</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11"/>
          <p:cNvSpPr txBox="1"/>
          <p:nvPr>
            <p:ph idx="1" type="body"/>
          </p:nvPr>
        </p:nvSpPr>
        <p:spPr>
          <a:xfrm>
            <a:off x="5616501" y="2006158"/>
            <a:ext cx="6461199" cy="3631644"/>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IE">
                <a:solidFill>
                  <a:srgbClr val="10B1A2"/>
                </a:solidFill>
              </a:rPr>
              <a:t>Sharmi Albrechsten, CEO, </a:t>
            </a:r>
            <a:r>
              <a:rPr lang="en-IE" u="sng">
                <a:solidFill>
                  <a:srgbClr val="F26942"/>
                </a:solidFill>
                <a:hlinkClick r:id="rId3"/>
              </a:rPr>
              <a:t>SmartGurlz Inc.</a:t>
            </a:r>
            <a:endParaRPr>
              <a:solidFill>
                <a:srgbClr val="F26942"/>
              </a:solidFill>
            </a:endParaRPr>
          </a:p>
          <a:p>
            <a:pPr indent="0" lvl="0" marL="0" rtl="0" algn="l">
              <a:lnSpc>
                <a:spcPct val="50000"/>
              </a:lnSpc>
              <a:spcBef>
                <a:spcPts val="0"/>
              </a:spcBef>
              <a:spcAft>
                <a:spcPts val="0"/>
              </a:spcAft>
              <a:buSzPts val="2400"/>
              <a:buNone/>
            </a:pPr>
            <a:r>
              <a:t/>
            </a:r>
            <a:endParaRPr b="1">
              <a:solidFill>
                <a:srgbClr val="525252"/>
              </a:solidFill>
            </a:endParaRPr>
          </a:p>
          <a:p>
            <a:pPr indent="0" lvl="0" marL="0" rtl="0" algn="l">
              <a:lnSpc>
                <a:spcPct val="50000"/>
              </a:lnSpc>
              <a:spcBef>
                <a:spcPts val="0"/>
              </a:spcBef>
              <a:spcAft>
                <a:spcPts val="0"/>
              </a:spcAft>
              <a:buSzPts val="2300"/>
              <a:buNone/>
            </a:pPr>
            <a:r>
              <a:t/>
            </a:r>
            <a:endParaRPr b="1" sz="2300"/>
          </a:p>
          <a:p>
            <a:pPr indent="0" lvl="0" marL="0" rtl="0" algn="l">
              <a:lnSpc>
                <a:spcPct val="90000"/>
              </a:lnSpc>
              <a:spcBef>
                <a:spcPts val="300"/>
              </a:spcBef>
              <a:spcAft>
                <a:spcPts val="0"/>
              </a:spcAft>
              <a:buSzPts val="2300"/>
              <a:buNone/>
            </a:pPr>
            <a:r>
              <a:rPr lang="en-IE" sz="2300"/>
              <a:t>“Seni asla terk etmeyecek olan girişimci ruhu yakaladığında, bunu yapman gerekecek. Tutku sizi şimdiye kadar götürecek, azim ve içsel güce ihtiyacınız olacak, ancak harika bir ürününüz olduğuna yürekten inanıyorsanız asla pes etmeyin! Önümüzdeki yıllarda, teknolojideki kadınlarda ve teknolojideki kadınlara yönelik hüküm ve teşviklerde büyük bir artış görmeyi umuyorum. Kadınlara uyarlanmış teknoloji ürün ve hizmetlerinden gerçekten yoksunuz. Her şey değişecek. ”</a:t>
            </a:r>
            <a:endParaRPr>
              <a:solidFill>
                <a:srgbClr val="E95273"/>
              </a:solidFill>
            </a:endParaRPr>
          </a:p>
        </p:txBody>
      </p:sp>
      <p:pic>
        <p:nvPicPr>
          <p:cNvPr id="679" name="Google Shape;679;p11"/>
          <p:cNvPicPr preferRelativeResize="0"/>
          <p:nvPr>
            <p:ph idx="2" type="pic"/>
          </p:nvPr>
        </p:nvPicPr>
        <p:blipFill rotWithShape="1">
          <a:blip r:embed="rId4">
            <a:alphaModFix/>
          </a:blip>
          <a:srcRect b="16503" l="0" r="0" t="16503"/>
          <a:stretch/>
        </p:blipFill>
        <p:spPr>
          <a:xfrm>
            <a:off x="608086" y="1382110"/>
            <a:ext cx="4849824" cy="4879740"/>
          </a:xfrm>
          <a:prstGeom prst="rect">
            <a:avLst/>
          </a:prstGeom>
          <a:noFill/>
          <a:ln>
            <a:noFill/>
          </a:ln>
        </p:spPr>
      </p:pic>
      <p:sp>
        <p:nvSpPr>
          <p:cNvPr id="680" name="Google Shape;680;p11"/>
          <p:cNvSpPr txBox="1"/>
          <p:nvPr>
            <p:ph idx="3" type="body"/>
          </p:nvPr>
        </p:nvSpPr>
        <p:spPr>
          <a:xfrm>
            <a:off x="5607585" y="791486"/>
            <a:ext cx="5962244" cy="8571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800"/>
              <a:buNone/>
            </a:pPr>
            <a:r>
              <a:rPr b="1" lang="en-IE" sz="2800"/>
              <a:t>“Harika bir ürününüz olduğuna yürekten inanın ve asla pes etmeyin”</a:t>
            </a:r>
            <a:endParaRPr b="1" sz="2800">
              <a:solidFill>
                <a:srgbClr val="525252"/>
              </a:solidFill>
            </a:endParaRPr>
          </a:p>
        </p:txBody>
      </p:sp>
      <p:sp>
        <p:nvSpPr>
          <p:cNvPr id="681" name="Google Shape;681;p11"/>
          <p:cNvSpPr/>
          <p:nvPr/>
        </p:nvSpPr>
        <p:spPr>
          <a:xfrm>
            <a:off x="608086" y="5842844"/>
            <a:ext cx="4849824" cy="1015663"/>
          </a:xfrm>
          <a:prstGeom prst="rect">
            <a:avLst/>
          </a:prstGeom>
          <a:solidFill>
            <a:srgbClr val="10B1A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2000">
                <a:solidFill>
                  <a:schemeClr val="dk1"/>
                </a:solidFill>
                <a:latin typeface="Calibri"/>
                <a:ea typeface="Calibri"/>
                <a:cs typeface="Calibri"/>
                <a:sym typeface="Calibri"/>
              </a:rPr>
              <a:t>SmartGurlz,</a:t>
            </a:r>
            <a:r>
              <a:rPr i="1" lang="en-IE" sz="2000">
                <a:solidFill>
                  <a:schemeClr val="dk1"/>
                </a:solidFill>
                <a:latin typeface="Calibri"/>
                <a:ea typeface="Calibri"/>
                <a:cs typeface="Calibri"/>
                <a:sym typeface="Calibri"/>
              </a:rPr>
              <a:t> kızları kodlamayı öğrenmeye teşvik eden, kendi kendini dengeleyen robotlar ve hareketli bebekleri geliştiriyor.</a:t>
            </a:r>
            <a:endParaRPr i="1" sz="2000">
              <a:solidFill>
                <a:schemeClr val="dk1"/>
              </a:solidFill>
              <a:latin typeface="Calibri"/>
              <a:ea typeface="Calibri"/>
              <a:cs typeface="Calibri"/>
              <a:sym typeface="Calibri"/>
            </a:endParaRPr>
          </a:p>
        </p:txBody>
      </p:sp>
      <p:sp>
        <p:nvSpPr>
          <p:cNvPr id="682" name="Google Shape;682;p11"/>
          <p:cNvSpPr/>
          <p:nvPr/>
        </p:nvSpPr>
        <p:spPr>
          <a:xfrm>
            <a:off x="6096000" y="6540514"/>
            <a:ext cx="60960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a:solidFill>
                  <a:schemeClr val="dk1"/>
                </a:solidFill>
                <a:latin typeface="Calibri"/>
                <a:ea typeface="Calibri"/>
                <a:cs typeface="Calibri"/>
                <a:sym typeface="Calibri"/>
              </a:rPr>
              <a:t>Source: </a:t>
            </a:r>
            <a:r>
              <a:rPr lang="en-IE" sz="1000" u="sng">
                <a:solidFill>
                  <a:schemeClr val="dk1"/>
                </a:solidFill>
                <a:latin typeface="Calibri"/>
                <a:ea typeface="Calibri"/>
                <a:cs typeface="Calibri"/>
                <a:sym typeface="Calibri"/>
                <a:hlinkClick r:id="rId5"/>
              </a:rPr>
              <a:t>https://www.business2community.com/social-buzz/shark-tank-update-smartgurlz-02072289</a:t>
            </a:r>
            <a:r>
              <a:rPr lang="en-IE" sz="1000">
                <a:solidFill>
                  <a:schemeClr val="dk1"/>
                </a:solidFill>
                <a:latin typeface="Calibri"/>
                <a:ea typeface="Calibri"/>
                <a:cs typeface="Calibri"/>
                <a:sym typeface="Calibri"/>
              </a:rPr>
              <a:t> </a:t>
            </a:r>
            <a:endParaRPr/>
          </a:p>
        </p:txBody>
      </p:sp>
      <p:sp>
        <p:nvSpPr>
          <p:cNvPr id="683" name="Google Shape;683;p11"/>
          <p:cNvSpPr txBox="1"/>
          <p:nvPr/>
        </p:nvSpPr>
        <p:spPr>
          <a:xfrm>
            <a:off x="0" y="163953"/>
            <a:ext cx="11215171" cy="461665"/>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Başarılı olmak için neye ihtiyacınız var? Meslektaşlarınızdan en iyi girişimcilik ipuçları!</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pic>
        <p:nvPicPr>
          <p:cNvPr id="688" name="Google Shape;688;p12"/>
          <p:cNvPicPr preferRelativeResize="0"/>
          <p:nvPr>
            <p:ph idx="2" type="pic"/>
          </p:nvPr>
        </p:nvPicPr>
        <p:blipFill rotWithShape="1">
          <a:blip r:embed="rId3">
            <a:alphaModFix/>
          </a:blip>
          <a:srcRect b="18329" l="0" r="0" t="18330"/>
          <a:stretch/>
        </p:blipFill>
        <p:spPr>
          <a:xfrm>
            <a:off x="661808" y="1456521"/>
            <a:ext cx="4417504" cy="4444753"/>
          </a:xfrm>
          <a:prstGeom prst="rect">
            <a:avLst/>
          </a:prstGeom>
          <a:noFill/>
          <a:ln>
            <a:noFill/>
          </a:ln>
        </p:spPr>
      </p:pic>
      <p:sp>
        <p:nvSpPr>
          <p:cNvPr id="689" name="Google Shape;689;p12"/>
          <p:cNvSpPr txBox="1"/>
          <p:nvPr>
            <p:ph idx="1" type="body"/>
          </p:nvPr>
        </p:nvSpPr>
        <p:spPr>
          <a:xfrm>
            <a:off x="5139560" y="1836148"/>
            <a:ext cx="6709626" cy="4065126"/>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rPr b="1" lang="en-IE">
                <a:solidFill>
                  <a:srgbClr val="10B1A2"/>
                </a:solidFill>
              </a:rPr>
              <a:t>Teri Dankovich, </a:t>
            </a:r>
            <a:r>
              <a:rPr lang="en-IE" u="sng">
                <a:solidFill>
                  <a:srgbClr val="F26942"/>
                </a:solidFill>
                <a:hlinkClick r:id="rId4"/>
              </a:rPr>
              <a:t>Folia Water</a:t>
            </a:r>
            <a:r>
              <a:rPr lang="en-IE">
                <a:solidFill>
                  <a:srgbClr val="F26942"/>
                </a:solidFill>
              </a:rPr>
              <a:t> </a:t>
            </a:r>
            <a:r>
              <a:rPr lang="en-IE">
                <a:solidFill>
                  <a:srgbClr val="10B1A2"/>
                </a:solidFill>
              </a:rPr>
              <a:t>Kurucusu</a:t>
            </a:r>
            <a:endParaRPr>
              <a:solidFill>
                <a:srgbClr val="10B1A2"/>
              </a:solidFill>
            </a:endParaRPr>
          </a:p>
          <a:p>
            <a:pPr indent="0" lvl="0" marL="0" rtl="0" algn="l">
              <a:lnSpc>
                <a:spcPct val="50000"/>
              </a:lnSpc>
              <a:spcBef>
                <a:spcPts val="0"/>
              </a:spcBef>
              <a:spcAft>
                <a:spcPts val="0"/>
              </a:spcAft>
              <a:buSzPts val="2400"/>
              <a:buNone/>
            </a:pPr>
            <a:r>
              <a:t/>
            </a:r>
            <a:endParaRPr b="1"/>
          </a:p>
          <a:p>
            <a:pPr indent="0" lvl="0" marL="0" rtl="0" algn="l">
              <a:lnSpc>
                <a:spcPct val="50000"/>
              </a:lnSpc>
              <a:spcBef>
                <a:spcPts val="0"/>
              </a:spcBef>
              <a:spcAft>
                <a:spcPts val="0"/>
              </a:spcAft>
              <a:buSzPts val="2400"/>
              <a:buNone/>
            </a:pPr>
            <a:r>
              <a:t/>
            </a:r>
            <a:endParaRPr b="1"/>
          </a:p>
          <a:p>
            <a:pPr indent="0" lvl="0" marL="0" rtl="0" algn="l">
              <a:lnSpc>
                <a:spcPct val="90000"/>
              </a:lnSpc>
              <a:spcBef>
                <a:spcPts val="1000"/>
              </a:spcBef>
              <a:spcAft>
                <a:spcPts val="0"/>
              </a:spcAft>
              <a:buClr>
                <a:srgbClr val="EA1D76"/>
              </a:buClr>
              <a:buSzPts val="2400"/>
              <a:buFont typeface="Arial"/>
              <a:buNone/>
            </a:pPr>
            <a:r>
              <a:rPr i="1" lang="en-IE"/>
              <a:t>“Gelecekte birkaç yıl içinde bir işletme sahibi olarak başarının neye benzediğini hayal edin ve sonra oraya ulaşmak için ne yapmanız gerektiğini öğrenin. </a:t>
            </a:r>
            <a:r>
              <a:rPr b="1" i="1" lang="en-IE"/>
              <a:t>Diğer bilimsel yöntemlerle işletilen start-up’nasıl başlayacağınız ve işinizi nasıl büyüteceğiniz konusunda tavsiye isteyin.</a:t>
            </a:r>
            <a:r>
              <a:rPr i="1" lang="en-IE"/>
              <a:t> Danışmanlar için sektörlerinizde daha deneyimli iş ve teknik kişiler bulun. Kazançlarınızı ve kaybetmelerinizi paylaşmak için başka başlangıç kurucularından oluşan bir topluluk oluşturun. Sabırlı olun."</a:t>
            </a:r>
            <a:endParaRPr/>
          </a:p>
        </p:txBody>
      </p:sp>
      <p:sp>
        <p:nvSpPr>
          <p:cNvPr id="690" name="Google Shape;690;p12"/>
          <p:cNvSpPr txBox="1"/>
          <p:nvPr>
            <p:ph idx="3" type="body"/>
          </p:nvPr>
        </p:nvSpPr>
        <p:spPr>
          <a:xfrm>
            <a:off x="5413375" y="783800"/>
            <a:ext cx="6127800" cy="85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“Diğer start-up’lardan tavsiye</a:t>
            </a:r>
            <a:endParaRPr b="1">
              <a:solidFill>
                <a:srgbClr val="E95273"/>
              </a:solidFill>
            </a:endParaRPr>
          </a:p>
          <a:p>
            <a:pPr indent="0" lvl="0" marL="0" rtl="0" algn="l">
              <a:lnSpc>
                <a:spcPct val="90000"/>
              </a:lnSpc>
              <a:spcBef>
                <a:spcPts val="0"/>
              </a:spcBef>
              <a:spcAft>
                <a:spcPts val="0"/>
              </a:spcAft>
              <a:buClr>
                <a:srgbClr val="E95273"/>
              </a:buClr>
              <a:buSzPts val="3600"/>
              <a:buNone/>
            </a:pPr>
            <a:r>
              <a:rPr b="1" lang="en-IE">
                <a:solidFill>
                  <a:srgbClr val="E95273"/>
                </a:solidFill>
              </a:rPr>
              <a:t>isteyin ve sabırlı olun.”</a:t>
            </a:r>
            <a:endParaRPr b="1"/>
          </a:p>
        </p:txBody>
      </p:sp>
      <p:sp>
        <p:nvSpPr>
          <p:cNvPr id="691" name="Google Shape;691;p12"/>
          <p:cNvSpPr/>
          <p:nvPr/>
        </p:nvSpPr>
        <p:spPr>
          <a:xfrm>
            <a:off x="661808" y="5842337"/>
            <a:ext cx="4417504" cy="1015663"/>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2000">
                <a:solidFill>
                  <a:schemeClr val="dk1"/>
                </a:solidFill>
                <a:latin typeface="Calibri"/>
                <a:ea typeface="Calibri"/>
                <a:cs typeface="Calibri"/>
                <a:sym typeface="Calibri"/>
              </a:rPr>
              <a:t>Folia Water</a:t>
            </a:r>
            <a:r>
              <a:rPr i="1" lang="en-IE" sz="2000">
                <a:solidFill>
                  <a:schemeClr val="dk1"/>
                </a:solidFill>
                <a:latin typeface="Calibri"/>
                <a:ea typeface="Calibri"/>
                <a:cs typeface="Calibri"/>
                <a:sym typeface="Calibri"/>
              </a:rPr>
              <a:t>, tek bir kağıttan yapılmış bir su filtrasyon sistemidir ve bir tabaka 50 sent için 50 litre güvenli su sağlayabilir.</a:t>
            </a:r>
            <a:endParaRPr i="1" sz="2000">
              <a:solidFill>
                <a:schemeClr val="dk1"/>
              </a:solidFill>
              <a:latin typeface="Calibri"/>
              <a:ea typeface="Calibri"/>
              <a:cs typeface="Calibri"/>
              <a:sym typeface="Calibri"/>
            </a:endParaRPr>
          </a:p>
        </p:txBody>
      </p:sp>
      <p:sp>
        <p:nvSpPr>
          <p:cNvPr id="692" name="Google Shape;692;p12"/>
          <p:cNvSpPr txBox="1"/>
          <p:nvPr/>
        </p:nvSpPr>
        <p:spPr>
          <a:xfrm>
            <a:off x="1" y="187438"/>
            <a:ext cx="11281272" cy="461665"/>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Başarılı olmak için neye ihtiyacınız var? Meslektaşlarınızdan en iyi girişimcilik ipuçları!</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13"/>
          <p:cNvSpPr txBox="1"/>
          <p:nvPr>
            <p:ph idx="1" type="body"/>
          </p:nvPr>
        </p:nvSpPr>
        <p:spPr>
          <a:xfrm>
            <a:off x="5695771" y="625623"/>
            <a:ext cx="6532800" cy="697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E63275"/>
              </a:buClr>
              <a:buSzPts val="3600"/>
              <a:buNone/>
            </a:pPr>
            <a:r>
              <a:rPr b="1" i="1" lang="en-IE">
                <a:solidFill>
                  <a:srgbClr val="E63275"/>
                </a:solidFill>
              </a:rPr>
              <a:t>“Fazla düşünmeyin. </a:t>
            </a:r>
            <a:endParaRPr/>
          </a:p>
          <a:p>
            <a:pPr indent="0" lvl="0" marL="0" rtl="0" algn="ctr">
              <a:lnSpc>
                <a:spcPct val="100000"/>
              </a:lnSpc>
              <a:spcBef>
                <a:spcPts val="200"/>
              </a:spcBef>
              <a:spcAft>
                <a:spcPts val="0"/>
              </a:spcAft>
              <a:buClr>
                <a:srgbClr val="E63275"/>
              </a:buClr>
              <a:buSzPts val="3600"/>
              <a:buNone/>
            </a:pPr>
            <a:r>
              <a:rPr b="1" i="1" lang="en-IE">
                <a:solidFill>
                  <a:srgbClr val="E63275"/>
                </a:solidFill>
              </a:rPr>
              <a:t>Hesaplanmış riskler alın. ”</a:t>
            </a:r>
            <a:endParaRPr b="1">
              <a:solidFill>
                <a:srgbClr val="E63275"/>
              </a:solidFill>
            </a:endParaRPr>
          </a:p>
        </p:txBody>
      </p:sp>
      <p:sp>
        <p:nvSpPr>
          <p:cNvPr id="698" name="Google Shape;698;p13"/>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6D6E6C"/>
              </a:buClr>
              <a:buSzPts val="2400"/>
              <a:buNone/>
            </a:pPr>
            <a:r>
              <a:t/>
            </a:r>
            <a:endParaRPr i="1">
              <a:solidFill>
                <a:srgbClr val="525252"/>
              </a:solidFill>
            </a:endParaRPr>
          </a:p>
          <a:p>
            <a:pPr indent="0" lvl="0" marL="0" rtl="0" algn="ctr">
              <a:lnSpc>
                <a:spcPct val="90000"/>
              </a:lnSpc>
              <a:spcBef>
                <a:spcPts val="1000"/>
              </a:spcBef>
              <a:spcAft>
                <a:spcPts val="0"/>
              </a:spcAft>
              <a:buClr>
                <a:srgbClr val="6D6E6C"/>
              </a:buClr>
              <a:buSzPts val="2000"/>
              <a:buNone/>
            </a:pPr>
            <a:r>
              <a:t/>
            </a:r>
            <a:endParaRPr sz="2000">
              <a:solidFill>
                <a:srgbClr val="525252"/>
              </a:solidFill>
            </a:endParaRPr>
          </a:p>
          <a:p>
            <a:pPr indent="0" lvl="0" marL="0" rtl="0" algn="ctr">
              <a:lnSpc>
                <a:spcPct val="90000"/>
              </a:lnSpc>
              <a:spcBef>
                <a:spcPts val="1000"/>
              </a:spcBef>
              <a:spcAft>
                <a:spcPts val="0"/>
              </a:spcAft>
              <a:buClr>
                <a:srgbClr val="6D6E6C"/>
              </a:buClr>
              <a:buSzPts val="2400"/>
              <a:buNone/>
            </a:pPr>
            <a:r>
              <a:t/>
            </a:r>
            <a:endParaRPr/>
          </a:p>
        </p:txBody>
      </p:sp>
      <p:pic>
        <p:nvPicPr>
          <p:cNvPr id="699" name="Google Shape;699;p13"/>
          <p:cNvPicPr preferRelativeResize="0"/>
          <p:nvPr>
            <p:ph idx="3" type="pic"/>
          </p:nvPr>
        </p:nvPicPr>
        <p:blipFill rotWithShape="1">
          <a:blip r:embed="rId3">
            <a:alphaModFix/>
          </a:blip>
          <a:srcRect b="5921" l="0" r="0" t="5920"/>
          <a:stretch/>
        </p:blipFill>
        <p:spPr>
          <a:xfrm flipH="1">
            <a:off x="270149" y="1187128"/>
            <a:ext cx="4894564" cy="4894564"/>
          </a:xfrm>
          <a:prstGeom prst="ellipse">
            <a:avLst/>
          </a:prstGeom>
          <a:noFill/>
          <a:ln>
            <a:noFill/>
          </a:ln>
        </p:spPr>
      </p:pic>
      <p:sp>
        <p:nvSpPr>
          <p:cNvPr id="700" name="Google Shape;700;p13"/>
          <p:cNvSpPr txBox="1"/>
          <p:nvPr/>
        </p:nvSpPr>
        <p:spPr>
          <a:xfrm>
            <a:off x="5917324" y="1905506"/>
            <a:ext cx="6096000"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rgbClr val="10B1A2"/>
              </a:solidFill>
              <a:latin typeface="Calibri"/>
              <a:ea typeface="Calibri"/>
              <a:cs typeface="Calibri"/>
              <a:sym typeface="Calibri"/>
            </a:endParaRPr>
          </a:p>
          <a:p>
            <a:pPr indent="0" lvl="0" marL="0" marR="0" rtl="0" algn="l">
              <a:spcBef>
                <a:spcPts val="0"/>
              </a:spcBef>
              <a:spcAft>
                <a:spcPts val="0"/>
              </a:spcAft>
              <a:buNone/>
            </a:pPr>
            <a:r>
              <a:rPr b="1" lang="en-IE" sz="2400">
                <a:solidFill>
                  <a:srgbClr val="10B1A2"/>
                </a:solidFill>
                <a:latin typeface="Calibri"/>
                <a:ea typeface="Calibri"/>
                <a:cs typeface="Calibri"/>
                <a:sym typeface="Calibri"/>
              </a:rPr>
              <a:t>Grainne Kelly, </a:t>
            </a:r>
            <a:r>
              <a:rPr b="1" lang="en-IE" sz="2400" u="sng">
                <a:solidFill>
                  <a:srgbClr val="10B1A2"/>
                </a:solidFill>
                <a:latin typeface="Calibri"/>
                <a:ea typeface="Calibri"/>
                <a:cs typeface="Calibri"/>
                <a:sym typeface="Calibri"/>
                <a:hlinkClick r:id="rId4"/>
              </a:rPr>
              <a:t>Bubblebum </a:t>
            </a:r>
            <a:r>
              <a:rPr b="1" lang="en-IE" sz="2400">
                <a:solidFill>
                  <a:srgbClr val="10B1A2"/>
                </a:solidFill>
                <a:latin typeface="Calibri"/>
                <a:ea typeface="Calibri"/>
                <a:cs typeface="Calibri"/>
                <a:sym typeface="Calibri"/>
              </a:rPr>
              <a:t>Kurucusu ve CEO’su</a:t>
            </a:r>
            <a:endParaRPr sz="2400">
              <a:solidFill>
                <a:srgbClr val="525252"/>
              </a:solidFill>
              <a:latin typeface="Calibri"/>
              <a:ea typeface="Calibri"/>
              <a:cs typeface="Calibri"/>
              <a:sym typeface="Calibri"/>
            </a:endParaRPr>
          </a:p>
          <a:p>
            <a:pPr indent="0" lvl="0" marL="0" marR="0" rtl="0" algn="l">
              <a:spcBef>
                <a:spcPts val="0"/>
              </a:spcBef>
              <a:spcAft>
                <a:spcPts val="0"/>
              </a:spcAft>
              <a:buNone/>
            </a:pPr>
            <a:r>
              <a:t/>
            </a:r>
            <a:endParaRPr i="1" sz="2400">
              <a:solidFill>
                <a:srgbClr val="6D6E6C"/>
              </a:solidFill>
              <a:latin typeface="Calibri"/>
              <a:ea typeface="Calibri"/>
              <a:cs typeface="Calibri"/>
              <a:sym typeface="Calibri"/>
            </a:endParaRPr>
          </a:p>
          <a:p>
            <a:pPr indent="0" lvl="0" marL="0" marR="0" rtl="0" algn="l">
              <a:spcBef>
                <a:spcPts val="0"/>
              </a:spcBef>
              <a:spcAft>
                <a:spcPts val="0"/>
              </a:spcAft>
              <a:buNone/>
            </a:pPr>
            <a:r>
              <a:rPr lang="en-IE" sz="2400">
                <a:solidFill>
                  <a:schemeClr val="dk1"/>
                </a:solidFill>
                <a:latin typeface="Calibri"/>
                <a:ea typeface="Calibri"/>
                <a:cs typeface="Calibri"/>
                <a:sym typeface="Calibri"/>
              </a:rPr>
              <a:t> </a:t>
            </a:r>
            <a:r>
              <a:rPr i="1" lang="en-IE" sz="2400">
                <a:solidFill>
                  <a:srgbClr val="6D6E6C"/>
                </a:solidFill>
                <a:latin typeface="Calibri"/>
                <a:ea typeface="Calibri"/>
                <a:cs typeface="Calibri"/>
                <a:sym typeface="Calibri"/>
              </a:rPr>
              <a:t>“Fazla düşünmeyin. Hesaplanmış riskler alın. Başarılı olmak için izin istemenize gerek yoktur. Bu bir roket bilimi değil, teknik jargon tarafından kör olmayın ve korkmayın, sadece aptalca sorular sorun! ”</a:t>
            </a:r>
            <a:endParaRPr sz="2400">
              <a:solidFill>
                <a:schemeClr val="dk1"/>
              </a:solidFill>
              <a:latin typeface="Calibri"/>
              <a:ea typeface="Calibri"/>
              <a:cs typeface="Calibri"/>
              <a:sym typeface="Calibri"/>
            </a:endParaRPr>
          </a:p>
        </p:txBody>
      </p:sp>
      <p:sp>
        <p:nvSpPr>
          <p:cNvPr id="701" name="Google Shape;701;p13"/>
          <p:cNvSpPr/>
          <p:nvPr/>
        </p:nvSpPr>
        <p:spPr>
          <a:xfrm>
            <a:off x="477475" y="5300069"/>
            <a:ext cx="4590284" cy="1569660"/>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u="sng">
                <a:solidFill>
                  <a:schemeClr val="dk1"/>
                </a:solidFill>
                <a:latin typeface="Calibri"/>
                <a:ea typeface="Calibri"/>
                <a:cs typeface="Calibri"/>
                <a:sym typeface="Calibri"/>
                <a:hlinkClick r:id="rId5"/>
              </a:rPr>
              <a:t>Grainne Kelly</a:t>
            </a:r>
            <a:r>
              <a:rPr lang="en-IE" sz="2400">
                <a:solidFill>
                  <a:schemeClr val="dk1"/>
                </a:solidFill>
                <a:latin typeface="Calibri"/>
                <a:ea typeface="Calibri"/>
                <a:cs typeface="Calibri"/>
                <a:sym typeface="Calibri"/>
              </a:rPr>
              <a:t> </a:t>
            </a:r>
            <a:r>
              <a:rPr lang="en-IE" sz="2400">
                <a:solidFill>
                  <a:schemeClr val="lt1"/>
                </a:solidFill>
                <a:latin typeface="Calibri"/>
                <a:ea typeface="Calibri"/>
                <a:cs typeface="Calibri"/>
                <a:sym typeface="Calibri"/>
              </a:rPr>
              <a:t>dünyanın ilk şişme araba yükseltici koltuğunun üreticisi Bubblebum UK Ltd'nin CEO'su ve mucididir.</a:t>
            </a:r>
            <a:endParaRPr/>
          </a:p>
        </p:txBody>
      </p:sp>
      <p:sp>
        <p:nvSpPr>
          <p:cNvPr id="702" name="Google Shape;702;p13"/>
          <p:cNvSpPr txBox="1"/>
          <p:nvPr/>
        </p:nvSpPr>
        <p:spPr>
          <a:xfrm>
            <a:off x="0" y="163953"/>
            <a:ext cx="11336357" cy="461665"/>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Başarılı olmak için neye ihtiyacınız var? Meslektaşlarınızdan en iyi girişimcilik ipuçları!</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14"/>
          <p:cNvSpPr txBox="1"/>
          <p:nvPr>
            <p:ph idx="1" type="body"/>
          </p:nvPr>
        </p:nvSpPr>
        <p:spPr>
          <a:xfrm>
            <a:off x="6309223" y="424082"/>
            <a:ext cx="5279028" cy="142875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0B1A2"/>
              </a:buClr>
              <a:buSzPts val="3600"/>
              <a:buNone/>
            </a:pPr>
            <a:r>
              <a:rPr b="1" lang="en-IE">
                <a:solidFill>
                  <a:srgbClr val="10B1A2"/>
                </a:solidFill>
              </a:rPr>
              <a:t>Girişimci olmak için neden ŞİMDİ harika bir zaman?</a:t>
            </a:r>
            <a:endParaRPr/>
          </a:p>
        </p:txBody>
      </p:sp>
      <p:sp>
        <p:nvSpPr>
          <p:cNvPr id="708" name="Google Shape;708;p14"/>
          <p:cNvSpPr txBox="1"/>
          <p:nvPr>
            <p:ph idx="2" type="body"/>
          </p:nvPr>
        </p:nvSpPr>
        <p:spPr>
          <a:xfrm>
            <a:off x="5819775" y="2003457"/>
            <a:ext cx="6372225" cy="3947440"/>
          </a:xfrm>
          <a:prstGeom prst="rect">
            <a:avLst/>
          </a:prstGeom>
          <a:noFill/>
          <a:ln>
            <a:noFill/>
          </a:ln>
        </p:spPr>
        <p:txBody>
          <a:bodyPr anchorCtr="0" anchor="t" bIns="45700" lIns="91425" spcFirstLastPara="1" rIns="91425" wrap="square" tIns="45700">
            <a:noAutofit/>
          </a:bodyPr>
          <a:lstStyle/>
          <a:p>
            <a:pPr indent="0" lvl="0" marL="88900" rtl="0" algn="l">
              <a:lnSpc>
                <a:spcPct val="90000"/>
              </a:lnSpc>
              <a:spcBef>
                <a:spcPts val="0"/>
              </a:spcBef>
              <a:spcAft>
                <a:spcPts val="0"/>
              </a:spcAft>
              <a:buClr>
                <a:srgbClr val="6D6E6C"/>
              </a:buClr>
              <a:buSzPts val="2400"/>
              <a:buNone/>
            </a:pPr>
            <a:r>
              <a:rPr lang="en-IE"/>
              <a:t>Girişimci olmak ve birçok nedenden dolayı iş kurmak için harika bir zaman:</a:t>
            </a:r>
            <a:endParaRPr/>
          </a:p>
          <a:p>
            <a:pPr indent="0" lvl="0" marL="88900" rtl="0" algn="l">
              <a:lnSpc>
                <a:spcPct val="90000"/>
              </a:lnSpc>
              <a:spcBef>
                <a:spcPts val="300"/>
              </a:spcBef>
              <a:spcAft>
                <a:spcPts val="0"/>
              </a:spcAft>
              <a:buClr>
                <a:srgbClr val="6D6E6C"/>
              </a:buClr>
              <a:buSzPts val="2400"/>
              <a:buNone/>
            </a:pPr>
            <a:r>
              <a:t/>
            </a:r>
            <a:endParaRPr b="1"/>
          </a:p>
          <a:p>
            <a:pPr indent="-342900" lvl="0" marL="431800" rtl="0" algn="l">
              <a:lnSpc>
                <a:spcPct val="90000"/>
              </a:lnSpc>
              <a:spcBef>
                <a:spcPts val="300"/>
              </a:spcBef>
              <a:spcAft>
                <a:spcPts val="0"/>
              </a:spcAft>
              <a:buClr>
                <a:srgbClr val="6D6E6C"/>
              </a:buClr>
              <a:buSzPts val="2400"/>
              <a:buFont typeface="Noto Sans Symbols"/>
              <a:buChar char="✔"/>
            </a:pPr>
            <a:r>
              <a:rPr b="1" lang="en-IE"/>
              <a:t>Kadın Girişimciliğini Destekleyici Ortamlarda Artış</a:t>
            </a:r>
            <a:endParaRPr b="1"/>
          </a:p>
          <a:p>
            <a:pPr indent="-342900" lvl="0" marL="431800" rtl="0" algn="l">
              <a:lnSpc>
                <a:spcPct val="90000"/>
              </a:lnSpc>
              <a:spcBef>
                <a:spcPts val="300"/>
              </a:spcBef>
              <a:spcAft>
                <a:spcPts val="0"/>
              </a:spcAft>
              <a:buClr>
                <a:srgbClr val="6D6E6C"/>
              </a:buClr>
              <a:buSzPts val="2400"/>
              <a:buFont typeface="Noto Sans Symbols"/>
              <a:buChar char="✔"/>
            </a:pPr>
            <a:r>
              <a:rPr b="1" lang="en-IE"/>
              <a:t>Kadın Girişimcilere Mali Destek Bolluğu</a:t>
            </a:r>
            <a:endParaRPr/>
          </a:p>
          <a:p>
            <a:pPr indent="-342900" lvl="0" marL="431800" rtl="0" algn="l">
              <a:lnSpc>
                <a:spcPct val="90000"/>
              </a:lnSpc>
              <a:spcBef>
                <a:spcPts val="300"/>
              </a:spcBef>
              <a:spcAft>
                <a:spcPts val="0"/>
              </a:spcAft>
              <a:buClr>
                <a:srgbClr val="6D6E6C"/>
              </a:buClr>
              <a:buSzPts val="2400"/>
              <a:buFont typeface="Noto Sans Symbols"/>
              <a:buChar char="✔"/>
            </a:pPr>
            <a:r>
              <a:rPr b="1" lang="en-IE"/>
              <a:t>Kadın Girişimcilerin Yükselişi                         </a:t>
            </a:r>
            <a:r>
              <a:rPr lang="en-IE"/>
              <a:t>(yaşlı / genç / göçmen / herkes)</a:t>
            </a:r>
            <a:endParaRPr/>
          </a:p>
          <a:p>
            <a:pPr indent="-342900" lvl="0" marL="431800" rtl="0" algn="l">
              <a:lnSpc>
                <a:spcPct val="90000"/>
              </a:lnSpc>
              <a:spcBef>
                <a:spcPts val="300"/>
              </a:spcBef>
              <a:spcAft>
                <a:spcPts val="0"/>
              </a:spcAft>
              <a:buClr>
                <a:srgbClr val="6D6E6C"/>
              </a:buClr>
              <a:buSzPts val="2400"/>
              <a:buFont typeface="Noto Sans Symbols"/>
              <a:buChar char="✔"/>
            </a:pPr>
            <a:r>
              <a:rPr b="1" lang="en-IE"/>
              <a:t>İş yapmanın yeni yolları</a:t>
            </a:r>
            <a:endParaRPr b="1"/>
          </a:p>
          <a:p>
            <a:pPr indent="0" lvl="0" marL="88900" rtl="0" algn="l">
              <a:lnSpc>
                <a:spcPct val="90000"/>
              </a:lnSpc>
              <a:spcBef>
                <a:spcPts val="300"/>
              </a:spcBef>
              <a:spcAft>
                <a:spcPts val="0"/>
              </a:spcAft>
              <a:buClr>
                <a:srgbClr val="6D6E6C"/>
              </a:buClr>
              <a:buSzPts val="2400"/>
              <a:buNone/>
            </a:pPr>
            <a:r>
              <a:rPr b="1" lang="en-IE"/>
              <a:t>     </a:t>
            </a:r>
            <a:r>
              <a:rPr lang="en-IE"/>
              <a:t>(Sosyal Girişimcilik, Tutumlu Yenilik)</a:t>
            </a:r>
            <a:endParaRPr/>
          </a:p>
          <a:p>
            <a:pPr indent="0" lvl="0" marL="88900" rtl="0" algn="l">
              <a:lnSpc>
                <a:spcPct val="90000"/>
              </a:lnSpc>
              <a:spcBef>
                <a:spcPts val="300"/>
              </a:spcBef>
              <a:spcAft>
                <a:spcPts val="0"/>
              </a:spcAft>
              <a:buClr>
                <a:srgbClr val="6D6E6C"/>
              </a:buClr>
              <a:buSzPts val="2400"/>
              <a:buNone/>
            </a:pPr>
            <a:r>
              <a:t/>
            </a:r>
            <a:endParaRPr b="1"/>
          </a:p>
        </p:txBody>
      </p:sp>
      <p:sp>
        <p:nvSpPr>
          <p:cNvPr id="709" name="Google Shape;709;p14"/>
          <p:cNvSpPr txBox="1"/>
          <p:nvPr>
            <p:ph idx="5" type="body"/>
          </p:nvPr>
        </p:nvSpPr>
        <p:spPr>
          <a:xfrm>
            <a:off x="185753" y="1852832"/>
            <a:ext cx="4364894" cy="291721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n-IE" sz="2800"/>
              <a:t>Girişimcilik, dünyadaki ekonomileri ve endüstrileri yeniden şekillendirme kapasitesinden dolayı 21. yüzyılın dönüşümcü mega trendidir.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15"/>
          <p:cNvSpPr txBox="1"/>
          <p:nvPr>
            <p:ph idx="2" type="body"/>
          </p:nvPr>
        </p:nvSpPr>
        <p:spPr>
          <a:xfrm>
            <a:off x="295619" y="244942"/>
            <a:ext cx="11600761" cy="1310393"/>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6D6E6C"/>
              </a:buClr>
              <a:buSzPts val="2400"/>
              <a:buNone/>
            </a:pPr>
            <a:r>
              <a:rPr lang="en-IE" sz="2400"/>
              <a:t>Kadınlara özel destek Girişimcilik desteklerinin oynayacağı kilit rol vardır. Bu videoda, kadın girişimcilerin bir zamanlar erkeklerin egemen olduğu alanlarda başarılı olmalarına yardımcı olan Enterprise Ireland Rekabetçi Kadın Girişimcilik Fonu hakkında bilgi ediniyoruz.</a:t>
            </a:r>
            <a:endParaRPr/>
          </a:p>
        </p:txBody>
      </p:sp>
      <p:pic>
        <p:nvPicPr>
          <p:cNvPr id="715" name="Google Shape;715;p15">
            <a:hlinkClick r:id="rId3"/>
          </p:cNvPr>
          <p:cNvPicPr preferRelativeResize="0"/>
          <p:nvPr>
            <p:ph idx="3" type="pic"/>
          </p:nvPr>
        </p:nvPicPr>
        <p:blipFill rotWithShape="1">
          <a:blip r:embed="rId4">
            <a:alphaModFix/>
          </a:blip>
          <a:srcRect b="0" l="81" r="81" t="0"/>
          <a:stretch/>
        </p:blipFill>
        <p:spPr>
          <a:xfrm>
            <a:off x="3184071" y="1893434"/>
            <a:ext cx="5665788" cy="3478212"/>
          </a:xfrm>
          <a:prstGeom prst="rect">
            <a:avLst/>
          </a:prstGeom>
          <a:noFill/>
          <a:ln>
            <a:noFill/>
          </a:ln>
        </p:spPr>
      </p:pic>
      <p:sp>
        <p:nvSpPr>
          <p:cNvPr id="716" name="Google Shape;716;p15"/>
          <p:cNvSpPr/>
          <p:nvPr/>
        </p:nvSpPr>
        <p:spPr>
          <a:xfrm>
            <a:off x="9090025" y="3216275"/>
            <a:ext cx="1628775" cy="1885950"/>
          </a:xfrm>
          <a:prstGeom prst="star6">
            <a:avLst>
              <a:gd fmla="val 31789" name="adj"/>
              <a:gd fmla="val 115470" name="hf"/>
            </a:avLst>
          </a:prstGeom>
          <a:solidFill>
            <a:srgbClr val="E63275"/>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 İZLEMEK İÇİN TIKLAYIN</a:t>
            </a:r>
            <a:endParaRPr b="1" sz="1800">
              <a:solidFill>
                <a:schemeClr val="lt1"/>
              </a:solidFill>
              <a:latin typeface="Calibri"/>
              <a:ea typeface="Calibri"/>
              <a:cs typeface="Calibri"/>
              <a:sym typeface="Calibri"/>
            </a:endParaRPr>
          </a:p>
        </p:txBody>
      </p:sp>
      <p:sp>
        <p:nvSpPr>
          <p:cNvPr id="717" name="Google Shape;717;p15"/>
          <p:cNvSpPr/>
          <p:nvPr/>
        </p:nvSpPr>
        <p:spPr>
          <a:xfrm>
            <a:off x="451692" y="2644170"/>
            <a:ext cx="2144363" cy="1569660"/>
          </a:xfrm>
          <a:prstGeom prst="rect">
            <a:avLst/>
          </a:prstGeom>
          <a:solidFill>
            <a:srgbClr val="CEDA2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Kadın Girişimcilere Maddi Destek Örneği</a:t>
            </a:r>
            <a:endParaRPr b="1" sz="2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16"/>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None/>
            </a:pPr>
            <a:r>
              <a:t/>
            </a:r>
            <a:endParaRPr/>
          </a:p>
        </p:txBody>
      </p:sp>
      <p:sp>
        <p:nvSpPr>
          <p:cNvPr id="723" name="Google Shape;723;p16"/>
          <p:cNvSpPr txBox="1"/>
          <p:nvPr>
            <p:ph idx="1" type="body"/>
          </p:nvPr>
        </p:nvSpPr>
        <p:spPr>
          <a:xfrm>
            <a:off x="348933" y="289143"/>
            <a:ext cx="708155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Mühendislik Girişimciliğine Başlamak İçin İyi Bir Zaman - Yatırımcılar ne istiyor ?!</a:t>
            </a:r>
            <a:endParaRPr b="1">
              <a:solidFill>
                <a:srgbClr val="10B1A2"/>
              </a:solidFill>
            </a:endParaRPr>
          </a:p>
        </p:txBody>
      </p:sp>
      <p:sp>
        <p:nvSpPr>
          <p:cNvPr id="724" name="Google Shape;724;p16"/>
          <p:cNvSpPr txBox="1"/>
          <p:nvPr>
            <p:ph idx="3" type="body"/>
          </p:nvPr>
        </p:nvSpPr>
        <p:spPr>
          <a:xfrm>
            <a:off x="421275" y="2087274"/>
            <a:ext cx="7405500" cy="403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i="1" lang="en-IE" sz="2400">
                <a:solidFill>
                  <a:srgbClr val="E63275"/>
                </a:solidFill>
              </a:rPr>
              <a:t>Enterprise Ireland CEO'su kadın kurucuların% 50 fon almasını istiyor.</a:t>
            </a:r>
            <a:endParaRPr/>
          </a:p>
          <a:p>
            <a:pPr indent="0" lvl="0" marL="0" rtl="0" algn="l">
              <a:lnSpc>
                <a:spcPct val="90000"/>
              </a:lnSpc>
              <a:spcBef>
                <a:spcPts val="1000"/>
              </a:spcBef>
              <a:spcAft>
                <a:spcPts val="0"/>
              </a:spcAft>
              <a:buClr>
                <a:srgbClr val="6D6E6C"/>
              </a:buClr>
              <a:buSzPts val="2400"/>
              <a:buNone/>
            </a:pPr>
            <a:r>
              <a:t/>
            </a:r>
            <a:endParaRPr i="1" sz="2400">
              <a:solidFill>
                <a:srgbClr val="E95273"/>
              </a:solidFill>
            </a:endParaRPr>
          </a:p>
          <a:p>
            <a:pPr indent="0" lvl="0" marL="0" rtl="0" algn="l">
              <a:lnSpc>
                <a:spcPct val="90000"/>
              </a:lnSpc>
              <a:spcBef>
                <a:spcPts val="1000"/>
              </a:spcBef>
              <a:spcAft>
                <a:spcPts val="0"/>
              </a:spcAft>
              <a:buClr>
                <a:srgbClr val="E63275"/>
              </a:buClr>
              <a:buSzPts val="2400"/>
              <a:buNone/>
            </a:pPr>
            <a:r>
              <a:rPr b="1" lang="en-IE" sz="2400">
                <a:solidFill>
                  <a:srgbClr val="E63275"/>
                </a:solidFill>
              </a:rPr>
              <a:t>İrlanda, kadın liderliğindeki teknoloji firmalarına fon sağlama alanında liderdir. </a:t>
            </a:r>
            <a:r>
              <a:rPr lang="en-IE" sz="2400"/>
              <a:t>Uluslararası düzeyde, kadın liderliğindeki şirketler için finansman seviyesi genellikle    % 6 veya daha düşüktür. </a:t>
            </a:r>
            <a:r>
              <a:rPr i="1" lang="en-IE" sz="2400"/>
              <a:t>Enterprise Ireland </a:t>
            </a:r>
            <a:r>
              <a:rPr lang="en-IE" sz="2400"/>
              <a:t>bu eğilimi destekliyor ve 2017'de desteklenen tüm yüksek potansiyelli start-up'ların (HPSU)% 35'i kadın liderliğinde. Enterprise Ireland'ın CEO'su Julie Sinnamon için% 35'i hala yeterince iyi değil.</a:t>
            </a:r>
            <a:endParaRPr sz="2400"/>
          </a:p>
        </p:txBody>
      </p:sp>
      <p:pic>
        <p:nvPicPr>
          <p:cNvPr id="725" name="Google Shape;725;p16">
            <a:hlinkClick r:id="rId3"/>
          </p:cNvPr>
          <p:cNvPicPr preferRelativeResize="0"/>
          <p:nvPr/>
        </p:nvPicPr>
        <p:blipFill rotWithShape="1">
          <a:blip r:embed="rId4">
            <a:alphaModFix/>
          </a:blip>
          <a:srcRect b="0" l="23743" r="23742" t="0"/>
          <a:stretch/>
        </p:blipFill>
        <p:spPr>
          <a:xfrm>
            <a:off x="8802688" y="1236663"/>
            <a:ext cx="3389312" cy="4033837"/>
          </a:xfrm>
          <a:prstGeom prst="rect">
            <a:avLst/>
          </a:prstGeom>
          <a:noFill/>
          <a:ln>
            <a:noFill/>
          </a:ln>
        </p:spPr>
      </p:pic>
      <p:sp>
        <p:nvSpPr>
          <p:cNvPr id="726" name="Google Shape;726;p16"/>
          <p:cNvSpPr/>
          <p:nvPr/>
        </p:nvSpPr>
        <p:spPr>
          <a:xfrm>
            <a:off x="10360025" y="142875"/>
            <a:ext cx="1628775" cy="1885950"/>
          </a:xfrm>
          <a:prstGeom prst="star6">
            <a:avLst>
              <a:gd fmla="val 28868" name="adj"/>
              <a:gd fmla="val 115470" name="hf"/>
            </a:avLst>
          </a:prstGeom>
          <a:solidFill>
            <a:srgbClr val="F2694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VİDEOYU İZLEMEK İÇİN TIKLAYIN</a:t>
            </a:r>
            <a:endParaRPr b="1"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17"/>
          <p:cNvSpPr txBox="1"/>
          <p:nvPr>
            <p:ph idx="5" type="body"/>
          </p:nvPr>
        </p:nvSpPr>
        <p:spPr>
          <a:xfrm>
            <a:off x="480042" y="1392939"/>
            <a:ext cx="4364894" cy="2497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1" lang="en-IE" sz="2800"/>
              <a:t>Bu bir İrlanda sorunu değil; bu küresel bir sorundur. Dünya çapında teknoloji girişimcilerinin sadece% 8'i kadın, bu yüzden büyük bir sorun.</a:t>
            </a:r>
            <a:endParaRPr b="1"/>
          </a:p>
        </p:txBody>
      </p:sp>
      <p:sp>
        <p:nvSpPr>
          <p:cNvPr id="732" name="Google Shape;732;p17"/>
          <p:cNvSpPr/>
          <p:nvPr/>
        </p:nvSpPr>
        <p:spPr>
          <a:xfrm>
            <a:off x="912813" y="4645567"/>
            <a:ext cx="3236912" cy="64611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IE" sz="1800">
                <a:solidFill>
                  <a:schemeClr val="lt1"/>
                </a:solidFill>
                <a:latin typeface="Calibri"/>
                <a:ea typeface="Calibri"/>
                <a:cs typeface="Calibri"/>
                <a:sym typeface="Calibri"/>
              </a:rPr>
              <a:t>JULIE SINNAMON</a:t>
            </a:r>
            <a:endParaRPr/>
          </a:p>
          <a:p>
            <a:pPr indent="0" lvl="0" marL="0" marR="0" rtl="0" algn="r">
              <a:spcBef>
                <a:spcPts val="0"/>
              </a:spcBef>
              <a:spcAft>
                <a:spcPts val="0"/>
              </a:spcAft>
              <a:buNone/>
            </a:pPr>
            <a:r>
              <a:rPr i="1" lang="en-IE" sz="1800">
                <a:solidFill>
                  <a:schemeClr val="lt1"/>
                </a:solidFill>
                <a:latin typeface="Calibri"/>
                <a:ea typeface="Calibri"/>
                <a:cs typeface="Calibri"/>
                <a:sym typeface="Calibri"/>
              </a:rPr>
              <a:t>CEO of Enterprise Ireland</a:t>
            </a:r>
            <a:endParaRPr b="1" i="1" sz="1800">
              <a:solidFill>
                <a:schemeClr val="lt1"/>
              </a:solidFill>
              <a:latin typeface="Calibri"/>
              <a:ea typeface="Calibri"/>
              <a:cs typeface="Calibri"/>
              <a:sym typeface="Calibri"/>
            </a:endParaRPr>
          </a:p>
        </p:txBody>
      </p:sp>
      <p:pic>
        <p:nvPicPr>
          <p:cNvPr id="733" name="Google Shape;733;p17"/>
          <p:cNvPicPr preferRelativeResize="0"/>
          <p:nvPr/>
        </p:nvPicPr>
        <p:blipFill rotWithShape="1">
          <a:blip r:embed="rId3">
            <a:alphaModFix/>
          </a:blip>
          <a:srcRect b="0" l="5833" r="5833" t="0"/>
          <a:stretch/>
        </p:blipFill>
        <p:spPr>
          <a:xfrm>
            <a:off x="6136783" y="-16336"/>
            <a:ext cx="6058879"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18"/>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739" name="Google Shape;739;p18">
            <a:hlinkClick r:id="rId3"/>
          </p:cNvPr>
          <p:cNvPicPr preferRelativeResize="0"/>
          <p:nvPr/>
        </p:nvPicPr>
        <p:blipFill rotWithShape="1">
          <a:blip r:embed="rId4">
            <a:alphaModFix/>
          </a:blip>
          <a:srcRect b="16402" l="0" r="0" t="15875"/>
          <a:stretch/>
        </p:blipFill>
        <p:spPr>
          <a:xfrm>
            <a:off x="3184070" y="1798156"/>
            <a:ext cx="5775155" cy="3573490"/>
          </a:xfrm>
          <a:prstGeom prst="rect">
            <a:avLst/>
          </a:prstGeom>
          <a:noFill/>
          <a:ln>
            <a:noFill/>
          </a:ln>
        </p:spPr>
      </p:pic>
      <p:sp>
        <p:nvSpPr>
          <p:cNvPr id="740" name="Google Shape;740;p18"/>
          <p:cNvSpPr txBox="1"/>
          <p:nvPr/>
        </p:nvSpPr>
        <p:spPr>
          <a:xfrm>
            <a:off x="-360727" y="5911850"/>
            <a:ext cx="12192000" cy="3492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25252"/>
              </a:buClr>
              <a:buSzPts val="1100"/>
              <a:buFont typeface="Arial"/>
              <a:buNone/>
            </a:pPr>
            <a:r>
              <a:rPr lang="en-IE" sz="1100">
                <a:solidFill>
                  <a:srgbClr val="525252"/>
                </a:solidFill>
                <a:latin typeface="Merriweather Sans"/>
                <a:ea typeface="Merriweather Sans"/>
                <a:cs typeface="Merriweather Sans"/>
                <a:sym typeface="Merriweather Sans"/>
              </a:rPr>
              <a:t>Source </a:t>
            </a:r>
            <a:r>
              <a:rPr lang="en-IE" sz="1100" u="sng">
                <a:solidFill>
                  <a:srgbClr val="525252"/>
                </a:solidFill>
                <a:latin typeface="Merriweather Sans"/>
                <a:ea typeface="Merriweather Sans"/>
                <a:cs typeface="Merriweather Sans"/>
                <a:sym typeface="Merriweather Sans"/>
                <a:hlinkClick r:id="rId5"/>
              </a:rPr>
              <a:t>Meet the Next Generation of STEM Entrepreneurs</a:t>
            </a:r>
            <a:r>
              <a:rPr lang="en-IE" sz="1100">
                <a:solidFill>
                  <a:srgbClr val="525252"/>
                </a:solidFill>
                <a:latin typeface="Merriweather Sans"/>
                <a:ea typeface="Merriweather Sans"/>
                <a:cs typeface="Merriweather Sans"/>
                <a:sym typeface="Merriweather Sans"/>
              </a:rPr>
              <a:t>        </a:t>
            </a:r>
            <a:r>
              <a:rPr lang="en-IE" sz="1100" u="sng">
                <a:solidFill>
                  <a:srgbClr val="7F7F7F"/>
                </a:solidFill>
                <a:latin typeface="Calibri"/>
                <a:ea typeface="Calibri"/>
                <a:cs typeface="Calibri"/>
                <a:sym typeface="Calibri"/>
                <a:hlinkClick r:id="rId6"/>
              </a:rPr>
              <a:t>https://outboxjourney.com/incubator/</a:t>
            </a:r>
            <a:r>
              <a:rPr lang="en-IE" sz="1100">
                <a:solidFill>
                  <a:srgbClr val="7F7F7F"/>
                </a:solidFill>
                <a:latin typeface="Calibri"/>
                <a:ea typeface="Calibri"/>
                <a:cs typeface="Calibri"/>
                <a:sym typeface="Calibri"/>
              </a:rPr>
              <a:t> </a:t>
            </a:r>
            <a:endParaRPr/>
          </a:p>
          <a:p>
            <a:pPr indent="0" lvl="0" marL="0" marR="0" rtl="0" algn="ctr">
              <a:lnSpc>
                <a:spcPct val="100000"/>
              </a:lnSpc>
              <a:spcBef>
                <a:spcPts val="220"/>
              </a:spcBef>
              <a:spcAft>
                <a:spcPts val="0"/>
              </a:spcAft>
              <a:buClr>
                <a:srgbClr val="7F7F7F"/>
              </a:buClr>
              <a:buSzPts val="1100"/>
              <a:buFont typeface="Arial"/>
              <a:buNone/>
            </a:pPr>
            <a:r>
              <a:t/>
            </a:r>
            <a:endParaRPr sz="1100">
              <a:solidFill>
                <a:srgbClr val="525252"/>
              </a:solidFill>
              <a:latin typeface="Calibri"/>
              <a:ea typeface="Calibri"/>
              <a:cs typeface="Calibri"/>
              <a:sym typeface="Calibri"/>
            </a:endParaRPr>
          </a:p>
        </p:txBody>
      </p:sp>
      <p:sp>
        <p:nvSpPr>
          <p:cNvPr id="741" name="Google Shape;741;p18"/>
          <p:cNvSpPr/>
          <p:nvPr/>
        </p:nvSpPr>
        <p:spPr>
          <a:xfrm>
            <a:off x="8035471" y="2486025"/>
            <a:ext cx="1628775" cy="1885950"/>
          </a:xfrm>
          <a:prstGeom prst="star6">
            <a:avLst>
              <a:gd fmla="val 28868" name="adj"/>
              <a:gd fmla="val 115470" name="hf"/>
            </a:avLst>
          </a:prstGeom>
          <a:solidFill>
            <a:srgbClr val="E63275"/>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VİDEOYU İZLEMEK İÇİN TIKLAYIN</a:t>
            </a:r>
            <a:endParaRPr b="1" sz="1800">
              <a:solidFill>
                <a:schemeClr val="lt1"/>
              </a:solidFill>
              <a:latin typeface="Calibri"/>
              <a:ea typeface="Calibri"/>
              <a:cs typeface="Calibri"/>
              <a:sym typeface="Calibri"/>
            </a:endParaRPr>
          </a:p>
        </p:txBody>
      </p:sp>
      <p:sp>
        <p:nvSpPr>
          <p:cNvPr id="742" name="Google Shape;742;p18"/>
          <p:cNvSpPr txBox="1"/>
          <p:nvPr/>
        </p:nvSpPr>
        <p:spPr>
          <a:xfrm>
            <a:off x="334178" y="312939"/>
            <a:ext cx="11523643" cy="131039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6D6E6C"/>
              </a:buClr>
              <a:buSzPts val="2400"/>
              <a:buFont typeface="Arial"/>
              <a:buNone/>
            </a:pPr>
            <a:r>
              <a:rPr lang="en-IE" sz="2400">
                <a:solidFill>
                  <a:srgbClr val="6D6E6C"/>
                </a:solidFill>
                <a:latin typeface="Calibri"/>
                <a:ea typeface="Calibri"/>
                <a:cs typeface="Calibri"/>
                <a:sym typeface="Calibri"/>
              </a:rPr>
              <a:t>Bir </a:t>
            </a:r>
            <a:r>
              <a:rPr lang="en-IE" sz="2400" u="sng">
                <a:solidFill>
                  <a:srgbClr val="6D6E6C"/>
                </a:solidFill>
                <a:latin typeface="Calibri"/>
                <a:ea typeface="Calibri"/>
                <a:cs typeface="Calibri"/>
                <a:sym typeface="Calibri"/>
                <a:hlinkClick r:id="rId7"/>
              </a:rPr>
              <a:t>Stemettes </a:t>
            </a:r>
            <a:r>
              <a:rPr lang="en-IE" sz="2400">
                <a:solidFill>
                  <a:srgbClr val="6D6E6C"/>
                </a:solidFill>
                <a:latin typeface="Calibri"/>
                <a:ea typeface="Calibri"/>
                <a:cs typeface="Calibri"/>
                <a:sym typeface="Calibri"/>
              </a:rPr>
              <a:t>girişimi. Outbox Incubator, yenilikçi iş ve teknoloji fikirleri olan 22 yaş ve altındaki yetenekli kızlara çekirdek sermaye, yoğun rehberlik ve destek sağlar.</a:t>
            </a:r>
            <a:endParaRPr sz="2400">
              <a:solidFill>
                <a:srgbClr val="3F3F3F"/>
              </a:solidFill>
              <a:latin typeface="Calibri"/>
              <a:ea typeface="Calibri"/>
              <a:cs typeface="Calibri"/>
              <a:sym typeface="Calibri"/>
            </a:endParaRPr>
          </a:p>
        </p:txBody>
      </p:sp>
      <p:sp>
        <p:nvSpPr>
          <p:cNvPr id="743" name="Google Shape;743;p18"/>
          <p:cNvSpPr/>
          <p:nvPr/>
        </p:nvSpPr>
        <p:spPr>
          <a:xfrm>
            <a:off x="433330" y="2697171"/>
            <a:ext cx="2300757" cy="1938992"/>
          </a:xfrm>
          <a:prstGeom prst="rect">
            <a:avLst/>
          </a:prstGeom>
          <a:solidFill>
            <a:srgbClr val="CEDA2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Kadın Girişimciliğini Destekleyici Ortamlara Örnek</a:t>
            </a:r>
            <a:endParaRPr b="1" sz="2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pic>
        <p:nvPicPr>
          <p:cNvPr id="748" name="Google Shape;748;p19"/>
          <p:cNvPicPr preferRelativeResize="0"/>
          <p:nvPr/>
        </p:nvPicPr>
        <p:blipFill rotWithShape="1">
          <a:blip r:embed="rId3">
            <a:alphaModFix/>
          </a:blip>
          <a:srcRect b="0" l="0" r="0" t="0"/>
          <a:stretch/>
        </p:blipFill>
        <p:spPr>
          <a:xfrm>
            <a:off x="3184071" y="1893434"/>
            <a:ext cx="5623597" cy="3426503"/>
          </a:xfrm>
          <a:prstGeom prst="rect">
            <a:avLst/>
          </a:prstGeom>
          <a:noFill/>
          <a:ln>
            <a:noFill/>
          </a:ln>
        </p:spPr>
      </p:pic>
      <p:sp>
        <p:nvSpPr>
          <p:cNvPr id="749" name="Google Shape;749;p19"/>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sp>
        <p:nvSpPr>
          <p:cNvPr id="750" name="Google Shape;750;p19"/>
          <p:cNvSpPr txBox="1"/>
          <p:nvPr/>
        </p:nvSpPr>
        <p:spPr>
          <a:xfrm>
            <a:off x="-360727" y="5911850"/>
            <a:ext cx="12192000" cy="3492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25252"/>
              </a:buClr>
              <a:buSzPts val="1100"/>
              <a:buFont typeface="Arial"/>
              <a:buNone/>
            </a:pPr>
            <a:r>
              <a:rPr lang="en-IE" sz="1100">
                <a:solidFill>
                  <a:srgbClr val="525252"/>
                </a:solidFill>
                <a:latin typeface="Merriweather Sans"/>
                <a:ea typeface="Merriweather Sans"/>
                <a:cs typeface="Merriweather Sans"/>
                <a:sym typeface="Merriweather Sans"/>
              </a:rPr>
              <a:t>Source </a:t>
            </a:r>
            <a:r>
              <a:rPr lang="en-IE" sz="1100" u="sng">
                <a:solidFill>
                  <a:srgbClr val="525252"/>
                </a:solidFill>
                <a:latin typeface="Merriweather Sans"/>
                <a:ea typeface="Merriweather Sans"/>
                <a:cs typeface="Merriweather Sans"/>
                <a:sym typeface="Merriweather Sans"/>
                <a:hlinkClick r:id="rId4"/>
              </a:rPr>
              <a:t>Meet the Next Generation of STEM Entrepreneurs</a:t>
            </a:r>
            <a:r>
              <a:rPr lang="en-IE" sz="1100">
                <a:solidFill>
                  <a:srgbClr val="525252"/>
                </a:solidFill>
                <a:latin typeface="Merriweather Sans"/>
                <a:ea typeface="Merriweather Sans"/>
                <a:cs typeface="Merriweather Sans"/>
                <a:sym typeface="Merriweather Sans"/>
              </a:rPr>
              <a:t>        </a:t>
            </a:r>
            <a:r>
              <a:rPr lang="en-IE" sz="1100" u="sng">
                <a:solidFill>
                  <a:srgbClr val="7F7F7F"/>
                </a:solidFill>
                <a:latin typeface="Calibri"/>
                <a:ea typeface="Calibri"/>
                <a:cs typeface="Calibri"/>
                <a:sym typeface="Calibri"/>
                <a:hlinkClick r:id="rId5"/>
              </a:rPr>
              <a:t>https://outboxjourney.com/incubator/</a:t>
            </a:r>
            <a:r>
              <a:rPr lang="en-IE" sz="1100">
                <a:solidFill>
                  <a:srgbClr val="7F7F7F"/>
                </a:solidFill>
                <a:latin typeface="Calibri"/>
                <a:ea typeface="Calibri"/>
                <a:cs typeface="Calibri"/>
                <a:sym typeface="Calibri"/>
              </a:rPr>
              <a:t> </a:t>
            </a:r>
            <a:endParaRPr/>
          </a:p>
          <a:p>
            <a:pPr indent="0" lvl="0" marL="0" marR="0" rtl="0" algn="ctr">
              <a:lnSpc>
                <a:spcPct val="100000"/>
              </a:lnSpc>
              <a:spcBef>
                <a:spcPts val="220"/>
              </a:spcBef>
              <a:spcAft>
                <a:spcPts val="0"/>
              </a:spcAft>
              <a:buClr>
                <a:srgbClr val="7F7F7F"/>
              </a:buClr>
              <a:buSzPts val="1100"/>
              <a:buFont typeface="Arial"/>
              <a:buNone/>
            </a:pPr>
            <a:r>
              <a:t/>
            </a:r>
            <a:endParaRPr sz="1100">
              <a:solidFill>
                <a:srgbClr val="525252"/>
              </a:solidFill>
              <a:latin typeface="Calibri"/>
              <a:ea typeface="Calibri"/>
              <a:cs typeface="Calibri"/>
              <a:sym typeface="Calibri"/>
            </a:endParaRPr>
          </a:p>
        </p:txBody>
      </p:sp>
      <p:sp>
        <p:nvSpPr>
          <p:cNvPr id="751" name="Google Shape;751;p19">
            <a:hlinkClick r:id="rId6"/>
          </p:cNvPr>
          <p:cNvSpPr/>
          <p:nvPr/>
        </p:nvSpPr>
        <p:spPr>
          <a:xfrm>
            <a:off x="8035471" y="2486025"/>
            <a:ext cx="1628775" cy="1885950"/>
          </a:xfrm>
          <a:prstGeom prst="star6">
            <a:avLst>
              <a:gd fmla="val 28868" name="adj"/>
              <a:gd fmla="val 115470" name="hf"/>
            </a:avLst>
          </a:prstGeom>
          <a:solidFill>
            <a:srgbClr val="E63275"/>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6250"/>
              </a:lnSpc>
              <a:spcBef>
                <a:spcPts val="0"/>
              </a:spcBef>
              <a:spcAft>
                <a:spcPts val="0"/>
              </a:spcAft>
              <a:buNone/>
            </a:pPr>
            <a:r>
              <a:rPr lang="en-IE" sz="1600">
                <a:solidFill>
                  <a:schemeClr val="lt1"/>
                </a:solidFill>
                <a:latin typeface="Calibri"/>
                <a:ea typeface="Calibri"/>
                <a:cs typeface="Calibri"/>
                <a:sym typeface="Calibri"/>
              </a:rPr>
              <a:t> VİDEOYU İZLEMEK İÇİN TIKLAYIN</a:t>
            </a:r>
            <a:endParaRPr b="1" sz="1600">
              <a:solidFill>
                <a:schemeClr val="lt1"/>
              </a:solidFill>
              <a:latin typeface="Calibri"/>
              <a:ea typeface="Calibri"/>
              <a:cs typeface="Calibri"/>
              <a:sym typeface="Calibri"/>
            </a:endParaRPr>
          </a:p>
        </p:txBody>
      </p:sp>
      <p:sp>
        <p:nvSpPr>
          <p:cNvPr id="752" name="Google Shape;752;p19"/>
          <p:cNvSpPr txBox="1"/>
          <p:nvPr/>
        </p:nvSpPr>
        <p:spPr>
          <a:xfrm>
            <a:off x="290111" y="312939"/>
            <a:ext cx="11611778" cy="131039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6D6E6C"/>
              </a:buClr>
              <a:buSzPts val="2400"/>
              <a:buFont typeface="Arial"/>
              <a:buNone/>
            </a:pPr>
            <a:r>
              <a:rPr lang="en-IE" sz="2400">
                <a:solidFill>
                  <a:srgbClr val="6D6E6C"/>
                </a:solidFill>
                <a:latin typeface="Calibri"/>
                <a:ea typeface="Calibri"/>
                <a:cs typeface="Calibri"/>
                <a:sym typeface="Calibri"/>
              </a:rPr>
              <a:t>Bir </a:t>
            </a:r>
            <a:r>
              <a:rPr lang="en-IE" sz="2400" u="sng">
                <a:solidFill>
                  <a:srgbClr val="6D6E6C"/>
                </a:solidFill>
                <a:latin typeface="Calibri"/>
                <a:ea typeface="Calibri"/>
                <a:cs typeface="Calibri"/>
                <a:sym typeface="Calibri"/>
                <a:hlinkClick r:id="rId7"/>
              </a:rPr>
              <a:t>Stemettes </a:t>
            </a:r>
            <a:r>
              <a:rPr lang="en-IE" sz="2400">
                <a:solidFill>
                  <a:srgbClr val="6D6E6C"/>
                </a:solidFill>
                <a:latin typeface="Calibri"/>
                <a:ea typeface="Calibri"/>
                <a:cs typeface="Calibri"/>
                <a:sym typeface="Calibri"/>
              </a:rPr>
              <a:t>girişimi. Outbox Incubator, yenilikçi iş ve teknoloji fikirleri olan 22 yaş ve altındaki yetenekli kızlara çekirdek sermaye, yoğun rehberlik ve destek sağlar.</a:t>
            </a:r>
            <a:endParaRPr sz="2400">
              <a:solidFill>
                <a:srgbClr val="3F3F3F"/>
              </a:solidFill>
              <a:latin typeface="Calibri"/>
              <a:ea typeface="Calibri"/>
              <a:cs typeface="Calibri"/>
              <a:sym typeface="Calibri"/>
            </a:endParaRPr>
          </a:p>
        </p:txBody>
      </p:sp>
      <p:sp>
        <p:nvSpPr>
          <p:cNvPr id="753" name="Google Shape;753;p19"/>
          <p:cNvSpPr/>
          <p:nvPr/>
        </p:nvSpPr>
        <p:spPr>
          <a:xfrm>
            <a:off x="389263" y="2707406"/>
            <a:ext cx="2305944" cy="1938992"/>
          </a:xfrm>
          <a:prstGeom prst="rect">
            <a:avLst/>
          </a:prstGeom>
          <a:solidFill>
            <a:srgbClr val="CEDA2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Kadın Girişimciliğini Destekleyici Ortamlara Örnek</a:t>
            </a:r>
            <a:endParaRPr b="1" sz="2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2"/>
          <p:cNvSpPr txBox="1"/>
          <p:nvPr>
            <p:ph idx="1" type="body"/>
          </p:nvPr>
        </p:nvSpPr>
        <p:spPr>
          <a:xfrm>
            <a:off x="380301" y="631535"/>
            <a:ext cx="4396530" cy="1384722"/>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rgbClr val="E63275"/>
              </a:buClr>
              <a:buSzPts val="3330"/>
              <a:buNone/>
            </a:pPr>
            <a:r>
              <a:rPr b="1" lang="en-IE" sz="3330">
                <a:solidFill>
                  <a:srgbClr val="E63275"/>
                </a:solidFill>
              </a:rPr>
              <a:t>Mühendislik Girişimciliği: </a:t>
            </a:r>
            <a:endParaRPr/>
          </a:p>
          <a:p>
            <a:pPr indent="0" lvl="0" marL="0" rtl="0" algn="l">
              <a:lnSpc>
                <a:spcPct val="70000"/>
              </a:lnSpc>
              <a:spcBef>
                <a:spcPts val="1000"/>
              </a:spcBef>
              <a:spcAft>
                <a:spcPts val="0"/>
              </a:spcAft>
              <a:buClr>
                <a:srgbClr val="E63275"/>
              </a:buClr>
              <a:buSzPts val="3330"/>
              <a:buNone/>
            </a:pPr>
            <a:r>
              <a:rPr b="1" lang="en-IE" sz="3330">
                <a:solidFill>
                  <a:srgbClr val="E63275"/>
                </a:solidFill>
              </a:rPr>
              <a:t>Kadınlar nerede?</a:t>
            </a:r>
            <a:endParaRPr b="1" sz="3330">
              <a:solidFill>
                <a:srgbClr val="E63275"/>
              </a:solidFill>
            </a:endParaRPr>
          </a:p>
        </p:txBody>
      </p:sp>
      <p:sp>
        <p:nvSpPr>
          <p:cNvPr id="599" name="Google Shape;599;p2"/>
          <p:cNvSpPr txBox="1"/>
          <p:nvPr>
            <p:ph idx="2" type="body"/>
          </p:nvPr>
        </p:nvSpPr>
        <p:spPr>
          <a:xfrm>
            <a:off x="389185" y="2038632"/>
            <a:ext cx="4396530" cy="36420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300"/>
              <a:buNone/>
            </a:pPr>
            <a:r>
              <a:rPr lang="en-IE" sz="2300">
                <a:solidFill>
                  <a:srgbClr val="E63275"/>
                </a:solidFill>
              </a:rPr>
              <a:t>Fırsat ve yetenek algılarının</a:t>
            </a:r>
            <a:r>
              <a:rPr lang="en-IE" sz="2300"/>
              <a:t> </a:t>
            </a:r>
            <a:r>
              <a:rPr lang="en-IE" sz="2300">
                <a:solidFill>
                  <a:srgbClr val="E63275"/>
                </a:solidFill>
              </a:rPr>
              <a:t>girişimci faaliyetlerle güçlü bir şekilde bağlantılı </a:t>
            </a:r>
            <a:r>
              <a:rPr lang="en-IE" sz="2300"/>
              <a:t>olduğu bilinmektedir - yani, başarılı olacağınızı ve destekleneceğinizi düşünüyorsanız, deneme şansınız daha yüksektir.</a:t>
            </a:r>
            <a:endParaRPr/>
          </a:p>
          <a:p>
            <a:pPr indent="0" lvl="0" marL="0" rtl="0" algn="l">
              <a:lnSpc>
                <a:spcPct val="90000"/>
              </a:lnSpc>
              <a:spcBef>
                <a:spcPts val="1000"/>
              </a:spcBef>
              <a:spcAft>
                <a:spcPts val="0"/>
              </a:spcAft>
              <a:buClr>
                <a:srgbClr val="6D6E6C"/>
              </a:buClr>
              <a:buSzPts val="2300"/>
              <a:buNone/>
            </a:pPr>
            <a:r>
              <a:rPr lang="en-IE" sz="2300"/>
              <a:t>EMERGE, başarılı olmanız için gereken eğitim, destek ve rehberliği sağlar. Bu modül, girişimcilik yolculuğunuzun başlangıcıdır.</a:t>
            </a:r>
            <a:endParaRPr sz="2300"/>
          </a:p>
        </p:txBody>
      </p:sp>
      <p:sp>
        <p:nvSpPr>
          <p:cNvPr id="600" name="Google Shape;600;p2"/>
          <p:cNvSpPr txBox="1"/>
          <p:nvPr>
            <p:ph idx="3" type="body"/>
          </p:nvPr>
        </p:nvSpPr>
        <p:spPr>
          <a:xfrm>
            <a:off x="4975024" y="1126433"/>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1</a:t>
            </a:r>
            <a:endParaRPr/>
          </a:p>
        </p:txBody>
      </p:sp>
      <p:sp>
        <p:nvSpPr>
          <p:cNvPr id="601" name="Google Shape;601;p2"/>
          <p:cNvSpPr txBox="1"/>
          <p:nvPr>
            <p:ph idx="4" type="body"/>
          </p:nvPr>
        </p:nvSpPr>
        <p:spPr>
          <a:xfrm>
            <a:off x="6221101" y="1102048"/>
            <a:ext cx="6038700" cy="1494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en-IE"/>
              <a:t>Hırsın Cinsiyeti Yok</a:t>
            </a:r>
            <a:endParaRPr/>
          </a:p>
          <a:p>
            <a:pPr indent="0" lvl="0" marL="0" rtl="0" algn="l">
              <a:lnSpc>
                <a:spcPct val="90000"/>
              </a:lnSpc>
              <a:spcBef>
                <a:spcPts val="1000"/>
              </a:spcBef>
              <a:spcAft>
                <a:spcPts val="0"/>
              </a:spcAft>
              <a:buClr>
                <a:schemeClr val="lt1"/>
              </a:buClr>
              <a:buSzPts val="2000"/>
              <a:buNone/>
            </a:pPr>
            <a:r>
              <a:rPr lang="en-IE" sz="2000"/>
              <a:t>Kendi patronunuz olmak harika bir kariyer hamlesi olabilir. Nedenini açıklıyoruz ve kalıbı kıran bazı kadın mühendislik girişimcileriyle tanışıyoruz.</a:t>
            </a:r>
            <a:endParaRPr/>
          </a:p>
        </p:txBody>
      </p:sp>
      <p:sp>
        <p:nvSpPr>
          <p:cNvPr id="602" name="Google Shape;602;p2"/>
          <p:cNvSpPr txBox="1"/>
          <p:nvPr>
            <p:ph idx="5" type="body"/>
          </p:nvPr>
        </p:nvSpPr>
        <p:spPr>
          <a:xfrm>
            <a:off x="4975024" y="2762952"/>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2</a:t>
            </a:r>
            <a:endParaRPr/>
          </a:p>
        </p:txBody>
      </p:sp>
      <p:sp>
        <p:nvSpPr>
          <p:cNvPr id="603" name="Google Shape;603;p2"/>
          <p:cNvSpPr txBox="1"/>
          <p:nvPr>
            <p:ph idx="6" type="body"/>
          </p:nvPr>
        </p:nvSpPr>
        <p:spPr>
          <a:xfrm>
            <a:off x="6264925" y="2867026"/>
            <a:ext cx="5760600" cy="1123200"/>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Clr>
                <a:schemeClr val="lt1"/>
              </a:buClr>
              <a:buSzPts val="2400"/>
              <a:buNone/>
            </a:pPr>
            <a:r>
              <a:rPr b="1" lang="en-IE"/>
              <a:t>Başlarken</a:t>
            </a:r>
            <a:endParaRPr b="1"/>
          </a:p>
          <a:p>
            <a:pPr indent="0" lvl="0" marL="0" rtl="0" algn="l">
              <a:lnSpc>
                <a:spcPct val="150000"/>
              </a:lnSpc>
              <a:spcBef>
                <a:spcPts val="0"/>
              </a:spcBef>
              <a:spcAft>
                <a:spcPts val="0"/>
              </a:spcAft>
              <a:buClr>
                <a:schemeClr val="lt1"/>
              </a:buClr>
              <a:buSzPts val="2000"/>
              <a:buNone/>
            </a:pPr>
            <a:r>
              <a:rPr lang="en-IE" sz="2000"/>
              <a:t>Bir iş planı nedir ve neden bu kadar önemlidir?</a:t>
            </a:r>
            <a:endParaRPr/>
          </a:p>
          <a:p>
            <a:pPr indent="0" lvl="0" marL="0" rtl="0" algn="l">
              <a:lnSpc>
                <a:spcPct val="150000"/>
              </a:lnSpc>
              <a:spcBef>
                <a:spcPts val="0"/>
              </a:spcBef>
              <a:spcAft>
                <a:spcPts val="0"/>
              </a:spcAft>
              <a:buClr>
                <a:schemeClr val="lt1"/>
              </a:buClr>
              <a:buSzPts val="2000"/>
              <a:buNone/>
            </a:pPr>
            <a:r>
              <a:rPr lang="en-IE" sz="2000"/>
              <a:t>İş planlaması mitlerini tartışıyoruz.</a:t>
            </a:r>
            <a:endParaRPr sz="2000"/>
          </a:p>
        </p:txBody>
      </p:sp>
      <p:sp>
        <p:nvSpPr>
          <p:cNvPr id="604" name="Google Shape;604;p2"/>
          <p:cNvSpPr txBox="1"/>
          <p:nvPr>
            <p:ph idx="7" type="body"/>
          </p:nvPr>
        </p:nvSpPr>
        <p:spPr>
          <a:xfrm>
            <a:off x="4975024" y="4387645"/>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3</a:t>
            </a:r>
            <a:endParaRPr/>
          </a:p>
        </p:txBody>
      </p:sp>
      <p:sp>
        <p:nvSpPr>
          <p:cNvPr id="605" name="Google Shape;605;p2"/>
          <p:cNvSpPr txBox="1"/>
          <p:nvPr>
            <p:ph idx="8" type="body"/>
          </p:nvPr>
        </p:nvSpPr>
        <p:spPr>
          <a:xfrm>
            <a:off x="6264921" y="4387646"/>
            <a:ext cx="5353929" cy="1292995"/>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lt1"/>
              </a:buClr>
              <a:buSzPts val="2220"/>
              <a:buNone/>
            </a:pPr>
            <a:r>
              <a:rPr b="1" lang="en-IE" sz="2220"/>
              <a:t>Start-up Başarısızlığı Riskini Azaltmak</a:t>
            </a:r>
            <a:endParaRPr b="1" sz="2220"/>
          </a:p>
          <a:p>
            <a:pPr indent="0" lvl="0" marL="0" rtl="0" algn="l">
              <a:lnSpc>
                <a:spcPct val="80000"/>
              </a:lnSpc>
              <a:spcBef>
                <a:spcPts val="1000"/>
              </a:spcBef>
              <a:spcAft>
                <a:spcPts val="0"/>
              </a:spcAft>
              <a:buClr>
                <a:schemeClr val="lt1"/>
              </a:buClr>
              <a:buSzPts val="1942"/>
              <a:buNone/>
            </a:pPr>
            <a:r>
              <a:rPr lang="en-IE" sz="1942"/>
              <a:t>Başarısızlık korkusu girişimciliğe karşı hareketsiz bir engeldir ve Mühendislikte Kadınlar için daha da yaygındır</a:t>
            </a:r>
            <a:endParaRPr sz="2220"/>
          </a:p>
        </p:txBody>
      </p:sp>
      <p:sp>
        <p:nvSpPr>
          <p:cNvPr id="606" name="Google Shape;606;p2"/>
          <p:cNvSpPr/>
          <p:nvPr/>
        </p:nvSpPr>
        <p:spPr>
          <a:xfrm>
            <a:off x="4864966" y="6273301"/>
            <a:ext cx="110884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IE" sz="1800" u="none" cap="none" strike="noStrike">
                <a:solidFill>
                  <a:schemeClr val="dk1"/>
                </a:solidFill>
                <a:latin typeface="Calibri"/>
                <a:ea typeface="Calibri"/>
                <a:cs typeface="Calibri"/>
                <a:sym typeface="Calibri"/>
              </a:rPr>
              <a:t>Bu modül, kadın Mühendislik Girişimcilik kıvılcımınızı ateşleyecektir!</a:t>
            </a:r>
            <a:endParaRPr b="0" i="0" sz="1800" u="none" cap="none" strike="noStrike">
              <a:solidFill>
                <a:schemeClr val="dk1"/>
              </a:solidFill>
              <a:latin typeface="Calibri"/>
              <a:ea typeface="Calibri"/>
              <a:cs typeface="Calibri"/>
              <a:sym typeface="Calibri"/>
            </a:endParaRPr>
          </a:p>
        </p:txBody>
      </p:sp>
      <p:pic>
        <p:nvPicPr>
          <p:cNvPr descr="A close up of a logo&#10;&#10;Description automatically generated" id="607" name="Google Shape;607;p2"/>
          <p:cNvPicPr preferRelativeResize="0"/>
          <p:nvPr/>
        </p:nvPicPr>
        <p:blipFill rotWithShape="1">
          <a:blip r:embed="rId3">
            <a:alphaModFix/>
          </a:blip>
          <a:srcRect b="0" l="0" r="0" t="0"/>
          <a:stretch/>
        </p:blipFill>
        <p:spPr>
          <a:xfrm>
            <a:off x="11175387" y="5917322"/>
            <a:ext cx="1031742" cy="9878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20"/>
          <p:cNvSpPr txBox="1"/>
          <p:nvPr>
            <p:ph idx="1" type="body"/>
          </p:nvPr>
        </p:nvSpPr>
        <p:spPr>
          <a:xfrm>
            <a:off x="5703336" y="1272640"/>
            <a:ext cx="785328" cy="964819"/>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7440"/>
              <a:buNone/>
            </a:pPr>
            <a:r>
              <a:t/>
            </a:r>
            <a:endParaRPr sz="7440"/>
          </a:p>
        </p:txBody>
      </p:sp>
      <p:sp>
        <p:nvSpPr>
          <p:cNvPr id="759" name="Google Shape;759;p20"/>
          <p:cNvSpPr txBox="1"/>
          <p:nvPr>
            <p:ph idx="2" type="body"/>
          </p:nvPr>
        </p:nvSpPr>
        <p:spPr>
          <a:xfrm>
            <a:off x="369065" y="2230565"/>
            <a:ext cx="11453870" cy="399569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D6E6C"/>
              </a:buClr>
              <a:buSzPts val="3200"/>
              <a:buNone/>
            </a:pPr>
            <a:r>
              <a:rPr b="1" lang="en-IE" sz="3200"/>
              <a:t>Geçen gün Outbox'ı hatırladım ve o zamanlar olduğum kadar kendime güvenen ve hırslı olmayı nasıl istediğimi düşünüyordum, kendime daha fazla güvenmeme yardımcı olan Outbox'ın kendisinin olduğunu fark ettim.</a:t>
            </a:r>
            <a:endParaRPr/>
          </a:p>
          <a:p>
            <a:pPr indent="0" lvl="0" marL="0" rtl="0" algn="ctr">
              <a:lnSpc>
                <a:spcPct val="90000"/>
              </a:lnSpc>
              <a:spcBef>
                <a:spcPts val="1000"/>
              </a:spcBef>
              <a:spcAft>
                <a:spcPts val="0"/>
              </a:spcAft>
              <a:buClr>
                <a:srgbClr val="6D6E6C"/>
              </a:buClr>
              <a:buSzPts val="3200"/>
              <a:buNone/>
            </a:pPr>
            <a:r>
              <a:t/>
            </a:r>
            <a:endParaRPr b="1" sz="3200"/>
          </a:p>
          <a:p>
            <a:pPr indent="0" lvl="0" marL="0" rtl="0" algn="ctr">
              <a:lnSpc>
                <a:spcPct val="90000"/>
              </a:lnSpc>
              <a:spcBef>
                <a:spcPts val="1000"/>
              </a:spcBef>
              <a:spcAft>
                <a:spcPts val="0"/>
              </a:spcAft>
              <a:buClr>
                <a:srgbClr val="6D6E6C"/>
              </a:buClr>
              <a:buSzPts val="3200"/>
              <a:buNone/>
            </a:pPr>
            <a:r>
              <a:rPr b="1" lang="en-IE" sz="3200"/>
              <a:t>Ellora, Scotland</a:t>
            </a:r>
            <a:endParaRPr/>
          </a:p>
          <a:p>
            <a:pPr indent="0" lvl="0" marL="0" rtl="0" algn="ctr">
              <a:lnSpc>
                <a:spcPct val="90000"/>
              </a:lnSpc>
              <a:spcBef>
                <a:spcPts val="1000"/>
              </a:spcBef>
              <a:spcAft>
                <a:spcPts val="0"/>
              </a:spcAft>
              <a:buClr>
                <a:srgbClr val="6D6E6C"/>
              </a:buClr>
              <a:buSzPts val="3000"/>
              <a:buNone/>
            </a:pPr>
            <a:r>
              <a:t/>
            </a:r>
            <a:endParaRPr/>
          </a:p>
        </p:txBody>
      </p:sp>
      <p:sp>
        <p:nvSpPr>
          <p:cNvPr id="760" name="Google Shape;760;p20"/>
          <p:cNvSpPr/>
          <p:nvPr/>
        </p:nvSpPr>
        <p:spPr>
          <a:xfrm>
            <a:off x="0" y="249726"/>
            <a:ext cx="11244232" cy="461665"/>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lt1"/>
                </a:solidFill>
                <a:latin typeface="Calibri"/>
                <a:ea typeface="Calibri"/>
                <a:cs typeface="Calibri"/>
                <a:sym typeface="Calibri"/>
              </a:rPr>
              <a:t>Giden Kutusu İnkübatörü gibi Kadın Girişimciliği destekleriyle etkileşim kurmanın etkisi</a:t>
            </a:r>
            <a:endParaRPr b="1" sz="24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sp>
        <p:nvSpPr>
          <p:cNvPr id="765" name="Google Shape;765;p21"/>
          <p:cNvSpPr txBox="1"/>
          <p:nvPr>
            <p:ph idx="3" type="body"/>
          </p:nvPr>
        </p:nvSpPr>
        <p:spPr>
          <a:xfrm>
            <a:off x="505763" y="2687728"/>
            <a:ext cx="6222208" cy="24973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i="0" lang="en-IE" sz="4800">
                <a:latin typeface="Calibri"/>
                <a:ea typeface="Calibri"/>
                <a:cs typeface="Calibri"/>
                <a:sym typeface="Calibri"/>
              </a:rPr>
              <a:t>BÖLÜM 2:</a:t>
            </a:r>
            <a:endParaRPr/>
          </a:p>
          <a:p>
            <a:pPr indent="0" lvl="0" marL="0" rtl="0" algn="l">
              <a:lnSpc>
                <a:spcPct val="90000"/>
              </a:lnSpc>
              <a:spcBef>
                <a:spcPts val="1000"/>
              </a:spcBef>
              <a:spcAft>
                <a:spcPts val="0"/>
              </a:spcAft>
              <a:buClr>
                <a:schemeClr val="lt1"/>
              </a:buClr>
              <a:buSzPts val="1200"/>
              <a:buNone/>
            </a:pPr>
            <a:r>
              <a:t/>
            </a:r>
            <a:endParaRPr b="1" i="0" sz="1200">
              <a:latin typeface="Calibri"/>
              <a:ea typeface="Calibri"/>
              <a:cs typeface="Calibri"/>
              <a:sym typeface="Calibri"/>
            </a:endParaRPr>
          </a:p>
          <a:p>
            <a:pPr indent="0" lvl="0" marL="0" rtl="0" algn="l">
              <a:lnSpc>
                <a:spcPct val="90000"/>
              </a:lnSpc>
              <a:spcBef>
                <a:spcPts val="1000"/>
              </a:spcBef>
              <a:spcAft>
                <a:spcPts val="0"/>
              </a:spcAft>
              <a:buClr>
                <a:schemeClr val="lt1"/>
              </a:buClr>
              <a:buSzPts val="4800"/>
              <a:buNone/>
            </a:pPr>
            <a:r>
              <a:rPr b="1" i="0" lang="en-IE" sz="4800"/>
              <a:t>Başlarken</a:t>
            </a:r>
            <a:endParaRPr b="1" i="0" sz="4800"/>
          </a:p>
          <a:p>
            <a:pPr indent="0" lvl="0" marL="0" rtl="0" algn="l">
              <a:lnSpc>
                <a:spcPct val="90000"/>
              </a:lnSpc>
              <a:spcBef>
                <a:spcPts val="1000"/>
              </a:spcBef>
              <a:spcAft>
                <a:spcPts val="0"/>
              </a:spcAft>
              <a:buClr>
                <a:schemeClr val="lt1"/>
              </a:buClr>
              <a:buSzPts val="1200"/>
              <a:buNone/>
            </a:pPr>
            <a:r>
              <a:t/>
            </a:r>
            <a:endParaRPr sz="1200">
              <a:latin typeface="Calibri"/>
              <a:ea typeface="Calibri"/>
              <a:cs typeface="Calibri"/>
              <a:sym typeface="Calibri"/>
            </a:endParaRPr>
          </a:p>
          <a:p>
            <a:pPr indent="0" lvl="0" marL="0" rtl="0" algn="l">
              <a:lnSpc>
                <a:spcPct val="90000"/>
              </a:lnSpc>
              <a:spcBef>
                <a:spcPts val="1000"/>
              </a:spcBef>
              <a:spcAft>
                <a:spcPts val="0"/>
              </a:spcAft>
              <a:buClr>
                <a:schemeClr val="lt1"/>
              </a:buClr>
              <a:buSzPts val="2800"/>
              <a:buNone/>
            </a:pPr>
            <a:r>
              <a:rPr lang="en-IE" sz="2800"/>
              <a:t>İş planı nedir ve neden bu kadar önemlidir? </a:t>
            </a:r>
            <a:endParaRPr/>
          </a:p>
          <a:p>
            <a:pPr indent="0" lvl="0" marL="0" rtl="0" algn="l">
              <a:lnSpc>
                <a:spcPct val="90000"/>
              </a:lnSpc>
              <a:spcBef>
                <a:spcPts val="1000"/>
              </a:spcBef>
              <a:spcAft>
                <a:spcPts val="0"/>
              </a:spcAft>
              <a:buClr>
                <a:schemeClr val="lt1"/>
              </a:buClr>
              <a:buSzPts val="2800"/>
              <a:buNone/>
            </a:pPr>
            <a:r>
              <a:rPr lang="en-IE" sz="2800"/>
              <a:t>İş planlaması mitlerini tartışıyoruz ve denemenin neden planlama kadar önemli olduğunu öğreniyoruz</a:t>
            </a:r>
            <a:r>
              <a:rPr i="1" lang="en-IE" sz="2800">
                <a:latin typeface="Calibri"/>
                <a:ea typeface="Calibri"/>
                <a:cs typeface="Calibri"/>
                <a:sym typeface="Calibri"/>
              </a:rPr>
              <a:t>.</a:t>
            </a:r>
            <a:endParaRPr/>
          </a:p>
          <a:p>
            <a:pPr indent="0" lvl="0" marL="0" rtl="0" algn="l">
              <a:lnSpc>
                <a:spcPct val="90000"/>
              </a:lnSpc>
              <a:spcBef>
                <a:spcPts val="1000"/>
              </a:spcBef>
              <a:spcAft>
                <a:spcPts val="0"/>
              </a:spcAft>
              <a:buClr>
                <a:schemeClr val="lt1"/>
              </a:buClr>
              <a:buSzPts val="4800"/>
              <a:buNone/>
            </a:pPr>
            <a:r>
              <a:t/>
            </a:r>
            <a:endParaRPr i="0" sz="4800">
              <a:latin typeface="Calibri"/>
              <a:ea typeface="Calibri"/>
              <a:cs typeface="Calibri"/>
              <a:sym typeface="Calibri"/>
            </a:endParaRPr>
          </a:p>
          <a:p>
            <a:pPr indent="0" lvl="0" marL="0" rtl="0" algn="l">
              <a:lnSpc>
                <a:spcPct val="90000"/>
              </a:lnSpc>
              <a:spcBef>
                <a:spcPts val="1000"/>
              </a:spcBef>
              <a:spcAft>
                <a:spcPts val="0"/>
              </a:spcAft>
              <a:buClr>
                <a:schemeClr val="lt1"/>
              </a:buClr>
              <a:buSzPts val="4800"/>
              <a:buNone/>
            </a:pPr>
            <a:r>
              <a:t/>
            </a:r>
            <a:endParaRPr i="0" sz="4800">
              <a:latin typeface="Calibri"/>
              <a:ea typeface="Calibri"/>
              <a:cs typeface="Calibri"/>
              <a:sym typeface="Calibri"/>
            </a:endParaRPr>
          </a:p>
        </p:txBody>
      </p:sp>
      <p:pic>
        <p:nvPicPr>
          <p:cNvPr descr="A picture containing person, man, holding, wearing&#10;&#10;Description automatically generated" id="766" name="Google Shape;766;p21"/>
          <p:cNvPicPr preferRelativeResize="0"/>
          <p:nvPr/>
        </p:nvPicPr>
        <p:blipFill rotWithShape="1">
          <a:blip r:embed="rId3">
            <a:alphaModFix/>
          </a:blip>
          <a:srcRect b="0" l="0" r="0" t="0"/>
          <a:stretch/>
        </p:blipFill>
        <p:spPr>
          <a:xfrm>
            <a:off x="9081594" y="2193742"/>
            <a:ext cx="3110406" cy="26388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22"/>
          <p:cNvSpPr txBox="1"/>
          <p:nvPr>
            <p:ph idx="1" type="body"/>
          </p:nvPr>
        </p:nvSpPr>
        <p:spPr>
          <a:xfrm>
            <a:off x="251552" y="2119361"/>
            <a:ext cx="11688896" cy="3995690"/>
          </a:xfrm>
          <a:prstGeom prst="rect">
            <a:avLst/>
          </a:prstGeom>
          <a:noFill/>
          <a:ln>
            <a:noFill/>
          </a:ln>
        </p:spPr>
        <p:txBody>
          <a:bodyPr anchorCtr="0" anchor="ctr" bIns="45700" lIns="91425" spcFirstLastPara="1" rIns="91425" wrap="square" tIns="45700">
            <a:noAutofit/>
          </a:bodyPr>
          <a:lstStyle/>
          <a:p>
            <a:pPr indent="0" lvl="0" marL="177800" rtl="0" algn="ctr">
              <a:lnSpc>
                <a:spcPct val="90000"/>
              </a:lnSpc>
              <a:spcBef>
                <a:spcPts val="0"/>
              </a:spcBef>
              <a:spcAft>
                <a:spcPts val="0"/>
              </a:spcAft>
              <a:buClr>
                <a:srgbClr val="6D6E6C"/>
              </a:buClr>
              <a:buSzPts val="2400"/>
              <a:buNone/>
            </a:pPr>
            <a:r>
              <a:rPr i="0" lang="en-IE" sz="2400"/>
              <a:t>Evet, girişimci olmak kaçınılmaz olarak iş, pazarlama ve finans becerilerini içerir</a:t>
            </a:r>
            <a:r>
              <a:rPr i="0" lang="en-IE" sz="2400">
                <a:solidFill>
                  <a:srgbClr val="E63275"/>
                </a:solidFill>
              </a:rPr>
              <a:t>; ancak birçoğu STEM becerilerinin bir şirket yönetmeye büyük katkısı olduğunun farkında değildir. </a:t>
            </a:r>
            <a:r>
              <a:rPr i="0" lang="en-IE" sz="2400"/>
              <a:t>Girişimcilik becerilerinin eksikliği sizi tutkunuzdan caydırmamalıdır. Bu beceriler son derece ulaşılabilir ve öğrenilebilir.</a:t>
            </a:r>
            <a:endParaRPr/>
          </a:p>
          <a:p>
            <a:pPr indent="0" lvl="0" marL="177800" rtl="0" algn="ctr">
              <a:lnSpc>
                <a:spcPct val="90000"/>
              </a:lnSpc>
              <a:spcBef>
                <a:spcPts val="600"/>
              </a:spcBef>
              <a:spcAft>
                <a:spcPts val="0"/>
              </a:spcAft>
              <a:buClr>
                <a:srgbClr val="6D6E6C"/>
              </a:buClr>
              <a:buSzPts val="2400"/>
              <a:buNone/>
            </a:pPr>
            <a:r>
              <a:t/>
            </a:r>
            <a:endParaRPr b="1" i="0" sz="2400">
              <a:solidFill>
                <a:srgbClr val="E63275"/>
              </a:solidFill>
            </a:endParaRPr>
          </a:p>
          <a:p>
            <a:pPr indent="0" lvl="0" marL="177800" rtl="0" algn="ctr">
              <a:lnSpc>
                <a:spcPct val="90000"/>
              </a:lnSpc>
              <a:spcBef>
                <a:spcPts val="0"/>
              </a:spcBef>
              <a:spcAft>
                <a:spcPts val="0"/>
              </a:spcAft>
              <a:buClr>
                <a:srgbClr val="E63275"/>
              </a:buClr>
              <a:buSzPts val="2800"/>
              <a:buNone/>
            </a:pPr>
            <a:r>
              <a:rPr b="1" i="0" lang="en-IE" sz="2800">
                <a:solidFill>
                  <a:srgbClr val="E63275"/>
                </a:solidFill>
              </a:rPr>
              <a:t>Bu bölümde;</a:t>
            </a:r>
            <a:endParaRPr/>
          </a:p>
          <a:p>
            <a:pPr indent="-342900" lvl="0" marL="520700" rtl="0" algn="ctr">
              <a:lnSpc>
                <a:spcPct val="90000"/>
              </a:lnSpc>
              <a:spcBef>
                <a:spcPts val="600"/>
              </a:spcBef>
              <a:spcAft>
                <a:spcPts val="0"/>
              </a:spcAft>
              <a:buClr>
                <a:srgbClr val="E95273"/>
              </a:buClr>
              <a:buSzPts val="2400"/>
              <a:buFont typeface="Arial"/>
              <a:buChar char="•"/>
            </a:pPr>
            <a:r>
              <a:rPr i="0" lang="en-IE" sz="2400"/>
              <a:t>İş planının ne olduğunu ve neden önemli olduğunu öğrenin</a:t>
            </a:r>
            <a:endParaRPr i="0" sz="2400"/>
          </a:p>
          <a:p>
            <a:pPr indent="-342900" lvl="0" marL="520700" rtl="0" algn="ctr">
              <a:lnSpc>
                <a:spcPct val="90000"/>
              </a:lnSpc>
              <a:spcBef>
                <a:spcPts val="600"/>
              </a:spcBef>
              <a:spcAft>
                <a:spcPts val="0"/>
              </a:spcAft>
              <a:buClr>
                <a:srgbClr val="E95273"/>
              </a:buClr>
              <a:buSzPts val="2400"/>
              <a:buFont typeface="Arial"/>
              <a:buChar char="•"/>
            </a:pPr>
            <a:r>
              <a:rPr i="0" lang="en-IE" sz="2400"/>
              <a:t>İş planlamasında ortak mitler ve gerçeklerden kurtulun</a:t>
            </a:r>
            <a:endParaRPr i="0" sz="2400"/>
          </a:p>
          <a:p>
            <a:pPr indent="-342900" lvl="0" marL="520700" rtl="0" algn="ctr">
              <a:lnSpc>
                <a:spcPct val="90000"/>
              </a:lnSpc>
              <a:spcBef>
                <a:spcPts val="600"/>
              </a:spcBef>
              <a:spcAft>
                <a:spcPts val="0"/>
              </a:spcAft>
              <a:buClr>
                <a:srgbClr val="E95273"/>
              </a:buClr>
              <a:buSzPts val="2400"/>
              <a:buFont typeface="Arial"/>
              <a:buChar char="•"/>
            </a:pPr>
            <a:r>
              <a:rPr i="0" lang="en-IE" sz="2400"/>
              <a:t>Denemenin neden planlama kadar önemli olduğunu öğrenin</a:t>
            </a:r>
            <a:endParaRPr i="0" sz="2400"/>
          </a:p>
          <a:p>
            <a:pPr indent="-342900" lvl="0" marL="520700" rtl="0" algn="ctr">
              <a:lnSpc>
                <a:spcPct val="90000"/>
              </a:lnSpc>
              <a:spcBef>
                <a:spcPts val="600"/>
              </a:spcBef>
              <a:spcAft>
                <a:spcPts val="0"/>
              </a:spcAft>
              <a:buClr>
                <a:srgbClr val="E95273"/>
              </a:buClr>
              <a:buSzPts val="2400"/>
              <a:buFont typeface="Arial"/>
              <a:buChar char="•"/>
            </a:pPr>
            <a:r>
              <a:rPr i="0" lang="en-IE" sz="2400"/>
              <a:t>Güçlü ve sağlam bir iş kurmayı öğrenin</a:t>
            </a:r>
            <a:endParaRPr i="0" sz="2400"/>
          </a:p>
          <a:p>
            <a:pPr indent="-342900" lvl="0" marL="520700" rtl="0" algn="ctr">
              <a:lnSpc>
                <a:spcPct val="90000"/>
              </a:lnSpc>
              <a:spcBef>
                <a:spcPts val="600"/>
              </a:spcBef>
              <a:spcAft>
                <a:spcPts val="0"/>
              </a:spcAft>
              <a:buClr>
                <a:srgbClr val="E95273"/>
              </a:buClr>
              <a:buSzPts val="2400"/>
              <a:buFont typeface="Arial"/>
              <a:buChar char="•"/>
            </a:pPr>
            <a:r>
              <a:rPr i="0" lang="en-IE" sz="2400"/>
              <a:t>Zor zamanlar ve krizler için plan yapın</a:t>
            </a:r>
            <a:endParaRPr i="0" sz="2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5" name="Shape 775"/>
        <p:cNvGrpSpPr/>
        <p:nvPr/>
      </p:nvGrpSpPr>
      <p:grpSpPr>
        <a:xfrm>
          <a:off x="0" y="0"/>
          <a:ext cx="0" cy="0"/>
          <a:chOff x="0" y="0"/>
          <a:chExt cx="0" cy="0"/>
        </a:xfrm>
      </p:grpSpPr>
      <p:sp>
        <p:nvSpPr>
          <p:cNvPr id="776" name="Google Shape;776;p23"/>
          <p:cNvSpPr txBox="1"/>
          <p:nvPr>
            <p:ph idx="1" type="body"/>
          </p:nvPr>
        </p:nvSpPr>
        <p:spPr>
          <a:xfrm>
            <a:off x="5254643" y="712972"/>
            <a:ext cx="6559513" cy="697353"/>
          </a:xfrm>
          <a:prstGeom prst="rect">
            <a:avLst/>
          </a:prstGeom>
          <a:solidFill>
            <a:schemeClr val="lt1"/>
          </a:solidFill>
          <a:ln>
            <a:noFill/>
          </a:ln>
        </p:spPr>
        <p:txBody>
          <a:bodyPr anchorCtr="0" anchor="t" bIns="45700" lIns="91425" spcFirstLastPara="1" rIns="91425" wrap="square" tIns="45700">
            <a:noAutofit/>
          </a:bodyPr>
          <a:lstStyle/>
          <a:p>
            <a:pPr indent="0" lvl="0" marL="177800" rtl="0" algn="l">
              <a:lnSpc>
                <a:spcPct val="90000"/>
              </a:lnSpc>
              <a:spcBef>
                <a:spcPts val="0"/>
              </a:spcBef>
              <a:spcAft>
                <a:spcPts val="0"/>
              </a:spcAft>
              <a:buClr>
                <a:srgbClr val="E95273"/>
              </a:buClr>
              <a:buSzPts val="3600"/>
              <a:buNone/>
            </a:pPr>
            <a:r>
              <a:rPr b="1" lang="en-IE">
                <a:solidFill>
                  <a:srgbClr val="E95273"/>
                </a:solidFill>
              </a:rPr>
              <a:t>İşletme Planları nedir</a:t>
            </a:r>
            <a:endParaRPr b="1">
              <a:solidFill>
                <a:srgbClr val="E95273"/>
              </a:solidFill>
            </a:endParaRPr>
          </a:p>
          <a:p>
            <a:pPr indent="0" lvl="0" marL="177800" rtl="0" algn="l">
              <a:lnSpc>
                <a:spcPct val="90000"/>
              </a:lnSpc>
              <a:spcBef>
                <a:spcPts val="0"/>
              </a:spcBef>
              <a:spcAft>
                <a:spcPts val="0"/>
              </a:spcAft>
              <a:buClr>
                <a:srgbClr val="E95273"/>
              </a:buClr>
              <a:buSzPts val="3600"/>
              <a:buNone/>
            </a:pPr>
            <a:r>
              <a:rPr b="1" lang="en-IE">
                <a:solidFill>
                  <a:srgbClr val="E95273"/>
                </a:solidFill>
              </a:rPr>
              <a:t>ve neden önemlidirler?</a:t>
            </a:r>
            <a:endParaRPr b="1"/>
          </a:p>
        </p:txBody>
      </p:sp>
      <p:sp>
        <p:nvSpPr>
          <p:cNvPr id="777" name="Google Shape;777;p23"/>
          <p:cNvSpPr txBox="1"/>
          <p:nvPr>
            <p:ph idx="2" type="body"/>
          </p:nvPr>
        </p:nvSpPr>
        <p:spPr>
          <a:xfrm>
            <a:off x="3686175" y="2117448"/>
            <a:ext cx="8172450"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26942"/>
              </a:buClr>
              <a:buSzPts val="2400"/>
              <a:buFont typeface="Arial"/>
              <a:buChar char="•"/>
            </a:pPr>
            <a:r>
              <a:rPr b="1" lang="en-IE">
                <a:solidFill>
                  <a:srgbClr val="E63275"/>
                </a:solidFill>
              </a:rPr>
              <a:t>İş Planı, yöntemsel olarak tüm girişimcilik planlama süreci boyunca düşünen önemli bir araçtır.</a:t>
            </a:r>
            <a:endParaRPr/>
          </a:p>
          <a:p>
            <a:pPr indent="-342900" lvl="0" marL="342900" rtl="0" algn="l">
              <a:lnSpc>
                <a:spcPct val="90000"/>
              </a:lnSpc>
              <a:spcBef>
                <a:spcPts val="400"/>
              </a:spcBef>
              <a:spcAft>
                <a:spcPts val="0"/>
              </a:spcAft>
              <a:buClr>
                <a:srgbClr val="F26942"/>
              </a:buClr>
              <a:buSzPts val="2400"/>
              <a:buFont typeface="Arial"/>
              <a:buChar char="•"/>
            </a:pPr>
            <a:r>
              <a:rPr lang="en-IE"/>
              <a:t>Birçok girişimci, bankaları veya fon ajansları tarafından istenmedikçe, aslında bir iş planını tamamlamazlar. Bu kayıp bir fırsattır.</a:t>
            </a:r>
            <a:endParaRPr/>
          </a:p>
          <a:p>
            <a:pPr indent="-342900" lvl="0" marL="342900" rtl="0" algn="l">
              <a:lnSpc>
                <a:spcPct val="90000"/>
              </a:lnSpc>
              <a:spcBef>
                <a:spcPts val="400"/>
              </a:spcBef>
              <a:spcAft>
                <a:spcPts val="0"/>
              </a:spcAft>
              <a:buClr>
                <a:srgbClr val="F26942"/>
              </a:buClr>
              <a:buSzPts val="2400"/>
              <a:buFont typeface="Arial"/>
              <a:buChar char="•"/>
            </a:pPr>
            <a:r>
              <a:rPr lang="en-IE"/>
              <a:t>Düzgün hazırlanmış bir </a:t>
            </a:r>
            <a:r>
              <a:rPr b="1" lang="en-IE"/>
              <a:t>İş Planı bir hikaye anlatmalı</a:t>
            </a:r>
            <a:r>
              <a:rPr lang="en-IE"/>
              <a:t>, bir </a:t>
            </a:r>
            <a:r>
              <a:rPr b="1" lang="en-IE"/>
              <a:t>tartışma yapmalı </a:t>
            </a:r>
            <a:r>
              <a:rPr lang="en-IE"/>
              <a:t>ve</a:t>
            </a:r>
            <a:r>
              <a:rPr b="1" lang="en-IE"/>
              <a:t> geleceği az çok tahmin etmelidir</a:t>
            </a:r>
            <a:r>
              <a:rPr lang="en-IE"/>
              <a:t>. </a:t>
            </a:r>
            <a:endParaRPr/>
          </a:p>
          <a:p>
            <a:pPr indent="-342900" lvl="0" marL="342900" rtl="0" algn="l">
              <a:lnSpc>
                <a:spcPct val="90000"/>
              </a:lnSpc>
              <a:spcBef>
                <a:spcPts val="400"/>
              </a:spcBef>
              <a:spcAft>
                <a:spcPts val="0"/>
              </a:spcAft>
              <a:buClr>
                <a:srgbClr val="F26942"/>
              </a:buClr>
              <a:buSzPts val="2400"/>
              <a:buFont typeface="Arial"/>
              <a:buChar char="•"/>
            </a:pPr>
            <a:r>
              <a:rPr lang="en-IE"/>
              <a:t>İş planlaması, hedef belirleme, hedefleri açıklama ve daha sonra bu hedef ve hedeflere ulaşmak için bir belgeyi haritalama sürecinde size rehberlik eder. </a:t>
            </a:r>
            <a:r>
              <a:rPr b="1" lang="en-IE"/>
              <a:t>Karmaşık olması gerekmez.</a:t>
            </a:r>
            <a:endParaRPr b="1"/>
          </a:p>
        </p:txBody>
      </p:sp>
      <p:sp>
        <p:nvSpPr>
          <p:cNvPr id="778" name="Google Shape;778;p23"/>
          <p:cNvSpPr/>
          <p:nvPr/>
        </p:nvSpPr>
        <p:spPr>
          <a:xfrm>
            <a:off x="438150" y="6324600"/>
            <a:ext cx="8096250" cy="2762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200">
                <a:solidFill>
                  <a:srgbClr val="7F7F7F"/>
                </a:solidFill>
                <a:latin typeface="Calibri"/>
                <a:ea typeface="Calibri"/>
                <a:cs typeface="Calibri"/>
                <a:sym typeface="Calibri"/>
              </a:rPr>
              <a:t>Source: </a:t>
            </a:r>
            <a:r>
              <a:rPr lang="en-IE" sz="1200" u="sng">
                <a:solidFill>
                  <a:srgbClr val="7F7F7F"/>
                </a:solidFill>
                <a:latin typeface="Calibri"/>
                <a:ea typeface="Calibri"/>
                <a:cs typeface="Calibri"/>
                <a:sym typeface="Calibri"/>
                <a:hlinkClick r:id="rId3"/>
              </a:rPr>
              <a:t>www.entrepreneurship.org/articles/2002/05/business-planning-building-an-effective-business-model</a:t>
            </a:r>
            <a:r>
              <a:rPr lang="en-IE" sz="1200">
                <a:solidFill>
                  <a:srgbClr val="7F7F7F"/>
                </a:solidFill>
                <a:latin typeface="Calibri"/>
                <a:ea typeface="Calibri"/>
                <a:cs typeface="Calibri"/>
                <a:sym typeface="Calibri"/>
              </a:rPr>
              <a:t> </a:t>
            </a:r>
            <a:endParaRPr/>
          </a:p>
        </p:txBody>
      </p:sp>
      <p:pic>
        <p:nvPicPr>
          <p:cNvPr descr="A picture containing drawing&#10;&#10;Description automatically generated" id="779" name="Google Shape;779;p23"/>
          <p:cNvPicPr preferRelativeResize="0"/>
          <p:nvPr/>
        </p:nvPicPr>
        <p:blipFill rotWithShape="1">
          <a:blip r:embed="rId4">
            <a:alphaModFix/>
          </a:blip>
          <a:srcRect b="0" l="0" r="0" t="0"/>
          <a:stretch/>
        </p:blipFill>
        <p:spPr>
          <a:xfrm>
            <a:off x="258940" y="3864372"/>
            <a:ext cx="3348326" cy="16340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p24"/>
          <p:cNvSpPr txBox="1"/>
          <p:nvPr>
            <p:ph idx="1" type="body"/>
          </p:nvPr>
        </p:nvSpPr>
        <p:spPr>
          <a:xfrm>
            <a:off x="5296722" y="1001994"/>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İş Planı Yapmanın Nedenleri</a:t>
            </a:r>
            <a:endParaRPr b="1">
              <a:solidFill>
                <a:srgbClr val="E95273"/>
              </a:solidFill>
            </a:endParaRPr>
          </a:p>
        </p:txBody>
      </p:sp>
      <p:sp>
        <p:nvSpPr>
          <p:cNvPr id="785" name="Google Shape;785;p24"/>
          <p:cNvSpPr txBox="1"/>
          <p:nvPr>
            <p:ph idx="2" type="body"/>
          </p:nvPr>
        </p:nvSpPr>
        <p:spPr>
          <a:xfrm>
            <a:off x="5876942" y="2944535"/>
            <a:ext cx="5201828"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İstatistiklere göre,  </a:t>
            </a:r>
            <a:r>
              <a:rPr b="1" lang="en-IE">
                <a:solidFill>
                  <a:srgbClr val="E63275"/>
                </a:solidFill>
              </a:rPr>
              <a:t>* İşe yeni başlayan şirketlerin% 66'sı ilk beş yıllarında başarısız olacak ve iş planı olmayan küçük işletmelerin% 80'i ilk 5 yılda başarısız olacak **</a:t>
            </a:r>
            <a:endParaRPr b="1">
              <a:solidFill>
                <a:srgbClr val="E63275"/>
              </a:solidFill>
            </a:endParaRPr>
          </a:p>
          <a:p>
            <a:pPr indent="0" lvl="0" marL="0" rtl="0" algn="l">
              <a:lnSpc>
                <a:spcPct val="90000"/>
              </a:lnSpc>
              <a:spcBef>
                <a:spcPts val="1000"/>
              </a:spcBef>
              <a:spcAft>
                <a:spcPts val="0"/>
              </a:spcAft>
              <a:buClr>
                <a:srgbClr val="6D6E6C"/>
              </a:buClr>
              <a:buSzPts val="2000"/>
              <a:buNone/>
            </a:pPr>
            <a:r>
              <a:t/>
            </a:r>
            <a:endParaRPr sz="2000">
              <a:solidFill>
                <a:srgbClr val="F26942"/>
              </a:solidFill>
            </a:endParaRPr>
          </a:p>
          <a:p>
            <a:pPr indent="0" lvl="0" marL="0" rtl="0" algn="l">
              <a:lnSpc>
                <a:spcPct val="90000"/>
              </a:lnSpc>
              <a:spcBef>
                <a:spcPts val="1000"/>
              </a:spcBef>
              <a:spcAft>
                <a:spcPts val="0"/>
              </a:spcAft>
              <a:buClr>
                <a:srgbClr val="6D6E6C"/>
              </a:buClr>
              <a:buSzPts val="2000"/>
              <a:buNone/>
            </a:pPr>
            <a:r>
              <a:t/>
            </a:r>
            <a:endParaRPr sz="2000">
              <a:solidFill>
                <a:srgbClr val="F26942"/>
              </a:solidFill>
            </a:endParaRPr>
          </a:p>
          <a:p>
            <a:pPr indent="0" lvl="0" marL="0" rtl="0" algn="l">
              <a:lnSpc>
                <a:spcPct val="90000"/>
              </a:lnSpc>
              <a:spcBef>
                <a:spcPts val="1000"/>
              </a:spcBef>
              <a:spcAft>
                <a:spcPts val="0"/>
              </a:spcAft>
              <a:buClr>
                <a:srgbClr val="F26942"/>
              </a:buClr>
              <a:buSzPts val="2000"/>
              <a:buNone/>
            </a:pPr>
            <a:r>
              <a:rPr lang="en-IE" sz="2000">
                <a:solidFill>
                  <a:srgbClr val="F26942"/>
                </a:solidFill>
              </a:rPr>
              <a:t>* Bank of Ireland    ** Paul Fagan, Action Coach*</a:t>
            </a:r>
            <a:endParaRPr sz="2000">
              <a:solidFill>
                <a:srgbClr val="F26942"/>
              </a:solidFill>
            </a:endParaRPr>
          </a:p>
        </p:txBody>
      </p:sp>
      <p:pic>
        <p:nvPicPr>
          <p:cNvPr descr="A screenshot of a cell phone&#10;&#10;Description automatically generated" id="786" name="Google Shape;786;p24"/>
          <p:cNvPicPr preferRelativeResize="0"/>
          <p:nvPr/>
        </p:nvPicPr>
        <p:blipFill rotWithShape="1">
          <a:blip r:embed="rId3">
            <a:alphaModFix/>
          </a:blip>
          <a:srcRect b="0" l="0" r="0" t="0"/>
          <a:stretch/>
        </p:blipFill>
        <p:spPr>
          <a:xfrm>
            <a:off x="544165" y="2944535"/>
            <a:ext cx="4891900" cy="3668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0" name="Shape 790"/>
        <p:cNvGrpSpPr/>
        <p:nvPr/>
      </p:nvGrpSpPr>
      <p:grpSpPr>
        <a:xfrm>
          <a:off x="0" y="0"/>
          <a:ext cx="0" cy="0"/>
          <a:chOff x="0" y="0"/>
          <a:chExt cx="0" cy="0"/>
        </a:xfrm>
      </p:grpSpPr>
      <p:sp>
        <p:nvSpPr>
          <p:cNvPr id="791" name="Google Shape;791;p25"/>
          <p:cNvSpPr txBox="1"/>
          <p:nvPr>
            <p:ph idx="1" type="body"/>
          </p:nvPr>
        </p:nvSpPr>
        <p:spPr>
          <a:xfrm>
            <a:off x="1251597"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İş Planı Yapmanın Nedenleri</a:t>
            </a:r>
            <a:endParaRPr b="1">
              <a:solidFill>
                <a:srgbClr val="E95273"/>
              </a:solidFill>
            </a:endParaRPr>
          </a:p>
        </p:txBody>
      </p:sp>
      <p:sp>
        <p:nvSpPr>
          <p:cNvPr id="792" name="Google Shape;792;p25"/>
          <p:cNvSpPr txBox="1"/>
          <p:nvPr>
            <p:ph idx="2" type="body"/>
          </p:nvPr>
        </p:nvSpPr>
        <p:spPr>
          <a:xfrm>
            <a:off x="473629" y="2131062"/>
            <a:ext cx="8963024" cy="3975101"/>
          </a:xfrm>
          <a:prstGeom prst="rect">
            <a:avLst/>
          </a:prstGeom>
          <a:noFill/>
          <a:ln>
            <a:noFill/>
          </a:ln>
        </p:spPr>
        <p:txBody>
          <a:bodyPr anchorCtr="0" anchor="t" bIns="45700" lIns="91425" spcFirstLastPara="1" rIns="91425" wrap="square" tIns="45700">
            <a:noAutofit/>
          </a:bodyPr>
          <a:lstStyle/>
          <a:p>
            <a:pPr indent="0" lvl="0" marL="215900" rtl="0" algn="l">
              <a:lnSpc>
                <a:spcPct val="90000"/>
              </a:lnSpc>
              <a:spcBef>
                <a:spcPts val="0"/>
              </a:spcBef>
              <a:spcAft>
                <a:spcPts val="0"/>
              </a:spcAft>
              <a:buClr>
                <a:srgbClr val="10B1A2"/>
              </a:buClr>
              <a:buSzPts val="2200"/>
              <a:buNone/>
            </a:pPr>
            <a:r>
              <a:rPr b="1" lang="en-IE" sz="2200">
                <a:solidFill>
                  <a:srgbClr val="10B1A2"/>
                </a:solidFill>
              </a:rPr>
              <a:t>İşe yeni başlayan şirketler ilk beş yıllarında neden başarısız oluyor?</a:t>
            </a:r>
            <a:endParaRPr/>
          </a:p>
          <a:p>
            <a:pPr indent="0" lvl="0" marL="215900" rtl="0" algn="l">
              <a:lnSpc>
                <a:spcPct val="90000"/>
              </a:lnSpc>
              <a:spcBef>
                <a:spcPts val="0"/>
              </a:spcBef>
              <a:spcAft>
                <a:spcPts val="0"/>
              </a:spcAft>
              <a:buClr>
                <a:srgbClr val="6D6E6C"/>
              </a:buClr>
              <a:buSzPts val="2200"/>
              <a:buNone/>
            </a:pPr>
            <a:r>
              <a:t/>
            </a:r>
            <a:endParaRPr sz="2200">
              <a:solidFill>
                <a:srgbClr val="F26942"/>
              </a:solidFill>
            </a:endParaRPr>
          </a:p>
          <a:p>
            <a:pPr indent="-342900" lvl="0" marL="558800" rtl="0" algn="l">
              <a:lnSpc>
                <a:spcPct val="90000"/>
              </a:lnSpc>
              <a:spcBef>
                <a:spcPts val="0"/>
              </a:spcBef>
              <a:spcAft>
                <a:spcPts val="0"/>
              </a:spcAft>
              <a:buClr>
                <a:srgbClr val="F26942"/>
              </a:buClr>
              <a:buSzPts val="2300"/>
              <a:buFont typeface="Arial"/>
              <a:buChar char="•"/>
            </a:pPr>
            <a:r>
              <a:rPr lang="en-IE" sz="2300"/>
              <a:t>İşletme sahipleri adına planlama eksikliği.</a:t>
            </a:r>
            <a:endParaRPr/>
          </a:p>
          <a:p>
            <a:pPr indent="-342900" lvl="0" marL="558800" rtl="0" algn="l">
              <a:lnSpc>
                <a:spcPct val="90000"/>
              </a:lnSpc>
              <a:spcBef>
                <a:spcPts val="0"/>
              </a:spcBef>
              <a:spcAft>
                <a:spcPts val="0"/>
              </a:spcAft>
              <a:buClr>
                <a:srgbClr val="F26942"/>
              </a:buClr>
              <a:buSzPts val="2300"/>
              <a:buFont typeface="Arial"/>
              <a:buChar char="•"/>
            </a:pPr>
            <a:r>
              <a:rPr lang="en-IE" sz="2300"/>
              <a:t>İyi yapılandırılmış bir iş planına sahip olmak size daha fazla hayatta kalma başarısı verir. Tüm süreç boyunca düşünmenize yardımcı olur</a:t>
            </a:r>
            <a:endParaRPr sz="2300"/>
          </a:p>
          <a:p>
            <a:pPr indent="-342900" lvl="0" marL="558800" rtl="0" algn="l">
              <a:lnSpc>
                <a:spcPct val="90000"/>
              </a:lnSpc>
              <a:spcBef>
                <a:spcPts val="0"/>
              </a:spcBef>
              <a:spcAft>
                <a:spcPts val="0"/>
              </a:spcAft>
              <a:buClr>
                <a:srgbClr val="F26942"/>
              </a:buClr>
              <a:buSzPts val="2300"/>
              <a:buFont typeface="Arial"/>
              <a:buChar char="•"/>
            </a:pPr>
            <a:r>
              <a:rPr lang="en-IE" sz="2300"/>
              <a:t>İş planının değeri sadece planın kendisi değil, aynı zamanda yazma sürecidir.</a:t>
            </a:r>
            <a:endParaRPr/>
          </a:p>
          <a:p>
            <a:pPr indent="-342900" lvl="0" marL="558800" rtl="0" algn="l">
              <a:lnSpc>
                <a:spcPct val="90000"/>
              </a:lnSpc>
              <a:spcBef>
                <a:spcPts val="0"/>
              </a:spcBef>
              <a:spcAft>
                <a:spcPts val="0"/>
              </a:spcAft>
              <a:buClr>
                <a:srgbClr val="F26942"/>
              </a:buClr>
              <a:buSzPts val="2300"/>
              <a:buFont typeface="Arial"/>
              <a:buChar char="•"/>
            </a:pPr>
            <a:r>
              <a:rPr lang="en-IE" sz="2300"/>
              <a:t>Başlamak için gereken kaynakları ve ihtiyaçları kağıda dökün</a:t>
            </a:r>
            <a:endParaRPr sz="2300"/>
          </a:p>
          <a:p>
            <a:pPr indent="-342900" lvl="0" marL="558800" rtl="0" algn="l">
              <a:lnSpc>
                <a:spcPct val="90000"/>
              </a:lnSpc>
              <a:spcBef>
                <a:spcPts val="0"/>
              </a:spcBef>
              <a:spcAft>
                <a:spcPts val="0"/>
              </a:spcAft>
              <a:buClr>
                <a:srgbClr val="F26942"/>
              </a:buClr>
              <a:buSzPts val="2300"/>
              <a:buFont typeface="Arial"/>
              <a:buChar char="•"/>
            </a:pPr>
            <a:r>
              <a:rPr lang="en-IE" sz="2300"/>
              <a:t>Kendinizi yapmaya değer olduğuna ikna etmek için</a:t>
            </a:r>
            <a:endParaRPr sz="2300"/>
          </a:p>
          <a:p>
            <a:pPr indent="-342900" lvl="0" marL="558800" rtl="0" algn="l">
              <a:lnSpc>
                <a:spcPct val="90000"/>
              </a:lnSpc>
              <a:spcBef>
                <a:spcPts val="0"/>
              </a:spcBef>
              <a:spcAft>
                <a:spcPts val="0"/>
              </a:spcAft>
              <a:buClr>
                <a:srgbClr val="F26942"/>
              </a:buClr>
              <a:buSzPts val="2300"/>
              <a:buFont typeface="Arial"/>
              <a:buChar char="•"/>
            </a:pPr>
            <a:r>
              <a:rPr lang="en-IE" sz="2300"/>
              <a:t>Başkalarına düşündüğünüzü göstermek için</a:t>
            </a:r>
            <a:endParaRPr sz="2300"/>
          </a:p>
          <a:p>
            <a:pPr indent="-342900" lvl="0" marL="558800" rtl="0" algn="l">
              <a:lnSpc>
                <a:spcPct val="90000"/>
              </a:lnSpc>
              <a:spcBef>
                <a:spcPts val="0"/>
              </a:spcBef>
              <a:spcAft>
                <a:spcPts val="0"/>
              </a:spcAft>
              <a:buClr>
                <a:srgbClr val="F26942"/>
              </a:buClr>
              <a:buSzPts val="2300"/>
              <a:buFont typeface="Arial"/>
              <a:buChar char="•"/>
            </a:pPr>
            <a:r>
              <a:rPr lang="en-IE" sz="2300"/>
              <a:t>Yatırımcıları destek vermeye ikna etmek için</a:t>
            </a:r>
            <a:endParaRPr sz="2300"/>
          </a:p>
          <a:p>
            <a:pPr indent="-342900" lvl="0" marL="558800" rtl="0" algn="l">
              <a:lnSpc>
                <a:spcPct val="90000"/>
              </a:lnSpc>
              <a:spcBef>
                <a:spcPts val="0"/>
              </a:spcBef>
              <a:spcAft>
                <a:spcPts val="0"/>
              </a:spcAft>
              <a:buClr>
                <a:srgbClr val="F26942"/>
              </a:buClr>
              <a:buSzPts val="2300"/>
              <a:buFont typeface="Arial"/>
              <a:buChar char="•"/>
            </a:pPr>
            <a:r>
              <a:rPr lang="en-IE" sz="2300"/>
              <a:t>Kendinizi hedef almanız ve kendinizi ölçmeniz için hedefler vermektir.</a:t>
            </a:r>
            <a:endParaRPr sz="2300"/>
          </a:p>
          <a:p>
            <a:pPr indent="0" lvl="0" marL="215900" rtl="0" algn="l">
              <a:lnSpc>
                <a:spcPct val="90000"/>
              </a:lnSpc>
              <a:spcBef>
                <a:spcPts val="0"/>
              </a:spcBef>
              <a:spcAft>
                <a:spcPts val="0"/>
              </a:spcAft>
              <a:buClr>
                <a:srgbClr val="5BA2A4"/>
              </a:buClr>
              <a:buSzPts val="2400"/>
              <a:buFont typeface="Arial"/>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pic>
        <p:nvPicPr>
          <p:cNvPr descr="A picture containing box, food&#10;&#10;Description automatically generated" id="797" name="Google Shape;797;p26"/>
          <p:cNvPicPr preferRelativeResize="0"/>
          <p:nvPr>
            <p:ph idx="2" type="pic"/>
          </p:nvPr>
        </p:nvPicPr>
        <p:blipFill rotWithShape="1">
          <a:blip r:embed="rId3">
            <a:alphaModFix/>
          </a:blip>
          <a:srcRect b="15834" l="0" r="0" t="15835"/>
          <a:stretch/>
        </p:blipFill>
        <p:spPr>
          <a:xfrm>
            <a:off x="11628" y="7397"/>
            <a:ext cx="12167420" cy="4409769"/>
          </a:xfrm>
          <a:prstGeom prst="rect">
            <a:avLst/>
          </a:prstGeom>
          <a:noFill/>
          <a:ln>
            <a:noFill/>
          </a:ln>
        </p:spPr>
      </p:pic>
      <p:sp>
        <p:nvSpPr>
          <p:cNvPr id="798" name="Google Shape;798;p26"/>
          <p:cNvSpPr txBox="1"/>
          <p:nvPr>
            <p:ph idx="1" type="body"/>
          </p:nvPr>
        </p:nvSpPr>
        <p:spPr>
          <a:xfrm>
            <a:off x="332508" y="5551374"/>
            <a:ext cx="11545518" cy="63386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IE" sz="2800"/>
              <a:t>Bir İş Planı ve İş Modeli geliştirirken, STEM girişimcilerindeki kadınların süreçle ilgili mitlerin ve yanlış anlamaların olduğunun farkında olması gerekir…</a:t>
            </a:r>
            <a:endParaRPr/>
          </a:p>
          <a:p>
            <a:pPr indent="0" lvl="0" marL="0" rtl="0" algn="ctr">
              <a:lnSpc>
                <a:spcPct val="90000"/>
              </a:lnSpc>
              <a:spcBef>
                <a:spcPts val="1000"/>
              </a:spcBef>
              <a:spcAft>
                <a:spcPts val="0"/>
              </a:spcAft>
              <a:buClr>
                <a:schemeClr val="lt1"/>
              </a:buClr>
              <a:buSzPts val="2800"/>
              <a:buNone/>
            </a:pPr>
            <a:r>
              <a:t/>
            </a:r>
            <a:endParaRPr b="1" sz="2800"/>
          </a:p>
          <a:p>
            <a:pPr indent="0" lvl="0" marL="0" rtl="0" algn="ctr">
              <a:lnSpc>
                <a:spcPct val="90000"/>
              </a:lnSpc>
              <a:spcBef>
                <a:spcPts val="1000"/>
              </a:spcBef>
              <a:spcAft>
                <a:spcPts val="0"/>
              </a:spcAft>
              <a:buClr>
                <a:schemeClr val="lt1"/>
              </a:buClr>
              <a:buSzPts val="2800"/>
              <a:buNone/>
            </a:pPr>
            <a:r>
              <a:t/>
            </a:r>
            <a:endParaRPr b="1" sz="2800"/>
          </a:p>
        </p:txBody>
      </p:sp>
      <p:sp>
        <p:nvSpPr>
          <p:cNvPr id="799" name="Google Shape;799;p26"/>
          <p:cNvSpPr txBox="1"/>
          <p:nvPr>
            <p:ph idx="3" type="body"/>
          </p:nvPr>
        </p:nvSpPr>
        <p:spPr>
          <a:xfrm>
            <a:off x="332508" y="3787182"/>
            <a:ext cx="11545518" cy="6299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lang="en-IE"/>
              <a:t>İş Planlamasının Mitleri ve Gerçekleri - Çöktü!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27"/>
          <p:cNvSpPr txBox="1"/>
          <p:nvPr>
            <p:ph idx="1" type="body"/>
          </p:nvPr>
        </p:nvSpPr>
        <p:spPr>
          <a:xfrm>
            <a:off x="5796793" y="1890713"/>
            <a:ext cx="5904670" cy="36316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IE" sz="2800">
                <a:solidFill>
                  <a:srgbClr val="E63275"/>
                </a:solidFill>
              </a:rPr>
              <a:t>GERÇEK:</a:t>
            </a:r>
            <a:endParaRPr/>
          </a:p>
          <a:p>
            <a:pPr indent="0" lvl="0" marL="0" rtl="0" algn="l">
              <a:lnSpc>
                <a:spcPct val="90000"/>
              </a:lnSpc>
              <a:spcBef>
                <a:spcPts val="300"/>
              </a:spcBef>
              <a:spcAft>
                <a:spcPts val="0"/>
              </a:spcAft>
              <a:buSzPts val="2400"/>
              <a:buNone/>
            </a:pPr>
            <a:r>
              <a:t/>
            </a:r>
            <a:endParaRPr/>
          </a:p>
          <a:p>
            <a:pPr indent="0" lvl="0" marL="0" rtl="0" algn="l">
              <a:lnSpc>
                <a:spcPct val="90000"/>
              </a:lnSpc>
              <a:spcBef>
                <a:spcPts val="300"/>
              </a:spcBef>
              <a:spcAft>
                <a:spcPts val="0"/>
              </a:spcAft>
              <a:buSzPts val="2400"/>
              <a:buNone/>
            </a:pPr>
            <a:r>
              <a:rPr lang="en-IE"/>
              <a:t>Çoğu İş Planı sermaye arayışı ile bağlantılı olarak yazılmış olsa da, iyi yazılmış bir İş Planı şirkete, kurucusuna ve ekibine çeşitli faydalı amaçlara hizmet edecektir.</a:t>
            </a:r>
            <a:endParaRPr/>
          </a:p>
          <a:p>
            <a:pPr indent="0" lvl="0" marL="0" rtl="0" algn="l">
              <a:lnSpc>
                <a:spcPct val="90000"/>
              </a:lnSpc>
              <a:spcBef>
                <a:spcPts val="300"/>
              </a:spcBef>
              <a:spcAft>
                <a:spcPts val="0"/>
              </a:spcAft>
              <a:buSzPts val="2400"/>
              <a:buNone/>
            </a:pPr>
            <a:r>
              <a:t/>
            </a:r>
            <a:endParaRPr/>
          </a:p>
          <a:p>
            <a:pPr indent="-342900" lvl="0" marL="342900" rtl="0" algn="l">
              <a:lnSpc>
                <a:spcPct val="90000"/>
              </a:lnSpc>
              <a:spcBef>
                <a:spcPts val="300"/>
              </a:spcBef>
              <a:spcAft>
                <a:spcPts val="0"/>
              </a:spcAft>
              <a:buClr>
                <a:srgbClr val="F26942"/>
              </a:buClr>
              <a:buSzPts val="2400"/>
              <a:buFont typeface="Arial"/>
              <a:buChar char="•"/>
            </a:pPr>
            <a:r>
              <a:rPr lang="en-IE"/>
              <a:t>Büyüme için bir yönetim aracı ve yol haritası olarak kullanın.</a:t>
            </a:r>
            <a:endParaRPr/>
          </a:p>
          <a:p>
            <a:pPr indent="-342900" lvl="0" marL="342900" rtl="0" algn="l">
              <a:lnSpc>
                <a:spcPct val="90000"/>
              </a:lnSpc>
              <a:spcBef>
                <a:spcPts val="300"/>
              </a:spcBef>
              <a:spcAft>
                <a:spcPts val="0"/>
              </a:spcAft>
              <a:buClr>
                <a:srgbClr val="F26942"/>
              </a:buClr>
              <a:buSzPts val="2400"/>
              <a:buFont typeface="Arial"/>
              <a:buChar char="•"/>
            </a:pPr>
            <a:r>
              <a:rPr lang="en-IE"/>
              <a:t>Öngörülen hedeflere ve hedeflere ulaşmada zaman içindeki ilerlemeyi ölçmek için kullanın.</a:t>
            </a:r>
            <a:endParaRPr/>
          </a:p>
        </p:txBody>
      </p:sp>
      <p:pic>
        <p:nvPicPr>
          <p:cNvPr descr="A picture containing box, food&#10;&#10;Description automatically generated" id="805" name="Google Shape;805;p27"/>
          <p:cNvPicPr preferRelativeResize="0"/>
          <p:nvPr>
            <p:ph idx="2" type="pic"/>
          </p:nvPr>
        </p:nvPicPr>
        <p:blipFill rotWithShape="1">
          <a:blip r:embed="rId3">
            <a:alphaModFix/>
          </a:blip>
          <a:srcRect b="0" l="23653" r="23653" t="0"/>
          <a:stretch/>
        </p:blipFill>
        <p:spPr>
          <a:xfrm>
            <a:off x="608086" y="1404496"/>
            <a:ext cx="4849824" cy="4879740"/>
          </a:xfrm>
          <a:prstGeom prst="rect">
            <a:avLst/>
          </a:prstGeom>
          <a:noFill/>
          <a:ln>
            <a:noFill/>
          </a:ln>
        </p:spPr>
      </p:pic>
      <p:sp>
        <p:nvSpPr>
          <p:cNvPr id="806" name="Google Shape;806;p27"/>
          <p:cNvSpPr txBox="1"/>
          <p:nvPr>
            <p:ph idx="3" type="body"/>
          </p:nvPr>
        </p:nvSpPr>
        <p:spPr>
          <a:xfrm>
            <a:off x="5796793" y="161926"/>
            <a:ext cx="5904670" cy="146311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t>#1 Mit: </a:t>
            </a:r>
            <a:r>
              <a:rPr lang="en-IE">
                <a:solidFill>
                  <a:srgbClr val="6D6E6C"/>
                </a:solidFill>
              </a:rPr>
              <a:t>Bir şirketin sermaye </a:t>
            </a:r>
            <a:r>
              <a:rPr lang="en-IE">
                <a:solidFill>
                  <a:srgbClr val="6D6E6C"/>
                </a:solidFill>
              </a:rPr>
              <a:t>arttırması</a:t>
            </a:r>
            <a:r>
              <a:rPr lang="en-IE">
                <a:solidFill>
                  <a:srgbClr val="6D6E6C"/>
                </a:solidFill>
              </a:rPr>
              <a:t> gerektiğinde iş planları yazılır.</a:t>
            </a:r>
            <a:endParaRPr>
              <a:solidFill>
                <a:srgbClr val="E95273"/>
              </a:solidFill>
            </a:endParaRPr>
          </a:p>
          <a:p>
            <a:pPr indent="0" lvl="0" marL="0" rtl="0" algn="l">
              <a:lnSpc>
                <a:spcPct val="90000"/>
              </a:lnSpc>
              <a:spcBef>
                <a:spcPts val="1300"/>
              </a:spcBef>
              <a:spcAft>
                <a:spcPts val="0"/>
              </a:spcAft>
              <a:buClr>
                <a:srgbClr val="E63275"/>
              </a:buClr>
              <a:buSzPts val="3600"/>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28"/>
          <p:cNvSpPr txBox="1"/>
          <p:nvPr>
            <p:ph idx="1" type="body"/>
          </p:nvPr>
        </p:nvSpPr>
        <p:spPr>
          <a:xfrm>
            <a:off x="2495265" y="1754551"/>
            <a:ext cx="8944259" cy="38721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IE" sz="2800">
                <a:solidFill>
                  <a:srgbClr val="E63275"/>
                </a:solidFill>
              </a:rPr>
              <a:t>GERÇEK:</a:t>
            </a:r>
            <a:endParaRPr b="1" sz="2800"/>
          </a:p>
          <a:p>
            <a:pPr indent="-190500" lvl="0" marL="342900" rtl="0" algn="l">
              <a:lnSpc>
                <a:spcPct val="90000"/>
              </a:lnSpc>
              <a:spcBef>
                <a:spcPts val="300"/>
              </a:spcBef>
              <a:spcAft>
                <a:spcPts val="0"/>
              </a:spcAft>
              <a:buSzPts val="2400"/>
              <a:buNone/>
            </a:pPr>
            <a:r>
              <a:t/>
            </a:r>
            <a:endParaRPr/>
          </a:p>
          <a:p>
            <a:pPr indent="-342900" lvl="0" marL="342900" rtl="0" algn="l">
              <a:lnSpc>
                <a:spcPct val="90000"/>
              </a:lnSpc>
              <a:spcBef>
                <a:spcPts val="300"/>
              </a:spcBef>
              <a:spcAft>
                <a:spcPts val="0"/>
              </a:spcAft>
              <a:buSzPts val="2400"/>
              <a:buChar char="•"/>
            </a:pPr>
            <a:r>
              <a:rPr lang="en-IE"/>
              <a:t>Okuyucunuzun yüzlerce sayfayı incelemek için zamanı olmayacak. Plan özlü, iyi yazılmış ve finansman aramak için kullanıldığında, borç verenin veya yatırımcının ana endişe alanlarına odaklanmalıdır. Alakasız bilgilerle karıştırmayın.</a:t>
            </a:r>
            <a:endParaRPr/>
          </a:p>
          <a:p>
            <a:pPr indent="-190500" lvl="0" marL="342900" rtl="0" algn="l">
              <a:lnSpc>
                <a:spcPct val="90000"/>
              </a:lnSpc>
              <a:spcBef>
                <a:spcPts val="300"/>
              </a:spcBef>
              <a:spcAft>
                <a:spcPts val="0"/>
              </a:spcAft>
              <a:buSzPts val="2400"/>
              <a:buNone/>
            </a:pPr>
            <a:r>
              <a:t/>
            </a:r>
            <a:endParaRPr/>
          </a:p>
          <a:p>
            <a:pPr indent="-342900" lvl="0" marL="342900" rtl="0" algn="l">
              <a:lnSpc>
                <a:spcPct val="90000"/>
              </a:lnSpc>
              <a:spcBef>
                <a:spcPts val="300"/>
              </a:spcBef>
              <a:spcAft>
                <a:spcPts val="0"/>
              </a:spcAft>
              <a:buSzPts val="2400"/>
              <a:buChar char="•"/>
            </a:pPr>
            <a:r>
              <a:rPr lang="en-IE"/>
              <a:t>Bir İş Planının profesyonel olarak sunulması gerekmekle birlikte, aşırı derecede cömert bir sunum, her seferinde stil kazançları karşısında ters etki yapabilir. İlginçtir ki, Powerpoint'te hazırlanan iş planları çok daha etkili olabilir - fazlası sonra!</a:t>
            </a:r>
            <a:endParaRPr/>
          </a:p>
        </p:txBody>
      </p:sp>
      <p:sp>
        <p:nvSpPr>
          <p:cNvPr id="812" name="Google Shape;812;p28"/>
          <p:cNvSpPr txBox="1"/>
          <p:nvPr>
            <p:ph idx="2" type="body"/>
          </p:nvPr>
        </p:nvSpPr>
        <p:spPr>
          <a:xfrm>
            <a:off x="2495266" y="475072"/>
            <a:ext cx="8403792" cy="85715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t>#2 Mit:</a:t>
            </a:r>
            <a:r>
              <a:rPr lang="en-IE">
                <a:solidFill>
                  <a:srgbClr val="E95273"/>
                </a:solidFill>
              </a:rPr>
              <a:t>	</a:t>
            </a:r>
            <a:r>
              <a:rPr lang="en-IE">
                <a:solidFill>
                  <a:srgbClr val="6D6E6C"/>
                </a:solidFill>
              </a:rPr>
              <a:t>İş planları mümkün olduğunca ayrıntılı ve düzgün olmalıdır</a:t>
            </a:r>
            <a:endParaRPr>
              <a:solidFill>
                <a:srgbClr val="E95273"/>
              </a:solidFill>
            </a:endParaRPr>
          </a:p>
          <a:p>
            <a:pPr indent="0" lvl="0" marL="0" rtl="0" algn="l">
              <a:lnSpc>
                <a:spcPct val="90000"/>
              </a:lnSpc>
              <a:spcBef>
                <a:spcPts val="1000"/>
              </a:spcBef>
              <a:spcAft>
                <a:spcPts val="0"/>
              </a:spcAft>
              <a:buClr>
                <a:srgbClr val="E63275"/>
              </a:buClr>
              <a:buSzPts val="3600"/>
              <a:buFont typeface="Arial"/>
              <a:buNone/>
            </a:pPr>
            <a:r>
              <a:t/>
            </a:r>
            <a:endParaRPr/>
          </a:p>
        </p:txBody>
      </p:sp>
      <p:pic>
        <p:nvPicPr>
          <p:cNvPr descr="A picture containing window, light&#10;&#10;Description automatically generated" id="813" name="Google Shape;813;p28"/>
          <p:cNvPicPr preferRelativeResize="0"/>
          <p:nvPr/>
        </p:nvPicPr>
        <p:blipFill rotWithShape="1">
          <a:blip r:embed="rId3">
            <a:alphaModFix/>
          </a:blip>
          <a:srcRect b="0" l="0" r="0" t="0"/>
          <a:stretch/>
        </p:blipFill>
        <p:spPr>
          <a:xfrm>
            <a:off x="552627" y="2231471"/>
            <a:ext cx="1942638" cy="31920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29"/>
          <p:cNvSpPr txBox="1"/>
          <p:nvPr>
            <p:ph idx="1" type="body"/>
          </p:nvPr>
        </p:nvSpPr>
        <p:spPr>
          <a:xfrm>
            <a:off x="2495265" y="1754551"/>
            <a:ext cx="8944259" cy="38721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IE" sz="2800">
                <a:solidFill>
                  <a:srgbClr val="E63275"/>
                </a:solidFill>
              </a:rPr>
              <a:t>GERÇEK:</a:t>
            </a:r>
            <a:endParaRPr/>
          </a:p>
          <a:p>
            <a:pPr indent="-190500" lvl="0" marL="342900" rtl="0" algn="l">
              <a:lnSpc>
                <a:spcPct val="90000"/>
              </a:lnSpc>
              <a:spcBef>
                <a:spcPts val="300"/>
              </a:spcBef>
              <a:spcAft>
                <a:spcPts val="0"/>
              </a:spcAft>
              <a:buSzPts val="2400"/>
              <a:buNone/>
            </a:pPr>
            <a:r>
              <a:t/>
            </a:r>
            <a:endParaRPr/>
          </a:p>
          <a:p>
            <a:pPr indent="-342900" lvl="0" marL="342900" rtl="0" algn="l">
              <a:lnSpc>
                <a:spcPct val="90000"/>
              </a:lnSpc>
              <a:spcBef>
                <a:spcPts val="300"/>
              </a:spcBef>
              <a:spcAft>
                <a:spcPts val="0"/>
              </a:spcAft>
              <a:buSzPts val="2400"/>
              <a:buChar char="•"/>
            </a:pPr>
            <a:r>
              <a:rPr lang="en-IE"/>
              <a:t>Birçok girişimci, bir şirketin başarısı herhangi bir kişiye çok fazla bağlıysa, bunun olumsuz bir şey olabileceğinden korkar.</a:t>
            </a:r>
            <a:endParaRPr/>
          </a:p>
          <a:p>
            <a:pPr indent="-190500" lvl="0" marL="342900" rtl="0" algn="l">
              <a:lnSpc>
                <a:spcPct val="90000"/>
              </a:lnSpc>
              <a:spcBef>
                <a:spcPts val="600"/>
              </a:spcBef>
              <a:spcAft>
                <a:spcPts val="0"/>
              </a:spcAft>
              <a:buSzPts val="2400"/>
              <a:buNone/>
            </a:pPr>
            <a:r>
              <a:t/>
            </a:r>
            <a:endParaRPr/>
          </a:p>
          <a:p>
            <a:pPr indent="-342900" lvl="0" marL="342900" rtl="0" algn="l">
              <a:lnSpc>
                <a:spcPct val="90000"/>
              </a:lnSpc>
              <a:spcBef>
                <a:spcPts val="600"/>
              </a:spcBef>
              <a:spcAft>
                <a:spcPts val="0"/>
              </a:spcAft>
              <a:buSzPts val="2400"/>
              <a:buChar char="•"/>
            </a:pPr>
            <a:r>
              <a:rPr lang="en-IE"/>
              <a:t>Bu kısmen doğru olsa da, yatırımcılar harika insanlara sahip bir şirkete yatırım yapmayı tercih ediyor. İnsanlar insanları satın alır, ancak birçok iş planı mülayimdir ve destekleyicinin kişiliğini ve ruhunu yakalayamaz - tutkuyla, girişimciye başarıyı sağlayan aynı tutkuyla yazın.</a:t>
            </a:r>
            <a:endParaRPr/>
          </a:p>
        </p:txBody>
      </p:sp>
      <p:sp>
        <p:nvSpPr>
          <p:cNvPr id="819" name="Google Shape;819;p29"/>
          <p:cNvSpPr txBox="1"/>
          <p:nvPr>
            <p:ph idx="2" type="body"/>
          </p:nvPr>
        </p:nvSpPr>
        <p:spPr>
          <a:xfrm>
            <a:off x="2495265" y="475072"/>
            <a:ext cx="9058559" cy="85715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t>#3 Mit:</a:t>
            </a:r>
            <a:r>
              <a:rPr lang="en-IE">
                <a:solidFill>
                  <a:srgbClr val="E95273"/>
                </a:solidFill>
              </a:rPr>
              <a:t>	 </a:t>
            </a:r>
            <a:r>
              <a:rPr lang="en-IE">
                <a:solidFill>
                  <a:srgbClr val="6D6E6C"/>
                </a:solidFill>
              </a:rPr>
              <a:t>İş planları insanları değil fikirleri ve 		 kavramları vurgulamalıdır.</a:t>
            </a:r>
            <a:endParaRPr>
              <a:solidFill>
                <a:srgbClr val="E95273"/>
              </a:solidFill>
            </a:endParaRPr>
          </a:p>
          <a:p>
            <a:pPr indent="0" lvl="0" marL="0" rtl="0" algn="l">
              <a:lnSpc>
                <a:spcPct val="90000"/>
              </a:lnSpc>
              <a:spcBef>
                <a:spcPts val="1000"/>
              </a:spcBef>
              <a:spcAft>
                <a:spcPts val="0"/>
              </a:spcAft>
              <a:buClr>
                <a:srgbClr val="E63275"/>
              </a:buClr>
              <a:buSzPts val="3600"/>
              <a:buFont typeface="Arial"/>
              <a:buNone/>
            </a:pPr>
            <a:r>
              <a:t/>
            </a:r>
            <a:endParaRPr/>
          </a:p>
        </p:txBody>
      </p:sp>
      <p:pic>
        <p:nvPicPr>
          <p:cNvPr descr="A picture containing window, light&#10;&#10;Description automatically generated" id="820" name="Google Shape;820;p29"/>
          <p:cNvPicPr preferRelativeResize="0"/>
          <p:nvPr/>
        </p:nvPicPr>
        <p:blipFill rotWithShape="1">
          <a:blip r:embed="rId3">
            <a:alphaModFix/>
          </a:blip>
          <a:srcRect b="0" l="0" r="0" t="0"/>
          <a:stretch/>
        </p:blipFill>
        <p:spPr>
          <a:xfrm>
            <a:off x="552627" y="2231471"/>
            <a:ext cx="1942638" cy="31920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3"/>
          <p:cNvSpPr txBox="1"/>
          <p:nvPr>
            <p:ph idx="3" type="body"/>
          </p:nvPr>
        </p:nvSpPr>
        <p:spPr>
          <a:xfrm>
            <a:off x="379639" y="2180331"/>
            <a:ext cx="6714844" cy="24973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200"/>
              <a:buNone/>
            </a:pPr>
            <a:r>
              <a:t/>
            </a:r>
            <a:endParaRPr i="0" sz="1200"/>
          </a:p>
          <a:p>
            <a:pPr indent="0" lvl="0" marL="0" rtl="0" algn="l">
              <a:lnSpc>
                <a:spcPct val="90000"/>
              </a:lnSpc>
              <a:spcBef>
                <a:spcPts val="1000"/>
              </a:spcBef>
              <a:spcAft>
                <a:spcPts val="0"/>
              </a:spcAft>
              <a:buClr>
                <a:schemeClr val="lt1"/>
              </a:buClr>
              <a:buSzPts val="4800"/>
              <a:buNone/>
            </a:pPr>
            <a:r>
              <a:rPr i="0" lang="en-IE" sz="4800"/>
              <a:t>HIRSIN CİNSİYETİ YOK  </a:t>
            </a:r>
            <a:endParaRPr/>
          </a:p>
          <a:p>
            <a:pPr indent="0" lvl="0" marL="0" rtl="0" algn="l">
              <a:lnSpc>
                <a:spcPct val="90000"/>
              </a:lnSpc>
              <a:spcBef>
                <a:spcPts val="1000"/>
              </a:spcBef>
              <a:spcAft>
                <a:spcPts val="0"/>
              </a:spcAft>
              <a:buClr>
                <a:schemeClr val="lt1"/>
              </a:buClr>
              <a:buSzPts val="2400"/>
              <a:buNone/>
            </a:pPr>
            <a:r>
              <a:t/>
            </a:r>
            <a:endParaRPr b="1" i="0" sz="2400"/>
          </a:p>
          <a:p>
            <a:pPr indent="0" lvl="0" marL="0" rtl="0" algn="l">
              <a:lnSpc>
                <a:spcPct val="90000"/>
              </a:lnSpc>
              <a:spcBef>
                <a:spcPts val="1000"/>
              </a:spcBef>
              <a:spcAft>
                <a:spcPts val="0"/>
              </a:spcAft>
              <a:buClr>
                <a:schemeClr val="lt1"/>
              </a:buClr>
              <a:buSzPts val="2400"/>
              <a:buNone/>
            </a:pPr>
            <a:r>
              <a:rPr b="1" i="0" lang="en-IE" sz="2400"/>
              <a:t>- Girişimcilik sizin için uygun bir kariyer yolu </a:t>
            </a:r>
            <a:endParaRPr/>
          </a:p>
          <a:p>
            <a:pPr indent="0" lvl="0" marL="0" rtl="0" algn="l">
              <a:lnSpc>
                <a:spcPct val="90000"/>
              </a:lnSpc>
              <a:spcBef>
                <a:spcPts val="1000"/>
              </a:spcBef>
              <a:spcAft>
                <a:spcPts val="0"/>
              </a:spcAft>
              <a:buClr>
                <a:schemeClr val="lt1"/>
              </a:buClr>
              <a:buSzPts val="2400"/>
              <a:buNone/>
            </a:pPr>
            <a:r>
              <a:rPr b="1" i="0" lang="en-IE" sz="2400"/>
              <a:t>  olabilir mi?</a:t>
            </a:r>
            <a:endParaRPr/>
          </a:p>
          <a:p>
            <a:pPr indent="0" lvl="0" marL="0" rtl="0" algn="l">
              <a:lnSpc>
                <a:spcPct val="90000"/>
              </a:lnSpc>
              <a:spcBef>
                <a:spcPts val="1000"/>
              </a:spcBef>
              <a:spcAft>
                <a:spcPts val="0"/>
              </a:spcAft>
              <a:buClr>
                <a:schemeClr val="lt1"/>
              </a:buClr>
              <a:buSzPts val="2400"/>
              <a:buNone/>
            </a:pPr>
            <a:r>
              <a:rPr b="1" i="0" lang="en-IE" sz="2400"/>
              <a:t>- Bu bölümde “başlatan” ilham verici bazı kadınlarla tanışıyoruz ve ŞİMDİ'nin neden mühendislik girişimcisi olmak için iyi bir zaman olduğunu öğreniyoruz.</a:t>
            </a:r>
            <a:endParaRPr/>
          </a:p>
          <a:p>
            <a:pPr indent="0" lvl="0" marL="0" rtl="0" algn="l">
              <a:lnSpc>
                <a:spcPct val="90000"/>
              </a:lnSpc>
              <a:spcBef>
                <a:spcPts val="1000"/>
              </a:spcBef>
              <a:spcAft>
                <a:spcPts val="0"/>
              </a:spcAft>
              <a:buClr>
                <a:schemeClr val="lt1"/>
              </a:buClr>
              <a:buSzPts val="2400"/>
              <a:buNone/>
            </a:pPr>
            <a:r>
              <a:rPr b="1" i="0" lang="en-IE" sz="2400"/>
              <a:t>- İş Geliştirmenin 5 Aşamasını öğrenerek iş yolculuğumuza başlıyoruz. </a:t>
            </a:r>
            <a:endParaRPr i="0" sz="2400"/>
          </a:p>
        </p:txBody>
      </p:sp>
      <p:pic>
        <p:nvPicPr>
          <p:cNvPr id="613" name="Google Shape;613;p3"/>
          <p:cNvPicPr preferRelativeResize="0"/>
          <p:nvPr/>
        </p:nvPicPr>
        <p:blipFill rotWithShape="1">
          <a:blip r:embed="rId3">
            <a:alphaModFix/>
          </a:blip>
          <a:srcRect b="0" l="0" r="0" t="0"/>
          <a:stretch/>
        </p:blipFill>
        <p:spPr>
          <a:xfrm>
            <a:off x="8866837" y="468086"/>
            <a:ext cx="2819400" cy="5638800"/>
          </a:xfrm>
          <a:prstGeom prst="rect">
            <a:avLst/>
          </a:prstGeom>
          <a:noFill/>
          <a:ln>
            <a:noFill/>
          </a:ln>
        </p:spPr>
      </p:pic>
      <p:sp>
        <p:nvSpPr>
          <p:cNvPr id="614" name="Google Shape;614;p3"/>
          <p:cNvSpPr/>
          <p:nvPr/>
        </p:nvSpPr>
        <p:spPr>
          <a:xfrm>
            <a:off x="379639" y="618608"/>
            <a:ext cx="320840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800" u="none" cap="none" strike="noStrike">
                <a:solidFill>
                  <a:schemeClr val="lt1"/>
                </a:solidFill>
                <a:latin typeface="Calibri"/>
                <a:ea typeface="Calibri"/>
                <a:cs typeface="Calibri"/>
                <a:sym typeface="Calibri"/>
              </a:rPr>
              <a:t>BÖLÜM 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4" name="Shape 824"/>
        <p:cNvGrpSpPr/>
        <p:nvPr/>
      </p:nvGrpSpPr>
      <p:grpSpPr>
        <a:xfrm>
          <a:off x="0" y="0"/>
          <a:ext cx="0" cy="0"/>
          <a:chOff x="0" y="0"/>
          <a:chExt cx="0" cy="0"/>
        </a:xfrm>
      </p:grpSpPr>
      <p:sp>
        <p:nvSpPr>
          <p:cNvPr id="825" name="Google Shape;825;p30"/>
          <p:cNvSpPr txBox="1"/>
          <p:nvPr>
            <p:ph idx="1" type="body"/>
          </p:nvPr>
        </p:nvSpPr>
        <p:spPr>
          <a:xfrm>
            <a:off x="2495265" y="1754551"/>
            <a:ext cx="8944259" cy="38721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IE" sz="2800">
                <a:solidFill>
                  <a:srgbClr val="E63275"/>
                </a:solidFill>
              </a:rPr>
              <a:t>GERÇEK:</a:t>
            </a:r>
            <a:endParaRPr/>
          </a:p>
          <a:p>
            <a:pPr indent="0" lvl="0" marL="0" rtl="0" algn="l">
              <a:lnSpc>
                <a:spcPct val="90000"/>
              </a:lnSpc>
              <a:spcBef>
                <a:spcPts val="300"/>
              </a:spcBef>
              <a:spcAft>
                <a:spcPts val="0"/>
              </a:spcAft>
              <a:buSzPts val="2400"/>
              <a:buNone/>
            </a:pPr>
            <a:r>
              <a:t/>
            </a:r>
            <a:endParaRPr/>
          </a:p>
          <a:p>
            <a:pPr indent="-342900" lvl="0" marL="342900" rtl="0" algn="l">
              <a:lnSpc>
                <a:spcPct val="90000"/>
              </a:lnSpc>
              <a:spcBef>
                <a:spcPts val="300"/>
              </a:spcBef>
              <a:spcAft>
                <a:spcPts val="0"/>
              </a:spcAft>
              <a:buSzPts val="2400"/>
              <a:buChar char="•"/>
            </a:pPr>
            <a:r>
              <a:rPr lang="en-IE"/>
              <a:t>Çoğu girişimci, belirli bir meslek veya iş geliştirme / yönetim alanında oldukça yeteneklidir. Bu, mutlaka bir İş Planı hazırlama yeteneğine sahip oldukları anlamına gelmez!</a:t>
            </a:r>
            <a:endParaRPr/>
          </a:p>
          <a:p>
            <a:pPr indent="-190500" lvl="0" marL="342900" rtl="0" algn="l">
              <a:lnSpc>
                <a:spcPct val="90000"/>
              </a:lnSpc>
              <a:spcBef>
                <a:spcPts val="300"/>
              </a:spcBef>
              <a:spcAft>
                <a:spcPts val="0"/>
              </a:spcAft>
              <a:buSzPts val="2400"/>
              <a:buNone/>
            </a:pPr>
            <a:r>
              <a:t/>
            </a:r>
            <a:endParaRPr/>
          </a:p>
          <a:p>
            <a:pPr indent="-342900" lvl="0" marL="342900" rtl="0" algn="l">
              <a:lnSpc>
                <a:spcPct val="90000"/>
              </a:lnSpc>
              <a:spcBef>
                <a:spcPts val="300"/>
              </a:spcBef>
              <a:spcAft>
                <a:spcPts val="0"/>
              </a:spcAft>
              <a:buSzPts val="2400"/>
              <a:buChar char="•"/>
            </a:pPr>
            <a:r>
              <a:rPr lang="en-IE"/>
              <a:t>İdeal olarak, İş Planı kurucu tarafından geliştirilmeli, ancak bu başarısız olursa dışarıdan mentorlar ve / veya kalifiye uzmanlar aranmalıdır. Planınıza sahip olmanız ve plandaki varsayımları savunacak ve savunacak bir konumda olmanız gerekir.</a:t>
            </a:r>
            <a:endParaRPr/>
          </a:p>
        </p:txBody>
      </p:sp>
      <p:sp>
        <p:nvSpPr>
          <p:cNvPr id="826" name="Google Shape;826;p30"/>
          <p:cNvSpPr txBox="1"/>
          <p:nvPr>
            <p:ph idx="2" type="body"/>
          </p:nvPr>
        </p:nvSpPr>
        <p:spPr>
          <a:xfrm>
            <a:off x="2495265" y="475072"/>
            <a:ext cx="9058559" cy="85715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t>#4 Mit:</a:t>
            </a:r>
            <a:r>
              <a:rPr lang="en-IE">
                <a:solidFill>
                  <a:srgbClr val="E95273"/>
                </a:solidFill>
              </a:rPr>
              <a:t>	 </a:t>
            </a:r>
            <a:r>
              <a:rPr lang="en-IE">
                <a:solidFill>
                  <a:srgbClr val="6D6E6C"/>
                </a:solidFill>
              </a:rPr>
              <a:t>İş planını sadece kurucu girişimci 		 hazırlamalıdır</a:t>
            </a:r>
            <a:endParaRPr>
              <a:solidFill>
                <a:srgbClr val="6D6E6C"/>
              </a:solidFill>
            </a:endParaRPr>
          </a:p>
        </p:txBody>
      </p:sp>
      <p:pic>
        <p:nvPicPr>
          <p:cNvPr descr="A picture containing window, light&#10;&#10;Description automatically generated" id="827" name="Google Shape;827;p30"/>
          <p:cNvPicPr preferRelativeResize="0"/>
          <p:nvPr/>
        </p:nvPicPr>
        <p:blipFill rotWithShape="1">
          <a:blip r:embed="rId3">
            <a:alphaModFix/>
          </a:blip>
          <a:srcRect b="0" l="0" r="0" t="0"/>
          <a:stretch/>
        </p:blipFill>
        <p:spPr>
          <a:xfrm>
            <a:off x="552627" y="2231471"/>
            <a:ext cx="1942638" cy="31920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1" name="Shape 831"/>
        <p:cNvGrpSpPr/>
        <p:nvPr/>
      </p:nvGrpSpPr>
      <p:grpSpPr>
        <a:xfrm>
          <a:off x="0" y="0"/>
          <a:ext cx="0" cy="0"/>
          <a:chOff x="0" y="0"/>
          <a:chExt cx="0" cy="0"/>
        </a:xfrm>
      </p:grpSpPr>
      <p:sp>
        <p:nvSpPr>
          <p:cNvPr id="832" name="Google Shape;832;p31"/>
          <p:cNvSpPr txBox="1"/>
          <p:nvPr>
            <p:ph idx="1" type="body"/>
          </p:nvPr>
        </p:nvSpPr>
        <p:spPr>
          <a:xfrm>
            <a:off x="2609565" y="1754551"/>
            <a:ext cx="8944200" cy="387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IE" sz="2800">
                <a:solidFill>
                  <a:srgbClr val="E63275"/>
                </a:solidFill>
              </a:rPr>
              <a:t>GERÇEK:</a:t>
            </a:r>
            <a:endParaRPr/>
          </a:p>
          <a:p>
            <a:pPr indent="-190500" lvl="0" marL="342900" rtl="0" algn="l">
              <a:lnSpc>
                <a:spcPct val="90000"/>
              </a:lnSpc>
              <a:spcBef>
                <a:spcPts val="300"/>
              </a:spcBef>
              <a:spcAft>
                <a:spcPts val="0"/>
              </a:spcAft>
              <a:buSzPts val="2400"/>
              <a:buNone/>
            </a:pPr>
            <a:r>
              <a:t/>
            </a:r>
            <a:endParaRPr/>
          </a:p>
          <a:p>
            <a:pPr indent="0" lvl="0" marL="0" rtl="0" algn="l">
              <a:lnSpc>
                <a:spcPct val="90000"/>
              </a:lnSpc>
              <a:spcBef>
                <a:spcPts val="300"/>
              </a:spcBef>
              <a:spcAft>
                <a:spcPts val="0"/>
              </a:spcAft>
              <a:buClr>
                <a:schemeClr val="lt2"/>
              </a:buClr>
              <a:buSzPts val="2400"/>
              <a:buNone/>
            </a:pPr>
            <a:r>
              <a:rPr lang="en-IE"/>
              <a:t>İş Planı, şirketin kurucularının coşkusunu göstermeli ve okuyucuda heyecan yaratmalıdır; ancak, güvenilir ve doğru olmalıdır. Fon bulmak için kullanılırsa, yatırımcılar şirketin tüm güçlü ve zayıf yanlarını bilmek isteyeceklerdir. Önceki başarısızlıklarla başa çıkılmalıdır - başarısızlığı kabul edin, nedenlerini ve neyin ikinci kez farklı olarak yapılacağını açıklayın. Genel bir kural olarak, yatırımcılar hiç bir şirketi yönetmemiş bir kişi yerine önceki iş başarısızlıklarından öğrenmiş birine yatırım yapmaktan daha rahat hissedeceklerdir.</a:t>
            </a:r>
            <a:endParaRPr/>
          </a:p>
        </p:txBody>
      </p:sp>
      <p:sp>
        <p:nvSpPr>
          <p:cNvPr id="833" name="Google Shape;833;p31"/>
          <p:cNvSpPr txBox="1"/>
          <p:nvPr>
            <p:ph idx="2" type="body"/>
          </p:nvPr>
        </p:nvSpPr>
        <p:spPr>
          <a:xfrm>
            <a:off x="2609565" y="503647"/>
            <a:ext cx="9058500" cy="8571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t>#5 Mit:</a:t>
            </a:r>
            <a:r>
              <a:rPr lang="en-IE">
                <a:solidFill>
                  <a:srgbClr val="E95273"/>
                </a:solidFill>
              </a:rPr>
              <a:t>	 </a:t>
            </a:r>
            <a:r>
              <a:rPr lang="en-IE">
                <a:solidFill>
                  <a:srgbClr val="6D6E6C"/>
                </a:solidFill>
              </a:rPr>
              <a:t>İyimserlik gerçekçiliğe üstün gelmeli</a:t>
            </a:r>
            <a:endParaRPr>
              <a:solidFill>
                <a:srgbClr val="6D6E6C"/>
              </a:solidFill>
            </a:endParaRPr>
          </a:p>
        </p:txBody>
      </p:sp>
      <p:pic>
        <p:nvPicPr>
          <p:cNvPr descr="A picture containing window, light&#10;&#10;Description automatically generated" id="834" name="Google Shape;834;p31"/>
          <p:cNvPicPr preferRelativeResize="0"/>
          <p:nvPr/>
        </p:nvPicPr>
        <p:blipFill rotWithShape="1">
          <a:blip r:embed="rId3">
            <a:alphaModFix/>
          </a:blip>
          <a:srcRect b="0" l="0" r="0" t="0"/>
          <a:stretch/>
        </p:blipFill>
        <p:spPr>
          <a:xfrm>
            <a:off x="552627" y="2231471"/>
            <a:ext cx="1942638" cy="319201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8" name="Shape 838"/>
        <p:cNvGrpSpPr/>
        <p:nvPr/>
      </p:nvGrpSpPr>
      <p:grpSpPr>
        <a:xfrm>
          <a:off x="0" y="0"/>
          <a:ext cx="0" cy="0"/>
          <a:chOff x="0" y="0"/>
          <a:chExt cx="0" cy="0"/>
        </a:xfrm>
      </p:grpSpPr>
      <p:sp>
        <p:nvSpPr>
          <p:cNvPr id="839" name="Google Shape;839;p32"/>
          <p:cNvSpPr txBox="1"/>
          <p:nvPr>
            <p:ph idx="1" type="body"/>
          </p:nvPr>
        </p:nvSpPr>
        <p:spPr>
          <a:xfrm>
            <a:off x="2866740" y="1777956"/>
            <a:ext cx="8921400" cy="387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IE" sz="2800">
                <a:solidFill>
                  <a:srgbClr val="E63275"/>
                </a:solidFill>
              </a:rPr>
              <a:t>GERÇEK:</a:t>
            </a:r>
            <a:endParaRPr/>
          </a:p>
          <a:p>
            <a:pPr indent="0" lvl="0" marL="0" rtl="0" algn="l">
              <a:lnSpc>
                <a:spcPct val="90000"/>
              </a:lnSpc>
              <a:spcBef>
                <a:spcPts val="300"/>
              </a:spcBef>
              <a:spcAft>
                <a:spcPts val="0"/>
              </a:spcAft>
              <a:buSzPts val="2400"/>
              <a:buNone/>
            </a:pPr>
            <a:r>
              <a:t/>
            </a:r>
            <a:endParaRPr/>
          </a:p>
          <a:p>
            <a:pPr indent="0" lvl="0" marL="0" rtl="0" algn="l">
              <a:lnSpc>
                <a:spcPct val="90000"/>
              </a:lnSpc>
              <a:spcBef>
                <a:spcPts val="300"/>
              </a:spcBef>
              <a:spcAft>
                <a:spcPts val="0"/>
              </a:spcAft>
              <a:buClr>
                <a:schemeClr val="lt2"/>
              </a:buClr>
              <a:buSzPts val="2400"/>
              <a:buNone/>
            </a:pPr>
            <a:r>
              <a:rPr lang="en-IE"/>
              <a:t>Sağlam bir iş planı, sadece bir iş fikri ile başarılı bir iş arasındaki fark olabilir. Hedefler belirlemenizi ve hedeflerin gerçekçi bir şekilde nasıl ölçüleceğini belirlemenizi sağlar. Bir tane oluşturma sürecinde, pazarınızı ve sadece umutları değil gerçekleri temel alan rekabeti anlarsınız. Gelişimin tüm aşamalarındaki şirketlerin, rotasını çizmek, ilerlemeyi planlamak ve izlemek için İş Planlarının hazırlanması ve güncellenmesi gerekir. Bu, yeni yatırım çekmeyi, yeni bir ürünü nasıl piyasaya süreceğinizi, yeni bir pazarı nasıl kuracağınızı, yeni çalışanları işe alacağınızı, bir işletmeyi nasıl genişleteceğinizi veya bazen sözleşme yapacağınızı içerebilir.</a:t>
            </a:r>
            <a:endParaRPr/>
          </a:p>
        </p:txBody>
      </p:sp>
      <p:sp>
        <p:nvSpPr>
          <p:cNvPr id="840" name="Google Shape;840;p32"/>
          <p:cNvSpPr txBox="1"/>
          <p:nvPr>
            <p:ph idx="2" type="body"/>
          </p:nvPr>
        </p:nvSpPr>
        <p:spPr>
          <a:xfrm>
            <a:off x="2866740" y="446497"/>
            <a:ext cx="9058500" cy="8571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t>#6 Mit:</a:t>
            </a:r>
            <a:r>
              <a:rPr lang="en-IE"/>
              <a:t>	</a:t>
            </a:r>
            <a:r>
              <a:rPr lang="en-IE">
                <a:solidFill>
                  <a:srgbClr val="E95273"/>
                </a:solidFill>
              </a:rPr>
              <a:t> </a:t>
            </a:r>
            <a:r>
              <a:rPr lang="en-IE">
                <a:solidFill>
                  <a:srgbClr val="6D6E6C"/>
                </a:solidFill>
              </a:rPr>
              <a:t>İş planları sadece yeni kurulan şirketler 	 içindir.</a:t>
            </a:r>
            <a:endParaRPr>
              <a:solidFill>
                <a:srgbClr val="6D6E6C"/>
              </a:solidFill>
            </a:endParaRPr>
          </a:p>
        </p:txBody>
      </p:sp>
      <p:pic>
        <p:nvPicPr>
          <p:cNvPr descr="A picture containing window, light&#10;&#10;Description automatically generated" id="841" name="Google Shape;841;p32"/>
          <p:cNvPicPr preferRelativeResize="0"/>
          <p:nvPr/>
        </p:nvPicPr>
        <p:blipFill rotWithShape="1">
          <a:blip r:embed="rId3">
            <a:alphaModFix/>
          </a:blip>
          <a:srcRect b="0" l="0" r="0" t="0"/>
          <a:stretch/>
        </p:blipFill>
        <p:spPr>
          <a:xfrm>
            <a:off x="552627" y="2231471"/>
            <a:ext cx="1942638" cy="31920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33"/>
          <p:cNvSpPr txBox="1"/>
          <p:nvPr>
            <p:ph idx="1" type="body"/>
          </p:nvPr>
        </p:nvSpPr>
        <p:spPr>
          <a:xfrm>
            <a:off x="5738070" y="2157413"/>
            <a:ext cx="5963393" cy="36316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rPr lang="en-IE"/>
              <a:t>Şirketin hikayesini anlatan belge olarak, İş Planı ayrıca aşağıdaki soruların cevaplarıyla yönlendirilecek </a:t>
            </a:r>
            <a:r>
              <a:rPr b="1" lang="en-IE"/>
              <a:t>olan Şirketinizin İş Modelinin şekillendirilmesine ve değiştirilmesine yardımcı olur</a:t>
            </a:r>
            <a:r>
              <a:rPr lang="en-IE"/>
              <a:t>:</a:t>
            </a:r>
            <a:endParaRPr/>
          </a:p>
        </p:txBody>
      </p:sp>
      <p:pic>
        <p:nvPicPr>
          <p:cNvPr descr="A picture containing food, drawing&#10;&#10;Description automatically generated" id="847" name="Google Shape;847;p33"/>
          <p:cNvPicPr preferRelativeResize="0"/>
          <p:nvPr>
            <p:ph idx="2" type="pic"/>
          </p:nvPr>
        </p:nvPicPr>
        <p:blipFill rotWithShape="1">
          <a:blip r:embed="rId3">
            <a:alphaModFix/>
          </a:blip>
          <a:srcRect b="0" l="16873" r="16873" t="0"/>
          <a:stretch/>
        </p:blipFill>
        <p:spPr>
          <a:xfrm>
            <a:off x="608086" y="1404496"/>
            <a:ext cx="4849824" cy="4879740"/>
          </a:xfrm>
          <a:prstGeom prst="rect">
            <a:avLst/>
          </a:prstGeom>
          <a:noFill/>
          <a:ln>
            <a:noFill/>
          </a:ln>
        </p:spPr>
      </p:pic>
      <p:sp>
        <p:nvSpPr>
          <p:cNvPr id="848" name="Google Shape;848;p33"/>
          <p:cNvSpPr txBox="1"/>
          <p:nvPr>
            <p:ph idx="3" type="body"/>
          </p:nvPr>
        </p:nvSpPr>
        <p:spPr>
          <a:xfrm>
            <a:off x="7142497" y="975917"/>
            <a:ext cx="5579898" cy="8571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4000"/>
              <a:buNone/>
            </a:pPr>
            <a:r>
              <a:rPr b="1" lang="en-IE" sz="4000"/>
              <a:t>İş Modeli</a:t>
            </a:r>
            <a:endParaRPr b="1" sz="4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34"/>
          <p:cNvSpPr txBox="1"/>
          <p:nvPr>
            <p:ph idx="2" type="body"/>
          </p:nvPr>
        </p:nvSpPr>
        <p:spPr>
          <a:xfrm>
            <a:off x="684899" y="2190576"/>
            <a:ext cx="11202300" cy="3975000"/>
          </a:xfrm>
          <a:prstGeom prst="rect">
            <a:avLst/>
          </a:prstGeom>
          <a:noFill/>
          <a:ln>
            <a:noFill/>
          </a:ln>
        </p:spPr>
        <p:txBody>
          <a:bodyPr anchorCtr="0" anchor="t" bIns="45700" lIns="91425" spcFirstLastPara="1" rIns="91425" wrap="square" tIns="45700">
            <a:noAutofit/>
          </a:bodyPr>
          <a:lstStyle/>
          <a:p>
            <a:pPr indent="0" lvl="0" marL="0" rtl="0" algn="l">
              <a:lnSpc>
                <a:spcPct val="91666"/>
              </a:lnSpc>
              <a:spcBef>
                <a:spcPts val="0"/>
              </a:spcBef>
              <a:spcAft>
                <a:spcPts val="0"/>
              </a:spcAft>
              <a:buClr>
                <a:srgbClr val="10B1A2"/>
              </a:buClr>
              <a:buSzPts val="2400"/>
              <a:buNone/>
            </a:pPr>
            <a:r>
              <a:rPr b="1" lang="en-IE">
                <a:solidFill>
                  <a:srgbClr val="10B1A2"/>
                </a:solidFill>
              </a:rPr>
              <a:t>Biz kimiz? </a:t>
            </a:r>
            <a:r>
              <a:rPr lang="en-IE"/>
              <a:t>(Kurucu ve Ekip - eğer tek bir girişimciyseniz, bu ekip tanımı, dış danışmanlık ekibinizin beceri ve yeterliliklerini, yani muhasebeci, mentor, pazarlama, kalite güvencesi ve BT taşeronları vb. içerebilir)</a:t>
            </a:r>
            <a:endParaRPr/>
          </a:p>
          <a:p>
            <a:pPr indent="0" lvl="0" marL="0" rtl="0" algn="l">
              <a:lnSpc>
                <a:spcPct val="62500"/>
              </a:lnSpc>
              <a:spcBef>
                <a:spcPts val="0"/>
              </a:spcBef>
              <a:spcAft>
                <a:spcPts val="0"/>
              </a:spcAft>
              <a:buClr>
                <a:srgbClr val="6D6E6C"/>
              </a:buClr>
              <a:buSzPts val="2400"/>
              <a:buNone/>
            </a:pPr>
            <a:r>
              <a:t/>
            </a:r>
            <a:endParaRPr/>
          </a:p>
          <a:p>
            <a:pPr indent="0" lvl="0" marL="0" rtl="0" algn="l">
              <a:lnSpc>
                <a:spcPct val="91666"/>
              </a:lnSpc>
              <a:spcBef>
                <a:spcPts val="0"/>
              </a:spcBef>
              <a:spcAft>
                <a:spcPts val="0"/>
              </a:spcAft>
              <a:buClr>
                <a:srgbClr val="10B1A2"/>
              </a:buClr>
              <a:buSzPts val="2400"/>
              <a:buNone/>
            </a:pPr>
            <a:r>
              <a:rPr b="1" lang="en-IE">
                <a:solidFill>
                  <a:srgbClr val="10B1A2"/>
                </a:solidFill>
              </a:rPr>
              <a:t>Geçmiş iş deneyimleri </a:t>
            </a:r>
            <a:r>
              <a:rPr lang="en-IE"/>
              <a:t>(Hem olumlu hem de olumsuz diğer iş veya iş deneyimleri bu noktaya ve bu iş fikrine yol açtı?)</a:t>
            </a:r>
            <a:endParaRPr/>
          </a:p>
          <a:p>
            <a:pPr indent="0" lvl="0" marL="0" rtl="0" algn="l">
              <a:lnSpc>
                <a:spcPct val="62500"/>
              </a:lnSpc>
              <a:spcBef>
                <a:spcPts val="0"/>
              </a:spcBef>
              <a:spcAft>
                <a:spcPts val="0"/>
              </a:spcAft>
              <a:buClr>
                <a:srgbClr val="6D6E6C"/>
              </a:buClr>
              <a:buSzPts val="2400"/>
              <a:buNone/>
            </a:pPr>
            <a:r>
              <a:t/>
            </a:r>
            <a:endParaRPr/>
          </a:p>
          <a:p>
            <a:pPr indent="0" lvl="0" marL="0" rtl="0" algn="l">
              <a:lnSpc>
                <a:spcPct val="91666"/>
              </a:lnSpc>
              <a:spcBef>
                <a:spcPts val="0"/>
              </a:spcBef>
              <a:spcAft>
                <a:spcPts val="0"/>
              </a:spcAft>
              <a:buClr>
                <a:srgbClr val="10B1A2"/>
              </a:buClr>
              <a:buSzPts val="2400"/>
              <a:buNone/>
            </a:pPr>
            <a:r>
              <a:rPr b="1" lang="en-IE">
                <a:solidFill>
                  <a:srgbClr val="10B1A2"/>
                </a:solidFill>
              </a:rPr>
              <a:t>Ne yapmaya çalışıyorsun? </a:t>
            </a:r>
            <a:r>
              <a:rPr lang="en-IE"/>
              <a:t>(Misyon)  </a:t>
            </a:r>
            <a:endParaRPr/>
          </a:p>
          <a:p>
            <a:pPr indent="0" lvl="0" marL="0" rtl="0" algn="l">
              <a:lnSpc>
                <a:spcPct val="62500"/>
              </a:lnSpc>
              <a:spcBef>
                <a:spcPts val="0"/>
              </a:spcBef>
              <a:spcAft>
                <a:spcPts val="0"/>
              </a:spcAft>
              <a:buClr>
                <a:srgbClr val="6D6E6C"/>
              </a:buClr>
              <a:buSzPts val="2400"/>
              <a:buNone/>
            </a:pPr>
            <a:r>
              <a:t/>
            </a:r>
            <a:endParaRPr/>
          </a:p>
          <a:p>
            <a:pPr indent="0" lvl="0" marL="0" rtl="0" algn="l">
              <a:lnSpc>
                <a:spcPct val="91666"/>
              </a:lnSpc>
              <a:spcBef>
                <a:spcPts val="0"/>
              </a:spcBef>
              <a:spcAft>
                <a:spcPts val="0"/>
              </a:spcAft>
              <a:buClr>
                <a:srgbClr val="10B1A2"/>
              </a:buClr>
              <a:buSzPts val="2400"/>
              <a:buNone/>
            </a:pPr>
            <a:r>
              <a:rPr b="1" lang="en-IE">
                <a:solidFill>
                  <a:srgbClr val="10B1A2"/>
                </a:solidFill>
              </a:rPr>
              <a:t>Hangi problem çözüyorsun? </a:t>
            </a:r>
            <a:r>
              <a:rPr lang="en-IE"/>
              <a:t>(Daha hızlı / daha iyi / daha kolay / ucuz) Neden daha kârlı yapabiliriz?</a:t>
            </a:r>
            <a:endParaRPr/>
          </a:p>
          <a:p>
            <a:pPr indent="0" lvl="0" marL="0" rtl="0" algn="l">
              <a:lnSpc>
                <a:spcPct val="62500"/>
              </a:lnSpc>
              <a:spcBef>
                <a:spcPts val="0"/>
              </a:spcBef>
              <a:spcAft>
                <a:spcPts val="0"/>
              </a:spcAft>
              <a:buClr>
                <a:srgbClr val="6D6E6C"/>
              </a:buClr>
              <a:buSzPts val="2400"/>
              <a:buNone/>
            </a:pPr>
            <a:r>
              <a:t/>
            </a:r>
            <a:endParaRPr/>
          </a:p>
          <a:p>
            <a:pPr indent="0" lvl="0" marL="0" rtl="0" algn="l">
              <a:lnSpc>
                <a:spcPct val="91666"/>
              </a:lnSpc>
              <a:spcBef>
                <a:spcPts val="0"/>
              </a:spcBef>
              <a:spcAft>
                <a:spcPts val="0"/>
              </a:spcAft>
              <a:buClr>
                <a:srgbClr val="10B1A2"/>
              </a:buClr>
              <a:buSzPts val="2400"/>
              <a:buNone/>
            </a:pPr>
            <a:r>
              <a:rPr b="1" lang="en-IE">
                <a:solidFill>
                  <a:srgbClr val="10B1A2"/>
                </a:solidFill>
              </a:rPr>
              <a:t>Bunu nasıl başaracaksın? </a:t>
            </a:r>
            <a:r>
              <a:rPr lang="en-IE"/>
              <a:t>(Operasyonlar) </a:t>
            </a:r>
            <a:endParaRPr/>
          </a:p>
          <a:p>
            <a:pPr indent="0" lvl="0" marL="0" rtl="0" algn="l">
              <a:lnSpc>
                <a:spcPct val="91666"/>
              </a:lnSpc>
              <a:spcBef>
                <a:spcPts val="1000"/>
              </a:spcBef>
              <a:spcAft>
                <a:spcPts val="0"/>
              </a:spcAft>
              <a:buClr>
                <a:srgbClr val="6D6E6C"/>
              </a:buClr>
              <a:buSzPts val="2400"/>
              <a:buNone/>
            </a:pPr>
            <a:r>
              <a:t/>
            </a:r>
            <a:endParaRPr/>
          </a:p>
        </p:txBody>
      </p:sp>
      <p:sp>
        <p:nvSpPr>
          <p:cNvPr id="854" name="Google Shape;854;p34"/>
          <p:cNvSpPr txBox="1"/>
          <p:nvPr/>
        </p:nvSpPr>
        <p:spPr>
          <a:xfrm>
            <a:off x="2982913" y="6265587"/>
            <a:ext cx="8437562" cy="400050"/>
          </a:xfrm>
          <a:prstGeom prst="rect">
            <a:avLst/>
          </a:prstGeom>
          <a:solidFill>
            <a:srgbClr val="F2694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000">
                <a:solidFill>
                  <a:schemeClr val="lt1"/>
                </a:solidFill>
                <a:latin typeface="Calibri"/>
                <a:ea typeface="Calibri"/>
                <a:cs typeface="Calibri"/>
                <a:sym typeface="Calibri"/>
              </a:rPr>
              <a:t>MODÜL 5, İŞ MODELİNİZİ SEÇMENİZE YARDIMCI OLACAKTIR</a:t>
            </a:r>
            <a:endParaRPr/>
          </a:p>
        </p:txBody>
      </p:sp>
      <p:sp>
        <p:nvSpPr>
          <p:cNvPr id="855" name="Google Shape;855;p34"/>
          <p:cNvSpPr txBox="1"/>
          <p:nvPr/>
        </p:nvSpPr>
        <p:spPr>
          <a:xfrm>
            <a:off x="6307302" y="1022083"/>
            <a:ext cx="5579898" cy="85715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0B1A2"/>
              </a:buClr>
              <a:buSzPts val="4000"/>
              <a:buFont typeface="Arial"/>
              <a:buNone/>
            </a:pPr>
            <a:r>
              <a:rPr b="1" lang="en-IE" sz="4000">
                <a:solidFill>
                  <a:srgbClr val="10B1A2"/>
                </a:solidFill>
                <a:latin typeface="Calibri"/>
                <a:ea typeface="Calibri"/>
                <a:cs typeface="Calibri"/>
                <a:sym typeface="Calibri"/>
              </a:rPr>
              <a:t>İş Modeli</a:t>
            </a:r>
            <a:endParaRPr b="1" sz="4000">
              <a:solidFill>
                <a:srgbClr val="10B1A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sp>
        <p:nvSpPr>
          <p:cNvPr id="860" name="Google Shape;860;p35"/>
          <p:cNvSpPr txBox="1"/>
          <p:nvPr>
            <p:ph idx="1" type="body"/>
          </p:nvPr>
        </p:nvSpPr>
        <p:spPr>
          <a:xfrm>
            <a:off x="552835" y="697442"/>
            <a:ext cx="6491432" cy="265430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a:latin typeface="Calibri"/>
                <a:ea typeface="Calibri"/>
                <a:cs typeface="Calibri"/>
                <a:sym typeface="Calibri"/>
              </a:rPr>
              <a:t> BÖLÜM 3:</a:t>
            </a:r>
            <a:endParaRPr/>
          </a:p>
          <a:p>
            <a:pPr indent="0" lvl="0" marL="0" rtl="0" algn="l">
              <a:lnSpc>
                <a:spcPct val="90000"/>
              </a:lnSpc>
              <a:spcBef>
                <a:spcPts val="1000"/>
              </a:spcBef>
              <a:spcAft>
                <a:spcPts val="0"/>
              </a:spcAft>
              <a:buClr>
                <a:schemeClr val="lt1"/>
              </a:buClr>
              <a:buSzPts val="4800"/>
              <a:buNone/>
            </a:pPr>
            <a:r>
              <a:t/>
            </a:r>
            <a:endParaRPr>
              <a:latin typeface="Calibri"/>
              <a:ea typeface="Calibri"/>
              <a:cs typeface="Calibri"/>
              <a:sym typeface="Calibri"/>
            </a:endParaRPr>
          </a:p>
          <a:p>
            <a:pPr indent="0" lvl="0" marL="0" rtl="0" algn="l">
              <a:lnSpc>
                <a:spcPct val="90000"/>
              </a:lnSpc>
              <a:spcBef>
                <a:spcPts val="1000"/>
              </a:spcBef>
              <a:spcAft>
                <a:spcPts val="0"/>
              </a:spcAft>
              <a:buClr>
                <a:schemeClr val="lt1"/>
              </a:buClr>
              <a:buSzPts val="4800"/>
              <a:buNone/>
            </a:pPr>
            <a:r>
              <a:rPr b="1" lang="en-IE">
                <a:latin typeface="Calibri"/>
                <a:ea typeface="Calibri"/>
                <a:cs typeface="Calibri"/>
                <a:sym typeface="Calibri"/>
              </a:rPr>
              <a:t>Start-up Başarısızlığı</a:t>
            </a:r>
            <a:endParaRPr b="1">
              <a:latin typeface="Calibri"/>
              <a:ea typeface="Calibri"/>
              <a:cs typeface="Calibri"/>
              <a:sym typeface="Calibri"/>
            </a:endParaRPr>
          </a:p>
          <a:p>
            <a:pPr indent="0" lvl="0" marL="0" rtl="0" algn="l">
              <a:lnSpc>
                <a:spcPct val="90000"/>
              </a:lnSpc>
              <a:spcBef>
                <a:spcPts val="1000"/>
              </a:spcBef>
              <a:spcAft>
                <a:spcPts val="0"/>
              </a:spcAft>
              <a:buClr>
                <a:schemeClr val="lt1"/>
              </a:buClr>
              <a:buSzPts val="4800"/>
              <a:buNone/>
            </a:pPr>
            <a:r>
              <a:rPr b="1" lang="en-IE">
                <a:latin typeface="Calibri"/>
                <a:ea typeface="Calibri"/>
                <a:cs typeface="Calibri"/>
                <a:sym typeface="Calibri"/>
              </a:rPr>
              <a:t>Riskini Azaltmak</a:t>
            </a:r>
            <a:endParaRPr b="1">
              <a:latin typeface="Calibri"/>
              <a:ea typeface="Calibri"/>
              <a:cs typeface="Calibri"/>
              <a:sym typeface="Calibri"/>
            </a:endParaRPr>
          </a:p>
        </p:txBody>
      </p:sp>
      <p:sp>
        <p:nvSpPr>
          <p:cNvPr id="861" name="Google Shape;861;p35"/>
          <p:cNvSpPr txBox="1"/>
          <p:nvPr/>
        </p:nvSpPr>
        <p:spPr>
          <a:xfrm>
            <a:off x="509588" y="4165600"/>
            <a:ext cx="6129337" cy="3416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2F2F2"/>
              </a:buClr>
              <a:buSzPts val="2800"/>
              <a:buFont typeface="Arial"/>
              <a:buNone/>
            </a:pPr>
            <a:r>
              <a:rPr i="1" lang="en-IE" sz="2800">
                <a:solidFill>
                  <a:srgbClr val="F2F2F2"/>
                </a:solidFill>
                <a:latin typeface="Calibri"/>
                <a:ea typeface="Calibri"/>
                <a:cs typeface="Calibri"/>
                <a:sym typeface="Calibri"/>
              </a:rPr>
              <a:t>Bu bölümde, başarısızlık korkusuyla hiçbir şeyden başlamamayı, paraya dayalı kararlar vermeyi, korkunun nasıl motive edici olabileceğini ve cesaretinizin düşündüğünüzden nasıl daha yakın olabileceğini öğreneceksiniz.</a:t>
            </a:r>
            <a:endParaRPr i="1" sz="2400">
              <a:solidFill>
                <a:srgbClr val="F2F2F2"/>
              </a:solidFill>
              <a:latin typeface="Calibri"/>
              <a:ea typeface="Calibri"/>
              <a:cs typeface="Calibri"/>
              <a:sym typeface="Calibri"/>
            </a:endParaRPr>
          </a:p>
        </p:txBody>
      </p:sp>
      <p:pic>
        <p:nvPicPr>
          <p:cNvPr id="862" name="Google Shape;862;p35"/>
          <p:cNvPicPr preferRelativeResize="0"/>
          <p:nvPr/>
        </p:nvPicPr>
        <p:blipFill rotWithShape="1">
          <a:blip r:embed="rId3">
            <a:alphaModFix/>
          </a:blip>
          <a:srcRect b="0" l="0" r="0" t="0"/>
          <a:stretch/>
        </p:blipFill>
        <p:spPr>
          <a:xfrm>
            <a:off x="8685745" y="2910309"/>
            <a:ext cx="3506255" cy="350625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Google Shape;867;p36"/>
          <p:cNvSpPr txBox="1"/>
          <p:nvPr>
            <p:ph idx="1" type="body"/>
          </p:nvPr>
        </p:nvSpPr>
        <p:spPr>
          <a:xfrm>
            <a:off x="4161984" y="1158693"/>
            <a:ext cx="7407087" cy="69735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Start-up Başarısızlığı Riskini Azaltmak</a:t>
            </a:r>
            <a:endParaRPr b="1">
              <a:solidFill>
                <a:srgbClr val="E63275"/>
              </a:solidFill>
            </a:endParaRPr>
          </a:p>
        </p:txBody>
      </p:sp>
      <p:sp>
        <p:nvSpPr>
          <p:cNvPr id="868" name="Google Shape;868;p36"/>
          <p:cNvSpPr txBox="1"/>
          <p:nvPr>
            <p:ph idx="2" type="body"/>
          </p:nvPr>
        </p:nvSpPr>
        <p:spPr>
          <a:xfrm>
            <a:off x="257175" y="2129871"/>
            <a:ext cx="11810999" cy="397510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6D6E6C"/>
              </a:buClr>
              <a:buSzPts val="2400"/>
              <a:buNone/>
            </a:pPr>
            <a:r>
              <a:rPr lang="en-IE"/>
              <a:t>Başarısızlık korkusu sizi  hareketsiz kılabilir - hiçbir şey yapmamıza neden olabilir ve bu nedenle ilerlemeye direnebilir.</a:t>
            </a:r>
            <a:endParaRPr/>
          </a:p>
          <a:p>
            <a:pPr indent="0" lvl="0" marL="0" rtl="0" algn="just">
              <a:lnSpc>
                <a:spcPct val="90000"/>
              </a:lnSpc>
              <a:spcBef>
                <a:spcPts val="300"/>
              </a:spcBef>
              <a:spcAft>
                <a:spcPts val="0"/>
              </a:spcAft>
              <a:buClr>
                <a:srgbClr val="6D6E6C"/>
              </a:buClr>
              <a:buSzPts val="2400"/>
              <a:buNone/>
            </a:pPr>
            <a:r>
              <a:t/>
            </a:r>
            <a:endParaRPr/>
          </a:p>
          <a:p>
            <a:pPr indent="0" lvl="0" marL="0" rtl="0" algn="l">
              <a:lnSpc>
                <a:spcPct val="90000"/>
              </a:lnSpc>
              <a:spcBef>
                <a:spcPts val="300"/>
              </a:spcBef>
              <a:spcAft>
                <a:spcPts val="0"/>
              </a:spcAft>
              <a:buClr>
                <a:srgbClr val="F26942"/>
              </a:buClr>
              <a:buSzPts val="2400"/>
              <a:buNone/>
            </a:pPr>
            <a:r>
              <a:rPr b="1" lang="en-IE">
                <a:solidFill>
                  <a:srgbClr val="F26942"/>
                </a:solidFill>
              </a:rPr>
              <a:t>Başarısızlık korkusu neye benziyor? </a:t>
            </a:r>
            <a:r>
              <a:rPr lang="en-IE"/>
              <a:t>Mindtools.com'a göre…</a:t>
            </a:r>
            <a:endParaRPr/>
          </a:p>
          <a:p>
            <a:pPr indent="0" lvl="0" marL="0" rtl="0" algn="l">
              <a:lnSpc>
                <a:spcPct val="90000"/>
              </a:lnSpc>
              <a:spcBef>
                <a:spcPts val="300"/>
              </a:spcBef>
              <a:spcAft>
                <a:spcPts val="0"/>
              </a:spcAft>
              <a:buClr>
                <a:srgbClr val="6D6E6C"/>
              </a:buClr>
              <a:buSzPts val="2400"/>
              <a:buNone/>
            </a:pPr>
            <a:r>
              <a:rPr lang="en-IE"/>
              <a:t>Yeni şeyler deneme ya da zorlu projelere katılma konusunda isteksizlik.</a:t>
            </a:r>
            <a:endParaRPr/>
          </a:p>
          <a:p>
            <a:pPr indent="-266700" lvl="0" marL="266700" rtl="0" algn="l">
              <a:lnSpc>
                <a:spcPct val="90000"/>
              </a:lnSpc>
              <a:spcBef>
                <a:spcPts val="300"/>
              </a:spcBef>
              <a:spcAft>
                <a:spcPts val="0"/>
              </a:spcAft>
              <a:buClr>
                <a:srgbClr val="E95273"/>
              </a:buClr>
              <a:buSzPts val="2400"/>
              <a:buFont typeface="Arial"/>
              <a:buChar char="•"/>
            </a:pPr>
            <a:r>
              <a:rPr b="1" lang="en-IE"/>
              <a:t>Kendini sabote etme </a:t>
            </a:r>
            <a:r>
              <a:rPr lang="en-IE"/>
              <a:t>- örneğin erteleme, aşırı kaygı veya hedefleri takip edememe. </a:t>
            </a:r>
            <a:endParaRPr/>
          </a:p>
          <a:p>
            <a:pPr indent="-266700" lvl="0" marL="266700" rtl="0" algn="l">
              <a:lnSpc>
                <a:spcPct val="90000"/>
              </a:lnSpc>
              <a:spcBef>
                <a:spcPts val="300"/>
              </a:spcBef>
              <a:spcAft>
                <a:spcPts val="0"/>
              </a:spcAft>
              <a:buClr>
                <a:srgbClr val="E95273"/>
              </a:buClr>
              <a:buSzPts val="2400"/>
              <a:buFont typeface="Arial"/>
              <a:buChar char="•"/>
            </a:pPr>
            <a:r>
              <a:rPr b="1" lang="en-IE"/>
              <a:t>Düşük benlik saygısı veya özgüven </a:t>
            </a:r>
            <a:r>
              <a:rPr lang="en-IE"/>
              <a:t>- genellikle “Asla ……” gibi olumsuz ifadeler kullanır. </a:t>
            </a:r>
            <a:endParaRPr/>
          </a:p>
          <a:p>
            <a:pPr indent="-266700" lvl="0" marL="266700" rtl="0" algn="l">
              <a:lnSpc>
                <a:spcPct val="90000"/>
              </a:lnSpc>
              <a:spcBef>
                <a:spcPts val="300"/>
              </a:spcBef>
              <a:spcAft>
                <a:spcPts val="0"/>
              </a:spcAft>
              <a:buClr>
                <a:srgbClr val="E95273"/>
              </a:buClr>
              <a:buSzPts val="2400"/>
              <a:buFont typeface="Arial"/>
              <a:buChar char="•"/>
            </a:pPr>
            <a:r>
              <a:rPr b="1" lang="en-IE"/>
              <a:t>Mükemmeliyetçilik</a:t>
            </a:r>
            <a:r>
              <a:rPr lang="en-IE"/>
              <a:t> - Sadece mükemmel ve başarılı bir şekilde bitireceğinizi bildiğiniz şeyleri deneme isteği. </a:t>
            </a:r>
            <a:endParaRPr/>
          </a:p>
          <a:p>
            <a:pPr indent="-266700" lvl="0" marL="266700" rtl="0" algn="l">
              <a:lnSpc>
                <a:spcPct val="90000"/>
              </a:lnSpc>
              <a:spcBef>
                <a:spcPts val="300"/>
              </a:spcBef>
              <a:spcAft>
                <a:spcPts val="0"/>
              </a:spcAft>
              <a:buClr>
                <a:srgbClr val="E95273"/>
              </a:buClr>
              <a:buSzPts val="2400"/>
              <a:buFont typeface="Arial"/>
              <a:buChar char="•"/>
            </a:pPr>
            <a:r>
              <a:rPr b="1" lang="en-IE"/>
              <a:t>Başarısızlık, </a:t>
            </a:r>
            <a:r>
              <a:rPr lang="en-IE"/>
              <a:t>kendimiz hakkında asla başka türlü öğrenemeyeceğimiz şeyleri de öğretebilir. Örneğin, başarısızlık bir kişinin ne kadar güçlü olduğunuzu keşfetmenize yardımcı olabilir.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2" name="Shape 872"/>
        <p:cNvGrpSpPr/>
        <p:nvPr/>
      </p:nvGrpSpPr>
      <p:grpSpPr>
        <a:xfrm>
          <a:off x="0" y="0"/>
          <a:ext cx="0" cy="0"/>
          <a:chOff x="0" y="0"/>
          <a:chExt cx="0" cy="0"/>
        </a:xfrm>
      </p:grpSpPr>
      <p:sp>
        <p:nvSpPr>
          <p:cNvPr id="873" name="Google Shape;873;p37"/>
          <p:cNvSpPr txBox="1"/>
          <p:nvPr>
            <p:ph idx="1" type="body"/>
          </p:nvPr>
        </p:nvSpPr>
        <p:spPr>
          <a:xfrm>
            <a:off x="4161984" y="589639"/>
            <a:ext cx="7407087" cy="12479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D6E6C"/>
              </a:buClr>
              <a:buSzPts val="3607"/>
              <a:buNone/>
            </a:pPr>
            <a:r>
              <a:rPr b="1" lang="en-IE" sz="3607"/>
              <a:t>Tipik başarısızlık nedenleri:</a:t>
            </a:r>
            <a:endParaRPr/>
          </a:p>
          <a:p>
            <a:pPr indent="0" lvl="0" marL="0" rtl="0" algn="l">
              <a:lnSpc>
                <a:spcPct val="90000"/>
              </a:lnSpc>
              <a:spcBef>
                <a:spcPts val="1000"/>
              </a:spcBef>
              <a:spcAft>
                <a:spcPts val="0"/>
              </a:spcAft>
              <a:buClr>
                <a:srgbClr val="10B1A2"/>
              </a:buClr>
              <a:buSzPts val="3052"/>
              <a:buNone/>
            </a:pPr>
            <a:r>
              <a:rPr b="1" lang="en-IE" sz="3052">
                <a:solidFill>
                  <a:srgbClr val="10B1A2"/>
                </a:solidFill>
              </a:rPr>
              <a:t>Seth Godin'in başarısızlık nedenleri listesi!</a:t>
            </a:r>
            <a:endParaRPr/>
          </a:p>
          <a:p>
            <a:pPr indent="0" lvl="0" marL="0" rtl="0" algn="l">
              <a:lnSpc>
                <a:spcPct val="90000"/>
              </a:lnSpc>
              <a:spcBef>
                <a:spcPts val="1000"/>
              </a:spcBef>
              <a:spcAft>
                <a:spcPts val="0"/>
              </a:spcAft>
              <a:buClr>
                <a:srgbClr val="6D6E6C"/>
              </a:buClr>
              <a:buSzPts val="3330"/>
              <a:buNone/>
            </a:pPr>
            <a:r>
              <a:t/>
            </a:r>
            <a:endParaRPr sz="3330"/>
          </a:p>
          <a:p>
            <a:pPr indent="0" lvl="0" marL="0" rtl="0" algn="l">
              <a:lnSpc>
                <a:spcPct val="90000"/>
              </a:lnSpc>
              <a:spcBef>
                <a:spcPts val="1000"/>
              </a:spcBef>
              <a:spcAft>
                <a:spcPts val="0"/>
              </a:spcAft>
              <a:buClr>
                <a:srgbClr val="6D6E6C"/>
              </a:buClr>
              <a:buSzPts val="3330"/>
              <a:buNone/>
            </a:pPr>
            <a:r>
              <a:t/>
            </a:r>
            <a:endParaRPr sz="3330"/>
          </a:p>
        </p:txBody>
      </p:sp>
      <p:sp>
        <p:nvSpPr>
          <p:cNvPr id="874" name="Google Shape;874;p37"/>
          <p:cNvSpPr txBox="1"/>
          <p:nvPr>
            <p:ph idx="2" type="body"/>
          </p:nvPr>
        </p:nvSpPr>
        <p:spPr>
          <a:xfrm>
            <a:off x="4161986" y="2127058"/>
            <a:ext cx="3600000" cy="3960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95273"/>
              </a:buClr>
              <a:buSzPts val="2400"/>
              <a:buFont typeface="Arial"/>
              <a:buChar char="•"/>
            </a:pPr>
            <a:r>
              <a:rPr lang="en-IE"/>
              <a:t>Tasarım hatası</a:t>
            </a:r>
            <a:endParaRPr/>
          </a:p>
          <a:p>
            <a:pPr indent="-342900" lvl="0" marL="342900" rtl="0" algn="l">
              <a:lnSpc>
                <a:spcPct val="90000"/>
              </a:lnSpc>
              <a:spcBef>
                <a:spcPts val="1000"/>
              </a:spcBef>
              <a:spcAft>
                <a:spcPts val="0"/>
              </a:spcAft>
              <a:buClr>
                <a:srgbClr val="E95273"/>
              </a:buClr>
              <a:buSzPts val="2400"/>
              <a:buFont typeface="Arial"/>
              <a:buChar char="•"/>
            </a:pPr>
            <a:r>
              <a:rPr lang="en-IE"/>
              <a:t>Fırsat başarısızlığı</a:t>
            </a:r>
            <a:endParaRPr/>
          </a:p>
          <a:p>
            <a:pPr indent="-342900" lvl="0" marL="342900" rtl="0" algn="l">
              <a:lnSpc>
                <a:spcPct val="90000"/>
              </a:lnSpc>
              <a:spcBef>
                <a:spcPts val="1000"/>
              </a:spcBef>
              <a:spcAft>
                <a:spcPts val="0"/>
              </a:spcAft>
              <a:buClr>
                <a:srgbClr val="E95273"/>
              </a:buClr>
              <a:buSzPts val="2400"/>
              <a:buFont typeface="Arial"/>
              <a:buChar char="•"/>
            </a:pPr>
            <a:r>
              <a:rPr lang="en-IE"/>
              <a:t>Güven eksikliği</a:t>
            </a:r>
            <a:endParaRPr/>
          </a:p>
          <a:p>
            <a:pPr indent="-342900" lvl="0" marL="342900" rtl="0" algn="l">
              <a:lnSpc>
                <a:spcPct val="90000"/>
              </a:lnSpc>
              <a:spcBef>
                <a:spcPts val="1000"/>
              </a:spcBef>
              <a:spcAft>
                <a:spcPts val="0"/>
              </a:spcAft>
              <a:buClr>
                <a:srgbClr val="E95273"/>
              </a:buClr>
              <a:buSzPts val="2400"/>
              <a:buFont typeface="Arial"/>
              <a:buChar char="•"/>
            </a:pPr>
            <a:r>
              <a:rPr lang="en-IE"/>
              <a:t>İrade başarısızlığı</a:t>
            </a:r>
            <a:endParaRPr/>
          </a:p>
        </p:txBody>
      </p:sp>
      <p:sp>
        <p:nvSpPr>
          <p:cNvPr id="875" name="Google Shape;875;p37"/>
          <p:cNvSpPr txBox="1"/>
          <p:nvPr>
            <p:ph idx="3" type="body"/>
          </p:nvPr>
        </p:nvSpPr>
        <p:spPr>
          <a:xfrm>
            <a:off x="7969071" y="2107839"/>
            <a:ext cx="3600000"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95273"/>
              </a:buClr>
              <a:buSzPts val="2400"/>
              <a:buFont typeface="Arial"/>
              <a:buChar char="•"/>
            </a:pPr>
            <a:r>
              <a:rPr lang="en-IE"/>
              <a:t>Önceliklerin başarısızlığı</a:t>
            </a:r>
            <a:endParaRPr/>
          </a:p>
          <a:p>
            <a:pPr indent="-342900" lvl="0" marL="342900" rtl="0" algn="l">
              <a:lnSpc>
                <a:spcPct val="90000"/>
              </a:lnSpc>
              <a:spcBef>
                <a:spcPts val="1000"/>
              </a:spcBef>
              <a:spcAft>
                <a:spcPts val="0"/>
              </a:spcAft>
              <a:buClr>
                <a:srgbClr val="E95273"/>
              </a:buClr>
              <a:buSzPts val="2400"/>
              <a:buFont typeface="Arial"/>
              <a:buChar char="•"/>
            </a:pPr>
            <a:r>
              <a:rPr lang="en-IE"/>
              <a:t>İşten ayrılma hatası</a:t>
            </a:r>
            <a:endParaRPr/>
          </a:p>
          <a:p>
            <a:pPr indent="-342900" lvl="0" marL="342900" rtl="0" algn="l">
              <a:lnSpc>
                <a:spcPct val="90000"/>
              </a:lnSpc>
              <a:spcBef>
                <a:spcPts val="1000"/>
              </a:spcBef>
              <a:spcAft>
                <a:spcPts val="0"/>
              </a:spcAft>
              <a:buClr>
                <a:srgbClr val="E95273"/>
              </a:buClr>
              <a:buSzPts val="2400"/>
              <a:buFont typeface="Arial"/>
              <a:buChar char="•"/>
            </a:pPr>
            <a:r>
              <a:rPr lang="en-IE"/>
              <a:t>Saygı hatası</a:t>
            </a:r>
            <a:endParaRPr/>
          </a:p>
          <a:p>
            <a:pPr indent="-342900" lvl="0" marL="342900" rtl="0" algn="l">
              <a:lnSpc>
                <a:spcPct val="90000"/>
              </a:lnSpc>
              <a:spcBef>
                <a:spcPts val="1000"/>
              </a:spcBef>
              <a:spcAft>
                <a:spcPts val="0"/>
              </a:spcAft>
              <a:buClr>
                <a:srgbClr val="E95273"/>
              </a:buClr>
              <a:buSzPts val="2400"/>
              <a:buFont typeface="Arial"/>
              <a:buChar char="•"/>
            </a:pPr>
            <a:r>
              <a:rPr lang="en-IE"/>
              <a:t>Görememe</a:t>
            </a:r>
            <a:endParaRPr/>
          </a:p>
        </p:txBody>
      </p:sp>
      <p:sp>
        <p:nvSpPr>
          <p:cNvPr id="876" name="Google Shape;876;p37"/>
          <p:cNvSpPr txBox="1"/>
          <p:nvPr/>
        </p:nvSpPr>
        <p:spPr>
          <a:xfrm>
            <a:off x="374708" y="4337961"/>
            <a:ext cx="11442583" cy="19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63275"/>
              </a:buClr>
              <a:buSzPts val="2400"/>
              <a:buFont typeface="Arial"/>
              <a:buNone/>
            </a:pPr>
            <a:r>
              <a:rPr b="1" lang="en-IE" sz="2400">
                <a:solidFill>
                  <a:srgbClr val="E63275"/>
                </a:solidFill>
                <a:latin typeface="Calibri"/>
                <a:ea typeface="Calibri"/>
                <a:cs typeface="Calibri"/>
                <a:sym typeface="Calibri"/>
              </a:rPr>
              <a:t>Seth Godin'den daha fazlasını OKUYUN… </a:t>
            </a:r>
            <a:endParaRPr/>
          </a:p>
          <a:p>
            <a:pPr indent="0" lvl="0" marL="0" marR="0" rtl="0" algn="l">
              <a:lnSpc>
                <a:spcPct val="90000"/>
              </a:lnSpc>
              <a:spcBef>
                <a:spcPts val="1000"/>
              </a:spcBef>
              <a:spcAft>
                <a:spcPts val="0"/>
              </a:spcAft>
              <a:buClr>
                <a:srgbClr val="7F7F7F"/>
              </a:buClr>
              <a:buSzPts val="1800"/>
              <a:buFont typeface="Arial"/>
              <a:buNone/>
            </a:pPr>
            <a:r>
              <a:rPr b="1" lang="en-IE" sz="1800">
                <a:solidFill>
                  <a:srgbClr val="7F7F7F"/>
                </a:solidFill>
                <a:latin typeface="Calibri"/>
                <a:ea typeface="Calibri"/>
                <a:cs typeface="Calibri"/>
                <a:sym typeface="Calibri"/>
              </a:rPr>
              <a:t>Nasıl Başarısız Olunur </a:t>
            </a:r>
            <a:r>
              <a:rPr lang="en-IE" sz="1800" u="sng">
                <a:solidFill>
                  <a:srgbClr val="7F7F7F"/>
                </a:solidFill>
                <a:latin typeface="Calibri"/>
                <a:ea typeface="Calibri"/>
                <a:cs typeface="Calibri"/>
                <a:sym typeface="Calibri"/>
                <a:hlinkClick r:id="rId3"/>
              </a:rPr>
              <a:t>https://seths.blog/2011/04/how-to-fai/</a:t>
            </a:r>
            <a:endParaRPr sz="1800">
              <a:solidFill>
                <a:srgbClr val="7F7F7F"/>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1800"/>
              <a:buFont typeface="Arial"/>
              <a:buNone/>
            </a:pPr>
            <a:r>
              <a:rPr b="1" lang="en-IE" sz="1800">
                <a:solidFill>
                  <a:srgbClr val="7F7F7F"/>
                </a:solidFill>
                <a:latin typeface="Calibri"/>
                <a:ea typeface="Calibri"/>
                <a:cs typeface="Calibri"/>
                <a:sym typeface="Calibri"/>
              </a:rPr>
              <a:t>Neden tonlarca başarısızlık başarının anahtarıdır - </a:t>
            </a:r>
            <a:r>
              <a:rPr lang="en-IE" sz="1800" u="sng">
                <a:solidFill>
                  <a:srgbClr val="7F7F7F"/>
                </a:solidFill>
                <a:latin typeface="Calibri"/>
                <a:ea typeface="Calibri"/>
                <a:cs typeface="Calibri"/>
                <a:sym typeface="Calibri"/>
                <a:hlinkClick r:id="rId4"/>
              </a:rPr>
              <a:t>https://www.inc.com/sonia-thompson/why-tons-of-failure-is-the-key-to-success-according-to-seth-godin.html</a:t>
            </a:r>
            <a:endParaRPr sz="1800">
              <a:solidFill>
                <a:srgbClr val="7F7F7F"/>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1800"/>
              <a:buFont typeface="Arial"/>
              <a:buNone/>
            </a:pPr>
            <a:r>
              <a:rPr b="1" lang="en-IE" sz="1800">
                <a:solidFill>
                  <a:srgbClr val="7F7F7F"/>
                </a:solidFill>
                <a:latin typeface="Calibri"/>
                <a:ea typeface="Calibri"/>
                <a:cs typeface="Calibri"/>
                <a:sym typeface="Calibri"/>
              </a:rPr>
              <a:t>İZLE - Başarısızlık korkusunun üstesinden nasıl gelinir </a:t>
            </a:r>
            <a:r>
              <a:rPr lang="en-IE" sz="1800" u="sng">
                <a:solidFill>
                  <a:srgbClr val="7F7F7F"/>
                </a:solidFill>
                <a:latin typeface="Calibri"/>
                <a:ea typeface="Calibri"/>
                <a:cs typeface="Calibri"/>
                <a:sym typeface="Calibri"/>
                <a:hlinkClick r:id="rId5"/>
              </a:rPr>
              <a:t>https://www.youtube.com/watch?v=MAoX53n_ls0</a:t>
            </a:r>
            <a:r>
              <a:rPr lang="en-IE" sz="1800">
                <a:solidFill>
                  <a:srgbClr val="7F7F7F"/>
                </a:solidFill>
                <a:latin typeface="Calibri"/>
                <a:ea typeface="Calibri"/>
                <a:cs typeface="Calibri"/>
                <a:sym typeface="Calibri"/>
              </a:rPr>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0" name="Shape 880"/>
        <p:cNvGrpSpPr/>
        <p:nvPr/>
      </p:nvGrpSpPr>
      <p:grpSpPr>
        <a:xfrm>
          <a:off x="0" y="0"/>
          <a:ext cx="0" cy="0"/>
          <a:chOff x="0" y="0"/>
          <a:chExt cx="0" cy="0"/>
        </a:xfrm>
      </p:grpSpPr>
      <p:pic>
        <p:nvPicPr>
          <p:cNvPr id="881" name="Google Shape;881;p38"/>
          <p:cNvPicPr preferRelativeResize="0"/>
          <p:nvPr>
            <p:ph idx="2" type="pic"/>
          </p:nvPr>
        </p:nvPicPr>
        <p:blipFill rotWithShape="1">
          <a:blip r:embed="rId3">
            <a:alphaModFix/>
          </a:blip>
          <a:srcRect b="0" l="25134" r="25134" t="0"/>
          <a:stretch/>
        </p:blipFill>
        <p:spPr>
          <a:xfrm>
            <a:off x="6451538" y="273343"/>
            <a:ext cx="5414781" cy="6129940"/>
          </a:xfrm>
          <a:prstGeom prst="rect">
            <a:avLst/>
          </a:prstGeom>
          <a:noFill/>
          <a:ln>
            <a:noFill/>
          </a:ln>
        </p:spPr>
      </p:pic>
      <p:sp>
        <p:nvSpPr>
          <p:cNvPr id="882" name="Google Shape;882;p38"/>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8880"/>
              <a:buFont typeface="Arial"/>
              <a:buNone/>
            </a:pPr>
            <a:r>
              <a:rPr lang="en-IE" sz="8880"/>
              <a:t>“</a:t>
            </a:r>
            <a:endParaRPr/>
          </a:p>
        </p:txBody>
      </p:sp>
      <p:sp>
        <p:nvSpPr>
          <p:cNvPr id="883" name="Google Shape;883;p38"/>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IE"/>
              <a:t>Eğer korkma hissini, risk alma hissini aşarsanız, gerçekten şaşırtıcı şeyler gerçekleştirebilirsiniz.</a:t>
            </a:r>
            <a:endParaRPr/>
          </a:p>
        </p:txBody>
      </p:sp>
      <p:sp>
        <p:nvSpPr>
          <p:cNvPr id="884" name="Google Shape;884;p38"/>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8232"/>
              <a:buNone/>
            </a:pPr>
            <a:r>
              <a:rPr lang="en-IE" sz="8232"/>
              <a:t>” </a:t>
            </a:r>
            <a:endParaRPr/>
          </a:p>
        </p:txBody>
      </p:sp>
      <p:sp>
        <p:nvSpPr>
          <p:cNvPr id="885" name="Google Shape;885;p38"/>
          <p:cNvSpPr/>
          <p:nvPr/>
        </p:nvSpPr>
        <p:spPr>
          <a:xfrm>
            <a:off x="368300" y="5168900"/>
            <a:ext cx="5327650" cy="6667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lt1"/>
                </a:solidFill>
                <a:latin typeface="Calibri"/>
                <a:ea typeface="Calibri"/>
                <a:cs typeface="Calibri"/>
                <a:sym typeface="Calibri"/>
              </a:rPr>
              <a:t>MARISSA ANN MAYER</a:t>
            </a:r>
            <a:endParaRPr/>
          </a:p>
          <a:p>
            <a:pPr indent="0" lvl="0" marL="0" marR="0" rtl="0" algn="ctr">
              <a:spcBef>
                <a:spcPts val="0"/>
              </a:spcBef>
              <a:spcAft>
                <a:spcPts val="0"/>
              </a:spcAft>
              <a:buNone/>
            </a:pPr>
            <a:r>
              <a:rPr lang="en-IE" sz="1800">
                <a:solidFill>
                  <a:schemeClr val="lt1"/>
                </a:solidFill>
                <a:latin typeface="Calibri"/>
                <a:ea typeface="Calibri"/>
                <a:cs typeface="Calibri"/>
                <a:sym typeface="Calibri"/>
              </a:rPr>
              <a:t>Başkan ve CEO, Yahoo!</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9" name="Shape 889"/>
        <p:cNvGrpSpPr/>
        <p:nvPr/>
      </p:nvGrpSpPr>
      <p:grpSpPr>
        <a:xfrm>
          <a:off x="0" y="0"/>
          <a:ext cx="0" cy="0"/>
          <a:chOff x="0" y="0"/>
          <a:chExt cx="0" cy="0"/>
        </a:xfrm>
      </p:grpSpPr>
      <p:sp>
        <p:nvSpPr>
          <p:cNvPr id="890" name="Google Shape;890;p39"/>
          <p:cNvSpPr txBox="1"/>
          <p:nvPr>
            <p:ph idx="1" type="body"/>
          </p:nvPr>
        </p:nvSpPr>
        <p:spPr>
          <a:xfrm>
            <a:off x="4422962" y="814582"/>
            <a:ext cx="7769038"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İşletmelerin başarısız olmasının nedenlerini değerlendirin …</a:t>
            </a:r>
            <a:endParaRPr b="1">
              <a:solidFill>
                <a:srgbClr val="10B1A2"/>
              </a:solidFill>
            </a:endParaRPr>
          </a:p>
        </p:txBody>
      </p:sp>
      <p:sp>
        <p:nvSpPr>
          <p:cNvPr id="891" name="Google Shape;891;p39"/>
          <p:cNvSpPr txBox="1"/>
          <p:nvPr>
            <p:ph idx="2" type="body"/>
          </p:nvPr>
        </p:nvSpPr>
        <p:spPr>
          <a:xfrm>
            <a:off x="4422962" y="3044463"/>
            <a:ext cx="714611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Sıfırdan bir iş kurmak kolay bir iş değildir. Ve birçok iddia  gibi, </a:t>
            </a:r>
            <a:r>
              <a:rPr b="1" lang="en-IE"/>
              <a:t>bir kadın olarak kesinlikle daha zor</a:t>
            </a:r>
            <a:r>
              <a:rPr lang="en-IE"/>
              <a:t>. Başarılı bir girişimci olmak, nihayet doğru fikri veya işi yakalamadan önce bir dizi yanlış adım ve hata içerir. Çoğu girişimci yol boyunca hatalar yapar ve yeni başlayan girişimciler daha çok hata yapar.</a:t>
            </a:r>
            <a:endParaRPr/>
          </a:p>
          <a:p>
            <a:pPr indent="0" lvl="0" marL="0" rtl="0" algn="l">
              <a:lnSpc>
                <a:spcPct val="90000"/>
              </a:lnSpc>
              <a:spcBef>
                <a:spcPts val="1000"/>
              </a:spcBef>
              <a:spcAft>
                <a:spcPts val="0"/>
              </a:spcAft>
              <a:buClr>
                <a:srgbClr val="6D6E6C"/>
              </a:buClr>
              <a:buSzPts val="2400"/>
              <a:buNone/>
            </a:pPr>
            <a:r>
              <a:t/>
            </a:r>
            <a:endParaRPr/>
          </a:p>
        </p:txBody>
      </p:sp>
      <p:pic>
        <p:nvPicPr>
          <p:cNvPr descr="A picture containing toy, room, drawing, clock&#10;&#10;Description automatically generated" id="892" name="Google Shape;892;p39"/>
          <p:cNvPicPr preferRelativeResize="0"/>
          <p:nvPr/>
        </p:nvPicPr>
        <p:blipFill rotWithShape="1">
          <a:blip r:embed="rId3">
            <a:alphaModFix/>
          </a:blip>
          <a:srcRect b="0" l="10930" r="9646" t="0"/>
          <a:stretch/>
        </p:blipFill>
        <p:spPr>
          <a:xfrm>
            <a:off x="243281" y="3055073"/>
            <a:ext cx="3741490" cy="30374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4"/>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6D6E6C"/>
              </a:buClr>
              <a:buSzPts val="3600"/>
              <a:buNone/>
            </a:pPr>
            <a:r>
              <a:t/>
            </a:r>
            <a:endParaRPr/>
          </a:p>
        </p:txBody>
      </p:sp>
      <p:sp>
        <p:nvSpPr>
          <p:cNvPr id="620" name="Google Shape;620;p4"/>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6D6E6C"/>
              </a:buClr>
              <a:buSzPts val="2400"/>
              <a:buNone/>
            </a:pPr>
            <a:r>
              <a:t/>
            </a:r>
            <a:endParaRPr/>
          </a:p>
        </p:txBody>
      </p:sp>
      <p:sp>
        <p:nvSpPr>
          <p:cNvPr id="621" name="Google Shape;621;p4"/>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8160"/>
              <a:buNone/>
            </a:pPr>
            <a:r>
              <a:rPr lang="en-IE" sz="8160"/>
              <a:t>”</a:t>
            </a:r>
            <a:endParaRPr/>
          </a:p>
        </p:txBody>
      </p:sp>
      <p:sp>
        <p:nvSpPr>
          <p:cNvPr id="622" name="Google Shape;622;p4"/>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8880"/>
              <a:buNone/>
            </a:pPr>
            <a:r>
              <a:rPr lang="en-IE" sz="8880"/>
              <a:t>“</a:t>
            </a:r>
            <a:endParaRPr/>
          </a:p>
        </p:txBody>
      </p:sp>
      <p:sp>
        <p:nvSpPr>
          <p:cNvPr id="623" name="Google Shape;623;p4"/>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lang="en-IE" sz="3200"/>
              <a:t>Sadece kız olduğun ve kimseden desteğin olmadığı için hayallerinden asla vazgeçme.</a:t>
            </a:r>
            <a:endParaRPr/>
          </a:p>
        </p:txBody>
      </p:sp>
      <p:pic>
        <p:nvPicPr>
          <p:cNvPr id="624" name="Google Shape;624;p4"/>
          <p:cNvPicPr preferRelativeResize="0"/>
          <p:nvPr>
            <p:ph idx="2" type="pic"/>
          </p:nvPr>
        </p:nvPicPr>
        <p:blipFill rotWithShape="1">
          <a:blip r:embed="rId3">
            <a:alphaModFix/>
          </a:blip>
          <a:srcRect b="238" l="16715" r="33589" t="-237"/>
          <a:stretch/>
        </p:blipFill>
        <p:spPr>
          <a:xfrm>
            <a:off x="6134100" y="-15875"/>
            <a:ext cx="6057900" cy="6858000"/>
          </a:xfrm>
          <a:prstGeom prst="rect">
            <a:avLst/>
          </a:prstGeom>
          <a:noFill/>
          <a:ln>
            <a:noFill/>
          </a:ln>
        </p:spPr>
      </p:pic>
      <p:sp>
        <p:nvSpPr>
          <p:cNvPr id="625" name="Google Shape;625;p4"/>
          <p:cNvSpPr/>
          <p:nvPr/>
        </p:nvSpPr>
        <p:spPr>
          <a:xfrm>
            <a:off x="1044033" y="4561990"/>
            <a:ext cx="3236912"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1800" u="none" cap="none" strike="noStrike">
                <a:solidFill>
                  <a:schemeClr val="lt1"/>
                </a:solidFill>
                <a:latin typeface="Calibri"/>
                <a:ea typeface="Calibri"/>
                <a:cs typeface="Calibri"/>
                <a:sym typeface="Calibri"/>
              </a:rPr>
              <a:t>DEENA VENUGOPAL</a:t>
            </a:r>
            <a:endParaRPr/>
          </a:p>
          <a:p>
            <a:pPr indent="0" lvl="0" marL="0" marR="0" rtl="0" algn="ctr">
              <a:spcBef>
                <a:spcPts val="0"/>
              </a:spcBef>
              <a:spcAft>
                <a:spcPts val="0"/>
              </a:spcAft>
              <a:buNone/>
            </a:pPr>
            <a:r>
              <a:rPr b="1" i="0" lang="en-IE" sz="1600" u="none" cap="none" strike="noStrike">
                <a:solidFill>
                  <a:schemeClr val="lt1"/>
                </a:solidFill>
                <a:latin typeface="Calibri"/>
                <a:ea typeface="Calibri"/>
                <a:cs typeface="Calibri"/>
                <a:sym typeface="Calibri"/>
              </a:rPr>
              <a:t>Anabytes'in Kurucusu ve CEO'su</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sp>
        <p:nvSpPr>
          <p:cNvPr id="897" name="Google Shape;897;p40"/>
          <p:cNvSpPr txBox="1"/>
          <p:nvPr>
            <p:ph idx="1" type="body"/>
          </p:nvPr>
        </p:nvSpPr>
        <p:spPr>
          <a:xfrm>
            <a:off x="510540" y="1050798"/>
            <a:ext cx="8517082" cy="697353"/>
          </a:xfrm>
          <a:prstGeom prst="rect">
            <a:avLst/>
          </a:prstGeom>
          <a:solidFill>
            <a:schemeClr val="lt1"/>
          </a:solidFill>
          <a:ln>
            <a:noFill/>
          </a:ln>
        </p:spPr>
        <p:txBody>
          <a:bodyPr anchorCtr="0" anchor="t" bIns="45700" lIns="91425" spcFirstLastPara="1" rIns="91425" wrap="square" tIns="45700">
            <a:noAutofit/>
          </a:bodyPr>
          <a:lstStyle/>
          <a:p>
            <a:pPr indent="0" lvl="0" marL="177800" rtl="0" algn="l">
              <a:lnSpc>
                <a:spcPct val="90000"/>
              </a:lnSpc>
              <a:spcBef>
                <a:spcPts val="0"/>
              </a:spcBef>
              <a:spcAft>
                <a:spcPts val="0"/>
              </a:spcAft>
              <a:buClr>
                <a:srgbClr val="10B1A2"/>
              </a:buClr>
              <a:buSzPts val="3600"/>
              <a:buNone/>
            </a:pPr>
            <a:r>
              <a:rPr b="1" lang="en-IE">
                <a:solidFill>
                  <a:srgbClr val="10B1A2"/>
                </a:solidFill>
              </a:rPr>
              <a:t>Başarısızlık Korkusunu Azaltmanın Yolları</a:t>
            </a:r>
            <a:endParaRPr b="1">
              <a:solidFill>
                <a:srgbClr val="10B1A2"/>
              </a:solidFill>
            </a:endParaRPr>
          </a:p>
        </p:txBody>
      </p:sp>
      <p:sp>
        <p:nvSpPr>
          <p:cNvPr id="898" name="Google Shape;898;p40"/>
          <p:cNvSpPr txBox="1"/>
          <p:nvPr>
            <p:ph idx="2" type="body"/>
          </p:nvPr>
        </p:nvSpPr>
        <p:spPr>
          <a:xfrm>
            <a:off x="510540" y="2254719"/>
            <a:ext cx="10887419" cy="3975101"/>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Clr>
                <a:srgbClr val="F26942"/>
              </a:buClr>
              <a:buSzPts val="2400"/>
              <a:buFont typeface="Arial"/>
              <a:buChar char="•"/>
            </a:pPr>
            <a:r>
              <a:rPr b="1" lang="en-IE">
                <a:solidFill>
                  <a:srgbClr val="E63275"/>
                </a:solidFill>
              </a:rPr>
              <a:t>Tüm potansiyel sonuçları analiz edin - </a:t>
            </a:r>
            <a:r>
              <a:rPr lang="en-IE"/>
              <a:t>Birçok insan bilinmeyenden</a:t>
            </a:r>
            <a:endParaRPr/>
          </a:p>
          <a:p>
            <a:pPr indent="0" lvl="0" marL="0" rtl="0" algn="l">
              <a:lnSpc>
                <a:spcPct val="90000"/>
              </a:lnSpc>
              <a:spcBef>
                <a:spcPts val="600"/>
              </a:spcBef>
              <a:spcAft>
                <a:spcPts val="0"/>
              </a:spcAft>
              <a:buClr>
                <a:srgbClr val="F26942"/>
              </a:buClr>
              <a:buSzPts val="2400"/>
              <a:buNone/>
            </a:pPr>
            <a:r>
              <a:rPr lang="en-IE"/>
              <a:t>     korktukların için başarısızlık korkusu yaşar. Kararınızın tüm potansiyel </a:t>
            </a:r>
            <a:endParaRPr/>
          </a:p>
          <a:p>
            <a:pPr indent="0" lvl="0" marL="0" rtl="0" algn="l">
              <a:lnSpc>
                <a:spcPct val="90000"/>
              </a:lnSpc>
              <a:spcBef>
                <a:spcPts val="600"/>
              </a:spcBef>
              <a:spcAft>
                <a:spcPts val="0"/>
              </a:spcAft>
              <a:buClr>
                <a:srgbClr val="F26942"/>
              </a:buClr>
              <a:buSzPts val="2400"/>
              <a:buNone/>
            </a:pPr>
            <a:r>
              <a:rPr lang="en-IE"/>
              <a:t>     sonuçlarını göz önünde bulundurarak bu korkuyu ortadan kaldırın. Olası sonuçları                görsel olarak nasıl haritalayacağınızı öğretmek için araçları kullanın.</a:t>
            </a:r>
            <a:endParaRPr/>
          </a:p>
          <a:p>
            <a:pPr indent="-285750" lvl="0" marL="285750" rtl="0" algn="l">
              <a:lnSpc>
                <a:spcPct val="90000"/>
              </a:lnSpc>
              <a:spcBef>
                <a:spcPts val="600"/>
              </a:spcBef>
              <a:spcAft>
                <a:spcPts val="0"/>
              </a:spcAft>
              <a:buClr>
                <a:srgbClr val="F26942"/>
              </a:buClr>
              <a:buSzPts val="2400"/>
              <a:buFont typeface="Arial"/>
              <a:buChar char="•"/>
            </a:pPr>
            <a:r>
              <a:rPr b="1" lang="en-IE">
                <a:solidFill>
                  <a:srgbClr val="E63275"/>
                </a:solidFill>
              </a:rPr>
              <a:t>Daha olumlu düşünmeyi öğrenin - </a:t>
            </a:r>
            <a:r>
              <a:rPr lang="en-IE"/>
              <a:t>Pozitif düşünme, kendine güven oluşturmanın ve kendini sabote etmeyi etkisiz hale getirmenin inanılmaz derecede güçlü bir yoludur - bkz. </a:t>
            </a:r>
            <a:r>
              <a:rPr b="1" lang="en-IE"/>
              <a:t>Modül 3</a:t>
            </a:r>
            <a:endParaRPr/>
          </a:p>
          <a:p>
            <a:pPr indent="-285750" lvl="0" marL="285750" rtl="0" algn="l">
              <a:lnSpc>
                <a:spcPct val="90000"/>
              </a:lnSpc>
              <a:spcBef>
                <a:spcPts val="600"/>
              </a:spcBef>
              <a:spcAft>
                <a:spcPts val="0"/>
              </a:spcAft>
              <a:buClr>
                <a:srgbClr val="F26942"/>
              </a:buClr>
              <a:buSzPts val="2400"/>
              <a:buFont typeface="Arial"/>
              <a:buChar char="•"/>
            </a:pPr>
            <a:r>
              <a:rPr b="1" lang="en-IE">
                <a:solidFill>
                  <a:srgbClr val="E63275"/>
                </a:solidFill>
              </a:rPr>
              <a:t>Daha kötü durum senaryosuna bakın </a:t>
            </a:r>
            <a:r>
              <a:rPr lang="en-IE"/>
              <a:t>- Bununla birlikte, çoğu durumda, bu en kötü durum aslında o kadar da kötü olmayabilir ve bunu tanımak yardımcı olabilir.</a:t>
            </a:r>
            <a:endParaRPr/>
          </a:p>
          <a:p>
            <a:pPr indent="-285750" lvl="0" marL="285750" rtl="0" algn="l">
              <a:lnSpc>
                <a:spcPct val="90000"/>
              </a:lnSpc>
              <a:spcBef>
                <a:spcPts val="600"/>
              </a:spcBef>
              <a:spcAft>
                <a:spcPts val="0"/>
              </a:spcAft>
              <a:buClr>
                <a:srgbClr val="F26942"/>
              </a:buClr>
              <a:buSzPts val="2400"/>
              <a:buFont typeface="Arial"/>
              <a:buChar char="•"/>
            </a:pPr>
            <a:r>
              <a:rPr b="1" lang="en-IE">
                <a:solidFill>
                  <a:srgbClr val="E63275"/>
                </a:solidFill>
              </a:rPr>
              <a:t>Bir beklenmedik durum planınız olsun - </a:t>
            </a:r>
            <a:r>
              <a:rPr lang="en-IE"/>
              <a:t>"Plan B" nin yerinde olması, ileriye doğru hareket etme konusunda daha fazla güvende hissetmenize yardımcı olabilir.</a:t>
            </a:r>
            <a:endParaRPr/>
          </a:p>
          <a:p>
            <a:pPr indent="0" lvl="0" marL="0" rtl="0" algn="l">
              <a:lnSpc>
                <a:spcPct val="90000"/>
              </a:lnSpc>
              <a:spcBef>
                <a:spcPts val="600"/>
              </a:spcBef>
              <a:spcAft>
                <a:spcPts val="0"/>
              </a:spcAft>
              <a:buClr>
                <a:srgbClr val="F26942"/>
              </a:buClr>
              <a:buSzPts val="2400"/>
              <a:buFont typeface="Arial"/>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41"/>
          <p:cNvSpPr txBox="1"/>
          <p:nvPr>
            <p:ph idx="1" type="body"/>
          </p:nvPr>
        </p:nvSpPr>
        <p:spPr>
          <a:xfrm>
            <a:off x="3066811" y="1170982"/>
            <a:ext cx="8999928" cy="5344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3200"/>
              <a:buNone/>
            </a:pPr>
            <a:r>
              <a:rPr b="1" lang="en-IE" sz="3200">
                <a:solidFill>
                  <a:srgbClr val="10B1A2"/>
                </a:solidFill>
              </a:rPr>
              <a:t>Korkunun Üstesinden Gelmek – Kişisel Güçlendirme</a:t>
            </a:r>
            <a:endParaRPr b="1" sz="3200">
              <a:solidFill>
                <a:srgbClr val="10B1A2"/>
              </a:solidFill>
            </a:endParaRPr>
          </a:p>
        </p:txBody>
      </p:sp>
      <p:sp>
        <p:nvSpPr>
          <p:cNvPr id="904" name="Google Shape;904;p41"/>
          <p:cNvSpPr txBox="1"/>
          <p:nvPr>
            <p:ph idx="2" type="body"/>
          </p:nvPr>
        </p:nvSpPr>
        <p:spPr>
          <a:xfrm>
            <a:off x="2869189" y="1992683"/>
            <a:ext cx="9197550" cy="397510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E63275"/>
              </a:buClr>
              <a:buSzPts val="2400"/>
              <a:buNone/>
            </a:pPr>
            <a:r>
              <a:rPr b="1" lang="en-IE">
                <a:solidFill>
                  <a:srgbClr val="E63275"/>
                </a:solidFill>
              </a:rPr>
              <a:t>Kişisel güçlendirme bir bireye şunları yapma olanağı verir:</a:t>
            </a:r>
            <a:endParaRPr/>
          </a:p>
          <a:p>
            <a:pPr indent="0" lvl="0" marL="0" rtl="0" algn="just">
              <a:lnSpc>
                <a:spcPct val="40000"/>
              </a:lnSpc>
              <a:spcBef>
                <a:spcPts val="0"/>
              </a:spcBef>
              <a:spcAft>
                <a:spcPts val="0"/>
              </a:spcAft>
              <a:buClr>
                <a:srgbClr val="6D6E6C"/>
              </a:buClr>
              <a:buSzPts val="2400"/>
              <a:buNone/>
            </a:pPr>
            <a:r>
              <a:t/>
            </a:r>
            <a:endParaRPr/>
          </a:p>
          <a:p>
            <a:pPr indent="-342900" lvl="0" marL="342900" rtl="0" algn="l">
              <a:lnSpc>
                <a:spcPct val="90000"/>
              </a:lnSpc>
              <a:spcBef>
                <a:spcPts val="1000"/>
              </a:spcBef>
              <a:spcAft>
                <a:spcPts val="0"/>
              </a:spcAft>
              <a:buClr>
                <a:srgbClr val="E95273"/>
              </a:buClr>
              <a:buSzPts val="2400"/>
              <a:buFont typeface="Arial"/>
              <a:buChar char="•"/>
            </a:pPr>
            <a:r>
              <a:rPr lang="en-IE"/>
              <a:t>Kişisel ve çalışma yaşamlarında koşullarının kontrolünü elinize alın ve kendi hedeflerine ulaşın.</a:t>
            </a:r>
            <a:endParaRPr/>
          </a:p>
          <a:p>
            <a:pPr indent="-342900" lvl="0" marL="342900" rtl="0" algn="l">
              <a:lnSpc>
                <a:spcPct val="90000"/>
              </a:lnSpc>
              <a:spcBef>
                <a:spcPts val="1000"/>
              </a:spcBef>
              <a:spcAft>
                <a:spcPts val="0"/>
              </a:spcAft>
              <a:buClr>
                <a:srgbClr val="E95273"/>
              </a:buClr>
              <a:buSzPts val="2400"/>
              <a:buFont typeface="Arial"/>
              <a:buChar char="•"/>
            </a:pPr>
            <a:r>
              <a:rPr lang="en-IE"/>
              <a:t>Güçlü ve zayıf yönlerinin daha fazla farkında olun ve bu nedenle sorunlarla başa çıkmak ve hedeflere ulaşmak için daha donanımlı olun.</a:t>
            </a:r>
            <a:endParaRPr/>
          </a:p>
          <a:p>
            <a:pPr indent="-342900" lvl="0" marL="342900" rtl="0" algn="l">
              <a:lnSpc>
                <a:spcPct val="90000"/>
              </a:lnSpc>
              <a:spcBef>
                <a:spcPts val="1000"/>
              </a:spcBef>
              <a:spcAft>
                <a:spcPts val="0"/>
              </a:spcAft>
              <a:buClr>
                <a:srgbClr val="E95273"/>
              </a:buClr>
              <a:buSzPts val="2400"/>
              <a:buFont typeface="Arial"/>
              <a:buChar char="•"/>
            </a:pPr>
            <a:r>
              <a:rPr lang="en-IE"/>
              <a:t>Hem bireysel hem de ekip üyesi olarak yaptığınız katkıyı arttırın.</a:t>
            </a:r>
            <a:endParaRPr/>
          </a:p>
          <a:p>
            <a:pPr indent="-342900" lvl="0" marL="342900" rtl="0" algn="l">
              <a:lnSpc>
                <a:spcPct val="90000"/>
              </a:lnSpc>
              <a:spcBef>
                <a:spcPts val="1000"/>
              </a:spcBef>
              <a:spcAft>
                <a:spcPts val="0"/>
              </a:spcAft>
              <a:buClr>
                <a:srgbClr val="E95273"/>
              </a:buClr>
              <a:buSzPts val="2400"/>
              <a:buFont typeface="Arial"/>
              <a:buChar char="•"/>
            </a:pPr>
            <a:r>
              <a:rPr lang="en-IE"/>
              <a:t>Kişisel gelişiminizi ve tatmin duygunuzu geliştirmek için fırsatlardan yararlanın..</a:t>
            </a:r>
            <a:endParaRPr/>
          </a:p>
          <a:p>
            <a:pPr indent="0" lvl="0" marL="0" rtl="0" algn="l">
              <a:lnSpc>
                <a:spcPct val="90000"/>
              </a:lnSpc>
              <a:spcBef>
                <a:spcPts val="1000"/>
              </a:spcBef>
              <a:spcAft>
                <a:spcPts val="0"/>
              </a:spcAft>
              <a:buClr>
                <a:srgbClr val="6D6E6C"/>
              </a:buClr>
              <a:buSzPts val="1400"/>
              <a:buNone/>
            </a:pPr>
            <a:r>
              <a:rPr lang="en-IE" sz="1400" u="sng">
                <a:solidFill>
                  <a:schemeClr val="hlink"/>
                </a:solidFill>
                <a:hlinkClick r:id="rId3"/>
              </a:rPr>
              <a:t>https://funacademy.fi/empower-women-and-girls-in-stem-2/</a:t>
            </a:r>
            <a:endParaRPr sz="1400"/>
          </a:p>
          <a:p>
            <a:pPr indent="0" lvl="0" marL="0" rtl="0" algn="l">
              <a:lnSpc>
                <a:spcPct val="90000"/>
              </a:lnSpc>
              <a:spcBef>
                <a:spcPts val="1000"/>
              </a:spcBef>
              <a:spcAft>
                <a:spcPts val="0"/>
              </a:spcAft>
              <a:buClr>
                <a:srgbClr val="666666"/>
              </a:buClr>
              <a:buSzPts val="1400"/>
              <a:buNone/>
            </a:pPr>
            <a:r>
              <a:rPr lang="en-IE" sz="1400" u="sng">
                <a:solidFill>
                  <a:srgbClr val="666666"/>
                </a:solidFill>
                <a:hlinkClick r:id="rId4"/>
              </a:rPr>
              <a:t>http://www.skillsyouneed.com/ps/personal-empowerment.html</a:t>
            </a:r>
            <a:r>
              <a:rPr lang="en-IE" sz="1400">
                <a:solidFill>
                  <a:srgbClr val="666666"/>
                </a:solidFill>
              </a:rPr>
              <a:t>  </a:t>
            </a:r>
            <a:endParaRPr/>
          </a:p>
          <a:p>
            <a:pPr indent="-190500" lvl="0" marL="342900" rtl="0" algn="l">
              <a:lnSpc>
                <a:spcPct val="90000"/>
              </a:lnSpc>
              <a:spcBef>
                <a:spcPts val="1000"/>
              </a:spcBef>
              <a:spcAft>
                <a:spcPts val="0"/>
              </a:spcAft>
              <a:buClr>
                <a:srgbClr val="E95273"/>
              </a:buClr>
              <a:buSzPts val="2400"/>
              <a:buFont typeface="Arial"/>
              <a:buNone/>
            </a:pPr>
            <a:r>
              <a:t/>
            </a:r>
            <a:endParaRPr>
              <a:solidFill>
                <a:srgbClr val="666666"/>
              </a:solidFill>
            </a:endParaRPr>
          </a:p>
          <a:p>
            <a:pPr indent="0" lvl="0" marL="0" rtl="0" algn="l">
              <a:lnSpc>
                <a:spcPct val="90000"/>
              </a:lnSpc>
              <a:spcBef>
                <a:spcPts val="1000"/>
              </a:spcBef>
              <a:spcAft>
                <a:spcPts val="0"/>
              </a:spcAft>
              <a:buClr>
                <a:srgbClr val="6D6E6C"/>
              </a:buClr>
              <a:buSzPts val="2400"/>
              <a:buFont typeface="Arial"/>
              <a:buNone/>
            </a:pPr>
            <a:r>
              <a:t/>
            </a:r>
            <a:endParaRPr/>
          </a:p>
        </p:txBody>
      </p:sp>
      <p:pic>
        <p:nvPicPr>
          <p:cNvPr id="905" name="Google Shape;905;p41"/>
          <p:cNvPicPr preferRelativeResize="0"/>
          <p:nvPr/>
        </p:nvPicPr>
        <p:blipFill rotWithShape="1">
          <a:blip r:embed="rId5">
            <a:alphaModFix/>
          </a:blip>
          <a:srcRect b="0" l="0" r="0" t="0"/>
          <a:stretch/>
        </p:blipFill>
        <p:spPr>
          <a:xfrm>
            <a:off x="225613" y="2976490"/>
            <a:ext cx="2692400" cy="2692400"/>
          </a:xfrm>
          <a:prstGeom prst="rect">
            <a:avLst/>
          </a:prstGeom>
          <a:noFill/>
          <a:ln>
            <a:noFill/>
          </a:ln>
        </p:spPr>
      </p:pic>
      <p:sp>
        <p:nvSpPr>
          <p:cNvPr id="906" name="Google Shape;906;p41"/>
          <p:cNvSpPr txBox="1"/>
          <p:nvPr/>
        </p:nvSpPr>
        <p:spPr>
          <a:xfrm>
            <a:off x="2097365" y="4082526"/>
            <a:ext cx="6324600" cy="29384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7F7F"/>
              </a:buClr>
              <a:buSzPts val="2200"/>
              <a:buFont typeface="Arial"/>
              <a:buNone/>
            </a:pPr>
            <a:r>
              <a:t/>
            </a:r>
            <a:endParaRPr sz="2200">
              <a:solidFill>
                <a:srgbClr val="666666"/>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2400"/>
              <a:buFont typeface="Arial"/>
              <a:buNone/>
            </a:pPr>
            <a:r>
              <a:t/>
            </a:r>
            <a:endParaRPr sz="2400">
              <a:solidFill>
                <a:srgbClr val="7F7F7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42"/>
          <p:cNvSpPr txBox="1"/>
          <p:nvPr>
            <p:ph idx="1" type="body"/>
          </p:nvPr>
        </p:nvSpPr>
        <p:spPr>
          <a:xfrm>
            <a:off x="876301" y="845389"/>
            <a:ext cx="6822490" cy="939203"/>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rgbClr val="10B1A2"/>
              </a:buClr>
              <a:buSzPts val="2960"/>
              <a:buNone/>
            </a:pPr>
            <a:r>
              <a:rPr b="1" lang="en-IE" sz="2960">
                <a:solidFill>
                  <a:srgbClr val="10B1A2"/>
                </a:solidFill>
              </a:rPr>
              <a:t>Korkunun Üstesinden Gelmek  </a:t>
            </a:r>
            <a:endParaRPr/>
          </a:p>
          <a:p>
            <a:pPr indent="0" lvl="0" marL="0" rtl="0" algn="l">
              <a:lnSpc>
                <a:spcPct val="70000"/>
              </a:lnSpc>
              <a:spcBef>
                <a:spcPts val="1000"/>
              </a:spcBef>
              <a:spcAft>
                <a:spcPts val="0"/>
              </a:spcAft>
              <a:buClr>
                <a:srgbClr val="10B1A2"/>
              </a:buClr>
              <a:buSzPts val="2960"/>
              <a:buNone/>
            </a:pPr>
            <a:r>
              <a:rPr b="1" lang="en-IE" sz="2960">
                <a:solidFill>
                  <a:srgbClr val="10B1A2"/>
                </a:solidFill>
              </a:rPr>
              <a:t>Kişisel Güçlendirme</a:t>
            </a:r>
            <a:endParaRPr b="1" sz="2960"/>
          </a:p>
        </p:txBody>
      </p:sp>
      <p:sp>
        <p:nvSpPr>
          <p:cNvPr id="912" name="Google Shape;912;p42"/>
          <p:cNvSpPr txBox="1"/>
          <p:nvPr>
            <p:ph idx="2" type="body"/>
          </p:nvPr>
        </p:nvSpPr>
        <p:spPr>
          <a:xfrm>
            <a:off x="876301" y="2117212"/>
            <a:ext cx="7407087" cy="397510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6D6E6C"/>
              </a:buClr>
              <a:buSzPts val="2400"/>
              <a:buNone/>
            </a:pPr>
            <a:r>
              <a:rPr lang="en-IE"/>
              <a:t>Güven, bir dizi kural gibi öğrenilebilecek bir şey değildir; güven bir ruh halidir. Olumlu düşünme, uygulama, eğitim, bilgi ve diğer insanlarla konuşma, güven seviyenizi artırmanıza veya artırmanıza yardımcı olacak faydalı yöntemlerdir.</a:t>
            </a:r>
            <a:endParaRPr/>
          </a:p>
          <a:p>
            <a:pPr indent="0" lvl="0" marL="0" rtl="0" algn="just">
              <a:lnSpc>
                <a:spcPct val="90000"/>
              </a:lnSpc>
              <a:spcBef>
                <a:spcPts val="0"/>
              </a:spcBef>
              <a:spcAft>
                <a:spcPts val="0"/>
              </a:spcAft>
              <a:buClr>
                <a:srgbClr val="6D6E6C"/>
              </a:buClr>
              <a:buSzPts val="2400"/>
              <a:buNone/>
            </a:pPr>
            <a:r>
              <a:t/>
            </a:r>
            <a:endParaRPr/>
          </a:p>
          <a:p>
            <a:pPr indent="0" lvl="0" marL="0" rtl="0" algn="just">
              <a:lnSpc>
                <a:spcPct val="90000"/>
              </a:lnSpc>
              <a:spcBef>
                <a:spcPts val="0"/>
              </a:spcBef>
              <a:spcAft>
                <a:spcPts val="0"/>
              </a:spcAft>
              <a:buClr>
                <a:srgbClr val="6D6E6C"/>
              </a:buClr>
              <a:buSzPts val="2400"/>
              <a:buNone/>
            </a:pPr>
            <a:r>
              <a:rPr lang="en-IE"/>
              <a:t>Güven, iyilik duygularından, kendinizin kabulünden (benlik saygısı) ve kendi yetenek, beceri ve deneyiminize olan inançtan gelir.</a:t>
            </a:r>
            <a:endParaRPr/>
          </a:p>
          <a:p>
            <a:pPr indent="0" lvl="0" marL="0" rtl="0" algn="just">
              <a:lnSpc>
                <a:spcPct val="90000"/>
              </a:lnSpc>
              <a:spcBef>
                <a:spcPts val="0"/>
              </a:spcBef>
              <a:spcAft>
                <a:spcPts val="0"/>
              </a:spcAft>
              <a:buClr>
                <a:srgbClr val="6D6E6C"/>
              </a:buClr>
              <a:buSzPts val="2400"/>
              <a:buNone/>
            </a:pPr>
            <a:r>
              <a:rPr lang="en-IE"/>
              <a:t> </a:t>
            </a:r>
            <a:endParaRPr/>
          </a:p>
          <a:p>
            <a:pPr indent="0" lvl="0" marL="0" rtl="0" algn="l">
              <a:lnSpc>
                <a:spcPct val="90000"/>
              </a:lnSpc>
              <a:spcBef>
                <a:spcPts val="1000"/>
              </a:spcBef>
              <a:spcAft>
                <a:spcPts val="0"/>
              </a:spcAft>
              <a:buClr>
                <a:srgbClr val="6D6E6C"/>
              </a:buClr>
              <a:buSzPts val="1000"/>
              <a:buNone/>
            </a:pPr>
            <a:r>
              <a:rPr lang="en-IE" sz="1000" u="sng">
                <a:solidFill>
                  <a:schemeClr val="hlink"/>
                </a:solidFill>
                <a:hlinkClick r:id="rId3"/>
              </a:rPr>
              <a:t>http://www.skillsyouneed.com/ps/confidence.html</a:t>
            </a:r>
            <a:endParaRPr sz="1000" u="sng"/>
          </a:p>
          <a:p>
            <a:pPr indent="0" lvl="0" marL="0" rtl="0" algn="l">
              <a:lnSpc>
                <a:spcPct val="90000"/>
              </a:lnSpc>
              <a:spcBef>
                <a:spcPts val="1000"/>
              </a:spcBef>
              <a:spcAft>
                <a:spcPts val="0"/>
              </a:spcAft>
              <a:buClr>
                <a:srgbClr val="6D6E6C"/>
              </a:buClr>
              <a:buSzPts val="2400"/>
              <a:buNone/>
            </a:pPr>
            <a:r>
              <a:t/>
            </a:r>
            <a:endParaRPr/>
          </a:p>
        </p:txBody>
      </p:sp>
      <p:pic>
        <p:nvPicPr>
          <p:cNvPr descr="A person sitting at a table using a computer&#10;&#10;Description automatically generated" id="913" name="Google Shape;913;p42"/>
          <p:cNvPicPr preferRelativeResize="0"/>
          <p:nvPr/>
        </p:nvPicPr>
        <p:blipFill rotWithShape="1">
          <a:blip r:embed="rId4">
            <a:alphaModFix/>
          </a:blip>
          <a:srcRect b="0" l="0" r="0" t="0"/>
          <a:stretch/>
        </p:blipFill>
        <p:spPr>
          <a:xfrm>
            <a:off x="8685960" y="3429000"/>
            <a:ext cx="3154657" cy="20998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sp>
        <p:nvSpPr>
          <p:cNvPr id="918" name="Google Shape;918;p43"/>
          <p:cNvSpPr txBox="1"/>
          <p:nvPr>
            <p:ph idx="1" type="body"/>
          </p:nvPr>
        </p:nvSpPr>
        <p:spPr>
          <a:xfrm>
            <a:off x="3119021" y="1096550"/>
            <a:ext cx="9072979"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3200"/>
              <a:buNone/>
            </a:pPr>
            <a:r>
              <a:rPr b="1" lang="en-IE" sz="3200">
                <a:solidFill>
                  <a:srgbClr val="10B1A2"/>
                </a:solidFill>
              </a:rPr>
              <a:t>Korkunun Üstesinden Gelmek - Güven Oluşturmak</a:t>
            </a:r>
            <a:endParaRPr b="1" sz="3200">
              <a:solidFill>
                <a:srgbClr val="10B1A2"/>
              </a:solidFill>
            </a:endParaRPr>
          </a:p>
        </p:txBody>
      </p:sp>
      <p:sp>
        <p:nvSpPr>
          <p:cNvPr id="919" name="Google Shape;919;p43"/>
          <p:cNvSpPr txBox="1"/>
          <p:nvPr>
            <p:ph idx="2" type="body"/>
          </p:nvPr>
        </p:nvSpPr>
        <p:spPr>
          <a:xfrm>
            <a:off x="536896" y="2801326"/>
            <a:ext cx="11302680"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26942"/>
              </a:buClr>
              <a:buSzPts val="2400"/>
              <a:buFont typeface="Arial"/>
              <a:buChar char="•"/>
            </a:pPr>
            <a:r>
              <a:rPr b="1" lang="en-IE">
                <a:solidFill>
                  <a:srgbClr val="10B1A2"/>
                </a:solidFill>
              </a:rPr>
              <a:t>Planlama ve Hazırlık: </a:t>
            </a:r>
            <a:r>
              <a:rPr lang="en-IE"/>
              <a:t>İnsanlar genellikle yeni veya potansiyel olarak zor durumlar hakkında daha az güvende hissederler. Güven geliştirmede belki </a:t>
            </a:r>
            <a:r>
              <a:rPr b="1" lang="en-IE"/>
              <a:t>de en önemli faktör bilinmeyeni planlamak ve hazırlamaktır.</a:t>
            </a:r>
            <a:endParaRPr/>
          </a:p>
          <a:p>
            <a:pPr indent="-342900" lvl="0" marL="342900" rtl="0" algn="l">
              <a:lnSpc>
                <a:spcPct val="90000"/>
              </a:lnSpc>
              <a:spcBef>
                <a:spcPts val="0"/>
              </a:spcBef>
              <a:spcAft>
                <a:spcPts val="0"/>
              </a:spcAft>
              <a:buClr>
                <a:srgbClr val="F26942"/>
              </a:buClr>
              <a:buSzPts val="2400"/>
              <a:buFont typeface="Arial"/>
              <a:buChar char="•"/>
            </a:pPr>
            <a:r>
              <a:rPr b="1" lang="en-IE">
                <a:solidFill>
                  <a:srgbClr val="10B1A2"/>
                </a:solidFill>
              </a:rPr>
              <a:t>Öğrenme, Bilgi ve Eğitim: </a:t>
            </a:r>
            <a:r>
              <a:rPr b="1" lang="en-IE"/>
              <a:t>Öğrenme ve araştırma</a:t>
            </a:r>
            <a:r>
              <a:rPr lang="en-IE"/>
              <a:t>, durumları, rolleri ve görev ilkelerini ele alma becerimiz hakkında daha fazla güven duymamıza yardımcı olabilir.</a:t>
            </a:r>
            <a:endParaRPr/>
          </a:p>
          <a:p>
            <a:pPr indent="-342900" lvl="0" marL="342900" rtl="0" algn="l">
              <a:lnSpc>
                <a:spcPct val="90000"/>
              </a:lnSpc>
              <a:spcBef>
                <a:spcPts val="0"/>
              </a:spcBef>
              <a:spcAft>
                <a:spcPts val="0"/>
              </a:spcAft>
              <a:buClr>
                <a:srgbClr val="F26942"/>
              </a:buClr>
              <a:buSzPts val="2400"/>
              <a:buFont typeface="Arial"/>
              <a:buChar char="•"/>
            </a:pPr>
            <a:r>
              <a:rPr b="1" lang="en-IE">
                <a:solidFill>
                  <a:srgbClr val="10B1A2"/>
                </a:solidFill>
              </a:rPr>
              <a:t>Pozitif düşünce </a:t>
            </a:r>
            <a:r>
              <a:rPr lang="en-IE"/>
              <a:t>güveni arttırmanın çok güçlü bir yolu olabilir.</a:t>
            </a:r>
            <a:endParaRPr/>
          </a:p>
          <a:p>
            <a:pPr indent="-342900" lvl="0" marL="342900" rtl="0" algn="l">
              <a:lnSpc>
                <a:spcPct val="90000"/>
              </a:lnSpc>
              <a:spcBef>
                <a:spcPts val="0"/>
              </a:spcBef>
              <a:spcAft>
                <a:spcPts val="0"/>
              </a:spcAft>
              <a:buClr>
                <a:srgbClr val="F26942"/>
              </a:buClr>
              <a:buSzPts val="2400"/>
              <a:buFont typeface="Arial"/>
              <a:buChar char="•"/>
            </a:pPr>
            <a:r>
              <a:rPr b="1" lang="en-IE">
                <a:solidFill>
                  <a:srgbClr val="10B1A2"/>
                </a:solidFill>
              </a:rPr>
              <a:t>Deneyim: </a:t>
            </a:r>
            <a:r>
              <a:rPr lang="en-IE"/>
              <a:t>Görevleri ve hedefleri başarıyla tamamladığımızdan, </a:t>
            </a:r>
            <a:r>
              <a:rPr b="1" lang="en-IE"/>
              <a:t>aynı ve benzer görevleri tekrar yapabileceğimize olan güvenimiz artar.</a:t>
            </a:r>
            <a:endParaRPr/>
          </a:p>
          <a:p>
            <a:pPr indent="-342900" lvl="0" marL="342900" rtl="0" algn="l">
              <a:lnSpc>
                <a:spcPct val="90000"/>
              </a:lnSpc>
              <a:spcBef>
                <a:spcPts val="0"/>
              </a:spcBef>
              <a:spcAft>
                <a:spcPts val="0"/>
              </a:spcAft>
              <a:buClr>
                <a:srgbClr val="F26942"/>
              </a:buClr>
              <a:buSzPts val="2400"/>
              <a:buFont typeface="Arial"/>
              <a:buChar char="•"/>
            </a:pPr>
            <a:r>
              <a:rPr b="1" lang="en-IE">
                <a:solidFill>
                  <a:srgbClr val="10B1A2"/>
                </a:solidFill>
              </a:rPr>
              <a:t>İddialı Olun: </a:t>
            </a:r>
            <a:r>
              <a:rPr lang="en-IE"/>
              <a:t>İddialı olmak</a:t>
            </a:r>
            <a:r>
              <a:rPr b="1" lang="en-IE"/>
              <a:t>, inandığınız şeylere dayanmak ve ilkelerinize bağlı kalmak </a:t>
            </a:r>
            <a:r>
              <a:rPr lang="en-IE"/>
              <a:t>anlamına gelir.</a:t>
            </a:r>
            <a:endParaRPr/>
          </a:p>
          <a:p>
            <a:pPr indent="0" lvl="0" marL="0" rtl="0" algn="l">
              <a:lnSpc>
                <a:spcPct val="90000"/>
              </a:lnSpc>
              <a:spcBef>
                <a:spcPts val="1000"/>
              </a:spcBef>
              <a:spcAft>
                <a:spcPts val="0"/>
              </a:spcAft>
              <a:buClr>
                <a:srgbClr val="6D6E6C"/>
              </a:buClr>
              <a:buSzPts val="2400"/>
              <a:buFont typeface="Arial"/>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44"/>
          <p:cNvSpPr txBox="1"/>
          <p:nvPr>
            <p:ph idx="1" type="body"/>
          </p:nvPr>
        </p:nvSpPr>
        <p:spPr>
          <a:xfrm>
            <a:off x="571500" y="521762"/>
            <a:ext cx="7834269"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Korkunun Üstesinden Gelmek -</a:t>
            </a:r>
            <a:endParaRPr/>
          </a:p>
          <a:p>
            <a:pPr indent="0" lvl="0" marL="0" rtl="0" algn="l">
              <a:lnSpc>
                <a:spcPct val="90000"/>
              </a:lnSpc>
              <a:spcBef>
                <a:spcPts val="300"/>
              </a:spcBef>
              <a:spcAft>
                <a:spcPts val="0"/>
              </a:spcAft>
              <a:buClr>
                <a:srgbClr val="E63275"/>
              </a:buClr>
              <a:buSzPts val="3600"/>
              <a:buNone/>
            </a:pPr>
            <a:r>
              <a:rPr b="1" lang="en-IE">
                <a:solidFill>
                  <a:srgbClr val="E63275"/>
                </a:solidFill>
              </a:rPr>
              <a:t>Erteleme neden senin arkadaşın değil</a:t>
            </a:r>
            <a:endParaRPr b="1">
              <a:solidFill>
                <a:srgbClr val="E63275"/>
              </a:solidFill>
            </a:endParaRPr>
          </a:p>
        </p:txBody>
      </p:sp>
      <p:sp>
        <p:nvSpPr>
          <p:cNvPr id="925" name="Google Shape;925;p44"/>
          <p:cNvSpPr txBox="1"/>
          <p:nvPr>
            <p:ph idx="2" type="body"/>
          </p:nvPr>
        </p:nvSpPr>
        <p:spPr>
          <a:xfrm>
            <a:off x="876301" y="2117212"/>
            <a:ext cx="8445252" cy="3502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b="1" lang="en-IE">
                <a:solidFill>
                  <a:srgbClr val="10B1A2"/>
                </a:solidFill>
              </a:rPr>
              <a:t>Ertelemenin, işinizi sabote etmenize sebep olan ana nedenleri şunlardır:</a:t>
            </a:r>
            <a:endParaRPr/>
          </a:p>
          <a:p>
            <a:pPr indent="-457200" lvl="0" marL="457200" rtl="0" algn="l">
              <a:lnSpc>
                <a:spcPct val="90000"/>
              </a:lnSpc>
              <a:spcBef>
                <a:spcPts val="1000"/>
              </a:spcBef>
              <a:spcAft>
                <a:spcPts val="0"/>
              </a:spcAft>
              <a:buClr>
                <a:srgbClr val="6D6E6C"/>
              </a:buClr>
              <a:buSzPts val="2300"/>
              <a:buFont typeface="Calibri"/>
              <a:buAutoNum type="arabicPeriod"/>
            </a:pPr>
            <a:r>
              <a:rPr lang="en-IE" sz="2300"/>
              <a:t>Mantıksal bir programda çalışmıyor musunuz? Panik devreye giriyor.</a:t>
            </a:r>
            <a:endParaRPr/>
          </a:p>
          <a:p>
            <a:pPr indent="-457200" lvl="0" marL="457200" rtl="0" algn="l">
              <a:lnSpc>
                <a:spcPct val="90000"/>
              </a:lnSpc>
              <a:spcBef>
                <a:spcPts val="1000"/>
              </a:spcBef>
              <a:spcAft>
                <a:spcPts val="0"/>
              </a:spcAft>
              <a:buClr>
                <a:srgbClr val="6D6E6C"/>
              </a:buClr>
              <a:buSzPts val="2300"/>
              <a:buFont typeface="Calibri"/>
              <a:buAutoNum type="arabicPeriod"/>
            </a:pPr>
            <a:r>
              <a:rPr lang="en-IE" sz="2300"/>
              <a:t>Potansiyelini kullanamadığın durumlarda, beklenilenin altında bir başarı elde edebilirsin, bu da pişmanlığa ve kendinden nefret etmene yol açabilir.</a:t>
            </a:r>
            <a:endParaRPr/>
          </a:p>
          <a:p>
            <a:pPr indent="-457200" lvl="0" marL="457200" rtl="0" algn="l">
              <a:lnSpc>
                <a:spcPct val="90000"/>
              </a:lnSpc>
              <a:spcBef>
                <a:spcPts val="1000"/>
              </a:spcBef>
              <a:spcAft>
                <a:spcPts val="0"/>
              </a:spcAft>
              <a:buClr>
                <a:srgbClr val="6D6E6C"/>
              </a:buClr>
              <a:buSzPts val="2300"/>
              <a:buFont typeface="Calibri"/>
              <a:buAutoNum type="arabicPeriod"/>
            </a:pPr>
            <a:r>
              <a:rPr lang="en-IE" sz="2300"/>
              <a:t>Yapılacaklar gerçekleşebilir, ancak Yapılmak İstenenler gerçekleşmeyebilir. Paniğin düzenli olarak bulunduğu erteleyici bir kariyer türü, deneyimlerimizi genişleten, hayatlarımızı daha zengin hale getiren teşebbüsler için zaman ayrılmaması / izin verilmemesi anlamına gelir.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sp>
        <p:nvSpPr>
          <p:cNvPr id="930" name="Google Shape;930;p45"/>
          <p:cNvSpPr/>
          <p:nvPr/>
        </p:nvSpPr>
        <p:spPr>
          <a:xfrm>
            <a:off x="641350" y="2066088"/>
            <a:ext cx="4233863" cy="2696411"/>
          </a:xfrm>
          <a:custGeom>
            <a:rect b="b" l="l" r="r" t="t"/>
            <a:pathLst>
              <a:path extrusionOk="0" h="6858000" w="606101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240"/>
              <a:buFont typeface="Arial"/>
              <a:buNone/>
            </a:pPr>
            <a:r>
              <a:rPr lang="en-IE" sz="2240">
                <a:solidFill>
                  <a:schemeClr val="lt1"/>
                </a:solidFill>
                <a:latin typeface="Calibri"/>
                <a:ea typeface="Calibri"/>
                <a:cs typeface="Calibri"/>
                <a:sym typeface="Calibri"/>
              </a:rPr>
              <a:t>Kadınlar, bir işi başlatırken başarısızlık yaşayabilir. Genellikle, kadınlar her şeyin %99 mükemmel olmasını isterler. Değilse, işi başlatma konusunda tereddüt yaşayabilirler. Her şey korkmamaya bağlı. Cesaret her şeydir.</a:t>
            </a:r>
            <a:endParaRPr sz="2520">
              <a:solidFill>
                <a:schemeClr val="lt1"/>
              </a:solidFill>
              <a:latin typeface="Calibri"/>
              <a:ea typeface="Calibri"/>
              <a:cs typeface="Calibri"/>
              <a:sym typeface="Calibri"/>
            </a:endParaRPr>
          </a:p>
        </p:txBody>
      </p:sp>
      <p:sp>
        <p:nvSpPr>
          <p:cNvPr id="931" name="Google Shape;931;p45"/>
          <p:cNvSpPr/>
          <p:nvPr/>
        </p:nvSpPr>
        <p:spPr>
          <a:xfrm>
            <a:off x="514350" y="4956472"/>
            <a:ext cx="481012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lt1"/>
                </a:solidFill>
                <a:latin typeface="Calibri"/>
                <a:ea typeface="Calibri"/>
                <a:cs typeface="Calibri"/>
                <a:sym typeface="Calibri"/>
              </a:rPr>
              <a:t>DR ANGLE</a:t>
            </a:r>
            <a:endParaRPr/>
          </a:p>
          <a:p>
            <a:pPr indent="0" lvl="0" marL="0" marR="0" rtl="0" algn="ctr">
              <a:spcBef>
                <a:spcPts val="0"/>
              </a:spcBef>
              <a:spcAft>
                <a:spcPts val="0"/>
              </a:spcAft>
              <a:buNone/>
            </a:pPr>
            <a:r>
              <a:rPr lang="en-IE" sz="1800">
                <a:solidFill>
                  <a:schemeClr val="lt1"/>
                </a:solidFill>
                <a:latin typeface="Calibri"/>
                <a:ea typeface="Calibri"/>
                <a:cs typeface="Calibri"/>
                <a:sym typeface="Calibri"/>
              </a:rPr>
              <a:t>Ixcela, Inc. CEO’su. (uzman bağırsak sağlığı tedavisine odaklanmış bir biyoteknoloji şirketi)</a:t>
            </a:r>
            <a:endParaRPr sz="1800">
              <a:solidFill>
                <a:schemeClr val="lt1"/>
              </a:solidFill>
              <a:latin typeface="Calibri"/>
              <a:ea typeface="Calibri"/>
              <a:cs typeface="Calibri"/>
              <a:sym typeface="Calibri"/>
            </a:endParaRPr>
          </a:p>
        </p:txBody>
      </p:sp>
      <p:pic>
        <p:nvPicPr>
          <p:cNvPr id="932" name="Google Shape;932;p45"/>
          <p:cNvPicPr preferRelativeResize="0"/>
          <p:nvPr>
            <p:ph idx="2" type="pic"/>
          </p:nvPr>
        </p:nvPicPr>
        <p:blipFill rotWithShape="1">
          <a:blip r:embed="rId3">
            <a:alphaModFix/>
          </a:blip>
          <a:srcRect b="35890" l="0" r="0" t="35891"/>
          <a:stretch/>
        </p:blipFill>
        <p:spPr>
          <a:xfrm>
            <a:off x="5213011" y="8417"/>
            <a:ext cx="6943999" cy="6858000"/>
          </a:xfrm>
          <a:prstGeom prst="rect">
            <a:avLst/>
          </a:prstGeom>
          <a:noFill/>
          <a:ln>
            <a:noFill/>
          </a:ln>
        </p:spPr>
      </p:pic>
      <p:sp>
        <p:nvSpPr>
          <p:cNvPr id="933" name="Google Shape;933;p45"/>
          <p:cNvSpPr txBox="1"/>
          <p:nvPr>
            <p:ph idx="1" type="body"/>
          </p:nvPr>
        </p:nvSpPr>
        <p:spPr>
          <a:xfrm>
            <a:off x="4355306" y="4360862"/>
            <a:ext cx="785813" cy="1057275"/>
          </a:xfrm>
          <a:prstGeom prst="rect">
            <a:avLst/>
          </a:prstGeom>
          <a:noFill/>
          <a:ln>
            <a:noFill/>
          </a:ln>
        </p:spPr>
        <p:txBody>
          <a:bodyPr anchorCtr="0" anchor="t" bIns="45700" lIns="91425" spcFirstLastPara="1" rIns="91425" wrap="square" tIns="45700">
            <a:normAutofit/>
          </a:bodyPr>
          <a:lstStyle/>
          <a:p>
            <a:pPr indent="0" lvl="0" marL="0" rtl="0" algn="ctr">
              <a:lnSpc>
                <a:spcPct val="70000"/>
              </a:lnSpc>
              <a:spcBef>
                <a:spcPts val="0"/>
              </a:spcBef>
              <a:spcAft>
                <a:spcPts val="0"/>
              </a:spcAft>
              <a:buClr>
                <a:schemeClr val="lt1"/>
              </a:buClr>
              <a:buSzPts val="8232"/>
              <a:buNone/>
            </a:pPr>
            <a:r>
              <a:rPr lang="en-IE" sz="8232"/>
              <a:t>” </a:t>
            </a:r>
            <a:endParaRPr/>
          </a:p>
        </p:txBody>
      </p:sp>
      <p:sp>
        <p:nvSpPr>
          <p:cNvPr id="934" name="Google Shape;934;p45"/>
          <p:cNvSpPr txBox="1"/>
          <p:nvPr>
            <p:ph idx="3" type="body"/>
          </p:nvPr>
        </p:nvSpPr>
        <p:spPr>
          <a:xfrm>
            <a:off x="375444" y="1425575"/>
            <a:ext cx="1135062" cy="1203325"/>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lt1"/>
              </a:buClr>
              <a:buSzPts val="8880"/>
              <a:buFont typeface="Arial"/>
              <a:buNone/>
            </a:pPr>
            <a:r>
              <a:rPr lang="en-IE" sz="8880"/>
              <a:t>“</a:t>
            </a:r>
            <a:endParaRPr/>
          </a:p>
        </p:txBody>
      </p:sp>
      <p:pic>
        <p:nvPicPr>
          <p:cNvPr descr="A picture containing table, many, white&#10;&#10;Description automatically generated" id="935" name="Google Shape;935;p45"/>
          <p:cNvPicPr preferRelativeResize="0"/>
          <p:nvPr/>
        </p:nvPicPr>
        <p:blipFill rotWithShape="1">
          <a:blip r:embed="rId4">
            <a:alphaModFix/>
          </a:blip>
          <a:srcRect b="7796" l="-12716" r="12715" t="-59333"/>
          <a:stretch/>
        </p:blipFill>
        <p:spPr>
          <a:xfrm>
            <a:off x="5213011" y="-11935"/>
            <a:ext cx="6943999" cy="6858000"/>
          </a:xfrm>
          <a:custGeom>
            <a:rect b="b" l="l" r="r" t="t"/>
            <a:pathLst>
              <a:path extrusionOk="0" h="6858000" w="606101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a:noFill/>
          <a:ln>
            <a:noFill/>
          </a:ln>
        </p:spPr>
      </p:pic>
      <p:pic>
        <p:nvPicPr>
          <p:cNvPr id="936" name="Google Shape;936;p45"/>
          <p:cNvPicPr preferRelativeResize="0"/>
          <p:nvPr/>
        </p:nvPicPr>
        <p:blipFill rotWithShape="1">
          <a:blip r:embed="rId5">
            <a:alphaModFix/>
          </a:blip>
          <a:srcRect b="0" l="0" r="0" t="29936"/>
          <a:stretch/>
        </p:blipFill>
        <p:spPr>
          <a:xfrm>
            <a:off x="4814669" y="-11935"/>
            <a:ext cx="2122766" cy="1482414"/>
          </a:xfrm>
          <a:prstGeom prst="rect">
            <a:avLst/>
          </a:prstGeom>
          <a:noFill/>
          <a:ln>
            <a:noFill/>
          </a:ln>
        </p:spPr>
      </p:pic>
      <p:pic>
        <p:nvPicPr>
          <p:cNvPr id="937" name="Google Shape;937;p45"/>
          <p:cNvPicPr preferRelativeResize="0"/>
          <p:nvPr/>
        </p:nvPicPr>
        <p:blipFill rotWithShape="1">
          <a:blip r:embed="rId6">
            <a:alphaModFix/>
          </a:blip>
          <a:srcRect b="0" l="0" r="0" t="0"/>
          <a:stretch/>
        </p:blipFill>
        <p:spPr>
          <a:xfrm>
            <a:off x="5573233" y="5441444"/>
            <a:ext cx="1045533" cy="101946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1" name="Shape 941"/>
        <p:cNvGrpSpPr/>
        <p:nvPr/>
      </p:nvGrpSpPr>
      <p:grpSpPr>
        <a:xfrm>
          <a:off x="0" y="0"/>
          <a:ext cx="0" cy="0"/>
          <a:chOff x="0" y="0"/>
          <a:chExt cx="0" cy="0"/>
        </a:xfrm>
      </p:grpSpPr>
      <p:pic>
        <p:nvPicPr>
          <p:cNvPr id="942" name="Google Shape;942;p46">
            <a:hlinkClick r:id="rId3"/>
          </p:cNvPr>
          <p:cNvPicPr preferRelativeResize="0"/>
          <p:nvPr>
            <p:ph idx="2" type="pic"/>
          </p:nvPr>
        </p:nvPicPr>
        <p:blipFill rotWithShape="1">
          <a:blip r:embed="rId4">
            <a:alphaModFix/>
          </a:blip>
          <a:srcRect b="888" l="0" r="0" t="888"/>
          <a:stretch/>
        </p:blipFill>
        <p:spPr>
          <a:xfrm>
            <a:off x="6514098" y="1877326"/>
            <a:ext cx="5665788" cy="3478212"/>
          </a:xfrm>
          <a:prstGeom prst="rect">
            <a:avLst/>
          </a:prstGeom>
          <a:noFill/>
          <a:ln>
            <a:noFill/>
          </a:ln>
        </p:spPr>
      </p:pic>
      <p:sp>
        <p:nvSpPr>
          <p:cNvPr id="943" name="Google Shape;943;p46"/>
          <p:cNvSpPr txBox="1"/>
          <p:nvPr>
            <p:ph idx="1" type="body"/>
          </p:nvPr>
        </p:nvSpPr>
        <p:spPr>
          <a:xfrm>
            <a:off x="453178" y="388056"/>
            <a:ext cx="4877040" cy="90669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Büyük Liderlerin Karakteristiği Cesarettir!</a:t>
            </a:r>
            <a:endParaRPr/>
          </a:p>
        </p:txBody>
      </p:sp>
      <p:sp>
        <p:nvSpPr>
          <p:cNvPr id="944" name="Google Shape;944;p46"/>
          <p:cNvSpPr txBox="1"/>
          <p:nvPr>
            <p:ph idx="3" type="body"/>
          </p:nvPr>
        </p:nvSpPr>
        <p:spPr>
          <a:xfrm>
            <a:off x="453178" y="1684122"/>
            <a:ext cx="4877040" cy="44504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25252"/>
              </a:buClr>
              <a:buSzPts val="2300"/>
              <a:buNone/>
            </a:pPr>
            <a:r>
              <a:rPr lang="en-IE" sz="2300">
                <a:solidFill>
                  <a:srgbClr val="525252"/>
                </a:solidFill>
              </a:rPr>
              <a:t>Cesaret sahibi olmanın anahtarının destek sisteminiz ve başka birinin arkanızda olduğunu bilmek olduğu ortaya çıkıyor.</a:t>
            </a:r>
            <a:endParaRPr/>
          </a:p>
          <a:p>
            <a:pPr indent="0" lvl="0" marL="0" rtl="0" algn="l">
              <a:lnSpc>
                <a:spcPct val="90000"/>
              </a:lnSpc>
              <a:spcBef>
                <a:spcPts val="1000"/>
              </a:spcBef>
              <a:spcAft>
                <a:spcPts val="0"/>
              </a:spcAft>
              <a:buClr>
                <a:srgbClr val="525252"/>
              </a:buClr>
              <a:buSzPts val="2300"/>
              <a:buNone/>
            </a:pPr>
            <a:r>
              <a:rPr lang="en-IE" sz="2300">
                <a:solidFill>
                  <a:srgbClr val="525252"/>
                </a:solidFill>
              </a:rPr>
              <a:t>'Birisinin bize inanması gerektiğine inanan bir şüphe gölgesinin ötesinde bildiğimizde, bizim tarafımızdan biri, bizim yanımızda rüzgar var, ekstra çalışıyoruz çünkü bizim için fedakarlıklarının bize değdiğini kanıtlamak istiyoruz… hayran olduğumuz bir lideri gördüğümüzde cesaretle hareket eder ve bu bize cesaret verir. '</a:t>
            </a:r>
            <a:endParaRPr sz="2300"/>
          </a:p>
        </p:txBody>
      </p:sp>
      <p:sp>
        <p:nvSpPr>
          <p:cNvPr id="945" name="Google Shape;945;p46"/>
          <p:cNvSpPr/>
          <p:nvPr/>
        </p:nvSpPr>
        <p:spPr>
          <a:xfrm>
            <a:off x="9611859" y="351779"/>
            <a:ext cx="1628775" cy="1885950"/>
          </a:xfrm>
          <a:prstGeom prst="star6">
            <a:avLst>
              <a:gd fmla="val 28868" name="adj"/>
              <a:gd fmla="val 115470" name="hf"/>
            </a:avLst>
          </a:prstGeom>
          <a:solidFill>
            <a:srgbClr val="E63275"/>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VİDEOYU İZLEMEK İÇİN TIKLAYIN</a:t>
            </a:r>
            <a:endParaRPr b="1" sz="18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sp>
        <p:nvSpPr>
          <p:cNvPr id="950" name="Google Shape;950;p47"/>
          <p:cNvSpPr txBox="1"/>
          <p:nvPr>
            <p:ph idx="1" type="body"/>
          </p:nvPr>
        </p:nvSpPr>
        <p:spPr>
          <a:xfrm>
            <a:off x="3788359" y="765451"/>
            <a:ext cx="5300797" cy="10256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200"/>
              <a:buNone/>
            </a:pPr>
            <a:r>
              <a:rPr b="1" lang="en-IE" sz="3200">
                <a:solidFill>
                  <a:srgbClr val="E63275"/>
                </a:solidFill>
              </a:rPr>
              <a:t>Vaka Analizi: </a:t>
            </a:r>
            <a:r>
              <a:rPr b="1" lang="en-IE" sz="3200"/>
              <a:t>Kurucu Dr.Eris Cosmetics ile röportaj</a:t>
            </a:r>
            <a:endParaRPr b="1" sz="3200"/>
          </a:p>
        </p:txBody>
      </p:sp>
      <p:sp>
        <p:nvSpPr>
          <p:cNvPr id="951" name="Google Shape;951;p47"/>
          <p:cNvSpPr txBox="1"/>
          <p:nvPr>
            <p:ph idx="2" type="body"/>
          </p:nvPr>
        </p:nvSpPr>
        <p:spPr>
          <a:xfrm>
            <a:off x="3069343" y="2528562"/>
            <a:ext cx="805194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Başlık: </a:t>
            </a:r>
            <a:r>
              <a:rPr b="1" lang="en-IE"/>
              <a:t>İş olanakları ve engelleri kariyer yolunda buluştu</a:t>
            </a:r>
            <a:endParaRPr b="1"/>
          </a:p>
          <a:p>
            <a:pPr indent="0" lvl="0" marL="0" rtl="0" algn="l">
              <a:lnSpc>
                <a:spcPct val="90000"/>
              </a:lnSpc>
              <a:spcBef>
                <a:spcPts val="1000"/>
              </a:spcBef>
              <a:spcAft>
                <a:spcPts val="0"/>
              </a:spcAft>
              <a:buClr>
                <a:srgbClr val="E63275"/>
              </a:buClr>
              <a:buSzPts val="2400"/>
              <a:buNone/>
            </a:pPr>
            <a:r>
              <a:rPr b="1" lang="en-IE">
                <a:solidFill>
                  <a:srgbClr val="E63275"/>
                </a:solidFill>
              </a:rPr>
              <a:t>Açıklama: </a:t>
            </a:r>
            <a:r>
              <a:rPr lang="en-IE"/>
              <a:t>Dr. Irena Eris, iş hayatındaki başlangıcını ve en başından iyi gelişmiş ve başarılı bir şirkete kadar işin tüm aşamalarından nasıl geçtiğini anlatıyor. Bu video, iş olanakları ve kadınların taşıyıcı yolunda karşılaşabilecekleri engeller hakkında sizi bilgilendirir.</a:t>
            </a:r>
            <a:endParaRPr/>
          </a:p>
          <a:p>
            <a:pPr indent="0" lvl="0" marL="0" rtl="0" algn="l">
              <a:lnSpc>
                <a:spcPct val="90000"/>
              </a:lnSpc>
              <a:spcBef>
                <a:spcPts val="1000"/>
              </a:spcBef>
              <a:spcAft>
                <a:spcPts val="0"/>
              </a:spcAft>
              <a:buClr>
                <a:srgbClr val="E63275"/>
              </a:buClr>
              <a:buSzPts val="2400"/>
              <a:buNone/>
            </a:pPr>
            <a:r>
              <a:rPr b="1" lang="en-IE">
                <a:solidFill>
                  <a:srgbClr val="E63275"/>
                </a:solidFill>
              </a:rPr>
              <a:t>Video: </a:t>
            </a:r>
            <a:r>
              <a:rPr b="1" lang="en-IE" u="sng">
                <a:solidFill>
                  <a:schemeClr val="hlink"/>
                </a:solidFill>
                <a:hlinkClick r:id="rId3"/>
              </a:rPr>
              <a:t>Interview with the founder Dr. Eris Cosmetics</a:t>
            </a:r>
            <a:endParaRPr/>
          </a:p>
        </p:txBody>
      </p:sp>
      <p:pic>
        <p:nvPicPr>
          <p:cNvPr descr="Image result for polish flag" id="952" name="Google Shape;952;p47"/>
          <p:cNvPicPr preferRelativeResize="0"/>
          <p:nvPr/>
        </p:nvPicPr>
        <p:blipFill rotWithShape="1">
          <a:blip r:embed="rId4">
            <a:alphaModFix/>
          </a:blip>
          <a:srcRect b="0" l="0" r="0" t="0"/>
          <a:stretch/>
        </p:blipFill>
        <p:spPr>
          <a:xfrm>
            <a:off x="9739503" y="251670"/>
            <a:ext cx="2113266" cy="1317071"/>
          </a:xfrm>
          <a:prstGeom prst="rect">
            <a:avLst/>
          </a:prstGeom>
          <a:noFill/>
          <a:ln>
            <a:noFill/>
          </a:ln>
          <a:effectLst>
            <a:outerShdw blurRad="292100" rotWithShape="0" algn="tl" dir="2700000" dist="139700">
              <a:srgbClr val="333333">
                <a:alpha val="64705"/>
              </a:srgbClr>
            </a:outerShdw>
          </a:effectLst>
        </p:spPr>
      </p:pic>
      <p:sp>
        <p:nvSpPr>
          <p:cNvPr id="953" name="Google Shape;953;p47"/>
          <p:cNvSpPr txBox="1"/>
          <p:nvPr/>
        </p:nvSpPr>
        <p:spPr>
          <a:xfrm>
            <a:off x="9852239" y="16642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FF0000"/>
                </a:solidFill>
                <a:latin typeface="Calibri"/>
                <a:ea typeface="Calibri"/>
                <a:cs typeface="Calibri"/>
                <a:sym typeface="Calibri"/>
              </a:rPr>
              <a:t>POLAND</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7" name="Shape 957"/>
        <p:cNvGrpSpPr/>
        <p:nvPr/>
      </p:nvGrpSpPr>
      <p:grpSpPr>
        <a:xfrm>
          <a:off x="0" y="0"/>
          <a:ext cx="0" cy="0"/>
          <a:chOff x="0" y="0"/>
          <a:chExt cx="0" cy="0"/>
        </a:xfrm>
      </p:grpSpPr>
      <p:sp>
        <p:nvSpPr>
          <p:cNvPr id="958" name="Google Shape;958;p48"/>
          <p:cNvSpPr txBox="1"/>
          <p:nvPr>
            <p:ph idx="1" type="body"/>
          </p:nvPr>
        </p:nvSpPr>
        <p:spPr>
          <a:xfrm>
            <a:off x="3943401" y="543123"/>
            <a:ext cx="5300797" cy="10256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Vaka Analizi : </a:t>
            </a:r>
            <a:r>
              <a:rPr b="1" lang="en-IE"/>
              <a:t>E-ticaret, Ewa Dudek ile röportaj</a:t>
            </a:r>
            <a:endParaRPr sz="3000"/>
          </a:p>
        </p:txBody>
      </p:sp>
      <p:sp>
        <p:nvSpPr>
          <p:cNvPr id="959" name="Google Shape;959;p48"/>
          <p:cNvSpPr txBox="1"/>
          <p:nvPr>
            <p:ph idx="2" type="body"/>
          </p:nvPr>
        </p:nvSpPr>
        <p:spPr>
          <a:xfrm>
            <a:off x="2917839" y="2373365"/>
            <a:ext cx="893493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Başlık: </a:t>
            </a:r>
            <a:r>
              <a:rPr b="1" lang="en-IE"/>
              <a:t>İnatçılık Onu İşine Götürdü</a:t>
            </a:r>
            <a:endParaRPr b="1"/>
          </a:p>
          <a:p>
            <a:pPr indent="0" lvl="0" marL="0" rtl="0" algn="l">
              <a:lnSpc>
                <a:spcPct val="90000"/>
              </a:lnSpc>
              <a:spcBef>
                <a:spcPts val="1000"/>
              </a:spcBef>
              <a:spcAft>
                <a:spcPts val="0"/>
              </a:spcAft>
              <a:buClr>
                <a:srgbClr val="E63275"/>
              </a:buClr>
              <a:buSzPts val="2400"/>
              <a:buNone/>
            </a:pPr>
            <a:r>
              <a:rPr b="1" lang="en-IE">
                <a:solidFill>
                  <a:srgbClr val="E63275"/>
                </a:solidFill>
              </a:rPr>
              <a:t>Açıklama: </a:t>
            </a:r>
            <a:r>
              <a:rPr lang="en-IE"/>
              <a:t>Polonya'da e-ticaret için ilk ortaklık ağının yaratıcısı Ewa Dudek ile röportaj. 10 yıldır piyasadalar ve böyle bir iş yaratma fikri, Ewa'nın Londra'da çalışırken edindiği tecrübeler sayesinde doğdu. Başlangıçlar kolay değildir, ama başarı fedakarlık ve hatalar gerektirir. Videoda, işini kurma ve yürütme sürecinde karşılaşabileceği engeller hakkında bilgilendiriyor.</a:t>
            </a:r>
            <a:endParaRPr/>
          </a:p>
          <a:p>
            <a:pPr indent="0" lvl="0" marL="0" rtl="0" algn="l">
              <a:lnSpc>
                <a:spcPct val="90000"/>
              </a:lnSpc>
              <a:spcBef>
                <a:spcPts val="1000"/>
              </a:spcBef>
              <a:spcAft>
                <a:spcPts val="0"/>
              </a:spcAft>
              <a:buClr>
                <a:srgbClr val="E63275"/>
              </a:buClr>
              <a:buSzPts val="2400"/>
              <a:buNone/>
            </a:pPr>
            <a:r>
              <a:rPr b="1" lang="en-IE">
                <a:solidFill>
                  <a:srgbClr val="E63275"/>
                </a:solidFill>
              </a:rPr>
              <a:t>Video 1 </a:t>
            </a:r>
            <a:r>
              <a:rPr lang="en-IE" u="sng">
                <a:solidFill>
                  <a:schemeClr val="hlink"/>
                </a:solidFill>
                <a:hlinkClick r:id="rId3"/>
              </a:rPr>
              <a:t>https://www.youtube.com/watch?v=lRS14j4Podg&amp;list=PLENkEaHKvxkWrVTfrnWo3gFG5PUKsKOz_</a:t>
            </a:r>
            <a:endParaRPr/>
          </a:p>
        </p:txBody>
      </p:sp>
      <p:pic>
        <p:nvPicPr>
          <p:cNvPr descr="Image result for polish flag" id="960" name="Google Shape;960;p48"/>
          <p:cNvPicPr preferRelativeResize="0"/>
          <p:nvPr/>
        </p:nvPicPr>
        <p:blipFill rotWithShape="1">
          <a:blip r:embed="rId4">
            <a:alphaModFix/>
          </a:blip>
          <a:srcRect b="0" l="0" r="0" t="0"/>
          <a:stretch/>
        </p:blipFill>
        <p:spPr>
          <a:xfrm>
            <a:off x="9739503" y="251670"/>
            <a:ext cx="2113266" cy="1317071"/>
          </a:xfrm>
          <a:prstGeom prst="rect">
            <a:avLst/>
          </a:prstGeom>
          <a:noFill/>
          <a:ln>
            <a:noFill/>
          </a:ln>
          <a:effectLst>
            <a:outerShdw blurRad="292100" rotWithShape="0" algn="tl" dir="2700000" dist="139700">
              <a:srgbClr val="333333">
                <a:alpha val="64705"/>
              </a:srgbClr>
            </a:outerShdw>
          </a:effectLst>
        </p:spPr>
      </p:pic>
      <p:sp>
        <p:nvSpPr>
          <p:cNvPr id="961" name="Google Shape;961;p48"/>
          <p:cNvSpPr txBox="1"/>
          <p:nvPr/>
        </p:nvSpPr>
        <p:spPr>
          <a:xfrm>
            <a:off x="9852239" y="16642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FF0000"/>
                </a:solidFill>
                <a:latin typeface="Calibri"/>
                <a:ea typeface="Calibri"/>
                <a:cs typeface="Calibri"/>
                <a:sym typeface="Calibri"/>
              </a:rPr>
              <a:t>POLAND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5" name="Shape 965"/>
        <p:cNvGrpSpPr/>
        <p:nvPr/>
      </p:nvGrpSpPr>
      <p:grpSpPr>
        <a:xfrm>
          <a:off x="0" y="0"/>
          <a:ext cx="0" cy="0"/>
          <a:chOff x="0" y="0"/>
          <a:chExt cx="0" cy="0"/>
        </a:xfrm>
      </p:grpSpPr>
      <p:sp>
        <p:nvSpPr>
          <p:cNvPr id="966" name="Google Shape;966;p49"/>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Vaka Analizi : </a:t>
            </a:r>
            <a:r>
              <a:rPr b="1" lang="en-IE"/>
              <a:t>Kadın Mühendis başarı hikayeleri</a:t>
            </a:r>
            <a:endParaRPr/>
          </a:p>
        </p:txBody>
      </p:sp>
      <p:sp>
        <p:nvSpPr>
          <p:cNvPr id="967" name="Google Shape;967;p49"/>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968" name="Google Shape;968;p49"/>
          <p:cNvPicPr preferRelativeResize="0"/>
          <p:nvPr/>
        </p:nvPicPr>
        <p:blipFill rotWithShape="1">
          <a:blip r:embed="rId3">
            <a:alphaModFix/>
          </a:blip>
          <a:srcRect b="0" l="0" r="0" t="0"/>
          <a:stretch/>
        </p:blipFill>
        <p:spPr>
          <a:xfrm>
            <a:off x="3357570" y="2027257"/>
            <a:ext cx="5070656" cy="3210566"/>
          </a:xfrm>
          <a:prstGeom prst="rect">
            <a:avLst/>
          </a:prstGeom>
          <a:noFill/>
          <a:ln>
            <a:noFill/>
          </a:ln>
        </p:spPr>
      </p:pic>
      <p:pic>
        <p:nvPicPr>
          <p:cNvPr id="969" name="Google Shape;969;p49"/>
          <p:cNvPicPr preferRelativeResize="0"/>
          <p:nvPr/>
        </p:nvPicPr>
        <p:blipFill rotWithShape="1">
          <a:blip r:embed="rId4">
            <a:alphaModFix/>
          </a:blip>
          <a:srcRect b="0" l="0" r="0" t="0"/>
          <a:stretch/>
        </p:blipFill>
        <p:spPr>
          <a:xfrm>
            <a:off x="9765129" y="1893434"/>
            <a:ext cx="2087640" cy="1391760"/>
          </a:xfrm>
          <a:prstGeom prst="rect">
            <a:avLst/>
          </a:prstGeom>
          <a:noFill/>
          <a:ln>
            <a:noFill/>
          </a:ln>
        </p:spPr>
      </p:pic>
      <p:sp>
        <p:nvSpPr>
          <p:cNvPr id="970" name="Google Shape;970;p49"/>
          <p:cNvSpPr txBox="1"/>
          <p:nvPr/>
        </p:nvSpPr>
        <p:spPr>
          <a:xfrm>
            <a:off x="9865052" y="35429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FF0000"/>
                </a:solidFill>
                <a:latin typeface="Calibri"/>
                <a:ea typeface="Calibri"/>
                <a:cs typeface="Calibri"/>
                <a:sym typeface="Calibri"/>
              </a:rPr>
              <a:t>TURKEY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5"/>
          <p:cNvSpPr txBox="1"/>
          <p:nvPr>
            <p:ph idx="1" type="body"/>
          </p:nvPr>
        </p:nvSpPr>
        <p:spPr>
          <a:xfrm>
            <a:off x="332508" y="4612984"/>
            <a:ext cx="11545518" cy="1356892"/>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3200"/>
              <a:buNone/>
            </a:pPr>
            <a:r>
              <a:rPr b="1" lang="en-IE" sz="3200"/>
              <a:t>Girişimciler, büyüyen ekonominin can damarıdır, iş yaratır, yeni ürün ve hizmetler sunar ve hem kendileri hem de başkaları için iş yaratırlar.</a:t>
            </a:r>
            <a:endParaRPr/>
          </a:p>
        </p:txBody>
      </p:sp>
      <p:sp>
        <p:nvSpPr>
          <p:cNvPr id="631" name="Google Shape;631;p5"/>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lang="en-IE"/>
              <a:t>Girişimciler neden önemlidir?</a:t>
            </a:r>
            <a:endParaRPr/>
          </a:p>
        </p:txBody>
      </p:sp>
      <p:pic>
        <p:nvPicPr>
          <p:cNvPr descr="A group of people posing for the camera&#10;&#10;Description automatically generated" id="632" name="Google Shape;632;p5"/>
          <p:cNvPicPr preferRelativeResize="0"/>
          <p:nvPr>
            <p:ph idx="2" type="pic"/>
          </p:nvPr>
        </p:nvPicPr>
        <p:blipFill rotWithShape="1">
          <a:blip r:embed="rId3">
            <a:alphaModFix/>
          </a:blip>
          <a:srcRect b="22754" l="0" r="0" t="22754"/>
          <a:stretch/>
        </p:blipFill>
        <p:spPr>
          <a:xfrm>
            <a:off x="11628" y="7397"/>
            <a:ext cx="12167420" cy="440976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Google Shape;975;p50"/>
          <p:cNvSpPr txBox="1"/>
          <p:nvPr>
            <p:ph idx="1" type="body"/>
          </p:nvPr>
        </p:nvSpPr>
        <p:spPr>
          <a:xfrm>
            <a:off x="3835910" y="632101"/>
            <a:ext cx="8356090" cy="9396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Mühendislik Girişimciliği yolculuğunuzun başlangıcına hoş geldiniz!</a:t>
            </a:r>
            <a:endParaRPr b="1"/>
          </a:p>
        </p:txBody>
      </p:sp>
      <p:sp>
        <p:nvSpPr>
          <p:cNvPr id="976" name="Google Shape;976;p50"/>
          <p:cNvSpPr txBox="1"/>
          <p:nvPr>
            <p:ph idx="2" type="body"/>
          </p:nvPr>
        </p:nvSpPr>
        <p:spPr>
          <a:xfrm>
            <a:off x="3212983" y="2079348"/>
            <a:ext cx="8356090"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63275"/>
              </a:buClr>
              <a:buSzPts val="2400"/>
              <a:buFont typeface="Noto Sans Symbols"/>
              <a:buChar char="✔"/>
            </a:pPr>
            <a:r>
              <a:rPr lang="en-IE"/>
              <a:t>STEM Start-up yolculuğunuza </a:t>
            </a:r>
            <a:r>
              <a:rPr b="1" lang="en-IE"/>
              <a:t>başlamaya hazır mısınız?</a:t>
            </a:r>
            <a:endParaRPr/>
          </a:p>
          <a:p>
            <a:pPr indent="-342900" lvl="0" marL="342900" rtl="0" algn="l">
              <a:lnSpc>
                <a:spcPct val="90000"/>
              </a:lnSpc>
              <a:spcBef>
                <a:spcPts val="1000"/>
              </a:spcBef>
              <a:spcAft>
                <a:spcPts val="0"/>
              </a:spcAft>
              <a:buClr>
                <a:srgbClr val="E63275"/>
              </a:buClr>
              <a:buSzPts val="2400"/>
              <a:buFont typeface="Noto Sans Symbols"/>
              <a:buChar char="✔"/>
            </a:pPr>
            <a:r>
              <a:rPr b="1" lang="en-IE"/>
              <a:t>Güçlü bir iş teklifiniz </a:t>
            </a:r>
            <a:r>
              <a:rPr lang="en-IE"/>
              <a:t>ve daha da güçlü bir çözümünüz var mı?</a:t>
            </a:r>
            <a:endParaRPr/>
          </a:p>
          <a:p>
            <a:pPr indent="-342900" lvl="0" marL="342900" rtl="0" algn="l">
              <a:lnSpc>
                <a:spcPct val="90000"/>
              </a:lnSpc>
              <a:spcBef>
                <a:spcPts val="1000"/>
              </a:spcBef>
              <a:spcAft>
                <a:spcPts val="0"/>
              </a:spcAft>
              <a:buClr>
                <a:srgbClr val="E63275"/>
              </a:buClr>
              <a:buSzPts val="2400"/>
              <a:buFont typeface="Noto Sans Symbols"/>
              <a:buChar char="✔"/>
            </a:pPr>
            <a:r>
              <a:rPr b="1" lang="en-IE"/>
              <a:t>Başarılı </a:t>
            </a:r>
            <a:r>
              <a:rPr lang="en-IE"/>
              <a:t>olacağınızdan nasıl emin olabilirsiniz?</a:t>
            </a:r>
            <a:endParaRPr/>
          </a:p>
          <a:p>
            <a:pPr indent="-342900" lvl="0" marL="342900" rtl="0" algn="l">
              <a:lnSpc>
                <a:spcPct val="90000"/>
              </a:lnSpc>
              <a:spcBef>
                <a:spcPts val="1000"/>
              </a:spcBef>
              <a:spcAft>
                <a:spcPts val="0"/>
              </a:spcAft>
              <a:buClr>
                <a:srgbClr val="E63275"/>
              </a:buClr>
              <a:buSzPts val="2400"/>
              <a:buFont typeface="Noto Sans Symbols"/>
              <a:buChar char="✔"/>
            </a:pPr>
            <a:r>
              <a:rPr b="1" lang="en-IE"/>
              <a:t>Farklı durumlarda </a:t>
            </a:r>
            <a:r>
              <a:rPr lang="en-IE"/>
              <a:t>ve STEM alanlarında başka kadın girişimciler neler yaptı?</a:t>
            </a:r>
            <a:endParaRPr/>
          </a:p>
          <a:p>
            <a:pPr indent="-342900" lvl="0" marL="342900" rtl="0" algn="l">
              <a:lnSpc>
                <a:spcPct val="90000"/>
              </a:lnSpc>
              <a:spcBef>
                <a:spcPts val="1000"/>
              </a:spcBef>
              <a:spcAft>
                <a:spcPts val="0"/>
              </a:spcAft>
              <a:buClr>
                <a:srgbClr val="E63275"/>
              </a:buClr>
              <a:buSzPts val="2400"/>
              <a:buFont typeface="Noto Sans Symbols"/>
              <a:buChar char="✔"/>
            </a:pPr>
            <a:r>
              <a:rPr lang="en-IE"/>
              <a:t>Girişimci olmak için </a:t>
            </a:r>
            <a:r>
              <a:rPr b="1" lang="en-IE"/>
              <a:t>gerekenlere sahip olduğunuzu </a:t>
            </a:r>
            <a:r>
              <a:rPr lang="en-IE"/>
              <a:t>nasıl anlarsınız?</a:t>
            </a:r>
            <a:endParaRPr/>
          </a:p>
          <a:p>
            <a:pPr indent="-342900" lvl="0" marL="342900" rtl="0" algn="l">
              <a:lnSpc>
                <a:spcPct val="90000"/>
              </a:lnSpc>
              <a:spcBef>
                <a:spcPts val="1000"/>
              </a:spcBef>
              <a:spcAft>
                <a:spcPts val="0"/>
              </a:spcAft>
              <a:buClr>
                <a:srgbClr val="E63275"/>
              </a:buClr>
              <a:buSzPts val="2400"/>
              <a:buFont typeface="Noto Sans Symbols"/>
              <a:buChar char="✔"/>
            </a:pPr>
            <a:r>
              <a:rPr lang="en-IE"/>
              <a:t>Cinsiyet eşitsizliği gibi </a:t>
            </a:r>
            <a:r>
              <a:rPr b="1" lang="en-IE"/>
              <a:t>zorlukların üstesinden nasıl gelebilirsiniz</a:t>
            </a:r>
            <a:r>
              <a:rPr lang="en-IE"/>
              <a:t>?</a:t>
            </a:r>
            <a:endParaRPr/>
          </a:p>
          <a:p>
            <a:pPr indent="-342900" lvl="0" marL="342900" rtl="0" algn="l">
              <a:lnSpc>
                <a:spcPct val="90000"/>
              </a:lnSpc>
              <a:spcBef>
                <a:spcPts val="1000"/>
              </a:spcBef>
              <a:spcAft>
                <a:spcPts val="0"/>
              </a:spcAft>
              <a:buClr>
                <a:srgbClr val="E63275"/>
              </a:buClr>
              <a:buSzPts val="2400"/>
              <a:buFont typeface="Noto Sans Symbols"/>
              <a:buChar char="✔"/>
            </a:pPr>
            <a:r>
              <a:rPr lang="en-IE"/>
              <a:t>Herhangi bir </a:t>
            </a:r>
            <a:r>
              <a:rPr b="1" lang="en-IE"/>
              <a:t>şüpheniz </a:t>
            </a:r>
            <a:r>
              <a:rPr lang="en-IE"/>
              <a:t>var mı?</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0" name="Shape 980"/>
        <p:cNvGrpSpPr/>
        <p:nvPr/>
      </p:nvGrpSpPr>
      <p:grpSpPr>
        <a:xfrm>
          <a:off x="0" y="0"/>
          <a:ext cx="0" cy="0"/>
          <a:chOff x="0" y="0"/>
          <a:chExt cx="0" cy="0"/>
        </a:xfrm>
      </p:grpSpPr>
      <p:sp>
        <p:nvSpPr>
          <p:cNvPr id="981" name="Google Shape;981;p51"/>
          <p:cNvSpPr txBox="1"/>
          <p:nvPr>
            <p:ph idx="1" type="body"/>
          </p:nvPr>
        </p:nvSpPr>
        <p:spPr>
          <a:xfrm>
            <a:off x="888896" y="2950471"/>
            <a:ext cx="6058981" cy="26543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lang="en-IE"/>
              <a:t>EKSTRA ÖĞRENME</a:t>
            </a:r>
            <a:endParaRPr/>
          </a:p>
          <a:p>
            <a:pPr indent="0" lvl="0" marL="0" marR="0" rtl="0" algn="l">
              <a:lnSpc>
                <a:spcPct val="90000"/>
              </a:lnSpc>
              <a:spcBef>
                <a:spcPts val="1000"/>
              </a:spcBef>
              <a:spcAft>
                <a:spcPts val="0"/>
              </a:spcAft>
              <a:buClr>
                <a:schemeClr val="lt1"/>
              </a:buClr>
              <a:buSzPts val="3200"/>
              <a:buFont typeface="Arial"/>
              <a:buNone/>
            </a:pPr>
            <a:r>
              <a:rPr b="1" lang="en-IE" sz="3200"/>
              <a:t>Bu bölümde size daha derinlemesine araştırma yapabilmeniz için ele alınan konular hakkında bazı ek bilgiler sunuyoruz</a:t>
            </a:r>
            <a:r>
              <a:rPr b="1" lang="en-IE"/>
              <a:t>.</a:t>
            </a:r>
            <a:endParaRPr b="1" sz="2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5" name="Shape 985"/>
        <p:cNvGrpSpPr/>
        <p:nvPr/>
      </p:nvGrpSpPr>
      <p:grpSpPr>
        <a:xfrm>
          <a:off x="0" y="0"/>
          <a:ext cx="0" cy="0"/>
          <a:chOff x="0" y="0"/>
          <a:chExt cx="0" cy="0"/>
        </a:xfrm>
      </p:grpSpPr>
      <p:sp>
        <p:nvSpPr>
          <p:cNvPr id="986" name="Google Shape;986;p52"/>
          <p:cNvSpPr txBox="1"/>
          <p:nvPr>
            <p:ph idx="1" type="body"/>
          </p:nvPr>
        </p:nvSpPr>
        <p:spPr>
          <a:xfrm>
            <a:off x="393372" y="342968"/>
            <a:ext cx="3774867" cy="906698"/>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E95273"/>
              </a:buClr>
              <a:buSzPts val="3330"/>
              <a:buNone/>
            </a:pPr>
            <a:r>
              <a:rPr b="1" lang="en-IE" sz="3330">
                <a:solidFill>
                  <a:srgbClr val="E95273"/>
                </a:solidFill>
              </a:rPr>
              <a:t>Başarısızlık Korkusu ile Başa Çıkma</a:t>
            </a:r>
            <a:endParaRPr b="1" sz="3330">
              <a:solidFill>
                <a:srgbClr val="E95273"/>
              </a:solidFill>
            </a:endParaRPr>
          </a:p>
        </p:txBody>
      </p:sp>
      <p:sp>
        <p:nvSpPr>
          <p:cNvPr id="987" name="Google Shape;987;p52"/>
          <p:cNvSpPr txBox="1"/>
          <p:nvPr>
            <p:ph idx="2" type="body"/>
          </p:nvPr>
        </p:nvSpPr>
        <p:spPr>
          <a:xfrm>
            <a:off x="6746480" y="1631415"/>
            <a:ext cx="4877040" cy="44504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200"/>
              <a:buNone/>
            </a:pPr>
            <a:r>
              <a:rPr b="1" lang="en-IE" sz="2200"/>
              <a:t>Mellody Hobson’un Başarı için 10 Kuralı</a:t>
            </a:r>
            <a:endParaRPr b="1" sz="2200"/>
          </a:p>
          <a:p>
            <a:pPr indent="0" lvl="0" marL="0" rtl="0" algn="l">
              <a:lnSpc>
                <a:spcPct val="90000"/>
              </a:lnSpc>
              <a:spcBef>
                <a:spcPts val="1000"/>
              </a:spcBef>
              <a:spcAft>
                <a:spcPts val="0"/>
              </a:spcAft>
              <a:buClr>
                <a:srgbClr val="7F7F7F"/>
              </a:buClr>
              <a:buSzPts val="2200"/>
              <a:buNone/>
            </a:pPr>
            <a:r>
              <a:rPr i="1" lang="en-IE" sz="2200"/>
              <a:t>‘Paraya dayalı bir karar vermeyin. Karar vermenin en kötü yolu budur. Bunu söylemek çok zor, yani hiç parayla büyümedim ve çoğumuzun çok fazla hissesi olduğunu biliyorum, ...bunu yapma lüksüne sahip olmadığını söylüyorsun, ama diyorum ki var... ’’.</a:t>
            </a:r>
            <a:endParaRPr/>
          </a:p>
          <a:p>
            <a:pPr indent="0" lvl="0" marL="0" rtl="0" algn="l">
              <a:lnSpc>
                <a:spcPct val="90000"/>
              </a:lnSpc>
              <a:spcBef>
                <a:spcPts val="1000"/>
              </a:spcBef>
              <a:spcAft>
                <a:spcPts val="0"/>
              </a:spcAft>
              <a:buClr>
                <a:srgbClr val="7F7F7F"/>
              </a:buClr>
              <a:buSzPts val="2200"/>
              <a:buNone/>
            </a:pPr>
            <a:r>
              <a:t/>
            </a:r>
            <a:endParaRPr i="1" sz="2200"/>
          </a:p>
          <a:p>
            <a:pPr indent="0" lvl="0" marL="0" rtl="0" algn="l">
              <a:lnSpc>
                <a:spcPct val="90000"/>
              </a:lnSpc>
              <a:spcBef>
                <a:spcPts val="1000"/>
              </a:spcBef>
              <a:spcAft>
                <a:spcPts val="0"/>
              </a:spcAft>
              <a:buClr>
                <a:srgbClr val="7F7F7F"/>
              </a:buClr>
              <a:buSzPts val="2200"/>
              <a:buNone/>
            </a:pPr>
            <a:r>
              <a:rPr b="1" lang="en-IE" sz="2200"/>
              <a:t>Mellody Hobson, Ariel Başkanı </a:t>
            </a:r>
            <a:r>
              <a:rPr i="1" lang="en-IE" sz="2200"/>
              <a:t>(10 milyar doları aşan varlığı yöneten Yatırım Şirketi)</a:t>
            </a:r>
            <a:endParaRPr sz="2200"/>
          </a:p>
        </p:txBody>
      </p:sp>
      <p:pic>
        <p:nvPicPr>
          <p:cNvPr id="988" name="Google Shape;988;p52">
            <a:hlinkClick r:id="rId3"/>
          </p:cNvPr>
          <p:cNvPicPr preferRelativeResize="0"/>
          <p:nvPr>
            <p:ph idx="3" type="pic"/>
          </p:nvPr>
        </p:nvPicPr>
        <p:blipFill rotWithShape="1">
          <a:blip r:embed="rId4">
            <a:alphaModFix/>
          </a:blip>
          <a:srcRect b="888" l="0" r="0" t="888"/>
          <a:stretch/>
        </p:blipFill>
        <p:spPr>
          <a:xfrm>
            <a:off x="-1002" y="1908781"/>
            <a:ext cx="5665788" cy="3478212"/>
          </a:xfrm>
          <a:prstGeom prst="rect">
            <a:avLst/>
          </a:prstGeom>
          <a:noFill/>
          <a:ln>
            <a:noFill/>
          </a:ln>
        </p:spPr>
      </p:pic>
      <p:sp>
        <p:nvSpPr>
          <p:cNvPr id="989" name="Google Shape;989;p52"/>
          <p:cNvSpPr/>
          <p:nvPr/>
        </p:nvSpPr>
        <p:spPr>
          <a:xfrm>
            <a:off x="4445000" y="590550"/>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a:t>
            </a:r>
            <a:r>
              <a:rPr b="1" lang="en-IE" sz="1800">
                <a:solidFill>
                  <a:schemeClr val="lt1"/>
                </a:solidFill>
                <a:latin typeface="Calibri"/>
                <a:ea typeface="Calibri"/>
                <a:cs typeface="Calibri"/>
                <a:sym typeface="Calibri"/>
              </a:rPr>
              <a:t>VİDEOYU</a:t>
            </a:r>
            <a:r>
              <a:rPr lang="en-IE" sz="1800">
                <a:solidFill>
                  <a:schemeClr val="lt1"/>
                </a:solidFill>
                <a:latin typeface="Calibri"/>
                <a:ea typeface="Calibri"/>
                <a:cs typeface="Calibri"/>
                <a:sym typeface="Calibri"/>
              </a:rPr>
              <a:t> İZLEMEK İÇİN TIKLAYIN</a:t>
            </a:r>
            <a:endParaRPr b="1" sz="1800">
              <a:solidFill>
                <a:schemeClr val="lt1"/>
              </a:solidFill>
              <a:latin typeface="Calibri"/>
              <a:ea typeface="Calibri"/>
              <a:cs typeface="Calibri"/>
              <a:sym typeface="Calibri"/>
            </a:endParaRPr>
          </a:p>
        </p:txBody>
      </p:sp>
      <p:sp>
        <p:nvSpPr>
          <p:cNvPr id="990" name="Google Shape;990;p52"/>
          <p:cNvSpPr txBox="1"/>
          <p:nvPr/>
        </p:nvSpPr>
        <p:spPr>
          <a:xfrm>
            <a:off x="6819900" y="177800"/>
            <a:ext cx="4724400" cy="181988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0B1A2"/>
              </a:buClr>
              <a:buSzPts val="2800"/>
              <a:buFont typeface="Arial"/>
              <a:buNone/>
            </a:pPr>
            <a:r>
              <a:rPr b="1" lang="en-IE" sz="2800">
                <a:solidFill>
                  <a:srgbClr val="10B1A2"/>
                </a:solidFill>
                <a:latin typeface="Calibri"/>
                <a:ea typeface="Calibri"/>
                <a:cs typeface="Calibri"/>
                <a:sym typeface="Calibri"/>
              </a:rPr>
              <a:t>Karar Vermenin En Kötü Yolu: Paraya Dayalı Herhangi Bir Karar Vermektir.</a:t>
            </a:r>
            <a:endParaRPr b="1" sz="2800">
              <a:solidFill>
                <a:srgbClr val="F26942"/>
              </a:solidFill>
              <a:latin typeface="Calibri"/>
              <a:ea typeface="Calibri"/>
              <a:cs typeface="Calibri"/>
              <a:sym typeface="Calibri"/>
            </a:endParaRPr>
          </a:p>
        </p:txBody>
      </p:sp>
      <p:sp>
        <p:nvSpPr>
          <p:cNvPr id="991" name="Google Shape;991;p52"/>
          <p:cNvSpPr txBox="1"/>
          <p:nvPr/>
        </p:nvSpPr>
        <p:spPr>
          <a:xfrm>
            <a:off x="9291440" y="5833440"/>
            <a:ext cx="2531284" cy="49683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525252"/>
              </a:buClr>
              <a:buSzPts val="1100"/>
              <a:buFont typeface="Calibri"/>
              <a:buNone/>
            </a:pPr>
            <a:r>
              <a:rPr b="1" lang="en-IE" sz="1100">
                <a:solidFill>
                  <a:srgbClr val="525252"/>
                </a:solidFill>
                <a:latin typeface="Calibri"/>
                <a:ea typeface="Calibri"/>
                <a:cs typeface="Calibri"/>
                <a:sym typeface="Calibri"/>
              </a:rPr>
              <a:t>Source</a:t>
            </a:r>
            <a:r>
              <a:rPr lang="en-IE" sz="1100">
                <a:solidFill>
                  <a:srgbClr val="525252"/>
                </a:solidFill>
                <a:latin typeface="Calibri"/>
                <a:ea typeface="Calibri"/>
                <a:cs typeface="Calibri"/>
                <a:sym typeface="Calibri"/>
              </a:rPr>
              <a:t> </a:t>
            </a:r>
            <a:r>
              <a:rPr lang="en-IE" sz="1100" u="sng">
                <a:solidFill>
                  <a:srgbClr val="525252"/>
                </a:solidFill>
                <a:latin typeface="Calibri"/>
                <a:ea typeface="Calibri"/>
                <a:cs typeface="Calibri"/>
                <a:sym typeface="Calibri"/>
                <a:hlinkClick r:id="rId5"/>
              </a:rPr>
              <a:t>Free Enterprise</a:t>
            </a:r>
            <a:endParaRPr sz="1100">
              <a:solidFill>
                <a:srgbClr val="525252"/>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5" name="Shape 995"/>
        <p:cNvGrpSpPr/>
        <p:nvPr/>
      </p:nvGrpSpPr>
      <p:grpSpPr>
        <a:xfrm>
          <a:off x="0" y="0"/>
          <a:ext cx="0" cy="0"/>
          <a:chOff x="0" y="0"/>
          <a:chExt cx="0" cy="0"/>
        </a:xfrm>
      </p:grpSpPr>
      <p:sp>
        <p:nvSpPr>
          <p:cNvPr id="996" name="Google Shape;996;p53"/>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4000"/>
              <a:buNone/>
            </a:pPr>
            <a:r>
              <a:rPr b="1" lang="en-IE" sz="4000">
                <a:solidFill>
                  <a:srgbClr val="E63275"/>
                </a:solidFill>
              </a:rPr>
              <a:t>Başarısızlık Kendinizi Keşfetmenize Yardımcı Olur!</a:t>
            </a:r>
            <a:endParaRPr b="1" sz="4000">
              <a:solidFill>
                <a:srgbClr val="E63275"/>
              </a:solidFill>
            </a:endParaRPr>
          </a:p>
        </p:txBody>
      </p:sp>
      <p:sp>
        <p:nvSpPr>
          <p:cNvPr id="997" name="Google Shape;997;p53"/>
          <p:cNvSpPr txBox="1"/>
          <p:nvPr>
            <p:ph idx="2" type="body"/>
          </p:nvPr>
        </p:nvSpPr>
        <p:spPr>
          <a:xfrm>
            <a:off x="0" y="1045042"/>
            <a:ext cx="12192000" cy="59059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0B1A2"/>
              </a:buClr>
              <a:buSzPts val="3200"/>
              <a:buNone/>
            </a:pPr>
            <a:r>
              <a:rPr lang="en-IE" sz="3200">
                <a:solidFill>
                  <a:srgbClr val="10B1A2"/>
                </a:solidFill>
              </a:rPr>
              <a:t>JK Rowling'in başarı için 10 kuralı</a:t>
            </a:r>
            <a:endParaRPr/>
          </a:p>
        </p:txBody>
      </p:sp>
      <p:pic>
        <p:nvPicPr>
          <p:cNvPr id="998" name="Google Shape;998;p53">
            <a:hlinkClick r:id="rId3"/>
          </p:cNvPr>
          <p:cNvPicPr preferRelativeResize="0"/>
          <p:nvPr/>
        </p:nvPicPr>
        <p:blipFill rotWithShape="1">
          <a:blip r:embed="rId4">
            <a:alphaModFix/>
          </a:blip>
          <a:srcRect b="888" l="0" r="0" t="888"/>
          <a:stretch/>
        </p:blipFill>
        <p:spPr>
          <a:xfrm>
            <a:off x="3184071" y="1893434"/>
            <a:ext cx="5665788" cy="3478212"/>
          </a:xfrm>
          <a:prstGeom prst="rect">
            <a:avLst/>
          </a:prstGeom>
          <a:noFill/>
          <a:ln>
            <a:noFill/>
          </a:ln>
        </p:spPr>
      </p:pic>
      <p:sp>
        <p:nvSpPr>
          <p:cNvPr id="999" name="Google Shape;999;p53"/>
          <p:cNvSpPr/>
          <p:nvPr/>
        </p:nvSpPr>
        <p:spPr>
          <a:xfrm>
            <a:off x="8849859" y="2571750"/>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VİDEOYU İZLEMEK İÇİN TIKLAYIN</a:t>
            </a:r>
            <a:endParaRPr b="1" sz="18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3" name="Shape 1003"/>
        <p:cNvGrpSpPr/>
        <p:nvPr/>
      </p:nvGrpSpPr>
      <p:grpSpPr>
        <a:xfrm>
          <a:off x="0" y="0"/>
          <a:ext cx="0" cy="0"/>
          <a:chOff x="0" y="0"/>
          <a:chExt cx="0" cy="0"/>
        </a:xfrm>
      </p:grpSpPr>
      <p:pic>
        <p:nvPicPr>
          <p:cNvPr id="1004" name="Google Shape;1004;p54">
            <a:hlinkClick r:id="rId3"/>
          </p:cNvPr>
          <p:cNvPicPr preferRelativeResize="0"/>
          <p:nvPr>
            <p:ph idx="2" type="pic"/>
          </p:nvPr>
        </p:nvPicPr>
        <p:blipFill rotWithShape="1">
          <a:blip r:embed="rId4">
            <a:alphaModFix/>
          </a:blip>
          <a:srcRect b="888" l="0" r="0" t="888"/>
          <a:stretch/>
        </p:blipFill>
        <p:spPr>
          <a:xfrm>
            <a:off x="6514098" y="1877326"/>
            <a:ext cx="5665788" cy="3478212"/>
          </a:xfrm>
          <a:prstGeom prst="rect">
            <a:avLst/>
          </a:prstGeom>
          <a:noFill/>
          <a:ln>
            <a:noFill/>
          </a:ln>
        </p:spPr>
      </p:pic>
      <p:sp>
        <p:nvSpPr>
          <p:cNvPr id="1005" name="Google Shape;1005;p54"/>
          <p:cNvSpPr txBox="1"/>
          <p:nvPr>
            <p:ph idx="1" type="body"/>
          </p:nvPr>
        </p:nvSpPr>
        <p:spPr>
          <a:xfrm>
            <a:off x="63556" y="768842"/>
            <a:ext cx="6450542" cy="625393"/>
          </a:xfrm>
          <a:prstGeom prst="rect">
            <a:avLst/>
          </a:prstGeom>
          <a:solidFill>
            <a:schemeClr val="lt1"/>
          </a:solidFill>
          <a:ln>
            <a:noFill/>
          </a:ln>
        </p:spPr>
        <p:txBody>
          <a:bodyPr anchorCtr="0" anchor="t" bIns="45700" lIns="91425" spcFirstLastPara="1" rIns="91425" wrap="square" tIns="45700">
            <a:normAutofit/>
          </a:bodyPr>
          <a:lstStyle/>
          <a:p>
            <a:pPr indent="0" lvl="0" marL="215900" rtl="0" algn="l">
              <a:lnSpc>
                <a:spcPct val="90000"/>
              </a:lnSpc>
              <a:spcBef>
                <a:spcPts val="0"/>
              </a:spcBef>
              <a:spcAft>
                <a:spcPts val="0"/>
              </a:spcAft>
              <a:buClr>
                <a:srgbClr val="E63275"/>
              </a:buClr>
              <a:buSzPts val="3600"/>
              <a:buNone/>
            </a:pPr>
            <a:r>
              <a:rPr b="1" lang="en-IE">
                <a:solidFill>
                  <a:srgbClr val="E63275"/>
                </a:solidFill>
              </a:rPr>
              <a:t>Hayatınızdan Siz Sorumlusunuz</a:t>
            </a:r>
            <a:endParaRPr b="1">
              <a:solidFill>
                <a:srgbClr val="E63275"/>
              </a:solidFill>
            </a:endParaRPr>
          </a:p>
        </p:txBody>
      </p:sp>
      <p:sp>
        <p:nvSpPr>
          <p:cNvPr id="1006" name="Google Shape;1006;p54"/>
          <p:cNvSpPr txBox="1"/>
          <p:nvPr>
            <p:ph idx="3" type="body"/>
          </p:nvPr>
        </p:nvSpPr>
        <p:spPr>
          <a:xfrm>
            <a:off x="453178" y="1877326"/>
            <a:ext cx="4877040" cy="44504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None/>
            </a:pPr>
            <a:r>
              <a:rPr i="1" lang="en-IE"/>
              <a:t>‘’ Birisinin sizi kurtarmasını,  düzeltmesini ve hatta size yardımcı olmasını bekliyorsanız, zamanınızı boşa harcıyorsunuz çünkü sadece siz hayatını ileriye götürebilecek sorumluluğunu üstlenebilime gücüne sahipsiniz. ”</a:t>
            </a:r>
            <a:endParaRPr/>
          </a:p>
          <a:p>
            <a:pPr indent="0" lvl="0" marL="0" rtl="0" algn="l">
              <a:lnSpc>
                <a:spcPct val="90000"/>
              </a:lnSpc>
              <a:spcBef>
                <a:spcPts val="1000"/>
              </a:spcBef>
              <a:spcAft>
                <a:spcPts val="0"/>
              </a:spcAft>
              <a:buClr>
                <a:srgbClr val="E95273"/>
              </a:buClr>
              <a:buSzPts val="2400"/>
              <a:buNone/>
            </a:pPr>
            <a:r>
              <a:rPr lang="en-IE">
                <a:solidFill>
                  <a:srgbClr val="E95273"/>
                </a:solidFill>
              </a:rPr>
              <a:t>Oprah Winfrey</a:t>
            </a:r>
            <a:endParaRPr/>
          </a:p>
          <a:p>
            <a:pPr indent="0" lvl="0" marL="0" rtl="0" algn="l">
              <a:lnSpc>
                <a:spcPct val="90000"/>
              </a:lnSpc>
              <a:spcBef>
                <a:spcPts val="1000"/>
              </a:spcBef>
              <a:spcAft>
                <a:spcPts val="0"/>
              </a:spcAft>
              <a:buClr>
                <a:srgbClr val="7F7F7F"/>
              </a:buClr>
              <a:buSzPts val="2400"/>
              <a:buNone/>
            </a:pPr>
            <a:r>
              <a:t/>
            </a:r>
            <a:endParaRPr/>
          </a:p>
        </p:txBody>
      </p:sp>
      <p:sp>
        <p:nvSpPr>
          <p:cNvPr id="1007" name="Google Shape;1007;p54"/>
          <p:cNvSpPr/>
          <p:nvPr/>
        </p:nvSpPr>
        <p:spPr>
          <a:xfrm>
            <a:off x="9713459" y="298450"/>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VİDEOYU İZLEMEK İÇİN TIKLAYIN</a:t>
            </a:r>
            <a:endParaRPr b="1"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1" name="Shape 1011"/>
        <p:cNvGrpSpPr/>
        <p:nvPr/>
      </p:nvGrpSpPr>
      <p:grpSpPr>
        <a:xfrm>
          <a:off x="0" y="0"/>
          <a:ext cx="0" cy="0"/>
          <a:chOff x="0" y="0"/>
          <a:chExt cx="0" cy="0"/>
        </a:xfrm>
      </p:grpSpPr>
      <p:sp>
        <p:nvSpPr>
          <p:cNvPr id="1012" name="Google Shape;1012;p55"/>
          <p:cNvSpPr txBox="1"/>
          <p:nvPr>
            <p:ph idx="1" type="body"/>
          </p:nvPr>
        </p:nvSpPr>
        <p:spPr>
          <a:xfrm>
            <a:off x="6552757" y="390218"/>
            <a:ext cx="5358194" cy="3257669"/>
          </a:xfrm>
          <a:prstGeom prst="rect">
            <a:avLst/>
          </a:prstGeom>
          <a:solidFill>
            <a:schemeClr val="lt1"/>
          </a:solidFill>
          <a:ln>
            <a:noFill/>
          </a:ln>
        </p:spPr>
        <p:txBody>
          <a:bodyPr anchorCtr="0" anchor="t" bIns="45700" lIns="91425" spcFirstLastPara="1" rIns="91425" wrap="square" tIns="45700">
            <a:noAutofit/>
          </a:bodyPr>
          <a:lstStyle/>
          <a:p>
            <a:pPr indent="0" lvl="0" marL="177800" rtl="0" algn="l">
              <a:lnSpc>
                <a:spcPct val="90000"/>
              </a:lnSpc>
              <a:spcBef>
                <a:spcPts val="0"/>
              </a:spcBef>
              <a:spcAft>
                <a:spcPts val="0"/>
              </a:spcAft>
              <a:buClr>
                <a:srgbClr val="E63275"/>
              </a:buClr>
              <a:buSzPts val="3600"/>
              <a:buNone/>
            </a:pPr>
            <a:r>
              <a:rPr b="1" lang="en-IE">
                <a:solidFill>
                  <a:srgbClr val="E63275"/>
                </a:solidFill>
              </a:rPr>
              <a:t>Folorunsho Alakija KOBİ'sine Sadece 3,5 Aylık Maaşıyla Nasıl Başladı?</a:t>
            </a:r>
            <a:endParaRPr b="1">
              <a:solidFill>
                <a:srgbClr val="F26942"/>
              </a:solidFill>
            </a:endParaRPr>
          </a:p>
        </p:txBody>
      </p:sp>
      <p:sp>
        <p:nvSpPr>
          <p:cNvPr id="1013" name="Google Shape;1013;p55"/>
          <p:cNvSpPr txBox="1"/>
          <p:nvPr>
            <p:ph idx="2" type="body"/>
          </p:nvPr>
        </p:nvSpPr>
        <p:spPr>
          <a:xfrm>
            <a:off x="6746480" y="2508882"/>
            <a:ext cx="5164471" cy="38441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None/>
            </a:pPr>
            <a:r>
              <a:rPr i="1" lang="en-IE"/>
              <a:t>“Mobilya üretimine nasıl girileceğine dair hiçbir fikrim yoktu veya akıl almamıştım ama iyi bir planım vardı…” </a:t>
            </a:r>
            <a:endParaRPr/>
          </a:p>
          <a:p>
            <a:pPr indent="0" lvl="0" marL="0" rtl="0" algn="l">
              <a:lnSpc>
                <a:spcPct val="90000"/>
              </a:lnSpc>
              <a:spcBef>
                <a:spcPts val="1000"/>
              </a:spcBef>
              <a:spcAft>
                <a:spcPts val="0"/>
              </a:spcAft>
              <a:buClr>
                <a:srgbClr val="E63275"/>
              </a:buClr>
              <a:buSzPts val="2400"/>
              <a:buNone/>
            </a:pPr>
            <a:r>
              <a:rPr lang="en-IE">
                <a:solidFill>
                  <a:srgbClr val="E63275"/>
                </a:solidFill>
              </a:rPr>
              <a:t>Folorunsho Alakija</a:t>
            </a:r>
            <a:endParaRPr>
              <a:solidFill>
                <a:srgbClr val="E63275"/>
              </a:solidFill>
            </a:endParaRPr>
          </a:p>
          <a:p>
            <a:pPr indent="0" lvl="0" marL="0" rtl="0" algn="l">
              <a:lnSpc>
                <a:spcPct val="90000"/>
              </a:lnSpc>
              <a:spcBef>
                <a:spcPts val="1000"/>
              </a:spcBef>
              <a:spcAft>
                <a:spcPts val="0"/>
              </a:spcAft>
              <a:buClr>
                <a:srgbClr val="7F7F7F"/>
              </a:buClr>
              <a:buSzPts val="2400"/>
              <a:buNone/>
            </a:pPr>
            <a:r>
              <a:t/>
            </a:r>
            <a:endParaRPr i="1"/>
          </a:p>
          <a:p>
            <a:pPr indent="0" lvl="0" marL="0" rtl="0" algn="l">
              <a:lnSpc>
                <a:spcPct val="90000"/>
              </a:lnSpc>
              <a:spcBef>
                <a:spcPts val="1000"/>
              </a:spcBef>
              <a:spcAft>
                <a:spcPts val="0"/>
              </a:spcAft>
              <a:buClr>
                <a:srgbClr val="7F7F7F"/>
              </a:buClr>
              <a:buSzPts val="2400"/>
              <a:buNone/>
            </a:pPr>
            <a:r>
              <a:rPr i="1" lang="en-IE"/>
              <a:t>Forbes'a göre, Folorunsho, tahmini net değeri 1.7 milyar dolar olan dünyadaki en zengin kadınlardan biri.</a:t>
            </a:r>
            <a:endParaRPr/>
          </a:p>
        </p:txBody>
      </p:sp>
      <p:pic>
        <p:nvPicPr>
          <p:cNvPr id="1014" name="Google Shape;1014;p55">
            <a:hlinkClick r:id="rId3"/>
          </p:cNvPr>
          <p:cNvPicPr preferRelativeResize="0"/>
          <p:nvPr>
            <p:ph idx="3" type="pic"/>
          </p:nvPr>
        </p:nvPicPr>
        <p:blipFill rotWithShape="1">
          <a:blip r:embed="rId4">
            <a:alphaModFix/>
          </a:blip>
          <a:srcRect b="888" l="0" r="0" t="888"/>
          <a:stretch/>
        </p:blipFill>
        <p:spPr>
          <a:xfrm>
            <a:off x="-1002" y="1908781"/>
            <a:ext cx="5665788" cy="3478212"/>
          </a:xfrm>
          <a:prstGeom prst="rect">
            <a:avLst/>
          </a:prstGeom>
          <a:noFill/>
          <a:ln>
            <a:noFill/>
          </a:ln>
        </p:spPr>
      </p:pic>
      <p:sp>
        <p:nvSpPr>
          <p:cNvPr id="1015" name="Google Shape;1015;p55"/>
          <p:cNvSpPr/>
          <p:nvPr/>
        </p:nvSpPr>
        <p:spPr>
          <a:xfrm>
            <a:off x="3325359" y="351779"/>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 VİDEOYU İZLEMEK İÇİN TIKLAYIN</a:t>
            </a:r>
            <a:endParaRPr b="1" sz="18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9" name="Shape 1019"/>
        <p:cNvGrpSpPr/>
        <p:nvPr/>
      </p:nvGrpSpPr>
      <p:grpSpPr>
        <a:xfrm>
          <a:off x="0" y="0"/>
          <a:ext cx="0" cy="0"/>
          <a:chOff x="0" y="0"/>
          <a:chExt cx="0" cy="0"/>
        </a:xfrm>
      </p:grpSpPr>
      <p:sp>
        <p:nvSpPr>
          <p:cNvPr id="1020" name="Google Shape;1020;p56"/>
          <p:cNvSpPr txBox="1"/>
          <p:nvPr>
            <p:ph idx="1" type="body"/>
          </p:nvPr>
        </p:nvSpPr>
        <p:spPr>
          <a:xfrm>
            <a:off x="5922895" y="1007773"/>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latin typeface="Calibri"/>
                <a:ea typeface="Calibri"/>
                <a:cs typeface="Calibri"/>
                <a:sym typeface="Calibri"/>
              </a:rPr>
              <a:t>Neler Öğrendik?</a:t>
            </a:r>
            <a:endParaRPr b="1">
              <a:solidFill>
                <a:srgbClr val="E63275"/>
              </a:solidFill>
            </a:endParaRPr>
          </a:p>
        </p:txBody>
      </p:sp>
      <p:sp>
        <p:nvSpPr>
          <p:cNvPr id="1021" name="Google Shape;1021;p56"/>
          <p:cNvSpPr txBox="1"/>
          <p:nvPr>
            <p:ph idx="2" type="body"/>
          </p:nvPr>
        </p:nvSpPr>
        <p:spPr>
          <a:xfrm>
            <a:off x="371721" y="2399461"/>
            <a:ext cx="11102348"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26942"/>
              </a:buClr>
              <a:buSzPts val="2400"/>
              <a:buFont typeface="Arial"/>
              <a:buChar char="•"/>
            </a:pPr>
            <a:r>
              <a:rPr lang="en-IE">
                <a:solidFill>
                  <a:srgbClr val="525252"/>
                </a:solidFill>
              </a:rPr>
              <a:t>Kadın STEM girişimcisi olmak yeni, heyecan verici, korkutucu ve cesur bir şeydir. Anahtar kelimeler ise; </a:t>
            </a:r>
            <a:r>
              <a:rPr b="1" lang="en-IE">
                <a:solidFill>
                  <a:srgbClr val="525252"/>
                </a:solidFill>
              </a:rPr>
              <a:t>cesur olmak, cesaretini oluşturmak.</a:t>
            </a:r>
            <a:endParaRPr b="1"/>
          </a:p>
          <a:p>
            <a:pPr indent="-342900" lvl="0" marL="342900" rtl="0" algn="l">
              <a:lnSpc>
                <a:spcPct val="90000"/>
              </a:lnSpc>
              <a:spcBef>
                <a:spcPts val="400"/>
              </a:spcBef>
              <a:spcAft>
                <a:spcPts val="0"/>
              </a:spcAft>
              <a:buClr>
                <a:srgbClr val="F26942"/>
              </a:buClr>
              <a:buSzPts val="2400"/>
              <a:buFont typeface="Arial"/>
              <a:buChar char="•"/>
            </a:pPr>
            <a:r>
              <a:rPr lang="en-IE">
                <a:solidFill>
                  <a:srgbClr val="525252"/>
                </a:solidFill>
              </a:rPr>
              <a:t>STEM eğitim ve kariyerinizin temeli girişimcilik, ölçülü araştırma, merak, açık metodolojiler platformudur. STEM kadınları araştırma, değerlendirme ve gerçekleri iletme konusunda uzmandır.</a:t>
            </a:r>
            <a:endParaRPr/>
          </a:p>
          <a:p>
            <a:pPr indent="-342900" lvl="0" marL="342900" rtl="0" algn="l">
              <a:lnSpc>
                <a:spcPct val="90000"/>
              </a:lnSpc>
              <a:spcBef>
                <a:spcPts val="400"/>
              </a:spcBef>
              <a:spcAft>
                <a:spcPts val="0"/>
              </a:spcAft>
              <a:buClr>
                <a:srgbClr val="F26942"/>
              </a:buClr>
              <a:buSzPts val="2400"/>
              <a:buFont typeface="Arial"/>
              <a:buChar char="•"/>
            </a:pPr>
            <a:r>
              <a:rPr lang="en-IE">
                <a:solidFill>
                  <a:srgbClr val="525252"/>
                </a:solidFill>
              </a:rPr>
              <a:t>Yalnız değilsin, orada yüzlerce kadın STEM girişimcisi ve mucidi tavsiye vermeye ve zorluklarını nasıl aştıklarını anlatmaya hazır.</a:t>
            </a:r>
            <a:endParaRPr/>
          </a:p>
          <a:p>
            <a:pPr indent="-342900" lvl="0" marL="342900" rtl="0" algn="l">
              <a:lnSpc>
                <a:spcPct val="90000"/>
              </a:lnSpc>
              <a:spcBef>
                <a:spcPts val="400"/>
              </a:spcBef>
              <a:spcAft>
                <a:spcPts val="0"/>
              </a:spcAft>
              <a:buClr>
                <a:srgbClr val="F26942"/>
              </a:buClr>
              <a:buSzPts val="2400"/>
              <a:buFont typeface="Arial"/>
              <a:buChar char="•"/>
            </a:pPr>
            <a:r>
              <a:rPr lang="en-IE">
                <a:solidFill>
                  <a:srgbClr val="525252"/>
                </a:solidFill>
              </a:rPr>
              <a:t>Birçok farklı girişimci, yaklaşım ve yapı vardır; içe dönükler, kurucular, kazara girişimciler ve mucitler.</a:t>
            </a:r>
            <a:endParaRPr/>
          </a:p>
          <a:p>
            <a:pPr indent="-342900" lvl="0" marL="342900" rtl="0" algn="l">
              <a:lnSpc>
                <a:spcPct val="90000"/>
              </a:lnSpc>
              <a:spcBef>
                <a:spcPts val="400"/>
              </a:spcBef>
              <a:spcAft>
                <a:spcPts val="0"/>
              </a:spcAft>
              <a:buClr>
                <a:srgbClr val="F26942"/>
              </a:buClr>
              <a:buSzPts val="2400"/>
              <a:buFont typeface="Arial"/>
              <a:buChar char="•"/>
            </a:pPr>
            <a:r>
              <a:rPr lang="en-IE">
                <a:solidFill>
                  <a:srgbClr val="525252"/>
                </a:solidFill>
              </a:rPr>
              <a:t>Girişimci olarak ilk adımımı atarken, işlerin asla % 100 olmayacağını hatırlamalısın.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5" name="Shape 1025"/>
        <p:cNvGrpSpPr/>
        <p:nvPr/>
      </p:nvGrpSpPr>
      <p:grpSpPr>
        <a:xfrm>
          <a:off x="0" y="0"/>
          <a:ext cx="0" cy="0"/>
          <a:chOff x="0" y="0"/>
          <a:chExt cx="0" cy="0"/>
        </a:xfrm>
      </p:grpSpPr>
      <p:sp>
        <p:nvSpPr>
          <p:cNvPr id="1026" name="Google Shape;1026;p57"/>
          <p:cNvSpPr txBox="1"/>
          <p:nvPr>
            <p:ph idx="1" type="body"/>
          </p:nvPr>
        </p:nvSpPr>
        <p:spPr>
          <a:xfrm>
            <a:off x="454757" y="866857"/>
            <a:ext cx="3436115"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4F72"/>
              </a:buClr>
              <a:buSzPts val="4800"/>
              <a:buNone/>
            </a:pPr>
            <a:r>
              <a:rPr lang="en-IE" sz="4800"/>
              <a:t>Teşekkürler!</a:t>
            </a:r>
            <a:endParaRPr/>
          </a:p>
        </p:txBody>
      </p:sp>
      <p:sp>
        <p:nvSpPr>
          <p:cNvPr id="1027" name="Google Shape;1027;p57"/>
          <p:cNvSpPr txBox="1"/>
          <p:nvPr>
            <p:ph idx="2" type="body"/>
          </p:nvPr>
        </p:nvSpPr>
        <p:spPr>
          <a:xfrm>
            <a:off x="3648636" y="858821"/>
            <a:ext cx="4262934"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4F72"/>
              </a:buClr>
              <a:buSzPts val="2600"/>
              <a:buNone/>
            </a:pPr>
            <a:r>
              <a:rPr i="0" lang="en-IE" sz="2600"/>
              <a:t>Aklına takılanı sorabilirsin ☺</a:t>
            </a:r>
            <a:endParaRPr i="0" sz="2600"/>
          </a:p>
        </p:txBody>
      </p:sp>
      <p:sp>
        <p:nvSpPr>
          <p:cNvPr id="1028" name="Google Shape;1028;p57"/>
          <p:cNvSpPr txBox="1"/>
          <p:nvPr>
            <p:ph idx="3" type="body"/>
          </p:nvPr>
        </p:nvSpPr>
        <p:spPr>
          <a:xfrm>
            <a:off x="7837392" y="2215211"/>
            <a:ext cx="4217588" cy="709081"/>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lt1"/>
              </a:buClr>
              <a:buSzPts val="1360"/>
              <a:buNone/>
            </a:pPr>
            <a:r>
              <a:rPr lang="en-IE" sz="1360"/>
              <a:t>@EMERGEPROJECTEU</a:t>
            </a:r>
            <a:endParaRPr/>
          </a:p>
          <a:p>
            <a:pPr indent="0" lvl="0" marL="0" rtl="0" algn="l">
              <a:lnSpc>
                <a:spcPct val="70000"/>
              </a:lnSpc>
              <a:spcBef>
                <a:spcPts val="1000"/>
              </a:spcBef>
              <a:spcAft>
                <a:spcPts val="0"/>
              </a:spcAft>
              <a:buClr>
                <a:schemeClr val="lt1"/>
              </a:buClr>
              <a:buSzPts val="1360"/>
              <a:buNone/>
            </a:pPr>
            <a:r>
              <a:rPr lang="en-IE" sz="1360" u="sng">
                <a:solidFill>
                  <a:schemeClr val="hlink"/>
                </a:solidFill>
                <a:hlinkClick r:id="rId3"/>
              </a:rPr>
              <a:t>https://www.facebook.com/EMERGEPROJECTEU/?ref=br_rs</a:t>
            </a:r>
            <a:endParaRPr sz="1360"/>
          </a:p>
        </p:txBody>
      </p:sp>
      <p:sp>
        <p:nvSpPr>
          <p:cNvPr id="1029" name="Google Shape;1029;p57"/>
          <p:cNvSpPr txBox="1"/>
          <p:nvPr>
            <p:ph idx="4" type="body"/>
          </p:nvPr>
        </p:nvSpPr>
        <p:spPr>
          <a:xfrm>
            <a:off x="8027185" y="3522871"/>
            <a:ext cx="4103296" cy="382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
              <a:buNone/>
            </a:pPr>
            <a:r>
              <a:rPr lang="en-IE" sz="1400" u="sng">
                <a:solidFill>
                  <a:schemeClr val="hlink"/>
                </a:solidFill>
                <a:hlinkClick r:id="rId4"/>
              </a:rPr>
              <a:t>http://www.emergeengineers.eu/project-partners/</a:t>
            </a:r>
            <a:endParaRPr sz="1400"/>
          </a:p>
        </p:txBody>
      </p:sp>
      <p:sp>
        <p:nvSpPr>
          <p:cNvPr id="1030" name="Google Shape;1030;p57"/>
          <p:cNvSpPr txBox="1"/>
          <p:nvPr>
            <p:ph idx="5" type="body"/>
          </p:nvPr>
        </p:nvSpPr>
        <p:spPr>
          <a:xfrm>
            <a:off x="8425435" y="4321462"/>
            <a:ext cx="3537266" cy="843457"/>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1295"/>
              <a:buNone/>
            </a:pPr>
            <a:r>
              <a:rPr lang="en-IE" sz="1295" u="sng">
                <a:solidFill>
                  <a:schemeClr val="hlink"/>
                </a:solidFill>
                <a:hlinkClick r:id="rId5"/>
              </a:rPr>
              <a:t>http://www.emergeengineers.eu/</a:t>
            </a:r>
            <a:endParaRPr sz="1295"/>
          </a:p>
          <a:p>
            <a:pPr indent="0" lvl="0" marL="0" rtl="0" algn="l">
              <a:lnSpc>
                <a:spcPct val="80000"/>
              </a:lnSpc>
              <a:spcBef>
                <a:spcPts val="1000"/>
              </a:spcBef>
              <a:spcAft>
                <a:spcPts val="0"/>
              </a:spcAft>
              <a:buClr>
                <a:schemeClr val="lt1"/>
              </a:buClr>
              <a:buSzPts val="1295"/>
              <a:buNone/>
            </a:pPr>
            <a:r>
              <a:rPr lang="en-IE" sz="1295"/>
              <a:t>#EMERGE  #femaleengineers  #Erasmus+</a:t>
            </a:r>
            <a:endParaRPr/>
          </a:p>
          <a:p>
            <a:pPr indent="0" lvl="0" marL="0" rtl="0" algn="l">
              <a:lnSpc>
                <a:spcPct val="80000"/>
              </a:lnSpc>
              <a:spcBef>
                <a:spcPts val="1000"/>
              </a:spcBef>
              <a:spcAft>
                <a:spcPts val="0"/>
              </a:spcAft>
              <a:buClr>
                <a:schemeClr val="lt1"/>
              </a:buClr>
              <a:buSzPts val="1295"/>
              <a:buNone/>
            </a:pPr>
            <a:r>
              <a:rPr lang="en-IE" sz="1295"/>
              <a:t>#femaleentrepreneurs</a:t>
            </a:r>
            <a:endParaRPr sz="1295"/>
          </a:p>
        </p:txBody>
      </p:sp>
      <p:sp>
        <p:nvSpPr>
          <p:cNvPr id="1031" name="Google Shape;1031;p57"/>
          <p:cNvSpPr/>
          <p:nvPr/>
        </p:nvSpPr>
        <p:spPr>
          <a:xfrm>
            <a:off x="7232588" y="2462413"/>
            <a:ext cx="295553" cy="257910"/>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032" name="Google Shape;1032;p57"/>
          <p:cNvGrpSpPr/>
          <p:nvPr/>
        </p:nvGrpSpPr>
        <p:grpSpPr>
          <a:xfrm>
            <a:off x="7852766" y="4477427"/>
            <a:ext cx="301041" cy="301041"/>
            <a:chOff x="5941025" y="3634400"/>
            <a:chExt cx="467650" cy="467650"/>
          </a:xfrm>
        </p:grpSpPr>
        <p:sp>
          <p:nvSpPr>
            <p:cNvPr id="1033" name="Google Shape;1033;p57"/>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34" name="Google Shape;1034;p57"/>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35" name="Google Shape;1035;p57"/>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36" name="Google Shape;1036;p57"/>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37" name="Google Shape;1037;p57"/>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38" name="Google Shape;1038;p57"/>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grpSp>
        <p:nvGrpSpPr>
          <p:cNvPr id="1039" name="Google Shape;1039;p57"/>
          <p:cNvGrpSpPr/>
          <p:nvPr/>
        </p:nvGrpSpPr>
        <p:grpSpPr>
          <a:xfrm>
            <a:off x="7380365" y="3606172"/>
            <a:ext cx="299463" cy="202260"/>
            <a:chOff x="564675" y="1700625"/>
            <a:chExt cx="465200" cy="314200"/>
          </a:xfrm>
        </p:grpSpPr>
        <p:sp>
          <p:nvSpPr>
            <p:cNvPr id="1040" name="Google Shape;1040;p57"/>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41" name="Google Shape;1041;p57"/>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42" name="Google Shape;1042;p57"/>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sp>
        <p:nvSpPr>
          <p:cNvPr id="637" name="Google Shape;637;p6"/>
          <p:cNvSpPr txBox="1"/>
          <p:nvPr>
            <p:ph idx="1" type="body"/>
          </p:nvPr>
        </p:nvSpPr>
        <p:spPr>
          <a:xfrm>
            <a:off x="6174297" y="583808"/>
            <a:ext cx="5423351" cy="142875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0B1A2"/>
              </a:buClr>
              <a:buSzPts val="3600"/>
              <a:buNone/>
            </a:pPr>
            <a:r>
              <a:rPr b="1" lang="en-IE">
                <a:solidFill>
                  <a:srgbClr val="10B1A2"/>
                </a:solidFill>
              </a:rPr>
              <a:t>Mühendislik Girişimciliği Üzerine Gündem</a:t>
            </a:r>
            <a:endParaRPr b="1">
              <a:solidFill>
                <a:srgbClr val="10B1A2"/>
              </a:solidFill>
            </a:endParaRPr>
          </a:p>
        </p:txBody>
      </p:sp>
      <p:sp>
        <p:nvSpPr>
          <p:cNvPr id="638" name="Google Shape;638;p6"/>
          <p:cNvSpPr txBox="1"/>
          <p:nvPr>
            <p:ph idx="2" type="body"/>
          </p:nvPr>
        </p:nvSpPr>
        <p:spPr>
          <a:xfrm>
            <a:off x="5728771" y="2012558"/>
            <a:ext cx="6263532" cy="3947440"/>
          </a:xfrm>
          <a:prstGeom prst="rect">
            <a:avLst/>
          </a:prstGeom>
          <a:noFill/>
          <a:ln>
            <a:noFill/>
          </a:ln>
        </p:spPr>
        <p:txBody>
          <a:bodyPr anchorCtr="0" anchor="t" bIns="45700" lIns="91425" spcFirstLastPara="1" rIns="91425" wrap="square" tIns="45700">
            <a:noAutofit/>
          </a:bodyPr>
          <a:lstStyle/>
          <a:p>
            <a:pPr indent="0" lvl="0" marL="88900" rtl="0" algn="ctr">
              <a:lnSpc>
                <a:spcPct val="90000"/>
              </a:lnSpc>
              <a:spcBef>
                <a:spcPts val="0"/>
              </a:spcBef>
              <a:spcAft>
                <a:spcPts val="0"/>
              </a:spcAft>
              <a:buClr>
                <a:srgbClr val="6D6E6C"/>
              </a:buClr>
              <a:buSzPts val="2400"/>
              <a:buNone/>
            </a:pPr>
            <a:r>
              <a:rPr lang="en-IE"/>
              <a:t>Girişimci olmak iş, pazarlama ve finans becerilerini içerir; ancak birçoğu, STEM becerilerinin bir şirketin yönetilmesine katkıda bulunabileceği değerin farkında değildir.</a:t>
            </a:r>
            <a:endParaRPr/>
          </a:p>
          <a:p>
            <a:pPr indent="0" lvl="0" marL="88900" rtl="0" algn="ctr">
              <a:lnSpc>
                <a:spcPct val="90000"/>
              </a:lnSpc>
              <a:spcBef>
                <a:spcPts val="300"/>
              </a:spcBef>
              <a:spcAft>
                <a:spcPts val="0"/>
              </a:spcAft>
              <a:buClr>
                <a:srgbClr val="6D6E6C"/>
              </a:buClr>
              <a:buSzPts val="2400"/>
              <a:buNone/>
            </a:pPr>
            <a:r>
              <a:t/>
            </a:r>
            <a:endParaRPr/>
          </a:p>
          <a:p>
            <a:pPr indent="0" lvl="0" marL="88900" rtl="0" algn="ctr">
              <a:lnSpc>
                <a:spcPct val="90000"/>
              </a:lnSpc>
              <a:spcBef>
                <a:spcPts val="300"/>
              </a:spcBef>
              <a:spcAft>
                <a:spcPts val="0"/>
              </a:spcAft>
              <a:buClr>
                <a:srgbClr val="6D6E6C"/>
              </a:buClr>
              <a:buSzPts val="2400"/>
              <a:buNone/>
            </a:pPr>
            <a:r>
              <a:rPr lang="en-IE"/>
              <a:t>Girişimciliğe ilişkin STEM becerileri şunları içerir: aritmetik ve matematiksel beceriler,</a:t>
            </a:r>
            <a:endParaRPr/>
          </a:p>
          <a:p>
            <a:pPr indent="0" lvl="0" marL="88900" rtl="0" algn="ctr">
              <a:lnSpc>
                <a:spcPct val="90000"/>
              </a:lnSpc>
              <a:spcBef>
                <a:spcPts val="300"/>
              </a:spcBef>
              <a:spcAft>
                <a:spcPts val="0"/>
              </a:spcAft>
              <a:buClr>
                <a:srgbClr val="6D6E6C"/>
              </a:buClr>
              <a:buSzPts val="2400"/>
              <a:buNone/>
            </a:pPr>
            <a:r>
              <a:rPr lang="en-IE"/>
              <a:t> veri ve eleştirel analiz becerileri; karmaşık problemlerin sistematik ve eleştirel değerlendirilmesi, problem çözme ve teorik bilgilerin uygulanması, iletişim kurabilme; yaratıcılık, mantıksal akıl yürütme ve pratik zeka.</a:t>
            </a:r>
            <a:endParaRPr/>
          </a:p>
        </p:txBody>
      </p:sp>
      <p:sp>
        <p:nvSpPr>
          <p:cNvPr id="639" name="Google Shape;639;p6"/>
          <p:cNvSpPr txBox="1"/>
          <p:nvPr>
            <p:ph idx="5" type="body"/>
          </p:nvPr>
        </p:nvSpPr>
        <p:spPr>
          <a:xfrm>
            <a:off x="480042" y="1536159"/>
            <a:ext cx="4364894" cy="32355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b="1" lang="en-IE"/>
              <a:t>Mühendislik becerilerinizden bazıları harika bir işin temelidir. Merak, yaratıcılık ve yenilikçilik, girişimciliğin daha derin bir keşfine yol açar.</a:t>
            </a:r>
            <a:endParaRPr b="1"/>
          </a:p>
        </p:txBody>
      </p:sp>
      <p:sp>
        <p:nvSpPr>
          <p:cNvPr id="640" name="Google Shape;640;p6"/>
          <p:cNvSpPr/>
          <p:nvPr/>
        </p:nvSpPr>
        <p:spPr>
          <a:xfrm>
            <a:off x="6491960" y="6611220"/>
            <a:ext cx="908437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1000" u="none" cap="none" strike="noStrike">
                <a:solidFill>
                  <a:schemeClr val="dk1"/>
                </a:solidFill>
                <a:latin typeface="Calibri"/>
                <a:ea typeface="Calibri"/>
                <a:cs typeface="Calibri"/>
                <a:sym typeface="Calibri"/>
              </a:rPr>
              <a:t>Source: </a:t>
            </a:r>
            <a:r>
              <a:rPr b="0" i="0" lang="en-IE" sz="1000" u="sng" cap="none" strike="noStrike">
                <a:solidFill>
                  <a:schemeClr val="dk1"/>
                </a:solidFill>
                <a:latin typeface="Calibri"/>
                <a:ea typeface="Calibri"/>
                <a:cs typeface="Calibri"/>
                <a:sym typeface="Calibri"/>
                <a:hlinkClick r:id="rId3"/>
              </a:rPr>
              <a:t>https://skillspanorama.cedefop.europa.eu/sites/default/files/EUSP_AH_STEM_0.pdf</a:t>
            </a:r>
            <a:r>
              <a:rPr b="0" i="0" lang="en-IE" sz="1000" u="none" cap="none" strike="noStrike">
                <a:solidFill>
                  <a:schemeClr val="dk1"/>
                </a:solidFill>
                <a:latin typeface="Calibri"/>
                <a:ea typeface="Calibri"/>
                <a:cs typeface="Calibri"/>
                <a:sym typeface="Calibri"/>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7"/>
          <p:cNvSpPr txBox="1"/>
          <p:nvPr>
            <p:ph idx="1" type="body"/>
          </p:nvPr>
        </p:nvSpPr>
        <p:spPr>
          <a:xfrm>
            <a:off x="3710151" y="1906951"/>
            <a:ext cx="8219089" cy="387218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174F72"/>
              </a:buClr>
              <a:buSzPts val="2400"/>
              <a:buFont typeface="Arial"/>
              <a:buChar char="•"/>
            </a:pPr>
            <a:r>
              <a:rPr lang="en-IE"/>
              <a:t>Mühendisler, alanı ne olursa olsun, temelinde bir şey yapmaya çalışıyorlar: hem anlaması hem de çözmesi zor olan sorunlarla yüzleşiyorlar. Mühendisler, büyük ölçekli, karmaşık sistemleri </a:t>
            </a:r>
            <a:r>
              <a:rPr lang="en-IE">
                <a:solidFill>
                  <a:srgbClr val="E63275"/>
                </a:solidFill>
              </a:rPr>
              <a:t>analiz etmek, geliştirmek </a:t>
            </a:r>
            <a:r>
              <a:rPr lang="en-IE"/>
              <a:t>ve </a:t>
            </a:r>
            <a:r>
              <a:rPr lang="en-IE">
                <a:solidFill>
                  <a:srgbClr val="E63275"/>
                </a:solidFill>
              </a:rPr>
              <a:t>değerlendirmek</a:t>
            </a:r>
            <a:r>
              <a:rPr lang="en-IE"/>
              <a:t> için çeşitli alanlarda çalışırlar. Bu, mevcut sistemleri iyileştirmek ve sürdürmek ya da yeni projeler oluşturmak anlamına gelebilir. Mühendisler planları tasarlayıp taslak haline getirerek, sahadaki sistemleri ziyaret eder ve projeleri yönetirler.</a:t>
            </a:r>
            <a:endParaRPr/>
          </a:p>
          <a:p>
            <a:pPr indent="-342900" lvl="0" marL="342900" rtl="0" algn="l">
              <a:lnSpc>
                <a:spcPct val="90000"/>
              </a:lnSpc>
              <a:spcBef>
                <a:spcPts val="1000"/>
              </a:spcBef>
              <a:spcAft>
                <a:spcPts val="0"/>
              </a:spcAft>
              <a:buClr>
                <a:srgbClr val="174F72"/>
              </a:buClr>
              <a:buSzPts val="2400"/>
              <a:buFont typeface="Arial"/>
              <a:buChar char="•"/>
            </a:pPr>
            <a:r>
              <a:rPr lang="en-IE"/>
              <a:t>Bu süreç girişimciliğe çok benzer, ancak burada sorunların çözümü, </a:t>
            </a:r>
            <a:r>
              <a:rPr lang="en-IE">
                <a:solidFill>
                  <a:srgbClr val="E63275"/>
                </a:solidFill>
              </a:rPr>
              <a:t>fikrinizi incelemenize yardımcı olan iş planlaması </a:t>
            </a:r>
            <a:r>
              <a:rPr lang="en-IE"/>
              <a:t>yoluyla yapılır. 2-9'u takip eden modüllerde, iş planınızın her bir önemli adımına ayrıntılı değineceğiz.</a:t>
            </a:r>
            <a:br>
              <a:rPr lang="en-IE"/>
            </a:br>
            <a:endParaRPr/>
          </a:p>
          <a:p>
            <a:pPr indent="-190500" lvl="0" marL="342900" rtl="0" algn="l">
              <a:lnSpc>
                <a:spcPct val="90000"/>
              </a:lnSpc>
              <a:spcBef>
                <a:spcPts val="1000"/>
              </a:spcBef>
              <a:spcAft>
                <a:spcPts val="0"/>
              </a:spcAft>
              <a:buClr>
                <a:srgbClr val="174F72"/>
              </a:buClr>
              <a:buSzPts val="2400"/>
              <a:buFont typeface="Arial"/>
              <a:buNone/>
            </a:pPr>
            <a:r>
              <a:t/>
            </a:r>
            <a:endParaRPr/>
          </a:p>
        </p:txBody>
      </p:sp>
      <p:sp>
        <p:nvSpPr>
          <p:cNvPr id="646" name="Google Shape;646;p7"/>
          <p:cNvSpPr txBox="1"/>
          <p:nvPr>
            <p:ph idx="2" type="body"/>
          </p:nvPr>
        </p:nvSpPr>
        <p:spPr>
          <a:xfrm>
            <a:off x="2495266" y="627472"/>
            <a:ext cx="9433974" cy="85715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74F72"/>
              </a:buClr>
              <a:buSzPts val="3600"/>
              <a:buNone/>
            </a:pPr>
            <a:r>
              <a:rPr b="1" lang="en-IE"/>
              <a:t>Girişimciliğin temel özelliklerinin Mühendislik’te saklı olduğunu biliyor muydunuz?</a:t>
            </a:r>
            <a:endParaRPr b="1"/>
          </a:p>
        </p:txBody>
      </p:sp>
      <p:pic>
        <p:nvPicPr>
          <p:cNvPr descr="A picture containing toy, doll&#10;&#10;Description automatically generated" id="647" name="Google Shape;647;p7"/>
          <p:cNvPicPr preferRelativeResize="0"/>
          <p:nvPr/>
        </p:nvPicPr>
        <p:blipFill rotWithShape="1">
          <a:blip r:embed="rId3">
            <a:alphaModFix/>
          </a:blip>
          <a:srcRect b="0" l="0" r="0" t="0"/>
          <a:stretch/>
        </p:blipFill>
        <p:spPr>
          <a:xfrm>
            <a:off x="0" y="2732184"/>
            <a:ext cx="3661661" cy="41258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8"/>
          <p:cNvSpPr txBox="1"/>
          <p:nvPr>
            <p:ph idx="1" type="body"/>
          </p:nvPr>
        </p:nvSpPr>
        <p:spPr>
          <a:xfrm>
            <a:off x="19565" y="2119361"/>
            <a:ext cx="12192000" cy="3995690"/>
          </a:xfrm>
          <a:prstGeom prst="rect">
            <a:avLst/>
          </a:prstGeom>
          <a:noFill/>
          <a:ln>
            <a:noFill/>
          </a:ln>
        </p:spPr>
        <p:txBody>
          <a:bodyPr anchorCtr="0" anchor="ctr" bIns="45700" lIns="91425" spcFirstLastPara="1" rIns="91425" wrap="square" tIns="45700">
            <a:normAutofit/>
          </a:bodyPr>
          <a:lstStyle/>
          <a:p>
            <a:pPr indent="0" lvl="0" marL="0" rtl="0" algn="ctr">
              <a:lnSpc>
                <a:spcPct val="104166"/>
              </a:lnSpc>
              <a:spcBef>
                <a:spcPts val="0"/>
              </a:spcBef>
              <a:spcAft>
                <a:spcPts val="0"/>
              </a:spcAft>
              <a:buClr>
                <a:srgbClr val="E63275"/>
              </a:buClr>
              <a:buSzPts val="2400"/>
              <a:buNone/>
            </a:pPr>
            <a:r>
              <a:rPr b="1" i="0" lang="en-IE" sz="2400">
                <a:solidFill>
                  <a:srgbClr val="E63275"/>
                </a:solidFill>
              </a:rPr>
              <a:t>Kadınlar daha yüksek oranlarda iş sahibi oluyorlar - ancak</a:t>
            </a:r>
            <a:r>
              <a:rPr b="1" i="0" lang="en-IE" sz="2400"/>
              <a:t> </a:t>
            </a:r>
            <a:r>
              <a:rPr i="0" lang="en-IE" sz="2400"/>
              <a:t>kadın girişimciliği oranları tarihsel olarak erkeklerin oranlarının gerisinde kaldı. </a:t>
            </a:r>
            <a:r>
              <a:rPr b="1" i="0" lang="en-IE" sz="2400">
                <a:solidFill>
                  <a:srgbClr val="E63275"/>
                </a:solidFill>
              </a:rPr>
              <a:t>Kadın liderliğindeki işletmeler dünyadaki şirketlerin sadece % 30'unu oluşturmaktadır. </a:t>
            </a:r>
            <a:r>
              <a:rPr i="0" lang="en-IE" sz="2400"/>
              <a:t>Ama yetişiyoruz - küresel olarak, 2015'ten 2016'ya kadar, kadın girişimcilik oranları erkek meslektaşlarına göre iki katı arttı </a:t>
            </a:r>
            <a:r>
              <a:rPr i="0" lang="en-IE" sz="2400">
                <a:solidFill>
                  <a:srgbClr val="E95273"/>
                </a:solidFill>
              </a:rPr>
              <a:t>*</a:t>
            </a:r>
            <a:r>
              <a:rPr i="0" lang="en-IE" sz="2400"/>
              <a:t>. </a:t>
            </a:r>
            <a:endParaRPr/>
          </a:p>
          <a:p>
            <a:pPr indent="0" lvl="0" marL="0" rtl="0" algn="ctr">
              <a:lnSpc>
                <a:spcPct val="91666"/>
              </a:lnSpc>
              <a:spcBef>
                <a:spcPts val="0"/>
              </a:spcBef>
              <a:spcAft>
                <a:spcPts val="0"/>
              </a:spcAft>
              <a:buClr>
                <a:srgbClr val="6D6E6C"/>
              </a:buClr>
              <a:buSzPts val="2400"/>
              <a:buNone/>
            </a:pPr>
            <a:r>
              <a:t/>
            </a:r>
            <a:endParaRPr i="0" sz="2400"/>
          </a:p>
          <a:p>
            <a:pPr indent="0" lvl="0" marL="0" rtl="0" algn="ctr">
              <a:lnSpc>
                <a:spcPct val="104166"/>
              </a:lnSpc>
              <a:spcBef>
                <a:spcPts val="0"/>
              </a:spcBef>
              <a:spcAft>
                <a:spcPts val="0"/>
              </a:spcAft>
              <a:buClr>
                <a:srgbClr val="6D6E6C"/>
              </a:buClr>
              <a:buSzPts val="2400"/>
              <a:buNone/>
            </a:pPr>
            <a:r>
              <a:rPr i="0" lang="en-IE" sz="2400"/>
              <a:t>Kadınlar, mikro işletmelerden yüksek büyümeye kadar, yaşamı desteklemekten servet yaratmaya kadar mühendislik işlerine başlıyorlar.</a:t>
            </a:r>
            <a:endParaRPr i="0" sz="2400"/>
          </a:p>
        </p:txBody>
      </p:sp>
      <p:sp>
        <p:nvSpPr>
          <p:cNvPr id="653" name="Google Shape;653;p8"/>
          <p:cNvSpPr txBox="1"/>
          <p:nvPr/>
        </p:nvSpPr>
        <p:spPr>
          <a:xfrm>
            <a:off x="1716088" y="5729289"/>
            <a:ext cx="8424862" cy="38576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208333"/>
              </a:lnSpc>
              <a:spcBef>
                <a:spcPts val="0"/>
              </a:spcBef>
              <a:spcAft>
                <a:spcPts val="0"/>
              </a:spcAft>
              <a:buClr>
                <a:srgbClr val="E95273"/>
              </a:buClr>
              <a:buSzPts val="1200"/>
              <a:buFont typeface="Arial"/>
              <a:buNone/>
            </a:pPr>
            <a:r>
              <a:rPr lang="en-IE" sz="1200">
                <a:solidFill>
                  <a:srgbClr val="E95273"/>
                </a:solidFill>
                <a:latin typeface="Calibri"/>
                <a:ea typeface="Calibri"/>
                <a:cs typeface="Calibri"/>
                <a:sym typeface="Calibri"/>
              </a:rPr>
              <a:t>* https://www.huffingtonpost.com/entry/women-entrepreneurs-are-driving-economic-growth_us_59f7c3dce4b04494283378f3</a:t>
            </a:r>
            <a:endParaRPr sz="1200">
              <a:solidFill>
                <a:srgbClr val="E95273"/>
              </a:solidFill>
              <a:latin typeface="Calibri"/>
              <a:ea typeface="Calibri"/>
              <a:cs typeface="Calibri"/>
              <a:sym typeface="Calibri"/>
            </a:endParaRPr>
          </a:p>
          <a:p>
            <a:pPr indent="0" lvl="0" marL="0" marR="0" rtl="0" algn="l">
              <a:lnSpc>
                <a:spcPct val="104166"/>
              </a:lnSpc>
              <a:spcBef>
                <a:spcPts val="0"/>
              </a:spcBef>
              <a:spcAft>
                <a:spcPts val="0"/>
              </a:spcAft>
              <a:buClr>
                <a:srgbClr val="7F7F7F"/>
              </a:buClr>
              <a:buSzPts val="2400"/>
              <a:buFont typeface="Arial"/>
              <a:buNone/>
            </a:pPr>
            <a:r>
              <a:t/>
            </a:r>
            <a:endParaRPr sz="2400">
              <a:solidFill>
                <a:srgbClr val="7F7F7F"/>
              </a:solidFill>
              <a:latin typeface="Calibri"/>
              <a:ea typeface="Calibri"/>
              <a:cs typeface="Calibri"/>
              <a:sym typeface="Calibri"/>
            </a:endParaRPr>
          </a:p>
        </p:txBody>
      </p:sp>
      <p:sp>
        <p:nvSpPr>
          <p:cNvPr id="654" name="Google Shape;654;p8"/>
          <p:cNvSpPr txBox="1"/>
          <p:nvPr/>
        </p:nvSpPr>
        <p:spPr>
          <a:xfrm>
            <a:off x="99318" y="327840"/>
            <a:ext cx="4640847" cy="1428750"/>
          </a:xfrm>
          <a:prstGeom prst="rect">
            <a:avLst/>
          </a:prstGeom>
          <a:solidFill>
            <a:srgbClr val="E63275"/>
          </a:solidFill>
          <a:ln>
            <a:noFill/>
          </a:ln>
        </p:spPr>
        <p:txBody>
          <a:bodyPr anchorCtr="0" anchor="t" bIns="45700" lIns="91425" spcFirstLastPara="1" rIns="91425" wrap="square" tIns="45700">
            <a:normAutofit/>
          </a:bodyPr>
          <a:lstStyle/>
          <a:p>
            <a:pPr indent="0" lvl="0" marL="0" marR="0" rtl="0" algn="ctr">
              <a:lnSpc>
                <a:spcPct val="70000"/>
              </a:lnSpc>
              <a:spcBef>
                <a:spcPts val="0"/>
              </a:spcBef>
              <a:spcAft>
                <a:spcPts val="0"/>
              </a:spcAft>
              <a:buClr>
                <a:schemeClr val="lt1"/>
              </a:buClr>
              <a:buSzPts val="3330"/>
              <a:buFont typeface="Arial"/>
              <a:buNone/>
            </a:pPr>
            <a:r>
              <a:rPr b="1" lang="en-IE" sz="3330">
                <a:solidFill>
                  <a:schemeClr val="lt1"/>
                </a:solidFill>
                <a:latin typeface="Calibri"/>
                <a:ea typeface="Calibri"/>
                <a:cs typeface="Calibri"/>
                <a:sym typeface="Calibri"/>
              </a:rPr>
              <a:t>Kadın Girişimciliği Üzerine Gündem… </a:t>
            </a:r>
            <a:endParaRPr/>
          </a:p>
          <a:p>
            <a:pPr indent="0" lvl="0" marL="0" marR="0" rtl="0" algn="ctr">
              <a:lnSpc>
                <a:spcPct val="70000"/>
              </a:lnSpc>
              <a:spcBef>
                <a:spcPts val="1000"/>
              </a:spcBef>
              <a:spcAft>
                <a:spcPts val="0"/>
              </a:spcAft>
              <a:buClr>
                <a:schemeClr val="lt1"/>
              </a:buClr>
              <a:buSzPts val="3330"/>
              <a:buFont typeface="Arial"/>
              <a:buNone/>
            </a:pPr>
            <a:r>
              <a:rPr b="1" lang="en-IE" sz="3330">
                <a:solidFill>
                  <a:schemeClr val="lt1"/>
                </a:solidFill>
                <a:latin typeface="Calibri"/>
                <a:ea typeface="Calibri"/>
                <a:cs typeface="Calibri"/>
                <a:sym typeface="Calibri"/>
              </a:rPr>
              <a:t>İşte kızlar geliyor!</a:t>
            </a:r>
            <a:endParaRPr/>
          </a:p>
        </p:txBody>
      </p:sp>
      <p:pic>
        <p:nvPicPr>
          <p:cNvPr descr="Woman Icon #409444 - Free Icons Library" id="655" name="Google Shape;655;p8"/>
          <p:cNvPicPr preferRelativeResize="0"/>
          <p:nvPr/>
        </p:nvPicPr>
        <p:blipFill rotWithShape="1">
          <a:blip r:embed="rId3">
            <a:alphaModFix/>
          </a:blip>
          <a:srcRect b="0" l="0" r="0" t="0"/>
          <a:stretch/>
        </p:blipFill>
        <p:spPr>
          <a:xfrm>
            <a:off x="5705421" y="1042215"/>
            <a:ext cx="802177" cy="802177"/>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9"/>
          <p:cNvSpPr txBox="1"/>
          <p:nvPr>
            <p:ph idx="1" type="body"/>
          </p:nvPr>
        </p:nvSpPr>
        <p:spPr>
          <a:xfrm>
            <a:off x="5226341" y="1881188"/>
            <a:ext cx="6860884" cy="3631644"/>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rPr b="1" lang="en-IE">
                <a:solidFill>
                  <a:srgbClr val="10B1A2"/>
                </a:solidFill>
              </a:rPr>
              <a:t>Leah La Salla, </a:t>
            </a:r>
            <a:r>
              <a:rPr b="1" lang="en-IE" u="sng">
                <a:solidFill>
                  <a:srgbClr val="10B1A2"/>
                </a:solidFill>
              </a:rPr>
              <a:t>Astral AR </a:t>
            </a:r>
            <a:r>
              <a:rPr b="1" lang="en-IE">
                <a:solidFill>
                  <a:srgbClr val="10B1A2"/>
                </a:solidFill>
              </a:rPr>
              <a:t>CEO'su ve Kurucu Ortağı.</a:t>
            </a:r>
            <a:br>
              <a:rPr b="1" lang="en-IE"/>
            </a:br>
            <a:endParaRPr/>
          </a:p>
          <a:p>
            <a:pPr indent="0" lvl="0" marL="0" rtl="0" algn="l">
              <a:lnSpc>
                <a:spcPct val="90000"/>
              </a:lnSpc>
              <a:spcBef>
                <a:spcPts val="1000"/>
              </a:spcBef>
              <a:spcAft>
                <a:spcPts val="0"/>
              </a:spcAft>
              <a:buClr>
                <a:srgbClr val="EA1D76"/>
              </a:buClr>
              <a:buSzPts val="2400"/>
              <a:buFont typeface="Arial"/>
              <a:buNone/>
            </a:pPr>
            <a:r>
              <a:rPr i="1" lang="en-IE"/>
              <a:t>“Bu sektörde bir kadın olarak, çok fazla şüpheniz olacak… </a:t>
            </a:r>
            <a:r>
              <a:rPr b="1" i="1" lang="en-IE"/>
              <a:t>Ortalamanın üstünde olmak zorundasınız   ve ortalama start-up’tan çok daha fazlasını bilmelisiniz, çünkü yatırımcılar sizden talep edecektir. </a:t>
            </a:r>
            <a:r>
              <a:rPr i="1" lang="en-IE"/>
              <a:t>Yardımcı olan tek şey gerçekten harika ortaklara sahip olmaktır. Ağınızla ve iş yaptığınız kişilerle stratejik olabiliyorsanız, ihtiyaç duyduğunuzda size destek olması için onlara güvenebilirsiniz. ”</a:t>
            </a:r>
            <a:endParaRPr>
              <a:solidFill>
                <a:srgbClr val="E95273"/>
              </a:solidFill>
            </a:endParaRPr>
          </a:p>
        </p:txBody>
      </p:sp>
      <p:pic>
        <p:nvPicPr>
          <p:cNvPr id="661" name="Google Shape;661;p9"/>
          <p:cNvPicPr preferRelativeResize="0"/>
          <p:nvPr>
            <p:ph idx="2" type="pic"/>
          </p:nvPr>
        </p:nvPicPr>
        <p:blipFill rotWithShape="1">
          <a:blip r:embed="rId3">
            <a:alphaModFix/>
          </a:blip>
          <a:srcRect b="0" l="3820" r="3820" t="0"/>
          <a:stretch/>
        </p:blipFill>
        <p:spPr>
          <a:xfrm>
            <a:off x="608086" y="1404496"/>
            <a:ext cx="4198618" cy="4224517"/>
          </a:xfrm>
          <a:prstGeom prst="rect">
            <a:avLst/>
          </a:prstGeom>
          <a:noFill/>
          <a:ln>
            <a:noFill/>
          </a:ln>
        </p:spPr>
      </p:pic>
      <p:sp>
        <p:nvSpPr>
          <p:cNvPr id="662" name="Google Shape;662;p9"/>
          <p:cNvSpPr txBox="1"/>
          <p:nvPr>
            <p:ph idx="3" type="body"/>
          </p:nvPr>
        </p:nvSpPr>
        <p:spPr>
          <a:xfrm>
            <a:off x="4502327" y="824843"/>
            <a:ext cx="7791300" cy="85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EDA29"/>
              </a:buClr>
              <a:buSzPts val="5400"/>
              <a:buNone/>
            </a:pPr>
            <a:r>
              <a:rPr b="1" lang="en-IE" sz="5400"/>
              <a:t>“Ortalamadan daha iyi ol”</a:t>
            </a:r>
            <a:endParaRPr/>
          </a:p>
        </p:txBody>
      </p:sp>
      <p:sp>
        <p:nvSpPr>
          <p:cNvPr id="663" name="Google Shape;663;p9"/>
          <p:cNvSpPr/>
          <p:nvPr/>
        </p:nvSpPr>
        <p:spPr>
          <a:xfrm>
            <a:off x="608086" y="5226784"/>
            <a:ext cx="4198618" cy="1631216"/>
          </a:xfrm>
          <a:prstGeom prst="rect">
            <a:avLst/>
          </a:prstGeom>
          <a:solidFill>
            <a:srgbClr val="CEDA2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2000">
                <a:solidFill>
                  <a:schemeClr val="dk1"/>
                </a:solidFill>
                <a:latin typeface="Calibri"/>
                <a:ea typeface="Calibri"/>
                <a:cs typeface="Calibri"/>
                <a:sym typeface="Calibri"/>
              </a:rPr>
              <a:t>Astral AR, </a:t>
            </a:r>
            <a:r>
              <a:rPr i="1" lang="en-IE" sz="2000">
                <a:solidFill>
                  <a:schemeClr val="dk1"/>
                </a:solidFill>
                <a:latin typeface="Calibri"/>
                <a:ea typeface="Calibri"/>
                <a:cs typeface="Calibri"/>
                <a:sym typeface="Calibri"/>
              </a:rPr>
              <a:t>mermileri durdurmasına ve duvarlardan silahları ve bombaları tespit etmesine yardımcı olmak için IoT teknolojisini kullanan bir drone pilot sistemidir</a:t>
            </a:r>
            <a:endParaRPr b="1" sz="2000">
              <a:solidFill>
                <a:schemeClr val="dk1"/>
              </a:solidFill>
              <a:latin typeface="Calibri"/>
              <a:ea typeface="Calibri"/>
              <a:cs typeface="Calibri"/>
              <a:sym typeface="Calibri"/>
            </a:endParaRPr>
          </a:p>
        </p:txBody>
      </p:sp>
      <p:sp>
        <p:nvSpPr>
          <p:cNvPr id="664" name="Google Shape;664;p9"/>
          <p:cNvSpPr txBox="1"/>
          <p:nvPr/>
        </p:nvSpPr>
        <p:spPr>
          <a:xfrm>
            <a:off x="0" y="163953"/>
            <a:ext cx="11479500" cy="461700"/>
          </a:xfrm>
          <a:prstGeom prst="rect">
            <a:avLst/>
          </a:prstGeom>
          <a:solidFill>
            <a:srgbClr val="E6327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Başarılı olmak için neye ihtiyacınız var? Meslektaşlarınızdan en iyi girişimcilik ipuçları!</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2018-09-19T09:23:58Z</dcterms:created>
  <dc:creator>Gillian Keane</dc:creator>
</cp:coreProperties>
</file>