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1"/>
  </p:notesMasterIdLst>
  <p:sldIdLst>
    <p:sldId id="1012" r:id="rId2"/>
    <p:sldId id="314" r:id="rId3"/>
    <p:sldId id="447" r:id="rId4"/>
    <p:sldId id="473" r:id="rId5"/>
    <p:sldId id="1134" r:id="rId6"/>
    <p:sldId id="397" r:id="rId7"/>
    <p:sldId id="1135" r:id="rId8"/>
    <p:sldId id="994" r:id="rId9"/>
    <p:sldId id="1132" r:id="rId10"/>
    <p:sldId id="1010" r:id="rId11"/>
    <p:sldId id="1136" r:id="rId12"/>
    <p:sldId id="1138" r:id="rId13"/>
    <p:sldId id="1139" r:id="rId14"/>
    <p:sldId id="1141" r:id="rId15"/>
    <p:sldId id="1142" r:id="rId16"/>
    <p:sldId id="1140" r:id="rId17"/>
    <p:sldId id="1137" r:id="rId18"/>
    <p:sldId id="989" r:id="rId19"/>
    <p:sldId id="419" r:id="rId20"/>
    <p:sldId id="420" r:id="rId21"/>
    <p:sldId id="1143" r:id="rId22"/>
    <p:sldId id="1144" r:id="rId23"/>
    <p:sldId id="1145" r:id="rId24"/>
    <p:sldId id="1146" r:id="rId25"/>
    <p:sldId id="1147" r:id="rId26"/>
    <p:sldId id="1148" r:id="rId27"/>
    <p:sldId id="1149" r:id="rId28"/>
    <p:sldId id="1150" r:id="rId29"/>
    <p:sldId id="1151" r:id="rId30"/>
    <p:sldId id="1152" r:id="rId31"/>
    <p:sldId id="1038" r:id="rId32"/>
    <p:sldId id="1033" r:id="rId33"/>
    <p:sldId id="1013" r:id="rId34"/>
    <p:sldId id="1014" r:id="rId35"/>
    <p:sldId id="1015" r:id="rId36"/>
    <p:sldId id="1016" r:id="rId37"/>
    <p:sldId id="1011" r:id="rId38"/>
    <p:sldId id="1022" r:id="rId39"/>
    <p:sldId id="1023" r:id="rId40"/>
    <p:sldId id="1032" r:id="rId41"/>
    <p:sldId id="1018" r:id="rId42"/>
    <p:sldId id="1028" r:id="rId43"/>
    <p:sldId id="1034" r:id="rId44"/>
    <p:sldId id="1029" r:id="rId45"/>
    <p:sldId id="1030" r:id="rId46"/>
    <p:sldId id="1031" r:id="rId47"/>
    <p:sldId id="1035" r:id="rId48"/>
    <p:sldId id="429" r:id="rId49"/>
    <p:sldId id="309" r:id="rId5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B1A2"/>
    <a:srgbClr val="E63275"/>
    <a:srgbClr val="D3E029"/>
    <a:srgbClr val="E952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6" d="100"/>
          <a:sy n="86" d="100"/>
        </p:scale>
        <p:origin x="514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129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DD57FD-89D1-4A66-AA80-62870799660C}" type="datetimeFigureOut">
              <a:rPr lang="en-IE" smtClean="0"/>
              <a:t>11/08/2020</a:t>
            </a:fld>
            <a:endParaRPr lang="en-IE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1E2029-08AA-44CE-9BD0-9227F85F3918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5791205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png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7BEECA-9EA6-4895-96A2-4D790543ED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0BF8A5B-B376-406F-A078-06A14ADA8F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B5F96C-4CD0-49E0-834E-6E7AFAD76D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3E823-46BF-4321-B9CA-9F6DA8FF8B7F}" type="datetimeFigureOut">
              <a:rPr lang="en-IE" smtClean="0"/>
              <a:t>11/08/2020</a:t>
            </a:fld>
            <a:endParaRPr lang="en-I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CFD68B-316D-4A06-A0D2-FFEB24BDDD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14A9E9-1165-499D-8C9A-4169C281AA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A1E94-5A82-4430-BBAB-3DD266320CFB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8093459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11ED6B-F2AC-46CE-B1EA-1CA87DB50A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6345EED-B52C-4A37-85C5-7A88CB7037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30AFAE-9E8F-4108-A644-95F8424530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3E823-46BF-4321-B9CA-9F6DA8FF8B7F}" type="datetimeFigureOut">
              <a:rPr lang="en-IE" smtClean="0"/>
              <a:t>11/08/2020</a:t>
            </a:fld>
            <a:endParaRPr lang="en-I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84BA7C-AB4D-4816-A855-053985DF0A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B4D3BB-5730-4A0C-85B5-F8BE51F797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A1E94-5A82-4430-BBAB-3DD266320CFB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0115008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CC5B88D-8D35-4459-ADA1-4C5FABF4EF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507AA9F-9F6D-49AC-AB3B-B717970588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A9AF9F-B894-4287-AD86-6A69822013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3E823-46BF-4321-B9CA-9F6DA8FF8B7F}" type="datetimeFigureOut">
              <a:rPr lang="en-IE" smtClean="0"/>
              <a:t>11/08/2020</a:t>
            </a:fld>
            <a:endParaRPr lang="en-I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848EAB-D575-40FA-95A3-1482F3B2F8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A885BF-4C32-4871-B4C1-2093C77256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A1E94-5A82-4430-BBAB-3DD266320CFB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4835222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/Divider slide (NAV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reeform 33"/>
          <p:cNvSpPr/>
          <p:nvPr userDrawn="1"/>
        </p:nvSpPr>
        <p:spPr>
          <a:xfrm>
            <a:off x="0" y="0"/>
            <a:ext cx="7807920" cy="6858002"/>
          </a:xfrm>
          <a:custGeom>
            <a:avLst/>
            <a:gdLst>
              <a:gd name="connsiteX0" fmla="*/ 0 w 7807920"/>
              <a:gd name="connsiteY0" fmla="*/ 0 h 6858002"/>
              <a:gd name="connsiteX1" fmla="*/ 6538515 w 7807920"/>
              <a:gd name="connsiteY1" fmla="*/ 0 h 6858002"/>
              <a:gd name="connsiteX2" fmla="*/ 6572007 w 7807920"/>
              <a:gd name="connsiteY2" fmla="*/ 35129 h 6858002"/>
              <a:gd name="connsiteX3" fmla="*/ 7807920 w 7807920"/>
              <a:gd name="connsiteY3" fmla="*/ 3233967 h 6858002"/>
              <a:gd name="connsiteX4" fmla="*/ 6249254 w 7807920"/>
              <a:gd name="connsiteY4" fmla="*/ 6755559 h 6858002"/>
              <a:gd name="connsiteX5" fmla="*/ 6130989 w 7807920"/>
              <a:gd name="connsiteY5" fmla="*/ 6858002 h 6858002"/>
              <a:gd name="connsiteX6" fmla="*/ 0 w 7807920"/>
              <a:gd name="connsiteY6" fmla="*/ 6858002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807920" h="6858002">
                <a:moveTo>
                  <a:pt x="0" y="0"/>
                </a:moveTo>
                <a:lnTo>
                  <a:pt x="6538515" y="0"/>
                </a:lnTo>
                <a:lnTo>
                  <a:pt x="6572007" y="35129"/>
                </a:lnTo>
                <a:cubicBezTo>
                  <a:pt x="7339900" y="880001"/>
                  <a:pt x="7807920" y="2002328"/>
                  <a:pt x="7807920" y="3233967"/>
                </a:cubicBezTo>
                <a:cubicBezTo>
                  <a:pt x="7807920" y="4629825"/>
                  <a:pt x="7206775" y="5885278"/>
                  <a:pt x="6249254" y="6755559"/>
                </a:cubicBezTo>
                <a:lnTo>
                  <a:pt x="6130989" y="6858002"/>
                </a:lnTo>
                <a:lnTo>
                  <a:pt x="0" y="6858002"/>
                </a:lnTo>
                <a:close/>
              </a:path>
            </a:pathLst>
          </a:custGeom>
          <a:solidFill>
            <a:srgbClr val="174F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1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552835" y="3583517"/>
            <a:ext cx="6491432" cy="2654302"/>
          </a:xfrm>
        </p:spPr>
        <p:txBody>
          <a:bodyPr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48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12000"/>
            </a:lvl2pPr>
            <a:lvl3pPr marL="914400" indent="0">
              <a:buNone/>
              <a:defRPr sz="12000"/>
            </a:lvl3pPr>
            <a:lvl4pPr marL="1371600" indent="0">
              <a:buNone/>
              <a:defRPr sz="12000"/>
            </a:lvl4pPr>
            <a:lvl5pPr marL="1828800" indent="0">
              <a:buNone/>
              <a:defRPr sz="120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33" name="Arc 32"/>
          <p:cNvSpPr/>
          <p:nvPr userDrawn="1"/>
        </p:nvSpPr>
        <p:spPr>
          <a:xfrm rot="11814902" flipH="1">
            <a:off x="-812362" y="-1784731"/>
            <a:ext cx="9239667" cy="9239667"/>
          </a:xfrm>
          <a:prstGeom prst="arc">
            <a:avLst>
              <a:gd name="adj1" fmla="val 18971973"/>
              <a:gd name="adj2" fmla="val 3235985"/>
            </a:avLst>
          </a:prstGeom>
          <a:ln>
            <a:solidFill>
              <a:srgbClr val="6D6E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テキスト プレースホルダー 36"/>
          <p:cNvSpPr txBox="1">
            <a:spLocks/>
          </p:cNvSpPr>
          <p:nvPr userDrawn="1"/>
        </p:nvSpPr>
        <p:spPr bwMode="auto">
          <a:xfrm>
            <a:off x="285884" y="6376509"/>
            <a:ext cx="11200160" cy="411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Lucida Grande" charset="0"/>
                <a:ea typeface="MS PGothic" charset="-128"/>
                <a:cs typeface="Geneva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9pPr>
          </a:lstStyle>
          <a:p>
            <a:pPr algn="r">
              <a:buFontTx/>
              <a:buNone/>
            </a:pPr>
            <a:r>
              <a:rPr lang="en-US" altLang="ja-JP" sz="1100" b="1" dirty="0">
                <a:solidFill>
                  <a:srgbClr val="174F72"/>
                </a:solidFill>
                <a:latin typeface="Calibri" charset="0"/>
              </a:rPr>
              <a:t>EMERGE</a:t>
            </a:r>
            <a:r>
              <a:rPr lang="en-US" altLang="ja-JP" sz="1100" b="1" dirty="0">
                <a:solidFill>
                  <a:srgbClr val="392E85"/>
                </a:solidFill>
                <a:latin typeface="Calibri" charset="0"/>
              </a:rPr>
              <a:t> </a:t>
            </a:r>
            <a:r>
              <a:rPr lang="en-US" altLang="ja-JP" sz="1100" b="0" baseline="0" dirty="0">
                <a:solidFill>
                  <a:srgbClr val="6D6E6C"/>
                </a:solidFill>
                <a:latin typeface="Calibri" charset="0"/>
              </a:rPr>
              <a:t>empowering female entrepreneurs in engineering</a:t>
            </a:r>
            <a:endParaRPr kumimoji="1" lang="ja-JP" altLang="en-US" sz="1100" b="0" dirty="0">
              <a:solidFill>
                <a:srgbClr val="6D6E6C"/>
              </a:solidFill>
              <a:latin typeface="Calibri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843937">
            <a:off x="11416204" y="6237834"/>
            <a:ext cx="740284" cy="56997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937"/>
          <a:stretch/>
        </p:blipFill>
        <p:spPr>
          <a:xfrm>
            <a:off x="5666635" y="-8419"/>
            <a:ext cx="3150740" cy="220029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5847" y="2330561"/>
            <a:ext cx="971528" cy="962379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5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4618" y="5671849"/>
            <a:ext cx="1045533" cy="1019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4855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only with 1 colum -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23"/>
          <p:cNvSpPr>
            <a:spLocks noGrp="1"/>
          </p:cNvSpPr>
          <p:nvPr>
            <p:ph type="body" sz="quarter" idx="13" hasCustomPrompt="1"/>
          </p:nvPr>
        </p:nvSpPr>
        <p:spPr>
          <a:xfrm>
            <a:off x="876300" y="1007537"/>
            <a:ext cx="7407087" cy="697353"/>
          </a:xfrm>
        </p:spPr>
        <p:txBody>
          <a:bodyPr>
            <a:normAutofit/>
          </a:bodyPr>
          <a:lstStyle>
            <a:lvl1pPr marL="0" indent="0" algn="l">
              <a:buNone/>
              <a:defRPr sz="3600">
                <a:solidFill>
                  <a:srgbClr val="6D6E6C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5" name="Text Placeholder 25"/>
          <p:cNvSpPr>
            <a:spLocks noGrp="1"/>
          </p:cNvSpPr>
          <p:nvPr>
            <p:ph type="body" sz="quarter" idx="14" hasCustomPrompt="1"/>
          </p:nvPr>
        </p:nvSpPr>
        <p:spPr>
          <a:xfrm>
            <a:off x="876301" y="2117212"/>
            <a:ext cx="7407087" cy="3975101"/>
          </a:xfrm>
        </p:spPr>
        <p:txBody>
          <a:bodyPr>
            <a:noAutofit/>
          </a:bodyPr>
          <a:lstStyle>
            <a:lvl1pPr marL="0" indent="0" algn="l">
              <a:buNone/>
              <a:defRPr sz="2400" baseline="0">
                <a:solidFill>
                  <a:srgbClr val="6D6E6C"/>
                </a:solidFill>
              </a:defRPr>
            </a:lvl1pPr>
            <a:lvl2pPr marL="457200" indent="0" algn="ctr">
              <a:buNone/>
              <a:defRPr sz="2400">
                <a:solidFill>
                  <a:srgbClr val="4D4D4C"/>
                </a:solidFill>
              </a:defRPr>
            </a:lvl2pPr>
            <a:lvl3pPr marL="914400" indent="0" algn="ctr">
              <a:buNone/>
              <a:defRPr sz="2400">
                <a:solidFill>
                  <a:srgbClr val="4D4D4C"/>
                </a:solidFill>
              </a:defRPr>
            </a:lvl3pPr>
            <a:lvl4pPr marL="1371600" indent="0" algn="ctr">
              <a:buNone/>
              <a:defRPr sz="2400">
                <a:solidFill>
                  <a:srgbClr val="4D4D4C"/>
                </a:solidFill>
              </a:defRPr>
            </a:lvl4pPr>
            <a:lvl5pPr marL="1828800" indent="0" algn="ctr">
              <a:buNone/>
              <a:defRPr sz="2400">
                <a:solidFill>
                  <a:srgbClr val="4D4D4C"/>
                </a:solidFill>
              </a:defRPr>
            </a:lvl5pPr>
          </a:lstStyle>
          <a:p>
            <a:pPr lvl="0"/>
            <a:r>
              <a:rPr lang="en-US" dirty="0"/>
              <a:t>Main Body Text</a:t>
            </a:r>
          </a:p>
        </p:txBody>
      </p:sp>
      <p:cxnSp>
        <p:nvCxnSpPr>
          <p:cNvPr id="19" name="Straight Connector 18"/>
          <p:cNvCxnSpPr/>
          <p:nvPr userDrawn="1"/>
        </p:nvCxnSpPr>
        <p:spPr>
          <a:xfrm flipH="1">
            <a:off x="478388" y="1901510"/>
            <a:ext cx="8178914" cy="0"/>
          </a:xfrm>
          <a:prstGeom prst="line">
            <a:avLst/>
          </a:prstGeom>
          <a:ln w="28575">
            <a:solidFill>
              <a:srgbClr val="174F7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テキスト プレースホルダー 36"/>
          <p:cNvSpPr txBox="1">
            <a:spLocks/>
          </p:cNvSpPr>
          <p:nvPr userDrawn="1"/>
        </p:nvSpPr>
        <p:spPr bwMode="auto">
          <a:xfrm>
            <a:off x="591670" y="6376509"/>
            <a:ext cx="11306221" cy="411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Lucida Grande" charset="0"/>
                <a:ea typeface="MS PGothic" charset="-128"/>
                <a:cs typeface="Geneva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9pPr>
          </a:lstStyle>
          <a:p>
            <a:pPr algn="l">
              <a:buFontTx/>
              <a:buNone/>
            </a:pPr>
            <a:r>
              <a:rPr lang="en-US" altLang="ja-JP" sz="1100" b="1" dirty="0">
                <a:solidFill>
                  <a:srgbClr val="174F72"/>
                </a:solidFill>
                <a:latin typeface="Calibri" charset="0"/>
              </a:rPr>
              <a:t>EMERGE</a:t>
            </a:r>
            <a:r>
              <a:rPr lang="en-US" altLang="ja-JP" sz="1100" b="1" dirty="0">
                <a:solidFill>
                  <a:srgbClr val="392E85"/>
                </a:solidFill>
                <a:latin typeface="Calibri" charset="0"/>
              </a:rPr>
              <a:t> </a:t>
            </a:r>
            <a:r>
              <a:rPr lang="en-US" altLang="ja-JP" sz="1100" b="0" baseline="0" dirty="0">
                <a:solidFill>
                  <a:srgbClr val="6D6E6C"/>
                </a:solidFill>
                <a:latin typeface="Calibri" charset="0"/>
              </a:rPr>
              <a:t>empowering female entrepreneurs in engineering</a:t>
            </a:r>
            <a:endParaRPr kumimoji="1" lang="ja-JP" altLang="en-US" sz="1100" b="0" dirty="0">
              <a:solidFill>
                <a:srgbClr val="6D6E6C"/>
              </a:solidFill>
              <a:latin typeface="Calibri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023474" flipH="1">
            <a:off x="8444824" y="117335"/>
            <a:ext cx="3596762" cy="27693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756063" flipH="1">
            <a:off x="23560" y="6215909"/>
            <a:ext cx="740284" cy="569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08415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ver Desig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Freeform 35"/>
          <p:cNvSpPr/>
          <p:nvPr userDrawn="1"/>
        </p:nvSpPr>
        <p:spPr>
          <a:xfrm>
            <a:off x="4904509" y="0"/>
            <a:ext cx="7329055" cy="6915800"/>
          </a:xfrm>
          <a:custGeom>
            <a:avLst/>
            <a:gdLst>
              <a:gd name="connsiteX0" fmla="*/ 2326041 w 7329055"/>
              <a:gd name="connsiteY0" fmla="*/ 0 h 6915800"/>
              <a:gd name="connsiteX1" fmla="*/ 7329055 w 7329055"/>
              <a:gd name="connsiteY1" fmla="*/ 0 h 6915800"/>
              <a:gd name="connsiteX2" fmla="*/ 7329055 w 7329055"/>
              <a:gd name="connsiteY2" fmla="*/ 6915800 h 6915800"/>
              <a:gd name="connsiteX3" fmla="*/ 633281 w 7329055"/>
              <a:gd name="connsiteY3" fmla="*/ 6915800 h 6915800"/>
              <a:gd name="connsiteX4" fmla="*/ 524561 w 7329055"/>
              <a:gd name="connsiteY4" fmla="*/ 6703526 h 6915800"/>
              <a:gd name="connsiteX5" fmla="*/ 0 w 7329055"/>
              <a:gd name="connsiteY5" fmla="*/ 4397304 h 6915800"/>
              <a:gd name="connsiteX6" fmla="*/ 2136758 w 7329055"/>
              <a:gd name="connsiteY6" fmla="*/ 134603 h 6915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329055" h="6915800">
                <a:moveTo>
                  <a:pt x="2326041" y="0"/>
                </a:moveTo>
                <a:lnTo>
                  <a:pt x="7329055" y="0"/>
                </a:lnTo>
                <a:lnTo>
                  <a:pt x="7329055" y="6915800"/>
                </a:lnTo>
                <a:lnTo>
                  <a:pt x="633281" y="6915800"/>
                </a:lnTo>
                <a:lnTo>
                  <a:pt x="524561" y="6703526"/>
                </a:lnTo>
                <a:cubicBezTo>
                  <a:pt x="188390" y="6005859"/>
                  <a:pt x="0" y="5223582"/>
                  <a:pt x="0" y="4397304"/>
                </a:cubicBezTo>
                <a:cubicBezTo>
                  <a:pt x="0" y="2652940"/>
                  <a:pt x="839615" y="1104678"/>
                  <a:pt x="2136758" y="134603"/>
                </a:cubicBezTo>
                <a:close/>
              </a:path>
            </a:pathLst>
          </a:custGeom>
          <a:gradFill>
            <a:gsLst>
              <a:gs pos="11000">
                <a:srgbClr val="10B1A2"/>
              </a:gs>
              <a:gs pos="62000">
                <a:srgbClr val="174F7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Oval 32"/>
          <p:cNvSpPr/>
          <p:nvPr userDrawn="1"/>
        </p:nvSpPr>
        <p:spPr>
          <a:xfrm>
            <a:off x="5826406" y="1037303"/>
            <a:ext cx="4970207" cy="4970207"/>
          </a:xfrm>
          <a:prstGeom prst="ellipse">
            <a:avLst/>
          </a:prstGeom>
          <a:noFill/>
          <a:ln>
            <a:solidFill>
              <a:srgbClr val="6D6E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5819671" y="-679974"/>
            <a:ext cx="6749004" cy="6749004"/>
          </a:xfrm>
          <a:prstGeom prst="ellipse">
            <a:avLst/>
          </a:prstGeom>
          <a:ln>
            <a:noFill/>
          </a:ln>
        </p:spPr>
        <p:txBody>
          <a:bodyPr anchor="ctr">
            <a:normAutofit/>
          </a:bodyPr>
          <a:lstStyle>
            <a:lvl1pPr algn="ctr">
              <a:defRPr sz="2400" baseline="0">
                <a:solidFill>
                  <a:srgbClr val="6D6E6C"/>
                </a:solidFill>
              </a:defRPr>
            </a:lvl1pPr>
          </a:lstStyle>
          <a:p>
            <a:r>
              <a:rPr lang="en-US" dirty="0"/>
              <a:t>Click here to add photo</a:t>
            </a:r>
          </a:p>
        </p:txBody>
      </p:sp>
      <p:sp>
        <p:nvSpPr>
          <p:cNvPr id="17" name="Text Placeholder 23"/>
          <p:cNvSpPr>
            <a:spLocks noGrp="1"/>
          </p:cNvSpPr>
          <p:nvPr>
            <p:ph type="body" sz="quarter" idx="12" hasCustomPrompt="1"/>
          </p:nvPr>
        </p:nvSpPr>
        <p:spPr>
          <a:xfrm>
            <a:off x="604373" y="3844637"/>
            <a:ext cx="4088056" cy="2374946"/>
          </a:xfrm>
        </p:spPr>
        <p:txBody>
          <a:bodyPr>
            <a:normAutofit/>
          </a:bodyPr>
          <a:lstStyle>
            <a:lvl1pPr marL="0" indent="0" algn="l">
              <a:lnSpc>
                <a:spcPts val="4000"/>
              </a:lnSpc>
              <a:buNone/>
              <a:defRPr sz="3600" b="0" baseline="0">
                <a:solidFill>
                  <a:srgbClr val="174F72"/>
                </a:solidFill>
              </a:defRPr>
            </a:lvl1pPr>
            <a:lvl2pPr marL="457200" indent="0">
              <a:buNone/>
              <a:defRPr b="1">
                <a:solidFill>
                  <a:schemeClr val="bg1"/>
                </a:solidFill>
              </a:defRPr>
            </a:lvl2pPr>
            <a:lvl3pPr marL="914400" indent="0">
              <a:buNone/>
              <a:defRPr b="1">
                <a:solidFill>
                  <a:schemeClr val="bg1"/>
                </a:solidFill>
              </a:defRPr>
            </a:lvl3pPr>
            <a:lvl4pPr marL="1371600" indent="0">
              <a:buNone/>
              <a:defRPr b="1">
                <a:solidFill>
                  <a:schemeClr val="bg1"/>
                </a:solidFill>
              </a:defRPr>
            </a:lvl4pPr>
            <a:lvl5pPr marL="1828800" indent="0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3" name="Footer Placeholder 6"/>
          <p:cNvSpPr txBox="1">
            <a:spLocks noGrp="1"/>
          </p:cNvSpPr>
          <p:nvPr userDrawn="1"/>
        </p:nvSpPr>
        <p:spPr bwMode="auto">
          <a:xfrm>
            <a:off x="2085976" y="6182505"/>
            <a:ext cx="2462212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Lucida Grande" charset="0"/>
                <a:ea typeface="MS PGothic" charset="-128"/>
                <a:cs typeface="Geneva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9pPr>
          </a:lstStyle>
          <a:p>
            <a:pPr algn="l">
              <a:spcBef>
                <a:spcPct val="0"/>
              </a:spcBef>
              <a:buFontTx/>
              <a:buNone/>
            </a:pPr>
            <a:r>
              <a:rPr lang="en-IE" altLang="en-US" sz="1000" dirty="0">
                <a:solidFill>
                  <a:schemeClr val="tx1"/>
                </a:solidFill>
                <a:latin typeface="Calibri" charset="0"/>
              </a:rPr>
              <a:t> This programme has been funded with support from the European Commission </a:t>
            </a:r>
          </a:p>
        </p:txBody>
      </p:sp>
      <p:pic>
        <p:nvPicPr>
          <p:cNvPr id="25" name="Picture 8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469" y="6142496"/>
            <a:ext cx="16256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214" y="428605"/>
            <a:ext cx="4722540" cy="1797044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3658" y="4789071"/>
            <a:ext cx="690436" cy="673218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5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4236" y="5125680"/>
            <a:ext cx="1363247" cy="135041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6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2409" y="2225649"/>
            <a:ext cx="2227993" cy="2220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677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only with 1 colum -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23"/>
          <p:cNvSpPr>
            <a:spLocks noGrp="1"/>
          </p:cNvSpPr>
          <p:nvPr>
            <p:ph type="body" sz="quarter" idx="13" hasCustomPrompt="1"/>
          </p:nvPr>
        </p:nvSpPr>
        <p:spPr>
          <a:xfrm>
            <a:off x="4161984" y="1007773"/>
            <a:ext cx="7407087" cy="697353"/>
          </a:xfrm>
        </p:spPr>
        <p:txBody>
          <a:bodyPr>
            <a:normAutofit/>
          </a:bodyPr>
          <a:lstStyle>
            <a:lvl1pPr marL="0" indent="0" algn="l">
              <a:buNone/>
              <a:defRPr sz="3600">
                <a:solidFill>
                  <a:srgbClr val="6D6E6C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7" name="Text Placeholder 25"/>
          <p:cNvSpPr>
            <a:spLocks noGrp="1"/>
          </p:cNvSpPr>
          <p:nvPr>
            <p:ph type="body" sz="quarter" idx="14" hasCustomPrompt="1"/>
          </p:nvPr>
        </p:nvSpPr>
        <p:spPr>
          <a:xfrm>
            <a:off x="4161985" y="2117448"/>
            <a:ext cx="7407087" cy="3975101"/>
          </a:xfrm>
        </p:spPr>
        <p:txBody>
          <a:bodyPr>
            <a:noAutofit/>
          </a:bodyPr>
          <a:lstStyle>
            <a:lvl1pPr marL="0" indent="0" algn="l">
              <a:buNone/>
              <a:defRPr sz="2400" baseline="0">
                <a:solidFill>
                  <a:srgbClr val="6D6E6C"/>
                </a:solidFill>
              </a:defRPr>
            </a:lvl1pPr>
            <a:lvl2pPr marL="457200" indent="0" algn="ctr">
              <a:buNone/>
              <a:defRPr sz="2400">
                <a:solidFill>
                  <a:srgbClr val="4D4D4C"/>
                </a:solidFill>
              </a:defRPr>
            </a:lvl2pPr>
            <a:lvl3pPr marL="914400" indent="0" algn="ctr">
              <a:buNone/>
              <a:defRPr sz="2400">
                <a:solidFill>
                  <a:srgbClr val="4D4D4C"/>
                </a:solidFill>
              </a:defRPr>
            </a:lvl3pPr>
            <a:lvl4pPr marL="1371600" indent="0" algn="ctr">
              <a:buNone/>
              <a:defRPr sz="2400">
                <a:solidFill>
                  <a:srgbClr val="4D4D4C"/>
                </a:solidFill>
              </a:defRPr>
            </a:lvl4pPr>
            <a:lvl5pPr marL="1828800" indent="0" algn="ctr">
              <a:buNone/>
              <a:defRPr sz="2400">
                <a:solidFill>
                  <a:srgbClr val="4D4D4C"/>
                </a:solidFill>
              </a:defRPr>
            </a:lvl5pPr>
          </a:lstStyle>
          <a:p>
            <a:pPr lvl="0"/>
            <a:r>
              <a:rPr lang="en-US" dirty="0"/>
              <a:t>Main Body Text</a:t>
            </a:r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3764072" y="1901746"/>
            <a:ext cx="8178914" cy="0"/>
          </a:xfrm>
          <a:prstGeom prst="line">
            <a:avLst/>
          </a:prstGeom>
          <a:ln w="28575">
            <a:solidFill>
              <a:srgbClr val="174F7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テキスト プレースホルダー 36"/>
          <p:cNvSpPr txBox="1">
            <a:spLocks/>
          </p:cNvSpPr>
          <p:nvPr userDrawn="1"/>
        </p:nvSpPr>
        <p:spPr bwMode="auto">
          <a:xfrm>
            <a:off x="285884" y="6376509"/>
            <a:ext cx="11200160" cy="411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Lucida Grande" charset="0"/>
                <a:ea typeface="MS PGothic" charset="-128"/>
                <a:cs typeface="Geneva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9pPr>
          </a:lstStyle>
          <a:p>
            <a:pPr algn="r">
              <a:buFontTx/>
              <a:buNone/>
            </a:pPr>
            <a:r>
              <a:rPr lang="en-US" altLang="ja-JP" sz="1100" b="1" dirty="0">
                <a:solidFill>
                  <a:srgbClr val="174F72"/>
                </a:solidFill>
                <a:latin typeface="Calibri" charset="0"/>
              </a:rPr>
              <a:t>EMERGE</a:t>
            </a:r>
            <a:r>
              <a:rPr lang="en-US" altLang="ja-JP" sz="1100" b="1" dirty="0">
                <a:solidFill>
                  <a:srgbClr val="392E85"/>
                </a:solidFill>
                <a:latin typeface="Calibri" charset="0"/>
              </a:rPr>
              <a:t> </a:t>
            </a:r>
            <a:r>
              <a:rPr lang="en-US" altLang="ja-JP" sz="1100" b="0" baseline="0" dirty="0">
                <a:solidFill>
                  <a:srgbClr val="6D6E6C"/>
                </a:solidFill>
                <a:latin typeface="Calibri" charset="0"/>
              </a:rPr>
              <a:t>empowering female entrepreneurs in engineering</a:t>
            </a:r>
            <a:endParaRPr kumimoji="1" lang="ja-JP" altLang="en-US" sz="1100" b="0" dirty="0">
              <a:solidFill>
                <a:srgbClr val="6D6E6C"/>
              </a:solidFill>
              <a:latin typeface="Calibri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576526">
            <a:off x="84296" y="-28200"/>
            <a:ext cx="3596762" cy="27693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843937">
            <a:off x="11416204" y="6237834"/>
            <a:ext cx="740284" cy="569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29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with quote box on left (PIN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 userDrawn="1"/>
        </p:nvGrpSpPr>
        <p:grpSpPr>
          <a:xfrm>
            <a:off x="-1514707" y="-747091"/>
            <a:ext cx="7840275" cy="7415245"/>
            <a:chOff x="-1514707" y="-747091"/>
            <a:chExt cx="7840275" cy="7415245"/>
          </a:xfrm>
        </p:grpSpPr>
        <p:sp>
          <p:nvSpPr>
            <p:cNvPr id="20" name="Arc 19"/>
            <p:cNvSpPr/>
            <p:nvPr userDrawn="1"/>
          </p:nvSpPr>
          <p:spPr>
            <a:xfrm rot="2587419">
              <a:off x="-1514707" y="-747091"/>
              <a:ext cx="7246485" cy="7246485"/>
            </a:xfrm>
            <a:prstGeom prst="arc">
              <a:avLst>
                <a:gd name="adj1" fmla="val 15788567"/>
                <a:gd name="adj2" fmla="val 4955065"/>
              </a:avLst>
            </a:prstGeom>
            <a:ln>
              <a:solidFill>
                <a:srgbClr val="6D6E6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Freeform 20"/>
            <p:cNvSpPr/>
            <p:nvPr userDrawn="1"/>
          </p:nvSpPr>
          <p:spPr>
            <a:xfrm>
              <a:off x="-17689" y="-29270"/>
              <a:ext cx="5592389" cy="6221432"/>
            </a:xfrm>
            <a:custGeom>
              <a:avLst/>
              <a:gdLst>
                <a:gd name="connsiteX0" fmla="*/ 0 w 5592389"/>
                <a:gd name="connsiteY0" fmla="*/ 0 h 6221432"/>
                <a:gd name="connsiteX1" fmla="*/ 4328167 w 5592389"/>
                <a:gd name="connsiteY1" fmla="*/ 0 h 6221432"/>
                <a:gd name="connsiteX2" fmla="*/ 4561316 w 5592389"/>
                <a:gd name="connsiteY2" fmla="*/ 211901 h 6221432"/>
                <a:gd name="connsiteX3" fmla="*/ 5592389 w 5592389"/>
                <a:gd name="connsiteY3" fmla="*/ 2701130 h 6221432"/>
                <a:gd name="connsiteX4" fmla="*/ 2072087 w 5592389"/>
                <a:gd name="connsiteY4" fmla="*/ 6221432 h 6221432"/>
                <a:gd name="connsiteX5" fmla="*/ 103853 w 5592389"/>
                <a:gd name="connsiteY5" fmla="*/ 5620220 h 6221432"/>
                <a:gd name="connsiteX6" fmla="*/ 0 w 5592389"/>
                <a:gd name="connsiteY6" fmla="*/ 5542560 h 62214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592389" h="6221432">
                  <a:moveTo>
                    <a:pt x="0" y="0"/>
                  </a:moveTo>
                  <a:lnTo>
                    <a:pt x="4328167" y="0"/>
                  </a:lnTo>
                  <a:lnTo>
                    <a:pt x="4561316" y="211901"/>
                  </a:lnTo>
                  <a:cubicBezTo>
                    <a:pt x="5198366" y="848950"/>
                    <a:pt x="5592389" y="1729026"/>
                    <a:pt x="5592389" y="2701130"/>
                  </a:cubicBezTo>
                  <a:cubicBezTo>
                    <a:pt x="5592389" y="4645339"/>
                    <a:pt x="4016296" y="6221432"/>
                    <a:pt x="2072087" y="6221432"/>
                  </a:cubicBezTo>
                  <a:cubicBezTo>
                    <a:pt x="1343009" y="6221432"/>
                    <a:pt x="665697" y="5999794"/>
                    <a:pt x="103853" y="5620220"/>
                  </a:cubicBezTo>
                  <a:lnTo>
                    <a:pt x="0" y="5542560"/>
                  </a:lnTo>
                  <a:close/>
                </a:path>
              </a:pathLst>
            </a:custGeom>
            <a:solidFill>
              <a:srgbClr val="E6327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pic>
          <p:nvPicPr>
            <p:cNvPr id="27" name="Picture 26"/>
            <p:cNvPicPr>
              <a:picLocks noChangeAspect="1"/>
            </p:cNvPicPr>
            <p:nvPr userDrawn="1"/>
          </p:nvPicPr>
          <p:blipFill>
            <a:blip r:embed="rId2">
              <a:alphaModFix amt="8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97575" y="-105032"/>
              <a:ext cx="2227993" cy="2220696"/>
            </a:xfrm>
            <a:prstGeom prst="rect">
              <a:avLst/>
            </a:prstGeom>
          </p:spPr>
        </p:pic>
        <p:pic>
          <p:nvPicPr>
            <p:cNvPr id="31" name="Picture 30"/>
            <p:cNvPicPr>
              <a:picLocks noChangeAspect="1"/>
            </p:cNvPicPr>
            <p:nvPr userDrawn="1"/>
          </p:nvPicPr>
          <p:blipFill>
            <a:blip r:embed="rId3">
              <a:alphaModFix amt="8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696" y="5284438"/>
              <a:ext cx="1419105" cy="1383716"/>
            </a:xfrm>
            <a:prstGeom prst="rect">
              <a:avLst/>
            </a:prstGeom>
          </p:spPr>
        </p:pic>
        <p:pic>
          <p:nvPicPr>
            <p:cNvPr id="32" name="Picture 31"/>
            <p:cNvPicPr>
              <a:picLocks noChangeAspect="1"/>
            </p:cNvPicPr>
            <p:nvPr userDrawn="1"/>
          </p:nvPicPr>
          <p:blipFill>
            <a:blip r:embed="rId4">
              <a:alphaModFix amt="8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25978" y="4665583"/>
              <a:ext cx="657487" cy="651295"/>
            </a:xfrm>
            <a:prstGeom prst="rect">
              <a:avLst/>
            </a:prstGeom>
          </p:spPr>
        </p:pic>
      </p:grpSp>
      <p:sp>
        <p:nvSpPr>
          <p:cNvPr id="33" name="Text Placeholder 23"/>
          <p:cNvSpPr>
            <a:spLocks noGrp="1"/>
          </p:cNvSpPr>
          <p:nvPr>
            <p:ph type="body" sz="quarter" idx="16" hasCustomPrompt="1"/>
          </p:nvPr>
        </p:nvSpPr>
        <p:spPr>
          <a:xfrm>
            <a:off x="6318620" y="819599"/>
            <a:ext cx="5279028" cy="697353"/>
          </a:xfrm>
        </p:spPr>
        <p:txBody>
          <a:bodyPr>
            <a:normAutofit/>
          </a:bodyPr>
          <a:lstStyle>
            <a:lvl1pPr marL="0" indent="0" algn="ctr">
              <a:buNone/>
              <a:defRPr sz="3600">
                <a:solidFill>
                  <a:srgbClr val="6D6E6C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34" name="Text Placeholder 25"/>
          <p:cNvSpPr>
            <a:spLocks noGrp="1"/>
          </p:cNvSpPr>
          <p:nvPr>
            <p:ph type="body" sz="quarter" idx="17" hasCustomPrompt="1"/>
          </p:nvPr>
        </p:nvSpPr>
        <p:spPr>
          <a:xfrm>
            <a:off x="6325568" y="1953078"/>
            <a:ext cx="5273104" cy="3947440"/>
          </a:xfrm>
        </p:spPr>
        <p:txBody>
          <a:bodyPr>
            <a:noAutofit/>
          </a:bodyPr>
          <a:lstStyle>
            <a:lvl1pPr marL="0" indent="0" algn="ctr">
              <a:buNone/>
              <a:defRPr sz="2400" baseline="0">
                <a:solidFill>
                  <a:srgbClr val="6D6E6C"/>
                </a:solidFill>
              </a:defRPr>
            </a:lvl1pPr>
            <a:lvl2pPr marL="457200" indent="0" algn="ctr">
              <a:buNone/>
              <a:defRPr sz="2400">
                <a:solidFill>
                  <a:srgbClr val="4D4D4C"/>
                </a:solidFill>
              </a:defRPr>
            </a:lvl2pPr>
            <a:lvl3pPr marL="914400" indent="0" algn="ctr">
              <a:buNone/>
              <a:defRPr sz="2400">
                <a:solidFill>
                  <a:srgbClr val="4D4D4C"/>
                </a:solidFill>
              </a:defRPr>
            </a:lvl3pPr>
            <a:lvl4pPr marL="1371600" indent="0" algn="ctr">
              <a:buNone/>
              <a:defRPr sz="2400">
                <a:solidFill>
                  <a:srgbClr val="4D4D4C"/>
                </a:solidFill>
              </a:defRPr>
            </a:lvl4pPr>
            <a:lvl5pPr marL="1828800" indent="0" algn="ctr">
              <a:buNone/>
              <a:defRPr sz="2400">
                <a:solidFill>
                  <a:srgbClr val="4D4D4C"/>
                </a:solidFill>
              </a:defRPr>
            </a:lvl5pPr>
          </a:lstStyle>
          <a:p>
            <a:pPr lvl="0"/>
            <a:r>
              <a:rPr lang="en-US" dirty="0"/>
              <a:t>Main body text</a:t>
            </a:r>
          </a:p>
        </p:txBody>
      </p:sp>
      <p:sp>
        <p:nvSpPr>
          <p:cNvPr id="15" name="テキスト プレースホルダー 36"/>
          <p:cNvSpPr txBox="1">
            <a:spLocks/>
          </p:cNvSpPr>
          <p:nvPr userDrawn="1"/>
        </p:nvSpPr>
        <p:spPr bwMode="auto">
          <a:xfrm>
            <a:off x="285884" y="6376509"/>
            <a:ext cx="11200160" cy="411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Lucida Grande" charset="0"/>
                <a:ea typeface="MS PGothic" charset="-128"/>
                <a:cs typeface="Geneva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9pPr>
          </a:lstStyle>
          <a:p>
            <a:pPr algn="r">
              <a:buFontTx/>
              <a:buNone/>
            </a:pPr>
            <a:r>
              <a:rPr lang="en-US" altLang="ja-JP" sz="1100" b="1" dirty="0">
                <a:solidFill>
                  <a:srgbClr val="174F72"/>
                </a:solidFill>
                <a:latin typeface="Calibri" charset="0"/>
              </a:rPr>
              <a:t>EMERGE</a:t>
            </a:r>
            <a:r>
              <a:rPr lang="en-US" altLang="ja-JP" sz="1100" b="1" dirty="0">
                <a:solidFill>
                  <a:srgbClr val="392E85"/>
                </a:solidFill>
                <a:latin typeface="Calibri" charset="0"/>
              </a:rPr>
              <a:t> </a:t>
            </a:r>
            <a:r>
              <a:rPr lang="en-US" altLang="ja-JP" sz="1100" b="0" baseline="0" dirty="0">
                <a:solidFill>
                  <a:srgbClr val="6D6E6C"/>
                </a:solidFill>
                <a:latin typeface="Calibri" charset="0"/>
              </a:rPr>
              <a:t>empowering female entrepreneurs in engineering</a:t>
            </a:r>
            <a:endParaRPr kumimoji="1" lang="ja-JP" altLang="en-US" sz="1100" b="0" dirty="0">
              <a:solidFill>
                <a:srgbClr val="6D6E6C"/>
              </a:solidFill>
              <a:latin typeface="Calibri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843937">
            <a:off x="11416204" y="6237834"/>
            <a:ext cx="740284" cy="569976"/>
          </a:xfrm>
          <a:prstGeom prst="rect">
            <a:avLst/>
          </a:prstGeom>
        </p:spPr>
      </p:pic>
      <p:sp>
        <p:nvSpPr>
          <p:cNvPr id="22" name="Text Placeholder 23"/>
          <p:cNvSpPr>
            <a:spLocks noGrp="1"/>
          </p:cNvSpPr>
          <p:nvPr>
            <p:ph type="body" sz="quarter" idx="14" hasCustomPrompt="1"/>
          </p:nvPr>
        </p:nvSpPr>
        <p:spPr>
          <a:xfrm>
            <a:off x="4059608" y="3505004"/>
            <a:ext cx="785328" cy="1056986"/>
          </a:xfrm>
        </p:spPr>
        <p:txBody>
          <a:bodyPr anchor="t">
            <a:normAutofit/>
          </a:bodyPr>
          <a:lstStyle>
            <a:lvl1pPr marL="0" indent="0" algn="r">
              <a:buNone/>
              <a:defRPr sz="9600" b="1" i="0" baseline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  <p:sp>
        <p:nvSpPr>
          <p:cNvPr id="23" name="Text Placeholder 23"/>
          <p:cNvSpPr>
            <a:spLocks noGrp="1"/>
          </p:cNvSpPr>
          <p:nvPr>
            <p:ph type="body" sz="quarter" idx="15" hasCustomPrompt="1"/>
          </p:nvPr>
        </p:nvSpPr>
        <p:spPr>
          <a:xfrm>
            <a:off x="447384" y="890625"/>
            <a:ext cx="2613204" cy="1221666"/>
          </a:xfrm>
        </p:spPr>
        <p:txBody>
          <a:bodyPr anchor="t">
            <a:normAutofit/>
          </a:bodyPr>
          <a:lstStyle>
            <a:lvl1pPr marL="0" indent="0" algn="l">
              <a:buNone/>
              <a:defRPr sz="9600" b="1" i="0" baseline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3" hasCustomPrompt="1"/>
          </p:nvPr>
        </p:nvSpPr>
        <p:spPr>
          <a:xfrm>
            <a:off x="480042" y="1536159"/>
            <a:ext cx="4364894" cy="2497338"/>
          </a:xfrm>
        </p:spPr>
        <p:txBody>
          <a:bodyPr anchor="ctr">
            <a:normAutofit/>
          </a:bodyPr>
          <a:lstStyle>
            <a:lvl1pPr marL="0" indent="0" algn="ctr">
              <a:buNone/>
              <a:defRPr sz="3000" i="1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Quote Here</a:t>
            </a:r>
          </a:p>
        </p:txBody>
      </p:sp>
      <p:cxnSp>
        <p:nvCxnSpPr>
          <p:cNvPr id="35" name="Straight Connector 34"/>
          <p:cNvCxnSpPr/>
          <p:nvPr userDrawn="1"/>
        </p:nvCxnSpPr>
        <p:spPr>
          <a:xfrm flipH="1">
            <a:off x="6207098" y="1711826"/>
            <a:ext cx="5569265" cy="0"/>
          </a:xfrm>
          <a:prstGeom prst="line">
            <a:avLst/>
          </a:prstGeom>
          <a:ln w="28575">
            <a:solidFill>
              <a:srgbClr val="174F7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731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Photo Top - Text Bottom (PIN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6"/>
          <p:cNvSpPr>
            <a:spLocks noGrp="1"/>
          </p:cNvSpPr>
          <p:nvPr>
            <p:ph type="pic" sz="quarter" idx="10" hasCustomPrompt="1"/>
          </p:nvPr>
        </p:nvSpPr>
        <p:spPr>
          <a:xfrm>
            <a:off x="11628" y="7397"/>
            <a:ext cx="12167420" cy="4409769"/>
          </a:xfrm>
          <a:custGeom>
            <a:avLst/>
            <a:gdLst>
              <a:gd name="connsiteX0" fmla="*/ 0 w 12177713"/>
              <a:gd name="connsiteY0" fmla="*/ 0 h 4835525"/>
              <a:gd name="connsiteX1" fmla="*/ 6088857 w 12177713"/>
              <a:gd name="connsiteY1" fmla="*/ 0 h 4835525"/>
              <a:gd name="connsiteX2" fmla="*/ 12177714 w 12177713"/>
              <a:gd name="connsiteY2" fmla="*/ 2417763 h 4835525"/>
              <a:gd name="connsiteX3" fmla="*/ 6088857 w 12177713"/>
              <a:gd name="connsiteY3" fmla="*/ 4835526 h 4835525"/>
              <a:gd name="connsiteX4" fmla="*/ 0 w 12177713"/>
              <a:gd name="connsiteY4" fmla="*/ 4835525 h 4835525"/>
              <a:gd name="connsiteX5" fmla="*/ 0 w 12177713"/>
              <a:gd name="connsiteY5" fmla="*/ 0 h 4835525"/>
              <a:gd name="connsiteX0" fmla="*/ 0 w 13770334"/>
              <a:gd name="connsiteY0" fmla="*/ 0 h 4835526"/>
              <a:gd name="connsiteX1" fmla="*/ 11958715 w 13770334"/>
              <a:gd name="connsiteY1" fmla="*/ 368709 h 4835526"/>
              <a:gd name="connsiteX2" fmla="*/ 12177714 w 13770334"/>
              <a:gd name="connsiteY2" fmla="*/ 2417763 h 4835526"/>
              <a:gd name="connsiteX3" fmla="*/ 6088857 w 13770334"/>
              <a:gd name="connsiteY3" fmla="*/ 4835526 h 4835526"/>
              <a:gd name="connsiteX4" fmla="*/ 0 w 13770334"/>
              <a:gd name="connsiteY4" fmla="*/ 4835525 h 4835526"/>
              <a:gd name="connsiteX5" fmla="*/ 0 w 13770334"/>
              <a:gd name="connsiteY5" fmla="*/ 0 h 4835526"/>
              <a:gd name="connsiteX0" fmla="*/ 0 w 13957524"/>
              <a:gd name="connsiteY0" fmla="*/ 0 h 4835526"/>
              <a:gd name="connsiteX1" fmla="*/ 12224186 w 13957524"/>
              <a:gd name="connsiteY1" fmla="*/ 147484 h 4835526"/>
              <a:gd name="connsiteX2" fmla="*/ 12177714 w 13957524"/>
              <a:gd name="connsiteY2" fmla="*/ 2417763 h 4835526"/>
              <a:gd name="connsiteX3" fmla="*/ 6088857 w 13957524"/>
              <a:gd name="connsiteY3" fmla="*/ 4835526 h 4835526"/>
              <a:gd name="connsiteX4" fmla="*/ 0 w 13957524"/>
              <a:gd name="connsiteY4" fmla="*/ 4835525 h 4835526"/>
              <a:gd name="connsiteX5" fmla="*/ 0 w 13957524"/>
              <a:gd name="connsiteY5" fmla="*/ 0 h 4835526"/>
              <a:gd name="connsiteX0" fmla="*/ 0 w 13957524"/>
              <a:gd name="connsiteY0" fmla="*/ 0 h 4835526"/>
              <a:gd name="connsiteX1" fmla="*/ 12224186 w 13957524"/>
              <a:gd name="connsiteY1" fmla="*/ 147484 h 4835526"/>
              <a:gd name="connsiteX2" fmla="*/ 12177714 w 13957524"/>
              <a:gd name="connsiteY2" fmla="*/ 2417763 h 4835526"/>
              <a:gd name="connsiteX3" fmla="*/ 6088857 w 13957524"/>
              <a:gd name="connsiteY3" fmla="*/ 4835526 h 4835526"/>
              <a:gd name="connsiteX4" fmla="*/ 309717 w 13957524"/>
              <a:gd name="connsiteY4" fmla="*/ 1649873 h 4835526"/>
              <a:gd name="connsiteX5" fmla="*/ 0 w 13957524"/>
              <a:gd name="connsiteY5" fmla="*/ 0 h 4835526"/>
              <a:gd name="connsiteX0" fmla="*/ 46472 w 14308830"/>
              <a:gd name="connsiteY0" fmla="*/ 0 h 4245590"/>
              <a:gd name="connsiteX1" fmla="*/ 12270658 w 14308830"/>
              <a:gd name="connsiteY1" fmla="*/ 147484 h 4245590"/>
              <a:gd name="connsiteX2" fmla="*/ 12224186 w 14308830"/>
              <a:gd name="connsiteY2" fmla="*/ 2417763 h 4245590"/>
              <a:gd name="connsiteX3" fmla="*/ 0 w 14308830"/>
              <a:gd name="connsiteY3" fmla="*/ 4245590 h 4245590"/>
              <a:gd name="connsiteX4" fmla="*/ 356189 w 14308830"/>
              <a:gd name="connsiteY4" fmla="*/ 1649873 h 4245590"/>
              <a:gd name="connsiteX5" fmla="*/ 46472 w 14308830"/>
              <a:gd name="connsiteY5" fmla="*/ 0 h 4245590"/>
              <a:gd name="connsiteX0" fmla="*/ 46472 w 14267459"/>
              <a:gd name="connsiteY0" fmla="*/ 0 h 4538991"/>
              <a:gd name="connsiteX1" fmla="*/ 12270658 w 14267459"/>
              <a:gd name="connsiteY1" fmla="*/ 147484 h 4538991"/>
              <a:gd name="connsiteX2" fmla="*/ 12120947 w 14267459"/>
              <a:gd name="connsiteY2" fmla="*/ 4231815 h 4538991"/>
              <a:gd name="connsiteX3" fmla="*/ 0 w 14267459"/>
              <a:gd name="connsiteY3" fmla="*/ 4245590 h 4538991"/>
              <a:gd name="connsiteX4" fmla="*/ 356189 w 14267459"/>
              <a:gd name="connsiteY4" fmla="*/ 1649873 h 4538991"/>
              <a:gd name="connsiteX5" fmla="*/ 46472 w 14267459"/>
              <a:gd name="connsiteY5" fmla="*/ 0 h 4538991"/>
              <a:gd name="connsiteX0" fmla="*/ 46472 w 16153072"/>
              <a:gd name="connsiteY0" fmla="*/ 0 h 4984337"/>
              <a:gd name="connsiteX1" fmla="*/ 12270658 w 16153072"/>
              <a:gd name="connsiteY1" fmla="*/ 147484 h 4984337"/>
              <a:gd name="connsiteX2" fmla="*/ 12120947 w 16153072"/>
              <a:gd name="connsiteY2" fmla="*/ 4231815 h 4984337"/>
              <a:gd name="connsiteX3" fmla="*/ 0 w 16153072"/>
              <a:gd name="connsiteY3" fmla="*/ 4245590 h 4984337"/>
              <a:gd name="connsiteX4" fmla="*/ 356189 w 16153072"/>
              <a:gd name="connsiteY4" fmla="*/ 1649873 h 4984337"/>
              <a:gd name="connsiteX5" fmla="*/ 46472 w 16153072"/>
              <a:gd name="connsiteY5" fmla="*/ 0 h 4984337"/>
              <a:gd name="connsiteX0" fmla="*/ 46472 w 16615985"/>
              <a:gd name="connsiteY0" fmla="*/ 0 h 5112976"/>
              <a:gd name="connsiteX1" fmla="*/ 12270658 w 16615985"/>
              <a:gd name="connsiteY1" fmla="*/ 147484 h 5112976"/>
              <a:gd name="connsiteX2" fmla="*/ 12120947 w 16615985"/>
              <a:gd name="connsiteY2" fmla="*/ 4231815 h 5112976"/>
              <a:gd name="connsiteX3" fmla="*/ 0 w 16615985"/>
              <a:gd name="connsiteY3" fmla="*/ 4245590 h 5112976"/>
              <a:gd name="connsiteX4" fmla="*/ 356189 w 16615985"/>
              <a:gd name="connsiteY4" fmla="*/ 1649873 h 5112976"/>
              <a:gd name="connsiteX5" fmla="*/ 46472 w 16615985"/>
              <a:gd name="connsiteY5" fmla="*/ 0 h 5112976"/>
              <a:gd name="connsiteX0" fmla="*/ 50189 w 16619702"/>
              <a:gd name="connsiteY0" fmla="*/ 0 h 5112976"/>
              <a:gd name="connsiteX1" fmla="*/ 12274375 w 16619702"/>
              <a:gd name="connsiteY1" fmla="*/ 147484 h 5112976"/>
              <a:gd name="connsiteX2" fmla="*/ 12124664 w 16619702"/>
              <a:gd name="connsiteY2" fmla="*/ 4231815 h 5112976"/>
              <a:gd name="connsiteX3" fmla="*/ 3717 w 16619702"/>
              <a:gd name="connsiteY3" fmla="*/ 4245590 h 5112976"/>
              <a:gd name="connsiteX4" fmla="*/ 359906 w 16619702"/>
              <a:gd name="connsiteY4" fmla="*/ 1649873 h 5112976"/>
              <a:gd name="connsiteX5" fmla="*/ 50189 w 16619702"/>
              <a:gd name="connsiteY5" fmla="*/ 0 h 5112976"/>
              <a:gd name="connsiteX0" fmla="*/ 50141 w 16656845"/>
              <a:gd name="connsiteY0" fmla="*/ 0 h 5072723"/>
              <a:gd name="connsiteX1" fmla="*/ 12274327 w 16656845"/>
              <a:gd name="connsiteY1" fmla="*/ 147484 h 5072723"/>
              <a:gd name="connsiteX2" fmla="*/ 12183610 w 16656845"/>
              <a:gd name="connsiteY2" fmla="*/ 4187570 h 5072723"/>
              <a:gd name="connsiteX3" fmla="*/ 3669 w 16656845"/>
              <a:gd name="connsiteY3" fmla="*/ 4245590 h 5072723"/>
              <a:gd name="connsiteX4" fmla="*/ 359858 w 16656845"/>
              <a:gd name="connsiteY4" fmla="*/ 1649873 h 5072723"/>
              <a:gd name="connsiteX5" fmla="*/ 50141 w 16656845"/>
              <a:gd name="connsiteY5" fmla="*/ 0 h 5072723"/>
              <a:gd name="connsiteX0" fmla="*/ 48410 w 15004891"/>
              <a:gd name="connsiteY0" fmla="*/ 0 h 4598531"/>
              <a:gd name="connsiteX1" fmla="*/ 12272596 w 15004891"/>
              <a:gd name="connsiteY1" fmla="*/ 147484 h 4598531"/>
              <a:gd name="connsiteX2" fmla="*/ 12181879 w 15004891"/>
              <a:gd name="connsiteY2" fmla="*/ 4187570 h 4598531"/>
              <a:gd name="connsiteX3" fmla="*/ 1938 w 15004891"/>
              <a:gd name="connsiteY3" fmla="*/ 4245590 h 4598531"/>
              <a:gd name="connsiteX4" fmla="*/ 358127 w 15004891"/>
              <a:gd name="connsiteY4" fmla="*/ 1649873 h 4598531"/>
              <a:gd name="connsiteX5" fmla="*/ 48410 w 15004891"/>
              <a:gd name="connsiteY5" fmla="*/ 0 h 4598531"/>
              <a:gd name="connsiteX0" fmla="*/ 49782 w 16448836"/>
              <a:gd name="connsiteY0" fmla="*/ 0 h 5056405"/>
              <a:gd name="connsiteX1" fmla="*/ 12273968 w 16448836"/>
              <a:gd name="connsiteY1" fmla="*/ 147484 h 5056405"/>
              <a:gd name="connsiteX2" fmla="*/ 12183251 w 16448836"/>
              <a:gd name="connsiteY2" fmla="*/ 4187570 h 5056405"/>
              <a:gd name="connsiteX3" fmla="*/ 3310 w 16448836"/>
              <a:gd name="connsiteY3" fmla="*/ 4245590 h 5056405"/>
              <a:gd name="connsiteX4" fmla="*/ 359499 w 16448836"/>
              <a:gd name="connsiteY4" fmla="*/ 1649873 h 5056405"/>
              <a:gd name="connsiteX5" fmla="*/ 49782 w 16448836"/>
              <a:gd name="connsiteY5" fmla="*/ 0 h 5056405"/>
              <a:gd name="connsiteX0" fmla="*/ 49409 w 16179660"/>
              <a:gd name="connsiteY0" fmla="*/ 0 h 4997032"/>
              <a:gd name="connsiteX1" fmla="*/ 12273595 w 16179660"/>
              <a:gd name="connsiteY1" fmla="*/ 147484 h 4997032"/>
              <a:gd name="connsiteX2" fmla="*/ 12182878 w 16179660"/>
              <a:gd name="connsiteY2" fmla="*/ 4187570 h 4997032"/>
              <a:gd name="connsiteX3" fmla="*/ 2937 w 16179660"/>
              <a:gd name="connsiteY3" fmla="*/ 4245590 h 4997032"/>
              <a:gd name="connsiteX4" fmla="*/ 359126 w 16179660"/>
              <a:gd name="connsiteY4" fmla="*/ 1649873 h 4997032"/>
              <a:gd name="connsiteX5" fmla="*/ 49409 w 16179660"/>
              <a:gd name="connsiteY5" fmla="*/ 0 h 4997032"/>
              <a:gd name="connsiteX0" fmla="*/ 49409 w 16179660"/>
              <a:gd name="connsiteY0" fmla="*/ 0 h 4997032"/>
              <a:gd name="connsiteX1" fmla="*/ 12273595 w 16179660"/>
              <a:gd name="connsiteY1" fmla="*/ 147484 h 4997032"/>
              <a:gd name="connsiteX2" fmla="*/ 12182878 w 16179660"/>
              <a:gd name="connsiteY2" fmla="*/ 4187570 h 4997032"/>
              <a:gd name="connsiteX3" fmla="*/ 2937 w 16179660"/>
              <a:gd name="connsiteY3" fmla="*/ 4245590 h 4997032"/>
              <a:gd name="connsiteX4" fmla="*/ 19913 w 16179660"/>
              <a:gd name="connsiteY4" fmla="*/ 646982 h 4997032"/>
              <a:gd name="connsiteX5" fmla="*/ 49409 w 16179660"/>
              <a:gd name="connsiteY5" fmla="*/ 0 h 4997032"/>
              <a:gd name="connsiteX0" fmla="*/ 1656983 w 16179660"/>
              <a:gd name="connsiteY0" fmla="*/ 29496 h 4849548"/>
              <a:gd name="connsiteX1" fmla="*/ 12273595 w 16179660"/>
              <a:gd name="connsiteY1" fmla="*/ 0 h 4849548"/>
              <a:gd name="connsiteX2" fmla="*/ 12182878 w 16179660"/>
              <a:gd name="connsiteY2" fmla="*/ 4040086 h 4849548"/>
              <a:gd name="connsiteX3" fmla="*/ 2937 w 16179660"/>
              <a:gd name="connsiteY3" fmla="*/ 4098106 h 4849548"/>
              <a:gd name="connsiteX4" fmla="*/ 19913 w 16179660"/>
              <a:gd name="connsiteY4" fmla="*/ 499498 h 4849548"/>
              <a:gd name="connsiteX5" fmla="*/ 1656983 w 16179660"/>
              <a:gd name="connsiteY5" fmla="*/ 29496 h 4849548"/>
              <a:gd name="connsiteX0" fmla="*/ 1656983 w 16179660"/>
              <a:gd name="connsiteY0" fmla="*/ 252669 h 5072721"/>
              <a:gd name="connsiteX1" fmla="*/ 12273595 w 16179660"/>
              <a:gd name="connsiteY1" fmla="*/ 223173 h 5072721"/>
              <a:gd name="connsiteX2" fmla="*/ 12182878 w 16179660"/>
              <a:gd name="connsiteY2" fmla="*/ 4263259 h 5072721"/>
              <a:gd name="connsiteX3" fmla="*/ 2937 w 16179660"/>
              <a:gd name="connsiteY3" fmla="*/ 4321279 h 5072721"/>
              <a:gd name="connsiteX4" fmla="*/ 34662 w 16179660"/>
              <a:gd name="connsiteY4" fmla="*/ 0 h 5072721"/>
              <a:gd name="connsiteX5" fmla="*/ 1656983 w 16179660"/>
              <a:gd name="connsiteY5" fmla="*/ 252669 h 5072721"/>
              <a:gd name="connsiteX0" fmla="*/ 1622559 w 14253173"/>
              <a:gd name="connsiteY0" fmla="*/ 252669 h 4720693"/>
              <a:gd name="connsiteX1" fmla="*/ 12239171 w 14253173"/>
              <a:gd name="connsiteY1" fmla="*/ 223173 h 4720693"/>
              <a:gd name="connsiteX2" fmla="*/ 12148454 w 14253173"/>
              <a:gd name="connsiteY2" fmla="*/ 4263259 h 4720693"/>
              <a:gd name="connsiteX3" fmla="*/ 86500 w 14253173"/>
              <a:gd name="connsiteY3" fmla="*/ 4350775 h 4720693"/>
              <a:gd name="connsiteX4" fmla="*/ 238 w 14253173"/>
              <a:gd name="connsiteY4" fmla="*/ 0 h 4720693"/>
              <a:gd name="connsiteX5" fmla="*/ 1622559 w 14253173"/>
              <a:gd name="connsiteY5" fmla="*/ 252669 h 4720693"/>
              <a:gd name="connsiteX0" fmla="*/ 1622559 w 14253173"/>
              <a:gd name="connsiteY0" fmla="*/ 252669 h 4720693"/>
              <a:gd name="connsiteX1" fmla="*/ 12239171 w 14253173"/>
              <a:gd name="connsiteY1" fmla="*/ 223173 h 4720693"/>
              <a:gd name="connsiteX2" fmla="*/ 12148454 w 14253173"/>
              <a:gd name="connsiteY2" fmla="*/ 4263259 h 4720693"/>
              <a:gd name="connsiteX3" fmla="*/ 86500 w 14253173"/>
              <a:gd name="connsiteY3" fmla="*/ 4350775 h 4720693"/>
              <a:gd name="connsiteX4" fmla="*/ 238 w 14253173"/>
              <a:gd name="connsiteY4" fmla="*/ 0 h 4720693"/>
              <a:gd name="connsiteX5" fmla="*/ 1622559 w 14253173"/>
              <a:gd name="connsiteY5" fmla="*/ 252669 h 4720693"/>
              <a:gd name="connsiteX0" fmla="*/ 1622598 w 14253996"/>
              <a:gd name="connsiteY0" fmla="*/ 252669 h 4712915"/>
              <a:gd name="connsiteX1" fmla="*/ 12239210 w 14253996"/>
              <a:gd name="connsiteY1" fmla="*/ 223173 h 4712915"/>
              <a:gd name="connsiteX2" fmla="*/ 12148493 w 14253996"/>
              <a:gd name="connsiteY2" fmla="*/ 4263259 h 4712915"/>
              <a:gd name="connsiteX3" fmla="*/ 71790 w 14253996"/>
              <a:gd name="connsiteY3" fmla="*/ 4336027 h 4712915"/>
              <a:gd name="connsiteX4" fmla="*/ 277 w 14253996"/>
              <a:gd name="connsiteY4" fmla="*/ 0 h 4712915"/>
              <a:gd name="connsiteX5" fmla="*/ 1622598 w 14253996"/>
              <a:gd name="connsiteY5" fmla="*/ 252669 h 4712915"/>
              <a:gd name="connsiteX0" fmla="*/ 1578644 w 14210042"/>
              <a:gd name="connsiteY0" fmla="*/ 223172 h 4683418"/>
              <a:gd name="connsiteX1" fmla="*/ 12195256 w 14210042"/>
              <a:gd name="connsiteY1" fmla="*/ 193676 h 4683418"/>
              <a:gd name="connsiteX2" fmla="*/ 12104539 w 14210042"/>
              <a:gd name="connsiteY2" fmla="*/ 4233762 h 4683418"/>
              <a:gd name="connsiteX3" fmla="*/ 27836 w 14210042"/>
              <a:gd name="connsiteY3" fmla="*/ 4306530 h 4683418"/>
              <a:gd name="connsiteX4" fmla="*/ 569 w 14210042"/>
              <a:gd name="connsiteY4" fmla="*/ 0 h 4683418"/>
              <a:gd name="connsiteX5" fmla="*/ 1578644 w 14210042"/>
              <a:gd name="connsiteY5" fmla="*/ 223172 h 4683418"/>
              <a:gd name="connsiteX0" fmla="*/ 1578075 w 14209473"/>
              <a:gd name="connsiteY0" fmla="*/ 223172 h 4683418"/>
              <a:gd name="connsiteX1" fmla="*/ 12194687 w 14209473"/>
              <a:gd name="connsiteY1" fmla="*/ 193676 h 4683418"/>
              <a:gd name="connsiteX2" fmla="*/ 12103970 w 14209473"/>
              <a:gd name="connsiteY2" fmla="*/ 4233762 h 4683418"/>
              <a:gd name="connsiteX3" fmla="*/ 27267 w 14209473"/>
              <a:gd name="connsiteY3" fmla="*/ 4306530 h 4683418"/>
              <a:gd name="connsiteX4" fmla="*/ 0 w 14209473"/>
              <a:gd name="connsiteY4" fmla="*/ 0 h 4683418"/>
              <a:gd name="connsiteX5" fmla="*/ 1578075 w 14209473"/>
              <a:gd name="connsiteY5" fmla="*/ 223172 h 4683418"/>
              <a:gd name="connsiteX0" fmla="*/ 1578075 w 14209473"/>
              <a:gd name="connsiteY0" fmla="*/ 223172 h 4683418"/>
              <a:gd name="connsiteX1" fmla="*/ 12194687 w 14209473"/>
              <a:gd name="connsiteY1" fmla="*/ 193676 h 4683418"/>
              <a:gd name="connsiteX2" fmla="*/ 12103970 w 14209473"/>
              <a:gd name="connsiteY2" fmla="*/ 4233762 h 4683418"/>
              <a:gd name="connsiteX3" fmla="*/ 27267 w 14209473"/>
              <a:gd name="connsiteY3" fmla="*/ 4306530 h 4683418"/>
              <a:gd name="connsiteX4" fmla="*/ 0 w 14209473"/>
              <a:gd name="connsiteY4" fmla="*/ 0 h 4683418"/>
              <a:gd name="connsiteX5" fmla="*/ 1578075 w 14209473"/>
              <a:gd name="connsiteY5" fmla="*/ 223172 h 4683418"/>
              <a:gd name="connsiteX0" fmla="*/ 8701546 w 14209473"/>
              <a:gd name="connsiteY0" fmla="*/ 16694 h 4683418"/>
              <a:gd name="connsiteX1" fmla="*/ 12194687 w 14209473"/>
              <a:gd name="connsiteY1" fmla="*/ 193676 h 4683418"/>
              <a:gd name="connsiteX2" fmla="*/ 12103970 w 14209473"/>
              <a:gd name="connsiteY2" fmla="*/ 4233762 h 4683418"/>
              <a:gd name="connsiteX3" fmla="*/ 27267 w 14209473"/>
              <a:gd name="connsiteY3" fmla="*/ 4306530 h 4683418"/>
              <a:gd name="connsiteX4" fmla="*/ 0 w 14209473"/>
              <a:gd name="connsiteY4" fmla="*/ 0 h 4683418"/>
              <a:gd name="connsiteX5" fmla="*/ 8701546 w 14209473"/>
              <a:gd name="connsiteY5" fmla="*/ 16694 h 4683418"/>
              <a:gd name="connsiteX0" fmla="*/ 8701546 w 14209473"/>
              <a:gd name="connsiteY0" fmla="*/ 1945 h 4668669"/>
              <a:gd name="connsiteX1" fmla="*/ 12194687 w 14209473"/>
              <a:gd name="connsiteY1" fmla="*/ 178927 h 4668669"/>
              <a:gd name="connsiteX2" fmla="*/ 12103970 w 14209473"/>
              <a:gd name="connsiteY2" fmla="*/ 4219013 h 4668669"/>
              <a:gd name="connsiteX3" fmla="*/ 27267 w 14209473"/>
              <a:gd name="connsiteY3" fmla="*/ 4291781 h 4668669"/>
              <a:gd name="connsiteX4" fmla="*/ 0 w 14209473"/>
              <a:gd name="connsiteY4" fmla="*/ 0 h 4668669"/>
              <a:gd name="connsiteX5" fmla="*/ 8701546 w 14209473"/>
              <a:gd name="connsiteY5" fmla="*/ 1945 h 4668669"/>
              <a:gd name="connsiteX0" fmla="*/ 12182166 w 14209473"/>
              <a:gd name="connsiteY0" fmla="*/ 16694 h 4668669"/>
              <a:gd name="connsiteX1" fmla="*/ 12194687 w 14209473"/>
              <a:gd name="connsiteY1" fmla="*/ 178927 h 4668669"/>
              <a:gd name="connsiteX2" fmla="*/ 12103970 w 14209473"/>
              <a:gd name="connsiteY2" fmla="*/ 4219013 h 4668669"/>
              <a:gd name="connsiteX3" fmla="*/ 27267 w 14209473"/>
              <a:gd name="connsiteY3" fmla="*/ 4291781 h 4668669"/>
              <a:gd name="connsiteX4" fmla="*/ 0 w 14209473"/>
              <a:gd name="connsiteY4" fmla="*/ 0 h 4668669"/>
              <a:gd name="connsiteX5" fmla="*/ 12182166 w 14209473"/>
              <a:gd name="connsiteY5" fmla="*/ 16694 h 4668669"/>
              <a:gd name="connsiteX0" fmla="*/ 12182166 w 14180684"/>
              <a:gd name="connsiteY0" fmla="*/ 16694 h 4467237"/>
              <a:gd name="connsiteX1" fmla="*/ 12150442 w 14180684"/>
              <a:gd name="connsiteY1" fmla="*/ 4013508 h 4467237"/>
              <a:gd name="connsiteX2" fmla="*/ 12103970 w 14180684"/>
              <a:gd name="connsiteY2" fmla="*/ 4219013 h 4467237"/>
              <a:gd name="connsiteX3" fmla="*/ 27267 w 14180684"/>
              <a:gd name="connsiteY3" fmla="*/ 4291781 h 4467237"/>
              <a:gd name="connsiteX4" fmla="*/ 0 w 14180684"/>
              <a:gd name="connsiteY4" fmla="*/ 0 h 4467237"/>
              <a:gd name="connsiteX5" fmla="*/ 12182166 w 14180684"/>
              <a:gd name="connsiteY5" fmla="*/ 16694 h 4467237"/>
              <a:gd name="connsiteX0" fmla="*/ 12182166 w 12671202"/>
              <a:gd name="connsiteY0" fmla="*/ 16694 h 4467237"/>
              <a:gd name="connsiteX1" fmla="*/ 12150442 w 12671202"/>
              <a:gd name="connsiteY1" fmla="*/ 4013508 h 4467237"/>
              <a:gd name="connsiteX2" fmla="*/ 12103970 w 12671202"/>
              <a:gd name="connsiteY2" fmla="*/ 4219013 h 4467237"/>
              <a:gd name="connsiteX3" fmla="*/ 27267 w 12671202"/>
              <a:gd name="connsiteY3" fmla="*/ 4291781 h 4467237"/>
              <a:gd name="connsiteX4" fmla="*/ 0 w 12671202"/>
              <a:gd name="connsiteY4" fmla="*/ 0 h 4467237"/>
              <a:gd name="connsiteX5" fmla="*/ 12182166 w 12671202"/>
              <a:gd name="connsiteY5" fmla="*/ 16694 h 4467237"/>
              <a:gd name="connsiteX0" fmla="*/ 12182166 w 12972148"/>
              <a:gd name="connsiteY0" fmla="*/ 16694 h 4467237"/>
              <a:gd name="connsiteX1" fmla="*/ 12150442 w 12972148"/>
              <a:gd name="connsiteY1" fmla="*/ 4013508 h 4467237"/>
              <a:gd name="connsiteX2" fmla="*/ 12103970 w 12972148"/>
              <a:gd name="connsiteY2" fmla="*/ 4219013 h 4467237"/>
              <a:gd name="connsiteX3" fmla="*/ 27267 w 12972148"/>
              <a:gd name="connsiteY3" fmla="*/ 4291781 h 4467237"/>
              <a:gd name="connsiteX4" fmla="*/ 0 w 12972148"/>
              <a:gd name="connsiteY4" fmla="*/ 0 h 4467237"/>
              <a:gd name="connsiteX5" fmla="*/ 12182166 w 12972148"/>
              <a:gd name="connsiteY5" fmla="*/ 16694 h 4467237"/>
              <a:gd name="connsiteX0" fmla="*/ 12182166 w 12618536"/>
              <a:gd name="connsiteY0" fmla="*/ 16694 h 4467237"/>
              <a:gd name="connsiteX1" fmla="*/ 12150442 w 12618536"/>
              <a:gd name="connsiteY1" fmla="*/ 4013508 h 4467237"/>
              <a:gd name="connsiteX2" fmla="*/ 12103970 w 12618536"/>
              <a:gd name="connsiteY2" fmla="*/ 4219013 h 4467237"/>
              <a:gd name="connsiteX3" fmla="*/ 27267 w 12618536"/>
              <a:gd name="connsiteY3" fmla="*/ 4291781 h 4467237"/>
              <a:gd name="connsiteX4" fmla="*/ 0 w 12618536"/>
              <a:gd name="connsiteY4" fmla="*/ 0 h 4467237"/>
              <a:gd name="connsiteX5" fmla="*/ 12182166 w 12618536"/>
              <a:gd name="connsiteY5" fmla="*/ 16694 h 4467237"/>
              <a:gd name="connsiteX0" fmla="*/ 12182166 w 12182166"/>
              <a:gd name="connsiteY0" fmla="*/ 16694 h 4351700"/>
              <a:gd name="connsiteX1" fmla="*/ 12150442 w 12182166"/>
              <a:gd name="connsiteY1" fmla="*/ 4013508 h 4351700"/>
              <a:gd name="connsiteX2" fmla="*/ 6352099 w 12182166"/>
              <a:gd name="connsiteY2" fmla="*/ 2803168 h 4351700"/>
              <a:gd name="connsiteX3" fmla="*/ 27267 w 12182166"/>
              <a:gd name="connsiteY3" fmla="*/ 4291781 h 4351700"/>
              <a:gd name="connsiteX4" fmla="*/ 0 w 12182166"/>
              <a:gd name="connsiteY4" fmla="*/ 0 h 4351700"/>
              <a:gd name="connsiteX5" fmla="*/ 12182166 w 12182166"/>
              <a:gd name="connsiteY5" fmla="*/ 16694 h 4351700"/>
              <a:gd name="connsiteX0" fmla="*/ 12182166 w 12194687"/>
              <a:gd name="connsiteY0" fmla="*/ 16694 h 4350591"/>
              <a:gd name="connsiteX1" fmla="*/ 12194687 w 12194687"/>
              <a:gd name="connsiteY1" fmla="*/ 4264231 h 4350591"/>
              <a:gd name="connsiteX2" fmla="*/ 6352099 w 12194687"/>
              <a:gd name="connsiteY2" fmla="*/ 2803168 h 4350591"/>
              <a:gd name="connsiteX3" fmla="*/ 27267 w 12194687"/>
              <a:gd name="connsiteY3" fmla="*/ 4291781 h 4350591"/>
              <a:gd name="connsiteX4" fmla="*/ 0 w 12194687"/>
              <a:gd name="connsiteY4" fmla="*/ 0 h 4350591"/>
              <a:gd name="connsiteX5" fmla="*/ 12182166 w 12194687"/>
              <a:gd name="connsiteY5" fmla="*/ 16694 h 4350591"/>
              <a:gd name="connsiteX0" fmla="*/ 12158475 w 12170996"/>
              <a:gd name="connsiteY0" fmla="*/ 1946 h 4335843"/>
              <a:gd name="connsiteX1" fmla="*/ 12170996 w 12170996"/>
              <a:gd name="connsiteY1" fmla="*/ 4249483 h 4335843"/>
              <a:gd name="connsiteX2" fmla="*/ 6328408 w 12170996"/>
              <a:gd name="connsiteY2" fmla="*/ 2788420 h 4335843"/>
              <a:gd name="connsiteX3" fmla="*/ 3576 w 12170996"/>
              <a:gd name="connsiteY3" fmla="*/ 4277033 h 4335843"/>
              <a:gd name="connsiteX4" fmla="*/ 5805 w 12170996"/>
              <a:gd name="connsiteY4" fmla="*/ 0 h 4335843"/>
              <a:gd name="connsiteX5" fmla="*/ 12158475 w 12170996"/>
              <a:gd name="connsiteY5" fmla="*/ 1946 h 4335843"/>
              <a:gd name="connsiteX0" fmla="*/ 12158475 w 12170996"/>
              <a:gd name="connsiteY0" fmla="*/ 0 h 4333897"/>
              <a:gd name="connsiteX1" fmla="*/ 12170996 w 12170996"/>
              <a:gd name="connsiteY1" fmla="*/ 4247537 h 4333897"/>
              <a:gd name="connsiteX2" fmla="*/ 6328408 w 12170996"/>
              <a:gd name="connsiteY2" fmla="*/ 2786474 h 4333897"/>
              <a:gd name="connsiteX3" fmla="*/ 3576 w 12170996"/>
              <a:gd name="connsiteY3" fmla="*/ 4275087 h 4333897"/>
              <a:gd name="connsiteX4" fmla="*/ 5805 w 12170996"/>
              <a:gd name="connsiteY4" fmla="*/ 27550 h 4333897"/>
              <a:gd name="connsiteX5" fmla="*/ 12158475 w 12170996"/>
              <a:gd name="connsiteY5" fmla="*/ 0 h 4333897"/>
              <a:gd name="connsiteX0" fmla="*/ 12158475 w 12170996"/>
              <a:gd name="connsiteY0" fmla="*/ 0 h 4377156"/>
              <a:gd name="connsiteX1" fmla="*/ 12170996 w 12170996"/>
              <a:gd name="connsiteY1" fmla="*/ 4247537 h 4377156"/>
              <a:gd name="connsiteX2" fmla="*/ 6328408 w 12170996"/>
              <a:gd name="connsiteY2" fmla="*/ 2786474 h 4377156"/>
              <a:gd name="connsiteX3" fmla="*/ 3576 w 12170996"/>
              <a:gd name="connsiteY3" fmla="*/ 4319332 h 4377156"/>
              <a:gd name="connsiteX4" fmla="*/ 5805 w 12170996"/>
              <a:gd name="connsiteY4" fmla="*/ 27550 h 4377156"/>
              <a:gd name="connsiteX5" fmla="*/ 12158475 w 12170996"/>
              <a:gd name="connsiteY5" fmla="*/ 0 h 4377156"/>
              <a:gd name="connsiteX0" fmla="*/ 12154899 w 12167420"/>
              <a:gd name="connsiteY0" fmla="*/ 0 h 4319332"/>
              <a:gd name="connsiteX1" fmla="*/ 12167420 w 12167420"/>
              <a:gd name="connsiteY1" fmla="*/ 4247537 h 4319332"/>
              <a:gd name="connsiteX2" fmla="*/ 6324832 w 12167420"/>
              <a:gd name="connsiteY2" fmla="*/ 2786474 h 4319332"/>
              <a:gd name="connsiteX3" fmla="*/ 0 w 12167420"/>
              <a:gd name="connsiteY3" fmla="*/ 4319332 h 4319332"/>
              <a:gd name="connsiteX4" fmla="*/ 2229 w 12167420"/>
              <a:gd name="connsiteY4" fmla="*/ 27550 h 4319332"/>
              <a:gd name="connsiteX5" fmla="*/ 12154899 w 12167420"/>
              <a:gd name="connsiteY5" fmla="*/ 0 h 4319332"/>
              <a:gd name="connsiteX0" fmla="*/ 12154899 w 12167420"/>
              <a:gd name="connsiteY0" fmla="*/ 0 h 4319332"/>
              <a:gd name="connsiteX1" fmla="*/ 12167420 w 12167420"/>
              <a:gd name="connsiteY1" fmla="*/ 4247537 h 4319332"/>
              <a:gd name="connsiteX2" fmla="*/ 6324832 w 12167420"/>
              <a:gd name="connsiteY2" fmla="*/ 2786474 h 4319332"/>
              <a:gd name="connsiteX3" fmla="*/ 0 w 12167420"/>
              <a:gd name="connsiteY3" fmla="*/ 4319332 h 4319332"/>
              <a:gd name="connsiteX4" fmla="*/ 2229 w 12167420"/>
              <a:gd name="connsiteY4" fmla="*/ 27550 h 4319332"/>
              <a:gd name="connsiteX5" fmla="*/ 12154899 w 12167420"/>
              <a:gd name="connsiteY5" fmla="*/ 0 h 4319332"/>
              <a:gd name="connsiteX0" fmla="*/ 12154899 w 12167420"/>
              <a:gd name="connsiteY0" fmla="*/ 0 h 4319332"/>
              <a:gd name="connsiteX1" fmla="*/ 12167420 w 12167420"/>
              <a:gd name="connsiteY1" fmla="*/ 4247537 h 4319332"/>
              <a:gd name="connsiteX2" fmla="*/ 6059361 w 12167420"/>
              <a:gd name="connsiteY2" fmla="*/ 2889712 h 4319332"/>
              <a:gd name="connsiteX3" fmla="*/ 0 w 12167420"/>
              <a:gd name="connsiteY3" fmla="*/ 4319332 h 4319332"/>
              <a:gd name="connsiteX4" fmla="*/ 2229 w 12167420"/>
              <a:gd name="connsiteY4" fmla="*/ 27550 h 4319332"/>
              <a:gd name="connsiteX5" fmla="*/ 12154899 w 12167420"/>
              <a:gd name="connsiteY5" fmla="*/ 0 h 4319332"/>
              <a:gd name="connsiteX0" fmla="*/ 12154899 w 12167420"/>
              <a:gd name="connsiteY0" fmla="*/ 0 h 4407822"/>
              <a:gd name="connsiteX1" fmla="*/ 12167420 w 12167420"/>
              <a:gd name="connsiteY1" fmla="*/ 4247537 h 4407822"/>
              <a:gd name="connsiteX2" fmla="*/ 6059361 w 12167420"/>
              <a:gd name="connsiteY2" fmla="*/ 2889712 h 4407822"/>
              <a:gd name="connsiteX3" fmla="*/ 0 w 12167420"/>
              <a:gd name="connsiteY3" fmla="*/ 4407822 h 4407822"/>
              <a:gd name="connsiteX4" fmla="*/ 2229 w 12167420"/>
              <a:gd name="connsiteY4" fmla="*/ 27550 h 4407822"/>
              <a:gd name="connsiteX5" fmla="*/ 12154899 w 12167420"/>
              <a:gd name="connsiteY5" fmla="*/ 0 h 4407822"/>
              <a:gd name="connsiteX0" fmla="*/ 12154899 w 12167420"/>
              <a:gd name="connsiteY0" fmla="*/ 1947 h 4409769"/>
              <a:gd name="connsiteX1" fmla="*/ 12167420 w 12167420"/>
              <a:gd name="connsiteY1" fmla="*/ 4249484 h 4409769"/>
              <a:gd name="connsiteX2" fmla="*/ 6059361 w 12167420"/>
              <a:gd name="connsiteY2" fmla="*/ 2891659 h 4409769"/>
              <a:gd name="connsiteX3" fmla="*/ 0 w 12167420"/>
              <a:gd name="connsiteY3" fmla="*/ 4409769 h 4409769"/>
              <a:gd name="connsiteX4" fmla="*/ 2229 w 12167420"/>
              <a:gd name="connsiteY4" fmla="*/ 0 h 4409769"/>
              <a:gd name="connsiteX5" fmla="*/ 12154899 w 12167420"/>
              <a:gd name="connsiteY5" fmla="*/ 1947 h 4409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67420" h="4409769">
                <a:moveTo>
                  <a:pt x="12154899" y="1947"/>
                </a:moveTo>
                <a:cubicBezTo>
                  <a:pt x="12159073" y="1417793"/>
                  <a:pt x="12163246" y="2833638"/>
                  <a:pt x="12167420" y="4249484"/>
                </a:cubicBezTo>
                <a:cubicBezTo>
                  <a:pt x="10383016" y="3320336"/>
                  <a:pt x="8087264" y="2864945"/>
                  <a:pt x="6059361" y="2891659"/>
                </a:cubicBezTo>
                <a:cubicBezTo>
                  <a:pt x="4031458" y="2918373"/>
                  <a:pt x="1268512" y="3392131"/>
                  <a:pt x="0" y="4409769"/>
                </a:cubicBezTo>
                <a:cubicBezTo>
                  <a:pt x="5659" y="2089355"/>
                  <a:pt x="11318" y="1229033"/>
                  <a:pt x="2229" y="0"/>
                </a:cubicBezTo>
                <a:lnTo>
                  <a:pt x="12154899" y="1947"/>
                </a:lnTo>
                <a:close/>
              </a:path>
            </a:pathLst>
          </a:custGeom>
        </p:spPr>
        <p:txBody>
          <a:bodyPr anchor="ctr"/>
          <a:lstStyle>
            <a:lvl1pPr algn="ctr">
              <a:defRPr baseline="0">
                <a:solidFill>
                  <a:srgbClr val="6D6E6C"/>
                </a:solidFill>
              </a:defRPr>
            </a:lvl1pPr>
          </a:lstStyle>
          <a:p>
            <a:r>
              <a:rPr lang="en-US" dirty="0"/>
              <a:t>Click to add photo </a:t>
            </a:r>
          </a:p>
        </p:txBody>
      </p:sp>
      <p:sp>
        <p:nvSpPr>
          <p:cNvPr id="12" name="Oval 11"/>
          <p:cNvSpPr/>
          <p:nvPr userDrawn="1"/>
        </p:nvSpPr>
        <p:spPr>
          <a:xfrm flipH="1">
            <a:off x="10837179" y="5366257"/>
            <a:ext cx="1103834" cy="1103834"/>
          </a:xfrm>
          <a:prstGeom prst="ellipse">
            <a:avLst/>
          </a:prstGeom>
          <a:solidFill>
            <a:srgbClr val="16A8D3">
              <a:alpha val="8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Freeform 12"/>
          <p:cNvSpPr/>
          <p:nvPr userDrawn="1"/>
        </p:nvSpPr>
        <p:spPr>
          <a:xfrm flipH="1">
            <a:off x="3787" y="2843368"/>
            <a:ext cx="12173465" cy="4043593"/>
          </a:xfrm>
          <a:custGeom>
            <a:avLst/>
            <a:gdLst>
              <a:gd name="connsiteX0" fmla="*/ 6058389 w 12173465"/>
              <a:gd name="connsiteY0" fmla="*/ 0 h 4043593"/>
              <a:gd name="connsiteX1" fmla="*/ 150546 w 12173465"/>
              <a:gd name="connsiteY1" fmla="*/ 1318071 h 4043593"/>
              <a:gd name="connsiteX2" fmla="*/ 0 w 12173465"/>
              <a:gd name="connsiteY2" fmla="*/ 1413314 h 4043593"/>
              <a:gd name="connsiteX3" fmla="*/ 0 w 12173465"/>
              <a:gd name="connsiteY3" fmla="*/ 4043593 h 4043593"/>
              <a:gd name="connsiteX4" fmla="*/ 12173465 w 12173465"/>
              <a:gd name="connsiteY4" fmla="*/ 4043593 h 4043593"/>
              <a:gd name="connsiteX5" fmla="*/ 12173465 w 12173465"/>
              <a:gd name="connsiteY5" fmla="*/ 1449177 h 4043593"/>
              <a:gd name="connsiteX6" fmla="*/ 11966232 w 12173465"/>
              <a:gd name="connsiteY6" fmla="*/ 1318071 h 4043593"/>
              <a:gd name="connsiteX7" fmla="*/ 6058389 w 12173465"/>
              <a:gd name="connsiteY7" fmla="*/ 0 h 40435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73465" h="4043593">
                <a:moveTo>
                  <a:pt x="6058389" y="0"/>
                </a:moveTo>
                <a:cubicBezTo>
                  <a:pt x="3679934" y="0"/>
                  <a:pt x="1554793" y="513092"/>
                  <a:pt x="150546" y="1318071"/>
                </a:cubicBezTo>
                <a:lnTo>
                  <a:pt x="0" y="1413314"/>
                </a:lnTo>
                <a:lnTo>
                  <a:pt x="0" y="4043593"/>
                </a:lnTo>
                <a:lnTo>
                  <a:pt x="12173465" y="4043593"/>
                </a:lnTo>
                <a:lnTo>
                  <a:pt x="12173465" y="1449177"/>
                </a:lnTo>
                <a:lnTo>
                  <a:pt x="11966232" y="1318071"/>
                </a:lnTo>
                <a:cubicBezTo>
                  <a:pt x="10561984" y="513092"/>
                  <a:pt x="8436844" y="0"/>
                  <a:pt x="6058389" y="0"/>
                </a:cubicBezTo>
                <a:close/>
              </a:path>
            </a:pathLst>
          </a:custGeom>
          <a:solidFill>
            <a:srgbClr val="E632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Arc 19"/>
          <p:cNvSpPr/>
          <p:nvPr userDrawn="1"/>
        </p:nvSpPr>
        <p:spPr>
          <a:xfrm>
            <a:off x="-274058" y="3098207"/>
            <a:ext cx="13412102" cy="4572000"/>
          </a:xfrm>
          <a:prstGeom prst="arc">
            <a:avLst>
              <a:gd name="adj1" fmla="val 11191005"/>
              <a:gd name="adj2" fmla="val 20906242"/>
            </a:avLst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4" name="Straight Connector 23"/>
          <p:cNvCxnSpPr/>
          <p:nvPr userDrawn="1"/>
        </p:nvCxnSpPr>
        <p:spPr>
          <a:xfrm flipH="1">
            <a:off x="332508" y="4442958"/>
            <a:ext cx="1162864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 Placeholder 84"/>
          <p:cNvSpPr>
            <a:spLocks noGrp="1"/>
          </p:cNvSpPr>
          <p:nvPr>
            <p:ph type="body" sz="quarter" idx="25" hasCustomPrompt="1"/>
          </p:nvPr>
        </p:nvSpPr>
        <p:spPr>
          <a:xfrm>
            <a:off x="332508" y="4612984"/>
            <a:ext cx="11545518" cy="633861"/>
          </a:xfrm>
        </p:spPr>
        <p:txBody>
          <a:bodyPr anchor="ctr">
            <a:normAutofit/>
          </a:bodyPr>
          <a:lstStyle>
            <a:lvl1pPr marL="0" indent="0" algn="ctr">
              <a:buNone/>
              <a:defRPr sz="30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Sub heading</a:t>
            </a:r>
          </a:p>
        </p:txBody>
      </p:sp>
      <p:sp>
        <p:nvSpPr>
          <p:cNvPr id="27" name="Text Placeholder 74"/>
          <p:cNvSpPr>
            <a:spLocks noGrp="1"/>
          </p:cNvSpPr>
          <p:nvPr>
            <p:ph type="body" sz="quarter" idx="20" hasCustomPrompt="1"/>
          </p:nvPr>
        </p:nvSpPr>
        <p:spPr>
          <a:xfrm>
            <a:off x="332508" y="3642949"/>
            <a:ext cx="11545518" cy="629984"/>
          </a:xfrm>
        </p:spPr>
        <p:txBody>
          <a:bodyPr>
            <a:noAutofit/>
          </a:bodyPr>
          <a:lstStyle>
            <a:lvl1pPr marL="0" indent="0" algn="ctr">
              <a:buNone/>
              <a:defRPr sz="3600">
                <a:solidFill>
                  <a:schemeClr val="bg1"/>
                </a:solidFill>
                <a:latin typeface="+mj-lt"/>
              </a:defRPr>
            </a:lvl1pPr>
            <a:lvl2pPr>
              <a:defRPr sz="3600"/>
            </a:lvl2pPr>
            <a:lvl3pPr>
              <a:defRPr sz="3600"/>
            </a:lvl3pPr>
            <a:lvl4pPr>
              <a:defRPr sz="3600"/>
            </a:lvl4pPr>
            <a:lvl5pPr>
              <a:defRPr sz="36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7" name="テキスト プレースホルダー 36"/>
          <p:cNvSpPr txBox="1">
            <a:spLocks/>
          </p:cNvSpPr>
          <p:nvPr userDrawn="1"/>
        </p:nvSpPr>
        <p:spPr bwMode="auto">
          <a:xfrm>
            <a:off x="591670" y="6376509"/>
            <a:ext cx="11306221" cy="411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Lucida Grande" charset="0"/>
                <a:ea typeface="MS PGothic" charset="-128"/>
                <a:cs typeface="Geneva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9pPr>
          </a:lstStyle>
          <a:p>
            <a:pPr algn="l">
              <a:buFontTx/>
              <a:buNone/>
            </a:pPr>
            <a:r>
              <a:rPr lang="en-US" altLang="ja-JP" sz="1100" b="1" dirty="0">
                <a:solidFill>
                  <a:schemeClr val="bg1"/>
                </a:solidFill>
                <a:latin typeface="Calibri" charset="0"/>
              </a:rPr>
              <a:t>EMERGE </a:t>
            </a:r>
            <a:r>
              <a:rPr lang="en-US" altLang="ja-JP" sz="1100" b="0" baseline="0" dirty="0">
                <a:solidFill>
                  <a:schemeClr val="bg1"/>
                </a:solidFill>
                <a:latin typeface="Calibri" charset="0"/>
              </a:rPr>
              <a:t>empowering female entrepreneurs in engineering</a:t>
            </a:r>
            <a:endParaRPr kumimoji="1" lang="ja-JP" altLang="en-US" sz="1100" b="0" dirty="0">
              <a:solidFill>
                <a:schemeClr val="bg1"/>
              </a:solidFill>
              <a:latin typeface="Calibri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756063" flipH="1">
            <a:off x="23560" y="6215909"/>
            <a:ext cx="740284" cy="56997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00420" flipH="1">
            <a:off x="53261" y="3152958"/>
            <a:ext cx="1313993" cy="128122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4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950261" y="3294529"/>
            <a:ext cx="1167434" cy="1163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13573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hoto Top - Text Bottom (TURQUOIS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icture Placeholder 6"/>
          <p:cNvSpPr>
            <a:spLocks noGrp="1"/>
          </p:cNvSpPr>
          <p:nvPr>
            <p:ph type="pic" sz="quarter" idx="10" hasCustomPrompt="1"/>
          </p:nvPr>
        </p:nvSpPr>
        <p:spPr>
          <a:xfrm>
            <a:off x="11628" y="7397"/>
            <a:ext cx="12167420" cy="4409769"/>
          </a:xfrm>
          <a:custGeom>
            <a:avLst/>
            <a:gdLst>
              <a:gd name="connsiteX0" fmla="*/ 0 w 12177713"/>
              <a:gd name="connsiteY0" fmla="*/ 0 h 4835525"/>
              <a:gd name="connsiteX1" fmla="*/ 6088857 w 12177713"/>
              <a:gd name="connsiteY1" fmla="*/ 0 h 4835525"/>
              <a:gd name="connsiteX2" fmla="*/ 12177714 w 12177713"/>
              <a:gd name="connsiteY2" fmla="*/ 2417763 h 4835525"/>
              <a:gd name="connsiteX3" fmla="*/ 6088857 w 12177713"/>
              <a:gd name="connsiteY3" fmla="*/ 4835526 h 4835525"/>
              <a:gd name="connsiteX4" fmla="*/ 0 w 12177713"/>
              <a:gd name="connsiteY4" fmla="*/ 4835525 h 4835525"/>
              <a:gd name="connsiteX5" fmla="*/ 0 w 12177713"/>
              <a:gd name="connsiteY5" fmla="*/ 0 h 4835525"/>
              <a:gd name="connsiteX0" fmla="*/ 0 w 13770334"/>
              <a:gd name="connsiteY0" fmla="*/ 0 h 4835526"/>
              <a:gd name="connsiteX1" fmla="*/ 11958715 w 13770334"/>
              <a:gd name="connsiteY1" fmla="*/ 368709 h 4835526"/>
              <a:gd name="connsiteX2" fmla="*/ 12177714 w 13770334"/>
              <a:gd name="connsiteY2" fmla="*/ 2417763 h 4835526"/>
              <a:gd name="connsiteX3" fmla="*/ 6088857 w 13770334"/>
              <a:gd name="connsiteY3" fmla="*/ 4835526 h 4835526"/>
              <a:gd name="connsiteX4" fmla="*/ 0 w 13770334"/>
              <a:gd name="connsiteY4" fmla="*/ 4835525 h 4835526"/>
              <a:gd name="connsiteX5" fmla="*/ 0 w 13770334"/>
              <a:gd name="connsiteY5" fmla="*/ 0 h 4835526"/>
              <a:gd name="connsiteX0" fmla="*/ 0 w 13957524"/>
              <a:gd name="connsiteY0" fmla="*/ 0 h 4835526"/>
              <a:gd name="connsiteX1" fmla="*/ 12224186 w 13957524"/>
              <a:gd name="connsiteY1" fmla="*/ 147484 h 4835526"/>
              <a:gd name="connsiteX2" fmla="*/ 12177714 w 13957524"/>
              <a:gd name="connsiteY2" fmla="*/ 2417763 h 4835526"/>
              <a:gd name="connsiteX3" fmla="*/ 6088857 w 13957524"/>
              <a:gd name="connsiteY3" fmla="*/ 4835526 h 4835526"/>
              <a:gd name="connsiteX4" fmla="*/ 0 w 13957524"/>
              <a:gd name="connsiteY4" fmla="*/ 4835525 h 4835526"/>
              <a:gd name="connsiteX5" fmla="*/ 0 w 13957524"/>
              <a:gd name="connsiteY5" fmla="*/ 0 h 4835526"/>
              <a:gd name="connsiteX0" fmla="*/ 0 w 13957524"/>
              <a:gd name="connsiteY0" fmla="*/ 0 h 4835526"/>
              <a:gd name="connsiteX1" fmla="*/ 12224186 w 13957524"/>
              <a:gd name="connsiteY1" fmla="*/ 147484 h 4835526"/>
              <a:gd name="connsiteX2" fmla="*/ 12177714 w 13957524"/>
              <a:gd name="connsiteY2" fmla="*/ 2417763 h 4835526"/>
              <a:gd name="connsiteX3" fmla="*/ 6088857 w 13957524"/>
              <a:gd name="connsiteY3" fmla="*/ 4835526 h 4835526"/>
              <a:gd name="connsiteX4" fmla="*/ 309717 w 13957524"/>
              <a:gd name="connsiteY4" fmla="*/ 1649873 h 4835526"/>
              <a:gd name="connsiteX5" fmla="*/ 0 w 13957524"/>
              <a:gd name="connsiteY5" fmla="*/ 0 h 4835526"/>
              <a:gd name="connsiteX0" fmla="*/ 46472 w 14308830"/>
              <a:gd name="connsiteY0" fmla="*/ 0 h 4245590"/>
              <a:gd name="connsiteX1" fmla="*/ 12270658 w 14308830"/>
              <a:gd name="connsiteY1" fmla="*/ 147484 h 4245590"/>
              <a:gd name="connsiteX2" fmla="*/ 12224186 w 14308830"/>
              <a:gd name="connsiteY2" fmla="*/ 2417763 h 4245590"/>
              <a:gd name="connsiteX3" fmla="*/ 0 w 14308830"/>
              <a:gd name="connsiteY3" fmla="*/ 4245590 h 4245590"/>
              <a:gd name="connsiteX4" fmla="*/ 356189 w 14308830"/>
              <a:gd name="connsiteY4" fmla="*/ 1649873 h 4245590"/>
              <a:gd name="connsiteX5" fmla="*/ 46472 w 14308830"/>
              <a:gd name="connsiteY5" fmla="*/ 0 h 4245590"/>
              <a:gd name="connsiteX0" fmla="*/ 46472 w 14267459"/>
              <a:gd name="connsiteY0" fmla="*/ 0 h 4538991"/>
              <a:gd name="connsiteX1" fmla="*/ 12270658 w 14267459"/>
              <a:gd name="connsiteY1" fmla="*/ 147484 h 4538991"/>
              <a:gd name="connsiteX2" fmla="*/ 12120947 w 14267459"/>
              <a:gd name="connsiteY2" fmla="*/ 4231815 h 4538991"/>
              <a:gd name="connsiteX3" fmla="*/ 0 w 14267459"/>
              <a:gd name="connsiteY3" fmla="*/ 4245590 h 4538991"/>
              <a:gd name="connsiteX4" fmla="*/ 356189 w 14267459"/>
              <a:gd name="connsiteY4" fmla="*/ 1649873 h 4538991"/>
              <a:gd name="connsiteX5" fmla="*/ 46472 w 14267459"/>
              <a:gd name="connsiteY5" fmla="*/ 0 h 4538991"/>
              <a:gd name="connsiteX0" fmla="*/ 46472 w 16153072"/>
              <a:gd name="connsiteY0" fmla="*/ 0 h 4984337"/>
              <a:gd name="connsiteX1" fmla="*/ 12270658 w 16153072"/>
              <a:gd name="connsiteY1" fmla="*/ 147484 h 4984337"/>
              <a:gd name="connsiteX2" fmla="*/ 12120947 w 16153072"/>
              <a:gd name="connsiteY2" fmla="*/ 4231815 h 4984337"/>
              <a:gd name="connsiteX3" fmla="*/ 0 w 16153072"/>
              <a:gd name="connsiteY3" fmla="*/ 4245590 h 4984337"/>
              <a:gd name="connsiteX4" fmla="*/ 356189 w 16153072"/>
              <a:gd name="connsiteY4" fmla="*/ 1649873 h 4984337"/>
              <a:gd name="connsiteX5" fmla="*/ 46472 w 16153072"/>
              <a:gd name="connsiteY5" fmla="*/ 0 h 4984337"/>
              <a:gd name="connsiteX0" fmla="*/ 46472 w 16615985"/>
              <a:gd name="connsiteY0" fmla="*/ 0 h 5112976"/>
              <a:gd name="connsiteX1" fmla="*/ 12270658 w 16615985"/>
              <a:gd name="connsiteY1" fmla="*/ 147484 h 5112976"/>
              <a:gd name="connsiteX2" fmla="*/ 12120947 w 16615985"/>
              <a:gd name="connsiteY2" fmla="*/ 4231815 h 5112976"/>
              <a:gd name="connsiteX3" fmla="*/ 0 w 16615985"/>
              <a:gd name="connsiteY3" fmla="*/ 4245590 h 5112976"/>
              <a:gd name="connsiteX4" fmla="*/ 356189 w 16615985"/>
              <a:gd name="connsiteY4" fmla="*/ 1649873 h 5112976"/>
              <a:gd name="connsiteX5" fmla="*/ 46472 w 16615985"/>
              <a:gd name="connsiteY5" fmla="*/ 0 h 5112976"/>
              <a:gd name="connsiteX0" fmla="*/ 50189 w 16619702"/>
              <a:gd name="connsiteY0" fmla="*/ 0 h 5112976"/>
              <a:gd name="connsiteX1" fmla="*/ 12274375 w 16619702"/>
              <a:gd name="connsiteY1" fmla="*/ 147484 h 5112976"/>
              <a:gd name="connsiteX2" fmla="*/ 12124664 w 16619702"/>
              <a:gd name="connsiteY2" fmla="*/ 4231815 h 5112976"/>
              <a:gd name="connsiteX3" fmla="*/ 3717 w 16619702"/>
              <a:gd name="connsiteY3" fmla="*/ 4245590 h 5112976"/>
              <a:gd name="connsiteX4" fmla="*/ 359906 w 16619702"/>
              <a:gd name="connsiteY4" fmla="*/ 1649873 h 5112976"/>
              <a:gd name="connsiteX5" fmla="*/ 50189 w 16619702"/>
              <a:gd name="connsiteY5" fmla="*/ 0 h 5112976"/>
              <a:gd name="connsiteX0" fmla="*/ 50141 w 16656845"/>
              <a:gd name="connsiteY0" fmla="*/ 0 h 5072723"/>
              <a:gd name="connsiteX1" fmla="*/ 12274327 w 16656845"/>
              <a:gd name="connsiteY1" fmla="*/ 147484 h 5072723"/>
              <a:gd name="connsiteX2" fmla="*/ 12183610 w 16656845"/>
              <a:gd name="connsiteY2" fmla="*/ 4187570 h 5072723"/>
              <a:gd name="connsiteX3" fmla="*/ 3669 w 16656845"/>
              <a:gd name="connsiteY3" fmla="*/ 4245590 h 5072723"/>
              <a:gd name="connsiteX4" fmla="*/ 359858 w 16656845"/>
              <a:gd name="connsiteY4" fmla="*/ 1649873 h 5072723"/>
              <a:gd name="connsiteX5" fmla="*/ 50141 w 16656845"/>
              <a:gd name="connsiteY5" fmla="*/ 0 h 5072723"/>
              <a:gd name="connsiteX0" fmla="*/ 48410 w 15004891"/>
              <a:gd name="connsiteY0" fmla="*/ 0 h 4598531"/>
              <a:gd name="connsiteX1" fmla="*/ 12272596 w 15004891"/>
              <a:gd name="connsiteY1" fmla="*/ 147484 h 4598531"/>
              <a:gd name="connsiteX2" fmla="*/ 12181879 w 15004891"/>
              <a:gd name="connsiteY2" fmla="*/ 4187570 h 4598531"/>
              <a:gd name="connsiteX3" fmla="*/ 1938 w 15004891"/>
              <a:gd name="connsiteY3" fmla="*/ 4245590 h 4598531"/>
              <a:gd name="connsiteX4" fmla="*/ 358127 w 15004891"/>
              <a:gd name="connsiteY4" fmla="*/ 1649873 h 4598531"/>
              <a:gd name="connsiteX5" fmla="*/ 48410 w 15004891"/>
              <a:gd name="connsiteY5" fmla="*/ 0 h 4598531"/>
              <a:gd name="connsiteX0" fmla="*/ 49782 w 16448836"/>
              <a:gd name="connsiteY0" fmla="*/ 0 h 5056405"/>
              <a:gd name="connsiteX1" fmla="*/ 12273968 w 16448836"/>
              <a:gd name="connsiteY1" fmla="*/ 147484 h 5056405"/>
              <a:gd name="connsiteX2" fmla="*/ 12183251 w 16448836"/>
              <a:gd name="connsiteY2" fmla="*/ 4187570 h 5056405"/>
              <a:gd name="connsiteX3" fmla="*/ 3310 w 16448836"/>
              <a:gd name="connsiteY3" fmla="*/ 4245590 h 5056405"/>
              <a:gd name="connsiteX4" fmla="*/ 359499 w 16448836"/>
              <a:gd name="connsiteY4" fmla="*/ 1649873 h 5056405"/>
              <a:gd name="connsiteX5" fmla="*/ 49782 w 16448836"/>
              <a:gd name="connsiteY5" fmla="*/ 0 h 5056405"/>
              <a:gd name="connsiteX0" fmla="*/ 49409 w 16179660"/>
              <a:gd name="connsiteY0" fmla="*/ 0 h 4997032"/>
              <a:gd name="connsiteX1" fmla="*/ 12273595 w 16179660"/>
              <a:gd name="connsiteY1" fmla="*/ 147484 h 4997032"/>
              <a:gd name="connsiteX2" fmla="*/ 12182878 w 16179660"/>
              <a:gd name="connsiteY2" fmla="*/ 4187570 h 4997032"/>
              <a:gd name="connsiteX3" fmla="*/ 2937 w 16179660"/>
              <a:gd name="connsiteY3" fmla="*/ 4245590 h 4997032"/>
              <a:gd name="connsiteX4" fmla="*/ 359126 w 16179660"/>
              <a:gd name="connsiteY4" fmla="*/ 1649873 h 4997032"/>
              <a:gd name="connsiteX5" fmla="*/ 49409 w 16179660"/>
              <a:gd name="connsiteY5" fmla="*/ 0 h 4997032"/>
              <a:gd name="connsiteX0" fmla="*/ 49409 w 16179660"/>
              <a:gd name="connsiteY0" fmla="*/ 0 h 4997032"/>
              <a:gd name="connsiteX1" fmla="*/ 12273595 w 16179660"/>
              <a:gd name="connsiteY1" fmla="*/ 147484 h 4997032"/>
              <a:gd name="connsiteX2" fmla="*/ 12182878 w 16179660"/>
              <a:gd name="connsiteY2" fmla="*/ 4187570 h 4997032"/>
              <a:gd name="connsiteX3" fmla="*/ 2937 w 16179660"/>
              <a:gd name="connsiteY3" fmla="*/ 4245590 h 4997032"/>
              <a:gd name="connsiteX4" fmla="*/ 19913 w 16179660"/>
              <a:gd name="connsiteY4" fmla="*/ 646982 h 4997032"/>
              <a:gd name="connsiteX5" fmla="*/ 49409 w 16179660"/>
              <a:gd name="connsiteY5" fmla="*/ 0 h 4997032"/>
              <a:gd name="connsiteX0" fmla="*/ 1656983 w 16179660"/>
              <a:gd name="connsiteY0" fmla="*/ 29496 h 4849548"/>
              <a:gd name="connsiteX1" fmla="*/ 12273595 w 16179660"/>
              <a:gd name="connsiteY1" fmla="*/ 0 h 4849548"/>
              <a:gd name="connsiteX2" fmla="*/ 12182878 w 16179660"/>
              <a:gd name="connsiteY2" fmla="*/ 4040086 h 4849548"/>
              <a:gd name="connsiteX3" fmla="*/ 2937 w 16179660"/>
              <a:gd name="connsiteY3" fmla="*/ 4098106 h 4849548"/>
              <a:gd name="connsiteX4" fmla="*/ 19913 w 16179660"/>
              <a:gd name="connsiteY4" fmla="*/ 499498 h 4849548"/>
              <a:gd name="connsiteX5" fmla="*/ 1656983 w 16179660"/>
              <a:gd name="connsiteY5" fmla="*/ 29496 h 4849548"/>
              <a:gd name="connsiteX0" fmla="*/ 1656983 w 16179660"/>
              <a:gd name="connsiteY0" fmla="*/ 252669 h 5072721"/>
              <a:gd name="connsiteX1" fmla="*/ 12273595 w 16179660"/>
              <a:gd name="connsiteY1" fmla="*/ 223173 h 5072721"/>
              <a:gd name="connsiteX2" fmla="*/ 12182878 w 16179660"/>
              <a:gd name="connsiteY2" fmla="*/ 4263259 h 5072721"/>
              <a:gd name="connsiteX3" fmla="*/ 2937 w 16179660"/>
              <a:gd name="connsiteY3" fmla="*/ 4321279 h 5072721"/>
              <a:gd name="connsiteX4" fmla="*/ 34662 w 16179660"/>
              <a:gd name="connsiteY4" fmla="*/ 0 h 5072721"/>
              <a:gd name="connsiteX5" fmla="*/ 1656983 w 16179660"/>
              <a:gd name="connsiteY5" fmla="*/ 252669 h 5072721"/>
              <a:gd name="connsiteX0" fmla="*/ 1622559 w 14253173"/>
              <a:gd name="connsiteY0" fmla="*/ 252669 h 4720693"/>
              <a:gd name="connsiteX1" fmla="*/ 12239171 w 14253173"/>
              <a:gd name="connsiteY1" fmla="*/ 223173 h 4720693"/>
              <a:gd name="connsiteX2" fmla="*/ 12148454 w 14253173"/>
              <a:gd name="connsiteY2" fmla="*/ 4263259 h 4720693"/>
              <a:gd name="connsiteX3" fmla="*/ 86500 w 14253173"/>
              <a:gd name="connsiteY3" fmla="*/ 4350775 h 4720693"/>
              <a:gd name="connsiteX4" fmla="*/ 238 w 14253173"/>
              <a:gd name="connsiteY4" fmla="*/ 0 h 4720693"/>
              <a:gd name="connsiteX5" fmla="*/ 1622559 w 14253173"/>
              <a:gd name="connsiteY5" fmla="*/ 252669 h 4720693"/>
              <a:gd name="connsiteX0" fmla="*/ 1622559 w 14253173"/>
              <a:gd name="connsiteY0" fmla="*/ 252669 h 4720693"/>
              <a:gd name="connsiteX1" fmla="*/ 12239171 w 14253173"/>
              <a:gd name="connsiteY1" fmla="*/ 223173 h 4720693"/>
              <a:gd name="connsiteX2" fmla="*/ 12148454 w 14253173"/>
              <a:gd name="connsiteY2" fmla="*/ 4263259 h 4720693"/>
              <a:gd name="connsiteX3" fmla="*/ 86500 w 14253173"/>
              <a:gd name="connsiteY3" fmla="*/ 4350775 h 4720693"/>
              <a:gd name="connsiteX4" fmla="*/ 238 w 14253173"/>
              <a:gd name="connsiteY4" fmla="*/ 0 h 4720693"/>
              <a:gd name="connsiteX5" fmla="*/ 1622559 w 14253173"/>
              <a:gd name="connsiteY5" fmla="*/ 252669 h 4720693"/>
              <a:gd name="connsiteX0" fmla="*/ 1622598 w 14253996"/>
              <a:gd name="connsiteY0" fmla="*/ 252669 h 4712915"/>
              <a:gd name="connsiteX1" fmla="*/ 12239210 w 14253996"/>
              <a:gd name="connsiteY1" fmla="*/ 223173 h 4712915"/>
              <a:gd name="connsiteX2" fmla="*/ 12148493 w 14253996"/>
              <a:gd name="connsiteY2" fmla="*/ 4263259 h 4712915"/>
              <a:gd name="connsiteX3" fmla="*/ 71790 w 14253996"/>
              <a:gd name="connsiteY3" fmla="*/ 4336027 h 4712915"/>
              <a:gd name="connsiteX4" fmla="*/ 277 w 14253996"/>
              <a:gd name="connsiteY4" fmla="*/ 0 h 4712915"/>
              <a:gd name="connsiteX5" fmla="*/ 1622598 w 14253996"/>
              <a:gd name="connsiteY5" fmla="*/ 252669 h 4712915"/>
              <a:gd name="connsiteX0" fmla="*/ 1578644 w 14210042"/>
              <a:gd name="connsiteY0" fmla="*/ 223172 h 4683418"/>
              <a:gd name="connsiteX1" fmla="*/ 12195256 w 14210042"/>
              <a:gd name="connsiteY1" fmla="*/ 193676 h 4683418"/>
              <a:gd name="connsiteX2" fmla="*/ 12104539 w 14210042"/>
              <a:gd name="connsiteY2" fmla="*/ 4233762 h 4683418"/>
              <a:gd name="connsiteX3" fmla="*/ 27836 w 14210042"/>
              <a:gd name="connsiteY3" fmla="*/ 4306530 h 4683418"/>
              <a:gd name="connsiteX4" fmla="*/ 569 w 14210042"/>
              <a:gd name="connsiteY4" fmla="*/ 0 h 4683418"/>
              <a:gd name="connsiteX5" fmla="*/ 1578644 w 14210042"/>
              <a:gd name="connsiteY5" fmla="*/ 223172 h 4683418"/>
              <a:gd name="connsiteX0" fmla="*/ 1578075 w 14209473"/>
              <a:gd name="connsiteY0" fmla="*/ 223172 h 4683418"/>
              <a:gd name="connsiteX1" fmla="*/ 12194687 w 14209473"/>
              <a:gd name="connsiteY1" fmla="*/ 193676 h 4683418"/>
              <a:gd name="connsiteX2" fmla="*/ 12103970 w 14209473"/>
              <a:gd name="connsiteY2" fmla="*/ 4233762 h 4683418"/>
              <a:gd name="connsiteX3" fmla="*/ 27267 w 14209473"/>
              <a:gd name="connsiteY3" fmla="*/ 4306530 h 4683418"/>
              <a:gd name="connsiteX4" fmla="*/ 0 w 14209473"/>
              <a:gd name="connsiteY4" fmla="*/ 0 h 4683418"/>
              <a:gd name="connsiteX5" fmla="*/ 1578075 w 14209473"/>
              <a:gd name="connsiteY5" fmla="*/ 223172 h 4683418"/>
              <a:gd name="connsiteX0" fmla="*/ 1578075 w 14209473"/>
              <a:gd name="connsiteY0" fmla="*/ 223172 h 4683418"/>
              <a:gd name="connsiteX1" fmla="*/ 12194687 w 14209473"/>
              <a:gd name="connsiteY1" fmla="*/ 193676 h 4683418"/>
              <a:gd name="connsiteX2" fmla="*/ 12103970 w 14209473"/>
              <a:gd name="connsiteY2" fmla="*/ 4233762 h 4683418"/>
              <a:gd name="connsiteX3" fmla="*/ 27267 w 14209473"/>
              <a:gd name="connsiteY3" fmla="*/ 4306530 h 4683418"/>
              <a:gd name="connsiteX4" fmla="*/ 0 w 14209473"/>
              <a:gd name="connsiteY4" fmla="*/ 0 h 4683418"/>
              <a:gd name="connsiteX5" fmla="*/ 1578075 w 14209473"/>
              <a:gd name="connsiteY5" fmla="*/ 223172 h 4683418"/>
              <a:gd name="connsiteX0" fmla="*/ 8701546 w 14209473"/>
              <a:gd name="connsiteY0" fmla="*/ 16694 h 4683418"/>
              <a:gd name="connsiteX1" fmla="*/ 12194687 w 14209473"/>
              <a:gd name="connsiteY1" fmla="*/ 193676 h 4683418"/>
              <a:gd name="connsiteX2" fmla="*/ 12103970 w 14209473"/>
              <a:gd name="connsiteY2" fmla="*/ 4233762 h 4683418"/>
              <a:gd name="connsiteX3" fmla="*/ 27267 w 14209473"/>
              <a:gd name="connsiteY3" fmla="*/ 4306530 h 4683418"/>
              <a:gd name="connsiteX4" fmla="*/ 0 w 14209473"/>
              <a:gd name="connsiteY4" fmla="*/ 0 h 4683418"/>
              <a:gd name="connsiteX5" fmla="*/ 8701546 w 14209473"/>
              <a:gd name="connsiteY5" fmla="*/ 16694 h 4683418"/>
              <a:gd name="connsiteX0" fmla="*/ 8701546 w 14209473"/>
              <a:gd name="connsiteY0" fmla="*/ 1945 h 4668669"/>
              <a:gd name="connsiteX1" fmla="*/ 12194687 w 14209473"/>
              <a:gd name="connsiteY1" fmla="*/ 178927 h 4668669"/>
              <a:gd name="connsiteX2" fmla="*/ 12103970 w 14209473"/>
              <a:gd name="connsiteY2" fmla="*/ 4219013 h 4668669"/>
              <a:gd name="connsiteX3" fmla="*/ 27267 w 14209473"/>
              <a:gd name="connsiteY3" fmla="*/ 4291781 h 4668669"/>
              <a:gd name="connsiteX4" fmla="*/ 0 w 14209473"/>
              <a:gd name="connsiteY4" fmla="*/ 0 h 4668669"/>
              <a:gd name="connsiteX5" fmla="*/ 8701546 w 14209473"/>
              <a:gd name="connsiteY5" fmla="*/ 1945 h 4668669"/>
              <a:gd name="connsiteX0" fmla="*/ 12182166 w 14209473"/>
              <a:gd name="connsiteY0" fmla="*/ 16694 h 4668669"/>
              <a:gd name="connsiteX1" fmla="*/ 12194687 w 14209473"/>
              <a:gd name="connsiteY1" fmla="*/ 178927 h 4668669"/>
              <a:gd name="connsiteX2" fmla="*/ 12103970 w 14209473"/>
              <a:gd name="connsiteY2" fmla="*/ 4219013 h 4668669"/>
              <a:gd name="connsiteX3" fmla="*/ 27267 w 14209473"/>
              <a:gd name="connsiteY3" fmla="*/ 4291781 h 4668669"/>
              <a:gd name="connsiteX4" fmla="*/ 0 w 14209473"/>
              <a:gd name="connsiteY4" fmla="*/ 0 h 4668669"/>
              <a:gd name="connsiteX5" fmla="*/ 12182166 w 14209473"/>
              <a:gd name="connsiteY5" fmla="*/ 16694 h 4668669"/>
              <a:gd name="connsiteX0" fmla="*/ 12182166 w 14180684"/>
              <a:gd name="connsiteY0" fmla="*/ 16694 h 4467237"/>
              <a:gd name="connsiteX1" fmla="*/ 12150442 w 14180684"/>
              <a:gd name="connsiteY1" fmla="*/ 4013508 h 4467237"/>
              <a:gd name="connsiteX2" fmla="*/ 12103970 w 14180684"/>
              <a:gd name="connsiteY2" fmla="*/ 4219013 h 4467237"/>
              <a:gd name="connsiteX3" fmla="*/ 27267 w 14180684"/>
              <a:gd name="connsiteY3" fmla="*/ 4291781 h 4467237"/>
              <a:gd name="connsiteX4" fmla="*/ 0 w 14180684"/>
              <a:gd name="connsiteY4" fmla="*/ 0 h 4467237"/>
              <a:gd name="connsiteX5" fmla="*/ 12182166 w 14180684"/>
              <a:gd name="connsiteY5" fmla="*/ 16694 h 4467237"/>
              <a:gd name="connsiteX0" fmla="*/ 12182166 w 12671202"/>
              <a:gd name="connsiteY0" fmla="*/ 16694 h 4467237"/>
              <a:gd name="connsiteX1" fmla="*/ 12150442 w 12671202"/>
              <a:gd name="connsiteY1" fmla="*/ 4013508 h 4467237"/>
              <a:gd name="connsiteX2" fmla="*/ 12103970 w 12671202"/>
              <a:gd name="connsiteY2" fmla="*/ 4219013 h 4467237"/>
              <a:gd name="connsiteX3" fmla="*/ 27267 w 12671202"/>
              <a:gd name="connsiteY3" fmla="*/ 4291781 h 4467237"/>
              <a:gd name="connsiteX4" fmla="*/ 0 w 12671202"/>
              <a:gd name="connsiteY4" fmla="*/ 0 h 4467237"/>
              <a:gd name="connsiteX5" fmla="*/ 12182166 w 12671202"/>
              <a:gd name="connsiteY5" fmla="*/ 16694 h 4467237"/>
              <a:gd name="connsiteX0" fmla="*/ 12182166 w 12972148"/>
              <a:gd name="connsiteY0" fmla="*/ 16694 h 4467237"/>
              <a:gd name="connsiteX1" fmla="*/ 12150442 w 12972148"/>
              <a:gd name="connsiteY1" fmla="*/ 4013508 h 4467237"/>
              <a:gd name="connsiteX2" fmla="*/ 12103970 w 12972148"/>
              <a:gd name="connsiteY2" fmla="*/ 4219013 h 4467237"/>
              <a:gd name="connsiteX3" fmla="*/ 27267 w 12972148"/>
              <a:gd name="connsiteY3" fmla="*/ 4291781 h 4467237"/>
              <a:gd name="connsiteX4" fmla="*/ 0 w 12972148"/>
              <a:gd name="connsiteY4" fmla="*/ 0 h 4467237"/>
              <a:gd name="connsiteX5" fmla="*/ 12182166 w 12972148"/>
              <a:gd name="connsiteY5" fmla="*/ 16694 h 4467237"/>
              <a:gd name="connsiteX0" fmla="*/ 12182166 w 12618536"/>
              <a:gd name="connsiteY0" fmla="*/ 16694 h 4467237"/>
              <a:gd name="connsiteX1" fmla="*/ 12150442 w 12618536"/>
              <a:gd name="connsiteY1" fmla="*/ 4013508 h 4467237"/>
              <a:gd name="connsiteX2" fmla="*/ 12103970 w 12618536"/>
              <a:gd name="connsiteY2" fmla="*/ 4219013 h 4467237"/>
              <a:gd name="connsiteX3" fmla="*/ 27267 w 12618536"/>
              <a:gd name="connsiteY3" fmla="*/ 4291781 h 4467237"/>
              <a:gd name="connsiteX4" fmla="*/ 0 w 12618536"/>
              <a:gd name="connsiteY4" fmla="*/ 0 h 4467237"/>
              <a:gd name="connsiteX5" fmla="*/ 12182166 w 12618536"/>
              <a:gd name="connsiteY5" fmla="*/ 16694 h 4467237"/>
              <a:gd name="connsiteX0" fmla="*/ 12182166 w 12182166"/>
              <a:gd name="connsiteY0" fmla="*/ 16694 h 4351700"/>
              <a:gd name="connsiteX1" fmla="*/ 12150442 w 12182166"/>
              <a:gd name="connsiteY1" fmla="*/ 4013508 h 4351700"/>
              <a:gd name="connsiteX2" fmla="*/ 6352099 w 12182166"/>
              <a:gd name="connsiteY2" fmla="*/ 2803168 h 4351700"/>
              <a:gd name="connsiteX3" fmla="*/ 27267 w 12182166"/>
              <a:gd name="connsiteY3" fmla="*/ 4291781 h 4351700"/>
              <a:gd name="connsiteX4" fmla="*/ 0 w 12182166"/>
              <a:gd name="connsiteY4" fmla="*/ 0 h 4351700"/>
              <a:gd name="connsiteX5" fmla="*/ 12182166 w 12182166"/>
              <a:gd name="connsiteY5" fmla="*/ 16694 h 4351700"/>
              <a:gd name="connsiteX0" fmla="*/ 12182166 w 12194687"/>
              <a:gd name="connsiteY0" fmla="*/ 16694 h 4350591"/>
              <a:gd name="connsiteX1" fmla="*/ 12194687 w 12194687"/>
              <a:gd name="connsiteY1" fmla="*/ 4264231 h 4350591"/>
              <a:gd name="connsiteX2" fmla="*/ 6352099 w 12194687"/>
              <a:gd name="connsiteY2" fmla="*/ 2803168 h 4350591"/>
              <a:gd name="connsiteX3" fmla="*/ 27267 w 12194687"/>
              <a:gd name="connsiteY3" fmla="*/ 4291781 h 4350591"/>
              <a:gd name="connsiteX4" fmla="*/ 0 w 12194687"/>
              <a:gd name="connsiteY4" fmla="*/ 0 h 4350591"/>
              <a:gd name="connsiteX5" fmla="*/ 12182166 w 12194687"/>
              <a:gd name="connsiteY5" fmla="*/ 16694 h 4350591"/>
              <a:gd name="connsiteX0" fmla="*/ 12158475 w 12170996"/>
              <a:gd name="connsiteY0" fmla="*/ 1946 h 4335843"/>
              <a:gd name="connsiteX1" fmla="*/ 12170996 w 12170996"/>
              <a:gd name="connsiteY1" fmla="*/ 4249483 h 4335843"/>
              <a:gd name="connsiteX2" fmla="*/ 6328408 w 12170996"/>
              <a:gd name="connsiteY2" fmla="*/ 2788420 h 4335843"/>
              <a:gd name="connsiteX3" fmla="*/ 3576 w 12170996"/>
              <a:gd name="connsiteY3" fmla="*/ 4277033 h 4335843"/>
              <a:gd name="connsiteX4" fmla="*/ 5805 w 12170996"/>
              <a:gd name="connsiteY4" fmla="*/ 0 h 4335843"/>
              <a:gd name="connsiteX5" fmla="*/ 12158475 w 12170996"/>
              <a:gd name="connsiteY5" fmla="*/ 1946 h 4335843"/>
              <a:gd name="connsiteX0" fmla="*/ 12158475 w 12170996"/>
              <a:gd name="connsiteY0" fmla="*/ 0 h 4333897"/>
              <a:gd name="connsiteX1" fmla="*/ 12170996 w 12170996"/>
              <a:gd name="connsiteY1" fmla="*/ 4247537 h 4333897"/>
              <a:gd name="connsiteX2" fmla="*/ 6328408 w 12170996"/>
              <a:gd name="connsiteY2" fmla="*/ 2786474 h 4333897"/>
              <a:gd name="connsiteX3" fmla="*/ 3576 w 12170996"/>
              <a:gd name="connsiteY3" fmla="*/ 4275087 h 4333897"/>
              <a:gd name="connsiteX4" fmla="*/ 5805 w 12170996"/>
              <a:gd name="connsiteY4" fmla="*/ 27550 h 4333897"/>
              <a:gd name="connsiteX5" fmla="*/ 12158475 w 12170996"/>
              <a:gd name="connsiteY5" fmla="*/ 0 h 4333897"/>
              <a:gd name="connsiteX0" fmla="*/ 12158475 w 12170996"/>
              <a:gd name="connsiteY0" fmla="*/ 0 h 4377156"/>
              <a:gd name="connsiteX1" fmla="*/ 12170996 w 12170996"/>
              <a:gd name="connsiteY1" fmla="*/ 4247537 h 4377156"/>
              <a:gd name="connsiteX2" fmla="*/ 6328408 w 12170996"/>
              <a:gd name="connsiteY2" fmla="*/ 2786474 h 4377156"/>
              <a:gd name="connsiteX3" fmla="*/ 3576 w 12170996"/>
              <a:gd name="connsiteY3" fmla="*/ 4319332 h 4377156"/>
              <a:gd name="connsiteX4" fmla="*/ 5805 w 12170996"/>
              <a:gd name="connsiteY4" fmla="*/ 27550 h 4377156"/>
              <a:gd name="connsiteX5" fmla="*/ 12158475 w 12170996"/>
              <a:gd name="connsiteY5" fmla="*/ 0 h 4377156"/>
              <a:gd name="connsiteX0" fmla="*/ 12154899 w 12167420"/>
              <a:gd name="connsiteY0" fmla="*/ 0 h 4319332"/>
              <a:gd name="connsiteX1" fmla="*/ 12167420 w 12167420"/>
              <a:gd name="connsiteY1" fmla="*/ 4247537 h 4319332"/>
              <a:gd name="connsiteX2" fmla="*/ 6324832 w 12167420"/>
              <a:gd name="connsiteY2" fmla="*/ 2786474 h 4319332"/>
              <a:gd name="connsiteX3" fmla="*/ 0 w 12167420"/>
              <a:gd name="connsiteY3" fmla="*/ 4319332 h 4319332"/>
              <a:gd name="connsiteX4" fmla="*/ 2229 w 12167420"/>
              <a:gd name="connsiteY4" fmla="*/ 27550 h 4319332"/>
              <a:gd name="connsiteX5" fmla="*/ 12154899 w 12167420"/>
              <a:gd name="connsiteY5" fmla="*/ 0 h 4319332"/>
              <a:gd name="connsiteX0" fmla="*/ 12154899 w 12167420"/>
              <a:gd name="connsiteY0" fmla="*/ 0 h 4319332"/>
              <a:gd name="connsiteX1" fmla="*/ 12167420 w 12167420"/>
              <a:gd name="connsiteY1" fmla="*/ 4247537 h 4319332"/>
              <a:gd name="connsiteX2" fmla="*/ 6324832 w 12167420"/>
              <a:gd name="connsiteY2" fmla="*/ 2786474 h 4319332"/>
              <a:gd name="connsiteX3" fmla="*/ 0 w 12167420"/>
              <a:gd name="connsiteY3" fmla="*/ 4319332 h 4319332"/>
              <a:gd name="connsiteX4" fmla="*/ 2229 w 12167420"/>
              <a:gd name="connsiteY4" fmla="*/ 27550 h 4319332"/>
              <a:gd name="connsiteX5" fmla="*/ 12154899 w 12167420"/>
              <a:gd name="connsiteY5" fmla="*/ 0 h 4319332"/>
              <a:gd name="connsiteX0" fmla="*/ 12154899 w 12167420"/>
              <a:gd name="connsiteY0" fmla="*/ 0 h 4319332"/>
              <a:gd name="connsiteX1" fmla="*/ 12167420 w 12167420"/>
              <a:gd name="connsiteY1" fmla="*/ 4247537 h 4319332"/>
              <a:gd name="connsiteX2" fmla="*/ 6059361 w 12167420"/>
              <a:gd name="connsiteY2" fmla="*/ 2889712 h 4319332"/>
              <a:gd name="connsiteX3" fmla="*/ 0 w 12167420"/>
              <a:gd name="connsiteY3" fmla="*/ 4319332 h 4319332"/>
              <a:gd name="connsiteX4" fmla="*/ 2229 w 12167420"/>
              <a:gd name="connsiteY4" fmla="*/ 27550 h 4319332"/>
              <a:gd name="connsiteX5" fmla="*/ 12154899 w 12167420"/>
              <a:gd name="connsiteY5" fmla="*/ 0 h 4319332"/>
              <a:gd name="connsiteX0" fmla="*/ 12154899 w 12167420"/>
              <a:gd name="connsiteY0" fmla="*/ 0 h 4407822"/>
              <a:gd name="connsiteX1" fmla="*/ 12167420 w 12167420"/>
              <a:gd name="connsiteY1" fmla="*/ 4247537 h 4407822"/>
              <a:gd name="connsiteX2" fmla="*/ 6059361 w 12167420"/>
              <a:gd name="connsiteY2" fmla="*/ 2889712 h 4407822"/>
              <a:gd name="connsiteX3" fmla="*/ 0 w 12167420"/>
              <a:gd name="connsiteY3" fmla="*/ 4407822 h 4407822"/>
              <a:gd name="connsiteX4" fmla="*/ 2229 w 12167420"/>
              <a:gd name="connsiteY4" fmla="*/ 27550 h 4407822"/>
              <a:gd name="connsiteX5" fmla="*/ 12154899 w 12167420"/>
              <a:gd name="connsiteY5" fmla="*/ 0 h 4407822"/>
              <a:gd name="connsiteX0" fmla="*/ 12154899 w 12167420"/>
              <a:gd name="connsiteY0" fmla="*/ 1947 h 4409769"/>
              <a:gd name="connsiteX1" fmla="*/ 12167420 w 12167420"/>
              <a:gd name="connsiteY1" fmla="*/ 4249484 h 4409769"/>
              <a:gd name="connsiteX2" fmla="*/ 6059361 w 12167420"/>
              <a:gd name="connsiteY2" fmla="*/ 2891659 h 4409769"/>
              <a:gd name="connsiteX3" fmla="*/ 0 w 12167420"/>
              <a:gd name="connsiteY3" fmla="*/ 4409769 h 4409769"/>
              <a:gd name="connsiteX4" fmla="*/ 2229 w 12167420"/>
              <a:gd name="connsiteY4" fmla="*/ 0 h 4409769"/>
              <a:gd name="connsiteX5" fmla="*/ 12154899 w 12167420"/>
              <a:gd name="connsiteY5" fmla="*/ 1947 h 4409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67420" h="4409769">
                <a:moveTo>
                  <a:pt x="12154899" y="1947"/>
                </a:moveTo>
                <a:cubicBezTo>
                  <a:pt x="12159073" y="1417793"/>
                  <a:pt x="12163246" y="2833638"/>
                  <a:pt x="12167420" y="4249484"/>
                </a:cubicBezTo>
                <a:cubicBezTo>
                  <a:pt x="10383016" y="3320336"/>
                  <a:pt x="8087264" y="2864945"/>
                  <a:pt x="6059361" y="2891659"/>
                </a:cubicBezTo>
                <a:cubicBezTo>
                  <a:pt x="4031458" y="2918373"/>
                  <a:pt x="1268512" y="3392131"/>
                  <a:pt x="0" y="4409769"/>
                </a:cubicBezTo>
                <a:cubicBezTo>
                  <a:pt x="5659" y="2089355"/>
                  <a:pt x="11318" y="1229033"/>
                  <a:pt x="2229" y="0"/>
                </a:cubicBezTo>
                <a:lnTo>
                  <a:pt x="12154899" y="1947"/>
                </a:lnTo>
                <a:close/>
              </a:path>
            </a:pathLst>
          </a:custGeom>
        </p:spPr>
        <p:txBody>
          <a:bodyPr anchor="ctr"/>
          <a:lstStyle>
            <a:lvl1pPr algn="ctr">
              <a:defRPr baseline="0">
                <a:solidFill>
                  <a:srgbClr val="6D6E6C"/>
                </a:solidFill>
              </a:defRPr>
            </a:lvl1pPr>
          </a:lstStyle>
          <a:p>
            <a:r>
              <a:rPr lang="en-US" dirty="0"/>
              <a:t>Click to add photo </a:t>
            </a:r>
          </a:p>
        </p:txBody>
      </p:sp>
      <p:sp>
        <p:nvSpPr>
          <p:cNvPr id="58" name="Oval 57"/>
          <p:cNvSpPr/>
          <p:nvPr userDrawn="1"/>
        </p:nvSpPr>
        <p:spPr>
          <a:xfrm flipH="1">
            <a:off x="10837179" y="5366257"/>
            <a:ext cx="1103834" cy="1103834"/>
          </a:xfrm>
          <a:prstGeom prst="ellipse">
            <a:avLst/>
          </a:prstGeom>
          <a:solidFill>
            <a:srgbClr val="16A8D3">
              <a:alpha val="8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9" name="Freeform 58"/>
          <p:cNvSpPr/>
          <p:nvPr userDrawn="1"/>
        </p:nvSpPr>
        <p:spPr>
          <a:xfrm flipH="1">
            <a:off x="3787" y="2819305"/>
            <a:ext cx="12173465" cy="4043593"/>
          </a:xfrm>
          <a:custGeom>
            <a:avLst/>
            <a:gdLst>
              <a:gd name="connsiteX0" fmla="*/ 6058389 w 12173465"/>
              <a:gd name="connsiteY0" fmla="*/ 0 h 4043593"/>
              <a:gd name="connsiteX1" fmla="*/ 150546 w 12173465"/>
              <a:gd name="connsiteY1" fmla="*/ 1318071 h 4043593"/>
              <a:gd name="connsiteX2" fmla="*/ 0 w 12173465"/>
              <a:gd name="connsiteY2" fmla="*/ 1413314 h 4043593"/>
              <a:gd name="connsiteX3" fmla="*/ 0 w 12173465"/>
              <a:gd name="connsiteY3" fmla="*/ 4043593 h 4043593"/>
              <a:gd name="connsiteX4" fmla="*/ 12173465 w 12173465"/>
              <a:gd name="connsiteY4" fmla="*/ 4043593 h 4043593"/>
              <a:gd name="connsiteX5" fmla="*/ 12173465 w 12173465"/>
              <a:gd name="connsiteY5" fmla="*/ 1449177 h 4043593"/>
              <a:gd name="connsiteX6" fmla="*/ 11966232 w 12173465"/>
              <a:gd name="connsiteY6" fmla="*/ 1318071 h 4043593"/>
              <a:gd name="connsiteX7" fmla="*/ 6058389 w 12173465"/>
              <a:gd name="connsiteY7" fmla="*/ 0 h 40435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73465" h="4043593">
                <a:moveTo>
                  <a:pt x="6058389" y="0"/>
                </a:moveTo>
                <a:cubicBezTo>
                  <a:pt x="3679934" y="0"/>
                  <a:pt x="1554793" y="513092"/>
                  <a:pt x="150546" y="1318071"/>
                </a:cubicBezTo>
                <a:lnTo>
                  <a:pt x="0" y="1413314"/>
                </a:lnTo>
                <a:lnTo>
                  <a:pt x="0" y="4043593"/>
                </a:lnTo>
                <a:lnTo>
                  <a:pt x="12173465" y="4043593"/>
                </a:lnTo>
                <a:lnTo>
                  <a:pt x="12173465" y="1449177"/>
                </a:lnTo>
                <a:lnTo>
                  <a:pt x="11966232" y="1318071"/>
                </a:lnTo>
                <a:cubicBezTo>
                  <a:pt x="10561984" y="513092"/>
                  <a:pt x="8436844" y="0"/>
                  <a:pt x="6058389" y="0"/>
                </a:cubicBezTo>
                <a:close/>
              </a:path>
            </a:pathLst>
          </a:custGeom>
          <a:solidFill>
            <a:srgbClr val="10B1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64" name="Arc 63"/>
          <p:cNvSpPr/>
          <p:nvPr userDrawn="1"/>
        </p:nvSpPr>
        <p:spPr>
          <a:xfrm>
            <a:off x="-274058" y="3098207"/>
            <a:ext cx="13412102" cy="4572000"/>
          </a:xfrm>
          <a:prstGeom prst="arc">
            <a:avLst>
              <a:gd name="adj1" fmla="val 11191005"/>
              <a:gd name="adj2" fmla="val 20906242"/>
            </a:avLst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6" name="Straight Connector 65"/>
          <p:cNvCxnSpPr/>
          <p:nvPr userDrawn="1"/>
        </p:nvCxnSpPr>
        <p:spPr>
          <a:xfrm flipH="1">
            <a:off x="332508" y="4442958"/>
            <a:ext cx="1162864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 Placeholder 84"/>
          <p:cNvSpPr>
            <a:spLocks noGrp="1"/>
          </p:cNvSpPr>
          <p:nvPr>
            <p:ph type="body" sz="quarter" idx="25" hasCustomPrompt="1"/>
          </p:nvPr>
        </p:nvSpPr>
        <p:spPr>
          <a:xfrm>
            <a:off x="332508" y="4612984"/>
            <a:ext cx="11545518" cy="633861"/>
          </a:xfrm>
        </p:spPr>
        <p:txBody>
          <a:bodyPr anchor="ctr">
            <a:normAutofit/>
          </a:bodyPr>
          <a:lstStyle>
            <a:lvl1pPr marL="0" indent="0" algn="ctr">
              <a:buNone/>
              <a:defRPr sz="30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Sub heading</a:t>
            </a:r>
          </a:p>
        </p:txBody>
      </p:sp>
      <p:sp>
        <p:nvSpPr>
          <p:cNvPr id="16" name="Text Placeholder 74"/>
          <p:cNvSpPr>
            <a:spLocks noGrp="1"/>
          </p:cNvSpPr>
          <p:nvPr>
            <p:ph type="body" sz="quarter" idx="20" hasCustomPrompt="1"/>
          </p:nvPr>
        </p:nvSpPr>
        <p:spPr>
          <a:xfrm>
            <a:off x="332508" y="3642949"/>
            <a:ext cx="11545518" cy="629984"/>
          </a:xfrm>
        </p:spPr>
        <p:txBody>
          <a:bodyPr>
            <a:noAutofit/>
          </a:bodyPr>
          <a:lstStyle>
            <a:lvl1pPr marL="0" indent="0" algn="ctr">
              <a:buNone/>
              <a:defRPr sz="3600">
                <a:solidFill>
                  <a:schemeClr val="bg1"/>
                </a:solidFill>
                <a:latin typeface="+mj-lt"/>
              </a:defRPr>
            </a:lvl1pPr>
            <a:lvl2pPr>
              <a:defRPr sz="3600"/>
            </a:lvl2pPr>
            <a:lvl3pPr>
              <a:defRPr sz="3600"/>
            </a:lvl3pPr>
            <a:lvl4pPr>
              <a:defRPr sz="3600"/>
            </a:lvl4pPr>
            <a:lvl5pPr>
              <a:defRPr sz="36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3" name="テキスト プレースホルダー 36"/>
          <p:cNvSpPr txBox="1">
            <a:spLocks/>
          </p:cNvSpPr>
          <p:nvPr userDrawn="1"/>
        </p:nvSpPr>
        <p:spPr bwMode="auto">
          <a:xfrm>
            <a:off x="591670" y="6376509"/>
            <a:ext cx="11306221" cy="411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Lucida Grande" charset="0"/>
                <a:ea typeface="MS PGothic" charset="-128"/>
                <a:cs typeface="Geneva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9pPr>
          </a:lstStyle>
          <a:p>
            <a:pPr algn="l">
              <a:buFontTx/>
              <a:buNone/>
            </a:pPr>
            <a:r>
              <a:rPr lang="en-US" altLang="ja-JP" sz="1100" b="1" dirty="0">
                <a:solidFill>
                  <a:schemeClr val="bg1"/>
                </a:solidFill>
                <a:latin typeface="Calibri" charset="0"/>
              </a:rPr>
              <a:t>EMERGE </a:t>
            </a:r>
            <a:r>
              <a:rPr lang="en-US" altLang="ja-JP" sz="1100" b="0" baseline="0" dirty="0">
                <a:solidFill>
                  <a:schemeClr val="bg1"/>
                </a:solidFill>
                <a:latin typeface="Calibri" charset="0"/>
              </a:rPr>
              <a:t>empowering female entrepreneurs in engineering</a:t>
            </a:r>
            <a:endParaRPr kumimoji="1" lang="ja-JP" altLang="en-US" sz="1100" b="0" dirty="0">
              <a:solidFill>
                <a:schemeClr val="bg1"/>
              </a:solidFill>
              <a:latin typeface="Calibri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756063" flipH="1">
            <a:off x="23560" y="6215909"/>
            <a:ext cx="740284" cy="56997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026587" y="3382252"/>
            <a:ext cx="1086833" cy="107659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4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9652" y="3095929"/>
            <a:ext cx="1450169" cy="1445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1706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Quote slide (PIN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Arc 26"/>
          <p:cNvSpPr/>
          <p:nvPr userDrawn="1"/>
        </p:nvSpPr>
        <p:spPr>
          <a:xfrm rot="11814902" flipH="1">
            <a:off x="-812362" y="-1784731"/>
            <a:ext cx="9239667" cy="9239667"/>
          </a:xfrm>
          <a:prstGeom prst="arc">
            <a:avLst>
              <a:gd name="adj1" fmla="val 18971973"/>
              <a:gd name="adj2" fmla="val 3235985"/>
            </a:avLst>
          </a:prstGeom>
          <a:ln>
            <a:solidFill>
              <a:srgbClr val="6D6E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Freeform 27"/>
          <p:cNvSpPr/>
          <p:nvPr userDrawn="1"/>
        </p:nvSpPr>
        <p:spPr>
          <a:xfrm>
            <a:off x="1" y="-2"/>
            <a:ext cx="7807920" cy="6858002"/>
          </a:xfrm>
          <a:custGeom>
            <a:avLst/>
            <a:gdLst>
              <a:gd name="connsiteX0" fmla="*/ 0 w 7807920"/>
              <a:gd name="connsiteY0" fmla="*/ 0 h 6858002"/>
              <a:gd name="connsiteX1" fmla="*/ 6538515 w 7807920"/>
              <a:gd name="connsiteY1" fmla="*/ 0 h 6858002"/>
              <a:gd name="connsiteX2" fmla="*/ 6572007 w 7807920"/>
              <a:gd name="connsiteY2" fmla="*/ 35129 h 6858002"/>
              <a:gd name="connsiteX3" fmla="*/ 7807920 w 7807920"/>
              <a:gd name="connsiteY3" fmla="*/ 3233967 h 6858002"/>
              <a:gd name="connsiteX4" fmla="*/ 6249254 w 7807920"/>
              <a:gd name="connsiteY4" fmla="*/ 6755559 h 6858002"/>
              <a:gd name="connsiteX5" fmla="*/ 6130989 w 7807920"/>
              <a:gd name="connsiteY5" fmla="*/ 6858002 h 6858002"/>
              <a:gd name="connsiteX6" fmla="*/ 0 w 7807920"/>
              <a:gd name="connsiteY6" fmla="*/ 6858002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807920" h="6858002">
                <a:moveTo>
                  <a:pt x="0" y="0"/>
                </a:moveTo>
                <a:lnTo>
                  <a:pt x="6538515" y="0"/>
                </a:lnTo>
                <a:lnTo>
                  <a:pt x="6572007" y="35129"/>
                </a:lnTo>
                <a:cubicBezTo>
                  <a:pt x="7339900" y="880001"/>
                  <a:pt x="7807920" y="2002328"/>
                  <a:pt x="7807920" y="3233967"/>
                </a:cubicBezTo>
                <a:cubicBezTo>
                  <a:pt x="7807920" y="4629825"/>
                  <a:pt x="7206775" y="5885278"/>
                  <a:pt x="6249254" y="6755559"/>
                </a:cubicBezTo>
                <a:lnTo>
                  <a:pt x="6130989" y="6858002"/>
                </a:lnTo>
                <a:lnTo>
                  <a:pt x="0" y="6858002"/>
                </a:lnTo>
                <a:close/>
              </a:path>
            </a:pathLst>
          </a:custGeom>
          <a:solidFill>
            <a:srgbClr val="E632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2" name="Text Placeholder 23"/>
          <p:cNvSpPr>
            <a:spLocks noGrp="1"/>
          </p:cNvSpPr>
          <p:nvPr>
            <p:ph type="body" sz="quarter" idx="14" hasCustomPrompt="1"/>
          </p:nvPr>
        </p:nvSpPr>
        <p:spPr>
          <a:xfrm>
            <a:off x="5176366" y="4068800"/>
            <a:ext cx="785328" cy="1056986"/>
          </a:xfrm>
        </p:spPr>
        <p:txBody>
          <a:bodyPr anchor="t">
            <a:normAutofit/>
          </a:bodyPr>
          <a:lstStyle>
            <a:lvl1pPr marL="0" indent="0" algn="r">
              <a:buNone/>
              <a:defRPr sz="9600" b="1" i="0" baseline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  <p:sp>
        <p:nvSpPr>
          <p:cNvPr id="33" name="Text Placeholder 23"/>
          <p:cNvSpPr>
            <a:spLocks noGrp="1"/>
          </p:cNvSpPr>
          <p:nvPr>
            <p:ph type="body" sz="quarter" idx="15" hasCustomPrompt="1"/>
          </p:nvPr>
        </p:nvSpPr>
        <p:spPr>
          <a:xfrm>
            <a:off x="473106" y="1345908"/>
            <a:ext cx="2613204" cy="1221666"/>
          </a:xfrm>
        </p:spPr>
        <p:txBody>
          <a:bodyPr anchor="t">
            <a:normAutofit/>
          </a:bodyPr>
          <a:lstStyle>
            <a:lvl1pPr marL="0" indent="0" algn="l">
              <a:buNone/>
              <a:defRPr sz="9600" b="1" i="0" baseline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 lvl="0"/>
            <a:r>
              <a:rPr lang="en-US"/>
              <a:t>“</a:t>
            </a:r>
            <a:endParaRPr lang="en-US" dirty="0"/>
          </a:p>
        </p:txBody>
      </p:sp>
      <p:sp>
        <p:nvSpPr>
          <p:cNvPr id="34" name="Text Placeholder 23"/>
          <p:cNvSpPr>
            <a:spLocks noGrp="1"/>
          </p:cNvSpPr>
          <p:nvPr>
            <p:ph type="body" sz="quarter" idx="13" hasCustomPrompt="1"/>
          </p:nvPr>
        </p:nvSpPr>
        <p:spPr>
          <a:xfrm>
            <a:off x="505763" y="1991442"/>
            <a:ext cx="5423273" cy="2497338"/>
          </a:xfrm>
        </p:spPr>
        <p:txBody>
          <a:bodyPr anchor="ctr">
            <a:normAutofit/>
          </a:bodyPr>
          <a:lstStyle>
            <a:lvl1pPr marL="0" indent="0" algn="ctr">
              <a:buNone/>
              <a:defRPr sz="3000" i="1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Quote Here</a:t>
            </a:r>
          </a:p>
        </p:txBody>
      </p:sp>
      <p:sp>
        <p:nvSpPr>
          <p:cNvPr id="12" name="テキスト プレースホルダー 36"/>
          <p:cNvSpPr txBox="1">
            <a:spLocks/>
          </p:cNvSpPr>
          <p:nvPr userDrawn="1"/>
        </p:nvSpPr>
        <p:spPr bwMode="auto">
          <a:xfrm>
            <a:off x="285884" y="6376509"/>
            <a:ext cx="11200160" cy="411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Lucida Grande" charset="0"/>
                <a:ea typeface="MS PGothic" charset="-128"/>
                <a:cs typeface="Geneva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9pPr>
          </a:lstStyle>
          <a:p>
            <a:pPr algn="r">
              <a:buFontTx/>
              <a:buNone/>
            </a:pPr>
            <a:r>
              <a:rPr lang="en-US" altLang="ja-JP" sz="1100" b="1" dirty="0">
                <a:solidFill>
                  <a:srgbClr val="174F72"/>
                </a:solidFill>
                <a:latin typeface="Calibri" charset="0"/>
              </a:rPr>
              <a:t>EMERGE</a:t>
            </a:r>
            <a:r>
              <a:rPr lang="en-US" altLang="ja-JP" sz="1100" b="1" dirty="0">
                <a:solidFill>
                  <a:srgbClr val="392E85"/>
                </a:solidFill>
                <a:latin typeface="Calibri" charset="0"/>
              </a:rPr>
              <a:t> </a:t>
            </a:r>
            <a:r>
              <a:rPr lang="en-US" altLang="ja-JP" sz="1100" b="0" baseline="0" dirty="0">
                <a:solidFill>
                  <a:srgbClr val="6D6E6C"/>
                </a:solidFill>
                <a:latin typeface="Calibri" charset="0"/>
              </a:rPr>
              <a:t>empowering female entrepreneurs in engineering</a:t>
            </a:r>
            <a:endParaRPr kumimoji="1" lang="ja-JP" altLang="en-US" sz="1100" b="0" dirty="0">
              <a:solidFill>
                <a:srgbClr val="6D6E6C"/>
              </a:solidFill>
              <a:latin typeface="Calibri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843937">
            <a:off x="11416204" y="6237834"/>
            <a:ext cx="740284" cy="56997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937"/>
          <a:stretch/>
        </p:blipFill>
        <p:spPr>
          <a:xfrm>
            <a:off x="5666635" y="-8419"/>
            <a:ext cx="3150740" cy="220029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5847" y="2330561"/>
            <a:ext cx="971528" cy="96237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5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4618" y="5671849"/>
            <a:ext cx="1045533" cy="1019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1136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B522D2-9945-44AF-8ADD-A76AA44108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EDFFE4-348A-42D7-8820-C715E716BD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6D8DD0-8ABB-459D-BB71-9FDC07342D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3E823-46BF-4321-B9CA-9F6DA8FF8B7F}" type="datetimeFigureOut">
              <a:rPr lang="en-IE" smtClean="0"/>
              <a:t>11/08/2020</a:t>
            </a:fld>
            <a:endParaRPr lang="en-I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8987F7-1493-41F4-B568-A61FE3EA33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EA8794-74DD-47C9-B352-9E19164B87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A1E94-5A82-4430-BBAB-3DD266320CFB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531354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 bullet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 userDrawn="1"/>
        </p:nvSpPr>
        <p:spPr>
          <a:xfrm>
            <a:off x="4903304" y="1126433"/>
            <a:ext cx="7288696" cy="1302295"/>
          </a:xfrm>
          <a:prstGeom prst="rect">
            <a:avLst/>
          </a:prstGeom>
          <a:solidFill>
            <a:srgbClr val="E632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Rectangle 35"/>
          <p:cNvSpPr/>
          <p:nvPr userDrawn="1"/>
        </p:nvSpPr>
        <p:spPr>
          <a:xfrm>
            <a:off x="4903304" y="2749824"/>
            <a:ext cx="7288696" cy="1302295"/>
          </a:xfrm>
          <a:prstGeom prst="rect">
            <a:avLst/>
          </a:prstGeom>
          <a:solidFill>
            <a:srgbClr val="10B1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Rectangle 36"/>
          <p:cNvSpPr/>
          <p:nvPr userDrawn="1"/>
        </p:nvSpPr>
        <p:spPr>
          <a:xfrm>
            <a:off x="4903304" y="4373215"/>
            <a:ext cx="7288696" cy="1302295"/>
          </a:xfrm>
          <a:prstGeom prst="rect">
            <a:avLst/>
          </a:prstGeom>
          <a:solidFill>
            <a:srgbClr val="CEDA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8" name="Straight Connector 37"/>
          <p:cNvCxnSpPr/>
          <p:nvPr userDrawn="1"/>
        </p:nvCxnSpPr>
        <p:spPr>
          <a:xfrm>
            <a:off x="6175512" y="1223543"/>
            <a:ext cx="0" cy="1042579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 userDrawn="1"/>
        </p:nvCxnSpPr>
        <p:spPr>
          <a:xfrm>
            <a:off x="6175512" y="2852059"/>
            <a:ext cx="0" cy="1042579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 userDrawn="1"/>
        </p:nvCxnSpPr>
        <p:spPr>
          <a:xfrm>
            <a:off x="6175512" y="4496389"/>
            <a:ext cx="0" cy="1042579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" name="Picture 40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94" t="6763" r="13475" b="6473"/>
          <a:stretch/>
        </p:blipFill>
        <p:spPr>
          <a:xfrm>
            <a:off x="3954456" y="677649"/>
            <a:ext cx="1176669" cy="5446643"/>
          </a:xfrm>
          <a:prstGeom prst="rect">
            <a:avLst/>
          </a:prstGeom>
        </p:spPr>
      </p:pic>
      <p:sp>
        <p:nvSpPr>
          <p:cNvPr id="42" name="Text Placeholder 23"/>
          <p:cNvSpPr>
            <a:spLocks noGrp="1"/>
          </p:cNvSpPr>
          <p:nvPr>
            <p:ph type="body" sz="quarter" idx="13" hasCustomPrompt="1"/>
          </p:nvPr>
        </p:nvSpPr>
        <p:spPr>
          <a:xfrm>
            <a:off x="643223" y="1079254"/>
            <a:ext cx="3821205" cy="697353"/>
          </a:xfrm>
        </p:spPr>
        <p:txBody>
          <a:bodyPr>
            <a:normAutofit/>
          </a:bodyPr>
          <a:lstStyle>
            <a:lvl1pPr marL="0" indent="0" algn="l">
              <a:buNone/>
              <a:defRPr sz="3600">
                <a:solidFill>
                  <a:srgbClr val="6D6E6C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43" name="Text Placeholder 25"/>
          <p:cNvSpPr>
            <a:spLocks noGrp="1"/>
          </p:cNvSpPr>
          <p:nvPr>
            <p:ph type="body" sz="quarter" idx="14" hasCustomPrompt="1"/>
          </p:nvPr>
        </p:nvSpPr>
        <p:spPr>
          <a:xfrm>
            <a:off x="643223" y="2087287"/>
            <a:ext cx="3821205" cy="3642009"/>
          </a:xfrm>
        </p:spPr>
        <p:txBody>
          <a:bodyPr>
            <a:noAutofit/>
          </a:bodyPr>
          <a:lstStyle>
            <a:lvl1pPr marL="0" indent="0" algn="l">
              <a:buNone/>
              <a:defRPr sz="3000">
                <a:solidFill>
                  <a:srgbClr val="6D6E6C"/>
                </a:solidFill>
              </a:defRPr>
            </a:lvl1pPr>
            <a:lvl2pPr marL="457200" indent="0" algn="ctr">
              <a:buNone/>
              <a:defRPr sz="2400">
                <a:solidFill>
                  <a:srgbClr val="4D4D4C"/>
                </a:solidFill>
              </a:defRPr>
            </a:lvl2pPr>
            <a:lvl3pPr marL="914400" indent="0" algn="ctr">
              <a:buNone/>
              <a:defRPr sz="2400">
                <a:solidFill>
                  <a:srgbClr val="4D4D4C"/>
                </a:solidFill>
              </a:defRPr>
            </a:lvl3pPr>
            <a:lvl4pPr marL="1371600" indent="0" algn="ctr">
              <a:buNone/>
              <a:defRPr sz="2400">
                <a:solidFill>
                  <a:srgbClr val="4D4D4C"/>
                </a:solidFill>
              </a:defRPr>
            </a:lvl4pPr>
            <a:lvl5pPr marL="1828800" indent="0" algn="ctr">
              <a:buNone/>
              <a:defRPr sz="2400">
                <a:solidFill>
                  <a:srgbClr val="4D4D4C"/>
                </a:solidFill>
              </a:defRPr>
            </a:lvl5pPr>
          </a:lstStyle>
          <a:p>
            <a:pPr lvl="0"/>
            <a:r>
              <a:rPr lang="en-US" dirty="0"/>
              <a:t>Sub Title</a:t>
            </a:r>
          </a:p>
        </p:txBody>
      </p:sp>
      <p:sp>
        <p:nvSpPr>
          <p:cNvPr id="44" name="Text Placeholder 23"/>
          <p:cNvSpPr>
            <a:spLocks noGrp="1"/>
          </p:cNvSpPr>
          <p:nvPr>
            <p:ph type="body" sz="quarter" idx="15" hasCustomPrompt="1"/>
          </p:nvPr>
        </p:nvSpPr>
        <p:spPr>
          <a:xfrm>
            <a:off x="4975024" y="1126433"/>
            <a:ext cx="1176670" cy="1292995"/>
          </a:xfrm>
        </p:spPr>
        <p:txBody>
          <a:bodyPr anchor="ctr">
            <a:normAutofit/>
          </a:bodyPr>
          <a:lstStyle>
            <a:lvl1pPr marL="0" indent="0" algn="ctr">
              <a:buNone/>
              <a:defRPr sz="48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45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6271051" y="1126433"/>
            <a:ext cx="5353929" cy="1292995"/>
          </a:xfrm>
        </p:spPr>
        <p:txBody>
          <a:bodyPr anchor="ctr">
            <a:normAutofit/>
          </a:bodyPr>
          <a:lstStyle>
            <a:lvl1pPr marL="0" indent="0" algn="l">
              <a:buNone/>
              <a:defRPr sz="2400" baseline="0">
                <a:solidFill>
                  <a:schemeClr val="bg1"/>
                </a:solidFill>
              </a:defRPr>
            </a:lvl1pPr>
            <a:lvl3pPr marL="914400" indent="0">
              <a:buNone/>
              <a:defRPr>
                <a:solidFill>
                  <a:srgbClr val="0E3C55"/>
                </a:solidFill>
              </a:defRPr>
            </a:lvl3pPr>
            <a:lvl4pPr marL="1371600" indent="0">
              <a:buNone/>
              <a:defRPr>
                <a:solidFill>
                  <a:srgbClr val="0E3C55"/>
                </a:solidFill>
              </a:defRPr>
            </a:lvl4pPr>
            <a:lvl5pPr marL="1828800" indent="0">
              <a:buNone/>
              <a:defRPr>
                <a:solidFill>
                  <a:srgbClr val="0E3C55"/>
                </a:solidFill>
              </a:defRPr>
            </a:lvl5pPr>
          </a:lstStyle>
          <a:p>
            <a:pPr lvl="0"/>
            <a:r>
              <a:rPr lang="en-US" dirty="0"/>
              <a:t>Main Body Text</a:t>
            </a:r>
          </a:p>
        </p:txBody>
      </p:sp>
      <p:cxnSp>
        <p:nvCxnSpPr>
          <p:cNvPr id="51" name="Straight Connector 50"/>
          <p:cNvCxnSpPr/>
          <p:nvPr userDrawn="1"/>
        </p:nvCxnSpPr>
        <p:spPr>
          <a:xfrm>
            <a:off x="417209" y="1920386"/>
            <a:ext cx="4287526" cy="0"/>
          </a:xfrm>
          <a:prstGeom prst="line">
            <a:avLst/>
          </a:prstGeom>
          <a:ln>
            <a:solidFill>
              <a:srgbClr val="174F7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 Placeholder 23"/>
          <p:cNvSpPr>
            <a:spLocks noGrp="1"/>
          </p:cNvSpPr>
          <p:nvPr>
            <p:ph type="body" sz="quarter" idx="16" hasCustomPrompt="1"/>
          </p:nvPr>
        </p:nvSpPr>
        <p:spPr>
          <a:xfrm>
            <a:off x="4998842" y="2740524"/>
            <a:ext cx="1176670" cy="1292995"/>
          </a:xfrm>
        </p:spPr>
        <p:txBody>
          <a:bodyPr anchor="ctr">
            <a:normAutofit/>
          </a:bodyPr>
          <a:lstStyle>
            <a:lvl1pPr marL="0" indent="0" algn="ctr">
              <a:buNone/>
              <a:defRPr sz="48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02</a:t>
            </a:r>
          </a:p>
        </p:txBody>
      </p:sp>
      <p:sp>
        <p:nvSpPr>
          <p:cNvPr id="53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6294869" y="2740524"/>
            <a:ext cx="5353929" cy="1292995"/>
          </a:xfrm>
        </p:spPr>
        <p:txBody>
          <a:bodyPr anchor="ctr">
            <a:normAutofit/>
          </a:bodyPr>
          <a:lstStyle>
            <a:lvl1pPr marL="0" indent="0" algn="l">
              <a:buNone/>
              <a:defRPr sz="2400" baseline="0">
                <a:solidFill>
                  <a:schemeClr val="bg1"/>
                </a:solidFill>
              </a:defRPr>
            </a:lvl1pPr>
            <a:lvl3pPr marL="914400" indent="0">
              <a:buNone/>
              <a:defRPr>
                <a:solidFill>
                  <a:srgbClr val="0E3C55"/>
                </a:solidFill>
              </a:defRPr>
            </a:lvl3pPr>
            <a:lvl4pPr marL="1371600" indent="0">
              <a:buNone/>
              <a:defRPr>
                <a:solidFill>
                  <a:srgbClr val="0E3C55"/>
                </a:solidFill>
              </a:defRPr>
            </a:lvl4pPr>
            <a:lvl5pPr marL="1828800" indent="0">
              <a:buNone/>
              <a:defRPr>
                <a:solidFill>
                  <a:srgbClr val="0E3C55"/>
                </a:solidFill>
              </a:defRPr>
            </a:lvl5pPr>
          </a:lstStyle>
          <a:p>
            <a:pPr lvl="0"/>
            <a:r>
              <a:rPr lang="en-US" dirty="0"/>
              <a:t>Main Body Text</a:t>
            </a:r>
          </a:p>
        </p:txBody>
      </p:sp>
      <p:sp>
        <p:nvSpPr>
          <p:cNvPr id="54" name="Text Placeholder 23"/>
          <p:cNvSpPr>
            <a:spLocks noGrp="1"/>
          </p:cNvSpPr>
          <p:nvPr>
            <p:ph type="body" sz="quarter" idx="18" hasCustomPrompt="1"/>
          </p:nvPr>
        </p:nvSpPr>
        <p:spPr>
          <a:xfrm>
            <a:off x="4968894" y="4387646"/>
            <a:ext cx="1176670" cy="1292995"/>
          </a:xfrm>
        </p:spPr>
        <p:txBody>
          <a:bodyPr anchor="ctr">
            <a:normAutofit/>
          </a:bodyPr>
          <a:lstStyle>
            <a:lvl1pPr marL="0" indent="0" algn="ctr">
              <a:buNone/>
              <a:defRPr sz="48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03</a:t>
            </a:r>
          </a:p>
        </p:txBody>
      </p:sp>
      <p:sp>
        <p:nvSpPr>
          <p:cNvPr id="55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6264921" y="4387646"/>
            <a:ext cx="5353929" cy="1292995"/>
          </a:xfrm>
        </p:spPr>
        <p:txBody>
          <a:bodyPr anchor="ctr">
            <a:normAutofit/>
          </a:bodyPr>
          <a:lstStyle>
            <a:lvl1pPr marL="0" indent="0" algn="l">
              <a:buNone/>
              <a:defRPr sz="2400" baseline="0">
                <a:solidFill>
                  <a:schemeClr val="bg1"/>
                </a:solidFill>
              </a:defRPr>
            </a:lvl1pPr>
            <a:lvl3pPr marL="914400" indent="0">
              <a:buNone/>
              <a:defRPr>
                <a:solidFill>
                  <a:srgbClr val="0E3C55"/>
                </a:solidFill>
              </a:defRPr>
            </a:lvl3pPr>
            <a:lvl4pPr marL="1371600" indent="0">
              <a:buNone/>
              <a:defRPr>
                <a:solidFill>
                  <a:srgbClr val="0E3C55"/>
                </a:solidFill>
              </a:defRPr>
            </a:lvl4pPr>
            <a:lvl5pPr marL="1828800" indent="0">
              <a:buNone/>
              <a:defRPr>
                <a:solidFill>
                  <a:srgbClr val="0E3C55"/>
                </a:solidFill>
              </a:defRPr>
            </a:lvl5pPr>
          </a:lstStyle>
          <a:p>
            <a:pPr lvl="0"/>
            <a:r>
              <a:rPr lang="en-US" dirty="0"/>
              <a:t>Main Body Text</a:t>
            </a:r>
          </a:p>
        </p:txBody>
      </p:sp>
      <p:sp>
        <p:nvSpPr>
          <p:cNvPr id="20" name="テキスト プレースホルダー 36"/>
          <p:cNvSpPr txBox="1">
            <a:spLocks/>
          </p:cNvSpPr>
          <p:nvPr userDrawn="1"/>
        </p:nvSpPr>
        <p:spPr bwMode="auto">
          <a:xfrm>
            <a:off x="591670" y="6376509"/>
            <a:ext cx="11306221" cy="411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Lucida Grande" charset="0"/>
                <a:ea typeface="MS PGothic" charset="-128"/>
                <a:cs typeface="Geneva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9pPr>
          </a:lstStyle>
          <a:p>
            <a:pPr algn="l">
              <a:buFontTx/>
              <a:buNone/>
            </a:pPr>
            <a:r>
              <a:rPr lang="en-US" altLang="ja-JP" sz="1100" b="1" dirty="0">
                <a:solidFill>
                  <a:srgbClr val="174F72"/>
                </a:solidFill>
                <a:latin typeface="Calibri" charset="0"/>
              </a:rPr>
              <a:t>EMERGE</a:t>
            </a:r>
            <a:r>
              <a:rPr lang="en-US" altLang="ja-JP" sz="1100" b="1" dirty="0">
                <a:solidFill>
                  <a:srgbClr val="392E85"/>
                </a:solidFill>
                <a:latin typeface="Calibri" charset="0"/>
              </a:rPr>
              <a:t> </a:t>
            </a:r>
            <a:r>
              <a:rPr lang="en-US" altLang="ja-JP" sz="1100" b="0" baseline="0" dirty="0">
                <a:solidFill>
                  <a:srgbClr val="6D6E6C"/>
                </a:solidFill>
                <a:latin typeface="Calibri" charset="0"/>
              </a:rPr>
              <a:t>empowering female entrepreneurs in engineering</a:t>
            </a:r>
            <a:endParaRPr kumimoji="1" lang="ja-JP" altLang="en-US" sz="1100" b="0" dirty="0">
              <a:solidFill>
                <a:srgbClr val="6D6E6C"/>
              </a:solidFill>
              <a:latin typeface="Calibri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756063" flipH="1">
            <a:off x="23560" y="6215909"/>
            <a:ext cx="740284" cy="569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2220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>
            <a:biLevel thresh="25000"/>
            <a:alphaModFix amt="2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639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5744599" flipH="1">
            <a:off x="3423535" y="514727"/>
            <a:ext cx="6322751" cy="5225922"/>
          </a:xfrm>
          <a:custGeom>
            <a:avLst/>
            <a:gdLst>
              <a:gd name="connsiteX0" fmla="*/ 652261 w 652261"/>
              <a:gd name="connsiteY0" fmla="*/ 0 h 539111"/>
              <a:gd name="connsiteX1" fmla="*/ 652261 w 652261"/>
              <a:gd name="connsiteY1" fmla="*/ 352777 h 539111"/>
              <a:gd name="connsiteX2" fmla="*/ 412813 w 652261"/>
              <a:gd name="connsiteY2" fmla="*/ 510679 h 539111"/>
              <a:gd name="connsiteX3" fmla="*/ 431562 w 652261"/>
              <a:gd name="connsiteY3" fmla="*/ 539111 h 539111"/>
              <a:gd name="connsiteX4" fmla="*/ 229560 w 652261"/>
              <a:gd name="connsiteY4" fmla="*/ 539111 h 539111"/>
              <a:gd name="connsiteX5" fmla="*/ 0 w 652261"/>
              <a:gd name="connsiteY5" fmla="*/ 167133 h 539111"/>
              <a:gd name="connsiteX6" fmla="*/ 0 w 652261"/>
              <a:gd name="connsiteY6" fmla="*/ 0 h 5391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52261" h="539111">
                <a:moveTo>
                  <a:pt x="652261" y="0"/>
                </a:moveTo>
                <a:lnTo>
                  <a:pt x="652261" y="352777"/>
                </a:lnTo>
                <a:lnTo>
                  <a:pt x="412813" y="510679"/>
                </a:lnTo>
                <a:lnTo>
                  <a:pt x="431562" y="539111"/>
                </a:lnTo>
                <a:lnTo>
                  <a:pt x="229560" y="539111"/>
                </a:lnTo>
                <a:lnTo>
                  <a:pt x="0" y="167133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41" name="Arc 40"/>
          <p:cNvSpPr/>
          <p:nvPr userDrawn="1"/>
        </p:nvSpPr>
        <p:spPr>
          <a:xfrm flipH="1">
            <a:off x="7261956" y="-901992"/>
            <a:ext cx="6797861" cy="6647700"/>
          </a:xfrm>
          <a:prstGeom prst="arc">
            <a:avLst>
              <a:gd name="adj1" fmla="val 18515705"/>
              <a:gd name="adj2" fmla="val 6898743"/>
            </a:avLst>
          </a:prstGeom>
          <a:ln>
            <a:solidFill>
              <a:srgbClr val="6D6E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Freeform 21"/>
          <p:cNvSpPr/>
          <p:nvPr userDrawn="1"/>
        </p:nvSpPr>
        <p:spPr>
          <a:xfrm>
            <a:off x="7389115" y="13647"/>
            <a:ext cx="4830180" cy="5732060"/>
          </a:xfrm>
          <a:custGeom>
            <a:avLst/>
            <a:gdLst>
              <a:gd name="connsiteX0" fmla="*/ 1597452 w 4830180"/>
              <a:gd name="connsiteY0" fmla="*/ 0 h 5934062"/>
              <a:gd name="connsiteX1" fmla="*/ 4760544 w 4830180"/>
              <a:gd name="connsiteY1" fmla="*/ 0 h 5934062"/>
              <a:gd name="connsiteX2" fmla="*/ 4830180 w 4830180"/>
              <a:gd name="connsiteY2" fmla="*/ 42305 h 5934062"/>
              <a:gd name="connsiteX3" fmla="*/ 4830180 w 4830180"/>
              <a:gd name="connsiteY3" fmla="*/ 5467824 h 5934062"/>
              <a:gd name="connsiteX4" fmla="*/ 4694297 w 4830180"/>
              <a:gd name="connsiteY4" fmla="*/ 5550374 h 5934062"/>
              <a:gd name="connsiteX5" fmla="*/ 3178998 w 4830180"/>
              <a:gd name="connsiteY5" fmla="*/ 5934062 h 5934062"/>
              <a:gd name="connsiteX6" fmla="*/ 0 w 4830180"/>
              <a:gd name="connsiteY6" fmla="*/ 2755064 h 5934062"/>
              <a:gd name="connsiteX7" fmla="*/ 1401590 w 4830180"/>
              <a:gd name="connsiteY7" fmla="*/ 118989 h 5934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30180" h="5934062">
                <a:moveTo>
                  <a:pt x="1597452" y="0"/>
                </a:moveTo>
                <a:lnTo>
                  <a:pt x="4760544" y="0"/>
                </a:lnTo>
                <a:lnTo>
                  <a:pt x="4830180" y="42305"/>
                </a:lnTo>
                <a:lnTo>
                  <a:pt x="4830180" y="5467824"/>
                </a:lnTo>
                <a:lnTo>
                  <a:pt x="4694297" y="5550374"/>
                </a:lnTo>
                <a:cubicBezTo>
                  <a:pt x="4243855" y="5795070"/>
                  <a:pt x="3727658" y="5934062"/>
                  <a:pt x="3178998" y="5934062"/>
                </a:cubicBezTo>
                <a:cubicBezTo>
                  <a:pt x="1423286" y="5934062"/>
                  <a:pt x="0" y="4510776"/>
                  <a:pt x="0" y="2755064"/>
                </a:cubicBezTo>
                <a:cubicBezTo>
                  <a:pt x="0" y="1657744"/>
                  <a:pt x="555971" y="690278"/>
                  <a:pt x="1401590" y="118989"/>
                </a:cubicBezTo>
                <a:close/>
              </a:path>
            </a:pathLst>
          </a:custGeom>
          <a:gradFill flip="none" rotWithShape="1">
            <a:gsLst>
              <a:gs pos="40000">
                <a:srgbClr val="174F72"/>
              </a:gs>
              <a:gs pos="97000">
                <a:srgbClr val="10B1A2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2" name="Text Placeholder 23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454758" y="866857"/>
            <a:ext cx="3104978" cy="697353"/>
          </a:xfrm>
        </p:spPr>
        <p:txBody>
          <a:bodyPr anchor="ctr">
            <a:noAutofit/>
          </a:bodyPr>
          <a:lstStyle>
            <a:lvl1pPr marL="0" indent="0" algn="l">
              <a:buNone/>
              <a:defRPr sz="5400" baseline="0">
                <a:solidFill>
                  <a:srgbClr val="174F7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Thank You</a:t>
            </a:r>
          </a:p>
        </p:txBody>
      </p:sp>
      <p:sp>
        <p:nvSpPr>
          <p:cNvPr id="13" name="Text Placeholder 25"/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3890873" y="872468"/>
            <a:ext cx="3854522" cy="697353"/>
          </a:xfrm>
        </p:spPr>
        <p:txBody>
          <a:bodyPr anchor="ctr">
            <a:noAutofit/>
          </a:bodyPr>
          <a:lstStyle>
            <a:lvl1pPr marL="0" indent="0" algn="l">
              <a:buNone/>
              <a:defRPr sz="2800" i="1" baseline="0">
                <a:solidFill>
                  <a:srgbClr val="174F72"/>
                </a:solidFill>
              </a:defRPr>
            </a:lvl1pPr>
            <a:lvl2pPr marL="457200" indent="0" algn="ctr">
              <a:buNone/>
              <a:defRPr sz="2400">
                <a:solidFill>
                  <a:srgbClr val="4D4D4C"/>
                </a:solidFill>
              </a:defRPr>
            </a:lvl2pPr>
            <a:lvl3pPr marL="914400" indent="0" algn="ctr">
              <a:buNone/>
              <a:defRPr sz="2400">
                <a:solidFill>
                  <a:srgbClr val="4D4D4C"/>
                </a:solidFill>
              </a:defRPr>
            </a:lvl3pPr>
            <a:lvl4pPr marL="1371600" indent="0" algn="ctr">
              <a:buNone/>
              <a:defRPr sz="2400">
                <a:solidFill>
                  <a:srgbClr val="4D4D4C"/>
                </a:solidFill>
              </a:defRPr>
            </a:lvl4pPr>
            <a:lvl5pPr marL="1828800" indent="0" algn="ctr">
              <a:buNone/>
              <a:defRPr sz="2400">
                <a:solidFill>
                  <a:srgbClr val="4D4D4C"/>
                </a:solidFill>
              </a:defRPr>
            </a:lvl5pPr>
          </a:lstStyle>
          <a:p>
            <a:pPr lvl="0"/>
            <a:r>
              <a:rPr lang="en-US" dirty="0"/>
              <a:t>Any Questions?</a:t>
            </a:r>
          </a:p>
        </p:txBody>
      </p:sp>
      <p:sp>
        <p:nvSpPr>
          <p:cNvPr id="10" name="Oval 9"/>
          <p:cNvSpPr/>
          <p:nvPr userDrawn="1"/>
        </p:nvSpPr>
        <p:spPr>
          <a:xfrm>
            <a:off x="7118748" y="2332687"/>
            <a:ext cx="591486" cy="591486"/>
          </a:xfrm>
          <a:prstGeom prst="ellipse">
            <a:avLst/>
          </a:prstGeom>
          <a:solidFill>
            <a:srgbClr val="E632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46EAE"/>
              </a:solidFill>
            </a:endParaRPr>
          </a:p>
        </p:txBody>
      </p:sp>
      <p:sp>
        <p:nvSpPr>
          <p:cNvPr id="15" name="Oval 14"/>
          <p:cNvSpPr/>
          <p:nvPr userDrawn="1"/>
        </p:nvSpPr>
        <p:spPr>
          <a:xfrm>
            <a:off x="7735194" y="4345853"/>
            <a:ext cx="591486" cy="591486"/>
          </a:xfrm>
          <a:prstGeom prst="ellipse">
            <a:avLst/>
          </a:prstGeom>
          <a:solidFill>
            <a:srgbClr val="CEDA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46EAE"/>
              </a:solidFill>
            </a:endParaRPr>
          </a:p>
        </p:txBody>
      </p:sp>
      <p:sp>
        <p:nvSpPr>
          <p:cNvPr id="17" name="Oval 16"/>
          <p:cNvSpPr/>
          <p:nvPr userDrawn="1"/>
        </p:nvSpPr>
        <p:spPr>
          <a:xfrm>
            <a:off x="7261957" y="3430213"/>
            <a:ext cx="591486" cy="591486"/>
          </a:xfrm>
          <a:prstGeom prst="ellipse">
            <a:avLst/>
          </a:prstGeom>
          <a:solidFill>
            <a:srgbClr val="10B1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46EAE"/>
              </a:solidFill>
            </a:endParaRPr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3734054" y="860398"/>
            <a:ext cx="0" cy="696487"/>
          </a:xfrm>
          <a:prstGeom prst="line">
            <a:avLst/>
          </a:prstGeom>
          <a:ln w="19050">
            <a:solidFill>
              <a:srgbClr val="CEDA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7837392" y="2516430"/>
            <a:ext cx="2812464" cy="323455"/>
          </a:xfrm>
        </p:spPr>
        <p:txBody>
          <a:bodyPr anchor="t"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Text 1</a:t>
            </a:r>
          </a:p>
        </p:txBody>
      </p:sp>
      <p:sp>
        <p:nvSpPr>
          <p:cNvPr id="20" name="Text Placeholder 2"/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7948957" y="3505445"/>
            <a:ext cx="2757540" cy="382588"/>
          </a:xfrm>
        </p:spPr>
        <p:txBody>
          <a:bodyPr anchor="t"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Text 1</a:t>
            </a:r>
          </a:p>
        </p:txBody>
      </p:sp>
      <p:sp>
        <p:nvSpPr>
          <p:cNvPr id="21" name="Text Placeholder 2"/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8425435" y="4433218"/>
            <a:ext cx="2757540" cy="416755"/>
          </a:xfrm>
        </p:spPr>
        <p:txBody>
          <a:bodyPr anchor="t"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Text 1</a:t>
            </a:r>
          </a:p>
        </p:txBody>
      </p:sp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535" y="4920717"/>
            <a:ext cx="4722540" cy="1797044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8957" y="5937081"/>
            <a:ext cx="3991439" cy="561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1760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hoto to left - text to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/>
          <p:cNvCxnSpPr/>
          <p:nvPr userDrawn="1"/>
        </p:nvCxnSpPr>
        <p:spPr>
          <a:xfrm flipH="1">
            <a:off x="6234807" y="1711826"/>
            <a:ext cx="5377589" cy="0"/>
          </a:xfrm>
          <a:prstGeom prst="line">
            <a:avLst/>
          </a:prstGeom>
          <a:ln w="28575">
            <a:solidFill>
              <a:srgbClr val="174F7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 Placeholder 23"/>
          <p:cNvSpPr>
            <a:spLocks noGrp="1"/>
          </p:cNvSpPr>
          <p:nvPr>
            <p:ph type="body" sz="quarter" idx="16" hasCustomPrompt="1"/>
          </p:nvPr>
        </p:nvSpPr>
        <p:spPr>
          <a:xfrm>
            <a:off x="6318620" y="819599"/>
            <a:ext cx="5279028" cy="697353"/>
          </a:xfrm>
        </p:spPr>
        <p:txBody>
          <a:bodyPr>
            <a:normAutofit/>
          </a:bodyPr>
          <a:lstStyle>
            <a:lvl1pPr marL="0" indent="0" algn="ctr">
              <a:buNone/>
              <a:defRPr sz="3600">
                <a:solidFill>
                  <a:srgbClr val="6D6E6C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4" name="Text Placeholder 25"/>
          <p:cNvSpPr>
            <a:spLocks noGrp="1"/>
          </p:cNvSpPr>
          <p:nvPr>
            <p:ph type="body" sz="quarter" idx="17" hasCustomPrompt="1"/>
          </p:nvPr>
        </p:nvSpPr>
        <p:spPr>
          <a:xfrm>
            <a:off x="6325568" y="1953078"/>
            <a:ext cx="5273104" cy="3947440"/>
          </a:xfrm>
        </p:spPr>
        <p:txBody>
          <a:bodyPr>
            <a:noAutofit/>
          </a:bodyPr>
          <a:lstStyle>
            <a:lvl1pPr marL="0" indent="0" algn="ctr">
              <a:buNone/>
              <a:defRPr sz="2400" baseline="0">
                <a:solidFill>
                  <a:srgbClr val="6D6E6C"/>
                </a:solidFill>
              </a:defRPr>
            </a:lvl1pPr>
            <a:lvl2pPr marL="457200" indent="0" algn="ctr">
              <a:buNone/>
              <a:defRPr sz="2400">
                <a:solidFill>
                  <a:srgbClr val="4D4D4C"/>
                </a:solidFill>
              </a:defRPr>
            </a:lvl2pPr>
            <a:lvl3pPr marL="914400" indent="0" algn="ctr">
              <a:buNone/>
              <a:defRPr sz="2400">
                <a:solidFill>
                  <a:srgbClr val="4D4D4C"/>
                </a:solidFill>
              </a:defRPr>
            </a:lvl3pPr>
            <a:lvl4pPr marL="1371600" indent="0" algn="ctr">
              <a:buNone/>
              <a:defRPr sz="2400">
                <a:solidFill>
                  <a:srgbClr val="4D4D4C"/>
                </a:solidFill>
              </a:defRPr>
            </a:lvl4pPr>
            <a:lvl5pPr marL="1828800" indent="0" algn="ctr">
              <a:buNone/>
              <a:defRPr sz="2400">
                <a:solidFill>
                  <a:srgbClr val="4D4D4C"/>
                </a:solidFill>
              </a:defRPr>
            </a:lvl5pPr>
          </a:lstStyle>
          <a:p>
            <a:pPr lvl="0"/>
            <a:r>
              <a:rPr lang="en-US" dirty="0"/>
              <a:t>Main body text</a:t>
            </a:r>
          </a:p>
        </p:txBody>
      </p:sp>
      <p:sp>
        <p:nvSpPr>
          <p:cNvPr id="37" name="Picture Placeholder 7"/>
          <p:cNvSpPr>
            <a:spLocks noGrp="1"/>
          </p:cNvSpPr>
          <p:nvPr>
            <p:ph type="pic" sz="quarter" idx="10" hasCustomPrompt="1"/>
          </p:nvPr>
        </p:nvSpPr>
        <p:spPr>
          <a:xfrm flipH="1">
            <a:off x="-460162" y="0"/>
            <a:ext cx="5659526" cy="5659526"/>
          </a:xfrm>
          <a:prstGeom prst="ellipse">
            <a:avLst/>
          </a:prstGeom>
          <a:ln>
            <a:noFill/>
          </a:ln>
        </p:spPr>
        <p:txBody>
          <a:bodyPr anchor="ctr">
            <a:normAutofit/>
          </a:bodyPr>
          <a:lstStyle>
            <a:lvl1pPr algn="ctr">
              <a:defRPr sz="2400" baseline="0">
                <a:solidFill>
                  <a:srgbClr val="6D6E6C"/>
                </a:solidFill>
              </a:defRPr>
            </a:lvl1pPr>
          </a:lstStyle>
          <a:p>
            <a:r>
              <a:rPr lang="en-US" dirty="0"/>
              <a:t>Click here to add photo</a:t>
            </a:r>
          </a:p>
        </p:txBody>
      </p:sp>
      <p:sp>
        <p:nvSpPr>
          <p:cNvPr id="38" name="Arc 37"/>
          <p:cNvSpPr/>
          <p:nvPr userDrawn="1"/>
        </p:nvSpPr>
        <p:spPr>
          <a:xfrm rot="9058514" flipH="1">
            <a:off x="-1593353" y="739143"/>
            <a:ext cx="5162451" cy="5162451"/>
          </a:xfrm>
          <a:prstGeom prst="arc">
            <a:avLst>
              <a:gd name="adj1" fmla="val 13109579"/>
              <a:gd name="adj2" fmla="val 4955065"/>
            </a:avLst>
          </a:prstGeom>
          <a:ln>
            <a:solidFill>
              <a:srgbClr val="6D6E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テキスト プレースホルダー 36"/>
          <p:cNvSpPr txBox="1">
            <a:spLocks/>
          </p:cNvSpPr>
          <p:nvPr userDrawn="1"/>
        </p:nvSpPr>
        <p:spPr bwMode="auto">
          <a:xfrm>
            <a:off x="285884" y="6376509"/>
            <a:ext cx="11200160" cy="411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Lucida Grande" charset="0"/>
                <a:ea typeface="MS PGothic" charset="-128"/>
                <a:cs typeface="Geneva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9pPr>
          </a:lstStyle>
          <a:p>
            <a:pPr algn="r">
              <a:buFontTx/>
              <a:buNone/>
            </a:pPr>
            <a:r>
              <a:rPr lang="en-US" altLang="ja-JP" sz="1100" b="1" dirty="0">
                <a:solidFill>
                  <a:srgbClr val="174F72"/>
                </a:solidFill>
                <a:latin typeface="Calibri" charset="0"/>
              </a:rPr>
              <a:t>EMERGE</a:t>
            </a:r>
            <a:r>
              <a:rPr lang="en-US" altLang="ja-JP" sz="1100" b="1" dirty="0">
                <a:solidFill>
                  <a:srgbClr val="392E85"/>
                </a:solidFill>
                <a:latin typeface="Calibri" charset="0"/>
              </a:rPr>
              <a:t> </a:t>
            </a:r>
            <a:r>
              <a:rPr lang="en-US" altLang="ja-JP" sz="1100" b="0" baseline="0" dirty="0">
                <a:solidFill>
                  <a:srgbClr val="6D6E6C"/>
                </a:solidFill>
                <a:latin typeface="Calibri" charset="0"/>
              </a:rPr>
              <a:t>empowering female entrepreneurs in engineering</a:t>
            </a:r>
            <a:endParaRPr kumimoji="1" lang="ja-JP" altLang="en-US" sz="1100" b="0" dirty="0">
              <a:solidFill>
                <a:srgbClr val="6D6E6C"/>
              </a:solidFill>
              <a:latin typeface="Calibri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843937">
            <a:off x="11416204" y="6237834"/>
            <a:ext cx="740284" cy="56997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71" y="5437528"/>
            <a:ext cx="690436" cy="673218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2286" y="4911488"/>
            <a:ext cx="1363247" cy="135041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5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6635" y="1516952"/>
            <a:ext cx="2227993" cy="2220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69767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Quote slide (LIM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Arc 32"/>
          <p:cNvSpPr/>
          <p:nvPr userDrawn="1"/>
        </p:nvSpPr>
        <p:spPr>
          <a:xfrm rot="11814902" flipH="1">
            <a:off x="-812362" y="-1784731"/>
            <a:ext cx="9239667" cy="9239667"/>
          </a:xfrm>
          <a:prstGeom prst="arc">
            <a:avLst>
              <a:gd name="adj1" fmla="val 18971973"/>
              <a:gd name="adj2" fmla="val 3235985"/>
            </a:avLst>
          </a:prstGeom>
          <a:ln>
            <a:solidFill>
              <a:srgbClr val="6D6E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Freeform 31"/>
          <p:cNvSpPr/>
          <p:nvPr userDrawn="1"/>
        </p:nvSpPr>
        <p:spPr>
          <a:xfrm>
            <a:off x="0" y="0"/>
            <a:ext cx="7807920" cy="6858002"/>
          </a:xfrm>
          <a:custGeom>
            <a:avLst/>
            <a:gdLst>
              <a:gd name="connsiteX0" fmla="*/ 0 w 7807920"/>
              <a:gd name="connsiteY0" fmla="*/ 0 h 6858002"/>
              <a:gd name="connsiteX1" fmla="*/ 6538515 w 7807920"/>
              <a:gd name="connsiteY1" fmla="*/ 0 h 6858002"/>
              <a:gd name="connsiteX2" fmla="*/ 6572007 w 7807920"/>
              <a:gd name="connsiteY2" fmla="*/ 35129 h 6858002"/>
              <a:gd name="connsiteX3" fmla="*/ 7807920 w 7807920"/>
              <a:gd name="connsiteY3" fmla="*/ 3233967 h 6858002"/>
              <a:gd name="connsiteX4" fmla="*/ 6249254 w 7807920"/>
              <a:gd name="connsiteY4" fmla="*/ 6755559 h 6858002"/>
              <a:gd name="connsiteX5" fmla="*/ 6130989 w 7807920"/>
              <a:gd name="connsiteY5" fmla="*/ 6858002 h 6858002"/>
              <a:gd name="connsiteX6" fmla="*/ 0 w 7807920"/>
              <a:gd name="connsiteY6" fmla="*/ 6858002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807920" h="6858002">
                <a:moveTo>
                  <a:pt x="0" y="0"/>
                </a:moveTo>
                <a:lnTo>
                  <a:pt x="6538515" y="0"/>
                </a:lnTo>
                <a:lnTo>
                  <a:pt x="6572007" y="35129"/>
                </a:lnTo>
                <a:cubicBezTo>
                  <a:pt x="7339900" y="880001"/>
                  <a:pt x="7807920" y="2002328"/>
                  <a:pt x="7807920" y="3233967"/>
                </a:cubicBezTo>
                <a:cubicBezTo>
                  <a:pt x="7807920" y="4629825"/>
                  <a:pt x="7206775" y="5885278"/>
                  <a:pt x="6249254" y="6755559"/>
                </a:cubicBezTo>
                <a:lnTo>
                  <a:pt x="6130989" y="6858002"/>
                </a:lnTo>
                <a:lnTo>
                  <a:pt x="0" y="6858002"/>
                </a:lnTo>
                <a:close/>
              </a:path>
            </a:pathLst>
          </a:custGeom>
          <a:solidFill>
            <a:srgbClr val="CEDA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1" name="Text Placeholder 23"/>
          <p:cNvSpPr>
            <a:spLocks noGrp="1"/>
          </p:cNvSpPr>
          <p:nvPr>
            <p:ph type="body" sz="quarter" idx="14" hasCustomPrompt="1"/>
          </p:nvPr>
        </p:nvSpPr>
        <p:spPr>
          <a:xfrm>
            <a:off x="5176366" y="4068800"/>
            <a:ext cx="785328" cy="1056986"/>
          </a:xfrm>
        </p:spPr>
        <p:txBody>
          <a:bodyPr anchor="t">
            <a:normAutofit/>
          </a:bodyPr>
          <a:lstStyle>
            <a:lvl1pPr marL="0" indent="0" algn="r">
              <a:buNone/>
              <a:defRPr sz="9600" b="1" i="0" baseline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  <p:sp>
        <p:nvSpPr>
          <p:cNvPr id="22" name="Text Placeholder 23"/>
          <p:cNvSpPr>
            <a:spLocks noGrp="1"/>
          </p:cNvSpPr>
          <p:nvPr>
            <p:ph type="body" sz="quarter" idx="15" hasCustomPrompt="1"/>
          </p:nvPr>
        </p:nvSpPr>
        <p:spPr>
          <a:xfrm>
            <a:off x="473106" y="1345908"/>
            <a:ext cx="2613204" cy="1221666"/>
          </a:xfrm>
        </p:spPr>
        <p:txBody>
          <a:bodyPr anchor="t">
            <a:normAutofit/>
          </a:bodyPr>
          <a:lstStyle>
            <a:lvl1pPr marL="0" indent="0" algn="l">
              <a:buNone/>
              <a:defRPr sz="9600" b="1" i="0" baseline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 lvl="0"/>
            <a:r>
              <a:rPr lang="en-US"/>
              <a:t>“</a:t>
            </a:r>
            <a:endParaRPr lang="en-US" dirty="0"/>
          </a:p>
        </p:txBody>
      </p:sp>
      <p:sp>
        <p:nvSpPr>
          <p:cNvPr id="23" name="Text Placeholder 23"/>
          <p:cNvSpPr>
            <a:spLocks noGrp="1"/>
          </p:cNvSpPr>
          <p:nvPr>
            <p:ph type="body" sz="quarter" idx="13" hasCustomPrompt="1"/>
          </p:nvPr>
        </p:nvSpPr>
        <p:spPr>
          <a:xfrm>
            <a:off x="505763" y="1991442"/>
            <a:ext cx="5423273" cy="2497338"/>
          </a:xfrm>
        </p:spPr>
        <p:txBody>
          <a:bodyPr anchor="ctr">
            <a:normAutofit/>
          </a:bodyPr>
          <a:lstStyle>
            <a:lvl1pPr marL="0" indent="0" algn="ctr">
              <a:buNone/>
              <a:defRPr sz="3000" i="1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Quote Here</a:t>
            </a:r>
          </a:p>
        </p:txBody>
      </p:sp>
      <p:sp>
        <p:nvSpPr>
          <p:cNvPr id="12" name="テキスト プレースホルダー 36"/>
          <p:cNvSpPr txBox="1">
            <a:spLocks/>
          </p:cNvSpPr>
          <p:nvPr userDrawn="1"/>
        </p:nvSpPr>
        <p:spPr bwMode="auto">
          <a:xfrm>
            <a:off x="285884" y="6376509"/>
            <a:ext cx="11200160" cy="411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Lucida Grande" charset="0"/>
                <a:ea typeface="MS PGothic" charset="-128"/>
                <a:cs typeface="Geneva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9pPr>
          </a:lstStyle>
          <a:p>
            <a:pPr algn="r">
              <a:buFontTx/>
              <a:buNone/>
            </a:pPr>
            <a:r>
              <a:rPr lang="en-US" altLang="ja-JP" sz="1100" b="1" dirty="0">
                <a:solidFill>
                  <a:srgbClr val="174F72"/>
                </a:solidFill>
                <a:latin typeface="Calibri" charset="0"/>
              </a:rPr>
              <a:t>EMERGE</a:t>
            </a:r>
            <a:r>
              <a:rPr lang="en-US" altLang="ja-JP" sz="1100" b="1" dirty="0">
                <a:solidFill>
                  <a:srgbClr val="392E85"/>
                </a:solidFill>
                <a:latin typeface="Calibri" charset="0"/>
              </a:rPr>
              <a:t> </a:t>
            </a:r>
            <a:r>
              <a:rPr lang="en-US" altLang="ja-JP" sz="1100" b="0" baseline="0" dirty="0">
                <a:solidFill>
                  <a:srgbClr val="6D6E6C"/>
                </a:solidFill>
                <a:latin typeface="Calibri" charset="0"/>
              </a:rPr>
              <a:t>empowering female entrepreneurs in engineering</a:t>
            </a:r>
            <a:endParaRPr kumimoji="1" lang="ja-JP" altLang="en-US" sz="1100" b="0" dirty="0">
              <a:solidFill>
                <a:srgbClr val="6D6E6C"/>
              </a:solidFill>
              <a:latin typeface="Calibri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843937">
            <a:off x="11416204" y="6237834"/>
            <a:ext cx="740284" cy="56997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4618" y="5671849"/>
            <a:ext cx="1045533" cy="101946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09"/>
          <a:stretch/>
        </p:blipFill>
        <p:spPr>
          <a:xfrm>
            <a:off x="6370850" y="0"/>
            <a:ext cx="2446525" cy="204036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 rotWithShape="1">
          <a:blip r:embed="rId5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46" r="6150" b="6691"/>
          <a:stretch/>
        </p:blipFill>
        <p:spPr>
          <a:xfrm>
            <a:off x="7895914" y="2475120"/>
            <a:ext cx="921461" cy="871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57328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A670CF-3227-4DFC-9C3A-A55C45BB9B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66A737-F601-406E-9E2F-5D23B5EE13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051FF4-8906-4705-BB2C-56A5505D9A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3E823-46BF-4321-B9CA-9F6DA8FF8B7F}" type="datetimeFigureOut">
              <a:rPr lang="en-IE" smtClean="0"/>
              <a:t>11/08/2020</a:t>
            </a:fld>
            <a:endParaRPr lang="en-I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FF2ECA-B736-44FB-9FB8-F9F147A1D9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E98268-18A1-4CF6-8F39-7469D46327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A1E94-5A82-4430-BBAB-3DD266320CFB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1137786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86B324-6DFC-4AF6-9110-26C4D3E257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DA5B24-C783-4F72-B29A-BFB0E87B98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A6FC4CB-D0B7-4268-B40C-91ABCF0B6C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AB941C-0885-4298-B839-A97C7A3AA1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3E823-46BF-4321-B9CA-9F6DA8FF8B7F}" type="datetimeFigureOut">
              <a:rPr lang="en-IE" smtClean="0"/>
              <a:t>11/08/2020</a:t>
            </a:fld>
            <a:endParaRPr lang="en-IE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3DFD48-B2DB-4FB9-B60F-056F1D9F35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F5C24F-AFC0-441A-8440-D74A3AE40E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A1E94-5A82-4430-BBAB-3DD266320CFB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753637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4F16A1-5E5A-4C61-AF98-2FDEB3DD16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3E9398-4827-4B92-BD7E-7D92323486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529DC5-BE2F-4C5D-B210-93867CF1DB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C7E40C6-69E9-49D2-AD7D-AA71FA399F4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4BC2E98-1323-42BF-B0EE-6CF4EFCB5E0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366F67D-CEAB-4BDC-9526-846ED174E4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3E823-46BF-4321-B9CA-9F6DA8FF8B7F}" type="datetimeFigureOut">
              <a:rPr lang="en-IE" smtClean="0"/>
              <a:t>11/08/2020</a:t>
            </a:fld>
            <a:endParaRPr lang="en-IE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C78CEDC-864D-4DD8-9863-82153A7B21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8CC2F7D-F464-4D96-982B-E19D86EF3C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A1E94-5A82-4430-BBAB-3DD266320CFB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2855347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E8B1E1-9093-4DCC-AB0B-3286E470CC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E419219-BEB6-43C3-A30A-A9D4B4ECBC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3E823-46BF-4321-B9CA-9F6DA8FF8B7F}" type="datetimeFigureOut">
              <a:rPr lang="en-IE" smtClean="0"/>
              <a:t>11/08/2020</a:t>
            </a:fld>
            <a:endParaRPr lang="en-IE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4AD540C-5BDC-4D98-9E6A-D32152E86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531471-B133-462B-A947-BF7293255B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A1E94-5A82-4430-BBAB-3DD266320CFB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40307077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82325FF-293C-44FB-8C2F-2119465679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3E823-46BF-4321-B9CA-9F6DA8FF8B7F}" type="datetimeFigureOut">
              <a:rPr lang="en-IE" smtClean="0"/>
              <a:t>11/08/2020</a:t>
            </a:fld>
            <a:endParaRPr lang="en-IE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8AE4FD3-7487-4221-8729-6FF228A9D0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B17D11-D853-4B9E-93FD-1878887F4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A1E94-5A82-4430-BBAB-3DD266320CFB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0881335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E39FAF-823E-4FF5-A3B2-D0D46ED5B9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5EA474-A0BC-405E-B393-DB6795BADA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DAFC4F-E96E-42CA-B028-47C7F1D3DC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B4AAFD-973E-46CB-AE62-871394B58C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3E823-46BF-4321-B9CA-9F6DA8FF8B7F}" type="datetimeFigureOut">
              <a:rPr lang="en-IE" smtClean="0"/>
              <a:t>11/08/2020</a:t>
            </a:fld>
            <a:endParaRPr lang="en-IE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6FB66C-315D-43D0-836D-696E6AEED7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E4AFE3-A27C-4BE4-90CD-A570A5AAAB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A1E94-5A82-4430-BBAB-3DD266320CFB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7150180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D26A1A-67DF-4903-820F-CE8286B4AC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569314F-384E-40DD-8535-1A626A56F6F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FF37B2D-79A2-4276-AEA3-28A7DB3293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07BEAA-5CB2-4D2C-8A31-B6DD06F36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3E823-46BF-4321-B9CA-9F6DA8FF8B7F}" type="datetimeFigureOut">
              <a:rPr lang="en-IE" smtClean="0"/>
              <a:t>11/08/2020</a:t>
            </a:fld>
            <a:endParaRPr lang="en-IE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4B184E-6295-4D28-9F34-BF8D77ECD0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3FEC82-1C12-417A-A7A7-35037A24FE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A1E94-5A82-4430-BBAB-3DD266320CFB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7830975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EE0C43F-0775-462B-B8E8-D014F41737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DCB58D-03B4-4705-9362-1D309B8D7E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ABEAB4-DD19-4039-94BF-7837B6965C2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C3E823-46BF-4321-B9CA-9F6DA8FF8B7F}" type="datetimeFigureOut">
              <a:rPr lang="en-IE" smtClean="0"/>
              <a:t>11/08/2020</a:t>
            </a:fld>
            <a:endParaRPr lang="en-I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1B710D-1F20-46D7-82DB-F9575B53BC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E2D959-A444-45E3-96AA-AF3B121EFB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FA1E94-5A82-4430-BBAB-3DD266320CFB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60786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7" r:id="rId14"/>
    <p:sldLayoutId id="2147483669" r:id="rId15"/>
    <p:sldLayoutId id="2147483677" r:id="rId16"/>
    <p:sldLayoutId id="2147483685" r:id="rId17"/>
    <p:sldLayoutId id="2147483686" r:id="rId18"/>
    <p:sldLayoutId id="2147483700" r:id="rId19"/>
    <p:sldLayoutId id="2147483706" r:id="rId20"/>
    <p:sldLayoutId id="2147483713" r:id="rId21"/>
    <p:sldLayoutId id="2147483714" r:id="rId22"/>
    <p:sldLayoutId id="2147483721" r:id="rId2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pixnio.com/people/female-women/business-woman-company-corporate-education-event-professional-work" TargetMode="Externa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oplematters.in/news/strategic-hr/rise-of-social-enterprise-2018-deloitte-human-capital-trends-report-17913" TargetMode="External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learning-otb.com/index.php/tips-ideas?start=30" TargetMode="External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s://www.raeng.org.uk/publications/other/engineering-a-better-world-brochure" TargetMode="External"/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s://www.f6s.com/amaraeducation/about" TargetMode="External"/><Relationship Id="rId1" Type="http://schemas.openxmlformats.org/officeDocument/2006/relationships/slideLayout" Target="../slideLayouts/slideLayout22.xml"/><Relationship Id="rId4" Type="http://schemas.openxmlformats.org/officeDocument/2006/relationships/hyperlink" Target="https://www.plusacumen.org/journal/%E2%80%98engineering%E2%80%99-social-enterprise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hyperlink" Target="https://www.entrepreneur.com/article/38822" TargetMode="External"/><Relationship Id="rId1" Type="http://schemas.openxmlformats.org/officeDocument/2006/relationships/slideLayout" Target="../slideLayouts/slideLayout2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ejecant.wordpress.com/2012/09/25/nuevas-herramientas-talleres-de-lean-startup-y-business-model-canvas/" TargetMode="Externa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://beast.nyc/" TargetMode="External"/><Relationship Id="rId13" Type="http://schemas.openxmlformats.org/officeDocument/2006/relationships/hyperlink" Target="https://www.zazzle.com/" TargetMode="External"/><Relationship Id="rId18" Type="http://schemas.openxmlformats.org/officeDocument/2006/relationships/hyperlink" Target="https://m.renttherunway.com/" TargetMode="External"/><Relationship Id="rId26" Type="http://schemas.openxmlformats.org/officeDocument/2006/relationships/hyperlink" Target="http://howtostartasocialnetwork.com/2009/12/28/virtual-goods-in-social-networks-examples-of-facebook-twitter-and-more/" TargetMode="External"/><Relationship Id="rId3" Type="http://schemas.openxmlformats.org/officeDocument/2006/relationships/hyperlink" Target="https://www.netflix.com/ie/" TargetMode="External"/><Relationship Id="rId21" Type="http://schemas.openxmlformats.org/officeDocument/2006/relationships/hyperlink" Target="https://ie.match.com/" TargetMode="External"/><Relationship Id="rId7" Type="http://schemas.openxmlformats.org/officeDocument/2006/relationships/hyperlink" Target="https://www.uber.com/" TargetMode="External"/><Relationship Id="rId12" Type="http://schemas.openxmlformats.org/officeDocument/2006/relationships/hyperlink" Target="http://www.lumosity.com/" TargetMode="External"/><Relationship Id="rId17" Type="http://schemas.openxmlformats.org/officeDocument/2006/relationships/hyperlink" Target="https://www.handy.com/" TargetMode="External"/><Relationship Id="rId25" Type="http://schemas.openxmlformats.org/officeDocument/2006/relationships/hyperlink" Target="http://www.myhammer.co.uk/" TargetMode="External"/><Relationship Id="rId2" Type="http://schemas.openxmlformats.org/officeDocument/2006/relationships/hyperlink" Target="https://www.huffingtonpost.com/nina-tomaro/9-proven-business-models-_b_7949932.html" TargetMode="External"/><Relationship Id="rId16" Type="http://schemas.openxmlformats.org/officeDocument/2006/relationships/hyperlink" Target="http://www.getwashio.com/" TargetMode="External"/><Relationship Id="rId20" Type="http://schemas.openxmlformats.org/officeDocument/2006/relationships/hyperlink" Target="https://www.hulu.com/welcome?orig_referrer=https://www.google.ie/" TargetMode="Externa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www.raise.com/about-us" TargetMode="External"/><Relationship Id="rId11" Type="http://schemas.openxmlformats.org/officeDocument/2006/relationships/hyperlink" Target="https://www.cokestore.com/" TargetMode="External"/><Relationship Id="rId24" Type="http://schemas.openxmlformats.org/officeDocument/2006/relationships/hyperlink" Target="https://angel.co/squeezify/jobs" TargetMode="External"/><Relationship Id="rId5" Type="http://schemas.openxmlformats.org/officeDocument/2006/relationships/hyperlink" Target="https://www.airbnb.ie/?af=43720035&amp;c=.pi0.pk20467298288_193781444387_c_13539818176&amp;gclid=CjwKCAjwkMbaBRBAEiwAlH5v_h6qPOl5NCxiU1NDfeXv1fSgjt7dJbFM3RWi9c-uFimVbSeDCbVc1xoC4ukQAvD_BwE" TargetMode="External"/><Relationship Id="rId15" Type="http://schemas.openxmlformats.org/officeDocument/2006/relationships/hyperlink" Target="https://postmates.com/" TargetMode="External"/><Relationship Id="rId23" Type="http://schemas.openxmlformats.org/officeDocument/2006/relationships/hyperlink" Target="http://www.stayful.com/" TargetMode="External"/><Relationship Id="rId10" Type="http://schemas.openxmlformats.org/officeDocument/2006/relationships/hyperlink" Target="https://www.virginmedia.ie/?CMP=sbr&amp;CMP=sbrCMP=sbr&amp;CMP=sbrlid=43700008517045602&amp;ds_s_kwgid=58700000772609144&amp;gclid=CjwKCAjwkMbaBRBAEiwAlH5v_h3G83mg-UUbqAaG9HWnwScryIMZ_4kwy0-TUfl5VU-G1da3GEF1dRoCnvMQAvD_BwE&amp;gclsrc=aw.ds" TargetMode="External"/><Relationship Id="rId19" Type="http://schemas.openxmlformats.org/officeDocument/2006/relationships/hyperlink" Target="file:///\\www.dropbox.com" TargetMode="External"/><Relationship Id="rId4" Type="http://schemas.openxmlformats.org/officeDocument/2006/relationships/hyperlink" Target="https://www.amazon.com/" TargetMode="External"/><Relationship Id="rId9" Type="http://schemas.openxmlformats.org/officeDocument/2006/relationships/hyperlink" Target="https://www.spotify.com/ie/premium/?utm_source=ie_brand_contextual_text&amp;utm_medium=paidsearch&amp;utm_campaign=alwayson_europe_ie_performancemarketing_core_brand+contextual+text+exact+ie+google&amp;gclid=CjwKCAjwkMbaBRBAEiwAlH5v_iayrRnbRaKQoo_snx1HJPjzOnyN-XCxDcowCt67yvFRbgCNviEhTBoC3GQQAvD_BwE&amp;gclsrc=aw.ds&amp;dclid=CJv8s-nDrdwCFdqUdwody0MBhQ" TargetMode="External"/><Relationship Id="rId14" Type="http://schemas.openxmlformats.org/officeDocument/2006/relationships/hyperlink" Target="https://spothero.com/" TargetMode="External"/><Relationship Id="rId22" Type="http://schemas.openxmlformats.org/officeDocument/2006/relationships/hyperlink" Target="http://www.fedbid.com/" TargetMode="Externa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linkedin.com/pulse/new-business-model-age-middleman-satayan-mahajan/" TargetMode="External"/><Relationship Id="rId3" Type="http://schemas.openxmlformats.org/officeDocument/2006/relationships/hyperlink" Target="https://www.huffingtonpost.com/nina-tomaro/9-proven-business-models-_b_7949932.html" TargetMode="External"/><Relationship Id="rId7" Type="http://schemas.openxmlformats.org/officeDocument/2006/relationships/hyperlink" Target="https://www.airbnb.ie/?af=43720035&amp;c=.pi0.pk20467298288_193781444387_c_13539818176&amp;gclid=CjwKCAjwkMbaBRBAEiwAlH5v_h6qPOl5NCxiU1NDfeXv1fSgjt7dJbFM3RWi9c-uFimVbSeDCbVc1xoC4ukQAvD_BwE" TargetMode="External"/><Relationship Id="rId2" Type="http://schemas.openxmlformats.org/officeDocument/2006/relationships/hyperlink" Target="https://www.investopedia.com/terms/m/middleman.asp" TargetMode="Externa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www.amazon.com/" TargetMode="External"/><Relationship Id="rId5" Type="http://schemas.openxmlformats.org/officeDocument/2006/relationships/hyperlink" Target="https://www.netflix.com/ie/" TargetMode="External"/><Relationship Id="rId4" Type="http://schemas.openxmlformats.org/officeDocument/2006/relationships/hyperlink" Target="https://www.warbyparker.com/" TargetMode="Externa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https://medium.com/@jgolden/four-questions-every-marketplace-startup-should-be-able-to-answer-defb0590e049" TargetMode="External"/><Relationship Id="rId3" Type="http://schemas.openxmlformats.org/officeDocument/2006/relationships/hyperlink" Target="https://www.huffingtonpost.com/nina-tomaro/9-proven-business-models-_b_7949932.html" TargetMode="External"/><Relationship Id="rId7" Type="http://schemas.openxmlformats.org/officeDocument/2006/relationships/hyperlink" Target="http://beast.nyc/" TargetMode="External"/><Relationship Id="rId2" Type="http://schemas.openxmlformats.org/officeDocument/2006/relationships/hyperlink" Target="https://www.sharetribe.com/academy/how-to-choose-the-right-business-model-for-your-marketplace/" TargetMode="Externa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www.airbnb.ie/?af=43720035&amp;c=.pi0.pk20467298288_193781444387_c_13539818176&amp;gclid=CjwKCAjwkMbaBRBAEiwAlH5v_h6qPOl5NCxiU1NDfeXv1fSgjt7dJbFM3RWi9c-uFimVbSeDCbVc1xoC4ukQAvD_BwE" TargetMode="External"/><Relationship Id="rId5" Type="http://schemas.openxmlformats.org/officeDocument/2006/relationships/hyperlink" Target="https://www.uber.com/" TargetMode="External"/><Relationship Id="rId4" Type="http://schemas.openxmlformats.org/officeDocument/2006/relationships/hyperlink" Target="https://www.raise.com/about-us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etflix.com/ie/" TargetMode="External"/><Relationship Id="rId2" Type="http://schemas.openxmlformats.org/officeDocument/2006/relationships/hyperlink" Target="https://www.huffingtonpost.com/nina-tomaro/9-proven-business-models-_b_7949932.html" TargetMode="Externa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www.dollarshaveclub.com/" TargetMode="External"/><Relationship Id="rId5" Type="http://schemas.openxmlformats.org/officeDocument/2006/relationships/hyperlink" Target="https://www.virginmedia.ie/?CMP=sbr&amp;CMP=sbrCMP=sbr&amp;CMP=sbrlid=43700008517045602&amp;ds_s_kwgid=58700000772609144&amp;gclid=CjwKCAjwkMbaBRBAEiwAlH5v_h3G83mg-UUbqAaG9HWnwScryIMZ_4kwy0-TUfl5VU-G1da3GEF1dRoCnvMQAvD_BwE&amp;gclsrc=aw.ds" TargetMode="External"/><Relationship Id="rId4" Type="http://schemas.openxmlformats.org/officeDocument/2006/relationships/hyperlink" Target="https://www.spotify.com/ie/premium/?utm_source=ie_brand_contextual_text&amp;utm_medium=paidsearch&amp;utm_campaign=alwayson_europe_ie_performancemarketing_core_brand+contextual+text+exact+ie+google&amp;gclid=CjwKCAjwkMbaBRBAEiwAlH5v_iayrRnbRaKQoo_snx1HJPjzOnyN-XCxDcowCt67yvFRbgCNviEhTBoC3GQQAvD_BwE&amp;gclsrc=aw.ds&amp;dclid=CJv8s-nDrdwCFdqUdwody0MBhQ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umosity.com/" TargetMode="External"/><Relationship Id="rId2" Type="http://schemas.openxmlformats.org/officeDocument/2006/relationships/hyperlink" Target="https://www.huffingtonpost.com/nina-tomaro/9-proven-business-models-_b_7949932.html" TargetMode="Externa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www.zazzle.com/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spothero.com/" TargetMode="External"/><Relationship Id="rId2" Type="http://schemas.openxmlformats.org/officeDocument/2006/relationships/hyperlink" Target="https://www.huffingtonpost.com/nina-tomaro/9-proven-business-models-_b_7949932.html" TargetMode="Externa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www.uber.com/" TargetMode="External"/><Relationship Id="rId5" Type="http://schemas.openxmlformats.org/officeDocument/2006/relationships/hyperlink" Target="http://www.getwashio.com/" TargetMode="External"/><Relationship Id="rId4" Type="http://schemas.openxmlformats.org/officeDocument/2006/relationships/hyperlink" Target="https://postmates.com/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andy.com/" TargetMode="External"/><Relationship Id="rId2" Type="http://schemas.openxmlformats.org/officeDocument/2006/relationships/hyperlink" Target="https://www.huffingtonpost.com/nina-tomaro/9-proven-business-models-_b_7949932.html" TargetMode="Externa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m.renttherunway.com/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file:///\\www.dropbox.com" TargetMode="External"/><Relationship Id="rId2" Type="http://schemas.openxmlformats.org/officeDocument/2006/relationships/hyperlink" Target="https://www.huffingtonpost.com/nina-tomaro/9-proven-business-models-_b_7949932.html" TargetMode="External"/><Relationship Id="rId1" Type="http://schemas.openxmlformats.org/officeDocument/2006/relationships/slideLayout" Target="../slideLayouts/slideLayout13.xml"/><Relationship Id="rId5" Type="http://schemas.openxmlformats.org/officeDocument/2006/relationships/hyperlink" Target="https://ie.match.com/" TargetMode="External"/><Relationship Id="rId4" Type="http://schemas.openxmlformats.org/officeDocument/2006/relationships/hyperlink" Target="https://www.hulu.com/welcome?orig_referrer=https://www.google.ie/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edbid.com/" TargetMode="External"/><Relationship Id="rId2" Type="http://schemas.openxmlformats.org/officeDocument/2006/relationships/hyperlink" Target="https://www.huffingtonpost.com/nina-tomaro/9-proven-business-models-_b_7949932.html" TargetMode="Externa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://www.myhammer.co.uk/" TargetMode="External"/><Relationship Id="rId5" Type="http://schemas.openxmlformats.org/officeDocument/2006/relationships/hyperlink" Target="https://angel.co/squeezify/jobs" TargetMode="External"/><Relationship Id="rId4" Type="http://schemas.openxmlformats.org/officeDocument/2006/relationships/hyperlink" Target="http://www.stayful.com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bytheirstrangefruit.blogspot.com/2011/11/adoption-divinely-inspired-and.html" TargetMode="Externa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9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howtostartasocialnetwork.com/2009/12/28/virtual-goods-in-social-networks-examples-of-facebook-twitter-and-more/" TargetMode="External"/><Relationship Id="rId2" Type="http://schemas.openxmlformats.org/officeDocument/2006/relationships/hyperlink" Target="https://www.huffingtonpost.com/nina-tomaro/9-proven-business-models-_b_7949932.html" TargetMode="External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jackbrummet.blogspot.com/2009_02_01_archive.html" TargetMode="External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19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hyperlink" Target="https://www.irishinvestmentnetwork.ie/start-up-business" TargetMode="External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irishinvestmentnetwork.ie/start-up-business" TargetMode="External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irishinvestmentnetwork.ie/start-up-business" TargetMode="External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streamoftalent.com/metodo-innovacion-faq-coaching/thinking-business-woman-looking-up-on-many-questions-mark-isolat/" TargetMode="Externa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5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8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hyperlink" Target="https://quaderno.io/blog/create-your-profit-forecast-easy-way/" TargetMode="External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mergeengineers.eu/project-partners/" TargetMode="External"/><Relationship Id="rId2" Type="http://schemas.openxmlformats.org/officeDocument/2006/relationships/hyperlink" Target="https://www.facebook.com/EMERGEPROJECTEU/?ref=br_rs" TargetMode="External"/><Relationship Id="rId1" Type="http://schemas.openxmlformats.org/officeDocument/2006/relationships/slideLayout" Target="../slideLayouts/slideLayout21.xml"/><Relationship Id="rId4" Type="http://schemas.openxmlformats.org/officeDocument/2006/relationships/hyperlink" Target="http://www.emergeengineers.eu/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rishinvestmentnetwork.ie/business-partnerships-ireland" TargetMode="External"/><Relationship Id="rId2" Type="http://schemas.openxmlformats.org/officeDocument/2006/relationships/hyperlink" Target="https://www.inc.com/marissa-levin/6-steps-to-creating-a-partnership-that-drives-strong-business-growth.html" TargetMode="Externa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www.youtube.com/watch?v=03ywodO51ec" TargetMode="Externa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577959" y="2701255"/>
            <a:ext cx="4088056" cy="3420135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E63275"/>
                </a:solidFill>
              </a:rPr>
              <a:t>MODU</a:t>
            </a:r>
            <a:r>
              <a:rPr lang="pl-PL" b="1" dirty="0">
                <a:solidFill>
                  <a:srgbClr val="E63275"/>
                </a:solidFill>
              </a:rPr>
              <a:t>ł</a:t>
            </a:r>
            <a:r>
              <a:rPr lang="en-US" b="1" dirty="0">
                <a:solidFill>
                  <a:srgbClr val="E63275"/>
                </a:solidFill>
              </a:rPr>
              <a:t> 5</a:t>
            </a:r>
            <a:endParaRPr lang="pl-PL" b="1" dirty="0">
              <a:solidFill>
                <a:srgbClr val="E63275"/>
              </a:solidFill>
            </a:endParaRPr>
          </a:p>
          <a:p>
            <a:r>
              <a:rPr lang="en-US" b="1" dirty="0" err="1">
                <a:solidFill>
                  <a:srgbClr val="E63275"/>
                </a:solidFill>
              </a:rPr>
              <a:t>Wybierz</a:t>
            </a:r>
            <a:r>
              <a:rPr lang="en-US" b="1" dirty="0">
                <a:solidFill>
                  <a:srgbClr val="E63275"/>
                </a:solidFill>
              </a:rPr>
              <a:t> </a:t>
            </a:r>
            <a:r>
              <a:rPr lang="en-US" b="1" dirty="0" err="1">
                <a:solidFill>
                  <a:srgbClr val="E63275"/>
                </a:solidFill>
              </a:rPr>
              <a:t>swój</a:t>
            </a:r>
            <a:r>
              <a:rPr lang="en-US" b="1" dirty="0">
                <a:solidFill>
                  <a:srgbClr val="E63275"/>
                </a:solidFill>
              </a:rPr>
              <a:t> model </a:t>
            </a:r>
            <a:r>
              <a:rPr lang="en-US" b="1" dirty="0" err="1">
                <a:solidFill>
                  <a:srgbClr val="E63275"/>
                </a:solidFill>
              </a:rPr>
              <a:t>biznesowy</a:t>
            </a:r>
            <a:endParaRPr lang="en-US" b="1" dirty="0">
              <a:solidFill>
                <a:srgbClr val="E63275"/>
              </a:solidFill>
            </a:endParaRPr>
          </a:p>
          <a:p>
            <a:endParaRPr lang="en-US" b="1" dirty="0">
              <a:solidFill>
                <a:srgbClr val="E63275"/>
              </a:solidFill>
            </a:endParaRPr>
          </a:p>
          <a:p>
            <a:endParaRPr lang="en-US" b="1" dirty="0">
              <a:solidFill>
                <a:srgbClr val="E63275"/>
              </a:solidFill>
            </a:endParaRPr>
          </a:p>
        </p:txBody>
      </p:sp>
      <p:pic>
        <p:nvPicPr>
          <p:cNvPr id="9" name="Picture Placeholder 8" descr="A picture containing person, holding, standing, woman&#10;&#10;Description automatically generated">
            <a:extLst>
              <a:ext uri="{FF2B5EF4-FFF2-40B4-BE49-F238E27FC236}">
                <a16:creationId xmlns:a16="http://schemas.microsoft.com/office/drawing/2014/main" id="{5C3F8D6C-CBE5-4DE1-BEFD-D67737B319C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6627" r="16627"/>
          <a:stretch>
            <a:fillRect/>
          </a:stretch>
        </p:blipFill>
        <p:spPr>
          <a:xfrm flipH="1">
            <a:off x="5927834" y="-351285"/>
            <a:ext cx="6472675" cy="6472675"/>
          </a:xfrm>
        </p:spPr>
      </p:pic>
    </p:spTree>
    <p:extLst>
      <p:ext uri="{BB962C8B-B14F-4D97-AF65-F5344CB8AC3E}">
        <p14:creationId xmlns:p14="http://schemas.microsoft.com/office/powerpoint/2010/main" val="37220055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1754344" y="3080323"/>
            <a:ext cx="7407087" cy="697353"/>
          </a:xfrm>
        </p:spPr>
        <p:txBody>
          <a:bodyPr>
            <a:normAutofit/>
          </a:bodyPr>
          <a:lstStyle/>
          <a:p>
            <a:pPr algn="just"/>
            <a:endParaRPr lang="en-IE" dirty="0">
              <a:solidFill>
                <a:srgbClr val="7A7C7E"/>
              </a:solidFill>
            </a:endParaRPr>
          </a:p>
          <a:p>
            <a:pPr algn="just"/>
            <a:endParaRPr lang="en-US" altLang="x-none" dirty="0">
              <a:solidFill>
                <a:srgbClr val="525252"/>
              </a:solidFill>
              <a:latin typeface="Calibri" charset="0"/>
              <a:ea typeface="MS PGothic" charset="-128"/>
            </a:endParaRPr>
          </a:p>
          <a:p>
            <a:pPr algn="just"/>
            <a:endParaRPr lang="en-IE" dirty="0">
              <a:solidFill>
                <a:srgbClr val="7A7C7E"/>
              </a:solidFill>
            </a:endParaRPr>
          </a:p>
          <a:p>
            <a:pPr>
              <a:spcBef>
                <a:spcPts val="400"/>
              </a:spcBef>
            </a:pPr>
            <a:endParaRPr lang="en-IE" dirty="0"/>
          </a:p>
          <a:p>
            <a:pPr>
              <a:spcBef>
                <a:spcPts val="400"/>
              </a:spcBef>
            </a:pPr>
            <a:endParaRPr lang="en-US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C2A92BD-8468-4BBA-80EE-EF221411992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85894" y="2528508"/>
            <a:ext cx="11552295" cy="3975101"/>
          </a:xfrm>
          <a:solidFill>
            <a:schemeClr val="bg1"/>
          </a:solidFill>
        </p:spPr>
        <p:txBody>
          <a:bodyPr/>
          <a:lstStyle/>
          <a:p>
            <a:r>
              <a:rPr lang="pl-PL" dirty="0">
                <a:solidFill>
                  <a:srgbClr val="7A7C7E"/>
                </a:solidFill>
              </a:rPr>
              <a:t>Gdy co najmniej dwie osoby rozpoczynają działalność gospodarczą, rezultatem może być często silny związek, który łączy uzupełniające się umiejętności, zasoby finansowe, klientów i kontakty, aby pomóc przedsięwzięciu odnieść sukces. Ale czasami takie relacje mogą być kwaśne, a biznes może zawieść. Musisz wcześniej zdecydować, kto co robi, kto jest za co odpowiedzialny i jak rozwiązywać spory.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dirty="0">
                <a:solidFill>
                  <a:srgbClr val="7A7C7E"/>
                </a:solidFill>
              </a:rPr>
              <a:t> Przed przystąpieniem do partnerstwa zastanów się dobrze.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dirty="0">
                <a:solidFill>
                  <a:srgbClr val="7A7C7E"/>
                </a:solidFill>
              </a:rPr>
              <a:t>czy całkowicie ufasz przyszłemu partnerowi (partnerom)</a:t>
            </a:r>
          </a:p>
          <a:p>
            <a:r>
              <a:rPr lang="pl-PL" dirty="0">
                <a:solidFill>
                  <a:srgbClr val="7A7C7E"/>
                </a:solidFill>
              </a:rPr>
              <a:t>Poproś wszystkich partnerów o podpisanie umowy określającej sposób finansowania przedsiębiorstwa, podział zysków i strat oraz co się stanie, jeśli jeden z partnerów zdecyduje się odejść. Nieuzgodnienie takich kwestii na wczesnym etapie może prowadzić do trudności później.</a:t>
            </a:r>
            <a:endParaRPr lang="en-IE" dirty="0">
              <a:solidFill>
                <a:srgbClr val="7A7C7E"/>
              </a:solidFill>
            </a:endParaRPr>
          </a:p>
          <a:p>
            <a:endParaRPr lang="en-IE" dirty="0"/>
          </a:p>
        </p:txBody>
      </p:sp>
      <p:sp>
        <p:nvSpPr>
          <p:cNvPr id="6" name="Text Placeholder 1"/>
          <p:cNvSpPr txBox="1">
            <a:spLocks/>
          </p:cNvSpPr>
          <p:nvPr/>
        </p:nvSpPr>
        <p:spPr bwMode="auto">
          <a:xfrm>
            <a:off x="3595057" y="1011190"/>
            <a:ext cx="7675831" cy="1137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0" indent="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None/>
              <a:defRPr sz="3600" kern="1200">
                <a:solidFill>
                  <a:srgbClr val="7F7F7F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rgbClr val="7F7F7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rgbClr val="7F7F7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rgbClr val="7F7F7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rgbClr val="7F7F7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E" b="1" dirty="0" err="1">
                <a:solidFill>
                  <a:srgbClr val="E95273"/>
                </a:solidFill>
              </a:rPr>
              <a:t>Partnerstwo</a:t>
            </a:r>
            <a:r>
              <a:rPr lang="en-IE" b="1" dirty="0">
                <a:solidFill>
                  <a:srgbClr val="E95273"/>
                </a:solidFill>
              </a:rPr>
              <a:t>, </a:t>
            </a:r>
            <a:r>
              <a:rPr lang="en-IE" b="1" dirty="0" err="1">
                <a:solidFill>
                  <a:srgbClr val="E95273"/>
                </a:solidFill>
              </a:rPr>
              <a:t>uwaga</a:t>
            </a:r>
            <a:r>
              <a:rPr lang="en-IE" b="1" dirty="0">
                <a:solidFill>
                  <a:srgbClr val="E95273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783539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6BD40F0-7407-43D4-B58A-783384A440D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IE" dirty="0"/>
              <a:t>PRZEDSIĘBIORSTWO SPOŁECZNE</a:t>
            </a:r>
          </a:p>
          <a:p>
            <a:endParaRPr lang="en-IE" dirty="0"/>
          </a:p>
          <a:p>
            <a:endParaRPr lang="en-IE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5C83FB62-D5A4-4F7C-B17C-1C76C26ADAC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pic>
        <p:nvPicPr>
          <p:cNvPr id="5" name="Picture Placeholder 22" descr="A picture containing sitting, table, small, different&#10;&#10;Description automatically generated">
            <a:extLst>
              <a:ext uri="{FF2B5EF4-FFF2-40B4-BE49-F238E27FC236}">
                <a16:creationId xmlns:a16="http://schemas.microsoft.com/office/drawing/2014/main" id="{FB84C737-E101-4A6A-A9E7-A03146B344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27331" r="27331"/>
          <a:stretch>
            <a:fillRect/>
          </a:stretch>
        </p:blipFill>
        <p:spPr>
          <a:xfrm flipH="1">
            <a:off x="0" y="735725"/>
            <a:ext cx="4824248" cy="4764822"/>
          </a:xfrm>
          <a:prstGeom prst="ellipse">
            <a:avLst/>
          </a:prstGeom>
        </p:spPr>
      </p:pic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7E2BDB7C-E3DD-477A-A049-6E63E3791269}"/>
              </a:ext>
            </a:extLst>
          </p:cNvPr>
          <p:cNvSpPr txBox="1">
            <a:spLocks/>
          </p:cNvSpPr>
          <p:nvPr/>
        </p:nvSpPr>
        <p:spPr>
          <a:xfrm>
            <a:off x="6318620" y="1996967"/>
            <a:ext cx="5368883" cy="46023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kern="1200">
                <a:solidFill>
                  <a:srgbClr val="6D6E6C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E" sz="2400" b="1" i="1" dirty="0" err="1"/>
              <a:t>Defi</a:t>
            </a:r>
            <a:r>
              <a:rPr lang="pl-PL" sz="2400" b="1" i="1" dirty="0" err="1"/>
              <a:t>nicja</a:t>
            </a:r>
            <a:endParaRPr lang="pl-PL" sz="2400" b="1" i="1" dirty="0"/>
          </a:p>
          <a:p>
            <a:r>
              <a:rPr lang="pl-PL" sz="2400" i="1" dirty="0">
                <a:solidFill>
                  <a:srgbClr val="EC2179"/>
                </a:solidFill>
              </a:rPr>
              <a:t>Przedsiębiorstwa społeczne to firmy utworzone przede wszystkim w celu rozwiązywania problemów społecznych, gospodarczych lub środowiskowych.</a:t>
            </a:r>
          </a:p>
          <a:p>
            <a:r>
              <a:rPr lang="pl-PL" sz="2400" i="1" dirty="0">
                <a:solidFill>
                  <a:srgbClr val="EC2179"/>
                </a:solidFill>
              </a:rPr>
              <a:t>Chociaż kierują się przede wszystkim motywami społecznymi i / lub środowiskowymi, angażują się w działalność handlową lub handlową w celu osiągnięcia korzyści społecznych i społecznych.</a:t>
            </a:r>
            <a:endParaRPr lang="en-IE" sz="2400" i="1" dirty="0">
              <a:solidFill>
                <a:srgbClr val="EC217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9745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114B6ED-B238-41E3-BAF2-2B1FC7D2E0D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57048" y="1007537"/>
            <a:ext cx="7726339" cy="697353"/>
          </a:xfrm>
        </p:spPr>
        <p:txBody>
          <a:bodyPr>
            <a:normAutofit fontScale="92500"/>
          </a:bodyPr>
          <a:lstStyle/>
          <a:p>
            <a:r>
              <a:rPr lang="pl-PL" sz="3100" dirty="0"/>
              <a:t>PRZEDSIĘBIORSTWO SPOŁECZNE </a:t>
            </a:r>
            <a:r>
              <a:rPr lang="pl-PL" dirty="0">
                <a:solidFill>
                  <a:srgbClr val="EC2179"/>
                </a:solidFill>
              </a:rPr>
              <a:t>- co to znaczy?</a:t>
            </a:r>
          </a:p>
          <a:p>
            <a:endParaRPr lang="pl-PL" dirty="0">
              <a:solidFill>
                <a:srgbClr val="EC2179"/>
              </a:solidFill>
            </a:endParaRPr>
          </a:p>
          <a:p>
            <a:endParaRPr lang="en-US" dirty="0">
              <a:solidFill>
                <a:srgbClr val="EC2179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0C4963-1280-4A7A-B0BC-A3560644B2A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1434" y="2117212"/>
            <a:ext cx="8261131" cy="3975101"/>
          </a:xfrm>
        </p:spPr>
        <p:txBody>
          <a:bodyPr/>
          <a:lstStyle/>
          <a:p>
            <a:r>
              <a:rPr lang="pl-PL" dirty="0"/>
              <a:t>Są to organizacje, które sprzedają produkty lub usługi z zyskiem. Dzięki temu zyskowi reinwestują i </a:t>
            </a:r>
            <a:r>
              <a:rPr lang="pl-PL" dirty="0">
                <a:solidFill>
                  <a:srgbClr val="EC2179"/>
                </a:solidFill>
              </a:rPr>
              <a:t>wywierają wpływ społeczny.</a:t>
            </a:r>
          </a:p>
          <a:p>
            <a:r>
              <a:rPr lang="pl-PL" dirty="0"/>
              <a:t>Przykład: załóżmy organizację, która robi kawę. Organizacja sprzedaje </a:t>
            </a:r>
            <a:r>
              <a:rPr lang="pl-PL" dirty="0">
                <a:solidFill>
                  <a:srgbClr val="EC2179"/>
                </a:solidFill>
              </a:rPr>
              <a:t>tę kawę z zyskiem i dzięki temu zyskowi może pomóc osobom bezdomnym.</a:t>
            </a:r>
          </a:p>
          <a:p>
            <a:r>
              <a:rPr lang="pl-PL" dirty="0"/>
              <a:t>Im więcej kawy sprzedają, tym więcej zarabiają, tym więcej pieniędzy mają na pomoc w walce z kryzysem bezdomnych.</a:t>
            </a:r>
          </a:p>
          <a:p>
            <a:r>
              <a:rPr lang="pl-PL" dirty="0"/>
              <a:t>Przedsiębiorstwa społeczne również częściej niż nie </a:t>
            </a:r>
            <a:r>
              <a:rPr lang="pl-PL" dirty="0">
                <a:solidFill>
                  <a:srgbClr val="EC2179"/>
                </a:solidFill>
              </a:rPr>
              <a:t>zatrudniają osób wykluczonych społecznie lub zmarginalizowanych</a:t>
            </a:r>
            <a:r>
              <a:rPr lang="pl-PL" dirty="0"/>
              <a:t>, które w innym przypadku mogłyby nie mieć pracy.</a:t>
            </a:r>
            <a:endParaRPr lang="en-IE" dirty="0"/>
          </a:p>
        </p:txBody>
      </p:sp>
      <p:sp>
        <p:nvSpPr>
          <p:cNvPr id="4" name="Callout: Down Arrow 3">
            <a:extLst>
              <a:ext uri="{FF2B5EF4-FFF2-40B4-BE49-F238E27FC236}">
                <a16:creationId xmlns:a16="http://schemas.microsoft.com/office/drawing/2014/main" id="{025BBD1B-1635-4255-AF86-40A86F4FDA92}"/>
              </a:ext>
            </a:extLst>
          </p:cNvPr>
          <p:cNvSpPr/>
          <p:nvPr/>
        </p:nvSpPr>
        <p:spPr>
          <a:xfrm>
            <a:off x="8890067" y="2679668"/>
            <a:ext cx="2743200" cy="1820174"/>
          </a:xfrm>
          <a:prstGeom prst="downArrowCallout">
            <a:avLst/>
          </a:prstGeom>
          <a:solidFill>
            <a:srgbClr val="E6327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b="1" dirty="0"/>
              <a:t>Social and Environmental Impact</a:t>
            </a:r>
          </a:p>
        </p:txBody>
      </p:sp>
      <p:sp>
        <p:nvSpPr>
          <p:cNvPr id="5" name="Callout: Up Arrow 4">
            <a:extLst>
              <a:ext uri="{FF2B5EF4-FFF2-40B4-BE49-F238E27FC236}">
                <a16:creationId xmlns:a16="http://schemas.microsoft.com/office/drawing/2014/main" id="{166A6517-3D70-479A-9788-82A5DDB6CAE5}"/>
              </a:ext>
            </a:extLst>
          </p:cNvPr>
          <p:cNvSpPr/>
          <p:nvPr/>
        </p:nvSpPr>
        <p:spPr>
          <a:xfrm>
            <a:off x="8890067" y="4625741"/>
            <a:ext cx="2743200" cy="1906438"/>
          </a:xfrm>
          <a:prstGeom prst="upArrowCallout">
            <a:avLst/>
          </a:prstGeom>
          <a:solidFill>
            <a:srgbClr val="10B1A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b="1" dirty="0"/>
              <a:t>Profit Seeking and Self-Sustaining</a:t>
            </a:r>
          </a:p>
        </p:txBody>
      </p:sp>
    </p:spTree>
    <p:extLst>
      <p:ext uri="{BB962C8B-B14F-4D97-AF65-F5344CB8AC3E}">
        <p14:creationId xmlns:p14="http://schemas.microsoft.com/office/powerpoint/2010/main" val="22493061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95D0CE5-7E72-4438-AD51-9AD6F45DD0B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77500" lnSpcReduction="20000"/>
          </a:bodyPr>
          <a:lstStyle/>
          <a:p>
            <a:r>
              <a:rPr lang="pl-PL" dirty="0"/>
              <a:t>PRZEDSIĘBIORSTWO SPOŁECZNE - </a:t>
            </a:r>
            <a:r>
              <a:rPr lang="pl-PL" sz="3100" dirty="0">
                <a:solidFill>
                  <a:srgbClr val="EC2179"/>
                </a:solidFill>
              </a:rPr>
              <a:t>niektóre kluczowe warunki</a:t>
            </a:r>
          </a:p>
          <a:p>
            <a:endParaRPr lang="pl-PL" dirty="0"/>
          </a:p>
          <a:p>
            <a:endParaRPr lang="en-I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61F4A5-76CC-4B4A-96E6-D1949B0F9FF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825766" y="2117448"/>
            <a:ext cx="8240109" cy="3975101"/>
          </a:xfrm>
        </p:spPr>
        <p:txBody>
          <a:bodyPr/>
          <a:lstStyle/>
          <a:p>
            <a:r>
              <a:rPr lang="pl-PL" sz="2200" dirty="0"/>
              <a:t>Przedsiębiorstwa społeczne to firmy, które handlują, aby celowo rozwiązywać problemy społeczne, ulepszać społeczności, zapewniać ludziom dostęp do zatrudnienia i szkoleń lub pomagać środowisku.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200" dirty="0">
                <a:solidFill>
                  <a:srgbClr val="EC2179"/>
                </a:solidFill>
              </a:rPr>
              <a:t>Przedsiębiorstwo społeczne</a:t>
            </a:r>
            <a:r>
              <a:rPr lang="pl-PL" sz="2200" dirty="0"/>
              <a:t>; reinwestuj swoje zyski z powrotem w biznes lub społeczność lokalną, nadal zapewniając miejsca pracy i inne korzyści dla swoich społeczności. Docierają także do osób wykluczonych społecznie, oferując wolontariat, szkolenia i możliwości zatrudnienia.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200" dirty="0">
                <a:solidFill>
                  <a:srgbClr val="EC2179"/>
                </a:solidFill>
              </a:rPr>
              <a:t>Przedsiębiorca społeczny</a:t>
            </a:r>
            <a:r>
              <a:rPr lang="pl-PL" sz="2200" dirty="0"/>
              <a:t>; rozwija misję i wizję zmiany w społeczeństwie. Pracują nie tylko dla zysku ekonomicznego, ale inwestują nadwyżkę zysku w tworzenie zasobów społecznych i ekonomicznych oraz zasobów przedsiębiorczości społecznej dla społeczności</a:t>
            </a:r>
            <a:endParaRPr lang="en-IE" sz="2200" dirty="0"/>
          </a:p>
        </p:txBody>
      </p:sp>
      <p:pic>
        <p:nvPicPr>
          <p:cNvPr id="4" name="Picture Placeholder 11" descr="A person sitting in front of a computer&#10;&#10;Description automatically generated">
            <a:extLst>
              <a:ext uri="{FF2B5EF4-FFF2-40B4-BE49-F238E27FC236}">
                <a16:creationId xmlns:a16="http://schemas.microsoft.com/office/drawing/2014/main" id="{3709E7DB-2B9B-4EBD-8B17-162C36DC072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0712" r="10712"/>
          <a:stretch>
            <a:fillRect/>
          </a:stretch>
        </p:blipFill>
        <p:spPr>
          <a:xfrm>
            <a:off x="0" y="0"/>
            <a:ext cx="35925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80828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95D0CE5-7E72-4438-AD51-9AD6F45DD0B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77500" lnSpcReduction="20000"/>
          </a:bodyPr>
          <a:lstStyle/>
          <a:p>
            <a:r>
              <a:rPr lang="pl-PL" dirty="0"/>
              <a:t>PRZEDSIĘBIORSTWO SPOŁECZNE -</a:t>
            </a:r>
            <a:r>
              <a:rPr lang="pl-PL" sz="3100" dirty="0">
                <a:solidFill>
                  <a:srgbClr val="EC2179"/>
                </a:solidFill>
              </a:rPr>
              <a:t> niektóre kluczowe warunki</a:t>
            </a:r>
          </a:p>
          <a:p>
            <a:endParaRPr lang="en-IE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7E74810F-9389-4388-AF8B-281D158734FA}"/>
              </a:ext>
            </a:extLst>
          </p:cNvPr>
          <p:cNvSpPr txBox="1">
            <a:spLocks/>
          </p:cNvSpPr>
          <p:nvPr/>
        </p:nvSpPr>
        <p:spPr>
          <a:xfrm>
            <a:off x="4161984" y="2098657"/>
            <a:ext cx="8030016" cy="397510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/>
            <a:r>
              <a:rPr lang="pl-PL" sz="2400" dirty="0">
                <a:solidFill>
                  <a:srgbClr val="EC2179"/>
                </a:solidFill>
              </a:rPr>
              <a:t>Motywy przedsiębiorców społecznych i środowiskowych</a:t>
            </a:r>
            <a:r>
              <a:rPr lang="pl-PL" sz="2400" dirty="0"/>
              <a:t>; motywowani problemami i wyzwaniami społecznymi, inspiracją i wcześniejszymi osobistymi doświadczeniami, a także ich sieciami społecznościowymi</a:t>
            </a:r>
          </a:p>
          <a:p>
            <a:pPr marL="342900" indent="-342900"/>
            <a:endParaRPr lang="pl-PL" sz="2400" dirty="0"/>
          </a:p>
          <a:p>
            <a:pPr marL="342900" indent="-342900"/>
            <a:r>
              <a:rPr lang="pl-PL" sz="2400" dirty="0">
                <a:solidFill>
                  <a:srgbClr val="EC2179"/>
                </a:solidFill>
              </a:rPr>
              <a:t>Zyski społeczne i społeczne</a:t>
            </a:r>
            <a:r>
              <a:rPr lang="pl-PL" sz="2400" dirty="0"/>
              <a:t>; odzwierciedla włączenie społeczne i dobrobyt jednostek i społeczności poprzez zatrudnienie, edukację, zdrowie, konsumpcję i / lub uczestnictwo w tworzeniu i wdrażaniu rozwiązań problemów społeczności</a:t>
            </a:r>
            <a:endParaRPr lang="en-US" sz="2400" dirty="0"/>
          </a:p>
        </p:txBody>
      </p:sp>
      <p:pic>
        <p:nvPicPr>
          <p:cNvPr id="10" name="Picture 9" descr="A picture containing drawing, room&#10;&#10;Description automatically generated">
            <a:extLst>
              <a:ext uri="{FF2B5EF4-FFF2-40B4-BE49-F238E27FC236}">
                <a16:creationId xmlns:a16="http://schemas.microsoft.com/office/drawing/2014/main" id="{D6584661-2FA0-4614-B1D4-5768761F6F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0" y="3429000"/>
            <a:ext cx="4248060" cy="334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65303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CEB27D3-3D3A-4615-9E9C-1F7FCA0F767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97928" y="1007537"/>
            <a:ext cx="7407087" cy="697353"/>
          </a:xfrm>
        </p:spPr>
        <p:txBody>
          <a:bodyPr>
            <a:normAutofit fontScale="85000" lnSpcReduction="10000"/>
          </a:bodyPr>
          <a:lstStyle/>
          <a:p>
            <a:r>
              <a:rPr lang="en-IE" dirty="0"/>
              <a:t>PRZEDSIĘBIORSTWO SPOŁECZNE - </a:t>
            </a:r>
            <a:r>
              <a:rPr lang="en-IE" sz="3100" dirty="0" err="1">
                <a:solidFill>
                  <a:srgbClr val="EC2179"/>
                </a:solidFill>
              </a:rPr>
              <a:t>Motywacje</a:t>
            </a:r>
            <a:endParaRPr lang="en-IE" sz="3100" dirty="0">
              <a:solidFill>
                <a:srgbClr val="EC2179"/>
              </a:solidFill>
            </a:endParaRPr>
          </a:p>
        </p:txBody>
      </p:sp>
      <p:pic>
        <p:nvPicPr>
          <p:cNvPr id="4" name="Picture Placeholder 21" descr="Woman's hand touching wheat in field">
            <a:extLst>
              <a:ext uri="{FF2B5EF4-FFF2-40B4-BE49-F238E27FC236}">
                <a16:creationId xmlns:a16="http://schemas.microsoft.com/office/drawing/2014/main" id="{A43C8002-FCF2-4079-BB80-2C3DBAC76CD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0356" r="30356"/>
          <a:stretch>
            <a:fillRect/>
          </a:stretch>
        </p:blipFill>
        <p:spPr>
          <a:xfrm>
            <a:off x="8599487" y="0"/>
            <a:ext cx="3592513" cy="6858000"/>
          </a:xfrm>
          <a:prstGeom prst="rect">
            <a:avLst/>
          </a:prstGeom>
        </p:spPr>
      </p:pic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5B1FDAF6-F1CF-48B5-9C6A-C65951EA5057}"/>
              </a:ext>
            </a:extLst>
          </p:cNvPr>
          <p:cNvSpPr txBox="1">
            <a:spLocks/>
          </p:cNvSpPr>
          <p:nvPr/>
        </p:nvSpPr>
        <p:spPr>
          <a:xfrm>
            <a:off x="399394" y="1997982"/>
            <a:ext cx="7987862" cy="397510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2400" dirty="0"/>
              <a:t>Przedsiębiorstwa społeczne można ogólnie podzielić na trzy główne motywacje.</a:t>
            </a:r>
          </a:p>
          <a:p>
            <a:r>
              <a:rPr lang="pl-PL" sz="2600" dirty="0">
                <a:solidFill>
                  <a:srgbClr val="EC2179"/>
                </a:solidFill>
              </a:rPr>
              <a:t>Zatrudnienie</a:t>
            </a:r>
            <a:r>
              <a:rPr lang="pl-PL" sz="2400" dirty="0"/>
              <a:t>; Firmy, które zapewniają zatrudnienie, szkolenia i wsparcie dla grup w niekorzystnej sytuacji.</a:t>
            </a:r>
          </a:p>
          <a:p>
            <a:r>
              <a:rPr lang="pl-PL" sz="2600" dirty="0">
                <a:solidFill>
                  <a:srgbClr val="EC2179"/>
                </a:solidFill>
              </a:rPr>
              <a:t>Potrzeba społeczności</a:t>
            </a:r>
            <a:r>
              <a:rPr lang="pl-PL" sz="2400" dirty="0"/>
              <a:t>; Firmy, które tworzą lub utrzymują produkty i / lub usługi w odpowiedzi na społeczne lub ekonomiczne potrzeby społeczności, które nie są zaspokajane przez rynek.</a:t>
            </a:r>
          </a:p>
          <a:p>
            <a:r>
              <a:rPr lang="pl-PL" sz="2600" dirty="0">
                <a:solidFill>
                  <a:srgbClr val="EC2179"/>
                </a:solidFill>
              </a:rPr>
              <a:t>Redystrybucja zysków</a:t>
            </a:r>
            <a:r>
              <a:rPr lang="pl-PL" sz="2400" dirty="0"/>
              <a:t>; Firmy, które istnieją w celu generowania zysków, które są redystrybuowane do programów społecznych lub działań charytatywnych.</a:t>
            </a:r>
          </a:p>
          <a:p>
            <a:endParaRPr lang="pl-PL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000473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93BE224-CC16-4F45-8757-556D89C630F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176366" y="3371611"/>
            <a:ext cx="785328" cy="1056986"/>
          </a:xfrm>
        </p:spPr>
        <p:txBody>
          <a:bodyPr>
            <a:normAutofit fontScale="85000" lnSpcReduction="20000"/>
          </a:bodyPr>
          <a:lstStyle/>
          <a:p>
            <a:endParaRPr lang="en-I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93AFCD-1F1C-43FE-BA33-81BB29980C4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>
            <a:normAutofit fontScale="92500" lnSpcReduction="10000"/>
          </a:bodyPr>
          <a:lstStyle/>
          <a:p>
            <a:endParaRPr lang="en-IE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E49E67E-25FB-413A-90BE-1BB8CD36712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38421" y="2228059"/>
            <a:ext cx="5423273" cy="2401882"/>
          </a:xfrm>
        </p:spPr>
        <p:txBody>
          <a:bodyPr>
            <a:normAutofit fontScale="55000" lnSpcReduction="20000"/>
          </a:bodyPr>
          <a:lstStyle/>
          <a:p>
            <a:r>
              <a:rPr lang="pl-PL" sz="4500" dirty="0"/>
              <a:t>Inżynierowie odegrają istotną rolę</a:t>
            </a:r>
          </a:p>
          <a:p>
            <a:r>
              <a:rPr lang="pl-PL" sz="4500" dirty="0"/>
              <a:t>w realizacji Zrównoważonego ONZ</a:t>
            </a:r>
          </a:p>
          <a:p>
            <a:r>
              <a:rPr lang="pl-PL" sz="4500" dirty="0"/>
              <a:t>Cele rozwoju</a:t>
            </a:r>
          </a:p>
          <a:p>
            <a:endParaRPr lang="pl-PL" dirty="0"/>
          </a:p>
          <a:p>
            <a:endParaRPr lang="en-IE" dirty="0"/>
          </a:p>
          <a:p>
            <a:endParaRPr lang="en-IE" dirty="0"/>
          </a:p>
          <a:p>
            <a:r>
              <a:rPr lang="en-IE" dirty="0"/>
              <a:t>- </a:t>
            </a:r>
            <a:r>
              <a:rPr lang="en-IE" i="0" dirty="0"/>
              <a:t>Engineering a Better World Conference 2016</a:t>
            </a:r>
          </a:p>
        </p:txBody>
      </p:sp>
      <p:pic>
        <p:nvPicPr>
          <p:cNvPr id="5" name="Picture 4">
            <a:hlinkClick r:id="rId2"/>
            <a:extLst>
              <a:ext uri="{FF2B5EF4-FFF2-40B4-BE49-F238E27FC236}">
                <a16:creationId xmlns:a16="http://schemas.microsoft.com/office/drawing/2014/main" id="{AC8ED64B-E0D8-496E-8497-B74ABEE5A9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55458" y="592768"/>
            <a:ext cx="3010581" cy="507230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649284E-D7A2-4C4A-9D2E-F21DFD905824}"/>
              </a:ext>
            </a:extLst>
          </p:cNvPr>
          <p:cNvSpPr/>
          <p:nvPr/>
        </p:nvSpPr>
        <p:spPr>
          <a:xfrm>
            <a:off x="0" y="408102"/>
            <a:ext cx="41723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>
                <a:solidFill>
                  <a:schemeClr val="bg1"/>
                </a:solidFill>
              </a:rPr>
              <a:t>Społeczna i środowiskowa rola Inżynierów</a:t>
            </a:r>
            <a:r>
              <a:rPr lang="en-US" dirty="0">
                <a:solidFill>
                  <a:schemeClr val="bg1"/>
                </a:solidFill>
              </a:rPr>
              <a:t>:</a:t>
            </a:r>
            <a:endParaRPr lang="en-IE" dirty="0">
              <a:solidFill>
                <a:schemeClr val="bg1"/>
              </a:solidFill>
            </a:endParaRPr>
          </a:p>
        </p:txBody>
      </p:sp>
      <p:sp>
        <p:nvSpPr>
          <p:cNvPr id="8" name="Star: 6 Points 10">
            <a:hlinkClick r:id="rId2"/>
            <a:extLst>
              <a:ext uri="{FF2B5EF4-FFF2-40B4-BE49-F238E27FC236}">
                <a16:creationId xmlns:a16="http://schemas.microsoft.com/office/drawing/2014/main" id="{B3D035E2-A696-4DFD-9444-6DBB6C4FA2B4}"/>
              </a:ext>
            </a:extLst>
          </p:cNvPr>
          <p:cNvSpPr/>
          <p:nvPr/>
        </p:nvSpPr>
        <p:spPr>
          <a:xfrm>
            <a:off x="7950090" y="3900104"/>
            <a:ext cx="1628775" cy="1885950"/>
          </a:xfrm>
          <a:prstGeom prst="star6">
            <a:avLst/>
          </a:prstGeom>
          <a:solidFill>
            <a:srgbClr val="10B1A2"/>
          </a:solidFill>
          <a:ln w="28575"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IE" dirty="0"/>
              <a:t>CLICK TO BE INSPIRED</a:t>
            </a:r>
            <a:endParaRPr lang="en-IE" b="1" dirty="0"/>
          </a:p>
        </p:txBody>
      </p:sp>
    </p:spTree>
    <p:extLst>
      <p:ext uri="{BB962C8B-B14F-4D97-AF65-F5344CB8AC3E}">
        <p14:creationId xmlns:p14="http://schemas.microsoft.com/office/powerpoint/2010/main" val="21023565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54368F9-3357-42BB-BDC7-B946596125C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318620" y="420415"/>
            <a:ext cx="5279028" cy="1096538"/>
          </a:xfrm>
        </p:spPr>
        <p:txBody>
          <a:bodyPr>
            <a:normAutofit/>
          </a:bodyPr>
          <a:lstStyle/>
          <a:p>
            <a:r>
              <a:rPr lang="pl-PL" sz="2600" dirty="0"/>
              <a:t>Spotkanie z przedsiębiorcą społecznym</a:t>
            </a:r>
            <a:r>
              <a:rPr lang="pl-PL" dirty="0">
                <a:solidFill>
                  <a:srgbClr val="E63275"/>
                </a:solidFill>
              </a:rPr>
              <a:t>: </a:t>
            </a:r>
            <a:r>
              <a:rPr lang="pl-PL" dirty="0" err="1">
                <a:solidFill>
                  <a:srgbClr val="E63275"/>
                </a:solidFill>
              </a:rPr>
              <a:t>Jyotsna</a:t>
            </a:r>
            <a:r>
              <a:rPr lang="pl-PL" dirty="0">
                <a:solidFill>
                  <a:srgbClr val="E63275"/>
                </a:solidFill>
              </a:rPr>
              <a:t> </a:t>
            </a:r>
            <a:r>
              <a:rPr lang="pl-PL" dirty="0" err="1">
                <a:solidFill>
                  <a:srgbClr val="E63275"/>
                </a:solidFill>
              </a:rPr>
              <a:t>Budideti</a:t>
            </a:r>
            <a:endParaRPr lang="pl-PL" dirty="0">
              <a:solidFill>
                <a:srgbClr val="E63275"/>
              </a:solidFill>
            </a:endParaRPr>
          </a:p>
          <a:p>
            <a:endParaRPr lang="pl-PL" dirty="0">
              <a:solidFill>
                <a:srgbClr val="E63275"/>
              </a:solidFill>
            </a:endParaRPr>
          </a:p>
          <a:p>
            <a:endParaRPr lang="en-IE" dirty="0">
              <a:solidFill>
                <a:srgbClr val="E63275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A525B2-2234-4A36-9C45-A3C5D8C19FC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232634" y="1879505"/>
            <a:ext cx="5553025" cy="4158895"/>
          </a:xfrm>
        </p:spPr>
        <p:txBody>
          <a:bodyPr/>
          <a:lstStyle/>
          <a:p>
            <a:pPr algn="just"/>
            <a:r>
              <a:rPr lang="en-IE" sz="2000" dirty="0"/>
              <a:t>Jyotsna </a:t>
            </a:r>
            <a:r>
              <a:rPr lang="en-IE" sz="2000" dirty="0" err="1"/>
              <a:t>Budideti’s</a:t>
            </a:r>
            <a:r>
              <a:rPr lang="pl-PL" sz="2000" dirty="0"/>
              <a:t> pierwszym przedsięwzięciem gospodarczym było przeprojektowanie kasków motocyklowych. Wkrótce odkryła, że ​​nie będzie to jej życiowa pasja, więc wyruszyła w podróż, aby odkryć, w jaki sposób połączyć swoje wykształcenie inżynierskie z pasją do zmian społecznych.</a:t>
            </a:r>
            <a:endParaRPr lang="en-IE" sz="2000" dirty="0"/>
          </a:p>
          <a:p>
            <a:pPr algn="just"/>
            <a:r>
              <a:rPr lang="en-IE" sz="2000" dirty="0">
                <a:hlinkClick r:id="rId2"/>
              </a:rPr>
              <a:t>Amara Education</a:t>
            </a:r>
            <a:r>
              <a:rPr lang="en-IE" sz="2000" dirty="0"/>
              <a:t>, </a:t>
            </a:r>
            <a:r>
              <a:rPr lang="pl-PL" sz="2000" dirty="0"/>
              <a:t>jest internetową platformą mentorską, która łączy młodych ludzi na całym świecie z uczniami w programach pozaszkolnych o niskich dochodach w Indiach, aby zapewnić mentoring i korepetycje z języka angielskiego.</a:t>
            </a:r>
            <a:endParaRPr lang="en-IE" sz="2000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69760671-A4E4-4010-91E3-DCA49EC32CD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92C2F55-29D9-447E-86D5-39E4D31BAD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6333" y="209550"/>
            <a:ext cx="5202622" cy="5449976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E8654EB-5436-4517-949B-99678CA96E59}"/>
              </a:ext>
            </a:extLst>
          </p:cNvPr>
          <p:cNvSpPr txBox="1"/>
          <p:nvPr/>
        </p:nvSpPr>
        <p:spPr>
          <a:xfrm>
            <a:off x="6578" y="4960883"/>
            <a:ext cx="5752414" cy="1938992"/>
          </a:xfrm>
          <a:prstGeom prst="rect">
            <a:avLst/>
          </a:prstGeom>
          <a:solidFill>
            <a:srgbClr val="E95273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2400" dirty="0">
                <a:solidFill>
                  <a:schemeClr val="bg1"/>
                </a:solidFill>
              </a:rPr>
              <a:t>podróż w zakresie przedsiębiorczości z zakresu inżynierii społecznej pomogła dołączyć do paryskiej społeczności </a:t>
            </a:r>
            <a:r>
              <a:rPr lang="pl-PL" sz="2400" dirty="0" err="1">
                <a:solidFill>
                  <a:schemeClr val="bg1"/>
                </a:solidFill>
              </a:rPr>
              <a:t>MakeSense</a:t>
            </a:r>
            <a:r>
              <a:rPr lang="pl-PL" sz="2400" dirty="0">
                <a:solidFill>
                  <a:schemeClr val="bg1"/>
                </a:solidFill>
              </a:rPr>
              <a:t>, gdzie poznała innych podobnie myślących przedsiębiorców społecznych</a:t>
            </a:r>
            <a:endParaRPr lang="en-IE" sz="2400" dirty="0">
              <a:solidFill>
                <a:schemeClr val="bg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726A3E3-393A-468C-8A85-FA7D5238FE2A}"/>
              </a:ext>
            </a:extLst>
          </p:cNvPr>
          <p:cNvSpPr/>
          <p:nvPr/>
        </p:nvSpPr>
        <p:spPr>
          <a:xfrm>
            <a:off x="5961146" y="6530543"/>
            <a:ext cx="6096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IE" sz="1000" dirty="0"/>
              <a:t>Source: </a:t>
            </a:r>
            <a:r>
              <a:rPr lang="en-IE" sz="1000" dirty="0">
                <a:hlinkClick r:id="rId4"/>
              </a:rPr>
              <a:t>https://www.plusacumen.org/journal/%E2%80%98engineering%E2%80%99-social-enterprise</a:t>
            </a:r>
            <a:endParaRPr lang="en-IE" sz="1000" dirty="0"/>
          </a:p>
        </p:txBody>
      </p:sp>
    </p:spTree>
    <p:extLst>
      <p:ext uri="{BB962C8B-B14F-4D97-AF65-F5344CB8AC3E}">
        <p14:creationId xmlns:p14="http://schemas.microsoft.com/office/powerpoint/2010/main" val="37965564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94734" y="4831801"/>
            <a:ext cx="7229094" cy="2283869"/>
          </a:xfrm>
        </p:spPr>
        <p:txBody>
          <a:bodyPr>
            <a:normAutofit/>
          </a:bodyPr>
          <a:lstStyle/>
          <a:p>
            <a:pPr>
              <a:tabLst>
                <a:tab pos="6096000" algn="l"/>
              </a:tabLst>
            </a:pPr>
            <a:r>
              <a:rPr lang="pl-PL" b="1" dirty="0">
                <a:solidFill>
                  <a:srgbClr val="E63275"/>
                </a:solidFill>
              </a:rPr>
              <a:t>PRZECZYTAJ</a:t>
            </a:r>
            <a:r>
              <a:rPr lang="en-IE" b="1" dirty="0">
                <a:solidFill>
                  <a:srgbClr val="E63275"/>
                </a:solidFill>
              </a:rPr>
              <a:t> – ENTREPRENEUR.COM </a:t>
            </a:r>
            <a:r>
              <a:rPr lang="en-IE" sz="2400" dirty="0">
                <a:hlinkClick r:id="rId2"/>
              </a:rPr>
              <a:t>https://www.entrepreneur.com/article/38822</a:t>
            </a:r>
            <a:endParaRPr lang="en-IE" sz="2400" dirty="0"/>
          </a:p>
          <a:p>
            <a:pPr>
              <a:tabLst>
                <a:tab pos="6096000" algn="l"/>
              </a:tabLst>
            </a:pPr>
            <a:endParaRPr lang="en-IE" dirty="0"/>
          </a:p>
          <a:p>
            <a:pPr>
              <a:tabLst>
                <a:tab pos="6096000" algn="l"/>
              </a:tabLst>
            </a:pPr>
            <a:endParaRPr lang="en-IE" dirty="0"/>
          </a:p>
          <a:p>
            <a:pPr>
              <a:spcBef>
                <a:spcPts val="400"/>
              </a:spcBef>
            </a:pPr>
            <a:endParaRPr lang="en-US" dirty="0"/>
          </a:p>
        </p:txBody>
      </p:sp>
      <p:pic>
        <p:nvPicPr>
          <p:cNvPr id="5" name="Picture 4" descr="A close up of a logo&#10;&#10;Description generated with high confidence">
            <a:extLst>
              <a:ext uri="{FF2B5EF4-FFF2-40B4-BE49-F238E27FC236}">
                <a16:creationId xmlns:a16="http://schemas.microsoft.com/office/drawing/2014/main" id="{173C2694-4BD4-48A3-8062-8B78A917C31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685"/>
          <a:stretch/>
        </p:blipFill>
        <p:spPr>
          <a:xfrm>
            <a:off x="9032119" y="1867381"/>
            <a:ext cx="2985151" cy="1645609"/>
          </a:xfrm>
          <a:prstGeom prst="rect">
            <a:avLst/>
          </a:prstGeom>
        </p:spPr>
      </p:pic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03FB83EF-36DF-4176-AD12-E76313218D7F}"/>
              </a:ext>
            </a:extLst>
          </p:cNvPr>
          <p:cNvSpPr txBox="1">
            <a:spLocks/>
          </p:cNvSpPr>
          <p:nvPr/>
        </p:nvSpPr>
        <p:spPr>
          <a:xfrm>
            <a:off x="672727" y="2026199"/>
            <a:ext cx="5822666" cy="25329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3000" i="1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tabLst>
                <a:tab pos="6096000" algn="l"/>
              </a:tabLst>
            </a:pPr>
            <a:r>
              <a:rPr lang="pl-PL" dirty="0"/>
              <a:t>Nadal nie jesteś pewna, jaką strukturę powinna przyjąć Twoja firma?</a:t>
            </a:r>
          </a:p>
          <a:p>
            <a:pPr>
              <a:tabLst>
                <a:tab pos="6096000" algn="l"/>
              </a:tabLst>
            </a:pPr>
            <a:r>
              <a:rPr lang="pl-PL" dirty="0"/>
              <a:t>Adwokat lub księgowy może doradzić w konkretnych okolicznościach!</a:t>
            </a:r>
            <a:endParaRPr lang="en-IE" dirty="0"/>
          </a:p>
          <a:p>
            <a:pPr>
              <a:spcBef>
                <a:spcPts val="40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28242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676660" y="2430992"/>
            <a:ext cx="6491432" cy="2654302"/>
          </a:xfrm>
        </p:spPr>
        <p:txBody>
          <a:bodyPr rtlCol="0"/>
          <a:lstStyle/>
          <a:p>
            <a:pPr>
              <a:defRPr/>
            </a:pPr>
            <a:r>
              <a:rPr lang="en-US" b="1" dirty="0"/>
              <a:t>SE</a:t>
            </a:r>
            <a:r>
              <a:rPr lang="pl-PL" b="1" dirty="0"/>
              <a:t>KCJA</a:t>
            </a:r>
            <a:r>
              <a:rPr lang="en-US" b="1" dirty="0"/>
              <a:t> 2:</a:t>
            </a:r>
          </a:p>
          <a:p>
            <a:pPr>
              <a:defRPr/>
            </a:pPr>
            <a:endParaRPr lang="en-US" b="1" dirty="0"/>
          </a:p>
          <a:p>
            <a:r>
              <a:rPr lang="pl-PL" sz="4400" b="1" dirty="0"/>
              <a:t>Porady dotyczące Startup:</a:t>
            </a:r>
          </a:p>
          <a:p>
            <a:r>
              <a:rPr lang="pl-PL" sz="4400" b="1" dirty="0"/>
              <a:t>Wybór odpowiedniego modelu biznesowego</a:t>
            </a:r>
            <a:endParaRPr lang="en-US" sz="4400" b="1" dirty="0"/>
          </a:p>
        </p:txBody>
      </p:sp>
      <p:pic>
        <p:nvPicPr>
          <p:cNvPr id="3" name="Picture 2" descr="A drawing of a person&#10;&#10;Description automatically generated">
            <a:extLst>
              <a:ext uri="{FF2B5EF4-FFF2-40B4-BE49-F238E27FC236}">
                <a16:creationId xmlns:a16="http://schemas.microsoft.com/office/drawing/2014/main" id="{9F071527-24B4-4B68-A503-55269FF457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903778" y="3565365"/>
            <a:ext cx="4186745" cy="1971700"/>
          </a:xfrm>
          <a:prstGeom prst="flowChartAlternateProcess">
            <a:avLst/>
          </a:prstGeom>
        </p:spPr>
      </p:pic>
    </p:spTree>
    <p:extLst>
      <p:ext uri="{BB962C8B-B14F-4D97-AF65-F5344CB8AC3E}">
        <p14:creationId xmlns:p14="http://schemas.microsoft.com/office/powerpoint/2010/main" val="21014820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b="1" dirty="0" err="1">
                <a:solidFill>
                  <a:srgbClr val="E63275"/>
                </a:solidFill>
              </a:rPr>
              <a:t>Modu</a:t>
            </a:r>
            <a:r>
              <a:rPr lang="pl-PL" b="1" dirty="0">
                <a:solidFill>
                  <a:srgbClr val="E63275"/>
                </a:solidFill>
              </a:rPr>
              <a:t>ł</a:t>
            </a:r>
            <a:r>
              <a:rPr lang="en-US" b="1" dirty="0">
                <a:solidFill>
                  <a:srgbClr val="E63275"/>
                </a:solidFill>
              </a:rPr>
              <a:t> 5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453007" y="2087287"/>
            <a:ext cx="4396530" cy="3642009"/>
          </a:xfrm>
        </p:spPr>
        <p:txBody>
          <a:bodyPr/>
          <a:lstStyle/>
          <a:p>
            <a:pPr>
              <a:defRPr/>
            </a:pPr>
            <a:r>
              <a:rPr lang="pl-PL" sz="2400" dirty="0"/>
              <a:t>Ten moduł poprowadzi Cię przez różne typy struktur biznesowych</a:t>
            </a:r>
          </a:p>
          <a:p>
            <a:pPr>
              <a:defRPr/>
            </a:pPr>
            <a:r>
              <a:rPr lang="pl-PL" sz="2400" dirty="0"/>
              <a:t>Dowiesz się, jak skutecznie rozpocząć działalność, na temat 9 udanych modeli biznesowych i dlaczego działają one na wielu przykładach.</a:t>
            </a:r>
          </a:p>
          <a:p>
            <a:pPr>
              <a:defRPr/>
            </a:pPr>
            <a:r>
              <a:rPr lang="pl-PL" sz="2400" dirty="0"/>
              <a:t>Poznasz różne sposoby kontrolowania swoich parametrów finansowych.</a:t>
            </a:r>
            <a:endParaRPr lang="en-US" sz="240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6271050" y="1222809"/>
            <a:ext cx="5920949" cy="1494856"/>
          </a:xfrm>
        </p:spPr>
        <p:txBody>
          <a:bodyPr anchor="t">
            <a:normAutofit/>
          </a:bodyPr>
          <a:lstStyle/>
          <a:p>
            <a:r>
              <a:rPr lang="en-US" b="1" dirty="0" err="1"/>
              <a:t>Wybierz</a:t>
            </a:r>
            <a:r>
              <a:rPr lang="en-US" b="1" dirty="0"/>
              <a:t> </a:t>
            </a:r>
            <a:r>
              <a:rPr lang="en-US" b="1" dirty="0" err="1"/>
              <a:t>swoją</a:t>
            </a:r>
            <a:r>
              <a:rPr lang="en-US" b="1" dirty="0"/>
              <a:t> </a:t>
            </a:r>
            <a:r>
              <a:rPr lang="en-US" b="1" dirty="0" err="1"/>
              <a:t>strukturę</a:t>
            </a:r>
            <a:r>
              <a:rPr lang="en-US" b="1" dirty="0"/>
              <a:t> </a:t>
            </a:r>
            <a:r>
              <a:rPr lang="en-US" b="1" dirty="0" err="1"/>
              <a:t>biznesową</a:t>
            </a:r>
            <a:endParaRPr lang="en-US" b="1" dirty="0"/>
          </a:p>
          <a:p>
            <a:r>
              <a:rPr lang="pl-PL" sz="2000" dirty="0"/>
              <a:t>Masz świetny pomysł na biznes i chcesz założyć firmę - jaką strukturę wybrać?</a:t>
            </a:r>
          </a:p>
          <a:p>
            <a:endParaRPr lang="pl-PL" sz="2000" dirty="0"/>
          </a:p>
          <a:p>
            <a:endParaRPr lang="en-US" sz="200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294869" y="2857970"/>
            <a:ext cx="5667832" cy="1292995"/>
          </a:xfrm>
        </p:spPr>
        <p:txBody>
          <a:bodyPr>
            <a:normAutofit fontScale="70000" lnSpcReduction="20000"/>
          </a:bodyPr>
          <a:lstStyle/>
          <a:p>
            <a:r>
              <a:rPr lang="pl-PL" b="1" dirty="0"/>
              <a:t>Porady dotyczące Start-</a:t>
            </a:r>
            <a:r>
              <a:rPr lang="pl-PL" b="1" dirty="0" err="1"/>
              <a:t>up</a:t>
            </a:r>
            <a:r>
              <a:rPr lang="en-US" b="1" dirty="0"/>
              <a:t>: </a:t>
            </a:r>
            <a:r>
              <a:rPr lang="pl-PL" b="1" dirty="0"/>
              <a:t>Wybranie </a:t>
            </a:r>
            <a:r>
              <a:rPr lang="pl-PL" b="1" dirty="0" err="1"/>
              <a:t>odpowiedzniego</a:t>
            </a:r>
            <a:r>
              <a:rPr lang="pl-PL" b="1" dirty="0"/>
              <a:t> Modelu biznesowego</a:t>
            </a:r>
            <a:endParaRPr lang="en-US" b="1" dirty="0"/>
          </a:p>
          <a:p>
            <a:r>
              <a:rPr lang="en-IE" sz="2300" dirty="0"/>
              <a:t>Middleman, Marketplace, </a:t>
            </a:r>
            <a:r>
              <a:rPr lang="pl-PL" sz="2300" dirty="0"/>
              <a:t>Model </a:t>
            </a:r>
            <a:r>
              <a:rPr lang="pl-PL" sz="2300" dirty="0" err="1"/>
              <a:t>Sybskrypcyjny</a:t>
            </a:r>
            <a:r>
              <a:rPr lang="en-IE" sz="2300" dirty="0"/>
              <a:t>, Customized Everything, On-Demand Model, Modernized Direct Sales Model, Freemium Model, Reverse Auction, Virtual Good Model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9"/>
          </p:nvPr>
        </p:nvSpPr>
        <p:spPr/>
        <p:txBody>
          <a:bodyPr>
            <a:normAutofit fontScale="70000" lnSpcReduction="20000"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pl-PL" b="1" dirty="0"/>
              <a:t>Porządkowanie parametrów biznesowych i finansowych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pl-PL" dirty="0"/>
              <a:t>Po poznaniu struktury i modelu biznesowego musisz sprawdzić, czy wszystkie parametry biznesowe i finansowe są w porządku.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18835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>
            <a:noAutofit/>
          </a:bodyPr>
          <a:lstStyle/>
          <a:p>
            <a:r>
              <a:rPr kumimoji="1" lang="pl-PL" altLang="ja-JP" b="1" dirty="0">
                <a:solidFill>
                  <a:srgbClr val="10B1A2"/>
                </a:solidFill>
                <a:latin typeface="Calibri" charset="0"/>
                <a:ea typeface="MS PGothic" charset="-128"/>
              </a:rPr>
              <a:t>Co to jest model biznesowy</a:t>
            </a:r>
            <a:r>
              <a:rPr kumimoji="1" lang="en-US" altLang="ja-JP" b="1" dirty="0">
                <a:solidFill>
                  <a:srgbClr val="10B1A2"/>
                </a:solidFill>
                <a:latin typeface="Calibri" charset="0"/>
                <a:ea typeface="MS PGothic" charset="-128"/>
              </a:rPr>
              <a:t>?</a:t>
            </a:r>
          </a:p>
          <a:p>
            <a:endParaRPr kumimoji="1" lang="en-US" altLang="x-none" sz="2800" b="1" dirty="0">
              <a:solidFill>
                <a:srgbClr val="10B1A2"/>
              </a:solidFill>
              <a:latin typeface="Calibri" charset="0"/>
              <a:ea typeface="MS PGothic" charset="-128"/>
            </a:endParaRPr>
          </a:p>
          <a:p>
            <a:endParaRPr kumimoji="1" lang="en-US" altLang="x-none" sz="2800" b="1" dirty="0">
              <a:solidFill>
                <a:srgbClr val="10B1A2"/>
              </a:solidFill>
              <a:latin typeface="Calibri" charset="0"/>
              <a:ea typeface="MS PGothic" charset="-128"/>
            </a:endParaRPr>
          </a:p>
          <a:p>
            <a:endParaRPr lang="en-US" altLang="x-none" sz="2800" b="1" dirty="0">
              <a:solidFill>
                <a:srgbClr val="10B1A2"/>
              </a:solidFill>
            </a:endParaRPr>
          </a:p>
        </p:txBody>
      </p:sp>
      <p:sp>
        <p:nvSpPr>
          <p:cNvPr id="5939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507184" y="2083656"/>
            <a:ext cx="9895163" cy="3975101"/>
          </a:xfrm>
        </p:spPr>
        <p:txBody>
          <a:bodyPr/>
          <a:lstStyle/>
          <a:p>
            <a:pPr marL="342900" indent="-342900">
              <a:buClr>
                <a:srgbClr val="E95273"/>
              </a:buClr>
              <a:buFont typeface="Arial" charset="0"/>
              <a:buChar char="•"/>
            </a:pPr>
            <a:r>
              <a:rPr lang="pl-PL" dirty="0"/>
              <a:t>Struktura biznesowa jest ustawowym założeniem firmy, ale </a:t>
            </a:r>
            <a:r>
              <a:rPr lang="pl-PL" b="1" dirty="0">
                <a:solidFill>
                  <a:srgbClr val="E63275"/>
                </a:solidFill>
              </a:rPr>
              <a:t>model biznesowy</a:t>
            </a:r>
            <a:r>
              <a:rPr lang="pl-PL" dirty="0"/>
              <a:t> odnosi się do sposobu działania firmy.</a:t>
            </a:r>
          </a:p>
          <a:p>
            <a:pPr marL="342900" indent="-342900">
              <a:buClr>
                <a:srgbClr val="E95273"/>
              </a:buClr>
              <a:buFont typeface="Arial" charset="0"/>
              <a:buChar char="•"/>
            </a:pPr>
            <a:r>
              <a:rPr lang="pl-PL" dirty="0"/>
              <a:t>Każdy udany start-</a:t>
            </a:r>
            <a:r>
              <a:rPr lang="pl-PL" dirty="0" err="1"/>
              <a:t>up</a:t>
            </a:r>
            <a:r>
              <a:rPr lang="pl-PL" dirty="0"/>
              <a:t> musi mieć realny sposób zarabiania pieniędzy, który jest wystarczająco godny dla przyszłych inwestycji i utrzymania się.</a:t>
            </a:r>
          </a:p>
          <a:p>
            <a:pPr marL="342900" indent="-342900">
              <a:buClr>
                <a:srgbClr val="E95273"/>
              </a:buClr>
              <a:buFont typeface="Arial" charset="0"/>
              <a:buChar char="•"/>
            </a:pPr>
            <a:r>
              <a:rPr lang="pl-PL" dirty="0"/>
              <a:t>Wybrany przez ciebie model biznesowy musi wiązać się z bólem konsumentów, którzy odczują odradzanie.</a:t>
            </a:r>
          </a:p>
          <a:p>
            <a:pPr marL="342900" indent="-342900">
              <a:buClr>
                <a:srgbClr val="E95273"/>
              </a:buClr>
              <a:buFont typeface="Arial" charset="0"/>
              <a:buChar char="•"/>
            </a:pPr>
            <a:r>
              <a:rPr lang="pl-PL" b="1" dirty="0"/>
              <a:t>Istnieje wiele różnych rodzajów modeli i ważne jest, aby wybrać taki, który najlepiej pasuje do Twojej firmy.</a:t>
            </a:r>
          </a:p>
          <a:p>
            <a:pPr marL="342900" indent="-342900">
              <a:buClr>
                <a:srgbClr val="E95273"/>
              </a:buClr>
              <a:buFont typeface="Arial" charset="0"/>
              <a:buChar char="•"/>
            </a:pPr>
            <a:r>
              <a:rPr lang="pl-PL" b="1" dirty="0">
                <a:solidFill>
                  <a:srgbClr val="E63275"/>
                </a:solidFill>
              </a:rPr>
              <a:t>W następnej sekcji zobaczysz 9 sprawdzonych modeli biznesowych, które należy rozważyć przy starcie</a:t>
            </a:r>
          </a:p>
          <a:p>
            <a:pPr marL="342900" indent="-342900">
              <a:buClr>
                <a:srgbClr val="E95273"/>
              </a:buClr>
              <a:buFont typeface="Arial" charset="0"/>
              <a:buChar char="•"/>
            </a:pPr>
            <a:endParaRPr lang="pl-PL" b="1" dirty="0"/>
          </a:p>
          <a:p>
            <a:pPr marL="342900" indent="-342900">
              <a:buClr>
                <a:srgbClr val="E95273"/>
              </a:buClr>
              <a:buFont typeface="Arial" charset="0"/>
              <a:buChar char="•"/>
            </a:pPr>
            <a:endParaRPr lang="en-IE" b="1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30066" y="101890"/>
            <a:ext cx="7878817" cy="697353"/>
          </a:xfrm>
        </p:spPr>
        <p:txBody>
          <a:bodyPr>
            <a:noAutofit/>
          </a:bodyPr>
          <a:lstStyle/>
          <a:p>
            <a:r>
              <a:rPr kumimoji="1" lang="en-IE" altLang="ja-JP" b="1" dirty="0">
                <a:solidFill>
                  <a:srgbClr val="10B1A2"/>
                </a:solidFill>
                <a:latin typeface="Calibri" charset="0"/>
                <a:ea typeface="MS PGothic" charset="-128"/>
              </a:rPr>
              <a:t>9 Proven </a:t>
            </a:r>
            <a:r>
              <a:rPr kumimoji="1" lang="en-IE" altLang="ja-JP" b="1" dirty="0" err="1">
                <a:solidFill>
                  <a:srgbClr val="10B1A2"/>
                </a:solidFill>
                <a:latin typeface="Calibri" charset="0"/>
                <a:ea typeface="MS PGothic" charset="-128"/>
              </a:rPr>
              <a:t>Biznes</a:t>
            </a:r>
            <a:r>
              <a:rPr kumimoji="1" lang="en-IE" altLang="ja-JP" b="1" dirty="0">
                <a:solidFill>
                  <a:srgbClr val="10B1A2"/>
                </a:solidFill>
                <a:latin typeface="Calibri" charset="0"/>
                <a:ea typeface="MS PGothic" charset="-128"/>
              </a:rPr>
              <a:t> Models to Consider for Your Start-up</a:t>
            </a:r>
          </a:p>
          <a:p>
            <a:endParaRPr kumimoji="1" lang="en-US" altLang="x-none" sz="2800" b="1" dirty="0">
              <a:solidFill>
                <a:srgbClr val="10B1A2"/>
              </a:solidFill>
              <a:latin typeface="Calibri" charset="0"/>
              <a:ea typeface="MS PGothic" charset="-128"/>
            </a:endParaRPr>
          </a:p>
          <a:p>
            <a:endParaRPr kumimoji="1" lang="en-US" altLang="x-none" sz="2800" b="1" dirty="0">
              <a:solidFill>
                <a:srgbClr val="10B1A2"/>
              </a:solidFill>
              <a:latin typeface="Calibri" charset="0"/>
              <a:ea typeface="MS PGothic" charset="-128"/>
            </a:endParaRPr>
          </a:p>
          <a:p>
            <a:endParaRPr lang="en-US" altLang="x-none" sz="2800" b="1" dirty="0">
              <a:solidFill>
                <a:srgbClr val="10B1A2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53D31B-AF8A-432F-BC05-BAA31563015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IE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A4781244-CCE0-42E3-96DF-7028079BEE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6993248"/>
              </p:ext>
            </p:extLst>
          </p:nvPr>
        </p:nvGraphicFramePr>
        <p:xfrm>
          <a:off x="270182" y="1305470"/>
          <a:ext cx="11651635" cy="50392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34142">
                  <a:extLst>
                    <a:ext uri="{9D8B030D-6E8A-4147-A177-3AD203B41FA5}">
                      <a16:colId xmlns:a16="http://schemas.microsoft.com/office/drawing/2014/main" val="2511320271"/>
                    </a:ext>
                  </a:extLst>
                </a:gridCol>
                <a:gridCol w="7617493">
                  <a:extLst>
                    <a:ext uri="{9D8B030D-6E8A-4147-A177-3AD203B41FA5}">
                      <a16:colId xmlns:a16="http://schemas.microsoft.com/office/drawing/2014/main" val="1320821074"/>
                    </a:ext>
                  </a:extLst>
                </a:gridCol>
              </a:tblGrid>
              <a:tr h="430160">
                <a:tc>
                  <a:txBody>
                    <a:bodyPr/>
                    <a:lstStyle/>
                    <a:p>
                      <a:pPr algn="ctr"/>
                      <a:r>
                        <a:rPr lang="en-IE" sz="2400" b="0" dirty="0" err="1">
                          <a:solidFill>
                            <a:schemeClr val="bg1"/>
                          </a:solidFill>
                        </a:rPr>
                        <a:t>Biznes</a:t>
                      </a:r>
                      <a:r>
                        <a:rPr lang="en-IE" sz="2400" b="0" dirty="0">
                          <a:solidFill>
                            <a:schemeClr val="bg1"/>
                          </a:solidFill>
                        </a:rPr>
                        <a:t> Model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ADD4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DD4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DD4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DD4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52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2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Examples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ADD4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DD4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DD4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DD4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52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5927922"/>
                  </a:ext>
                </a:extLst>
              </a:tr>
              <a:tr h="477087">
                <a:tc>
                  <a:txBody>
                    <a:bodyPr/>
                    <a:lstStyle/>
                    <a:p>
                      <a:r>
                        <a:rPr lang="en-IE" sz="2200" b="1" dirty="0">
                          <a:solidFill>
                            <a:srgbClr val="E95273"/>
                          </a:solidFill>
                        </a:rPr>
                        <a:t>1 </a:t>
                      </a:r>
                      <a:r>
                        <a:rPr lang="en-IE" sz="2200" b="0" dirty="0">
                          <a:solidFill>
                            <a:srgbClr val="E95273"/>
                          </a:solidFill>
                          <a:hlinkClick r:id="rId2"/>
                        </a:rPr>
                        <a:t> Middleman</a:t>
                      </a:r>
                      <a:endParaRPr lang="en-IE" sz="2200" b="0" dirty="0">
                        <a:solidFill>
                          <a:srgbClr val="E95273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DD4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DD4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DD4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DD4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sz="2200" b="1" i="0" kern="1200" dirty="0">
                          <a:solidFill>
                            <a:srgbClr val="7F7F7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Telecommunications: </a:t>
                      </a:r>
                      <a:r>
                        <a:rPr lang="en-IE" sz="2200" b="0" i="0" kern="1200" dirty="0">
                          <a:solidFill>
                            <a:srgbClr val="7F7F7F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3"/>
                        </a:rPr>
                        <a:t>Netflix</a:t>
                      </a:r>
                      <a:r>
                        <a:rPr lang="en-IE" sz="2200" b="0" i="0" kern="1200" dirty="0">
                          <a:solidFill>
                            <a:srgbClr val="7F7F7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IE" sz="2200" b="1" i="0" kern="1200" dirty="0" err="1">
                          <a:solidFill>
                            <a:srgbClr val="7F7F7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Sprzedaż</a:t>
                      </a:r>
                      <a:r>
                        <a:rPr lang="en-IE" sz="2200" b="1" i="0" kern="1200" dirty="0">
                          <a:solidFill>
                            <a:srgbClr val="7F7F7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</a:t>
                      </a:r>
                      <a:r>
                        <a:rPr lang="en-IE" sz="2200" b="0" i="0" kern="1200" dirty="0">
                          <a:solidFill>
                            <a:srgbClr val="7F7F7F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4"/>
                        </a:rPr>
                        <a:t>Amazon</a:t>
                      </a:r>
                      <a:r>
                        <a:rPr lang="en-IE" sz="2200" b="0" i="0" kern="1200" dirty="0">
                          <a:solidFill>
                            <a:srgbClr val="7F7F7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lang="en-IE" sz="2200" b="1" i="0" kern="1200" dirty="0" err="1">
                          <a:solidFill>
                            <a:srgbClr val="7F7F7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Hotele</a:t>
                      </a:r>
                      <a:r>
                        <a:rPr lang="en-IE" sz="2200" b="1" i="0" kern="1200" dirty="0">
                          <a:solidFill>
                            <a:srgbClr val="7F7F7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</a:t>
                      </a:r>
                      <a:r>
                        <a:rPr lang="en-IE" sz="2200" b="0" i="0" kern="1200" dirty="0">
                          <a:solidFill>
                            <a:srgbClr val="7F7F7F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5"/>
                        </a:rPr>
                        <a:t>Airbnb</a:t>
                      </a:r>
                      <a:endParaRPr lang="en-IE" sz="2200" b="0" i="0" kern="1200" dirty="0">
                        <a:solidFill>
                          <a:srgbClr val="7F7F7F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DD4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DD4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DD4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DD4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9003722"/>
                  </a:ext>
                </a:extLst>
              </a:tr>
              <a:tr h="430160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IE" sz="2200" b="1" kern="1200" dirty="0">
                          <a:solidFill>
                            <a:srgbClr val="E95273"/>
                          </a:solidFill>
                          <a:latin typeface="+mn-lt"/>
                          <a:ea typeface="+mn-ea"/>
                          <a:cs typeface="+mn-cs"/>
                        </a:rPr>
                        <a:t>2 </a:t>
                      </a:r>
                      <a:r>
                        <a:rPr lang="en-IE" sz="2200" b="0" kern="1200" dirty="0">
                          <a:solidFill>
                            <a:srgbClr val="E95273"/>
                          </a:solidFill>
                          <a:latin typeface="+mn-lt"/>
                          <a:ea typeface="+mn-ea"/>
                          <a:cs typeface="+mn-cs"/>
                          <a:hlinkClick r:id="rId2"/>
                        </a:rPr>
                        <a:t> Marketplace</a:t>
                      </a:r>
                      <a:endParaRPr lang="en-IE" sz="2200" b="0" kern="1200" dirty="0">
                        <a:solidFill>
                          <a:srgbClr val="E95273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DD4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DD4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DD4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DD4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sz="2200" b="1" i="0" u="none" strike="noStrike" kern="1200" dirty="0" err="1">
                          <a:solidFill>
                            <a:srgbClr val="7F7F7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Sprzedaż</a:t>
                      </a:r>
                      <a:r>
                        <a:rPr lang="en-IE" sz="2200" b="1" i="0" u="none" strike="noStrike" kern="1200" dirty="0">
                          <a:solidFill>
                            <a:srgbClr val="7F7F7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</a:t>
                      </a:r>
                      <a:r>
                        <a:rPr lang="en-IE" sz="2200" b="0" i="0" u="none" strike="noStrike" kern="1200" dirty="0">
                          <a:solidFill>
                            <a:srgbClr val="7F7F7F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6"/>
                        </a:rPr>
                        <a:t>Raise</a:t>
                      </a:r>
                      <a:r>
                        <a:rPr lang="en-IE" sz="2200" b="0" i="0" u="none" strike="noStrike" kern="1200" dirty="0">
                          <a:solidFill>
                            <a:srgbClr val="7F7F7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IE" sz="2200" b="1" i="0" kern="1200" dirty="0" err="1">
                          <a:solidFill>
                            <a:srgbClr val="7F7F7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Podróż</a:t>
                      </a:r>
                      <a:r>
                        <a:rPr lang="en-IE" sz="2200" b="1" i="0" kern="1200" dirty="0">
                          <a:solidFill>
                            <a:srgbClr val="7F7F7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</a:t>
                      </a:r>
                      <a:r>
                        <a:rPr lang="en-IE" sz="2200" b="0" i="0" kern="1200" dirty="0">
                          <a:solidFill>
                            <a:srgbClr val="7F7F7F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7"/>
                        </a:rPr>
                        <a:t>Uber  </a:t>
                      </a:r>
                      <a:r>
                        <a:rPr lang="en-IE" sz="2200" b="1" i="0" kern="1200" dirty="0" err="1">
                          <a:solidFill>
                            <a:srgbClr val="7F7F7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Hotele</a:t>
                      </a:r>
                      <a:r>
                        <a:rPr lang="en-IE" sz="2200" b="1" i="0" kern="1200" dirty="0">
                          <a:solidFill>
                            <a:srgbClr val="7F7F7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</a:t>
                      </a:r>
                      <a:r>
                        <a:rPr lang="en-IE" sz="2200" b="0" i="0" kern="1200" dirty="0">
                          <a:solidFill>
                            <a:srgbClr val="7F7F7F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5"/>
                        </a:rPr>
                        <a:t>Airbnb</a:t>
                      </a:r>
                      <a:r>
                        <a:rPr lang="en-IE" sz="2200" b="0" i="0" kern="1200" dirty="0">
                          <a:solidFill>
                            <a:srgbClr val="7F7F7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IE" sz="2200" b="1" i="0" kern="1200" dirty="0" err="1">
                          <a:solidFill>
                            <a:srgbClr val="7F7F7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Biznes</a:t>
                      </a:r>
                      <a:r>
                        <a:rPr lang="en-IE" sz="2200" b="0" i="0" kern="1200" dirty="0">
                          <a:solidFill>
                            <a:srgbClr val="7F7F7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</a:t>
                      </a:r>
                      <a:r>
                        <a:rPr lang="en-IE" sz="2200" b="0" i="0" kern="1200" dirty="0">
                          <a:solidFill>
                            <a:srgbClr val="7F7F7F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8"/>
                        </a:rPr>
                        <a:t>Beast</a:t>
                      </a:r>
                      <a:endParaRPr lang="en-IE" sz="2400" b="0" i="0" kern="1200" dirty="0">
                        <a:solidFill>
                          <a:srgbClr val="7F7F7F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DD4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DD4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DD4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DD4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3688434"/>
                  </a:ext>
                </a:extLst>
              </a:tr>
              <a:tr h="43016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2200" b="1" dirty="0">
                          <a:solidFill>
                            <a:srgbClr val="E95273"/>
                          </a:solidFill>
                        </a:rPr>
                        <a:t>3 </a:t>
                      </a:r>
                      <a:r>
                        <a:rPr lang="en-IE" sz="2200" b="0" kern="1200" dirty="0">
                          <a:solidFill>
                            <a:srgbClr val="E95273"/>
                          </a:solidFill>
                          <a:latin typeface="+mn-lt"/>
                          <a:ea typeface="+mn-ea"/>
                          <a:cs typeface="+mn-cs"/>
                          <a:hlinkClick r:id="rId2"/>
                        </a:rPr>
                        <a:t> Model</a:t>
                      </a:r>
                      <a:r>
                        <a:rPr lang="pl-PL" sz="2200" b="0" kern="1200" dirty="0">
                          <a:solidFill>
                            <a:srgbClr val="E95273"/>
                          </a:solidFill>
                          <a:latin typeface="+mn-lt"/>
                          <a:ea typeface="+mn-ea"/>
                          <a:cs typeface="+mn-cs"/>
                        </a:rPr>
                        <a:t> Subskrypcji</a:t>
                      </a:r>
                      <a:endParaRPr lang="en-IE" sz="2200" b="0" kern="1200" dirty="0">
                        <a:solidFill>
                          <a:srgbClr val="E95273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DD4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DD4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DD4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DD4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sz="2200" b="1" i="0" kern="1200" dirty="0">
                          <a:solidFill>
                            <a:srgbClr val="7F7F7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Telecommunications: </a:t>
                      </a:r>
                      <a:r>
                        <a:rPr lang="en-IE" sz="2200" b="0" i="0" kern="1200" dirty="0">
                          <a:solidFill>
                            <a:srgbClr val="7F7F7F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3"/>
                        </a:rPr>
                        <a:t>Netflix</a:t>
                      </a:r>
                      <a:r>
                        <a:rPr lang="en-IE" sz="2200" b="0" i="0" kern="1200" dirty="0">
                          <a:solidFill>
                            <a:srgbClr val="7F7F7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IE" sz="2200" b="0" i="0" kern="1200" dirty="0">
                          <a:solidFill>
                            <a:srgbClr val="7F7F7F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9"/>
                        </a:rPr>
                        <a:t>Spotify </a:t>
                      </a:r>
                      <a:r>
                        <a:rPr lang="en-IE" sz="2200" b="1" i="0" kern="1200" dirty="0" err="1">
                          <a:solidFill>
                            <a:srgbClr val="7F7F7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Technologia</a:t>
                      </a:r>
                      <a:r>
                        <a:rPr lang="en-IE" sz="2200" b="0" i="0" kern="1200" dirty="0">
                          <a:solidFill>
                            <a:srgbClr val="7F7F7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IE" sz="2200" b="0" i="0" kern="1200" dirty="0">
                          <a:solidFill>
                            <a:srgbClr val="7F7F7F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10"/>
                        </a:rPr>
                        <a:t>Virgin Media</a:t>
                      </a:r>
                      <a:endParaRPr lang="en-IE" sz="2200" b="0" i="0" kern="1200" dirty="0">
                        <a:solidFill>
                          <a:srgbClr val="7F7F7F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DD4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DD4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DD4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DD4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7403168"/>
                  </a:ext>
                </a:extLst>
              </a:tr>
              <a:tr h="43016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2200" b="1" dirty="0">
                          <a:solidFill>
                            <a:srgbClr val="E95273"/>
                          </a:solidFill>
                        </a:rPr>
                        <a:t>4 </a:t>
                      </a:r>
                      <a:r>
                        <a:rPr lang="en-IE" sz="2200" b="0" i="0" kern="1200" dirty="0">
                          <a:solidFill>
                            <a:srgbClr val="E9527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Customized Everything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ADD4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DD4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DD4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DD4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2200" b="1" i="0" kern="1200" dirty="0">
                          <a:solidFill>
                            <a:srgbClr val="7F7F7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Napoje</a:t>
                      </a:r>
                      <a:r>
                        <a:rPr lang="en-IE" sz="2200" b="1" i="0" kern="1200" dirty="0">
                          <a:solidFill>
                            <a:srgbClr val="7F7F7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</a:t>
                      </a:r>
                      <a:r>
                        <a:rPr lang="en-IE" sz="2200" b="0" i="0" kern="1200" dirty="0">
                          <a:solidFill>
                            <a:srgbClr val="7F7F7F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11"/>
                        </a:rPr>
                        <a:t>Coke</a:t>
                      </a:r>
                      <a:r>
                        <a:rPr lang="en-IE" sz="2200" b="1" i="0" kern="1200" dirty="0">
                          <a:solidFill>
                            <a:srgbClr val="7F7F7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l-PL" sz="2200" b="1" i="0" kern="1200" dirty="0">
                          <a:solidFill>
                            <a:srgbClr val="7F7F7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Rozrywka</a:t>
                      </a:r>
                      <a:r>
                        <a:rPr lang="en-IE" sz="2200" b="1" i="0" kern="1200" dirty="0">
                          <a:solidFill>
                            <a:srgbClr val="7F7F7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</a:t>
                      </a:r>
                      <a:r>
                        <a:rPr lang="en-IE" sz="2200" b="0" i="0" kern="1200" dirty="0">
                          <a:solidFill>
                            <a:srgbClr val="7F7F7F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12"/>
                        </a:rPr>
                        <a:t>Lumosity</a:t>
                      </a:r>
                      <a:r>
                        <a:rPr lang="en-IE" sz="2200" b="0" i="0" kern="1200" dirty="0">
                          <a:solidFill>
                            <a:srgbClr val="7F7F7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IE" sz="2200" b="1" i="0" kern="1200" dirty="0" err="1">
                          <a:solidFill>
                            <a:srgbClr val="7F7F7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Sprzedaż</a:t>
                      </a:r>
                      <a:r>
                        <a:rPr lang="en-IE" sz="2200" b="1" i="0" kern="1200" dirty="0">
                          <a:solidFill>
                            <a:srgbClr val="7F7F7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</a:t>
                      </a:r>
                      <a:r>
                        <a:rPr lang="en-IE" sz="2200" b="0" i="0" kern="1200" dirty="0">
                          <a:solidFill>
                            <a:srgbClr val="7F7F7F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13"/>
                        </a:rPr>
                        <a:t>Zazzle</a:t>
                      </a:r>
                      <a:endParaRPr lang="en-IE" sz="2200" b="0" i="0" kern="1200" dirty="0">
                        <a:solidFill>
                          <a:srgbClr val="7F7F7F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DD4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DD4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DD4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DD4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987586"/>
                  </a:ext>
                </a:extLst>
              </a:tr>
              <a:tr h="43016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2200" b="1" dirty="0">
                          <a:solidFill>
                            <a:srgbClr val="E95273"/>
                          </a:solidFill>
                        </a:rPr>
                        <a:t>5 </a:t>
                      </a:r>
                      <a:r>
                        <a:rPr lang="en-IE" sz="2200" b="0" kern="1200" dirty="0">
                          <a:solidFill>
                            <a:srgbClr val="E95273"/>
                          </a:solidFill>
                          <a:latin typeface="+mn-lt"/>
                          <a:ea typeface="+mn-ea"/>
                          <a:cs typeface="+mn-cs"/>
                          <a:hlinkClick r:id="rId2"/>
                        </a:rPr>
                        <a:t>On-Demand Model</a:t>
                      </a:r>
                      <a:endParaRPr lang="en-IE" sz="2200" b="0" kern="1200" dirty="0">
                        <a:solidFill>
                          <a:srgbClr val="E95273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DD4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DD4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DD4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DD4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sz="2200" b="1" i="0" kern="1200" dirty="0" err="1">
                          <a:solidFill>
                            <a:srgbClr val="7F7F7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Podróż</a:t>
                      </a:r>
                      <a:r>
                        <a:rPr lang="en-IE" sz="2200" b="1" i="0" kern="1200" dirty="0">
                          <a:solidFill>
                            <a:srgbClr val="7F7F7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</a:t>
                      </a:r>
                      <a:r>
                        <a:rPr lang="en-IE" sz="2200" b="0" i="0" kern="1200" dirty="0" err="1">
                          <a:solidFill>
                            <a:srgbClr val="7F7F7F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14"/>
                        </a:rPr>
                        <a:t>Spothero</a:t>
                      </a:r>
                      <a:r>
                        <a:rPr lang="en-IE" sz="2200" b="0" i="0" kern="1200" dirty="0">
                          <a:solidFill>
                            <a:srgbClr val="7F7F7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IE" sz="2200" b="1" i="0" kern="1200" dirty="0">
                          <a:solidFill>
                            <a:srgbClr val="7F7F7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</a:t>
                      </a:r>
                      <a:r>
                        <a:rPr lang="pl-PL" sz="2200" b="1" i="0" kern="1200" dirty="0">
                          <a:solidFill>
                            <a:srgbClr val="7F7F7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ostawa</a:t>
                      </a:r>
                      <a:r>
                        <a:rPr lang="en-IE" sz="2200" b="1" i="0" kern="1200" dirty="0">
                          <a:solidFill>
                            <a:srgbClr val="7F7F7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</a:t>
                      </a:r>
                      <a:r>
                        <a:rPr lang="en-IE" sz="2200" b="0" i="0" kern="1200" dirty="0">
                          <a:solidFill>
                            <a:srgbClr val="7F7F7F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15"/>
                        </a:rPr>
                        <a:t>Postmates</a:t>
                      </a:r>
                      <a:r>
                        <a:rPr lang="en-IE" sz="2200" b="0" i="0" kern="1200" dirty="0">
                          <a:solidFill>
                            <a:srgbClr val="7F7F7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IE" sz="2200" b="1" i="0" kern="1200" dirty="0">
                          <a:solidFill>
                            <a:srgbClr val="7F7F7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Dom: </a:t>
                      </a:r>
                      <a:r>
                        <a:rPr lang="en-IE" sz="2200" b="0" i="0" kern="1200" dirty="0">
                          <a:solidFill>
                            <a:srgbClr val="7F7F7F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16"/>
                        </a:rPr>
                        <a:t>Washio</a:t>
                      </a:r>
                      <a:endParaRPr lang="en-IE" sz="2200" b="0" i="0" kern="1200" dirty="0">
                        <a:solidFill>
                          <a:srgbClr val="7F7F7F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DD4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DD4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DD4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DD4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1172326"/>
                  </a:ext>
                </a:extLst>
              </a:tr>
              <a:tr h="43016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2200" b="1" kern="1200" dirty="0">
                          <a:solidFill>
                            <a:srgbClr val="E95273"/>
                          </a:solidFill>
                          <a:latin typeface="+mn-lt"/>
                          <a:ea typeface="+mn-ea"/>
                          <a:cs typeface="+mn-cs"/>
                        </a:rPr>
                        <a:t>6 </a:t>
                      </a:r>
                      <a:r>
                        <a:rPr lang="en-IE" sz="2200" b="0" kern="1200" dirty="0">
                          <a:solidFill>
                            <a:srgbClr val="E95273"/>
                          </a:solidFill>
                          <a:latin typeface="+mn-lt"/>
                          <a:ea typeface="+mn-ea"/>
                          <a:cs typeface="+mn-cs"/>
                          <a:hlinkClick r:id="rId2"/>
                        </a:rPr>
                        <a:t>Modernized Direct Sales Model</a:t>
                      </a:r>
                      <a:endParaRPr lang="en-IE" sz="2200" b="0" kern="1200" dirty="0">
                        <a:solidFill>
                          <a:srgbClr val="E95273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DD4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DD4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DD4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DD4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sz="2200" b="1" i="0" kern="1200" dirty="0" err="1">
                          <a:solidFill>
                            <a:srgbClr val="7F7F7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Technologia</a:t>
                      </a:r>
                      <a:r>
                        <a:rPr lang="en-IE" sz="2200" b="1" i="0" kern="1200" dirty="0">
                          <a:solidFill>
                            <a:srgbClr val="7F7F7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</a:t>
                      </a:r>
                      <a:r>
                        <a:rPr lang="en-IE" sz="2200" b="0" i="0" kern="1200" dirty="0" err="1">
                          <a:solidFill>
                            <a:srgbClr val="7F7F7F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17"/>
                        </a:rPr>
                        <a:t>Handybook</a:t>
                      </a:r>
                      <a:r>
                        <a:rPr lang="en-IE" sz="2200" b="0" i="0" kern="1200" dirty="0">
                          <a:solidFill>
                            <a:srgbClr val="7F7F7F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17"/>
                        </a:rPr>
                        <a:t> </a:t>
                      </a:r>
                      <a:r>
                        <a:rPr lang="en-IE" sz="2200" b="1" i="0" kern="1200" dirty="0" err="1">
                          <a:solidFill>
                            <a:srgbClr val="7F7F7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Sprzedaż</a:t>
                      </a:r>
                      <a:r>
                        <a:rPr lang="en-IE" sz="2200" b="1" i="0" kern="1200" dirty="0">
                          <a:solidFill>
                            <a:srgbClr val="7F7F7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</a:t>
                      </a:r>
                      <a:r>
                        <a:rPr lang="en-IE" sz="2200" b="0" i="0" kern="1200" dirty="0">
                          <a:solidFill>
                            <a:srgbClr val="7F7F7F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18"/>
                        </a:rPr>
                        <a:t>Rent the Runway</a:t>
                      </a:r>
                      <a:endParaRPr lang="en-IE" sz="2200" b="0" i="0" kern="1200" dirty="0">
                        <a:solidFill>
                          <a:srgbClr val="7F7F7F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DD4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DD4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DD4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DD4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3627006"/>
                  </a:ext>
                </a:extLst>
              </a:tr>
              <a:tr h="43016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2200" b="1" dirty="0">
                          <a:solidFill>
                            <a:srgbClr val="E95273"/>
                          </a:solidFill>
                        </a:rPr>
                        <a:t>7 </a:t>
                      </a:r>
                      <a:r>
                        <a:rPr lang="en-IE" sz="2200" b="0" kern="1200" dirty="0">
                          <a:solidFill>
                            <a:srgbClr val="E95273"/>
                          </a:solidFill>
                          <a:latin typeface="+mn-lt"/>
                          <a:ea typeface="+mn-ea"/>
                          <a:cs typeface="+mn-cs"/>
                          <a:hlinkClick r:id="rId2"/>
                        </a:rPr>
                        <a:t>Freemium Model</a:t>
                      </a:r>
                      <a:endParaRPr lang="en-IE" sz="2200" b="0" kern="1200" dirty="0">
                        <a:solidFill>
                          <a:srgbClr val="E95273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DD4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DD4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DD4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DD4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sz="2200" b="1" i="0" kern="1200" dirty="0" err="1">
                          <a:solidFill>
                            <a:srgbClr val="7F7F7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Technologia</a:t>
                      </a:r>
                      <a:r>
                        <a:rPr lang="en-IE" sz="2200" b="1" i="0" kern="1200" dirty="0">
                          <a:solidFill>
                            <a:srgbClr val="7F7F7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</a:t>
                      </a:r>
                      <a:r>
                        <a:rPr lang="en-IE" sz="2200" b="0" i="0" kern="1200" dirty="0">
                          <a:solidFill>
                            <a:srgbClr val="7F7F7F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19" action="ppaction://hlinkfile"/>
                        </a:rPr>
                        <a:t>Dropbox</a:t>
                      </a:r>
                      <a:r>
                        <a:rPr lang="en-IE" sz="2200" b="0" i="0" kern="1200" dirty="0">
                          <a:solidFill>
                            <a:srgbClr val="7F7F7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IE" sz="2200" b="1" i="0" kern="1200" dirty="0">
                          <a:solidFill>
                            <a:srgbClr val="7F7F7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Telecom: </a:t>
                      </a:r>
                      <a:r>
                        <a:rPr lang="en-IE" sz="2200" b="0" i="0" kern="1200" dirty="0">
                          <a:solidFill>
                            <a:srgbClr val="7F7F7F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20"/>
                        </a:rPr>
                        <a:t>Hulu</a:t>
                      </a:r>
                      <a:r>
                        <a:rPr lang="en-IE" sz="2200" b="0" i="0" kern="1200" dirty="0">
                          <a:solidFill>
                            <a:srgbClr val="7F7F7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IE" sz="2200" b="1" i="0" kern="1200" dirty="0">
                          <a:solidFill>
                            <a:srgbClr val="7F7F7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</a:t>
                      </a:r>
                      <a:r>
                        <a:rPr lang="pl-PL" sz="2200" b="1" i="0" kern="1200" dirty="0" err="1">
                          <a:solidFill>
                            <a:srgbClr val="7F7F7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połeczność</a:t>
                      </a:r>
                      <a:r>
                        <a:rPr lang="en-IE" sz="2200" b="1" i="0" kern="1200" dirty="0">
                          <a:solidFill>
                            <a:srgbClr val="7F7F7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</a:t>
                      </a:r>
                      <a:r>
                        <a:rPr lang="en-IE" sz="2200" b="0" i="0" kern="1200" dirty="0">
                          <a:solidFill>
                            <a:srgbClr val="7F7F7F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21"/>
                        </a:rPr>
                        <a:t>Match.com</a:t>
                      </a:r>
                      <a:endParaRPr lang="en-IE" sz="2200" b="0" i="0" kern="1200" dirty="0">
                        <a:solidFill>
                          <a:srgbClr val="7F7F7F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DD4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DD4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DD4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DD4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9098803"/>
                  </a:ext>
                </a:extLst>
              </a:tr>
              <a:tr h="43016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2200" b="1" dirty="0">
                          <a:solidFill>
                            <a:srgbClr val="E95273"/>
                          </a:solidFill>
                        </a:rPr>
                        <a:t>8 </a:t>
                      </a:r>
                      <a:r>
                        <a:rPr lang="en-IE" sz="2200" b="0" kern="1200" dirty="0">
                          <a:solidFill>
                            <a:srgbClr val="E95273"/>
                          </a:solidFill>
                          <a:latin typeface="+mn-lt"/>
                          <a:ea typeface="+mn-ea"/>
                          <a:cs typeface="+mn-cs"/>
                          <a:hlinkClick r:id="rId2"/>
                        </a:rPr>
                        <a:t>Reverse Auction</a:t>
                      </a:r>
                      <a:endParaRPr lang="en-IE" sz="2200" b="0" kern="1200" dirty="0">
                        <a:solidFill>
                          <a:srgbClr val="E95273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DD4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DD4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DD4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DD4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sz="2200" b="1" i="0" kern="1200" dirty="0" err="1">
                          <a:solidFill>
                            <a:srgbClr val="7F7F7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Biznes</a:t>
                      </a:r>
                      <a:r>
                        <a:rPr lang="en-IE" sz="2200" b="0" i="0" kern="1200" dirty="0">
                          <a:solidFill>
                            <a:srgbClr val="7F7F7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</a:t>
                      </a:r>
                      <a:r>
                        <a:rPr lang="en-IE" sz="2200" b="0" i="0" kern="1200" dirty="0" err="1">
                          <a:solidFill>
                            <a:srgbClr val="7F7F7F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22"/>
                        </a:rPr>
                        <a:t>FedBid</a:t>
                      </a:r>
                      <a:r>
                        <a:rPr lang="en-IE" sz="2200" b="0" i="0" kern="1200" dirty="0">
                          <a:solidFill>
                            <a:srgbClr val="7F7F7F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22"/>
                        </a:rPr>
                        <a:t> </a:t>
                      </a:r>
                      <a:r>
                        <a:rPr lang="en-IE" sz="2200" b="1" i="0" kern="1200" dirty="0" err="1">
                          <a:solidFill>
                            <a:srgbClr val="7F7F7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Podróż</a:t>
                      </a:r>
                      <a:r>
                        <a:rPr lang="en-IE" sz="2200" b="1" i="0" kern="1200" dirty="0">
                          <a:solidFill>
                            <a:srgbClr val="7F7F7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</a:t>
                      </a:r>
                      <a:r>
                        <a:rPr lang="en-IE" sz="2200" b="0" i="0" kern="1200" dirty="0">
                          <a:solidFill>
                            <a:srgbClr val="7F7F7F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23"/>
                        </a:rPr>
                        <a:t>Stayful</a:t>
                      </a:r>
                      <a:r>
                        <a:rPr lang="en-IE" sz="2200" b="0" i="0" kern="1200" dirty="0">
                          <a:solidFill>
                            <a:srgbClr val="7F7F7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IE" sz="2200" b="1" i="0" kern="1200" dirty="0">
                          <a:solidFill>
                            <a:srgbClr val="7F7F7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Freelance: </a:t>
                      </a:r>
                      <a:r>
                        <a:rPr lang="en-IE" sz="2200" b="0" i="0" kern="1200" dirty="0" err="1">
                          <a:solidFill>
                            <a:srgbClr val="7F7F7F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24"/>
                        </a:rPr>
                        <a:t>Squeezify</a:t>
                      </a:r>
                      <a:r>
                        <a:rPr lang="en-IE" sz="2200" b="0" i="0" kern="1200" dirty="0">
                          <a:solidFill>
                            <a:srgbClr val="7F7F7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IE" sz="2200" b="1" i="0" kern="1200" dirty="0" err="1">
                          <a:solidFill>
                            <a:srgbClr val="7F7F7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Usługi</a:t>
                      </a:r>
                      <a:r>
                        <a:rPr lang="en-IE" sz="2200" b="1" i="0" kern="1200" dirty="0">
                          <a:solidFill>
                            <a:srgbClr val="7F7F7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</a:t>
                      </a:r>
                      <a:r>
                        <a:rPr lang="en-IE" sz="2200" b="0" i="0" kern="1200" dirty="0">
                          <a:solidFill>
                            <a:srgbClr val="7F7F7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IE" sz="2200" b="0" i="0" kern="1200" dirty="0">
                          <a:solidFill>
                            <a:srgbClr val="7F7F7F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25"/>
                        </a:rPr>
                        <a:t>MyHammer</a:t>
                      </a:r>
                      <a:endParaRPr lang="en-IE" sz="2200" b="0" i="0" kern="1200" dirty="0">
                        <a:solidFill>
                          <a:srgbClr val="7F7F7F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DD4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DD4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DD4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DD4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4434695"/>
                  </a:ext>
                </a:extLst>
              </a:tr>
              <a:tr h="52687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2200" b="1" kern="1200" dirty="0">
                          <a:solidFill>
                            <a:srgbClr val="E95273"/>
                          </a:solidFill>
                          <a:latin typeface="+mn-lt"/>
                          <a:ea typeface="+mn-ea"/>
                          <a:cs typeface="+mn-cs"/>
                        </a:rPr>
                        <a:t>9 </a:t>
                      </a:r>
                      <a:r>
                        <a:rPr lang="en-IE" sz="2200" b="0" kern="1200" dirty="0">
                          <a:solidFill>
                            <a:srgbClr val="E95273"/>
                          </a:solidFill>
                          <a:latin typeface="+mn-lt"/>
                          <a:ea typeface="+mn-ea"/>
                          <a:cs typeface="+mn-cs"/>
                          <a:hlinkClick r:id="rId2"/>
                        </a:rPr>
                        <a:t>Virtual Good Model</a:t>
                      </a:r>
                      <a:endParaRPr lang="en-IE" sz="2200" b="0" kern="1200" dirty="0">
                        <a:solidFill>
                          <a:srgbClr val="E95273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DD4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DD4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DD4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DD4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sz="2200" b="1" i="0" kern="1200" dirty="0" err="1">
                          <a:solidFill>
                            <a:srgbClr val="7F7F7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Prezenty</a:t>
                      </a:r>
                      <a:r>
                        <a:rPr lang="en-IE" sz="2200" b="1" i="0" kern="1200" dirty="0">
                          <a:solidFill>
                            <a:srgbClr val="7F7F7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</a:t>
                      </a:r>
                      <a:r>
                        <a:rPr lang="en-IE" sz="2200" b="0" i="0" kern="1200" dirty="0">
                          <a:solidFill>
                            <a:srgbClr val="7F7F7F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26"/>
                        </a:rPr>
                        <a:t>Facebook &amp; Foursquare </a:t>
                      </a:r>
                      <a:r>
                        <a:rPr lang="en-IE" sz="2200" b="1" i="0" kern="1200" dirty="0" err="1">
                          <a:solidFill>
                            <a:srgbClr val="7F7F7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Waluta</a:t>
                      </a:r>
                      <a:r>
                        <a:rPr lang="en-IE" sz="2200" b="1" i="0" kern="1200" dirty="0">
                          <a:solidFill>
                            <a:srgbClr val="7F7F7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IE" sz="2200" b="1" i="0" kern="1200" dirty="0" err="1">
                          <a:solidFill>
                            <a:srgbClr val="7F7F7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Wirtualna</a:t>
                      </a:r>
                      <a:r>
                        <a:rPr lang="en-IE" sz="2200" b="1" i="0" kern="1200" dirty="0">
                          <a:solidFill>
                            <a:srgbClr val="7F7F7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</a:t>
                      </a:r>
                      <a:r>
                        <a:rPr lang="en-IE" sz="2200" b="0" i="0" kern="1200" dirty="0">
                          <a:solidFill>
                            <a:srgbClr val="7F7F7F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26"/>
                        </a:rPr>
                        <a:t>Twitter &amp; Foursquare</a:t>
                      </a:r>
                      <a:endParaRPr lang="en-IE" sz="2200" b="0" i="0" kern="1200" dirty="0">
                        <a:solidFill>
                          <a:srgbClr val="7F7F7F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DD4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DD4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DD4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DD4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78855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374827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270182" y="355713"/>
            <a:ext cx="7878817" cy="697353"/>
          </a:xfrm>
        </p:spPr>
        <p:txBody>
          <a:bodyPr>
            <a:noAutofit/>
          </a:bodyPr>
          <a:lstStyle/>
          <a:p>
            <a:r>
              <a:rPr kumimoji="1" lang="en-US" altLang="x-none" sz="2800" b="1" dirty="0">
                <a:solidFill>
                  <a:srgbClr val="10B1A2"/>
                </a:solidFill>
                <a:latin typeface="Calibri" charset="0"/>
                <a:ea typeface="MS PGothic" charset="-128"/>
              </a:rPr>
              <a:t>1.</a:t>
            </a:r>
            <a:r>
              <a:rPr kumimoji="1" lang="en-US" altLang="ja-JP" sz="2800" b="1" dirty="0">
                <a:solidFill>
                  <a:srgbClr val="10B1A2"/>
                </a:solidFill>
                <a:latin typeface="Calibri" charset="0"/>
                <a:ea typeface="MS PGothic" charset="-128"/>
              </a:rPr>
              <a:t> Middleman</a:t>
            </a:r>
            <a:endParaRPr kumimoji="1" lang="en-US" altLang="x-none" sz="2800" b="1" dirty="0">
              <a:solidFill>
                <a:srgbClr val="10B1A2"/>
              </a:solidFill>
              <a:latin typeface="Calibri" charset="0"/>
              <a:ea typeface="MS PGothic" charset="-128"/>
            </a:endParaRPr>
          </a:p>
          <a:p>
            <a:endParaRPr kumimoji="1" lang="en-US" altLang="x-none" sz="2800" b="1" dirty="0">
              <a:solidFill>
                <a:srgbClr val="10B1A2"/>
              </a:solidFill>
              <a:latin typeface="Calibri" charset="0"/>
              <a:ea typeface="MS PGothic" charset="-128"/>
            </a:endParaRPr>
          </a:p>
          <a:p>
            <a:endParaRPr lang="en-US" altLang="x-none" sz="2800" b="1" dirty="0">
              <a:solidFill>
                <a:srgbClr val="10B1A2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53D31B-AF8A-432F-BC05-BAA31563015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IE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6DFC1A62-203C-4A90-A8CF-4733CE7AC6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007211"/>
              </p:ext>
            </p:extLst>
          </p:nvPr>
        </p:nvGraphicFramePr>
        <p:xfrm>
          <a:off x="0" y="986913"/>
          <a:ext cx="12315541" cy="582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29106">
                  <a:extLst>
                    <a:ext uri="{9D8B030D-6E8A-4147-A177-3AD203B41FA5}">
                      <a16:colId xmlns:a16="http://schemas.microsoft.com/office/drawing/2014/main" val="2511320271"/>
                    </a:ext>
                  </a:extLst>
                </a:gridCol>
                <a:gridCol w="6476959">
                  <a:extLst>
                    <a:ext uri="{9D8B030D-6E8A-4147-A177-3AD203B41FA5}">
                      <a16:colId xmlns:a16="http://schemas.microsoft.com/office/drawing/2014/main" val="3769336457"/>
                    </a:ext>
                  </a:extLst>
                </a:gridCol>
                <a:gridCol w="3509476">
                  <a:extLst>
                    <a:ext uri="{9D8B030D-6E8A-4147-A177-3AD203B41FA5}">
                      <a16:colId xmlns:a16="http://schemas.microsoft.com/office/drawing/2014/main" val="132082107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chemeClr val="bg1"/>
                          </a:solidFill>
                        </a:rPr>
                        <a:t>Model Biznesowy</a:t>
                      </a:r>
                      <a:endParaRPr lang="en-IE" sz="24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ADD4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DD4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DD4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DD4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327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Dlaczego działa</a:t>
                      </a:r>
                      <a:endParaRPr lang="en-IE" sz="2400" b="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rgbClr val="ADD4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DD4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DD4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DD4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327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Przykłady</a:t>
                      </a:r>
                      <a:endParaRPr lang="en-IE" sz="2400" b="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rgbClr val="ADD4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DD4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DD4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DD4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327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59279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E" sz="2400" b="0" dirty="0">
                          <a:solidFill>
                            <a:srgbClr val="7F7F7F"/>
                          </a:solidFill>
                          <a:hlinkClick r:id="rId2"/>
                        </a:rPr>
                        <a:t>Middleman</a:t>
                      </a:r>
                      <a:endParaRPr lang="en-IE" sz="2400" b="0" dirty="0">
                        <a:solidFill>
                          <a:srgbClr val="7F7F7F"/>
                        </a:solidFill>
                      </a:endParaRPr>
                    </a:p>
                    <a:p>
                      <a:endParaRPr lang="en-IE" sz="2400" b="0" dirty="0">
                        <a:solidFill>
                          <a:srgbClr val="7F7F7F"/>
                        </a:solidFill>
                      </a:endParaRPr>
                    </a:p>
                    <a:p>
                      <a:endParaRPr lang="en-IE" sz="2400" b="0" dirty="0">
                        <a:solidFill>
                          <a:srgbClr val="7F7F7F"/>
                        </a:solidFill>
                      </a:endParaRPr>
                    </a:p>
                    <a:p>
                      <a:endParaRPr lang="en-IE" sz="2400" b="0" dirty="0">
                        <a:solidFill>
                          <a:srgbClr val="7F7F7F"/>
                        </a:solidFill>
                      </a:endParaRPr>
                    </a:p>
                    <a:p>
                      <a:endParaRPr lang="en-IE" sz="2400" b="0" dirty="0">
                        <a:solidFill>
                          <a:srgbClr val="7F7F7F"/>
                        </a:solidFill>
                      </a:endParaRPr>
                    </a:p>
                    <a:p>
                      <a:endParaRPr lang="en-IE" sz="2400" b="0" dirty="0">
                        <a:solidFill>
                          <a:srgbClr val="7F7F7F"/>
                        </a:solidFill>
                      </a:endParaRPr>
                    </a:p>
                    <a:p>
                      <a:endParaRPr lang="en-IE" sz="2400" b="0" dirty="0">
                        <a:solidFill>
                          <a:srgbClr val="7F7F7F"/>
                        </a:solidFill>
                      </a:endParaRPr>
                    </a:p>
                    <a:p>
                      <a:endParaRPr lang="en-IE" sz="2400" b="0" dirty="0">
                        <a:solidFill>
                          <a:srgbClr val="7F7F7F"/>
                        </a:solidFill>
                      </a:endParaRPr>
                    </a:p>
                    <a:p>
                      <a:endParaRPr lang="en-IE" sz="2400" b="0" dirty="0">
                        <a:solidFill>
                          <a:srgbClr val="7F7F7F"/>
                        </a:solidFill>
                      </a:endParaRPr>
                    </a:p>
                    <a:p>
                      <a:r>
                        <a:rPr lang="pl-PL" sz="2200" b="0" dirty="0">
                          <a:solidFill>
                            <a:srgbClr val="7F7F7F"/>
                          </a:solidFill>
                        </a:rPr>
                        <a:t>Cały artykuł</a:t>
                      </a:r>
                      <a:r>
                        <a:rPr lang="en-IE" sz="2200" b="1" dirty="0">
                          <a:solidFill>
                            <a:srgbClr val="525252"/>
                          </a:solidFill>
                        </a:rPr>
                        <a:t> </a:t>
                      </a:r>
                      <a:r>
                        <a:rPr lang="en-IE" sz="2200" b="1" dirty="0">
                          <a:solidFill>
                            <a:srgbClr val="525252"/>
                          </a:solidFill>
                          <a:hlinkClick r:id="rId3"/>
                        </a:rPr>
                        <a:t>huffingtonpost</a:t>
                      </a:r>
                      <a:endParaRPr lang="en-IE" sz="2200" b="1" dirty="0">
                        <a:solidFill>
                          <a:srgbClr val="52525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ADD4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DD4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DD4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DD4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Clr>
                          <a:srgbClr val="E95273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pl-PL" sz="2300" kern="1200" dirty="0">
                          <a:solidFill>
                            <a:srgbClr val="7F7F7F"/>
                          </a:solidFill>
                          <a:latin typeface="+mn-lt"/>
                          <a:ea typeface="+mn-ea"/>
                          <a:cs typeface="+mn-cs"/>
                        </a:rPr>
                        <a:t>Bardzo korzystne przy usprawnianiu i zarządzaniu tyloma złączami i komponentami w łańcuchu dostaw</a:t>
                      </a:r>
                    </a:p>
                    <a:p>
                      <a:pPr marL="285750" indent="-285750">
                        <a:buClr>
                          <a:srgbClr val="E95273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pl-PL" sz="2300" kern="1200" dirty="0">
                          <a:solidFill>
                            <a:srgbClr val="7F7F7F"/>
                          </a:solidFill>
                          <a:latin typeface="+mn-lt"/>
                          <a:ea typeface="+mn-ea"/>
                          <a:cs typeface="+mn-cs"/>
                        </a:rPr>
                        <a:t>Poważna przewaga cenowa, zarabiaj na każdej transakcji</a:t>
                      </a:r>
                    </a:p>
                    <a:p>
                      <a:pPr marL="285750" indent="-285750">
                        <a:buClr>
                          <a:srgbClr val="E95273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pl-PL" sz="2300" kern="1200" dirty="0">
                          <a:solidFill>
                            <a:srgbClr val="7F7F7F"/>
                          </a:solidFill>
                          <a:latin typeface="+mn-lt"/>
                          <a:ea typeface="+mn-ea"/>
                          <a:cs typeface="+mn-cs"/>
                        </a:rPr>
                        <a:t>Brak zapasów, chyba że jest to produkt fizyczny</a:t>
                      </a:r>
                    </a:p>
                    <a:p>
                      <a:pPr marL="285750" indent="-285750">
                        <a:buClr>
                          <a:srgbClr val="E95273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pl-PL" sz="2300" kern="1200" dirty="0">
                          <a:solidFill>
                            <a:srgbClr val="7F7F7F"/>
                          </a:solidFill>
                          <a:latin typeface="+mn-lt"/>
                          <a:ea typeface="+mn-ea"/>
                          <a:cs typeface="+mn-cs"/>
                        </a:rPr>
                        <a:t>Oszczędza pieniądze konsumentów. Kontrola jakości produktu lub usługi.</a:t>
                      </a:r>
                    </a:p>
                    <a:p>
                      <a:pPr marL="285750" indent="-285750">
                        <a:buClr>
                          <a:srgbClr val="E95273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pl-PL" sz="2300" kern="1200" dirty="0">
                          <a:solidFill>
                            <a:srgbClr val="7F7F7F"/>
                          </a:solidFill>
                          <a:latin typeface="+mn-lt"/>
                          <a:ea typeface="+mn-ea"/>
                          <a:cs typeface="+mn-cs"/>
                        </a:rPr>
                        <a:t>Daje im natychmiastową informację zwrotną od użytkowników w celu ciągłego opracowywania lepszego produktu</a:t>
                      </a:r>
                    </a:p>
                    <a:p>
                      <a:pPr marL="285750" indent="-285750">
                        <a:buClr>
                          <a:srgbClr val="E95273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pl-PL" sz="2300" kern="1200" dirty="0">
                          <a:solidFill>
                            <a:srgbClr val="7F7F7F"/>
                          </a:solidFill>
                          <a:latin typeface="+mn-lt"/>
                          <a:ea typeface="+mn-ea"/>
                          <a:cs typeface="+mn-cs"/>
                        </a:rPr>
                        <a:t>Lepsza kontrola umów i negocjacji z dystrybutorami</a:t>
                      </a:r>
                    </a:p>
                    <a:p>
                      <a:pPr marL="285750" indent="-285750">
                        <a:buClr>
                          <a:srgbClr val="E95273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pl-PL" sz="2300" kern="1200" dirty="0">
                          <a:solidFill>
                            <a:srgbClr val="7F7F7F"/>
                          </a:solidFill>
                          <a:latin typeface="+mn-lt"/>
                          <a:ea typeface="+mn-ea"/>
                          <a:cs typeface="+mn-cs"/>
                        </a:rPr>
                        <a:t>Buduje silniejsze relacje z dostawcami</a:t>
                      </a:r>
                      <a:endParaRPr lang="en-IE" sz="2300" kern="1200" dirty="0">
                        <a:solidFill>
                          <a:srgbClr val="7F7F7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rgbClr val="ADD4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DD4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DD4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DD4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38113" indent="-138113">
                        <a:tabLst/>
                      </a:pPr>
                      <a:r>
                        <a:rPr lang="en-IE" sz="2400" b="0" i="0" u="none" strike="noStrike" kern="1200" dirty="0" err="1">
                          <a:solidFill>
                            <a:srgbClr val="7F7F7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Produ</a:t>
                      </a:r>
                      <a:r>
                        <a:rPr lang="pl-PL" sz="2400" b="0" i="0" u="none" strike="noStrike" kern="1200" dirty="0" err="1">
                          <a:solidFill>
                            <a:srgbClr val="7F7F7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kt</a:t>
                      </a:r>
                      <a:r>
                        <a:rPr lang="en-IE" sz="2400" b="0" i="0" u="none" strike="noStrike" kern="1200" dirty="0">
                          <a:solidFill>
                            <a:srgbClr val="7F7F7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</a:t>
                      </a:r>
                      <a:r>
                        <a:rPr lang="en-IE" sz="2400" b="0" i="0" u="none" strike="noStrike" kern="1200" dirty="0">
                          <a:solidFill>
                            <a:srgbClr val="7F7F7F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4"/>
                        </a:rPr>
                        <a:t>Warby Parker</a:t>
                      </a:r>
                      <a:r>
                        <a:rPr lang="en-IE" sz="2400" b="0" i="0" kern="1200" dirty="0">
                          <a:solidFill>
                            <a:srgbClr val="7F7F7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 marL="138113" indent="-138113">
                        <a:tabLst/>
                      </a:pPr>
                      <a:r>
                        <a:rPr lang="pl-PL" sz="2400" b="0" i="0" kern="1200" dirty="0">
                          <a:solidFill>
                            <a:srgbClr val="7F7F7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Filmy</a:t>
                      </a:r>
                      <a:r>
                        <a:rPr lang="en-IE" sz="2400" b="0" i="0" kern="1200" dirty="0">
                          <a:solidFill>
                            <a:srgbClr val="7F7F7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</a:t>
                      </a:r>
                      <a:r>
                        <a:rPr lang="en-IE" sz="2400" b="0" i="0" kern="1200" dirty="0">
                          <a:solidFill>
                            <a:srgbClr val="7F7F7F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5"/>
                        </a:rPr>
                        <a:t>Netflix</a:t>
                      </a:r>
                      <a:r>
                        <a:rPr lang="en-IE" sz="2400" b="0" i="0" kern="1200" dirty="0">
                          <a:solidFill>
                            <a:srgbClr val="7F7F7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138113" indent="-138113">
                        <a:tabLst/>
                      </a:pPr>
                      <a:r>
                        <a:rPr lang="pl-PL" sz="2400" b="0" i="0" kern="1200" dirty="0">
                          <a:solidFill>
                            <a:srgbClr val="7F7F7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Sprzedaż</a:t>
                      </a:r>
                      <a:r>
                        <a:rPr lang="en-IE" sz="2400" b="0" i="0" kern="1200" dirty="0">
                          <a:solidFill>
                            <a:srgbClr val="7F7F7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</a:t>
                      </a:r>
                      <a:r>
                        <a:rPr lang="en-IE" sz="2400" b="0" i="0" kern="1200" dirty="0">
                          <a:solidFill>
                            <a:srgbClr val="7F7F7F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6"/>
                        </a:rPr>
                        <a:t>Amazon</a:t>
                      </a:r>
                      <a:r>
                        <a:rPr lang="en-IE" sz="2400" b="0" i="0" kern="1200" dirty="0">
                          <a:solidFill>
                            <a:srgbClr val="7F7F7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138113" indent="-138113">
                        <a:tabLst/>
                      </a:pPr>
                      <a:r>
                        <a:rPr lang="pl-PL" sz="2400" b="0" i="0" kern="1200" dirty="0">
                          <a:solidFill>
                            <a:srgbClr val="7F7F7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Zakwaterowanie</a:t>
                      </a:r>
                      <a:r>
                        <a:rPr lang="en-IE" sz="2400" b="0" i="0" kern="1200" dirty="0">
                          <a:solidFill>
                            <a:srgbClr val="7F7F7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</a:t>
                      </a:r>
                      <a:r>
                        <a:rPr lang="en-IE" sz="2400" b="0" i="0" kern="1200" dirty="0">
                          <a:solidFill>
                            <a:srgbClr val="7F7F7F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7"/>
                        </a:rPr>
                        <a:t>Airbnb</a:t>
                      </a:r>
                      <a:endParaRPr lang="en-IE" sz="2400" b="0" i="0" kern="1200" dirty="0">
                        <a:solidFill>
                          <a:srgbClr val="7F7F7F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38113" indent="-138113">
                        <a:tabLst/>
                      </a:pPr>
                      <a:endParaRPr lang="en-IE" sz="2400" b="0" i="0" kern="1200" dirty="0">
                        <a:solidFill>
                          <a:srgbClr val="7F7F7F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IE" sz="2200" b="1" i="0" kern="1200" dirty="0">
                          <a:solidFill>
                            <a:srgbClr val="E9527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Art</a:t>
                      </a:r>
                      <a:r>
                        <a:rPr lang="pl-PL" sz="2200" b="1" i="0" kern="1200" dirty="0" err="1">
                          <a:solidFill>
                            <a:srgbClr val="E9527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ykuł</a:t>
                      </a:r>
                      <a:r>
                        <a:rPr lang="en-IE" sz="2200" b="1" i="0" kern="1200" dirty="0">
                          <a:solidFill>
                            <a:srgbClr val="E9527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</a:t>
                      </a:r>
                      <a:r>
                        <a:rPr lang="en-IE" sz="2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8"/>
                        </a:rPr>
                        <a:t>Google, Apple, Kindle &amp; The Middleman</a:t>
                      </a:r>
                      <a:endParaRPr lang="en-IE" sz="2200" dirty="0"/>
                    </a:p>
                  </a:txBody>
                  <a:tcPr>
                    <a:lnL w="12700" cap="flat" cmpd="sng" algn="ctr">
                      <a:solidFill>
                        <a:srgbClr val="ADD4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DD4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DD4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DD4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90037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672307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270182" y="355713"/>
            <a:ext cx="7878817" cy="697353"/>
          </a:xfrm>
        </p:spPr>
        <p:txBody>
          <a:bodyPr>
            <a:noAutofit/>
          </a:bodyPr>
          <a:lstStyle/>
          <a:p>
            <a:r>
              <a:rPr kumimoji="1" lang="en-US" altLang="x-none" sz="2800" b="1" dirty="0">
                <a:solidFill>
                  <a:srgbClr val="10B1A2"/>
                </a:solidFill>
                <a:latin typeface="Calibri" charset="0"/>
                <a:ea typeface="MS PGothic" charset="-128"/>
              </a:rPr>
              <a:t>2. T</a:t>
            </a:r>
            <a:r>
              <a:rPr kumimoji="1" lang="en-US" altLang="ja-JP" sz="2800" b="1" dirty="0">
                <a:solidFill>
                  <a:srgbClr val="10B1A2"/>
                </a:solidFill>
                <a:latin typeface="Calibri" charset="0"/>
                <a:ea typeface="MS PGothic" charset="-128"/>
              </a:rPr>
              <a:t>he Marketplace Model explained</a:t>
            </a:r>
            <a:endParaRPr kumimoji="1" lang="en-US" altLang="x-none" sz="2800" b="1" dirty="0">
              <a:solidFill>
                <a:srgbClr val="10B1A2"/>
              </a:solidFill>
              <a:latin typeface="Calibri" charset="0"/>
              <a:ea typeface="MS PGothic" charset="-128"/>
            </a:endParaRPr>
          </a:p>
          <a:p>
            <a:endParaRPr kumimoji="1" lang="en-US" altLang="x-none" sz="2800" b="1" dirty="0">
              <a:solidFill>
                <a:srgbClr val="10B1A2"/>
              </a:solidFill>
              <a:latin typeface="Calibri" charset="0"/>
              <a:ea typeface="MS PGothic" charset="-128"/>
            </a:endParaRPr>
          </a:p>
          <a:p>
            <a:endParaRPr lang="en-US" altLang="x-none" sz="2800" b="1" dirty="0">
              <a:solidFill>
                <a:srgbClr val="10B1A2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53D31B-AF8A-432F-BC05-BAA31563015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IE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8B0BAA63-9AE9-4B3C-8777-628F07BDDBA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6587219"/>
              </p:ext>
            </p:extLst>
          </p:nvPr>
        </p:nvGraphicFramePr>
        <p:xfrm>
          <a:off x="0" y="1154460"/>
          <a:ext cx="12192000" cy="6172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05742">
                  <a:extLst>
                    <a:ext uri="{9D8B030D-6E8A-4147-A177-3AD203B41FA5}">
                      <a16:colId xmlns:a16="http://schemas.microsoft.com/office/drawing/2014/main" val="2511320271"/>
                    </a:ext>
                  </a:extLst>
                </a:gridCol>
                <a:gridCol w="6411987">
                  <a:extLst>
                    <a:ext uri="{9D8B030D-6E8A-4147-A177-3AD203B41FA5}">
                      <a16:colId xmlns:a16="http://schemas.microsoft.com/office/drawing/2014/main" val="3769336457"/>
                    </a:ext>
                  </a:extLst>
                </a:gridCol>
                <a:gridCol w="3474271">
                  <a:extLst>
                    <a:ext uri="{9D8B030D-6E8A-4147-A177-3AD203B41FA5}">
                      <a16:colId xmlns:a16="http://schemas.microsoft.com/office/drawing/2014/main" val="1320821074"/>
                    </a:ext>
                  </a:extLst>
                </a:gridCol>
              </a:tblGrid>
              <a:tr h="440720"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chemeClr val="bg1"/>
                          </a:solidFill>
                        </a:rPr>
                        <a:t>Model Biznesowy</a:t>
                      </a:r>
                      <a:endParaRPr lang="en-IE" sz="24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ADD4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DD4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DD4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DD4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327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Dlaczego działa</a:t>
                      </a:r>
                      <a:endParaRPr lang="en-IE" sz="2400" b="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rgbClr val="ADD4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DD4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DD4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DD4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327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Przykłady</a:t>
                      </a:r>
                      <a:endParaRPr lang="en-IE" sz="2400" b="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rgbClr val="ADD4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DD4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DD4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DD4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327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5927922"/>
                  </a:ext>
                </a:extLst>
              </a:tr>
              <a:tr h="4480653">
                <a:tc>
                  <a:txBody>
                    <a:bodyPr/>
                    <a:lstStyle/>
                    <a:p>
                      <a:r>
                        <a:rPr lang="en-IE" sz="2400" b="0" dirty="0">
                          <a:solidFill>
                            <a:srgbClr val="7F7F7F"/>
                          </a:solidFill>
                          <a:hlinkClick r:id="rId2"/>
                        </a:rPr>
                        <a:t>Marketplace</a:t>
                      </a:r>
                      <a:endParaRPr lang="en-IE" sz="2400" b="0" dirty="0">
                        <a:solidFill>
                          <a:srgbClr val="7F7F7F"/>
                        </a:solidFill>
                      </a:endParaRPr>
                    </a:p>
                    <a:p>
                      <a:endParaRPr lang="en-IE" sz="2400" b="0" dirty="0">
                        <a:solidFill>
                          <a:srgbClr val="7F7F7F"/>
                        </a:solidFill>
                      </a:endParaRPr>
                    </a:p>
                    <a:p>
                      <a:endParaRPr lang="en-IE" sz="2400" b="0" dirty="0">
                        <a:solidFill>
                          <a:srgbClr val="7F7F7F"/>
                        </a:solidFill>
                      </a:endParaRPr>
                    </a:p>
                    <a:p>
                      <a:endParaRPr lang="en-IE" sz="2400" b="0" dirty="0">
                        <a:solidFill>
                          <a:srgbClr val="7F7F7F"/>
                        </a:solidFill>
                      </a:endParaRPr>
                    </a:p>
                    <a:p>
                      <a:endParaRPr lang="en-IE" sz="2400" b="0" dirty="0">
                        <a:solidFill>
                          <a:srgbClr val="7F7F7F"/>
                        </a:solidFill>
                      </a:endParaRPr>
                    </a:p>
                    <a:p>
                      <a:endParaRPr lang="en-IE" sz="2400" b="0" dirty="0">
                        <a:solidFill>
                          <a:srgbClr val="7F7F7F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200" b="0" dirty="0">
                          <a:solidFill>
                            <a:srgbClr val="7F7F7F"/>
                          </a:solidFill>
                        </a:rPr>
                        <a:t>Artykuł</a:t>
                      </a:r>
                      <a:r>
                        <a:rPr lang="en-IE" sz="2200" b="0" dirty="0">
                          <a:solidFill>
                            <a:srgbClr val="7F7F7F"/>
                          </a:solidFill>
                        </a:rPr>
                        <a:t>: </a:t>
                      </a:r>
                      <a:r>
                        <a:rPr lang="en-IE" sz="2200" b="0" dirty="0">
                          <a:solidFill>
                            <a:srgbClr val="7F7F7F"/>
                          </a:solidFill>
                          <a:hlinkClick r:id="rId3"/>
                        </a:rPr>
                        <a:t>huffingtonpost</a:t>
                      </a:r>
                      <a:endParaRPr lang="en-IE" sz="2200" b="0" dirty="0">
                        <a:solidFill>
                          <a:srgbClr val="7F7F7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ADD4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DD4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DD4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DD4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Clr>
                          <a:srgbClr val="E95273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pl-PL" sz="2300" b="0" kern="1200" dirty="0">
                          <a:solidFill>
                            <a:srgbClr val="7F7F7F"/>
                          </a:solidFill>
                          <a:latin typeface="+mn-lt"/>
                          <a:ea typeface="+mn-ea"/>
                          <a:cs typeface="+mn-cs"/>
                        </a:rPr>
                        <a:t>Oznacza to, że po prostu łączysz podaż i popyt. </a:t>
                      </a:r>
                      <a:r>
                        <a:rPr lang="pl-PL" sz="2300" b="0" kern="1200" dirty="0" err="1">
                          <a:solidFill>
                            <a:srgbClr val="7F7F7F"/>
                          </a:solidFill>
                          <a:latin typeface="+mn-lt"/>
                          <a:ea typeface="+mn-ea"/>
                          <a:cs typeface="+mn-cs"/>
                        </a:rPr>
                        <a:t>AirBNB</a:t>
                      </a:r>
                      <a:r>
                        <a:rPr lang="pl-PL" sz="2300" b="0" kern="1200" dirty="0">
                          <a:solidFill>
                            <a:srgbClr val="7F7F7F"/>
                          </a:solidFill>
                          <a:latin typeface="+mn-lt"/>
                          <a:ea typeface="+mn-ea"/>
                          <a:cs typeface="+mn-cs"/>
                        </a:rPr>
                        <a:t> jest jednym z najlepszych przykładów sukcesu w dobrym wdrażaniu tego modelu biznesowego, obejmującego „ekonomię współdzielenia”.</a:t>
                      </a:r>
                    </a:p>
                    <a:p>
                      <a:pPr marL="285750" indent="-285750">
                        <a:buClr>
                          <a:srgbClr val="E95273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pl-PL" sz="2300" b="0" kern="1200" dirty="0">
                          <a:solidFill>
                            <a:srgbClr val="7F7F7F"/>
                          </a:solidFill>
                          <a:latin typeface="+mn-lt"/>
                          <a:ea typeface="+mn-ea"/>
                          <a:cs typeface="+mn-cs"/>
                        </a:rPr>
                        <a:t>Zero kosztów ogólnych i brak zapasów. Prowadź firmę wirtualnie. Brak kosztów produkcji.</a:t>
                      </a:r>
                    </a:p>
                    <a:p>
                      <a:pPr marL="285750" indent="-285750">
                        <a:buClr>
                          <a:srgbClr val="E95273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pl-PL" sz="2300" b="0" kern="1200" dirty="0">
                          <a:solidFill>
                            <a:srgbClr val="7F7F7F"/>
                          </a:solidFill>
                          <a:latin typeface="+mn-lt"/>
                          <a:ea typeface="+mn-ea"/>
                          <a:cs typeface="+mn-cs"/>
                        </a:rPr>
                        <a:t>Po prostu doprowadzenie kupujących do sprzedawców (odwrotnie). Klienci znajdują dokładnie to, czego chcą po obniżonej cenie, a sprzedawcy uzyskują zysk i docierają do klientów. Klienci chętnie znajdują dokładnie to, czego chcą, zwykle po obniżonej cenie.</a:t>
                      </a:r>
                    </a:p>
                    <a:p>
                      <a:pPr marL="285750" indent="-285750">
                        <a:buClr>
                          <a:srgbClr val="E95273"/>
                        </a:buClr>
                        <a:buFont typeface="Arial" panose="020B0604020202020204" pitchFamily="34" charset="0"/>
                        <a:buChar char="•"/>
                      </a:pPr>
                      <a:endParaRPr lang="pl-PL" sz="2300" b="0" kern="1200" dirty="0">
                        <a:solidFill>
                          <a:srgbClr val="7F7F7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Clr>
                          <a:srgbClr val="E95273"/>
                        </a:buClr>
                        <a:buFont typeface="Arial" panose="020B0604020202020204" pitchFamily="34" charset="0"/>
                        <a:buChar char="•"/>
                      </a:pPr>
                      <a:endParaRPr lang="en-IE" sz="2300" b="0" kern="1200" dirty="0">
                        <a:solidFill>
                          <a:srgbClr val="7F7F7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rgbClr val="ADD4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DD4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DD4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DD4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2400" b="0" i="0" u="none" strike="noStrike" kern="1200" dirty="0">
                          <a:solidFill>
                            <a:srgbClr val="7F7F7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Sprzedaż</a:t>
                      </a:r>
                      <a:r>
                        <a:rPr lang="en-IE" sz="2400" b="0" i="0" u="none" strike="noStrike" kern="1200" dirty="0">
                          <a:solidFill>
                            <a:srgbClr val="7F7F7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</a:t>
                      </a:r>
                      <a:r>
                        <a:rPr lang="en-IE" sz="2400" b="0" i="0" u="none" strike="noStrike" kern="1200" dirty="0">
                          <a:solidFill>
                            <a:srgbClr val="7F7F7F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4"/>
                        </a:rPr>
                        <a:t>Raise</a:t>
                      </a:r>
                      <a:endParaRPr lang="en-IE" sz="2400" b="0" i="0" kern="1200" dirty="0">
                        <a:solidFill>
                          <a:srgbClr val="7F7F7F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pl-PL" sz="2400" b="0" i="0" kern="1200" dirty="0">
                          <a:solidFill>
                            <a:srgbClr val="7F7F7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Podróż</a:t>
                      </a:r>
                      <a:r>
                        <a:rPr lang="en-IE" sz="2400" b="0" i="0" kern="1200" dirty="0">
                          <a:solidFill>
                            <a:srgbClr val="7F7F7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</a:t>
                      </a:r>
                      <a:r>
                        <a:rPr lang="en-IE" sz="2400" b="0" i="0" kern="1200" dirty="0">
                          <a:solidFill>
                            <a:srgbClr val="7F7F7F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5"/>
                        </a:rPr>
                        <a:t>Uber  </a:t>
                      </a:r>
                      <a:endParaRPr lang="en-IE" sz="2400" b="0" i="0" kern="1200" dirty="0">
                        <a:solidFill>
                          <a:srgbClr val="7F7F7F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pl-PL" sz="2400" b="0" i="0" kern="1200" dirty="0">
                          <a:solidFill>
                            <a:srgbClr val="7F7F7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Zakwaterowanie</a:t>
                      </a:r>
                      <a:r>
                        <a:rPr lang="en-IE" sz="2400" b="0" i="0" kern="1200" dirty="0">
                          <a:solidFill>
                            <a:srgbClr val="7F7F7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</a:t>
                      </a:r>
                      <a:r>
                        <a:rPr lang="en-IE" sz="2400" b="0" i="0" kern="1200" dirty="0">
                          <a:solidFill>
                            <a:srgbClr val="7F7F7F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6"/>
                        </a:rPr>
                        <a:t>Airbnb</a:t>
                      </a:r>
                      <a:endParaRPr lang="en-IE" sz="2400" b="0" i="0" kern="1200" dirty="0">
                        <a:solidFill>
                          <a:srgbClr val="7F7F7F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pl-PL" sz="2400" b="0" i="0" kern="1200" dirty="0">
                          <a:solidFill>
                            <a:srgbClr val="7F7F7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Niespotykane potrzeby biznesowe</a:t>
                      </a:r>
                      <a:r>
                        <a:rPr lang="en-IE" sz="2400" b="0" i="0" kern="1200" dirty="0">
                          <a:solidFill>
                            <a:srgbClr val="7F7F7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</a:t>
                      </a:r>
                      <a:r>
                        <a:rPr lang="en-IE" sz="2400" b="0" i="0" kern="1200" dirty="0">
                          <a:solidFill>
                            <a:srgbClr val="7F7F7F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7"/>
                        </a:rPr>
                        <a:t>Beast</a:t>
                      </a:r>
                      <a:endParaRPr lang="en-IE" sz="2400" b="0" i="0" kern="1200" dirty="0">
                        <a:solidFill>
                          <a:srgbClr val="7F7F7F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IE" sz="2400" b="0" i="0" kern="1200" dirty="0">
                        <a:solidFill>
                          <a:srgbClr val="7F7F7F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IE" sz="2200" b="0" i="0" kern="1200" dirty="0">
                          <a:solidFill>
                            <a:srgbClr val="7F7F7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Art</a:t>
                      </a:r>
                      <a:r>
                        <a:rPr lang="pl-PL" sz="2200" b="0" i="0" kern="1200" dirty="0" err="1">
                          <a:solidFill>
                            <a:srgbClr val="7F7F7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ykuł</a:t>
                      </a:r>
                      <a:r>
                        <a:rPr lang="en-IE" sz="2200" b="0" i="0" kern="1200" dirty="0">
                          <a:solidFill>
                            <a:srgbClr val="7F7F7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</a:t>
                      </a:r>
                      <a:r>
                        <a:rPr lang="en-IE" sz="2200" b="0" i="0" kern="1200" dirty="0">
                          <a:solidFill>
                            <a:srgbClr val="7F7F7F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8"/>
                        </a:rPr>
                        <a:t>4 Questions Every Marketplace Startup Should be able to Answer</a:t>
                      </a:r>
                      <a:endParaRPr lang="en-IE" sz="2200" b="0" dirty="0">
                        <a:solidFill>
                          <a:srgbClr val="7F7F7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ADD4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DD4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DD4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DD4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90037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126406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270182" y="355713"/>
            <a:ext cx="7878817" cy="697353"/>
          </a:xfrm>
        </p:spPr>
        <p:txBody>
          <a:bodyPr>
            <a:noAutofit/>
          </a:bodyPr>
          <a:lstStyle/>
          <a:p>
            <a:r>
              <a:rPr kumimoji="1" lang="en-US" altLang="x-none" sz="2800" b="1" dirty="0">
                <a:solidFill>
                  <a:srgbClr val="10B1A2"/>
                </a:solidFill>
                <a:latin typeface="Calibri" charset="0"/>
                <a:ea typeface="MS PGothic" charset="-128"/>
              </a:rPr>
              <a:t>3. T</a:t>
            </a:r>
            <a:r>
              <a:rPr kumimoji="1" lang="en-US" altLang="ja-JP" sz="2800" b="1" dirty="0">
                <a:solidFill>
                  <a:srgbClr val="10B1A2"/>
                </a:solidFill>
                <a:latin typeface="Calibri" charset="0"/>
                <a:ea typeface="MS PGothic" charset="-128"/>
              </a:rPr>
              <a:t>he Subscription Model explained</a:t>
            </a:r>
            <a:endParaRPr kumimoji="1" lang="en-US" altLang="x-none" sz="2800" b="1" dirty="0">
              <a:solidFill>
                <a:srgbClr val="10B1A2"/>
              </a:solidFill>
              <a:latin typeface="Calibri" charset="0"/>
              <a:ea typeface="MS PGothic" charset="-128"/>
            </a:endParaRPr>
          </a:p>
          <a:p>
            <a:endParaRPr kumimoji="1" lang="en-US" altLang="x-none" sz="2800" b="1" dirty="0">
              <a:solidFill>
                <a:srgbClr val="10B1A2"/>
              </a:solidFill>
              <a:latin typeface="Calibri" charset="0"/>
              <a:ea typeface="MS PGothic" charset="-128"/>
            </a:endParaRPr>
          </a:p>
          <a:p>
            <a:endParaRPr lang="en-US" altLang="x-none" sz="2800" b="1" dirty="0">
              <a:solidFill>
                <a:srgbClr val="10B1A2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53D31B-AF8A-432F-BC05-BAA31563015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IE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EE5C276F-4BD6-4C76-81BE-2A2DA9587EE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6879776"/>
              </p:ext>
            </p:extLst>
          </p:nvPr>
        </p:nvGraphicFramePr>
        <p:xfrm>
          <a:off x="0" y="1061333"/>
          <a:ext cx="12192000" cy="582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05742">
                  <a:extLst>
                    <a:ext uri="{9D8B030D-6E8A-4147-A177-3AD203B41FA5}">
                      <a16:colId xmlns:a16="http://schemas.microsoft.com/office/drawing/2014/main" val="2511320271"/>
                    </a:ext>
                  </a:extLst>
                </a:gridCol>
                <a:gridCol w="6411987">
                  <a:extLst>
                    <a:ext uri="{9D8B030D-6E8A-4147-A177-3AD203B41FA5}">
                      <a16:colId xmlns:a16="http://schemas.microsoft.com/office/drawing/2014/main" val="3769336457"/>
                    </a:ext>
                  </a:extLst>
                </a:gridCol>
                <a:gridCol w="3474271">
                  <a:extLst>
                    <a:ext uri="{9D8B030D-6E8A-4147-A177-3AD203B41FA5}">
                      <a16:colId xmlns:a16="http://schemas.microsoft.com/office/drawing/2014/main" val="1320821074"/>
                    </a:ext>
                  </a:extLst>
                </a:gridCol>
              </a:tblGrid>
              <a:tr h="483748"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chemeClr val="bg1"/>
                          </a:solidFill>
                        </a:rPr>
                        <a:t>Model Biznesowy</a:t>
                      </a:r>
                      <a:endParaRPr lang="en-IE" sz="24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ADD4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DD4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DD4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DD4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327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Dlaczego działa</a:t>
                      </a:r>
                      <a:endParaRPr lang="en-IE" sz="2400" b="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rgbClr val="ADD4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DD4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DD4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DD4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327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Przykłady</a:t>
                      </a:r>
                      <a:endParaRPr lang="en-IE" sz="2400" b="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rgbClr val="ADD4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DD4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DD4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DD4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327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5927922"/>
                  </a:ext>
                </a:extLst>
              </a:tr>
              <a:tr h="4547232">
                <a:tc>
                  <a:txBody>
                    <a:bodyPr/>
                    <a:lstStyle/>
                    <a:p>
                      <a:r>
                        <a:rPr lang="en-IE" sz="2400" b="0" dirty="0">
                          <a:solidFill>
                            <a:srgbClr val="7F7F7F"/>
                          </a:solidFill>
                        </a:rPr>
                        <a:t> </a:t>
                      </a:r>
                      <a:r>
                        <a:rPr lang="en-IE" sz="2400" b="0" kern="1200" dirty="0">
                          <a:solidFill>
                            <a:srgbClr val="7F7F7F"/>
                          </a:solidFill>
                          <a:latin typeface="+mn-lt"/>
                          <a:ea typeface="+mn-ea"/>
                          <a:cs typeface="+mn-cs"/>
                          <a:hlinkClick r:id="rId2"/>
                        </a:rPr>
                        <a:t> Model</a:t>
                      </a:r>
                      <a:r>
                        <a:rPr lang="pl-PL" sz="2400" b="0" kern="1200" dirty="0">
                          <a:solidFill>
                            <a:srgbClr val="7F7F7F"/>
                          </a:solidFill>
                          <a:latin typeface="+mn-lt"/>
                          <a:ea typeface="+mn-ea"/>
                          <a:cs typeface="+mn-cs"/>
                        </a:rPr>
                        <a:t> Subskrypcji</a:t>
                      </a:r>
                      <a:endParaRPr lang="en-IE" sz="2400" b="0" dirty="0">
                        <a:solidFill>
                          <a:srgbClr val="7F7F7F"/>
                        </a:solidFill>
                      </a:endParaRPr>
                    </a:p>
                    <a:p>
                      <a:endParaRPr lang="en-IE" sz="2400" b="0" dirty="0">
                        <a:solidFill>
                          <a:srgbClr val="7F7F7F"/>
                        </a:solidFill>
                      </a:endParaRPr>
                    </a:p>
                    <a:p>
                      <a:endParaRPr lang="en-IE" sz="2400" b="0" dirty="0">
                        <a:solidFill>
                          <a:srgbClr val="7F7F7F"/>
                        </a:solidFill>
                      </a:endParaRPr>
                    </a:p>
                    <a:p>
                      <a:endParaRPr lang="en-IE" sz="2400" b="0" dirty="0">
                        <a:solidFill>
                          <a:srgbClr val="7F7F7F"/>
                        </a:solidFill>
                      </a:endParaRPr>
                    </a:p>
                    <a:p>
                      <a:endParaRPr lang="en-IE" sz="2400" b="0" dirty="0">
                        <a:solidFill>
                          <a:srgbClr val="7F7F7F"/>
                        </a:solidFill>
                      </a:endParaRPr>
                    </a:p>
                    <a:p>
                      <a:endParaRPr lang="en-IE" sz="2400" b="0" dirty="0">
                        <a:solidFill>
                          <a:srgbClr val="7F7F7F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200" b="0" dirty="0">
                          <a:solidFill>
                            <a:srgbClr val="7F7F7F"/>
                          </a:solidFill>
                        </a:rPr>
                        <a:t>Cały artykuł</a:t>
                      </a:r>
                      <a:r>
                        <a:rPr lang="en-IE" sz="2200" b="0" dirty="0">
                          <a:solidFill>
                            <a:srgbClr val="7F7F7F"/>
                          </a:solidFill>
                        </a:rPr>
                        <a:t>: </a:t>
                      </a:r>
                      <a:r>
                        <a:rPr lang="en-IE" sz="2200" b="0" dirty="0">
                          <a:solidFill>
                            <a:srgbClr val="7F7F7F"/>
                          </a:solidFill>
                          <a:hlinkClick r:id="rId2"/>
                        </a:rPr>
                        <a:t>huffingtonpost</a:t>
                      </a:r>
                      <a:endParaRPr lang="en-IE" sz="2200" b="0" dirty="0">
                        <a:solidFill>
                          <a:srgbClr val="7F7F7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ADD4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DD4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DD4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DD4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E95273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pl-PL" sz="2300" b="0" kern="1200" dirty="0">
                          <a:solidFill>
                            <a:srgbClr val="7F7F7F"/>
                          </a:solidFill>
                          <a:latin typeface="+mn-lt"/>
                          <a:ea typeface="+mn-ea"/>
                          <a:cs typeface="+mn-cs"/>
                        </a:rPr>
                        <a:t>Usługi płatności mobilnych / subskrypcji są prostszym i bezproblemowym zakupem. Klienci otrzymują ten sam produkt, o tej samej porze co miesiąc, nie muszą się martwić o ponowne zamówienia, wiedzą, że otrzymują zryczałtowaną stawkę w ramach budżetu.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E95273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pl-PL" sz="2300" b="0" kern="1200" dirty="0">
                          <a:solidFill>
                            <a:srgbClr val="7F7F7F"/>
                          </a:solidFill>
                          <a:latin typeface="+mn-lt"/>
                          <a:ea typeface="+mn-ea"/>
                          <a:cs typeface="+mn-cs"/>
                        </a:rPr>
                        <a:t>Optymalny bilans wartości zarówno dla klienta, jak i start-</a:t>
                      </a:r>
                      <a:r>
                        <a:rPr lang="pl-PL" sz="2300" b="0" kern="1200" dirty="0" err="1">
                          <a:solidFill>
                            <a:srgbClr val="7F7F7F"/>
                          </a:solidFill>
                          <a:latin typeface="+mn-lt"/>
                          <a:ea typeface="+mn-ea"/>
                          <a:cs typeface="+mn-cs"/>
                        </a:rPr>
                        <a:t>upu</a:t>
                      </a:r>
                      <a:r>
                        <a:rPr lang="pl-PL" sz="2300" b="0" kern="1200" dirty="0">
                          <a:solidFill>
                            <a:srgbClr val="7F7F7F"/>
                          </a:solidFill>
                          <a:latin typeface="+mn-lt"/>
                          <a:ea typeface="+mn-ea"/>
                          <a:cs typeface="+mn-cs"/>
                        </a:rPr>
                        <a:t>. Eliminuje konieczność myślenia i powtarzania procesu zakupu.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E95273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pl-PL" sz="2300" b="0" kern="1200" dirty="0">
                          <a:solidFill>
                            <a:srgbClr val="7F7F7F"/>
                          </a:solidFill>
                          <a:latin typeface="+mn-lt"/>
                          <a:ea typeface="+mn-ea"/>
                          <a:cs typeface="+mn-cs"/>
                        </a:rPr>
                        <a:t>Potrzebujesz być w stanie przewidzieć przychody poprzez powtarzającą się sprzedaż. Zwiększa zrównoważony rozwój, zwiększa atrakcyjność i potencjalne VC, często prowadząc do wzrostu wyceny firmy</a:t>
                      </a:r>
                      <a:endParaRPr lang="en-IE" sz="2300" b="0" kern="1200" dirty="0">
                        <a:solidFill>
                          <a:srgbClr val="7F7F7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rgbClr val="ADD4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DD4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DD4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DD4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2200" b="0" i="0" kern="1200" dirty="0">
                          <a:solidFill>
                            <a:srgbClr val="7F7F7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Tele</a:t>
                      </a:r>
                      <a:r>
                        <a:rPr lang="pl-PL" sz="2200" b="0" i="0" kern="1200" dirty="0">
                          <a:solidFill>
                            <a:srgbClr val="7F7F7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komunikacja</a:t>
                      </a:r>
                      <a:r>
                        <a:rPr lang="en-IE" sz="2200" b="0" i="0" kern="1200" dirty="0">
                          <a:solidFill>
                            <a:srgbClr val="7F7F7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</a:t>
                      </a:r>
                      <a:r>
                        <a:rPr lang="en-IE" sz="2200" b="0" i="0" kern="1200" dirty="0">
                          <a:solidFill>
                            <a:srgbClr val="7F7F7F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3"/>
                        </a:rPr>
                        <a:t>Netflix</a:t>
                      </a:r>
                      <a:r>
                        <a:rPr lang="en-IE" sz="2200" b="0" i="0" kern="1200" dirty="0">
                          <a:solidFill>
                            <a:srgbClr val="7F7F7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IE" sz="2200" b="0" i="0" kern="1200" dirty="0">
                          <a:solidFill>
                            <a:srgbClr val="7F7F7F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4"/>
                        </a:rPr>
                        <a:t>Spotify </a:t>
                      </a:r>
                      <a:r>
                        <a:rPr lang="en-IE" sz="2200" b="0" i="0" kern="1200" dirty="0">
                          <a:solidFill>
                            <a:srgbClr val="7F7F7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Tec</a:t>
                      </a:r>
                      <a:r>
                        <a:rPr lang="pl-PL" sz="2200" b="0" i="0" kern="1200" dirty="0" err="1">
                          <a:solidFill>
                            <a:srgbClr val="7F7F7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hnologia</a:t>
                      </a:r>
                      <a:r>
                        <a:rPr lang="en-IE" sz="2200" b="0" i="0" kern="1200" dirty="0">
                          <a:solidFill>
                            <a:srgbClr val="7F7F7F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5"/>
                        </a:rPr>
                        <a:t>Virgin Media</a:t>
                      </a:r>
                      <a:r>
                        <a:rPr lang="en-IE" sz="2200" b="0" i="0" kern="1200" dirty="0">
                          <a:solidFill>
                            <a:srgbClr val="7F7F7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IE" sz="2000" b="0" i="0" u="none" strike="noStrike" kern="1200" dirty="0">
                          <a:solidFill>
                            <a:srgbClr val="7F7F7F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6"/>
                        </a:rPr>
                        <a:t>Dollar Shave Club</a:t>
                      </a:r>
                      <a:r>
                        <a:rPr lang="pl-PL" sz="2000" b="0" i="0" u="none" strike="noStrike" kern="1200" dirty="0">
                          <a:solidFill>
                            <a:srgbClr val="7F7F7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to jedna z tych prostych usług subskrypcyjnych, która znacznie ułatwiła mężczyznom (a teraz kobietom) nie martwienie się o brak maszynki do golenia i oszczędność pieniędzy.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2000" b="0" i="0" u="none" strike="noStrike" kern="1200" dirty="0">
                        <a:solidFill>
                          <a:srgbClr val="7F7F7F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E" sz="2200" b="0" dirty="0">
                        <a:solidFill>
                          <a:srgbClr val="7F7F7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ADD4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DD4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DD4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DD4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90037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6937724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270182" y="355713"/>
            <a:ext cx="7878817" cy="697353"/>
          </a:xfrm>
        </p:spPr>
        <p:txBody>
          <a:bodyPr>
            <a:noAutofit/>
          </a:bodyPr>
          <a:lstStyle/>
          <a:p>
            <a:r>
              <a:rPr kumimoji="1" lang="en-US" altLang="x-none" sz="2800" b="1" dirty="0">
                <a:solidFill>
                  <a:srgbClr val="10B1A2"/>
                </a:solidFill>
                <a:latin typeface="Calibri" charset="0"/>
                <a:ea typeface="MS PGothic" charset="-128"/>
              </a:rPr>
              <a:t>4. T</a:t>
            </a:r>
            <a:r>
              <a:rPr kumimoji="1" lang="en-US" altLang="ja-JP" sz="2800" b="1" dirty="0">
                <a:solidFill>
                  <a:srgbClr val="10B1A2"/>
                </a:solidFill>
                <a:latin typeface="Calibri" charset="0"/>
                <a:ea typeface="MS PGothic" charset="-128"/>
              </a:rPr>
              <a:t>he Customized Everything Model explained</a:t>
            </a:r>
            <a:endParaRPr kumimoji="1" lang="en-US" altLang="x-none" sz="2800" b="1" dirty="0">
              <a:solidFill>
                <a:srgbClr val="10B1A2"/>
              </a:solidFill>
              <a:latin typeface="Calibri" charset="0"/>
              <a:ea typeface="MS PGothic" charset="-128"/>
            </a:endParaRPr>
          </a:p>
          <a:p>
            <a:endParaRPr kumimoji="1" lang="en-US" altLang="x-none" sz="2800" b="1" dirty="0">
              <a:solidFill>
                <a:srgbClr val="10B1A2"/>
              </a:solidFill>
              <a:latin typeface="Calibri" charset="0"/>
              <a:ea typeface="MS PGothic" charset="-128"/>
            </a:endParaRPr>
          </a:p>
          <a:p>
            <a:endParaRPr lang="en-US" altLang="x-none" sz="2800" b="1" dirty="0">
              <a:solidFill>
                <a:srgbClr val="10B1A2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53D31B-AF8A-432F-BC05-BAA31563015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IE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17DEF525-A0E6-4F1F-9FC1-0A6DC02F5A1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2924938"/>
              </p:ext>
            </p:extLst>
          </p:nvPr>
        </p:nvGraphicFramePr>
        <p:xfrm>
          <a:off x="0" y="1298028"/>
          <a:ext cx="12192000" cy="457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05742">
                  <a:extLst>
                    <a:ext uri="{9D8B030D-6E8A-4147-A177-3AD203B41FA5}">
                      <a16:colId xmlns:a16="http://schemas.microsoft.com/office/drawing/2014/main" val="2511320271"/>
                    </a:ext>
                  </a:extLst>
                </a:gridCol>
                <a:gridCol w="5276378">
                  <a:extLst>
                    <a:ext uri="{9D8B030D-6E8A-4147-A177-3AD203B41FA5}">
                      <a16:colId xmlns:a16="http://schemas.microsoft.com/office/drawing/2014/main" val="3769336457"/>
                    </a:ext>
                  </a:extLst>
                </a:gridCol>
                <a:gridCol w="4609880">
                  <a:extLst>
                    <a:ext uri="{9D8B030D-6E8A-4147-A177-3AD203B41FA5}">
                      <a16:colId xmlns:a16="http://schemas.microsoft.com/office/drawing/2014/main" val="132082107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E" sz="2400" b="0" dirty="0" err="1">
                          <a:solidFill>
                            <a:schemeClr val="bg1"/>
                          </a:solidFill>
                        </a:rPr>
                        <a:t>Biznes</a:t>
                      </a:r>
                      <a:r>
                        <a:rPr lang="en-IE" sz="2400" b="0" dirty="0">
                          <a:solidFill>
                            <a:schemeClr val="bg1"/>
                          </a:solidFill>
                        </a:rPr>
                        <a:t> Model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DD4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327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2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Why it Works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DD4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327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2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Examples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DD4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327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59279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E" sz="2400" b="0" i="0" kern="1200" dirty="0">
                          <a:solidFill>
                            <a:srgbClr val="7F7F7F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2"/>
                        </a:rPr>
                        <a:t>Customized Everything</a:t>
                      </a:r>
                      <a:endParaRPr lang="en-IE" sz="2400" b="0" dirty="0">
                        <a:solidFill>
                          <a:srgbClr val="7F7F7F"/>
                        </a:solidFill>
                      </a:endParaRPr>
                    </a:p>
                    <a:p>
                      <a:endParaRPr lang="en-IE" sz="2400" b="0" dirty="0">
                        <a:solidFill>
                          <a:srgbClr val="7F7F7F"/>
                        </a:solidFill>
                      </a:endParaRPr>
                    </a:p>
                    <a:p>
                      <a:endParaRPr lang="en-IE" sz="2400" b="0" dirty="0">
                        <a:solidFill>
                          <a:srgbClr val="7F7F7F"/>
                        </a:solidFill>
                      </a:endParaRPr>
                    </a:p>
                    <a:p>
                      <a:endParaRPr lang="en-IE" sz="2400" b="0" dirty="0">
                        <a:solidFill>
                          <a:srgbClr val="7F7F7F"/>
                        </a:solidFill>
                      </a:endParaRPr>
                    </a:p>
                    <a:p>
                      <a:endParaRPr lang="en-IE" sz="2400" b="0" dirty="0">
                        <a:solidFill>
                          <a:srgbClr val="7F7F7F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2200" b="0" dirty="0">
                          <a:solidFill>
                            <a:srgbClr val="7F7F7F"/>
                          </a:solidFill>
                        </a:rPr>
                        <a:t>Art</a:t>
                      </a:r>
                      <a:r>
                        <a:rPr lang="pl-PL" sz="2200" b="0" dirty="0" err="1">
                          <a:solidFill>
                            <a:srgbClr val="7F7F7F"/>
                          </a:solidFill>
                        </a:rPr>
                        <a:t>ykuł</a:t>
                      </a:r>
                      <a:r>
                        <a:rPr lang="en-IE" sz="2200" b="0" dirty="0">
                          <a:solidFill>
                            <a:srgbClr val="7F7F7F"/>
                          </a:solidFill>
                        </a:rPr>
                        <a:t>: </a:t>
                      </a:r>
                      <a:r>
                        <a:rPr lang="en-IE" sz="2200" b="0" dirty="0">
                          <a:solidFill>
                            <a:srgbClr val="7F7F7F"/>
                          </a:solidFill>
                          <a:hlinkClick r:id="rId2"/>
                        </a:rPr>
                        <a:t>huffingtonpost</a:t>
                      </a:r>
                      <a:endParaRPr lang="en-IE" sz="2200" b="0" dirty="0">
                        <a:solidFill>
                          <a:srgbClr val="7F7F7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ADD4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DD4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DD4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DD4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E95273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pl-PL" sz="2200" b="0" kern="1200" dirty="0">
                          <a:solidFill>
                            <a:srgbClr val="7F7F7F"/>
                          </a:solidFill>
                          <a:latin typeface="+mn-lt"/>
                          <a:ea typeface="+mn-ea"/>
                          <a:cs typeface="+mn-cs"/>
                        </a:rPr>
                        <a:t>Trend dostosowywania, który jest zgodny z przesunięciem konsumenta w kierunku bardziej spersonalizowanych towarów, które odzwierciedlają ich specyficzne gusta.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E95273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pl-PL" sz="2200" b="0" kern="1200" dirty="0">
                          <a:solidFill>
                            <a:srgbClr val="7F7F7F"/>
                          </a:solidFill>
                          <a:latin typeface="+mn-lt"/>
                          <a:ea typeface="+mn-ea"/>
                          <a:cs typeface="+mn-cs"/>
                        </a:rPr>
                        <a:t>Rosnący odsetek populacji jest zainteresowany budowaniem na zamówienie produktów odpowiadających ich potrzebom i wyda o 25% więcej.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E95273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pl-PL" sz="2200" b="0" kern="1200" dirty="0">
                          <a:solidFill>
                            <a:srgbClr val="7F7F7F"/>
                          </a:solidFill>
                          <a:latin typeface="+mn-lt"/>
                          <a:ea typeface="+mn-ea"/>
                          <a:cs typeface="+mn-cs"/>
                        </a:rPr>
                        <a:t>Czasy produkcji i inne konfiguratory dostosowywania zmniejszają się, zwiększając potencjał rynku.</a:t>
                      </a:r>
                      <a:endParaRPr lang="en-IE" sz="2200" b="0" kern="1200" dirty="0">
                        <a:solidFill>
                          <a:srgbClr val="7F7F7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rgbClr val="ADD4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DD4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DD4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DD4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200" b="0" i="0" kern="1200" dirty="0">
                          <a:solidFill>
                            <a:srgbClr val="7F7F7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Rozrywka</a:t>
                      </a:r>
                      <a:r>
                        <a:rPr lang="en-IE" sz="2200" b="0" i="0" kern="1200" dirty="0">
                          <a:solidFill>
                            <a:srgbClr val="7F7F7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</a:t>
                      </a:r>
                      <a:r>
                        <a:rPr lang="en-IE" sz="2200" b="0" i="0" kern="1200" dirty="0">
                          <a:solidFill>
                            <a:srgbClr val="7F7F7F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3"/>
                        </a:rPr>
                        <a:t>Lumosity</a:t>
                      </a:r>
                      <a:r>
                        <a:rPr lang="en-IE" sz="2200" b="0" i="0" kern="1200" dirty="0">
                          <a:solidFill>
                            <a:srgbClr val="7F7F7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2200" b="0" i="0" kern="1200" dirty="0">
                          <a:solidFill>
                            <a:srgbClr val="7F7F7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</a:t>
                      </a:r>
                      <a:r>
                        <a:rPr lang="en-IE" sz="2200" b="0" i="0" kern="1200" dirty="0">
                          <a:solidFill>
                            <a:srgbClr val="7F7F7F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4"/>
                        </a:rPr>
                        <a:t>Zazzle</a:t>
                      </a:r>
                      <a:r>
                        <a:rPr lang="en-IE" sz="2200" b="0" i="0" kern="1200" dirty="0">
                          <a:solidFill>
                            <a:srgbClr val="7F7F7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Nike (</a:t>
                      </a:r>
                      <a:r>
                        <a:rPr lang="pl-PL" sz="2200" b="0" i="0" kern="1200" dirty="0">
                          <a:solidFill>
                            <a:srgbClr val="7F7F7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zaprojektuj swoje własne adidasy</a:t>
                      </a:r>
                      <a:r>
                        <a:rPr lang="en-IE" sz="2200" b="0" i="0" kern="1200" dirty="0">
                          <a:solidFill>
                            <a:srgbClr val="7F7F7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200" b="0" i="0" kern="1200" dirty="0">
                          <a:solidFill>
                            <a:srgbClr val="7F7F7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Innym przykładem są drukarki 3D</a:t>
                      </a:r>
                      <a:r>
                        <a:rPr lang="en-IE" sz="2200" b="0" i="0" kern="1200" dirty="0">
                          <a:solidFill>
                            <a:srgbClr val="7F7F7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r>
                        <a:rPr lang="en-IE" sz="2200" b="0" i="0" u="none" strike="noStrike" kern="1200" dirty="0">
                          <a:solidFill>
                            <a:srgbClr val="7F7F7F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3"/>
                        </a:rPr>
                        <a:t>Lumosity</a:t>
                      </a:r>
                      <a:r>
                        <a:rPr lang="pl-PL" sz="2200" b="0" i="0" u="none" strike="noStrike" kern="1200" dirty="0">
                          <a:solidFill>
                            <a:srgbClr val="7F7F7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przyjęła tę koncepcję, oferując spersonalizowane gry mózgowe dostosowane do twoich mocnych i słabych stron.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2200" b="0" i="0" u="none" strike="noStrike" kern="1200" dirty="0">
                        <a:solidFill>
                          <a:srgbClr val="7F7F7F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E" sz="2200" b="0" dirty="0">
                        <a:solidFill>
                          <a:srgbClr val="7F7F7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ADD4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DD4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DD4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DD4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90037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8523983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270182" y="355713"/>
            <a:ext cx="7878817" cy="697353"/>
          </a:xfrm>
        </p:spPr>
        <p:txBody>
          <a:bodyPr>
            <a:noAutofit/>
          </a:bodyPr>
          <a:lstStyle/>
          <a:p>
            <a:r>
              <a:rPr kumimoji="1" lang="en-US" altLang="x-none" sz="2800" b="1" dirty="0">
                <a:solidFill>
                  <a:srgbClr val="10B1A2"/>
                </a:solidFill>
                <a:latin typeface="Calibri" charset="0"/>
                <a:ea typeface="MS PGothic" charset="-128"/>
              </a:rPr>
              <a:t>5. T</a:t>
            </a:r>
            <a:r>
              <a:rPr kumimoji="1" lang="en-US" altLang="ja-JP" sz="2800" b="1" dirty="0">
                <a:solidFill>
                  <a:srgbClr val="10B1A2"/>
                </a:solidFill>
                <a:latin typeface="Calibri" charset="0"/>
                <a:ea typeface="MS PGothic" charset="-128"/>
              </a:rPr>
              <a:t>he On Demand Model explained</a:t>
            </a:r>
            <a:endParaRPr kumimoji="1" lang="en-US" altLang="x-none" sz="2800" b="1" dirty="0">
              <a:solidFill>
                <a:srgbClr val="10B1A2"/>
              </a:solidFill>
              <a:latin typeface="Calibri" charset="0"/>
              <a:ea typeface="MS PGothic" charset="-128"/>
            </a:endParaRPr>
          </a:p>
          <a:p>
            <a:endParaRPr kumimoji="1" lang="en-US" altLang="x-none" sz="2800" b="1" dirty="0">
              <a:solidFill>
                <a:srgbClr val="10B1A2"/>
              </a:solidFill>
              <a:latin typeface="Calibri" charset="0"/>
              <a:ea typeface="MS PGothic" charset="-128"/>
            </a:endParaRPr>
          </a:p>
          <a:p>
            <a:endParaRPr lang="en-US" altLang="x-none" sz="2800" b="1" dirty="0">
              <a:solidFill>
                <a:srgbClr val="10B1A2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53D31B-AF8A-432F-BC05-BAA31563015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IE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0B2251D5-2A07-41A2-A6B6-FFD8D125ED3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5404259"/>
              </p:ext>
            </p:extLst>
          </p:nvPr>
        </p:nvGraphicFramePr>
        <p:xfrm>
          <a:off x="0" y="1382730"/>
          <a:ext cx="12192000" cy="490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05742">
                  <a:extLst>
                    <a:ext uri="{9D8B030D-6E8A-4147-A177-3AD203B41FA5}">
                      <a16:colId xmlns:a16="http://schemas.microsoft.com/office/drawing/2014/main" val="2511320271"/>
                    </a:ext>
                  </a:extLst>
                </a:gridCol>
                <a:gridCol w="5937212">
                  <a:extLst>
                    <a:ext uri="{9D8B030D-6E8A-4147-A177-3AD203B41FA5}">
                      <a16:colId xmlns:a16="http://schemas.microsoft.com/office/drawing/2014/main" val="3769336457"/>
                    </a:ext>
                  </a:extLst>
                </a:gridCol>
                <a:gridCol w="3949046">
                  <a:extLst>
                    <a:ext uri="{9D8B030D-6E8A-4147-A177-3AD203B41FA5}">
                      <a16:colId xmlns:a16="http://schemas.microsoft.com/office/drawing/2014/main" val="132082107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E" sz="2400" b="0" dirty="0" err="1">
                          <a:solidFill>
                            <a:schemeClr val="bg1"/>
                          </a:solidFill>
                        </a:rPr>
                        <a:t>Biznes</a:t>
                      </a:r>
                      <a:r>
                        <a:rPr lang="en-IE" sz="2400" b="0" dirty="0">
                          <a:solidFill>
                            <a:schemeClr val="bg1"/>
                          </a:solidFill>
                        </a:rPr>
                        <a:t> Model</a:t>
                      </a:r>
                    </a:p>
                  </a:txBody>
                  <a:tcPr>
                    <a:lnL w="12700" cap="flat" cmpd="sng" algn="ctr">
                      <a:solidFill>
                        <a:srgbClr val="ADD4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DD4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DD4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DD4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327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2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Why it Works</a:t>
                      </a:r>
                    </a:p>
                  </a:txBody>
                  <a:tcPr>
                    <a:lnL w="12700" cap="flat" cmpd="sng" algn="ctr">
                      <a:solidFill>
                        <a:srgbClr val="ADD4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DD4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DD4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DD4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327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2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Examples</a:t>
                      </a:r>
                    </a:p>
                  </a:txBody>
                  <a:tcPr>
                    <a:lnL w="12700" cap="flat" cmpd="sng" algn="ctr">
                      <a:solidFill>
                        <a:srgbClr val="ADD4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DD4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DD4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DD4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327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59279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E" sz="2400" b="0" dirty="0">
                          <a:solidFill>
                            <a:srgbClr val="7F7F7F"/>
                          </a:solidFill>
                        </a:rPr>
                        <a:t> </a:t>
                      </a:r>
                      <a:r>
                        <a:rPr lang="en-IE" sz="2400" b="0" kern="1200" dirty="0">
                          <a:solidFill>
                            <a:srgbClr val="7F7F7F"/>
                          </a:solidFill>
                          <a:latin typeface="+mn-lt"/>
                          <a:ea typeface="+mn-ea"/>
                          <a:cs typeface="+mn-cs"/>
                          <a:hlinkClick r:id="rId2"/>
                        </a:rPr>
                        <a:t>On-Demand Model</a:t>
                      </a:r>
                      <a:endParaRPr lang="en-IE" sz="2400" b="0" dirty="0">
                        <a:solidFill>
                          <a:srgbClr val="7F7F7F"/>
                        </a:solidFill>
                      </a:endParaRPr>
                    </a:p>
                    <a:p>
                      <a:endParaRPr lang="en-IE" sz="2400" b="0" dirty="0">
                        <a:solidFill>
                          <a:srgbClr val="7F7F7F"/>
                        </a:solidFill>
                      </a:endParaRPr>
                    </a:p>
                    <a:p>
                      <a:endParaRPr lang="en-IE" sz="2400" b="0" dirty="0">
                        <a:solidFill>
                          <a:srgbClr val="7F7F7F"/>
                        </a:solidFill>
                      </a:endParaRPr>
                    </a:p>
                    <a:p>
                      <a:endParaRPr lang="en-IE" sz="2400" b="0" dirty="0">
                        <a:solidFill>
                          <a:srgbClr val="7F7F7F"/>
                        </a:solidFill>
                      </a:endParaRPr>
                    </a:p>
                    <a:p>
                      <a:endParaRPr lang="en-IE" sz="2400" b="0" dirty="0">
                        <a:solidFill>
                          <a:srgbClr val="7F7F7F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2200" b="0" dirty="0" err="1">
                          <a:solidFill>
                            <a:srgbClr val="7F7F7F"/>
                          </a:solidFill>
                        </a:rPr>
                        <a:t>Artykuł</a:t>
                      </a:r>
                      <a:r>
                        <a:rPr lang="en-IE" sz="2200" b="0" dirty="0">
                          <a:solidFill>
                            <a:srgbClr val="7F7F7F"/>
                          </a:solidFill>
                        </a:rPr>
                        <a:t>: </a:t>
                      </a:r>
                      <a:r>
                        <a:rPr lang="en-IE" sz="2200" b="0" dirty="0">
                          <a:solidFill>
                            <a:srgbClr val="7F7F7F"/>
                          </a:solidFill>
                          <a:hlinkClick r:id="rId2"/>
                        </a:rPr>
                        <a:t>huffingtonpost</a:t>
                      </a:r>
                      <a:endParaRPr lang="en-IE" sz="2200" b="0" dirty="0">
                        <a:solidFill>
                          <a:srgbClr val="7F7F7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ADD4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DD4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DD4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DD4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Clr>
                          <a:srgbClr val="E95273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pl-PL" sz="2200" b="0" i="0" kern="1200" dirty="0">
                          <a:solidFill>
                            <a:srgbClr val="7F7F7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Smartfony spowodowały zmiany w sposobie konsumowania towarów i usług, a wielu konsumentów przyzwyczaiło się do zakupów za naciśnięciem jednego przycisku.</a:t>
                      </a:r>
                    </a:p>
                    <a:p>
                      <a:pPr marL="285750" indent="-285750">
                        <a:buClr>
                          <a:srgbClr val="E95273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pl-PL" sz="2200" b="0" i="0" kern="1200" dirty="0">
                          <a:solidFill>
                            <a:srgbClr val="7F7F7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 wiele bardziej opłacalny, skalowalny i wydajniejszy model.</a:t>
                      </a:r>
                    </a:p>
                    <a:p>
                      <a:pPr marL="285750" indent="-285750">
                        <a:buClr>
                          <a:srgbClr val="E95273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pl-PL" sz="2200" b="0" i="0" kern="1200" dirty="0">
                          <a:solidFill>
                            <a:srgbClr val="7F7F7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Umożliwia start-</a:t>
                      </a:r>
                      <a:r>
                        <a:rPr lang="pl-PL" sz="2200" b="0" i="0" kern="1200" dirty="0" err="1">
                          <a:solidFill>
                            <a:srgbClr val="7F7F7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upom</a:t>
                      </a:r>
                      <a:r>
                        <a:rPr lang="pl-PL" sz="2200" b="0" i="0" kern="1200" dirty="0">
                          <a:solidFill>
                            <a:srgbClr val="7F7F7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wykorzystanie nowej technologii przy jednoczesnym wykorzystaniu istniejącej infrastruktury.</a:t>
                      </a:r>
                    </a:p>
                    <a:p>
                      <a:pPr marL="285750" indent="-285750">
                        <a:buClr>
                          <a:srgbClr val="E95273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pl-PL" sz="2200" b="0" i="0" kern="1200" dirty="0">
                          <a:solidFill>
                            <a:srgbClr val="7F7F7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Kolejna korzyść polega na wykorzystaniu siły roboczej z oczywistymi zaletami w redukcji kosztów. Do tego modelu dochodów doszło również napływ wiary i kapitału VC.</a:t>
                      </a:r>
                      <a:endParaRPr lang="en-IE" sz="2200" b="0" i="0" kern="1200" dirty="0">
                        <a:solidFill>
                          <a:srgbClr val="7F7F7F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rgbClr val="ADD4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DD4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DD4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DD4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200" b="0" i="0" kern="1200" dirty="0">
                          <a:solidFill>
                            <a:srgbClr val="7F7F7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Podróż</a:t>
                      </a:r>
                      <a:r>
                        <a:rPr lang="en-IE" sz="2200" b="0" i="0" kern="1200" dirty="0">
                          <a:solidFill>
                            <a:srgbClr val="7F7F7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</a:t>
                      </a:r>
                      <a:r>
                        <a:rPr lang="en-IE" sz="2200" b="0" i="0" kern="1200" dirty="0">
                          <a:solidFill>
                            <a:srgbClr val="7F7F7F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3"/>
                        </a:rPr>
                        <a:t>Spothero</a:t>
                      </a:r>
                      <a:r>
                        <a:rPr lang="en-IE" sz="2200" b="0" i="0" kern="1200" dirty="0">
                          <a:solidFill>
                            <a:srgbClr val="7F7F7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2200" b="0" i="0" kern="1200" dirty="0">
                          <a:solidFill>
                            <a:srgbClr val="7F7F7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</a:t>
                      </a:r>
                      <a:r>
                        <a:rPr lang="pl-PL" sz="2200" b="0" i="0" kern="1200" dirty="0">
                          <a:solidFill>
                            <a:srgbClr val="7F7F7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ostawa</a:t>
                      </a:r>
                      <a:r>
                        <a:rPr lang="en-IE" sz="2200" b="0" i="0" kern="1200" dirty="0">
                          <a:solidFill>
                            <a:srgbClr val="7F7F7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</a:t>
                      </a:r>
                      <a:r>
                        <a:rPr lang="en-IE" sz="2200" b="0" i="0" kern="1200" dirty="0">
                          <a:solidFill>
                            <a:srgbClr val="7F7F7F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4"/>
                        </a:rPr>
                        <a:t>Postmates</a:t>
                      </a:r>
                      <a:r>
                        <a:rPr lang="en-IE" sz="2200" b="0" i="0" kern="1200" dirty="0">
                          <a:solidFill>
                            <a:srgbClr val="7F7F7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2200" b="0" i="0" kern="1200" dirty="0">
                          <a:solidFill>
                            <a:srgbClr val="7F7F7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</a:t>
                      </a:r>
                      <a:r>
                        <a:rPr lang="pl-PL" sz="2200" b="0" i="0" kern="1200" dirty="0">
                          <a:solidFill>
                            <a:srgbClr val="7F7F7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</a:t>
                      </a:r>
                      <a:r>
                        <a:rPr lang="en-IE" sz="2200" b="0" i="0" kern="1200" dirty="0">
                          <a:solidFill>
                            <a:srgbClr val="7F7F7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</a:t>
                      </a:r>
                      <a:r>
                        <a:rPr lang="en-IE" sz="2200" b="0" i="0" kern="1200" dirty="0">
                          <a:solidFill>
                            <a:srgbClr val="7F7F7F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5"/>
                        </a:rPr>
                        <a:t>Washio</a:t>
                      </a:r>
                      <a:endParaRPr lang="en-IE" sz="2200" b="0" i="0" kern="1200" dirty="0">
                        <a:solidFill>
                          <a:srgbClr val="7F7F7F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pl-PL" sz="2200" b="0" i="0" kern="1200" dirty="0">
                          <a:solidFill>
                            <a:srgbClr val="7F7F7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Na wezwanie:</a:t>
                      </a:r>
                      <a:r>
                        <a:rPr lang="en-IE" sz="2200" b="0" i="0" kern="1200" dirty="0">
                          <a:solidFill>
                            <a:srgbClr val="7F7F7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IE" sz="2200" b="0" i="0" u="none" strike="noStrike" kern="1200" dirty="0">
                          <a:solidFill>
                            <a:srgbClr val="7F7F7F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6"/>
                        </a:rPr>
                        <a:t>Uber</a:t>
                      </a:r>
                      <a:r>
                        <a:rPr lang="pl-PL" sz="2200" b="0" i="0" u="none" strike="noStrike" kern="1200" dirty="0">
                          <a:solidFill>
                            <a:srgbClr val="7F7F7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zapewnia pracę najemną konsumentom,  samotnie wychowującym dzieci</a:t>
                      </a:r>
                    </a:p>
                    <a:p>
                      <a:endParaRPr lang="pl-PL" sz="2200" b="0" i="0" u="none" strike="noStrike" kern="1200" dirty="0">
                        <a:solidFill>
                          <a:srgbClr val="7F7F7F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IE" sz="2200" b="0" i="0" kern="1200" dirty="0">
                        <a:solidFill>
                          <a:srgbClr val="7F7F7F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rgbClr val="ADD4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DD4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DD4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DD4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90037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9774842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270182" y="355713"/>
            <a:ext cx="7878817" cy="697353"/>
          </a:xfrm>
        </p:spPr>
        <p:txBody>
          <a:bodyPr>
            <a:noAutofit/>
          </a:bodyPr>
          <a:lstStyle/>
          <a:p>
            <a:r>
              <a:rPr kumimoji="1" lang="en-US" altLang="x-none" sz="2800" b="1" dirty="0">
                <a:solidFill>
                  <a:srgbClr val="10B1A2"/>
                </a:solidFill>
                <a:latin typeface="Calibri" charset="0"/>
                <a:ea typeface="MS PGothic" charset="-128"/>
              </a:rPr>
              <a:t>6. T</a:t>
            </a:r>
            <a:r>
              <a:rPr kumimoji="1" lang="en-US" altLang="ja-JP" sz="2800" b="1" dirty="0">
                <a:solidFill>
                  <a:srgbClr val="10B1A2"/>
                </a:solidFill>
                <a:latin typeface="Calibri" charset="0"/>
                <a:ea typeface="MS PGothic" charset="-128"/>
              </a:rPr>
              <a:t>he Modernised Direct Sales Model explained</a:t>
            </a:r>
            <a:endParaRPr kumimoji="1" lang="en-US" altLang="x-none" sz="2800" b="1" dirty="0">
              <a:solidFill>
                <a:srgbClr val="10B1A2"/>
              </a:solidFill>
              <a:latin typeface="Calibri" charset="0"/>
              <a:ea typeface="MS PGothic" charset="-128"/>
            </a:endParaRPr>
          </a:p>
          <a:p>
            <a:endParaRPr kumimoji="1" lang="en-US" altLang="x-none" sz="2800" b="1" dirty="0">
              <a:solidFill>
                <a:srgbClr val="10B1A2"/>
              </a:solidFill>
              <a:latin typeface="Calibri" charset="0"/>
              <a:ea typeface="MS PGothic" charset="-128"/>
            </a:endParaRPr>
          </a:p>
          <a:p>
            <a:endParaRPr lang="en-US" altLang="x-none" sz="2800" b="1" dirty="0">
              <a:solidFill>
                <a:srgbClr val="10B1A2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53D31B-AF8A-432F-BC05-BAA31563015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IE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8B9504A1-C70B-40BA-9D50-22B7CA9E17D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670394"/>
              </p:ext>
            </p:extLst>
          </p:nvPr>
        </p:nvGraphicFramePr>
        <p:xfrm>
          <a:off x="0" y="1219200"/>
          <a:ext cx="12192000" cy="55975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05742">
                  <a:extLst>
                    <a:ext uri="{9D8B030D-6E8A-4147-A177-3AD203B41FA5}">
                      <a16:colId xmlns:a16="http://schemas.microsoft.com/office/drawing/2014/main" val="2511320271"/>
                    </a:ext>
                  </a:extLst>
                </a:gridCol>
                <a:gridCol w="7284966">
                  <a:extLst>
                    <a:ext uri="{9D8B030D-6E8A-4147-A177-3AD203B41FA5}">
                      <a16:colId xmlns:a16="http://schemas.microsoft.com/office/drawing/2014/main" val="3769336457"/>
                    </a:ext>
                  </a:extLst>
                </a:gridCol>
                <a:gridCol w="2601292">
                  <a:extLst>
                    <a:ext uri="{9D8B030D-6E8A-4147-A177-3AD203B41FA5}">
                      <a16:colId xmlns:a16="http://schemas.microsoft.com/office/drawing/2014/main" val="1320821074"/>
                    </a:ext>
                  </a:extLst>
                </a:gridCol>
              </a:tblGrid>
              <a:tr h="476935">
                <a:tc>
                  <a:txBody>
                    <a:bodyPr/>
                    <a:lstStyle/>
                    <a:p>
                      <a:pPr algn="ctr"/>
                      <a:r>
                        <a:rPr lang="en-IE" sz="2400" b="0" dirty="0" err="1">
                          <a:solidFill>
                            <a:schemeClr val="bg1"/>
                          </a:solidFill>
                        </a:rPr>
                        <a:t>Biznes</a:t>
                      </a:r>
                      <a:r>
                        <a:rPr lang="en-IE" sz="2400" b="0" dirty="0">
                          <a:solidFill>
                            <a:schemeClr val="bg1"/>
                          </a:solidFill>
                        </a:rPr>
                        <a:t> Model</a:t>
                      </a:r>
                    </a:p>
                  </a:txBody>
                  <a:tcPr>
                    <a:lnL w="12700" cap="flat" cmpd="sng" algn="ctr">
                      <a:solidFill>
                        <a:srgbClr val="ADD4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DD4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DD4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DD4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327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2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Why it Works</a:t>
                      </a:r>
                    </a:p>
                  </a:txBody>
                  <a:tcPr>
                    <a:lnL w="12700" cap="flat" cmpd="sng" algn="ctr">
                      <a:solidFill>
                        <a:srgbClr val="ADD4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DD4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DD4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DD4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327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2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Examples</a:t>
                      </a:r>
                    </a:p>
                  </a:txBody>
                  <a:tcPr>
                    <a:lnL w="12700" cap="flat" cmpd="sng" algn="ctr">
                      <a:solidFill>
                        <a:srgbClr val="ADD4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DD4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DD4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DD4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327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5927922"/>
                  </a:ext>
                </a:extLst>
              </a:tr>
              <a:tr h="3942665">
                <a:tc>
                  <a:txBody>
                    <a:bodyPr/>
                    <a:lstStyle/>
                    <a:p>
                      <a:r>
                        <a:rPr lang="en-IE" sz="2400" b="0" kern="1200" dirty="0">
                          <a:solidFill>
                            <a:srgbClr val="7F7F7F"/>
                          </a:solidFill>
                          <a:latin typeface="+mn-lt"/>
                          <a:ea typeface="+mn-ea"/>
                          <a:cs typeface="+mn-cs"/>
                          <a:hlinkClick r:id="rId2"/>
                        </a:rPr>
                        <a:t>Modernized Direct Sales Model</a:t>
                      </a:r>
                      <a:endParaRPr lang="en-IE" sz="2400" b="0" dirty="0">
                        <a:solidFill>
                          <a:srgbClr val="7F7F7F"/>
                        </a:solidFill>
                      </a:endParaRPr>
                    </a:p>
                    <a:p>
                      <a:endParaRPr lang="en-IE" sz="2400" b="0" dirty="0">
                        <a:solidFill>
                          <a:srgbClr val="7F7F7F"/>
                        </a:solidFill>
                      </a:endParaRPr>
                    </a:p>
                    <a:p>
                      <a:endParaRPr lang="en-IE" sz="2400" b="0" dirty="0">
                        <a:solidFill>
                          <a:srgbClr val="7F7F7F"/>
                        </a:solidFill>
                      </a:endParaRPr>
                    </a:p>
                    <a:p>
                      <a:endParaRPr lang="en-IE" sz="2400" b="0" dirty="0">
                        <a:solidFill>
                          <a:srgbClr val="7F7F7F"/>
                        </a:solidFill>
                      </a:endParaRPr>
                    </a:p>
                    <a:p>
                      <a:endParaRPr lang="en-IE" sz="2400" b="0" dirty="0">
                        <a:solidFill>
                          <a:srgbClr val="7F7F7F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200" b="0" dirty="0">
                          <a:solidFill>
                            <a:srgbClr val="7F7F7F"/>
                          </a:solidFill>
                        </a:rPr>
                        <a:t>Artykuł</a:t>
                      </a:r>
                      <a:r>
                        <a:rPr lang="en-IE" sz="2200" b="0" dirty="0">
                          <a:solidFill>
                            <a:srgbClr val="7F7F7F"/>
                          </a:solidFill>
                        </a:rPr>
                        <a:t>: </a:t>
                      </a:r>
                      <a:r>
                        <a:rPr lang="en-IE" sz="2200" b="0" dirty="0">
                          <a:solidFill>
                            <a:srgbClr val="7F7F7F"/>
                          </a:solidFill>
                          <a:hlinkClick r:id="rId2"/>
                        </a:rPr>
                        <a:t>huffingtonpost</a:t>
                      </a:r>
                      <a:endParaRPr lang="en-IE" sz="2200" b="0" dirty="0">
                        <a:solidFill>
                          <a:srgbClr val="7F7F7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ADD4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DD4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DD4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DD4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Clr>
                          <a:srgbClr val="E95273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pl-PL" sz="2200" b="0" i="0" kern="1200" dirty="0">
                          <a:solidFill>
                            <a:srgbClr val="7F7F7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Zainteresowani sprzedawcy lub </a:t>
                      </a:r>
                      <a:r>
                        <a:rPr lang="pl-PL" sz="2200" b="0" i="0" kern="1200" dirty="0" err="1">
                          <a:solidFill>
                            <a:srgbClr val="7F7F7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merchandiserowie</a:t>
                      </a:r>
                      <a:r>
                        <a:rPr lang="pl-PL" sz="2200" b="0" i="0" kern="1200" dirty="0">
                          <a:solidFill>
                            <a:srgbClr val="7F7F7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tworzą własny sklep internetowy, w którym sprzedają i zarabiają prowizję, korzystając z infrastruktury technologicznej rozruchu.</a:t>
                      </a:r>
                    </a:p>
                    <a:p>
                      <a:pPr marL="285750" indent="-285750">
                        <a:buClr>
                          <a:srgbClr val="E95273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pl-PL" sz="2200" b="0" i="0" kern="1200" dirty="0">
                          <a:solidFill>
                            <a:srgbClr val="7F7F7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Uzupełnia dochody sprzedawców i osób poszukujących nowych ścieżek kariery</a:t>
                      </a:r>
                    </a:p>
                    <a:p>
                      <a:pPr marL="285750" indent="-285750">
                        <a:buClr>
                          <a:srgbClr val="E95273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pl-PL" sz="2200" b="0" i="0" kern="1200" dirty="0">
                          <a:solidFill>
                            <a:srgbClr val="7F7F7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Dostęp do większej liczby klientów za pośrednictwem mediów społecznościowych, gdzie sprzedawcy mogą docierać do większej liczby osób niż kiedykolwiek, zwiększając popularność towarów i zwiększając przychody</a:t>
                      </a:r>
                    </a:p>
                    <a:p>
                      <a:pPr marL="285750" indent="-285750">
                        <a:buClr>
                          <a:srgbClr val="E95273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pl-PL" sz="2200" b="0" i="0" kern="1200" dirty="0">
                          <a:solidFill>
                            <a:srgbClr val="7F7F7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Zwiększa lojalność sprzedawców (którzy są również jego klientami). Dostępne oprogramowanie znacznie poprawiło wydajność i przepływ przedstawicieli handlowych.</a:t>
                      </a:r>
                    </a:p>
                    <a:p>
                      <a:pPr marL="285750" indent="-285750">
                        <a:buClr>
                          <a:srgbClr val="E95273"/>
                        </a:buClr>
                        <a:buFont typeface="Arial" panose="020B0604020202020204" pitchFamily="34" charset="0"/>
                        <a:buChar char="•"/>
                      </a:pPr>
                      <a:endParaRPr lang="pl-PL" sz="2200" b="0" i="0" kern="1200" dirty="0">
                        <a:solidFill>
                          <a:srgbClr val="7F7F7F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Clr>
                          <a:srgbClr val="E95273"/>
                        </a:buClr>
                        <a:buFont typeface="Arial" panose="020B0604020202020204" pitchFamily="34" charset="0"/>
                        <a:buChar char="•"/>
                      </a:pPr>
                      <a:endParaRPr lang="en-IE" sz="2200" b="0" i="0" kern="1200" dirty="0">
                        <a:solidFill>
                          <a:srgbClr val="7F7F7F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rgbClr val="ADD4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DD4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DD4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DD4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2200" b="0" i="0" kern="1200" dirty="0">
                          <a:solidFill>
                            <a:srgbClr val="7F7F7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Techno</a:t>
                      </a:r>
                      <a:r>
                        <a:rPr lang="pl-PL" sz="2200" b="0" i="0" kern="1200" dirty="0">
                          <a:solidFill>
                            <a:srgbClr val="7F7F7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logia</a:t>
                      </a:r>
                      <a:r>
                        <a:rPr lang="en-IE" sz="2200" b="0" i="0" kern="1200" dirty="0">
                          <a:solidFill>
                            <a:srgbClr val="7F7F7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</a:t>
                      </a:r>
                      <a:r>
                        <a:rPr lang="en-IE" sz="2200" b="0" i="0" kern="1200" dirty="0">
                          <a:solidFill>
                            <a:srgbClr val="7F7F7F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3"/>
                        </a:rPr>
                        <a:t>Handybook </a:t>
                      </a:r>
                      <a:endParaRPr lang="en-IE" sz="2200" b="0" i="0" kern="1200" dirty="0">
                        <a:solidFill>
                          <a:srgbClr val="7F7F7F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200" b="0" i="0" kern="1200" dirty="0">
                          <a:solidFill>
                            <a:srgbClr val="7F7F7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Sprzedaż</a:t>
                      </a:r>
                      <a:r>
                        <a:rPr lang="en-IE" sz="2200" b="0" i="0" kern="1200" dirty="0">
                          <a:solidFill>
                            <a:srgbClr val="7F7F7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</a:t>
                      </a:r>
                      <a:r>
                        <a:rPr lang="en-IE" sz="2200" b="0" i="0" kern="1200" dirty="0">
                          <a:solidFill>
                            <a:srgbClr val="7F7F7F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4"/>
                        </a:rPr>
                        <a:t>Rent the Runway</a:t>
                      </a:r>
                      <a:endParaRPr lang="en-IE" sz="2200" b="0" i="0" kern="1200" dirty="0">
                        <a:solidFill>
                          <a:srgbClr val="7F7F7F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IE" sz="2200" b="0" i="0" kern="1200" dirty="0">
                          <a:solidFill>
                            <a:srgbClr val="7F7F7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Avon </a:t>
                      </a:r>
                      <a:r>
                        <a:rPr lang="pl-PL" sz="2200" b="0" i="0" kern="1200" dirty="0">
                          <a:solidFill>
                            <a:srgbClr val="7F7F7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lub </a:t>
                      </a:r>
                      <a:r>
                        <a:rPr lang="en-IE" sz="2200" b="0" i="0" kern="1200" dirty="0">
                          <a:solidFill>
                            <a:srgbClr val="7F7F7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Amway </a:t>
                      </a:r>
                    </a:p>
                  </a:txBody>
                  <a:tcPr>
                    <a:lnL w="12700" cap="flat" cmpd="sng" algn="ctr">
                      <a:solidFill>
                        <a:srgbClr val="ADD4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DD4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DD4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DD4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90037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3157797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270182" y="355713"/>
            <a:ext cx="7878817" cy="697353"/>
          </a:xfrm>
        </p:spPr>
        <p:txBody>
          <a:bodyPr>
            <a:noAutofit/>
          </a:bodyPr>
          <a:lstStyle/>
          <a:p>
            <a:r>
              <a:rPr kumimoji="1" lang="en-US" altLang="x-none" sz="2800" b="1" dirty="0">
                <a:solidFill>
                  <a:srgbClr val="10B1A2"/>
                </a:solidFill>
                <a:latin typeface="Calibri" charset="0"/>
                <a:ea typeface="MS PGothic" charset="-128"/>
              </a:rPr>
              <a:t>7. T</a:t>
            </a:r>
            <a:r>
              <a:rPr kumimoji="1" lang="en-US" altLang="ja-JP" sz="2800" b="1" dirty="0">
                <a:solidFill>
                  <a:srgbClr val="10B1A2"/>
                </a:solidFill>
                <a:latin typeface="Calibri" charset="0"/>
                <a:ea typeface="MS PGothic" charset="-128"/>
              </a:rPr>
              <a:t>he Freemium Model explained</a:t>
            </a:r>
            <a:endParaRPr kumimoji="1" lang="en-US" altLang="x-none" sz="2800" b="1" dirty="0">
              <a:solidFill>
                <a:srgbClr val="10B1A2"/>
              </a:solidFill>
              <a:latin typeface="Calibri" charset="0"/>
              <a:ea typeface="MS PGothic" charset="-128"/>
            </a:endParaRPr>
          </a:p>
          <a:p>
            <a:endParaRPr kumimoji="1" lang="en-US" altLang="x-none" sz="2800" b="1" dirty="0">
              <a:solidFill>
                <a:srgbClr val="10B1A2"/>
              </a:solidFill>
              <a:latin typeface="Calibri" charset="0"/>
              <a:ea typeface="MS PGothic" charset="-128"/>
            </a:endParaRPr>
          </a:p>
          <a:p>
            <a:endParaRPr lang="en-US" altLang="x-none" sz="2800" b="1" dirty="0">
              <a:solidFill>
                <a:srgbClr val="10B1A2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53D31B-AF8A-432F-BC05-BAA31563015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IE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896A3DEF-4CCD-4172-92AB-B9291741603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2170664"/>
              </p:ext>
            </p:extLst>
          </p:nvPr>
        </p:nvGraphicFramePr>
        <p:xfrm>
          <a:off x="0" y="1267548"/>
          <a:ext cx="12192000" cy="5913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05742">
                  <a:extLst>
                    <a:ext uri="{9D8B030D-6E8A-4147-A177-3AD203B41FA5}">
                      <a16:colId xmlns:a16="http://schemas.microsoft.com/office/drawing/2014/main" val="2511320271"/>
                    </a:ext>
                  </a:extLst>
                </a:gridCol>
                <a:gridCol w="6411987">
                  <a:extLst>
                    <a:ext uri="{9D8B030D-6E8A-4147-A177-3AD203B41FA5}">
                      <a16:colId xmlns:a16="http://schemas.microsoft.com/office/drawing/2014/main" val="3769336457"/>
                    </a:ext>
                  </a:extLst>
                </a:gridCol>
                <a:gridCol w="3474271">
                  <a:extLst>
                    <a:ext uri="{9D8B030D-6E8A-4147-A177-3AD203B41FA5}">
                      <a16:colId xmlns:a16="http://schemas.microsoft.com/office/drawing/2014/main" val="132082107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E" sz="2400" b="0" dirty="0" err="1">
                          <a:solidFill>
                            <a:schemeClr val="bg1"/>
                          </a:solidFill>
                        </a:rPr>
                        <a:t>Biznes</a:t>
                      </a:r>
                      <a:r>
                        <a:rPr lang="en-IE" sz="2400" b="0" dirty="0">
                          <a:solidFill>
                            <a:schemeClr val="bg1"/>
                          </a:solidFill>
                        </a:rPr>
                        <a:t> Model</a:t>
                      </a:r>
                    </a:p>
                  </a:txBody>
                  <a:tcPr>
                    <a:lnL w="12700" cap="flat" cmpd="sng" algn="ctr">
                      <a:solidFill>
                        <a:srgbClr val="ADD4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DD4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DD4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DD4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327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2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Why it Works</a:t>
                      </a:r>
                    </a:p>
                  </a:txBody>
                  <a:tcPr>
                    <a:lnL w="12700" cap="flat" cmpd="sng" algn="ctr">
                      <a:solidFill>
                        <a:srgbClr val="ADD4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DD4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DD4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DD4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327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2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Examples</a:t>
                      </a:r>
                    </a:p>
                  </a:txBody>
                  <a:tcPr>
                    <a:lnL w="12700" cap="flat" cmpd="sng" algn="ctr">
                      <a:solidFill>
                        <a:srgbClr val="ADD4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DD4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DD4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DD4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327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59279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E" sz="2400" b="0" kern="1200" dirty="0">
                          <a:solidFill>
                            <a:srgbClr val="7F7F7F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IE" sz="2400" b="0" kern="1200" dirty="0">
                          <a:solidFill>
                            <a:srgbClr val="7F7F7F"/>
                          </a:solidFill>
                          <a:latin typeface="+mn-lt"/>
                          <a:ea typeface="+mn-ea"/>
                          <a:cs typeface="+mn-cs"/>
                          <a:hlinkClick r:id="rId2"/>
                        </a:rPr>
                        <a:t>Freemium Model</a:t>
                      </a:r>
                      <a:endParaRPr lang="en-IE" sz="2400" b="0" dirty="0">
                        <a:solidFill>
                          <a:srgbClr val="7F7F7F"/>
                        </a:solidFill>
                      </a:endParaRPr>
                    </a:p>
                    <a:p>
                      <a:endParaRPr lang="en-IE" sz="2400" b="0" dirty="0">
                        <a:solidFill>
                          <a:srgbClr val="7F7F7F"/>
                        </a:solidFill>
                      </a:endParaRPr>
                    </a:p>
                    <a:p>
                      <a:endParaRPr lang="en-IE" sz="2400" b="0" dirty="0">
                        <a:solidFill>
                          <a:srgbClr val="7F7F7F"/>
                        </a:solidFill>
                      </a:endParaRPr>
                    </a:p>
                    <a:p>
                      <a:endParaRPr lang="en-IE" sz="2400" b="0" dirty="0">
                        <a:solidFill>
                          <a:srgbClr val="7F7F7F"/>
                        </a:solidFill>
                      </a:endParaRPr>
                    </a:p>
                    <a:p>
                      <a:endParaRPr lang="en-IE" sz="2400" b="0" dirty="0">
                        <a:solidFill>
                          <a:srgbClr val="7F7F7F"/>
                        </a:solidFill>
                      </a:endParaRPr>
                    </a:p>
                    <a:p>
                      <a:endParaRPr lang="en-IE" sz="2400" b="0" dirty="0">
                        <a:solidFill>
                          <a:srgbClr val="7F7F7F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200" b="0" dirty="0">
                          <a:solidFill>
                            <a:srgbClr val="7F7F7F"/>
                          </a:solidFill>
                        </a:rPr>
                        <a:t>Artykuł</a:t>
                      </a:r>
                      <a:r>
                        <a:rPr lang="en-IE" sz="2200" b="0" dirty="0">
                          <a:solidFill>
                            <a:srgbClr val="7F7F7F"/>
                          </a:solidFill>
                        </a:rPr>
                        <a:t>: </a:t>
                      </a:r>
                      <a:r>
                        <a:rPr lang="en-IE" sz="2200" b="0" dirty="0">
                          <a:solidFill>
                            <a:srgbClr val="7F7F7F"/>
                          </a:solidFill>
                          <a:hlinkClick r:id="rId2"/>
                        </a:rPr>
                        <a:t>huffingtonpost</a:t>
                      </a:r>
                      <a:endParaRPr lang="en-IE" sz="2200" b="0" dirty="0">
                        <a:solidFill>
                          <a:srgbClr val="7F7F7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ADD4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DD4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DD4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DD4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Clr>
                          <a:srgbClr val="E95273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pl-PL" sz="2200" b="0" i="0" kern="1200" dirty="0">
                          <a:solidFill>
                            <a:srgbClr val="7F7F7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 kombinacja „bezpłatna” i „</a:t>
                      </a:r>
                      <a:r>
                        <a:rPr lang="pl-PL" sz="2200" b="0" i="0" kern="1200" dirty="0" err="1">
                          <a:solidFill>
                            <a:srgbClr val="7F7F7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premium</a:t>
                      </a:r>
                      <a:r>
                        <a:rPr lang="pl-PL" sz="2200" b="0" i="0" kern="1200" dirty="0">
                          <a:solidFill>
                            <a:srgbClr val="7F7F7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” w podziale oferuje konsumentom podstawową usługę za darmo, a opłaty za usługi </a:t>
                      </a:r>
                      <a:r>
                        <a:rPr lang="pl-PL" sz="2200" b="0" i="0" kern="1200" dirty="0" err="1">
                          <a:solidFill>
                            <a:srgbClr val="7F7F7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premium</a:t>
                      </a:r>
                      <a:r>
                        <a:rPr lang="pl-PL" sz="2200" b="0" i="0" kern="1200" dirty="0">
                          <a:solidFill>
                            <a:srgbClr val="7F7F7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(zaawansowane funkcje i dodatki) dla płatnych członków.</a:t>
                      </a:r>
                    </a:p>
                    <a:p>
                      <a:pPr marL="285750" indent="-285750">
                        <a:buClr>
                          <a:srgbClr val="E95273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pl-PL" sz="2200" b="0" i="0" kern="1200" dirty="0">
                          <a:solidFill>
                            <a:srgbClr val="7F7F7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Strategia </a:t>
                      </a:r>
                      <a:r>
                        <a:rPr lang="pl-PL" sz="2200" b="0" i="0" kern="1200" dirty="0" err="1">
                          <a:solidFill>
                            <a:srgbClr val="7F7F7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Freemium</a:t>
                      </a:r>
                      <a:r>
                        <a:rPr lang="pl-PL" sz="2200" b="0" i="0" kern="1200" dirty="0">
                          <a:solidFill>
                            <a:srgbClr val="7F7F7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polega na tym, że jest narzędziem marketingowym dla Twojej usługi, które pomaga skalować start-</a:t>
                      </a:r>
                      <a:r>
                        <a:rPr lang="pl-PL" sz="2200" b="0" i="0" kern="1200" dirty="0" err="1">
                          <a:solidFill>
                            <a:srgbClr val="7F7F7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upy</a:t>
                      </a:r>
                      <a:r>
                        <a:rPr lang="pl-PL" sz="2200" b="0" i="0" kern="1200" dirty="0">
                          <a:solidFill>
                            <a:srgbClr val="7F7F7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na wczesnym etapie, przyciągając bazę użytkowników bez kosztownych kampanii reklamowych.</a:t>
                      </a:r>
                    </a:p>
                    <a:p>
                      <a:pPr marL="285750" indent="-285750">
                        <a:buClr>
                          <a:srgbClr val="E95273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pl-PL" sz="2200" b="0" i="0" kern="1200" dirty="0">
                          <a:solidFill>
                            <a:srgbClr val="7F7F7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Modele </a:t>
                      </a:r>
                      <a:r>
                        <a:rPr lang="pl-PL" sz="2200" b="0" i="0" kern="1200" dirty="0" err="1">
                          <a:solidFill>
                            <a:srgbClr val="7F7F7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Freemium</a:t>
                      </a:r>
                      <a:r>
                        <a:rPr lang="pl-PL" sz="2200" b="0" i="0" kern="1200" dirty="0">
                          <a:solidFill>
                            <a:srgbClr val="7F7F7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również odnoszą większe sukcesy niż 30-dniowe bezpłatne testy. Klienci są znacznie wygodniej dostępni do usługi za darmo, a poczucie braku zobowiązań wiąże się z podjęciem decyzji o zakupie.</a:t>
                      </a:r>
                      <a:endParaRPr lang="en-IE" sz="2200" b="0" i="0" kern="1200" dirty="0">
                        <a:solidFill>
                          <a:srgbClr val="7F7F7F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rgbClr val="ADD4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DD4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DD4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DD4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2200" b="0" i="0" kern="1200" dirty="0" err="1">
                          <a:solidFill>
                            <a:srgbClr val="7F7F7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Techn</a:t>
                      </a:r>
                      <a:r>
                        <a:rPr lang="pl-PL" sz="2200" b="0" i="0" kern="1200" dirty="0" err="1">
                          <a:solidFill>
                            <a:srgbClr val="7F7F7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ologia</a:t>
                      </a:r>
                      <a:r>
                        <a:rPr lang="en-IE" sz="2200" b="0" i="0" kern="1200" dirty="0">
                          <a:solidFill>
                            <a:srgbClr val="7F7F7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</a:t>
                      </a:r>
                      <a:r>
                        <a:rPr lang="en-IE" sz="2200" b="0" i="0" kern="1200" dirty="0">
                          <a:solidFill>
                            <a:srgbClr val="7F7F7F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3" action="ppaction://hlinkfile"/>
                        </a:rPr>
                        <a:t>Dropbox</a:t>
                      </a:r>
                      <a:r>
                        <a:rPr lang="en-IE" sz="2200" b="0" i="0" kern="1200" dirty="0">
                          <a:solidFill>
                            <a:srgbClr val="7F7F7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Telecom: </a:t>
                      </a:r>
                      <a:r>
                        <a:rPr lang="en-IE" sz="2200" b="0" i="0" kern="1200" dirty="0">
                          <a:solidFill>
                            <a:srgbClr val="7F7F7F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4"/>
                        </a:rPr>
                        <a:t>Hulu</a:t>
                      </a:r>
                      <a:r>
                        <a:rPr lang="en-IE" sz="2200" b="0" i="0" kern="1200" dirty="0">
                          <a:solidFill>
                            <a:srgbClr val="7F7F7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</a:t>
                      </a:r>
                      <a:r>
                        <a:rPr lang="pl-PL" sz="2200" b="0" i="0" kern="1200" dirty="0" err="1">
                          <a:solidFill>
                            <a:srgbClr val="7F7F7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połeczme</a:t>
                      </a:r>
                      <a:r>
                        <a:rPr lang="en-IE" sz="2200" b="0" i="0" kern="1200" dirty="0">
                          <a:solidFill>
                            <a:srgbClr val="7F7F7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</a:t>
                      </a:r>
                      <a:r>
                        <a:rPr lang="en-IE" sz="2200" b="0" i="0" kern="1200" dirty="0">
                          <a:solidFill>
                            <a:srgbClr val="7F7F7F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5"/>
                        </a:rPr>
                        <a:t>Match.com</a:t>
                      </a:r>
                      <a:endParaRPr lang="pl-PL" sz="2200" b="0" i="0" kern="1200" dirty="0">
                        <a:solidFill>
                          <a:srgbClr val="7F7F7F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200" b="0" i="0" kern="1200" dirty="0" err="1">
                          <a:solidFill>
                            <a:srgbClr val="7F7F7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Linkedin</a:t>
                      </a:r>
                      <a:r>
                        <a:rPr lang="pl-PL" sz="2200" b="0" i="0" kern="1200" dirty="0">
                          <a:solidFill>
                            <a:srgbClr val="7F7F7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oferuje bezpłatną wersję umożliwiającą użytkownikom dzielenie się profesjonalnymi profilami, podczas gdy oferty </a:t>
                      </a:r>
                      <a:r>
                        <a:rPr lang="pl-PL" sz="2200" b="0" i="0" kern="1200" dirty="0" err="1">
                          <a:solidFill>
                            <a:srgbClr val="7F7F7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premium</a:t>
                      </a:r>
                      <a:r>
                        <a:rPr lang="pl-PL" sz="2200" b="0" i="0" kern="1200" dirty="0">
                          <a:solidFill>
                            <a:srgbClr val="7F7F7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to rozwiązania dla talentów z dodatkowymi funkcjami. Każdy nowy członek, który zarejestruje się za darmo lub </a:t>
                      </a:r>
                      <a:r>
                        <a:rPr lang="pl-PL" sz="2200" b="0" i="0" kern="1200" dirty="0" err="1">
                          <a:solidFill>
                            <a:srgbClr val="7F7F7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premium</a:t>
                      </a:r>
                      <a:r>
                        <a:rPr lang="pl-PL" sz="2200" b="0" i="0" kern="1200" dirty="0">
                          <a:solidFill>
                            <a:srgbClr val="7F7F7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zwiększa wartość dla innych członków.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2200" b="0" i="0" kern="1200" dirty="0">
                        <a:solidFill>
                          <a:srgbClr val="7F7F7F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E" sz="2200" b="0" i="0" kern="1200" dirty="0">
                        <a:solidFill>
                          <a:srgbClr val="7F7F7F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rgbClr val="ADD4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DD4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DD4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DD4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90037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0372284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270182" y="355713"/>
            <a:ext cx="7878817" cy="697353"/>
          </a:xfrm>
        </p:spPr>
        <p:txBody>
          <a:bodyPr>
            <a:noAutofit/>
          </a:bodyPr>
          <a:lstStyle/>
          <a:p>
            <a:r>
              <a:rPr kumimoji="1" lang="en-US" altLang="x-none" sz="2800" b="1" dirty="0">
                <a:solidFill>
                  <a:srgbClr val="10B1A2"/>
                </a:solidFill>
                <a:latin typeface="Calibri" charset="0"/>
                <a:ea typeface="MS PGothic" charset="-128"/>
              </a:rPr>
              <a:t>8. T</a:t>
            </a:r>
            <a:r>
              <a:rPr kumimoji="1" lang="en-US" altLang="ja-JP" sz="2800" b="1" dirty="0">
                <a:solidFill>
                  <a:srgbClr val="10B1A2"/>
                </a:solidFill>
                <a:latin typeface="Calibri" charset="0"/>
                <a:ea typeface="MS PGothic" charset="-128"/>
              </a:rPr>
              <a:t>he Reverse Action Model explained</a:t>
            </a:r>
            <a:endParaRPr kumimoji="1" lang="en-US" altLang="x-none" sz="2800" b="1" dirty="0">
              <a:solidFill>
                <a:srgbClr val="10B1A2"/>
              </a:solidFill>
              <a:latin typeface="Calibri" charset="0"/>
              <a:ea typeface="MS PGothic" charset="-128"/>
            </a:endParaRPr>
          </a:p>
          <a:p>
            <a:endParaRPr kumimoji="1" lang="en-US" altLang="x-none" sz="2800" b="1" dirty="0">
              <a:solidFill>
                <a:srgbClr val="10B1A2"/>
              </a:solidFill>
              <a:latin typeface="Calibri" charset="0"/>
              <a:ea typeface="MS PGothic" charset="-128"/>
            </a:endParaRPr>
          </a:p>
          <a:p>
            <a:endParaRPr lang="en-US" altLang="x-none" sz="2800" b="1" dirty="0">
              <a:solidFill>
                <a:srgbClr val="10B1A2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53D31B-AF8A-432F-BC05-BAA31563015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IE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E0F861CE-B5A1-4753-8200-961ACD036E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2645382"/>
              </p:ext>
            </p:extLst>
          </p:nvPr>
        </p:nvGraphicFramePr>
        <p:xfrm>
          <a:off x="0" y="1185033"/>
          <a:ext cx="12192000" cy="5242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05742">
                  <a:extLst>
                    <a:ext uri="{9D8B030D-6E8A-4147-A177-3AD203B41FA5}">
                      <a16:colId xmlns:a16="http://schemas.microsoft.com/office/drawing/2014/main" val="2511320271"/>
                    </a:ext>
                  </a:extLst>
                </a:gridCol>
                <a:gridCol w="6411987">
                  <a:extLst>
                    <a:ext uri="{9D8B030D-6E8A-4147-A177-3AD203B41FA5}">
                      <a16:colId xmlns:a16="http://schemas.microsoft.com/office/drawing/2014/main" val="3769336457"/>
                    </a:ext>
                  </a:extLst>
                </a:gridCol>
                <a:gridCol w="3474271">
                  <a:extLst>
                    <a:ext uri="{9D8B030D-6E8A-4147-A177-3AD203B41FA5}">
                      <a16:colId xmlns:a16="http://schemas.microsoft.com/office/drawing/2014/main" val="132082107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E" sz="2400" b="0" dirty="0" err="1">
                          <a:solidFill>
                            <a:schemeClr val="bg1"/>
                          </a:solidFill>
                        </a:rPr>
                        <a:t>Biznes</a:t>
                      </a:r>
                      <a:r>
                        <a:rPr lang="en-IE" sz="2400" b="0" dirty="0">
                          <a:solidFill>
                            <a:schemeClr val="bg1"/>
                          </a:solidFill>
                        </a:rPr>
                        <a:t> Model</a:t>
                      </a:r>
                    </a:p>
                  </a:txBody>
                  <a:tcPr>
                    <a:lnL w="12700" cap="flat" cmpd="sng" algn="ctr">
                      <a:solidFill>
                        <a:srgbClr val="ADD4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DD4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DD4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DD4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327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2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Why it Works</a:t>
                      </a:r>
                    </a:p>
                  </a:txBody>
                  <a:tcPr>
                    <a:lnL w="12700" cap="flat" cmpd="sng" algn="ctr">
                      <a:solidFill>
                        <a:srgbClr val="ADD4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DD4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DD4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DD4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327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2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Examples</a:t>
                      </a:r>
                    </a:p>
                  </a:txBody>
                  <a:tcPr>
                    <a:lnL w="12700" cap="flat" cmpd="sng" algn="ctr">
                      <a:solidFill>
                        <a:srgbClr val="ADD4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DD4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DD4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DD4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327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59279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E" sz="2400" b="0" kern="1200" dirty="0">
                          <a:solidFill>
                            <a:srgbClr val="7F7F7F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IE" sz="2400" b="0" kern="1200" dirty="0">
                          <a:solidFill>
                            <a:srgbClr val="7F7F7F"/>
                          </a:solidFill>
                          <a:latin typeface="+mn-lt"/>
                          <a:ea typeface="+mn-ea"/>
                          <a:cs typeface="+mn-cs"/>
                          <a:hlinkClick r:id="rId2"/>
                        </a:rPr>
                        <a:t>Reverse Auction</a:t>
                      </a:r>
                      <a:endParaRPr lang="en-IE" sz="2400" b="0" dirty="0">
                        <a:solidFill>
                          <a:srgbClr val="7F7F7F"/>
                        </a:solidFill>
                      </a:endParaRPr>
                    </a:p>
                    <a:p>
                      <a:endParaRPr lang="en-IE" sz="2400" b="0" dirty="0">
                        <a:solidFill>
                          <a:srgbClr val="7F7F7F"/>
                        </a:solidFill>
                      </a:endParaRPr>
                    </a:p>
                    <a:p>
                      <a:endParaRPr lang="en-IE" sz="2400" b="0" dirty="0">
                        <a:solidFill>
                          <a:srgbClr val="7F7F7F"/>
                        </a:solidFill>
                      </a:endParaRPr>
                    </a:p>
                    <a:p>
                      <a:endParaRPr lang="en-IE" sz="2400" b="0" dirty="0">
                        <a:solidFill>
                          <a:srgbClr val="7F7F7F"/>
                        </a:solidFill>
                      </a:endParaRPr>
                    </a:p>
                    <a:p>
                      <a:endParaRPr lang="en-IE" sz="2400" b="0" dirty="0">
                        <a:solidFill>
                          <a:srgbClr val="7F7F7F"/>
                        </a:solidFill>
                      </a:endParaRPr>
                    </a:p>
                    <a:p>
                      <a:endParaRPr lang="en-IE" sz="2400" b="0" dirty="0">
                        <a:solidFill>
                          <a:srgbClr val="7F7F7F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200" b="0" dirty="0">
                          <a:solidFill>
                            <a:srgbClr val="7F7F7F"/>
                          </a:solidFill>
                        </a:rPr>
                        <a:t>Artykuł</a:t>
                      </a:r>
                      <a:r>
                        <a:rPr lang="en-IE" sz="2200" b="0" dirty="0">
                          <a:solidFill>
                            <a:srgbClr val="7F7F7F"/>
                          </a:solidFill>
                        </a:rPr>
                        <a:t>: </a:t>
                      </a:r>
                      <a:r>
                        <a:rPr lang="en-IE" sz="2200" b="0" dirty="0">
                          <a:solidFill>
                            <a:srgbClr val="7F7F7F"/>
                          </a:solidFill>
                          <a:hlinkClick r:id="rId2"/>
                        </a:rPr>
                        <a:t>huffingtonpost</a:t>
                      </a:r>
                      <a:endParaRPr lang="en-IE" sz="2200" b="0" dirty="0">
                        <a:solidFill>
                          <a:srgbClr val="7F7F7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ADD4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DD4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DD4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DD4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Clr>
                          <a:srgbClr val="E95273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pl-PL" sz="2200" b="0" i="0" kern="1200" dirty="0">
                          <a:solidFill>
                            <a:srgbClr val="7F7F7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Ten typ modelu jest odwrotnością Ebay, gdzie kupujący zmieniają role ze sprzedawcami. Kupujący, którym zależy na cenie, licytują oferty na usługi dla sprzedawców, a jeśli sprzedawca zaakceptuje ofertę, kupujący musi wyrazić zgodę na wszystkie warunki sprzedawcy. Sprzedawcy korzystają z dostępu do rynku, podczas gdy kupujący mają wrażenie, że otrzymują świetną okazję.</a:t>
                      </a:r>
                    </a:p>
                    <a:p>
                      <a:pPr marL="285750" indent="-285750">
                        <a:buClr>
                          <a:srgbClr val="E95273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pl-PL" sz="2200" b="0" i="0" kern="1200" dirty="0">
                          <a:solidFill>
                            <a:srgbClr val="7F7F7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Wrażliwi na cenę kupujący czują się świetnie, ponieważ dobrze czują się na wygranej transakcji, firma wygrywa również, ułatwiając umowę ze sprzedawcami, którzy uzyskują dostęp do rynku i nadal osiągają zysk z zapasów, które w przeciwnym razie nie zostałyby sprzedane.</a:t>
                      </a:r>
                      <a:endParaRPr lang="en-IE" sz="2200" b="0" i="0" kern="1200" dirty="0">
                        <a:solidFill>
                          <a:srgbClr val="7F7F7F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rgbClr val="ADD4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DD4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DD4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DD4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2200" b="0" i="0" kern="1200" dirty="0" err="1">
                          <a:solidFill>
                            <a:srgbClr val="7F7F7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Biznes</a:t>
                      </a:r>
                      <a:r>
                        <a:rPr lang="en-IE" sz="2200" b="0" i="0" kern="1200" dirty="0">
                          <a:solidFill>
                            <a:srgbClr val="7F7F7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</a:t>
                      </a:r>
                      <a:r>
                        <a:rPr lang="en-IE" sz="2200" b="0" i="0" kern="1200" dirty="0" err="1">
                          <a:solidFill>
                            <a:srgbClr val="7F7F7F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3"/>
                        </a:rPr>
                        <a:t>FedBid</a:t>
                      </a:r>
                      <a:r>
                        <a:rPr lang="en-IE" sz="2200" b="0" i="0" kern="1200" dirty="0">
                          <a:solidFill>
                            <a:srgbClr val="7F7F7F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3"/>
                        </a:rPr>
                        <a:t> </a:t>
                      </a:r>
                      <a:r>
                        <a:rPr lang="pl-PL" sz="2200" b="0" i="0" kern="1200" dirty="0">
                          <a:solidFill>
                            <a:srgbClr val="7F7F7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Podróż</a:t>
                      </a:r>
                      <a:r>
                        <a:rPr lang="en-IE" sz="2200" b="0" i="0" kern="1200" dirty="0">
                          <a:solidFill>
                            <a:srgbClr val="7F7F7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</a:t>
                      </a:r>
                      <a:r>
                        <a:rPr lang="en-IE" sz="2200" b="0" i="0" kern="1200" dirty="0">
                          <a:solidFill>
                            <a:srgbClr val="7F7F7F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4"/>
                        </a:rPr>
                        <a:t>Stayful</a:t>
                      </a:r>
                      <a:r>
                        <a:rPr lang="en-IE" sz="2200" b="0" i="0" kern="1200" dirty="0">
                          <a:solidFill>
                            <a:srgbClr val="7F7F7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Freelance: </a:t>
                      </a:r>
                      <a:r>
                        <a:rPr lang="en-IE" sz="2200" b="0" i="0" kern="1200" dirty="0" err="1">
                          <a:solidFill>
                            <a:srgbClr val="7F7F7F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5"/>
                        </a:rPr>
                        <a:t>Squeezify</a:t>
                      </a:r>
                      <a:r>
                        <a:rPr lang="en-IE" sz="2200" b="0" i="0" kern="1200" dirty="0">
                          <a:solidFill>
                            <a:srgbClr val="7F7F7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l-PL" sz="2200" b="0" i="0" kern="1200" dirty="0">
                          <a:solidFill>
                            <a:srgbClr val="7F7F7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Usługi</a:t>
                      </a:r>
                      <a:r>
                        <a:rPr lang="en-IE" sz="2200" b="0" i="0" kern="1200" dirty="0">
                          <a:solidFill>
                            <a:srgbClr val="7F7F7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</a:t>
                      </a:r>
                      <a:r>
                        <a:rPr lang="en-IE" sz="2200" b="0" i="0" kern="1200" dirty="0" err="1">
                          <a:solidFill>
                            <a:srgbClr val="7F7F7F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6"/>
                        </a:rPr>
                        <a:t>MyHammer</a:t>
                      </a:r>
                      <a:endParaRPr lang="pl-PL" sz="2200" b="0" i="0" kern="1200" dirty="0">
                        <a:solidFill>
                          <a:srgbClr val="7F7F7F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200" b="0" i="0" kern="1200" dirty="0" err="1">
                          <a:solidFill>
                            <a:srgbClr val="7F7F7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Priceline</a:t>
                      </a:r>
                      <a:r>
                        <a:rPr lang="pl-PL" sz="2200" b="0" i="0" kern="1200" dirty="0">
                          <a:solidFill>
                            <a:srgbClr val="7F7F7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w którym podróżni rezygnują z wygody za niskie ceny biletów lotniczych, wypożyczalni i innych obiektów turystycznych. Zapewnia korzystny rynek dla rynku B2C, dzięki czemu odnotowano znaczny wzrost przychodów.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2200" b="0" i="0" kern="1200" dirty="0">
                        <a:solidFill>
                          <a:srgbClr val="7F7F7F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E" sz="2200" b="0" i="0" kern="1200" dirty="0">
                        <a:solidFill>
                          <a:srgbClr val="7F7F7F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rgbClr val="ADD4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DD4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DD4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DD4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90037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508729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/>
        <p:txBody>
          <a:bodyPr rtlCol="0">
            <a:noAutofit/>
          </a:bodyPr>
          <a:lstStyle/>
          <a:p>
            <a:pPr algn="l">
              <a:defRPr/>
            </a:pPr>
            <a:r>
              <a:rPr lang="en-US" sz="4800" b="1" i="0" dirty="0"/>
              <a:t>SE</a:t>
            </a:r>
            <a:r>
              <a:rPr lang="pl-PL" sz="4800" b="1" i="0" dirty="0"/>
              <a:t>KCJA</a:t>
            </a:r>
            <a:r>
              <a:rPr lang="en-US" sz="4800" b="1" i="0" dirty="0"/>
              <a:t> 1:</a:t>
            </a:r>
          </a:p>
          <a:p>
            <a:pPr algn="l">
              <a:defRPr/>
            </a:pPr>
            <a:endParaRPr lang="en-US" sz="1200" i="0" dirty="0"/>
          </a:p>
          <a:p>
            <a:pPr algn="l">
              <a:defRPr/>
            </a:pPr>
            <a:r>
              <a:rPr lang="en-US" sz="4800" i="0" dirty="0" err="1"/>
              <a:t>Wybierz</a:t>
            </a:r>
            <a:r>
              <a:rPr lang="en-US" sz="4800" i="0" dirty="0"/>
              <a:t> </a:t>
            </a:r>
            <a:r>
              <a:rPr lang="en-US" sz="4800" i="0" dirty="0" err="1"/>
              <a:t>swoją</a:t>
            </a:r>
            <a:r>
              <a:rPr lang="en-US" sz="4800" i="0" dirty="0"/>
              <a:t> </a:t>
            </a:r>
            <a:r>
              <a:rPr lang="en-US" sz="4800" i="0" dirty="0" err="1"/>
              <a:t>strukturę</a:t>
            </a:r>
            <a:r>
              <a:rPr lang="en-US" sz="4800" i="0" dirty="0"/>
              <a:t> </a:t>
            </a:r>
            <a:r>
              <a:rPr lang="en-US" sz="4800" i="0" dirty="0" err="1"/>
              <a:t>biznesową</a:t>
            </a:r>
            <a:endParaRPr lang="en-US" sz="4800" i="0" dirty="0"/>
          </a:p>
          <a:p>
            <a:pPr algn="l">
              <a:defRPr/>
            </a:pPr>
            <a:endParaRPr lang="en-US" sz="4800" i="0" dirty="0"/>
          </a:p>
          <a:p>
            <a:pPr algn="l">
              <a:defRPr/>
            </a:pPr>
            <a:endParaRPr lang="en-US" sz="4800" i="0" dirty="0"/>
          </a:p>
        </p:txBody>
      </p:sp>
      <p:pic>
        <p:nvPicPr>
          <p:cNvPr id="3" name="Picture 2" descr="A close up of a sign&#10;&#10;Description automatically generated">
            <a:extLst>
              <a:ext uri="{FF2B5EF4-FFF2-40B4-BE49-F238E27FC236}">
                <a16:creationId xmlns:a16="http://schemas.microsoft.com/office/drawing/2014/main" id="{0397F41D-951C-4E19-AE16-3046905834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794652" y="2979149"/>
            <a:ext cx="3027672" cy="3019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954284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270182" y="355713"/>
            <a:ext cx="7878817" cy="697353"/>
          </a:xfrm>
        </p:spPr>
        <p:txBody>
          <a:bodyPr>
            <a:noAutofit/>
          </a:bodyPr>
          <a:lstStyle/>
          <a:p>
            <a:r>
              <a:rPr kumimoji="1" lang="en-US" altLang="x-none" sz="2800" b="1" dirty="0">
                <a:solidFill>
                  <a:srgbClr val="10B1A2"/>
                </a:solidFill>
                <a:latin typeface="Calibri" charset="0"/>
                <a:ea typeface="MS PGothic" charset="-128"/>
              </a:rPr>
              <a:t>9. T</a:t>
            </a:r>
            <a:r>
              <a:rPr kumimoji="1" lang="en-US" altLang="ja-JP" sz="2800" b="1" dirty="0">
                <a:solidFill>
                  <a:srgbClr val="10B1A2"/>
                </a:solidFill>
                <a:latin typeface="Calibri" charset="0"/>
                <a:ea typeface="MS PGothic" charset="-128"/>
              </a:rPr>
              <a:t>he Virtual Good Model explained</a:t>
            </a:r>
            <a:endParaRPr kumimoji="1" lang="en-US" altLang="x-none" sz="2800" b="1" dirty="0">
              <a:solidFill>
                <a:srgbClr val="10B1A2"/>
              </a:solidFill>
              <a:latin typeface="Calibri" charset="0"/>
              <a:ea typeface="MS PGothic" charset="-128"/>
            </a:endParaRPr>
          </a:p>
          <a:p>
            <a:endParaRPr kumimoji="1" lang="en-US" altLang="x-none" sz="2800" b="1" dirty="0">
              <a:solidFill>
                <a:srgbClr val="10B1A2"/>
              </a:solidFill>
              <a:latin typeface="Calibri" charset="0"/>
              <a:ea typeface="MS PGothic" charset="-128"/>
            </a:endParaRPr>
          </a:p>
          <a:p>
            <a:endParaRPr lang="en-US" altLang="x-none" sz="2800" b="1" dirty="0">
              <a:solidFill>
                <a:srgbClr val="10B1A2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53D31B-AF8A-432F-BC05-BAA31563015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IE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CDB73BFA-28AE-49F5-A3C8-F5C49297C85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0954417"/>
              </p:ext>
            </p:extLst>
          </p:nvPr>
        </p:nvGraphicFramePr>
        <p:xfrm>
          <a:off x="0" y="872805"/>
          <a:ext cx="12192000" cy="624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05742">
                  <a:extLst>
                    <a:ext uri="{9D8B030D-6E8A-4147-A177-3AD203B41FA5}">
                      <a16:colId xmlns:a16="http://schemas.microsoft.com/office/drawing/2014/main" val="2511320271"/>
                    </a:ext>
                  </a:extLst>
                </a:gridCol>
                <a:gridCol w="5702442">
                  <a:extLst>
                    <a:ext uri="{9D8B030D-6E8A-4147-A177-3AD203B41FA5}">
                      <a16:colId xmlns:a16="http://schemas.microsoft.com/office/drawing/2014/main" val="3769336457"/>
                    </a:ext>
                  </a:extLst>
                </a:gridCol>
                <a:gridCol w="4183816">
                  <a:extLst>
                    <a:ext uri="{9D8B030D-6E8A-4147-A177-3AD203B41FA5}">
                      <a16:colId xmlns:a16="http://schemas.microsoft.com/office/drawing/2014/main" val="132082107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E" sz="2400" b="0" dirty="0" err="1">
                          <a:solidFill>
                            <a:schemeClr val="bg1"/>
                          </a:solidFill>
                        </a:rPr>
                        <a:t>Biznes</a:t>
                      </a:r>
                      <a:r>
                        <a:rPr lang="en-IE" sz="2400" b="0" dirty="0">
                          <a:solidFill>
                            <a:schemeClr val="bg1"/>
                          </a:solidFill>
                        </a:rPr>
                        <a:t> Model</a:t>
                      </a:r>
                    </a:p>
                  </a:txBody>
                  <a:tcPr>
                    <a:lnL w="12700" cap="flat" cmpd="sng" algn="ctr">
                      <a:solidFill>
                        <a:srgbClr val="ADD4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DD4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DD4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DD4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327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2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Why it Works</a:t>
                      </a:r>
                    </a:p>
                  </a:txBody>
                  <a:tcPr>
                    <a:lnL w="12700" cap="flat" cmpd="sng" algn="ctr">
                      <a:solidFill>
                        <a:srgbClr val="ADD4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DD4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DD4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DD4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327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2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Examples</a:t>
                      </a:r>
                    </a:p>
                  </a:txBody>
                  <a:tcPr>
                    <a:lnL w="12700" cap="flat" cmpd="sng" algn="ctr">
                      <a:solidFill>
                        <a:srgbClr val="ADD4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DD4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DD4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DD4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327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59279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E" sz="2400" b="0" kern="1200" dirty="0">
                          <a:solidFill>
                            <a:srgbClr val="7F7F7F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IE" sz="2400" b="0" kern="1200" dirty="0">
                          <a:solidFill>
                            <a:srgbClr val="7F7F7F"/>
                          </a:solidFill>
                          <a:latin typeface="+mn-lt"/>
                          <a:ea typeface="+mn-ea"/>
                          <a:cs typeface="+mn-cs"/>
                          <a:hlinkClick r:id="rId2"/>
                        </a:rPr>
                        <a:t>Virtual Good Model</a:t>
                      </a:r>
                      <a:endParaRPr lang="en-IE" sz="2400" b="0" dirty="0">
                        <a:solidFill>
                          <a:srgbClr val="7F7F7F"/>
                        </a:solidFill>
                      </a:endParaRPr>
                    </a:p>
                    <a:p>
                      <a:endParaRPr lang="en-IE" sz="2400" b="0" dirty="0">
                        <a:solidFill>
                          <a:srgbClr val="7F7F7F"/>
                        </a:solidFill>
                      </a:endParaRPr>
                    </a:p>
                    <a:p>
                      <a:endParaRPr lang="en-IE" sz="2400" b="0" dirty="0">
                        <a:solidFill>
                          <a:srgbClr val="7F7F7F"/>
                        </a:solidFill>
                      </a:endParaRPr>
                    </a:p>
                    <a:p>
                      <a:endParaRPr lang="en-IE" sz="2400" b="0" dirty="0">
                        <a:solidFill>
                          <a:srgbClr val="7F7F7F"/>
                        </a:solidFill>
                      </a:endParaRPr>
                    </a:p>
                    <a:p>
                      <a:endParaRPr lang="en-IE" sz="2400" b="0" dirty="0">
                        <a:solidFill>
                          <a:srgbClr val="7F7F7F"/>
                        </a:solidFill>
                      </a:endParaRPr>
                    </a:p>
                    <a:p>
                      <a:endParaRPr lang="en-IE" sz="2400" b="0" dirty="0">
                        <a:solidFill>
                          <a:srgbClr val="7F7F7F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2200" b="0" dirty="0" err="1">
                          <a:solidFill>
                            <a:srgbClr val="7F7F7F"/>
                          </a:solidFill>
                        </a:rPr>
                        <a:t>Artykuł</a:t>
                      </a:r>
                      <a:r>
                        <a:rPr lang="en-IE" sz="2200" b="0" dirty="0">
                          <a:solidFill>
                            <a:srgbClr val="7F7F7F"/>
                          </a:solidFill>
                        </a:rPr>
                        <a:t>: </a:t>
                      </a:r>
                      <a:r>
                        <a:rPr lang="en-IE" sz="2200" b="0" dirty="0">
                          <a:solidFill>
                            <a:srgbClr val="7F7F7F"/>
                          </a:solidFill>
                          <a:hlinkClick r:id="rId2"/>
                        </a:rPr>
                        <a:t>huffingtonpost</a:t>
                      </a:r>
                      <a:endParaRPr lang="en-IE" sz="2200" b="0" dirty="0">
                        <a:solidFill>
                          <a:srgbClr val="7F7F7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ADD4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DD4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DD4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DD4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Clr>
                          <a:srgbClr val="E95273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pl-PL" sz="2200" b="0" i="0" kern="1200" dirty="0">
                          <a:solidFill>
                            <a:srgbClr val="7F7F7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Jedną z największych zalet dóbr wirtualnych są wysokie marże, ponieważ kosztują tylko tyle, ile robi przepustowość wymagana do ich obsługi.</a:t>
                      </a:r>
                    </a:p>
                    <a:p>
                      <a:pPr marL="285750" indent="-285750">
                        <a:buClr>
                          <a:srgbClr val="E95273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pl-PL" sz="2200" b="0" i="0" kern="1200" dirty="0">
                          <a:solidFill>
                            <a:srgbClr val="7F7F7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Sprzedawane przedmioty tworzą prawdziwą wartość dla konsumentów, na przykład w grze, kupowanie miecza zwiększa przyjemność z grania.</a:t>
                      </a:r>
                    </a:p>
                    <a:p>
                      <a:pPr marL="285750" indent="-285750">
                        <a:buClr>
                          <a:srgbClr val="E95273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pl-PL" sz="2200" b="0" i="0" kern="1200" dirty="0">
                          <a:solidFill>
                            <a:srgbClr val="7F7F7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Płynność rynku stale rośnie, gdy coraz więcej graczy żyje w wirtualnych światach. Wirtualne towary stają się coraz bardziej sposobem na okazywanie uczuć i znaczenia, gdy coraz bardziej przenosimy się do świata opętanego aplikacjami.</a:t>
                      </a:r>
                      <a:endParaRPr lang="en-IE" sz="2200" b="0" i="0" kern="1200" dirty="0">
                        <a:solidFill>
                          <a:srgbClr val="7F7F7F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rgbClr val="ADD4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DD4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DD4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DD4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200" b="0" i="0" kern="1200" dirty="0">
                          <a:solidFill>
                            <a:srgbClr val="7F7F7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Prezenty</a:t>
                      </a:r>
                      <a:r>
                        <a:rPr lang="en-IE" sz="2200" b="0" i="0" kern="1200" dirty="0">
                          <a:solidFill>
                            <a:srgbClr val="7F7F7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</a:t>
                      </a:r>
                      <a:r>
                        <a:rPr lang="en-IE" sz="2200" b="0" i="0" kern="1200" dirty="0">
                          <a:solidFill>
                            <a:srgbClr val="7F7F7F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3"/>
                        </a:rPr>
                        <a:t>Facebook &amp; Foursquare </a:t>
                      </a:r>
                      <a:r>
                        <a:rPr lang="pl-PL" sz="2200" b="0" i="0" kern="1200" dirty="0">
                          <a:solidFill>
                            <a:srgbClr val="7F7F7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Wirtualna Waluta</a:t>
                      </a:r>
                      <a:r>
                        <a:rPr lang="en-IE" sz="2200" b="0" i="0" kern="1200" dirty="0">
                          <a:solidFill>
                            <a:srgbClr val="7F7F7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</a:t>
                      </a:r>
                      <a:r>
                        <a:rPr lang="en-IE" sz="2200" b="0" i="0" kern="1200" dirty="0">
                          <a:solidFill>
                            <a:srgbClr val="7F7F7F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3"/>
                        </a:rPr>
                        <a:t>Twitter &amp; Foursquare</a:t>
                      </a:r>
                      <a:endParaRPr lang="en-IE" sz="2200" b="0" i="0" kern="1200" dirty="0">
                        <a:solidFill>
                          <a:srgbClr val="7F7F7F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pl-PL" sz="2200" b="0" dirty="0">
                          <a:solidFill>
                            <a:srgbClr val="7F7F7F"/>
                          </a:solidFill>
                        </a:rPr>
                        <a:t>Candy </a:t>
                      </a:r>
                      <a:r>
                        <a:rPr lang="pl-PL" sz="2200" b="0" dirty="0" err="1">
                          <a:solidFill>
                            <a:srgbClr val="7F7F7F"/>
                          </a:solidFill>
                        </a:rPr>
                        <a:t>Crush</a:t>
                      </a:r>
                      <a:r>
                        <a:rPr lang="pl-PL" sz="2200" b="0" dirty="0">
                          <a:solidFill>
                            <a:srgbClr val="7F7F7F"/>
                          </a:solidFill>
                        </a:rPr>
                        <a:t> rozumie moc wirtualnego dobrego modelu i osiągnęła masę swoich przychodów z produktów cyfrowych, takich jak dodatkowe życie lub funkcje, takie jak „kolorowa bomba”. Towary wirtualne to tylko produkty online, za które użytkownicy zwykle płacą w grach lub aplikacjach, takie jak aktualizacje, punkty, prezenty lub broń.</a:t>
                      </a:r>
                    </a:p>
                    <a:p>
                      <a:endParaRPr lang="pl-PL" sz="2200" b="0" dirty="0">
                        <a:solidFill>
                          <a:srgbClr val="7F7F7F"/>
                        </a:solidFill>
                      </a:endParaRPr>
                    </a:p>
                    <a:p>
                      <a:endParaRPr lang="en-IE" sz="2200" b="0" dirty="0">
                        <a:solidFill>
                          <a:srgbClr val="7F7F7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ADD4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DD4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DD4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DD4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90037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0614132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505763" y="1991442"/>
            <a:ext cx="5423273" cy="2849006"/>
          </a:xfrm>
        </p:spPr>
        <p:txBody>
          <a:bodyPr rtlCol="0">
            <a:noAutofit/>
          </a:bodyPr>
          <a:lstStyle/>
          <a:p>
            <a:pPr algn="l">
              <a:defRPr/>
            </a:pPr>
            <a:r>
              <a:rPr lang="en-US" sz="4100" b="1" i="0" dirty="0"/>
              <a:t>SE</a:t>
            </a:r>
            <a:r>
              <a:rPr lang="pl-PL" sz="4100" b="1" i="0" dirty="0"/>
              <a:t>KCJA</a:t>
            </a:r>
            <a:r>
              <a:rPr lang="en-US" sz="4100" b="1" i="0" dirty="0"/>
              <a:t> 3:</a:t>
            </a:r>
          </a:p>
          <a:p>
            <a:pPr algn="l">
              <a:defRPr/>
            </a:pPr>
            <a:endParaRPr lang="en-US" sz="1400" b="1" i="0" dirty="0"/>
          </a:p>
          <a:p>
            <a:pPr algn="l"/>
            <a:r>
              <a:rPr lang="pl-PL" sz="4100" b="1" i="0" dirty="0"/>
              <a:t>Porządkowanie parametrów biznesowych i finansowych</a:t>
            </a:r>
            <a:endParaRPr lang="en-US" sz="4100" b="1" i="0" dirty="0"/>
          </a:p>
          <a:p>
            <a:pPr algn="l">
              <a:defRPr/>
            </a:pPr>
            <a:endParaRPr lang="en-US" sz="4100" b="1" i="0" dirty="0"/>
          </a:p>
        </p:txBody>
      </p:sp>
      <p:pic>
        <p:nvPicPr>
          <p:cNvPr id="3" name="Picture 2" descr="A picture containing drawing&#10;&#10;Description automatically generated">
            <a:extLst>
              <a:ext uri="{FF2B5EF4-FFF2-40B4-BE49-F238E27FC236}">
                <a16:creationId xmlns:a16="http://schemas.microsoft.com/office/drawing/2014/main" id="{503D1947-EF31-4180-AB23-671D928E93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604488" y="3429000"/>
            <a:ext cx="3419345" cy="2094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89349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 descr="A picture containing person, table, man&#10;&#10;Description automatically generated">
            <a:extLst>
              <a:ext uri="{FF2B5EF4-FFF2-40B4-BE49-F238E27FC236}">
                <a16:creationId xmlns:a16="http://schemas.microsoft.com/office/drawing/2014/main" id="{54099902-E2E2-40C7-95CC-59721B3DAAAA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687" b="24687"/>
          <a:stretch>
            <a:fillRect/>
          </a:stretch>
        </p:blipFill>
        <p:spPr/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8B92B7B-BD64-4F0E-8AD9-1D2E333F6ED3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332508" y="5418327"/>
            <a:ext cx="11545518" cy="1510979"/>
          </a:xfrm>
        </p:spPr>
        <p:txBody>
          <a:bodyPr>
            <a:normAutofit fontScale="85000" lnSpcReduction="10000"/>
          </a:bodyPr>
          <a:lstStyle/>
          <a:p>
            <a:r>
              <a:rPr lang="pl-PL" sz="3200" b="1" dirty="0"/>
              <a:t>W tej sekcji przyjrzymy się;</a:t>
            </a:r>
          </a:p>
          <a:p>
            <a:r>
              <a:rPr lang="pl-PL" sz="3200" b="1" i="1" dirty="0"/>
              <a:t>Startowym wymaganiom finansowy, wskaźnikami wydajności generowania popytu</a:t>
            </a:r>
          </a:p>
          <a:p>
            <a:r>
              <a:rPr lang="pl-PL" sz="3200" b="1" i="1" dirty="0"/>
              <a:t>Opracowywanie prognozy zysków, ocena kosztów pozyskania klienta</a:t>
            </a:r>
          </a:p>
          <a:p>
            <a:endParaRPr lang="pl-PL" sz="3200" b="1" dirty="0"/>
          </a:p>
          <a:p>
            <a:endParaRPr lang="en-IE" sz="3200" b="1" dirty="0"/>
          </a:p>
          <a:p>
            <a:endParaRPr lang="en-IE" sz="3200" b="1" i="1" dirty="0"/>
          </a:p>
          <a:p>
            <a:endParaRPr lang="en-IE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1D34670-5085-4801-B242-BE52314A4A6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pl-PL" b="1" dirty="0"/>
              <a:t>Uzyskaj kontrolę nad parametrami biznesowymi</a:t>
            </a:r>
          </a:p>
          <a:p>
            <a:endParaRPr lang="pl-PL" b="1" dirty="0"/>
          </a:p>
          <a:p>
            <a:endParaRPr lang="en-IE" b="1" dirty="0"/>
          </a:p>
        </p:txBody>
      </p:sp>
    </p:spTree>
    <p:extLst>
      <p:ext uri="{BB962C8B-B14F-4D97-AF65-F5344CB8AC3E}">
        <p14:creationId xmlns:p14="http://schemas.microsoft.com/office/powerpoint/2010/main" val="227270282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8FE4EBC-CD8A-4E28-A5D1-90ECA683B5F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9903" y="248848"/>
            <a:ext cx="8024418" cy="697353"/>
          </a:xfrm>
        </p:spPr>
        <p:txBody>
          <a:bodyPr>
            <a:noAutofit/>
          </a:bodyPr>
          <a:lstStyle/>
          <a:p>
            <a:r>
              <a:rPr lang="pl-PL" b="1" dirty="0">
                <a:solidFill>
                  <a:srgbClr val="E63275"/>
                </a:solidFill>
              </a:rPr>
              <a:t>Uzyskaj kontrolę nad parametrami biznesowymi  </a:t>
            </a:r>
          </a:p>
          <a:p>
            <a:r>
              <a:rPr lang="en-IE" sz="2800" b="1" dirty="0">
                <a:solidFill>
                  <a:srgbClr val="10B1A2"/>
                </a:solidFill>
              </a:rPr>
              <a:t>5</a:t>
            </a:r>
            <a:r>
              <a:rPr lang="pl-PL" sz="2800" b="1" dirty="0">
                <a:solidFill>
                  <a:srgbClr val="10B1A2"/>
                </a:solidFill>
              </a:rPr>
              <a:t>  rzeczy na których warto się skupić na początku</a:t>
            </a:r>
            <a:endParaRPr lang="en-IE" sz="2800" b="1" dirty="0">
              <a:solidFill>
                <a:srgbClr val="10B1A2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AD890F-125C-47CF-82ED-8E0252B8FB9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09903" y="2117212"/>
            <a:ext cx="7450581" cy="3975101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IE" b="1" dirty="0" err="1">
                <a:solidFill>
                  <a:srgbClr val="E63275"/>
                </a:solidFill>
              </a:rPr>
              <a:t>Biznes</a:t>
            </a:r>
            <a:r>
              <a:rPr lang="en-IE" b="1" dirty="0">
                <a:solidFill>
                  <a:srgbClr val="E63275"/>
                </a:solidFill>
              </a:rPr>
              <a:t> Plan </a:t>
            </a:r>
          </a:p>
          <a:p>
            <a:r>
              <a:rPr lang="pl-PL" dirty="0"/>
              <a:t>Jak dowiedzieliśmy się w module 1, biznesplan jest kluczem do pomocy w określeniu celów i strategii nowego biznesu.</a:t>
            </a:r>
          </a:p>
          <a:p>
            <a:r>
              <a:rPr lang="pl-PL" dirty="0"/>
              <a:t>Jest to kluczowe narzędzie dla rozwoju Twojej przedsiębiorczej podróży i będzie wymagane, jeśli chcesz zebrać fundusze na rozpoczęcie działalności. Większość inwestorów będzie chciała to zobaczyć.</a:t>
            </a:r>
          </a:p>
          <a:p>
            <a:endParaRPr lang="pl-PL" dirty="0"/>
          </a:p>
          <a:p>
            <a:br>
              <a:rPr lang="en-IE" dirty="0"/>
            </a:br>
            <a:r>
              <a:rPr lang="en-IE" dirty="0"/>
              <a:t>      </a:t>
            </a:r>
            <a:r>
              <a:rPr lang="en-IE" sz="1400" dirty="0">
                <a:hlinkClick r:id="rId2"/>
              </a:rPr>
              <a:t>https://www.irishinvestmentnetwork.ie/start-up-Biznes</a:t>
            </a:r>
            <a:endParaRPr lang="en-IE" sz="1400" dirty="0"/>
          </a:p>
        </p:txBody>
      </p:sp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AB7B3CB0-28C6-4621-B2C3-2386BCD5D4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0951" y="3429000"/>
            <a:ext cx="4022956" cy="2602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60818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AD890F-125C-47CF-82ED-8E0252B8FB9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32352" y="2092045"/>
            <a:ext cx="9693827" cy="3975101"/>
          </a:xfrm>
        </p:spPr>
        <p:txBody>
          <a:bodyPr/>
          <a:lstStyle/>
          <a:p>
            <a:pPr marL="457200" indent="-457200">
              <a:buFont typeface="+mj-lt"/>
              <a:buAutoNum type="arabicPeriod" startAt="2"/>
            </a:pPr>
            <a:r>
              <a:rPr lang="pl-PL" sz="2200" b="1" dirty="0">
                <a:solidFill>
                  <a:srgbClr val="E63275"/>
                </a:solidFill>
              </a:rPr>
              <a:t>Konto Bankowe</a:t>
            </a:r>
          </a:p>
          <a:p>
            <a:r>
              <a:rPr lang="pl-PL" sz="2200" dirty="0"/>
              <a:t>Następnym krokiem jest otwarcie biznesowego konta bankowego, dostępnych jest wiele różnych kont i należy dokładnie zbadać swoje potrzeby. Zastanów się, czy potrzebujesz prostego konta depozytowego, czy potrzebujesz czegoś bardziej wyrafinowanego, na przykład jeśli chcesz handlować za pośrednictwem e-commerce online.</a:t>
            </a:r>
            <a:endParaRPr lang="en-IE" sz="2200" dirty="0"/>
          </a:p>
          <a:p>
            <a:pPr marL="457200" indent="-457200">
              <a:buFont typeface="+mj-lt"/>
              <a:buAutoNum type="arabicPeriod" startAt="3"/>
            </a:pPr>
            <a:r>
              <a:rPr lang="pl-PL" sz="2200" b="1" dirty="0">
                <a:solidFill>
                  <a:srgbClr val="E63275"/>
                </a:solidFill>
              </a:rPr>
              <a:t>Podnieś Finanse lub Kapitał</a:t>
            </a:r>
            <a:endParaRPr lang="en-IE" sz="2200" b="1" dirty="0">
              <a:solidFill>
                <a:srgbClr val="E63275"/>
              </a:solidFill>
            </a:endParaRPr>
          </a:p>
          <a:p>
            <a:r>
              <a:rPr lang="pl-PL" sz="2200" dirty="0"/>
              <a:t>Następnie zastanów się, czy musisz pozyskać środki finansowe na swój początkowy projekt biznesowy. Możesz być w stanie pozyskać kapitał od banku, przyjaciół, rodziny lub inwestorów zewnętrznych, takich jak aniołowie. </a:t>
            </a:r>
            <a:r>
              <a:rPr lang="pl-PL" sz="2200" b="1" dirty="0"/>
              <a:t>Finansowanie projektu należy rozważyć na wczesnym etapie planowania, ponieważ jeśli nie uda ci się zabezpieczyć finansowania, projekt może się skończyć przed rozpoczęciem.</a:t>
            </a:r>
          </a:p>
          <a:p>
            <a:endParaRPr lang="pl-PL" b="1" dirty="0"/>
          </a:p>
          <a:p>
            <a:r>
              <a:rPr lang="en-IE" b="1" dirty="0"/>
              <a:t>.</a:t>
            </a:r>
          </a:p>
          <a:p>
            <a:endParaRPr lang="en-IE" sz="1400" dirty="0">
              <a:hlinkClick r:id="rId2"/>
            </a:endParaRPr>
          </a:p>
          <a:p>
            <a:endParaRPr lang="en-IE" sz="1400" dirty="0">
              <a:hlinkClick r:id="rId2"/>
            </a:endParaRPr>
          </a:p>
          <a:p>
            <a:r>
              <a:rPr lang="en-IE" sz="1400" dirty="0">
                <a:hlinkClick r:id="rId2"/>
              </a:rPr>
              <a:t>https://www.irishinvestmentnetwork.ie/start-up-Biznes</a:t>
            </a:r>
            <a:endParaRPr lang="en-IE" sz="1400" dirty="0"/>
          </a:p>
        </p:txBody>
      </p:sp>
      <p:sp>
        <p:nvSpPr>
          <p:cNvPr id="7" name="Text Placeholder 1">
            <a:extLst>
              <a:ext uri="{FF2B5EF4-FFF2-40B4-BE49-F238E27FC236}">
                <a16:creationId xmlns:a16="http://schemas.microsoft.com/office/drawing/2014/main" id="{0CEA6005-A39A-411C-9E8F-A10B158ACAC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9903" y="248848"/>
            <a:ext cx="8024418" cy="697353"/>
          </a:xfrm>
        </p:spPr>
        <p:txBody>
          <a:bodyPr>
            <a:noAutofit/>
          </a:bodyPr>
          <a:lstStyle/>
          <a:p>
            <a:r>
              <a:rPr lang="pl-PL" b="1" dirty="0">
                <a:solidFill>
                  <a:srgbClr val="E63275"/>
                </a:solidFill>
              </a:rPr>
              <a:t>Uzyskaj kontrolę nad parametrami biznesowymi  </a:t>
            </a:r>
          </a:p>
          <a:p>
            <a:r>
              <a:rPr lang="en-IE" sz="2800" b="1" dirty="0">
                <a:solidFill>
                  <a:srgbClr val="10B1A2"/>
                </a:solidFill>
              </a:rPr>
              <a:t>5</a:t>
            </a:r>
            <a:r>
              <a:rPr lang="pl-PL" sz="2800" b="1" dirty="0">
                <a:solidFill>
                  <a:srgbClr val="10B1A2"/>
                </a:solidFill>
              </a:rPr>
              <a:t>  rzeczy na których warto się skupić na początku</a:t>
            </a:r>
            <a:endParaRPr lang="en-IE" sz="2800" b="1" dirty="0">
              <a:solidFill>
                <a:srgbClr val="10B1A2"/>
              </a:solidFill>
            </a:endParaRPr>
          </a:p>
          <a:p>
            <a:endParaRPr lang="en-IE" b="1" dirty="0">
              <a:solidFill>
                <a:srgbClr val="10B1A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069038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AD890F-125C-47CF-82ED-8E0252B8FB9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79801" y="1976431"/>
            <a:ext cx="8979510" cy="3975101"/>
          </a:xfrm>
        </p:spPr>
        <p:txBody>
          <a:bodyPr/>
          <a:lstStyle/>
          <a:p>
            <a:pPr marL="457200" indent="-457200">
              <a:buFont typeface="+mj-lt"/>
              <a:buAutoNum type="arabicPeriod" startAt="4"/>
            </a:pPr>
            <a:r>
              <a:rPr lang="en-IE" b="1" dirty="0">
                <a:solidFill>
                  <a:srgbClr val="E63275"/>
                </a:solidFill>
              </a:rPr>
              <a:t>Na</a:t>
            </a:r>
            <a:r>
              <a:rPr lang="pl-PL" b="1" dirty="0">
                <a:solidFill>
                  <a:srgbClr val="E63275"/>
                </a:solidFill>
              </a:rPr>
              <a:t>zwij swój biznes</a:t>
            </a:r>
            <a:endParaRPr lang="en-IE" b="1" dirty="0">
              <a:solidFill>
                <a:srgbClr val="E63275"/>
              </a:solidFill>
            </a:endParaRPr>
          </a:p>
          <a:p>
            <a:r>
              <a:rPr lang="pl-PL" dirty="0"/>
              <a:t>Powinieneś znaleźć nazwę swojej firmy i skontaktować się z odpowiednimi władzami, czy jest ona unikalna i dostępna. Warto sprawdzić, czy nazwa domeny dla Twojej firmy jest również dostępna, ponieważ jeśli jest już zajęta, może to stanowić problem. (Zobacz Moduł 4 Podjęcie procesu weryfikacji koncepcji i Moduł 6 Marketing for </a:t>
            </a:r>
            <a:r>
              <a:rPr lang="pl-PL" dirty="0" err="1"/>
              <a:t>Success</a:t>
            </a:r>
            <a:r>
              <a:rPr lang="pl-PL" dirty="0"/>
              <a:t> w celu uzyskania wskazówek w tym zakresie)</a:t>
            </a:r>
          </a:p>
          <a:p>
            <a:endParaRPr lang="pl-PL" dirty="0"/>
          </a:p>
          <a:p>
            <a:br>
              <a:rPr lang="en-IE" dirty="0"/>
            </a:br>
            <a:endParaRPr lang="en-IE" sz="1400" dirty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9FC711E4-BE74-424C-8948-2FDA5F71E205}"/>
              </a:ext>
            </a:extLst>
          </p:cNvPr>
          <p:cNvSpPr txBox="1">
            <a:spLocks/>
          </p:cNvSpPr>
          <p:nvPr/>
        </p:nvSpPr>
        <p:spPr>
          <a:xfrm>
            <a:off x="479800" y="4529962"/>
            <a:ext cx="11712199" cy="30033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 baseline="0">
                <a:solidFill>
                  <a:srgbClr val="6D6E6C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rgbClr val="4D4D4C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rgbClr val="4D4D4C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rgbClr val="4D4D4C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rgbClr val="4D4D4C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E" b="1" dirty="0">
                <a:solidFill>
                  <a:srgbClr val="E63275"/>
                </a:solidFill>
              </a:rPr>
              <a:t>5. </a:t>
            </a:r>
            <a:r>
              <a:rPr lang="pl-PL" b="1" dirty="0">
                <a:solidFill>
                  <a:srgbClr val="E63275"/>
                </a:solidFill>
              </a:rPr>
              <a:t>Wymaganie podatkowe i prawne</a:t>
            </a:r>
            <a:endParaRPr lang="en-IE" b="1" dirty="0">
              <a:solidFill>
                <a:srgbClr val="E63275"/>
              </a:solidFill>
            </a:endParaRPr>
          </a:p>
          <a:p>
            <a:r>
              <a:rPr lang="pl-PL" dirty="0"/>
              <a:t>Ważne jest, aby w razie potrzeby poinformować odpowiednie organy podatkowe. Proste kroki, takie jak ten, często są pomijane, gdy masz tyle innego planowania i pracy przy rozpoczynaniu działalności, ale nie spełniając wszystkich wymogów prawnych, możesz być narażony na niepotrzebne kary finansowe.</a:t>
            </a:r>
            <a:br>
              <a:rPr lang="en-IE" dirty="0"/>
            </a:br>
            <a:br>
              <a:rPr lang="en-IE" dirty="0"/>
            </a:br>
            <a:endParaRPr lang="en-IE" sz="1400" dirty="0">
              <a:hlinkClick r:id="rId2"/>
            </a:endParaRPr>
          </a:p>
          <a:p>
            <a:r>
              <a:rPr lang="en-IE" sz="1400" dirty="0">
                <a:hlinkClick r:id="rId2"/>
              </a:rPr>
              <a:t>         https://www.irishinvestmentnetwork.ie/start-up-Biznes</a:t>
            </a:r>
            <a:endParaRPr lang="en-IE" sz="1400" dirty="0"/>
          </a:p>
        </p:txBody>
      </p:sp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44B6E2CA-CFB4-43F9-801D-DC5C5919B16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9903" y="248848"/>
            <a:ext cx="8024418" cy="697353"/>
          </a:xfrm>
        </p:spPr>
        <p:txBody>
          <a:bodyPr>
            <a:noAutofit/>
          </a:bodyPr>
          <a:lstStyle/>
          <a:p>
            <a:r>
              <a:rPr lang="pl-PL" b="1" dirty="0">
                <a:solidFill>
                  <a:srgbClr val="E63275"/>
                </a:solidFill>
              </a:rPr>
              <a:t>Uzyskaj kontrolę nad parametrami biznesowymi  </a:t>
            </a:r>
          </a:p>
          <a:p>
            <a:r>
              <a:rPr lang="en-IE" sz="2800" b="1" dirty="0">
                <a:solidFill>
                  <a:srgbClr val="10B1A2"/>
                </a:solidFill>
              </a:rPr>
              <a:t>5</a:t>
            </a:r>
            <a:r>
              <a:rPr lang="pl-PL" sz="2800" b="1" dirty="0">
                <a:solidFill>
                  <a:srgbClr val="10B1A2"/>
                </a:solidFill>
              </a:rPr>
              <a:t>  rzeczy na których warto się skupić na początku</a:t>
            </a:r>
            <a:endParaRPr lang="en-IE" sz="2800" b="1" dirty="0">
              <a:solidFill>
                <a:srgbClr val="10B1A2"/>
              </a:solidFill>
            </a:endParaRPr>
          </a:p>
          <a:p>
            <a:endParaRPr lang="en-IE" b="1" dirty="0">
              <a:solidFill>
                <a:srgbClr val="10B1A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463781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05AED1A-F493-4E5F-B503-302F220E81D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318620" y="335561"/>
            <a:ext cx="5279028" cy="1283514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pl-PL" sz="2800" b="1" i="1" dirty="0">
                <a:solidFill>
                  <a:srgbClr val="10B1A2"/>
                </a:solidFill>
              </a:rPr>
              <a:t>Wymagania Finansowe i Inwestycje</a:t>
            </a:r>
            <a:endParaRPr lang="en-IE" sz="2800" b="1" i="1" dirty="0">
              <a:solidFill>
                <a:srgbClr val="10B1A2"/>
              </a:solidFill>
            </a:endParaRPr>
          </a:p>
          <a:p>
            <a:pPr>
              <a:spcBef>
                <a:spcPts val="0"/>
              </a:spcBef>
            </a:pPr>
            <a:endParaRPr lang="en-IE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E6598E9-92EF-48C4-A984-7A4B69D4961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pl-PL" dirty="0"/>
              <a:t>Firmy potrzebują </a:t>
            </a:r>
            <a:r>
              <a:rPr lang="pl-PL" b="1" dirty="0"/>
              <a:t>środków</a:t>
            </a:r>
            <a:r>
              <a:rPr lang="pl-PL" dirty="0"/>
              <a:t> na rozpoczęcie działalności. Niektóre koszty początkowe w zależności od dziedziny inżynierii mogą obejmować: miejsce pracy (zakup lub wynajem), nowy sprzęt, surowce, wynagrodzenia, koszty marketingu i reklamy.</a:t>
            </a:r>
          </a:p>
          <a:p>
            <a:r>
              <a:rPr lang="pl-PL" dirty="0"/>
              <a:t>Zarządzanie przepływami pieniężnymi i ich zrozumienie jest ważne dla wszystkich przedsiębiorców.</a:t>
            </a:r>
          </a:p>
          <a:p>
            <a:endParaRPr lang="pl-PL" dirty="0"/>
          </a:p>
          <a:p>
            <a:endParaRPr lang="en-IE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8FE4EBC-CD8A-4E28-A5D1-90ECA683B5F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9186" y="1536159"/>
            <a:ext cx="4655750" cy="2497338"/>
          </a:xfrm>
        </p:spPr>
        <p:txBody>
          <a:bodyPr>
            <a:noAutofit/>
          </a:bodyPr>
          <a:lstStyle/>
          <a:p>
            <a:r>
              <a:rPr lang="en-IE" b="1" i="0" dirty="0">
                <a:solidFill>
                  <a:srgbClr val="E63275"/>
                </a:solidFill>
              </a:rPr>
              <a:t>Get Control of Your </a:t>
            </a:r>
            <a:r>
              <a:rPr lang="en-IE" b="1" i="0" dirty="0" err="1">
                <a:solidFill>
                  <a:srgbClr val="E63275"/>
                </a:solidFill>
              </a:rPr>
              <a:t>Biznes</a:t>
            </a:r>
            <a:r>
              <a:rPr lang="en-IE" b="1" i="0" dirty="0">
                <a:solidFill>
                  <a:srgbClr val="E63275"/>
                </a:solidFill>
              </a:rPr>
              <a:t> Parameters</a:t>
            </a:r>
          </a:p>
          <a:p>
            <a:r>
              <a:rPr lang="pl-PL" sz="2800" i="0" dirty="0"/>
              <a:t>Małe firmy muszą uzyskać wystarczający kapitał na potrzeby rozruchu i koszty operacyjne do momentu rozpoczęcia działalności</a:t>
            </a:r>
          </a:p>
          <a:p>
            <a:r>
              <a:rPr lang="pl-PL" sz="2800" i="0" dirty="0"/>
              <a:t>zysk.</a:t>
            </a:r>
          </a:p>
          <a:p>
            <a:r>
              <a:rPr lang="pl-PL" sz="2800" i="0" dirty="0"/>
              <a:t>Finansowanie można uzyskać z oszczędności osobistych, pożyczek lub od inwestorów. (Moduł 8 szczegółowo to omawia)</a:t>
            </a:r>
          </a:p>
          <a:p>
            <a:endParaRPr lang="pl-PL" sz="2800" i="0" dirty="0"/>
          </a:p>
          <a:p>
            <a:endParaRPr lang="en-IE" sz="1600" i="0" dirty="0"/>
          </a:p>
        </p:txBody>
      </p:sp>
    </p:spTree>
    <p:extLst>
      <p:ext uri="{BB962C8B-B14F-4D97-AF65-F5344CB8AC3E}">
        <p14:creationId xmlns:p14="http://schemas.microsoft.com/office/powerpoint/2010/main" val="298687321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8FE4EBC-CD8A-4E28-A5D1-90ECA683B5F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90408" y="436229"/>
            <a:ext cx="7792979" cy="1417738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pl-PL" b="1" i="1" dirty="0">
                <a:solidFill>
                  <a:srgbClr val="10B1A2"/>
                </a:solidFill>
              </a:rPr>
              <a:t>Budżetowanie bieżących kosztów i </a:t>
            </a:r>
            <a:r>
              <a:rPr lang="en-IE" b="1" i="1" dirty="0">
                <a:solidFill>
                  <a:srgbClr val="10B1A2"/>
                </a:solidFill>
              </a:rPr>
              <a:t>Bootstrapping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AD890F-125C-47CF-82ED-8E0252B8FB9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90408" y="2075267"/>
            <a:ext cx="8452257" cy="3975101"/>
          </a:xfrm>
        </p:spPr>
        <p:txBody>
          <a:bodyPr/>
          <a:lstStyle/>
          <a:p>
            <a:r>
              <a:rPr lang="pl-PL" dirty="0"/>
              <a:t>Musisz nauczyć się zarządzać swoimi finansami jako start-</a:t>
            </a:r>
            <a:r>
              <a:rPr lang="pl-PL" dirty="0" err="1"/>
              <a:t>upem</a:t>
            </a:r>
            <a:r>
              <a:rPr lang="pl-PL" dirty="0"/>
              <a:t>, jeśli chcesz, aby Twoja firma wykroczyła poza początkową fazę uruchamiania - a to oznacza budżetowanie na wzrost, a nie tylko koszty początkowe. Oto kilka porad, jak zarządzać swoimi finansami, aby uniknąć marnotrawstwa wydatków w fazie początkowej, zapewniając, że Twoja firma będzie miała kapitał niezbędny do wzrostu</a:t>
            </a:r>
            <a:r>
              <a:rPr lang="en-IE" dirty="0"/>
              <a:t>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pl-PL" b="1" dirty="0">
                <a:solidFill>
                  <a:srgbClr val="E63275"/>
                </a:solidFill>
              </a:rPr>
              <a:t>Bądź kreatywny w marketingu </a:t>
            </a:r>
            <a:r>
              <a:rPr lang="pl-PL" dirty="0"/>
              <a:t>może to być jeden z największych wydatków na start-</a:t>
            </a:r>
            <a:r>
              <a:rPr lang="pl-PL" dirty="0" err="1"/>
              <a:t>up</a:t>
            </a:r>
            <a:r>
              <a:rPr lang="pl-PL" dirty="0"/>
              <a:t>, jeśli spróbujesz przeforsować swój pomysł i przesłać go tradycyjnymi kanałami (telewizja, druk, promocje itp.). Może to być ryzyko. Wciąż uczysz się o swoich odbiorcach, jak do nich dotrzeć, czego chcą, co chcą usłyszeć, jak zaprezentować swoją wiadomość</a:t>
            </a:r>
            <a:r>
              <a:rPr lang="en-IE" dirty="0"/>
              <a:t>.</a:t>
            </a:r>
          </a:p>
        </p:txBody>
      </p:sp>
      <p:pic>
        <p:nvPicPr>
          <p:cNvPr id="5" name="Picture 4" descr="A close up of a blackboard&#10;&#10;Description automatically generated">
            <a:extLst>
              <a:ext uri="{FF2B5EF4-FFF2-40B4-BE49-F238E27FC236}">
                <a16:creationId xmlns:a16="http://schemas.microsoft.com/office/drawing/2014/main" id="{6B5DACE7-6639-4092-A2E6-4724DDF683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2665" y="3207273"/>
            <a:ext cx="3050408" cy="1711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35796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AD890F-125C-47CF-82ED-8E0252B8FB9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90716" y="1955980"/>
            <a:ext cx="9651882" cy="3975101"/>
          </a:xfrm>
        </p:spPr>
        <p:txBody>
          <a:bodyPr/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pl-PL" sz="2200" dirty="0"/>
              <a:t>Użyj PR, aby zwrócić uwagę dziennikarzy i reporterów na budowanie darmowego </a:t>
            </a:r>
            <a:r>
              <a:rPr lang="pl-PL" sz="2200" dirty="0" err="1"/>
              <a:t>buzza</a:t>
            </a:r>
            <a:endParaRPr lang="pl-PL" sz="2200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pl-PL" sz="2200" dirty="0"/>
              <a:t>Bądź aktywny w mediach społecznościowych, aby bezpośrednio zaangażować odbiorców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pl-PL" sz="2200" dirty="0"/>
              <a:t>Opracuj strategię marketingu treści, aby zbudować rentowność wokół oferowanych rozwiązań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pl-PL" sz="2200" dirty="0"/>
              <a:t>Użyj bezpłatnych narzędzi wideo społecznościowego do interakcji z partnerami, dostawcami, osobami wpływowymi i klientami, aby lepiej opowiedzieć swoją historię w bardziej wizualny sposób</a:t>
            </a:r>
          </a:p>
          <a:p>
            <a:r>
              <a:rPr lang="pl-PL" sz="2200" b="1" dirty="0">
                <a:solidFill>
                  <a:srgbClr val="E63275"/>
                </a:solidFill>
              </a:rPr>
              <a:t>Wykorzystaj kapitał własny i handel wymienny: </a:t>
            </a:r>
            <a:r>
              <a:rPr lang="pl-PL" sz="2200" dirty="0"/>
              <a:t>rzadko można znaleźć przedsiębiorcę, który może to wszystko zrobić. Delegacja i wsparcie są kluczowe. Znajdź eksperta w tej dziedzinie i zaoferuj mu kawałek swojego biznesu w zamian lub zamień wiedzę specjalistyczną.</a:t>
            </a:r>
          </a:p>
          <a:p>
            <a:endParaRPr lang="pl-PL" b="1" dirty="0">
              <a:solidFill>
                <a:srgbClr val="E63275"/>
              </a:solidFill>
            </a:endParaRPr>
          </a:p>
          <a:p>
            <a:endParaRPr lang="en-IE" dirty="0"/>
          </a:p>
        </p:txBody>
      </p:sp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C6C94F80-9F8A-454D-B5B8-1D38EEB0245A}"/>
              </a:ext>
            </a:extLst>
          </p:cNvPr>
          <p:cNvSpPr txBox="1">
            <a:spLocks/>
          </p:cNvSpPr>
          <p:nvPr/>
        </p:nvSpPr>
        <p:spPr>
          <a:xfrm>
            <a:off x="563981" y="538242"/>
            <a:ext cx="7792979" cy="14177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kern="1200">
                <a:solidFill>
                  <a:srgbClr val="6D6E6C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pl-PL" b="1" i="1" dirty="0">
                <a:solidFill>
                  <a:srgbClr val="10B1A2"/>
                </a:solidFill>
              </a:rPr>
              <a:t>Budżetowanie bieżących kosztów i </a:t>
            </a:r>
            <a:r>
              <a:rPr lang="pl-PL" b="1" i="1" dirty="0" err="1">
                <a:solidFill>
                  <a:srgbClr val="10B1A2"/>
                </a:solidFill>
              </a:rPr>
              <a:t>Bootstrapping</a:t>
            </a:r>
            <a:endParaRPr lang="pl-PL" b="1" i="1" dirty="0">
              <a:solidFill>
                <a:srgbClr val="10B1A2"/>
              </a:solidFill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IE" b="1" i="1" dirty="0">
              <a:solidFill>
                <a:srgbClr val="10B1A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566377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AD890F-125C-47CF-82ED-8E0252B8FB9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31827" y="1931080"/>
            <a:ext cx="11128345" cy="3975101"/>
          </a:xfrm>
          <a:solidFill>
            <a:schemeClr val="bg1"/>
          </a:solidFill>
        </p:spPr>
        <p:txBody>
          <a:bodyPr/>
          <a:lstStyle/>
          <a:p>
            <a:pPr marL="457200" indent="-457200">
              <a:buFont typeface="+mj-lt"/>
              <a:buAutoNum type="arabicPeriod" startAt="3"/>
            </a:pPr>
            <a:r>
              <a:rPr lang="en-IE" sz="2200" b="1" dirty="0">
                <a:solidFill>
                  <a:srgbClr val="E63275"/>
                </a:solidFill>
              </a:rPr>
              <a:t>Nego</a:t>
            </a:r>
            <a:r>
              <a:rPr lang="pl-PL" sz="2200" b="1" dirty="0" err="1">
                <a:solidFill>
                  <a:srgbClr val="E63275"/>
                </a:solidFill>
              </a:rPr>
              <a:t>cjuj</a:t>
            </a:r>
            <a:r>
              <a:rPr lang="pl-PL" sz="2200" b="1" dirty="0">
                <a:solidFill>
                  <a:srgbClr val="E63275"/>
                </a:solidFill>
              </a:rPr>
              <a:t> z dostawcami </a:t>
            </a:r>
            <a:r>
              <a:rPr lang="pl-PL" sz="2200" dirty="0"/>
              <a:t>koszty początkowe mogą szybko dać się złapać na sprzęcie. Możesz pożyczyć, honorując umowę kredytową. Porozmawiaj z więcej niż jednym dostawcą i negocjuj. Pamiętaj o jakości!</a:t>
            </a:r>
          </a:p>
          <a:p>
            <a:pPr marL="457200" indent="-457200">
              <a:buFont typeface="+mj-lt"/>
              <a:buAutoNum type="arabicPeriod" startAt="3"/>
            </a:pPr>
            <a:r>
              <a:rPr lang="pl-PL" sz="2200" b="1" dirty="0">
                <a:solidFill>
                  <a:srgbClr val="E63275"/>
                </a:solidFill>
              </a:rPr>
              <a:t>Rozważnie dobieraj personel</a:t>
            </a:r>
            <a:r>
              <a:rPr lang="pl-PL" sz="2200" dirty="0"/>
              <a:t>, nie możesz zrobić wszystkiego sam. Najpierw zajmuj najbardziej krytyczne pozycje. Czy muszą być na miejscu? Pełny etat? Czy więcej niż jedna rzecz?</a:t>
            </a:r>
          </a:p>
          <a:p>
            <a:pPr marL="457200" indent="-457200">
              <a:buFont typeface="+mj-lt"/>
              <a:buAutoNum type="arabicPeriod" startAt="3"/>
            </a:pPr>
            <a:r>
              <a:rPr lang="pl-PL" sz="2200" b="1" dirty="0">
                <a:solidFill>
                  <a:srgbClr val="E63275"/>
                </a:solidFill>
              </a:rPr>
              <a:t>Naucz się mówić „nie”: </a:t>
            </a:r>
            <a:r>
              <a:rPr lang="pl-PL" sz="2200" dirty="0"/>
              <a:t>to słowo ma kluczowe znaczenie, bo będziesz zbytnio zaangażowany, co doprowadzi do wypalenia się i utraty czasu. Chroń swoje zdrowie psychiczne i zasoby oraz swój kapitał. Czas to pieniądz! Skoncentruj się na najważniejszych projektach, które potrzebują Twojego czasu, uwagi i kapitału, aby się rozwijać.</a:t>
            </a:r>
          </a:p>
          <a:p>
            <a:pPr marL="457200" indent="-457200">
              <a:buFont typeface="+mj-lt"/>
              <a:buAutoNum type="arabicPeriod" startAt="3"/>
            </a:pPr>
            <a:r>
              <a:rPr lang="pl-PL" sz="2200" b="1" dirty="0">
                <a:solidFill>
                  <a:srgbClr val="E63275"/>
                </a:solidFill>
              </a:rPr>
              <a:t>Nie obchodź się z pieniędzmi</a:t>
            </a:r>
            <a:r>
              <a:rPr lang="pl-PL" sz="2200" dirty="0"/>
              <a:t>, chyba że jesteś specjalistą od finansów i masz na to czas. Jest to pierwszy obszar, w którym warto odpowiednio obsadzić personel.</a:t>
            </a:r>
          </a:p>
          <a:p>
            <a:pPr marL="457200" indent="-457200">
              <a:buFont typeface="+mj-lt"/>
              <a:buAutoNum type="arabicPeriod" startAt="3"/>
            </a:pPr>
            <a:endParaRPr lang="pl-PL" dirty="0"/>
          </a:p>
          <a:p>
            <a:endParaRPr lang="pl-PL" dirty="0"/>
          </a:p>
        </p:txBody>
      </p:sp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414E7DBD-8F00-42B8-A246-61E91FB4053B}"/>
              </a:ext>
            </a:extLst>
          </p:cNvPr>
          <p:cNvSpPr txBox="1">
            <a:spLocks/>
          </p:cNvSpPr>
          <p:nvPr/>
        </p:nvSpPr>
        <p:spPr>
          <a:xfrm>
            <a:off x="531827" y="513342"/>
            <a:ext cx="7792979" cy="14177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kern="1200">
                <a:solidFill>
                  <a:srgbClr val="6D6E6C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pl-PL" b="1" i="1" dirty="0">
                <a:solidFill>
                  <a:srgbClr val="10B1A2"/>
                </a:solidFill>
              </a:rPr>
              <a:t>Budżetowanie bieżących kosztów i </a:t>
            </a:r>
            <a:r>
              <a:rPr lang="pl-PL" b="1" i="1" dirty="0" err="1">
                <a:solidFill>
                  <a:srgbClr val="10B1A2"/>
                </a:solidFill>
              </a:rPr>
              <a:t>Bootstrapping</a:t>
            </a:r>
            <a:endParaRPr lang="pl-PL" b="1" i="1" dirty="0">
              <a:solidFill>
                <a:srgbClr val="10B1A2"/>
              </a:solidFill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IE" b="1" i="1" dirty="0">
              <a:solidFill>
                <a:srgbClr val="10B1A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89699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3794234" y="1007773"/>
            <a:ext cx="7774837" cy="697353"/>
          </a:xfrm>
          <a:noFill/>
        </p:spPr>
        <p:txBody>
          <a:bodyPr>
            <a:normAutofit/>
          </a:bodyPr>
          <a:lstStyle/>
          <a:p>
            <a:r>
              <a:rPr lang="pl-PL" b="1" dirty="0">
                <a:solidFill>
                  <a:srgbClr val="E63275"/>
                </a:solidFill>
              </a:rPr>
              <a:t>Co to jest struktura biznesowa?</a:t>
            </a:r>
          </a:p>
          <a:p>
            <a:endParaRPr lang="pl-PL" b="1" dirty="0">
              <a:solidFill>
                <a:srgbClr val="E63275"/>
              </a:solidFill>
            </a:endParaRPr>
          </a:p>
          <a:p>
            <a:endParaRPr lang="en-IE" b="1" dirty="0">
              <a:solidFill>
                <a:srgbClr val="E63275"/>
              </a:solidFill>
            </a:endParaRPr>
          </a:p>
          <a:p>
            <a:endParaRPr lang="en-US" b="1" dirty="0">
              <a:solidFill>
                <a:srgbClr val="E63275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3794234" y="1907243"/>
            <a:ext cx="8177049" cy="3975101"/>
          </a:xfrm>
        </p:spPr>
        <p:txBody>
          <a:bodyPr/>
          <a:lstStyle/>
          <a:p>
            <a:pPr>
              <a:spcBef>
                <a:spcPts val="400"/>
              </a:spcBef>
            </a:pPr>
            <a:r>
              <a:rPr lang="pl-PL" dirty="0"/>
              <a:t>Struktura biznesowa to kategoria organizacji, która jest prawnie uznana w danej jurysdykcji i charakteryzuje się prawną definicją tej konkretnej kategorii.</a:t>
            </a:r>
          </a:p>
          <a:p>
            <a:pPr>
              <a:spcBef>
                <a:spcPts val="400"/>
              </a:spcBef>
            </a:pPr>
            <a:r>
              <a:rPr lang="pl-PL" dirty="0"/>
              <a:t>Najczęściej używane formaty struktur do wyboru to:</a:t>
            </a:r>
          </a:p>
          <a:p>
            <a:pPr marL="342900" indent="-34290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pl-PL" dirty="0">
                <a:solidFill>
                  <a:srgbClr val="EC2179"/>
                </a:solidFill>
              </a:rPr>
              <a:t>Spółka z ograniczoną odpowiedzialnością (Z.O.O)</a:t>
            </a:r>
          </a:p>
          <a:p>
            <a:pPr marL="342900" indent="-34290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pl-PL" dirty="0">
                <a:solidFill>
                  <a:srgbClr val="EC2179"/>
                </a:solidFill>
              </a:rPr>
              <a:t>Jedyny właściciel / wyłączny przedsiębiorca</a:t>
            </a:r>
          </a:p>
          <a:p>
            <a:pPr marL="342900" indent="-34290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pl-PL" dirty="0">
                <a:solidFill>
                  <a:srgbClr val="EC2179"/>
                </a:solidFill>
              </a:rPr>
              <a:t>Współpraca</a:t>
            </a:r>
          </a:p>
          <a:p>
            <a:pPr marL="342900" indent="-34290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pl-PL" dirty="0">
                <a:solidFill>
                  <a:srgbClr val="EC2179"/>
                </a:solidFill>
              </a:rPr>
              <a:t>Przedsiębiorstwo społeczne</a:t>
            </a:r>
          </a:p>
          <a:p>
            <a:pPr>
              <a:spcBef>
                <a:spcPts val="400"/>
              </a:spcBef>
            </a:pPr>
            <a:r>
              <a:rPr lang="pl-PL" dirty="0"/>
              <a:t>Wskazane jest, aby uzyskać poradę adwokata lub księgowego przy rozważaniu struktury firmy.</a:t>
            </a:r>
            <a:endParaRPr lang="en-US" dirty="0"/>
          </a:p>
        </p:txBody>
      </p:sp>
      <p:pic>
        <p:nvPicPr>
          <p:cNvPr id="5" name="Picture 4" descr="A person posing for the camera&#10;&#10;Description automatically generated">
            <a:extLst>
              <a:ext uri="{FF2B5EF4-FFF2-40B4-BE49-F238E27FC236}">
                <a16:creationId xmlns:a16="http://schemas.microsoft.com/office/drawing/2014/main" id="{894B2169-C9C5-4D74-9648-44E8C9BFA4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05103" y="3543456"/>
            <a:ext cx="3464680" cy="3314544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 descr="A group of people on a beach&#10;&#10;Description automatically generated">
            <a:extLst>
              <a:ext uri="{FF2B5EF4-FFF2-40B4-BE49-F238E27FC236}">
                <a16:creationId xmlns:a16="http://schemas.microsoft.com/office/drawing/2014/main" id="{727407ED-2B81-41B5-A354-FCAD2C8DBCA5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29" b="21929"/>
          <a:stretch>
            <a:fillRect/>
          </a:stretch>
        </p:blipFill>
        <p:spPr/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B5956B2-B3A9-4567-80D1-295A96E3FD7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pl-PL" b="1" dirty="0"/>
              <a:t>Porządkowanie parametrów biznesowych i finansowych</a:t>
            </a:r>
          </a:p>
          <a:p>
            <a:endParaRPr lang="pl-PL" b="1" dirty="0"/>
          </a:p>
          <a:p>
            <a:r>
              <a:rPr lang="en-IE" b="1" dirty="0"/>
              <a:t>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6B3FC43-2784-4B0B-BC06-22B3F317420E}"/>
              </a:ext>
            </a:extLst>
          </p:cNvPr>
          <p:cNvSpPr>
            <a:spLocks noGrp="1" noChangeArrowheads="1"/>
          </p:cNvSpPr>
          <p:nvPr>
            <p:ph type="body" sz="quarter" idx="25"/>
          </p:nvPr>
        </p:nvSpPr>
        <p:spPr bwMode="auto">
          <a:xfrm>
            <a:off x="1716014" y="4976164"/>
            <a:ext cx="8350364" cy="6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en-US" sz="2000" b="0" i="0" u="none" strike="noStrike" cap="none" normalizeH="0" baseline="0" dirty="0">
                <a:ln>
                  <a:noFill/>
                </a:ln>
                <a:effectLst/>
                <a:latin typeface="Arial Unicode MS"/>
              </a:rPr>
              <a:t>Opracuj swoją prognozę zysków oraz ocenę kosztów pozyskania klienta</a:t>
            </a:r>
            <a:endParaRPr kumimoji="0" lang="pl-PL" altLang="en-US" sz="2000" b="0" i="0" u="none" strike="noStrike" cap="none" normalizeH="0" baseline="0" dirty="0">
              <a:ln>
                <a:noFill/>
              </a:ln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312928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8FE4EBC-CD8A-4E28-A5D1-90ECA683B5F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97070" y="1003788"/>
            <a:ext cx="7407087" cy="1417738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IE" sz="4000" b="1" i="1" dirty="0" err="1">
                <a:solidFill>
                  <a:srgbClr val="10B1A2"/>
                </a:solidFill>
              </a:rPr>
              <a:t>Opracuj</a:t>
            </a:r>
            <a:r>
              <a:rPr lang="en-IE" sz="4000" b="1" i="1" dirty="0">
                <a:solidFill>
                  <a:srgbClr val="10B1A2"/>
                </a:solidFill>
              </a:rPr>
              <a:t> </a:t>
            </a:r>
            <a:r>
              <a:rPr lang="en-IE" sz="4000" b="1" i="1" dirty="0" err="1">
                <a:solidFill>
                  <a:srgbClr val="10B1A2"/>
                </a:solidFill>
              </a:rPr>
              <a:t>swoją</a:t>
            </a:r>
            <a:r>
              <a:rPr lang="en-IE" sz="4000" b="1" i="1" dirty="0">
                <a:solidFill>
                  <a:srgbClr val="10B1A2"/>
                </a:solidFill>
              </a:rPr>
              <a:t> </a:t>
            </a:r>
            <a:r>
              <a:rPr lang="en-IE" sz="4000" b="1" i="1" dirty="0" err="1">
                <a:solidFill>
                  <a:srgbClr val="10B1A2"/>
                </a:solidFill>
              </a:rPr>
              <a:t>prognozę</a:t>
            </a:r>
            <a:r>
              <a:rPr lang="en-IE" sz="4000" b="1" i="1" dirty="0">
                <a:solidFill>
                  <a:srgbClr val="10B1A2"/>
                </a:solidFill>
              </a:rPr>
              <a:t> </a:t>
            </a:r>
            <a:r>
              <a:rPr lang="en-IE" sz="4000" b="1" i="1" dirty="0" err="1">
                <a:solidFill>
                  <a:srgbClr val="10B1A2"/>
                </a:solidFill>
              </a:rPr>
              <a:t>zysków</a:t>
            </a:r>
            <a:endParaRPr lang="en-IE" sz="4000" b="1" i="1" dirty="0">
              <a:solidFill>
                <a:srgbClr val="10B1A2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AD890F-125C-47CF-82ED-8E0252B8FB9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41131" y="1879111"/>
            <a:ext cx="6883795" cy="3975101"/>
          </a:xfrm>
        </p:spPr>
        <p:txBody>
          <a:bodyPr/>
          <a:lstStyle/>
          <a:p>
            <a:r>
              <a:rPr lang="pl-PL" dirty="0"/>
              <a:t>Przygotowanie prognozy zysków to jedno z takich zadań, które jest niezbędne, jeśli chcesz być na bieżąco.</a:t>
            </a:r>
          </a:p>
          <a:p>
            <a:r>
              <a:rPr lang="pl-PL" b="1" dirty="0">
                <a:solidFill>
                  <a:srgbClr val="E63275"/>
                </a:solidFill>
              </a:rPr>
              <a:t>Co to jest prognoza zysku?</a:t>
            </a:r>
          </a:p>
          <a:p>
            <a:r>
              <a:rPr lang="pl-PL" dirty="0"/>
              <a:t>Mówiąc najprościej, prognoza zysku jest prognozą opartą na dostępnych danych finansowych na temat tego, jaki będzie twój dochód z działalności w określonych odstępach czasu lub w określonym czasie w przyszłości.</a:t>
            </a:r>
          </a:p>
          <a:p>
            <a:r>
              <a:rPr lang="pl-PL" dirty="0"/>
              <a:t>Aby stworzyć dokładną prognozę, musisz mieć dobre informacje (lub bardzo wykształcone przypuszczenia) na temat wydatków i dochodów biznesowych.</a:t>
            </a:r>
            <a:endParaRPr lang="en-IE" dirty="0"/>
          </a:p>
          <a:p>
            <a:r>
              <a:rPr lang="en-IE" sz="1400" dirty="0">
                <a:hlinkClick r:id="rId2"/>
              </a:rPr>
              <a:t>https://quaderno.io/blog/create-your-profit-forecast-easy-way/</a:t>
            </a:r>
            <a:endParaRPr lang="en-IE" sz="1400" dirty="0"/>
          </a:p>
        </p:txBody>
      </p:sp>
      <p:pic>
        <p:nvPicPr>
          <p:cNvPr id="7" name="Picture 6" descr="A person sitting at a table using a computer&#10;&#10;Description automatically generated">
            <a:extLst>
              <a:ext uri="{FF2B5EF4-FFF2-40B4-BE49-F238E27FC236}">
                <a16:creationId xmlns:a16="http://schemas.microsoft.com/office/drawing/2014/main" id="{631E500B-3550-4517-9D43-6C2DCC9029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3920" y="3368411"/>
            <a:ext cx="4366120" cy="2910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55128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8FE4EBC-CD8A-4E28-A5D1-90ECA683B5F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69662" y="467862"/>
            <a:ext cx="7407087" cy="1417738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IE" b="1" dirty="0" err="1">
                <a:solidFill>
                  <a:srgbClr val="E63275"/>
                </a:solidFill>
              </a:rPr>
              <a:t>Dlaczego</a:t>
            </a:r>
            <a:r>
              <a:rPr lang="en-IE" b="1" dirty="0">
                <a:solidFill>
                  <a:srgbClr val="E63275"/>
                </a:solidFill>
              </a:rPr>
              <a:t> </a:t>
            </a:r>
            <a:r>
              <a:rPr lang="en-IE" b="1" dirty="0" err="1">
                <a:solidFill>
                  <a:srgbClr val="E63275"/>
                </a:solidFill>
              </a:rPr>
              <a:t>potrzebuję</a:t>
            </a:r>
            <a:r>
              <a:rPr lang="en-IE" b="1" dirty="0">
                <a:solidFill>
                  <a:srgbClr val="E63275"/>
                </a:solidFill>
              </a:rPr>
              <a:t> </a:t>
            </a:r>
            <a:r>
              <a:rPr lang="en-IE" b="1" dirty="0" err="1">
                <a:solidFill>
                  <a:srgbClr val="E63275"/>
                </a:solidFill>
              </a:rPr>
              <a:t>prognozy</a:t>
            </a:r>
            <a:r>
              <a:rPr lang="en-IE" b="1" dirty="0">
                <a:solidFill>
                  <a:srgbClr val="E63275"/>
                </a:solidFill>
              </a:rPr>
              <a:t> </a:t>
            </a:r>
            <a:r>
              <a:rPr lang="en-IE" b="1" dirty="0" err="1">
                <a:solidFill>
                  <a:srgbClr val="E63275"/>
                </a:solidFill>
              </a:rPr>
              <a:t>zysków</a:t>
            </a:r>
            <a:r>
              <a:rPr lang="en-IE" b="1" dirty="0">
                <a:solidFill>
                  <a:srgbClr val="E63275"/>
                </a:solidFill>
              </a:rPr>
              <a:t>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AD890F-125C-47CF-82ED-8E0252B8FB9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32495" y="2008155"/>
            <a:ext cx="10927009" cy="3975101"/>
          </a:xfrm>
        </p:spPr>
        <p:txBody>
          <a:bodyPr/>
          <a:lstStyle/>
          <a:p>
            <a:r>
              <a:rPr lang="pl-PL" dirty="0"/>
              <a:t>Wszystko sprowadza się do dokładnego obrazu ogólnego stanu Twojej firmy.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pl-PL" dirty="0"/>
              <a:t>Aby przyciągnąć fundusze inwestycyjne. Potencjalni inwestorzy ZAWSZE będą chcieli zobaczyć ten dokument.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pl-PL" dirty="0"/>
              <a:t>Możesz dokładnie zarządzać wydatkami i wiedzieć, na co Cię stać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pl-PL" dirty="0"/>
              <a:t>Możesz więc obserwować trendy w sprzedaży. (np. niektóre produkty tracą na sprzedaży, a inne rosną).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pl-PL" dirty="0"/>
              <a:t>Możesz więc zaplanować swój personel, operacje i wszelkie myśli o ekspansji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pl-PL" dirty="0"/>
              <a:t>W swojej firmie rozpoznajesz sezonowość, dzięki czemu możesz odpowiednio planować.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pl-PL" dirty="0"/>
              <a:t>Potrzebujesz go, jeśli chcesz ubiegać się o pożyczki biznesowe.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40092120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8FE4EBC-CD8A-4E28-A5D1-90ECA683B5F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87417" y="393210"/>
            <a:ext cx="7407087" cy="1417738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endParaRPr lang="en-IE" sz="4600" b="1" dirty="0">
              <a:solidFill>
                <a:srgbClr val="E63275"/>
              </a:solidFill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pl-PL" sz="4000" b="1" i="1" dirty="0">
                <a:solidFill>
                  <a:srgbClr val="10B1A2"/>
                </a:solidFill>
              </a:rPr>
              <a:t>3 kroki do prognozowania zysków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pl-PL" sz="4000" b="1" i="1" dirty="0">
              <a:solidFill>
                <a:srgbClr val="10B1A2"/>
              </a:solidFill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IE" sz="4000" b="1" i="1" dirty="0">
              <a:solidFill>
                <a:srgbClr val="10B1A2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AD890F-125C-47CF-82ED-8E0252B8FB9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32495" y="2008155"/>
            <a:ext cx="8050111" cy="3975101"/>
          </a:xfrm>
        </p:spPr>
        <p:txBody>
          <a:bodyPr/>
          <a:lstStyle/>
          <a:p>
            <a:r>
              <a:rPr lang="pl-PL" dirty="0"/>
              <a:t>W porządku, nie można tego dłużej unikać, tworzenie prognozy zysków jest ważnym elementem całego arsenału biznesowego. Oto jak zacząć:</a:t>
            </a:r>
          </a:p>
          <a:p>
            <a:endParaRPr lang="pl-PL" dirty="0"/>
          </a:p>
          <a:p>
            <a:r>
              <a:rPr lang="pl-PL" sz="2800" b="1" dirty="0">
                <a:solidFill>
                  <a:srgbClr val="E63275"/>
                </a:solidFill>
              </a:rPr>
              <a:t>1. Oblicz koszty</a:t>
            </a:r>
          </a:p>
          <a:p>
            <a:r>
              <a:rPr lang="pl-PL" sz="2800" b="1" dirty="0">
                <a:solidFill>
                  <a:srgbClr val="E63275"/>
                </a:solidFill>
              </a:rPr>
              <a:t>2. Prognoza sprzedaży</a:t>
            </a:r>
          </a:p>
          <a:p>
            <a:r>
              <a:rPr lang="pl-PL" sz="2800" b="1" dirty="0">
                <a:solidFill>
                  <a:srgbClr val="E63275"/>
                </a:solidFill>
              </a:rPr>
              <a:t>3. Połącz swoje liczby</a:t>
            </a:r>
          </a:p>
          <a:p>
            <a:endParaRPr lang="pl-PL" dirty="0"/>
          </a:p>
          <a:p>
            <a:endParaRPr lang="en-IE" dirty="0"/>
          </a:p>
          <a:p>
            <a:endParaRPr lang="en-IE" dirty="0"/>
          </a:p>
        </p:txBody>
      </p:sp>
      <p:pic>
        <p:nvPicPr>
          <p:cNvPr id="4" name="Picture 3" descr="A person sitting at a table using a computer&#10;&#10;Description automatically generated">
            <a:extLst>
              <a:ext uri="{FF2B5EF4-FFF2-40B4-BE49-F238E27FC236}">
                <a16:creationId xmlns:a16="http://schemas.microsoft.com/office/drawing/2014/main" id="{B26AD398-F474-41DF-82E3-7AD2A1B8E0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25" y="3062911"/>
            <a:ext cx="5038289" cy="3358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6092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8FE4EBC-CD8A-4E28-A5D1-90ECA683B5F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5376" y="993277"/>
            <a:ext cx="7407087" cy="1417738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IE" sz="4000" b="1" i="1" dirty="0">
                <a:solidFill>
                  <a:srgbClr val="10B1A2"/>
                </a:solidFill>
              </a:rPr>
              <a:t>1.  </a:t>
            </a:r>
            <a:r>
              <a:rPr lang="en-IE" sz="4000" b="1" i="1" dirty="0" err="1">
                <a:solidFill>
                  <a:srgbClr val="10B1A2"/>
                </a:solidFill>
              </a:rPr>
              <a:t>Oblicz</a:t>
            </a:r>
            <a:r>
              <a:rPr lang="en-IE" sz="4000" b="1" i="1" dirty="0">
                <a:solidFill>
                  <a:srgbClr val="10B1A2"/>
                </a:solidFill>
              </a:rPr>
              <a:t> </a:t>
            </a:r>
            <a:r>
              <a:rPr lang="en-IE" sz="4000" b="1" i="1" dirty="0" err="1">
                <a:solidFill>
                  <a:srgbClr val="10B1A2"/>
                </a:solidFill>
              </a:rPr>
              <a:t>koszty</a:t>
            </a:r>
            <a:endParaRPr lang="en-IE" sz="4000" b="1" i="1" dirty="0">
              <a:solidFill>
                <a:srgbClr val="10B1A2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AD890F-125C-47CF-82ED-8E0252B8FB9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88579" y="2008155"/>
            <a:ext cx="6760177" cy="3975101"/>
          </a:xfrm>
        </p:spPr>
        <p:txBody>
          <a:bodyPr/>
          <a:lstStyle/>
          <a:p>
            <a:r>
              <a:rPr lang="pl-PL" b="1" dirty="0">
                <a:solidFill>
                  <a:srgbClr val="10B1A2"/>
                </a:solidFill>
              </a:rPr>
              <a:t>Stałe wydatki </a:t>
            </a:r>
            <a:r>
              <a:rPr lang="pl-PL" dirty="0"/>
              <a:t>pozostają takie same bez względu na to, ile sprzedajesz lub co produkujesz (np. Opłaty za hosting, ubezpieczenie, stałe koszty technologii, połączenie internetowe)</a:t>
            </a:r>
          </a:p>
          <a:p>
            <a:r>
              <a:rPr lang="pl-PL" b="1" dirty="0">
                <a:solidFill>
                  <a:srgbClr val="10B1A2"/>
                </a:solidFill>
              </a:rPr>
              <a:t>Zmienne wydatki </a:t>
            </a:r>
            <a:r>
              <a:rPr lang="pl-PL" dirty="0"/>
              <a:t>związane z tym, ile produkujesz lub sprzedajesz, stąd zmiana.</a:t>
            </a:r>
          </a:p>
          <a:p>
            <a:r>
              <a:rPr lang="pl-PL" dirty="0"/>
              <a:t>(np. koszty wysyłki, przebieg, naprawy, koszty pracy, materiały i zapasy)</a:t>
            </a:r>
          </a:p>
          <a:p>
            <a:endParaRPr lang="pl-PL" dirty="0"/>
          </a:p>
          <a:p>
            <a:endParaRPr lang="en-IE" dirty="0"/>
          </a:p>
          <a:p>
            <a:endParaRPr lang="en-IE" dirty="0"/>
          </a:p>
        </p:txBody>
      </p:sp>
      <p:pic>
        <p:nvPicPr>
          <p:cNvPr id="5" name="Picture 4" descr="A couple of people posing for the camera&#10;&#10;Description automatically generated">
            <a:extLst>
              <a:ext uri="{FF2B5EF4-FFF2-40B4-BE49-F238E27FC236}">
                <a16:creationId xmlns:a16="http://schemas.microsoft.com/office/drawing/2014/main" id="{2D0A7BFF-E5B7-488A-8346-A770A4E8D9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8756" y="3429000"/>
            <a:ext cx="4448261" cy="2965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92013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8FE4EBC-CD8A-4E28-A5D1-90ECA683B5F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68234" y="524436"/>
            <a:ext cx="7407087" cy="1417738"/>
          </a:xfrm>
        </p:spPr>
        <p:txBody>
          <a:bodyPr>
            <a:normAutofit lnSpcReduction="1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IE" sz="4000" b="1" dirty="0" err="1">
                <a:solidFill>
                  <a:srgbClr val="E63275"/>
                </a:solidFill>
              </a:rPr>
              <a:t>Podstawowe</a:t>
            </a:r>
            <a:r>
              <a:rPr lang="en-IE" sz="4000" b="1" dirty="0">
                <a:solidFill>
                  <a:srgbClr val="E63275"/>
                </a:solidFill>
              </a:rPr>
              <a:t> </a:t>
            </a:r>
            <a:r>
              <a:rPr lang="en-IE" sz="4000" b="1" dirty="0" err="1">
                <a:solidFill>
                  <a:srgbClr val="E63275"/>
                </a:solidFill>
              </a:rPr>
              <a:t>zasady</a:t>
            </a:r>
            <a:r>
              <a:rPr lang="en-IE" sz="4000" b="1" dirty="0">
                <a:solidFill>
                  <a:srgbClr val="E63275"/>
                </a:solidFill>
              </a:rPr>
              <a:t> </a:t>
            </a:r>
            <a:r>
              <a:rPr lang="en-IE" sz="4000" b="1" dirty="0" err="1">
                <a:solidFill>
                  <a:srgbClr val="E63275"/>
                </a:solidFill>
              </a:rPr>
              <a:t>prognozowania</a:t>
            </a:r>
            <a:r>
              <a:rPr lang="en-IE" sz="4000" b="1" dirty="0">
                <a:solidFill>
                  <a:srgbClr val="E63275"/>
                </a:solidFill>
              </a:rPr>
              <a:t> </a:t>
            </a:r>
            <a:r>
              <a:rPr lang="en-IE" sz="4000" b="1" dirty="0" err="1">
                <a:solidFill>
                  <a:srgbClr val="E63275"/>
                </a:solidFill>
              </a:rPr>
              <a:t>wydatków</a:t>
            </a:r>
            <a:endParaRPr lang="en-IE" sz="4000" b="1" i="1" dirty="0">
              <a:solidFill>
                <a:srgbClr val="10B1A2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AD890F-125C-47CF-82ED-8E0252B8FB9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74840" y="2358463"/>
            <a:ext cx="10927009" cy="3975101"/>
          </a:xfrm>
        </p:spPr>
        <p:txBody>
          <a:bodyPr/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pl-PL" dirty="0"/>
              <a:t>Uwzględnij absolutnie wszystko związane z biznesem.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pl-PL" dirty="0"/>
              <a:t>Nieodebrane wydatki tu i tam mogą stanowić dużą różnicę w ciągu 12 miesięcy.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pl-PL" dirty="0"/>
              <a:t>Oprzyj się na konserwatywnej stronie dla zmiennych wydatków. Oznacza to podwojenie pozycji, takich jak koszty marketingu.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pl-PL" dirty="0"/>
              <a:t>Jeśli jesteś teraz </a:t>
            </a:r>
            <a:r>
              <a:rPr lang="pl-PL" dirty="0" err="1"/>
              <a:t>soloprenem</a:t>
            </a:r>
            <a:r>
              <a:rPr lang="pl-PL" dirty="0"/>
              <a:t>, ale masz potencjał do rozwoju i zatrudniania pracowników, śledź, jak długo zajmują Ci zadania związane z obsługą. Będziesz musiał zaplanować pokrycie kosztów personelu.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pl-PL" dirty="0"/>
              <a:t>Regularnie sprawdzaj wydatki, np. Twoje narzędzia mogły wzrosnąć sprzed sześciu miesięcy</a:t>
            </a:r>
            <a:endParaRPr lang="en-IE" dirty="0"/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07518317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8FE4EBC-CD8A-4E28-A5D1-90ECA683B5F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50479" y="874744"/>
            <a:ext cx="7407087" cy="1417738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IE" sz="4000" b="1" dirty="0">
                <a:solidFill>
                  <a:srgbClr val="E63275"/>
                </a:solidFill>
              </a:rPr>
              <a:t>2. </a:t>
            </a:r>
            <a:r>
              <a:rPr lang="pl-PL" sz="4000" b="1" dirty="0">
                <a:solidFill>
                  <a:srgbClr val="E63275"/>
                </a:solidFill>
              </a:rPr>
              <a:t>Prognozuj sprzedaż</a:t>
            </a:r>
            <a:endParaRPr lang="en-IE" sz="4000" b="1" i="1" dirty="0">
              <a:solidFill>
                <a:srgbClr val="10B1A2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AD890F-125C-47CF-82ED-8E0252B8FB9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56064" y="2008155"/>
            <a:ext cx="11279872" cy="3975101"/>
          </a:xfrm>
          <a:solidFill>
            <a:schemeClr val="bg1"/>
          </a:solidFill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l-PL" sz="2100" dirty="0"/>
              <a:t>Nadchodzi trudna część! Teraz musisz poczynić pewne założenia dotyczące sprzedaży. Aby to zrobić, musisz zbadać wielkość swojego rynku, oszacować swój udział w tym rynku, prognozować powtarzalność działalności (jak często klienci będą kupować?) I prognozować średnią kwotę każdego zakupu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pl-PL" sz="2100" dirty="0"/>
              <a:t>Dobrze jest stworzyć wysoce konserwatywną prognozę i drugą, która odzwierciedla twój „wymarzony” stan jako przedsiębiorcy, z bardziej agresywnymi przewidywaniami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pl-PL" sz="2100" dirty="0"/>
              <a:t>Pomaga obecnym firmom, jeśli spojrzysz na cały strumień klientów (w tym na potencjalnych klientów) i zrozumiesz, jakie są średnie współczynniki konwersji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pl-PL" sz="2100" dirty="0"/>
              <a:t>Pamiętaj, że faktura nie jest przychodem. Uwzględnij tylko przychody, które zostały faktycznie zapłacone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pl-PL" sz="2100" dirty="0"/>
              <a:t>Przejrzyj raporty dotyczące ostatnich statystyk wydatków konsumenckich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pl-PL" sz="2100" dirty="0"/>
              <a:t>Spójrz na statystyki dotyczące rynku docelowego - czy rośnie, zmniejsza się, czy pozostaje stabilny?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pl-PL" sz="2100" dirty="0"/>
              <a:t>Spójrz na odpowiednie raporty branżowe</a:t>
            </a:r>
            <a:endParaRPr lang="en-IE" sz="21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IE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40565263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8FE4EBC-CD8A-4E28-A5D1-90ECA683B5F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5376" y="1087870"/>
            <a:ext cx="7407087" cy="1417738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IE" sz="4000" b="1" dirty="0">
                <a:solidFill>
                  <a:srgbClr val="E63275"/>
                </a:solidFill>
              </a:rPr>
              <a:t>3. </a:t>
            </a:r>
            <a:r>
              <a:rPr lang="en-IE" sz="4000" b="1" dirty="0" err="1">
                <a:solidFill>
                  <a:srgbClr val="E63275"/>
                </a:solidFill>
              </a:rPr>
              <a:t>Połącz</a:t>
            </a:r>
            <a:r>
              <a:rPr lang="en-IE" sz="4000" b="1" dirty="0">
                <a:solidFill>
                  <a:srgbClr val="E63275"/>
                </a:solidFill>
              </a:rPr>
              <a:t> </a:t>
            </a:r>
            <a:r>
              <a:rPr lang="en-IE" sz="4000" b="1" dirty="0" err="1">
                <a:solidFill>
                  <a:srgbClr val="E63275"/>
                </a:solidFill>
              </a:rPr>
              <a:t>swoje</a:t>
            </a:r>
            <a:r>
              <a:rPr lang="en-IE" sz="4000" b="1" dirty="0">
                <a:solidFill>
                  <a:srgbClr val="E63275"/>
                </a:solidFill>
              </a:rPr>
              <a:t> </a:t>
            </a:r>
            <a:r>
              <a:rPr lang="en-IE" sz="4000" b="1" dirty="0" err="1">
                <a:solidFill>
                  <a:srgbClr val="E63275"/>
                </a:solidFill>
              </a:rPr>
              <a:t>liczby</a:t>
            </a:r>
            <a:endParaRPr lang="en-IE" sz="4000" b="1" i="1" dirty="0">
              <a:solidFill>
                <a:srgbClr val="10B1A2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AD890F-125C-47CF-82ED-8E0252B8FB9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32495" y="2008155"/>
            <a:ext cx="11279872" cy="3975101"/>
          </a:xfrm>
          <a:solidFill>
            <a:schemeClr val="bg1"/>
          </a:solidFill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l-PL" dirty="0"/>
              <a:t>Po uzyskaniu danych dotyczących wydatków i sprzedaży odejmij prognozowane wydatki od planowanej sprzedaży, aby uzyskać prognozę zysku.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pl-PL" dirty="0"/>
              <a:t>Zacznij od prognoz miesięcznych lub kwartalnych, jeśli myśl o prognozach rocznych jest zniechęcająca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pl-PL" dirty="0"/>
              <a:t>Sprawdź kluczowe wskaźniki, takie jak marża brutto i marża zysku operacyjnego (oba powinny wzrosnąć w miarę upływu czasu, ale jeśli prognozujesz więcej niż 10% w krótkim okresie, możesz chcieć zmniejszyć swoje dane do bardziej niekorzystnego przypadku). Sprawdź profile branżowe pod kątem średnich.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pl-PL" dirty="0"/>
              <a:t>Pamiętaj, że Twoje prognozy będą miały sens tylko wtedy, gdy będziesz realizować strategiczny plan. Wszelkie zmiany należy uwzględnić, przeglądając prognozę zysków.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pl-PL" dirty="0"/>
              <a:t>Jeśli to zbyt wiele, zwróć się o pomoc do wykwalifikowanego doradcy! O wiele lepiej jest płacić komuś za pomoc niż odkładać to na później.</a:t>
            </a:r>
            <a:endParaRPr lang="en-IE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IE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75036867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pl-PL" altLang="ja-JP" b="1" dirty="0">
                <a:solidFill>
                  <a:srgbClr val="E63275"/>
                </a:solidFill>
                <a:latin typeface="Calibri" charset="0"/>
                <a:ea typeface="MS PGothic" charset="-128"/>
              </a:rPr>
              <a:t>Czego się nauczyłam?</a:t>
            </a:r>
            <a:endParaRPr lang="en-US" b="1" dirty="0">
              <a:solidFill>
                <a:srgbClr val="E63275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466723" y="2767595"/>
            <a:ext cx="11102348" cy="3975101"/>
          </a:xfrm>
          <a:solidFill>
            <a:schemeClr val="bg1"/>
          </a:solidFill>
        </p:spPr>
        <p:txBody>
          <a:bodyPr/>
          <a:lstStyle/>
          <a:p>
            <a:pPr marL="342900" indent="-342900">
              <a:spcBef>
                <a:spcPts val="400"/>
              </a:spcBef>
              <a:buClr>
                <a:srgbClr val="F26942"/>
              </a:buClr>
              <a:buFont typeface="Arial" charset="0"/>
              <a:buChar char="•"/>
            </a:pPr>
            <a:r>
              <a:rPr kumimoji="1" lang="pl-PL" altLang="ja-JP" dirty="0">
                <a:solidFill>
                  <a:srgbClr val="525252"/>
                </a:solidFill>
              </a:rPr>
              <a:t>Istnieje wiele różnych struktur prawnych, które możesz wybrać dla swojej firmy, z których każda ma swoje zalety</a:t>
            </a:r>
          </a:p>
          <a:p>
            <a:pPr marL="342900" indent="-342900">
              <a:spcBef>
                <a:spcPts val="400"/>
              </a:spcBef>
              <a:buClr>
                <a:srgbClr val="F26942"/>
              </a:buClr>
              <a:buFont typeface="Arial" charset="0"/>
              <a:buChar char="•"/>
            </a:pPr>
            <a:r>
              <a:rPr kumimoji="1" lang="pl-PL" altLang="ja-JP" dirty="0">
                <a:solidFill>
                  <a:srgbClr val="525252"/>
                </a:solidFill>
              </a:rPr>
              <a:t>Zdobyłeś wiedzę w szczególności na temat przedsiębiorstwa społecznego i tego, jak Twoja nowa firma może być w stanie stworzyć lepszy świat!</a:t>
            </a:r>
          </a:p>
          <a:p>
            <a:pPr marL="342900" indent="-342900">
              <a:spcBef>
                <a:spcPts val="400"/>
              </a:spcBef>
              <a:buClr>
                <a:srgbClr val="F26942"/>
              </a:buClr>
              <a:buFont typeface="Arial" charset="0"/>
              <a:buChar char="•"/>
            </a:pPr>
            <a:r>
              <a:rPr kumimoji="1" lang="pl-PL" altLang="ja-JP" dirty="0">
                <a:solidFill>
                  <a:srgbClr val="525252"/>
                </a:solidFill>
              </a:rPr>
              <a:t>Twój model biznesowy kieruje codziennym funkcjonowaniem i działaniem firmy, a teraz znasz 9 wysokowydajnych, powtarzalnych modeli biznesowych</a:t>
            </a:r>
          </a:p>
          <a:p>
            <a:pPr marL="342900" indent="-342900">
              <a:spcBef>
                <a:spcPts val="400"/>
              </a:spcBef>
              <a:buClr>
                <a:srgbClr val="F26942"/>
              </a:buClr>
              <a:buFont typeface="Arial" charset="0"/>
              <a:buChar char="•"/>
            </a:pPr>
            <a:r>
              <a:rPr kumimoji="1" lang="pl-PL" altLang="ja-JP" dirty="0">
                <a:solidFill>
                  <a:srgbClr val="525252"/>
                </a:solidFill>
              </a:rPr>
              <a:t>5 kluczowych elementów, które należy wziąć pod uwagę, aby przejąć kontrolę nad parametrami biznesowymi</a:t>
            </a:r>
          </a:p>
          <a:p>
            <a:pPr marL="342900" indent="-342900">
              <a:spcBef>
                <a:spcPts val="400"/>
              </a:spcBef>
              <a:buClr>
                <a:srgbClr val="F26942"/>
              </a:buClr>
              <a:buFont typeface="Arial" charset="0"/>
              <a:buChar char="•"/>
            </a:pPr>
            <a:r>
              <a:rPr kumimoji="1" lang="pl-PL" altLang="ja-JP" dirty="0">
                <a:solidFill>
                  <a:srgbClr val="525252"/>
                </a:solidFill>
              </a:rPr>
              <a:t>Podstawy finansów firmy, w tym prognozowanie zysków i sprzedaży - będziemy je dalej wykorzystywać, gdy będziemy badać finanse bardziej w module 8)</a:t>
            </a:r>
            <a:endParaRPr kumimoji="1" lang="en-IE" altLang="ja-JP" dirty="0">
              <a:solidFill>
                <a:srgbClr val="52525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192248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pl-PL" sz="4400" dirty="0"/>
              <a:t>Dziękujemy</a:t>
            </a:r>
            <a:endParaRPr lang="en-US" sz="44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pl-PL"/>
              <a:t>Jakieś Pytania?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7837392" y="2215211"/>
            <a:ext cx="4217588" cy="709081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@EMERGEPROJECTEU</a:t>
            </a:r>
          </a:p>
          <a:p>
            <a:r>
              <a:rPr lang="en-IE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https://www.facebook.com/EMERGEPROJECTEU/?ref=br_rs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6"/>
          </p:nvPr>
        </p:nvSpPr>
        <p:spPr>
          <a:xfrm>
            <a:off x="8027185" y="3522871"/>
            <a:ext cx="4103296" cy="382588"/>
          </a:xfrm>
        </p:spPr>
        <p:txBody>
          <a:bodyPr>
            <a:noAutofit/>
          </a:bodyPr>
          <a:lstStyle/>
          <a:p>
            <a:r>
              <a:rPr lang="en-IE" sz="14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http://www.emergeengineers.eu/project-partners/</a:t>
            </a:r>
            <a:endParaRPr lang="en-US" sz="140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7"/>
          </p:nvPr>
        </p:nvSpPr>
        <p:spPr>
          <a:xfrm>
            <a:off x="8425435" y="4321462"/>
            <a:ext cx="3537266" cy="843457"/>
          </a:xfrm>
        </p:spPr>
        <p:txBody>
          <a:bodyPr>
            <a:normAutofit fontScale="92500" lnSpcReduction="10000"/>
          </a:bodyPr>
          <a:lstStyle/>
          <a:p>
            <a:r>
              <a:rPr lang="en-IE" sz="1400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http://www.emergeengineers.eu/</a:t>
            </a:r>
            <a:endParaRPr lang="en-IE" sz="1400" dirty="0"/>
          </a:p>
          <a:p>
            <a:r>
              <a:rPr lang="en-US" sz="1400" dirty="0"/>
              <a:t>#EMERGE  #femaleengineers  #Erasmus+</a:t>
            </a:r>
          </a:p>
          <a:p>
            <a:r>
              <a:rPr lang="en-US" sz="1400" dirty="0"/>
              <a:t>#femaleentrepreneurs</a:t>
            </a:r>
          </a:p>
        </p:txBody>
      </p:sp>
      <p:sp>
        <p:nvSpPr>
          <p:cNvPr id="9" name="Google Shape;482;p39"/>
          <p:cNvSpPr/>
          <p:nvPr/>
        </p:nvSpPr>
        <p:spPr>
          <a:xfrm>
            <a:off x="7232588" y="2462413"/>
            <a:ext cx="295553" cy="257910"/>
          </a:xfrm>
          <a:custGeom>
            <a:avLst/>
            <a:gdLst/>
            <a:ahLst/>
            <a:cxnLst/>
            <a:rect l="l" t="t" r="r" b="b"/>
            <a:pathLst>
              <a:path w="18365" h="16026" fill="none" extrusionOk="0">
                <a:moveTo>
                  <a:pt x="9182" y="0"/>
                </a:moveTo>
                <a:lnTo>
                  <a:pt x="0" y="8841"/>
                </a:lnTo>
                <a:lnTo>
                  <a:pt x="2874" y="8841"/>
                </a:lnTo>
                <a:lnTo>
                  <a:pt x="2874" y="15246"/>
                </a:lnTo>
                <a:lnTo>
                  <a:pt x="2874" y="15246"/>
                </a:lnTo>
                <a:lnTo>
                  <a:pt x="2899" y="15417"/>
                </a:lnTo>
                <a:lnTo>
                  <a:pt x="2947" y="15563"/>
                </a:lnTo>
                <a:lnTo>
                  <a:pt x="3020" y="15685"/>
                </a:lnTo>
                <a:lnTo>
                  <a:pt x="3093" y="15806"/>
                </a:lnTo>
                <a:lnTo>
                  <a:pt x="3215" y="15904"/>
                </a:lnTo>
                <a:lnTo>
                  <a:pt x="3361" y="15977"/>
                </a:lnTo>
                <a:lnTo>
                  <a:pt x="3508" y="16026"/>
                </a:lnTo>
                <a:lnTo>
                  <a:pt x="3654" y="16026"/>
                </a:lnTo>
                <a:lnTo>
                  <a:pt x="7404" y="16026"/>
                </a:lnTo>
                <a:lnTo>
                  <a:pt x="7404" y="13420"/>
                </a:lnTo>
                <a:lnTo>
                  <a:pt x="7404" y="13420"/>
                </a:lnTo>
                <a:lnTo>
                  <a:pt x="7429" y="13127"/>
                </a:lnTo>
                <a:lnTo>
                  <a:pt x="7526" y="12860"/>
                </a:lnTo>
                <a:lnTo>
                  <a:pt x="7648" y="12616"/>
                </a:lnTo>
                <a:lnTo>
                  <a:pt x="7818" y="12421"/>
                </a:lnTo>
                <a:lnTo>
                  <a:pt x="8038" y="12251"/>
                </a:lnTo>
                <a:lnTo>
                  <a:pt x="8257" y="12129"/>
                </a:lnTo>
                <a:lnTo>
                  <a:pt x="8525" y="12031"/>
                </a:lnTo>
                <a:lnTo>
                  <a:pt x="8817" y="12007"/>
                </a:lnTo>
                <a:lnTo>
                  <a:pt x="9548" y="12007"/>
                </a:lnTo>
                <a:lnTo>
                  <a:pt x="9548" y="12007"/>
                </a:lnTo>
                <a:lnTo>
                  <a:pt x="9840" y="12031"/>
                </a:lnTo>
                <a:lnTo>
                  <a:pt x="10108" y="12129"/>
                </a:lnTo>
                <a:lnTo>
                  <a:pt x="10327" y="12251"/>
                </a:lnTo>
                <a:lnTo>
                  <a:pt x="10546" y="12421"/>
                </a:lnTo>
                <a:lnTo>
                  <a:pt x="10717" y="12616"/>
                </a:lnTo>
                <a:lnTo>
                  <a:pt x="10838" y="12860"/>
                </a:lnTo>
                <a:lnTo>
                  <a:pt x="10936" y="13127"/>
                </a:lnTo>
                <a:lnTo>
                  <a:pt x="10960" y="13420"/>
                </a:lnTo>
                <a:lnTo>
                  <a:pt x="10960" y="16026"/>
                </a:lnTo>
                <a:lnTo>
                  <a:pt x="14711" y="16026"/>
                </a:lnTo>
                <a:lnTo>
                  <a:pt x="14711" y="16026"/>
                </a:lnTo>
                <a:lnTo>
                  <a:pt x="14857" y="16026"/>
                </a:lnTo>
                <a:lnTo>
                  <a:pt x="15003" y="15977"/>
                </a:lnTo>
                <a:lnTo>
                  <a:pt x="15149" y="15904"/>
                </a:lnTo>
                <a:lnTo>
                  <a:pt x="15271" y="15806"/>
                </a:lnTo>
                <a:lnTo>
                  <a:pt x="15344" y="15685"/>
                </a:lnTo>
                <a:lnTo>
                  <a:pt x="15417" y="15563"/>
                </a:lnTo>
                <a:lnTo>
                  <a:pt x="15466" y="15417"/>
                </a:lnTo>
                <a:lnTo>
                  <a:pt x="15490" y="15246"/>
                </a:lnTo>
                <a:lnTo>
                  <a:pt x="15490" y="8841"/>
                </a:lnTo>
                <a:lnTo>
                  <a:pt x="18364" y="8841"/>
                </a:lnTo>
                <a:lnTo>
                  <a:pt x="9182" y="0"/>
                </a:lnTo>
                <a:close/>
              </a:path>
            </a:pathLst>
          </a:custGeom>
          <a:noFill/>
          <a:ln w="9525" cap="rnd" cmpd="sng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0" name="Google Shape;664;p39"/>
          <p:cNvGrpSpPr/>
          <p:nvPr/>
        </p:nvGrpSpPr>
        <p:grpSpPr>
          <a:xfrm>
            <a:off x="7852766" y="4477427"/>
            <a:ext cx="301041" cy="301041"/>
            <a:chOff x="5941025" y="3634400"/>
            <a:chExt cx="467650" cy="467650"/>
          </a:xfrm>
        </p:grpSpPr>
        <p:sp>
          <p:nvSpPr>
            <p:cNvPr id="11" name="Google Shape;665;p39"/>
            <p:cNvSpPr/>
            <p:nvPr/>
          </p:nvSpPr>
          <p:spPr>
            <a:xfrm>
              <a:off x="5941025" y="3634400"/>
              <a:ext cx="467650" cy="467650"/>
            </a:xfrm>
            <a:custGeom>
              <a:avLst/>
              <a:gdLst/>
              <a:ahLst/>
              <a:cxnLst/>
              <a:rect l="l" t="t" r="r" b="b"/>
              <a:pathLst>
                <a:path w="18706" h="18706" fill="none" extrusionOk="0">
                  <a:moveTo>
                    <a:pt x="9353" y="1"/>
                  </a:moveTo>
                  <a:lnTo>
                    <a:pt x="9353" y="1"/>
                  </a:lnTo>
                  <a:lnTo>
                    <a:pt x="8866" y="25"/>
                  </a:lnTo>
                  <a:lnTo>
                    <a:pt x="8403" y="50"/>
                  </a:lnTo>
                  <a:lnTo>
                    <a:pt x="7940" y="123"/>
                  </a:lnTo>
                  <a:lnTo>
                    <a:pt x="7478" y="196"/>
                  </a:lnTo>
                  <a:lnTo>
                    <a:pt x="7015" y="293"/>
                  </a:lnTo>
                  <a:lnTo>
                    <a:pt x="6577" y="439"/>
                  </a:lnTo>
                  <a:lnTo>
                    <a:pt x="6138" y="585"/>
                  </a:lnTo>
                  <a:lnTo>
                    <a:pt x="5724" y="732"/>
                  </a:lnTo>
                  <a:lnTo>
                    <a:pt x="5310" y="926"/>
                  </a:lnTo>
                  <a:lnTo>
                    <a:pt x="4896" y="1146"/>
                  </a:lnTo>
                  <a:lnTo>
                    <a:pt x="4506" y="1365"/>
                  </a:lnTo>
                  <a:lnTo>
                    <a:pt x="4117" y="1608"/>
                  </a:lnTo>
                  <a:lnTo>
                    <a:pt x="3751" y="1876"/>
                  </a:lnTo>
                  <a:lnTo>
                    <a:pt x="3410" y="2144"/>
                  </a:lnTo>
                  <a:lnTo>
                    <a:pt x="3069" y="2436"/>
                  </a:lnTo>
                  <a:lnTo>
                    <a:pt x="2753" y="2753"/>
                  </a:lnTo>
                  <a:lnTo>
                    <a:pt x="2436" y="3070"/>
                  </a:lnTo>
                  <a:lnTo>
                    <a:pt x="2144" y="3411"/>
                  </a:lnTo>
                  <a:lnTo>
                    <a:pt x="1876" y="3752"/>
                  </a:lnTo>
                  <a:lnTo>
                    <a:pt x="1608" y="4117"/>
                  </a:lnTo>
                  <a:lnTo>
                    <a:pt x="1365" y="4507"/>
                  </a:lnTo>
                  <a:lnTo>
                    <a:pt x="1145" y="4896"/>
                  </a:lnTo>
                  <a:lnTo>
                    <a:pt x="926" y="5310"/>
                  </a:lnTo>
                  <a:lnTo>
                    <a:pt x="731" y="5724"/>
                  </a:lnTo>
                  <a:lnTo>
                    <a:pt x="585" y="6138"/>
                  </a:lnTo>
                  <a:lnTo>
                    <a:pt x="439" y="6577"/>
                  </a:lnTo>
                  <a:lnTo>
                    <a:pt x="293" y="7015"/>
                  </a:lnTo>
                  <a:lnTo>
                    <a:pt x="196" y="7478"/>
                  </a:lnTo>
                  <a:lnTo>
                    <a:pt x="123" y="7941"/>
                  </a:lnTo>
                  <a:lnTo>
                    <a:pt x="49" y="8403"/>
                  </a:lnTo>
                  <a:lnTo>
                    <a:pt x="25" y="8866"/>
                  </a:lnTo>
                  <a:lnTo>
                    <a:pt x="1" y="9353"/>
                  </a:lnTo>
                  <a:lnTo>
                    <a:pt x="1" y="9353"/>
                  </a:lnTo>
                  <a:lnTo>
                    <a:pt x="25" y="9840"/>
                  </a:lnTo>
                  <a:lnTo>
                    <a:pt x="49" y="10303"/>
                  </a:lnTo>
                  <a:lnTo>
                    <a:pt x="123" y="10766"/>
                  </a:lnTo>
                  <a:lnTo>
                    <a:pt x="196" y="11229"/>
                  </a:lnTo>
                  <a:lnTo>
                    <a:pt x="293" y="11691"/>
                  </a:lnTo>
                  <a:lnTo>
                    <a:pt x="439" y="12130"/>
                  </a:lnTo>
                  <a:lnTo>
                    <a:pt x="585" y="12568"/>
                  </a:lnTo>
                  <a:lnTo>
                    <a:pt x="731" y="12982"/>
                  </a:lnTo>
                  <a:lnTo>
                    <a:pt x="926" y="13396"/>
                  </a:lnTo>
                  <a:lnTo>
                    <a:pt x="1145" y="13810"/>
                  </a:lnTo>
                  <a:lnTo>
                    <a:pt x="1365" y="14200"/>
                  </a:lnTo>
                  <a:lnTo>
                    <a:pt x="1608" y="14590"/>
                  </a:lnTo>
                  <a:lnTo>
                    <a:pt x="1876" y="14955"/>
                  </a:lnTo>
                  <a:lnTo>
                    <a:pt x="2144" y="15296"/>
                  </a:lnTo>
                  <a:lnTo>
                    <a:pt x="2436" y="15637"/>
                  </a:lnTo>
                  <a:lnTo>
                    <a:pt x="2753" y="15953"/>
                  </a:lnTo>
                  <a:lnTo>
                    <a:pt x="3069" y="16270"/>
                  </a:lnTo>
                  <a:lnTo>
                    <a:pt x="3410" y="16562"/>
                  </a:lnTo>
                  <a:lnTo>
                    <a:pt x="3751" y="16830"/>
                  </a:lnTo>
                  <a:lnTo>
                    <a:pt x="4117" y="17098"/>
                  </a:lnTo>
                  <a:lnTo>
                    <a:pt x="4506" y="17342"/>
                  </a:lnTo>
                  <a:lnTo>
                    <a:pt x="4896" y="17561"/>
                  </a:lnTo>
                  <a:lnTo>
                    <a:pt x="5310" y="17780"/>
                  </a:lnTo>
                  <a:lnTo>
                    <a:pt x="5724" y="17975"/>
                  </a:lnTo>
                  <a:lnTo>
                    <a:pt x="6138" y="18121"/>
                  </a:lnTo>
                  <a:lnTo>
                    <a:pt x="6577" y="18267"/>
                  </a:lnTo>
                  <a:lnTo>
                    <a:pt x="7015" y="18413"/>
                  </a:lnTo>
                  <a:lnTo>
                    <a:pt x="7478" y="18511"/>
                  </a:lnTo>
                  <a:lnTo>
                    <a:pt x="7940" y="18584"/>
                  </a:lnTo>
                  <a:lnTo>
                    <a:pt x="8403" y="18657"/>
                  </a:lnTo>
                  <a:lnTo>
                    <a:pt x="8866" y="18681"/>
                  </a:lnTo>
                  <a:lnTo>
                    <a:pt x="9353" y="18706"/>
                  </a:lnTo>
                  <a:lnTo>
                    <a:pt x="9353" y="18706"/>
                  </a:lnTo>
                  <a:lnTo>
                    <a:pt x="9840" y="18681"/>
                  </a:lnTo>
                  <a:lnTo>
                    <a:pt x="10303" y="18657"/>
                  </a:lnTo>
                  <a:lnTo>
                    <a:pt x="10766" y="18584"/>
                  </a:lnTo>
                  <a:lnTo>
                    <a:pt x="11228" y="18511"/>
                  </a:lnTo>
                  <a:lnTo>
                    <a:pt x="11691" y="18413"/>
                  </a:lnTo>
                  <a:lnTo>
                    <a:pt x="12130" y="18267"/>
                  </a:lnTo>
                  <a:lnTo>
                    <a:pt x="12568" y="18121"/>
                  </a:lnTo>
                  <a:lnTo>
                    <a:pt x="12982" y="17975"/>
                  </a:lnTo>
                  <a:lnTo>
                    <a:pt x="13396" y="17780"/>
                  </a:lnTo>
                  <a:lnTo>
                    <a:pt x="13810" y="17561"/>
                  </a:lnTo>
                  <a:lnTo>
                    <a:pt x="14200" y="17342"/>
                  </a:lnTo>
                  <a:lnTo>
                    <a:pt x="14589" y="17098"/>
                  </a:lnTo>
                  <a:lnTo>
                    <a:pt x="14955" y="16830"/>
                  </a:lnTo>
                  <a:lnTo>
                    <a:pt x="15296" y="16562"/>
                  </a:lnTo>
                  <a:lnTo>
                    <a:pt x="15637" y="16270"/>
                  </a:lnTo>
                  <a:lnTo>
                    <a:pt x="15953" y="15953"/>
                  </a:lnTo>
                  <a:lnTo>
                    <a:pt x="16270" y="15637"/>
                  </a:lnTo>
                  <a:lnTo>
                    <a:pt x="16562" y="15296"/>
                  </a:lnTo>
                  <a:lnTo>
                    <a:pt x="16830" y="14955"/>
                  </a:lnTo>
                  <a:lnTo>
                    <a:pt x="17098" y="14590"/>
                  </a:lnTo>
                  <a:lnTo>
                    <a:pt x="17341" y="14200"/>
                  </a:lnTo>
                  <a:lnTo>
                    <a:pt x="17561" y="13810"/>
                  </a:lnTo>
                  <a:lnTo>
                    <a:pt x="17780" y="13396"/>
                  </a:lnTo>
                  <a:lnTo>
                    <a:pt x="17975" y="12982"/>
                  </a:lnTo>
                  <a:lnTo>
                    <a:pt x="18121" y="12568"/>
                  </a:lnTo>
                  <a:lnTo>
                    <a:pt x="18267" y="12130"/>
                  </a:lnTo>
                  <a:lnTo>
                    <a:pt x="18413" y="11691"/>
                  </a:lnTo>
                  <a:lnTo>
                    <a:pt x="18511" y="11229"/>
                  </a:lnTo>
                  <a:lnTo>
                    <a:pt x="18584" y="10766"/>
                  </a:lnTo>
                  <a:lnTo>
                    <a:pt x="18657" y="10303"/>
                  </a:lnTo>
                  <a:lnTo>
                    <a:pt x="18681" y="9840"/>
                  </a:lnTo>
                  <a:lnTo>
                    <a:pt x="18705" y="9353"/>
                  </a:lnTo>
                  <a:lnTo>
                    <a:pt x="18705" y="9353"/>
                  </a:lnTo>
                  <a:lnTo>
                    <a:pt x="18681" y="8866"/>
                  </a:lnTo>
                  <a:lnTo>
                    <a:pt x="18657" y="8403"/>
                  </a:lnTo>
                  <a:lnTo>
                    <a:pt x="18584" y="7941"/>
                  </a:lnTo>
                  <a:lnTo>
                    <a:pt x="18511" y="7478"/>
                  </a:lnTo>
                  <a:lnTo>
                    <a:pt x="18413" y="7015"/>
                  </a:lnTo>
                  <a:lnTo>
                    <a:pt x="18267" y="6577"/>
                  </a:lnTo>
                  <a:lnTo>
                    <a:pt x="18121" y="6138"/>
                  </a:lnTo>
                  <a:lnTo>
                    <a:pt x="17975" y="5724"/>
                  </a:lnTo>
                  <a:lnTo>
                    <a:pt x="17780" y="5310"/>
                  </a:lnTo>
                  <a:lnTo>
                    <a:pt x="17561" y="4896"/>
                  </a:lnTo>
                  <a:lnTo>
                    <a:pt x="17341" y="4507"/>
                  </a:lnTo>
                  <a:lnTo>
                    <a:pt x="17098" y="4117"/>
                  </a:lnTo>
                  <a:lnTo>
                    <a:pt x="16830" y="3752"/>
                  </a:lnTo>
                  <a:lnTo>
                    <a:pt x="16562" y="3411"/>
                  </a:lnTo>
                  <a:lnTo>
                    <a:pt x="16270" y="3070"/>
                  </a:lnTo>
                  <a:lnTo>
                    <a:pt x="15953" y="2753"/>
                  </a:lnTo>
                  <a:lnTo>
                    <a:pt x="15637" y="2436"/>
                  </a:lnTo>
                  <a:lnTo>
                    <a:pt x="15296" y="2144"/>
                  </a:lnTo>
                  <a:lnTo>
                    <a:pt x="14955" y="1876"/>
                  </a:lnTo>
                  <a:lnTo>
                    <a:pt x="14589" y="1608"/>
                  </a:lnTo>
                  <a:lnTo>
                    <a:pt x="14200" y="1365"/>
                  </a:lnTo>
                  <a:lnTo>
                    <a:pt x="13810" y="1146"/>
                  </a:lnTo>
                  <a:lnTo>
                    <a:pt x="13396" y="926"/>
                  </a:lnTo>
                  <a:lnTo>
                    <a:pt x="12982" y="732"/>
                  </a:lnTo>
                  <a:lnTo>
                    <a:pt x="12568" y="585"/>
                  </a:lnTo>
                  <a:lnTo>
                    <a:pt x="12130" y="439"/>
                  </a:lnTo>
                  <a:lnTo>
                    <a:pt x="11691" y="293"/>
                  </a:lnTo>
                  <a:lnTo>
                    <a:pt x="11228" y="196"/>
                  </a:lnTo>
                  <a:lnTo>
                    <a:pt x="10766" y="123"/>
                  </a:lnTo>
                  <a:lnTo>
                    <a:pt x="10303" y="50"/>
                  </a:lnTo>
                  <a:lnTo>
                    <a:pt x="9840" y="25"/>
                  </a:lnTo>
                  <a:lnTo>
                    <a:pt x="9353" y="1"/>
                  </a:lnTo>
                  <a:lnTo>
                    <a:pt x="9353" y="1"/>
                  </a:lnTo>
                </a:path>
              </a:pathLst>
            </a:custGeom>
            <a:noFill/>
            <a:ln w="952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" name="Google Shape;666;p39"/>
            <p:cNvSpPr/>
            <p:nvPr/>
          </p:nvSpPr>
          <p:spPr>
            <a:xfrm>
              <a:off x="6211975" y="3753150"/>
              <a:ext cx="19525" cy="18900"/>
            </a:xfrm>
            <a:custGeom>
              <a:avLst/>
              <a:gdLst/>
              <a:ahLst/>
              <a:cxnLst/>
              <a:rect l="l" t="t" r="r" b="b"/>
              <a:pathLst>
                <a:path w="781" h="756" fill="none" extrusionOk="0">
                  <a:moveTo>
                    <a:pt x="585" y="0"/>
                  </a:moveTo>
                  <a:lnTo>
                    <a:pt x="585" y="0"/>
                  </a:lnTo>
                  <a:lnTo>
                    <a:pt x="658" y="24"/>
                  </a:lnTo>
                  <a:lnTo>
                    <a:pt x="707" y="49"/>
                  </a:lnTo>
                  <a:lnTo>
                    <a:pt x="756" y="122"/>
                  </a:lnTo>
                  <a:lnTo>
                    <a:pt x="780" y="195"/>
                  </a:lnTo>
                  <a:lnTo>
                    <a:pt x="780" y="195"/>
                  </a:lnTo>
                  <a:lnTo>
                    <a:pt x="756" y="268"/>
                  </a:lnTo>
                  <a:lnTo>
                    <a:pt x="707" y="390"/>
                  </a:lnTo>
                  <a:lnTo>
                    <a:pt x="658" y="487"/>
                  </a:lnTo>
                  <a:lnTo>
                    <a:pt x="585" y="560"/>
                  </a:lnTo>
                  <a:lnTo>
                    <a:pt x="585" y="560"/>
                  </a:lnTo>
                  <a:lnTo>
                    <a:pt x="488" y="633"/>
                  </a:lnTo>
                  <a:lnTo>
                    <a:pt x="390" y="706"/>
                  </a:lnTo>
                  <a:lnTo>
                    <a:pt x="293" y="755"/>
                  </a:lnTo>
                  <a:lnTo>
                    <a:pt x="196" y="755"/>
                  </a:lnTo>
                  <a:lnTo>
                    <a:pt x="196" y="755"/>
                  </a:lnTo>
                  <a:lnTo>
                    <a:pt x="122" y="755"/>
                  </a:lnTo>
                  <a:lnTo>
                    <a:pt x="74" y="706"/>
                  </a:lnTo>
                  <a:lnTo>
                    <a:pt x="25" y="633"/>
                  </a:lnTo>
                  <a:lnTo>
                    <a:pt x="1" y="560"/>
                  </a:lnTo>
                  <a:lnTo>
                    <a:pt x="1" y="560"/>
                  </a:lnTo>
                  <a:lnTo>
                    <a:pt x="25" y="487"/>
                  </a:lnTo>
                  <a:lnTo>
                    <a:pt x="74" y="390"/>
                  </a:lnTo>
                  <a:lnTo>
                    <a:pt x="122" y="268"/>
                  </a:lnTo>
                  <a:lnTo>
                    <a:pt x="196" y="195"/>
                  </a:lnTo>
                  <a:lnTo>
                    <a:pt x="196" y="195"/>
                  </a:lnTo>
                  <a:lnTo>
                    <a:pt x="293" y="122"/>
                  </a:lnTo>
                  <a:lnTo>
                    <a:pt x="390" y="49"/>
                  </a:lnTo>
                  <a:lnTo>
                    <a:pt x="488" y="24"/>
                  </a:lnTo>
                  <a:lnTo>
                    <a:pt x="585" y="0"/>
                  </a:lnTo>
                  <a:lnTo>
                    <a:pt x="585" y="0"/>
                  </a:lnTo>
                </a:path>
              </a:pathLst>
            </a:custGeom>
            <a:noFill/>
            <a:ln w="952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" name="Google Shape;667;p39"/>
            <p:cNvSpPr/>
            <p:nvPr/>
          </p:nvSpPr>
          <p:spPr>
            <a:xfrm>
              <a:off x="5943475" y="3695900"/>
              <a:ext cx="177800" cy="351350"/>
            </a:xfrm>
            <a:custGeom>
              <a:avLst/>
              <a:gdLst/>
              <a:ahLst/>
              <a:cxnLst/>
              <a:rect l="l" t="t" r="r" b="b"/>
              <a:pathLst>
                <a:path w="7112" h="14054" fill="none" extrusionOk="0">
                  <a:moveTo>
                    <a:pt x="2582" y="780"/>
                  </a:moveTo>
                  <a:lnTo>
                    <a:pt x="2582" y="780"/>
                  </a:lnTo>
                  <a:lnTo>
                    <a:pt x="2752" y="780"/>
                  </a:lnTo>
                  <a:lnTo>
                    <a:pt x="2752" y="780"/>
                  </a:lnTo>
                  <a:lnTo>
                    <a:pt x="2996" y="780"/>
                  </a:lnTo>
                  <a:lnTo>
                    <a:pt x="3215" y="829"/>
                  </a:lnTo>
                  <a:lnTo>
                    <a:pt x="3386" y="878"/>
                  </a:lnTo>
                  <a:lnTo>
                    <a:pt x="3507" y="951"/>
                  </a:lnTo>
                  <a:lnTo>
                    <a:pt x="3507" y="951"/>
                  </a:lnTo>
                  <a:lnTo>
                    <a:pt x="3605" y="1024"/>
                  </a:lnTo>
                  <a:lnTo>
                    <a:pt x="3702" y="1048"/>
                  </a:lnTo>
                  <a:lnTo>
                    <a:pt x="3800" y="1024"/>
                  </a:lnTo>
                  <a:lnTo>
                    <a:pt x="3897" y="951"/>
                  </a:lnTo>
                  <a:lnTo>
                    <a:pt x="3897" y="951"/>
                  </a:lnTo>
                  <a:lnTo>
                    <a:pt x="3970" y="878"/>
                  </a:lnTo>
                  <a:lnTo>
                    <a:pt x="4092" y="829"/>
                  </a:lnTo>
                  <a:lnTo>
                    <a:pt x="4189" y="780"/>
                  </a:lnTo>
                  <a:lnTo>
                    <a:pt x="4262" y="780"/>
                  </a:lnTo>
                  <a:lnTo>
                    <a:pt x="4262" y="780"/>
                  </a:lnTo>
                  <a:lnTo>
                    <a:pt x="4384" y="731"/>
                  </a:lnTo>
                  <a:lnTo>
                    <a:pt x="4506" y="658"/>
                  </a:lnTo>
                  <a:lnTo>
                    <a:pt x="4676" y="537"/>
                  </a:lnTo>
                  <a:lnTo>
                    <a:pt x="4847" y="390"/>
                  </a:lnTo>
                  <a:lnTo>
                    <a:pt x="4847" y="390"/>
                  </a:lnTo>
                  <a:lnTo>
                    <a:pt x="5042" y="244"/>
                  </a:lnTo>
                  <a:lnTo>
                    <a:pt x="5285" y="123"/>
                  </a:lnTo>
                  <a:lnTo>
                    <a:pt x="5529" y="49"/>
                  </a:lnTo>
                  <a:lnTo>
                    <a:pt x="5797" y="1"/>
                  </a:lnTo>
                  <a:lnTo>
                    <a:pt x="5797" y="1"/>
                  </a:lnTo>
                  <a:lnTo>
                    <a:pt x="5894" y="25"/>
                  </a:lnTo>
                  <a:lnTo>
                    <a:pt x="5992" y="49"/>
                  </a:lnTo>
                  <a:lnTo>
                    <a:pt x="6040" y="74"/>
                  </a:lnTo>
                  <a:lnTo>
                    <a:pt x="6089" y="123"/>
                  </a:lnTo>
                  <a:lnTo>
                    <a:pt x="6089" y="171"/>
                  </a:lnTo>
                  <a:lnTo>
                    <a:pt x="6089" y="244"/>
                  </a:lnTo>
                  <a:lnTo>
                    <a:pt x="6040" y="317"/>
                  </a:lnTo>
                  <a:lnTo>
                    <a:pt x="5992" y="390"/>
                  </a:lnTo>
                  <a:lnTo>
                    <a:pt x="5992" y="390"/>
                  </a:lnTo>
                  <a:lnTo>
                    <a:pt x="5845" y="561"/>
                  </a:lnTo>
                  <a:lnTo>
                    <a:pt x="5772" y="707"/>
                  </a:lnTo>
                  <a:lnTo>
                    <a:pt x="5748" y="853"/>
                  </a:lnTo>
                  <a:lnTo>
                    <a:pt x="5772" y="926"/>
                  </a:lnTo>
                  <a:lnTo>
                    <a:pt x="5797" y="951"/>
                  </a:lnTo>
                  <a:lnTo>
                    <a:pt x="5797" y="951"/>
                  </a:lnTo>
                  <a:lnTo>
                    <a:pt x="5870" y="1048"/>
                  </a:lnTo>
                  <a:lnTo>
                    <a:pt x="5918" y="1145"/>
                  </a:lnTo>
                  <a:lnTo>
                    <a:pt x="5967" y="1243"/>
                  </a:lnTo>
                  <a:lnTo>
                    <a:pt x="5992" y="1340"/>
                  </a:lnTo>
                  <a:lnTo>
                    <a:pt x="5992" y="1340"/>
                  </a:lnTo>
                  <a:lnTo>
                    <a:pt x="5967" y="1438"/>
                  </a:lnTo>
                  <a:lnTo>
                    <a:pt x="5918" y="1535"/>
                  </a:lnTo>
                  <a:lnTo>
                    <a:pt x="5870" y="1633"/>
                  </a:lnTo>
                  <a:lnTo>
                    <a:pt x="5797" y="1730"/>
                  </a:lnTo>
                  <a:lnTo>
                    <a:pt x="5797" y="1730"/>
                  </a:lnTo>
                  <a:lnTo>
                    <a:pt x="5748" y="1754"/>
                  </a:lnTo>
                  <a:lnTo>
                    <a:pt x="5699" y="1754"/>
                  </a:lnTo>
                  <a:lnTo>
                    <a:pt x="5553" y="1754"/>
                  </a:lnTo>
                  <a:lnTo>
                    <a:pt x="5383" y="1657"/>
                  </a:lnTo>
                  <a:lnTo>
                    <a:pt x="5212" y="1535"/>
                  </a:lnTo>
                  <a:lnTo>
                    <a:pt x="5212" y="1535"/>
                  </a:lnTo>
                  <a:lnTo>
                    <a:pt x="5066" y="1389"/>
                  </a:lnTo>
                  <a:lnTo>
                    <a:pt x="4896" y="1316"/>
                  </a:lnTo>
                  <a:lnTo>
                    <a:pt x="4749" y="1292"/>
                  </a:lnTo>
                  <a:lnTo>
                    <a:pt x="4701" y="1316"/>
                  </a:lnTo>
                  <a:lnTo>
                    <a:pt x="4652" y="1340"/>
                  </a:lnTo>
                  <a:lnTo>
                    <a:pt x="4652" y="1340"/>
                  </a:lnTo>
                  <a:lnTo>
                    <a:pt x="4555" y="1413"/>
                  </a:lnTo>
                  <a:lnTo>
                    <a:pt x="4457" y="1486"/>
                  </a:lnTo>
                  <a:lnTo>
                    <a:pt x="4360" y="1511"/>
                  </a:lnTo>
                  <a:lnTo>
                    <a:pt x="4262" y="1535"/>
                  </a:lnTo>
                  <a:lnTo>
                    <a:pt x="4262" y="1535"/>
                  </a:lnTo>
                  <a:lnTo>
                    <a:pt x="4116" y="1559"/>
                  </a:lnTo>
                  <a:lnTo>
                    <a:pt x="4043" y="1584"/>
                  </a:lnTo>
                  <a:lnTo>
                    <a:pt x="3994" y="1633"/>
                  </a:lnTo>
                  <a:lnTo>
                    <a:pt x="3994" y="1633"/>
                  </a:lnTo>
                  <a:lnTo>
                    <a:pt x="3946" y="1657"/>
                  </a:lnTo>
                  <a:lnTo>
                    <a:pt x="3873" y="1681"/>
                  </a:lnTo>
                  <a:lnTo>
                    <a:pt x="3702" y="1730"/>
                  </a:lnTo>
                  <a:lnTo>
                    <a:pt x="3702" y="1730"/>
                  </a:lnTo>
                  <a:lnTo>
                    <a:pt x="3605" y="1730"/>
                  </a:lnTo>
                  <a:lnTo>
                    <a:pt x="3507" y="1779"/>
                  </a:lnTo>
                  <a:lnTo>
                    <a:pt x="3410" y="1827"/>
                  </a:lnTo>
                  <a:lnTo>
                    <a:pt x="3312" y="1900"/>
                  </a:lnTo>
                  <a:lnTo>
                    <a:pt x="3312" y="1900"/>
                  </a:lnTo>
                  <a:lnTo>
                    <a:pt x="3288" y="1949"/>
                  </a:lnTo>
                  <a:lnTo>
                    <a:pt x="3288" y="2022"/>
                  </a:lnTo>
                  <a:lnTo>
                    <a:pt x="3288" y="2144"/>
                  </a:lnTo>
                  <a:lnTo>
                    <a:pt x="3386" y="2314"/>
                  </a:lnTo>
                  <a:lnTo>
                    <a:pt x="3507" y="2485"/>
                  </a:lnTo>
                  <a:lnTo>
                    <a:pt x="3507" y="2485"/>
                  </a:lnTo>
                  <a:lnTo>
                    <a:pt x="3605" y="2558"/>
                  </a:lnTo>
                  <a:lnTo>
                    <a:pt x="3702" y="2582"/>
                  </a:lnTo>
                  <a:lnTo>
                    <a:pt x="3800" y="2607"/>
                  </a:lnTo>
                  <a:lnTo>
                    <a:pt x="3921" y="2607"/>
                  </a:lnTo>
                  <a:lnTo>
                    <a:pt x="4043" y="2582"/>
                  </a:lnTo>
                  <a:lnTo>
                    <a:pt x="4141" y="2534"/>
                  </a:lnTo>
                  <a:lnTo>
                    <a:pt x="4262" y="2461"/>
                  </a:lnTo>
                  <a:lnTo>
                    <a:pt x="4360" y="2388"/>
                  </a:lnTo>
                  <a:lnTo>
                    <a:pt x="4360" y="2388"/>
                  </a:lnTo>
                  <a:lnTo>
                    <a:pt x="4555" y="2193"/>
                  </a:lnTo>
                  <a:lnTo>
                    <a:pt x="4749" y="2047"/>
                  </a:lnTo>
                  <a:lnTo>
                    <a:pt x="4920" y="1949"/>
                  </a:lnTo>
                  <a:lnTo>
                    <a:pt x="5042" y="1900"/>
                  </a:lnTo>
                  <a:lnTo>
                    <a:pt x="5042" y="1900"/>
                  </a:lnTo>
                  <a:lnTo>
                    <a:pt x="5115" y="1925"/>
                  </a:lnTo>
                  <a:lnTo>
                    <a:pt x="5163" y="1974"/>
                  </a:lnTo>
                  <a:lnTo>
                    <a:pt x="5212" y="2022"/>
                  </a:lnTo>
                  <a:lnTo>
                    <a:pt x="5212" y="2095"/>
                  </a:lnTo>
                  <a:lnTo>
                    <a:pt x="5212" y="2095"/>
                  </a:lnTo>
                  <a:lnTo>
                    <a:pt x="5236" y="2168"/>
                  </a:lnTo>
                  <a:lnTo>
                    <a:pt x="5285" y="2241"/>
                  </a:lnTo>
                  <a:lnTo>
                    <a:pt x="5334" y="2266"/>
                  </a:lnTo>
                  <a:lnTo>
                    <a:pt x="5407" y="2290"/>
                  </a:lnTo>
                  <a:lnTo>
                    <a:pt x="5407" y="2290"/>
                  </a:lnTo>
                  <a:lnTo>
                    <a:pt x="5504" y="2314"/>
                  </a:lnTo>
                  <a:lnTo>
                    <a:pt x="5602" y="2339"/>
                  </a:lnTo>
                  <a:lnTo>
                    <a:pt x="5699" y="2412"/>
                  </a:lnTo>
                  <a:lnTo>
                    <a:pt x="5797" y="2485"/>
                  </a:lnTo>
                  <a:lnTo>
                    <a:pt x="5797" y="2485"/>
                  </a:lnTo>
                  <a:lnTo>
                    <a:pt x="5845" y="2558"/>
                  </a:lnTo>
                  <a:lnTo>
                    <a:pt x="5870" y="2680"/>
                  </a:lnTo>
                  <a:lnTo>
                    <a:pt x="5845" y="2777"/>
                  </a:lnTo>
                  <a:lnTo>
                    <a:pt x="5797" y="2850"/>
                  </a:lnTo>
                  <a:lnTo>
                    <a:pt x="5797" y="2850"/>
                  </a:lnTo>
                  <a:lnTo>
                    <a:pt x="5699" y="2923"/>
                  </a:lnTo>
                  <a:lnTo>
                    <a:pt x="5602" y="2996"/>
                  </a:lnTo>
                  <a:lnTo>
                    <a:pt x="5504" y="3045"/>
                  </a:lnTo>
                  <a:lnTo>
                    <a:pt x="5407" y="3045"/>
                  </a:lnTo>
                  <a:lnTo>
                    <a:pt x="5407" y="3045"/>
                  </a:lnTo>
                  <a:lnTo>
                    <a:pt x="5310" y="3069"/>
                  </a:lnTo>
                  <a:lnTo>
                    <a:pt x="5163" y="3167"/>
                  </a:lnTo>
                  <a:lnTo>
                    <a:pt x="4993" y="3289"/>
                  </a:lnTo>
                  <a:lnTo>
                    <a:pt x="4847" y="3435"/>
                  </a:lnTo>
                  <a:lnTo>
                    <a:pt x="4847" y="3435"/>
                  </a:lnTo>
                  <a:lnTo>
                    <a:pt x="4676" y="3581"/>
                  </a:lnTo>
                  <a:lnTo>
                    <a:pt x="4506" y="3703"/>
                  </a:lnTo>
                  <a:lnTo>
                    <a:pt x="4384" y="3776"/>
                  </a:lnTo>
                  <a:lnTo>
                    <a:pt x="4262" y="3800"/>
                  </a:lnTo>
                  <a:lnTo>
                    <a:pt x="4262" y="3800"/>
                  </a:lnTo>
                  <a:lnTo>
                    <a:pt x="4141" y="3849"/>
                  </a:lnTo>
                  <a:lnTo>
                    <a:pt x="3970" y="3971"/>
                  </a:lnTo>
                  <a:lnTo>
                    <a:pt x="3726" y="4165"/>
                  </a:lnTo>
                  <a:lnTo>
                    <a:pt x="3483" y="4409"/>
                  </a:lnTo>
                  <a:lnTo>
                    <a:pt x="3142" y="4750"/>
                  </a:lnTo>
                  <a:lnTo>
                    <a:pt x="3142" y="4750"/>
                  </a:lnTo>
                  <a:lnTo>
                    <a:pt x="3020" y="4847"/>
                  </a:lnTo>
                  <a:lnTo>
                    <a:pt x="2874" y="4969"/>
                  </a:lnTo>
                  <a:lnTo>
                    <a:pt x="2557" y="5164"/>
                  </a:lnTo>
                  <a:lnTo>
                    <a:pt x="2265" y="5286"/>
                  </a:lnTo>
                  <a:lnTo>
                    <a:pt x="2119" y="5310"/>
                  </a:lnTo>
                  <a:lnTo>
                    <a:pt x="1997" y="5335"/>
                  </a:lnTo>
                  <a:lnTo>
                    <a:pt x="1997" y="5335"/>
                  </a:lnTo>
                  <a:lnTo>
                    <a:pt x="1754" y="5335"/>
                  </a:lnTo>
                  <a:lnTo>
                    <a:pt x="1535" y="5383"/>
                  </a:lnTo>
                  <a:lnTo>
                    <a:pt x="1364" y="5456"/>
                  </a:lnTo>
                  <a:lnTo>
                    <a:pt x="1242" y="5529"/>
                  </a:lnTo>
                  <a:lnTo>
                    <a:pt x="1242" y="5529"/>
                  </a:lnTo>
                  <a:lnTo>
                    <a:pt x="1169" y="5602"/>
                  </a:lnTo>
                  <a:lnTo>
                    <a:pt x="1096" y="5700"/>
                  </a:lnTo>
                  <a:lnTo>
                    <a:pt x="1047" y="5797"/>
                  </a:lnTo>
                  <a:lnTo>
                    <a:pt x="1047" y="5895"/>
                  </a:lnTo>
                  <a:lnTo>
                    <a:pt x="1047" y="5895"/>
                  </a:lnTo>
                  <a:lnTo>
                    <a:pt x="1047" y="5992"/>
                  </a:lnTo>
                  <a:lnTo>
                    <a:pt x="1096" y="6090"/>
                  </a:lnTo>
                  <a:lnTo>
                    <a:pt x="1169" y="6187"/>
                  </a:lnTo>
                  <a:lnTo>
                    <a:pt x="1242" y="6284"/>
                  </a:lnTo>
                  <a:lnTo>
                    <a:pt x="1242" y="6284"/>
                  </a:lnTo>
                  <a:lnTo>
                    <a:pt x="1315" y="6357"/>
                  </a:lnTo>
                  <a:lnTo>
                    <a:pt x="1413" y="6406"/>
                  </a:lnTo>
                  <a:lnTo>
                    <a:pt x="1535" y="6455"/>
                  </a:lnTo>
                  <a:lnTo>
                    <a:pt x="1608" y="6455"/>
                  </a:lnTo>
                  <a:lnTo>
                    <a:pt x="1608" y="6455"/>
                  </a:lnTo>
                  <a:lnTo>
                    <a:pt x="1729" y="6504"/>
                  </a:lnTo>
                  <a:lnTo>
                    <a:pt x="1876" y="6601"/>
                  </a:lnTo>
                  <a:lnTo>
                    <a:pt x="2070" y="6747"/>
                  </a:lnTo>
                  <a:lnTo>
                    <a:pt x="2290" y="6942"/>
                  </a:lnTo>
                  <a:lnTo>
                    <a:pt x="2290" y="6942"/>
                  </a:lnTo>
                  <a:lnTo>
                    <a:pt x="2484" y="7137"/>
                  </a:lnTo>
                  <a:lnTo>
                    <a:pt x="2679" y="7283"/>
                  </a:lnTo>
                  <a:lnTo>
                    <a:pt x="2825" y="7380"/>
                  </a:lnTo>
                  <a:lnTo>
                    <a:pt x="2947" y="7405"/>
                  </a:lnTo>
                  <a:lnTo>
                    <a:pt x="2947" y="7405"/>
                  </a:lnTo>
                  <a:lnTo>
                    <a:pt x="3093" y="7380"/>
                  </a:lnTo>
                  <a:lnTo>
                    <a:pt x="3166" y="7356"/>
                  </a:lnTo>
                  <a:lnTo>
                    <a:pt x="3239" y="7332"/>
                  </a:lnTo>
                  <a:lnTo>
                    <a:pt x="3239" y="7332"/>
                  </a:lnTo>
                  <a:lnTo>
                    <a:pt x="3288" y="7283"/>
                  </a:lnTo>
                  <a:lnTo>
                    <a:pt x="3410" y="7259"/>
                  </a:lnTo>
                  <a:lnTo>
                    <a:pt x="3556" y="7234"/>
                  </a:lnTo>
                  <a:lnTo>
                    <a:pt x="3702" y="7234"/>
                  </a:lnTo>
                  <a:lnTo>
                    <a:pt x="3702" y="7234"/>
                  </a:lnTo>
                  <a:lnTo>
                    <a:pt x="3873" y="7234"/>
                  </a:lnTo>
                  <a:lnTo>
                    <a:pt x="4019" y="7283"/>
                  </a:lnTo>
                  <a:lnTo>
                    <a:pt x="4165" y="7332"/>
                  </a:lnTo>
                  <a:lnTo>
                    <a:pt x="4262" y="7429"/>
                  </a:lnTo>
                  <a:lnTo>
                    <a:pt x="4262" y="7429"/>
                  </a:lnTo>
                  <a:lnTo>
                    <a:pt x="4360" y="7502"/>
                  </a:lnTo>
                  <a:lnTo>
                    <a:pt x="4457" y="7551"/>
                  </a:lnTo>
                  <a:lnTo>
                    <a:pt x="4555" y="7600"/>
                  </a:lnTo>
                  <a:lnTo>
                    <a:pt x="4652" y="7600"/>
                  </a:lnTo>
                  <a:lnTo>
                    <a:pt x="4652" y="7600"/>
                  </a:lnTo>
                  <a:lnTo>
                    <a:pt x="4749" y="7648"/>
                  </a:lnTo>
                  <a:lnTo>
                    <a:pt x="4896" y="7721"/>
                  </a:lnTo>
                  <a:lnTo>
                    <a:pt x="5066" y="7843"/>
                  </a:lnTo>
                  <a:lnTo>
                    <a:pt x="5212" y="7989"/>
                  </a:lnTo>
                  <a:lnTo>
                    <a:pt x="5212" y="7989"/>
                  </a:lnTo>
                  <a:lnTo>
                    <a:pt x="5383" y="8135"/>
                  </a:lnTo>
                  <a:lnTo>
                    <a:pt x="5553" y="8257"/>
                  </a:lnTo>
                  <a:lnTo>
                    <a:pt x="5699" y="8330"/>
                  </a:lnTo>
                  <a:lnTo>
                    <a:pt x="5797" y="8355"/>
                  </a:lnTo>
                  <a:lnTo>
                    <a:pt x="5797" y="8355"/>
                  </a:lnTo>
                  <a:lnTo>
                    <a:pt x="5870" y="8379"/>
                  </a:lnTo>
                  <a:lnTo>
                    <a:pt x="5992" y="8428"/>
                  </a:lnTo>
                  <a:lnTo>
                    <a:pt x="6089" y="8476"/>
                  </a:lnTo>
                  <a:lnTo>
                    <a:pt x="6162" y="8549"/>
                  </a:lnTo>
                  <a:lnTo>
                    <a:pt x="6162" y="8549"/>
                  </a:lnTo>
                  <a:lnTo>
                    <a:pt x="6259" y="8622"/>
                  </a:lnTo>
                  <a:lnTo>
                    <a:pt x="6357" y="8695"/>
                  </a:lnTo>
                  <a:lnTo>
                    <a:pt x="6454" y="8720"/>
                  </a:lnTo>
                  <a:lnTo>
                    <a:pt x="6552" y="8744"/>
                  </a:lnTo>
                  <a:lnTo>
                    <a:pt x="6552" y="8744"/>
                  </a:lnTo>
                  <a:lnTo>
                    <a:pt x="6649" y="8769"/>
                  </a:lnTo>
                  <a:lnTo>
                    <a:pt x="6747" y="8793"/>
                  </a:lnTo>
                  <a:lnTo>
                    <a:pt x="6844" y="8866"/>
                  </a:lnTo>
                  <a:lnTo>
                    <a:pt x="6941" y="8939"/>
                  </a:lnTo>
                  <a:lnTo>
                    <a:pt x="6941" y="8939"/>
                  </a:lnTo>
                  <a:lnTo>
                    <a:pt x="7014" y="9036"/>
                  </a:lnTo>
                  <a:lnTo>
                    <a:pt x="7063" y="9134"/>
                  </a:lnTo>
                  <a:lnTo>
                    <a:pt x="7112" y="9231"/>
                  </a:lnTo>
                  <a:lnTo>
                    <a:pt x="7112" y="9304"/>
                  </a:lnTo>
                  <a:lnTo>
                    <a:pt x="7112" y="9304"/>
                  </a:lnTo>
                  <a:lnTo>
                    <a:pt x="7112" y="9402"/>
                  </a:lnTo>
                  <a:lnTo>
                    <a:pt x="7063" y="9499"/>
                  </a:lnTo>
                  <a:lnTo>
                    <a:pt x="7014" y="9597"/>
                  </a:lnTo>
                  <a:lnTo>
                    <a:pt x="6941" y="9694"/>
                  </a:lnTo>
                  <a:lnTo>
                    <a:pt x="6941" y="9694"/>
                  </a:lnTo>
                  <a:lnTo>
                    <a:pt x="6868" y="9791"/>
                  </a:lnTo>
                  <a:lnTo>
                    <a:pt x="6795" y="9889"/>
                  </a:lnTo>
                  <a:lnTo>
                    <a:pt x="6747" y="9986"/>
                  </a:lnTo>
                  <a:lnTo>
                    <a:pt x="6747" y="10084"/>
                  </a:lnTo>
                  <a:lnTo>
                    <a:pt x="6747" y="10084"/>
                  </a:lnTo>
                  <a:lnTo>
                    <a:pt x="6722" y="10181"/>
                  </a:lnTo>
                  <a:lnTo>
                    <a:pt x="6625" y="10327"/>
                  </a:lnTo>
                  <a:lnTo>
                    <a:pt x="6503" y="10473"/>
                  </a:lnTo>
                  <a:lnTo>
                    <a:pt x="6357" y="10644"/>
                  </a:lnTo>
                  <a:lnTo>
                    <a:pt x="6357" y="10644"/>
                  </a:lnTo>
                  <a:lnTo>
                    <a:pt x="6211" y="10814"/>
                  </a:lnTo>
                  <a:lnTo>
                    <a:pt x="6089" y="10961"/>
                  </a:lnTo>
                  <a:lnTo>
                    <a:pt x="6016" y="11107"/>
                  </a:lnTo>
                  <a:lnTo>
                    <a:pt x="5992" y="11204"/>
                  </a:lnTo>
                  <a:lnTo>
                    <a:pt x="5992" y="11204"/>
                  </a:lnTo>
                  <a:lnTo>
                    <a:pt x="5943" y="11326"/>
                  </a:lnTo>
                  <a:lnTo>
                    <a:pt x="5870" y="11472"/>
                  </a:lnTo>
                  <a:lnTo>
                    <a:pt x="5748" y="11618"/>
                  </a:lnTo>
                  <a:lnTo>
                    <a:pt x="5602" y="11789"/>
                  </a:lnTo>
                  <a:lnTo>
                    <a:pt x="5602" y="11789"/>
                  </a:lnTo>
                  <a:lnTo>
                    <a:pt x="5456" y="11935"/>
                  </a:lnTo>
                  <a:lnTo>
                    <a:pt x="5334" y="12105"/>
                  </a:lnTo>
                  <a:lnTo>
                    <a:pt x="5261" y="12251"/>
                  </a:lnTo>
                  <a:lnTo>
                    <a:pt x="5212" y="12349"/>
                  </a:lnTo>
                  <a:lnTo>
                    <a:pt x="5212" y="12349"/>
                  </a:lnTo>
                  <a:lnTo>
                    <a:pt x="5188" y="12446"/>
                  </a:lnTo>
                  <a:lnTo>
                    <a:pt x="5139" y="12568"/>
                  </a:lnTo>
                  <a:lnTo>
                    <a:pt x="5042" y="12714"/>
                  </a:lnTo>
                  <a:lnTo>
                    <a:pt x="4944" y="12836"/>
                  </a:lnTo>
                  <a:lnTo>
                    <a:pt x="4944" y="12836"/>
                  </a:lnTo>
                  <a:lnTo>
                    <a:pt x="4822" y="12958"/>
                  </a:lnTo>
                  <a:lnTo>
                    <a:pt x="4725" y="13079"/>
                  </a:lnTo>
                  <a:lnTo>
                    <a:pt x="4676" y="13201"/>
                  </a:lnTo>
                  <a:lnTo>
                    <a:pt x="4652" y="13299"/>
                  </a:lnTo>
                  <a:lnTo>
                    <a:pt x="4652" y="13299"/>
                  </a:lnTo>
                  <a:lnTo>
                    <a:pt x="4676" y="13469"/>
                  </a:lnTo>
                  <a:lnTo>
                    <a:pt x="4701" y="13542"/>
                  </a:lnTo>
                  <a:lnTo>
                    <a:pt x="4749" y="13591"/>
                  </a:lnTo>
                  <a:lnTo>
                    <a:pt x="4749" y="13591"/>
                  </a:lnTo>
                  <a:lnTo>
                    <a:pt x="4774" y="13640"/>
                  </a:lnTo>
                  <a:lnTo>
                    <a:pt x="4822" y="13713"/>
                  </a:lnTo>
                  <a:lnTo>
                    <a:pt x="4847" y="13883"/>
                  </a:lnTo>
                  <a:lnTo>
                    <a:pt x="4847" y="13883"/>
                  </a:lnTo>
                  <a:lnTo>
                    <a:pt x="4822" y="13956"/>
                  </a:lnTo>
                  <a:lnTo>
                    <a:pt x="4774" y="14005"/>
                  </a:lnTo>
                  <a:lnTo>
                    <a:pt x="4725" y="14054"/>
                  </a:lnTo>
                  <a:lnTo>
                    <a:pt x="4652" y="14054"/>
                  </a:lnTo>
                  <a:lnTo>
                    <a:pt x="4652" y="14054"/>
                  </a:lnTo>
                  <a:lnTo>
                    <a:pt x="4555" y="14054"/>
                  </a:lnTo>
                  <a:lnTo>
                    <a:pt x="4457" y="14005"/>
                  </a:lnTo>
                  <a:lnTo>
                    <a:pt x="4360" y="13956"/>
                  </a:lnTo>
                  <a:lnTo>
                    <a:pt x="4262" y="13883"/>
                  </a:lnTo>
                  <a:lnTo>
                    <a:pt x="4262" y="13883"/>
                  </a:lnTo>
                  <a:lnTo>
                    <a:pt x="4189" y="13761"/>
                  </a:lnTo>
                  <a:lnTo>
                    <a:pt x="4141" y="13615"/>
                  </a:lnTo>
                  <a:lnTo>
                    <a:pt x="4092" y="13469"/>
                  </a:lnTo>
                  <a:lnTo>
                    <a:pt x="4092" y="13299"/>
                  </a:lnTo>
                  <a:lnTo>
                    <a:pt x="4092" y="13299"/>
                  </a:lnTo>
                  <a:lnTo>
                    <a:pt x="4067" y="13152"/>
                  </a:lnTo>
                  <a:lnTo>
                    <a:pt x="4019" y="12982"/>
                  </a:lnTo>
                  <a:lnTo>
                    <a:pt x="3970" y="12836"/>
                  </a:lnTo>
                  <a:lnTo>
                    <a:pt x="3897" y="12738"/>
                  </a:lnTo>
                  <a:lnTo>
                    <a:pt x="3897" y="12738"/>
                  </a:lnTo>
                  <a:lnTo>
                    <a:pt x="3848" y="12690"/>
                  </a:lnTo>
                  <a:lnTo>
                    <a:pt x="3824" y="12592"/>
                  </a:lnTo>
                  <a:lnTo>
                    <a:pt x="3751" y="12349"/>
                  </a:lnTo>
                  <a:lnTo>
                    <a:pt x="3726" y="12056"/>
                  </a:lnTo>
                  <a:lnTo>
                    <a:pt x="3702" y="11716"/>
                  </a:lnTo>
                  <a:lnTo>
                    <a:pt x="3702" y="11472"/>
                  </a:lnTo>
                  <a:lnTo>
                    <a:pt x="3702" y="11472"/>
                  </a:lnTo>
                  <a:lnTo>
                    <a:pt x="3702" y="11301"/>
                  </a:lnTo>
                  <a:lnTo>
                    <a:pt x="3653" y="11107"/>
                  </a:lnTo>
                  <a:lnTo>
                    <a:pt x="3629" y="10936"/>
                  </a:lnTo>
                  <a:lnTo>
                    <a:pt x="3556" y="10741"/>
                  </a:lnTo>
                  <a:lnTo>
                    <a:pt x="3483" y="10571"/>
                  </a:lnTo>
                  <a:lnTo>
                    <a:pt x="3410" y="10425"/>
                  </a:lnTo>
                  <a:lnTo>
                    <a:pt x="3312" y="10279"/>
                  </a:lnTo>
                  <a:lnTo>
                    <a:pt x="3239" y="10181"/>
                  </a:lnTo>
                  <a:lnTo>
                    <a:pt x="3239" y="10181"/>
                  </a:lnTo>
                  <a:lnTo>
                    <a:pt x="3045" y="9962"/>
                  </a:lnTo>
                  <a:lnTo>
                    <a:pt x="2898" y="9767"/>
                  </a:lnTo>
                  <a:lnTo>
                    <a:pt x="2801" y="9621"/>
                  </a:lnTo>
                  <a:lnTo>
                    <a:pt x="2752" y="9499"/>
                  </a:lnTo>
                  <a:lnTo>
                    <a:pt x="2752" y="9499"/>
                  </a:lnTo>
                  <a:lnTo>
                    <a:pt x="2728" y="9353"/>
                  </a:lnTo>
                  <a:lnTo>
                    <a:pt x="2704" y="9280"/>
                  </a:lnTo>
                  <a:lnTo>
                    <a:pt x="2655" y="9231"/>
                  </a:lnTo>
                  <a:lnTo>
                    <a:pt x="2655" y="9231"/>
                  </a:lnTo>
                  <a:lnTo>
                    <a:pt x="2631" y="9158"/>
                  </a:lnTo>
                  <a:lnTo>
                    <a:pt x="2582" y="9036"/>
                  </a:lnTo>
                  <a:lnTo>
                    <a:pt x="2582" y="8890"/>
                  </a:lnTo>
                  <a:lnTo>
                    <a:pt x="2557" y="8744"/>
                  </a:lnTo>
                  <a:lnTo>
                    <a:pt x="2557" y="8744"/>
                  </a:lnTo>
                  <a:lnTo>
                    <a:pt x="2582" y="8598"/>
                  </a:lnTo>
                  <a:lnTo>
                    <a:pt x="2582" y="8452"/>
                  </a:lnTo>
                  <a:lnTo>
                    <a:pt x="2631" y="8330"/>
                  </a:lnTo>
                  <a:lnTo>
                    <a:pt x="2655" y="8281"/>
                  </a:lnTo>
                  <a:lnTo>
                    <a:pt x="2655" y="8281"/>
                  </a:lnTo>
                  <a:lnTo>
                    <a:pt x="2704" y="8208"/>
                  </a:lnTo>
                  <a:lnTo>
                    <a:pt x="2728" y="8160"/>
                  </a:lnTo>
                  <a:lnTo>
                    <a:pt x="2752" y="7989"/>
                  </a:lnTo>
                  <a:lnTo>
                    <a:pt x="2752" y="7989"/>
                  </a:lnTo>
                  <a:lnTo>
                    <a:pt x="2728" y="7819"/>
                  </a:lnTo>
                  <a:lnTo>
                    <a:pt x="2704" y="7746"/>
                  </a:lnTo>
                  <a:lnTo>
                    <a:pt x="2655" y="7697"/>
                  </a:lnTo>
                  <a:lnTo>
                    <a:pt x="2655" y="7697"/>
                  </a:lnTo>
                  <a:lnTo>
                    <a:pt x="2606" y="7673"/>
                  </a:lnTo>
                  <a:lnTo>
                    <a:pt x="2533" y="7624"/>
                  </a:lnTo>
                  <a:lnTo>
                    <a:pt x="2363" y="7600"/>
                  </a:lnTo>
                  <a:lnTo>
                    <a:pt x="2363" y="7600"/>
                  </a:lnTo>
                  <a:lnTo>
                    <a:pt x="2265" y="7575"/>
                  </a:lnTo>
                  <a:lnTo>
                    <a:pt x="2119" y="7502"/>
                  </a:lnTo>
                  <a:lnTo>
                    <a:pt x="1973" y="7380"/>
                  </a:lnTo>
                  <a:lnTo>
                    <a:pt x="1802" y="7234"/>
                  </a:lnTo>
                  <a:lnTo>
                    <a:pt x="1802" y="7234"/>
                  </a:lnTo>
                  <a:lnTo>
                    <a:pt x="1632" y="7088"/>
                  </a:lnTo>
                  <a:lnTo>
                    <a:pt x="1486" y="6966"/>
                  </a:lnTo>
                  <a:lnTo>
                    <a:pt x="1340" y="6869"/>
                  </a:lnTo>
                  <a:lnTo>
                    <a:pt x="1242" y="6845"/>
                  </a:lnTo>
                  <a:lnTo>
                    <a:pt x="1242" y="6845"/>
                  </a:lnTo>
                  <a:lnTo>
                    <a:pt x="1121" y="6796"/>
                  </a:lnTo>
                  <a:lnTo>
                    <a:pt x="926" y="6674"/>
                  </a:lnTo>
                  <a:lnTo>
                    <a:pt x="706" y="6504"/>
                  </a:lnTo>
                  <a:lnTo>
                    <a:pt x="463" y="6284"/>
                  </a:lnTo>
                  <a:lnTo>
                    <a:pt x="463" y="6284"/>
                  </a:lnTo>
                  <a:lnTo>
                    <a:pt x="171" y="5919"/>
                  </a:lnTo>
                  <a:lnTo>
                    <a:pt x="0" y="5700"/>
                  </a:lnTo>
                  <a:lnTo>
                    <a:pt x="0" y="5700"/>
                  </a:lnTo>
                  <a:lnTo>
                    <a:pt x="0" y="5724"/>
                  </a:lnTo>
                </a:path>
              </a:pathLst>
            </a:custGeom>
            <a:noFill/>
            <a:ln w="952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" name="Google Shape;668;p39"/>
            <p:cNvSpPr/>
            <p:nvPr/>
          </p:nvSpPr>
          <p:spPr>
            <a:xfrm>
              <a:off x="6128575" y="3695900"/>
              <a:ext cx="86475" cy="47525"/>
            </a:xfrm>
            <a:custGeom>
              <a:avLst/>
              <a:gdLst/>
              <a:ahLst/>
              <a:cxnLst/>
              <a:rect l="l" t="t" r="r" b="b"/>
              <a:pathLst>
                <a:path w="3459" h="1901" fill="none" extrusionOk="0">
                  <a:moveTo>
                    <a:pt x="2022" y="1340"/>
                  </a:moveTo>
                  <a:lnTo>
                    <a:pt x="2022" y="1340"/>
                  </a:lnTo>
                  <a:lnTo>
                    <a:pt x="1924" y="1413"/>
                  </a:lnTo>
                  <a:lnTo>
                    <a:pt x="1827" y="1486"/>
                  </a:lnTo>
                  <a:lnTo>
                    <a:pt x="1729" y="1511"/>
                  </a:lnTo>
                  <a:lnTo>
                    <a:pt x="1632" y="1535"/>
                  </a:lnTo>
                  <a:lnTo>
                    <a:pt x="1632" y="1535"/>
                  </a:lnTo>
                  <a:lnTo>
                    <a:pt x="1559" y="1535"/>
                  </a:lnTo>
                  <a:lnTo>
                    <a:pt x="1461" y="1584"/>
                  </a:lnTo>
                  <a:lnTo>
                    <a:pt x="1340" y="1657"/>
                  </a:lnTo>
                  <a:lnTo>
                    <a:pt x="1267" y="1730"/>
                  </a:lnTo>
                  <a:lnTo>
                    <a:pt x="1267" y="1730"/>
                  </a:lnTo>
                  <a:lnTo>
                    <a:pt x="1169" y="1803"/>
                  </a:lnTo>
                  <a:lnTo>
                    <a:pt x="1072" y="1852"/>
                  </a:lnTo>
                  <a:lnTo>
                    <a:pt x="974" y="1900"/>
                  </a:lnTo>
                  <a:lnTo>
                    <a:pt x="877" y="1900"/>
                  </a:lnTo>
                  <a:lnTo>
                    <a:pt x="877" y="1900"/>
                  </a:lnTo>
                  <a:lnTo>
                    <a:pt x="779" y="1900"/>
                  </a:lnTo>
                  <a:lnTo>
                    <a:pt x="682" y="1852"/>
                  </a:lnTo>
                  <a:lnTo>
                    <a:pt x="585" y="1803"/>
                  </a:lnTo>
                  <a:lnTo>
                    <a:pt x="512" y="1730"/>
                  </a:lnTo>
                  <a:lnTo>
                    <a:pt x="512" y="1730"/>
                  </a:lnTo>
                  <a:lnTo>
                    <a:pt x="438" y="1633"/>
                  </a:lnTo>
                  <a:lnTo>
                    <a:pt x="414" y="1535"/>
                  </a:lnTo>
                  <a:lnTo>
                    <a:pt x="438" y="1438"/>
                  </a:lnTo>
                  <a:lnTo>
                    <a:pt x="512" y="1340"/>
                  </a:lnTo>
                  <a:lnTo>
                    <a:pt x="512" y="1340"/>
                  </a:lnTo>
                  <a:lnTo>
                    <a:pt x="585" y="1243"/>
                  </a:lnTo>
                  <a:lnTo>
                    <a:pt x="633" y="1145"/>
                  </a:lnTo>
                  <a:lnTo>
                    <a:pt x="682" y="1048"/>
                  </a:lnTo>
                  <a:lnTo>
                    <a:pt x="682" y="951"/>
                  </a:lnTo>
                  <a:lnTo>
                    <a:pt x="682" y="951"/>
                  </a:lnTo>
                  <a:lnTo>
                    <a:pt x="658" y="804"/>
                  </a:lnTo>
                  <a:lnTo>
                    <a:pt x="633" y="731"/>
                  </a:lnTo>
                  <a:lnTo>
                    <a:pt x="585" y="683"/>
                  </a:lnTo>
                  <a:lnTo>
                    <a:pt x="585" y="683"/>
                  </a:lnTo>
                  <a:lnTo>
                    <a:pt x="536" y="634"/>
                  </a:lnTo>
                  <a:lnTo>
                    <a:pt x="463" y="610"/>
                  </a:lnTo>
                  <a:lnTo>
                    <a:pt x="317" y="585"/>
                  </a:lnTo>
                  <a:lnTo>
                    <a:pt x="317" y="585"/>
                  </a:lnTo>
                  <a:lnTo>
                    <a:pt x="146" y="561"/>
                  </a:lnTo>
                  <a:lnTo>
                    <a:pt x="73" y="512"/>
                  </a:lnTo>
                  <a:lnTo>
                    <a:pt x="24" y="488"/>
                  </a:lnTo>
                  <a:lnTo>
                    <a:pt x="24" y="488"/>
                  </a:lnTo>
                  <a:lnTo>
                    <a:pt x="0" y="439"/>
                  </a:lnTo>
                  <a:lnTo>
                    <a:pt x="24" y="366"/>
                  </a:lnTo>
                  <a:lnTo>
                    <a:pt x="49" y="293"/>
                  </a:lnTo>
                  <a:lnTo>
                    <a:pt x="122" y="196"/>
                  </a:lnTo>
                  <a:lnTo>
                    <a:pt x="122" y="196"/>
                  </a:lnTo>
                  <a:lnTo>
                    <a:pt x="171" y="171"/>
                  </a:lnTo>
                  <a:lnTo>
                    <a:pt x="268" y="123"/>
                  </a:lnTo>
                  <a:lnTo>
                    <a:pt x="512" y="74"/>
                  </a:lnTo>
                  <a:lnTo>
                    <a:pt x="804" y="25"/>
                  </a:lnTo>
                  <a:lnTo>
                    <a:pt x="1145" y="1"/>
                  </a:lnTo>
                  <a:lnTo>
                    <a:pt x="2509" y="1"/>
                  </a:lnTo>
                  <a:lnTo>
                    <a:pt x="2509" y="1"/>
                  </a:lnTo>
                  <a:lnTo>
                    <a:pt x="2850" y="25"/>
                  </a:lnTo>
                  <a:lnTo>
                    <a:pt x="3142" y="49"/>
                  </a:lnTo>
                  <a:lnTo>
                    <a:pt x="3337" y="74"/>
                  </a:lnTo>
                  <a:lnTo>
                    <a:pt x="3434" y="98"/>
                  </a:lnTo>
                  <a:lnTo>
                    <a:pt x="3434" y="98"/>
                  </a:lnTo>
                  <a:lnTo>
                    <a:pt x="3458" y="123"/>
                  </a:lnTo>
                  <a:lnTo>
                    <a:pt x="3434" y="171"/>
                  </a:lnTo>
                  <a:lnTo>
                    <a:pt x="3361" y="317"/>
                  </a:lnTo>
                  <a:lnTo>
                    <a:pt x="3239" y="488"/>
                  </a:lnTo>
                  <a:lnTo>
                    <a:pt x="3069" y="683"/>
                  </a:lnTo>
                  <a:lnTo>
                    <a:pt x="3069" y="683"/>
                  </a:lnTo>
                  <a:lnTo>
                    <a:pt x="2874" y="853"/>
                  </a:lnTo>
                  <a:lnTo>
                    <a:pt x="2679" y="999"/>
                  </a:lnTo>
                  <a:lnTo>
                    <a:pt x="2509" y="1121"/>
                  </a:lnTo>
                  <a:lnTo>
                    <a:pt x="2411" y="1145"/>
                  </a:lnTo>
                  <a:lnTo>
                    <a:pt x="2411" y="1145"/>
                  </a:lnTo>
                  <a:lnTo>
                    <a:pt x="2314" y="1170"/>
                  </a:lnTo>
                  <a:lnTo>
                    <a:pt x="2216" y="1194"/>
                  </a:lnTo>
                  <a:lnTo>
                    <a:pt x="2119" y="1267"/>
                  </a:lnTo>
                  <a:lnTo>
                    <a:pt x="2022" y="1340"/>
                  </a:lnTo>
                  <a:lnTo>
                    <a:pt x="2022" y="1340"/>
                  </a:lnTo>
                </a:path>
              </a:pathLst>
            </a:custGeom>
            <a:noFill/>
            <a:ln w="952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" name="Google Shape;669;p39"/>
            <p:cNvSpPr/>
            <p:nvPr/>
          </p:nvSpPr>
          <p:spPr>
            <a:xfrm>
              <a:off x="6357500" y="3940075"/>
              <a:ext cx="18900" cy="34725"/>
            </a:xfrm>
            <a:custGeom>
              <a:avLst/>
              <a:gdLst/>
              <a:ahLst/>
              <a:cxnLst/>
              <a:rect l="l" t="t" r="r" b="b"/>
              <a:pathLst>
                <a:path w="756" h="1389" fill="none" extrusionOk="0">
                  <a:moveTo>
                    <a:pt x="585" y="682"/>
                  </a:moveTo>
                  <a:lnTo>
                    <a:pt x="585" y="682"/>
                  </a:lnTo>
                  <a:lnTo>
                    <a:pt x="512" y="779"/>
                  </a:lnTo>
                  <a:lnTo>
                    <a:pt x="439" y="877"/>
                  </a:lnTo>
                  <a:lnTo>
                    <a:pt x="390" y="974"/>
                  </a:lnTo>
                  <a:lnTo>
                    <a:pt x="390" y="1072"/>
                  </a:lnTo>
                  <a:lnTo>
                    <a:pt x="390" y="1072"/>
                  </a:lnTo>
                  <a:lnTo>
                    <a:pt x="366" y="1218"/>
                  </a:lnTo>
                  <a:lnTo>
                    <a:pt x="317" y="1291"/>
                  </a:lnTo>
                  <a:lnTo>
                    <a:pt x="293" y="1364"/>
                  </a:lnTo>
                  <a:lnTo>
                    <a:pt x="293" y="1364"/>
                  </a:lnTo>
                  <a:lnTo>
                    <a:pt x="244" y="1388"/>
                  </a:lnTo>
                  <a:lnTo>
                    <a:pt x="195" y="1388"/>
                  </a:lnTo>
                  <a:lnTo>
                    <a:pt x="147" y="1388"/>
                  </a:lnTo>
                  <a:lnTo>
                    <a:pt x="98" y="1364"/>
                  </a:lnTo>
                  <a:lnTo>
                    <a:pt x="98" y="1364"/>
                  </a:lnTo>
                  <a:lnTo>
                    <a:pt x="74" y="1291"/>
                  </a:lnTo>
                  <a:lnTo>
                    <a:pt x="25" y="1169"/>
                  </a:lnTo>
                  <a:lnTo>
                    <a:pt x="25" y="1023"/>
                  </a:lnTo>
                  <a:lnTo>
                    <a:pt x="1" y="877"/>
                  </a:lnTo>
                  <a:lnTo>
                    <a:pt x="1" y="877"/>
                  </a:lnTo>
                  <a:lnTo>
                    <a:pt x="25" y="706"/>
                  </a:lnTo>
                  <a:lnTo>
                    <a:pt x="98" y="536"/>
                  </a:lnTo>
                  <a:lnTo>
                    <a:pt x="171" y="365"/>
                  </a:lnTo>
                  <a:lnTo>
                    <a:pt x="293" y="219"/>
                  </a:lnTo>
                  <a:lnTo>
                    <a:pt x="293" y="219"/>
                  </a:lnTo>
                  <a:lnTo>
                    <a:pt x="415" y="122"/>
                  </a:lnTo>
                  <a:lnTo>
                    <a:pt x="512" y="49"/>
                  </a:lnTo>
                  <a:lnTo>
                    <a:pt x="609" y="0"/>
                  </a:lnTo>
                  <a:lnTo>
                    <a:pt x="682" y="24"/>
                  </a:lnTo>
                  <a:lnTo>
                    <a:pt x="682" y="24"/>
                  </a:lnTo>
                  <a:lnTo>
                    <a:pt x="707" y="73"/>
                  </a:lnTo>
                  <a:lnTo>
                    <a:pt x="731" y="146"/>
                  </a:lnTo>
                  <a:lnTo>
                    <a:pt x="756" y="317"/>
                  </a:lnTo>
                  <a:lnTo>
                    <a:pt x="756" y="317"/>
                  </a:lnTo>
                  <a:lnTo>
                    <a:pt x="756" y="390"/>
                  </a:lnTo>
                  <a:lnTo>
                    <a:pt x="707" y="487"/>
                  </a:lnTo>
                  <a:lnTo>
                    <a:pt x="658" y="609"/>
                  </a:lnTo>
                  <a:lnTo>
                    <a:pt x="585" y="682"/>
                  </a:lnTo>
                  <a:lnTo>
                    <a:pt x="585" y="682"/>
                  </a:lnTo>
                </a:path>
              </a:pathLst>
            </a:custGeom>
            <a:noFill/>
            <a:ln w="952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" name="Google Shape;670;p39"/>
            <p:cNvSpPr/>
            <p:nvPr/>
          </p:nvSpPr>
          <p:spPr>
            <a:xfrm>
              <a:off x="6202850" y="3720875"/>
              <a:ext cx="204000" cy="278875"/>
            </a:xfrm>
            <a:custGeom>
              <a:avLst/>
              <a:gdLst/>
              <a:ahLst/>
              <a:cxnLst/>
              <a:rect l="l" t="t" r="r" b="b"/>
              <a:pathLst>
                <a:path w="8160" h="11155" fill="none" extrusionOk="0">
                  <a:moveTo>
                    <a:pt x="8159" y="4774"/>
                  </a:moveTo>
                  <a:lnTo>
                    <a:pt x="8159" y="4774"/>
                  </a:lnTo>
                  <a:lnTo>
                    <a:pt x="7599" y="4701"/>
                  </a:lnTo>
                  <a:lnTo>
                    <a:pt x="7283" y="4652"/>
                  </a:lnTo>
                  <a:lnTo>
                    <a:pt x="7136" y="4603"/>
                  </a:lnTo>
                  <a:lnTo>
                    <a:pt x="7136" y="4603"/>
                  </a:lnTo>
                  <a:lnTo>
                    <a:pt x="7088" y="4579"/>
                  </a:lnTo>
                  <a:lnTo>
                    <a:pt x="7015" y="4555"/>
                  </a:lnTo>
                  <a:lnTo>
                    <a:pt x="6844" y="4530"/>
                  </a:lnTo>
                  <a:lnTo>
                    <a:pt x="6844" y="4530"/>
                  </a:lnTo>
                  <a:lnTo>
                    <a:pt x="6747" y="4506"/>
                  </a:lnTo>
                  <a:lnTo>
                    <a:pt x="6649" y="4457"/>
                  </a:lnTo>
                  <a:lnTo>
                    <a:pt x="6552" y="4409"/>
                  </a:lnTo>
                  <a:lnTo>
                    <a:pt x="6454" y="4336"/>
                  </a:lnTo>
                  <a:lnTo>
                    <a:pt x="6454" y="4336"/>
                  </a:lnTo>
                  <a:lnTo>
                    <a:pt x="6381" y="4262"/>
                  </a:lnTo>
                  <a:lnTo>
                    <a:pt x="6308" y="4214"/>
                  </a:lnTo>
                  <a:lnTo>
                    <a:pt x="6235" y="4214"/>
                  </a:lnTo>
                  <a:lnTo>
                    <a:pt x="6187" y="4238"/>
                  </a:lnTo>
                  <a:lnTo>
                    <a:pt x="6187" y="4238"/>
                  </a:lnTo>
                  <a:lnTo>
                    <a:pt x="6162" y="4287"/>
                  </a:lnTo>
                  <a:lnTo>
                    <a:pt x="6162" y="4360"/>
                  </a:lnTo>
                  <a:lnTo>
                    <a:pt x="6211" y="4433"/>
                  </a:lnTo>
                  <a:lnTo>
                    <a:pt x="6284" y="4530"/>
                  </a:lnTo>
                  <a:lnTo>
                    <a:pt x="6284" y="4530"/>
                  </a:lnTo>
                  <a:lnTo>
                    <a:pt x="6357" y="4603"/>
                  </a:lnTo>
                  <a:lnTo>
                    <a:pt x="6454" y="4652"/>
                  </a:lnTo>
                  <a:lnTo>
                    <a:pt x="6576" y="4701"/>
                  </a:lnTo>
                  <a:lnTo>
                    <a:pt x="6649" y="4701"/>
                  </a:lnTo>
                  <a:lnTo>
                    <a:pt x="6649" y="4701"/>
                  </a:lnTo>
                  <a:lnTo>
                    <a:pt x="6747" y="4725"/>
                  </a:lnTo>
                  <a:lnTo>
                    <a:pt x="6844" y="4774"/>
                  </a:lnTo>
                  <a:lnTo>
                    <a:pt x="6942" y="4823"/>
                  </a:lnTo>
                  <a:lnTo>
                    <a:pt x="7039" y="4896"/>
                  </a:lnTo>
                  <a:lnTo>
                    <a:pt x="7039" y="4896"/>
                  </a:lnTo>
                  <a:lnTo>
                    <a:pt x="7063" y="4944"/>
                  </a:lnTo>
                  <a:lnTo>
                    <a:pt x="7088" y="4993"/>
                  </a:lnTo>
                  <a:lnTo>
                    <a:pt x="7063" y="5139"/>
                  </a:lnTo>
                  <a:lnTo>
                    <a:pt x="6966" y="5310"/>
                  </a:lnTo>
                  <a:lnTo>
                    <a:pt x="6844" y="5480"/>
                  </a:lnTo>
                  <a:lnTo>
                    <a:pt x="6844" y="5480"/>
                  </a:lnTo>
                  <a:lnTo>
                    <a:pt x="6674" y="5626"/>
                  </a:lnTo>
                  <a:lnTo>
                    <a:pt x="6528" y="5748"/>
                  </a:lnTo>
                  <a:lnTo>
                    <a:pt x="6381" y="5821"/>
                  </a:lnTo>
                  <a:lnTo>
                    <a:pt x="6284" y="5846"/>
                  </a:lnTo>
                  <a:lnTo>
                    <a:pt x="6284" y="5846"/>
                  </a:lnTo>
                  <a:lnTo>
                    <a:pt x="6113" y="5870"/>
                  </a:lnTo>
                  <a:lnTo>
                    <a:pt x="6040" y="5894"/>
                  </a:lnTo>
                  <a:lnTo>
                    <a:pt x="5992" y="5943"/>
                  </a:lnTo>
                  <a:lnTo>
                    <a:pt x="5992" y="5943"/>
                  </a:lnTo>
                  <a:lnTo>
                    <a:pt x="5943" y="5967"/>
                  </a:lnTo>
                  <a:lnTo>
                    <a:pt x="5894" y="5992"/>
                  </a:lnTo>
                  <a:lnTo>
                    <a:pt x="5846" y="5967"/>
                  </a:lnTo>
                  <a:lnTo>
                    <a:pt x="5797" y="5943"/>
                  </a:lnTo>
                  <a:lnTo>
                    <a:pt x="5797" y="5943"/>
                  </a:lnTo>
                  <a:lnTo>
                    <a:pt x="5773" y="5894"/>
                  </a:lnTo>
                  <a:lnTo>
                    <a:pt x="5724" y="5821"/>
                  </a:lnTo>
                  <a:lnTo>
                    <a:pt x="5699" y="5651"/>
                  </a:lnTo>
                  <a:lnTo>
                    <a:pt x="5699" y="5651"/>
                  </a:lnTo>
                  <a:lnTo>
                    <a:pt x="5675" y="5553"/>
                  </a:lnTo>
                  <a:lnTo>
                    <a:pt x="5602" y="5407"/>
                  </a:lnTo>
                  <a:lnTo>
                    <a:pt x="5480" y="5261"/>
                  </a:lnTo>
                  <a:lnTo>
                    <a:pt x="5334" y="5091"/>
                  </a:lnTo>
                  <a:lnTo>
                    <a:pt x="5334" y="5091"/>
                  </a:lnTo>
                  <a:lnTo>
                    <a:pt x="5188" y="4920"/>
                  </a:lnTo>
                  <a:lnTo>
                    <a:pt x="5066" y="4774"/>
                  </a:lnTo>
                  <a:lnTo>
                    <a:pt x="4969" y="4628"/>
                  </a:lnTo>
                  <a:lnTo>
                    <a:pt x="4944" y="4530"/>
                  </a:lnTo>
                  <a:lnTo>
                    <a:pt x="4944" y="4530"/>
                  </a:lnTo>
                  <a:lnTo>
                    <a:pt x="4944" y="4457"/>
                  </a:lnTo>
                  <a:lnTo>
                    <a:pt x="4920" y="4409"/>
                  </a:lnTo>
                  <a:lnTo>
                    <a:pt x="4896" y="4409"/>
                  </a:lnTo>
                  <a:lnTo>
                    <a:pt x="4847" y="4433"/>
                  </a:lnTo>
                  <a:lnTo>
                    <a:pt x="4847" y="4433"/>
                  </a:lnTo>
                  <a:lnTo>
                    <a:pt x="4823" y="4482"/>
                  </a:lnTo>
                  <a:lnTo>
                    <a:pt x="4774" y="4555"/>
                  </a:lnTo>
                  <a:lnTo>
                    <a:pt x="4750" y="4701"/>
                  </a:lnTo>
                  <a:lnTo>
                    <a:pt x="4750" y="4701"/>
                  </a:lnTo>
                  <a:lnTo>
                    <a:pt x="4774" y="4798"/>
                  </a:lnTo>
                  <a:lnTo>
                    <a:pt x="4847" y="4920"/>
                  </a:lnTo>
                  <a:lnTo>
                    <a:pt x="4920" y="5066"/>
                  </a:lnTo>
                  <a:lnTo>
                    <a:pt x="5042" y="5188"/>
                  </a:lnTo>
                  <a:lnTo>
                    <a:pt x="5042" y="5188"/>
                  </a:lnTo>
                  <a:lnTo>
                    <a:pt x="5139" y="5310"/>
                  </a:lnTo>
                  <a:lnTo>
                    <a:pt x="5237" y="5431"/>
                  </a:lnTo>
                  <a:lnTo>
                    <a:pt x="5310" y="5553"/>
                  </a:lnTo>
                  <a:lnTo>
                    <a:pt x="5334" y="5651"/>
                  </a:lnTo>
                  <a:lnTo>
                    <a:pt x="5334" y="5651"/>
                  </a:lnTo>
                  <a:lnTo>
                    <a:pt x="5334" y="5748"/>
                  </a:lnTo>
                  <a:lnTo>
                    <a:pt x="5383" y="5846"/>
                  </a:lnTo>
                  <a:lnTo>
                    <a:pt x="5432" y="5943"/>
                  </a:lnTo>
                  <a:lnTo>
                    <a:pt x="5505" y="6040"/>
                  </a:lnTo>
                  <a:lnTo>
                    <a:pt x="5505" y="6040"/>
                  </a:lnTo>
                  <a:lnTo>
                    <a:pt x="5626" y="6113"/>
                  </a:lnTo>
                  <a:lnTo>
                    <a:pt x="5773" y="6162"/>
                  </a:lnTo>
                  <a:lnTo>
                    <a:pt x="5919" y="6211"/>
                  </a:lnTo>
                  <a:lnTo>
                    <a:pt x="6089" y="6235"/>
                  </a:lnTo>
                  <a:lnTo>
                    <a:pt x="6089" y="6235"/>
                  </a:lnTo>
                  <a:lnTo>
                    <a:pt x="6235" y="6235"/>
                  </a:lnTo>
                  <a:lnTo>
                    <a:pt x="6357" y="6284"/>
                  </a:lnTo>
                  <a:lnTo>
                    <a:pt x="6430" y="6333"/>
                  </a:lnTo>
                  <a:lnTo>
                    <a:pt x="6454" y="6381"/>
                  </a:lnTo>
                  <a:lnTo>
                    <a:pt x="6454" y="6430"/>
                  </a:lnTo>
                  <a:lnTo>
                    <a:pt x="6454" y="6430"/>
                  </a:lnTo>
                  <a:lnTo>
                    <a:pt x="6430" y="6527"/>
                  </a:lnTo>
                  <a:lnTo>
                    <a:pt x="6308" y="6722"/>
                  </a:lnTo>
                  <a:lnTo>
                    <a:pt x="6113" y="6941"/>
                  </a:lnTo>
                  <a:lnTo>
                    <a:pt x="5894" y="7185"/>
                  </a:lnTo>
                  <a:lnTo>
                    <a:pt x="5894" y="7185"/>
                  </a:lnTo>
                  <a:lnTo>
                    <a:pt x="5675" y="7429"/>
                  </a:lnTo>
                  <a:lnTo>
                    <a:pt x="5505" y="7696"/>
                  </a:lnTo>
                  <a:lnTo>
                    <a:pt x="5358" y="7940"/>
                  </a:lnTo>
                  <a:lnTo>
                    <a:pt x="5334" y="8037"/>
                  </a:lnTo>
                  <a:lnTo>
                    <a:pt x="5334" y="8135"/>
                  </a:lnTo>
                  <a:lnTo>
                    <a:pt x="5334" y="8135"/>
                  </a:lnTo>
                  <a:lnTo>
                    <a:pt x="5334" y="8281"/>
                  </a:lnTo>
                  <a:lnTo>
                    <a:pt x="5358" y="8427"/>
                  </a:lnTo>
                  <a:lnTo>
                    <a:pt x="5383" y="8525"/>
                  </a:lnTo>
                  <a:lnTo>
                    <a:pt x="5432" y="8598"/>
                  </a:lnTo>
                  <a:lnTo>
                    <a:pt x="5432" y="8598"/>
                  </a:lnTo>
                  <a:lnTo>
                    <a:pt x="5456" y="8646"/>
                  </a:lnTo>
                  <a:lnTo>
                    <a:pt x="5480" y="8719"/>
                  </a:lnTo>
                  <a:lnTo>
                    <a:pt x="5505" y="8890"/>
                  </a:lnTo>
                  <a:lnTo>
                    <a:pt x="5505" y="8890"/>
                  </a:lnTo>
                  <a:lnTo>
                    <a:pt x="5480" y="8987"/>
                  </a:lnTo>
                  <a:lnTo>
                    <a:pt x="5383" y="9158"/>
                  </a:lnTo>
                  <a:lnTo>
                    <a:pt x="5237" y="9353"/>
                  </a:lnTo>
                  <a:lnTo>
                    <a:pt x="5042" y="9547"/>
                  </a:lnTo>
                  <a:lnTo>
                    <a:pt x="5042" y="9547"/>
                  </a:lnTo>
                  <a:lnTo>
                    <a:pt x="4847" y="9742"/>
                  </a:lnTo>
                  <a:lnTo>
                    <a:pt x="4701" y="9937"/>
                  </a:lnTo>
                  <a:lnTo>
                    <a:pt x="4603" y="10108"/>
                  </a:lnTo>
                  <a:lnTo>
                    <a:pt x="4555" y="10205"/>
                  </a:lnTo>
                  <a:lnTo>
                    <a:pt x="4555" y="10205"/>
                  </a:lnTo>
                  <a:lnTo>
                    <a:pt x="4530" y="10327"/>
                  </a:lnTo>
                  <a:lnTo>
                    <a:pt x="4457" y="10473"/>
                  </a:lnTo>
                  <a:lnTo>
                    <a:pt x="4336" y="10619"/>
                  </a:lnTo>
                  <a:lnTo>
                    <a:pt x="4189" y="10790"/>
                  </a:lnTo>
                  <a:lnTo>
                    <a:pt x="4189" y="10790"/>
                  </a:lnTo>
                  <a:lnTo>
                    <a:pt x="4019" y="10936"/>
                  </a:lnTo>
                  <a:lnTo>
                    <a:pt x="3873" y="11057"/>
                  </a:lnTo>
                  <a:lnTo>
                    <a:pt x="3727" y="11131"/>
                  </a:lnTo>
                  <a:lnTo>
                    <a:pt x="3605" y="11155"/>
                  </a:lnTo>
                  <a:lnTo>
                    <a:pt x="3605" y="11155"/>
                  </a:lnTo>
                  <a:lnTo>
                    <a:pt x="3532" y="11155"/>
                  </a:lnTo>
                  <a:lnTo>
                    <a:pt x="3434" y="11106"/>
                  </a:lnTo>
                  <a:lnTo>
                    <a:pt x="3337" y="11057"/>
                  </a:lnTo>
                  <a:lnTo>
                    <a:pt x="3240" y="10984"/>
                  </a:lnTo>
                  <a:lnTo>
                    <a:pt x="3240" y="10984"/>
                  </a:lnTo>
                  <a:lnTo>
                    <a:pt x="3167" y="10887"/>
                  </a:lnTo>
                  <a:lnTo>
                    <a:pt x="3093" y="10790"/>
                  </a:lnTo>
                  <a:lnTo>
                    <a:pt x="3069" y="10692"/>
                  </a:lnTo>
                  <a:lnTo>
                    <a:pt x="3045" y="10595"/>
                  </a:lnTo>
                  <a:lnTo>
                    <a:pt x="3045" y="10595"/>
                  </a:lnTo>
                  <a:lnTo>
                    <a:pt x="3020" y="10424"/>
                  </a:lnTo>
                  <a:lnTo>
                    <a:pt x="2996" y="10351"/>
                  </a:lnTo>
                  <a:lnTo>
                    <a:pt x="2947" y="10302"/>
                  </a:lnTo>
                  <a:lnTo>
                    <a:pt x="2947" y="10302"/>
                  </a:lnTo>
                  <a:lnTo>
                    <a:pt x="2923" y="10254"/>
                  </a:lnTo>
                  <a:lnTo>
                    <a:pt x="2874" y="10181"/>
                  </a:lnTo>
                  <a:lnTo>
                    <a:pt x="2850" y="10035"/>
                  </a:lnTo>
                  <a:lnTo>
                    <a:pt x="2850" y="10035"/>
                  </a:lnTo>
                  <a:lnTo>
                    <a:pt x="2826" y="9864"/>
                  </a:lnTo>
                  <a:lnTo>
                    <a:pt x="2801" y="9791"/>
                  </a:lnTo>
                  <a:lnTo>
                    <a:pt x="2752" y="9742"/>
                  </a:lnTo>
                  <a:lnTo>
                    <a:pt x="2752" y="9742"/>
                  </a:lnTo>
                  <a:lnTo>
                    <a:pt x="2728" y="9669"/>
                  </a:lnTo>
                  <a:lnTo>
                    <a:pt x="2704" y="9572"/>
                  </a:lnTo>
                  <a:lnTo>
                    <a:pt x="2679" y="9426"/>
                  </a:lnTo>
                  <a:lnTo>
                    <a:pt x="2655" y="9255"/>
                  </a:lnTo>
                  <a:lnTo>
                    <a:pt x="2655" y="9255"/>
                  </a:lnTo>
                  <a:lnTo>
                    <a:pt x="2679" y="9109"/>
                  </a:lnTo>
                  <a:lnTo>
                    <a:pt x="2704" y="8963"/>
                  </a:lnTo>
                  <a:lnTo>
                    <a:pt x="2728" y="8866"/>
                  </a:lnTo>
                  <a:lnTo>
                    <a:pt x="2752" y="8792"/>
                  </a:lnTo>
                  <a:lnTo>
                    <a:pt x="2752" y="8792"/>
                  </a:lnTo>
                  <a:lnTo>
                    <a:pt x="2801" y="8744"/>
                  </a:lnTo>
                  <a:lnTo>
                    <a:pt x="2826" y="8671"/>
                  </a:lnTo>
                  <a:lnTo>
                    <a:pt x="2850" y="8500"/>
                  </a:lnTo>
                  <a:lnTo>
                    <a:pt x="2850" y="8500"/>
                  </a:lnTo>
                  <a:lnTo>
                    <a:pt x="2826" y="8403"/>
                  </a:lnTo>
                  <a:lnTo>
                    <a:pt x="2777" y="8281"/>
                  </a:lnTo>
                  <a:lnTo>
                    <a:pt x="2679" y="8159"/>
                  </a:lnTo>
                  <a:lnTo>
                    <a:pt x="2582" y="8037"/>
                  </a:lnTo>
                  <a:lnTo>
                    <a:pt x="2582" y="8037"/>
                  </a:lnTo>
                  <a:lnTo>
                    <a:pt x="2460" y="7891"/>
                  </a:lnTo>
                  <a:lnTo>
                    <a:pt x="2363" y="7721"/>
                  </a:lnTo>
                  <a:lnTo>
                    <a:pt x="2314" y="7526"/>
                  </a:lnTo>
                  <a:lnTo>
                    <a:pt x="2290" y="7356"/>
                  </a:lnTo>
                  <a:lnTo>
                    <a:pt x="2290" y="7356"/>
                  </a:lnTo>
                  <a:lnTo>
                    <a:pt x="2290" y="7209"/>
                  </a:lnTo>
                  <a:lnTo>
                    <a:pt x="2265" y="7063"/>
                  </a:lnTo>
                  <a:lnTo>
                    <a:pt x="2217" y="6966"/>
                  </a:lnTo>
                  <a:lnTo>
                    <a:pt x="2192" y="6893"/>
                  </a:lnTo>
                  <a:lnTo>
                    <a:pt x="2192" y="6893"/>
                  </a:lnTo>
                  <a:lnTo>
                    <a:pt x="2144" y="6844"/>
                  </a:lnTo>
                  <a:lnTo>
                    <a:pt x="2071" y="6820"/>
                  </a:lnTo>
                  <a:lnTo>
                    <a:pt x="1900" y="6795"/>
                  </a:lnTo>
                  <a:lnTo>
                    <a:pt x="1900" y="6795"/>
                  </a:lnTo>
                  <a:lnTo>
                    <a:pt x="1754" y="6820"/>
                  </a:lnTo>
                  <a:lnTo>
                    <a:pt x="1681" y="6844"/>
                  </a:lnTo>
                  <a:lnTo>
                    <a:pt x="1632" y="6893"/>
                  </a:lnTo>
                  <a:lnTo>
                    <a:pt x="1632" y="6893"/>
                  </a:lnTo>
                  <a:lnTo>
                    <a:pt x="1559" y="6941"/>
                  </a:lnTo>
                  <a:lnTo>
                    <a:pt x="1437" y="6966"/>
                  </a:lnTo>
                  <a:lnTo>
                    <a:pt x="1291" y="6990"/>
                  </a:lnTo>
                  <a:lnTo>
                    <a:pt x="1145" y="6990"/>
                  </a:lnTo>
                  <a:lnTo>
                    <a:pt x="1145" y="6990"/>
                  </a:lnTo>
                  <a:lnTo>
                    <a:pt x="975" y="6966"/>
                  </a:lnTo>
                  <a:lnTo>
                    <a:pt x="780" y="6868"/>
                  </a:lnTo>
                  <a:lnTo>
                    <a:pt x="561" y="6747"/>
                  </a:lnTo>
                  <a:lnTo>
                    <a:pt x="390" y="6601"/>
                  </a:lnTo>
                  <a:lnTo>
                    <a:pt x="390" y="6601"/>
                  </a:lnTo>
                  <a:lnTo>
                    <a:pt x="317" y="6527"/>
                  </a:lnTo>
                  <a:lnTo>
                    <a:pt x="244" y="6406"/>
                  </a:lnTo>
                  <a:lnTo>
                    <a:pt x="122" y="6113"/>
                  </a:lnTo>
                  <a:lnTo>
                    <a:pt x="49" y="5797"/>
                  </a:lnTo>
                  <a:lnTo>
                    <a:pt x="0" y="5480"/>
                  </a:lnTo>
                  <a:lnTo>
                    <a:pt x="0" y="5480"/>
                  </a:lnTo>
                  <a:lnTo>
                    <a:pt x="25" y="5310"/>
                  </a:lnTo>
                  <a:lnTo>
                    <a:pt x="49" y="5139"/>
                  </a:lnTo>
                  <a:lnTo>
                    <a:pt x="147" y="4798"/>
                  </a:lnTo>
                  <a:lnTo>
                    <a:pt x="220" y="4628"/>
                  </a:lnTo>
                  <a:lnTo>
                    <a:pt x="293" y="4482"/>
                  </a:lnTo>
                  <a:lnTo>
                    <a:pt x="390" y="4336"/>
                  </a:lnTo>
                  <a:lnTo>
                    <a:pt x="487" y="4238"/>
                  </a:lnTo>
                  <a:lnTo>
                    <a:pt x="487" y="4238"/>
                  </a:lnTo>
                  <a:lnTo>
                    <a:pt x="682" y="4043"/>
                  </a:lnTo>
                  <a:lnTo>
                    <a:pt x="877" y="3897"/>
                  </a:lnTo>
                  <a:lnTo>
                    <a:pt x="1048" y="3800"/>
                  </a:lnTo>
                  <a:lnTo>
                    <a:pt x="1145" y="3751"/>
                  </a:lnTo>
                  <a:lnTo>
                    <a:pt x="1145" y="3751"/>
                  </a:lnTo>
                  <a:lnTo>
                    <a:pt x="1316" y="3727"/>
                  </a:lnTo>
                  <a:lnTo>
                    <a:pt x="1389" y="3702"/>
                  </a:lnTo>
                  <a:lnTo>
                    <a:pt x="1437" y="3654"/>
                  </a:lnTo>
                  <a:lnTo>
                    <a:pt x="1437" y="3654"/>
                  </a:lnTo>
                  <a:lnTo>
                    <a:pt x="1510" y="3629"/>
                  </a:lnTo>
                  <a:lnTo>
                    <a:pt x="1608" y="3605"/>
                  </a:lnTo>
                  <a:lnTo>
                    <a:pt x="1754" y="3581"/>
                  </a:lnTo>
                  <a:lnTo>
                    <a:pt x="1900" y="3581"/>
                  </a:lnTo>
                  <a:lnTo>
                    <a:pt x="1900" y="3581"/>
                  </a:lnTo>
                  <a:lnTo>
                    <a:pt x="2071" y="3581"/>
                  </a:lnTo>
                  <a:lnTo>
                    <a:pt x="2241" y="3629"/>
                  </a:lnTo>
                  <a:lnTo>
                    <a:pt x="2363" y="3678"/>
                  </a:lnTo>
                  <a:lnTo>
                    <a:pt x="2485" y="3751"/>
                  </a:lnTo>
                  <a:lnTo>
                    <a:pt x="2485" y="3751"/>
                  </a:lnTo>
                  <a:lnTo>
                    <a:pt x="2558" y="3824"/>
                  </a:lnTo>
                  <a:lnTo>
                    <a:pt x="2655" y="3897"/>
                  </a:lnTo>
                  <a:lnTo>
                    <a:pt x="2777" y="3946"/>
                  </a:lnTo>
                  <a:lnTo>
                    <a:pt x="2850" y="3946"/>
                  </a:lnTo>
                  <a:lnTo>
                    <a:pt x="2850" y="3946"/>
                  </a:lnTo>
                  <a:lnTo>
                    <a:pt x="3020" y="3970"/>
                  </a:lnTo>
                  <a:lnTo>
                    <a:pt x="3093" y="4019"/>
                  </a:lnTo>
                  <a:lnTo>
                    <a:pt x="3142" y="4043"/>
                  </a:lnTo>
                  <a:lnTo>
                    <a:pt x="3142" y="4043"/>
                  </a:lnTo>
                  <a:lnTo>
                    <a:pt x="3191" y="4068"/>
                  </a:lnTo>
                  <a:lnTo>
                    <a:pt x="3240" y="4092"/>
                  </a:lnTo>
                  <a:lnTo>
                    <a:pt x="3288" y="4068"/>
                  </a:lnTo>
                  <a:lnTo>
                    <a:pt x="3337" y="4043"/>
                  </a:lnTo>
                  <a:lnTo>
                    <a:pt x="3337" y="4043"/>
                  </a:lnTo>
                  <a:lnTo>
                    <a:pt x="3386" y="4019"/>
                  </a:lnTo>
                  <a:lnTo>
                    <a:pt x="3459" y="3970"/>
                  </a:lnTo>
                  <a:lnTo>
                    <a:pt x="3605" y="3946"/>
                  </a:lnTo>
                  <a:lnTo>
                    <a:pt x="3605" y="3946"/>
                  </a:lnTo>
                  <a:lnTo>
                    <a:pt x="3775" y="3970"/>
                  </a:lnTo>
                  <a:lnTo>
                    <a:pt x="3848" y="4019"/>
                  </a:lnTo>
                  <a:lnTo>
                    <a:pt x="3897" y="4043"/>
                  </a:lnTo>
                  <a:lnTo>
                    <a:pt x="3897" y="4043"/>
                  </a:lnTo>
                  <a:lnTo>
                    <a:pt x="3970" y="4092"/>
                  </a:lnTo>
                  <a:lnTo>
                    <a:pt x="4068" y="4116"/>
                  </a:lnTo>
                  <a:lnTo>
                    <a:pt x="4214" y="4141"/>
                  </a:lnTo>
                  <a:lnTo>
                    <a:pt x="4384" y="4141"/>
                  </a:lnTo>
                  <a:lnTo>
                    <a:pt x="4384" y="4141"/>
                  </a:lnTo>
                  <a:lnTo>
                    <a:pt x="4530" y="4141"/>
                  </a:lnTo>
                  <a:lnTo>
                    <a:pt x="4677" y="4116"/>
                  </a:lnTo>
                  <a:lnTo>
                    <a:pt x="4774" y="4092"/>
                  </a:lnTo>
                  <a:lnTo>
                    <a:pt x="4847" y="4043"/>
                  </a:lnTo>
                  <a:lnTo>
                    <a:pt x="4847" y="4043"/>
                  </a:lnTo>
                  <a:lnTo>
                    <a:pt x="4896" y="3995"/>
                  </a:lnTo>
                  <a:lnTo>
                    <a:pt x="4920" y="3921"/>
                  </a:lnTo>
                  <a:lnTo>
                    <a:pt x="4944" y="3751"/>
                  </a:lnTo>
                  <a:lnTo>
                    <a:pt x="4944" y="3751"/>
                  </a:lnTo>
                  <a:lnTo>
                    <a:pt x="4944" y="3727"/>
                  </a:lnTo>
                  <a:lnTo>
                    <a:pt x="4920" y="3678"/>
                  </a:lnTo>
                  <a:lnTo>
                    <a:pt x="4823" y="3629"/>
                  </a:lnTo>
                  <a:lnTo>
                    <a:pt x="4701" y="3581"/>
                  </a:lnTo>
                  <a:lnTo>
                    <a:pt x="4555" y="3581"/>
                  </a:lnTo>
                  <a:lnTo>
                    <a:pt x="4555" y="3581"/>
                  </a:lnTo>
                  <a:lnTo>
                    <a:pt x="4409" y="3556"/>
                  </a:lnTo>
                  <a:lnTo>
                    <a:pt x="4238" y="3507"/>
                  </a:lnTo>
                  <a:lnTo>
                    <a:pt x="4092" y="3459"/>
                  </a:lnTo>
                  <a:lnTo>
                    <a:pt x="3995" y="3386"/>
                  </a:lnTo>
                  <a:lnTo>
                    <a:pt x="3995" y="3386"/>
                  </a:lnTo>
                  <a:lnTo>
                    <a:pt x="3897" y="3313"/>
                  </a:lnTo>
                  <a:lnTo>
                    <a:pt x="3800" y="3240"/>
                  </a:lnTo>
                  <a:lnTo>
                    <a:pt x="3702" y="3215"/>
                  </a:lnTo>
                  <a:lnTo>
                    <a:pt x="3605" y="3191"/>
                  </a:lnTo>
                  <a:lnTo>
                    <a:pt x="3605" y="3191"/>
                  </a:lnTo>
                  <a:lnTo>
                    <a:pt x="3532" y="3166"/>
                  </a:lnTo>
                  <a:lnTo>
                    <a:pt x="3434" y="3142"/>
                  </a:lnTo>
                  <a:lnTo>
                    <a:pt x="3337" y="3069"/>
                  </a:lnTo>
                  <a:lnTo>
                    <a:pt x="3240" y="2996"/>
                  </a:lnTo>
                  <a:lnTo>
                    <a:pt x="3240" y="2996"/>
                  </a:lnTo>
                  <a:lnTo>
                    <a:pt x="3167" y="2923"/>
                  </a:lnTo>
                  <a:lnTo>
                    <a:pt x="3069" y="2899"/>
                  </a:lnTo>
                  <a:lnTo>
                    <a:pt x="2996" y="2874"/>
                  </a:lnTo>
                  <a:lnTo>
                    <a:pt x="2947" y="2899"/>
                  </a:lnTo>
                  <a:lnTo>
                    <a:pt x="2947" y="2899"/>
                  </a:lnTo>
                  <a:lnTo>
                    <a:pt x="2899" y="2923"/>
                  </a:lnTo>
                  <a:lnTo>
                    <a:pt x="2826" y="2923"/>
                  </a:lnTo>
                  <a:lnTo>
                    <a:pt x="2752" y="2874"/>
                  </a:lnTo>
                  <a:lnTo>
                    <a:pt x="2655" y="2801"/>
                  </a:lnTo>
                  <a:lnTo>
                    <a:pt x="2655" y="2801"/>
                  </a:lnTo>
                  <a:lnTo>
                    <a:pt x="2582" y="2752"/>
                  </a:lnTo>
                  <a:lnTo>
                    <a:pt x="2509" y="2704"/>
                  </a:lnTo>
                  <a:lnTo>
                    <a:pt x="2436" y="2704"/>
                  </a:lnTo>
                  <a:lnTo>
                    <a:pt x="2387" y="2704"/>
                  </a:lnTo>
                  <a:lnTo>
                    <a:pt x="2387" y="2704"/>
                  </a:lnTo>
                  <a:lnTo>
                    <a:pt x="2338" y="2752"/>
                  </a:lnTo>
                  <a:lnTo>
                    <a:pt x="2265" y="2777"/>
                  </a:lnTo>
                  <a:lnTo>
                    <a:pt x="2095" y="2801"/>
                  </a:lnTo>
                  <a:lnTo>
                    <a:pt x="2095" y="2801"/>
                  </a:lnTo>
                  <a:lnTo>
                    <a:pt x="1997" y="2850"/>
                  </a:lnTo>
                  <a:lnTo>
                    <a:pt x="1851" y="2923"/>
                  </a:lnTo>
                  <a:lnTo>
                    <a:pt x="1681" y="3045"/>
                  </a:lnTo>
                  <a:lnTo>
                    <a:pt x="1535" y="3191"/>
                  </a:lnTo>
                  <a:lnTo>
                    <a:pt x="1535" y="3191"/>
                  </a:lnTo>
                  <a:lnTo>
                    <a:pt x="1364" y="3337"/>
                  </a:lnTo>
                  <a:lnTo>
                    <a:pt x="1194" y="3459"/>
                  </a:lnTo>
                  <a:lnTo>
                    <a:pt x="1072" y="3532"/>
                  </a:lnTo>
                  <a:lnTo>
                    <a:pt x="950" y="3581"/>
                  </a:lnTo>
                  <a:lnTo>
                    <a:pt x="950" y="3581"/>
                  </a:lnTo>
                  <a:lnTo>
                    <a:pt x="804" y="3532"/>
                  </a:lnTo>
                  <a:lnTo>
                    <a:pt x="731" y="3507"/>
                  </a:lnTo>
                  <a:lnTo>
                    <a:pt x="682" y="3483"/>
                  </a:lnTo>
                  <a:lnTo>
                    <a:pt x="682" y="3483"/>
                  </a:lnTo>
                  <a:lnTo>
                    <a:pt x="634" y="3434"/>
                  </a:lnTo>
                  <a:lnTo>
                    <a:pt x="609" y="3361"/>
                  </a:lnTo>
                  <a:lnTo>
                    <a:pt x="585" y="3191"/>
                  </a:lnTo>
                  <a:lnTo>
                    <a:pt x="585" y="3191"/>
                  </a:lnTo>
                  <a:lnTo>
                    <a:pt x="609" y="3020"/>
                  </a:lnTo>
                  <a:lnTo>
                    <a:pt x="634" y="2947"/>
                  </a:lnTo>
                  <a:lnTo>
                    <a:pt x="682" y="2899"/>
                  </a:lnTo>
                  <a:lnTo>
                    <a:pt x="682" y="2899"/>
                  </a:lnTo>
                  <a:lnTo>
                    <a:pt x="731" y="2874"/>
                  </a:lnTo>
                  <a:lnTo>
                    <a:pt x="853" y="2850"/>
                  </a:lnTo>
                  <a:lnTo>
                    <a:pt x="999" y="2826"/>
                  </a:lnTo>
                  <a:lnTo>
                    <a:pt x="1145" y="2801"/>
                  </a:lnTo>
                  <a:lnTo>
                    <a:pt x="1145" y="2801"/>
                  </a:lnTo>
                  <a:lnTo>
                    <a:pt x="1291" y="2801"/>
                  </a:lnTo>
                  <a:lnTo>
                    <a:pt x="1413" y="2752"/>
                  </a:lnTo>
                  <a:lnTo>
                    <a:pt x="1486" y="2704"/>
                  </a:lnTo>
                  <a:lnTo>
                    <a:pt x="1510" y="2655"/>
                  </a:lnTo>
                  <a:lnTo>
                    <a:pt x="1535" y="2631"/>
                  </a:lnTo>
                  <a:lnTo>
                    <a:pt x="1535" y="2631"/>
                  </a:lnTo>
                  <a:lnTo>
                    <a:pt x="1486" y="2460"/>
                  </a:lnTo>
                  <a:lnTo>
                    <a:pt x="1462" y="2387"/>
                  </a:lnTo>
                  <a:lnTo>
                    <a:pt x="1437" y="2338"/>
                  </a:lnTo>
                  <a:lnTo>
                    <a:pt x="1437" y="2338"/>
                  </a:lnTo>
                  <a:lnTo>
                    <a:pt x="1389" y="2290"/>
                  </a:lnTo>
                  <a:lnTo>
                    <a:pt x="1389" y="2241"/>
                  </a:lnTo>
                  <a:lnTo>
                    <a:pt x="1389" y="2192"/>
                  </a:lnTo>
                  <a:lnTo>
                    <a:pt x="1437" y="2144"/>
                  </a:lnTo>
                  <a:lnTo>
                    <a:pt x="1437" y="2144"/>
                  </a:lnTo>
                  <a:lnTo>
                    <a:pt x="1486" y="2119"/>
                  </a:lnTo>
                  <a:lnTo>
                    <a:pt x="1559" y="2070"/>
                  </a:lnTo>
                  <a:lnTo>
                    <a:pt x="1705" y="2046"/>
                  </a:lnTo>
                  <a:lnTo>
                    <a:pt x="1705" y="2046"/>
                  </a:lnTo>
                  <a:lnTo>
                    <a:pt x="1803" y="2046"/>
                  </a:lnTo>
                  <a:lnTo>
                    <a:pt x="1900" y="1997"/>
                  </a:lnTo>
                  <a:lnTo>
                    <a:pt x="1997" y="1924"/>
                  </a:lnTo>
                  <a:lnTo>
                    <a:pt x="2095" y="1851"/>
                  </a:lnTo>
                  <a:lnTo>
                    <a:pt x="2095" y="1851"/>
                  </a:lnTo>
                  <a:lnTo>
                    <a:pt x="2168" y="1778"/>
                  </a:lnTo>
                  <a:lnTo>
                    <a:pt x="2241" y="1681"/>
                  </a:lnTo>
                  <a:lnTo>
                    <a:pt x="2265" y="1559"/>
                  </a:lnTo>
                  <a:lnTo>
                    <a:pt x="2290" y="1486"/>
                  </a:lnTo>
                  <a:lnTo>
                    <a:pt x="2290" y="1486"/>
                  </a:lnTo>
                  <a:lnTo>
                    <a:pt x="2265" y="1315"/>
                  </a:lnTo>
                  <a:lnTo>
                    <a:pt x="2217" y="1242"/>
                  </a:lnTo>
                  <a:lnTo>
                    <a:pt x="2192" y="1194"/>
                  </a:lnTo>
                  <a:lnTo>
                    <a:pt x="2192" y="1194"/>
                  </a:lnTo>
                  <a:lnTo>
                    <a:pt x="2192" y="1169"/>
                  </a:lnTo>
                  <a:lnTo>
                    <a:pt x="2192" y="1121"/>
                  </a:lnTo>
                  <a:lnTo>
                    <a:pt x="2265" y="999"/>
                  </a:lnTo>
                  <a:lnTo>
                    <a:pt x="2387" y="828"/>
                  </a:lnTo>
                  <a:lnTo>
                    <a:pt x="2582" y="634"/>
                  </a:lnTo>
                  <a:lnTo>
                    <a:pt x="2582" y="634"/>
                  </a:lnTo>
                  <a:lnTo>
                    <a:pt x="2679" y="536"/>
                  </a:lnTo>
                  <a:lnTo>
                    <a:pt x="2826" y="439"/>
                  </a:lnTo>
                  <a:lnTo>
                    <a:pt x="2972" y="366"/>
                  </a:lnTo>
                  <a:lnTo>
                    <a:pt x="3142" y="293"/>
                  </a:lnTo>
                  <a:lnTo>
                    <a:pt x="3483" y="195"/>
                  </a:lnTo>
                  <a:lnTo>
                    <a:pt x="3654" y="171"/>
                  </a:lnTo>
                  <a:lnTo>
                    <a:pt x="3800" y="146"/>
                  </a:lnTo>
                  <a:lnTo>
                    <a:pt x="3800" y="146"/>
                  </a:lnTo>
                  <a:lnTo>
                    <a:pt x="4116" y="171"/>
                  </a:lnTo>
                  <a:lnTo>
                    <a:pt x="4360" y="171"/>
                  </a:lnTo>
                  <a:lnTo>
                    <a:pt x="4555" y="220"/>
                  </a:lnTo>
                  <a:lnTo>
                    <a:pt x="4652" y="244"/>
                  </a:lnTo>
                  <a:lnTo>
                    <a:pt x="4652" y="244"/>
                  </a:lnTo>
                  <a:lnTo>
                    <a:pt x="4701" y="268"/>
                  </a:lnTo>
                  <a:lnTo>
                    <a:pt x="4750" y="293"/>
                  </a:lnTo>
                  <a:lnTo>
                    <a:pt x="4798" y="268"/>
                  </a:lnTo>
                  <a:lnTo>
                    <a:pt x="4847" y="244"/>
                  </a:lnTo>
                  <a:lnTo>
                    <a:pt x="4847" y="244"/>
                  </a:lnTo>
                  <a:lnTo>
                    <a:pt x="5018" y="195"/>
                  </a:lnTo>
                  <a:lnTo>
                    <a:pt x="5407" y="122"/>
                  </a:lnTo>
                  <a:lnTo>
                    <a:pt x="5821" y="25"/>
                  </a:lnTo>
                  <a:lnTo>
                    <a:pt x="6138" y="0"/>
                  </a:lnTo>
                </a:path>
              </a:pathLst>
            </a:custGeom>
            <a:noFill/>
            <a:ln w="952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7" name="Google Shape;506;p39"/>
          <p:cNvGrpSpPr/>
          <p:nvPr/>
        </p:nvGrpSpPr>
        <p:grpSpPr>
          <a:xfrm>
            <a:off x="7380365" y="3606172"/>
            <a:ext cx="299463" cy="202260"/>
            <a:chOff x="564675" y="1700625"/>
            <a:chExt cx="465200" cy="314200"/>
          </a:xfrm>
        </p:grpSpPr>
        <p:sp>
          <p:nvSpPr>
            <p:cNvPr id="18" name="Google Shape;507;p39"/>
            <p:cNvSpPr/>
            <p:nvPr/>
          </p:nvSpPr>
          <p:spPr>
            <a:xfrm>
              <a:off x="564675" y="1700625"/>
              <a:ext cx="465200" cy="29250"/>
            </a:xfrm>
            <a:custGeom>
              <a:avLst/>
              <a:gdLst/>
              <a:ahLst/>
              <a:cxnLst/>
              <a:rect l="l" t="t" r="r" b="b"/>
              <a:pathLst>
                <a:path w="18608" h="1170" fill="none" extrusionOk="0">
                  <a:moveTo>
                    <a:pt x="18608" y="1170"/>
                  </a:moveTo>
                  <a:lnTo>
                    <a:pt x="18608" y="488"/>
                  </a:lnTo>
                  <a:lnTo>
                    <a:pt x="18608" y="488"/>
                  </a:lnTo>
                  <a:lnTo>
                    <a:pt x="18608" y="390"/>
                  </a:lnTo>
                  <a:lnTo>
                    <a:pt x="18559" y="293"/>
                  </a:lnTo>
                  <a:lnTo>
                    <a:pt x="18535" y="220"/>
                  </a:lnTo>
                  <a:lnTo>
                    <a:pt x="18462" y="147"/>
                  </a:lnTo>
                  <a:lnTo>
                    <a:pt x="18389" y="74"/>
                  </a:lnTo>
                  <a:lnTo>
                    <a:pt x="18316" y="49"/>
                  </a:lnTo>
                  <a:lnTo>
                    <a:pt x="18218" y="1"/>
                  </a:lnTo>
                  <a:lnTo>
                    <a:pt x="18121" y="1"/>
                  </a:lnTo>
                  <a:lnTo>
                    <a:pt x="488" y="1"/>
                  </a:lnTo>
                  <a:lnTo>
                    <a:pt x="488" y="1"/>
                  </a:lnTo>
                  <a:lnTo>
                    <a:pt x="390" y="1"/>
                  </a:lnTo>
                  <a:lnTo>
                    <a:pt x="293" y="49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1" y="390"/>
                  </a:lnTo>
                  <a:lnTo>
                    <a:pt x="1" y="488"/>
                  </a:lnTo>
                  <a:lnTo>
                    <a:pt x="1" y="1170"/>
                  </a:lnTo>
                </a:path>
              </a:pathLst>
            </a:custGeom>
            <a:noFill/>
            <a:ln w="952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" name="Google Shape;508;p39"/>
            <p:cNvSpPr/>
            <p:nvPr/>
          </p:nvSpPr>
          <p:spPr>
            <a:xfrm>
              <a:off x="564675" y="1732300"/>
              <a:ext cx="465200" cy="272175"/>
            </a:xfrm>
            <a:custGeom>
              <a:avLst/>
              <a:gdLst/>
              <a:ahLst/>
              <a:cxnLst/>
              <a:rect l="l" t="t" r="r" b="b"/>
              <a:pathLst>
                <a:path w="18608" h="10887" fill="none" extrusionOk="0">
                  <a:moveTo>
                    <a:pt x="13493" y="7209"/>
                  </a:moveTo>
                  <a:lnTo>
                    <a:pt x="18608" y="10887"/>
                  </a:lnTo>
                  <a:lnTo>
                    <a:pt x="18608" y="10887"/>
                  </a:lnTo>
                  <a:lnTo>
                    <a:pt x="18608" y="10814"/>
                  </a:lnTo>
                  <a:lnTo>
                    <a:pt x="18608" y="0"/>
                  </a:lnTo>
                  <a:lnTo>
                    <a:pt x="9450" y="6625"/>
                  </a:lnTo>
                  <a:lnTo>
                    <a:pt x="9450" y="6625"/>
                  </a:lnTo>
                  <a:lnTo>
                    <a:pt x="9377" y="6673"/>
                  </a:lnTo>
                  <a:lnTo>
                    <a:pt x="9304" y="6673"/>
                  </a:lnTo>
                  <a:lnTo>
                    <a:pt x="9304" y="6673"/>
                  </a:lnTo>
                  <a:lnTo>
                    <a:pt x="9231" y="6673"/>
                  </a:lnTo>
                  <a:lnTo>
                    <a:pt x="9158" y="6625"/>
                  </a:lnTo>
                  <a:lnTo>
                    <a:pt x="1" y="0"/>
                  </a:lnTo>
                  <a:lnTo>
                    <a:pt x="1" y="10814"/>
                  </a:lnTo>
                  <a:lnTo>
                    <a:pt x="1" y="10814"/>
                  </a:lnTo>
                  <a:lnTo>
                    <a:pt x="1" y="10887"/>
                  </a:lnTo>
                  <a:lnTo>
                    <a:pt x="5115" y="7209"/>
                  </a:lnTo>
                </a:path>
              </a:pathLst>
            </a:custGeom>
            <a:noFill/>
            <a:ln w="952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" name="Google Shape;509;p39"/>
            <p:cNvSpPr/>
            <p:nvPr/>
          </p:nvSpPr>
          <p:spPr>
            <a:xfrm>
              <a:off x="572600" y="2014200"/>
              <a:ext cx="449375" cy="625"/>
            </a:xfrm>
            <a:custGeom>
              <a:avLst/>
              <a:gdLst/>
              <a:ahLst/>
              <a:cxnLst/>
              <a:rect l="l" t="t" r="r" b="b"/>
              <a:pathLst>
                <a:path w="17975" h="25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98" y="25"/>
                  </a:lnTo>
                  <a:lnTo>
                    <a:pt x="171" y="25"/>
                  </a:lnTo>
                  <a:lnTo>
                    <a:pt x="17804" y="25"/>
                  </a:lnTo>
                  <a:lnTo>
                    <a:pt x="17804" y="25"/>
                  </a:lnTo>
                  <a:lnTo>
                    <a:pt x="17877" y="25"/>
                  </a:lnTo>
                  <a:lnTo>
                    <a:pt x="17974" y="0"/>
                  </a:lnTo>
                </a:path>
              </a:pathLst>
            </a:custGeom>
            <a:noFill/>
            <a:ln w="952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4116818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C100B3A-DBF9-47FD-9BAE-22DF9D2F227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783725" y="2117448"/>
            <a:ext cx="8054090" cy="3975101"/>
          </a:xfrm>
        </p:spPr>
        <p:txBody>
          <a:bodyPr/>
          <a:lstStyle/>
          <a:p>
            <a:r>
              <a:rPr lang="pl-PL" dirty="0">
                <a:solidFill>
                  <a:srgbClr val="EC2179"/>
                </a:solidFill>
              </a:rPr>
              <a:t>Spółki z ograniczoną odpowiedzialnością </a:t>
            </a:r>
            <a:r>
              <a:rPr lang="pl-PL" dirty="0"/>
              <a:t>to odrębne podmioty prawne. Oznacza to, że potencjalni wierzyciele mogą dochodzić roszczeń wyłącznie w stosunku do aktywów firmy.</a:t>
            </a:r>
          </a:p>
          <a:p>
            <a:r>
              <a:rPr lang="pl-PL" dirty="0"/>
              <a:t>Ograniczona odpowiedzialność chroni majątek osobisty akcjonariuszy prywatnej firmy i nie naraża majątku osobistego</a:t>
            </a:r>
          </a:p>
          <a:p>
            <a:r>
              <a:rPr lang="pl-PL" dirty="0">
                <a:solidFill>
                  <a:srgbClr val="EC2179"/>
                </a:solidFill>
              </a:rPr>
              <a:t>Dyrektorzy firm </a:t>
            </a:r>
            <a:r>
              <a:rPr lang="pl-PL" dirty="0"/>
              <a:t>mogą skorzystać z ulg podatkowych lub emerytur</a:t>
            </a:r>
          </a:p>
          <a:p>
            <a:r>
              <a:rPr lang="en-US" dirty="0"/>
              <a:t>____________________________________________</a:t>
            </a:r>
          </a:p>
          <a:p>
            <a:r>
              <a:rPr lang="pl-PL" dirty="0">
                <a:solidFill>
                  <a:srgbClr val="EC2179"/>
                </a:solidFill>
              </a:rPr>
              <a:t>Wyłączni handlowcy </a:t>
            </a:r>
            <a:r>
              <a:rPr lang="pl-PL" dirty="0"/>
              <a:t>są osobiście odpowiedzialni za długi firmy. Dlatego twoje aktywa osobiste, takie jak dom i samochód, mogą potencjalnie zostać wykorzystane do spłacenia wierzycieli.</a:t>
            </a:r>
            <a:endParaRPr lang="en-IE" dirty="0"/>
          </a:p>
        </p:txBody>
      </p:sp>
      <p:sp>
        <p:nvSpPr>
          <p:cNvPr id="6" name="Text Placeholder 1"/>
          <p:cNvSpPr txBox="1">
            <a:spLocks/>
          </p:cNvSpPr>
          <p:nvPr/>
        </p:nvSpPr>
        <p:spPr bwMode="auto">
          <a:xfrm>
            <a:off x="4161984" y="644141"/>
            <a:ext cx="7675831" cy="1137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0" indent="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None/>
              <a:defRPr sz="3600" kern="1200">
                <a:solidFill>
                  <a:srgbClr val="7F7F7F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rgbClr val="7F7F7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rgbClr val="7F7F7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rgbClr val="7F7F7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rgbClr val="7F7F7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b="1" dirty="0">
                <a:solidFill>
                  <a:srgbClr val="E95273"/>
                </a:solidFill>
              </a:rPr>
              <a:t>Spółka z Ograniczoną </a:t>
            </a:r>
            <a:r>
              <a:rPr lang="pl-PL" b="1" dirty="0" err="1">
                <a:solidFill>
                  <a:srgbClr val="E95273"/>
                </a:solidFill>
              </a:rPr>
              <a:t>Odpowiedzielnością</a:t>
            </a:r>
            <a:endParaRPr lang="en-IE" b="1" dirty="0">
              <a:solidFill>
                <a:srgbClr val="E95273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1C039C4-B053-4491-967E-BECD95760B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3646714" cy="6894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3284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1947290" y="3384639"/>
            <a:ext cx="7407087" cy="697353"/>
          </a:xfrm>
        </p:spPr>
        <p:txBody>
          <a:bodyPr>
            <a:normAutofit/>
          </a:bodyPr>
          <a:lstStyle/>
          <a:p>
            <a:pPr algn="just"/>
            <a:endParaRPr lang="en-IE" dirty="0">
              <a:solidFill>
                <a:srgbClr val="7A7C7E"/>
              </a:solidFill>
            </a:endParaRPr>
          </a:p>
          <a:p>
            <a:pPr>
              <a:spcBef>
                <a:spcPts val="400"/>
              </a:spcBef>
            </a:pPr>
            <a:endParaRPr lang="en-IE" dirty="0"/>
          </a:p>
          <a:p>
            <a:pPr>
              <a:spcBef>
                <a:spcPts val="400"/>
              </a:spcBef>
            </a:pPr>
            <a:endParaRPr lang="en-US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38D60A3-3CBB-4F10-8E5B-C2E0C3B1789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90491" y="2882899"/>
            <a:ext cx="11611018" cy="3975101"/>
          </a:xfrm>
          <a:solidFill>
            <a:schemeClr val="bg1"/>
          </a:solidFill>
        </p:spPr>
        <p:txBody>
          <a:bodyPr/>
          <a:lstStyle/>
          <a:p>
            <a:r>
              <a:rPr lang="pl-PL" dirty="0"/>
              <a:t>Założenie firmy jako jednoosobowej firmy jest naprawdę łatwe - </a:t>
            </a:r>
            <a:r>
              <a:rPr lang="pl-PL" dirty="0">
                <a:solidFill>
                  <a:srgbClr val="EC2179"/>
                </a:solidFill>
              </a:rPr>
              <a:t>deklarujesz zamiar w odpowiednim urzędzie podatkowym w swoim kraju</a:t>
            </a:r>
            <a:r>
              <a:rPr lang="pl-PL" dirty="0"/>
              <a:t>. Najprostsza struktura jest wyłączną własnością, która zwykle obejmuje tylko jedną osobę, która jest właścicielem i zarządza przedsiębiorstwem. Jeśli zamierzasz pracować sam, może to być właściwa droga.</a:t>
            </a:r>
          </a:p>
          <a:p>
            <a:r>
              <a:rPr lang="pl-PL" dirty="0"/>
              <a:t>Jedyni właściciele / handlowcy nadal muszą poprawnie rozliczać się ze sprzedaży, wydatków i zysków z tytułu wszelkich podatków dochodowych i zobowiązań w ujęciu rocznym. Zasady VAT nadal obowiązują, jeśli obrót firmy przekroczy ustalony limit.</a:t>
            </a:r>
          </a:p>
          <a:p>
            <a:r>
              <a:rPr lang="pl-PL" b="1" dirty="0"/>
              <a:t>Największą wadą może być ograniczony dostęp do kapitału</a:t>
            </a:r>
            <a:r>
              <a:rPr lang="pl-PL" dirty="0"/>
              <a:t>. Zastanów się dobrze nad swoimi ambicjami wzrostu w perspektywie średnioterminowej - czy status właściciela / inwestora pozwoli Ci osiągnąć te ambicje?</a:t>
            </a:r>
            <a:endParaRPr lang="en-IE" dirty="0"/>
          </a:p>
        </p:txBody>
      </p:sp>
      <p:sp>
        <p:nvSpPr>
          <p:cNvPr id="6" name="Text Placeholder 1"/>
          <p:cNvSpPr txBox="1">
            <a:spLocks/>
          </p:cNvSpPr>
          <p:nvPr/>
        </p:nvSpPr>
        <p:spPr bwMode="auto">
          <a:xfrm>
            <a:off x="3784672" y="768583"/>
            <a:ext cx="7675831" cy="1137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0" indent="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None/>
              <a:defRPr sz="3600" kern="1200">
                <a:solidFill>
                  <a:srgbClr val="7F7F7F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rgbClr val="7F7F7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rgbClr val="7F7F7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rgbClr val="7F7F7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rgbClr val="7F7F7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E" b="1">
                <a:solidFill>
                  <a:srgbClr val="E95273"/>
                </a:solidFill>
              </a:rPr>
              <a:t>Jedyny właściciel / wyłączny przedsiębiorca</a:t>
            </a:r>
            <a:endParaRPr lang="en-IE" b="1" dirty="0">
              <a:solidFill>
                <a:srgbClr val="E9527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9075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1754344" y="3080323"/>
            <a:ext cx="7407087" cy="697353"/>
          </a:xfrm>
        </p:spPr>
        <p:txBody>
          <a:bodyPr>
            <a:normAutofit/>
          </a:bodyPr>
          <a:lstStyle/>
          <a:p>
            <a:pPr algn="just"/>
            <a:endParaRPr lang="en-IE" dirty="0">
              <a:solidFill>
                <a:srgbClr val="7A7C7E"/>
              </a:solidFill>
            </a:endParaRPr>
          </a:p>
          <a:p>
            <a:pPr algn="just"/>
            <a:endParaRPr lang="en-US" altLang="x-none" dirty="0">
              <a:solidFill>
                <a:srgbClr val="525252"/>
              </a:solidFill>
              <a:latin typeface="Calibri" charset="0"/>
              <a:ea typeface="MS PGothic" charset="-128"/>
            </a:endParaRPr>
          </a:p>
          <a:p>
            <a:pPr algn="just"/>
            <a:endParaRPr lang="en-IE" dirty="0">
              <a:solidFill>
                <a:srgbClr val="7A7C7E"/>
              </a:solidFill>
            </a:endParaRPr>
          </a:p>
          <a:p>
            <a:pPr>
              <a:spcBef>
                <a:spcPts val="400"/>
              </a:spcBef>
            </a:pPr>
            <a:endParaRPr lang="en-IE" dirty="0"/>
          </a:p>
          <a:p>
            <a:pPr>
              <a:spcBef>
                <a:spcPts val="400"/>
              </a:spcBef>
            </a:pPr>
            <a:endParaRPr lang="en-US" dirty="0"/>
          </a:p>
        </p:txBody>
      </p:sp>
      <p:sp>
        <p:nvSpPr>
          <p:cNvPr id="6" name="Text Placeholder 1"/>
          <p:cNvSpPr txBox="1">
            <a:spLocks/>
          </p:cNvSpPr>
          <p:nvPr/>
        </p:nvSpPr>
        <p:spPr bwMode="auto">
          <a:xfrm>
            <a:off x="3363829" y="612104"/>
            <a:ext cx="8828171" cy="1137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0" indent="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None/>
              <a:defRPr sz="3600" kern="1200">
                <a:solidFill>
                  <a:srgbClr val="7F7F7F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rgbClr val="7F7F7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rgbClr val="7F7F7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rgbClr val="7F7F7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rgbClr val="7F7F7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b="1" dirty="0">
                <a:solidFill>
                  <a:srgbClr val="E95273"/>
                </a:solidFill>
              </a:rPr>
              <a:t>WYŁĄCZNY PODMIOT, A PRYWATNA SPÓŁKA Z OGRANICZONĄ SPÓŁKĄ</a:t>
            </a:r>
          </a:p>
          <a:p>
            <a:endParaRPr lang="pl-PL" b="1" dirty="0">
              <a:solidFill>
                <a:srgbClr val="E95273"/>
              </a:solidFill>
            </a:endParaRPr>
          </a:p>
        </p:txBody>
      </p:sp>
      <p:sp>
        <p:nvSpPr>
          <p:cNvPr id="7" name="Text Placeholder 1">
            <a:extLst>
              <a:ext uri="{FF2B5EF4-FFF2-40B4-BE49-F238E27FC236}">
                <a16:creationId xmlns:a16="http://schemas.microsoft.com/office/drawing/2014/main" id="{AA9D3423-B85D-44F2-B973-7C488F860AB5}"/>
              </a:ext>
            </a:extLst>
          </p:cNvPr>
          <p:cNvSpPr txBox="1">
            <a:spLocks/>
          </p:cNvSpPr>
          <p:nvPr/>
        </p:nvSpPr>
        <p:spPr>
          <a:xfrm>
            <a:off x="170153" y="2339650"/>
            <a:ext cx="5720831" cy="3975101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l-PL" sz="2400" dirty="0">
                <a:solidFill>
                  <a:srgbClr val="EC2179"/>
                </a:solidFill>
              </a:rPr>
              <a:t>Wyłączny Podmiot</a:t>
            </a:r>
            <a:endParaRPr lang="en-US" sz="2400" dirty="0">
              <a:solidFill>
                <a:srgbClr val="EC2179"/>
              </a:solidFill>
            </a:endParaRP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Clr>
                <a:srgbClr val="FF0000"/>
              </a:buClr>
              <a:buFont typeface="Calibri" panose="020F0502020204030204" pitchFamily="34" charset="0"/>
              <a:buChar char="×"/>
            </a:pPr>
            <a:r>
              <a:rPr lang="pl-PL" sz="2400" dirty="0"/>
              <a:t>Wszystkie Twoje zyski są opodatkowane jako dochód, który może wynosić do 52%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Clr>
                <a:srgbClr val="FF0000"/>
              </a:buClr>
              <a:buFont typeface="Calibri" panose="020F0502020204030204" pitchFamily="34" charset="0"/>
              <a:buChar char="×"/>
            </a:pPr>
            <a:r>
              <a:rPr lang="pl-PL" sz="2400" dirty="0"/>
              <a:t>Osobiście odpowiedzialny za długi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Clr>
                <a:srgbClr val="FF0000"/>
              </a:buClr>
              <a:buFont typeface="Calibri" panose="020F0502020204030204" pitchFamily="34" charset="0"/>
              <a:buChar char="×"/>
            </a:pPr>
            <a:r>
              <a:rPr lang="pl-PL" sz="2400" dirty="0"/>
              <a:t>Niższa ulga podatkowa niż pracownicy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Clr>
                <a:srgbClr val="FF0000"/>
              </a:buClr>
              <a:buFont typeface="Calibri" panose="020F0502020204030204" pitchFamily="34" charset="0"/>
              <a:buChar char="×"/>
            </a:pPr>
            <a:r>
              <a:rPr lang="pl-PL" sz="2400" dirty="0"/>
              <a:t>Nadal musisz przygotować zeznanie podatkowe każdego roku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pl-PL" sz="2400" dirty="0"/>
              <a:t>Mniej legalnych zgłoszeń w porównaniu do spółki z ograniczoną odpowiedzialnością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pl-PL" sz="2400" dirty="0"/>
              <a:t>Prosty w konfiguracji i wyłączaniu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Clr>
                <a:srgbClr val="00B050"/>
              </a:buClr>
              <a:buFont typeface="Wingdings" panose="05000000000000000000" pitchFamily="2" charset="2"/>
              <a:buChar char="ü"/>
            </a:pPr>
            <a:endParaRPr lang="pl-PL" sz="2400" dirty="0"/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Clr>
                <a:srgbClr val="00B050"/>
              </a:buClr>
              <a:buFont typeface="Wingdings" panose="05000000000000000000" pitchFamily="2" charset="2"/>
              <a:buChar char="ü"/>
            </a:pPr>
            <a:endParaRPr lang="pl-PL" sz="2400" dirty="0"/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Clr>
                <a:srgbClr val="00B050"/>
              </a:buClr>
              <a:buFont typeface="Wingdings" panose="05000000000000000000" pitchFamily="2" charset="2"/>
              <a:buChar char="ü"/>
            </a:pPr>
            <a:endParaRPr lang="en-IE" sz="2400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A4B02EED-FE08-41D3-AE54-4435332DDEF8}"/>
              </a:ext>
            </a:extLst>
          </p:cNvPr>
          <p:cNvSpPr txBox="1">
            <a:spLocks/>
          </p:cNvSpPr>
          <p:nvPr/>
        </p:nvSpPr>
        <p:spPr>
          <a:xfrm>
            <a:off x="6180082" y="2339650"/>
            <a:ext cx="6011917" cy="440639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IE" sz="2400" dirty="0">
                <a:solidFill>
                  <a:srgbClr val="EC2179"/>
                </a:solidFill>
              </a:rPr>
              <a:t>P</a:t>
            </a:r>
            <a:r>
              <a:rPr lang="pl-PL" sz="2400" dirty="0" err="1">
                <a:solidFill>
                  <a:srgbClr val="EC2179"/>
                </a:solidFill>
              </a:rPr>
              <a:t>rywatna</a:t>
            </a:r>
            <a:r>
              <a:rPr lang="pl-PL" sz="2400" dirty="0">
                <a:solidFill>
                  <a:srgbClr val="EC2179"/>
                </a:solidFill>
              </a:rPr>
              <a:t> spółka z </a:t>
            </a:r>
            <a:r>
              <a:rPr lang="pl-PL" sz="2400" dirty="0" err="1">
                <a:solidFill>
                  <a:srgbClr val="EC2179"/>
                </a:solidFill>
              </a:rPr>
              <a:t>ograniczną</a:t>
            </a:r>
            <a:r>
              <a:rPr lang="pl-PL" sz="2400" dirty="0">
                <a:solidFill>
                  <a:srgbClr val="EC2179"/>
                </a:solidFill>
              </a:rPr>
              <a:t> odpowiedzialnością</a:t>
            </a:r>
            <a:endParaRPr lang="en-IE" sz="2400" dirty="0">
              <a:solidFill>
                <a:srgbClr val="EC2179"/>
              </a:solidFill>
            </a:endParaRP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Clr>
                <a:srgbClr val="FF0000"/>
              </a:buClr>
              <a:buFont typeface="Calibri" panose="020F0502020204030204" pitchFamily="34" charset="0"/>
              <a:buChar char="×"/>
            </a:pPr>
            <a:r>
              <a:rPr lang="pl-PL" sz="2400" dirty="0"/>
              <a:t>Więcej zgłoszeń korporacyjnych i terminów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Clr>
                <a:srgbClr val="FF0000"/>
              </a:buClr>
              <a:buFont typeface="Calibri" panose="020F0502020204030204" pitchFamily="34" charset="0"/>
              <a:buChar char="×"/>
            </a:pPr>
            <a:r>
              <a:rPr lang="pl-PL" sz="2400" dirty="0"/>
              <a:t>Duże grzywny i kary za nieprzestrzeganie przepisów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Clr>
                <a:srgbClr val="FF0000"/>
              </a:buClr>
              <a:buFont typeface="Calibri" panose="020F0502020204030204" pitchFamily="34" charset="0"/>
              <a:buChar char="×"/>
            </a:pPr>
            <a:r>
              <a:rPr lang="pl-PL" sz="2400" dirty="0"/>
              <a:t>Dłuższy i droższy w konfiguracji niż Podmiot Prywatny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pl-PL" sz="2400" dirty="0"/>
              <a:t>Niska stawka podatku dochodowego od osób prawnych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pl-PL" sz="2400" dirty="0"/>
              <a:t>Więcej ulg i korzyści podatkowych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pl-PL" sz="2400" dirty="0"/>
              <a:t>Wiarygodność dla sponsorów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pl-PL" sz="2400" dirty="0"/>
              <a:t>Ochrona mienia prywatnego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Clr>
                <a:srgbClr val="00B050"/>
              </a:buClr>
              <a:buNone/>
            </a:pPr>
            <a:endParaRPr lang="pl-PL" sz="2400" dirty="0"/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Clr>
                <a:srgbClr val="00B050"/>
              </a:buClr>
              <a:buFont typeface="Wingdings" panose="05000000000000000000" pitchFamily="2" charset="2"/>
              <a:buChar char="ü"/>
            </a:pPr>
            <a:endParaRPr lang="pl-PL" sz="2400" dirty="0"/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Clr>
                <a:srgbClr val="00B050"/>
              </a:buClr>
              <a:buFont typeface="Wingdings" panose="05000000000000000000" pitchFamily="2" charset="2"/>
              <a:buChar char="ü"/>
            </a:pPr>
            <a:endParaRPr lang="en-IE" sz="2400" dirty="0"/>
          </a:p>
        </p:txBody>
      </p:sp>
    </p:spTree>
    <p:extLst>
      <p:ext uri="{BB962C8B-B14F-4D97-AF65-F5344CB8AC3E}">
        <p14:creationId xmlns:p14="http://schemas.microsoft.com/office/powerpoint/2010/main" val="42947875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1418784" y="3080323"/>
            <a:ext cx="7407087" cy="697353"/>
          </a:xfrm>
        </p:spPr>
        <p:txBody>
          <a:bodyPr>
            <a:normAutofit/>
          </a:bodyPr>
          <a:lstStyle/>
          <a:p>
            <a:endParaRPr lang="en-IE" b="1" dirty="0"/>
          </a:p>
          <a:p>
            <a:pPr algn="just"/>
            <a:endParaRPr lang="en-US" altLang="x-none" dirty="0">
              <a:solidFill>
                <a:srgbClr val="525252"/>
              </a:solidFill>
              <a:latin typeface="Calibri" charset="0"/>
              <a:ea typeface="MS PGothic" charset="-128"/>
            </a:endParaRPr>
          </a:p>
          <a:p>
            <a:pPr algn="just"/>
            <a:endParaRPr lang="en-IE" dirty="0">
              <a:solidFill>
                <a:srgbClr val="7A7C7E"/>
              </a:solidFill>
            </a:endParaRPr>
          </a:p>
          <a:p>
            <a:pPr>
              <a:spcBef>
                <a:spcPts val="400"/>
              </a:spcBef>
            </a:pPr>
            <a:endParaRPr lang="en-IE" dirty="0"/>
          </a:p>
          <a:p>
            <a:pPr>
              <a:spcBef>
                <a:spcPts val="400"/>
              </a:spcBef>
            </a:pP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DCCAAD-15C6-4B08-9AC2-57F3100E8B4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667226" y="2117448"/>
            <a:ext cx="8303863" cy="3975101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pl-PL" dirty="0">
                <a:solidFill>
                  <a:srgbClr val="7A7C7E"/>
                </a:solidFill>
              </a:rPr>
              <a:t>Partnerstwa biznesowe można budować na wiele różnych sposobów, jednak tematem przewodnim wszystkich partnerstw jest to, że partnerstwo jest zbudowane z dwóch lub więcej osób, które są właścicielami firmy.</a:t>
            </a:r>
          </a:p>
          <a:p>
            <a:pPr>
              <a:lnSpc>
                <a:spcPct val="100000"/>
              </a:lnSpc>
            </a:pPr>
            <a:r>
              <a:rPr lang="pl-PL" dirty="0">
                <a:solidFill>
                  <a:srgbClr val="7A7C7E"/>
                </a:solidFill>
              </a:rPr>
              <a:t>Partnerzy w strukturze działają bez korzyści ograniczonej odpowiedzialności, przyjmując w ten sposób pełną i całkowitą osobistą odpowiedzialność i odpowiedzialność za zaległe długi.</a:t>
            </a:r>
          </a:p>
          <a:p>
            <a:pPr>
              <a:lnSpc>
                <a:spcPct val="100000"/>
              </a:lnSpc>
            </a:pPr>
            <a:r>
              <a:rPr lang="pl-PL" dirty="0">
                <a:solidFill>
                  <a:srgbClr val="7A7C7E"/>
                </a:solidFill>
              </a:rPr>
              <a:t>Uwaga! Można tworzyć spółki komandytowe.</a:t>
            </a:r>
            <a:endParaRPr lang="en-IE" sz="200" b="1" dirty="0">
              <a:solidFill>
                <a:srgbClr val="E95273"/>
              </a:solidFill>
            </a:endParaRPr>
          </a:p>
          <a:p>
            <a:pPr>
              <a:lnSpc>
                <a:spcPct val="100000"/>
              </a:lnSpc>
            </a:pPr>
            <a:r>
              <a:rPr lang="pl-PL" b="1" dirty="0">
                <a:solidFill>
                  <a:srgbClr val="E95273"/>
                </a:solidFill>
              </a:rPr>
              <a:t>Przeczytaj</a:t>
            </a:r>
            <a:r>
              <a:rPr lang="en-IE" b="1" dirty="0">
                <a:solidFill>
                  <a:srgbClr val="E95273"/>
                </a:solidFill>
              </a:rPr>
              <a:t>: </a:t>
            </a:r>
            <a:r>
              <a:rPr lang="en-IE" dirty="0">
                <a:solidFill>
                  <a:srgbClr val="414140"/>
                </a:solidFill>
                <a:hlinkClick r:id="rId2"/>
              </a:rPr>
              <a:t>6 Steps to Creating a Partnership That Drives Strong </a:t>
            </a:r>
            <a:r>
              <a:rPr lang="en-IE" dirty="0" err="1">
                <a:solidFill>
                  <a:srgbClr val="414140"/>
                </a:solidFill>
                <a:hlinkClick r:id="rId2"/>
              </a:rPr>
              <a:t>Biznes</a:t>
            </a:r>
            <a:r>
              <a:rPr lang="en-IE" dirty="0">
                <a:solidFill>
                  <a:srgbClr val="414140"/>
                </a:solidFill>
                <a:hlinkClick r:id="rId2"/>
              </a:rPr>
              <a:t> Growth</a:t>
            </a:r>
            <a:endParaRPr lang="en-IE" dirty="0">
              <a:solidFill>
                <a:srgbClr val="414140"/>
              </a:solidFill>
            </a:endParaRPr>
          </a:p>
          <a:p>
            <a:endParaRPr lang="en-IE" dirty="0"/>
          </a:p>
        </p:txBody>
      </p:sp>
      <p:sp>
        <p:nvSpPr>
          <p:cNvPr id="6" name="Text Placeholder 1"/>
          <p:cNvSpPr txBox="1">
            <a:spLocks/>
          </p:cNvSpPr>
          <p:nvPr/>
        </p:nvSpPr>
        <p:spPr bwMode="auto">
          <a:xfrm>
            <a:off x="3667226" y="904157"/>
            <a:ext cx="7675831" cy="1137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0" indent="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None/>
              <a:defRPr sz="3600" kern="1200">
                <a:solidFill>
                  <a:srgbClr val="7F7F7F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rgbClr val="7F7F7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rgbClr val="7F7F7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rgbClr val="7F7F7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rgbClr val="7F7F7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E" b="1" dirty="0">
                <a:solidFill>
                  <a:srgbClr val="E95273"/>
                </a:solidFill>
              </a:rPr>
              <a:t>Part</a:t>
            </a:r>
            <a:r>
              <a:rPr lang="pl-PL" b="1" dirty="0" err="1">
                <a:solidFill>
                  <a:srgbClr val="E95273"/>
                </a:solidFill>
              </a:rPr>
              <a:t>nerstwo</a:t>
            </a:r>
            <a:endParaRPr lang="en-IE" b="1" dirty="0">
              <a:solidFill>
                <a:srgbClr val="E95273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4A199FD-EC3F-4ECB-8101-D4C084865E0F}"/>
              </a:ext>
            </a:extLst>
          </p:cNvPr>
          <p:cNvSpPr/>
          <p:nvPr/>
        </p:nvSpPr>
        <p:spPr>
          <a:xfrm>
            <a:off x="220911" y="5769383"/>
            <a:ext cx="218045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pl-PL" altLang="ja-JP" b="1" dirty="0">
                <a:solidFill>
                  <a:srgbClr val="525252"/>
                </a:solidFill>
              </a:rPr>
              <a:t>źródło</a:t>
            </a:r>
            <a:r>
              <a:rPr lang="en-US" altLang="ja-JP" b="1" dirty="0">
                <a:solidFill>
                  <a:srgbClr val="525252"/>
                </a:solidFill>
              </a:rPr>
              <a:t>: </a:t>
            </a:r>
            <a:r>
              <a:rPr lang="en-IE" altLang="ja-JP" dirty="0">
                <a:solidFill>
                  <a:srgbClr val="525252"/>
                </a:solidFill>
                <a:hlinkClick r:id="rId3"/>
              </a:rPr>
              <a:t>Irish Investment Network</a:t>
            </a:r>
            <a:endParaRPr kumimoji="1" lang="ja-JP" altLang="en-US" dirty="0">
              <a:solidFill>
                <a:srgbClr val="525252"/>
              </a:solidFill>
            </a:endParaRPr>
          </a:p>
        </p:txBody>
      </p:sp>
      <p:pic>
        <p:nvPicPr>
          <p:cNvPr id="7" name="Picture 6" descr="A picture containing food&#10;&#10;Description automatically generated">
            <a:extLst>
              <a:ext uri="{FF2B5EF4-FFF2-40B4-BE49-F238E27FC236}">
                <a16:creationId xmlns:a16="http://schemas.microsoft.com/office/drawing/2014/main" id="{A8132729-D29B-4CEB-AD56-25149334054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11" y="3229202"/>
            <a:ext cx="3101129" cy="2190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2101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3750925" y="631227"/>
            <a:ext cx="5300797" cy="1025618"/>
          </a:xfrm>
        </p:spPr>
        <p:txBody>
          <a:bodyPr>
            <a:noAutofit/>
          </a:bodyPr>
          <a:lstStyle/>
          <a:p>
            <a:r>
              <a:rPr lang="pl-PL" sz="3000" dirty="0"/>
              <a:t>Przykład partnerstwa w praktyce- Polska</a:t>
            </a:r>
          </a:p>
          <a:p>
            <a:endParaRPr lang="pl-PL" sz="3000" dirty="0"/>
          </a:p>
          <a:p>
            <a:endParaRPr lang="en-US" sz="3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3955230" y="2360728"/>
            <a:ext cx="8096030" cy="3975101"/>
          </a:xfrm>
        </p:spPr>
        <p:txBody>
          <a:bodyPr/>
          <a:lstStyle/>
          <a:p>
            <a:r>
              <a:rPr lang="en-US" b="1" dirty="0" err="1">
                <a:solidFill>
                  <a:srgbClr val="E63275"/>
                </a:solidFill>
              </a:rPr>
              <a:t>Tytuł</a:t>
            </a:r>
            <a:r>
              <a:rPr lang="en-US" b="1" dirty="0">
                <a:solidFill>
                  <a:srgbClr val="E63275"/>
                </a:solidFill>
              </a:rPr>
              <a:t>: </a:t>
            </a:r>
            <a:r>
              <a:rPr lang="pl-PL" dirty="0"/>
              <a:t>Rozwiązania projektowe i produkcyjne integrujące się z najnowszymi technologiami elektronicznymi i informatycznymi</a:t>
            </a:r>
          </a:p>
          <a:p>
            <a:r>
              <a:rPr lang="en-IE" b="1" dirty="0" err="1">
                <a:solidFill>
                  <a:srgbClr val="E63275"/>
                </a:solidFill>
              </a:rPr>
              <a:t>Opis</a:t>
            </a:r>
            <a:r>
              <a:rPr lang="en-IE" b="1" dirty="0">
                <a:solidFill>
                  <a:srgbClr val="E63275"/>
                </a:solidFill>
              </a:rPr>
              <a:t>: </a:t>
            </a:r>
            <a:r>
              <a:rPr lang="pl-PL" dirty="0"/>
              <a:t>Spółka Inżynierów SIM Sp. Z.O.O jest niezależną polską firmą technologiczną specjalizującą się w projektowaniu i produkcji rozwiązań integrujących najnowsze technologie elektroniczne i informatyczne. Opis podany przez firmę pokazuje przykład partnerstwa i jego działania w Polsce.</a:t>
            </a:r>
          </a:p>
          <a:p>
            <a:r>
              <a:rPr lang="en-IE" b="1" dirty="0" err="1">
                <a:solidFill>
                  <a:srgbClr val="E63275"/>
                </a:solidFill>
              </a:rPr>
              <a:t>Wideo</a:t>
            </a:r>
            <a:r>
              <a:rPr lang="en-IE" b="1" dirty="0">
                <a:solidFill>
                  <a:srgbClr val="E63275"/>
                </a:solidFill>
              </a:rPr>
              <a:t>: </a:t>
            </a:r>
            <a:r>
              <a:rPr lang="en-US" u="sng" dirty="0">
                <a:hlinkClick r:id="rId2"/>
              </a:rPr>
              <a:t>https://www.youtube.com/watch?v=03ywodO51ec</a:t>
            </a:r>
            <a:endParaRPr lang="en-US" dirty="0"/>
          </a:p>
        </p:txBody>
      </p:sp>
      <p:pic>
        <p:nvPicPr>
          <p:cNvPr id="1026" name="Picture 2" descr="Image result for polish flag">
            <a:extLst>
              <a:ext uri="{FF2B5EF4-FFF2-40B4-BE49-F238E27FC236}">
                <a16:creationId xmlns:a16="http://schemas.microsoft.com/office/drawing/2014/main" id="{9160E091-D7E2-4799-B838-760C772663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9503" y="251670"/>
            <a:ext cx="2113266" cy="13170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B2F5B14-E52F-4BF5-9FAE-B307C9FC5246}"/>
              </a:ext>
            </a:extLst>
          </p:cNvPr>
          <p:cNvSpPr txBox="1"/>
          <p:nvPr/>
        </p:nvSpPr>
        <p:spPr>
          <a:xfrm>
            <a:off x="9852239" y="1656314"/>
            <a:ext cx="1887794" cy="461665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IE" sz="2400" b="1" dirty="0">
                <a:solidFill>
                  <a:srgbClr val="FF0000"/>
                </a:solidFill>
              </a:rPr>
              <a:t>Poland</a:t>
            </a:r>
          </a:p>
        </p:txBody>
      </p:sp>
      <p:pic>
        <p:nvPicPr>
          <p:cNvPr id="2050" name="Picture 2" descr="Career - SIM">
            <a:extLst>
              <a:ext uri="{FF2B5EF4-FFF2-40B4-BE49-F238E27FC236}">
                <a16:creationId xmlns:a16="http://schemas.microsoft.com/office/drawing/2014/main" id="{22426609-D6E0-4321-A5C9-A443B6CF5C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25547"/>
            <a:ext cx="3674873" cy="2445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86427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3418</TotalTime>
  <Words>4563</Words>
  <Application>Microsoft Office PowerPoint</Application>
  <PresentationFormat>Panoramiczny</PresentationFormat>
  <Paragraphs>435</Paragraphs>
  <Slides>49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49</vt:i4>
      </vt:variant>
    </vt:vector>
  </HeadingPairs>
  <TitlesOfParts>
    <vt:vector size="56" baseType="lpstr">
      <vt:lpstr>Arial</vt:lpstr>
      <vt:lpstr>Arial Unicode MS</vt:lpstr>
      <vt:lpstr>Calibri</vt:lpstr>
      <vt:lpstr>Calibri Light</vt:lpstr>
      <vt:lpstr>Times New Roman</vt:lpstr>
      <vt:lpstr>Wingdings</vt:lpstr>
      <vt:lpstr>Office Theme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Laura Magan</dc:creator>
  <cp:lastModifiedBy>User</cp:lastModifiedBy>
  <cp:revision>77</cp:revision>
  <dcterms:created xsi:type="dcterms:W3CDTF">2020-01-28T14:35:33Z</dcterms:created>
  <dcterms:modified xsi:type="dcterms:W3CDTF">2020-08-11T12:14:58Z</dcterms:modified>
</cp:coreProperties>
</file>