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1" ContentType="image/jpeg"/>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1048" r:id="rId5"/>
    <p:sldId id="314" r:id="rId6"/>
    <p:sldId id="447" r:id="rId7"/>
    <p:sldId id="1136" r:id="rId8"/>
    <p:sldId id="1137" r:id="rId9"/>
    <p:sldId id="1036" r:id="rId10"/>
    <p:sldId id="1138" r:id="rId11"/>
    <p:sldId id="1037" r:id="rId12"/>
    <p:sldId id="1038" r:id="rId13"/>
    <p:sldId id="1040" r:id="rId14"/>
    <p:sldId id="1086" r:id="rId15"/>
    <p:sldId id="1087" r:id="rId16"/>
    <p:sldId id="1088" r:id="rId17"/>
    <p:sldId id="1089" r:id="rId18"/>
    <p:sldId id="1091" r:id="rId19"/>
    <p:sldId id="1092" r:id="rId20"/>
    <p:sldId id="1093" r:id="rId21"/>
    <p:sldId id="1039" r:id="rId22"/>
    <p:sldId id="1141" r:id="rId23"/>
    <p:sldId id="1142" r:id="rId24"/>
    <p:sldId id="1050" r:id="rId25"/>
    <p:sldId id="1068" r:id="rId26"/>
    <p:sldId id="1052" r:id="rId27"/>
    <p:sldId id="1051" r:id="rId28"/>
    <p:sldId id="1053" r:id="rId29"/>
    <p:sldId id="1054" r:id="rId30"/>
    <p:sldId id="1055" r:id="rId31"/>
    <p:sldId id="1056" r:id="rId32"/>
    <p:sldId id="1057" r:id="rId33"/>
    <p:sldId id="1058" r:id="rId34"/>
    <p:sldId id="1059" r:id="rId35"/>
    <p:sldId id="1060" r:id="rId36"/>
    <p:sldId id="1061" r:id="rId37"/>
    <p:sldId id="1062" r:id="rId38"/>
    <p:sldId id="1064" r:id="rId39"/>
    <p:sldId id="1065" r:id="rId40"/>
    <p:sldId id="1033" r:id="rId41"/>
    <p:sldId id="1095" r:id="rId42"/>
    <p:sldId id="1069" r:id="rId43"/>
    <p:sldId id="1074" r:id="rId44"/>
    <p:sldId id="1075" r:id="rId45"/>
    <p:sldId id="1076" r:id="rId46"/>
    <p:sldId id="1077" r:id="rId47"/>
    <p:sldId id="1072" r:id="rId48"/>
    <p:sldId id="1079" r:id="rId49"/>
    <p:sldId id="1070" r:id="rId50"/>
    <p:sldId id="1080" r:id="rId51"/>
    <p:sldId id="1081" r:id="rId52"/>
    <p:sldId id="1071" r:id="rId53"/>
    <p:sldId id="1082" r:id="rId54"/>
    <p:sldId id="1083" r:id="rId55"/>
    <p:sldId id="1084" r:id="rId56"/>
    <p:sldId id="1043" r:id="rId57"/>
    <p:sldId id="1044" r:id="rId58"/>
    <p:sldId id="1139" r:id="rId59"/>
    <p:sldId id="1140" r:id="rId60"/>
    <p:sldId id="1134" r:id="rId61"/>
    <p:sldId id="1135" r:id="rId62"/>
    <p:sldId id="429" r:id="rId63"/>
    <p:sldId id="104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75"/>
    <a:srgbClr val="6D6E6C"/>
    <a:srgbClr val="10B2A3"/>
    <a:srgbClr val="7ECFD3"/>
    <a:srgbClr val="F26921"/>
    <a:srgbClr val="CED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1" autoAdjust="0"/>
    <p:restoredTop sz="93804" autoAdjust="0"/>
  </p:normalViewPr>
  <p:slideViewPr>
    <p:cSldViewPr snapToGrid="0">
      <p:cViewPr varScale="1">
        <p:scale>
          <a:sx n="86" d="100"/>
          <a:sy n="86" d="100"/>
        </p:scale>
        <p:origin x="-294" y="-84"/>
      </p:cViewPr>
      <p:guideLst>
        <p:guide orient="horz" pos="2160"/>
        <p:guide pos="3840"/>
      </p:guideLst>
    </p:cSldViewPr>
  </p:slideViewPr>
  <p:outlineViewPr>
    <p:cViewPr>
      <p:scale>
        <a:sx n="33" d="100"/>
        <a:sy n="33" d="100"/>
      </p:scale>
      <p:origin x="30" y="12474"/>
    </p:cViewPr>
  </p:outlineViewPr>
  <p:notesTextViewPr>
    <p:cViewPr>
      <p:scale>
        <a:sx n="1" d="1"/>
        <a:sy n="1" d="1"/>
      </p:scale>
      <p:origin x="0" y="0"/>
    </p:cViewPr>
  </p:notesTextViewPr>
  <p:sorterViewPr>
    <p:cViewPr>
      <p:scale>
        <a:sx n="90" d="100"/>
        <a:sy n="90" d="100"/>
      </p:scale>
      <p:origin x="0" y="-68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5D900-9EE5-4823-BF6A-F10DFB0570E4}" type="doc">
      <dgm:prSet loTypeId="urn:microsoft.com/office/officeart/2005/8/layout/chevron1" loCatId="process" qsTypeId="urn:microsoft.com/office/officeart/2005/8/quickstyle/simple1" qsCatId="simple" csTypeId="urn:microsoft.com/office/officeart/2005/8/colors/accent1_2" csCatId="accent1" phldr="1"/>
      <dgm:spPr/>
    </dgm:pt>
    <dgm:pt modelId="{4A2551BA-731D-45D4-8BA3-E6A95CEF2C49}">
      <dgm:prSet phldrT="[Text]"/>
      <dgm:spPr>
        <a:solidFill>
          <a:schemeClr val="accent2"/>
        </a:solidFill>
      </dgm:spPr>
      <dgm:t>
        <a:bodyPr/>
        <a:lstStyle/>
        <a:p>
          <a:r>
            <a:rPr lang="pl-PL" dirty="0" smtClean="0"/>
            <a:t>Świadomość</a:t>
          </a:r>
          <a:endParaRPr lang="en-IE" dirty="0"/>
        </a:p>
      </dgm:t>
    </dgm:pt>
    <dgm:pt modelId="{E36B79CD-E0B9-451F-8503-B4AE41C7A8A8}" type="parTrans" cxnId="{7EADCA19-80C8-4342-809A-FC15487123A7}">
      <dgm:prSet/>
      <dgm:spPr/>
      <dgm:t>
        <a:bodyPr/>
        <a:lstStyle/>
        <a:p>
          <a:endParaRPr lang="en-IE"/>
        </a:p>
      </dgm:t>
    </dgm:pt>
    <dgm:pt modelId="{A90B80D2-6696-434D-BF0D-54F3807FA990}" type="sibTrans" cxnId="{7EADCA19-80C8-4342-809A-FC15487123A7}">
      <dgm:prSet/>
      <dgm:spPr/>
      <dgm:t>
        <a:bodyPr/>
        <a:lstStyle/>
        <a:p>
          <a:endParaRPr lang="en-IE"/>
        </a:p>
      </dgm:t>
    </dgm:pt>
    <dgm:pt modelId="{991D860F-99EE-4C51-B809-A66A81A7F343}">
      <dgm:prSet phldrT="[Text]"/>
      <dgm:spPr/>
      <dgm:t>
        <a:bodyPr/>
        <a:lstStyle/>
        <a:p>
          <a:r>
            <a:rPr lang="pl-PL" dirty="0" smtClean="0"/>
            <a:t>Rozważanie</a:t>
          </a:r>
          <a:endParaRPr lang="en-IE" dirty="0"/>
        </a:p>
      </dgm:t>
    </dgm:pt>
    <dgm:pt modelId="{B6288782-1521-4AC0-8245-05352D9A41D3}" type="parTrans" cxnId="{3B4AE384-9602-4FB6-BC4C-4679FDF7B565}">
      <dgm:prSet/>
      <dgm:spPr/>
      <dgm:t>
        <a:bodyPr/>
        <a:lstStyle/>
        <a:p>
          <a:endParaRPr lang="en-IE"/>
        </a:p>
      </dgm:t>
    </dgm:pt>
    <dgm:pt modelId="{463FC873-F2A6-4848-A423-8E77F4735B80}" type="sibTrans" cxnId="{3B4AE384-9602-4FB6-BC4C-4679FDF7B565}">
      <dgm:prSet/>
      <dgm:spPr/>
      <dgm:t>
        <a:bodyPr/>
        <a:lstStyle/>
        <a:p>
          <a:endParaRPr lang="en-IE"/>
        </a:p>
      </dgm:t>
    </dgm:pt>
    <dgm:pt modelId="{01FE2F85-1582-4CF4-B3CB-23438B260441}">
      <dgm:prSet phldrT="[Text]"/>
      <dgm:spPr>
        <a:solidFill>
          <a:srgbClr val="0BB491"/>
        </a:solidFill>
      </dgm:spPr>
      <dgm:t>
        <a:bodyPr/>
        <a:lstStyle/>
        <a:p>
          <a:r>
            <a:rPr lang="pl-PL" dirty="0" smtClean="0"/>
            <a:t>Kupno</a:t>
          </a:r>
          <a:endParaRPr lang="en-IE" dirty="0"/>
        </a:p>
      </dgm:t>
    </dgm:pt>
    <dgm:pt modelId="{A3BB33AA-F2E4-4408-908B-A021196D0B86}" type="parTrans" cxnId="{C0E5EFB2-3B11-4EC4-B74C-99D62FD7D7C7}">
      <dgm:prSet/>
      <dgm:spPr/>
      <dgm:t>
        <a:bodyPr/>
        <a:lstStyle/>
        <a:p>
          <a:endParaRPr lang="en-IE"/>
        </a:p>
      </dgm:t>
    </dgm:pt>
    <dgm:pt modelId="{58E62D11-B281-43C5-8F3F-964F729891E5}" type="sibTrans" cxnId="{C0E5EFB2-3B11-4EC4-B74C-99D62FD7D7C7}">
      <dgm:prSet/>
      <dgm:spPr/>
      <dgm:t>
        <a:bodyPr/>
        <a:lstStyle/>
        <a:p>
          <a:endParaRPr lang="en-IE"/>
        </a:p>
      </dgm:t>
    </dgm:pt>
    <dgm:pt modelId="{ADC8508E-61DA-4C41-9A0B-11FC8A9D6540}" type="pres">
      <dgm:prSet presAssocID="{F265D900-9EE5-4823-BF6A-F10DFB0570E4}" presName="Name0" presStyleCnt="0">
        <dgm:presLayoutVars>
          <dgm:dir/>
          <dgm:animLvl val="lvl"/>
          <dgm:resizeHandles val="exact"/>
        </dgm:presLayoutVars>
      </dgm:prSet>
      <dgm:spPr/>
    </dgm:pt>
    <dgm:pt modelId="{F035F973-E196-4A9B-BCD8-2055C0FCA665}" type="pres">
      <dgm:prSet presAssocID="{4A2551BA-731D-45D4-8BA3-E6A95CEF2C49}" presName="parTxOnly" presStyleLbl="node1" presStyleIdx="0" presStyleCnt="3">
        <dgm:presLayoutVars>
          <dgm:chMax val="0"/>
          <dgm:chPref val="0"/>
          <dgm:bulletEnabled val="1"/>
        </dgm:presLayoutVars>
      </dgm:prSet>
      <dgm:spPr/>
      <dgm:t>
        <a:bodyPr/>
        <a:lstStyle/>
        <a:p>
          <a:endParaRPr lang="pl-PL"/>
        </a:p>
      </dgm:t>
    </dgm:pt>
    <dgm:pt modelId="{E8E65879-D355-45A7-AD42-0B24203896A3}" type="pres">
      <dgm:prSet presAssocID="{A90B80D2-6696-434D-BF0D-54F3807FA990}" presName="parTxOnlySpace" presStyleCnt="0"/>
      <dgm:spPr/>
    </dgm:pt>
    <dgm:pt modelId="{3EF7D67D-524B-4B72-89FA-66C222FAA8DD}" type="pres">
      <dgm:prSet presAssocID="{991D860F-99EE-4C51-B809-A66A81A7F343}" presName="parTxOnly" presStyleLbl="node1" presStyleIdx="1" presStyleCnt="3">
        <dgm:presLayoutVars>
          <dgm:chMax val="0"/>
          <dgm:chPref val="0"/>
          <dgm:bulletEnabled val="1"/>
        </dgm:presLayoutVars>
      </dgm:prSet>
      <dgm:spPr/>
      <dgm:t>
        <a:bodyPr/>
        <a:lstStyle/>
        <a:p>
          <a:endParaRPr lang="pl-PL"/>
        </a:p>
      </dgm:t>
    </dgm:pt>
    <dgm:pt modelId="{4830692F-390D-4223-9E33-CD8BB18119C6}" type="pres">
      <dgm:prSet presAssocID="{463FC873-F2A6-4848-A423-8E77F4735B80}" presName="parTxOnlySpace" presStyleCnt="0"/>
      <dgm:spPr/>
    </dgm:pt>
    <dgm:pt modelId="{AD0BE309-01D1-4F65-9A72-3CD4B19FBC8E}" type="pres">
      <dgm:prSet presAssocID="{01FE2F85-1582-4CF4-B3CB-23438B260441}" presName="parTxOnly" presStyleLbl="node1" presStyleIdx="2" presStyleCnt="3">
        <dgm:presLayoutVars>
          <dgm:chMax val="0"/>
          <dgm:chPref val="0"/>
          <dgm:bulletEnabled val="1"/>
        </dgm:presLayoutVars>
      </dgm:prSet>
      <dgm:spPr/>
      <dgm:t>
        <a:bodyPr/>
        <a:lstStyle/>
        <a:p>
          <a:endParaRPr lang="pl-PL"/>
        </a:p>
      </dgm:t>
    </dgm:pt>
  </dgm:ptLst>
  <dgm:cxnLst>
    <dgm:cxn modelId="{57021768-36BB-40F6-931D-957F51926AE6}" type="presOf" srcId="{01FE2F85-1582-4CF4-B3CB-23438B260441}" destId="{AD0BE309-01D1-4F65-9A72-3CD4B19FBC8E}" srcOrd="0" destOrd="0" presId="urn:microsoft.com/office/officeart/2005/8/layout/chevron1"/>
    <dgm:cxn modelId="{BD5633FE-154B-498C-B765-4D167996E69A}" type="presOf" srcId="{991D860F-99EE-4C51-B809-A66A81A7F343}" destId="{3EF7D67D-524B-4B72-89FA-66C222FAA8DD}" srcOrd="0" destOrd="0" presId="urn:microsoft.com/office/officeart/2005/8/layout/chevron1"/>
    <dgm:cxn modelId="{3B4AE384-9602-4FB6-BC4C-4679FDF7B565}" srcId="{F265D900-9EE5-4823-BF6A-F10DFB0570E4}" destId="{991D860F-99EE-4C51-B809-A66A81A7F343}" srcOrd="1" destOrd="0" parTransId="{B6288782-1521-4AC0-8245-05352D9A41D3}" sibTransId="{463FC873-F2A6-4848-A423-8E77F4735B80}"/>
    <dgm:cxn modelId="{02E64B3B-36D7-4A3E-808A-497A733C98BF}" type="presOf" srcId="{F265D900-9EE5-4823-BF6A-F10DFB0570E4}" destId="{ADC8508E-61DA-4C41-9A0B-11FC8A9D6540}" srcOrd="0" destOrd="0" presId="urn:microsoft.com/office/officeart/2005/8/layout/chevron1"/>
    <dgm:cxn modelId="{7EADCA19-80C8-4342-809A-FC15487123A7}" srcId="{F265D900-9EE5-4823-BF6A-F10DFB0570E4}" destId="{4A2551BA-731D-45D4-8BA3-E6A95CEF2C49}" srcOrd="0" destOrd="0" parTransId="{E36B79CD-E0B9-451F-8503-B4AE41C7A8A8}" sibTransId="{A90B80D2-6696-434D-BF0D-54F3807FA990}"/>
    <dgm:cxn modelId="{C9EFCA7F-E472-4391-9ABC-1B87F6DA88E4}" type="presOf" srcId="{4A2551BA-731D-45D4-8BA3-E6A95CEF2C49}" destId="{F035F973-E196-4A9B-BCD8-2055C0FCA665}" srcOrd="0" destOrd="0" presId="urn:microsoft.com/office/officeart/2005/8/layout/chevron1"/>
    <dgm:cxn modelId="{C0E5EFB2-3B11-4EC4-B74C-99D62FD7D7C7}" srcId="{F265D900-9EE5-4823-BF6A-F10DFB0570E4}" destId="{01FE2F85-1582-4CF4-B3CB-23438B260441}" srcOrd="2" destOrd="0" parTransId="{A3BB33AA-F2E4-4408-908B-A021196D0B86}" sibTransId="{58E62D11-B281-43C5-8F3F-964F729891E5}"/>
    <dgm:cxn modelId="{73E2713D-E845-4637-BF57-39338982B003}" type="presParOf" srcId="{ADC8508E-61DA-4C41-9A0B-11FC8A9D6540}" destId="{F035F973-E196-4A9B-BCD8-2055C0FCA665}" srcOrd="0" destOrd="0" presId="urn:microsoft.com/office/officeart/2005/8/layout/chevron1"/>
    <dgm:cxn modelId="{D336D526-B3ED-42F2-8647-1C504ECD7939}" type="presParOf" srcId="{ADC8508E-61DA-4C41-9A0B-11FC8A9D6540}" destId="{E8E65879-D355-45A7-AD42-0B24203896A3}" srcOrd="1" destOrd="0" presId="urn:microsoft.com/office/officeart/2005/8/layout/chevron1"/>
    <dgm:cxn modelId="{7EDE6381-C33A-4DD8-8367-E2E4DA989F75}" type="presParOf" srcId="{ADC8508E-61DA-4C41-9A0B-11FC8A9D6540}" destId="{3EF7D67D-524B-4B72-89FA-66C222FAA8DD}" srcOrd="2" destOrd="0" presId="urn:microsoft.com/office/officeart/2005/8/layout/chevron1"/>
    <dgm:cxn modelId="{9B529967-56CC-4536-AA3F-1CA1D71CFB55}" type="presParOf" srcId="{ADC8508E-61DA-4C41-9A0B-11FC8A9D6540}" destId="{4830692F-390D-4223-9E33-CD8BB18119C6}" srcOrd="3" destOrd="0" presId="urn:microsoft.com/office/officeart/2005/8/layout/chevron1"/>
    <dgm:cxn modelId="{E6460939-F366-487E-BD59-75A91569418B}" type="presParOf" srcId="{ADC8508E-61DA-4C41-9A0B-11FC8A9D6540}" destId="{AD0BE309-01D1-4F65-9A72-3CD4B19FBC8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357F7F-18C1-4EAE-99DC-38355C051861}" type="doc">
      <dgm:prSet loTypeId="urn:microsoft.com/office/officeart/2005/8/layout/process1" loCatId="process" qsTypeId="urn:microsoft.com/office/officeart/2005/8/quickstyle/simple1" qsCatId="simple" csTypeId="urn:microsoft.com/office/officeart/2005/8/colors/accent1_2" csCatId="accent1" phldr="1"/>
      <dgm:spPr/>
    </dgm:pt>
    <dgm:pt modelId="{7D73AB0B-B027-4545-A006-CCF6DCC4A20F}">
      <dgm:prSet phldrT="[Text]"/>
      <dgm:spPr>
        <a:solidFill>
          <a:srgbClr val="E09018"/>
        </a:solidFill>
      </dgm:spPr>
      <dgm:t>
        <a:bodyPr/>
        <a:lstStyle/>
        <a:p>
          <a:r>
            <a:rPr lang="pl-PL" dirty="0" smtClean="0"/>
            <a:t>Opisz, na czym Twoim zdaniem polega problem klienta</a:t>
          </a:r>
          <a:endParaRPr lang="en-IE" dirty="0"/>
        </a:p>
      </dgm:t>
    </dgm:pt>
    <dgm:pt modelId="{E09C4AF5-3DBD-440E-A8CB-E1D83BB3D61B}" type="parTrans" cxnId="{50954446-C196-4B4B-814A-17C95CCFFA40}">
      <dgm:prSet/>
      <dgm:spPr/>
      <dgm:t>
        <a:bodyPr/>
        <a:lstStyle/>
        <a:p>
          <a:endParaRPr lang="en-IE"/>
        </a:p>
      </dgm:t>
    </dgm:pt>
    <dgm:pt modelId="{034D6D3A-7112-410E-922E-A15A07B274A9}" type="sibTrans" cxnId="{50954446-C196-4B4B-814A-17C95CCFFA40}">
      <dgm:prSet/>
      <dgm:spPr/>
      <dgm:t>
        <a:bodyPr/>
        <a:lstStyle/>
        <a:p>
          <a:endParaRPr lang="en-IE"/>
        </a:p>
      </dgm:t>
    </dgm:pt>
    <dgm:pt modelId="{EEAC9BC8-9613-46D4-8AF3-241D89CB8192}">
      <dgm:prSet phldrT="[Text]"/>
      <dgm:spPr>
        <a:solidFill>
          <a:srgbClr val="E09018"/>
        </a:solidFill>
      </dgm:spPr>
      <dgm:t>
        <a:bodyPr/>
        <a:lstStyle/>
        <a:p>
          <a:r>
            <a:rPr lang="pl-PL" dirty="0" smtClean="0"/>
            <a:t>Przedstaw swoje rozwiązanie</a:t>
          </a:r>
          <a:endParaRPr lang="en-IE" dirty="0"/>
        </a:p>
      </dgm:t>
    </dgm:pt>
    <dgm:pt modelId="{32B232EE-3F5E-47E0-9AA0-85E139C5400F}" type="parTrans" cxnId="{3E2C1B34-652A-49AF-84EA-DEA44634E3F5}">
      <dgm:prSet/>
      <dgm:spPr/>
      <dgm:t>
        <a:bodyPr/>
        <a:lstStyle/>
        <a:p>
          <a:endParaRPr lang="en-IE"/>
        </a:p>
      </dgm:t>
    </dgm:pt>
    <dgm:pt modelId="{03E076AA-9065-4CDD-869A-16ABF84935DB}" type="sibTrans" cxnId="{3E2C1B34-652A-49AF-84EA-DEA44634E3F5}">
      <dgm:prSet/>
      <dgm:spPr/>
      <dgm:t>
        <a:bodyPr/>
        <a:lstStyle/>
        <a:p>
          <a:endParaRPr lang="en-IE"/>
        </a:p>
      </dgm:t>
    </dgm:pt>
    <dgm:pt modelId="{0D057988-B769-4CB3-8BE0-1FB8D6A817E7}">
      <dgm:prSet phldrT="[Text]"/>
      <dgm:spPr/>
      <dgm:t>
        <a:bodyPr/>
        <a:lstStyle/>
        <a:p>
          <a:r>
            <a:rPr lang="pl-PL" dirty="0" smtClean="0"/>
            <a:t>Przedstaw szczegółowe informacje dotyczące Twojego rozwiązania</a:t>
          </a:r>
          <a:endParaRPr lang="en-IE" dirty="0"/>
        </a:p>
      </dgm:t>
    </dgm:pt>
    <dgm:pt modelId="{FCFC63FA-8B8B-461E-A04C-49E55B3A1F90}" type="parTrans" cxnId="{499E4601-394B-4897-A17F-14EA0E7BA4D7}">
      <dgm:prSet/>
      <dgm:spPr/>
      <dgm:t>
        <a:bodyPr/>
        <a:lstStyle/>
        <a:p>
          <a:endParaRPr lang="en-IE"/>
        </a:p>
      </dgm:t>
    </dgm:pt>
    <dgm:pt modelId="{813E551C-8471-4471-B41C-D772B49153F7}" type="sibTrans" cxnId="{499E4601-394B-4897-A17F-14EA0E7BA4D7}">
      <dgm:prSet/>
      <dgm:spPr/>
      <dgm:t>
        <a:bodyPr/>
        <a:lstStyle/>
        <a:p>
          <a:endParaRPr lang="en-IE"/>
        </a:p>
      </dgm:t>
    </dgm:pt>
    <dgm:pt modelId="{DF01C39A-FD91-4F2D-A42C-5A9E8D688FBB}">
      <dgm:prSet phldrT="[Text]"/>
      <dgm:spPr/>
      <dgm:t>
        <a:bodyPr/>
        <a:lstStyle/>
        <a:p>
          <a:r>
            <a:rPr lang="pl-PL" dirty="0" smtClean="0"/>
            <a:t>Przedstaw dowody potwierdzające - opinie klientów, recenzje</a:t>
          </a:r>
          <a:endParaRPr lang="en-IE" dirty="0"/>
        </a:p>
      </dgm:t>
    </dgm:pt>
    <dgm:pt modelId="{9272E19D-B6C0-42F6-ADD7-64B7ED00E170}" type="parTrans" cxnId="{1D3A99CD-637A-45E5-9439-5780A1877011}">
      <dgm:prSet/>
      <dgm:spPr/>
      <dgm:t>
        <a:bodyPr/>
        <a:lstStyle/>
        <a:p>
          <a:endParaRPr lang="en-IE"/>
        </a:p>
      </dgm:t>
    </dgm:pt>
    <dgm:pt modelId="{7EB50A12-4DFF-4B7D-B4E9-8DF9455526BA}" type="sibTrans" cxnId="{1D3A99CD-637A-45E5-9439-5780A1877011}">
      <dgm:prSet/>
      <dgm:spPr/>
      <dgm:t>
        <a:bodyPr/>
        <a:lstStyle/>
        <a:p>
          <a:endParaRPr lang="en-IE"/>
        </a:p>
      </dgm:t>
    </dgm:pt>
    <dgm:pt modelId="{4C6F3B42-0B08-40FE-818E-3461E8178E6F}">
      <dgm:prSet phldrT="[Text]"/>
      <dgm:spPr>
        <a:solidFill>
          <a:srgbClr val="0BB491"/>
        </a:solidFill>
      </dgm:spPr>
      <dgm:t>
        <a:bodyPr/>
        <a:lstStyle/>
        <a:p>
          <a:r>
            <a:rPr lang="pl-PL" b="1" dirty="0" smtClean="0"/>
            <a:t>BYĆ MOŻE</a:t>
          </a:r>
        </a:p>
        <a:p>
          <a:r>
            <a:rPr lang="pl-PL" b="1" dirty="0" smtClean="0"/>
            <a:t>Zastosuj zachętę</a:t>
          </a:r>
          <a:endParaRPr lang="en-IE" dirty="0"/>
        </a:p>
      </dgm:t>
    </dgm:pt>
    <dgm:pt modelId="{2B857C77-EA4A-428A-B116-D3119E8241ED}" type="parTrans" cxnId="{DD2BE526-48E1-4472-B107-0848C84814E1}">
      <dgm:prSet/>
      <dgm:spPr/>
      <dgm:t>
        <a:bodyPr/>
        <a:lstStyle/>
        <a:p>
          <a:endParaRPr lang="en-IE"/>
        </a:p>
      </dgm:t>
    </dgm:pt>
    <dgm:pt modelId="{43673040-3D81-4630-9EAE-049627F4AA3B}" type="sibTrans" cxnId="{DD2BE526-48E1-4472-B107-0848C84814E1}">
      <dgm:prSet/>
      <dgm:spPr/>
      <dgm:t>
        <a:bodyPr/>
        <a:lstStyle/>
        <a:p>
          <a:endParaRPr lang="en-IE"/>
        </a:p>
      </dgm:t>
    </dgm:pt>
    <dgm:pt modelId="{3CBF54EC-2F6B-46BE-873A-A33A78DF2870}">
      <dgm:prSet phldrT="[Text]"/>
      <dgm:spPr>
        <a:solidFill>
          <a:srgbClr val="0BB491"/>
        </a:solidFill>
      </dgm:spPr>
      <dgm:t>
        <a:bodyPr/>
        <a:lstStyle/>
        <a:p>
          <a:r>
            <a:rPr lang="pl-PL" dirty="0" smtClean="0"/>
            <a:t>Kupno</a:t>
          </a:r>
          <a:endParaRPr lang="en-IE" dirty="0"/>
        </a:p>
      </dgm:t>
    </dgm:pt>
    <dgm:pt modelId="{EFE97966-3FFF-47D8-AB14-00D6A05F747D}" type="parTrans" cxnId="{30982291-7682-4606-BD9C-94FF2B03C3E1}">
      <dgm:prSet/>
      <dgm:spPr/>
      <dgm:t>
        <a:bodyPr/>
        <a:lstStyle/>
        <a:p>
          <a:endParaRPr lang="en-IE"/>
        </a:p>
      </dgm:t>
    </dgm:pt>
    <dgm:pt modelId="{1005F200-7C1E-4CE4-9460-9B1E5162341E}" type="sibTrans" cxnId="{30982291-7682-4606-BD9C-94FF2B03C3E1}">
      <dgm:prSet/>
      <dgm:spPr/>
      <dgm:t>
        <a:bodyPr/>
        <a:lstStyle/>
        <a:p>
          <a:endParaRPr lang="en-IE"/>
        </a:p>
      </dgm:t>
    </dgm:pt>
    <dgm:pt modelId="{E48345B1-556E-4F16-8A72-A8131057730C}" type="pres">
      <dgm:prSet presAssocID="{3D357F7F-18C1-4EAE-99DC-38355C051861}" presName="Name0" presStyleCnt="0">
        <dgm:presLayoutVars>
          <dgm:dir/>
          <dgm:resizeHandles val="exact"/>
        </dgm:presLayoutVars>
      </dgm:prSet>
      <dgm:spPr/>
    </dgm:pt>
    <dgm:pt modelId="{BE033CAC-15F7-4454-A549-391BD590F37B}" type="pres">
      <dgm:prSet presAssocID="{7D73AB0B-B027-4545-A006-CCF6DCC4A20F}" presName="node" presStyleLbl="node1" presStyleIdx="0" presStyleCnt="6">
        <dgm:presLayoutVars>
          <dgm:bulletEnabled val="1"/>
        </dgm:presLayoutVars>
      </dgm:prSet>
      <dgm:spPr/>
      <dgm:t>
        <a:bodyPr/>
        <a:lstStyle/>
        <a:p>
          <a:endParaRPr lang="pl-PL"/>
        </a:p>
      </dgm:t>
    </dgm:pt>
    <dgm:pt modelId="{A8181A59-06EE-42BB-B3B5-90D5245AA2D7}" type="pres">
      <dgm:prSet presAssocID="{034D6D3A-7112-410E-922E-A15A07B274A9}" presName="sibTrans" presStyleLbl="sibTrans2D1" presStyleIdx="0" presStyleCnt="5"/>
      <dgm:spPr/>
      <dgm:t>
        <a:bodyPr/>
        <a:lstStyle/>
        <a:p>
          <a:endParaRPr lang="pl-PL"/>
        </a:p>
      </dgm:t>
    </dgm:pt>
    <dgm:pt modelId="{B5312A1D-D173-4C13-AE34-5906D2413C1C}" type="pres">
      <dgm:prSet presAssocID="{034D6D3A-7112-410E-922E-A15A07B274A9}" presName="connectorText" presStyleLbl="sibTrans2D1" presStyleIdx="0" presStyleCnt="5"/>
      <dgm:spPr/>
      <dgm:t>
        <a:bodyPr/>
        <a:lstStyle/>
        <a:p>
          <a:endParaRPr lang="pl-PL"/>
        </a:p>
      </dgm:t>
    </dgm:pt>
    <dgm:pt modelId="{ADE440CF-4C99-43AB-BA78-FDB1FE94B370}" type="pres">
      <dgm:prSet presAssocID="{EEAC9BC8-9613-46D4-8AF3-241D89CB8192}" presName="node" presStyleLbl="node1" presStyleIdx="1" presStyleCnt="6">
        <dgm:presLayoutVars>
          <dgm:bulletEnabled val="1"/>
        </dgm:presLayoutVars>
      </dgm:prSet>
      <dgm:spPr/>
      <dgm:t>
        <a:bodyPr/>
        <a:lstStyle/>
        <a:p>
          <a:endParaRPr lang="pl-PL"/>
        </a:p>
      </dgm:t>
    </dgm:pt>
    <dgm:pt modelId="{0DEFC104-4B34-4282-AFDA-9CE6F9F1896C}" type="pres">
      <dgm:prSet presAssocID="{03E076AA-9065-4CDD-869A-16ABF84935DB}" presName="sibTrans" presStyleLbl="sibTrans2D1" presStyleIdx="1" presStyleCnt="5"/>
      <dgm:spPr/>
      <dgm:t>
        <a:bodyPr/>
        <a:lstStyle/>
        <a:p>
          <a:endParaRPr lang="pl-PL"/>
        </a:p>
      </dgm:t>
    </dgm:pt>
    <dgm:pt modelId="{968AF4DD-C712-438B-B80D-E640D79131FC}" type="pres">
      <dgm:prSet presAssocID="{03E076AA-9065-4CDD-869A-16ABF84935DB}" presName="connectorText" presStyleLbl="sibTrans2D1" presStyleIdx="1" presStyleCnt="5"/>
      <dgm:spPr/>
      <dgm:t>
        <a:bodyPr/>
        <a:lstStyle/>
        <a:p>
          <a:endParaRPr lang="pl-PL"/>
        </a:p>
      </dgm:t>
    </dgm:pt>
    <dgm:pt modelId="{27F853F8-2732-4E5B-B8C7-18A1C263354E}" type="pres">
      <dgm:prSet presAssocID="{0D057988-B769-4CB3-8BE0-1FB8D6A817E7}" presName="node" presStyleLbl="node1" presStyleIdx="2" presStyleCnt="6">
        <dgm:presLayoutVars>
          <dgm:bulletEnabled val="1"/>
        </dgm:presLayoutVars>
      </dgm:prSet>
      <dgm:spPr/>
      <dgm:t>
        <a:bodyPr/>
        <a:lstStyle/>
        <a:p>
          <a:endParaRPr lang="pl-PL"/>
        </a:p>
      </dgm:t>
    </dgm:pt>
    <dgm:pt modelId="{71C90A26-E174-49DC-AB1E-E7B790450AB2}" type="pres">
      <dgm:prSet presAssocID="{813E551C-8471-4471-B41C-D772B49153F7}" presName="sibTrans" presStyleLbl="sibTrans2D1" presStyleIdx="2" presStyleCnt="5"/>
      <dgm:spPr/>
      <dgm:t>
        <a:bodyPr/>
        <a:lstStyle/>
        <a:p>
          <a:endParaRPr lang="pl-PL"/>
        </a:p>
      </dgm:t>
    </dgm:pt>
    <dgm:pt modelId="{93CB4292-0E9D-4AFE-9AAC-A665EEE7EE08}" type="pres">
      <dgm:prSet presAssocID="{813E551C-8471-4471-B41C-D772B49153F7}" presName="connectorText" presStyleLbl="sibTrans2D1" presStyleIdx="2" presStyleCnt="5"/>
      <dgm:spPr/>
      <dgm:t>
        <a:bodyPr/>
        <a:lstStyle/>
        <a:p>
          <a:endParaRPr lang="pl-PL"/>
        </a:p>
      </dgm:t>
    </dgm:pt>
    <dgm:pt modelId="{3EDA1973-8DE5-4058-9A0A-E38F07F8A732}" type="pres">
      <dgm:prSet presAssocID="{DF01C39A-FD91-4F2D-A42C-5A9E8D688FBB}" presName="node" presStyleLbl="node1" presStyleIdx="3" presStyleCnt="6">
        <dgm:presLayoutVars>
          <dgm:bulletEnabled val="1"/>
        </dgm:presLayoutVars>
      </dgm:prSet>
      <dgm:spPr/>
      <dgm:t>
        <a:bodyPr/>
        <a:lstStyle/>
        <a:p>
          <a:endParaRPr lang="pl-PL"/>
        </a:p>
      </dgm:t>
    </dgm:pt>
    <dgm:pt modelId="{C28CB05C-8299-4531-AB74-01D3149328DD}" type="pres">
      <dgm:prSet presAssocID="{7EB50A12-4DFF-4B7D-B4E9-8DF9455526BA}" presName="sibTrans" presStyleLbl="sibTrans2D1" presStyleIdx="3" presStyleCnt="5"/>
      <dgm:spPr/>
      <dgm:t>
        <a:bodyPr/>
        <a:lstStyle/>
        <a:p>
          <a:endParaRPr lang="pl-PL"/>
        </a:p>
      </dgm:t>
    </dgm:pt>
    <dgm:pt modelId="{56D5E08C-3AFC-4AF0-8069-31E122528EF6}" type="pres">
      <dgm:prSet presAssocID="{7EB50A12-4DFF-4B7D-B4E9-8DF9455526BA}" presName="connectorText" presStyleLbl="sibTrans2D1" presStyleIdx="3" presStyleCnt="5"/>
      <dgm:spPr/>
      <dgm:t>
        <a:bodyPr/>
        <a:lstStyle/>
        <a:p>
          <a:endParaRPr lang="pl-PL"/>
        </a:p>
      </dgm:t>
    </dgm:pt>
    <dgm:pt modelId="{20761C98-95CA-42E8-8488-DB352157710B}" type="pres">
      <dgm:prSet presAssocID="{4C6F3B42-0B08-40FE-818E-3461E8178E6F}" presName="node" presStyleLbl="node1" presStyleIdx="4" presStyleCnt="6">
        <dgm:presLayoutVars>
          <dgm:bulletEnabled val="1"/>
        </dgm:presLayoutVars>
      </dgm:prSet>
      <dgm:spPr/>
      <dgm:t>
        <a:bodyPr/>
        <a:lstStyle/>
        <a:p>
          <a:endParaRPr lang="pl-PL"/>
        </a:p>
      </dgm:t>
    </dgm:pt>
    <dgm:pt modelId="{8E749769-3570-4F00-8FE2-DABD80F83B2A}" type="pres">
      <dgm:prSet presAssocID="{43673040-3D81-4630-9EAE-049627F4AA3B}" presName="sibTrans" presStyleLbl="sibTrans2D1" presStyleIdx="4" presStyleCnt="5"/>
      <dgm:spPr/>
      <dgm:t>
        <a:bodyPr/>
        <a:lstStyle/>
        <a:p>
          <a:endParaRPr lang="pl-PL"/>
        </a:p>
      </dgm:t>
    </dgm:pt>
    <dgm:pt modelId="{7C6C4A82-20EB-4D5E-9B99-ED2C39195629}" type="pres">
      <dgm:prSet presAssocID="{43673040-3D81-4630-9EAE-049627F4AA3B}" presName="connectorText" presStyleLbl="sibTrans2D1" presStyleIdx="4" presStyleCnt="5"/>
      <dgm:spPr/>
      <dgm:t>
        <a:bodyPr/>
        <a:lstStyle/>
        <a:p>
          <a:endParaRPr lang="pl-PL"/>
        </a:p>
      </dgm:t>
    </dgm:pt>
    <dgm:pt modelId="{94A6B726-CB01-4ED8-9960-E7E82820814C}" type="pres">
      <dgm:prSet presAssocID="{3CBF54EC-2F6B-46BE-873A-A33A78DF2870}" presName="node" presStyleLbl="node1" presStyleIdx="5" presStyleCnt="6">
        <dgm:presLayoutVars>
          <dgm:bulletEnabled val="1"/>
        </dgm:presLayoutVars>
      </dgm:prSet>
      <dgm:spPr/>
      <dgm:t>
        <a:bodyPr/>
        <a:lstStyle/>
        <a:p>
          <a:endParaRPr lang="pl-PL"/>
        </a:p>
      </dgm:t>
    </dgm:pt>
  </dgm:ptLst>
  <dgm:cxnLst>
    <dgm:cxn modelId="{30982291-7682-4606-BD9C-94FF2B03C3E1}" srcId="{3D357F7F-18C1-4EAE-99DC-38355C051861}" destId="{3CBF54EC-2F6B-46BE-873A-A33A78DF2870}" srcOrd="5" destOrd="0" parTransId="{EFE97966-3FFF-47D8-AB14-00D6A05F747D}" sibTransId="{1005F200-7C1E-4CE4-9460-9B1E5162341E}"/>
    <dgm:cxn modelId="{216E21EA-AAE9-4799-86ED-3847B244327D}" type="presOf" srcId="{034D6D3A-7112-410E-922E-A15A07B274A9}" destId="{A8181A59-06EE-42BB-B3B5-90D5245AA2D7}" srcOrd="0" destOrd="0" presId="urn:microsoft.com/office/officeart/2005/8/layout/process1"/>
    <dgm:cxn modelId="{9272F5AE-1D1B-44B7-AFE7-5BBACDC598F1}" type="presOf" srcId="{DF01C39A-FD91-4F2D-A42C-5A9E8D688FBB}" destId="{3EDA1973-8DE5-4058-9A0A-E38F07F8A732}" srcOrd="0" destOrd="0" presId="urn:microsoft.com/office/officeart/2005/8/layout/process1"/>
    <dgm:cxn modelId="{DD2BE526-48E1-4472-B107-0848C84814E1}" srcId="{3D357F7F-18C1-4EAE-99DC-38355C051861}" destId="{4C6F3B42-0B08-40FE-818E-3461E8178E6F}" srcOrd="4" destOrd="0" parTransId="{2B857C77-EA4A-428A-B116-D3119E8241ED}" sibTransId="{43673040-3D81-4630-9EAE-049627F4AA3B}"/>
    <dgm:cxn modelId="{0F739F1D-F683-4CE3-A689-A19184D73402}" type="presOf" srcId="{3D357F7F-18C1-4EAE-99DC-38355C051861}" destId="{E48345B1-556E-4F16-8A72-A8131057730C}" srcOrd="0" destOrd="0" presId="urn:microsoft.com/office/officeart/2005/8/layout/process1"/>
    <dgm:cxn modelId="{7A863EB9-A6A1-4C4E-81AD-9FE7F73A5FD9}" type="presOf" srcId="{3CBF54EC-2F6B-46BE-873A-A33A78DF2870}" destId="{94A6B726-CB01-4ED8-9960-E7E82820814C}" srcOrd="0" destOrd="0" presId="urn:microsoft.com/office/officeart/2005/8/layout/process1"/>
    <dgm:cxn modelId="{435D343E-5560-411C-8FE4-C3708EC7D40A}" type="presOf" srcId="{7D73AB0B-B027-4545-A006-CCF6DCC4A20F}" destId="{BE033CAC-15F7-4454-A549-391BD590F37B}" srcOrd="0" destOrd="0" presId="urn:microsoft.com/office/officeart/2005/8/layout/process1"/>
    <dgm:cxn modelId="{53472E5E-AFF8-4047-8D8F-AABD678F7560}" type="presOf" srcId="{813E551C-8471-4471-B41C-D772B49153F7}" destId="{71C90A26-E174-49DC-AB1E-E7B790450AB2}" srcOrd="0" destOrd="0" presId="urn:microsoft.com/office/officeart/2005/8/layout/process1"/>
    <dgm:cxn modelId="{A793BD3F-3DF2-4450-A18C-7A8206C205AF}" type="presOf" srcId="{43673040-3D81-4630-9EAE-049627F4AA3B}" destId="{7C6C4A82-20EB-4D5E-9B99-ED2C39195629}" srcOrd="1" destOrd="0" presId="urn:microsoft.com/office/officeart/2005/8/layout/process1"/>
    <dgm:cxn modelId="{8EB06584-DF11-45EE-A79F-C4375A41BA92}" type="presOf" srcId="{7EB50A12-4DFF-4B7D-B4E9-8DF9455526BA}" destId="{56D5E08C-3AFC-4AF0-8069-31E122528EF6}" srcOrd="1" destOrd="0" presId="urn:microsoft.com/office/officeart/2005/8/layout/process1"/>
    <dgm:cxn modelId="{2A128B2A-B460-4D6A-A423-CF5162720B52}" type="presOf" srcId="{EEAC9BC8-9613-46D4-8AF3-241D89CB8192}" destId="{ADE440CF-4C99-43AB-BA78-FDB1FE94B370}" srcOrd="0" destOrd="0" presId="urn:microsoft.com/office/officeart/2005/8/layout/process1"/>
    <dgm:cxn modelId="{B2AB3C3C-0EC4-4D17-B49E-8F209EC80330}" type="presOf" srcId="{813E551C-8471-4471-B41C-D772B49153F7}" destId="{93CB4292-0E9D-4AFE-9AAC-A665EEE7EE08}" srcOrd="1" destOrd="0" presId="urn:microsoft.com/office/officeart/2005/8/layout/process1"/>
    <dgm:cxn modelId="{2D80740C-72B8-459A-B61F-BFC3A0D7EB49}" type="presOf" srcId="{4C6F3B42-0B08-40FE-818E-3461E8178E6F}" destId="{20761C98-95CA-42E8-8488-DB352157710B}" srcOrd="0" destOrd="0" presId="urn:microsoft.com/office/officeart/2005/8/layout/process1"/>
    <dgm:cxn modelId="{50954446-C196-4B4B-814A-17C95CCFFA40}" srcId="{3D357F7F-18C1-4EAE-99DC-38355C051861}" destId="{7D73AB0B-B027-4545-A006-CCF6DCC4A20F}" srcOrd="0" destOrd="0" parTransId="{E09C4AF5-3DBD-440E-A8CB-E1D83BB3D61B}" sibTransId="{034D6D3A-7112-410E-922E-A15A07B274A9}"/>
    <dgm:cxn modelId="{72504138-BAA5-4F3B-AB96-9F7DEF50D4D6}" type="presOf" srcId="{7EB50A12-4DFF-4B7D-B4E9-8DF9455526BA}" destId="{C28CB05C-8299-4531-AB74-01D3149328DD}" srcOrd="0" destOrd="0" presId="urn:microsoft.com/office/officeart/2005/8/layout/process1"/>
    <dgm:cxn modelId="{3E2C1B34-652A-49AF-84EA-DEA44634E3F5}" srcId="{3D357F7F-18C1-4EAE-99DC-38355C051861}" destId="{EEAC9BC8-9613-46D4-8AF3-241D89CB8192}" srcOrd="1" destOrd="0" parTransId="{32B232EE-3F5E-47E0-9AA0-85E139C5400F}" sibTransId="{03E076AA-9065-4CDD-869A-16ABF84935DB}"/>
    <dgm:cxn modelId="{DE9A08A7-BD14-455E-B13F-18233FECA3F4}" type="presOf" srcId="{43673040-3D81-4630-9EAE-049627F4AA3B}" destId="{8E749769-3570-4F00-8FE2-DABD80F83B2A}" srcOrd="0" destOrd="0" presId="urn:microsoft.com/office/officeart/2005/8/layout/process1"/>
    <dgm:cxn modelId="{17DE9837-A2D7-4F1E-9408-A7B82B0374B4}" type="presOf" srcId="{034D6D3A-7112-410E-922E-A15A07B274A9}" destId="{B5312A1D-D173-4C13-AE34-5906D2413C1C}" srcOrd="1" destOrd="0" presId="urn:microsoft.com/office/officeart/2005/8/layout/process1"/>
    <dgm:cxn modelId="{1D3A99CD-637A-45E5-9439-5780A1877011}" srcId="{3D357F7F-18C1-4EAE-99DC-38355C051861}" destId="{DF01C39A-FD91-4F2D-A42C-5A9E8D688FBB}" srcOrd="3" destOrd="0" parTransId="{9272E19D-B6C0-42F6-ADD7-64B7ED00E170}" sibTransId="{7EB50A12-4DFF-4B7D-B4E9-8DF9455526BA}"/>
    <dgm:cxn modelId="{9F5D7B90-2D4A-48DC-A823-FDD99C8F8A4A}" type="presOf" srcId="{03E076AA-9065-4CDD-869A-16ABF84935DB}" destId="{0DEFC104-4B34-4282-AFDA-9CE6F9F1896C}" srcOrd="0" destOrd="0" presId="urn:microsoft.com/office/officeart/2005/8/layout/process1"/>
    <dgm:cxn modelId="{E6E5A3A4-6F17-499B-BCED-080C8FFCEF7A}" type="presOf" srcId="{0D057988-B769-4CB3-8BE0-1FB8D6A817E7}" destId="{27F853F8-2732-4E5B-B8C7-18A1C263354E}" srcOrd="0" destOrd="0" presId="urn:microsoft.com/office/officeart/2005/8/layout/process1"/>
    <dgm:cxn modelId="{499E4601-394B-4897-A17F-14EA0E7BA4D7}" srcId="{3D357F7F-18C1-4EAE-99DC-38355C051861}" destId="{0D057988-B769-4CB3-8BE0-1FB8D6A817E7}" srcOrd="2" destOrd="0" parTransId="{FCFC63FA-8B8B-461E-A04C-49E55B3A1F90}" sibTransId="{813E551C-8471-4471-B41C-D772B49153F7}"/>
    <dgm:cxn modelId="{434CD2AE-D4A7-4415-901F-508C534EE8D3}" type="presOf" srcId="{03E076AA-9065-4CDD-869A-16ABF84935DB}" destId="{968AF4DD-C712-438B-B80D-E640D79131FC}" srcOrd="1" destOrd="0" presId="urn:microsoft.com/office/officeart/2005/8/layout/process1"/>
    <dgm:cxn modelId="{465C296E-F82E-4D75-8CC7-A5DDFCF9ED3E}" type="presParOf" srcId="{E48345B1-556E-4F16-8A72-A8131057730C}" destId="{BE033CAC-15F7-4454-A549-391BD590F37B}" srcOrd="0" destOrd="0" presId="urn:microsoft.com/office/officeart/2005/8/layout/process1"/>
    <dgm:cxn modelId="{4B872429-04CE-4DA1-9495-2A93AF1BE94C}" type="presParOf" srcId="{E48345B1-556E-4F16-8A72-A8131057730C}" destId="{A8181A59-06EE-42BB-B3B5-90D5245AA2D7}" srcOrd="1" destOrd="0" presId="urn:microsoft.com/office/officeart/2005/8/layout/process1"/>
    <dgm:cxn modelId="{6835714D-25D3-48C4-973D-F0BE18A050CB}" type="presParOf" srcId="{A8181A59-06EE-42BB-B3B5-90D5245AA2D7}" destId="{B5312A1D-D173-4C13-AE34-5906D2413C1C}" srcOrd="0" destOrd="0" presId="urn:microsoft.com/office/officeart/2005/8/layout/process1"/>
    <dgm:cxn modelId="{B74D4F08-9E2B-4275-A348-DFEBA7C5B6A9}" type="presParOf" srcId="{E48345B1-556E-4F16-8A72-A8131057730C}" destId="{ADE440CF-4C99-43AB-BA78-FDB1FE94B370}" srcOrd="2" destOrd="0" presId="urn:microsoft.com/office/officeart/2005/8/layout/process1"/>
    <dgm:cxn modelId="{F332C616-8A8F-47C0-9B6C-7C970B16A268}" type="presParOf" srcId="{E48345B1-556E-4F16-8A72-A8131057730C}" destId="{0DEFC104-4B34-4282-AFDA-9CE6F9F1896C}" srcOrd="3" destOrd="0" presId="urn:microsoft.com/office/officeart/2005/8/layout/process1"/>
    <dgm:cxn modelId="{A85670C4-E5BE-408F-A4DB-E12AC023C079}" type="presParOf" srcId="{0DEFC104-4B34-4282-AFDA-9CE6F9F1896C}" destId="{968AF4DD-C712-438B-B80D-E640D79131FC}" srcOrd="0" destOrd="0" presId="urn:microsoft.com/office/officeart/2005/8/layout/process1"/>
    <dgm:cxn modelId="{4B0F192A-B45B-4196-B317-C61CA8FC6FCF}" type="presParOf" srcId="{E48345B1-556E-4F16-8A72-A8131057730C}" destId="{27F853F8-2732-4E5B-B8C7-18A1C263354E}" srcOrd="4" destOrd="0" presId="urn:microsoft.com/office/officeart/2005/8/layout/process1"/>
    <dgm:cxn modelId="{B912FA0F-C77C-4625-B70A-42CFC4A189B2}" type="presParOf" srcId="{E48345B1-556E-4F16-8A72-A8131057730C}" destId="{71C90A26-E174-49DC-AB1E-E7B790450AB2}" srcOrd="5" destOrd="0" presId="urn:microsoft.com/office/officeart/2005/8/layout/process1"/>
    <dgm:cxn modelId="{C98102DF-546E-41E6-8508-EBA6B55C3723}" type="presParOf" srcId="{71C90A26-E174-49DC-AB1E-E7B790450AB2}" destId="{93CB4292-0E9D-4AFE-9AAC-A665EEE7EE08}" srcOrd="0" destOrd="0" presId="urn:microsoft.com/office/officeart/2005/8/layout/process1"/>
    <dgm:cxn modelId="{662D0C36-B167-45E2-B834-16DFDFE12A45}" type="presParOf" srcId="{E48345B1-556E-4F16-8A72-A8131057730C}" destId="{3EDA1973-8DE5-4058-9A0A-E38F07F8A732}" srcOrd="6" destOrd="0" presId="urn:microsoft.com/office/officeart/2005/8/layout/process1"/>
    <dgm:cxn modelId="{2E91F82E-1C3A-42AC-885C-80665BAF79F2}" type="presParOf" srcId="{E48345B1-556E-4F16-8A72-A8131057730C}" destId="{C28CB05C-8299-4531-AB74-01D3149328DD}" srcOrd="7" destOrd="0" presId="urn:microsoft.com/office/officeart/2005/8/layout/process1"/>
    <dgm:cxn modelId="{2420B038-3085-4859-849A-810CD7A47200}" type="presParOf" srcId="{C28CB05C-8299-4531-AB74-01D3149328DD}" destId="{56D5E08C-3AFC-4AF0-8069-31E122528EF6}" srcOrd="0" destOrd="0" presId="urn:microsoft.com/office/officeart/2005/8/layout/process1"/>
    <dgm:cxn modelId="{22C57649-7053-496B-A1B4-2626A09F29C6}" type="presParOf" srcId="{E48345B1-556E-4F16-8A72-A8131057730C}" destId="{20761C98-95CA-42E8-8488-DB352157710B}" srcOrd="8" destOrd="0" presId="urn:microsoft.com/office/officeart/2005/8/layout/process1"/>
    <dgm:cxn modelId="{C8DEA5E4-9952-4EB6-A93B-22125FEBB923}" type="presParOf" srcId="{E48345B1-556E-4F16-8A72-A8131057730C}" destId="{8E749769-3570-4F00-8FE2-DABD80F83B2A}" srcOrd="9" destOrd="0" presId="urn:microsoft.com/office/officeart/2005/8/layout/process1"/>
    <dgm:cxn modelId="{FDCAEF82-349E-4E83-B296-7058CA136053}" type="presParOf" srcId="{8E749769-3570-4F00-8FE2-DABD80F83B2A}" destId="{7C6C4A82-20EB-4D5E-9B99-ED2C39195629}" srcOrd="0" destOrd="0" presId="urn:microsoft.com/office/officeart/2005/8/layout/process1"/>
    <dgm:cxn modelId="{2202B778-8C5F-4647-AEB1-BBC70F7A1316}" type="presParOf" srcId="{E48345B1-556E-4F16-8A72-A8131057730C}" destId="{94A6B726-CB01-4ED8-9960-E7E82820814C}"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65D900-9EE5-4823-BF6A-F10DFB0570E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pl-PL"/>
        </a:p>
      </dgm:t>
    </dgm:pt>
    <dgm:pt modelId="{4A2551BA-731D-45D4-8BA3-E6A95CEF2C49}">
      <dgm:prSet phldrT="[Text]"/>
      <dgm:spPr>
        <a:solidFill>
          <a:schemeClr val="accent2"/>
        </a:solidFill>
      </dgm:spPr>
      <dgm:t>
        <a:bodyPr/>
        <a:lstStyle/>
        <a:p>
          <a:r>
            <a:rPr lang="pl-PL" dirty="0" smtClean="0"/>
            <a:t>Świadomość</a:t>
          </a:r>
          <a:endParaRPr lang="en-IE" dirty="0"/>
        </a:p>
      </dgm:t>
    </dgm:pt>
    <dgm:pt modelId="{E36B79CD-E0B9-451F-8503-B4AE41C7A8A8}" type="parTrans" cxnId="{7EADCA19-80C8-4342-809A-FC15487123A7}">
      <dgm:prSet/>
      <dgm:spPr/>
      <dgm:t>
        <a:bodyPr/>
        <a:lstStyle/>
        <a:p>
          <a:endParaRPr lang="en-IE"/>
        </a:p>
      </dgm:t>
    </dgm:pt>
    <dgm:pt modelId="{A90B80D2-6696-434D-BF0D-54F3807FA990}" type="sibTrans" cxnId="{7EADCA19-80C8-4342-809A-FC15487123A7}">
      <dgm:prSet/>
      <dgm:spPr/>
      <dgm:t>
        <a:bodyPr/>
        <a:lstStyle/>
        <a:p>
          <a:endParaRPr lang="en-IE"/>
        </a:p>
      </dgm:t>
    </dgm:pt>
    <dgm:pt modelId="{991D860F-99EE-4C51-B809-A66A81A7F343}">
      <dgm:prSet phldrT="[Text]"/>
      <dgm:spPr/>
      <dgm:t>
        <a:bodyPr/>
        <a:lstStyle/>
        <a:p>
          <a:r>
            <a:rPr lang="pl-PL" dirty="0" smtClean="0"/>
            <a:t>Rozważanie</a:t>
          </a:r>
          <a:endParaRPr lang="en-IE" dirty="0"/>
        </a:p>
      </dgm:t>
    </dgm:pt>
    <dgm:pt modelId="{B6288782-1521-4AC0-8245-05352D9A41D3}" type="parTrans" cxnId="{3B4AE384-9602-4FB6-BC4C-4679FDF7B565}">
      <dgm:prSet/>
      <dgm:spPr/>
      <dgm:t>
        <a:bodyPr/>
        <a:lstStyle/>
        <a:p>
          <a:endParaRPr lang="en-IE"/>
        </a:p>
      </dgm:t>
    </dgm:pt>
    <dgm:pt modelId="{463FC873-F2A6-4848-A423-8E77F4735B80}" type="sibTrans" cxnId="{3B4AE384-9602-4FB6-BC4C-4679FDF7B565}">
      <dgm:prSet/>
      <dgm:spPr/>
      <dgm:t>
        <a:bodyPr/>
        <a:lstStyle/>
        <a:p>
          <a:endParaRPr lang="en-IE"/>
        </a:p>
      </dgm:t>
    </dgm:pt>
    <dgm:pt modelId="{01FE2F85-1582-4CF4-B3CB-23438B260441}">
      <dgm:prSet phldrT="[Text]"/>
      <dgm:spPr>
        <a:solidFill>
          <a:srgbClr val="0BB491"/>
        </a:solidFill>
      </dgm:spPr>
      <dgm:t>
        <a:bodyPr/>
        <a:lstStyle/>
        <a:p>
          <a:r>
            <a:rPr lang="pl-PL" dirty="0" smtClean="0"/>
            <a:t>Kupno</a:t>
          </a:r>
          <a:endParaRPr lang="en-IE" dirty="0"/>
        </a:p>
      </dgm:t>
    </dgm:pt>
    <dgm:pt modelId="{A3BB33AA-F2E4-4408-908B-A021196D0B86}" type="parTrans" cxnId="{C0E5EFB2-3B11-4EC4-B74C-99D62FD7D7C7}">
      <dgm:prSet/>
      <dgm:spPr/>
      <dgm:t>
        <a:bodyPr/>
        <a:lstStyle/>
        <a:p>
          <a:endParaRPr lang="en-IE"/>
        </a:p>
      </dgm:t>
    </dgm:pt>
    <dgm:pt modelId="{58E62D11-B281-43C5-8F3F-964F729891E5}" type="sibTrans" cxnId="{C0E5EFB2-3B11-4EC4-B74C-99D62FD7D7C7}">
      <dgm:prSet/>
      <dgm:spPr/>
      <dgm:t>
        <a:bodyPr/>
        <a:lstStyle/>
        <a:p>
          <a:endParaRPr lang="en-IE"/>
        </a:p>
      </dgm:t>
    </dgm:pt>
    <dgm:pt modelId="{ADC8508E-61DA-4C41-9A0B-11FC8A9D6540}" type="pres">
      <dgm:prSet presAssocID="{F265D900-9EE5-4823-BF6A-F10DFB0570E4}" presName="Name0" presStyleCnt="0">
        <dgm:presLayoutVars>
          <dgm:dir/>
          <dgm:animLvl val="lvl"/>
          <dgm:resizeHandles val="exact"/>
        </dgm:presLayoutVars>
      </dgm:prSet>
      <dgm:spPr/>
    </dgm:pt>
    <dgm:pt modelId="{F035F973-E196-4A9B-BCD8-2055C0FCA665}" type="pres">
      <dgm:prSet presAssocID="{4A2551BA-731D-45D4-8BA3-E6A95CEF2C49}" presName="parTxOnly" presStyleLbl="node1" presStyleIdx="0" presStyleCnt="3">
        <dgm:presLayoutVars>
          <dgm:chMax val="0"/>
          <dgm:chPref val="0"/>
          <dgm:bulletEnabled val="1"/>
        </dgm:presLayoutVars>
      </dgm:prSet>
      <dgm:spPr/>
      <dgm:t>
        <a:bodyPr/>
        <a:lstStyle/>
        <a:p>
          <a:endParaRPr lang="pl-PL"/>
        </a:p>
      </dgm:t>
    </dgm:pt>
    <dgm:pt modelId="{E8E65879-D355-45A7-AD42-0B24203896A3}" type="pres">
      <dgm:prSet presAssocID="{A90B80D2-6696-434D-BF0D-54F3807FA990}" presName="parTxOnlySpace" presStyleCnt="0"/>
      <dgm:spPr/>
    </dgm:pt>
    <dgm:pt modelId="{3EF7D67D-524B-4B72-89FA-66C222FAA8DD}" type="pres">
      <dgm:prSet presAssocID="{991D860F-99EE-4C51-B809-A66A81A7F343}" presName="parTxOnly" presStyleLbl="node1" presStyleIdx="1" presStyleCnt="3">
        <dgm:presLayoutVars>
          <dgm:chMax val="0"/>
          <dgm:chPref val="0"/>
          <dgm:bulletEnabled val="1"/>
        </dgm:presLayoutVars>
      </dgm:prSet>
      <dgm:spPr/>
      <dgm:t>
        <a:bodyPr/>
        <a:lstStyle/>
        <a:p>
          <a:endParaRPr lang="pl-PL"/>
        </a:p>
      </dgm:t>
    </dgm:pt>
    <dgm:pt modelId="{4830692F-390D-4223-9E33-CD8BB18119C6}" type="pres">
      <dgm:prSet presAssocID="{463FC873-F2A6-4848-A423-8E77F4735B80}" presName="parTxOnlySpace" presStyleCnt="0"/>
      <dgm:spPr/>
    </dgm:pt>
    <dgm:pt modelId="{AD0BE309-01D1-4F65-9A72-3CD4B19FBC8E}" type="pres">
      <dgm:prSet presAssocID="{01FE2F85-1582-4CF4-B3CB-23438B260441}" presName="parTxOnly" presStyleLbl="node1" presStyleIdx="2" presStyleCnt="3">
        <dgm:presLayoutVars>
          <dgm:chMax val="0"/>
          <dgm:chPref val="0"/>
          <dgm:bulletEnabled val="1"/>
        </dgm:presLayoutVars>
      </dgm:prSet>
      <dgm:spPr/>
      <dgm:t>
        <a:bodyPr/>
        <a:lstStyle/>
        <a:p>
          <a:endParaRPr lang="pl-PL"/>
        </a:p>
      </dgm:t>
    </dgm:pt>
  </dgm:ptLst>
  <dgm:cxnLst>
    <dgm:cxn modelId="{4A4CEAFA-AB14-4DF5-9A59-2EA62CEA6B2D}" type="presOf" srcId="{4A2551BA-731D-45D4-8BA3-E6A95CEF2C49}" destId="{F035F973-E196-4A9B-BCD8-2055C0FCA665}" srcOrd="0" destOrd="0" presId="urn:microsoft.com/office/officeart/2005/8/layout/chevron1"/>
    <dgm:cxn modelId="{C0E5EFB2-3B11-4EC4-B74C-99D62FD7D7C7}" srcId="{F265D900-9EE5-4823-BF6A-F10DFB0570E4}" destId="{01FE2F85-1582-4CF4-B3CB-23438B260441}" srcOrd="2" destOrd="0" parTransId="{A3BB33AA-F2E4-4408-908B-A021196D0B86}" sibTransId="{58E62D11-B281-43C5-8F3F-964F729891E5}"/>
    <dgm:cxn modelId="{A63BBD79-F6ED-45FB-9173-9DC395D30395}" type="presOf" srcId="{01FE2F85-1582-4CF4-B3CB-23438B260441}" destId="{AD0BE309-01D1-4F65-9A72-3CD4B19FBC8E}" srcOrd="0" destOrd="0" presId="urn:microsoft.com/office/officeart/2005/8/layout/chevron1"/>
    <dgm:cxn modelId="{BB4857E5-E6B6-43AA-9CB0-AC0E2484FC4A}" type="presOf" srcId="{991D860F-99EE-4C51-B809-A66A81A7F343}" destId="{3EF7D67D-524B-4B72-89FA-66C222FAA8DD}" srcOrd="0" destOrd="0" presId="urn:microsoft.com/office/officeart/2005/8/layout/chevron1"/>
    <dgm:cxn modelId="{9489BABE-58FC-4C2E-A6C6-2E8B8E6B970F}" type="presOf" srcId="{F265D900-9EE5-4823-BF6A-F10DFB0570E4}" destId="{ADC8508E-61DA-4C41-9A0B-11FC8A9D6540}" srcOrd="0" destOrd="0" presId="urn:microsoft.com/office/officeart/2005/8/layout/chevron1"/>
    <dgm:cxn modelId="{3B4AE384-9602-4FB6-BC4C-4679FDF7B565}" srcId="{F265D900-9EE5-4823-BF6A-F10DFB0570E4}" destId="{991D860F-99EE-4C51-B809-A66A81A7F343}" srcOrd="1" destOrd="0" parTransId="{B6288782-1521-4AC0-8245-05352D9A41D3}" sibTransId="{463FC873-F2A6-4848-A423-8E77F4735B80}"/>
    <dgm:cxn modelId="{7EADCA19-80C8-4342-809A-FC15487123A7}" srcId="{F265D900-9EE5-4823-BF6A-F10DFB0570E4}" destId="{4A2551BA-731D-45D4-8BA3-E6A95CEF2C49}" srcOrd="0" destOrd="0" parTransId="{E36B79CD-E0B9-451F-8503-B4AE41C7A8A8}" sibTransId="{A90B80D2-6696-434D-BF0D-54F3807FA990}"/>
    <dgm:cxn modelId="{51F8243A-B0C5-432E-8653-D4C04445D94B}" type="presParOf" srcId="{ADC8508E-61DA-4C41-9A0B-11FC8A9D6540}" destId="{F035F973-E196-4A9B-BCD8-2055C0FCA665}" srcOrd="0" destOrd="0" presId="urn:microsoft.com/office/officeart/2005/8/layout/chevron1"/>
    <dgm:cxn modelId="{AEEC1072-8EFF-4795-B806-483D2DB37DD1}" type="presParOf" srcId="{ADC8508E-61DA-4C41-9A0B-11FC8A9D6540}" destId="{E8E65879-D355-45A7-AD42-0B24203896A3}" srcOrd="1" destOrd="0" presId="urn:microsoft.com/office/officeart/2005/8/layout/chevron1"/>
    <dgm:cxn modelId="{B68BA444-2543-4389-AB1A-294B409D555A}" type="presParOf" srcId="{ADC8508E-61DA-4C41-9A0B-11FC8A9D6540}" destId="{3EF7D67D-524B-4B72-89FA-66C222FAA8DD}" srcOrd="2" destOrd="0" presId="urn:microsoft.com/office/officeart/2005/8/layout/chevron1"/>
    <dgm:cxn modelId="{80C7DE8E-1612-4241-AF90-6517F020092F}" type="presParOf" srcId="{ADC8508E-61DA-4C41-9A0B-11FC8A9D6540}" destId="{4830692F-390D-4223-9E33-CD8BB18119C6}" srcOrd="3" destOrd="0" presId="urn:microsoft.com/office/officeart/2005/8/layout/chevron1"/>
    <dgm:cxn modelId="{674DD923-B090-4CDA-AD8D-93EBFF82A6AB}" type="presParOf" srcId="{ADC8508E-61DA-4C41-9A0B-11FC8A9D6540}" destId="{AD0BE309-01D1-4F65-9A72-3CD4B19FBC8E}"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5F973-E196-4A9B-BCD8-2055C0FCA665}">
      <dsp:nvSpPr>
        <dsp:cNvPr id="0" name=""/>
        <dsp:cNvSpPr/>
      </dsp:nvSpPr>
      <dsp:spPr>
        <a:xfrm>
          <a:off x="2381" y="1238057"/>
          <a:ext cx="2901156" cy="116046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pl-PL" sz="2400" kern="1200" dirty="0" smtClean="0"/>
            <a:t>Świadomość</a:t>
          </a:r>
          <a:endParaRPr lang="en-IE" sz="2400" kern="1200" dirty="0"/>
        </a:p>
      </dsp:txBody>
      <dsp:txXfrm>
        <a:off x="582612" y="1238057"/>
        <a:ext cx="1740694" cy="1160462"/>
      </dsp:txXfrm>
    </dsp:sp>
    <dsp:sp modelId="{3EF7D67D-524B-4B72-89FA-66C222FAA8DD}">
      <dsp:nvSpPr>
        <dsp:cNvPr id="0" name=""/>
        <dsp:cNvSpPr/>
      </dsp:nvSpPr>
      <dsp:spPr>
        <a:xfrm>
          <a:off x="2613421" y="1238057"/>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pl-PL" sz="2400" kern="1200" dirty="0" smtClean="0"/>
            <a:t>Rozważanie</a:t>
          </a:r>
          <a:endParaRPr lang="en-IE" sz="2400" kern="1200" dirty="0"/>
        </a:p>
      </dsp:txBody>
      <dsp:txXfrm>
        <a:off x="3193652" y="1238057"/>
        <a:ext cx="1740694" cy="1160462"/>
      </dsp:txXfrm>
    </dsp:sp>
    <dsp:sp modelId="{AD0BE309-01D1-4F65-9A72-3CD4B19FBC8E}">
      <dsp:nvSpPr>
        <dsp:cNvPr id="0" name=""/>
        <dsp:cNvSpPr/>
      </dsp:nvSpPr>
      <dsp:spPr>
        <a:xfrm>
          <a:off x="5224462" y="1238057"/>
          <a:ext cx="2901156" cy="1160462"/>
        </a:xfrm>
        <a:prstGeom prst="chevron">
          <a:avLst/>
        </a:prstGeom>
        <a:solidFill>
          <a:srgbClr val="0BB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pl-PL" sz="2400" kern="1200" dirty="0" smtClean="0"/>
            <a:t>Kupno</a:t>
          </a:r>
          <a:endParaRPr lang="en-IE" sz="2400" kern="1200" dirty="0"/>
        </a:p>
      </dsp:txBody>
      <dsp:txXfrm>
        <a:off x="5804693" y="1238057"/>
        <a:ext cx="1740694" cy="11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33CAC-15F7-4454-A549-391BD590F37B}">
      <dsp:nvSpPr>
        <dsp:cNvPr id="0" name=""/>
        <dsp:cNvSpPr/>
      </dsp:nvSpPr>
      <dsp:spPr>
        <a:xfrm>
          <a:off x="0" y="1210628"/>
          <a:ext cx="1143716" cy="1180798"/>
        </a:xfrm>
        <a:prstGeom prst="roundRect">
          <a:avLst>
            <a:gd name="adj" fmla="val 10000"/>
          </a:avLst>
        </a:prstGeom>
        <a:solidFill>
          <a:srgbClr val="E09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Opisz, na czym Twoim zdaniem polega problem klienta</a:t>
          </a:r>
          <a:endParaRPr lang="en-IE" sz="1200" kern="1200" dirty="0"/>
        </a:p>
      </dsp:txBody>
      <dsp:txXfrm>
        <a:off x="33498" y="1244126"/>
        <a:ext cx="1076720" cy="1113802"/>
      </dsp:txXfrm>
    </dsp:sp>
    <dsp:sp modelId="{A8181A59-06EE-42BB-B3B5-90D5245AA2D7}">
      <dsp:nvSpPr>
        <dsp:cNvPr id="0" name=""/>
        <dsp:cNvSpPr/>
      </dsp:nvSpPr>
      <dsp:spPr>
        <a:xfrm>
          <a:off x="1258088" y="1659206"/>
          <a:ext cx="242467" cy="283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E" sz="1000" kern="1200"/>
        </a:p>
      </dsp:txBody>
      <dsp:txXfrm>
        <a:off x="1258088" y="1715934"/>
        <a:ext cx="169727" cy="170185"/>
      </dsp:txXfrm>
    </dsp:sp>
    <dsp:sp modelId="{ADE440CF-4C99-43AB-BA78-FDB1FE94B370}">
      <dsp:nvSpPr>
        <dsp:cNvPr id="0" name=""/>
        <dsp:cNvSpPr/>
      </dsp:nvSpPr>
      <dsp:spPr>
        <a:xfrm>
          <a:off x="1601203" y="1210628"/>
          <a:ext cx="1143716" cy="1180798"/>
        </a:xfrm>
        <a:prstGeom prst="roundRect">
          <a:avLst>
            <a:gd name="adj" fmla="val 10000"/>
          </a:avLst>
        </a:prstGeom>
        <a:solidFill>
          <a:srgbClr val="E09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Przedstaw swoje rozwiązanie</a:t>
          </a:r>
          <a:endParaRPr lang="en-IE" sz="1200" kern="1200" dirty="0"/>
        </a:p>
      </dsp:txBody>
      <dsp:txXfrm>
        <a:off x="1634701" y="1244126"/>
        <a:ext cx="1076720" cy="1113802"/>
      </dsp:txXfrm>
    </dsp:sp>
    <dsp:sp modelId="{0DEFC104-4B34-4282-AFDA-9CE6F9F1896C}">
      <dsp:nvSpPr>
        <dsp:cNvPr id="0" name=""/>
        <dsp:cNvSpPr/>
      </dsp:nvSpPr>
      <dsp:spPr>
        <a:xfrm>
          <a:off x="2859291" y="1659206"/>
          <a:ext cx="242467" cy="283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E" sz="1000" kern="1200"/>
        </a:p>
      </dsp:txBody>
      <dsp:txXfrm>
        <a:off x="2859291" y="1715934"/>
        <a:ext cx="169727" cy="170185"/>
      </dsp:txXfrm>
    </dsp:sp>
    <dsp:sp modelId="{27F853F8-2732-4E5B-B8C7-18A1C263354E}">
      <dsp:nvSpPr>
        <dsp:cNvPr id="0" name=""/>
        <dsp:cNvSpPr/>
      </dsp:nvSpPr>
      <dsp:spPr>
        <a:xfrm>
          <a:off x="3202406" y="1210628"/>
          <a:ext cx="1143716" cy="1180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Przedstaw szczegółowe informacje dotyczące Twojego rozwiązania</a:t>
          </a:r>
          <a:endParaRPr lang="en-IE" sz="1200" kern="1200" dirty="0"/>
        </a:p>
      </dsp:txBody>
      <dsp:txXfrm>
        <a:off x="3235904" y="1244126"/>
        <a:ext cx="1076720" cy="1113802"/>
      </dsp:txXfrm>
    </dsp:sp>
    <dsp:sp modelId="{71C90A26-E174-49DC-AB1E-E7B790450AB2}">
      <dsp:nvSpPr>
        <dsp:cNvPr id="0" name=""/>
        <dsp:cNvSpPr/>
      </dsp:nvSpPr>
      <dsp:spPr>
        <a:xfrm>
          <a:off x="4460495" y="1659206"/>
          <a:ext cx="242467" cy="283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E" sz="1000" kern="1200"/>
        </a:p>
      </dsp:txBody>
      <dsp:txXfrm>
        <a:off x="4460495" y="1715934"/>
        <a:ext cx="169727" cy="170185"/>
      </dsp:txXfrm>
    </dsp:sp>
    <dsp:sp modelId="{3EDA1973-8DE5-4058-9A0A-E38F07F8A732}">
      <dsp:nvSpPr>
        <dsp:cNvPr id="0" name=""/>
        <dsp:cNvSpPr/>
      </dsp:nvSpPr>
      <dsp:spPr>
        <a:xfrm>
          <a:off x="4803610" y="1210628"/>
          <a:ext cx="1143716" cy="1180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Przedstaw dowody potwierdzające - opinie klientów, recenzje</a:t>
          </a:r>
          <a:endParaRPr lang="en-IE" sz="1200" kern="1200" dirty="0"/>
        </a:p>
      </dsp:txBody>
      <dsp:txXfrm>
        <a:off x="4837108" y="1244126"/>
        <a:ext cx="1076720" cy="1113802"/>
      </dsp:txXfrm>
    </dsp:sp>
    <dsp:sp modelId="{C28CB05C-8299-4531-AB74-01D3149328DD}">
      <dsp:nvSpPr>
        <dsp:cNvPr id="0" name=""/>
        <dsp:cNvSpPr/>
      </dsp:nvSpPr>
      <dsp:spPr>
        <a:xfrm>
          <a:off x="6061698" y="1659206"/>
          <a:ext cx="242467" cy="283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E" sz="1000" kern="1200"/>
        </a:p>
      </dsp:txBody>
      <dsp:txXfrm>
        <a:off x="6061698" y="1715934"/>
        <a:ext cx="169727" cy="170185"/>
      </dsp:txXfrm>
    </dsp:sp>
    <dsp:sp modelId="{20761C98-95CA-42E8-8488-DB352157710B}">
      <dsp:nvSpPr>
        <dsp:cNvPr id="0" name=""/>
        <dsp:cNvSpPr/>
      </dsp:nvSpPr>
      <dsp:spPr>
        <a:xfrm>
          <a:off x="6404813" y="1210628"/>
          <a:ext cx="1143716" cy="1180798"/>
        </a:xfrm>
        <a:prstGeom prst="roundRect">
          <a:avLst>
            <a:gd name="adj" fmla="val 10000"/>
          </a:avLst>
        </a:prstGeom>
        <a:solidFill>
          <a:srgbClr val="0BB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dirty="0" smtClean="0"/>
            <a:t>BYĆ MOŻE</a:t>
          </a:r>
        </a:p>
        <a:p>
          <a:pPr lvl="0" algn="ctr" defTabSz="533400">
            <a:lnSpc>
              <a:spcPct val="90000"/>
            </a:lnSpc>
            <a:spcBef>
              <a:spcPct val="0"/>
            </a:spcBef>
            <a:spcAft>
              <a:spcPct val="35000"/>
            </a:spcAft>
          </a:pPr>
          <a:r>
            <a:rPr lang="pl-PL" sz="1200" b="1" kern="1200" dirty="0" smtClean="0"/>
            <a:t>Zastosuj zachętę</a:t>
          </a:r>
          <a:endParaRPr lang="en-IE" sz="1200" kern="1200" dirty="0"/>
        </a:p>
      </dsp:txBody>
      <dsp:txXfrm>
        <a:off x="6438311" y="1244126"/>
        <a:ext cx="1076720" cy="1113802"/>
      </dsp:txXfrm>
    </dsp:sp>
    <dsp:sp modelId="{8E749769-3570-4F00-8FE2-DABD80F83B2A}">
      <dsp:nvSpPr>
        <dsp:cNvPr id="0" name=""/>
        <dsp:cNvSpPr/>
      </dsp:nvSpPr>
      <dsp:spPr>
        <a:xfrm>
          <a:off x="7662902" y="1659206"/>
          <a:ext cx="242467" cy="283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E" sz="1000" kern="1200"/>
        </a:p>
      </dsp:txBody>
      <dsp:txXfrm>
        <a:off x="7662902" y="1715934"/>
        <a:ext cx="169727" cy="170185"/>
      </dsp:txXfrm>
    </dsp:sp>
    <dsp:sp modelId="{94A6B726-CB01-4ED8-9960-E7E82820814C}">
      <dsp:nvSpPr>
        <dsp:cNvPr id="0" name=""/>
        <dsp:cNvSpPr/>
      </dsp:nvSpPr>
      <dsp:spPr>
        <a:xfrm>
          <a:off x="8006017" y="1210628"/>
          <a:ext cx="1143716" cy="1180798"/>
        </a:xfrm>
        <a:prstGeom prst="roundRect">
          <a:avLst>
            <a:gd name="adj" fmla="val 10000"/>
          </a:avLst>
        </a:prstGeom>
        <a:solidFill>
          <a:srgbClr val="0BB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Kupno</a:t>
          </a:r>
          <a:endParaRPr lang="en-IE" sz="1200" kern="1200" dirty="0"/>
        </a:p>
      </dsp:txBody>
      <dsp:txXfrm>
        <a:off x="8039515" y="1244126"/>
        <a:ext cx="1076720" cy="1113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5F973-E196-4A9B-BCD8-2055C0FCA665}">
      <dsp:nvSpPr>
        <dsp:cNvPr id="0" name=""/>
        <dsp:cNvSpPr/>
      </dsp:nvSpPr>
      <dsp:spPr>
        <a:xfrm>
          <a:off x="2381" y="1238057"/>
          <a:ext cx="2901156" cy="116046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pl-PL" sz="2400" kern="1200" dirty="0" smtClean="0"/>
            <a:t>Świadomość</a:t>
          </a:r>
          <a:endParaRPr lang="en-IE" sz="2400" kern="1200" dirty="0"/>
        </a:p>
      </dsp:txBody>
      <dsp:txXfrm>
        <a:off x="582612" y="1238057"/>
        <a:ext cx="1740694" cy="1160462"/>
      </dsp:txXfrm>
    </dsp:sp>
    <dsp:sp modelId="{3EF7D67D-524B-4B72-89FA-66C222FAA8DD}">
      <dsp:nvSpPr>
        <dsp:cNvPr id="0" name=""/>
        <dsp:cNvSpPr/>
      </dsp:nvSpPr>
      <dsp:spPr>
        <a:xfrm>
          <a:off x="2613421" y="1238057"/>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pl-PL" sz="2400" kern="1200" dirty="0" smtClean="0"/>
            <a:t>Rozważanie</a:t>
          </a:r>
          <a:endParaRPr lang="en-IE" sz="2400" kern="1200" dirty="0"/>
        </a:p>
      </dsp:txBody>
      <dsp:txXfrm>
        <a:off x="3193652" y="1238057"/>
        <a:ext cx="1740694" cy="1160462"/>
      </dsp:txXfrm>
    </dsp:sp>
    <dsp:sp modelId="{AD0BE309-01D1-4F65-9A72-3CD4B19FBC8E}">
      <dsp:nvSpPr>
        <dsp:cNvPr id="0" name=""/>
        <dsp:cNvSpPr/>
      </dsp:nvSpPr>
      <dsp:spPr>
        <a:xfrm>
          <a:off x="5224462" y="1238057"/>
          <a:ext cx="2901156" cy="1160462"/>
        </a:xfrm>
        <a:prstGeom prst="chevron">
          <a:avLst/>
        </a:prstGeom>
        <a:solidFill>
          <a:srgbClr val="0BB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pl-PL" sz="2400" kern="1200" dirty="0" smtClean="0"/>
            <a:t>Kupno</a:t>
          </a:r>
          <a:endParaRPr lang="en-IE" sz="2400" kern="1200" dirty="0"/>
        </a:p>
      </dsp:txBody>
      <dsp:txXfrm>
        <a:off x="5804693" y="1238057"/>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9D4C8-331F-463E-ADE1-60BB72237FD6}" type="datetimeFigureOut">
              <a:rPr lang="en-IE" smtClean="0"/>
              <a:t>03/08/2020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BC06E-823F-4B13-A068-C2F07582376F}" type="slidenum">
              <a:rPr lang="en-IE" smtClean="0"/>
              <a:t>‹#›</a:t>
            </a:fld>
            <a:endParaRPr lang="en-IE"/>
          </a:p>
        </p:txBody>
      </p:sp>
    </p:spTree>
    <p:extLst>
      <p:ext uri="{BB962C8B-B14F-4D97-AF65-F5344CB8AC3E}">
        <p14:creationId xmlns:p14="http://schemas.microsoft.com/office/powerpoint/2010/main" val="230219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57BC06E-823F-4B13-A068-C2F07582376F}" type="slidenum">
              <a:rPr lang="en-IE" smtClean="0"/>
              <a:t>1</a:t>
            </a:fld>
            <a:endParaRPr lang="en-IE"/>
          </a:p>
        </p:txBody>
      </p:sp>
    </p:spTree>
    <p:extLst>
      <p:ext uri="{BB962C8B-B14F-4D97-AF65-F5344CB8AC3E}">
        <p14:creationId xmlns:p14="http://schemas.microsoft.com/office/powerpoint/2010/main" val="80810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57BC06E-823F-4B13-A068-C2F07582376F}" type="slidenum">
              <a:rPr lang="en-IE" smtClean="0"/>
              <a:t>3</a:t>
            </a:fld>
            <a:endParaRPr lang="en-IE"/>
          </a:p>
        </p:txBody>
      </p:sp>
    </p:spTree>
    <p:extLst>
      <p:ext uri="{BB962C8B-B14F-4D97-AF65-F5344CB8AC3E}">
        <p14:creationId xmlns:p14="http://schemas.microsoft.com/office/powerpoint/2010/main" val="133310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C4FF43-87BE-4F0E-BE6A-F2FEBBEA2D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 xmlns:a16="http://schemas.microsoft.com/office/drawing/2014/main" id="{D81C6D52-BB49-432A-BB26-2805F1166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 xmlns:a16="http://schemas.microsoft.com/office/drawing/2014/main" id="{026E9FD3-028D-4DE2-A7C4-D7497B48FBDF}"/>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5" name="Footer Placeholder 4">
            <a:extLst>
              <a:ext uri="{FF2B5EF4-FFF2-40B4-BE49-F238E27FC236}">
                <a16:creationId xmlns="" xmlns:a16="http://schemas.microsoft.com/office/drawing/2014/main" id="{5253C1EA-0535-4B10-801F-E3385872F01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 xmlns:a16="http://schemas.microsoft.com/office/drawing/2014/main" id="{BCBA71D8-68F3-4A50-A1CC-12E1931CC163}"/>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357247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78AFF7-796C-4926-B1B2-B7E62C7B007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 xmlns:a16="http://schemas.microsoft.com/office/drawing/2014/main" id="{15E8D562-AE83-43F5-9AD2-1F9DB93133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 xmlns:a16="http://schemas.microsoft.com/office/drawing/2014/main" id="{7D515FE7-11BC-4F05-A163-7EA40D61B92C}"/>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5" name="Footer Placeholder 4">
            <a:extLst>
              <a:ext uri="{FF2B5EF4-FFF2-40B4-BE49-F238E27FC236}">
                <a16:creationId xmlns="" xmlns:a16="http://schemas.microsoft.com/office/drawing/2014/main" id="{751A647B-00FC-4D6A-9B49-234AC6D3EEE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 xmlns:a16="http://schemas.microsoft.com/office/drawing/2014/main" id="{72F0E046-87C2-4D57-A38F-933DC85E430B}"/>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17670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E54F26D-C19F-44FD-A757-2C60DDDAF6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 xmlns:a16="http://schemas.microsoft.com/office/drawing/2014/main" id="{E847CEEA-D6B1-40BC-B711-2F1DCAE223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 xmlns:a16="http://schemas.microsoft.com/office/drawing/2014/main" id="{E67E8C9D-F943-4D12-BAEC-6A0F09C178A8}"/>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5" name="Footer Placeholder 4">
            <a:extLst>
              <a:ext uri="{FF2B5EF4-FFF2-40B4-BE49-F238E27FC236}">
                <a16:creationId xmlns="" xmlns:a16="http://schemas.microsoft.com/office/drawing/2014/main" id="{3A7CB1D0-8E4F-4FC3-AA71-DBAAC0EFD88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 xmlns:a16="http://schemas.microsoft.com/office/drawing/2014/main" id="{2FA24A66-DB39-42D1-B62B-13CF04889200}"/>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115021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2117448"/>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7576526">
            <a:off x="339280" y="-157350"/>
            <a:ext cx="3071537" cy="236490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spTree>
    <p:extLst>
      <p:ext uri="{BB962C8B-B14F-4D97-AF65-F5344CB8AC3E}">
        <p14:creationId xmlns:p14="http://schemas.microsoft.com/office/powerpoint/2010/main" val="2091009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4023474" flipH="1">
            <a:off x="8444824" y="117335"/>
            <a:ext cx="3596762" cy="27693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756063" flipH="1">
            <a:off x="23560" y="6215909"/>
            <a:ext cx="740284" cy="569976"/>
          </a:xfrm>
          <a:prstGeom prst="rect">
            <a:avLst/>
          </a:prstGeom>
        </p:spPr>
      </p:pic>
    </p:spTree>
    <p:extLst>
      <p:ext uri="{BB962C8B-B14F-4D97-AF65-F5344CB8AC3E}">
        <p14:creationId xmlns:p14="http://schemas.microsoft.com/office/powerpoint/2010/main" val="2091583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ver Design 1">
    <p:spTree>
      <p:nvGrpSpPr>
        <p:cNvPr id="1" name=""/>
        <p:cNvGrpSpPr/>
        <p:nvPr/>
      </p:nvGrpSpPr>
      <p:grpSpPr>
        <a:xfrm>
          <a:off x="0" y="0"/>
          <a:ext cx="0" cy="0"/>
          <a:chOff x="0" y="0"/>
          <a:chExt cx="0" cy="0"/>
        </a:xfrm>
      </p:grpSpPr>
      <p:sp>
        <p:nvSpPr>
          <p:cNvPr id="36" name="Freeform 35"/>
          <p:cNvSpPr/>
          <p:nvPr userDrawn="1"/>
        </p:nvSpPr>
        <p:spPr>
          <a:xfrm>
            <a:off x="4904509" y="0"/>
            <a:ext cx="7329055" cy="6915800"/>
          </a:xfrm>
          <a:custGeom>
            <a:avLst/>
            <a:gdLst>
              <a:gd name="connsiteX0" fmla="*/ 2326041 w 7329055"/>
              <a:gd name="connsiteY0" fmla="*/ 0 h 6915800"/>
              <a:gd name="connsiteX1" fmla="*/ 7329055 w 7329055"/>
              <a:gd name="connsiteY1" fmla="*/ 0 h 6915800"/>
              <a:gd name="connsiteX2" fmla="*/ 7329055 w 7329055"/>
              <a:gd name="connsiteY2" fmla="*/ 6915800 h 6915800"/>
              <a:gd name="connsiteX3" fmla="*/ 633281 w 7329055"/>
              <a:gd name="connsiteY3" fmla="*/ 6915800 h 6915800"/>
              <a:gd name="connsiteX4" fmla="*/ 524561 w 7329055"/>
              <a:gd name="connsiteY4" fmla="*/ 6703526 h 6915800"/>
              <a:gd name="connsiteX5" fmla="*/ 0 w 7329055"/>
              <a:gd name="connsiteY5" fmla="*/ 4397304 h 6915800"/>
              <a:gd name="connsiteX6" fmla="*/ 2136758 w 7329055"/>
              <a:gd name="connsiteY6" fmla="*/ 134603 h 69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9055" h="6915800">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11000">
                <a:srgbClr val="10B1A2"/>
              </a:gs>
              <a:gs pos="62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5826406" y="1037303"/>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819671" y="-679974"/>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604373" y="3844637"/>
            <a:ext cx="4088056" cy="2374946"/>
          </a:xfrm>
        </p:spPr>
        <p:txBody>
          <a:bodyPr>
            <a:normAutofit/>
          </a:bodyPr>
          <a:lstStyle>
            <a:lvl1pPr marL="0" indent="0" algn="l">
              <a:lnSpc>
                <a:spcPts val="4000"/>
              </a:lnSpc>
              <a:buNone/>
              <a:defRPr sz="3600" b="0" baseline="0">
                <a:solidFill>
                  <a:srgbClr val="174F7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sp>
        <p:nvSpPr>
          <p:cNvPr id="23" name="Footer Placeholder 6"/>
          <p:cNvSpPr txBox="1">
            <a:spLocks noGrp="1"/>
          </p:cNvSpPr>
          <p:nvPr userDrawn="1"/>
        </p:nvSpPr>
        <p:spPr bwMode="auto">
          <a:xfrm>
            <a:off x="2085976" y="6182505"/>
            <a:ext cx="24622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5"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1469" y="614249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214" y="428605"/>
            <a:ext cx="4722540" cy="1797044"/>
          </a:xfrm>
          <a:prstGeom prst="rect">
            <a:avLst/>
          </a:prstGeom>
        </p:spPr>
      </p:pic>
      <p:pic>
        <p:nvPicPr>
          <p:cNvPr id="22" name="Picture 21"/>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11283658" y="4789071"/>
            <a:ext cx="690436" cy="673218"/>
          </a:xfrm>
          <a:prstGeom prst="rect">
            <a:avLst/>
          </a:prstGeom>
        </p:spPr>
      </p:pic>
      <p:pic>
        <p:nvPicPr>
          <p:cNvPr id="24" name="Picture 23"/>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7614236" y="5125680"/>
            <a:ext cx="1363247" cy="1350410"/>
          </a:xfrm>
          <a:prstGeom prst="rect">
            <a:avLst/>
          </a:prstGeom>
        </p:spPr>
      </p:pic>
      <p:pic>
        <p:nvPicPr>
          <p:cNvPr id="26" name="Picture 25"/>
          <p:cNvPicPr>
            <a:picLocks noChangeAspect="1"/>
          </p:cNvPicPr>
          <p:nvPr userDrawn="1"/>
        </p:nvPicPr>
        <p:blipFill>
          <a:blip r:embed="rId6" cstate="print">
            <a:alphaModFix/>
            <a:extLst>
              <a:ext uri="{28A0092B-C50C-407E-A947-70E740481C1C}">
                <a14:useLocalDpi xmlns:a14="http://schemas.microsoft.com/office/drawing/2010/main" val="0"/>
              </a:ext>
            </a:extLst>
          </a:blip>
          <a:stretch>
            <a:fillRect/>
          </a:stretch>
        </p:blipFill>
        <p:spPr>
          <a:xfrm>
            <a:off x="4712409" y="2225649"/>
            <a:ext cx="2227993" cy="2220696"/>
          </a:xfrm>
          <a:prstGeom prst="rect">
            <a:avLst/>
          </a:prstGeom>
        </p:spPr>
      </p:pic>
    </p:spTree>
    <p:extLst>
      <p:ext uri="{BB962C8B-B14F-4D97-AF65-F5344CB8AC3E}">
        <p14:creationId xmlns:p14="http://schemas.microsoft.com/office/powerpoint/2010/main" val="3690818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hoto Top - Text Bottom (NAVY)">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56063" flipH="1">
            <a:off x="23560" y="6215909"/>
            <a:ext cx="740284" cy="569976"/>
          </a:xfrm>
          <a:prstGeom prst="rect">
            <a:avLst/>
          </a:prstGeom>
        </p:spPr>
      </p:pic>
      <p:pic>
        <p:nvPicPr>
          <p:cNvPr id="28" name="Picture 27"/>
          <p:cNvPicPr>
            <a:picLocks noChangeAspect="1"/>
          </p:cNvPicPr>
          <p:nvPr userDrawn="1"/>
        </p:nvPicPr>
        <p:blipFill>
          <a:blip r:embed="rId3" cstate="print">
            <a:alphaModFix amt="80000"/>
            <a:extLst>
              <a:ext uri="{28A0092B-C50C-407E-A947-70E740481C1C}">
                <a14:useLocalDpi xmlns:a14="http://schemas.microsoft.com/office/drawing/2010/main" val="0"/>
              </a:ext>
            </a:extLst>
          </a:blip>
          <a:stretch>
            <a:fillRect/>
          </a:stretch>
        </p:blipFill>
        <p:spPr>
          <a:xfrm flipH="1">
            <a:off x="11026587" y="3382252"/>
            <a:ext cx="1086833" cy="1076599"/>
          </a:xfrm>
          <a:prstGeom prst="rect">
            <a:avLst/>
          </a:prstGeom>
        </p:spPr>
      </p:pic>
      <p:pic>
        <p:nvPicPr>
          <p:cNvPr id="29" name="Picture 28"/>
          <p:cNvPicPr>
            <a:picLocks noChangeAspect="1"/>
          </p:cNvPicPr>
          <p:nvPr userDrawn="1"/>
        </p:nvPicPr>
        <p:blipFill>
          <a:blip r:embed="rId4" cstate="print">
            <a:alphaModFix amt="80000"/>
            <a:extLst>
              <a:ext uri="{28A0092B-C50C-407E-A947-70E740481C1C}">
                <a14:useLocalDpi xmlns:a14="http://schemas.microsoft.com/office/drawing/2010/main" val="0"/>
              </a:ext>
            </a:extLst>
          </a:blip>
          <a:stretch>
            <a:fillRect/>
          </a:stretch>
        </p:blipFill>
        <p:spPr>
          <a:xfrm rot="21300420" flipH="1">
            <a:off x="53262" y="3174707"/>
            <a:ext cx="1313993" cy="1281225"/>
          </a:xfrm>
          <a:prstGeom prst="rect">
            <a:avLst/>
          </a:prstGeom>
        </p:spPr>
      </p:pic>
    </p:spTree>
    <p:extLst>
      <p:ext uri="{BB962C8B-B14F-4D97-AF65-F5344CB8AC3E}">
        <p14:creationId xmlns:p14="http://schemas.microsoft.com/office/powerpoint/2010/main" val="1339869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Divider slide (NAVY)">
    <p:spTree>
      <p:nvGrpSpPr>
        <p:cNvPr id="1" name=""/>
        <p:cNvGrpSpPr/>
        <p:nvPr/>
      </p:nvGrpSpPr>
      <p:grpSpPr>
        <a:xfrm>
          <a:off x="0" y="0"/>
          <a:ext cx="0" cy="0"/>
          <a:chOff x="0" y="0"/>
          <a:chExt cx="0" cy="0"/>
        </a:xfrm>
      </p:grpSpPr>
      <p:sp>
        <p:nvSpPr>
          <p:cNvPr id="34" name="Freeform 33"/>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t="29937"/>
          <a:stretch/>
        </p:blipFill>
        <p:spPr>
          <a:xfrm>
            <a:off x="5666635" y="-8419"/>
            <a:ext cx="3150740" cy="2200290"/>
          </a:xfrm>
          <a:prstGeom prst="rect">
            <a:avLst/>
          </a:prstGeom>
        </p:spPr>
      </p:pic>
      <p:pic>
        <p:nvPicPr>
          <p:cNvPr id="19" name="Picture 18"/>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7845847" y="2330561"/>
            <a:ext cx="971528" cy="962379"/>
          </a:xfrm>
          <a:prstGeom prst="rect">
            <a:avLst/>
          </a:prstGeom>
        </p:spPr>
      </p:pic>
      <p:pic>
        <p:nvPicPr>
          <p:cNvPr id="20" name="Picture 19"/>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6284618" y="5671849"/>
            <a:ext cx="1045533" cy="1019460"/>
          </a:xfrm>
          <a:prstGeom prst="rect">
            <a:avLst/>
          </a:prstGeom>
        </p:spPr>
      </p:pic>
    </p:spTree>
    <p:extLst>
      <p:ext uri="{BB962C8B-B14F-4D97-AF65-F5344CB8AC3E}">
        <p14:creationId xmlns:p14="http://schemas.microsoft.com/office/powerpoint/2010/main" val="977336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Divider slide (TURQUOISE)">
    <p:spTree>
      <p:nvGrpSpPr>
        <p:cNvPr id="1" name=""/>
        <p:cNvGrpSpPr/>
        <p:nvPr/>
      </p:nvGrpSpPr>
      <p:grpSpPr>
        <a:xfrm>
          <a:off x="0" y="0"/>
          <a:ext cx="0" cy="0"/>
          <a:chOff x="0" y="0"/>
          <a:chExt cx="0" cy="0"/>
        </a:xfrm>
      </p:grpSpPr>
      <p:sp>
        <p:nvSpPr>
          <p:cNvPr id="33" name="Freeform 32"/>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6" name="Arc 35"/>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pic>
        <p:nvPicPr>
          <p:cNvPr id="14" name="Picture 13"/>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t="29937"/>
          <a:stretch/>
        </p:blipFill>
        <p:spPr>
          <a:xfrm>
            <a:off x="5666635" y="-8419"/>
            <a:ext cx="3150740" cy="2200290"/>
          </a:xfrm>
          <a:prstGeom prst="rect">
            <a:avLst/>
          </a:prstGeom>
        </p:spPr>
      </p:pic>
      <p:pic>
        <p:nvPicPr>
          <p:cNvPr id="15" name="Picture 14"/>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6311624" y="5825975"/>
            <a:ext cx="971528" cy="962379"/>
          </a:xfrm>
          <a:prstGeom prst="rect">
            <a:avLst/>
          </a:prstGeom>
        </p:spPr>
      </p:pic>
      <p:pic>
        <p:nvPicPr>
          <p:cNvPr id="18" name="Picture 17"/>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7920919" y="2330561"/>
            <a:ext cx="933458" cy="910180"/>
          </a:xfrm>
          <a:prstGeom prst="rect">
            <a:avLst/>
          </a:prstGeom>
        </p:spPr>
      </p:pic>
    </p:spTree>
    <p:extLst>
      <p:ext uri="{BB962C8B-B14F-4D97-AF65-F5344CB8AC3E}">
        <p14:creationId xmlns:p14="http://schemas.microsoft.com/office/powerpoint/2010/main" val="3776857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 ICON CIRCLE (PINK) - with photo &amp;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0" name="Straight Connector 1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6"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27"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944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slide (PINK)">
    <p:spTree>
      <p:nvGrpSpPr>
        <p:cNvPr id="1" name=""/>
        <p:cNvGrpSpPr/>
        <p:nvPr/>
      </p:nvGrpSpPr>
      <p:grpSpPr>
        <a:xfrm>
          <a:off x="0" y="0"/>
          <a:ext cx="0" cy="0"/>
          <a:chOff x="0" y="0"/>
          <a:chExt cx="0" cy="0"/>
        </a:xfrm>
      </p:grpSpPr>
      <p:sp>
        <p:nvSpPr>
          <p:cNvPr id="27" name="Arc 26"/>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4"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t="29937"/>
          <a:stretch/>
        </p:blipFill>
        <p:spPr>
          <a:xfrm>
            <a:off x="5666635" y="-8419"/>
            <a:ext cx="3150740" cy="2200290"/>
          </a:xfrm>
          <a:prstGeom prst="rect">
            <a:avLst/>
          </a:prstGeom>
        </p:spPr>
      </p:pic>
      <p:pic>
        <p:nvPicPr>
          <p:cNvPr id="17" name="Picture 16"/>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6284618" y="5671849"/>
            <a:ext cx="1045533" cy="1019460"/>
          </a:xfrm>
          <a:prstGeom prst="rect">
            <a:avLst/>
          </a:prstGeom>
        </p:spPr>
      </p:pic>
    </p:spTree>
    <p:extLst>
      <p:ext uri="{BB962C8B-B14F-4D97-AF65-F5344CB8AC3E}">
        <p14:creationId xmlns:p14="http://schemas.microsoft.com/office/powerpoint/2010/main" val="196678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D25DFB-E8F1-4696-A51A-159B6C68BA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 xmlns:a16="http://schemas.microsoft.com/office/drawing/2014/main" id="{96C418EE-130E-45A9-A6DD-3D39656D5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 xmlns:a16="http://schemas.microsoft.com/office/drawing/2014/main" id="{A7BE0CA3-5ED2-440C-BDB5-72BC064F0390}"/>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5" name="Footer Placeholder 4">
            <a:extLst>
              <a:ext uri="{FF2B5EF4-FFF2-40B4-BE49-F238E27FC236}">
                <a16:creationId xmlns="" xmlns:a16="http://schemas.microsoft.com/office/drawing/2014/main" id="{3CB453B7-9C72-482C-A667-E0DD709827E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 xmlns:a16="http://schemas.microsoft.com/office/drawing/2014/main" id="{01935E7E-5E9B-4BC4-84DB-AD13F7B6B12D}"/>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3737399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94" t="6763" r="13475" b="6473"/>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756063" flipH="1">
            <a:off x="23560" y="6215909"/>
            <a:ext cx="740284" cy="569976"/>
          </a:xfrm>
          <a:prstGeom prst="rect">
            <a:avLst/>
          </a:prstGeom>
        </p:spPr>
      </p:pic>
    </p:spTree>
    <p:extLst>
      <p:ext uri="{BB962C8B-B14F-4D97-AF65-F5344CB8AC3E}">
        <p14:creationId xmlns:p14="http://schemas.microsoft.com/office/powerpoint/2010/main" val="3321001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biLevel thresh="25000"/>
            <a:alphaModFix amt="2000"/>
            <a:extLst>
              <a:ext uri="{BEBA8EAE-BF5A-486C-A8C5-ECC9F3942E4B}">
                <a14:imgProps xmlns:a14="http://schemas.microsoft.com/office/drawing/2010/main">
                  <a14:imgLayer r:embed="rId3">
                    <a14:imgEffect>
                      <a14:colorTemperature colorTemp="6391"/>
                    </a14:imgEffect>
                  </a14:imgLayer>
                </a14:imgProps>
              </a:ext>
              <a:ext uri="{28A0092B-C50C-407E-A947-70E740481C1C}">
                <a14:useLocalDpi xmlns:a14="http://schemas.microsoft.com/office/drawing/2010/main" val="0"/>
              </a:ext>
            </a:extLst>
          </a:blip>
          <a:srcRect/>
          <a:stretch>
            <a:fillRect/>
          </a:stretch>
        </p:blipFill>
        <p:spPr>
          <a:xfrm rot="15744599" flipH="1">
            <a:off x="3396239" y="501080"/>
            <a:ext cx="6322751" cy="5225922"/>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41" name="Arc 40"/>
          <p:cNvSpPr/>
          <p:nvPr userDrawn="1"/>
        </p:nvSpPr>
        <p:spPr>
          <a:xfrm flipH="1">
            <a:off x="7234661" y="-915640"/>
            <a:ext cx="6797861" cy="6797861"/>
          </a:xfrm>
          <a:prstGeom prst="arc">
            <a:avLst>
              <a:gd name="adj1" fmla="val 18515705"/>
              <a:gd name="adj2" fmla="val 6898743"/>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userDrawn="1"/>
        </p:nvSpPr>
        <p:spPr>
          <a:xfrm>
            <a:off x="7361819" y="0"/>
            <a:ext cx="4830180" cy="5934062"/>
          </a:xfrm>
          <a:custGeom>
            <a:avLst/>
            <a:gdLst>
              <a:gd name="connsiteX0" fmla="*/ 1597452 w 4830180"/>
              <a:gd name="connsiteY0" fmla="*/ 0 h 5934062"/>
              <a:gd name="connsiteX1" fmla="*/ 4760544 w 4830180"/>
              <a:gd name="connsiteY1" fmla="*/ 0 h 5934062"/>
              <a:gd name="connsiteX2" fmla="*/ 4830180 w 4830180"/>
              <a:gd name="connsiteY2" fmla="*/ 42305 h 5934062"/>
              <a:gd name="connsiteX3" fmla="*/ 4830180 w 4830180"/>
              <a:gd name="connsiteY3" fmla="*/ 5467824 h 5934062"/>
              <a:gd name="connsiteX4" fmla="*/ 4694297 w 4830180"/>
              <a:gd name="connsiteY4" fmla="*/ 5550374 h 5934062"/>
              <a:gd name="connsiteX5" fmla="*/ 3178998 w 4830180"/>
              <a:gd name="connsiteY5" fmla="*/ 5934062 h 5934062"/>
              <a:gd name="connsiteX6" fmla="*/ 0 w 4830180"/>
              <a:gd name="connsiteY6" fmla="*/ 2755064 h 5934062"/>
              <a:gd name="connsiteX7" fmla="*/ 1401590 w 4830180"/>
              <a:gd name="connsiteY7" fmla="*/ 118989 h 59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0180" h="5934062">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flip="none" rotWithShape="1">
            <a:gsLst>
              <a:gs pos="40000">
                <a:srgbClr val="174F72"/>
              </a:gs>
              <a:gs pos="97000">
                <a:srgbClr val="10B1A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174F72"/>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174F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10" name="Oval 9"/>
          <p:cNvSpPr/>
          <p:nvPr userDrawn="1"/>
        </p:nvSpPr>
        <p:spPr>
          <a:xfrm>
            <a:off x="7091452" y="2319040"/>
            <a:ext cx="591486" cy="591486"/>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5" name="Oval 14"/>
          <p:cNvSpPr/>
          <p:nvPr userDrawn="1"/>
        </p:nvSpPr>
        <p:spPr>
          <a:xfrm>
            <a:off x="7707898" y="4332206"/>
            <a:ext cx="591486" cy="591486"/>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7" name="Oval 16"/>
          <p:cNvSpPr/>
          <p:nvPr userDrawn="1"/>
        </p:nvSpPr>
        <p:spPr>
          <a:xfrm>
            <a:off x="7234661" y="3416566"/>
            <a:ext cx="591486" cy="591486"/>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CEDA29"/>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810096" y="2502783"/>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20" name="Text Placeholder 2"/>
          <p:cNvSpPr>
            <a:spLocks noGrp="1"/>
          </p:cNvSpPr>
          <p:nvPr userDrawn="1">
            <p:ph type="body" sz="quarter" idx="16" hasCustomPrompt="1"/>
          </p:nvPr>
        </p:nvSpPr>
        <p:spPr>
          <a:xfrm>
            <a:off x="7921661" y="3491798"/>
            <a:ext cx="2757540" cy="382588"/>
          </a:xfrm>
        </p:spPr>
        <p:txBody>
          <a:bodyPr anchor="t">
            <a:normAutofit/>
          </a:bodyPr>
          <a:lstStyle>
            <a:lvl1pPr marL="0" indent="0">
              <a:buNone/>
              <a:defRPr sz="1600">
                <a:solidFill>
                  <a:schemeClr val="bg1"/>
                </a:solidFill>
              </a:defRPr>
            </a:lvl1pPr>
          </a:lstStyle>
          <a:p>
            <a:pPr lvl="0"/>
            <a:r>
              <a:rPr lang="en-US" dirty="0"/>
              <a:t>Text 1</a:t>
            </a:r>
          </a:p>
        </p:txBody>
      </p:sp>
      <p:sp>
        <p:nvSpPr>
          <p:cNvPr id="21" name="Text Placeholder 2"/>
          <p:cNvSpPr>
            <a:spLocks noGrp="1"/>
          </p:cNvSpPr>
          <p:nvPr userDrawn="1">
            <p:ph type="body" sz="quarter" idx="17" hasCustomPrompt="1"/>
          </p:nvPr>
        </p:nvSpPr>
        <p:spPr>
          <a:xfrm>
            <a:off x="8398139" y="4419571"/>
            <a:ext cx="2757540" cy="416755"/>
          </a:xfrm>
        </p:spPr>
        <p:txBody>
          <a:bodyPr anchor="t">
            <a:normAutofit/>
          </a:bodyPr>
          <a:lstStyle>
            <a:lvl1pPr marL="0" indent="0">
              <a:buNone/>
              <a:defRPr sz="1600">
                <a:solidFill>
                  <a:schemeClr val="bg1"/>
                </a:solidFill>
              </a:defRPr>
            </a:lvl1pPr>
          </a:lstStyle>
          <a:p>
            <a:pPr lvl="0"/>
            <a:r>
              <a:rPr lang="en-US" dirty="0"/>
              <a:t>Text 1</a:t>
            </a:r>
          </a:p>
        </p:txBody>
      </p:sp>
      <p:sp>
        <p:nvSpPr>
          <p:cNvPr id="37" name="Footer Placeholder 6"/>
          <p:cNvSpPr txBox="1">
            <a:spLocks noGrp="1"/>
          </p:cNvSpPr>
          <p:nvPr userDrawn="1"/>
        </p:nvSpPr>
        <p:spPr bwMode="auto">
          <a:xfrm>
            <a:off x="9639238" y="6182195"/>
            <a:ext cx="24622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38"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10096" y="608581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8622" y="4750737"/>
            <a:ext cx="4722540" cy="1797044"/>
          </a:xfrm>
          <a:prstGeom prst="rect">
            <a:avLst/>
          </a:prstGeom>
        </p:spPr>
      </p:pic>
    </p:spTree>
    <p:extLst>
      <p:ext uri="{BB962C8B-B14F-4D97-AF65-F5344CB8AC3E}">
        <p14:creationId xmlns:p14="http://schemas.microsoft.com/office/powerpoint/2010/main" val="1677818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387" t="10823" r="9307" b="5574"/>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433089" flipH="1">
            <a:off x="5757836" y="6390769"/>
            <a:ext cx="740284" cy="569976"/>
          </a:xfrm>
          <a:prstGeom prst="rect">
            <a:avLst/>
          </a:prstGeom>
        </p:spPr>
      </p:pic>
    </p:spTree>
    <p:extLst>
      <p:ext uri="{BB962C8B-B14F-4D97-AF65-F5344CB8AC3E}">
        <p14:creationId xmlns:p14="http://schemas.microsoft.com/office/powerpoint/2010/main" val="7458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2007A3-5219-4348-B4B3-4DB5856757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 xmlns:a16="http://schemas.microsoft.com/office/drawing/2014/main" id="{DF0790C6-7536-4928-946B-046CC0ECE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A3D493C-6F14-4681-99FB-D186C2E87383}"/>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5" name="Footer Placeholder 4">
            <a:extLst>
              <a:ext uri="{FF2B5EF4-FFF2-40B4-BE49-F238E27FC236}">
                <a16:creationId xmlns="" xmlns:a16="http://schemas.microsoft.com/office/drawing/2014/main" id="{8AF68FC7-968A-4965-B40C-DBBF8589802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 xmlns:a16="http://schemas.microsoft.com/office/drawing/2014/main" id="{80F44646-7B77-49D8-9A7B-3D9806CC4C30}"/>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192257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A72BC2-FF6D-41C2-8816-09AA357C056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 xmlns:a16="http://schemas.microsoft.com/office/drawing/2014/main" id="{70C2EE11-C7C9-4013-8B7F-BEC296817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 xmlns:a16="http://schemas.microsoft.com/office/drawing/2014/main" id="{352F6D29-74E8-4C56-8A0B-12D8CEB7DE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 xmlns:a16="http://schemas.microsoft.com/office/drawing/2014/main" id="{8D6B2FA4-6A35-4E5C-B7F5-C725FBC6203F}"/>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6" name="Footer Placeholder 5">
            <a:extLst>
              <a:ext uri="{FF2B5EF4-FFF2-40B4-BE49-F238E27FC236}">
                <a16:creationId xmlns="" xmlns:a16="http://schemas.microsoft.com/office/drawing/2014/main" id="{65F36441-21DF-42A6-9C1E-AA37CE54B48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 xmlns:a16="http://schemas.microsoft.com/office/drawing/2014/main" id="{6701A27B-3C34-4A3F-A2BD-B89AACE0F153}"/>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401099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BD1E7-EE6B-46EF-B6C5-E97B59F496B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 xmlns:a16="http://schemas.microsoft.com/office/drawing/2014/main" id="{649273B8-88DE-455D-8F8C-D20A470B27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8EAA952-7998-4CF4-9D29-8C68F127BA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 xmlns:a16="http://schemas.microsoft.com/office/drawing/2014/main" id="{7C27CC4E-DAA6-4001-8EB0-E4057A017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BC7171-9A01-4C09-9BA3-60D092F1E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 xmlns:a16="http://schemas.microsoft.com/office/drawing/2014/main" id="{8AB8E9A8-45B9-4865-8C73-4D507024EA31}"/>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8" name="Footer Placeholder 7">
            <a:extLst>
              <a:ext uri="{FF2B5EF4-FFF2-40B4-BE49-F238E27FC236}">
                <a16:creationId xmlns="" xmlns:a16="http://schemas.microsoft.com/office/drawing/2014/main" id="{E411C703-2C4A-41D5-B50F-5FD5F1A90B8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 xmlns:a16="http://schemas.microsoft.com/office/drawing/2014/main" id="{05D0A2CB-A8B2-4E59-9C48-0A2C46B07F47}"/>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240451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C521CC-F289-4877-AEA7-85A48693F37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 xmlns:a16="http://schemas.microsoft.com/office/drawing/2014/main" id="{569D9BAF-315A-4FFC-8441-E675D32CED86}"/>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4" name="Footer Placeholder 3">
            <a:extLst>
              <a:ext uri="{FF2B5EF4-FFF2-40B4-BE49-F238E27FC236}">
                <a16:creationId xmlns="" xmlns:a16="http://schemas.microsoft.com/office/drawing/2014/main" id="{04703B4A-7A86-40C1-BFFA-68FCC459E75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 xmlns:a16="http://schemas.microsoft.com/office/drawing/2014/main" id="{9CD5362D-A27D-4460-B9C2-FDDE6C1F78A8}"/>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33600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942B3ED-96D6-4587-80A3-18599D37D797}"/>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3" name="Footer Placeholder 2">
            <a:extLst>
              <a:ext uri="{FF2B5EF4-FFF2-40B4-BE49-F238E27FC236}">
                <a16:creationId xmlns="" xmlns:a16="http://schemas.microsoft.com/office/drawing/2014/main" id="{F1B8A653-B1A7-40FB-9869-D01D4B8051E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 xmlns:a16="http://schemas.microsoft.com/office/drawing/2014/main" id="{6598FDAA-643B-4060-B142-C1FE56634530}"/>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35473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781D4D-0989-4D73-B107-5A4C7CE02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 xmlns:a16="http://schemas.microsoft.com/office/drawing/2014/main" id="{59FBB5AC-7E0D-4689-A4E6-1600E991E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 xmlns:a16="http://schemas.microsoft.com/office/drawing/2014/main" id="{B3386737-1A97-4101-BC28-58F086FFD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99F8A26-24BD-4C06-A801-B9F3B021B0AD}"/>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6" name="Footer Placeholder 5">
            <a:extLst>
              <a:ext uri="{FF2B5EF4-FFF2-40B4-BE49-F238E27FC236}">
                <a16:creationId xmlns="" xmlns:a16="http://schemas.microsoft.com/office/drawing/2014/main" id="{CA7FF412-3E05-402A-998C-6A3EE6C636D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 xmlns:a16="http://schemas.microsoft.com/office/drawing/2014/main" id="{56014F60-A41F-440B-9B76-2268317EF4B7}"/>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30553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1331F7-C728-4021-8748-AC2084F66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 xmlns:a16="http://schemas.microsoft.com/office/drawing/2014/main" id="{E680CDAA-7D13-4F78-B41F-BC74C93D8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 xmlns:a16="http://schemas.microsoft.com/office/drawing/2014/main" id="{DD2F2E06-50AC-4BA5-A3BD-9D2DD38C9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51DDECD-C56B-421E-A60A-3D9C023AC427}"/>
              </a:ext>
            </a:extLst>
          </p:cNvPr>
          <p:cNvSpPr>
            <a:spLocks noGrp="1"/>
          </p:cNvSpPr>
          <p:nvPr>
            <p:ph type="dt" sz="half" idx="10"/>
          </p:nvPr>
        </p:nvSpPr>
        <p:spPr/>
        <p:txBody>
          <a:bodyPr/>
          <a:lstStyle/>
          <a:p>
            <a:fld id="{BFFC31F5-DE5A-4A9B-8441-2675A84DF272}" type="datetimeFigureOut">
              <a:rPr lang="en-IE" smtClean="0"/>
              <a:t>03/08/2020</a:t>
            </a:fld>
            <a:endParaRPr lang="en-IE"/>
          </a:p>
        </p:txBody>
      </p:sp>
      <p:sp>
        <p:nvSpPr>
          <p:cNvPr id="6" name="Footer Placeholder 5">
            <a:extLst>
              <a:ext uri="{FF2B5EF4-FFF2-40B4-BE49-F238E27FC236}">
                <a16:creationId xmlns="" xmlns:a16="http://schemas.microsoft.com/office/drawing/2014/main" id="{4F23DF33-9CD3-4296-B910-2545F008A1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 xmlns:a16="http://schemas.microsoft.com/office/drawing/2014/main" id="{3D9C5E08-7E95-4F88-B5EC-B533B7855D15}"/>
              </a:ext>
            </a:extLst>
          </p:cNvPr>
          <p:cNvSpPr>
            <a:spLocks noGrp="1"/>
          </p:cNvSpPr>
          <p:nvPr>
            <p:ph type="sldNum" sz="quarter" idx="12"/>
          </p:nvPr>
        </p:nvSpPr>
        <p:spPr/>
        <p:txBody>
          <a:bodyPr/>
          <a:lstStyle/>
          <a:p>
            <a:fld id="{7DB27F10-63E2-4707-BF8B-CA258A4CCE68}" type="slidenum">
              <a:rPr lang="en-IE" smtClean="0"/>
              <a:t>‹#›</a:t>
            </a:fld>
            <a:endParaRPr lang="en-IE"/>
          </a:p>
        </p:txBody>
      </p:sp>
    </p:spTree>
    <p:extLst>
      <p:ext uri="{BB962C8B-B14F-4D97-AF65-F5344CB8AC3E}">
        <p14:creationId xmlns:p14="http://schemas.microsoft.com/office/powerpoint/2010/main" val="217166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7F0BB47-AB83-4E77-AB0A-65FDBD919D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 xmlns:a16="http://schemas.microsoft.com/office/drawing/2014/main" id="{413F315A-6033-4FFC-B09E-AD31602206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 xmlns:a16="http://schemas.microsoft.com/office/drawing/2014/main" id="{A56C5AEA-1840-46E1-AD33-F96E22D2A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C31F5-DE5A-4A9B-8441-2675A84DF272}" type="datetimeFigureOut">
              <a:rPr lang="en-IE" smtClean="0"/>
              <a:t>03/08/2020</a:t>
            </a:fld>
            <a:endParaRPr lang="en-IE"/>
          </a:p>
        </p:txBody>
      </p:sp>
      <p:sp>
        <p:nvSpPr>
          <p:cNvPr id="5" name="Footer Placeholder 4">
            <a:extLst>
              <a:ext uri="{FF2B5EF4-FFF2-40B4-BE49-F238E27FC236}">
                <a16:creationId xmlns="" xmlns:a16="http://schemas.microsoft.com/office/drawing/2014/main" id="{843C8FED-C99D-43E7-9D19-2CEAD5B4D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 xmlns:a16="http://schemas.microsoft.com/office/drawing/2014/main" id="{9B54DD5B-F9AD-46B9-B689-441C27032A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27F10-63E2-4707-BF8B-CA258A4CCE68}" type="slidenum">
              <a:rPr lang="en-IE" smtClean="0"/>
              <a:t>‹#›</a:t>
            </a:fld>
            <a:endParaRPr lang="en-IE"/>
          </a:p>
        </p:txBody>
      </p:sp>
    </p:spTree>
    <p:extLst>
      <p:ext uri="{BB962C8B-B14F-4D97-AF65-F5344CB8AC3E}">
        <p14:creationId xmlns:p14="http://schemas.microsoft.com/office/powerpoint/2010/main" val="142995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7" r:id="rId14"/>
    <p:sldLayoutId id="2147483683" r:id="rId15"/>
    <p:sldLayoutId id="2147483687" r:id="rId16"/>
    <p:sldLayoutId id="2147483689" r:id="rId17"/>
    <p:sldLayoutId id="2147483692" r:id="rId18"/>
    <p:sldLayoutId id="2147483699" r:id="rId19"/>
    <p:sldLayoutId id="2147483705" r:id="rId20"/>
    <p:sldLayoutId id="2147483710" r:id="rId21"/>
    <p:sldLayoutId id="214748371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www.infotecarios.com/bibliomarketin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lego.com/en-us/aboutus/lego-group/the_lego_brand" TargetMode="External"/><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designcharitylife.com/digitaledu/storytelling-matters-in-marketing/" TargetMode="External"/><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awpixel.com/search/woman" TargetMode="External"/><Relationship Id="rId2" Type="http://schemas.openxmlformats.org/officeDocument/2006/relationships/image" Target="../media/image38.1"/><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oksuzi.com/" TargetMode="External"/><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s://www.velomethod.com/"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www.adnabu.com/"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www.frankgroup.com/"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amberphillipsdesign.co.uk/"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relativemarketinggroup.com/"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ifiweremarketing.com/"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www.micheledaae.com/"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caityhubert.com/"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www.mavensandmoguls.com/" TargetMode="Externa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kmhmarketing.co/"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americanfreight.com/" TargetMode="Externa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www.pngall.com/customer-png" TargetMode="External"/><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16.svg"/><Relationship Id="rId5" Type="http://schemas.openxmlformats.org/officeDocument/2006/relationships/image" Target="../media/image22.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onductor.com/blog/2019/01/what-is-a-touchpoint-marketing-touchpoints-on-a-buyers-journey-in-2019/"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https://www.conductor.com/blog/2019/01/what-is-a-touchpoint-marketing-touchpoints-on-a-buyers-journey-in-2019/"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onductor.com/blog/2019/01/what-is-a-touchpoint-marketing-touchpoints-on-a-buyers-journey-in-2019/"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https://www.businessknowhow.com/startup/findcustomers.htm"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https://www.businessknowhow.com/startup/findcustomers.htm"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s://blogs.constantcontact.com/marketing-to-reach-new-customers/"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https://blogs.constantcontact.com/marketing-to-reach-new-customers/"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hyperlink" Target="https://www.productplan.com/what-customers-really-want/"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2" Type="http://schemas.openxmlformats.org/officeDocument/2006/relationships/hyperlink" Target="http://www.wikihow.com/Upsell"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TY4WZx_TEvg" TargetMode="External"/><Relationship Id="rId2" Type="http://schemas.openxmlformats.org/officeDocument/2006/relationships/image" Target="../media/image59.png"/><Relationship Id="rId1" Type="http://schemas.openxmlformats.org/officeDocument/2006/relationships/slideLayout" Target="../slideLayouts/slideLayout22.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gLdjEC7bvlw" TargetMode="External"/><Relationship Id="rId2" Type="http://schemas.openxmlformats.org/officeDocument/2006/relationships/image" Target="../media/image59.png"/><Relationship Id="rId1" Type="http://schemas.openxmlformats.org/officeDocument/2006/relationships/slideLayout" Target="../slideLayouts/slideLayout22.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www.emergeengineers.eu/project-partners/" TargetMode="External"/><Relationship Id="rId2" Type="http://schemas.openxmlformats.org/officeDocument/2006/relationships/hyperlink" Target="https://www.facebook.com/EMERGEPROJECTEU/?ref=br_rs" TargetMode="External"/><Relationship Id="rId1" Type="http://schemas.openxmlformats.org/officeDocument/2006/relationships/slideLayout" Target="../slideLayouts/slideLayout21.xml"/><Relationship Id="rId4" Type="http://schemas.openxmlformats.org/officeDocument/2006/relationships/hyperlink" Target="http://www.emergeengineers.e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feedback-review-opinion-1978036/" TargetMode="Externa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lawyersandsettlements.com/blog/got-a-samsung-washer-explosion-story.html" TargetMode="External"/><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researchleap.com/international-brand-strategy-case-analysis-according-moroccan-market/" TargetMode="External"/><Relationship Id="rId2" Type="http://schemas.openxmlformats.org/officeDocument/2006/relationships/image" Target="../media/image2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77959" y="2701255"/>
            <a:ext cx="4088056" cy="3420135"/>
          </a:xfrm>
        </p:spPr>
        <p:txBody>
          <a:bodyPr>
            <a:normAutofit/>
          </a:bodyPr>
          <a:lstStyle/>
          <a:p>
            <a:r>
              <a:rPr lang="en-US" b="1" dirty="0" smtClean="0">
                <a:solidFill>
                  <a:srgbClr val="E63275"/>
                </a:solidFill>
              </a:rPr>
              <a:t>MOD</a:t>
            </a:r>
            <a:r>
              <a:rPr lang="pl-PL" b="1" dirty="0" smtClean="0">
                <a:solidFill>
                  <a:srgbClr val="E63275"/>
                </a:solidFill>
              </a:rPr>
              <a:t>UŁ</a:t>
            </a:r>
            <a:r>
              <a:rPr lang="en-US" b="1" dirty="0" smtClean="0">
                <a:solidFill>
                  <a:srgbClr val="E63275"/>
                </a:solidFill>
              </a:rPr>
              <a:t> </a:t>
            </a:r>
            <a:r>
              <a:rPr lang="en-US" b="1" dirty="0">
                <a:solidFill>
                  <a:srgbClr val="E63275"/>
                </a:solidFill>
              </a:rPr>
              <a:t>6</a:t>
            </a:r>
          </a:p>
          <a:p>
            <a:r>
              <a:rPr lang="pl-PL" b="1" dirty="0" smtClean="0"/>
              <a:t>Marketing dla sukcesu</a:t>
            </a:r>
            <a:endParaRPr lang="en-US" dirty="0"/>
          </a:p>
        </p:txBody>
      </p:sp>
      <p:pic>
        <p:nvPicPr>
          <p:cNvPr id="7" name="Picture Placeholder 6" descr="A picture containing refrigerator&#10;&#10;Description automatically generated">
            <a:extLst>
              <a:ext uri="{FF2B5EF4-FFF2-40B4-BE49-F238E27FC236}">
                <a16:creationId xmlns="" xmlns:a16="http://schemas.microsoft.com/office/drawing/2014/main" id="{53AB1531-4BD7-4027-95C9-E7C1D582657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4316" b="4316"/>
          <a:stretch>
            <a:fillRect/>
          </a:stretch>
        </p:blipFill>
        <p:spPr>
          <a:xfrm>
            <a:off x="5486400" y="108996"/>
            <a:ext cx="6558844" cy="6749004"/>
          </a:xfrm>
        </p:spPr>
      </p:pic>
    </p:spTree>
    <p:extLst>
      <p:ext uri="{BB962C8B-B14F-4D97-AF65-F5344CB8AC3E}">
        <p14:creationId xmlns:p14="http://schemas.microsoft.com/office/powerpoint/2010/main" val="400465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03893"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rgbClr val="E95273"/>
              </a:solidFill>
            </a:endParaRPr>
          </a:p>
        </p:txBody>
      </p:sp>
      <p:sp>
        <p:nvSpPr>
          <p:cNvPr id="7" name="Rectangle 6">
            <a:extLst>
              <a:ext uri="{FF2B5EF4-FFF2-40B4-BE49-F238E27FC236}">
                <a16:creationId xmlns="" xmlns:a16="http://schemas.microsoft.com/office/drawing/2014/main" id="{E1DB7D9B-63C7-4C43-8A45-04D7F2D96A96}"/>
              </a:ext>
            </a:extLst>
          </p:cNvPr>
          <p:cNvSpPr/>
          <p:nvPr/>
        </p:nvSpPr>
        <p:spPr>
          <a:xfrm>
            <a:off x="3393614" y="1402127"/>
            <a:ext cx="8798386" cy="4847481"/>
          </a:xfrm>
          <a:prstGeom prst="rect">
            <a:avLst/>
          </a:prstGeom>
          <a:solidFill>
            <a:schemeClr val="bg1"/>
          </a:solidFill>
        </p:spPr>
        <p:txBody>
          <a:bodyPr wrap="square">
            <a:spAutoFit/>
          </a:bodyPr>
          <a:lstStyle/>
          <a:p>
            <a:r>
              <a:rPr lang="pl-PL" sz="2700" dirty="0">
                <a:solidFill>
                  <a:srgbClr val="615F5D"/>
                </a:solidFill>
              </a:rPr>
              <a:t>„Marka LEGO to coś więcej niż tylko nasze znane logo. Są to oczekiwania, jakie ludzie mają wobec firmy w stosunku do jej produktów i usług oraz odpowiedzialność, jaką Grupa LEGO czuje wobec otaczającego ją świata. Marka to gwarancja jakości i oryginalności ”.</a:t>
            </a:r>
            <a:endParaRPr lang="en-IE" sz="2400" dirty="0">
              <a:solidFill>
                <a:srgbClr val="615F5D"/>
              </a:solidFill>
            </a:endParaRPr>
          </a:p>
          <a:p>
            <a:endParaRPr lang="en-IE" sz="2400" dirty="0">
              <a:solidFill>
                <a:srgbClr val="615F5D"/>
              </a:solidFill>
            </a:endParaRPr>
          </a:p>
          <a:p>
            <a:endParaRPr lang="en-IE" sz="2400" dirty="0">
              <a:solidFill>
                <a:srgbClr val="615F5D"/>
              </a:solidFill>
            </a:endParaRPr>
          </a:p>
          <a:p>
            <a:endParaRPr lang="en-IE" sz="2400" dirty="0">
              <a:solidFill>
                <a:srgbClr val="615F5D"/>
              </a:solidFill>
            </a:endParaRPr>
          </a:p>
          <a:p>
            <a:endParaRPr lang="en-IE" sz="2400" dirty="0">
              <a:solidFill>
                <a:srgbClr val="615F5D"/>
              </a:solidFill>
            </a:endParaRPr>
          </a:p>
          <a:p>
            <a:endParaRPr lang="en-IE" sz="2400" dirty="0">
              <a:solidFill>
                <a:srgbClr val="615F5D"/>
              </a:solidFill>
            </a:endParaRPr>
          </a:p>
          <a:p>
            <a:endParaRPr lang="en-IE" sz="2400" dirty="0">
              <a:solidFill>
                <a:srgbClr val="615F5D"/>
              </a:solidFill>
            </a:endParaRPr>
          </a:p>
          <a:p>
            <a:endParaRPr lang="en-IE" dirty="0"/>
          </a:p>
        </p:txBody>
      </p:sp>
      <p:pic>
        <p:nvPicPr>
          <p:cNvPr id="8" name="Picture 7">
            <a:extLst>
              <a:ext uri="{FF2B5EF4-FFF2-40B4-BE49-F238E27FC236}">
                <a16:creationId xmlns="" xmlns:a16="http://schemas.microsoft.com/office/drawing/2014/main" id="{DBEEAF2D-4AD1-4A2F-8314-CCE9FD574A51}"/>
              </a:ext>
            </a:extLst>
          </p:cNvPr>
          <p:cNvPicPr>
            <a:picLocks noChangeAspect="1"/>
          </p:cNvPicPr>
          <p:nvPr/>
        </p:nvPicPr>
        <p:blipFill>
          <a:blip r:embed="rId2"/>
          <a:stretch>
            <a:fillRect/>
          </a:stretch>
        </p:blipFill>
        <p:spPr>
          <a:xfrm>
            <a:off x="10740743" y="145735"/>
            <a:ext cx="1293481" cy="1274175"/>
          </a:xfrm>
          <a:prstGeom prst="rect">
            <a:avLst/>
          </a:prstGeom>
        </p:spPr>
      </p:pic>
      <p:sp>
        <p:nvSpPr>
          <p:cNvPr id="2" name="Text Placeholder 1">
            <a:extLst>
              <a:ext uri="{FF2B5EF4-FFF2-40B4-BE49-F238E27FC236}">
                <a16:creationId xmlns="" xmlns:a16="http://schemas.microsoft.com/office/drawing/2014/main" id="{8B8B44B8-DDBC-43F3-BF08-3B29E8AEDFDE}"/>
              </a:ext>
            </a:extLst>
          </p:cNvPr>
          <p:cNvSpPr>
            <a:spLocks noGrp="1"/>
          </p:cNvSpPr>
          <p:nvPr>
            <p:ph type="body" sz="quarter" idx="13"/>
          </p:nvPr>
        </p:nvSpPr>
        <p:spPr>
          <a:xfrm>
            <a:off x="2799433" y="840431"/>
            <a:ext cx="8118712" cy="697353"/>
          </a:xfrm>
        </p:spPr>
        <p:txBody>
          <a:bodyPr>
            <a:normAutofit fontScale="85000" lnSpcReduction="10000"/>
          </a:bodyPr>
          <a:lstStyle/>
          <a:p>
            <a:r>
              <a:rPr lang="en-US" b="1" dirty="0" err="1">
                <a:solidFill>
                  <a:srgbClr val="E95273"/>
                </a:solidFill>
              </a:rPr>
              <a:t>Przykład</a:t>
            </a:r>
            <a:r>
              <a:rPr lang="en-US" b="1" dirty="0">
                <a:solidFill>
                  <a:srgbClr val="E95273"/>
                </a:solidFill>
              </a:rPr>
              <a:t> </a:t>
            </a:r>
            <a:r>
              <a:rPr lang="pl-PL" b="1" dirty="0" smtClean="0">
                <a:solidFill>
                  <a:srgbClr val="E95273"/>
                </a:solidFill>
              </a:rPr>
              <a:t>„</a:t>
            </a:r>
            <a:r>
              <a:rPr lang="pl-PL" b="1" dirty="0" err="1" smtClean="0">
                <a:solidFill>
                  <a:srgbClr val="E95273"/>
                </a:solidFill>
              </a:rPr>
              <a:t>brandingowej</a:t>
            </a:r>
            <a:r>
              <a:rPr lang="pl-PL" b="1" dirty="0" smtClean="0">
                <a:solidFill>
                  <a:srgbClr val="E95273"/>
                </a:solidFill>
              </a:rPr>
              <a:t>” </a:t>
            </a:r>
            <a:r>
              <a:rPr lang="en-US" b="1" dirty="0" err="1" smtClean="0">
                <a:solidFill>
                  <a:srgbClr val="E95273"/>
                </a:solidFill>
              </a:rPr>
              <a:t>obietnicy</a:t>
            </a:r>
            <a:r>
              <a:rPr lang="en-US" b="1" dirty="0" smtClean="0">
                <a:solidFill>
                  <a:srgbClr val="E95273"/>
                </a:solidFill>
              </a:rPr>
              <a:t> </a:t>
            </a:r>
            <a:r>
              <a:rPr lang="en-US" b="1" dirty="0" err="1">
                <a:solidFill>
                  <a:srgbClr val="E95273"/>
                </a:solidFill>
              </a:rPr>
              <a:t>marki</a:t>
            </a:r>
            <a:r>
              <a:rPr lang="en-US" b="1" dirty="0">
                <a:solidFill>
                  <a:srgbClr val="E95273"/>
                </a:solidFill>
              </a:rPr>
              <a:t>: LEGO</a:t>
            </a:r>
            <a:endParaRPr lang="en-IE" dirty="0"/>
          </a:p>
        </p:txBody>
      </p:sp>
      <p:sp>
        <p:nvSpPr>
          <p:cNvPr id="4" name="Rectangle 3">
            <a:extLst>
              <a:ext uri="{FF2B5EF4-FFF2-40B4-BE49-F238E27FC236}">
                <a16:creationId xmlns="" xmlns:a16="http://schemas.microsoft.com/office/drawing/2014/main" id="{C652F4E1-4EF7-48C9-83B6-2DC32BD2F17B}"/>
              </a:ext>
            </a:extLst>
          </p:cNvPr>
          <p:cNvSpPr/>
          <p:nvPr/>
        </p:nvSpPr>
        <p:spPr>
          <a:xfrm>
            <a:off x="6517266" y="3670769"/>
            <a:ext cx="5472452" cy="1785104"/>
          </a:xfrm>
          <a:prstGeom prst="rect">
            <a:avLst/>
          </a:prstGeom>
        </p:spPr>
        <p:txBody>
          <a:bodyPr wrap="square">
            <a:spAutoFit/>
          </a:bodyPr>
          <a:lstStyle/>
          <a:p>
            <a:pPr lvl="0"/>
            <a:endParaRPr lang="en-IE" sz="2400" dirty="0">
              <a:solidFill>
                <a:srgbClr val="615F5D"/>
              </a:solidFill>
            </a:endParaRPr>
          </a:p>
          <a:p>
            <a:pPr lvl="0" algn="just"/>
            <a:r>
              <a:rPr lang="pl-PL" sz="2400" dirty="0">
                <a:solidFill>
                  <a:srgbClr val="615F5D"/>
                </a:solidFill>
              </a:rPr>
              <a:t>Lego wyjaśnia każdą ze swoich wartości na swojej stronie internetowej i jest to interesująca lektura</a:t>
            </a:r>
            <a:r>
              <a:rPr lang="pl-PL" sz="2400" dirty="0" smtClean="0">
                <a:solidFill>
                  <a:srgbClr val="615F5D"/>
                </a:solidFill>
              </a:rPr>
              <a:t>:</a:t>
            </a:r>
          </a:p>
          <a:p>
            <a:pPr lvl="0"/>
            <a:r>
              <a:rPr lang="en-IE" sz="1400" dirty="0" smtClean="0">
                <a:solidFill>
                  <a:srgbClr val="E63275"/>
                </a:solidFill>
                <a:hlinkClick r:id="rId3">
                  <a:extLst>
                    <a:ext uri="{A12FA001-AC4F-418D-AE19-62706E023703}">
                      <ahyp:hlinkClr xmlns="" xmlns:ahyp="http://schemas.microsoft.com/office/drawing/2018/hyperlinkcolor" val="tx"/>
                    </a:ext>
                  </a:extLst>
                </a:hlinkClick>
              </a:rPr>
              <a:t>https</a:t>
            </a:r>
            <a:r>
              <a:rPr lang="en-IE" sz="1400" dirty="0">
                <a:solidFill>
                  <a:srgbClr val="E63275"/>
                </a:solidFill>
                <a:hlinkClick r:id="rId3">
                  <a:extLst>
                    <a:ext uri="{A12FA001-AC4F-418D-AE19-62706E023703}">
                      <ahyp:hlinkClr xmlns="" xmlns:ahyp="http://schemas.microsoft.com/office/drawing/2018/hyperlinkcolor" val="tx"/>
                    </a:ext>
                  </a:extLst>
                </a:hlinkClick>
              </a:rPr>
              <a:t>://www.lego.com/en-us/aboutus/lego-group/the_lego_brand</a:t>
            </a:r>
            <a:r>
              <a:rPr lang="en-IE" sz="1400" dirty="0">
                <a:solidFill>
                  <a:srgbClr val="E63275"/>
                </a:solidFill>
              </a:rPr>
              <a:t>  </a:t>
            </a:r>
          </a:p>
        </p:txBody>
      </p:sp>
      <p:graphicFrame>
        <p:nvGraphicFramePr>
          <p:cNvPr id="3" name="Tabela 2"/>
          <p:cNvGraphicFramePr>
            <a:graphicFrameLocks noGrp="1"/>
          </p:cNvGraphicFramePr>
          <p:nvPr>
            <p:extLst>
              <p:ext uri="{D42A27DB-BD31-4B8C-83A1-F6EECF244321}">
                <p14:modId xmlns:p14="http://schemas.microsoft.com/office/powerpoint/2010/main" val="2702492154"/>
              </p:ext>
            </p:extLst>
          </p:nvPr>
        </p:nvGraphicFramePr>
        <p:xfrm>
          <a:off x="155814" y="3670769"/>
          <a:ext cx="6090750" cy="3046338"/>
        </p:xfrm>
        <a:graphic>
          <a:graphicData uri="http://schemas.openxmlformats.org/drawingml/2006/table">
            <a:tbl>
              <a:tblPr firstRow="1" bandRow="1">
                <a:tableStyleId>{5C22544A-7EE6-4342-B048-85BDC9FD1C3A}</a:tableStyleId>
              </a:tblPr>
              <a:tblGrid>
                <a:gridCol w="2030250"/>
                <a:gridCol w="2030250"/>
                <a:gridCol w="2030250"/>
              </a:tblGrid>
              <a:tr h="370840">
                <a:tc>
                  <a:txBody>
                    <a:bodyPr/>
                    <a:lstStyle/>
                    <a:p>
                      <a:pPr algn="r"/>
                      <a:r>
                        <a:rPr lang="pl-PL" sz="1300" dirty="0" smtClean="0"/>
                        <a:t>Misja</a:t>
                      </a:r>
                      <a:endParaRPr lang="pl-PL" sz="1300" dirty="0"/>
                    </a:p>
                  </a:txBody>
                  <a:tcPr>
                    <a:solidFill>
                      <a:srgbClr val="FF0000">
                        <a:alpha val="94000"/>
                      </a:srgbClr>
                    </a:solidFill>
                  </a:tcPr>
                </a:tc>
                <a:tc gridSpan="2">
                  <a:txBody>
                    <a:bodyPr/>
                    <a:lstStyle/>
                    <a:p>
                      <a:pPr algn="ctr"/>
                      <a:r>
                        <a:rPr lang="pl-PL" sz="1300" dirty="0" smtClean="0">
                          <a:solidFill>
                            <a:schemeClr val="tx1"/>
                          </a:solidFill>
                        </a:rPr>
                        <a:t>Inspiracja i rozwój dla  konstruktorów jutra</a:t>
                      </a:r>
                      <a:endParaRPr lang="pl-PL" sz="1300" dirty="0">
                        <a:solidFill>
                          <a:schemeClr val="tx1"/>
                        </a:solidFill>
                      </a:endParaRPr>
                    </a:p>
                  </a:txBody>
                  <a:tcPr>
                    <a:solidFill>
                      <a:schemeClr val="bg1">
                        <a:lumMod val="65000"/>
                      </a:schemeClr>
                    </a:solidFill>
                  </a:tcPr>
                </a:tc>
                <a:tc hMerge="1">
                  <a:txBody>
                    <a:bodyPr/>
                    <a:lstStyle/>
                    <a:p>
                      <a:endParaRPr lang="pl-PL" dirty="0"/>
                    </a:p>
                  </a:txBody>
                  <a:tcPr>
                    <a:solidFill>
                      <a:schemeClr val="bg1">
                        <a:lumMod val="65000"/>
                      </a:schemeClr>
                    </a:solidFill>
                  </a:tcPr>
                </a:tc>
              </a:tr>
              <a:tr h="370840">
                <a:tc>
                  <a:txBody>
                    <a:bodyPr/>
                    <a:lstStyle/>
                    <a:p>
                      <a:pPr algn="r"/>
                      <a:r>
                        <a:rPr lang="pl-PL" sz="1300" b="1" kern="1200" dirty="0" smtClean="0">
                          <a:solidFill>
                            <a:schemeClr val="lt1"/>
                          </a:solidFill>
                          <a:latin typeface="+mn-lt"/>
                          <a:ea typeface="+mn-ea"/>
                          <a:cs typeface="+mn-cs"/>
                        </a:rPr>
                        <a:t>Ambicje</a:t>
                      </a:r>
                      <a:endParaRPr lang="pl-PL" sz="1300" b="1" kern="1200" dirty="0">
                        <a:solidFill>
                          <a:schemeClr val="lt1"/>
                        </a:solidFill>
                        <a:latin typeface="+mn-lt"/>
                        <a:ea typeface="+mn-ea"/>
                        <a:cs typeface="+mn-cs"/>
                      </a:endParaRPr>
                    </a:p>
                  </a:txBody>
                  <a:tcPr>
                    <a:solidFill>
                      <a:srgbClr val="FF0000">
                        <a:alpha val="94000"/>
                      </a:srgbClr>
                    </a:solidFill>
                  </a:tcPr>
                </a:tc>
                <a:tc gridSpan="2">
                  <a:txBody>
                    <a:bodyPr/>
                    <a:lstStyle/>
                    <a:p>
                      <a:pPr algn="ctr"/>
                      <a:r>
                        <a:rPr lang="pl-PL" sz="1300" b="1" kern="1200" dirty="0" smtClean="0">
                          <a:solidFill>
                            <a:schemeClr val="tx1"/>
                          </a:solidFill>
                          <a:latin typeface="+mn-lt"/>
                          <a:ea typeface="+mn-ea"/>
                          <a:cs typeface="+mn-cs"/>
                        </a:rPr>
                        <a:t>Globalizacja i wprowadzanie innowacji w systemie zabawy LEGO</a:t>
                      </a:r>
                      <a:endParaRPr lang="pl-PL" sz="1300" b="1" kern="1200" dirty="0">
                        <a:solidFill>
                          <a:schemeClr val="tx1"/>
                        </a:solidFill>
                        <a:latin typeface="+mn-lt"/>
                        <a:ea typeface="+mn-ea"/>
                        <a:cs typeface="+mn-cs"/>
                      </a:endParaRPr>
                    </a:p>
                  </a:txBody>
                  <a:tcPr>
                    <a:solidFill>
                      <a:schemeClr val="bg1">
                        <a:lumMod val="65000"/>
                      </a:schemeClr>
                    </a:solidFill>
                  </a:tcPr>
                </a:tc>
                <a:tc hMerge="1">
                  <a:txBody>
                    <a:bodyPr/>
                    <a:lstStyle/>
                    <a:p>
                      <a:endParaRPr lang="pl-PL" dirty="0"/>
                    </a:p>
                  </a:txBody>
                  <a:tcPr>
                    <a:solidFill>
                      <a:schemeClr val="bg1">
                        <a:lumMod val="65000"/>
                      </a:schemeClr>
                    </a:solidFill>
                  </a:tcPr>
                </a:tc>
              </a:tr>
              <a:tr h="370840">
                <a:tc rowSpan="2">
                  <a:txBody>
                    <a:bodyPr/>
                    <a:lstStyle/>
                    <a:p>
                      <a:pPr algn="ctr"/>
                      <a:endParaRPr lang="pl-PL" sz="1300" b="1" kern="1200" dirty="0" smtClean="0">
                        <a:solidFill>
                          <a:schemeClr val="lt1"/>
                        </a:solidFill>
                        <a:latin typeface="+mn-lt"/>
                        <a:ea typeface="+mn-ea"/>
                        <a:cs typeface="+mn-cs"/>
                      </a:endParaRPr>
                    </a:p>
                    <a:p>
                      <a:pPr algn="r"/>
                      <a:r>
                        <a:rPr lang="pl-PL" sz="1300" b="1" kern="1200" dirty="0" smtClean="0">
                          <a:solidFill>
                            <a:schemeClr val="lt1"/>
                          </a:solidFill>
                          <a:latin typeface="+mn-lt"/>
                          <a:ea typeface="+mn-ea"/>
                          <a:cs typeface="+mn-cs"/>
                        </a:rPr>
                        <a:t>Obietnice</a:t>
                      </a:r>
                      <a:endParaRPr lang="pl-PL" sz="1300" b="1" kern="1200" dirty="0">
                        <a:solidFill>
                          <a:schemeClr val="lt1"/>
                        </a:solidFill>
                        <a:latin typeface="+mn-lt"/>
                        <a:ea typeface="+mn-ea"/>
                        <a:cs typeface="+mn-cs"/>
                      </a:endParaRPr>
                    </a:p>
                  </a:txBody>
                  <a:tcPr>
                    <a:solidFill>
                      <a:srgbClr val="FF0000">
                        <a:alpha val="94000"/>
                      </a:srgbClr>
                    </a:solidFill>
                  </a:tcPr>
                </a:tc>
                <a:tc>
                  <a:txBody>
                    <a:bodyPr/>
                    <a:lstStyle/>
                    <a:p>
                      <a:pPr algn="ctr"/>
                      <a:r>
                        <a:rPr lang="pl-PL" sz="1300" b="1" dirty="0" smtClean="0"/>
                        <a:t>Obietnica zabawy</a:t>
                      </a:r>
                    </a:p>
                    <a:p>
                      <a:pPr algn="ctr"/>
                      <a:r>
                        <a:rPr lang="pl-PL" sz="1300" b="0" dirty="0" smtClean="0"/>
                        <a:t>Zadowolenie z budowy/konstrukcji</a:t>
                      </a:r>
                      <a:endParaRPr lang="pl-PL" sz="1300" b="0" dirty="0"/>
                    </a:p>
                  </a:txBody>
                  <a:tcPr>
                    <a:solidFill>
                      <a:srgbClr val="FFFF00"/>
                    </a:solidFill>
                  </a:tcPr>
                </a:tc>
                <a:tc>
                  <a:txBody>
                    <a:bodyPr/>
                    <a:lstStyle/>
                    <a:p>
                      <a:pPr algn="ctr"/>
                      <a:r>
                        <a:rPr lang="pl-PL" sz="1300" b="1" smtClean="0"/>
                        <a:t>Obietnica partnerstwa</a:t>
                      </a:r>
                    </a:p>
                    <a:p>
                      <a:pPr algn="ctr"/>
                      <a:r>
                        <a:rPr lang="pl-PL" sz="1300" b="0" smtClean="0"/>
                        <a:t>Wzajemne tworzenie wartości</a:t>
                      </a:r>
                      <a:endParaRPr lang="pl-PL" sz="1300" b="0" dirty="0"/>
                    </a:p>
                  </a:txBody>
                  <a:tcPr>
                    <a:solidFill>
                      <a:srgbClr val="FFFF00"/>
                    </a:solidFill>
                  </a:tcPr>
                </a:tc>
              </a:tr>
              <a:tr h="370840">
                <a:tc vMerge="1">
                  <a:txBody>
                    <a:bodyPr/>
                    <a:lstStyle/>
                    <a:p>
                      <a:pPr algn="r"/>
                      <a:endParaRPr lang="pl-PL" sz="1800" b="1" kern="1200" dirty="0">
                        <a:solidFill>
                          <a:schemeClr val="lt1"/>
                        </a:solidFill>
                        <a:latin typeface="+mn-lt"/>
                        <a:ea typeface="+mn-ea"/>
                        <a:cs typeface="+mn-cs"/>
                      </a:endParaRPr>
                    </a:p>
                  </a:txBody>
                  <a:tcPr>
                    <a:solidFill>
                      <a:srgbClr val="FF0000">
                        <a:alpha val="94000"/>
                      </a:srgbClr>
                    </a:solidFill>
                  </a:tcPr>
                </a:tc>
                <a:tc>
                  <a:txBody>
                    <a:bodyPr/>
                    <a:lstStyle/>
                    <a:p>
                      <a:pPr algn="ctr"/>
                      <a:r>
                        <a:rPr lang="pl-PL" sz="1300" b="1" dirty="0" smtClean="0"/>
                        <a:t>Obietnica wobec planety</a:t>
                      </a:r>
                    </a:p>
                    <a:p>
                      <a:pPr algn="ctr"/>
                      <a:r>
                        <a:rPr lang="pl-PL" sz="1300" b="0" dirty="0" smtClean="0"/>
                        <a:t>Pozytywny wpływ</a:t>
                      </a:r>
                      <a:endParaRPr lang="pl-PL" sz="1300" b="0" dirty="0"/>
                    </a:p>
                  </a:txBody>
                  <a:tcPr>
                    <a:solidFill>
                      <a:srgbClr val="FFFF00"/>
                    </a:solidFill>
                  </a:tcPr>
                </a:tc>
                <a:tc>
                  <a:txBody>
                    <a:bodyPr/>
                    <a:lstStyle/>
                    <a:p>
                      <a:pPr algn="ctr"/>
                      <a:r>
                        <a:rPr lang="pl-PL" sz="1300" b="1" dirty="0" smtClean="0"/>
                        <a:t>Obietnica</a:t>
                      </a:r>
                      <a:r>
                        <a:rPr lang="pl-PL" sz="1300" b="1" baseline="0" dirty="0" smtClean="0"/>
                        <a:t> wobec ludzi</a:t>
                      </a:r>
                    </a:p>
                    <a:p>
                      <a:pPr algn="ctr"/>
                      <a:r>
                        <a:rPr lang="pl-PL" sz="1300" b="0" baseline="0" dirty="0" smtClean="0"/>
                        <a:t>Odnoszenie wspólnych sukcesów</a:t>
                      </a:r>
                      <a:endParaRPr lang="pl-PL" sz="1300" b="0" dirty="0"/>
                    </a:p>
                  </a:txBody>
                  <a:tcPr>
                    <a:solidFill>
                      <a:srgbClr val="FFFF00"/>
                    </a:solidFill>
                  </a:tcPr>
                </a:tc>
              </a:tr>
              <a:tr h="328538">
                <a:tc>
                  <a:txBody>
                    <a:bodyPr/>
                    <a:lstStyle/>
                    <a:p>
                      <a:pPr algn="r"/>
                      <a:r>
                        <a:rPr lang="pl-PL" sz="1300" b="1" kern="1200" dirty="0" smtClean="0">
                          <a:solidFill>
                            <a:schemeClr val="lt1"/>
                          </a:solidFill>
                          <a:latin typeface="+mn-lt"/>
                          <a:ea typeface="+mn-ea"/>
                          <a:cs typeface="+mn-cs"/>
                        </a:rPr>
                        <a:t>Energia</a:t>
                      </a:r>
                      <a:endParaRPr lang="pl-PL" sz="1300" b="1" kern="1200" dirty="0">
                        <a:solidFill>
                          <a:schemeClr val="lt1"/>
                        </a:solidFill>
                        <a:latin typeface="+mn-lt"/>
                        <a:ea typeface="+mn-ea"/>
                        <a:cs typeface="+mn-cs"/>
                      </a:endParaRPr>
                    </a:p>
                  </a:txBody>
                  <a:tcPr>
                    <a:solidFill>
                      <a:srgbClr val="FF0000">
                        <a:alpha val="94000"/>
                      </a:srgbClr>
                    </a:solidFill>
                  </a:tcPr>
                </a:tc>
                <a:tc gridSpan="2">
                  <a:txBody>
                    <a:bodyPr/>
                    <a:lstStyle/>
                    <a:p>
                      <a:pPr algn="ctr"/>
                      <a:r>
                        <a:rPr lang="pl-PL" sz="1300" b="1" dirty="0" smtClean="0"/>
                        <a:t>Tylko najlepsze jest wystarczająco dobre</a:t>
                      </a:r>
                      <a:endParaRPr lang="pl-PL" sz="1300" b="1" dirty="0"/>
                    </a:p>
                  </a:txBody>
                  <a:tcPr/>
                </a:tc>
                <a:tc hMerge="1">
                  <a:txBody>
                    <a:bodyPr/>
                    <a:lstStyle/>
                    <a:p>
                      <a:endParaRPr lang="pl-PL" sz="1300" dirty="0"/>
                    </a:p>
                  </a:txBody>
                  <a:tcPr/>
                </a:tc>
              </a:tr>
              <a:tr h="370840">
                <a:tc>
                  <a:txBody>
                    <a:bodyPr/>
                    <a:lstStyle/>
                    <a:p>
                      <a:pPr algn="r"/>
                      <a:r>
                        <a:rPr lang="pl-PL" sz="1300" b="1" kern="1200" dirty="0" smtClean="0">
                          <a:solidFill>
                            <a:schemeClr val="lt1"/>
                          </a:solidFill>
                          <a:latin typeface="+mn-lt"/>
                          <a:ea typeface="+mn-ea"/>
                          <a:cs typeface="+mn-cs"/>
                        </a:rPr>
                        <a:t>Wartości</a:t>
                      </a:r>
                      <a:endParaRPr lang="pl-PL" sz="1300" b="1" kern="1200" dirty="0">
                        <a:solidFill>
                          <a:schemeClr val="lt1"/>
                        </a:solidFill>
                        <a:latin typeface="+mn-lt"/>
                        <a:ea typeface="+mn-ea"/>
                        <a:cs typeface="+mn-cs"/>
                      </a:endParaRPr>
                    </a:p>
                  </a:txBody>
                  <a:tcPr>
                    <a:solidFill>
                      <a:srgbClr val="FF0000">
                        <a:alpha val="94000"/>
                      </a:srgbClr>
                    </a:solidFill>
                  </a:tcPr>
                </a:tc>
                <a:tc gridSpan="2">
                  <a:txBody>
                    <a:bodyPr/>
                    <a:lstStyle/>
                    <a:p>
                      <a:pPr algn="ctr"/>
                      <a:r>
                        <a:rPr lang="pl-PL" sz="1300" b="1" dirty="0" smtClean="0"/>
                        <a:t>Wyobraźnia – Kreatywność – Zabawa – Nauka</a:t>
                      </a:r>
                      <a:r>
                        <a:rPr lang="pl-PL" sz="1300" b="1" baseline="0" dirty="0" smtClean="0"/>
                        <a:t> – Dbałość - Jakość</a:t>
                      </a:r>
                      <a:endParaRPr lang="pl-PL" sz="1300" b="1" dirty="0"/>
                    </a:p>
                  </a:txBody>
                  <a:tcPr/>
                </a:tc>
                <a:tc hMerge="1">
                  <a:txBody>
                    <a:bodyPr/>
                    <a:lstStyle/>
                    <a:p>
                      <a:endParaRPr lang="pl-PL" sz="1300" dirty="0"/>
                    </a:p>
                  </a:txBody>
                  <a:tcPr/>
                </a:tc>
              </a:tr>
            </a:tbl>
          </a:graphicData>
        </a:graphic>
      </p:graphicFrame>
    </p:spTree>
    <p:extLst>
      <p:ext uri="{BB962C8B-B14F-4D97-AF65-F5344CB8AC3E}">
        <p14:creationId xmlns:p14="http://schemas.microsoft.com/office/powerpoint/2010/main" val="341401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D7B47B2-2637-4FD8-BFF3-36E199B76D7F}"/>
              </a:ext>
            </a:extLst>
          </p:cNvPr>
          <p:cNvSpPr>
            <a:spLocks noGrp="1"/>
          </p:cNvSpPr>
          <p:nvPr>
            <p:ph type="body" sz="quarter" idx="13"/>
          </p:nvPr>
        </p:nvSpPr>
        <p:spPr>
          <a:xfrm>
            <a:off x="4161984" y="412376"/>
            <a:ext cx="7743145" cy="1452283"/>
          </a:xfrm>
        </p:spPr>
        <p:txBody>
          <a:bodyPr>
            <a:normAutofit/>
          </a:bodyPr>
          <a:lstStyle/>
          <a:p>
            <a:r>
              <a:rPr lang="en-IE" sz="3900" b="1" dirty="0" err="1">
                <a:solidFill>
                  <a:srgbClr val="E63275"/>
                </a:solidFill>
              </a:rPr>
              <a:t>Rozwój</a:t>
            </a:r>
            <a:r>
              <a:rPr lang="en-IE" sz="3900" b="1" dirty="0">
                <a:solidFill>
                  <a:srgbClr val="E63275"/>
                </a:solidFill>
              </a:rPr>
              <a:t> </a:t>
            </a:r>
            <a:r>
              <a:rPr lang="en-IE" sz="3900" b="1" dirty="0" err="1" smtClean="0">
                <a:solidFill>
                  <a:srgbClr val="E63275"/>
                </a:solidFill>
              </a:rPr>
              <a:t>marki</a:t>
            </a:r>
            <a:endParaRPr lang="pl-PL" sz="3900" b="1" dirty="0" smtClean="0">
              <a:solidFill>
                <a:srgbClr val="E63275"/>
              </a:solidFill>
            </a:endParaRPr>
          </a:p>
          <a:p>
            <a:r>
              <a:rPr lang="pl-PL" sz="3300" b="1" i="1" dirty="0" smtClean="0">
                <a:solidFill>
                  <a:srgbClr val="10B2A3"/>
                </a:solidFill>
              </a:rPr>
              <a:t>1</a:t>
            </a:r>
            <a:r>
              <a:rPr lang="pl-PL" sz="3300" b="1" i="1" dirty="0">
                <a:solidFill>
                  <a:srgbClr val="10B2A3"/>
                </a:solidFill>
              </a:rPr>
              <a:t>. Upewnij się, że znasz swoich odbiorców</a:t>
            </a:r>
            <a:endParaRPr lang="en-IE" sz="3300" b="1" i="1" dirty="0">
              <a:solidFill>
                <a:srgbClr val="10B2A3"/>
              </a:solidFill>
            </a:endParaRPr>
          </a:p>
        </p:txBody>
      </p:sp>
      <p:sp>
        <p:nvSpPr>
          <p:cNvPr id="6" name="Text Placeholder 5">
            <a:extLst>
              <a:ext uri="{FF2B5EF4-FFF2-40B4-BE49-F238E27FC236}">
                <a16:creationId xmlns="" xmlns:a16="http://schemas.microsoft.com/office/drawing/2014/main" id="{CC65B3C1-769E-47A8-8F5C-1C6C326808ED}"/>
              </a:ext>
            </a:extLst>
          </p:cNvPr>
          <p:cNvSpPr>
            <a:spLocks noGrp="1"/>
          </p:cNvSpPr>
          <p:nvPr>
            <p:ph type="body" sz="quarter" idx="14"/>
          </p:nvPr>
        </p:nvSpPr>
        <p:spPr>
          <a:xfrm>
            <a:off x="3874995" y="2117448"/>
            <a:ext cx="8030134" cy="3975101"/>
          </a:xfrm>
        </p:spPr>
        <p:txBody>
          <a:bodyPr/>
          <a:lstStyle/>
          <a:p>
            <a:pPr algn="just"/>
            <a:r>
              <a:rPr lang="pl-PL" sz="2300" dirty="0"/>
              <a:t>Zaczynając od jasnego pomysłu na to, jaki dokładnie komunikat chcesz wysłać </a:t>
            </a:r>
            <a:r>
              <a:rPr lang="pl-PL" sz="2300" dirty="0" smtClean="0"/>
              <a:t>i do kogo  chcesz skierować tenże komunikat, </a:t>
            </a:r>
            <a:r>
              <a:rPr lang="pl-PL" sz="2300" dirty="0"/>
              <a:t>pomoże Ci </a:t>
            </a:r>
            <a:r>
              <a:rPr lang="pl-PL" sz="2300" dirty="0" smtClean="0"/>
              <a:t>w tym wybór stylu </a:t>
            </a:r>
            <a:r>
              <a:rPr lang="pl-PL" sz="2300" dirty="0"/>
              <a:t>(dominujący, zabawny, pragmatyczny, nowoczesny, intrygujący, potężny), który będzie </a:t>
            </a:r>
            <a:r>
              <a:rPr lang="pl-PL" sz="2300" dirty="0" smtClean="0"/>
              <a:t>„gwiazdą północy” </a:t>
            </a:r>
            <a:r>
              <a:rPr lang="pl-PL" sz="2300" dirty="0"/>
              <a:t>droga do wyboru marki.</a:t>
            </a:r>
          </a:p>
          <a:p>
            <a:pPr algn="just"/>
            <a:r>
              <a:rPr lang="pl-PL" sz="2300" dirty="0"/>
              <a:t>Na przykład, jeśli sprzedajesz produkty konsumenckie, a docelowymi konsumentami są pokolenia Y lub Z, będziesz miał nieco większą elastyczność, aby myśleć nieszablonowo, dzięki intrygującym nazwom, takim jak Urban Decay lub zabawnym nazwom, takim jak </a:t>
            </a:r>
            <a:r>
              <a:rPr lang="pl-PL" sz="2300" dirty="0" err="1"/>
              <a:t>Squatty</a:t>
            </a:r>
            <a:r>
              <a:rPr lang="pl-PL" sz="2300" dirty="0"/>
              <a:t> </a:t>
            </a:r>
            <a:r>
              <a:rPr lang="pl-PL" sz="2300" dirty="0" err="1"/>
              <a:t>Potty</a:t>
            </a:r>
            <a:r>
              <a:rPr lang="pl-PL" sz="2300" dirty="0"/>
              <a:t> . Jeśli jednak jesteś firmą korporacyjną, której celem jest pokolenie wyżu demograficznego, mądrze byłoby wybrać coś bardziej klasycznego, jak </a:t>
            </a:r>
            <a:r>
              <a:rPr lang="pl-PL" sz="2300" dirty="0" err="1"/>
              <a:t>Stone</a:t>
            </a:r>
            <a:r>
              <a:rPr lang="pl-PL" sz="2300" dirty="0"/>
              <a:t> </a:t>
            </a:r>
            <a:r>
              <a:rPr lang="pl-PL" sz="2300" dirty="0" err="1"/>
              <a:t>Eagle</a:t>
            </a:r>
            <a:r>
              <a:rPr lang="pl-PL" sz="2300" dirty="0"/>
              <a:t> </a:t>
            </a:r>
            <a:r>
              <a:rPr lang="pl-PL" sz="2300" dirty="0" err="1"/>
              <a:t>Advisors</a:t>
            </a:r>
            <a:r>
              <a:rPr lang="pl-PL" sz="2300" dirty="0"/>
              <a:t> lub </a:t>
            </a:r>
            <a:r>
              <a:rPr lang="pl-PL" sz="2300" dirty="0" err="1"/>
              <a:t>Zenith</a:t>
            </a:r>
            <a:r>
              <a:rPr lang="pl-PL" sz="2300" dirty="0"/>
              <a:t> Capital.</a:t>
            </a:r>
            <a:endParaRPr lang="en-IE" sz="2300" dirty="0"/>
          </a:p>
        </p:txBody>
      </p:sp>
      <p:pic>
        <p:nvPicPr>
          <p:cNvPr id="2050" name="Picture 2">
            <a:extLst>
              <a:ext uri="{FF2B5EF4-FFF2-40B4-BE49-F238E27FC236}">
                <a16:creationId xmlns="" xmlns:a16="http://schemas.microsoft.com/office/drawing/2014/main" id="{8718C783-B08B-46E1-93C1-12C5CCFE2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44" y="3017968"/>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33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D7B47B2-2637-4FD8-BFF3-36E199B76D7F}"/>
              </a:ext>
            </a:extLst>
          </p:cNvPr>
          <p:cNvSpPr>
            <a:spLocks noGrp="1"/>
          </p:cNvSpPr>
          <p:nvPr>
            <p:ph type="body" sz="quarter" idx="13"/>
          </p:nvPr>
        </p:nvSpPr>
        <p:spPr>
          <a:xfrm>
            <a:off x="3825927" y="366656"/>
            <a:ext cx="7743145" cy="1452283"/>
          </a:xfrm>
        </p:spPr>
        <p:txBody>
          <a:bodyPr>
            <a:normAutofit fontScale="92500" lnSpcReduction="10000"/>
          </a:bodyPr>
          <a:lstStyle/>
          <a:p>
            <a:r>
              <a:rPr lang="en-IE" b="1" dirty="0" err="1">
                <a:solidFill>
                  <a:srgbClr val="E63275"/>
                </a:solidFill>
              </a:rPr>
              <a:t>Rozwój</a:t>
            </a:r>
            <a:r>
              <a:rPr lang="en-IE" b="1" dirty="0">
                <a:solidFill>
                  <a:srgbClr val="E63275"/>
                </a:solidFill>
              </a:rPr>
              <a:t> </a:t>
            </a:r>
            <a:r>
              <a:rPr lang="en-IE" b="1" dirty="0" err="1">
                <a:solidFill>
                  <a:srgbClr val="E63275"/>
                </a:solidFill>
              </a:rPr>
              <a:t>marki</a:t>
            </a:r>
            <a:endParaRPr lang="en-IE" b="1" dirty="0">
              <a:solidFill>
                <a:srgbClr val="E63275"/>
              </a:solidFill>
            </a:endParaRPr>
          </a:p>
          <a:p>
            <a:r>
              <a:rPr lang="pl-PL" sz="3300" b="1" i="1" dirty="0">
                <a:solidFill>
                  <a:srgbClr val="10B2A3"/>
                </a:solidFill>
              </a:rPr>
              <a:t>2. Skoncentruj się na swojej marce, a nie na biznesie</a:t>
            </a:r>
            <a:endParaRPr lang="en-IE" sz="3300" b="1" i="1" dirty="0">
              <a:solidFill>
                <a:srgbClr val="10B2A3"/>
              </a:solidFill>
            </a:endParaRPr>
          </a:p>
        </p:txBody>
      </p:sp>
      <p:sp>
        <p:nvSpPr>
          <p:cNvPr id="6" name="Text Placeholder 5">
            <a:extLst>
              <a:ext uri="{FF2B5EF4-FFF2-40B4-BE49-F238E27FC236}">
                <a16:creationId xmlns="" xmlns:a16="http://schemas.microsoft.com/office/drawing/2014/main" id="{CC65B3C1-769E-47A8-8F5C-1C6C326808ED}"/>
              </a:ext>
            </a:extLst>
          </p:cNvPr>
          <p:cNvSpPr>
            <a:spLocks noGrp="1"/>
          </p:cNvSpPr>
          <p:nvPr>
            <p:ph type="body" sz="quarter" idx="14"/>
          </p:nvPr>
        </p:nvSpPr>
        <p:spPr>
          <a:xfrm>
            <a:off x="3909061" y="2117448"/>
            <a:ext cx="8129194" cy="3975101"/>
          </a:xfrm>
        </p:spPr>
        <p:txBody>
          <a:bodyPr/>
          <a:lstStyle/>
          <a:p>
            <a:r>
              <a:rPr lang="pl-PL" dirty="0"/>
              <a:t>Przed burzą mózgów </a:t>
            </a:r>
            <a:r>
              <a:rPr lang="pl-PL" dirty="0" smtClean="0"/>
              <a:t>wypisz kilka </a:t>
            </a:r>
            <a:r>
              <a:rPr lang="pl-PL" dirty="0"/>
              <a:t>aspektów, które </a:t>
            </a:r>
            <a:r>
              <a:rPr lang="pl-PL" dirty="0" smtClean="0"/>
              <a:t>będą unikalne </a:t>
            </a:r>
            <a:r>
              <a:rPr lang="pl-PL" dirty="0"/>
              <a:t>dla Twojej marki. Wiele startupów popełnia błąd, wyjaśniając w nazwie swoje cechy lub działalność. Prowadzi to do nudnych </a:t>
            </a:r>
            <a:r>
              <a:rPr lang="pl-PL" dirty="0" smtClean="0"/>
              <a:t>nazw</a:t>
            </a:r>
            <a:r>
              <a:rPr lang="pl-PL" dirty="0"/>
              <a:t>. Na przykład, jeśli napiszesz:</a:t>
            </a:r>
          </a:p>
          <a:p>
            <a:r>
              <a:rPr lang="pl-PL" dirty="0"/>
              <a:t>„</a:t>
            </a:r>
            <a:r>
              <a:rPr lang="pl-PL" i="1" dirty="0"/>
              <a:t>Otwieramy ekskluzywną restaurację serwującą owoce morza w Everett w stanie Waszyngton”.</a:t>
            </a:r>
          </a:p>
          <a:p>
            <a:r>
              <a:rPr lang="pl-PL" dirty="0"/>
              <a:t>Twoje pomysły na nazwy prawdopodobnie będą miały następujące podteksty:</a:t>
            </a:r>
          </a:p>
          <a:p>
            <a:r>
              <a:rPr lang="pl-PL" dirty="0"/>
              <a:t>High-end = klasyczna nazwa</a:t>
            </a:r>
          </a:p>
          <a:p>
            <a:r>
              <a:rPr lang="pl-PL" dirty="0"/>
              <a:t>Everett = lokalna restauracja i motywy lokalizacji</a:t>
            </a:r>
          </a:p>
          <a:p>
            <a:r>
              <a:rPr lang="pl-PL" dirty="0"/>
              <a:t>Może to - ale prawdopodobnie nie będzie - pasować do Twojej wizji.</a:t>
            </a:r>
            <a:endParaRPr lang="en-IE" dirty="0"/>
          </a:p>
        </p:txBody>
      </p:sp>
      <p:pic>
        <p:nvPicPr>
          <p:cNvPr id="3074" name="Picture 2">
            <a:extLst>
              <a:ext uri="{FF2B5EF4-FFF2-40B4-BE49-F238E27FC236}">
                <a16:creationId xmlns="" xmlns:a16="http://schemas.microsoft.com/office/drawing/2014/main" id="{4704DCF4-0792-4D86-90C8-920C03B67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45" y="2901203"/>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91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D7B47B2-2637-4FD8-BFF3-36E199B76D7F}"/>
              </a:ext>
            </a:extLst>
          </p:cNvPr>
          <p:cNvSpPr>
            <a:spLocks noGrp="1"/>
          </p:cNvSpPr>
          <p:nvPr>
            <p:ph type="body" sz="quarter" idx="13"/>
          </p:nvPr>
        </p:nvSpPr>
        <p:spPr>
          <a:xfrm>
            <a:off x="4161984" y="412376"/>
            <a:ext cx="7743145" cy="1452283"/>
          </a:xfrm>
        </p:spPr>
        <p:txBody>
          <a:bodyPr>
            <a:normAutofit fontScale="92500" lnSpcReduction="10000"/>
          </a:bodyPr>
          <a:lstStyle/>
          <a:p>
            <a:r>
              <a:rPr lang="en-IE" b="1" dirty="0" err="1">
                <a:solidFill>
                  <a:srgbClr val="E63275"/>
                </a:solidFill>
              </a:rPr>
              <a:t>Rozwój</a:t>
            </a:r>
            <a:r>
              <a:rPr lang="en-IE" b="1" dirty="0">
                <a:solidFill>
                  <a:srgbClr val="E63275"/>
                </a:solidFill>
              </a:rPr>
              <a:t> </a:t>
            </a:r>
            <a:r>
              <a:rPr lang="en-IE" b="1" dirty="0" err="1">
                <a:solidFill>
                  <a:srgbClr val="E63275"/>
                </a:solidFill>
              </a:rPr>
              <a:t>marki</a:t>
            </a:r>
            <a:endParaRPr lang="en-IE" b="1" dirty="0">
              <a:solidFill>
                <a:srgbClr val="E63275"/>
              </a:solidFill>
            </a:endParaRPr>
          </a:p>
          <a:p>
            <a:r>
              <a:rPr lang="pl-PL" sz="3300" b="1" i="1" dirty="0">
                <a:solidFill>
                  <a:srgbClr val="10B2A3"/>
                </a:solidFill>
              </a:rPr>
              <a:t>2. Skoncentruj się na swojej marce, a nie na biznesie</a:t>
            </a:r>
          </a:p>
        </p:txBody>
      </p:sp>
      <p:sp>
        <p:nvSpPr>
          <p:cNvPr id="6" name="Text Placeholder 5">
            <a:extLst>
              <a:ext uri="{FF2B5EF4-FFF2-40B4-BE49-F238E27FC236}">
                <a16:creationId xmlns="" xmlns:a16="http://schemas.microsoft.com/office/drawing/2014/main" id="{CC65B3C1-769E-47A8-8F5C-1C6C326808ED}"/>
              </a:ext>
            </a:extLst>
          </p:cNvPr>
          <p:cNvSpPr>
            <a:spLocks noGrp="1"/>
          </p:cNvSpPr>
          <p:nvPr>
            <p:ph type="body" sz="quarter" idx="14"/>
          </p:nvPr>
        </p:nvSpPr>
        <p:spPr/>
        <p:txBody>
          <a:bodyPr/>
          <a:lstStyle/>
          <a:p>
            <a:pPr algn="just"/>
            <a:r>
              <a:rPr lang="pl-PL" b="1" dirty="0"/>
              <a:t>Jeśli </a:t>
            </a:r>
            <a:r>
              <a:rPr lang="pl-PL" b="1" dirty="0" smtClean="0"/>
              <a:t>napiszesz: </a:t>
            </a:r>
            <a:endParaRPr lang="pl-PL" b="1" dirty="0"/>
          </a:p>
          <a:p>
            <a:pPr algn="just"/>
            <a:r>
              <a:rPr lang="pl-PL" dirty="0"/>
              <a:t>„Otwieramy wyjątkową, modną restaurację serwującą owoce morza. Wystrój będzie minimalistyczny. Jedzenie będzie na najwyższym poziomie, ale atmosfera będzie bardziej swobodna ”.</a:t>
            </a:r>
          </a:p>
          <a:p>
            <a:pPr algn="just"/>
            <a:r>
              <a:rPr lang="pl-PL" b="1" dirty="0"/>
              <a:t>Twoje pomysły na nazwy prawdopodobnie będą miały podteksty, które dokładniej reprezentują Twoją markę:</a:t>
            </a:r>
          </a:p>
          <a:p>
            <a:pPr algn="just"/>
            <a:r>
              <a:rPr lang="pl-PL" dirty="0"/>
              <a:t>Wyjątkowa, modna = świeża, niepowtarzalna </a:t>
            </a:r>
            <a:r>
              <a:rPr lang="pl-PL" dirty="0" smtClean="0"/>
              <a:t/>
            </a:r>
            <a:br>
              <a:rPr lang="pl-PL" dirty="0" smtClean="0"/>
            </a:br>
            <a:r>
              <a:rPr lang="pl-PL" dirty="0" smtClean="0"/>
              <a:t>i </a:t>
            </a:r>
            <a:r>
              <a:rPr lang="pl-PL" dirty="0"/>
              <a:t>nowoczesna nazwa</a:t>
            </a:r>
          </a:p>
          <a:p>
            <a:pPr algn="just"/>
            <a:r>
              <a:rPr lang="pl-PL" dirty="0"/>
              <a:t>Minimalistyczny wystrój = prosta nazwa</a:t>
            </a:r>
            <a:endParaRPr lang="en-IE" dirty="0"/>
          </a:p>
        </p:txBody>
      </p:sp>
      <p:pic>
        <p:nvPicPr>
          <p:cNvPr id="4098" name="Picture 2">
            <a:extLst>
              <a:ext uri="{FF2B5EF4-FFF2-40B4-BE49-F238E27FC236}">
                <a16:creationId xmlns="" xmlns:a16="http://schemas.microsoft.com/office/drawing/2014/main" id="{6276C0C1-4992-4820-BCAC-A77BF1EDD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92" y="2972248"/>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3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D7B47B2-2637-4FD8-BFF3-36E199B76D7F}"/>
              </a:ext>
            </a:extLst>
          </p:cNvPr>
          <p:cNvSpPr>
            <a:spLocks noGrp="1"/>
          </p:cNvSpPr>
          <p:nvPr>
            <p:ph type="body" sz="quarter" idx="13"/>
          </p:nvPr>
        </p:nvSpPr>
        <p:spPr>
          <a:xfrm>
            <a:off x="4161984" y="412376"/>
            <a:ext cx="7743145" cy="1452283"/>
          </a:xfrm>
        </p:spPr>
        <p:txBody>
          <a:bodyPr>
            <a:normAutofit/>
          </a:bodyPr>
          <a:lstStyle/>
          <a:p>
            <a:r>
              <a:rPr lang="en-IE" b="1" dirty="0" err="1">
                <a:solidFill>
                  <a:srgbClr val="E63275"/>
                </a:solidFill>
              </a:rPr>
              <a:t>Rozwój</a:t>
            </a:r>
            <a:r>
              <a:rPr lang="en-IE" b="1" dirty="0">
                <a:solidFill>
                  <a:srgbClr val="E63275"/>
                </a:solidFill>
              </a:rPr>
              <a:t> </a:t>
            </a:r>
            <a:r>
              <a:rPr lang="en-IE" b="1" dirty="0" err="1">
                <a:solidFill>
                  <a:srgbClr val="E63275"/>
                </a:solidFill>
              </a:rPr>
              <a:t>marki</a:t>
            </a:r>
            <a:endParaRPr lang="en-IE" b="1" dirty="0">
              <a:solidFill>
                <a:srgbClr val="E63275"/>
              </a:solidFill>
            </a:endParaRPr>
          </a:p>
          <a:p>
            <a:r>
              <a:rPr lang="en-IE" sz="3300" b="1" i="1" dirty="0" smtClean="0">
                <a:solidFill>
                  <a:srgbClr val="10B2A3"/>
                </a:solidFill>
              </a:rPr>
              <a:t>3</a:t>
            </a:r>
            <a:r>
              <a:rPr lang="en-IE" sz="3300" b="1" i="1" dirty="0">
                <a:solidFill>
                  <a:srgbClr val="10B2A3"/>
                </a:solidFill>
              </a:rPr>
              <a:t>. </a:t>
            </a:r>
            <a:r>
              <a:rPr lang="en-IE" sz="3300" b="1" i="1" dirty="0" err="1">
                <a:solidFill>
                  <a:srgbClr val="10B2A3"/>
                </a:solidFill>
              </a:rPr>
              <a:t>Wizualizuj</a:t>
            </a:r>
            <a:r>
              <a:rPr lang="en-IE" sz="3300" b="1" i="1" dirty="0">
                <a:solidFill>
                  <a:srgbClr val="10B2A3"/>
                </a:solidFill>
              </a:rPr>
              <a:t> </a:t>
            </a:r>
            <a:r>
              <a:rPr lang="en-IE" sz="3300" b="1" i="1" dirty="0" err="1">
                <a:solidFill>
                  <a:srgbClr val="10B2A3"/>
                </a:solidFill>
              </a:rPr>
              <a:t>kluczowe</a:t>
            </a:r>
            <a:r>
              <a:rPr lang="en-IE" sz="3300" b="1" i="1" dirty="0">
                <a:solidFill>
                  <a:srgbClr val="10B2A3"/>
                </a:solidFill>
              </a:rPr>
              <a:t> </a:t>
            </a:r>
            <a:r>
              <a:rPr lang="en-IE" sz="3300" b="1" i="1" dirty="0" err="1">
                <a:solidFill>
                  <a:srgbClr val="10B2A3"/>
                </a:solidFill>
              </a:rPr>
              <a:t>pomysły</a:t>
            </a:r>
            <a:endParaRPr lang="en-IE" sz="3300" b="1" i="1" dirty="0">
              <a:solidFill>
                <a:srgbClr val="10B2A3"/>
              </a:solidFill>
            </a:endParaRPr>
          </a:p>
        </p:txBody>
      </p:sp>
      <p:sp>
        <p:nvSpPr>
          <p:cNvPr id="6" name="Text Placeholder 5">
            <a:extLst>
              <a:ext uri="{FF2B5EF4-FFF2-40B4-BE49-F238E27FC236}">
                <a16:creationId xmlns="" xmlns:a16="http://schemas.microsoft.com/office/drawing/2014/main" id="{CC65B3C1-769E-47A8-8F5C-1C6C326808ED}"/>
              </a:ext>
            </a:extLst>
          </p:cNvPr>
          <p:cNvSpPr>
            <a:spLocks noGrp="1"/>
          </p:cNvSpPr>
          <p:nvPr>
            <p:ph type="body" sz="quarter" idx="14"/>
          </p:nvPr>
        </p:nvSpPr>
        <p:spPr>
          <a:xfrm>
            <a:off x="3931919" y="2117448"/>
            <a:ext cx="7973209" cy="3975101"/>
          </a:xfrm>
        </p:spPr>
        <p:txBody>
          <a:bodyPr/>
          <a:lstStyle/>
          <a:p>
            <a:pPr algn="just"/>
            <a:r>
              <a:rPr lang="pl-PL" dirty="0"/>
              <a:t>Następnym krokiem jest wymyślenie różnych pomysłów i obrazów, które chcesz przekazać w swoim imieniu, </a:t>
            </a:r>
            <a:r>
              <a:rPr lang="pl-PL" dirty="0" smtClean="0"/>
              <a:t>a które </a:t>
            </a:r>
            <a:r>
              <a:rPr lang="pl-PL" dirty="0"/>
              <a:t>są nieodłącznie związane z Twoją marką.</a:t>
            </a:r>
          </a:p>
          <a:p>
            <a:pPr algn="just"/>
            <a:r>
              <a:rPr lang="pl-PL" dirty="0"/>
              <a:t>Zamiast skupiać się na elemencie opisowym - tj. </a:t>
            </a:r>
            <a:r>
              <a:rPr lang="pl-PL" dirty="0" smtClean="0"/>
              <a:t>na </a:t>
            </a:r>
            <a:r>
              <a:rPr lang="pl-PL" dirty="0"/>
              <a:t>tym, co sprzedajesz - skup się na wyrażeniu jednej lub dwóch innych podstawowych koncepcji, które są niezbędne dla Twojej marki, kultury i wartości.</a:t>
            </a:r>
          </a:p>
          <a:p>
            <a:pPr algn="just"/>
            <a:r>
              <a:rPr lang="pl-PL" dirty="0"/>
              <a:t>Na przykład, jeśli prowadzisz firmę zajmującą się dostawami żywności, Twoje pomysły mogą zawierać obrazy zdrowego trybu życia, etycznie pozyskiwanych produktów lub doskonałej obsługi klienta i szybkiego czasu dostawy.</a:t>
            </a:r>
            <a:endParaRPr lang="en-IE" dirty="0"/>
          </a:p>
        </p:txBody>
      </p:sp>
      <p:pic>
        <p:nvPicPr>
          <p:cNvPr id="5122" name="Picture 2">
            <a:extLst>
              <a:ext uri="{FF2B5EF4-FFF2-40B4-BE49-F238E27FC236}">
                <a16:creationId xmlns="" xmlns:a16="http://schemas.microsoft.com/office/drawing/2014/main" id="{A43557A4-133A-47EB-804C-FC8DFBE87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59" y="3017968"/>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7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D7B47B2-2637-4FD8-BFF3-36E199B76D7F}"/>
              </a:ext>
            </a:extLst>
          </p:cNvPr>
          <p:cNvSpPr>
            <a:spLocks noGrp="1"/>
          </p:cNvSpPr>
          <p:nvPr>
            <p:ph type="body" sz="quarter" idx="13"/>
          </p:nvPr>
        </p:nvSpPr>
        <p:spPr>
          <a:xfrm>
            <a:off x="4161984" y="412376"/>
            <a:ext cx="7743145" cy="1452283"/>
          </a:xfrm>
        </p:spPr>
        <p:txBody>
          <a:bodyPr>
            <a:normAutofit/>
          </a:bodyPr>
          <a:lstStyle/>
          <a:p>
            <a:r>
              <a:rPr lang="en-IE" b="1" dirty="0" err="1">
                <a:solidFill>
                  <a:srgbClr val="E63275"/>
                </a:solidFill>
              </a:rPr>
              <a:t>Rozwój</a:t>
            </a:r>
            <a:r>
              <a:rPr lang="en-IE" b="1" dirty="0">
                <a:solidFill>
                  <a:srgbClr val="E63275"/>
                </a:solidFill>
              </a:rPr>
              <a:t> </a:t>
            </a:r>
            <a:r>
              <a:rPr lang="en-IE" b="1" dirty="0" err="1">
                <a:solidFill>
                  <a:srgbClr val="E63275"/>
                </a:solidFill>
              </a:rPr>
              <a:t>marki</a:t>
            </a:r>
            <a:endParaRPr lang="en-IE" b="1" dirty="0">
              <a:solidFill>
                <a:srgbClr val="E63275"/>
              </a:solidFill>
            </a:endParaRPr>
          </a:p>
          <a:p>
            <a:r>
              <a:rPr lang="en-IE" sz="3300" b="1" i="1" dirty="0">
                <a:solidFill>
                  <a:srgbClr val="10B2A3"/>
                </a:solidFill>
              </a:rPr>
              <a:t>4. </a:t>
            </a:r>
            <a:r>
              <a:rPr lang="en-IE" sz="3300" b="1" i="1" dirty="0" err="1">
                <a:solidFill>
                  <a:srgbClr val="10B2A3"/>
                </a:solidFill>
              </a:rPr>
              <a:t>Poznaj</a:t>
            </a:r>
            <a:r>
              <a:rPr lang="en-IE" sz="3300" b="1" i="1" dirty="0">
                <a:solidFill>
                  <a:srgbClr val="10B2A3"/>
                </a:solidFill>
              </a:rPr>
              <a:t> </a:t>
            </a:r>
            <a:r>
              <a:rPr lang="en-IE" sz="3300" b="1" i="1" dirty="0" err="1">
                <a:solidFill>
                  <a:srgbClr val="10B2A3"/>
                </a:solidFill>
              </a:rPr>
              <a:t>niebezpieczne</a:t>
            </a:r>
            <a:r>
              <a:rPr lang="en-IE" sz="3300" b="1" i="1" dirty="0">
                <a:solidFill>
                  <a:srgbClr val="10B2A3"/>
                </a:solidFill>
              </a:rPr>
              <a:t> </a:t>
            </a:r>
            <a:r>
              <a:rPr lang="pl-PL" sz="3300" b="1" i="1" dirty="0" smtClean="0">
                <a:solidFill>
                  <a:srgbClr val="10B2A3"/>
                </a:solidFill>
              </a:rPr>
              <a:t>obszary</a:t>
            </a:r>
            <a:endParaRPr lang="en-IE" sz="3300" b="1" i="1" dirty="0">
              <a:solidFill>
                <a:srgbClr val="10B2A3"/>
              </a:solidFill>
            </a:endParaRPr>
          </a:p>
        </p:txBody>
      </p:sp>
      <p:sp>
        <p:nvSpPr>
          <p:cNvPr id="6" name="Text Placeholder 5">
            <a:extLst>
              <a:ext uri="{FF2B5EF4-FFF2-40B4-BE49-F238E27FC236}">
                <a16:creationId xmlns="" xmlns:a16="http://schemas.microsoft.com/office/drawing/2014/main" id="{CC65B3C1-769E-47A8-8F5C-1C6C326808ED}"/>
              </a:ext>
            </a:extLst>
          </p:cNvPr>
          <p:cNvSpPr>
            <a:spLocks noGrp="1"/>
          </p:cNvSpPr>
          <p:nvPr>
            <p:ph type="body" sz="quarter" idx="14"/>
          </p:nvPr>
        </p:nvSpPr>
        <p:spPr>
          <a:xfrm>
            <a:off x="3989071" y="2117448"/>
            <a:ext cx="7916058" cy="3975101"/>
          </a:xfrm>
        </p:spPr>
        <p:txBody>
          <a:bodyPr/>
          <a:lstStyle/>
          <a:p>
            <a:pPr algn="just"/>
            <a:r>
              <a:rPr lang="pl-PL" dirty="0"/>
              <a:t>Kiedy już masz jasno określony styl, motywy i cel, czas naprawdę zacząć eksperymentować.</a:t>
            </a:r>
          </a:p>
          <a:p>
            <a:pPr algn="just"/>
            <a:r>
              <a:rPr lang="pl-PL" dirty="0"/>
              <a:t>Ale zanim wypróbujesz różne nazwy, powinieneś wiedzieć, których obszarów unikać. Przy tak wielu znakach towarowych wolność używania prawie każdego konkretnego angielskiego słowa jest coraz mniejsza. Typowe strefy zagrożenia to:</a:t>
            </a:r>
          </a:p>
          <a:p>
            <a:pPr algn="just"/>
            <a:r>
              <a:rPr lang="pl-PL" dirty="0"/>
              <a:t>Pojedyncze angielskie </a:t>
            </a:r>
            <a:r>
              <a:rPr lang="pl-PL" dirty="0" smtClean="0"/>
              <a:t>słowa:</a:t>
            </a:r>
            <a:endParaRPr lang="pl-PL" dirty="0"/>
          </a:p>
          <a:p>
            <a:r>
              <a:rPr lang="pl-PL" b="1" dirty="0" smtClean="0"/>
              <a:t>„Mocne” słowa </a:t>
            </a:r>
            <a:r>
              <a:rPr lang="pl-PL" b="1" dirty="0"/>
              <a:t>- siła, zjednoczona, </a:t>
            </a:r>
            <a:r>
              <a:rPr lang="pl-PL" b="1" dirty="0" err="1"/>
              <a:t>omni</a:t>
            </a:r>
            <a:r>
              <a:rPr lang="pl-PL" b="1" dirty="0"/>
              <a:t>, ikona</a:t>
            </a:r>
          </a:p>
          <a:p>
            <a:r>
              <a:rPr lang="pl-PL" b="1" dirty="0"/>
              <a:t>Słowa symboliczne - jak most, wiosna, szałwia, </a:t>
            </a:r>
            <a:r>
              <a:rPr lang="pl-PL" b="1" dirty="0" smtClean="0"/>
              <a:t>rakieta.</a:t>
            </a:r>
            <a:endParaRPr lang="en-IE" b="1" dirty="0"/>
          </a:p>
        </p:txBody>
      </p:sp>
      <p:pic>
        <p:nvPicPr>
          <p:cNvPr id="6146" name="Picture 2">
            <a:extLst>
              <a:ext uri="{FF2B5EF4-FFF2-40B4-BE49-F238E27FC236}">
                <a16:creationId xmlns="" xmlns:a16="http://schemas.microsoft.com/office/drawing/2014/main" id="{74FD7760-CFAD-4A53-992B-C4813EFB8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15" y="3099547"/>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9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D7B47B2-2637-4FD8-BFF3-36E199B76D7F}"/>
              </a:ext>
            </a:extLst>
          </p:cNvPr>
          <p:cNvSpPr>
            <a:spLocks noGrp="1"/>
          </p:cNvSpPr>
          <p:nvPr>
            <p:ph type="body" sz="quarter" idx="13"/>
          </p:nvPr>
        </p:nvSpPr>
        <p:spPr>
          <a:xfrm>
            <a:off x="4161984" y="412376"/>
            <a:ext cx="7743145" cy="1452283"/>
          </a:xfrm>
        </p:spPr>
        <p:txBody>
          <a:bodyPr>
            <a:normAutofit/>
          </a:bodyPr>
          <a:lstStyle/>
          <a:p>
            <a:r>
              <a:rPr lang="en-IE" b="1" dirty="0" err="1">
                <a:solidFill>
                  <a:srgbClr val="E63275"/>
                </a:solidFill>
              </a:rPr>
              <a:t>Rozwój</a:t>
            </a:r>
            <a:r>
              <a:rPr lang="en-IE" b="1" dirty="0">
                <a:solidFill>
                  <a:srgbClr val="E63275"/>
                </a:solidFill>
              </a:rPr>
              <a:t> </a:t>
            </a:r>
            <a:r>
              <a:rPr lang="en-IE" b="1" dirty="0" err="1">
                <a:solidFill>
                  <a:srgbClr val="E63275"/>
                </a:solidFill>
              </a:rPr>
              <a:t>marki</a:t>
            </a:r>
            <a:endParaRPr lang="en-IE" b="1" dirty="0">
              <a:solidFill>
                <a:srgbClr val="E63275"/>
              </a:solidFill>
            </a:endParaRPr>
          </a:p>
          <a:p>
            <a:r>
              <a:rPr lang="en-IE" sz="3300" b="1" i="1" dirty="0">
                <a:solidFill>
                  <a:srgbClr val="10B2A3"/>
                </a:solidFill>
              </a:rPr>
              <a:t>4. </a:t>
            </a:r>
            <a:r>
              <a:rPr lang="en-IE" sz="3300" b="1" i="1" dirty="0" err="1">
                <a:solidFill>
                  <a:srgbClr val="10B2A3"/>
                </a:solidFill>
              </a:rPr>
              <a:t>Poznaj</a:t>
            </a:r>
            <a:r>
              <a:rPr lang="en-IE" sz="3300" b="1" i="1" dirty="0">
                <a:solidFill>
                  <a:srgbClr val="10B2A3"/>
                </a:solidFill>
              </a:rPr>
              <a:t> </a:t>
            </a:r>
            <a:r>
              <a:rPr lang="en-IE" sz="3300" b="1" i="1" dirty="0" err="1">
                <a:solidFill>
                  <a:srgbClr val="10B2A3"/>
                </a:solidFill>
              </a:rPr>
              <a:t>niebezpieczne</a:t>
            </a:r>
            <a:r>
              <a:rPr lang="en-IE" sz="3300" b="1" i="1" dirty="0">
                <a:solidFill>
                  <a:srgbClr val="10B2A3"/>
                </a:solidFill>
              </a:rPr>
              <a:t> </a:t>
            </a:r>
            <a:r>
              <a:rPr lang="en-IE" sz="3300" b="1" i="1" dirty="0" err="1">
                <a:solidFill>
                  <a:srgbClr val="10B2A3"/>
                </a:solidFill>
              </a:rPr>
              <a:t>obszary</a:t>
            </a:r>
            <a:endParaRPr lang="en-IE" sz="3300" b="1" i="1" dirty="0">
              <a:solidFill>
                <a:srgbClr val="10B2A3"/>
              </a:solidFill>
            </a:endParaRPr>
          </a:p>
        </p:txBody>
      </p:sp>
      <p:sp>
        <p:nvSpPr>
          <p:cNvPr id="6" name="Text Placeholder 5">
            <a:extLst>
              <a:ext uri="{FF2B5EF4-FFF2-40B4-BE49-F238E27FC236}">
                <a16:creationId xmlns="" xmlns:a16="http://schemas.microsoft.com/office/drawing/2014/main" id="{CC65B3C1-769E-47A8-8F5C-1C6C326808ED}"/>
              </a:ext>
            </a:extLst>
          </p:cNvPr>
          <p:cNvSpPr>
            <a:spLocks noGrp="1"/>
          </p:cNvSpPr>
          <p:nvPr>
            <p:ph type="body" sz="quarter" idx="14"/>
          </p:nvPr>
        </p:nvSpPr>
        <p:spPr>
          <a:xfrm>
            <a:off x="3825929" y="2117448"/>
            <a:ext cx="8079200" cy="3975101"/>
          </a:xfrm>
        </p:spPr>
        <p:txBody>
          <a:bodyPr/>
          <a:lstStyle/>
          <a:p>
            <a:r>
              <a:rPr lang="pl-PL" dirty="0" smtClean="0"/>
              <a:t>To</a:t>
            </a:r>
            <a:r>
              <a:rPr lang="pl-PL" dirty="0"/>
              <a:t>, że nie możesz użyć jednego samodzielnego słowa, nie oznacza, że nie możesz połączyć tych słów w coś oryginalnego.</a:t>
            </a:r>
          </a:p>
          <a:p>
            <a:r>
              <a:rPr lang="pl-PL" u="sng" dirty="0"/>
              <a:t>Rodzaje nazw</a:t>
            </a:r>
            <a:r>
              <a:rPr lang="pl-PL" dirty="0"/>
              <a:t>, które zostały przypisane do potężnych marek, obejmowały:</a:t>
            </a:r>
          </a:p>
          <a:p>
            <a:r>
              <a:rPr lang="pl-PL" b="1" dirty="0"/>
              <a:t>Transmutacje - </a:t>
            </a:r>
            <a:r>
              <a:rPr lang="pl-PL" b="1" dirty="0" err="1"/>
              <a:t>Zappos</a:t>
            </a:r>
            <a:r>
              <a:rPr lang="pl-PL" b="1" dirty="0"/>
              <a:t>, Zumba</a:t>
            </a:r>
          </a:p>
          <a:p>
            <a:r>
              <a:rPr lang="pl-PL" b="1" dirty="0" smtClean="0"/>
              <a:t>„To </a:t>
            </a:r>
            <a:r>
              <a:rPr lang="pl-PL" b="1" dirty="0"/>
              <a:t>i </a:t>
            </a:r>
            <a:r>
              <a:rPr lang="pl-PL" b="1" dirty="0" smtClean="0"/>
              <a:t>tamto” </a:t>
            </a:r>
            <a:r>
              <a:rPr lang="pl-PL" b="1" dirty="0"/>
              <a:t>- </a:t>
            </a:r>
            <a:r>
              <a:rPr lang="pl-PL" b="1" dirty="0" err="1"/>
              <a:t>Haute</a:t>
            </a:r>
            <a:r>
              <a:rPr lang="pl-PL" b="1" dirty="0"/>
              <a:t> and </a:t>
            </a:r>
            <a:r>
              <a:rPr lang="pl-PL" b="1" dirty="0" err="1"/>
              <a:t>Bold</a:t>
            </a:r>
            <a:r>
              <a:rPr lang="pl-PL" b="1" dirty="0"/>
              <a:t>, </a:t>
            </a:r>
            <a:r>
              <a:rPr lang="pl-PL" b="1" dirty="0" err="1"/>
              <a:t>Crate</a:t>
            </a:r>
            <a:r>
              <a:rPr lang="pl-PL" b="1" dirty="0"/>
              <a:t> &amp; </a:t>
            </a:r>
            <a:r>
              <a:rPr lang="pl-PL" b="1" dirty="0" err="1"/>
              <a:t>Barrel</a:t>
            </a:r>
            <a:endParaRPr lang="pl-PL" b="1" dirty="0"/>
          </a:p>
          <a:p>
            <a:r>
              <a:rPr lang="pl-PL" b="1" dirty="0"/>
              <a:t>Związki - </a:t>
            </a:r>
            <a:r>
              <a:rPr lang="pl-PL" b="1" dirty="0" err="1"/>
              <a:t>SnapChat</a:t>
            </a:r>
            <a:r>
              <a:rPr lang="pl-PL" b="1" dirty="0"/>
              <a:t>, </a:t>
            </a:r>
            <a:r>
              <a:rPr lang="pl-PL" b="1" dirty="0" err="1"/>
              <a:t>WordPress</a:t>
            </a:r>
            <a:endParaRPr lang="pl-PL" b="1" dirty="0"/>
          </a:p>
          <a:p>
            <a:r>
              <a:rPr lang="pl-PL" b="1" dirty="0"/>
              <a:t>„Wizualna opowieść” </a:t>
            </a:r>
            <a:r>
              <a:rPr lang="pl-PL" b="1" dirty="0" smtClean="0"/>
              <a:t>- </a:t>
            </a:r>
            <a:r>
              <a:rPr lang="pl-PL" b="1" dirty="0" err="1"/>
              <a:t>Ice</a:t>
            </a:r>
            <a:r>
              <a:rPr lang="pl-PL" b="1" dirty="0"/>
              <a:t> </a:t>
            </a:r>
            <a:r>
              <a:rPr lang="pl-PL" b="1" dirty="0" err="1"/>
              <a:t>Mountain</a:t>
            </a:r>
            <a:r>
              <a:rPr lang="pl-PL" b="1" dirty="0"/>
              <a:t>, Red Bull</a:t>
            </a:r>
          </a:p>
          <a:p>
            <a:r>
              <a:rPr lang="pl-PL" b="1" dirty="0" smtClean="0"/>
              <a:t>Połączenia - </a:t>
            </a:r>
            <a:r>
              <a:rPr lang="pl-PL" b="1" dirty="0" err="1"/>
              <a:t>Groupon</a:t>
            </a:r>
            <a:r>
              <a:rPr lang="pl-PL" b="1" dirty="0"/>
              <a:t>, Instagram</a:t>
            </a:r>
            <a:endParaRPr lang="en-IE" b="1" dirty="0"/>
          </a:p>
        </p:txBody>
      </p:sp>
      <p:pic>
        <p:nvPicPr>
          <p:cNvPr id="7170" name="Picture 2">
            <a:extLst>
              <a:ext uri="{FF2B5EF4-FFF2-40B4-BE49-F238E27FC236}">
                <a16:creationId xmlns="" xmlns:a16="http://schemas.microsoft.com/office/drawing/2014/main" id="{CFD2FB37-2D3F-4BFC-9617-C61B06B71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61" y="3125545"/>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739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D7B47B2-2637-4FD8-BFF3-36E199B76D7F}"/>
              </a:ext>
            </a:extLst>
          </p:cNvPr>
          <p:cNvSpPr>
            <a:spLocks noGrp="1"/>
          </p:cNvSpPr>
          <p:nvPr>
            <p:ph type="body" sz="quarter" idx="13"/>
          </p:nvPr>
        </p:nvSpPr>
        <p:spPr>
          <a:xfrm>
            <a:off x="4161984" y="412376"/>
            <a:ext cx="7743145" cy="1452283"/>
          </a:xfrm>
        </p:spPr>
        <p:txBody>
          <a:bodyPr>
            <a:normAutofit/>
          </a:bodyPr>
          <a:lstStyle/>
          <a:p>
            <a:r>
              <a:rPr lang="pl-PL" sz="3900" b="1" dirty="0">
                <a:solidFill>
                  <a:srgbClr val="E63275"/>
                </a:solidFill>
              </a:rPr>
              <a:t>Rozwój marki</a:t>
            </a:r>
          </a:p>
          <a:p>
            <a:r>
              <a:rPr lang="pl-PL" sz="3400" b="1" i="1" dirty="0">
                <a:solidFill>
                  <a:srgbClr val="10B2A3"/>
                </a:solidFill>
              </a:rPr>
              <a:t>4. Poznaj niebezpieczne </a:t>
            </a:r>
            <a:r>
              <a:rPr lang="pl-PL" sz="3400" b="1" i="1" dirty="0" smtClean="0">
                <a:solidFill>
                  <a:srgbClr val="10B2A3"/>
                </a:solidFill>
              </a:rPr>
              <a:t>obszary</a:t>
            </a:r>
            <a:endParaRPr lang="en-IE" sz="3300" b="1" i="1" dirty="0">
              <a:solidFill>
                <a:srgbClr val="10B2A3"/>
              </a:solidFill>
            </a:endParaRPr>
          </a:p>
        </p:txBody>
      </p:sp>
      <p:sp>
        <p:nvSpPr>
          <p:cNvPr id="6" name="Text Placeholder 5">
            <a:extLst>
              <a:ext uri="{FF2B5EF4-FFF2-40B4-BE49-F238E27FC236}">
                <a16:creationId xmlns="" xmlns:a16="http://schemas.microsoft.com/office/drawing/2014/main" id="{CC65B3C1-769E-47A8-8F5C-1C6C326808ED}"/>
              </a:ext>
            </a:extLst>
          </p:cNvPr>
          <p:cNvSpPr>
            <a:spLocks noGrp="1"/>
          </p:cNvSpPr>
          <p:nvPr>
            <p:ph type="body" sz="quarter" idx="14"/>
          </p:nvPr>
        </p:nvSpPr>
        <p:spPr>
          <a:xfrm>
            <a:off x="3825929" y="2117448"/>
            <a:ext cx="8079200" cy="3975101"/>
          </a:xfrm>
        </p:spPr>
        <p:txBody>
          <a:bodyPr/>
          <a:lstStyle/>
          <a:p>
            <a:r>
              <a:rPr lang="pl-PL" sz="2000" dirty="0"/>
              <a:t>Chociaż związki i transmutacje są świetne, powinieneś wypowiadać </a:t>
            </a:r>
            <a:r>
              <a:rPr lang="pl-PL" sz="2000" dirty="0" smtClean="0"/>
              <a:t>proponowane nazwy na </a:t>
            </a:r>
            <a:r>
              <a:rPr lang="pl-PL" sz="2000" dirty="0"/>
              <a:t>głos, aby upewnić się, że </a:t>
            </a:r>
            <a:r>
              <a:rPr lang="pl-PL" sz="2000" dirty="0" smtClean="0"/>
              <a:t>spełniają następujące warunki:</a:t>
            </a:r>
            <a:endParaRPr lang="pl-PL" sz="2000" dirty="0"/>
          </a:p>
          <a:p>
            <a:r>
              <a:rPr lang="pl-PL" sz="2000" b="1" u="sng" dirty="0" smtClean="0"/>
              <a:t>Słowa są łatwe </a:t>
            </a:r>
            <a:r>
              <a:rPr lang="pl-PL" sz="2000" b="1" u="sng" dirty="0"/>
              <a:t>do </a:t>
            </a:r>
            <a:r>
              <a:rPr lang="pl-PL" sz="2000" b="1" u="sng" dirty="0" smtClean="0"/>
              <a:t>wymówienia</a:t>
            </a:r>
            <a:br>
              <a:rPr lang="pl-PL" sz="2000" b="1" u="sng" dirty="0" smtClean="0"/>
            </a:br>
            <a:r>
              <a:rPr lang="pl-PL" sz="2000" dirty="0" smtClean="0"/>
              <a:t>Powinny  „zsuwać się” </a:t>
            </a:r>
            <a:r>
              <a:rPr lang="pl-PL" sz="2000" dirty="0"/>
              <a:t>z języka, a </a:t>
            </a:r>
            <a:r>
              <a:rPr lang="pl-PL" sz="2000" dirty="0" smtClean="0"/>
              <a:t>nie powodować trudności przy ich wymawianiu.</a:t>
            </a:r>
            <a:endParaRPr lang="pl-PL" sz="2000" dirty="0"/>
          </a:p>
          <a:p>
            <a:r>
              <a:rPr lang="pl-PL" sz="2000" b="1" u="sng" dirty="0" smtClean="0"/>
              <a:t>Słowa są łatwe </a:t>
            </a:r>
            <a:r>
              <a:rPr lang="pl-PL" sz="2000" b="1" u="sng" dirty="0"/>
              <a:t>do </a:t>
            </a:r>
            <a:r>
              <a:rPr lang="pl-PL" sz="2000" b="1" u="sng" dirty="0" smtClean="0"/>
              <a:t>usłyszenia</a:t>
            </a:r>
            <a:br>
              <a:rPr lang="pl-PL" sz="2000" b="1" u="sng" dirty="0" smtClean="0"/>
            </a:br>
            <a:r>
              <a:rPr lang="pl-PL" sz="2000" dirty="0" smtClean="0"/>
              <a:t>Konsumenci </a:t>
            </a:r>
            <a:r>
              <a:rPr lang="pl-PL" sz="2000" dirty="0"/>
              <a:t>powinni być w stanie usłyszeć nazwę Twojej marki, a następnie szybko </a:t>
            </a:r>
            <a:r>
              <a:rPr lang="pl-PL" sz="2000" dirty="0" smtClean="0"/>
              <a:t>wpisać ją w Google</a:t>
            </a:r>
            <a:r>
              <a:rPr lang="pl-PL" sz="2000" dirty="0"/>
              <a:t>, aby Cię znaleźć.</a:t>
            </a:r>
          </a:p>
          <a:p>
            <a:r>
              <a:rPr lang="pl-PL" sz="2000" b="1" u="sng" dirty="0" smtClean="0"/>
              <a:t>Nazwa jest łatwa </a:t>
            </a:r>
            <a:r>
              <a:rPr lang="pl-PL" sz="2000" b="1" u="sng" dirty="0"/>
              <a:t>do </a:t>
            </a:r>
            <a:r>
              <a:rPr lang="pl-PL" sz="2000" b="1" u="sng" dirty="0" smtClean="0"/>
              <a:t>przeliterowania</a:t>
            </a:r>
            <a:br>
              <a:rPr lang="pl-PL" sz="2000" b="1" u="sng" dirty="0" smtClean="0"/>
            </a:br>
            <a:r>
              <a:rPr lang="pl-PL" sz="2000" dirty="0" smtClean="0"/>
              <a:t>napisane  </a:t>
            </a:r>
            <a:r>
              <a:rPr lang="pl-PL" sz="2000" dirty="0"/>
              <a:t>z błędem </a:t>
            </a:r>
            <a:r>
              <a:rPr lang="pl-PL" sz="2000" dirty="0" smtClean="0"/>
              <a:t>ortograficznym takie nazwy  </a:t>
            </a:r>
            <a:r>
              <a:rPr lang="pl-PL" sz="2000" dirty="0"/>
              <a:t>jak Flickr, Xero i Lyft, są </a:t>
            </a:r>
            <a:r>
              <a:rPr lang="pl-PL" sz="2000" dirty="0" smtClean="0"/>
              <a:t> </a:t>
            </a:r>
            <a:r>
              <a:rPr lang="pl-PL" sz="2000" dirty="0"/>
              <a:t>łatwiejsze do zarejestrowania, ale </a:t>
            </a:r>
            <a:r>
              <a:rPr lang="pl-PL" sz="2000" dirty="0" smtClean="0"/>
              <a:t>są </a:t>
            </a:r>
            <a:r>
              <a:rPr lang="pl-PL" sz="2000" dirty="0"/>
              <a:t>trudne do </a:t>
            </a:r>
            <a:r>
              <a:rPr lang="pl-PL" sz="2000" dirty="0" smtClean="0"/>
              <a:t>przeliterowania i mogą generować problemy</a:t>
            </a:r>
            <a:r>
              <a:rPr lang="pl-PL" sz="2000" dirty="0"/>
              <a:t>.</a:t>
            </a:r>
            <a:endParaRPr lang="en-IE" sz="2000" dirty="0"/>
          </a:p>
        </p:txBody>
      </p:sp>
      <p:pic>
        <p:nvPicPr>
          <p:cNvPr id="8194" name="Picture 2">
            <a:extLst>
              <a:ext uri="{FF2B5EF4-FFF2-40B4-BE49-F238E27FC236}">
                <a16:creationId xmlns="" xmlns:a16="http://schemas.microsoft.com/office/drawing/2014/main" id="{3830BE37-7848-4195-A008-00AFAF7F6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1" y="294513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5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171605"/>
            <a:ext cx="8903893"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rgbClr val="E95273"/>
              </a:solidFill>
            </a:endParaRPr>
          </a:p>
        </p:txBody>
      </p:sp>
      <p:sp>
        <p:nvSpPr>
          <p:cNvPr id="2" name="Rectangle 1">
            <a:extLst>
              <a:ext uri="{FF2B5EF4-FFF2-40B4-BE49-F238E27FC236}">
                <a16:creationId xmlns="" xmlns:a16="http://schemas.microsoft.com/office/drawing/2014/main" id="{22E3577C-B898-4601-84DE-CD4546981E06}"/>
              </a:ext>
            </a:extLst>
          </p:cNvPr>
          <p:cNvSpPr/>
          <p:nvPr/>
        </p:nvSpPr>
        <p:spPr>
          <a:xfrm>
            <a:off x="3130331" y="1565425"/>
            <a:ext cx="5590027" cy="646331"/>
          </a:xfrm>
          <a:prstGeom prst="rect">
            <a:avLst/>
          </a:prstGeom>
        </p:spPr>
        <p:txBody>
          <a:bodyPr wrap="square">
            <a:spAutoFit/>
          </a:bodyPr>
          <a:lstStyle/>
          <a:p>
            <a:pPr>
              <a:buNone/>
            </a:pPr>
            <a:r>
              <a:rPr lang="en-US" dirty="0">
                <a:solidFill>
                  <a:srgbClr val="7A7C7E"/>
                </a:solidFill>
              </a:rPr>
              <a:t/>
            </a:r>
            <a:br>
              <a:rPr lang="en-US" dirty="0">
                <a:solidFill>
                  <a:srgbClr val="7A7C7E"/>
                </a:solidFill>
              </a:rPr>
            </a:br>
            <a:endParaRPr lang="en-US" dirty="0">
              <a:solidFill>
                <a:srgbClr val="7A7C7E"/>
              </a:solidFill>
            </a:endParaRPr>
          </a:p>
        </p:txBody>
      </p:sp>
      <p:pic>
        <p:nvPicPr>
          <p:cNvPr id="5" name="Picture 4">
            <a:extLst>
              <a:ext uri="{FF2B5EF4-FFF2-40B4-BE49-F238E27FC236}">
                <a16:creationId xmlns="" xmlns:a16="http://schemas.microsoft.com/office/drawing/2014/main" id="{28F8ED8F-484E-4157-982A-C14A29FEBADA}"/>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281940" y="3212440"/>
            <a:ext cx="3369440" cy="2867609"/>
          </a:xfrm>
          <a:prstGeom prst="rect">
            <a:avLst/>
          </a:prstGeom>
        </p:spPr>
      </p:pic>
      <p:sp>
        <p:nvSpPr>
          <p:cNvPr id="3" name="Text Placeholder 2">
            <a:extLst>
              <a:ext uri="{FF2B5EF4-FFF2-40B4-BE49-F238E27FC236}">
                <a16:creationId xmlns="" xmlns:a16="http://schemas.microsoft.com/office/drawing/2014/main" id="{665974E5-A00B-4D5F-B69C-D6D1BE608B51}"/>
              </a:ext>
            </a:extLst>
          </p:cNvPr>
          <p:cNvSpPr>
            <a:spLocks noGrp="1"/>
          </p:cNvSpPr>
          <p:nvPr>
            <p:ph type="body" sz="quarter" idx="13"/>
          </p:nvPr>
        </p:nvSpPr>
        <p:spPr>
          <a:xfrm>
            <a:off x="3536414" y="777456"/>
            <a:ext cx="8032657" cy="697353"/>
          </a:xfrm>
        </p:spPr>
        <p:txBody>
          <a:bodyPr>
            <a:noAutofit/>
          </a:bodyPr>
          <a:lstStyle/>
          <a:p>
            <a:r>
              <a:rPr lang="pl-PL" b="1" dirty="0">
                <a:solidFill>
                  <a:srgbClr val="E95273"/>
                </a:solidFill>
              </a:rPr>
              <a:t>Czym jest </a:t>
            </a:r>
            <a:r>
              <a:rPr lang="pl-PL" b="1" dirty="0" smtClean="0">
                <a:solidFill>
                  <a:srgbClr val="E95273"/>
                </a:solidFill>
              </a:rPr>
              <a:t>opowieść o marce i </a:t>
            </a:r>
            <a:r>
              <a:rPr lang="pl-PL" b="1" dirty="0">
                <a:solidFill>
                  <a:srgbClr val="E95273"/>
                </a:solidFill>
              </a:rPr>
              <a:t>dlaczego jej potrzebujesz w swoim biznesplanie?</a:t>
            </a:r>
            <a:endParaRPr lang="en-IE" b="1" dirty="0"/>
          </a:p>
        </p:txBody>
      </p:sp>
      <p:sp>
        <p:nvSpPr>
          <p:cNvPr id="4" name="Text Placeholder 3">
            <a:extLst>
              <a:ext uri="{FF2B5EF4-FFF2-40B4-BE49-F238E27FC236}">
                <a16:creationId xmlns="" xmlns:a16="http://schemas.microsoft.com/office/drawing/2014/main" id="{3F2B8355-8905-4F44-B662-9F2AEF4182D7}"/>
              </a:ext>
            </a:extLst>
          </p:cNvPr>
          <p:cNvSpPr>
            <a:spLocks noGrp="1"/>
          </p:cNvSpPr>
          <p:nvPr>
            <p:ph type="body" sz="quarter" idx="14"/>
          </p:nvPr>
        </p:nvSpPr>
        <p:spPr>
          <a:xfrm>
            <a:off x="3794760" y="2080660"/>
            <a:ext cx="8115300" cy="3369311"/>
          </a:xfrm>
        </p:spPr>
        <p:txBody>
          <a:bodyPr/>
          <a:lstStyle/>
          <a:p>
            <a:pPr algn="just"/>
            <a:r>
              <a:rPr lang="pl-PL" dirty="0">
                <a:solidFill>
                  <a:srgbClr val="7A7C7E"/>
                </a:solidFill>
              </a:rPr>
              <a:t>Historia Twojej marki jest wyjątkowa </a:t>
            </a:r>
            <a:r>
              <a:rPr lang="pl-PL" dirty="0" smtClean="0">
                <a:solidFill>
                  <a:srgbClr val="7A7C7E"/>
                </a:solidFill>
              </a:rPr>
              <a:t>dla Ciebie </a:t>
            </a:r>
            <a:r>
              <a:rPr lang="pl-PL" dirty="0">
                <a:solidFill>
                  <a:srgbClr val="7A7C7E"/>
                </a:solidFill>
              </a:rPr>
              <a:t>i Twojej firmy. Jest to mieszanka tego, jak powstał Twój biznes </a:t>
            </a:r>
            <a:r>
              <a:rPr lang="pl-PL" dirty="0" smtClean="0">
                <a:solidFill>
                  <a:srgbClr val="7A7C7E"/>
                </a:solidFill>
              </a:rPr>
              <a:t>oraz  </a:t>
            </a:r>
            <a:r>
              <a:rPr lang="pl-PL" dirty="0">
                <a:solidFill>
                  <a:srgbClr val="7A7C7E"/>
                </a:solidFill>
              </a:rPr>
              <a:t>czym się pasjonujesz (np. </a:t>
            </a:r>
            <a:r>
              <a:rPr lang="pl-PL" dirty="0" smtClean="0">
                <a:solidFill>
                  <a:srgbClr val="7A7C7E"/>
                </a:solidFill>
              </a:rPr>
              <a:t>rozwiązywaniem </a:t>
            </a:r>
            <a:r>
              <a:rPr lang="pl-PL" dirty="0">
                <a:solidFill>
                  <a:srgbClr val="7A7C7E"/>
                </a:solidFill>
              </a:rPr>
              <a:t>problemów za pomocą </a:t>
            </a:r>
            <a:r>
              <a:rPr lang="pl-PL" dirty="0" smtClean="0">
                <a:solidFill>
                  <a:srgbClr val="7A7C7E"/>
                </a:solidFill>
              </a:rPr>
              <a:t>wiedzy inżynieryjnej ). To również Twoja </a:t>
            </a:r>
            <a:r>
              <a:rPr lang="pl-PL" dirty="0">
                <a:solidFill>
                  <a:srgbClr val="7A7C7E"/>
                </a:solidFill>
              </a:rPr>
              <a:t>kultura biznesowa (np. </a:t>
            </a:r>
            <a:r>
              <a:rPr lang="pl-PL" dirty="0" smtClean="0">
                <a:solidFill>
                  <a:srgbClr val="7A7C7E"/>
                </a:solidFill>
              </a:rPr>
              <a:t>etyka </a:t>
            </a:r>
            <a:r>
              <a:rPr lang="pl-PL" dirty="0">
                <a:solidFill>
                  <a:srgbClr val="7A7C7E"/>
                </a:solidFill>
              </a:rPr>
              <a:t>stojąca za Twoją firmą - środowisko itp.), </a:t>
            </a:r>
            <a:r>
              <a:rPr lang="pl-PL" dirty="0" smtClean="0">
                <a:solidFill>
                  <a:srgbClr val="7A7C7E"/>
                </a:solidFill>
              </a:rPr>
              <a:t>a także Twój produkt,  to jak wpływa </a:t>
            </a:r>
            <a:r>
              <a:rPr lang="pl-PL" dirty="0">
                <a:solidFill>
                  <a:srgbClr val="7A7C7E"/>
                </a:solidFill>
              </a:rPr>
              <a:t>na ludzi </a:t>
            </a:r>
            <a:r>
              <a:rPr lang="pl-PL" dirty="0" smtClean="0">
                <a:solidFill>
                  <a:srgbClr val="7A7C7E"/>
                </a:solidFill>
              </a:rPr>
              <a:t>i dlaczego dzięki niemu  może żyć  im się lepiej oraz  </a:t>
            </a:r>
            <a:r>
              <a:rPr lang="pl-PL" dirty="0">
                <a:solidFill>
                  <a:srgbClr val="7A7C7E"/>
                </a:solidFill>
              </a:rPr>
              <a:t>dlaczego </a:t>
            </a:r>
            <a:r>
              <a:rPr lang="pl-PL" dirty="0" smtClean="0">
                <a:solidFill>
                  <a:srgbClr val="7A7C7E"/>
                </a:solidFill>
              </a:rPr>
              <a:t>w ogóle warto </a:t>
            </a:r>
            <a:r>
              <a:rPr lang="pl-PL" dirty="0">
                <a:solidFill>
                  <a:srgbClr val="7A7C7E"/>
                </a:solidFill>
              </a:rPr>
              <a:t>zwrócić </a:t>
            </a:r>
            <a:r>
              <a:rPr lang="pl-PL" dirty="0" smtClean="0">
                <a:solidFill>
                  <a:srgbClr val="7A7C7E"/>
                </a:solidFill>
              </a:rPr>
              <a:t>na niego uwagę.</a:t>
            </a:r>
            <a:endParaRPr lang="pl-PL" dirty="0">
              <a:solidFill>
                <a:srgbClr val="7A7C7E"/>
              </a:solidFill>
            </a:endParaRPr>
          </a:p>
          <a:p>
            <a:pPr algn="just"/>
            <a:r>
              <a:rPr lang="pl-PL" dirty="0" smtClean="0">
                <a:solidFill>
                  <a:srgbClr val="7A7C7E"/>
                </a:solidFill>
              </a:rPr>
              <a:t>Twoja historia marki powinna przekazywać i udostępniać obietnicę </a:t>
            </a:r>
            <a:r>
              <a:rPr lang="pl-PL" dirty="0">
                <a:solidFill>
                  <a:srgbClr val="7A7C7E"/>
                </a:solidFill>
              </a:rPr>
              <a:t>Twojej marki. Teraz przyjrzymy się krokom tworzenia własnej historii marki…</a:t>
            </a:r>
            <a:endParaRPr lang="en-IE" dirty="0"/>
          </a:p>
        </p:txBody>
      </p:sp>
    </p:spTree>
    <p:extLst>
      <p:ext uri="{BB962C8B-B14F-4D97-AF65-F5344CB8AC3E}">
        <p14:creationId xmlns:p14="http://schemas.microsoft.com/office/powerpoint/2010/main" val="269633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22CAA09-9245-4C5E-A990-98DEEF08ECBE}"/>
              </a:ext>
            </a:extLst>
          </p:cNvPr>
          <p:cNvPicPr>
            <a:picLocks noChangeAspect="1"/>
          </p:cNvPicPr>
          <p:nvPr/>
        </p:nvPicPr>
        <p:blipFill rotWithShape="1">
          <a:blip r:embed="rId2">
            <a:extLst>
              <a:ext uri="{28A0092B-C50C-407E-A947-70E740481C1C}">
                <a14:useLocalDpi xmlns:a14="http://schemas.microsoft.com/office/drawing/2010/main" val="0"/>
              </a:ext>
            </a:extLst>
          </a:blip>
          <a:srcRect b="9198"/>
          <a:stretch/>
        </p:blipFill>
        <p:spPr>
          <a:xfrm>
            <a:off x="98551" y="3349313"/>
            <a:ext cx="4640401" cy="2979723"/>
          </a:xfrm>
          <a:prstGeom prst="rect">
            <a:avLst/>
          </a:prstGeom>
        </p:spPr>
      </p:pic>
      <p:sp>
        <p:nvSpPr>
          <p:cNvPr id="6" name="Text Placeholder 1"/>
          <p:cNvSpPr txBox="1">
            <a:spLocks/>
          </p:cNvSpPr>
          <p:nvPr/>
        </p:nvSpPr>
        <p:spPr bwMode="auto">
          <a:xfrm>
            <a:off x="3400463" y="427868"/>
            <a:ext cx="8903893"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rgbClr val="E95273"/>
              </a:solidFill>
            </a:endParaRPr>
          </a:p>
        </p:txBody>
      </p:sp>
      <p:sp>
        <p:nvSpPr>
          <p:cNvPr id="2" name="Rectangle 1">
            <a:extLst>
              <a:ext uri="{FF2B5EF4-FFF2-40B4-BE49-F238E27FC236}">
                <a16:creationId xmlns="" xmlns:a16="http://schemas.microsoft.com/office/drawing/2014/main" id="{22E3577C-B898-4601-84DE-CD4546981E06}"/>
              </a:ext>
            </a:extLst>
          </p:cNvPr>
          <p:cNvSpPr/>
          <p:nvPr/>
        </p:nvSpPr>
        <p:spPr>
          <a:xfrm>
            <a:off x="3130331" y="1565425"/>
            <a:ext cx="5590027" cy="646331"/>
          </a:xfrm>
          <a:prstGeom prst="rect">
            <a:avLst/>
          </a:prstGeom>
        </p:spPr>
        <p:txBody>
          <a:bodyPr wrap="square">
            <a:spAutoFit/>
          </a:bodyPr>
          <a:lstStyle/>
          <a:p>
            <a:pPr>
              <a:buNone/>
            </a:pPr>
            <a:r>
              <a:rPr lang="en-US" dirty="0">
                <a:solidFill>
                  <a:srgbClr val="7A7C7E"/>
                </a:solidFill>
              </a:rPr>
              <a:t/>
            </a:r>
            <a:br>
              <a:rPr lang="en-US" dirty="0">
                <a:solidFill>
                  <a:srgbClr val="7A7C7E"/>
                </a:solidFill>
              </a:rPr>
            </a:br>
            <a:endParaRPr lang="en-US" dirty="0">
              <a:solidFill>
                <a:srgbClr val="7A7C7E"/>
              </a:solidFill>
            </a:endParaRPr>
          </a:p>
        </p:txBody>
      </p:sp>
      <p:sp>
        <p:nvSpPr>
          <p:cNvPr id="3" name="Text Placeholder 2">
            <a:extLst>
              <a:ext uri="{FF2B5EF4-FFF2-40B4-BE49-F238E27FC236}">
                <a16:creationId xmlns="" xmlns:a16="http://schemas.microsoft.com/office/drawing/2014/main" id="{665974E5-A00B-4D5F-B69C-D6D1BE608B51}"/>
              </a:ext>
            </a:extLst>
          </p:cNvPr>
          <p:cNvSpPr>
            <a:spLocks noGrp="1"/>
          </p:cNvSpPr>
          <p:nvPr>
            <p:ph type="body" sz="quarter" idx="13"/>
          </p:nvPr>
        </p:nvSpPr>
        <p:spPr>
          <a:xfrm>
            <a:off x="3794760" y="427868"/>
            <a:ext cx="7407087" cy="697353"/>
          </a:xfrm>
        </p:spPr>
        <p:txBody>
          <a:bodyPr>
            <a:noAutofit/>
          </a:bodyPr>
          <a:lstStyle/>
          <a:p>
            <a:r>
              <a:rPr lang="pl-PL" b="1" dirty="0">
                <a:solidFill>
                  <a:srgbClr val="E95273"/>
                </a:solidFill>
              </a:rPr>
              <a:t>Tworzenie </a:t>
            </a:r>
            <a:r>
              <a:rPr lang="pl-PL" b="1" dirty="0" smtClean="0">
                <a:solidFill>
                  <a:srgbClr val="E95273"/>
                </a:solidFill>
              </a:rPr>
              <a:t>opowieści o marce… </a:t>
            </a:r>
            <a:r>
              <a:rPr lang="pl-PL" b="1" dirty="0">
                <a:solidFill>
                  <a:srgbClr val="E95273"/>
                </a:solidFill>
              </a:rPr>
              <a:t>Elementy do tworzenia lub utrwalania historii marki…</a:t>
            </a:r>
            <a:endParaRPr lang="en-IE" b="1" dirty="0"/>
          </a:p>
        </p:txBody>
      </p:sp>
      <p:sp>
        <p:nvSpPr>
          <p:cNvPr id="8" name="Text Placeholder 7">
            <a:extLst>
              <a:ext uri="{FF2B5EF4-FFF2-40B4-BE49-F238E27FC236}">
                <a16:creationId xmlns="" xmlns:a16="http://schemas.microsoft.com/office/drawing/2014/main" id="{C6FF2BE8-EA4A-4A3F-B179-8C1BC0773CB9}"/>
              </a:ext>
            </a:extLst>
          </p:cNvPr>
          <p:cNvSpPr>
            <a:spLocks noGrp="1"/>
          </p:cNvSpPr>
          <p:nvPr>
            <p:ph type="body" sz="quarter" idx="14"/>
          </p:nvPr>
        </p:nvSpPr>
        <p:spPr>
          <a:xfrm>
            <a:off x="5052060" y="2117448"/>
            <a:ext cx="6517012" cy="3975101"/>
          </a:xfrm>
        </p:spPr>
        <p:txBody>
          <a:bodyPr/>
          <a:lstStyle/>
          <a:p>
            <a:pPr marL="342900" indent="-342900">
              <a:buClr>
                <a:srgbClr val="EC2179"/>
              </a:buClr>
              <a:buFont typeface="Arial" charset="0"/>
              <a:buChar char="•"/>
            </a:pPr>
            <a:r>
              <a:rPr lang="pl-PL" u="sng" dirty="0"/>
              <a:t>Zacznij od swojej osobistej historii</a:t>
            </a:r>
            <a:r>
              <a:rPr lang="pl-PL" dirty="0"/>
              <a:t>: </a:t>
            </a:r>
            <a:r>
              <a:rPr lang="pl-PL" dirty="0" smtClean="0"/>
              <a:t> Zacznij opowieść od wyborów, </a:t>
            </a:r>
            <a:r>
              <a:rPr lang="pl-PL" dirty="0"/>
              <a:t>których dokonałeś, czy inne postacie były zaangażowane?</a:t>
            </a:r>
          </a:p>
          <a:p>
            <a:pPr marL="342900" indent="-342900">
              <a:buClr>
                <a:srgbClr val="EC2179"/>
              </a:buClr>
              <a:buFont typeface="Arial" charset="0"/>
              <a:buChar char="•"/>
            </a:pPr>
            <a:r>
              <a:rPr lang="pl-PL" u="sng" dirty="0"/>
              <a:t>Twoja pasja</a:t>
            </a:r>
            <a:r>
              <a:rPr lang="pl-PL" dirty="0"/>
              <a:t>: Co kochasz i dlaczego kochasz to, co robisz.</a:t>
            </a:r>
          </a:p>
          <a:p>
            <a:pPr marL="342900" indent="-342900">
              <a:buClr>
                <a:srgbClr val="EC2179"/>
              </a:buClr>
              <a:buFont typeface="Arial" charset="0"/>
              <a:buChar char="•"/>
            </a:pPr>
            <a:r>
              <a:rPr lang="pl-PL" u="sng" dirty="0" smtClean="0"/>
              <a:t>Indywidualny charakter</a:t>
            </a:r>
            <a:r>
              <a:rPr lang="pl-PL" dirty="0" smtClean="0"/>
              <a:t>: </a:t>
            </a:r>
            <a:r>
              <a:rPr lang="pl-PL" dirty="0"/>
              <a:t>jak ludzie mogą odbierać Twoją markę, </a:t>
            </a:r>
            <a:r>
              <a:rPr lang="pl-PL" dirty="0" smtClean="0"/>
              <a:t>jakie są doświadczenia </a:t>
            </a:r>
            <a:r>
              <a:rPr lang="pl-PL" dirty="0"/>
              <a:t>klientów lub Twoje podejście do pracy.</a:t>
            </a:r>
          </a:p>
          <a:p>
            <a:pPr marL="342900" indent="-342900">
              <a:buClr>
                <a:srgbClr val="EC2179"/>
              </a:buClr>
              <a:buFont typeface="Arial" charset="0"/>
              <a:buChar char="•"/>
            </a:pPr>
            <a:r>
              <a:rPr lang="pl-PL" u="sng" dirty="0"/>
              <a:t>Historia klienta</a:t>
            </a:r>
            <a:r>
              <a:rPr lang="pl-PL" dirty="0"/>
              <a:t>: Co mówią o Tobie klienci?</a:t>
            </a:r>
            <a:endParaRPr lang="en-IE" dirty="0"/>
          </a:p>
        </p:txBody>
      </p:sp>
    </p:spTree>
    <p:extLst>
      <p:ext uri="{BB962C8B-B14F-4D97-AF65-F5344CB8AC3E}">
        <p14:creationId xmlns:p14="http://schemas.microsoft.com/office/powerpoint/2010/main" val="249338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b="1" dirty="0" err="1" smtClean="0">
                <a:solidFill>
                  <a:srgbClr val="E63275"/>
                </a:solidFill>
              </a:rPr>
              <a:t>Modu</a:t>
            </a:r>
            <a:r>
              <a:rPr lang="pl-PL" b="1" dirty="0" smtClean="0">
                <a:solidFill>
                  <a:srgbClr val="E63275"/>
                </a:solidFill>
              </a:rPr>
              <a:t>ł</a:t>
            </a:r>
            <a:r>
              <a:rPr lang="en-US" b="1" dirty="0" smtClean="0">
                <a:solidFill>
                  <a:srgbClr val="E63275"/>
                </a:solidFill>
              </a:rPr>
              <a:t> </a:t>
            </a:r>
            <a:r>
              <a:rPr lang="en-US" b="1" dirty="0">
                <a:solidFill>
                  <a:srgbClr val="E63275"/>
                </a:solidFill>
              </a:rPr>
              <a:t>6</a:t>
            </a:r>
          </a:p>
        </p:txBody>
      </p:sp>
      <p:sp>
        <p:nvSpPr>
          <p:cNvPr id="7" name="Text Placeholder 6"/>
          <p:cNvSpPr>
            <a:spLocks noGrp="1"/>
          </p:cNvSpPr>
          <p:nvPr>
            <p:ph type="body" sz="quarter" idx="14"/>
          </p:nvPr>
        </p:nvSpPr>
        <p:spPr>
          <a:xfrm>
            <a:off x="103464" y="2038632"/>
            <a:ext cx="4746073" cy="3642009"/>
          </a:xfrm>
        </p:spPr>
        <p:txBody>
          <a:bodyPr/>
          <a:lstStyle/>
          <a:p>
            <a:pPr>
              <a:defRPr/>
            </a:pPr>
            <a:r>
              <a:rPr lang="pl-PL" sz="2400" dirty="0"/>
              <a:t>Bez marketingu wiele firm nie istniałoby, ponieważ </a:t>
            </a:r>
            <a:r>
              <a:rPr lang="pl-PL" sz="2400" dirty="0" smtClean="0"/>
              <a:t>marketing </a:t>
            </a:r>
            <a:r>
              <a:rPr lang="pl-PL" sz="2400" dirty="0"/>
              <a:t>zwiększa bazę klientów i napędza sprzedaż.</a:t>
            </a:r>
          </a:p>
          <a:p>
            <a:pPr>
              <a:defRPr/>
            </a:pPr>
            <a:r>
              <a:rPr lang="pl-PL" sz="2400" dirty="0"/>
              <a:t>W tym module nauczysz się podstawowych, ale niezbędnych taktyk i umiejętności marketingowych, które pomogą Ci ruszyć z miejsca!</a:t>
            </a:r>
            <a:endParaRPr lang="en-US" sz="2400" dirty="0"/>
          </a:p>
        </p:txBody>
      </p:sp>
      <p:sp>
        <p:nvSpPr>
          <p:cNvPr id="8" name="Text Placeholder 7"/>
          <p:cNvSpPr>
            <a:spLocks noGrp="1"/>
          </p:cNvSpPr>
          <p:nvPr>
            <p:ph type="body" sz="quarter" idx="15"/>
          </p:nvPr>
        </p:nvSpPr>
        <p:spPr/>
        <p:txBody>
          <a:bodyPr/>
          <a:lstStyle/>
          <a:p>
            <a:endParaRPr lang="en-US" dirty="0"/>
          </a:p>
        </p:txBody>
      </p:sp>
      <p:sp>
        <p:nvSpPr>
          <p:cNvPr id="5" name="Text Placeholder 4"/>
          <p:cNvSpPr>
            <a:spLocks noGrp="1"/>
          </p:cNvSpPr>
          <p:nvPr>
            <p:ph type="body" sz="quarter" idx="12"/>
          </p:nvPr>
        </p:nvSpPr>
        <p:spPr>
          <a:xfrm>
            <a:off x="6198344" y="1135414"/>
            <a:ext cx="5890192" cy="1222196"/>
          </a:xfrm>
        </p:spPr>
        <p:txBody>
          <a:bodyPr anchor="t">
            <a:normAutofit fontScale="77500" lnSpcReduction="20000"/>
          </a:bodyPr>
          <a:lstStyle/>
          <a:p>
            <a:pPr>
              <a:lnSpc>
                <a:spcPct val="100000"/>
              </a:lnSpc>
              <a:spcBef>
                <a:spcPts val="0"/>
              </a:spcBef>
            </a:pPr>
            <a:r>
              <a:rPr lang="pl-PL" b="1" dirty="0" smtClean="0"/>
              <a:t>Czym jest marketing</a:t>
            </a:r>
            <a:r>
              <a:rPr lang="en-US" b="1" dirty="0" smtClean="0"/>
              <a:t>?</a:t>
            </a:r>
            <a:endParaRPr lang="en-US" b="1" dirty="0"/>
          </a:p>
          <a:p>
            <a:pPr>
              <a:lnSpc>
                <a:spcPct val="100000"/>
              </a:lnSpc>
              <a:spcBef>
                <a:spcPts val="0"/>
              </a:spcBef>
            </a:pPr>
            <a:r>
              <a:rPr lang="pl-PL" sz="2300" dirty="0"/>
              <a:t>Dowiedz się, czym jest marketing i jaki ma związek ze sprzedażą. M</a:t>
            </a:r>
            <a:r>
              <a:rPr lang="pl-PL" sz="2300" dirty="0" smtClean="0"/>
              <a:t>arketing </a:t>
            </a:r>
            <a:r>
              <a:rPr lang="pl-PL" sz="2300" dirty="0"/>
              <a:t>zaczyna się od Twojej marki, więc przyjrzymy się szczegółowo </a:t>
            </a:r>
            <a:r>
              <a:rPr lang="pl-PL" sz="2300" dirty="0" smtClean="0"/>
              <a:t>„</a:t>
            </a:r>
            <a:r>
              <a:rPr lang="pl-PL" sz="2300" dirty="0" err="1" smtClean="0"/>
              <a:t>brandingowi</a:t>
            </a:r>
            <a:r>
              <a:rPr lang="pl-PL" sz="2300" dirty="0" smtClean="0"/>
              <a:t>”, </a:t>
            </a:r>
            <a:r>
              <a:rPr lang="pl-PL" sz="2300" dirty="0"/>
              <a:t>w tym historii Twojej marki</a:t>
            </a:r>
            <a:endParaRPr lang="en-US" sz="2300" dirty="0"/>
          </a:p>
        </p:txBody>
      </p:sp>
      <p:sp>
        <p:nvSpPr>
          <p:cNvPr id="9" name="Text Placeholder 8"/>
          <p:cNvSpPr>
            <a:spLocks noGrp="1"/>
          </p:cNvSpPr>
          <p:nvPr>
            <p:ph type="body" sz="quarter" idx="16"/>
          </p:nvPr>
        </p:nvSpPr>
        <p:spPr/>
        <p:txBody>
          <a:bodyPr/>
          <a:lstStyle/>
          <a:p>
            <a:endParaRPr lang="en-US" dirty="0"/>
          </a:p>
        </p:txBody>
      </p:sp>
      <p:sp>
        <p:nvSpPr>
          <p:cNvPr id="10" name="Text Placeholder 9"/>
          <p:cNvSpPr>
            <a:spLocks noGrp="1"/>
          </p:cNvSpPr>
          <p:nvPr>
            <p:ph type="body" sz="quarter" idx="17"/>
          </p:nvPr>
        </p:nvSpPr>
        <p:spPr>
          <a:xfrm>
            <a:off x="6264920" y="2782502"/>
            <a:ext cx="5353929" cy="1292995"/>
          </a:xfrm>
        </p:spPr>
        <p:txBody>
          <a:bodyPr>
            <a:normAutofit fontScale="85000" lnSpcReduction="20000"/>
          </a:bodyPr>
          <a:lstStyle/>
          <a:p>
            <a:r>
              <a:rPr lang="pl-PL" b="1" dirty="0" smtClean="0"/>
              <a:t>Marketing dla sukcesu</a:t>
            </a:r>
            <a:endParaRPr lang="en-US" b="1" dirty="0"/>
          </a:p>
          <a:p>
            <a:r>
              <a:rPr lang="pl-PL" dirty="0"/>
              <a:t>Rozwijanie swojej marki. W tej sekcji </a:t>
            </a:r>
            <a:r>
              <a:rPr lang="pl-PL" dirty="0" smtClean="0"/>
              <a:t>przedstawimy najlepsze </a:t>
            </a:r>
            <a:r>
              <a:rPr lang="pl-PL" dirty="0"/>
              <a:t>wskazówki marketingowe dotyczące sukcesu </a:t>
            </a:r>
            <a:r>
              <a:rPr lang="pl-PL" dirty="0" smtClean="0"/>
              <a:t> </a:t>
            </a:r>
            <a:r>
              <a:rPr lang="pl-PL" dirty="0"/>
              <a:t>12 </a:t>
            </a:r>
            <a:r>
              <a:rPr lang="pl-PL" dirty="0" smtClean="0"/>
              <a:t>kobiet-przedsiębiorców z </a:t>
            </a:r>
            <a:r>
              <a:rPr lang="pl-PL" dirty="0"/>
              <a:t>różnych </a:t>
            </a:r>
            <a:r>
              <a:rPr lang="pl-PL" dirty="0" smtClean="0"/>
              <a:t>sektorów</a:t>
            </a:r>
            <a:endParaRPr lang="en-US" dirty="0"/>
          </a:p>
        </p:txBody>
      </p:sp>
      <p:sp>
        <p:nvSpPr>
          <p:cNvPr id="11" name="Text Placeholder 10"/>
          <p:cNvSpPr>
            <a:spLocks noGrp="1"/>
          </p:cNvSpPr>
          <p:nvPr>
            <p:ph type="body" sz="quarter" idx="18"/>
          </p:nvPr>
        </p:nvSpPr>
        <p:spPr/>
        <p:txBody>
          <a:bodyPr/>
          <a:lstStyle/>
          <a:p>
            <a:endParaRPr lang="en-US" dirty="0"/>
          </a:p>
        </p:txBody>
      </p:sp>
      <p:sp>
        <p:nvSpPr>
          <p:cNvPr id="12" name="Text Placeholder 11"/>
          <p:cNvSpPr>
            <a:spLocks noGrp="1"/>
          </p:cNvSpPr>
          <p:nvPr>
            <p:ph type="body" sz="quarter" idx="19"/>
          </p:nvPr>
        </p:nvSpPr>
        <p:spPr/>
        <p:txBody>
          <a:bodyPr>
            <a:normAutofit fontScale="92500" lnSpcReduction="10000"/>
          </a:bodyPr>
          <a:lstStyle/>
          <a:p>
            <a:pPr lvl="0"/>
            <a:r>
              <a:rPr lang="pl-PL" b="1" dirty="0"/>
              <a:t>Docieranie do odbiorców</a:t>
            </a:r>
          </a:p>
          <a:p>
            <a:pPr lvl="0"/>
            <a:r>
              <a:rPr lang="pl-PL" sz="2200" dirty="0"/>
              <a:t>Podróż zakupowa i punkty styku. </a:t>
            </a:r>
            <a:r>
              <a:rPr lang="pl-PL" sz="2200" dirty="0" smtClean="0"/>
              <a:t>Wskażemy tutaj jak </a:t>
            </a:r>
            <a:r>
              <a:rPr lang="pl-PL" sz="2200" dirty="0"/>
              <a:t>dotrzeć do </a:t>
            </a:r>
            <a:r>
              <a:rPr lang="pl-PL" sz="2200" dirty="0" smtClean="0"/>
              <a:t>klientów</a:t>
            </a:r>
            <a:r>
              <a:rPr lang="pl-PL" sz="2200" dirty="0"/>
              <a:t>? Gdzie są Twoi klienci? Czego chcą Twoi klienci?</a:t>
            </a:r>
            <a:endParaRPr lang="en-IE" sz="2200" dirty="0"/>
          </a:p>
        </p:txBody>
      </p:sp>
    </p:spTree>
    <p:extLst>
      <p:ext uri="{BB962C8B-B14F-4D97-AF65-F5344CB8AC3E}">
        <p14:creationId xmlns:p14="http://schemas.microsoft.com/office/powerpoint/2010/main" val="171188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2E3577C-B898-4601-84DE-CD4546981E06}"/>
              </a:ext>
            </a:extLst>
          </p:cNvPr>
          <p:cNvSpPr/>
          <p:nvPr/>
        </p:nvSpPr>
        <p:spPr>
          <a:xfrm>
            <a:off x="3130331" y="1565425"/>
            <a:ext cx="5590027" cy="646331"/>
          </a:xfrm>
          <a:prstGeom prst="rect">
            <a:avLst/>
          </a:prstGeom>
        </p:spPr>
        <p:txBody>
          <a:bodyPr wrap="square">
            <a:spAutoFit/>
          </a:bodyPr>
          <a:lstStyle/>
          <a:p>
            <a:pPr>
              <a:buNone/>
            </a:pPr>
            <a:r>
              <a:rPr lang="en-US" dirty="0">
                <a:solidFill>
                  <a:srgbClr val="7A7C7E"/>
                </a:solidFill>
              </a:rPr>
              <a:t/>
            </a:r>
            <a:br>
              <a:rPr lang="en-US" dirty="0">
                <a:solidFill>
                  <a:srgbClr val="7A7C7E"/>
                </a:solidFill>
              </a:rPr>
            </a:br>
            <a:endParaRPr lang="en-US" dirty="0">
              <a:solidFill>
                <a:srgbClr val="7A7C7E"/>
              </a:solidFill>
            </a:endParaRPr>
          </a:p>
        </p:txBody>
      </p:sp>
      <p:pic>
        <p:nvPicPr>
          <p:cNvPr id="11" name="Picture 10">
            <a:extLst>
              <a:ext uri="{FF2B5EF4-FFF2-40B4-BE49-F238E27FC236}">
                <a16:creationId xmlns="" xmlns:a16="http://schemas.microsoft.com/office/drawing/2014/main" id="{4A925A65-9718-4292-9336-F813706CE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165" y="727141"/>
            <a:ext cx="5364151" cy="838284"/>
          </a:xfrm>
          <a:prstGeom prst="rect">
            <a:avLst/>
          </a:prstGeom>
        </p:spPr>
      </p:pic>
      <p:sp>
        <p:nvSpPr>
          <p:cNvPr id="12" name="Text Placeholder 3">
            <a:extLst>
              <a:ext uri="{FF2B5EF4-FFF2-40B4-BE49-F238E27FC236}">
                <a16:creationId xmlns="" xmlns:a16="http://schemas.microsoft.com/office/drawing/2014/main" id="{E9E3E1D2-BC2F-4E2B-871D-F4F3965DFF8B}"/>
              </a:ext>
            </a:extLst>
          </p:cNvPr>
          <p:cNvSpPr txBox="1">
            <a:spLocks/>
          </p:cNvSpPr>
          <p:nvPr/>
        </p:nvSpPr>
        <p:spPr>
          <a:xfrm>
            <a:off x="-80010" y="2174597"/>
            <a:ext cx="12192000" cy="1105812"/>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400" dirty="0" smtClean="0">
                <a:solidFill>
                  <a:srgbClr val="E63275"/>
                </a:solidFill>
              </a:rPr>
              <a:t>ĆWICZENIE</a:t>
            </a:r>
            <a:r>
              <a:rPr lang="en-US" sz="2400" dirty="0" smtClean="0">
                <a:solidFill>
                  <a:srgbClr val="E63275"/>
                </a:solidFill>
              </a:rPr>
              <a:t>:</a:t>
            </a:r>
            <a:endParaRPr lang="en-US" sz="2400" dirty="0">
              <a:solidFill>
                <a:srgbClr val="E63275"/>
              </a:solidFill>
            </a:endParaRPr>
          </a:p>
          <a:p>
            <a:pPr marL="0" indent="0" algn="ctr">
              <a:buNone/>
            </a:pPr>
            <a:r>
              <a:rPr lang="pl-PL" sz="2400" dirty="0">
                <a:solidFill>
                  <a:srgbClr val="6D6E6C"/>
                </a:solidFill>
              </a:rPr>
              <a:t>Korzystając z Pinteresta (lub podobnego), stwórz </a:t>
            </a:r>
            <a:r>
              <a:rPr lang="pl-PL" sz="2400" dirty="0" err="1" smtClean="0">
                <a:solidFill>
                  <a:srgbClr val="6D6E6C"/>
                </a:solidFill>
              </a:rPr>
              <a:t>storyboard</a:t>
            </a:r>
            <a:r>
              <a:rPr lang="pl-PL" sz="2400" dirty="0" smtClean="0">
                <a:solidFill>
                  <a:srgbClr val="6D6E6C"/>
                </a:solidFill>
              </a:rPr>
              <a:t> </a:t>
            </a:r>
            <a:r>
              <a:rPr lang="pl-PL" sz="2400" dirty="0">
                <a:solidFill>
                  <a:srgbClr val="6D6E6C"/>
                </a:solidFill>
              </a:rPr>
              <a:t>dla swojej marki, który opowiada historię Twojej firmy za pomocą obrazów. </a:t>
            </a:r>
            <a:r>
              <a:rPr lang="pl-PL" sz="2400" dirty="0" smtClean="0">
                <a:solidFill>
                  <a:srgbClr val="6D6E6C"/>
                </a:solidFill>
              </a:rPr>
              <a:t>Włączając do opowieści:</a:t>
            </a:r>
            <a:r>
              <a:rPr lang="en-US" sz="2400" dirty="0" smtClean="0">
                <a:solidFill>
                  <a:srgbClr val="6D6E6C"/>
                </a:solidFill>
              </a:rPr>
              <a:t> </a:t>
            </a:r>
            <a:endParaRPr lang="en-US" sz="2400" dirty="0">
              <a:solidFill>
                <a:srgbClr val="6D6E6C"/>
              </a:solidFill>
            </a:endParaRPr>
          </a:p>
        </p:txBody>
      </p:sp>
      <p:sp>
        <p:nvSpPr>
          <p:cNvPr id="13" name="Text Placeholder 3">
            <a:extLst>
              <a:ext uri="{FF2B5EF4-FFF2-40B4-BE49-F238E27FC236}">
                <a16:creationId xmlns="" xmlns:a16="http://schemas.microsoft.com/office/drawing/2014/main" id="{1C30A364-D423-4C68-8108-DF5A4B5CCAEB}"/>
              </a:ext>
            </a:extLst>
          </p:cNvPr>
          <p:cNvSpPr txBox="1">
            <a:spLocks/>
          </p:cNvSpPr>
          <p:nvPr/>
        </p:nvSpPr>
        <p:spPr>
          <a:xfrm>
            <a:off x="0" y="3577591"/>
            <a:ext cx="12192000" cy="283872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EC2179"/>
              </a:buClr>
              <a:buFont typeface="Arial" charset="0"/>
              <a:buChar char="•"/>
            </a:pPr>
            <a:r>
              <a:rPr lang="pl-PL" sz="2500" i="0" dirty="0">
                <a:solidFill>
                  <a:srgbClr val="6D6E6C"/>
                </a:solidFill>
              </a:rPr>
              <a:t>Zdjęcia przedstawiające Ciebie - Twoje pasje i umiejętności</a:t>
            </a:r>
          </a:p>
          <a:p>
            <a:pPr marL="342900" indent="-342900">
              <a:buClr>
                <a:srgbClr val="EC2179"/>
              </a:buClr>
              <a:buFont typeface="Arial" charset="0"/>
              <a:buChar char="•"/>
            </a:pPr>
            <a:r>
              <a:rPr lang="pl-PL" sz="2500" i="0" dirty="0">
                <a:solidFill>
                  <a:srgbClr val="6D6E6C"/>
                </a:solidFill>
              </a:rPr>
              <a:t>Zdjęcia Twojego </a:t>
            </a:r>
            <a:r>
              <a:rPr lang="pl-PL" sz="2500" i="0" dirty="0" smtClean="0">
                <a:solidFill>
                  <a:srgbClr val="6D6E6C"/>
                </a:solidFill>
              </a:rPr>
              <a:t>produktu</a:t>
            </a:r>
            <a:endParaRPr lang="pl-PL" sz="2500" i="0" dirty="0">
              <a:solidFill>
                <a:srgbClr val="6D6E6C"/>
              </a:solidFill>
            </a:endParaRPr>
          </a:p>
          <a:p>
            <a:pPr marL="342900" indent="-342900">
              <a:buClr>
                <a:srgbClr val="EC2179"/>
              </a:buClr>
              <a:buFont typeface="Arial" charset="0"/>
              <a:buChar char="•"/>
            </a:pPr>
            <a:r>
              <a:rPr lang="pl-PL" sz="2500" i="0" dirty="0">
                <a:solidFill>
                  <a:srgbClr val="6D6E6C"/>
                </a:solidFill>
              </a:rPr>
              <a:t>Co Cię motywuje / inspiruje?</a:t>
            </a:r>
          </a:p>
          <a:p>
            <a:pPr marL="342900" indent="-342900">
              <a:buClr>
                <a:srgbClr val="EC2179"/>
              </a:buClr>
              <a:buFont typeface="Arial" charset="0"/>
              <a:buChar char="•"/>
            </a:pPr>
            <a:r>
              <a:rPr lang="pl-PL" sz="2500" i="0" dirty="0">
                <a:solidFill>
                  <a:srgbClr val="6D6E6C"/>
                </a:solidFill>
              </a:rPr>
              <a:t>Obrazy, które reprezentują Twój rynek docelowy</a:t>
            </a:r>
          </a:p>
          <a:p>
            <a:pPr marL="342900" indent="-342900">
              <a:buClr>
                <a:srgbClr val="EC2179"/>
              </a:buClr>
              <a:buFont typeface="Arial" charset="0"/>
              <a:buChar char="•"/>
            </a:pPr>
            <a:r>
              <a:rPr lang="pl-PL" sz="2500" i="0" dirty="0">
                <a:solidFill>
                  <a:srgbClr val="6D6E6C"/>
                </a:solidFill>
              </a:rPr>
              <a:t>Jeśli to możliwe, obrazy przedstawiające problem, który rozwiązuje Twoja firma</a:t>
            </a:r>
            <a:endParaRPr lang="en-US" sz="2500" i="0" dirty="0">
              <a:solidFill>
                <a:srgbClr val="6D6E6C"/>
              </a:solidFill>
            </a:endParaRPr>
          </a:p>
        </p:txBody>
      </p:sp>
      <p:grpSp>
        <p:nvGrpSpPr>
          <p:cNvPr id="15" name="Google Shape;518;p39">
            <a:extLst>
              <a:ext uri="{FF2B5EF4-FFF2-40B4-BE49-F238E27FC236}">
                <a16:creationId xmlns="" xmlns:a16="http://schemas.microsoft.com/office/drawing/2014/main" id="{2D2194D2-7C5C-4F30-9383-1354B28F4F3F}"/>
              </a:ext>
            </a:extLst>
          </p:cNvPr>
          <p:cNvGrpSpPr/>
          <p:nvPr/>
        </p:nvGrpSpPr>
        <p:grpSpPr>
          <a:xfrm>
            <a:off x="6880977" y="1999505"/>
            <a:ext cx="424526" cy="424501"/>
            <a:chOff x="1923675" y="1633650"/>
            <a:chExt cx="436000" cy="435975"/>
          </a:xfrm>
          <a:solidFill>
            <a:srgbClr val="E63275"/>
          </a:solidFill>
        </p:grpSpPr>
        <p:sp>
          <p:nvSpPr>
            <p:cNvPr id="16" name="Google Shape;519;p39">
              <a:extLst>
                <a:ext uri="{FF2B5EF4-FFF2-40B4-BE49-F238E27FC236}">
                  <a16:creationId xmlns="" xmlns:a16="http://schemas.microsoft.com/office/drawing/2014/main" id="{2E8A3271-ED62-4BBC-92D3-044C52445B64}"/>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20;p39">
              <a:extLst>
                <a:ext uri="{FF2B5EF4-FFF2-40B4-BE49-F238E27FC236}">
                  <a16:creationId xmlns="" xmlns:a16="http://schemas.microsoft.com/office/drawing/2014/main" id="{E7081D92-CE98-4048-A4FE-79FE8CC6C5F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21;p39">
              <a:extLst>
                <a:ext uri="{FF2B5EF4-FFF2-40B4-BE49-F238E27FC236}">
                  <a16:creationId xmlns="" xmlns:a16="http://schemas.microsoft.com/office/drawing/2014/main" id="{8162027E-F4AA-46E0-98CB-EE46809CE6E4}"/>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12700" cap="rnd" cmpd="sng">
              <a:solidFill>
                <a:srgbClr val="E632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22;p39">
              <a:extLst>
                <a:ext uri="{FF2B5EF4-FFF2-40B4-BE49-F238E27FC236}">
                  <a16:creationId xmlns="" xmlns:a16="http://schemas.microsoft.com/office/drawing/2014/main" id="{5308B4F0-CA4C-4530-A675-A9C3AF67378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23;p39">
              <a:extLst>
                <a:ext uri="{FF2B5EF4-FFF2-40B4-BE49-F238E27FC236}">
                  <a16:creationId xmlns="" xmlns:a16="http://schemas.microsoft.com/office/drawing/2014/main" id="{64F4216B-F9FC-4FC2-A7C5-314577703FF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524;p39">
              <a:extLst>
                <a:ext uri="{FF2B5EF4-FFF2-40B4-BE49-F238E27FC236}">
                  <a16:creationId xmlns="" xmlns:a16="http://schemas.microsoft.com/office/drawing/2014/main" id="{03EBC150-74D3-4651-9703-4F7473812F5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44662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519279" y="2182556"/>
            <a:ext cx="6491432" cy="2654302"/>
          </a:xfrm>
        </p:spPr>
        <p:txBody>
          <a:bodyPr rtlCol="0">
            <a:noAutofit/>
          </a:bodyPr>
          <a:lstStyle/>
          <a:p>
            <a:pPr algn="l">
              <a:defRPr/>
            </a:pPr>
            <a:r>
              <a:rPr lang="pl-PL" sz="4800" b="1" i="0" dirty="0" smtClean="0">
                <a:latin typeface="+mn-lt"/>
              </a:rPr>
              <a:t>SEKCJA </a:t>
            </a:r>
            <a:r>
              <a:rPr lang="en-US" sz="4800" b="1" i="0" dirty="0" smtClean="0">
                <a:latin typeface="+mn-lt"/>
              </a:rPr>
              <a:t>2</a:t>
            </a:r>
            <a:r>
              <a:rPr lang="en-US" sz="4800" b="1" i="0" dirty="0">
                <a:latin typeface="+mn-lt"/>
              </a:rPr>
              <a:t>:</a:t>
            </a:r>
          </a:p>
          <a:p>
            <a:pPr algn="l">
              <a:defRPr/>
            </a:pPr>
            <a:endParaRPr lang="en-US" sz="1200" b="1" i="0" dirty="0">
              <a:latin typeface="+mn-lt"/>
            </a:endParaRPr>
          </a:p>
          <a:p>
            <a:pPr algn="l">
              <a:defRPr/>
            </a:pPr>
            <a:r>
              <a:rPr lang="pl-PL" sz="4800" b="1" i="0" dirty="0" smtClean="0">
                <a:latin typeface="+mn-lt"/>
              </a:rPr>
              <a:t>Marketing dla sukcesu</a:t>
            </a:r>
            <a:endParaRPr lang="en-US" sz="4800" b="1" i="0" dirty="0">
              <a:latin typeface="+mn-lt"/>
            </a:endParaRPr>
          </a:p>
          <a:p>
            <a:pPr>
              <a:defRPr/>
            </a:pPr>
            <a:r>
              <a:rPr lang="pl-PL" sz="2800" dirty="0">
                <a:latin typeface="+mn-lt"/>
              </a:rPr>
              <a:t>12 kobiet-przedsiębiorców, które odniosły sukces </a:t>
            </a:r>
            <a:r>
              <a:rPr lang="pl-PL" sz="2800" dirty="0" smtClean="0">
                <a:latin typeface="+mn-lt"/>
              </a:rPr>
              <a:t>(w różnych sektorach) </a:t>
            </a:r>
            <a:r>
              <a:rPr lang="pl-PL" sz="2800" dirty="0">
                <a:latin typeface="+mn-lt"/>
              </a:rPr>
              <a:t>dzieli się najlepszymi wskazówkami marketingowymi</a:t>
            </a:r>
            <a:endParaRPr lang="en-US" sz="4800" i="0" dirty="0">
              <a:latin typeface="+mn-lt"/>
            </a:endParaRPr>
          </a:p>
        </p:txBody>
      </p:sp>
      <p:pic>
        <p:nvPicPr>
          <p:cNvPr id="3" name="Picture 2" descr="A picture containing drawing&#10;&#10;Description automatically generated">
            <a:extLst>
              <a:ext uri="{FF2B5EF4-FFF2-40B4-BE49-F238E27FC236}">
                <a16:creationId xmlns="" xmlns:a16="http://schemas.microsoft.com/office/drawing/2014/main" id="{6BFA60C0-AAEA-48E0-947F-92D2C3452B4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759190" y="3429000"/>
            <a:ext cx="3200400" cy="2560320"/>
          </a:xfrm>
          <a:prstGeom prst="rect">
            <a:avLst/>
          </a:prstGeom>
        </p:spPr>
      </p:pic>
    </p:spTree>
    <p:extLst>
      <p:ext uri="{BB962C8B-B14F-4D97-AF65-F5344CB8AC3E}">
        <p14:creationId xmlns:p14="http://schemas.microsoft.com/office/powerpoint/2010/main" val="1155759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logo&#10;&#10;Description automatically generated">
            <a:extLst>
              <a:ext uri="{FF2B5EF4-FFF2-40B4-BE49-F238E27FC236}">
                <a16:creationId xmlns="" xmlns:a16="http://schemas.microsoft.com/office/drawing/2014/main" id="{6E71F196-3868-4BDC-BFB4-91D14D448F8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483" b="11483"/>
          <a:stretch>
            <a:fillRect/>
          </a:stretch>
        </p:blipFill>
        <p:spPr>
          <a:xfrm>
            <a:off x="24580" y="0"/>
            <a:ext cx="12167420" cy="4274545"/>
          </a:xfrm>
        </p:spPr>
      </p:pic>
      <p:sp>
        <p:nvSpPr>
          <p:cNvPr id="5" name="Text Placeholder 4">
            <a:extLst>
              <a:ext uri="{FF2B5EF4-FFF2-40B4-BE49-F238E27FC236}">
                <a16:creationId xmlns="" xmlns:a16="http://schemas.microsoft.com/office/drawing/2014/main" id="{4D575D5E-DB52-486B-B1D6-B2E349B22686}"/>
              </a:ext>
            </a:extLst>
          </p:cNvPr>
          <p:cNvSpPr>
            <a:spLocks noGrp="1"/>
          </p:cNvSpPr>
          <p:nvPr>
            <p:ph type="body" sz="quarter" idx="25"/>
          </p:nvPr>
        </p:nvSpPr>
        <p:spPr>
          <a:xfrm>
            <a:off x="332508" y="4756203"/>
            <a:ext cx="11545518" cy="1673516"/>
          </a:xfrm>
        </p:spPr>
        <p:txBody>
          <a:bodyPr>
            <a:normAutofit fontScale="25000" lnSpcReduction="20000"/>
          </a:bodyPr>
          <a:lstStyle/>
          <a:p>
            <a:endParaRPr lang="pl-PL" b="1" dirty="0"/>
          </a:p>
          <a:p>
            <a:r>
              <a:rPr lang="pl-PL" sz="9600" b="1" dirty="0"/>
              <a:t>Idź tam, gdzie są Twoi potencjalni klienci!</a:t>
            </a:r>
          </a:p>
          <a:p>
            <a:r>
              <a:rPr lang="pl-PL" sz="9600" b="1" dirty="0"/>
              <a:t>Niech marketing przychodzący będzie </a:t>
            </a:r>
            <a:r>
              <a:rPr lang="pl-PL" sz="9600" b="1" dirty="0" smtClean="0"/>
              <a:t>Twoim priorytetem</a:t>
            </a:r>
            <a:endParaRPr lang="pl-PL" sz="9600" b="1" dirty="0"/>
          </a:p>
          <a:p>
            <a:r>
              <a:rPr lang="pl-PL" sz="9600" b="1" dirty="0" smtClean="0"/>
              <a:t>Poznaj </a:t>
            </a:r>
            <a:r>
              <a:rPr lang="pl-PL" sz="9600" b="1" dirty="0"/>
              <a:t>swojego klienta. Stwórz odpowiedniego klienta </a:t>
            </a:r>
            <a:endParaRPr lang="pl-PL" sz="9600" b="1" dirty="0" smtClean="0"/>
          </a:p>
          <a:p>
            <a:r>
              <a:rPr lang="pl-PL" sz="9600" b="1" dirty="0" smtClean="0"/>
              <a:t>Wdrażaj  platformy </a:t>
            </a:r>
            <a:r>
              <a:rPr lang="pl-PL" sz="9600" b="1" dirty="0"/>
              <a:t>śledzenia połączeń… i nie tylko….</a:t>
            </a:r>
            <a:endParaRPr lang="en-IE" sz="9600" dirty="0"/>
          </a:p>
        </p:txBody>
      </p:sp>
      <p:sp>
        <p:nvSpPr>
          <p:cNvPr id="4" name="Text Placeholder 3">
            <a:extLst>
              <a:ext uri="{FF2B5EF4-FFF2-40B4-BE49-F238E27FC236}">
                <a16:creationId xmlns="" xmlns:a16="http://schemas.microsoft.com/office/drawing/2014/main" id="{1FD002D2-D64E-4817-B3A2-E624A38A85C0}"/>
              </a:ext>
            </a:extLst>
          </p:cNvPr>
          <p:cNvSpPr>
            <a:spLocks noGrp="1"/>
          </p:cNvSpPr>
          <p:nvPr>
            <p:ph type="body" sz="quarter" idx="20"/>
          </p:nvPr>
        </p:nvSpPr>
        <p:spPr>
          <a:xfrm>
            <a:off x="514401" y="2938902"/>
            <a:ext cx="11545518" cy="629984"/>
          </a:xfrm>
        </p:spPr>
        <p:txBody>
          <a:bodyPr/>
          <a:lstStyle/>
          <a:p>
            <a:pPr>
              <a:defRPr/>
            </a:pPr>
            <a:r>
              <a:rPr lang="pl-PL" b="1" dirty="0" smtClean="0">
                <a:latin typeface="+mn-lt"/>
              </a:rPr>
              <a:t>Marketing dla sukcesu</a:t>
            </a:r>
            <a:endParaRPr lang="en-US" b="1" dirty="0">
              <a:latin typeface="+mn-lt"/>
            </a:endParaRPr>
          </a:p>
          <a:p>
            <a:pPr>
              <a:defRPr/>
            </a:pPr>
            <a:r>
              <a:rPr lang="pl-PL" sz="3300" dirty="0">
                <a:latin typeface="+mn-lt"/>
              </a:rPr>
              <a:t>Przedsiębiorcy dzielą się najlepszymi wskazówkami marketingowymi</a:t>
            </a:r>
            <a:endParaRPr lang="en-IE" sz="3300" dirty="0">
              <a:latin typeface="+mn-lt"/>
            </a:endParaRPr>
          </a:p>
        </p:txBody>
      </p:sp>
    </p:spTree>
    <p:extLst>
      <p:ext uri="{BB962C8B-B14F-4D97-AF65-F5344CB8AC3E}">
        <p14:creationId xmlns:p14="http://schemas.microsoft.com/office/powerpoint/2010/main" val="410579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50BF661-F675-491D-9430-4BE466C97654}"/>
              </a:ext>
            </a:extLst>
          </p:cNvPr>
          <p:cNvSpPr>
            <a:spLocks noGrp="1"/>
          </p:cNvSpPr>
          <p:nvPr>
            <p:ph type="body" sz="quarter" idx="13"/>
          </p:nvPr>
        </p:nvSpPr>
        <p:spPr>
          <a:xfrm>
            <a:off x="4150967" y="455634"/>
            <a:ext cx="7407087" cy="1260509"/>
          </a:xfrm>
        </p:spPr>
        <p:txBody>
          <a:bodyPr>
            <a:normAutofit fontScale="25000" lnSpcReduction="20000"/>
          </a:bodyPr>
          <a:lstStyle/>
          <a:p>
            <a:pPr>
              <a:defRPr/>
            </a:pPr>
            <a:r>
              <a:rPr lang="pl-PL" sz="13200" b="1" dirty="0" smtClean="0">
                <a:solidFill>
                  <a:srgbClr val="E63275"/>
                </a:solidFill>
              </a:rPr>
              <a:t>Marketing dla sukcesu</a:t>
            </a:r>
            <a:endParaRPr lang="en-US" sz="13200" b="1" dirty="0">
              <a:solidFill>
                <a:srgbClr val="E63275"/>
              </a:solidFill>
            </a:endParaRPr>
          </a:p>
          <a:p>
            <a:pPr>
              <a:defRPr/>
            </a:pPr>
            <a:endParaRPr lang="pl-PL" b="1" i="1" dirty="0">
              <a:solidFill>
                <a:srgbClr val="10B2A3"/>
              </a:solidFill>
            </a:endParaRPr>
          </a:p>
          <a:p>
            <a:pPr>
              <a:defRPr/>
            </a:pPr>
            <a:r>
              <a:rPr lang="pl-PL" sz="13200" b="1" i="1" dirty="0" smtClean="0">
                <a:solidFill>
                  <a:srgbClr val="10B2A3"/>
                </a:solidFill>
              </a:rPr>
              <a:t>Przedsiębiorcy dzielą się najlepszymi wskazówkami marketingowymi</a:t>
            </a:r>
            <a:endParaRPr lang="en-IE" sz="13200" dirty="0"/>
          </a:p>
        </p:txBody>
      </p:sp>
      <p:sp>
        <p:nvSpPr>
          <p:cNvPr id="4" name="Text Placeholder 3">
            <a:extLst>
              <a:ext uri="{FF2B5EF4-FFF2-40B4-BE49-F238E27FC236}">
                <a16:creationId xmlns="" xmlns:a16="http://schemas.microsoft.com/office/drawing/2014/main" id="{C644836C-6505-4BF3-8EAC-2F127539EA08}"/>
              </a:ext>
            </a:extLst>
          </p:cNvPr>
          <p:cNvSpPr>
            <a:spLocks noGrp="1"/>
          </p:cNvSpPr>
          <p:nvPr>
            <p:ph type="body" sz="quarter" idx="14"/>
          </p:nvPr>
        </p:nvSpPr>
        <p:spPr>
          <a:xfrm>
            <a:off x="4972051" y="2117448"/>
            <a:ext cx="7219950" cy="3975101"/>
          </a:xfrm>
        </p:spPr>
        <p:txBody>
          <a:bodyPr/>
          <a:lstStyle/>
          <a:p>
            <a:pPr algn="just"/>
            <a:r>
              <a:rPr lang="pl-PL" dirty="0"/>
              <a:t>Marketing jest jednym z najtrudniejszych wyzwań stojących przed przedsiębiorcą. Możesz mieć świetny pomysł i świetny </a:t>
            </a:r>
            <a:r>
              <a:rPr lang="pl-PL" dirty="0" smtClean="0"/>
              <a:t>produkt, ale </a:t>
            </a:r>
            <a:r>
              <a:rPr lang="pl-PL" dirty="0"/>
              <a:t>jeśli nie możesz skutecznie promować swojego pomysłu, nigdy nie odniesiesz takiego sukcesu, jak </a:t>
            </a:r>
            <a:r>
              <a:rPr lang="pl-PL" dirty="0" smtClean="0"/>
              <a:t>powinieneś.</a:t>
            </a:r>
            <a:endParaRPr lang="pl-PL" dirty="0"/>
          </a:p>
          <a:p>
            <a:pPr algn="just"/>
            <a:r>
              <a:rPr lang="pl-PL" dirty="0" smtClean="0"/>
              <a:t>W </a:t>
            </a:r>
            <a:r>
              <a:rPr lang="pl-PL" dirty="0"/>
              <a:t>tej sekcji dowiesz się, </a:t>
            </a:r>
            <a:r>
              <a:rPr lang="pl-PL" dirty="0" smtClean="0"/>
              <a:t>jakie </a:t>
            </a:r>
            <a:r>
              <a:rPr lang="pl-PL" dirty="0"/>
              <a:t>skuteczne wskazówki marketingowe wdrożyli właściciele firm i przedsiębiorcy oraz jak </a:t>
            </a:r>
            <a:r>
              <a:rPr lang="pl-PL" dirty="0" smtClean="0"/>
              <a:t>te strategie </a:t>
            </a:r>
            <a:r>
              <a:rPr lang="pl-PL" dirty="0"/>
              <a:t>doprowadziły ich do sukcesu.</a:t>
            </a:r>
            <a:endParaRPr lang="en-IE" dirty="0"/>
          </a:p>
        </p:txBody>
      </p:sp>
      <p:pic>
        <p:nvPicPr>
          <p:cNvPr id="6" name="Picture 5" descr="A group of people in a room&#10;&#10;Description automatically generated">
            <a:extLst>
              <a:ext uri="{FF2B5EF4-FFF2-40B4-BE49-F238E27FC236}">
                <a16:creationId xmlns="" xmlns:a16="http://schemas.microsoft.com/office/drawing/2014/main" id="{091615B1-4058-4411-9A09-E9807F3A8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33" y="2924376"/>
            <a:ext cx="4350530" cy="2895822"/>
          </a:xfrm>
          <a:prstGeom prst="rect">
            <a:avLst/>
          </a:prstGeom>
        </p:spPr>
      </p:pic>
    </p:spTree>
    <p:extLst>
      <p:ext uri="{BB962C8B-B14F-4D97-AF65-F5344CB8AC3E}">
        <p14:creationId xmlns:p14="http://schemas.microsoft.com/office/powerpoint/2010/main" val="1036368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5259897" y="1914132"/>
            <a:ext cx="6441566" cy="3631644"/>
          </a:xfrm>
        </p:spPr>
        <p:txBody>
          <a:bodyPr/>
          <a:lstStyle/>
          <a:p>
            <a:pPr algn="just"/>
            <a:r>
              <a:rPr lang="pl-PL" dirty="0"/>
              <a:t>Skoncentruj swoje działania marketingowe na tym, gdzie spędzają czas Twoi klienci lub potencjalni klienci. Idź tam, gdzie są i gdzie spędzają czas. Będzie to wymagało przeprowadzenia pewnych badań, aby zrozumieć ich obecne zachowanie i zrozumieć, gdzie spędzają czas. Na przykład uczestnicz w grupach na Facebooku lub LinkedIn. Zobacz, jak potencjalni klienci reagują na wysiłki konkurencji i gdzie wchodzą w interakcję z konkurencją. Jeśli Twoi klienci nie spędzają czasu w jednym rodzaju mediów społecznościowych, nie spędzaj tam czasu i nie wykorzystuj swojego budżetu w tym medium </a:t>
            </a:r>
            <a:r>
              <a:rPr lang="pl-PL" dirty="0" smtClean="0"/>
              <a:t>marketingowym.</a:t>
            </a:r>
            <a:endParaRPr lang="en-IE" dirty="0"/>
          </a:p>
        </p:txBody>
      </p:sp>
      <p:pic>
        <p:nvPicPr>
          <p:cNvPr id="8" name="Picture Placeholder 7" descr="A person standing in front of a building&#10;&#10;Description automatically generated">
            <a:extLst>
              <a:ext uri="{FF2B5EF4-FFF2-40B4-BE49-F238E27FC236}">
                <a16:creationId xmlns="" xmlns:a16="http://schemas.microsoft.com/office/drawing/2014/main" id="{6E8D220B-8B7C-4828-9C7C-39DEAEECFAC2}"/>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309" r="309"/>
          <a:stretch>
            <a:fillRect/>
          </a:stretch>
        </p:blipFill>
        <p:spPr>
          <a:xfrm>
            <a:off x="784254" y="1496775"/>
            <a:ext cx="4115891" cy="4141280"/>
          </a:xfrm>
        </p:spPr>
      </p:pic>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4412609" y="282794"/>
            <a:ext cx="7288854" cy="1478893"/>
          </a:xfrm>
        </p:spPr>
        <p:txBody>
          <a:bodyPr>
            <a:normAutofit fontScale="92500" lnSpcReduction="10000"/>
          </a:bodyPr>
          <a:lstStyle/>
          <a:p>
            <a:pPr algn="ctr">
              <a:lnSpc>
                <a:spcPct val="110000"/>
              </a:lnSpc>
              <a:spcBef>
                <a:spcPts val="0"/>
              </a:spcBef>
            </a:pPr>
            <a:r>
              <a:rPr lang="pl-PL" b="1" dirty="0" smtClean="0"/>
              <a:t># </a:t>
            </a:r>
            <a:r>
              <a:rPr lang="pl-PL" b="1" dirty="0"/>
              <a:t>1- Idź tam, gdzie są Twoi potencjalni klienci</a:t>
            </a:r>
            <a:r>
              <a:rPr lang="pl-PL" b="1" dirty="0" smtClean="0"/>
              <a:t>!</a:t>
            </a:r>
            <a:br>
              <a:rPr lang="pl-PL" b="1" dirty="0" smtClean="0"/>
            </a:br>
            <a:r>
              <a:rPr lang="en-IE" sz="2600" b="1" i="1" dirty="0" smtClean="0">
                <a:solidFill>
                  <a:srgbClr val="10B2A3"/>
                </a:solidFill>
              </a:rPr>
              <a:t>Suzanne </a:t>
            </a:r>
            <a:r>
              <a:rPr lang="en-IE" sz="2600" b="1" i="1" dirty="0">
                <a:solidFill>
                  <a:srgbClr val="10B2A3"/>
                </a:solidFill>
              </a:rPr>
              <a:t>Brown, </a:t>
            </a:r>
            <a:r>
              <a:rPr lang="en-IE" sz="2600" b="1" i="1" dirty="0">
                <a:solidFill>
                  <a:srgbClr val="10B2A3"/>
                </a:solidFill>
                <a:hlinkClick r:id="rId3">
                  <a:extLst>
                    <a:ext uri="{A12FA001-AC4F-418D-AE19-62706E023703}">
                      <ahyp:hlinkClr xmlns="" xmlns:ahyp="http://schemas.microsoft.com/office/drawing/2018/hyperlinkcolor" val="tx"/>
                    </a:ext>
                  </a:extLst>
                </a:hlinkClick>
              </a:rPr>
              <a:t>Oksuzi marketing</a:t>
            </a:r>
            <a:endParaRPr lang="en-IE" sz="2600" b="1" i="1" dirty="0">
              <a:solidFill>
                <a:srgbClr val="10B2A3"/>
              </a:solidFill>
            </a:endParaRPr>
          </a:p>
          <a:p>
            <a:pPr algn="ctr">
              <a:lnSpc>
                <a:spcPct val="110000"/>
              </a:lnSpc>
              <a:spcBef>
                <a:spcPts val="0"/>
              </a:spcBef>
            </a:pPr>
            <a:endParaRPr lang="en-IE" dirty="0"/>
          </a:p>
        </p:txBody>
      </p:sp>
    </p:spTree>
    <p:extLst>
      <p:ext uri="{BB962C8B-B14F-4D97-AF65-F5344CB8AC3E}">
        <p14:creationId xmlns:p14="http://schemas.microsoft.com/office/powerpoint/2010/main" val="4003168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4924338" y="1914132"/>
            <a:ext cx="6777125" cy="3631644"/>
          </a:xfrm>
        </p:spPr>
        <p:txBody>
          <a:bodyPr/>
          <a:lstStyle/>
          <a:p>
            <a:pPr algn="just"/>
            <a:r>
              <a:rPr lang="pl-PL" b="1" dirty="0">
                <a:solidFill>
                  <a:srgbClr val="E63275"/>
                </a:solidFill>
              </a:rPr>
              <a:t>Marketing przychodzący koncentruje się na przyciąganiu potencjalnych klientów poprzez odpowiednie i pomocne treści oraz dodawaniu wartości na każdym etapie </a:t>
            </a:r>
            <a:r>
              <a:rPr lang="pl-PL" b="1" dirty="0" smtClean="0">
                <a:solidFill>
                  <a:srgbClr val="E63275"/>
                </a:solidFill>
              </a:rPr>
              <a:t>relacji z kupującym.</a:t>
            </a:r>
            <a:endParaRPr lang="pl-PL" dirty="0"/>
          </a:p>
          <a:p>
            <a:pPr algn="just"/>
            <a:r>
              <a:rPr lang="pl-PL" sz="2200" dirty="0"/>
              <a:t>Dzięki marketingowi przychodzącemu potencjalni klienci znajdują Twoją markę za pośrednictwem kanałów takich jak blogi, wyszukiwarki i media społecznościowe. Marketing przychodzący to bez wątpienia najskuteczniejsza strategia - w </a:t>
            </a:r>
            <a:r>
              <a:rPr lang="pl-PL" sz="2200" dirty="0" smtClean="0"/>
              <a:t>szczególności </a:t>
            </a:r>
            <a:r>
              <a:rPr lang="pl-PL" sz="2200" dirty="0" err="1" smtClean="0"/>
              <a:t>content</a:t>
            </a:r>
            <a:r>
              <a:rPr lang="pl-PL" sz="2200" dirty="0" smtClean="0"/>
              <a:t> marketing, optymalizacja </a:t>
            </a:r>
            <a:r>
              <a:rPr lang="pl-PL" sz="2200" dirty="0"/>
              <a:t>wyszukiwarek i media społecznościowe. W marketingu nie ma magii - chodzi o przyciąganie klientów pomocnymi, odpowiednimi treściami, które dotyczą ich problemów i / lub potrzeb oraz zapewniają wartość</a:t>
            </a:r>
            <a:r>
              <a:rPr lang="pl-PL" dirty="0"/>
              <a:t>.</a:t>
            </a:r>
            <a:endParaRPr lang="en-IE"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4335491" y="337878"/>
            <a:ext cx="7288854" cy="1478893"/>
          </a:xfrm>
        </p:spPr>
        <p:txBody>
          <a:bodyPr>
            <a:normAutofit fontScale="92500" lnSpcReduction="10000"/>
          </a:bodyPr>
          <a:lstStyle/>
          <a:p>
            <a:pPr algn="ctr">
              <a:lnSpc>
                <a:spcPct val="110000"/>
              </a:lnSpc>
              <a:spcBef>
                <a:spcPts val="0"/>
              </a:spcBef>
            </a:pPr>
            <a:r>
              <a:rPr lang="pl-PL" b="1" dirty="0"/>
              <a:t># 2- Niech marketing przychodzący będzie </a:t>
            </a:r>
            <a:r>
              <a:rPr lang="pl-PL" b="1" dirty="0" smtClean="0"/>
              <a:t>priorytetem</a:t>
            </a:r>
            <a:br>
              <a:rPr lang="pl-PL" b="1" dirty="0" smtClean="0"/>
            </a:br>
            <a:r>
              <a:rPr lang="en-IE" sz="2600" b="1" i="1" dirty="0" smtClean="0">
                <a:solidFill>
                  <a:srgbClr val="10B2A3"/>
                </a:solidFill>
              </a:rPr>
              <a:t>Crystal </a:t>
            </a:r>
            <a:r>
              <a:rPr lang="en-IE" sz="2600" b="1" i="1" dirty="0">
                <a:solidFill>
                  <a:srgbClr val="10B2A3"/>
                </a:solidFill>
              </a:rPr>
              <a:t>McFerran, </a:t>
            </a:r>
            <a:r>
              <a:rPr lang="en-IE" sz="2600" b="1" i="1" dirty="0">
                <a:solidFill>
                  <a:srgbClr val="10B2A3"/>
                </a:solidFill>
                <a:hlinkClick r:id="rId2">
                  <a:extLst>
                    <a:ext uri="{A12FA001-AC4F-418D-AE19-62706E023703}">
                      <ahyp:hlinkClr xmlns="" xmlns:ahyp="http://schemas.microsoft.com/office/drawing/2018/hyperlinkcolor" val="tx"/>
                    </a:ext>
                  </a:extLst>
                </a:hlinkClick>
              </a:rPr>
              <a:t>Velo IT Group</a:t>
            </a:r>
            <a:r>
              <a:rPr lang="en-IE" sz="2600" b="1" i="1" dirty="0">
                <a:solidFill>
                  <a:srgbClr val="10B2A3"/>
                </a:solidFill>
              </a:rPr>
              <a:t>!</a:t>
            </a:r>
          </a:p>
        </p:txBody>
      </p:sp>
      <p:pic>
        <p:nvPicPr>
          <p:cNvPr id="7" name="Picture Placeholder 6" descr="A person talking on a cell phone&#10;&#10;Description automatically generated">
            <a:extLst>
              <a:ext uri="{FF2B5EF4-FFF2-40B4-BE49-F238E27FC236}">
                <a16:creationId xmlns="" xmlns:a16="http://schemas.microsoft.com/office/drawing/2014/main" id="{8934C093-4C19-4051-9806-0CCAC3050AC4}"/>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309" r="309"/>
          <a:stretch>
            <a:fillRect/>
          </a:stretch>
        </p:blipFill>
        <p:spPr>
          <a:xfrm>
            <a:off x="926868" y="1613178"/>
            <a:ext cx="3609380" cy="3631644"/>
          </a:xfrm>
        </p:spPr>
      </p:pic>
    </p:spTree>
    <p:extLst>
      <p:ext uri="{BB962C8B-B14F-4D97-AF65-F5344CB8AC3E}">
        <p14:creationId xmlns:p14="http://schemas.microsoft.com/office/powerpoint/2010/main" val="3619244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4924338" y="1914132"/>
            <a:ext cx="6777125" cy="3631644"/>
          </a:xfrm>
        </p:spPr>
        <p:txBody>
          <a:bodyPr/>
          <a:lstStyle/>
          <a:p>
            <a:pPr algn="just"/>
            <a:r>
              <a:rPr lang="pl-PL" dirty="0"/>
              <a:t>Może się to wydawać </a:t>
            </a:r>
            <a:r>
              <a:rPr lang="pl-PL" dirty="0" smtClean="0"/>
              <a:t>łatwe, </a:t>
            </a:r>
            <a:r>
              <a:rPr lang="pl-PL" dirty="0"/>
              <a:t>ale polecam innym </a:t>
            </a:r>
            <a:r>
              <a:rPr lang="pl-PL" dirty="0" err="1"/>
              <a:t>marketerom</a:t>
            </a:r>
            <a:r>
              <a:rPr lang="pl-PL" dirty="0"/>
              <a:t>, aby szczerze skupili się na tym kroku. Wiele razy </a:t>
            </a:r>
            <a:r>
              <a:rPr lang="pl-PL" dirty="0" smtClean="0"/>
              <a:t>widziałam </a:t>
            </a:r>
            <a:r>
              <a:rPr lang="pl-PL" dirty="0"/>
              <a:t>ludzi w moim zespole, którzy po prostu </a:t>
            </a:r>
            <a:r>
              <a:rPr lang="pl-PL" dirty="0" smtClean="0"/>
              <a:t>zakładali określoną osobowość </a:t>
            </a:r>
            <a:r>
              <a:rPr lang="pl-PL" dirty="0"/>
              <a:t>kupującego, która wydaje im się </a:t>
            </a:r>
            <a:r>
              <a:rPr lang="pl-PL" dirty="0" smtClean="0"/>
              <a:t>zasadna, </a:t>
            </a:r>
            <a:r>
              <a:rPr lang="pl-PL" dirty="0"/>
              <a:t>co jest najgorszym sposobem, </a:t>
            </a:r>
            <a:r>
              <a:rPr lang="pl-PL" dirty="0" smtClean="0"/>
              <a:t>ponieważ </a:t>
            </a:r>
            <a:r>
              <a:rPr lang="pl-PL" dirty="0"/>
              <a:t>bez względu na to</a:t>
            </a:r>
            <a:r>
              <a:rPr lang="pl-PL" b="1" dirty="0">
                <a:solidFill>
                  <a:srgbClr val="E63275"/>
                </a:solidFill>
              </a:rPr>
              <a:t>, jak niesamowita jest Twoja strategia marketingowa, jeśli nie celujesz </a:t>
            </a:r>
            <a:r>
              <a:rPr lang="pl-PL" b="1" dirty="0" smtClean="0">
                <a:solidFill>
                  <a:srgbClr val="E63275"/>
                </a:solidFill>
              </a:rPr>
              <a:t>we </a:t>
            </a:r>
            <a:r>
              <a:rPr lang="pl-PL" b="1" dirty="0">
                <a:solidFill>
                  <a:srgbClr val="E63275"/>
                </a:solidFill>
              </a:rPr>
              <a:t>właściwą publiczność, </a:t>
            </a:r>
            <a:r>
              <a:rPr lang="pl-PL" b="1" dirty="0" smtClean="0">
                <a:solidFill>
                  <a:srgbClr val="E63275"/>
                </a:solidFill>
              </a:rPr>
              <a:t>to Twoje działania są  </a:t>
            </a:r>
            <a:r>
              <a:rPr lang="pl-PL" b="1" dirty="0">
                <a:solidFill>
                  <a:srgbClr val="E63275"/>
                </a:solidFill>
              </a:rPr>
              <a:t>bezużyteczne</a:t>
            </a:r>
            <a:r>
              <a:rPr lang="pl-PL" b="1" dirty="0"/>
              <a:t>. </a:t>
            </a:r>
            <a:r>
              <a:rPr lang="pl-PL" dirty="0"/>
              <a:t>Stwórz więc </a:t>
            </a:r>
            <a:r>
              <a:rPr lang="pl-PL" dirty="0" smtClean="0"/>
              <a:t>„</a:t>
            </a:r>
            <a:r>
              <a:rPr lang="pl-PL" dirty="0" err="1" smtClean="0"/>
              <a:t>buyer</a:t>
            </a:r>
            <a:r>
              <a:rPr lang="pl-PL" dirty="0" smtClean="0"/>
              <a:t> persona” na </a:t>
            </a:r>
            <a:r>
              <a:rPr lang="pl-PL" dirty="0"/>
              <a:t>podstawie prawdziwych danych swoich klientów i badań rynku (jeśli jesteś nowy). Kiedy już będziesz w stanie nadać kupującemu twarz i osobowość, łatwiej będzie Ci sprostać jego potrzebom.</a:t>
            </a:r>
            <a:endParaRPr lang="en-IE"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4412609" y="282794"/>
            <a:ext cx="7288854" cy="1478893"/>
          </a:xfrm>
        </p:spPr>
        <p:txBody>
          <a:bodyPr>
            <a:normAutofit fontScale="92500" lnSpcReduction="10000"/>
          </a:bodyPr>
          <a:lstStyle/>
          <a:p>
            <a:pPr algn="ctr">
              <a:lnSpc>
                <a:spcPct val="110000"/>
              </a:lnSpc>
              <a:spcBef>
                <a:spcPts val="0"/>
              </a:spcBef>
            </a:pPr>
            <a:r>
              <a:rPr lang="pl-PL" b="1" dirty="0"/>
              <a:t># 3 - Poznaj swojego klienta. Stwórz </a:t>
            </a:r>
            <a:r>
              <a:rPr lang="pl-PL" b="1" dirty="0" smtClean="0"/>
              <a:t>odpowiedniego „</a:t>
            </a:r>
            <a:r>
              <a:rPr lang="pl-PL" b="1" dirty="0" err="1"/>
              <a:t>buyer</a:t>
            </a:r>
            <a:r>
              <a:rPr lang="pl-PL" b="1" dirty="0"/>
              <a:t> </a:t>
            </a:r>
            <a:r>
              <a:rPr lang="pl-PL" b="1" dirty="0" smtClean="0"/>
              <a:t>persona”</a:t>
            </a:r>
            <a:br>
              <a:rPr lang="pl-PL" b="1" dirty="0" smtClean="0"/>
            </a:br>
            <a:r>
              <a:rPr lang="en-IE" sz="2600" b="1" i="1" dirty="0" err="1" smtClean="0">
                <a:solidFill>
                  <a:srgbClr val="10B2A3"/>
                </a:solidFill>
              </a:rPr>
              <a:t>Preksha</a:t>
            </a:r>
            <a:r>
              <a:rPr lang="en-IE" sz="2600" b="1" i="1" dirty="0" smtClean="0">
                <a:solidFill>
                  <a:srgbClr val="10B2A3"/>
                </a:solidFill>
              </a:rPr>
              <a:t> </a:t>
            </a:r>
            <a:r>
              <a:rPr lang="en-IE" sz="2600" b="1" i="1" dirty="0">
                <a:solidFill>
                  <a:srgbClr val="10B2A3"/>
                </a:solidFill>
              </a:rPr>
              <a:t>Madan, </a:t>
            </a:r>
            <a:r>
              <a:rPr lang="en-IE" sz="2600" b="1" i="1" dirty="0">
                <a:solidFill>
                  <a:srgbClr val="10B2A3"/>
                </a:solidFill>
                <a:hlinkClick r:id="rId2">
                  <a:extLst>
                    <a:ext uri="{A12FA001-AC4F-418D-AE19-62706E023703}">
                      <ahyp:hlinkClr xmlns="" xmlns:ahyp="http://schemas.microsoft.com/office/drawing/2018/hyperlinkcolor" val="tx"/>
                    </a:ext>
                  </a:extLst>
                </a:hlinkClick>
              </a:rPr>
              <a:t>AdNabu</a:t>
            </a:r>
            <a:r>
              <a:rPr lang="en-IE" sz="2600" b="1" i="1" dirty="0">
                <a:solidFill>
                  <a:srgbClr val="10B2A3"/>
                </a:solidFill>
              </a:rPr>
              <a:t>!</a:t>
            </a:r>
          </a:p>
        </p:txBody>
      </p:sp>
      <p:pic>
        <p:nvPicPr>
          <p:cNvPr id="8" name="Picture Placeholder 7" descr="A person standing in front of a mirror posing for the camera&#10;&#10;Description automatically generated">
            <a:extLst>
              <a:ext uri="{FF2B5EF4-FFF2-40B4-BE49-F238E27FC236}">
                <a16:creationId xmlns="" xmlns:a16="http://schemas.microsoft.com/office/drawing/2014/main" id="{C7B4D526-ED66-47C9-A5DF-3B51A7A8F29C}"/>
              </a:ext>
            </a:extLst>
          </p:cNvPr>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l="309" r="309"/>
          <a:stretch>
            <a:fillRect/>
          </a:stretch>
        </p:blipFill>
        <p:spPr>
          <a:xfrm>
            <a:off x="608086" y="1404496"/>
            <a:ext cx="4072971" cy="4098095"/>
          </a:xfrm>
        </p:spPr>
      </p:pic>
    </p:spTree>
    <p:extLst>
      <p:ext uri="{BB962C8B-B14F-4D97-AF65-F5344CB8AC3E}">
        <p14:creationId xmlns:p14="http://schemas.microsoft.com/office/powerpoint/2010/main" val="458931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4924338" y="1914132"/>
            <a:ext cx="6777125" cy="3631644"/>
          </a:xfrm>
        </p:spPr>
        <p:txBody>
          <a:bodyPr/>
          <a:lstStyle/>
          <a:p>
            <a:pPr algn="just"/>
            <a:r>
              <a:rPr lang="pl-PL" sz="2200" dirty="0"/>
              <a:t>Wydarzenia na żywo to zdecydowanie jeden z najlepszych sposobów generowania potencjalnych klientów i rozpoczynania budowania relacji, </a:t>
            </a:r>
            <a:r>
              <a:rPr lang="pl-PL" sz="2200" b="1" dirty="0">
                <a:solidFill>
                  <a:srgbClr val="E63275"/>
                </a:solidFill>
              </a:rPr>
              <a:t>ale ważne jest, aby później </a:t>
            </a:r>
            <a:r>
              <a:rPr lang="pl-PL" sz="2200" b="1" dirty="0" smtClean="0">
                <a:solidFill>
                  <a:srgbClr val="E63275"/>
                </a:solidFill>
              </a:rPr>
              <a:t> śledzić wyniki takich wydarzeń. </a:t>
            </a:r>
            <a:r>
              <a:rPr lang="pl-PL" sz="2200" dirty="0"/>
              <a:t>Prowadzimy kampanie </a:t>
            </a:r>
            <a:r>
              <a:rPr lang="pl-PL" sz="2200" dirty="0" smtClean="0"/>
              <a:t>mailingowe po </a:t>
            </a:r>
            <a:r>
              <a:rPr lang="pl-PL" sz="2200" dirty="0"/>
              <a:t>wydarzeniach i dzielimy </a:t>
            </a:r>
            <a:r>
              <a:rPr lang="pl-PL" sz="2200" dirty="0" smtClean="0"/>
              <a:t>je według regionów</a:t>
            </a:r>
            <a:r>
              <a:rPr lang="pl-PL" sz="2200" dirty="0"/>
              <a:t>, aby menedżerowie mogli nad nimi pracować z zespołami </a:t>
            </a:r>
            <a:r>
              <a:rPr lang="pl-PL" sz="2200" dirty="0" smtClean="0"/>
              <a:t>sprzedażowymi. </a:t>
            </a:r>
            <a:r>
              <a:rPr lang="pl-PL" sz="2200" dirty="0"/>
              <a:t>Po wydarzeniu regularnie dzwonimy do zespołu sprzedaży, aby upewnić się, że wiedzą, gdzie są </a:t>
            </a:r>
            <a:r>
              <a:rPr lang="pl-PL" sz="2200" dirty="0" smtClean="0"/>
              <a:t> potencjalni klienci. </a:t>
            </a:r>
            <a:br>
              <a:rPr lang="pl-PL" sz="2200" dirty="0" smtClean="0"/>
            </a:br>
            <a:r>
              <a:rPr lang="pl-PL" sz="2200" b="1" dirty="0" smtClean="0">
                <a:solidFill>
                  <a:srgbClr val="E63275"/>
                </a:solidFill>
              </a:rPr>
              <a:t>Kiedy </a:t>
            </a:r>
            <a:r>
              <a:rPr lang="pl-PL" sz="2200" b="1" dirty="0">
                <a:solidFill>
                  <a:srgbClr val="E63275"/>
                </a:solidFill>
              </a:rPr>
              <a:t>już zbudujesz relacje, możesz wrócić do wydarzeń i ludzie przychodzą i mówią: „Cześć, poznałem was w zeszłym roku…”</a:t>
            </a:r>
            <a:r>
              <a:rPr lang="en-IE" sz="2200" b="1" dirty="0">
                <a:solidFill>
                  <a:srgbClr val="E63275"/>
                </a:solidFill>
              </a:rPr>
              <a:t> </a:t>
            </a:r>
            <a:r>
              <a:rPr lang="pl-PL" sz="2200" dirty="0"/>
              <a:t>To ogromna przewaga wydarzeń nad marketingiem </a:t>
            </a:r>
            <a:r>
              <a:rPr lang="pl-PL" sz="2200" dirty="0" smtClean="0"/>
              <a:t>e-mailowym, </a:t>
            </a:r>
            <a:r>
              <a:rPr lang="pl-PL" sz="2200" dirty="0"/>
              <a:t>jest bardziej osobisty i nie jesteś tylko agencją rekrutacyjną bez twarzy</a:t>
            </a:r>
            <a:r>
              <a:rPr lang="en-IE" sz="2200" dirty="0" smtClean="0"/>
              <a:t>.</a:t>
            </a:r>
            <a:endParaRPr lang="en-IE" sz="2200"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4412609" y="282794"/>
            <a:ext cx="7288854" cy="1478893"/>
          </a:xfrm>
        </p:spPr>
        <p:txBody>
          <a:bodyPr>
            <a:normAutofit/>
          </a:bodyPr>
          <a:lstStyle/>
          <a:p>
            <a:pPr algn="ctr">
              <a:lnSpc>
                <a:spcPct val="110000"/>
              </a:lnSpc>
              <a:spcBef>
                <a:spcPts val="0"/>
              </a:spcBef>
            </a:pPr>
            <a:r>
              <a:rPr lang="pl-PL" b="1" dirty="0" smtClean="0"/>
              <a:t># </a:t>
            </a:r>
            <a:r>
              <a:rPr lang="pl-PL" b="1" dirty="0"/>
              <a:t>4 - Częste wydarzenia na </a:t>
            </a:r>
            <a:r>
              <a:rPr lang="pl-PL" b="1" dirty="0" smtClean="0"/>
              <a:t>żywo</a:t>
            </a:r>
            <a:br>
              <a:rPr lang="pl-PL" b="1" dirty="0" smtClean="0"/>
            </a:br>
            <a:r>
              <a:rPr lang="en-IE" sz="2600" b="1" i="1" dirty="0" smtClean="0">
                <a:solidFill>
                  <a:srgbClr val="10B2A3"/>
                </a:solidFill>
              </a:rPr>
              <a:t>Nicola </a:t>
            </a:r>
            <a:r>
              <a:rPr lang="en-IE" sz="2600" b="1" i="1" dirty="0">
                <a:solidFill>
                  <a:srgbClr val="10B2A3"/>
                </a:solidFill>
              </a:rPr>
              <a:t>Lloyd, </a:t>
            </a:r>
            <a:r>
              <a:rPr lang="en-IE" sz="2600" b="1" i="1" dirty="0">
                <a:solidFill>
                  <a:srgbClr val="10B2A3"/>
                </a:solidFill>
                <a:hlinkClick r:id="rId2">
                  <a:extLst>
                    <a:ext uri="{A12FA001-AC4F-418D-AE19-62706E023703}">
                      <ahyp:hlinkClr xmlns="" xmlns:ahyp="http://schemas.microsoft.com/office/drawing/2018/hyperlinkcolor" val="tx"/>
                    </a:ext>
                  </a:extLst>
                </a:hlinkClick>
              </a:rPr>
              <a:t>Frank Recruitment Group</a:t>
            </a:r>
            <a:r>
              <a:rPr lang="en-IE" sz="2600" b="1" i="1" dirty="0">
                <a:solidFill>
                  <a:srgbClr val="10B2A3"/>
                </a:solidFill>
              </a:rPr>
              <a:t>!</a:t>
            </a:r>
          </a:p>
        </p:txBody>
      </p:sp>
      <p:pic>
        <p:nvPicPr>
          <p:cNvPr id="12" name="Picture Placeholder 11" descr="A person posing for a picture&#10;&#10;Description automatically generated">
            <a:extLst>
              <a:ext uri="{FF2B5EF4-FFF2-40B4-BE49-F238E27FC236}">
                <a16:creationId xmlns="" xmlns:a16="http://schemas.microsoft.com/office/drawing/2014/main" id="{51A3F44C-962D-40A2-9051-CF43F4CE1AAD}"/>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309" r="309"/>
          <a:stretch>
            <a:fillRect/>
          </a:stretch>
        </p:blipFill>
        <p:spPr>
          <a:xfrm>
            <a:off x="884923" y="1574089"/>
            <a:ext cx="3687077" cy="3709821"/>
          </a:xfrm>
        </p:spPr>
      </p:pic>
    </p:spTree>
    <p:extLst>
      <p:ext uri="{BB962C8B-B14F-4D97-AF65-F5344CB8AC3E}">
        <p14:creationId xmlns:p14="http://schemas.microsoft.com/office/powerpoint/2010/main" val="1546559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4924338" y="1914132"/>
            <a:ext cx="6777125" cy="3631644"/>
          </a:xfrm>
        </p:spPr>
        <p:txBody>
          <a:bodyPr/>
          <a:lstStyle/>
          <a:p>
            <a:pPr algn="just"/>
            <a:r>
              <a:rPr lang="pl-PL" dirty="0"/>
              <a:t>Nie próbuj robić wszystkiego i nie próbuj być wszystkim! </a:t>
            </a:r>
            <a:r>
              <a:rPr lang="pl-PL" b="1" dirty="0">
                <a:solidFill>
                  <a:srgbClr val="E63275"/>
                </a:solidFill>
              </a:rPr>
              <a:t>Wybierz kilka kluczowych taktyk i stosuj je konsekwentnie. Nie musisz być na każdej platformie mediów społecznościowych i nie musisz stosować każdej metody marketingowej, z którą się spotykasz. </a:t>
            </a:r>
            <a:r>
              <a:rPr lang="pl-PL" dirty="0"/>
              <a:t>Znajdź to, co jest dla Ciebie najlepsze i skoncentruj się na byciu najlepszym w tej konkretnej metodzie.</a:t>
            </a:r>
            <a:endParaRPr lang="en-IE"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4412609" y="282794"/>
            <a:ext cx="7288854" cy="1478893"/>
          </a:xfrm>
        </p:spPr>
        <p:txBody>
          <a:bodyPr>
            <a:normAutofit/>
          </a:bodyPr>
          <a:lstStyle/>
          <a:p>
            <a:pPr algn="ctr">
              <a:lnSpc>
                <a:spcPct val="110000"/>
              </a:lnSpc>
              <a:spcBef>
                <a:spcPts val="0"/>
              </a:spcBef>
            </a:pPr>
            <a:r>
              <a:rPr lang="en-IE" b="1" dirty="0"/>
              <a:t># 5 - </a:t>
            </a:r>
            <a:r>
              <a:rPr lang="en-IE" b="1" dirty="0" err="1"/>
              <a:t>Konsekwencja</a:t>
            </a:r>
            <a:r>
              <a:rPr lang="en-IE" b="1" dirty="0"/>
              <a:t> jest </a:t>
            </a:r>
            <a:r>
              <a:rPr lang="en-IE" b="1" dirty="0" err="1" smtClean="0"/>
              <a:t>kluczowa</a:t>
            </a:r>
            <a:r>
              <a:rPr lang="pl-PL" b="1" dirty="0" smtClean="0"/>
              <a:t/>
            </a:r>
            <a:br>
              <a:rPr lang="pl-PL" b="1" dirty="0" smtClean="0"/>
            </a:br>
            <a:r>
              <a:rPr lang="en-IE" sz="2600" b="1" i="1" dirty="0" smtClean="0">
                <a:solidFill>
                  <a:srgbClr val="10B2A3"/>
                </a:solidFill>
              </a:rPr>
              <a:t>Amber </a:t>
            </a:r>
            <a:r>
              <a:rPr lang="en-IE" sz="2600" b="1" i="1" dirty="0">
                <a:solidFill>
                  <a:srgbClr val="10B2A3"/>
                </a:solidFill>
              </a:rPr>
              <a:t>Phillips, </a:t>
            </a:r>
            <a:r>
              <a:rPr lang="en-IE" sz="2600" b="1" i="1" dirty="0">
                <a:solidFill>
                  <a:srgbClr val="10B2A3"/>
                </a:solidFill>
                <a:hlinkClick r:id="rId2">
                  <a:extLst>
                    <a:ext uri="{A12FA001-AC4F-418D-AE19-62706E023703}">
                      <ahyp:hlinkClr xmlns="" xmlns:ahyp="http://schemas.microsoft.com/office/drawing/2018/hyperlinkcolor" val="tx"/>
                    </a:ext>
                  </a:extLst>
                </a:hlinkClick>
              </a:rPr>
              <a:t>Amber Phillips Design</a:t>
            </a:r>
            <a:r>
              <a:rPr lang="en-IE" sz="2600" b="1" i="1" dirty="0">
                <a:solidFill>
                  <a:srgbClr val="10B2A3"/>
                </a:solidFill>
              </a:rPr>
              <a:t>!</a:t>
            </a:r>
          </a:p>
        </p:txBody>
      </p:sp>
      <p:pic>
        <p:nvPicPr>
          <p:cNvPr id="7" name="Picture Placeholder 6" descr="A person wearing a purple shirt and smiling at the camera&#10;&#10;Description automatically generated">
            <a:extLst>
              <a:ext uri="{FF2B5EF4-FFF2-40B4-BE49-F238E27FC236}">
                <a16:creationId xmlns="" xmlns:a16="http://schemas.microsoft.com/office/drawing/2014/main" id="{14E42F6E-C261-4D9E-B196-69BE0ED4ACE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309" r="309"/>
          <a:stretch>
            <a:fillRect/>
          </a:stretch>
        </p:blipFill>
        <p:spPr>
          <a:xfrm>
            <a:off x="714245" y="1505164"/>
            <a:ext cx="3698364" cy="3721177"/>
          </a:xfrm>
        </p:spPr>
      </p:pic>
    </p:spTree>
    <p:extLst>
      <p:ext uri="{BB962C8B-B14F-4D97-AF65-F5344CB8AC3E}">
        <p14:creationId xmlns:p14="http://schemas.microsoft.com/office/powerpoint/2010/main" val="3997155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4412610" y="1914132"/>
            <a:ext cx="7288854" cy="3631644"/>
          </a:xfrm>
        </p:spPr>
        <p:txBody>
          <a:bodyPr/>
          <a:lstStyle/>
          <a:p>
            <a:pPr algn="just"/>
            <a:r>
              <a:rPr lang="pl-PL" sz="2300" dirty="0"/>
              <a:t>Jednym z najlepszych narzędzi, których można użyć do śledzenia określonych kampanii marketingowych i zwrotu z inwestycji (ROI), jest wdrożenie platformy śledzenia połączeń. Platforma śledzenia połączeń umożliwia przypisywanie unikalnych numerów telefonów i źródeł śledzenia, dostarczając cennych informacji o tym, jakie kampanie marketingowe generują potencjalnych klientów, a które nie. Te wskaźniki dostarczają informacji o tym, gdzie wydać pieniądze </a:t>
            </a:r>
            <a:r>
              <a:rPr lang="pl-PL" sz="2300" dirty="0" smtClean="0"/>
              <a:t>na marketing </a:t>
            </a:r>
            <a:r>
              <a:rPr lang="pl-PL" sz="2300" dirty="0"/>
              <a:t>i gdzie obniżyć koszty. Przez lata </a:t>
            </a:r>
            <a:r>
              <a:rPr lang="pl-PL" sz="2300" dirty="0" smtClean="0"/>
              <a:t>pracowałam </a:t>
            </a:r>
            <a:r>
              <a:rPr lang="pl-PL" sz="2300" dirty="0"/>
              <a:t>z wieloma klientami, którzy </a:t>
            </a:r>
            <a:r>
              <a:rPr lang="pl-PL" sz="2300" dirty="0" smtClean="0"/>
              <a:t>wyrzucali </a:t>
            </a:r>
            <a:r>
              <a:rPr lang="pl-PL" sz="2300" dirty="0"/>
              <a:t>swoje </a:t>
            </a:r>
            <a:r>
              <a:rPr lang="pl-PL" sz="2300" dirty="0" smtClean="0"/>
              <a:t>pieniądze </a:t>
            </a:r>
            <a:r>
              <a:rPr lang="pl-PL" sz="2300" dirty="0"/>
              <a:t>na wiatr, bez prawdziwego śledzenia. Wyobraź sobie, ile pieniędzy </a:t>
            </a:r>
            <a:r>
              <a:rPr lang="pl-PL" sz="2300" dirty="0" smtClean="0"/>
              <a:t>oszczędza się  </a:t>
            </a:r>
            <a:r>
              <a:rPr lang="pl-PL" sz="2300" dirty="0"/>
              <a:t>po </a:t>
            </a:r>
            <a:r>
              <a:rPr lang="pl-PL" sz="2300" dirty="0" smtClean="0"/>
              <a:t>wdrożeniu odpowiednich narzędzi, które umożliwiają </a:t>
            </a:r>
            <a:r>
              <a:rPr lang="pl-PL" sz="2300" dirty="0"/>
              <a:t>firmom podejmowanie świadomych decyzji marketingowych!</a:t>
            </a:r>
            <a:endParaRPr lang="en-IE" sz="2300"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4479721" y="651909"/>
            <a:ext cx="7288854" cy="1478893"/>
          </a:xfrm>
        </p:spPr>
        <p:txBody>
          <a:bodyPr>
            <a:normAutofit fontScale="85000" lnSpcReduction="10000"/>
          </a:bodyPr>
          <a:lstStyle/>
          <a:p>
            <a:pPr algn="ctr">
              <a:lnSpc>
                <a:spcPct val="110000"/>
              </a:lnSpc>
              <a:spcBef>
                <a:spcPts val="0"/>
              </a:spcBef>
            </a:pPr>
            <a:r>
              <a:rPr lang="pl-PL" b="1" dirty="0"/>
              <a:t># 6 - </a:t>
            </a:r>
            <a:r>
              <a:rPr lang="pl-PL" b="1" dirty="0" smtClean="0"/>
              <a:t>Wdrażaj platformy </a:t>
            </a:r>
            <a:r>
              <a:rPr lang="pl-PL" b="1" dirty="0"/>
              <a:t>śledzenia </a:t>
            </a:r>
            <a:r>
              <a:rPr lang="pl-PL" b="1" dirty="0" smtClean="0"/>
              <a:t>połączeń</a:t>
            </a:r>
            <a:br>
              <a:rPr lang="pl-PL" b="1" dirty="0" smtClean="0"/>
            </a:br>
            <a:r>
              <a:rPr lang="en-IE" sz="2800" b="1" i="1" dirty="0" smtClean="0">
                <a:solidFill>
                  <a:srgbClr val="10B2A3"/>
                </a:solidFill>
              </a:rPr>
              <a:t>Marissa </a:t>
            </a:r>
            <a:r>
              <a:rPr lang="en-IE" sz="2800" b="1" i="1" dirty="0">
                <a:solidFill>
                  <a:srgbClr val="10B2A3"/>
                </a:solidFill>
              </a:rPr>
              <a:t>Katrin Maldonado, </a:t>
            </a:r>
            <a:r>
              <a:rPr lang="en-IE" sz="2800" b="1" i="1" dirty="0">
                <a:solidFill>
                  <a:srgbClr val="10B2A3"/>
                </a:solidFill>
                <a:hlinkClick r:id="rId2">
                  <a:extLst>
                    <a:ext uri="{A12FA001-AC4F-418D-AE19-62706E023703}">
                      <ahyp:hlinkClr xmlns="" xmlns:ahyp="http://schemas.microsoft.com/office/drawing/2018/hyperlinkcolor" val="tx"/>
                    </a:ext>
                  </a:extLst>
                </a:hlinkClick>
              </a:rPr>
              <a:t>Relative Marketing Group</a:t>
            </a:r>
            <a:r>
              <a:rPr lang="en-IE" sz="2800" b="1" i="1" dirty="0">
                <a:solidFill>
                  <a:srgbClr val="10B2A3"/>
                </a:solidFill>
              </a:rPr>
              <a:t>!</a:t>
            </a:r>
          </a:p>
        </p:txBody>
      </p:sp>
      <p:pic>
        <p:nvPicPr>
          <p:cNvPr id="8" name="Picture Placeholder 7" descr="A person smiling for the camera&#10;&#10;Description automatically generated">
            <a:extLst>
              <a:ext uri="{FF2B5EF4-FFF2-40B4-BE49-F238E27FC236}">
                <a16:creationId xmlns="" xmlns:a16="http://schemas.microsoft.com/office/drawing/2014/main" id="{408DA715-81A9-4E14-B0E0-126A7DB52FBD}"/>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309" r="309"/>
          <a:stretch>
            <a:fillRect/>
          </a:stretch>
        </p:blipFill>
        <p:spPr>
          <a:xfrm>
            <a:off x="608086" y="1404496"/>
            <a:ext cx="3628354" cy="3650735"/>
          </a:xfrm>
        </p:spPr>
      </p:pic>
    </p:spTree>
    <p:extLst>
      <p:ext uri="{BB962C8B-B14F-4D97-AF65-F5344CB8AC3E}">
        <p14:creationId xmlns:p14="http://schemas.microsoft.com/office/powerpoint/2010/main" val="86111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82903" y="2871552"/>
            <a:ext cx="5423273" cy="2497338"/>
          </a:xfrm>
        </p:spPr>
        <p:txBody>
          <a:bodyPr rtlCol="0">
            <a:noAutofit/>
          </a:bodyPr>
          <a:lstStyle/>
          <a:p>
            <a:pPr algn="l">
              <a:defRPr/>
            </a:pPr>
            <a:r>
              <a:rPr lang="pl-PL" sz="4800" b="1" i="0" dirty="0" smtClean="0"/>
              <a:t>SEKCJA</a:t>
            </a:r>
            <a:r>
              <a:rPr lang="en-US" sz="4800" b="1" i="0" dirty="0" smtClean="0"/>
              <a:t> </a:t>
            </a:r>
            <a:r>
              <a:rPr lang="en-US" sz="4800" b="1" i="0" dirty="0"/>
              <a:t>1: </a:t>
            </a:r>
            <a:r>
              <a:rPr lang="pl-PL" sz="4800" b="1" i="0" dirty="0" smtClean="0"/>
              <a:t>Czym jest Marketing</a:t>
            </a:r>
            <a:endParaRPr lang="en-US" sz="4800" b="1" i="0" dirty="0"/>
          </a:p>
          <a:p>
            <a:pPr algn="l">
              <a:defRPr/>
            </a:pPr>
            <a:endParaRPr lang="en-US" sz="4800" b="1" i="0" dirty="0"/>
          </a:p>
          <a:p>
            <a:pPr algn="l">
              <a:lnSpc>
                <a:spcPct val="100000"/>
              </a:lnSpc>
              <a:spcBef>
                <a:spcPts val="0"/>
              </a:spcBef>
            </a:pPr>
            <a:r>
              <a:rPr lang="pl-PL" sz="2800" i="0" dirty="0"/>
              <a:t>Dowiedz się, czym jest marketing i jaki ma związek ze sprzedażą. Świetny marketing zaczyna się od Twojej marki, więc szczegółowo przyjrzymy się </a:t>
            </a:r>
            <a:r>
              <a:rPr lang="pl-PL" sz="2800" i="0" dirty="0" err="1" smtClean="0"/>
              <a:t>brandingowi</a:t>
            </a:r>
            <a:r>
              <a:rPr lang="pl-PL" sz="2800" i="0" dirty="0" smtClean="0"/>
              <a:t> czyli budowaniu świadomości marki.</a:t>
            </a:r>
            <a:endParaRPr lang="en-US" sz="4800" i="0" dirty="0"/>
          </a:p>
        </p:txBody>
      </p:sp>
      <p:pic>
        <p:nvPicPr>
          <p:cNvPr id="1026" name="Picture 2" descr="CIT - Cork Institute of Technology - Certificate in Digital ...">
            <a:extLst>
              <a:ext uri="{FF2B5EF4-FFF2-40B4-BE49-F238E27FC236}">
                <a16:creationId xmlns="" xmlns:a16="http://schemas.microsoft.com/office/drawing/2014/main" id="{433444DD-8CB1-4D9F-A700-D87C18D7C3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3703550"/>
            <a:ext cx="3733800" cy="220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54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4924338" y="2291636"/>
            <a:ext cx="6777125" cy="3631644"/>
          </a:xfrm>
        </p:spPr>
        <p:txBody>
          <a:bodyPr/>
          <a:lstStyle/>
          <a:p>
            <a:pPr algn="just"/>
            <a:r>
              <a:rPr lang="pl-PL" dirty="0"/>
              <a:t>Rób wszystko, co </a:t>
            </a:r>
            <a:r>
              <a:rPr lang="pl-PL" dirty="0" smtClean="0"/>
              <a:t>przyciąga i zmusza publiczność do reakcji (czy </a:t>
            </a:r>
            <a:r>
              <a:rPr lang="pl-PL" dirty="0"/>
              <a:t>to niespodziewane łzy, zaskoczenie, czy też opadnięcie </a:t>
            </a:r>
            <a:r>
              <a:rPr lang="pl-PL" dirty="0" smtClean="0"/>
              <a:t>szczęki). </a:t>
            </a:r>
            <a:r>
              <a:rPr lang="pl-PL" dirty="0"/>
              <a:t>Gdy to </a:t>
            </a:r>
            <a:r>
              <a:rPr lang="pl-PL" dirty="0" smtClean="0"/>
              <a:t>osiągniesz, zacznij rozmowę</a:t>
            </a:r>
            <a:r>
              <a:rPr lang="pl-PL" dirty="0"/>
              <a:t>, podczas </a:t>
            </a:r>
            <a:r>
              <a:rPr lang="pl-PL" dirty="0" smtClean="0"/>
              <a:t>której klienci nadal </a:t>
            </a:r>
            <a:r>
              <a:rPr lang="pl-PL" dirty="0"/>
              <a:t>przetrawiają to, co zobaczyli / usłyszeli / doświadczyli. Te kilka cennych sekund, kiedy Twoja taktyka lub fabuła sprawiły, że publiczność zaniemówiła, to marketingowe złoto. Wykorzystaj je, aby zaangażować się i rozpocząć rozmowę o swojej marce i produkcie.</a:t>
            </a:r>
            <a:endParaRPr lang="en-IE"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4479721" y="651909"/>
            <a:ext cx="7288854" cy="1478893"/>
          </a:xfrm>
        </p:spPr>
        <p:txBody>
          <a:bodyPr>
            <a:normAutofit/>
          </a:bodyPr>
          <a:lstStyle/>
          <a:p>
            <a:pPr algn="ctr">
              <a:lnSpc>
                <a:spcPct val="110000"/>
              </a:lnSpc>
              <a:spcBef>
                <a:spcPts val="0"/>
              </a:spcBef>
            </a:pPr>
            <a:r>
              <a:rPr lang="pl-PL" b="1" dirty="0"/>
              <a:t># 7 - Szok / niespodzianka i </a:t>
            </a:r>
            <a:r>
              <a:rPr lang="pl-PL" b="1" dirty="0" smtClean="0"/>
              <a:t>rozmowa</a:t>
            </a:r>
            <a:br>
              <a:rPr lang="pl-PL" b="1" dirty="0" smtClean="0"/>
            </a:br>
            <a:r>
              <a:rPr lang="en-IE" dirty="0"/>
              <a:t> </a:t>
            </a:r>
            <a:r>
              <a:rPr lang="en-IE" sz="2400" b="1" i="1" dirty="0">
                <a:solidFill>
                  <a:srgbClr val="10B2A3"/>
                </a:solidFill>
              </a:rPr>
              <a:t>Jinal Shah, </a:t>
            </a:r>
            <a:r>
              <a:rPr lang="en-IE" sz="2400" b="1" i="1" dirty="0">
                <a:solidFill>
                  <a:srgbClr val="10B2A3"/>
                </a:solidFill>
                <a:hlinkClick r:id="rId2">
                  <a:extLst>
                    <a:ext uri="{A12FA001-AC4F-418D-AE19-62706E023703}">
                      <ahyp:hlinkClr xmlns="" xmlns:ahyp="http://schemas.microsoft.com/office/drawing/2018/hyperlinkcolor" val="tx"/>
                    </a:ext>
                  </a:extLst>
                </a:hlinkClick>
              </a:rPr>
              <a:t>If I Were Marketing</a:t>
            </a:r>
            <a:r>
              <a:rPr lang="en-IE" sz="2400" b="1" i="1" dirty="0">
                <a:solidFill>
                  <a:srgbClr val="10B2A3"/>
                </a:solidFill>
              </a:rPr>
              <a:t>!</a:t>
            </a:r>
          </a:p>
        </p:txBody>
      </p:sp>
      <p:pic>
        <p:nvPicPr>
          <p:cNvPr id="7" name="Picture Placeholder 6" descr="A person in a green plant&#10;&#10;Description automatically generated">
            <a:extLst>
              <a:ext uri="{FF2B5EF4-FFF2-40B4-BE49-F238E27FC236}">
                <a16:creationId xmlns="" xmlns:a16="http://schemas.microsoft.com/office/drawing/2014/main" id="{E11884BE-55B3-4119-8F65-73B422F7BD3D}"/>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309" r="309"/>
          <a:stretch>
            <a:fillRect/>
          </a:stretch>
        </p:blipFill>
        <p:spPr>
          <a:xfrm>
            <a:off x="870341" y="1530331"/>
            <a:ext cx="3609380" cy="3631644"/>
          </a:xfrm>
        </p:spPr>
      </p:pic>
    </p:spTree>
    <p:extLst>
      <p:ext uri="{BB962C8B-B14F-4D97-AF65-F5344CB8AC3E}">
        <p14:creationId xmlns:p14="http://schemas.microsoft.com/office/powerpoint/2010/main" val="1771435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4412610" y="1897354"/>
            <a:ext cx="7558480" cy="3631644"/>
          </a:xfrm>
        </p:spPr>
        <p:txBody>
          <a:bodyPr/>
          <a:lstStyle/>
          <a:p>
            <a:pPr algn="just"/>
            <a:r>
              <a:rPr lang="pl-PL" sz="2200" dirty="0"/>
              <a:t>Nie jestem krzykliwym, zręcznym sprzedawcą, ani nie </a:t>
            </a:r>
            <a:r>
              <a:rPr lang="pl-PL" sz="2200" dirty="0" smtClean="0"/>
              <a:t>powinnam  </a:t>
            </a:r>
            <a:r>
              <a:rPr lang="pl-PL" sz="2200" dirty="0"/>
              <a:t>chcieć nim być. Jestem introwertykiem. </a:t>
            </a:r>
            <a:r>
              <a:rPr lang="pl-PL" sz="2200" b="1" dirty="0">
                <a:solidFill>
                  <a:srgbClr val="E63275"/>
                </a:solidFill>
              </a:rPr>
              <a:t>Moje podejście marketingowe odzwierciedla moją osobowość, więc wydaje się naturalne i autentyczne. </a:t>
            </a:r>
            <a:r>
              <a:rPr lang="pl-PL" sz="2200" dirty="0"/>
              <a:t>Lubię myśleć o relacjach biznesowych w kontekście romantycznych relacji. Jeśli jesteś na pierwszej randce i osoba, którą spotykasz, prosi Cię o poślubienie jej, prawdopodobnie </a:t>
            </a:r>
            <a:r>
              <a:rPr lang="pl-PL" sz="2200" dirty="0" smtClean="0"/>
              <a:t>uciekasz… </a:t>
            </a:r>
            <a:r>
              <a:rPr lang="pl-PL" sz="2200" dirty="0"/>
              <a:t>szybko! To samo w biznesie. Nie próbuj sfinalizować transakcji na pierwszym spotkaniu. To niezręczne. Umów się na pierwszą </a:t>
            </a:r>
            <a:r>
              <a:rPr lang="pl-PL" sz="2200" dirty="0" smtClean="0"/>
              <a:t>randkę</a:t>
            </a:r>
            <a:r>
              <a:rPr lang="pl-PL" sz="2200" dirty="0"/>
              <a:t> </a:t>
            </a:r>
            <a:r>
              <a:rPr lang="pl-PL" sz="2200" dirty="0" smtClean="0"/>
              <a:t>( zaproś do odwiedzenia  strony internetowej.) </a:t>
            </a:r>
            <a:r>
              <a:rPr lang="pl-PL" sz="2200" dirty="0"/>
              <a:t>Następnie </a:t>
            </a:r>
            <a:r>
              <a:rPr lang="pl-PL" sz="2200" dirty="0" smtClean="0"/>
              <a:t>zaproś klienta „na kawę” (</a:t>
            </a:r>
            <a:r>
              <a:rPr lang="pl-PL" sz="2200" dirty="0"/>
              <a:t>Chcesz pobrać mój bezpłatny raport?) Jeśli coś </a:t>
            </a:r>
            <a:r>
              <a:rPr lang="pl-PL" sz="2200" dirty="0" smtClean="0"/>
              <a:t> </a:t>
            </a:r>
            <a:r>
              <a:rPr lang="pl-PL" sz="2200" dirty="0"/>
              <a:t>kliknie, </a:t>
            </a:r>
            <a:r>
              <a:rPr lang="pl-PL" sz="2200" dirty="0" smtClean="0"/>
              <a:t>zaproś klienta na obiad</a:t>
            </a:r>
            <a:r>
              <a:rPr lang="pl-PL" sz="2200" dirty="0"/>
              <a:t> </a:t>
            </a:r>
            <a:r>
              <a:rPr lang="pl-PL" sz="2200" dirty="0" smtClean="0"/>
              <a:t>(to etap kupowania  podstawowego </a:t>
            </a:r>
            <a:r>
              <a:rPr lang="pl-PL" sz="2200" dirty="0"/>
              <a:t>produkt.) I tak, jeśli wszystko pójdzie dobrze… małżeństwo. (Już czas, </a:t>
            </a:r>
            <a:r>
              <a:rPr lang="pl-PL" sz="2200" dirty="0" smtClean="0"/>
              <a:t>aby Klient  </a:t>
            </a:r>
            <a:r>
              <a:rPr lang="pl-PL" sz="2200" dirty="0"/>
              <a:t>kupił </a:t>
            </a:r>
            <a:r>
              <a:rPr lang="pl-PL" sz="2200" dirty="0" smtClean="0"/>
              <a:t>ofertę </a:t>
            </a:r>
            <a:r>
              <a:rPr lang="pl-PL" sz="2200" dirty="0"/>
              <a:t>z </a:t>
            </a:r>
            <a:r>
              <a:rPr lang="pl-PL" sz="2200" dirty="0" smtClean="0"/>
              <a:t>najdroższego przedziału). </a:t>
            </a:r>
            <a:r>
              <a:rPr lang="pl-PL" sz="2200" dirty="0"/>
              <a:t>I nie zapomnij </a:t>
            </a:r>
            <a:r>
              <a:rPr lang="pl-PL" sz="2200" dirty="0" smtClean="0"/>
              <a:t>– „zaplanuj randkę” </a:t>
            </a:r>
            <a:r>
              <a:rPr lang="pl-PL" sz="2200" dirty="0"/>
              <a:t>wieczorem po zawarciu umowy.</a:t>
            </a:r>
            <a:endParaRPr lang="en-IE" sz="2200"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4479721" y="651909"/>
            <a:ext cx="7288854" cy="1478893"/>
          </a:xfrm>
        </p:spPr>
        <p:txBody>
          <a:bodyPr>
            <a:normAutofit/>
          </a:bodyPr>
          <a:lstStyle/>
          <a:p>
            <a:pPr algn="ctr">
              <a:lnSpc>
                <a:spcPct val="100000"/>
              </a:lnSpc>
              <a:spcBef>
                <a:spcPts val="0"/>
              </a:spcBef>
            </a:pPr>
            <a:r>
              <a:rPr lang="en-IE" b="1" dirty="0"/>
              <a:t># 8 - </a:t>
            </a:r>
            <a:r>
              <a:rPr lang="en-IE" b="1" dirty="0" err="1"/>
              <a:t>Budowanie</a:t>
            </a:r>
            <a:r>
              <a:rPr lang="en-IE" b="1" dirty="0"/>
              <a:t> </a:t>
            </a:r>
            <a:r>
              <a:rPr lang="en-IE" b="1" dirty="0" err="1" smtClean="0"/>
              <a:t>relacji</a:t>
            </a:r>
            <a:r>
              <a:rPr lang="pl-PL" b="1" dirty="0" smtClean="0"/>
              <a:t/>
            </a:r>
            <a:br>
              <a:rPr lang="pl-PL" b="1" dirty="0" smtClean="0"/>
            </a:br>
            <a:r>
              <a:rPr lang="en-IE" dirty="0"/>
              <a:t> </a:t>
            </a:r>
            <a:r>
              <a:rPr lang="en-IE" sz="2400" b="1" i="1" dirty="0">
                <a:solidFill>
                  <a:srgbClr val="10B2A3"/>
                </a:solidFill>
              </a:rPr>
              <a:t>Michele Daae, </a:t>
            </a:r>
            <a:r>
              <a:rPr lang="en-IE" sz="2400" b="1" i="1" dirty="0">
                <a:solidFill>
                  <a:srgbClr val="10B2A3"/>
                </a:solidFill>
                <a:hlinkClick r:id="rId2">
                  <a:extLst>
                    <a:ext uri="{A12FA001-AC4F-418D-AE19-62706E023703}">
                      <ahyp:hlinkClr xmlns="" xmlns:ahyp="http://schemas.microsoft.com/office/drawing/2018/hyperlinkcolor" val="tx"/>
                    </a:ext>
                  </a:extLst>
                </a:hlinkClick>
              </a:rPr>
              <a:t>Daae Consulting</a:t>
            </a:r>
            <a:r>
              <a:rPr lang="en-IE" sz="2400" b="1" i="1" dirty="0">
                <a:solidFill>
                  <a:srgbClr val="10B2A3"/>
                </a:solidFill>
              </a:rPr>
              <a:t>!</a:t>
            </a:r>
          </a:p>
        </p:txBody>
      </p:sp>
      <p:pic>
        <p:nvPicPr>
          <p:cNvPr id="6" name="Picture Placeholder 5" descr="A person taking a selfie&#10;&#10;Description automatically generated">
            <a:extLst>
              <a:ext uri="{FF2B5EF4-FFF2-40B4-BE49-F238E27FC236}">
                <a16:creationId xmlns="" xmlns:a16="http://schemas.microsoft.com/office/drawing/2014/main" id="{7D565190-C991-46D4-88D8-CE7C96D71F2E}"/>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2049" r="22049"/>
          <a:stretch>
            <a:fillRect/>
          </a:stretch>
        </p:blipFill>
        <p:spPr>
          <a:xfrm>
            <a:off x="775866" y="1481242"/>
            <a:ext cx="3513702" cy="3535376"/>
          </a:xfrm>
        </p:spPr>
      </p:pic>
    </p:spTree>
    <p:extLst>
      <p:ext uri="{BB962C8B-B14F-4D97-AF65-F5344CB8AC3E}">
        <p14:creationId xmlns:p14="http://schemas.microsoft.com/office/powerpoint/2010/main" val="188267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4737893" y="2139189"/>
            <a:ext cx="6772509" cy="3631644"/>
          </a:xfrm>
        </p:spPr>
        <p:txBody>
          <a:bodyPr/>
          <a:lstStyle/>
          <a:p>
            <a:pPr algn="just"/>
            <a:r>
              <a:rPr lang="pl-PL" dirty="0"/>
              <a:t>Upewnij się, że komunikujesz, co Ty i Twoja firma możecie zrobić dla swoich obecnych i potencjalnych klientów, wyjaśniając korzyści, a nie </a:t>
            </a:r>
            <a:r>
              <a:rPr lang="pl-PL" dirty="0" smtClean="0"/>
              <a:t>funkcje lub cechy produktu. </a:t>
            </a:r>
            <a:r>
              <a:rPr lang="pl-PL" dirty="0"/>
              <a:t>Pokazywanie klientowi i mówienie mu, w jaki sposób Twoje produkty lub usługi poprawią jego życie, wzbudza znacznie większe zainteresowanie Twoją ofertą niż zwykłe </a:t>
            </a:r>
            <a:r>
              <a:rPr lang="pl-PL" dirty="0" smtClean="0"/>
              <a:t>wymienienie cech. </a:t>
            </a:r>
            <a:r>
              <a:rPr lang="pl-PL" dirty="0"/>
              <a:t>Jeśli na przykład polecasz klientce szampon, zamiast wymieniać składniki, wyjaśnij, jak będą wyglądać </a:t>
            </a:r>
            <a:r>
              <a:rPr lang="pl-PL" dirty="0" smtClean="0"/>
              <a:t>włosy </a:t>
            </a:r>
            <a:r>
              <a:rPr lang="pl-PL" dirty="0"/>
              <a:t>po użyciu. Niektórzy ludzie mogą kupować wyłącznie na podstawie funkcji, ale większość kieruje się emocjonalną reakcją i pragnieniem czerpania korzyści z tego, co sprzedajesz.</a:t>
            </a:r>
            <a:endParaRPr lang="en-IE"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3833769" y="651909"/>
            <a:ext cx="7934806" cy="1478893"/>
          </a:xfrm>
        </p:spPr>
        <p:txBody>
          <a:bodyPr>
            <a:normAutofit fontScale="92500" lnSpcReduction="10000"/>
          </a:bodyPr>
          <a:lstStyle/>
          <a:p>
            <a:pPr algn="ctr">
              <a:lnSpc>
                <a:spcPct val="100000"/>
              </a:lnSpc>
              <a:spcBef>
                <a:spcPts val="0"/>
              </a:spcBef>
            </a:pPr>
            <a:r>
              <a:rPr lang="pl-PL" b="1" dirty="0"/>
              <a:t># 9 - Skoncentruj się na korzyściach, a nie na </a:t>
            </a:r>
            <a:r>
              <a:rPr lang="pl-PL" b="1" dirty="0" smtClean="0"/>
              <a:t>cechach </a:t>
            </a:r>
            <a:br>
              <a:rPr lang="pl-PL" b="1" dirty="0" smtClean="0"/>
            </a:br>
            <a:r>
              <a:rPr lang="en-IE" dirty="0"/>
              <a:t> </a:t>
            </a:r>
            <a:r>
              <a:rPr lang="en-IE" sz="2600" b="1" i="1" dirty="0">
                <a:solidFill>
                  <a:srgbClr val="10B2A3"/>
                </a:solidFill>
              </a:rPr>
              <a:t> </a:t>
            </a:r>
            <a:r>
              <a:rPr lang="en-IE" sz="2600" b="1" i="1" dirty="0">
                <a:solidFill>
                  <a:srgbClr val="10B2A3"/>
                </a:solidFill>
                <a:hlinkClick r:id="rId2">
                  <a:extLst>
                    <a:ext uri="{A12FA001-AC4F-418D-AE19-62706E023703}">
                      <ahyp:hlinkClr xmlns="" xmlns:ahyp="http://schemas.microsoft.com/office/drawing/2018/hyperlinkcolor" val="tx"/>
                    </a:ext>
                  </a:extLst>
                </a:hlinkClick>
              </a:rPr>
              <a:t>Caity Hubert</a:t>
            </a:r>
            <a:endParaRPr lang="en-IE" sz="2600" b="1" i="1" dirty="0">
              <a:solidFill>
                <a:srgbClr val="10B2A3"/>
              </a:solidFill>
            </a:endParaRPr>
          </a:p>
        </p:txBody>
      </p:sp>
      <p:pic>
        <p:nvPicPr>
          <p:cNvPr id="8" name="Picture Placeholder 7" descr="A person smiling for the camera&#10;&#10;Description automatically generated">
            <a:extLst>
              <a:ext uri="{FF2B5EF4-FFF2-40B4-BE49-F238E27FC236}">
                <a16:creationId xmlns="" xmlns:a16="http://schemas.microsoft.com/office/drawing/2014/main" id="{D1686641-BD1A-4892-A0B9-506583531E52}"/>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5971" b="5971"/>
          <a:stretch>
            <a:fillRect/>
          </a:stretch>
        </p:blipFill>
        <p:spPr>
          <a:xfrm>
            <a:off x="939770" y="1555497"/>
            <a:ext cx="3539951" cy="3561787"/>
          </a:xfrm>
        </p:spPr>
      </p:pic>
    </p:spTree>
    <p:extLst>
      <p:ext uri="{BB962C8B-B14F-4D97-AF65-F5344CB8AC3E}">
        <p14:creationId xmlns:p14="http://schemas.microsoft.com/office/powerpoint/2010/main" val="397263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4202885" y="1291597"/>
            <a:ext cx="7692704" cy="3631644"/>
          </a:xfrm>
        </p:spPr>
        <p:txBody>
          <a:bodyPr/>
          <a:lstStyle/>
          <a:p>
            <a:endParaRPr lang="pl-PL" dirty="0"/>
          </a:p>
          <a:p>
            <a:r>
              <a:rPr lang="pl-PL" sz="2300" dirty="0" smtClean="0"/>
              <a:t>Działania</a:t>
            </a:r>
            <a:r>
              <a:rPr lang="pl-PL" sz="2300" dirty="0"/>
              <a:t>, takie jak przemawianie na konferencji, pisanie artykułów, budowanie grona obserwujących w mediach społecznościowych, przyczyniają się do zwiększania świadomości wśród potencjalnych klientów i budowania wiarygodności w większej społeczności. Zamiast próbować założyć własnego bloga lub biuletyn, spróbuj regularnie publikować artykuły </a:t>
            </a:r>
            <a:r>
              <a:rPr lang="pl-PL" sz="2300" dirty="0" smtClean="0"/>
              <a:t>na  </a:t>
            </a:r>
            <a:r>
              <a:rPr lang="pl-PL" sz="2300" dirty="0"/>
              <a:t>istniejących blogach o dużym natężeniu ruchu w Twojej branży lub biuletynach organizacji o podobnych poglądach, docierających do tej samej grupy docelowej, co Ty. Upewnij się, że umieściłeś na </a:t>
            </a:r>
            <a:r>
              <a:rPr lang="pl-PL" sz="2300" dirty="0" smtClean="0"/>
              <a:t>nich </a:t>
            </a:r>
            <a:r>
              <a:rPr lang="pl-PL" sz="2300" dirty="0"/>
              <a:t>swój adres URL lub dane kontaktowe, aby </a:t>
            </a:r>
            <a:r>
              <a:rPr lang="pl-PL" sz="2300" dirty="0" smtClean="0"/>
              <a:t>klienci mogli </a:t>
            </a:r>
            <a:r>
              <a:rPr lang="pl-PL" sz="2300" dirty="0"/>
              <a:t>Cię znaleźć i </a:t>
            </a:r>
            <a:r>
              <a:rPr lang="pl-PL" sz="2300" dirty="0" smtClean="0"/>
              <a:t>kontynuować współpracę. </a:t>
            </a:r>
            <a:r>
              <a:rPr lang="pl-PL" sz="2300" dirty="0"/>
              <a:t>Gdy Twoje artykuły lub przemówienia staną się dostępne online, pamiętaj, aby wysłać je za pośrednictwem mediów społecznościowych do wszystkich znajomych, obserwujących </a:t>
            </a:r>
            <a:r>
              <a:rPr lang="pl-PL" sz="2300" dirty="0" smtClean="0"/>
              <a:t>oraz bazy kontaktów</a:t>
            </a:r>
            <a:r>
              <a:rPr lang="pl-PL" sz="2300" dirty="0"/>
              <a:t>.</a:t>
            </a:r>
            <a:endParaRPr lang="en-IE" sz="2300"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3808602" y="248582"/>
            <a:ext cx="7934806" cy="1478893"/>
          </a:xfrm>
        </p:spPr>
        <p:txBody>
          <a:bodyPr>
            <a:normAutofit fontScale="92500" lnSpcReduction="10000"/>
          </a:bodyPr>
          <a:lstStyle/>
          <a:p>
            <a:pPr algn="ctr">
              <a:lnSpc>
                <a:spcPct val="100000"/>
              </a:lnSpc>
              <a:spcBef>
                <a:spcPts val="0"/>
              </a:spcBef>
            </a:pPr>
            <a:r>
              <a:rPr lang="pl-PL" b="1" dirty="0"/>
              <a:t># 10 - Regularnie publikuj treści w istniejących, często odwiedzanych </a:t>
            </a:r>
            <a:r>
              <a:rPr lang="pl-PL" b="1" dirty="0" smtClean="0"/>
              <a:t>blogach</a:t>
            </a:r>
            <a:br>
              <a:rPr lang="pl-PL" b="1" dirty="0" smtClean="0"/>
            </a:br>
            <a:r>
              <a:rPr lang="en-IE" dirty="0"/>
              <a:t> </a:t>
            </a:r>
            <a:r>
              <a:rPr lang="en-IE" sz="2600" b="1" i="1" dirty="0">
                <a:solidFill>
                  <a:srgbClr val="10B2A3"/>
                </a:solidFill>
              </a:rPr>
              <a:t>Paige Arnof-Fenn, </a:t>
            </a:r>
            <a:r>
              <a:rPr lang="en-IE" sz="2600" b="1" i="1" dirty="0">
                <a:solidFill>
                  <a:srgbClr val="10B2A3"/>
                </a:solidFill>
                <a:hlinkClick r:id="rId2">
                  <a:extLst>
                    <a:ext uri="{A12FA001-AC4F-418D-AE19-62706E023703}">
                      <ahyp:hlinkClr xmlns="" xmlns:ahyp="http://schemas.microsoft.com/office/drawing/2018/hyperlinkcolor" val="tx"/>
                    </a:ext>
                  </a:extLst>
                </a:hlinkClick>
              </a:rPr>
              <a:t>Mavens &amp; Moguls</a:t>
            </a:r>
            <a:r>
              <a:rPr lang="en-IE" sz="2600" b="1" i="1" dirty="0">
                <a:solidFill>
                  <a:srgbClr val="10B2A3"/>
                </a:solidFill>
              </a:rPr>
              <a:t>!</a:t>
            </a:r>
          </a:p>
        </p:txBody>
      </p:sp>
      <p:pic>
        <p:nvPicPr>
          <p:cNvPr id="7" name="Picture Placeholder 6" descr="A person sitting next to a fence&#10;&#10;Description automatically generated">
            <a:extLst>
              <a:ext uri="{FF2B5EF4-FFF2-40B4-BE49-F238E27FC236}">
                <a16:creationId xmlns="" xmlns:a16="http://schemas.microsoft.com/office/drawing/2014/main" id="{F9154326-ADE3-4959-A00D-626B24CE1F76}"/>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16590" b="16590"/>
          <a:stretch>
            <a:fillRect/>
          </a:stretch>
        </p:blipFill>
        <p:spPr>
          <a:xfrm>
            <a:off x="1077869" y="1727475"/>
            <a:ext cx="2981334" cy="2999724"/>
          </a:xfrm>
        </p:spPr>
      </p:pic>
    </p:spTree>
    <p:extLst>
      <p:ext uri="{BB962C8B-B14F-4D97-AF65-F5344CB8AC3E}">
        <p14:creationId xmlns:p14="http://schemas.microsoft.com/office/powerpoint/2010/main" val="2655824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4412435" y="1848982"/>
            <a:ext cx="7692704" cy="3631644"/>
          </a:xfrm>
        </p:spPr>
        <p:txBody>
          <a:bodyPr/>
          <a:lstStyle/>
          <a:p>
            <a:pPr algn="just"/>
            <a:r>
              <a:rPr lang="pl-PL" dirty="0" smtClean="0"/>
              <a:t>Nie </a:t>
            </a:r>
            <a:r>
              <a:rPr lang="pl-PL" dirty="0"/>
              <a:t>traktuj marketingu jako </a:t>
            </a:r>
            <a:r>
              <a:rPr lang="pl-PL" b="1" dirty="0">
                <a:solidFill>
                  <a:srgbClr val="E63275"/>
                </a:solidFill>
              </a:rPr>
              <a:t>„szybkiej </a:t>
            </a:r>
            <a:r>
              <a:rPr lang="pl-PL" b="1" dirty="0" smtClean="0">
                <a:solidFill>
                  <a:srgbClr val="E63275"/>
                </a:solidFill>
              </a:rPr>
              <a:t>naprawy” </a:t>
            </a:r>
            <a:r>
              <a:rPr lang="pl-PL" dirty="0"/>
              <a:t>tylko jako  </a:t>
            </a:r>
            <a:r>
              <a:rPr lang="pl-PL" dirty="0" smtClean="0"/>
              <a:t>rozwiązanie długoterminowe. </a:t>
            </a:r>
            <a:r>
              <a:rPr lang="pl-PL" dirty="0"/>
              <a:t>Marketing składa się z wielu ruchomych części i musisz zrozumieć i przedstawić swoje cele biznesowe, aby wiedzieć, gdzie przydzielić zasoby marketingowe. </a:t>
            </a:r>
            <a:r>
              <a:rPr lang="pl-PL" dirty="0" smtClean="0"/>
              <a:t>Chcesz </a:t>
            </a:r>
            <a:r>
              <a:rPr lang="pl-PL" dirty="0"/>
              <a:t>sprzedać określoną liczbę produktów? Czy chcesz po prostu zwiększyć świadomość na określonych rynkach? Najprawdopodobniej jest to połączenie </a:t>
            </a:r>
            <a:r>
              <a:rPr lang="pl-PL" dirty="0" smtClean="0"/>
              <a:t>powyższych</a:t>
            </a:r>
            <a:r>
              <a:rPr lang="pl-PL" dirty="0"/>
              <a:t>. Ułożenie tego w </a:t>
            </a:r>
            <a:r>
              <a:rPr lang="pl-PL" dirty="0" smtClean="0"/>
              <a:t>kolejności </a:t>
            </a:r>
            <a:r>
              <a:rPr lang="pl-PL" dirty="0"/>
              <a:t>pomaga Tobie lub komukolwiek, kto zajmuje się marketingiem, zrozumieć potrzeby firmy, a </a:t>
            </a:r>
            <a:r>
              <a:rPr lang="pl-PL" dirty="0" smtClean="0"/>
              <a:t>na tej podstawie możesz </a:t>
            </a:r>
            <a:r>
              <a:rPr lang="pl-PL" dirty="0"/>
              <a:t>zbudować przemyślaną strategię marketingową, która pomoże Ci osiągnąć </a:t>
            </a:r>
            <a:r>
              <a:rPr lang="pl-PL" dirty="0" smtClean="0"/>
              <a:t>wybrane cele</a:t>
            </a:r>
            <a:r>
              <a:rPr lang="pl-PL" dirty="0"/>
              <a:t>. Bez tego stracisz dużo czasu i pieniędzy!</a:t>
            </a:r>
            <a:endParaRPr lang="en-IE"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3808602" y="248582"/>
            <a:ext cx="7934806" cy="1478893"/>
          </a:xfrm>
        </p:spPr>
        <p:txBody>
          <a:bodyPr>
            <a:normAutofit/>
          </a:bodyPr>
          <a:lstStyle/>
          <a:p>
            <a:pPr algn="ctr"/>
            <a:r>
              <a:rPr lang="en-IE" b="1" dirty="0"/>
              <a:t># 11 - </a:t>
            </a:r>
            <a:r>
              <a:rPr lang="en-IE" b="1" dirty="0" err="1"/>
              <a:t>Poznaj</a:t>
            </a:r>
            <a:r>
              <a:rPr lang="en-IE" b="1" dirty="0"/>
              <a:t> </a:t>
            </a:r>
            <a:r>
              <a:rPr lang="en-IE" b="1" dirty="0" err="1"/>
              <a:t>swoje</a:t>
            </a:r>
            <a:r>
              <a:rPr lang="en-IE" b="1" dirty="0"/>
              <a:t> </a:t>
            </a:r>
            <a:r>
              <a:rPr lang="en-IE" b="1" dirty="0" err="1" smtClean="0"/>
              <a:t>cele</a:t>
            </a:r>
            <a:r>
              <a:rPr lang="pl-PL" b="1" dirty="0" smtClean="0"/>
              <a:t/>
            </a:r>
            <a:br>
              <a:rPr lang="pl-PL" b="1" dirty="0" smtClean="0"/>
            </a:br>
            <a:r>
              <a:rPr lang="en-IE" sz="2400" b="1" i="1" dirty="0">
                <a:solidFill>
                  <a:srgbClr val="10B2A3"/>
                </a:solidFill>
              </a:rPr>
              <a:t> Kristen Harold, </a:t>
            </a:r>
            <a:r>
              <a:rPr lang="en-IE" sz="2400" b="1" i="1" dirty="0">
                <a:solidFill>
                  <a:srgbClr val="10B2A3"/>
                </a:solidFill>
                <a:hlinkClick r:id="rId2">
                  <a:extLst>
                    <a:ext uri="{A12FA001-AC4F-418D-AE19-62706E023703}">
                      <ahyp:hlinkClr xmlns="" xmlns:ahyp="http://schemas.microsoft.com/office/drawing/2018/hyperlinkcolor" val="tx"/>
                    </a:ext>
                  </a:extLst>
                </a:hlinkClick>
              </a:rPr>
              <a:t>KMH Marketing</a:t>
            </a:r>
            <a:r>
              <a:rPr lang="en-IE" sz="2400" b="1" i="1" dirty="0">
                <a:solidFill>
                  <a:srgbClr val="10B2A3"/>
                </a:solidFill>
              </a:rPr>
              <a:t>!</a:t>
            </a:r>
          </a:p>
        </p:txBody>
      </p:sp>
      <p:pic>
        <p:nvPicPr>
          <p:cNvPr id="8" name="Picture Placeholder 7" descr="A person smiling for the camera&#10;&#10;Description automatically generated">
            <a:extLst>
              <a:ext uri="{FF2B5EF4-FFF2-40B4-BE49-F238E27FC236}">
                <a16:creationId xmlns="" xmlns:a16="http://schemas.microsoft.com/office/drawing/2014/main" id="{370D2F18-DCFE-4023-B193-E64FDE9F80F8}"/>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309" r="309"/>
          <a:stretch>
            <a:fillRect/>
          </a:stretch>
        </p:blipFill>
        <p:spPr>
          <a:xfrm>
            <a:off x="985590" y="1580664"/>
            <a:ext cx="3339849" cy="3360451"/>
          </a:xfrm>
        </p:spPr>
      </p:pic>
    </p:spTree>
    <p:extLst>
      <p:ext uri="{BB962C8B-B14F-4D97-AF65-F5344CB8AC3E}">
        <p14:creationId xmlns:p14="http://schemas.microsoft.com/office/powerpoint/2010/main" val="4094357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8D07E65-48B8-42C1-8EEE-F34D4301AC80}"/>
              </a:ext>
            </a:extLst>
          </p:cNvPr>
          <p:cNvSpPr>
            <a:spLocks noGrp="1"/>
          </p:cNvSpPr>
          <p:nvPr>
            <p:ph type="body" sz="quarter" idx="20"/>
          </p:nvPr>
        </p:nvSpPr>
        <p:spPr>
          <a:xfrm>
            <a:off x="5318620" y="2239856"/>
            <a:ext cx="6576968" cy="3631644"/>
          </a:xfrm>
        </p:spPr>
        <p:txBody>
          <a:bodyPr/>
          <a:lstStyle/>
          <a:p>
            <a:pPr algn="just"/>
            <a:r>
              <a:rPr lang="pl-PL" dirty="0"/>
              <a:t>Ponieważ nigdy nie wiesz, kiedy i gdzie potencjalni klienci lub inwestorzy mogą zetknąć się z twoją życiową ścieżką, musisz mieć wciągającą prezentację </a:t>
            </a:r>
            <a:r>
              <a:rPr lang="pl-PL" dirty="0" smtClean="0"/>
              <a:t> gotową do </a:t>
            </a:r>
            <a:r>
              <a:rPr lang="pl-PL" dirty="0"/>
              <a:t>udostępnienia w dowolnym momencie. Średni czas skupienia uwagi osoby dorosłej wynosi mniej niż osiem sekund, więc powinieneś mieć do zaoferowania coś fascynującego o swojej marce, </a:t>
            </a:r>
            <a:r>
              <a:rPr lang="pl-PL" dirty="0" smtClean="0"/>
              <a:t>coś co </a:t>
            </a:r>
            <a:r>
              <a:rPr lang="pl-PL" dirty="0"/>
              <a:t>pokazuje wartość i robi to </a:t>
            </a:r>
            <a:r>
              <a:rPr lang="pl-PL" dirty="0" smtClean="0"/>
              <a:t>szybko!</a:t>
            </a:r>
            <a:endParaRPr lang="en-IE" b="1" dirty="0"/>
          </a:p>
        </p:txBody>
      </p:sp>
      <p:sp>
        <p:nvSpPr>
          <p:cNvPr id="5" name="Text Placeholder 4">
            <a:extLst>
              <a:ext uri="{FF2B5EF4-FFF2-40B4-BE49-F238E27FC236}">
                <a16:creationId xmlns="" xmlns:a16="http://schemas.microsoft.com/office/drawing/2014/main" id="{E2AF18A3-864C-4111-9929-BC9BDC8090DD}"/>
              </a:ext>
            </a:extLst>
          </p:cNvPr>
          <p:cNvSpPr>
            <a:spLocks noGrp="1"/>
          </p:cNvSpPr>
          <p:nvPr>
            <p:ph type="body" sz="quarter" idx="22"/>
          </p:nvPr>
        </p:nvSpPr>
        <p:spPr>
          <a:xfrm>
            <a:off x="3558448" y="248582"/>
            <a:ext cx="8184960" cy="1571825"/>
          </a:xfrm>
        </p:spPr>
        <p:txBody>
          <a:bodyPr>
            <a:normAutofit/>
          </a:bodyPr>
          <a:lstStyle/>
          <a:p>
            <a:pPr algn="ctr"/>
            <a:r>
              <a:rPr lang="pl-PL" b="1" dirty="0"/>
              <a:t># 12 - Zawsze </a:t>
            </a:r>
            <a:r>
              <a:rPr lang="pl-PL" b="1" dirty="0" smtClean="0"/>
              <a:t>miej przygotowaną wciągającą </a:t>
            </a:r>
            <a:r>
              <a:rPr lang="pl-PL" b="1" dirty="0"/>
              <a:t>prezentację </a:t>
            </a:r>
            <a:r>
              <a:rPr lang="pl-PL" b="1" dirty="0" smtClean="0"/>
              <a:t> </a:t>
            </a:r>
            <a:br>
              <a:rPr lang="pl-PL" b="1" dirty="0" smtClean="0"/>
            </a:br>
            <a:r>
              <a:rPr lang="en-IE" sz="3100" b="1" i="1" dirty="0">
                <a:solidFill>
                  <a:srgbClr val="10B2A3"/>
                </a:solidFill>
              </a:rPr>
              <a:t> </a:t>
            </a:r>
            <a:r>
              <a:rPr lang="en-IE" sz="2600" b="1" i="1" dirty="0">
                <a:solidFill>
                  <a:srgbClr val="10B2A3"/>
                </a:solidFill>
              </a:rPr>
              <a:t>Kelley Lauginiger, </a:t>
            </a:r>
            <a:r>
              <a:rPr lang="en-IE" sz="2600" b="1" i="1" dirty="0">
                <a:solidFill>
                  <a:srgbClr val="10B2A3"/>
                </a:solidFill>
                <a:hlinkClick r:id="rId2">
                  <a:extLst>
                    <a:ext uri="{A12FA001-AC4F-418D-AE19-62706E023703}">
                      <ahyp:hlinkClr xmlns="" xmlns:ahyp="http://schemas.microsoft.com/office/drawing/2018/hyperlinkcolor" val="tx"/>
                    </a:ext>
                  </a:extLst>
                </a:hlinkClick>
              </a:rPr>
              <a:t>American Freight Furniture &amp; Mattress</a:t>
            </a:r>
            <a:r>
              <a:rPr lang="en-IE" sz="2600" b="1" i="1" dirty="0">
                <a:solidFill>
                  <a:srgbClr val="10B2A3"/>
                </a:solidFill>
              </a:rPr>
              <a:t>!</a:t>
            </a:r>
          </a:p>
        </p:txBody>
      </p:sp>
      <p:pic>
        <p:nvPicPr>
          <p:cNvPr id="7" name="Picture Placeholder 6" descr="A person looking at the camera&#10;&#10;Description automatically generated">
            <a:extLst>
              <a:ext uri="{FF2B5EF4-FFF2-40B4-BE49-F238E27FC236}">
                <a16:creationId xmlns="" xmlns:a16="http://schemas.microsoft.com/office/drawing/2014/main" id="{38883242-2ADF-4CDE-B8F3-E6200D80BD1B}"/>
              </a:ext>
            </a:extLst>
          </p:cNvPr>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l="16873" r="16873"/>
          <a:stretch>
            <a:fillRect/>
          </a:stretch>
        </p:blipFill>
        <p:spPr>
          <a:xfrm>
            <a:off x="943645" y="1664884"/>
            <a:ext cx="3506601" cy="3528231"/>
          </a:xfrm>
        </p:spPr>
      </p:pic>
    </p:spTree>
    <p:extLst>
      <p:ext uri="{BB962C8B-B14F-4D97-AF65-F5344CB8AC3E}">
        <p14:creationId xmlns:p14="http://schemas.microsoft.com/office/powerpoint/2010/main" val="2826170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E765355F-9B53-42C2-9238-47FD8EBB2DF5}"/>
              </a:ext>
            </a:extLst>
          </p:cNvPr>
          <p:cNvSpPr>
            <a:spLocks noGrp="1"/>
          </p:cNvSpPr>
          <p:nvPr>
            <p:ph type="body" sz="quarter" idx="11"/>
          </p:nvPr>
        </p:nvSpPr>
        <p:spPr>
          <a:xfrm>
            <a:off x="438535" y="1840442"/>
            <a:ext cx="6491432" cy="2654302"/>
          </a:xfrm>
        </p:spPr>
        <p:txBody>
          <a:bodyPr/>
          <a:lstStyle/>
          <a:p>
            <a:pPr lvl="0"/>
            <a:r>
              <a:rPr lang="en-IE" b="1" dirty="0" smtClean="0"/>
              <a:t>SE</a:t>
            </a:r>
            <a:r>
              <a:rPr lang="pl-PL" b="1" dirty="0" smtClean="0"/>
              <a:t>KCJA </a:t>
            </a:r>
            <a:r>
              <a:rPr lang="en-IE" b="1" dirty="0" smtClean="0"/>
              <a:t> </a:t>
            </a:r>
            <a:r>
              <a:rPr lang="en-IE" b="1" dirty="0"/>
              <a:t>3</a:t>
            </a:r>
          </a:p>
          <a:p>
            <a:pPr lvl="0"/>
            <a:r>
              <a:rPr lang="pl-PL" b="1" dirty="0"/>
              <a:t>Dotarcie </a:t>
            </a:r>
            <a:r>
              <a:rPr lang="pl-PL" b="1" dirty="0" smtClean="0"/>
              <a:t>i przyciągnięcie odbiorców oraz rozpoczęcie </a:t>
            </a:r>
            <a:r>
              <a:rPr lang="pl-PL" b="1" dirty="0"/>
              <a:t>sprzedaży</a:t>
            </a:r>
            <a:r>
              <a:rPr lang="pl-PL" b="1" dirty="0" smtClean="0"/>
              <a:t>!</a:t>
            </a:r>
            <a:br>
              <a:rPr lang="pl-PL" b="1" dirty="0" smtClean="0"/>
            </a:br>
            <a:endParaRPr lang="pl-PL" b="1" dirty="0" smtClean="0"/>
          </a:p>
          <a:p>
            <a:pPr lvl="0"/>
            <a:endParaRPr lang="pl-PL" sz="2400" dirty="0">
              <a:latin typeface="+mn-lt"/>
            </a:endParaRPr>
          </a:p>
          <a:p>
            <a:pPr lvl="0"/>
            <a:r>
              <a:rPr lang="pl-PL" sz="2400" dirty="0" smtClean="0">
                <a:latin typeface="+mn-lt"/>
              </a:rPr>
              <a:t>Jak </a:t>
            </a:r>
            <a:r>
              <a:rPr lang="pl-PL" sz="2400" dirty="0">
                <a:latin typeface="+mn-lt"/>
              </a:rPr>
              <a:t>dotrzeć </a:t>
            </a:r>
            <a:r>
              <a:rPr lang="pl-PL" sz="2400" dirty="0" smtClean="0">
                <a:latin typeface="+mn-lt"/>
              </a:rPr>
              <a:t>do klientów</a:t>
            </a:r>
            <a:r>
              <a:rPr lang="pl-PL" sz="2400" dirty="0">
                <a:latin typeface="+mn-lt"/>
              </a:rPr>
              <a:t>? Gdzie są Twoi klienci? Czego chcą Twoi klienci?</a:t>
            </a:r>
            <a:endParaRPr lang="en-IE" sz="2400" dirty="0">
              <a:latin typeface="+mn-lt"/>
            </a:endParaRPr>
          </a:p>
        </p:txBody>
      </p:sp>
    </p:spTree>
    <p:extLst>
      <p:ext uri="{BB962C8B-B14F-4D97-AF65-F5344CB8AC3E}">
        <p14:creationId xmlns:p14="http://schemas.microsoft.com/office/powerpoint/2010/main" val="3680457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66612" y="2964760"/>
            <a:ext cx="7407087" cy="697353"/>
          </a:xfrm>
        </p:spPr>
        <p:txBody>
          <a:bodyPr>
            <a:normAutofit/>
          </a:bodyPr>
          <a:lstStyle/>
          <a:p>
            <a:endParaRPr lang="en-IE" dirty="0"/>
          </a:p>
          <a:p>
            <a:endParaRPr lang="en-IE" dirty="0"/>
          </a:p>
          <a:p>
            <a:endParaRPr lang="en-IE" dirty="0">
              <a:solidFill>
                <a:srgbClr val="E95273"/>
              </a:solidFill>
            </a:endParaRPr>
          </a:p>
          <a:p>
            <a:endParaRPr lang="en-US" altLang="x-none" dirty="0">
              <a:solidFill>
                <a:srgbClr val="525252"/>
              </a:solidFill>
              <a:latin typeface="Calibri" charset="0"/>
              <a:ea typeface="MS PGothic" charset="-128"/>
            </a:endParaRPr>
          </a:p>
          <a:p>
            <a:pPr algn="just"/>
            <a:endParaRPr lang="en-IE" dirty="0">
              <a:solidFill>
                <a:srgbClr val="7A7C7E"/>
              </a:solidFill>
            </a:endParaRPr>
          </a:p>
          <a:p>
            <a:pPr>
              <a:spcBef>
                <a:spcPts val="400"/>
              </a:spcBef>
            </a:pPr>
            <a:endParaRPr lang="en-IE" dirty="0"/>
          </a:p>
          <a:p>
            <a:pPr>
              <a:spcBef>
                <a:spcPts val="400"/>
              </a:spcBef>
            </a:pPr>
            <a:endParaRPr lang="en-US" dirty="0"/>
          </a:p>
        </p:txBody>
      </p:sp>
      <p:sp>
        <p:nvSpPr>
          <p:cNvPr id="2" name="Text Placeholder 1">
            <a:extLst>
              <a:ext uri="{FF2B5EF4-FFF2-40B4-BE49-F238E27FC236}">
                <a16:creationId xmlns="" xmlns:a16="http://schemas.microsoft.com/office/drawing/2014/main" id="{7DD5FF40-84B1-4626-ABFD-587D0355BDE7}"/>
              </a:ext>
            </a:extLst>
          </p:cNvPr>
          <p:cNvSpPr>
            <a:spLocks noGrp="1"/>
          </p:cNvSpPr>
          <p:nvPr>
            <p:ph type="body" sz="quarter" idx="14"/>
          </p:nvPr>
        </p:nvSpPr>
        <p:spPr>
          <a:xfrm>
            <a:off x="4682042" y="2191901"/>
            <a:ext cx="7407088" cy="3975101"/>
          </a:xfrm>
          <a:solidFill>
            <a:schemeClr val="bg1"/>
          </a:solidFill>
        </p:spPr>
        <p:txBody>
          <a:bodyPr/>
          <a:lstStyle/>
          <a:p>
            <a:pPr algn="just"/>
            <a:r>
              <a:rPr lang="pl-PL" dirty="0"/>
              <a:t>W module 2 szczegółowo omówiliśmy profilowanie klientów w ramach weryfikacji Twojego pomysłu biznesowego. Dotknęliśmy również niektórych istotnych treści w module 5, w którym przedstawiliśmy 9 modeli biznesowych. Ten, który wybierzesz, określi sposób, w jaki podchodzisz do sprzedaży i marketingu.</a:t>
            </a:r>
          </a:p>
          <a:p>
            <a:pPr algn="just"/>
            <a:r>
              <a:rPr lang="pl-PL" dirty="0"/>
              <a:t>W coraz bardziej konkurencyjnym świecie start-</a:t>
            </a:r>
            <a:r>
              <a:rPr lang="pl-PL" dirty="0" err="1"/>
              <a:t>upy</a:t>
            </a:r>
            <a:r>
              <a:rPr lang="pl-PL" dirty="0"/>
              <a:t> muszą wprowadzać swoje produkty na rynek szybciej niż kiedykolwiek. Silna strategia marketingowa pomoże Ci zacząć działać.</a:t>
            </a:r>
          </a:p>
          <a:p>
            <a:pPr algn="just"/>
            <a:r>
              <a:rPr lang="pl-PL" dirty="0"/>
              <a:t>W dalszej części przyjrzymy się sposobom dotarcia do klienta i zaangażowania się w </a:t>
            </a:r>
            <a:r>
              <a:rPr lang="pl-PL" dirty="0" smtClean="0"/>
              <a:t>jego obsługę.</a:t>
            </a:r>
            <a:endParaRPr lang="en-IE" dirty="0"/>
          </a:p>
        </p:txBody>
      </p:sp>
      <p:sp>
        <p:nvSpPr>
          <p:cNvPr id="6" name="Text Placeholder 1"/>
          <p:cNvSpPr txBox="1">
            <a:spLocks/>
          </p:cNvSpPr>
          <p:nvPr/>
        </p:nvSpPr>
        <p:spPr bwMode="auto">
          <a:xfrm>
            <a:off x="3817620" y="690998"/>
            <a:ext cx="8374380"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95273"/>
                </a:solidFill>
              </a:rPr>
              <a:t>Twój Klient określa Twoją strategię marketingową i sprzedażową</a:t>
            </a:r>
            <a:endParaRPr lang="en-IE" b="1" dirty="0">
              <a:solidFill>
                <a:srgbClr val="E95273"/>
              </a:solidFill>
            </a:endParaRPr>
          </a:p>
        </p:txBody>
      </p:sp>
      <p:pic>
        <p:nvPicPr>
          <p:cNvPr id="4" name="Picture 3" descr="A picture containing light&#10;&#10;Description automatically generated">
            <a:extLst>
              <a:ext uri="{FF2B5EF4-FFF2-40B4-BE49-F238E27FC236}">
                <a16:creationId xmlns="" xmlns:a16="http://schemas.microsoft.com/office/drawing/2014/main" id="{6E4D9622-7DAF-4B60-81A8-525DE2BF1AE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94310" y="3245007"/>
            <a:ext cx="4435611" cy="3098951"/>
          </a:xfrm>
          <a:prstGeom prst="rect">
            <a:avLst/>
          </a:prstGeom>
        </p:spPr>
      </p:pic>
    </p:spTree>
    <p:extLst>
      <p:ext uri="{BB962C8B-B14F-4D97-AF65-F5344CB8AC3E}">
        <p14:creationId xmlns:p14="http://schemas.microsoft.com/office/powerpoint/2010/main" val="2072933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C425D41E-8AB9-40E2-A52A-D2A9B056AA19}"/>
              </a:ext>
            </a:extLst>
          </p:cNvPr>
          <p:cNvSpPr>
            <a:spLocks noGrp="1"/>
          </p:cNvSpPr>
          <p:nvPr>
            <p:ph type="body" sz="quarter" idx="13"/>
          </p:nvPr>
        </p:nvSpPr>
        <p:spPr/>
        <p:txBody>
          <a:bodyPr/>
          <a:lstStyle/>
          <a:p>
            <a:r>
              <a:rPr lang="en-IE" b="1" dirty="0" err="1">
                <a:solidFill>
                  <a:srgbClr val="E63275"/>
                </a:solidFill>
              </a:rPr>
              <a:t>Punkty</a:t>
            </a:r>
            <a:r>
              <a:rPr lang="en-IE" b="1" dirty="0">
                <a:solidFill>
                  <a:srgbClr val="E63275"/>
                </a:solidFill>
              </a:rPr>
              <a:t> </a:t>
            </a:r>
            <a:r>
              <a:rPr lang="pl-PL" b="1" dirty="0" smtClean="0">
                <a:solidFill>
                  <a:srgbClr val="E63275"/>
                </a:solidFill>
              </a:rPr>
              <a:t>styku/kontaktu </a:t>
            </a:r>
            <a:r>
              <a:rPr lang="en-IE" b="1" dirty="0" smtClean="0">
                <a:solidFill>
                  <a:srgbClr val="E63275"/>
                </a:solidFill>
              </a:rPr>
              <a:t>z </a:t>
            </a:r>
            <a:r>
              <a:rPr lang="en-IE" b="1" dirty="0" err="1">
                <a:solidFill>
                  <a:srgbClr val="E63275"/>
                </a:solidFill>
              </a:rPr>
              <a:t>klientami</a:t>
            </a:r>
            <a:endParaRPr lang="en-IE" b="1" dirty="0">
              <a:solidFill>
                <a:srgbClr val="E63275"/>
              </a:solidFill>
            </a:endParaRPr>
          </a:p>
        </p:txBody>
      </p:sp>
      <p:sp>
        <p:nvSpPr>
          <p:cNvPr id="6" name="Text Placeholder 5">
            <a:extLst>
              <a:ext uri="{FF2B5EF4-FFF2-40B4-BE49-F238E27FC236}">
                <a16:creationId xmlns="" xmlns:a16="http://schemas.microsoft.com/office/drawing/2014/main" id="{1CB3EFF2-DC93-464E-A020-5C653A24173E}"/>
              </a:ext>
            </a:extLst>
          </p:cNvPr>
          <p:cNvSpPr>
            <a:spLocks noGrp="1"/>
          </p:cNvSpPr>
          <p:nvPr>
            <p:ph type="body" sz="quarter" idx="14"/>
          </p:nvPr>
        </p:nvSpPr>
        <p:spPr>
          <a:xfrm>
            <a:off x="331470" y="2882899"/>
            <a:ext cx="4777740" cy="3975101"/>
          </a:xfrm>
        </p:spPr>
        <p:txBody>
          <a:bodyPr/>
          <a:lstStyle/>
          <a:p>
            <a:pPr algn="just"/>
            <a:r>
              <a:rPr lang="pl-PL" dirty="0"/>
              <a:t>Punkty kontaktu z klientami to punkty kontaktu Twojej marki z klientami od początku do końca.</a:t>
            </a:r>
          </a:p>
          <a:p>
            <a:pPr algn="just"/>
            <a:r>
              <a:rPr lang="pl-PL" dirty="0"/>
              <a:t>Na przykład klienci mogą znaleźć Twoją firmę w Internecie lub w reklamie, zobaczyć oceny i recenzje, odwiedzić Twoją witrynę internetową, zrobić zakupy w Twoim sklepie lub skontaktować się z obsługą klienta.</a:t>
            </a:r>
            <a:endParaRPr lang="en-IE" dirty="0"/>
          </a:p>
        </p:txBody>
      </p:sp>
      <p:pic>
        <p:nvPicPr>
          <p:cNvPr id="10242" name="Picture 2" descr="Brand touchpoints">
            <a:extLst>
              <a:ext uri="{FF2B5EF4-FFF2-40B4-BE49-F238E27FC236}">
                <a16:creationId xmlns="" xmlns:a16="http://schemas.microsoft.com/office/drawing/2014/main" id="{EA68E282-E93C-4426-A3DC-42CFD516BB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21"/>
          <a:stretch/>
        </p:blipFill>
        <p:spPr bwMode="auto">
          <a:xfrm>
            <a:off x="5101304" y="1931670"/>
            <a:ext cx="6923056" cy="428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89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a:xfrm>
            <a:off x="4128934" y="952688"/>
            <a:ext cx="7407087" cy="697353"/>
          </a:xfrm>
        </p:spPr>
        <p:txBody>
          <a:bodyPr>
            <a:normAutofit fontScale="25000" lnSpcReduction="20000"/>
          </a:bodyPr>
          <a:lstStyle/>
          <a:p>
            <a:pPr algn="ctr"/>
            <a:r>
              <a:rPr lang="pl-PL" sz="17600" b="1" dirty="0" smtClean="0">
                <a:solidFill>
                  <a:srgbClr val="E63275"/>
                </a:solidFill>
              </a:rPr>
              <a:t>Podróż </a:t>
            </a:r>
            <a:r>
              <a:rPr lang="pl-PL" sz="17600" b="1" dirty="0">
                <a:solidFill>
                  <a:srgbClr val="E63275"/>
                </a:solidFill>
              </a:rPr>
              <a:t>zakupowa i punkty styku</a:t>
            </a:r>
            <a:endParaRPr lang="en-IE" sz="17600" b="1" dirty="0">
              <a:solidFill>
                <a:srgbClr val="E63275"/>
              </a:solidFill>
            </a:endParaRP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302003" y="2612398"/>
            <a:ext cx="11065734" cy="3975101"/>
          </a:xfrm>
        </p:spPr>
        <p:txBody>
          <a:bodyPr/>
          <a:lstStyle/>
          <a:p>
            <a:pPr algn="just"/>
            <a:r>
              <a:rPr lang="pl-PL" b="1" dirty="0">
                <a:solidFill>
                  <a:srgbClr val="10B2A3"/>
                </a:solidFill>
              </a:rPr>
              <a:t>Marketingowe punkty </a:t>
            </a:r>
            <a:r>
              <a:rPr lang="pl-PL" dirty="0"/>
              <a:t>styku to interakcje klientów z Twoją marką w trakcie ich </a:t>
            </a:r>
            <a:r>
              <a:rPr lang="pl-PL" dirty="0" smtClean="0"/>
              <a:t>„podróży zakupowej”. </a:t>
            </a:r>
            <a:r>
              <a:rPr lang="pl-PL" dirty="0"/>
              <a:t>Odwzorowanie tych punktów styku na ścieżce kupującego pomoże Twojej marce zapewnić odpowiednie wrażenia klientom we wszystkich kanałach</a:t>
            </a:r>
            <a:r>
              <a:rPr lang="pl-PL" dirty="0" smtClean="0">
                <a:solidFill>
                  <a:schemeClr val="tx1"/>
                </a:solidFill>
              </a:rPr>
              <a:t>.</a:t>
            </a:r>
            <a:r>
              <a:rPr lang="pl-PL" b="1" dirty="0">
                <a:solidFill>
                  <a:srgbClr val="E63275"/>
                </a:solidFill>
              </a:rPr>
              <a:t> Droga klienta: jeden punkt kontaktu na </a:t>
            </a:r>
            <a:r>
              <a:rPr lang="pl-PL" b="1" dirty="0" smtClean="0">
                <a:solidFill>
                  <a:srgbClr val="E63275"/>
                </a:solidFill>
              </a:rPr>
              <a:t>raz</a:t>
            </a:r>
            <a:br>
              <a:rPr lang="pl-PL" b="1" dirty="0" smtClean="0">
                <a:solidFill>
                  <a:srgbClr val="E63275"/>
                </a:solidFill>
              </a:rPr>
            </a:br>
            <a:r>
              <a:rPr lang="pl-PL" dirty="0"/>
              <a:t>Weź pod uwagę wiele sposobów interakcji klientów z Twoją </a:t>
            </a:r>
            <a:r>
              <a:rPr lang="pl-PL" dirty="0" smtClean="0"/>
              <a:t>marką. Możesz </a:t>
            </a:r>
            <a:r>
              <a:rPr lang="pl-PL" dirty="0"/>
              <a:t>także zacząć budować podróż klienta, </a:t>
            </a:r>
            <a:r>
              <a:rPr lang="pl-PL" dirty="0" smtClean="0"/>
              <a:t>znajdując  </a:t>
            </a:r>
            <a:r>
              <a:rPr lang="pl-PL" dirty="0"/>
              <a:t>odpowiednią treść lub </a:t>
            </a:r>
            <a:r>
              <a:rPr lang="pl-PL" dirty="0" smtClean="0"/>
              <a:t>zdarzenie, tak aby </a:t>
            </a:r>
            <a:r>
              <a:rPr lang="pl-PL" dirty="0"/>
              <a:t>dostarczyć je we właściwym kanale we właściwym czasie do właściwej osoby</a:t>
            </a:r>
            <a:r>
              <a:rPr lang="pl-PL" dirty="0" smtClean="0"/>
              <a:t>.</a:t>
            </a:r>
          </a:p>
          <a:p>
            <a:pPr algn="just"/>
            <a:r>
              <a:rPr lang="pl-PL" dirty="0"/>
              <a:t>Budowanie ścieżki klienta oznacza poznanie i zrozumienie klientów: ich bolączek, wyzwań, motywacji i nie tylko. Jest to proces, który nazywamy „marketingiem humanizującym”, w ramach którego dogłębne zrozumienie klientów pozwala marce wykorzystywać marketing do wywarcia pozytywnego wpływu na ich życie.</a:t>
            </a:r>
            <a:endParaRPr lang="en-IE" dirty="0"/>
          </a:p>
        </p:txBody>
      </p:sp>
    </p:spTree>
    <p:extLst>
      <p:ext uri="{BB962C8B-B14F-4D97-AF65-F5344CB8AC3E}">
        <p14:creationId xmlns:p14="http://schemas.microsoft.com/office/powerpoint/2010/main" val="43967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7D60CFF-7D32-4E14-9AFB-1BEE0369AAB1}"/>
              </a:ext>
            </a:extLst>
          </p:cNvPr>
          <p:cNvSpPr>
            <a:spLocks noGrp="1"/>
          </p:cNvSpPr>
          <p:nvPr>
            <p:ph type="body" sz="quarter" idx="20"/>
          </p:nvPr>
        </p:nvSpPr>
        <p:spPr/>
        <p:txBody>
          <a:bodyPr/>
          <a:lstStyle/>
          <a:p>
            <a:r>
              <a:rPr lang="pl-PL" dirty="0"/>
              <a:t>Wiele osób zastanawia się nad różnicą między sprzedażą a marketingiem.</a:t>
            </a:r>
          </a:p>
          <a:p>
            <a:r>
              <a:rPr lang="pl-PL" dirty="0"/>
              <a:t>Powiedzmy sobie jasno… chociaż marketing i sprzedaż są powiązane w biznesie, to nie </a:t>
            </a:r>
            <a:r>
              <a:rPr lang="pl-PL" dirty="0" smtClean="0"/>
              <a:t>są tym samym…</a:t>
            </a:r>
            <a:endParaRPr lang="en-IE" dirty="0"/>
          </a:p>
        </p:txBody>
      </p:sp>
      <p:sp>
        <p:nvSpPr>
          <p:cNvPr id="4" name="Text Placeholder 3">
            <a:extLst>
              <a:ext uri="{FF2B5EF4-FFF2-40B4-BE49-F238E27FC236}">
                <a16:creationId xmlns="" xmlns:a16="http://schemas.microsoft.com/office/drawing/2014/main" id="{F4ED37EB-3B60-456D-A8B8-728F843E60E2}"/>
              </a:ext>
            </a:extLst>
          </p:cNvPr>
          <p:cNvSpPr>
            <a:spLocks noGrp="1"/>
          </p:cNvSpPr>
          <p:nvPr>
            <p:ph type="body" sz="quarter" idx="22"/>
          </p:nvPr>
        </p:nvSpPr>
        <p:spPr>
          <a:xfrm>
            <a:off x="2788920" y="767883"/>
            <a:ext cx="8912543" cy="857158"/>
          </a:xfrm>
        </p:spPr>
        <p:txBody>
          <a:bodyPr>
            <a:normAutofit/>
          </a:bodyPr>
          <a:lstStyle/>
          <a:p>
            <a:r>
              <a:rPr lang="pl-PL" dirty="0" smtClean="0"/>
              <a:t>Zależność pomiędzy Marketingiem i Sprzedażą</a:t>
            </a:r>
            <a:endParaRPr lang="en-US" dirty="0"/>
          </a:p>
          <a:p>
            <a:endParaRPr lang="en-IE" dirty="0"/>
          </a:p>
        </p:txBody>
      </p:sp>
      <p:pic>
        <p:nvPicPr>
          <p:cNvPr id="15" name="Picture 14">
            <a:extLst>
              <a:ext uri="{FF2B5EF4-FFF2-40B4-BE49-F238E27FC236}">
                <a16:creationId xmlns="" xmlns:a16="http://schemas.microsoft.com/office/drawing/2014/main" id="{D8BCC17C-DE26-4438-BCAE-A2F73D980109}"/>
              </a:ext>
            </a:extLst>
          </p:cNvPr>
          <p:cNvPicPr>
            <a:picLocks noChangeAspect="1"/>
          </p:cNvPicPr>
          <p:nvPr/>
        </p:nvPicPr>
        <p:blipFill>
          <a:blip r:embed="rId2"/>
          <a:stretch>
            <a:fillRect/>
          </a:stretch>
        </p:blipFill>
        <p:spPr>
          <a:xfrm>
            <a:off x="0" y="3074149"/>
            <a:ext cx="5676900" cy="2492900"/>
          </a:xfrm>
          <a:prstGeom prst="rect">
            <a:avLst/>
          </a:prstGeom>
        </p:spPr>
      </p:pic>
      <p:pic>
        <p:nvPicPr>
          <p:cNvPr id="17" name="Graphic 16" descr="Euro">
            <a:extLst>
              <a:ext uri="{FF2B5EF4-FFF2-40B4-BE49-F238E27FC236}">
                <a16:creationId xmlns="" xmlns:a16="http://schemas.microsoft.com/office/drawing/2014/main" id="{417867A6-3B65-4D66-B356-DAC8AC5D12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3830" y="4274879"/>
            <a:ext cx="914400" cy="914400"/>
          </a:xfrm>
          <a:prstGeom prst="rect">
            <a:avLst/>
          </a:prstGeom>
        </p:spPr>
      </p:pic>
      <p:pic>
        <p:nvPicPr>
          <p:cNvPr id="19" name="Graphic 18" descr="Upward trend">
            <a:extLst>
              <a:ext uri="{FF2B5EF4-FFF2-40B4-BE49-F238E27FC236}">
                <a16:creationId xmlns="" xmlns:a16="http://schemas.microsoft.com/office/drawing/2014/main" id="{A5BAE4DD-AF7E-4D2A-9395-11A3A5F99E8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175760" y="4274879"/>
            <a:ext cx="914400" cy="914400"/>
          </a:xfrm>
          <a:prstGeom prst="rect">
            <a:avLst/>
          </a:prstGeom>
        </p:spPr>
      </p:pic>
    </p:spTree>
    <p:extLst>
      <p:ext uri="{BB962C8B-B14F-4D97-AF65-F5344CB8AC3E}">
        <p14:creationId xmlns:p14="http://schemas.microsoft.com/office/powerpoint/2010/main" val="3241227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pl-PL" b="1" dirty="0">
                <a:solidFill>
                  <a:srgbClr val="E63275"/>
                </a:solidFill>
              </a:rPr>
              <a:t>Podróż zakupowa i punkty styku</a:t>
            </a: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302003" y="2612398"/>
            <a:ext cx="11065734" cy="3975101"/>
          </a:xfrm>
        </p:spPr>
        <p:txBody>
          <a:bodyPr/>
          <a:lstStyle/>
          <a:p>
            <a:r>
              <a:rPr lang="pl-PL" b="1" dirty="0"/>
              <a:t>Niektóre z kluczowych punktów kontaktu mogą wpływać na doświadczenie klienta</a:t>
            </a:r>
            <a:r>
              <a:rPr lang="pl-PL" b="1" dirty="0" smtClean="0"/>
              <a:t>.</a:t>
            </a:r>
          </a:p>
          <a:p>
            <a:pPr algn="just"/>
            <a:r>
              <a:rPr lang="pl-PL" b="1" dirty="0">
                <a:solidFill>
                  <a:srgbClr val="10B2A3"/>
                </a:solidFill>
              </a:rPr>
              <a:t>Wykorzystaj dane, </a:t>
            </a:r>
            <a:r>
              <a:rPr lang="pl-PL" dirty="0"/>
              <a:t>aby uczynić swoją witrynę najbardziej wszechstronnym punktem </a:t>
            </a:r>
            <a:r>
              <a:rPr lang="pl-PL" dirty="0" smtClean="0"/>
              <a:t>styku. </a:t>
            </a:r>
            <a:r>
              <a:rPr lang="pl-PL" dirty="0"/>
              <a:t>Twoja witryna zawiera wiele potencjalnych </a:t>
            </a:r>
            <a:r>
              <a:rPr lang="pl-PL" dirty="0" smtClean="0"/>
              <a:t>elementów kontaktowych: </a:t>
            </a:r>
            <a:r>
              <a:rPr lang="pl-PL" dirty="0"/>
              <a:t>strony produktów, posty na blogu, strony dotyczące lokalizacji. Zrozumienie klientów ma kluczowe znaczenie dla udoskonalenia witryny internetowej jako centrum cyfrowej obsługi klienta. Jednym z najlepszych sposobów dostosowania punktów styku jest mapowanie podróży klienta. Zacznij od </a:t>
            </a:r>
            <a:r>
              <a:rPr lang="pl-PL" dirty="0" smtClean="0"/>
              <a:t>tego kim </a:t>
            </a:r>
            <a:r>
              <a:rPr lang="pl-PL" dirty="0"/>
              <a:t>są Twoje kluczowe segmenty klientów? Aby zrozumieć, kim są i jak prawdopodobnie wchodzą w interakcję z Twoją marką w kluczowych punktach styku, musisz uzyskać wgląd w dane klientów. Personalizacja to obecnie jeden z największych trendów w marketingu </a:t>
            </a:r>
            <a:r>
              <a:rPr lang="pl-PL" dirty="0" smtClean="0"/>
              <a:t>(w którym dyrektorzy </a:t>
            </a:r>
            <a:r>
              <a:rPr lang="pl-PL" dirty="0"/>
              <a:t>marketingu czują się najbardziej nieprzygotowani), ale wymaga bardzo szczególnego obchodzenia się z danymi klientów.</a:t>
            </a:r>
            <a:endParaRPr lang="en-IE" dirty="0"/>
          </a:p>
          <a:p>
            <a:endParaRPr lang="en-IE" dirty="0"/>
          </a:p>
        </p:txBody>
      </p:sp>
    </p:spTree>
    <p:extLst>
      <p:ext uri="{BB962C8B-B14F-4D97-AF65-F5344CB8AC3E}">
        <p14:creationId xmlns:p14="http://schemas.microsoft.com/office/powerpoint/2010/main" val="805079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r>
              <a:rPr lang="pl-PL" b="1" dirty="0">
                <a:solidFill>
                  <a:srgbClr val="E63275"/>
                </a:solidFill>
              </a:rPr>
              <a:t>Podróż zakupowa i punkty styku</a:t>
            </a: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302003" y="2813734"/>
            <a:ext cx="11065734" cy="3975101"/>
          </a:xfrm>
        </p:spPr>
        <p:txBody>
          <a:bodyPr/>
          <a:lstStyle/>
          <a:p>
            <a:pPr marL="457200" indent="-457200">
              <a:buFont typeface="+mj-lt"/>
              <a:buAutoNum type="arabicPeriod" startAt="2"/>
            </a:pPr>
            <a:r>
              <a:rPr lang="pl-PL" b="1" dirty="0" smtClean="0">
                <a:solidFill>
                  <a:srgbClr val="10B2A3"/>
                </a:solidFill>
              </a:rPr>
              <a:t>Dokonaj mapowania  „podróży klienta”, </a:t>
            </a:r>
            <a:r>
              <a:rPr lang="pl-PL" b="1" dirty="0">
                <a:solidFill>
                  <a:srgbClr val="10B2A3"/>
                </a:solidFill>
              </a:rPr>
              <a:t>aby znaleźć kluczowe punkty </a:t>
            </a:r>
            <a:r>
              <a:rPr lang="pl-PL" b="1" dirty="0" smtClean="0">
                <a:solidFill>
                  <a:srgbClr val="10B2A3"/>
                </a:solidFill>
              </a:rPr>
              <a:t>styku</a:t>
            </a:r>
            <a:br>
              <a:rPr lang="pl-PL" b="1" dirty="0" smtClean="0">
                <a:solidFill>
                  <a:srgbClr val="10B2A3"/>
                </a:solidFill>
              </a:rPr>
            </a:br>
            <a:r>
              <a:rPr lang="pl-PL" b="1" dirty="0">
                <a:solidFill>
                  <a:srgbClr val="E63275"/>
                </a:solidFill>
              </a:rPr>
              <a:t>Bezpłatne statystyki wyszukiwania </a:t>
            </a:r>
            <a:r>
              <a:rPr lang="pl-PL" dirty="0"/>
              <a:t>są kluczowym elementem pozwalającym zrozumieć, w jaki sposób Twoi klienci mogą wchodzić w interakcję z Twoją marką. Jakie zadają pytania, na które możesz pomóc im odpowiedzieć? Co możesz powiedzieć o obszarze specjalizacji Twojej marki? Jakiego rodzaju </a:t>
            </a:r>
            <a:r>
              <a:rPr lang="pl-PL" dirty="0" smtClean="0"/>
              <a:t>urządzeń  używają klienci ? </a:t>
            </a:r>
            <a:br>
              <a:rPr lang="pl-PL" dirty="0" smtClean="0"/>
            </a:br>
            <a:r>
              <a:rPr lang="pl-PL" dirty="0" smtClean="0"/>
              <a:t>Użyj </a:t>
            </a:r>
            <a:r>
              <a:rPr lang="pl-PL" dirty="0"/>
              <a:t>technologii, aby uzyskać dostęp do </a:t>
            </a:r>
            <a:r>
              <a:rPr lang="pl-PL" dirty="0" smtClean="0"/>
              <a:t>informacji i uporządkuj </a:t>
            </a:r>
            <a:r>
              <a:rPr lang="pl-PL" dirty="0"/>
              <a:t>je, aby </a:t>
            </a:r>
            <a:r>
              <a:rPr lang="pl-PL" dirty="0" smtClean="0"/>
              <a:t>wygenerować z </a:t>
            </a:r>
            <a:r>
              <a:rPr lang="pl-PL" dirty="0"/>
              <a:t>nich jak największy wpływ. Następnie zastanów się nad etapami podróży klienta: co próbuje osiągnąć Twój klient, wyszukując określone grupy </a:t>
            </a:r>
            <a:r>
              <a:rPr lang="pl-PL" dirty="0" smtClean="0"/>
              <a:t>fraz?</a:t>
            </a:r>
          </a:p>
          <a:p>
            <a:r>
              <a:rPr lang="en-IE" sz="1400" dirty="0" smtClean="0">
                <a:hlinkClick r:id="rId2"/>
              </a:rPr>
              <a:t>https</a:t>
            </a:r>
            <a:r>
              <a:rPr lang="en-IE" sz="1400" dirty="0">
                <a:hlinkClick r:id="rId2"/>
              </a:rPr>
              <a:t>://www.conductor.com/blog/2019/01/what-is-a-touchpoint-marketing-touchpoints-on-a-buyers-journey-in-2019/</a:t>
            </a:r>
            <a:endParaRPr lang="en-IE" sz="1400" dirty="0"/>
          </a:p>
          <a:p>
            <a:pPr marL="457200" indent="-457200">
              <a:buFont typeface="+mj-lt"/>
              <a:buAutoNum type="arabicPeriod"/>
            </a:pPr>
            <a:endParaRPr lang="en-IE" dirty="0"/>
          </a:p>
          <a:p>
            <a:endParaRPr lang="en-IE" dirty="0"/>
          </a:p>
        </p:txBody>
      </p:sp>
    </p:spTree>
    <p:extLst>
      <p:ext uri="{BB962C8B-B14F-4D97-AF65-F5344CB8AC3E}">
        <p14:creationId xmlns:p14="http://schemas.microsoft.com/office/powerpoint/2010/main" val="2468849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pl-PL" b="1" dirty="0">
                <a:solidFill>
                  <a:srgbClr val="E63275"/>
                </a:solidFill>
              </a:rPr>
              <a:t>Podróż zakupowa i punkty styku</a:t>
            </a: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302003" y="2813734"/>
            <a:ext cx="11065734" cy="3975101"/>
          </a:xfrm>
        </p:spPr>
        <p:txBody>
          <a:bodyPr/>
          <a:lstStyle/>
          <a:p>
            <a:pPr marL="457200" indent="-457200">
              <a:buFont typeface="+mj-lt"/>
              <a:buAutoNum type="arabicPeriod" startAt="3"/>
            </a:pPr>
            <a:r>
              <a:rPr lang="pl-PL" b="1" dirty="0">
                <a:solidFill>
                  <a:srgbClr val="10B2A3"/>
                </a:solidFill>
              </a:rPr>
              <a:t>Znajdowanie odpowiedniego momentu: inne kanały </a:t>
            </a:r>
            <a:r>
              <a:rPr lang="pl-PL" b="1" dirty="0" smtClean="0">
                <a:solidFill>
                  <a:srgbClr val="10B2A3"/>
                </a:solidFill>
              </a:rPr>
              <a:t>cyfrowe</a:t>
            </a:r>
            <a:br>
              <a:rPr lang="pl-PL" b="1" dirty="0" smtClean="0">
                <a:solidFill>
                  <a:srgbClr val="10B2A3"/>
                </a:solidFill>
              </a:rPr>
            </a:br>
            <a:r>
              <a:rPr lang="pl-PL" dirty="0"/>
              <a:t>Inne kluczowe kanały, które należy wziąć pod uwagę, to media społecznościowe, płatne wyszukiwanie, reklamy graficzne i inne. </a:t>
            </a:r>
            <a:r>
              <a:rPr lang="pl-PL" dirty="0" smtClean="0"/>
              <a:t>Wspierane z ich pomocą strategie mogą </a:t>
            </a:r>
            <a:r>
              <a:rPr lang="pl-PL" dirty="0"/>
              <a:t>być wdrażane w bardzo różny sposób. 	</a:t>
            </a:r>
            <a:r>
              <a:rPr lang="pl-PL" dirty="0" smtClean="0"/>
              <a:t/>
            </a:r>
            <a:br>
              <a:rPr lang="pl-PL" dirty="0" smtClean="0"/>
            </a:br>
            <a:r>
              <a:rPr lang="pl-PL" dirty="0" smtClean="0"/>
              <a:t>Jeśli </a:t>
            </a:r>
            <a:r>
              <a:rPr lang="pl-PL" dirty="0"/>
              <a:t>kupujesz miejsce na stronie wyników wyszukiwania, </a:t>
            </a:r>
            <a:r>
              <a:rPr lang="pl-PL" dirty="0" smtClean="0"/>
              <a:t>to czy </a:t>
            </a:r>
            <a:r>
              <a:rPr lang="pl-PL" dirty="0"/>
              <a:t>treści, które podajesz, są zgodne z intencjami wyszukiwania Twojego klienta? </a:t>
            </a:r>
            <a:r>
              <a:rPr lang="pl-PL" dirty="0" smtClean="0"/>
              <a:t>Przecież nie </a:t>
            </a:r>
            <a:r>
              <a:rPr lang="pl-PL" dirty="0"/>
              <a:t>powinieneś kupować przestrzeni tylko po to, by ją mieć, ale dlatego, że jesteś w stanie zapewnić klientowi realną wartość w tym punkcie styku</a:t>
            </a:r>
            <a:r>
              <a:rPr lang="pl-PL" dirty="0" smtClean="0"/>
              <a:t>.</a:t>
            </a:r>
            <a:br>
              <a:rPr lang="pl-PL" dirty="0" smtClean="0"/>
            </a:br>
            <a:r>
              <a:rPr lang="en-IE" sz="1400" dirty="0" smtClean="0">
                <a:hlinkClick r:id="rId2"/>
              </a:rPr>
              <a:t>https</a:t>
            </a:r>
            <a:r>
              <a:rPr lang="en-IE" sz="1400" dirty="0">
                <a:hlinkClick r:id="rId2"/>
              </a:rPr>
              <a:t>://www.conductor.com/blog/2019/01/what-is-a-touchpoint-marketing-touchpoints-on-a-buyers-journey-in-2019/</a:t>
            </a:r>
            <a:endParaRPr lang="en-IE" sz="1400" dirty="0"/>
          </a:p>
          <a:p>
            <a:pPr marL="457200" indent="-457200">
              <a:buFont typeface="+mj-lt"/>
              <a:buAutoNum type="arabicPeriod"/>
            </a:pPr>
            <a:endParaRPr lang="en-IE" dirty="0"/>
          </a:p>
          <a:p>
            <a:endParaRPr lang="en-IE" dirty="0"/>
          </a:p>
        </p:txBody>
      </p:sp>
    </p:spTree>
    <p:extLst>
      <p:ext uri="{BB962C8B-B14F-4D97-AF65-F5344CB8AC3E}">
        <p14:creationId xmlns:p14="http://schemas.microsoft.com/office/powerpoint/2010/main" val="244216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pl-PL" b="1" dirty="0">
                <a:solidFill>
                  <a:srgbClr val="E63275"/>
                </a:solidFill>
              </a:rPr>
              <a:t>Podróż zakupowa i punkty styku</a:t>
            </a: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692528" y="2882899"/>
            <a:ext cx="11065734" cy="3975101"/>
          </a:xfrm>
        </p:spPr>
        <p:txBody>
          <a:bodyPr/>
          <a:lstStyle/>
          <a:p>
            <a:pPr marL="457200" indent="-457200">
              <a:buFont typeface="+mj-lt"/>
              <a:buAutoNum type="arabicPeriod" startAt="4"/>
            </a:pPr>
            <a:r>
              <a:rPr lang="pl-PL" b="1" dirty="0">
                <a:solidFill>
                  <a:srgbClr val="10B2A3"/>
                </a:solidFill>
              </a:rPr>
              <a:t>Poza cyfrowymi punktami styku: integracja doświadczeń </a:t>
            </a:r>
            <a:r>
              <a:rPr lang="pl-PL" b="1" dirty="0" smtClean="0">
                <a:solidFill>
                  <a:srgbClr val="10B2A3"/>
                </a:solidFill>
              </a:rPr>
              <a:t>tradycyjnych</a:t>
            </a:r>
            <a:br>
              <a:rPr lang="pl-PL" b="1" dirty="0" smtClean="0">
                <a:solidFill>
                  <a:srgbClr val="10B2A3"/>
                </a:solidFill>
              </a:rPr>
            </a:br>
            <a:r>
              <a:rPr lang="pl-PL" dirty="0"/>
              <a:t>Coraz częściej klienci wymagają </a:t>
            </a:r>
            <a:r>
              <a:rPr lang="pl-PL" dirty="0" smtClean="0"/>
              <a:t>analizy całościowych doświadczeń. Klienci mogą </a:t>
            </a:r>
            <a:r>
              <a:rPr lang="pl-PL" dirty="0"/>
              <a:t>wchodzić w interakcje z markami w kanałach zarówno cyfrowych, jak i osobistych. Bardzo ważne jest </a:t>
            </a:r>
            <a:r>
              <a:rPr lang="pl-PL" dirty="0" smtClean="0"/>
              <a:t>więc zebranie </a:t>
            </a:r>
            <a:r>
              <a:rPr lang="pl-PL" dirty="0"/>
              <a:t>danych ze źródeł innych niż cyfrowe, takich jak historia zakupów w sklepie, które są często odizolowane, aby uzyskać pełny obraz interakcji klientów z Twoją marką we wszystkich kanałach.</a:t>
            </a:r>
            <a:endParaRPr lang="en-IE" dirty="0"/>
          </a:p>
          <a:p>
            <a:r>
              <a:rPr lang="en-IE" sz="1400" dirty="0">
                <a:hlinkClick r:id="rId2"/>
              </a:rPr>
              <a:t>https://www.conductor.com/blog/2019/01/what-is-a-touchpoint-marketing-touchpoints-on-a-buyers-journey-in-2019/</a:t>
            </a:r>
            <a:endParaRPr lang="en-IE" sz="1400" dirty="0"/>
          </a:p>
          <a:p>
            <a:pPr marL="457200" indent="-457200">
              <a:buFont typeface="+mj-lt"/>
              <a:buAutoNum type="arabicPeriod"/>
            </a:pPr>
            <a:endParaRPr lang="en-IE" dirty="0"/>
          </a:p>
          <a:p>
            <a:endParaRPr lang="en-IE" dirty="0"/>
          </a:p>
        </p:txBody>
      </p:sp>
    </p:spTree>
    <p:extLst>
      <p:ext uri="{BB962C8B-B14F-4D97-AF65-F5344CB8AC3E}">
        <p14:creationId xmlns:p14="http://schemas.microsoft.com/office/powerpoint/2010/main" val="2397584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pl-PL" b="1" dirty="0" smtClean="0">
                <a:solidFill>
                  <a:srgbClr val="E63275"/>
                </a:solidFill>
              </a:rPr>
              <a:t>Jak znaleźć Klienta?</a:t>
            </a:r>
            <a:endParaRPr lang="en-IE" b="1" dirty="0">
              <a:solidFill>
                <a:srgbClr val="E63275"/>
              </a:solidFill>
            </a:endParaRP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547688" y="2882899"/>
            <a:ext cx="11096624" cy="3975101"/>
          </a:xfrm>
        </p:spPr>
        <p:txBody>
          <a:bodyPr/>
          <a:lstStyle/>
          <a:p>
            <a:pPr marL="457200" indent="-457200">
              <a:buFont typeface="+mj-lt"/>
              <a:buAutoNum type="arabicPeriod"/>
            </a:pPr>
            <a:r>
              <a:rPr lang="pl-PL" b="1" dirty="0">
                <a:solidFill>
                  <a:srgbClr val="10B2A3"/>
                </a:solidFill>
              </a:rPr>
              <a:t>Opracuj plan pozyskiwania klientów </a:t>
            </a:r>
            <a:endParaRPr lang="pl-PL" b="1" dirty="0" smtClean="0">
              <a:solidFill>
                <a:srgbClr val="10B2A3"/>
              </a:solidFill>
            </a:endParaRPr>
          </a:p>
          <a:p>
            <a:pPr marL="457200" indent="-457200">
              <a:buFont typeface="+mj-lt"/>
              <a:buAutoNum type="arabicPeriod"/>
            </a:pPr>
            <a:r>
              <a:rPr lang="pl-PL" b="1" dirty="0" smtClean="0">
                <a:solidFill>
                  <a:srgbClr val="10B2A3"/>
                </a:solidFill>
              </a:rPr>
              <a:t>Szukaj </a:t>
            </a:r>
            <a:r>
              <a:rPr lang="pl-PL" b="1" dirty="0">
                <a:solidFill>
                  <a:srgbClr val="10B2A3"/>
                </a:solidFill>
              </a:rPr>
              <a:t>i śledź potencjalnych klientów w mediach społecznościowych </a:t>
            </a:r>
            <a:r>
              <a:rPr lang="pl-PL" dirty="0"/>
              <a:t>Nie próbuj sprzedawać im w mediach społecznościowych, </a:t>
            </a:r>
            <a:r>
              <a:rPr lang="pl-PL" dirty="0" smtClean="0"/>
              <a:t>ale próbuj </a:t>
            </a:r>
            <a:r>
              <a:rPr lang="pl-PL" dirty="0"/>
              <a:t>rozwijać relacje z potencjalnymi klientami. Prześlij dalej lub skomentuj ich posty. Wspomnij o nich w swoich mediach społecznościowych!</a:t>
            </a:r>
          </a:p>
          <a:p>
            <a:pPr marL="457200" indent="-457200">
              <a:buFont typeface="+mj-lt"/>
              <a:buAutoNum type="arabicPeriod"/>
            </a:pPr>
            <a:r>
              <a:rPr lang="pl-PL" b="1" dirty="0">
                <a:solidFill>
                  <a:srgbClr val="10B2A3"/>
                </a:solidFill>
              </a:rPr>
              <a:t>Praca w lokalnych gazetach i stacjach radiowych </a:t>
            </a:r>
            <a:r>
              <a:rPr lang="pl-PL" dirty="0"/>
              <a:t>może </a:t>
            </a:r>
            <a:r>
              <a:rPr lang="pl-PL" dirty="0" smtClean="0"/>
              <a:t>mieć </a:t>
            </a:r>
            <a:r>
              <a:rPr lang="pl-PL" dirty="0"/>
              <a:t>ogromny zasięg i prowadzić do potencjalnych nowych klientów, zwłaszcza jeśli Twoi klienci czytają lub słuchają </a:t>
            </a:r>
            <a:r>
              <a:rPr lang="pl-PL" dirty="0" smtClean="0"/>
              <a:t>danych tytułów, na których jesteś aktywny. </a:t>
            </a:r>
            <a:r>
              <a:rPr lang="pl-PL" dirty="0"/>
              <a:t>Wyślij „gratulacje”</a:t>
            </a:r>
            <a:br>
              <a:rPr lang="pl-PL" dirty="0"/>
            </a:br>
            <a:r>
              <a:rPr lang="pl-PL" dirty="0"/>
              <a:t>osobom, które odniosły sukces lub korzystały z takich mediów i które mogłyby być potencjalnymi </a:t>
            </a:r>
            <a:r>
              <a:rPr lang="pl-PL" dirty="0" smtClean="0"/>
              <a:t>klientami.</a:t>
            </a:r>
            <a:r>
              <a:rPr lang="pl-PL" dirty="0"/>
              <a:t/>
            </a:r>
            <a:br>
              <a:rPr lang="pl-PL" dirty="0"/>
            </a:br>
            <a:r>
              <a:rPr lang="en-IE" sz="1400" dirty="0" smtClean="0">
                <a:hlinkClick r:id="rId2"/>
              </a:rPr>
              <a:t>https</a:t>
            </a:r>
            <a:r>
              <a:rPr lang="en-IE" sz="1400" dirty="0">
                <a:hlinkClick r:id="rId2"/>
              </a:rPr>
              <a:t>://www.businessknowhow.com/startup/findcustomers.htm</a:t>
            </a:r>
            <a:r>
              <a:rPr lang="en-IE" sz="1400" dirty="0"/>
              <a:t> </a:t>
            </a:r>
          </a:p>
          <a:p>
            <a:endParaRPr lang="en-IE" dirty="0"/>
          </a:p>
        </p:txBody>
      </p:sp>
    </p:spTree>
    <p:extLst>
      <p:ext uri="{BB962C8B-B14F-4D97-AF65-F5344CB8AC3E}">
        <p14:creationId xmlns:p14="http://schemas.microsoft.com/office/powerpoint/2010/main" val="3597724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en-IE" b="1" dirty="0" err="1">
                <a:solidFill>
                  <a:srgbClr val="E63275"/>
                </a:solidFill>
              </a:rPr>
              <a:t>Jak</a:t>
            </a:r>
            <a:r>
              <a:rPr lang="en-IE" b="1" dirty="0">
                <a:solidFill>
                  <a:srgbClr val="E63275"/>
                </a:solidFill>
              </a:rPr>
              <a:t> </a:t>
            </a:r>
            <a:r>
              <a:rPr lang="en-IE" b="1" dirty="0" err="1">
                <a:solidFill>
                  <a:srgbClr val="E63275"/>
                </a:solidFill>
              </a:rPr>
              <a:t>znaleźć</a:t>
            </a:r>
            <a:r>
              <a:rPr lang="en-IE" b="1" dirty="0">
                <a:solidFill>
                  <a:srgbClr val="E63275"/>
                </a:solidFill>
              </a:rPr>
              <a:t> </a:t>
            </a:r>
            <a:r>
              <a:rPr lang="en-IE" b="1" dirty="0" err="1">
                <a:solidFill>
                  <a:srgbClr val="E63275"/>
                </a:solidFill>
              </a:rPr>
              <a:t>Klienta</a:t>
            </a:r>
            <a:r>
              <a:rPr lang="en-IE" b="1" dirty="0">
                <a:solidFill>
                  <a:srgbClr val="E63275"/>
                </a:solidFill>
              </a:rPr>
              <a:t>?</a:t>
            </a: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679890" y="2155785"/>
            <a:ext cx="11096624" cy="3975101"/>
          </a:xfrm>
        </p:spPr>
        <p:txBody>
          <a:bodyPr/>
          <a:lstStyle/>
          <a:p>
            <a:pPr marL="457200" indent="-457200">
              <a:buFont typeface="+mj-lt"/>
              <a:buAutoNum type="arabicPeriod" startAt="4"/>
            </a:pPr>
            <a:r>
              <a:rPr lang="pl-PL" b="1" dirty="0">
                <a:solidFill>
                  <a:srgbClr val="10B2A3"/>
                </a:solidFill>
              </a:rPr>
              <a:t>Upewnij się, że Twoja witryna i strony w mediach społecznościowych </a:t>
            </a:r>
            <a:r>
              <a:rPr lang="pl-PL" dirty="0" smtClean="0"/>
              <a:t>pozwalają odwiedzającym dowiedzieć się ja się z </a:t>
            </a:r>
            <a:r>
              <a:rPr lang="pl-PL" dirty="0"/>
              <a:t>Tobą skontaktować, a jednocześnie daj im powód, aby </a:t>
            </a:r>
            <a:r>
              <a:rPr lang="pl-PL" dirty="0" smtClean="0"/>
              <a:t>podali  </a:t>
            </a:r>
            <a:r>
              <a:rPr lang="pl-PL" dirty="0"/>
              <a:t>Ci swoje dane kontaktowe</a:t>
            </a:r>
          </a:p>
          <a:p>
            <a:pPr marL="457200" indent="-457200">
              <a:buFont typeface="+mj-lt"/>
              <a:buAutoNum type="arabicPeriod" startAt="4"/>
            </a:pPr>
            <a:r>
              <a:rPr lang="pl-PL" b="1" dirty="0">
                <a:solidFill>
                  <a:srgbClr val="10B2A3"/>
                </a:solidFill>
              </a:rPr>
              <a:t>Sponsoruj wydarzenia, które łączą Twój potencjalny rynek. </a:t>
            </a:r>
            <a:r>
              <a:rPr lang="pl-PL" dirty="0"/>
              <a:t>Może to być niedrogi i bezpośredni sposób na dotarcie do klientów</a:t>
            </a:r>
          </a:p>
          <a:p>
            <a:pPr marL="457200" indent="-457200">
              <a:buFont typeface="+mj-lt"/>
              <a:buAutoNum type="arabicPeriod" startAt="4"/>
            </a:pPr>
            <a:r>
              <a:rPr lang="pl-PL" b="1" dirty="0" smtClean="0">
                <a:solidFill>
                  <a:srgbClr val="10B2A3"/>
                </a:solidFill>
              </a:rPr>
              <a:t>Pracuj </a:t>
            </a:r>
            <a:r>
              <a:rPr lang="pl-PL" b="1" dirty="0">
                <a:solidFill>
                  <a:srgbClr val="10B2A3"/>
                </a:solidFill>
              </a:rPr>
              <a:t>w swojej sieci osobistej, </a:t>
            </a:r>
            <a:r>
              <a:rPr lang="pl-PL" dirty="0"/>
              <a:t>pytaj ludzi, czy znają osoby, które korzystałyby z twoich usług, poproś ich, aby cię promowali i rozmawiali lub polecali.</a:t>
            </a:r>
          </a:p>
          <a:p>
            <a:pPr marL="457200" indent="-457200">
              <a:buFont typeface="+mj-lt"/>
              <a:buAutoNum type="arabicPeriod" startAt="4"/>
            </a:pPr>
            <a:r>
              <a:rPr lang="pl-PL" b="1" dirty="0">
                <a:solidFill>
                  <a:srgbClr val="10B2A3"/>
                </a:solidFill>
              </a:rPr>
              <a:t>Przeanalizuj </a:t>
            </a:r>
            <a:r>
              <a:rPr lang="pl-PL" b="1" dirty="0" smtClean="0">
                <a:solidFill>
                  <a:srgbClr val="10B2A3"/>
                </a:solidFill>
              </a:rPr>
              <a:t>odnoszących </a:t>
            </a:r>
            <a:r>
              <a:rPr lang="pl-PL" b="1" dirty="0">
                <a:solidFill>
                  <a:srgbClr val="10B2A3"/>
                </a:solidFill>
              </a:rPr>
              <a:t>sukcesy konkurentów, gdzie się reklamują? </a:t>
            </a:r>
            <a:r>
              <a:rPr lang="pl-PL" dirty="0"/>
              <a:t>Gdzie oni się łączą? Jakiej taktyki używają? To, co działa dla nich, może po prostu działać dla Ciebie</a:t>
            </a:r>
            <a:r>
              <a:rPr lang="pl-PL" dirty="0" smtClean="0"/>
              <a:t>.</a:t>
            </a:r>
            <a:br>
              <a:rPr lang="pl-PL" dirty="0" smtClean="0"/>
            </a:br>
            <a:r>
              <a:rPr lang="en-IE" b="1" dirty="0" err="1">
                <a:solidFill>
                  <a:srgbClr val="E63275"/>
                </a:solidFill>
              </a:rPr>
              <a:t>Więcej</a:t>
            </a:r>
            <a:r>
              <a:rPr lang="en-IE" b="1" dirty="0">
                <a:solidFill>
                  <a:srgbClr val="E63275"/>
                </a:solidFill>
              </a:rPr>
              <a:t> </a:t>
            </a:r>
            <a:r>
              <a:rPr lang="en-IE" b="1" dirty="0" err="1">
                <a:solidFill>
                  <a:srgbClr val="E63275"/>
                </a:solidFill>
              </a:rPr>
              <a:t>wskazówek</a:t>
            </a:r>
            <a:r>
              <a:rPr lang="en-IE" b="1" dirty="0">
                <a:solidFill>
                  <a:srgbClr val="E63275"/>
                </a:solidFill>
              </a:rPr>
              <a:t> </a:t>
            </a:r>
            <a:r>
              <a:rPr lang="en-IE" b="1" dirty="0" err="1">
                <a:solidFill>
                  <a:srgbClr val="E63275"/>
                </a:solidFill>
              </a:rPr>
              <a:t>tutaj</a:t>
            </a:r>
            <a:r>
              <a:rPr lang="en-IE" b="1" dirty="0">
                <a:solidFill>
                  <a:srgbClr val="E63275"/>
                </a:solidFill>
              </a:rPr>
              <a:t>: </a:t>
            </a:r>
            <a:r>
              <a:rPr lang="en-IE" sz="1400" dirty="0">
                <a:hlinkClick r:id="rId2"/>
              </a:rPr>
              <a:t>https://www.businessknowhow.com/startup/findcustomers.htm</a:t>
            </a:r>
            <a:r>
              <a:rPr lang="en-IE" sz="1400" dirty="0"/>
              <a:t> </a:t>
            </a:r>
          </a:p>
          <a:p>
            <a:endParaRPr lang="en-IE" dirty="0"/>
          </a:p>
        </p:txBody>
      </p:sp>
    </p:spTree>
    <p:extLst>
      <p:ext uri="{BB962C8B-B14F-4D97-AF65-F5344CB8AC3E}">
        <p14:creationId xmlns:p14="http://schemas.microsoft.com/office/powerpoint/2010/main" val="1024066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pl-PL" b="1" dirty="0">
                <a:solidFill>
                  <a:srgbClr val="E63275"/>
                </a:solidFill>
              </a:rPr>
              <a:t>Jak dotrzeć do swoich klientów?</a:t>
            </a:r>
            <a:endParaRPr lang="en-IE" b="1" dirty="0">
              <a:solidFill>
                <a:srgbClr val="E63275"/>
              </a:solidFill>
            </a:endParaRP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372967" y="1889651"/>
            <a:ext cx="11468099" cy="3975101"/>
          </a:xfrm>
          <a:solidFill>
            <a:schemeClr val="bg1"/>
          </a:solidFill>
        </p:spPr>
        <p:txBody>
          <a:bodyPr/>
          <a:lstStyle/>
          <a:p>
            <a:pPr marL="457200" indent="-457200">
              <a:buFont typeface="+mj-lt"/>
              <a:buAutoNum type="arabicPeriod"/>
            </a:pPr>
            <a:r>
              <a:rPr lang="pl-PL" b="1" dirty="0">
                <a:solidFill>
                  <a:srgbClr val="10B2A3"/>
                </a:solidFill>
              </a:rPr>
              <a:t>Zachęć ich, aby dołączyli do Twojej listy e-mailowej </a:t>
            </a:r>
            <a:r>
              <a:rPr lang="pl-PL" dirty="0"/>
              <a:t>Marketing e-mailowy nie jest najnowszym kanałem marketingowym, ale nadal jest jednym z najbardziej skutecznych. Zarejestruj się u dostawcy marketingu e-mailowego, zbieraj kontakty online, dodając formularz rejestracyjny do swojej witryny, i zacznij wysyłać profesjonalne wiadomości za pomocą szablonu wiadomości e-mail dostosowanego do urządzeń mobilnych.</a:t>
            </a:r>
          </a:p>
          <a:p>
            <a:pPr marL="457200" indent="-457200">
              <a:buFont typeface="+mj-lt"/>
              <a:buAutoNum type="arabicPeriod"/>
            </a:pPr>
            <a:r>
              <a:rPr lang="pl-PL" b="1" dirty="0">
                <a:solidFill>
                  <a:srgbClr val="10B2A3"/>
                </a:solidFill>
              </a:rPr>
              <a:t>Rozpocznij blog </a:t>
            </a:r>
            <a:r>
              <a:rPr lang="pl-PL" dirty="0"/>
              <a:t>Rozpocznij swój blog jako pisemny zapis pytań, które klienci zadają Ci przez cały </a:t>
            </a:r>
            <a:r>
              <a:rPr lang="pl-PL" dirty="0" smtClean="0"/>
              <a:t>czas</a:t>
            </a:r>
            <a:r>
              <a:rPr lang="pl-PL" dirty="0"/>
              <a:t>.</a:t>
            </a:r>
            <a:endParaRPr lang="pl-PL" dirty="0" smtClean="0"/>
          </a:p>
          <a:p>
            <a:pPr marL="457200" indent="-457200">
              <a:buFont typeface="+mj-lt"/>
              <a:buAutoNum type="arabicPeriod"/>
            </a:pPr>
            <a:r>
              <a:rPr lang="pl-PL" b="1" dirty="0" smtClean="0">
                <a:solidFill>
                  <a:srgbClr val="10B2A3"/>
                </a:solidFill>
              </a:rPr>
              <a:t>Zorganizuj </a:t>
            </a:r>
            <a:r>
              <a:rPr lang="pl-PL" b="1" dirty="0">
                <a:solidFill>
                  <a:srgbClr val="10B2A3"/>
                </a:solidFill>
              </a:rPr>
              <a:t>konkurs fotograficzny </a:t>
            </a:r>
            <a:r>
              <a:rPr lang="pl-PL" dirty="0"/>
              <a:t>Jeśli zachęcisz swoich obecnych klientów do podzielenia się zdjęciami, na których są zadowoleni, ich znajomi wkrótce będą </a:t>
            </a:r>
            <a:r>
              <a:rPr lang="pl-PL" dirty="0" smtClean="0"/>
              <a:t>śledzić Twoje poczynania. </a:t>
            </a:r>
            <a:r>
              <a:rPr lang="pl-PL" dirty="0"/>
              <a:t>To świetny sposób na dotarcie do nowych ludzi bez większego wysiłku. Stwórz aktualny konkurs, w którym ludzie będą mogli łatwo wziąć udział w świątecznym konkursie fotograficznym i zaoferuj kuszącą nagrodę zachęcającą do </a:t>
            </a:r>
            <a:r>
              <a:rPr lang="pl-PL" dirty="0" smtClean="0"/>
              <a:t>udziału. </a:t>
            </a:r>
            <a:r>
              <a:rPr lang="en-IE" sz="1400" dirty="0" smtClean="0">
                <a:hlinkClick r:id="rId2"/>
              </a:rPr>
              <a:t>https</a:t>
            </a:r>
            <a:r>
              <a:rPr lang="en-IE" sz="1400" dirty="0">
                <a:hlinkClick r:id="rId2"/>
              </a:rPr>
              <a:t>://blogs.constantcontact.com/marketing-to-reach-new-customers/</a:t>
            </a:r>
            <a:endParaRPr lang="en-IE" sz="1400" dirty="0"/>
          </a:p>
          <a:p>
            <a:pPr marL="457200" indent="-457200">
              <a:buFont typeface="+mj-lt"/>
              <a:buAutoNum type="arabicPeriod"/>
            </a:pPr>
            <a:endParaRPr lang="en-IE" dirty="0"/>
          </a:p>
          <a:p>
            <a:endParaRPr lang="en-IE" dirty="0"/>
          </a:p>
        </p:txBody>
      </p:sp>
    </p:spTree>
    <p:extLst>
      <p:ext uri="{BB962C8B-B14F-4D97-AF65-F5344CB8AC3E}">
        <p14:creationId xmlns:p14="http://schemas.microsoft.com/office/powerpoint/2010/main" val="2366738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pl-PL" b="1" dirty="0">
                <a:solidFill>
                  <a:srgbClr val="E63275"/>
                </a:solidFill>
              </a:rPr>
              <a:t>Jak dotrzeć do swoich klientów?</a:t>
            </a: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361950" y="2882899"/>
            <a:ext cx="11468099" cy="3975101"/>
          </a:xfrm>
          <a:solidFill>
            <a:schemeClr val="bg1"/>
          </a:solidFill>
        </p:spPr>
        <p:txBody>
          <a:bodyPr/>
          <a:lstStyle/>
          <a:p>
            <a:pPr marL="457200" indent="-457200">
              <a:buFont typeface="+mj-lt"/>
              <a:buAutoNum type="arabicPeriod" startAt="4"/>
            </a:pPr>
            <a:r>
              <a:rPr lang="pl-PL" b="1" dirty="0">
                <a:solidFill>
                  <a:srgbClr val="10B2A3"/>
                </a:solidFill>
              </a:rPr>
              <a:t>Zachęcaj do recenzji </a:t>
            </a:r>
            <a:r>
              <a:rPr lang="pl-PL" dirty="0"/>
              <a:t>Opublikuj </a:t>
            </a:r>
            <a:r>
              <a:rPr lang="pl-PL" dirty="0" smtClean="0"/>
              <a:t>zachętę do </a:t>
            </a:r>
            <a:r>
              <a:rPr lang="pl-PL" dirty="0"/>
              <a:t>działania na swojej stronie na Facebooku oraz w następnym </a:t>
            </a:r>
            <a:r>
              <a:rPr lang="pl-PL" dirty="0" smtClean="0"/>
              <a:t>zbiorczym e-mailu, </a:t>
            </a:r>
            <a:r>
              <a:rPr lang="pl-PL" dirty="0"/>
              <a:t>aby poprosić lojalnych fanów o podzielenie się opinią.</a:t>
            </a:r>
          </a:p>
          <a:p>
            <a:pPr marL="457200" indent="-457200">
              <a:buFont typeface="+mj-lt"/>
              <a:buAutoNum type="arabicPeriod" startAt="4"/>
            </a:pPr>
            <a:r>
              <a:rPr lang="pl-PL" b="1" dirty="0">
                <a:solidFill>
                  <a:srgbClr val="10B2A3"/>
                </a:solidFill>
              </a:rPr>
              <a:t>Proś o polecenia </a:t>
            </a:r>
            <a:r>
              <a:rPr lang="pl-PL" dirty="0"/>
              <a:t>Nie pozwól, aby strach przed odrzuceniem stał na przeszkodzie w dotarciu do nowych klientów! Nawet jeśli tylko kilka osób powie tak, zdobędziesz nowych wartościowych klientów.</a:t>
            </a:r>
          </a:p>
          <a:p>
            <a:pPr marL="457200" indent="-457200">
              <a:buFont typeface="+mj-lt"/>
              <a:buAutoNum type="arabicPeriod" startAt="4"/>
            </a:pPr>
            <a:r>
              <a:rPr lang="pl-PL" b="1" dirty="0">
                <a:solidFill>
                  <a:srgbClr val="10B2A3"/>
                </a:solidFill>
              </a:rPr>
              <a:t>Napisz ankietę </a:t>
            </a:r>
            <a:r>
              <a:rPr lang="pl-PL" b="1" dirty="0" smtClean="0">
                <a:solidFill>
                  <a:srgbClr val="10B2A3"/>
                </a:solidFill>
              </a:rPr>
              <a:t> </a:t>
            </a:r>
            <a:r>
              <a:rPr lang="pl-PL" dirty="0"/>
              <a:t>Czy wiesz, jak większość klientów dowiedziała się o Tobie? Czy wiesz, jakie produkty, usługi lub tematy ich najbardziej interesują?</a:t>
            </a:r>
            <a:endParaRPr lang="en-IE" dirty="0"/>
          </a:p>
          <a:p>
            <a:r>
              <a:rPr lang="en-IE" sz="1400" dirty="0">
                <a:hlinkClick r:id="rId2"/>
              </a:rPr>
              <a:t>https://blogs.constantcontact.com/marketing-to-reach-new-customers/</a:t>
            </a:r>
            <a:endParaRPr lang="en-IE" sz="1400" dirty="0"/>
          </a:p>
          <a:p>
            <a:pPr marL="457200" indent="-457200">
              <a:buFont typeface="+mj-lt"/>
              <a:buAutoNum type="arabicPeriod"/>
            </a:pPr>
            <a:endParaRPr lang="en-IE" dirty="0"/>
          </a:p>
          <a:p>
            <a:endParaRPr lang="en-IE" dirty="0"/>
          </a:p>
        </p:txBody>
      </p:sp>
    </p:spTree>
    <p:extLst>
      <p:ext uri="{BB962C8B-B14F-4D97-AF65-F5344CB8AC3E}">
        <p14:creationId xmlns:p14="http://schemas.microsoft.com/office/powerpoint/2010/main" val="728551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pl-PL" b="1" dirty="0" smtClean="0">
                <a:solidFill>
                  <a:srgbClr val="E63275"/>
                </a:solidFill>
              </a:rPr>
              <a:t>Czego oczekuje Twój Klient?</a:t>
            </a:r>
            <a:endParaRPr lang="en-IE" b="1" dirty="0">
              <a:solidFill>
                <a:srgbClr val="E63275"/>
              </a:solidFill>
            </a:endParaRP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609599" y="2222223"/>
            <a:ext cx="11226172" cy="3975101"/>
          </a:xfrm>
          <a:solidFill>
            <a:schemeClr val="bg1"/>
          </a:solidFill>
        </p:spPr>
        <p:txBody>
          <a:bodyPr/>
          <a:lstStyle/>
          <a:p>
            <a:pPr marL="457200" indent="-457200">
              <a:buFont typeface="+mj-lt"/>
              <a:buAutoNum type="arabicPeriod"/>
            </a:pPr>
            <a:r>
              <a:rPr lang="pl-PL" b="1" dirty="0">
                <a:solidFill>
                  <a:srgbClr val="10B2A3"/>
                </a:solidFill>
              </a:rPr>
              <a:t>Dowiedz się, jaki problem próbujesz rozwiązać. </a:t>
            </a:r>
            <a:r>
              <a:rPr lang="pl-PL" dirty="0" err="1"/>
              <a:t>Netflix</a:t>
            </a:r>
            <a:r>
              <a:rPr lang="pl-PL" dirty="0"/>
              <a:t> złamał własny model biznesowy kilka lat temu. Firma zdobyła pozycję lidera na rynku domowej rozrywki dzięki oryginalnemu modelowi pobierania abonamentów </a:t>
            </a:r>
            <a:r>
              <a:rPr lang="pl-PL" dirty="0" smtClean="0"/>
              <a:t>od klientom </a:t>
            </a:r>
            <a:r>
              <a:rPr lang="pl-PL" dirty="0"/>
              <a:t>i wysyłania im płyt DVD pocztą. Ale </a:t>
            </a:r>
            <a:r>
              <a:rPr lang="pl-PL" dirty="0" err="1"/>
              <a:t>Netflix</a:t>
            </a:r>
            <a:r>
              <a:rPr lang="pl-PL" dirty="0"/>
              <a:t> </a:t>
            </a:r>
            <a:r>
              <a:rPr lang="pl-PL" dirty="0" smtClean="0"/>
              <a:t>nadal myślał o potrzebach swoich </a:t>
            </a:r>
            <a:r>
              <a:rPr lang="pl-PL" dirty="0"/>
              <a:t>klientów </a:t>
            </a:r>
            <a:r>
              <a:rPr lang="pl-PL" dirty="0" smtClean="0"/>
              <a:t>i próbował określić to , </a:t>
            </a:r>
            <a:r>
              <a:rPr lang="pl-PL" dirty="0"/>
              <a:t>czego naprawdę chcą. Chcieli szybszego i wygodniejszego sposobu odbierania i konsumowania rozrywki. </a:t>
            </a:r>
            <a:r>
              <a:rPr lang="pl-PL" dirty="0" smtClean="0"/>
              <a:t>Aktualizacja </a:t>
            </a:r>
            <a:r>
              <a:rPr lang="pl-PL" dirty="0" err="1" smtClean="0"/>
              <a:t>Netflixa</a:t>
            </a:r>
            <a:r>
              <a:rPr lang="pl-PL" dirty="0" smtClean="0"/>
              <a:t> polegała </a:t>
            </a:r>
            <a:r>
              <a:rPr lang="pl-PL" dirty="0"/>
              <a:t>na rozwiązaniu problemów </a:t>
            </a:r>
            <a:r>
              <a:rPr lang="pl-PL" dirty="0" smtClean="0"/>
              <a:t>klientów.</a:t>
            </a:r>
            <a:br>
              <a:rPr lang="pl-PL" dirty="0" smtClean="0"/>
            </a:br>
            <a:r>
              <a:rPr lang="pl-PL" dirty="0"/>
              <a:t>Gdyby </a:t>
            </a:r>
            <a:r>
              <a:rPr lang="pl-PL" dirty="0" err="1"/>
              <a:t>Netflix</a:t>
            </a:r>
            <a:r>
              <a:rPr lang="pl-PL" dirty="0"/>
              <a:t> zapytał swoich klientów siedem lat temu, czego naprawdę chcą od firmy, mogliby powiedzieć, że chcą, aby stawki subskrypcji były niższe. Jaki procent tych klientów odpowiedziałby: „Pozwól nam przesyłać strumieniowo Twoje treści przez Internet, do naszych telewizorów i innych urządzeń, osadzając aplikację bezpośrednio w naszych usługach telewizji kablowej i satelitarnej oraz innych dekoderach?” Niewiele.</a:t>
            </a:r>
            <a:endParaRPr lang="en-IE" dirty="0"/>
          </a:p>
          <a:p>
            <a:r>
              <a:rPr lang="en-IE" sz="1400" dirty="0">
                <a:hlinkClick r:id="rId2"/>
              </a:rPr>
              <a:t>https://www.productplan.com/what-customers-really-want/</a:t>
            </a:r>
            <a:endParaRPr lang="en-IE" sz="1400" dirty="0"/>
          </a:p>
          <a:p>
            <a:endParaRPr lang="en-IE" dirty="0"/>
          </a:p>
        </p:txBody>
      </p:sp>
    </p:spTree>
    <p:extLst>
      <p:ext uri="{BB962C8B-B14F-4D97-AF65-F5344CB8AC3E}">
        <p14:creationId xmlns:p14="http://schemas.microsoft.com/office/powerpoint/2010/main" val="2316849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en-IE" b="1" dirty="0" err="1">
                <a:solidFill>
                  <a:srgbClr val="E63275"/>
                </a:solidFill>
              </a:rPr>
              <a:t>Czego</a:t>
            </a:r>
            <a:r>
              <a:rPr lang="en-IE" b="1" dirty="0">
                <a:solidFill>
                  <a:srgbClr val="E63275"/>
                </a:solidFill>
              </a:rPr>
              <a:t> </a:t>
            </a:r>
            <a:r>
              <a:rPr lang="en-IE" b="1" dirty="0" err="1">
                <a:solidFill>
                  <a:srgbClr val="E63275"/>
                </a:solidFill>
              </a:rPr>
              <a:t>oczekuje</a:t>
            </a:r>
            <a:r>
              <a:rPr lang="en-IE" b="1" dirty="0">
                <a:solidFill>
                  <a:srgbClr val="E63275"/>
                </a:solidFill>
              </a:rPr>
              <a:t> </a:t>
            </a:r>
            <a:r>
              <a:rPr lang="en-IE" b="1" dirty="0" err="1">
                <a:solidFill>
                  <a:srgbClr val="E63275"/>
                </a:solidFill>
              </a:rPr>
              <a:t>Twój</a:t>
            </a:r>
            <a:r>
              <a:rPr lang="en-IE" b="1" dirty="0">
                <a:solidFill>
                  <a:srgbClr val="E63275"/>
                </a:solidFill>
              </a:rPr>
              <a:t> </a:t>
            </a:r>
            <a:r>
              <a:rPr lang="en-IE" b="1" dirty="0" err="1">
                <a:solidFill>
                  <a:srgbClr val="E63275"/>
                </a:solidFill>
              </a:rPr>
              <a:t>Klient</a:t>
            </a:r>
            <a:r>
              <a:rPr lang="en-IE" b="1" dirty="0">
                <a:solidFill>
                  <a:srgbClr val="E63275"/>
                </a:solidFill>
              </a:rPr>
              <a:t>?</a:t>
            </a: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609599" y="2269848"/>
            <a:ext cx="11226172" cy="3975101"/>
          </a:xfrm>
          <a:solidFill>
            <a:schemeClr val="bg1"/>
          </a:solidFill>
        </p:spPr>
        <p:txBody>
          <a:bodyPr/>
          <a:lstStyle/>
          <a:p>
            <a:pPr marL="457200" indent="-457200">
              <a:buFont typeface="+mj-lt"/>
              <a:buAutoNum type="arabicPeriod" startAt="2"/>
            </a:pPr>
            <a:r>
              <a:rPr lang="pl-PL" b="1" dirty="0">
                <a:solidFill>
                  <a:srgbClr val="10B2A3"/>
                </a:solidFill>
              </a:rPr>
              <a:t>Teoria zarządzania produktem „</a:t>
            </a:r>
            <a:r>
              <a:rPr lang="pl-PL" b="1" dirty="0" err="1">
                <a:solidFill>
                  <a:srgbClr val="10B2A3"/>
                </a:solidFill>
              </a:rPr>
              <a:t>Faster</a:t>
            </a:r>
            <a:r>
              <a:rPr lang="pl-PL" b="1" dirty="0">
                <a:solidFill>
                  <a:srgbClr val="10B2A3"/>
                </a:solidFill>
              </a:rPr>
              <a:t> </a:t>
            </a:r>
            <a:r>
              <a:rPr lang="pl-PL" b="1" dirty="0" err="1">
                <a:solidFill>
                  <a:srgbClr val="10B2A3"/>
                </a:solidFill>
              </a:rPr>
              <a:t>Horse</a:t>
            </a:r>
            <a:r>
              <a:rPr lang="pl-PL" b="1" dirty="0">
                <a:solidFill>
                  <a:srgbClr val="10B2A3"/>
                </a:solidFill>
              </a:rPr>
              <a:t>” rozsławiona przez Henry'ego Forda. </a:t>
            </a:r>
            <a:r>
              <a:rPr lang="pl-PL" dirty="0"/>
              <a:t>Kiedy konie były głównym środkiem transportu, a Ford zapytał swoich niedoszłych klientów, czego chcą w zakresie lepszego transportu, najprościej odpowiedział: „szybszy koń</a:t>
            </a:r>
            <a:r>
              <a:rPr lang="pl-PL" dirty="0" smtClean="0"/>
              <a:t>”.</a:t>
            </a:r>
            <a:r>
              <a:rPr lang="pl-PL" dirty="0"/>
              <a:t> Klienci Forda tak naprawdę chcieli, </a:t>
            </a:r>
            <a:r>
              <a:rPr lang="pl-PL" dirty="0" smtClean="0"/>
              <a:t>bardziej efektywnego </a:t>
            </a:r>
            <a:r>
              <a:rPr lang="pl-PL" dirty="0"/>
              <a:t>i </a:t>
            </a:r>
            <a:r>
              <a:rPr lang="pl-PL" dirty="0" smtClean="0"/>
              <a:t>wygodnego środka transportu</a:t>
            </a:r>
            <a:r>
              <a:rPr lang="pl-PL" dirty="0"/>
              <a:t>. </a:t>
            </a:r>
            <a:r>
              <a:rPr lang="pl-PL" dirty="0" smtClean="0"/>
              <a:t>Takiego, </a:t>
            </a:r>
            <a:r>
              <a:rPr lang="pl-PL" dirty="0"/>
              <a:t>który nie musiałby tak często odpoczywać ani zostawiać kupy na podjeździe właściciela</a:t>
            </a:r>
            <a:r>
              <a:rPr lang="pl-PL" dirty="0" smtClean="0"/>
              <a:t>.</a:t>
            </a:r>
            <a:r>
              <a:rPr lang="pl-PL" b="1" dirty="0">
                <a:solidFill>
                  <a:srgbClr val="E63275"/>
                </a:solidFill>
              </a:rPr>
              <a:t> Najpierw jest koncepcja problemu - idea, </a:t>
            </a:r>
            <a:r>
              <a:rPr lang="pl-PL" b="1" dirty="0" smtClean="0">
                <a:solidFill>
                  <a:srgbClr val="E63275"/>
                </a:solidFill>
              </a:rPr>
              <a:t>nigdy  </a:t>
            </a:r>
            <a:r>
              <a:rPr lang="pl-PL" b="1" dirty="0">
                <a:solidFill>
                  <a:srgbClr val="E63275"/>
                </a:solidFill>
              </a:rPr>
              <a:t>nie zaczynasz od produktu</a:t>
            </a:r>
            <a:r>
              <a:rPr lang="pl-PL" b="1" dirty="0" smtClean="0">
                <a:solidFill>
                  <a:srgbClr val="E63275"/>
                </a:solidFill>
              </a:rPr>
              <a:t>. </a:t>
            </a:r>
            <a:r>
              <a:rPr lang="pl-PL" dirty="0"/>
              <a:t>Raczej kierujesz </a:t>
            </a:r>
            <a:r>
              <a:rPr lang="pl-PL" dirty="0" smtClean="0"/>
              <a:t>się problemem</a:t>
            </a:r>
            <a:r>
              <a:rPr lang="pl-PL" dirty="0"/>
              <a:t>, który rozwiązujesz. Jeśli potrafisz dowiedzieć się, jakie są rzeczywiste problemy klientów - nie tylko te, które sami są w stanie wyartykułować, ale te rzeczywiste - możesz zidentyfikować możliwości tworzenia produktów, które zachwycą tych klientów.</a:t>
            </a:r>
            <a:endParaRPr lang="en-IE" dirty="0"/>
          </a:p>
        </p:txBody>
      </p:sp>
    </p:spTree>
    <p:extLst>
      <p:ext uri="{BB962C8B-B14F-4D97-AF65-F5344CB8AC3E}">
        <p14:creationId xmlns:p14="http://schemas.microsoft.com/office/powerpoint/2010/main" val="133717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 xmlns:a16="http://schemas.microsoft.com/office/drawing/2014/main" id="{349DC15E-8459-4433-AFA5-BAC23E83D67E}"/>
              </a:ext>
            </a:extLst>
          </p:cNvPr>
          <p:cNvSpPr txBox="1">
            <a:spLocks/>
          </p:cNvSpPr>
          <p:nvPr/>
        </p:nvSpPr>
        <p:spPr>
          <a:xfrm>
            <a:off x="716531" y="2277300"/>
            <a:ext cx="9323043" cy="3975101"/>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EC2179"/>
                </a:solidFill>
              </a:rPr>
              <a:t>MARKETING</a:t>
            </a:r>
          </a:p>
          <a:p>
            <a:r>
              <a:rPr lang="en-US" sz="400" b="1" dirty="0">
                <a:solidFill>
                  <a:srgbClr val="EC2179"/>
                </a:solidFill>
              </a:rPr>
              <a:t> </a:t>
            </a:r>
          </a:p>
          <a:p>
            <a:pPr marL="342900" indent="-342900">
              <a:buClr>
                <a:srgbClr val="EC2179"/>
              </a:buClr>
              <a:buFont typeface="Arial" charset="0"/>
              <a:buChar char="•"/>
            </a:pPr>
            <a:r>
              <a:rPr lang="pl-PL" dirty="0" smtClean="0"/>
              <a:t>Długi okres</a:t>
            </a:r>
            <a:endParaRPr lang="en-US" dirty="0"/>
          </a:p>
          <a:p>
            <a:pPr marL="342900" indent="-342900">
              <a:buClr>
                <a:srgbClr val="EC2179"/>
              </a:buClr>
              <a:buFont typeface="Arial" charset="0"/>
              <a:buChar char="•"/>
            </a:pPr>
            <a:r>
              <a:rPr lang="pl-PL" dirty="0"/>
              <a:t>Celem jest budowanie relacji</a:t>
            </a:r>
          </a:p>
          <a:p>
            <a:pPr marL="342900" indent="-342900">
              <a:buClr>
                <a:srgbClr val="EC2179"/>
              </a:buClr>
              <a:buFont typeface="Arial" charset="0"/>
              <a:buChar char="•"/>
            </a:pPr>
            <a:r>
              <a:rPr lang="pl-PL" dirty="0"/>
              <a:t>Podczas gdy sprzedaż jest tak naprawdę „impulsem” do zakupu produktu, </a:t>
            </a:r>
            <a:r>
              <a:rPr lang="pl-PL" dirty="0" smtClean="0"/>
              <a:t>to marketing </a:t>
            </a:r>
            <a:r>
              <a:rPr lang="pl-PL" dirty="0"/>
              <a:t>jest „przyciąganiem”, które </a:t>
            </a:r>
            <a:r>
              <a:rPr lang="pl-PL" dirty="0" smtClean="0"/>
              <a:t>kieruje klienta w </a:t>
            </a:r>
            <a:r>
              <a:rPr lang="pl-PL" dirty="0"/>
              <a:t>pierwszej </a:t>
            </a:r>
            <a:r>
              <a:rPr lang="pl-PL" dirty="0" smtClean="0"/>
              <a:t>kolejności do Ciebie.</a:t>
            </a:r>
          </a:p>
          <a:p>
            <a:pPr marL="342900" indent="-342900">
              <a:buClr>
                <a:srgbClr val="EC2179"/>
              </a:buClr>
              <a:buFont typeface="Arial" charset="0"/>
              <a:buChar char="•"/>
            </a:pPr>
            <a:endParaRPr lang="en-US" dirty="0"/>
          </a:p>
          <a:p>
            <a:r>
              <a:rPr lang="pl-PL" b="1" dirty="0" smtClean="0">
                <a:solidFill>
                  <a:srgbClr val="EC2179"/>
                </a:solidFill>
              </a:rPr>
              <a:t>SPRZEDAŻ</a:t>
            </a:r>
            <a:endParaRPr lang="en-US" b="1" dirty="0">
              <a:solidFill>
                <a:srgbClr val="EC2179"/>
              </a:solidFill>
            </a:endParaRPr>
          </a:p>
          <a:p>
            <a:endParaRPr lang="en-US" sz="400" b="1" dirty="0">
              <a:solidFill>
                <a:srgbClr val="EC2179"/>
              </a:solidFill>
            </a:endParaRPr>
          </a:p>
          <a:p>
            <a:pPr marL="342900" indent="-342900">
              <a:buClr>
                <a:srgbClr val="EC2179"/>
              </a:buClr>
              <a:buFont typeface="Arial" charset="0"/>
              <a:buChar char="•"/>
            </a:pPr>
            <a:r>
              <a:rPr lang="pl-PL" dirty="0" smtClean="0"/>
              <a:t>Krótki okres</a:t>
            </a:r>
            <a:endParaRPr lang="en-US" dirty="0"/>
          </a:p>
          <a:p>
            <a:pPr marL="342900" indent="-342900">
              <a:buClr>
                <a:srgbClr val="EC2179"/>
              </a:buClr>
              <a:buFont typeface="Arial" charset="0"/>
              <a:buChar char="•"/>
            </a:pPr>
            <a:r>
              <a:rPr lang="pl-PL" dirty="0"/>
              <a:t>Celem jest „zamknięcie sprzedaży” (czyli skłonienie kogoś do zakupu Twojego produktu)</a:t>
            </a:r>
          </a:p>
          <a:p>
            <a:pPr marL="342900" indent="-342900">
              <a:buClr>
                <a:srgbClr val="EC2179"/>
              </a:buClr>
              <a:buFont typeface="Arial" charset="0"/>
              <a:buChar char="•"/>
            </a:pPr>
            <a:r>
              <a:rPr lang="pl-PL" dirty="0"/>
              <a:t>Strategia sprzedaży opiera się na indywidualnym kupującym i tym, co należy zrobić, aby </a:t>
            </a:r>
            <a:r>
              <a:rPr lang="pl-PL" dirty="0" smtClean="0"/>
              <a:t>przekazał </a:t>
            </a:r>
            <a:r>
              <a:rPr lang="pl-PL" dirty="0"/>
              <a:t>Ci swoją gotówkę lub </a:t>
            </a:r>
            <a:r>
              <a:rPr lang="pl-PL" dirty="0" smtClean="0"/>
              <a:t>kliknął </a:t>
            </a:r>
            <a:r>
              <a:rPr lang="pl-PL" dirty="0"/>
              <a:t>przycisk </a:t>
            </a:r>
            <a:r>
              <a:rPr lang="pl-PL" dirty="0" smtClean="0"/>
              <a:t>„Kup”</a:t>
            </a:r>
            <a:endParaRPr lang="en-US" dirty="0"/>
          </a:p>
        </p:txBody>
      </p:sp>
      <p:sp>
        <p:nvSpPr>
          <p:cNvPr id="8" name="Rectangle 7">
            <a:extLst>
              <a:ext uri="{FF2B5EF4-FFF2-40B4-BE49-F238E27FC236}">
                <a16:creationId xmlns="" xmlns:a16="http://schemas.microsoft.com/office/drawing/2014/main" id="{133CC37E-A11F-4DFC-827C-A138A6184095}"/>
              </a:ext>
            </a:extLst>
          </p:cNvPr>
          <p:cNvSpPr/>
          <p:nvPr/>
        </p:nvSpPr>
        <p:spPr>
          <a:xfrm>
            <a:off x="396239" y="851486"/>
            <a:ext cx="8427469" cy="1089529"/>
          </a:xfrm>
          <a:prstGeom prst="rect">
            <a:avLst/>
          </a:prstGeom>
        </p:spPr>
        <p:txBody>
          <a:bodyPr wrap="square">
            <a:spAutoFit/>
          </a:bodyPr>
          <a:lstStyle/>
          <a:p>
            <a:pPr lvl="0" algn="ctr">
              <a:lnSpc>
                <a:spcPct val="90000"/>
              </a:lnSpc>
              <a:spcBef>
                <a:spcPts val="1000"/>
              </a:spcBef>
            </a:pPr>
            <a:r>
              <a:rPr lang="pl-PL" sz="3600" dirty="0">
                <a:solidFill>
                  <a:srgbClr val="E63275"/>
                </a:solidFill>
              </a:rPr>
              <a:t>Zależność pomiędzy </a:t>
            </a:r>
            <a:r>
              <a:rPr lang="pl-PL" sz="3600" dirty="0" smtClean="0">
                <a:solidFill>
                  <a:srgbClr val="E63275"/>
                </a:solidFill>
              </a:rPr>
              <a:t>Marketingiem </a:t>
            </a:r>
            <a:r>
              <a:rPr lang="pl-PL" sz="3600" dirty="0">
                <a:solidFill>
                  <a:srgbClr val="E63275"/>
                </a:solidFill>
              </a:rPr>
              <a:t>i </a:t>
            </a:r>
            <a:r>
              <a:rPr lang="pl-PL" sz="3600" dirty="0" smtClean="0">
                <a:solidFill>
                  <a:srgbClr val="E63275"/>
                </a:solidFill>
              </a:rPr>
              <a:t>Sprzedażą</a:t>
            </a:r>
            <a:r>
              <a:rPr lang="pl-PL" sz="3600" dirty="0">
                <a:solidFill>
                  <a:srgbClr val="E63275"/>
                </a:solidFill>
              </a:rPr>
              <a:t>.</a:t>
            </a:r>
          </a:p>
        </p:txBody>
      </p:sp>
    </p:spTree>
    <p:extLst>
      <p:ext uri="{BB962C8B-B14F-4D97-AF65-F5344CB8AC3E}">
        <p14:creationId xmlns:p14="http://schemas.microsoft.com/office/powerpoint/2010/main" val="1548805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en-IE" b="1" dirty="0" err="1">
                <a:solidFill>
                  <a:srgbClr val="E63275"/>
                </a:solidFill>
              </a:rPr>
              <a:t>Czego</a:t>
            </a:r>
            <a:r>
              <a:rPr lang="en-IE" b="1" dirty="0">
                <a:solidFill>
                  <a:srgbClr val="E63275"/>
                </a:solidFill>
              </a:rPr>
              <a:t> </a:t>
            </a:r>
            <a:r>
              <a:rPr lang="en-IE" b="1" dirty="0" err="1">
                <a:solidFill>
                  <a:srgbClr val="E63275"/>
                </a:solidFill>
              </a:rPr>
              <a:t>oczekuje</a:t>
            </a:r>
            <a:r>
              <a:rPr lang="en-IE" b="1" dirty="0">
                <a:solidFill>
                  <a:srgbClr val="E63275"/>
                </a:solidFill>
              </a:rPr>
              <a:t> </a:t>
            </a:r>
            <a:r>
              <a:rPr lang="en-IE" b="1" dirty="0" err="1">
                <a:solidFill>
                  <a:srgbClr val="E63275"/>
                </a:solidFill>
              </a:rPr>
              <a:t>Twój</a:t>
            </a:r>
            <a:r>
              <a:rPr lang="en-IE" b="1" dirty="0">
                <a:solidFill>
                  <a:srgbClr val="E63275"/>
                </a:solidFill>
              </a:rPr>
              <a:t> </a:t>
            </a:r>
            <a:r>
              <a:rPr lang="en-IE" b="1" dirty="0" err="1">
                <a:solidFill>
                  <a:srgbClr val="E63275"/>
                </a:solidFill>
              </a:rPr>
              <a:t>Klient</a:t>
            </a:r>
            <a:r>
              <a:rPr lang="en-IE" b="1" dirty="0">
                <a:solidFill>
                  <a:srgbClr val="E63275"/>
                </a:solidFill>
              </a:rPr>
              <a:t>?</a:t>
            </a: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3400425" y="2079348"/>
            <a:ext cx="8546786" cy="3975101"/>
          </a:xfrm>
          <a:solidFill>
            <a:schemeClr val="bg1"/>
          </a:solidFill>
        </p:spPr>
        <p:txBody>
          <a:bodyPr/>
          <a:lstStyle/>
          <a:p>
            <a:pPr marL="457200" indent="-457200" algn="just">
              <a:buFont typeface="+mj-lt"/>
              <a:buAutoNum type="arabicPeriod" startAt="3"/>
            </a:pPr>
            <a:r>
              <a:rPr lang="pl-PL" b="1" dirty="0">
                <a:solidFill>
                  <a:srgbClr val="10B2A3"/>
                </a:solidFill>
              </a:rPr>
              <a:t>Dowiedz się, czego chcą klienci Twoich klientów. </a:t>
            </a:r>
            <a:r>
              <a:rPr lang="pl-PL" dirty="0"/>
              <a:t>Jeśli sprzedajesz produkt dla firm, jest to kolejna kluczowa strategia udanej innowacji. Dowiedz się nie tylko, czego chcą Twoi klienci, ale także czego chcą ich klienci. Jako menedżer produktu musisz naprawdę zrozumieć osobowość kupującego, nad którą będziesz pracować, zanim będziesz mógł nadać priorytet funkcjom</a:t>
            </a:r>
            <a:r>
              <a:rPr lang="pl-PL" dirty="0" smtClean="0"/>
              <a:t>.</a:t>
            </a:r>
            <a:r>
              <a:rPr lang="pl-PL" dirty="0"/>
              <a:t> Jeśli opracujesz platformę analizy danych dla firm konsultingowych, to klienci tych firm stanowią dla Ciebie prawdziwą kopalnię wiedzy na temat tego, jakie typy funkcji będą współgrać </a:t>
            </a:r>
            <a:r>
              <a:rPr lang="pl-PL" dirty="0" smtClean="0"/>
              <a:t>z oczekiwaniami klientów Twojej </a:t>
            </a:r>
            <a:r>
              <a:rPr lang="pl-PL" dirty="0"/>
              <a:t>firmy konsultingowej.</a:t>
            </a:r>
            <a:endParaRPr lang="en-IE" dirty="0"/>
          </a:p>
        </p:txBody>
      </p:sp>
      <p:pic>
        <p:nvPicPr>
          <p:cNvPr id="3" name="Picture 2" descr="A cup of coffee on a table&#10;&#10;Description automatically generated">
            <a:extLst>
              <a:ext uri="{FF2B5EF4-FFF2-40B4-BE49-F238E27FC236}">
                <a16:creationId xmlns="" xmlns:a16="http://schemas.microsoft.com/office/drawing/2014/main" id="{1474F190-58DA-491F-9F63-3A4DE03C22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17" r="21945"/>
          <a:stretch/>
        </p:blipFill>
        <p:spPr>
          <a:xfrm>
            <a:off x="409576" y="3257550"/>
            <a:ext cx="2791740" cy="2105024"/>
          </a:xfrm>
          <a:prstGeom prst="rect">
            <a:avLst/>
          </a:prstGeom>
        </p:spPr>
      </p:pic>
    </p:spTree>
    <p:extLst>
      <p:ext uri="{BB962C8B-B14F-4D97-AF65-F5344CB8AC3E}">
        <p14:creationId xmlns:p14="http://schemas.microsoft.com/office/powerpoint/2010/main" val="1688045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en-IE" b="1" dirty="0" err="1">
                <a:solidFill>
                  <a:srgbClr val="E63275"/>
                </a:solidFill>
              </a:rPr>
              <a:t>Czego</a:t>
            </a:r>
            <a:r>
              <a:rPr lang="en-IE" b="1" dirty="0">
                <a:solidFill>
                  <a:srgbClr val="E63275"/>
                </a:solidFill>
              </a:rPr>
              <a:t> </a:t>
            </a:r>
            <a:r>
              <a:rPr lang="en-IE" b="1" dirty="0" err="1">
                <a:solidFill>
                  <a:srgbClr val="E63275"/>
                </a:solidFill>
              </a:rPr>
              <a:t>oczekuje</a:t>
            </a:r>
            <a:r>
              <a:rPr lang="en-IE" b="1" dirty="0">
                <a:solidFill>
                  <a:srgbClr val="E63275"/>
                </a:solidFill>
              </a:rPr>
              <a:t> </a:t>
            </a:r>
            <a:r>
              <a:rPr lang="en-IE" b="1" dirty="0" err="1">
                <a:solidFill>
                  <a:srgbClr val="E63275"/>
                </a:solidFill>
              </a:rPr>
              <a:t>Twój</a:t>
            </a:r>
            <a:r>
              <a:rPr lang="en-IE" b="1" dirty="0">
                <a:solidFill>
                  <a:srgbClr val="E63275"/>
                </a:solidFill>
              </a:rPr>
              <a:t> </a:t>
            </a:r>
            <a:r>
              <a:rPr lang="en-IE" b="1" dirty="0" err="1">
                <a:solidFill>
                  <a:srgbClr val="E63275"/>
                </a:solidFill>
              </a:rPr>
              <a:t>Klient</a:t>
            </a:r>
            <a:r>
              <a:rPr lang="en-IE" b="1" dirty="0">
                <a:solidFill>
                  <a:srgbClr val="E63275"/>
                </a:solidFill>
              </a:rPr>
              <a:t>?</a:t>
            </a: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4161983" y="2269848"/>
            <a:ext cx="7673787" cy="3975101"/>
          </a:xfrm>
          <a:solidFill>
            <a:schemeClr val="bg1"/>
          </a:solidFill>
        </p:spPr>
        <p:txBody>
          <a:bodyPr/>
          <a:lstStyle/>
          <a:p>
            <a:pPr marL="457200" indent="-457200" algn="just">
              <a:buFont typeface="+mj-lt"/>
              <a:buAutoNum type="arabicPeriod" startAt="4"/>
            </a:pPr>
            <a:r>
              <a:rPr lang="pl-PL" b="1" dirty="0">
                <a:solidFill>
                  <a:srgbClr val="10B2A3"/>
                </a:solidFill>
              </a:rPr>
              <a:t>Przestań słuchać swoich klientów. </a:t>
            </a:r>
            <a:r>
              <a:rPr lang="pl-PL" dirty="0"/>
              <a:t>Nie chcesz od razu ignorować swoich klientów lub użytkowników. </a:t>
            </a:r>
            <a:r>
              <a:rPr lang="pl-PL" dirty="0"/>
              <a:t>Ich opinie mogą </a:t>
            </a:r>
            <a:r>
              <a:rPr lang="pl-PL" dirty="0" smtClean="0"/>
              <a:t>być bardzo cennym źródłem </a:t>
            </a:r>
            <a:r>
              <a:rPr lang="pl-PL" dirty="0"/>
              <a:t>informacji o tym, gdzie sprawdzają się Twoje istniejące produkty i jakie są niedociągnięcia</a:t>
            </a:r>
            <a:r>
              <a:rPr lang="pl-PL" dirty="0" smtClean="0"/>
              <a:t>.</a:t>
            </a:r>
            <a:r>
              <a:rPr lang="pl-PL" dirty="0"/>
              <a:t> </a:t>
            </a:r>
            <a:r>
              <a:rPr lang="pl-PL" b="1" dirty="0">
                <a:solidFill>
                  <a:srgbClr val="10B2A3"/>
                </a:solidFill>
              </a:rPr>
              <a:t>Musisz jednak pamiętać, że Twoi klienci </a:t>
            </a:r>
            <a:r>
              <a:rPr lang="pl-PL" b="1" dirty="0" smtClean="0">
                <a:solidFill>
                  <a:srgbClr val="10B2A3"/>
                </a:solidFill>
              </a:rPr>
              <a:t>budują swoja wiedzę tylko na podstawie tego co </a:t>
            </a:r>
            <a:r>
              <a:rPr lang="pl-PL" b="1" dirty="0">
                <a:solidFill>
                  <a:srgbClr val="10B2A3"/>
                </a:solidFill>
              </a:rPr>
              <a:t>widzieli i czego używali</a:t>
            </a:r>
            <a:r>
              <a:rPr lang="pl-PL" dirty="0"/>
              <a:t>, </a:t>
            </a:r>
            <a:r>
              <a:rPr lang="pl-PL" dirty="0" smtClean="0"/>
              <a:t>w związku z tym ich doświadczenia mogą być mylącym </a:t>
            </a:r>
            <a:r>
              <a:rPr lang="pl-PL" dirty="0"/>
              <a:t>źródłem </a:t>
            </a:r>
            <a:r>
              <a:rPr lang="pl-PL" dirty="0" smtClean="0"/>
              <a:t>informacji.</a:t>
            </a:r>
            <a:endParaRPr lang="en-IE" dirty="0"/>
          </a:p>
          <a:p>
            <a:pPr algn="just"/>
            <a:endParaRPr lang="en-IE" dirty="0"/>
          </a:p>
        </p:txBody>
      </p:sp>
      <p:pic>
        <p:nvPicPr>
          <p:cNvPr id="3" name="Picture 2" descr="A picture containing indoor, sitting, table, black&#10;&#10;Description automatically generated">
            <a:extLst>
              <a:ext uri="{FF2B5EF4-FFF2-40B4-BE49-F238E27FC236}">
                <a16:creationId xmlns="" xmlns:a16="http://schemas.microsoft.com/office/drawing/2014/main" id="{570586F3-89B6-4173-B809-0C7857E123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333"/>
          <a:stretch/>
        </p:blipFill>
        <p:spPr>
          <a:xfrm>
            <a:off x="203830" y="3047999"/>
            <a:ext cx="3871545" cy="3038475"/>
          </a:xfrm>
          <a:prstGeom prst="rect">
            <a:avLst/>
          </a:prstGeom>
        </p:spPr>
      </p:pic>
    </p:spTree>
    <p:extLst>
      <p:ext uri="{BB962C8B-B14F-4D97-AF65-F5344CB8AC3E}">
        <p14:creationId xmlns:p14="http://schemas.microsoft.com/office/powerpoint/2010/main" val="3679107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BC3CEDB-8E6B-42C9-8D57-F27ED383B84A}"/>
              </a:ext>
            </a:extLst>
          </p:cNvPr>
          <p:cNvSpPr>
            <a:spLocks noGrp="1"/>
          </p:cNvSpPr>
          <p:nvPr>
            <p:ph type="body" sz="quarter" idx="13"/>
          </p:nvPr>
        </p:nvSpPr>
        <p:spPr/>
        <p:txBody>
          <a:bodyPr/>
          <a:lstStyle/>
          <a:p>
            <a:pPr algn="ctr"/>
            <a:r>
              <a:rPr lang="en-IE" b="1" dirty="0" err="1">
                <a:solidFill>
                  <a:srgbClr val="E63275"/>
                </a:solidFill>
              </a:rPr>
              <a:t>Czego</a:t>
            </a:r>
            <a:r>
              <a:rPr lang="en-IE" b="1" dirty="0">
                <a:solidFill>
                  <a:srgbClr val="E63275"/>
                </a:solidFill>
              </a:rPr>
              <a:t> </a:t>
            </a:r>
            <a:r>
              <a:rPr lang="en-IE" b="1" dirty="0" err="1">
                <a:solidFill>
                  <a:srgbClr val="E63275"/>
                </a:solidFill>
              </a:rPr>
              <a:t>oczekuje</a:t>
            </a:r>
            <a:r>
              <a:rPr lang="en-IE" b="1" dirty="0">
                <a:solidFill>
                  <a:srgbClr val="E63275"/>
                </a:solidFill>
              </a:rPr>
              <a:t> </a:t>
            </a:r>
            <a:r>
              <a:rPr lang="en-IE" b="1" dirty="0" err="1">
                <a:solidFill>
                  <a:srgbClr val="E63275"/>
                </a:solidFill>
              </a:rPr>
              <a:t>Twój</a:t>
            </a:r>
            <a:r>
              <a:rPr lang="en-IE" b="1" dirty="0">
                <a:solidFill>
                  <a:srgbClr val="E63275"/>
                </a:solidFill>
              </a:rPr>
              <a:t> </a:t>
            </a:r>
            <a:r>
              <a:rPr lang="en-IE" b="1" dirty="0" err="1">
                <a:solidFill>
                  <a:srgbClr val="E63275"/>
                </a:solidFill>
              </a:rPr>
              <a:t>Klient</a:t>
            </a:r>
            <a:r>
              <a:rPr lang="en-IE" b="1" dirty="0">
                <a:solidFill>
                  <a:srgbClr val="E63275"/>
                </a:solidFill>
              </a:rPr>
              <a:t>?</a:t>
            </a:r>
            <a:endParaRPr lang="en-IE" b="1" dirty="0">
              <a:solidFill>
                <a:srgbClr val="E63275"/>
              </a:solidFill>
            </a:endParaRPr>
          </a:p>
        </p:txBody>
      </p:sp>
      <p:sp>
        <p:nvSpPr>
          <p:cNvPr id="6" name="Text Placeholder 5">
            <a:extLst>
              <a:ext uri="{FF2B5EF4-FFF2-40B4-BE49-F238E27FC236}">
                <a16:creationId xmlns="" xmlns:a16="http://schemas.microsoft.com/office/drawing/2014/main" id="{461B0315-1965-4BA7-B808-3D478D9BCA66}"/>
              </a:ext>
            </a:extLst>
          </p:cNvPr>
          <p:cNvSpPr>
            <a:spLocks noGrp="1"/>
          </p:cNvSpPr>
          <p:nvPr>
            <p:ph type="body" sz="quarter" idx="14"/>
          </p:nvPr>
        </p:nvSpPr>
        <p:spPr>
          <a:xfrm>
            <a:off x="3838575" y="2269848"/>
            <a:ext cx="7997196" cy="3975101"/>
          </a:xfrm>
          <a:solidFill>
            <a:schemeClr val="bg1"/>
          </a:solidFill>
        </p:spPr>
        <p:txBody>
          <a:bodyPr/>
          <a:lstStyle/>
          <a:p>
            <a:pPr marL="457200" indent="-457200" algn="just">
              <a:buFont typeface="+mj-lt"/>
              <a:buAutoNum type="arabicPeriod" startAt="5"/>
            </a:pPr>
            <a:r>
              <a:rPr lang="pl-PL" b="1" dirty="0">
                <a:solidFill>
                  <a:srgbClr val="10B2A3"/>
                </a:solidFill>
              </a:rPr>
              <a:t>Dowiedz się jak najwięcej o pracy lub życiu swoich </a:t>
            </a:r>
            <a:r>
              <a:rPr lang="pl-PL" b="1" dirty="0" smtClean="0">
                <a:solidFill>
                  <a:srgbClr val="10B2A3"/>
                </a:solidFill>
              </a:rPr>
              <a:t>klientów. </a:t>
            </a:r>
            <a:r>
              <a:rPr lang="pl-PL" dirty="0" smtClean="0"/>
              <a:t>Zauważysz wtedy dodatkowe sugestie pozwalające skupić się nie na </a:t>
            </a:r>
            <a:r>
              <a:rPr lang="pl-PL" dirty="0"/>
              <a:t>samym produkcie, ale raczej na osobach, które będą go używać</a:t>
            </a:r>
            <a:r>
              <a:rPr lang="pl-PL" dirty="0" smtClean="0"/>
              <a:t>.</a:t>
            </a:r>
            <a:r>
              <a:rPr lang="pl-PL" dirty="0"/>
              <a:t> </a:t>
            </a:r>
            <a:r>
              <a:rPr lang="pl-PL" dirty="0" smtClean="0"/>
              <a:t/>
            </a:r>
            <a:br>
              <a:rPr lang="pl-PL" dirty="0" smtClean="0"/>
            </a:br>
            <a:r>
              <a:rPr lang="pl-PL" dirty="0" smtClean="0"/>
              <a:t>Jeśli </a:t>
            </a:r>
            <a:r>
              <a:rPr lang="pl-PL" dirty="0"/>
              <a:t>na przykład sprzedajesz kosiarki do użytku domowego, pytanie </a:t>
            </a:r>
            <a:r>
              <a:rPr lang="pl-PL" dirty="0" smtClean="0"/>
              <a:t>do obecnych </a:t>
            </a:r>
            <a:r>
              <a:rPr lang="pl-PL" dirty="0"/>
              <a:t>klientów, </a:t>
            </a:r>
            <a:r>
              <a:rPr lang="pl-PL" dirty="0" smtClean="0"/>
              <a:t>może dotyczyć tego czego </a:t>
            </a:r>
            <a:r>
              <a:rPr lang="pl-PL" dirty="0"/>
              <a:t>chcą od następnego </a:t>
            </a:r>
            <a:r>
              <a:rPr lang="pl-PL" dirty="0" smtClean="0"/>
              <a:t>modelu? Odpowiedź  </a:t>
            </a:r>
            <a:r>
              <a:rPr lang="pl-PL" dirty="0"/>
              <a:t>prawie na pewno przyniesie przewidywalne rezultaty: szybsze ostrza, większy kosz na trawę, więcej opcji wysokości koszenia, niższy poziom hałasu silnika itp.</a:t>
            </a:r>
            <a:endParaRPr lang="en-IE" dirty="0"/>
          </a:p>
        </p:txBody>
      </p:sp>
      <p:pic>
        <p:nvPicPr>
          <p:cNvPr id="3" name="Picture 2" descr="A close up of text on a black background&#10;&#10;Description automatically generated">
            <a:extLst>
              <a:ext uri="{FF2B5EF4-FFF2-40B4-BE49-F238E27FC236}">
                <a16:creationId xmlns="" xmlns:a16="http://schemas.microsoft.com/office/drawing/2014/main" id="{E79A9E9B-C671-4559-9F62-11F1E6225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39" y="3137067"/>
            <a:ext cx="3090567" cy="2240661"/>
          </a:xfrm>
          <a:prstGeom prst="rect">
            <a:avLst/>
          </a:prstGeom>
        </p:spPr>
      </p:pic>
    </p:spTree>
    <p:extLst>
      <p:ext uri="{BB962C8B-B14F-4D97-AF65-F5344CB8AC3E}">
        <p14:creationId xmlns:p14="http://schemas.microsoft.com/office/powerpoint/2010/main" val="1315804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03893"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rgbClr val="E95273"/>
              </a:solidFill>
            </a:endParaRPr>
          </a:p>
        </p:txBody>
      </p:sp>
      <p:sp>
        <p:nvSpPr>
          <p:cNvPr id="2" name="Rectangle 1">
            <a:extLst>
              <a:ext uri="{FF2B5EF4-FFF2-40B4-BE49-F238E27FC236}">
                <a16:creationId xmlns="" xmlns:a16="http://schemas.microsoft.com/office/drawing/2014/main" id="{55FA2406-CEAF-4B05-ABC0-CB75F0E9FF07}"/>
              </a:ext>
            </a:extLst>
          </p:cNvPr>
          <p:cNvSpPr/>
          <p:nvPr/>
        </p:nvSpPr>
        <p:spPr>
          <a:xfrm>
            <a:off x="715698" y="2292852"/>
            <a:ext cx="8707883" cy="830997"/>
          </a:xfrm>
          <a:prstGeom prst="rect">
            <a:avLst/>
          </a:prstGeom>
        </p:spPr>
        <p:txBody>
          <a:bodyPr wrap="square">
            <a:spAutoFit/>
          </a:bodyPr>
          <a:lstStyle/>
          <a:p>
            <a:pPr>
              <a:buFontTx/>
              <a:buNone/>
            </a:pPr>
            <a:r>
              <a:rPr kumimoji="1" lang="pl-PL" altLang="ja-JP" sz="2400" dirty="0">
                <a:solidFill>
                  <a:srgbClr val="615F5D"/>
                </a:solidFill>
                <a:latin typeface="Calibri" charset="0"/>
              </a:rPr>
              <a:t>Prostym sposobem spojrzenia na cykl zakupowy klienta jest </a:t>
            </a:r>
            <a:r>
              <a:rPr kumimoji="1" lang="pl-PL" altLang="ja-JP" sz="2400" dirty="0" smtClean="0">
                <a:solidFill>
                  <a:srgbClr val="615F5D"/>
                </a:solidFill>
                <a:latin typeface="Calibri" charset="0"/>
              </a:rPr>
              <a:t>rozbicie go  </a:t>
            </a:r>
            <a:r>
              <a:rPr kumimoji="1" lang="pl-PL" altLang="ja-JP" sz="2400" dirty="0">
                <a:solidFill>
                  <a:srgbClr val="615F5D"/>
                </a:solidFill>
                <a:latin typeface="Calibri" charset="0"/>
              </a:rPr>
              <a:t>na trzy </a:t>
            </a:r>
            <a:r>
              <a:rPr kumimoji="1" lang="pl-PL" altLang="ja-JP" sz="2400" dirty="0" smtClean="0">
                <a:solidFill>
                  <a:srgbClr val="615F5D"/>
                </a:solidFill>
                <a:latin typeface="Calibri" charset="0"/>
              </a:rPr>
              <a:t>etapy:</a:t>
            </a:r>
            <a:endParaRPr kumimoji="1" lang="en-IE" altLang="ja-JP" sz="2400" dirty="0">
              <a:solidFill>
                <a:srgbClr val="615F5D"/>
              </a:solidFill>
              <a:latin typeface="Calibri" charset="0"/>
            </a:endParaRPr>
          </a:p>
        </p:txBody>
      </p:sp>
      <p:graphicFrame>
        <p:nvGraphicFramePr>
          <p:cNvPr id="10" name="Diagram 9">
            <a:extLst>
              <a:ext uri="{FF2B5EF4-FFF2-40B4-BE49-F238E27FC236}">
                <a16:creationId xmlns="" xmlns:a16="http://schemas.microsoft.com/office/drawing/2014/main" id="{487D03AF-4FF8-4E5F-BAD7-A903C80078D2}"/>
              </a:ext>
            </a:extLst>
          </p:cNvPr>
          <p:cNvGraphicFramePr/>
          <p:nvPr>
            <p:extLst>
              <p:ext uri="{D42A27DB-BD31-4B8C-83A1-F6EECF244321}">
                <p14:modId xmlns:p14="http://schemas.microsoft.com/office/powerpoint/2010/main" val="1482676480"/>
              </p:ext>
            </p:extLst>
          </p:nvPr>
        </p:nvGraphicFramePr>
        <p:xfrm>
          <a:off x="1406562" y="1935266"/>
          <a:ext cx="8128000" cy="3636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 xmlns:a16="http://schemas.microsoft.com/office/drawing/2014/main" id="{F9512A13-B398-4EFF-923E-41D496574340}"/>
              </a:ext>
            </a:extLst>
          </p:cNvPr>
          <p:cNvSpPr/>
          <p:nvPr/>
        </p:nvSpPr>
        <p:spPr>
          <a:xfrm>
            <a:off x="715698" y="4703656"/>
            <a:ext cx="10760604" cy="1569660"/>
          </a:xfrm>
          <a:prstGeom prst="rect">
            <a:avLst/>
          </a:prstGeom>
        </p:spPr>
        <p:txBody>
          <a:bodyPr wrap="square">
            <a:spAutoFit/>
          </a:bodyPr>
          <a:lstStyle/>
          <a:p>
            <a:pPr>
              <a:buFontTx/>
              <a:buNone/>
            </a:pPr>
            <a:r>
              <a:rPr kumimoji="1" lang="pl-PL" altLang="ja-JP" sz="2400" b="1" dirty="0" smtClean="0">
                <a:solidFill>
                  <a:srgbClr val="E95273"/>
                </a:solidFill>
                <a:latin typeface="Calibri" charset="0"/>
              </a:rPr>
              <a:t>Świadomość </a:t>
            </a:r>
            <a:r>
              <a:rPr kumimoji="1" lang="en-IE" altLang="ja-JP" sz="2400" dirty="0" smtClean="0">
                <a:solidFill>
                  <a:srgbClr val="615F5D"/>
                </a:solidFill>
                <a:latin typeface="Calibri" charset="0"/>
              </a:rPr>
              <a:t>– </a:t>
            </a:r>
            <a:r>
              <a:rPr kumimoji="1" lang="pl-PL" altLang="ja-JP" sz="2400" dirty="0">
                <a:solidFill>
                  <a:srgbClr val="615F5D"/>
                </a:solidFill>
                <a:latin typeface="Calibri" charset="0"/>
              </a:rPr>
              <a:t>kiedy klient po raz pierwszy dowie się o Twoim produkcie lub usłudze. Lub gdy klient po raz pierwszy uświadamia sobie potrzebę, którą chce </a:t>
            </a:r>
            <a:r>
              <a:rPr kumimoji="1" lang="pl-PL" altLang="ja-JP" sz="2400" dirty="0" smtClean="0">
                <a:solidFill>
                  <a:srgbClr val="615F5D"/>
                </a:solidFill>
                <a:latin typeface="Calibri" charset="0"/>
              </a:rPr>
              <a:t>spełnić.</a:t>
            </a:r>
            <a:br>
              <a:rPr kumimoji="1" lang="pl-PL" altLang="ja-JP" sz="2400" dirty="0" smtClean="0">
                <a:solidFill>
                  <a:srgbClr val="615F5D"/>
                </a:solidFill>
                <a:latin typeface="Calibri" charset="0"/>
              </a:rPr>
            </a:br>
            <a:r>
              <a:rPr kumimoji="1" lang="pl-PL" altLang="ja-JP" sz="2400" b="1" dirty="0" smtClean="0">
                <a:solidFill>
                  <a:srgbClr val="E95273"/>
                </a:solidFill>
                <a:latin typeface="Calibri" charset="0"/>
              </a:rPr>
              <a:t>Rozważanie </a:t>
            </a:r>
            <a:r>
              <a:rPr kumimoji="1" lang="en-IE" altLang="ja-JP" sz="2400" dirty="0" smtClean="0">
                <a:solidFill>
                  <a:srgbClr val="615F5D"/>
                </a:solidFill>
                <a:latin typeface="Calibri" charset="0"/>
              </a:rPr>
              <a:t>– </a:t>
            </a:r>
            <a:r>
              <a:rPr kumimoji="1" lang="pl-PL" altLang="ja-JP" sz="2400" dirty="0">
                <a:solidFill>
                  <a:srgbClr val="615F5D"/>
                </a:solidFill>
                <a:latin typeface="Calibri" charset="0"/>
              </a:rPr>
              <a:t>gdy klient zaczyna oceniać rozwiązania odpowiadające jego </a:t>
            </a:r>
            <a:r>
              <a:rPr kumimoji="1" lang="pl-PL" altLang="ja-JP" sz="2400" dirty="0" smtClean="0">
                <a:solidFill>
                  <a:srgbClr val="615F5D"/>
                </a:solidFill>
                <a:latin typeface="Calibri" charset="0"/>
              </a:rPr>
              <a:t>potrzebom.</a:t>
            </a:r>
            <a:endParaRPr kumimoji="1" lang="en-IE" altLang="ja-JP" sz="2400" dirty="0">
              <a:solidFill>
                <a:srgbClr val="615F5D"/>
              </a:solidFill>
              <a:latin typeface="Calibri" charset="0"/>
            </a:endParaRPr>
          </a:p>
          <a:p>
            <a:pPr>
              <a:buFontTx/>
              <a:buNone/>
            </a:pPr>
            <a:r>
              <a:rPr kumimoji="1" lang="en-IE" altLang="ja-JP" sz="2400" b="1" dirty="0">
                <a:solidFill>
                  <a:srgbClr val="E95273"/>
                </a:solidFill>
                <a:latin typeface="Calibri" charset="0"/>
              </a:rPr>
              <a:t>Purchase</a:t>
            </a:r>
            <a:r>
              <a:rPr kumimoji="1" lang="en-IE" altLang="ja-JP" sz="2400" dirty="0">
                <a:solidFill>
                  <a:srgbClr val="E95273"/>
                </a:solidFill>
                <a:latin typeface="Calibri" charset="0"/>
              </a:rPr>
              <a:t> – </a:t>
            </a:r>
            <a:r>
              <a:rPr kumimoji="1" lang="pl-PL" altLang="ja-JP" sz="2400" dirty="0">
                <a:solidFill>
                  <a:srgbClr val="615F5D"/>
                </a:solidFill>
                <a:latin typeface="Calibri" charset="0"/>
              </a:rPr>
              <a:t>gdy klient podejmie decyzję i dokona </a:t>
            </a:r>
            <a:r>
              <a:rPr kumimoji="1" lang="pl-PL" altLang="ja-JP" sz="2400" dirty="0" smtClean="0">
                <a:solidFill>
                  <a:srgbClr val="615F5D"/>
                </a:solidFill>
                <a:latin typeface="Calibri" charset="0"/>
              </a:rPr>
              <a:t>zakupu.</a:t>
            </a:r>
            <a:endParaRPr kumimoji="1" lang="ja-JP" altLang="en-US" sz="2400" dirty="0">
              <a:solidFill>
                <a:srgbClr val="615F5D"/>
              </a:solidFill>
              <a:latin typeface="Calibri" charset="0"/>
            </a:endParaRPr>
          </a:p>
        </p:txBody>
      </p:sp>
      <p:sp>
        <p:nvSpPr>
          <p:cNvPr id="4" name="Text Placeholder 3">
            <a:extLst>
              <a:ext uri="{FF2B5EF4-FFF2-40B4-BE49-F238E27FC236}">
                <a16:creationId xmlns="" xmlns:a16="http://schemas.microsoft.com/office/drawing/2014/main" id="{1C42BA16-05F2-46D3-A192-4383673B9397}"/>
              </a:ext>
            </a:extLst>
          </p:cNvPr>
          <p:cNvSpPr>
            <a:spLocks noGrp="1"/>
          </p:cNvSpPr>
          <p:nvPr>
            <p:ph type="body" sz="quarter" idx="13"/>
          </p:nvPr>
        </p:nvSpPr>
        <p:spPr/>
        <p:txBody>
          <a:bodyPr/>
          <a:lstStyle/>
          <a:p>
            <a:r>
              <a:rPr lang="en-US" b="1" dirty="0" err="1">
                <a:solidFill>
                  <a:srgbClr val="E95273"/>
                </a:solidFill>
              </a:rPr>
              <a:t>Pierwsze</a:t>
            </a:r>
            <a:r>
              <a:rPr lang="en-US" b="1" dirty="0">
                <a:solidFill>
                  <a:srgbClr val="E95273"/>
                </a:solidFill>
              </a:rPr>
              <a:t> </a:t>
            </a:r>
            <a:r>
              <a:rPr lang="en-US" b="1" dirty="0" err="1">
                <a:solidFill>
                  <a:srgbClr val="E95273"/>
                </a:solidFill>
              </a:rPr>
              <a:t>kroki</a:t>
            </a:r>
            <a:r>
              <a:rPr lang="en-US" b="1" dirty="0">
                <a:solidFill>
                  <a:srgbClr val="E95273"/>
                </a:solidFill>
              </a:rPr>
              <a:t> </a:t>
            </a:r>
            <a:r>
              <a:rPr lang="pl-PL" b="1" dirty="0" smtClean="0">
                <a:solidFill>
                  <a:srgbClr val="E95273"/>
                </a:solidFill>
              </a:rPr>
              <a:t>sprzedażowe</a:t>
            </a:r>
            <a:endParaRPr lang="en-IE" b="1" dirty="0"/>
          </a:p>
        </p:txBody>
      </p:sp>
    </p:spTree>
    <p:extLst>
      <p:ext uri="{BB962C8B-B14F-4D97-AF65-F5344CB8AC3E}">
        <p14:creationId xmlns:p14="http://schemas.microsoft.com/office/powerpoint/2010/main" val="3515815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03893"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rgbClr val="E95273"/>
              </a:solidFill>
            </a:endParaRPr>
          </a:p>
        </p:txBody>
      </p:sp>
      <p:sp>
        <p:nvSpPr>
          <p:cNvPr id="2" name="Rectangle 1">
            <a:extLst>
              <a:ext uri="{FF2B5EF4-FFF2-40B4-BE49-F238E27FC236}">
                <a16:creationId xmlns="" xmlns:a16="http://schemas.microsoft.com/office/drawing/2014/main" id="{55FA2406-CEAF-4B05-ABC0-CB75F0E9FF07}"/>
              </a:ext>
            </a:extLst>
          </p:cNvPr>
          <p:cNvSpPr/>
          <p:nvPr/>
        </p:nvSpPr>
        <p:spPr>
          <a:xfrm>
            <a:off x="586547" y="2454671"/>
            <a:ext cx="8707883" cy="461665"/>
          </a:xfrm>
          <a:prstGeom prst="rect">
            <a:avLst/>
          </a:prstGeom>
        </p:spPr>
        <p:txBody>
          <a:bodyPr wrap="square">
            <a:spAutoFit/>
          </a:bodyPr>
          <a:lstStyle/>
          <a:p>
            <a:pPr>
              <a:spcBef>
                <a:spcPct val="0"/>
              </a:spcBef>
              <a:buFontTx/>
              <a:buNone/>
            </a:pPr>
            <a:r>
              <a:rPr kumimoji="1" lang="pl-PL" altLang="ja-JP" sz="2400" dirty="0">
                <a:solidFill>
                  <a:srgbClr val="615F5D"/>
                </a:solidFill>
                <a:latin typeface="Calibri" charset="0"/>
              </a:rPr>
              <a:t>Twoje działania sprzedażowe </a:t>
            </a:r>
            <a:r>
              <a:rPr kumimoji="1" lang="pl-PL" altLang="ja-JP" sz="2400" dirty="0" smtClean="0">
                <a:solidFill>
                  <a:srgbClr val="615F5D"/>
                </a:solidFill>
                <a:latin typeface="Calibri" charset="0"/>
              </a:rPr>
              <a:t>związane z  </a:t>
            </a:r>
            <a:r>
              <a:rPr kumimoji="1" lang="pl-PL" altLang="ja-JP" sz="2400" dirty="0">
                <a:solidFill>
                  <a:srgbClr val="615F5D"/>
                </a:solidFill>
                <a:latin typeface="Calibri" charset="0"/>
              </a:rPr>
              <a:t>cyklem </a:t>
            </a:r>
            <a:r>
              <a:rPr kumimoji="1" lang="pl-PL" altLang="ja-JP" sz="2400" dirty="0" smtClean="0">
                <a:solidFill>
                  <a:srgbClr val="615F5D"/>
                </a:solidFill>
                <a:latin typeface="Calibri" charset="0"/>
              </a:rPr>
              <a:t>zakupowym  </a:t>
            </a:r>
            <a:r>
              <a:rPr kumimoji="1" lang="pl-PL" altLang="ja-JP" sz="2400" dirty="0">
                <a:solidFill>
                  <a:srgbClr val="615F5D"/>
                </a:solidFill>
                <a:latin typeface="Calibri" charset="0"/>
              </a:rPr>
              <a:t>klienta</a:t>
            </a:r>
            <a:endParaRPr kumimoji="1" lang="ja-JP" altLang="en-US" sz="2400" dirty="0">
              <a:solidFill>
                <a:srgbClr val="615F5D"/>
              </a:solidFill>
              <a:latin typeface="Calibri" charset="0"/>
            </a:endParaRPr>
          </a:p>
        </p:txBody>
      </p:sp>
      <p:graphicFrame>
        <p:nvGraphicFramePr>
          <p:cNvPr id="7" name="Diagram 6">
            <a:extLst>
              <a:ext uri="{FF2B5EF4-FFF2-40B4-BE49-F238E27FC236}">
                <a16:creationId xmlns="" xmlns:a16="http://schemas.microsoft.com/office/drawing/2014/main" id="{FA2028CC-A936-42B3-8643-F6C7EC713F7F}"/>
              </a:ext>
            </a:extLst>
          </p:cNvPr>
          <p:cNvGraphicFramePr/>
          <p:nvPr>
            <p:extLst>
              <p:ext uri="{D42A27DB-BD31-4B8C-83A1-F6EECF244321}">
                <p14:modId xmlns:p14="http://schemas.microsoft.com/office/powerpoint/2010/main" val="603788897"/>
              </p:ext>
            </p:extLst>
          </p:nvPr>
        </p:nvGraphicFramePr>
        <p:xfrm>
          <a:off x="1064079" y="3711702"/>
          <a:ext cx="9149734" cy="3602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 xmlns:a16="http://schemas.microsoft.com/office/drawing/2014/main" id="{BF56971C-DEF1-4099-8208-8F33CC664313}"/>
              </a:ext>
            </a:extLst>
          </p:cNvPr>
          <p:cNvSpPr>
            <a:spLocks noGrp="1"/>
          </p:cNvSpPr>
          <p:nvPr>
            <p:ph type="body" sz="quarter" idx="13"/>
          </p:nvPr>
        </p:nvSpPr>
        <p:spPr>
          <a:xfrm>
            <a:off x="997485" y="1053450"/>
            <a:ext cx="7407087" cy="697353"/>
          </a:xfrm>
        </p:spPr>
        <p:txBody>
          <a:bodyPr/>
          <a:lstStyle/>
          <a:p>
            <a:pPr algn="ctr"/>
            <a:r>
              <a:rPr lang="pl-PL" b="1" dirty="0" smtClean="0">
                <a:solidFill>
                  <a:srgbClr val="E95273"/>
                </a:solidFill>
              </a:rPr>
              <a:t>Twój plan sprzedaży</a:t>
            </a:r>
            <a:endParaRPr lang="en-US" b="1" dirty="0">
              <a:solidFill>
                <a:srgbClr val="E95273"/>
              </a:solidFill>
            </a:endParaRPr>
          </a:p>
          <a:p>
            <a:endParaRPr lang="en-IE" b="1" dirty="0"/>
          </a:p>
        </p:txBody>
      </p:sp>
      <p:graphicFrame>
        <p:nvGraphicFramePr>
          <p:cNvPr id="8" name="Diagram 7">
            <a:extLst>
              <a:ext uri="{FF2B5EF4-FFF2-40B4-BE49-F238E27FC236}">
                <a16:creationId xmlns="" xmlns:a16="http://schemas.microsoft.com/office/drawing/2014/main" id="{487D03AF-4FF8-4E5F-BAD7-A903C80078D2}"/>
              </a:ext>
            </a:extLst>
          </p:cNvPr>
          <p:cNvGraphicFramePr/>
          <p:nvPr>
            <p:extLst>
              <p:ext uri="{D42A27DB-BD31-4B8C-83A1-F6EECF244321}">
                <p14:modId xmlns:p14="http://schemas.microsoft.com/office/powerpoint/2010/main" val="2494196421"/>
              </p:ext>
            </p:extLst>
          </p:nvPr>
        </p:nvGraphicFramePr>
        <p:xfrm>
          <a:off x="1626900" y="1836114"/>
          <a:ext cx="8128000" cy="36365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46447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190CB4E-6EB2-4B5A-957E-248071DEAAE3}"/>
              </a:ext>
            </a:extLst>
          </p:cNvPr>
          <p:cNvSpPr>
            <a:spLocks noGrp="1"/>
          </p:cNvSpPr>
          <p:nvPr>
            <p:ph type="body" sz="quarter" idx="13"/>
          </p:nvPr>
        </p:nvSpPr>
        <p:spPr/>
        <p:txBody>
          <a:bodyPr/>
          <a:lstStyle/>
          <a:p>
            <a:r>
              <a:rPr lang="pl-PL" b="1" dirty="0" smtClean="0"/>
              <a:t>Technika sprzedażowa</a:t>
            </a:r>
            <a:r>
              <a:rPr lang="pl-PL" b="1" dirty="0" smtClean="0"/>
              <a:t>:</a:t>
            </a:r>
            <a:r>
              <a:rPr lang="pl-PL" b="1" dirty="0" smtClean="0"/>
              <a:t>  </a:t>
            </a:r>
            <a:r>
              <a:rPr lang="en-US" b="1" dirty="0" smtClean="0"/>
              <a:t>Upselling</a:t>
            </a:r>
            <a:endParaRPr lang="en-US" b="1" dirty="0"/>
          </a:p>
          <a:p>
            <a:endParaRPr lang="en-IE" dirty="0"/>
          </a:p>
        </p:txBody>
      </p:sp>
      <p:sp>
        <p:nvSpPr>
          <p:cNvPr id="4" name="Rectangle 3">
            <a:extLst>
              <a:ext uri="{FF2B5EF4-FFF2-40B4-BE49-F238E27FC236}">
                <a16:creationId xmlns="" xmlns:a16="http://schemas.microsoft.com/office/drawing/2014/main" id="{C961CD6A-D436-44F0-9788-5591A972F1EB}"/>
              </a:ext>
            </a:extLst>
          </p:cNvPr>
          <p:cNvSpPr/>
          <p:nvPr/>
        </p:nvSpPr>
        <p:spPr>
          <a:xfrm>
            <a:off x="928242" y="2286000"/>
            <a:ext cx="10968822" cy="3539430"/>
          </a:xfrm>
          <a:prstGeom prst="rect">
            <a:avLst/>
          </a:prstGeom>
        </p:spPr>
        <p:txBody>
          <a:bodyPr wrap="square">
            <a:spAutoFit/>
          </a:bodyPr>
          <a:lstStyle/>
          <a:p>
            <a:pPr marL="0" lvl="1"/>
            <a:r>
              <a:rPr lang="pl-PL" altLang="en-US" sz="2400" dirty="0" err="1">
                <a:solidFill>
                  <a:srgbClr val="615F5D"/>
                </a:solidFill>
              </a:rPr>
              <a:t>Up-selling</a:t>
            </a:r>
            <a:r>
              <a:rPr lang="pl-PL" altLang="en-US" sz="2400" dirty="0">
                <a:solidFill>
                  <a:srgbClr val="615F5D"/>
                </a:solidFill>
              </a:rPr>
              <a:t> jest metodą, która podwyższa wartość sprzedawanego </a:t>
            </a:r>
            <a:r>
              <a:rPr lang="pl-PL" altLang="en-US" sz="2400" dirty="0" smtClean="0">
                <a:solidFill>
                  <a:srgbClr val="615F5D"/>
                </a:solidFill>
              </a:rPr>
              <a:t>produktu.</a:t>
            </a:r>
            <a:br>
              <a:rPr lang="pl-PL" altLang="en-US" sz="2400" dirty="0" smtClean="0">
                <a:solidFill>
                  <a:srgbClr val="615F5D"/>
                </a:solidFill>
              </a:rPr>
            </a:br>
            <a:r>
              <a:rPr lang="pl-PL" altLang="en-US" sz="2400" dirty="0" err="1" smtClean="0">
                <a:solidFill>
                  <a:srgbClr val="615F5D"/>
                </a:solidFill>
              </a:rPr>
              <a:t>Upselling</a:t>
            </a:r>
            <a:r>
              <a:rPr lang="pl-PL" altLang="en-US" sz="2400" dirty="0" smtClean="0">
                <a:solidFill>
                  <a:srgbClr val="615F5D"/>
                </a:solidFill>
              </a:rPr>
              <a:t> </a:t>
            </a:r>
            <a:r>
              <a:rPr lang="pl-PL" altLang="en-US" sz="2400" dirty="0">
                <a:solidFill>
                  <a:srgbClr val="615F5D"/>
                </a:solidFill>
              </a:rPr>
              <a:t>zwiększa postrzeganą wartość </a:t>
            </a:r>
            <a:r>
              <a:rPr lang="pl-PL" altLang="en-US" sz="2400" dirty="0" smtClean="0">
                <a:solidFill>
                  <a:srgbClr val="615F5D"/>
                </a:solidFill>
              </a:rPr>
              <a:t>zakupu dla klienta. Klient </a:t>
            </a:r>
            <a:r>
              <a:rPr lang="pl-PL" altLang="en-US" sz="2400" dirty="0">
                <a:solidFill>
                  <a:srgbClr val="615F5D"/>
                </a:solidFill>
              </a:rPr>
              <a:t>jest już skłonny </a:t>
            </a:r>
            <a:r>
              <a:rPr lang="pl-PL" altLang="en-US" sz="2400" dirty="0" smtClean="0">
                <a:solidFill>
                  <a:srgbClr val="615F5D"/>
                </a:solidFill>
              </a:rPr>
              <a:t>dokonać zakupu, a dodatkowo oferujemy mu korzyści w ramach zakupów</a:t>
            </a:r>
            <a:r>
              <a:rPr lang="pl-PL" altLang="en-US" sz="2400" dirty="0">
                <a:solidFill>
                  <a:srgbClr val="615F5D"/>
                </a:solidFill>
              </a:rPr>
              <a:t>.</a:t>
            </a:r>
          </a:p>
          <a:p>
            <a:pPr marL="0" lvl="1"/>
            <a:r>
              <a:rPr lang="pl-PL" altLang="en-US" sz="2400" dirty="0" smtClean="0">
                <a:solidFill>
                  <a:srgbClr val="615F5D"/>
                </a:solidFill>
              </a:rPr>
              <a:t>Łatwiej jest sprzedać towar/ usługę  </a:t>
            </a:r>
            <a:r>
              <a:rPr lang="pl-PL" altLang="en-US" sz="2400" dirty="0">
                <a:solidFill>
                  <a:srgbClr val="615F5D"/>
                </a:solidFill>
              </a:rPr>
              <a:t>klientowi </a:t>
            </a:r>
            <a:r>
              <a:rPr lang="pl-PL" altLang="en-US" sz="2400" dirty="0" smtClean="0">
                <a:solidFill>
                  <a:srgbClr val="615F5D"/>
                </a:solidFill>
              </a:rPr>
              <a:t>który już </a:t>
            </a:r>
            <a:r>
              <a:rPr lang="pl-PL" altLang="en-US" sz="2400" dirty="0">
                <a:solidFill>
                  <a:srgbClr val="615F5D"/>
                </a:solidFill>
              </a:rPr>
              <a:t>wyraził chęć </a:t>
            </a:r>
            <a:r>
              <a:rPr lang="pl-PL" altLang="en-US" sz="2400" dirty="0" smtClean="0">
                <a:solidFill>
                  <a:srgbClr val="615F5D"/>
                </a:solidFill>
              </a:rPr>
              <a:t>zakupu.</a:t>
            </a:r>
          </a:p>
          <a:p>
            <a:pPr marL="0" lvl="1"/>
            <a:endParaRPr lang="en-US" sz="2400" b="1" dirty="0">
              <a:solidFill>
                <a:srgbClr val="615F5D"/>
              </a:solidFill>
            </a:endParaRPr>
          </a:p>
          <a:p>
            <a:pPr marL="0" lvl="1"/>
            <a:r>
              <a:rPr lang="pl-PL" sz="2400" b="1" dirty="0" smtClean="0">
                <a:solidFill>
                  <a:srgbClr val="E95273"/>
                </a:solidFill>
              </a:rPr>
              <a:t>DOWIEDZ SIĘ WIĘCEJ </a:t>
            </a:r>
            <a:r>
              <a:rPr lang="en-US" sz="2400" dirty="0" smtClean="0"/>
              <a:t>- </a:t>
            </a:r>
            <a:r>
              <a:rPr lang="en-IE" sz="2400" dirty="0">
                <a:hlinkClick r:id="rId2"/>
              </a:rPr>
              <a:t>www.wikihow.com/Upsell</a:t>
            </a:r>
            <a:r>
              <a:rPr lang="en-IE" sz="2400" dirty="0"/>
              <a:t> </a:t>
            </a:r>
          </a:p>
          <a:p>
            <a:pPr marL="0" lvl="1"/>
            <a:endParaRPr lang="en-US" sz="2400" dirty="0"/>
          </a:p>
          <a:p>
            <a:pPr marL="0" lvl="1"/>
            <a:r>
              <a:rPr kumimoji="1" lang="pl-PL" altLang="ja-JP" sz="2800" b="1" dirty="0" smtClean="0">
                <a:solidFill>
                  <a:srgbClr val="E95273"/>
                </a:solidFill>
                <a:latin typeface="Calibri" charset="0"/>
              </a:rPr>
              <a:t>ĆWICZENIE </a:t>
            </a:r>
            <a:r>
              <a:rPr kumimoji="1" lang="en-IE" altLang="ja-JP" sz="2800" b="1" dirty="0" smtClean="0">
                <a:solidFill>
                  <a:srgbClr val="E95273"/>
                </a:solidFill>
                <a:latin typeface="Calibri" charset="0"/>
              </a:rPr>
              <a:t>– </a:t>
            </a:r>
            <a:r>
              <a:rPr kumimoji="1" lang="pl-PL" altLang="ja-JP" sz="2800" b="1" dirty="0">
                <a:solidFill>
                  <a:srgbClr val="E95273"/>
                </a:solidFill>
                <a:latin typeface="Calibri" charset="0"/>
              </a:rPr>
              <a:t>Po przeczytaniu powyższego, jak </a:t>
            </a:r>
            <a:r>
              <a:rPr kumimoji="1" lang="pl-PL" altLang="ja-JP" sz="2800" b="1" dirty="0" smtClean="0">
                <a:solidFill>
                  <a:srgbClr val="E95273"/>
                </a:solidFill>
                <a:latin typeface="Calibri" charset="0"/>
              </a:rPr>
              <a:t>możesz zastosować technikę </a:t>
            </a:r>
            <a:r>
              <a:rPr kumimoji="1" lang="pl-PL" altLang="ja-JP" sz="2800" b="1" dirty="0" err="1" smtClean="0">
                <a:solidFill>
                  <a:srgbClr val="E95273"/>
                </a:solidFill>
                <a:latin typeface="Calibri" charset="0"/>
              </a:rPr>
              <a:t>Upsellingu</a:t>
            </a:r>
            <a:r>
              <a:rPr kumimoji="1" lang="pl-PL" altLang="ja-JP" sz="2800" b="1" dirty="0" smtClean="0">
                <a:solidFill>
                  <a:srgbClr val="E95273"/>
                </a:solidFill>
                <a:latin typeface="Calibri" charset="0"/>
              </a:rPr>
              <a:t> w ramach sprzedaży ?</a:t>
            </a:r>
            <a:endParaRPr kumimoji="1" lang="en-IE" altLang="ja-JP" sz="2800" b="1" dirty="0">
              <a:solidFill>
                <a:srgbClr val="E95273"/>
              </a:solidFill>
              <a:latin typeface="Calibri" charset="0"/>
            </a:endParaRPr>
          </a:p>
        </p:txBody>
      </p:sp>
    </p:spTree>
    <p:extLst>
      <p:ext uri="{BB962C8B-B14F-4D97-AF65-F5344CB8AC3E}">
        <p14:creationId xmlns:p14="http://schemas.microsoft.com/office/powerpoint/2010/main" val="2708966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190CB4E-6EB2-4B5A-957E-248071DEAAE3}"/>
              </a:ext>
            </a:extLst>
          </p:cNvPr>
          <p:cNvSpPr>
            <a:spLocks noGrp="1"/>
          </p:cNvSpPr>
          <p:nvPr>
            <p:ph type="body" sz="quarter" idx="13"/>
          </p:nvPr>
        </p:nvSpPr>
        <p:spPr/>
        <p:txBody>
          <a:bodyPr/>
          <a:lstStyle/>
          <a:p>
            <a:r>
              <a:rPr lang="en-US" b="1" dirty="0" err="1"/>
              <a:t>Technika</a:t>
            </a:r>
            <a:r>
              <a:rPr lang="en-US" b="1" dirty="0"/>
              <a:t> </a:t>
            </a:r>
            <a:r>
              <a:rPr lang="en-US" b="1" dirty="0" err="1"/>
              <a:t>sprzedażowa</a:t>
            </a:r>
            <a:r>
              <a:rPr lang="en-US" b="1" dirty="0"/>
              <a:t>:  Upselling</a:t>
            </a:r>
          </a:p>
          <a:p>
            <a:endParaRPr lang="en-IE" dirty="0"/>
          </a:p>
        </p:txBody>
      </p:sp>
      <p:pic>
        <p:nvPicPr>
          <p:cNvPr id="5" name="Picture 4" descr="A group of people sitting at a table&#10;&#10;Description automatically generated">
            <a:extLst>
              <a:ext uri="{FF2B5EF4-FFF2-40B4-BE49-F238E27FC236}">
                <a16:creationId xmlns="" xmlns:a16="http://schemas.microsoft.com/office/drawing/2014/main" id="{5E4A13C0-0C01-46EE-92FF-E70C04DBC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382" y="2540952"/>
            <a:ext cx="3970588" cy="3429000"/>
          </a:xfrm>
          <a:prstGeom prst="rect">
            <a:avLst/>
          </a:prstGeom>
        </p:spPr>
      </p:pic>
      <p:sp>
        <p:nvSpPr>
          <p:cNvPr id="6" name="Rectangle 5">
            <a:extLst>
              <a:ext uri="{FF2B5EF4-FFF2-40B4-BE49-F238E27FC236}">
                <a16:creationId xmlns="" xmlns:a16="http://schemas.microsoft.com/office/drawing/2014/main" id="{425DCE2F-1FA7-4358-944B-FEBFBE991CE9}"/>
              </a:ext>
            </a:extLst>
          </p:cNvPr>
          <p:cNvSpPr/>
          <p:nvPr/>
        </p:nvSpPr>
        <p:spPr>
          <a:xfrm>
            <a:off x="4953000" y="2167303"/>
            <a:ext cx="6510772" cy="1938992"/>
          </a:xfrm>
          <a:prstGeom prst="rect">
            <a:avLst/>
          </a:prstGeom>
        </p:spPr>
        <p:txBody>
          <a:bodyPr wrap="square">
            <a:spAutoFit/>
          </a:bodyPr>
          <a:lstStyle/>
          <a:p>
            <a:pPr algn="just"/>
            <a:r>
              <a:rPr lang="pl-PL" altLang="en-US" sz="2400" dirty="0">
                <a:solidFill>
                  <a:srgbClr val="615F5D"/>
                </a:solidFill>
              </a:rPr>
              <a:t>Część sprzedażowa i marketingowa biznesplanu wymaga dokładniejszego wyjaśnienia, kim i gdzie są Twoi klienci oraz jak do nich dotrzesz. Chociaż </a:t>
            </a:r>
            <a:r>
              <a:rPr lang="pl-PL" altLang="en-US" sz="2400" dirty="0" smtClean="0">
                <a:solidFill>
                  <a:srgbClr val="615F5D"/>
                </a:solidFill>
              </a:rPr>
              <a:t>opracowałeś </a:t>
            </a:r>
            <a:r>
              <a:rPr lang="pl-PL" altLang="en-US" sz="2400" dirty="0">
                <a:solidFill>
                  <a:srgbClr val="615F5D"/>
                </a:solidFill>
              </a:rPr>
              <a:t>wspaniały produkt lub usługę, </a:t>
            </a:r>
            <a:r>
              <a:rPr lang="pl-PL" altLang="en-US" sz="2400" dirty="0" smtClean="0">
                <a:solidFill>
                  <a:srgbClr val="615F5D"/>
                </a:solidFill>
              </a:rPr>
              <a:t>to wszystko </a:t>
            </a:r>
            <a:r>
              <a:rPr lang="pl-PL" altLang="en-US" sz="2400" dirty="0">
                <a:solidFill>
                  <a:srgbClr val="615F5D"/>
                </a:solidFill>
              </a:rPr>
              <a:t>na nic, jeśli nie </a:t>
            </a:r>
            <a:r>
              <a:rPr lang="pl-PL" altLang="en-US" sz="2400" dirty="0" smtClean="0">
                <a:solidFill>
                  <a:srgbClr val="615F5D"/>
                </a:solidFill>
              </a:rPr>
              <a:t>będziesz miał klientów!</a:t>
            </a:r>
            <a:endParaRPr kumimoji="1" lang="en-IE" altLang="ja-JP" sz="2400" b="1" dirty="0">
              <a:solidFill>
                <a:srgbClr val="E95273"/>
              </a:solidFill>
              <a:latin typeface="Calibri" charset="0"/>
            </a:endParaRPr>
          </a:p>
        </p:txBody>
      </p:sp>
    </p:spTree>
    <p:extLst>
      <p:ext uri="{BB962C8B-B14F-4D97-AF65-F5344CB8AC3E}">
        <p14:creationId xmlns:p14="http://schemas.microsoft.com/office/powerpoint/2010/main" val="1857593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9DA0534-C289-4151-868B-69F8988EB3D7}"/>
              </a:ext>
            </a:extLst>
          </p:cNvPr>
          <p:cNvSpPr>
            <a:spLocks noGrp="1"/>
          </p:cNvSpPr>
          <p:nvPr>
            <p:ph type="body" sz="quarter" idx="13"/>
          </p:nvPr>
        </p:nvSpPr>
        <p:spPr/>
        <p:txBody>
          <a:bodyPr/>
          <a:lstStyle/>
          <a:p>
            <a:r>
              <a:rPr lang="en-US" sz="3400" b="1" dirty="0">
                <a:solidFill>
                  <a:srgbClr val="E63275"/>
                </a:solidFill>
              </a:rPr>
              <a:t>Case Study: </a:t>
            </a:r>
            <a:r>
              <a:rPr lang="en-US" b="1" dirty="0" err="1"/>
              <a:t>Historie</a:t>
            </a:r>
            <a:r>
              <a:rPr lang="en-US" b="1" dirty="0"/>
              <a:t> </a:t>
            </a:r>
            <a:r>
              <a:rPr lang="en-US" b="1" dirty="0" err="1"/>
              <a:t>sukcesu</a:t>
            </a:r>
            <a:r>
              <a:rPr lang="en-US" b="1" dirty="0"/>
              <a:t>, </a:t>
            </a:r>
            <a:r>
              <a:rPr lang="en-US" b="1" dirty="0" err="1"/>
              <a:t>przewodniki</a:t>
            </a:r>
            <a:r>
              <a:rPr lang="en-US" b="1" dirty="0"/>
              <a:t> </a:t>
            </a:r>
            <a:r>
              <a:rPr lang="en-US" b="1" dirty="0" err="1"/>
              <a:t>motywacyjne</a:t>
            </a:r>
            <a:r>
              <a:rPr lang="en-US" b="1" dirty="0"/>
              <a:t>!</a:t>
            </a:r>
            <a:endParaRPr lang="en-IE" dirty="0"/>
          </a:p>
        </p:txBody>
      </p:sp>
      <p:sp>
        <p:nvSpPr>
          <p:cNvPr id="6" name="Picture Placeholder 5">
            <a:extLst>
              <a:ext uri="{FF2B5EF4-FFF2-40B4-BE49-F238E27FC236}">
                <a16:creationId xmlns=""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 xmlns:a16="http://schemas.microsoft.com/office/drawing/2014/main" id="{1E22A825-D9BA-4637-BE88-314A0AC377EA}"/>
              </a:ext>
            </a:extLst>
          </p:cNvPr>
          <p:cNvPicPr>
            <a:picLocks noChangeAspect="1"/>
          </p:cNvPicPr>
          <p:nvPr/>
        </p:nvPicPr>
        <p:blipFill>
          <a:blip r:embed="rId2"/>
          <a:stretch>
            <a:fillRect/>
          </a:stretch>
        </p:blipFill>
        <p:spPr>
          <a:xfrm>
            <a:off x="9765129" y="1893434"/>
            <a:ext cx="2087640" cy="1391760"/>
          </a:xfrm>
          <a:prstGeom prst="rect">
            <a:avLst/>
          </a:prstGeom>
        </p:spPr>
      </p:pic>
      <p:sp>
        <p:nvSpPr>
          <p:cNvPr id="9" name="TextBox 8">
            <a:extLst>
              <a:ext uri="{FF2B5EF4-FFF2-40B4-BE49-F238E27FC236}">
                <a16:creationId xmlns=""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a:solidFill>
                  <a:srgbClr val="FF0000"/>
                </a:solidFill>
              </a:rPr>
              <a:t>TURKEY</a:t>
            </a:r>
            <a:endParaRPr lang="en-IE" sz="2400" b="1" dirty="0">
              <a:solidFill>
                <a:srgbClr val="FF0000"/>
              </a:solidFill>
            </a:endParaRPr>
          </a:p>
        </p:txBody>
      </p:sp>
      <p:pic>
        <p:nvPicPr>
          <p:cNvPr id="2" name="Picture 1">
            <a:hlinkClick r:id="rId3"/>
            <a:extLst>
              <a:ext uri="{FF2B5EF4-FFF2-40B4-BE49-F238E27FC236}">
                <a16:creationId xmlns="" xmlns:a16="http://schemas.microsoft.com/office/drawing/2014/main" id="{E7D5E58E-B706-42DC-8E24-237A1FC12595}"/>
              </a:ext>
            </a:extLst>
          </p:cNvPr>
          <p:cNvPicPr>
            <a:picLocks noChangeAspect="1"/>
          </p:cNvPicPr>
          <p:nvPr/>
        </p:nvPicPr>
        <p:blipFill>
          <a:blip r:embed="rId4"/>
          <a:stretch>
            <a:fillRect/>
          </a:stretch>
        </p:blipFill>
        <p:spPr>
          <a:xfrm>
            <a:off x="3362326" y="1893434"/>
            <a:ext cx="5190004" cy="3302730"/>
          </a:xfrm>
          <a:prstGeom prst="rect">
            <a:avLst/>
          </a:prstGeom>
        </p:spPr>
      </p:pic>
    </p:spTree>
    <p:extLst>
      <p:ext uri="{BB962C8B-B14F-4D97-AF65-F5344CB8AC3E}">
        <p14:creationId xmlns:p14="http://schemas.microsoft.com/office/powerpoint/2010/main" val="1190967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9DA0534-C289-4151-868B-69F8988EB3D7}"/>
              </a:ext>
            </a:extLst>
          </p:cNvPr>
          <p:cNvSpPr>
            <a:spLocks noGrp="1"/>
          </p:cNvSpPr>
          <p:nvPr>
            <p:ph type="body" sz="quarter" idx="13"/>
          </p:nvPr>
        </p:nvSpPr>
        <p:spPr/>
        <p:txBody>
          <a:bodyPr/>
          <a:lstStyle/>
          <a:p>
            <a:r>
              <a:rPr lang="en-US" sz="3400" b="1" dirty="0">
                <a:solidFill>
                  <a:srgbClr val="E63275"/>
                </a:solidFill>
              </a:rPr>
              <a:t>Case Study: </a:t>
            </a:r>
            <a:r>
              <a:rPr lang="en-US" b="1" dirty="0" err="1"/>
              <a:t>Historie</a:t>
            </a:r>
            <a:r>
              <a:rPr lang="en-US" b="1" dirty="0"/>
              <a:t> </a:t>
            </a:r>
            <a:r>
              <a:rPr lang="en-US" b="1" dirty="0" err="1"/>
              <a:t>sukcesu</a:t>
            </a:r>
            <a:r>
              <a:rPr lang="en-US" b="1" dirty="0"/>
              <a:t>, </a:t>
            </a:r>
            <a:r>
              <a:rPr lang="en-US" b="1" dirty="0" err="1"/>
              <a:t>przewodniki</a:t>
            </a:r>
            <a:r>
              <a:rPr lang="en-US" b="1" dirty="0"/>
              <a:t> </a:t>
            </a:r>
            <a:r>
              <a:rPr lang="en-US" b="1" dirty="0" err="1"/>
              <a:t>motywacyjne</a:t>
            </a:r>
            <a:r>
              <a:rPr lang="en-US" b="1" dirty="0"/>
              <a:t>!</a:t>
            </a:r>
            <a:endParaRPr lang="en-US" sz="3200" b="1" dirty="0"/>
          </a:p>
          <a:p>
            <a:endParaRPr lang="en-IE" dirty="0"/>
          </a:p>
        </p:txBody>
      </p:sp>
      <p:sp>
        <p:nvSpPr>
          <p:cNvPr id="6" name="Picture Placeholder 5">
            <a:extLst>
              <a:ext uri="{FF2B5EF4-FFF2-40B4-BE49-F238E27FC236}">
                <a16:creationId xmlns=""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 xmlns:a16="http://schemas.microsoft.com/office/drawing/2014/main" id="{1E22A825-D9BA-4637-BE88-314A0AC377EA}"/>
              </a:ext>
            </a:extLst>
          </p:cNvPr>
          <p:cNvPicPr>
            <a:picLocks noChangeAspect="1"/>
          </p:cNvPicPr>
          <p:nvPr/>
        </p:nvPicPr>
        <p:blipFill>
          <a:blip r:embed="rId2"/>
          <a:stretch>
            <a:fillRect/>
          </a:stretch>
        </p:blipFill>
        <p:spPr>
          <a:xfrm>
            <a:off x="9765129" y="1893434"/>
            <a:ext cx="2087640" cy="1391760"/>
          </a:xfrm>
          <a:prstGeom prst="rect">
            <a:avLst/>
          </a:prstGeom>
        </p:spPr>
      </p:pic>
      <p:sp>
        <p:nvSpPr>
          <p:cNvPr id="9" name="TextBox 8">
            <a:extLst>
              <a:ext uri="{FF2B5EF4-FFF2-40B4-BE49-F238E27FC236}">
                <a16:creationId xmlns=""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a:solidFill>
                  <a:srgbClr val="FF0000"/>
                </a:solidFill>
              </a:rPr>
              <a:t>TURKEY</a:t>
            </a:r>
            <a:endParaRPr lang="en-IE" sz="2400" b="1" dirty="0">
              <a:solidFill>
                <a:srgbClr val="FF0000"/>
              </a:solidFill>
            </a:endParaRPr>
          </a:p>
        </p:txBody>
      </p:sp>
      <p:pic>
        <p:nvPicPr>
          <p:cNvPr id="3" name="Picture 2">
            <a:hlinkClick r:id="rId3"/>
            <a:extLst>
              <a:ext uri="{FF2B5EF4-FFF2-40B4-BE49-F238E27FC236}">
                <a16:creationId xmlns="" xmlns:a16="http://schemas.microsoft.com/office/drawing/2014/main" id="{231F685B-A4CE-445D-BE26-361ADA4544FC}"/>
              </a:ext>
            </a:extLst>
          </p:cNvPr>
          <p:cNvPicPr>
            <a:picLocks noChangeAspect="1"/>
          </p:cNvPicPr>
          <p:nvPr/>
        </p:nvPicPr>
        <p:blipFill>
          <a:blip r:embed="rId4"/>
          <a:stretch>
            <a:fillRect/>
          </a:stretch>
        </p:blipFill>
        <p:spPr>
          <a:xfrm>
            <a:off x="3284296" y="1931067"/>
            <a:ext cx="5465338" cy="3402946"/>
          </a:xfrm>
          <a:prstGeom prst="rect">
            <a:avLst/>
          </a:prstGeom>
        </p:spPr>
      </p:pic>
    </p:spTree>
    <p:extLst>
      <p:ext uri="{BB962C8B-B14F-4D97-AF65-F5344CB8AC3E}">
        <p14:creationId xmlns:p14="http://schemas.microsoft.com/office/powerpoint/2010/main" val="453325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gn="ctr"/>
            <a:r>
              <a:rPr lang="pl-PL" altLang="ja-JP" b="1" dirty="0" smtClean="0">
                <a:solidFill>
                  <a:srgbClr val="E63275"/>
                </a:solidFill>
                <a:latin typeface="Calibri" charset="0"/>
                <a:ea typeface="MS PGothic" charset="-128"/>
              </a:rPr>
              <a:t>Czego się dowiedziałam ?</a:t>
            </a:r>
            <a:endParaRPr lang="en-US" b="1" dirty="0">
              <a:solidFill>
                <a:srgbClr val="E63275"/>
              </a:solidFill>
            </a:endParaRPr>
          </a:p>
        </p:txBody>
      </p:sp>
      <p:sp>
        <p:nvSpPr>
          <p:cNvPr id="6" name="Text Placeholder 5"/>
          <p:cNvSpPr>
            <a:spLocks noGrp="1"/>
          </p:cNvSpPr>
          <p:nvPr>
            <p:ph type="body" sz="quarter" idx="14"/>
          </p:nvPr>
        </p:nvSpPr>
        <p:spPr>
          <a:xfrm>
            <a:off x="544826" y="2226174"/>
            <a:ext cx="11102348" cy="3975101"/>
          </a:xfrm>
          <a:solidFill>
            <a:schemeClr val="bg1"/>
          </a:solidFill>
        </p:spPr>
        <p:txBody>
          <a:bodyPr/>
          <a:lstStyle/>
          <a:p>
            <a:pPr marL="342900" indent="-342900">
              <a:spcBef>
                <a:spcPts val="400"/>
              </a:spcBef>
              <a:buClr>
                <a:srgbClr val="F26942"/>
              </a:buClr>
              <a:buFont typeface="Wingdings" panose="05000000000000000000" pitchFamily="2" charset="2"/>
              <a:buChar char="ü"/>
            </a:pPr>
            <a:r>
              <a:rPr kumimoji="1" lang="pl-PL" altLang="ja-JP" dirty="0">
                <a:solidFill>
                  <a:srgbClr val="525252"/>
                </a:solidFill>
              </a:rPr>
              <a:t>Rozumiem, czym jest marketing i </a:t>
            </a:r>
            <a:r>
              <a:rPr kumimoji="1" lang="pl-PL" altLang="ja-JP" dirty="0" smtClean="0">
                <a:solidFill>
                  <a:srgbClr val="525252"/>
                </a:solidFill>
              </a:rPr>
              <a:t>jaki jest jego </a:t>
            </a:r>
            <a:r>
              <a:rPr kumimoji="1" lang="pl-PL" altLang="ja-JP" dirty="0">
                <a:solidFill>
                  <a:srgbClr val="525252"/>
                </a:solidFill>
              </a:rPr>
              <a:t>związek ze sprzedażą</a:t>
            </a:r>
          </a:p>
          <a:p>
            <a:pPr marL="342900" indent="-342900">
              <a:spcBef>
                <a:spcPts val="400"/>
              </a:spcBef>
              <a:buClr>
                <a:srgbClr val="F26942"/>
              </a:buClr>
              <a:buFont typeface="Wingdings" panose="05000000000000000000" pitchFamily="2" charset="2"/>
              <a:buChar char="ü"/>
            </a:pPr>
            <a:r>
              <a:rPr kumimoji="1" lang="pl-PL" altLang="ja-JP" dirty="0" smtClean="0">
                <a:solidFill>
                  <a:srgbClr val="525252"/>
                </a:solidFill>
              </a:rPr>
              <a:t>Poznałam skuteczne wskazówki  </a:t>
            </a:r>
            <a:r>
              <a:rPr kumimoji="1" lang="pl-PL" altLang="ja-JP" dirty="0">
                <a:solidFill>
                  <a:srgbClr val="525252"/>
                </a:solidFill>
              </a:rPr>
              <a:t>i </a:t>
            </a:r>
            <a:r>
              <a:rPr kumimoji="1" lang="pl-PL" altLang="ja-JP" dirty="0" smtClean="0">
                <a:solidFill>
                  <a:srgbClr val="525252"/>
                </a:solidFill>
              </a:rPr>
              <a:t>techniki marketingowe </a:t>
            </a:r>
            <a:r>
              <a:rPr kumimoji="1" lang="pl-PL" altLang="ja-JP" dirty="0">
                <a:solidFill>
                  <a:srgbClr val="525252"/>
                </a:solidFill>
              </a:rPr>
              <a:t>oraz </a:t>
            </a:r>
            <a:r>
              <a:rPr kumimoji="1" lang="pl-PL" altLang="ja-JP" dirty="0" smtClean="0">
                <a:solidFill>
                  <a:srgbClr val="525252"/>
                </a:solidFill>
              </a:rPr>
              <a:t>różne strategie </a:t>
            </a:r>
            <a:r>
              <a:rPr kumimoji="1" lang="pl-PL" altLang="ja-JP" dirty="0">
                <a:solidFill>
                  <a:srgbClr val="525252"/>
                </a:solidFill>
              </a:rPr>
              <a:t>i </a:t>
            </a:r>
            <a:r>
              <a:rPr kumimoji="1" lang="pl-PL" altLang="ja-JP" dirty="0" smtClean="0">
                <a:solidFill>
                  <a:srgbClr val="525252"/>
                </a:solidFill>
              </a:rPr>
              <a:t>sposoby na dotarcie , poznanie  </a:t>
            </a:r>
            <a:r>
              <a:rPr kumimoji="1" lang="pl-PL" altLang="ja-JP" dirty="0">
                <a:solidFill>
                  <a:srgbClr val="525252"/>
                </a:solidFill>
              </a:rPr>
              <a:t>i </a:t>
            </a:r>
            <a:r>
              <a:rPr kumimoji="1" lang="pl-PL" altLang="ja-JP" dirty="0" smtClean="0">
                <a:solidFill>
                  <a:srgbClr val="525252"/>
                </a:solidFill>
              </a:rPr>
              <a:t>zrozumienie </a:t>
            </a:r>
            <a:r>
              <a:rPr kumimoji="1" lang="pl-PL" altLang="ja-JP" dirty="0">
                <a:solidFill>
                  <a:srgbClr val="525252"/>
                </a:solidFill>
              </a:rPr>
              <a:t>moich klientów.</a:t>
            </a:r>
          </a:p>
          <a:p>
            <a:pPr marL="342900" indent="-342900">
              <a:spcBef>
                <a:spcPts val="400"/>
              </a:spcBef>
              <a:buClr>
                <a:srgbClr val="F26942"/>
              </a:buClr>
              <a:buFont typeface="Wingdings" panose="05000000000000000000" pitchFamily="2" charset="2"/>
              <a:buChar char="ü"/>
            </a:pPr>
            <a:r>
              <a:rPr kumimoji="1" lang="pl-PL" altLang="ja-JP" dirty="0">
                <a:solidFill>
                  <a:srgbClr val="525252"/>
                </a:solidFill>
              </a:rPr>
              <a:t>Znam wiele sposobów na wdrażanie efektywnych kosztowo strategii marketingowych. Nie muszę być ekspertem, żeby je realizować.</a:t>
            </a:r>
          </a:p>
          <a:p>
            <a:pPr marL="342900" indent="-342900">
              <a:spcBef>
                <a:spcPts val="400"/>
              </a:spcBef>
              <a:buClr>
                <a:srgbClr val="F26942"/>
              </a:buClr>
              <a:buFont typeface="Wingdings" panose="05000000000000000000" pitchFamily="2" charset="2"/>
              <a:buChar char="ü"/>
            </a:pPr>
            <a:r>
              <a:rPr kumimoji="1" lang="pl-PL" altLang="ja-JP" dirty="0">
                <a:solidFill>
                  <a:srgbClr val="525252"/>
                </a:solidFill>
              </a:rPr>
              <a:t>Rozumiem, że muszę wdrożyć połączenie różnych </a:t>
            </a:r>
            <a:r>
              <a:rPr kumimoji="1" lang="pl-PL" altLang="ja-JP" dirty="0" smtClean="0">
                <a:solidFill>
                  <a:srgbClr val="525252"/>
                </a:solidFill>
              </a:rPr>
              <a:t>strategii i technik marketingowych, </a:t>
            </a:r>
            <a:r>
              <a:rPr kumimoji="1" lang="pl-PL" altLang="ja-JP" dirty="0">
                <a:solidFill>
                  <a:srgbClr val="525252"/>
                </a:solidFill>
              </a:rPr>
              <a:t>ale najważniejszą rzeczą do zrobienia jest skoncentrowanie się na tych, które najlepiej pasują do mojej firmy, mojego klienta i </a:t>
            </a:r>
            <a:r>
              <a:rPr kumimoji="1" lang="pl-PL" altLang="ja-JP" dirty="0" smtClean="0">
                <a:solidFill>
                  <a:srgbClr val="525252"/>
                </a:solidFill>
              </a:rPr>
              <a:t>do mnie</a:t>
            </a:r>
            <a:r>
              <a:rPr kumimoji="1" lang="pl-PL" altLang="ja-JP" dirty="0">
                <a:solidFill>
                  <a:srgbClr val="525252"/>
                </a:solidFill>
              </a:rPr>
              <a:t>. </a:t>
            </a:r>
            <a:r>
              <a:rPr kumimoji="1" lang="pl-PL" altLang="ja-JP" dirty="0" smtClean="0">
                <a:solidFill>
                  <a:srgbClr val="525252"/>
                </a:solidFill>
              </a:rPr>
              <a:t>Rozumiem że muszę skupić się na  kilku wybranych aspektach, które należy wykonać  </a:t>
            </a:r>
            <a:r>
              <a:rPr kumimoji="1" lang="pl-PL" altLang="ja-JP" dirty="0">
                <a:solidFill>
                  <a:srgbClr val="525252"/>
                </a:solidFill>
              </a:rPr>
              <a:t>dobrze, ponieważ zrobienie wszystkiego perfekcyjnie przy niewielkich nakładach jest prawie niemożliwe.</a:t>
            </a:r>
            <a:endParaRPr lang="en-US" dirty="0"/>
          </a:p>
        </p:txBody>
      </p:sp>
    </p:spTree>
    <p:extLst>
      <p:ext uri="{BB962C8B-B14F-4D97-AF65-F5344CB8AC3E}">
        <p14:creationId xmlns:p14="http://schemas.microsoft.com/office/powerpoint/2010/main" val="185192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
            <a:extLst>
              <a:ext uri="{FF2B5EF4-FFF2-40B4-BE49-F238E27FC236}">
                <a16:creationId xmlns="" xmlns:a16="http://schemas.microsoft.com/office/drawing/2014/main" id="{8BE988E8-DE90-4CB5-9B3B-4C35414C0A0F}"/>
              </a:ext>
            </a:extLst>
          </p:cNvPr>
          <p:cNvPicPr>
            <a:picLocks noChangeAspect="1"/>
          </p:cNvPicPr>
          <p:nvPr/>
        </p:nvPicPr>
        <p:blipFill rotWithShape="1">
          <a:blip r:embed="rId2">
            <a:extLst>
              <a:ext uri="{28A0092B-C50C-407E-A947-70E740481C1C}">
                <a14:useLocalDpi xmlns:a14="http://schemas.microsoft.com/office/drawing/2010/main" val="0"/>
              </a:ext>
            </a:extLst>
          </a:blip>
          <a:srcRect l="20915" r="44719"/>
          <a:stretch/>
        </p:blipFill>
        <p:spPr>
          <a:xfrm>
            <a:off x="0" y="-108191"/>
            <a:ext cx="3671470" cy="6858000"/>
          </a:xfrm>
          <a:prstGeom prst="rect">
            <a:avLst/>
          </a:prstGeom>
        </p:spPr>
      </p:pic>
      <p:sp>
        <p:nvSpPr>
          <p:cNvPr id="6" name="Text Placeholder 1"/>
          <p:cNvSpPr txBox="1">
            <a:spLocks/>
          </p:cNvSpPr>
          <p:nvPr/>
        </p:nvSpPr>
        <p:spPr bwMode="auto">
          <a:xfrm>
            <a:off x="3984323" y="470631"/>
            <a:ext cx="804990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solidFill>
                <a:srgbClr val="E95273"/>
              </a:solidFill>
            </a:endParaRPr>
          </a:p>
        </p:txBody>
      </p:sp>
      <p:sp>
        <p:nvSpPr>
          <p:cNvPr id="8" name="Rectangle 7">
            <a:extLst>
              <a:ext uri="{FF2B5EF4-FFF2-40B4-BE49-F238E27FC236}">
                <a16:creationId xmlns="" xmlns:a16="http://schemas.microsoft.com/office/drawing/2014/main" id="{6065CD15-55ED-4799-B587-6C679A189DFE}"/>
              </a:ext>
            </a:extLst>
          </p:cNvPr>
          <p:cNvSpPr/>
          <p:nvPr/>
        </p:nvSpPr>
        <p:spPr>
          <a:xfrm>
            <a:off x="3984323" y="2160514"/>
            <a:ext cx="7057732" cy="3416320"/>
          </a:xfrm>
          <a:prstGeom prst="rect">
            <a:avLst/>
          </a:prstGeom>
        </p:spPr>
        <p:txBody>
          <a:bodyPr wrap="square">
            <a:spAutoFit/>
          </a:bodyPr>
          <a:lstStyle/>
          <a:p>
            <a:pPr>
              <a:buNone/>
            </a:pPr>
            <a:r>
              <a:rPr lang="pl-PL" altLang="en-US" sz="2400" dirty="0">
                <a:solidFill>
                  <a:srgbClr val="615F5D"/>
                </a:solidFill>
              </a:rPr>
              <a:t>Marketing to wszystko, co robisz, aby umieścić swój produkt lub usługę w rękach potencjalnych klientów. Jest to proces mający na celu wzbudzenie zainteresowania wśród potencjalnych klientów Twoimi produktami i / lub usługami.</a:t>
            </a:r>
          </a:p>
          <a:p>
            <a:pPr>
              <a:buNone/>
            </a:pPr>
            <a:endParaRPr lang="pl-PL" altLang="en-US" sz="2400" dirty="0">
              <a:solidFill>
                <a:srgbClr val="615F5D"/>
              </a:solidFill>
            </a:endParaRPr>
          </a:p>
          <a:p>
            <a:pPr>
              <a:buNone/>
            </a:pPr>
            <a:r>
              <a:rPr lang="pl-PL" altLang="en-US" sz="2400" dirty="0">
                <a:solidFill>
                  <a:srgbClr val="615F5D"/>
                </a:solidFill>
              </a:rPr>
              <a:t>Dobry marketing ułatwia sprzedaż produktu / usługi</a:t>
            </a:r>
            <a:r>
              <a:rPr lang="pl-PL" altLang="en-US" sz="2400" dirty="0" smtClean="0">
                <a:solidFill>
                  <a:srgbClr val="615F5D"/>
                </a:solidFill>
              </a:rPr>
              <a:t>.</a:t>
            </a:r>
          </a:p>
          <a:p>
            <a:pPr>
              <a:buNone/>
            </a:pPr>
            <a:endParaRPr lang="pl-PL" altLang="en-US" sz="2400" b="1" dirty="0">
              <a:solidFill>
                <a:srgbClr val="E63275"/>
              </a:solidFill>
            </a:endParaRPr>
          </a:p>
          <a:p>
            <a:pPr>
              <a:buNone/>
            </a:pPr>
            <a:r>
              <a:rPr lang="pl-PL" altLang="en-US" sz="2400" b="1" dirty="0">
                <a:solidFill>
                  <a:srgbClr val="E63275"/>
                </a:solidFill>
              </a:rPr>
              <a:t>Twój biznesplan musi to uwzględnić.</a:t>
            </a:r>
            <a:endParaRPr lang="en-GB" altLang="en-US" sz="2400" b="1" dirty="0">
              <a:solidFill>
                <a:srgbClr val="E63275"/>
              </a:solidFill>
            </a:endParaRPr>
          </a:p>
        </p:txBody>
      </p:sp>
      <p:sp>
        <p:nvSpPr>
          <p:cNvPr id="10" name="Rectangle 9">
            <a:extLst>
              <a:ext uri="{FF2B5EF4-FFF2-40B4-BE49-F238E27FC236}">
                <a16:creationId xmlns="" xmlns:a16="http://schemas.microsoft.com/office/drawing/2014/main" id="{EEF9D6FE-4724-49F3-B79E-9ED727159720}"/>
              </a:ext>
            </a:extLst>
          </p:cNvPr>
          <p:cNvSpPr/>
          <p:nvPr/>
        </p:nvSpPr>
        <p:spPr>
          <a:xfrm>
            <a:off x="0" y="4915114"/>
            <a:ext cx="3671470" cy="1323439"/>
          </a:xfrm>
          <a:prstGeom prst="rect">
            <a:avLst/>
          </a:prstGeom>
          <a:solidFill>
            <a:schemeClr val="bg1"/>
          </a:solidFill>
        </p:spPr>
        <p:txBody>
          <a:bodyPr wrap="square">
            <a:spAutoFit/>
          </a:bodyPr>
          <a:lstStyle/>
          <a:p>
            <a:pPr algn="ctr">
              <a:buNone/>
            </a:pPr>
            <a:r>
              <a:rPr lang="pl-PL" altLang="en-US" sz="2000" b="1" dirty="0">
                <a:solidFill>
                  <a:srgbClr val="BC191A"/>
                </a:solidFill>
              </a:rPr>
              <a:t>Pomyśl o marketingu jak o tej złotej rybce</a:t>
            </a:r>
            <a:r>
              <a:rPr lang="pl-PL" altLang="en-US" sz="2000" b="1" dirty="0" smtClean="0">
                <a:solidFill>
                  <a:srgbClr val="BC191A"/>
                </a:solidFill>
              </a:rPr>
              <a:t>!</a:t>
            </a:r>
          </a:p>
          <a:p>
            <a:pPr algn="ctr">
              <a:buNone/>
            </a:pPr>
            <a:r>
              <a:rPr lang="pl-PL" altLang="en-US" sz="2000" dirty="0">
                <a:solidFill>
                  <a:srgbClr val="10B2A3"/>
                </a:solidFill>
              </a:rPr>
              <a:t>Pomaga wyróżnić się na zatłoczonym rynku.</a:t>
            </a:r>
            <a:endParaRPr lang="en-IE" altLang="en-US" sz="2000" dirty="0">
              <a:solidFill>
                <a:srgbClr val="10B2A3"/>
              </a:solidFill>
            </a:endParaRPr>
          </a:p>
        </p:txBody>
      </p:sp>
      <p:sp>
        <p:nvSpPr>
          <p:cNvPr id="2" name="Text Placeholder 1">
            <a:extLst>
              <a:ext uri="{FF2B5EF4-FFF2-40B4-BE49-F238E27FC236}">
                <a16:creationId xmlns="" xmlns:a16="http://schemas.microsoft.com/office/drawing/2014/main" id="{9197A815-6BAD-4C74-B8F2-96E321E2FFE2}"/>
              </a:ext>
            </a:extLst>
          </p:cNvPr>
          <p:cNvSpPr>
            <a:spLocks noGrp="1"/>
          </p:cNvSpPr>
          <p:nvPr>
            <p:ph type="body" sz="quarter" idx="13"/>
          </p:nvPr>
        </p:nvSpPr>
        <p:spPr>
          <a:xfrm>
            <a:off x="3809646" y="1022957"/>
            <a:ext cx="7407087" cy="697353"/>
          </a:xfrm>
        </p:spPr>
        <p:txBody>
          <a:bodyPr/>
          <a:lstStyle/>
          <a:p>
            <a:r>
              <a:rPr lang="en-IE" b="1" dirty="0">
                <a:solidFill>
                  <a:srgbClr val="E95273"/>
                </a:solidFill>
              </a:rPr>
              <a:t>Marketing </a:t>
            </a:r>
            <a:r>
              <a:rPr lang="pl-PL" b="1" dirty="0" smtClean="0">
                <a:solidFill>
                  <a:srgbClr val="E95273"/>
                </a:solidFill>
              </a:rPr>
              <a:t>jest</a:t>
            </a:r>
            <a:r>
              <a:rPr lang="en-IE" b="1" dirty="0" smtClean="0">
                <a:solidFill>
                  <a:srgbClr val="E95273"/>
                </a:solidFill>
              </a:rPr>
              <a:t> </a:t>
            </a:r>
            <a:r>
              <a:rPr lang="en-IE" b="1" dirty="0">
                <a:solidFill>
                  <a:srgbClr val="E95273"/>
                </a:solidFill>
              </a:rPr>
              <a:t>….</a:t>
            </a:r>
          </a:p>
          <a:p>
            <a:endParaRPr lang="en-IE" dirty="0"/>
          </a:p>
        </p:txBody>
      </p:sp>
    </p:spTree>
    <p:extLst>
      <p:ext uri="{BB962C8B-B14F-4D97-AF65-F5344CB8AC3E}">
        <p14:creationId xmlns:p14="http://schemas.microsoft.com/office/powerpoint/2010/main" val="2694433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pl-PL" dirty="0" smtClean="0"/>
              <a:t>Dziękuję</a:t>
            </a:r>
            <a:endParaRPr lang="en-US" dirty="0"/>
          </a:p>
        </p:txBody>
      </p:sp>
      <p:sp>
        <p:nvSpPr>
          <p:cNvPr id="5" name="Text Placeholder 4"/>
          <p:cNvSpPr>
            <a:spLocks noGrp="1"/>
          </p:cNvSpPr>
          <p:nvPr>
            <p:ph type="body" sz="quarter" idx="14"/>
          </p:nvPr>
        </p:nvSpPr>
        <p:spPr/>
        <p:txBody>
          <a:bodyPr/>
          <a:lstStyle/>
          <a:p>
            <a:pPr algn="ctr"/>
            <a:r>
              <a:rPr lang="pl-PL" dirty="0" smtClean="0"/>
              <a:t>Pytania?</a:t>
            </a:r>
            <a:endParaRPr lang="en-US" dirty="0"/>
          </a:p>
        </p:txBody>
      </p:sp>
      <p:sp>
        <p:nvSpPr>
          <p:cNvPr id="6" name="Text Placeholder 5"/>
          <p:cNvSpPr>
            <a:spLocks noGrp="1"/>
          </p:cNvSpPr>
          <p:nvPr>
            <p:ph type="body" sz="quarter" idx="15"/>
          </p:nvPr>
        </p:nvSpPr>
        <p:spPr>
          <a:xfrm>
            <a:off x="7837392" y="2215211"/>
            <a:ext cx="4217588" cy="709081"/>
          </a:xfrm>
        </p:spPr>
        <p:txBody>
          <a:bodyPr>
            <a:normAutofit fontScale="85000" lnSpcReduction="20000"/>
          </a:bodyPr>
          <a:lstStyle/>
          <a:p>
            <a:r>
              <a:rPr lang="en-US" dirty="0"/>
              <a:t>@EMERGEPROJECTEU</a:t>
            </a:r>
          </a:p>
          <a:p>
            <a:r>
              <a:rPr lang="en-IE" dirty="0">
                <a:hlinkClick r:id="rId2">
                  <a:extLst>
                    <a:ext uri="{A12FA001-AC4F-418D-AE19-62706E023703}">
                      <ahyp:hlinkClr xmlns="" xmlns:ahyp="http://schemas.microsoft.com/office/drawing/2018/hyperlinkcolor" val="tx"/>
                    </a:ext>
                  </a:extLst>
                </a:hlinkClick>
              </a:rPr>
              <a:t>https://www.facebook.com/EMERGEPROJECTEU/?ref=br_rs</a:t>
            </a:r>
            <a:endParaRPr lang="en-US" dirty="0"/>
          </a:p>
        </p:txBody>
      </p:sp>
      <p:sp>
        <p:nvSpPr>
          <p:cNvPr id="7" name="Text Placeholder 6"/>
          <p:cNvSpPr>
            <a:spLocks noGrp="1"/>
          </p:cNvSpPr>
          <p:nvPr>
            <p:ph type="body" sz="quarter" idx="16"/>
          </p:nvPr>
        </p:nvSpPr>
        <p:spPr>
          <a:xfrm>
            <a:off x="8027185" y="3522871"/>
            <a:ext cx="4103296" cy="382588"/>
          </a:xfrm>
        </p:spPr>
        <p:txBody>
          <a:bodyPr>
            <a:noAutofit/>
          </a:bodyPr>
          <a:lstStyle/>
          <a:p>
            <a:r>
              <a:rPr lang="en-IE" sz="1400" dirty="0">
                <a:hlinkClick r:id="rId3">
                  <a:extLst>
                    <a:ext uri="{A12FA001-AC4F-418D-AE19-62706E023703}">
                      <ahyp:hlinkClr xmlns="" xmlns:ahyp="http://schemas.microsoft.com/office/drawing/2018/hyperlinkcolor" val="tx"/>
                    </a:ext>
                  </a:extLst>
                </a:hlinkClick>
              </a:rPr>
              <a:t>http://www.emergeengineers.eu/project-partners/</a:t>
            </a:r>
            <a:endParaRPr lang="en-US" sz="1400" dirty="0"/>
          </a:p>
        </p:txBody>
      </p:sp>
      <p:sp>
        <p:nvSpPr>
          <p:cNvPr id="8" name="Text Placeholder 7"/>
          <p:cNvSpPr>
            <a:spLocks noGrp="1"/>
          </p:cNvSpPr>
          <p:nvPr>
            <p:ph type="body" sz="quarter" idx="17"/>
          </p:nvPr>
        </p:nvSpPr>
        <p:spPr>
          <a:xfrm>
            <a:off x="8425435" y="4321462"/>
            <a:ext cx="3537266" cy="843457"/>
          </a:xfrm>
        </p:spPr>
        <p:txBody>
          <a:bodyPr>
            <a:normAutofit fontScale="92500" lnSpcReduction="10000"/>
          </a:bodyPr>
          <a:lstStyle/>
          <a:p>
            <a:r>
              <a:rPr lang="en-IE" sz="1400" dirty="0">
                <a:hlinkClick r:id="rId4">
                  <a:extLst>
                    <a:ext uri="{A12FA001-AC4F-418D-AE19-62706E023703}">
                      <ahyp:hlinkClr xmlns="" xmlns:ahyp="http://schemas.microsoft.com/office/drawing/2018/hyperlinkcolor" val="tx"/>
                    </a:ext>
                  </a:extLst>
                </a:hlinkClick>
              </a:rPr>
              <a:t>http://www.emergeengineers.eu/</a:t>
            </a:r>
            <a:endParaRPr lang="en-IE" sz="1400" dirty="0"/>
          </a:p>
          <a:p>
            <a:r>
              <a:rPr lang="en-US" sz="1400" dirty="0"/>
              <a:t>#EMERGE  #</a:t>
            </a:r>
            <a:r>
              <a:rPr lang="en-US" sz="1400" dirty="0" err="1"/>
              <a:t>femaleengineers</a:t>
            </a:r>
            <a:r>
              <a:rPr lang="en-US" sz="1400" dirty="0"/>
              <a:t>  #Erasmus+</a:t>
            </a:r>
          </a:p>
          <a:p>
            <a:r>
              <a:rPr lang="en-US" sz="1400" dirty="0"/>
              <a:t>#</a:t>
            </a:r>
            <a:r>
              <a:rPr lang="en-US" sz="1400" dirty="0" err="1"/>
              <a:t>femaleentrepreneurs</a:t>
            </a:r>
            <a:endParaRPr lang="en-US" sz="1400" dirty="0"/>
          </a:p>
        </p:txBody>
      </p:sp>
      <p:sp>
        <p:nvSpPr>
          <p:cNvPr id="9" name="Google Shape;482;p39"/>
          <p:cNvSpPr/>
          <p:nvPr/>
        </p:nvSpPr>
        <p:spPr>
          <a:xfrm>
            <a:off x="7232588" y="2462413"/>
            <a:ext cx="295553" cy="2579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64;p39"/>
          <p:cNvGrpSpPr/>
          <p:nvPr/>
        </p:nvGrpSpPr>
        <p:grpSpPr>
          <a:xfrm>
            <a:off x="7852766" y="4477427"/>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06;p39"/>
          <p:cNvGrpSpPr/>
          <p:nvPr/>
        </p:nvGrpSpPr>
        <p:grpSpPr>
          <a:xfrm>
            <a:off x="7380365" y="3606172"/>
            <a:ext cx="299463" cy="202260"/>
            <a:chOff x="564675" y="1700625"/>
            <a:chExt cx="465200" cy="314200"/>
          </a:xfrm>
        </p:grpSpPr>
        <p:sp>
          <p:nvSpPr>
            <p:cNvPr id="18" name="Google Shape;507;p3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8;p3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9;p3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887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B82DC5C-8CB4-44AC-99E9-51E0F14A9268}"/>
              </a:ext>
            </a:extLst>
          </p:cNvPr>
          <p:cNvSpPr>
            <a:spLocks noGrp="1"/>
          </p:cNvSpPr>
          <p:nvPr>
            <p:ph type="body" sz="quarter" idx="13"/>
          </p:nvPr>
        </p:nvSpPr>
        <p:spPr/>
        <p:txBody>
          <a:bodyPr>
            <a:normAutofit fontScale="77500" lnSpcReduction="20000"/>
          </a:bodyPr>
          <a:lstStyle/>
          <a:p>
            <a:r>
              <a:rPr lang="pl-PL" b="1" dirty="0">
                <a:solidFill>
                  <a:srgbClr val="E95273"/>
                </a:solidFill>
              </a:rPr>
              <a:t>Marketing </a:t>
            </a:r>
            <a:r>
              <a:rPr lang="pl-PL" b="1" dirty="0" smtClean="0">
                <a:solidFill>
                  <a:srgbClr val="E95273"/>
                </a:solidFill>
              </a:rPr>
              <a:t>„kręci się”  </a:t>
            </a:r>
            <a:r>
              <a:rPr lang="pl-PL" b="1" dirty="0">
                <a:solidFill>
                  <a:srgbClr val="E95273"/>
                </a:solidFill>
              </a:rPr>
              <a:t>wokół klienta docelowego</a:t>
            </a:r>
            <a:endParaRPr lang="en-IE" b="1" dirty="0">
              <a:solidFill>
                <a:srgbClr val="E95273"/>
              </a:solidFill>
            </a:endParaRPr>
          </a:p>
        </p:txBody>
      </p:sp>
      <p:sp>
        <p:nvSpPr>
          <p:cNvPr id="5" name="Text Placeholder 1">
            <a:extLst>
              <a:ext uri="{FF2B5EF4-FFF2-40B4-BE49-F238E27FC236}">
                <a16:creationId xmlns="" xmlns:a16="http://schemas.microsoft.com/office/drawing/2014/main" id="{6ED25AAC-92BF-4E7A-BBFB-294E28570DF6}"/>
              </a:ext>
            </a:extLst>
          </p:cNvPr>
          <p:cNvSpPr txBox="1">
            <a:spLocks/>
          </p:cNvSpPr>
          <p:nvPr/>
        </p:nvSpPr>
        <p:spPr>
          <a:xfrm>
            <a:off x="4297680" y="1978039"/>
            <a:ext cx="7894320" cy="38721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20B6F6"/>
              </a:buClr>
              <a:buNone/>
            </a:pPr>
            <a:r>
              <a:rPr lang="pl-PL" sz="2400" dirty="0">
                <a:solidFill>
                  <a:srgbClr val="7A7C7E"/>
                </a:solidFill>
              </a:rPr>
              <a:t>Z reguły dzisiejsi konsumenci chcą i potrzebują więcej informacji niż kiedykolwiek wcześniej. Dobry produkt lub usługa już nie wystarcza. </a:t>
            </a:r>
          </a:p>
          <a:p>
            <a:pPr marL="0" indent="0" algn="just">
              <a:buClr>
                <a:srgbClr val="20B6F6"/>
              </a:buClr>
              <a:buNone/>
            </a:pPr>
            <a:r>
              <a:rPr lang="pl-PL" sz="2400" dirty="0" smtClean="0">
                <a:solidFill>
                  <a:srgbClr val="7A7C7E"/>
                </a:solidFill>
              </a:rPr>
              <a:t>Konsumenci chcą </a:t>
            </a:r>
            <a:r>
              <a:rPr lang="pl-PL" sz="2400" dirty="0">
                <a:solidFill>
                  <a:srgbClr val="7A7C7E"/>
                </a:solidFill>
              </a:rPr>
              <a:t>też wiedzieć, co z tego będą mieli - jakie korzyści przyniosą </a:t>
            </a:r>
            <a:r>
              <a:rPr lang="pl-PL" sz="2400" dirty="0" smtClean="0">
                <a:solidFill>
                  <a:srgbClr val="7A7C7E"/>
                </a:solidFill>
              </a:rPr>
              <a:t>im Twoje produkty lub usługi.</a:t>
            </a:r>
            <a:endParaRPr lang="pl-PL" sz="2400" dirty="0">
              <a:solidFill>
                <a:srgbClr val="7A7C7E"/>
              </a:solidFill>
            </a:endParaRPr>
          </a:p>
          <a:p>
            <a:pPr algn="just">
              <a:buClr>
                <a:srgbClr val="20B6F6"/>
              </a:buClr>
            </a:pPr>
            <a:r>
              <a:rPr lang="pl-PL" sz="2400" dirty="0">
                <a:solidFill>
                  <a:srgbClr val="7A7C7E"/>
                </a:solidFill>
              </a:rPr>
              <a:t>Chcą </a:t>
            </a:r>
            <a:r>
              <a:rPr lang="pl-PL" sz="2400" dirty="0" smtClean="0">
                <a:solidFill>
                  <a:srgbClr val="7A7C7E"/>
                </a:solidFill>
              </a:rPr>
              <a:t>recenzji</a:t>
            </a:r>
            <a:endParaRPr lang="pl-PL" sz="2400" dirty="0">
              <a:solidFill>
                <a:srgbClr val="7A7C7E"/>
              </a:solidFill>
            </a:endParaRPr>
          </a:p>
          <a:p>
            <a:pPr algn="just">
              <a:buClr>
                <a:srgbClr val="20B6F6"/>
              </a:buClr>
            </a:pPr>
            <a:r>
              <a:rPr lang="pl-PL" sz="2400" dirty="0">
                <a:solidFill>
                  <a:srgbClr val="7A7C7E"/>
                </a:solidFill>
              </a:rPr>
              <a:t>Chcą zadawać </a:t>
            </a:r>
            <a:r>
              <a:rPr lang="pl-PL" sz="2400" dirty="0" smtClean="0">
                <a:solidFill>
                  <a:srgbClr val="7A7C7E"/>
                </a:solidFill>
              </a:rPr>
              <a:t>pytania</a:t>
            </a:r>
            <a:endParaRPr lang="pl-PL" sz="2400" dirty="0">
              <a:solidFill>
                <a:srgbClr val="7A7C7E"/>
              </a:solidFill>
            </a:endParaRPr>
          </a:p>
          <a:p>
            <a:pPr algn="just">
              <a:buClr>
                <a:srgbClr val="20B6F6"/>
              </a:buClr>
            </a:pPr>
            <a:r>
              <a:rPr lang="pl-PL" sz="2400" dirty="0">
                <a:solidFill>
                  <a:srgbClr val="7A7C7E"/>
                </a:solidFill>
              </a:rPr>
              <a:t>Chcą </a:t>
            </a:r>
            <a:r>
              <a:rPr lang="pl-PL" sz="2400" dirty="0" smtClean="0">
                <a:solidFill>
                  <a:srgbClr val="7A7C7E"/>
                </a:solidFill>
              </a:rPr>
              <a:t>referencji</a:t>
            </a:r>
            <a:endParaRPr lang="pl-PL" sz="2400" dirty="0">
              <a:solidFill>
                <a:srgbClr val="7A7C7E"/>
              </a:solidFill>
            </a:endParaRPr>
          </a:p>
          <a:p>
            <a:pPr algn="just">
              <a:buClr>
                <a:srgbClr val="20B6F6"/>
              </a:buClr>
            </a:pPr>
            <a:r>
              <a:rPr lang="pl-PL" sz="2400" dirty="0">
                <a:solidFill>
                  <a:srgbClr val="7A7C7E"/>
                </a:solidFill>
              </a:rPr>
              <a:t>Chcą mieć </a:t>
            </a:r>
            <a:r>
              <a:rPr lang="pl-PL" sz="2400" dirty="0" smtClean="0">
                <a:solidFill>
                  <a:srgbClr val="7A7C7E"/>
                </a:solidFill>
              </a:rPr>
              <a:t>pewność</a:t>
            </a:r>
            <a:endParaRPr lang="en-IE" sz="2400" dirty="0"/>
          </a:p>
        </p:txBody>
      </p:sp>
      <p:pic>
        <p:nvPicPr>
          <p:cNvPr id="6" name="Picture 5" descr="A picture containing face, looking, food, wearing&#10;&#10;Description automatically generated">
            <a:extLst>
              <a:ext uri="{FF2B5EF4-FFF2-40B4-BE49-F238E27FC236}">
                <a16:creationId xmlns="" xmlns:a16="http://schemas.microsoft.com/office/drawing/2014/main" id="{3C8F1105-BFE8-40A6-B132-236F460AA7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64181" y="2861477"/>
            <a:ext cx="4722770" cy="3261663"/>
          </a:xfrm>
          <a:prstGeom prst="rect">
            <a:avLst/>
          </a:prstGeom>
        </p:spPr>
      </p:pic>
    </p:spTree>
    <p:extLst>
      <p:ext uri="{BB962C8B-B14F-4D97-AF65-F5344CB8AC3E}">
        <p14:creationId xmlns:p14="http://schemas.microsoft.com/office/powerpoint/2010/main" val="195676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03893"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solidFill>
                <a:srgbClr val="E95273"/>
              </a:solidFill>
            </a:endParaRPr>
          </a:p>
        </p:txBody>
      </p:sp>
      <p:sp>
        <p:nvSpPr>
          <p:cNvPr id="2" name="Text Placeholder 1">
            <a:extLst>
              <a:ext uri="{FF2B5EF4-FFF2-40B4-BE49-F238E27FC236}">
                <a16:creationId xmlns="" xmlns:a16="http://schemas.microsoft.com/office/drawing/2014/main" id="{F716752E-E952-48F7-BC1D-889C95378A72}"/>
              </a:ext>
            </a:extLst>
          </p:cNvPr>
          <p:cNvSpPr>
            <a:spLocks noGrp="1"/>
          </p:cNvSpPr>
          <p:nvPr>
            <p:ph type="body" sz="quarter" idx="13"/>
          </p:nvPr>
        </p:nvSpPr>
        <p:spPr>
          <a:xfrm>
            <a:off x="2997367" y="1205668"/>
            <a:ext cx="9169820" cy="697353"/>
          </a:xfrm>
        </p:spPr>
        <p:txBody>
          <a:bodyPr>
            <a:noAutofit/>
          </a:bodyPr>
          <a:lstStyle/>
          <a:p>
            <a:r>
              <a:rPr lang="pl-PL" b="1" dirty="0">
                <a:solidFill>
                  <a:srgbClr val="E95273"/>
                </a:solidFill>
              </a:rPr>
              <a:t>Porada eksperta ds. Marketingu * od 20 lat….</a:t>
            </a:r>
            <a:endParaRPr lang="en-IE" b="1" dirty="0"/>
          </a:p>
        </p:txBody>
      </p:sp>
      <p:sp>
        <p:nvSpPr>
          <p:cNvPr id="3" name="Text Placeholder 2">
            <a:extLst>
              <a:ext uri="{FF2B5EF4-FFF2-40B4-BE49-F238E27FC236}">
                <a16:creationId xmlns="" xmlns:a16="http://schemas.microsoft.com/office/drawing/2014/main" id="{78D38C5E-1B8E-4B75-B4EE-33959A804D5F}"/>
              </a:ext>
            </a:extLst>
          </p:cNvPr>
          <p:cNvSpPr>
            <a:spLocks noGrp="1"/>
          </p:cNvSpPr>
          <p:nvPr>
            <p:ph type="body" sz="quarter" idx="14"/>
          </p:nvPr>
        </p:nvSpPr>
        <p:spPr>
          <a:xfrm>
            <a:off x="3476625" y="2117448"/>
            <a:ext cx="8092447" cy="3975101"/>
          </a:xfrm>
        </p:spPr>
        <p:txBody>
          <a:bodyPr/>
          <a:lstStyle/>
          <a:p>
            <a:pPr marL="342900" indent="-342900">
              <a:buFont typeface="Arial" panose="020B0604020202020204" pitchFamily="34" charset="0"/>
              <a:buChar char="•"/>
            </a:pPr>
            <a:r>
              <a:rPr lang="pl-PL" sz="2000" dirty="0">
                <a:solidFill>
                  <a:srgbClr val="7F7F7F"/>
                </a:solidFill>
              </a:rPr>
              <a:t>Marketing to każdy kontakt między Tobą a kimś, kto może od Ciebie </a:t>
            </a:r>
            <a:r>
              <a:rPr lang="pl-PL" sz="2000" dirty="0" smtClean="0">
                <a:solidFill>
                  <a:srgbClr val="7F7F7F"/>
                </a:solidFill>
              </a:rPr>
              <a:t>kupić Twój produkt. </a:t>
            </a:r>
            <a:r>
              <a:rPr lang="pl-PL" sz="2000" dirty="0">
                <a:solidFill>
                  <a:srgbClr val="7F7F7F"/>
                </a:solidFill>
              </a:rPr>
              <a:t>To wszystko, co robisz, aby oddać swój produkt lub usługę w ręce potencjalnych klientów.</a:t>
            </a:r>
          </a:p>
          <a:p>
            <a:pPr marL="342900" indent="-342900">
              <a:buFont typeface="Arial" panose="020B0604020202020204" pitchFamily="34" charset="0"/>
              <a:buChar char="•"/>
            </a:pPr>
            <a:r>
              <a:rPr lang="pl-PL" sz="2000" dirty="0">
                <a:solidFill>
                  <a:srgbClr val="7F7F7F"/>
                </a:solidFill>
              </a:rPr>
              <a:t>Ważne jest, aby postrzegać marketing jako proces, a nie wydarzenie.</a:t>
            </a:r>
          </a:p>
          <a:p>
            <a:pPr marL="342900" indent="-342900">
              <a:buFont typeface="Arial" panose="020B0604020202020204" pitchFamily="34" charset="0"/>
              <a:buChar char="•"/>
            </a:pPr>
            <a:r>
              <a:rPr lang="pl-PL" sz="2000" dirty="0">
                <a:solidFill>
                  <a:srgbClr val="7F7F7F"/>
                </a:solidFill>
              </a:rPr>
              <a:t>To nie jest </a:t>
            </a:r>
            <a:r>
              <a:rPr lang="pl-PL" sz="2000" dirty="0" smtClean="0">
                <a:solidFill>
                  <a:srgbClr val="7F7F7F"/>
                </a:solidFill>
              </a:rPr>
              <a:t>funkcja, </a:t>
            </a:r>
            <a:r>
              <a:rPr lang="pl-PL" sz="2000" dirty="0">
                <a:solidFill>
                  <a:srgbClr val="7F7F7F"/>
                </a:solidFill>
              </a:rPr>
              <a:t>to sposób na biznes. To jest sposób myślenia.</a:t>
            </a:r>
          </a:p>
          <a:p>
            <a:pPr marL="342900" indent="-342900">
              <a:buFont typeface="Arial" panose="020B0604020202020204" pitchFamily="34" charset="0"/>
              <a:buChar char="•"/>
            </a:pPr>
            <a:r>
              <a:rPr lang="pl-PL" sz="2000" dirty="0">
                <a:solidFill>
                  <a:srgbClr val="7F7F7F"/>
                </a:solidFill>
              </a:rPr>
              <a:t>Marketing nigdy się nie kończy. Podobnie jak pranie, nigdy się nie kończy!</a:t>
            </a:r>
          </a:p>
          <a:p>
            <a:pPr marL="342900" indent="-342900">
              <a:buFont typeface="Arial" panose="020B0604020202020204" pitchFamily="34" charset="0"/>
              <a:buChar char="•"/>
            </a:pPr>
            <a:r>
              <a:rPr lang="pl-PL" sz="2000" dirty="0">
                <a:solidFill>
                  <a:srgbClr val="7F7F7F"/>
                </a:solidFill>
              </a:rPr>
              <a:t>Chodzi o to, aby codziennie się wyróżniać i bardziej się starać (nie tylko wtedy, gdy czujesz, że powinieneś lub musisz).</a:t>
            </a:r>
          </a:p>
          <a:p>
            <a:pPr marL="342900" indent="-342900">
              <a:buFont typeface="Arial" panose="020B0604020202020204" pitchFamily="34" charset="0"/>
              <a:buChar char="•"/>
            </a:pPr>
            <a:r>
              <a:rPr lang="pl-PL" sz="2000" dirty="0">
                <a:solidFill>
                  <a:srgbClr val="7F7F7F"/>
                </a:solidFill>
              </a:rPr>
              <a:t>Marketing to relacje</a:t>
            </a:r>
            <a:r>
              <a:rPr lang="pl-PL" sz="2000" dirty="0" smtClean="0">
                <a:solidFill>
                  <a:srgbClr val="7F7F7F"/>
                </a:solidFill>
              </a:rPr>
              <a:t>.</a:t>
            </a:r>
          </a:p>
          <a:p>
            <a:pPr marL="342900" indent="-342900">
              <a:buFont typeface="Arial" panose="020B0604020202020204" pitchFamily="34" charset="0"/>
              <a:buChar char="•"/>
            </a:pPr>
            <a:endParaRPr lang="pl-PL" sz="2000" dirty="0">
              <a:solidFill>
                <a:srgbClr val="7F7F7F"/>
              </a:solidFill>
            </a:endParaRPr>
          </a:p>
          <a:p>
            <a:pPr marL="342900" indent="-342900">
              <a:spcBef>
                <a:spcPct val="0"/>
              </a:spcBef>
              <a:buFont typeface="Arial" panose="020B0604020202020204" pitchFamily="34" charset="0"/>
              <a:buChar char="•"/>
            </a:pPr>
            <a:r>
              <a:rPr lang="pl-PL" sz="2000" dirty="0" smtClean="0">
                <a:solidFill>
                  <a:srgbClr val="7F7F7F"/>
                </a:solidFill>
              </a:rPr>
              <a:t>To Ty jesteś </a:t>
            </a:r>
            <a:r>
              <a:rPr lang="pl-PL" sz="2000" dirty="0">
                <a:solidFill>
                  <a:srgbClr val="7F7F7F"/>
                </a:solidFill>
              </a:rPr>
              <a:t>najważniejszym narzędziem marketingowym</a:t>
            </a:r>
            <a:r>
              <a:rPr lang="pl-PL" sz="2000" dirty="0" smtClean="0">
                <a:solidFill>
                  <a:srgbClr val="7F7F7F"/>
                </a:solidFill>
              </a:rPr>
              <a:t>.</a:t>
            </a:r>
          </a:p>
          <a:p>
            <a:pPr marL="342900" indent="-342900">
              <a:spcBef>
                <a:spcPct val="0"/>
              </a:spcBef>
              <a:buFont typeface="Arial" panose="020B0604020202020204" pitchFamily="34" charset="0"/>
              <a:buChar char="•"/>
            </a:pPr>
            <a:endParaRPr lang="en-US" dirty="0">
              <a:solidFill>
                <a:srgbClr val="615F5D"/>
              </a:solidFill>
            </a:endParaRPr>
          </a:p>
          <a:p>
            <a:pPr>
              <a:spcBef>
                <a:spcPct val="0"/>
              </a:spcBef>
            </a:pPr>
            <a:r>
              <a:rPr lang="en-US" sz="1800" b="1" i="1" dirty="0">
                <a:solidFill>
                  <a:srgbClr val="E63275"/>
                </a:solidFill>
              </a:rPr>
              <a:t>*Orla Casey, Momentum, Ireland   </a:t>
            </a:r>
          </a:p>
          <a:p>
            <a:endParaRPr lang="en-IE" dirty="0"/>
          </a:p>
        </p:txBody>
      </p:sp>
      <p:pic>
        <p:nvPicPr>
          <p:cNvPr id="7" name="Picture 6" descr="A picture containing basket, sitting, blanket, table&#10;&#10;Description automatically generated">
            <a:extLst>
              <a:ext uri="{FF2B5EF4-FFF2-40B4-BE49-F238E27FC236}">
                <a16:creationId xmlns="" xmlns:a16="http://schemas.microsoft.com/office/drawing/2014/main" id="{097277B6-5F43-43FC-8D37-5384D224F053}"/>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114235" y="3554729"/>
            <a:ext cx="3016096" cy="2274929"/>
          </a:xfrm>
          <a:prstGeom prst="rect">
            <a:avLst/>
          </a:prstGeom>
        </p:spPr>
      </p:pic>
    </p:spTree>
    <p:extLst>
      <p:ext uri="{BB962C8B-B14F-4D97-AF65-F5344CB8AC3E}">
        <p14:creationId xmlns:p14="http://schemas.microsoft.com/office/powerpoint/2010/main" val="166121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03893"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solidFill>
                <a:srgbClr val="E95273"/>
              </a:solidFill>
            </a:endParaRPr>
          </a:p>
        </p:txBody>
      </p:sp>
      <p:sp>
        <p:nvSpPr>
          <p:cNvPr id="2" name="Text Placeholder 1">
            <a:extLst>
              <a:ext uri="{FF2B5EF4-FFF2-40B4-BE49-F238E27FC236}">
                <a16:creationId xmlns="" xmlns:a16="http://schemas.microsoft.com/office/drawing/2014/main" id="{B47383E3-D5B3-4171-A150-4AEDD64B2158}"/>
              </a:ext>
            </a:extLst>
          </p:cNvPr>
          <p:cNvSpPr>
            <a:spLocks noGrp="1"/>
          </p:cNvSpPr>
          <p:nvPr>
            <p:ph type="body" sz="quarter" idx="13"/>
          </p:nvPr>
        </p:nvSpPr>
        <p:spPr>
          <a:xfrm>
            <a:off x="3908660" y="264570"/>
            <a:ext cx="8283340" cy="697353"/>
          </a:xfrm>
        </p:spPr>
        <p:txBody>
          <a:bodyPr>
            <a:noAutofit/>
          </a:bodyPr>
          <a:lstStyle/>
          <a:p>
            <a:endParaRPr lang="pl-PL" b="1" dirty="0">
              <a:solidFill>
                <a:srgbClr val="E95273"/>
              </a:solidFill>
            </a:endParaRPr>
          </a:p>
          <a:p>
            <a:r>
              <a:rPr lang="pl-PL" b="1" dirty="0" smtClean="0">
                <a:solidFill>
                  <a:srgbClr val="E95273"/>
                </a:solidFill>
              </a:rPr>
              <a:t>Doskonały marketing </a:t>
            </a:r>
            <a:r>
              <a:rPr lang="pl-PL" b="1" dirty="0">
                <a:solidFill>
                  <a:srgbClr val="E95273"/>
                </a:solidFill>
              </a:rPr>
              <a:t>zaczyna się od Twojej marki….</a:t>
            </a:r>
            <a:endParaRPr lang="en-IE" b="1" dirty="0"/>
          </a:p>
        </p:txBody>
      </p:sp>
      <p:sp>
        <p:nvSpPr>
          <p:cNvPr id="3" name="Text Placeholder 2">
            <a:extLst>
              <a:ext uri="{FF2B5EF4-FFF2-40B4-BE49-F238E27FC236}">
                <a16:creationId xmlns="" xmlns:a16="http://schemas.microsoft.com/office/drawing/2014/main" id="{1BDBE8EF-6739-4029-AAE6-2963EE54C85B}"/>
              </a:ext>
            </a:extLst>
          </p:cNvPr>
          <p:cNvSpPr>
            <a:spLocks noGrp="1"/>
          </p:cNvSpPr>
          <p:nvPr>
            <p:ph type="body" sz="quarter" idx="14"/>
          </p:nvPr>
        </p:nvSpPr>
        <p:spPr>
          <a:xfrm>
            <a:off x="3801258" y="2117448"/>
            <a:ext cx="8074512" cy="3975101"/>
          </a:xfrm>
        </p:spPr>
        <p:txBody>
          <a:bodyPr/>
          <a:lstStyle/>
          <a:p>
            <a:pPr marL="342900" indent="-342900">
              <a:buFont typeface="Arial" panose="020B0604020202020204" pitchFamily="34" charset="0"/>
              <a:buChar char="•"/>
            </a:pPr>
            <a:r>
              <a:rPr lang="pl-PL" dirty="0">
                <a:solidFill>
                  <a:srgbClr val="615F5D"/>
                </a:solidFill>
              </a:rPr>
              <a:t>Twoja marka to coś więcej niż nazwa i logo (chociaż są one bardzo ważne).</a:t>
            </a:r>
          </a:p>
          <a:p>
            <a:pPr marL="342900" indent="-342900">
              <a:buFont typeface="Arial" panose="020B0604020202020204" pitchFamily="34" charset="0"/>
              <a:buChar char="•"/>
            </a:pPr>
            <a:r>
              <a:rPr lang="pl-PL" dirty="0">
                <a:solidFill>
                  <a:srgbClr val="615F5D"/>
                </a:solidFill>
              </a:rPr>
              <a:t>Twoja marka to obietnica złożona klientom - obietnica jakości, spójności, użyteczności, trwałości - wszystko to, co sprawia, że Twój produkt lub usługa są wyjątkowe w świadomości klientów.</a:t>
            </a:r>
          </a:p>
          <a:p>
            <a:pPr marL="342900" indent="-342900">
              <a:buFont typeface="Arial" panose="020B0604020202020204" pitchFamily="34" charset="0"/>
              <a:buChar char="•"/>
            </a:pPr>
            <a:r>
              <a:rPr lang="pl-PL" dirty="0">
                <a:solidFill>
                  <a:srgbClr val="615F5D"/>
                </a:solidFill>
              </a:rPr>
              <a:t>Kluczową siłą </a:t>
            </a:r>
            <a:r>
              <a:rPr lang="pl-PL" dirty="0" smtClean="0">
                <a:solidFill>
                  <a:srgbClr val="615F5D"/>
                </a:solidFill>
              </a:rPr>
              <a:t>„</a:t>
            </a:r>
            <a:r>
              <a:rPr lang="pl-PL" dirty="0" err="1" smtClean="0">
                <a:solidFill>
                  <a:srgbClr val="615F5D"/>
                </a:solidFill>
              </a:rPr>
              <a:t>brandingu</a:t>
            </a:r>
            <a:r>
              <a:rPr lang="pl-PL" dirty="0" smtClean="0">
                <a:solidFill>
                  <a:srgbClr val="615F5D"/>
                </a:solidFill>
              </a:rPr>
              <a:t>”  </a:t>
            </a:r>
            <a:r>
              <a:rPr lang="pl-PL" dirty="0">
                <a:solidFill>
                  <a:srgbClr val="615F5D"/>
                </a:solidFill>
              </a:rPr>
              <a:t>jest to, że powinien </a:t>
            </a:r>
            <a:r>
              <a:rPr lang="pl-PL" dirty="0" smtClean="0">
                <a:solidFill>
                  <a:srgbClr val="615F5D"/>
                </a:solidFill>
              </a:rPr>
              <a:t>on tworzyć emocjonalny </a:t>
            </a:r>
            <a:r>
              <a:rPr lang="pl-PL" dirty="0">
                <a:solidFill>
                  <a:srgbClr val="615F5D"/>
                </a:solidFill>
              </a:rPr>
              <a:t>kontakt z konsumentem i na długo pozostać w jego pamięci.</a:t>
            </a:r>
          </a:p>
          <a:p>
            <a:pPr marL="342900" indent="-342900">
              <a:buFont typeface="Arial" panose="020B0604020202020204" pitchFamily="34" charset="0"/>
              <a:buChar char="•"/>
            </a:pPr>
            <a:r>
              <a:rPr lang="pl-PL" dirty="0">
                <a:solidFill>
                  <a:srgbClr val="615F5D"/>
                </a:solidFill>
              </a:rPr>
              <a:t>Upewnij się, że ta część biznesplanu </a:t>
            </a:r>
            <a:r>
              <a:rPr lang="pl-PL" dirty="0" smtClean="0">
                <a:solidFill>
                  <a:srgbClr val="615F5D"/>
                </a:solidFill>
              </a:rPr>
              <a:t>zawiera bardzo precyzyjnie określone podejścia </a:t>
            </a:r>
            <a:r>
              <a:rPr lang="pl-PL" dirty="0">
                <a:solidFill>
                  <a:srgbClr val="615F5D"/>
                </a:solidFill>
              </a:rPr>
              <a:t>marketingowe i </a:t>
            </a:r>
            <a:r>
              <a:rPr lang="pl-PL" dirty="0" smtClean="0">
                <a:solidFill>
                  <a:srgbClr val="615F5D"/>
                </a:solidFill>
              </a:rPr>
              <a:t>sprzedażowe.</a:t>
            </a:r>
            <a:endParaRPr lang="en-IE" dirty="0"/>
          </a:p>
        </p:txBody>
      </p:sp>
      <p:pic>
        <p:nvPicPr>
          <p:cNvPr id="7" name="Picture 6" descr="A close up of a logo&#10;&#10;Description automatically generated">
            <a:extLst>
              <a:ext uri="{FF2B5EF4-FFF2-40B4-BE49-F238E27FC236}">
                <a16:creationId xmlns="" xmlns:a16="http://schemas.microsoft.com/office/drawing/2014/main" id="{F4CE0AF7-2E35-4255-9B22-350F36E0F6C7}"/>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114300" y="3539071"/>
            <a:ext cx="3427064" cy="2437865"/>
          </a:xfrm>
          <a:prstGeom prst="rect">
            <a:avLst/>
          </a:prstGeom>
        </p:spPr>
      </p:pic>
    </p:spTree>
    <p:extLst>
      <p:ext uri="{BB962C8B-B14F-4D97-AF65-F5344CB8AC3E}">
        <p14:creationId xmlns:p14="http://schemas.microsoft.com/office/powerpoint/2010/main" val="4177378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1EF51FA96339E48A55597DA9C153807" ma:contentTypeVersion="4" ma:contentTypeDescription="Utwórz nowy dokument." ma:contentTypeScope="" ma:versionID="5e6e18d99aada7cfe75f3bb46a986132">
  <xsd:schema xmlns:xsd="http://www.w3.org/2001/XMLSchema" xmlns:xs="http://www.w3.org/2001/XMLSchema" xmlns:p="http://schemas.microsoft.com/office/2006/metadata/properties" xmlns:ns2="1987b0fe-2a83-44e8-b214-0d01fadacf42" targetNamespace="http://schemas.microsoft.com/office/2006/metadata/properties" ma:root="true" ma:fieldsID="0902e64326882266cb1f091384c162e3" ns2:_="">
    <xsd:import namespace="1987b0fe-2a83-44e8-b214-0d01fadac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7b0fe-2a83-44e8-b214-0d01fadacf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883544-99EE-4FF1-9E83-0A9784415D85}">
  <ds:schemaRefs>
    <ds:schemaRef ds:uri="http://schemas.openxmlformats.org/package/2006/metadata/core-properties"/>
    <ds:schemaRef ds:uri="http://schemas.microsoft.com/office/2006/documentManagement/types"/>
    <ds:schemaRef ds:uri="http://purl.org/dc/elements/1.1/"/>
    <ds:schemaRef ds:uri="1987b0fe-2a83-44e8-b214-0d01fadacf42"/>
    <ds:schemaRef ds:uri="http://www.w3.org/XML/1998/namespace"/>
    <ds:schemaRef ds:uri="http://purl.org/dc/terms/"/>
    <ds:schemaRef ds:uri="http://purl.org/dc/dcmityp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9294FC1-D9E2-4BEF-B861-6E756DE220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7b0fe-2a83-44e8-b214-0d01fadacf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361ECF-E4C2-4AE9-A9BE-63DD165170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11727</TotalTime>
  <Words>4588</Words>
  <Application>Microsoft Office PowerPoint</Application>
  <PresentationFormat>Niestandardowy</PresentationFormat>
  <Paragraphs>301</Paragraphs>
  <Slides>60</Slides>
  <Notes>2</Notes>
  <HiddenSlides>0</HiddenSlides>
  <MMClips>0</MMClips>
  <ScaleCrop>false</ScaleCrop>
  <HeadingPairs>
    <vt:vector size="4" baseType="variant">
      <vt:variant>
        <vt:lpstr>Motyw</vt:lpstr>
      </vt:variant>
      <vt:variant>
        <vt:i4>1</vt:i4>
      </vt:variant>
      <vt:variant>
        <vt:lpstr>Tytuły slajdów</vt:lpstr>
      </vt:variant>
      <vt:variant>
        <vt:i4>60</vt:i4>
      </vt:variant>
    </vt:vector>
  </HeadingPairs>
  <TitlesOfParts>
    <vt:vector size="61" baseType="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Magan</dc:creator>
  <cp:lastModifiedBy>Magdalena Kieruzel</cp:lastModifiedBy>
  <cp:revision>131</cp:revision>
  <dcterms:created xsi:type="dcterms:W3CDTF">2020-01-28T14:42:19Z</dcterms:created>
  <dcterms:modified xsi:type="dcterms:W3CDTF">2020-08-03T13:33:15Z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0x01010041EF51FA96339E48A55597DA9C153807</vt:lpwstr>
  </property>
</Properties>
</file>