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7"/>
  </p:notesMasterIdLst>
  <p:sldIdLst>
    <p:sldId id="495" r:id="rId5"/>
    <p:sldId id="314" r:id="rId6"/>
    <p:sldId id="496" r:id="rId7"/>
    <p:sldId id="509" r:id="rId8"/>
    <p:sldId id="498" r:id="rId9"/>
    <p:sldId id="506" r:id="rId10"/>
    <p:sldId id="570" r:id="rId11"/>
    <p:sldId id="572" r:id="rId12"/>
    <p:sldId id="571" r:id="rId13"/>
    <p:sldId id="568" r:id="rId14"/>
    <p:sldId id="511" r:id="rId15"/>
    <p:sldId id="490" r:id="rId16"/>
    <p:sldId id="440" r:id="rId17"/>
    <p:sldId id="443" r:id="rId18"/>
    <p:sldId id="444" r:id="rId19"/>
    <p:sldId id="536" r:id="rId20"/>
    <p:sldId id="557" r:id="rId21"/>
    <p:sldId id="556" r:id="rId22"/>
    <p:sldId id="586" r:id="rId23"/>
    <p:sldId id="587" r:id="rId24"/>
    <p:sldId id="588" r:id="rId25"/>
    <p:sldId id="515" r:id="rId26"/>
    <p:sldId id="516" r:id="rId27"/>
    <p:sldId id="517" r:id="rId28"/>
    <p:sldId id="1065" r:id="rId29"/>
    <p:sldId id="1106" r:id="rId30"/>
    <p:sldId id="1108" r:id="rId31"/>
    <p:sldId id="1107" r:id="rId32"/>
    <p:sldId id="1109" r:id="rId33"/>
    <p:sldId id="1110" r:id="rId34"/>
    <p:sldId id="1111" r:id="rId35"/>
    <p:sldId id="1112" r:id="rId36"/>
    <p:sldId id="1113" r:id="rId37"/>
    <p:sldId id="564" r:id="rId38"/>
    <p:sldId id="502" r:id="rId39"/>
    <p:sldId id="589" r:id="rId40"/>
    <p:sldId id="593" r:id="rId41"/>
    <p:sldId id="596" r:id="rId42"/>
    <p:sldId id="590" r:id="rId43"/>
    <p:sldId id="597" r:id="rId44"/>
    <p:sldId id="591" r:id="rId45"/>
    <p:sldId id="585" r:id="rId46"/>
    <p:sldId id="428" r:id="rId47"/>
    <p:sldId id="595" r:id="rId48"/>
    <p:sldId id="598" r:id="rId49"/>
    <p:sldId id="533" r:id="rId50"/>
    <p:sldId id="1114" r:id="rId51"/>
    <p:sldId id="1115" r:id="rId52"/>
    <p:sldId id="584" r:id="rId53"/>
    <p:sldId id="435" r:id="rId54"/>
    <p:sldId id="489" r:id="rId55"/>
    <p:sldId id="573" r:id="rId56"/>
    <p:sldId id="429" r:id="rId57"/>
    <p:sldId id="430" r:id="rId58"/>
    <p:sldId id="431" r:id="rId59"/>
    <p:sldId id="432" r:id="rId60"/>
    <p:sldId id="433" r:id="rId61"/>
    <p:sldId id="434" r:id="rId62"/>
    <p:sldId id="262" r:id="rId63"/>
    <p:sldId id="576" r:id="rId64"/>
    <p:sldId id="577" r:id="rId65"/>
    <p:sldId id="580" r:id="rId66"/>
    <p:sldId id="581" r:id="rId67"/>
    <p:sldId id="583" r:id="rId68"/>
    <p:sldId id="582" r:id="rId69"/>
    <p:sldId id="565" r:id="rId70"/>
    <p:sldId id="555" r:id="rId71"/>
    <p:sldId id="559" r:id="rId72"/>
    <p:sldId id="560" r:id="rId73"/>
    <p:sldId id="512" r:id="rId74"/>
    <p:sldId id="544" r:id="rId75"/>
    <p:sldId id="545" r:id="rId76"/>
    <p:sldId id="574" r:id="rId77"/>
    <p:sldId id="546" r:id="rId78"/>
    <p:sldId id="547" r:id="rId79"/>
    <p:sldId id="549" r:id="rId80"/>
    <p:sldId id="551" r:id="rId81"/>
    <p:sldId id="552" r:id="rId82"/>
    <p:sldId id="553" r:id="rId83"/>
    <p:sldId id="554" r:id="rId84"/>
    <p:sldId id="575" r:id="rId85"/>
    <p:sldId id="494"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1A2"/>
    <a:srgbClr val="E63275"/>
    <a:srgbClr val="C69B77"/>
    <a:srgbClr val="174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2024" autoAdjust="0"/>
  </p:normalViewPr>
  <p:slideViewPr>
    <p:cSldViewPr snapToGrid="0">
      <p:cViewPr varScale="1">
        <p:scale>
          <a:sx n="112" d="100"/>
          <a:sy n="112" d="100"/>
        </p:scale>
        <p:origin x="120" y="210"/>
      </p:cViewPr>
      <p:guideLst/>
    </p:cSldViewPr>
  </p:slideViewPr>
  <p:notesTextViewPr>
    <p:cViewPr>
      <p:scale>
        <a:sx n="1" d="1"/>
        <a:sy n="1" d="1"/>
      </p:scale>
      <p:origin x="0" y="0"/>
    </p:cViewPr>
  </p:notesTextViewPr>
  <p:sorterViewPr>
    <p:cViewPr>
      <p:scale>
        <a:sx n="90" d="100"/>
        <a:sy n="90" d="100"/>
      </p:scale>
      <p:origin x="0" y="-30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EAD57-3AFA-4680-9274-734E9016265F}" type="datetimeFigureOut">
              <a:rPr lang="en-IE" smtClean="0"/>
              <a:t>03/08/2020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146FD-8D81-4C4B-A2A8-FD8A53E6F4D5}" type="slidenum">
              <a:rPr lang="en-IE" smtClean="0"/>
              <a:t>‹#›</a:t>
            </a:fld>
            <a:endParaRPr lang="en-IE"/>
          </a:p>
        </p:txBody>
      </p:sp>
    </p:spTree>
    <p:extLst>
      <p:ext uri="{BB962C8B-B14F-4D97-AF65-F5344CB8AC3E}">
        <p14:creationId xmlns:p14="http://schemas.microsoft.com/office/powerpoint/2010/main" val="245408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50</a:t>
            </a:fld>
            <a:endParaRPr lang="en-US"/>
          </a:p>
        </p:txBody>
      </p:sp>
    </p:spTree>
    <p:extLst>
      <p:ext uri="{BB962C8B-B14F-4D97-AF65-F5344CB8AC3E}">
        <p14:creationId xmlns:p14="http://schemas.microsoft.com/office/powerpoint/2010/main" val="9943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51</a:t>
            </a:fld>
            <a:endParaRPr lang="en-US"/>
          </a:p>
        </p:txBody>
      </p:sp>
    </p:spTree>
    <p:extLst>
      <p:ext uri="{BB962C8B-B14F-4D97-AF65-F5344CB8AC3E}">
        <p14:creationId xmlns:p14="http://schemas.microsoft.com/office/powerpoint/2010/main" val="222068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55</a:t>
            </a:fld>
            <a:endParaRPr lang="en-US"/>
          </a:p>
        </p:txBody>
      </p:sp>
    </p:spTree>
    <p:extLst>
      <p:ext uri="{BB962C8B-B14F-4D97-AF65-F5344CB8AC3E}">
        <p14:creationId xmlns:p14="http://schemas.microsoft.com/office/powerpoint/2010/main" val="402357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EB0BE1-2E66-4A43-82A0-FD528BC84F9C}" type="slidenum">
              <a:rPr lang="en-US" smtClean="0"/>
              <a:pPr>
                <a:defRPr/>
              </a:pPr>
              <a:t>57</a:t>
            </a:fld>
            <a:endParaRPr lang="en-US"/>
          </a:p>
        </p:txBody>
      </p:sp>
    </p:spTree>
    <p:extLst>
      <p:ext uri="{BB962C8B-B14F-4D97-AF65-F5344CB8AC3E}">
        <p14:creationId xmlns:p14="http://schemas.microsoft.com/office/powerpoint/2010/main" val="202674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56A5-E012-46F5-89C3-162FA12AA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879B114-308F-49E9-925D-19AEDE73B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2E78ADE-B9E7-4C44-B4B9-0DEE5E7275EE}"/>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5" name="Footer Placeholder 4">
            <a:extLst>
              <a:ext uri="{FF2B5EF4-FFF2-40B4-BE49-F238E27FC236}">
                <a16:creationId xmlns:a16="http://schemas.microsoft.com/office/drawing/2014/main" id="{4856591F-5D2B-4145-9E14-9333A5BF4E1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AF0BC0-B5D1-4C1F-A92F-9EB08FE9D51A}"/>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02384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9D67-922D-4B4B-B719-EF6B6B4782B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F84B582-2EFA-4049-853E-C79E30BA1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02EC98-C722-4CC7-9100-E0C163EABC56}"/>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5" name="Footer Placeholder 4">
            <a:extLst>
              <a:ext uri="{FF2B5EF4-FFF2-40B4-BE49-F238E27FC236}">
                <a16:creationId xmlns:a16="http://schemas.microsoft.com/office/drawing/2014/main" id="{DE081551-6F16-40FA-BFD8-59DAABED0B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6935B4-6230-48C9-A91F-E2F3290F8D5D}"/>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05497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0EE3D-E812-4A89-80A3-12182606F6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3936B3B-E02E-4F6A-920B-E0169ADD5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EC3946B-79E0-4728-BE0B-1108C6CE0882}"/>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5" name="Footer Placeholder 4">
            <a:extLst>
              <a:ext uri="{FF2B5EF4-FFF2-40B4-BE49-F238E27FC236}">
                <a16:creationId xmlns:a16="http://schemas.microsoft.com/office/drawing/2014/main" id="{45F60C11-E0BA-4C86-8518-82D5E901D73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7F6E51-FF1C-4BAA-AE70-26DCDA6A3463}"/>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234860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156810" y="27615"/>
            <a:ext cx="2797913" cy="2154232"/>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extLst>
      <p:ext uri="{BB962C8B-B14F-4D97-AF65-F5344CB8AC3E}">
        <p14:creationId xmlns:p14="http://schemas.microsoft.com/office/powerpoint/2010/main" val="250869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352732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0"/>
            <a:ext cx="7329055" cy="6915800"/>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826406" y="1037303"/>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679974"/>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604373" y="3844637"/>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sp>
        <p:nvSpPr>
          <p:cNvPr id="23" name="Footer Placeholder 6"/>
          <p:cNvSpPr txBox="1">
            <a:spLocks noGrp="1"/>
          </p:cNvSpPr>
          <p:nvPr userDrawn="1"/>
        </p:nvSpPr>
        <p:spPr bwMode="auto">
          <a:xfrm>
            <a:off x="2085976" y="618250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5" name="Picture 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1469" y="614249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1283658" y="4789071"/>
            <a:ext cx="690436" cy="673218"/>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614236" y="5125680"/>
            <a:ext cx="1363247" cy="1350410"/>
          </a:xfrm>
          <a:prstGeom prst="rect">
            <a:avLst/>
          </a:prstGeom>
        </p:spPr>
      </p:pic>
      <p:pic>
        <p:nvPicPr>
          <p:cNvPr id="26" name="Picture 25"/>
          <p:cNvPicPr>
            <a:picLocks noChangeAspect="1"/>
          </p:cNvPicPr>
          <p:nvPr userDrawn="1"/>
        </p:nvPicPr>
        <p:blipFill>
          <a:blip r:embed="rId6" cstate="screen">
            <a:alphaModFix/>
            <a:extLst>
              <a:ext uri="{28A0092B-C50C-407E-A947-70E740481C1C}">
                <a14:useLocalDpi xmlns:a14="http://schemas.microsoft.com/office/drawing/2010/main"/>
              </a:ext>
            </a:extLst>
          </a:blip>
          <a:stretch>
            <a:fillRect/>
          </a:stretch>
        </p:blipFill>
        <p:spPr>
          <a:xfrm>
            <a:off x="4712409" y="2225649"/>
            <a:ext cx="2227993" cy="2220696"/>
          </a:xfrm>
          <a:prstGeom prst="rect">
            <a:avLst/>
          </a:prstGeom>
        </p:spPr>
      </p:pic>
    </p:spTree>
    <p:extLst>
      <p:ext uri="{BB962C8B-B14F-4D97-AF65-F5344CB8AC3E}">
        <p14:creationId xmlns:p14="http://schemas.microsoft.com/office/powerpoint/2010/main" val="3626758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8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3942354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extLst>
      <p:ext uri="{BB962C8B-B14F-4D97-AF65-F5344CB8AC3E}">
        <p14:creationId xmlns:p14="http://schemas.microsoft.com/office/powerpoint/2010/main" val="1946917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extLst>
      <p:ext uri="{BB962C8B-B14F-4D97-AF65-F5344CB8AC3E}">
        <p14:creationId xmlns:p14="http://schemas.microsoft.com/office/powerpoint/2010/main" val="401120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extLst>
      <p:ext uri="{BB962C8B-B14F-4D97-AF65-F5344CB8AC3E}">
        <p14:creationId xmlns:p14="http://schemas.microsoft.com/office/powerpoint/2010/main" val="309584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96A5-466F-42A5-8CD4-F4FE7615CD6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92B6B68-DD37-4FCB-B864-0452A89AC7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E05032F-0D2C-44FD-8BC5-F5736A59B2AA}"/>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5" name="Footer Placeholder 4">
            <a:extLst>
              <a:ext uri="{FF2B5EF4-FFF2-40B4-BE49-F238E27FC236}">
                <a16:creationId xmlns:a16="http://schemas.microsoft.com/office/drawing/2014/main" id="{9A984616-0577-4F12-BBCB-135C5771575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9D63D-7660-4F9C-A8E9-452C452636BD}"/>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1016184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396239" y="501080"/>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34661" y="-915640"/>
            <a:ext cx="6797861" cy="6797861"/>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61819" y="0"/>
            <a:ext cx="4830180" cy="5934062"/>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091452" y="2319040"/>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07898" y="4332206"/>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34661" y="3416566"/>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10096" y="2502783"/>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21661" y="3491798"/>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398139" y="4419571"/>
            <a:ext cx="2757540" cy="416755"/>
          </a:xfrm>
        </p:spPr>
        <p:txBody>
          <a:bodyPr anchor="t">
            <a:normAutofit/>
          </a:bodyPr>
          <a:lstStyle>
            <a:lvl1pPr marL="0" indent="0">
              <a:buNone/>
              <a:defRPr sz="1600">
                <a:solidFill>
                  <a:schemeClr val="bg1"/>
                </a:solidFill>
              </a:defRPr>
            </a:lvl1pPr>
          </a:lstStyle>
          <a:p>
            <a:pPr lvl="0"/>
            <a:r>
              <a:rPr lang="en-US" dirty="0"/>
              <a:t>Text 1</a:t>
            </a:r>
          </a:p>
        </p:txBody>
      </p:sp>
      <p:sp>
        <p:nvSpPr>
          <p:cNvPr id="37" name="Footer Placeholder 6"/>
          <p:cNvSpPr txBox="1">
            <a:spLocks noGrp="1"/>
          </p:cNvSpPr>
          <p:nvPr userDrawn="1"/>
        </p:nvSpPr>
        <p:spPr bwMode="auto">
          <a:xfrm>
            <a:off x="9639238" y="6182195"/>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810096" y="608581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622" y="4750737"/>
            <a:ext cx="4722540" cy="1797044"/>
          </a:xfrm>
          <a:prstGeom prst="rect">
            <a:avLst/>
          </a:prstGeom>
        </p:spPr>
      </p:pic>
    </p:spTree>
    <p:extLst>
      <p:ext uri="{BB962C8B-B14F-4D97-AF65-F5344CB8AC3E}">
        <p14:creationId xmlns:p14="http://schemas.microsoft.com/office/powerpoint/2010/main" val="899557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extLst>
      <p:ext uri="{BB962C8B-B14F-4D97-AF65-F5344CB8AC3E}">
        <p14:creationId xmlns:p14="http://schemas.microsoft.com/office/powerpoint/2010/main" val="2064496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extLst>
      <p:ext uri="{BB962C8B-B14F-4D97-AF65-F5344CB8AC3E}">
        <p14:creationId xmlns:p14="http://schemas.microsoft.com/office/powerpoint/2010/main" val="2087595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76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46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6CDC-EACA-4653-9AAD-4CA8050802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7FFC431-5BA2-462D-9152-D14953BA2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4E152-52D3-4DCC-B2BA-2C71BC6C881A}"/>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5" name="Footer Placeholder 4">
            <a:extLst>
              <a:ext uri="{FF2B5EF4-FFF2-40B4-BE49-F238E27FC236}">
                <a16:creationId xmlns:a16="http://schemas.microsoft.com/office/drawing/2014/main" id="{37F48FEF-64FD-49D8-8DF0-CEA5D636BD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4D7117-F5FC-42AD-B153-4441B073C724}"/>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241390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2E-515F-47F9-937E-064D04F70A6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BD7AB60-EB13-4104-938B-52E5C87E07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646E81-CC0D-4915-B510-BE0E1D814C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22E2A84-F1DE-4B81-8A85-4991D3375583}"/>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6" name="Footer Placeholder 5">
            <a:extLst>
              <a:ext uri="{FF2B5EF4-FFF2-40B4-BE49-F238E27FC236}">
                <a16:creationId xmlns:a16="http://schemas.microsoft.com/office/drawing/2014/main" id="{347FE6E7-3ED8-4BDF-82FE-04DF38B2488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0D910AF-F5BE-4384-8197-491A7B63E608}"/>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74062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9865-950F-4005-9E06-9AAA3132E6B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1FCC6FC-836D-4832-A935-0A6EE7BBB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A801C-9DE5-45BB-BD33-C2621F2B87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3517FC3-98CF-4318-A60E-DBD0E9270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D2DE5F-EB02-469A-BAB0-45CDA7794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EC02B24-0692-4B02-8B8A-D7C62010E37D}"/>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8" name="Footer Placeholder 7">
            <a:extLst>
              <a:ext uri="{FF2B5EF4-FFF2-40B4-BE49-F238E27FC236}">
                <a16:creationId xmlns:a16="http://schemas.microsoft.com/office/drawing/2014/main" id="{C5C5712D-5AFD-41F8-B880-7C9B72D185C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1A3278D-B758-481C-AA18-C5BB15661D88}"/>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12511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4CA5C-E0F3-4580-8891-4EB89AAD3DA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F27B3EC-82A2-42CB-9C18-ABD24A51651A}"/>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4" name="Footer Placeholder 3">
            <a:extLst>
              <a:ext uri="{FF2B5EF4-FFF2-40B4-BE49-F238E27FC236}">
                <a16:creationId xmlns:a16="http://schemas.microsoft.com/office/drawing/2014/main" id="{FA33EBC9-65ED-4F3A-A453-7E7D73E2349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3AB6B94-B31D-4D84-95D1-C17E480FA950}"/>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318538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EA10-61B0-43CE-9CBE-4C2BEAC13C67}"/>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3" name="Footer Placeholder 2">
            <a:extLst>
              <a:ext uri="{FF2B5EF4-FFF2-40B4-BE49-F238E27FC236}">
                <a16:creationId xmlns:a16="http://schemas.microsoft.com/office/drawing/2014/main" id="{C7DF627F-4F46-4589-9FF1-95B4487C2F9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3287169-09EC-4BF8-A6E9-1F7F78F8A61A}"/>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29256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38CC-7B53-46D8-9276-442747A59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5C1643B-17B8-4576-8329-CB7D46C20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EF620D-0326-48FB-B1BC-4E0A13800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74BAD-DB95-416C-99FF-16355B96F6BD}"/>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6" name="Footer Placeholder 5">
            <a:extLst>
              <a:ext uri="{FF2B5EF4-FFF2-40B4-BE49-F238E27FC236}">
                <a16:creationId xmlns:a16="http://schemas.microsoft.com/office/drawing/2014/main" id="{635F8CA3-3E5E-4E11-87D8-9578DA9D12A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5D1E240-A4EB-4960-A310-200B69EA96CA}"/>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44243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81DE-3457-4285-904B-CA3AFF47F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FA5A006-A8B3-4D15-9149-E44D165D2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EAC7513-7096-40DF-A007-5932DEB82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6A226-9CD9-4CF5-93D9-E6703779B14C}"/>
              </a:ext>
            </a:extLst>
          </p:cNvPr>
          <p:cNvSpPr>
            <a:spLocks noGrp="1"/>
          </p:cNvSpPr>
          <p:nvPr>
            <p:ph type="dt" sz="half" idx="10"/>
          </p:nvPr>
        </p:nvSpPr>
        <p:spPr/>
        <p:txBody>
          <a:bodyPr/>
          <a:lstStyle/>
          <a:p>
            <a:fld id="{D9146AF6-26A4-4640-AC62-8F4657763D88}" type="datetimeFigureOut">
              <a:rPr lang="en-IE" smtClean="0"/>
              <a:t>03/08/2020</a:t>
            </a:fld>
            <a:endParaRPr lang="en-IE"/>
          </a:p>
        </p:txBody>
      </p:sp>
      <p:sp>
        <p:nvSpPr>
          <p:cNvPr id="6" name="Footer Placeholder 5">
            <a:extLst>
              <a:ext uri="{FF2B5EF4-FFF2-40B4-BE49-F238E27FC236}">
                <a16:creationId xmlns:a16="http://schemas.microsoft.com/office/drawing/2014/main" id="{0C39F6B6-73E6-4E43-97C9-30225D0AEE1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E3CBBB-9C67-43F9-A59F-2920469E4861}"/>
              </a:ext>
            </a:extLst>
          </p:cNvPr>
          <p:cNvSpPr>
            <a:spLocks noGrp="1"/>
          </p:cNvSpPr>
          <p:nvPr>
            <p:ph type="sldNum" sz="quarter" idx="12"/>
          </p:nvPr>
        </p:nvSpPr>
        <p:spPr/>
        <p:txBody>
          <a:bodyPr/>
          <a:lstStyle/>
          <a:p>
            <a:fld id="{77C1E854-1A40-42D0-B9BD-6CF2B2A488FD}" type="slidenum">
              <a:rPr lang="en-IE" smtClean="0"/>
              <a:t>‹#›</a:t>
            </a:fld>
            <a:endParaRPr lang="en-IE"/>
          </a:p>
        </p:txBody>
      </p:sp>
    </p:spTree>
    <p:extLst>
      <p:ext uri="{BB962C8B-B14F-4D97-AF65-F5344CB8AC3E}">
        <p14:creationId xmlns:p14="http://schemas.microsoft.com/office/powerpoint/2010/main" val="129343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B44152-089B-4447-A1C3-75C8D6B20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9A0FA67-D713-430A-8FAA-85C2047AE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E83866-E1F4-4A40-990B-A7A6330ED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46AF6-26A4-4640-AC62-8F4657763D88}" type="datetimeFigureOut">
              <a:rPr lang="en-IE" smtClean="0"/>
              <a:t>03/08/2020</a:t>
            </a:fld>
            <a:endParaRPr lang="en-IE"/>
          </a:p>
        </p:txBody>
      </p:sp>
      <p:sp>
        <p:nvSpPr>
          <p:cNvPr id="5" name="Footer Placeholder 4">
            <a:extLst>
              <a:ext uri="{FF2B5EF4-FFF2-40B4-BE49-F238E27FC236}">
                <a16:creationId xmlns:a16="http://schemas.microsoft.com/office/drawing/2014/main" id="{EAC9855B-491A-4CEC-9874-E7354F7F9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ABD4212-59B3-43AC-B948-8D41A079F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1E854-1A40-42D0-B9BD-6CF2B2A488FD}" type="slidenum">
              <a:rPr lang="en-IE" smtClean="0"/>
              <a:t>‹#›</a:t>
            </a:fld>
            <a:endParaRPr lang="en-IE"/>
          </a:p>
        </p:txBody>
      </p:sp>
    </p:spTree>
    <p:extLst>
      <p:ext uri="{BB962C8B-B14F-4D97-AF65-F5344CB8AC3E}">
        <p14:creationId xmlns:p14="http://schemas.microsoft.com/office/powerpoint/2010/main" val="172506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6" r:id="rId14"/>
    <p:sldLayoutId id="2147483679" r:id="rId15"/>
    <p:sldLayoutId id="2147483692" r:id="rId16"/>
    <p:sldLayoutId id="2147483694" r:id="rId17"/>
    <p:sldLayoutId id="2147483705" r:id="rId18"/>
    <p:sldLayoutId id="2147483710" r:id="rId19"/>
    <p:sldLayoutId id="2147483713" r:id="rId20"/>
    <p:sldLayoutId id="2147483714" r:id="rId21"/>
    <p:sldLayoutId id="2147483715" r:id="rId22"/>
    <p:sldLayoutId id="2147483716" r:id="rId23"/>
    <p:sldLayoutId id="214748371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aree.com/how-to-find-mentor-succeed/" TargetMode="Externa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medium.com/@pardeepg/building-startup-role-of-mentors-and-external-support-9293f22941f2" TargetMode="External"/><Relationship Id="rId1" Type="http://schemas.openxmlformats.org/officeDocument/2006/relationships/slideLayout" Target="../slideLayouts/slideLayout12.xml"/><Relationship Id="rId4" Type="http://schemas.openxmlformats.org/officeDocument/2006/relationships/hyperlink" Target="http://hr.wikipedia.org/wiki/yod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rbes.com/sites/katieelizabeth1/2017/11/02/the-best-advice-for-entrepreneurs-especially-women-in-startups-and-stem-get-great-advice/#6d7e7111cd45" TargetMode="External"/><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k12motivation.blogspot.com/2016/03/reflecting-on-reflective-practice.html" TargetMode="External"/><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clerk-business-businesswoman-busy-18915/" TargetMode="External"/><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animal-butterflies-butterfly-insect-1295860/" TargetMode="Externa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network-peer-to-peer-peer-sharing-24993/"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Corporate_Woman_Researching_Looking_Through_a_Magnifying_Glass.svg" TargetMode="External"/><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presentation-people-meeting-office-36721/" TargetMode="Externa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nterprise-ireland.com/en/Management/Access-Strategic-Advice-and-Expertise/" TargetMode="Externa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hyperlink" Target="https://en.wikipedia.org/wiki/File:Flag_of_Ireland.sv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nterprise-ireland.com/en/Management/Access-Strategic-Advice-and-Expertise/" TargetMode="Externa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hyperlink" Target="https://en.wikipedia.org/wiki/File:Flag_of_Ireland.sv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enterprise-ireland.com/en/Management/Access-Strategic-Advice-and-Expertise/Specialist-Advisers.html#Information" TargetMode="External"/><Relationship Id="rId3" Type="http://schemas.openxmlformats.org/officeDocument/2006/relationships/hyperlink" Target="https://www.enterprise-ireland.com/en/Management/Access-Strategic-Advice-and-Expertise/Specialist-Advisers.html#Market" TargetMode="External"/><Relationship Id="rId7" Type="http://schemas.openxmlformats.org/officeDocument/2006/relationships/hyperlink" Target="https://www.enterprise-ireland.com/en/Management/Access-Strategic-Advice-and-Expertise/Specialist-Advisers.html#Licensing" TargetMode="External"/><Relationship Id="rId12" Type="http://schemas.openxmlformats.org/officeDocument/2006/relationships/image" Target="../media/image40.jpeg"/><Relationship Id="rId2" Type="http://schemas.openxmlformats.org/officeDocument/2006/relationships/hyperlink" Target="https://www.enterprise-ireland.com/EI_Corporate/en/About-Us/Our-People/DA%20Finder/" TargetMode="External"/><Relationship Id="rId1" Type="http://schemas.openxmlformats.org/officeDocument/2006/relationships/slideLayout" Target="../slideLayouts/slideLayout12.xml"/><Relationship Id="rId6" Type="http://schemas.openxmlformats.org/officeDocument/2006/relationships/hyperlink" Target="https://www.enterprise-ireland.com/en/Management/Access-Strategic-Advice-and-Expertise/Specialist-Advisers.html#Investment" TargetMode="External"/><Relationship Id="rId11" Type="http://schemas.openxmlformats.org/officeDocument/2006/relationships/hyperlink" Target="https://en.wikipedia.org/wiki/File:Flag_of_Ireland.svg" TargetMode="External"/><Relationship Id="rId5" Type="http://schemas.openxmlformats.org/officeDocument/2006/relationships/hyperlink" Target="https://www.enterprise-ireland.com/en/Management/Access-Strategic-Advice-and-Expertise/Specialist-Advisers.html#Human" TargetMode="External"/><Relationship Id="rId10" Type="http://schemas.openxmlformats.org/officeDocument/2006/relationships/image" Target="../media/image37.png"/><Relationship Id="rId4" Type="http://schemas.openxmlformats.org/officeDocument/2006/relationships/hyperlink" Target="https://www.enterprise-ireland.com/en/Management/Access-Strategic-Advice-and-Expertise/Specialist-Advisers.html#Technology" TargetMode="External"/><Relationship Id="rId9" Type="http://schemas.openxmlformats.org/officeDocument/2006/relationships/hyperlink" Target="https://www.enterprise-ireland.com/en/Management/Access-Strategic-Advice-and-Expertise/Specialist-Advisers.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nterprise-ireland.com/en/Management/Access-Strategic-Advice-and-Expertise/Innovation-Voucher.shortcut.html" TargetMode="Externa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hyperlink" Target="https://en.wikipedia.org/wiki/File:Flag_of_Ireland.sv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ieee.org/membership/mentoring.html"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ktlovers.wordpress.com/2013/07/30/social-media-sitios-redes-sociales/" TargetMode="External"/><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hyperlink" Target="https://www.engineersireland.ie/" TargetMode="Externa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File:Flag_of_Ireland.svg" TargetMode="External"/><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hyperlink" Target="http://www.networkireland.i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nterprise-ireland.com/en/funding-supports/Company/Esetablish-SME-Funding/Internationalisation-Grant-.html" TargetMode="External"/><Relationship Id="rId2" Type="http://schemas.openxmlformats.org/officeDocument/2006/relationships/image" Target="../media/image46.jpeg"/><Relationship Id="rId1" Type="http://schemas.openxmlformats.org/officeDocument/2006/relationships/slideLayout" Target="../slideLayouts/slideLayout12.xml"/><Relationship Id="rId5" Type="http://schemas.openxmlformats.org/officeDocument/2006/relationships/hyperlink" Target="https://en.wikipedia.org/wiki/File:Flag_of_Ireland.svg" TargetMode="Externa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hyperlink" Target="https://www.siliconrepublic.com/start-ups/arclabs-ndrc-accelerator-waterford"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krakendata.com/" TargetMode="External"/><Relationship Id="rId2" Type="http://schemas.openxmlformats.org/officeDocument/2006/relationships/hyperlink" Target="http://herdsy.co.uk/" TargetMode="External"/><Relationship Id="rId1" Type="http://schemas.openxmlformats.org/officeDocument/2006/relationships/slideLayout" Target="../slideLayouts/slideLayout12.xml"/><Relationship Id="rId5" Type="http://schemas.openxmlformats.org/officeDocument/2006/relationships/hyperlink" Target="https://turnedsee.com/" TargetMode="External"/><Relationship Id="rId4" Type="http://schemas.openxmlformats.org/officeDocument/2006/relationships/hyperlink" Target="http://blucoup.com/"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localenterprise.ie/Discover-Business-Supports/" TargetMode="External"/><Relationship Id="rId7" Type="http://schemas.openxmlformats.org/officeDocument/2006/relationships/hyperlink" Target="https://en.wikipedia.org/wiki/File:Flag_of_Ireland.svg" TargetMode="External"/><Relationship Id="rId2" Type="http://schemas.openxmlformats.org/officeDocument/2006/relationships/hyperlink" Target="https://www.localenterprise.ie/"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hyperlink" Target="http://www.businessregulation.ie/Supports-for-business/" TargetMode="External"/><Relationship Id="rId4" Type="http://schemas.openxmlformats.org/officeDocument/2006/relationships/hyperlink" Target="https://www.localenterprise.ie/Find-Your-Local-Enterprise-Offi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s://www.enterprise-ireland.com/en/funding-supports/company/hpsu-funding/competitive-start-fund-csf-.html" TargetMode="External"/><Relationship Id="rId7" Type="http://schemas.openxmlformats.org/officeDocument/2006/relationships/hyperlink" Target="https://en.wikipedia.org/wiki/File:Flag_of_Ireland.sv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www.goingforgrowth.com/" TargetMode="External"/><Relationship Id="rId4" Type="http://schemas.openxmlformats.org/officeDocument/2006/relationships/hyperlink" Target="http://www.rubiconcentre.ie/female-entrepreneurship/" TargetMode="External"/><Relationship Id="rId9" Type="http://schemas.openxmlformats.org/officeDocument/2006/relationships/hyperlink" Target="https://www.flickr.com/photos/flat61/3883611573"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ryanacademy.ie/what-we-do/female-high-fliers-accelerator/" TargetMode="External"/><Relationship Id="rId7" Type="http://schemas.openxmlformats.org/officeDocument/2006/relationships/hyperlink" Target="https://en.wikipedia.org/wiki/File:Flag_of_Ireland.sv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www.enterprise-ireland.com/en/Start-a-Business-in-Ireland/Startups%20led%20by%20Ambitious%20Women" TargetMode="External"/><Relationship Id="rId4" Type="http://schemas.openxmlformats.org/officeDocument/2006/relationships/hyperlink" Target="http://www.ndrc.ie/female-founders/" TargetMode="External"/><Relationship Id="rId9" Type="http://schemas.openxmlformats.org/officeDocument/2006/relationships/hyperlink" Target="https://www.piqsels.com/en/public-domain-photo-zkkf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enterprise-ireland.com/en/Management/Learn-skills-to-start-and-develop-your-business/" TargetMode="External"/><Relationship Id="rId7" Type="http://schemas.openxmlformats.org/officeDocument/2006/relationships/hyperlink" Target="https://pixabay.com/en/business-cartoon-comic-2025816/" TargetMode="External"/><Relationship Id="rId2" Type="http://schemas.openxmlformats.org/officeDocument/2006/relationships/hyperlink" Target="https://www.enterprise-ireland.com/en/Management/Access-Strategic-Advice-and-Expertise/" TargetMode="Externa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hyperlink" Target="https://www.enterprise-ireland.com/en/Management/Leadership-and-Management-Development/" TargetMode="External"/><Relationship Id="rId4" Type="http://schemas.openxmlformats.org/officeDocument/2006/relationships/hyperlink" Target="https://www.enterprise-ireland.com/en/Management/develop-export-selling-capability/"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nisblf.com/" TargetMode="External"/><Relationship Id="rId2" Type="http://schemas.openxmlformats.org/officeDocument/2006/relationships/hyperlink" Target="http://www.eniloans.com/" TargetMode="Externa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hyperlink" Target="https://www.investni.com/support-for-business/innovation-vouchers.html" TargetMode="External"/><Relationship Id="rId2" Type="http://schemas.openxmlformats.org/officeDocument/2006/relationships/hyperlink" Target="https://www.womeninbusinessni.com/getattachment/4bd75ec5-472e-4b0b-80d8-693a9291b2fe/Pitching-Compettiton-Guidelines-2019.pdf.aspx?lang=en-GB"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hyperlink" Target="https://www.enterpriseni.com/exploring-enterprise-ee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hyperlink" Target="https://www.womeninbusinessni.com/Programmes/Grit-Grace.asp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omeninbusinessni.com/Programmes/Your-Voice.aspx"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omeninbusinessni.com/Programmes/The-Mentoring-Programme.aspx"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DYYyNrXBf3M" TargetMode="External"/><Relationship Id="rId2" Type="http://schemas.openxmlformats.org/officeDocument/2006/relationships/hyperlink" Target="https://www.youtube.com/watch?v=2tWG46q9twU&amp;t=490s" TargetMode="Externa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youtube.com/watch?v=M2XEvmAvgdg"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www.cc.szczecin.pl/o-nas" TargetMode="External"/><Relationship Id="rId2" Type="http://schemas.openxmlformats.org/officeDocument/2006/relationships/hyperlink" Target="http://www.wszechnica.uj.pl/pl/coach/szkola_coachow_the_art_and_scien/?gclid=Cj0KCQiAvJXxBRCeARIsAMSkApr37vFOEIabrkdcIo-bkcPxK5ae7PUgG9qCPBL4sFH25M44qv3qtwQaAqn8EALw_wcB" TargetMode="Externa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hyperlink" Target="https://www.ecocoach.pl/?gclid=Cj0KCQiAvJXxBRCeARIsAMSkAprCZe3derzJ29Ay15eXqNGUWzxeavGoI0ddHpZmElATpbmaAA6vTIgaAqYgEALw_wcB"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tubitak.gov.tr/tr/destekler/sanayi/ulusal-destek-programlari/icerik-1512-teknogirisim-sermayesi-destegi-programi-bigg"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hyperlink" Target="https://www.kosgeb.gov.tr/site/tr/genel/destekler/6312/girisimcilik-destekleri"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hyperlink" Target="https://www.kosgeb.gov.tr/site/tr/genel/destekler/3/destekler"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MS3GdFyZ9NE" TargetMode="External"/><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3" Type="http://schemas.openxmlformats.org/officeDocument/2006/relationships/hyperlink" Target="http://askatechteacher.com/category/education-reform" TargetMode="External"/><Relationship Id="rId2" Type="http://schemas.openxmlformats.org/officeDocument/2006/relationships/image" Target="../media/image58.jpe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fbstart.com/"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developers.google.com/startups/" TargetMode="External"/><Relationship Id="rId1" Type="http://schemas.openxmlformats.org/officeDocument/2006/relationships/slideLayout" Target="../slideLayouts/slideLayout1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s://hackernoon.com/10-best-startup-tools-for-2020-j21pa32z6" TargetMode="External"/><Relationship Id="rId2" Type="http://schemas.openxmlformats.org/officeDocument/2006/relationships/hyperlink" Target="https://www.whitesourcesoftware.com/" TargetMode="Externa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eqvista.com/" TargetMode="Externa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contractzen.com/en/" TargetMode="Externa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contractzen.com/en/" TargetMode="Externa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clickmeeting.com/?serv=gas&amp;channel=sem&amp;camp=Europe_Ireland_ENG_Search_Brand&amp;kw=clickmeeting&amp;gclid=CjwKCAiAyeTxBRBvEiwAuM8dndTru1bpUQ_C_138NV55N1Kq64PqPZtcsjK0PLT59VvjOXjfPjvVuBoCsAkQAvD_BwE" TargetMode="Externa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calendly.com/" TargetMode="Externa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sentione.com/" TargetMode="Externa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walkme.com/" TargetMode="Externa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freshworks.com/hrms/" TargetMode="Externa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trello.com/en"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untytipperarychamber.com/engineering.html" TargetMode="External"/><Relationship Id="rId2" Type="http://schemas.openxmlformats.org/officeDocument/2006/relationships/hyperlink" Target="https://www.sdchamber.ie/services/business-sustainability/" TargetMode="Externa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falcon.io/" TargetMode="Externa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20.xml"/><Relationship Id="rId4" Type="http://schemas.openxmlformats.org/officeDocument/2006/relationships/hyperlink" Target="http://www.emergeengineers.e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701255"/>
            <a:ext cx="4088056" cy="3420135"/>
          </a:xfrm>
        </p:spPr>
        <p:txBody>
          <a:bodyPr>
            <a:normAutofit/>
          </a:bodyPr>
          <a:lstStyle/>
          <a:p>
            <a:r>
              <a:rPr lang="en-US" b="1" dirty="0">
                <a:solidFill>
                  <a:srgbClr val="E63275"/>
                </a:solidFill>
              </a:rPr>
              <a:t>MOD</a:t>
            </a:r>
            <a:r>
              <a:rPr lang="pl-PL" b="1" dirty="0">
                <a:solidFill>
                  <a:srgbClr val="E63275"/>
                </a:solidFill>
              </a:rPr>
              <a:t>UŁ</a:t>
            </a:r>
            <a:r>
              <a:rPr lang="en-US" b="1" dirty="0">
                <a:solidFill>
                  <a:srgbClr val="E63275"/>
                </a:solidFill>
              </a:rPr>
              <a:t> 7</a:t>
            </a:r>
          </a:p>
          <a:p>
            <a:r>
              <a:rPr lang="pl-PL" b="1" dirty="0"/>
              <a:t>Uzyskaj Wsparcie Zewnętrzne</a:t>
            </a:r>
            <a:endParaRPr lang="en-US" dirty="0"/>
          </a:p>
        </p:txBody>
      </p:sp>
      <p:pic>
        <p:nvPicPr>
          <p:cNvPr id="16" name="Picture Placeholder 15" descr="A person looking at a computer&#10;&#10;Description automatically generated">
            <a:extLst>
              <a:ext uri="{FF2B5EF4-FFF2-40B4-BE49-F238E27FC236}">
                <a16:creationId xmlns:a16="http://schemas.microsoft.com/office/drawing/2014/main" id="{5B01AAA6-6D45-4CB9-8822-1C99ED409F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6031708" y="0"/>
            <a:ext cx="5852564" cy="5852564"/>
          </a:xfrm>
        </p:spPr>
      </p:pic>
    </p:spTree>
    <p:extLst>
      <p:ext uri="{BB962C8B-B14F-4D97-AF65-F5344CB8AC3E}">
        <p14:creationId xmlns:p14="http://schemas.microsoft.com/office/powerpoint/2010/main" val="12762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irl sitting at a table eating food&#10;&#10;Description automatically generated">
            <a:extLst>
              <a:ext uri="{FF2B5EF4-FFF2-40B4-BE49-F238E27FC236}">
                <a16:creationId xmlns:a16="http://schemas.microsoft.com/office/drawing/2014/main" id="{F1CB4BED-0A8B-441F-A107-18B6ABD1D0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B3F1D865-0105-4B0B-8396-16CCB286A86D}"/>
              </a:ext>
            </a:extLst>
          </p:cNvPr>
          <p:cNvSpPr>
            <a:spLocks noGrp="1"/>
          </p:cNvSpPr>
          <p:nvPr>
            <p:ph type="body" sz="quarter" idx="25"/>
          </p:nvPr>
        </p:nvSpPr>
        <p:spPr>
          <a:xfrm>
            <a:off x="332508" y="4974934"/>
            <a:ext cx="11545518" cy="1444916"/>
          </a:xfrm>
        </p:spPr>
        <p:txBody>
          <a:bodyPr>
            <a:normAutofit fontScale="77500" lnSpcReduction="20000"/>
          </a:bodyPr>
          <a:lstStyle/>
          <a:p>
            <a:r>
              <a:rPr lang="pl-PL" dirty="0"/>
              <a:t>Mentoring ma na celu łączenie wiedzy, umiejętności, spostrzeżeń i zdolności przedsiębiorczych doświadczonych praktyków biznesowych z właścicielami / menedżerami małych firm, którzy potrzebują praktycznych i strategicznych porad i wskazówek. Mentor wnosi niezależne, świadome obserwacje i porady, pomagając w podejmowaniu decyzji.</a:t>
            </a:r>
            <a:endParaRPr lang="en-IE" b="1" dirty="0">
              <a:latin typeface="+mn-lt"/>
            </a:endParaRPr>
          </a:p>
        </p:txBody>
      </p:sp>
      <p:sp>
        <p:nvSpPr>
          <p:cNvPr id="5" name="Text Placeholder 4">
            <a:extLst>
              <a:ext uri="{FF2B5EF4-FFF2-40B4-BE49-F238E27FC236}">
                <a16:creationId xmlns:a16="http://schemas.microsoft.com/office/drawing/2014/main" id="{3FD9C52C-0B8C-41FC-8353-B6F73C578AEE}"/>
              </a:ext>
            </a:extLst>
          </p:cNvPr>
          <p:cNvSpPr>
            <a:spLocks noGrp="1"/>
          </p:cNvSpPr>
          <p:nvPr>
            <p:ph type="body" sz="quarter" idx="20"/>
          </p:nvPr>
        </p:nvSpPr>
        <p:spPr>
          <a:xfrm>
            <a:off x="332508" y="3242899"/>
            <a:ext cx="11545518" cy="629984"/>
          </a:xfrm>
        </p:spPr>
        <p:txBody>
          <a:bodyPr/>
          <a:lstStyle/>
          <a:p>
            <a:pPr>
              <a:lnSpc>
                <a:spcPct val="110000"/>
              </a:lnSpc>
              <a:spcBef>
                <a:spcPts val="0"/>
              </a:spcBef>
            </a:pPr>
            <a:r>
              <a:rPr lang="pl-PL" b="1" dirty="0">
                <a:solidFill>
                  <a:srgbClr val="E63275"/>
                </a:solidFill>
              </a:rPr>
              <a:t>Zewnętrzne wsparcie </a:t>
            </a:r>
            <a:r>
              <a:rPr lang="en-IE" b="1" dirty="0">
                <a:solidFill>
                  <a:srgbClr val="E63275"/>
                </a:solidFill>
              </a:rPr>
              <a:t>Start</a:t>
            </a:r>
            <a:r>
              <a:rPr lang="pl-PL" b="1" dirty="0">
                <a:solidFill>
                  <a:srgbClr val="E63275"/>
                </a:solidFill>
              </a:rPr>
              <a:t>u</a:t>
            </a:r>
            <a:r>
              <a:rPr lang="en-IE" b="1" dirty="0">
                <a:solidFill>
                  <a:srgbClr val="E63275"/>
                </a:solidFill>
              </a:rPr>
              <a:t>p</a:t>
            </a:r>
            <a:r>
              <a:rPr lang="pl-PL" b="1" dirty="0">
                <a:solidFill>
                  <a:srgbClr val="E63275"/>
                </a:solidFill>
              </a:rPr>
              <a:t>ów</a:t>
            </a:r>
            <a:r>
              <a:rPr lang="en-IE" b="1" dirty="0">
                <a:solidFill>
                  <a:srgbClr val="E63275"/>
                </a:solidFill>
              </a:rPr>
              <a:t>: </a:t>
            </a:r>
          </a:p>
          <a:p>
            <a:pPr>
              <a:lnSpc>
                <a:spcPct val="110000"/>
              </a:lnSpc>
              <a:spcBef>
                <a:spcPts val="0"/>
              </a:spcBef>
            </a:pPr>
            <a:r>
              <a:rPr lang="en-IE" sz="3000" b="1" i="1" dirty="0"/>
              <a:t>MENTORING</a:t>
            </a:r>
          </a:p>
          <a:p>
            <a:endParaRPr lang="en-IE" b="1" dirty="0">
              <a:latin typeface="+mn-lt"/>
            </a:endParaRPr>
          </a:p>
        </p:txBody>
      </p:sp>
    </p:spTree>
    <p:extLst>
      <p:ext uri="{BB962C8B-B14F-4D97-AF65-F5344CB8AC3E}">
        <p14:creationId xmlns:p14="http://schemas.microsoft.com/office/powerpoint/2010/main" val="338481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pl-PL" b="1" dirty="0">
                <a:solidFill>
                  <a:srgbClr val="E63275"/>
                </a:solidFill>
              </a:rPr>
              <a:t>Zewnętrzne wsparcie </a:t>
            </a:r>
            <a:r>
              <a:rPr lang="en-IE" b="1" dirty="0">
                <a:solidFill>
                  <a:srgbClr val="E63275"/>
                </a:solidFill>
              </a:rPr>
              <a:t>Start</a:t>
            </a:r>
            <a:r>
              <a:rPr lang="pl-PL" b="1" dirty="0">
                <a:solidFill>
                  <a:srgbClr val="E63275"/>
                </a:solidFill>
              </a:rPr>
              <a:t>u</a:t>
            </a:r>
            <a:r>
              <a:rPr lang="en-IE" b="1" dirty="0">
                <a:solidFill>
                  <a:srgbClr val="E63275"/>
                </a:solidFill>
              </a:rPr>
              <a:t>p</a:t>
            </a:r>
            <a:r>
              <a:rPr lang="pl-PL" b="1" dirty="0">
                <a:solidFill>
                  <a:srgbClr val="E63275"/>
                </a:solidFill>
              </a:rPr>
              <a:t>ów </a:t>
            </a:r>
            <a:r>
              <a:rPr lang="en-IE" b="1" dirty="0">
                <a:solidFill>
                  <a:srgbClr val="E63275"/>
                </a:solidFill>
              </a:rPr>
              <a:t>: </a:t>
            </a:r>
          </a:p>
          <a:p>
            <a:pPr>
              <a:lnSpc>
                <a:spcPct val="110000"/>
              </a:lnSpc>
              <a:spcBef>
                <a:spcPts val="0"/>
              </a:spcBef>
            </a:pPr>
            <a:r>
              <a:rPr lang="en-IE" sz="3000" b="1" i="1" dirty="0">
                <a:solidFill>
                  <a:srgbClr val="10B1A2"/>
                </a:solidFill>
              </a:rPr>
              <a:t>MENTORING</a:t>
            </a: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r>
              <a:rPr lang="pl-PL" dirty="0">
                <a:solidFill>
                  <a:srgbClr val="7A7C7E"/>
                </a:solidFill>
              </a:rPr>
              <a:t>Odpowiedni mentor biznesowy może mieć głęboki i fundamentalny wpływ na Twoje przedsiębiorstwo, szczególnie w przypadku osób na wczesnych etapach przedsiębiorstwa i dążących do wysokiego tempa wzrostu.</a:t>
            </a:r>
          </a:p>
          <a:p>
            <a:r>
              <a:rPr lang="pl-PL" dirty="0">
                <a:solidFill>
                  <a:srgbClr val="7A7C7E"/>
                </a:solidFill>
              </a:rPr>
              <a:t>Powinieneś znaleźć mentora (-ów) tak wcześnie, jak to możliwe, najlepiej, którzy mają wcześniejsze doświadczenie w zakresie przedsiębiorczości inżynierskiej. Po znalezieniu odpowiedniego mentora istnieje 5 sposobów na maksymalne wykorzystanie mentoringu biznesowego.</a:t>
            </a:r>
            <a:endParaRPr lang="en-IE" dirty="0"/>
          </a:p>
          <a:p>
            <a:endParaRPr lang="en-IE" sz="1000" dirty="0"/>
          </a:p>
          <a:p>
            <a:r>
              <a:rPr lang="en-IE" sz="1000" dirty="0">
                <a:hlinkClick r:id="rId2"/>
              </a:rPr>
              <a:t>https://medium.com/@pardeepg/building-startup-role-of-mentors-and-external-support-9293f22941f2</a:t>
            </a:r>
            <a:endParaRPr lang="en-IE" sz="1000" dirty="0"/>
          </a:p>
        </p:txBody>
      </p:sp>
      <p:pic>
        <p:nvPicPr>
          <p:cNvPr id="6" name="Picture 5" descr="A person standing posing for the camera&#10;&#10;Description automatically generated">
            <a:extLst>
              <a:ext uri="{FF2B5EF4-FFF2-40B4-BE49-F238E27FC236}">
                <a16:creationId xmlns:a16="http://schemas.microsoft.com/office/drawing/2014/main" id="{58C70AFF-F77B-4FD2-9537-E57144F2C8DB}"/>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905081"/>
            <a:ext cx="2635279" cy="3952919"/>
          </a:xfrm>
          <a:prstGeom prst="rect">
            <a:avLst/>
          </a:prstGeom>
        </p:spPr>
      </p:pic>
    </p:spTree>
    <p:extLst>
      <p:ext uri="{BB962C8B-B14F-4D97-AF65-F5344CB8AC3E}">
        <p14:creationId xmlns:p14="http://schemas.microsoft.com/office/powerpoint/2010/main" val="293141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3FE40E-51E8-40D8-B989-270172ADE355}"/>
              </a:ext>
            </a:extLst>
          </p:cNvPr>
          <p:cNvSpPr>
            <a:spLocks noGrp="1"/>
          </p:cNvSpPr>
          <p:nvPr>
            <p:ph type="body" sz="quarter" idx="13"/>
          </p:nvPr>
        </p:nvSpPr>
        <p:spPr>
          <a:xfrm>
            <a:off x="3443955" y="751893"/>
            <a:ext cx="8648344" cy="1305076"/>
          </a:xfrm>
        </p:spPr>
        <p:txBody>
          <a:bodyPr>
            <a:normAutofit fontScale="77500" lnSpcReduction="20000"/>
          </a:bodyPr>
          <a:lstStyle/>
          <a:p>
            <a:pPr>
              <a:lnSpc>
                <a:spcPct val="100000"/>
              </a:lnSpc>
              <a:spcBef>
                <a:spcPts val="200"/>
              </a:spcBef>
            </a:pPr>
            <a:r>
              <a:rPr lang="pl-PL" b="1" dirty="0">
                <a:solidFill>
                  <a:srgbClr val="10B1A2"/>
                </a:solidFill>
              </a:rPr>
              <a:t>Mentoring może pomóc Ci przejść przez chaos!</a:t>
            </a:r>
          </a:p>
          <a:p>
            <a:pPr>
              <a:lnSpc>
                <a:spcPct val="100000"/>
              </a:lnSpc>
              <a:spcBef>
                <a:spcPts val="200"/>
              </a:spcBef>
            </a:pPr>
            <a:r>
              <a:rPr kumimoji="1" lang="en-IE" altLang="ja-JP" sz="4000" b="1" i="1" dirty="0" err="1">
                <a:solidFill>
                  <a:srgbClr val="E63275"/>
                </a:solidFill>
                <a:latin typeface="Calibri" charset="0"/>
                <a:ea typeface="MS PGothic" charset="-128"/>
              </a:rPr>
              <a:t>Szybkie</a:t>
            </a:r>
            <a:r>
              <a:rPr kumimoji="1" lang="en-IE" altLang="ja-JP" sz="4000" b="1" i="1" dirty="0">
                <a:solidFill>
                  <a:srgbClr val="E63275"/>
                </a:solidFill>
                <a:latin typeface="Calibri" charset="0"/>
                <a:ea typeface="MS PGothic" charset="-128"/>
              </a:rPr>
              <a:t> </a:t>
            </a:r>
            <a:r>
              <a:rPr kumimoji="1" lang="en-IE" altLang="ja-JP" sz="4000" b="1" i="1" dirty="0" err="1">
                <a:solidFill>
                  <a:srgbClr val="E63275"/>
                </a:solidFill>
                <a:latin typeface="Calibri" charset="0"/>
                <a:ea typeface="MS PGothic" charset="-128"/>
              </a:rPr>
              <a:t>przypomnienie</a:t>
            </a:r>
            <a:r>
              <a:rPr kumimoji="1" lang="en-IE" altLang="ja-JP" sz="4000" b="1" i="1" dirty="0">
                <a:solidFill>
                  <a:srgbClr val="E63275"/>
                </a:solidFill>
                <a:latin typeface="Calibri" charset="0"/>
                <a:ea typeface="MS PGothic" charset="-128"/>
              </a:rPr>
              <a:t> : </a:t>
            </a:r>
            <a:r>
              <a:rPr kumimoji="1" lang="en-IE" altLang="ja-JP" sz="4000" b="1" i="1" dirty="0" err="1">
                <a:latin typeface="Calibri" charset="0"/>
                <a:ea typeface="MS PGothic" charset="-128"/>
              </a:rPr>
              <a:t>Rola</a:t>
            </a:r>
            <a:r>
              <a:rPr kumimoji="1" lang="en-IE" altLang="ja-JP" sz="4000" b="1" i="1" dirty="0">
                <a:latin typeface="Calibri" charset="0"/>
                <a:ea typeface="MS PGothic" charset="-128"/>
              </a:rPr>
              <a:t> </a:t>
            </a:r>
            <a:r>
              <a:rPr kumimoji="1" lang="en-IE" altLang="ja-JP" sz="4000" b="1" i="1" dirty="0" err="1">
                <a:latin typeface="Calibri" charset="0"/>
                <a:ea typeface="MS PGothic" charset="-128"/>
              </a:rPr>
              <a:t>i</a:t>
            </a:r>
            <a:r>
              <a:rPr kumimoji="1" lang="en-IE" altLang="ja-JP" sz="4000" b="1" i="1" dirty="0">
                <a:latin typeface="Calibri" charset="0"/>
                <a:ea typeface="MS PGothic" charset="-128"/>
              </a:rPr>
              <a:t> </a:t>
            </a:r>
            <a:r>
              <a:rPr kumimoji="1" lang="en-IE" altLang="ja-JP" sz="4000" b="1" i="1" dirty="0" err="1">
                <a:latin typeface="Calibri" charset="0"/>
                <a:ea typeface="MS PGothic" charset="-128"/>
              </a:rPr>
              <a:t>zaangażowanie</a:t>
            </a:r>
            <a:r>
              <a:rPr kumimoji="1" lang="en-IE" altLang="ja-JP" sz="4000" b="1" i="1" dirty="0">
                <a:latin typeface="Calibri" charset="0"/>
                <a:ea typeface="MS PGothic" charset="-128"/>
              </a:rPr>
              <a:t> </a:t>
            </a:r>
            <a:r>
              <a:rPr kumimoji="1" lang="en-IE" altLang="ja-JP" sz="4000" b="1" i="1" dirty="0" err="1">
                <a:latin typeface="Calibri" charset="0"/>
                <a:ea typeface="MS PGothic" charset="-128"/>
              </a:rPr>
              <a:t>mentora</a:t>
            </a:r>
            <a:endParaRPr lang="en-US" b="1" i="1" dirty="0"/>
          </a:p>
          <a:p>
            <a:endParaRPr lang="en-IE" b="1" dirty="0"/>
          </a:p>
        </p:txBody>
      </p:sp>
      <p:sp>
        <p:nvSpPr>
          <p:cNvPr id="5" name="Text Placeholder 4">
            <a:extLst>
              <a:ext uri="{FF2B5EF4-FFF2-40B4-BE49-F238E27FC236}">
                <a16:creationId xmlns:a16="http://schemas.microsoft.com/office/drawing/2014/main" id="{840E50B3-E604-4BA8-A3FF-670EA1E83234}"/>
              </a:ext>
            </a:extLst>
          </p:cNvPr>
          <p:cNvSpPr>
            <a:spLocks noGrp="1"/>
          </p:cNvSpPr>
          <p:nvPr>
            <p:ph type="body" sz="quarter" idx="15"/>
          </p:nvPr>
        </p:nvSpPr>
        <p:spPr>
          <a:xfrm>
            <a:off x="3016961" y="2056969"/>
            <a:ext cx="5390260" cy="3960000"/>
          </a:xfrm>
        </p:spPr>
        <p:txBody>
          <a:bodyPr/>
          <a:lstStyle/>
          <a:p>
            <a:pPr>
              <a:spcBef>
                <a:spcPts val="200"/>
              </a:spcBef>
            </a:pPr>
            <a:r>
              <a:rPr lang="en-IE" b="1" dirty="0" err="1">
                <a:solidFill>
                  <a:srgbClr val="E95273"/>
                </a:solidFill>
              </a:rPr>
              <a:t>Rol</a:t>
            </a:r>
            <a:r>
              <a:rPr lang="pl-PL" b="1" dirty="0">
                <a:solidFill>
                  <a:srgbClr val="E95273"/>
                </a:solidFill>
              </a:rPr>
              <a:t>a</a:t>
            </a:r>
            <a:r>
              <a:rPr lang="en-IE" b="1" dirty="0">
                <a:solidFill>
                  <a:srgbClr val="E95273"/>
                </a:solidFill>
              </a:rPr>
              <a:t> Mentor</a:t>
            </a:r>
            <a:r>
              <a:rPr lang="pl-PL" b="1" dirty="0">
                <a:solidFill>
                  <a:srgbClr val="E95273"/>
                </a:solidFill>
              </a:rPr>
              <a:t>a</a:t>
            </a:r>
            <a:endParaRPr lang="en-IE" b="1" dirty="0">
              <a:solidFill>
                <a:srgbClr val="E95273"/>
              </a:solidFill>
            </a:endParaRPr>
          </a:p>
          <a:p>
            <a:pPr>
              <a:spcBef>
                <a:spcPts val="200"/>
              </a:spcBef>
            </a:pPr>
            <a:endParaRPr lang="en-IE" sz="800" dirty="0">
              <a:solidFill>
                <a:srgbClr val="E95273"/>
              </a:solidFill>
            </a:endParaRPr>
          </a:p>
          <a:p>
            <a:pPr marL="342900" indent="-342900">
              <a:spcBef>
                <a:spcPts val="200"/>
              </a:spcBef>
              <a:buClr>
                <a:srgbClr val="E95273"/>
              </a:buClr>
              <a:buFont typeface="Arial" charset="0"/>
              <a:buChar char="•"/>
            </a:pPr>
            <a:r>
              <a:rPr lang="pl-PL" dirty="0"/>
              <a:t>Rozumie Twój biznes</a:t>
            </a:r>
          </a:p>
          <a:p>
            <a:pPr marL="342900" indent="-342900">
              <a:spcBef>
                <a:spcPts val="200"/>
              </a:spcBef>
              <a:buClr>
                <a:srgbClr val="E95273"/>
              </a:buClr>
              <a:buFont typeface="Arial" charset="0"/>
              <a:buChar char="•"/>
            </a:pPr>
            <a:r>
              <a:rPr lang="pl-PL" dirty="0"/>
              <a:t>Doradza i udziela wskazówek</a:t>
            </a:r>
          </a:p>
          <a:p>
            <a:pPr marL="342900" indent="-342900">
              <a:spcBef>
                <a:spcPts val="200"/>
              </a:spcBef>
              <a:buClr>
                <a:srgbClr val="E95273"/>
              </a:buClr>
              <a:buFont typeface="Arial" charset="0"/>
              <a:buChar char="•"/>
            </a:pPr>
            <a:r>
              <a:rPr lang="pl-PL" dirty="0"/>
              <a:t>Pomaga promotorowi zidentyfikować problemy i zasugerować obszary wymagające poprawy</a:t>
            </a:r>
          </a:p>
          <a:p>
            <a:pPr marL="342900" indent="-342900">
              <a:spcBef>
                <a:spcPts val="200"/>
              </a:spcBef>
              <a:buClr>
                <a:srgbClr val="E95273"/>
              </a:buClr>
              <a:buFont typeface="Arial" charset="0"/>
              <a:buChar char="•"/>
            </a:pPr>
            <a:r>
              <a:rPr lang="pl-PL" dirty="0"/>
              <a:t>Omawia rozwiązania i innowacyjne sposoby usprawnienia działalności biznesowej</a:t>
            </a:r>
          </a:p>
          <a:p>
            <a:pPr marL="342900" indent="-342900">
              <a:spcBef>
                <a:spcPts val="200"/>
              </a:spcBef>
              <a:buClr>
                <a:srgbClr val="E95273"/>
              </a:buClr>
              <a:buFont typeface="Arial" charset="0"/>
              <a:buChar char="•"/>
            </a:pPr>
            <a:r>
              <a:rPr lang="pl-PL" dirty="0"/>
              <a:t>Pomaga w procesie podejmowania decyzji</a:t>
            </a:r>
          </a:p>
          <a:p>
            <a:pPr marL="342900" indent="-342900">
              <a:spcBef>
                <a:spcPts val="200"/>
              </a:spcBef>
              <a:buClr>
                <a:srgbClr val="E95273"/>
              </a:buClr>
              <a:buFont typeface="Arial" charset="0"/>
              <a:buChar char="•"/>
            </a:pPr>
            <a:r>
              <a:rPr lang="pl-PL" dirty="0"/>
              <a:t>Dzieli się doświadczeniem i wiedzą</a:t>
            </a:r>
          </a:p>
          <a:p>
            <a:pPr marL="342900" indent="-342900">
              <a:spcBef>
                <a:spcPts val="200"/>
              </a:spcBef>
              <a:buClr>
                <a:srgbClr val="E95273"/>
              </a:buClr>
              <a:buFont typeface="Arial" charset="0"/>
              <a:buChar char="•"/>
            </a:pPr>
            <a:r>
              <a:rPr lang="pl-PL" dirty="0"/>
              <a:t>Zapewnia strukturę i kontekst do dyskusji</a:t>
            </a:r>
          </a:p>
          <a:p>
            <a:pPr marL="342900" indent="-342900">
              <a:spcBef>
                <a:spcPts val="200"/>
              </a:spcBef>
              <a:buClr>
                <a:srgbClr val="E95273"/>
              </a:buClr>
              <a:buFont typeface="Arial" charset="0"/>
              <a:buChar char="•"/>
            </a:pPr>
            <a:r>
              <a:rPr lang="pl-PL" dirty="0"/>
              <a:t>Oferuje pomoc w opracowaniu biznesplanu</a:t>
            </a:r>
            <a:endParaRPr lang="en-IE" dirty="0"/>
          </a:p>
        </p:txBody>
      </p:sp>
      <p:sp>
        <p:nvSpPr>
          <p:cNvPr id="6" name="Text Placeholder 5">
            <a:extLst>
              <a:ext uri="{FF2B5EF4-FFF2-40B4-BE49-F238E27FC236}">
                <a16:creationId xmlns:a16="http://schemas.microsoft.com/office/drawing/2014/main" id="{CB266A24-EB65-41E6-ACE3-CC65BD00ED5A}"/>
              </a:ext>
            </a:extLst>
          </p:cNvPr>
          <p:cNvSpPr>
            <a:spLocks noGrp="1"/>
          </p:cNvSpPr>
          <p:nvPr>
            <p:ph type="body" sz="quarter" idx="16"/>
          </p:nvPr>
        </p:nvSpPr>
        <p:spPr>
          <a:xfrm>
            <a:off x="8407221" y="2092316"/>
            <a:ext cx="3784779" cy="3975101"/>
          </a:xfrm>
        </p:spPr>
        <p:txBody>
          <a:bodyPr/>
          <a:lstStyle/>
          <a:p>
            <a:r>
              <a:rPr lang="pl-PL" b="1" dirty="0">
                <a:solidFill>
                  <a:srgbClr val="E95273"/>
                </a:solidFill>
              </a:rPr>
              <a:t>Obszary zaangażowania</a:t>
            </a:r>
            <a:endParaRPr lang="en-IE" b="1" dirty="0">
              <a:solidFill>
                <a:srgbClr val="E95273"/>
              </a:solidFill>
            </a:endParaRPr>
          </a:p>
          <a:p>
            <a:endParaRPr lang="en-IE" sz="200" dirty="0">
              <a:solidFill>
                <a:srgbClr val="E95273"/>
              </a:solidFill>
            </a:endParaRPr>
          </a:p>
          <a:p>
            <a:pPr marL="342900" indent="-342900">
              <a:spcBef>
                <a:spcPts val="200"/>
              </a:spcBef>
              <a:buClr>
                <a:srgbClr val="E95273"/>
              </a:buClr>
              <a:buFont typeface="Arial" charset="0"/>
              <a:buChar char="•"/>
            </a:pPr>
            <a:r>
              <a:rPr lang="pl-PL" dirty="0"/>
              <a:t>Strategia biznesowa</a:t>
            </a:r>
          </a:p>
          <a:p>
            <a:pPr marL="342900" indent="-342900">
              <a:spcBef>
                <a:spcPts val="200"/>
              </a:spcBef>
              <a:buClr>
                <a:srgbClr val="E95273"/>
              </a:buClr>
              <a:buFont typeface="Arial" charset="0"/>
              <a:buChar char="•"/>
            </a:pPr>
            <a:r>
              <a:rPr lang="pl-PL" dirty="0"/>
              <a:t>Planowanie finansowe</a:t>
            </a:r>
          </a:p>
          <a:p>
            <a:pPr marL="342900" indent="-342900">
              <a:spcBef>
                <a:spcPts val="200"/>
              </a:spcBef>
              <a:buClr>
                <a:srgbClr val="E95273"/>
              </a:buClr>
              <a:buFont typeface="Arial" charset="0"/>
              <a:buChar char="•"/>
            </a:pPr>
            <a:r>
              <a:rPr lang="pl-PL" dirty="0"/>
              <a:t>Badania rynku</a:t>
            </a:r>
          </a:p>
          <a:p>
            <a:pPr marL="342900" indent="-342900">
              <a:spcBef>
                <a:spcPts val="200"/>
              </a:spcBef>
              <a:buClr>
                <a:srgbClr val="E95273"/>
              </a:buClr>
              <a:buFont typeface="Arial" charset="0"/>
              <a:buChar char="•"/>
            </a:pPr>
            <a:r>
              <a:rPr lang="pl-PL" dirty="0"/>
              <a:t>Promocja marketingowa</a:t>
            </a:r>
          </a:p>
          <a:p>
            <a:pPr marL="342900" indent="-342900">
              <a:spcBef>
                <a:spcPts val="200"/>
              </a:spcBef>
              <a:buClr>
                <a:srgbClr val="E95273"/>
              </a:buClr>
              <a:buFont typeface="Arial" charset="0"/>
              <a:buChar char="•"/>
            </a:pPr>
            <a:r>
              <a:rPr lang="pl-PL" dirty="0"/>
              <a:t>Planowanie produkcji</a:t>
            </a:r>
          </a:p>
          <a:p>
            <a:pPr marL="342900" indent="-342900">
              <a:spcBef>
                <a:spcPts val="200"/>
              </a:spcBef>
              <a:buClr>
                <a:srgbClr val="E95273"/>
              </a:buClr>
              <a:buFont typeface="Arial" charset="0"/>
              <a:buChar char="•"/>
            </a:pPr>
            <a:r>
              <a:rPr lang="pl-PL" dirty="0"/>
              <a:t>Dystrybucja</a:t>
            </a:r>
          </a:p>
          <a:p>
            <a:pPr marL="342900" indent="-342900">
              <a:spcBef>
                <a:spcPts val="200"/>
              </a:spcBef>
              <a:buClr>
                <a:srgbClr val="E95273"/>
              </a:buClr>
              <a:buFont typeface="Arial" charset="0"/>
              <a:buChar char="•"/>
            </a:pPr>
            <a:r>
              <a:rPr lang="pl-PL" dirty="0"/>
              <a:t>Organizacja korporacyjna</a:t>
            </a:r>
          </a:p>
          <a:p>
            <a:pPr marL="342900" indent="-342900">
              <a:spcBef>
                <a:spcPts val="200"/>
              </a:spcBef>
              <a:buClr>
                <a:srgbClr val="E95273"/>
              </a:buClr>
              <a:buFont typeface="Arial" charset="0"/>
              <a:buChar char="•"/>
            </a:pPr>
            <a:r>
              <a:rPr lang="pl-PL" dirty="0"/>
              <a:t>Planowanie i projektowanie stron internetowych</a:t>
            </a:r>
            <a:endParaRPr lang="en-IE" dirty="0"/>
          </a:p>
        </p:txBody>
      </p:sp>
    </p:spTree>
    <p:extLst>
      <p:ext uri="{BB962C8B-B14F-4D97-AF65-F5344CB8AC3E}">
        <p14:creationId xmlns:p14="http://schemas.microsoft.com/office/powerpoint/2010/main" val="298606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kumimoji="1" lang="pl-PL" altLang="ja-JP" b="1" dirty="0">
                <a:solidFill>
                  <a:srgbClr val="10B1A2"/>
                </a:solidFill>
                <a:latin typeface="Calibri" charset="0"/>
                <a:ea typeface="MS PGothic" charset="-128"/>
              </a:rPr>
              <a:t>Ciągle nie możesz podjąć decyzji</a:t>
            </a:r>
            <a:r>
              <a:rPr kumimoji="1" lang="en-US" altLang="ja-JP" b="1" dirty="0">
                <a:solidFill>
                  <a:srgbClr val="10B1A2"/>
                </a:solidFill>
                <a:latin typeface="Calibri" charset="0"/>
                <a:ea typeface="MS PGothic" charset="-128"/>
              </a:rPr>
              <a:t>?</a:t>
            </a:r>
            <a:endParaRPr lang="en-US" b="1" dirty="0">
              <a:solidFill>
                <a:srgbClr val="10B1A2"/>
              </a:solidFill>
            </a:endParaRPr>
          </a:p>
        </p:txBody>
      </p:sp>
      <p:sp>
        <p:nvSpPr>
          <p:cNvPr id="5" name="Text Placeholder 4"/>
          <p:cNvSpPr>
            <a:spLocks noGrp="1"/>
          </p:cNvSpPr>
          <p:nvPr>
            <p:ph type="body" sz="quarter" idx="14"/>
          </p:nvPr>
        </p:nvSpPr>
        <p:spPr>
          <a:xfrm>
            <a:off x="3794235" y="2127958"/>
            <a:ext cx="7774838" cy="3975101"/>
          </a:xfrm>
        </p:spPr>
        <p:txBody>
          <a:bodyPr/>
          <a:lstStyle/>
          <a:p>
            <a:r>
              <a:rPr lang="pl-PL" dirty="0"/>
              <a:t>Mentoring oznacza coś innego dla prawie każdego, kogo poprosisz. U jej podstaw leży jednak wyjątkowy rodzaj więzi oparty na rozwoju, wspólnej wiedzy, współczuciu oraz - często - surowej i prawdziwej uczciwości.</a:t>
            </a:r>
          </a:p>
          <a:p>
            <a:r>
              <a:rPr lang="pl-PL" dirty="0"/>
              <a:t>Kiedy ktoś przejmuje inicjatywę startupu, to jest już przygotowany na działania HR, pomoc finansową, strategię marketingową i wszystkie te istotne czynniki. Jednak jednym z głównych czynników, których nikt nie uwzględnia w procesie ich realizacji, jest „doradztwo”. Konsultacje z odpowiednim startupem mogą być najbardziej owocną rzeczą, jeśli chodzi o sukces startupu.</a:t>
            </a:r>
            <a:endParaRPr lang="en-IE" dirty="0"/>
          </a:p>
          <a:p>
            <a:endParaRPr lang="en-US" dirty="0"/>
          </a:p>
        </p:txBody>
      </p:sp>
      <p:pic>
        <p:nvPicPr>
          <p:cNvPr id="9" name="Picture Placeholder 8"/>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1" y="3123874"/>
            <a:ext cx="2628900" cy="3734125"/>
          </a:xfrm>
        </p:spPr>
      </p:pic>
    </p:spTree>
    <p:extLst>
      <p:ext uri="{BB962C8B-B14F-4D97-AF65-F5344CB8AC3E}">
        <p14:creationId xmlns:p14="http://schemas.microsoft.com/office/powerpoint/2010/main" val="53187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Placeholder 4"/>
          <p:cNvSpPr>
            <a:spLocks noGrp="1"/>
          </p:cNvSpPr>
          <p:nvPr>
            <p:ph type="body" sz="quarter" idx="20"/>
          </p:nvPr>
        </p:nvSpPr>
        <p:spPr>
          <a:xfrm>
            <a:off x="5549462" y="2095767"/>
            <a:ext cx="6376281" cy="3631644"/>
          </a:xfrm>
        </p:spPr>
        <p:txBody>
          <a:bodyPr/>
          <a:lstStyle/>
          <a:p>
            <a:r>
              <a:rPr lang="pl-PL" i="1" dirty="0"/>
              <a:t>Myślę, że opieka mentorska jest wszystkim. To jest fundament wszystkiego. Mój mentor powiedział mi - bez ogródek - że moje pragnienie kontrolowania wszystkiego powstrzymuje projekt i że jeśli podążę tą ścieżką, jestem w 100% pewien, że mi się nie uda. Dokonałem radykalnych zmian w moim nastawieniu, podejściu i zachowaniu. Zacząłem wpuszczać ludzi, dzieląc się aspektami </a:t>
            </a:r>
            <a:r>
              <a:rPr lang="pl-PL" i="1" dirty="0" err="1"/>
              <a:t>GoHero</a:t>
            </a:r>
            <a:r>
              <a:rPr lang="pl-PL" i="1" dirty="0"/>
              <a:t>, które były lepiej obsługiwane przez osoby z odpowiednimi umiejętnościami. Efekt był widoczny niemal natychmiast. Kawałki zaczęły się układać, a nowa energia przyciągała właściwych ludzi we właściwym czasie.</a:t>
            </a:r>
            <a:endParaRPr lang="en-IE" i="1" dirty="0"/>
          </a:p>
        </p:txBody>
      </p:sp>
      <p:pic>
        <p:nvPicPr>
          <p:cNvPr id="3" name="Picture Placeholder 2"/>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34818" name="Text Placeholder 5"/>
          <p:cNvSpPr>
            <a:spLocks noGrp="1"/>
          </p:cNvSpPr>
          <p:nvPr>
            <p:ph type="body" sz="quarter" idx="22"/>
          </p:nvPr>
        </p:nvSpPr>
        <p:spPr>
          <a:xfrm>
            <a:off x="11451624" y="5727411"/>
            <a:ext cx="5579898" cy="857158"/>
          </a:xfrm>
        </p:spPr>
        <p:txBody>
          <a:bodyPr>
            <a:normAutofit/>
          </a:bodyPr>
          <a:lstStyle/>
          <a:p>
            <a:r>
              <a:rPr lang="en-US" altLang="x-none" dirty="0"/>
              <a:t>”</a:t>
            </a:r>
          </a:p>
        </p:txBody>
      </p:sp>
      <p:sp>
        <p:nvSpPr>
          <p:cNvPr id="34819" name="Text Placeholder 6"/>
          <p:cNvSpPr>
            <a:spLocks noGrp="1"/>
          </p:cNvSpPr>
          <p:nvPr>
            <p:ph type="body" sz="quarter" idx="4294967295"/>
          </p:nvPr>
        </p:nvSpPr>
        <p:spPr>
          <a:xfrm>
            <a:off x="5230019" y="1950889"/>
            <a:ext cx="2613025" cy="1222375"/>
          </a:xfrm>
        </p:spPr>
        <p:txBody>
          <a:bodyPr>
            <a:normAutofit/>
          </a:bodyPr>
          <a:lstStyle/>
          <a:p>
            <a:pPr marL="0" indent="0">
              <a:buNone/>
            </a:pPr>
            <a:r>
              <a:rPr lang="en-US" altLang="x-none" dirty="0">
                <a:solidFill>
                  <a:srgbClr val="E63275"/>
                </a:solidFill>
              </a:rPr>
              <a:t>“</a:t>
            </a:r>
          </a:p>
        </p:txBody>
      </p:sp>
      <p:sp>
        <p:nvSpPr>
          <p:cNvPr id="34821" name="Rectangle 11"/>
          <p:cNvSpPr>
            <a:spLocks noChangeArrowheads="1"/>
          </p:cNvSpPr>
          <p:nvPr/>
        </p:nvSpPr>
        <p:spPr bwMode="auto">
          <a:xfrm>
            <a:off x="1414542" y="5768087"/>
            <a:ext cx="3236912" cy="646331"/>
          </a:xfrm>
          <a:prstGeom prst="rect">
            <a:avLst/>
          </a:prstGeom>
          <a:solidFill>
            <a:srgbClr val="E63275"/>
          </a:solid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IE" dirty="0">
                <a:solidFill>
                  <a:schemeClr val="bg1"/>
                </a:solidFill>
              </a:rPr>
              <a:t>DR. ERIKA EBBEL ANGLE                </a:t>
            </a:r>
            <a:r>
              <a:rPr lang="en-IE" i="1" dirty="0">
                <a:solidFill>
                  <a:schemeClr val="bg1"/>
                </a:solidFill>
              </a:rPr>
              <a:t>CEO at Ixcela, Inc</a:t>
            </a:r>
          </a:p>
        </p:txBody>
      </p:sp>
      <p:sp>
        <p:nvSpPr>
          <p:cNvPr id="2" name="Rectangle 1">
            <a:extLst>
              <a:ext uri="{FF2B5EF4-FFF2-40B4-BE49-F238E27FC236}">
                <a16:creationId xmlns:a16="http://schemas.microsoft.com/office/drawing/2014/main" id="{0E046876-87D5-4CDE-B600-AFCC38BE7967}"/>
              </a:ext>
            </a:extLst>
          </p:cNvPr>
          <p:cNvSpPr/>
          <p:nvPr/>
        </p:nvSpPr>
        <p:spPr>
          <a:xfrm>
            <a:off x="123006" y="6562688"/>
            <a:ext cx="3324949" cy="246221"/>
          </a:xfrm>
          <a:prstGeom prst="rect">
            <a:avLst/>
          </a:prstGeom>
        </p:spPr>
        <p:txBody>
          <a:bodyPr wrap="none">
            <a:spAutoFit/>
          </a:bodyPr>
          <a:lstStyle/>
          <a:p>
            <a:r>
              <a:rPr lang="en-IE" sz="1000" b="1" dirty="0"/>
              <a:t>Full article </a:t>
            </a:r>
            <a:r>
              <a:rPr lang="en-IE" sz="1000" i="1" dirty="0">
                <a:hlinkClick r:id="rId3"/>
              </a:rPr>
              <a:t>The Best Advice for Women in </a:t>
            </a:r>
            <a:r>
              <a:rPr lang="en-IE" sz="1000" i="1" dirty="0" err="1">
                <a:hlinkClick r:id="rId3"/>
              </a:rPr>
              <a:t>Startups</a:t>
            </a:r>
            <a:r>
              <a:rPr lang="en-IE" sz="1000" i="1" dirty="0">
                <a:hlinkClick r:id="rId3"/>
              </a:rPr>
              <a:t> and STEM</a:t>
            </a:r>
            <a:endParaRPr lang="en-IE" sz="1000" i="1" dirty="0"/>
          </a:p>
        </p:txBody>
      </p:sp>
      <p:sp>
        <p:nvSpPr>
          <p:cNvPr id="5" name="Rectangle 4">
            <a:extLst>
              <a:ext uri="{FF2B5EF4-FFF2-40B4-BE49-F238E27FC236}">
                <a16:creationId xmlns:a16="http://schemas.microsoft.com/office/drawing/2014/main" id="{65F67723-E6BA-4C94-BD5E-1DB7802CFAB3}"/>
              </a:ext>
            </a:extLst>
          </p:cNvPr>
          <p:cNvSpPr/>
          <p:nvPr/>
        </p:nvSpPr>
        <p:spPr>
          <a:xfrm>
            <a:off x="5230019" y="124124"/>
            <a:ext cx="6096000" cy="1754326"/>
          </a:xfrm>
          <a:prstGeom prst="rect">
            <a:avLst/>
          </a:prstGeom>
        </p:spPr>
        <p:txBody>
          <a:bodyPr>
            <a:spAutoFit/>
          </a:bodyPr>
          <a:lstStyle/>
          <a:p>
            <a:pPr lvl="0" algn="ctr">
              <a:spcBef>
                <a:spcPts val="200"/>
              </a:spcBef>
            </a:pPr>
            <a:r>
              <a:rPr lang="pl-PL" sz="3600" b="1" dirty="0">
                <a:solidFill>
                  <a:srgbClr val="10B1A2"/>
                </a:solidFill>
              </a:rPr>
              <a:t>Mentoring we właściwym czasie może stworzyć Twój biznes </a:t>
            </a:r>
            <a:r>
              <a:rPr lang="en-IE" sz="3600" b="1" dirty="0">
                <a:solidFill>
                  <a:srgbClr val="10B1A2"/>
                </a:solidFill>
              </a:rPr>
              <a:t>…</a:t>
            </a:r>
          </a:p>
        </p:txBody>
      </p:sp>
    </p:spTree>
    <p:extLst>
      <p:ext uri="{BB962C8B-B14F-4D97-AF65-F5344CB8AC3E}">
        <p14:creationId xmlns:p14="http://schemas.microsoft.com/office/powerpoint/2010/main" val="407080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type="body" sz="quarter" idx="13"/>
          </p:nvPr>
        </p:nvSpPr>
        <p:spPr>
          <a:xfrm>
            <a:off x="322169" y="321071"/>
            <a:ext cx="8515350" cy="1447715"/>
          </a:xfrm>
        </p:spPr>
        <p:txBody>
          <a:bodyPr>
            <a:noAutofit/>
          </a:bodyPr>
          <a:lstStyle/>
          <a:p>
            <a:pPr>
              <a:lnSpc>
                <a:spcPct val="100000"/>
              </a:lnSpc>
              <a:spcBef>
                <a:spcPts val="200"/>
              </a:spcBef>
            </a:pPr>
            <a:r>
              <a:rPr lang="pl-PL" sz="3200" b="1" dirty="0">
                <a:solidFill>
                  <a:srgbClr val="10B1A2"/>
                </a:solidFill>
              </a:rPr>
              <a:t>Mentoring może pomóc Ci przejść przez chaos!</a:t>
            </a:r>
          </a:p>
          <a:p>
            <a:pPr algn="ctr">
              <a:lnSpc>
                <a:spcPct val="100000"/>
              </a:lnSpc>
              <a:spcBef>
                <a:spcPts val="200"/>
              </a:spcBef>
            </a:pPr>
            <a:r>
              <a:rPr lang="pl-PL" sz="3000" b="1" i="1" dirty="0"/>
              <a:t>Wywiad z </a:t>
            </a:r>
            <a:r>
              <a:rPr lang="en-IE" sz="3000" b="1" i="1" dirty="0"/>
              <a:t>Dr Erika Ebbel Angle</a:t>
            </a:r>
          </a:p>
          <a:p>
            <a:endParaRPr lang="en-IE" b="1" dirty="0"/>
          </a:p>
        </p:txBody>
      </p:sp>
      <p:sp>
        <p:nvSpPr>
          <p:cNvPr id="2" name="Text Placeholder 1">
            <a:extLst>
              <a:ext uri="{FF2B5EF4-FFF2-40B4-BE49-F238E27FC236}">
                <a16:creationId xmlns:a16="http://schemas.microsoft.com/office/drawing/2014/main" id="{4CB340B0-4256-4DA2-B73D-B873D83C9F20}"/>
              </a:ext>
            </a:extLst>
          </p:cNvPr>
          <p:cNvSpPr>
            <a:spLocks noGrp="1"/>
          </p:cNvSpPr>
          <p:nvPr>
            <p:ph type="body" sz="quarter" idx="14"/>
          </p:nvPr>
        </p:nvSpPr>
        <p:spPr>
          <a:xfrm>
            <a:off x="504497" y="2117212"/>
            <a:ext cx="7778891" cy="3975101"/>
          </a:xfrm>
        </p:spPr>
        <p:txBody>
          <a:bodyPr/>
          <a:lstStyle/>
          <a:p>
            <a:r>
              <a:rPr lang="pl-PL" dirty="0"/>
              <a:t>Radzi kobietom, aby wyszły na miasto i znalazły ludzi, którzy są bardziej utalentowani niż one, do pomocy w dziedzinach, w których nie masz dużego zestawu umiejętności. Z jej doświadczenia wynika, i zgadzam się, że jeśli jesteś zmotywowany i chętny do ciężkiej pracy, umiejętności można się nauczyć.</a:t>
            </a:r>
          </a:p>
          <a:p>
            <a:endParaRPr lang="pl-PL" dirty="0"/>
          </a:p>
          <a:p>
            <a:r>
              <a:rPr lang="pl-PL" dirty="0"/>
              <a:t>Przez całe swoje życie dr </a:t>
            </a:r>
            <a:r>
              <a:rPr lang="pl-PL" dirty="0" err="1"/>
              <a:t>Angle</a:t>
            </a:r>
            <a:r>
              <a:rPr lang="pl-PL" dirty="0"/>
              <a:t> otaczała się ludźmi, którzy byli gotowi służyć jej radą. Ich rady, wskazówki i otwarcie szczere opinie były niezbędne, gdy pracowała nad budowaniem swoich firm.</a:t>
            </a:r>
            <a:endParaRPr lang="en-IE" dirty="0"/>
          </a:p>
        </p:txBody>
      </p:sp>
      <p:pic>
        <p:nvPicPr>
          <p:cNvPr id="6" name="Picture 5" descr="A person wearing a suit and tie smiling at the camera&#10;&#10;Description automatically generated">
            <a:extLst>
              <a:ext uri="{FF2B5EF4-FFF2-40B4-BE49-F238E27FC236}">
                <a16:creationId xmlns:a16="http://schemas.microsoft.com/office/drawing/2014/main" id="{89383536-A3A9-4616-9EE1-2A6F7BEFD0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20100" y="3225288"/>
            <a:ext cx="3446784" cy="2867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02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4161984" y="671119"/>
            <a:ext cx="7407087" cy="1034007"/>
          </a:xfrm>
        </p:spPr>
        <p:txBody>
          <a:bodyPr>
            <a:normAutofit fontScale="92500" lnSpcReduction="20000"/>
          </a:bodyPr>
          <a:lstStyle/>
          <a:p>
            <a:pPr>
              <a:lnSpc>
                <a:spcPct val="110000"/>
              </a:lnSpc>
              <a:spcBef>
                <a:spcPts val="0"/>
              </a:spcBef>
            </a:pPr>
            <a:r>
              <a:rPr lang="pl-PL" b="1" dirty="0">
                <a:solidFill>
                  <a:srgbClr val="E63275"/>
                </a:solidFill>
              </a:rPr>
              <a:t>Kluczowe korzyści ze wsparcia zewnętrznego i mentoringu</a:t>
            </a:r>
            <a:endParaRPr lang="en-IE" b="1" dirty="0">
              <a:solidFill>
                <a:srgbClr val="E63275"/>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565321" y="2117448"/>
            <a:ext cx="8003751" cy="3975101"/>
          </a:xfrm>
        </p:spPr>
        <p:txBody>
          <a:bodyPr/>
          <a:lstStyle/>
          <a:p>
            <a:pPr marL="342900" indent="-342900">
              <a:buClr>
                <a:srgbClr val="E63275"/>
              </a:buClr>
              <a:buFont typeface="Wingdings" panose="05000000000000000000" pitchFamily="2" charset="2"/>
              <a:buChar char="ü"/>
            </a:pPr>
            <a:r>
              <a:rPr lang="pl-PL" dirty="0"/>
              <a:t>Pomaga w </a:t>
            </a:r>
            <a:r>
              <a:rPr lang="pl-PL" dirty="0">
                <a:solidFill>
                  <a:srgbClr val="10B1A2"/>
                </a:solidFill>
              </a:rPr>
              <a:t>połączeniu</a:t>
            </a:r>
            <a:r>
              <a:rPr lang="pl-PL" dirty="0"/>
              <a:t> Twojej nowej firmy z dostawcami, dystrybutorami i specjalistycznymi usługami, takimi jak prawne i księgowe</a:t>
            </a:r>
          </a:p>
          <a:p>
            <a:pPr marL="342900" indent="-342900">
              <a:buClr>
                <a:srgbClr val="E63275"/>
              </a:buClr>
              <a:buFont typeface="Wingdings" panose="05000000000000000000" pitchFamily="2" charset="2"/>
              <a:buChar char="ü"/>
            </a:pPr>
            <a:r>
              <a:rPr lang="pl-PL" dirty="0"/>
              <a:t>Może obejmować </a:t>
            </a:r>
            <a:r>
              <a:rPr lang="pl-PL" dirty="0">
                <a:solidFill>
                  <a:srgbClr val="10B1A2"/>
                </a:solidFill>
              </a:rPr>
              <a:t>wszystkie obszary działalności</a:t>
            </a:r>
            <a:r>
              <a:rPr lang="pl-PL" dirty="0"/>
              <a:t>, w tym: możliwości sprzedaży, nawiązywanie kontaktów oraz doradztwo i pomoc biznesową</a:t>
            </a:r>
          </a:p>
          <a:p>
            <a:pPr marL="342900" indent="-342900">
              <a:buClr>
                <a:srgbClr val="E63275"/>
              </a:buClr>
              <a:buFont typeface="Wingdings" panose="05000000000000000000" pitchFamily="2" charset="2"/>
              <a:buChar char="ü"/>
            </a:pPr>
            <a:r>
              <a:rPr lang="pl-PL" b="1" dirty="0">
                <a:solidFill>
                  <a:srgbClr val="E63275"/>
                </a:solidFill>
              </a:rPr>
              <a:t>RADA</a:t>
            </a:r>
            <a:r>
              <a:rPr lang="en-IE" b="1" dirty="0">
                <a:solidFill>
                  <a:srgbClr val="E63275"/>
                </a:solidFill>
              </a:rPr>
              <a:t>: </a:t>
            </a:r>
            <a:r>
              <a:rPr lang="pl-PL" dirty="0"/>
              <a:t>Dołącz do społeczności biznesowej DZIŚ!</a:t>
            </a:r>
          </a:p>
          <a:p>
            <a:pPr marL="342900" indent="-342900">
              <a:buClr>
                <a:srgbClr val="E63275"/>
              </a:buClr>
              <a:buFont typeface="Wingdings" panose="05000000000000000000" pitchFamily="2" charset="2"/>
              <a:buChar char="ü"/>
            </a:pPr>
            <a:r>
              <a:rPr lang="pl-PL" b="1" dirty="0">
                <a:solidFill>
                  <a:srgbClr val="10B1A2"/>
                </a:solidFill>
              </a:rPr>
              <a:t>Połącz się z innymi firmami typu </a:t>
            </a:r>
            <a:r>
              <a:rPr lang="pl-PL" dirty="0">
                <a:solidFill>
                  <a:schemeClr val="tx1"/>
                </a:solidFill>
              </a:rPr>
              <a:t>start-</a:t>
            </a:r>
            <a:r>
              <a:rPr lang="pl-PL" dirty="0" err="1">
                <a:solidFill>
                  <a:schemeClr val="tx1"/>
                </a:solidFill>
              </a:rPr>
              <a:t>up</a:t>
            </a:r>
            <a:r>
              <a:rPr lang="pl-PL" dirty="0">
                <a:solidFill>
                  <a:schemeClr val="tx1"/>
                </a:solidFill>
              </a:rPr>
              <a:t> i wyspecjalizowanymi agencjami wsparcia, które wspierają Twój biznes</a:t>
            </a:r>
          </a:p>
          <a:p>
            <a:pPr marL="342900" indent="-342900">
              <a:buClr>
                <a:srgbClr val="E63275"/>
              </a:buClr>
              <a:buFont typeface="Wingdings" panose="05000000000000000000" pitchFamily="2" charset="2"/>
              <a:buChar char="ü"/>
            </a:pPr>
            <a:r>
              <a:rPr lang="pl-PL" b="1" dirty="0">
                <a:solidFill>
                  <a:srgbClr val="10B1A2"/>
                </a:solidFill>
              </a:rPr>
              <a:t>Informacje zwrotne na temat </a:t>
            </a:r>
            <a:r>
              <a:rPr lang="pl-PL" dirty="0">
                <a:solidFill>
                  <a:schemeClr val="tx1"/>
                </a:solidFill>
              </a:rPr>
              <a:t>produktów, marketingu, strategii rozwoju</a:t>
            </a:r>
            <a:endParaRPr lang="en-IE" dirty="0">
              <a:solidFill>
                <a:schemeClr val="tx1"/>
              </a:solidFill>
            </a:endParaRPr>
          </a:p>
        </p:txBody>
      </p:sp>
      <p:pic>
        <p:nvPicPr>
          <p:cNvPr id="5" name="Picture 4" descr="A close up of text on a black background&#10;&#10;Description automatically generated">
            <a:extLst>
              <a:ext uri="{FF2B5EF4-FFF2-40B4-BE49-F238E27FC236}">
                <a16:creationId xmlns:a16="http://schemas.microsoft.com/office/drawing/2014/main" id="{F5DC5945-4C3F-4FDA-A3F2-7E13DD88A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350" y="3143250"/>
            <a:ext cx="2876550" cy="2876550"/>
          </a:xfrm>
          <a:prstGeom prst="rect">
            <a:avLst/>
          </a:prstGeom>
        </p:spPr>
      </p:pic>
    </p:spTree>
    <p:extLst>
      <p:ext uri="{BB962C8B-B14F-4D97-AF65-F5344CB8AC3E}">
        <p14:creationId xmlns:p14="http://schemas.microsoft.com/office/powerpoint/2010/main" val="362269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88151" y="671119"/>
            <a:ext cx="7407087" cy="1034007"/>
          </a:xfrm>
        </p:spPr>
        <p:txBody>
          <a:bodyPr>
            <a:normAutofit fontScale="92500" lnSpcReduction="20000"/>
          </a:bodyPr>
          <a:lstStyle/>
          <a:p>
            <a:pPr>
              <a:lnSpc>
                <a:spcPct val="110000"/>
              </a:lnSpc>
              <a:spcBef>
                <a:spcPts val="0"/>
              </a:spcBef>
            </a:pPr>
            <a:r>
              <a:rPr lang="pl-PL" b="1" dirty="0">
                <a:solidFill>
                  <a:srgbClr val="E63275"/>
                </a:solidFill>
              </a:rPr>
              <a:t>Kluczowe korzyści ze wsparcia zewnętrznego i mentoringu</a:t>
            </a:r>
            <a:endParaRPr lang="en-IE" b="1" dirty="0">
              <a:solidFill>
                <a:srgbClr val="E63275"/>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414319" y="2117448"/>
            <a:ext cx="8154753" cy="3975101"/>
          </a:xfrm>
        </p:spPr>
        <p:txBody>
          <a:bodyPr/>
          <a:lstStyle/>
          <a:p>
            <a:pPr marL="342900" indent="-342900">
              <a:buClr>
                <a:srgbClr val="E63275"/>
              </a:buClr>
              <a:buFont typeface="Wingdings" panose="05000000000000000000" pitchFamily="2" charset="2"/>
              <a:buChar char="ü"/>
            </a:pPr>
            <a:r>
              <a:rPr lang="pl-PL" b="1" dirty="0">
                <a:solidFill>
                  <a:srgbClr val="10B1A2"/>
                </a:solidFill>
              </a:rPr>
              <a:t>Doświadczenie i powiązania: </a:t>
            </a:r>
            <a:r>
              <a:rPr lang="pl-PL" dirty="0">
                <a:solidFill>
                  <a:schemeClr val="tx1"/>
                </a:solidFill>
              </a:rPr>
              <a:t>Mentorzy przynoszą ze sobą swoje doświadczenie, spostrzeżenia i powiązania. Nie chodzi tylko o mentorów, ale o sieć założycieli o podobnych poglądach, która dodaje jeszcze więcej wartości. Daje to dostęp do szerokiej rzeszy ludzi, takich jak anioły biznesu, VC, wpływowi ludzie w branży.</a:t>
            </a:r>
          </a:p>
          <a:p>
            <a:pPr marL="342900" indent="-342900">
              <a:buClr>
                <a:srgbClr val="E63275"/>
              </a:buClr>
              <a:buFont typeface="Wingdings" panose="05000000000000000000" pitchFamily="2" charset="2"/>
              <a:buChar char="ü"/>
            </a:pPr>
            <a:r>
              <a:rPr lang="pl-PL" b="1" dirty="0">
                <a:solidFill>
                  <a:srgbClr val="10B1A2"/>
                </a:solidFill>
              </a:rPr>
              <a:t>Unikalna perspektywa; </a:t>
            </a:r>
            <a:r>
              <a:rPr lang="pl-PL" dirty="0">
                <a:solidFill>
                  <a:schemeClr val="tx1"/>
                </a:solidFill>
              </a:rPr>
              <a:t>Wielu z nich odniosło sukces co daje im wyjątkową perspektywę.</a:t>
            </a:r>
          </a:p>
          <a:p>
            <a:pPr marL="342900" indent="-342900">
              <a:buClr>
                <a:srgbClr val="E63275"/>
              </a:buClr>
              <a:buFont typeface="Wingdings" panose="05000000000000000000" pitchFamily="2" charset="2"/>
              <a:buChar char="ü"/>
            </a:pPr>
            <a:r>
              <a:rPr lang="pl-PL" b="1" dirty="0">
                <a:solidFill>
                  <a:srgbClr val="10B1A2"/>
                </a:solidFill>
              </a:rPr>
              <a:t>Wsparcie emocjonalne, </a:t>
            </a:r>
            <a:r>
              <a:rPr lang="pl-PL" dirty="0">
                <a:solidFill>
                  <a:schemeClr val="tx1"/>
                </a:solidFill>
              </a:rPr>
              <a:t>które otrzymuje się od mentorów, znacznie przewyższa wszystkie inne korzyści</a:t>
            </a:r>
            <a:endParaRPr lang="en-IE" dirty="0">
              <a:solidFill>
                <a:schemeClr val="tx1"/>
              </a:solidFill>
            </a:endParaRPr>
          </a:p>
        </p:txBody>
      </p:sp>
      <p:pic>
        <p:nvPicPr>
          <p:cNvPr id="7" name="Picture 6" descr="A picture containing outdoor, boat, woman, standing&#10;&#10;Description automatically generated">
            <a:extLst>
              <a:ext uri="{FF2B5EF4-FFF2-40B4-BE49-F238E27FC236}">
                <a16:creationId xmlns:a16="http://schemas.microsoft.com/office/drawing/2014/main" id="{B20602E5-E7E9-4CA1-B866-FD0656B45F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5" y="2920724"/>
            <a:ext cx="2884170" cy="3171825"/>
          </a:xfrm>
          <a:prstGeom prst="rect">
            <a:avLst/>
          </a:prstGeom>
        </p:spPr>
      </p:pic>
    </p:spTree>
    <p:extLst>
      <p:ext uri="{BB962C8B-B14F-4D97-AF65-F5344CB8AC3E}">
        <p14:creationId xmlns:p14="http://schemas.microsoft.com/office/powerpoint/2010/main" val="323052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26124" y="573516"/>
            <a:ext cx="8271546" cy="1386344"/>
          </a:xfrm>
        </p:spPr>
        <p:txBody>
          <a:bodyPr>
            <a:normAutofit fontScale="70000" lnSpcReduction="20000"/>
          </a:bodyPr>
          <a:lstStyle/>
          <a:p>
            <a:pPr>
              <a:lnSpc>
                <a:spcPct val="110000"/>
              </a:lnSpc>
              <a:spcBef>
                <a:spcPts val="0"/>
              </a:spcBef>
            </a:pPr>
            <a:r>
              <a:rPr lang="pl-PL" sz="4600" b="1" dirty="0">
                <a:solidFill>
                  <a:srgbClr val="E63275"/>
                </a:solidFill>
              </a:rPr>
              <a:t>Dlaczego warto angażować się we wsparcie zewnętrzne i mentora?</a:t>
            </a:r>
          </a:p>
          <a:p>
            <a:pPr>
              <a:lnSpc>
                <a:spcPct val="110000"/>
              </a:lnSpc>
              <a:spcBef>
                <a:spcPts val="0"/>
              </a:spcBef>
            </a:pPr>
            <a:r>
              <a:rPr lang="pl-PL" b="1" i="1" dirty="0">
                <a:solidFill>
                  <a:srgbClr val="10B1A2"/>
                </a:solidFill>
              </a:rPr>
              <a:t>Startupy – jak wyglądają bez udziału mentora</a:t>
            </a:r>
            <a:endParaRPr lang="en-IE" b="1" i="1" dirty="0">
              <a:solidFill>
                <a:srgbClr val="10B1A2"/>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273269" y="2612398"/>
            <a:ext cx="11571889" cy="3975101"/>
          </a:xfrm>
          <a:solidFill>
            <a:schemeClr val="bg1"/>
          </a:solidFill>
        </p:spPr>
        <p:txBody>
          <a:bodyPr/>
          <a:lstStyle/>
          <a:p>
            <a:r>
              <a:rPr lang="en-IE" i="1" dirty="0"/>
              <a:t>‘</a:t>
            </a:r>
            <a:r>
              <a:rPr lang="pl-PL" i="1" dirty="0"/>
              <a:t>Były chwile, </a:t>
            </a:r>
            <a:r>
              <a:rPr lang="pl-PL" i="1" dirty="0">
                <a:solidFill>
                  <a:srgbClr val="10B1A2"/>
                </a:solidFill>
              </a:rPr>
              <a:t>kiedy było ciężko i nie bardzo wiedziałem</a:t>
            </a:r>
            <a:r>
              <a:rPr lang="pl-PL" i="1" dirty="0"/>
              <a:t>, co robić. W tamtych chwilach brakowało rozmowy z kimś, kto by to zrozumiał</a:t>
            </a:r>
            <a:r>
              <a:rPr lang="en-IE" i="1" dirty="0"/>
              <a:t>’.</a:t>
            </a:r>
          </a:p>
          <a:p>
            <a:endParaRPr lang="en-IE" i="1" dirty="0"/>
          </a:p>
          <a:p>
            <a:r>
              <a:rPr lang="en-IE" i="1" dirty="0"/>
              <a:t>‘</a:t>
            </a:r>
            <a:r>
              <a:rPr lang="pl-PL" i="1" dirty="0"/>
              <a:t>Były </a:t>
            </a:r>
            <a:r>
              <a:rPr lang="pl-PL" i="1" dirty="0">
                <a:solidFill>
                  <a:schemeClr val="tx1"/>
                </a:solidFill>
              </a:rPr>
              <a:t>decyzje i sytuacje, które w niewytłumaczalny sposób były trudne do podjęcia</a:t>
            </a:r>
            <a:r>
              <a:rPr lang="pl-PL" i="1" dirty="0"/>
              <a:t>. Żałowałem, że nie ma nikogo kto mógłby mnie pokierować w kwestii wyborów, które miałem</a:t>
            </a:r>
            <a:r>
              <a:rPr lang="en-IE" i="1" dirty="0"/>
              <a:t>’.</a:t>
            </a:r>
          </a:p>
          <a:p>
            <a:endParaRPr lang="en-IE" i="1" dirty="0"/>
          </a:p>
          <a:p>
            <a:r>
              <a:rPr lang="en-IE" i="1" dirty="0"/>
              <a:t>‘</a:t>
            </a:r>
            <a:r>
              <a:rPr lang="pl-PL" i="1" dirty="0"/>
              <a:t>Zdarzały się przypadki, </a:t>
            </a:r>
            <a:r>
              <a:rPr lang="pl-PL" i="1" dirty="0">
                <a:solidFill>
                  <a:srgbClr val="E63275"/>
                </a:solidFill>
              </a:rPr>
              <a:t>w których przez długi czas nie rozmawiałem z nikim o walkach, sukcesach, bólach i zyskach</a:t>
            </a:r>
            <a:r>
              <a:rPr lang="pl-PL" i="1" dirty="0"/>
              <a:t>. Często pozostawiały mnie one emocjonalnie puste</a:t>
            </a:r>
            <a:r>
              <a:rPr lang="en-IE" i="1" dirty="0"/>
              <a:t>’.</a:t>
            </a:r>
          </a:p>
        </p:txBody>
      </p:sp>
    </p:spTree>
    <p:extLst>
      <p:ext uri="{BB962C8B-B14F-4D97-AF65-F5344CB8AC3E}">
        <p14:creationId xmlns:p14="http://schemas.microsoft.com/office/powerpoint/2010/main" val="415875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85000" lnSpcReduction="20000"/>
          </a:bodyPr>
          <a:lstStyle/>
          <a:p>
            <a:pPr>
              <a:lnSpc>
                <a:spcPct val="110000"/>
              </a:lnSpc>
              <a:spcBef>
                <a:spcPts val="0"/>
              </a:spcBef>
            </a:pPr>
            <a:r>
              <a:rPr lang="pl-PL" b="1" dirty="0">
                <a:solidFill>
                  <a:srgbClr val="E63275"/>
                </a:solidFill>
              </a:rPr>
              <a:t>Zewnętrzne wsparcie </a:t>
            </a:r>
            <a:r>
              <a:rPr lang="en-IE" b="1" dirty="0">
                <a:solidFill>
                  <a:srgbClr val="E63275"/>
                </a:solidFill>
              </a:rPr>
              <a:t>Start</a:t>
            </a:r>
            <a:r>
              <a:rPr lang="pl-PL" b="1" dirty="0">
                <a:solidFill>
                  <a:srgbClr val="E63275"/>
                </a:solidFill>
              </a:rPr>
              <a:t>u</a:t>
            </a:r>
            <a:r>
              <a:rPr lang="en-IE" b="1" dirty="0">
                <a:solidFill>
                  <a:srgbClr val="E63275"/>
                </a:solidFill>
              </a:rPr>
              <a:t>p</a:t>
            </a:r>
            <a:r>
              <a:rPr lang="pl-PL" b="1" dirty="0">
                <a:solidFill>
                  <a:srgbClr val="E63275"/>
                </a:solidFill>
              </a:rPr>
              <a:t>ów</a:t>
            </a:r>
            <a:r>
              <a:rPr lang="en-IE" b="1" dirty="0">
                <a:solidFill>
                  <a:srgbClr val="E63275"/>
                </a:solidFill>
              </a:rPr>
              <a:t>: </a:t>
            </a:r>
          </a:p>
          <a:p>
            <a:pPr>
              <a:lnSpc>
                <a:spcPct val="110000"/>
              </a:lnSpc>
              <a:spcBef>
                <a:spcPts val="0"/>
              </a:spcBef>
            </a:pPr>
            <a:r>
              <a:rPr lang="pl-PL" sz="3000" b="1" i="1" dirty="0">
                <a:solidFill>
                  <a:srgbClr val="10B1A2"/>
                </a:solidFill>
              </a:rPr>
              <a:t>Wyciągnięcie jak najwięcej z mentoringu</a:t>
            </a:r>
            <a:endParaRPr lang="en-IE" sz="3000" b="1" i="1" dirty="0">
              <a:solidFill>
                <a:srgbClr val="10B1A2"/>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pPr marL="457200" indent="-457200">
              <a:buClr>
                <a:srgbClr val="10B1A2"/>
              </a:buClr>
              <a:buFont typeface="+mj-lt"/>
              <a:buAutoNum type="arabicPeriod"/>
            </a:pPr>
            <a:r>
              <a:rPr lang="pl-PL" b="1" dirty="0">
                <a:solidFill>
                  <a:srgbClr val="7A7C7E"/>
                </a:solidFill>
              </a:rPr>
              <a:t>Zrozum, dlaczego potrzebujesz lub chcesz tego mentora. </a:t>
            </a:r>
            <a:r>
              <a:rPr lang="pl-PL" dirty="0">
                <a:solidFill>
                  <a:srgbClr val="7A7C7E"/>
                </a:solidFill>
              </a:rPr>
              <a:t>Zazwyczaj mentor to osoba, której wiedza i / lub doświadczenie przewyższa Twoją własną do tego stopnia, że jej wkład może mieć istotny pozytywny wpływ na wyniki Twojej firmy i zdolność do jej prowadzenia.</a:t>
            </a:r>
          </a:p>
          <a:p>
            <a:pPr marL="457200" indent="-457200">
              <a:buClr>
                <a:srgbClr val="10B1A2"/>
              </a:buClr>
              <a:buFont typeface="+mj-lt"/>
              <a:buAutoNum type="arabicPeriod"/>
            </a:pPr>
            <a:r>
              <a:rPr lang="pl-PL" b="1" dirty="0">
                <a:solidFill>
                  <a:srgbClr val="7A7C7E"/>
                </a:solidFill>
              </a:rPr>
              <a:t>Wiedz, gdzie leżą problemy. </a:t>
            </a:r>
            <a:r>
              <a:rPr lang="pl-PL" dirty="0">
                <a:solidFill>
                  <a:srgbClr val="7A7C7E"/>
                </a:solidFill>
              </a:rPr>
              <a:t>Chociaż mentor powinien być w stanie wskazać niektóre obszary, na których możesz chcieć się skoncentrować, jesteś w najlepszej pozycji, aby zrozumieć swój biznes i cele, które chcesz osiągnąć. Mentor jest po to, aby pomóc Ci osiągnąć te cele</a:t>
            </a:r>
            <a:endParaRPr lang="en-IE" dirty="0"/>
          </a:p>
        </p:txBody>
      </p:sp>
      <p:pic>
        <p:nvPicPr>
          <p:cNvPr id="5" name="Picture 4">
            <a:extLst>
              <a:ext uri="{FF2B5EF4-FFF2-40B4-BE49-F238E27FC236}">
                <a16:creationId xmlns:a16="http://schemas.microsoft.com/office/drawing/2014/main" id="{3F091ED3-4CC9-467B-800B-9752B62202A4}"/>
              </a:ext>
            </a:extLst>
          </p:cNvPr>
          <p:cNvPicPr>
            <a:picLocks noChangeAspect="1"/>
          </p:cNvPicPr>
          <p:nvPr/>
        </p:nvPicPr>
        <p:blipFill>
          <a:blip r:embed="rId2"/>
          <a:stretch>
            <a:fillRect/>
          </a:stretch>
        </p:blipFill>
        <p:spPr>
          <a:xfrm>
            <a:off x="242247" y="3100552"/>
            <a:ext cx="2988371" cy="3757448"/>
          </a:xfrm>
          <a:prstGeom prst="rect">
            <a:avLst/>
          </a:prstGeom>
        </p:spPr>
      </p:pic>
    </p:spTree>
    <p:extLst>
      <p:ext uri="{BB962C8B-B14F-4D97-AF65-F5344CB8AC3E}">
        <p14:creationId xmlns:p14="http://schemas.microsoft.com/office/powerpoint/2010/main" val="64060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err="1">
                <a:solidFill>
                  <a:srgbClr val="E63275"/>
                </a:solidFill>
              </a:rPr>
              <a:t>Modu</a:t>
            </a:r>
            <a:r>
              <a:rPr lang="pl-PL" b="1" dirty="0">
                <a:solidFill>
                  <a:srgbClr val="E63275"/>
                </a:solidFill>
              </a:rPr>
              <a:t>ł</a:t>
            </a:r>
            <a:r>
              <a:rPr lang="en-US" b="1" dirty="0">
                <a:solidFill>
                  <a:srgbClr val="E63275"/>
                </a:solidFill>
              </a:rPr>
              <a:t> 7</a:t>
            </a:r>
          </a:p>
        </p:txBody>
      </p:sp>
      <p:sp>
        <p:nvSpPr>
          <p:cNvPr id="7" name="Text Placeholder 6"/>
          <p:cNvSpPr>
            <a:spLocks noGrp="1"/>
          </p:cNvSpPr>
          <p:nvPr>
            <p:ph type="body" sz="quarter" idx="14"/>
          </p:nvPr>
        </p:nvSpPr>
        <p:spPr>
          <a:xfrm>
            <a:off x="380301" y="2038632"/>
            <a:ext cx="4499184" cy="3642009"/>
          </a:xfrm>
        </p:spPr>
        <p:txBody>
          <a:bodyPr/>
          <a:lstStyle/>
          <a:p>
            <a:pPr>
              <a:defRPr/>
            </a:pPr>
            <a:r>
              <a:rPr lang="pl-PL" sz="2400" dirty="0"/>
              <a:t>Ten moduł poprowadzi Cię przez różne zewnętrzne rodzaje wsparcia, które obejmują usługi, mentorów, doradców, panele, fundusze, narzędzia cyfrowe. Dowiesz się, dlaczego i kiedy warto angażować się we wsparcie zewnętrzne oraz co jest istotne dla kobiet przedsiębiorców rozpoczynających działalność w sektorze inżynieryjnym (i STEM.)</a:t>
            </a:r>
            <a:endParaRPr lang="en-US" sz="2400" dirty="0"/>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1" y="1124472"/>
            <a:ext cx="5920949" cy="1494856"/>
          </a:xfrm>
        </p:spPr>
        <p:txBody>
          <a:bodyPr anchor="t">
            <a:normAutofit lnSpcReduction="10000"/>
          </a:bodyPr>
          <a:lstStyle/>
          <a:p>
            <a:r>
              <a:rPr lang="en-US" b="1" dirty="0" err="1"/>
              <a:t>Potrzebujesz</a:t>
            </a:r>
            <a:r>
              <a:rPr lang="en-US" b="1" dirty="0"/>
              <a:t> </a:t>
            </a:r>
            <a:r>
              <a:rPr lang="pl-PL" b="1" dirty="0"/>
              <a:t>W</a:t>
            </a:r>
            <a:r>
              <a:rPr lang="en-US" b="1" dirty="0" err="1"/>
              <a:t>sparcia</a:t>
            </a:r>
            <a:r>
              <a:rPr lang="en-US" b="1" dirty="0"/>
              <a:t> </a:t>
            </a:r>
            <a:r>
              <a:rPr lang="pl-PL" b="1" dirty="0"/>
              <a:t>Z</a:t>
            </a:r>
            <a:r>
              <a:rPr lang="en-US" b="1" dirty="0" err="1"/>
              <a:t>ewnętrznego</a:t>
            </a:r>
            <a:endParaRPr lang="pl-PL" b="1" dirty="0"/>
          </a:p>
          <a:p>
            <a:r>
              <a:rPr lang="pl-PL" sz="1800" dirty="0"/>
              <a:t>Zewnętrzne wsparcie może Cię poprowadzić w obszarach, w których Ty / Twój zespół możecie być słabi. W tej sekcji przyjrzymy się korzyściom płynącym z mentoringu, inkubatorów / akceleratorów dla Ciebie i Twojej firmy.</a:t>
            </a:r>
            <a:endParaRPr lang="en-US" sz="1800"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177326" y="2859759"/>
            <a:ext cx="6102267" cy="1494856"/>
          </a:xfrm>
        </p:spPr>
        <p:txBody>
          <a:bodyPr>
            <a:normAutofit lnSpcReduction="10000"/>
          </a:bodyPr>
          <a:lstStyle/>
          <a:p>
            <a:pPr>
              <a:defRPr/>
            </a:pPr>
            <a:r>
              <a:rPr lang="pl-PL" b="1" dirty="0"/>
              <a:t>Znalezienie Odpowiedniego Zewnętrznego Wsparcia dla Twojego Startupu</a:t>
            </a:r>
            <a:br>
              <a:rPr lang="en-US" sz="2800" b="1" dirty="0"/>
            </a:br>
            <a:r>
              <a:rPr lang="pl-PL" altLang="x-none" sz="1900" dirty="0"/>
              <a:t>Informacje i linki do pewnych kluczowych zewnętrznych usług wsparcia w zakresie przedsiębiorczości i inżynierii w Irlandii, Wielkiej Brytanii, Polsce i Turcji</a:t>
            </a:r>
            <a:endParaRPr lang="en-US" altLang="x-none" sz="1900" dirty="0"/>
          </a:p>
          <a:p>
            <a:pPr>
              <a:lnSpc>
                <a:spcPct val="110000"/>
              </a:lnSpc>
              <a:spcBef>
                <a:spcPts val="0"/>
              </a:spcBef>
            </a:pPr>
            <a:endParaRPr lang="en-US" dirty="0"/>
          </a:p>
        </p:txBody>
      </p:sp>
      <p:sp>
        <p:nvSpPr>
          <p:cNvPr id="11" name="Text Placeholder 10"/>
          <p:cNvSpPr>
            <a:spLocks noGrp="1"/>
          </p:cNvSpPr>
          <p:nvPr>
            <p:ph type="body" sz="quarter" idx="18"/>
          </p:nvPr>
        </p:nvSpPr>
        <p:spPr>
          <a:solidFill>
            <a:srgbClr val="174F72"/>
          </a:solidFill>
        </p:spPr>
        <p:txBody>
          <a:bodyPr/>
          <a:lstStyle/>
          <a:p>
            <a:endParaRPr lang="en-US" dirty="0"/>
          </a:p>
        </p:txBody>
      </p:sp>
      <p:sp>
        <p:nvSpPr>
          <p:cNvPr id="12" name="Text Placeholder 11"/>
          <p:cNvSpPr>
            <a:spLocks noGrp="1"/>
          </p:cNvSpPr>
          <p:nvPr>
            <p:ph type="body" sz="quarter" idx="19"/>
          </p:nvPr>
        </p:nvSpPr>
        <p:spPr>
          <a:xfrm>
            <a:off x="6264921" y="4387646"/>
            <a:ext cx="5927079" cy="1292995"/>
          </a:xfrm>
          <a:solidFill>
            <a:srgbClr val="174F72"/>
          </a:solidFill>
        </p:spPr>
        <p:txBody>
          <a:bodyPr>
            <a:normAutofit fontScale="92500" lnSpcReduction="10000"/>
          </a:bodyPr>
          <a:lstStyle/>
          <a:p>
            <a:br>
              <a:rPr lang="en-US" sz="2200" b="1" dirty="0"/>
            </a:br>
            <a:r>
              <a:rPr lang="pl-PL" sz="2200" b="1" dirty="0"/>
              <a:t>Narzędzia Cyfrowe dla Twojego</a:t>
            </a:r>
            <a:r>
              <a:rPr lang="en-US" sz="2200" b="1" dirty="0"/>
              <a:t> Start</a:t>
            </a:r>
            <a:r>
              <a:rPr lang="pl-PL" sz="2200" b="1" dirty="0"/>
              <a:t>u</a:t>
            </a:r>
            <a:r>
              <a:rPr lang="en-US" sz="2200" b="1" dirty="0"/>
              <a:t>p</a:t>
            </a:r>
            <a:r>
              <a:rPr lang="pl-PL" sz="2200" b="1" dirty="0"/>
              <a:t>u</a:t>
            </a:r>
            <a:r>
              <a:rPr lang="en-US" sz="2200" b="1" dirty="0"/>
              <a:t> </a:t>
            </a:r>
          </a:p>
          <a:p>
            <a:r>
              <a:rPr lang="pl-PL" sz="2200" dirty="0"/>
              <a:t>12 cyfrowych narzędzi, które mogą pomóc zautomatyzować i uprościć nowe zadania biznesowe.</a:t>
            </a:r>
            <a:endParaRPr lang="en-US" sz="2200" dirty="0"/>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pl-PL" b="1" dirty="0">
                <a:solidFill>
                  <a:srgbClr val="E63275"/>
                </a:solidFill>
              </a:rPr>
              <a:t>Zewnętrzne wsparcie </a:t>
            </a:r>
            <a:r>
              <a:rPr lang="en-IE" b="1" dirty="0">
                <a:solidFill>
                  <a:srgbClr val="E63275"/>
                </a:solidFill>
              </a:rPr>
              <a:t>Start</a:t>
            </a:r>
            <a:r>
              <a:rPr lang="pl-PL" b="1" dirty="0">
                <a:solidFill>
                  <a:srgbClr val="E63275"/>
                </a:solidFill>
              </a:rPr>
              <a:t>u</a:t>
            </a:r>
            <a:r>
              <a:rPr lang="en-IE" b="1" dirty="0">
                <a:solidFill>
                  <a:srgbClr val="E63275"/>
                </a:solidFill>
              </a:rPr>
              <a:t>p</a:t>
            </a:r>
            <a:r>
              <a:rPr lang="pl-PL" b="1" dirty="0">
                <a:solidFill>
                  <a:srgbClr val="E63275"/>
                </a:solidFill>
              </a:rPr>
              <a:t>ów </a:t>
            </a:r>
            <a:r>
              <a:rPr lang="en-IE" b="1" dirty="0">
                <a:solidFill>
                  <a:srgbClr val="E63275"/>
                </a:solidFill>
              </a:rPr>
              <a:t>: </a:t>
            </a:r>
          </a:p>
          <a:p>
            <a:pPr>
              <a:lnSpc>
                <a:spcPct val="110000"/>
              </a:lnSpc>
              <a:spcBef>
                <a:spcPts val="0"/>
              </a:spcBef>
            </a:pPr>
            <a:r>
              <a:rPr lang="pl-PL" sz="3000" b="1" i="1" dirty="0">
                <a:solidFill>
                  <a:srgbClr val="10B1A2"/>
                </a:solidFill>
              </a:rPr>
              <a:t>Wyciągnięcie jak najwięcej z mentoringu</a:t>
            </a:r>
            <a:endParaRPr lang="en-IE" sz="3000" b="1" i="1" dirty="0">
              <a:solidFill>
                <a:srgbClr val="10B1A2"/>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pPr marL="355600" indent="-355600">
              <a:buClr>
                <a:srgbClr val="10B1A2"/>
              </a:buClr>
              <a:buFont typeface="+mj-lt"/>
              <a:buAutoNum type="arabicPeriod" startAt="3"/>
            </a:pPr>
            <a:r>
              <a:rPr lang="pl-PL" b="1" dirty="0">
                <a:solidFill>
                  <a:srgbClr val="7A7C7E"/>
                </a:solidFill>
              </a:rPr>
              <a:t>Mieć właściwe nastawienie. </a:t>
            </a:r>
            <a:r>
              <a:rPr lang="pl-PL" dirty="0">
                <a:solidFill>
                  <a:srgbClr val="7A7C7E"/>
                </a:solidFill>
              </a:rPr>
              <a:t>Musisz wejść w tę relację z odpowiednim nastawieniem i nastawieniem. Postrzegaj swojego mentora jako osobę, która stara się pomóc Ci w rozwoju Twojej firmy i ma cenne rady do przekazania.</a:t>
            </a:r>
          </a:p>
          <a:p>
            <a:pPr marL="355600" indent="-355600">
              <a:buClr>
                <a:srgbClr val="10B1A2"/>
              </a:buClr>
              <a:buFont typeface="+mj-lt"/>
              <a:buAutoNum type="arabicPeriod" startAt="3"/>
            </a:pPr>
            <a:endParaRPr lang="pl-PL" dirty="0">
              <a:solidFill>
                <a:srgbClr val="7A7C7E"/>
              </a:solidFill>
            </a:endParaRPr>
          </a:p>
          <a:p>
            <a:pPr marL="355600" indent="-355600">
              <a:buClr>
                <a:srgbClr val="10B1A2"/>
              </a:buClr>
              <a:buFont typeface="+mj-lt"/>
              <a:buAutoNum type="arabicPeriod" startAt="3"/>
            </a:pPr>
            <a:r>
              <a:rPr lang="pl-PL" b="1" dirty="0">
                <a:solidFill>
                  <a:srgbClr val="7A7C7E"/>
                </a:solidFill>
              </a:rPr>
              <a:t>Dowiedz się, w jaki sposób Twój mentor może wnieść wartość dodaną. </a:t>
            </a:r>
            <a:r>
              <a:rPr lang="pl-PL" dirty="0">
                <a:solidFill>
                  <a:srgbClr val="7A7C7E"/>
                </a:solidFill>
              </a:rPr>
              <a:t>Mentor nie może być „wszystkim dla wszystkich” i aby jak najlepiej wykorzystać ich wkład, musisz zrozumieć, na czym polega jego wiedza i znaleźć sposoby, w jakie można je zastosować w rozwoju Twojej firmy.</a:t>
            </a:r>
            <a:endParaRPr lang="en-IE" dirty="0"/>
          </a:p>
        </p:txBody>
      </p:sp>
      <p:pic>
        <p:nvPicPr>
          <p:cNvPr id="6" name="Picture 5">
            <a:extLst>
              <a:ext uri="{FF2B5EF4-FFF2-40B4-BE49-F238E27FC236}">
                <a16:creationId xmlns:a16="http://schemas.microsoft.com/office/drawing/2014/main" id="{98CB2DED-CC98-4A02-84D6-B9A1C7221B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737" y="2553180"/>
            <a:ext cx="2873265" cy="4304820"/>
          </a:xfrm>
          <a:prstGeom prst="rect">
            <a:avLst/>
          </a:prstGeom>
        </p:spPr>
      </p:pic>
    </p:spTree>
    <p:extLst>
      <p:ext uri="{BB962C8B-B14F-4D97-AF65-F5344CB8AC3E}">
        <p14:creationId xmlns:p14="http://schemas.microsoft.com/office/powerpoint/2010/main" val="370041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52194" y="765451"/>
            <a:ext cx="7816878" cy="939675"/>
          </a:xfrm>
        </p:spPr>
        <p:txBody>
          <a:bodyPr>
            <a:normAutofit fontScale="92500" lnSpcReduction="20000"/>
          </a:bodyPr>
          <a:lstStyle/>
          <a:p>
            <a:pPr>
              <a:lnSpc>
                <a:spcPct val="110000"/>
              </a:lnSpc>
              <a:spcBef>
                <a:spcPts val="0"/>
              </a:spcBef>
            </a:pPr>
            <a:r>
              <a:rPr lang="pl-PL" b="1" dirty="0">
                <a:solidFill>
                  <a:srgbClr val="E63275"/>
                </a:solidFill>
              </a:rPr>
              <a:t>Zewnętrzne wsparcie </a:t>
            </a:r>
            <a:r>
              <a:rPr lang="en-IE" b="1" dirty="0">
                <a:solidFill>
                  <a:srgbClr val="E63275"/>
                </a:solidFill>
              </a:rPr>
              <a:t>Start</a:t>
            </a:r>
            <a:r>
              <a:rPr lang="pl-PL" b="1" dirty="0">
                <a:solidFill>
                  <a:srgbClr val="E63275"/>
                </a:solidFill>
              </a:rPr>
              <a:t>u</a:t>
            </a:r>
            <a:r>
              <a:rPr lang="en-IE" b="1" dirty="0">
                <a:solidFill>
                  <a:srgbClr val="E63275"/>
                </a:solidFill>
              </a:rPr>
              <a:t>p</a:t>
            </a:r>
            <a:r>
              <a:rPr lang="pl-PL" b="1" dirty="0">
                <a:solidFill>
                  <a:srgbClr val="E63275"/>
                </a:solidFill>
              </a:rPr>
              <a:t>ów</a:t>
            </a:r>
            <a:r>
              <a:rPr lang="en-IE" b="1" dirty="0">
                <a:solidFill>
                  <a:srgbClr val="E63275"/>
                </a:solidFill>
              </a:rPr>
              <a:t>: </a:t>
            </a:r>
          </a:p>
          <a:p>
            <a:pPr>
              <a:lnSpc>
                <a:spcPct val="110000"/>
              </a:lnSpc>
              <a:spcBef>
                <a:spcPts val="0"/>
              </a:spcBef>
            </a:pPr>
            <a:r>
              <a:rPr lang="pl-PL" sz="3000" b="1" i="1" dirty="0">
                <a:solidFill>
                  <a:srgbClr val="10B1A2"/>
                </a:solidFill>
              </a:rPr>
              <a:t>Wyciągnięcie jak najwięcej z mentoringu</a:t>
            </a:r>
            <a:endParaRPr lang="en-IE" sz="3000" b="1" i="1" dirty="0">
              <a:solidFill>
                <a:srgbClr val="10B1A2"/>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752195" y="2117448"/>
            <a:ext cx="7816878" cy="3975101"/>
          </a:xfrm>
        </p:spPr>
        <p:txBody>
          <a:bodyPr/>
          <a:lstStyle/>
          <a:p>
            <a:pPr marL="457200" indent="-457200">
              <a:buClr>
                <a:srgbClr val="10B1A2"/>
              </a:buClr>
              <a:buFont typeface="+mj-lt"/>
              <a:buAutoNum type="arabicPeriod" startAt="5"/>
            </a:pPr>
            <a:r>
              <a:rPr lang="pl-PL" b="1" dirty="0">
                <a:solidFill>
                  <a:srgbClr val="7A7C7E"/>
                </a:solidFill>
              </a:rPr>
              <a:t>Znajdź czas. </a:t>
            </a:r>
            <a:r>
              <a:rPr lang="pl-PL" dirty="0">
                <a:solidFill>
                  <a:srgbClr val="7A7C7E"/>
                </a:solidFill>
              </a:rPr>
              <a:t>Łatwo jest dać się złapać w codzienne wyzwania związane z prowadzeniem własnej firmy i stawianiem na później większych wyzwań. Mentor jest po to, aby pomóc Ci rozwinąć i osiągnąć długoterminowe cele. Powinieneś wszystko tam umieścić i odkrywać kreatywnie ze swoim mentorem.</a:t>
            </a:r>
            <a:endParaRPr lang="en-IE" dirty="0"/>
          </a:p>
        </p:txBody>
      </p:sp>
      <p:pic>
        <p:nvPicPr>
          <p:cNvPr id="5" name="Picture 4">
            <a:extLst>
              <a:ext uri="{FF2B5EF4-FFF2-40B4-BE49-F238E27FC236}">
                <a16:creationId xmlns:a16="http://schemas.microsoft.com/office/drawing/2014/main" id="{FB10318E-A318-4535-8A6C-84F3430F0DB1}"/>
              </a:ext>
            </a:extLst>
          </p:cNvPr>
          <p:cNvPicPr>
            <a:picLocks noChangeAspect="1"/>
          </p:cNvPicPr>
          <p:nvPr/>
        </p:nvPicPr>
        <p:blipFill>
          <a:blip r:embed="rId2"/>
          <a:stretch>
            <a:fillRect/>
          </a:stretch>
        </p:blipFill>
        <p:spPr>
          <a:xfrm>
            <a:off x="304800" y="2735510"/>
            <a:ext cx="3061836" cy="3357039"/>
          </a:xfrm>
          <a:prstGeom prst="rect">
            <a:avLst/>
          </a:prstGeom>
        </p:spPr>
      </p:pic>
    </p:spTree>
    <p:extLst>
      <p:ext uri="{BB962C8B-B14F-4D97-AF65-F5344CB8AC3E}">
        <p14:creationId xmlns:p14="http://schemas.microsoft.com/office/powerpoint/2010/main" val="17252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62704" y="671119"/>
            <a:ext cx="7806368" cy="1034007"/>
          </a:xfrm>
        </p:spPr>
        <p:txBody>
          <a:bodyPr>
            <a:normAutofit fontScale="92500" lnSpcReduction="20000"/>
          </a:bodyPr>
          <a:lstStyle/>
          <a:p>
            <a:pPr>
              <a:lnSpc>
                <a:spcPct val="110000"/>
              </a:lnSpc>
              <a:spcBef>
                <a:spcPts val="0"/>
              </a:spcBef>
            </a:pPr>
            <a:r>
              <a:rPr lang="pl-PL" b="1" dirty="0">
                <a:solidFill>
                  <a:srgbClr val="E63275"/>
                </a:solidFill>
              </a:rPr>
              <a:t>Przyglądnijmy się na niektórym informacją zwrotnym dotyczącym mentoringu ...</a:t>
            </a:r>
            <a:endParaRPr lang="en-IE" b="1" dirty="0">
              <a:solidFill>
                <a:srgbClr val="E63275"/>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4288221" y="2117448"/>
            <a:ext cx="7588469" cy="3975101"/>
          </a:xfrm>
        </p:spPr>
        <p:txBody>
          <a:bodyPr/>
          <a:lstStyle/>
          <a:p>
            <a:r>
              <a:rPr lang="pl-PL" b="1" dirty="0">
                <a:solidFill>
                  <a:srgbClr val="E63275"/>
                </a:solidFill>
              </a:rPr>
              <a:t>STWIERDZENIE PRZEDSIĘBIORCY </a:t>
            </a:r>
            <a:r>
              <a:rPr lang="en-IE" b="1" dirty="0">
                <a:solidFill>
                  <a:srgbClr val="E63275"/>
                </a:solidFill>
              </a:rPr>
              <a:t>:</a:t>
            </a:r>
            <a:r>
              <a:rPr lang="en-IE" dirty="0">
                <a:solidFill>
                  <a:srgbClr val="E63275"/>
                </a:solidFill>
              </a:rPr>
              <a:t> </a:t>
            </a:r>
            <a:r>
              <a:rPr lang="en-IE" i="1" dirty="0">
                <a:solidFill>
                  <a:srgbClr val="E63275"/>
                </a:solidFill>
              </a:rPr>
              <a:t> “</a:t>
            </a:r>
            <a:r>
              <a:rPr lang="pl-PL" i="1" dirty="0">
                <a:solidFill>
                  <a:srgbClr val="E63275"/>
                </a:solidFill>
              </a:rPr>
              <a:t>Musimy wpierw zorganizować pewne sprawy</a:t>
            </a:r>
            <a:r>
              <a:rPr lang="en-IE" i="1" dirty="0">
                <a:solidFill>
                  <a:srgbClr val="E63275"/>
                </a:solidFill>
              </a:rPr>
              <a:t>.”  </a:t>
            </a:r>
            <a:endParaRPr lang="en-IE" dirty="0">
              <a:solidFill>
                <a:srgbClr val="E63275"/>
              </a:solidFill>
            </a:endParaRPr>
          </a:p>
          <a:p>
            <a:r>
              <a:rPr lang="pl-PL" b="1" dirty="0">
                <a:solidFill>
                  <a:srgbClr val="10B1A2"/>
                </a:solidFill>
              </a:rPr>
              <a:t>INFORMACJA</a:t>
            </a:r>
            <a:r>
              <a:rPr lang="en-IE" b="1" dirty="0">
                <a:solidFill>
                  <a:srgbClr val="10B1A2"/>
                </a:solidFill>
              </a:rPr>
              <a:t>:</a:t>
            </a:r>
            <a:r>
              <a:rPr lang="en-IE" dirty="0">
                <a:solidFill>
                  <a:srgbClr val="10B1A2"/>
                </a:solidFill>
              </a:rPr>
              <a:t> </a:t>
            </a:r>
            <a:r>
              <a:rPr lang="pl-PL" dirty="0"/>
              <a:t>Chociaż jest prawdą, że biznes wymaga większej organizacji, jedną z najpopularniejszych form zwlekania jest organizowanie lub sprzątanie.</a:t>
            </a:r>
          </a:p>
          <a:p>
            <a:r>
              <a:rPr lang="pl-PL" dirty="0"/>
              <a:t>Jest to popularna forma odwrócenia uwagi od wykonywanego zadania, ponieważ osoba odkładająca działanie nadal ma tę zaletę, że czuje się produktywna, podczas gdy unika ważniejszego zadania.</a:t>
            </a:r>
          </a:p>
          <a:p>
            <a:r>
              <a:rPr lang="pl-PL" dirty="0"/>
              <a:t>Odwlekanie i odwracanie uwagi od celów nadal uniemożliwia osiągnięcie celów biznesowych.</a:t>
            </a:r>
            <a:endParaRPr lang="en-IE" dirty="0"/>
          </a:p>
        </p:txBody>
      </p:sp>
      <p:pic>
        <p:nvPicPr>
          <p:cNvPr id="6" name="Picture 5" descr="A picture containing drawing&#10;&#10;Description automatically generated">
            <a:extLst>
              <a:ext uri="{FF2B5EF4-FFF2-40B4-BE49-F238E27FC236}">
                <a16:creationId xmlns:a16="http://schemas.microsoft.com/office/drawing/2014/main" id="{68CB0281-281B-4AC8-8C33-1503B046008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0943" y="2698769"/>
            <a:ext cx="4141041" cy="2812457"/>
          </a:xfrm>
          <a:prstGeom prst="rect">
            <a:avLst/>
          </a:prstGeom>
        </p:spPr>
      </p:pic>
    </p:spTree>
    <p:extLst>
      <p:ext uri="{BB962C8B-B14F-4D97-AF65-F5344CB8AC3E}">
        <p14:creationId xmlns:p14="http://schemas.microsoft.com/office/powerpoint/2010/main" val="94353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867807" y="2117448"/>
            <a:ext cx="7701265" cy="3975101"/>
          </a:xfrm>
        </p:spPr>
        <p:txBody>
          <a:bodyPr/>
          <a:lstStyle/>
          <a:p>
            <a:r>
              <a:rPr lang="pl-PL" b="1" dirty="0">
                <a:solidFill>
                  <a:srgbClr val="E63275"/>
                </a:solidFill>
              </a:rPr>
              <a:t>STWIERDZENIE PRZEDSIĘBIORCY: „To dla nas teraz bardzo pracowity czas; powinniśmy poczekać, aż sytuacja się uspokoi ”.</a:t>
            </a:r>
          </a:p>
          <a:p>
            <a:r>
              <a:rPr lang="pl-PL" b="1" dirty="0">
                <a:solidFill>
                  <a:srgbClr val="10B1A2"/>
                </a:solidFill>
              </a:rPr>
              <a:t>INFORMACJA</a:t>
            </a:r>
            <a:r>
              <a:rPr lang="en-IE" b="1" dirty="0">
                <a:solidFill>
                  <a:srgbClr val="10B1A2"/>
                </a:solidFill>
              </a:rPr>
              <a:t>: </a:t>
            </a:r>
            <a:r>
              <a:rPr lang="pl-PL" dirty="0"/>
              <a:t>Jest prawdopodobne, że ciągła praca, której doświadczasz, polega bardziej na tym, że Twój zespół ma nadmierne zdolności produkcyjne z powodu a) nieefektywnych systemów; b) wzrost; c) niespójne cykle przychodów lub d) ograniczone szkolenia i narzędzia dla członków zespołu.</a:t>
            </a:r>
          </a:p>
          <a:p>
            <a:r>
              <a:rPr lang="pl-PL" dirty="0"/>
              <a:t>Rozwiązaniem tego rodzaju zajętego czasu nie jest czekanie, ponieważ ryzyko czekania jest w rzeczywistości pogorszeniem działalności i zepsuciem reputacji z powodu obniżenia jakości usług.</a:t>
            </a:r>
            <a:endParaRPr lang="en-IE" dirty="0"/>
          </a:p>
        </p:txBody>
      </p:sp>
      <p:sp>
        <p:nvSpPr>
          <p:cNvPr id="7" name="Text Placeholder 1">
            <a:extLst>
              <a:ext uri="{FF2B5EF4-FFF2-40B4-BE49-F238E27FC236}">
                <a16:creationId xmlns:a16="http://schemas.microsoft.com/office/drawing/2014/main" id="{D7C35327-CE0F-4C19-A73E-E837356B1807}"/>
              </a:ext>
            </a:extLst>
          </p:cNvPr>
          <p:cNvSpPr txBox="1">
            <a:spLocks/>
          </p:cNvSpPr>
          <p:nvPr/>
        </p:nvSpPr>
        <p:spPr>
          <a:xfrm>
            <a:off x="3762704" y="671119"/>
            <a:ext cx="7806368" cy="10340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pl-PL" b="1" dirty="0">
                <a:solidFill>
                  <a:srgbClr val="E63275"/>
                </a:solidFill>
              </a:rPr>
              <a:t>Przyglądnijmy się na niektórym informacją zwrotnym dotyczącym mentoringu ...</a:t>
            </a:r>
            <a:endParaRPr lang="en-IE" b="1" dirty="0">
              <a:solidFill>
                <a:srgbClr val="E63275"/>
              </a:solidFill>
            </a:endParaRPr>
          </a:p>
        </p:txBody>
      </p:sp>
      <p:pic>
        <p:nvPicPr>
          <p:cNvPr id="9" name="Picture 8" descr="A person wearing a purple shirt&#10;&#10;Description automatically generated">
            <a:extLst>
              <a:ext uri="{FF2B5EF4-FFF2-40B4-BE49-F238E27FC236}">
                <a16:creationId xmlns:a16="http://schemas.microsoft.com/office/drawing/2014/main" id="{A533B37B-D2F2-4CEB-84C3-D7889FD44D03}"/>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83779" y="2582270"/>
            <a:ext cx="2843478" cy="4265217"/>
          </a:xfrm>
          <a:prstGeom prst="rect">
            <a:avLst/>
          </a:prstGeom>
        </p:spPr>
      </p:pic>
    </p:spTree>
    <p:extLst>
      <p:ext uri="{BB962C8B-B14F-4D97-AF65-F5344CB8AC3E}">
        <p14:creationId xmlns:p14="http://schemas.microsoft.com/office/powerpoint/2010/main" val="12573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836277" y="2117448"/>
            <a:ext cx="7732796" cy="3975101"/>
          </a:xfrm>
        </p:spPr>
        <p:txBody>
          <a:bodyPr/>
          <a:lstStyle/>
          <a:p>
            <a:r>
              <a:rPr lang="pl-PL" b="1" dirty="0">
                <a:solidFill>
                  <a:srgbClr val="E63275"/>
                </a:solidFill>
              </a:rPr>
              <a:t>STWIERDZENIE PRZEDSIĘBIORCY : „Chcemy przejść przez fazę przejściową, zanim zaczniemy”.</a:t>
            </a:r>
          </a:p>
          <a:p>
            <a:r>
              <a:rPr lang="pl-PL" b="1" dirty="0">
                <a:solidFill>
                  <a:srgbClr val="10B1A2"/>
                </a:solidFill>
              </a:rPr>
              <a:t>INFORMACJA</a:t>
            </a:r>
            <a:r>
              <a:rPr lang="en-IE" b="1" dirty="0">
                <a:solidFill>
                  <a:srgbClr val="10B1A2"/>
                </a:solidFill>
              </a:rPr>
              <a:t>: </a:t>
            </a:r>
            <a:r>
              <a:rPr lang="pl-PL" dirty="0"/>
              <a:t>Zdrowy biznes jest zawsze w fazie przejściowej. Pytania, na które liderzy biznesu powinni uzyskać wsparcie, aby odpowiedzieć, to a) czy to jest właściwa zmiana? b) czy optymalizujemy to przejście? c) co będzie dalej i jak możemy aktywnie rozpocząć przygotowania?</a:t>
            </a:r>
          </a:p>
          <a:p>
            <a:r>
              <a:rPr lang="pl-PL" dirty="0"/>
              <a:t>Czy nie byłoby wspaniale, gdybyśmy otrzymali wsparcie, aby ta zmiana przebiegła gładko?!</a:t>
            </a:r>
            <a:endParaRPr lang="en-IE" dirty="0"/>
          </a:p>
        </p:txBody>
      </p:sp>
      <p:sp>
        <p:nvSpPr>
          <p:cNvPr id="7" name="Text Placeholder 1">
            <a:extLst>
              <a:ext uri="{FF2B5EF4-FFF2-40B4-BE49-F238E27FC236}">
                <a16:creationId xmlns:a16="http://schemas.microsoft.com/office/drawing/2014/main" id="{51C9596D-3E7E-4268-A1A3-7627CF0B0431}"/>
              </a:ext>
            </a:extLst>
          </p:cNvPr>
          <p:cNvSpPr txBox="1">
            <a:spLocks/>
          </p:cNvSpPr>
          <p:nvPr/>
        </p:nvSpPr>
        <p:spPr>
          <a:xfrm>
            <a:off x="3762704" y="671119"/>
            <a:ext cx="7806368" cy="10340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pl-PL" b="1" dirty="0">
                <a:solidFill>
                  <a:srgbClr val="E63275"/>
                </a:solidFill>
              </a:rPr>
              <a:t>Przyglądnijmy się na niektórym informacją zwrotnym dotyczącym mentoringu ...</a:t>
            </a:r>
            <a:endParaRPr lang="en-IE" b="1" dirty="0">
              <a:solidFill>
                <a:srgbClr val="E63275"/>
              </a:solidFill>
            </a:endParaRPr>
          </a:p>
        </p:txBody>
      </p:sp>
      <p:pic>
        <p:nvPicPr>
          <p:cNvPr id="9" name="Picture 8" descr="A picture containing insect, flower&#10;&#10;Description automatically generated">
            <a:extLst>
              <a:ext uri="{FF2B5EF4-FFF2-40B4-BE49-F238E27FC236}">
                <a16:creationId xmlns:a16="http://schemas.microsoft.com/office/drawing/2014/main" id="{E8DE7A16-ADC8-49C5-A7D7-9B5C9EDE8CF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68165" y="2991294"/>
            <a:ext cx="3594539" cy="3397963"/>
          </a:xfrm>
          <a:prstGeom prst="rect">
            <a:avLst/>
          </a:prstGeom>
        </p:spPr>
      </p:pic>
    </p:spTree>
    <p:extLst>
      <p:ext uri="{BB962C8B-B14F-4D97-AF65-F5344CB8AC3E}">
        <p14:creationId xmlns:p14="http://schemas.microsoft.com/office/powerpoint/2010/main" val="259472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539969" y="625181"/>
            <a:ext cx="7407087" cy="1288090"/>
          </a:xfrm>
        </p:spPr>
        <p:txBody>
          <a:bodyPr>
            <a:normAutofit/>
          </a:bodyPr>
          <a:lstStyle/>
          <a:p>
            <a:r>
              <a:rPr lang="pl-PL" b="1" dirty="0">
                <a:solidFill>
                  <a:srgbClr val="E63275"/>
                </a:solidFill>
              </a:rPr>
              <a:t>Zewnętrzne wsparcie </a:t>
            </a:r>
            <a:r>
              <a:rPr lang="en-IE" b="1" dirty="0">
                <a:solidFill>
                  <a:srgbClr val="E63275"/>
                </a:solidFill>
              </a:rPr>
              <a:t>Start</a:t>
            </a:r>
            <a:r>
              <a:rPr lang="pl-PL" b="1" dirty="0">
                <a:solidFill>
                  <a:srgbClr val="E63275"/>
                </a:solidFill>
              </a:rPr>
              <a:t>u</a:t>
            </a:r>
            <a:r>
              <a:rPr lang="en-IE" b="1" dirty="0">
                <a:solidFill>
                  <a:srgbClr val="E63275"/>
                </a:solidFill>
              </a:rPr>
              <a:t>p</a:t>
            </a:r>
            <a:r>
              <a:rPr lang="pl-PL" b="1" dirty="0">
                <a:solidFill>
                  <a:srgbClr val="E63275"/>
                </a:solidFill>
              </a:rPr>
              <a:t>ów:</a:t>
            </a:r>
            <a:r>
              <a:rPr lang="en-IE" b="1" dirty="0">
                <a:solidFill>
                  <a:srgbClr val="E95273"/>
                </a:solidFill>
              </a:rPr>
              <a:t> </a:t>
            </a:r>
          </a:p>
          <a:p>
            <a:r>
              <a:rPr lang="en-IE" b="1" dirty="0" err="1">
                <a:solidFill>
                  <a:srgbClr val="10B1A2"/>
                </a:solidFill>
              </a:rPr>
              <a:t>Inkubatory</a:t>
            </a:r>
            <a:r>
              <a:rPr lang="en-IE" b="1" dirty="0">
                <a:solidFill>
                  <a:srgbClr val="10B1A2"/>
                </a:solidFill>
              </a:rPr>
              <a:t> </a:t>
            </a:r>
            <a:r>
              <a:rPr lang="en-IE" b="1" dirty="0" err="1">
                <a:solidFill>
                  <a:srgbClr val="10B1A2"/>
                </a:solidFill>
              </a:rPr>
              <a:t>i</a:t>
            </a:r>
            <a:r>
              <a:rPr lang="en-IE" b="1" dirty="0">
                <a:solidFill>
                  <a:srgbClr val="10B1A2"/>
                </a:solidFill>
              </a:rPr>
              <a:t> </a:t>
            </a:r>
            <a:r>
              <a:rPr lang="pl-PL" b="1" dirty="0">
                <a:solidFill>
                  <a:srgbClr val="10B1A2"/>
                </a:solidFill>
              </a:rPr>
              <a:t>A</a:t>
            </a:r>
            <a:r>
              <a:rPr lang="en-IE" b="1" dirty="0" err="1">
                <a:solidFill>
                  <a:srgbClr val="10B1A2"/>
                </a:solidFill>
              </a:rPr>
              <a:t>kceleratory</a:t>
            </a:r>
            <a:endParaRPr lang="en-IE" b="1" dirty="0">
              <a:solidFill>
                <a:srgbClr val="10B1A2"/>
              </a:solidFill>
            </a:endParaRPr>
          </a:p>
          <a:p>
            <a:endParaRPr lang="en-IE"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4" name="Rectangle 3">
            <a:extLst>
              <a:ext uri="{FF2B5EF4-FFF2-40B4-BE49-F238E27FC236}">
                <a16:creationId xmlns:a16="http://schemas.microsoft.com/office/drawing/2014/main" id="{1CE7E70B-1DEE-44C5-9F36-AF18977A58F2}"/>
              </a:ext>
            </a:extLst>
          </p:cNvPr>
          <p:cNvSpPr/>
          <p:nvPr/>
        </p:nvSpPr>
        <p:spPr>
          <a:xfrm>
            <a:off x="539970" y="1916885"/>
            <a:ext cx="9096810" cy="4524315"/>
          </a:xfrm>
          <a:prstGeom prst="rect">
            <a:avLst/>
          </a:prstGeom>
        </p:spPr>
        <p:txBody>
          <a:bodyPr wrap="square">
            <a:spAutoFit/>
          </a:bodyPr>
          <a:lstStyle/>
          <a:p>
            <a:r>
              <a:rPr lang="pl-PL" sz="2400" dirty="0">
                <a:solidFill>
                  <a:srgbClr val="E63275"/>
                </a:solidFill>
              </a:rPr>
              <a:t>Inkubator</a:t>
            </a:r>
            <a:r>
              <a:rPr lang="pl-PL" sz="2400" dirty="0">
                <a:solidFill>
                  <a:srgbClr val="7F7F7F"/>
                </a:solidFill>
              </a:rPr>
              <a:t> zazwyczaj oferuje wspólne przestrzenie biurowe, możliwości nawiązywania kontaktów i mentoringu. Co-</a:t>
            </a:r>
            <a:r>
              <a:rPr lang="pl-PL" sz="2400" dirty="0" err="1">
                <a:solidFill>
                  <a:srgbClr val="7F7F7F"/>
                </a:solidFill>
              </a:rPr>
              <a:t>working</a:t>
            </a:r>
            <a:r>
              <a:rPr lang="pl-PL" sz="2400" dirty="0">
                <a:solidFill>
                  <a:srgbClr val="7F7F7F"/>
                </a:solidFill>
              </a:rPr>
              <a:t> jest często częścią doświadczenia inkubatora, chociaż niektóre oferują prywatne przestrzenie biurowe. Inkubatory obsługują w szczególności nowe firmy, wspierając rozwój nowej firmy, jak sugeruje nazwa</a:t>
            </a:r>
          </a:p>
          <a:p>
            <a:endParaRPr lang="pl-PL" sz="2400" dirty="0">
              <a:solidFill>
                <a:srgbClr val="7F7F7F"/>
              </a:solidFill>
            </a:endParaRPr>
          </a:p>
          <a:p>
            <a:r>
              <a:rPr lang="pl-PL" sz="2400" dirty="0">
                <a:solidFill>
                  <a:srgbClr val="7F7F7F"/>
                </a:solidFill>
              </a:rPr>
              <a:t>Tymczasem </a:t>
            </a:r>
            <a:r>
              <a:rPr lang="pl-PL" sz="2400" dirty="0">
                <a:solidFill>
                  <a:srgbClr val="E63275"/>
                </a:solidFill>
              </a:rPr>
              <a:t>programy akceleratorów </a:t>
            </a:r>
            <a:r>
              <a:rPr lang="pl-PL" sz="2400" dirty="0">
                <a:solidFill>
                  <a:srgbClr val="7F7F7F"/>
                </a:solidFill>
              </a:rPr>
              <a:t>są skierowane do istniejących firm, które mają potencjał rozwoju. W odróżnieniu od inkubatorów, akceleratory oferują opiekę mentora i zazwyczaj zapewniają również kapitał zalążkowy w zamian za udział w firmie.</a:t>
            </a:r>
          </a:p>
          <a:p>
            <a:endParaRPr lang="pl-PL" sz="2400" dirty="0">
              <a:solidFill>
                <a:srgbClr val="7F7F7F"/>
              </a:solidFill>
            </a:endParaRPr>
          </a:p>
          <a:p>
            <a:r>
              <a:rPr lang="pl-PL" sz="2400" dirty="0">
                <a:solidFill>
                  <a:srgbClr val="7F7F7F"/>
                </a:solidFill>
              </a:rPr>
              <a:t>Przyjrzyjmy się zaletom typowego akceleratora…</a:t>
            </a:r>
            <a:endParaRPr lang="en-IE" sz="2400" dirty="0">
              <a:solidFill>
                <a:srgbClr val="7F7F7F"/>
              </a:solidFill>
            </a:endParaRPr>
          </a:p>
        </p:txBody>
      </p:sp>
    </p:spTree>
    <p:extLst>
      <p:ext uri="{BB962C8B-B14F-4D97-AF65-F5344CB8AC3E}">
        <p14:creationId xmlns:p14="http://schemas.microsoft.com/office/powerpoint/2010/main" val="357438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333287" y="504202"/>
            <a:ext cx="8246692" cy="852011"/>
          </a:xfrm>
        </p:spPr>
        <p:txBody>
          <a:bodyPr>
            <a:noAutofit/>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539691" y="1963161"/>
            <a:ext cx="8540481" cy="4893647"/>
          </a:xfrm>
          <a:prstGeom prst="rect">
            <a:avLst/>
          </a:prstGeom>
        </p:spPr>
        <p:txBody>
          <a:bodyPr wrap="square">
            <a:spAutoFit/>
          </a:bodyPr>
          <a:lstStyle/>
          <a:p>
            <a:pPr marL="457200" indent="-457200">
              <a:buFont typeface="+mj-lt"/>
              <a:buAutoNum type="arabicPeriod"/>
            </a:pPr>
            <a:r>
              <a:rPr lang="pl-PL" sz="2400" b="1" dirty="0">
                <a:solidFill>
                  <a:srgbClr val="E95273"/>
                </a:solidFill>
              </a:rPr>
              <a:t>Kompleksowe wsparcie: </a:t>
            </a:r>
            <a:r>
              <a:rPr lang="pl-PL" sz="2400" dirty="0"/>
              <a:t>prowadzenie start-</a:t>
            </a:r>
            <a:r>
              <a:rPr lang="pl-PL" sz="2400" dirty="0" err="1"/>
              <a:t>upu</a:t>
            </a:r>
            <a:r>
              <a:rPr lang="pl-PL" sz="2400" dirty="0"/>
              <a:t> może być samotne i trudne. W tym miejscu może pomóc akcelerator. Otrzymujesz wsparcie od mentorów i sponsorów. Oprócz wsparcia emocjonalnego zapewniają kierunek, doświadczenie i wiedzę. Dodatkowo masz przy sobie wsparcie innych założycieli programu akceleracyjnego.</a:t>
            </a:r>
          </a:p>
          <a:p>
            <a:pPr marL="457200" indent="-457200">
              <a:buFont typeface="+mj-lt"/>
              <a:buAutoNum type="arabicPeriod"/>
            </a:pPr>
            <a:endParaRPr lang="pl-PL" sz="2400" b="1" dirty="0">
              <a:solidFill>
                <a:srgbClr val="E95273"/>
              </a:solidFill>
            </a:endParaRPr>
          </a:p>
          <a:p>
            <a:pPr marL="457200" indent="-457200">
              <a:buFont typeface="+mj-lt"/>
              <a:buAutoNum type="arabicPeriod"/>
            </a:pPr>
            <a:r>
              <a:rPr lang="pl-PL" sz="2400" b="1" dirty="0">
                <a:solidFill>
                  <a:srgbClr val="E95273"/>
                </a:solidFill>
              </a:rPr>
              <a:t>Pełen zestaw działań: </a:t>
            </a:r>
            <a:r>
              <a:rPr lang="pl-PL" sz="2400" dirty="0"/>
              <a:t>kilka miesięcy programu akceleracyjnego jest wypełnionych po brzegi działaniami, które przynoszą korzyści Twojemu start-</a:t>
            </a:r>
            <a:r>
              <a:rPr lang="pl-PL" sz="2400" dirty="0" err="1"/>
              <a:t>upowi</a:t>
            </a:r>
            <a:r>
              <a:rPr lang="pl-PL" sz="2400" dirty="0"/>
              <a:t>: spotkania z mentorami, sesje opinii, prezentacje „dnia demonstracyjnego” i nawiązywanie kontaktów. Jest wiele informacji, które można zastosować bezpośrednio w swoim startupie.</a:t>
            </a:r>
            <a:endParaRPr lang="en-IE" sz="2400" dirty="0">
              <a:cs typeface="Arial" pitchFamily="34" charset="0"/>
            </a:endParaRPr>
          </a:p>
        </p:txBody>
      </p:sp>
    </p:spTree>
    <p:extLst>
      <p:ext uri="{BB962C8B-B14F-4D97-AF65-F5344CB8AC3E}">
        <p14:creationId xmlns:p14="http://schemas.microsoft.com/office/powerpoint/2010/main" val="149148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299103" y="632389"/>
            <a:ext cx="8255237" cy="854449"/>
          </a:xfrm>
        </p:spPr>
        <p:txBody>
          <a:bodyPr>
            <a:noAutofit/>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766194" y="2396602"/>
            <a:ext cx="8540481" cy="3785652"/>
          </a:xfrm>
          <a:prstGeom prst="rect">
            <a:avLst/>
          </a:prstGeom>
        </p:spPr>
        <p:txBody>
          <a:bodyPr wrap="square">
            <a:spAutoFit/>
          </a:bodyPr>
          <a:lstStyle/>
          <a:p>
            <a:pPr marL="457200" indent="-457200">
              <a:buFont typeface="+mj-lt"/>
              <a:buAutoNum type="arabicPeriod" startAt="3"/>
            </a:pPr>
            <a:r>
              <a:rPr lang="pl-PL" sz="2400" b="1" dirty="0">
                <a:solidFill>
                  <a:srgbClr val="E95273"/>
                </a:solidFill>
              </a:rPr>
              <a:t>Dostęp dla inwestorów: </a:t>
            </a:r>
            <a:r>
              <a:rPr lang="pl-PL" sz="2400" dirty="0"/>
              <a:t>akceleratory zwykle nie dają zbyt wielu funduszy, a ich celem jest bezpośrednie połączenie Cię z zainteresowanymi inwestorami, których przyciągają akceleratory w nadziei na odkrycie kolejnej wielkiej rzeczy. W „dni demonstracyjne” wielu inwestorów jest zapraszanych do oglądania prezentacji, a następnie można się z nimi spotkać i mieszać. Mogą zaoferować dodatkowe oferty finansowania, zwłaszcza gdy zauważą, że program akceleracyjny pomógł ci w dalszym rozwoju twojego start-</a:t>
            </a:r>
            <a:r>
              <a:rPr lang="pl-PL" sz="2400" dirty="0" err="1"/>
              <a:t>upu</a:t>
            </a:r>
            <a:r>
              <a:rPr lang="pl-PL" sz="2400" dirty="0"/>
              <a:t> i wykazuje potencjał rozwojowy.</a:t>
            </a:r>
            <a:endParaRPr lang="en-IE" sz="2400" dirty="0"/>
          </a:p>
        </p:txBody>
      </p:sp>
    </p:spTree>
    <p:extLst>
      <p:ext uri="{BB962C8B-B14F-4D97-AF65-F5344CB8AC3E}">
        <p14:creationId xmlns:p14="http://schemas.microsoft.com/office/powerpoint/2010/main" val="21686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87229"/>
            <a:ext cx="7407087" cy="1117661"/>
          </a:xfrm>
        </p:spPr>
        <p:txBody>
          <a:bodyPr>
            <a:normAutofit fontScale="85000" lnSpcReduction="10000"/>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782972" y="2315498"/>
            <a:ext cx="8540481" cy="3046988"/>
          </a:xfrm>
          <a:prstGeom prst="rect">
            <a:avLst/>
          </a:prstGeom>
        </p:spPr>
        <p:txBody>
          <a:bodyPr wrap="square">
            <a:spAutoFit/>
          </a:bodyPr>
          <a:lstStyle/>
          <a:p>
            <a:pPr marL="457200" indent="-457200">
              <a:buFont typeface="+mj-lt"/>
              <a:buAutoNum type="arabicPeriod" startAt="4"/>
            </a:pPr>
            <a:r>
              <a:rPr lang="pl-PL" sz="2400" b="1" dirty="0">
                <a:solidFill>
                  <a:srgbClr val="E95273"/>
                </a:solidFill>
              </a:rPr>
              <a:t>Przyspieszona wiedza: </a:t>
            </a:r>
            <a:r>
              <a:rPr lang="pl-PL" sz="2400" dirty="0"/>
              <a:t>program akceleratora zawiera wiele informacji z lat doświadczeń i umiejętności, które zgromadził każdy mentor lub menedżer akceleratora. Te skoncentrowane informacje pozwalają przyspieszyć to, co robisz ze swoim start-</a:t>
            </a:r>
            <a:r>
              <a:rPr lang="pl-PL" sz="2400" dirty="0" err="1"/>
              <a:t>upem</a:t>
            </a:r>
            <a:r>
              <a:rPr lang="pl-PL" sz="2400" dirty="0"/>
              <a:t>. Zamiast wymyślać koło na nowo, wykorzystujesz lata zgromadzonej przez nich wiedzy, aby uruchomić swój start-</a:t>
            </a:r>
            <a:r>
              <a:rPr lang="pl-PL" sz="2400" dirty="0" err="1"/>
              <a:t>up</a:t>
            </a:r>
            <a:r>
              <a:rPr lang="pl-PL" sz="2400" dirty="0"/>
              <a:t> w bardziej przemyślany i strategiczny sposób. Oczywiście może to zwiększyć Twoje szanse na sukces.</a:t>
            </a:r>
            <a:endParaRPr lang="en-IE" sz="2400" dirty="0"/>
          </a:p>
        </p:txBody>
      </p:sp>
    </p:spTree>
    <p:extLst>
      <p:ext uri="{BB962C8B-B14F-4D97-AF65-F5344CB8AC3E}">
        <p14:creationId xmlns:p14="http://schemas.microsoft.com/office/powerpoint/2010/main" val="17302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461473" y="417010"/>
            <a:ext cx="8280875" cy="697353"/>
          </a:xfrm>
        </p:spPr>
        <p:txBody>
          <a:bodyPr>
            <a:noAutofit/>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522913" y="2306661"/>
            <a:ext cx="10399553" cy="4524315"/>
          </a:xfrm>
          <a:prstGeom prst="rect">
            <a:avLst/>
          </a:prstGeom>
          <a:solidFill>
            <a:schemeClr val="bg1"/>
          </a:solidFill>
        </p:spPr>
        <p:txBody>
          <a:bodyPr wrap="square">
            <a:spAutoFit/>
          </a:bodyPr>
          <a:lstStyle/>
          <a:p>
            <a:pPr marL="457200" indent="-457200">
              <a:buFont typeface="+mj-lt"/>
              <a:buAutoNum type="arabicPeriod" startAt="5"/>
            </a:pPr>
            <a:r>
              <a:rPr lang="pl-PL" sz="2400" b="1" dirty="0">
                <a:solidFill>
                  <a:srgbClr val="E95273"/>
                </a:solidFill>
              </a:rPr>
              <a:t>Brama do przyszłych klientów: </a:t>
            </a:r>
            <a:r>
              <a:rPr lang="pl-PL" sz="2400" dirty="0"/>
              <a:t>akceleratory obejmują odbiorców docelowych podczas dni demonstracyjnych, aby mogli usłyszeć, co robisz. Może to wywołać wczesny szum i zapewnić zaawansowaną reklamę, a także pomóc w powiadomieniu ich o uruchomieniu. Potencjalni klienci, z którymi się kontaktujesz, mogą stanowić początek ważnej bazy danych potencjalnych klientów, a także zapewnić przewagę w rozwoju marki i rozpoznawalności.</a:t>
            </a:r>
          </a:p>
          <a:p>
            <a:pPr marL="457200" indent="-457200">
              <a:buFont typeface="+mj-lt"/>
              <a:buAutoNum type="arabicPeriod" startAt="5"/>
            </a:pPr>
            <a:r>
              <a:rPr lang="pl-PL" sz="2400" b="1" dirty="0">
                <a:solidFill>
                  <a:srgbClr val="E95273"/>
                </a:solidFill>
              </a:rPr>
              <a:t>Rozwój umiejętności: </a:t>
            </a:r>
            <a:r>
              <a:rPr lang="pl-PL" sz="2400" dirty="0"/>
              <a:t>akceleratory koncentrują się na uczeniu umiejętności niezbędnych do prowadzenia firmy, w tym sprzedaży i marketingu, komunikacji, finansów, a nawet niektórych umiejętności technicznych. Możesz współpracować z innymi założycielami, którzy należą do tej samej kohorty programu, co stanowi doskonały poligon doświadczalny do późniejszego rozpowszechniania swoich umiejętności we własnym zespole.</a:t>
            </a:r>
            <a:endParaRPr lang="en-IE" sz="2400" dirty="0"/>
          </a:p>
        </p:txBody>
      </p:sp>
    </p:spTree>
    <p:extLst>
      <p:ext uri="{BB962C8B-B14F-4D97-AF65-F5344CB8AC3E}">
        <p14:creationId xmlns:p14="http://schemas.microsoft.com/office/powerpoint/2010/main" val="88150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34338" y="2381967"/>
            <a:ext cx="6387755" cy="2497338"/>
          </a:xfrm>
        </p:spPr>
        <p:txBody>
          <a:bodyPr rtlCol="0">
            <a:noAutofit/>
          </a:bodyPr>
          <a:lstStyle/>
          <a:p>
            <a:pPr algn="l">
              <a:defRPr/>
            </a:pPr>
            <a:r>
              <a:rPr lang="pl-PL" sz="4800" b="1" i="0" dirty="0"/>
              <a:t>ROZDZIAŁ</a:t>
            </a:r>
            <a:r>
              <a:rPr lang="en-US" sz="4800" b="1" i="0" dirty="0"/>
              <a:t> 1:</a:t>
            </a:r>
          </a:p>
          <a:p>
            <a:pPr algn="l">
              <a:defRPr/>
            </a:pPr>
            <a:endParaRPr lang="en-US" sz="1200" i="0" dirty="0"/>
          </a:p>
          <a:p>
            <a:pPr algn="l">
              <a:defRPr/>
            </a:pPr>
            <a:r>
              <a:rPr lang="en-US" sz="4800" b="1" i="0" dirty="0" err="1"/>
              <a:t>Potrzebujesz</a:t>
            </a:r>
            <a:r>
              <a:rPr lang="pl-PL" sz="4800" b="1" i="0" dirty="0"/>
              <a:t> </a:t>
            </a:r>
            <a:r>
              <a:rPr lang="en-US" sz="4800" b="1" i="0" dirty="0" err="1"/>
              <a:t>Wsparcia</a:t>
            </a:r>
            <a:r>
              <a:rPr lang="en-US" sz="4800" b="1" i="0" dirty="0"/>
              <a:t> </a:t>
            </a:r>
            <a:r>
              <a:rPr lang="en-US" sz="4800" b="1" i="0" dirty="0" err="1"/>
              <a:t>Zewnętrznego</a:t>
            </a:r>
            <a:endParaRPr lang="en-US" sz="4800" b="1" i="0" dirty="0"/>
          </a:p>
          <a:p>
            <a:pPr algn="l">
              <a:defRPr/>
            </a:pPr>
            <a:endParaRPr lang="en-US" sz="2800" dirty="0"/>
          </a:p>
          <a:p>
            <a:pPr algn="l">
              <a:lnSpc>
                <a:spcPct val="100000"/>
              </a:lnSpc>
              <a:spcBef>
                <a:spcPts val="0"/>
              </a:spcBef>
            </a:pPr>
            <a:r>
              <a:rPr lang="pl-PL" sz="2400" i="0" dirty="0"/>
              <a:t>Pomyślne rozpoczęcie działalności wymaga szerokiej bazy wiedzy z wielu dziedzin - finansów, rozwoju produktów, marketingu, HR, PR i wielu innych. Zewnętrzne wsparcie może Cię poprowadzić w obszarach, w których Ty / Twój zespół możecie być słabsi.</a:t>
            </a:r>
            <a:endParaRPr lang="en-US" sz="4800" i="0" dirty="0"/>
          </a:p>
        </p:txBody>
      </p:sp>
      <p:pic>
        <p:nvPicPr>
          <p:cNvPr id="4" name="Picture 3" descr="A picture containing drawing, sunglasses&#10;&#10;Description automatically generated">
            <a:extLst>
              <a:ext uri="{FF2B5EF4-FFF2-40B4-BE49-F238E27FC236}">
                <a16:creationId xmlns:a16="http://schemas.microsoft.com/office/drawing/2014/main" id="{694F8B27-C73F-4B6F-8046-5CFA5215A733}"/>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662923" y="2536600"/>
            <a:ext cx="3192681" cy="3102200"/>
          </a:xfrm>
          <a:prstGeom prst="rect">
            <a:avLst/>
          </a:prstGeom>
        </p:spPr>
      </p:pic>
    </p:spTree>
    <p:extLst>
      <p:ext uri="{BB962C8B-B14F-4D97-AF65-F5344CB8AC3E}">
        <p14:creationId xmlns:p14="http://schemas.microsoft.com/office/powerpoint/2010/main" val="252954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53673"/>
            <a:ext cx="7908777" cy="1151218"/>
          </a:xfrm>
        </p:spPr>
        <p:txBody>
          <a:bodyPr>
            <a:normAutofit fontScale="92500"/>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876300" y="2416166"/>
            <a:ext cx="8540481" cy="2677656"/>
          </a:xfrm>
          <a:prstGeom prst="rect">
            <a:avLst/>
          </a:prstGeom>
        </p:spPr>
        <p:txBody>
          <a:bodyPr wrap="square">
            <a:spAutoFit/>
          </a:bodyPr>
          <a:lstStyle/>
          <a:p>
            <a:pPr marL="457200" indent="-457200">
              <a:buFont typeface="+mj-lt"/>
              <a:buAutoNum type="arabicPeriod" startAt="7"/>
            </a:pPr>
            <a:r>
              <a:rPr lang="pl-PL" sz="2400" b="1" dirty="0">
                <a:solidFill>
                  <a:srgbClr val="E95273"/>
                </a:solidFill>
              </a:rPr>
              <a:t>Zarządzanie ryzykiem: </a:t>
            </a:r>
            <a:r>
              <a:rPr lang="pl-PL" sz="2400" dirty="0"/>
              <a:t>każdy założyciel start-</a:t>
            </a:r>
            <a:r>
              <a:rPr lang="pl-PL" sz="2400" dirty="0" err="1"/>
              <a:t>upu</a:t>
            </a:r>
            <a:r>
              <a:rPr lang="pl-PL" sz="2400" dirty="0"/>
              <a:t> ma na myśli ryzyko niepowodzenia. Obejmuje to rynek, na który wchodzisz, produkt, który oferujesz i koncepcję, którą sprzedajesz. Akcelerator może zidentyfikować ryzyka w Twojej koncepcji i pomóc Ci pracować nad ich minimalizacją. Może wskazać kierunek aktywnego podejmowania ryzyka i skutecznego zarządzania nim.</a:t>
            </a:r>
            <a:endParaRPr lang="en-IE" sz="2400" dirty="0"/>
          </a:p>
        </p:txBody>
      </p:sp>
    </p:spTree>
    <p:extLst>
      <p:ext uri="{BB962C8B-B14F-4D97-AF65-F5344CB8AC3E}">
        <p14:creationId xmlns:p14="http://schemas.microsoft.com/office/powerpoint/2010/main" val="341295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36895"/>
            <a:ext cx="7754952" cy="1167995"/>
          </a:xfrm>
        </p:spPr>
        <p:txBody>
          <a:bodyPr>
            <a:normAutofit fontScale="92500"/>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876301" y="2323887"/>
            <a:ext cx="8540481" cy="3785652"/>
          </a:xfrm>
          <a:prstGeom prst="rect">
            <a:avLst/>
          </a:prstGeom>
        </p:spPr>
        <p:txBody>
          <a:bodyPr wrap="square">
            <a:spAutoFit/>
          </a:bodyPr>
          <a:lstStyle/>
          <a:p>
            <a:r>
              <a:rPr lang="en-IE" sz="2400" b="1" dirty="0">
                <a:solidFill>
                  <a:srgbClr val="E95273"/>
                </a:solidFill>
              </a:rPr>
              <a:t>8. </a:t>
            </a:r>
            <a:r>
              <a:rPr lang="pl-PL" sz="2400" b="1" dirty="0">
                <a:solidFill>
                  <a:srgbClr val="E95273"/>
                </a:solidFill>
              </a:rPr>
              <a:t>Szerszy obraz, perspektywa długoterminowa: </a:t>
            </a:r>
            <a:r>
              <a:rPr lang="pl-PL" sz="2400" dirty="0"/>
              <a:t>jako założyciel, zwłaszcza początkujący, może wydawać się niemożliwe, aby spojrzeć poza pierwsze sześć miesięcy do roku. Konieczne jest dążenie do znacznie dłuższego spojrzenia i wyniku. Mentorzy w programach akceleracyjnych mogą pomóc ci dostrzec złożoność, która rozwinie się z czasem i pokierują cię we właściwym kierunku, aby sobie z tym poradzić. Mogą zadawać pytania, które skłaniają Cię do myślenia o szerszej perspektywie i jak powinien on wyglądać, a następnie mogą zasugerować narzędzia i taktykę, które pozwolą Ci osiągnąć ten cel.</a:t>
            </a:r>
            <a:endParaRPr lang="en-IE" sz="2400" dirty="0"/>
          </a:p>
        </p:txBody>
      </p:sp>
    </p:spTree>
    <p:extLst>
      <p:ext uri="{BB962C8B-B14F-4D97-AF65-F5344CB8AC3E}">
        <p14:creationId xmlns:p14="http://schemas.microsoft.com/office/powerpoint/2010/main" val="2345426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419451"/>
            <a:ext cx="7951506" cy="1285440"/>
          </a:xfrm>
        </p:spPr>
        <p:txBody>
          <a:bodyPr>
            <a:normAutofit fontScale="92500"/>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474777" y="1858161"/>
            <a:ext cx="10688523" cy="4524315"/>
          </a:xfrm>
          <a:prstGeom prst="rect">
            <a:avLst/>
          </a:prstGeom>
          <a:solidFill>
            <a:schemeClr val="bg1"/>
          </a:solidFill>
        </p:spPr>
        <p:txBody>
          <a:bodyPr wrap="square">
            <a:spAutoFit/>
          </a:bodyPr>
          <a:lstStyle/>
          <a:p>
            <a:pPr marL="457200" indent="-457200">
              <a:buFont typeface="+mj-lt"/>
              <a:buAutoNum type="arabicPeriod" startAt="9"/>
            </a:pPr>
            <a:r>
              <a:rPr lang="pl-PL" sz="2400" b="1" dirty="0">
                <a:solidFill>
                  <a:srgbClr val="E95273"/>
                </a:solidFill>
              </a:rPr>
              <a:t>Trampolina: </a:t>
            </a:r>
            <a:r>
              <a:rPr lang="pl-PL" sz="2400" dirty="0"/>
              <a:t>Akcelerator może działać w przypadku start-</a:t>
            </a:r>
            <a:r>
              <a:rPr lang="pl-PL" sz="2400" dirty="0" err="1"/>
              <a:t>upów</a:t>
            </a:r>
            <a:r>
              <a:rPr lang="pl-PL" sz="2400" dirty="0"/>
              <a:t> we wszystkich fazach ich rozwoju. Nawet ci, którzy są znacznie bliżej bycia prawdziwym biznesem, powinni to rozważyć. Być może napotkałeś problem lub osiągnąłeś plateau wzrostu. Akcelerator może być tą odskocznią do następnego poziomu, do którego sam nie możesz się dostać. Może to obejmować użycie akceleratora i posiadanej w nim wiedzy specjalistycznej w celu wprowadzenia bardziej zróżnicowanej oferty lub rozszerzenia na nowy rynek.</a:t>
            </a:r>
          </a:p>
          <a:p>
            <a:pPr marL="457200" indent="-457200">
              <a:buFont typeface="+mj-lt"/>
              <a:buAutoNum type="arabicPeriod" startAt="9"/>
            </a:pPr>
            <a:r>
              <a:rPr lang="pl-PL" sz="2400" b="1" dirty="0">
                <a:solidFill>
                  <a:srgbClr val="E95273"/>
                </a:solidFill>
              </a:rPr>
              <a:t>Akcelerator dla każdego: </a:t>
            </a:r>
            <a:r>
              <a:rPr lang="pl-PL" sz="2400" dirty="0"/>
              <a:t>Rozwój programów akceleracyjnych oznacza, że istnieje taki, który najprawdopodobniej dotyczy etapu rozwoju, lokalizacji, branży lub niszy, pożądanego poziomu nadzoru i zaangażowania, planowanego wyniku lub innych czynników krytycznych dla tego, co chcesz ukończyć. Rezultatem jest zachęcające środowisko, które pomoże Ci się rozwijać.</a:t>
            </a:r>
            <a:endParaRPr lang="en-IE" sz="2400" dirty="0"/>
          </a:p>
        </p:txBody>
      </p:sp>
    </p:spTree>
    <p:extLst>
      <p:ext uri="{BB962C8B-B14F-4D97-AF65-F5344CB8AC3E}">
        <p14:creationId xmlns:p14="http://schemas.microsoft.com/office/powerpoint/2010/main" val="437041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876300" y="570451"/>
            <a:ext cx="7584036" cy="1134439"/>
          </a:xfrm>
        </p:spPr>
        <p:txBody>
          <a:bodyPr>
            <a:normAutofit fontScale="92500"/>
          </a:bodyPr>
          <a:lstStyle/>
          <a:p>
            <a:r>
              <a:rPr lang="pl-PL" altLang="ja-JP" b="1" dirty="0">
                <a:solidFill>
                  <a:srgbClr val="E95273"/>
                </a:solidFill>
                <a:latin typeface="Calibri" charset="0"/>
                <a:ea typeface="MS PGothic" charset="-128"/>
              </a:rPr>
              <a:t>Dołącz do akceleratora, aby rozwijać i wprowadzać innowacje w swoim startupie</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585230" y="2021746"/>
            <a:ext cx="10840576" cy="4154984"/>
          </a:xfrm>
          <a:prstGeom prst="rect">
            <a:avLst/>
          </a:prstGeom>
          <a:solidFill>
            <a:schemeClr val="bg1"/>
          </a:solidFill>
        </p:spPr>
        <p:txBody>
          <a:bodyPr wrap="square">
            <a:spAutoFit/>
          </a:bodyPr>
          <a:lstStyle/>
          <a:p>
            <a:pPr marL="457200" indent="-457200">
              <a:buFont typeface="+mj-lt"/>
              <a:buAutoNum type="arabicPeriod" startAt="11"/>
            </a:pPr>
            <a:r>
              <a:rPr lang="pl-PL" sz="2400" b="1" dirty="0">
                <a:solidFill>
                  <a:srgbClr val="E95273"/>
                </a:solidFill>
              </a:rPr>
              <a:t>Motywacja i morale: </a:t>
            </a:r>
            <a:r>
              <a:rPr lang="pl-PL" sz="2400" dirty="0"/>
              <a:t>kolektywne i oparte na współpracy środowisko, które można znaleźć w akceleratorach, z pewnością pozwoli Ci iść naprzód. Interakcja z innymi założycielami to potężna siła motywująca. Kiedy słyszysz o własnych zwątpieniach i wyzwaniach, rezonuje z tobą. Ponadto przypomina wam wszystkim, że można pokonać te wątpliwości i współpracować, aby pokonać odpowiednie przeszkody.</a:t>
            </a:r>
          </a:p>
          <a:p>
            <a:pPr marL="457200" indent="-457200">
              <a:buFont typeface="+mj-lt"/>
              <a:buAutoNum type="arabicPeriod" startAt="11"/>
            </a:pPr>
            <a:r>
              <a:rPr lang="pl-PL" sz="2400" b="1" dirty="0">
                <a:solidFill>
                  <a:srgbClr val="E95273"/>
                </a:solidFill>
              </a:rPr>
              <a:t>Dalsze wsparcie na długo po zakończeniu programu: </a:t>
            </a:r>
            <a:r>
              <a:rPr lang="pl-PL" sz="2400" dirty="0"/>
              <a:t>tylko dlatego, że program akceleracyjny kończy się za kilka miesięcy, nie oznacza, że wsparcie też. Przy akceleratorach rozwijają się długotrwałe relacje. Ponadto sieć absolwentów jest zawsze dostępna, aby skorzystać, zapytać o talenty, szukać inwestorów lub uzyskać informacje zwrotne, gdy będziesz kontynuować swój start-</a:t>
            </a:r>
            <a:r>
              <a:rPr lang="pl-PL" sz="2400" dirty="0" err="1"/>
              <a:t>up</a:t>
            </a:r>
            <a:r>
              <a:rPr lang="pl-PL" sz="2400" dirty="0"/>
              <a:t> lub podejmować inne projekty w przyszłości.</a:t>
            </a:r>
            <a:endParaRPr lang="en-IE" sz="2400" dirty="0"/>
          </a:p>
        </p:txBody>
      </p:sp>
    </p:spTree>
    <p:extLst>
      <p:ext uri="{BB962C8B-B14F-4D97-AF65-F5344CB8AC3E}">
        <p14:creationId xmlns:p14="http://schemas.microsoft.com/office/powerpoint/2010/main" val="239300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00459" y="1880075"/>
            <a:ext cx="6834381" cy="2666288"/>
          </a:xfrm>
        </p:spPr>
        <p:txBody>
          <a:bodyPr rtlCol="0">
            <a:noAutofit/>
          </a:bodyPr>
          <a:lstStyle/>
          <a:p>
            <a:pPr algn="l">
              <a:defRPr/>
            </a:pPr>
            <a:r>
              <a:rPr lang="pl-PL" sz="4800" b="1" i="0" dirty="0">
                <a:latin typeface="+mn-lt"/>
              </a:rPr>
              <a:t>ROZDZIAŁ</a:t>
            </a:r>
            <a:r>
              <a:rPr lang="en-US" sz="4800" b="1" i="0" dirty="0">
                <a:latin typeface="+mn-lt"/>
              </a:rPr>
              <a:t> 2:</a:t>
            </a:r>
          </a:p>
          <a:p>
            <a:pPr algn="l">
              <a:defRPr/>
            </a:pPr>
            <a:endParaRPr lang="en-US" sz="1200" i="0" dirty="0">
              <a:latin typeface="+mn-lt"/>
            </a:endParaRPr>
          </a:p>
          <a:p>
            <a:pPr algn="l">
              <a:defRPr/>
            </a:pPr>
            <a:r>
              <a:rPr lang="pl-PL" dirty="0">
                <a:latin typeface="+mn-lt"/>
              </a:rPr>
              <a:t>Znalezienie odpowiedniego wsparcia zewnętrznego dla swojego startupu</a:t>
            </a:r>
            <a:endParaRPr lang="en-US" sz="1200" i="0" dirty="0">
              <a:latin typeface="+mn-lt"/>
            </a:endParaRPr>
          </a:p>
          <a:p>
            <a:pPr>
              <a:defRPr/>
            </a:pPr>
            <a:r>
              <a:rPr lang="pl-PL" sz="2800" b="1" dirty="0"/>
              <a:t>Przykłady zewnętrznego wsparcia w zakresie przedsiębiorczości i inżynierii w Irlandii, Wielkiej Brytanii, Polsce i Turcji</a:t>
            </a:r>
            <a:endParaRPr lang="en-US" sz="4800" i="0" dirty="0">
              <a:latin typeface="+mn-lt"/>
            </a:endParaRPr>
          </a:p>
        </p:txBody>
      </p:sp>
      <p:pic>
        <p:nvPicPr>
          <p:cNvPr id="3" name="Picture 2" descr="A close up of a womans face&#10;&#10;Description automatically generated">
            <a:extLst>
              <a:ext uri="{FF2B5EF4-FFF2-40B4-BE49-F238E27FC236}">
                <a16:creationId xmlns:a16="http://schemas.microsoft.com/office/drawing/2014/main" id="{93A98656-808E-4285-9B46-61C757FFE52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797157" y="0"/>
            <a:ext cx="3237187" cy="6429375"/>
          </a:xfrm>
          <a:prstGeom prst="rect">
            <a:avLst/>
          </a:prstGeom>
        </p:spPr>
      </p:pic>
    </p:spTree>
    <p:extLst>
      <p:ext uri="{BB962C8B-B14F-4D97-AF65-F5344CB8AC3E}">
        <p14:creationId xmlns:p14="http://schemas.microsoft.com/office/powerpoint/2010/main" val="3078519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9A806D-5FBE-46C6-A185-FAD058479462}"/>
              </a:ext>
            </a:extLst>
          </p:cNvPr>
          <p:cNvSpPr>
            <a:spLocks noGrp="1"/>
          </p:cNvSpPr>
          <p:nvPr>
            <p:ph type="body" sz="quarter" idx="13"/>
          </p:nvPr>
        </p:nvSpPr>
        <p:spPr>
          <a:xfrm>
            <a:off x="3762704" y="637563"/>
            <a:ext cx="7806368" cy="1067563"/>
          </a:xfrm>
        </p:spPr>
        <p:txBody>
          <a:bodyPr>
            <a:normAutofit fontScale="92500" lnSpcReduction="20000"/>
          </a:bodyPr>
          <a:lstStyle/>
          <a:p>
            <a:pPr>
              <a:lnSpc>
                <a:spcPct val="110000"/>
              </a:lnSpc>
              <a:spcBef>
                <a:spcPts val="0"/>
              </a:spcBef>
            </a:pPr>
            <a:r>
              <a:rPr lang="pl-PL" b="1" dirty="0">
                <a:solidFill>
                  <a:srgbClr val="E63275"/>
                </a:solidFill>
              </a:rPr>
              <a:t>Najpierw musisz dowiedzieć się, jakiej pomocy potrzebujesz?</a:t>
            </a:r>
            <a:endParaRPr lang="en-IE" b="1" dirty="0">
              <a:solidFill>
                <a:srgbClr val="E63275"/>
              </a:solidFill>
            </a:endParaRPr>
          </a:p>
        </p:txBody>
      </p:sp>
      <p:sp>
        <p:nvSpPr>
          <p:cNvPr id="6" name="Text Placeholder 5">
            <a:extLst>
              <a:ext uri="{FF2B5EF4-FFF2-40B4-BE49-F238E27FC236}">
                <a16:creationId xmlns:a16="http://schemas.microsoft.com/office/drawing/2014/main" id="{964C717C-A801-4947-B9DC-258507F92B77}"/>
              </a:ext>
            </a:extLst>
          </p:cNvPr>
          <p:cNvSpPr>
            <a:spLocks noGrp="1"/>
          </p:cNvSpPr>
          <p:nvPr>
            <p:ph type="body" sz="quarter" idx="14"/>
          </p:nvPr>
        </p:nvSpPr>
        <p:spPr>
          <a:xfrm>
            <a:off x="3626068" y="2083892"/>
            <a:ext cx="8386967" cy="4694413"/>
          </a:xfrm>
          <a:solidFill>
            <a:schemeClr val="bg1"/>
          </a:solidFill>
        </p:spPr>
        <p:txBody>
          <a:bodyPr/>
          <a:lstStyle/>
          <a:p>
            <a:r>
              <a:rPr lang="pl-PL" b="1" dirty="0">
                <a:solidFill>
                  <a:srgbClr val="E63275"/>
                </a:solidFill>
              </a:rPr>
              <a:t>Możesz posiadać dużo wsparcia, którego potrzebujesz już wewnątrz firmy, zwłaszcza jeśli dopasowałeś swoje potrzeby biznesowe do umiejętności podczas rozmowy kwalifikacyjnej lub zatrudniania zespołu.</a:t>
            </a:r>
          </a:p>
          <a:p>
            <a:r>
              <a:rPr lang="pl-PL" dirty="0"/>
              <a:t>Wsparcie zewnętrzne, którego potrzebujesz, zależy w dużej mierze od umiejętności i doświadczenia Ciebie (przedsiębiorcy) i / lub Twojego zespołu. </a:t>
            </a:r>
            <a:r>
              <a:rPr lang="pl-PL" dirty="0">
                <a:solidFill>
                  <a:srgbClr val="10B1A2"/>
                </a:solidFill>
              </a:rPr>
              <a:t>Wspólne mocne i słabe strony zespołu oraz ewolucja startupu zadecydują o tym, czym jest to, że „chciałbym, żebyśmy mieli dostęp do kogoś z doświadczeniem w X”.</a:t>
            </a:r>
            <a:br>
              <a:rPr lang="en-IE" b="1" dirty="0">
                <a:solidFill>
                  <a:srgbClr val="10B1A2"/>
                </a:solidFill>
              </a:rPr>
            </a:br>
            <a:br>
              <a:rPr lang="en-IE" b="1" dirty="0">
                <a:solidFill>
                  <a:srgbClr val="10B1A2"/>
                </a:solidFill>
              </a:rPr>
            </a:br>
            <a:r>
              <a:rPr lang="pl-PL" dirty="0"/>
              <a:t>Na początku może to być osoba z doświadczeniem w zakresie badań technicznych, badań rynkowych lub rozwoju produktu. Później może to być osoba z doświadczeniem w sprzedaży. Następnie do zarządzania ludźmi, potem do operacji, a potem do szkoleń, </a:t>
            </a:r>
            <a:r>
              <a:rPr lang="pl-PL" dirty="0" err="1"/>
              <a:t>itp</a:t>
            </a:r>
            <a:r>
              <a:rPr lang="en-IE" dirty="0"/>
              <a:t>..</a:t>
            </a:r>
            <a:br>
              <a:rPr lang="en-IE" dirty="0"/>
            </a:br>
            <a:endParaRPr lang="en-IE" dirty="0"/>
          </a:p>
        </p:txBody>
      </p:sp>
      <p:pic>
        <p:nvPicPr>
          <p:cNvPr id="3" name="Picture 2" descr="A picture containing text&#10;&#10;Description automatically generated">
            <a:extLst>
              <a:ext uri="{FF2B5EF4-FFF2-40B4-BE49-F238E27FC236}">
                <a16:creationId xmlns:a16="http://schemas.microsoft.com/office/drawing/2014/main" id="{8BC1F5D9-BCA8-4E04-AB29-FF19EF48E50B}"/>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31227" y="3762789"/>
            <a:ext cx="3394841" cy="2080963"/>
          </a:xfrm>
          <a:prstGeom prst="rect">
            <a:avLst/>
          </a:prstGeom>
        </p:spPr>
      </p:pic>
    </p:spTree>
    <p:extLst>
      <p:ext uri="{BB962C8B-B14F-4D97-AF65-F5344CB8AC3E}">
        <p14:creationId xmlns:p14="http://schemas.microsoft.com/office/powerpoint/2010/main" val="423036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endParaRPr kumimoji="1" lang="pl-PL" altLang="ja-JP" b="1" dirty="0">
              <a:solidFill>
                <a:srgbClr val="10B1A2"/>
              </a:solidFill>
              <a:ea typeface="MS PGothic" charset="-128"/>
            </a:endParaRPr>
          </a:p>
          <a:p>
            <a:pPr>
              <a:lnSpc>
                <a:spcPts val="3200"/>
              </a:lnSpc>
              <a:spcBef>
                <a:spcPts val="100"/>
              </a:spcBef>
            </a:pPr>
            <a:r>
              <a:rPr lang="en-IE" b="1" dirty="0" err="1"/>
              <a:t>Irland</a:t>
            </a:r>
            <a:r>
              <a:rPr lang="pl-PL" b="1" dirty="0" err="1"/>
              <a:t>ia</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pPr marL="457200" lvl="0" indent="-457200">
              <a:lnSpc>
                <a:spcPct val="107000"/>
              </a:lnSpc>
              <a:spcAft>
                <a:spcPts val="0"/>
              </a:spcAft>
              <a:buFont typeface="+mj-lt"/>
              <a:buAutoNum type="arabicPeriod"/>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a:t>
            </a:r>
          </a:p>
          <a:p>
            <a:r>
              <a:rPr lang="pl-PL" dirty="0"/>
              <a:t>Mogą udzielić Ci porad, specjalistycznej wiedzy i kontaktów, których potrzebujesz, aby napędzać rozwój Twojej firmy. Robią to, zapewniając dostęp do</a:t>
            </a:r>
            <a:r>
              <a:rPr lang="en-IE" dirty="0"/>
              <a:t>:</a:t>
            </a:r>
          </a:p>
          <a:p>
            <a:pPr marL="342900" indent="-342900">
              <a:buFont typeface="Wingdings" panose="05000000000000000000" pitchFamily="2" charset="2"/>
              <a:buChar char="ü"/>
            </a:pPr>
            <a:r>
              <a:rPr lang="en-IE" b="1" dirty="0" err="1"/>
              <a:t>doradc</a:t>
            </a:r>
            <a:r>
              <a:rPr lang="pl-PL" b="1" dirty="0"/>
              <a:t>ów</a:t>
            </a:r>
            <a:r>
              <a:rPr lang="en-IE" b="1" dirty="0"/>
              <a:t> ds. </a:t>
            </a:r>
            <a:r>
              <a:rPr lang="en-IE" b="1" dirty="0" err="1"/>
              <a:t>rozwoju</a:t>
            </a:r>
            <a:r>
              <a:rPr lang="en-IE" b="1" dirty="0"/>
              <a:t> </a:t>
            </a:r>
            <a:r>
              <a:rPr lang="en-IE" b="1" dirty="0" err="1"/>
              <a:t>wewnętrznego</a:t>
            </a:r>
            <a:endParaRPr lang="pl-PL" b="1" dirty="0"/>
          </a:p>
          <a:p>
            <a:pPr marL="342900" indent="-342900">
              <a:buFont typeface="Wingdings" panose="05000000000000000000" pitchFamily="2" charset="2"/>
              <a:buChar char="ü"/>
            </a:pPr>
            <a:r>
              <a:rPr lang="pl-PL" b="1" dirty="0"/>
              <a:t>zewnętrznych mentorów z sektora prywatnego w Twoim kraju i za granicą.</a:t>
            </a:r>
            <a:endParaRPr lang="en-IE" dirty="0"/>
          </a:p>
          <a:p>
            <a:r>
              <a:rPr lang="en-IE" sz="1400" dirty="0">
                <a:hlinkClick r:id="rId2"/>
              </a:rPr>
              <a:t>https://www.enterprise-ireland.com/en/Management/Access-Strategic-Advice-and-Expertise/</a:t>
            </a:r>
            <a:endParaRPr lang="en-IE" sz="1400" dirty="0"/>
          </a:p>
          <a:p>
            <a:pPr marL="401638" lvl="0">
              <a:lnSpc>
                <a:spcPct val="107000"/>
              </a:lnSpc>
              <a:spcAft>
                <a:spcPts val="0"/>
              </a:spcAft>
            </a:pP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890234" y="509532"/>
            <a:ext cx="1996966" cy="998483"/>
          </a:xfrm>
          <a:prstGeom prst="rect">
            <a:avLst/>
          </a:prstGeom>
        </p:spPr>
      </p:pic>
      <p:pic>
        <p:nvPicPr>
          <p:cNvPr id="2" name="Picture 1">
            <a:extLst>
              <a:ext uri="{FF2B5EF4-FFF2-40B4-BE49-F238E27FC236}">
                <a16:creationId xmlns:a16="http://schemas.microsoft.com/office/drawing/2014/main" id="{0169339A-C8DF-49FC-8D50-E65B608CF73A}"/>
              </a:ext>
            </a:extLst>
          </p:cNvPr>
          <p:cNvPicPr>
            <a:picLocks noChangeAspect="1"/>
          </p:cNvPicPr>
          <p:nvPr/>
        </p:nvPicPr>
        <p:blipFill>
          <a:blip r:embed="rId5"/>
          <a:stretch>
            <a:fillRect/>
          </a:stretch>
        </p:blipFill>
        <p:spPr>
          <a:xfrm>
            <a:off x="7391400" y="2999603"/>
            <a:ext cx="4800600" cy="2076450"/>
          </a:xfrm>
          <a:prstGeom prst="rect">
            <a:avLst/>
          </a:prstGeom>
        </p:spPr>
      </p:pic>
    </p:spTree>
    <p:extLst>
      <p:ext uri="{BB962C8B-B14F-4D97-AF65-F5344CB8AC3E}">
        <p14:creationId xmlns:p14="http://schemas.microsoft.com/office/powerpoint/2010/main" val="3971438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endParaRPr kumimoji="1" lang="pl-PL" altLang="ja-JP" b="1" dirty="0">
              <a:solidFill>
                <a:srgbClr val="10B1A2"/>
              </a:solidFill>
              <a:ea typeface="MS PGothic" charset="-128"/>
            </a:endParaRPr>
          </a:p>
          <a:p>
            <a:pPr>
              <a:lnSpc>
                <a:spcPts val="3200"/>
              </a:lnSpc>
              <a:spcBef>
                <a:spcPts val="100"/>
              </a:spcBef>
            </a:pPr>
            <a:r>
              <a:rPr lang="en-IE" b="1" dirty="0" err="1"/>
              <a:t>Irland</a:t>
            </a:r>
            <a:r>
              <a:rPr lang="pl-PL" b="1" dirty="0" err="1"/>
              <a:t>ia</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pl-PL"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Doradcy ds. rozwoju wewnętrznego</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r>
              <a:rPr lang="pl-PL" dirty="0"/>
              <a:t>Zapewniają dostęp do specjalistycznej wiedzy w tak różnych dziedzinach, jak sprzedaż eksportowa, rozwój technologii, badania rynku, pozyskiwanie prywatnych inwestycji i zasoby ludzkie.</a:t>
            </a:r>
          </a:p>
          <a:p>
            <a:r>
              <a:rPr lang="pl-PL" b="1" dirty="0">
                <a:solidFill>
                  <a:srgbClr val="10B1A2"/>
                </a:solidFill>
              </a:rPr>
              <a:t>Podstawową funkcją jest: </a:t>
            </a:r>
            <a:r>
              <a:rPr lang="pl-PL" dirty="0">
                <a:solidFill>
                  <a:schemeClr val="tx1"/>
                </a:solidFill>
              </a:rPr>
              <a:t>przeprowadź ocenę potrzeb związanych z rozwojem firmy i upewnij się, że znasz wszystkie rodzaje wsparcia i usług, do których możesz się kwalifikować i na których Twoja firma może skorzystać.</a:t>
            </a:r>
          </a:p>
          <a:p>
            <a:r>
              <a:rPr lang="en-IE" sz="1400" dirty="0">
                <a:hlinkClick r:id="rId2"/>
              </a:rPr>
              <a:t>https://www.enterprise-ireland.com/en/Management/Access-Strategic-Advice-and-Expertise/</a:t>
            </a:r>
            <a:endParaRPr lang="en-IE" sz="1400" dirty="0"/>
          </a:p>
          <a:p>
            <a:pPr marL="401638" lvl="0">
              <a:lnSpc>
                <a:spcPct val="107000"/>
              </a:lnSpc>
              <a:spcAft>
                <a:spcPts val="0"/>
              </a:spcAft>
            </a:pP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890234" y="509532"/>
            <a:ext cx="1996966" cy="998483"/>
          </a:xfrm>
          <a:prstGeom prst="rect">
            <a:avLst/>
          </a:prstGeom>
        </p:spPr>
      </p:pic>
      <p:pic>
        <p:nvPicPr>
          <p:cNvPr id="7" name="Picture 6" descr="A person sitting at a table&#10;&#10;Description automatically generated">
            <a:extLst>
              <a:ext uri="{FF2B5EF4-FFF2-40B4-BE49-F238E27FC236}">
                <a16:creationId xmlns:a16="http://schemas.microsoft.com/office/drawing/2014/main" id="{3EAA0ECE-1FF2-4AFC-A296-6DB23F8B8E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3935" y="2814802"/>
            <a:ext cx="3971925" cy="2647950"/>
          </a:xfrm>
          <a:prstGeom prst="rect">
            <a:avLst/>
          </a:prstGeom>
        </p:spPr>
      </p:pic>
    </p:spTree>
    <p:extLst>
      <p:ext uri="{BB962C8B-B14F-4D97-AF65-F5344CB8AC3E}">
        <p14:creationId xmlns:p14="http://schemas.microsoft.com/office/powerpoint/2010/main" val="146468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endParaRPr kumimoji="1" lang="pl-PL" altLang="ja-JP" b="1" dirty="0">
              <a:solidFill>
                <a:srgbClr val="10B1A2"/>
              </a:solidFill>
              <a:ea typeface="MS PGothic" charset="-128"/>
            </a:endParaRPr>
          </a:p>
          <a:p>
            <a:pPr>
              <a:lnSpc>
                <a:spcPts val="3200"/>
              </a:lnSpc>
              <a:spcBef>
                <a:spcPts val="100"/>
              </a:spcBef>
            </a:pPr>
            <a:r>
              <a:rPr lang="en-IE" b="1" dirty="0" err="1"/>
              <a:t>Irland</a:t>
            </a:r>
            <a:r>
              <a:rPr lang="pl-PL" b="1" dirty="0" err="1"/>
              <a:t>ia</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204130" y="2236018"/>
            <a:ext cx="11783739"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pl-PL"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Doradcy ds. rozwoju wewnętrznego</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r>
              <a:rPr lang="pl-PL" dirty="0"/>
              <a:t>Twój</a:t>
            </a:r>
            <a:r>
              <a:rPr lang="en-IE" dirty="0"/>
              <a:t> </a:t>
            </a:r>
            <a:r>
              <a:rPr lang="en-IE" dirty="0" err="1">
                <a:hlinkClick r:id="rId2"/>
              </a:rPr>
              <a:t>Doradca</a:t>
            </a:r>
            <a:r>
              <a:rPr lang="en-IE" dirty="0">
                <a:hlinkClick r:id="rId2"/>
              </a:rPr>
              <a:t> Enterprise Ireland </a:t>
            </a:r>
            <a:r>
              <a:rPr lang="en-IE" dirty="0"/>
              <a:t> </a:t>
            </a:r>
            <a:r>
              <a:rPr lang="pl-PL" dirty="0"/>
              <a:t> może koordynować dostęp do zespołów pracowników Enterprise </a:t>
            </a:r>
            <a:r>
              <a:rPr lang="pl-PL" dirty="0" err="1"/>
              <a:t>Ireland</a:t>
            </a:r>
            <a:r>
              <a:rPr lang="pl-PL" dirty="0"/>
              <a:t>, którzy posiadają specjalistyczną wiedzę w zakresie kluczowych strategicznych funkcji rozwoju biznesu. Takich jak</a:t>
            </a:r>
            <a:r>
              <a:rPr lang="en-IE" dirty="0"/>
              <a:t>:</a:t>
            </a:r>
          </a:p>
          <a:p>
            <a:r>
              <a:rPr lang="en-IE" b="1" dirty="0" err="1">
                <a:hlinkClick r:id="rId3"/>
              </a:rPr>
              <a:t>Doradcy</a:t>
            </a:r>
            <a:r>
              <a:rPr lang="en-IE" b="1" dirty="0">
                <a:hlinkClick r:id="rId3"/>
              </a:rPr>
              <a:t> </a:t>
            </a:r>
            <a:r>
              <a:rPr lang="en-IE" b="1" dirty="0" err="1">
                <a:hlinkClick r:id="rId3"/>
              </a:rPr>
              <a:t>Rynkowi</a:t>
            </a:r>
            <a:endParaRPr lang="en-IE" dirty="0"/>
          </a:p>
          <a:p>
            <a:r>
              <a:rPr lang="en-IE" b="1" dirty="0" err="1">
                <a:hlinkClick r:id="rId4"/>
              </a:rPr>
              <a:t>Doradcy</a:t>
            </a:r>
            <a:r>
              <a:rPr lang="en-IE" b="1" dirty="0">
                <a:hlinkClick r:id="rId4"/>
              </a:rPr>
              <a:t> ds. </a:t>
            </a:r>
            <a:r>
              <a:rPr lang="en-IE" b="1" dirty="0" err="1">
                <a:hlinkClick r:id="rId4"/>
              </a:rPr>
              <a:t>rozwoju</a:t>
            </a:r>
            <a:r>
              <a:rPr lang="en-IE" b="1" dirty="0">
                <a:hlinkClick r:id="rId4"/>
              </a:rPr>
              <a:t> </a:t>
            </a:r>
            <a:r>
              <a:rPr lang="en-IE" b="1" dirty="0" err="1">
                <a:hlinkClick r:id="rId4"/>
              </a:rPr>
              <a:t>technologii</a:t>
            </a:r>
            <a:endParaRPr lang="en-IE" dirty="0"/>
          </a:p>
          <a:p>
            <a:r>
              <a:rPr lang="en-IE" b="1" dirty="0" err="1">
                <a:hlinkClick r:id="rId5"/>
              </a:rPr>
              <a:t>Doradcy</a:t>
            </a:r>
            <a:r>
              <a:rPr lang="en-IE" b="1" dirty="0">
                <a:hlinkClick r:id="rId5"/>
              </a:rPr>
              <a:t> ds. </a:t>
            </a:r>
            <a:r>
              <a:rPr lang="en-IE" b="1" dirty="0" err="1">
                <a:hlinkClick r:id="rId5"/>
              </a:rPr>
              <a:t>zasobów</a:t>
            </a:r>
            <a:r>
              <a:rPr lang="en-IE" b="1" dirty="0">
                <a:hlinkClick r:id="rId5"/>
              </a:rPr>
              <a:t> </a:t>
            </a:r>
            <a:r>
              <a:rPr lang="en-IE" b="1" dirty="0" err="1">
                <a:hlinkClick r:id="rId5"/>
              </a:rPr>
              <a:t>ludzkich</a:t>
            </a:r>
            <a:endParaRPr lang="en-IE" dirty="0"/>
          </a:p>
          <a:p>
            <a:r>
              <a:rPr lang="en-IE" b="1" dirty="0" err="1">
                <a:hlinkClick r:id="rId6"/>
              </a:rPr>
              <a:t>Doradcy</a:t>
            </a:r>
            <a:r>
              <a:rPr lang="en-IE" b="1" dirty="0">
                <a:hlinkClick r:id="rId6"/>
              </a:rPr>
              <a:t> </a:t>
            </a:r>
            <a:r>
              <a:rPr lang="en-IE" b="1" dirty="0" err="1">
                <a:hlinkClick r:id="rId6"/>
              </a:rPr>
              <a:t>inwestycyjni</a:t>
            </a:r>
            <a:endParaRPr lang="en-IE" dirty="0"/>
          </a:p>
          <a:p>
            <a:r>
              <a:rPr lang="en-IE" b="1" dirty="0" err="1">
                <a:hlinkClick r:id="rId7"/>
              </a:rPr>
              <a:t>Doradcy</a:t>
            </a:r>
            <a:r>
              <a:rPr lang="en-IE" b="1" dirty="0">
                <a:hlinkClick r:id="rId7"/>
              </a:rPr>
              <a:t> ds. </a:t>
            </a:r>
            <a:r>
              <a:rPr lang="en-IE" b="1" dirty="0" err="1">
                <a:hlinkClick r:id="rId7"/>
              </a:rPr>
              <a:t>licencji</a:t>
            </a:r>
            <a:r>
              <a:rPr lang="en-IE" b="1" dirty="0">
                <a:hlinkClick r:id="rId7"/>
              </a:rPr>
              <a:t> </a:t>
            </a:r>
            <a:r>
              <a:rPr lang="en-IE" b="1" dirty="0" err="1">
                <a:hlinkClick r:id="rId7"/>
              </a:rPr>
              <a:t>technologii</a:t>
            </a:r>
            <a:endParaRPr lang="en-IE" dirty="0"/>
          </a:p>
          <a:p>
            <a:r>
              <a:rPr lang="pl-PL" b="1" dirty="0">
                <a:hlinkClick r:id="rId8"/>
              </a:rPr>
              <a:t>Doradcy ds. informacji i badań rynkowych</a:t>
            </a:r>
            <a:endParaRPr lang="en-IE" b="1" dirty="0"/>
          </a:p>
          <a:p>
            <a:r>
              <a:rPr lang="en-IE" sz="1200" dirty="0">
                <a:hlinkClick r:id="rId9"/>
              </a:rPr>
              <a:t>https://www.enterprise-ireland.com/en/Management/Access-Strategic-Advice-and-Expertise/Specialist-Advisers.html</a:t>
            </a:r>
            <a:endParaRPr lang="en-IE" sz="1200" dirty="0"/>
          </a:p>
          <a:p>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9890234" y="509532"/>
            <a:ext cx="1996966" cy="998483"/>
          </a:xfrm>
          <a:prstGeom prst="rect">
            <a:avLst/>
          </a:prstGeom>
        </p:spPr>
      </p:pic>
      <p:pic>
        <p:nvPicPr>
          <p:cNvPr id="8" name="Picture 7" descr="A picture containing person, table, cutting, indoor&#10;&#10;Description automatically generated">
            <a:extLst>
              <a:ext uri="{FF2B5EF4-FFF2-40B4-BE49-F238E27FC236}">
                <a16:creationId xmlns:a16="http://schemas.microsoft.com/office/drawing/2014/main" id="{01E0E85D-EF4F-4B8F-9348-BBBAB4FEDE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85569" y="3511731"/>
            <a:ext cx="2027781" cy="2916621"/>
          </a:xfrm>
          <a:prstGeom prst="rect">
            <a:avLst/>
          </a:prstGeom>
        </p:spPr>
      </p:pic>
    </p:spTree>
    <p:extLst>
      <p:ext uri="{BB962C8B-B14F-4D97-AF65-F5344CB8AC3E}">
        <p14:creationId xmlns:p14="http://schemas.microsoft.com/office/powerpoint/2010/main" val="3654055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endParaRPr kumimoji="1" lang="pl-PL" altLang="ja-JP" b="1" dirty="0">
              <a:solidFill>
                <a:srgbClr val="10B1A2"/>
              </a:solidFill>
              <a:ea typeface="MS PGothic" charset="-128"/>
            </a:endParaRPr>
          </a:p>
          <a:p>
            <a:pPr>
              <a:lnSpc>
                <a:spcPts val="3200"/>
              </a:lnSpc>
              <a:spcBef>
                <a:spcPts val="100"/>
              </a:spcBef>
            </a:pPr>
            <a:r>
              <a:rPr lang="en-IE" b="1" dirty="0" err="1"/>
              <a:t>Irland</a:t>
            </a:r>
            <a:r>
              <a:rPr lang="pl-PL" b="1" dirty="0" err="1"/>
              <a:t>ia</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pl-PL"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Zewnętrzni </a:t>
            </a: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 Mentor</a:t>
            </a:r>
            <a:r>
              <a:rPr lang="pl-PL" b="1" dirty="0" err="1">
                <a:solidFill>
                  <a:srgbClr val="E95273"/>
                </a:solidFill>
                <a:latin typeface="Calibri" panose="020F0502020204030204" pitchFamily="34" charset="0"/>
                <a:ea typeface="Calibri" panose="020F0502020204030204" pitchFamily="34" charset="0"/>
                <a:cs typeface="Times New Roman" panose="02020603050405020304" pitchFamily="18" charset="0"/>
              </a:rPr>
              <a:t>zy</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r>
              <a:rPr lang="pl-PL" dirty="0"/>
              <a:t>Mają także zewnętrznych mentorów, doradców i specjalistów pochodzących z sektora prywatnego w Irlandii i za granicą. Te rozległe sieci ekspertów w Irlandii i za granicą umożliwiają im łączenie Cię ze źródłami strategicznego doradztwa i wiedzy sektorowej, które mogą wesprzeć Cię w rozwiązywaniu problemów biznesowych oraz opracowywaniu i realizacji strategii wzrostu.</a:t>
            </a:r>
          </a:p>
          <a:p>
            <a:r>
              <a:rPr lang="pl-PL" dirty="0"/>
              <a:t>Oferują programy i wsparcie finansowe, aby umożliwić firmom-klientom dostęp do bardzo potrzebnych porad i wiedzy.</a:t>
            </a: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890234" y="509532"/>
            <a:ext cx="1996966" cy="998483"/>
          </a:xfrm>
          <a:prstGeom prst="rect">
            <a:avLst/>
          </a:prstGeom>
        </p:spPr>
      </p:pic>
      <p:pic>
        <p:nvPicPr>
          <p:cNvPr id="2" name="Picture 1">
            <a:extLst>
              <a:ext uri="{FF2B5EF4-FFF2-40B4-BE49-F238E27FC236}">
                <a16:creationId xmlns:a16="http://schemas.microsoft.com/office/drawing/2014/main" id="{0169339A-C8DF-49FC-8D50-E65B608CF73A}"/>
              </a:ext>
            </a:extLst>
          </p:cNvPr>
          <p:cNvPicPr>
            <a:picLocks noChangeAspect="1"/>
          </p:cNvPicPr>
          <p:nvPr/>
        </p:nvPicPr>
        <p:blipFill>
          <a:blip r:embed="rId4"/>
          <a:stretch>
            <a:fillRect/>
          </a:stretch>
        </p:blipFill>
        <p:spPr>
          <a:xfrm>
            <a:off x="7391400" y="2999603"/>
            <a:ext cx="4800600" cy="2076450"/>
          </a:xfrm>
          <a:prstGeom prst="rect">
            <a:avLst/>
          </a:prstGeom>
        </p:spPr>
      </p:pic>
    </p:spTree>
    <p:extLst>
      <p:ext uri="{BB962C8B-B14F-4D97-AF65-F5344CB8AC3E}">
        <p14:creationId xmlns:p14="http://schemas.microsoft.com/office/powerpoint/2010/main" val="185687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4161984" y="671119"/>
            <a:ext cx="7407087" cy="1034007"/>
          </a:xfrm>
        </p:spPr>
        <p:txBody>
          <a:bodyPr>
            <a:normAutofit fontScale="92500" lnSpcReduction="20000"/>
          </a:bodyPr>
          <a:lstStyle/>
          <a:p>
            <a:pPr>
              <a:lnSpc>
                <a:spcPct val="110000"/>
              </a:lnSpc>
              <a:spcBef>
                <a:spcPts val="0"/>
              </a:spcBef>
            </a:pPr>
            <a:r>
              <a:rPr lang="pl-PL" b="1" dirty="0">
                <a:solidFill>
                  <a:srgbClr val="E63275"/>
                </a:solidFill>
              </a:rPr>
              <a:t>Różnica między wewnętrznym i zewnętrznym wsparciem biznesowym</a:t>
            </a:r>
            <a:endParaRPr lang="en-IE" b="1" dirty="0">
              <a:solidFill>
                <a:srgbClr val="E63275"/>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p:txBody>
          <a:bodyPr/>
          <a:lstStyle/>
          <a:p>
            <a:r>
              <a:rPr lang="pl-PL" b="1" dirty="0"/>
              <a:t>Startup</a:t>
            </a:r>
            <a:r>
              <a:rPr lang="pl-PL" dirty="0"/>
              <a:t> to tymczasowa organizacja poszukująca powtarzalnego, skalowalnego biznesu. Startupy podejmują ryzyko, aby szybko się rozwijać, a korporacje są stworzone do wykonywania i minimalizowania ryzyka.</a:t>
            </a:r>
          </a:p>
          <a:p>
            <a:endParaRPr lang="pl-PL" dirty="0"/>
          </a:p>
          <a:p>
            <a:r>
              <a:rPr lang="pl-PL" dirty="0"/>
              <a:t>Powszechnie uznaje się, że sektor start-</a:t>
            </a:r>
            <a:r>
              <a:rPr lang="pl-PL" dirty="0" err="1"/>
              <a:t>upów</a:t>
            </a:r>
            <a:r>
              <a:rPr lang="pl-PL" dirty="0"/>
              <a:t> niesie ze sobą własne, wyjątkowe wyzwania i wielu ludzi biznesu uważa ten czas za szczególnie ekscytujący, ale wymagający. Zewnętrzne wsparcie jest dostępne, aby pomóc Ci w poruszaniu się po tej drodze.</a:t>
            </a:r>
            <a:endParaRPr lang="en-IE" dirty="0"/>
          </a:p>
        </p:txBody>
      </p:sp>
      <p:pic>
        <p:nvPicPr>
          <p:cNvPr id="5" name="Picture 4" descr="A person sitting at a table with a computer&#10;&#10;Description automatically generated">
            <a:extLst>
              <a:ext uri="{FF2B5EF4-FFF2-40B4-BE49-F238E27FC236}">
                <a16:creationId xmlns:a16="http://schemas.microsoft.com/office/drawing/2014/main" id="{F996163F-B7A3-4CF7-80E3-2AA76EA82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578" y="3248025"/>
            <a:ext cx="3359510" cy="2241423"/>
          </a:xfrm>
          <a:prstGeom prst="rect">
            <a:avLst/>
          </a:prstGeom>
        </p:spPr>
      </p:pic>
    </p:spTree>
    <p:extLst>
      <p:ext uri="{BB962C8B-B14F-4D97-AF65-F5344CB8AC3E}">
        <p14:creationId xmlns:p14="http://schemas.microsoft.com/office/powerpoint/2010/main" val="217440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endParaRPr kumimoji="1" lang="pl-PL" altLang="ja-JP" b="1" dirty="0">
              <a:solidFill>
                <a:srgbClr val="10B1A2"/>
              </a:solidFill>
              <a:ea typeface="MS PGothic" charset="-128"/>
            </a:endParaRPr>
          </a:p>
          <a:p>
            <a:pPr>
              <a:lnSpc>
                <a:spcPts val="3200"/>
              </a:lnSpc>
              <a:spcBef>
                <a:spcPts val="100"/>
              </a:spcBef>
            </a:pPr>
            <a:r>
              <a:rPr lang="en-IE" b="1" dirty="0" err="1"/>
              <a:t>Irland</a:t>
            </a:r>
            <a:r>
              <a:rPr lang="pl-PL" b="1" dirty="0" err="1"/>
              <a:t>ia</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303158" y="2456735"/>
            <a:ext cx="6959491" cy="3975101"/>
          </a:xfrm>
        </p:spPr>
        <p:txBody>
          <a:bodyPr/>
          <a:lstStyle/>
          <a:p>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en-IE" dirty="0"/>
              <a:t> </a:t>
            </a:r>
            <a:r>
              <a:rPr lang="en-IE" b="1" dirty="0">
                <a:solidFill>
                  <a:srgbClr val="E63275"/>
                </a:solidFill>
              </a:rPr>
              <a:t>Innovation Vouchers</a:t>
            </a:r>
          </a:p>
          <a:p>
            <a:r>
              <a:rPr lang="en-IE" dirty="0" err="1">
                <a:hlinkClick r:id="rId2"/>
              </a:rPr>
              <a:t>Inicjatywa</a:t>
            </a:r>
            <a:r>
              <a:rPr lang="en-IE" dirty="0">
                <a:hlinkClick r:id="rId2"/>
              </a:rPr>
              <a:t> </a:t>
            </a:r>
            <a:r>
              <a:rPr lang="en-IE" dirty="0" err="1">
                <a:hlinkClick r:id="rId2"/>
              </a:rPr>
              <a:t>dotycząca</a:t>
            </a:r>
            <a:r>
              <a:rPr lang="en-IE" dirty="0">
                <a:hlinkClick r:id="rId2"/>
              </a:rPr>
              <a:t> </a:t>
            </a:r>
            <a:r>
              <a:rPr lang="en-IE" dirty="0" err="1">
                <a:hlinkClick r:id="rId2"/>
              </a:rPr>
              <a:t>kuponów</a:t>
            </a:r>
            <a:r>
              <a:rPr lang="en-IE" dirty="0">
                <a:hlinkClick r:id="rId2"/>
              </a:rPr>
              <a:t> </a:t>
            </a:r>
            <a:r>
              <a:rPr lang="en-IE" dirty="0" err="1">
                <a:hlinkClick r:id="rId2"/>
              </a:rPr>
              <a:t>innowacyjnych</a:t>
            </a:r>
            <a:r>
              <a:rPr lang="pl-PL" dirty="0"/>
              <a:t> powstała w celu budowania powiązań między małymi przedsiębiorstwami a irlandzkimi instytucjami szkolnictwa wyższego.</a:t>
            </a:r>
          </a:p>
          <a:p>
            <a:r>
              <a:rPr lang="pl-PL" dirty="0"/>
              <a:t>Dostępne są bony na innowacje o wartości 5000 EUR, które pomagają firmie w zbadaniu możliwości biznesowych lub problemów technicznych w szkole wyższej.</a:t>
            </a:r>
            <a:endParaRPr lang="en-US"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890234" y="509532"/>
            <a:ext cx="1996966" cy="998483"/>
          </a:xfrm>
          <a:prstGeom prst="rect">
            <a:avLst/>
          </a:prstGeom>
        </p:spPr>
      </p:pic>
      <p:pic>
        <p:nvPicPr>
          <p:cNvPr id="2" name="Picture 1">
            <a:extLst>
              <a:ext uri="{FF2B5EF4-FFF2-40B4-BE49-F238E27FC236}">
                <a16:creationId xmlns:a16="http://schemas.microsoft.com/office/drawing/2014/main" id="{0169339A-C8DF-49FC-8D50-E65B608CF73A}"/>
              </a:ext>
            </a:extLst>
          </p:cNvPr>
          <p:cNvPicPr>
            <a:picLocks noChangeAspect="1"/>
          </p:cNvPicPr>
          <p:nvPr/>
        </p:nvPicPr>
        <p:blipFill>
          <a:blip r:embed="rId5"/>
          <a:stretch>
            <a:fillRect/>
          </a:stretch>
        </p:blipFill>
        <p:spPr>
          <a:xfrm>
            <a:off x="7391400" y="2999603"/>
            <a:ext cx="4800600" cy="2076450"/>
          </a:xfrm>
          <a:prstGeom prst="rect">
            <a:avLst/>
          </a:prstGeom>
        </p:spPr>
      </p:pic>
    </p:spTree>
    <p:extLst>
      <p:ext uri="{BB962C8B-B14F-4D97-AF65-F5344CB8AC3E}">
        <p14:creationId xmlns:p14="http://schemas.microsoft.com/office/powerpoint/2010/main" val="3257383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endParaRPr kumimoji="1" lang="pl-PL" altLang="ja-JP" b="1" dirty="0">
              <a:solidFill>
                <a:srgbClr val="10B1A2"/>
              </a:solidFill>
              <a:ea typeface="MS PGothic" charset="-128"/>
            </a:endParaRPr>
          </a:p>
          <a:p>
            <a:pPr>
              <a:lnSpc>
                <a:spcPts val="3200"/>
              </a:lnSpc>
              <a:spcBef>
                <a:spcPts val="100"/>
              </a:spcBef>
            </a:pPr>
            <a:r>
              <a:rPr lang="en-IE" b="1" dirty="0" err="1"/>
              <a:t>Irland</a:t>
            </a:r>
            <a:r>
              <a:rPr lang="pl-PL" b="1" dirty="0" err="1"/>
              <a:t>ia</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236755" y="2121499"/>
            <a:ext cx="10291270" cy="3975101"/>
          </a:xfrm>
        </p:spPr>
        <p:txBody>
          <a:bodyPr/>
          <a:lstStyle/>
          <a:p>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Enterprise Ireland - </a:t>
            </a:r>
            <a:r>
              <a:rPr lang="pl-PL" b="1" dirty="0"/>
              <a:t>panel mentorów może pomóc Ci w szeregu działań biznesowych, takich jak </a:t>
            </a:r>
            <a:r>
              <a:rPr lang="en-IE" dirty="0"/>
              <a:t>: </a:t>
            </a:r>
          </a:p>
          <a:p>
            <a:pPr marL="342900" indent="-342900">
              <a:buFont typeface="Wingdings" panose="05000000000000000000" pitchFamily="2" charset="2"/>
              <a:buChar char="ü"/>
            </a:pPr>
            <a:r>
              <a:rPr lang="pl-PL" dirty="0"/>
              <a:t>Komercjalizacja nowych produktów i usług</a:t>
            </a:r>
          </a:p>
          <a:p>
            <a:pPr marL="342900" indent="-342900">
              <a:buFont typeface="Wingdings" panose="05000000000000000000" pitchFamily="2" charset="2"/>
              <a:buChar char="ü"/>
            </a:pPr>
            <a:r>
              <a:rPr lang="pl-PL" dirty="0"/>
              <a:t>Bardziej ukierunkowana sprzedaż i marketing</a:t>
            </a:r>
          </a:p>
          <a:p>
            <a:pPr marL="342900" indent="-342900">
              <a:buFont typeface="Wingdings" panose="05000000000000000000" pitchFamily="2" charset="2"/>
              <a:buChar char="ü"/>
            </a:pPr>
            <a:r>
              <a:rPr lang="pl-PL" dirty="0"/>
              <a:t>Ekspansja na nowe rynki</a:t>
            </a:r>
          </a:p>
          <a:p>
            <a:pPr marL="342900" indent="-342900">
              <a:buFont typeface="Wingdings" panose="05000000000000000000" pitchFamily="2" charset="2"/>
              <a:buChar char="ü"/>
            </a:pPr>
            <a:r>
              <a:rPr lang="pl-PL" dirty="0"/>
              <a:t>Strategiczne planowanie biznesowe</a:t>
            </a:r>
          </a:p>
          <a:p>
            <a:pPr marL="342900" indent="-342900">
              <a:buFont typeface="Wingdings" panose="05000000000000000000" pitchFamily="2" charset="2"/>
              <a:buChar char="ü"/>
            </a:pPr>
            <a:r>
              <a:rPr lang="pl-PL" dirty="0"/>
              <a:t>Przyciąganie inwestycji zewnętrznych i możliwości finansowania</a:t>
            </a:r>
          </a:p>
          <a:p>
            <a:pPr marL="342900" indent="-342900">
              <a:buFont typeface="Wingdings" panose="05000000000000000000" pitchFamily="2" charset="2"/>
              <a:buChar char="ü"/>
            </a:pPr>
            <a:r>
              <a:rPr lang="pl-PL" dirty="0"/>
              <a:t>Udoskonalone badania i rozwój, projektowanie, innowacje, produkcja i logistyka</a:t>
            </a:r>
          </a:p>
          <a:p>
            <a:pPr marL="342900" indent="-342900">
              <a:buFont typeface="Wingdings" panose="05000000000000000000" pitchFamily="2" charset="2"/>
              <a:buChar char="ü"/>
            </a:pPr>
            <a:r>
              <a:rPr lang="pl-PL" dirty="0"/>
              <a:t>Lepsze zarządzanie zasobami ludzkimi</a:t>
            </a:r>
          </a:p>
          <a:p>
            <a:pPr marL="342900" indent="-342900">
              <a:buFont typeface="Wingdings" panose="05000000000000000000" pitchFamily="2" charset="2"/>
              <a:buChar char="ü"/>
            </a:pPr>
            <a:r>
              <a:rPr lang="pl-PL" dirty="0"/>
              <a:t>Sukcesja zarządzania</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890234" y="509532"/>
            <a:ext cx="1996966" cy="998483"/>
          </a:xfrm>
          <a:prstGeom prst="rect">
            <a:avLst/>
          </a:prstGeom>
        </p:spPr>
      </p:pic>
      <p:pic>
        <p:nvPicPr>
          <p:cNvPr id="7" name="Picture 6" descr="A picture containing text, computer&#10;&#10;Description automatically generated">
            <a:extLst>
              <a:ext uri="{FF2B5EF4-FFF2-40B4-BE49-F238E27FC236}">
                <a16:creationId xmlns:a16="http://schemas.microsoft.com/office/drawing/2014/main" id="{A87D1DB2-F24A-404D-A9E3-11389F52E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6710" y="2496990"/>
            <a:ext cx="3321465" cy="2214310"/>
          </a:xfrm>
          <a:prstGeom prst="rect">
            <a:avLst/>
          </a:prstGeom>
        </p:spPr>
      </p:pic>
    </p:spTree>
    <p:extLst>
      <p:ext uri="{BB962C8B-B14F-4D97-AF65-F5344CB8AC3E}">
        <p14:creationId xmlns:p14="http://schemas.microsoft.com/office/powerpoint/2010/main" val="201282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73269" y="672006"/>
            <a:ext cx="8303171" cy="1190540"/>
          </a:xfrm>
          <a:solidFill>
            <a:schemeClr val="bg1"/>
          </a:solidFill>
        </p:spPr>
        <p:txBody>
          <a:bodyPr>
            <a:noAutofit/>
          </a:bodyPr>
          <a:lstStyle/>
          <a:p>
            <a:pPr marL="277813"/>
            <a:r>
              <a:rPr kumimoji="1" lang="en-IE" altLang="ja-JP" b="1" dirty="0" err="1">
                <a:solidFill>
                  <a:srgbClr val="10B1A2"/>
                </a:solidFill>
                <a:latin typeface="Calibri" charset="0"/>
                <a:ea typeface="MS PGothic" charset="-128"/>
              </a:rPr>
              <a:t>Zewnętrzne</a:t>
            </a:r>
            <a:r>
              <a:rPr kumimoji="1" lang="en-IE" altLang="ja-JP" b="1" dirty="0">
                <a:solidFill>
                  <a:srgbClr val="10B1A2"/>
                </a:solidFill>
                <a:latin typeface="Calibri" charset="0"/>
                <a:ea typeface="MS PGothic" charset="-128"/>
              </a:rPr>
              <a:t> </a:t>
            </a:r>
            <a:r>
              <a:rPr kumimoji="1" lang="en-IE" altLang="ja-JP" b="1" dirty="0" err="1">
                <a:solidFill>
                  <a:srgbClr val="10B1A2"/>
                </a:solidFill>
                <a:latin typeface="Calibri" charset="0"/>
                <a:ea typeface="MS PGothic" charset="-128"/>
              </a:rPr>
              <a:t>wsparcie</a:t>
            </a:r>
            <a:r>
              <a:rPr kumimoji="1" lang="en-IE" altLang="ja-JP" b="1" dirty="0">
                <a:solidFill>
                  <a:srgbClr val="10B1A2"/>
                </a:solidFill>
                <a:latin typeface="Calibri" charset="0"/>
                <a:ea typeface="MS PGothic" charset="-128"/>
              </a:rPr>
              <a:t> </a:t>
            </a:r>
            <a:r>
              <a:rPr kumimoji="1" lang="en-IE" altLang="ja-JP" b="1" dirty="0" err="1">
                <a:solidFill>
                  <a:srgbClr val="10B1A2"/>
                </a:solidFill>
                <a:latin typeface="Calibri" charset="0"/>
                <a:ea typeface="MS PGothic" charset="-128"/>
              </a:rPr>
              <a:t>biznesowe</a:t>
            </a:r>
            <a:r>
              <a:rPr kumimoji="1" lang="pl-PL" altLang="ja-JP" b="1" dirty="0">
                <a:solidFill>
                  <a:srgbClr val="10B1A2"/>
                </a:solidFill>
                <a:latin typeface="Calibri" charset="0"/>
                <a:ea typeface="MS PGothic" charset="-128"/>
              </a:rPr>
              <a:t> </a:t>
            </a:r>
            <a:r>
              <a:rPr kumimoji="1" lang="en-IE" altLang="ja-JP" b="1" dirty="0">
                <a:solidFill>
                  <a:srgbClr val="10B1A2"/>
                </a:solidFill>
                <a:latin typeface="Calibri" charset="0"/>
                <a:ea typeface="MS PGothic" charset="-128"/>
              </a:rPr>
              <a:t>–  </a:t>
            </a:r>
            <a:r>
              <a:rPr kumimoji="1" lang="en-IE" altLang="ja-JP" b="1" dirty="0" err="1">
                <a:solidFill>
                  <a:srgbClr val="E63275"/>
                </a:solidFill>
                <a:latin typeface="Calibri" charset="0"/>
                <a:ea typeface="MS PGothic" charset="-128"/>
              </a:rPr>
              <a:t>Globalny</a:t>
            </a:r>
            <a:r>
              <a:rPr kumimoji="1" lang="en-IE" altLang="ja-JP" b="1" dirty="0">
                <a:solidFill>
                  <a:srgbClr val="E63275"/>
                </a:solidFill>
                <a:latin typeface="Calibri" charset="0"/>
                <a:ea typeface="MS PGothic" charset="-128"/>
              </a:rPr>
              <a:t> program </a:t>
            </a:r>
            <a:r>
              <a:rPr kumimoji="1" lang="en-IE" altLang="ja-JP" b="1" dirty="0" err="1">
                <a:solidFill>
                  <a:srgbClr val="E63275"/>
                </a:solidFill>
                <a:latin typeface="Calibri" charset="0"/>
                <a:ea typeface="MS PGothic" charset="-128"/>
              </a:rPr>
              <a:t>mentorski</a:t>
            </a:r>
            <a:r>
              <a:rPr kumimoji="1" lang="en-IE" altLang="ja-JP" b="1" dirty="0">
                <a:solidFill>
                  <a:srgbClr val="E63275"/>
                </a:solidFill>
                <a:latin typeface="Calibri" charset="0"/>
                <a:ea typeface="MS PGothic" charset="-128"/>
              </a:rPr>
              <a:t> IEEE</a:t>
            </a:r>
          </a:p>
        </p:txBody>
      </p:sp>
      <p:sp>
        <p:nvSpPr>
          <p:cNvPr id="6" name="Text Placeholder 5"/>
          <p:cNvSpPr>
            <a:spLocks noGrp="1"/>
          </p:cNvSpPr>
          <p:nvPr>
            <p:ph type="body" sz="quarter" idx="14"/>
          </p:nvPr>
        </p:nvSpPr>
        <p:spPr>
          <a:xfrm>
            <a:off x="483475" y="1991088"/>
            <a:ext cx="6737131" cy="3975101"/>
          </a:xfrm>
        </p:spPr>
        <p:txBody>
          <a:bodyPr/>
          <a:lstStyle/>
          <a:p>
            <a:r>
              <a:rPr lang="pl-PL" dirty="0"/>
              <a:t>IEEE reprezentuje specjalistów w dziedzinie inżynierii, informatyki i technologii z całego świata. IEEE i jej członkowie inspirują globalną społeczność do wprowadzania innowacji na rzecz lepszego jutra poprzez ponad 419 000 członków w ponad 160 krajach oraz wysoko cytowane publikacje, konferencje, standardy technologiczne oraz działalność zawodową i edukacyjną.</a:t>
            </a:r>
          </a:p>
          <a:p>
            <a:r>
              <a:rPr lang="pl-PL" dirty="0">
                <a:solidFill>
                  <a:srgbClr val="10B1A2"/>
                </a:solidFill>
                <a:hlinkClick r:id="rId2"/>
              </a:rPr>
              <a:t>Dowiedz się </a:t>
            </a:r>
            <a:r>
              <a:rPr lang="pl-PL" dirty="0" err="1">
                <a:solidFill>
                  <a:srgbClr val="10B1A2"/>
                </a:solidFill>
                <a:hlinkClick r:id="rId2"/>
              </a:rPr>
              <a:t>wiecej</a:t>
            </a:r>
            <a:r>
              <a:rPr lang="pl-PL" dirty="0">
                <a:solidFill>
                  <a:srgbClr val="10B1A2"/>
                </a:solidFill>
                <a:hlinkClick r:id="rId2"/>
              </a:rPr>
              <a:t> o programie IEEE</a:t>
            </a:r>
            <a:endParaRPr lang="en-US" dirty="0">
              <a:solidFill>
                <a:srgbClr val="10B1A2"/>
              </a:solidFill>
            </a:endParaRPr>
          </a:p>
        </p:txBody>
      </p:sp>
      <p:pic>
        <p:nvPicPr>
          <p:cNvPr id="2" name="Picture 1">
            <a:extLst>
              <a:ext uri="{FF2B5EF4-FFF2-40B4-BE49-F238E27FC236}">
                <a16:creationId xmlns:a16="http://schemas.microsoft.com/office/drawing/2014/main" id="{E4B3E18F-A0A0-41F8-A27F-736C9A5D1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4593" y="3146907"/>
            <a:ext cx="4675024" cy="3200072"/>
          </a:xfrm>
          <a:prstGeom prst="rect">
            <a:avLst/>
          </a:prstGeom>
        </p:spPr>
      </p:pic>
    </p:spTree>
    <p:extLst>
      <p:ext uri="{BB962C8B-B14F-4D97-AF65-F5344CB8AC3E}">
        <p14:creationId xmlns:p14="http://schemas.microsoft.com/office/powerpoint/2010/main" val="1625055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15311" y="672006"/>
            <a:ext cx="8261130" cy="1190540"/>
          </a:xfrm>
          <a:solidFill>
            <a:schemeClr val="bg1"/>
          </a:solidFill>
        </p:spPr>
        <p:txBody>
          <a:bodyPr>
            <a:noAutofit/>
          </a:bodyPr>
          <a:lstStyle/>
          <a:p>
            <a:pPr marL="277813"/>
            <a:r>
              <a:rPr kumimoji="1" lang="en-IE" altLang="ja-JP" b="1" dirty="0" err="1">
                <a:solidFill>
                  <a:srgbClr val="E63275"/>
                </a:solidFill>
                <a:latin typeface="Calibri" charset="0"/>
                <a:ea typeface="MS PGothic" charset="-128"/>
              </a:rPr>
              <a:t>Zewnętrzne</a:t>
            </a:r>
            <a:r>
              <a:rPr kumimoji="1" lang="en-IE" altLang="ja-JP" b="1" dirty="0">
                <a:solidFill>
                  <a:srgbClr val="E63275"/>
                </a:solidFill>
                <a:latin typeface="Calibri" charset="0"/>
                <a:ea typeface="MS PGothic" charset="-128"/>
              </a:rPr>
              <a:t> </a:t>
            </a:r>
            <a:r>
              <a:rPr kumimoji="1" lang="en-IE" altLang="ja-JP" b="1" dirty="0" err="1">
                <a:solidFill>
                  <a:srgbClr val="E63275"/>
                </a:solidFill>
                <a:latin typeface="Calibri" charset="0"/>
                <a:ea typeface="MS PGothic" charset="-128"/>
              </a:rPr>
              <a:t>wsparcie</a:t>
            </a:r>
            <a:r>
              <a:rPr kumimoji="1" lang="en-IE" altLang="ja-JP" b="1" dirty="0">
                <a:solidFill>
                  <a:srgbClr val="E63275"/>
                </a:solidFill>
                <a:latin typeface="Calibri" charset="0"/>
                <a:ea typeface="MS PGothic" charset="-128"/>
              </a:rPr>
              <a:t> </a:t>
            </a:r>
            <a:r>
              <a:rPr kumimoji="1" lang="en-IE" altLang="ja-JP" b="1" dirty="0" err="1">
                <a:solidFill>
                  <a:srgbClr val="E63275"/>
                </a:solidFill>
                <a:latin typeface="Calibri" charset="0"/>
                <a:ea typeface="MS PGothic" charset="-128"/>
              </a:rPr>
              <a:t>biznesowe</a:t>
            </a:r>
            <a:r>
              <a:rPr kumimoji="1" lang="en-IE" altLang="ja-JP" b="1" dirty="0">
                <a:solidFill>
                  <a:srgbClr val="E63275"/>
                </a:solidFill>
                <a:latin typeface="Calibri" charset="0"/>
                <a:ea typeface="MS PGothic" charset="-128"/>
              </a:rPr>
              <a:t> – </a:t>
            </a:r>
            <a:r>
              <a:rPr kumimoji="1" lang="en-IE" altLang="ja-JP" b="1" dirty="0" err="1">
                <a:solidFill>
                  <a:srgbClr val="10B1A2"/>
                </a:solidFill>
                <a:latin typeface="Calibri" charset="0"/>
                <a:ea typeface="MS PGothic" charset="-128"/>
              </a:rPr>
              <a:t>Profesjonalne</a:t>
            </a:r>
            <a:r>
              <a:rPr kumimoji="1" lang="en-IE" altLang="ja-JP" b="1" dirty="0">
                <a:solidFill>
                  <a:srgbClr val="10B1A2"/>
                </a:solidFill>
                <a:latin typeface="Calibri" charset="0"/>
                <a:ea typeface="MS PGothic" charset="-128"/>
              </a:rPr>
              <a:t> </a:t>
            </a:r>
            <a:r>
              <a:rPr kumimoji="1" lang="en-IE" altLang="ja-JP" b="1" dirty="0" err="1">
                <a:solidFill>
                  <a:srgbClr val="10B1A2"/>
                </a:solidFill>
                <a:latin typeface="Calibri" charset="0"/>
                <a:ea typeface="MS PGothic" charset="-128"/>
              </a:rPr>
              <a:t>sieci</a:t>
            </a:r>
            <a:r>
              <a:rPr kumimoji="1" lang="en-IE" altLang="ja-JP" b="1" dirty="0">
                <a:solidFill>
                  <a:srgbClr val="10B1A2"/>
                </a:solidFill>
                <a:latin typeface="Calibri" charset="0"/>
                <a:ea typeface="MS PGothic" charset="-128"/>
              </a:rPr>
              <a:t> </a:t>
            </a:r>
            <a:r>
              <a:rPr kumimoji="1" lang="pl-PL" altLang="ja-JP" b="1" dirty="0">
                <a:solidFill>
                  <a:srgbClr val="10B1A2"/>
                </a:solidFill>
                <a:latin typeface="Calibri" charset="0"/>
                <a:ea typeface="MS PGothic" charset="-128"/>
              </a:rPr>
              <a:t>partnerskie</a:t>
            </a:r>
            <a:endParaRPr kumimoji="1" lang="en-IE" altLang="ja-JP" b="1" dirty="0">
              <a:solidFill>
                <a:srgbClr val="10B1A2"/>
              </a:solidFill>
              <a:latin typeface="Calibri" charset="0"/>
              <a:ea typeface="MS PGothic" charset="-128"/>
            </a:endParaRPr>
          </a:p>
        </p:txBody>
      </p:sp>
      <p:sp>
        <p:nvSpPr>
          <p:cNvPr id="6" name="Text Placeholder 5"/>
          <p:cNvSpPr>
            <a:spLocks noGrp="1"/>
          </p:cNvSpPr>
          <p:nvPr>
            <p:ph type="body" sz="quarter" idx="14"/>
          </p:nvPr>
        </p:nvSpPr>
        <p:spPr>
          <a:xfrm>
            <a:off x="518949" y="2117212"/>
            <a:ext cx="8383313" cy="3975101"/>
          </a:xfrm>
        </p:spPr>
        <p:txBody>
          <a:bodyPr/>
          <a:lstStyle/>
          <a:p>
            <a:pPr algn="just"/>
            <a:r>
              <a:rPr lang="pl-PL" dirty="0">
                <a:solidFill>
                  <a:srgbClr val="7A7C7E"/>
                </a:solidFill>
              </a:rPr>
              <a:t>Oprócz oferowania połączeń potencjalnym klientom lub inwestorom, silna sieć partnerska może stać się nieograniczonym źródłem wsparcia, odpowiedzialności i świeżych pomysłów do testowania i budowania na nowych projektach, współpracy. Kluczową umiejętnością jest znalezienie równowagi między twórczą niezależnością a cechami umożliwiającymi wzajemnie korzystne tworzenie sieci.</a:t>
            </a:r>
          </a:p>
          <a:p>
            <a:pPr algn="just"/>
            <a:r>
              <a:rPr lang="pl-PL" dirty="0">
                <a:solidFill>
                  <a:srgbClr val="7A7C7E"/>
                </a:solidFill>
              </a:rPr>
              <a:t>Istnieje szereg kreatywnych / biznesowych sieci wsparcia i profesjonalnych sieci rozwoju, z których kreatywni przedsiębiorcy mogą korzystać za pośrednictwem platform mediów społecznościowych, forów itp. Zbadaj i zrób listę, która jest dla Ciebie odpowiednia.</a:t>
            </a:r>
            <a:endParaRPr lang="en-US" dirty="0"/>
          </a:p>
        </p:txBody>
      </p:sp>
      <p:pic>
        <p:nvPicPr>
          <p:cNvPr id="7" name="Picture 6" descr="A picture containing indoor, table, toy, sitting&#10;&#10;Description automatically generated">
            <a:extLst>
              <a:ext uri="{FF2B5EF4-FFF2-40B4-BE49-F238E27FC236}">
                <a16:creationId xmlns:a16="http://schemas.microsoft.com/office/drawing/2014/main" id="{971F7597-9922-481B-B169-6B135C062437}"/>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052692" y="3118767"/>
            <a:ext cx="3139308" cy="3739233"/>
          </a:xfrm>
          <a:prstGeom prst="rect">
            <a:avLst/>
          </a:prstGeom>
        </p:spPr>
      </p:pic>
    </p:spTree>
    <p:extLst>
      <p:ext uri="{BB962C8B-B14F-4D97-AF65-F5344CB8AC3E}">
        <p14:creationId xmlns:p14="http://schemas.microsoft.com/office/powerpoint/2010/main" val="2587068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99339" y="734324"/>
            <a:ext cx="6201102" cy="1196594"/>
          </a:xfrm>
        </p:spPr>
        <p:txBody>
          <a:bodyPr>
            <a:noAutofit/>
          </a:bodyPr>
          <a:lstStyle/>
          <a:p>
            <a:pPr>
              <a:lnSpc>
                <a:spcPts val="3200"/>
              </a:lnSpc>
              <a:spcBef>
                <a:spcPts val="100"/>
              </a:spcBef>
            </a:pPr>
            <a:r>
              <a:rPr kumimoji="1" lang="en-IE" altLang="ja-JP" b="1" dirty="0" err="1">
                <a:solidFill>
                  <a:srgbClr val="10B1A2"/>
                </a:solidFill>
                <a:latin typeface="Calibri" charset="0"/>
                <a:ea typeface="MS PGothic" charset="-128"/>
              </a:rPr>
              <a:t>Profesjonalne</a:t>
            </a:r>
            <a:r>
              <a:rPr kumimoji="1" lang="en-IE" altLang="ja-JP" b="1" dirty="0">
                <a:solidFill>
                  <a:srgbClr val="10B1A2"/>
                </a:solidFill>
                <a:latin typeface="Calibri" charset="0"/>
                <a:ea typeface="MS PGothic" charset="-128"/>
              </a:rPr>
              <a:t> </a:t>
            </a:r>
            <a:r>
              <a:rPr kumimoji="1" lang="en-IE" altLang="ja-JP" b="1" dirty="0" err="1">
                <a:solidFill>
                  <a:srgbClr val="10B1A2"/>
                </a:solidFill>
                <a:latin typeface="Calibri" charset="0"/>
                <a:ea typeface="MS PGothic" charset="-128"/>
              </a:rPr>
              <a:t>sieci</a:t>
            </a:r>
            <a:r>
              <a:rPr kumimoji="1" lang="en-IE" altLang="ja-JP" b="1" dirty="0">
                <a:solidFill>
                  <a:srgbClr val="10B1A2"/>
                </a:solidFill>
                <a:latin typeface="Calibri" charset="0"/>
                <a:ea typeface="MS PGothic" charset="-128"/>
              </a:rPr>
              <a:t> </a:t>
            </a:r>
            <a:r>
              <a:rPr kumimoji="1" lang="pl-PL" altLang="ja-JP" b="1" dirty="0">
                <a:solidFill>
                  <a:srgbClr val="10B1A2"/>
                </a:solidFill>
                <a:latin typeface="Calibri" charset="0"/>
                <a:ea typeface="MS PGothic" charset="-128"/>
              </a:rPr>
              <a:t>partnerskie </a:t>
            </a:r>
            <a:r>
              <a:rPr kumimoji="1" lang="en-IE" altLang="ja-JP" b="1" dirty="0">
                <a:solidFill>
                  <a:srgbClr val="10B1A2"/>
                </a:solidFill>
                <a:latin typeface="Calibri" charset="0"/>
                <a:ea typeface="MS PGothic" charset="-128"/>
              </a:rPr>
              <a:t>: </a:t>
            </a:r>
            <a:r>
              <a:rPr kumimoji="1" lang="en-IE" altLang="ja-JP" b="1" dirty="0">
                <a:solidFill>
                  <a:srgbClr val="E63275"/>
                </a:solidFill>
                <a:latin typeface="Calibri" charset="0"/>
                <a:ea typeface="MS PGothic" charset="-128"/>
              </a:rPr>
              <a:t>Engineers </a:t>
            </a:r>
            <a:r>
              <a:rPr lang="en-IE" b="1" dirty="0">
                <a:solidFill>
                  <a:srgbClr val="E63275"/>
                </a:solidFill>
              </a:rPr>
              <a:t>Ireland</a:t>
            </a:r>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229585" y="2332710"/>
            <a:ext cx="11962415" cy="3975101"/>
          </a:xfrm>
        </p:spPr>
        <p:txBody>
          <a:bodyPr/>
          <a:lstStyle/>
          <a:p>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Engineers Ireland – </a:t>
            </a:r>
            <a:r>
              <a:rPr lang="pl-PL" dirty="0"/>
              <a:t>skupia inżynierów w jednej z największych organizacji zawodowych w Irlandii.</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00441" y="707643"/>
            <a:ext cx="1996966" cy="998483"/>
          </a:xfrm>
          <a:prstGeom prst="rect">
            <a:avLst/>
          </a:prstGeom>
        </p:spPr>
      </p:pic>
      <p:pic>
        <p:nvPicPr>
          <p:cNvPr id="2" name="Picture 1">
            <a:extLst>
              <a:ext uri="{FF2B5EF4-FFF2-40B4-BE49-F238E27FC236}">
                <a16:creationId xmlns:a16="http://schemas.microsoft.com/office/drawing/2014/main" id="{EE8D32C9-3780-42E0-8106-F8069933BB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6924" y="2960862"/>
            <a:ext cx="5665076" cy="2718798"/>
          </a:xfrm>
          <a:prstGeom prst="rect">
            <a:avLst/>
          </a:prstGeom>
        </p:spPr>
      </p:pic>
      <p:sp>
        <p:nvSpPr>
          <p:cNvPr id="8" name="Rectangle 7">
            <a:extLst>
              <a:ext uri="{FF2B5EF4-FFF2-40B4-BE49-F238E27FC236}">
                <a16:creationId xmlns:a16="http://schemas.microsoft.com/office/drawing/2014/main" id="{A785F0D9-8EC6-413E-819E-64C5AF32220F}"/>
              </a:ext>
            </a:extLst>
          </p:cNvPr>
          <p:cNvSpPr/>
          <p:nvPr/>
        </p:nvSpPr>
        <p:spPr>
          <a:xfrm>
            <a:off x="271625" y="3071702"/>
            <a:ext cx="6011917" cy="4209357"/>
          </a:xfrm>
          <a:prstGeom prst="rect">
            <a:avLst/>
          </a:prstGeom>
        </p:spPr>
        <p:txBody>
          <a:bodyPr wrap="square">
            <a:spAutoFit/>
          </a:bodyPr>
          <a:lstStyle/>
          <a:p>
            <a:pPr lvl="0" algn="just">
              <a:lnSpc>
                <a:spcPct val="90000"/>
              </a:lnSpc>
              <a:spcBef>
                <a:spcPts val="1000"/>
              </a:spcBef>
            </a:pPr>
            <a:r>
              <a:rPr lang="en-IE" sz="2400" dirty="0">
                <a:solidFill>
                  <a:srgbClr val="6D6E6C"/>
                </a:solidFill>
              </a:rPr>
              <a:t>Engineers Ireland </a:t>
            </a:r>
            <a:r>
              <a:rPr lang="pl-PL" sz="2400" dirty="0">
                <a:solidFill>
                  <a:srgbClr val="6D6E6C"/>
                </a:solidFill>
              </a:rPr>
              <a:t>oferuje wielokrotnie nagradzany, ekspercki program mentoringu strategicznego, opracowany z myślą o osiągnięciu wymiernych rezultatów w Twojej organizacji.</a:t>
            </a:r>
          </a:p>
          <a:p>
            <a:pPr lvl="0" algn="just">
              <a:lnSpc>
                <a:spcPct val="90000"/>
              </a:lnSpc>
              <a:spcBef>
                <a:spcPts val="1000"/>
              </a:spcBef>
            </a:pPr>
            <a:r>
              <a:rPr lang="pl-PL" sz="2400" dirty="0">
                <a:solidFill>
                  <a:srgbClr val="6D6E6C"/>
                </a:solidFill>
              </a:rPr>
              <a:t>Ta społeczność ponad 25 000 inżynierów jest zaangażowana w tworzenie rozwiązań dla społeczeństwa. Od opracowywania ratujących życie urządzeń medycznych po budowę infrastruktury w Irlandii - ich członkowie rozwiązują problemy poprzez innowacje i kreatywność.</a:t>
            </a:r>
            <a:endParaRPr lang="en-IE" sz="2400" dirty="0">
              <a:solidFill>
                <a:srgbClr val="6D6E6C"/>
              </a:solidFill>
            </a:endParaRPr>
          </a:p>
        </p:txBody>
      </p:sp>
      <p:sp>
        <p:nvSpPr>
          <p:cNvPr id="9" name="Rectangle 8">
            <a:extLst>
              <a:ext uri="{FF2B5EF4-FFF2-40B4-BE49-F238E27FC236}">
                <a16:creationId xmlns:a16="http://schemas.microsoft.com/office/drawing/2014/main" id="{84B344A8-143B-4569-A060-834D27FF37A8}"/>
              </a:ext>
            </a:extLst>
          </p:cNvPr>
          <p:cNvSpPr/>
          <p:nvPr/>
        </p:nvSpPr>
        <p:spPr>
          <a:xfrm>
            <a:off x="6484884" y="5809069"/>
            <a:ext cx="3333733" cy="369332"/>
          </a:xfrm>
          <a:prstGeom prst="rect">
            <a:avLst/>
          </a:prstGeom>
        </p:spPr>
        <p:txBody>
          <a:bodyPr wrap="none">
            <a:spAutoFit/>
          </a:bodyPr>
          <a:lstStyle/>
          <a:p>
            <a:r>
              <a:rPr lang="en-IE" dirty="0">
                <a:hlinkClick r:id="rId5"/>
              </a:rPr>
              <a:t>https://www.engineersireland.ie/</a:t>
            </a:r>
            <a:endParaRPr lang="en-IE" dirty="0"/>
          </a:p>
        </p:txBody>
      </p:sp>
    </p:spTree>
    <p:extLst>
      <p:ext uri="{BB962C8B-B14F-4D97-AF65-F5344CB8AC3E}">
        <p14:creationId xmlns:p14="http://schemas.microsoft.com/office/powerpoint/2010/main" val="146077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99339" y="734324"/>
            <a:ext cx="6201102" cy="1196594"/>
          </a:xfrm>
        </p:spPr>
        <p:txBody>
          <a:bodyPr>
            <a:noAutofit/>
          </a:bodyPr>
          <a:lstStyle/>
          <a:p>
            <a:pPr>
              <a:lnSpc>
                <a:spcPts val="3200"/>
              </a:lnSpc>
              <a:spcBef>
                <a:spcPts val="100"/>
              </a:spcBef>
            </a:pPr>
            <a:r>
              <a:rPr kumimoji="1" lang="en-IE" altLang="ja-JP" b="1" dirty="0" err="1">
                <a:solidFill>
                  <a:srgbClr val="10B1A2"/>
                </a:solidFill>
                <a:latin typeface="Calibri" charset="0"/>
                <a:ea typeface="MS PGothic" charset="-128"/>
              </a:rPr>
              <a:t>Profesjonalne</a:t>
            </a:r>
            <a:r>
              <a:rPr kumimoji="1" lang="en-IE" altLang="ja-JP" b="1" dirty="0">
                <a:solidFill>
                  <a:srgbClr val="10B1A2"/>
                </a:solidFill>
                <a:latin typeface="Calibri" charset="0"/>
                <a:ea typeface="MS PGothic" charset="-128"/>
              </a:rPr>
              <a:t> </a:t>
            </a:r>
            <a:r>
              <a:rPr kumimoji="1" lang="en-IE" altLang="ja-JP" b="1" dirty="0" err="1">
                <a:solidFill>
                  <a:srgbClr val="10B1A2"/>
                </a:solidFill>
                <a:latin typeface="Calibri" charset="0"/>
                <a:ea typeface="MS PGothic" charset="-128"/>
              </a:rPr>
              <a:t>sieci</a:t>
            </a:r>
            <a:r>
              <a:rPr kumimoji="1" lang="en-IE" altLang="ja-JP" b="1" dirty="0">
                <a:solidFill>
                  <a:srgbClr val="10B1A2"/>
                </a:solidFill>
                <a:latin typeface="Calibri" charset="0"/>
                <a:ea typeface="MS PGothic" charset="-128"/>
              </a:rPr>
              <a:t> </a:t>
            </a:r>
            <a:r>
              <a:rPr kumimoji="1" lang="pl-PL" altLang="ja-JP" b="1" dirty="0">
                <a:solidFill>
                  <a:srgbClr val="10B1A2"/>
                </a:solidFill>
                <a:latin typeface="Calibri" charset="0"/>
                <a:ea typeface="MS PGothic" charset="-128"/>
              </a:rPr>
              <a:t>partnerskie </a:t>
            </a:r>
            <a:r>
              <a:rPr kumimoji="1" lang="en-IE" altLang="ja-JP" b="1" dirty="0">
                <a:solidFill>
                  <a:srgbClr val="10B1A2"/>
                </a:solidFill>
                <a:latin typeface="Calibri" charset="0"/>
                <a:ea typeface="MS PGothic" charset="-128"/>
              </a:rPr>
              <a:t>: </a:t>
            </a:r>
            <a:r>
              <a:rPr kumimoji="1" lang="en-IE" altLang="ja-JP" b="1" dirty="0">
                <a:solidFill>
                  <a:srgbClr val="E63275"/>
                </a:solidFill>
                <a:latin typeface="Calibri" charset="0"/>
                <a:ea typeface="MS PGothic" charset="-128"/>
              </a:rPr>
              <a:t>Network </a:t>
            </a:r>
            <a:r>
              <a:rPr lang="en-IE" b="1" dirty="0">
                <a:solidFill>
                  <a:srgbClr val="E63275"/>
                </a:solidFill>
              </a:rPr>
              <a:t>Ireland</a:t>
            </a:r>
          </a:p>
          <a:p>
            <a:endParaRPr kumimoji="1" lang="en-IE" altLang="ja-JP" b="1" dirty="0">
              <a:latin typeface="Calibri" charset="0"/>
              <a:ea typeface="MS PGothic" charset="-128"/>
            </a:endParaRPr>
          </a:p>
          <a:p>
            <a:endParaRPr lang="en-US" b="1" dirty="0"/>
          </a:p>
        </p:txBody>
      </p:sp>
      <p:pic>
        <p:nvPicPr>
          <p:cNvPr id="6" name="Picture 5" descr="A close up of a logo&#10;&#10;Description automatically generated">
            <a:extLst>
              <a:ext uri="{FF2B5EF4-FFF2-40B4-BE49-F238E27FC236}">
                <a16:creationId xmlns:a16="http://schemas.microsoft.com/office/drawing/2014/main" id="{81F013EB-4595-4FB8-9122-15BB9392070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00441" y="707643"/>
            <a:ext cx="1996966" cy="998483"/>
          </a:xfrm>
          <a:prstGeom prst="rect">
            <a:avLst/>
          </a:prstGeom>
        </p:spPr>
      </p:pic>
      <p:sp>
        <p:nvSpPr>
          <p:cNvPr id="8" name="Rectangle 7">
            <a:extLst>
              <a:ext uri="{FF2B5EF4-FFF2-40B4-BE49-F238E27FC236}">
                <a16:creationId xmlns:a16="http://schemas.microsoft.com/office/drawing/2014/main" id="{A785F0D9-8EC6-413E-819E-64C5AF32220F}"/>
              </a:ext>
            </a:extLst>
          </p:cNvPr>
          <p:cNvSpPr/>
          <p:nvPr/>
        </p:nvSpPr>
        <p:spPr>
          <a:xfrm>
            <a:off x="198053" y="2272916"/>
            <a:ext cx="6011917" cy="4337598"/>
          </a:xfrm>
          <a:prstGeom prst="rect">
            <a:avLst/>
          </a:prstGeom>
        </p:spPr>
        <p:txBody>
          <a:bodyPr wrap="square">
            <a:spAutoFit/>
          </a:bodyPr>
          <a:lstStyle/>
          <a:p>
            <a:pPr lvl="0" algn="just">
              <a:lnSpc>
                <a:spcPct val="90000"/>
              </a:lnSpc>
              <a:spcBef>
                <a:spcPts val="1000"/>
              </a:spcBef>
            </a:pPr>
            <a:r>
              <a:rPr lang="en-IE" sz="2400" dirty="0">
                <a:solidFill>
                  <a:srgbClr val="E63275"/>
                </a:solidFill>
              </a:rPr>
              <a:t>Network Ireland </a:t>
            </a:r>
            <a:r>
              <a:rPr lang="pl-PL" sz="2400" dirty="0">
                <a:solidFill>
                  <a:srgbClr val="6D6E6C"/>
                </a:solidFill>
              </a:rPr>
              <a:t>jest największą tego typu placówką w Irlandii, wspierającą rozwój zawodowy i osobisty kobiet.</a:t>
            </a:r>
          </a:p>
          <a:p>
            <a:pPr lvl="0" algn="just">
              <a:lnSpc>
                <a:spcPct val="90000"/>
              </a:lnSpc>
              <a:spcBef>
                <a:spcPts val="1000"/>
              </a:spcBef>
            </a:pPr>
            <a:r>
              <a:rPr lang="pl-PL" sz="2400" dirty="0">
                <a:solidFill>
                  <a:srgbClr val="6D6E6C"/>
                </a:solidFill>
              </a:rPr>
              <a:t>Członkami są różnorodne grupy kobiet, od początkujących przedsiębiorców, właścicieli MŚP, specjalistów i liderów w lokalnych i międzynarodowych organizacjach po organizacje non-profit, organizacje charytatywne, sztukę i sektor publiczny.</a:t>
            </a:r>
          </a:p>
          <a:p>
            <a:pPr lvl="0" algn="just">
              <a:lnSpc>
                <a:spcPct val="90000"/>
              </a:lnSpc>
              <a:spcBef>
                <a:spcPts val="1000"/>
              </a:spcBef>
            </a:pPr>
            <a:r>
              <a:rPr lang="pl-PL" sz="2400" dirty="0">
                <a:solidFill>
                  <a:srgbClr val="6D6E6C"/>
                </a:solidFill>
              </a:rPr>
              <a:t>Korzyści z przystąpienia do Network </a:t>
            </a:r>
            <a:r>
              <a:rPr lang="pl-PL" sz="2400" dirty="0" err="1">
                <a:solidFill>
                  <a:srgbClr val="6D6E6C"/>
                </a:solidFill>
              </a:rPr>
              <a:t>Ireland</a:t>
            </a:r>
            <a:r>
              <a:rPr lang="pl-PL" sz="2400" dirty="0">
                <a:solidFill>
                  <a:srgbClr val="6D6E6C"/>
                </a:solidFill>
              </a:rPr>
              <a:t> są ogromne i obejmują dostęp do ich programu „Mentoring for </a:t>
            </a:r>
            <a:r>
              <a:rPr lang="pl-PL" sz="2400" dirty="0" err="1">
                <a:solidFill>
                  <a:srgbClr val="6D6E6C"/>
                </a:solidFill>
              </a:rPr>
              <a:t>Success</a:t>
            </a:r>
            <a:r>
              <a:rPr lang="pl-PL" sz="2400" dirty="0">
                <a:solidFill>
                  <a:srgbClr val="6D6E6C"/>
                </a:solidFill>
              </a:rPr>
              <a:t>”.</a:t>
            </a:r>
            <a:endParaRPr lang="en-IE" sz="2400" dirty="0">
              <a:solidFill>
                <a:srgbClr val="6D6E6C"/>
              </a:solidFill>
            </a:endParaRPr>
          </a:p>
        </p:txBody>
      </p:sp>
      <p:sp>
        <p:nvSpPr>
          <p:cNvPr id="9" name="Rectangle 8">
            <a:extLst>
              <a:ext uri="{FF2B5EF4-FFF2-40B4-BE49-F238E27FC236}">
                <a16:creationId xmlns:a16="http://schemas.microsoft.com/office/drawing/2014/main" id="{84B344A8-143B-4569-A060-834D27FF37A8}"/>
              </a:ext>
            </a:extLst>
          </p:cNvPr>
          <p:cNvSpPr/>
          <p:nvPr/>
        </p:nvSpPr>
        <p:spPr>
          <a:xfrm>
            <a:off x="6484884" y="5809069"/>
            <a:ext cx="3019737" cy="369332"/>
          </a:xfrm>
          <a:prstGeom prst="rect">
            <a:avLst/>
          </a:prstGeom>
        </p:spPr>
        <p:txBody>
          <a:bodyPr wrap="none">
            <a:spAutoFit/>
          </a:bodyPr>
          <a:lstStyle/>
          <a:p>
            <a:r>
              <a:rPr lang="en-IE" u="sng" dirty="0">
                <a:hlinkClick r:id="rId4"/>
              </a:rPr>
              <a:t>http://www.networkireland.ie</a:t>
            </a:r>
            <a:endParaRPr lang="en-IE" dirty="0"/>
          </a:p>
        </p:txBody>
      </p:sp>
      <p:pic>
        <p:nvPicPr>
          <p:cNvPr id="10" name="Picture 9">
            <a:extLst>
              <a:ext uri="{FF2B5EF4-FFF2-40B4-BE49-F238E27FC236}">
                <a16:creationId xmlns:a16="http://schemas.microsoft.com/office/drawing/2014/main" id="{F16C7337-89A6-4810-8005-62CA980733D7}"/>
              </a:ext>
            </a:extLst>
          </p:cNvPr>
          <p:cNvPicPr>
            <a:picLocks noChangeAspect="1"/>
          </p:cNvPicPr>
          <p:nvPr/>
        </p:nvPicPr>
        <p:blipFill>
          <a:blip r:embed="rId5"/>
          <a:stretch>
            <a:fillRect/>
          </a:stretch>
        </p:blipFill>
        <p:spPr>
          <a:xfrm>
            <a:off x="6647562" y="2252005"/>
            <a:ext cx="5449846" cy="3212161"/>
          </a:xfrm>
          <a:prstGeom prst="rect">
            <a:avLst/>
          </a:prstGeom>
        </p:spPr>
      </p:pic>
    </p:spTree>
    <p:extLst>
      <p:ext uri="{BB962C8B-B14F-4D97-AF65-F5344CB8AC3E}">
        <p14:creationId xmlns:p14="http://schemas.microsoft.com/office/powerpoint/2010/main" val="4103652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3720662" y="671119"/>
            <a:ext cx="7848409" cy="1034007"/>
          </a:xfrm>
        </p:spPr>
        <p:txBody>
          <a:bodyPr>
            <a:normAutofit fontScale="92500" lnSpcReduction="10000"/>
          </a:bodyPr>
          <a:lstStyle/>
          <a:p>
            <a:pPr>
              <a:lnSpc>
                <a:spcPct val="110000"/>
              </a:lnSpc>
              <a:spcBef>
                <a:spcPts val="0"/>
              </a:spcBef>
            </a:pPr>
            <a:r>
              <a:rPr lang="en-IE" b="1" dirty="0" err="1">
                <a:solidFill>
                  <a:srgbClr val="E63275"/>
                </a:solidFill>
              </a:rPr>
              <a:t>Rodzaje</a:t>
            </a:r>
            <a:r>
              <a:rPr lang="en-IE" b="1" dirty="0">
                <a:solidFill>
                  <a:srgbClr val="E63275"/>
                </a:solidFill>
              </a:rPr>
              <a:t> </a:t>
            </a:r>
            <a:r>
              <a:rPr lang="en-IE" b="1" dirty="0" err="1">
                <a:solidFill>
                  <a:srgbClr val="E63275"/>
                </a:solidFill>
              </a:rPr>
              <a:t>wsparcia</a:t>
            </a:r>
            <a:r>
              <a:rPr lang="en-IE" b="1" dirty="0">
                <a:solidFill>
                  <a:srgbClr val="E63275"/>
                </a:solidFill>
              </a:rPr>
              <a:t> </a:t>
            </a:r>
            <a:r>
              <a:rPr lang="en-IE" b="1" dirty="0" err="1">
                <a:solidFill>
                  <a:srgbClr val="E63275"/>
                </a:solidFill>
              </a:rPr>
              <a:t>zewnętrznego</a:t>
            </a:r>
            <a:r>
              <a:rPr lang="en-IE" b="1" dirty="0">
                <a:solidFill>
                  <a:srgbClr val="E63275"/>
                </a:solidFill>
              </a:rPr>
              <a:t>:</a:t>
            </a:r>
          </a:p>
          <a:p>
            <a:pPr>
              <a:lnSpc>
                <a:spcPct val="110000"/>
              </a:lnSpc>
              <a:spcBef>
                <a:spcPts val="0"/>
              </a:spcBef>
            </a:pPr>
            <a:r>
              <a:rPr lang="en-IE" sz="3000" b="1" i="1" dirty="0" err="1">
                <a:solidFill>
                  <a:srgbClr val="10B1A2"/>
                </a:solidFill>
              </a:rPr>
              <a:t>Inkubatory</a:t>
            </a:r>
            <a:r>
              <a:rPr lang="en-IE" sz="3000" b="1" i="1" dirty="0">
                <a:solidFill>
                  <a:srgbClr val="10B1A2"/>
                </a:solidFill>
              </a:rPr>
              <a:t> </a:t>
            </a:r>
            <a:r>
              <a:rPr lang="en-IE" sz="3000" b="1" i="1" dirty="0" err="1">
                <a:solidFill>
                  <a:srgbClr val="10B1A2"/>
                </a:solidFill>
              </a:rPr>
              <a:t>przedsiębiorczości</a:t>
            </a:r>
            <a:r>
              <a:rPr lang="en-IE" sz="3000" b="1" i="1" dirty="0">
                <a:solidFill>
                  <a:srgbClr val="10B1A2"/>
                </a:solidFill>
              </a:rPr>
              <a:t> </a:t>
            </a:r>
            <a:r>
              <a:rPr lang="en-IE" sz="3000" b="1" i="1" dirty="0" err="1">
                <a:solidFill>
                  <a:srgbClr val="10B1A2"/>
                </a:solidFill>
              </a:rPr>
              <a:t>i</a:t>
            </a:r>
            <a:r>
              <a:rPr lang="en-IE" sz="3000" b="1" i="1" dirty="0">
                <a:solidFill>
                  <a:srgbClr val="10B1A2"/>
                </a:solidFill>
              </a:rPr>
              <a:t> </a:t>
            </a:r>
            <a:r>
              <a:rPr lang="en-IE" sz="3000" b="1" i="1" dirty="0" err="1">
                <a:solidFill>
                  <a:srgbClr val="10B1A2"/>
                </a:solidFill>
              </a:rPr>
              <a:t>akceleratory</a:t>
            </a:r>
            <a:endParaRPr lang="en-IE" sz="3000" b="1" i="1" dirty="0">
              <a:solidFill>
                <a:srgbClr val="10B1A2"/>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3628546" y="2012344"/>
            <a:ext cx="8521413" cy="3975101"/>
          </a:xfrm>
        </p:spPr>
        <p:txBody>
          <a:bodyPr/>
          <a:lstStyle/>
          <a:p>
            <a:r>
              <a:rPr lang="pl-PL" dirty="0"/>
              <a:t>Inkubator przedsiębiorczości to organizacja, która pomaga rozwijać się nowym i rozpoczynającym działalność firmom, świadcząc usługi takie jak szkolenia z zakresu zarządzania czy powierzchnie biurowe.</a:t>
            </a:r>
          </a:p>
          <a:p>
            <a:r>
              <a:rPr lang="pl-PL" b="1" dirty="0">
                <a:solidFill>
                  <a:schemeClr val="tx1"/>
                </a:solidFill>
              </a:rPr>
              <a:t>Zalety</a:t>
            </a:r>
            <a:r>
              <a:rPr lang="pl-PL" dirty="0"/>
              <a:t>: Dostęp do znacznych kwot pieniędzy i odpowiedniej wiedzy mentorskiej. </a:t>
            </a:r>
          </a:p>
          <a:p>
            <a:r>
              <a:rPr lang="pl-PL" b="1" dirty="0">
                <a:solidFill>
                  <a:schemeClr val="tx1"/>
                </a:solidFill>
              </a:rPr>
              <a:t>Wady</a:t>
            </a:r>
            <a:r>
              <a:rPr lang="pl-PL" dirty="0"/>
              <a:t>: W niektórych przypadkach intensywny mentoring może być obciążeniem, a także wiele inkubatorów będzie wymagać znacznego udziału w kapitale.</a:t>
            </a:r>
          </a:p>
          <a:p>
            <a:r>
              <a:rPr lang="pl-PL" dirty="0"/>
              <a:t>Akceleratory biznesowe koncentrują się głównie na rozwoju / eksporcie biznesu. Oferują wiedzę fachową z czołowych branż przemysłu na całym świecie, z odpowiednim doświadczeniem w sprzedaży i marketingu, aby doradzać firmom i kierować nimi w zakresie przyspieszenia wzrostu eksportu</a:t>
            </a:r>
            <a:r>
              <a:rPr lang="en-IE" dirty="0"/>
              <a:t>.  </a:t>
            </a:r>
          </a:p>
          <a:p>
            <a:endParaRPr lang="en-IE" dirty="0"/>
          </a:p>
          <a:p>
            <a:r>
              <a:rPr lang="en-IE" dirty="0"/>
              <a:t> </a:t>
            </a:r>
          </a:p>
          <a:p>
            <a:endParaRPr lang="en-IE" dirty="0"/>
          </a:p>
        </p:txBody>
      </p:sp>
      <p:pic>
        <p:nvPicPr>
          <p:cNvPr id="4" name="Picture 3" descr="A group of people sitting at a table looking at a computer&#10;&#10;Description automatically generated">
            <a:extLst>
              <a:ext uri="{FF2B5EF4-FFF2-40B4-BE49-F238E27FC236}">
                <a16:creationId xmlns:a16="http://schemas.microsoft.com/office/drawing/2014/main" id="{0087A21C-6ED3-4549-9AC4-9BC04E8D54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114675"/>
            <a:ext cx="3210746" cy="2140497"/>
          </a:xfrm>
          <a:prstGeom prst="rect">
            <a:avLst/>
          </a:prstGeom>
        </p:spPr>
      </p:pic>
      <p:sp>
        <p:nvSpPr>
          <p:cNvPr id="8" name="Rectangle 7">
            <a:extLst>
              <a:ext uri="{FF2B5EF4-FFF2-40B4-BE49-F238E27FC236}">
                <a16:creationId xmlns:a16="http://schemas.microsoft.com/office/drawing/2014/main" id="{5C5E85FE-4F47-4519-A359-C50559FAB0AA}"/>
              </a:ext>
            </a:extLst>
          </p:cNvPr>
          <p:cNvSpPr/>
          <p:nvPr/>
        </p:nvSpPr>
        <p:spPr>
          <a:xfrm>
            <a:off x="98454" y="5380047"/>
            <a:ext cx="3340893" cy="1477328"/>
          </a:xfrm>
          <a:prstGeom prst="rect">
            <a:avLst/>
          </a:prstGeom>
          <a:solidFill>
            <a:srgbClr val="E63275"/>
          </a:solidFill>
        </p:spPr>
        <p:txBody>
          <a:bodyPr wrap="square">
            <a:spAutoFit/>
          </a:bodyPr>
          <a:lstStyle/>
          <a:p>
            <a:pPr lvl="0">
              <a:lnSpc>
                <a:spcPct val="90000"/>
              </a:lnSpc>
              <a:spcBef>
                <a:spcPts val="1000"/>
              </a:spcBef>
            </a:pPr>
            <a:r>
              <a:rPr lang="en-IE" sz="2000" dirty="0">
                <a:solidFill>
                  <a:schemeClr val="bg1"/>
                </a:solidFill>
              </a:rPr>
              <a:t>Enterprise Ireland</a:t>
            </a:r>
            <a:br>
              <a:rPr lang="en-IE" sz="2000" dirty="0">
                <a:solidFill>
                  <a:schemeClr val="bg1"/>
                </a:solidFill>
              </a:rPr>
            </a:br>
            <a:r>
              <a:rPr lang="en-IE" sz="2000" dirty="0">
                <a:solidFill>
                  <a:schemeClr val="bg1"/>
                </a:solidFill>
              </a:rPr>
              <a:t> </a:t>
            </a:r>
            <a:r>
              <a:rPr lang="en-IE" sz="2000" dirty="0">
                <a:solidFill>
                  <a:schemeClr val="bg1"/>
                </a:solidFill>
                <a:hlinkClick r:id="rId3"/>
              </a:rPr>
              <a:t>Grant </a:t>
            </a:r>
            <a:r>
              <a:rPr lang="en-IE" sz="2000" dirty="0" err="1">
                <a:solidFill>
                  <a:schemeClr val="bg1"/>
                </a:solidFill>
                <a:hlinkClick r:id="rId3"/>
              </a:rPr>
              <a:t>na</a:t>
            </a:r>
            <a:r>
              <a:rPr lang="en-IE" sz="2000" dirty="0">
                <a:solidFill>
                  <a:schemeClr val="bg1"/>
                </a:solidFill>
                <a:hlinkClick r:id="rId3"/>
              </a:rPr>
              <a:t> </a:t>
            </a:r>
            <a:r>
              <a:rPr lang="en-IE" sz="2000" dirty="0" err="1">
                <a:solidFill>
                  <a:schemeClr val="bg1"/>
                </a:solidFill>
                <a:hlinkClick r:id="rId3"/>
              </a:rPr>
              <a:t>internacjonalizację</a:t>
            </a:r>
            <a:r>
              <a:rPr lang="en-IE" sz="2000" dirty="0">
                <a:solidFill>
                  <a:schemeClr val="bg1"/>
                </a:solidFill>
              </a:rPr>
              <a:t> </a:t>
            </a:r>
            <a:r>
              <a:rPr lang="pl-PL" sz="2000" dirty="0">
                <a:solidFill>
                  <a:schemeClr val="bg1"/>
                </a:solidFill>
              </a:rPr>
              <a:t>zapewnia dofinansowanie do 50% firmom współpracującym z akceleratorem biznesu.</a:t>
            </a:r>
            <a:endParaRPr lang="en-IE" sz="2000" dirty="0">
              <a:solidFill>
                <a:schemeClr val="bg1"/>
              </a:solidFill>
            </a:endParaRPr>
          </a:p>
        </p:txBody>
      </p:sp>
      <p:pic>
        <p:nvPicPr>
          <p:cNvPr id="9" name="Picture 8" descr="A close up of a logo&#10;&#10;Description automatically generated">
            <a:extLst>
              <a:ext uri="{FF2B5EF4-FFF2-40B4-BE49-F238E27FC236}">
                <a16:creationId xmlns:a16="http://schemas.microsoft.com/office/drawing/2014/main" id="{C8E52319-816C-4A97-98A3-7CE567C4A878}"/>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873037" y="5453620"/>
            <a:ext cx="566310" cy="283155"/>
          </a:xfrm>
          <a:prstGeom prst="rect">
            <a:avLst/>
          </a:prstGeom>
        </p:spPr>
      </p:pic>
    </p:spTree>
    <p:extLst>
      <p:ext uri="{BB962C8B-B14F-4D97-AF65-F5344CB8AC3E}">
        <p14:creationId xmlns:p14="http://schemas.microsoft.com/office/powerpoint/2010/main" val="1321116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4161984" y="496044"/>
            <a:ext cx="7407087" cy="697353"/>
          </a:xfrm>
        </p:spPr>
        <p:txBody>
          <a:bodyPr>
            <a:normAutofit/>
          </a:bodyPr>
          <a:lstStyle/>
          <a:p>
            <a:r>
              <a:rPr lang="pl-PL" altLang="ja-JP" b="1" dirty="0">
                <a:solidFill>
                  <a:srgbClr val="E95273"/>
                </a:solidFill>
                <a:latin typeface="Calibri" charset="0"/>
                <a:ea typeface="MS PGothic" charset="-128"/>
              </a:rPr>
              <a:t>Przykład akceleratora</a:t>
            </a:r>
            <a:r>
              <a:rPr lang="en-IE" altLang="ja-JP" b="1" dirty="0">
                <a:solidFill>
                  <a:srgbClr val="E95273"/>
                </a:solidFill>
                <a:latin typeface="Calibri" charset="0"/>
                <a:ea typeface="MS PGothic" charset="-128"/>
              </a:rPr>
              <a:t>, </a:t>
            </a:r>
            <a:r>
              <a:rPr lang="en-IE" altLang="ja-JP" b="1" dirty="0" err="1">
                <a:solidFill>
                  <a:srgbClr val="E95273"/>
                </a:solidFill>
                <a:latin typeface="Calibri" charset="0"/>
                <a:ea typeface="MS PGothic" charset="-128"/>
              </a:rPr>
              <a:t>Ir</a:t>
            </a:r>
            <a:r>
              <a:rPr lang="pl-PL" altLang="ja-JP" b="1" dirty="0" err="1">
                <a:solidFill>
                  <a:srgbClr val="E95273"/>
                </a:solidFill>
                <a:latin typeface="Calibri" charset="0"/>
                <a:ea typeface="MS PGothic" charset="-128"/>
              </a:rPr>
              <a:t>landia</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0" y="1975159"/>
            <a:ext cx="12192000" cy="4685898"/>
          </a:xfrm>
          <a:prstGeom prst="rect">
            <a:avLst/>
          </a:prstGeom>
          <a:solidFill>
            <a:schemeClr val="bg1"/>
          </a:solidFill>
        </p:spPr>
        <p:txBody>
          <a:bodyPr wrap="square">
            <a:spAutoFit/>
          </a:bodyPr>
          <a:lstStyle/>
          <a:p>
            <a:pPr lvl="8" indent="-3576638"/>
            <a:r>
              <a:rPr lang="en-US" altLang="ja-JP" sz="2400" b="1" dirty="0" err="1">
                <a:solidFill>
                  <a:srgbClr val="10B1A2"/>
                </a:solidFill>
                <a:latin typeface="Calibri" charset="0"/>
                <a:ea typeface="MS PGothic" charset="-128"/>
              </a:rPr>
              <a:t>ArcLabs</a:t>
            </a:r>
            <a:r>
              <a:rPr lang="en-US" altLang="ja-JP" sz="2400" b="1" dirty="0">
                <a:solidFill>
                  <a:srgbClr val="10B1A2"/>
                </a:solidFill>
                <a:latin typeface="Calibri" charset="0"/>
                <a:ea typeface="MS PGothic" charset="-128"/>
              </a:rPr>
              <a:t> Accelerator </a:t>
            </a:r>
          </a:p>
          <a:p>
            <a:pPr>
              <a:buNone/>
            </a:pPr>
            <a:r>
              <a:rPr lang="pl-PL" sz="2400" dirty="0">
                <a:solidFill>
                  <a:srgbClr val="525252"/>
                </a:solidFill>
                <a:hlinkClick r:id="rId2"/>
              </a:rPr>
              <a:t>Pierwszy akcelerator NDRC </a:t>
            </a:r>
            <a:r>
              <a:rPr lang="pl-PL" sz="2400" dirty="0" err="1">
                <a:solidFill>
                  <a:srgbClr val="525252"/>
                </a:solidFill>
                <a:hlinkClick r:id="rId2"/>
              </a:rPr>
              <a:t>ArcLabs</a:t>
            </a:r>
            <a:r>
              <a:rPr lang="pl-PL" sz="2400" dirty="0">
                <a:solidFill>
                  <a:srgbClr val="525252"/>
                </a:solidFill>
                <a:hlinkClick r:id="rId2"/>
              </a:rPr>
              <a:t> w Waterford</a:t>
            </a:r>
            <a:r>
              <a:rPr lang="pl-PL" sz="2400" dirty="0">
                <a:solidFill>
                  <a:srgbClr val="525252"/>
                </a:solidFill>
              </a:rPr>
              <a:t> </a:t>
            </a:r>
            <a:r>
              <a:rPr lang="pl-PL" sz="2400" dirty="0">
                <a:solidFill>
                  <a:srgbClr val="7F7F7F"/>
                </a:solidFill>
              </a:rPr>
              <a:t>wsparł dziewięć start-</a:t>
            </a:r>
            <a:r>
              <a:rPr lang="pl-PL" sz="2400" dirty="0" err="1">
                <a:solidFill>
                  <a:srgbClr val="7F7F7F"/>
                </a:solidFill>
              </a:rPr>
              <a:t>upów</a:t>
            </a:r>
            <a:r>
              <a:rPr lang="pl-PL" sz="2400" dirty="0">
                <a:solidFill>
                  <a:srgbClr val="7F7F7F"/>
                </a:solidFill>
              </a:rPr>
              <a:t> technologicznych, z których każdy otrzymał do 50 000 EUR wsparcia. Inwestycja w każdą firmę obejmowała 30 000 EUR w bezpośrednich inwestycjach i kolejne 20 000 EUR na wsparcie biznesowe od sponsorów.</a:t>
            </a:r>
            <a:endParaRPr lang="en-IE" sz="2400" dirty="0">
              <a:solidFill>
                <a:srgbClr val="7F7F7F"/>
              </a:solidFill>
            </a:endParaRPr>
          </a:p>
          <a:p>
            <a:pPr>
              <a:buNone/>
            </a:pPr>
            <a:endParaRPr lang="en-IE" sz="2400" i="1" dirty="0"/>
          </a:p>
          <a:p>
            <a:pPr algn="ctr">
              <a:buNone/>
            </a:pPr>
            <a:r>
              <a:rPr lang="en-IE" sz="2400" dirty="0">
                <a:solidFill>
                  <a:srgbClr val="E95273"/>
                </a:solidFill>
              </a:rPr>
              <a:t>“</a:t>
            </a:r>
            <a:r>
              <a:rPr lang="pl-PL" sz="2400" dirty="0">
                <a:solidFill>
                  <a:srgbClr val="E95273"/>
                </a:solidFill>
              </a:rPr>
              <a:t>Wiodące na świecie firmy już wyłaniają się z południowego wschodu, a przy branżach takich jak handel detaliczny, nieruchomości i rekrutacja przygotowanych na zakłócenia cyfrowe, potencjał do większego wzrostu jest oczywisty</a:t>
            </a:r>
            <a:r>
              <a:rPr lang="en-IE" sz="2400" b="1" dirty="0">
                <a:solidFill>
                  <a:srgbClr val="E95273"/>
                </a:solidFill>
              </a:rPr>
              <a:t>.”</a:t>
            </a:r>
            <a:r>
              <a:rPr lang="en-IE" sz="2400" b="1" i="1" dirty="0">
                <a:solidFill>
                  <a:srgbClr val="E95273"/>
                </a:solidFill>
              </a:rPr>
              <a:t> </a:t>
            </a:r>
          </a:p>
          <a:p>
            <a:pPr algn="ctr">
              <a:buNone/>
            </a:pPr>
            <a:endParaRPr lang="en-IE" sz="1050" i="1" dirty="0">
              <a:solidFill>
                <a:srgbClr val="525252"/>
              </a:solidFill>
            </a:endParaRPr>
          </a:p>
          <a:p>
            <a:pPr algn="ctr">
              <a:buNone/>
            </a:pPr>
            <a:r>
              <a:rPr lang="en-IE" sz="2400" dirty="0">
                <a:solidFill>
                  <a:srgbClr val="E95273"/>
                </a:solidFill>
              </a:rPr>
              <a:t>“</a:t>
            </a:r>
            <a:r>
              <a:rPr lang="pl-PL" sz="2400" dirty="0">
                <a:solidFill>
                  <a:srgbClr val="E95273"/>
                </a:solidFill>
              </a:rPr>
              <a:t>Mentoring ma fundamentalne znaczenie dla tych przedsiębiorstw na wczesnym etapie rozwoju i stanowi kluczowy filar systemu wsparcia, który pozwala start-</a:t>
            </a:r>
            <a:r>
              <a:rPr lang="pl-PL" sz="2400" dirty="0" err="1">
                <a:solidFill>
                  <a:srgbClr val="E95273"/>
                </a:solidFill>
              </a:rPr>
              <a:t>upom</a:t>
            </a:r>
            <a:r>
              <a:rPr lang="pl-PL" sz="2400" dirty="0">
                <a:solidFill>
                  <a:srgbClr val="E95273"/>
                </a:solidFill>
              </a:rPr>
              <a:t> stać się wartościowymi uczestnikami gospodarki regionalnej i krajowej.</a:t>
            </a:r>
            <a:r>
              <a:rPr lang="en-IE" sz="2400" dirty="0">
                <a:solidFill>
                  <a:srgbClr val="E95273"/>
                </a:solidFill>
              </a:rPr>
              <a:t>” </a:t>
            </a:r>
          </a:p>
          <a:p>
            <a:pPr algn="ctr">
              <a:buNone/>
            </a:pPr>
            <a:r>
              <a:rPr lang="en-IE" sz="2400" i="1" dirty="0">
                <a:solidFill>
                  <a:srgbClr val="7F7F7F"/>
                </a:solidFill>
              </a:rPr>
              <a:t>Enterprise Ireland CEO Julie Sinnamon.</a:t>
            </a:r>
            <a:endParaRPr lang="en-IE" sz="2400" dirty="0">
              <a:solidFill>
                <a:srgbClr val="7F7F7F"/>
              </a:solidFill>
            </a:endParaRPr>
          </a:p>
        </p:txBody>
      </p:sp>
      <p:sp>
        <p:nvSpPr>
          <p:cNvPr id="6" name="Flowchart: Connector 5">
            <a:extLst>
              <a:ext uri="{FF2B5EF4-FFF2-40B4-BE49-F238E27FC236}">
                <a16:creationId xmlns:a16="http://schemas.microsoft.com/office/drawing/2014/main" id="{A554A9CD-B612-4362-B9D9-DED57D39DF87}"/>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2403020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7D4AC5-9513-45F1-8AF9-7483D978B5ED}"/>
              </a:ext>
            </a:extLst>
          </p:cNvPr>
          <p:cNvSpPr>
            <a:spLocks noGrp="1"/>
          </p:cNvSpPr>
          <p:nvPr>
            <p:ph type="body" sz="quarter" idx="13"/>
          </p:nvPr>
        </p:nvSpPr>
        <p:spPr>
          <a:xfrm>
            <a:off x="4161984" y="576424"/>
            <a:ext cx="7407087" cy="697353"/>
          </a:xfrm>
        </p:spPr>
        <p:txBody>
          <a:bodyPr>
            <a:normAutofit/>
          </a:bodyPr>
          <a:lstStyle/>
          <a:p>
            <a:r>
              <a:rPr lang="pl-PL" altLang="ja-JP" b="1" dirty="0">
                <a:solidFill>
                  <a:srgbClr val="E95273"/>
                </a:solidFill>
                <a:latin typeface="Calibri" charset="0"/>
                <a:ea typeface="MS PGothic" charset="-128"/>
              </a:rPr>
              <a:t>Przykład akceleratora</a:t>
            </a:r>
            <a:r>
              <a:rPr lang="en-IE" altLang="ja-JP" b="1" dirty="0">
                <a:solidFill>
                  <a:srgbClr val="E95273"/>
                </a:solidFill>
                <a:latin typeface="Calibri" charset="0"/>
                <a:ea typeface="MS PGothic" charset="-128"/>
              </a:rPr>
              <a:t>, </a:t>
            </a:r>
            <a:r>
              <a:rPr lang="en-IE" altLang="ja-JP" b="1" dirty="0" err="1">
                <a:solidFill>
                  <a:srgbClr val="E95273"/>
                </a:solidFill>
                <a:latin typeface="Calibri" charset="0"/>
                <a:ea typeface="MS PGothic" charset="-128"/>
              </a:rPr>
              <a:t>Ir</a:t>
            </a:r>
            <a:r>
              <a:rPr lang="pl-PL" altLang="ja-JP" b="1" dirty="0" err="1">
                <a:solidFill>
                  <a:srgbClr val="E95273"/>
                </a:solidFill>
                <a:latin typeface="Calibri" charset="0"/>
                <a:ea typeface="MS PGothic" charset="-128"/>
              </a:rPr>
              <a:t>landia</a:t>
            </a:r>
            <a:endParaRPr lang="en-IE" b="1" dirty="0">
              <a:solidFill>
                <a:srgbClr val="E95273"/>
              </a:solidFill>
            </a:endParaRPr>
          </a:p>
          <a:p>
            <a:endParaRPr lang="en-IE" b="1" dirty="0">
              <a:solidFill>
                <a:srgbClr val="E95273"/>
              </a:solidFill>
            </a:endParaRPr>
          </a:p>
        </p:txBody>
      </p:sp>
      <p:sp>
        <p:nvSpPr>
          <p:cNvPr id="3" name="Text Placeholder 2">
            <a:extLst>
              <a:ext uri="{FF2B5EF4-FFF2-40B4-BE49-F238E27FC236}">
                <a16:creationId xmlns:a16="http://schemas.microsoft.com/office/drawing/2014/main" id="{A285DB3F-C4B9-4D5D-9C77-6A29A5859423}"/>
              </a:ext>
            </a:extLst>
          </p:cNvPr>
          <p:cNvSpPr>
            <a:spLocks noGrp="1"/>
          </p:cNvSpPr>
          <p:nvPr>
            <p:ph type="body" sz="quarter" idx="14"/>
          </p:nvPr>
        </p:nvSpPr>
        <p:spPr/>
        <p:txBody>
          <a:bodyPr/>
          <a:lstStyle/>
          <a:p>
            <a:endParaRPr lang="en-IE" dirty="0"/>
          </a:p>
          <a:p>
            <a:endParaRPr lang="en-IE" dirty="0"/>
          </a:p>
        </p:txBody>
      </p:sp>
      <p:sp>
        <p:nvSpPr>
          <p:cNvPr id="5" name="Rectangle 4">
            <a:extLst>
              <a:ext uri="{FF2B5EF4-FFF2-40B4-BE49-F238E27FC236}">
                <a16:creationId xmlns:a16="http://schemas.microsoft.com/office/drawing/2014/main" id="{D6DFD43F-F349-4607-95B4-6D30EDD51856}"/>
              </a:ext>
            </a:extLst>
          </p:cNvPr>
          <p:cNvSpPr/>
          <p:nvPr/>
        </p:nvSpPr>
        <p:spPr>
          <a:xfrm>
            <a:off x="469783" y="2293940"/>
            <a:ext cx="11453769" cy="1938992"/>
          </a:xfrm>
          <a:prstGeom prst="rect">
            <a:avLst/>
          </a:prstGeom>
          <a:solidFill>
            <a:schemeClr val="bg1"/>
          </a:solidFill>
        </p:spPr>
        <p:txBody>
          <a:bodyPr wrap="square">
            <a:spAutoFit/>
          </a:bodyPr>
          <a:lstStyle/>
          <a:p>
            <a:pPr fontAlgn="ctr"/>
            <a:r>
              <a:rPr lang="pl-PL" sz="2400" b="1" dirty="0">
                <a:solidFill>
                  <a:srgbClr val="E95273"/>
                </a:solidFill>
              </a:rPr>
              <a:t>Przykłady startupów wspomaganych przez akcelerator</a:t>
            </a:r>
            <a:r>
              <a:rPr lang="en-IE" sz="2400" b="1" dirty="0">
                <a:solidFill>
                  <a:srgbClr val="E95273"/>
                </a:solidFill>
              </a:rPr>
              <a:t> </a:t>
            </a:r>
            <a:r>
              <a:rPr lang="en-IE" sz="2400" b="1" dirty="0" err="1">
                <a:solidFill>
                  <a:srgbClr val="E95273"/>
                </a:solidFill>
              </a:rPr>
              <a:t>Arclabs</a:t>
            </a:r>
            <a:r>
              <a:rPr lang="en-IE" sz="2400" b="1" dirty="0">
                <a:solidFill>
                  <a:srgbClr val="E95273"/>
                </a:solidFill>
              </a:rPr>
              <a:t> </a:t>
            </a:r>
            <a:endParaRPr lang="pl-PL" sz="2400" b="1" dirty="0">
              <a:solidFill>
                <a:srgbClr val="E95273"/>
              </a:solidFill>
            </a:endParaRPr>
          </a:p>
          <a:p>
            <a:pPr fontAlgn="ctr"/>
            <a:r>
              <a:rPr lang="en-IE" sz="2400" b="1" dirty="0"/>
              <a:t>1 </a:t>
            </a:r>
            <a:r>
              <a:rPr lang="en-IE" sz="2400" dirty="0" err="1">
                <a:hlinkClick r:id="rId2"/>
              </a:rPr>
              <a:t>Herdsy</a:t>
            </a:r>
            <a:endParaRPr lang="en-IE" sz="2400" dirty="0">
              <a:solidFill>
                <a:srgbClr val="7F7F7F"/>
              </a:solidFill>
            </a:endParaRPr>
          </a:p>
          <a:p>
            <a:pPr fontAlgn="ctr"/>
            <a:r>
              <a:rPr lang="en-IE" sz="2400" b="1" dirty="0"/>
              <a:t>2 </a:t>
            </a:r>
            <a:r>
              <a:rPr lang="en-IE" sz="2400" dirty="0">
                <a:hlinkClick r:id="rId3"/>
              </a:rPr>
              <a:t>Kraken Data</a:t>
            </a:r>
            <a:r>
              <a:rPr lang="en-IE" sz="2400" dirty="0"/>
              <a:t>  </a:t>
            </a:r>
            <a:endParaRPr lang="pl-PL" sz="2400" dirty="0"/>
          </a:p>
          <a:p>
            <a:pPr fontAlgn="ctr"/>
            <a:r>
              <a:rPr lang="en-IE" sz="2400" b="1" dirty="0"/>
              <a:t>3 </a:t>
            </a:r>
            <a:r>
              <a:rPr lang="en-IE" sz="2400" dirty="0" err="1">
                <a:hlinkClick r:id="rId4"/>
              </a:rPr>
              <a:t>BluCoup</a:t>
            </a:r>
            <a:r>
              <a:rPr lang="en-IE" sz="2400" dirty="0"/>
              <a:t>   </a:t>
            </a:r>
            <a:endParaRPr lang="pl-PL" sz="2400" dirty="0"/>
          </a:p>
          <a:p>
            <a:pPr fontAlgn="ctr"/>
            <a:r>
              <a:rPr lang="en-IE" sz="2400" b="1" dirty="0"/>
              <a:t>4 </a:t>
            </a:r>
            <a:r>
              <a:rPr lang="en-IE" sz="2400" dirty="0" err="1">
                <a:hlinkClick r:id="rId5"/>
              </a:rPr>
              <a:t>TurnedSee</a:t>
            </a:r>
            <a:r>
              <a:rPr lang="en-IE" sz="2400" dirty="0"/>
              <a:t> </a:t>
            </a:r>
            <a:r>
              <a:rPr lang="en-IE" sz="2400" dirty="0">
                <a:solidFill>
                  <a:srgbClr val="7F7F7F"/>
                </a:solidFill>
              </a:rPr>
              <a:t> </a:t>
            </a:r>
          </a:p>
        </p:txBody>
      </p:sp>
      <p:sp>
        <p:nvSpPr>
          <p:cNvPr id="6" name="Flowchart: Connector 5">
            <a:extLst>
              <a:ext uri="{FF2B5EF4-FFF2-40B4-BE49-F238E27FC236}">
                <a16:creationId xmlns:a16="http://schemas.microsoft.com/office/drawing/2014/main" id="{783709E8-1149-405C-8090-A5CD5E541FB6}"/>
              </a:ext>
            </a:extLst>
          </p:cNvPr>
          <p:cNvSpPr/>
          <p:nvPr/>
        </p:nvSpPr>
        <p:spPr>
          <a:xfrm>
            <a:off x="10371087" y="210847"/>
            <a:ext cx="1142999" cy="1145366"/>
          </a:xfrm>
          <a:prstGeom prst="flowChartConnector">
            <a:avLst/>
          </a:prstGeom>
          <a:solidFill>
            <a:srgbClr val="10B1A2"/>
          </a:solidFill>
          <a:ln>
            <a:solidFill>
              <a:srgbClr val="10B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t>7</a:t>
            </a:r>
          </a:p>
        </p:txBody>
      </p:sp>
    </p:spTree>
    <p:extLst>
      <p:ext uri="{BB962C8B-B14F-4D97-AF65-F5344CB8AC3E}">
        <p14:creationId xmlns:p14="http://schemas.microsoft.com/office/powerpoint/2010/main" val="998303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874868" y="331198"/>
            <a:ext cx="6821213" cy="1392527"/>
          </a:xfrm>
          <a:solidFill>
            <a:schemeClr val="bg1"/>
          </a:solidFill>
        </p:spPr>
        <p:txBody>
          <a:bodyPr>
            <a:noAutofit/>
          </a:bodyPr>
          <a:lstStyle/>
          <a:p>
            <a:pPr marL="277813"/>
            <a:r>
              <a:rPr kumimoji="1" lang="pl-PL" altLang="ja-JP" b="1" dirty="0">
                <a:solidFill>
                  <a:srgbClr val="10B1A2"/>
                </a:solidFill>
                <a:latin typeface="Calibri" charset="0"/>
                <a:ea typeface="MS PGothic" charset="-128"/>
              </a:rPr>
              <a:t>Zewnętrzne wsparcie biznesowe - lokalne agencje rozwoju przedsiębiorczości IRLANDIA</a:t>
            </a:r>
            <a:endParaRPr kumimoji="1" lang="en-IE" altLang="ja-JP" b="1" dirty="0">
              <a:solidFill>
                <a:srgbClr val="10B1A2"/>
              </a:solidFill>
              <a:latin typeface="Calibri" charset="0"/>
              <a:ea typeface="MS PGothic" charset="-128"/>
            </a:endParaRPr>
          </a:p>
        </p:txBody>
      </p:sp>
      <p:sp>
        <p:nvSpPr>
          <p:cNvPr id="6" name="Text Placeholder 5"/>
          <p:cNvSpPr>
            <a:spLocks noGrp="1"/>
          </p:cNvSpPr>
          <p:nvPr>
            <p:ph type="body" sz="quarter" idx="14"/>
          </p:nvPr>
        </p:nvSpPr>
        <p:spPr>
          <a:xfrm>
            <a:off x="560990" y="2157657"/>
            <a:ext cx="8620124" cy="3975101"/>
          </a:xfrm>
        </p:spPr>
        <p:txBody>
          <a:bodyPr/>
          <a:lstStyle/>
          <a:p>
            <a:r>
              <a:rPr lang="pl-PL" dirty="0"/>
              <a:t>Skontaktuj się z lokalną agencją rozwoju przedsiębiorczości, aby pomóc Ci rozwinąć pomysł, przetestować jego wykonalność i zabezpieczyć fundusze, aby go urzeczywistnić. Oprócz udzielania dotacji stanowią one potężne źródło porad biznesowych, sieci i programów rozwoju biznesu.</a:t>
            </a:r>
          </a:p>
          <a:p>
            <a:r>
              <a:rPr lang="pl-PL" dirty="0">
                <a:hlinkClick r:id="rId2"/>
              </a:rPr>
              <a:t>W Irlandii lokalne agencje rozwoju przedsiębiorczości </a:t>
            </a:r>
            <a:r>
              <a:rPr lang="pl-PL" dirty="0"/>
              <a:t> zapewniają porady, informacje i wsparcie przy rozpoczynaniu lub rozwijaniu firmy dzięki 31 dedykowanym zespołom w sieci władz lokalnych. Dowiedz się więcej o dostępnych</a:t>
            </a:r>
            <a:r>
              <a:rPr lang="en-IE" dirty="0"/>
              <a:t> </a:t>
            </a:r>
            <a:r>
              <a:rPr lang="en-IE" dirty="0" err="1">
                <a:hlinkClick r:id="rId3"/>
              </a:rPr>
              <a:t>wsparaciach</a:t>
            </a:r>
            <a:r>
              <a:rPr lang="en-IE" dirty="0">
                <a:hlinkClick r:id="rId3"/>
              </a:rPr>
              <a:t> </a:t>
            </a:r>
            <a:r>
              <a:rPr lang="en-IE" dirty="0" err="1">
                <a:hlinkClick r:id="rId3"/>
              </a:rPr>
              <a:t>biznesu</a:t>
            </a:r>
            <a:r>
              <a:rPr lang="en-IE" dirty="0"/>
              <a:t> </a:t>
            </a:r>
            <a:r>
              <a:rPr lang="pl-PL" dirty="0"/>
              <a:t>albo</a:t>
            </a:r>
            <a:r>
              <a:rPr lang="en-IE" dirty="0"/>
              <a:t> </a:t>
            </a:r>
            <a:r>
              <a:rPr lang="pl-PL" dirty="0">
                <a:hlinkClick r:id="rId4"/>
              </a:rPr>
              <a:t>znajdź swoja lokalna agencję rozwoju przedsiębiorczości</a:t>
            </a:r>
            <a:r>
              <a:rPr lang="en-IE" dirty="0"/>
              <a:t>.</a:t>
            </a:r>
          </a:p>
          <a:p>
            <a:endParaRPr lang="en-IE" dirty="0">
              <a:hlinkClick r:id="rId5"/>
            </a:endParaRPr>
          </a:p>
          <a:p>
            <a:r>
              <a:rPr lang="en-IE" sz="1400" dirty="0">
                <a:hlinkClick r:id="rId5"/>
              </a:rPr>
              <a:t>http://www.businessregulation.ie/Supports-for-business/</a:t>
            </a:r>
            <a:endParaRPr lang="en-IE" sz="1400" dirty="0"/>
          </a:p>
          <a:p>
            <a:endParaRPr lang="en-US" dirty="0"/>
          </a:p>
        </p:txBody>
      </p:sp>
      <p:pic>
        <p:nvPicPr>
          <p:cNvPr id="3" name="Picture 2" descr="A close up of a logo&#10;&#10;Description automatically generated">
            <a:extLst>
              <a:ext uri="{FF2B5EF4-FFF2-40B4-BE49-F238E27FC236}">
                <a16:creationId xmlns:a16="http://schemas.microsoft.com/office/drawing/2014/main" id="{03D71D55-5A7A-4FB2-92E1-7E2A455BCD56}"/>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0" y="725242"/>
            <a:ext cx="1996966" cy="998483"/>
          </a:xfrm>
          <a:prstGeom prst="rect">
            <a:avLst/>
          </a:prstGeom>
        </p:spPr>
      </p:pic>
      <p:pic>
        <p:nvPicPr>
          <p:cNvPr id="1026" name="Picture 2" descr="Local Enterprise Office | Limerick.ie">
            <a:extLst>
              <a:ext uri="{FF2B5EF4-FFF2-40B4-BE49-F238E27FC236}">
                <a16:creationId xmlns:a16="http://schemas.microsoft.com/office/drawing/2014/main" id="{F8A64E4B-4EB7-4767-928C-E2D87CD9880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29044" y="356432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79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9A806D-5FBE-46C6-A185-FAD058479462}"/>
              </a:ext>
            </a:extLst>
          </p:cNvPr>
          <p:cNvSpPr>
            <a:spLocks noGrp="1"/>
          </p:cNvSpPr>
          <p:nvPr>
            <p:ph type="body" sz="quarter" idx="13"/>
          </p:nvPr>
        </p:nvSpPr>
        <p:spPr>
          <a:xfrm>
            <a:off x="2991028" y="469915"/>
            <a:ext cx="9022007" cy="1307610"/>
          </a:xfrm>
        </p:spPr>
        <p:txBody>
          <a:bodyPr>
            <a:normAutofit fontScale="62500" lnSpcReduction="20000"/>
          </a:bodyPr>
          <a:lstStyle/>
          <a:p>
            <a:pPr>
              <a:lnSpc>
                <a:spcPct val="120000"/>
              </a:lnSpc>
              <a:spcBef>
                <a:spcPts val="0"/>
              </a:spcBef>
            </a:pPr>
            <a:r>
              <a:rPr lang="pl-PL" sz="4600" b="1" dirty="0">
                <a:solidFill>
                  <a:srgbClr val="E63275"/>
                </a:solidFill>
              </a:rPr>
              <a:t>Czego potrzebujesz jako startup! Twoja lista zakupów!</a:t>
            </a:r>
          </a:p>
          <a:p>
            <a:pPr>
              <a:lnSpc>
                <a:spcPct val="120000"/>
              </a:lnSpc>
              <a:spcBef>
                <a:spcPts val="0"/>
              </a:spcBef>
            </a:pPr>
            <a:r>
              <a:rPr lang="pl-PL" b="1" i="1" dirty="0">
                <a:solidFill>
                  <a:srgbClr val="10B1A2"/>
                </a:solidFill>
              </a:rPr>
              <a:t>Najprawdopodobniej będziesz potrzebować wsparcia zewnętrznego w przypadku niektórych lub wszystkich tych elementów…</a:t>
            </a:r>
            <a:endParaRPr lang="en-IE" b="1" i="1" dirty="0">
              <a:solidFill>
                <a:srgbClr val="10B1A2"/>
              </a:solidFill>
            </a:endParaRPr>
          </a:p>
        </p:txBody>
      </p:sp>
      <p:sp>
        <p:nvSpPr>
          <p:cNvPr id="6" name="Text Placeholder 5">
            <a:extLst>
              <a:ext uri="{FF2B5EF4-FFF2-40B4-BE49-F238E27FC236}">
                <a16:creationId xmlns:a16="http://schemas.microsoft.com/office/drawing/2014/main" id="{964C717C-A801-4947-B9DC-258507F92B77}"/>
              </a:ext>
            </a:extLst>
          </p:cNvPr>
          <p:cNvSpPr>
            <a:spLocks noGrp="1"/>
          </p:cNvSpPr>
          <p:nvPr>
            <p:ph type="body" sz="quarter" idx="14"/>
          </p:nvPr>
        </p:nvSpPr>
        <p:spPr>
          <a:xfrm>
            <a:off x="214795" y="2268371"/>
            <a:ext cx="5552466" cy="3975101"/>
          </a:xfrm>
        </p:spPr>
        <p:txBody>
          <a:bodyPr/>
          <a:lstStyle/>
          <a:p>
            <a:pPr marL="342900" indent="-342900">
              <a:buFont typeface="Wingdings" panose="05000000000000000000" pitchFamily="2" charset="2"/>
              <a:buChar char="ü"/>
            </a:pPr>
            <a:r>
              <a:rPr lang="pl-PL" b="1" i="1" dirty="0">
                <a:solidFill>
                  <a:srgbClr val="E63275"/>
                </a:solidFill>
              </a:rPr>
              <a:t>Produkt. </a:t>
            </a:r>
            <a:r>
              <a:rPr lang="pl-PL" i="1" dirty="0">
                <a:solidFill>
                  <a:schemeClr val="tx1"/>
                </a:solidFill>
              </a:rPr>
              <a:t>Oceń i dopracuj projekt produktu / usługi, doświadczenie użytkownika</a:t>
            </a:r>
          </a:p>
          <a:p>
            <a:pPr marL="342900" indent="-342900">
              <a:buFont typeface="Wingdings" panose="05000000000000000000" pitchFamily="2" charset="2"/>
              <a:buChar char="ü"/>
            </a:pPr>
            <a:r>
              <a:rPr lang="pl-PL" b="1" i="1" dirty="0">
                <a:solidFill>
                  <a:srgbClr val="E63275"/>
                </a:solidFill>
              </a:rPr>
              <a:t>Rozwój. </a:t>
            </a:r>
            <a:r>
              <a:rPr lang="pl-PL" i="1" dirty="0">
                <a:solidFill>
                  <a:schemeClr val="tx1"/>
                </a:solidFill>
              </a:rPr>
              <a:t>Metodyka konfiguracji, iteracje, mapa drogowa, narzędzia</a:t>
            </a:r>
          </a:p>
          <a:p>
            <a:pPr marL="342900" indent="-342900">
              <a:buFont typeface="Wingdings" panose="05000000000000000000" pitchFamily="2" charset="2"/>
              <a:buChar char="ü"/>
            </a:pPr>
            <a:r>
              <a:rPr lang="pl-PL" b="1" i="1" dirty="0">
                <a:solidFill>
                  <a:srgbClr val="E63275"/>
                </a:solidFill>
              </a:rPr>
              <a:t>Rynek. </a:t>
            </a:r>
            <a:r>
              <a:rPr lang="pl-PL" i="1" dirty="0">
                <a:solidFill>
                  <a:schemeClr val="tx1"/>
                </a:solidFill>
              </a:rPr>
              <a:t>Analiza konkurencji, wielkość rynku, opcje </a:t>
            </a:r>
            <a:r>
              <a:rPr lang="pl-PL" i="1" dirty="0" err="1">
                <a:solidFill>
                  <a:schemeClr val="tx1"/>
                </a:solidFill>
              </a:rPr>
              <a:t>monetyzacji</a:t>
            </a:r>
            <a:endParaRPr lang="pl-PL" i="1" dirty="0">
              <a:solidFill>
                <a:schemeClr val="tx1"/>
              </a:solidFill>
            </a:endParaRPr>
          </a:p>
          <a:p>
            <a:pPr marL="342900" indent="-342900">
              <a:buFont typeface="Wingdings" panose="05000000000000000000" pitchFamily="2" charset="2"/>
              <a:buChar char="ü"/>
            </a:pPr>
            <a:r>
              <a:rPr lang="pl-PL" b="1" i="1" dirty="0">
                <a:solidFill>
                  <a:srgbClr val="E63275"/>
                </a:solidFill>
              </a:rPr>
              <a:t>Finanse proforma. </a:t>
            </a:r>
            <a:r>
              <a:rPr lang="pl-PL" i="1" dirty="0">
                <a:solidFill>
                  <a:schemeClr val="tx1"/>
                </a:solidFill>
              </a:rPr>
              <a:t>Twórz prognozy</a:t>
            </a:r>
          </a:p>
          <a:p>
            <a:pPr marL="342900" indent="-342900">
              <a:buFont typeface="Wingdings" panose="05000000000000000000" pitchFamily="2" charset="2"/>
              <a:buChar char="ü"/>
            </a:pPr>
            <a:r>
              <a:rPr lang="pl-PL" b="1" i="1" dirty="0">
                <a:solidFill>
                  <a:srgbClr val="E63275"/>
                </a:solidFill>
              </a:rPr>
              <a:t>Plan biznesowy. </a:t>
            </a:r>
            <a:r>
              <a:rPr lang="pl-PL" i="1" dirty="0">
                <a:solidFill>
                  <a:schemeClr val="tx1"/>
                </a:solidFill>
              </a:rPr>
              <a:t>Budżet, streszczenie, materiały promocyjne, film o produkcie</a:t>
            </a:r>
          </a:p>
          <a:p>
            <a:pPr marL="342900" indent="-342900">
              <a:buFont typeface="Wingdings" panose="05000000000000000000" pitchFamily="2" charset="2"/>
              <a:buChar char="ü"/>
            </a:pPr>
            <a:r>
              <a:rPr lang="pl-PL" b="1" i="1" dirty="0">
                <a:solidFill>
                  <a:srgbClr val="E63275"/>
                </a:solidFill>
              </a:rPr>
              <a:t>Pozyskiwanie </a:t>
            </a:r>
            <a:r>
              <a:rPr lang="pl-PL" i="1" dirty="0">
                <a:solidFill>
                  <a:schemeClr val="tx1"/>
                </a:solidFill>
              </a:rPr>
              <a:t>funduszy, finanse</a:t>
            </a:r>
            <a:endParaRPr lang="en-IE" dirty="0">
              <a:solidFill>
                <a:schemeClr val="tx1"/>
              </a:solidFill>
            </a:endParaRPr>
          </a:p>
        </p:txBody>
      </p:sp>
      <p:sp>
        <p:nvSpPr>
          <p:cNvPr id="4" name="Text Placeholder 5">
            <a:extLst>
              <a:ext uri="{FF2B5EF4-FFF2-40B4-BE49-F238E27FC236}">
                <a16:creationId xmlns:a16="http://schemas.microsoft.com/office/drawing/2014/main" id="{4FA97D29-221F-4756-BE77-20BA73EBF761}"/>
              </a:ext>
            </a:extLst>
          </p:cNvPr>
          <p:cNvSpPr txBox="1">
            <a:spLocks/>
          </p:cNvSpPr>
          <p:nvPr/>
        </p:nvSpPr>
        <p:spPr>
          <a:xfrm>
            <a:off x="5685463" y="1854438"/>
            <a:ext cx="6291742" cy="39751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pl-PL" b="1" i="1" dirty="0">
                <a:solidFill>
                  <a:srgbClr val="E63275"/>
                </a:solidFill>
              </a:rPr>
              <a:t>Marketing, </a:t>
            </a:r>
            <a:r>
              <a:rPr lang="pl-PL" i="1" dirty="0">
                <a:solidFill>
                  <a:schemeClr val="tx1"/>
                </a:solidFill>
              </a:rPr>
              <a:t>reklama, strategia public relations (a później realizacja)</a:t>
            </a:r>
          </a:p>
          <a:p>
            <a:pPr marL="342900" indent="-342900">
              <a:buFont typeface="Wingdings" panose="05000000000000000000" pitchFamily="2" charset="2"/>
              <a:buChar char="ü"/>
            </a:pPr>
            <a:r>
              <a:rPr lang="pl-PL" b="1" i="1" dirty="0" err="1">
                <a:solidFill>
                  <a:srgbClr val="E63275"/>
                </a:solidFill>
              </a:rPr>
              <a:t>Branding</a:t>
            </a:r>
            <a:r>
              <a:rPr lang="pl-PL" b="1" i="1" dirty="0">
                <a:solidFill>
                  <a:srgbClr val="E63275"/>
                </a:solidFill>
              </a:rPr>
              <a:t>. </a:t>
            </a:r>
            <a:r>
              <a:rPr lang="pl-PL" i="1" dirty="0">
                <a:solidFill>
                  <a:schemeClr val="tx1"/>
                </a:solidFill>
              </a:rPr>
              <a:t>Nazwa, logo, slogan i wygląd</a:t>
            </a:r>
          </a:p>
          <a:p>
            <a:pPr marL="342900" indent="-342900">
              <a:buFont typeface="Wingdings" panose="05000000000000000000" pitchFamily="2" charset="2"/>
              <a:buChar char="ü"/>
            </a:pPr>
            <a:r>
              <a:rPr lang="pl-PL" b="1" i="1" dirty="0">
                <a:solidFill>
                  <a:srgbClr val="E63275"/>
                </a:solidFill>
              </a:rPr>
              <a:t>Projekt. </a:t>
            </a:r>
            <a:r>
              <a:rPr lang="pl-PL" i="1" dirty="0">
                <a:solidFill>
                  <a:schemeClr val="tx1"/>
                </a:solidFill>
              </a:rPr>
              <a:t>Strona internetowa, kopia internetowa / promocyjna, grafika, obecność w mediach społecznościowych, zabezpieczenia biznesowe (karty, artykuły papiernicze, oznakowanie itp.)</a:t>
            </a:r>
          </a:p>
          <a:p>
            <a:pPr marL="342900" indent="-342900">
              <a:buFont typeface="Wingdings" panose="05000000000000000000" pitchFamily="2" charset="2"/>
              <a:buChar char="ü"/>
            </a:pPr>
            <a:r>
              <a:rPr lang="pl-PL" b="1" i="1" dirty="0">
                <a:solidFill>
                  <a:srgbClr val="E63275"/>
                </a:solidFill>
              </a:rPr>
              <a:t>Prawny. </a:t>
            </a:r>
            <a:r>
              <a:rPr lang="pl-PL" i="1" dirty="0">
                <a:solidFill>
                  <a:schemeClr val="tx1"/>
                </a:solidFill>
              </a:rPr>
              <a:t>Konfiguracja korporacyjna, pozwolenia, rejestracje</a:t>
            </a:r>
          </a:p>
          <a:p>
            <a:pPr marL="342900" indent="-342900">
              <a:buFont typeface="Wingdings" panose="05000000000000000000" pitchFamily="2" charset="2"/>
              <a:buChar char="ü"/>
            </a:pPr>
            <a:r>
              <a:rPr lang="pl-PL" b="1" i="1" dirty="0">
                <a:solidFill>
                  <a:srgbClr val="E63275"/>
                </a:solidFill>
              </a:rPr>
              <a:t>System księgowy, </a:t>
            </a:r>
            <a:r>
              <a:rPr lang="pl-PL" i="1" dirty="0">
                <a:solidFill>
                  <a:schemeClr val="tx1"/>
                </a:solidFill>
              </a:rPr>
              <a:t>znajdź księgowych i księgowego </a:t>
            </a:r>
          </a:p>
          <a:p>
            <a:pPr marL="342900" indent="-342900">
              <a:buFont typeface="Wingdings" panose="05000000000000000000" pitchFamily="2" charset="2"/>
              <a:buChar char="ü"/>
            </a:pPr>
            <a:r>
              <a:rPr lang="pl-PL" b="1" i="1" dirty="0">
                <a:solidFill>
                  <a:srgbClr val="E63275"/>
                </a:solidFill>
              </a:rPr>
              <a:t>Relacje bankowe, </a:t>
            </a:r>
            <a:r>
              <a:rPr lang="pl-PL" i="1" dirty="0">
                <a:solidFill>
                  <a:schemeClr val="tx1"/>
                </a:solidFill>
              </a:rPr>
              <a:t>rachunki handlowe, płatności</a:t>
            </a:r>
            <a:endParaRPr lang="en-IE" dirty="0">
              <a:solidFill>
                <a:schemeClr val="tx1"/>
              </a:solidFill>
            </a:endParaRPr>
          </a:p>
        </p:txBody>
      </p:sp>
    </p:spTree>
    <p:extLst>
      <p:ext uri="{BB962C8B-B14F-4D97-AF65-F5344CB8AC3E}">
        <p14:creationId xmlns:p14="http://schemas.microsoft.com/office/powerpoint/2010/main" val="21024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97025" y="316195"/>
            <a:ext cx="6939184" cy="908288"/>
          </a:xfrm>
        </p:spPr>
        <p:txBody>
          <a:bodyPr>
            <a:noAutofit/>
          </a:bodyPr>
          <a:lstStyle/>
          <a:p>
            <a:pPr>
              <a:lnSpc>
                <a:spcPts val="3200"/>
              </a:lnSpc>
              <a:spcBef>
                <a:spcPts val="100"/>
              </a:spcBef>
            </a:pPr>
            <a:r>
              <a:rPr lang="pl-PL" b="1" dirty="0">
                <a:solidFill>
                  <a:srgbClr val="E63275"/>
                </a:solidFill>
              </a:rPr>
              <a:t>Inne kluczowe wsparcie ze strony lokalnych agencji rozwoju przedsiębiorczości i Enterprise </a:t>
            </a:r>
            <a:r>
              <a:rPr lang="pl-PL" b="1" dirty="0" err="1">
                <a:solidFill>
                  <a:srgbClr val="E63275"/>
                </a:solidFill>
              </a:rPr>
              <a:t>Ireland</a:t>
            </a:r>
            <a:endParaRPr kumimoji="1" lang="en-IE" altLang="ja-JP" b="1" dirty="0">
              <a:solidFill>
                <a:srgbClr val="E63275"/>
              </a:solidFill>
              <a:ea typeface="MS PGothic" charset="-128"/>
            </a:endParaRPr>
          </a:p>
          <a:p>
            <a:endParaRPr lang="en-US" b="1" dirty="0">
              <a:solidFill>
                <a:srgbClr val="E63275"/>
              </a:solidFill>
            </a:endParaRPr>
          </a:p>
        </p:txBody>
      </p:sp>
      <p:sp>
        <p:nvSpPr>
          <p:cNvPr id="5" name="Text Placeholder 4"/>
          <p:cNvSpPr>
            <a:spLocks noGrp="1"/>
          </p:cNvSpPr>
          <p:nvPr>
            <p:ph type="body" sz="quarter" idx="14"/>
          </p:nvPr>
        </p:nvSpPr>
        <p:spPr>
          <a:xfrm>
            <a:off x="4044072" y="2654758"/>
            <a:ext cx="7978077" cy="3975101"/>
          </a:xfrm>
        </p:spPr>
        <p:txBody>
          <a:bodyPr/>
          <a:lstStyle/>
          <a:p>
            <a:pPr marL="457200" indent="-457200">
              <a:buClr>
                <a:srgbClr val="E95273"/>
              </a:buClr>
              <a:buFont typeface="+mj-lt"/>
              <a:buAutoNum type="arabicPeriod"/>
            </a:pPr>
            <a:r>
              <a:rPr lang="en-IE" b="1" dirty="0" err="1">
                <a:solidFill>
                  <a:srgbClr val="E95273"/>
                </a:solidFill>
              </a:rPr>
              <a:t>Finansowanie</a:t>
            </a:r>
            <a:r>
              <a:rPr lang="en-IE" dirty="0">
                <a:solidFill>
                  <a:srgbClr val="E95273"/>
                </a:solidFill>
              </a:rPr>
              <a:t> </a:t>
            </a:r>
            <a:r>
              <a:rPr lang="en-IE" dirty="0">
                <a:hlinkClick r:id="rId3"/>
              </a:rPr>
              <a:t>Competitive Startup Funds</a:t>
            </a:r>
            <a:r>
              <a:rPr lang="en-IE" dirty="0"/>
              <a:t> </a:t>
            </a:r>
            <a:r>
              <a:rPr lang="pl-PL" dirty="0"/>
              <a:t>zapewnia inwestycje w wysokości 50 000 EUR dla firm prowadzonych przez kobiety</a:t>
            </a:r>
          </a:p>
          <a:p>
            <a:pPr marL="457200" indent="-457200">
              <a:buClr>
                <a:srgbClr val="E95273"/>
              </a:buClr>
              <a:buFont typeface="+mj-lt"/>
              <a:buAutoNum type="arabicPeriod"/>
            </a:pPr>
            <a:r>
              <a:rPr lang="en-IE" b="1" dirty="0">
                <a:solidFill>
                  <a:srgbClr val="E95273"/>
                </a:solidFill>
              </a:rPr>
              <a:t>Tr</a:t>
            </a:r>
            <a:r>
              <a:rPr lang="pl-PL" b="1" dirty="0" err="1">
                <a:solidFill>
                  <a:srgbClr val="E95273"/>
                </a:solidFill>
              </a:rPr>
              <a:t>ening</a:t>
            </a:r>
            <a:r>
              <a:rPr lang="en-IE" b="1" dirty="0">
                <a:solidFill>
                  <a:srgbClr val="E95273"/>
                </a:solidFill>
              </a:rPr>
              <a:t> </a:t>
            </a:r>
            <a:r>
              <a:rPr lang="en-IE" dirty="0">
                <a:hlinkClick r:id="rId4"/>
              </a:rPr>
              <a:t>Exxcel STEM Programme </a:t>
            </a:r>
            <a:r>
              <a:rPr lang="pl-PL" dirty="0"/>
              <a:t>jest szyty na miarę, ma intensywny mentoring, naukę i nawiązywanie kontaktów</a:t>
            </a:r>
            <a:endParaRPr lang="en-IE" dirty="0"/>
          </a:p>
          <a:p>
            <a:pPr marL="457200" indent="-457200">
              <a:buClr>
                <a:srgbClr val="E95273"/>
              </a:buClr>
              <a:buFont typeface="+mj-lt"/>
              <a:buAutoNum type="arabicPeriod"/>
            </a:pPr>
            <a:r>
              <a:rPr lang="en-IE" b="1" dirty="0">
                <a:solidFill>
                  <a:srgbClr val="E95273"/>
                </a:solidFill>
              </a:rPr>
              <a:t>Mentoring</a:t>
            </a:r>
            <a:r>
              <a:rPr lang="en-IE" dirty="0"/>
              <a:t> </a:t>
            </a:r>
            <a:r>
              <a:rPr lang="en-IE" dirty="0">
                <a:hlinkClick r:id="rId5"/>
              </a:rPr>
              <a:t>Going for Growth </a:t>
            </a:r>
            <a:r>
              <a:rPr lang="pl-PL" dirty="0"/>
              <a:t>ma na celu wspieranie kobiet, które poważnie myślą o rozwoju swojej firmy.</a:t>
            </a:r>
            <a:endParaRPr lang="en-IE" dirty="0"/>
          </a:p>
        </p:txBody>
      </p:sp>
      <p:pic>
        <p:nvPicPr>
          <p:cNvPr id="6" name="Picture 5" descr="A close up of a logo&#10;&#10;Description automatically generated">
            <a:extLst>
              <a:ext uri="{FF2B5EF4-FFF2-40B4-BE49-F238E27FC236}">
                <a16:creationId xmlns:a16="http://schemas.microsoft.com/office/drawing/2014/main" id="{1A9A8FEE-B5AF-4154-9AC8-EBD073200500}"/>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0068911" y="875806"/>
            <a:ext cx="1996966" cy="998483"/>
          </a:xfrm>
          <a:prstGeom prst="rect">
            <a:avLst/>
          </a:prstGeom>
        </p:spPr>
      </p:pic>
      <p:pic>
        <p:nvPicPr>
          <p:cNvPr id="3" name="Picture 2" descr="A picture containing shirt&#10;&#10;Description automatically generated">
            <a:extLst>
              <a:ext uri="{FF2B5EF4-FFF2-40B4-BE49-F238E27FC236}">
                <a16:creationId xmlns:a16="http://schemas.microsoft.com/office/drawing/2014/main" id="{8847F8C9-B3F7-4A91-84F8-E285F30D566A}"/>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0" y="2764222"/>
            <a:ext cx="4044072" cy="2988581"/>
          </a:xfrm>
          <a:prstGeom prst="rect">
            <a:avLst/>
          </a:prstGeom>
        </p:spPr>
      </p:pic>
    </p:spTree>
    <p:extLst>
      <p:ext uri="{BB962C8B-B14F-4D97-AF65-F5344CB8AC3E}">
        <p14:creationId xmlns:p14="http://schemas.microsoft.com/office/powerpoint/2010/main" val="147094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773214" y="2536548"/>
            <a:ext cx="7795858" cy="3975101"/>
          </a:xfrm>
        </p:spPr>
        <p:txBody>
          <a:bodyPr/>
          <a:lstStyle/>
          <a:p>
            <a:pPr marL="457200" indent="-457200">
              <a:buClr>
                <a:srgbClr val="E95273"/>
              </a:buClr>
              <a:buFont typeface="+mj-lt"/>
              <a:buAutoNum type="arabicPeriod" startAt="4"/>
            </a:pPr>
            <a:r>
              <a:rPr lang="en-IE" b="1" dirty="0">
                <a:hlinkClick r:id="rId3"/>
              </a:rPr>
              <a:t>Female High Fliers Program </a:t>
            </a:r>
            <a:r>
              <a:rPr lang="pl-PL" dirty="0"/>
              <a:t>to program akceleracyjny dla start-</a:t>
            </a:r>
            <a:r>
              <a:rPr lang="pl-PL" dirty="0" err="1"/>
              <a:t>upów</a:t>
            </a:r>
            <a:r>
              <a:rPr lang="pl-PL" dirty="0"/>
              <a:t> kierowanych przez kobiety.</a:t>
            </a:r>
          </a:p>
          <a:p>
            <a:pPr marL="457200" indent="-457200">
              <a:buClr>
                <a:srgbClr val="E95273"/>
              </a:buClr>
              <a:buFont typeface="+mj-lt"/>
              <a:buAutoNum type="arabicPeriod" startAt="4"/>
            </a:pPr>
            <a:r>
              <a:rPr lang="en-IE" b="1" dirty="0">
                <a:hlinkClick r:id="rId4"/>
              </a:rPr>
              <a:t>NDRC Female Founders </a:t>
            </a:r>
            <a:r>
              <a:rPr lang="pl-PL" dirty="0"/>
              <a:t>zapewnia właścicielkom firm narzędzia umożliwiające ustalenie, czy Twój pomysł na start-</a:t>
            </a:r>
            <a:r>
              <a:rPr lang="pl-PL" dirty="0" err="1"/>
              <a:t>up</a:t>
            </a:r>
            <a:r>
              <a:rPr lang="pl-PL" dirty="0"/>
              <a:t> oparty na technologii ma potencjał, by stać się czymś wielkim</a:t>
            </a:r>
            <a:endParaRPr lang="en-IE" dirty="0"/>
          </a:p>
          <a:p>
            <a:pPr marL="457200" indent="-457200">
              <a:buClr>
                <a:srgbClr val="E95273"/>
              </a:buClr>
              <a:buFont typeface="+mj-lt"/>
              <a:buAutoNum type="arabicPeriod" startAt="4"/>
            </a:pPr>
            <a:r>
              <a:rPr lang="pl-PL" b="1" dirty="0">
                <a:solidFill>
                  <a:srgbClr val="E95273"/>
                </a:solidFill>
              </a:rPr>
              <a:t>Więcej inicjatyw </a:t>
            </a:r>
            <a:r>
              <a:rPr lang="pl-PL" dirty="0">
                <a:solidFill>
                  <a:schemeClr val="tx1"/>
                </a:solidFill>
              </a:rPr>
              <a:t>wspierających ambitne kobiety w rozwijaniu firm w Irlandii można znaleźć </a:t>
            </a:r>
            <a:r>
              <a:rPr lang="en-IE" b="1" u="sng" dirty="0" err="1">
                <a:hlinkClick r:id="rId5"/>
              </a:rPr>
              <a:t>tutaj</a:t>
            </a:r>
            <a:r>
              <a:rPr lang="en-IE" dirty="0"/>
              <a:t>.</a:t>
            </a:r>
          </a:p>
        </p:txBody>
      </p:sp>
      <p:sp>
        <p:nvSpPr>
          <p:cNvPr id="8" name="Text Placeholder 3">
            <a:extLst>
              <a:ext uri="{FF2B5EF4-FFF2-40B4-BE49-F238E27FC236}">
                <a16:creationId xmlns:a16="http://schemas.microsoft.com/office/drawing/2014/main" id="{5F4F6C52-E67F-46A1-A404-2A760364ECFB}"/>
              </a:ext>
            </a:extLst>
          </p:cNvPr>
          <p:cNvSpPr txBox="1">
            <a:spLocks/>
          </p:cNvSpPr>
          <p:nvPr/>
        </p:nvSpPr>
        <p:spPr>
          <a:xfrm>
            <a:off x="3144853" y="217047"/>
            <a:ext cx="67084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spcBef>
                <a:spcPts val="100"/>
              </a:spcBef>
            </a:pPr>
            <a:r>
              <a:rPr lang="pl-PL" b="1" dirty="0">
                <a:solidFill>
                  <a:srgbClr val="E63275"/>
                </a:solidFill>
              </a:rPr>
              <a:t>Inne kluczowe wsparcie ze strony lokalnych agencji rozwoju przedsiębiorczości i Enterprise </a:t>
            </a:r>
            <a:r>
              <a:rPr lang="pl-PL" b="1" dirty="0" err="1">
                <a:solidFill>
                  <a:srgbClr val="E63275"/>
                </a:solidFill>
              </a:rPr>
              <a:t>Ireland</a:t>
            </a:r>
            <a:endParaRPr kumimoji="1" lang="en-IE" altLang="ja-JP" b="1" dirty="0">
              <a:solidFill>
                <a:srgbClr val="E63275"/>
              </a:solidFill>
              <a:ea typeface="MS PGothic" charset="-128"/>
            </a:endParaRPr>
          </a:p>
          <a:p>
            <a:pPr>
              <a:lnSpc>
                <a:spcPts val="3200"/>
              </a:lnSpc>
              <a:spcBef>
                <a:spcPts val="100"/>
              </a:spcBef>
            </a:pPr>
            <a:endParaRPr kumimoji="1" lang="en-IE" altLang="ja-JP" b="1" dirty="0">
              <a:solidFill>
                <a:srgbClr val="E63275"/>
              </a:solidFill>
              <a:ea typeface="MS PGothic" charset="-128"/>
            </a:endParaRPr>
          </a:p>
          <a:p>
            <a:endParaRPr lang="en-US" b="1" dirty="0">
              <a:solidFill>
                <a:srgbClr val="E63275"/>
              </a:solidFill>
            </a:endParaRPr>
          </a:p>
        </p:txBody>
      </p:sp>
      <p:pic>
        <p:nvPicPr>
          <p:cNvPr id="9" name="Picture 8" descr="A close up of a logo&#10;&#10;Description automatically generated">
            <a:extLst>
              <a:ext uri="{FF2B5EF4-FFF2-40B4-BE49-F238E27FC236}">
                <a16:creationId xmlns:a16="http://schemas.microsoft.com/office/drawing/2014/main" id="{B2ECAA96-4DA5-4B88-B9DC-D0F213CD5DB0}"/>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10037380" y="527129"/>
            <a:ext cx="1996966" cy="998483"/>
          </a:xfrm>
          <a:prstGeom prst="rect">
            <a:avLst/>
          </a:prstGeom>
        </p:spPr>
      </p:pic>
      <p:pic>
        <p:nvPicPr>
          <p:cNvPr id="10" name="Picture 9" descr="A person sitting at a table using a computer&#10;&#10;Description automatically generated">
            <a:extLst>
              <a:ext uri="{FF2B5EF4-FFF2-40B4-BE49-F238E27FC236}">
                <a16:creationId xmlns:a16="http://schemas.microsoft.com/office/drawing/2014/main" id="{8FD3B9C9-8319-449F-8757-9056266AC414}"/>
              </a:ext>
            </a:extLst>
          </p:cNvPr>
          <p:cNvPicPr>
            <a:picLocks noChangeAspect="1"/>
          </p:cNvPicPr>
          <p:nvPr/>
        </p:nvPicPr>
        <p:blipFill rotWithShape="1">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241738" y="2895600"/>
            <a:ext cx="3294993" cy="3048000"/>
          </a:xfrm>
          <a:prstGeom prst="rect">
            <a:avLst/>
          </a:prstGeom>
        </p:spPr>
      </p:pic>
    </p:spTree>
    <p:extLst>
      <p:ext uri="{BB962C8B-B14F-4D97-AF65-F5344CB8AC3E}">
        <p14:creationId xmlns:p14="http://schemas.microsoft.com/office/powerpoint/2010/main" val="4181012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382760-2C2D-4E08-9926-4953325F208E}"/>
              </a:ext>
            </a:extLst>
          </p:cNvPr>
          <p:cNvSpPr>
            <a:spLocks noGrp="1"/>
          </p:cNvSpPr>
          <p:nvPr>
            <p:ph type="body" sz="quarter" idx="14"/>
          </p:nvPr>
        </p:nvSpPr>
        <p:spPr>
          <a:xfrm>
            <a:off x="3733801" y="2117448"/>
            <a:ext cx="7835272" cy="3975101"/>
          </a:xfrm>
        </p:spPr>
        <p:txBody>
          <a:bodyPr/>
          <a:lstStyle/>
          <a:p>
            <a:endParaRPr lang="en-IE" b="1" dirty="0">
              <a:hlinkClick r:id="rId2">
                <a:extLst>
                  <a:ext uri="{A12FA001-AC4F-418D-AE19-62706E023703}">
                    <ahyp:hlinkClr xmlns:ahyp="http://schemas.microsoft.com/office/drawing/2018/hyperlinkcolor" val="tx"/>
                  </a:ext>
                </a:extLst>
              </a:hlinkClick>
            </a:endParaRPr>
          </a:p>
          <a:p>
            <a:endParaRPr lang="en-IE" b="1" dirty="0">
              <a:hlinkClick r:id="rId2">
                <a:extLst>
                  <a:ext uri="{A12FA001-AC4F-418D-AE19-62706E023703}">
                    <ahyp:hlinkClr xmlns:ahyp="http://schemas.microsoft.com/office/drawing/2018/hyperlinkcolor" val="tx"/>
                  </a:ext>
                </a:extLst>
              </a:hlinkClick>
            </a:endParaRPr>
          </a:p>
          <a:p>
            <a:r>
              <a:rPr lang="pl-PL" dirty="0">
                <a:solidFill>
                  <a:srgbClr val="0070C0"/>
                </a:solidFill>
                <a:hlinkClick r:id="rId2"/>
              </a:rPr>
              <a:t>Dostęp do strategicznego doradztwa i ekspertyz</a:t>
            </a:r>
            <a:endParaRPr lang="en-IE" dirty="0">
              <a:solidFill>
                <a:srgbClr val="0070C0"/>
              </a:solidFill>
            </a:endParaRPr>
          </a:p>
          <a:p>
            <a:r>
              <a:rPr lang="pl-PL" dirty="0">
                <a:solidFill>
                  <a:srgbClr val="0070C0"/>
                </a:solidFill>
                <a:hlinkClick r:id="rId3"/>
              </a:rPr>
              <a:t>Zdobądź umiejętności, aby rozpocząć i rozwijać swój biznes</a:t>
            </a:r>
            <a:endParaRPr lang="en-IE" dirty="0">
              <a:solidFill>
                <a:srgbClr val="0070C0"/>
              </a:solidFill>
            </a:endParaRPr>
          </a:p>
          <a:p>
            <a:r>
              <a:rPr lang="en-IE" dirty="0" err="1">
                <a:solidFill>
                  <a:srgbClr val="0070C0"/>
                </a:solidFill>
                <a:hlinkClick r:id="rId4"/>
              </a:rPr>
              <a:t>Rozwijaj</a:t>
            </a:r>
            <a:r>
              <a:rPr lang="en-IE" dirty="0">
                <a:solidFill>
                  <a:srgbClr val="0070C0"/>
                </a:solidFill>
                <a:hlinkClick r:id="rId4"/>
              </a:rPr>
              <a:t> </a:t>
            </a:r>
            <a:r>
              <a:rPr lang="en-IE" dirty="0" err="1">
                <a:solidFill>
                  <a:srgbClr val="0070C0"/>
                </a:solidFill>
                <a:hlinkClick r:id="rId4"/>
              </a:rPr>
              <a:t>możliwości</a:t>
            </a:r>
            <a:r>
              <a:rPr lang="en-IE" dirty="0">
                <a:solidFill>
                  <a:srgbClr val="0070C0"/>
                </a:solidFill>
                <a:hlinkClick r:id="rId4"/>
              </a:rPr>
              <a:t> </a:t>
            </a:r>
            <a:r>
              <a:rPr lang="en-IE" dirty="0" err="1">
                <a:solidFill>
                  <a:srgbClr val="0070C0"/>
                </a:solidFill>
                <a:hlinkClick r:id="rId4"/>
              </a:rPr>
              <a:t>sprzedaży</a:t>
            </a:r>
            <a:r>
              <a:rPr lang="en-IE" dirty="0">
                <a:solidFill>
                  <a:srgbClr val="0070C0"/>
                </a:solidFill>
                <a:hlinkClick r:id="rId4"/>
              </a:rPr>
              <a:t> </a:t>
            </a:r>
            <a:r>
              <a:rPr lang="en-IE" dirty="0" err="1">
                <a:solidFill>
                  <a:srgbClr val="0070C0"/>
                </a:solidFill>
                <a:hlinkClick r:id="rId4"/>
              </a:rPr>
              <a:t>eksportowej</a:t>
            </a:r>
            <a:endParaRPr lang="en-IE" dirty="0">
              <a:solidFill>
                <a:srgbClr val="0070C0"/>
              </a:solidFill>
            </a:endParaRPr>
          </a:p>
          <a:p>
            <a:r>
              <a:rPr lang="en-IE" dirty="0" err="1">
                <a:solidFill>
                  <a:srgbClr val="0070C0"/>
                </a:solidFill>
                <a:hlinkClick r:id="rId5"/>
              </a:rPr>
              <a:t>Przywództwo</a:t>
            </a:r>
            <a:r>
              <a:rPr lang="en-IE" dirty="0">
                <a:solidFill>
                  <a:srgbClr val="0070C0"/>
                </a:solidFill>
                <a:hlinkClick r:id="rId5"/>
              </a:rPr>
              <a:t> </a:t>
            </a:r>
            <a:r>
              <a:rPr lang="en-IE" dirty="0" err="1">
                <a:solidFill>
                  <a:srgbClr val="0070C0"/>
                </a:solidFill>
                <a:hlinkClick r:id="rId5"/>
              </a:rPr>
              <a:t>i</a:t>
            </a:r>
            <a:r>
              <a:rPr lang="en-IE" dirty="0">
                <a:solidFill>
                  <a:srgbClr val="0070C0"/>
                </a:solidFill>
                <a:hlinkClick r:id="rId5"/>
              </a:rPr>
              <a:t> </a:t>
            </a:r>
            <a:r>
              <a:rPr lang="en-IE" dirty="0" err="1">
                <a:solidFill>
                  <a:srgbClr val="0070C0"/>
                </a:solidFill>
                <a:hlinkClick r:id="rId5"/>
              </a:rPr>
              <a:t>rozwój</a:t>
            </a:r>
            <a:r>
              <a:rPr lang="en-IE" dirty="0">
                <a:solidFill>
                  <a:srgbClr val="0070C0"/>
                </a:solidFill>
                <a:hlinkClick r:id="rId5"/>
              </a:rPr>
              <a:t> </a:t>
            </a:r>
            <a:r>
              <a:rPr lang="en-IE" dirty="0" err="1">
                <a:solidFill>
                  <a:srgbClr val="0070C0"/>
                </a:solidFill>
                <a:hlinkClick r:id="rId5"/>
              </a:rPr>
              <a:t>zarządzania</a:t>
            </a:r>
            <a:endParaRPr lang="en-IE" dirty="0">
              <a:solidFill>
                <a:srgbClr val="0070C0"/>
              </a:solidFill>
            </a:endParaRPr>
          </a:p>
          <a:p>
            <a:endParaRPr lang="en-IE" dirty="0"/>
          </a:p>
        </p:txBody>
      </p:sp>
      <p:sp>
        <p:nvSpPr>
          <p:cNvPr id="4" name="Text Placeholder 1">
            <a:extLst>
              <a:ext uri="{FF2B5EF4-FFF2-40B4-BE49-F238E27FC236}">
                <a16:creationId xmlns:a16="http://schemas.microsoft.com/office/drawing/2014/main" id="{197FE645-0E1E-4013-8F8D-BC956D553944}"/>
              </a:ext>
            </a:extLst>
          </p:cNvPr>
          <p:cNvSpPr txBox="1">
            <a:spLocks/>
          </p:cNvSpPr>
          <p:nvPr/>
        </p:nvSpPr>
        <p:spPr>
          <a:xfrm>
            <a:off x="3733801" y="853278"/>
            <a:ext cx="7407087" cy="103400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pl-PL" b="1" dirty="0">
                <a:solidFill>
                  <a:srgbClr val="E63275"/>
                </a:solidFill>
              </a:rPr>
              <a:t>Dostęp do zewnętrznego wsparcia - kilka przydatnych linków</a:t>
            </a:r>
            <a:endParaRPr lang="en-IE" b="1" dirty="0">
              <a:solidFill>
                <a:srgbClr val="E63275"/>
              </a:solidFill>
            </a:endParaRPr>
          </a:p>
        </p:txBody>
      </p:sp>
      <p:pic>
        <p:nvPicPr>
          <p:cNvPr id="5" name="Picture 4" descr="A picture containing sign&#10;&#10;Description automatically generated">
            <a:extLst>
              <a:ext uri="{FF2B5EF4-FFF2-40B4-BE49-F238E27FC236}">
                <a16:creationId xmlns:a16="http://schemas.microsoft.com/office/drawing/2014/main" id="{DEE771F9-1276-4EB0-9DBB-AD1D7F52D676}"/>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22927" y="2984938"/>
            <a:ext cx="2161265" cy="3182232"/>
          </a:xfrm>
          <a:prstGeom prst="rect">
            <a:avLst/>
          </a:prstGeom>
        </p:spPr>
      </p:pic>
    </p:spTree>
    <p:extLst>
      <p:ext uri="{BB962C8B-B14F-4D97-AF65-F5344CB8AC3E}">
        <p14:creationId xmlns:p14="http://schemas.microsoft.com/office/powerpoint/2010/main" val="105015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509532"/>
            <a:ext cx="7757429"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r>
              <a:rPr kumimoji="1" lang="pl-PL" altLang="ja-JP" b="1" dirty="0">
                <a:solidFill>
                  <a:srgbClr val="10B1A2"/>
                </a:solidFill>
                <a:ea typeface="MS PGothic" charset="-128"/>
              </a:rPr>
              <a:t> w </a:t>
            </a:r>
            <a:r>
              <a:rPr lang="en-IE" b="1" dirty="0" err="1"/>
              <a:t>Irland</a:t>
            </a:r>
            <a:r>
              <a:rPr lang="pl-PL" b="1" dirty="0"/>
              <a:t>ii Płn.</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523875" y="2698473"/>
            <a:ext cx="11464408" cy="3975101"/>
          </a:xfrm>
        </p:spPr>
        <p:txBody>
          <a:bodyPr/>
          <a:lstStyle/>
          <a:p>
            <a:pPr lvl="0">
              <a:lnSpc>
                <a:spcPct val="107000"/>
              </a:lnSpc>
              <a:spcAft>
                <a:spcPts val="0"/>
              </a:spcAft>
            </a:pPr>
            <a:r>
              <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Fund</a:t>
            </a:r>
            <a:r>
              <a:rPr lang="pl-PL" b="1" dirty="0">
                <a:solidFill>
                  <a:srgbClr val="E95273"/>
                </a:solidFill>
                <a:latin typeface="Calibri" panose="020F0502020204030204" pitchFamily="34" charset="0"/>
                <a:ea typeface="Calibri" panose="020F0502020204030204" pitchFamily="34" charset="0"/>
                <a:cs typeface="Times New Roman" panose="02020603050405020304" pitchFamily="18" charset="0"/>
              </a:rPr>
              <a:t>usze pożyczkowe</a:t>
            </a:r>
            <a:endParaRPr lang="en-GB" b="1" dirty="0">
              <a:solidFill>
                <a:srgbClr val="E95273"/>
              </a:solidFill>
              <a:latin typeface="Calibri" panose="020F0502020204030204" pitchFamily="34" charset="0"/>
              <a:ea typeface="Calibri" panose="020F0502020204030204" pitchFamily="34" charset="0"/>
              <a:cs typeface="Times New Roman" panose="02020603050405020304" pitchFamily="18" charset="0"/>
            </a:endParaRPr>
          </a:p>
          <a:p>
            <a:pPr marL="401638"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Enterprise Northern Ireland Loan Fund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http://www.eniloans.com/</a:t>
            </a:r>
            <a:endParaRPr lang="en-IE"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401638" lvl="0">
              <a:lnSpc>
                <a:spcPct val="107000"/>
              </a:lnSpc>
              <a:spcAft>
                <a:spcPts val="0"/>
              </a:spcAft>
            </a:pPr>
            <a:r>
              <a:rPr lang="pl-PL" dirty="0">
                <a:latin typeface="Calibri" panose="020F0502020204030204" pitchFamily="34" charset="0"/>
                <a:ea typeface="Calibri" panose="020F0502020204030204" pitchFamily="34" charset="0"/>
                <a:cs typeface="Times New Roman" panose="02020603050405020304" pitchFamily="18" charset="0"/>
              </a:rPr>
              <a:t>Pożyczki na start udzielane przez ENI mają stałą stopę procentową 6% (6,2%) RRSO. Osoby ubiegające się o pożyczkę muszą spełnić szereg kryteriów kwalifikowalności, zanim zostaną wybrane - na przykład przedłożenie biznesplanu, aby udowodnić, że firma posiada środki na spłatę pożyczki. Firmy muszą mieć mniej niż 24 miesiące, mieć siedzibę w Irlandii Północnej, a kandydaci muszą mieć ukończone 18 lat.</a:t>
            </a:r>
          </a:p>
          <a:p>
            <a:pPr marL="401638" lvl="0">
              <a:lnSpc>
                <a:spcPct val="107000"/>
              </a:lnSpc>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Northern Ireland Small Business Loan fund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http://www.nisblf.com</a:t>
            </a:r>
            <a:endParaRPr lang="en-US"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38147" y="509532"/>
            <a:ext cx="902849" cy="809878"/>
          </a:xfrm>
          <a:prstGeom prst="rect">
            <a:avLst/>
          </a:prstGeom>
        </p:spPr>
      </p:pic>
    </p:spTree>
    <p:extLst>
      <p:ext uri="{BB962C8B-B14F-4D97-AF65-F5344CB8AC3E}">
        <p14:creationId xmlns:p14="http://schemas.microsoft.com/office/powerpoint/2010/main" val="869880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85776" y="509532"/>
            <a:ext cx="7407087"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r>
              <a:rPr kumimoji="1" lang="pl-PL" altLang="ja-JP" b="1" dirty="0">
                <a:solidFill>
                  <a:srgbClr val="10B1A2"/>
                </a:solidFill>
                <a:ea typeface="MS PGothic" charset="-128"/>
              </a:rPr>
              <a:t> w </a:t>
            </a:r>
            <a:r>
              <a:rPr lang="en-IE" b="1" dirty="0" err="1"/>
              <a:t>Irland</a:t>
            </a:r>
            <a:r>
              <a:rPr lang="pl-PL" b="1" dirty="0"/>
              <a:t>ii Płn.</a:t>
            </a:r>
            <a:endParaRPr lang="en-IE" b="1" dirty="0"/>
          </a:p>
          <a:p>
            <a:endParaRPr kumimoji="1" lang="en-IE" altLang="ja-JP" b="1" dirty="0">
              <a:latin typeface="Calibri" charset="0"/>
              <a:ea typeface="MS PGothic" charset="-128"/>
            </a:endParaRPr>
          </a:p>
          <a:p>
            <a:pPr>
              <a:spcBef>
                <a:spcPts val="400"/>
              </a:spcBef>
            </a:pPr>
            <a:endParaRPr lang="en-US" b="1" dirty="0"/>
          </a:p>
        </p:txBody>
      </p:sp>
      <p:sp>
        <p:nvSpPr>
          <p:cNvPr id="2" name="Text Placeholder 1">
            <a:extLst>
              <a:ext uri="{FF2B5EF4-FFF2-40B4-BE49-F238E27FC236}">
                <a16:creationId xmlns:a16="http://schemas.microsoft.com/office/drawing/2014/main" id="{74882EF3-6863-4632-8E58-390925B8F4CD}"/>
              </a:ext>
            </a:extLst>
          </p:cNvPr>
          <p:cNvSpPr>
            <a:spLocks noGrp="1"/>
          </p:cNvSpPr>
          <p:nvPr>
            <p:ph type="body" sz="quarter" idx="14"/>
          </p:nvPr>
        </p:nvSpPr>
        <p:spPr>
          <a:xfrm>
            <a:off x="485776" y="2019283"/>
            <a:ext cx="9372599" cy="3975101"/>
          </a:xfrm>
        </p:spPr>
        <p:txBody>
          <a:bodyPr/>
          <a:lstStyle/>
          <a:p>
            <a:pPr lvl="0">
              <a:spcBef>
                <a:spcPts val="400"/>
              </a:spcBef>
            </a:pPr>
            <a:r>
              <a:rPr lang="pl-PL" b="1" dirty="0">
                <a:solidFill>
                  <a:srgbClr val="E95273"/>
                </a:solidFill>
              </a:rPr>
              <a:t>Kobiety w biznesie: Tak, możesz - konkurs na </a:t>
            </a:r>
            <a:r>
              <a:rPr lang="pl-PL" b="1" dirty="0" err="1">
                <a:solidFill>
                  <a:srgbClr val="E95273"/>
                </a:solidFill>
              </a:rPr>
              <a:t>pitching</a:t>
            </a:r>
            <a:r>
              <a:rPr lang="pl-PL" b="1" dirty="0">
                <a:solidFill>
                  <a:srgbClr val="E95273"/>
                </a:solidFill>
              </a:rPr>
              <a:t> o wartości 20 000 funtów</a:t>
            </a:r>
          </a:p>
          <a:p>
            <a:pPr lvl="0">
              <a:spcBef>
                <a:spcPts val="400"/>
              </a:spcBef>
            </a:pPr>
            <a:r>
              <a:rPr lang="pl-PL" dirty="0"/>
              <a:t>Ten konkurs </a:t>
            </a:r>
            <a:r>
              <a:rPr lang="pl-PL" dirty="0" err="1"/>
              <a:t>Pitching</a:t>
            </a:r>
            <a:r>
              <a:rPr lang="pl-PL" dirty="0"/>
              <a:t> jest częścią nowego 3-letniego programu dla kobiet, </a:t>
            </a:r>
            <a:r>
              <a:rPr lang="pl-PL" dirty="0" err="1"/>
              <a:t>Yes</a:t>
            </a:r>
            <a:r>
              <a:rPr lang="pl-PL" dirty="0"/>
              <a:t> </a:t>
            </a:r>
            <a:r>
              <a:rPr lang="pl-PL" dirty="0" err="1"/>
              <a:t>You</a:t>
            </a:r>
            <a:r>
              <a:rPr lang="pl-PL" dirty="0"/>
              <a:t> </a:t>
            </a:r>
            <a:r>
              <a:rPr lang="pl-PL" dirty="0" err="1"/>
              <a:t>Can</a:t>
            </a:r>
            <a:r>
              <a:rPr lang="pl-PL" dirty="0"/>
              <a:t>, który jest wynikiem współpracy 11 rad lokalnych w Irlandii Północnej, Invest NI i </a:t>
            </a:r>
            <a:r>
              <a:rPr lang="pl-PL" dirty="0" err="1"/>
              <a:t>Women</a:t>
            </a:r>
            <a:r>
              <a:rPr lang="pl-PL" dirty="0"/>
              <a:t> in Business. Wytyczne dotyczące prezentacji </a:t>
            </a:r>
            <a:r>
              <a:rPr lang="en-GB" sz="1400" u="sng" dirty="0">
                <a:hlinkClick r:id="rId2"/>
              </a:rPr>
              <a:t>https://www.womeninbusinessni.com/getattachment/4bd75ec5-472e-4b0b-80d8-693a9291b2fe/Pitching-Compettiton-Guidelines-2019.pdf.aspx?lang=en-GB</a:t>
            </a:r>
            <a:endParaRPr lang="en-IE" sz="1400" dirty="0"/>
          </a:p>
          <a:p>
            <a:pPr>
              <a:spcBef>
                <a:spcPts val="400"/>
              </a:spcBef>
            </a:pPr>
            <a:endParaRPr lang="en-GB" sz="1050" dirty="0"/>
          </a:p>
          <a:p>
            <a:pPr lvl="0">
              <a:spcBef>
                <a:spcPts val="400"/>
              </a:spcBef>
            </a:pPr>
            <a:r>
              <a:rPr lang="en-GB" sz="1800" b="1" dirty="0">
                <a:solidFill>
                  <a:srgbClr val="E95273"/>
                </a:solidFill>
              </a:rPr>
              <a:t>Invest NI </a:t>
            </a:r>
            <a:r>
              <a:rPr lang="pl-PL" sz="1800" b="1" dirty="0">
                <a:solidFill>
                  <a:srgbClr val="E95273"/>
                </a:solidFill>
              </a:rPr>
              <a:t> kupon innowacyjny </a:t>
            </a:r>
          </a:p>
          <a:p>
            <a:pPr lvl="0">
              <a:spcBef>
                <a:spcPts val="400"/>
              </a:spcBef>
            </a:pPr>
            <a:r>
              <a:rPr lang="pl-PL" dirty="0"/>
              <a:t>Kupon na innowacje zapewnia finansowanie małym i średnim przedsiębiorstwom współpracy z doświadczonym dostawcą wiedzy z uniwersytetu, kolegium lub innego organu badawczego sektora publicznego, przynosząc nową wiedzę, aby pomóc firmom wprowadzać innowacje, rozwijać się i rozwijać.</a:t>
            </a:r>
            <a:r>
              <a:rPr lang="en-GB" sz="1400" u="sng" dirty="0">
                <a:hlinkClick r:id="rId3"/>
              </a:rPr>
              <a:t>https://www.investni.com/support-for-business/innovation-vouchers.html</a:t>
            </a:r>
            <a:endParaRPr lang="en-IE" sz="1400" dirty="0"/>
          </a:p>
          <a:p>
            <a:pPr>
              <a:spcBef>
                <a:spcPts val="400"/>
              </a:spcBef>
            </a:pPr>
            <a:endParaRPr lang="en-IE" dirty="0"/>
          </a:p>
          <a:p>
            <a:endParaRPr lang="en-IE"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8671" y="509532"/>
            <a:ext cx="902849" cy="809878"/>
          </a:xfrm>
          <a:prstGeom prst="rect">
            <a:avLst/>
          </a:prstGeom>
        </p:spPr>
      </p:pic>
    </p:spTree>
    <p:extLst>
      <p:ext uri="{BB962C8B-B14F-4D97-AF65-F5344CB8AC3E}">
        <p14:creationId xmlns:p14="http://schemas.microsoft.com/office/powerpoint/2010/main" val="1562851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129771" y="416774"/>
            <a:ext cx="7407087"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r>
              <a:rPr kumimoji="1" lang="pl-PL" altLang="ja-JP" b="1" dirty="0">
                <a:solidFill>
                  <a:srgbClr val="10B1A2"/>
                </a:solidFill>
                <a:ea typeface="MS PGothic" charset="-128"/>
              </a:rPr>
              <a:t> w </a:t>
            </a:r>
            <a:r>
              <a:rPr lang="en-IE" b="1" dirty="0" err="1"/>
              <a:t>Irland</a:t>
            </a:r>
            <a:r>
              <a:rPr lang="pl-PL" b="1" dirty="0"/>
              <a:t>ii Płn.</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514351" y="2637575"/>
            <a:ext cx="11344274" cy="3975101"/>
          </a:xfrm>
        </p:spPr>
        <p:txBody>
          <a:bodyPr/>
          <a:lstStyle/>
          <a:p>
            <a:pPr lvl="0">
              <a:spcBef>
                <a:spcPts val="400"/>
              </a:spcBef>
            </a:pPr>
            <a:r>
              <a:rPr lang="en-IE" b="1" dirty="0">
                <a:solidFill>
                  <a:srgbClr val="E95273"/>
                </a:solidFill>
              </a:rPr>
              <a:t>Tr</a:t>
            </a:r>
            <a:r>
              <a:rPr lang="pl-PL" b="1" dirty="0" err="1">
                <a:solidFill>
                  <a:srgbClr val="E95273"/>
                </a:solidFill>
              </a:rPr>
              <a:t>ening</a:t>
            </a:r>
            <a:r>
              <a:rPr lang="en-IE" b="1" dirty="0">
                <a:solidFill>
                  <a:srgbClr val="E95273"/>
                </a:solidFill>
              </a:rPr>
              <a:t> </a:t>
            </a:r>
          </a:p>
          <a:p>
            <a:pPr marL="457200" lvl="0" indent="-457200">
              <a:spcBef>
                <a:spcPts val="400"/>
              </a:spcBef>
              <a:buFont typeface="+mj-lt"/>
              <a:buAutoNum type="arabicPeriod" startAt="2"/>
            </a:pPr>
            <a:endParaRPr lang="en-IE" sz="800" b="1" dirty="0">
              <a:solidFill>
                <a:srgbClr val="E95273"/>
              </a:solidFill>
            </a:endParaRPr>
          </a:p>
          <a:p>
            <a:pPr marL="495300">
              <a:spcBef>
                <a:spcPts val="400"/>
              </a:spcBef>
            </a:pPr>
            <a:r>
              <a:rPr lang="pl-PL" b="1" dirty="0">
                <a:solidFill>
                  <a:srgbClr val="E95273"/>
                </a:solidFill>
              </a:rPr>
              <a:t>Program </a:t>
            </a:r>
            <a:r>
              <a:rPr lang="pl-PL" b="1" dirty="0" err="1">
                <a:solidFill>
                  <a:srgbClr val="E95273"/>
                </a:solidFill>
              </a:rPr>
              <a:t>Exploring</a:t>
            </a:r>
            <a:r>
              <a:rPr lang="pl-PL" b="1" dirty="0">
                <a:solidFill>
                  <a:srgbClr val="E95273"/>
                </a:solidFill>
              </a:rPr>
              <a:t> Enterprise </a:t>
            </a:r>
            <a:r>
              <a:rPr lang="pl-PL" dirty="0">
                <a:solidFill>
                  <a:schemeClr val="tx1"/>
                </a:solidFill>
              </a:rPr>
              <a:t>to darmowy program, który daje wgląd w rozpoczęcie działalności gospodarczej lub pozwala na podjęcie pierwszych kroków w kierunku zdobycia zatrudnienia</a:t>
            </a:r>
            <a:r>
              <a:rPr lang="en-GB" dirty="0"/>
              <a:t>. </a:t>
            </a:r>
            <a:r>
              <a:rPr lang="en-GB" sz="2000" u="sng" dirty="0">
                <a:hlinkClick r:id="rId3"/>
              </a:rPr>
              <a:t>https://www.enterpriseni.com/exploring-enterprise-eep</a:t>
            </a:r>
            <a:endParaRPr lang="en-IE" sz="2000" dirty="0"/>
          </a:p>
          <a:p>
            <a:pPr marL="495300">
              <a:spcBef>
                <a:spcPts val="400"/>
              </a:spcBef>
            </a:pPr>
            <a:r>
              <a:rPr lang="en-GB" b="1" dirty="0">
                <a:solidFill>
                  <a:srgbClr val="E95273"/>
                </a:solidFill>
              </a:rPr>
              <a:t>Grit &amp; Grace</a:t>
            </a:r>
            <a:endParaRPr lang="en-IE" b="1" dirty="0">
              <a:solidFill>
                <a:srgbClr val="E95273"/>
              </a:solidFill>
            </a:endParaRPr>
          </a:p>
          <a:p>
            <a:pPr marL="495300">
              <a:spcBef>
                <a:spcPts val="400"/>
              </a:spcBef>
            </a:pPr>
            <a:r>
              <a:rPr lang="pl-PL" dirty="0"/>
              <a:t>3-dniowy program przywódczy dla ambitnych i dynamicznych liderek. W trakcie programu będziesz miał okazję odkryć swój własny, unikalny styl przywództwa, nawiązać kontakty z rówieśnikami i zbudować pewność siebie, aby odnieść sukces. Jest to wysoce interaktywny program - zaprojektowany specjalnie w celu zapewnienia natychmiastowego i trwałego wpływu</a:t>
            </a:r>
            <a:r>
              <a:rPr lang="en-GB" dirty="0"/>
              <a:t>. </a:t>
            </a:r>
            <a:r>
              <a:rPr lang="en-GB" sz="2000" u="sng" dirty="0">
                <a:hlinkClick r:id="rId4"/>
              </a:rPr>
              <a:t>https://www.womeninbusinessni.com/Programmes/Grit-Grace.aspx</a:t>
            </a:r>
            <a:endParaRPr lang="en-IE" sz="2000" dirty="0"/>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71059" y="765450"/>
            <a:ext cx="902849" cy="809878"/>
          </a:xfrm>
          <a:prstGeom prst="rect">
            <a:avLst/>
          </a:prstGeom>
        </p:spPr>
      </p:pic>
    </p:spTree>
    <p:extLst>
      <p:ext uri="{BB962C8B-B14F-4D97-AF65-F5344CB8AC3E}">
        <p14:creationId xmlns:p14="http://schemas.microsoft.com/office/powerpoint/2010/main" val="4098422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56059" y="511167"/>
            <a:ext cx="7407087"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r>
              <a:rPr kumimoji="1" lang="pl-PL" altLang="ja-JP" b="1" dirty="0">
                <a:solidFill>
                  <a:srgbClr val="10B1A2"/>
                </a:solidFill>
                <a:ea typeface="MS PGothic" charset="-128"/>
              </a:rPr>
              <a:t> w </a:t>
            </a:r>
            <a:r>
              <a:rPr lang="en-IE" b="1" dirty="0" err="1"/>
              <a:t>Irland</a:t>
            </a:r>
            <a:r>
              <a:rPr lang="pl-PL" b="1" dirty="0"/>
              <a:t>ii Płn.</a:t>
            </a:r>
            <a:endParaRPr lang="en-IE" b="1" dirty="0"/>
          </a:p>
          <a:p>
            <a:pPr marL="457200" lvl="0" indent="-457200">
              <a:spcBef>
                <a:spcPts val="400"/>
              </a:spcBef>
              <a:buFont typeface="+mj-lt"/>
              <a:buAutoNum type="arabicPeriod" startAt="2"/>
            </a:pPr>
            <a:endParaRPr lang="en-IE" b="1" dirty="0"/>
          </a:p>
        </p:txBody>
      </p:sp>
      <p:sp>
        <p:nvSpPr>
          <p:cNvPr id="2" name="Text Placeholder 1">
            <a:extLst>
              <a:ext uri="{FF2B5EF4-FFF2-40B4-BE49-F238E27FC236}">
                <a16:creationId xmlns:a16="http://schemas.microsoft.com/office/drawing/2014/main" id="{4539D592-7698-4B64-BBC5-ECF889681B7D}"/>
              </a:ext>
            </a:extLst>
          </p:cNvPr>
          <p:cNvSpPr>
            <a:spLocks noGrp="1"/>
          </p:cNvSpPr>
          <p:nvPr>
            <p:ph type="body" sz="quarter" idx="14"/>
          </p:nvPr>
        </p:nvSpPr>
        <p:spPr>
          <a:xfrm>
            <a:off x="876300" y="2117212"/>
            <a:ext cx="9544049" cy="3975101"/>
          </a:xfrm>
        </p:spPr>
        <p:txBody>
          <a:bodyPr/>
          <a:lstStyle/>
          <a:p>
            <a:pPr lvl="0">
              <a:spcBef>
                <a:spcPts val="400"/>
              </a:spcBef>
            </a:pPr>
            <a:r>
              <a:rPr lang="en-IE" b="1" dirty="0">
                <a:solidFill>
                  <a:srgbClr val="E95273"/>
                </a:solidFill>
              </a:rPr>
              <a:t>Tr</a:t>
            </a:r>
            <a:r>
              <a:rPr lang="pl-PL" b="1" dirty="0" err="1">
                <a:solidFill>
                  <a:srgbClr val="E95273"/>
                </a:solidFill>
              </a:rPr>
              <a:t>ening</a:t>
            </a:r>
            <a:r>
              <a:rPr lang="en-IE" b="1" dirty="0">
                <a:solidFill>
                  <a:srgbClr val="E95273"/>
                </a:solidFill>
              </a:rPr>
              <a:t> </a:t>
            </a:r>
          </a:p>
          <a:p>
            <a:pPr marL="457200" lvl="0" indent="-457200">
              <a:spcBef>
                <a:spcPts val="400"/>
              </a:spcBef>
              <a:buFont typeface="+mj-lt"/>
              <a:buAutoNum type="arabicPeriod" startAt="2"/>
            </a:pPr>
            <a:endParaRPr lang="en-IE" sz="500" b="1" dirty="0">
              <a:solidFill>
                <a:srgbClr val="E95273"/>
              </a:solidFill>
            </a:endParaRPr>
          </a:p>
          <a:p>
            <a:pPr marL="495300">
              <a:spcBef>
                <a:spcPts val="400"/>
              </a:spcBef>
            </a:pPr>
            <a:r>
              <a:rPr lang="pl-PL" b="1" dirty="0">
                <a:solidFill>
                  <a:srgbClr val="E95273"/>
                </a:solidFill>
              </a:rPr>
              <a:t>Kobiety w biznesie (</a:t>
            </a:r>
            <a:r>
              <a:rPr lang="en-GB" b="1" dirty="0">
                <a:solidFill>
                  <a:srgbClr val="E95273"/>
                </a:solidFill>
              </a:rPr>
              <a:t>Women in Business (WIB)</a:t>
            </a:r>
            <a:r>
              <a:rPr lang="pl-PL" b="1" dirty="0">
                <a:solidFill>
                  <a:srgbClr val="E95273"/>
                </a:solidFill>
              </a:rPr>
              <a:t>)</a:t>
            </a:r>
            <a:r>
              <a:rPr lang="en-GB" b="1" dirty="0">
                <a:solidFill>
                  <a:srgbClr val="E95273"/>
                </a:solidFill>
              </a:rPr>
              <a:t> </a:t>
            </a:r>
            <a:r>
              <a:rPr lang="pl-PL" b="1" i="1" dirty="0">
                <a:solidFill>
                  <a:srgbClr val="E95273"/>
                </a:solidFill>
              </a:rPr>
              <a:t>Twój Głos</a:t>
            </a:r>
            <a:endParaRPr lang="en-IE" b="1" dirty="0">
              <a:solidFill>
                <a:srgbClr val="E95273"/>
              </a:solidFill>
            </a:endParaRPr>
          </a:p>
          <a:p>
            <a:pPr marL="495300">
              <a:spcBef>
                <a:spcPts val="400"/>
              </a:spcBef>
            </a:pPr>
            <a:r>
              <a:rPr lang="pl-PL" dirty="0" err="1"/>
              <a:t>ndywidualny</a:t>
            </a:r>
            <a:r>
              <a:rPr lang="pl-PL" dirty="0"/>
              <a:t> 2-dniowy kurs szkoleniowy, pomagający uczestnikom rozwinąć doskonałe umiejętności prezentacji i komunikacji. Zaprojektowany specjalnie dla kobiet w biznesie, kurs ma na celu rozwinięcie wyjątkowych umiejętności prezentacji i komunikacji oraz poprawę wyników liderów, dyrektorów, właścicieli firm i menedżerów poprzez połączenie nauki i praktycznego zastosowania. Cel jest prosty: budować wiedzę, umiejętności i pewność siebie, aby wpływać i wywierać wpływ poprzez wyjątkową komunikację i prezentację</a:t>
            </a:r>
            <a:r>
              <a:rPr lang="en-GB" dirty="0"/>
              <a:t>. </a:t>
            </a:r>
            <a:r>
              <a:rPr lang="en-GB" sz="1400" u="sng" dirty="0">
                <a:hlinkClick r:id="rId2"/>
              </a:rPr>
              <a:t>https://www.womeninbusinessni.com/Programmes/Your-Voice.aspx</a:t>
            </a:r>
            <a:endParaRPr lang="en-IE" dirty="0"/>
          </a:p>
          <a:p>
            <a:endParaRPr lang="en-IE"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5371" y="765687"/>
            <a:ext cx="902849" cy="809878"/>
          </a:xfrm>
          <a:prstGeom prst="rect">
            <a:avLst/>
          </a:prstGeom>
        </p:spPr>
      </p:pic>
    </p:spTree>
    <p:extLst>
      <p:ext uri="{BB962C8B-B14F-4D97-AF65-F5344CB8AC3E}">
        <p14:creationId xmlns:p14="http://schemas.microsoft.com/office/powerpoint/2010/main" val="3406694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52409" y="579148"/>
            <a:ext cx="7407087" cy="697353"/>
          </a:xfrm>
        </p:spPr>
        <p:txBody>
          <a:bodyPr>
            <a:noAutofit/>
          </a:body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r>
              <a:rPr kumimoji="1" lang="pl-PL" altLang="ja-JP" b="1" dirty="0">
                <a:solidFill>
                  <a:srgbClr val="10B1A2"/>
                </a:solidFill>
                <a:ea typeface="MS PGothic" charset="-128"/>
              </a:rPr>
              <a:t> w </a:t>
            </a:r>
            <a:r>
              <a:rPr lang="en-IE" b="1" dirty="0" err="1"/>
              <a:t>Irland</a:t>
            </a:r>
            <a:r>
              <a:rPr lang="pl-PL" b="1" dirty="0"/>
              <a:t>ii Płn.</a:t>
            </a:r>
            <a:endParaRPr lang="en-IE" b="1" dirty="0"/>
          </a:p>
          <a:p>
            <a:endParaRPr kumimoji="1" lang="en-IE" altLang="ja-JP" b="1" dirty="0">
              <a:latin typeface="Calibri" charset="0"/>
              <a:ea typeface="MS PGothic" charset="-128"/>
            </a:endParaRPr>
          </a:p>
          <a:p>
            <a:endParaRPr lang="en-US" b="1" dirty="0"/>
          </a:p>
        </p:txBody>
      </p:sp>
      <p:sp>
        <p:nvSpPr>
          <p:cNvPr id="5" name="Text Placeholder 4"/>
          <p:cNvSpPr>
            <a:spLocks noGrp="1"/>
          </p:cNvSpPr>
          <p:nvPr>
            <p:ph type="body" sz="quarter" idx="14"/>
          </p:nvPr>
        </p:nvSpPr>
        <p:spPr>
          <a:xfrm>
            <a:off x="716276" y="2303751"/>
            <a:ext cx="10759447" cy="3975101"/>
          </a:xfrm>
        </p:spPr>
        <p:txBody>
          <a:bodyPr/>
          <a:lstStyle/>
          <a:p>
            <a:pPr lvl="0">
              <a:lnSpc>
                <a:spcPts val="2700"/>
              </a:lnSpc>
              <a:spcBef>
                <a:spcPts val="400"/>
              </a:spcBef>
            </a:pPr>
            <a:r>
              <a:rPr lang="en-IE" b="1" dirty="0">
                <a:solidFill>
                  <a:srgbClr val="E95273"/>
                </a:solidFill>
              </a:rPr>
              <a:t>Mentoring</a:t>
            </a:r>
          </a:p>
          <a:p>
            <a:pPr marL="457200" lvl="0" indent="-457200">
              <a:lnSpc>
                <a:spcPct val="100000"/>
              </a:lnSpc>
              <a:spcBef>
                <a:spcPts val="400"/>
              </a:spcBef>
              <a:buFont typeface="+mj-lt"/>
              <a:buAutoNum type="arabicPeriod" startAt="3"/>
            </a:pPr>
            <a:endParaRPr lang="en-IE" sz="800" b="1" dirty="0">
              <a:solidFill>
                <a:srgbClr val="E95273"/>
              </a:solidFill>
            </a:endParaRPr>
          </a:p>
          <a:p>
            <a:pPr marL="495300" lvl="0">
              <a:lnSpc>
                <a:spcPts val="2700"/>
              </a:lnSpc>
              <a:spcBef>
                <a:spcPts val="400"/>
              </a:spcBef>
            </a:pPr>
            <a:r>
              <a:rPr lang="pl-PL" b="1" dirty="0">
                <a:solidFill>
                  <a:srgbClr val="E95273"/>
                </a:solidFill>
              </a:rPr>
              <a:t>Kobiety w biznesie (</a:t>
            </a:r>
            <a:r>
              <a:rPr lang="en-GB" b="1" dirty="0">
                <a:solidFill>
                  <a:srgbClr val="E95273"/>
                </a:solidFill>
              </a:rPr>
              <a:t>Women in Business (WIB)</a:t>
            </a:r>
            <a:r>
              <a:rPr lang="pl-PL" b="1" dirty="0">
                <a:solidFill>
                  <a:srgbClr val="E95273"/>
                </a:solidFill>
              </a:rPr>
              <a:t>)</a:t>
            </a:r>
            <a:r>
              <a:rPr lang="en-GB" b="1" dirty="0">
                <a:solidFill>
                  <a:srgbClr val="E95273"/>
                </a:solidFill>
              </a:rPr>
              <a:t>(</a:t>
            </a:r>
            <a:r>
              <a:rPr lang="pl-PL" b="1" dirty="0">
                <a:solidFill>
                  <a:srgbClr val="E95273"/>
                </a:solidFill>
              </a:rPr>
              <a:t>Program Siła czterech</a:t>
            </a:r>
            <a:r>
              <a:rPr lang="en-GB" b="1" dirty="0">
                <a:solidFill>
                  <a:srgbClr val="E95273"/>
                </a:solidFill>
              </a:rPr>
              <a:t>)</a:t>
            </a:r>
            <a:endParaRPr lang="en-IE" b="1" dirty="0">
              <a:solidFill>
                <a:srgbClr val="E95273"/>
              </a:solidFill>
            </a:endParaRPr>
          </a:p>
          <a:p>
            <a:pPr marL="495300">
              <a:lnSpc>
                <a:spcPts val="2700"/>
              </a:lnSpc>
              <a:spcBef>
                <a:spcPts val="400"/>
              </a:spcBef>
            </a:pPr>
            <a:r>
              <a:rPr lang="pl-PL" dirty="0"/>
              <a:t>Oferuje miejscowym kobietom szansę uczestniczenia w sześciomiesięcznym programie, który zapewnia szkolenia, mentoring, wsparcie jako wzór do naśladowania i buduje sieć rówieśniczą</a:t>
            </a:r>
            <a:r>
              <a:rPr lang="en-GB" dirty="0"/>
              <a:t>.</a:t>
            </a:r>
            <a:endParaRPr lang="en-IE" dirty="0"/>
          </a:p>
          <a:p>
            <a:pPr marL="495300">
              <a:lnSpc>
                <a:spcPts val="2200"/>
              </a:lnSpc>
              <a:spcBef>
                <a:spcPts val="400"/>
              </a:spcBef>
            </a:pPr>
            <a:r>
              <a:rPr lang="pl-PL" b="1" dirty="0">
                <a:solidFill>
                  <a:srgbClr val="E95273"/>
                </a:solidFill>
              </a:rPr>
              <a:t>Kobiety w biznesie (</a:t>
            </a:r>
            <a:r>
              <a:rPr lang="en-GB" b="1" dirty="0">
                <a:solidFill>
                  <a:srgbClr val="E95273"/>
                </a:solidFill>
              </a:rPr>
              <a:t>Women in Business (WIB)</a:t>
            </a:r>
            <a:r>
              <a:rPr lang="pl-PL" b="1" dirty="0">
                <a:solidFill>
                  <a:srgbClr val="E95273"/>
                </a:solidFill>
              </a:rPr>
              <a:t>)</a:t>
            </a:r>
            <a:r>
              <a:rPr lang="en-GB" b="1" dirty="0">
                <a:solidFill>
                  <a:srgbClr val="E95273"/>
                </a:solidFill>
              </a:rPr>
              <a:t>(</a:t>
            </a:r>
            <a:r>
              <a:rPr lang="pl-PL" b="1" dirty="0">
                <a:solidFill>
                  <a:srgbClr val="E95273"/>
                </a:solidFill>
              </a:rPr>
              <a:t>Program mentorski</a:t>
            </a:r>
            <a:r>
              <a:rPr lang="en-GB" b="1" dirty="0">
                <a:solidFill>
                  <a:srgbClr val="E95273"/>
                </a:solidFill>
              </a:rPr>
              <a:t>)</a:t>
            </a:r>
            <a:endParaRPr lang="en-IE" b="1" dirty="0">
              <a:solidFill>
                <a:srgbClr val="E95273"/>
              </a:solidFill>
            </a:endParaRPr>
          </a:p>
          <a:p>
            <a:pPr marL="495300">
              <a:lnSpc>
                <a:spcPts val="2700"/>
              </a:lnSpc>
              <a:spcBef>
                <a:spcPts val="400"/>
              </a:spcBef>
            </a:pPr>
            <a:r>
              <a:rPr lang="pl-PL" dirty="0"/>
              <a:t>Program mentoringu oferuje miejsca w programie cztery razy w roku, łącząc 30 Mentorów z 30 podopiecznymi na 12-miesięczny program wsparcia mentorskiego. W rezultacie nieustannie rekrutujemy doświadczone i utalentowane kobiety, które są gotowe przekazywać swoją wiedzę i doświadczenie innym kobietom na wcześniejszym etapie kariery</a:t>
            </a:r>
            <a:r>
              <a:rPr lang="en-GB" dirty="0"/>
              <a:t>.</a:t>
            </a:r>
            <a:endParaRPr lang="en-IE"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80509" y="830672"/>
            <a:ext cx="902849" cy="809878"/>
          </a:xfrm>
          <a:prstGeom prst="rect">
            <a:avLst/>
          </a:prstGeom>
        </p:spPr>
      </p:pic>
    </p:spTree>
    <p:extLst>
      <p:ext uri="{BB962C8B-B14F-4D97-AF65-F5344CB8AC3E}">
        <p14:creationId xmlns:p14="http://schemas.microsoft.com/office/powerpoint/2010/main" val="2400237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02BCD-44DE-453C-9E86-1E45B6825672}"/>
              </a:ext>
            </a:extLst>
          </p:cNvPr>
          <p:cNvSpPr>
            <a:spLocks noGrp="1"/>
          </p:cNvSpPr>
          <p:nvPr>
            <p:ph type="body" sz="quarter" idx="14"/>
          </p:nvPr>
        </p:nvSpPr>
        <p:spPr>
          <a:xfrm>
            <a:off x="876301" y="2117212"/>
            <a:ext cx="10220324" cy="3975101"/>
          </a:xfrm>
        </p:spPr>
        <p:txBody>
          <a:bodyPr/>
          <a:lstStyle/>
          <a:p>
            <a:pPr lvl="0">
              <a:spcBef>
                <a:spcPts val="400"/>
              </a:spcBef>
            </a:pPr>
            <a:r>
              <a:rPr lang="en-IE" b="1" dirty="0">
                <a:solidFill>
                  <a:srgbClr val="E95273"/>
                </a:solidFill>
              </a:rPr>
              <a:t>Mentoring</a:t>
            </a:r>
          </a:p>
          <a:p>
            <a:pPr marL="495300" lvl="0">
              <a:spcBef>
                <a:spcPts val="400"/>
              </a:spcBef>
            </a:pPr>
            <a:endParaRPr lang="en-GB" sz="800" b="1" dirty="0">
              <a:solidFill>
                <a:srgbClr val="E95273"/>
              </a:solidFill>
            </a:endParaRPr>
          </a:p>
          <a:p>
            <a:pPr marL="495300" lvl="0">
              <a:spcBef>
                <a:spcPts val="400"/>
              </a:spcBef>
            </a:pPr>
            <a:r>
              <a:rPr lang="en-GB" b="1" dirty="0">
                <a:solidFill>
                  <a:srgbClr val="E95273"/>
                </a:solidFill>
              </a:rPr>
              <a:t>Women in Business  (The Mentoring Programme)</a:t>
            </a:r>
            <a:endParaRPr lang="en-IE" b="1" dirty="0">
              <a:solidFill>
                <a:srgbClr val="E95273"/>
              </a:solidFill>
            </a:endParaRPr>
          </a:p>
          <a:p>
            <a:pPr marL="495300">
              <a:spcBef>
                <a:spcPts val="400"/>
              </a:spcBef>
            </a:pPr>
            <a:endParaRPr lang="en-GB" sz="800" dirty="0"/>
          </a:p>
          <a:p>
            <a:pPr marL="495300">
              <a:spcBef>
                <a:spcPts val="400"/>
              </a:spcBef>
            </a:pPr>
            <a:r>
              <a:rPr lang="en-GB" dirty="0"/>
              <a:t>Induction sessions include:</a:t>
            </a:r>
            <a:endParaRPr lang="en-IE" dirty="0"/>
          </a:p>
          <a:p>
            <a:pPr marL="838200" lvl="1" indent="-342900" algn="l">
              <a:spcBef>
                <a:spcPts val="400"/>
              </a:spcBef>
              <a:buClr>
                <a:srgbClr val="E95273"/>
              </a:buClr>
              <a:buFont typeface="Arial" charset="0"/>
              <a:buChar char="•"/>
            </a:pPr>
            <a:r>
              <a:rPr lang="en-GB" dirty="0">
                <a:solidFill>
                  <a:srgbClr val="7F7F7F"/>
                </a:solidFill>
              </a:rPr>
              <a:t>How your values, goals and motivation contribute to your success as a mentee or mentor</a:t>
            </a:r>
            <a:endParaRPr lang="en-IE" dirty="0">
              <a:solidFill>
                <a:srgbClr val="7F7F7F"/>
              </a:solidFill>
            </a:endParaRPr>
          </a:p>
          <a:p>
            <a:pPr marL="838200" lvl="1" indent="-342900" algn="l">
              <a:spcBef>
                <a:spcPts val="400"/>
              </a:spcBef>
              <a:buClr>
                <a:srgbClr val="E95273"/>
              </a:buClr>
              <a:buFont typeface="Arial" charset="0"/>
              <a:buChar char="•"/>
            </a:pPr>
            <a:r>
              <a:rPr lang="en-GB" dirty="0">
                <a:solidFill>
                  <a:srgbClr val="7F7F7F"/>
                </a:solidFill>
              </a:rPr>
              <a:t>Exploring how to maximise your time on the Mentoring Programme</a:t>
            </a:r>
            <a:endParaRPr lang="en-IE" dirty="0">
              <a:solidFill>
                <a:srgbClr val="7F7F7F"/>
              </a:solidFill>
            </a:endParaRPr>
          </a:p>
          <a:p>
            <a:pPr marL="838200" lvl="1" indent="-342900" algn="l">
              <a:spcBef>
                <a:spcPts val="400"/>
              </a:spcBef>
              <a:buClr>
                <a:srgbClr val="E95273"/>
              </a:buClr>
              <a:buFont typeface="Arial" charset="0"/>
              <a:buChar char="•"/>
            </a:pPr>
            <a:r>
              <a:rPr lang="en-GB" dirty="0">
                <a:solidFill>
                  <a:srgbClr val="7F7F7F"/>
                </a:solidFill>
              </a:rPr>
              <a:t>Q &amp; A session with WIB and Advance Coaching. Opportunity to network with mentees and mentors</a:t>
            </a:r>
          </a:p>
          <a:p>
            <a:pPr marL="838200" lvl="1" indent="-342900" algn="l">
              <a:spcBef>
                <a:spcPts val="400"/>
              </a:spcBef>
              <a:buClr>
                <a:srgbClr val="E95273"/>
              </a:buClr>
              <a:buFont typeface="Arial" charset="0"/>
              <a:buChar char="•"/>
            </a:pPr>
            <a:endParaRPr lang="en-IE" dirty="0">
              <a:solidFill>
                <a:srgbClr val="7F7F7F"/>
              </a:solidFill>
            </a:endParaRPr>
          </a:p>
          <a:p>
            <a:pPr marL="495300">
              <a:spcBef>
                <a:spcPts val="400"/>
              </a:spcBef>
            </a:pPr>
            <a:r>
              <a:rPr lang="en-GB" sz="2000" u="sng" dirty="0">
                <a:hlinkClick r:id="rId2"/>
              </a:rPr>
              <a:t>https://www.womeninbusinessni.com/Programmes/The-Mentoring-Programme.aspx</a:t>
            </a:r>
            <a:endParaRPr lang="en-IE" sz="2000" dirty="0"/>
          </a:p>
          <a:p>
            <a:endParaRPr lang="en-IE" dirty="0"/>
          </a:p>
        </p:txBody>
      </p:sp>
      <p:sp>
        <p:nvSpPr>
          <p:cNvPr id="10" name="Text Placeholder 3"/>
          <p:cNvSpPr txBox="1">
            <a:spLocks/>
          </p:cNvSpPr>
          <p:nvPr/>
        </p:nvSpPr>
        <p:spPr bwMode="auto">
          <a:xfrm>
            <a:off x="353527" y="765687"/>
            <a:ext cx="8540481" cy="163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00"/>
              </a:lnSpc>
              <a:spcBef>
                <a:spcPts val="100"/>
              </a:spcBef>
            </a:pPr>
            <a:r>
              <a:rPr kumimoji="1" lang="en-IE" altLang="ja-JP" b="1" dirty="0" err="1">
                <a:solidFill>
                  <a:srgbClr val="10B1A2"/>
                </a:solidFill>
                <a:ea typeface="MS PGothic" charset="-128"/>
              </a:rPr>
              <a:t>Istniejące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wsparcie</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dla</a:t>
            </a:r>
            <a:r>
              <a:rPr kumimoji="1" lang="en-IE" altLang="ja-JP" b="1" dirty="0">
                <a:solidFill>
                  <a:srgbClr val="10B1A2"/>
                </a:solidFill>
                <a:ea typeface="MS PGothic" charset="-128"/>
              </a:rPr>
              <a:t> </a:t>
            </a:r>
            <a:r>
              <a:rPr kumimoji="1" lang="en-IE" altLang="ja-JP" b="1" dirty="0" err="1">
                <a:solidFill>
                  <a:srgbClr val="10B1A2"/>
                </a:solidFill>
                <a:ea typeface="MS PGothic" charset="-128"/>
              </a:rPr>
              <a:t>kobiet-przedsiębiorców</a:t>
            </a:r>
            <a:r>
              <a:rPr kumimoji="1" lang="pl-PL" altLang="ja-JP" b="1" dirty="0">
                <a:solidFill>
                  <a:srgbClr val="10B1A2"/>
                </a:solidFill>
                <a:ea typeface="MS PGothic" charset="-128"/>
              </a:rPr>
              <a:t> w </a:t>
            </a:r>
            <a:r>
              <a:rPr lang="en-IE" b="1" dirty="0" err="1"/>
              <a:t>Irland</a:t>
            </a:r>
            <a:r>
              <a:rPr lang="pl-PL" b="1" dirty="0"/>
              <a:t>ii Płn.</a:t>
            </a:r>
            <a:endParaRPr lang="en-IE" b="1"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4731" y="1430596"/>
            <a:ext cx="902849" cy="809878"/>
          </a:xfrm>
          <a:prstGeom prst="rect">
            <a:avLst/>
          </a:prstGeom>
        </p:spPr>
      </p:pic>
    </p:spTree>
    <p:extLst>
      <p:ext uri="{BB962C8B-B14F-4D97-AF65-F5344CB8AC3E}">
        <p14:creationId xmlns:p14="http://schemas.microsoft.com/office/powerpoint/2010/main" val="848082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43401" y="543123"/>
            <a:ext cx="5300797" cy="1025618"/>
          </a:xfrm>
        </p:spPr>
        <p:txBody>
          <a:bodyPr>
            <a:noAutofit/>
          </a:bodyPr>
          <a:lstStyle/>
          <a:p>
            <a:r>
              <a:rPr lang="pl-PL" b="1" dirty="0">
                <a:solidFill>
                  <a:srgbClr val="E63275"/>
                </a:solidFill>
              </a:rPr>
              <a:t>Studium przypadku</a:t>
            </a:r>
            <a:r>
              <a:rPr lang="en-US" b="1" dirty="0">
                <a:solidFill>
                  <a:srgbClr val="E63275"/>
                </a:solidFill>
              </a:rPr>
              <a:t>: </a:t>
            </a:r>
            <a:r>
              <a:rPr lang="pl-PL" sz="3000" b="1" dirty="0"/>
              <a:t>Kobiety, które skorzystały z coachingu i mentoringu</a:t>
            </a:r>
            <a:endParaRPr lang="en-US" sz="3000" dirty="0"/>
          </a:p>
        </p:txBody>
      </p:sp>
      <p:sp>
        <p:nvSpPr>
          <p:cNvPr id="3" name="Text Placeholder 2"/>
          <p:cNvSpPr>
            <a:spLocks noGrp="1"/>
          </p:cNvSpPr>
          <p:nvPr>
            <p:ph type="body" sz="quarter" idx="14"/>
          </p:nvPr>
        </p:nvSpPr>
        <p:spPr>
          <a:xfrm>
            <a:off x="3572143" y="2117448"/>
            <a:ext cx="7996930" cy="3975101"/>
          </a:xfrm>
        </p:spPr>
        <p:txBody>
          <a:bodyPr/>
          <a:lstStyle/>
          <a:p>
            <a:r>
              <a:rPr lang="en-US" b="1" dirty="0">
                <a:solidFill>
                  <a:srgbClr val="E63275"/>
                </a:solidFill>
              </a:rPr>
              <a:t>T</a:t>
            </a:r>
            <a:r>
              <a:rPr lang="pl-PL" b="1" dirty="0" err="1">
                <a:solidFill>
                  <a:srgbClr val="E63275"/>
                </a:solidFill>
              </a:rPr>
              <a:t>ytuł</a:t>
            </a:r>
            <a:r>
              <a:rPr lang="en-US" b="1" dirty="0">
                <a:solidFill>
                  <a:srgbClr val="E63275"/>
                </a:solidFill>
              </a:rPr>
              <a:t>: </a:t>
            </a:r>
            <a:r>
              <a:rPr lang="en-US" dirty="0" err="1"/>
              <a:t>Debata</a:t>
            </a:r>
            <a:r>
              <a:rPr lang="en-US" dirty="0"/>
              <a:t> </a:t>
            </a:r>
            <a:r>
              <a:rPr lang="en-US" dirty="0" err="1"/>
              <a:t>kobiet</a:t>
            </a:r>
            <a:r>
              <a:rPr lang="en-US" dirty="0"/>
              <a:t> o </a:t>
            </a:r>
            <a:r>
              <a:rPr lang="en-US" dirty="0" err="1"/>
              <a:t>biznesie</a:t>
            </a:r>
            <a:endParaRPr lang="en-US" dirty="0"/>
          </a:p>
          <a:p>
            <a:r>
              <a:rPr lang="pl-PL" b="1" dirty="0">
                <a:solidFill>
                  <a:srgbClr val="E63275"/>
                </a:solidFill>
              </a:rPr>
              <a:t>Opis</a:t>
            </a:r>
            <a:r>
              <a:rPr lang="en-IE" b="1" dirty="0">
                <a:solidFill>
                  <a:srgbClr val="E63275"/>
                </a:solidFill>
              </a:rPr>
              <a:t>: </a:t>
            </a:r>
            <a:r>
              <a:rPr lang="en-US" b="1" dirty="0"/>
              <a:t>:</a:t>
            </a:r>
            <a:r>
              <a:rPr lang="en-US" dirty="0"/>
              <a:t> </a:t>
            </a:r>
            <a:r>
              <a:rPr lang="pl-PL" dirty="0"/>
              <a:t>Wywiady z kobietami, które skorzystały z usług organizacji </a:t>
            </a:r>
            <a:r>
              <a:rPr lang="pl-PL" dirty="0" err="1"/>
              <a:t>coachingowych</a:t>
            </a:r>
            <a:r>
              <a:rPr lang="pl-PL" dirty="0"/>
              <a:t> i </a:t>
            </a:r>
            <a:r>
              <a:rPr lang="pl-PL" dirty="0" err="1"/>
              <a:t>mentoringowych</a:t>
            </a:r>
            <a:r>
              <a:rPr lang="pl-PL" dirty="0"/>
              <a:t> w celu usprawnienia kariery zawodowej. Zgadzają się, że taka usługa jest korzystna i pomaga kobietom zrozumieć różne podejścia do biznesu. Co więcej, pomaga kobietom być bardziej otwartymi na nowe możliwości</a:t>
            </a:r>
            <a:r>
              <a:rPr lang="en-US" dirty="0"/>
              <a:t>.</a:t>
            </a:r>
            <a:endParaRPr lang="en-IE" dirty="0"/>
          </a:p>
          <a:p>
            <a:r>
              <a:rPr lang="en-IE" b="1" dirty="0">
                <a:solidFill>
                  <a:srgbClr val="E63275"/>
                </a:solidFill>
              </a:rPr>
              <a:t>Video 1 </a:t>
            </a:r>
            <a:r>
              <a:rPr lang="en-US" sz="2000" u="sng" dirty="0">
                <a:hlinkClick r:id="rId2"/>
              </a:rPr>
              <a:t>https://www.youtube.com/watch?v=2tWG46q9twU&amp;t=490s</a:t>
            </a:r>
            <a:endParaRPr lang="en-US" sz="2000" u="sng" dirty="0"/>
          </a:p>
          <a:p>
            <a:r>
              <a:rPr lang="en-IE" b="1" dirty="0">
                <a:solidFill>
                  <a:srgbClr val="E63275"/>
                </a:solidFill>
              </a:rPr>
              <a:t>Video 1 </a:t>
            </a:r>
            <a:r>
              <a:rPr lang="en-US" sz="2000" u="sng" dirty="0">
                <a:hlinkClick r:id="rId3"/>
              </a:rPr>
              <a:t>https://www.youtube.com/watch?v=DYYyNrXBf3M</a:t>
            </a:r>
            <a:endParaRPr lang="en-IE" sz="2000" dirty="0"/>
          </a:p>
          <a:p>
            <a:endParaRPr lang="en-IE" sz="2000"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A727F-8C0F-4AE4-915B-D0A7345B75EF}"/>
              </a:ext>
            </a:extLst>
          </p:cNvPr>
          <p:cNvSpPr txBox="1"/>
          <p:nvPr/>
        </p:nvSpPr>
        <p:spPr>
          <a:xfrm>
            <a:off x="9852239" y="1774008"/>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162152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53A2D4C-6CD5-4794-8471-C6BCAF01F4BE}"/>
              </a:ext>
            </a:extLst>
          </p:cNvPr>
          <p:cNvSpPr>
            <a:spLocks noGrp="1"/>
          </p:cNvSpPr>
          <p:nvPr>
            <p:ph type="body" sz="quarter" idx="14"/>
          </p:nvPr>
        </p:nvSpPr>
        <p:spPr>
          <a:xfrm>
            <a:off x="202383" y="2251672"/>
            <a:ext cx="6575922" cy="3975101"/>
          </a:xfrm>
        </p:spPr>
        <p:txBody>
          <a:bodyPr/>
          <a:lstStyle/>
          <a:p>
            <a:pPr marL="342900" indent="-342900">
              <a:buFont typeface="Wingdings" panose="05000000000000000000" pitchFamily="2" charset="2"/>
              <a:buChar char="ü"/>
            </a:pPr>
            <a:r>
              <a:rPr lang="pl-PL" b="1" i="1" dirty="0">
                <a:solidFill>
                  <a:srgbClr val="E63275"/>
                </a:solidFill>
              </a:rPr>
              <a:t>Plany uruchomienia / </a:t>
            </a:r>
            <a:r>
              <a:rPr lang="pl-PL" i="1" dirty="0">
                <a:solidFill>
                  <a:schemeClr val="tx1"/>
                </a:solidFill>
              </a:rPr>
              <a:t>wdrożenia i ekspansji</a:t>
            </a:r>
          </a:p>
          <a:p>
            <a:pPr marL="342900" indent="-342900">
              <a:buFont typeface="Wingdings" panose="05000000000000000000" pitchFamily="2" charset="2"/>
              <a:buChar char="ü"/>
            </a:pPr>
            <a:r>
              <a:rPr lang="pl-PL" b="1" i="1" dirty="0">
                <a:solidFill>
                  <a:srgbClr val="E63275"/>
                </a:solidFill>
              </a:rPr>
              <a:t>Budowanie zespołu. </a:t>
            </a:r>
            <a:r>
              <a:rPr lang="pl-PL" i="1" dirty="0">
                <a:solidFill>
                  <a:schemeClr val="tx1"/>
                </a:solidFill>
              </a:rPr>
              <a:t>Pierwszy dyrektor wykonawczy, zarząd i funkcjonariusze, rozwijają kulturę korporacyjną</a:t>
            </a:r>
          </a:p>
          <a:p>
            <a:pPr marL="342900" indent="-342900">
              <a:buFont typeface="Wingdings" panose="05000000000000000000" pitchFamily="2" charset="2"/>
              <a:buChar char="ü"/>
            </a:pPr>
            <a:r>
              <a:rPr lang="pl-PL" b="1" i="1" dirty="0">
                <a:solidFill>
                  <a:srgbClr val="E63275"/>
                </a:solidFill>
              </a:rPr>
              <a:t>HR. </a:t>
            </a:r>
            <a:r>
              <a:rPr lang="pl-PL" i="1" dirty="0">
                <a:solidFill>
                  <a:schemeClr val="tx1"/>
                </a:solidFill>
              </a:rPr>
              <a:t>Strategia rekrutacyjna, HR, płace, konfiguracja świadczeń, wynajem biur, obiektów</a:t>
            </a:r>
          </a:p>
          <a:p>
            <a:pPr marL="342900" indent="-342900">
              <a:buFont typeface="Wingdings" panose="05000000000000000000" pitchFamily="2" charset="2"/>
              <a:buChar char="ü"/>
            </a:pPr>
            <a:r>
              <a:rPr lang="pl-PL" b="1" i="1" dirty="0">
                <a:solidFill>
                  <a:srgbClr val="E63275"/>
                </a:solidFill>
              </a:rPr>
              <a:t>Lokalizacja. </a:t>
            </a:r>
            <a:r>
              <a:rPr lang="pl-PL" i="1" dirty="0">
                <a:solidFill>
                  <a:schemeClr val="tx1"/>
                </a:solidFill>
              </a:rPr>
              <a:t>Konfiguracja operacji w odpowiednim języku; przeprowadzki, wizy i kwestie relokacji</a:t>
            </a:r>
          </a:p>
          <a:p>
            <a:pPr marL="342900" indent="-342900">
              <a:buFont typeface="Wingdings" panose="05000000000000000000" pitchFamily="2" charset="2"/>
              <a:buChar char="ü"/>
            </a:pPr>
            <a:r>
              <a:rPr lang="pl-PL" b="1" i="1" dirty="0">
                <a:solidFill>
                  <a:srgbClr val="E63275"/>
                </a:solidFill>
              </a:rPr>
              <a:t>IT: </a:t>
            </a:r>
            <a:r>
              <a:rPr lang="pl-PL" i="1" dirty="0">
                <a:solidFill>
                  <a:schemeClr val="tx1"/>
                </a:solidFill>
              </a:rPr>
              <a:t>komputery, telekomunikacja, automatyka biurowa, bezpieczeństwo, przechowywanie, ewidencja</a:t>
            </a:r>
            <a:endParaRPr lang="en-IE" dirty="0">
              <a:solidFill>
                <a:schemeClr val="tx1"/>
              </a:solidFill>
            </a:endParaRPr>
          </a:p>
        </p:txBody>
      </p:sp>
      <p:sp>
        <p:nvSpPr>
          <p:cNvPr id="8" name="Text Placeholder 5">
            <a:extLst>
              <a:ext uri="{FF2B5EF4-FFF2-40B4-BE49-F238E27FC236}">
                <a16:creationId xmlns:a16="http://schemas.microsoft.com/office/drawing/2014/main" id="{2D7FDB3A-B364-4963-A68B-FCE12E1689C7}"/>
              </a:ext>
            </a:extLst>
          </p:cNvPr>
          <p:cNvSpPr txBox="1">
            <a:spLocks/>
          </p:cNvSpPr>
          <p:nvPr/>
        </p:nvSpPr>
        <p:spPr>
          <a:xfrm>
            <a:off x="6618914" y="2184560"/>
            <a:ext cx="5370703" cy="39751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pl-PL" b="1" i="1" dirty="0">
                <a:solidFill>
                  <a:srgbClr val="E63275"/>
                </a:solidFill>
              </a:rPr>
              <a:t>Instrukcja </a:t>
            </a:r>
            <a:r>
              <a:rPr lang="pl-PL" i="1" dirty="0">
                <a:solidFill>
                  <a:schemeClr val="tx1"/>
                </a:solidFill>
              </a:rPr>
              <a:t>obsługi, systemy, konfiguracja</a:t>
            </a:r>
          </a:p>
          <a:p>
            <a:pPr marL="342900" indent="-342900">
              <a:buFont typeface="Wingdings" panose="05000000000000000000" pitchFamily="2" charset="2"/>
              <a:buChar char="ü"/>
            </a:pPr>
            <a:r>
              <a:rPr lang="pl-PL" b="1" i="1" dirty="0">
                <a:solidFill>
                  <a:srgbClr val="E63275"/>
                </a:solidFill>
              </a:rPr>
              <a:t>Wzrost. </a:t>
            </a:r>
            <a:r>
              <a:rPr lang="pl-PL" i="1" dirty="0">
                <a:solidFill>
                  <a:schemeClr val="tx1"/>
                </a:solidFill>
              </a:rPr>
              <a:t>Rozwijaj zespół sprzedaży, rozwój biznesu, obsługę klienta, konserwację / wsparcie / naprawę, produkcję / rozwój, zarządzanie umowami, windykacje, dostawców</a:t>
            </a:r>
          </a:p>
          <a:p>
            <a:pPr marL="342900" indent="-342900">
              <a:buFont typeface="Wingdings" panose="05000000000000000000" pitchFamily="2" charset="2"/>
              <a:buChar char="ü"/>
            </a:pPr>
            <a:r>
              <a:rPr lang="pl-PL" b="1" i="1" dirty="0">
                <a:solidFill>
                  <a:srgbClr val="E63275"/>
                </a:solidFill>
              </a:rPr>
              <a:t>Dzierżawa: </a:t>
            </a:r>
            <a:r>
              <a:rPr lang="pl-PL" i="1" dirty="0">
                <a:solidFill>
                  <a:schemeClr val="tx1"/>
                </a:solidFill>
              </a:rPr>
              <a:t>konfiguracja fizyczna, projekt wnętrz, budowa, ulepszenia</a:t>
            </a:r>
          </a:p>
          <a:p>
            <a:pPr marL="342900" indent="-342900">
              <a:buFont typeface="Wingdings" panose="05000000000000000000" pitchFamily="2" charset="2"/>
              <a:buChar char="ü"/>
            </a:pPr>
            <a:r>
              <a:rPr lang="pl-PL" b="1" i="1" dirty="0">
                <a:solidFill>
                  <a:srgbClr val="E63275"/>
                </a:solidFill>
              </a:rPr>
              <a:t>Zarządzanie obiektami. </a:t>
            </a:r>
            <a:r>
              <a:rPr lang="pl-PL" i="1" dirty="0">
                <a:solidFill>
                  <a:schemeClr val="tx1"/>
                </a:solidFill>
              </a:rPr>
              <a:t>Zaopatrzenie, meble, media, wyposażenie</a:t>
            </a:r>
            <a:endParaRPr lang="en-IE" dirty="0">
              <a:solidFill>
                <a:schemeClr val="tx1"/>
              </a:solidFill>
            </a:endParaRPr>
          </a:p>
        </p:txBody>
      </p:sp>
      <p:sp>
        <p:nvSpPr>
          <p:cNvPr id="9" name="Text Placeholder 4">
            <a:extLst>
              <a:ext uri="{FF2B5EF4-FFF2-40B4-BE49-F238E27FC236}">
                <a16:creationId xmlns:a16="http://schemas.microsoft.com/office/drawing/2014/main" id="{CFB5BA8F-E0F4-4671-86D8-A16201B1A174}"/>
              </a:ext>
            </a:extLst>
          </p:cNvPr>
          <p:cNvSpPr>
            <a:spLocks noGrp="1"/>
          </p:cNvSpPr>
          <p:nvPr>
            <p:ph type="body" sz="quarter" idx="13"/>
          </p:nvPr>
        </p:nvSpPr>
        <p:spPr>
          <a:xfrm>
            <a:off x="3794234" y="649376"/>
            <a:ext cx="8218801" cy="1468072"/>
          </a:xfrm>
        </p:spPr>
        <p:txBody>
          <a:bodyPr>
            <a:normAutofit fontScale="55000" lnSpcReduction="200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pl-PL" sz="4600" b="1" i="0" u="none" strike="noStrike" kern="1200" cap="none" spc="0" normalizeH="0" baseline="0" noProof="0" dirty="0">
                <a:ln>
                  <a:noFill/>
                </a:ln>
                <a:solidFill>
                  <a:srgbClr val="E63275"/>
                </a:solidFill>
                <a:effectLst/>
                <a:uLnTx/>
                <a:uFillTx/>
                <a:latin typeface="Calibri" panose="020F0502020204030204"/>
                <a:ea typeface="+mn-ea"/>
                <a:cs typeface="+mn-cs"/>
              </a:rPr>
              <a:t>Czego potrzebujesz jako startup! Twoja lista zakupów!</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pl-PL" sz="3700" b="1" i="1" u="none" strike="noStrike" kern="1200" cap="none" spc="0" normalizeH="0" baseline="0" noProof="0" dirty="0">
                <a:ln>
                  <a:noFill/>
                </a:ln>
                <a:solidFill>
                  <a:srgbClr val="10B1A2"/>
                </a:solidFill>
                <a:effectLst/>
                <a:uLnTx/>
                <a:uFillTx/>
                <a:latin typeface="Calibri" panose="020F0502020204030204"/>
                <a:ea typeface="+mn-ea"/>
                <a:cs typeface="+mn-cs"/>
              </a:rPr>
              <a:t>Najprawdopodobniej będziesz potrzebować wsparcia zewnętrznego w przypadku niektórych lub wszystkich tych elementów…</a:t>
            </a:r>
            <a:endParaRPr kumimoji="0" lang="en-IE" sz="3700" b="1" i="1" u="none" strike="noStrike" kern="1200" cap="none" spc="0" normalizeH="0" baseline="0" noProof="0" dirty="0">
              <a:ln>
                <a:noFill/>
              </a:ln>
              <a:solidFill>
                <a:srgbClr val="10B1A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022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17764" y="184200"/>
            <a:ext cx="5300797" cy="1025618"/>
          </a:xfrm>
        </p:spPr>
        <p:txBody>
          <a:bodyPr>
            <a:noAutofit/>
          </a:bodyPr>
          <a:lstStyle/>
          <a:p>
            <a:r>
              <a:rPr lang="pl-PL" b="1" dirty="0">
                <a:solidFill>
                  <a:srgbClr val="E63275"/>
                </a:solidFill>
              </a:rPr>
              <a:t>Studium przypadku</a:t>
            </a:r>
            <a:r>
              <a:rPr lang="en-US" b="1" dirty="0">
                <a:solidFill>
                  <a:srgbClr val="E63275"/>
                </a:solidFill>
              </a:rPr>
              <a:t>: </a:t>
            </a:r>
            <a:r>
              <a:rPr lang="en-US" sz="3000" b="1" dirty="0"/>
              <a:t>Interview with Female Entrepreneurs who Invested in Additional Training</a:t>
            </a:r>
            <a:endParaRPr lang="en-US" sz="3000" dirty="0"/>
          </a:p>
        </p:txBody>
      </p:sp>
      <p:sp>
        <p:nvSpPr>
          <p:cNvPr id="3" name="Text Placeholder 2"/>
          <p:cNvSpPr>
            <a:spLocks noGrp="1"/>
          </p:cNvSpPr>
          <p:nvPr>
            <p:ph type="body" sz="quarter" idx="14"/>
          </p:nvPr>
        </p:nvSpPr>
        <p:spPr>
          <a:xfrm>
            <a:off x="3572143" y="2117448"/>
            <a:ext cx="7996930" cy="3975101"/>
          </a:xfrm>
        </p:spPr>
        <p:txBody>
          <a:bodyPr/>
          <a:lstStyle/>
          <a:p>
            <a:r>
              <a:rPr lang="en-US" b="1" dirty="0">
                <a:solidFill>
                  <a:srgbClr val="E63275"/>
                </a:solidFill>
              </a:rPr>
              <a:t>T</a:t>
            </a:r>
            <a:r>
              <a:rPr lang="pl-PL" b="1" dirty="0" err="1">
                <a:solidFill>
                  <a:srgbClr val="E63275"/>
                </a:solidFill>
              </a:rPr>
              <a:t>ytuł</a:t>
            </a:r>
            <a:r>
              <a:rPr lang="en-US" b="1" dirty="0">
                <a:solidFill>
                  <a:srgbClr val="E63275"/>
                </a:solidFill>
              </a:rPr>
              <a:t>: </a:t>
            </a:r>
            <a:r>
              <a:rPr lang="pl-PL" b="1" dirty="0"/>
              <a:t>Polskie kobiety sukcesu w biznesie</a:t>
            </a:r>
            <a:r>
              <a:rPr lang="en-US" b="1" dirty="0"/>
              <a:t> </a:t>
            </a:r>
          </a:p>
          <a:p>
            <a:r>
              <a:rPr lang="pl-PL" b="1" dirty="0">
                <a:solidFill>
                  <a:srgbClr val="E63275"/>
                </a:solidFill>
              </a:rPr>
              <a:t>Opis</a:t>
            </a:r>
            <a:r>
              <a:rPr lang="en-IE" b="1" dirty="0">
                <a:solidFill>
                  <a:srgbClr val="E63275"/>
                </a:solidFill>
              </a:rPr>
              <a:t>: </a:t>
            </a:r>
            <a:r>
              <a:rPr lang="en-US" b="1" dirty="0"/>
              <a:t>:</a:t>
            </a:r>
            <a:r>
              <a:rPr lang="en-US" dirty="0"/>
              <a:t> </a:t>
            </a:r>
            <a:r>
              <a:rPr lang="pl-PL" dirty="0"/>
              <a:t>Wywiad z kobietami, które prowadzą własną firmę. Większość z nich zaczęła inwestować w szkolenia, ponieważ ich edukacja nie miała nic wspólnego z biznesem. Film zawiera informacje, jak znaleźć odpowiednie zasoby edukacyjne </a:t>
            </a:r>
          </a:p>
          <a:p>
            <a:r>
              <a:rPr lang="en-IE" b="1" dirty="0">
                <a:solidFill>
                  <a:srgbClr val="E63275"/>
                </a:solidFill>
              </a:rPr>
              <a:t>Video 1 </a:t>
            </a:r>
            <a:r>
              <a:rPr lang="en-US" u="sng" dirty="0">
                <a:hlinkClick r:id="rId2"/>
              </a:rPr>
              <a:t>https://www.youtube.com/watch?v=M2XEvmAvgdg</a:t>
            </a:r>
            <a:endParaRPr lang="en-IE" sz="2000"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83D426-7371-4206-8B0A-86247E784BA3}"/>
              </a:ext>
            </a:extLst>
          </p:cNvPr>
          <p:cNvSpPr txBox="1"/>
          <p:nvPr/>
        </p:nvSpPr>
        <p:spPr>
          <a:xfrm>
            <a:off x="9852239" y="1886615"/>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1134848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43401" y="543123"/>
            <a:ext cx="5300797" cy="1025618"/>
          </a:xfrm>
        </p:spPr>
        <p:txBody>
          <a:bodyPr>
            <a:noAutofit/>
          </a:bodyPr>
          <a:lstStyle/>
          <a:p>
            <a:r>
              <a:rPr lang="pl-PL" b="1" dirty="0">
                <a:solidFill>
                  <a:srgbClr val="E63275"/>
                </a:solidFill>
              </a:rPr>
              <a:t>Studium przypadku</a:t>
            </a:r>
            <a:r>
              <a:rPr lang="en-US" b="1" dirty="0">
                <a:solidFill>
                  <a:srgbClr val="E63275"/>
                </a:solidFill>
              </a:rPr>
              <a:t>: </a:t>
            </a:r>
            <a:r>
              <a:rPr lang="en-US" sz="3000" b="1" dirty="0"/>
              <a:t>Polish Coach and Mentoring</a:t>
            </a:r>
            <a:endParaRPr lang="en-US" sz="3000" dirty="0"/>
          </a:p>
        </p:txBody>
      </p:sp>
      <p:sp>
        <p:nvSpPr>
          <p:cNvPr id="3" name="Text Placeholder 2"/>
          <p:cNvSpPr>
            <a:spLocks noGrp="1"/>
          </p:cNvSpPr>
          <p:nvPr>
            <p:ph type="body" sz="quarter" idx="14"/>
          </p:nvPr>
        </p:nvSpPr>
        <p:spPr>
          <a:xfrm>
            <a:off x="3016666" y="2254181"/>
            <a:ext cx="8774598" cy="3975101"/>
          </a:xfrm>
        </p:spPr>
        <p:txBody>
          <a:bodyPr/>
          <a:lstStyle/>
          <a:p>
            <a:r>
              <a:rPr lang="en-US" b="1" dirty="0">
                <a:solidFill>
                  <a:srgbClr val="E63275"/>
                </a:solidFill>
              </a:rPr>
              <a:t>T</a:t>
            </a:r>
            <a:r>
              <a:rPr lang="pl-PL" b="1" dirty="0" err="1">
                <a:solidFill>
                  <a:srgbClr val="E63275"/>
                </a:solidFill>
              </a:rPr>
              <a:t>ytuł</a:t>
            </a:r>
            <a:r>
              <a:rPr lang="en-US" b="1" dirty="0">
                <a:solidFill>
                  <a:srgbClr val="E63275"/>
                </a:solidFill>
              </a:rPr>
              <a:t>: </a:t>
            </a:r>
            <a:r>
              <a:rPr lang="pl-PL" b="1" dirty="0"/>
              <a:t>Polskie organizacje wspierające trenerów i mentorów</a:t>
            </a:r>
          </a:p>
          <a:p>
            <a:r>
              <a:rPr lang="pl-PL" b="1" dirty="0">
                <a:solidFill>
                  <a:srgbClr val="E63275"/>
                </a:solidFill>
              </a:rPr>
              <a:t>Opis</a:t>
            </a:r>
            <a:r>
              <a:rPr lang="en-IE" b="1" dirty="0">
                <a:solidFill>
                  <a:srgbClr val="E63275"/>
                </a:solidFill>
              </a:rPr>
              <a:t>: </a:t>
            </a:r>
            <a:r>
              <a:rPr lang="en-US" b="1" dirty="0"/>
              <a:t>:</a:t>
            </a:r>
            <a:r>
              <a:rPr lang="en-US" dirty="0"/>
              <a:t> </a:t>
            </a:r>
            <a:r>
              <a:rPr lang="pl-PL" dirty="0"/>
              <a:t>Trzy organizacje wspierające przyszłych przedsiębiorców, pracodawców i pracowników. Linki zawierają informacje o tym, jak coaching i mentoring działają w Polsce. Istnienie takiej organizacji wskazuje, że coaching i mentoring to popularne usługi w Polsce.</a:t>
            </a:r>
          </a:p>
          <a:p>
            <a:r>
              <a:rPr lang="en-IE" b="1" dirty="0">
                <a:solidFill>
                  <a:srgbClr val="E63275"/>
                </a:solidFill>
                <a:hlinkClick r:id="rId2"/>
              </a:rPr>
              <a:t>Video 1 </a:t>
            </a:r>
            <a:endParaRPr lang="en-IE" b="1" dirty="0">
              <a:solidFill>
                <a:srgbClr val="E63275"/>
              </a:solidFill>
            </a:endParaRPr>
          </a:p>
          <a:p>
            <a:r>
              <a:rPr lang="en-IE" b="1" dirty="0">
                <a:solidFill>
                  <a:srgbClr val="E63275"/>
                </a:solidFill>
                <a:hlinkClick r:id="rId3"/>
              </a:rPr>
              <a:t>Video 2 </a:t>
            </a:r>
            <a:endParaRPr lang="en-IE" b="1" dirty="0">
              <a:solidFill>
                <a:srgbClr val="E63275"/>
              </a:solidFill>
            </a:endParaRPr>
          </a:p>
          <a:p>
            <a:r>
              <a:rPr lang="en-IE" b="1" dirty="0">
                <a:solidFill>
                  <a:srgbClr val="E63275"/>
                </a:solidFill>
                <a:hlinkClick r:id="rId4"/>
              </a:rPr>
              <a:t>Video 3</a:t>
            </a:r>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8F8645-484A-4DC4-8143-414CF76485BF}"/>
              </a:ext>
            </a:extLst>
          </p:cNvPr>
          <p:cNvSpPr txBox="1"/>
          <p:nvPr/>
        </p:nvSpPr>
        <p:spPr>
          <a:xfrm>
            <a:off x="9852239" y="1680628"/>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1437559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pl-PL" b="1" dirty="0">
                <a:solidFill>
                  <a:srgbClr val="E63275"/>
                </a:solidFill>
              </a:rPr>
              <a:t>Studium przypadku </a:t>
            </a:r>
            <a:r>
              <a:rPr lang="en-US" b="1" dirty="0">
                <a:solidFill>
                  <a:srgbClr val="E63275"/>
                </a:solidFill>
              </a:rPr>
              <a:t>: </a:t>
            </a:r>
            <a:r>
              <a:rPr lang="en-US" b="1" dirty="0" err="1"/>
              <a:t>Wsp</a:t>
            </a:r>
            <a:r>
              <a:rPr lang="pl-PL" b="1" dirty="0" err="1"/>
              <a:t>arcie</a:t>
            </a:r>
            <a:r>
              <a:rPr lang="en-US" b="1" dirty="0"/>
              <a:t> </a:t>
            </a:r>
            <a:r>
              <a:rPr lang="en-US" b="1" dirty="0" err="1"/>
              <a:t>przedsiębiorc</a:t>
            </a:r>
            <a:r>
              <a:rPr lang="pl-PL" b="1" dirty="0"/>
              <a:t>ów</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62171B6E-6F6C-48C5-8FF8-C65A8C32E1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4060" y="2227471"/>
            <a:ext cx="5325809" cy="2810137"/>
          </a:xfrm>
          <a:prstGeom prst="rect">
            <a:avLst/>
          </a:prstGeom>
        </p:spPr>
      </p:pic>
    </p:spTree>
    <p:extLst>
      <p:ext uri="{BB962C8B-B14F-4D97-AF65-F5344CB8AC3E}">
        <p14:creationId xmlns:p14="http://schemas.microsoft.com/office/powerpoint/2010/main" val="2142241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pl-PL" b="1" dirty="0">
                <a:solidFill>
                  <a:srgbClr val="E63275"/>
                </a:solidFill>
              </a:rPr>
              <a:t>Studium przypadku </a:t>
            </a:r>
            <a:r>
              <a:rPr lang="en-US" b="1" dirty="0">
                <a:solidFill>
                  <a:srgbClr val="E63275"/>
                </a:solidFill>
              </a:rPr>
              <a:t>: </a:t>
            </a:r>
            <a:r>
              <a:rPr lang="en-US" b="1" dirty="0" err="1"/>
              <a:t>Wsp</a:t>
            </a:r>
            <a:r>
              <a:rPr lang="pl-PL" b="1" dirty="0" err="1"/>
              <a:t>arcie</a:t>
            </a:r>
            <a:r>
              <a:rPr lang="en-US" b="1" dirty="0"/>
              <a:t> </a:t>
            </a:r>
            <a:r>
              <a:rPr lang="en-US" b="1" dirty="0" err="1"/>
              <a:t>przedsiębiorc</a:t>
            </a:r>
            <a:r>
              <a:rPr lang="pl-PL" b="1" dirty="0"/>
              <a:t>ów</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2" name="Picture 1">
            <a:hlinkClick r:id="rId3"/>
            <a:extLst>
              <a:ext uri="{FF2B5EF4-FFF2-40B4-BE49-F238E27FC236}">
                <a16:creationId xmlns:a16="http://schemas.microsoft.com/office/drawing/2014/main" id="{7A8A274D-6B0E-4B45-A761-F83B62187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070" y="2348837"/>
            <a:ext cx="5665789" cy="2388299"/>
          </a:xfrm>
          <a:prstGeom prst="rect">
            <a:avLst/>
          </a:prstGeom>
        </p:spPr>
      </p:pic>
    </p:spTree>
    <p:extLst>
      <p:ext uri="{BB962C8B-B14F-4D97-AF65-F5344CB8AC3E}">
        <p14:creationId xmlns:p14="http://schemas.microsoft.com/office/powerpoint/2010/main" val="2472913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lstStyle/>
          <a:p>
            <a:r>
              <a:rPr lang="pl-PL" b="1" dirty="0">
                <a:solidFill>
                  <a:srgbClr val="E63275"/>
                </a:solidFill>
              </a:rPr>
              <a:t>Studium przypadku </a:t>
            </a:r>
            <a:r>
              <a:rPr lang="en-US" b="1" dirty="0">
                <a:solidFill>
                  <a:srgbClr val="E63275"/>
                </a:solidFill>
              </a:rPr>
              <a:t>: </a:t>
            </a:r>
            <a:r>
              <a:rPr lang="en-US" b="1" dirty="0" err="1"/>
              <a:t>Wsp</a:t>
            </a:r>
            <a:r>
              <a:rPr lang="pl-PL" b="1" dirty="0" err="1"/>
              <a:t>arcie</a:t>
            </a:r>
            <a:r>
              <a:rPr lang="en-US" b="1" dirty="0"/>
              <a:t> </a:t>
            </a:r>
            <a:r>
              <a:rPr lang="en-US" b="1" dirty="0" err="1"/>
              <a:t>przedsiębiorc</a:t>
            </a:r>
            <a:r>
              <a:rPr lang="pl-PL" b="1" dirty="0"/>
              <a:t>ów</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82EEF242-8C9E-4F11-A572-1E6E25D81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4071" y="2529555"/>
            <a:ext cx="5584492" cy="2374905"/>
          </a:xfrm>
          <a:prstGeom prst="rect">
            <a:avLst/>
          </a:prstGeom>
        </p:spPr>
      </p:pic>
    </p:spTree>
    <p:extLst>
      <p:ext uri="{BB962C8B-B14F-4D97-AF65-F5344CB8AC3E}">
        <p14:creationId xmlns:p14="http://schemas.microsoft.com/office/powerpoint/2010/main" val="1936474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fontScale="77500" lnSpcReduction="20000"/>
          </a:bodyPr>
          <a:lstStyle/>
          <a:p>
            <a:r>
              <a:rPr lang="en-US" b="1" dirty="0" err="1">
                <a:solidFill>
                  <a:srgbClr val="E63275"/>
                </a:solidFill>
              </a:rPr>
              <a:t>Studium</a:t>
            </a:r>
            <a:r>
              <a:rPr lang="en-US" b="1" dirty="0">
                <a:solidFill>
                  <a:srgbClr val="E63275"/>
                </a:solidFill>
              </a:rPr>
              <a:t> </a:t>
            </a:r>
            <a:r>
              <a:rPr lang="en-US" b="1" dirty="0" err="1">
                <a:solidFill>
                  <a:srgbClr val="E63275"/>
                </a:solidFill>
              </a:rPr>
              <a:t>przypadku</a:t>
            </a:r>
            <a:r>
              <a:rPr lang="en-US" b="1" dirty="0">
                <a:solidFill>
                  <a:srgbClr val="E63275"/>
                </a:solidFill>
              </a:rPr>
              <a:t> :</a:t>
            </a:r>
            <a:r>
              <a:rPr lang="pl-PL" b="1" dirty="0">
                <a:solidFill>
                  <a:srgbClr val="E63275"/>
                </a:solidFill>
              </a:rPr>
              <a:t> </a:t>
            </a:r>
            <a:r>
              <a:rPr lang="en-US" b="1" dirty="0"/>
              <a:t>Bank</a:t>
            </a:r>
            <a:r>
              <a:rPr lang="pl-PL" b="1" dirty="0"/>
              <a:t> w Izmirze </a:t>
            </a:r>
            <a:r>
              <a:rPr lang="en-US" b="1" dirty="0" err="1"/>
              <a:t>udziela</a:t>
            </a:r>
            <a:r>
              <a:rPr lang="pl-PL" b="1" dirty="0"/>
              <a:t> wsparcia kobietom inżynierom </a:t>
            </a:r>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3" name="Picture 2">
            <a:hlinkClick r:id="rId3"/>
            <a:extLst>
              <a:ext uri="{FF2B5EF4-FFF2-40B4-BE49-F238E27FC236}">
                <a16:creationId xmlns:a16="http://schemas.microsoft.com/office/drawing/2014/main" id="{4BEA0ED0-E24C-4966-9893-A73364692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4315" y="1893434"/>
            <a:ext cx="5345300" cy="3394772"/>
          </a:xfrm>
          <a:prstGeom prst="rect">
            <a:avLst/>
          </a:prstGeom>
        </p:spPr>
      </p:pic>
    </p:spTree>
    <p:extLst>
      <p:ext uri="{BB962C8B-B14F-4D97-AF65-F5344CB8AC3E}">
        <p14:creationId xmlns:p14="http://schemas.microsoft.com/office/powerpoint/2010/main" val="38699220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D69478-3DFB-426A-980F-67208C79A0FD}"/>
              </a:ext>
            </a:extLst>
          </p:cNvPr>
          <p:cNvSpPr>
            <a:spLocks noGrp="1"/>
          </p:cNvSpPr>
          <p:nvPr>
            <p:ph type="body" sz="quarter" idx="11"/>
          </p:nvPr>
        </p:nvSpPr>
        <p:spPr>
          <a:xfrm>
            <a:off x="486160" y="1973792"/>
            <a:ext cx="6491432" cy="2654302"/>
          </a:xfrm>
        </p:spPr>
        <p:txBody>
          <a:bodyPr/>
          <a:lstStyle/>
          <a:p>
            <a:r>
              <a:rPr lang="pl-PL" b="1" dirty="0">
                <a:latin typeface="+mn-lt"/>
              </a:rPr>
              <a:t>ROZDZIAŁ</a:t>
            </a:r>
            <a:r>
              <a:rPr lang="en-US" b="1" dirty="0">
                <a:latin typeface="+mn-lt"/>
              </a:rPr>
              <a:t> 3: </a:t>
            </a:r>
            <a:r>
              <a:rPr lang="pl-PL" b="1" dirty="0">
                <a:latin typeface="+mn-lt"/>
              </a:rPr>
              <a:t>NARZĘDZIA CYFROWE DLA TWOJEGO </a:t>
            </a:r>
            <a:r>
              <a:rPr lang="en-IE" b="1" dirty="0">
                <a:latin typeface="+mn-lt"/>
              </a:rPr>
              <a:t>STARTUP</a:t>
            </a:r>
            <a:r>
              <a:rPr lang="pl-PL" b="1" dirty="0">
                <a:latin typeface="+mn-lt"/>
              </a:rPr>
              <a:t>U</a:t>
            </a:r>
            <a:endParaRPr lang="en-IE" b="1" dirty="0">
              <a:latin typeface="+mn-lt"/>
            </a:endParaRPr>
          </a:p>
          <a:p>
            <a:r>
              <a:rPr lang="pl-PL" sz="2400" b="1" dirty="0">
                <a:latin typeface="+mn-lt"/>
              </a:rPr>
              <a:t>Czas i zasoby są często ograniczone we wczesnych etapach uruchamiania, gdy próbujesz rozpocząć działalność. Narzędzia cyfrowe mogą pomóc zautomatyzować i uprościć niektóre zadania i operacje.</a:t>
            </a:r>
            <a:endParaRPr lang="en-IE" sz="2400" b="1" dirty="0">
              <a:latin typeface="+mn-lt"/>
            </a:endParaRPr>
          </a:p>
        </p:txBody>
      </p:sp>
      <p:pic>
        <p:nvPicPr>
          <p:cNvPr id="5" name="Picture 4" descr="A picture containing computer, clock&#10;&#10;Description automatically generated">
            <a:extLst>
              <a:ext uri="{FF2B5EF4-FFF2-40B4-BE49-F238E27FC236}">
                <a16:creationId xmlns:a16="http://schemas.microsoft.com/office/drawing/2014/main" id="{509462FB-7619-4D9C-BD54-4CF82C2DB69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798243" y="2995006"/>
            <a:ext cx="3316737" cy="2654303"/>
          </a:xfrm>
          <a:prstGeom prst="rect">
            <a:avLst/>
          </a:prstGeom>
        </p:spPr>
      </p:pic>
    </p:spTree>
    <p:extLst>
      <p:ext uri="{BB962C8B-B14F-4D97-AF65-F5344CB8AC3E}">
        <p14:creationId xmlns:p14="http://schemas.microsoft.com/office/powerpoint/2010/main" val="1529650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614041" y="2117448"/>
            <a:ext cx="6631181" cy="3975101"/>
          </a:xfrm>
        </p:spPr>
        <p:txBody>
          <a:bodyPr/>
          <a:lstStyle/>
          <a:p>
            <a:pPr fontAlgn="base"/>
            <a:r>
              <a:rPr lang="pl-PL" dirty="0"/>
              <a:t>Nowoczesne startupy działają na narzędziach cyfrowych. Od komunikacji z klientami, współpracy wewnętrznej lub ochrony swoich aktywów, przedsiębiorcy powinni wiedzieć, że istnieje platforma cyfrowa lub usługa do wszystkiego.</a:t>
            </a:r>
          </a:p>
          <a:p>
            <a:pPr fontAlgn="base"/>
            <a:r>
              <a:rPr lang="pl-PL" dirty="0"/>
              <a:t>Jeśli masz świetny pomysł na biznes i pasję do osiągania celów, te narzędzia startowe mogą pomóc Ci w ich osiągnięciu. Wypróbuj je więc, gdy Twój startup będzie gotowy do pracy!</a:t>
            </a:r>
            <a:endParaRPr lang="en-IE" dirty="0"/>
          </a:p>
        </p:txBody>
      </p:sp>
      <p:pic>
        <p:nvPicPr>
          <p:cNvPr id="5" name="Picture 4" descr="A person sitting at a table using a computer&#10;&#10;Description automatically generated">
            <a:extLst>
              <a:ext uri="{FF2B5EF4-FFF2-40B4-BE49-F238E27FC236}">
                <a16:creationId xmlns:a16="http://schemas.microsoft.com/office/drawing/2014/main" id="{E94724AC-0DD8-426B-BE60-A1DC9B3A2A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921" y="3144564"/>
            <a:ext cx="4295778" cy="2859377"/>
          </a:xfrm>
          <a:prstGeom prst="rect">
            <a:avLst/>
          </a:prstGeom>
        </p:spPr>
      </p:pic>
    </p:spTree>
    <p:extLst>
      <p:ext uri="{BB962C8B-B14F-4D97-AF65-F5344CB8AC3E}">
        <p14:creationId xmlns:p14="http://schemas.microsoft.com/office/powerpoint/2010/main" val="3121711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24AD78-2FA5-415D-B639-AFCDD3A44FC4}"/>
              </a:ext>
            </a:extLst>
          </p:cNvPr>
          <p:cNvSpPr>
            <a:spLocks noGrp="1"/>
          </p:cNvSpPr>
          <p:nvPr>
            <p:ph type="body" sz="quarter" idx="13"/>
          </p:nvPr>
        </p:nvSpPr>
        <p:spPr>
          <a:xfrm>
            <a:off x="4163029" y="1023457"/>
            <a:ext cx="7407087" cy="1034007"/>
          </a:xfrm>
        </p:spPr>
        <p:txBody>
          <a:bodyPr>
            <a:normAutofit/>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42AB6584-01CF-46A2-9A2F-3D2BBB16DE0B}"/>
              </a:ext>
            </a:extLst>
          </p:cNvPr>
          <p:cNvSpPr>
            <a:spLocks noGrp="1"/>
          </p:cNvSpPr>
          <p:nvPr>
            <p:ph type="body" sz="quarter" idx="14"/>
          </p:nvPr>
        </p:nvSpPr>
        <p:spPr>
          <a:xfrm>
            <a:off x="4163029" y="2117448"/>
            <a:ext cx="7407087" cy="3975101"/>
          </a:xfrm>
        </p:spPr>
        <p:txBody>
          <a:bodyPr/>
          <a:lstStyle/>
          <a:p>
            <a:pPr marL="457200" indent="-457200">
              <a:buFont typeface="+mj-lt"/>
              <a:buAutoNum type="arabicPeriod"/>
            </a:pPr>
            <a:r>
              <a:rPr lang="en-IE" b="1" dirty="0">
                <a:solidFill>
                  <a:srgbClr val="10B1A2"/>
                </a:solidFill>
              </a:rPr>
              <a:t>Facebook Fbstart </a:t>
            </a:r>
            <a:r>
              <a:rPr lang="en-IE" dirty="0"/>
              <a:t>which is designed to help early stage mobile companies. Fbstart provide bouquet of perks from Facebook and it’s partners like Parse, Adobe, SurveyMonkey, Proto, Appurify and Hootsuite. They also provide mentorship and access to worldwide mobile events but we have not utilized yet.</a:t>
            </a:r>
          </a:p>
          <a:p>
            <a:endParaRPr lang="en-IE" dirty="0"/>
          </a:p>
          <a:p>
            <a:endParaRPr lang="en-IE" dirty="0"/>
          </a:p>
          <a:p>
            <a:r>
              <a:rPr lang="en-IE" dirty="0"/>
              <a:t>Check the program details at </a:t>
            </a:r>
            <a:r>
              <a:rPr lang="en-IE" dirty="0">
                <a:hlinkClick r:id="rId2"/>
              </a:rPr>
              <a:t>fbstart.com</a:t>
            </a:r>
            <a:endParaRPr lang="en-IE" dirty="0"/>
          </a:p>
        </p:txBody>
      </p:sp>
      <p:pic>
        <p:nvPicPr>
          <p:cNvPr id="1026" name="Picture 2">
            <a:extLst>
              <a:ext uri="{FF2B5EF4-FFF2-40B4-BE49-F238E27FC236}">
                <a16:creationId xmlns:a16="http://schemas.microsoft.com/office/drawing/2014/main" id="{EC4498A1-D440-4496-A08C-87F657BAE4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657" y="3429000"/>
            <a:ext cx="2828925" cy="1304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9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98553-FAEF-490A-9C1C-07D0D7AE9CEE}"/>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EF424DAC-61F5-4AE9-810A-42CA47184EEC}"/>
              </a:ext>
            </a:extLst>
          </p:cNvPr>
          <p:cNvSpPr>
            <a:spLocks noGrp="1"/>
          </p:cNvSpPr>
          <p:nvPr>
            <p:ph type="body" sz="quarter" idx="14"/>
          </p:nvPr>
        </p:nvSpPr>
        <p:spPr>
          <a:xfrm>
            <a:off x="6174297" y="2117448"/>
            <a:ext cx="5394775" cy="3975101"/>
          </a:xfrm>
        </p:spPr>
        <p:txBody>
          <a:bodyPr/>
          <a:lstStyle/>
          <a:p>
            <a:pPr marL="457200" indent="-457200">
              <a:buFont typeface="+mj-lt"/>
              <a:buAutoNum type="arabicPeriod" startAt="2"/>
            </a:pPr>
            <a:r>
              <a:rPr lang="en-IE" b="1" dirty="0">
                <a:solidFill>
                  <a:srgbClr val="10B1A2"/>
                </a:solidFill>
              </a:rPr>
              <a:t>Google Startup Launch </a:t>
            </a:r>
            <a:r>
              <a:rPr lang="pl-PL" dirty="0"/>
              <a:t>posiada program wsparcia dla startupów - szczegóły na </a:t>
            </a:r>
            <a:r>
              <a:rPr lang="en-IE" dirty="0"/>
              <a:t> </a:t>
            </a:r>
            <a:r>
              <a:rPr lang="en-IE" dirty="0">
                <a:hlinkClick r:id="rId2"/>
              </a:rPr>
              <a:t>Startup Launch</a:t>
            </a:r>
            <a:r>
              <a:rPr lang="en-IE" dirty="0"/>
              <a:t>.</a:t>
            </a:r>
          </a:p>
          <a:p>
            <a:r>
              <a:rPr lang="pl-PL" dirty="0"/>
              <a:t>Google zapewnia środki o wartości 100 000 USD, które można wykorzystać na usługi w chmurze. Oprócz kredytów zapewniają szkolenia i wsparcie przy tworzeniu i uruchamianiu aplikacji.</a:t>
            </a:r>
            <a:endParaRPr lang="en-IE" dirty="0"/>
          </a:p>
        </p:txBody>
      </p:sp>
      <p:pic>
        <p:nvPicPr>
          <p:cNvPr id="2050" name="Picture 2">
            <a:extLst>
              <a:ext uri="{FF2B5EF4-FFF2-40B4-BE49-F238E27FC236}">
                <a16:creationId xmlns:a16="http://schemas.microsoft.com/office/drawing/2014/main" id="{9F0F6882-30D2-46F6-9DCE-F4AAB05242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622928" y="3505763"/>
            <a:ext cx="5150071" cy="1349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8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A316A-4E63-466B-B9B3-37BADB3D2C30}"/>
              </a:ext>
            </a:extLst>
          </p:cNvPr>
          <p:cNvSpPr>
            <a:spLocks noGrp="1"/>
          </p:cNvSpPr>
          <p:nvPr>
            <p:ph type="body" sz="quarter" idx="14"/>
          </p:nvPr>
        </p:nvSpPr>
        <p:spPr>
          <a:xfrm>
            <a:off x="152400" y="2186154"/>
            <a:ext cx="12039600" cy="4587765"/>
          </a:xfrm>
          <a:solidFill>
            <a:schemeClr val="bg1"/>
          </a:solidFill>
        </p:spPr>
        <p:txBody>
          <a:bodyPr/>
          <a:lstStyle/>
          <a:p>
            <a:r>
              <a:rPr lang="pl-PL" dirty="0"/>
              <a:t>Zewnętrzne organizacje wspierające biznes mogą wspierać Cię w początkowej fazie rozwoju na wiele sposobów. Mogą to być pieniądze, dostęp do sieci lub dodatkowe korzyści, takie jak kredyty, za korzystanie z narzędzi programistycznych i marketingowych. Oto tylko kilka:</a:t>
            </a:r>
          </a:p>
          <a:p>
            <a:r>
              <a:rPr lang="pl-PL" dirty="0">
                <a:solidFill>
                  <a:srgbClr val="E63275"/>
                </a:solidFill>
              </a:rPr>
              <a:t>Połączyć cię z dostawcami usług</a:t>
            </a:r>
            <a:r>
              <a:rPr lang="pl-PL" dirty="0"/>
              <a:t>; Lokalne organizacje i sieci wspierające biznes mogą połączyć Cię z dostawcą usług w stanie / kraju na etapie rozwoju Twojej firmy i / lub sektora biznesowego</a:t>
            </a:r>
          </a:p>
          <a:p>
            <a:r>
              <a:rPr lang="pl-PL" dirty="0">
                <a:solidFill>
                  <a:srgbClr val="E63275"/>
                </a:solidFill>
              </a:rPr>
              <a:t>Seminaria szkoleniowe i edukacyjne</a:t>
            </a:r>
            <a:r>
              <a:rPr lang="pl-PL" dirty="0"/>
              <a:t>; mogą pomóc w dalszym szkoleniu w zakresie przedsiębiorczości, z którego większość jest często dotowana. Szkolenia mogą obejmować wszystkie kluczowe interesujące tematy i są dobrym sposobem na aktualizowanie bazy wiedzy, np. HR, pośrednictwo, eksport, podatki i przywództwo</a:t>
            </a:r>
          </a:p>
          <a:p>
            <a:r>
              <a:rPr lang="pl-PL" dirty="0">
                <a:solidFill>
                  <a:srgbClr val="E63275"/>
                </a:solidFill>
              </a:rPr>
              <a:t>Fundusze i dotacje na rozpoczęcie działalności</a:t>
            </a:r>
            <a:r>
              <a:rPr lang="pl-PL" dirty="0"/>
              <a:t>; wiele organizacji wspierających biznes i biur / centrów przedsiębiorstw oferuje wsparcie finansowe i tanie powierzchnie biurowe / hot </a:t>
            </a:r>
            <a:r>
              <a:rPr lang="pl-PL" dirty="0" err="1"/>
              <a:t>desks</a:t>
            </a:r>
            <a:r>
              <a:rPr lang="pl-PL" dirty="0"/>
              <a:t>, które mogą wystarczyć, aby pomóc Ci w rozpoczęciu działalności</a:t>
            </a:r>
            <a:br>
              <a:rPr lang="en-IE" dirty="0"/>
            </a:br>
            <a:endParaRPr lang="en-IE" dirty="0"/>
          </a:p>
        </p:txBody>
      </p:sp>
      <p:sp>
        <p:nvSpPr>
          <p:cNvPr id="4" name="Text Placeholder 3">
            <a:extLst>
              <a:ext uri="{FF2B5EF4-FFF2-40B4-BE49-F238E27FC236}">
                <a16:creationId xmlns:a16="http://schemas.microsoft.com/office/drawing/2014/main" id="{8560478F-6D9B-4DBC-91FC-7778EDFDB912}"/>
              </a:ext>
            </a:extLst>
          </p:cNvPr>
          <p:cNvSpPr>
            <a:spLocks noGrp="1"/>
          </p:cNvSpPr>
          <p:nvPr>
            <p:ph type="body" sz="quarter" idx="13"/>
          </p:nvPr>
        </p:nvSpPr>
        <p:spPr>
          <a:xfrm>
            <a:off x="3716046" y="793818"/>
            <a:ext cx="7728864" cy="1495401"/>
          </a:xfrm>
        </p:spPr>
        <p:txBody>
          <a:bodyPr>
            <a:normAutofit/>
          </a:bodyPr>
          <a:lstStyle/>
          <a:p>
            <a:r>
              <a:rPr lang="pl-PL" b="1" dirty="0">
                <a:solidFill>
                  <a:srgbClr val="E63275"/>
                </a:solidFill>
              </a:rPr>
              <a:t>W jaki sposób wsparcie zewnętrzne może Ci pomóc?</a:t>
            </a:r>
            <a:endParaRPr lang="en-IE" b="1" dirty="0">
              <a:solidFill>
                <a:srgbClr val="E63275"/>
              </a:solidFill>
            </a:endParaRPr>
          </a:p>
        </p:txBody>
      </p:sp>
    </p:spTree>
    <p:extLst>
      <p:ext uri="{BB962C8B-B14F-4D97-AF65-F5344CB8AC3E}">
        <p14:creationId xmlns:p14="http://schemas.microsoft.com/office/powerpoint/2010/main" val="4020119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3"/>
            </a:pPr>
            <a:r>
              <a:rPr lang="en-IE" b="1" dirty="0">
                <a:solidFill>
                  <a:srgbClr val="10B1A2"/>
                </a:solidFill>
                <a:hlinkClick r:id="rId2">
                  <a:extLst>
                    <a:ext uri="{A12FA001-AC4F-418D-AE19-62706E023703}">
                      <ahyp:hlinkClr xmlns:ahyp="http://schemas.microsoft.com/office/drawing/2018/hyperlinkcolor" val="tx"/>
                    </a:ext>
                  </a:extLst>
                </a:hlinkClick>
              </a:rPr>
              <a:t>WhiteSource </a:t>
            </a:r>
            <a:endParaRPr lang="en-IE" b="1" dirty="0">
              <a:solidFill>
                <a:srgbClr val="10B1A2"/>
              </a:solidFill>
            </a:endParaRPr>
          </a:p>
          <a:p>
            <a:pPr fontAlgn="base"/>
            <a:r>
              <a:rPr lang="pl-PL" dirty="0"/>
              <a:t>To jedno z najlepszych narzędzi startowych, które zajmie się kwestiami bezpieczeństwa i zgodności. Sugeruje komponenty open </a:t>
            </a:r>
            <a:r>
              <a:rPr lang="pl-PL" dirty="0" err="1"/>
              <a:t>source</a:t>
            </a:r>
            <a:r>
              <a:rPr lang="pl-PL" dirty="0"/>
              <a:t>, które pasowałyby do twoich potrzeb podczas wyszukiwania w Internecie. Ponadto wysyłałby również alerty w przypadku znalezienia błędów oprogramowania, zagrożeń bezpieczeństwa i problemów z zasadami. W rzeczywistości jest to bardzo wszechstronne narzędzie, które działa z dowolnym językiem programowania.</a:t>
            </a:r>
            <a:endParaRPr lang="en-IE" dirty="0">
              <a:hlinkClick r:id="rId3"/>
            </a:endParaRPr>
          </a:p>
          <a:p>
            <a:pPr fontAlgn="base"/>
            <a:endParaRPr lang="en-IE" dirty="0">
              <a:hlinkClick r:id="rId3"/>
            </a:endParaRPr>
          </a:p>
          <a:p>
            <a:pPr fontAlgn="base"/>
            <a:r>
              <a:rPr lang="en-IE" sz="1400" dirty="0">
                <a:hlinkClick r:id="rId3"/>
              </a:rPr>
              <a:t>https://hackernoon.com/10-best-startup-tools-for-2020-j21pa32z6</a:t>
            </a:r>
            <a:endParaRPr lang="en-IE" sz="1400" dirty="0"/>
          </a:p>
        </p:txBody>
      </p:sp>
      <p:pic>
        <p:nvPicPr>
          <p:cNvPr id="4" name="Picture 3">
            <a:hlinkClick r:id="rId2"/>
            <a:extLst>
              <a:ext uri="{FF2B5EF4-FFF2-40B4-BE49-F238E27FC236}">
                <a16:creationId xmlns:a16="http://schemas.microsoft.com/office/drawing/2014/main" id="{4B186034-284D-4441-B3E1-E3C8F7299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928" y="3058663"/>
            <a:ext cx="3128547" cy="3033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7231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4"/>
            </a:pPr>
            <a:r>
              <a:rPr lang="en-IE" b="1" dirty="0">
                <a:solidFill>
                  <a:srgbClr val="10B1A2"/>
                </a:solidFill>
                <a:hlinkClick r:id="rId2">
                  <a:extLst>
                    <a:ext uri="{A12FA001-AC4F-418D-AE19-62706E023703}">
                      <ahyp:hlinkClr xmlns:ahyp="http://schemas.microsoft.com/office/drawing/2018/hyperlinkcolor" val="tx"/>
                    </a:ext>
                  </a:extLst>
                </a:hlinkClick>
              </a:rPr>
              <a:t>Eqvista </a:t>
            </a:r>
            <a:endParaRPr lang="en-IE" b="1" dirty="0">
              <a:solidFill>
                <a:srgbClr val="10B1A2"/>
              </a:solidFill>
            </a:endParaRPr>
          </a:p>
          <a:p>
            <a:pPr fontAlgn="base"/>
            <a:r>
              <a:rPr lang="pl-PL" dirty="0"/>
              <a:t>Będziesz musiał śledzić wszystkie udziały w swojej firmie. Jest to szczególnie ważne, jeśli masz zamiar podjąć inwestycje i rozwinąć swoją firmę. W tym celu jest to świetna aplikacja do zarządzania, która umożliwia firmom śledzenie, zarządzanie i podejmowanie inteligentnych decyzji związanych z kapitałem i własnością firmy. Możesz emitować akcje elektronicznie, postępować zgodnie z przepisami dotyczącymi kapitału i zarządzać wszystkimi udziałami w swojej firmie z </a:t>
            </a:r>
            <a:r>
              <a:rPr lang="pl-PL" dirty="0" err="1"/>
              <a:t>Eqvista</a:t>
            </a:r>
            <a:r>
              <a:rPr lang="pl-PL" dirty="0"/>
              <a:t>.</a:t>
            </a:r>
            <a:endParaRPr lang="en-IE" dirty="0"/>
          </a:p>
        </p:txBody>
      </p:sp>
      <p:pic>
        <p:nvPicPr>
          <p:cNvPr id="4" name="Picture 3">
            <a:extLst>
              <a:ext uri="{FF2B5EF4-FFF2-40B4-BE49-F238E27FC236}">
                <a16:creationId xmlns:a16="http://schemas.microsoft.com/office/drawing/2014/main" id="{9CA93381-260F-4E67-A0D2-84A0A5A5B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57" y="3506599"/>
            <a:ext cx="3271443" cy="2105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303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221806" y="1955078"/>
            <a:ext cx="7407087" cy="3975101"/>
          </a:xfrm>
        </p:spPr>
        <p:txBody>
          <a:bodyPr/>
          <a:lstStyle/>
          <a:p>
            <a:pPr marL="457200" indent="-457200" fontAlgn="base">
              <a:buFont typeface="+mj-lt"/>
              <a:buAutoNum type="arabicPeriod" startAt="5"/>
            </a:pPr>
            <a:r>
              <a:rPr lang="en-IE" b="1" dirty="0">
                <a:solidFill>
                  <a:srgbClr val="10B1A2"/>
                </a:solidFill>
                <a:hlinkClick r:id="rId2">
                  <a:extLst>
                    <a:ext uri="{A12FA001-AC4F-418D-AE19-62706E023703}">
                      <ahyp:hlinkClr xmlns:ahyp="http://schemas.microsoft.com/office/drawing/2018/hyperlinkcolor" val="tx"/>
                    </a:ext>
                  </a:extLst>
                </a:hlinkClick>
              </a:rPr>
              <a:t>ContractZen </a:t>
            </a:r>
            <a:endParaRPr lang="en-IE" b="1" dirty="0">
              <a:solidFill>
                <a:srgbClr val="10B1A2"/>
              </a:solidFill>
            </a:endParaRPr>
          </a:p>
          <a:p>
            <a:pPr fontAlgn="base"/>
            <a:r>
              <a:rPr lang="pl-PL" dirty="0"/>
              <a:t>Pierwsze wrażenie jest najważniejsze. Tak więc, gdy inwestor przychodzi, aby ocenić Twój startup, zanim w niego zainwestuje, musisz być przygotowany na proces </a:t>
            </a:r>
            <a:r>
              <a:rPr lang="pl-PL" dirty="0" err="1"/>
              <a:t>due</a:t>
            </a:r>
            <a:r>
              <a:rPr lang="pl-PL" dirty="0"/>
              <a:t> </a:t>
            </a:r>
            <a:r>
              <a:rPr lang="pl-PL" dirty="0" err="1"/>
              <a:t>diligence</a:t>
            </a:r>
            <a:r>
              <a:rPr lang="pl-PL" dirty="0"/>
              <a:t>. Oznacza to, że powinieneś mieć całą swoją dokumentację na miejscu. Dokumenty te zwykle obejmują dokumenty podatkowe, sprawozdania finansowe dotyczące strategii wprowadzania na rynek, dokumenty dotyczące własności intelektualnej i plany rozwoju.</a:t>
            </a:r>
          </a:p>
          <a:p>
            <a:pPr fontAlgn="base"/>
            <a:r>
              <a:rPr lang="pl-PL" dirty="0"/>
              <a:t>Najlepszym sposobem przechowywania wszystkich tych dokumentów jest utworzenie wirtualnego pokoju danych w chmurze (VDR). </a:t>
            </a:r>
            <a:r>
              <a:rPr lang="pl-PL" dirty="0" err="1"/>
              <a:t>ContractZen</a:t>
            </a:r>
            <a:r>
              <a:rPr lang="pl-PL" dirty="0"/>
              <a:t> jest jednym z najlepszych narzędzi startowych do tego. Skonfigurowanie tego jest bardzo łatwe i można to zrobić za pomocą kilku kliknięć.</a:t>
            </a:r>
            <a:endParaRPr lang="en-IE" dirty="0"/>
          </a:p>
        </p:txBody>
      </p:sp>
      <p:pic>
        <p:nvPicPr>
          <p:cNvPr id="4" name="Picture 3">
            <a:extLst>
              <a:ext uri="{FF2B5EF4-FFF2-40B4-BE49-F238E27FC236}">
                <a16:creationId xmlns:a16="http://schemas.microsoft.com/office/drawing/2014/main" id="{CA8B90E8-F9E3-4F93-8DE2-2257D08DE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831" y="3330430"/>
            <a:ext cx="3344099" cy="2357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9970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5"/>
            </a:pPr>
            <a:r>
              <a:rPr lang="en-IE" b="1" dirty="0">
                <a:solidFill>
                  <a:srgbClr val="10B1A2"/>
                </a:solidFill>
                <a:hlinkClick r:id="rId2">
                  <a:extLst>
                    <a:ext uri="{A12FA001-AC4F-418D-AE19-62706E023703}">
                      <ahyp:hlinkClr xmlns:ahyp="http://schemas.microsoft.com/office/drawing/2018/hyperlinkcolor" val="tx"/>
                    </a:ext>
                  </a:extLst>
                </a:hlinkClick>
              </a:rPr>
              <a:t>ContractZen </a:t>
            </a:r>
            <a:endParaRPr lang="en-IE" b="1" dirty="0">
              <a:solidFill>
                <a:srgbClr val="10B1A2"/>
              </a:solidFill>
            </a:endParaRPr>
          </a:p>
          <a:p>
            <a:pPr fontAlgn="base"/>
            <a:r>
              <a:rPr lang="pl-PL" dirty="0"/>
              <a:t>Dzięki temu będziesz mógł wyeliminować problem z otwieraniem folderów lub wyciąganiem dokumentów. Wystarczy wyszukać dokument, a od razu otrzymasz ten, którego szukasz. </a:t>
            </a:r>
            <a:r>
              <a:rPr lang="pl-PL" dirty="0" err="1"/>
              <a:t>ContractZen</a:t>
            </a:r>
            <a:r>
              <a:rPr lang="pl-PL" dirty="0"/>
              <a:t> zawiera również dodatkowe funkcje, takie jak aplikacja kalendarza, funkcja poczty e-mail i usługi podpisu elektronicznego.</a:t>
            </a:r>
            <a:endParaRPr lang="en-IE" dirty="0"/>
          </a:p>
        </p:txBody>
      </p:sp>
      <p:pic>
        <p:nvPicPr>
          <p:cNvPr id="4" name="Picture 3">
            <a:extLst>
              <a:ext uri="{FF2B5EF4-FFF2-40B4-BE49-F238E27FC236}">
                <a16:creationId xmlns:a16="http://schemas.microsoft.com/office/drawing/2014/main" id="{CA8B90E8-F9E3-4F93-8DE2-2257D08DE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831" y="3330430"/>
            <a:ext cx="3344099" cy="2357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1594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161984" y="1875126"/>
            <a:ext cx="7407087" cy="3975101"/>
          </a:xfrm>
        </p:spPr>
        <p:txBody>
          <a:bodyPr/>
          <a:lstStyle/>
          <a:p>
            <a:pPr marL="457200" indent="-457200" fontAlgn="base">
              <a:buFont typeface="+mj-lt"/>
              <a:buAutoNum type="arabicPeriod" startAt="6"/>
            </a:pPr>
            <a:r>
              <a:rPr lang="en-IE" b="1" dirty="0">
                <a:solidFill>
                  <a:srgbClr val="10B1A2"/>
                </a:solidFill>
                <a:hlinkClick r:id="rId2">
                  <a:extLst>
                    <a:ext uri="{A12FA001-AC4F-418D-AE19-62706E023703}">
                      <ahyp:hlinkClr xmlns:ahyp="http://schemas.microsoft.com/office/drawing/2018/hyperlinkcolor" val="tx"/>
                    </a:ext>
                  </a:extLst>
                </a:hlinkClick>
              </a:rPr>
              <a:t>ClickMeeting</a:t>
            </a:r>
            <a:endParaRPr lang="en-IE" b="1" dirty="0">
              <a:solidFill>
                <a:srgbClr val="10B1A2"/>
              </a:solidFill>
            </a:endParaRPr>
          </a:p>
          <a:p>
            <a:pPr fontAlgn="base"/>
            <a:r>
              <a:rPr lang="pl-PL" dirty="0"/>
              <a:t>Jest to platforma do webinariów, która może pomóc w budowaniu ważnych relacji partnerskich bez konieczności wychodzenia z biura. Będziesz musiał zacząć od stworzenia zaproszeń z marką do prezentacji sprzedażowej lub demonstracji online. A następnie przenieś wszystkie kontakty z listy e-mailowej do tej aplikacji, aby bezpośrednio wysłać zaproszenia.</a:t>
            </a:r>
          </a:p>
          <a:p>
            <a:pPr fontAlgn="base"/>
            <a:r>
              <a:rPr lang="pl-PL" dirty="0"/>
              <a:t>Gdy tylko jeden z </a:t>
            </a:r>
            <a:r>
              <a:rPr lang="pl-PL" dirty="0" err="1"/>
              <a:t>leadów</a:t>
            </a:r>
            <a:r>
              <a:rPr lang="pl-PL" dirty="0"/>
              <a:t> przyjmie zaproszenie, możesz odbyć z nim wirtualne spotkanie twarzą w twarz, aby zaoferować mu prezentację swojego produktu na żywo. Dodatkowe funkcje obejmują wykorzystanie technologii tablicy, współdzielenie ekranu w celu wyświetlenia czegokolwiek z systemu.</a:t>
            </a:r>
            <a:endParaRPr lang="en-IE" dirty="0"/>
          </a:p>
        </p:txBody>
      </p:sp>
      <p:pic>
        <p:nvPicPr>
          <p:cNvPr id="4" name="Picture 3">
            <a:extLst>
              <a:ext uri="{FF2B5EF4-FFF2-40B4-BE49-F238E27FC236}">
                <a16:creationId xmlns:a16="http://schemas.microsoft.com/office/drawing/2014/main" id="{0F7A73F7-8F28-4A5B-BBA5-6F0525F37F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43" y="3353941"/>
            <a:ext cx="3528838" cy="2005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8344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7"/>
            </a:pPr>
            <a:r>
              <a:rPr lang="en-IE" b="1" dirty="0">
                <a:solidFill>
                  <a:srgbClr val="10B1A2"/>
                </a:solidFill>
                <a:hlinkClick r:id="rId2">
                  <a:extLst>
                    <a:ext uri="{A12FA001-AC4F-418D-AE19-62706E023703}">
                      <ahyp:hlinkClr xmlns:ahyp="http://schemas.microsoft.com/office/drawing/2018/hyperlinkcolor" val="tx"/>
                    </a:ext>
                  </a:extLst>
                </a:hlinkClick>
              </a:rPr>
              <a:t>Calendly</a:t>
            </a:r>
            <a:endParaRPr lang="en-IE" b="1" dirty="0">
              <a:solidFill>
                <a:srgbClr val="10B1A2"/>
              </a:solidFill>
            </a:endParaRPr>
          </a:p>
          <a:p>
            <a:pPr fontAlgn="base"/>
            <a:r>
              <a:rPr lang="pl-PL" dirty="0"/>
              <a:t>Jak męczące jest umówienie się na spotkanie z klientem? Czy nie potrzeba Ci mnóstwa e-maili, zanim oboje zdecydujecie o czasie spotkania? Z</a:t>
            </a:r>
            <a:r>
              <a:rPr lang="en-IE" dirty="0"/>
              <a:t> </a:t>
            </a:r>
            <a:r>
              <a:rPr lang="en-IE" dirty="0">
                <a:hlinkClick r:id="rId2"/>
              </a:rPr>
              <a:t>Calendly</a:t>
            </a:r>
            <a:r>
              <a:rPr lang="en-IE" dirty="0"/>
              <a:t>, </a:t>
            </a:r>
            <a:r>
              <a:rPr lang="pl-PL" dirty="0"/>
              <a:t>czas spędzony na ustalaniu terminu spotkania zostaje wyeliminowany. </a:t>
            </a:r>
          </a:p>
          <a:p>
            <a:pPr fontAlgn="base"/>
            <a:r>
              <a:rPr lang="pl-PL" dirty="0"/>
              <a:t>A kiedy już zaplanujesz spotkanie, wszystko, co musisz zrobić, to udostępnić link osobie, umożliwiając jej wybranie dogodnego dla niej czasu spotkania. W rzeczywistości jest to świetna aplikacja oszczędzająca czas, z której możesz korzystać.</a:t>
            </a:r>
            <a:endParaRPr lang="en-IE" dirty="0"/>
          </a:p>
        </p:txBody>
      </p:sp>
      <p:pic>
        <p:nvPicPr>
          <p:cNvPr id="4" name="Picture 3">
            <a:extLst>
              <a:ext uri="{FF2B5EF4-FFF2-40B4-BE49-F238E27FC236}">
                <a16:creationId xmlns:a16="http://schemas.microsoft.com/office/drawing/2014/main" id="{2F171038-C515-4584-AEA6-9079F11858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928" y="3145872"/>
            <a:ext cx="3050640" cy="2253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1294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p:txBody>
          <a:bodyPr/>
          <a:lstStyle/>
          <a:p>
            <a:pPr marL="457200" indent="-457200" fontAlgn="base">
              <a:buFont typeface="+mj-lt"/>
              <a:buAutoNum type="arabicPeriod" startAt="8"/>
            </a:pPr>
            <a:r>
              <a:rPr lang="en-IE" b="1" dirty="0">
                <a:solidFill>
                  <a:srgbClr val="10B1A2"/>
                </a:solidFill>
                <a:hlinkClick r:id="rId2">
                  <a:extLst>
                    <a:ext uri="{A12FA001-AC4F-418D-AE19-62706E023703}">
                      <ahyp:hlinkClr xmlns:ahyp="http://schemas.microsoft.com/office/drawing/2018/hyperlinkcolor" val="tx"/>
                    </a:ext>
                  </a:extLst>
                </a:hlinkClick>
              </a:rPr>
              <a:t>SentiOne</a:t>
            </a:r>
            <a:endParaRPr lang="en-IE" b="1" dirty="0">
              <a:solidFill>
                <a:srgbClr val="10B1A2"/>
              </a:solidFill>
            </a:endParaRPr>
          </a:p>
          <a:p>
            <a:pPr fontAlgn="base"/>
            <a:r>
              <a:rPr lang="pl-PL" dirty="0"/>
              <a:t>Musisz skutecznie obsługiwać swoją markę i łączyć się z grupą docelową. Istnieje wiele różnych platform i cyfrowych krajobrazów, monitorowanie tych wszystkich zajmie dużo czasu</a:t>
            </a:r>
            <a:r>
              <a:rPr lang="en-IE" dirty="0"/>
              <a:t>. </a:t>
            </a:r>
            <a:r>
              <a:rPr lang="en-IE" dirty="0" err="1">
                <a:hlinkClick r:id="rId2"/>
              </a:rPr>
              <a:t>SentiOne</a:t>
            </a:r>
            <a:r>
              <a:rPr lang="en-IE" dirty="0"/>
              <a:t> </a:t>
            </a:r>
            <a:r>
              <a:rPr lang="pl-PL" dirty="0"/>
              <a:t>to platforma społecznościowa. Pozwala na bezpośredni dostęp do tego, co świat mówi o Tobie i Twojej branży na dowolnej platformie mediów społecznościowych lub ważnych witrynach internetowych.</a:t>
            </a:r>
          </a:p>
          <a:p>
            <a:pPr fontAlgn="base"/>
            <a:r>
              <a:rPr lang="pl-PL" dirty="0"/>
              <a:t>Będzie skanować wszystkie fora, blogi i serwisy informacyjne w Internecie. Pomogłoby to również w śledzeniu zasięgu Twojej marki i nastrojów za pomocą szumu i marketingu szeptanego.</a:t>
            </a:r>
            <a:endParaRPr lang="en-IE" dirty="0"/>
          </a:p>
        </p:txBody>
      </p:sp>
      <p:pic>
        <p:nvPicPr>
          <p:cNvPr id="4" name="Picture 3">
            <a:extLst>
              <a:ext uri="{FF2B5EF4-FFF2-40B4-BE49-F238E27FC236}">
                <a16:creationId xmlns:a16="http://schemas.microsoft.com/office/drawing/2014/main" id="{4253362F-56A2-4740-9CDF-C50CEB2B7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350" y="3257550"/>
            <a:ext cx="3388193" cy="2566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807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561975" y="2126973"/>
            <a:ext cx="11235697" cy="3975101"/>
          </a:xfrm>
          <a:solidFill>
            <a:schemeClr val="bg1"/>
          </a:solidFill>
        </p:spPr>
        <p:txBody>
          <a:bodyPr/>
          <a:lstStyle/>
          <a:p>
            <a:pPr marL="457200" indent="-457200" fontAlgn="base">
              <a:buFont typeface="+mj-lt"/>
              <a:buAutoNum type="arabicPeriod" startAt="9"/>
            </a:pPr>
            <a:r>
              <a:rPr lang="en-IE" b="1" dirty="0">
                <a:solidFill>
                  <a:srgbClr val="10B1A2"/>
                </a:solidFill>
                <a:hlinkClick r:id="rId2">
                  <a:extLst>
                    <a:ext uri="{A12FA001-AC4F-418D-AE19-62706E023703}">
                      <ahyp:hlinkClr xmlns:ahyp="http://schemas.microsoft.com/office/drawing/2018/hyperlinkcolor" val="tx"/>
                    </a:ext>
                  </a:extLst>
                </a:hlinkClick>
              </a:rPr>
              <a:t>WalkMe</a:t>
            </a:r>
            <a:endParaRPr lang="en-IE" b="1" dirty="0">
              <a:solidFill>
                <a:srgbClr val="10B1A2"/>
              </a:solidFill>
            </a:endParaRPr>
          </a:p>
          <a:p>
            <a:pPr fontAlgn="base"/>
            <a:r>
              <a:rPr lang="pl-PL" dirty="0"/>
              <a:t>Czy odwiedzający uważają Twoją witrynę za intuicyjną i łatwą w użyciu? </a:t>
            </a:r>
            <a:r>
              <a:rPr lang="en-IE" dirty="0" err="1">
                <a:hlinkClick r:id="rId2"/>
              </a:rPr>
              <a:t>WalkMe</a:t>
            </a:r>
            <a:r>
              <a:rPr lang="en-IE" dirty="0"/>
              <a:t> </a:t>
            </a:r>
            <a:r>
              <a:rPr lang="pl-PL" dirty="0"/>
              <a:t>sprawia, że wszystko jest proste dla wszystkich pierwszych użytkowników serwisu. Pomaga użytkownikom w bezproblemowym poruszaniu się po serwisie, oferując intuicyjne elementy wizualne do nawigacji. To z kolei zmniejszyłoby współczynnik odrzuceń i zwiększyło współczynniki konwersji.</a:t>
            </a:r>
            <a:endParaRPr lang="en-IE" dirty="0"/>
          </a:p>
        </p:txBody>
      </p:sp>
      <p:pic>
        <p:nvPicPr>
          <p:cNvPr id="4" name="Picture 3">
            <a:extLst>
              <a:ext uri="{FF2B5EF4-FFF2-40B4-BE49-F238E27FC236}">
                <a16:creationId xmlns:a16="http://schemas.microsoft.com/office/drawing/2014/main" id="{F7EFD7E5-E754-43B5-8539-85BDB3C68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1692" y="4270381"/>
            <a:ext cx="7988615" cy="2150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6883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1857375" y="2107923"/>
            <a:ext cx="9597397" cy="3975101"/>
          </a:xfrm>
          <a:solidFill>
            <a:schemeClr val="bg1"/>
          </a:solidFill>
        </p:spPr>
        <p:txBody>
          <a:bodyPr/>
          <a:lstStyle/>
          <a:p>
            <a:pPr marL="457200" indent="-457200" fontAlgn="base">
              <a:buFont typeface="+mj-lt"/>
              <a:buAutoNum type="arabicPeriod" startAt="10"/>
            </a:pPr>
            <a:r>
              <a:rPr lang="en-IE" b="1" dirty="0">
                <a:solidFill>
                  <a:srgbClr val="10B1A2"/>
                </a:solidFill>
                <a:hlinkClick r:id="rId2">
                  <a:extLst>
                    <a:ext uri="{A12FA001-AC4F-418D-AE19-62706E023703}">
                      <ahyp:hlinkClr xmlns:ahyp="http://schemas.microsoft.com/office/drawing/2018/hyperlinkcolor" val="tx"/>
                    </a:ext>
                  </a:extLst>
                </a:hlinkClick>
              </a:rPr>
              <a:t>Freshteam</a:t>
            </a:r>
            <a:endParaRPr lang="en-IE" b="1" dirty="0">
              <a:solidFill>
                <a:srgbClr val="10B1A2"/>
              </a:solidFill>
            </a:endParaRPr>
          </a:p>
          <a:p>
            <a:pPr fontAlgn="base"/>
            <a:r>
              <a:rPr lang="en-IE" dirty="0" err="1">
                <a:hlinkClick r:id="rId2"/>
              </a:rPr>
              <a:t>Freshteam</a:t>
            </a:r>
            <a:r>
              <a:rPr lang="en-IE" dirty="0"/>
              <a:t> </a:t>
            </a:r>
            <a:r>
              <a:rPr lang="pl-PL" dirty="0"/>
              <a:t>pomaga w całym procesie rekrutacji i skondensuje go w jednym panelu. Dzięki temu jeden menedżer może przejąć kontrolę i zobaczyć wszystkich kandydatów w jednym miejscu. To narzędzie pomogłoby również w wyszukiwaniu i filtrowaniu najlepszych talentów, aby łatwo znaleźć najlepszego kandydata, który jest blisko Ciebie</a:t>
            </a:r>
            <a:r>
              <a:rPr lang="en-IE" dirty="0"/>
              <a:t>. </a:t>
            </a:r>
          </a:p>
        </p:txBody>
      </p:sp>
      <p:pic>
        <p:nvPicPr>
          <p:cNvPr id="4" name="Picture 3">
            <a:extLst>
              <a:ext uri="{FF2B5EF4-FFF2-40B4-BE49-F238E27FC236}">
                <a16:creationId xmlns:a16="http://schemas.microsoft.com/office/drawing/2014/main" id="{6DD50516-7E6B-4B3D-B449-35E3A32CEC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7375" y="4328024"/>
            <a:ext cx="8477250" cy="1955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7969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161984" y="1875126"/>
            <a:ext cx="7820465" cy="3975101"/>
          </a:xfrm>
        </p:spPr>
        <p:txBody>
          <a:bodyPr/>
          <a:lstStyle/>
          <a:p>
            <a:pPr marL="457200" indent="-457200" fontAlgn="base">
              <a:buFont typeface="+mj-lt"/>
              <a:buAutoNum type="arabicPeriod" startAt="11"/>
            </a:pPr>
            <a:r>
              <a:rPr lang="en-IE" b="1" dirty="0">
                <a:solidFill>
                  <a:srgbClr val="10B1A2"/>
                </a:solidFill>
                <a:hlinkClick r:id="rId2">
                  <a:extLst>
                    <a:ext uri="{A12FA001-AC4F-418D-AE19-62706E023703}">
                      <ahyp:hlinkClr xmlns:ahyp="http://schemas.microsoft.com/office/drawing/2018/hyperlinkcolor" val="tx"/>
                    </a:ext>
                  </a:extLst>
                </a:hlinkClick>
              </a:rPr>
              <a:t>Trello</a:t>
            </a:r>
            <a:endParaRPr lang="en-IE" b="1" dirty="0">
              <a:solidFill>
                <a:srgbClr val="10B1A2"/>
              </a:solidFill>
            </a:endParaRPr>
          </a:p>
          <a:p>
            <a:pPr fontAlgn="base"/>
            <a:r>
              <a:rPr lang="pl-PL" dirty="0"/>
              <a:t>Każdego dnia wiele rzeczy może odwracać uwagę ludzi od celu. Aby temu zaradzić, ważne jest zorganizowanie wszystkich zadań i dążenie do celu. Z</a:t>
            </a:r>
            <a:r>
              <a:rPr lang="en-IE" dirty="0"/>
              <a:t> </a:t>
            </a:r>
            <a:r>
              <a:rPr lang="en-IE" dirty="0">
                <a:hlinkClick r:id="rId2"/>
              </a:rPr>
              <a:t>Trello</a:t>
            </a:r>
            <a:r>
              <a:rPr lang="en-IE" dirty="0"/>
              <a:t> </a:t>
            </a:r>
            <a:r>
              <a:rPr lang="pl-PL" dirty="0"/>
              <a:t> możesz łatwo tworzyć zadania i udostępniać je zespołowi, aby pamiętać o jego celach. Możesz tworzyć notatki dla każdej najmniejszej rzeczy, takiej jak komponenty kodu, plany marketingowe lub wszystko, co Twój zespół musi zbudować, aby Twoja firma mogła swobodnie się rozwijać. Pomaga w łatwym zarządzaniu projektami, przydzielaniu zadań odpowiednim osobom i otrzymywaniu aktualizacji na ich temat, pozwala stworzyć CRM, który jest łatwy w użyciu i który zarządza Twoimi informacjami kontaktowymi wszystkich Twoich potencjalnych klientów.</a:t>
            </a:r>
            <a:endParaRPr lang="en-IE" dirty="0"/>
          </a:p>
        </p:txBody>
      </p:sp>
      <p:pic>
        <p:nvPicPr>
          <p:cNvPr id="4" name="Picture 3">
            <a:extLst>
              <a:ext uri="{FF2B5EF4-FFF2-40B4-BE49-F238E27FC236}">
                <a16:creationId xmlns:a16="http://schemas.microsoft.com/office/drawing/2014/main" id="{5C8A542E-5694-4985-9CEF-70B36C074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928" y="3429000"/>
            <a:ext cx="3038331" cy="2781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71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A316A-4E63-466B-B9B3-37BADB3D2C30}"/>
              </a:ext>
            </a:extLst>
          </p:cNvPr>
          <p:cNvSpPr>
            <a:spLocks noGrp="1"/>
          </p:cNvSpPr>
          <p:nvPr>
            <p:ph type="body" sz="quarter" idx="14"/>
          </p:nvPr>
        </p:nvSpPr>
        <p:spPr>
          <a:xfrm>
            <a:off x="4319990" y="2146023"/>
            <a:ext cx="7710136" cy="3975101"/>
          </a:xfrm>
          <a:solidFill>
            <a:schemeClr val="bg1"/>
          </a:solidFill>
        </p:spPr>
        <p:txBody>
          <a:bodyPr/>
          <a:lstStyle/>
          <a:p>
            <a:pPr marL="342900" indent="-342900">
              <a:buFont typeface="Arial" panose="020B0604020202020204" pitchFamily="34" charset="0"/>
              <a:buChar char="•"/>
            </a:pPr>
            <a:r>
              <a:rPr lang="en-IE" b="1" dirty="0" err="1">
                <a:solidFill>
                  <a:srgbClr val="E63275"/>
                </a:solidFill>
              </a:rPr>
              <a:t>Programy</a:t>
            </a:r>
            <a:r>
              <a:rPr lang="en-IE" b="1" dirty="0">
                <a:solidFill>
                  <a:srgbClr val="E63275"/>
                </a:solidFill>
              </a:rPr>
              <a:t> </a:t>
            </a:r>
            <a:r>
              <a:rPr lang="en-IE" b="1" dirty="0" err="1">
                <a:solidFill>
                  <a:srgbClr val="E63275"/>
                </a:solidFill>
              </a:rPr>
              <a:t>zrównoważonego</a:t>
            </a:r>
            <a:r>
              <a:rPr lang="en-IE" b="1" dirty="0">
                <a:solidFill>
                  <a:srgbClr val="E63275"/>
                </a:solidFill>
              </a:rPr>
              <a:t> </a:t>
            </a:r>
            <a:r>
              <a:rPr lang="en-IE" b="1" dirty="0" err="1">
                <a:solidFill>
                  <a:srgbClr val="E63275"/>
                </a:solidFill>
              </a:rPr>
              <a:t>rozwoju</a:t>
            </a:r>
            <a:r>
              <a:rPr lang="en-IE" b="1" dirty="0">
                <a:solidFill>
                  <a:srgbClr val="E63275"/>
                </a:solidFill>
              </a:rPr>
              <a:t> </a:t>
            </a:r>
            <a:r>
              <a:rPr lang="en-IE" b="1" dirty="0" err="1">
                <a:solidFill>
                  <a:srgbClr val="E63275"/>
                </a:solidFill>
              </a:rPr>
              <a:t>biznesu</a:t>
            </a:r>
            <a:r>
              <a:rPr lang="en-IE" b="1" dirty="0">
                <a:solidFill>
                  <a:srgbClr val="E63275"/>
                </a:solidFill>
              </a:rPr>
              <a:t>– </a:t>
            </a:r>
            <a:r>
              <a:rPr lang="pl-PL" dirty="0"/>
              <a:t>są one często prowadzone we współpracy z szeregiem wspierających przedsiębiorstw i organizacji. Zazwyczaj oferują start-</a:t>
            </a:r>
            <a:r>
              <a:rPr lang="pl-PL" dirty="0" err="1"/>
              <a:t>upom</a:t>
            </a:r>
            <a:r>
              <a:rPr lang="pl-PL" dirty="0"/>
              <a:t> i MŚP możliwość spotkania się w kwestiach budzących obawy lub zainteresowania dotyczące rozwoju ich działalności</a:t>
            </a:r>
            <a:r>
              <a:rPr lang="en-IE" dirty="0"/>
              <a:t>. </a:t>
            </a:r>
            <a:r>
              <a:rPr lang="pl-PL" dirty="0"/>
              <a:t>Np.</a:t>
            </a:r>
            <a:r>
              <a:rPr lang="en-IE" dirty="0"/>
              <a:t> </a:t>
            </a:r>
            <a:r>
              <a:rPr lang="en-IE" dirty="0">
                <a:hlinkClick r:id="rId2"/>
              </a:rPr>
              <a:t>South Dublin Chamber</a:t>
            </a:r>
            <a:endParaRPr lang="en-IE" dirty="0"/>
          </a:p>
          <a:p>
            <a:pPr marL="342900" indent="-342900">
              <a:buFont typeface="Arial" panose="020B0604020202020204" pitchFamily="34" charset="0"/>
              <a:buChar char="•"/>
            </a:pPr>
            <a:r>
              <a:rPr lang="en-IE" b="1" dirty="0" err="1">
                <a:solidFill>
                  <a:srgbClr val="E63275"/>
                </a:solidFill>
              </a:rPr>
              <a:t>Sieć</a:t>
            </a:r>
            <a:r>
              <a:rPr lang="en-IE" b="1" dirty="0">
                <a:solidFill>
                  <a:srgbClr val="E63275"/>
                </a:solidFill>
              </a:rPr>
              <a:t> </a:t>
            </a:r>
            <a:r>
              <a:rPr lang="en-IE" b="1" dirty="0" err="1">
                <a:solidFill>
                  <a:srgbClr val="E63275"/>
                </a:solidFill>
              </a:rPr>
              <a:t>Izb</a:t>
            </a:r>
            <a:r>
              <a:rPr lang="en-IE" b="1" dirty="0">
                <a:solidFill>
                  <a:srgbClr val="E63275"/>
                </a:solidFill>
              </a:rPr>
              <a:t> </a:t>
            </a:r>
            <a:r>
              <a:rPr lang="en-IE" b="1" dirty="0" err="1">
                <a:solidFill>
                  <a:srgbClr val="E63275"/>
                </a:solidFill>
              </a:rPr>
              <a:t>Handlowych</a:t>
            </a:r>
            <a:r>
              <a:rPr lang="en-IE" b="1" dirty="0">
                <a:solidFill>
                  <a:srgbClr val="E63275"/>
                </a:solidFill>
              </a:rPr>
              <a:t>; </a:t>
            </a:r>
            <a:r>
              <a:rPr lang="pl-PL" dirty="0"/>
              <a:t>W tych inicjatywach lokalnych / regionalnych sieci biznesowych zwykle odbywa się wiele spotkań w ciągu roku, czasem co tydzień lub co dwa tygodnie. Zaprojektowane w celu stworzenia wspierającego środowiska biznesowego, często obejmują frakcje inżynieryjne</a:t>
            </a:r>
            <a:r>
              <a:rPr lang="en-IE" dirty="0"/>
              <a:t>. </a:t>
            </a:r>
            <a:r>
              <a:rPr lang="pl-PL" dirty="0"/>
              <a:t>Np.</a:t>
            </a:r>
            <a:r>
              <a:rPr lang="en-IE" dirty="0"/>
              <a:t> </a:t>
            </a:r>
            <a:r>
              <a:rPr lang="en-IE" dirty="0">
                <a:hlinkClick r:id="rId3"/>
              </a:rPr>
              <a:t>County Tipperary Chamber of Commerce Engineering Section</a:t>
            </a:r>
            <a:endParaRPr lang="en-IE" dirty="0"/>
          </a:p>
        </p:txBody>
      </p:sp>
      <p:pic>
        <p:nvPicPr>
          <p:cNvPr id="3" name="Picture 2" descr="A person sitting on a chair&#10;&#10;Description automatically generated">
            <a:extLst>
              <a:ext uri="{FF2B5EF4-FFF2-40B4-BE49-F238E27FC236}">
                <a16:creationId xmlns:a16="http://schemas.microsoft.com/office/drawing/2014/main" id="{208AC586-6CE0-4C63-99A7-94CBCB91F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874" y="3067050"/>
            <a:ext cx="3833602" cy="2555984"/>
          </a:xfrm>
          <a:prstGeom prst="rect">
            <a:avLst/>
          </a:prstGeom>
        </p:spPr>
      </p:pic>
      <p:sp>
        <p:nvSpPr>
          <p:cNvPr id="7" name="Text Placeholder 3">
            <a:extLst>
              <a:ext uri="{FF2B5EF4-FFF2-40B4-BE49-F238E27FC236}">
                <a16:creationId xmlns:a16="http://schemas.microsoft.com/office/drawing/2014/main" id="{A58AD378-DA1A-40FA-8D8B-AB6BB8B53889}"/>
              </a:ext>
            </a:extLst>
          </p:cNvPr>
          <p:cNvSpPr txBox="1">
            <a:spLocks/>
          </p:cNvSpPr>
          <p:nvPr/>
        </p:nvSpPr>
        <p:spPr>
          <a:xfrm>
            <a:off x="3741684" y="392166"/>
            <a:ext cx="7728864" cy="1222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b="1" dirty="0">
                <a:solidFill>
                  <a:srgbClr val="E63275"/>
                </a:solidFill>
              </a:rPr>
              <a:t>W jaki sposób wsparcie zewnętrzne może Ci pomóc?</a:t>
            </a:r>
            <a:endParaRPr lang="en-IE" b="1" dirty="0">
              <a:solidFill>
                <a:srgbClr val="E63275"/>
              </a:solidFill>
            </a:endParaRPr>
          </a:p>
        </p:txBody>
      </p:sp>
    </p:spTree>
    <p:extLst>
      <p:ext uri="{BB962C8B-B14F-4D97-AF65-F5344CB8AC3E}">
        <p14:creationId xmlns:p14="http://schemas.microsoft.com/office/powerpoint/2010/main" val="18879620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B5CFDC-6C70-4075-94E7-D8DE9AF4F5CA}"/>
              </a:ext>
            </a:extLst>
          </p:cNvPr>
          <p:cNvSpPr>
            <a:spLocks noGrp="1"/>
          </p:cNvSpPr>
          <p:nvPr>
            <p:ph type="body" sz="quarter" idx="13"/>
          </p:nvPr>
        </p:nvSpPr>
        <p:spPr/>
        <p:txBody>
          <a:bodyPr/>
          <a:lstStyle/>
          <a:p>
            <a:r>
              <a:rPr lang="pl-PL" b="1" dirty="0">
                <a:solidFill>
                  <a:srgbClr val="E63275"/>
                </a:solidFill>
              </a:rPr>
              <a:t>Najlepsze narzędzia dla startupów</a:t>
            </a:r>
            <a:endParaRPr lang="en-IE" b="1" dirty="0">
              <a:solidFill>
                <a:srgbClr val="E63275"/>
              </a:solidFill>
            </a:endParaRPr>
          </a:p>
        </p:txBody>
      </p:sp>
      <p:sp>
        <p:nvSpPr>
          <p:cNvPr id="3" name="Text Placeholder 2">
            <a:extLst>
              <a:ext uri="{FF2B5EF4-FFF2-40B4-BE49-F238E27FC236}">
                <a16:creationId xmlns:a16="http://schemas.microsoft.com/office/drawing/2014/main" id="{7A80EB64-4309-4AFD-8F26-9D54AD3CE56A}"/>
              </a:ext>
            </a:extLst>
          </p:cNvPr>
          <p:cNvSpPr>
            <a:spLocks noGrp="1"/>
          </p:cNvSpPr>
          <p:nvPr>
            <p:ph type="body" sz="quarter" idx="14"/>
          </p:nvPr>
        </p:nvSpPr>
        <p:spPr>
          <a:xfrm>
            <a:off x="4322931" y="1980716"/>
            <a:ext cx="7407087" cy="3975101"/>
          </a:xfrm>
        </p:spPr>
        <p:txBody>
          <a:bodyPr/>
          <a:lstStyle/>
          <a:p>
            <a:pPr marL="457200" indent="-457200" fontAlgn="base">
              <a:buFont typeface="+mj-lt"/>
              <a:buAutoNum type="arabicPeriod" startAt="12"/>
            </a:pPr>
            <a:r>
              <a:rPr lang="en-IE" b="1" dirty="0">
                <a:solidFill>
                  <a:srgbClr val="10B1A2"/>
                </a:solidFill>
                <a:hlinkClick r:id="rId2">
                  <a:extLst>
                    <a:ext uri="{A12FA001-AC4F-418D-AE19-62706E023703}">
                      <ahyp:hlinkClr xmlns:ahyp="http://schemas.microsoft.com/office/drawing/2018/hyperlinkcolor" val="tx"/>
                    </a:ext>
                  </a:extLst>
                </a:hlinkClick>
              </a:rPr>
              <a:t>Falcon</a:t>
            </a:r>
            <a:endParaRPr lang="en-IE" b="1" dirty="0">
              <a:solidFill>
                <a:srgbClr val="10B1A2"/>
              </a:solidFill>
            </a:endParaRPr>
          </a:p>
          <a:p>
            <a:pPr fontAlgn="base"/>
            <a:r>
              <a:rPr lang="pl-PL" dirty="0"/>
              <a:t>Jak rozwijasz markę i jak rozpowszechniasz nazwę swojego produktu? Z marketingiem, prawda? </a:t>
            </a:r>
            <a:r>
              <a:rPr lang="en-IE" dirty="0">
                <a:hlinkClick r:id="rId2"/>
              </a:rPr>
              <a:t>Falcon</a:t>
            </a:r>
            <a:r>
              <a:rPr lang="en-IE" dirty="0"/>
              <a:t> </a:t>
            </a:r>
            <a:r>
              <a:rPr lang="pl-PL" dirty="0"/>
              <a:t> to świetna aplikacja do marketingu w mediach społecznościowych, która pomaga Twojemu zespołowi łatwo i szybko rozwijać markę na rynku. Możesz łatwo tworzyć posty, planować je, edytować i publikować na dowolnej platformie mediów społecznościowych. Możesz łatwo przechowywać wszystkie swoje treści i zarządzać nimi. Dodatkowe funkcje obejmują pojedyncze logowanie do wszystkich platform mediów społecznościowych, otrzymywanie powiadomień bezpośrednio tutaj i ich obsługę, śledzenie analiz i lepsze zrozumienie odbiorców dzięki tej aplikacji</a:t>
            </a:r>
            <a:r>
              <a:rPr lang="en-IE" dirty="0"/>
              <a:t>. </a:t>
            </a:r>
          </a:p>
        </p:txBody>
      </p:sp>
      <p:pic>
        <p:nvPicPr>
          <p:cNvPr id="5" name="Picture 4">
            <a:extLst>
              <a:ext uri="{FF2B5EF4-FFF2-40B4-BE49-F238E27FC236}">
                <a16:creationId xmlns:a16="http://schemas.microsoft.com/office/drawing/2014/main" id="{03779393-E200-4061-9290-FCDF527B7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75" y="3368399"/>
            <a:ext cx="3819525" cy="272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89481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pl-PL" altLang="ja-JP" b="1" dirty="0">
                <a:solidFill>
                  <a:srgbClr val="E63275"/>
                </a:solidFill>
                <a:latin typeface="Calibri" charset="0"/>
                <a:ea typeface="MS PGothic" charset="-128"/>
              </a:rPr>
              <a:t>Czego się nauczyłem?</a:t>
            </a:r>
            <a:endParaRPr lang="en-US" b="1" dirty="0">
              <a:solidFill>
                <a:srgbClr val="E63275"/>
              </a:solidFill>
            </a:endParaRPr>
          </a:p>
        </p:txBody>
      </p:sp>
      <p:sp>
        <p:nvSpPr>
          <p:cNvPr id="6" name="Text Placeholder 5"/>
          <p:cNvSpPr>
            <a:spLocks noGrp="1"/>
          </p:cNvSpPr>
          <p:nvPr>
            <p:ph type="body" sz="quarter" idx="14"/>
          </p:nvPr>
        </p:nvSpPr>
        <p:spPr>
          <a:xfrm>
            <a:off x="466723" y="2767595"/>
            <a:ext cx="11102348" cy="3975101"/>
          </a:xfrm>
          <a:solidFill>
            <a:schemeClr val="bg1"/>
          </a:solidFill>
        </p:spPr>
        <p:txBody>
          <a:bodyPr/>
          <a:lstStyle/>
          <a:p>
            <a:pPr marL="342900" indent="-342900">
              <a:spcBef>
                <a:spcPts val="400"/>
              </a:spcBef>
              <a:buClr>
                <a:srgbClr val="F26942"/>
              </a:buClr>
              <a:buFont typeface="Arial" charset="0"/>
              <a:buChar char="•"/>
            </a:pPr>
            <a:r>
              <a:rPr kumimoji="1" lang="pl-PL" altLang="ja-JP" dirty="0">
                <a:solidFill>
                  <a:srgbClr val="525252"/>
                </a:solidFill>
              </a:rPr>
              <a:t>Dzięki temu moja firma zacznie lepiej zamiast tracić swoje zasoby </a:t>
            </a:r>
          </a:p>
          <a:p>
            <a:pPr marL="342900" indent="-342900">
              <a:spcBef>
                <a:spcPts val="400"/>
              </a:spcBef>
              <a:buClr>
                <a:srgbClr val="F26942"/>
              </a:buClr>
              <a:buFont typeface="Arial" charset="0"/>
              <a:buChar char="•"/>
            </a:pPr>
            <a:r>
              <a:rPr kumimoji="1" lang="pl-PL" altLang="ja-JP" dirty="0">
                <a:solidFill>
                  <a:srgbClr val="525252"/>
                </a:solidFill>
              </a:rPr>
              <a:t>Znam różnicę między usługami wsparcia, mentorami / doradcami, wsparciem finansowym i ich rolą oraz w jaki sposób mogą pomóc mojemu startupowi. Mogę teraz wybrać odpowiednie dla mnie wsparcie.</a:t>
            </a:r>
          </a:p>
          <a:p>
            <a:pPr marL="342900" indent="-342900">
              <a:spcBef>
                <a:spcPts val="400"/>
              </a:spcBef>
              <a:buClr>
                <a:srgbClr val="F26942"/>
              </a:buClr>
              <a:buFont typeface="Arial" charset="0"/>
              <a:buChar char="•"/>
            </a:pPr>
            <a:r>
              <a:rPr kumimoji="1" lang="pl-PL" altLang="ja-JP" dirty="0">
                <a:solidFill>
                  <a:srgbClr val="525252"/>
                </a:solidFill>
              </a:rPr>
              <a:t>Zdaję sobie sprawę, że nie mogę zrobić wszystkiego i im szybciej angażuję się priorytetowe wsparcie, którego potrzebuję na początku w obszarach mojej firmy, które nie będą rozwijać się</a:t>
            </a:r>
          </a:p>
          <a:p>
            <a:pPr marL="342900" indent="-342900">
              <a:spcBef>
                <a:spcPts val="400"/>
              </a:spcBef>
              <a:buClr>
                <a:srgbClr val="F26942"/>
              </a:buClr>
              <a:buFont typeface="Arial" charset="0"/>
              <a:buChar char="•"/>
            </a:pPr>
            <a:r>
              <a:rPr kumimoji="1" lang="pl-PL" altLang="ja-JP" dirty="0">
                <a:solidFill>
                  <a:srgbClr val="525252"/>
                </a:solidFill>
              </a:rPr>
              <a:t>Powinienem natychmiast nawiązać współpracę z lokalną organizacją przedsiębiorstwa i rozpocząć realizację biznesplanu jako priorytetu. Ważne jest, aby zostać ocenionym, aby zrozumieć, jakie są moje szczególne potrzeby. Wsparcie społeczności biznesowej jest ważne, zwłaszcza w przypadku uczenia się od tych, którzy nauczyli się cennych błędów i zagrożeń.</a:t>
            </a:r>
            <a:endParaRPr lang="en-US" dirty="0"/>
          </a:p>
        </p:txBody>
      </p:sp>
    </p:spTree>
    <p:extLst>
      <p:ext uri="{BB962C8B-B14F-4D97-AF65-F5344CB8AC3E}">
        <p14:creationId xmlns:p14="http://schemas.microsoft.com/office/powerpoint/2010/main" val="1851922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pl-PL" dirty="0"/>
              <a:t>Dziękuje</a:t>
            </a:r>
            <a:endParaRPr lang="en-US" dirty="0"/>
          </a:p>
        </p:txBody>
      </p:sp>
      <p:sp>
        <p:nvSpPr>
          <p:cNvPr id="5" name="Text Placeholder 4"/>
          <p:cNvSpPr>
            <a:spLocks noGrp="1"/>
          </p:cNvSpPr>
          <p:nvPr>
            <p:ph type="body" sz="quarter" idx="14"/>
          </p:nvPr>
        </p:nvSpPr>
        <p:spPr/>
        <p:txBody>
          <a:bodyPr/>
          <a:lstStyle/>
          <a:p>
            <a:r>
              <a:rPr lang="pl-PL" dirty="0"/>
              <a:t>Pytania?</a:t>
            </a:r>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a:t>
            </a:r>
            <a:r>
              <a:rPr lang="en-US" sz="1400" dirty="0" err="1"/>
              <a:t>femaleengineers</a:t>
            </a:r>
            <a:r>
              <a:rPr lang="en-US" sz="1400" dirty="0"/>
              <a:t>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986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A316A-4E63-466B-B9B3-37BADB3D2C30}"/>
              </a:ext>
            </a:extLst>
          </p:cNvPr>
          <p:cNvSpPr>
            <a:spLocks noGrp="1"/>
          </p:cNvSpPr>
          <p:nvPr>
            <p:ph type="body" sz="quarter" idx="14"/>
          </p:nvPr>
        </p:nvSpPr>
        <p:spPr>
          <a:xfrm>
            <a:off x="362401" y="1786072"/>
            <a:ext cx="8670504" cy="1383504"/>
          </a:xfrm>
          <a:solidFill>
            <a:srgbClr val="10B1A2"/>
          </a:solidFill>
        </p:spPr>
        <p:txBody>
          <a:bodyPr/>
          <a:lstStyle/>
          <a:p>
            <a:pPr algn="ctr"/>
            <a:r>
              <a:rPr lang="pl-PL" dirty="0">
                <a:solidFill>
                  <a:schemeClr val="bg1"/>
                </a:solidFill>
              </a:rPr>
              <a:t>Usługi wsparcia biznesowego odnoszą się do tych działań biznesowych, które pełnią rolę pomocniczą w handlu i ułatwiają płynny przepływ towarów od producenta do konsumenta oraz funkcjonowanie przedsiębiorstwa jako takiego.</a:t>
            </a:r>
            <a:endParaRPr lang="en-IE" dirty="0">
              <a:solidFill>
                <a:schemeClr val="bg1"/>
              </a:solidFill>
            </a:endParaRPr>
          </a:p>
        </p:txBody>
      </p:sp>
      <p:sp>
        <p:nvSpPr>
          <p:cNvPr id="6" name="Text Placeholder 5">
            <a:extLst>
              <a:ext uri="{FF2B5EF4-FFF2-40B4-BE49-F238E27FC236}">
                <a16:creationId xmlns:a16="http://schemas.microsoft.com/office/drawing/2014/main" id="{397EA5B2-767F-450F-932D-F897A0ACA0C2}"/>
              </a:ext>
            </a:extLst>
          </p:cNvPr>
          <p:cNvSpPr>
            <a:spLocks noGrp="1"/>
          </p:cNvSpPr>
          <p:nvPr>
            <p:ph type="body" sz="quarter" idx="15"/>
          </p:nvPr>
        </p:nvSpPr>
        <p:spPr>
          <a:xfrm>
            <a:off x="362400" y="3180085"/>
            <a:ext cx="11934703" cy="3123158"/>
          </a:xfrm>
        </p:spPr>
        <p:txBody>
          <a:bodyPr/>
          <a:lstStyle/>
          <a:p>
            <a:r>
              <a:rPr lang="pl-PL" dirty="0"/>
              <a:t>Obejmują one bankowość, ubezpieczenia, transport, magazynowanie i komunikację.</a:t>
            </a:r>
          </a:p>
          <a:p>
            <a:r>
              <a:rPr lang="pl-PL" b="1" dirty="0">
                <a:solidFill>
                  <a:srgbClr val="E63275"/>
                </a:solidFill>
              </a:rPr>
              <a:t>Bankowość</a:t>
            </a:r>
            <a:r>
              <a:rPr lang="pl-PL" dirty="0"/>
              <a:t> pomaga w zapewnieniu finansowania i ułatwień płatniczych, ubezpieczenie w celu ochrony przed wszelkiego rodzaju ryzykiem biznesowym</a:t>
            </a:r>
          </a:p>
          <a:p>
            <a:r>
              <a:rPr lang="pl-PL" b="1" dirty="0">
                <a:solidFill>
                  <a:srgbClr val="E63275"/>
                </a:solidFill>
              </a:rPr>
              <a:t>Transport</a:t>
            </a:r>
            <a:r>
              <a:rPr lang="pl-PL" dirty="0"/>
              <a:t> w celu ułatwienia fizycznego przemieszczania towarów z jednego miejsca do drugiego, magazynowanie w celu zapewnienia miejsc składowania w różnych miejscach, aby sprostać sezonowym wahaniom popytu</a:t>
            </a:r>
          </a:p>
          <a:p>
            <a:r>
              <a:rPr lang="pl-PL" b="1" dirty="0">
                <a:solidFill>
                  <a:srgbClr val="E63275"/>
                </a:solidFill>
              </a:rPr>
              <a:t>Komunikacja</a:t>
            </a:r>
            <a:r>
              <a:rPr lang="pl-PL" dirty="0"/>
              <a:t> ułatwiająca wymianę informacji i pomysłów między producentami, pośrednikami i konsumentami.</a:t>
            </a:r>
            <a:endParaRPr lang="en-IE" dirty="0"/>
          </a:p>
        </p:txBody>
      </p:sp>
      <p:sp>
        <p:nvSpPr>
          <p:cNvPr id="7" name="Text Placeholder 3">
            <a:extLst>
              <a:ext uri="{FF2B5EF4-FFF2-40B4-BE49-F238E27FC236}">
                <a16:creationId xmlns:a16="http://schemas.microsoft.com/office/drawing/2014/main" id="{11340264-9C17-4909-B99D-FE5D5EBB38EE}"/>
              </a:ext>
            </a:extLst>
          </p:cNvPr>
          <p:cNvSpPr txBox="1">
            <a:spLocks/>
          </p:cNvSpPr>
          <p:nvPr/>
        </p:nvSpPr>
        <p:spPr>
          <a:xfrm>
            <a:off x="362400" y="554757"/>
            <a:ext cx="7728864" cy="14954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6D6E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b="1" dirty="0">
                <a:solidFill>
                  <a:srgbClr val="E63275"/>
                </a:solidFill>
              </a:rPr>
              <a:t>W jaki sposób wsparcie zewnętrzne może Ci pomóc?</a:t>
            </a:r>
            <a:endParaRPr lang="en-IE" b="1" dirty="0">
              <a:solidFill>
                <a:srgbClr val="E63275"/>
              </a:solidFill>
            </a:endParaRPr>
          </a:p>
        </p:txBody>
      </p:sp>
    </p:spTree>
    <p:extLst>
      <p:ext uri="{BB962C8B-B14F-4D97-AF65-F5344CB8AC3E}">
        <p14:creationId xmlns:p14="http://schemas.microsoft.com/office/powerpoint/2010/main" val="1457467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1EF51FA96339E48A55597DA9C153807" ma:contentTypeVersion="4" ma:contentTypeDescription="Utwórz nowy dokument." ma:contentTypeScope="" ma:versionID="5e6e18d99aada7cfe75f3bb46a986132">
  <xsd:schema xmlns:xsd="http://www.w3.org/2001/XMLSchema" xmlns:xs="http://www.w3.org/2001/XMLSchema" xmlns:p="http://schemas.microsoft.com/office/2006/metadata/properties" xmlns:ns2="1987b0fe-2a83-44e8-b214-0d01fadacf42" targetNamespace="http://schemas.microsoft.com/office/2006/metadata/properties" ma:root="true" ma:fieldsID="0902e64326882266cb1f091384c162e3" ns2:_="">
    <xsd:import namespace="1987b0fe-2a83-44e8-b214-0d01fadacf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7b0fe-2a83-44e8-b214-0d01fadac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DA3A7-8412-43DC-B51E-3D71EAF5152E}">
  <ds:schemaRefs>
    <ds:schemaRef ds:uri="http://schemas.microsoft.com/sharepoint/v3/contenttype/forms"/>
  </ds:schemaRefs>
</ds:datastoreItem>
</file>

<file path=customXml/itemProps2.xml><?xml version="1.0" encoding="utf-8"?>
<ds:datastoreItem xmlns:ds="http://schemas.openxmlformats.org/officeDocument/2006/customXml" ds:itemID="{FF6C55F8-E7D0-43DA-ABF4-F5977850E59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0B6289-24CC-477D-BD01-22C77888E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7b0fe-2a83-44e8-b214-0d01fadac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6852</TotalTime>
  <Words>7025</Words>
  <Application>Microsoft Office PowerPoint</Application>
  <PresentationFormat>Panoramiczny</PresentationFormat>
  <Paragraphs>423</Paragraphs>
  <Slides>82</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82</vt:i4>
      </vt:variant>
    </vt:vector>
  </HeadingPairs>
  <TitlesOfParts>
    <vt:vector size="88" baseType="lpstr">
      <vt:lpstr>Arial</vt:lpstr>
      <vt:lpstr>Calibri</vt:lpstr>
      <vt:lpstr>Calibri Light</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Magan</dc:creator>
  <cp:lastModifiedBy>Tomasz Lipczynski</cp:lastModifiedBy>
  <cp:revision>113</cp:revision>
  <dcterms:created xsi:type="dcterms:W3CDTF">2020-01-28T14:37:40Z</dcterms:created>
  <dcterms:modified xsi:type="dcterms:W3CDTF">2020-08-03T12:19:49Z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0x01010041EF51FA96339E48A55597DA9C153807</vt:lpwstr>
  </property>
</Properties>
</file>