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2"/>
  </p:notesMasterIdLst>
  <p:handoutMasterIdLst>
    <p:handoutMasterId r:id="rId83"/>
  </p:handoutMasterIdLst>
  <p:sldIdLst>
    <p:sldId id="469" r:id="rId5"/>
    <p:sldId id="470" r:id="rId6"/>
    <p:sldId id="998" r:id="rId7"/>
    <p:sldId id="999" r:id="rId8"/>
    <p:sldId id="1035" r:id="rId9"/>
    <p:sldId id="1146" r:id="rId10"/>
    <p:sldId id="1140" r:id="rId11"/>
    <p:sldId id="1141" r:id="rId12"/>
    <p:sldId id="1142" r:id="rId13"/>
    <p:sldId id="390" r:id="rId14"/>
    <p:sldId id="1143" r:id="rId15"/>
    <p:sldId id="418" r:id="rId16"/>
    <p:sldId id="419" r:id="rId17"/>
    <p:sldId id="1139" r:id="rId18"/>
    <p:sldId id="423" r:id="rId19"/>
    <p:sldId id="422" r:id="rId20"/>
    <p:sldId id="424" r:id="rId21"/>
    <p:sldId id="425" r:id="rId22"/>
    <p:sldId id="1144" r:id="rId23"/>
    <p:sldId id="1145" r:id="rId24"/>
    <p:sldId id="1012" r:id="rId25"/>
    <p:sldId id="1013" r:id="rId26"/>
    <p:sldId id="1014" r:id="rId27"/>
    <p:sldId id="1015" r:id="rId28"/>
    <p:sldId id="1053" r:id="rId29"/>
    <p:sldId id="1054" r:id="rId30"/>
    <p:sldId id="1056" r:id="rId31"/>
    <p:sldId id="1057" r:id="rId32"/>
    <p:sldId id="1016" r:id="rId33"/>
    <p:sldId id="1060" r:id="rId34"/>
    <p:sldId id="1024" r:id="rId35"/>
    <p:sldId id="1025" r:id="rId36"/>
    <p:sldId id="1059" r:id="rId37"/>
    <p:sldId id="1078" r:id="rId38"/>
    <p:sldId id="1116" r:id="rId39"/>
    <p:sldId id="1028" r:id="rId40"/>
    <p:sldId id="1029" r:id="rId41"/>
    <p:sldId id="886" r:id="rId42"/>
    <p:sldId id="1061" r:id="rId43"/>
    <p:sldId id="1062" r:id="rId44"/>
    <p:sldId id="878" r:id="rId45"/>
    <p:sldId id="1063" r:id="rId46"/>
    <p:sldId id="1075" r:id="rId47"/>
    <p:sldId id="1081" r:id="rId48"/>
    <p:sldId id="1080" r:id="rId49"/>
    <p:sldId id="1082" r:id="rId50"/>
    <p:sldId id="1083" r:id="rId51"/>
    <p:sldId id="1084" r:id="rId52"/>
    <p:sldId id="1085" r:id="rId53"/>
    <p:sldId id="1086" r:id="rId54"/>
    <p:sldId id="1087" r:id="rId55"/>
    <p:sldId id="1066" r:id="rId56"/>
    <p:sldId id="1067" r:id="rId57"/>
    <p:sldId id="1068" r:id="rId58"/>
    <p:sldId id="1069" r:id="rId59"/>
    <p:sldId id="1070" r:id="rId60"/>
    <p:sldId id="1071" r:id="rId61"/>
    <p:sldId id="1072" r:id="rId62"/>
    <p:sldId id="1147" r:id="rId63"/>
    <p:sldId id="1134" r:id="rId64"/>
    <p:sldId id="1136" r:id="rId65"/>
    <p:sldId id="582" r:id="rId66"/>
    <p:sldId id="1117" r:id="rId67"/>
    <p:sldId id="975" r:id="rId68"/>
    <p:sldId id="1074" r:id="rId69"/>
    <p:sldId id="1118" r:id="rId70"/>
    <p:sldId id="1119" r:id="rId71"/>
    <p:sldId id="1121" r:id="rId72"/>
    <p:sldId id="1123" r:id="rId73"/>
    <p:sldId id="1092" r:id="rId74"/>
    <p:sldId id="1093" r:id="rId75"/>
    <p:sldId id="1094" r:id="rId76"/>
    <p:sldId id="1138" r:id="rId77"/>
    <p:sldId id="429" r:id="rId78"/>
    <p:sldId id="1137" r:id="rId79"/>
    <p:sldId id="578" r:id="rId80"/>
    <p:sldId id="30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75"/>
    <a:srgbClr val="6D6E6C"/>
    <a:srgbClr val="10B1A2"/>
    <a:srgbClr val="4852A4"/>
    <a:srgbClr val="404385"/>
    <a:srgbClr val="174F72"/>
    <a:srgbClr val="CEDA29"/>
    <a:srgbClr val="9EA735"/>
    <a:srgbClr val="161741"/>
    <a:srgbClr val="392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54" autoAdjust="0"/>
    <p:restoredTop sz="94669" autoAdjust="0"/>
  </p:normalViewPr>
  <p:slideViewPr>
    <p:cSldViewPr snapToGrid="0" snapToObjects="1">
      <p:cViewPr>
        <p:scale>
          <a:sx n="91" d="100"/>
          <a:sy n="91" d="100"/>
        </p:scale>
        <p:origin x="-132"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8/5/2020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8/5/2020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EMERGE">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24669" y="528535"/>
            <a:ext cx="5666415" cy="1446550"/>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r>
              <a:rPr lang="en-IE" sz="4400" b="1" i="0" u="none" strike="noStrike" kern="1200" dirty="0">
                <a:solidFill>
                  <a:schemeClr val="bg1"/>
                </a:solidFill>
                <a:effectLst/>
                <a:latin typeface="+mn-lt"/>
                <a:ea typeface="+mn-ea"/>
                <a:cs typeface="+mn-cs"/>
              </a:rPr>
              <a:t>EMERGE</a:t>
            </a:r>
            <a:r>
              <a:rPr lang="en-IE" sz="4400" b="1" i="0" u="none" strike="noStrike" kern="1200" baseline="0" dirty="0">
                <a:solidFill>
                  <a:schemeClr val="bg1"/>
                </a:solidFill>
                <a:effectLst/>
                <a:latin typeface="+mn-lt"/>
                <a:ea typeface="+mn-ea"/>
                <a:cs typeface="+mn-cs"/>
              </a:rPr>
              <a:t>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539502" y="866550"/>
            <a:ext cx="5282381" cy="5909310"/>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EMERGE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 Colour variations using the            </a:t>
            </a:r>
            <a:r>
              <a:rPr lang="en-IE" sz="2400" b="1" i="0" u="none" strike="noStrike" kern="1200" dirty="0">
                <a:solidFill>
                  <a:schemeClr val="bg1"/>
                </a:solidFill>
                <a:effectLst/>
                <a:latin typeface="+mn-lt"/>
                <a:ea typeface="+mn-ea"/>
                <a:cs typeface="+mn-cs"/>
              </a:rPr>
              <a:t>EMERGE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172202"/>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102669"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 y="2879179"/>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8" name="Straight Connector 17"/>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o left - photo to right">
    <p:spTree>
      <p:nvGrpSpPr>
        <p:cNvPr id="1" name=""/>
        <p:cNvGrpSpPr/>
        <p:nvPr/>
      </p:nvGrpSpPr>
      <p:grpSpPr>
        <a:xfrm>
          <a:off x="0" y="0"/>
          <a:ext cx="0" cy="0"/>
          <a:chOff x="0" y="0"/>
          <a:chExt cx="0" cy="0"/>
        </a:xfrm>
      </p:grpSpPr>
      <p:cxnSp>
        <p:nvCxnSpPr>
          <p:cNvPr id="14" name="Straight Connector 13"/>
          <p:cNvCxnSpPr/>
          <p:nvPr userDrawn="1"/>
        </p:nvCxnSpPr>
        <p:spPr>
          <a:xfrm flipH="1">
            <a:off x="337256" y="1808079"/>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Text Placeholder 23"/>
          <p:cNvSpPr>
            <a:spLocks noGrp="1"/>
          </p:cNvSpPr>
          <p:nvPr>
            <p:ph type="body" sz="quarter" idx="16" hasCustomPrompt="1"/>
          </p:nvPr>
        </p:nvSpPr>
        <p:spPr>
          <a:xfrm>
            <a:off x="421069" y="91585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7" hasCustomPrompt="1"/>
          </p:nvPr>
        </p:nvSpPr>
        <p:spPr>
          <a:xfrm>
            <a:off x="428017" y="204933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Picture Placeholder 7"/>
          <p:cNvSpPr>
            <a:spLocks noGrp="1"/>
          </p:cNvSpPr>
          <p:nvPr>
            <p:ph type="pic" sz="quarter" idx="10" hasCustomPrompt="1"/>
          </p:nvPr>
        </p:nvSpPr>
        <p:spPr>
          <a:xfrm flipH="1">
            <a:off x="6929107" y="-160857"/>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27" name="Arc 26"/>
          <p:cNvSpPr/>
          <p:nvPr userDrawn="1"/>
        </p:nvSpPr>
        <p:spPr>
          <a:xfrm rot="12415736">
            <a:off x="8575829" y="806436"/>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5" name="Picture 24"/>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323261" y="4419920"/>
            <a:ext cx="690436" cy="673218"/>
          </a:xfrm>
          <a:prstGeom prst="rect">
            <a:avLst/>
          </a:prstGeom>
        </p:spPr>
      </p:pic>
      <p:pic>
        <p:nvPicPr>
          <p:cNvPr id="28" name="Picture 27"/>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9077246" y="4712644"/>
            <a:ext cx="1363247" cy="1350410"/>
          </a:xfrm>
          <a:prstGeom prst="rect">
            <a:avLst/>
          </a:prstGeom>
        </p:spPr>
      </p:pic>
      <p:pic>
        <p:nvPicPr>
          <p:cNvPr id="29" name="Picture 28"/>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5814086" y="915852"/>
            <a:ext cx="2227993" cy="22206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quote box on left  (NAVY)">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18" name="Arc 17"/>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5" name="Picture 24"/>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cxnSp>
        <p:nvCxnSpPr>
          <p:cNvPr id="27" name="Straight Connector 26"/>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1"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quote box on left (TURQUOISE)">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56"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7"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89956"/>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quote box on left  (LIME)">
    <p:spTree>
      <p:nvGrpSpPr>
        <p:cNvPr id="1" name=""/>
        <p:cNvGrpSpPr/>
        <p:nvPr/>
      </p:nvGrpSpPr>
      <p:grpSpPr>
        <a:xfrm>
          <a:off x="0" y="0"/>
          <a:ext cx="0" cy="0"/>
          <a:chOff x="0" y="0"/>
          <a:chExt cx="0" cy="0"/>
        </a:xfrm>
      </p:grpSpPr>
      <p:grpSp>
        <p:nvGrpSpPr>
          <p:cNvPr id="6" name="Group 5"/>
          <p:cNvGrpSpPr/>
          <p:nvPr userDrawn="1"/>
        </p:nvGrpSpPr>
        <p:grpSpPr>
          <a:xfrm>
            <a:off x="-1514707" y="-747091"/>
            <a:ext cx="7748306" cy="7418211"/>
            <a:chOff x="-1514707" y="-747091"/>
            <a:chExt cx="7748306" cy="7418211"/>
          </a:xfrm>
        </p:grpSpPr>
        <p:sp>
          <p:nvSpPr>
            <p:cNvPr id="30" name="Arc 2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p:cNvSpPr>
            <a:spLocks noGrp="1"/>
          </p:cNvSpPr>
          <p:nvPr userDrawn="1">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1" name="Text Placeholder 23"/>
          <p:cNvSpPr>
            <a:spLocks noGrp="1"/>
          </p:cNvSpPr>
          <p:nvPr userDrawn="1">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2" name="Text Placeholder 23"/>
          <p:cNvSpPr>
            <a:spLocks noGrp="1"/>
          </p:cNvSpPr>
          <p:nvPr userDrawn="1">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quote box on right (NAVY)">
    <p:spTree>
      <p:nvGrpSpPr>
        <p:cNvPr id="1" name=""/>
        <p:cNvGrpSpPr/>
        <p:nvPr/>
      </p:nvGrpSpPr>
      <p:grpSpPr>
        <a:xfrm>
          <a:off x="0" y="0"/>
          <a:ext cx="0" cy="0"/>
          <a:chOff x="0" y="0"/>
          <a:chExt cx="0" cy="0"/>
        </a:xfrm>
      </p:grpSpPr>
      <p:grpSp>
        <p:nvGrpSpPr>
          <p:cNvPr id="32" name="Group 31"/>
          <p:cNvGrpSpPr/>
          <p:nvPr userDrawn="1"/>
        </p:nvGrpSpPr>
        <p:grpSpPr>
          <a:xfrm flipH="1">
            <a:off x="5868795" y="-718410"/>
            <a:ext cx="7840275" cy="7418211"/>
            <a:chOff x="-1514707" y="-747091"/>
            <a:chExt cx="7840275" cy="7418211"/>
          </a:xfrm>
        </p:grpSpPr>
        <p:sp>
          <p:nvSpPr>
            <p:cNvPr id="33" name="Arc 32"/>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36" name="Picture 3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7" name="Picture 3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17" name="Text Placeholder 23"/>
          <p:cNvSpPr>
            <a:spLocks noGrp="1"/>
          </p:cNvSpPr>
          <p:nvPr>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quote box on right (PINK)">
    <p:spTree>
      <p:nvGrpSpPr>
        <p:cNvPr id="1" name=""/>
        <p:cNvGrpSpPr/>
        <p:nvPr/>
      </p:nvGrpSpPr>
      <p:grpSpPr>
        <a:xfrm>
          <a:off x="0" y="0"/>
          <a:ext cx="0" cy="0"/>
          <a:chOff x="0" y="0"/>
          <a:chExt cx="0" cy="0"/>
        </a:xfrm>
      </p:grpSpPr>
      <p:grpSp>
        <p:nvGrpSpPr>
          <p:cNvPr id="25" name="Group 24"/>
          <p:cNvGrpSpPr/>
          <p:nvPr userDrawn="1"/>
        </p:nvGrpSpPr>
        <p:grpSpPr>
          <a:xfrm flipH="1">
            <a:off x="5854282" y="-721714"/>
            <a:ext cx="7840275" cy="7415245"/>
            <a:chOff x="-1514707" y="-747091"/>
            <a:chExt cx="7840275" cy="7415245"/>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49"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0"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3"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4"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ERGE - FONT TYPEFACE &amp; SIZ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EMERGE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469531" y="1633466"/>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72202"/>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EMERGE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7098716"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quote box on right (TURQUOISE)">
    <p:spTree>
      <p:nvGrpSpPr>
        <p:cNvPr id="1" name=""/>
        <p:cNvGrpSpPr/>
        <p:nvPr/>
      </p:nvGrpSpPr>
      <p:grpSpPr>
        <a:xfrm>
          <a:off x="0" y="0"/>
          <a:ext cx="0" cy="0"/>
          <a:chOff x="0" y="0"/>
          <a:chExt cx="0" cy="0"/>
        </a:xfrm>
      </p:grpSpPr>
      <p:grpSp>
        <p:nvGrpSpPr>
          <p:cNvPr id="25" name="Group 24"/>
          <p:cNvGrpSpPr/>
          <p:nvPr userDrawn="1"/>
        </p:nvGrpSpPr>
        <p:grpSpPr>
          <a:xfrm flipH="1">
            <a:off x="5855348" y="-713039"/>
            <a:ext cx="7840275" cy="7418211"/>
            <a:chOff x="-1514707" y="-747091"/>
            <a:chExt cx="7840275"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40"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1"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3"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4"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quote box on right (LIME)">
    <p:spTree>
      <p:nvGrpSpPr>
        <p:cNvPr id="1" name=""/>
        <p:cNvGrpSpPr/>
        <p:nvPr/>
      </p:nvGrpSpPr>
      <p:grpSpPr>
        <a:xfrm>
          <a:off x="0" y="0"/>
          <a:ext cx="0" cy="0"/>
          <a:chOff x="0" y="0"/>
          <a:chExt cx="0" cy="0"/>
        </a:xfrm>
      </p:grpSpPr>
      <p:grpSp>
        <p:nvGrpSpPr>
          <p:cNvPr id="25" name="Group 24"/>
          <p:cNvGrpSpPr/>
          <p:nvPr userDrawn="1"/>
        </p:nvGrpSpPr>
        <p:grpSpPr>
          <a:xfrm flipH="1">
            <a:off x="5961857" y="-711233"/>
            <a:ext cx="7748306" cy="7418211"/>
            <a:chOff x="-1514707" y="-747091"/>
            <a:chExt cx="7748306"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41"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2"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6"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0950261" y="3294529"/>
            <a:ext cx="1167434" cy="11636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op - Text Bottom  (LIME)">
    <p:spTree>
      <p:nvGrpSpPr>
        <p:cNvPr id="1" name=""/>
        <p:cNvGrpSpPr/>
        <p:nvPr/>
      </p:nvGrpSpPr>
      <p:grpSpPr>
        <a:xfrm>
          <a:off x="0" y="0"/>
          <a:ext cx="0" cy="0"/>
          <a:chOff x="0" y="0"/>
          <a:chExt cx="0" cy="0"/>
        </a:xfrm>
      </p:grpSpPr>
      <p:sp>
        <p:nvSpPr>
          <p:cNvPr id="11"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2"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4" name="Picture 23"/>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25" name="Picture 24"/>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Divider slide (PINK)">
    <p:spTree>
      <p:nvGrpSpPr>
        <p:cNvPr id="1" name=""/>
        <p:cNvGrpSpPr/>
        <p:nvPr/>
      </p:nvGrpSpPr>
      <p:grpSpPr>
        <a:xfrm>
          <a:off x="0" y="0"/>
          <a:ext cx="0" cy="0"/>
          <a:chOff x="0" y="0"/>
          <a:chExt cx="0" cy="0"/>
        </a:xfrm>
      </p:grpSpPr>
      <p:sp>
        <p:nvSpPr>
          <p:cNvPr id="34" name="Freeform 33"/>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1" name="Picture 10"/>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2" name="Picture 1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4" name="Picture 1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Divider slide (LIME)">
    <p:spTree>
      <p:nvGrpSpPr>
        <p:cNvPr id="1" name=""/>
        <p:cNvGrpSpPr/>
        <p:nvPr/>
      </p:nvGrpSpPr>
      <p:grpSpPr>
        <a:xfrm>
          <a:off x="0" y="0"/>
          <a:ext cx="0" cy="0"/>
          <a:chOff x="0" y="0"/>
          <a:chExt cx="0" cy="0"/>
        </a:xfrm>
      </p:grpSpPr>
      <p:sp>
        <p:nvSpPr>
          <p:cNvPr id="11" name="Freeform 10"/>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15" name="Arc 14"/>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0" name="Picture 19"/>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25" name="Picture 24"/>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27" name="Picture 26"/>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ERGE - ICONS">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586901" y="491138"/>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EMERGE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ICON CIRCLE - with text">
    <p:spTree>
      <p:nvGrpSpPr>
        <p:cNvPr id="1" name=""/>
        <p:cNvGrpSpPr/>
        <p:nvPr/>
      </p:nvGrpSpPr>
      <p:grpSpPr>
        <a:xfrm>
          <a:off x="0" y="0"/>
          <a:ext cx="0" cy="0"/>
          <a:chOff x="0" y="0"/>
          <a:chExt cx="0" cy="0"/>
        </a:xfrm>
      </p:grpSpPr>
      <p:sp>
        <p:nvSpPr>
          <p:cNvPr id="32"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74F7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 name="Straight Connector 2"/>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74F7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2" name="Oval 11"/>
          <p:cNvSpPr/>
          <p:nvPr userDrawn="1"/>
        </p:nvSpPr>
        <p:spPr>
          <a:xfrm>
            <a:off x="970490" y="635000"/>
            <a:ext cx="1010710" cy="1010710"/>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E63275"/>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 xmlns:a16="http://schemas.microsoft.com/office/drawing/2014/main" id="{D9AD5449-6D9D-A844-BC95-84A5DAA4D6FC}"/>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 xmlns:a16="http://schemas.microsoft.com/office/drawing/2014/main" id="{25A70F22-7A16-794F-B950-0DE1F7F11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RQUOIS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0B1A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 xmlns:a16="http://schemas.microsoft.com/office/drawing/2014/main" id="{38015EE3-F9E9-8646-A6E0-0A8B03302563}"/>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 xmlns:a16="http://schemas.microsoft.com/office/drawing/2014/main" id="{228F7835-E382-254C-B93A-C59FB21637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M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CEDA29"/>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 xmlns:a16="http://schemas.microsoft.com/office/drawing/2014/main" id="{5D35AF1C-4B9A-C34A-8E5D-E07FB05B43A4}"/>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 xmlns:a16="http://schemas.microsoft.com/office/drawing/2014/main" id="{ECA4D67E-9D1C-A94C-8176-951C7B3741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ME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3" name="Oval 12"/>
          <p:cNvSpPr/>
          <p:nvPr userDrawn="1"/>
        </p:nvSpPr>
        <p:spPr>
          <a:xfrm>
            <a:off x="928811" y="1274475"/>
            <a:ext cx="1061075" cy="1067983"/>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Quote Slide (PINK)">
    <p:spTree>
      <p:nvGrpSpPr>
        <p:cNvPr id="1" name=""/>
        <p:cNvGrpSpPr/>
        <p:nvPr/>
      </p:nvGrpSpPr>
      <p:grpSpPr>
        <a:xfrm>
          <a:off x="0" y="0"/>
          <a:ext cx="0" cy="0"/>
          <a:chOff x="0" y="0"/>
          <a:chExt cx="0" cy="0"/>
        </a:xfrm>
      </p:grpSpPr>
      <p:cxnSp>
        <p:nvCxnSpPr>
          <p:cNvPr id="3" name="Straight Connector 2"/>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510784" y="855426"/>
            <a:ext cx="1196057" cy="1196057"/>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Quote Slide (TURQUOISE)">
    <p:spTree>
      <p:nvGrpSpPr>
        <p:cNvPr id="1" name=""/>
        <p:cNvGrpSpPr/>
        <p:nvPr/>
      </p:nvGrpSpPr>
      <p:grpSpPr>
        <a:xfrm>
          <a:off x="0" y="0"/>
          <a:ext cx="0" cy="0"/>
          <a:chOff x="0" y="0"/>
          <a:chExt cx="0" cy="0"/>
        </a:xfrm>
      </p:grpSpPr>
      <p:cxnSp>
        <p:nvCxnSpPr>
          <p:cNvPr id="18" name="Straight Connector 17"/>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Quote Slide (LIME)">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esign 1">
    <p:spTree>
      <p:nvGrpSpPr>
        <p:cNvPr id="1" name=""/>
        <p:cNvGrpSpPr/>
        <p:nvPr/>
      </p:nvGrpSpPr>
      <p:grpSpPr>
        <a:xfrm>
          <a:off x="0" y="0"/>
          <a:ext cx="0" cy="0"/>
          <a:chOff x="0" y="0"/>
          <a:chExt cx="0" cy="0"/>
        </a:xfrm>
      </p:grpSpPr>
      <p:sp>
        <p:nvSpPr>
          <p:cNvPr id="15" name="Freeform 14"/>
          <p:cNvSpPr/>
          <p:nvPr userDrawn="1"/>
        </p:nvSpPr>
        <p:spPr>
          <a:xfrm>
            <a:off x="0" y="3043451"/>
            <a:ext cx="8001000" cy="3803332"/>
          </a:xfrm>
          <a:custGeom>
            <a:avLst/>
            <a:gdLst>
              <a:gd name="connsiteX0" fmla="*/ 2177650 w 7655712"/>
              <a:gd name="connsiteY0" fmla="*/ 0 h 4619192"/>
              <a:gd name="connsiteX1" fmla="*/ 7623432 w 7655712"/>
              <a:gd name="connsiteY1" fmla="*/ 4438441 h 4619192"/>
              <a:gd name="connsiteX2" fmla="*/ 7655712 w 7655712"/>
              <a:gd name="connsiteY2" fmla="*/ 4619192 h 4619192"/>
              <a:gd name="connsiteX3" fmla="*/ 0 w 7655712"/>
              <a:gd name="connsiteY3" fmla="*/ 4619192 h 4619192"/>
              <a:gd name="connsiteX4" fmla="*/ 0 w 7655712"/>
              <a:gd name="connsiteY4" fmla="*/ 443137 h 4619192"/>
              <a:gd name="connsiteX5" fmla="*/ 13947 w 7655712"/>
              <a:gd name="connsiteY5" fmla="*/ 436832 h 4619192"/>
              <a:gd name="connsiteX6" fmla="*/ 2177650 w 7655712"/>
              <a:gd name="connsiteY6" fmla="*/ 0 h 46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12" h="461919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p:cNvSpPr/>
          <p:nvPr userDrawn="1"/>
        </p:nvSpPr>
        <p:spPr>
          <a:xfrm>
            <a:off x="5826406" y="928119"/>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789158"/>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323510" y="3811560"/>
            <a:ext cx="4654134" cy="1806803"/>
          </a:xfrm>
        </p:spPr>
        <p:txBody>
          <a:bodyPr>
            <a:normAutofit/>
          </a:bodyPr>
          <a:lstStyle>
            <a:lvl1pPr marL="0" indent="0" algn="l">
              <a:lnSpc>
                <a:spcPts val="4000"/>
              </a:lnSpc>
              <a:buNone/>
              <a:defRPr sz="3600" b="0"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1" name="Picture 20"/>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51277" y="4746548"/>
            <a:ext cx="690436" cy="673218"/>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539169" y="5015718"/>
            <a:ext cx="1363247" cy="1350410"/>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80028" y="2183126"/>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1000" y="6033246"/>
            <a:ext cx="3991439" cy="5616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NAVY)">
    <p:spTree>
      <p:nvGrpSpPr>
        <p:cNvPr id="1" name=""/>
        <p:cNvGrpSpPr/>
        <p:nvPr/>
      </p:nvGrpSpPr>
      <p:grpSpPr>
        <a:xfrm>
          <a:off x="0" y="0"/>
          <a:ext cx="0" cy="0"/>
          <a:chOff x="0" y="0"/>
          <a:chExt cx="0" cy="0"/>
        </a:xfrm>
      </p:grpSpPr>
      <p:sp>
        <p:nvSpPr>
          <p:cNvPr id="28" name="Arc 27"/>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5"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6"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TURQUOIS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7" name="Oval 41"/>
          <p:cNvSpPr>
            <a:spLocks noChangeArrowheads="1"/>
          </p:cNvSpPr>
          <p:nvPr userDrawn="1"/>
        </p:nvSpPr>
        <p:spPr bwMode="auto">
          <a:xfrm>
            <a:off x="1863747" y="2031864"/>
            <a:ext cx="1049910" cy="1049910"/>
          </a:xfrm>
          <a:prstGeom prst="ellipse">
            <a:avLst/>
          </a:prstGeom>
          <a:solidFill>
            <a:srgbClr val="E63275"/>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4" name="Straight Connector 3"/>
          <p:cNvCxnSpPr/>
          <p:nvPr userDrawn="1"/>
        </p:nvCxnSpPr>
        <p:spPr>
          <a:xfrm flipH="1">
            <a:off x="555813" y="4342602"/>
            <a:ext cx="3591091" cy="0"/>
          </a:xfrm>
          <a:prstGeom prst="line">
            <a:avLst/>
          </a:prstGeom>
          <a:ln>
            <a:solidFill>
              <a:srgbClr val="E63275"/>
            </a:solidFill>
          </a:ln>
        </p:spPr>
        <p:style>
          <a:lnRef idx="1">
            <a:schemeClr val="accent1"/>
          </a:lnRef>
          <a:fillRef idx="0">
            <a:schemeClr val="accent1"/>
          </a:fillRef>
          <a:effectRef idx="0">
            <a:schemeClr val="accent1"/>
          </a:effectRef>
          <a:fontRef idx="minor">
            <a:schemeClr val="tx1"/>
          </a:fontRef>
        </p:style>
      </p:cxnSp>
      <p:sp>
        <p:nvSpPr>
          <p:cNvPr id="25" name="Oval 41"/>
          <p:cNvSpPr>
            <a:spLocks noChangeArrowheads="1"/>
          </p:cNvSpPr>
          <p:nvPr userDrawn="1"/>
        </p:nvSpPr>
        <p:spPr bwMode="auto">
          <a:xfrm>
            <a:off x="5691676" y="2031864"/>
            <a:ext cx="1049910" cy="1049910"/>
          </a:xfrm>
          <a:prstGeom prst="ellipse">
            <a:avLst/>
          </a:prstGeom>
          <a:solidFill>
            <a:srgbClr val="10B1A2"/>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28" name="Straight Connector 27"/>
          <p:cNvCxnSpPr/>
          <p:nvPr userDrawn="1"/>
        </p:nvCxnSpPr>
        <p:spPr>
          <a:xfrm flipH="1">
            <a:off x="4383742" y="4342602"/>
            <a:ext cx="3591091" cy="0"/>
          </a:xfrm>
          <a:prstGeom prst="line">
            <a:avLst/>
          </a:prstGeom>
          <a:ln>
            <a:solidFill>
              <a:srgbClr val="42B2E6"/>
            </a:solidFill>
          </a:ln>
        </p:spPr>
        <p:style>
          <a:lnRef idx="1">
            <a:schemeClr val="accent1"/>
          </a:lnRef>
          <a:fillRef idx="0">
            <a:schemeClr val="accent1"/>
          </a:fillRef>
          <a:effectRef idx="0">
            <a:schemeClr val="accent1"/>
          </a:effectRef>
          <a:fontRef idx="minor">
            <a:schemeClr val="tx1"/>
          </a:fontRef>
        </p:style>
      </p:cxnSp>
      <p:sp>
        <p:nvSpPr>
          <p:cNvPr id="29" name="Oval 41"/>
          <p:cNvSpPr>
            <a:spLocks noChangeArrowheads="1"/>
          </p:cNvSpPr>
          <p:nvPr userDrawn="1"/>
        </p:nvSpPr>
        <p:spPr bwMode="auto">
          <a:xfrm>
            <a:off x="9407546" y="2031864"/>
            <a:ext cx="1049910" cy="1049910"/>
          </a:xfrm>
          <a:prstGeom prst="ellipse">
            <a:avLst/>
          </a:prstGeom>
          <a:solidFill>
            <a:srgbClr val="CEDA2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35" name="Straight Connector 34"/>
          <p:cNvCxnSpPr/>
          <p:nvPr userDrawn="1"/>
        </p:nvCxnSpPr>
        <p:spPr>
          <a:xfrm flipH="1">
            <a:off x="8099612" y="4342602"/>
            <a:ext cx="3591091" cy="0"/>
          </a:xfrm>
          <a:prstGeom prst="line">
            <a:avLst/>
          </a:prstGeom>
          <a:ln>
            <a:solidFill>
              <a:srgbClr val="CEDA29"/>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13648"/>
            <a:ext cx="7329055" cy="6871648"/>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780012" y="1238704"/>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773277" y="-478573"/>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577959" y="3410884"/>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24" name="Picture 23"/>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26" name="Picture 25"/>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7959" y="5989626"/>
            <a:ext cx="3991439" cy="5616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74933-F2B1-8A48-B5FC-18445F691229}"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4CC3-3726-6A40-B89F-F0B2541AE1A6}" type="slidenum">
              <a:rPr lang="en-US" smtClean="0"/>
              <a:t>‹#›</a:t>
            </a:fld>
            <a:endParaRPr lang="en-US"/>
          </a:p>
        </p:txBody>
      </p:sp>
    </p:spTree>
    <p:extLst>
      <p:ext uri="{BB962C8B-B14F-4D97-AF65-F5344CB8AC3E}">
        <p14:creationId xmlns:p14="http://schemas.microsoft.com/office/powerpoint/2010/main" val="109514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8/5/2020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00" r:id="rId4"/>
    <p:sldLayoutId id="2147483766" r:id="rId5"/>
    <p:sldLayoutId id="2147483742" r:id="rId6"/>
    <p:sldLayoutId id="2147483743" r:id="rId7"/>
    <p:sldLayoutId id="2147483710" r:id="rId8"/>
    <p:sldLayoutId id="2147483745" r:id="rId9"/>
    <p:sldLayoutId id="2147483707" r:id="rId10"/>
    <p:sldLayoutId id="2147483744" r:id="rId11"/>
    <p:sldLayoutId id="2147483720" r:id="rId12"/>
    <p:sldLayoutId id="2147483701" r:id="rId13"/>
    <p:sldLayoutId id="2147483698" r:id="rId14"/>
    <p:sldLayoutId id="2147483715" r:id="rId15"/>
    <p:sldLayoutId id="2147483709" r:id="rId16"/>
    <p:sldLayoutId id="2147483716" r:id="rId17"/>
    <p:sldLayoutId id="2147483708" r:id="rId18"/>
    <p:sldLayoutId id="2147483717" r:id="rId19"/>
    <p:sldLayoutId id="2147483718" r:id="rId20"/>
    <p:sldLayoutId id="2147483719" r:id="rId21"/>
    <p:sldLayoutId id="2147483723" r:id="rId22"/>
    <p:sldLayoutId id="2147483767" r:id="rId23"/>
    <p:sldLayoutId id="2147483654" r:id="rId24"/>
    <p:sldLayoutId id="2147483721" r:id="rId25"/>
    <p:sldLayoutId id="2147483706" r:id="rId26"/>
    <p:sldLayoutId id="2147483768" r:id="rId27"/>
    <p:sldLayoutId id="2147483735" r:id="rId28"/>
    <p:sldLayoutId id="2147483764" r:id="rId29"/>
    <p:sldLayoutId id="2147483736" r:id="rId30"/>
    <p:sldLayoutId id="2147483737" r:id="rId31"/>
    <p:sldLayoutId id="2147483699" r:id="rId32"/>
    <p:sldLayoutId id="2147483769" r:id="rId33"/>
    <p:sldLayoutId id="2147483711" r:id="rId34"/>
    <p:sldLayoutId id="2147483705" r:id="rId35"/>
    <p:sldLayoutId id="2147483738" r:id="rId36"/>
    <p:sldLayoutId id="2147483739" r:id="rId37"/>
    <p:sldLayoutId id="2147483740" r:id="rId38"/>
    <p:sldLayoutId id="2147483741" r:id="rId39"/>
    <p:sldLayoutId id="2147483755" r:id="rId40"/>
    <p:sldLayoutId id="2147483754" r:id="rId41"/>
    <p:sldLayoutId id="2147483753" r:id="rId42"/>
    <p:sldLayoutId id="2147483770" r:id="rId43"/>
    <p:sldLayoutId id="2147483746" r:id="rId44"/>
    <p:sldLayoutId id="2147483734" r:id="rId45"/>
    <p:sldLayoutId id="2147483747" r:id="rId46"/>
    <p:sldLayoutId id="2147483748" r:id="rId47"/>
    <p:sldLayoutId id="2147483749" r:id="rId48"/>
    <p:sldLayoutId id="2147483750" r:id="rId49"/>
    <p:sldLayoutId id="2147483751" r:id="rId50"/>
    <p:sldLayoutId id="2147483752" r:id="rId51"/>
    <p:sldLayoutId id="2147483687" r:id="rId52"/>
    <p:sldLayoutId id="2147483791" r:id="rId53"/>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spritestitch.com/pixel-heart-mug/" TargetMode="External"/><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1452325" TargetMode="External"/><Relationship Id="rId2" Type="http://schemas.openxmlformats.org/officeDocument/2006/relationships/image" Target="../media/image37.jpe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hyperlink" Target="https://www.irishinvestmentnetwork.ie/private-investment-ireland"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localenterprise.i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entrepreneur.com/article/22719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axpixel.net/Finance-Economy-Currency-Icon-Star-Euro-Money-3202621" TargetMode="External"/><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www.forbes.com/sites/allbusiness/2015/02/05/20-things-all-entrepreneurs-should-know-about-angel-investors/#4d8ca1b2c1aa"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irishinvestmentnetwork.ie/"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ech.eu/features/2821/y-combinator-europe-kirsty-nathoo-video/" TargetMode="Externa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www.entrepreneur.com/article/228534"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www.thinkbusiness.ie/articles/crowdfunding-in-ireland-guide/"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crucialcrowdfunding.com/downloads/" TargetMode="External"/><Relationship Id="rId2" Type="http://schemas.openxmlformats.org/officeDocument/2006/relationships/hyperlink" Target="http://crucialcrowdfunding.com/"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GGu9eNnjtec" TargetMode="External"/><Relationship Id="rId2" Type="http://schemas.openxmlformats.org/officeDocument/2006/relationships/hyperlink" Target="https://www.youtube.com/watch?v=LAmlmmIHEeo" TargetMode="Externa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s://www.youtube.com/watch?v=YjEI3b5_104" TargetMode="External"/><Relationship Id="rId4" Type="http://schemas.openxmlformats.org/officeDocument/2006/relationships/hyperlink" Target="https://www.youtube.com/watch?v=EDlysR81gz4"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biggege.org/" TargetMode="External"/><Relationship Id="rId2" Type="http://schemas.openxmlformats.org/officeDocument/2006/relationships/image" Target="../media/image45.png"/><Relationship Id="rId1" Type="http://schemas.openxmlformats.org/officeDocument/2006/relationships/slideLayout" Target="../slideLayouts/slideLayout48.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hyperlink" Target="https://tubitak.gov.tr/tr/destekler/sanayi/ulusal-destek-programlari/icerik-1512-teknogirisim-sermayesi-destegi-programi-bigg" TargetMode="External"/><Relationship Id="rId2" Type="http://schemas.openxmlformats.org/officeDocument/2006/relationships/image" Target="../media/image45.png"/><Relationship Id="rId1" Type="http://schemas.openxmlformats.org/officeDocument/2006/relationships/slideLayout" Target="../slideLayouts/slideLayout48.xml"/><Relationship Id="rId4"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irishinvestmentnetwork.ie/learn/pitching/6-presentation-tips-for-your-next-start-up-pitch"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www.irishinvestmentnetwork.ie/learn/pitching/6-presentation-tips-for-your-next-start-up-pitch"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blog.hubspot.com/marketing/perfect-business-pitch-shark-tank"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s://blog.hubspot.com/marketing/perfect-business-pitch-shark-tank"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hyperlink" Target="http://bit.do/pitchstandout" TargetMode="External"/><Relationship Id="rId13" Type="http://schemas.openxmlformats.org/officeDocument/2006/relationships/image" Target="../media/image49.png"/><Relationship Id="rId3" Type="http://schemas.openxmlformats.org/officeDocument/2006/relationships/hyperlink" Target="http://bit.do/communicatingpitch" TargetMode="External"/><Relationship Id="rId7" Type="http://schemas.openxmlformats.org/officeDocument/2006/relationships/hyperlink" Target="http://bit.do/managenerves" TargetMode="External"/><Relationship Id="rId12" Type="http://schemas.openxmlformats.org/officeDocument/2006/relationships/hyperlink" Target="http://www.best3minutes.com/" TargetMode="External"/><Relationship Id="rId2" Type="http://schemas.openxmlformats.org/officeDocument/2006/relationships/hyperlink" Target="http://bit.do/prepare-pitch" TargetMode="External"/><Relationship Id="rId1" Type="http://schemas.openxmlformats.org/officeDocument/2006/relationships/slideLayout" Target="../slideLayouts/slideLayout9.xml"/><Relationship Id="rId6" Type="http://schemas.openxmlformats.org/officeDocument/2006/relationships/hyperlink" Target="http://bit.do/pitchending" TargetMode="External"/><Relationship Id="rId11" Type="http://schemas.openxmlformats.org/officeDocument/2006/relationships/image" Target="../media/image48.png"/><Relationship Id="rId5" Type="http://schemas.openxmlformats.org/officeDocument/2006/relationships/hyperlink" Target="http://bit.do/pitchstructure" TargetMode="External"/><Relationship Id="rId10" Type="http://schemas.openxmlformats.org/officeDocument/2006/relationships/hyperlink" Target="https://www.youtube.com/watch?v=zuZoSc6H4cM&amp;list=PLnc0kW2YPBfnlI08X0vGVRz3OKTHDi7NP&amp;index=1" TargetMode="External"/><Relationship Id="rId4" Type="http://schemas.openxmlformats.org/officeDocument/2006/relationships/hyperlink" Target="http://bit.do/great-opening-pitch" TargetMode="External"/><Relationship Id="rId9" Type="http://schemas.openxmlformats.org/officeDocument/2006/relationships/hyperlink" Target="http://bit.do/pitch-time"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jpeg"/><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3" Type="http://schemas.openxmlformats.org/officeDocument/2006/relationships/hyperlink" Target="https://www.devletdestekli.com/kosgeb-is-plani-ornegi/" TargetMode="External"/><Relationship Id="rId2" Type="http://schemas.openxmlformats.org/officeDocument/2006/relationships/image" Target="../media/image45.png"/><Relationship Id="rId1" Type="http://schemas.openxmlformats.org/officeDocument/2006/relationships/slideLayout" Target="../slideLayouts/slideLayout48.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52.xml"/><Relationship Id="rId4" Type="http://schemas.openxmlformats.org/officeDocument/2006/relationships/hyperlink" Target="http://www.emergeengineers.e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itting at a table&#10;&#10;Description automatically generated">
            <a:extLst>
              <a:ext uri="{FF2B5EF4-FFF2-40B4-BE49-F238E27FC236}">
                <a16:creationId xmlns="" xmlns:a16="http://schemas.microsoft.com/office/drawing/2014/main" id="{626C8C92-7BF9-4B7B-9CB1-6C8579FB6C7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2"/>
          </p:nvPr>
        </p:nvSpPr>
        <p:spPr>
          <a:xfrm>
            <a:off x="577959" y="2902591"/>
            <a:ext cx="4088056" cy="2883239"/>
          </a:xfrm>
        </p:spPr>
        <p:txBody>
          <a:bodyPr>
            <a:normAutofit/>
          </a:bodyPr>
          <a:lstStyle/>
          <a:p>
            <a:r>
              <a:rPr lang="en-US" b="1" dirty="0" err="1" smtClean="0"/>
              <a:t>Modu</a:t>
            </a:r>
            <a:r>
              <a:rPr lang="pl-PL" b="1" dirty="0" smtClean="0"/>
              <a:t>ł</a:t>
            </a:r>
            <a:r>
              <a:rPr lang="en-US" b="1" dirty="0" smtClean="0"/>
              <a:t> </a:t>
            </a:r>
            <a:r>
              <a:rPr lang="en-US" b="1" dirty="0"/>
              <a:t>8</a:t>
            </a:r>
          </a:p>
          <a:p>
            <a:r>
              <a:rPr lang="pl-PL" dirty="0" smtClean="0"/>
              <a:t>Finansowanie </a:t>
            </a:r>
            <a:r>
              <a:rPr lang="pl-PL" dirty="0" smtClean="0"/>
              <a:t/>
            </a:r>
            <a:br>
              <a:rPr lang="pl-PL" dirty="0" smtClean="0"/>
            </a:br>
            <a:r>
              <a:rPr lang="pl-PL" dirty="0" smtClean="0"/>
              <a:t>i </a:t>
            </a:r>
            <a:r>
              <a:rPr lang="pl-PL" dirty="0" smtClean="0"/>
              <a:t>przygotowanie </a:t>
            </a:r>
            <a:r>
              <a:rPr lang="pl-PL" dirty="0"/>
              <a:t>oferty dla inwestorów.</a:t>
            </a:r>
            <a:endParaRPr lang="en-US" dirty="0"/>
          </a:p>
        </p:txBody>
      </p:sp>
      <p:pic>
        <p:nvPicPr>
          <p:cNvPr id="4" name="Picture 3">
            <a:extLst>
              <a:ext uri="{FF2B5EF4-FFF2-40B4-BE49-F238E27FC236}">
                <a16:creationId xmlns="" xmlns:a16="http://schemas.microsoft.com/office/drawing/2014/main" id="{E9731FDA-C125-D14A-9901-ECCAA32D4B1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6" name="Picture 5">
            <a:extLst>
              <a:ext uri="{FF2B5EF4-FFF2-40B4-BE49-F238E27FC236}">
                <a16:creationId xmlns="" xmlns:a16="http://schemas.microsoft.com/office/drawing/2014/main" id="{DCBBCD31-4C46-B442-A878-747045D7A80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7" name="Picture 6">
            <a:extLst>
              <a:ext uri="{FF2B5EF4-FFF2-40B4-BE49-F238E27FC236}">
                <a16:creationId xmlns="" xmlns:a16="http://schemas.microsoft.com/office/drawing/2014/main" id="{D6C0743C-40FC-4A40-B83C-7FB679ABFA52}"/>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spTree>
    <p:extLst>
      <p:ext uri="{BB962C8B-B14F-4D97-AF65-F5344CB8AC3E}">
        <p14:creationId xmlns:p14="http://schemas.microsoft.com/office/powerpoint/2010/main" val="59684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BE19662-C6D3-4DAF-95AF-6C2FF5EF15BC}"/>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5545527"/>
            <a:ext cx="3653368" cy="660177"/>
          </a:xfrm>
        </p:spPr>
        <p:txBody>
          <a:bodyPr>
            <a:normAutofit fontScale="92500"/>
          </a:bodyPr>
          <a:lstStyle/>
          <a:p>
            <a:r>
              <a:rPr lang="pl-PL" dirty="0" smtClean="0"/>
              <a:t>RODZAJE KOSZTÓW</a:t>
            </a:r>
            <a:endParaRPr lang="en-US" dirty="0"/>
          </a:p>
        </p:txBody>
      </p:sp>
      <p:sp>
        <p:nvSpPr>
          <p:cNvPr id="7" name="Text Placeholder 6"/>
          <p:cNvSpPr>
            <a:spLocks noGrp="1"/>
          </p:cNvSpPr>
          <p:nvPr>
            <p:ph type="body" sz="quarter" idx="14"/>
          </p:nvPr>
        </p:nvSpPr>
        <p:spPr>
          <a:xfrm>
            <a:off x="4382860" y="628641"/>
            <a:ext cx="7447190" cy="4279673"/>
          </a:xfrm>
        </p:spPr>
        <p:txBody>
          <a:bodyPr/>
          <a:lstStyle/>
          <a:p>
            <a:pPr marL="1466850" indent="-1466850"/>
            <a:r>
              <a:rPr lang="pl-PL" b="1" dirty="0" smtClean="0">
                <a:solidFill>
                  <a:srgbClr val="EC2179"/>
                </a:solidFill>
              </a:rPr>
              <a:t>STAŁY</a:t>
            </a:r>
            <a:r>
              <a:rPr lang="en-US" b="1" dirty="0" smtClean="0">
                <a:solidFill>
                  <a:srgbClr val="EC2179"/>
                </a:solidFill>
              </a:rPr>
              <a:t>: </a:t>
            </a:r>
            <a:r>
              <a:rPr lang="en-US" b="1" dirty="0">
                <a:solidFill>
                  <a:srgbClr val="EC2179"/>
                </a:solidFill>
              </a:rPr>
              <a:t>	</a:t>
            </a:r>
            <a:r>
              <a:rPr lang="pl-PL" dirty="0" smtClean="0"/>
              <a:t>Koszty </a:t>
            </a:r>
            <a:r>
              <a:rPr lang="pl-PL" dirty="0"/>
              <a:t>stałe pozostają takie same, niezależnie od tego, ile produkujesz, np. wynajem, pożyczki na sprzęt.</a:t>
            </a:r>
            <a:endParaRPr lang="en-US" b="1" dirty="0">
              <a:solidFill>
                <a:srgbClr val="EC2179"/>
              </a:solidFill>
            </a:endParaRPr>
          </a:p>
          <a:p>
            <a:pPr marL="1466850" indent="-1466850"/>
            <a:r>
              <a:rPr lang="pl-PL" b="1" dirty="0" smtClean="0">
                <a:solidFill>
                  <a:srgbClr val="EC2179"/>
                </a:solidFill>
              </a:rPr>
              <a:t>ZMIENNY</a:t>
            </a:r>
            <a:r>
              <a:rPr lang="en-US" b="1" dirty="0" smtClean="0">
                <a:solidFill>
                  <a:srgbClr val="EC2179"/>
                </a:solidFill>
              </a:rPr>
              <a:t>: </a:t>
            </a:r>
            <a:r>
              <a:rPr lang="en-US" b="1" dirty="0">
                <a:solidFill>
                  <a:srgbClr val="EC2179"/>
                </a:solidFill>
              </a:rPr>
              <a:t>	</a:t>
            </a:r>
            <a:r>
              <a:rPr lang="pl-PL" dirty="0" smtClean="0"/>
              <a:t>Koszty </a:t>
            </a:r>
            <a:r>
              <a:rPr lang="pl-PL" dirty="0"/>
              <a:t>zmienne odnoszą się do ilości wytwarzanych towarów lub usług. Są bezpośrednio związane ze zmianami w działalności, np. materiały, zapasy, opakowania, media. Im więcej sprzedajesz, tym rosną Twoje koszty zmienne. Na przykład produkujesz kubki ceramiczne za 2 euro za kubek. Jeśli wyprodukujesz 500 jednostek, koszt zmienny wyniesie 1000 EUR</a:t>
            </a:r>
            <a:r>
              <a:rPr lang="pl-PL" dirty="0" smtClean="0"/>
              <a:t>.</a:t>
            </a:r>
          </a:p>
          <a:p>
            <a:pPr marL="1466850" indent="-1466850"/>
            <a:r>
              <a:rPr lang="pl-PL" dirty="0" smtClean="0"/>
              <a:t> </a:t>
            </a:r>
            <a:br>
              <a:rPr lang="pl-PL" dirty="0" smtClean="0"/>
            </a:br>
            <a:r>
              <a:rPr lang="pl-PL" i="1" dirty="0">
                <a:solidFill>
                  <a:srgbClr val="EC2179"/>
                </a:solidFill>
              </a:rPr>
              <a:t>Jeśli czynsz wynosi 100 euro miesięcznie, to się nie zmieni, </a:t>
            </a:r>
            <a:r>
              <a:rPr lang="pl-PL" i="1" dirty="0" smtClean="0">
                <a:solidFill>
                  <a:srgbClr val="EC2179"/>
                </a:solidFill>
              </a:rPr>
              <a:t>niezależnie czy  </a:t>
            </a:r>
            <a:r>
              <a:rPr lang="pl-PL" i="1" dirty="0">
                <a:solidFill>
                  <a:srgbClr val="EC2179"/>
                </a:solidFill>
              </a:rPr>
              <a:t>sprzedasz 10 kubków </a:t>
            </a:r>
            <a:r>
              <a:rPr lang="pl-PL" i="1" dirty="0" smtClean="0">
                <a:solidFill>
                  <a:srgbClr val="EC2179"/>
                </a:solidFill>
              </a:rPr>
              <a:t>czy 1000 </a:t>
            </a:r>
            <a:r>
              <a:rPr lang="pl-PL" i="1" dirty="0">
                <a:solidFill>
                  <a:srgbClr val="EC2179"/>
                </a:solidFill>
              </a:rPr>
              <a:t>kubków.</a:t>
            </a:r>
            <a:endParaRPr lang="en-US" i="1" dirty="0">
              <a:solidFill>
                <a:srgbClr val="EC2179"/>
              </a:solidFill>
            </a:endParaRP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586" y="2882779"/>
            <a:ext cx="2724254" cy="2179403"/>
          </a:xfrm>
          <a:prstGeom prst="rect">
            <a:avLst/>
          </a:prstGeom>
        </p:spPr>
      </p:pic>
      <p:sp>
        <p:nvSpPr>
          <p:cNvPr id="11" name="Rectangle 10"/>
          <p:cNvSpPr/>
          <p:nvPr/>
        </p:nvSpPr>
        <p:spPr>
          <a:xfrm>
            <a:off x="2256988" y="4553270"/>
            <a:ext cx="1095173" cy="369332"/>
          </a:xfrm>
          <a:prstGeom prst="rect">
            <a:avLst/>
          </a:prstGeom>
        </p:spPr>
        <p:txBody>
          <a:bodyPr wrap="none">
            <a:spAutoFit/>
          </a:bodyPr>
          <a:lstStyle/>
          <a:p>
            <a:pPr algn="ctr"/>
            <a:r>
              <a:rPr lang="pl-PL" b="1" dirty="0" smtClean="0">
                <a:solidFill>
                  <a:srgbClr val="EC2179"/>
                </a:solidFill>
              </a:rPr>
              <a:t>ZMIENNY</a:t>
            </a:r>
            <a:endParaRPr lang="en-US" b="1" dirty="0">
              <a:solidFill>
                <a:srgbClr val="EC2179"/>
              </a:solidFill>
            </a:endParaRPr>
          </a:p>
        </p:txBody>
      </p:sp>
      <p:sp>
        <p:nvSpPr>
          <p:cNvPr id="12" name="Rectangle 11"/>
          <p:cNvSpPr/>
          <p:nvPr/>
        </p:nvSpPr>
        <p:spPr>
          <a:xfrm>
            <a:off x="618823" y="4538982"/>
            <a:ext cx="746166" cy="369332"/>
          </a:xfrm>
          <a:prstGeom prst="rect">
            <a:avLst/>
          </a:prstGeom>
        </p:spPr>
        <p:txBody>
          <a:bodyPr wrap="none">
            <a:spAutoFit/>
          </a:bodyPr>
          <a:lstStyle/>
          <a:p>
            <a:pPr algn="ctr"/>
            <a:r>
              <a:rPr lang="pl-PL" b="1" dirty="0" smtClean="0">
                <a:solidFill>
                  <a:srgbClr val="EC2179"/>
                </a:solidFill>
              </a:rPr>
              <a:t>STAŁY</a:t>
            </a:r>
            <a:endParaRPr lang="en-US" b="1" dirty="0">
              <a:solidFill>
                <a:srgbClr val="EC2179"/>
              </a:solidFill>
            </a:endParaRPr>
          </a:p>
        </p:txBody>
      </p:sp>
    </p:spTree>
    <p:extLst>
      <p:ext uri="{BB962C8B-B14F-4D97-AF65-F5344CB8AC3E}">
        <p14:creationId xmlns:p14="http://schemas.microsoft.com/office/powerpoint/2010/main" val="101708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155069-4525-47BD-A9DD-4E4D640C5F09}"/>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 xmlns:a16="http://schemas.microsoft.com/office/drawing/2014/main" id="{A616905C-3B0D-4AE9-9D9C-368DE8B08112}"/>
              </a:ext>
            </a:extLst>
          </p:cNvPr>
          <p:cNvSpPr>
            <a:spLocks noGrp="1"/>
          </p:cNvSpPr>
          <p:nvPr>
            <p:ph type="body" sz="quarter" idx="13"/>
          </p:nvPr>
        </p:nvSpPr>
        <p:spPr/>
        <p:txBody>
          <a:bodyPr/>
          <a:lstStyle/>
          <a:p>
            <a:pPr algn="ctr"/>
            <a:r>
              <a:rPr lang="en-US" dirty="0"/>
              <a:t>WYCENA I ZYSK</a:t>
            </a:r>
            <a:endParaRPr lang="en-IE" dirty="0"/>
          </a:p>
        </p:txBody>
      </p:sp>
      <p:sp>
        <p:nvSpPr>
          <p:cNvPr id="3" name="Text Placeholder 2">
            <a:extLst>
              <a:ext uri="{FF2B5EF4-FFF2-40B4-BE49-F238E27FC236}">
                <a16:creationId xmlns="" xmlns:a16="http://schemas.microsoft.com/office/drawing/2014/main" id="{C7248F9B-6309-4D16-84C8-D330B8EBF5AE}"/>
              </a:ext>
            </a:extLst>
          </p:cNvPr>
          <p:cNvSpPr>
            <a:spLocks noGrp="1"/>
          </p:cNvSpPr>
          <p:nvPr>
            <p:ph type="body" sz="quarter" idx="14"/>
          </p:nvPr>
        </p:nvSpPr>
        <p:spPr>
          <a:xfrm>
            <a:off x="3005959" y="1938773"/>
            <a:ext cx="9038896" cy="3975101"/>
          </a:xfrm>
        </p:spPr>
        <p:txBody>
          <a:bodyPr/>
          <a:lstStyle/>
          <a:p>
            <a:pPr marL="342900" indent="-342900">
              <a:buClr>
                <a:srgbClr val="EC2179"/>
              </a:buClr>
              <a:buFont typeface="Arial" charset="0"/>
              <a:buChar char="•"/>
            </a:pPr>
            <a:r>
              <a:rPr lang="pl-PL" dirty="0"/>
              <a:t>Wycena produktu lub usługi jest jedną z najważniejszych decyzji biznesowych, jakie podejmiesz.</a:t>
            </a:r>
          </a:p>
          <a:p>
            <a:pPr marL="342900" indent="-342900">
              <a:buClr>
                <a:srgbClr val="EC2179"/>
              </a:buClr>
              <a:buFont typeface="Arial" charset="0"/>
              <a:buChar char="•"/>
            </a:pPr>
            <a:r>
              <a:rPr lang="pl-PL" dirty="0"/>
              <a:t>Musisz oferować swoje produkty za cenę, którą rynek docelowy jest skłonny zapłacić - i taką, która przyniesie Ci zysk - w przeciwnym razie nie będziesz w biznesie długo!</a:t>
            </a:r>
          </a:p>
          <a:p>
            <a:pPr marL="342900" indent="-342900">
              <a:buClr>
                <a:srgbClr val="EC2179"/>
              </a:buClr>
              <a:buFont typeface="Arial" charset="0"/>
              <a:buChar char="•"/>
            </a:pPr>
            <a:r>
              <a:rPr lang="pl-PL" dirty="0"/>
              <a:t>Twoja wycena musi uwzględniać koszty, ale musi również uwzględniać </a:t>
            </a:r>
            <a:r>
              <a:rPr lang="pl-PL" dirty="0" smtClean="0"/>
              <a:t>ofertę konkurencji.</a:t>
            </a:r>
          </a:p>
          <a:p>
            <a:pPr marL="342900" indent="-342900">
              <a:buClr>
                <a:srgbClr val="EC2179"/>
              </a:buClr>
              <a:buFont typeface="Arial" charset="0"/>
              <a:buChar char="•"/>
            </a:pPr>
            <a:r>
              <a:rPr lang="pl-PL" dirty="0" smtClean="0"/>
              <a:t>Pakiet </a:t>
            </a:r>
            <a:r>
              <a:rPr lang="pl-PL" dirty="0"/>
              <a:t>- łączenie produktów i usług może być sposobem na zwiększenie ceny z góry (a tym samym zysku), oferując wartość dodaną, która nic Cię nie kosztuje w krótkim okresie. Na przykład pakiety obsługi i wsparcia sprzedawane przy zakupie </a:t>
            </a:r>
            <a:r>
              <a:rPr lang="pl-PL" dirty="0" smtClean="0"/>
              <a:t>towarów.</a:t>
            </a:r>
            <a:endParaRPr lang="en-US" dirty="0"/>
          </a:p>
          <a:p>
            <a:endParaRPr lang="en-IE" dirty="0"/>
          </a:p>
        </p:txBody>
      </p:sp>
      <p:pic>
        <p:nvPicPr>
          <p:cNvPr id="4" name="Picture 3">
            <a:extLst>
              <a:ext uri="{FF2B5EF4-FFF2-40B4-BE49-F238E27FC236}">
                <a16:creationId xmlns="" xmlns:a16="http://schemas.microsoft.com/office/drawing/2014/main" id="{AA6AC9CC-7880-44C8-AFE3-CC3AF7C5D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85" y="4004440"/>
            <a:ext cx="2947174" cy="2610671"/>
          </a:xfrm>
          <a:prstGeom prst="rect">
            <a:avLst/>
          </a:prstGeom>
        </p:spPr>
      </p:pic>
    </p:spTree>
    <p:extLst>
      <p:ext uri="{BB962C8B-B14F-4D97-AF65-F5344CB8AC3E}">
        <p14:creationId xmlns:p14="http://schemas.microsoft.com/office/powerpoint/2010/main" val="231109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F1CEC31-8257-4AE3-8DD7-5874896AA4F9}"/>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a:t>
            </a:r>
            <a:r>
              <a:rPr lang="pl-PL" dirty="0" smtClean="0"/>
              <a:t>KALKULACJI KOSZTÓW</a:t>
            </a:r>
            <a:endParaRPr lang="en-US" dirty="0"/>
          </a:p>
        </p:txBody>
      </p:sp>
      <p:sp>
        <p:nvSpPr>
          <p:cNvPr id="7" name="Text Placeholder 6"/>
          <p:cNvSpPr>
            <a:spLocks noGrp="1"/>
          </p:cNvSpPr>
          <p:nvPr>
            <p:ph type="body" sz="quarter" idx="14"/>
          </p:nvPr>
        </p:nvSpPr>
        <p:spPr>
          <a:xfrm>
            <a:off x="4265461" y="2144065"/>
            <a:ext cx="7447190" cy="4279673"/>
          </a:xfrm>
        </p:spPr>
        <p:txBody>
          <a:bodyPr/>
          <a:lstStyle/>
          <a:p>
            <a:pPr marL="342900" indent="-342900">
              <a:buClr>
                <a:srgbClr val="EC2179"/>
              </a:buClr>
              <a:buFont typeface="Arial" charset="0"/>
              <a:buChar char="•"/>
            </a:pPr>
            <a:r>
              <a:rPr lang="pl-PL" dirty="0"/>
              <a:t>Oblicz wszystkie koszty produktu</a:t>
            </a:r>
          </a:p>
          <a:p>
            <a:pPr marL="342900" indent="-342900">
              <a:buClr>
                <a:srgbClr val="EC2179"/>
              </a:buClr>
              <a:buFont typeface="Arial" charset="0"/>
              <a:buChar char="•"/>
            </a:pPr>
            <a:r>
              <a:rPr lang="pl-PL" dirty="0"/>
              <a:t>Określ liczbę jednostek - ile możesz wyprodukować i co ważne, ile możesz sprzedać (jest różnica!)</a:t>
            </a:r>
          </a:p>
          <a:p>
            <a:pPr marL="342900" indent="-342900">
              <a:buClr>
                <a:srgbClr val="EC2179"/>
              </a:buClr>
              <a:buFont typeface="Arial" charset="0"/>
              <a:buChar char="•"/>
            </a:pPr>
            <a:r>
              <a:rPr lang="pl-PL" dirty="0"/>
              <a:t>Podziel całkowite koszty przez liczbę jednostek</a:t>
            </a:r>
          </a:p>
          <a:p>
            <a:pPr marL="342900" indent="-342900">
              <a:buClr>
                <a:srgbClr val="EC2179"/>
              </a:buClr>
              <a:buFont typeface="Arial" charset="0"/>
              <a:buChar char="•"/>
            </a:pPr>
            <a:r>
              <a:rPr lang="pl-PL" dirty="0"/>
              <a:t>Dodaj wartość zysku - magiczną liczbę generującą cenę dla klienta</a:t>
            </a: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78377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000" dirty="0">
                <a:solidFill>
                  <a:srgbClr val="EC2179"/>
                </a:solidFill>
              </a:rPr>
              <a:t>PODEJŚCIE OPARTE NA KOSZTACH CAŁKOWITYCH</a:t>
            </a:r>
          </a:p>
        </p:txBody>
      </p:sp>
    </p:spTree>
    <p:extLst>
      <p:ext uri="{BB962C8B-B14F-4D97-AF65-F5344CB8AC3E}">
        <p14:creationId xmlns:p14="http://schemas.microsoft.com/office/powerpoint/2010/main" val="80884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7B5E0FF-0F43-48C4-A58D-19D2ED0B385D}"/>
              </a:ext>
            </a:extLst>
          </p:cNvPr>
          <p:cNvSpPr/>
          <p:nvPr/>
        </p:nvSpPr>
        <p:spPr>
          <a:xfrm>
            <a:off x="3769671" y="1410888"/>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KALKULACJI KOSZTÓW</a:t>
            </a:r>
          </a:p>
        </p:txBody>
      </p:sp>
      <p:sp>
        <p:nvSpPr>
          <p:cNvPr id="7" name="Text Placeholder 6"/>
          <p:cNvSpPr>
            <a:spLocks noGrp="1"/>
          </p:cNvSpPr>
          <p:nvPr>
            <p:ph type="body" sz="quarter" idx="14"/>
          </p:nvPr>
        </p:nvSpPr>
        <p:spPr>
          <a:xfrm>
            <a:off x="4175610" y="1240221"/>
            <a:ext cx="7447190" cy="4638653"/>
          </a:xfrm>
        </p:spPr>
        <p:txBody>
          <a:bodyPr/>
          <a:lstStyle/>
          <a:p>
            <a:r>
              <a:rPr lang="pl-PL" b="1" dirty="0">
                <a:solidFill>
                  <a:srgbClr val="EC2179"/>
                </a:solidFill>
              </a:rPr>
              <a:t>Przykład (kubki - nie jest to przykład inżynierski, ale łatwy do zrozumienia</a:t>
            </a:r>
            <a:r>
              <a:rPr lang="pl-PL" b="1" dirty="0" smtClean="0">
                <a:solidFill>
                  <a:srgbClr val="EC2179"/>
                </a:solidFill>
              </a:rPr>
              <a:t>!)</a:t>
            </a:r>
            <a:endParaRPr lang="en-US" b="1" dirty="0" smtClean="0">
              <a:solidFill>
                <a:srgbClr val="EC2179"/>
              </a:solidFill>
            </a:endParaRPr>
          </a:p>
          <a:p>
            <a:pPr marL="342900" indent="-342900">
              <a:buClr>
                <a:srgbClr val="EC2179"/>
              </a:buClr>
              <a:buFont typeface="Arial" charset="0"/>
              <a:buChar char="•"/>
            </a:pPr>
            <a:r>
              <a:rPr lang="pl-PL" dirty="0"/>
              <a:t>Całkowity koszt obejmujący wszystkie stałe i zmienne koszty prowadzenia mojej działalności związanej z kubkami przez 1 rok wynosi 10 000 EUR</a:t>
            </a:r>
          </a:p>
          <a:p>
            <a:pPr marL="342900" indent="-342900">
              <a:buClr>
                <a:srgbClr val="EC2179"/>
              </a:buClr>
              <a:buFont typeface="Arial" charset="0"/>
              <a:buChar char="•"/>
            </a:pPr>
            <a:r>
              <a:rPr lang="pl-PL" dirty="0"/>
              <a:t>Przewiduję, że mogę sprzedać 10000 kubków (sztuk)</a:t>
            </a:r>
          </a:p>
          <a:p>
            <a:pPr marL="342900" indent="-342900">
              <a:buClr>
                <a:srgbClr val="EC2179"/>
              </a:buClr>
              <a:buFont typeface="Arial" charset="0"/>
              <a:buChar char="•"/>
            </a:pPr>
            <a:r>
              <a:rPr lang="pl-PL" dirty="0"/>
              <a:t>Chcę zarobić 40%</a:t>
            </a:r>
          </a:p>
          <a:p>
            <a:pPr marL="342900" indent="-342900">
              <a:buClr>
                <a:srgbClr val="EC2179"/>
              </a:buClr>
              <a:buFont typeface="Arial" charset="0"/>
              <a:buChar char="•"/>
            </a:pPr>
            <a:r>
              <a:rPr lang="pl-PL" dirty="0"/>
              <a:t>Cena podana klientowi to 1,40 € za sztukę</a:t>
            </a:r>
            <a:endParaRPr lang="en-US" dirty="0"/>
          </a:p>
          <a:p>
            <a:r>
              <a:rPr lang="pl-PL" i="1">
                <a:solidFill>
                  <a:srgbClr val="EC2179"/>
                </a:solidFill>
              </a:rPr>
              <a:t>10000 € podzielone przez 10000 kubków = 1 € za kubek Dodaj zysk 100% - 1 € Cena 2,00 €</a:t>
            </a: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8089962"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000" dirty="0">
                <a:solidFill>
                  <a:srgbClr val="EC2179"/>
                </a:solidFill>
              </a:rPr>
              <a:t>PODEJŚCIE OPARTE NA KOSZTACH </a:t>
            </a:r>
            <a:r>
              <a:rPr lang="pl-PL" sz="3200" dirty="0">
                <a:solidFill>
                  <a:srgbClr val="EC2179"/>
                </a:solidFill>
              </a:rPr>
              <a:t>CAŁKOWITYCH</a:t>
            </a:r>
          </a:p>
        </p:txBody>
      </p:sp>
      <p:pic>
        <p:nvPicPr>
          <p:cNvPr id="3" name="Picture 2" descr="A coffee mug&#10;&#10;Description automatically generated">
            <a:extLst>
              <a:ext uri="{FF2B5EF4-FFF2-40B4-BE49-F238E27FC236}">
                <a16:creationId xmlns="" xmlns:a16="http://schemas.microsoft.com/office/drawing/2014/main" id="{AD9E25C5-21AC-49ED-9E95-E87D678BE2B5}"/>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510340" y="2995375"/>
            <a:ext cx="1633776" cy="1633776"/>
          </a:xfrm>
          <a:prstGeom prst="rect">
            <a:avLst/>
          </a:prstGeom>
        </p:spPr>
      </p:pic>
    </p:spTree>
    <p:extLst>
      <p:ext uri="{BB962C8B-B14F-4D97-AF65-F5344CB8AC3E}">
        <p14:creationId xmlns:p14="http://schemas.microsoft.com/office/powerpoint/2010/main" val="158800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C60998E-F231-404E-971A-CFF7F0C44522}"/>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KALKULACJI </a:t>
            </a:r>
            <a:r>
              <a:rPr lang="pl-PL" dirty="0" smtClean="0"/>
              <a:t>KOSZTÓW</a:t>
            </a:r>
            <a:endParaRPr lang="pl-PL" dirty="0"/>
          </a:p>
        </p:txBody>
      </p:sp>
      <p:sp>
        <p:nvSpPr>
          <p:cNvPr id="7" name="Text Placeholder 6"/>
          <p:cNvSpPr>
            <a:spLocks noGrp="1"/>
          </p:cNvSpPr>
          <p:nvPr>
            <p:ph type="body" sz="quarter" idx="14"/>
          </p:nvPr>
        </p:nvSpPr>
        <p:spPr>
          <a:xfrm>
            <a:off x="4382860" y="1494971"/>
            <a:ext cx="7447190" cy="3413343"/>
          </a:xfrm>
        </p:spPr>
        <p:txBody>
          <a:bodyPr/>
          <a:lstStyle/>
          <a:p>
            <a:pPr>
              <a:lnSpc>
                <a:spcPct val="100000"/>
              </a:lnSpc>
              <a:spcBef>
                <a:spcPts val="300"/>
              </a:spcBef>
            </a:pPr>
            <a:r>
              <a:rPr lang="pl-PL" b="1" dirty="0" smtClean="0">
                <a:solidFill>
                  <a:srgbClr val="EC2179"/>
                </a:solidFill>
              </a:rPr>
              <a:t>Korzyści</a:t>
            </a:r>
            <a:endParaRPr lang="en-US" b="1" dirty="0">
              <a:solidFill>
                <a:srgbClr val="EC2179"/>
              </a:solidFill>
            </a:endParaRPr>
          </a:p>
          <a:p>
            <a:pPr marL="342900" indent="-342900">
              <a:lnSpc>
                <a:spcPct val="100000"/>
              </a:lnSpc>
              <a:spcBef>
                <a:spcPts val="300"/>
              </a:spcBef>
              <a:buClr>
                <a:srgbClr val="EC2179"/>
              </a:buClr>
              <a:buFont typeface="Arial" charset="0"/>
              <a:buChar char="•"/>
            </a:pPr>
            <a:r>
              <a:rPr lang="pl-PL" dirty="0" smtClean="0"/>
              <a:t>Proste </a:t>
            </a:r>
            <a:r>
              <a:rPr lang="pl-PL" dirty="0"/>
              <a:t>w obsłudze</a:t>
            </a:r>
          </a:p>
          <a:p>
            <a:pPr marL="342900" indent="-342900">
              <a:lnSpc>
                <a:spcPct val="100000"/>
              </a:lnSpc>
              <a:spcBef>
                <a:spcPts val="300"/>
              </a:spcBef>
              <a:buClr>
                <a:srgbClr val="EC2179"/>
              </a:buClr>
              <a:buFont typeface="Arial" charset="0"/>
              <a:buChar char="•"/>
            </a:pPr>
            <a:r>
              <a:rPr lang="pl-PL" dirty="0" smtClean="0"/>
              <a:t>Zapewniają </a:t>
            </a:r>
            <a:r>
              <a:rPr lang="pl-PL" dirty="0"/>
              <a:t>zysk</a:t>
            </a:r>
            <a:endParaRPr lang="en-US" dirty="0"/>
          </a:p>
          <a:p>
            <a:pPr>
              <a:lnSpc>
                <a:spcPct val="100000"/>
              </a:lnSpc>
              <a:spcBef>
                <a:spcPts val="300"/>
              </a:spcBef>
            </a:pPr>
            <a:r>
              <a:rPr lang="pl-PL" b="1" dirty="0" smtClean="0">
                <a:solidFill>
                  <a:srgbClr val="EC2179"/>
                </a:solidFill>
              </a:rPr>
              <a:t>Niekorzyści</a:t>
            </a:r>
            <a:endParaRPr lang="en-US" dirty="0"/>
          </a:p>
          <a:p>
            <a:pPr marL="342900" indent="-342900">
              <a:lnSpc>
                <a:spcPct val="100000"/>
              </a:lnSpc>
              <a:spcBef>
                <a:spcPts val="300"/>
              </a:spcBef>
              <a:buClr>
                <a:srgbClr val="EC2179"/>
              </a:buClr>
              <a:buFont typeface="Arial" charset="0"/>
              <a:buChar char="•"/>
            </a:pPr>
            <a:r>
              <a:rPr lang="pl-PL" dirty="0"/>
              <a:t>Nie </a:t>
            </a:r>
            <a:r>
              <a:rPr lang="pl-PL" dirty="0" smtClean="0"/>
              <a:t>nadają </a:t>
            </a:r>
            <a:r>
              <a:rPr lang="pl-PL" dirty="0"/>
              <a:t>się dla firm o zmiennych obrotach</a:t>
            </a:r>
          </a:p>
          <a:p>
            <a:pPr marL="342900" indent="-342900">
              <a:lnSpc>
                <a:spcPct val="100000"/>
              </a:lnSpc>
              <a:spcBef>
                <a:spcPts val="300"/>
              </a:spcBef>
              <a:buClr>
                <a:srgbClr val="EC2179"/>
              </a:buClr>
              <a:buFont typeface="Arial" charset="0"/>
              <a:buChar char="•"/>
            </a:pPr>
            <a:r>
              <a:rPr lang="pl-PL" dirty="0" smtClean="0"/>
              <a:t>Brak </a:t>
            </a:r>
            <a:r>
              <a:rPr lang="pl-PL" dirty="0"/>
              <a:t>elastyczności przy podejmowaniu nowych decyzji biznesowych</a:t>
            </a: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8226597"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000" dirty="0">
                <a:solidFill>
                  <a:srgbClr val="EC2179"/>
                </a:solidFill>
              </a:rPr>
              <a:t>PODEJŚCIE OPARTE NA KOSZTACH CAŁKOWITYCH</a:t>
            </a:r>
          </a:p>
        </p:txBody>
      </p:sp>
    </p:spTree>
    <p:extLst>
      <p:ext uri="{BB962C8B-B14F-4D97-AF65-F5344CB8AC3E}">
        <p14:creationId xmlns:p14="http://schemas.microsoft.com/office/powerpoint/2010/main" val="199016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KALKULACJI KOSZTÓW</a:t>
            </a:r>
          </a:p>
        </p:txBody>
      </p:sp>
      <p:sp>
        <p:nvSpPr>
          <p:cNvPr id="8" name="Rectangle 7"/>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4"/>
          </p:nvPr>
        </p:nvSpPr>
        <p:spPr>
          <a:xfrm>
            <a:off x="4354286" y="1215808"/>
            <a:ext cx="7390039" cy="3413343"/>
          </a:xfrm>
        </p:spPr>
        <p:txBody>
          <a:bodyPr/>
          <a:lstStyle/>
          <a:p>
            <a:pPr>
              <a:spcBef>
                <a:spcPts val="500"/>
              </a:spcBef>
            </a:pPr>
            <a:r>
              <a:rPr lang="pl-PL" b="1" dirty="0" smtClean="0">
                <a:solidFill>
                  <a:srgbClr val="EC2179"/>
                </a:solidFill>
              </a:rPr>
              <a:t>Oblicz „wyjście na czysto” </a:t>
            </a:r>
            <a:endParaRPr lang="en-US" b="1" dirty="0">
              <a:solidFill>
                <a:srgbClr val="EC2179"/>
              </a:solidFill>
            </a:endParaRPr>
          </a:p>
          <a:p>
            <a:pPr>
              <a:spcBef>
                <a:spcPts val="500"/>
              </a:spcBef>
            </a:pPr>
            <a:r>
              <a:rPr lang="pl-PL" dirty="0"/>
              <a:t>Aby być opłacalnym w biznesie, ważne jest, aby wiedzieć, jaki jest Twój próg rentowności. Twój próg rentowności to punkt, w którym całkowita sprzedaż równa się całkowitym kosztom lub wydatkom. W tym momencie nie ma zysku ani straty - innymi słowy, „osiągasz rentowność”.</a:t>
            </a:r>
          </a:p>
          <a:p>
            <a:pPr>
              <a:spcBef>
                <a:spcPts val="500"/>
              </a:spcBef>
            </a:pPr>
            <a:endParaRPr lang="pl-PL" dirty="0"/>
          </a:p>
          <a:p>
            <a:pPr>
              <a:spcBef>
                <a:spcPts val="500"/>
              </a:spcBef>
            </a:pPr>
            <a:r>
              <a:rPr lang="pl-PL" b="1" dirty="0">
                <a:solidFill>
                  <a:srgbClr val="EC2179"/>
                </a:solidFill>
              </a:rPr>
              <a:t>Dlaczego Twój próg rentowności jest ważny?</a:t>
            </a:r>
          </a:p>
          <a:p>
            <a:pPr>
              <a:spcBef>
                <a:spcPts val="500"/>
              </a:spcBef>
            </a:pPr>
            <a:r>
              <a:rPr lang="pl-PL" dirty="0"/>
              <a:t>Twoja firma może obracać </a:t>
            </a:r>
            <a:r>
              <a:rPr lang="pl-PL" dirty="0" smtClean="0"/>
              <a:t>dużą ilością  </a:t>
            </a:r>
            <a:r>
              <a:rPr lang="pl-PL" dirty="0"/>
              <a:t>pieniędzy, ale nadal przynosić straty. Znajomość progu rentowności jest niezbędna przy ustalaniu cen, ustalaniu budżetów sprzedaży i przygotowywaniu </a:t>
            </a:r>
            <a:r>
              <a:rPr lang="pl-PL" dirty="0" smtClean="0"/>
              <a:t>biznes planu.</a:t>
            </a:r>
            <a:endParaRPr lang="pl-PL" i="1" dirty="0">
              <a:solidFill>
                <a:srgbClr val="EC2179"/>
              </a:solidFill>
            </a:endParaRPr>
          </a:p>
          <a:p>
            <a:pPr>
              <a:spcBef>
                <a:spcPts val="500"/>
              </a:spcBef>
            </a:pPr>
            <a:r>
              <a:rPr lang="pl-PL" i="1" dirty="0">
                <a:solidFill>
                  <a:srgbClr val="EC2179"/>
                </a:solidFill>
              </a:rPr>
              <a:t>Druga metoda kalkulacji kosztów (podejście </a:t>
            </a:r>
            <a:r>
              <a:rPr lang="pl-PL" i="1" dirty="0" smtClean="0">
                <a:solidFill>
                  <a:srgbClr val="EC2179"/>
                </a:solidFill>
              </a:rPr>
              <a:t>nakładowe) </a:t>
            </a:r>
            <a:r>
              <a:rPr lang="pl-PL" i="1" dirty="0">
                <a:solidFill>
                  <a:srgbClr val="EC2179"/>
                </a:solidFill>
              </a:rPr>
              <a:t>lepiej odzwierciedla próg rentowności.</a:t>
            </a:r>
            <a:endParaRPr lang="en-US" dirty="0"/>
          </a:p>
          <a:p>
            <a:pPr>
              <a:spcBef>
                <a:spcPts val="500"/>
              </a:spcBef>
            </a:pPr>
            <a:endParaRPr lang="en-US" sz="500" dirty="0"/>
          </a:p>
          <a:p>
            <a:pPr>
              <a:spcBef>
                <a:spcPts val="500"/>
              </a:spcBef>
            </a:pP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7974348"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000" dirty="0" smtClean="0">
                <a:solidFill>
                  <a:srgbClr val="EC2179"/>
                </a:solidFill>
              </a:rPr>
              <a:t>PODEJŚCIE OPARTE NA </a:t>
            </a:r>
            <a:r>
              <a:rPr lang="pl-PL" sz="3000" dirty="0">
                <a:solidFill>
                  <a:srgbClr val="EC2179"/>
                </a:solidFill>
              </a:rPr>
              <a:t>KOSZTACH </a:t>
            </a:r>
            <a:r>
              <a:rPr lang="pl-PL" sz="3000" dirty="0" smtClean="0">
                <a:solidFill>
                  <a:srgbClr val="EC2179"/>
                </a:solidFill>
              </a:rPr>
              <a:t>CAŁKOWITYCH</a:t>
            </a:r>
          </a:p>
          <a:p>
            <a:endParaRPr lang="en-US" sz="3200" dirty="0">
              <a:solidFill>
                <a:srgbClr val="EC2179"/>
              </a:solidFill>
            </a:endParaRPr>
          </a:p>
        </p:txBody>
      </p:sp>
    </p:spTree>
    <p:extLst>
      <p:ext uri="{BB962C8B-B14F-4D97-AF65-F5344CB8AC3E}">
        <p14:creationId xmlns:p14="http://schemas.microsoft.com/office/powerpoint/2010/main" val="124054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08B1317-2FC9-42EB-883A-7B0EFF288EE0}"/>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KALKULACJI KOSZTÓW</a:t>
            </a:r>
            <a:endParaRPr lang="pl-PL" dirty="0"/>
          </a:p>
        </p:txBody>
      </p:sp>
      <p:sp>
        <p:nvSpPr>
          <p:cNvPr id="8" name="Rectangle 7"/>
          <p:cNvSpPr/>
          <p:nvPr/>
        </p:nvSpPr>
        <p:spPr>
          <a:xfrm>
            <a:off x="3405352" y="1494971"/>
            <a:ext cx="8626991" cy="42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4"/>
          </p:nvPr>
        </p:nvSpPr>
        <p:spPr>
          <a:xfrm>
            <a:off x="4281526" y="2079076"/>
            <a:ext cx="7678058" cy="4279673"/>
          </a:xfrm>
        </p:spPr>
        <p:txBody>
          <a:bodyPr/>
          <a:lstStyle/>
          <a:p>
            <a:pPr marL="342900" indent="-342900">
              <a:buClr>
                <a:srgbClr val="EC2179"/>
              </a:buClr>
              <a:buFont typeface="Arial" charset="0"/>
              <a:buChar char="•"/>
            </a:pPr>
            <a:r>
              <a:rPr lang="pl-PL" dirty="0"/>
              <a:t>Określ cenę sprzedaży - na którą ma wpływ rynek, np. ile zapłaci klient + </a:t>
            </a:r>
            <a:r>
              <a:rPr lang="pl-PL" dirty="0" smtClean="0"/>
              <a:t>jaką cenę ma konkurencja</a:t>
            </a:r>
            <a:endParaRPr lang="pl-PL" dirty="0"/>
          </a:p>
          <a:p>
            <a:pPr marL="342900" indent="-342900">
              <a:buClr>
                <a:srgbClr val="EC2179"/>
              </a:buClr>
              <a:buFont typeface="Arial" charset="0"/>
              <a:buChar char="•"/>
            </a:pPr>
            <a:r>
              <a:rPr lang="pl-PL" dirty="0"/>
              <a:t>Podziel koszty na zmienne i stałe</a:t>
            </a:r>
          </a:p>
          <a:p>
            <a:pPr marL="342900" indent="-342900">
              <a:buClr>
                <a:srgbClr val="EC2179"/>
              </a:buClr>
              <a:buFont typeface="Arial" charset="0"/>
              <a:buChar char="•"/>
            </a:pPr>
            <a:r>
              <a:rPr lang="pl-PL" dirty="0"/>
              <a:t>Oblicz „wkład” - cena sprzedaży pomniejszona o koszty zmienne.</a:t>
            </a: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 Placeholder 6"/>
          <p:cNvSpPr txBox="1">
            <a:spLocks/>
          </p:cNvSpPr>
          <p:nvPr/>
        </p:nvSpPr>
        <p:spPr>
          <a:xfrm>
            <a:off x="4354286" y="451298"/>
            <a:ext cx="62756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solidFill>
                  <a:srgbClr val="EC2179"/>
                </a:solidFill>
              </a:rPr>
              <a:t>PODEJŚCIE NAKŁDOWE</a:t>
            </a:r>
            <a:endParaRPr lang="en-US" sz="3200" dirty="0">
              <a:solidFill>
                <a:srgbClr val="EC2179"/>
              </a:solidFill>
            </a:endParaRPr>
          </a:p>
        </p:txBody>
      </p:sp>
    </p:spTree>
    <p:extLst>
      <p:ext uri="{BB962C8B-B14F-4D97-AF65-F5344CB8AC3E}">
        <p14:creationId xmlns:p14="http://schemas.microsoft.com/office/powerpoint/2010/main" val="136814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7E2371A-CE4A-486D-8EFA-397015C44CEE}"/>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KALKULACJI KOSZTÓW</a:t>
            </a:r>
          </a:p>
        </p:txBody>
      </p:sp>
      <p:sp>
        <p:nvSpPr>
          <p:cNvPr id="7" name="Text Placeholder 6"/>
          <p:cNvSpPr>
            <a:spLocks noGrp="1"/>
          </p:cNvSpPr>
          <p:nvPr>
            <p:ph type="body" sz="quarter" idx="14"/>
          </p:nvPr>
        </p:nvSpPr>
        <p:spPr>
          <a:xfrm>
            <a:off x="4354285" y="1475923"/>
            <a:ext cx="7678058" cy="4279673"/>
          </a:xfrm>
        </p:spPr>
        <p:txBody>
          <a:bodyPr/>
          <a:lstStyle/>
          <a:p>
            <a:r>
              <a:rPr lang="pl-PL" b="1" dirty="0" smtClean="0">
                <a:solidFill>
                  <a:srgbClr val="EC2179"/>
                </a:solidFill>
              </a:rPr>
              <a:t>Przykład</a:t>
            </a:r>
            <a:endParaRPr lang="en-US" b="1" dirty="0">
              <a:solidFill>
                <a:srgbClr val="EC2179"/>
              </a:solidFill>
            </a:endParaRPr>
          </a:p>
          <a:p>
            <a:pPr marL="342900" indent="-342900">
              <a:buClr>
                <a:srgbClr val="EC2179"/>
              </a:buClr>
              <a:buFont typeface="Arial" charset="0"/>
              <a:buChar char="•"/>
            </a:pPr>
            <a:r>
              <a:rPr lang="pl-PL" dirty="0"/>
              <a:t>Nasi konkurenci sprzedają swoje kubki za 2,50 €, a klienci wydają się być zadowoleni z zapłacenia tej ceny</a:t>
            </a:r>
          </a:p>
          <a:p>
            <a:pPr marL="342900" indent="-342900">
              <a:buClr>
                <a:srgbClr val="EC2179"/>
              </a:buClr>
              <a:buFont typeface="Arial" charset="0"/>
              <a:buChar char="•"/>
            </a:pPr>
            <a:r>
              <a:rPr lang="pl-PL" dirty="0"/>
              <a:t>Nasze koszty zmienne produkcji kubka to 0,75 €</a:t>
            </a:r>
          </a:p>
          <a:p>
            <a:pPr marL="342900" indent="-342900">
              <a:buClr>
                <a:srgbClr val="EC2179"/>
              </a:buClr>
              <a:buFont typeface="Arial" charset="0"/>
              <a:buChar char="•"/>
            </a:pPr>
            <a:r>
              <a:rPr lang="pl-PL" dirty="0" smtClean="0"/>
              <a:t>Wkład wynosi </a:t>
            </a:r>
            <a:r>
              <a:rPr lang="pl-PL" dirty="0"/>
              <a:t>1,25 EUR, </a:t>
            </a:r>
            <a:r>
              <a:rPr lang="pl-PL" dirty="0" smtClean="0"/>
              <a:t>który </a:t>
            </a:r>
            <a:r>
              <a:rPr lang="pl-PL" dirty="0"/>
              <a:t>jest </a:t>
            </a:r>
            <a:r>
              <a:rPr lang="pl-PL" dirty="0" smtClean="0"/>
              <a:t>wykorzystywany </a:t>
            </a:r>
            <a:r>
              <a:rPr lang="pl-PL" dirty="0"/>
              <a:t>na pokrycie naszych kosztów stałych (czynsz itp</a:t>
            </a:r>
            <a:r>
              <a:rPr lang="pl-PL" dirty="0" smtClean="0"/>
              <a:t>.)</a:t>
            </a:r>
            <a:endParaRPr lang="pl-PL" dirty="0"/>
          </a:p>
          <a:p>
            <a:pPr marL="342900" indent="-342900">
              <a:buClr>
                <a:srgbClr val="EC2179"/>
              </a:buClr>
              <a:buFont typeface="Arial" charset="0"/>
              <a:buChar char="•"/>
            </a:pPr>
            <a:r>
              <a:rPr lang="pl-PL" dirty="0"/>
              <a:t>po opłaceniu w całości kosztów stałych saldo składki jest zyskiem.</a:t>
            </a: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 Placeholder 6"/>
          <p:cNvSpPr txBox="1">
            <a:spLocks/>
          </p:cNvSpPr>
          <p:nvPr/>
        </p:nvSpPr>
        <p:spPr>
          <a:xfrm>
            <a:off x="4354286" y="451298"/>
            <a:ext cx="62756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a:solidFill>
                  <a:srgbClr val="EC2179"/>
                </a:solidFill>
              </a:rPr>
              <a:t>PODEJŚCIE NAKŁDOWE</a:t>
            </a:r>
          </a:p>
        </p:txBody>
      </p:sp>
    </p:spTree>
    <p:extLst>
      <p:ext uri="{BB962C8B-B14F-4D97-AF65-F5344CB8AC3E}">
        <p14:creationId xmlns:p14="http://schemas.microsoft.com/office/powerpoint/2010/main" val="37403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0B25BF5-9D81-4EB0-ADF3-7DDFC9E1145B}"/>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fontScale="92500"/>
          </a:bodyPr>
          <a:lstStyle/>
          <a:p>
            <a:r>
              <a:rPr lang="pl-PL" dirty="0"/>
              <a:t>ISTNIEJĄ 2 GŁÓWNE SPOSOBY KALKULACJI KOSZTÓW</a:t>
            </a:r>
            <a:endParaRPr lang="pl-PL" dirty="0"/>
          </a:p>
        </p:txBody>
      </p:sp>
      <p:sp>
        <p:nvSpPr>
          <p:cNvPr id="7" name="Text Placeholder 6"/>
          <p:cNvSpPr>
            <a:spLocks noGrp="1"/>
          </p:cNvSpPr>
          <p:nvPr>
            <p:ph type="body" sz="quarter" idx="14"/>
          </p:nvPr>
        </p:nvSpPr>
        <p:spPr>
          <a:xfrm>
            <a:off x="4281526" y="1494971"/>
            <a:ext cx="7678058" cy="4279673"/>
          </a:xfrm>
        </p:spPr>
        <p:txBody>
          <a:bodyPr/>
          <a:lstStyle/>
          <a:p>
            <a:r>
              <a:rPr lang="pl-PL" b="1" dirty="0" smtClean="0">
                <a:solidFill>
                  <a:srgbClr val="EC2179"/>
                </a:solidFill>
              </a:rPr>
              <a:t>Oblicz próg rentowności</a:t>
            </a:r>
            <a:endParaRPr lang="en-US" sz="800" b="1" dirty="0">
              <a:solidFill>
                <a:srgbClr val="EC2179"/>
              </a:solidFill>
            </a:endParaRPr>
          </a:p>
          <a:p>
            <a:pPr marL="457200" indent="-457200">
              <a:buClr>
                <a:srgbClr val="EC2179"/>
              </a:buClr>
              <a:buFont typeface="+mj-lt"/>
              <a:buAutoNum type="arabicPeriod"/>
            </a:pPr>
            <a:r>
              <a:rPr lang="pl-PL" dirty="0"/>
              <a:t>Ustal sumę kosztów stałych </a:t>
            </a:r>
          </a:p>
          <a:p>
            <a:pPr marL="457200" indent="-457200">
              <a:buClr>
                <a:srgbClr val="EC2179"/>
              </a:buClr>
              <a:buFont typeface="+mj-lt"/>
              <a:buAutoNum type="arabicPeriod"/>
            </a:pPr>
            <a:r>
              <a:rPr lang="pl-PL" dirty="0"/>
              <a:t>Ustal </a:t>
            </a:r>
            <a:r>
              <a:rPr lang="pl-PL" dirty="0" smtClean="0"/>
              <a:t>nakłady na </a:t>
            </a:r>
            <a:r>
              <a:rPr lang="pl-PL" dirty="0"/>
              <a:t>jednostkę</a:t>
            </a:r>
          </a:p>
          <a:p>
            <a:pPr marL="457200" indent="-457200">
              <a:buClr>
                <a:srgbClr val="EC2179"/>
              </a:buClr>
              <a:buFont typeface="+mj-lt"/>
              <a:buAutoNum type="arabicPeriod"/>
            </a:pPr>
            <a:r>
              <a:rPr lang="pl-PL" dirty="0"/>
              <a:t>Podziel stałe koszty </a:t>
            </a:r>
            <a:r>
              <a:rPr lang="pl-PL" dirty="0" smtClean="0"/>
              <a:t>przez nakłady</a:t>
            </a:r>
            <a:endParaRPr lang="en-US" sz="1000" dirty="0"/>
          </a:p>
          <a:p>
            <a:r>
              <a:rPr lang="pl-PL" b="1" dirty="0" smtClean="0">
                <a:solidFill>
                  <a:srgbClr val="EC2179"/>
                </a:solidFill>
              </a:rPr>
              <a:t>Przykład</a:t>
            </a:r>
            <a:endParaRPr lang="en-US" b="1" dirty="0">
              <a:solidFill>
                <a:srgbClr val="EC2179"/>
              </a:solidFill>
            </a:endParaRPr>
          </a:p>
          <a:p>
            <a:r>
              <a:rPr lang="pl-PL" dirty="0"/>
              <a:t>Całkowite koszty stałe </a:t>
            </a:r>
            <a:r>
              <a:rPr lang="pl-PL" dirty="0" smtClean="0"/>
              <a:t>działalności </a:t>
            </a:r>
            <a:r>
              <a:rPr lang="pl-PL" dirty="0"/>
              <a:t>związanej z kubkami wynoszą 10 000 EUR</a:t>
            </a:r>
          </a:p>
          <a:p>
            <a:r>
              <a:rPr lang="pl-PL" dirty="0" smtClean="0"/>
              <a:t>Nakłady wynoszą 1,25 </a:t>
            </a:r>
            <a:r>
              <a:rPr lang="pl-PL" dirty="0"/>
              <a:t>€ za kubek</a:t>
            </a:r>
          </a:p>
          <a:p>
            <a:r>
              <a:rPr lang="pl-PL" dirty="0"/>
              <a:t>Próg rentowności to 8000 kubków.</a:t>
            </a:r>
            <a:endParaRPr lang="en-US" sz="200" dirty="0"/>
          </a:p>
          <a:p>
            <a:r>
              <a:rPr lang="pl-PL" i="1" dirty="0">
                <a:solidFill>
                  <a:srgbClr val="EC2179"/>
                </a:solidFill>
              </a:rPr>
              <a:t>Firma zajmująca się kubkami musi sprzedać 8000 kubków, aby wyjść na zero, cała sprzedaż powyżej 8000 to zysk.</a:t>
            </a:r>
            <a:endParaRPr lang="en-US" i="1" dirty="0">
              <a:solidFill>
                <a:srgbClr val="EC2179"/>
              </a:solidFill>
            </a:endParaRP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 Placeholder 6"/>
          <p:cNvSpPr txBox="1">
            <a:spLocks/>
          </p:cNvSpPr>
          <p:nvPr/>
        </p:nvSpPr>
        <p:spPr>
          <a:xfrm>
            <a:off x="4354286" y="451298"/>
            <a:ext cx="62756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PODEJŚCIE NAKŁDOWE</a:t>
            </a:r>
            <a:endParaRPr lang="en-US" sz="3200" dirty="0">
              <a:solidFill>
                <a:srgbClr val="EC2179"/>
              </a:solidFill>
            </a:endParaRPr>
          </a:p>
        </p:txBody>
      </p:sp>
    </p:spTree>
    <p:extLst>
      <p:ext uri="{BB962C8B-B14F-4D97-AF65-F5344CB8AC3E}">
        <p14:creationId xmlns:p14="http://schemas.microsoft.com/office/powerpoint/2010/main" val="93709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43D907F-8FA2-428A-A6E4-DD152C97B812}"/>
              </a:ext>
            </a:extLst>
          </p:cNvPr>
          <p:cNvSpPr>
            <a:spLocks noGrp="1"/>
          </p:cNvSpPr>
          <p:nvPr>
            <p:ph type="body" sz="quarter" idx="20"/>
          </p:nvPr>
        </p:nvSpPr>
        <p:spPr>
          <a:xfrm>
            <a:off x="2495265" y="1754551"/>
            <a:ext cx="9549589" cy="3872188"/>
          </a:xfrm>
        </p:spPr>
        <p:txBody>
          <a:bodyPr/>
          <a:lstStyle/>
          <a:p>
            <a:pPr marL="457200" indent="-457200">
              <a:buFont typeface="+mj-lt"/>
              <a:buAutoNum type="arabicPeriod"/>
            </a:pPr>
            <a:r>
              <a:rPr lang="pl-PL" b="1" dirty="0">
                <a:solidFill>
                  <a:srgbClr val="EC2179"/>
                </a:solidFill>
              </a:rPr>
              <a:t>Uważaj na czas, jaki to </a:t>
            </a:r>
            <a:r>
              <a:rPr lang="pl-PL" b="1" dirty="0" smtClean="0">
                <a:solidFill>
                  <a:srgbClr val="EC2179"/>
                </a:solidFill>
              </a:rPr>
              <a:t>zajmuje</a:t>
            </a:r>
            <a:br>
              <a:rPr lang="pl-PL" b="1" dirty="0" smtClean="0">
                <a:solidFill>
                  <a:srgbClr val="EC2179"/>
                </a:solidFill>
              </a:rPr>
            </a:br>
            <a:r>
              <a:rPr lang="pl-PL" dirty="0"/>
              <a:t>Śledź swój czas w tygodniach / miesiącach, aby dowiedzieć się, ile czasu faktycznie zajmuje stworzenie / świadczenie głównych usług, które oferujesz. Z czasem będziesz szybciej i lepiej robić to, co robisz - musisz wiedzieć, ile czasu spędzasz na konkretnym zadaniu, aby mieć pewność, że cały Twój czas pracy jest rozliczany. Twoja stawka godzinowa jest bardzo ważna do celów szacowania.</a:t>
            </a:r>
            <a:endParaRPr lang="en-US" sz="1000" dirty="0"/>
          </a:p>
          <a:p>
            <a:pPr marL="457200" indent="-457200">
              <a:buFont typeface="+mj-lt"/>
              <a:buAutoNum type="arabicPeriod" startAt="2"/>
            </a:pPr>
            <a:r>
              <a:rPr lang="pl-PL" b="1" dirty="0">
                <a:solidFill>
                  <a:srgbClr val="EC2179"/>
                </a:solidFill>
              </a:rPr>
              <a:t>Jaki jest zakres budżetu twoich klientów </a:t>
            </a:r>
            <a:r>
              <a:rPr lang="pl-PL" b="1" dirty="0" smtClean="0">
                <a:solidFill>
                  <a:srgbClr val="EC2179"/>
                </a:solidFill>
              </a:rPr>
              <a:t>oraz jaką cenę ustalili Twoi konkurenci? </a:t>
            </a:r>
            <a:endParaRPr lang="pl-PL" dirty="0"/>
          </a:p>
        </p:txBody>
      </p:sp>
      <p:sp>
        <p:nvSpPr>
          <p:cNvPr id="3" name="Text Placeholder 2">
            <a:extLst>
              <a:ext uri="{FF2B5EF4-FFF2-40B4-BE49-F238E27FC236}">
                <a16:creationId xmlns="" xmlns:a16="http://schemas.microsoft.com/office/drawing/2014/main" id="{C75CD406-140E-4F34-9BCA-925435281374}"/>
              </a:ext>
            </a:extLst>
          </p:cNvPr>
          <p:cNvSpPr>
            <a:spLocks noGrp="1"/>
          </p:cNvSpPr>
          <p:nvPr>
            <p:ph type="body" sz="quarter" idx="21"/>
          </p:nvPr>
        </p:nvSpPr>
        <p:spPr>
          <a:xfrm>
            <a:off x="2495266" y="241738"/>
            <a:ext cx="8403792" cy="1366717"/>
          </a:xfrm>
        </p:spPr>
        <p:txBody>
          <a:bodyPr>
            <a:normAutofit fontScale="92500" lnSpcReduction="10000"/>
          </a:bodyPr>
          <a:lstStyle/>
          <a:p>
            <a:r>
              <a:rPr lang="en-US" dirty="0"/>
              <a:t>4 </a:t>
            </a:r>
            <a:r>
              <a:rPr lang="pl-PL" dirty="0" smtClean="0"/>
              <a:t>CO </a:t>
            </a:r>
            <a:r>
              <a:rPr lang="pl-PL" dirty="0"/>
              <a:t>WARTO </a:t>
            </a:r>
            <a:r>
              <a:rPr lang="pl-PL" dirty="0" smtClean="0"/>
              <a:t>WIEDZIEĆ…</a:t>
            </a:r>
            <a:br>
              <a:rPr lang="pl-PL" dirty="0" smtClean="0"/>
            </a:br>
            <a:r>
              <a:rPr lang="pl-PL" i="1" dirty="0">
                <a:solidFill>
                  <a:srgbClr val="EC2179"/>
                </a:solidFill>
              </a:rPr>
              <a:t>Podczas ustalania ceny należy wziąć pod uwagę kilka kluczowych kwestii. Upewnij się…</a:t>
            </a:r>
            <a:endParaRPr lang="en-IE" dirty="0"/>
          </a:p>
        </p:txBody>
      </p:sp>
    </p:spTree>
    <p:extLst>
      <p:ext uri="{BB962C8B-B14F-4D97-AF65-F5344CB8AC3E}">
        <p14:creationId xmlns:p14="http://schemas.microsoft.com/office/powerpoint/2010/main" val="370959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a:solidFill>
                  <a:srgbClr val="E63275"/>
                </a:solidFill>
              </a:rPr>
              <a:t>Module 8</a:t>
            </a:r>
          </a:p>
        </p:txBody>
      </p:sp>
      <p:sp>
        <p:nvSpPr>
          <p:cNvPr id="7" name="Text Placeholder 6"/>
          <p:cNvSpPr>
            <a:spLocks noGrp="1"/>
          </p:cNvSpPr>
          <p:nvPr>
            <p:ph type="body" sz="quarter" idx="14"/>
          </p:nvPr>
        </p:nvSpPr>
        <p:spPr>
          <a:xfrm>
            <a:off x="380301" y="2087287"/>
            <a:ext cx="4286949" cy="3642009"/>
          </a:xfrm>
        </p:spPr>
        <p:txBody>
          <a:bodyPr/>
          <a:lstStyle/>
          <a:p>
            <a:pPr>
              <a:spcBef>
                <a:spcPts val="0"/>
              </a:spcBef>
            </a:pPr>
            <a:r>
              <a:rPr lang="pl-PL" sz="2400" dirty="0"/>
              <a:t>W tym module znajdziesz wszystko, co musisz wiedzieć o finansowaniu i przygotowaniu oferty dla inwestorów. Czego szukają Twoi inwestorzy i jakie potencjalne środki są dostępne.</a:t>
            </a:r>
          </a:p>
          <a:p>
            <a:pPr>
              <a:spcBef>
                <a:spcPts val="0"/>
              </a:spcBef>
            </a:pPr>
            <a:endParaRPr lang="pl-PL" sz="2400" dirty="0"/>
          </a:p>
          <a:p>
            <a:pPr>
              <a:spcBef>
                <a:spcPts val="0"/>
              </a:spcBef>
            </a:pPr>
            <a:r>
              <a:rPr lang="pl-PL" sz="2400" dirty="0"/>
              <a:t>Dowiesz się, jak opracować i przeprowadzić 3-minutową prezentację biznesową</a:t>
            </a:r>
            <a:r>
              <a:rPr lang="pl-PL" sz="2400" dirty="0" smtClean="0"/>
              <a:t>.</a:t>
            </a:r>
            <a:endParaRPr lang="en-US" sz="2400" dirty="0"/>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0" y="1138728"/>
            <a:ext cx="5920949" cy="1601796"/>
          </a:xfrm>
        </p:spPr>
        <p:txBody>
          <a:bodyPr anchor="t">
            <a:normAutofit/>
          </a:bodyPr>
          <a:lstStyle/>
          <a:p>
            <a:pPr>
              <a:defRPr/>
            </a:pPr>
            <a:r>
              <a:rPr lang="pl-PL" sz="1900" b="1" dirty="0"/>
              <a:t>Ceny, koszty i osiąganie zysków </a:t>
            </a:r>
            <a:br>
              <a:rPr lang="pl-PL" sz="1900" b="1" dirty="0"/>
            </a:br>
            <a:r>
              <a:rPr lang="pl-PL" sz="1700" kern="0" dirty="0" smtClean="0">
                <a:cs typeface="Calibri" charset="0"/>
              </a:rPr>
              <a:t>Nie </a:t>
            </a:r>
            <a:r>
              <a:rPr lang="pl-PL" sz="1700" kern="0" dirty="0">
                <a:cs typeface="Calibri" charset="0"/>
              </a:rPr>
              <a:t>znając naprawdę swoich kosztów, nie możesz wiedzieć, czy osiągniesz zysk, czy nie. Wielu początkujących przedsiębiorców myli obrót z zyskiem. Szczegółowo to wyjaśnimy.</a:t>
            </a:r>
            <a:endParaRPr lang="en-US" sz="1700" kern="0" dirty="0">
              <a:cs typeface="Calibri" charset="0"/>
            </a:endParaRPr>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64921" y="2740524"/>
            <a:ext cx="5792028" cy="1372198"/>
          </a:xfrm>
        </p:spPr>
        <p:txBody>
          <a:bodyPr>
            <a:normAutofit fontScale="25000" lnSpcReduction="20000"/>
          </a:bodyPr>
          <a:lstStyle/>
          <a:p>
            <a:pPr fontAlgn="auto">
              <a:spcAft>
                <a:spcPts val="0"/>
              </a:spcAft>
              <a:defRPr/>
            </a:pPr>
            <a:r>
              <a:rPr lang="pl-PL" altLang="ja-JP" sz="7400" b="1" dirty="0"/>
              <a:t>7 sposobów na sfinansowanie startu</a:t>
            </a:r>
          </a:p>
          <a:p>
            <a:pPr fontAlgn="auto">
              <a:spcAft>
                <a:spcPts val="0"/>
              </a:spcAft>
              <a:defRPr/>
            </a:pPr>
            <a:r>
              <a:rPr lang="pl-PL" altLang="ja-JP" sz="6800" kern="0" dirty="0">
                <a:cs typeface="Calibri" charset="0"/>
              </a:rPr>
              <a:t>Szczegółowo przyglądamy się </a:t>
            </a:r>
            <a:r>
              <a:rPr lang="pl-PL" altLang="ja-JP" sz="6800" kern="0" dirty="0" smtClean="0">
                <a:cs typeface="Calibri" charset="0"/>
              </a:rPr>
              <a:t>źródłom </a:t>
            </a:r>
            <a:r>
              <a:rPr lang="pl-PL" altLang="ja-JP" sz="6800" kern="0" dirty="0">
                <a:cs typeface="Calibri" charset="0"/>
              </a:rPr>
              <a:t>finansowania - pożyczce bankowej, inwestycjom prywatnym, </a:t>
            </a:r>
            <a:r>
              <a:rPr lang="pl-PL" altLang="ja-JP" sz="6800" kern="0" dirty="0" smtClean="0">
                <a:cs typeface="Calibri" charset="0"/>
              </a:rPr>
              <a:t> samofinansowaniu</a:t>
            </a:r>
            <a:r>
              <a:rPr lang="pl-PL" altLang="ja-JP" sz="6800" kern="0" dirty="0">
                <a:cs typeface="Calibri" charset="0"/>
              </a:rPr>
              <a:t>, dotacjom dla małych firm wspieranym przez rząd, inkubatorze lub akceleratorze, finansowaniu społecznościowemu (</a:t>
            </a:r>
            <a:r>
              <a:rPr lang="pl-PL" altLang="ja-JP" sz="6800" kern="0" dirty="0" err="1">
                <a:cs typeface="Calibri" charset="0"/>
              </a:rPr>
              <a:t>Crowd</a:t>
            </a:r>
            <a:r>
              <a:rPr lang="pl-PL" altLang="ja-JP" sz="6800" kern="0" dirty="0">
                <a:cs typeface="Calibri" charset="0"/>
              </a:rPr>
              <a:t> </a:t>
            </a:r>
            <a:r>
              <a:rPr lang="pl-PL" altLang="ja-JP" sz="6800" kern="0" dirty="0" err="1" smtClean="0">
                <a:cs typeface="Calibri" charset="0"/>
              </a:rPr>
              <a:t>Funding</a:t>
            </a:r>
            <a:r>
              <a:rPr lang="pl-PL" altLang="ja-JP" sz="6800" kern="0" dirty="0" smtClean="0">
                <a:cs typeface="Calibri" charset="0"/>
              </a:rPr>
              <a:t>)</a:t>
            </a:r>
            <a:endParaRPr lang="en-US" sz="6800" kern="0" dirty="0">
              <a:cs typeface="Calibri" charset="0"/>
            </a:endParaRPr>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a:bodyPr>
          <a:lstStyle/>
          <a:p>
            <a:r>
              <a:rPr kumimoji="1" lang="pl-PL" altLang="ja-JP" b="1" dirty="0" smtClean="0">
                <a:latin typeface="Calibri" charset="0"/>
                <a:ea typeface="Calibri" charset="0"/>
                <a:cs typeface="Calibri" charset="0"/>
              </a:rPr>
              <a:t>Zdobądź swoich inwestorów</a:t>
            </a:r>
            <a:endParaRPr kumimoji="1" lang="pl-PL" altLang="ja-JP" b="1" dirty="0">
              <a:latin typeface="Calibri" charset="0"/>
              <a:ea typeface="Calibri" charset="0"/>
              <a:cs typeface="Calibri" charset="0"/>
            </a:endParaRPr>
          </a:p>
          <a:p>
            <a:r>
              <a:rPr lang="pl-PL" altLang="ja-JP" sz="1700" kern="0" dirty="0">
                <a:cs typeface="Calibri" charset="0"/>
              </a:rPr>
              <a:t>Przewodnik krok po kroku, jak stworzyć </a:t>
            </a:r>
            <a:r>
              <a:rPr lang="pl-PL" altLang="ja-JP" sz="1700" kern="0" dirty="0" smtClean="0">
                <a:cs typeface="Calibri" charset="0"/>
              </a:rPr>
              <a:t>prezentacje i idealnie ją zaprezentować .</a:t>
            </a:r>
            <a:endParaRPr lang="ja-JP" altLang="en-US" sz="1700" kern="0" dirty="0">
              <a:cs typeface="Calibri" charset="0"/>
            </a:endParaRPr>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43D907F-8FA2-428A-A6E4-DD152C97B812}"/>
              </a:ext>
            </a:extLst>
          </p:cNvPr>
          <p:cNvSpPr>
            <a:spLocks noGrp="1"/>
          </p:cNvSpPr>
          <p:nvPr>
            <p:ph type="body" sz="quarter" idx="20"/>
          </p:nvPr>
        </p:nvSpPr>
        <p:spPr>
          <a:xfrm>
            <a:off x="2495265" y="1754551"/>
            <a:ext cx="9549589" cy="3872188"/>
          </a:xfrm>
        </p:spPr>
        <p:txBody>
          <a:bodyPr/>
          <a:lstStyle/>
          <a:p>
            <a:pPr marL="457200" indent="-457200">
              <a:buFont typeface="+mj-lt"/>
              <a:buAutoNum type="arabicPeriod" startAt="3"/>
            </a:pPr>
            <a:r>
              <a:rPr lang="pl-PL" b="1" dirty="0" smtClean="0">
                <a:solidFill>
                  <a:srgbClr val="EC2179"/>
                </a:solidFill>
              </a:rPr>
              <a:t>Wypłać sobie pensję</a:t>
            </a:r>
            <a:endParaRPr lang="en-US" b="1" dirty="0">
              <a:solidFill>
                <a:srgbClr val="EC2179"/>
              </a:solidFill>
            </a:endParaRPr>
          </a:p>
          <a:p>
            <a:pPr marL="450850"/>
            <a:r>
              <a:rPr lang="pl-PL" dirty="0"/>
              <a:t>Rozpoczęcie i prowadzenie własnej firmy to potężne </a:t>
            </a:r>
            <a:r>
              <a:rPr lang="pl-PL" dirty="0" smtClean="0"/>
              <a:t>wyzwanie. </a:t>
            </a:r>
            <a:r>
              <a:rPr lang="pl-PL" dirty="0"/>
              <a:t>Jednak bardzo ważne jest, aby oddzielić finanse osobiste i biznesowe. Rozsądnie jest płacić sobie wynagrodzenie. Dla jasności, Twoje wynagrodzenie jako właściciela firmy może, ale nie musi, zostać ustalone. Uwzględnij jednak </a:t>
            </a:r>
            <a:r>
              <a:rPr lang="pl-PL" dirty="0" smtClean="0"/>
              <a:t>koszt </a:t>
            </a:r>
            <a:r>
              <a:rPr lang="pl-PL" dirty="0"/>
              <a:t>pracy w kosztach - nawet jeśli zaczynasz od minimalnej stawki kosztów. W praktyce </a:t>
            </a:r>
            <a:r>
              <a:rPr lang="pl-PL" dirty="0" smtClean="0"/>
              <a:t>, dobrym </a:t>
            </a:r>
            <a:r>
              <a:rPr lang="pl-PL" dirty="0"/>
              <a:t>sposobem jest wypłacenie sobie części zysków, które osiągasz w ciągu miesiąca (na zasadzie prowizji).</a:t>
            </a:r>
            <a:endParaRPr lang="en-US" sz="1000" dirty="0"/>
          </a:p>
          <a:p>
            <a:pPr marL="457200" indent="-457200">
              <a:buFont typeface="+mj-lt"/>
              <a:buAutoNum type="arabicPeriod" startAt="4"/>
            </a:pPr>
            <a:r>
              <a:rPr lang="pl-PL" b="1" dirty="0" smtClean="0">
                <a:solidFill>
                  <a:srgbClr val="EC2179"/>
                </a:solidFill>
              </a:rPr>
              <a:t>Rejestruj w </a:t>
            </a:r>
            <a:r>
              <a:rPr lang="pl-PL" b="1" dirty="0">
                <a:solidFill>
                  <a:srgbClr val="EC2179"/>
                </a:solidFill>
              </a:rPr>
              <a:t>przejrzysty sposób </a:t>
            </a:r>
            <a:r>
              <a:rPr lang="pl-PL" dirty="0"/>
              <a:t>wszystkie swoje codzienne wpływy i wydatki związane z Twoją firmą. Potrzebujesz ich, aby mieć kontrolę nad swoją firmą i sprawdzić, czy opłacasz wszystkie swoje </a:t>
            </a:r>
            <a:r>
              <a:rPr lang="pl-PL" dirty="0" smtClean="0"/>
              <a:t>rachunki.</a:t>
            </a:r>
            <a:endParaRPr lang="en-IE" dirty="0"/>
          </a:p>
        </p:txBody>
      </p:sp>
      <p:sp>
        <p:nvSpPr>
          <p:cNvPr id="3" name="Text Placeholder 2">
            <a:extLst>
              <a:ext uri="{FF2B5EF4-FFF2-40B4-BE49-F238E27FC236}">
                <a16:creationId xmlns="" xmlns:a16="http://schemas.microsoft.com/office/drawing/2014/main" id="{C75CD406-140E-4F34-9BCA-925435281374}"/>
              </a:ext>
            </a:extLst>
          </p:cNvPr>
          <p:cNvSpPr>
            <a:spLocks noGrp="1"/>
          </p:cNvSpPr>
          <p:nvPr>
            <p:ph type="body" sz="quarter" idx="21"/>
          </p:nvPr>
        </p:nvSpPr>
        <p:spPr>
          <a:xfrm>
            <a:off x="2495266" y="241738"/>
            <a:ext cx="8403792" cy="1366717"/>
          </a:xfrm>
        </p:spPr>
        <p:txBody>
          <a:bodyPr>
            <a:normAutofit fontScale="92500" lnSpcReduction="10000"/>
          </a:bodyPr>
          <a:lstStyle/>
          <a:p>
            <a:r>
              <a:rPr lang="pl-PL" dirty="0"/>
              <a:t>4 CO WARTO WIEDZIEĆ…</a:t>
            </a:r>
            <a:br>
              <a:rPr lang="pl-PL" dirty="0"/>
            </a:br>
            <a:r>
              <a:rPr lang="pl-PL" i="1" dirty="0">
                <a:solidFill>
                  <a:srgbClr val="EC2179"/>
                </a:solidFill>
              </a:rPr>
              <a:t>Podczas ustalania ceny należy wziąć pod uwagę kilka kluczowych kwestii. Upewnij się…</a:t>
            </a:r>
          </a:p>
          <a:p>
            <a:endParaRPr lang="en-IE" dirty="0"/>
          </a:p>
        </p:txBody>
      </p:sp>
    </p:spTree>
    <p:extLst>
      <p:ext uri="{BB962C8B-B14F-4D97-AF65-F5344CB8AC3E}">
        <p14:creationId xmlns:p14="http://schemas.microsoft.com/office/powerpoint/2010/main" val="110002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090569"/>
            <a:ext cx="5423273" cy="4490424"/>
          </a:xfrm>
        </p:spPr>
        <p:txBody>
          <a:bodyPr rtlCol="0">
            <a:normAutofit fontScale="70000" lnSpcReduction="20000"/>
          </a:bodyPr>
          <a:lstStyle/>
          <a:p>
            <a:pPr>
              <a:defRPr/>
            </a:pPr>
            <a:endParaRPr lang="en-US" dirty="0"/>
          </a:p>
          <a:p>
            <a:pPr algn="l"/>
            <a:r>
              <a:rPr lang="en-IE" sz="5800" b="1" i="0" dirty="0" smtClean="0"/>
              <a:t>Se</a:t>
            </a:r>
            <a:r>
              <a:rPr lang="pl-PL" sz="5800" b="1" i="0" dirty="0" err="1" smtClean="0"/>
              <a:t>kcja</a:t>
            </a:r>
            <a:r>
              <a:rPr lang="en-IE" sz="5800" b="1" i="0" dirty="0" smtClean="0"/>
              <a:t> </a:t>
            </a:r>
            <a:r>
              <a:rPr lang="en-IE" sz="5800" b="1" i="0" dirty="0"/>
              <a:t>2. </a:t>
            </a:r>
          </a:p>
          <a:p>
            <a:pPr algn="l"/>
            <a:endParaRPr lang="en-IE" sz="5800" b="1" i="0" dirty="0"/>
          </a:p>
          <a:p>
            <a:pPr algn="l"/>
            <a:r>
              <a:rPr kumimoji="1" lang="en-IE" sz="5800" b="1" i="0" dirty="0">
                <a:latin typeface="Calibri" charset="0"/>
                <a:cs typeface="Calibri" charset="0"/>
              </a:rPr>
              <a:t>7 </a:t>
            </a:r>
            <a:r>
              <a:rPr kumimoji="1" lang="en-IE" sz="5800" b="1" i="0" dirty="0" err="1" smtClean="0">
                <a:latin typeface="Calibri" charset="0"/>
                <a:cs typeface="Calibri" charset="0"/>
              </a:rPr>
              <a:t>Sposob</a:t>
            </a:r>
            <a:r>
              <a:rPr kumimoji="1" lang="pl-PL" sz="5800" b="1" i="0" dirty="0" smtClean="0">
                <a:latin typeface="Calibri" charset="0"/>
                <a:cs typeface="Calibri" charset="0"/>
              </a:rPr>
              <a:t>ów</a:t>
            </a:r>
            <a:r>
              <a:rPr kumimoji="1" lang="en-IE" sz="5800" b="1" i="0" dirty="0" smtClean="0">
                <a:latin typeface="Calibri" charset="0"/>
                <a:cs typeface="Calibri" charset="0"/>
              </a:rPr>
              <a:t> </a:t>
            </a:r>
            <a:r>
              <a:rPr kumimoji="1" lang="en-IE" sz="5800" b="1" i="0" dirty="0" err="1">
                <a:latin typeface="Calibri" charset="0"/>
                <a:cs typeface="Calibri" charset="0"/>
              </a:rPr>
              <a:t>finansowania</a:t>
            </a:r>
            <a:r>
              <a:rPr kumimoji="1" lang="en-IE" sz="5800" b="1" i="0" dirty="0">
                <a:latin typeface="Calibri" charset="0"/>
                <a:cs typeface="Calibri" charset="0"/>
              </a:rPr>
              <a:t> start-</a:t>
            </a:r>
            <a:r>
              <a:rPr kumimoji="1" lang="en-IE" sz="5800" b="1" i="0" dirty="0" err="1">
                <a:latin typeface="Calibri" charset="0"/>
                <a:cs typeface="Calibri" charset="0"/>
              </a:rPr>
              <a:t>upu</a:t>
            </a:r>
            <a:endParaRPr kumimoji="1" lang="en-IE" sz="2800" dirty="0">
              <a:latin typeface="Calibri" charset="0"/>
              <a:cs typeface="Calibri" charset="0"/>
            </a:endParaRPr>
          </a:p>
          <a:p>
            <a:pPr>
              <a:lnSpc>
                <a:spcPct val="120000"/>
              </a:lnSpc>
              <a:spcBef>
                <a:spcPts val="0"/>
              </a:spcBef>
            </a:pPr>
            <a:r>
              <a:rPr lang="pl-PL" dirty="0"/>
              <a:t>Istnieje wiele sposobów, </a:t>
            </a:r>
            <a:r>
              <a:rPr lang="pl-PL" dirty="0" smtClean="0"/>
              <a:t>które możesz wykorzystać aby sfinansować </a:t>
            </a:r>
            <a:r>
              <a:rPr lang="pl-PL" dirty="0"/>
              <a:t>swój start. W tej sekcji przedstawiamy 7 najczęściej używanych.</a:t>
            </a:r>
            <a:endParaRPr lang="en-US" dirty="0"/>
          </a:p>
        </p:txBody>
      </p:sp>
      <p:pic>
        <p:nvPicPr>
          <p:cNvPr id="3" name="Picture 2" descr="A group of people sitting at a table&#10;&#10;Description automatically generated">
            <a:extLst>
              <a:ext uri="{FF2B5EF4-FFF2-40B4-BE49-F238E27FC236}">
                <a16:creationId xmlns="" xmlns:a16="http://schemas.microsoft.com/office/drawing/2014/main" id="{521A23D1-DFA5-4D4E-841D-D8A57752DF8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8626187" y="3377435"/>
            <a:ext cx="3565813" cy="2597695"/>
          </a:xfrm>
          <a:prstGeom prst="rect">
            <a:avLst/>
          </a:prstGeom>
        </p:spPr>
      </p:pic>
    </p:spTree>
    <p:extLst>
      <p:ext uri="{BB962C8B-B14F-4D97-AF65-F5344CB8AC3E}">
        <p14:creationId xmlns:p14="http://schemas.microsoft.com/office/powerpoint/2010/main" val="133345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2" name="Rectangle 1">
            <a:extLst>
              <a:ext uri="{FF2B5EF4-FFF2-40B4-BE49-F238E27FC236}">
                <a16:creationId xmlns="" xmlns:a16="http://schemas.microsoft.com/office/drawing/2014/main" id="{EB4DBE1A-CE33-4285-8D9A-F637E2166C27}"/>
              </a:ext>
            </a:extLst>
          </p:cNvPr>
          <p:cNvSpPr/>
          <p:nvPr/>
        </p:nvSpPr>
        <p:spPr>
          <a:xfrm>
            <a:off x="2825230" y="1964353"/>
            <a:ext cx="9366770" cy="4493538"/>
          </a:xfrm>
          <a:prstGeom prst="rect">
            <a:avLst/>
          </a:prstGeom>
          <a:solidFill>
            <a:schemeClr val="bg1"/>
          </a:solidFill>
        </p:spPr>
        <p:txBody>
          <a:bodyPr wrap="square">
            <a:spAutoFit/>
          </a:bodyPr>
          <a:lstStyle/>
          <a:p>
            <a:r>
              <a:rPr lang="pl-PL" sz="2200" b="1" dirty="0" smtClean="0">
                <a:solidFill>
                  <a:srgbClr val="E95273"/>
                </a:solidFill>
              </a:rPr>
              <a:t>Przy tworzeniu biznesplanu</a:t>
            </a:r>
            <a:r>
              <a:rPr lang="pl-PL" sz="2200" dirty="0" smtClean="0">
                <a:solidFill>
                  <a:srgbClr val="7F7F7F"/>
                </a:solidFill>
              </a:rPr>
              <a:t>, </a:t>
            </a:r>
            <a:r>
              <a:rPr lang="pl-PL" sz="2200" dirty="0">
                <a:solidFill>
                  <a:srgbClr val="7F7F7F"/>
                </a:solidFill>
              </a:rPr>
              <a:t>przedsiębiorcy z branży inżynierskiej mogą ocenić ilość kapitału zalążkowego potrzebnego do rozpoczęcia działalności lub ilość kapitału podwyższonego ryzyka potrzebną do rozwinięcia </a:t>
            </a:r>
            <a:r>
              <a:rPr lang="pl-PL" sz="2200" dirty="0" smtClean="0">
                <a:solidFill>
                  <a:srgbClr val="7F7F7F"/>
                </a:solidFill>
              </a:rPr>
              <a:t>nowej </a:t>
            </a:r>
            <a:r>
              <a:rPr lang="pl-PL" sz="2200" dirty="0">
                <a:solidFill>
                  <a:srgbClr val="7F7F7F"/>
                </a:solidFill>
              </a:rPr>
              <a:t>działalności. Stamtąd przedsiębiorcy mogą łatwiej znaleźć inwestora prywatnego odpowiedniego do swoich </a:t>
            </a:r>
            <a:r>
              <a:rPr lang="pl-PL" sz="2200" dirty="0" smtClean="0">
                <a:solidFill>
                  <a:srgbClr val="7F7F7F"/>
                </a:solidFill>
              </a:rPr>
              <a:t>potrzeb.</a:t>
            </a:r>
          </a:p>
          <a:p>
            <a:r>
              <a:rPr lang="pl-PL" sz="2200" dirty="0">
                <a:solidFill>
                  <a:srgbClr val="7F7F7F"/>
                </a:solidFill>
              </a:rPr>
              <a:t>Finansowanie jest wymagane na wszystkich etapach rozwoju małych przedsiębiorców.</a:t>
            </a:r>
          </a:p>
          <a:p>
            <a:r>
              <a:rPr lang="pl-PL" sz="2200" dirty="0">
                <a:solidFill>
                  <a:srgbClr val="7F7F7F"/>
                </a:solidFill>
              </a:rPr>
              <a:t>W przypadku nowej małej firmy uzyskanie początkowego finansowania lub kapitału zalążkowego za pośrednictwem tradycyjnych źródeł inwestycji może być niezwykle trudne ze względu </a:t>
            </a:r>
            <a:r>
              <a:rPr lang="pl-PL" sz="2200" dirty="0" smtClean="0">
                <a:solidFill>
                  <a:srgbClr val="7F7F7F"/>
                </a:solidFill>
              </a:rPr>
              <a:t>na </a:t>
            </a:r>
            <a:r>
              <a:rPr lang="en-IE" sz="2200" b="1" dirty="0" err="1">
                <a:solidFill>
                  <a:srgbClr val="E95273"/>
                </a:solidFill>
              </a:rPr>
              <a:t>coraz</a:t>
            </a:r>
            <a:r>
              <a:rPr lang="en-IE" sz="2200" b="1" dirty="0">
                <a:solidFill>
                  <a:srgbClr val="E95273"/>
                </a:solidFill>
              </a:rPr>
              <a:t> </a:t>
            </a:r>
            <a:r>
              <a:rPr lang="en-IE" sz="2200" b="1" dirty="0" err="1">
                <a:solidFill>
                  <a:srgbClr val="E95273"/>
                </a:solidFill>
              </a:rPr>
              <a:t>ostrzejsze</a:t>
            </a:r>
            <a:r>
              <a:rPr lang="en-IE" sz="2200" b="1" dirty="0">
                <a:solidFill>
                  <a:srgbClr val="E95273"/>
                </a:solidFill>
              </a:rPr>
              <a:t> </a:t>
            </a:r>
            <a:r>
              <a:rPr lang="en-IE" sz="2200" b="1" dirty="0" err="1">
                <a:solidFill>
                  <a:srgbClr val="E95273"/>
                </a:solidFill>
              </a:rPr>
              <a:t>kryteria</a:t>
            </a:r>
            <a:r>
              <a:rPr lang="en-IE" sz="2200" b="1" dirty="0">
                <a:solidFill>
                  <a:srgbClr val="E95273"/>
                </a:solidFill>
              </a:rPr>
              <a:t> </a:t>
            </a:r>
            <a:r>
              <a:rPr lang="en-IE" sz="2200" b="1" dirty="0" err="1">
                <a:solidFill>
                  <a:srgbClr val="E95273"/>
                </a:solidFill>
              </a:rPr>
              <a:t>kredytowe</a:t>
            </a:r>
            <a:r>
              <a:rPr lang="en-IE" sz="2200" b="1" dirty="0" smtClean="0">
                <a:solidFill>
                  <a:srgbClr val="E95273"/>
                </a:solidFill>
              </a:rPr>
              <a:t>.</a:t>
            </a:r>
            <a:endParaRPr lang="pl-PL" sz="2200" b="1" dirty="0" smtClean="0">
              <a:solidFill>
                <a:srgbClr val="E95273"/>
              </a:solidFill>
            </a:endParaRPr>
          </a:p>
          <a:p>
            <a:r>
              <a:rPr lang="pl-PL" sz="2200" dirty="0">
                <a:solidFill>
                  <a:srgbClr val="7F7F7F"/>
                </a:solidFill>
              </a:rPr>
              <a:t>Alternatywą dla pożyczania pieniędzy od banków i zwracania się o fundusze rządowe, </a:t>
            </a:r>
            <a:r>
              <a:rPr lang="pl-PL" sz="2200" dirty="0" smtClean="0">
                <a:solidFill>
                  <a:srgbClr val="7F7F7F"/>
                </a:solidFill>
              </a:rPr>
              <a:t>jest podjęcie inicjatywy znalezienia </a:t>
            </a:r>
            <a:r>
              <a:rPr lang="pl-PL" sz="2200" dirty="0">
                <a:solidFill>
                  <a:srgbClr val="7F7F7F"/>
                </a:solidFill>
              </a:rPr>
              <a:t>własnych inwestorów prywatnych za pośrednictwem </a:t>
            </a:r>
            <a:r>
              <a:rPr lang="pl-PL" sz="2200" dirty="0" smtClean="0">
                <a:solidFill>
                  <a:srgbClr val="7F7F7F"/>
                </a:solidFill>
              </a:rPr>
              <a:t>platform </a:t>
            </a:r>
            <a:r>
              <a:rPr lang="pl-PL" sz="2200" dirty="0">
                <a:solidFill>
                  <a:srgbClr val="7F7F7F"/>
                </a:solidFill>
              </a:rPr>
              <a:t>finansowania.</a:t>
            </a:r>
            <a:endParaRPr lang="en-IE" sz="2200" dirty="0">
              <a:solidFill>
                <a:srgbClr val="7F7F7F"/>
              </a:solidFill>
            </a:endParaRPr>
          </a:p>
        </p:txBody>
      </p:sp>
      <p:sp>
        <p:nvSpPr>
          <p:cNvPr id="3" name="Rectangle 2">
            <a:extLst>
              <a:ext uri="{FF2B5EF4-FFF2-40B4-BE49-F238E27FC236}">
                <a16:creationId xmlns="" xmlns:a16="http://schemas.microsoft.com/office/drawing/2014/main" id="{6742FCA0-B95C-4535-BD3B-553F8A837F6C}"/>
              </a:ext>
            </a:extLst>
          </p:cNvPr>
          <p:cNvSpPr/>
          <p:nvPr/>
        </p:nvSpPr>
        <p:spPr>
          <a:xfrm>
            <a:off x="1202457" y="4885461"/>
            <a:ext cx="1293637" cy="1200329"/>
          </a:xfrm>
          <a:prstGeom prst="rect">
            <a:avLst/>
          </a:prstGeom>
        </p:spPr>
        <p:txBody>
          <a:bodyPr wrap="square">
            <a:spAutoFit/>
          </a:bodyPr>
          <a:lstStyle/>
          <a:p>
            <a:pPr>
              <a:buFontTx/>
              <a:buNone/>
            </a:pPr>
            <a:r>
              <a:rPr lang="pl-PL" altLang="ja-JP" b="1" dirty="0" smtClean="0">
                <a:solidFill>
                  <a:srgbClr val="525252"/>
                </a:solidFill>
                <a:hlinkClick r:id="rId2"/>
              </a:rPr>
              <a:t>Źródło :</a:t>
            </a:r>
            <a:br>
              <a:rPr lang="pl-PL" altLang="ja-JP" b="1" dirty="0" smtClean="0">
                <a:solidFill>
                  <a:srgbClr val="525252"/>
                </a:solidFill>
                <a:hlinkClick r:id="rId2"/>
              </a:rPr>
            </a:br>
            <a:r>
              <a:rPr lang="en-IE" altLang="ja-JP" dirty="0" smtClean="0">
                <a:solidFill>
                  <a:srgbClr val="525252"/>
                </a:solidFill>
                <a:hlinkClick r:id="rId2"/>
              </a:rPr>
              <a:t>Irish </a:t>
            </a:r>
            <a:r>
              <a:rPr lang="en-IE" altLang="ja-JP" dirty="0">
                <a:solidFill>
                  <a:srgbClr val="525252"/>
                </a:solidFill>
                <a:hlinkClick r:id="rId2"/>
              </a:rPr>
              <a:t>Investment Network</a:t>
            </a:r>
            <a:endParaRPr kumimoji="1" lang="ja-JP" altLang="en-US" dirty="0">
              <a:solidFill>
                <a:srgbClr val="525252"/>
              </a:solidFill>
            </a:endParaRPr>
          </a:p>
        </p:txBody>
      </p:sp>
      <p:sp>
        <p:nvSpPr>
          <p:cNvPr id="4" name="Text Placeholder 3">
            <a:extLst>
              <a:ext uri="{FF2B5EF4-FFF2-40B4-BE49-F238E27FC236}">
                <a16:creationId xmlns="" xmlns:a16="http://schemas.microsoft.com/office/drawing/2014/main" id="{BA57B588-BC6F-4376-B498-08DB848D1EDB}"/>
              </a:ext>
            </a:extLst>
          </p:cNvPr>
          <p:cNvSpPr>
            <a:spLocks noGrp="1"/>
          </p:cNvSpPr>
          <p:nvPr>
            <p:ph type="body" sz="quarter" idx="13"/>
          </p:nvPr>
        </p:nvSpPr>
        <p:spPr>
          <a:xfrm>
            <a:off x="3806271" y="288534"/>
            <a:ext cx="8263809" cy="697353"/>
          </a:xfrm>
        </p:spPr>
        <p:txBody>
          <a:bodyPr>
            <a:noAutofit/>
          </a:bodyPr>
          <a:lstStyle/>
          <a:p>
            <a:r>
              <a:rPr lang="pl-PL" altLang="ja-JP" b="1" dirty="0">
                <a:solidFill>
                  <a:srgbClr val="E95273"/>
                </a:solidFill>
                <a:latin typeface="Calibri" charset="0"/>
                <a:ea typeface="MS PGothic" charset="-128"/>
              </a:rPr>
              <a:t>Poszukiwanie odpowiedniego finansowania dla </a:t>
            </a:r>
            <a:r>
              <a:rPr lang="pl-PL" altLang="ja-JP" b="1" dirty="0" smtClean="0">
                <a:solidFill>
                  <a:srgbClr val="E95273"/>
                </a:solidFill>
                <a:latin typeface="Calibri" charset="0"/>
                <a:ea typeface="MS PGothic" charset="-128"/>
              </a:rPr>
              <a:t>Twojego Inżynieryjnego Startupu</a:t>
            </a:r>
            <a:endParaRPr lang="en-IE" b="1" dirty="0">
              <a:solidFill>
                <a:srgbClr val="E95273"/>
              </a:solidFill>
            </a:endParaRPr>
          </a:p>
        </p:txBody>
      </p:sp>
    </p:spTree>
    <p:extLst>
      <p:ext uri="{BB962C8B-B14F-4D97-AF65-F5344CB8AC3E}">
        <p14:creationId xmlns:p14="http://schemas.microsoft.com/office/powerpoint/2010/main" val="63055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p:txBody>
          <a:bodyPr/>
          <a:lstStyle/>
          <a:p>
            <a:r>
              <a:rPr lang="en-IE" b="1" dirty="0" err="1">
                <a:solidFill>
                  <a:srgbClr val="E95273"/>
                </a:solidFill>
              </a:rPr>
              <a:t>Sposoby</a:t>
            </a:r>
            <a:r>
              <a:rPr lang="en-IE" b="1" dirty="0">
                <a:solidFill>
                  <a:srgbClr val="E95273"/>
                </a:solidFill>
              </a:rPr>
              <a:t> </a:t>
            </a:r>
            <a:r>
              <a:rPr lang="en-IE" b="1" dirty="0" err="1">
                <a:solidFill>
                  <a:srgbClr val="E95273"/>
                </a:solidFill>
              </a:rPr>
              <a:t>finansowania</a:t>
            </a:r>
            <a:r>
              <a:rPr lang="en-IE" b="1" dirty="0">
                <a:solidFill>
                  <a:srgbClr val="E95273"/>
                </a:solidFill>
              </a:rPr>
              <a:t> </a:t>
            </a:r>
            <a:r>
              <a:rPr lang="en-IE" b="1" dirty="0" err="1">
                <a:solidFill>
                  <a:srgbClr val="E95273"/>
                </a:solidFill>
              </a:rPr>
              <a:t>Twojej</a:t>
            </a:r>
            <a:r>
              <a:rPr lang="en-IE" b="1" dirty="0">
                <a:solidFill>
                  <a:srgbClr val="E95273"/>
                </a:solidFill>
              </a:rPr>
              <a:t> </a:t>
            </a:r>
            <a:r>
              <a:rPr lang="en-IE" b="1" dirty="0" err="1">
                <a:solidFill>
                  <a:srgbClr val="E95273"/>
                </a:solidFill>
              </a:rPr>
              <a:t>firmy</a:t>
            </a:r>
            <a:endParaRPr lang="en-IE" b="1" dirty="0">
              <a:solidFill>
                <a:srgbClr val="E95273"/>
              </a:solidFill>
            </a:endParaRPr>
          </a:p>
        </p:txBody>
      </p:sp>
      <p:sp>
        <p:nvSpPr>
          <p:cNvPr id="4" name="Rectangle 3">
            <a:extLst>
              <a:ext uri="{FF2B5EF4-FFF2-40B4-BE49-F238E27FC236}">
                <a16:creationId xmlns="" xmlns:a16="http://schemas.microsoft.com/office/drawing/2014/main" id="{7BEE6F97-BBB1-40D9-8C38-61F133A68263}"/>
              </a:ext>
            </a:extLst>
          </p:cNvPr>
          <p:cNvSpPr/>
          <p:nvPr/>
        </p:nvSpPr>
        <p:spPr>
          <a:xfrm>
            <a:off x="336346" y="2115836"/>
            <a:ext cx="11855654" cy="4154984"/>
          </a:xfrm>
          <a:prstGeom prst="rect">
            <a:avLst/>
          </a:prstGeom>
          <a:solidFill>
            <a:schemeClr val="bg1"/>
          </a:solidFill>
        </p:spPr>
        <p:txBody>
          <a:bodyPr wrap="square">
            <a:spAutoFit/>
          </a:bodyPr>
          <a:lstStyle/>
          <a:p>
            <a:r>
              <a:rPr lang="pl-PL" sz="2400" dirty="0">
                <a:solidFill>
                  <a:srgbClr val="7F7F7F"/>
                </a:solidFill>
              </a:rPr>
              <a:t>W przypadku każdej nowej firmy wyzwanie związane z przygotowaniem pakietu inwestycji finansowych może być zniechęcające. Zakładanie firmy może być jeszcze bardziej zniechęcające. Istnieje wiele możliwości finansowania ze środków publicznych i prywatnych; jednak kluczem jest wiedza, gdzie szukać. </a:t>
            </a:r>
            <a:r>
              <a:rPr lang="pl-PL" sz="2400" dirty="0" smtClean="0">
                <a:solidFill>
                  <a:srgbClr val="7F7F7F"/>
                </a:solidFill>
              </a:rPr>
              <a:t>Rozważmy </a:t>
            </a:r>
            <a:r>
              <a:rPr lang="pl-PL" sz="2400" b="1" dirty="0" smtClean="0">
                <a:solidFill>
                  <a:srgbClr val="E95273"/>
                </a:solidFill>
              </a:rPr>
              <a:t>8 </a:t>
            </a:r>
            <a:r>
              <a:rPr lang="pl-PL" sz="2400" b="1" dirty="0">
                <a:solidFill>
                  <a:srgbClr val="E95273"/>
                </a:solidFill>
              </a:rPr>
              <a:t>różnych </a:t>
            </a:r>
            <a:r>
              <a:rPr lang="pl-PL" sz="2400" b="1" dirty="0" smtClean="0">
                <a:solidFill>
                  <a:srgbClr val="E95273"/>
                </a:solidFill>
              </a:rPr>
              <a:t>podejść.</a:t>
            </a:r>
            <a:r>
              <a:rPr lang="en-IE" sz="2400" dirty="0" smtClean="0">
                <a:solidFill>
                  <a:srgbClr val="414140"/>
                </a:solidFill>
              </a:rPr>
              <a:t> </a:t>
            </a:r>
          </a:p>
          <a:p>
            <a:pPr marL="457200" indent="-457200">
              <a:buFont typeface="+mj-lt"/>
              <a:buAutoNum type="arabicPeriod"/>
            </a:pPr>
            <a:r>
              <a:rPr lang="pl-PL" sz="2400" b="1" dirty="0">
                <a:solidFill>
                  <a:srgbClr val="7F7F7F"/>
                </a:solidFill>
              </a:rPr>
              <a:t>Pożyczka bankowa</a:t>
            </a:r>
          </a:p>
          <a:p>
            <a:pPr marL="457200" indent="-457200">
              <a:buFont typeface="+mj-lt"/>
              <a:buAutoNum type="arabicPeriod"/>
            </a:pPr>
            <a:r>
              <a:rPr lang="pl-PL" sz="2400" b="1" dirty="0">
                <a:solidFill>
                  <a:srgbClr val="7F7F7F"/>
                </a:solidFill>
              </a:rPr>
              <a:t>Inwestycja prywatna - </a:t>
            </a:r>
            <a:r>
              <a:rPr lang="pl-PL" sz="2400" b="1" dirty="0" smtClean="0">
                <a:solidFill>
                  <a:srgbClr val="7F7F7F"/>
                </a:solidFill>
              </a:rPr>
              <a:t>Anioły biznesu</a:t>
            </a:r>
            <a:endParaRPr lang="pl-PL" sz="2400" b="1" dirty="0">
              <a:solidFill>
                <a:srgbClr val="7F7F7F"/>
              </a:solidFill>
            </a:endParaRPr>
          </a:p>
          <a:p>
            <a:pPr marL="457200" indent="-457200">
              <a:buFont typeface="+mj-lt"/>
              <a:buAutoNum type="arabicPeriod"/>
            </a:pPr>
            <a:r>
              <a:rPr lang="pl-PL" sz="2400" b="1" dirty="0" smtClean="0">
                <a:solidFill>
                  <a:srgbClr val="7F7F7F"/>
                </a:solidFill>
              </a:rPr>
              <a:t>Inwestycje kapitałowe</a:t>
            </a:r>
            <a:endParaRPr lang="pl-PL" sz="2400" b="1" dirty="0">
              <a:solidFill>
                <a:srgbClr val="7F7F7F"/>
              </a:solidFill>
            </a:endParaRPr>
          </a:p>
          <a:p>
            <a:pPr marL="457200" indent="-457200">
              <a:buFont typeface="+mj-lt"/>
              <a:buAutoNum type="arabicPeriod"/>
            </a:pPr>
            <a:r>
              <a:rPr lang="pl-PL" sz="2400" b="1" dirty="0">
                <a:solidFill>
                  <a:srgbClr val="7F7F7F"/>
                </a:solidFill>
              </a:rPr>
              <a:t>Y </a:t>
            </a:r>
            <a:r>
              <a:rPr lang="pl-PL" sz="2400" b="1" dirty="0" err="1">
                <a:solidFill>
                  <a:srgbClr val="7F7F7F"/>
                </a:solidFill>
              </a:rPr>
              <a:t>Combinator</a:t>
            </a:r>
            <a:endParaRPr lang="pl-PL" sz="2400" b="1" dirty="0">
              <a:solidFill>
                <a:srgbClr val="7F7F7F"/>
              </a:solidFill>
            </a:endParaRPr>
          </a:p>
          <a:p>
            <a:pPr marL="457200" indent="-457200">
              <a:buFont typeface="+mj-lt"/>
              <a:buAutoNum type="arabicPeriod"/>
            </a:pPr>
            <a:r>
              <a:rPr lang="pl-PL" sz="2400" b="1" dirty="0">
                <a:solidFill>
                  <a:srgbClr val="7F7F7F"/>
                </a:solidFill>
              </a:rPr>
              <a:t>Sfinansuj się (</a:t>
            </a:r>
            <a:r>
              <a:rPr lang="pl-PL" sz="2400" b="1" dirty="0" err="1" smtClean="0">
                <a:solidFill>
                  <a:srgbClr val="7F7F7F"/>
                </a:solidFill>
              </a:rPr>
              <a:t>bootstrapping</a:t>
            </a:r>
            <a:r>
              <a:rPr lang="pl-PL" sz="2400" b="1" dirty="0" smtClean="0">
                <a:solidFill>
                  <a:srgbClr val="7F7F7F"/>
                </a:solidFill>
              </a:rPr>
              <a:t> </a:t>
            </a:r>
            <a:r>
              <a:rPr lang="pl-PL" sz="2400" b="1" dirty="0">
                <a:solidFill>
                  <a:srgbClr val="7F7F7F"/>
                </a:solidFill>
              </a:rPr>
              <a:t>jest omówiony w module 3)</a:t>
            </a:r>
          </a:p>
          <a:p>
            <a:pPr marL="457200" indent="-457200">
              <a:buFont typeface="+mj-lt"/>
              <a:buAutoNum type="arabicPeriod"/>
            </a:pPr>
            <a:r>
              <a:rPr lang="pl-PL" sz="2400" b="1" dirty="0">
                <a:solidFill>
                  <a:srgbClr val="7F7F7F"/>
                </a:solidFill>
              </a:rPr>
              <a:t>Dotacje dla małych firm wspierane przez rząd (objęte modułem 3</a:t>
            </a:r>
            <a:r>
              <a:rPr lang="pl-PL" sz="2400" b="1" dirty="0" smtClean="0">
                <a:solidFill>
                  <a:srgbClr val="7F7F7F"/>
                </a:solidFill>
              </a:rPr>
              <a:t>)</a:t>
            </a:r>
          </a:p>
          <a:p>
            <a:pPr marL="457200" indent="-457200">
              <a:buFont typeface="+mj-lt"/>
              <a:buAutoNum type="arabicPeriod"/>
            </a:pPr>
            <a:r>
              <a:rPr lang="en-IE" sz="2400" b="1" dirty="0" smtClean="0">
                <a:solidFill>
                  <a:srgbClr val="7F7F7F"/>
                </a:solidFill>
              </a:rPr>
              <a:t>Crowd </a:t>
            </a:r>
            <a:r>
              <a:rPr lang="en-IE" sz="2400" b="1" dirty="0">
                <a:solidFill>
                  <a:srgbClr val="7F7F7F"/>
                </a:solidFill>
              </a:rPr>
              <a:t>Funding</a:t>
            </a:r>
          </a:p>
        </p:txBody>
      </p:sp>
    </p:spTree>
    <p:extLst>
      <p:ext uri="{BB962C8B-B14F-4D97-AF65-F5344CB8AC3E}">
        <p14:creationId xmlns:p14="http://schemas.microsoft.com/office/powerpoint/2010/main" val="68999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p:txBody>
          <a:bodyPr/>
          <a:lstStyle/>
          <a:p>
            <a:r>
              <a:rPr lang="en-IE" b="1" dirty="0" err="1">
                <a:solidFill>
                  <a:srgbClr val="E95273"/>
                </a:solidFill>
              </a:rPr>
              <a:t>Pożyczka</a:t>
            </a:r>
            <a:r>
              <a:rPr lang="en-IE" b="1" dirty="0">
                <a:solidFill>
                  <a:srgbClr val="E95273"/>
                </a:solidFill>
              </a:rPr>
              <a:t> </a:t>
            </a:r>
            <a:r>
              <a:rPr lang="en-IE" b="1" dirty="0" err="1">
                <a:solidFill>
                  <a:srgbClr val="E95273"/>
                </a:solidFill>
              </a:rPr>
              <a:t>bankowa</a:t>
            </a:r>
            <a:endParaRPr lang="en-IE" b="1" dirty="0">
              <a:solidFill>
                <a:srgbClr val="E95273"/>
              </a:solidFill>
            </a:endParaRPr>
          </a:p>
        </p:txBody>
      </p:sp>
      <p:sp>
        <p:nvSpPr>
          <p:cNvPr id="4" name="Rectangle 3">
            <a:extLst>
              <a:ext uri="{FF2B5EF4-FFF2-40B4-BE49-F238E27FC236}">
                <a16:creationId xmlns="" xmlns:a16="http://schemas.microsoft.com/office/drawing/2014/main" id="{7BEE6F97-BBB1-40D9-8C38-61F133A68263}"/>
              </a:ext>
            </a:extLst>
          </p:cNvPr>
          <p:cNvSpPr/>
          <p:nvPr/>
        </p:nvSpPr>
        <p:spPr>
          <a:xfrm>
            <a:off x="2978613" y="1935163"/>
            <a:ext cx="8853724" cy="4524315"/>
          </a:xfrm>
          <a:prstGeom prst="rect">
            <a:avLst/>
          </a:prstGeom>
        </p:spPr>
        <p:txBody>
          <a:bodyPr wrap="square">
            <a:spAutoFit/>
          </a:bodyPr>
          <a:lstStyle/>
          <a:p>
            <a:pPr fontAlgn="base"/>
            <a:r>
              <a:rPr lang="pl-PL" sz="2400" dirty="0">
                <a:solidFill>
                  <a:srgbClr val="7F7F7F"/>
                </a:solidFill>
              </a:rPr>
              <a:t>Kredyt biznesowy w banku to kolejny sposób na finansowanie biznesu. W większości przypadków posiadanie solidnego biznesplanu jest niezbędne, aby przekonać bank, że warto wspierać. Często bank prosi o gwarancje osobiste lub inne formy zabezpieczenia. </a:t>
            </a:r>
            <a:r>
              <a:rPr lang="pl-PL" sz="2400" dirty="0" smtClean="0">
                <a:solidFill>
                  <a:srgbClr val="7F7F7F"/>
                </a:solidFill>
              </a:rPr>
              <a:t>Pamiętaj</a:t>
            </a:r>
            <a:r>
              <a:rPr lang="pl-PL" sz="2400" dirty="0">
                <a:solidFill>
                  <a:srgbClr val="7F7F7F"/>
                </a:solidFill>
              </a:rPr>
              <a:t>, aby się rozejrzeć, istnieje wiele banków, które mogą mieć różne kryteria udzielania kredytów dla nowych firm.</a:t>
            </a:r>
            <a:endParaRPr lang="en-IE" sz="2400" dirty="0">
              <a:solidFill>
                <a:srgbClr val="7F7F7F"/>
              </a:solidFill>
            </a:endParaRPr>
          </a:p>
          <a:p>
            <a:pPr fontAlgn="base"/>
            <a:r>
              <a:rPr lang="pl-PL" sz="2400" b="1" dirty="0">
                <a:solidFill>
                  <a:srgbClr val="10B1A2"/>
                </a:solidFill>
              </a:rPr>
              <a:t>Radzenie sobie z bankiem - co wolno, a czego </a:t>
            </a:r>
            <a:r>
              <a:rPr lang="pl-PL" sz="2400" b="1" dirty="0" smtClean="0">
                <a:solidFill>
                  <a:srgbClr val="10B1A2"/>
                </a:solidFill>
              </a:rPr>
              <a:t>nie</a:t>
            </a:r>
            <a:endParaRPr lang="en-IE" sz="2400" b="1" dirty="0" smtClean="0">
              <a:solidFill>
                <a:srgbClr val="10B1A2"/>
              </a:solidFill>
            </a:endParaRPr>
          </a:p>
          <a:p>
            <a:pPr marL="342900" indent="-342900" fontAlgn="base">
              <a:buClr>
                <a:srgbClr val="E63275"/>
              </a:buClr>
              <a:buFont typeface="Wingdings" panose="05000000000000000000" pitchFamily="2" charset="2"/>
              <a:buChar char="ü"/>
            </a:pPr>
            <a:r>
              <a:rPr lang="pl-PL" sz="2400" dirty="0">
                <a:solidFill>
                  <a:srgbClr val="7F7F7F"/>
                </a:solidFill>
              </a:rPr>
              <a:t>Przygotuj się na spotkanie z bankiem</a:t>
            </a:r>
          </a:p>
          <a:p>
            <a:pPr marL="342900" indent="-342900" fontAlgn="base">
              <a:buClr>
                <a:srgbClr val="E63275"/>
              </a:buClr>
              <a:buFont typeface="Wingdings" panose="05000000000000000000" pitchFamily="2" charset="2"/>
              <a:buChar char="ü"/>
            </a:pPr>
            <a:r>
              <a:rPr lang="pl-PL" sz="2400" dirty="0">
                <a:solidFill>
                  <a:srgbClr val="7F7F7F"/>
                </a:solidFill>
              </a:rPr>
              <a:t>Informuj swój bank o dobrych i złych </a:t>
            </a:r>
            <a:r>
              <a:rPr lang="pl-PL" sz="2400" dirty="0" smtClean="0">
                <a:solidFill>
                  <a:srgbClr val="7F7F7F"/>
                </a:solidFill>
              </a:rPr>
              <a:t>okresach w działalności </a:t>
            </a:r>
            <a:endParaRPr lang="pl-PL" sz="2400" dirty="0">
              <a:solidFill>
                <a:srgbClr val="7F7F7F"/>
              </a:solidFill>
            </a:endParaRPr>
          </a:p>
          <a:p>
            <a:pPr marL="342900" indent="-342900" fontAlgn="base">
              <a:buClr>
                <a:srgbClr val="E63275"/>
              </a:buClr>
              <a:buFont typeface="Wingdings" panose="05000000000000000000" pitchFamily="2" charset="2"/>
              <a:buChar char="ü"/>
            </a:pPr>
            <a:r>
              <a:rPr lang="pl-PL" sz="2400" dirty="0">
                <a:solidFill>
                  <a:srgbClr val="7F7F7F"/>
                </a:solidFill>
              </a:rPr>
              <a:t>Wybierz najbliższy bank</a:t>
            </a:r>
          </a:p>
          <a:p>
            <a:pPr marL="342900" indent="-342900" fontAlgn="base">
              <a:buClr>
                <a:srgbClr val="E63275"/>
              </a:buClr>
              <a:buFont typeface="Wingdings" panose="05000000000000000000" pitchFamily="2" charset="2"/>
              <a:buChar char="ü"/>
            </a:pPr>
            <a:r>
              <a:rPr lang="pl-PL" sz="2400" dirty="0">
                <a:solidFill>
                  <a:srgbClr val="7F7F7F"/>
                </a:solidFill>
              </a:rPr>
              <a:t>Rozejrzyj się przed wyborem banku</a:t>
            </a:r>
            <a:r>
              <a:rPr lang="en-IE" sz="2000" dirty="0">
                <a:solidFill>
                  <a:srgbClr val="414140"/>
                </a:solidFill>
              </a:rPr>
              <a:t/>
            </a:r>
            <a:br>
              <a:rPr lang="en-IE" sz="2000" dirty="0">
                <a:solidFill>
                  <a:srgbClr val="414140"/>
                </a:solidFill>
              </a:rPr>
            </a:br>
            <a:endParaRPr lang="en-IE" sz="2400" dirty="0">
              <a:solidFill>
                <a:srgbClr val="414140"/>
              </a:solidFill>
            </a:endParaRPr>
          </a:p>
        </p:txBody>
      </p:sp>
      <p:sp>
        <p:nvSpPr>
          <p:cNvPr id="5" name="Rectangle 4">
            <a:extLst>
              <a:ext uri="{FF2B5EF4-FFF2-40B4-BE49-F238E27FC236}">
                <a16:creationId xmlns="" xmlns:a16="http://schemas.microsoft.com/office/drawing/2014/main" id="{15A17225-18E3-4005-9B2F-D32A87CE1508}"/>
              </a:ext>
            </a:extLst>
          </p:cNvPr>
          <p:cNvSpPr/>
          <p:nvPr/>
        </p:nvSpPr>
        <p:spPr>
          <a:xfrm>
            <a:off x="622928" y="4915743"/>
            <a:ext cx="1500161" cy="1169551"/>
          </a:xfrm>
          <a:prstGeom prst="rect">
            <a:avLst/>
          </a:prstGeom>
        </p:spPr>
        <p:txBody>
          <a:bodyPr wrap="square">
            <a:spAutoFit/>
          </a:bodyPr>
          <a:lstStyle/>
          <a:p>
            <a:pPr>
              <a:buFontTx/>
              <a:buNone/>
            </a:pPr>
            <a:r>
              <a:rPr lang="pl-PL" altLang="ja-JP" sz="1400" b="1" dirty="0" smtClean="0">
                <a:solidFill>
                  <a:srgbClr val="525252"/>
                </a:solidFill>
              </a:rPr>
              <a:t>Zapożyczone z </a:t>
            </a:r>
            <a:r>
              <a:rPr lang="pl-PL" altLang="ja-JP" sz="1400" b="1" dirty="0">
                <a:solidFill>
                  <a:srgbClr val="525252"/>
                </a:solidFill>
              </a:rPr>
              <a:t>lokalnego biura </a:t>
            </a:r>
            <a:r>
              <a:rPr lang="pl-PL" altLang="ja-JP" sz="1400" b="1" dirty="0" smtClean="0">
                <a:solidFill>
                  <a:srgbClr val="525252"/>
                </a:solidFill>
              </a:rPr>
              <a:t>przedsiębiorstwa</a:t>
            </a:r>
            <a:br>
              <a:rPr lang="pl-PL" altLang="ja-JP" sz="1400" b="1" dirty="0" smtClean="0">
                <a:solidFill>
                  <a:srgbClr val="525252"/>
                </a:solidFill>
              </a:rPr>
            </a:br>
            <a:r>
              <a:rPr kumimoji="1" lang="en-US" altLang="ja-JP" sz="1400" b="1" dirty="0" smtClean="0">
                <a:solidFill>
                  <a:srgbClr val="525252"/>
                </a:solidFill>
                <a:hlinkClick r:id="rId2"/>
              </a:rPr>
              <a:t>www.localenterprise.ie</a:t>
            </a:r>
            <a:r>
              <a:rPr kumimoji="1" lang="en-US" altLang="ja-JP" sz="1400" b="1" dirty="0" smtClean="0">
                <a:solidFill>
                  <a:srgbClr val="525252"/>
                </a:solidFill>
              </a:rPr>
              <a:t> </a:t>
            </a:r>
            <a:endParaRPr kumimoji="1" lang="ja-JP" altLang="en-US" sz="1400" dirty="0">
              <a:solidFill>
                <a:srgbClr val="525252"/>
              </a:solidFill>
            </a:endParaRPr>
          </a:p>
        </p:txBody>
      </p:sp>
      <p:sp>
        <p:nvSpPr>
          <p:cNvPr id="3" name="Flowchart: Connector 2">
            <a:extLst>
              <a:ext uri="{FF2B5EF4-FFF2-40B4-BE49-F238E27FC236}">
                <a16:creationId xmlns="" xmlns:a16="http://schemas.microsoft.com/office/drawing/2014/main" id="{5D8A7642-B426-48AC-8CBC-371CAA37F0A5}"/>
              </a:ext>
            </a:extLst>
          </p:cNvPr>
          <p:cNvSpPr/>
          <p:nvPr/>
        </p:nvSpPr>
        <p:spPr>
          <a:xfrm>
            <a:off x="1980323" y="4450359"/>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6" name="Flowchart: Connector 5">
            <a:extLst>
              <a:ext uri="{FF2B5EF4-FFF2-40B4-BE49-F238E27FC236}">
                <a16:creationId xmlns="" xmlns:a16="http://schemas.microsoft.com/office/drawing/2014/main" id="{B39C8CB8-77DA-40F4-849F-7A640E2EB0C2}"/>
              </a:ext>
            </a:extLst>
          </p:cNvPr>
          <p:cNvSpPr/>
          <p:nvPr/>
        </p:nvSpPr>
        <p:spPr>
          <a:xfrm>
            <a:off x="622929" y="92190"/>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11729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a:xfrm>
            <a:off x="3142594" y="1007773"/>
            <a:ext cx="8902262" cy="697353"/>
          </a:xfrm>
        </p:spPr>
        <p:txBody>
          <a:bodyPr>
            <a:noAutofit/>
          </a:bodyPr>
          <a:lstStyle/>
          <a:p>
            <a:pPr fontAlgn="base"/>
            <a:r>
              <a:rPr lang="pl-PL" sz="3400" b="1" dirty="0">
                <a:solidFill>
                  <a:srgbClr val="E95273"/>
                </a:solidFill>
              </a:rPr>
              <a:t>Radzenie sobie z bankiem - co wolno, a czego nie</a:t>
            </a:r>
            <a:endParaRPr lang="pl-PL" sz="3400" b="1" dirty="0">
              <a:solidFill>
                <a:srgbClr val="E95273"/>
              </a:solidFill>
            </a:endParaRPr>
          </a:p>
        </p:txBody>
      </p:sp>
      <p:sp>
        <p:nvSpPr>
          <p:cNvPr id="4" name="Rectangle 3">
            <a:extLst>
              <a:ext uri="{FF2B5EF4-FFF2-40B4-BE49-F238E27FC236}">
                <a16:creationId xmlns="" xmlns:a16="http://schemas.microsoft.com/office/drawing/2014/main" id="{7BEE6F97-BBB1-40D9-8C38-61F133A68263}"/>
              </a:ext>
            </a:extLst>
          </p:cNvPr>
          <p:cNvSpPr/>
          <p:nvPr/>
        </p:nvSpPr>
        <p:spPr>
          <a:xfrm>
            <a:off x="1095541" y="2703016"/>
            <a:ext cx="11096459" cy="3416320"/>
          </a:xfrm>
          <a:prstGeom prst="rect">
            <a:avLst/>
          </a:prstGeom>
        </p:spPr>
        <p:txBody>
          <a:bodyPr wrap="square">
            <a:spAutoFit/>
          </a:bodyPr>
          <a:lstStyle/>
          <a:p>
            <a:pPr marL="342900" indent="-342900" fontAlgn="base">
              <a:buClr>
                <a:srgbClr val="E63275"/>
              </a:buClr>
              <a:buFont typeface="Wingdings" panose="05000000000000000000" pitchFamily="2" charset="2"/>
              <a:buChar char="ü"/>
            </a:pPr>
            <a:r>
              <a:rPr lang="pl-PL" sz="2400" b="1" dirty="0">
                <a:solidFill>
                  <a:srgbClr val="10B1A2"/>
                </a:solidFill>
              </a:rPr>
              <a:t>Porównaj pakiety pożyczek - </a:t>
            </a:r>
            <a:r>
              <a:rPr lang="pl-PL" sz="2400" dirty="0">
                <a:solidFill>
                  <a:srgbClr val="7F7F7F"/>
                </a:solidFill>
              </a:rPr>
              <a:t>Kredytodawcy na różne sposoby opisują koszt pożyczki. Niektórzy podają oprocentowanie pożyczki, a inni mogą podać całkowitą kwotę pieniędzy, którą musisz spłacić. Kiedy pożyczkodawcy na różne sposoby opisują koszt pożyczki, trudno jest porównać opcje pożyczki.</a:t>
            </a:r>
          </a:p>
          <a:p>
            <a:pPr marL="342900" indent="-342900" fontAlgn="base">
              <a:buClr>
                <a:srgbClr val="E63275"/>
              </a:buClr>
              <a:buFont typeface="Wingdings" panose="05000000000000000000" pitchFamily="2" charset="2"/>
              <a:buChar char="ü"/>
            </a:pPr>
            <a:r>
              <a:rPr lang="pl-PL" sz="2400" dirty="0">
                <a:solidFill>
                  <a:srgbClr val="7F7F7F"/>
                </a:solidFill>
              </a:rPr>
              <a:t>Przygotuj się na spotkanie z bankiem</a:t>
            </a:r>
          </a:p>
          <a:p>
            <a:pPr marL="342900" indent="-342900" fontAlgn="base">
              <a:buClr>
                <a:srgbClr val="E63275"/>
              </a:buClr>
              <a:buFont typeface="Wingdings" panose="05000000000000000000" pitchFamily="2" charset="2"/>
              <a:buChar char="ü"/>
            </a:pPr>
            <a:r>
              <a:rPr lang="pl-PL" sz="2400" dirty="0">
                <a:solidFill>
                  <a:srgbClr val="7F7F7F"/>
                </a:solidFill>
              </a:rPr>
              <a:t>Informuj swój bank o dobrych i złych </a:t>
            </a:r>
            <a:r>
              <a:rPr lang="pl-PL" sz="2400" dirty="0" smtClean="0">
                <a:solidFill>
                  <a:srgbClr val="7F7F7F"/>
                </a:solidFill>
              </a:rPr>
              <a:t>czasach w ramach własnej działalności</a:t>
            </a:r>
            <a:endParaRPr lang="pl-PL" sz="2400" dirty="0">
              <a:solidFill>
                <a:srgbClr val="7F7F7F"/>
              </a:solidFill>
            </a:endParaRPr>
          </a:p>
          <a:p>
            <a:pPr marL="342900" indent="-342900" fontAlgn="base">
              <a:buClr>
                <a:srgbClr val="E63275"/>
              </a:buClr>
              <a:buFont typeface="Wingdings" panose="05000000000000000000" pitchFamily="2" charset="2"/>
              <a:buChar char="ü"/>
            </a:pPr>
            <a:r>
              <a:rPr lang="pl-PL" sz="2400" dirty="0">
                <a:solidFill>
                  <a:srgbClr val="7F7F7F"/>
                </a:solidFill>
              </a:rPr>
              <a:t>Aby ułatwić porównanie, poproś pożyczkodawcę o podanie rocznej stopy oprocentowania (APR) pożyczki. </a:t>
            </a:r>
            <a:r>
              <a:rPr lang="pl-PL" sz="2400" dirty="0">
                <a:solidFill>
                  <a:srgbClr val="7F7F7F"/>
                </a:solidFill>
              </a:rPr>
              <a:t>RRSO to całkowity koszt pożyczki w okresie jednego roku, w tym opłaty. </a:t>
            </a:r>
            <a:endParaRPr lang="en-IE" sz="2400" dirty="0">
              <a:solidFill>
                <a:srgbClr val="7F7F7F"/>
              </a:solidFill>
            </a:endParaRPr>
          </a:p>
        </p:txBody>
      </p:sp>
      <p:sp>
        <p:nvSpPr>
          <p:cNvPr id="5" name="Flowchart: Connector 4">
            <a:extLst>
              <a:ext uri="{FF2B5EF4-FFF2-40B4-BE49-F238E27FC236}">
                <a16:creationId xmlns="" xmlns:a16="http://schemas.microsoft.com/office/drawing/2014/main" id="{B101173B-51DF-47F3-9034-EE4291426A0A}"/>
              </a:ext>
            </a:extLst>
          </p:cNvPr>
          <p:cNvSpPr/>
          <p:nvPr/>
        </p:nvSpPr>
        <p:spPr>
          <a:xfrm>
            <a:off x="587751" y="1872073"/>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6" name="Flowchart: Connector 5">
            <a:extLst>
              <a:ext uri="{FF2B5EF4-FFF2-40B4-BE49-F238E27FC236}">
                <a16:creationId xmlns="" xmlns:a16="http://schemas.microsoft.com/office/drawing/2014/main" id="{A1591A93-3995-4D9C-B4D4-2C22230FF93B}"/>
              </a:ext>
            </a:extLst>
          </p:cNvPr>
          <p:cNvSpPr/>
          <p:nvPr/>
        </p:nvSpPr>
        <p:spPr>
          <a:xfrm>
            <a:off x="729842" y="15247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21259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a:xfrm>
            <a:off x="3447393" y="796689"/>
            <a:ext cx="8744607" cy="697353"/>
          </a:xfrm>
        </p:spPr>
        <p:txBody>
          <a:bodyPr>
            <a:noAutofit/>
          </a:bodyPr>
          <a:lstStyle/>
          <a:p>
            <a:pPr fontAlgn="base"/>
            <a:r>
              <a:rPr lang="pl-PL" sz="3300" b="1" dirty="0">
                <a:solidFill>
                  <a:srgbClr val="E95273"/>
                </a:solidFill>
              </a:rPr>
              <a:t>Radzenie sobie z bankiem - co wolno, a czego nie</a:t>
            </a:r>
            <a:endParaRPr lang="pl-PL" sz="3300" b="1" dirty="0">
              <a:solidFill>
                <a:srgbClr val="E95273"/>
              </a:solidFill>
            </a:endParaRPr>
          </a:p>
        </p:txBody>
      </p:sp>
      <p:sp>
        <p:nvSpPr>
          <p:cNvPr id="4" name="Rectangle 3">
            <a:extLst>
              <a:ext uri="{FF2B5EF4-FFF2-40B4-BE49-F238E27FC236}">
                <a16:creationId xmlns="" xmlns:a16="http://schemas.microsoft.com/office/drawing/2014/main" id="{7BEE6F97-BBB1-40D9-8C38-61F133A68263}"/>
              </a:ext>
            </a:extLst>
          </p:cNvPr>
          <p:cNvSpPr/>
          <p:nvPr/>
        </p:nvSpPr>
        <p:spPr>
          <a:xfrm>
            <a:off x="526135" y="2841361"/>
            <a:ext cx="11557154" cy="5478423"/>
          </a:xfrm>
          <a:prstGeom prst="rect">
            <a:avLst/>
          </a:prstGeom>
        </p:spPr>
        <p:txBody>
          <a:bodyPr wrap="square">
            <a:spAutoFit/>
          </a:bodyPr>
          <a:lstStyle/>
          <a:p>
            <a:pPr marL="342900" indent="-342900" fontAlgn="base">
              <a:buFont typeface="Arial" panose="020B0604020202020204" pitchFamily="34" charset="0"/>
              <a:buChar char="•"/>
            </a:pPr>
            <a:r>
              <a:rPr lang="pl-PL" sz="2400" b="1" dirty="0" smtClean="0">
                <a:solidFill>
                  <a:srgbClr val="E63275"/>
                </a:solidFill>
              </a:rPr>
              <a:t>Wybierz </a:t>
            </a:r>
            <a:r>
              <a:rPr lang="pl-PL" sz="2400" b="1" dirty="0">
                <a:solidFill>
                  <a:srgbClr val="E63275"/>
                </a:solidFill>
              </a:rPr>
              <a:t>pomiędzy linią kredytową a tradycyjną pożyczką. </a:t>
            </a:r>
            <a:r>
              <a:rPr lang="pl-PL" sz="2400" dirty="0">
                <a:solidFill>
                  <a:srgbClr val="7F7F7F"/>
                </a:solidFill>
              </a:rPr>
              <a:t>W zależności od potrzeb biznesowych, linia kredytowa może być lepszą opcją niż pożyczka. Pożyczka to stała kwota, którą spłacasz wraz z odsetkami w określonym czasie; linia kredytowa jest jak karta kredytowa. Otrzymujesz zezwolenie na maksymalną kwotę pieniędzy, do której możesz uzyskać dostęp w razie potrzeby, i spłacasz ją przez pewien okres. Zaletą linii kredytowej jest to, że płacisz odsetki tylko od wykorzystanych środków. Linia kredytowa jest lepsza niż pożyczka w dwóch głównych przypadkach. Jeśli od czasu do czasu potrzebujesz krótkoterminowego kapitału obrotowego, aby kupić zapasy lub pokryć wydatki sezonowe. Pożyczki zazwyczaj sprawdzają się lepiej, gdy trzeba sfinansować długoterminową inwestycję, taką jak sprzęt lub </a:t>
            </a:r>
            <a:r>
              <a:rPr lang="pl-PL" sz="2400" dirty="0" smtClean="0">
                <a:solidFill>
                  <a:srgbClr val="7F7F7F"/>
                </a:solidFill>
              </a:rPr>
              <a:t>lokal</a:t>
            </a:r>
            <a:r>
              <a:rPr lang="en-IE" sz="2400" dirty="0" smtClean="0">
                <a:solidFill>
                  <a:srgbClr val="7F7F7F"/>
                </a:solidFill>
              </a:rPr>
              <a:t>.</a:t>
            </a:r>
            <a:endParaRPr lang="en-IE" sz="2400" dirty="0">
              <a:solidFill>
                <a:srgbClr val="7F7F7F"/>
              </a:solidFill>
            </a:endParaRPr>
          </a:p>
          <a:p>
            <a:pPr marL="342900" indent="-342900" fontAlgn="base">
              <a:buFont typeface="Arial" panose="020B0604020202020204" pitchFamily="34" charset="0"/>
              <a:buChar char="•"/>
            </a:pPr>
            <a:endParaRPr lang="en-IE" dirty="0"/>
          </a:p>
          <a:p>
            <a:pPr marL="342900" indent="-342900" fontAlgn="base">
              <a:buFont typeface="Arial" panose="020B0604020202020204" pitchFamily="34" charset="0"/>
              <a:buChar char="•"/>
            </a:pPr>
            <a:endParaRPr lang="en-IE" sz="2400" dirty="0">
              <a:solidFill>
                <a:srgbClr val="7F7F7F"/>
              </a:solidFill>
            </a:endParaRPr>
          </a:p>
          <a:p>
            <a:pPr fontAlgn="base"/>
            <a:endParaRPr lang="en-IE" sz="2400" dirty="0">
              <a:solidFill>
                <a:srgbClr val="7F7F7F"/>
              </a:solidFill>
            </a:endParaRPr>
          </a:p>
          <a:p>
            <a:r>
              <a:rPr lang="en-IE" sz="2000" dirty="0">
                <a:solidFill>
                  <a:srgbClr val="414140"/>
                </a:solidFill>
              </a:rPr>
              <a:t/>
            </a:r>
            <a:br>
              <a:rPr lang="en-IE" sz="2000" dirty="0">
                <a:solidFill>
                  <a:srgbClr val="414140"/>
                </a:solidFill>
              </a:rPr>
            </a:br>
            <a:endParaRPr lang="en-IE" sz="2400" dirty="0">
              <a:solidFill>
                <a:srgbClr val="414140"/>
              </a:solidFill>
            </a:endParaRPr>
          </a:p>
        </p:txBody>
      </p:sp>
      <p:sp>
        <p:nvSpPr>
          <p:cNvPr id="5" name="Flowchart: Connector 4">
            <a:extLst>
              <a:ext uri="{FF2B5EF4-FFF2-40B4-BE49-F238E27FC236}">
                <a16:creationId xmlns="" xmlns:a16="http://schemas.microsoft.com/office/drawing/2014/main" id="{DAE342D6-C3D5-493F-A62F-A54E0E12EDC7}"/>
              </a:ext>
            </a:extLst>
          </p:cNvPr>
          <p:cNvSpPr/>
          <p:nvPr/>
        </p:nvSpPr>
        <p:spPr>
          <a:xfrm>
            <a:off x="872977" y="1933662"/>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6" name="Flowchart: Connector 5">
            <a:extLst>
              <a:ext uri="{FF2B5EF4-FFF2-40B4-BE49-F238E27FC236}">
                <a16:creationId xmlns="" xmlns:a16="http://schemas.microsoft.com/office/drawing/2014/main" id="{6D5A9598-66E9-41C5-B57E-BFAE1F0F8DF2}"/>
              </a:ext>
            </a:extLst>
          </p:cNvPr>
          <p:cNvSpPr/>
          <p:nvPr/>
        </p:nvSpPr>
        <p:spPr>
          <a:xfrm>
            <a:off x="728268" y="0"/>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288144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a:xfrm>
            <a:off x="3477758" y="649064"/>
            <a:ext cx="7943330" cy="697353"/>
          </a:xfrm>
        </p:spPr>
        <p:txBody>
          <a:bodyPr>
            <a:noAutofit/>
          </a:bodyPr>
          <a:lstStyle/>
          <a:p>
            <a:pPr fontAlgn="base"/>
            <a:r>
              <a:rPr lang="pl-PL" b="1" dirty="0">
                <a:solidFill>
                  <a:srgbClr val="E95273"/>
                </a:solidFill>
              </a:rPr>
              <a:t>Radzenie sobie z bankiem - co wolno, </a:t>
            </a:r>
            <a:r>
              <a:rPr lang="pl-PL" b="1" dirty="0" smtClean="0">
                <a:solidFill>
                  <a:srgbClr val="E95273"/>
                </a:solidFill>
              </a:rPr>
              <a:t/>
            </a:r>
            <a:br>
              <a:rPr lang="pl-PL" b="1" dirty="0" smtClean="0">
                <a:solidFill>
                  <a:srgbClr val="E95273"/>
                </a:solidFill>
              </a:rPr>
            </a:br>
            <a:r>
              <a:rPr lang="pl-PL" b="1" dirty="0" smtClean="0">
                <a:solidFill>
                  <a:srgbClr val="E95273"/>
                </a:solidFill>
              </a:rPr>
              <a:t>a </a:t>
            </a:r>
            <a:r>
              <a:rPr lang="pl-PL" b="1" dirty="0">
                <a:solidFill>
                  <a:srgbClr val="E95273"/>
                </a:solidFill>
              </a:rPr>
              <a:t>czego nie</a:t>
            </a:r>
            <a:endParaRPr lang="pl-PL" b="1" dirty="0">
              <a:solidFill>
                <a:srgbClr val="E95273"/>
              </a:solidFill>
            </a:endParaRPr>
          </a:p>
        </p:txBody>
      </p:sp>
      <p:sp>
        <p:nvSpPr>
          <p:cNvPr id="4" name="Rectangle 3">
            <a:extLst>
              <a:ext uri="{FF2B5EF4-FFF2-40B4-BE49-F238E27FC236}">
                <a16:creationId xmlns="" xmlns:a16="http://schemas.microsoft.com/office/drawing/2014/main" id="{7BEE6F97-BBB1-40D9-8C38-61F133A68263}"/>
              </a:ext>
            </a:extLst>
          </p:cNvPr>
          <p:cNvSpPr/>
          <p:nvPr/>
        </p:nvSpPr>
        <p:spPr>
          <a:xfrm>
            <a:off x="3182303" y="2192122"/>
            <a:ext cx="8853724" cy="3354765"/>
          </a:xfrm>
          <a:prstGeom prst="rect">
            <a:avLst/>
          </a:prstGeom>
        </p:spPr>
        <p:txBody>
          <a:bodyPr wrap="square">
            <a:spAutoFit/>
          </a:bodyPr>
          <a:lstStyle/>
          <a:p>
            <a:pPr marL="342900" indent="-342900" fontAlgn="base">
              <a:buFont typeface="Arial" panose="020B0604020202020204" pitchFamily="34" charset="0"/>
              <a:buChar char="•"/>
            </a:pPr>
            <a:r>
              <a:rPr lang="pl-PL" sz="2400" b="1" dirty="0" smtClean="0">
                <a:solidFill>
                  <a:srgbClr val="E63275"/>
                </a:solidFill>
              </a:rPr>
              <a:t>Pożycz </a:t>
            </a:r>
            <a:r>
              <a:rPr lang="pl-PL" sz="2400" b="1" dirty="0">
                <a:solidFill>
                  <a:srgbClr val="E63275"/>
                </a:solidFill>
              </a:rPr>
              <a:t>we właściwym czasie: </a:t>
            </a:r>
            <a:r>
              <a:rPr lang="pl-PL" sz="2400" dirty="0">
                <a:solidFill>
                  <a:srgbClr val="7F7F7F"/>
                </a:solidFill>
              </a:rPr>
              <a:t>planując pożyczkę biznesową, upewnij się, że pożyczasz we właściwym czasie. Jeśli zaciągniesz pożyczkę zbyt wcześnie, istnieje szansa, że większość z niej wydasz na cele inne niż te, do których została przeznaczona. Jeśli pożyczysz </a:t>
            </a:r>
            <a:r>
              <a:rPr lang="pl-PL" sz="2400" dirty="0" smtClean="0">
                <a:solidFill>
                  <a:srgbClr val="7F7F7F"/>
                </a:solidFill>
              </a:rPr>
              <a:t>zbyt </a:t>
            </a:r>
            <a:r>
              <a:rPr lang="pl-PL" sz="2400" dirty="0">
                <a:solidFill>
                  <a:srgbClr val="7F7F7F"/>
                </a:solidFill>
              </a:rPr>
              <a:t>późno, może to zatrzymać Twój </a:t>
            </a:r>
            <a:r>
              <a:rPr lang="pl-PL" sz="2400" dirty="0" smtClean="0">
                <a:solidFill>
                  <a:srgbClr val="7F7F7F"/>
                </a:solidFill>
              </a:rPr>
              <a:t>biznes.</a:t>
            </a:r>
            <a:endParaRPr lang="pl-PL" sz="2400" dirty="0">
              <a:solidFill>
                <a:srgbClr val="7F7F7F"/>
              </a:solidFill>
            </a:endParaRPr>
          </a:p>
          <a:p>
            <a:pPr marL="342900" indent="-342900" fontAlgn="base">
              <a:buFont typeface="Arial" panose="020B0604020202020204" pitchFamily="34" charset="0"/>
              <a:buChar char="•"/>
            </a:pPr>
            <a:r>
              <a:rPr lang="pl-PL" sz="2400" b="1" dirty="0">
                <a:solidFill>
                  <a:srgbClr val="E63275"/>
                </a:solidFill>
              </a:rPr>
              <a:t>Pożycz odpowiednią kwotę</a:t>
            </a:r>
            <a:endParaRPr lang="en-IE" sz="2400" b="1" dirty="0">
              <a:solidFill>
                <a:srgbClr val="E63275"/>
              </a:solidFill>
            </a:endParaRPr>
          </a:p>
          <a:p>
            <a:pPr fontAlgn="base"/>
            <a:endParaRPr lang="en-IE" sz="2400" dirty="0">
              <a:solidFill>
                <a:srgbClr val="7F7F7F"/>
              </a:solidFill>
            </a:endParaRPr>
          </a:p>
          <a:p>
            <a:r>
              <a:rPr lang="en-IE" sz="2000" dirty="0">
                <a:solidFill>
                  <a:srgbClr val="414140"/>
                </a:solidFill>
              </a:rPr>
              <a:t/>
            </a:r>
            <a:br>
              <a:rPr lang="en-IE" sz="2000" dirty="0">
                <a:solidFill>
                  <a:srgbClr val="414140"/>
                </a:solidFill>
              </a:rPr>
            </a:br>
            <a:endParaRPr lang="en-IE" sz="2400" dirty="0">
              <a:solidFill>
                <a:srgbClr val="414140"/>
              </a:solidFill>
            </a:endParaRPr>
          </a:p>
        </p:txBody>
      </p:sp>
      <p:pic>
        <p:nvPicPr>
          <p:cNvPr id="5" name="Picture 4" descr="A close up of a piece of paper&#10;&#10;Description automatically generated">
            <a:extLst>
              <a:ext uri="{FF2B5EF4-FFF2-40B4-BE49-F238E27FC236}">
                <a16:creationId xmlns="" xmlns:a16="http://schemas.microsoft.com/office/drawing/2014/main" id="{DA72CDA3-A452-4FC4-81B2-D55785306F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60" y="3204595"/>
            <a:ext cx="3474005" cy="2269220"/>
          </a:xfrm>
          <a:prstGeom prst="rect">
            <a:avLst/>
          </a:prstGeom>
        </p:spPr>
      </p:pic>
      <p:sp>
        <p:nvSpPr>
          <p:cNvPr id="6" name="Flowchart: Connector 5">
            <a:extLst>
              <a:ext uri="{FF2B5EF4-FFF2-40B4-BE49-F238E27FC236}">
                <a16:creationId xmlns="" xmlns:a16="http://schemas.microsoft.com/office/drawing/2014/main" id="{54E7DC0B-BE3D-417B-B627-861839C3CE45}"/>
              </a:ext>
            </a:extLst>
          </p:cNvPr>
          <p:cNvSpPr/>
          <p:nvPr/>
        </p:nvSpPr>
        <p:spPr>
          <a:xfrm>
            <a:off x="1999341" y="1640708"/>
            <a:ext cx="1512324" cy="1459702"/>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WOLNO</a:t>
            </a:r>
            <a:endParaRPr lang="en-IE" sz="2000" b="1" dirty="0"/>
          </a:p>
        </p:txBody>
      </p:sp>
      <p:sp>
        <p:nvSpPr>
          <p:cNvPr id="7" name="Flowchart: Connector 6">
            <a:extLst>
              <a:ext uri="{FF2B5EF4-FFF2-40B4-BE49-F238E27FC236}">
                <a16:creationId xmlns="" xmlns:a16="http://schemas.microsoft.com/office/drawing/2014/main" id="{6447B117-09E4-460B-BF5C-5853550400FB}"/>
              </a:ext>
            </a:extLst>
          </p:cNvPr>
          <p:cNvSpPr/>
          <p:nvPr/>
        </p:nvSpPr>
        <p:spPr>
          <a:xfrm>
            <a:off x="737005" y="76381"/>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182254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a:xfrm>
            <a:off x="3680534" y="755524"/>
            <a:ext cx="7943330" cy="697353"/>
          </a:xfrm>
        </p:spPr>
        <p:txBody>
          <a:bodyPr>
            <a:noAutofit/>
          </a:bodyPr>
          <a:lstStyle/>
          <a:p>
            <a:pPr fontAlgn="base"/>
            <a:r>
              <a:rPr lang="pl-PL" b="1" dirty="0">
                <a:solidFill>
                  <a:srgbClr val="E95273"/>
                </a:solidFill>
              </a:rPr>
              <a:t>Radzenie sobie z bankiem - co wolno, </a:t>
            </a:r>
            <a:br>
              <a:rPr lang="pl-PL" b="1" dirty="0">
                <a:solidFill>
                  <a:srgbClr val="E95273"/>
                </a:solidFill>
              </a:rPr>
            </a:br>
            <a:r>
              <a:rPr lang="pl-PL" b="1" dirty="0">
                <a:solidFill>
                  <a:srgbClr val="E95273"/>
                </a:solidFill>
              </a:rPr>
              <a:t>a czego nie</a:t>
            </a:r>
            <a:endParaRPr lang="pl-PL" b="1" dirty="0">
              <a:solidFill>
                <a:srgbClr val="E95273"/>
              </a:solidFill>
            </a:endParaRPr>
          </a:p>
        </p:txBody>
      </p:sp>
      <p:sp>
        <p:nvSpPr>
          <p:cNvPr id="4" name="Rectangle 3">
            <a:extLst>
              <a:ext uri="{FF2B5EF4-FFF2-40B4-BE49-F238E27FC236}">
                <a16:creationId xmlns="" xmlns:a16="http://schemas.microsoft.com/office/drawing/2014/main" id="{7BEE6F97-BBB1-40D9-8C38-61F133A68263}"/>
              </a:ext>
            </a:extLst>
          </p:cNvPr>
          <p:cNvSpPr/>
          <p:nvPr/>
        </p:nvSpPr>
        <p:spPr>
          <a:xfrm>
            <a:off x="622927" y="2731114"/>
            <a:ext cx="11507553" cy="5632311"/>
          </a:xfrm>
          <a:prstGeom prst="rect">
            <a:avLst/>
          </a:prstGeom>
        </p:spPr>
        <p:txBody>
          <a:bodyPr wrap="square">
            <a:spAutoFit/>
          </a:bodyPr>
          <a:lstStyle/>
          <a:p>
            <a:pPr marL="342900" indent="-342900" fontAlgn="base">
              <a:buFont typeface="Arial" panose="020B0604020202020204" pitchFamily="34" charset="0"/>
              <a:buChar char="•"/>
            </a:pPr>
            <a:r>
              <a:rPr lang="pl-PL" sz="2400" b="1" dirty="0" smtClean="0">
                <a:solidFill>
                  <a:srgbClr val="10B1A2"/>
                </a:solidFill>
              </a:rPr>
              <a:t>Nie łącz swojego  konta firmowego z  osobistym. </a:t>
            </a:r>
            <a:r>
              <a:rPr lang="pl-PL" sz="2400" dirty="0">
                <a:solidFill>
                  <a:srgbClr val="7F7F7F"/>
                </a:solidFill>
              </a:rPr>
              <a:t>Mieszanie pieniędzy biznesowych z pieniędzmi osobistymi nigdy nie jest dobrym pomysłem. Jeśli chcesz, możesz skorzystać z bankowości w tej samej instytucji, ale pamiętaj, aby otworzyć oddzielne konto bankowe dla małej firmy. </a:t>
            </a:r>
            <a:r>
              <a:rPr lang="pl-PL" sz="2400" dirty="0">
                <a:solidFill>
                  <a:srgbClr val="7F7F7F"/>
                </a:solidFill>
              </a:rPr>
              <a:t>Nie przesyłaj pieniędzy między tymi dwoma, chyba że masz doskonały powód i zachowujesz ślad </a:t>
            </a:r>
            <a:r>
              <a:rPr lang="pl-PL" sz="2400" dirty="0" smtClean="0">
                <a:solidFill>
                  <a:srgbClr val="7F7F7F"/>
                </a:solidFill>
              </a:rPr>
              <a:t>wykonanej operacji</a:t>
            </a:r>
            <a:endParaRPr lang="pl-PL" sz="2400" b="1" dirty="0">
              <a:solidFill>
                <a:srgbClr val="10B1A2"/>
              </a:solidFill>
            </a:endParaRPr>
          </a:p>
          <a:p>
            <a:pPr marL="342900" indent="-342900" fontAlgn="base">
              <a:buFont typeface="Arial" panose="020B0604020202020204" pitchFamily="34" charset="0"/>
              <a:buChar char="•"/>
            </a:pPr>
            <a:r>
              <a:rPr lang="pl-PL" sz="2400" b="1" dirty="0" smtClean="0">
                <a:solidFill>
                  <a:srgbClr val="10B1A2"/>
                </a:solidFill>
              </a:rPr>
              <a:t>Nie popełnij błędu zwracania  </a:t>
            </a:r>
            <a:r>
              <a:rPr lang="pl-PL" sz="2400" b="1" dirty="0">
                <a:solidFill>
                  <a:srgbClr val="10B1A2"/>
                </a:solidFill>
              </a:rPr>
              <a:t>się do jednego rodzaju pożyczkodawcy. </a:t>
            </a:r>
            <a:r>
              <a:rPr lang="pl-PL" sz="2400" dirty="0">
                <a:solidFill>
                  <a:srgbClr val="7F7F7F"/>
                </a:solidFill>
              </a:rPr>
              <a:t>Znajomość wszystkich możliwości nie tylko ułatwia podjęcie decyzji o wyborze odpowiedniego kredytu biznesowego, ale także zwiększa szanse na uzyskanie kredytu.</a:t>
            </a:r>
          </a:p>
          <a:p>
            <a:pPr marL="342900" indent="-342900" fontAlgn="base">
              <a:buFont typeface="Arial" panose="020B0604020202020204" pitchFamily="34" charset="0"/>
              <a:buChar char="•"/>
            </a:pPr>
            <a:r>
              <a:rPr lang="pl-PL" sz="2400" b="1" dirty="0" smtClean="0">
                <a:solidFill>
                  <a:srgbClr val="10B1A2"/>
                </a:solidFill>
              </a:rPr>
              <a:t>Nie daj </a:t>
            </a:r>
            <a:r>
              <a:rPr lang="pl-PL" sz="2400" dirty="0" smtClean="0">
                <a:solidFill>
                  <a:srgbClr val="7F7F7F"/>
                </a:solidFill>
              </a:rPr>
              <a:t>się </a:t>
            </a:r>
            <a:r>
              <a:rPr lang="pl-PL" sz="2400" dirty="0">
                <a:solidFill>
                  <a:srgbClr val="7F7F7F"/>
                </a:solidFill>
              </a:rPr>
              <a:t>nabrać na nierzetelnego pożyczkodawcę</a:t>
            </a:r>
            <a:r>
              <a:rPr lang="pl-PL" sz="2400" dirty="0" smtClean="0">
                <a:solidFill>
                  <a:srgbClr val="7F7F7F"/>
                </a:solidFill>
              </a:rPr>
              <a:t>.</a:t>
            </a:r>
          </a:p>
          <a:p>
            <a:pPr fontAlgn="base"/>
            <a:r>
              <a:rPr lang="pl-PL" sz="2400" b="1" dirty="0">
                <a:solidFill>
                  <a:srgbClr val="E95273"/>
                </a:solidFill>
              </a:rPr>
              <a:t>PRZECZYTAJ</a:t>
            </a:r>
            <a:r>
              <a:rPr lang="pl-PL" sz="2400" dirty="0">
                <a:solidFill>
                  <a:srgbClr val="7F7F7F"/>
                </a:solidFill>
              </a:rPr>
              <a:t> - </a:t>
            </a:r>
            <a:r>
              <a:rPr lang="en-IE" sz="2400" dirty="0" smtClean="0">
                <a:hlinkClick r:id="rId2"/>
              </a:rPr>
              <a:t>10 </a:t>
            </a:r>
            <a:r>
              <a:rPr lang="pl-PL" sz="2400" dirty="0" smtClean="0">
                <a:hlinkClick r:id="rId2"/>
              </a:rPr>
              <a:t>pytań które warto zadać</a:t>
            </a:r>
            <a:r>
              <a:rPr lang="pl-PL" sz="2400" dirty="0" smtClean="0"/>
              <a:t> </a:t>
            </a:r>
            <a:r>
              <a:rPr lang="pl-PL" sz="2400" dirty="0" smtClean="0">
                <a:solidFill>
                  <a:srgbClr val="7F7F7F"/>
                </a:solidFill>
              </a:rPr>
              <a:t>przed złożeniem wniosku kredytowego</a:t>
            </a:r>
            <a:endParaRPr lang="en-IE" sz="2400" dirty="0">
              <a:solidFill>
                <a:srgbClr val="7F7F7F"/>
              </a:solidFill>
            </a:endParaRPr>
          </a:p>
          <a:p>
            <a:pPr fontAlgn="base"/>
            <a:endParaRPr lang="en-IE" sz="2400" b="1" dirty="0">
              <a:solidFill>
                <a:srgbClr val="7F7F7F"/>
              </a:solidFill>
            </a:endParaRPr>
          </a:p>
          <a:p>
            <a:pPr marL="342900" indent="-342900" fontAlgn="base">
              <a:buFont typeface="Arial" panose="020B0604020202020204" pitchFamily="34" charset="0"/>
              <a:buChar char="•"/>
            </a:pPr>
            <a:endParaRPr lang="en-IE" sz="2400" dirty="0">
              <a:solidFill>
                <a:srgbClr val="7F7F7F"/>
              </a:solidFill>
            </a:endParaRPr>
          </a:p>
          <a:p>
            <a:pPr fontAlgn="base"/>
            <a:endParaRPr lang="en-IE" sz="2400" dirty="0">
              <a:solidFill>
                <a:srgbClr val="7F7F7F"/>
              </a:solidFill>
            </a:endParaRPr>
          </a:p>
          <a:p>
            <a:r>
              <a:rPr lang="en-IE" sz="2400" dirty="0">
                <a:solidFill>
                  <a:srgbClr val="7F7F7F"/>
                </a:solidFill>
              </a:rPr>
              <a:t/>
            </a:r>
            <a:br>
              <a:rPr lang="en-IE" sz="2400" dirty="0">
                <a:solidFill>
                  <a:srgbClr val="7F7F7F"/>
                </a:solidFill>
              </a:rPr>
            </a:br>
            <a:endParaRPr lang="en-IE" sz="2400" dirty="0">
              <a:solidFill>
                <a:srgbClr val="7F7F7F"/>
              </a:solidFill>
            </a:endParaRPr>
          </a:p>
        </p:txBody>
      </p:sp>
      <p:sp>
        <p:nvSpPr>
          <p:cNvPr id="5" name="Flowchart: Connector 4">
            <a:extLst>
              <a:ext uri="{FF2B5EF4-FFF2-40B4-BE49-F238E27FC236}">
                <a16:creationId xmlns="" xmlns:a16="http://schemas.microsoft.com/office/drawing/2014/main" id="{082B085D-DFF6-4815-86F1-BCB1A7927C0B}"/>
              </a:ext>
            </a:extLst>
          </p:cNvPr>
          <p:cNvSpPr/>
          <p:nvPr/>
        </p:nvSpPr>
        <p:spPr>
          <a:xfrm>
            <a:off x="622927" y="1356449"/>
            <a:ext cx="1696327" cy="1409700"/>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300" b="1" dirty="0" smtClean="0"/>
              <a:t>NIE WOLNO</a:t>
            </a:r>
            <a:endParaRPr lang="en-IE" sz="2300" b="1" dirty="0"/>
          </a:p>
        </p:txBody>
      </p:sp>
      <p:sp>
        <p:nvSpPr>
          <p:cNvPr id="6" name="Flowchart: Connector 5">
            <a:extLst>
              <a:ext uri="{FF2B5EF4-FFF2-40B4-BE49-F238E27FC236}">
                <a16:creationId xmlns="" xmlns:a16="http://schemas.microsoft.com/office/drawing/2014/main" id="{B4417531-BE51-4C72-8908-1220FD260905}"/>
              </a:ext>
            </a:extLst>
          </p:cNvPr>
          <p:cNvSpPr/>
          <p:nvPr/>
        </p:nvSpPr>
        <p:spPr>
          <a:xfrm>
            <a:off x="717278" y="9643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314893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a:xfrm>
            <a:off x="436229" y="274289"/>
            <a:ext cx="7407087" cy="697353"/>
          </a:xfrm>
        </p:spPr>
        <p:txBody>
          <a:bodyPr>
            <a:noAutofit/>
          </a:bodyPr>
          <a:lstStyle/>
          <a:p>
            <a:pPr>
              <a:lnSpc>
                <a:spcPct val="120000"/>
              </a:lnSpc>
              <a:spcBef>
                <a:spcPts val="0"/>
              </a:spcBef>
            </a:pPr>
            <a:r>
              <a:rPr lang="pl-PL" b="1" dirty="0" smtClean="0">
                <a:solidFill>
                  <a:srgbClr val="E95273"/>
                </a:solidFill>
              </a:rPr>
              <a:t>Prywatni Inwestorzy </a:t>
            </a:r>
            <a:r>
              <a:rPr lang="en-IE" b="1" dirty="0" smtClean="0">
                <a:solidFill>
                  <a:srgbClr val="E95273"/>
                </a:solidFill>
              </a:rPr>
              <a:t>– </a:t>
            </a:r>
            <a:r>
              <a:rPr lang="pl-PL" sz="3300" dirty="0" smtClean="0">
                <a:solidFill>
                  <a:srgbClr val="E95273"/>
                </a:solidFill>
              </a:rPr>
              <a:t>Anioły Biznesu - </a:t>
            </a:r>
            <a:r>
              <a:rPr lang="en-IE" sz="3300" dirty="0" smtClean="0">
                <a:solidFill>
                  <a:srgbClr val="E95273"/>
                </a:solidFill>
              </a:rPr>
              <a:t> </a:t>
            </a:r>
            <a:r>
              <a:rPr lang="en-IE" sz="3300" dirty="0">
                <a:solidFill>
                  <a:srgbClr val="E95273"/>
                </a:solidFill>
              </a:rPr>
              <a:t>Business Angels &amp; </a:t>
            </a:r>
            <a:r>
              <a:rPr lang="pl-PL" sz="3300" dirty="0" smtClean="0">
                <a:solidFill>
                  <a:srgbClr val="E95273"/>
                </a:solidFill>
              </a:rPr>
              <a:t>Osoby Prywatne</a:t>
            </a:r>
            <a:endParaRPr lang="en-IE" sz="3300" dirty="0">
              <a:solidFill>
                <a:srgbClr val="E95273"/>
              </a:solidFill>
            </a:endParaRPr>
          </a:p>
          <a:p>
            <a:pPr>
              <a:lnSpc>
                <a:spcPct val="120000"/>
              </a:lnSpc>
              <a:spcBef>
                <a:spcPts val="0"/>
              </a:spcBef>
            </a:pPr>
            <a:endParaRPr lang="en-IE" dirty="0"/>
          </a:p>
        </p:txBody>
      </p:sp>
      <p:sp>
        <p:nvSpPr>
          <p:cNvPr id="4" name="Rectangle 3">
            <a:extLst>
              <a:ext uri="{FF2B5EF4-FFF2-40B4-BE49-F238E27FC236}">
                <a16:creationId xmlns="" xmlns:a16="http://schemas.microsoft.com/office/drawing/2014/main" id="{7BEE6F97-BBB1-40D9-8C38-61F133A68263}"/>
              </a:ext>
            </a:extLst>
          </p:cNvPr>
          <p:cNvSpPr/>
          <p:nvPr/>
        </p:nvSpPr>
        <p:spPr>
          <a:xfrm>
            <a:off x="3213090" y="1720840"/>
            <a:ext cx="8061960" cy="769441"/>
          </a:xfrm>
          <a:prstGeom prst="rect">
            <a:avLst/>
          </a:prstGeom>
        </p:spPr>
        <p:txBody>
          <a:bodyPr wrap="square">
            <a:spAutoFit/>
          </a:bodyPr>
          <a:lstStyle/>
          <a:p>
            <a:r>
              <a:rPr lang="en-IE" sz="2000" dirty="0">
                <a:solidFill>
                  <a:srgbClr val="414140"/>
                </a:solidFill>
              </a:rPr>
              <a:t/>
            </a:r>
            <a:br>
              <a:rPr lang="en-IE" sz="2000" dirty="0">
                <a:solidFill>
                  <a:srgbClr val="414140"/>
                </a:solidFill>
              </a:rPr>
            </a:br>
            <a:endParaRPr lang="en-IE" sz="2400" dirty="0">
              <a:solidFill>
                <a:srgbClr val="414140"/>
              </a:solidFill>
            </a:endParaRPr>
          </a:p>
        </p:txBody>
      </p:sp>
      <p:sp>
        <p:nvSpPr>
          <p:cNvPr id="3" name="Rectangle 2">
            <a:extLst>
              <a:ext uri="{FF2B5EF4-FFF2-40B4-BE49-F238E27FC236}">
                <a16:creationId xmlns="" xmlns:a16="http://schemas.microsoft.com/office/drawing/2014/main" id="{1F288D3E-55F2-4283-A750-B7069AB2121B}"/>
              </a:ext>
            </a:extLst>
          </p:cNvPr>
          <p:cNvSpPr/>
          <p:nvPr/>
        </p:nvSpPr>
        <p:spPr>
          <a:xfrm>
            <a:off x="436229" y="2151728"/>
            <a:ext cx="11447970" cy="3785652"/>
          </a:xfrm>
          <a:prstGeom prst="rect">
            <a:avLst/>
          </a:prstGeom>
          <a:solidFill>
            <a:schemeClr val="bg1"/>
          </a:solidFill>
        </p:spPr>
        <p:txBody>
          <a:bodyPr wrap="square">
            <a:spAutoFit/>
          </a:bodyPr>
          <a:lstStyle/>
          <a:p>
            <a:r>
              <a:rPr lang="en-IE" sz="2400" b="1" dirty="0">
                <a:solidFill>
                  <a:srgbClr val="10B1A2"/>
                </a:solidFill>
              </a:rPr>
              <a:t>Angel Investment </a:t>
            </a:r>
            <a:r>
              <a:rPr lang="pl-PL" sz="2400" b="1" dirty="0" smtClean="0">
                <a:solidFill>
                  <a:srgbClr val="10B1A2"/>
                </a:solidFill>
              </a:rPr>
              <a:t> - </a:t>
            </a:r>
            <a:r>
              <a:rPr lang="en-IE" sz="2400" b="1" dirty="0" err="1" smtClean="0">
                <a:solidFill>
                  <a:srgbClr val="10B1A2"/>
                </a:solidFill>
              </a:rPr>
              <a:t>rozwinęł</a:t>
            </a:r>
            <a:r>
              <a:rPr lang="pl-PL" sz="2400" b="1" dirty="0" smtClean="0">
                <a:solidFill>
                  <a:srgbClr val="10B1A2"/>
                </a:solidFill>
              </a:rPr>
              <a:t>o</a:t>
            </a:r>
            <a:r>
              <a:rPr lang="en-IE" sz="2400" b="1" dirty="0" smtClean="0">
                <a:solidFill>
                  <a:srgbClr val="10B1A2"/>
                </a:solidFill>
              </a:rPr>
              <a:t> </a:t>
            </a:r>
            <a:r>
              <a:rPr lang="pl-PL" sz="2400" b="1" dirty="0" smtClean="0">
                <a:solidFill>
                  <a:srgbClr val="10B1A2"/>
                </a:solidFill>
              </a:rPr>
              <a:t>się </a:t>
            </a:r>
            <a:r>
              <a:rPr lang="en-IE" sz="2400" b="1" dirty="0" smtClean="0">
                <a:solidFill>
                  <a:srgbClr val="10B1A2"/>
                </a:solidFill>
              </a:rPr>
              <a:t> </a:t>
            </a:r>
            <a:r>
              <a:rPr lang="pl-PL" sz="2400" dirty="0" smtClean="0">
                <a:solidFill>
                  <a:srgbClr val="7F7F7F"/>
                </a:solidFill>
              </a:rPr>
              <a:t>w </a:t>
            </a:r>
            <a:r>
              <a:rPr lang="pl-PL" sz="2400" dirty="0">
                <a:solidFill>
                  <a:srgbClr val="7F7F7F"/>
                </a:solidFill>
              </a:rPr>
              <a:t>całej Europie </a:t>
            </a:r>
            <a:r>
              <a:rPr lang="pl-PL" sz="2400" dirty="0" smtClean="0">
                <a:solidFill>
                  <a:srgbClr val="7F7F7F"/>
                </a:solidFill>
              </a:rPr>
              <a:t>w </a:t>
            </a:r>
            <a:r>
              <a:rPr lang="pl-PL" sz="2400" dirty="0">
                <a:solidFill>
                  <a:srgbClr val="7F7F7F"/>
                </a:solidFill>
              </a:rPr>
              <a:t>ciągu ostatnich kilku lat. Aniołowie inwestują w spółki na wczesnym etapie lub rozpoczynające działalność w zamian za udział w </a:t>
            </a:r>
            <a:r>
              <a:rPr lang="pl-PL" sz="2400" dirty="0" smtClean="0">
                <a:solidFill>
                  <a:srgbClr val="7F7F7F"/>
                </a:solidFill>
              </a:rPr>
              <a:t>ich kapitale</a:t>
            </a:r>
            <a:r>
              <a:rPr lang="pl-PL" sz="2400" dirty="0">
                <a:solidFill>
                  <a:srgbClr val="7F7F7F"/>
                </a:solidFill>
              </a:rPr>
              <a:t>. </a:t>
            </a:r>
            <a:r>
              <a:rPr lang="pl-PL" sz="2400" dirty="0" smtClean="0">
                <a:solidFill>
                  <a:srgbClr val="7F7F7F"/>
                </a:solidFill>
              </a:rPr>
              <a:t>Głośne </a:t>
            </a:r>
            <a:r>
              <a:rPr lang="pl-PL" sz="2400" dirty="0">
                <a:solidFill>
                  <a:srgbClr val="7F7F7F"/>
                </a:solidFill>
              </a:rPr>
              <a:t>historie sukcesu, takie jak Uber, WhatsApp i Facebook, zachęciły inwestorów-aniołów do dokonywania wielu </a:t>
            </a:r>
            <a:r>
              <a:rPr lang="pl-PL" sz="2400" dirty="0" smtClean="0">
                <a:solidFill>
                  <a:srgbClr val="7F7F7F"/>
                </a:solidFill>
              </a:rPr>
              <a:t>inwestycji z </a:t>
            </a:r>
            <a:r>
              <a:rPr lang="pl-PL" sz="2400" dirty="0">
                <a:solidFill>
                  <a:srgbClr val="7F7F7F"/>
                </a:solidFill>
              </a:rPr>
              <a:t>nadzieją na uzyskanie ponadprzeciętnych </a:t>
            </a:r>
            <a:r>
              <a:rPr lang="pl-PL" sz="2400" dirty="0" smtClean="0">
                <a:solidFill>
                  <a:srgbClr val="7F7F7F"/>
                </a:solidFill>
              </a:rPr>
              <a:t>zysków.</a:t>
            </a:r>
            <a:endParaRPr lang="en-IE" sz="2400" dirty="0">
              <a:solidFill>
                <a:srgbClr val="7F7F7F"/>
              </a:solidFill>
            </a:endParaRPr>
          </a:p>
          <a:p>
            <a:r>
              <a:rPr lang="pl-PL" sz="2400" b="1" dirty="0" smtClean="0">
                <a:solidFill>
                  <a:srgbClr val="10B1A2"/>
                </a:solidFill>
              </a:rPr>
              <a:t>Anioły </a:t>
            </a:r>
            <a:r>
              <a:rPr lang="pl-PL" sz="2400" b="1" dirty="0">
                <a:solidFill>
                  <a:srgbClr val="10B1A2"/>
                </a:solidFill>
              </a:rPr>
              <a:t>biznesu to osoby prywatne </a:t>
            </a:r>
            <a:r>
              <a:rPr lang="pl-PL" sz="2400" dirty="0">
                <a:solidFill>
                  <a:srgbClr val="7F7F7F"/>
                </a:solidFill>
              </a:rPr>
              <a:t>lub grupy, które inwestują swój kapitał w </a:t>
            </a:r>
            <a:r>
              <a:rPr lang="pl-PL" sz="2400" dirty="0" smtClean="0">
                <a:solidFill>
                  <a:srgbClr val="7F7F7F"/>
                </a:solidFill>
              </a:rPr>
              <a:t>startupy </a:t>
            </a:r>
            <a:r>
              <a:rPr lang="pl-PL" sz="2400" dirty="0">
                <a:solidFill>
                  <a:srgbClr val="7F7F7F"/>
                </a:solidFill>
              </a:rPr>
              <a:t>i pomysły na przedsiębiorczość w zamian za częściowe zarządzanie firmą i / lub zwrot określonej kwoty zysku firmy (tzw. „Udział w kapitale”). Często przynoszą inne korzyści dla firmy, takie jak doświadczenie w danym sektorze i </a:t>
            </a:r>
            <a:r>
              <a:rPr lang="pl-PL" sz="2400" dirty="0" smtClean="0">
                <a:solidFill>
                  <a:srgbClr val="7F7F7F"/>
                </a:solidFill>
              </a:rPr>
              <a:t>szeroki </a:t>
            </a:r>
            <a:r>
              <a:rPr lang="pl-PL" sz="2400" dirty="0">
                <a:solidFill>
                  <a:srgbClr val="7F7F7F"/>
                </a:solidFill>
              </a:rPr>
              <a:t>wachlarz kontaktów branżowych, które mogą pomóc w uruchomieniu firmy.</a:t>
            </a:r>
            <a:r>
              <a:rPr lang="en-IE" dirty="0" smtClean="0">
                <a:solidFill>
                  <a:srgbClr val="414140"/>
                </a:solidFill>
              </a:rPr>
              <a:t> </a:t>
            </a:r>
            <a:endParaRPr lang="en-IE" dirty="0"/>
          </a:p>
        </p:txBody>
      </p:sp>
      <p:sp>
        <p:nvSpPr>
          <p:cNvPr id="5" name="Flowchart: Connector 4">
            <a:extLst>
              <a:ext uri="{FF2B5EF4-FFF2-40B4-BE49-F238E27FC236}">
                <a16:creationId xmlns="" xmlns:a16="http://schemas.microsoft.com/office/drawing/2014/main" id="{446A268F-6D87-437D-A7FF-2F219E936C4A}"/>
              </a:ext>
            </a:extLst>
          </p:cNvPr>
          <p:cNvSpPr/>
          <p:nvPr/>
        </p:nvSpPr>
        <p:spPr>
          <a:xfrm>
            <a:off x="10399662"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378921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0" y="756195"/>
            <a:ext cx="6435195" cy="3111611"/>
          </a:xfrm>
        </p:spPr>
        <p:txBody>
          <a:bodyPr rtlCol="0" anchor="t"/>
          <a:lstStyle/>
          <a:p>
            <a:pPr>
              <a:defRPr/>
            </a:pPr>
            <a:endParaRPr lang="en-US" dirty="0"/>
          </a:p>
          <a:p>
            <a:r>
              <a:rPr lang="en-IE" sz="3600" b="1" dirty="0"/>
              <a:t>      </a:t>
            </a:r>
            <a:r>
              <a:rPr lang="en-IE" sz="3600" b="1" dirty="0" smtClean="0"/>
              <a:t>S</a:t>
            </a:r>
            <a:r>
              <a:rPr lang="pl-PL" sz="3600" b="1" dirty="0" err="1" smtClean="0"/>
              <a:t>ekcja</a:t>
            </a:r>
            <a:r>
              <a:rPr lang="pl-PL" sz="3600" b="1" dirty="0" smtClean="0"/>
              <a:t> </a:t>
            </a:r>
            <a:r>
              <a:rPr lang="en-IE" sz="3600" b="1" dirty="0" smtClean="0"/>
              <a:t>1</a:t>
            </a:r>
            <a:endParaRPr lang="en-IE" sz="3600" b="1" dirty="0"/>
          </a:p>
          <a:p>
            <a:endParaRPr lang="en-IE" sz="1400" b="1" dirty="0"/>
          </a:p>
          <a:p>
            <a:pPr marL="625475" indent="-625475"/>
            <a:r>
              <a:rPr lang="en-IE" sz="3600" dirty="0"/>
              <a:t>      </a:t>
            </a:r>
            <a:r>
              <a:rPr lang="pl-PL" sz="3600" dirty="0"/>
              <a:t>Planowanie finansowe, wycena, koszty i osiąganie zysków</a:t>
            </a:r>
            <a:endParaRPr lang="en-IE" sz="3600" dirty="0"/>
          </a:p>
          <a:p>
            <a:pPr marL="625475" indent="-625475"/>
            <a:r>
              <a:rPr lang="en-IE" sz="3600" dirty="0"/>
              <a:t> </a:t>
            </a:r>
          </a:p>
          <a:p>
            <a:pPr marL="625475" indent="-625475"/>
            <a:endParaRPr lang="en-US" dirty="0"/>
          </a:p>
        </p:txBody>
      </p:sp>
      <p:sp>
        <p:nvSpPr>
          <p:cNvPr id="3" name="Rectangle 2">
            <a:extLst>
              <a:ext uri="{FF2B5EF4-FFF2-40B4-BE49-F238E27FC236}">
                <a16:creationId xmlns="" xmlns:a16="http://schemas.microsoft.com/office/drawing/2014/main" id="{19DD0149-31E6-441A-98C2-9410A5D12186}"/>
              </a:ext>
            </a:extLst>
          </p:cNvPr>
          <p:cNvSpPr/>
          <p:nvPr/>
        </p:nvSpPr>
        <p:spPr>
          <a:xfrm>
            <a:off x="552834" y="4081431"/>
            <a:ext cx="6096000" cy="1569660"/>
          </a:xfrm>
          <a:prstGeom prst="rect">
            <a:avLst/>
          </a:prstGeom>
        </p:spPr>
        <p:txBody>
          <a:bodyPr>
            <a:spAutoFit/>
          </a:bodyPr>
          <a:lstStyle/>
          <a:p>
            <a:r>
              <a:rPr lang="pl-PL" sz="2400" dirty="0">
                <a:solidFill>
                  <a:schemeClr val="bg1"/>
                </a:solidFill>
              </a:rPr>
              <a:t>Nie znając naprawdę swoich kosztów, nie możesz wiedzieć, czy osiągniesz zysk, czy nie. Wielu początkujących przedsiębiorców myli obrót z zyskiem.</a:t>
            </a:r>
            <a:endParaRPr lang="en-IE" sz="2400" dirty="0">
              <a:solidFill>
                <a:schemeClr val="bg1"/>
              </a:solidFill>
            </a:endParaRPr>
          </a:p>
        </p:txBody>
      </p:sp>
      <p:pic>
        <p:nvPicPr>
          <p:cNvPr id="5" name="Picture 4" descr="A picture containing pencil, drawing, flower&#10;&#10;Description automatically generated">
            <a:extLst>
              <a:ext uri="{FF2B5EF4-FFF2-40B4-BE49-F238E27FC236}">
                <a16:creationId xmlns="" xmlns:a16="http://schemas.microsoft.com/office/drawing/2014/main" id="{1088149D-7A1A-4491-82CA-2C20B2D20245}"/>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7220607" y="2388147"/>
            <a:ext cx="6096000" cy="4057650"/>
          </a:xfrm>
          <a:prstGeom prst="rect">
            <a:avLst/>
          </a:prstGeom>
        </p:spPr>
      </p:pic>
    </p:spTree>
    <p:extLst>
      <p:ext uri="{BB962C8B-B14F-4D97-AF65-F5344CB8AC3E}">
        <p14:creationId xmlns:p14="http://schemas.microsoft.com/office/powerpoint/2010/main" val="2804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BEE6F97-BBB1-40D9-8C38-61F133A68263}"/>
              </a:ext>
            </a:extLst>
          </p:cNvPr>
          <p:cNvSpPr/>
          <p:nvPr/>
        </p:nvSpPr>
        <p:spPr>
          <a:xfrm>
            <a:off x="3213090" y="1720840"/>
            <a:ext cx="8061960" cy="769441"/>
          </a:xfrm>
          <a:prstGeom prst="rect">
            <a:avLst/>
          </a:prstGeom>
        </p:spPr>
        <p:txBody>
          <a:bodyPr wrap="square">
            <a:spAutoFit/>
          </a:bodyPr>
          <a:lstStyle/>
          <a:p>
            <a:r>
              <a:rPr lang="en-IE" sz="2000" dirty="0">
                <a:solidFill>
                  <a:srgbClr val="414140"/>
                </a:solidFill>
              </a:rPr>
              <a:t/>
            </a:r>
            <a:br>
              <a:rPr lang="en-IE" sz="2000" dirty="0">
                <a:solidFill>
                  <a:srgbClr val="414140"/>
                </a:solidFill>
              </a:rPr>
            </a:br>
            <a:endParaRPr lang="en-IE" sz="2400" dirty="0">
              <a:solidFill>
                <a:srgbClr val="414140"/>
              </a:solidFill>
            </a:endParaRPr>
          </a:p>
        </p:txBody>
      </p:sp>
      <p:sp>
        <p:nvSpPr>
          <p:cNvPr id="3" name="Rectangle 2">
            <a:extLst>
              <a:ext uri="{FF2B5EF4-FFF2-40B4-BE49-F238E27FC236}">
                <a16:creationId xmlns="" xmlns:a16="http://schemas.microsoft.com/office/drawing/2014/main" id="{1F288D3E-55F2-4283-A750-B7069AB2121B}"/>
              </a:ext>
            </a:extLst>
          </p:cNvPr>
          <p:cNvSpPr/>
          <p:nvPr/>
        </p:nvSpPr>
        <p:spPr>
          <a:xfrm>
            <a:off x="497501" y="2127312"/>
            <a:ext cx="8965281" cy="4154984"/>
          </a:xfrm>
          <a:prstGeom prst="rect">
            <a:avLst/>
          </a:prstGeom>
        </p:spPr>
        <p:txBody>
          <a:bodyPr wrap="square">
            <a:spAutoFit/>
          </a:bodyPr>
          <a:lstStyle/>
          <a:p>
            <a:pPr algn="just"/>
            <a:r>
              <a:rPr lang="pl-PL" sz="2400" dirty="0" smtClean="0">
                <a:solidFill>
                  <a:srgbClr val="7F7F7F"/>
                </a:solidFill>
              </a:rPr>
              <a:t>Oprócz kapitału „</a:t>
            </a:r>
            <a:r>
              <a:rPr lang="pl-PL" sz="2400" b="1" dirty="0" smtClean="0">
                <a:solidFill>
                  <a:srgbClr val="10B1A2"/>
                </a:solidFill>
              </a:rPr>
              <a:t>Angel Investor”</a:t>
            </a:r>
            <a:r>
              <a:rPr lang="pl-PL" sz="2400" dirty="0" smtClean="0">
                <a:solidFill>
                  <a:srgbClr val="7F7F7F"/>
                </a:solidFill>
              </a:rPr>
              <a:t> wnosi również </a:t>
            </a:r>
            <a:r>
              <a:rPr lang="pl-PL" sz="2400" dirty="0">
                <a:solidFill>
                  <a:srgbClr val="7F7F7F"/>
                </a:solidFill>
              </a:rPr>
              <a:t>swoją wiedzę lub doświadczenie w zarządzaniu spółką i może zaoferować </a:t>
            </a:r>
            <a:r>
              <a:rPr lang="pl-PL" sz="2400" dirty="0" smtClean="0">
                <a:solidFill>
                  <a:srgbClr val="7F7F7F"/>
                </a:solidFill>
              </a:rPr>
              <a:t>cenne wskazówki</a:t>
            </a:r>
            <a:r>
              <a:rPr lang="pl-PL" sz="2400" dirty="0">
                <a:solidFill>
                  <a:srgbClr val="7F7F7F"/>
                </a:solidFill>
              </a:rPr>
              <a:t>. Anioły zazwyczaj poszukują aktywnego udziału w firmie, w którą inwestują. </a:t>
            </a:r>
            <a:r>
              <a:rPr lang="pl-PL" sz="2400" dirty="0" smtClean="0">
                <a:solidFill>
                  <a:srgbClr val="7F7F7F"/>
                </a:solidFill>
              </a:rPr>
              <a:t>Inwestorzy </a:t>
            </a:r>
            <a:r>
              <a:rPr lang="pl-PL" sz="2400" dirty="0">
                <a:solidFill>
                  <a:srgbClr val="7F7F7F"/>
                </a:solidFill>
              </a:rPr>
              <a:t>są motywowani przede wszystkim zwrotem z inwestycji, a zaangażowanie Aniołów Inwestorów często może pomóc w zabezpieczeniu dostępu do kapitału wysokiego ryzyka lub klasycznych pożyczek bankowych.</a:t>
            </a:r>
          </a:p>
          <a:p>
            <a:pPr algn="just"/>
            <a:r>
              <a:rPr lang="pl-PL" sz="2400" b="1" dirty="0">
                <a:solidFill>
                  <a:srgbClr val="10B1A2"/>
                </a:solidFill>
              </a:rPr>
              <a:t>Anioły Biznesu </a:t>
            </a:r>
            <a:r>
              <a:rPr lang="pl-PL" sz="2400" dirty="0">
                <a:solidFill>
                  <a:srgbClr val="7F7F7F"/>
                </a:solidFill>
              </a:rPr>
              <a:t>zazwyczaj inwestują w regionie, w którym mieszkają oraz w obszarach, w których mają największą wiedzę lub </a:t>
            </a:r>
            <a:r>
              <a:rPr lang="pl-PL" sz="2400" dirty="0" smtClean="0">
                <a:solidFill>
                  <a:srgbClr val="7F7F7F"/>
                </a:solidFill>
              </a:rPr>
              <a:t>doświadczenie. Niektórzy </a:t>
            </a:r>
            <a:r>
              <a:rPr lang="pl-PL" sz="2400" dirty="0">
                <a:solidFill>
                  <a:srgbClr val="7F7F7F"/>
                </a:solidFill>
              </a:rPr>
              <a:t>specjalizują się w finansowaniu nowych technologii.</a:t>
            </a:r>
            <a:r>
              <a:rPr lang="en-IE" dirty="0" smtClean="0">
                <a:solidFill>
                  <a:srgbClr val="7F7F7F"/>
                </a:solidFill>
              </a:rPr>
              <a:t> </a:t>
            </a:r>
            <a:endParaRPr lang="en-IE" dirty="0">
              <a:solidFill>
                <a:srgbClr val="7F7F7F"/>
              </a:solidFill>
            </a:endParaRPr>
          </a:p>
        </p:txBody>
      </p:sp>
      <p:sp>
        <p:nvSpPr>
          <p:cNvPr id="5" name="Rectangle 4">
            <a:extLst>
              <a:ext uri="{FF2B5EF4-FFF2-40B4-BE49-F238E27FC236}">
                <a16:creationId xmlns="" xmlns:a16="http://schemas.microsoft.com/office/drawing/2014/main" id="{77FA52E6-41DB-4619-8F74-A6D44BE3A632}"/>
              </a:ext>
            </a:extLst>
          </p:cNvPr>
          <p:cNvSpPr/>
          <p:nvPr/>
        </p:nvSpPr>
        <p:spPr>
          <a:xfrm>
            <a:off x="4297197" y="6151760"/>
            <a:ext cx="3865291" cy="369332"/>
          </a:xfrm>
          <a:prstGeom prst="rect">
            <a:avLst/>
          </a:prstGeom>
        </p:spPr>
        <p:txBody>
          <a:bodyPr wrap="square">
            <a:spAutoFit/>
          </a:bodyPr>
          <a:lstStyle/>
          <a:p>
            <a:r>
              <a:rPr lang="pl-PL" b="1" dirty="0" smtClean="0"/>
              <a:t>Źródło</a:t>
            </a:r>
            <a:r>
              <a:rPr lang="en-IE" dirty="0" smtClean="0"/>
              <a:t>: </a:t>
            </a:r>
            <a:r>
              <a:rPr lang="en-IE" dirty="0">
                <a:hlinkClick r:id="rId2"/>
              </a:rPr>
              <a:t>Enterprise Ireland</a:t>
            </a:r>
            <a:endParaRPr lang="en-IE" dirty="0"/>
          </a:p>
        </p:txBody>
      </p:sp>
      <p:sp>
        <p:nvSpPr>
          <p:cNvPr id="8" name="Text Placeholder 1">
            <a:extLst>
              <a:ext uri="{FF2B5EF4-FFF2-40B4-BE49-F238E27FC236}">
                <a16:creationId xmlns="" xmlns:a16="http://schemas.microsoft.com/office/drawing/2014/main" id="{617BD977-6F4C-4FC8-A861-0F0796F497B4}"/>
              </a:ext>
            </a:extLst>
          </p:cNvPr>
          <p:cNvSpPr>
            <a:spLocks noGrp="1"/>
          </p:cNvSpPr>
          <p:nvPr>
            <p:ph type="body" sz="quarter" idx="13"/>
          </p:nvPr>
        </p:nvSpPr>
        <p:spPr>
          <a:xfrm>
            <a:off x="497501" y="272175"/>
            <a:ext cx="7407087" cy="697353"/>
          </a:xfrm>
        </p:spPr>
        <p:txBody>
          <a:bodyPr>
            <a:noAutofit/>
          </a:bodyPr>
          <a:lstStyle/>
          <a:p>
            <a:pPr>
              <a:lnSpc>
                <a:spcPct val="120000"/>
              </a:lnSpc>
              <a:spcBef>
                <a:spcPts val="0"/>
              </a:spcBef>
            </a:pPr>
            <a:r>
              <a:rPr lang="en-IE" b="1" dirty="0">
                <a:solidFill>
                  <a:srgbClr val="E95273"/>
                </a:solidFill>
              </a:rPr>
              <a:t>2</a:t>
            </a:r>
            <a:r>
              <a:rPr lang="en-IE" dirty="0">
                <a:solidFill>
                  <a:srgbClr val="E95273"/>
                </a:solidFill>
              </a:rPr>
              <a:t>  </a:t>
            </a:r>
            <a:r>
              <a:rPr lang="pl-PL" b="1" dirty="0">
                <a:solidFill>
                  <a:srgbClr val="E95273"/>
                </a:solidFill>
              </a:rPr>
              <a:t>Prywatni Inwestorzy – </a:t>
            </a:r>
            <a:r>
              <a:rPr lang="pl-PL" sz="3300" dirty="0">
                <a:solidFill>
                  <a:srgbClr val="E95273"/>
                </a:solidFill>
              </a:rPr>
              <a:t>Anioły Biznesu -  Business </a:t>
            </a:r>
            <a:r>
              <a:rPr lang="pl-PL" sz="3300" dirty="0" err="1">
                <a:solidFill>
                  <a:srgbClr val="E95273"/>
                </a:solidFill>
              </a:rPr>
              <a:t>Angels</a:t>
            </a:r>
            <a:r>
              <a:rPr lang="pl-PL" sz="3300" dirty="0">
                <a:solidFill>
                  <a:srgbClr val="E95273"/>
                </a:solidFill>
              </a:rPr>
              <a:t> &amp; Osoby Prywatne</a:t>
            </a:r>
          </a:p>
          <a:p>
            <a:pPr>
              <a:lnSpc>
                <a:spcPct val="120000"/>
              </a:lnSpc>
              <a:spcBef>
                <a:spcPts val="0"/>
              </a:spcBef>
            </a:pPr>
            <a:endParaRPr lang="en-IE" dirty="0"/>
          </a:p>
        </p:txBody>
      </p:sp>
      <p:sp>
        <p:nvSpPr>
          <p:cNvPr id="9" name="Flowchart: Connector 8">
            <a:extLst>
              <a:ext uri="{FF2B5EF4-FFF2-40B4-BE49-F238E27FC236}">
                <a16:creationId xmlns="" xmlns:a16="http://schemas.microsoft.com/office/drawing/2014/main" id="{C906D2DA-A691-41FA-B8D9-7E2089FF4901}"/>
              </a:ext>
            </a:extLst>
          </p:cNvPr>
          <p:cNvSpPr/>
          <p:nvPr/>
        </p:nvSpPr>
        <p:spPr>
          <a:xfrm>
            <a:off x="10399662"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235300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649339" y="447675"/>
            <a:ext cx="7407087" cy="1142915"/>
          </a:xfrm>
        </p:spPr>
        <p:txBody>
          <a:bodyPr>
            <a:noAutofit/>
          </a:bodyPr>
          <a:lstStyle/>
          <a:p>
            <a:r>
              <a:rPr lang="pl-PL" altLang="ja-JP" b="1" dirty="0" smtClean="0">
                <a:solidFill>
                  <a:srgbClr val="E95273"/>
                </a:solidFill>
                <a:latin typeface="Calibri" charset="0"/>
                <a:ea typeface="MS PGothic" charset="-128"/>
              </a:rPr>
              <a:t>Idealne cechy  </a:t>
            </a:r>
            <a:r>
              <a:rPr lang="pl-PL" altLang="ja-JP" b="1" dirty="0">
                <a:solidFill>
                  <a:srgbClr val="E95273"/>
                </a:solidFill>
                <a:latin typeface="Calibri" charset="0"/>
                <a:ea typeface="MS PGothic" charset="-128"/>
              </a:rPr>
              <a:t>- </a:t>
            </a:r>
            <a:r>
              <a:rPr lang="pl-PL" altLang="ja-JP" dirty="0">
                <a:solidFill>
                  <a:srgbClr val="E95273"/>
                </a:solidFill>
              </a:rPr>
              <a:t>Prywatni Inwestorzy – Anioły Biznesu -  Business </a:t>
            </a:r>
            <a:r>
              <a:rPr lang="pl-PL" altLang="ja-JP" dirty="0" err="1">
                <a:solidFill>
                  <a:srgbClr val="E95273"/>
                </a:solidFill>
              </a:rPr>
              <a:t>Angels</a:t>
            </a:r>
            <a:r>
              <a:rPr lang="pl-PL" altLang="ja-JP" dirty="0">
                <a:solidFill>
                  <a:srgbClr val="E95273"/>
                </a:solidFill>
              </a:rPr>
              <a:t> &amp; Osoby Prywatne</a:t>
            </a:r>
          </a:p>
          <a:p>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a:xfrm>
            <a:off x="649339" y="2140532"/>
            <a:ext cx="7940528" cy="3975101"/>
          </a:xfrm>
        </p:spPr>
        <p:txBody>
          <a:bodyPr/>
          <a:lstStyle/>
          <a:p>
            <a:pPr>
              <a:buFont typeface="Wingdings" panose="05000000000000000000" pitchFamily="2" charset="2"/>
              <a:buChar char="ü"/>
            </a:pPr>
            <a:r>
              <a:rPr lang="pl-PL" dirty="0" smtClean="0"/>
              <a:t>Wcześniej zrealizowane znaczące osiągnięcia </a:t>
            </a:r>
            <a:r>
              <a:rPr lang="pl-PL" dirty="0"/>
              <a:t>komercyjne</a:t>
            </a:r>
          </a:p>
          <a:p>
            <a:pPr>
              <a:buFont typeface="Wingdings" panose="05000000000000000000" pitchFamily="2" charset="2"/>
              <a:buChar char="ü"/>
            </a:pPr>
            <a:r>
              <a:rPr lang="pl-PL" dirty="0"/>
              <a:t>Doskonałe referencje biznesowe</a:t>
            </a:r>
          </a:p>
          <a:p>
            <a:pPr>
              <a:buFont typeface="Wingdings" panose="05000000000000000000" pitchFamily="2" charset="2"/>
              <a:buChar char="ü"/>
            </a:pPr>
            <a:r>
              <a:rPr lang="pl-PL" dirty="0"/>
              <a:t>Zdolność do inwestowania</a:t>
            </a:r>
          </a:p>
          <a:p>
            <a:pPr>
              <a:buFont typeface="Wingdings" panose="05000000000000000000" pitchFamily="2" charset="2"/>
              <a:buChar char="ü"/>
            </a:pPr>
            <a:r>
              <a:rPr lang="pl-PL" dirty="0"/>
              <a:t>Umiejętność identyfikacji możliwości handlowych</a:t>
            </a:r>
          </a:p>
          <a:p>
            <a:pPr>
              <a:buFont typeface="Wingdings" panose="05000000000000000000" pitchFamily="2" charset="2"/>
              <a:buChar char="ü"/>
            </a:pPr>
            <a:r>
              <a:rPr lang="pl-PL" dirty="0" smtClean="0"/>
              <a:t>Wizja </a:t>
            </a:r>
            <a:r>
              <a:rPr lang="pl-PL" dirty="0"/>
              <a:t>przekształcenia nowych technologii w solidne firmy</a:t>
            </a:r>
          </a:p>
          <a:p>
            <a:pPr>
              <a:buFont typeface="Wingdings" panose="05000000000000000000" pitchFamily="2" charset="2"/>
              <a:buChar char="ü"/>
            </a:pPr>
            <a:r>
              <a:rPr lang="pl-PL" dirty="0" smtClean="0"/>
              <a:t>Odpowiednie </a:t>
            </a:r>
            <a:r>
              <a:rPr lang="pl-PL" dirty="0"/>
              <a:t>kontakty branżowe</a:t>
            </a:r>
            <a:endParaRPr lang="en-IE" dirty="0">
              <a:solidFill>
                <a:srgbClr val="414140"/>
              </a:solidFill>
            </a:endParaRPr>
          </a:p>
          <a:p>
            <a:endParaRPr lang="en-IE" b="1" dirty="0"/>
          </a:p>
          <a:p>
            <a:endParaRPr lang="en-IE" dirty="0"/>
          </a:p>
          <a:p>
            <a:endParaRPr lang="en-IE" dirty="0"/>
          </a:p>
        </p:txBody>
      </p:sp>
      <p:sp>
        <p:nvSpPr>
          <p:cNvPr id="4" name="Rectangle 3">
            <a:extLst>
              <a:ext uri="{FF2B5EF4-FFF2-40B4-BE49-F238E27FC236}">
                <a16:creationId xmlns="" xmlns:a16="http://schemas.microsoft.com/office/drawing/2014/main" id="{D187ABEF-A08E-41BD-B84E-89A71EE3A104}"/>
              </a:ext>
            </a:extLst>
          </p:cNvPr>
          <p:cNvSpPr/>
          <p:nvPr/>
        </p:nvSpPr>
        <p:spPr>
          <a:xfrm>
            <a:off x="1141864" y="5746301"/>
            <a:ext cx="3437979" cy="369332"/>
          </a:xfrm>
          <a:prstGeom prst="rect">
            <a:avLst/>
          </a:prstGeom>
        </p:spPr>
        <p:txBody>
          <a:bodyPr wrap="square">
            <a:spAutoFit/>
          </a:bodyPr>
          <a:lstStyle/>
          <a:p>
            <a:r>
              <a:rPr lang="pl-PL" b="1" dirty="0" smtClean="0"/>
              <a:t>Źródło</a:t>
            </a:r>
            <a:r>
              <a:rPr lang="en-IE" dirty="0" smtClean="0"/>
              <a:t>: </a:t>
            </a:r>
            <a:r>
              <a:rPr lang="en-IE" dirty="0">
                <a:hlinkClick r:id="rId2"/>
              </a:rPr>
              <a:t>Enterprise Ireland</a:t>
            </a:r>
            <a:endParaRPr lang="en-IE" dirty="0"/>
          </a:p>
        </p:txBody>
      </p:sp>
      <p:sp>
        <p:nvSpPr>
          <p:cNvPr id="5" name="Flowchart: Connector 4">
            <a:extLst>
              <a:ext uri="{FF2B5EF4-FFF2-40B4-BE49-F238E27FC236}">
                <a16:creationId xmlns="" xmlns:a16="http://schemas.microsoft.com/office/drawing/2014/main" id="{F01BB3EB-484C-4A11-80A3-234CFA94E60E}"/>
              </a:ext>
            </a:extLst>
          </p:cNvPr>
          <p:cNvSpPr/>
          <p:nvPr/>
        </p:nvSpPr>
        <p:spPr>
          <a:xfrm>
            <a:off x="10399662"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393456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599728" y="197751"/>
            <a:ext cx="8384363" cy="697353"/>
          </a:xfrm>
        </p:spPr>
        <p:txBody>
          <a:bodyPr>
            <a:noAutofit/>
          </a:bodyPr>
          <a:lstStyle/>
          <a:p>
            <a:r>
              <a:rPr lang="pl-PL" b="1" dirty="0">
                <a:solidFill>
                  <a:srgbClr val="E95273"/>
                </a:solidFill>
              </a:rPr>
              <a:t>6 rzeczy, </a:t>
            </a:r>
            <a:r>
              <a:rPr lang="pl-PL" b="1" dirty="0" smtClean="0">
                <a:solidFill>
                  <a:srgbClr val="E95273"/>
                </a:solidFill>
              </a:rPr>
              <a:t>o które Aniołowie Inwestorzy</a:t>
            </a:r>
            <a:r>
              <a:rPr lang="pl-PL" b="1" dirty="0">
                <a:solidFill>
                  <a:srgbClr val="E95273"/>
                </a:solidFill>
              </a:rPr>
              <a:t>, </a:t>
            </a:r>
            <a:r>
              <a:rPr lang="pl-PL" b="1" dirty="0" smtClean="0">
                <a:solidFill>
                  <a:srgbClr val="E95273"/>
                </a:solidFill>
              </a:rPr>
              <a:t>Aniołowie Biznesu </a:t>
            </a:r>
            <a:r>
              <a:rPr lang="pl-PL" b="1" dirty="0">
                <a:solidFill>
                  <a:srgbClr val="E95273"/>
                </a:solidFill>
              </a:rPr>
              <a:t>i osoby prywatne dbają najbardziej</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pPr marL="514350" indent="-514350" fontAlgn="base">
              <a:buFont typeface="+mj-lt"/>
              <a:buAutoNum type="arabicPeriod"/>
            </a:pPr>
            <a:r>
              <a:rPr lang="pl-PL" dirty="0"/>
              <a:t>Jakość, pasja, zaangażowanie i </a:t>
            </a:r>
            <a:r>
              <a:rPr lang="pl-PL" dirty="0" smtClean="0"/>
              <a:t>uczciwość</a:t>
            </a:r>
            <a:endParaRPr lang="pl-PL" dirty="0"/>
          </a:p>
          <a:p>
            <a:pPr marL="514350" indent="-514350" fontAlgn="base">
              <a:buFont typeface="+mj-lt"/>
              <a:buAutoNum type="arabicPeriod"/>
            </a:pPr>
            <a:r>
              <a:rPr lang="pl-PL" dirty="0" smtClean="0"/>
              <a:t>Wykorzystywanie szansy rynkowej </a:t>
            </a:r>
            <a:r>
              <a:rPr lang="pl-PL" dirty="0"/>
              <a:t>i </a:t>
            </a:r>
            <a:r>
              <a:rPr lang="pl-PL" dirty="0" smtClean="0"/>
              <a:t>potencjału </a:t>
            </a:r>
            <a:r>
              <a:rPr lang="pl-PL" dirty="0"/>
              <a:t>firmy, aby stać się </a:t>
            </a:r>
            <a:r>
              <a:rPr lang="pl-PL" dirty="0" smtClean="0"/>
              <a:t>jeszcze większym </a:t>
            </a:r>
            <a:endParaRPr lang="pl-PL" dirty="0"/>
          </a:p>
          <a:p>
            <a:pPr marL="514350" indent="-514350" fontAlgn="base">
              <a:buFont typeface="+mj-lt"/>
              <a:buAutoNum type="arabicPeriod"/>
            </a:pPr>
            <a:r>
              <a:rPr lang="pl-PL" dirty="0"/>
              <a:t>Wyraźnie przemyślany biznesplan i wszelkie wczesne dowody potwierdzające osiągnięcie planu</a:t>
            </a:r>
          </a:p>
          <a:p>
            <a:pPr marL="514350" indent="-514350" fontAlgn="base">
              <a:buFont typeface="+mj-lt"/>
              <a:buAutoNum type="arabicPeriod"/>
            </a:pPr>
            <a:r>
              <a:rPr lang="pl-PL" dirty="0"/>
              <a:t>Ciekawa technologia lub własność intelektualna</a:t>
            </a:r>
          </a:p>
          <a:p>
            <a:pPr marL="514350" indent="-514350" fontAlgn="base">
              <a:buFont typeface="+mj-lt"/>
              <a:buAutoNum type="arabicPeriod"/>
            </a:pPr>
            <a:r>
              <a:rPr lang="pl-PL" dirty="0"/>
              <a:t>Odpowiednia wycena z rozsądnymi warunkami</a:t>
            </a:r>
          </a:p>
          <a:p>
            <a:pPr marL="514350" indent="-514350" fontAlgn="base">
              <a:buFont typeface="+mj-lt"/>
              <a:buAutoNum type="arabicPeriod"/>
            </a:pPr>
            <a:r>
              <a:rPr lang="pl-PL" dirty="0"/>
              <a:t>Możliwość pozyskania </a:t>
            </a:r>
            <a:r>
              <a:rPr lang="pl-PL" dirty="0" smtClean="0"/>
              <a:t>dodatkowego finansowania</a:t>
            </a:r>
            <a:r>
              <a:rPr lang="pl-PL" dirty="0"/>
              <a:t>, jeśli osiągnięty zostanie </a:t>
            </a:r>
            <a:r>
              <a:rPr lang="pl-PL" dirty="0" smtClean="0"/>
              <a:t>wymagany progres</a:t>
            </a:r>
            <a:endParaRPr lang="en-IE" dirty="0">
              <a:solidFill>
                <a:srgbClr val="414140"/>
              </a:solidFill>
            </a:endParaRPr>
          </a:p>
          <a:p>
            <a:endParaRPr lang="en-IE" b="1" dirty="0"/>
          </a:p>
          <a:p>
            <a:endParaRPr lang="en-IE" dirty="0"/>
          </a:p>
          <a:p>
            <a:endParaRPr lang="en-IE" dirty="0"/>
          </a:p>
        </p:txBody>
      </p:sp>
      <p:sp>
        <p:nvSpPr>
          <p:cNvPr id="4" name="Rectangle 3">
            <a:extLst>
              <a:ext uri="{FF2B5EF4-FFF2-40B4-BE49-F238E27FC236}">
                <a16:creationId xmlns="" xmlns:a16="http://schemas.microsoft.com/office/drawing/2014/main" id="{43118CBF-AB24-4763-921D-B557635BB7CA}"/>
              </a:ext>
            </a:extLst>
          </p:cNvPr>
          <p:cNvSpPr/>
          <p:nvPr/>
        </p:nvSpPr>
        <p:spPr>
          <a:xfrm>
            <a:off x="848661" y="5822043"/>
            <a:ext cx="1554080" cy="369332"/>
          </a:xfrm>
          <a:prstGeom prst="rect">
            <a:avLst/>
          </a:prstGeom>
        </p:spPr>
        <p:txBody>
          <a:bodyPr wrap="none">
            <a:spAutoFit/>
          </a:bodyPr>
          <a:lstStyle/>
          <a:p>
            <a:r>
              <a:rPr lang="pl-PL" b="1" dirty="0" smtClean="0"/>
              <a:t>Źródło</a:t>
            </a:r>
            <a:r>
              <a:rPr lang="en-IE" b="1" dirty="0" smtClean="0"/>
              <a:t>: </a:t>
            </a:r>
            <a:r>
              <a:rPr lang="en-IE" dirty="0">
                <a:hlinkClick r:id="rId2"/>
              </a:rPr>
              <a:t>Forbes</a:t>
            </a:r>
            <a:endParaRPr lang="en-IE" dirty="0"/>
          </a:p>
        </p:txBody>
      </p:sp>
      <p:sp>
        <p:nvSpPr>
          <p:cNvPr id="5" name="Flowchart: Connector 4">
            <a:extLst>
              <a:ext uri="{FF2B5EF4-FFF2-40B4-BE49-F238E27FC236}">
                <a16:creationId xmlns="" xmlns:a16="http://schemas.microsoft.com/office/drawing/2014/main" id="{15F3ECAF-6F7A-4AC4-941B-A32AE4A37511}"/>
              </a:ext>
            </a:extLst>
          </p:cNvPr>
          <p:cNvSpPr/>
          <p:nvPr/>
        </p:nvSpPr>
        <p:spPr>
          <a:xfrm>
            <a:off x="674637" y="93942"/>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93348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53755C-97DC-4204-9E2B-7F227770C730}"/>
              </a:ext>
            </a:extLst>
          </p:cNvPr>
          <p:cNvSpPr>
            <a:spLocks noGrp="1"/>
          </p:cNvSpPr>
          <p:nvPr>
            <p:ph type="body" sz="quarter" idx="13"/>
          </p:nvPr>
        </p:nvSpPr>
        <p:spPr>
          <a:xfrm>
            <a:off x="4327084" y="701567"/>
            <a:ext cx="7407087" cy="697353"/>
          </a:xfrm>
        </p:spPr>
        <p:txBody>
          <a:bodyPr/>
          <a:lstStyle/>
          <a:p>
            <a:r>
              <a:rPr lang="pl-PL" b="1" dirty="0" smtClean="0">
                <a:solidFill>
                  <a:srgbClr val="E95273"/>
                </a:solidFill>
              </a:rPr>
              <a:t>Prywatni Inwestorzy </a:t>
            </a:r>
            <a:r>
              <a:rPr lang="en-IE" b="1" dirty="0" smtClean="0">
                <a:solidFill>
                  <a:srgbClr val="E95273"/>
                </a:solidFill>
              </a:rPr>
              <a:t>- </a:t>
            </a:r>
            <a:r>
              <a:rPr lang="pl-PL" b="1" dirty="0" smtClean="0">
                <a:solidFill>
                  <a:srgbClr val="E95273"/>
                </a:solidFill>
              </a:rPr>
              <a:t>Aniołowie</a:t>
            </a:r>
            <a:endParaRPr lang="en-IE" b="1" dirty="0">
              <a:solidFill>
                <a:srgbClr val="E95273"/>
              </a:solidFill>
            </a:endParaRPr>
          </a:p>
          <a:p>
            <a:endParaRPr lang="en-IE" dirty="0"/>
          </a:p>
        </p:txBody>
      </p:sp>
      <p:sp>
        <p:nvSpPr>
          <p:cNvPr id="4" name="Rectangle 3">
            <a:extLst>
              <a:ext uri="{FF2B5EF4-FFF2-40B4-BE49-F238E27FC236}">
                <a16:creationId xmlns="" xmlns:a16="http://schemas.microsoft.com/office/drawing/2014/main" id="{7BEE6F97-BBB1-40D9-8C38-61F133A68263}"/>
              </a:ext>
            </a:extLst>
          </p:cNvPr>
          <p:cNvSpPr/>
          <p:nvPr/>
        </p:nvSpPr>
        <p:spPr>
          <a:xfrm>
            <a:off x="3213090" y="1720840"/>
            <a:ext cx="8061960" cy="769441"/>
          </a:xfrm>
          <a:prstGeom prst="rect">
            <a:avLst/>
          </a:prstGeom>
        </p:spPr>
        <p:txBody>
          <a:bodyPr wrap="square">
            <a:spAutoFit/>
          </a:bodyPr>
          <a:lstStyle/>
          <a:p>
            <a:r>
              <a:rPr lang="en-IE" sz="2000" dirty="0">
                <a:solidFill>
                  <a:srgbClr val="414140"/>
                </a:solidFill>
              </a:rPr>
              <a:t/>
            </a:r>
            <a:br>
              <a:rPr lang="en-IE" sz="2000" dirty="0">
                <a:solidFill>
                  <a:srgbClr val="414140"/>
                </a:solidFill>
              </a:rPr>
            </a:br>
            <a:endParaRPr lang="en-IE" sz="2400" dirty="0">
              <a:solidFill>
                <a:srgbClr val="414140"/>
              </a:solidFill>
            </a:endParaRPr>
          </a:p>
        </p:txBody>
      </p:sp>
      <p:sp>
        <p:nvSpPr>
          <p:cNvPr id="3" name="Rectangle 2">
            <a:extLst>
              <a:ext uri="{FF2B5EF4-FFF2-40B4-BE49-F238E27FC236}">
                <a16:creationId xmlns="" xmlns:a16="http://schemas.microsoft.com/office/drawing/2014/main" id="{1F288D3E-55F2-4283-A750-B7069AB2121B}"/>
              </a:ext>
            </a:extLst>
          </p:cNvPr>
          <p:cNvSpPr/>
          <p:nvPr/>
        </p:nvSpPr>
        <p:spPr>
          <a:xfrm>
            <a:off x="271057" y="1720840"/>
            <a:ext cx="11649885" cy="4154984"/>
          </a:xfrm>
          <a:prstGeom prst="rect">
            <a:avLst/>
          </a:prstGeom>
          <a:solidFill>
            <a:schemeClr val="bg1"/>
          </a:solidFill>
        </p:spPr>
        <p:txBody>
          <a:bodyPr wrap="square">
            <a:spAutoFit/>
          </a:bodyPr>
          <a:lstStyle/>
          <a:p>
            <a:r>
              <a:rPr lang="pl-PL" sz="2400" b="1" dirty="0" smtClean="0">
                <a:solidFill>
                  <a:srgbClr val="E95273"/>
                </a:solidFill>
              </a:rPr>
              <a:t>Sieć Prywatnych Inwestorów - Aniołów</a:t>
            </a:r>
            <a:endParaRPr lang="en-IE" sz="2400" b="1" dirty="0">
              <a:solidFill>
                <a:srgbClr val="E95273"/>
              </a:solidFill>
            </a:endParaRPr>
          </a:p>
          <a:p>
            <a:pPr algn="just"/>
            <a:r>
              <a:rPr lang="pl-PL" sz="2400" dirty="0">
                <a:solidFill>
                  <a:srgbClr val="7F7F7F"/>
                </a:solidFill>
              </a:rPr>
              <a:t>Większość nowych firm będzie miała problemy z uzyskaniem znacznych kwot kapitału, ale inwestycje aniołów biznesu mogą pomóc firmom osiągnąć wyższy poziom finansowania i ekspansji. W całej Europie </a:t>
            </a:r>
            <a:r>
              <a:rPr lang="pl-PL" sz="2400" dirty="0" smtClean="0">
                <a:solidFill>
                  <a:srgbClr val="7F7F7F"/>
                </a:solidFill>
              </a:rPr>
              <a:t>„Angel </a:t>
            </a:r>
            <a:r>
              <a:rPr lang="pl-PL" sz="2400" dirty="0">
                <a:solidFill>
                  <a:srgbClr val="7F7F7F"/>
                </a:solidFill>
              </a:rPr>
              <a:t>Investment </a:t>
            </a:r>
            <a:r>
              <a:rPr lang="pl-PL" sz="2400" dirty="0" smtClean="0">
                <a:solidFill>
                  <a:srgbClr val="7F7F7F"/>
                </a:solidFill>
              </a:rPr>
              <a:t>Networks” </a:t>
            </a:r>
            <a:r>
              <a:rPr lang="pl-PL" sz="2400" dirty="0">
                <a:solidFill>
                  <a:srgbClr val="7F7F7F"/>
                </a:solidFill>
              </a:rPr>
              <a:t>umożliwia członkom wyszukiwanie i łączenie się z innymi członkami w zakresie inwestycji biznesowych i finansowania. Tysiące aniołów biznesu korzysta z sieci w poszukiwaniu pomysłów, a przedsiębiorcy rejestrują się codziennie.</a:t>
            </a:r>
            <a:endParaRPr lang="en-IE" sz="2400" dirty="0">
              <a:solidFill>
                <a:srgbClr val="414140"/>
              </a:solidFill>
            </a:endParaRPr>
          </a:p>
          <a:p>
            <a:pPr algn="just"/>
            <a:r>
              <a:rPr lang="pl-PL" sz="2400" dirty="0">
                <a:solidFill>
                  <a:srgbClr val="525252"/>
                </a:solidFill>
              </a:rPr>
              <a:t>N</a:t>
            </a:r>
            <a:r>
              <a:rPr lang="pl-PL" sz="2400" dirty="0" smtClean="0">
                <a:solidFill>
                  <a:srgbClr val="525252"/>
                </a:solidFill>
              </a:rPr>
              <a:t>a przykład </a:t>
            </a:r>
            <a:r>
              <a:rPr lang="en-IE" sz="2400" dirty="0" smtClean="0">
                <a:solidFill>
                  <a:srgbClr val="525252"/>
                </a:solidFill>
                <a:hlinkClick r:id="rId2"/>
              </a:rPr>
              <a:t>Irish </a:t>
            </a:r>
            <a:r>
              <a:rPr lang="en-IE" sz="2400" dirty="0">
                <a:solidFill>
                  <a:srgbClr val="525252"/>
                </a:solidFill>
                <a:hlinkClick r:id="rId2"/>
              </a:rPr>
              <a:t>Investment Network</a:t>
            </a:r>
            <a:r>
              <a:rPr lang="en-IE" sz="2400" dirty="0">
                <a:solidFill>
                  <a:srgbClr val="525252"/>
                </a:solidFill>
              </a:rPr>
              <a:t> </a:t>
            </a:r>
            <a:r>
              <a:rPr lang="pl-PL" sz="2400" dirty="0">
                <a:solidFill>
                  <a:srgbClr val="7F7F7F"/>
                </a:solidFill>
              </a:rPr>
              <a:t>ma ponad 179, 388 zarejestrowanych aniołów biznesu. Ich witryna </a:t>
            </a:r>
            <a:r>
              <a:rPr lang="pl-PL" sz="2400" dirty="0" smtClean="0">
                <a:solidFill>
                  <a:srgbClr val="7F7F7F"/>
                </a:solidFill>
              </a:rPr>
              <a:t>prezentuje przejrzyste </a:t>
            </a:r>
            <a:r>
              <a:rPr lang="pl-PL" sz="2000" b="1" dirty="0" smtClean="0">
                <a:solidFill>
                  <a:srgbClr val="E95273"/>
                </a:solidFill>
              </a:rPr>
              <a:t>listy aniołów </a:t>
            </a:r>
            <a:r>
              <a:rPr lang="pl-PL" sz="2000" b="1" dirty="0">
                <a:solidFill>
                  <a:srgbClr val="E95273"/>
                </a:solidFill>
              </a:rPr>
              <a:t>biznesu, </a:t>
            </a:r>
            <a:r>
              <a:rPr lang="pl-PL" sz="2400" dirty="0">
                <a:solidFill>
                  <a:srgbClr val="7F7F7F"/>
                </a:solidFill>
              </a:rPr>
              <a:t>które zawierają szczegółowe informacje o ich konkretnych </a:t>
            </a:r>
            <a:r>
              <a:rPr lang="pl-PL" sz="2400" dirty="0" smtClean="0">
                <a:solidFill>
                  <a:srgbClr val="7F7F7F"/>
                </a:solidFill>
              </a:rPr>
              <a:t>sektorach, potencjalne </a:t>
            </a:r>
            <a:r>
              <a:rPr lang="pl-PL" sz="2400" dirty="0">
                <a:solidFill>
                  <a:srgbClr val="7F7F7F"/>
                </a:solidFill>
              </a:rPr>
              <a:t>kwoty </a:t>
            </a:r>
            <a:r>
              <a:rPr lang="pl-PL" sz="2400" dirty="0" smtClean="0">
                <a:solidFill>
                  <a:srgbClr val="7F7F7F"/>
                </a:solidFill>
              </a:rPr>
              <a:t>inwestycji oraz </a:t>
            </a:r>
            <a:endParaRPr lang="pl-PL" sz="2400" dirty="0">
              <a:solidFill>
                <a:srgbClr val="7F7F7F"/>
              </a:solidFill>
            </a:endParaRPr>
          </a:p>
          <a:p>
            <a:pPr algn="just"/>
            <a:r>
              <a:rPr lang="pl-PL" sz="2400" dirty="0" smtClean="0">
                <a:solidFill>
                  <a:srgbClr val="7F7F7F"/>
                </a:solidFill>
              </a:rPr>
              <a:t>pożądaną </a:t>
            </a:r>
            <a:r>
              <a:rPr lang="pl-PL" sz="2400" dirty="0">
                <a:solidFill>
                  <a:srgbClr val="7F7F7F"/>
                </a:solidFill>
              </a:rPr>
              <a:t>lokalizacja potencjalnego przedsięwzięcia </a:t>
            </a:r>
            <a:r>
              <a:rPr lang="pl-PL" sz="2400" dirty="0" smtClean="0">
                <a:solidFill>
                  <a:srgbClr val="7F7F7F"/>
                </a:solidFill>
              </a:rPr>
              <a:t>biznesowego.</a:t>
            </a:r>
            <a:endParaRPr lang="en-IE" sz="2400" dirty="0">
              <a:solidFill>
                <a:srgbClr val="7F7F7F"/>
              </a:solidFill>
            </a:endParaRPr>
          </a:p>
        </p:txBody>
      </p:sp>
      <p:sp>
        <p:nvSpPr>
          <p:cNvPr id="5" name="Flowchart: Connector 4">
            <a:extLst>
              <a:ext uri="{FF2B5EF4-FFF2-40B4-BE49-F238E27FC236}">
                <a16:creationId xmlns="" xmlns:a16="http://schemas.microsoft.com/office/drawing/2014/main" id="{708867B3-C581-4006-889F-DB6C424B1DF8}"/>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89489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640690" y="830874"/>
            <a:ext cx="7851469" cy="697353"/>
          </a:xfrm>
        </p:spPr>
        <p:txBody>
          <a:bodyPr>
            <a:noAutofit/>
          </a:bodyPr>
          <a:lstStyle/>
          <a:p>
            <a:pPr algn="ctr"/>
            <a:r>
              <a:rPr lang="pl-PL" b="1" dirty="0" smtClean="0">
                <a:solidFill>
                  <a:srgbClr val="E95273"/>
                </a:solidFill>
                <a:latin typeface="Calibri" charset="0"/>
                <a:ea typeface="MS PGothic" charset="-128"/>
              </a:rPr>
              <a:t>Aniołowie Inwestorzy - pytania</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 xmlns:a16="http://schemas.microsoft.com/office/drawing/2014/main" id="{EBA55D02-1647-4040-9BFF-D00F9B9B7A18}"/>
              </a:ext>
            </a:extLst>
          </p:cNvPr>
          <p:cNvSpPr/>
          <p:nvPr/>
        </p:nvSpPr>
        <p:spPr>
          <a:xfrm>
            <a:off x="2715985" y="2598538"/>
            <a:ext cx="9476015" cy="3416320"/>
          </a:xfrm>
          <a:prstGeom prst="rect">
            <a:avLst/>
          </a:prstGeom>
        </p:spPr>
        <p:txBody>
          <a:bodyPr wrap="square">
            <a:spAutoFit/>
          </a:bodyPr>
          <a:lstStyle/>
          <a:p>
            <a:pPr marL="514350" indent="-514350">
              <a:buFont typeface="+mj-lt"/>
              <a:buAutoNum type="arabicPeriod"/>
            </a:pPr>
            <a:r>
              <a:rPr lang="pl-PL" sz="2400" u="sng" dirty="0" smtClean="0">
                <a:solidFill>
                  <a:schemeClr val="accent1">
                    <a:lumMod val="75000"/>
                  </a:schemeClr>
                </a:solidFill>
              </a:rPr>
              <a:t>Jakie </a:t>
            </a:r>
            <a:r>
              <a:rPr lang="pl-PL" sz="2400" u="sng" dirty="0">
                <a:solidFill>
                  <a:schemeClr val="accent1">
                    <a:lumMod val="75000"/>
                  </a:schemeClr>
                </a:solidFill>
              </a:rPr>
              <a:t>jest sześć najważniejszych rzeczy dla inwestorów-aniołów?</a:t>
            </a:r>
          </a:p>
          <a:p>
            <a:pPr marL="514350" indent="-514350">
              <a:buFont typeface="+mj-lt"/>
              <a:buAutoNum type="arabicPeriod"/>
            </a:pPr>
            <a:r>
              <a:rPr lang="pl-PL" sz="2400" u="sng" dirty="0">
                <a:solidFill>
                  <a:schemeClr val="accent1">
                    <a:lumMod val="75000"/>
                  </a:schemeClr>
                </a:solidFill>
              </a:rPr>
              <a:t>Co </a:t>
            </a:r>
            <a:r>
              <a:rPr lang="pl-PL" sz="2400" u="sng" dirty="0" smtClean="0">
                <a:solidFill>
                  <a:schemeClr val="accent1">
                    <a:lumMod val="75000"/>
                  </a:schemeClr>
                </a:solidFill>
              </a:rPr>
              <a:t>inwestorzy </a:t>
            </a:r>
            <a:r>
              <a:rPr lang="pl-PL" sz="2400" u="sng" dirty="0">
                <a:solidFill>
                  <a:schemeClr val="accent1">
                    <a:lumMod val="75000"/>
                  </a:schemeClr>
                </a:solidFill>
              </a:rPr>
              <a:t>lubią na początku widzieć </a:t>
            </a:r>
            <a:r>
              <a:rPr lang="pl-PL" sz="2400" u="sng" dirty="0" smtClean="0">
                <a:solidFill>
                  <a:schemeClr val="accent1">
                    <a:lumMod val="75000"/>
                  </a:schemeClr>
                </a:solidFill>
              </a:rPr>
              <a:t>o </a:t>
            </a:r>
            <a:r>
              <a:rPr lang="pl-PL" sz="2400" u="sng" dirty="0">
                <a:solidFill>
                  <a:schemeClr val="accent1">
                    <a:lumMod val="75000"/>
                  </a:schemeClr>
                </a:solidFill>
              </a:rPr>
              <a:t>przedsiębiorcy?</a:t>
            </a:r>
          </a:p>
          <a:p>
            <a:pPr marL="514350" indent="-514350">
              <a:buFont typeface="+mj-lt"/>
              <a:buAutoNum type="arabicPeriod"/>
            </a:pPr>
            <a:r>
              <a:rPr lang="pl-PL" sz="2400" u="sng" dirty="0">
                <a:solidFill>
                  <a:schemeClr val="accent1">
                    <a:lumMod val="75000"/>
                  </a:schemeClr>
                </a:solidFill>
              </a:rPr>
              <a:t>Jak długo zajmie zebranie finansowania aniołów?</a:t>
            </a:r>
          </a:p>
          <a:p>
            <a:pPr marL="514350" indent="-514350">
              <a:buFont typeface="+mj-lt"/>
              <a:buAutoNum type="arabicPeriod"/>
            </a:pPr>
            <a:r>
              <a:rPr lang="pl-PL" sz="2400" u="sng" dirty="0">
                <a:solidFill>
                  <a:schemeClr val="accent1">
                    <a:lumMod val="75000"/>
                  </a:schemeClr>
                </a:solidFill>
              </a:rPr>
              <a:t>Jakie pytania finansowe powinien </a:t>
            </a:r>
            <a:r>
              <a:rPr lang="pl-PL" sz="2400" u="sng" dirty="0" smtClean="0">
                <a:solidFill>
                  <a:schemeClr val="accent1">
                    <a:lumMod val="75000"/>
                  </a:schemeClr>
                </a:solidFill>
              </a:rPr>
              <a:t>zadać przedsiębiorca aniołom  </a:t>
            </a:r>
            <a:r>
              <a:rPr lang="pl-PL" sz="2400" u="sng" dirty="0">
                <a:solidFill>
                  <a:schemeClr val="accent1">
                    <a:lumMod val="75000"/>
                  </a:schemeClr>
                </a:solidFill>
              </a:rPr>
              <a:t>biznesu?</a:t>
            </a:r>
          </a:p>
          <a:p>
            <a:pPr marL="514350" indent="-514350">
              <a:buFont typeface="+mj-lt"/>
              <a:buAutoNum type="arabicPeriod"/>
            </a:pPr>
            <a:r>
              <a:rPr lang="pl-PL" sz="2400" u="sng" dirty="0">
                <a:solidFill>
                  <a:schemeClr val="accent1">
                    <a:lumMod val="75000"/>
                  </a:schemeClr>
                </a:solidFill>
              </a:rPr>
              <a:t>Jakie pytania przedsiębiorca powinien przewidzieć w zakresie marketingu i pozyskiwania klientów?</a:t>
            </a:r>
          </a:p>
          <a:p>
            <a:pPr marL="514350" indent="-514350">
              <a:buFont typeface="+mj-lt"/>
              <a:buAutoNum type="arabicPeriod"/>
            </a:pPr>
            <a:r>
              <a:rPr lang="pl-PL" sz="2400" u="sng" dirty="0">
                <a:solidFill>
                  <a:schemeClr val="accent1">
                    <a:lumMod val="75000"/>
                  </a:schemeClr>
                </a:solidFill>
              </a:rPr>
              <a:t>Jakich pytań przedsiębiorca powinien oczekiwać od kadry zarządzającej i założycieli?</a:t>
            </a:r>
            <a:endParaRPr lang="en-US" sz="2400" u="sng" dirty="0">
              <a:solidFill>
                <a:schemeClr val="accent1">
                  <a:lumMod val="75000"/>
                </a:schemeClr>
              </a:solidFill>
            </a:endParaRPr>
          </a:p>
        </p:txBody>
      </p:sp>
      <p:sp>
        <p:nvSpPr>
          <p:cNvPr id="5" name="Flowchart: Connector 4">
            <a:extLst>
              <a:ext uri="{FF2B5EF4-FFF2-40B4-BE49-F238E27FC236}">
                <a16:creationId xmlns="" xmlns:a16="http://schemas.microsoft.com/office/drawing/2014/main" id="{79F5EF38-378C-41E0-A503-9C1990724353}"/>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65412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640690" y="830874"/>
            <a:ext cx="7851469" cy="697353"/>
          </a:xfrm>
        </p:spPr>
        <p:txBody>
          <a:bodyPr>
            <a:noAutofit/>
          </a:bodyPr>
          <a:lstStyle/>
          <a:p>
            <a:pPr algn="ctr"/>
            <a:r>
              <a:rPr lang="en-IE" b="1" dirty="0" err="1">
                <a:solidFill>
                  <a:srgbClr val="E95273"/>
                </a:solidFill>
                <a:latin typeface="Calibri" charset="0"/>
                <a:ea typeface="MS PGothic" charset="-128"/>
              </a:rPr>
              <a:t>Aniołowie</a:t>
            </a:r>
            <a:r>
              <a:rPr lang="en-IE" b="1" dirty="0">
                <a:solidFill>
                  <a:srgbClr val="E95273"/>
                </a:solidFill>
                <a:latin typeface="Calibri" charset="0"/>
                <a:ea typeface="MS PGothic" charset="-128"/>
              </a:rPr>
              <a:t> </a:t>
            </a:r>
            <a:r>
              <a:rPr lang="en-IE" b="1" dirty="0" err="1">
                <a:solidFill>
                  <a:srgbClr val="E95273"/>
                </a:solidFill>
                <a:latin typeface="Calibri" charset="0"/>
                <a:ea typeface="MS PGothic" charset="-128"/>
              </a:rPr>
              <a:t>Inwestorzy</a:t>
            </a:r>
            <a:r>
              <a:rPr lang="en-IE" b="1" dirty="0">
                <a:solidFill>
                  <a:srgbClr val="E95273"/>
                </a:solidFill>
                <a:latin typeface="Calibri" charset="0"/>
                <a:ea typeface="MS PGothic" charset="-128"/>
              </a:rPr>
              <a:t> - </a:t>
            </a:r>
            <a:r>
              <a:rPr lang="en-IE" b="1" dirty="0" err="1">
                <a:solidFill>
                  <a:srgbClr val="E95273"/>
                </a:solidFill>
                <a:latin typeface="Calibri" charset="0"/>
                <a:ea typeface="MS PGothic" charset="-128"/>
              </a:rPr>
              <a:t>pytania</a:t>
            </a:r>
            <a:endParaRPr lang="en-IE"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 xmlns:a16="http://schemas.microsoft.com/office/drawing/2014/main" id="{EBA55D02-1647-4040-9BFF-D00F9B9B7A18}"/>
              </a:ext>
            </a:extLst>
          </p:cNvPr>
          <p:cNvSpPr/>
          <p:nvPr/>
        </p:nvSpPr>
        <p:spPr>
          <a:xfrm>
            <a:off x="2715985" y="2598538"/>
            <a:ext cx="9476015" cy="3577903"/>
          </a:xfrm>
          <a:prstGeom prst="rect">
            <a:avLst/>
          </a:prstGeom>
        </p:spPr>
        <p:txBody>
          <a:bodyPr wrap="square">
            <a:spAutoFit/>
          </a:bodyPr>
          <a:lstStyle/>
          <a:p>
            <a:pPr marL="457200" indent="-457200">
              <a:buFont typeface="+mj-lt"/>
              <a:buAutoNum type="arabicPeriod" startAt="7"/>
            </a:pPr>
            <a:r>
              <a:rPr lang="pl-PL" sz="2400" u="sng" dirty="0">
                <a:solidFill>
                  <a:schemeClr val="accent1">
                    <a:lumMod val="75000"/>
                  </a:schemeClr>
                </a:solidFill>
              </a:rPr>
              <a:t>Jak ryzykowne jest inwestowanie przez anioła?</a:t>
            </a:r>
          </a:p>
          <a:p>
            <a:pPr marL="457200" indent="-457200">
              <a:buFont typeface="+mj-lt"/>
              <a:buAutoNum type="arabicPeriod" startAt="7"/>
            </a:pPr>
            <a:r>
              <a:rPr lang="pl-PL" sz="2400" u="sng" dirty="0">
                <a:solidFill>
                  <a:schemeClr val="accent1">
                    <a:lumMod val="75000"/>
                  </a:schemeClr>
                </a:solidFill>
              </a:rPr>
              <a:t>Jakie pytania dyrektor generalny powinien zadać potencjalnym </a:t>
            </a:r>
            <a:r>
              <a:rPr lang="pl-PL" sz="2400" u="sng" dirty="0" smtClean="0">
                <a:solidFill>
                  <a:schemeClr val="accent1">
                    <a:lumMod val="75000"/>
                  </a:schemeClr>
                </a:solidFill>
              </a:rPr>
              <a:t>aniołom </a:t>
            </a:r>
            <a:r>
              <a:rPr lang="pl-PL" sz="2400" u="sng" dirty="0">
                <a:solidFill>
                  <a:schemeClr val="accent1">
                    <a:lumMod val="75000"/>
                  </a:schemeClr>
                </a:solidFill>
              </a:rPr>
              <a:t>biznesu?</a:t>
            </a:r>
          </a:p>
          <a:p>
            <a:pPr marL="457200" indent="-457200">
              <a:buFont typeface="+mj-lt"/>
              <a:buAutoNum type="arabicPeriod" startAt="7"/>
            </a:pPr>
            <a:r>
              <a:rPr lang="pl-PL" sz="2400" u="sng" dirty="0">
                <a:solidFill>
                  <a:schemeClr val="accent1">
                    <a:lumMod val="75000"/>
                  </a:schemeClr>
                </a:solidFill>
              </a:rPr>
              <a:t>Jakie są kluczowe czynniki przy ustalaniu odpowiedniej wyceny w </a:t>
            </a:r>
            <a:r>
              <a:rPr lang="pl-PL" sz="2400" u="sng" dirty="0" smtClean="0">
                <a:solidFill>
                  <a:schemeClr val="accent1">
                    <a:lumMod val="75000"/>
                  </a:schemeClr>
                </a:solidFill>
              </a:rPr>
              <a:t>początkowej fazie finansowania</a:t>
            </a:r>
            <a:r>
              <a:rPr lang="pl-PL" sz="2400" u="sng" dirty="0">
                <a:solidFill>
                  <a:schemeClr val="accent1">
                    <a:lumMod val="75000"/>
                  </a:schemeClr>
                </a:solidFill>
              </a:rPr>
              <a:t>?</a:t>
            </a:r>
          </a:p>
          <a:p>
            <a:pPr marL="457200" indent="-457200">
              <a:buFont typeface="+mj-lt"/>
              <a:buAutoNum type="arabicPeriod" startAt="7"/>
            </a:pPr>
            <a:r>
              <a:rPr lang="pl-PL" sz="2400" u="sng" dirty="0">
                <a:solidFill>
                  <a:schemeClr val="accent1">
                    <a:lumMod val="75000"/>
                  </a:schemeClr>
                </a:solidFill>
              </a:rPr>
              <a:t>Jakie są typowe powody, dla których inwestorzy-aniołowie odrzucają inwestycję?</a:t>
            </a:r>
          </a:p>
          <a:p>
            <a:pPr marL="457200" indent="-457200">
              <a:buFont typeface="+mj-lt"/>
              <a:buAutoNum type="arabicPeriod" startAt="7"/>
            </a:pPr>
            <a:r>
              <a:rPr lang="pl-PL" sz="2400" u="sng" dirty="0">
                <a:solidFill>
                  <a:schemeClr val="accent1">
                    <a:lumMod val="75000"/>
                  </a:schemeClr>
                </a:solidFill>
              </a:rPr>
              <a:t>Jakie błędy popełniają przedsiębiorcy na spotkaniu </a:t>
            </a:r>
            <a:r>
              <a:rPr lang="pl-PL" sz="2400" u="sng" dirty="0" smtClean="0">
                <a:solidFill>
                  <a:schemeClr val="accent1">
                    <a:lumMod val="75000"/>
                  </a:schemeClr>
                </a:solidFill>
              </a:rPr>
              <a:t>z </a:t>
            </a:r>
            <a:r>
              <a:rPr lang="pl-PL" sz="2400" u="sng" dirty="0">
                <a:solidFill>
                  <a:schemeClr val="accent1">
                    <a:lumMod val="75000"/>
                  </a:schemeClr>
                </a:solidFill>
              </a:rPr>
              <a:t>aniołami biznesu?</a:t>
            </a:r>
            <a:endParaRPr lang="en-IE" sz="2400" u="sng" dirty="0">
              <a:solidFill>
                <a:schemeClr val="accent1">
                  <a:lumMod val="75000"/>
                </a:schemeClr>
              </a:solidFill>
            </a:endParaRPr>
          </a:p>
          <a:p>
            <a:endParaRPr lang="en-IE" sz="1050" dirty="0">
              <a:solidFill>
                <a:srgbClr val="414140"/>
              </a:solidFill>
              <a:hlinkClick r:id="rId2" action="ppaction://hlinkfile"/>
            </a:endParaRPr>
          </a:p>
          <a:p>
            <a:r>
              <a:rPr lang="pl-PL" sz="2400" dirty="0" smtClean="0">
                <a:solidFill>
                  <a:srgbClr val="414140"/>
                </a:solidFill>
                <a:hlinkClick r:id="rId2" action="ppaction://hlinkfile"/>
              </a:rPr>
              <a:t>Cały zestaw 20 pytań i odpowiedzi tutaj</a:t>
            </a:r>
            <a:r>
              <a:rPr lang="en-IE" sz="2400" dirty="0" smtClean="0">
                <a:solidFill>
                  <a:srgbClr val="414140"/>
                </a:solidFill>
                <a:hlinkClick r:id="rId2" action="ppaction://hlinkfile"/>
              </a:rPr>
              <a:t>: </a:t>
            </a:r>
            <a:r>
              <a:rPr lang="en-IE" sz="2400" dirty="0">
                <a:solidFill>
                  <a:srgbClr val="414140"/>
                </a:solidFill>
                <a:hlinkClick r:id="rId2" action="ppaction://hlinkfile"/>
              </a:rPr>
              <a:t>Forbes</a:t>
            </a:r>
            <a:endParaRPr lang="en-IE" sz="2400" dirty="0">
              <a:solidFill>
                <a:srgbClr val="414140"/>
              </a:solidFill>
            </a:endParaRPr>
          </a:p>
        </p:txBody>
      </p:sp>
      <p:sp>
        <p:nvSpPr>
          <p:cNvPr id="5" name="Flowchart: Connector 4">
            <a:extLst>
              <a:ext uri="{FF2B5EF4-FFF2-40B4-BE49-F238E27FC236}">
                <a16:creationId xmlns="" xmlns:a16="http://schemas.microsoft.com/office/drawing/2014/main" id="{3F7DE0EF-CD06-4051-BC03-3414262A8FA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3617470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pPr algn="ctr"/>
            <a:r>
              <a:rPr lang="pl-PL" b="1" dirty="0" smtClean="0">
                <a:solidFill>
                  <a:srgbClr val="E95273"/>
                </a:solidFill>
              </a:rPr>
              <a:t>Inwestycje kapitałowe</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a:xfrm>
            <a:off x="443406" y="2033366"/>
            <a:ext cx="11305693" cy="3975101"/>
          </a:xfrm>
          <a:solidFill>
            <a:schemeClr val="bg1"/>
          </a:solidFill>
        </p:spPr>
        <p:txBody>
          <a:bodyPr/>
          <a:lstStyle/>
          <a:p>
            <a:r>
              <a:rPr lang="pl-PL" b="1" dirty="0" smtClean="0">
                <a:solidFill>
                  <a:srgbClr val="10B1A2"/>
                </a:solidFill>
              </a:rPr>
              <a:t>Inwestycje kapitałowe - Venture </a:t>
            </a:r>
            <a:r>
              <a:rPr lang="pl-PL" b="1" dirty="0">
                <a:solidFill>
                  <a:srgbClr val="10B1A2"/>
                </a:solidFill>
              </a:rPr>
              <a:t>Capital </a:t>
            </a:r>
            <a:r>
              <a:rPr lang="pl-PL" dirty="0"/>
              <a:t>stają się coraz częstszymi źródłami lokowania kapitału dla nowych firm i przedsiębiorców, którzy nie byliby w stanie uzyskać kredytu. </a:t>
            </a:r>
            <a:r>
              <a:rPr lang="pl-PL" dirty="0"/>
              <a:t>Globalny kryzys kredytowy zwiększył popyt na aniołów biznesu</a:t>
            </a:r>
            <a:r>
              <a:rPr lang="pl-PL" dirty="0" smtClean="0"/>
              <a:t>. </a:t>
            </a:r>
            <a:r>
              <a:rPr lang="en-IE" b="1" dirty="0">
                <a:solidFill>
                  <a:srgbClr val="10B1A2"/>
                </a:solidFill>
              </a:rPr>
              <a:t>Venture </a:t>
            </a:r>
            <a:r>
              <a:rPr lang="en-IE" b="1" dirty="0">
                <a:solidFill>
                  <a:srgbClr val="10B1A2"/>
                </a:solidFill>
              </a:rPr>
              <a:t>Capital </a:t>
            </a:r>
            <a:r>
              <a:rPr lang="pl-PL" dirty="0" smtClean="0"/>
              <a:t>jest:</a:t>
            </a:r>
            <a:endParaRPr lang="pl-PL" dirty="0"/>
          </a:p>
          <a:p>
            <a:pPr marL="342900" indent="-342900">
              <a:buFont typeface="Wingdings" panose="05000000000000000000" pitchFamily="2" charset="2"/>
              <a:buChar char="ü"/>
            </a:pPr>
            <a:r>
              <a:rPr lang="pl-PL" dirty="0" smtClean="0"/>
              <a:t>Kapitałem dostarczanym </a:t>
            </a:r>
            <a:r>
              <a:rPr lang="pl-PL" b="1" dirty="0">
                <a:solidFill>
                  <a:srgbClr val="10B1A2"/>
                </a:solidFill>
              </a:rPr>
              <a:t>przez pełnoetatowe, profesjonalne firmy </a:t>
            </a:r>
            <a:r>
              <a:rPr lang="pl-PL" dirty="0"/>
              <a:t>(inwestorów </a:t>
            </a:r>
            <a:r>
              <a:rPr lang="pl-PL" dirty="0" smtClean="0"/>
              <a:t>„venture </a:t>
            </a:r>
            <a:r>
              <a:rPr lang="pl-PL" dirty="0" err="1" smtClean="0"/>
              <a:t>capital</a:t>
            </a:r>
            <a:r>
              <a:rPr lang="pl-PL" dirty="0" smtClean="0"/>
              <a:t>”), </a:t>
            </a:r>
            <a:r>
              <a:rPr lang="pl-PL" dirty="0"/>
              <a:t>które wraz z kierownictwem inwestują w ambitne, szybko rozwijające się firmy, które mają potencjał, aby rozwinąć się w znaczące przedsiębiorstwa.</a:t>
            </a:r>
            <a:endParaRPr lang="en-IE" dirty="0" smtClean="0"/>
          </a:p>
          <a:p>
            <a:pPr marL="342900" indent="-342900">
              <a:buFont typeface="Wingdings" panose="05000000000000000000" pitchFamily="2" charset="2"/>
              <a:buChar char="ü"/>
            </a:pPr>
            <a:r>
              <a:rPr lang="pl-PL" dirty="0" smtClean="0"/>
              <a:t>Finansowaniem </a:t>
            </a:r>
            <a:r>
              <a:rPr lang="pl-PL" b="1" dirty="0" smtClean="0">
                <a:solidFill>
                  <a:srgbClr val="10B1A2"/>
                </a:solidFill>
              </a:rPr>
              <a:t>znacznie zwiększającym  </a:t>
            </a:r>
            <a:r>
              <a:rPr lang="pl-PL" b="1" dirty="0">
                <a:solidFill>
                  <a:srgbClr val="10B1A2"/>
                </a:solidFill>
              </a:rPr>
              <a:t>wiarygodność firmy </a:t>
            </a:r>
            <a:r>
              <a:rPr lang="pl-PL" dirty="0"/>
              <a:t>i </a:t>
            </a:r>
            <a:r>
              <a:rPr lang="pl-PL" dirty="0" smtClean="0"/>
              <a:t>zapewniającym  </a:t>
            </a:r>
            <a:r>
              <a:rPr lang="pl-PL" dirty="0"/>
              <a:t>wiedzę w zakresie zarządzania, wsparcie i dostęp do kontaktów. </a:t>
            </a:r>
            <a:endParaRPr lang="en-IE" dirty="0"/>
          </a:p>
          <a:p>
            <a:endParaRPr lang="en-IE" dirty="0"/>
          </a:p>
        </p:txBody>
      </p:sp>
      <p:sp>
        <p:nvSpPr>
          <p:cNvPr id="4" name="Flowchart: Connector 3">
            <a:extLst>
              <a:ext uri="{FF2B5EF4-FFF2-40B4-BE49-F238E27FC236}">
                <a16:creationId xmlns="" xmlns:a16="http://schemas.microsoft.com/office/drawing/2014/main" id="{8E25D5DA-D604-4FD7-980C-8173795AB89D}"/>
              </a:ext>
            </a:extLst>
          </p:cNvPr>
          <p:cNvSpPr/>
          <p:nvPr/>
        </p:nvSpPr>
        <p:spPr>
          <a:xfrm>
            <a:off x="622929"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3</a:t>
            </a:r>
          </a:p>
        </p:txBody>
      </p:sp>
    </p:spTree>
    <p:extLst>
      <p:ext uri="{BB962C8B-B14F-4D97-AF65-F5344CB8AC3E}">
        <p14:creationId xmlns:p14="http://schemas.microsoft.com/office/powerpoint/2010/main" val="1555991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pPr algn="ctr"/>
            <a:r>
              <a:rPr lang="en-IE" b="1" dirty="0" err="1">
                <a:solidFill>
                  <a:srgbClr val="E95273"/>
                </a:solidFill>
              </a:rPr>
              <a:t>Inwestycje</a:t>
            </a:r>
            <a:r>
              <a:rPr lang="en-IE" b="1" dirty="0">
                <a:solidFill>
                  <a:srgbClr val="E95273"/>
                </a:solidFill>
              </a:rPr>
              <a:t> </a:t>
            </a:r>
            <a:r>
              <a:rPr lang="en-IE" b="1" dirty="0" err="1">
                <a:solidFill>
                  <a:srgbClr val="E95273"/>
                </a:solidFill>
              </a:rPr>
              <a:t>kapitałowe</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a:xfrm>
            <a:off x="1057275" y="2117448"/>
            <a:ext cx="10511798" cy="3975101"/>
          </a:xfrm>
          <a:solidFill>
            <a:schemeClr val="bg1"/>
          </a:solidFill>
        </p:spPr>
        <p:txBody>
          <a:bodyPr/>
          <a:lstStyle/>
          <a:p>
            <a:r>
              <a:rPr lang="pl-PL" dirty="0"/>
              <a:t>W przeciwieństwie do finansowania bankowego, inwestorzy kapitału podwyższonego ryzyka </a:t>
            </a:r>
            <a:r>
              <a:rPr lang="pl-PL" b="1" dirty="0"/>
              <a:t>nie szukają zaplanowanej spłaty</a:t>
            </a:r>
            <a:r>
              <a:rPr lang="pl-PL" dirty="0"/>
              <a:t>, ale </a:t>
            </a:r>
            <a:r>
              <a:rPr lang="pl-PL" dirty="0" smtClean="0"/>
              <a:t>udziału w kapitale zakładowym  </a:t>
            </a:r>
            <a:r>
              <a:rPr lang="pl-PL" dirty="0"/>
              <a:t>Twojej firmy w zamian za gotówkę</a:t>
            </a:r>
            <a:r>
              <a:rPr lang="pl-PL" dirty="0" smtClean="0"/>
              <a:t>.</a:t>
            </a:r>
          </a:p>
          <a:p>
            <a:r>
              <a:rPr lang="pl-PL" dirty="0"/>
              <a:t>Inwestorzy kapitału </a:t>
            </a:r>
            <a:r>
              <a:rPr lang="pl-PL" dirty="0" smtClean="0"/>
              <a:t>w przedsięwzięcie wysokiego </a:t>
            </a:r>
            <a:r>
              <a:rPr lang="pl-PL" dirty="0"/>
              <a:t>ryzyka będą zazwyczaj starali się zrealizować swoją inwestycję w ciągu pięciu lat, albo poprzez wprowadzenie </a:t>
            </a:r>
            <a:r>
              <a:rPr lang="pl-PL" dirty="0" smtClean="0"/>
              <a:t>jej na </a:t>
            </a:r>
            <a:r>
              <a:rPr lang="pl-PL" dirty="0"/>
              <a:t>rynek publiczny, sprzedaż w ramach transakcji, albo wykupienie </a:t>
            </a:r>
            <a:r>
              <a:rPr lang="pl-PL" dirty="0" smtClean="0"/>
              <a:t>jej udziałów </a:t>
            </a:r>
            <a:r>
              <a:rPr lang="pl-PL" dirty="0"/>
              <a:t>przez firmę</a:t>
            </a:r>
            <a:r>
              <a:rPr lang="pl-PL" dirty="0" smtClean="0"/>
              <a:t>.</a:t>
            </a:r>
          </a:p>
          <a:p>
            <a:r>
              <a:rPr lang="pl-PL" dirty="0"/>
              <a:t>Fundusze </a:t>
            </a:r>
            <a:r>
              <a:rPr lang="pl-PL" dirty="0" smtClean="0"/>
              <a:t>„Venture Capital” </a:t>
            </a:r>
            <a:r>
              <a:rPr lang="pl-PL" dirty="0"/>
              <a:t>zazwyczaj inwestują w firmy, które pozyskują ponad 500 000 € kapitału własnego. Firmy muszą działać w szybko rozwijającym się, atrakcyjnym sektorze, z silnym zespołem zarządzającym i dającymi się wykazać umiejętnościami. Produkt / usługa musi </a:t>
            </a:r>
            <a:r>
              <a:rPr lang="pl-PL" dirty="0" smtClean="0"/>
              <a:t>rozwiązywać jasno </a:t>
            </a:r>
            <a:r>
              <a:rPr lang="pl-PL" dirty="0"/>
              <a:t>określony problem.</a:t>
            </a:r>
            <a:endParaRPr lang="en-IE" dirty="0"/>
          </a:p>
          <a:p>
            <a:endParaRPr lang="en-IE" dirty="0"/>
          </a:p>
        </p:txBody>
      </p:sp>
      <p:sp>
        <p:nvSpPr>
          <p:cNvPr id="4" name="Flowchart: Connector 3">
            <a:extLst>
              <a:ext uri="{FF2B5EF4-FFF2-40B4-BE49-F238E27FC236}">
                <a16:creationId xmlns="" xmlns:a16="http://schemas.microsoft.com/office/drawing/2014/main" id="{7037E5F3-A4A7-4469-9EE5-B97B061F825D}"/>
              </a:ext>
            </a:extLst>
          </p:cNvPr>
          <p:cNvSpPr/>
          <p:nvPr/>
        </p:nvSpPr>
        <p:spPr>
          <a:xfrm>
            <a:off x="622929"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3</a:t>
            </a:r>
          </a:p>
        </p:txBody>
      </p:sp>
    </p:spTree>
    <p:extLst>
      <p:ext uri="{BB962C8B-B14F-4D97-AF65-F5344CB8AC3E}">
        <p14:creationId xmlns:p14="http://schemas.microsoft.com/office/powerpoint/2010/main" val="3615546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506817" y="0"/>
            <a:ext cx="3127513" cy="1126435"/>
          </a:xfrm>
          <a:custGeom>
            <a:avLst/>
            <a:gdLst>
              <a:gd name="connsiteX0" fmla="*/ 0 w 3127513"/>
              <a:gd name="connsiteY0" fmla="*/ 0 h 1126435"/>
              <a:gd name="connsiteX1" fmla="*/ 3127513 w 3127513"/>
              <a:gd name="connsiteY1" fmla="*/ 1073426 h 1126435"/>
              <a:gd name="connsiteX2" fmla="*/ 2597426 w 3127513"/>
              <a:gd name="connsiteY2" fmla="*/ 1126435 h 1126435"/>
              <a:gd name="connsiteX3" fmla="*/ 0 w 3127513"/>
              <a:gd name="connsiteY3" fmla="*/ 0 h 1126435"/>
            </a:gdLst>
            <a:ahLst/>
            <a:cxnLst>
              <a:cxn ang="0">
                <a:pos x="connsiteX0" y="connsiteY0"/>
              </a:cxn>
              <a:cxn ang="0">
                <a:pos x="connsiteX1" y="connsiteY1"/>
              </a:cxn>
              <a:cxn ang="0">
                <a:pos x="connsiteX2" y="connsiteY2"/>
              </a:cxn>
              <a:cxn ang="0">
                <a:pos x="connsiteX3" y="connsiteY3"/>
              </a:cxn>
            </a:cxnLst>
            <a:rect l="l" t="t" r="r" b="b"/>
            <a:pathLst>
              <a:path w="3127513" h="1126435">
                <a:moveTo>
                  <a:pt x="0" y="0"/>
                </a:moveTo>
                <a:lnTo>
                  <a:pt x="3127513" y="1073426"/>
                </a:lnTo>
                <a:lnTo>
                  <a:pt x="2597426" y="1126435"/>
                </a:lnTo>
                <a:lnTo>
                  <a:pt x="0" y="0"/>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 xmlns:a16="http://schemas.microsoft.com/office/drawing/2014/main" id="{7494068D-A3CB-4F3A-90D5-B225F24B1B8A}"/>
              </a:ext>
            </a:extLst>
          </p:cNvPr>
          <p:cNvSpPr>
            <a:spLocks noGrp="1"/>
          </p:cNvSpPr>
          <p:nvPr>
            <p:ph type="body" sz="quarter" idx="13"/>
          </p:nvPr>
        </p:nvSpPr>
        <p:spPr/>
        <p:txBody>
          <a:bodyPr/>
          <a:lstStyle/>
          <a:p>
            <a:endParaRPr lang="en-IE"/>
          </a:p>
        </p:txBody>
      </p:sp>
      <p:sp>
        <p:nvSpPr>
          <p:cNvPr id="4" name="Text Placeholder 3">
            <a:extLst>
              <a:ext uri="{FF2B5EF4-FFF2-40B4-BE49-F238E27FC236}">
                <a16:creationId xmlns="" xmlns:a16="http://schemas.microsoft.com/office/drawing/2014/main" id="{6585B3BE-F273-41D5-9001-22EBD3ABFE16}"/>
              </a:ext>
            </a:extLst>
          </p:cNvPr>
          <p:cNvSpPr>
            <a:spLocks noGrp="1"/>
          </p:cNvSpPr>
          <p:nvPr>
            <p:ph type="body" sz="quarter" idx="14"/>
          </p:nvPr>
        </p:nvSpPr>
        <p:spPr/>
        <p:txBody>
          <a:bodyPr/>
          <a:lstStyle/>
          <a:p>
            <a:endParaRPr lang="en-IE"/>
          </a:p>
        </p:txBody>
      </p:sp>
      <p:sp>
        <p:nvSpPr>
          <p:cNvPr id="5" name="タイトル 35"/>
          <p:cNvSpPr>
            <a:spLocks noGrp="1"/>
          </p:cNvSpPr>
          <p:nvPr>
            <p:ph type="title" idx="4294967295"/>
          </p:nvPr>
        </p:nvSpPr>
        <p:spPr>
          <a:xfrm>
            <a:off x="-1" y="0"/>
            <a:ext cx="12191999" cy="1705125"/>
          </a:xfrm>
          <a:solidFill>
            <a:schemeClr val="bg1"/>
          </a:solidFill>
        </p:spPr>
        <p:txBody>
          <a:bodyPr anchor="ctr">
            <a:normAutofit/>
          </a:bodyPr>
          <a:lstStyle/>
          <a:p>
            <a:pPr algn="ctr"/>
            <a:r>
              <a:rPr lang="pl-PL" altLang="ja-JP" sz="2800" b="1" dirty="0" smtClean="0">
                <a:solidFill>
                  <a:srgbClr val="10B1A2"/>
                </a:solidFill>
                <a:latin typeface="Calibri" charset="0"/>
                <a:ea typeface="MS PGothic" charset="-128"/>
              </a:rPr>
              <a:t>Różnica pomiędzy Inwestorami Kapitałowymi a Aniołami -  Inwestorami</a:t>
            </a:r>
            <a:endParaRPr kumimoji="1" lang="ja-JP" altLang="en-US" sz="2800" b="1" dirty="0">
              <a:solidFill>
                <a:srgbClr val="10B1A2"/>
              </a:solidFill>
              <a:latin typeface="Calibri" charset="0"/>
              <a:ea typeface="MS PGothic" charset="-128"/>
            </a:endParaRPr>
          </a:p>
        </p:txBody>
      </p:sp>
      <p:graphicFrame>
        <p:nvGraphicFramePr>
          <p:cNvPr id="11" name="Table 10">
            <a:extLst>
              <a:ext uri="{FF2B5EF4-FFF2-40B4-BE49-F238E27FC236}">
                <a16:creationId xmlns="" xmlns:a16="http://schemas.microsoft.com/office/drawing/2014/main" id="{E4A96C14-F696-46B3-8AC1-2D454D2D749F}"/>
              </a:ext>
            </a:extLst>
          </p:cNvPr>
          <p:cNvGraphicFramePr>
            <a:graphicFrameLocks noGrp="1"/>
          </p:cNvGraphicFramePr>
          <p:nvPr>
            <p:extLst>
              <p:ext uri="{D42A27DB-BD31-4B8C-83A1-F6EECF244321}">
                <p14:modId xmlns:p14="http://schemas.microsoft.com/office/powerpoint/2010/main" val="90035970"/>
              </p:ext>
            </p:extLst>
          </p:nvPr>
        </p:nvGraphicFramePr>
        <p:xfrm>
          <a:off x="0" y="974484"/>
          <a:ext cx="12192000" cy="6054927"/>
        </p:xfrm>
        <a:graphic>
          <a:graphicData uri="http://schemas.openxmlformats.org/drawingml/2006/table">
            <a:tbl>
              <a:tblPr firstRow="1" bandRow="1">
                <a:tableStyleId>{5C22544A-7EE6-4342-B048-85BDC9FD1C3A}</a:tableStyleId>
              </a:tblPr>
              <a:tblGrid>
                <a:gridCol w="6165908">
                  <a:extLst>
                    <a:ext uri="{9D8B030D-6E8A-4147-A177-3AD203B41FA5}">
                      <a16:colId xmlns="" xmlns:a16="http://schemas.microsoft.com/office/drawing/2014/main" val="2511320271"/>
                    </a:ext>
                  </a:extLst>
                </a:gridCol>
                <a:gridCol w="220690">
                  <a:extLst>
                    <a:ext uri="{9D8B030D-6E8A-4147-A177-3AD203B41FA5}">
                      <a16:colId xmlns="" xmlns:a16="http://schemas.microsoft.com/office/drawing/2014/main" val="2510859457"/>
                    </a:ext>
                  </a:extLst>
                </a:gridCol>
                <a:gridCol w="5805402">
                  <a:extLst>
                    <a:ext uri="{9D8B030D-6E8A-4147-A177-3AD203B41FA5}">
                      <a16:colId xmlns="" xmlns:a16="http://schemas.microsoft.com/office/drawing/2014/main" val="3340586001"/>
                    </a:ext>
                  </a:extLst>
                </a:gridCol>
              </a:tblGrid>
              <a:tr h="430160">
                <a:tc gridSpan="2">
                  <a:txBody>
                    <a:bodyPr/>
                    <a:lstStyle/>
                    <a:p>
                      <a:pPr algn="ctr"/>
                      <a:r>
                        <a:rPr lang="pl-PL" sz="2400" dirty="0" smtClean="0">
                          <a:solidFill>
                            <a:srgbClr val="E95273"/>
                          </a:solidFill>
                        </a:rPr>
                        <a:t>Anioł</a:t>
                      </a:r>
                      <a:r>
                        <a:rPr lang="pl-PL" sz="2400" baseline="0" dirty="0" smtClean="0">
                          <a:solidFill>
                            <a:srgbClr val="E95273"/>
                          </a:solidFill>
                        </a:rPr>
                        <a:t> Inwestor</a:t>
                      </a:r>
                      <a:endParaRPr lang="en-IE" sz="2400" dirty="0">
                        <a:solidFill>
                          <a:srgbClr val="E95273"/>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E" sz="2400" dirty="0">
                        <a:solidFill>
                          <a:srgbClr val="E9527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2400" b="1" kern="1200" dirty="0" smtClean="0">
                          <a:solidFill>
                            <a:srgbClr val="E95273"/>
                          </a:solidFill>
                          <a:latin typeface="+mn-lt"/>
                          <a:ea typeface="+mn-ea"/>
                          <a:cs typeface="+mn-cs"/>
                        </a:rPr>
                        <a:t>Inwestor Kapitałowy</a:t>
                      </a:r>
                      <a:endParaRPr lang="en-IE" sz="2400" b="1" kern="1200" dirty="0">
                        <a:solidFill>
                          <a:srgbClr val="E9527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25927922"/>
                  </a:ext>
                </a:extLst>
              </a:tr>
              <a:tr h="477087">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2000" b="1" i="0" kern="1200" dirty="0" smtClean="0">
                          <a:solidFill>
                            <a:srgbClr val="E95273"/>
                          </a:solidFill>
                          <a:effectLst/>
                          <a:latin typeface="+mn-lt"/>
                          <a:ea typeface="+mn-ea"/>
                          <a:cs typeface="+mn-cs"/>
                        </a:rPr>
                        <a:t>„</a:t>
                      </a:r>
                      <a:r>
                        <a:rPr lang="en-IE" sz="2000" b="1" i="0" kern="1200" dirty="0" smtClean="0">
                          <a:solidFill>
                            <a:srgbClr val="E95273"/>
                          </a:solidFill>
                          <a:effectLst/>
                          <a:latin typeface="+mn-lt"/>
                          <a:ea typeface="+mn-ea"/>
                          <a:cs typeface="+mn-cs"/>
                        </a:rPr>
                        <a:t>Private equity</a:t>
                      </a:r>
                      <a:r>
                        <a:rPr lang="pl-PL" sz="2000" b="1" i="0" kern="1200" dirty="0" smtClean="0">
                          <a:solidFill>
                            <a:srgbClr val="E95273"/>
                          </a:solidFill>
                          <a:effectLst/>
                          <a:latin typeface="+mn-lt"/>
                          <a:ea typeface="+mn-ea"/>
                          <a:cs typeface="+mn-cs"/>
                        </a:rPr>
                        <a:t>”</a:t>
                      </a:r>
                      <a:r>
                        <a:rPr lang="pl-PL" sz="2000" b="0" i="0" kern="1200" dirty="0" smtClean="0">
                          <a:solidFill>
                            <a:srgbClr val="414140"/>
                          </a:solidFill>
                          <a:effectLst/>
                          <a:latin typeface="+mn-lt"/>
                          <a:ea typeface="+mn-ea"/>
                          <a:cs typeface="+mn-cs"/>
                        </a:rPr>
                        <a:t> to po prostu akcje (akcje lub papiery wartościowe) w spółce, która nie jest notowana na giełdzie</a:t>
                      </a:r>
                      <a:endParaRPr lang="en-IE" sz="2000" b="0" i="0" kern="1200" dirty="0">
                        <a:solidFill>
                          <a:srgbClr val="7F7F7F"/>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b="0" i="0" kern="1200" dirty="0">
                        <a:solidFill>
                          <a:srgbClr val="41414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54540361"/>
                  </a:ext>
                </a:extLst>
              </a:tr>
              <a:tr h="4770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Inwestor indywidualny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Kwoty inwestycji: 10 000 - 100 000 €, czasem trochę więcej, mogą wzrosnąć do 1 mln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Powstrzymują</a:t>
                      </a:r>
                      <a:r>
                        <a:rPr lang="pl-PL" sz="2200" b="0" i="0" kern="1200" baseline="0" dirty="0" smtClean="0">
                          <a:solidFill>
                            <a:srgbClr val="7F7F7F"/>
                          </a:solidFill>
                          <a:effectLst/>
                          <a:latin typeface="+mn-lt"/>
                          <a:ea typeface="+mn-ea"/>
                          <a:cs typeface="+mn-cs"/>
                        </a:rPr>
                        <a:t> się </a:t>
                      </a:r>
                      <a:r>
                        <a:rPr lang="pl-PL" sz="2200" b="0" i="0" kern="1200" dirty="0" smtClean="0">
                          <a:solidFill>
                            <a:srgbClr val="7F7F7F"/>
                          </a:solidFill>
                          <a:effectLst/>
                          <a:latin typeface="+mn-lt"/>
                          <a:ea typeface="+mn-ea"/>
                          <a:cs typeface="+mn-cs"/>
                        </a:rPr>
                        <a:t>przed dokonywaniem inwestycji bezpośrednio w prywatne spółki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Osoby fizyczne często odnoszące sukcesy w biznesie, które inwestują własne fundusze w potencjalnie satysfakcjonującą okazję</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Może chcieć zainwestować w przedsiębiorstwa na wczesnym etapie lub w start-</a:t>
                      </a:r>
                      <a:r>
                        <a:rPr lang="pl-PL" sz="2200" b="0" i="0" kern="1200" dirty="0" err="1" smtClean="0">
                          <a:solidFill>
                            <a:srgbClr val="7F7F7F"/>
                          </a:solidFill>
                          <a:effectLst/>
                          <a:latin typeface="+mn-lt"/>
                          <a:ea typeface="+mn-ea"/>
                          <a:cs typeface="+mn-cs"/>
                        </a:rPr>
                        <a:t>up</a:t>
                      </a:r>
                      <a:r>
                        <a:rPr lang="pl-PL" sz="2200" b="0" i="0" kern="1200" dirty="0" smtClean="0">
                          <a:solidFill>
                            <a:srgbClr val="7F7F7F"/>
                          </a:solidFill>
                          <a:effectLst/>
                          <a:latin typeface="+mn-lt"/>
                          <a:ea typeface="+mn-ea"/>
                          <a:cs typeface="+mn-cs"/>
                        </a:rPr>
                        <a:t>, a także w firmy o ugruntowanej pozycji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Ma doświadczenie i kontakty mogące również stanowić wkład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Może być skłonny do oferowania ważnych umiejętności</a:t>
                      </a:r>
                      <a:endParaRPr lang="en-IE" sz="2200" b="0" i="0" kern="1200" dirty="0">
                        <a:solidFill>
                          <a:srgbClr val="7F7F7F"/>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Firma, a nie osoba fizyczna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Kwoty inwestycji: 1 mln EUR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Kapitał jest inwestowany przez firmy, które używają pieniędzy innych ludzi. Zbierają te pieniądze, oferując inwestorom szansę udziału w funduszu, który jest następnie wykorzystywany do kupowania udziałów w prywatnej firmie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Rzadko zainteresowane wczesnymi etapami, chyba że są ważne powody (np. zaawansowane technologie z już odnoszącymi sukcesy założycielami)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Mają kontakty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b="0" i="0" kern="1200" dirty="0" smtClean="0">
                          <a:solidFill>
                            <a:srgbClr val="7F7F7F"/>
                          </a:solidFill>
                          <a:effectLst/>
                          <a:latin typeface="+mn-lt"/>
                          <a:ea typeface="+mn-ea"/>
                          <a:cs typeface="+mn-cs"/>
                        </a:rPr>
                        <a:t>Wymagają</a:t>
                      </a:r>
                      <a:r>
                        <a:rPr lang="pl-PL" sz="2200" b="0" i="0" kern="1200" baseline="0" dirty="0" smtClean="0">
                          <a:solidFill>
                            <a:srgbClr val="7F7F7F"/>
                          </a:solidFill>
                          <a:effectLst/>
                          <a:latin typeface="+mn-lt"/>
                          <a:ea typeface="+mn-ea"/>
                          <a:cs typeface="+mn-cs"/>
                        </a:rPr>
                        <a:t> „</a:t>
                      </a:r>
                      <a:r>
                        <a:rPr lang="pl-PL" sz="2200" b="0" i="0" kern="1200" dirty="0" smtClean="0">
                          <a:solidFill>
                            <a:srgbClr val="7F7F7F"/>
                          </a:solidFill>
                          <a:effectLst/>
                          <a:latin typeface="+mn-lt"/>
                          <a:ea typeface="+mn-ea"/>
                          <a:cs typeface="+mn-cs"/>
                        </a:rPr>
                        <a:t>miejsca na </a:t>
                      </a:r>
                      <a:r>
                        <a:rPr lang="pl-PL" sz="2200" b="0" i="0" kern="1200" dirty="0" err="1" smtClean="0">
                          <a:solidFill>
                            <a:srgbClr val="7F7F7F"/>
                          </a:solidFill>
                          <a:effectLst/>
                          <a:latin typeface="+mn-lt"/>
                          <a:ea typeface="+mn-ea"/>
                          <a:cs typeface="+mn-cs"/>
                        </a:rPr>
                        <a:t>pokładzie”firmy</a:t>
                      </a:r>
                      <a:endParaRPr lang="en-IE" sz="2200" b="0" i="0" kern="1200" dirty="0">
                        <a:solidFill>
                          <a:srgbClr val="7F7F7F"/>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A company or business rather than an individual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Investment amounts: €1M +</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Capital is invested by firms or companies that use other people's money. They raise that money by offering investors a chance to take part in a fund that is then used to buy shares in a private company</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Seldom interested in early-stage, unless compelling reasons (e.g. high tech with already successful founders)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Have contacts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Require seat 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39003722"/>
                  </a:ext>
                </a:extLst>
              </a:tr>
            </a:tbl>
          </a:graphicData>
        </a:graphic>
      </p:graphicFrame>
    </p:spTree>
    <p:extLst>
      <p:ext uri="{BB962C8B-B14F-4D97-AF65-F5344CB8AC3E}">
        <p14:creationId xmlns:p14="http://schemas.microsoft.com/office/powerpoint/2010/main" val="282391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897064" y="480893"/>
            <a:ext cx="7407087" cy="697353"/>
          </a:xfrm>
        </p:spPr>
        <p:txBody>
          <a:bodyPr>
            <a:noAutofit/>
          </a:bodyPr>
          <a:lstStyle/>
          <a:p>
            <a:pPr algn="ctr"/>
            <a:r>
              <a:rPr lang="en-IE" b="1" dirty="0">
                <a:solidFill>
                  <a:srgbClr val="E95273"/>
                </a:solidFill>
              </a:rPr>
              <a:t>Y </a:t>
            </a:r>
            <a:r>
              <a:rPr lang="en-IE" b="1" dirty="0" err="1" smtClean="0">
                <a:solidFill>
                  <a:srgbClr val="E95273"/>
                </a:solidFill>
              </a:rPr>
              <a:t>Combinator</a:t>
            </a:r>
            <a:r>
              <a:rPr lang="pl-PL" b="1" dirty="0">
                <a:solidFill>
                  <a:srgbClr val="E95273"/>
                </a:solidFill>
              </a:rPr>
              <a:t> - akcelerator uruchamiania pieniędzy</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 xmlns:a16="http://schemas.microsoft.com/office/drawing/2014/main" id="{EBA55D02-1647-4040-9BFF-D00F9B9B7A18}"/>
              </a:ext>
            </a:extLst>
          </p:cNvPr>
          <p:cNvSpPr/>
          <p:nvPr/>
        </p:nvSpPr>
        <p:spPr>
          <a:xfrm>
            <a:off x="511832" y="2223206"/>
            <a:ext cx="11464335" cy="4524315"/>
          </a:xfrm>
          <a:prstGeom prst="rect">
            <a:avLst/>
          </a:prstGeom>
          <a:solidFill>
            <a:schemeClr val="bg1"/>
          </a:solidFill>
        </p:spPr>
        <p:txBody>
          <a:bodyPr wrap="square">
            <a:spAutoFit/>
          </a:bodyPr>
          <a:lstStyle/>
          <a:p>
            <a:r>
              <a:rPr lang="pl-PL" sz="2400" b="1" dirty="0" smtClean="0">
                <a:solidFill>
                  <a:srgbClr val="E63275"/>
                </a:solidFill>
              </a:rPr>
              <a:t>Y </a:t>
            </a:r>
            <a:r>
              <a:rPr lang="pl-PL" sz="2400" b="1" dirty="0" err="1">
                <a:solidFill>
                  <a:srgbClr val="E63275"/>
                </a:solidFill>
              </a:rPr>
              <a:t>Combinator</a:t>
            </a:r>
            <a:r>
              <a:rPr lang="pl-PL" sz="2400" b="1" dirty="0">
                <a:solidFill>
                  <a:srgbClr val="E63275"/>
                </a:solidFill>
              </a:rPr>
              <a:t> </a:t>
            </a:r>
            <a:r>
              <a:rPr lang="pl-PL" sz="2400" dirty="0">
                <a:solidFill>
                  <a:srgbClr val="7F7F7F"/>
                </a:solidFill>
              </a:rPr>
              <a:t>zapewnia finansowanie początkowe dla start-</a:t>
            </a:r>
            <a:r>
              <a:rPr lang="pl-PL" sz="2400" dirty="0" err="1">
                <a:solidFill>
                  <a:srgbClr val="7F7F7F"/>
                </a:solidFill>
              </a:rPr>
              <a:t>upów</a:t>
            </a:r>
            <a:r>
              <a:rPr lang="pl-PL" sz="2400" dirty="0">
                <a:solidFill>
                  <a:srgbClr val="7F7F7F"/>
                </a:solidFill>
              </a:rPr>
              <a:t>. Celem jest przeprowadzenie </a:t>
            </a:r>
            <a:r>
              <a:rPr lang="pl-PL" sz="2400" dirty="0" smtClean="0">
                <a:solidFill>
                  <a:srgbClr val="7F7F7F"/>
                </a:solidFill>
              </a:rPr>
              <a:t> firmy przez </a:t>
            </a:r>
            <a:r>
              <a:rPr lang="pl-PL" sz="2400" dirty="0">
                <a:solidFill>
                  <a:srgbClr val="7F7F7F"/>
                </a:solidFill>
              </a:rPr>
              <a:t>pierwszą fazę i doprowadzenie do punktu, w którym </a:t>
            </a:r>
            <a:r>
              <a:rPr lang="pl-PL" sz="2400" dirty="0" smtClean="0">
                <a:solidFill>
                  <a:srgbClr val="7F7F7F"/>
                </a:solidFill>
              </a:rPr>
              <a:t>stworzone zostanie  </a:t>
            </a:r>
            <a:r>
              <a:rPr lang="pl-PL" sz="2400" dirty="0">
                <a:solidFill>
                  <a:srgbClr val="7F7F7F"/>
                </a:solidFill>
              </a:rPr>
              <a:t>coś wystarczająco imponującego, aby zebrać pieniądze na większą skalę. Następnie </a:t>
            </a:r>
            <a:r>
              <a:rPr lang="pl-PL" sz="2400" dirty="0" smtClean="0">
                <a:solidFill>
                  <a:srgbClr val="7F7F7F"/>
                </a:solidFill>
              </a:rPr>
              <a:t>przedstawienie inwestorom </a:t>
            </a:r>
            <a:r>
              <a:rPr lang="pl-PL" sz="2400" dirty="0">
                <a:solidFill>
                  <a:srgbClr val="7F7F7F"/>
                </a:solidFill>
              </a:rPr>
              <a:t>na późniejszym etapie - lub czasami nawet nabywcom. Y </a:t>
            </a:r>
            <a:r>
              <a:rPr lang="pl-PL" sz="2400" dirty="0" err="1">
                <a:solidFill>
                  <a:srgbClr val="7F7F7F"/>
                </a:solidFill>
              </a:rPr>
              <a:t>Combinator</a:t>
            </a:r>
            <a:r>
              <a:rPr lang="pl-PL" sz="2400" dirty="0">
                <a:solidFill>
                  <a:srgbClr val="7F7F7F"/>
                </a:solidFill>
              </a:rPr>
              <a:t> </a:t>
            </a:r>
            <a:r>
              <a:rPr lang="pl-PL" sz="2400" dirty="0" smtClean="0">
                <a:solidFill>
                  <a:srgbClr val="7F7F7F"/>
                </a:solidFill>
              </a:rPr>
              <a:t>działa w zakresie </a:t>
            </a:r>
            <a:r>
              <a:rPr lang="pl-PL" sz="2400" b="1" dirty="0" smtClean="0">
                <a:solidFill>
                  <a:srgbClr val="7F7F7F"/>
                </a:solidFill>
              </a:rPr>
              <a:t>małych </a:t>
            </a:r>
            <a:r>
              <a:rPr lang="pl-PL" sz="2400" b="1" dirty="0">
                <a:solidFill>
                  <a:srgbClr val="7F7F7F"/>
                </a:solidFill>
              </a:rPr>
              <a:t>inwestycji w zamian za niewielkie udziały w finansowanych </a:t>
            </a:r>
            <a:r>
              <a:rPr lang="pl-PL" sz="2400" b="1" dirty="0" smtClean="0">
                <a:solidFill>
                  <a:srgbClr val="7F7F7F"/>
                </a:solidFill>
              </a:rPr>
              <a:t>firmach. </a:t>
            </a:r>
            <a:r>
              <a:rPr lang="pl-PL" sz="2400" dirty="0" smtClean="0">
                <a:solidFill>
                  <a:srgbClr val="7F7F7F"/>
                </a:solidFill>
              </a:rPr>
              <a:t>Pomaga  </a:t>
            </a:r>
            <a:r>
              <a:rPr lang="pl-PL" sz="2400" dirty="0">
                <a:solidFill>
                  <a:srgbClr val="7F7F7F"/>
                </a:solidFill>
              </a:rPr>
              <a:t>założycielom radzić sobie z inwestorami i nabywcami ze znanych firm </a:t>
            </a:r>
            <a:r>
              <a:rPr lang="pl-PL" sz="2400" dirty="0" smtClean="0">
                <a:solidFill>
                  <a:srgbClr val="7F7F7F"/>
                </a:solidFill>
              </a:rPr>
              <a:t>technologicznych Dwa </a:t>
            </a:r>
            <a:r>
              <a:rPr lang="pl-PL" sz="2400" dirty="0">
                <a:solidFill>
                  <a:srgbClr val="7F7F7F"/>
                </a:solidFill>
              </a:rPr>
              <a:t>razy w roku </a:t>
            </a:r>
            <a:r>
              <a:rPr lang="pl-PL" sz="2400" dirty="0" smtClean="0">
                <a:solidFill>
                  <a:srgbClr val="7F7F7F"/>
                </a:solidFill>
              </a:rPr>
              <a:t>inwestuje </a:t>
            </a:r>
            <a:r>
              <a:rPr lang="pl-PL" sz="2400" dirty="0">
                <a:solidFill>
                  <a:srgbClr val="7F7F7F"/>
                </a:solidFill>
              </a:rPr>
              <a:t>niewielkie kwoty w dużą liczbę Start-</a:t>
            </a:r>
            <a:r>
              <a:rPr lang="pl-PL" sz="2400" dirty="0" err="1">
                <a:solidFill>
                  <a:srgbClr val="7F7F7F"/>
                </a:solidFill>
              </a:rPr>
              <a:t>upów</a:t>
            </a:r>
            <a:r>
              <a:rPr lang="pl-PL" sz="2400" dirty="0">
                <a:solidFill>
                  <a:srgbClr val="7F7F7F"/>
                </a:solidFill>
              </a:rPr>
              <a:t>. Raz w okresie styczeń-marzec i jeden czerwiec-sierpień</a:t>
            </a:r>
          </a:p>
          <a:p>
            <a:r>
              <a:rPr lang="pl-PL" sz="2400" dirty="0">
                <a:solidFill>
                  <a:srgbClr val="7F7F7F"/>
                </a:solidFill>
              </a:rPr>
              <a:t>Podczas Demo Day Start-</a:t>
            </a:r>
            <a:r>
              <a:rPr lang="pl-PL" sz="2400" dirty="0" err="1">
                <a:solidFill>
                  <a:srgbClr val="7F7F7F"/>
                </a:solidFill>
              </a:rPr>
              <a:t>upy</a:t>
            </a:r>
            <a:r>
              <a:rPr lang="pl-PL" sz="2400" dirty="0">
                <a:solidFill>
                  <a:srgbClr val="7F7F7F"/>
                </a:solidFill>
              </a:rPr>
              <a:t> </a:t>
            </a:r>
            <a:r>
              <a:rPr lang="pl-PL" sz="2400" dirty="0" smtClean="0">
                <a:solidFill>
                  <a:srgbClr val="7F7F7F"/>
                </a:solidFill>
              </a:rPr>
              <a:t>prezentowane są  </a:t>
            </a:r>
            <a:r>
              <a:rPr lang="pl-PL" sz="2400" dirty="0">
                <a:solidFill>
                  <a:srgbClr val="7F7F7F"/>
                </a:solidFill>
              </a:rPr>
              <a:t>specjalnie wyselekcjonowanej grupie inwestorów i </a:t>
            </a:r>
            <a:r>
              <a:rPr lang="pl-PL" sz="2400" dirty="0" smtClean="0">
                <a:solidFill>
                  <a:srgbClr val="7F7F7F"/>
                </a:solidFill>
              </a:rPr>
              <a:t>prasy </a:t>
            </a:r>
            <a:r>
              <a:rPr lang="pl-PL" sz="2400" b="1" dirty="0">
                <a:solidFill>
                  <a:srgbClr val="E95273"/>
                </a:solidFill>
              </a:rPr>
              <a:t>Zobacz listę korzyści i zasobów dostępnych dla </a:t>
            </a:r>
            <a:r>
              <a:rPr lang="pl-PL" sz="2400" b="1" dirty="0" smtClean="0">
                <a:solidFill>
                  <a:srgbClr val="E95273"/>
                </a:solidFill>
              </a:rPr>
              <a:t>fundatorów YC</a:t>
            </a:r>
            <a:r>
              <a:rPr lang="en-IE" sz="2400" dirty="0">
                <a:solidFill>
                  <a:srgbClr val="7F7F7F"/>
                </a:solidFill>
              </a:rPr>
              <a:t> </a:t>
            </a:r>
            <a:r>
              <a:rPr lang="pl-PL" sz="2400" u="sng" dirty="0" smtClean="0">
                <a:solidFill>
                  <a:schemeClr val="accent1">
                    <a:lumMod val="75000"/>
                  </a:schemeClr>
                </a:solidFill>
              </a:rPr>
              <a:t>tutaj</a:t>
            </a:r>
            <a:endParaRPr lang="en-IE" sz="2400" u="sng" dirty="0">
              <a:solidFill>
                <a:schemeClr val="accent1">
                  <a:lumMod val="75000"/>
                </a:schemeClr>
              </a:solidFill>
            </a:endParaRPr>
          </a:p>
          <a:p>
            <a:r>
              <a:rPr lang="pl-PL" sz="2400" b="1" dirty="0" smtClean="0">
                <a:solidFill>
                  <a:srgbClr val="E95273"/>
                </a:solidFill>
              </a:rPr>
              <a:t>Aplikuj do Y </a:t>
            </a:r>
            <a:r>
              <a:rPr lang="pl-PL" sz="2400" b="1" dirty="0" err="1" smtClean="0">
                <a:solidFill>
                  <a:srgbClr val="E95273"/>
                </a:solidFill>
              </a:rPr>
              <a:t>Combinator</a:t>
            </a:r>
            <a:r>
              <a:rPr lang="en-IE" sz="2400" dirty="0" smtClean="0">
                <a:solidFill>
                  <a:srgbClr val="414140"/>
                </a:solidFill>
              </a:rPr>
              <a:t>, </a:t>
            </a:r>
            <a:r>
              <a:rPr lang="en-IE" sz="2400" dirty="0" err="1">
                <a:solidFill>
                  <a:srgbClr val="7F7F7F"/>
                </a:solidFill>
              </a:rPr>
              <a:t>wystarczy</a:t>
            </a:r>
            <a:r>
              <a:rPr lang="en-IE" sz="2400" dirty="0">
                <a:solidFill>
                  <a:srgbClr val="7F7F7F"/>
                </a:solidFill>
              </a:rPr>
              <a:t> </a:t>
            </a:r>
            <a:r>
              <a:rPr lang="en-IE" sz="2400" dirty="0" err="1">
                <a:solidFill>
                  <a:srgbClr val="7F7F7F"/>
                </a:solidFill>
              </a:rPr>
              <a:t>wypełnić</a:t>
            </a:r>
            <a:r>
              <a:rPr lang="en-IE" sz="2400" dirty="0">
                <a:solidFill>
                  <a:srgbClr val="7F7F7F"/>
                </a:solidFill>
              </a:rPr>
              <a:t> </a:t>
            </a:r>
            <a:r>
              <a:rPr lang="en-IE" sz="2400" u="sng" dirty="0" err="1">
                <a:solidFill>
                  <a:schemeClr val="accent1">
                    <a:lumMod val="75000"/>
                  </a:schemeClr>
                </a:solidFill>
              </a:rPr>
              <a:t>formularz</a:t>
            </a:r>
            <a:r>
              <a:rPr lang="en-IE" sz="2400" u="sng" dirty="0">
                <a:solidFill>
                  <a:schemeClr val="accent1">
                    <a:lumMod val="75000"/>
                  </a:schemeClr>
                </a:solidFill>
              </a:rPr>
              <a:t> </a:t>
            </a:r>
            <a:r>
              <a:rPr lang="en-IE" sz="2400" u="sng" dirty="0" err="1">
                <a:solidFill>
                  <a:schemeClr val="accent1">
                    <a:lumMod val="75000"/>
                  </a:schemeClr>
                </a:solidFill>
              </a:rPr>
              <a:t>zgłoszeniowy</a:t>
            </a:r>
            <a:endParaRPr lang="en-IE" sz="2400" u="sng" dirty="0">
              <a:solidFill>
                <a:schemeClr val="accent1">
                  <a:lumMod val="75000"/>
                </a:schemeClr>
              </a:solidFill>
            </a:endParaRPr>
          </a:p>
          <a:p>
            <a:r>
              <a:rPr lang="pl-PL" sz="2400" b="1" dirty="0" smtClean="0">
                <a:solidFill>
                  <a:srgbClr val="E95273"/>
                </a:solidFill>
              </a:rPr>
              <a:t>Przeczytaj </a:t>
            </a:r>
            <a:r>
              <a:rPr lang="pl-PL" sz="2400" u="sng" dirty="0" smtClean="0">
                <a:solidFill>
                  <a:schemeClr val="accent1">
                    <a:lumMod val="75000"/>
                  </a:schemeClr>
                </a:solidFill>
              </a:rPr>
              <a:t>Więcej o Y </a:t>
            </a:r>
            <a:r>
              <a:rPr lang="pl-PL" sz="2400" u="sng" dirty="0" err="1" smtClean="0">
                <a:solidFill>
                  <a:schemeClr val="accent1">
                    <a:lumMod val="75000"/>
                  </a:schemeClr>
                </a:solidFill>
              </a:rPr>
              <a:t>Combinator</a:t>
            </a:r>
            <a:endParaRPr lang="en-IE" sz="2400" dirty="0">
              <a:solidFill>
                <a:srgbClr val="414140"/>
              </a:solidFill>
            </a:endParaRPr>
          </a:p>
        </p:txBody>
      </p:sp>
      <p:sp>
        <p:nvSpPr>
          <p:cNvPr id="5" name="Flowchart: Connector 4">
            <a:extLst>
              <a:ext uri="{FF2B5EF4-FFF2-40B4-BE49-F238E27FC236}">
                <a16:creationId xmlns="" xmlns:a16="http://schemas.microsoft.com/office/drawing/2014/main" id="{A3B9BC0B-A02C-48F4-9640-7A23D4C0C53A}"/>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4</a:t>
            </a:r>
          </a:p>
        </p:txBody>
      </p:sp>
    </p:spTree>
    <p:extLst>
      <p:ext uri="{BB962C8B-B14F-4D97-AF65-F5344CB8AC3E}">
        <p14:creationId xmlns:p14="http://schemas.microsoft.com/office/powerpoint/2010/main" val="283200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1162" y="3676093"/>
            <a:ext cx="7407087" cy="697353"/>
          </a:xfrm>
        </p:spPr>
        <p:txBody>
          <a:bodyPr>
            <a:normAutofit/>
          </a:bodyPr>
          <a:lstStyle/>
          <a:p>
            <a:endParaRPr lang="en-IE" dirty="0"/>
          </a:p>
          <a:p>
            <a:pPr algn="just"/>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2" name="Text Placeholder 1">
            <a:extLst>
              <a:ext uri="{FF2B5EF4-FFF2-40B4-BE49-F238E27FC236}">
                <a16:creationId xmlns="" xmlns:a16="http://schemas.microsoft.com/office/drawing/2014/main" id="{700CAC02-7F88-4C1E-B77F-3959971401B1}"/>
              </a:ext>
            </a:extLst>
          </p:cNvPr>
          <p:cNvSpPr>
            <a:spLocks noGrp="1"/>
          </p:cNvSpPr>
          <p:nvPr>
            <p:ph type="body" sz="quarter" idx="14"/>
          </p:nvPr>
        </p:nvSpPr>
        <p:spPr>
          <a:xfrm>
            <a:off x="3029287" y="1974835"/>
            <a:ext cx="8700037" cy="3975101"/>
          </a:xfrm>
        </p:spPr>
        <p:txBody>
          <a:bodyPr/>
          <a:lstStyle/>
          <a:p>
            <a:pPr marL="342900" indent="-342900">
              <a:buClr>
                <a:srgbClr val="E63275"/>
              </a:buClr>
              <a:buFont typeface="Wingdings" panose="05000000000000000000" pitchFamily="2" charset="2"/>
              <a:buChar char="ü"/>
            </a:pPr>
            <a:r>
              <a:rPr lang="pl-PL" altLang="en-US" dirty="0">
                <a:solidFill>
                  <a:srgbClr val="7A7C7E"/>
                </a:solidFill>
                <a:latin typeface="Calibri" panose="020F0502020204030204" pitchFamily="34" charset="0"/>
              </a:rPr>
              <a:t>Nie </a:t>
            </a:r>
            <a:r>
              <a:rPr lang="pl-PL" altLang="en-US" dirty="0" smtClean="0">
                <a:solidFill>
                  <a:srgbClr val="7A7C7E"/>
                </a:solidFill>
                <a:latin typeface="Calibri" panose="020F0502020204030204" pitchFamily="34" charset="0"/>
              </a:rPr>
              <a:t>zbudowałabyś </a:t>
            </a:r>
            <a:r>
              <a:rPr lang="pl-PL" altLang="en-US" dirty="0">
                <a:solidFill>
                  <a:srgbClr val="7A7C7E"/>
                </a:solidFill>
                <a:latin typeface="Calibri" panose="020F0502020204030204" pitchFamily="34" charset="0"/>
              </a:rPr>
              <a:t>domu bez stworzenia planu. Dlaczego </a:t>
            </a:r>
            <a:r>
              <a:rPr lang="pl-PL" altLang="en-US" dirty="0" smtClean="0">
                <a:solidFill>
                  <a:srgbClr val="7A7C7E"/>
                </a:solidFill>
                <a:latin typeface="Calibri" panose="020F0502020204030204" pitchFamily="34" charset="0"/>
              </a:rPr>
              <a:t>miałabyś </a:t>
            </a:r>
            <a:r>
              <a:rPr lang="pl-PL" altLang="en-US" dirty="0">
                <a:solidFill>
                  <a:srgbClr val="7A7C7E"/>
                </a:solidFill>
                <a:latin typeface="Calibri" panose="020F0502020204030204" pitchFamily="34" charset="0"/>
              </a:rPr>
              <a:t>budować biznes bez podobnego planu?</a:t>
            </a:r>
          </a:p>
          <a:p>
            <a:pPr marL="342900" indent="-342900">
              <a:buClr>
                <a:srgbClr val="E63275"/>
              </a:buClr>
              <a:buFont typeface="Wingdings" panose="05000000000000000000" pitchFamily="2" charset="2"/>
              <a:buChar char="ü"/>
            </a:pPr>
            <a:r>
              <a:rPr lang="pl-PL" altLang="en-US" dirty="0">
                <a:solidFill>
                  <a:srgbClr val="7A7C7E"/>
                </a:solidFill>
                <a:latin typeface="Calibri" panose="020F0502020204030204" pitchFamily="34" charset="0"/>
              </a:rPr>
              <a:t>Aby pomóc Ci przemyśleć cały proces </a:t>
            </a:r>
            <a:r>
              <a:rPr lang="pl-PL" altLang="en-US" dirty="0" smtClean="0">
                <a:solidFill>
                  <a:srgbClr val="7A7C7E"/>
                </a:solidFill>
                <a:latin typeface="Calibri" panose="020F0502020204030204" pitchFamily="34" charset="0"/>
              </a:rPr>
              <a:t>stwórz biznes plan- </a:t>
            </a:r>
            <a:r>
              <a:rPr lang="pl-PL" altLang="en-US" dirty="0">
                <a:solidFill>
                  <a:srgbClr val="7A7C7E"/>
                </a:solidFill>
                <a:latin typeface="Calibri" panose="020F0502020204030204" pitchFamily="34" charset="0"/>
              </a:rPr>
              <a:t>wartość biznesplanu to nie tylko sam plan, ale </a:t>
            </a:r>
            <a:r>
              <a:rPr lang="pl-PL" altLang="en-US" dirty="0" smtClean="0">
                <a:solidFill>
                  <a:srgbClr val="7A7C7E"/>
                </a:solidFill>
                <a:latin typeface="Calibri" panose="020F0502020204030204" pitchFamily="34" charset="0"/>
              </a:rPr>
              <a:t>również proces </a:t>
            </a:r>
            <a:r>
              <a:rPr lang="pl-PL" altLang="en-US" dirty="0">
                <a:solidFill>
                  <a:srgbClr val="7A7C7E"/>
                </a:solidFill>
                <a:latin typeface="Calibri" panose="020F0502020204030204" pitchFamily="34" charset="0"/>
              </a:rPr>
              <a:t>jego pisania.</a:t>
            </a:r>
          </a:p>
          <a:p>
            <a:pPr marL="342900" indent="-342900">
              <a:buClr>
                <a:srgbClr val="E63275"/>
              </a:buClr>
              <a:buFont typeface="Wingdings" panose="05000000000000000000" pitchFamily="2" charset="2"/>
              <a:buChar char="ü"/>
            </a:pPr>
            <a:r>
              <a:rPr lang="pl-PL" altLang="en-US" dirty="0" smtClean="0">
                <a:solidFill>
                  <a:srgbClr val="7A7C7E"/>
                </a:solidFill>
                <a:latin typeface="Calibri" panose="020F0502020204030204" pitchFamily="34" charset="0"/>
              </a:rPr>
              <a:t>Zapisz ile </a:t>
            </a:r>
            <a:r>
              <a:rPr lang="pl-PL" altLang="en-US" dirty="0">
                <a:solidFill>
                  <a:srgbClr val="7A7C7E"/>
                </a:solidFill>
                <a:latin typeface="Calibri" panose="020F0502020204030204" pitchFamily="34" charset="0"/>
              </a:rPr>
              <a:t>pieniędzy potrzebujesz, aby </a:t>
            </a:r>
            <a:r>
              <a:rPr lang="pl-PL" altLang="en-US" dirty="0" smtClean="0">
                <a:solidFill>
                  <a:srgbClr val="7A7C7E"/>
                </a:solidFill>
                <a:latin typeface="Calibri" panose="020F0502020204030204" pitchFamily="34" charset="0"/>
              </a:rPr>
              <a:t>zacząć, a  </a:t>
            </a:r>
            <a:r>
              <a:rPr lang="pl-PL" altLang="en-US" dirty="0">
                <a:solidFill>
                  <a:srgbClr val="7A7C7E"/>
                </a:solidFill>
                <a:latin typeface="Calibri" panose="020F0502020204030204" pitchFamily="34" charset="0"/>
              </a:rPr>
              <a:t>i ile musisz zarobić, aby wyjść na prostą i się </a:t>
            </a:r>
            <a:r>
              <a:rPr lang="pl-PL" altLang="en-US" dirty="0" smtClean="0">
                <a:solidFill>
                  <a:srgbClr val="7A7C7E"/>
                </a:solidFill>
                <a:latin typeface="Calibri" panose="020F0502020204030204" pitchFamily="34" charset="0"/>
              </a:rPr>
              <a:t>rozwijać.</a:t>
            </a:r>
            <a:endParaRPr lang="pl-PL" altLang="en-US" dirty="0">
              <a:solidFill>
                <a:srgbClr val="7A7C7E"/>
              </a:solidFill>
              <a:latin typeface="Calibri" panose="020F0502020204030204" pitchFamily="34" charset="0"/>
            </a:endParaRPr>
          </a:p>
          <a:p>
            <a:pPr marL="342900" indent="-342900">
              <a:buClr>
                <a:srgbClr val="E63275"/>
              </a:buClr>
              <a:buFont typeface="Wingdings" panose="05000000000000000000" pitchFamily="2" charset="2"/>
              <a:buChar char="ü"/>
            </a:pPr>
            <a:r>
              <a:rPr lang="pl-PL" altLang="en-US" dirty="0" smtClean="0">
                <a:solidFill>
                  <a:srgbClr val="7A7C7E"/>
                </a:solidFill>
                <a:latin typeface="Calibri" panose="020F0502020204030204" pitchFamily="34" charset="0"/>
              </a:rPr>
              <a:t>Pozwoli przekonać </a:t>
            </a:r>
            <a:r>
              <a:rPr lang="pl-PL" altLang="en-US" dirty="0">
                <a:solidFill>
                  <a:srgbClr val="7A7C7E"/>
                </a:solidFill>
                <a:latin typeface="Calibri" panose="020F0502020204030204" pitchFamily="34" charset="0"/>
              </a:rPr>
              <a:t>się, że </a:t>
            </a:r>
            <a:r>
              <a:rPr lang="pl-PL" altLang="en-US" dirty="0" smtClean="0">
                <a:solidFill>
                  <a:srgbClr val="7A7C7E"/>
                </a:solidFill>
                <a:latin typeface="Calibri" panose="020F0502020204030204" pitchFamily="34" charset="0"/>
              </a:rPr>
              <a:t>warto rozpocząć działalność.</a:t>
            </a:r>
            <a:endParaRPr lang="pl-PL" altLang="en-US" dirty="0">
              <a:solidFill>
                <a:srgbClr val="7A7C7E"/>
              </a:solidFill>
              <a:latin typeface="Calibri" panose="020F0502020204030204" pitchFamily="34" charset="0"/>
            </a:endParaRPr>
          </a:p>
          <a:p>
            <a:pPr marL="342900" indent="-342900">
              <a:buClr>
                <a:srgbClr val="E63275"/>
              </a:buClr>
              <a:buFont typeface="Wingdings" panose="05000000000000000000" pitchFamily="2" charset="2"/>
              <a:buChar char="ü"/>
            </a:pPr>
            <a:r>
              <a:rPr lang="pl-PL" altLang="en-US" dirty="0">
                <a:solidFill>
                  <a:srgbClr val="7A7C7E"/>
                </a:solidFill>
                <a:latin typeface="Calibri" panose="020F0502020204030204" pitchFamily="34" charset="0"/>
              </a:rPr>
              <a:t>Aby pokazać innym, że to </a:t>
            </a:r>
            <a:r>
              <a:rPr lang="pl-PL" altLang="en-US" dirty="0" smtClean="0">
                <a:solidFill>
                  <a:srgbClr val="7A7C7E"/>
                </a:solidFill>
                <a:latin typeface="Calibri" panose="020F0502020204030204" pitchFamily="34" charset="0"/>
              </a:rPr>
              <a:t>przemyślałaś.</a:t>
            </a:r>
            <a:endParaRPr lang="pl-PL" altLang="en-US" dirty="0">
              <a:solidFill>
                <a:srgbClr val="7A7C7E"/>
              </a:solidFill>
              <a:latin typeface="Calibri" panose="020F0502020204030204" pitchFamily="34" charset="0"/>
            </a:endParaRPr>
          </a:p>
          <a:p>
            <a:pPr marL="342900" indent="-342900">
              <a:buClr>
                <a:srgbClr val="E63275"/>
              </a:buClr>
              <a:buFont typeface="Wingdings" panose="05000000000000000000" pitchFamily="2" charset="2"/>
              <a:buChar char="ü"/>
            </a:pPr>
            <a:r>
              <a:rPr lang="pl-PL" altLang="en-US" dirty="0">
                <a:solidFill>
                  <a:srgbClr val="7A7C7E"/>
                </a:solidFill>
                <a:latin typeface="Calibri" panose="020F0502020204030204" pitchFamily="34" charset="0"/>
              </a:rPr>
              <a:t>Aby skorzystać z pomocy instytucji udzielającej dotacji / banków w celu uzyskania </a:t>
            </a:r>
            <a:r>
              <a:rPr lang="pl-PL" altLang="en-US" dirty="0" smtClean="0">
                <a:solidFill>
                  <a:srgbClr val="7A7C7E"/>
                </a:solidFill>
                <a:latin typeface="Calibri" panose="020F0502020204030204" pitchFamily="34" charset="0"/>
              </a:rPr>
              <a:t>wsparcia.</a:t>
            </a:r>
            <a:endParaRPr lang="pl-PL" altLang="en-US" dirty="0">
              <a:solidFill>
                <a:srgbClr val="7A7C7E"/>
              </a:solidFill>
              <a:latin typeface="Calibri" panose="020F0502020204030204" pitchFamily="34" charset="0"/>
            </a:endParaRPr>
          </a:p>
          <a:p>
            <a:pPr marL="342900" indent="-342900">
              <a:buClr>
                <a:srgbClr val="E63275"/>
              </a:buClr>
              <a:buFont typeface="Wingdings" panose="05000000000000000000" pitchFamily="2" charset="2"/>
              <a:buChar char="ü"/>
            </a:pPr>
            <a:r>
              <a:rPr lang="pl-PL" altLang="en-US" dirty="0">
                <a:solidFill>
                  <a:srgbClr val="7A7C7E"/>
                </a:solidFill>
                <a:latin typeface="Calibri" panose="020F0502020204030204" pitchFamily="34" charset="0"/>
              </a:rPr>
              <a:t>Aby dać </a:t>
            </a:r>
            <a:r>
              <a:rPr lang="pl-PL" altLang="en-US" dirty="0" smtClean="0">
                <a:solidFill>
                  <a:srgbClr val="7A7C7E"/>
                </a:solidFill>
                <a:latin typeface="Calibri" panose="020F0502020204030204" pitchFamily="34" charset="0"/>
              </a:rPr>
              <a:t>Ci </a:t>
            </a:r>
            <a:r>
              <a:rPr lang="pl-PL" altLang="en-US" dirty="0">
                <a:solidFill>
                  <a:srgbClr val="7A7C7E"/>
                </a:solidFill>
                <a:latin typeface="Calibri" panose="020F0502020204030204" pitchFamily="34" charset="0"/>
              </a:rPr>
              <a:t>cele, do których możesz dążyć i z którymi możesz się </a:t>
            </a:r>
            <a:r>
              <a:rPr lang="pl-PL" altLang="en-US" dirty="0" smtClean="0">
                <a:solidFill>
                  <a:srgbClr val="7A7C7E"/>
                </a:solidFill>
                <a:latin typeface="Calibri" panose="020F0502020204030204" pitchFamily="34" charset="0"/>
              </a:rPr>
              <a:t>zmierzyć.</a:t>
            </a:r>
            <a:endParaRPr lang="en-IE" dirty="0"/>
          </a:p>
        </p:txBody>
      </p:sp>
      <p:sp>
        <p:nvSpPr>
          <p:cNvPr id="6" name="Text Placeholder 1"/>
          <p:cNvSpPr txBox="1">
            <a:spLocks/>
          </p:cNvSpPr>
          <p:nvPr/>
        </p:nvSpPr>
        <p:spPr bwMode="auto">
          <a:xfrm>
            <a:off x="3541391" y="777835"/>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smtClean="0">
                <a:solidFill>
                  <a:srgbClr val="E95273"/>
                </a:solidFill>
              </a:rPr>
              <a:t>Twój Biznes Plan jest </a:t>
            </a:r>
            <a:br>
              <a:rPr lang="pl-PL" b="1" dirty="0" smtClean="0">
                <a:solidFill>
                  <a:srgbClr val="E95273"/>
                </a:solidFill>
              </a:rPr>
            </a:br>
            <a:r>
              <a:rPr lang="pl-PL" b="1" dirty="0" smtClean="0">
                <a:solidFill>
                  <a:srgbClr val="E95273"/>
                </a:solidFill>
              </a:rPr>
              <a:t>bardzo ważny ponieważ…</a:t>
            </a:r>
            <a:endParaRPr lang="en-IE" b="1" dirty="0">
              <a:solidFill>
                <a:srgbClr val="E95273"/>
              </a:solidFill>
            </a:endParaRPr>
          </a:p>
        </p:txBody>
      </p:sp>
      <p:pic>
        <p:nvPicPr>
          <p:cNvPr id="7" name="Picture 6">
            <a:extLst>
              <a:ext uri="{FF2B5EF4-FFF2-40B4-BE49-F238E27FC236}">
                <a16:creationId xmlns="" xmlns:a16="http://schemas.microsoft.com/office/drawing/2014/main" id="{92D6A76B-6D89-4034-961D-649FE268A245}"/>
              </a:ext>
            </a:extLst>
          </p:cNvPr>
          <p:cNvPicPr>
            <a:picLocks noChangeAspect="1"/>
          </p:cNvPicPr>
          <p:nvPr/>
        </p:nvPicPr>
        <p:blipFill>
          <a:blip r:embed="rId2"/>
          <a:stretch>
            <a:fillRect/>
          </a:stretch>
        </p:blipFill>
        <p:spPr>
          <a:xfrm rot="21394222">
            <a:off x="9313776" y="-106451"/>
            <a:ext cx="2824532" cy="1879597"/>
          </a:xfrm>
          <a:prstGeom prst="rect">
            <a:avLst/>
          </a:prstGeom>
        </p:spPr>
      </p:pic>
      <p:pic>
        <p:nvPicPr>
          <p:cNvPr id="4" name="Picture 3" descr="A close up of a piece of paper&#10;&#10;Description automatically generated">
            <a:extLst>
              <a:ext uri="{FF2B5EF4-FFF2-40B4-BE49-F238E27FC236}">
                <a16:creationId xmlns="" xmlns:a16="http://schemas.microsoft.com/office/drawing/2014/main" id="{B856BAD0-9EC0-4093-B8FF-B6CA5618C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3128463" cy="1901519"/>
          </a:xfrm>
          <a:prstGeom prst="rect">
            <a:avLst/>
          </a:prstGeom>
        </p:spPr>
      </p:pic>
    </p:spTree>
    <p:extLst>
      <p:ext uri="{BB962C8B-B14F-4D97-AF65-F5344CB8AC3E}">
        <p14:creationId xmlns:p14="http://schemas.microsoft.com/office/powerpoint/2010/main" val="2956818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6A6B01E0-75A2-4692-BC90-DAE652900088}"/>
              </a:ext>
            </a:extLst>
          </p:cNvPr>
          <p:cNvSpPr>
            <a:spLocks noGrp="1"/>
          </p:cNvSpPr>
          <p:nvPr>
            <p:ph type="pic" sz="quarter" idx="18"/>
          </p:nvPr>
        </p:nvSpPr>
        <p:spPr/>
      </p:sp>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Y </a:t>
            </a:r>
            <a:r>
              <a:rPr lang="en-IE" b="1" dirty="0" err="1">
                <a:solidFill>
                  <a:srgbClr val="E95273"/>
                </a:solidFill>
              </a:rPr>
              <a:t>Combinator</a:t>
            </a:r>
            <a:r>
              <a:rPr lang="en-IE" b="1" dirty="0">
                <a:solidFill>
                  <a:srgbClr val="E95273"/>
                </a:solidFill>
              </a:rPr>
              <a:t> </a:t>
            </a:r>
            <a:r>
              <a:rPr lang="pl-PL" b="1" dirty="0" smtClean="0">
                <a:solidFill>
                  <a:srgbClr val="E95273"/>
                </a:solidFill>
              </a:rPr>
              <a:t>przybył do Europy</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4294967295"/>
          </p:nvPr>
        </p:nvSpPr>
        <p:spPr>
          <a:xfrm>
            <a:off x="3651250" y="1371600"/>
            <a:ext cx="8540750" cy="4449763"/>
          </a:xfrm>
        </p:spPr>
        <p:txBody>
          <a:bodyPr/>
          <a:lstStyle/>
          <a:p>
            <a:endParaRPr lang="en-IE" dirty="0"/>
          </a:p>
          <a:p>
            <a:endParaRPr lang="en-IE" dirty="0"/>
          </a:p>
        </p:txBody>
      </p:sp>
      <p:sp>
        <p:nvSpPr>
          <p:cNvPr id="4" name="Rectangle 3">
            <a:extLst>
              <a:ext uri="{FF2B5EF4-FFF2-40B4-BE49-F238E27FC236}">
                <a16:creationId xmlns="" xmlns:a16="http://schemas.microsoft.com/office/drawing/2014/main" id="{EBA55D02-1647-4040-9BFF-D00F9B9B7A18}"/>
              </a:ext>
            </a:extLst>
          </p:cNvPr>
          <p:cNvSpPr/>
          <p:nvPr/>
        </p:nvSpPr>
        <p:spPr>
          <a:xfrm>
            <a:off x="105103" y="1310766"/>
            <a:ext cx="12080725" cy="5047536"/>
          </a:xfrm>
          <a:prstGeom prst="rect">
            <a:avLst/>
          </a:prstGeom>
        </p:spPr>
        <p:txBody>
          <a:bodyPr wrap="square">
            <a:spAutoFit/>
          </a:bodyPr>
          <a:lstStyle/>
          <a:p>
            <a:r>
              <a:rPr lang="pl-PL" sz="2400" dirty="0">
                <a:solidFill>
                  <a:srgbClr val="6D6E6C"/>
                </a:solidFill>
              </a:rPr>
              <a:t>Dwie i pół minuty. Tyle czasu wpływowy inkubator technologiczny Y </a:t>
            </a:r>
            <a:r>
              <a:rPr lang="pl-PL" sz="2400" dirty="0" err="1">
                <a:solidFill>
                  <a:srgbClr val="6D6E6C"/>
                </a:solidFill>
              </a:rPr>
              <a:t>Combinator</a:t>
            </a:r>
            <a:r>
              <a:rPr lang="pl-PL" sz="2400" dirty="0">
                <a:solidFill>
                  <a:srgbClr val="6D6E6C"/>
                </a:solidFill>
              </a:rPr>
              <a:t> daje założycielom start-</a:t>
            </a:r>
            <a:r>
              <a:rPr lang="pl-PL" sz="2400" dirty="0" err="1">
                <a:solidFill>
                  <a:srgbClr val="6D6E6C"/>
                </a:solidFill>
              </a:rPr>
              <a:t>upów</a:t>
            </a:r>
            <a:r>
              <a:rPr lang="pl-PL" sz="2400" dirty="0">
                <a:solidFill>
                  <a:srgbClr val="6D6E6C"/>
                </a:solidFill>
              </a:rPr>
              <a:t> na dostarczenie idealnie przygotowanej oferty do audytorium wypełnionego inwestorami i dziennikarzami.</a:t>
            </a:r>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1000" dirty="0">
              <a:solidFill>
                <a:schemeClr val="bg2">
                  <a:lumMod val="25000"/>
                </a:schemeClr>
              </a:solidFill>
            </a:endParaRPr>
          </a:p>
          <a:p>
            <a:r>
              <a:rPr lang="pl-PL" sz="2400" dirty="0">
                <a:solidFill>
                  <a:srgbClr val="6D6E6C"/>
                </a:solidFill>
              </a:rPr>
              <a:t>Założyciele współpracują z różnymi partnerami, „aby pomóc w doskonaleniu ich przemówień i dostosowaniu [prezentacji] do każdej firmy. Kluczem do sukcesu jest ustalenie najważniejszych punktów i dobre ich sformułowanie ”.</a:t>
            </a:r>
            <a:endParaRPr lang="en-IE" sz="2400" dirty="0">
              <a:solidFill>
                <a:srgbClr val="6D6E6C"/>
              </a:solidFill>
            </a:endParaRPr>
          </a:p>
        </p:txBody>
      </p:sp>
      <p:pic>
        <p:nvPicPr>
          <p:cNvPr id="5" name="Picture 4">
            <a:hlinkClick r:id="rId2"/>
            <a:extLst>
              <a:ext uri="{FF2B5EF4-FFF2-40B4-BE49-F238E27FC236}">
                <a16:creationId xmlns="" xmlns:a16="http://schemas.microsoft.com/office/drawing/2014/main" id="{667698AC-9418-49AB-BCBB-F5E288E5E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2731" y="2268604"/>
            <a:ext cx="4107674" cy="27621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Rectangle 5">
            <a:extLst>
              <a:ext uri="{FF2B5EF4-FFF2-40B4-BE49-F238E27FC236}">
                <a16:creationId xmlns="" xmlns:a16="http://schemas.microsoft.com/office/drawing/2014/main" id="{4960EA46-5CE9-4ABB-85EA-9B22CC5B45C9}"/>
              </a:ext>
            </a:extLst>
          </p:cNvPr>
          <p:cNvSpPr/>
          <p:nvPr/>
        </p:nvSpPr>
        <p:spPr>
          <a:xfrm>
            <a:off x="8887778" y="2926593"/>
            <a:ext cx="2816521" cy="1815882"/>
          </a:xfrm>
          <a:prstGeom prst="rect">
            <a:avLst/>
          </a:prstGeom>
          <a:solidFill>
            <a:schemeClr val="bg1"/>
          </a:solidFill>
        </p:spPr>
        <p:txBody>
          <a:bodyPr wrap="square">
            <a:spAutoFit/>
          </a:bodyPr>
          <a:lstStyle/>
          <a:p>
            <a:r>
              <a:rPr lang="pl-PL" sz="2800" b="1" dirty="0">
                <a:solidFill>
                  <a:srgbClr val="E95273"/>
                </a:solidFill>
              </a:rPr>
              <a:t>Kliknij, aby obejrzeć wywiad z partnerem </a:t>
            </a:r>
            <a:r>
              <a:rPr lang="pl-PL" sz="2800" b="1" dirty="0" err="1">
                <a:solidFill>
                  <a:srgbClr val="E95273"/>
                </a:solidFill>
              </a:rPr>
              <a:t>Kirsty</a:t>
            </a:r>
            <a:r>
              <a:rPr lang="pl-PL" sz="2800" b="1" dirty="0">
                <a:solidFill>
                  <a:srgbClr val="E95273"/>
                </a:solidFill>
              </a:rPr>
              <a:t> </a:t>
            </a:r>
            <a:r>
              <a:rPr lang="pl-PL" sz="2800" b="1" dirty="0" err="1">
                <a:solidFill>
                  <a:srgbClr val="E95273"/>
                </a:solidFill>
              </a:rPr>
              <a:t>Nathoo</a:t>
            </a:r>
            <a:endParaRPr lang="en-IE" sz="2800" b="1" dirty="0">
              <a:solidFill>
                <a:srgbClr val="E95273"/>
              </a:solidFill>
            </a:endParaRPr>
          </a:p>
        </p:txBody>
      </p:sp>
      <p:sp>
        <p:nvSpPr>
          <p:cNvPr id="8" name="Flowchart: Connector 7">
            <a:extLst>
              <a:ext uri="{FF2B5EF4-FFF2-40B4-BE49-F238E27FC236}">
                <a16:creationId xmlns="" xmlns:a16="http://schemas.microsoft.com/office/drawing/2014/main" id="{087E9629-3576-4AC4-A537-C24196E34775}"/>
              </a:ext>
            </a:extLst>
          </p:cNvPr>
          <p:cNvSpPr/>
          <p:nvPr/>
        </p:nvSpPr>
        <p:spPr>
          <a:xfrm>
            <a:off x="474612" y="-697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4</a:t>
            </a:r>
          </a:p>
        </p:txBody>
      </p:sp>
    </p:spTree>
    <p:extLst>
      <p:ext uri="{BB962C8B-B14F-4D97-AF65-F5344CB8AC3E}">
        <p14:creationId xmlns:p14="http://schemas.microsoft.com/office/powerpoint/2010/main" val="276494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2" descr="Image result for y combinator">
            <a:extLst>
              <a:ext uri="{FF2B5EF4-FFF2-40B4-BE49-F238E27FC236}">
                <a16:creationId xmlns="" xmlns:a16="http://schemas.microsoft.com/office/drawing/2014/main" id="{6E9DAA41-6E16-496B-ADCD-15039E3870C2}"/>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60240" y="2836208"/>
            <a:ext cx="3802722" cy="1084403"/>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a:extLst>
              <a:ext uri="{FF2B5EF4-FFF2-40B4-BE49-F238E27FC236}">
                <a16:creationId xmlns="" xmlns:a16="http://schemas.microsoft.com/office/drawing/2014/main" id="{209357C0-C0E3-4385-AAE7-E0D083B56581}"/>
              </a:ext>
            </a:extLst>
          </p:cNvPr>
          <p:cNvPicPr>
            <a:picLocks noChangeAspect="1"/>
          </p:cNvPicPr>
          <p:nvPr/>
        </p:nvPicPr>
        <p:blipFill>
          <a:blip r:embed="rId3"/>
          <a:stretch>
            <a:fillRect/>
          </a:stretch>
        </p:blipFill>
        <p:spPr>
          <a:xfrm>
            <a:off x="4446189" y="868774"/>
            <a:ext cx="6990376" cy="5120451"/>
          </a:xfrm>
          <a:prstGeom prst="rect">
            <a:avLst/>
          </a:prstGeom>
        </p:spPr>
      </p:pic>
      <p:sp>
        <p:nvSpPr>
          <p:cNvPr id="4" name="Flowchart: Connector 3">
            <a:extLst>
              <a:ext uri="{FF2B5EF4-FFF2-40B4-BE49-F238E27FC236}">
                <a16:creationId xmlns="" xmlns:a16="http://schemas.microsoft.com/office/drawing/2014/main" id="{DCD02768-4876-4089-BE73-10F1C0759814}"/>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4</a:t>
            </a:r>
          </a:p>
        </p:txBody>
      </p:sp>
    </p:spTree>
    <p:extLst>
      <p:ext uri="{BB962C8B-B14F-4D97-AF65-F5344CB8AC3E}">
        <p14:creationId xmlns:p14="http://schemas.microsoft.com/office/powerpoint/2010/main" val="2405916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fontScale="25000" lnSpcReduction="20000"/>
          </a:bodyPr>
          <a:lstStyle/>
          <a:p>
            <a:endParaRPr lang="pl-PL" b="1" dirty="0">
              <a:solidFill>
                <a:srgbClr val="E95273"/>
              </a:solidFill>
            </a:endParaRPr>
          </a:p>
          <a:p>
            <a:r>
              <a:rPr lang="pl-PL" sz="14400" b="1" dirty="0" smtClean="0">
                <a:solidFill>
                  <a:srgbClr val="E95273"/>
                </a:solidFill>
              </a:rPr>
              <a:t>Sposoby </a:t>
            </a:r>
            <a:r>
              <a:rPr lang="pl-PL" sz="14400" b="1" dirty="0">
                <a:solidFill>
                  <a:srgbClr val="E95273"/>
                </a:solidFill>
              </a:rPr>
              <a:t>finansowania Opcja 5</a:t>
            </a:r>
            <a:endParaRPr lang="en-IE" sz="14400"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 xmlns:a16="http://schemas.microsoft.com/office/drawing/2014/main" id="{4960EA46-5CE9-4ABB-85EA-9B22CC5B45C9}"/>
              </a:ext>
            </a:extLst>
          </p:cNvPr>
          <p:cNvSpPr/>
          <p:nvPr/>
        </p:nvSpPr>
        <p:spPr>
          <a:xfrm>
            <a:off x="2553050" y="3605116"/>
            <a:ext cx="8953500" cy="523220"/>
          </a:xfrm>
          <a:prstGeom prst="rect">
            <a:avLst/>
          </a:prstGeom>
        </p:spPr>
        <p:txBody>
          <a:bodyPr wrap="square">
            <a:spAutoFit/>
          </a:bodyPr>
          <a:lstStyle/>
          <a:p>
            <a:r>
              <a:rPr lang="en-IE" sz="2800" b="1" dirty="0">
                <a:solidFill>
                  <a:srgbClr val="7F7F7F"/>
                </a:solidFill>
              </a:rPr>
              <a:t>5. </a:t>
            </a:r>
            <a:r>
              <a:rPr lang="pl-PL" sz="2800" b="1" dirty="0">
                <a:solidFill>
                  <a:srgbClr val="7F7F7F"/>
                </a:solidFill>
              </a:rPr>
              <a:t>Sfinansuj się </a:t>
            </a:r>
            <a:r>
              <a:rPr lang="pl-PL" sz="2800" b="1" dirty="0" smtClean="0">
                <a:solidFill>
                  <a:srgbClr val="7F7F7F"/>
                </a:solidFill>
              </a:rPr>
              <a:t>(</a:t>
            </a:r>
            <a:r>
              <a:rPr lang="pl-PL" sz="2800" b="1" dirty="0" err="1">
                <a:solidFill>
                  <a:srgbClr val="7F7F7F"/>
                </a:solidFill>
              </a:rPr>
              <a:t>B</a:t>
            </a:r>
            <a:r>
              <a:rPr lang="pl-PL" sz="2800" b="1" dirty="0" err="1" smtClean="0">
                <a:solidFill>
                  <a:srgbClr val="7F7F7F"/>
                </a:solidFill>
              </a:rPr>
              <a:t>ootstrapping</a:t>
            </a:r>
            <a:r>
              <a:rPr lang="pl-PL" sz="2800" b="1" dirty="0" smtClean="0">
                <a:solidFill>
                  <a:srgbClr val="7F7F7F"/>
                </a:solidFill>
              </a:rPr>
              <a:t>  </a:t>
            </a:r>
            <a:r>
              <a:rPr lang="pl-PL" sz="2800" b="1" dirty="0">
                <a:solidFill>
                  <a:srgbClr val="7F7F7F"/>
                </a:solidFill>
              </a:rPr>
              <a:t>jest omówiony w module 4)</a:t>
            </a:r>
            <a:endParaRPr lang="en-IE" sz="2800" b="1" i="1" dirty="0">
              <a:solidFill>
                <a:srgbClr val="7F7F7F"/>
              </a:solidFill>
            </a:endParaRPr>
          </a:p>
        </p:txBody>
      </p:sp>
      <p:sp>
        <p:nvSpPr>
          <p:cNvPr id="5" name="Flowchart: Connector 4">
            <a:extLst>
              <a:ext uri="{FF2B5EF4-FFF2-40B4-BE49-F238E27FC236}">
                <a16:creationId xmlns="" xmlns:a16="http://schemas.microsoft.com/office/drawing/2014/main" id="{C348AEA6-3832-4C1A-9842-12F0687BAB9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5</a:t>
            </a:r>
          </a:p>
        </p:txBody>
      </p:sp>
    </p:spTree>
    <p:extLst>
      <p:ext uri="{BB962C8B-B14F-4D97-AF65-F5344CB8AC3E}">
        <p14:creationId xmlns:p14="http://schemas.microsoft.com/office/powerpoint/2010/main" val="274363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133964" y="746548"/>
            <a:ext cx="8975427" cy="697353"/>
          </a:xfrm>
        </p:spPr>
        <p:txBody>
          <a:bodyPr>
            <a:noAutofit/>
          </a:bodyPr>
          <a:lstStyle/>
          <a:p>
            <a:pPr algn="ctr"/>
            <a:r>
              <a:rPr lang="pl-PL" b="1" dirty="0">
                <a:solidFill>
                  <a:srgbClr val="E95273"/>
                </a:solidFill>
              </a:rPr>
              <a:t>Dotacje dla przedsiębiorstw wspierane przez rząd</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a:xfrm>
            <a:off x="4161985" y="2117448"/>
            <a:ext cx="7947406" cy="3975101"/>
          </a:xfrm>
        </p:spPr>
        <p:txBody>
          <a:bodyPr/>
          <a:lstStyle/>
          <a:p>
            <a:endParaRPr lang="en-IE" dirty="0"/>
          </a:p>
          <a:p>
            <a:endParaRPr lang="en-IE" dirty="0"/>
          </a:p>
        </p:txBody>
      </p:sp>
      <p:sp>
        <p:nvSpPr>
          <p:cNvPr id="4" name="Rectangle 3">
            <a:extLst>
              <a:ext uri="{FF2B5EF4-FFF2-40B4-BE49-F238E27FC236}">
                <a16:creationId xmlns="" xmlns:a16="http://schemas.microsoft.com/office/drawing/2014/main" id="{6A3217A3-8C71-47EC-A100-40DD48C208A4}"/>
              </a:ext>
            </a:extLst>
          </p:cNvPr>
          <p:cNvSpPr/>
          <p:nvPr/>
        </p:nvSpPr>
        <p:spPr>
          <a:xfrm>
            <a:off x="368270" y="2259818"/>
            <a:ext cx="11823730" cy="3416320"/>
          </a:xfrm>
          <a:prstGeom prst="rect">
            <a:avLst/>
          </a:prstGeom>
          <a:solidFill>
            <a:schemeClr val="bg1"/>
          </a:solidFill>
        </p:spPr>
        <p:txBody>
          <a:bodyPr wrap="square">
            <a:spAutoFit/>
          </a:bodyPr>
          <a:lstStyle/>
          <a:p>
            <a:r>
              <a:rPr lang="pl-PL" sz="2400" b="1" dirty="0">
                <a:solidFill>
                  <a:srgbClr val="7F7F7F"/>
                </a:solidFill>
                <a:latin typeface="Calibri" charset="0"/>
                <a:ea typeface="MS PGothic" charset="-128"/>
              </a:rPr>
              <a:t>Sukces w napisaniu wniosku o grant - najważniejsze </a:t>
            </a:r>
            <a:r>
              <a:rPr lang="pl-PL" sz="2400" b="1" dirty="0" smtClean="0">
                <a:solidFill>
                  <a:srgbClr val="7F7F7F"/>
                </a:solidFill>
                <a:latin typeface="Calibri" charset="0"/>
                <a:ea typeface="MS PGothic" charset="-128"/>
              </a:rPr>
              <a:t>wskazówki</a:t>
            </a:r>
          </a:p>
          <a:p>
            <a:r>
              <a:rPr lang="pl-PL" sz="2400" b="1" dirty="0" smtClean="0">
                <a:solidFill>
                  <a:srgbClr val="E95273"/>
                </a:solidFill>
              </a:rPr>
              <a:t>Jakie </a:t>
            </a:r>
            <a:r>
              <a:rPr lang="pl-PL" sz="2400" b="1" dirty="0">
                <a:solidFill>
                  <a:srgbClr val="E95273"/>
                </a:solidFill>
              </a:rPr>
              <a:t>są rzeczywiste i pozytywne różnice, jakie przyniesie finansowanie?</a:t>
            </a:r>
          </a:p>
          <a:p>
            <a:r>
              <a:rPr lang="pl-PL" sz="2400" b="1" dirty="0">
                <a:solidFill>
                  <a:srgbClr val="E95273"/>
                </a:solidFill>
              </a:rPr>
              <a:t>Pamiętaj - „Ludzie dają ludziom</a:t>
            </a:r>
            <a:r>
              <a:rPr lang="pl-PL" sz="2400" b="1" dirty="0" smtClean="0">
                <a:solidFill>
                  <a:srgbClr val="E95273"/>
                </a:solidFill>
              </a:rPr>
              <a:t>…”</a:t>
            </a:r>
            <a:r>
              <a:rPr lang="pl-PL" sz="2400" dirty="0">
                <a:solidFill>
                  <a:srgbClr val="7F7F7F"/>
                </a:solidFill>
              </a:rPr>
              <a:t> Bądź </a:t>
            </a:r>
            <a:r>
              <a:rPr lang="pl-PL" sz="2400" dirty="0" smtClean="0">
                <a:solidFill>
                  <a:srgbClr val="7F7F7F"/>
                </a:solidFill>
              </a:rPr>
              <a:t>kreatywna, ambitna </a:t>
            </a:r>
            <a:r>
              <a:rPr lang="pl-PL" sz="2400" dirty="0">
                <a:solidFill>
                  <a:srgbClr val="7F7F7F"/>
                </a:solidFill>
              </a:rPr>
              <a:t>i </a:t>
            </a:r>
            <a:r>
              <a:rPr lang="pl-PL" sz="2400" dirty="0" smtClean="0">
                <a:solidFill>
                  <a:srgbClr val="7F7F7F"/>
                </a:solidFill>
              </a:rPr>
              <a:t>angażująca </a:t>
            </a:r>
            <a:r>
              <a:rPr lang="pl-PL" sz="2400" dirty="0">
                <a:solidFill>
                  <a:srgbClr val="7F7F7F"/>
                </a:solidFill>
              </a:rPr>
              <a:t>w swoim pomyśle - to Twoja szansa na wyróżnienie się na tle innych</a:t>
            </a:r>
            <a:r>
              <a:rPr lang="pl-PL" sz="2400" dirty="0" smtClean="0">
                <a:solidFill>
                  <a:srgbClr val="7F7F7F"/>
                </a:solidFill>
              </a:rPr>
              <a:t>.</a:t>
            </a:r>
            <a:r>
              <a:rPr lang="pl-PL" sz="2400" b="1" dirty="0">
                <a:solidFill>
                  <a:srgbClr val="E95273"/>
                </a:solidFill>
              </a:rPr>
              <a:t> Zbuduj swoją wiarygodność i bądź </a:t>
            </a:r>
            <a:r>
              <a:rPr lang="pl-PL" sz="2400" b="1" dirty="0" smtClean="0">
                <a:solidFill>
                  <a:srgbClr val="E95273"/>
                </a:solidFill>
              </a:rPr>
              <a:t>profesjonalna!</a:t>
            </a:r>
            <a:r>
              <a:rPr lang="pl-PL" sz="2400" dirty="0" smtClean="0">
                <a:solidFill>
                  <a:srgbClr val="7F7F7F"/>
                </a:solidFill>
              </a:rPr>
              <a:t> </a:t>
            </a:r>
            <a:r>
              <a:rPr lang="pl-PL" sz="2400" dirty="0">
                <a:solidFill>
                  <a:srgbClr val="7F7F7F"/>
                </a:solidFill>
              </a:rPr>
              <a:t>Jednym z głównych powodów finansowania wniosków jest przekonanie sponsorów, że organizacja wnioskująca jest dobrze zorganizowana, ma dobre osiągnięcia i jest zdolnym promotorem do realizacji proponowanego projektu. Jak nakreśliliśmy wcześniej na tym kursie, bądź </a:t>
            </a:r>
            <a:r>
              <a:rPr lang="pl-PL" sz="2400" dirty="0" smtClean="0">
                <a:solidFill>
                  <a:srgbClr val="7F7F7F"/>
                </a:solidFill>
              </a:rPr>
              <a:t>szczera </a:t>
            </a:r>
            <a:r>
              <a:rPr lang="pl-PL" sz="2400" dirty="0">
                <a:solidFill>
                  <a:srgbClr val="7F7F7F"/>
                </a:solidFill>
              </a:rPr>
              <a:t>co do swoich przeszłych doświadczeń, pokazując, czego się </a:t>
            </a:r>
            <a:r>
              <a:rPr lang="pl-PL" sz="2400" dirty="0" smtClean="0">
                <a:solidFill>
                  <a:srgbClr val="7F7F7F"/>
                </a:solidFill>
              </a:rPr>
              <a:t>nauczyłaś</a:t>
            </a:r>
            <a:r>
              <a:rPr lang="pl-PL" sz="2400" dirty="0">
                <a:solidFill>
                  <a:srgbClr val="7F7F7F"/>
                </a:solidFill>
              </a:rPr>
              <a:t>.</a:t>
            </a:r>
          </a:p>
          <a:p>
            <a:r>
              <a:rPr lang="pl-PL" sz="2400" dirty="0">
                <a:solidFill>
                  <a:srgbClr val="7F7F7F"/>
                </a:solidFill>
              </a:rPr>
              <a:t>Podejdź do </a:t>
            </a:r>
            <a:r>
              <a:rPr lang="pl-PL" sz="2400" dirty="0" smtClean="0">
                <a:solidFill>
                  <a:srgbClr val="7F7F7F"/>
                </a:solidFill>
              </a:rPr>
              <a:t>aplikowania z </a:t>
            </a:r>
            <a:r>
              <a:rPr lang="pl-PL" sz="2400" dirty="0">
                <a:solidFill>
                  <a:srgbClr val="7F7F7F"/>
                </a:solidFill>
              </a:rPr>
              <a:t>dużym </a:t>
            </a:r>
            <a:r>
              <a:rPr lang="pl-PL" sz="2400" dirty="0" smtClean="0">
                <a:solidFill>
                  <a:srgbClr val="7F7F7F"/>
                </a:solidFill>
              </a:rPr>
              <a:t>profesjonalizmem.</a:t>
            </a:r>
            <a:endParaRPr lang="en-IE" dirty="0">
              <a:solidFill>
                <a:srgbClr val="7F7F7F"/>
              </a:solidFill>
            </a:endParaRPr>
          </a:p>
        </p:txBody>
      </p:sp>
      <p:sp>
        <p:nvSpPr>
          <p:cNvPr id="5" name="Flowchart: Connector 4">
            <a:extLst>
              <a:ext uri="{FF2B5EF4-FFF2-40B4-BE49-F238E27FC236}">
                <a16:creationId xmlns="" xmlns:a16="http://schemas.microsoft.com/office/drawing/2014/main" id="{96E8E764-C56A-474C-9749-28D7A8AFC614}"/>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266496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818035" y="765451"/>
            <a:ext cx="7876218" cy="697353"/>
          </a:xfrm>
        </p:spPr>
        <p:txBody>
          <a:bodyPr>
            <a:noAutofit/>
          </a:bodyPr>
          <a:lstStyle/>
          <a:p>
            <a:r>
              <a:rPr lang="pl-PL" b="1" dirty="0">
                <a:solidFill>
                  <a:srgbClr val="E95273"/>
                </a:solidFill>
                <a:latin typeface="Calibri" charset="0"/>
                <a:ea typeface="MS PGothic" charset="-128"/>
              </a:rPr>
              <a:t>Pisanie wniosku o dofinansowanie</a:t>
            </a:r>
          </a:p>
          <a:p>
            <a:pPr algn="ctr"/>
            <a:r>
              <a:rPr lang="pl-PL" b="1" dirty="0">
                <a:solidFill>
                  <a:srgbClr val="E95273"/>
                </a:solidFill>
                <a:latin typeface="Calibri" charset="0"/>
                <a:ea typeface="MS PGothic" charset="-128"/>
              </a:rPr>
              <a:t>- zanim zaczniesz</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622928" y="2276440"/>
            <a:ext cx="11251488" cy="4154984"/>
          </a:xfrm>
          <a:prstGeom prst="rect">
            <a:avLst/>
          </a:prstGeom>
          <a:solidFill>
            <a:schemeClr val="bg1"/>
          </a:solidFill>
        </p:spPr>
        <p:txBody>
          <a:bodyPr wrap="square">
            <a:spAutoFit/>
          </a:bodyPr>
          <a:lstStyle/>
          <a:p>
            <a:pPr>
              <a:buClr>
                <a:srgbClr val="414140"/>
              </a:buClr>
              <a:defRPr/>
            </a:pPr>
            <a:r>
              <a:rPr lang="pl-PL" sz="2400" b="1" dirty="0" smtClean="0">
                <a:solidFill>
                  <a:srgbClr val="E95273"/>
                </a:solidFill>
                <a:cs typeface="Arial" pitchFamily="34" charset="0"/>
              </a:rPr>
              <a:t>Pamiętaj</a:t>
            </a:r>
            <a:r>
              <a:rPr lang="pl-PL" sz="2400" b="1" dirty="0">
                <a:solidFill>
                  <a:srgbClr val="E95273"/>
                </a:solidFill>
                <a:cs typeface="Arial" pitchFamily="34" charset="0"/>
              </a:rPr>
              <a:t>, że to rywalizacja</a:t>
            </a:r>
          </a:p>
          <a:p>
            <a:pPr>
              <a:buClr>
                <a:srgbClr val="414140"/>
              </a:buClr>
              <a:defRPr/>
            </a:pPr>
            <a:r>
              <a:rPr lang="pl-PL" sz="2400" b="1" dirty="0">
                <a:solidFill>
                  <a:srgbClr val="E95273"/>
                </a:solidFill>
                <a:cs typeface="Arial" pitchFamily="34" charset="0"/>
              </a:rPr>
              <a:t>Uczyń </a:t>
            </a:r>
            <a:r>
              <a:rPr lang="pl-PL" sz="2400" b="1" dirty="0" smtClean="0">
                <a:solidFill>
                  <a:srgbClr val="E95273"/>
                </a:solidFill>
                <a:cs typeface="Arial" pitchFamily="34" charset="0"/>
              </a:rPr>
              <a:t>to interesującym</a:t>
            </a:r>
            <a:r>
              <a:rPr lang="pl-PL" sz="2400" b="1" dirty="0">
                <a:solidFill>
                  <a:srgbClr val="E95273"/>
                </a:solidFill>
                <a:cs typeface="Arial" pitchFamily="34" charset="0"/>
              </a:rPr>
              <a:t>, </a:t>
            </a:r>
            <a:r>
              <a:rPr lang="pl-PL" sz="2400" dirty="0">
                <a:solidFill>
                  <a:srgbClr val="7F7F7F"/>
                </a:solidFill>
              </a:rPr>
              <a:t>pisz w interesujący sposób, który odda energię i ducha twojego projektu (styl dziennikarza)</a:t>
            </a:r>
          </a:p>
          <a:p>
            <a:pPr>
              <a:buClr>
                <a:srgbClr val="414140"/>
              </a:buClr>
              <a:defRPr/>
            </a:pPr>
            <a:r>
              <a:rPr lang="pl-PL" sz="2400" b="1" dirty="0">
                <a:solidFill>
                  <a:srgbClr val="E95273"/>
                </a:solidFill>
                <a:cs typeface="Arial" pitchFamily="34" charset="0"/>
              </a:rPr>
              <a:t>Uzupełnij to faktami o sile </a:t>
            </a:r>
            <a:r>
              <a:rPr lang="pl-PL" sz="2400" b="1" dirty="0" smtClean="0">
                <a:solidFill>
                  <a:srgbClr val="E95273"/>
                </a:solidFill>
                <a:cs typeface="Arial" pitchFamily="34" charset="0"/>
              </a:rPr>
              <a:t>dowodu. </a:t>
            </a:r>
            <a:r>
              <a:rPr lang="pl-PL" sz="2400" dirty="0">
                <a:solidFill>
                  <a:srgbClr val="7F7F7F"/>
                </a:solidFill>
              </a:rPr>
              <a:t>Nie wystarczy powiedzieć: „wiemy… myślimy”. poprzyj to swoim badaniem potwierdzającym koncepcję</a:t>
            </a:r>
          </a:p>
          <a:p>
            <a:pPr>
              <a:buClr>
                <a:srgbClr val="414140"/>
              </a:buClr>
              <a:defRPr/>
            </a:pPr>
            <a:r>
              <a:rPr lang="pl-PL" sz="2400" b="1" dirty="0">
                <a:solidFill>
                  <a:srgbClr val="E95273"/>
                </a:solidFill>
                <a:cs typeface="Arial" pitchFamily="34" charset="0"/>
              </a:rPr>
              <a:t>Wyróżnij się i bądź wyjątkowy, </a:t>
            </a:r>
            <a:r>
              <a:rPr lang="pl-PL" sz="2400" dirty="0">
                <a:solidFill>
                  <a:srgbClr val="7F7F7F"/>
                </a:solidFill>
              </a:rPr>
              <a:t>pokaż, że Twój projekt jest </a:t>
            </a:r>
            <a:r>
              <a:rPr lang="pl-PL" sz="2400" dirty="0" smtClean="0">
                <a:solidFill>
                  <a:srgbClr val="7F7F7F"/>
                </a:solidFill>
              </a:rPr>
              <a:t>nowy- </a:t>
            </a:r>
            <a:r>
              <a:rPr lang="pl-PL" sz="2400" dirty="0">
                <a:solidFill>
                  <a:srgbClr val="7F7F7F"/>
                </a:solidFill>
              </a:rPr>
              <a:t>nie konkuruje z innymi</a:t>
            </a:r>
          </a:p>
          <a:p>
            <a:pPr>
              <a:buClr>
                <a:srgbClr val="414140"/>
              </a:buClr>
              <a:defRPr/>
            </a:pPr>
            <a:r>
              <a:rPr lang="pl-PL" sz="2400" b="1" dirty="0">
                <a:solidFill>
                  <a:srgbClr val="E95273"/>
                </a:solidFill>
                <a:cs typeface="Arial" pitchFamily="34" charset="0"/>
              </a:rPr>
              <a:t>Poszukaj pomocy, </a:t>
            </a:r>
            <a:r>
              <a:rPr lang="pl-PL" sz="2400" dirty="0">
                <a:solidFill>
                  <a:srgbClr val="7F7F7F"/>
                </a:solidFill>
              </a:rPr>
              <a:t>zdecydowanie porozmawiaj z agencją finansującą przed złożeniem wniosku</a:t>
            </a:r>
          </a:p>
          <a:p>
            <a:pPr>
              <a:buClr>
                <a:srgbClr val="414140"/>
              </a:buClr>
              <a:defRPr/>
            </a:pPr>
            <a:r>
              <a:rPr lang="pl-PL" sz="2400" b="1" dirty="0">
                <a:solidFill>
                  <a:srgbClr val="E95273"/>
                </a:solidFill>
                <a:cs typeface="Arial" pitchFamily="34" charset="0"/>
              </a:rPr>
              <a:t>Opisz swój projekt zgodnie z prawdą i zwięźle, </a:t>
            </a:r>
            <a:r>
              <a:rPr lang="pl-PL" sz="2400" dirty="0">
                <a:solidFill>
                  <a:srgbClr val="7F7F7F"/>
                </a:solidFill>
              </a:rPr>
              <a:t>nie zakładaj, że darczyńca będzie miał jakąkolwiek wiedzę o Twojej firmie, przeszłości lub nowym projekcie</a:t>
            </a:r>
          </a:p>
          <a:p>
            <a:pPr>
              <a:buClr>
                <a:srgbClr val="414140"/>
              </a:buClr>
              <a:defRPr/>
            </a:pPr>
            <a:r>
              <a:rPr lang="pl-PL" sz="2400" b="1" dirty="0">
                <a:solidFill>
                  <a:srgbClr val="E95273"/>
                </a:solidFill>
                <a:cs typeface="Arial" pitchFamily="34" charset="0"/>
              </a:rPr>
              <a:t>Podziel wymagania aplikacji </a:t>
            </a:r>
            <a:r>
              <a:rPr lang="pl-PL" sz="2400" dirty="0">
                <a:solidFill>
                  <a:srgbClr val="7F7F7F"/>
                </a:solidFill>
              </a:rPr>
              <a:t>na małe </a:t>
            </a:r>
            <a:r>
              <a:rPr lang="pl-PL" sz="2400" dirty="0">
                <a:solidFill>
                  <a:srgbClr val="7F7F7F"/>
                </a:solidFill>
              </a:rPr>
              <a:t>kawałki</a:t>
            </a:r>
            <a:endParaRPr lang="en-US" sz="2400" dirty="0">
              <a:solidFill>
                <a:srgbClr val="7F7F7F"/>
              </a:solidFill>
            </a:endParaRPr>
          </a:p>
        </p:txBody>
      </p:sp>
      <p:sp>
        <p:nvSpPr>
          <p:cNvPr id="6" name="Flowchart: Connector 5">
            <a:extLst>
              <a:ext uri="{FF2B5EF4-FFF2-40B4-BE49-F238E27FC236}">
                <a16:creationId xmlns="" xmlns:a16="http://schemas.microsoft.com/office/drawing/2014/main" id="{E7AFEEF1-88D5-4038-AF43-637FFFBFF16C}"/>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2810148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792491" y="416774"/>
            <a:ext cx="7407087" cy="697353"/>
          </a:xfrm>
        </p:spPr>
        <p:txBody>
          <a:bodyPr>
            <a:noAutofit/>
          </a:bodyPr>
          <a:lstStyle/>
          <a:p>
            <a:pPr algn="ctr"/>
            <a:r>
              <a:rPr lang="pl-PL" b="1" dirty="0">
                <a:solidFill>
                  <a:srgbClr val="E95273"/>
                </a:solidFill>
                <a:latin typeface="Calibri" charset="0"/>
                <a:ea typeface="MS PGothic" charset="-128"/>
              </a:rPr>
              <a:t>Pisanie wniosku o dofinansowanie</a:t>
            </a:r>
          </a:p>
          <a:p>
            <a:pPr algn="ctr"/>
            <a:r>
              <a:rPr lang="pl-PL" b="1" dirty="0">
                <a:solidFill>
                  <a:srgbClr val="E95273"/>
                </a:solidFill>
                <a:latin typeface="Calibri" charset="0"/>
                <a:ea typeface="MS PGothic" charset="-128"/>
              </a:rPr>
              <a:t>- zanim zaczniesz</a:t>
            </a:r>
            <a:endParaRPr lang="pl-PL"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218115" y="2376274"/>
            <a:ext cx="12108110" cy="3785652"/>
          </a:xfrm>
          <a:prstGeom prst="rect">
            <a:avLst/>
          </a:prstGeom>
          <a:solidFill>
            <a:schemeClr val="bg1"/>
          </a:solidFill>
        </p:spPr>
        <p:txBody>
          <a:bodyPr wrap="square">
            <a:spAutoFit/>
          </a:bodyPr>
          <a:lstStyle/>
          <a:p>
            <a:pPr>
              <a:lnSpc>
                <a:spcPct val="100000"/>
              </a:lnSpc>
              <a:buClr>
                <a:srgbClr val="414140"/>
              </a:buClr>
              <a:defRPr/>
            </a:pPr>
            <a:r>
              <a:rPr lang="pl-PL" sz="2400" b="1" dirty="0">
                <a:solidFill>
                  <a:srgbClr val="E95273"/>
                </a:solidFill>
                <a:cs typeface="Arial" pitchFamily="34" charset="0"/>
              </a:rPr>
              <a:t>Prezentacja </a:t>
            </a:r>
            <a:r>
              <a:rPr lang="pl-PL" sz="2400" dirty="0">
                <a:solidFill>
                  <a:srgbClr val="7F7F7F"/>
                </a:solidFill>
              </a:rPr>
              <a:t>p</a:t>
            </a:r>
            <a:r>
              <a:rPr lang="pl-PL" sz="2400" dirty="0" smtClean="0">
                <a:solidFill>
                  <a:srgbClr val="7F7F7F"/>
                </a:solidFill>
              </a:rPr>
              <a:t>rzemyśl </a:t>
            </a:r>
            <a:r>
              <a:rPr lang="pl-PL" sz="2400" dirty="0">
                <a:solidFill>
                  <a:srgbClr val="7F7F7F"/>
                </a:solidFill>
              </a:rPr>
              <a:t>dokładnie prezentację; większość sponsorów będzie czytać wiele aplikacji, a jeśli aplikacja jest łatwa do odczytania i dobrze zaprezentowana, ułatwia to </a:t>
            </a:r>
            <a:r>
              <a:rPr lang="pl-PL" sz="2400" dirty="0" smtClean="0">
                <a:solidFill>
                  <a:srgbClr val="7F7F7F"/>
                </a:solidFill>
              </a:rPr>
              <a:t>jej odbiór.</a:t>
            </a:r>
            <a:endParaRPr lang="pl-PL" sz="2400" dirty="0">
              <a:solidFill>
                <a:srgbClr val="7F7F7F"/>
              </a:solidFill>
            </a:endParaRPr>
          </a:p>
          <a:p>
            <a:pPr>
              <a:lnSpc>
                <a:spcPct val="100000"/>
              </a:lnSpc>
              <a:buClr>
                <a:srgbClr val="414140"/>
              </a:buClr>
              <a:defRPr/>
            </a:pPr>
            <a:endParaRPr lang="pl-PL" sz="2400" b="1" dirty="0">
              <a:solidFill>
                <a:srgbClr val="E95273"/>
              </a:solidFill>
              <a:cs typeface="Arial" pitchFamily="34" charset="0"/>
            </a:endParaRPr>
          </a:p>
          <a:p>
            <a:pPr>
              <a:lnSpc>
                <a:spcPct val="100000"/>
              </a:lnSpc>
              <a:buClr>
                <a:srgbClr val="414140"/>
              </a:buClr>
              <a:defRPr/>
            </a:pPr>
            <a:r>
              <a:rPr lang="pl-PL" sz="2400" b="1" dirty="0">
                <a:solidFill>
                  <a:srgbClr val="E95273"/>
                </a:solidFill>
                <a:cs typeface="Arial" pitchFamily="34" charset="0"/>
              </a:rPr>
              <a:t>Potrzeba dużo czasu, energii i wysiłku, </a:t>
            </a:r>
            <a:r>
              <a:rPr lang="pl-PL" sz="2400" dirty="0">
                <a:solidFill>
                  <a:srgbClr val="7F7F7F"/>
                </a:solidFill>
              </a:rPr>
              <a:t>złożenie wniosku o fundusze zajmuje dużo więcej czasu niż myślisz!</a:t>
            </a:r>
          </a:p>
          <a:p>
            <a:pPr>
              <a:lnSpc>
                <a:spcPct val="100000"/>
              </a:lnSpc>
              <a:buClr>
                <a:srgbClr val="414140"/>
              </a:buClr>
              <a:defRPr/>
            </a:pPr>
            <a:endParaRPr lang="pl-PL" sz="2400" b="1" dirty="0">
              <a:solidFill>
                <a:srgbClr val="E95273"/>
              </a:solidFill>
              <a:cs typeface="Arial" pitchFamily="34" charset="0"/>
            </a:endParaRPr>
          </a:p>
          <a:p>
            <a:pPr>
              <a:lnSpc>
                <a:spcPct val="100000"/>
              </a:lnSpc>
              <a:buClr>
                <a:srgbClr val="414140"/>
              </a:buClr>
              <a:defRPr/>
            </a:pPr>
            <a:r>
              <a:rPr lang="pl-PL" sz="2400" b="1" dirty="0">
                <a:solidFill>
                  <a:srgbClr val="E95273"/>
                </a:solidFill>
                <a:cs typeface="Arial" pitchFamily="34" charset="0"/>
              </a:rPr>
              <a:t>Zanim wyślesz swoją </a:t>
            </a:r>
            <a:r>
              <a:rPr lang="pl-PL" sz="2400" b="1" dirty="0" smtClean="0">
                <a:solidFill>
                  <a:srgbClr val="E95273"/>
                </a:solidFill>
                <a:cs typeface="Arial" pitchFamily="34" charset="0"/>
              </a:rPr>
              <a:t>aplikację zadaj </a:t>
            </a:r>
            <a:r>
              <a:rPr lang="pl-PL" sz="2400" b="1" dirty="0">
                <a:solidFill>
                  <a:srgbClr val="E95273"/>
                </a:solidFill>
                <a:cs typeface="Arial" pitchFamily="34" charset="0"/>
              </a:rPr>
              <a:t>sobie pytanie: </a:t>
            </a:r>
            <a:r>
              <a:rPr lang="pl-PL" sz="2400" dirty="0">
                <a:solidFill>
                  <a:srgbClr val="7F7F7F"/>
                </a:solidFill>
              </a:rPr>
              <a:t>„Dlaczego nie mieliby tego finansować</a:t>
            </a:r>
            <a:r>
              <a:rPr lang="pl-PL" sz="2400" dirty="0" smtClean="0">
                <a:solidFill>
                  <a:srgbClr val="7F7F7F"/>
                </a:solidFill>
              </a:rPr>
              <a:t>?”</a:t>
            </a:r>
            <a:endParaRPr lang="pl-PL" sz="2400" dirty="0">
              <a:solidFill>
                <a:srgbClr val="7F7F7F"/>
              </a:solidFill>
            </a:endParaRPr>
          </a:p>
          <a:p>
            <a:pPr>
              <a:lnSpc>
                <a:spcPct val="100000"/>
              </a:lnSpc>
              <a:buClr>
                <a:srgbClr val="414140"/>
              </a:buClr>
              <a:defRPr/>
            </a:pPr>
            <a:endParaRPr lang="pl-PL" sz="2400" b="1" dirty="0" smtClean="0">
              <a:solidFill>
                <a:srgbClr val="E95273"/>
              </a:solidFill>
              <a:cs typeface="Arial" pitchFamily="34" charset="0"/>
            </a:endParaRPr>
          </a:p>
          <a:p>
            <a:pPr>
              <a:lnSpc>
                <a:spcPct val="100000"/>
              </a:lnSpc>
              <a:buClr>
                <a:srgbClr val="414140"/>
              </a:buClr>
              <a:defRPr/>
            </a:pPr>
            <a:r>
              <a:rPr lang="pl-PL" sz="2400" b="1" dirty="0" smtClean="0">
                <a:solidFill>
                  <a:srgbClr val="E95273"/>
                </a:solidFill>
                <a:cs typeface="Arial" pitchFamily="34" charset="0"/>
              </a:rPr>
              <a:t>Często </a:t>
            </a:r>
            <a:r>
              <a:rPr lang="pl-PL" sz="2400" b="1" dirty="0">
                <a:solidFill>
                  <a:srgbClr val="E95273"/>
                </a:solidFill>
                <a:cs typeface="Arial" pitchFamily="34" charset="0"/>
              </a:rPr>
              <a:t>dobrym sposobem na wzmocnienie wniosku o dofinansowanie jest próba </a:t>
            </a:r>
            <a:r>
              <a:rPr lang="pl-PL" sz="2400" b="1" dirty="0" smtClean="0">
                <a:solidFill>
                  <a:srgbClr val="E95273"/>
                </a:solidFill>
                <a:cs typeface="Arial" pitchFamily="34" charset="0"/>
              </a:rPr>
              <a:t>znalezienia </a:t>
            </a:r>
            <a:br>
              <a:rPr lang="pl-PL" sz="2400" b="1" dirty="0" smtClean="0">
                <a:solidFill>
                  <a:srgbClr val="E95273"/>
                </a:solidFill>
                <a:cs typeface="Arial" pitchFamily="34" charset="0"/>
              </a:rPr>
            </a:br>
            <a:r>
              <a:rPr lang="pl-PL" sz="2400" b="1" dirty="0" smtClean="0">
                <a:solidFill>
                  <a:srgbClr val="E95273"/>
                </a:solidFill>
                <a:cs typeface="Arial" pitchFamily="34" charset="0"/>
              </a:rPr>
              <a:t>w nim „dziur”. </a:t>
            </a:r>
            <a:r>
              <a:rPr lang="pl-PL" sz="2400" dirty="0">
                <a:solidFill>
                  <a:srgbClr val="7F7F7F"/>
                </a:solidFill>
              </a:rPr>
              <a:t>Po zidentyfikowaniu słabych punktów możesz pracować nad ich naprawieniem.</a:t>
            </a:r>
            <a:endParaRPr lang="en-US" sz="2400" dirty="0">
              <a:solidFill>
                <a:srgbClr val="7F7F7F"/>
              </a:solidFill>
            </a:endParaRPr>
          </a:p>
        </p:txBody>
      </p:sp>
      <p:sp>
        <p:nvSpPr>
          <p:cNvPr id="6" name="Flowchart: Connector 5">
            <a:extLst>
              <a:ext uri="{FF2B5EF4-FFF2-40B4-BE49-F238E27FC236}">
                <a16:creationId xmlns="" xmlns:a16="http://schemas.microsoft.com/office/drawing/2014/main" id="{79220F09-5D3F-4726-932D-7ECBF85CE8B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3747435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805196" y="487655"/>
            <a:ext cx="7407087" cy="697353"/>
          </a:xfrm>
        </p:spPr>
        <p:txBody>
          <a:bodyPr>
            <a:noAutofit/>
          </a:bodyPr>
          <a:lstStyle/>
          <a:p>
            <a:r>
              <a:rPr lang="pl-PL" b="1" dirty="0">
                <a:solidFill>
                  <a:srgbClr val="E95273"/>
                </a:solidFill>
                <a:latin typeface="Calibri" charset="0"/>
                <a:ea typeface="MS PGothic" charset="-128"/>
              </a:rPr>
              <a:t>Pisanie wniosku o dofinansowanie</a:t>
            </a:r>
          </a:p>
          <a:p>
            <a:r>
              <a:rPr lang="pl-PL" b="1" dirty="0">
                <a:solidFill>
                  <a:srgbClr val="E95273"/>
                </a:solidFill>
                <a:latin typeface="Calibri" charset="0"/>
                <a:ea typeface="MS PGothic" charset="-128"/>
              </a:rPr>
              <a:t>- zanim zaczniesz</a:t>
            </a:r>
            <a:endParaRPr lang="pl-PL"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2045305" y="3097728"/>
            <a:ext cx="9366519" cy="2089803"/>
          </a:xfrm>
          <a:prstGeom prst="rect">
            <a:avLst/>
          </a:prstGeom>
        </p:spPr>
        <p:txBody>
          <a:bodyPr wrap="square">
            <a:spAutoFit/>
          </a:bodyPr>
          <a:lstStyle/>
          <a:p>
            <a:pPr>
              <a:spcBef>
                <a:spcPct val="20000"/>
              </a:spcBef>
              <a:spcAft>
                <a:spcPts val="600"/>
              </a:spcAft>
              <a:buClr>
                <a:srgbClr val="414140"/>
              </a:buClr>
              <a:defRPr/>
            </a:pPr>
            <a:r>
              <a:rPr lang="pl-PL" sz="2400" b="1" dirty="0" smtClean="0">
                <a:solidFill>
                  <a:srgbClr val="E95273"/>
                </a:solidFill>
              </a:rPr>
              <a:t>Sprawdzone</a:t>
            </a:r>
            <a:r>
              <a:rPr lang="pl-PL" sz="2400" b="1" dirty="0">
                <a:solidFill>
                  <a:srgbClr val="E95273"/>
                </a:solidFill>
              </a:rPr>
              <a:t>, sprawdzone, gotowe</a:t>
            </a:r>
          </a:p>
          <a:p>
            <a:pPr>
              <a:spcBef>
                <a:spcPct val="20000"/>
              </a:spcBef>
              <a:spcAft>
                <a:spcPts val="600"/>
              </a:spcAft>
              <a:buClr>
                <a:srgbClr val="414140"/>
              </a:buClr>
              <a:defRPr/>
            </a:pPr>
            <a:r>
              <a:rPr lang="pl-PL" sz="2400" dirty="0">
                <a:solidFill>
                  <a:srgbClr val="6D6E6C"/>
                </a:solidFill>
                <a:cs typeface="Arial" pitchFamily="34" charset="0"/>
              </a:rPr>
              <a:t>Najważniejszą częścią każdego wniosku jest PRZECZYTANIE WYTYCZNYCH, dokładne ich przestrzeganie i upewnienie się, że faktycznie spełniasz kryteria przyznania grantu - niektórzy </a:t>
            </a:r>
            <a:r>
              <a:rPr lang="pl-PL" sz="2400" dirty="0" smtClean="0">
                <a:solidFill>
                  <a:srgbClr val="6D6E6C"/>
                </a:solidFill>
                <a:cs typeface="Arial" pitchFamily="34" charset="0"/>
              </a:rPr>
              <a:t>„</a:t>
            </a:r>
            <a:r>
              <a:rPr lang="pl-PL" sz="2400" dirty="0" err="1" smtClean="0">
                <a:solidFill>
                  <a:srgbClr val="6D6E6C"/>
                </a:solidFill>
                <a:cs typeface="Arial" pitchFamily="34" charset="0"/>
              </a:rPr>
              <a:t>grantodawcy</a:t>
            </a:r>
            <a:r>
              <a:rPr lang="pl-PL" sz="2400" dirty="0" smtClean="0">
                <a:solidFill>
                  <a:srgbClr val="6D6E6C"/>
                </a:solidFill>
                <a:cs typeface="Arial" pitchFamily="34" charset="0"/>
              </a:rPr>
              <a:t>” </a:t>
            </a:r>
            <a:r>
              <a:rPr lang="pl-PL" sz="2400" dirty="0">
                <a:solidFill>
                  <a:srgbClr val="6D6E6C"/>
                </a:solidFill>
                <a:cs typeface="Arial" pitchFamily="34" charset="0"/>
              </a:rPr>
              <a:t>otrzymują do 30% wniosków niespełniających kryteriów </a:t>
            </a:r>
            <a:r>
              <a:rPr lang="pl-PL" sz="2400" dirty="0" smtClean="0">
                <a:solidFill>
                  <a:srgbClr val="6D6E6C"/>
                </a:solidFill>
                <a:cs typeface="Arial" pitchFamily="34" charset="0"/>
              </a:rPr>
              <a:t>kwalifikowalności.</a:t>
            </a:r>
            <a:endParaRPr lang="en-US" dirty="0">
              <a:solidFill>
                <a:srgbClr val="414140"/>
              </a:solidFill>
              <a:cs typeface="Arial" pitchFamily="34" charset="0"/>
            </a:endParaRPr>
          </a:p>
        </p:txBody>
      </p:sp>
      <p:sp>
        <p:nvSpPr>
          <p:cNvPr id="6" name="Flowchart: Connector 5">
            <a:extLst>
              <a:ext uri="{FF2B5EF4-FFF2-40B4-BE49-F238E27FC236}">
                <a16:creationId xmlns="" xmlns:a16="http://schemas.microsoft.com/office/drawing/2014/main" id="{4400D086-9D07-4CA6-AEA4-C1DA213FD00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53147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0" y="0"/>
            <a:ext cx="11569072" cy="1185624"/>
          </a:xfrm>
          <a:solidFill>
            <a:schemeClr val="bg1"/>
          </a:solidFill>
        </p:spPr>
        <p:txBody>
          <a:bodyPr>
            <a:noAutofit/>
          </a:bodyPr>
          <a:lstStyle/>
          <a:p>
            <a:pPr algn="ctr"/>
            <a:r>
              <a:rPr lang="pl-PL" b="1" dirty="0">
                <a:solidFill>
                  <a:srgbClr val="10B1A2"/>
                </a:solidFill>
              </a:rPr>
              <a:t>Czy jesteś gotowy, aby ubiegać się o </a:t>
            </a:r>
            <a:r>
              <a:rPr lang="pl-PL" b="1" dirty="0" smtClean="0">
                <a:solidFill>
                  <a:srgbClr val="10B1A2"/>
                </a:solidFill>
              </a:rPr>
              <a:t>grant: </a:t>
            </a:r>
            <a:br>
              <a:rPr lang="pl-PL" b="1" dirty="0" smtClean="0">
                <a:solidFill>
                  <a:srgbClr val="10B1A2"/>
                </a:solidFill>
              </a:rPr>
            </a:br>
            <a:r>
              <a:rPr lang="pl-PL" b="1" dirty="0" smtClean="0">
                <a:solidFill>
                  <a:srgbClr val="10B1A2"/>
                </a:solidFill>
              </a:rPr>
              <a:t>odpowiedz </a:t>
            </a:r>
            <a:r>
              <a:rPr lang="pl-PL" b="1" dirty="0">
                <a:solidFill>
                  <a:srgbClr val="10B1A2"/>
                </a:solidFill>
              </a:rPr>
              <a:t>na poniższe pytania</a:t>
            </a:r>
            <a:endParaRPr lang="en-IE" b="1" dirty="0">
              <a:solidFill>
                <a:srgbClr val="10B1A2"/>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graphicFrame>
        <p:nvGraphicFramePr>
          <p:cNvPr id="6" name="Table 5">
            <a:extLst>
              <a:ext uri="{FF2B5EF4-FFF2-40B4-BE49-F238E27FC236}">
                <a16:creationId xmlns="" xmlns:a16="http://schemas.microsoft.com/office/drawing/2014/main" id="{00CE44D9-32EF-4F02-BA69-4E2473BE0D5A}"/>
              </a:ext>
            </a:extLst>
          </p:cNvPr>
          <p:cNvGraphicFramePr>
            <a:graphicFrameLocks noGrp="1"/>
          </p:cNvGraphicFramePr>
          <p:nvPr>
            <p:extLst>
              <p:ext uri="{D42A27DB-BD31-4B8C-83A1-F6EECF244321}">
                <p14:modId xmlns:p14="http://schemas.microsoft.com/office/powerpoint/2010/main" val="3889226035"/>
              </p:ext>
            </p:extLst>
          </p:nvPr>
        </p:nvGraphicFramePr>
        <p:xfrm>
          <a:off x="0" y="1185624"/>
          <a:ext cx="12192000" cy="4937760"/>
        </p:xfrm>
        <a:graphic>
          <a:graphicData uri="http://schemas.openxmlformats.org/drawingml/2006/table">
            <a:tbl>
              <a:tblPr firstRow="1" bandRow="1">
                <a:tableStyleId>{5C22544A-7EE6-4342-B048-85BDC9FD1C3A}</a:tableStyleId>
              </a:tblPr>
              <a:tblGrid>
                <a:gridCol w="5972243">
                  <a:extLst>
                    <a:ext uri="{9D8B030D-6E8A-4147-A177-3AD203B41FA5}">
                      <a16:colId xmlns="" xmlns:a16="http://schemas.microsoft.com/office/drawing/2014/main" val="2511320271"/>
                    </a:ext>
                  </a:extLst>
                </a:gridCol>
                <a:gridCol w="6219757">
                  <a:extLst>
                    <a:ext uri="{9D8B030D-6E8A-4147-A177-3AD203B41FA5}">
                      <a16:colId xmlns="" xmlns:a16="http://schemas.microsoft.com/office/drawing/2014/main" val="2510859457"/>
                    </a:ext>
                  </a:extLst>
                </a:gridCol>
              </a:tblGrid>
              <a:tr h="430160">
                <a:tc>
                  <a:txBody>
                    <a:bodyPr/>
                    <a:lstStyle/>
                    <a:p>
                      <a:pPr algn="ctr"/>
                      <a:r>
                        <a:rPr lang="pl-PL" sz="2400" dirty="0" smtClean="0">
                          <a:solidFill>
                            <a:srgbClr val="E95273"/>
                          </a:solidFill>
                        </a:rPr>
                        <a:t>Pytania</a:t>
                      </a:r>
                      <a:endParaRPr lang="en-IE" sz="2400" dirty="0">
                        <a:solidFill>
                          <a:srgbClr val="E95273"/>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2400" dirty="0" smtClean="0">
                          <a:solidFill>
                            <a:srgbClr val="E95273"/>
                          </a:solidFill>
                        </a:rPr>
                        <a:t>Pytania</a:t>
                      </a:r>
                      <a:endParaRPr lang="en-IE" sz="2400" dirty="0">
                        <a:solidFill>
                          <a:srgbClr val="E9527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25927922"/>
                  </a:ext>
                </a:extLst>
              </a:tr>
              <a:tr h="477087">
                <a:tc>
                  <a:txBody>
                    <a:bodyPr/>
                    <a:lstStyle/>
                    <a:p>
                      <a:pPr marL="457200" indent="-457200">
                        <a:buFont typeface="+mj-lt"/>
                        <a:buAutoNum type="arabicPeriod"/>
                      </a:pPr>
                      <a:r>
                        <a:rPr lang="pl-PL" sz="2400" b="1" dirty="0" smtClean="0">
                          <a:solidFill>
                            <a:srgbClr val="E95273"/>
                          </a:solidFill>
                        </a:rPr>
                        <a:t>Kim jesteś </a:t>
                      </a:r>
                      <a:r>
                        <a:rPr lang="en-IE" sz="2400" b="1" dirty="0" smtClean="0">
                          <a:solidFill>
                            <a:srgbClr val="E95273"/>
                          </a:solidFill>
                        </a:rPr>
                        <a:t>?</a:t>
                      </a:r>
                      <a:r>
                        <a:rPr lang="en-IE" sz="2400" dirty="0">
                          <a:solidFill>
                            <a:srgbClr val="414140"/>
                          </a:solidFill>
                        </a:rPr>
                        <a:t/>
                      </a:r>
                      <a:br>
                        <a:rPr lang="en-IE" sz="2400" dirty="0">
                          <a:solidFill>
                            <a:srgbClr val="414140"/>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p>
                      <a:pPr marL="457200" indent="-457200">
                        <a:buFont typeface="+mj-lt"/>
                        <a:buAutoNum type="arabicPeriod"/>
                      </a:pPr>
                      <a:r>
                        <a:rPr lang="pl-PL" sz="2400" b="1" dirty="0" smtClean="0">
                          <a:solidFill>
                            <a:srgbClr val="E95273"/>
                          </a:solidFill>
                        </a:rPr>
                        <a:t>Co chcesz zrobić </a:t>
                      </a:r>
                      <a:r>
                        <a:rPr lang="en-IE" sz="2400" b="1" dirty="0" smtClean="0">
                          <a:solidFill>
                            <a:srgbClr val="E95273"/>
                          </a:solidFill>
                        </a:rPr>
                        <a:t>?</a:t>
                      </a:r>
                      <a:r>
                        <a:rPr lang="en-IE" sz="2400" dirty="0">
                          <a:solidFill>
                            <a:srgbClr val="414140"/>
                          </a:solidFill>
                        </a:rPr>
                        <a:t/>
                      </a:r>
                      <a:br>
                        <a:rPr lang="en-IE" sz="2400" dirty="0">
                          <a:solidFill>
                            <a:srgbClr val="414140"/>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p>
                      <a:pPr marL="457200" indent="-457200">
                        <a:buFont typeface="+mj-lt"/>
                        <a:buAutoNum type="arabicPeriod"/>
                      </a:pPr>
                      <a:r>
                        <a:rPr lang="pl-PL" sz="2400" b="1" dirty="0" smtClean="0">
                          <a:solidFill>
                            <a:srgbClr val="E95273"/>
                          </a:solidFill>
                        </a:rPr>
                        <a:t>Dlaczego chcesz to zrobić </a:t>
                      </a:r>
                      <a:r>
                        <a:rPr lang="en-IE" sz="2400" b="1" dirty="0" smtClean="0">
                          <a:solidFill>
                            <a:srgbClr val="E95273"/>
                          </a:solidFill>
                        </a:rPr>
                        <a:t>?</a:t>
                      </a:r>
                      <a:r>
                        <a:rPr lang="en-IE" sz="2400" dirty="0">
                          <a:solidFill>
                            <a:srgbClr val="414140"/>
                          </a:solidFill>
                        </a:rPr>
                        <a:t/>
                      </a:r>
                      <a:br>
                        <a:rPr lang="en-IE" sz="2400" dirty="0">
                          <a:solidFill>
                            <a:srgbClr val="414140"/>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p>
                      <a:pPr marL="457200" indent="-457200">
                        <a:buFont typeface="+mj-lt"/>
                        <a:buAutoNum type="arabicPeriod"/>
                      </a:pPr>
                      <a:r>
                        <a:rPr lang="pl-PL" sz="2400" b="1" dirty="0" smtClean="0">
                          <a:solidFill>
                            <a:srgbClr val="E95273"/>
                          </a:solidFill>
                        </a:rPr>
                        <a:t>Co zamierzasz osiągnąć </a:t>
                      </a:r>
                      <a:r>
                        <a:rPr lang="en-IE" sz="2400" b="1" dirty="0" smtClean="0">
                          <a:solidFill>
                            <a:srgbClr val="E95273"/>
                          </a:solidFill>
                        </a:rPr>
                        <a:t>?</a:t>
                      </a:r>
                      <a:r>
                        <a:rPr lang="en-IE" sz="2400" dirty="0">
                          <a:solidFill>
                            <a:srgbClr val="414140"/>
                          </a:solidFill>
                        </a:rPr>
                        <a:t/>
                      </a:r>
                      <a:br>
                        <a:rPr lang="en-IE" sz="2400" dirty="0">
                          <a:solidFill>
                            <a:srgbClr val="414140"/>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endParaRPr lang="pl-PL" sz="2400" kern="1200" dirty="0">
                        <a:solidFill>
                          <a:srgbClr val="6D6E6C"/>
                        </a:solidFill>
                        <a:latin typeface="+mn-lt"/>
                        <a:ea typeface="+mn-ea"/>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indent="-457200">
                        <a:buFont typeface="+mj-lt"/>
                        <a:buAutoNum type="arabicPeriod" startAt="5"/>
                      </a:pPr>
                      <a:r>
                        <a:rPr lang="pl-PL" sz="2400" b="1" dirty="0" smtClean="0">
                          <a:solidFill>
                            <a:srgbClr val="E95273"/>
                          </a:solidFill>
                        </a:rPr>
                        <a:t>Jak duży</a:t>
                      </a:r>
                      <a:r>
                        <a:rPr lang="pl-PL" sz="2400" b="1" baseline="0" dirty="0" smtClean="0">
                          <a:solidFill>
                            <a:srgbClr val="E95273"/>
                          </a:solidFill>
                        </a:rPr>
                        <a:t> będzie koszt </a:t>
                      </a:r>
                      <a:r>
                        <a:rPr lang="en-IE" sz="2400" b="1" dirty="0" smtClean="0">
                          <a:solidFill>
                            <a:srgbClr val="E95273"/>
                          </a:solidFill>
                        </a:rPr>
                        <a:t>?</a:t>
                      </a:r>
                      <a:r>
                        <a:rPr lang="en-IE" sz="2400" dirty="0">
                          <a:solidFill>
                            <a:srgbClr val="414140"/>
                          </a:solidFill>
                        </a:rPr>
                        <a:t/>
                      </a:r>
                      <a:br>
                        <a:rPr lang="en-IE" sz="2400" dirty="0">
                          <a:solidFill>
                            <a:srgbClr val="414140"/>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p>
                      <a:pPr marL="457200" indent="-457200">
                        <a:buFont typeface="+mj-lt"/>
                        <a:buAutoNum type="arabicPeriod" startAt="6"/>
                      </a:pPr>
                      <a:r>
                        <a:rPr lang="pl-PL" sz="2400" b="1" dirty="0" smtClean="0">
                          <a:solidFill>
                            <a:srgbClr val="E95273"/>
                          </a:solidFill>
                        </a:rPr>
                        <a:t>Ile potrzebujesz i od kogo </a:t>
                      </a:r>
                      <a:r>
                        <a:rPr lang="en-IE" sz="2400" b="1" dirty="0" smtClean="0">
                          <a:solidFill>
                            <a:srgbClr val="E95273"/>
                          </a:solidFill>
                        </a:rPr>
                        <a:t>?</a:t>
                      </a:r>
                      <a:r>
                        <a:rPr lang="en-IE" sz="2400" dirty="0">
                          <a:solidFill>
                            <a:srgbClr val="414140"/>
                          </a:solidFill>
                        </a:rPr>
                        <a:t/>
                      </a:r>
                      <a:br>
                        <a:rPr lang="en-IE" sz="2400" dirty="0">
                          <a:solidFill>
                            <a:srgbClr val="414140"/>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p>
                      <a:pPr marL="457200" indent="-457200">
                        <a:buFont typeface="+mj-lt"/>
                        <a:buAutoNum type="arabicPeriod" startAt="7"/>
                      </a:pPr>
                      <a:r>
                        <a:rPr lang="pl-PL" sz="2400" b="1" dirty="0" smtClean="0">
                          <a:solidFill>
                            <a:srgbClr val="E95273"/>
                          </a:solidFill>
                        </a:rPr>
                        <a:t>Ile (i co) wnosisz sam?</a:t>
                      </a:r>
                      <a:br>
                        <a:rPr lang="pl-PL" sz="2400" b="1" dirty="0" smtClean="0">
                          <a:solidFill>
                            <a:srgbClr val="E95273"/>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p>
                      <a:pPr marL="457200" indent="-457200">
                        <a:buFont typeface="+mj-lt"/>
                        <a:buAutoNum type="arabicPeriod" startAt="8"/>
                      </a:pPr>
                      <a:r>
                        <a:rPr lang="pl-PL" sz="2400" b="1" dirty="0" smtClean="0">
                          <a:solidFill>
                            <a:srgbClr val="E95273"/>
                          </a:solidFill>
                        </a:rPr>
                        <a:t>Ile to zajmie i kiedy będziesz musiał zacząć?</a:t>
                      </a:r>
                      <a:br>
                        <a:rPr lang="pl-PL" sz="2400" b="1" dirty="0" smtClean="0">
                          <a:solidFill>
                            <a:srgbClr val="E95273"/>
                          </a:solidFill>
                        </a:rPr>
                      </a:br>
                      <a:r>
                        <a:rPr lang="pl-PL" sz="2400" kern="1200" dirty="0" smtClean="0">
                          <a:solidFill>
                            <a:srgbClr val="6D6E6C"/>
                          </a:solidFill>
                          <a:latin typeface="+mn-lt"/>
                          <a:ea typeface="+mn-ea"/>
                          <a:cs typeface="Arial" pitchFamily="34" charset="0"/>
                        </a:rPr>
                        <a:t>Tak - przejdź do następnego pytania. </a:t>
                      </a:r>
                      <a:br>
                        <a:rPr lang="pl-PL" sz="2400" kern="1200" dirty="0" smtClean="0">
                          <a:solidFill>
                            <a:srgbClr val="6D6E6C"/>
                          </a:solidFill>
                          <a:latin typeface="+mn-lt"/>
                          <a:ea typeface="+mn-ea"/>
                          <a:cs typeface="Arial" pitchFamily="34" charset="0"/>
                        </a:rPr>
                      </a:br>
                      <a:r>
                        <a:rPr lang="pl-PL" sz="2400" kern="1200" dirty="0" smtClean="0">
                          <a:solidFill>
                            <a:srgbClr val="6D6E6C"/>
                          </a:solidFill>
                          <a:latin typeface="+mn-lt"/>
                          <a:ea typeface="+mn-ea"/>
                          <a:cs typeface="Arial" pitchFamily="34" charset="0"/>
                        </a:rPr>
                        <a:t>Nie - pomyśl więcej.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39003722"/>
                  </a:ext>
                </a:extLst>
              </a:tr>
            </a:tbl>
          </a:graphicData>
        </a:graphic>
      </p:graphicFrame>
      <p:sp>
        <p:nvSpPr>
          <p:cNvPr id="5" name="Flowchart: Connector 4">
            <a:extLst>
              <a:ext uri="{FF2B5EF4-FFF2-40B4-BE49-F238E27FC236}">
                <a16:creationId xmlns="" xmlns:a16="http://schemas.microsoft.com/office/drawing/2014/main" id="{020D6426-0A5D-4170-9EDB-A692D6ACBE0D}"/>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215921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616699" y="877503"/>
            <a:ext cx="8312446" cy="697353"/>
          </a:xfrm>
        </p:spPr>
        <p:txBody>
          <a:bodyPr>
            <a:noAutofit/>
          </a:bodyPr>
          <a:lstStyle/>
          <a:p>
            <a:pPr algn="ctr"/>
            <a:r>
              <a:rPr lang="pl-PL" b="1" dirty="0">
                <a:solidFill>
                  <a:srgbClr val="E95273"/>
                </a:solidFill>
                <a:latin typeface="Calibri" charset="0"/>
                <a:ea typeface="MS PGothic" charset="-128"/>
              </a:rPr>
              <a:t>Pokonywanie „nie” podczas poszukiwania funduszy</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476564" y="2720223"/>
            <a:ext cx="11360302" cy="4210383"/>
          </a:xfrm>
          <a:prstGeom prst="rect">
            <a:avLst/>
          </a:prstGeom>
        </p:spPr>
        <p:txBody>
          <a:bodyPr wrap="square">
            <a:spAutoFit/>
          </a:bodyPr>
          <a:lstStyle/>
          <a:p>
            <a:pPr>
              <a:lnSpc>
                <a:spcPct val="80000"/>
              </a:lnSpc>
            </a:pPr>
            <a:r>
              <a:rPr lang="pl-PL" altLang="en-US" sz="2400" dirty="0">
                <a:solidFill>
                  <a:srgbClr val="7F7F7F"/>
                </a:solidFill>
              </a:rPr>
              <a:t>Jeśli </a:t>
            </a:r>
            <a:r>
              <a:rPr lang="pl-PL" altLang="en-US" sz="2400" dirty="0" smtClean="0">
                <a:solidFill>
                  <a:srgbClr val="7F7F7F"/>
                </a:solidFill>
              </a:rPr>
              <a:t>nie </a:t>
            </a:r>
            <a:r>
              <a:rPr lang="pl-PL" altLang="en-US" sz="2400" dirty="0">
                <a:solidFill>
                  <a:srgbClr val="7F7F7F"/>
                </a:solidFill>
              </a:rPr>
              <a:t>otrzymasz dotacji, funduszu społecznościowego ani miejsca na akceleratorze - pamiętaj, aby wykorzystać te </a:t>
            </a:r>
            <a:r>
              <a:rPr lang="pl-PL" altLang="en-US" sz="2400" dirty="0" smtClean="0">
                <a:solidFill>
                  <a:srgbClr val="7F7F7F"/>
                </a:solidFill>
              </a:rPr>
              <a:t>„odrzucenia” </a:t>
            </a:r>
            <a:r>
              <a:rPr lang="pl-PL" altLang="en-US" sz="2400" dirty="0">
                <a:solidFill>
                  <a:srgbClr val="7F7F7F"/>
                </a:solidFill>
              </a:rPr>
              <a:t>jako doświadczenie edukacyjne! </a:t>
            </a:r>
            <a:r>
              <a:rPr lang="pl-PL" altLang="en-US" sz="2400" dirty="0" smtClean="0">
                <a:solidFill>
                  <a:srgbClr val="7F7F7F"/>
                </a:solidFill>
              </a:rPr>
              <a:t>Odmowa  </a:t>
            </a:r>
            <a:r>
              <a:rPr lang="pl-PL" altLang="en-US" sz="2400" dirty="0">
                <a:solidFill>
                  <a:srgbClr val="7F7F7F"/>
                </a:solidFill>
              </a:rPr>
              <a:t>może być </a:t>
            </a:r>
            <a:r>
              <a:rPr lang="pl-PL" altLang="en-US" sz="2400" dirty="0" smtClean="0">
                <a:solidFill>
                  <a:srgbClr val="7F7F7F"/>
                </a:solidFill>
              </a:rPr>
              <a:t>przygnębiająca, ale  </a:t>
            </a:r>
            <a:r>
              <a:rPr lang="pl-PL" altLang="en-US" sz="2400" dirty="0">
                <a:solidFill>
                  <a:srgbClr val="7F7F7F"/>
                </a:solidFill>
              </a:rPr>
              <a:t>nie pozwól, żeby to </a:t>
            </a:r>
            <a:r>
              <a:rPr lang="pl-PL" altLang="en-US" sz="2400" dirty="0" smtClean="0">
                <a:solidFill>
                  <a:srgbClr val="7F7F7F"/>
                </a:solidFill>
              </a:rPr>
              <a:t>Cię </a:t>
            </a:r>
            <a:r>
              <a:rPr lang="pl-PL" altLang="en-US" sz="2400" dirty="0">
                <a:solidFill>
                  <a:srgbClr val="7F7F7F"/>
                </a:solidFill>
              </a:rPr>
              <a:t>pokonało. Rozważ </a:t>
            </a:r>
            <a:r>
              <a:rPr lang="pl-PL" altLang="en-US" sz="2400" dirty="0" smtClean="0">
                <a:solidFill>
                  <a:srgbClr val="7F7F7F"/>
                </a:solidFill>
              </a:rPr>
              <a:t>proponowane kroki</a:t>
            </a:r>
            <a:r>
              <a:rPr lang="pl-PL" altLang="en-US" sz="2400" dirty="0">
                <a:solidFill>
                  <a:srgbClr val="7F7F7F"/>
                </a:solidFill>
              </a:rPr>
              <a:t>, aby zwiększyć swoje </a:t>
            </a:r>
            <a:r>
              <a:rPr lang="pl-PL" altLang="en-US" sz="2400" dirty="0" smtClean="0">
                <a:solidFill>
                  <a:srgbClr val="7F7F7F"/>
                </a:solidFill>
              </a:rPr>
              <a:t>szanse, swój </a:t>
            </a:r>
            <a:r>
              <a:rPr lang="pl-PL" altLang="en-US" sz="2400" dirty="0">
                <a:solidFill>
                  <a:srgbClr val="7F7F7F"/>
                </a:solidFill>
              </a:rPr>
              <a:t>potencjał w zakresie </a:t>
            </a:r>
            <a:r>
              <a:rPr lang="pl-PL" altLang="en-US" sz="2400" dirty="0" smtClean="0">
                <a:solidFill>
                  <a:srgbClr val="7F7F7F"/>
                </a:solidFill>
              </a:rPr>
              <a:t>pozyskania </a:t>
            </a:r>
            <a:r>
              <a:rPr lang="pl-PL" altLang="en-US" sz="2400" dirty="0">
                <a:solidFill>
                  <a:srgbClr val="7F7F7F"/>
                </a:solidFill>
              </a:rPr>
              <a:t>finansowania w przyszłości i ogólnie złagodzić stres związany z zapewnieniem </a:t>
            </a:r>
            <a:r>
              <a:rPr lang="pl-PL" altLang="en-US" sz="2400" dirty="0" smtClean="0">
                <a:solidFill>
                  <a:srgbClr val="7F7F7F"/>
                </a:solidFill>
              </a:rPr>
              <a:t>finansowania.</a:t>
            </a:r>
          </a:p>
          <a:p>
            <a:pPr>
              <a:lnSpc>
                <a:spcPct val="80000"/>
              </a:lnSpc>
            </a:pPr>
            <a:endParaRPr lang="en-IE" sz="2400" dirty="0">
              <a:solidFill>
                <a:srgbClr val="414140"/>
              </a:solidFill>
            </a:endParaRPr>
          </a:p>
          <a:p>
            <a:pPr>
              <a:lnSpc>
                <a:spcPct val="80000"/>
              </a:lnSpc>
            </a:pPr>
            <a:r>
              <a:rPr lang="pl-PL" altLang="en-US" sz="2400" b="1" dirty="0">
                <a:solidFill>
                  <a:srgbClr val="E95273"/>
                </a:solidFill>
              </a:rPr>
              <a:t>Zastanów się nad swoim podejściem, bądź ze sobą szczery. </a:t>
            </a:r>
            <a:r>
              <a:rPr lang="pl-PL" altLang="en-US" sz="2400" dirty="0">
                <a:solidFill>
                  <a:srgbClr val="7F7F7F"/>
                </a:solidFill>
              </a:rPr>
              <a:t>Spieszyłeś się z aplikacją? </a:t>
            </a:r>
            <a:r>
              <a:rPr lang="pl-PL" altLang="en-US" sz="2400" dirty="0">
                <a:solidFill>
                  <a:srgbClr val="7F7F7F"/>
                </a:solidFill>
              </a:rPr>
              <a:t>Czy naprawdę myślisz, że spełniłeś </a:t>
            </a:r>
            <a:r>
              <a:rPr lang="pl-PL" altLang="en-US" sz="2400" dirty="0" smtClean="0">
                <a:solidFill>
                  <a:srgbClr val="7F7F7F"/>
                </a:solidFill>
              </a:rPr>
              <a:t>wymagania, </a:t>
            </a:r>
            <a:r>
              <a:rPr lang="pl-PL" altLang="en-US" sz="2400" dirty="0">
                <a:solidFill>
                  <a:srgbClr val="7F7F7F"/>
                </a:solidFill>
              </a:rPr>
              <a:t>czy też nie zrobiłeś tego </a:t>
            </a:r>
            <a:r>
              <a:rPr lang="pl-PL" altLang="en-US" sz="2400" dirty="0" smtClean="0">
                <a:solidFill>
                  <a:srgbClr val="7F7F7F"/>
                </a:solidFill>
              </a:rPr>
              <a:t>wystarczająco rzetelnie, </a:t>
            </a:r>
            <a:r>
              <a:rPr lang="pl-PL" altLang="en-US" sz="2400" dirty="0">
                <a:solidFill>
                  <a:srgbClr val="7F7F7F"/>
                </a:solidFill>
              </a:rPr>
              <a:t>pisząc o swoim projekcie</a:t>
            </a:r>
            <a:r>
              <a:rPr lang="pl-PL" altLang="en-US" sz="2400" dirty="0" smtClean="0">
                <a:solidFill>
                  <a:srgbClr val="7F7F7F"/>
                </a:solidFill>
              </a:rPr>
              <a:t>?</a:t>
            </a:r>
          </a:p>
          <a:p>
            <a:pPr>
              <a:lnSpc>
                <a:spcPct val="80000"/>
              </a:lnSpc>
            </a:pPr>
            <a:endParaRPr lang="en-IE" altLang="en-US" sz="2400" dirty="0">
              <a:solidFill>
                <a:srgbClr val="7F7F7F"/>
              </a:solidFill>
            </a:endParaRPr>
          </a:p>
          <a:p>
            <a:pPr>
              <a:lnSpc>
                <a:spcPct val="80000"/>
              </a:lnSpc>
            </a:pPr>
            <a:r>
              <a:rPr lang="pl-PL" altLang="en-US" sz="2400" b="1" dirty="0">
                <a:solidFill>
                  <a:srgbClr val="E95273"/>
                </a:solidFill>
              </a:rPr>
              <a:t>Poproś o informację zwrotną, </a:t>
            </a:r>
            <a:r>
              <a:rPr lang="pl-PL" altLang="en-US" sz="2400" dirty="0">
                <a:solidFill>
                  <a:srgbClr val="7F7F7F"/>
                </a:solidFill>
              </a:rPr>
              <a:t>nawet jeśli w liście z odmową określono powód odrzucenia, </a:t>
            </a:r>
            <a:r>
              <a:rPr lang="pl-PL" altLang="en-US" sz="2400" dirty="0" smtClean="0">
                <a:solidFill>
                  <a:srgbClr val="7F7F7F"/>
                </a:solidFill>
              </a:rPr>
              <a:t> </a:t>
            </a:r>
            <a:r>
              <a:rPr lang="pl-PL" altLang="en-US" sz="2400" dirty="0">
                <a:solidFill>
                  <a:srgbClr val="7F7F7F"/>
                </a:solidFill>
              </a:rPr>
              <a:t>prośba o </a:t>
            </a:r>
            <a:r>
              <a:rPr lang="pl-PL" altLang="en-US" sz="2400" dirty="0" smtClean="0">
                <a:solidFill>
                  <a:srgbClr val="7F7F7F"/>
                </a:solidFill>
              </a:rPr>
              <a:t>ustną informację </a:t>
            </a:r>
            <a:r>
              <a:rPr lang="pl-PL" altLang="en-US" sz="2400" dirty="0">
                <a:solidFill>
                  <a:srgbClr val="7F7F7F"/>
                </a:solidFill>
              </a:rPr>
              <a:t>zwrotną może czasem przynieść pełniejszą i bardziej otwartą </a:t>
            </a:r>
            <a:r>
              <a:rPr lang="pl-PL" altLang="en-US" sz="2400" dirty="0" smtClean="0">
                <a:solidFill>
                  <a:srgbClr val="7F7F7F"/>
                </a:solidFill>
              </a:rPr>
              <a:t>odpowiedź</a:t>
            </a:r>
            <a:r>
              <a:rPr lang="en-IE" altLang="en-US" sz="2400" dirty="0" smtClean="0">
                <a:solidFill>
                  <a:srgbClr val="7F7F7F"/>
                </a:solidFill>
              </a:rPr>
              <a:t>. </a:t>
            </a:r>
            <a:endParaRPr lang="en-IE" altLang="en-US" sz="2400" dirty="0">
              <a:solidFill>
                <a:srgbClr val="7F7F7F"/>
              </a:solidFill>
            </a:endParaRPr>
          </a:p>
          <a:p>
            <a:pPr>
              <a:buClr>
                <a:srgbClr val="414140"/>
              </a:buClr>
              <a:defRPr/>
            </a:pPr>
            <a:endParaRPr lang="en-US" dirty="0">
              <a:solidFill>
                <a:srgbClr val="414140"/>
              </a:solidFill>
              <a:cs typeface="Arial" pitchFamily="34" charset="0"/>
            </a:endParaRPr>
          </a:p>
        </p:txBody>
      </p:sp>
    </p:spTree>
    <p:extLst>
      <p:ext uri="{BB962C8B-B14F-4D97-AF65-F5344CB8AC3E}">
        <p14:creationId xmlns:p14="http://schemas.microsoft.com/office/powerpoint/2010/main" val="3566239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749880" y="659096"/>
            <a:ext cx="8263154" cy="697353"/>
          </a:xfrm>
        </p:spPr>
        <p:txBody>
          <a:bodyPr>
            <a:noAutofit/>
          </a:bodyPr>
          <a:lstStyle/>
          <a:p>
            <a:pPr algn="ctr"/>
            <a:r>
              <a:rPr lang="pl-PL" b="1" dirty="0">
                <a:solidFill>
                  <a:srgbClr val="E95273"/>
                </a:solidFill>
                <a:latin typeface="Calibri" charset="0"/>
                <a:ea typeface="MS PGothic" charset="-128"/>
              </a:rPr>
              <a:t>Pokonywanie „nie” podczas poszukiwania funduszy</a:t>
            </a:r>
            <a:endParaRPr lang="pl-PL"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328497" y="1879773"/>
            <a:ext cx="11684537" cy="4154984"/>
          </a:xfrm>
          <a:prstGeom prst="rect">
            <a:avLst/>
          </a:prstGeom>
          <a:solidFill>
            <a:schemeClr val="bg1"/>
          </a:solidFill>
        </p:spPr>
        <p:txBody>
          <a:bodyPr wrap="square">
            <a:spAutoFit/>
          </a:bodyPr>
          <a:lstStyle/>
          <a:p>
            <a:r>
              <a:rPr lang="pl-PL" sz="2400" b="1" dirty="0">
                <a:solidFill>
                  <a:srgbClr val="E95273"/>
                </a:solidFill>
              </a:rPr>
              <a:t>Działaj profesjonalnie, </a:t>
            </a:r>
            <a:r>
              <a:rPr lang="pl-PL" sz="2400" dirty="0">
                <a:solidFill>
                  <a:srgbClr val="7F7F7F"/>
                </a:solidFill>
              </a:rPr>
              <a:t>nawet jeśli jesteś zniechęcony, staraj się, aby twoje zachowanie </a:t>
            </a:r>
            <a:r>
              <a:rPr lang="pl-PL" sz="2400" dirty="0" smtClean="0">
                <a:solidFill>
                  <a:srgbClr val="7F7F7F"/>
                </a:solidFill>
              </a:rPr>
              <a:t/>
            </a:r>
            <a:br>
              <a:rPr lang="pl-PL" sz="2400" dirty="0" smtClean="0">
                <a:solidFill>
                  <a:srgbClr val="7F7F7F"/>
                </a:solidFill>
              </a:rPr>
            </a:br>
            <a:r>
              <a:rPr lang="pl-PL" sz="2400" dirty="0" smtClean="0">
                <a:solidFill>
                  <a:srgbClr val="7F7F7F"/>
                </a:solidFill>
              </a:rPr>
              <a:t>i </a:t>
            </a:r>
            <a:r>
              <a:rPr lang="pl-PL" sz="2400" dirty="0">
                <a:solidFill>
                  <a:srgbClr val="7F7F7F"/>
                </a:solidFill>
              </a:rPr>
              <a:t>działania były jak najbardziej profesjonalne. Jeśli grzecznie podziękujesz </a:t>
            </a:r>
            <a:r>
              <a:rPr lang="pl-PL" sz="2400" dirty="0" smtClean="0">
                <a:solidFill>
                  <a:srgbClr val="7F7F7F"/>
                </a:solidFill>
              </a:rPr>
              <a:t>potencjalnemu inwestorowi  </a:t>
            </a:r>
            <a:r>
              <a:rPr lang="pl-PL" sz="2400" dirty="0">
                <a:solidFill>
                  <a:srgbClr val="7F7F7F"/>
                </a:solidFill>
              </a:rPr>
              <a:t>za poświęcony czas </a:t>
            </a:r>
            <a:r>
              <a:rPr lang="pl-PL" sz="2400" dirty="0" smtClean="0">
                <a:solidFill>
                  <a:srgbClr val="7F7F7F"/>
                </a:solidFill>
              </a:rPr>
              <a:t>to  </a:t>
            </a:r>
            <a:r>
              <a:rPr lang="pl-PL" sz="2400" dirty="0">
                <a:solidFill>
                  <a:srgbClr val="7F7F7F"/>
                </a:solidFill>
              </a:rPr>
              <a:t>w ciągu kilku tygodni po zebraniu większej ilości informacji lub dostosowaniu modelu biznesowego, możesz mieć znacznie większe szanse na uzyskanie tego finansowania.</a:t>
            </a:r>
            <a:endParaRPr lang="en-IE" altLang="en-US" sz="2400" dirty="0">
              <a:solidFill>
                <a:srgbClr val="7F7F7F"/>
              </a:solidFill>
            </a:endParaRPr>
          </a:p>
          <a:p>
            <a:endParaRPr lang="pl-PL" altLang="en-US" sz="2400" b="1" dirty="0" smtClean="0">
              <a:solidFill>
                <a:srgbClr val="E95273"/>
              </a:solidFill>
            </a:endParaRPr>
          </a:p>
          <a:p>
            <a:r>
              <a:rPr lang="pl-PL" altLang="en-US" sz="2400" b="1" dirty="0">
                <a:solidFill>
                  <a:srgbClr val="E95273"/>
                </a:solidFill>
              </a:rPr>
              <a:t>Dowiedz się, </a:t>
            </a:r>
            <a:r>
              <a:rPr lang="pl-PL" altLang="en-US" sz="2400" b="1" dirty="0" smtClean="0">
                <a:solidFill>
                  <a:srgbClr val="E95273"/>
                </a:solidFill>
              </a:rPr>
              <a:t>jakie działania otrzymały </a:t>
            </a:r>
            <a:r>
              <a:rPr lang="pl-PL" altLang="en-US" sz="2400" b="1" dirty="0">
                <a:solidFill>
                  <a:srgbClr val="E95273"/>
                </a:solidFill>
              </a:rPr>
              <a:t>fundusze, </a:t>
            </a:r>
            <a:r>
              <a:rPr lang="pl-PL" altLang="en-US" sz="2400" dirty="0">
                <a:solidFill>
                  <a:srgbClr val="7F7F7F"/>
                </a:solidFill>
              </a:rPr>
              <a:t>fundatorzy często publikują listy tego, co </a:t>
            </a:r>
            <a:r>
              <a:rPr lang="pl-PL" altLang="en-US" sz="2400" dirty="0" smtClean="0">
                <a:solidFill>
                  <a:srgbClr val="7F7F7F"/>
                </a:solidFill>
              </a:rPr>
              <a:t>wspierają.</a:t>
            </a:r>
            <a:r>
              <a:rPr lang="en-IE" altLang="en-US" sz="2400" dirty="0">
                <a:solidFill>
                  <a:srgbClr val="7F7F7F"/>
                </a:solidFill>
              </a:rPr>
              <a:t/>
            </a:r>
            <a:br>
              <a:rPr lang="en-IE" altLang="en-US" sz="2400" dirty="0">
                <a:solidFill>
                  <a:srgbClr val="7F7F7F"/>
                </a:solidFill>
              </a:rPr>
            </a:br>
            <a:r>
              <a:rPr lang="pl-PL" altLang="en-US" sz="2400" dirty="0">
                <a:solidFill>
                  <a:srgbClr val="7F7F7F"/>
                </a:solidFill>
              </a:rPr>
              <a:t>Co zauważasz w projektach, które otrzymały dofinansowanie? Czy firmy były na innym etapie niż Ty? Czy </a:t>
            </a:r>
            <a:r>
              <a:rPr lang="pl-PL" altLang="en-US" sz="2400" dirty="0" smtClean="0">
                <a:solidFill>
                  <a:srgbClr val="7F7F7F"/>
                </a:solidFill>
              </a:rPr>
              <a:t>prosiłaś </a:t>
            </a:r>
            <a:r>
              <a:rPr lang="pl-PL" altLang="en-US" sz="2400" dirty="0">
                <a:solidFill>
                  <a:srgbClr val="7F7F7F"/>
                </a:solidFill>
              </a:rPr>
              <a:t>o dużo więcej (lub mniej) pieniędzy, niż otrzymali? Czy </a:t>
            </a:r>
            <a:r>
              <a:rPr lang="pl-PL" altLang="en-US" sz="2400" dirty="0" smtClean="0">
                <a:solidFill>
                  <a:srgbClr val="7F7F7F"/>
                </a:solidFill>
              </a:rPr>
              <a:t>ubiegałaś </a:t>
            </a:r>
            <a:r>
              <a:rPr lang="pl-PL" altLang="en-US" sz="2400" dirty="0">
                <a:solidFill>
                  <a:srgbClr val="7F7F7F"/>
                </a:solidFill>
              </a:rPr>
              <a:t>się o działania, których ten fundator nie wspierał?</a:t>
            </a:r>
            <a:endParaRPr lang="en-US" dirty="0">
              <a:solidFill>
                <a:srgbClr val="414140"/>
              </a:solidFill>
              <a:cs typeface="Arial" pitchFamily="34" charset="0"/>
            </a:endParaRPr>
          </a:p>
        </p:txBody>
      </p:sp>
    </p:spTree>
    <p:extLst>
      <p:ext uri="{BB962C8B-B14F-4D97-AF65-F5344CB8AC3E}">
        <p14:creationId xmlns:p14="http://schemas.microsoft.com/office/powerpoint/2010/main" val="30709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IE" dirty="0">
              <a:solidFill>
                <a:srgbClr val="E95273"/>
              </a:solidFill>
            </a:endParaRPr>
          </a:p>
          <a:p>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3" name="Text Placeholder 2">
            <a:extLst>
              <a:ext uri="{FF2B5EF4-FFF2-40B4-BE49-F238E27FC236}">
                <a16:creationId xmlns="" xmlns:a16="http://schemas.microsoft.com/office/drawing/2014/main" id="{CE4B4BB8-FDA2-4C08-8DC2-CA33E36B54A0}"/>
              </a:ext>
            </a:extLst>
          </p:cNvPr>
          <p:cNvSpPr>
            <a:spLocks noGrp="1"/>
          </p:cNvSpPr>
          <p:nvPr>
            <p:ph type="body" sz="quarter" idx="14"/>
          </p:nvPr>
        </p:nvSpPr>
        <p:spPr>
          <a:xfrm>
            <a:off x="3696831" y="1156138"/>
            <a:ext cx="7872240" cy="552412"/>
          </a:xfrm>
        </p:spPr>
        <p:txBody>
          <a:bodyPr/>
          <a:lstStyle/>
          <a:p>
            <a:r>
              <a:rPr lang="pl-PL" altLang="en-US" sz="3600" b="1" dirty="0" smtClean="0">
                <a:solidFill>
                  <a:srgbClr val="E95273"/>
                </a:solidFill>
                <a:latin typeface="Calibri" panose="020F0502020204030204" pitchFamily="34" charset="0"/>
              </a:rPr>
              <a:t>F</a:t>
            </a:r>
            <a:r>
              <a:rPr lang="en-IE" altLang="en-US" sz="3600" b="1" dirty="0" err="1" smtClean="0">
                <a:solidFill>
                  <a:srgbClr val="E95273"/>
                </a:solidFill>
                <a:latin typeface="Calibri" panose="020F0502020204030204" pitchFamily="34" charset="0"/>
              </a:rPr>
              <a:t>inansowa</a:t>
            </a:r>
            <a:r>
              <a:rPr lang="pl-PL" altLang="en-US" sz="3600" b="1" dirty="0">
                <a:solidFill>
                  <a:srgbClr val="E95273"/>
                </a:solidFill>
                <a:latin typeface="Calibri" panose="020F0502020204030204" pitchFamily="34" charset="0"/>
              </a:rPr>
              <a:t> </a:t>
            </a:r>
            <a:r>
              <a:rPr lang="pl-PL" altLang="en-US" sz="3600" b="1" dirty="0" smtClean="0">
                <a:solidFill>
                  <a:srgbClr val="E95273"/>
                </a:solidFill>
                <a:latin typeface="Calibri" panose="020F0502020204030204" pitchFamily="34" charset="0"/>
              </a:rPr>
              <a:t>część </a:t>
            </a:r>
            <a:r>
              <a:rPr lang="pl-PL" altLang="en-US" sz="3600" b="1" dirty="0">
                <a:solidFill>
                  <a:srgbClr val="E95273"/>
                </a:solidFill>
                <a:latin typeface="Calibri" panose="020F0502020204030204" pitchFamily="34" charset="0"/>
              </a:rPr>
              <a:t>B</a:t>
            </a:r>
            <a:r>
              <a:rPr lang="en-IE" altLang="en-US" sz="3600" b="1" dirty="0" err="1" smtClean="0">
                <a:solidFill>
                  <a:srgbClr val="E95273"/>
                </a:solidFill>
                <a:latin typeface="Calibri" panose="020F0502020204030204" pitchFamily="34" charset="0"/>
              </a:rPr>
              <a:t>iznes</a:t>
            </a:r>
            <a:r>
              <a:rPr lang="pl-PL" altLang="en-US" sz="3600" b="1" dirty="0" smtClean="0">
                <a:solidFill>
                  <a:srgbClr val="E95273"/>
                </a:solidFill>
                <a:latin typeface="Calibri" panose="020F0502020204030204" pitchFamily="34" charset="0"/>
              </a:rPr>
              <a:t> </a:t>
            </a:r>
            <a:r>
              <a:rPr lang="pl-PL" altLang="en-US" sz="3600" b="1" dirty="0">
                <a:solidFill>
                  <a:srgbClr val="E95273"/>
                </a:solidFill>
                <a:latin typeface="Calibri" panose="020F0502020204030204" pitchFamily="34" charset="0"/>
              </a:rPr>
              <a:t>P</a:t>
            </a:r>
            <a:r>
              <a:rPr lang="en-IE" altLang="en-US" sz="3600" b="1" dirty="0" err="1" smtClean="0">
                <a:solidFill>
                  <a:srgbClr val="E95273"/>
                </a:solidFill>
                <a:latin typeface="Calibri" panose="020F0502020204030204" pitchFamily="34" charset="0"/>
              </a:rPr>
              <a:t>lanu</a:t>
            </a:r>
            <a:endParaRPr lang="en-IE" b="1" dirty="0"/>
          </a:p>
        </p:txBody>
      </p:sp>
      <p:sp>
        <p:nvSpPr>
          <p:cNvPr id="2" name="Rectangle 1">
            <a:extLst>
              <a:ext uri="{FF2B5EF4-FFF2-40B4-BE49-F238E27FC236}">
                <a16:creationId xmlns="" xmlns:a16="http://schemas.microsoft.com/office/drawing/2014/main" id="{FD9BBD02-F714-4305-872F-117C43DA2911}"/>
              </a:ext>
            </a:extLst>
          </p:cNvPr>
          <p:cNvSpPr/>
          <p:nvPr/>
        </p:nvSpPr>
        <p:spPr>
          <a:xfrm>
            <a:off x="4459357" y="2091515"/>
            <a:ext cx="7407087" cy="4524315"/>
          </a:xfrm>
          <a:prstGeom prst="rect">
            <a:avLst/>
          </a:prstGeom>
        </p:spPr>
        <p:txBody>
          <a:bodyPr wrap="square">
            <a:spAutoFit/>
          </a:bodyPr>
          <a:lstStyle/>
          <a:p>
            <a:r>
              <a:rPr lang="pl-PL" sz="2400" dirty="0">
                <a:solidFill>
                  <a:srgbClr val="615F5D"/>
                </a:solidFill>
              </a:rPr>
              <a:t>Żaden </a:t>
            </a:r>
            <a:r>
              <a:rPr lang="pl-PL" sz="2400" dirty="0" smtClean="0">
                <a:solidFill>
                  <a:srgbClr val="615F5D"/>
                </a:solidFill>
              </a:rPr>
              <a:t>biznes plan </a:t>
            </a:r>
            <a:r>
              <a:rPr lang="pl-PL" sz="2400" dirty="0">
                <a:solidFill>
                  <a:srgbClr val="615F5D"/>
                </a:solidFill>
              </a:rPr>
              <a:t>nie jest kompletny bez finansów. Jeśli sprzedaż i marketing są motorem biznesu, to finanse są siłą napędową!</a:t>
            </a:r>
          </a:p>
          <a:p>
            <a:endParaRPr lang="pl-PL" sz="2400" dirty="0">
              <a:solidFill>
                <a:srgbClr val="615F5D"/>
              </a:solidFill>
            </a:endParaRPr>
          </a:p>
          <a:p>
            <a:r>
              <a:rPr lang="pl-PL" sz="2400" dirty="0">
                <a:solidFill>
                  <a:srgbClr val="615F5D"/>
                </a:solidFill>
              </a:rPr>
              <a:t>Część finansowa </a:t>
            </a:r>
            <a:r>
              <a:rPr lang="pl-PL" sz="2400" dirty="0" smtClean="0">
                <a:solidFill>
                  <a:srgbClr val="615F5D"/>
                </a:solidFill>
              </a:rPr>
              <a:t>biznes planu </a:t>
            </a:r>
            <a:r>
              <a:rPr lang="pl-PL" sz="2400" dirty="0">
                <a:solidFill>
                  <a:srgbClr val="615F5D"/>
                </a:solidFill>
              </a:rPr>
              <a:t>jest podstawą budżetu biznesowego i użytecznym narzędziem do comiesięcznego zarządzania przepływami pieniężnymi.</a:t>
            </a:r>
          </a:p>
          <a:p>
            <a:endParaRPr lang="pl-PL" sz="2400" dirty="0">
              <a:solidFill>
                <a:srgbClr val="615F5D"/>
              </a:solidFill>
            </a:endParaRPr>
          </a:p>
          <a:p>
            <a:r>
              <a:rPr lang="pl-PL" sz="2400" dirty="0">
                <a:solidFill>
                  <a:srgbClr val="615F5D"/>
                </a:solidFill>
              </a:rPr>
              <a:t>Wypełniając ten moduł, będziesz w stanie z pewnością określić profil finansowy swojej firmy, potrzebne inwestycje i jasno określić drogi do </a:t>
            </a:r>
            <a:r>
              <a:rPr lang="pl-PL" sz="2400" dirty="0" smtClean="0">
                <a:solidFill>
                  <a:srgbClr val="615F5D"/>
                </a:solidFill>
              </a:rPr>
              <a:t>finansowania zakończonego sukcesem.</a:t>
            </a:r>
            <a:endParaRPr lang="en-IE" sz="2400" dirty="0">
              <a:solidFill>
                <a:srgbClr val="615F5D"/>
              </a:solidFill>
            </a:endParaRPr>
          </a:p>
        </p:txBody>
      </p:sp>
      <p:pic>
        <p:nvPicPr>
          <p:cNvPr id="6" name="Picture 5" descr="A close up of a piece of paper&#10;&#10;Description automatically generated">
            <a:extLst>
              <a:ext uri="{FF2B5EF4-FFF2-40B4-BE49-F238E27FC236}">
                <a16:creationId xmlns="" xmlns:a16="http://schemas.microsoft.com/office/drawing/2014/main" id="{CE95A782-D759-4225-A885-9D04AAB9A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557" y="3229583"/>
            <a:ext cx="3784874" cy="2472280"/>
          </a:xfrm>
          <a:prstGeom prst="rect">
            <a:avLst/>
          </a:prstGeom>
        </p:spPr>
      </p:pic>
    </p:spTree>
    <p:extLst>
      <p:ext uri="{BB962C8B-B14F-4D97-AF65-F5344CB8AC3E}">
        <p14:creationId xmlns:p14="http://schemas.microsoft.com/office/powerpoint/2010/main" val="1292981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827946" y="840769"/>
            <a:ext cx="8437627" cy="697353"/>
          </a:xfrm>
        </p:spPr>
        <p:txBody>
          <a:bodyPr>
            <a:noAutofit/>
          </a:bodyPr>
          <a:lstStyle/>
          <a:p>
            <a:pPr algn="ctr"/>
            <a:r>
              <a:rPr lang="pl-PL" b="1" dirty="0">
                <a:solidFill>
                  <a:srgbClr val="E95273"/>
                </a:solidFill>
                <a:latin typeface="Calibri" charset="0"/>
                <a:ea typeface="MS PGothic" charset="-128"/>
              </a:rPr>
              <a:t>Pokonywanie „nie” podczas poszukiwania funduszy</a:t>
            </a:r>
            <a:endParaRPr lang="pl-PL"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476563" y="2559965"/>
            <a:ext cx="11502915" cy="4154984"/>
          </a:xfrm>
          <a:prstGeom prst="rect">
            <a:avLst/>
          </a:prstGeom>
        </p:spPr>
        <p:txBody>
          <a:bodyPr wrap="square">
            <a:spAutoFit/>
          </a:bodyPr>
          <a:lstStyle/>
          <a:p>
            <a:r>
              <a:rPr lang="en-IE" altLang="en-US" sz="2400" dirty="0">
                <a:solidFill>
                  <a:srgbClr val="414140"/>
                </a:solidFill>
              </a:rPr>
              <a:t> </a:t>
            </a:r>
            <a:r>
              <a:rPr lang="pl-PL" altLang="en-US" sz="2400" b="1" dirty="0">
                <a:solidFill>
                  <a:srgbClr val="E95273"/>
                </a:solidFill>
              </a:rPr>
              <a:t>Zastanów się nad </a:t>
            </a:r>
            <a:r>
              <a:rPr lang="pl-PL" altLang="en-US" sz="2400" b="1" dirty="0" smtClean="0">
                <a:solidFill>
                  <a:srgbClr val="E95273"/>
                </a:solidFill>
              </a:rPr>
              <a:t>możliwymi opcjami </a:t>
            </a:r>
            <a:r>
              <a:rPr lang="pl-PL" altLang="en-US" sz="2400" dirty="0">
                <a:solidFill>
                  <a:srgbClr val="7F7F7F"/>
                </a:solidFill>
              </a:rPr>
              <a:t>Nie ma dobrego ani złego sposobu zdobywania funduszy. Jeśli wydaje się, że jeden kanał generuje więcej przeszkód niż </a:t>
            </a:r>
            <a:r>
              <a:rPr lang="pl-PL" altLang="en-US" sz="2400" dirty="0" smtClean="0">
                <a:solidFill>
                  <a:srgbClr val="7F7F7F"/>
                </a:solidFill>
              </a:rPr>
              <a:t>możliwości, </a:t>
            </a:r>
            <a:r>
              <a:rPr lang="pl-PL" altLang="en-US" sz="2400" dirty="0">
                <a:solidFill>
                  <a:srgbClr val="7F7F7F"/>
                </a:solidFill>
              </a:rPr>
              <a:t>być może nadszedł czas, aby zmienić swoją strategię. </a:t>
            </a:r>
            <a:r>
              <a:rPr lang="pl-PL" altLang="en-US" sz="2400" dirty="0">
                <a:solidFill>
                  <a:srgbClr val="7F7F7F"/>
                </a:solidFill>
              </a:rPr>
              <a:t>Zwiększenie szans na otrzymanie odpowiedzi „tak” może być prostą kwestią wyboru odpowiedniego kanału (lub grupy kanałów) do wykorzystania w celu pozyskania finansowania.</a:t>
            </a:r>
            <a:endParaRPr lang="en-US" sz="2400" dirty="0">
              <a:solidFill>
                <a:srgbClr val="7F7F7F"/>
              </a:solidFill>
            </a:endParaRPr>
          </a:p>
          <a:p>
            <a:endParaRPr lang="en-US" sz="2400" b="1" dirty="0">
              <a:solidFill>
                <a:srgbClr val="E95273"/>
              </a:solidFill>
            </a:endParaRPr>
          </a:p>
          <a:p>
            <a:r>
              <a:rPr lang="pl-PL" sz="2400" b="1" dirty="0">
                <a:solidFill>
                  <a:srgbClr val="E95273"/>
                </a:solidFill>
              </a:rPr>
              <a:t>Spójrz na swój model biznesowy </a:t>
            </a:r>
            <a:r>
              <a:rPr lang="pl-PL" sz="2400" dirty="0">
                <a:solidFill>
                  <a:srgbClr val="7F7F7F"/>
                </a:solidFill>
              </a:rPr>
              <a:t>Wykorzystaj </a:t>
            </a:r>
            <a:r>
              <a:rPr lang="pl-PL" sz="2400" dirty="0" smtClean="0">
                <a:solidFill>
                  <a:srgbClr val="7F7F7F"/>
                </a:solidFill>
              </a:rPr>
              <a:t>odmowę jako </a:t>
            </a:r>
            <a:r>
              <a:rPr lang="pl-PL" sz="2400" dirty="0">
                <a:solidFill>
                  <a:srgbClr val="7F7F7F"/>
                </a:solidFill>
              </a:rPr>
              <a:t>okazję do nauki. </a:t>
            </a:r>
            <a:r>
              <a:rPr lang="pl-PL" sz="2400" dirty="0">
                <a:solidFill>
                  <a:srgbClr val="7F7F7F"/>
                </a:solidFill>
              </a:rPr>
              <a:t>Przyjrzyj się swojemu modelowi biznesowemu pod kątem wszelkich poważnych wad lub słabości. </a:t>
            </a:r>
            <a:r>
              <a:rPr lang="pl-PL" sz="2400" dirty="0">
                <a:solidFill>
                  <a:srgbClr val="7F7F7F"/>
                </a:solidFill>
              </a:rPr>
              <a:t>Naprawienie tych luk sprawi, że Twój ogólny pomysł na biznes będzie bardziej atrakcyjny dla innych potencjalnych inwestorów i może wystarczyć, aby </a:t>
            </a:r>
            <a:r>
              <a:rPr lang="pl-PL" sz="2400" dirty="0" smtClean="0">
                <a:solidFill>
                  <a:srgbClr val="7F7F7F"/>
                </a:solidFill>
              </a:rPr>
              <a:t>zmienili  </a:t>
            </a:r>
            <a:r>
              <a:rPr lang="pl-PL" sz="2400" dirty="0">
                <a:solidFill>
                  <a:srgbClr val="7F7F7F"/>
                </a:solidFill>
              </a:rPr>
              <a:t>zdanie </a:t>
            </a:r>
            <a:r>
              <a:rPr lang="pl-PL" sz="2400" dirty="0" smtClean="0">
                <a:solidFill>
                  <a:srgbClr val="7F7F7F"/>
                </a:solidFill>
              </a:rPr>
              <a:t>Ci którzy początkowo odrzucali Twój pomysł.</a:t>
            </a:r>
            <a:endParaRPr lang="en-US" sz="2400" dirty="0">
              <a:solidFill>
                <a:srgbClr val="7F7F7F"/>
              </a:solidFill>
            </a:endParaRPr>
          </a:p>
        </p:txBody>
      </p:sp>
    </p:spTree>
    <p:extLst>
      <p:ext uri="{BB962C8B-B14F-4D97-AF65-F5344CB8AC3E}">
        <p14:creationId xmlns:p14="http://schemas.microsoft.com/office/powerpoint/2010/main" val="158535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3987801" y="787056"/>
            <a:ext cx="7581270" cy="697353"/>
          </a:xfrm>
        </p:spPr>
        <p:txBody>
          <a:bodyPr>
            <a:noAutofit/>
          </a:bodyPr>
          <a:lstStyle/>
          <a:p>
            <a:pPr algn="ctr"/>
            <a:r>
              <a:rPr lang="pl-PL" b="1" dirty="0">
                <a:solidFill>
                  <a:srgbClr val="E95273"/>
                </a:solidFill>
                <a:latin typeface="Calibri" charset="0"/>
                <a:ea typeface="MS PGothic" charset="-128"/>
              </a:rPr>
              <a:t>Pokonywanie „nie” podczas poszukiwania funduszy</a:t>
            </a: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962CF45-0B32-4D91-A21C-6F8B08052A8F}"/>
              </a:ext>
            </a:extLst>
          </p:cNvPr>
          <p:cNvSpPr/>
          <p:nvPr/>
        </p:nvSpPr>
        <p:spPr>
          <a:xfrm>
            <a:off x="3987801" y="2400301"/>
            <a:ext cx="7672896" cy="2677656"/>
          </a:xfrm>
          <a:prstGeom prst="rect">
            <a:avLst/>
          </a:prstGeom>
        </p:spPr>
        <p:txBody>
          <a:bodyPr wrap="square">
            <a:spAutoFit/>
          </a:bodyPr>
          <a:lstStyle/>
          <a:p>
            <a:pPr algn="just"/>
            <a:r>
              <a:rPr lang="en-IE" altLang="en-US" sz="2400" dirty="0">
                <a:solidFill>
                  <a:srgbClr val="7F7F7F"/>
                </a:solidFill>
              </a:rPr>
              <a:t> </a:t>
            </a:r>
            <a:r>
              <a:rPr lang="pl-PL" sz="2400" dirty="0">
                <a:solidFill>
                  <a:srgbClr val="7F7F7F"/>
                </a:solidFill>
              </a:rPr>
              <a:t>Ucz się i ulepszaj </a:t>
            </a:r>
            <a:r>
              <a:rPr lang="pl-PL" sz="2400" dirty="0" smtClean="0">
                <a:solidFill>
                  <a:srgbClr val="7F7F7F"/>
                </a:solidFill>
              </a:rPr>
              <a:t>swój pomysł. </a:t>
            </a:r>
            <a:r>
              <a:rPr lang="pl-PL" sz="2400" dirty="0">
                <a:solidFill>
                  <a:srgbClr val="7F7F7F"/>
                </a:solidFill>
              </a:rPr>
              <a:t>Twoja oferta musi być mocna, aby przyciągnąć uwagę potencjalnych inwestorów. W ciągu minuty lub kilku zdań powinieneś być w stanie wyjaśnić swoją koncepcję biznesową i dokładnie, dlaczego jest to cenna okazja inwestycyjna dla potencjalnego klienta. Jeśli nie możesz tego zrobić, Twoja prezentacja wymaga dopracowania.</a:t>
            </a:r>
            <a:endParaRPr lang="en-US" dirty="0">
              <a:solidFill>
                <a:srgbClr val="414140"/>
              </a:solidFill>
              <a:cs typeface="Arial" pitchFamily="34" charset="0"/>
            </a:endParaRPr>
          </a:p>
        </p:txBody>
      </p:sp>
    </p:spTree>
    <p:extLst>
      <p:ext uri="{BB962C8B-B14F-4D97-AF65-F5344CB8AC3E}">
        <p14:creationId xmlns:p14="http://schemas.microsoft.com/office/powerpoint/2010/main" val="614483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261882" y="846453"/>
            <a:ext cx="8262007" cy="697353"/>
          </a:xfrm>
        </p:spPr>
        <p:txBody>
          <a:bodyPr>
            <a:normAutofit fontScale="85000" lnSpcReduction="10000"/>
          </a:bodyPr>
          <a:lstStyle/>
          <a:p>
            <a:r>
              <a:rPr lang="en-IE" b="1" dirty="0" smtClean="0">
                <a:solidFill>
                  <a:srgbClr val="E95273"/>
                </a:solidFill>
              </a:rPr>
              <a:t>Crowd Funding</a:t>
            </a:r>
            <a:r>
              <a:rPr lang="pl-PL" b="1" dirty="0" smtClean="0">
                <a:solidFill>
                  <a:srgbClr val="E95273"/>
                </a:solidFill>
              </a:rPr>
              <a:t> – finansowanie społecznościowe</a:t>
            </a:r>
            <a:r>
              <a:rPr lang="en-IE" b="1" dirty="0" smtClean="0">
                <a:solidFill>
                  <a:srgbClr val="E95273"/>
                </a:solidFill>
              </a:rPr>
              <a:t> </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 xmlns:a16="http://schemas.microsoft.com/office/drawing/2014/main" id="{4960EA46-5CE9-4ABB-85EA-9B22CC5B45C9}"/>
              </a:ext>
            </a:extLst>
          </p:cNvPr>
          <p:cNvSpPr/>
          <p:nvPr/>
        </p:nvSpPr>
        <p:spPr>
          <a:xfrm>
            <a:off x="585540" y="2191619"/>
            <a:ext cx="9460160" cy="3785652"/>
          </a:xfrm>
          <a:prstGeom prst="rect">
            <a:avLst/>
          </a:prstGeom>
        </p:spPr>
        <p:txBody>
          <a:bodyPr wrap="square">
            <a:spAutoFit/>
          </a:bodyPr>
          <a:lstStyle/>
          <a:p>
            <a:pPr algn="just"/>
            <a:r>
              <a:rPr lang="pl-PL" sz="2400" dirty="0">
                <a:solidFill>
                  <a:srgbClr val="7F7F7F"/>
                </a:solidFill>
              </a:rPr>
              <a:t>Finansowanie społecznościowe to finansowanie nowego projektu poprzez zebranie wielu niewielkich kwot pieniędzy od dużej liczby osób. Tysiące firm w całej Europie pozyskało fundusze za pośrednictwem platform finansowania społecznościowego. </a:t>
            </a:r>
            <a:r>
              <a:rPr lang="pl-PL" sz="2400" dirty="0" smtClean="0">
                <a:solidFill>
                  <a:srgbClr val="7F7F7F"/>
                </a:solidFill>
              </a:rPr>
              <a:t>CF służy nie </a:t>
            </a:r>
            <a:r>
              <a:rPr lang="pl-PL" sz="2400" dirty="0">
                <a:solidFill>
                  <a:srgbClr val="7F7F7F"/>
                </a:solidFill>
              </a:rPr>
              <a:t>tylko do zbierania pieniędzy na pomysł biznesowy lub projekt, ale jednocześnie do budowania społeczności i poprawy widoczności.</a:t>
            </a:r>
          </a:p>
          <a:p>
            <a:pPr algn="just"/>
            <a:r>
              <a:rPr lang="pl-PL" sz="2400" dirty="0" smtClean="0">
                <a:solidFill>
                  <a:srgbClr val="7F7F7F"/>
                </a:solidFill>
              </a:rPr>
              <a:t>To </a:t>
            </a:r>
            <a:r>
              <a:rPr lang="pl-PL" sz="2400" dirty="0">
                <a:solidFill>
                  <a:srgbClr val="7F7F7F"/>
                </a:solidFill>
              </a:rPr>
              <a:t>okazja do zbiorowej burzy mózgów w celu dopracowania Twojego pomysłu.</a:t>
            </a:r>
          </a:p>
          <a:p>
            <a:pPr algn="just"/>
            <a:r>
              <a:rPr lang="pl-PL" sz="2400" dirty="0">
                <a:solidFill>
                  <a:srgbClr val="7F7F7F"/>
                </a:solidFill>
              </a:rPr>
              <a:t>Zyskuje wczesnych użytkowników i lojalnych zwolenników.</a:t>
            </a:r>
          </a:p>
          <a:p>
            <a:pPr algn="just"/>
            <a:r>
              <a:rPr lang="pl-PL" sz="2400" dirty="0">
                <a:solidFill>
                  <a:srgbClr val="7F7F7F"/>
                </a:solidFill>
              </a:rPr>
              <a:t>Podwaja się również </a:t>
            </a:r>
            <a:r>
              <a:rPr lang="pl-PL" sz="2400" dirty="0" smtClean="0">
                <a:solidFill>
                  <a:srgbClr val="7F7F7F"/>
                </a:solidFill>
              </a:rPr>
              <a:t>wspierać marketing </a:t>
            </a:r>
            <a:r>
              <a:rPr lang="pl-PL" sz="2400" dirty="0">
                <a:solidFill>
                  <a:srgbClr val="7F7F7F"/>
                </a:solidFill>
              </a:rPr>
              <a:t>i </a:t>
            </a:r>
            <a:r>
              <a:rPr lang="pl-PL" sz="2400" dirty="0" smtClean="0">
                <a:solidFill>
                  <a:srgbClr val="7F7F7F"/>
                </a:solidFill>
              </a:rPr>
              <a:t>ekspozycje </a:t>
            </a:r>
            <a:r>
              <a:rPr lang="pl-PL" sz="2400" dirty="0">
                <a:solidFill>
                  <a:srgbClr val="7F7F7F"/>
                </a:solidFill>
              </a:rPr>
              <a:t>w mediach.</a:t>
            </a:r>
            <a:endParaRPr lang="en-IE" sz="2800" dirty="0">
              <a:solidFill>
                <a:srgbClr val="7F7F7F"/>
              </a:solidFill>
            </a:endParaRPr>
          </a:p>
        </p:txBody>
      </p:sp>
      <p:sp>
        <p:nvSpPr>
          <p:cNvPr id="5" name="Flowchart: Connector 4">
            <a:extLst>
              <a:ext uri="{FF2B5EF4-FFF2-40B4-BE49-F238E27FC236}">
                <a16:creationId xmlns="" xmlns:a16="http://schemas.microsoft.com/office/drawing/2014/main" id="{4641A2CB-E765-4839-ACF8-F3E5A857A7CB}"/>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284959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876300" y="478172"/>
            <a:ext cx="7407087" cy="1226719"/>
          </a:xfrm>
        </p:spPr>
        <p:txBody>
          <a:bodyPr>
            <a:normAutofit/>
          </a:bodyPr>
          <a:lstStyle/>
          <a:p>
            <a:r>
              <a:rPr lang="en-IE" b="1" dirty="0">
                <a:solidFill>
                  <a:srgbClr val="E95273"/>
                </a:solidFill>
              </a:rPr>
              <a:t>Crowd Funding – </a:t>
            </a:r>
            <a:r>
              <a:rPr lang="pl-PL" b="1" dirty="0" smtClean="0">
                <a:solidFill>
                  <a:srgbClr val="E95273"/>
                </a:solidFill>
              </a:rPr>
              <a:t>czy jest właściwy dla Twojego biznesu ?</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 xmlns:a16="http://schemas.microsoft.com/office/drawing/2014/main" id="{4960EA46-5CE9-4ABB-85EA-9B22CC5B45C9}"/>
              </a:ext>
            </a:extLst>
          </p:cNvPr>
          <p:cNvSpPr/>
          <p:nvPr/>
        </p:nvSpPr>
        <p:spPr>
          <a:xfrm>
            <a:off x="797060" y="1965715"/>
            <a:ext cx="8540481" cy="4278094"/>
          </a:xfrm>
          <a:prstGeom prst="rect">
            <a:avLst/>
          </a:prstGeom>
        </p:spPr>
        <p:txBody>
          <a:bodyPr wrap="square">
            <a:spAutoFit/>
          </a:bodyPr>
          <a:lstStyle/>
          <a:p>
            <a:pPr algn="just"/>
            <a:r>
              <a:rPr lang="pl-PL" sz="2400" dirty="0">
                <a:solidFill>
                  <a:srgbClr val="7F7F7F"/>
                </a:solidFill>
              </a:rPr>
              <a:t>Finansowanie społecznościowe jest odpowiednie dla niektórych rodzajów firm - zwykle start-</a:t>
            </a:r>
            <a:r>
              <a:rPr lang="pl-PL" sz="2400" dirty="0" err="1">
                <a:solidFill>
                  <a:srgbClr val="7F7F7F"/>
                </a:solidFill>
              </a:rPr>
              <a:t>upów</a:t>
            </a:r>
            <a:r>
              <a:rPr lang="pl-PL" sz="2400" dirty="0">
                <a:solidFill>
                  <a:srgbClr val="7F7F7F"/>
                </a:solidFill>
              </a:rPr>
              <a:t> lub firm na wczesnym etapie rozwoju, które szukają stosunkowo niewielkich kwot pieniędzy. Ma wyższy wskaźnik sukcesu w niektórych sektorach, takich jak media cyfrowe i niektóre rodzaje działalności w zakresie towarów konsumpcyjnych, np. zdrowie.</a:t>
            </a:r>
          </a:p>
          <a:p>
            <a:pPr algn="just"/>
            <a:endParaRPr lang="pl-PL" sz="2400" dirty="0">
              <a:solidFill>
                <a:srgbClr val="7F7F7F"/>
              </a:solidFill>
            </a:endParaRPr>
          </a:p>
          <a:p>
            <a:pPr algn="just"/>
            <a:r>
              <a:rPr lang="pl-PL" sz="2400" dirty="0">
                <a:solidFill>
                  <a:srgbClr val="7F7F7F"/>
                </a:solidFill>
              </a:rPr>
              <a:t>Pierwszym krokiem jest zbadanie dobrze dopasowanej platformy finansowania społecznościowego z udokumentowanymi </a:t>
            </a:r>
            <a:r>
              <a:rPr lang="pl-PL" sz="2400" dirty="0" smtClean="0">
                <a:solidFill>
                  <a:srgbClr val="7F7F7F"/>
                </a:solidFill>
              </a:rPr>
              <a:t>sukcesami firm podobnych do </a:t>
            </a:r>
            <a:r>
              <a:rPr lang="pl-PL" sz="2400" dirty="0">
                <a:solidFill>
                  <a:srgbClr val="7F7F7F"/>
                </a:solidFill>
              </a:rPr>
              <a:t>Twojej.</a:t>
            </a:r>
            <a:endParaRPr lang="en-IE" sz="2800" dirty="0">
              <a:hlinkClick r:id="rId2"/>
            </a:endParaRPr>
          </a:p>
          <a:p>
            <a:r>
              <a:rPr lang="pl-PL" sz="2800" dirty="0" smtClean="0">
                <a:hlinkClick r:id="rId2"/>
              </a:rPr>
              <a:t>Najbardziej popularne strony </a:t>
            </a:r>
            <a:r>
              <a:rPr lang="en-IE" sz="2800" dirty="0" smtClean="0">
                <a:hlinkClick r:id="rId2"/>
              </a:rPr>
              <a:t>crowdfunding</a:t>
            </a:r>
            <a:r>
              <a:rPr lang="pl-PL" sz="2800" dirty="0" smtClean="0">
                <a:hlinkClick r:id="rId2"/>
              </a:rPr>
              <a:t>owe</a:t>
            </a:r>
            <a:endParaRPr lang="en-IE" sz="2800" dirty="0"/>
          </a:p>
        </p:txBody>
      </p:sp>
      <p:sp>
        <p:nvSpPr>
          <p:cNvPr id="5" name="Flowchart: Connector 4">
            <a:extLst>
              <a:ext uri="{FF2B5EF4-FFF2-40B4-BE49-F238E27FC236}">
                <a16:creationId xmlns="" xmlns:a16="http://schemas.microsoft.com/office/drawing/2014/main" id="{49E9B4C9-FFE2-439D-840D-98E02DC4CF97}"/>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18837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876300" y="864066"/>
            <a:ext cx="7407087" cy="1044519"/>
          </a:xfrm>
        </p:spPr>
        <p:txBody>
          <a:bodyPr>
            <a:normAutofit lnSpcReduction="10000"/>
          </a:bodyPr>
          <a:lstStyle/>
          <a:p>
            <a:r>
              <a:rPr lang="pl-PL" b="1" dirty="0" err="1">
                <a:solidFill>
                  <a:srgbClr val="E95273"/>
                </a:solidFill>
              </a:rPr>
              <a:t>Crowd</a:t>
            </a:r>
            <a:r>
              <a:rPr lang="pl-PL" b="1" dirty="0">
                <a:solidFill>
                  <a:srgbClr val="E95273"/>
                </a:solidFill>
              </a:rPr>
              <a:t> </a:t>
            </a:r>
            <a:r>
              <a:rPr lang="pl-PL" b="1" dirty="0" err="1">
                <a:solidFill>
                  <a:srgbClr val="E95273"/>
                </a:solidFill>
              </a:rPr>
              <a:t>Funding</a:t>
            </a:r>
            <a:r>
              <a:rPr lang="pl-PL" b="1" dirty="0">
                <a:solidFill>
                  <a:srgbClr val="E95273"/>
                </a:solidFill>
              </a:rPr>
              <a:t> – czy jest właściwy dla Twojego biznesu ?</a:t>
            </a:r>
            <a:endParaRPr lang="pl-PL"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 xmlns:a16="http://schemas.microsoft.com/office/drawing/2014/main" id="{4960EA46-5CE9-4ABB-85EA-9B22CC5B45C9}"/>
              </a:ext>
            </a:extLst>
          </p:cNvPr>
          <p:cNvSpPr/>
          <p:nvPr/>
        </p:nvSpPr>
        <p:spPr>
          <a:xfrm>
            <a:off x="775109" y="1908585"/>
            <a:ext cx="9185420" cy="4693593"/>
          </a:xfrm>
          <a:prstGeom prst="rect">
            <a:avLst/>
          </a:prstGeom>
        </p:spPr>
        <p:txBody>
          <a:bodyPr wrap="square">
            <a:spAutoFit/>
          </a:bodyPr>
          <a:lstStyle/>
          <a:p>
            <a:pPr algn="just"/>
            <a:r>
              <a:rPr lang="pl-PL" sz="2300" dirty="0">
                <a:solidFill>
                  <a:srgbClr val="7F7F7F"/>
                </a:solidFill>
              </a:rPr>
              <a:t>Crowdfunding jest odpowiedni dla określonych typów przedsiębiorców, posiadających dobre umiejętności marketingowe i aktywnych w mediach społecznościowych. Jeśli marketing nie jest Twoim zestawem umiejętności lub jeśli nie znasz mediów społecznościowych, finansowanie społecznościowe może być wyzwaniem. Kampania </a:t>
            </a:r>
            <a:r>
              <a:rPr lang="pl-PL" sz="2300" dirty="0" err="1">
                <a:solidFill>
                  <a:srgbClr val="7F7F7F"/>
                </a:solidFill>
              </a:rPr>
              <a:t>crowdfundingowa</a:t>
            </a:r>
            <a:r>
              <a:rPr lang="pl-PL" sz="2300" dirty="0">
                <a:solidFill>
                  <a:srgbClr val="7F7F7F"/>
                </a:solidFill>
              </a:rPr>
              <a:t> nie jest dla nowicjusza w mediach społecznościowych.</a:t>
            </a:r>
            <a:r>
              <a:rPr lang="en-IE" sz="2300" dirty="0">
                <a:solidFill>
                  <a:srgbClr val="7F7F7F"/>
                </a:solidFill>
              </a:rPr>
              <a:t> </a:t>
            </a:r>
          </a:p>
          <a:p>
            <a:pPr algn="just"/>
            <a:r>
              <a:rPr lang="pl-PL" sz="2300" dirty="0" smtClean="0">
                <a:solidFill>
                  <a:srgbClr val="7F7F7F"/>
                </a:solidFill>
              </a:rPr>
              <a:t>Doskonałe prezentacje wideo </a:t>
            </a:r>
            <a:r>
              <a:rPr lang="pl-PL" sz="2300" dirty="0">
                <a:solidFill>
                  <a:srgbClr val="7F7F7F"/>
                </a:solidFill>
              </a:rPr>
              <a:t>są niezbędne do udanych kampanii finansowania społecznościowego. Przekazanie </a:t>
            </a:r>
            <a:r>
              <a:rPr lang="pl-PL" sz="2300" dirty="0" smtClean="0">
                <a:solidFill>
                  <a:srgbClr val="7F7F7F"/>
                </a:solidFill>
              </a:rPr>
              <a:t>informacji o produkcie lub  </a:t>
            </a:r>
            <a:r>
              <a:rPr lang="pl-PL" sz="2300" dirty="0" err="1">
                <a:solidFill>
                  <a:srgbClr val="7F7F7F"/>
                </a:solidFill>
              </a:rPr>
              <a:t>lub</a:t>
            </a:r>
            <a:r>
              <a:rPr lang="pl-PL" sz="2300" dirty="0">
                <a:solidFill>
                  <a:srgbClr val="7F7F7F"/>
                </a:solidFill>
              </a:rPr>
              <a:t> </a:t>
            </a:r>
            <a:r>
              <a:rPr lang="pl-PL" sz="2300" dirty="0" smtClean="0">
                <a:solidFill>
                  <a:srgbClr val="7F7F7F"/>
                </a:solidFill>
              </a:rPr>
              <a:t>usłudze za pomocą  mobilnej  kamery </a:t>
            </a:r>
            <a:r>
              <a:rPr lang="pl-PL" sz="2300" dirty="0">
                <a:solidFill>
                  <a:srgbClr val="7F7F7F"/>
                </a:solidFill>
              </a:rPr>
              <a:t>(najprawdopodobniej) wymaga przygotowania i wytrwałości. Przeprowadź swoje badania, oglądając inne </a:t>
            </a:r>
            <a:r>
              <a:rPr lang="pl-PL" sz="2300" dirty="0" smtClean="0">
                <a:solidFill>
                  <a:srgbClr val="7F7F7F"/>
                </a:solidFill>
              </a:rPr>
              <a:t>wideo</a:t>
            </a:r>
            <a:r>
              <a:rPr lang="pl-PL" sz="2300" dirty="0">
                <a:solidFill>
                  <a:srgbClr val="7F7F7F"/>
                </a:solidFill>
              </a:rPr>
              <a:t>. Napisz przekonujący scenariusz, który w prosty i jasny sposób komunikuje punkty sprzedaży. </a:t>
            </a:r>
            <a:r>
              <a:rPr lang="pl-PL" sz="2300" dirty="0" smtClean="0">
                <a:solidFill>
                  <a:srgbClr val="7F7F7F"/>
                </a:solidFill>
              </a:rPr>
              <a:t>Przedstaw go </a:t>
            </a:r>
            <a:r>
              <a:rPr lang="pl-PL" sz="2300" dirty="0">
                <a:solidFill>
                  <a:srgbClr val="7F7F7F"/>
                </a:solidFill>
              </a:rPr>
              <a:t>z pasją. Zrób to jeszcze raz, aż będzie dobrze.</a:t>
            </a:r>
            <a:endParaRPr lang="en-IE" sz="2300" dirty="0">
              <a:solidFill>
                <a:srgbClr val="7F7F7F"/>
              </a:solidFill>
            </a:endParaRPr>
          </a:p>
        </p:txBody>
      </p:sp>
      <p:sp>
        <p:nvSpPr>
          <p:cNvPr id="4" name="Rectangle 3">
            <a:extLst>
              <a:ext uri="{FF2B5EF4-FFF2-40B4-BE49-F238E27FC236}">
                <a16:creationId xmlns="" xmlns:a16="http://schemas.microsoft.com/office/drawing/2014/main" id="{31F59D22-EAC0-409A-9FE2-96436BABEB92}"/>
              </a:ext>
            </a:extLst>
          </p:cNvPr>
          <p:cNvSpPr/>
          <p:nvPr/>
        </p:nvSpPr>
        <p:spPr>
          <a:xfrm>
            <a:off x="9960529" y="3988535"/>
            <a:ext cx="2202869" cy="923330"/>
          </a:xfrm>
          <a:prstGeom prst="rect">
            <a:avLst/>
          </a:prstGeom>
        </p:spPr>
        <p:txBody>
          <a:bodyPr wrap="square">
            <a:spAutoFit/>
          </a:bodyPr>
          <a:lstStyle/>
          <a:p>
            <a:r>
              <a:rPr lang="en-IE" dirty="0" err="1">
                <a:solidFill>
                  <a:schemeClr val="bg1"/>
                </a:solidFill>
                <a:hlinkClick r:id="rId2"/>
              </a:rPr>
              <a:t>Pomyśl</a:t>
            </a:r>
            <a:r>
              <a:rPr lang="en-IE" dirty="0">
                <a:solidFill>
                  <a:schemeClr val="bg1"/>
                </a:solidFill>
                <a:hlinkClick r:id="rId2"/>
              </a:rPr>
              <a:t> o </a:t>
            </a:r>
            <a:r>
              <a:rPr lang="en-IE" dirty="0" err="1" smtClean="0">
                <a:solidFill>
                  <a:schemeClr val="bg1"/>
                </a:solidFill>
                <a:hlinkClick r:id="rId2"/>
              </a:rPr>
              <a:t>biznesie</a:t>
            </a:r>
            <a:r>
              <a:rPr lang="pl-PL" dirty="0" smtClean="0">
                <a:solidFill>
                  <a:schemeClr val="bg1"/>
                </a:solidFill>
                <a:hlinkClick r:id="rId2"/>
              </a:rPr>
              <a:t> - </a:t>
            </a:r>
            <a:r>
              <a:rPr lang="en-IE" dirty="0" smtClean="0">
                <a:solidFill>
                  <a:schemeClr val="bg1"/>
                </a:solidFill>
                <a:hlinkClick r:id="rId2"/>
              </a:rPr>
              <a:t>Crowdfunding </a:t>
            </a:r>
            <a:r>
              <a:rPr lang="en-IE" dirty="0">
                <a:solidFill>
                  <a:schemeClr val="bg1"/>
                </a:solidFill>
                <a:hlinkClick r:id="rId2"/>
              </a:rPr>
              <a:t>Ireland Guide</a:t>
            </a:r>
            <a:endParaRPr lang="en-IE" dirty="0">
              <a:solidFill>
                <a:schemeClr val="bg1"/>
              </a:solidFill>
            </a:endParaRPr>
          </a:p>
        </p:txBody>
      </p:sp>
      <p:sp>
        <p:nvSpPr>
          <p:cNvPr id="7" name="Flowchart: Connector 6">
            <a:extLst>
              <a:ext uri="{FF2B5EF4-FFF2-40B4-BE49-F238E27FC236}">
                <a16:creationId xmlns="" xmlns:a16="http://schemas.microsoft.com/office/drawing/2014/main" id="{3F1CD690-7CAE-4E65-9DD5-D74DD611502F}"/>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4038465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Crowd Funding </a:t>
            </a:r>
            <a:r>
              <a:rPr lang="pl-PL" b="1" dirty="0" smtClean="0">
                <a:solidFill>
                  <a:srgbClr val="E95273"/>
                </a:solidFill>
              </a:rPr>
              <a:t>Modele</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0E9964A-574F-4A9B-A8FB-070D1A7B6158}"/>
              </a:ext>
            </a:extLst>
          </p:cNvPr>
          <p:cNvSpPr/>
          <p:nvPr/>
        </p:nvSpPr>
        <p:spPr>
          <a:xfrm>
            <a:off x="740502" y="2128292"/>
            <a:ext cx="10114852" cy="4216539"/>
          </a:xfrm>
          <a:prstGeom prst="rect">
            <a:avLst/>
          </a:prstGeom>
        </p:spPr>
        <p:txBody>
          <a:bodyPr wrap="square">
            <a:spAutoFit/>
          </a:bodyPr>
          <a:lstStyle/>
          <a:p>
            <a:r>
              <a:rPr lang="pl-PL" altLang="en-US" sz="2400" dirty="0" smtClean="0">
                <a:solidFill>
                  <a:srgbClr val="7F7F7F"/>
                </a:solidFill>
              </a:rPr>
              <a:t>Modele </a:t>
            </a:r>
            <a:r>
              <a:rPr lang="en-US" altLang="en-US" sz="2400" dirty="0" smtClean="0">
                <a:solidFill>
                  <a:srgbClr val="7F7F7F"/>
                </a:solidFill>
              </a:rPr>
              <a:t>Crowd funding</a:t>
            </a:r>
            <a:r>
              <a:rPr lang="pl-PL" altLang="en-US" sz="2400" dirty="0" smtClean="0">
                <a:solidFill>
                  <a:srgbClr val="7F7F7F"/>
                </a:solidFill>
              </a:rPr>
              <a:t>owe </a:t>
            </a:r>
            <a:r>
              <a:rPr lang="en-US" altLang="en-US" sz="2400" dirty="0" smtClean="0">
                <a:solidFill>
                  <a:srgbClr val="7F7F7F"/>
                </a:solidFill>
              </a:rPr>
              <a:t> </a:t>
            </a:r>
            <a:r>
              <a:rPr lang="pl-PL" altLang="en-US" sz="2400" dirty="0" smtClean="0">
                <a:solidFill>
                  <a:srgbClr val="7F7F7F"/>
                </a:solidFill>
              </a:rPr>
              <a:t>do rozważenia</a:t>
            </a:r>
            <a:r>
              <a:rPr lang="en-US" altLang="en-US" sz="2400" dirty="0" smtClean="0">
                <a:solidFill>
                  <a:srgbClr val="7F7F7F"/>
                </a:solidFill>
              </a:rPr>
              <a:t>…</a:t>
            </a:r>
            <a:endParaRPr lang="en-US" altLang="en-US" sz="2400" dirty="0">
              <a:solidFill>
                <a:srgbClr val="7F7F7F"/>
              </a:solidFill>
            </a:endParaRPr>
          </a:p>
          <a:p>
            <a:pPr marL="285750" indent="-285750">
              <a:buFont typeface="Arial" panose="020B0604020202020204" pitchFamily="34" charset="0"/>
              <a:buChar char="•"/>
            </a:pPr>
            <a:r>
              <a:rPr lang="pl-PL" altLang="en-US" sz="2400" b="1" dirty="0" smtClean="0">
                <a:solidFill>
                  <a:srgbClr val="7F7F7F"/>
                </a:solidFill>
              </a:rPr>
              <a:t>Przedsprzedaż </a:t>
            </a:r>
            <a:r>
              <a:rPr lang="pl-PL" altLang="en-US" sz="2400" b="1" dirty="0">
                <a:solidFill>
                  <a:srgbClr val="7F7F7F"/>
                </a:solidFill>
              </a:rPr>
              <a:t>- </a:t>
            </a:r>
            <a:r>
              <a:rPr lang="pl-PL" altLang="en-US" sz="2400" dirty="0">
                <a:solidFill>
                  <a:srgbClr val="7F7F7F"/>
                </a:solidFill>
              </a:rPr>
              <a:t>kiedy ludzie przekazują datek na stworzenie konkretnego produktu,</a:t>
            </a:r>
          </a:p>
          <a:p>
            <a:pPr marL="285750" indent="-285750">
              <a:buFont typeface="Arial" panose="020B0604020202020204" pitchFamily="34" charset="0"/>
              <a:buChar char="•"/>
            </a:pPr>
            <a:r>
              <a:rPr lang="pl-PL" altLang="en-US" sz="2400" b="1" dirty="0">
                <a:solidFill>
                  <a:srgbClr val="7F7F7F"/>
                </a:solidFill>
              </a:rPr>
              <a:t>Pożyczki typu </a:t>
            </a:r>
            <a:r>
              <a:rPr lang="pl-PL" altLang="en-US" sz="2400" b="1" dirty="0" err="1">
                <a:solidFill>
                  <a:srgbClr val="7F7F7F"/>
                </a:solidFill>
              </a:rPr>
              <a:t>peer</a:t>
            </a:r>
            <a:r>
              <a:rPr lang="pl-PL" altLang="en-US" sz="2400" b="1" dirty="0">
                <a:solidFill>
                  <a:srgbClr val="7F7F7F"/>
                </a:solidFill>
              </a:rPr>
              <a:t>-to-</a:t>
            </a:r>
            <a:r>
              <a:rPr lang="pl-PL" altLang="en-US" sz="2400" b="1" dirty="0" err="1">
                <a:solidFill>
                  <a:srgbClr val="7F7F7F"/>
                </a:solidFill>
              </a:rPr>
              <a:t>peer</a:t>
            </a:r>
            <a:r>
              <a:rPr lang="pl-PL" altLang="en-US" sz="2400" b="1" dirty="0">
                <a:solidFill>
                  <a:srgbClr val="7F7F7F"/>
                </a:solidFill>
              </a:rPr>
              <a:t> - </a:t>
            </a:r>
            <a:r>
              <a:rPr lang="pl-PL" altLang="en-US" sz="2400" dirty="0">
                <a:solidFill>
                  <a:srgbClr val="7F7F7F"/>
                </a:solidFill>
              </a:rPr>
              <a:t>pożyczki od wielu pożyczkodawców za pośrednictwem platformy internetowej, każdy pożyczkodawca pożycza (niewielką) kwotę w zamian za rekompensatę </a:t>
            </a:r>
            <a:r>
              <a:rPr lang="pl-PL" altLang="en-US" sz="2400" dirty="0" smtClean="0">
                <a:solidFill>
                  <a:srgbClr val="7F7F7F"/>
                </a:solidFill>
              </a:rPr>
              <a:t>finansową,</a:t>
            </a:r>
            <a:endParaRPr lang="pl-PL" altLang="en-US" sz="2400" dirty="0">
              <a:solidFill>
                <a:srgbClr val="7F7F7F"/>
              </a:solidFill>
            </a:endParaRPr>
          </a:p>
          <a:p>
            <a:pPr marL="285750" indent="-285750">
              <a:buFont typeface="Arial" panose="020B0604020202020204" pitchFamily="34" charset="0"/>
              <a:buChar char="•"/>
            </a:pPr>
            <a:r>
              <a:rPr lang="pl-PL" altLang="en-US" sz="2400" b="1" dirty="0">
                <a:solidFill>
                  <a:srgbClr val="7F7F7F"/>
                </a:solidFill>
              </a:rPr>
              <a:t>Pożyczanie kapitału - </a:t>
            </a:r>
            <a:r>
              <a:rPr lang="pl-PL" altLang="en-US" sz="2400" dirty="0">
                <a:solidFill>
                  <a:srgbClr val="7F7F7F"/>
                </a:solidFill>
              </a:rPr>
              <a:t>gdy ludzie pożyczają pieniądze osobom fizycznym lub organizacjom w zamian za akcje </a:t>
            </a:r>
            <a:r>
              <a:rPr lang="pl-PL" altLang="en-US" sz="2400" dirty="0" smtClean="0">
                <a:solidFill>
                  <a:srgbClr val="7F7F7F"/>
                </a:solidFill>
              </a:rPr>
              <a:t>firmy.</a:t>
            </a:r>
          </a:p>
          <a:p>
            <a:r>
              <a:rPr lang="pl-PL" altLang="en-US" sz="2400" dirty="0" smtClean="0">
                <a:solidFill>
                  <a:srgbClr val="7F7F7F"/>
                </a:solidFill>
              </a:rPr>
              <a:t>Różne </a:t>
            </a:r>
            <a:r>
              <a:rPr lang="pl-PL" altLang="en-US" sz="2400" dirty="0">
                <a:solidFill>
                  <a:srgbClr val="7F7F7F"/>
                </a:solidFill>
              </a:rPr>
              <a:t>platformy ułatwiają różne modele zbierania funduszy. Znalezienie odpowiedniego modelu finansowania projektu jest ważnym krokiem do udanej kampanii</a:t>
            </a:r>
            <a:r>
              <a:rPr lang="en-US" altLang="en-US" sz="2800" dirty="0" smtClean="0">
                <a:solidFill>
                  <a:srgbClr val="7F7F7F"/>
                </a:solidFill>
              </a:rPr>
              <a:t>. </a:t>
            </a:r>
            <a:endParaRPr lang="en-US" altLang="en-US" sz="2800" dirty="0">
              <a:solidFill>
                <a:srgbClr val="7F7F7F"/>
              </a:solidFill>
            </a:endParaRPr>
          </a:p>
        </p:txBody>
      </p:sp>
      <p:sp>
        <p:nvSpPr>
          <p:cNvPr id="6" name="Flowchart: Connector 5">
            <a:extLst>
              <a:ext uri="{FF2B5EF4-FFF2-40B4-BE49-F238E27FC236}">
                <a16:creationId xmlns="" xmlns:a16="http://schemas.microsoft.com/office/drawing/2014/main" id="{F461EFBE-D0E0-466F-8429-8B6996FB9F95}"/>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4251916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Crowd Funding </a:t>
            </a:r>
            <a:r>
              <a:rPr lang="en-IE" b="1" dirty="0" smtClean="0">
                <a:solidFill>
                  <a:srgbClr val="E95273"/>
                </a:solidFill>
              </a:rPr>
              <a:t>–</a:t>
            </a:r>
            <a:r>
              <a:rPr lang="pl-PL" b="1" dirty="0" smtClean="0">
                <a:solidFill>
                  <a:srgbClr val="E95273"/>
                </a:solidFill>
              </a:rPr>
              <a:t> </a:t>
            </a:r>
            <a:r>
              <a:rPr lang="pl-PL" b="1" dirty="0">
                <a:solidFill>
                  <a:srgbClr val="E95273"/>
                </a:solidFill>
              </a:rPr>
              <a:t>wady i zalety</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0E9964A-574F-4A9B-A8FB-070D1A7B6158}"/>
              </a:ext>
            </a:extLst>
          </p:cNvPr>
          <p:cNvSpPr/>
          <p:nvPr/>
        </p:nvSpPr>
        <p:spPr>
          <a:xfrm>
            <a:off x="876301" y="2027270"/>
            <a:ext cx="9102581" cy="3785652"/>
          </a:xfrm>
          <a:prstGeom prst="rect">
            <a:avLst/>
          </a:prstGeom>
        </p:spPr>
        <p:txBody>
          <a:bodyPr wrap="square">
            <a:spAutoFit/>
          </a:bodyPr>
          <a:lstStyle/>
          <a:p>
            <a:r>
              <a:rPr lang="pl-PL" sz="2400" b="1" dirty="0">
                <a:solidFill>
                  <a:srgbClr val="10B1A2"/>
                </a:solidFill>
              </a:rPr>
              <a:t>Zalety: </a:t>
            </a:r>
            <a:r>
              <a:rPr lang="pl-PL" sz="2400" dirty="0">
                <a:solidFill>
                  <a:srgbClr val="7F7F7F"/>
                </a:solidFill>
              </a:rPr>
              <a:t>Dostęp do kapitału bez udziałów kapitałowych i sztywnej </a:t>
            </a:r>
            <a:r>
              <a:rPr lang="pl-PL" sz="2400" dirty="0" smtClean="0">
                <a:solidFill>
                  <a:srgbClr val="7F7F7F"/>
                </a:solidFill>
              </a:rPr>
              <a:t>biurokracji.</a:t>
            </a:r>
          </a:p>
          <a:p>
            <a:endParaRPr lang="en-IE" sz="2400" dirty="0">
              <a:solidFill>
                <a:srgbClr val="7F7F7F"/>
              </a:solidFill>
            </a:endParaRPr>
          </a:p>
          <a:p>
            <a:r>
              <a:rPr lang="pl-PL" sz="2400" b="1" dirty="0" smtClean="0">
                <a:solidFill>
                  <a:srgbClr val="10B1A2"/>
                </a:solidFill>
              </a:rPr>
              <a:t>Wady</a:t>
            </a:r>
            <a:r>
              <a:rPr lang="en-US" sz="2400" b="1" dirty="0" smtClean="0">
                <a:solidFill>
                  <a:srgbClr val="10B1A2"/>
                </a:solidFill>
              </a:rPr>
              <a:t>:</a:t>
            </a:r>
            <a:r>
              <a:rPr lang="pl-PL" sz="2400" b="1" dirty="0" smtClean="0">
                <a:solidFill>
                  <a:srgbClr val="10B1A2"/>
                </a:solidFill>
              </a:rPr>
              <a:t> </a:t>
            </a:r>
            <a:r>
              <a:rPr lang="pl-PL" sz="2400" dirty="0" smtClean="0">
                <a:solidFill>
                  <a:srgbClr val="7F7F7F"/>
                </a:solidFill>
              </a:rPr>
              <a:t>Wiele </a:t>
            </a:r>
            <a:r>
              <a:rPr lang="pl-PL" sz="2400" dirty="0">
                <a:solidFill>
                  <a:srgbClr val="7F7F7F"/>
                </a:solidFill>
              </a:rPr>
              <a:t>projektów nigdy nie wychodzi z ziemi, co może być frustrujące, biorąc pod uwagę ilość czasu, jaki możesz poświęcić na konfigurację kampanii. </a:t>
            </a:r>
            <a:r>
              <a:rPr lang="pl-PL" sz="2400" dirty="0" smtClean="0">
                <a:solidFill>
                  <a:srgbClr val="7F7F7F"/>
                </a:solidFill>
              </a:rPr>
              <a:t>Pamiętaj o doskonałych umiejętnościach marketingowych </a:t>
            </a:r>
            <a:r>
              <a:rPr lang="pl-PL" sz="2400" dirty="0">
                <a:solidFill>
                  <a:srgbClr val="7F7F7F"/>
                </a:solidFill>
              </a:rPr>
              <a:t>i </a:t>
            </a:r>
            <a:r>
              <a:rPr lang="pl-PL" sz="2400" dirty="0" smtClean="0">
                <a:solidFill>
                  <a:srgbClr val="7F7F7F"/>
                </a:solidFill>
              </a:rPr>
              <a:t>wykorzystaniu mediów </a:t>
            </a:r>
            <a:r>
              <a:rPr lang="pl-PL" sz="2400" dirty="0">
                <a:solidFill>
                  <a:srgbClr val="7F7F7F"/>
                </a:solidFill>
              </a:rPr>
              <a:t>społecznościowych.</a:t>
            </a:r>
            <a:endParaRPr lang="en-IE" sz="2400" dirty="0">
              <a:solidFill>
                <a:srgbClr val="7F7F7F"/>
              </a:solidFill>
            </a:endParaRPr>
          </a:p>
          <a:p>
            <a:r>
              <a:rPr lang="pl-PL" sz="2400" dirty="0">
                <a:solidFill>
                  <a:srgbClr val="7F7F7F"/>
                </a:solidFill>
              </a:rPr>
              <a:t>Większość platform finansowania społecznościowego stosuje model „wszystko albo nic”, co oznacza, że jeśli cel finansowania kampanii nie zostanie osiągnięty, wszystkie wpłaty są zwracane sponsorom.</a:t>
            </a:r>
            <a:endParaRPr lang="en-IE" sz="2400" dirty="0">
              <a:solidFill>
                <a:srgbClr val="7F7F7F"/>
              </a:solidFill>
            </a:endParaRPr>
          </a:p>
        </p:txBody>
      </p:sp>
      <p:sp>
        <p:nvSpPr>
          <p:cNvPr id="6" name="Flowchart: Connector 5">
            <a:extLst>
              <a:ext uri="{FF2B5EF4-FFF2-40B4-BE49-F238E27FC236}">
                <a16:creationId xmlns="" xmlns:a16="http://schemas.microsoft.com/office/drawing/2014/main" id="{9EC9CF8E-B15E-4907-8C73-F17262CE1BB8}"/>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3469032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a:xfrm>
            <a:off x="520700" y="628795"/>
            <a:ext cx="7407087" cy="697353"/>
          </a:xfrm>
        </p:spPr>
        <p:txBody>
          <a:bodyPr>
            <a:normAutofit/>
          </a:bodyPr>
          <a:lstStyle/>
          <a:p>
            <a:r>
              <a:rPr lang="en-IE" b="1" dirty="0">
                <a:solidFill>
                  <a:srgbClr val="E95273"/>
                </a:solidFill>
              </a:rPr>
              <a:t>Crowd Funding – </a:t>
            </a:r>
            <a:r>
              <a:rPr lang="pl-PL" b="1" dirty="0" smtClean="0">
                <a:solidFill>
                  <a:srgbClr val="E95273"/>
                </a:solidFill>
              </a:rPr>
              <a:t>Koszty platformy</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0E9964A-574F-4A9B-A8FB-070D1A7B6158}"/>
              </a:ext>
            </a:extLst>
          </p:cNvPr>
          <p:cNvSpPr/>
          <p:nvPr/>
        </p:nvSpPr>
        <p:spPr>
          <a:xfrm>
            <a:off x="278635" y="1704890"/>
            <a:ext cx="11634730" cy="4524315"/>
          </a:xfrm>
          <a:prstGeom prst="rect">
            <a:avLst/>
          </a:prstGeom>
          <a:solidFill>
            <a:schemeClr val="bg1"/>
          </a:solidFill>
        </p:spPr>
        <p:txBody>
          <a:bodyPr wrap="square">
            <a:spAutoFit/>
          </a:bodyPr>
          <a:lstStyle/>
          <a:p>
            <a:r>
              <a:rPr lang="pl-PL" sz="2400" dirty="0">
                <a:solidFill>
                  <a:srgbClr val="7F7F7F"/>
                </a:solidFill>
              </a:rPr>
              <a:t>Na różnych platformach obowiązują różne opłaty w zależności od wybranego modelu </a:t>
            </a:r>
            <a:r>
              <a:rPr lang="pl-PL" sz="2400" dirty="0" smtClean="0">
                <a:solidFill>
                  <a:srgbClr val="7F7F7F"/>
                </a:solidFill>
              </a:rPr>
              <a:t>– przed wyborem dokonaj sprawdzenia…</a:t>
            </a:r>
          </a:p>
          <a:p>
            <a:r>
              <a:rPr lang="pl-PL" sz="2400" b="1" dirty="0">
                <a:solidFill>
                  <a:srgbClr val="10B1A2"/>
                </a:solidFill>
              </a:rPr>
              <a:t>Opłata </a:t>
            </a:r>
            <a:r>
              <a:rPr lang="pl-PL" sz="2400" b="1" dirty="0">
                <a:solidFill>
                  <a:srgbClr val="10B1A2"/>
                </a:solidFill>
              </a:rPr>
              <a:t>za hosting platformy</a:t>
            </a:r>
            <a:r>
              <a:rPr lang="pl-PL" sz="2400" dirty="0">
                <a:solidFill>
                  <a:srgbClr val="7F7F7F"/>
                </a:solidFill>
              </a:rPr>
              <a:t>: niektóre platformy, choć nie wszystkie, pobierają opłatę początkową tylko za hosting kampanii. Koszt ten waha się od 0-300 EUR i będzie naliczany w przypadku wszystkich projektów, niezależnie od tego, czy udało się pozyskać fundusze, czy nie. </a:t>
            </a:r>
            <a:r>
              <a:rPr lang="pl-PL" sz="2400" dirty="0" smtClean="0">
                <a:solidFill>
                  <a:srgbClr val="7F7F7F"/>
                </a:solidFill>
              </a:rPr>
              <a:t>Zapytaj, </a:t>
            </a:r>
            <a:r>
              <a:rPr lang="pl-PL" sz="2400" dirty="0">
                <a:solidFill>
                  <a:srgbClr val="7F7F7F"/>
                </a:solidFill>
              </a:rPr>
              <a:t>jaka opłata </a:t>
            </a:r>
            <a:r>
              <a:rPr lang="pl-PL" sz="2400" dirty="0" smtClean="0">
                <a:solidFill>
                  <a:srgbClr val="7F7F7F"/>
                </a:solidFill>
              </a:rPr>
              <a:t>jest naliczana, </a:t>
            </a:r>
            <a:r>
              <a:rPr lang="pl-PL" sz="2400" dirty="0">
                <a:solidFill>
                  <a:srgbClr val="7F7F7F"/>
                </a:solidFill>
              </a:rPr>
              <a:t>przed rozpoczęciem kampanii.</a:t>
            </a:r>
          </a:p>
          <a:p>
            <a:r>
              <a:rPr lang="pl-PL" sz="2400" b="1" dirty="0">
                <a:solidFill>
                  <a:srgbClr val="10B1A2"/>
                </a:solidFill>
              </a:rPr>
              <a:t>Opłata za sukces</a:t>
            </a:r>
            <a:r>
              <a:rPr lang="pl-PL" sz="2400" dirty="0">
                <a:solidFill>
                  <a:srgbClr val="7F7F7F"/>
                </a:solidFill>
              </a:rPr>
              <a:t>: większość platform finansowania społecznościowego pobierze procent całkowitej zebranej kwoty. Odsetek różni się w zależności od platformy i waha się od 3% do 12% łącznej kwoty pozyskanej.</a:t>
            </a:r>
          </a:p>
          <a:p>
            <a:r>
              <a:rPr lang="pl-PL" sz="2400" b="1" dirty="0">
                <a:solidFill>
                  <a:srgbClr val="10B1A2"/>
                </a:solidFill>
              </a:rPr>
              <a:t>Opłaty za przelew płatności</a:t>
            </a:r>
            <a:r>
              <a:rPr lang="pl-PL" sz="2400" dirty="0">
                <a:solidFill>
                  <a:srgbClr val="7F7F7F"/>
                </a:solidFill>
              </a:rPr>
              <a:t>: Zwróć także uwagę na opłatę serwisową za każdą dokonaną transakcję. Zwykle ta opłata wynosi średnio 3%. Na przykład na każdą darowiznę / inwestycję o wartości 100 EUR tylko 97 EUR dociera do kampanii.</a:t>
            </a:r>
            <a:endParaRPr lang="en-IE" sz="2400" dirty="0">
              <a:solidFill>
                <a:srgbClr val="7F7F7F"/>
              </a:solidFill>
            </a:endParaRPr>
          </a:p>
        </p:txBody>
      </p:sp>
      <p:sp>
        <p:nvSpPr>
          <p:cNvPr id="6" name="Flowchart: Connector 5">
            <a:extLst>
              <a:ext uri="{FF2B5EF4-FFF2-40B4-BE49-F238E27FC236}">
                <a16:creationId xmlns="" xmlns:a16="http://schemas.microsoft.com/office/drawing/2014/main" id="{0E1C1E51-FEC5-4ED9-BCEC-2F54A3EB38F6}"/>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1951821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Crowd Funding – </a:t>
            </a:r>
            <a:r>
              <a:rPr lang="pl-PL" b="1" dirty="0" smtClean="0">
                <a:solidFill>
                  <a:srgbClr val="E95273"/>
                </a:solidFill>
              </a:rPr>
              <a:t>Ćwiczenie</a:t>
            </a:r>
            <a:endParaRPr lang="en-IE" b="1" dirty="0">
              <a:solidFill>
                <a:srgbClr val="E95273"/>
              </a:solidFill>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 xmlns:a16="http://schemas.microsoft.com/office/drawing/2014/main" id="{80E9964A-574F-4A9B-A8FB-070D1A7B6158}"/>
              </a:ext>
            </a:extLst>
          </p:cNvPr>
          <p:cNvSpPr/>
          <p:nvPr/>
        </p:nvSpPr>
        <p:spPr>
          <a:xfrm>
            <a:off x="805454" y="1984065"/>
            <a:ext cx="6467801" cy="3416320"/>
          </a:xfrm>
          <a:prstGeom prst="rect">
            <a:avLst/>
          </a:prstGeom>
        </p:spPr>
        <p:txBody>
          <a:bodyPr wrap="square">
            <a:spAutoFit/>
          </a:bodyPr>
          <a:lstStyle/>
          <a:p>
            <a:r>
              <a:rPr lang="pl-PL" sz="2400" b="1" dirty="0">
                <a:solidFill>
                  <a:srgbClr val="10B1A2"/>
                </a:solidFill>
              </a:rPr>
              <a:t>Pobierz i przejrzyj kluczowe zasoby dotyczące finansowania społecznościowego</a:t>
            </a:r>
            <a:endParaRPr lang="en-IE" sz="2400" b="1" dirty="0">
              <a:solidFill>
                <a:srgbClr val="7F7F7F"/>
              </a:solidFill>
            </a:endParaRPr>
          </a:p>
          <a:p>
            <a:r>
              <a:rPr lang="pl-PL" sz="2400" dirty="0" smtClean="0">
                <a:solidFill>
                  <a:srgbClr val="7F7F7F"/>
                </a:solidFill>
              </a:rPr>
              <a:t>CRUCIAL Crowdfunding </a:t>
            </a:r>
            <a:r>
              <a:rPr lang="pl-PL" sz="2400" dirty="0">
                <a:solidFill>
                  <a:srgbClr val="7F7F7F"/>
                </a:solidFill>
              </a:rPr>
              <a:t>to projekt wspierany przez ERASMUS +, mający na celu informowanie wszystkich </a:t>
            </a:r>
            <a:r>
              <a:rPr lang="pl-PL" sz="2400" dirty="0" smtClean="0">
                <a:solidFill>
                  <a:srgbClr val="7F7F7F"/>
                </a:solidFill>
              </a:rPr>
              <a:t>interesariuszy</a:t>
            </a:r>
            <a:r>
              <a:rPr lang="pl-PL" sz="2400" dirty="0">
                <a:solidFill>
                  <a:srgbClr val="7F7F7F"/>
                </a:solidFill>
              </a:rPr>
              <a:t>, którzy mogą potencjalnie skorzystać z tego innowacyjnego sposobu finansowania przedsięwzięć </a:t>
            </a:r>
            <a:r>
              <a:rPr lang="pl-PL" sz="2400" dirty="0" smtClean="0">
                <a:solidFill>
                  <a:srgbClr val="7F7F7F"/>
                </a:solidFill>
              </a:rPr>
              <a:t>biznesowych.</a:t>
            </a:r>
            <a:endParaRPr lang="en-IE" sz="2400" dirty="0" smtClean="0">
              <a:solidFill>
                <a:srgbClr val="7F7F7F"/>
              </a:solidFill>
            </a:endParaRPr>
          </a:p>
          <a:p>
            <a:r>
              <a:rPr lang="pl-PL" sz="2400" dirty="0" smtClean="0">
                <a:hlinkClick r:id="rId2"/>
              </a:rPr>
              <a:t>Projekt </a:t>
            </a:r>
            <a:r>
              <a:rPr lang="en-IE" sz="2400" dirty="0" smtClean="0">
                <a:hlinkClick r:id="rId2"/>
              </a:rPr>
              <a:t>CRUCIAL Crowdfunding </a:t>
            </a:r>
            <a:endParaRPr lang="en-IE" sz="2400" dirty="0" smtClean="0"/>
          </a:p>
          <a:p>
            <a:r>
              <a:rPr lang="en-IE" sz="2400" dirty="0" smtClean="0">
                <a:hlinkClick r:id="rId3"/>
              </a:rPr>
              <a:t>Crucial </a:t>
            </a:r>
            <a:r>
              <a:rPr lang="en-IE" sz="2400" dirty="0">
                <a:hlinkClick r:id="rId3"/>
              </a:rPr>
              <a:t>Crowd </a:t>
            </a:r>
            <a:r>
              <a:rPr lang="en-IE" sz="2400" dirty="0" smtClean="0">
                <a:hlinkClick r:id="rId3"/>
              </a:rPr>
              <a:t>Funding</a:t>
            </a:r>
            <a:r>
              <a:rPr lang="pl-PL" sz="2400" dirty="0" smtClean="0">
                <a:hlinkClick r:id="rId3"/>
              </a:rPr>
              <a:t> Zasoby</a:t>
            </a:r>
            <a:r>
              <a:rPr lang="en-IE" sz="2400" dirty="0" smtClean="0">
                <a:hlinkClick r:id="rId3"/>
              </a:rPr>
              <a:t> </a:t>
            </a:r>
            <a:endParaRPr lang="en-IE" sz="2400" dirty="0"/>
          </a:p>
        </p:txBody>
      </p:sp>
      <p:pic>
        <p:nvPicPr>
          <p:cNvPr id="6" name="Picture 5">
            <a:extLst>
              <a:ext uri="{FF2B5EF4-FFF2-40B4-BE49-F238E27FC236}">
                <a16:creationId xmlns="" xmlns:a16="http://schemas.microsoft.com/office/drawing/2014/main" id="{D45D1EDA-C4F2-4E07-91AE-640B186B9CA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82131" y="2009755"/>
            <a:ext cx="4709869" cy="323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36673B55-0204-41D4-913F-C396EF7CB9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1985" y="2198060"/>
            <a:ext cx="3431358" cy="2048163"/>
          </a:xfrm>
          <a:prstGeom prst="rect">
            <a:avLst/>
          </a:prstGeom>
        </p:spPr>
      </p:pic>
      <p:sp>
        <p:nvSpPr>
          <p:cNvPr id="8" name="Flowchart: Connector 7">
            <a:extLst>
              <a:ext uri="{FF2B5EF4-FFF2-40B4-BE49-F238E27FC236}">
                <a16:creationId xmlns="" xmlns:a16="http://schemas.microsoft.com/office/drawing/2014/main" id="{6BF83FEC-843C-4A0E-9955-A7433FAA0A1A}"/>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506184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7A83A3E-2679-4DBC-B9FB-E3CBAD5138D7}"/>
              </a:ext>
            </a:extLst>
          </p:cNvPr>
          <p:cNvSpPr>
            <a:spLocks noGrp="1"/>
          </p:cNvSpPr>
          <p:nvPr>
            <p:ph type="body" sz="quarter" idx="13"/>
          </p:nvPr>
        </p:nvSpPr>
        <p:spPr>
          <a:xfrm>
            <a:off x="472967" y="178677"/>
            <a:ext cx="11316822" cy="1347774"/>
          </a:xfrm>
          <a:solidFill>
            <a:srgbClr val="E63275"/>
          </a:solidFill>
        </p:spPr>
        <p:txBody>
          <a:bodyPr>
            <a:normAutofit/>
          </a:bodyPr>
          <a:lstStyle/>
          <a:p>
            <a:r>
              <a:rPr lang="pl-PL" dirty="0">
                <a:solidFill>
                  <a:schemeClr val="bg1"/>
                </a:solidFill>
              </a:rPr>
              <a:t>Dlaczego 99% firm nigdy nie otrzyma finansowania?</a:t>
            </a:r>
            <a:endParaRPr lang="en-IE" dirty="0">
              <a:solidFill>
                <a:schemeClr val="bg1"/>
              </a:solidFill>
            </a:endParaRPr>
          </a:p>
        </p:txBody>
      </p:sp>
      <p:sp>
        <p:nvSpPr>
          <p:cNvPr id="3" name="Text Placeholder 2">
            <a:extLst>
              <a:ext uri="{FF2B5EF4-FFF2-40B4-BE49-F238E27FC236}">
                <a16:creationId xmlns="" xmlns:a16="http://schemas.microsoft.com/office/drawing/2014/main" id="{5FD4F06D-0CE0-4529-8900-F9291C512116}"/>
              </a:ext>
            </a:extLst>
          </p:cNvPr>
          <p:cNvSpPr>
            <a:spLocks noGrp="1"/>
          </p:cNvSpPr>
          <p:nvPr>
            <p:ph type="body" sz="quarter" idx="14"/>
          </p:nvPr>
        </p:nvSpPr>
        <p:spPr/>
        <p:txBody>
          <a:bodyPr/>
          <a:lstStyle/>
          <a:p>
            <a:endParaRPr lang="en-IE"/>
          </a:p>
        </p:txBody>
      </p:sp>
      <p:graphicFrame>
        <p:nvGraphicFramePr>
          <p:cNvPr id="4" name="Table 3">
            <a:extLst>
              <a:ext uri="{FF2B5EF4-FFF2-40B4-BE49-F238E27FC236}">
                <a16:creationId xmlns="" xmlns:a16="http://schemas.microsoft.com/office/drawing/2014/main" id="{CA1828B3-6590-474D-B01C-71E7548DFAB1}"/>
              </a:ext>
            </a:extLst>
          </p:cNvPr>
          <p:cNvGraphicFramePr>
            <a:graphicFrameLocks noGrp="1"/>
          </p:cNvGraphicFramePr>
          <p:nvPr>
            <p:extLst>
              <p:ext uri="{D42A27DB-BD31-4B8C-83A1-F6EECF244321}">
                <p14:modId xmlns:p14="http://schemas.microsoft.com/office/powerpoint/2010/main" val="1570163325"/>
              </p:ext>
            </p:extLst>
          </p:nvPr>
        </p:nvGraphicFramePr>
        <p:xfrm>
          <a:off x="-7691" y="1235942"/>
          <a:ext cx="12076386" cy="5747957"/>
        </p:xfrm>
        <a:graphic>
          <a:graphicData uri="http://schemas.openxmlformats.org/drawingml/2006/table">
            <a:tbl>
              <a:tblPr firstRow="1" bandRow="1">
                <a:tableStyleId>{5C22544A-7EE6-4342-B048-85BDC9FD1C3A}</a:tableStyleId>
              </a:tblPr>
              <a:tblGrid>
                <a:gridCol w="5315769">
                  <a:extLst>
                    <a:ext uri="{9D8B030D-6E8A-4147-A177-3AD203B41FA5}">
                      <a16:colId xmlns="" xmlns:a16="http://schemas.microsoft.com/office/drawing/2014/main" val="2511320271"/>
                    </a:ext>
                  </a:extLst>
                </a:gridCol>
                <a:gridCol w="6760617">
                  <a:extLst>
                    <a:ext uri="{9D8B030D-6E8A-4147-A177-3AD203B41FA5}">
                      <a16:colId xmlns="" xmlns:a16="http://schemas.microsoft.com/office/drawing/2014/main" val="1320821074"/>
                    </a:ext>
                  </a:extLst>
                </a:gridCol>
              </a:tblGrid>
              <a:tr h="474917">
                <a:tc>
                  <a:txBody>
                    <a:bodyPr/>
                    <a:lstStyle/>
                    <a:p>
                      <a:pPr algn="ctr"/>
                      <a:r>
                        <a:rPr lang="pl-PL" sz="2400" dirty="0" smtClean="0">
                          <a:solidFill>
                            <a:srgbClr val="E95273"/>
                          </a:solidFill>
                        </a:rPr>
                        <a:t>Czego</a:t>
                      </a:r>
                      <a:r>
                        <a:rPr lang="pl-PL" sz="2400" baseline="0" dirty="0" smtClean="0">
                          <a:solidFill>
                            <a:srgbClr val="E95273"/>
                          </a:solidFill>
                        </a:rPr>
                        <a:t> nie robić</a:t>
                      </a:r>
                      <a:endParaRPr lang="en-IE" sz="2400" dirty="0">
                        <a:solidFill>
                          <a:srgbClr val="E95273"/>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2400" b="1" kern="1200" dirty="0" smtClean="0">
                          <a:solidFill>
                            <a:srgbClr val="E95273"/>
                          </a:solidFill>
                          <a:latin typeface="+mn-lt"/>
                          <a:ea typeface="+mn-ea"/>
                          <a:cs typeface="+mn-cs"/>
                        </a:rPr>
                        <a:t>Co musisz zrobić</a:t>
                      </a:r>
                      <a:endParaRPr lang="en-IE" sz="2400" b="1" kern="1200" dirty="0">
                        <a:solidFill>
                          <a:srgbClr val="E9527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25927922"/>
                  </a:ext>
                </a:extLst>
              </a:tr>
              <a:tr h="5160767">
                <a:tc>
                  <a:txBody>
                    <a:bodyPr/>
                    <a:lstStyle/>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pl-PL" sz="2000" b="1" dirty="0" smtClean="0">
                          <a:solidFill>
                            <a:srgbClr val="E95273"/>
                          </a:solidFill>
                        </a:rPr>
                        <a:t>Niekompletne </a:t>
                      </a:r>
                      <a:r>
                        <a:rPr lang="pl-PL" sz="2000" kern="1200" dirty="0" smtClean="0">
                          <a:solidFill>
                            <a:srgbClr val="7F7F7F"/>
                          </a:solidFill>
                          <a:latin typeface="+mn-lt"/>
                          <a:ea typeface="+mn-ea"/>
                          <a:cs typeface="+mn-cs"/>
                        </a:rPr>
                        <a:t>Brak odpowiedzi na fundamentalne pytania, prezentujące właściwy obraz rozpoczęcia działalności. Niewystarczająca ilość informacji pozostawia inwestora z mnóstwem pytań i złym wrażeniem.</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pl-PL" sz="2000" b="1" dirty="0" smtClean="0">
                          <a:solidFill>
                            <a:srgbClr val="E95273"/>
                          </a:solidFill>
                        </a:rPr>
                        <a:t>Brak badań lub niewystarczające badania </a:t>
                      </a:r>
                      <a:r>
                        <a:rPr lang="pl-PL" sz="2000" kern="1200" dirty="0" smtClean="0">
                          <a:solidFill>
                            <a:srgbClr val="7F7F7F"/>
                          </a:solidFill>
                          <a:latin typeface="+mn-lt"/>
                          <a:ea typeface="+mn-ea"/>
                          <a:cs typeface="+mn-cs"/>
                        </a:rPr>
                        <a:t>Produkt i rynek nie zostały dokładnie zbadane lub przetestowane</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pl-PL" sz="2000" b="1" dirty="0" smtClean="0">
                          <a:solidFill>
                            <a:srgbClr val="E95273"/>
                          </a:solidFill>
                        </a:rPr>
                        <a:t>Nierealistyczne i przesadzone liczby i prognozy, </a:t>
                      </a:r>
                      <a:r>
                        <a:rPr lang="pl-PL" sz="2000" kern="1200" dirty="0" smtClean="0">
                          <a:solidFill>
                            <a:srgbClr val="7F7F7F"/>
                          </a:solidFill>
                          <a:latin typeface="+mn-lt"/>
                          <a:ea typeface="+mn-ea"/>
                          <a:cs typeface="+mn-cs"/>
                        </a:rPr>
                        <a:t>które nie uwzględniają zmieniającego się świata lub rynku</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Wingdings" panose="05000000000000000000" pitchFamily="2" charset="2"/>
                        <a:buChar char="ü"/>
                      </a:pPr>
                      <a:r>
                        <a:rPr lang="pl-PL" sz="2000" b="1" kern="1200" dirty="0" smtClean="0">
                          <a:solidFill>
                            <a:srgbClr val="E95273"/>
                          </a:solidFill>
                          <a:latin typeface="+mn-lt"/>
                          <a:ea typeface="+mn-ea"/>
                          <a:cs typeface="+mn-cs"/>
                        </a:rPr>
                        <a:t>Pokaż, że możesz prowadzić biznes. </a:t>
                      </a:r>
                      <a:r>
                        <a:rPr lang="pl-PL" sz="2000" kern="1200" dirty="0" smtClean="0">
                          <a:solidFill>
                            <a:srgbClr val="7F7F7F"/>
                          </a:solidFill>
                          <a:latin typeface="+mn-lt"/>
                          <a:ea typeface="+mn-ea"/>
                          <a:cs typeface="+mn-cs"/>
                        </a:rPr>
                        <a:t>Chcą wiedzieć, co zrobiłeś, ale przede wszystkim, jak dobrze znasz sektor. Chcą wiedzieć, że możesz prowadzić firmę - wróć do naszych</a:t>
                      </a:r>
                      <a:r>
                        <a:rPr lang="pl-PL" sz="2000" b="1" kern="1200" dirty="0" smtClean="0">
                          <a:solidFill>
                            <a:srgbClr val="E95273"/>
                          </a:solidFill>
                          <a:latin typeface="+mn-lt"/>
                          <a:ea typeface="+mn-ea"/>
                          <a:cs typeface="+mn-cs"/>
                        </a:rPr>
                        <a:t> </a:t>
                      </a:r>
                      <a:r>
                        <a:rPr lang="pl-PL" sz="2000" kern="1200" dirty="0" smtClean="0">
                          <a:solidFill>
                            <a:srgbClr val="7F7F7F"/>
                          </a:solidFill>
                          <a:latin typeface="+mn-lt"/>
                          <a:ea typeface="+mn-ea"/>
                          <a:cs typeface="+mn-cs"/>
                        </a:rPr>
                        <a:t>testów osobowości przedsiębiorców w module 2.</a:t>
                      </a:r>
                    </a:p>
                    <a:p>
                      <a:pPr marL="342900" indent="-342900">
                        <a:buFont typeface="Wingdings" panose="05000000000000000000" pitchFamily="2" charset="2"/>
                        <a:buChar char="ü"/>
                      </a:pPr>
                      <a:r>
                        <a:rPr lang="pl-PL" sz="2000" b="1" kern="1200" dirty="0" smtClean="0">
                          <a:solidFill>
                            <a:srgbClr val="E95273"/>
                          </a:solidFill>
                          <a:latin typeface="+mn-lt"/>
                          <a:ea typeface="+mn-ea"/>
                          <a:cs typeface="+mn-cs"/>
                        </a:rPr>
                        <a:t>Poznaj swoją dziedzinę od podszewki: </a:t>
                      </a:r>
                      <a:r>
                        <a:rPr lang="pl-PL" sz="2000" kern="1200" dirty="0" smtClean="0">
                          <a:solidFill>
                            <a:srgbClr val="7F7F7F"/>
                          </a:solidFill>
                          <a:latin typeface="+mn-lt"/>
                          <a:ea typeface="+mn-ea"/>
                          <a:cs typeface="+mn-cs"/>
                        </a:rPr>
                        <a:t>od łańcucha dostaw i przepisów dotyczących licencjonowania po związane z nimi procedury BHP. Przeprowadź dokładne badania. Bardzo pomaga, jeśli już przepracowałeś i doświadczyłeś tematu związanego</a:t>
                      </a:r>
                      <a:r>
                        <a:rPr lang="pl-PL" sz="2000" kern="1200" baseline="0" dirty="0" smtClean="0">
                          <a:solidFill>
                            <a:srgbClr val="7F7F7F"/>
                          </a:solidFill>
                          <a:latin typeface="+mn-lt"/>
                          <a:ea typeface="+mn-ea"/>
                          <a:cs typeface="+mn-cs"/>
                        </a:rPr>
                        <a:t> z danym obszarem działania.</a:t>
                      </a:r>
                      <a:endParaRPr lang="pl-PL" sz="2000" kern="1200" dirty="0" smtClean="0">
                        <a:solidFill>
                          <a:srgbClr val="7F7F7F"/>
                        </a:solidFill>
                        <a:latin typeface="+mn-lt"/>
                        <a:ea typeface="+mn-ea"/>
                        <a:cs typeface="+mn-cs"/>
                      </a:endParaRPr>
                    </a:p>
                    <a:p>
                      <a:pPr marL="342900" indent="-342900">
                        <a:buFont typeface="Wingdings" panose="05000000000000000000" pitchFamily="2" charset="2"/>
                        <a:buChar char="ü"/>
                      </a:pPr>
                      <a:r>
                        <a:rPr lang="pl-PL" sz="2000" b="1" kern="1200" dirty="0" smtClean="0">
                          <a:solidFill>
                            <a:srgbClr val="E95273"/>
                          </a:solidFill>
                          <a:latin typeface="+mn-lt"/>
                          <a:ea typeface="+mn-ea"/>
                          <a:cs typeface="+mn-cs"/>
                        </a:rPr>
                        <a:t>Elastyczność i przewidywanie </a:t>
                      </a:r>
                      <a:r>
                        <a:rPr lang="pl-PL" sz="2000" kern="1200" dirty="0" smtClean="0">
                          <a:solidFill>
                            <a:srgbClr val="7F7F7F"/>
                          </a:solidFill>
                          <a:latin typeface="+mn-lt"/>
                          <a:ea typeface="+mn-ea"/>
                          <a:cs typeface="+mn-cs"/>
                        </a:rPr>
                        <a:t>Bardzo niewiele firm trzyma się pierwotnego planu w miarę rozwoju po uzyskaniu finansowania. Pokaż, że potrafisz się dostosować i potrafisz przewidzieć, co zrobi rynek i dlaczego.</a:t>
                      </a:r>
                    </a:p>
                    <a:p>
                      <a:pPr marL="342900" indent="-342900">
                        <a:buFont typeface="Wingdings" panose="05000000000000000000" pitchFamily="2" charset="2"/>
                        <a:buChar char="ü"/>
                      </a:pPr>
                      <a:r>
                        <a:rPr lang="pl-PL" sz="2000" b="1" kern="1200" dirty="0" smtClean="0">
                          <a:solidFill>
                            <a:srgbClr val="E95273"/>
                          </a:solidFill>
                          <a:latin typeface="+mn-lt"/>
                          <a:ea typeface="+mn-ea"/>
                          <a:cs typeface="+mn-cs"/>
                        </a:rPr>
                        <a:t>Absolutna konieczność to  prawidłowo przetestować produkt i rynek</a:t>
                      </a:r>
                    </a:p>
                    <a:p>
                      <a:pPr marL="342900" indent="-342900">
                        <a:buFont typeface="Wingdings" panose="05000000000000000000" pitchFamily="2" charset="2"/>
                        <a:buChar char="ü"/>
                      </a:pPr>
                      <a:r>
                        <a:rPr lang="pl-PL" sz="2000" b="1" kern="1200" dirty="0" smtClean="0">
                          <a:solidFill>
                            <a:srgbClr val="E95273"/>
                          </a:solidFill>
                          <a:latin typeface="+mn-lt"/>
                          <a:ea typeface="+mn-ea"/>
                          <a:cs typeface="+mn-cs"/>
                        </a:rPr>
                        <a:t>Jak powiedzieliśmy, nie kupuj gotowego biznesplanu licząc że będzie działał. Nigdy tak nie jest.</a:t>
                      </a:r>
                      <a:endParaRPr lang="en-IE" sz="2000" dirty="0">
                        <a:solidFill>
                          <a:srgbClr val="41414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39003722"/>
                  </a:ext>
                </a:extLst>
              </a:tr>
            </a:tbl>
          </a:graphicData>
        </a:graphic>
      </p:graphicFrame>
    </p:spTree>
    <p:extLst>
      <p:ext uri="{BB962C8B-B14F-4D97-AF65-F5344CB8AC3E}">
        <p14:creationId xmlns:p14="http://schemas.microsoft.com/office/powerpoint/2010/main" val="7204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6A2308D-9339-4CE0-8364-AE4F2DC9A731}"/>
              </a:ext>
            </a:extLst>
          </p:cNvPr>
          <p:cNvSpPr>
            <a:spLocks noGrp="1"/>
          </p:cNvSpPr>
          <p:nvPr>
            <p:ph type="body" sz="quarter" idx="20"/>
          </p:nvPr>
        </p:nvSpPr>
        <p:spPr>
          <a:xfrm>
            <a:off x="5465379" y="1754551"/>
            <a:ext cx="6726621" cy="3872188"/>
          </a:xfrm>
        </p:spPr>
        <p:txBody>
          <a:bodyPr/>
          <a:lstStyle/>
          <a:p>
            <a:pPr marL="0" indent="0">
              <a:lnSpc>
                <a:spcPct val="100000"/>
              </a:lnSpc>
              <a:buNone/>
            </a:pPr>
            <a:r>
              <a:rPr lang="pl-PL" b="1" dirty="0">
                <a:solidFill>
                  <a:srgbClr val="E95273"/>
                </a:solidFill>
              </a:rPr>
              <a:t>Narracja </a:t>
            </a:r>
            <a:r>
              <a:rPr lang="pl-PL" b="1" dirty="0" smtClean="0">
                <a:solidFill>
                  <a:srgbClr val="E95273"/>
                </a:solidFill>
              </a:rPr>
              <a:t>Twojego biznes planu </a:t>
            </a:r>
            <a:r>
              <a:rPr lang="pl-PL" b="1" dirty="0">
                <a:solidFill>
                  <a:srgbClr val="E95273"/>
                </a:solidFill>
              </a:rPr>
              <a:t>powinna to potwierdzać, a także </a:t>
            </a:r>
            <a:r>
              <a:rPr lang="pl-PL" b="1" dirty="0" smtClean="0">
                <a:solidFill>
                  <a:srgbClr val="E95273"/>
                </a:solidFill>
              </a:rPr>
              <a:t>pokazywać:</a:t>
            </a:r>
          </a:p>
          <a:p>
            <a:pPr marL="285750" indent="-285750">
              <a:lnSpc>
                <a:spcPct val="100000"/>
              </a:lnSpc>
              <a:buFont typeface="Arial" panose="020B0604020202020204" pitchFamily="34" charset="0"/>
              <a:buChar char="•"/>
            </a:pPr>
            <a:r>
              <a:rPr lang="pl-PL" dirty="0">
                <a:solidFill>
                  <a:srgbClr val="7F7F7F"/>
                </a:solidFill>
              </a:rPr>
              <a:t>Czy Twoja firma jest rentowna? Kalkulacja kosztów, wycena i </a:t>
            </a:r>
            <a:r>
              <a:rPr lang="pl-PL" dirty="0" smtClean="0">
                <a:solidFill>
                  <a:srgbClr val="7F7F7F"/>
                </a:solidFill>
              </a:rPr>
              <a:t>rentowność,</a:t>
            </a:r>
          </a:p>
          <a:p>
            <a:pPr marL="285750" indent="-285750">
              <a:lnSpc>
                <a:spcPct val="100000"/>
              </a:lnSpc>
              <a:buFont typeface="Arial" panose="020B0604020202020204" pitchFamily="34" charset="0"/>
              <a:buChar char="•"/>
            </a:pPr>
            <a:r>
              <a:rPr lang="pl-PL" dirty="0" smtClean="0">
                <a:solidFill>
                  <a:srgbClr val="7F7F7F"/>
                </a:solidFill>
              </a:rPr>
              <a:t>Jaką </a:t>
            </a:r>
            <a:r>
              <a:rPr lang="pl-PL" dirty="0">
                <a:solidFill>
                  <a:srgbClr val="7F7F7F"/>
                </a:solidFill>
              </a:rPr>
              <a:t>strukturę biznesową </a:t>
            </a:r>
            <a:r>
              <a:rPr lang="pl-PL" dirty="0" smtClean="0">
                <a:solidFill>
                  <a:srgbClr val="7F7F7F"/>
                </a:solidFill>
              </a:rPr>
              <a:t>wybrałaś</a:t>
            </a:r>
            <a:r>
              <a:rPr lang="pl-PL" dirty="0">
                <a:solidFill>
                  <a:srgbClr val="7F7F7F"/>
                </a:solidFill>
              </a:rPr>
              <a:t>?</a:t>
            </a:r>
          </a:p>
          <a:p>
            <a:pPr marL="285750" indent="-285750">
              <a:lnSpc>
                <a:spcPct val="100000"/>
              </a:lnSpc>
              <a:buFont typeface="Arial" panose="020B0604020202020204" pitchFamily="34" charset="0"/>
              <a:buChar char="•"/>
            </a:pPr>
            <a:r>
              <a:rPr lang="pl-PL" dirty="0">
                <a:solidFill>
                  <a:srgbClr val="7F7F7F"/>
                </a:solidFill>
              </a:rPr>
              <a:t>Jakich zasobów finansowych potrzebujesz, aby rozpocząć?</a:t>
            </a:r>
          </a:p>
          <a:p>
            <a:pPr marL="285750" indent="-285750">
              <a:lnSpc>
                <a:spcPct val="100000"/>
              </a:lnSpc>
              <a:buFont typeface="Arial" panose="020B0604020202020204" pitchFamily="34" charset="0"/>
              <a:buChar char="•"/>
            </a:pPr>
            <a:r>
              <a:rPr lang="pl-PL" dirty="0">
                <a:solidFill>
                  <a:srgbClr val="7F7F7F"/>
                </a:solidFill>
              </a:rPr>
              <a:t>Gdzie szukasz pomocy?</a:t>
            </a:r>
          </a:p>
          <a:p>
            <a:pPr marL="285750" indent="-285750">
              <a:lnSpc>
                <a:spcPct val="100000"/>
              </a:lnSpc>
              <a:buFont typeface="Arial" panose="020B0604020202020204" pitchFamily="34" charset="0"/>
              <a:buChar char="•"/>
            </a:pPr>
            <a:r>
              <a:rPr lang="pl-PL" dirty="0">
                <a:solidFill>
                  <a:srgbClr val="7F7F7F"/>
                </a:solidFill>
              </a:rPr>
              <a:t>Jaki jest Twój profil przepływów pieniężnych? </a:t>
            </a:r>
            <a:endParaRPr lang="en-IE" dirty="0"/>
          </a:p>
        </p:txBody>
      </p:sp>
      <p:sp>
        <p:nvSpPr>
          <p:cNvPr id="3" name="Text Placeholder 2">
            <a:extLst>
              <a:ext uri="{FF2B5EF4-FFF2-40B4-BE49-F238E27FC236}">
                <a16:creationId xmlns="" xmlns:a16="http://schemas.microsoft.com/office/drawing/2014/main" id="{46A4A04F-A7A7-4299-ABBA-950A58B4E121}"/>
              </a:ext>
            </a:extLst>
          </p:cNvPr>
          <p:cNvSpPr>
            <a:spLocks noGrp="1"/>
          </p:cNvSpPr>
          <p:nvPr>
            <p:ph type="body" sz="quarter" idx="21"/>
          </p:nvPr>
        </p:nvSpPr>
        <p:spPr/>
        <p:txBody>
          <a:bodyPr/>
          <a:lstStyle/>
          <a:p>
            <a:pPr algn="ctr"/>
            <a:r>
              <a:rPr lang="en-IE" dirty="0" err="1"/>
              <a:t>Część</a:t>
            </a:r>
            <a:r>
              <a:rPr lang="en-IE" dirty="0"/>
              <a:t> </a:t>
            </a:r>
            <a:r>
              <a:rPr lang="en-IE" dirty="0" err="1"/>
              <a:t>finansowa</a:t>
            </a:r>
            <a:r>
              <a:rPr lang="en-IE" dirty="0"/>
              <a:t> </a:t>
            </a:r>
            <a:r>
              <a:rPr lang="pl-PL" dirty="0" err="1"/>
              <a:t>B</a:t>
            </a:r>
            <a:r>
              <a:rPr lang="en-IE" dirty="0" err="1" smtClean="0"/>
              <a:t>iznes</a:t>
            </a:r>
            <a:r>
              <a:rPr lang="pl-PL" dirty="0" smtClean="0"/>
              <a:t> P</a:t>
            </a:r>
            <a:r>
              <a:rPr lang="en-IE" dirty="0" err="1" smtClean="0"/>
              <a:t>lanu</a:t>
            </a:r>
            <a:endParaRPr lang="en-IE" dirty="0"/>
          </a:p>
        </p:txBody>
      </p:sp>
      <p:sp>
        <p:nvSpPr>
          <p:cNvPr id="4" name="Rectangle 3">
            <a:extLst>
              <a:ext uri="{FF2B5EF4-FFF2-40B4-BE49-F238E27FC236}">
                <a16:creationId xmlns="" xmlns:a16="http://schemas.microsoft.com/office/drawing/2014/main" id="{B7734B91-C21D-4955-8255-125F6376A303}"/>
              </a:ext>
            </a:extLst>
          </p:cNvPr>
          <p:cNvSpPr/>
          <p:nvPr/>
        </p:nvSpPr>
        <p:spPr>
          <a:xfrm>
            <a:off x="273269" y="1754551"/>
            <a:ext cx="5192110" cy="4154984"/>
          </a:xfrm>
          <a:prstGeom prst="rect">
            <a:avLst/>
          </a:prstGeom>
        </p:spPr>
        <p:txBody>
          <a:bodyPr wrap="square">
            <a:spAutoFit/>
          </a:bodyPr>
          <a:lstStyle/>
          <a:p>
            <a:r>
              <a:rPr lang="pl-PL" sz="2200" dirty="0">
                <a:solidFill>
                  <a:srgbClr val="7F7F7F"/>
                </a:solidFill>
              </a:rPr>
              <a:t>Dostosuj część planu dotyczącą danych finansowych do swoich potrzeb, </a:t>
            </a:r>
            <a:r>
              <a:rPr lang="pl-PL" sz="2200" dirty="0" smtClean="0">
                <a:solidFill>
                  <a:srgbClr val="7F7F7F"/>
                </a:solidFill>
              </a:rPr>
              <a:t>większość </a:t>
            </a:r>
            <a:r>
              <a:rPr lang="pl-PL" sz="2200" dirty="0">
                <a:solidFill>
                  <a:srgbClr val="7F7F7F"/>
                </a:solidFill>
              </a:rPr>
              <a:t>planów zawiera następujące informacje: </a:t>
            </a:r>
          </a:p>
          <a:p>
            <a:pPr marL="342900" indent="-342900">
              <a:buFont typeface="Arial" panose="020B0604020202020204" pitchFamily="34" charset="0"/>
              <a:buChar char="•"/>
            </a:pPr>
            <a:r>
              <a:rPr lang="pl-PL" sz="2200" dirty="0">
                <a:solidFill>
                  <a:srgbClr val="7F7F7F"/>
                </a:solidFill>
              </a:rPr>
              <a:t>Koszty </a:t>
            </a:r>
            <a:r>
              <a:rPr lang="pl-PL" sz="2200" dirty="0" smtClean="0">
                <a:solidFill>
                  <a:srgbClr val="7F7F7F"/>
                </a:solidFill>
              </a:rPr>
              <a:t>początkowe</a:t>
            </a:r>
          </a:p>
          <a:p>
            <a:pPr marL="342900" indent="-342900">
              <a:buFont typeface="Arial" panose="020B0604020202020204" pitchFamily="34" charset="0"/>
              <a:buChar char="•"/>
            </a:pPr>
            <a:r>
              <a:rPr lang="pl-PL" sz="2200" dirty="0" smtClean="0">
                <a:solidFill>
                  <a:srgbClr val="7F7F7F"/>
                </a:solidFill>
              </a:rPr>
              <a:t>Prognozy </a:t>
            </a:r>
            <a:r>
              <a:rPr lang="pl-PL" sz="2200" dirty="0">
                <a:solidFill>
                  <a:srgbClr val="7F7F7F"/>
                </a:solidFill>
              </a:rPr>
              <a:t>przychodów z kompleksowymi </a:t>
            </a:r>
            <a:r>
              <a:rPr lang="pl-PL" sz="2200" dirty="0" smtClean="0">
                <a:solidFill>
                  <a:srgbClr val="7F7F7F"/>
                </a:solidFill>
              </a:rPr>
              <a:t>założeniami,</a:t>
            </a:r>
          </a:p>
          <a:p>
            <a:pPr marL="342900" indent="-342900">
              <a:buFont typeface="Arial" panose="020B0604020202020204" pitchFamily="34" charset="0"/>
              <a:buChar char="•"/>
            </a:pPr>
            <a:r>
              <a:rPr lang="pl-PL" sz="2200" dirty="0" smtClean="0">
                <a:solidFill>
                  <a:srgbClr val="7F7F7F"/>
                </a:solidFill>
              </a:rPr>
              <a:t>Prognozy </a:t>
            </a:r>
            <a:r>
              <a:rPr lang="pl-PL" sz="2200" dirty="0">
                <a:solidFill>
                  <a:srgbClr val="7F7F7F"/>
                </a:solidFill>
              </a:rPr>
              <a:t>wydatków z kompleksowymi </a:t>
            </a:r>
            <a:r>
              <a:rPr lang="pl-PL" sz="2200" dirty="0" smtClean="0">
                <a:solidFill>
                  <a:srgbClr val="7F7F7F"/>
                </a:solidFill>
              </a:rPr>
              <a:t>założeniami,</a:t>
            </a:r>
          </a:p>
          <a:p>
            <a:pPr marL="342900" indent="-342900">
              <a:buFont typeface="Arial" panose="020B0604020202020204" pitchFamily="34" charset="0"/>
              <a:buChar char="•"/>
            </a:pPr>
            <a:r>
              <a:rPr lang="pl-PL" sz="2200" dirty="0" smtClean="0">
                <a:solidFill>
                  <a:srgbClr val="7F7F7F"/>
                </a:solidFill>
              </a:rPr>
              <a:t>Pięcioletnie </a:t>
            </a:r>
            <a:r>
              <a:rPr lang="pl-PL" sz="2200" dirty="0">
                <a:solidFill>
                  <a:srgbClr val="7F7F7F"/>
                </a:solidFill>
              </a:rPr>
              <a:t>prognozy przepływów </a:t>
            </a:r>
            <a:r>
              <a:rPr lang="pl-PL" sz="2200" dirty="0" smtClean="0">
                <a:solidFill>
                  <a:srgbClr val="7F7F7F"/>
                </a:solidFill>
              </a:rPr>
              <a:t>pieniężnych,</a:t>
            </a:r>
            <a:endParaRPr lang="pl-PL" sz="2200" dirty="0">
              <a:solidFill>
                <a:srgbClr val="7F7F7F"/>
              </a:solidFill>
            </a:endParaRPr>
          </a:p>
          <a:p>
            <a:pPr marL="342900" indent="-342900">
              <a:buFont typeface="Arial" panose="020B0604020202020204" pitchFamily="34" charset="0"/>
              <a:buChar char="•"/>
            </a:pPr>
            <a:r>
              <a:rPr lang="pl-PL" sz="2200" dirty="0" smtClean="0">
                <a:solidFill>
                  <a:srgbClr val="7F7F7F"/>
                </a:solidFill>
              </a:rPr>
              <a:t>Pięcioletnie </a:t>
            </a:r>
            <a:r>
              <a:rPr lang="pl-PL" sz="2200" dirty="0">
                <a:solidFill>
                  <a:srgbClr val="7F7F7F"/>
                </a:solidFill>
              </a:rPr>
              <a:t>prognozy </a:t>
            </a:r>
            <a:r>
              <a:rPr lang="pl-PL" sz="2200" dirty="0" smtClean="0">
                <a:solidFill>
                  <a:srgbClr val="7F7F7F"/>
                </a:solidFill>
              </a:rPr>
              <a:t>bilansowe,</a:t>
            </a:r>
            <a:endParaRPr lang="pl-PL" sz="2200" dirty="0">
              <a:solidFill>
                <a:srgbClr val="7F7F7F"/>
              </a:solidFill>
            </a:endParaRPr>
          </a:p>
          <a:p>
            <a:pPr marL="342900" indent="-342900">
              <a:buFont typeface="Arial" panose="020B0604020202020204" pitchFamily="34" charset="0"/>
              <a:buChar char="•"/>
            </a:pPr>
            <a:r>
              <a:rPr lang="pl-PL" sz="2200" dirty="0" smtClean="0">
                <a:solidFill>
                  <a:srgbClr val="7F7F7F"/>
                </a:solidFill>
              </a:rPr>
              <a:t>Źródła kapitału.</a:t>
            </a:r>
            <a:endParaRPr lang="en-IE" sz="2200" dirty="0">
              <a:solidFill>
                <a:srgbClr val="7F7F7F"/>
              </a:solidFill>
            </a:endParaRPr>
          </a:p>
        </p:txBody>
      </p:sp>
      <p:sp>
        <p:nvSpPr>
          <p:cNvPr id="5" name="TextBox 4">
            <a:extLst>
              <a:ext uri="{FF2B5EF4-FFF2-40B4-BE49-F238E27FC236}">
                <a16:creationId xmlns="" xmlns:a16="http://schemas.microsoft.com/office/drawing/2014/main" id="{55D8C6EF-B687-47F1-9A0D-AFC1AAA42C83}"/>
              </a:ext>
            </a:extLst>
          </p:cNvPr>
          <p:cNvSpPr txBox="1"/>
          <p:nvPr/>
        </p:nvSpPr>
        <p:spPr>
          <a:xfrm>
            <a:off x="346841" y="6148552"/>
            <a:ext cx="5192110" cy="646331"/>
          </a:xfrm>
          <a:prstGeom prst="rect">
            <a:avLst/>
          </a:prstGeom>
          <a:solidFill>
            <a:srgbClr val="E63275"/>
          </a:solidFill>
        </p:spPr>
        <p:txBody>
          <a:bodyPr wrap="square" rtlCol="0">
            <a:spAutoFit/>
          </a:bodyPr>
          <a:lstStyle/>
          <a:p>
            <a:r>
              <a:rPr lang="pl-PL" dirty="0">
                <a:solidFill>
                  <a:schemeClr val="bg1"/>
                </a:solidFill>
              </a:rPr>
              <a:t>Chcesz odświeżyć swój </a:t>
            </a:r>
            <a:r>
              <a:rPr lang="pl-PL" dirty="0" smtClean="0">
                <a:solidFill>
                  <a:schemeClr val="bg1"/>
                </a:solidFill>
              </a:rPr>
              <a:t>biznes plan</a:t>
            </a:r>
            <a:r>
              <a:rPr lang="pl-PL" dirty="0">
                <a:solidFill>
                  <a:schemeClr val="bg1"/>
                </a:solidFill>
              </a:rPr>
              <a:t>? Szczegółowo omówiliśmy to w module 1, sekcja 2.</a:t>
            </a:r>
            <a:endParaRPr lang="en-US" dirty="0">
              <a:solidFill>
                <a:schemeClr val="bg1"/>
              </a:solidFill>
            </a:endParaRPr>
          </a:p>
        </p:txBody>
      </p:sp>
    </p:spTree>
    <p:extLst>
      <p:ext uri="{BB962C8B-B14F-4D97-AF65-F5344CB8AC3E}">
        <p14:creationId xmlns:p14="http://schemas.microsoft.com/office/powerpoint/2010/main" val="2086567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765451"/>
            <a:ext cx="5644746" cy="1025618"/>
          </a:xfrm>
        </p:spPr>
        <p:txBody>
          <a:bodyPr>
            <a:noAutofit/>
          </a:bodyPr>
          <a:lstStyle/>
          <a:p>
            <a:r>
              <a:rPr lang="en-US" b="1" dirty="0">
                <a:solidFill>
                  <a:srgbClr val="E63275"/>
                </a:solidFill>
              </a:rPr>
              <a:t>Case Study: </a:t>
            </a:r>
            <a:r>
              <a:rPr lang="pl-PL" sz="3200" b="1" dirty="0" smtClean="0"/>
              <a:t>Mój Nowy Startup</a:t>
            </a:r>
            <a:endParaRPr lang="en-US" sz="3200" b="1" dirty="0"/>
          </a:p>
          <a:p>
            <a:endParaRPr lang="en-IE" sz="2400" i="1" dirty="0"/>
          </a:p>
          <a:p>
            <a:endParaRPr lang="en-US" sz="3000" dirty="0"/>
          </a:p>
        </p:txBody>
      </p:sp>
      <p:sp>
        <p:nvSpPr>
          <p:cNvPr id="3" name="Text Placeholder 2"/>
          <p:cNvSpPr>
            <a:spLocks noGrp="1"/>
          </p:cNvSpPr>
          <p:nvPr>
            <p:ph type="body" sz="quarter" idx="14"/>
          </p:nvPr>
        </p:nvSpPr>
        <p:spPr>
          <a:xfrm>
            <a:off x="3254928" y="2117448"/>
            <a:ext cx="8314145" cy="3975101"/>
          </a:xfrm>
        </p:spPr>
        <p:txBody>
          <a:bodyPr/>
          <a:lstStyle/>
          <a:p>
            <a:r>
              <a:rPr lang="pl-PL" b="1" dirty="0">
                <a:solidFill>
                  <a:srgbClr val="E63275"/>
                </a:solidFill>
              </a:rPr>
              <a:t>Tytuł: </a:t>
            </a:r>
            <a:r>
              <a:rPr lang="pl-PL" dirty="0">
                <a:solidFill>
                  <a:srgbClr val="7F7F7F"/>
                </a:solidFill>
              </a:rPr>
              <a:t>Finansowanie od inwestorów zagranicznych</a:t>
            </a:r>
          </a:p>
          <a:p>
            <a:endParaRPr lang="pl-PL" b="1" dirty="0">
              <a:solidFill>
                <a:srgbClr val="E63275"/>
              </a:solidFill>
            </a:endParaRPr>
          </a:p>
          <a:p>
            <a:r>
              <a:rPr lang="pl-PL" b="1" dirty="0">
                <a:solidFill>
                  <a:srgbClr val="E63275"/>
                </a:solidFill>
              </a:rPr>
              <a:t>Opis: </a:t>
            </a:r>
            <a:r>
              <a:rPr lang="pl-PL" dirty="0">
                <a:solidFill>
                  <a:srgbClr val="7F7F7F"/>
                </a:solidFill>
              </a:rPr>
              <a:t>Filmy opisują proces pozyskiwania funduszy z różnych źródeł, na </a:t>
            </a:r>
            <a:r>
              <a:rPr lang="pl-PL" dirty="0" smtClean="0">
                <a:solidFill>
                  <a:srgbClr val="7F7F7F"/>
                </a:solidFill>
              </a:rPr>
              <a:t>przykład od </a:t>
            </a:r>
            <a:r>
              <a:rPr lang="pl-PL" dirty="0">
                <a:solidFill>
                  <a:srgbClr val="7F7F7F"/>
                </a:solidFill>
              </a:rPr>
              <a:t>inwestorów zagranicznych.</a:t>
            </a:r>
            <a:endParaRPr lang="en-IE" dirty="0">
              <a:solidFill>
                <a:srgbClr val="7F7F7F"/>
              </a:solidFill>
            </a:endParaRPr>
          </a:p>
          <a:p>
            <a:r>
              <a:rPr lang="en-IE" b="1" dirty="0">
                <a:solidFill>
                  <a:srgbClr val="E63275"/>
                </a:solidFill>
              </a:rPr>
              <a:t>Video 1: </a:t>
            </a:r>
            <a:r>
              <a:rPr lang="en-IE" b="1" dirty="0"/>
              <a:t> </a:t>
            </a:r>
            <a:r>
              <a:rPr lang="en-US" u="sng" dirty="0">
                <a:hlinkClick r:id="rId2"/>
              </a:rPr>
              <a:t>https://www.youtube.com/watch?v=LAmlmmIHEeo</a:t>
            </a:r>
            <a:endParaRPr lang="en-IE" dirty="0"/>
          </a:p>
          <a:p>
            <a:r>
              <a:rPr lang="en-IE" b="1" dirty="0">
                <a:solidFill>
                  <a:srgbClr val="E63275"/>
                </a:solidFill>
              </a:rPr>
              <a:t>Video 2: </a:t>
            </a:r>
            <a:r>
              <a:rPr lang="en-IE" b="1" dirty="0"/>
              <a:t> </a:t>
            </a:r>
            <a:r>
              <a:rPr lang="en-US" u="sng" dirty="0">
                <a:hlinkClick r:id="rId3"/>
              </a:rPr>
              <a:t>https://www.youtube.com/watch?v=GGu9eNnjtec</a:t>
            </a:r>
            <a:endParaRPr lang="en-IE" dirty="0"/>
          </a:p>
          <a:p>
            <a:r>
              <a:rPr lang="en-IE" b="1" dirty="0">
                <a:solidFill>
                  <a:srgbClr val="E63275"/>
                </a:solidFill>
              </a:rPr>
              <a:t>Video 3: </a:t>
            </a:r>
            <a:r>
              <a:rPr lang="en-IE" b="1" dirty="0"/>
              <a:t> </a:t>
            </a:r>
            <a:r>
              <a:rPr lang="en-US" u="sng" dirty="0">
                <a:hlinkClick r:id="rId4"/>
              </a:rPr>
              <a:t>https://www.youtube.com/watch?v=EDlysR81gz4</a:t>
            </a:r>
            <a:r>
              <a:rPr lang="en-US" dirty="0"/>
              <a:t> </a:t>
            </a:r>
            <a:endParaRPr lang="en-IE" dirty="0"/>
          </a:p>
          <a:p>
            <a:r>
              <a:rPr lang="en-IE" b="1" dirty="0">
                <a:solidFill>
                  <a:srgbClr val="E63275"/>
                </a:solidFill>
              </a:rPr>
              <a:t>Video 4: </a:t>
            </a:r>
            <a:r>
              <a:rPr lang="en-IE" b="1" dirty="0"/>
              <a:t> </a:t>
            </a:r>
            <a:r>
              <a:rPr lang="en-US" u="sng" dirty="0">
                <a:hlinkClick r:id="rId5"/>
              </a:rPr>
              <a:t>https://www.youtube.com/watch?v=YjEI3b5_104</a:t>
            </a:r>
            <a:endParaRPr lang="en-IE" dirty="0"/>
          </a:p>
          <a:p>
            <a:r>
              <a:rPr lang="en-IE" b="1" dirty="0">
                <a:solidFill>
                  <a:srgbClr val="E63275"/>
                </a:solidFill>
              </a:rPr>
              <a:t>Video 5: </a:t>
            </a:r>
            <a:r>
              <a:rPr lang="en-IE" b="1" dirty="0"/>
              <a:t> </a:t>
            </a:r>
            <a:r>
              <a:rPr lang="en-US" u="sng" dirty="0">
                <a:hlinkClick r:id="rId4"/>
              </a:rPr>
              <a:t>https://www.youtube.com/watch?v=EDlysR81gz4</a:t>
            </a:r>
            <a:r>
              <a:rPr lang="en-US" dirty="0"/>
              <a:t> </a:t>
            </a:r>
            <a:endParaRPr lang="en-IE" dirty="0"/>
          </a:p>
          <a:p>
            <a:endParaRPr lang="en-IE" dirty="0"/>
          </a:p>
          <a:p>
            <a:endParaRPr lang="en-IE" dirty="0"/>
          </a:p>
          <a:p>
            <a:endParaRPr lang="en-US" dirty="0"/>
          </a:p>
        </p:txBody>
      </p:sp>
      <p:pic>
        <p:nvPicPr>
          <p:cNvPr id="1026" name="Picture 2" descr="Image result for polish flag">
            <a:extLst>
              <a:ext uri="{FF2B5EF4-FFF2-40B4-BE49-F238E27FC236}">
                <a16:creationId xmlns="" xmlns:a16="http://schemas.microsoft.com/office/drawing/2014/main" id="{9160E091-D7E2-4799-B838-760C772663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5233C03-F9B6-4D49-9D00-694CD2D45C06}"/>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8465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3"/>
          </p:nvPr>
        </p:nvSpPr>
        <p:spPr/>
        <p:txBody>
          <a:bodyPr>
            <a:normAutofit fontScale="77500" lnSpcReduction="20000"/>
          </a:bodyPr>
          <a:lstStyle/>
          <a:p>
            <a:r>
              <a:rPr lang="en-US" b="1" dirty="0">
                <a:solidFill>
                  <a:srgbClr val="E63275"/>
                </a:solidFill>
              </a:rPr>
              <a:t>Case Study: </a:t>
            </a:r>
            <a:r>
              <a:rPr lang="pl-PL" b="1" dirty="0"/>
              <a:t>Uniwersytet EGE EBILTEM-TTO może pomóc w uzyskaniu wsparcia dla przedsiębiorców </a:t>
            </a:r>
            <a:endParaRPr lang="en-IE" b="1" dirty="0"/>
          </a:p>
          <a:p>
            <a:endParaRPr lang="en-US" sz="3000" dirty="0"/>
          </a:p>
          <a:p>
            <a:endParaRPr lang="en-IE" dirty="0"/>
          </a:p>
        </p:txBody>
      </p:sp>
      <p:sp>
        <p:nvSpPr>
          <p:cNvPr id="6" name="Picture Placeholder 5">
            <a:extLst>
              <a:ext uri="{FF2B5EF4-FFF2-40B4-BE49-F238E27FC236}">
                <a16:creationId xmlns=""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2" name="Picture 1">
            <a:hlinkClick r:id="rId3"/>
            <a:extLst>
              <a:ext uri="{FF2B5EF4-FFF2-40B4-BE49-F238E27FC236}">
                <a16:creationId xmlns="" xmlns:a16="http://schemas.microsoft.com/office/drawing/2014/main" id="{7E4F1B06-4584-4767-AFC7-834C9EDAF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503" y="1893434"/>
            <a:ext cx="5579356" cy="3391798"/>
          </a:xfrm>
          <a:prstGeom prst="rect">
            <a:avLst/>
          </a:prstGeom>
        </p:spPr>
      </p:pic>
    </p:spTree>
    <p:extLst>
      <p:ext uri="{BB962C8B-B14F-4D97-AF65-F5344CB8AC3E}">
        <p14:creationId xmlns:p14="http://schemas.microsoft.com/office/powerpoint/2010/main" val="2942334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3"/>
          </p:nvPr>
        </p:nvSpPr>
        <p:spPr/>
        <p:txBody>
          <a:bodyPr>
            <a:normAutofit fontScale="85000" lnSpcReduction="10000"/>
          </a:bodyPr>
          <a:lstStyle/>
          <a:p>
            <a:r>
              <a:rPr lang="en-US" b="1" dirty="0">
                <a:solidFill>
                  <a:srgbClr val="E63275"/>
                </a:solidFill>
              </a:rPr>
              <a:t>Case Study: </a:t>
            </a:r>
            <a:r>
              <a:rPr lang="pl-PL" b="1" dirty="0"/>
              <a:t>TUBİTAK wspiera organy wdrażające inne niż EBILTEM-TTO</a:t>
            </a:r>
            <a:endParaRPr lang="en-IE" b="1" dirty="0"/>
          </a:p>
          <a:p>
            <a:endParaRPr lang="en-US" sz="3000" dirty="0"/>
          </a:p>
          <a:p>
            <a:endParaRPr lang="en-IE" dirty="0"/>
          </a:p>
        </p:txBody>
      </p:sp>
      <p:sp>
        <p:nvSpPr>
          <p:cNvPr id="6" name="Picture Placeholder 5">
            <a:extLst>
              <a:ext uri="{FF2B5EF4-FFF2-40B4-BE49-F238E27FC236}">
                <a16:creationId xmlns=""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10" name="Picture 9">
            <a:hlinkClick r:id="rId3"/>
            <a:extLst>
              <a:ext uri="{FF2B5EF4-FFF2-40B4-BE49-F238E27FC236}">
                <a16:creationId xmlns="" xmlns:a16="http://schemas.microsoft.com/office/drawing/2014/main" id="{DD7348A8-6FA1-4CFE-ACB8-DA7A89144D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5904" y="2185416"/>
            <a:ext cx="5653955" cy="2955391"/>
          </a:xfrm>
          <a:prstGeom prst="rect">
            <a:avLst/>
          </a:prstGeom>
        </p:spPr>
      </p:pic>
    </p:spTree>
    <p:extLst>
      <p:ext uri="{BB962C8B-B14F-4D97-AF65-F5344CB8AC3E}">
        <p14:creationId xmlns:p14="http://schemas.microsoft.com/office/powerpoint/2010/main" val="2371943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991441"/>
            <a:ext cx="5423273" cy="3906019"/>
          </a:xfrm>
        </p:spPr>
        <p:txBody>
          <a:bodyPr rtlCol="0">
            <a:normAutofit/>
          </a:bodyPr>
          <a:lstStyle/>
          <a:p>
            <a:pPr algn="l"/>
            <a:r>
              <a:rPr lang="en-IE" sz="4100" b="1" i="0" dirty="0" smtClean="0"/>
              <a:t>Se</a:t>
            </a:r>
            <a:r>
              <a:rPr lang="pl-PL" sz="4100" b="1" i="0" dirty="0" err="1" smtClean="0"/>
              <a:t>kcja</a:t>
            </a:r>
            <a:r>
              <a:rPr lang="en-IE" sz="4100" b="1" i="0" dirty="0" smtClean="0"/>
              <a:t> </a:t>
            </a:r>
            <a:r>
              <a:rPr lang="en-IE" sz="4100" b="1" i="0" dirty="0"/>
              <a:t>3 </a:t>
            </a:r>
          </a:p>
          <a:p>
            <a:pPr algn="l"/>
            <a:r>
              <a:rPr lang="pl-PL" sz="4100" i="0" dirty="0" smtClean="0"/>
              <a:t>Wyeksponuj swoją </a:t>
            </a:r>
            <a:r>
              <a:rPr lang="pl-PL" sz="4100" i="0" dirty="0"/>
              <a:t>ofertę dla inwestorów</a:t>
            </a:r>
            <a:endParaRPr lang="en-US" i="0" dirty="0"/>
          </a:p>
        </p:txBody>
      </p:sp>
    </p:spTree>
    <p:extLst>
      <p:ext uri="{BB962C8B-B14F-4D97-AF65-F5344CB8AC3E}">
        <p14:creationId xmlns:p14="http://schemas.microsoft.com/office/powerpoint/2010/main" val="2785158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36"/>
          <p:cNvSpPr txBox="1">
            <a:spLocks/>
          </p:cNvSpPr>
          <p:nvPr/>
        </p:nvSpPr>
        <p:spPr bwMode="auto">
          <a:xfrm>
            <a:off x="3676872" y="770741"/>
            <a:ext cx="817804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None/>
            </a:pPr>
            <a:endParaRPr lang="en-IE" sz="2400" dirty="0">
              <a:solidFill>
                <a:srgbClr val="7F7F7F"/>
              </a:solidFill>
              <a:latin typeface="+mn-lt"/>
            </a:endParaRPr>
          </a:p>
        </p:txBody>
      </p:sp>
      <p:sp>
        <p:nvSpPr>
          <p:cNvPr id="2" name="Text Placeholder 1">
            <a:extLst>
              <a:ext uri="{FF2B5EF4-FFF2-40B4-BE49-F238E27FC236}">
                <a16:creationId xmlns="" xmlns:a16="http://schemas.microsoft.com/office/drawing/2014/main" id="{CA86296B-71A8-48E5-B3D9-FFEDD10F978D}"/>
              </a:ext>
            </a:extLst>
          </p:cNvPr>
          <p:cNvSpPr>
            <a:spLocks noGrp="1"/>
          </p:cNvSpPr>
          <p:nvPr>
            <p:ph type="body" sz="quarter" idx="13"/>
          </p:nvPr>
        </p:nvSpPr>
        <p:spPr/>
        <p:txBody>
          <a:bodyPr/>
          <a:lstStyle/>
          <a:p>
            <a:pPr algn="ctr"/>
            <a:r>
              <a:rPr lang="pl-PL" b="1" dirty="0">
                <a:solidFill>
                  <a:srgbClr val="E63275"/>
                </a:solidFill>
                <a:latin typeface="Calibri" charset="0"/>
                <a:ea typeface="MS PGothic" charset="-128"/>
              </a:rPr>
              <a:t>S</a:t>
            </a:r>
            <a:r>
              <a:rPr lang="pl-PL" b="1" dirty="0" smtClean="0">
                <a:solidFill>
                  <a:srgbClr val="E63275"/>
                </a:solidFill>
                <a:latin typeface="Calibri" charset="0"/>
                <a:ea typeface="MS PGothic" charset="-128"/>
              </a:rPr>
              <a:t>tań się „doskonała”!</a:t>
            </a:r>
            <a:endParaRPr lang="en-IE" dirty="0">
              <a:solidFill>
                <a:srgbClr val="E63275"/>
              </a:solidFill>
            </a:endParaRPr>
          </a:p>
        </p:txBody>
      </p:sp>
      <p:sp>
        <p:nvSpPr>
          <p:cNvPr id="6" name="Text Placeholder 5">
            <a:extLst>
              <a:ext uri="{FF2B5EF4-FFF2-40B4-BE49-F238E27FC236}">
                <a16:creationId xmlns="" xmlns:a16="http://schemas.microsoft.com/office/drawing/2014/main" id="{5D14518D-7FD6-42AD-9BF6-1926EA192D98}"/>
              </a:ext>
            </a:extLst>
          </p:cNvPr>
          <p:cNvSpPr>
            <a:spLocks noGrp="1"/>
          </p:cNvSpPr>
          <p:nvPr>
            <p:ph type="body" sz="quarter" idx="14"/>
          </p:nvPr>
        </p:nvSpPr>
        <p:spPr>
          <a:xfrm>
            <a:off x="629174" y="2708989"/>
            <a:ext cx="11302251" cy="3975101"/>
          </a:xfrm>
        </p:spPr>
        <p:txBody>
          <a:bodyPr/>
          <a:lstStyle/>
          <a:p>
            <a:r>
              <a:rPr lang="pl-PL" dirty="0" smtClean="0">
                <a:solidFill>
                  <a:srgbClr val="7F7F7F"/>
                </a:solidFill>
              </a:rPr>
              <a:t>Prezentacja </a:t>
            </a:r>
            <a:r>
              <a:rPr lang="pl-PL" dirty="0">
                <a:solidFill>
                  <a:srgbClr val="7F7F7F"/>
                </a:solidFill>
              </a:rPr>
              <a:t>biznesowa to krótka prezentacja, którą założyciele start-</a:t>
            </a:r>
            <a:r>
              <a:rPr lang="pl-PL" dirty="0" err="1">
                <a:solidFill>
                  <a:srgbClr val="7F7F7F"/>
                </a:solidFill>
              </a:rPr>
              <a:t>upów</a:t>
            </a:r>
            <a:r>
              <a:rPr lang="pl-PL" dirty="0">
                <a:solidFill>
                  <a:srgbClr val="7F7F7F"/>
                </a:solidFill>
              </a:rPr>
              <a:t> przygotowują dla inwestorów, potencjalnych klientów, jury konkursu, partnerów biznesowych i wielu innych!</a:t>
            </a:r>
          </a:p>
          <a:p>
            <a:r>
              <a:rPr lang="pl-PL" dirty="0">
                <a:solidFill>
                  <a:srgbClr val="7F7F7F"/>
                </a:solidFill>
              </a:rPr>
              <a:t>Ta sekcja pomoże Ci zrozumieć, że prezentacja to nie tylko słowa na zestawie slajdów. </a:t>
            </a:r>
            <a:r>
              <a:rPr lang="pl-PL" dirty="0" smtClean="0">
                <a:solidFill>
                  <a:srgbClr val="7F7F7F"/>
                </a:solidFill>
              </a:rPr>
              <a:t>Poznasz ważne elementy, </a:t>
            </a:r>
            <a:r>
              <a:rPr lang="pl-PL" dirty="0">
                <a:solidFill>
                  <a:srgbClr val="7F7F7F"/>
                </a:solidFill>
              </a:rPr>
              <a:t>które musisz </a:t>
            </a:r>
            <a:r>
              <a:rPr lang="pl-PL" dirty="0" smtClean="0">
                <a:solidFill>
                  <a:srgbClr val="7F7F7F"/>
                </a:solidFill>
              </a:rPr>
              <a:t>zawrzeć, </a:t>
            </a:r>
            <a:r>
              <a:rPr lang="pl-PL" dirty="0">
                <a:solidFill>
                  <a:srgbClr val="7F7F7F"/>
                </a:solidFill>
              </a:rPr>
              <a:t>aby ostatecznie stworzyć fantastyczną idealną </a:t>
            </a:r>
            <a:r>
              <a:rPr lang="pl-PL" dirty="0" smtClean="0">
                <a:solidFill>
                  <a:srgbClr val="7F7F7F"/>
                </a:solidFill>
              </a:rPr>
              <a:t>prezentację. Istotne są:  </a:t>
            </a:r>
            <a:r>
              <a:rPr lang="pl-PL" dirty="0">
                <a:solidFill>
                  <a:srgbClr val="7F7F7F"/>
                </a:solidFill>
              </a:rPr>
              <a:t>realistyczne informacje, wizualizacje i ogólna </a:t>
            </a:r>
            <a:r>
              <a:rPr lang="pl-PL" dirty="0" smtClean="0">
                <a:solidFill>
                  <a:srgbClr val="7F7F7F"/>
                </a:solidFill>
              </a:rPr>
              <a:t>energia</a:t>
            </a:r>
            <a:r>
              <a:rPr lang="pl-PL" dirty="0">
                <a:solidFill>
                  <a:srgbClr val="7F7F7F"/>
                </a:solidFill>
              </a:rPr>
              <a:t>, by przyciągnąć publiczność!</a:t>
            </a:r>
          </a:p>
          <a:p>
            <a:r>
              <a:rPr lang="pl-PL" dirty="0">
                <a:solidFill>
                  <a:srgbClr val="7F7F7F"/>
                </a:solidFill>
              </a:rPr>
              <a:t>Bardzo ważne jest, abyś </a:t>
            </a:r>
            <a:r>
              <a:rPr lang="pl-PL" dirty="0" smtClean="0">
                <a:solidFill>
                  <a:srgbClr val="7F7F7F"/>
                </a:solidFill>
              </a:rPr>
              <a:t>potrafiła </a:t>
            </a:r>
            <a:r>
              <a:rPr lang="pl-PL" dirty="0">
                <a:solidFill>
                  <a:srgbClr val="7F7F7F"/>
                </a:solidFill>
              </a:rPr>
              <a:t>w jasny i skuteczny sposób wyjaśnić, czym zajmuje się Twój start-</a:t>
            </a:r>
            <a:r>
              <a:rPr lang="pl-PL" dirty="0" err="1">
                <a:solidFill>
                  <a:srgbClr val="7F7F7F"/>
                </a:solidFill>
              </a:rPr>
              <a:t>up</a:t>
            </a:r>
            <a:r>
              <a:rPr lang="pl-PL" dirty="0">
                <a:solidFill>
                  <a:srgbClr val="7F7F7F"/>
                </a:solidFill>
              </a:rPr>
              <a:t>, aby osoby, z którymi rozmawiasz, były zainteresowane Twoim pomysłem i zmotywowane do działania.</a:t>
            </a:r>
            <a:endParaRPr lang="en-IE" dirty="0"/>
          </a:p>
        </p:txBody>
      </p:sp>
    </p:spTree>
    <p:extLst>
      <p:ext uri="{BB962C8B-B14F-4D97-AF65-F5344CB8AC3E}">
        <p14:creationId xmlns:p14="http://schemas.microsoft.com/office/powerpoint/2010/main" val="1526157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36"/>
          <p:cNvSpPr txBox="1">
            <a:spLocks/>
          </p:cNvSpPr>
          <p:nvPr/>
        </p:nvSpPr>
        <p:spPr bwMode="auto">
          <a:xfrm>
            <a:off x="3619442" y="901063"/>
            <a:ext cx="838205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None/>
            </a:pPr>
            <a:endParaRPr lang="en-IE" sz="2300" dirty="0">
              <a:solidFill>
                <a:srgbClr val="7F7F7F"/>
              </a:solidFill>
              <a:latin typeface="+mn-lt"/>
            </a:endParaRPr>
          </a:p>
        </p:txBody>
      </p:sp>
      <p:sp>
        <p:nvSpPr>
          <p:cNvPr id="6" name="Text Placeholder 5">
            <a:extLst>
              <a:ext uri="{FF2B5EF4-FFF2-40B4-BE49-F238E27FC236}">
                <a16:creationId xmlns="" xmlns:a16="http://schemas.microsoft.com/office/drawing/2014/main" id="{C5EE7132-488D-4CEB-A3D1-77265985BA9F}"/>
              </a:ext>
            </a:extLst>
          </p:cNvPr>
          <p:cNvSpPr>
            <a:spLocks noGrp="1"/>
          </p:cNvSpPr>
          <p:nvPr>
            <p:ph type="body" sz="quarter" idx="13"/>
          </p:nvPr>
        </p:nvSpPr>
        <p:spPr/>
        <p:txBody>
          <a:bodyPr/>
          <a:lstStyle/>
          <a:p>
            <a:r>
              <a:rPr lang="en-US" altLang="ja-JP" b="1" dirty="0" err="1">
                <a:solidFill>
                  <a:srgbClr val="E63275"/>
                </a:solidFill>
                <a:latin typeface="Calibri" charset="0"/>
                <a:ea typeface="MS PGothic" charset="-128"/>
              </a:rPr>
              <a:t>Stań</a:t>
            </a:r>
            <a:r>
              <a:rPr lang="en-US" altLang="ja-JP" b="1" dirty="0">
                <a:solidFill>
                  <a:srgbClr val="E63275"/>
                </a:solidFill>
                <a:latin typeface="Calibri" charset="0"/>
                <a:ea typeface="MS PGothic" charset="-128"/>
              </a:rPr>
              <a:t> </a:t>
            </a:r>
            <a:r>
              <a:rPr lang="en-US" altLang="ja-JP" b="1" dirty="0" err="1">
                <a:solidFill>
                  <a:srgbClr val="E63275"/>
                </a:solidFill>
                <a:latin typeface="Calibri" charset="0"/>
                <a:ea typeface="MS PGothic" charset="-128"/>
              </a:rPr>
              <a:t>się</a:t>
            </a:r>
            <a:r>
              <a:rPr lang="en-US" altLang="ja-JP" b="1" dirty="0">
                <a:solidFill>
                  <a:srgbClr val="E63275"/>
                </a:solidFill>
                <a:latin typeface="Calibri" charset="0"/>
                <a:ea typeface="MS PGothic" charset="-128"/>
              </a:rPr>
              <a:t> „</a:t>
            </a:r>
            <a:r>
              <a:rPr lang="en-US" altLang="ja-JP" b="1" dirty="0" err="1">
                <a:solidFill>
                  <a:srgbClr val="E63275"/>
                </a:solidFill>
                <a:latin typeface="Calibri" charset="0"/>
                <a:ea typeface="MS PGothic" charset="-128"/>
              </a:rPr>
              <a:t>doskonała</a:t>
            </a:r>
            <a:r>
              <a:rPr lang="en-US" altLang="ja-JP" b="1" dirty="0" smtClean="0">
                <a:solidFill>
                  <a:srgbClr val="E63275"/>
                </a:solidFill>
                <a:latin typeface="Calibri" charset="0"/>
                <a:ea typeface="MS PGothic" charset="-128"/>
              </a:rPr>
              <a:t>”</a:t>
            </a:r>
            <a:r>
              <a:rPr lang="pl-PL" altLang="ja-JP" b="1" dirty="0" smtClean="0">
                <a:solidFill>
                  <a:srgbClr val="E63275"/>
                </a:solidFill>
                <a:latin typeface="Calibri" charset="0"/>
                <a:ea typeface="MS PGothic" charset="-128"/>
              </a:rPr>
              <a:t> !</a:t>
            </a:r>
            <a:endParaRPr lang="en-US" altLang="ja-JP" b="1" dirty="0">
              <a:solidFill>
                <a:srgbClr val="E63275"/>
              </a:solidFill>
              <a:latin typeface="Calibri" charset="0"/>
              <a:ea typeface="MS PGothic" charset="-128"/>
            </a:endParaRPr>
          </a:p>
        </p:txBody>
      </p:sp>
      <p:sp>
        <p:nvSpPr>
          <p:cNvPr id="8" name="Text Placeholder 7">
            <a:extLst>
              <a:ext uri="{FF2B5EF4-FFF2-40B4-BE49-F238E27FC236}">
                <a16:creationId xmlns="" xmlns:a16="http://schemas.microsoft.com/office/drawing/2014/main" id="{CAD0F118-136E-4F19-9AFD-242B7BC844F0}"/>
              </a:ext>
            </a:extLst>
          </p:cNvPr>
          <p:cNvSpPr>
            <a:spLocks noGrp="1"/>
          </p:cNvSpPr>
          <p:nvPr>
            <p:ph type="body" sz="quarter" idx="14"/>
          </p:nvPr>
        </p:nvSpPr>
        <p:spPr>
          <a:xfrm>
            <a:off x="553672" y="2363663"/>
            <a:ext cx="11015399" cy="3975101"/>
          </a:xfrm>
          <a:solidFill>
            <a:schemeClr val="bg1"/>
          </a:solidFill>
        </p:spPr>
        <p:txBody>
          <a:bodyPr/>
          <a:lstStyle/>
          <a:p>
            <a:r>
              <a:rPr lang="pl-PL" sz="2300" dirty="0">
                <a:solidFill>
                  <a:srgbClr val="7F7F7F"/>
                </a:solidFill>
              </a:rPr>
              <a:t>Przedstawiamy narzędzia, które pomogą Ci przygotować ekscytującą, maksymalnie 3-minutową prezentację! Przygotuj się, aby opowiedzieć swoją fascynującą historię o zidentyfikowanej potrzebie, o tym, jak Twój produkt jest </a:t>
            </a:r>
            <a:r>
              <a:rPr lang="pl-PL" sz="2300" dirty="0" smtClean="0">
                <a:solidFill>
                  <a:srgbClr val="7F7F7F"/>
                </a:solidFill>
              </a:rPr>
              <a:t>rozwiązaniem dla tej potrzeby </a:t>
            </a:r>
            <a:r>
              <a:rPr lang="pl-PL" sz="2300" dirty="0">
                <a:solidFill>
                  <a:srgbClr val="7F7F7F"/>
                </a:solidFill>
              </a:rPr>
              <a:t>i dlaczego Twoja firma odniesie sukces. Kluczowe obszary, które będziesz </a:t>
            </a:r>
            <a:r>
              <a:rPr lang="pl-PL" sz="2300" dirty="0" smtClean="0">
                <a:solidFill>
                  <a:srgbClr val="7F7F7F"/>
                </a:solidFill>
              </a:rPr>
              <a:t>musiała uwzględnić  w prezentacji to dowody potwierdzające zasadność pomysłu, wskazanie własnej historii, zademonstrowanie wsparcia </a:t>
            </a:r>
            <a:r>
              <a:rPr lang="pl-PL" sz="2300" dirty="0">
                <a:solidFill>
                  <a:srgbClr val="7F7F7F"/>
                </a:solidFill>
              </a:rPr>
              <a:t>społeczności i </a:t>
            </a:r>
            <a:r>
              <a:rPr lang="pl-PL" sz="2300" dirty="0" smtClean="0">
                <a:solidFill>
                  <a:srgbClr val="7F7F7F"/>
                </a:solidFill>
              </a:rPr>
              <a:t>dopasowanie  </a:t>
            </a:r>
            <a:r>
              <a:rPr lang="pl-PL" sz="2300" dirty="0">
                <a:solidFill>
                  <a:srgbClr val="7F7F7F"/>
                </a:solidFill>
              </a:rPr>
              <a:t>do priorytetów biznesowych.</a:t>
            </a:r>
          </a:p>
          <a:p>
            <a:pPr marL="342900" indent="-342900">
              <a:buFont typeface="Wingdings" panose="05000000000000000000" pitchFamily="2" charset="2"/>
              <a:buChar char="ü"/>
            </a:pPr>
            <a:r>
              <a:rPr lang="pl-PL" sz="2300" dirty="0" smtClean="0">
                <a:solidFill>
                  <a:srgbClr val="7F7F7F"/>
                </a:solidFill>
              </a:rPr>
              <a:t>Twórz </a:t>
            </a:r>
            <a:r>
              <a:rPr lang="pl-PL" sz="2300" b="1" dirty="0">
                <a:solidFill>
                  <a:srgbClr val="E95273"/>
                </a:solidFill>
              </a:rPr>
              <a:t>dobrze zaprojektowane slajdy</a:t>
            </a:r>
            <a:r>
              <a:rPr lang="pl-PL" sz="2300" dirty="0">
                <a:solidFill>
                  <a:srgbClr val="7F7F7F"/>
                </a:solidFill>
              </a:rPr>
              <a:t>. Twoja prezentacja to często pierwszy raz, kiedy potencjalni inwestorzy (a nawet konkurenci) dowiedzą się o Twoim pomyśle na start.</a:t>
            </a:r>
          </a:p>
          <a:p>
            <a:pPr marL="342900" indent="-342900">
              <a:buFont typeface="Wingdings" panose="05000000000000000000" pitchFamily="2" charset="2"/>
              <a:buChar char="ü"/>
            </a:pPr>
            <a:r>
              <a:rPr lang="pl-PL" sz="2300" b="1" dirty="0">
                <a:solidFill>
                  <a:srgbClr val="E95273"/>
                </a:solidFill>
              </a:rPr>
              <a:t>Nigdy nie czytaj slajdów</a:t>
            </a:r>
            <a:r>
              <a:rPr lang="pl-PL" sz="2300" dirty="0">
                <a:solidFill>
                  <a:srgbClr val="7F7F7F"/>
                </a:solidFill>
              </a:rPr>
              <a:t>, ponieważ widzowie prawdopodobnie już je </a:t>
            </a:r>
            <a:r>
              <a:rPr lang="pl-PL" sz="2300" dirty="0" smtClean="0">
                <a:solidFill>
                  <a:srgbClr val="7F7F7F"/>
                </a:solidFill>
              </a:rPr>
              <a:t>„zeskanowali” </a:t>
            </a:r>
            <a:r>
              <a:rPr lang="pl-PL" sz="2300" dirty="0">
                <a:solidFill>
                  <a:srgbClr val="7F7F7F"/>
                </a:solidFill>
              </a:rPr>
              <a:t>i nie chcą usłyszeć czegoś, co już przeczytali. Całość powinna być tak krótka, jak to tylko możliwe, z najważniejszymi informacjami w nie więcej niż 10-15 slajdach albo zanim skończysz zapomną o Tobie.</a:t>
            </a:r>
            <a:endParaRPr lang="en-IE" sz="2300" dirty="0"/>
          </a:p>
        </p:txBody>
      </p:sp>
      <p:sp>
        <p:nvSpPr>
          <p:cNvPr id="2" name="Rectangle 1">
            <a:extLst>
              <a:ext uri="{FF2B5EF4-FFF2-40B4-BE49-F238E27FC236}">
                <a16:creationId xmlns="" xmlns:a16="http://schemas.microsoft.com/office/drawing/2014/main" id="{96C25DA0-9FE3-42FF-AB2E-0F51A0C73B33}"/>
              </a:ext>
            </a:extLst>
          </p:cNvPr>
          <p:cNvSpPr/>
          <p:nvPr/>
        </p:nvSpPr>
        <p:spPr>
          <a:xfrm>
            <a:off x="7958723" y="6043721"/>
            <a:ext cx="3760697" cy="307777"/>
          </a:xfrm>
          <a:prstGeom prst="rect">
            <a:avLst/>
          </a:prstGeom>
        </p:spPr>
        <p:txBody>
          <a:bodyPr wrap="square">
            <a:spAutoFit/>
          </a:bodyPr>
          <a:lstStyle/>
          <a:p>
            <a:pPr>
              <a:buFontTx/>
              <a:buNone/>
            </a:pPr>
            <a:r>
              <a:rPr lang="en-US" altLang="ja-JP" sz="1400" b="1" dirty="0">
                <a:solidFill>
                  <a:srgbClr val="525252"/>
                </a:solidFill>
              </a:rPr>
              <a:t>Source: </a:t>
            </a:r>
            <a:r>
              <a:rPr lang="en-IE" altLang="ja-JP" sz="1400" dirty="0">
                <a:solidFill>
                  <a:srgbClr val="525252"/>
                </a:solidFill>
                <a:hlinkClick r:id="rId2"/>
              </a:rPr>
              <a:t>Irish Investment Network</a:t>
            </a:r>
            <a:endParaRPr kumimoji="1" lang="ja-JP" altLang="en-US" sz="1400" dirty="0">
              <a:solidFill>
                <a:srgbClr val="525252"/>
              </a:solidFill>
            </a:endParaRPr>
          </a:p>
        </p:txBody>
      </p:sp>
    </p:spTree>
    <p:extLst>
      <p:ext uri="{BB962C8B-B14F-4D97-AF65-F5344CB8AC3E}">
        <p14:creationId xmlns:p14="http://schemas.microsoft.com/office/powerpoint/2010/main" val="323489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C5EE7132-488D-4CEB-A3D1-77265985BA9F}"/>
              </a:ext>
            </a:extLst>
          </p:cNvPr>
          <p:cNvSpPr>
            <a:spLocks noGrp="1"/>
          </p:cNvSpPr>
          <p:nvPr>
            <p:ph type="body" sz="quarter" idx="13"/>
          </p:nvPr>
        </p:nvSpPr>
        <p:spPr/>
        <p:txBody>
          <a:bodyPr/>
          <a:lstStyle/>
          <a:p>
            <a:r>
              <a:rPr lang="en-US" altLang="ja-JP" b="1" dirty="0" err="1">
                <a:solidFill>
                  <a:srgbClr val="E63275"/>
                </a:solidFill>
                <a:latin typeface="Calibri" charset="0"/>
                <a:ea typeface="MS PGothic" charset="-128"/>
              </a:rPr>
              <a:t>Stań</a:t>
            </a:r>
            <a:r>
              <a:rPr lang="en-US" altLang="ja-JP" b="1" dirty="0">
                <a:solidFill>
                  <a:srgbClr val="E63275"/>
                </a:solidFill>
                <a:latin typeface="Calibri" charset="0"/>
                <a:ea typeface="MS PGothic" charset="-128"/>
              </a:rPr>
              <a:t> </a:t>
            </a:r>
            <a:r>
              <a:rPr lang="en-US" altLang="ja-JP" b="1" dirty="0" err="1">
                <a:solidFill>
                  <a:srgbClr val="E63275"/>
                </a:solidFill>
                <a:latin typeface="Calibri" charset="0"/>
                <a:ea typeface="MS PGothic" charset="-128"/>
              </a:rPr>
              <a:t>się</a:t>
            </a:r>
            <a:r>
              <a:rPr lang="en-US" altLang="ja-JP" b="1" dirty="0">
                <a:solidFill>
                  <a:srgbClr val="E63275"/>
                </a:solidFill>
                <a:latin typeface="Calibri" charset="0"/>
                <a:ea typeface="MS PGothic" charset="-128"/>
              </a:rPr>
              <a:t> „</a:t>
            </a:r>
            <a:r>
              <a:rPr lang="en-US" altLang="ja-JP" b="1" dirty="0" err="1">
                <a:solidFill>
                  <a:srgbClr val="E63275"/>
                </a:solidFill>
                <a:latin typeface="Calibri" charset="0"/>
                <a:ea typeface="MS PGothic" charset="-128"/>
              </a:rPr>
              <a:t>doskonała</a:t>
            </a:r>
            <a:r>
              <a:rPr lang="en-US" altLang="ja-JP" b="1" dirty="0" smtClean="0">
                <a:solidFill>
                  <a:srgbClr val="E63275"/>
                </a:solidFill>
                <a:latin typeface="Calibri" charset="0"/>
                <a:ea typeface="MS PGothic" charset="-128"/>
              </a:rPr>
              <a:t>”!</a:t>
            </a:r>
            <a:endParaRPr lang="en-US" altLang="ja-JP" b="1" dirty="0">
              <a:solidFill>
                <a:srgbClr val="E63275"/>
              </a:solidFill>
              <a:latin typeface="Calibri" charset="0"/>
              <a:ea typeface="MS PGothic" charset="-128"/>
            </a:endParaRPr>
          </a:p>
        </p:txBody>
      </p:sp>
      <p:sp>
        <p:nvSpPr>
          <p:cNvPr id="8" name="Text Placeholder 7">
            <a:extLst>
              <a:ext uri="{FF2B5EF4-FFF2-40B4-BE49-F238E27FC236}">
                <a16:creationId xmlns="" xmlns:a16="http://schemas.microsoft.com/office/drawing/2014/main" id="{CAD0F118-136E-4F19-9AFD-242B7BC844F0}"/>
              </a:ext>
            </a:extLst>
          </p:cNvPr>
          <p:cNvSpPr>
            <a:spLocks noGrp="1"/>
          </p:cNvSpPr>
          <p:nvPr>
            <p:ph type="body" sz="quarter" idx="14"/>
          </p:nvPr>
        </p:nvSpPr>
        <p:spPr>
          <a:xfrm>
            <a:off x="553672" y="2882899"/>
            <a:ext cx="11015399" cy="3975101"/>
          </a:xfrm>
          <a:solidFill>
            <a:schemeClr val="bg1"/>
          </a:solidFill>
        </p:spPr>
        <p:txBody>
          <a:bodyPr/>
          <a:lstStyle/>
          <a:p>
            <a:pPr>
              <a:buFont typeface="Wingdings" panose="05000000000000000000" pitchFamily="2" charset="2"/>
              <a:buChar char="ü"/>
            </a:pPr>
            <a:r>
              <a:rPr lang="en-IE" dirty="0">
                <a:solidFill>
                  <a:srgbClr val="7F7F7F"/>
                </a:solidFill>
              </a:rPr>
              <a:t>Don’t bore people with </a:t>
            </a:r>
            <a:r>
              <a:rPr lang="en-IE" b="1" dirty="0">
                <a:solidFill>
                  <a:srgbClr val="E95273"/>
                </a:solidFill>
              </a:rPr>
              <a:t>useless charts and stats </a:t>
            </a:r>
            <a:r>
              <a:rPr lang="en-IE" dirty="0">
                <a:solidFill>
                  <a:srgbClr val="7F7F7F"/>
                </a:solidFill>
              </a:rPr>
              <a:t>unless they're absolutely necessary. Find a more creative way to present the relevant information. </a:t>
            </a:r>
          </a:p>
          <a:p>
            <a:pPr>
              <a:buFont typeface="Wingdings" panose="05000000000000000000" pitchFamily="2" charset="2"/>
              <a:buChar char="ü"/>
            </a:pPr>
            <a:r>
              <a:rPr lang="en-IE" dirty="0">
                <a:solidFill>
                  <a:srgbClr val="7F7F7F"/>
                </a:solidFill>
              </a:rPr>
              <a:t>Choose your </a:t>
            </a:r>
            <a:r>
              <a:rPr lang="en-IE" b="1" dirty="0">
                <a:solidFill>
                  <a:srgbClr val="E95273"/>
                </a:solidFill>
              </a:rPr>
              <a:t>strongest presenter, </a:t>
            </a:r>
            <a:r>
              <a:rPr lang="en-IE" dirty="0">
                <a:solidFill>
                  <a:srgbClr val="7F7F7F"/>
                </a:solidFill>
              </a:rPr>
              <a:t>regardless of their position. Entrust your idea with the strongest and most charismatic member of the team. </a:t>
            </a:r>
          </a:p>
          <a:p>
            <a:pPr>
              <a:buFont typeface="Wingdings" panose="05000000000000000000" pitchFamily="2" charset="2"/>
              <a:buChar char="ü"/>
            </a:pPr>
            <a:r>
              <a:rPr lang="en-IE" dirty="0">
                <a:solidFill>
                  <a:srgbClr val="7F7F7F"/>
                </a:solidFill>
              </a:rPr>
              <a:t>Use</a:t>
            </a:r>
            <a:r>
              <a:rPr lang="en-IE" dirty="0">
                <a:solidFill>
                  <a:srgbClr val="414140"/>
                </a:solidFill>
              </a:rPr>
              <a:t> </a:t>
            </a:r>
            <a:r>
              <a:rPr lang="en-IE" b="1" dirty="0">
                <a:solidFill>
                  <a:srgbClr val="E95273"/>
                </a:solidFill>
              </a:rPr>
              <a:t>high quality pictures </a:t>
            </a:r>
            <a:r>
              <a:rPr lang="en-IE" dirty="0">
                <a:solidFill>
                  <a:srgbClr val="7F7F7F"/>
                </a:solidFill>
              </a:rPr>
              <a:t>to  help to tell your story. People usually only retain 10% of the information that they’re told verbally, but add a few photographs and that number rises to 65%</a:t>
            </a:r>
          </a:p>
          <a:p>
            <a:endParaRPr lang="en-IE" dirty="0"/>
          </a:p>
        </p:txBody>
      </p:sp>
      <p:sp>
        <p:nvSpPr>
          <p:cNvPr id="2" name="Rectangle 1">
            <a:extLst>
              <a:ext uri="{FF2B5EF4-FFF2-40B4-BE49-F238E27FC236}">
                <a16:creationId xmlns="" xmlns:a16="http://schemas.microsoft.com/office/drawing/2014/main" id="{96C25DA0-9FE3-42FF-AB2E-0F51A0C73B33}"/>
              </a:ext>
            </a:extLst>
          </p:cNvPr>
          <p:cNvSpPr/>
          <p:nvPr/>
        </p:nvSpPr>
        <p:spPr>
          <a:xfrm>
            <a:off x="7958723" y="6043721"/>
            <a:ext cx="3760697" cy="307777"/>
          </a:xfrm>
          <a:prstGeom prst="rect">
            <a:avLst/>
          </a:prstGeom>
        </p:spPr>
        <p:txBody>
          <a:bodyPr wrap="square">
            <a:spAutoFit/>
          </a:bodyPr>
          <a:lstStyle/>
          <a:p>
            <a:pPr>
              <a:buFontTx/>
              <a:buNone/>
            </a:pPr>
            <a:r>
              <a:rPr lang="en-US" altLang="ja-JP" sz="1400" b="1" dirty="0">
                <a:solidFill>
                  <a:srgbClr val="525252"/>
                </a:solidFill>
              </a:rPr>
              <a:t>Source: </a:t>
            </a:r>
            <a:r>
              <a:rPr lang="en-IE" altLang="ja-JP" sz="1400" dirty="0">
                <a:solidFill>
                  <a:srgbClr val="525252"/>
                </a:solidFill>
                <a:hlinkClick r:id="rId2"/>
              </a:rPr>
              <a:t>Irish Investment Network</a:t>
            </a:r>
            <a:endParaRPr kumimoji="1" lang="ja-JP" altLang="en-US" sz="1400" dirty="0">
              <a:solidFill>
                <a:srgbClr val="525252"/>
              </a:solidFill>
            </a:endParaRPr>
          </a:p>
        </p:txBody>
      </p:sp>
    </p:spTree>
    <p:extLst>
      <p:ext uri="{BB962C8B-B14F-4D97-AF65-F5344CB8AC3E}">
        <p14:creationId xmlns:p14="http://schemas.microsoft.com/office/powerpoint/2010/main" val="3363341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C5EE7132-488D-4CEB-A3D1-77265985BA9F}"/>
              </a:ext>
            </a:extLst>
          </p:cNvPr>
          <p:cNvSpPr>
            <a:spLocks noGrp="1"/>
          </p:cNvSpPr>
          <p:nvPr>
            <p:ph type="body" sz="quarter" idx="13"/>
          </p:nvPr>
        </p:nvSpPr>
        <p:spPr/>
        <p:txBody>
          <a:bodyPr/>
          <a:lstStyle/>
          <a:p>
            <a:r>
              <a:rPr lang="en-US" altLang="ja-JP" b="1" dirty="0" err="1">
                <a:solidFill>
                  <a:srgbClr val="E63275"/>
                </a:solidFill>
                <a:latin typeface="Calibri" charset="0"/>
                <a:ea typeface="MS PGothic" charset="-128"/>
              </a:rPr>
              <a:t>Stań</a:t>
            </a:r>
            <a:r>
              <a:rPr lang="en-US" altLang="ja-JP" b="1" dirty="0">
                <a:solidFill>
                  <a:srgbClr val="E63275"/>
                </a:solidFill>
                <a:latin typeface="Calibri" charset="0"/>
                <a:ea typeface="MS PGothic" charset="-128"/>
              </a:rPr>
              <a:t> </a:t>
            </a:r>
            <a:r>
              <a:rPr lang="en-US" altLang="ja-JP" b="1" dirty="0" err="1">
                <a:solidFill>
                  <a:srgbClr val="E63275"/>
                </a:solidFill>
                <a:latin typeface="Calibri" charset="0"/>
                <a:ea typeface="MS PGothic" charset="-128"/>
              </a:rPr>
              <a:t>się</a:t>
            </a:r>
            <a:r>
              <a:rPr lang="en-US" altLang="ja-JP" b="1" dirty="0">
                <a:solidFill>
                  <a:srgbClr val="E63275"/>
                </a:solidFill>
                <a:latin typeface="Calibri" charset="0"/>
                <a:ea typeface="MS PGothic" charset="-128"/>
              </a:rPr>
              <a:t> „</a:t>
            </a:r>
            <a:r>
              <a:rPr lang="en-US" altLang="ja-JP" b="1" dirty="0" err="1">
                <a:solidFill>
                  <a:srgbClr val="E63275"/>
                </a:solidFill>
                <a:latin typeface="Calibri" charset="0"/>
                <a:ea typeface="MS PGothic" charset="-128"/>
              </a:rPr>
              <a:t>doskonała</a:t>
            </a:r>
            <a:r>
              <a:rPr lang="en-US" altLang="ja-JP" b="1" dirty="0">
                <a:solidFill>
                  <a:srgbClr val="E63275"/>
                </a:solidFill>
                <a:latin typeface="Calibri" charset="0"/>
                <a:ea typeface="MS PGothic" charset="-128"/>
              </a:rPr>
              <a:t>” !</a:t>
            </a:r>
            <a:endParaRPr lang="en-US" altLang="ja-JP" b="1" dirty="0">
              <a:solidFill>
                <a:srgbClr val="E63275"/>
              </a:solidFill>
              <a:latin typeface="Calibri" charset="0"/>
              <a:ea typeface="MS PGothic" charset="-128"/>
            </a:endParaRPr>
          </a:p>
        </p:txBody>
      </p:sp>
      <p:sp>
        <p:nvSpPr>
          <p:cNvPr id="8" name="Text Placeholder 7">
            <a:extLst>
              <a:ext uri="{FF2B5EF4-FFF2-40B4-BE49-F238E27FC236}">
                <a16:creationId xmlns="" xmlns:a16="http://schemas.microsoft.com/office/drawing/2014/main" id="{CAD0F118-136E-4F19-9AFD-242B7BC844F0}"/>
              </a:ext>
            </a:extLst>
          </p:cNvPr>
          <p:cNvSpPr>
            <a:spLocks noGrp="1"/>
          </p:cNvSpPr>
          <p:nvPr>
            <p:ph type="body" sz="quarter" idx="14"/>
          </p:nvPr>
        </p:nvSpPr>
        <p:spPr>
          <a:xfrm>
            <a:off x="588300" y="2222508"/>
            <a:ext cx="11382790" cy="3975101"/>
          </a:xfrm>
          <a:solidFill>
            <a:schemeClr val="bg1"/>
          </a:solidFill>
        </p:spPr>
        <p:txBody>
          <a:bodyPr/>
          <a:lstStyle/>
          <a:p>
            <a:r>
              <a:rPr lang="pl-PL" dirty="0">
                <a:solidFill>
                  <a:srgbClr val="7F7F7F"/>
                </a:solidFill>
              </a:rPr>
              <a:t>Inwestorzy dbają o dwie rzeczy: potencjalne zwroty i to, jak szybko je uzyskają. Powiedz im, jak zamierzasz to osiągnąć - korzystając z wiarygodnych danych potwierdzających Twoje obietnice</a:t>
            </a:r>
            <a:r>
              <a:rPr lang="pl-PL" dirty="0" smtClean="0">
                <a:solidFill>
                  <a:srgbClr val="7F7F7F"/>
                </a:solidFill>
              </a:rPr>
              <a:t>. </a:t>
            </a:r>
            <a:r>
              <a:rPr lang="pl-PL" dirty="0">
                <a:solidFill>
                  <a:srgbClr val="7F7F7F"/>
                </a:solidFill>
              </a:rPr>
              <a:t>Starannie zorganizuj swoją </a:t>
            </a:r>
            <a:r>
              <a:rPr lang="pl-PL" dirty="0" smtClean="0">
                <a:solidFill>
                  <a:srgbClr val="7F7F7F"/>
                </a:solidFill>
              </a:rPr>
              <a:t>prezentację. </a:t>
            </a:r>
            <a:r>
              <a:rPr lang="pl-PL" dirty="0">
                <a:solidFill>
                  <a:srgbClr val="7F7F7F"/>
                </a:solidFill>
              </a:rPr>
              <a:t>Nie próbuj wymyślać koła na nowo - klasyczny </a:t>
            </a:r>
            <a:r>
              <a:rPr lang="pl-PL" dirty="0" err="1">
                <a:solidFill>
                  <a:srgbClr val="7F7F7F"/>
                </a:solidFill>
              </a:rPr>
              <a:t>framework</a:t>
            </a:r>
            <a:r>
              <a:rPr lang="pl-PL" dirty="0">
                <a:solidFill>
                  <a:srgbClr val="7F7F7F"/>
                </a:solidFill>
              </a:rPr>
              <a:t> jest nadal najlepszy:</a:t>
            </a:r>
          </a:p>
          <a:p>
            <a:r>
              <a:rPr lang="pl-PL" dirty="0">
                <a:solidFill>
                  <a:srgbClr val="7F7F7F"/>
                </a:solidFill>
              </a:rPr>
              <a:t>Przedstaw potrzeby rynkowe, możliwości i wyróżniki - wszystko przy wsparciu zewnętrznych źródeł </a:t>
            </a:r>
            <a:r>
              <a:rPr lang="pl-PL" dirty="0" smtClean="0">
                <a:solidFill>
                  <a:srgbClr val="7F7F7F"/>
                </a:solidFill>
              </a:rPr>
              <a:t>rynkowych.</a:t>
            </a:r>
            <a:endParaRPr lang="pl-PL" dirty="0">
              <a:solidFill>
                <a:srgbClr val="7F7F7F"/>
              </a:solidFill>
            </a:endParaRPr>
          </a:p>
          <a:p>
            <a:r>
              <a:rPr lang="pl-PL" dirty="0">
                <a:solidFill>
                  <a:srgbClr val="7F7F7F"/>
                </a:solidFill>
              </a:rPr>
              <a:t>Zapoznaj się ze specyfiką produktu, planami wejścia na rynek i strategiami </a:t>
            </a:r>
            <a:r>
              <a:rPr lang="pl-PL" dirty="0" smtClean="0">
                <a:solidFill>
                  <a:srgbClr val="7F7F7F"/>
                </a:solidFill>
              </a:rPr>
              <a:t>sprzedaży.</a:t>
            </a:r>
            <a:endParaRPr lang="pl-PL" dirty="0">
              <a:solidFill>
                <a:srgbClr val="7F7F7F"/>
              </a:solidFill>
            </a:endParaRPr>
          </a:p>
          <a:p>
            <a:r>
              <a:rPr lang="pl-PL" dirty="0">
                <a:solidFill>
                  <a:srgbClr val="7F7F7F"/>
                </a:solidFill>
              </a:rPr>
              <a:t>Przedstaw trochę informacji o zespole </a:t>
            </a:r>
            <a:r>
              <a:rPr lang="pl-PL" dirty="0" smtClean="0">
                <a:solidFill>
                  <a:srgbClr val="7F7F7F"/>
                </a:solidFill>
              </a:rPr>
              <a:t>kierowniczym.</a:t>
            </a:r>
            <a:endParaRPr lang="pl-PL" dirty="0">
              <a:solidFill>
                <a:srgbClr val="7F7F7F"/>
              </a:solidFill>
            </a:endParaRPr>
          </a:p>
          <a:p>
            <a:r>
              <a:rPr lang="pl-PL" dirty="0">
                <a:solidFill>
                  <a:srgbClr val="7F7F7F"/>
                </a:solidFill>
              </a:rPr>
              <a:t>Pokaż dane finansowe, wieloletnie prognozy i strategie wyjścia. Korzystanie z tej logicznej struktury zapewnia inwestorom odpowiednią ilość informacji we właściwym czasie.</a:t>
            </a:r>
            <a:endParaRPr lang="en-IE" dirty="0"/>
          </a:p>
        </p:txBody>
      </p:sp>
    </p:spTree>
    <p:extLst>
      <p:ext uri="{BB962C8B-B14F-4D97-AF65-F5344CB8AC3E}">
        <p14:creationId xmlns:p14="http://schemas.microsoft.com/office/powerpoint/2010/main" val="3980723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C5EE7132-488D-4CEB-A3D1-77265985BA9F}"/>
              </a:ext>
            </a:extLst>
          </p:cNvPr>
          <p:cNvSpPr>
            <a:spLocks noGrp="1"/>
          </p:cNvSpPr>
          <p:nvPr>
            <p:ph type="body" sz="quarter" idx="13"/>
          </p:nvPr>
        </p:nvSpPr>
        <p:spPr>
          <a:xfrm>
            <a:off x="3935482" y="722547"/>
            <a:ext cx="7407087" cy="697353"/>
          </a:xfrm>
        </p:spPr>
        <p:txBody>
          <a:bodyPr>
            <a:noAutofit/>
          </a:bodyPr>
          <a:lstStyle/>
          <a:p>
            <a:pPr algn="ctr"/>
            <a:r>
              <a:rPr lang="pl-PL" b="1" dirty="0">
                <a:solidFill>
                  <a:srgbClr val="E95273"/>
                </a:solidFill>
                <a:latin typeface="Calibri" charset="0"/>
                <a:ea typeface="MS PGothic" charset="-128"/>
              </a:rPr>
              <a:t>Jak zapewnić idealną prezentację biznesową - 8 </a:t>
            </a:r>
            <a:r>
              <a:rPr lang="pl-PL" b="1" dirty="0" smtClean="0">
                <a:solidFill>
                  <a:srgbClr val="E95273"/>
                </a:solidFill>
                <a:latin typeface="Calibri" charset="0"/>
                <a:ea typeface="MS PGothic" charset="-128"/>
              </a:rPr>
              <a:t>wskazówek</a:t>
            </a:r>
            <a:endParaRPr lang="en-IE" b="1" dirty="0">
              <a:solidFill>
                <a:srgbClr val="E95273"/>
              </a:solidFill>
            </a:endParaRPr>
          </a:p>
        </p:txBody>
      </p:sp>
      <p:sp>
        <p:nvSpPr>
          <p:cNvPr id="8" name="Text Placeholder 7">
            <a:extLst>
              <a:ext uri="{FF2B5EF4-FFF2-40B4-BE49-F238E27FC236}">
                <a16:creationId xmlns="" xmlns:a16="http://schemas.microsoft.com/office/drawing/2014/main" id="{CAD0F118-136E-4F19-9AFD-242B7BC844F0}"/>
              </a:ext>
            </a:extLst>
          </p:cNvPr>
          <p:cNvSpPr>
            <a:spLocks noGrp="1"/>
          </p:cNvSpPr>
          <p:nvPr>
            <p:ph type="body" sz="quarter" idx="14"/>
          </p:nvPr>
        </p:nvSpPr>
        <p:spPr>
          <a:xfrm>
            <a:off x="2525087" y="2449010"/>
            <a:ext cx="9529894" cy="3975101"/>
          </a:xfrm>
          <a:solidFill>
            <a:schemeClr val="bg1"/>
          </a:solidFill>
        </p:spPr>
        <p:txBody>
          <a:bodyPr/>
          <a:lstStyle/>
          <a:p>
            <a:pPr fontAlgn="base"/>
            <a:r>
              <a:rPr lang="pl-PL" dirty="0">
                <a:solidFill>
                  <a:srgbClr val="7F7F7F"/>
                </a:solidFill>
              </a:rPr>
              <a:t>Świetna prezentacja biznesowa jest </a:t>
            </a:r>
            <a:r>
              <a:rPr lang="pl-PL" dirty="0" smtClean="0">
                <a:solidFill>
                  <a:srgbClr val="7F7F7F"/>
                </a:solidFill>
              </a:rPr>
              <a:t>jednym  </a:t>
            </a:r>
            <a:r>
              <a:rPr lang="pl-PL" dirty="0">
                <a:solidFill>
                  <a:srgbClr val="7F7F7F"/>
                </a:solidFill>
              </a:rPr>
              <a:t>z pierwszych </a:t>
            </a:r>
            <a:r>
              <a:rPr lang="pl-PL" dirty="0" smtClean="0">
                <a:solidFill>
                  <a:srgbClr val="7F7F7F"/>
                </a:solidFill>
              </a:rPr>
              <a:t>wyzwań, </a:t>
            </a:r>
            <a:r>
              <a:rPr lang="pl-PL" dirty="0">
                <a:solidFill>
                  <a:srgbClr val="7F7F7F"/>
                </a:solidFill>
              </a:rPr>
              <a:t>które przedsiębiorca musi pokonać, aby uruchomić swoją firmę. Prezentacja Twojej firmy może mieć </a:t>
            </a:r>
            <a:r>
              <a:rPr lang="pl-PL" dirty="0" smtClean="0">
                <a:solidFill>
                  <a:srgbClr val="7F7F7F"/>
                </a:solidFill>
              </a:rPr>
              <a:t>wpływ na </a:t>
            </a:r>
            <a:r>
              <a:rPr lang="pl-PL" dirty="0">
                <a:solidFill>
                  <a:srgbClr val="7F7F7F"/>
                </a:solidFill>
              </a:rPr>
              <a:t>Ciebie i Twoją firmę.</a:t>
            </a:r>
          </a:p>
          <a:p>
            <a:pPr fontAlgn="base"/>
            <a:r>
              <a:rPr lang="pl-PL" dirty="0" smtClean="0">
                <a:solidFill>
                  <a:srgbClr val="7F7F7F"/>
                </a:solidFill>
              </a:rPr>
              <a:t>Świetna </a:t>
            </a:r>
            <a:r>
              <a:rPr lang="pl-PL" dirty="0">
                <a:solidFill>
                  <a:srgbClr val="7F7F7F"/>
                </a:solidFill>
              </a:rPr>
              <a:t>promocja może przynieść cenne partnerstwa, które wiążą się z jeszcze bardziej wartościowymi zachętami finansowymi. </a:t>
            </a:r>
            <a:r>
              <a:rPr lang="pl-PL" dirty="0" smtClean="0">
                <a:solidFill>
                  <a:srgbClr val="7F7F7F"/>
                </a:solidFill>
              </a:rPr>
              <a:t>Prezentacje biznesowe </a:t>
            </a:r>
            <a:r>
              <a:rPr lang="pl-PL" dirty="0">
                <a:solidFill>
                  <a:srgbClr val="7F7F7F"/>
                </a:solidFill>
              </a:rPr>
              <a:t>odbywają się w różnych miejscach, od wind, przez biura, po </a:t>
            </a:r>
            <a:r>
              <a:rPr lang="pl-PL" dirty="0" smtClean="0">
                <a:solidFill>
                  <a:srgbClr val="7F7F7F"/>
                </a:solidFill>
              </a:rPr>
              <a:t>koktajl -bary.</a:t>
            </a:r>
            <a:endParaRPr lang="pl-PL" dirty="0">
              <a:solidFill>
                <a:srgbClr val="7F7F7F"/>
              </a:solidFill>
            </a:endParaRPr>
          </a:p>
          <a:p>
            <a:pPr fontAlgn="base"/>
            <a:r>
              <a:rPr lang="pl-PL" dirty="0" smtClean="0">
                <a:solidFill>
                  <a:srgbClr val="7F7F7F"/>
                </a:solidFill>
              </a:rPr>
              <a:t>Przedsiębiorcy </a:t>
            </a:r>
            <a:r>
              <a:rPr lang="pl-PL" dirty="0">
                <a:solidFill>
                  <a:srgbClr val="7F7F7F"/>
                </a:solidFill>
              </a:rPr>
              <a:t>mają mało czasu, aby opowiedzieć swoje historie, sprzedać swoje produkty, odpowiedzieć na pytania i ogólnie wywrzeć wpływ, który, jak mają nadzieję, zaowocuje </a:t>
            </a:r>
            <a:r>
              <a:rPr lang="pl-PL" dirty="0" smtClean="0">
                <a:solidFill>
                  <a:srgbClr val="7F7F7F"/>
                </a:solidFill>
              </a:rPr>
              <a:t>współpracą inwestycyjną</a:t>
            </a:r>
            <a:r>
              <a:rPr lang="pl-PL" dirty="0">
                <a:solidFill>
                  <a:srgbClr val="7F7F7F"/>
                </a:solidFill>
              </a:rPr>
              <a:t>.</a:t>
            </a:r>
            <a:endParaRPr lang="en-IE" dirty="0"/>
          </a:p>
        </p:txBody>
      </p:sp>
      <p:sp>
        <p:nvSpPr>
          <p:cNvPr id="4" name="Rectangle 3">
            <a:extLst>
              <a:ext uri="{FF2B5EF4-FFF2-40B4-BE49-F238E27FC236}">
                <a16:creationId xmlns="" xmlns:a16="http://schemas.microsoft.com/office/drawing/2014/main" id="{BB584CE2-650A-4426-8C3B-A84CC0FCFAFD}"/>
              </a:ext>
            </a:extLst>
          </p:cNvPr>
          <p:cNvSpPr/>
          <p:nvPr/>
        </p:nvSpPr>
        <p:spPr>
          <a:xfrm>
            <a:off x="964738" y="5568262"/>
            <a:ext cx="1489960" cy="646331"/>
          </a:xfrm>
          <a:prstGeom prst="rect">
            <a:avLst/>
          </a:prstGeom>
        </p:spPr>
        <p:txBody>
          <a:bodyPr wrap="none">
            <a:spAutoFit/>
          </a:bodyPr>
          <a:lstStyle/>
          <a:p>
            <a:r>
              <a:rPr lang="pl-PL" dirty="0" smtClean="0"/>
              <a:t>Źródło</a:t>
            </a:r>
            <a:r>
              <a:rPr lang="en-IE" dirty="0" smtClean="0"/>
              <a:t>:</a:t>
            </a:r>
            <a:endParaRPr lang="en-IE" dirty="0"/>
          </a:p>
          <a:p>
            <a:r>
              <a:rPr lang="en-IE" dirty="0"/>
              <a:t> </a:t>
            </a:r>
            <a:r>
              <a:rPr lang="pl-PL" dirty="0" smtClean="0">
                <a:hlinkClick r:id="rId2"/>
              </a:rPr>
              <a:t>Pełen Artykuł</a:t>
            </a:r>
            <a:endParaRPr lang="en-IE" dirty="0"/>
          </a:p>
        </p:txBody>
      </p:sp>
    </p:spTree>
    <p:extLst>
      <p:ext uri="{BB962C8B-B14F-4D97-AF65-F5344CB8AC3E}">
        <p14:creationId xmlns:p14="http://schemas.microsoft.com/office/powerpoint/2010/main" val="4226406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C5EE7132-488D-4CEB-A3D1-77265985BA9F}"/>
              </a:ext>
            </a:extLst>
          </p:cNvPr>
          <p:cNvSpPr>
            <a:spLocks noGrp="1"/>
          </p:cNvSpPr>
          <p:nvPr>
            <p:ph type="body" sz="quarter" idx="13"/>
          </p:nvPr>
        </p:nvSpPr>
        <p:spPr>
          <a:xfrm>
            <a:off x="3935482" y="373870"/>
            <a:ext cx="7407087" cy="697353"/>
          </a:xfrm>
        </p:spPr>
        <p:txBody>
          <a:bodyPr>
            <a:noAutofit/>
          </a:bodyPr>
          <a:lstStyle/>
          <a:p>
            <a:r>
              <a:rPr lang="pl-PL" b="1" dirty="0">
                <a:solidFill>
                  <a:srgbClr val="10B1A2"/>
                </a:solidFill>
                <a:latin typeface="Calibri" charset="0"/>
                <a:ea typeface="MS PGothic" charset="-128"/>
              </a:rPr>
              <a:t>13 wskazówek, jak przedstawić </a:t>
            </a:r>
            <a:r>
              <a:rPr lang="pl-PL" b="1" dirty="0" smtClean="0">
                <a:solidFill>
                  <a:srgbClr val="10B1A2"/>
                </a:solidFill>
                <a:latin typeface="Calibri" charset="0"/>
                <a:ea typeface="MS PGothic" charset="-128"/>
              </a:rPr>
              <a:t>prezentację Inwestorom tak, aby nie mogli </a:t>
            </a:r>
            <a:r>
              <a:rPr lang="pl-PL" b="1" dirty="0">
                <a:solidFill>
                  <a:srgbClr val="10B1A2"/>
                </a:solidFill>
                <a:latin typeface="Calibri" charset="0"/>
                <a:ea typeface="MS PGothic" charset="-128"/>
              </a:rPr>
              <a:t>odmówić</a:t>
            </a:r>
            <a:endParaRPr lang="en-IE" b="1" dirty="0">
              <a:solidFill>
                <a:srgbClr val="10B1A2"/>
              </a:solidFill>
            </a:endParaRPr>
          </a:p>
        </p:txBody>
      </p:sp>
      <p:sp>
        <p:nvSpPr>
          <p:cNvPr id="8" name="Text Placeholder 7">
            <a:extLst>
              <a:ext uri="{FF2B5EF4-FFF2-40B4-BE49-F238E27FC236}">
                <a16:creationId xmlns="" xmlns:a16="http://schemas.microsoft.com/office/drawing/2014/main" id="{CAD0F118-136E-4F19-9AFD-242B7BC844F0}"/>
              </a:ext>
            </a:extLst>
          </p:cNvPr>
          <p:cNvSpPr>
            <a:spLocks noGrp="1"/>
          </p:cNvSpPr>
          <p:nvPr>
            <p:ph type="body" sz="quarter" idx="14"/>
          </p:nvPr>
        </p:nvSpPr>
        <p:spPr>
          <a:xfrm>
            <a:off x="3134136" y="1970448"/>
            <a:ext cx="9009777" cy="3975101"/>
          </a:xfrm>
          <a:solidFill>
            <a:schemeClr val="bg1"/>
          </a:solidFill>
        </p:spPr>
        <p:txBody>
          <a:bodyPr/>
          <a:lstStyle/>
          <a:p>
            <a:pPr marL="514350" indent="-514350">
              <a:spcBef>
                <a:spcPts val="0"/>
              </a:spcBef>
              <a:buFont typeface="+mj-lt"/>
              <a:buAutoNum type="arabicPeriod"/>
            </a:pPr>
            <a:r>
              <a:rPr lang="pl-PL" sz="2300" dirty="0">
                <a:solidFill>
                  <a:srgbClr val="7F7F7F"/>
                </a:solidFill>
              </a:rPr>
              <a:t>Zajmij tylko 3 minuty</a:t>
            </a:r>
          </a:p>
          <a:p>
            <a:pPr marL="514350" indent="-514350">
              <a:spcBef>
                <a:spcPts val="0"/>
              </a:spcBef>
              <a:buFont typeface="+mj-lt"/>
              <a:buAutoNum type="arabicPeriod"/>
            </a:pPr>
            <a:r>
              <a:rPr lang="pl-PL" sz="2300" dirty="0">
                <a:solidFill>
                  <a:srgbClr val="7F7F7F"/>
                </a:solidFill>
              </a:rPr>
              <a:t>Zmień swoją prezentację w historię</a:t>
            </a:r>
          </a:p>
          <a:p>
            <a:pPr marL="514350" indent="-514350">
              <a:spcBef>
                <a:spcPts val="0"/>
              </a:spcBef>
              <a:buFont typeface="+mj-lt"/>
              <a:buAutoNum type="arabicPeriod"/>
            </a:pPr>
            <a:r>
              <a:rPr lang="pl-PL" sz="2300" dirty="0" smtClean="0">
                <a:solidFill>
                  <a:srgbClr val="7F7F7F"/>
                </a:solidFill>
              </a:rPr>
              <a:t>Bądź skupiona </a:t>
            </a:r>
            <a:endParaRPr lang="pl-PL" sz="2300" dirty="0">
              <a:solidFill>
                <a:srgbClr val="7F7F7F"/>
              </a:solidFill>
            </a:endParaRPr>
          </a:p>
          <a:p>
            <a:pPr marL="514350" indent="-514350">
              <a:spcBef>
                <a:spcPts val="0"/>
              </a:spcBef>
              <a:buFont typeface="+mj-lt"/>
              <a:buAutoNum type="arabicPeriod"/>
            </a:pPr>
            <a:r>
              <a:rPr lang="pl-PL" sz="2300" dirty="0">
                <a:solidFill>
                  <a:srgbClr val="7F7F7F"/>
                </a:solidFill>
              </a:rPr>
              <a:t>Wyjaśnij dokładnie, czym jest Twój produkt lub usługa</a:t>
            </a:r>
          </a:p>
          <a:p>
            <a:pPr marL="514350" indent="-514350">
              <a:spcBef>
                <a:spcPts val="0"/>
              </a:spcBef>
              <a:buFont typeface="+mj-lt"/>
              <a:buAutoNum type="arabicPeriod"/>
            </a:pPr>
            <a:r>
              <a:rPr lang="pl-PL" sz="2300" dirty="0">
                <a:solidFill>
                  <a:srgbClr val="7F7F7F"/>
                </a:solidFill>
              </a:rPr>
              <a:t>Wyjaśnij dokładnie, co jest wyjątkowego w Twoim produkcie lub usłudze</a:t>
            </a:r>
          </a:p>
          <a:p>
            <a:pPr marL="514350" indent="-514350">
              <a:spcBef>
                <a:spcPts val="0"/>
              </a:spcBef>
              <a:buFont typeface="+mj-lt"/>
              <a:buAutoNum type="arabicPeriod"/>
            </a:pPr>
            <a:r>
              <a:rPr lang="pl-PL" sz="2300" dirty="0">
                <a:solidFill>
                  <a:srgbClr val="7F7F7F"/>
                </a:solidFill>
              </a:rPr>
              <a:t>Wyjaśnij dokładnie, kim są Twoi docelowi odbiorcy</a:t>
            </a:r>
          </a:p>
          <a:p>
            <a:pPr marL="514350" indent="-514350">
              <a:spcBef>
                <a:spcPts val="0"/>
              </a:spcBef>
              <a:buFont typeface="+mj-lt"/>
              <a:buAutoNum type="arabicPeriod"/>
            </a:pPr>
            <a:r>
              <a:rPr lang="pl-PL" sz="2300" dirty="0">
                <a:solidFill>
                  <a:srgbClr val="7F7F7F"/>
                </a:solidFill>
              </a:rPr>
              <a:t>Wyjaśnij dokładnie, w jaki sposób zamierzasz pozyskać tych klientów</a:t>
            </a:r>
          </a:p>
          <a:p>
            <a:pPr marL="514350" indent="-514350">
              <a:spcBef>
                <a:spcPts val="0"/>
              </a:spcBef>
              <a:buFont typeface="+mj-lt"/>
              <a:buAutoNum type="arabicPeriod"/>
            </a:pPr>
            <a:r>
              <a:rPr lang="pl-PL" sz="2300" dirty="0">
                <a:solidFill>
                  <a:srgbClr val="7F7F7F"/>
                </a:solidFill>
              </a:rPr>
              <a:t>Wyjaśnij swój model przychodów</a:t>
            </a:r>
          </a:p>
          <a:p>
            <a:pPr marL="514350" indent="-514350">
              <a:spcBef>
                <a:spcPts val="0"/>
              </a:spcBef>
              <a:buFont typeface="+mj-lt"/>
              <a:buAutoNum type="arabicPeriod"/>
            </a:pPr>
            <a:r>
              <a:rPr lang="pl-PL" sz="2300" dirty="0">
                <a:solidFill>
                  <a:srgbClr val="7F7F7F"/>
                </a:solidFill>
              </a:rPr>
              <a:t>Bądź szalenie </a:t>
            </a:r>
            <a:r>
              <a:rPr lang="pl-PL" sz="2300" dirty="0" smtClean="0">
                <a:solidFill>
                  <a:srgbClr val="7F7F7F"/>
                </a:solidFill>
              </a:rPr>
              <a:t>entuzjastyczna, pewna  </a:t>
            </a:r>
            <a:r>
              <a:rPr lang="pl-PL" sz="2300" dirty="0">
                <a:solidFill>
                  <a:srgbClr val="7F7F7F"/>
                </a:solidFill>
              </a:rPr>
              <a:t>i </a:t>
            </a:r>
            <a:r>
              <a:rPr lang="pl-PL" sz="2300" dirty="0" smtClean="0">
                <a:solidFill>
                  <a:srgbClr val="7F7F7F"/>
                </a:solidFill>
              </a:rPr>
              <a:t>rzeczowa</a:t>
            </a:r>
            <a:endParaRPr lang="pl-PL" sz="2300" dirty="0">
              <a:solidFill>
                <a:srgbClr val="7F7F7F"/>
              </a:solidFill>
            </a:endParaRPr>
          </a:p>
          <a:p>
            <a:pPr marL="514350" indent="-514350">
              <a:spcBef>
                <a:spcPts val="0"/>
              </a:spcBef>
              <a:buFont typeface="+mj-lt"/>
              <a:buAutoNum type="arabicPeriod"/>
            </a:pPr>
            <a:r>
              <a:rPr lang="pl-PL" sz="2300" dirty="0" smtClean="0">
                <a:solidFill>
                  <a:srgbClr val="7F7F7F"/>
                </a:solidFill>
              </a:rPr>
              <a:t>Przećwicz prezentacje</a:t>
            </a:r>
          </a:p>
          <a:p>
            <a:pPr marL="514350" indent="-514350">
              <a:spcBef>
                <a:spcPts val="0"/>
              </a:spcBef>
              <a:buFont typeface="+mj-lt"/>
              <a:buAutoNum type="arabicPeriod"/>
            </a:pPr>
            <a:r>
              <a:rPr lang="pl-PL" sz="2300" dirty="0" smtClean="0">
                <a:solidFill>
                  <a:srgbClr val="7F7F7F"/>
                </a:solidFill>
              </a:rPr>
              <a:t>Przewiduj pytania i odpowiedzi z wyprzedzeniem </a:t>
            </a:r>
          </a:p>
          <a:p>
            <a:pPr marL="514350" indent="-514350">
              <a:spcBef>
                <a:spcPts val="0"/>
              </a:spcBef>
              <a:buFont typeface="+mj-lt"/>
              <a:buAutoNum type="arabicPeriod"/>
            </a:pPr>
            <a:r>
              <a:rPr lang="pl-PL" sz="2300" dirty="0" smtClean="0">
                <a:solidFill>
                  <a:srgbClr val="7F7F7F"/>
                </a:solidFill>
              </a:rPr>
              <a:t>Pokaż </a:t>
            </a:r>
            <a:r>
              <a:rPr lang="pl-PL" sz="2300" dirty="0">
                <a:solidFill>
                  <a:srgbClr val="7F7F7F"/>
                </a:solidFill>
              </a:rPr>
              <a:t>im strategię wyjścia</a:t>
            </a:r>
            <a:endParaRPr lang="en-IE" sz="2300" dirty="0"/>
          </a:p>
        </p:txBody>
      </p:sp>
      <p:sp>
        <p:nvSpPr>
          <p:cNvPr id="7" name="Rectangle 3">
            <a:extLst>
              <a:ext uri="{FF2B5EF4-FFF2-40B4-BE49-F238E27FC236}">
                <a16:creationId xmlns="" xmlns:a16="http://schemas.microsoft.com/office/drawing/2014/main" id="{BB584CE2-650A-4426-8C3B-A84CC0FCFAFD}"/>
              </a:ext>
            </a:extLst>
          </p:cNvPr>
          <p:cNvSpPr/>
          <p:nvPr/>
        </p:nvSpPr>
        <p:spPr>
          <a:xfrm>
            <a:off x="1038311" y="5547242"/>
            <a:ext cx="1489960" cy="646331"/>
          </a:xfrm>
          <a:prstGeom prst="rect">
            <a:avLst/>
          </a:prstGeom>
        </p:spPr>
        <p:txBody>
          <a:bodyPr wrap="none">
            <a:spAutoFit/>
          </a:bodyPr>
          <a:lstStyle/>
          <a:p>
            <a:r>
              <a:rPr lang="pl-PL" dirty="0" smtClean="0"/>
              <a:t>Źródło</a:t>
            </a:r>
            <a:r>
              <a:rPr lang="en-IE" dirty="0" smtClean="0"/>
              <a:t>:</a:t>
            </a:r>
            <a:endParaRPr lang="en-IE" dirty="0"/>
          </a:p>
          <a:p>
            <a:r>
              <a:rPr lang="en-IE" dirty="0"/>
              <a:t> </a:t>
            </a:r>
            <a:r>
              <a:rPr lang="pl-PL" dirty="0" smtClean="0">
                <a:hlinkClick r:id="rId2"/>
              </a:rPr>
              <a:t>Pełen Artykuł</a:t>
            </a:r>
            <a:endParaRPr lang="en-IE" dirty="0"/>
          </a:p>
        </p:txBody>
      </p:sp>
    </p:spTree>
    <p:extLst>
      <p:ext uri="{BB962C8B-B14F-4D97-AF65-F5344CB8AC3E}">
        <p14:creationId xmlns:p14="http://schemas.microsoft.com/office/powerpoint/2010/main" val="22898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AED2D89-395F-434D-A96C-5849EEEFC6C0}"/>
              </a:ext>
            </a:extLst>
          </p:cNvPr>
          <p:cNvSpPr>
            <a:spLocks noGrp="1"/>
          </p:cNvSpPr>
          <p:nvPr>
            <p:ph type="body" sz="quarter" idx="13"/>
          </p:nvPr>
        </p:nvSpPr>
        <p:spPr>
          <a:xfrm>
            <a:off x="876300" y="493987"/>
            <a:ext cx="7407087" cy="1210904"/>
          </a:xfrm>
        </p:spPr>
        <p:txBody>
          <a:bodyPr>
            <a:normAutofit/>
          </a:bodyPr>
          <a:lstStyle/>
          <a:p>
            <a:pPr>
              <a:spcBef>
                <a:spcPts val="0"/>
              </a:spcBef>
            </a:pPr>
            <a:r>
              <a:rPr lang="en-US" i="1" dirty="0" err="1">
                <a:solidFill>
                  <a:srgbClr val="EC2179"/>
                </a:solidFill>
              </a:rPr>
              <a:t>Ceny</a:t>
            </a:r>
            <a:r>
              <a:rPr lang="en-US" i="1" dirty="0">
                <a:solidFill>
                  <a:srgbClr val="EC2179"/>
                </a:solidFill>
              </a:rPr>
              <a:t>, </a:t>
            </a:r>
            <a:r>
              <a:rPr lang="en-US" i="1" dirty="0" err="1">
                <a:solidFill>
                  <a:srgbClr val="EC2179"/>
                </a:solidFill>
              </a:rPr>
              <a:t>koszty</a:t>
            </a:r>
            <a:r>
              <a:rPr lang="en-US" i="1" dirty="0">
                <a:solidFill>
                  <a:srgbClr val="EC2179"/>
                </a:solidFill>
              </a:rPr>
              <a:t> </a:t>
            </a:r>
            <a:r>
              <a:rPr lang="en-US" i="1" dirty="0" err="1">
                <a:solidFill>
                  <a:srgbClr val="EC2179"/>
                </a:solidFill>
              </a:rPr>
              <a:t>i</a:t>
            </a:r>
            <a:r>
              <a:rPr lang="en-US" i="1" dirty="0">
                <a:solidFill>
                  <a:srgbClr val="EC2179"/>
                </a:solidFill>
              </a:rPr>
              <a:t> </a:t>
            </a:r>
            <a:r>
              <a:rPr lang="en-US" i="1" dirty="0" err="1" smtClean="0">
                <a:solidFill>
                  <a:srgbClr val="EC2179"/>
                </a:solidFill>
              </a:rPr>
              <a:t>zysk</a:t>
            </a:r>
            <a:r>
              <a:rPr lang="pl-PL" i="1" dirty="0" smtClean="0">
                <a:solidFill>
                  <a:srgbClr val="EC2179"/>
                </a:solidFill>
              </a:rPr>
              <a:t/>
            </a:r>
            <a:br>
              <a:rPr lang="pl-PL" i="1" dirty="0" smtClean="0">
                <a:solidFill>
                  <a:srgbClr val="EC2179"/>
                </a:solidFill>
              </a:rPr>
            </a:br>
            <a:r>
              <a:rPr lang="en-US" dirty="0"/>
              <a:t>JAK USTALIĆ CENĘ?</a:t>
            </a:r>
            <a:endParaRPr lang="en-IE" dirty="0"/>
          </a:p>
        </p:txBody>
      </p:sp>
      <p:sp>
        <p:nvSpPr>
          <p:cNvPr id="3" name="Text Placeholder 2">
            <a:extLst>
              <a:ext uri="{FF2B5EF4-FFF2-40B4-BE49-F238E27FC236}">
                <a16:creationId xmlns="" xmlns:a16="http://schemas.microsoft.com/office/drawing/2014/main" id="{B12691C7-31A8-4670-A6F2-33FC1CB167F4}"/>
              </a:ext>
            </a:extLst>
          </p:cNvPr>
          <p:cNvSpPr>
            <a:spLocks noGrp="1"/>
          </p:cNvSpPr>
          <p:nvPr>
            <p:ph type="body" sz="quarter" idx="14"/>
          </p:nvPr>
        </p:nvSpPr>
        <p:spPr>
          <a:xfrm>
            <a:off x="876302" y="3149637"/>
            <a:ext cx="4778264" cy="2927573"/>
          </a:xfrm>
        </p:spPr>
        <p:txBody>
          <a:bodyPr/>
          <a:lstStyle/>
          <a:p>
            <a:pPr marL="342900" indent="-342900">
              <a:buClr>
                <a:srgbClr val="EC2179"/>
              </a:buClr>
              <a:buFont typeface="Arial" charset="0"/>
              <a:buChar char="•"/>
            </a:pPr>
            <a:r>
              <a:rPr lang="pl-PL" b="1" dirty="0">
                <a:solidFill>
                  <a:srgbClr val="EC2179"/>
                </a:solidFill>
              </a:rPr>
              <a:t>Koszt </a:t>
            </a:r>
            <a:r>
              <a:rPr lang="pl-PL" dirty="0"/>
              <a:t>to</a:t>
            </a:r>
            <a:r>
              <a:rPr lang="pl-PL" b="1" dirty="0" smtClean="0">
                <a:solidFill>
                  <a:srgbClr val="EC2179"/>
                </a:solidFill>
              </a:rPr>
              <a:t> </a:t>
            </a:r>
            <a:r>
              <a:rPr lang="pl-PL" dirty="0"/>
              <a:t>kwota potrzebna do wyprodukowania produktu lub usługi na </a:t>
            </a:r>
            <a:r>
              <a:rPr lang="pl-PL" dirty="0" smtClean="0"/>
              <a:t>sprzedaż.</a:t>
            </a:r>
            <a:endParaRPr lang="pl-PL" dirty="0"/>
          </a:p>
          <a:p>
            <a:pPr marL="342900" indent="-342900">
              <a:buClr>
                <a:srgbClr val="EC2179"/>
              </a:buClr>
              <a:buFont typeface="Arial" charset="0"/>
              <a:buChar char="•"/>
            </a:pPr>
            <a:r>
              <a:rPr lang="pl-PL" b="1" dirty="0">
                <a:solidFill>
                  <a:srgbClr val="EC2179"/>
                </a:solidFill>
              </a:rPr>
              <a:t>Cena </a:t>
            </a:r>
            <a:r>
              <a:rPr lang="pl-PL" dirty="0"/>
              <a:t>to cena sprzedaży za jednostkę, którą klienci płacą za Twój produkt lub usługę. Tak więc, gdy klienci pytają „Ile to kosztuje”, odpowiedzią jest cena.</a:t>
            </a:r>
            <a:endParaRPr lang="en-IE" dirty="0"/>
          </a:p>
        </p:txBody>
      </p:sp>
      <p:sp>
        <p:nvSpPr>
          <p:cNvPr id="4" name="Text Placeholder 3">
            <a:extLst>
              <a:ext uri="{FF2B5EF4-FFF2-40B4-BE49-F238E27FC236}">
                <a16:creationId xmlns="" xmlns:a16="http://schemas.microsoft.com/office/drawing/2014/main" id="{10964F11-1CAC-4FF8-883D-D7401124B2C8}"/>
              </a:ext>
            </a:extLst>
          </p:cNvPr>
          <p:cNvSpPr>
            <a:spLocks noGrp="1"/>
          </p:cNvSpPr>
          <p:nvPr>
            <p:ph type="body" sz="quarter" idx="15"/>
          </p:nvPr>
        </p:nvSpPr>
        <p:spPr>
          <a:xfrm>
            <a:off x="6096000" y="3129743"/>
            <a:ext cx="5564199" cy="2965021"/>
          </a:xfrm>
        </p:spPr>
        <p:txBody>
          <a:bodyPr/>
          <a:lstStyle/>
          <a:p>
            <a:pPr marL="342900" indent="-342900">
              <a:buClr>
                <a:srgbClr val="EC2179"/>
              </a:buClr>
              <a:buFont typeface="Arial" charset="0"/>
              <a:buChar char="•"/>
            </a:pPr>
            <a:r>
              <a:rPr lang="pl-PL" b="1" dirty="0">
                <a:solidFill>
                  <a:srgbClr val="EC2179"/>
                </a:solidFill>
              </a:rPr>
              <a:t>Obrót </a:t>
            </a:r>
            <a:r>
              <a:rPr lang="pl-PL" dirty="0"/>
              <a:t>to kwota pieniędzy, </a:t>
            </a:r>
            <a:r>
              <a:rPr lang="pl-PL" dirty="0" smtClean="0"/>
              <a:t>którą generuje firma (ze sprzedaży).</a:t>
            </a:r>
            <a:endParaRPr lang="pl-PL" dirty="0"/>
          </a:p>
          <a:p>
            <a:pPr marL="342900" indent="-342900">
              <a:buClr>
                <a:srgbClr val="EC2179"/>
              </a:buClr>
              <a:buFont typeface="Arial" charset="0"/>
              <a:buChar char="•"/>
            </a:pPr>
            <a:r>
              <a:rPr lang="pl-PL" b="1" dirty="0">
                <a:solidFill>
                  <a:srgbClr val="EC2179"/>
                </a:solidFill>
              </a:rPr>
              <a:t>Zysk </a:t>
            </a:r>
            <a:r>
              <a:rPr lang="pl-PL" dirty="0"/>
              <a:t>jest tym, co pozostaje, gdy pokryjesz wszystkie swoje </a:t>
            </a:r>
            <a:r>
              <a:rPr lang="pl-PL" dirty="0" smtClean="0"/>
              <a:t>koszty.</a:t>
            </a:r>
            <a:endParaRPr lang="en-IE" dirty="0"/>
          </a:p>
        </p:txBody>
      </p:sp>
      <p:sp>
        <p:nvSpPr>
          <p:cNvPr id="5" name="Text Placeholder 4">
            <a:extLst>
              <a:ext uri="{FF2B5EF4-FFF2-40B4-BE49-F238E27FC236}">
                <a16:creationId xmlns="" xmlns:a16="http://schemas.microsoft.com/office/drawing/2014/main" id="{D130A513-9C7B-4D26-BAAE-A46977FF8CC0}"/>
              </a:ext>
            </a:extLst>
          </p:cNvPr>
          <p:cNvSpPr txBox="1">
            <a:spLocks/>
          </p:cNvSpPr>
          <p:nvPr/>
        </p:nvSpPr>
        <p:spPr>
          <a:xfrm>
            <a:off x="707969" y="1596322"/>
            <a:ext cx="10364843" cy="631871"/>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2400" dirty="0"/>
          </a:p>
          <a:p>
            <a:r>
              <a:rPr lang="en-US" sz="2400" i="1" dirty="0" err="1">
                <a:solidFill>
                  <a:srgbClr val="EC2179"/>
                </a:solidFill>
              </a:rPr>
              <a:t>Powiedzmy</a:t>
            </a:r>
            <a:r>
              <a:rPr lang="en-US" sz="2400" i="1" dirty="0">
                <a:solidFill>
                  <a:srgbClr val="EC2179"/>
                </a:solidFill>
              </a:rPr>
              <a:t> </a:t>
            </a:r>
            <a:r>
              <a:rPr lang="en-US" sz="2400" i="1" dirty="0" err="1">
                <a:solidFill>
                  <a:srgbClr val="EC2179"/>
                </a:solidFill>
              </a:rPr>
              <a:t>sobie</a:t>
            </a:r>
            <a:r>
              <a:rPr lang="en-US" sz="2400" i="1" dirty="0">
                <a:solidFill>
                  <a:srgbClr val="EC2179"/>
                </a:solidFill>
              </a:rPr>
              <a:t> </a:t>
            </a:r>
            <a:r>
              <a:rPr lang="en-US" sz="2400" i="1" dirty="0" err="1">
                <a:solidFill>
                  <a:srgbClr val="EC2179"/>
                </a:solidFill>
              </a:rPr>
              <a:t>jasno</a:t>
            </a:r>
            <a:r>
              <a:rPr lang="en-US" sz="2400" i="1" dirty="0">
                <a:solidFill>
                  <a:srgbClr val="EC2179"/>
                </a:solidFill>
              </a:rPr>
              <a:t>…</a:t>
            </a:r>
          </a:p>
        </p:txBody>
      </p:sp>
    </p:spTree>
    <p:extLst>
      <p:ext uri="{BB962C8B-B14F-4D97-AF65-F5344CB8AC3E}">
        <p14:creationId xmlns:p14="http://schemas.microsoft.com/office/powerpoint/2010/main" val="3107369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r>
              <a:rPr lang="en-IE" b="1" dirty="0" err="1">
                <a:solidFill>
                  <a:srgbClr val="E95273"/>
                </a:solidFill>
                <a:latin typeface="Calibri" charset="0"/>
                <a:ea typeface="MS PGothic" charset="-128"/>
              </a:rPr>
              <a:t>Stwórz</a:t>
            </a:r>
            <a:r>
              <a:rPr lang="en-IE" b="1" dirty="0">
                <a:solidFill>
                  <a:srgbClr val="E95273"/>
                </a:solidFill>
                <a:latin typeface="Calibri" charset="0"/>
                <a:ea typeface="MS PGothic" charset="-128"/>
              </a:rPr>
              <a:t> </a:t>
            </a:r>
            <a:r>
              <a:rPr lang="en-IE" b="1" dirty="0" err="1" smtClean="0">
                <a:solidFill>
                  <a:srgbClr val="E95273"/>
                </a:solidFill>
                <a:latin typeface="Calibri" charset="0"/>
                <a:ea typeface="MS PGothic" charset="-128"/>
              </a:rPr>
              <a:t>sw</a:t>
            </a:r>
            <a:r>
              <a:rPr lang="pl-PL" b="1" dirty="0" err="1" smtClean="0">
                <a:solidFill>
                  <a:srgbClr val="E95273"/>
                </a:solidFill>
                <a:latin typeface="Calibri" charset="0"/>
                <a:ea typeface="MS PGothic" charset="-128"/>
              </a:rPr>
              <a:t>oją</a:t>
            </a:r>
            <a:r>
              <a:rPr lang="en-IE" b="1" dirty="0" smtClean="0">
                <a:solidFill>
                  <a:srgbClr val="E95273"/>
                </a:solidFill>
                <a:latin typeface="Calibri" charset="0"/>
                <a:ea typeface="MS PGothic" charset="-128"/>
              </a:rPr>
              <a:t> </a:t>
            </a:r>
            <a:r>
              <a:rPr lang="en-IE" b="1" dirty="0" err="1" smtClean="0">
                <a:solidFill>
                  <a:srgbClr val="E95273"/>
                </a:solidFill>
                <a:latin typeface="Calibri" charset="0"/>
                <a:ea typeface="MS PGothic" charset="-128"/>
              </a:rPr>
              <a:t>idealn</a:t>
            </a:r>
            <a:r>
              <a:rPr lang="pl-PL" b="1" dirty="0" smtClean="0">
                <a:solidFill>
                  <a:srgbClr val="E95273"/>
                </a:solidFill>
                <a:latin typeface="Calibri" charset="0"/>
                <a:ea typeface="MS PGothic" charset="-128"/>
              </a:rPr>
              <a:t>ą</a:t>
            </a:r>
            <a:r>
              <a:rPr lang="en-IE" b="1" dirty="0" smtClean="0">
                <a:solidFill>
                  <a:srgbClr val="E95273"/>
                </a:solidFill>
                <a:latin typeface="Calibri" charset="0"/>
                <a:ea typeface="MS PGothic" charset="-128"/>
              </a:rPr>
              <a:t> </a:t>
            </a:r>
            <a:r>
              <a:rPr lang="pl-PL" b="1" dirty="0" smtClean="0">
                <a:solidFill>
                  <a:srgbClr val="E95273"/>
                </a:solidFill>
                <a:latin typeface="Calibri" charset="0"/>
                <a:ea typeface="MS PGothic" charset="-128"/>
              </a:rPr>
              <a:t>prezentację</a:t>
            </a:r>
            <a:endParaRPr lang="en-IE"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 xmlns:a16="http://schemas.microsoft.com/office/drawing/2014/main" id="{2F995D91-D531-498D-B16B-95DEA823C644}"/>
              </a:ext>
            </a:extLst>
          </p:cNvPr>
          <p:cNvSpPr/>
          <p:nvPr/>
        </p:nvSpPr>
        <p:spPr>
          <a:xfrm>
            <a:off x="559166" y="1842604"/>
            <a:ext cx="9130712" cy="4524315"/>
          </a:xfrm>
          <a:prstGeom prst="rect">
            <a:avLst/>
          </a:prstGeom>
        </p:spPr>
        <p:txBody>
          <a:bodyPr wrap="square">
            <a:spAutoFit/>
          </a:bodyPr>
          <a:lstStyle/>
          <a:p>
            <a:r>
              <a:rPr lang="pl-PL" sz="2400" dirty="0">
                <a:solidFill>
                  <a:srgbClr val="7F7F7F"/>
                </a:solidFill>
              </a:rPr>
              <a:t>Zobacz, jak trener </a:t>
            </a:r>
            <a:r>
              <a:rPr lang="pl-PL" sz="2400" dirty="0" smtClean="0">
                <a:solidFill>
                  <a:srgbClr val="7F7F7F"/>
                </a:solidFill>
              </a:rPr>
              <a:t>David </a:t>
            </a:r>
            <a:r>
              <a:rPr lang="pl-PL" sz="2400" dirty="0">
                <a:solidFill>
                  <a:srgbClr val="7F7F7F"/>
                </a:solidFill>
              </a:rPr>
              <a:t>Beckett daje </a:t>
            </a:r>
            <a:r>
              <a:rPr lang="pl-PL" sz="2400" dirty="0" smtClean="0">
                <a:solidFill>
                  <a:srgbClr val="7F7F7F"/>
                </a:solidFill>
              </a:rPr>
              <a:t>wskazówki. Wykonuj </a:t>
            </a:r>
            <a:r>
              <a:rPr lang="pl-PL" sz="2400" dirty="0">
                <a:solidFill>
                  <a:srgbClr val="7F7F7F"/>
                </a:solidFill>
              </a:rPr>
              <a:t>zalecane przez niego ćwiczenia, które pomogą Ci </a:t>
            </a:r>
            <a:r>
              <a:rPr lang="pl-PL" sz="2400" dirty="0" smtClean="0">
                <a:solidFill>
                  <a:srgbClr val="7F7F7F"/>
                </a:solidFill>
              </a:rPr>
              <a:t>stworzyć idealną </a:t>
            </a:r>
            <a:r>
              <a:rPr lang="pl-PL" sz="2400" dirty="0">
                <a:solidFill>
                  <a:srgbClr val="7F7F7F"/>
                </a:solidFill>
              </a:rPr>
              <a:t>prezentację, gdy spotkasz </a:t>
            </a:r>
            <a:r>
              <a:rPr lang="pl-PL" sz="2400" dirty="0" smtClean="0">
                <a:solidFill>
                  <a:srgbClr val="7F7F7F"/>
                </a:solidFill>
              </a:rPr>
              <a:t>inwestorów:</a:t>
            </a:r>
          </a:p>
          <a:p>
            <a:r>
              <a:rPr lang="pl-PL" sz="2400" b="1" dirty="0" smtClean="0">
                <a:solidFill>
                  <a:srgbClr val="6D6E6C"/>
                </a:solidFill>
              </a:rPr>
              <a:t>wskazówki </a:t>
            </a:r>
            <a:r>
              <a:rPr lang="en-IE" sz="2400" b="1" dirty="0" smtClean="0">
                <a:solidFill>
                  <a:srgbClr val="6D6E6C"/>
                </a:solidFill>
              </a:rPr>
              <a:t>#1</a:t>
            </a:r>
            <a:r>
              <a:rPr lang="pl-PL" sz="2400" b="1" dirty="0" smtClean="0">
                <a:solidFill>
                  <a:srgbClr val="6D6E6C"/>
                </a:solidFill>
              </a:rPr>
              <a:t> </a:t>
            </a:r>
            <a:r>
              <a:rPr lang="pl-PL" sz="2400" dirty="0" smtClean="0">
                <a:hlinkClick r:id="rId2"/>
              </a:rPr>
              <a:t>Jak się przygotować</a:t>
            </a:r>
            <a:r>
              <a:rPr lang="en-IE" sz="2400" dirty="0" smtClean="0">
                <a:hlinkClick r:id="rId2"/>
              </a:rPr>
              <a:t> </a:t>
            </a:r>
            <a:endParaRPr lang="en-IE" sz="2400" dirty="0"/>
          </a:p>
          <a:p>
            <a:r>
              <a:rPr lang="en-IE" sz="2400" b="1" dirty="0" err="1" smtClean="0">
                <a:solidFill>
                  <a:srgbClr val="6D6E6C"/>
                </a:solidFill>
              </a:rPr>
              <a:t>wskazówki</a:t>
            </a:r>
            <a:r>
              <a:rPr lang="en-IE" sz="2400" b="1" dirty="0" smtClean="0">
                <a:solidFill>
                  <a:srgbClr val="6D6E6C"/>
                </a:solidFill>
              </a:rPr>
              <a:t> #</a:t>
            </a:r>
            <a:r>
              <a:rPr lang="en-IE" sz="2400" b="1" dirty="0" smtClean="0">
                <a:solidFill>
                  <a:srgbClr val="6D6E6C"/>
                </a:solidFill>
              </a:rPr>
              <a:t>2 </a:t>
            </a:r>
            <a:r>
              <a:rPr lang="pl-PL" sz="2400" dirty="0" smtClean="0">
                <a:hlinkClick r:id="rId3"/>
              </a:rPr>
              <a:t>Komunikacja z odbiorcą</a:t>
            </a:r>
            <a:endParaRPr lang="en-IE" sz="2400" dirty="0" smtClean="0"/>
          </a:p>
          <a:p>
            <a:r>
              <a:rPr lang="en-IE" sz="2400" b="1" dirty="0" err="1" smtClean="0">
                <a:solidFill>
                  <a:srgbClr val="6D6E6C"/>
                </a:solidFill>
              </a:rPr>
              <a:t>wskazówki</a:t>
            </a:r>
            <a:r>
              <a:rPr lang="en-IE" sz="2400" b="1" dirty="0" smtClean="0">
                <a:solidFill>
                  <a:srgbClr val="6D6E6C"/>
                </a:solidFill>
              </a:rPr>
              <a:t> #</a:t>
            </a:r>
            <a:r>
              <a:rPr lang="en-IE" sz="2400" b="1" dirty="0" smtClean="0">
                <a:solidFill>
                  <a:srgbClr val="6D6E6C"/>
                </a:solidFill>
              </a:rPr>
              <a:t>3 </a:t>
            </a:r>
            <a:r>
              <a:rPr lang="pl-PL" sz="2400" dirty="0" smtClean="0">
                <a:hlinkClick r:id="rId4"/>
              </a:rPr>
              <a:t>Bądź jak </a:t>
            </a:r>
            <a:r>
              <a:rPr lang="pl-PL" sz="2400" dirty="0">
                <a:hlinkClick r:id="rId4"/>
              </a:rPr>
              <a:t>zawodowiec - David </a:t>
            </a:r>
            <a:r>
              <a:rPr lang="pl-PL" sz="2400" dirty="0" smtClean="0">
                <a:hlinkClick r:id="rId4"/>
              </a:rPr>
              <a:t>Beckett</a:t>
            </a:r>
            <a:endParaRPr lang="pl-PL" sz="2400" dirty="0" smtClean="0"/>
          </a:p>
          <a:p>
            <a:r>
              <a:rPr lang="en-IE" sz="2400" b="1" dirty="0" err="1" smtClean="0">
                <a:solidFill>
                  <a:srgbClr val="6D6E6C"/>
                </a:solidFill>
              </a:rPr>
              <a:t>wskazówki</a:t>
            </a:r>
            <a:r>
              <a:rPr lang="en-IE" sz="2400" b="1" dirty="0" smtClean="0">
                <a:solidFill>
                  <a:srgbClr val="6D6E6C"/>
                </a:solidFill>
              </a:rPr>
              <a:t> </a:t>
            </a:r>
            <a:r>
              <a:rPr lang="en-IE" sz="2400" b="1" dirty="0">
                <a:solidFill>
                  <a:srgbClr val="6D6E6C"/>
                </a:solidFill>
              </a:rPr>
              <a:t>#</a:t>
            </a:r>
            <a:r>
              <a:rPr lang="en-IE" sz="2400" b="1" dirty="0">
                <a:solidFill>
                  <a:srgbClr val="6D6E6C"/>
                </a:solidFill>
              </a:rPr>
              <a:t>4 </a:t>
            </a:r>
            <a:r>
              <a:rPr lang="en-IE" sz="2400" dirty="0" err="1" smtClean="0">
                <a:hlinkClick r:id="rId5"/>
              </a:rPr>
              <a:t>Jak</a:t>
            </a:r>
            <a:r>
              <a:rPr lang="en-IE" sz="2400" dirty="0" smtClean="0">
                <a:hlinkClick r:id="rId5"/>
              </a:rPr>
              <a:t> </a:t>
            </a:r>
            <a:r>
              <a:rPr lang="en-IE" sz="2400" dirty="0" err="1">
                <a:hlinkClick r:id="rId5"/>
              </a:rPr>
              <a:t>zorganizować</a:t>
            </a:r>
            <a:r>
              <a:rPr lang="en-IE" sz="2400" dirty="0">
                <a:hlinkClick r:id="rId5"/>
              </a:rPr>
              <a:t> </a:t>
            </a:r>
            <a:r>
              <a:rPr lang="en-IE" sz="2400" dirty="0" err="1">
                <a:hlinkClick r:id="rId5"/>
              </a:rPr>
              <a:t>swoją</a:t>
            </a:r>
            <a:r>
              <a:rPr lang="en-IE" sz="2400" dirty="0">
                <a:hlinkClick r:id="rId5"/>
              </a:rPr>
              <a:t> </a:t>
            </a:r>
            <a:r>
              <a:rPr lang="en-IE" sz="2400" dirty="0" err="1" smtClean="0">
                <a:hlinkClick r:id="rId5"/>
              </a:rPr>
              <a:t>prezentację</a:t>
            </a:r>
            <a:r>
              <a:rPr lang="en-IE" sz="2400" dirty="0" smtClean="0">
                <a:hlinkClick r:id="rId5"/>
              </a:rPr>
              <a:t> </a:t>
            </a:r>
            <a:endParaRPr lang="en-IE" sz="2400" dirty="0"/>
          </a:p>
          <a:p>
            <a:r>
              <a:rPr lang="en-IE" sz="2400" b="1" dirty="0" err="1" smtClean="0">
                <a:solidFill>
                  <a:srgbClr val="6D6E6C"/>
                </a:solidFill>
              </a:rPr>
              <a:t>wskazówki</a:t>
            </a:r>
            <a:r>
              <a:rPr lang="en-IE" sz="2400" b="1" dirty="0" smtClean="0">
                <a:solidFill>
                  <a:srgbClr val="6D6E6C"/>
                </a:solidFill>
              </a:rPr>
              <a:t> </a:t>
            </a:r>
            <a:r>
              <a:rPr lang="en-IE" sz="2400" b="1" dirty="0">
                <a:solidFill>
                  <a:srgbClr val="6D6E6C"/>
                </a:solidFill>
              </a:rPr>
              <a:t>#</a:t>
            </a:r>
            <a:r>
              <a:rPr lang="en-IE" sz="2400" b="1" dirty="0">
                <a:solidFill>
                  <a:srgbClr val="6D6E6C"/>
                </a:solidFill>
              </a:rPr>
              <a:t>5 </a:t>
            </a:r>
            <a:r>
              <a:rPr lang="en-IE" sz="2400" dirty="0" err="1" smtClean="0">
                <a:hlinkClick r:id="rId6"/>
              </a:rPr>
              <a:t>Jak</a:t>
            </a:r>
            <a:r>
              <a:rPr lang="en-IE" sz="2400" dirty="0" smtClean="0">
                <a:hlinkClick r:id="rId6"/>
              </a:rPr>
              <a:t> </a:t>
            </a:r>
            <a:r>
              <a:rPr lang="en-IE" sz="2400" dirty="0" err="1">
                <a:hlinkClick r:id="rId6"/>
              </a:rPr>
              <a:t>skończyć</a:t>
            </a:r>
            <a:r>
              <a:rPr lang="en-IE" sz="2400" dirty="0">
                <a:hlinkClick r:id="rId6"/>
              </a:rPr>
              <a:t> z </a:t>
            </a:r>
            <a:r>
              <a:rPr lang="en-IE" sz="2400" dirty="0" err="1" smtClean="0">
                <a:hlinkClick r:id="rId6"/>
              </a:rPr>
              <a:t>hukiem</a:t>
            </a:r>
            <a:r>
              <a:rPr lang="en-IE" sz="2400" dirty="0" smtClean="0">
                <a:hlinkClick r:id="rId6"/>
              </a:rPr>
              <a:t> </a:t>
            </a:r>
            <a:endParaRPr lang="en-IE" sz="2400" dirty="0"/>
          </a:p>
          <a:p>
            <a:r>
              <a:rPr lang="en-IE" sz="2400" b="1" dirty="0" err="1" smtClean="0">
                <a:solidFill>
                  <a:srgbClr val="6D6E6C"/>
                </a:solidFill>
              </a:rPr>
              <a:t>wskazówki</a:t>
            </a:r>
            <a:r>
              <a:rPr lang="en-IE" sz="2400" b="1" dirty="0" smtClean="0">
                <a:solidFill>
                  <a:srgbClr val="6D6E6C"/>
                </a:solidFill>
              </a:rPr>
              <a:t> </a:t>
            </a:r>
            <a:r>
              <a:rPr lang="en-IE" sz="2400" b="1" dirty="0">
                <a:solidFill>
                  <a:srgbClr val="6D6E6C"/>
                </a:solidFill>
              </a:rPr>
              <a:t>#</a:t>
            </a:r>
            <a:r>
              <a:rPr lang="en-IE" sz="2400" b="1" dirty="0">
                <a:solidFill>
                  <a:srgbClr val="6D6E6C"/>
                </a:solidFill>
              </a:rPr>
              <a:t>6 </a:t>
            </a:r>
            <a:r>
              <a:rPr lang="pl-PL" sz="2400" dirty="0" smtClean="0">
                <a:hlinkClick r:id="rId7"/>
              </a:rPr>
              <a:t>Jak </a:t>
            </a:r>
            <a:r>
              <a:rPr lang="pl-PL" sz="2400" dirty="0">
                <a:hlinkClick r:id="rId7"/>
              </a:rPr>
              <a:t>radzić sobie z nerwami</a:t>
            </a:r>
            <a:r>
              <a:rPr lang="en-IE" sz="2400" dirty="0" smtClean="0">
                <a:hlinkClick r:id="rId7"/>
              </a:rPr>
              <a:t>  </a:t>
            </a:r>
            <a:endParaRPr lang="en-IE" sz="2400" dirty="0"/>
          </a:p>
          <a:p>
            <a:r>
              <a:rPr lang="en-IE" sz="2400" b="1" dirty="0" err="1">
                <a:solidFill>
                  <a:srgbClr val="6D6E6C"/>
                </a:solidFill>
              </a:rPr>
              <a:t>wskazówki</a:t>
            </a:r>
            <a:r>
              <a:rPr lang="en-IE" sz="2400" b="1" dirty="0">
                <a:solidFill>
                  <a:srgbClr val="6D6E6C"/>
                </a:solidFill>
              </a:rPr>
              <a:t> #</a:t>
            </a:r>
            <a:r>
              <a:rPr lang="en-IE" sz="2400" b="1" dirty="0">
                <a:solidFill>
                  <a:srgbClr val="6D6E6C"/>
                </a:solidFill>
              </a:rPr>
              <a:t>7 </a:t>
            </a:r>
            <a:r>
              <a:rPr lang="en-IE" sz="2400" dirty="0" err="1" smtClean="0">
                <a:hlinkClick r:id="rId8"/>
              </a:rPr>
              <a:t>Jak</a:t>
            </a:r>
            <a:r>
              <a:rPr lang="en-IE" sz="2400" dirty="0" smtClean="0">
                <a:hlinkClick r:id="rId8"/>
              </a:rPr>
              <a:t> </a:t>
            </a:r>
            <a:r>
              <a:rPr lang="en-IE" sz="2400" dirty="0" err="1">
                <a:hlinkClick r:id="rId8"/>
              </a:rPr>
              <a:t>się</a:t>
            </a:r>
            <a:r>
              <a:rPr lang="en-IE" sz="2400" dirty="0">
                <a:hlinkClick r:id="rId8"/>
              </a:rPr>
              <a:t> </a:t>
            </a:r>
            <a:r>
              <a:rPr lang="en-IE" sz="2400" dirty="0" err="1">
                <a:hlinkClick r:id="rId8"/>
              </a:rPr>
              <a:t>wyróżnićto</a:t>
            </a:r>
            <a:r>
              <a:rPr lang="en-IE" sz="2400" dirty="0">
                <a:hlinkClick r:id="rId8"/>
              </a:rPr>
              <a:t> </a:t>
            </a:r>
            <a:r>
              <a:rPr lang="en-IE" sz="2400" dirty="0" smtClean="0">
                <a:hlinkClick r:id="rId8"/>
              </a:rPr>
              <a:t> </a:t>
            </a:r>
            <a:r>
              <a:rPr lang="en-IE" sz="2400" dirty="0" smtClean="0"/>
              <a:t> </a:t>
            </a:r>
            <a:endParaRPr lang="en-IE" sz="2400" dirty="0"/>
          </a:p>
          <a:p>
            <a:r>
              <a:rPr lang="en-IE" sz="2400" b="1" dirty="0" err="1">
                <a:solidFill>
                  <a:srgbClr val="6D6E6C"/>
                </a:solidFill>
              </a:rPr>
              <a:t>wskazówki</a:t>
            </a:r>
            <a:r>
              <a:rPr lang="en-IE" sz="2400" b="1" dirty="0">
                <a:solidFill>
                  <a:srgbClr val="6D6E6C"/>
                </a:solidFill>
              </a:rPr>
              <a:t> #</a:t>
            </a:r>
            <a:r>
              <a:rPr lang="en-IE" sz="2400" b="1" dirty="0">
                <a:solidFill>
                  <a:srgbClr val="6D6E6C"/>
                </a:solidFill>
              </a:rPr>
              <a:t>8 </a:t>
            </a:r>
            <a:r>
              <a:rPr lang="en-IE" sz="2400" dirty="0" err="1" smtClean="0">
                <a:hlinkClick r:id="rId9"/>
              </a:rPr>
              <a:t>Znaczenie</a:t>
            </a:r>
            <a:r>
              <a:rPr lang="en-IE" sz="2400" dirty="0" smtClean="0">
                <a:hlinkClick r:id="rId9"/>
              </a:rPr>
              <a:t> </a:t>
            </a:r>
            <a:r>
              <a:rPr lang="en-IE" sz="2400" dirty="0" err="1" smtClean="0">
                <a:hlinkClick r:id="rId9"/>
              </a:rPr>
              <a:t>czasu</a:t>
            </a:r>
            <a:r>
              <a:rPr lang="en-IE" sz="2400" dirty="0" smtClean="0"/>
              <a:t>:</a:t>
            </a:r>
            <a:br>
              <a:rPr lang="en-IE" sz="2400" dirty="0" smtClean="0"/>
            </a:br>
            <a:endParaRPr lang="en-IE" sz="2400" dirty="0">
              <a:solidFill>
                <a:srgbClr val="414140"/>
              </a:solidFill>
            </a:endParaRPr>
          </a:p>
        </p:txBody>
      </p:sp>
      <p:pic>
        <p:nvPicPr>
          <p:cNvPr id="6" name="Picture 5">
            <a:hlinkClick r:id="rId10"/>
            <a:extLst>
              <a:ext uri="{FF2B5EF4-FFF2-40B4-BE49-F238E27FC236}">
                <a16:creationId xmlns="" xmlns:a16="http://schemas.microsoft.com/office/drawing/2014/main" id="{F5A11037-4AEC-4756-B561-942538748FB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55447" y="3292668"/>
            <a:ext cx="3477387" cy="2141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FF2B5EF4-FFF2-40B4-BE49-F238E27FC236}">
                <a16:creationId xmlns="" xmlns:a16="http://schemas.microsoft.com/office/drawing/2014/main" id="{05BE75CA-A5DB-49A2-A44E-5A5BC289B7B9}"/>
              </a:ext>
            </a:extLst>
          </p:cNvPr>
          <p:cNvSpPr/>
          <p:nvPr/>
        </p:nvSpPr>
        <p:spPr>
          <a:xfrm>
            <a:off x="7503906" y="5778163"/>
            <a:ext cx="5228781" cy="830997"/>
          </a:xfrm>
          <a:prstGeom prst="rect">
            <a:avLst/>
          </a:prstGeom>
        </p:spPr>
        <p:txBody>
          <a:bodyPr wrap="square">
            <a:spAutoFit/>
          </a:bodyPr>
          <a:lstStyle/>
          <a:p>
            <a:r>
              <a:rPr lang="pl-PL" sz="2400" b="1" dirty="0" smtClean="0">
                <a:hlinkClick r:id="rId12"/>
              </a:rPr>
              <a:t>ODWIEDŹ </a:t>
            </a:r>
            <a:r>
              <a:rPr lang="en-IE" sz="2400" dirty="0" smtClean="0">
                <a:hlinkClick r:id="rId12"/>
              </a:rPr>
              <a:t>www.best3minutes.com </a:t>
            </a:r>
            <a:r>
              <a:rPr lang="pl-PL" sz="2400" dirty="0" smtClean="0"/>
              <a:t/>
            </a:r>
            <a:br>
              <a:rPr lang="pl-PL" sz="2400" dirty="0" smtClean="0"/>
            </a:br>
            <a:r>
              <a:rPr lang="pl-PL" sz="2400" dirty="0" smtClean="0"/>
              <a:t>o pracy Davida i więcej</a:t>
            </a:r>
            <a:endParaRPr lang="en-IE" sz="2400" dirty="0"/>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7700" y="6089650"/>
            <a:ext cx="15843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548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a:bodyPr>
          <a:lstStyle/>
          <a:p>
            <a:r>
              <a:rPr lang="en-IE" b="1" dirty="0" err="1">
                <a:solidFill>
                  <a:srgbClr val="E95273"/>
                </a:solidFill>
                <a:latin typeface="Calibri" charset="0"/>
                <a:ea typeface="MS PGothic" charset="-128"/>
              </a:rPr>
              <a:t>Stwórz</a:t>
            </a:r>
            <a:r>
              <a:rPr lang="en-IE" b="1" dirty="0">
                <a:solidFill>
                  <a:srgbClr val="E95273"/>
                </a:solidFill>
                <a:latin typeface="Calibri" charset="0"/>
                <a:ea typeface="MS PGothic" charset="-128"/>
              </a:rPr>
              <a:t> </a:t>
            </a:r>
            <a:r>
              <a:rPr lang="en-IE" b="1" dirty="0" err="1">
                <a:solidFill>
                  <a:srgbClr val="E95273"/>
                </a:solidFill>
                <a:latin typeface="Calibri" charset="0"/>
                <a:ea typeface="MS PGothic" charset="-128"/>
              </a:rPr>
              <a:t>swoją</a:t>
            </a:r>
            <a:r>
              <a:rPr lang="en-IE" b="1" dirty="0">
                <a:solidFill>
                  <a:srgbClr val="E95273"/>
                </a:solidFill>
                <a:latin typeface="Calibri" charset="0"/>
                <a:ea typeface="MS PGothic" charset="-128"/>
              </a:rPr>
              <a:t> </a:t>
            </a:r>
            <a:r>
              <a:rPr lang="en-IE" b="1" dirty="0" err="1">
                <a:solidFill>
                  <a:srgbClr val="E95273"/>
                </a:solidFill>
                <a:latin typeface="Calibri" charset="0"/>
                <a:ea typeface="MS PGothic" charset="-128"/>
              </a:rPr>
              <a:t>idealną</a:t>
            </a:r>
            <a:r>
              <a:rPr lang="en-IE" b="1" dirty="0">
                <a:solidFill>
                  <a:srgbClr val="E95273"/>
                </a:solidFill>
                <a:latin typeface="Calibri" charset="0"/>
                <a:ea typeface="MS PGothic" charset="-128"/>
              </a:rPr>
              <a:t> </a:t>
            </a:r>
            <a:r>
              <a:rPr lang="en-IE" b="1" dirty="0" err="1">
                <a:solidFill>
                  <a:srgbClr val="E95273"/>
                </a:solidFill>
                <a:latin typeface="Calibri" charset="0"/>
                <a:ea typeface="MS PGothic" charset="-128"/>
              </a:rPr>
              <a:t>prezentację</a:t>
            </a:r>
            <a:endParaRPr lang="en-IE"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 xmlns:a16="http://schemas.microsoft.com/office/drawing/2014/main" id="{2F995D91-D531-498D-B16B-95DEA823C644}"/>
              </a:ext>
            </a:extLst>
          </p:cNvPr>
          <p:cNvSpPr/>
          <p:nvPr/>
        </p:nvSpPr>
        <p:spPr>
          <a:xfrm>
            <a:off x="303457" y="2158697"/>
            <a:ext cx="11012242" cy="4154984"/>
          </a:xfrm>
          <a:prstGeom prst="rect">
            <a:avLst/>
          </a:prstGeom>
          <a:solidFill>
            <a:schemeClr val="bg1"/>
          </a:solidFill>
        </p:spPr>
        <p:txBody>
          <a:bodyPr wrap="square">
            <a:spAutoFit/>
          </a:bodyPr>
          <a:lstStyle/>
          <a:p>
            <a:r>
              <a:rPr lang="pl-PL" sz="2400" dirty="0">
                <a:solidFill>
                  <a:srgbClr val="7F7F7F"/>
                </a:solidFill>
              </a:rPr>
              <a:t>Prezentacja </a:t>
            </a:r>
            <a:r>
              <a:rPr lang="pl-PL" sz="2400" dirty="0" smtClean="0">
                <a:solidFill>
                  <a:srgbClr val="7F7F7F"/>
                </a:solidFill>
              </a:rPr>
              <a:t>często </a:t>
            </a:r>
            <a:r>
              <a:rPr lang="pl-PL" sz="2400" dirty="0">
                <a:solidFill>
                  <a:srgbClr val="7F7F7F"/>
                </a:solidFill>
              </a:rPr>
              <a:t>tworzona </a:t>
            </a:r>
            <a:r>
              <a:rPr lang="pl-PL" sz="2400" dirty="0" smtClean="0">
                <a:solidFill>
                  <a:srgbClr val="7F7F7F"/>
                </a:solidFill>
              </a:rPr>
              <a:t>jest za </a:t>
            </a:r>
            <a:r>
              <a:rPr lang="pl-PL" sz="2400" dirty="0">
                <a:solidFill>
                  <a:srgbClr val="7F7F7F"/>
                </a:solidFill>
              </a:rPr>
              <a:t>pomocą programu PowerPoint lub innych narzędzi do prezentacji, służąca do zapewnienia odbiorcom szybkiego przeglądu planu biznesowego. Zawiera zwięzłe pomysły </a:t>
            </a:r>
            <a:r>
              <a:rPr lang="pl-PL" sz="2400" dirty="0" smtClean="0">
                <a:solidFill>
                  <a:srgbClr val="7F7F7F"/>
                </a:solidFill>
              </a:rPr>
              <a:t>oraz efekty </a:t>
            </a:r>
            <a:r>
              <a:rPr lang="pl-PL" sz="2400" dirty="0">
                <a:solidFill>
                  <a:srgbClr val="7F7F7F"/>
                </a:solidFill>
              </a:rPr>
              <a:t>wizualne, które wspierają prezentację, </a:t>
            </a:r>
            <a:r>
              <a:rPr lang="pl-PL" sz="2400" dirty="0" smtClean="0">
                <a:solidFill>
                  <a:srgbClr val="7F7F7F"/>
                </a:solidFill>
              </a:rPr>
              <a:t>przedstawianą odbiorcom</a:t>
            </a:r>
            <a:r>
              <a:rPr lang="pl-PL" sz="2400" dirty="0">
                <a:solidFill>
                  <a:srgbClr val="7F7F7F"/>
                </a:solidFill>
              </a:rPr>
              <a:t>!</a:t>
            </a:r>
          </a:p>
          <a:p>
            <a:r>
              <a:rPr lang="pl-PL" sz="2400" dirty="0">
                <a:solidFill>
                  <a:srgbClr val="7F7F7F"/>
                </a:solidFill>
              </a:rPr>
              <a:t>W </a:t>
            </a:r>
            <a:r>
              <a:rPr lang="pl-PL" sz="2400" b="1" u="sng" dirty="0">
                <a:solidFill>
                  <a:srgbClr val="0563C1"/>
                </a:solidFill>
              </a:rPr>
              <a:t>k</a:t>
            </a:r>
            <a:r>
              <a:rPr lang="pl-PL" sz="2400" b="1" u="sng" dirty="0" smtClean="0">
                <a:solidFill>
                  <a:srgbClr val="0563C1"/>
                </a:solidFill>
              </a:rPr>
              <a:t>ompletnym </a:t>
            </a:r>
            <a:r>
              <a:rPr lang="pl-PL" sz="2400" b="1" u="sng" dirty="0">
                <a:solidFill>
                  <a:srgbClr val="0563C1"/>
                </a:solidFill>
              </a:rPr>
              <a:t>przewodniku po prezentacji </a:t>
            </a:r>
            <a:r>
              <a:rPr lang="pl-PL" sz="2400" dirty="0" smtClean="0">
                <a:solidFill>
                  <a:srgbClr val="7F7F7F"/>
                </a:solidFill>
              </a:rPr>
              <a:t>odkryjesz </a:t>
            </a:r>
            <a:r>
              <a:rPr lang="pl-PL" sz="2400" dirty="0">
                <a:solidFill>
                  <a:srgbClr val="7F7F7F"/>
                </a:solidFill>
              </a:rPr>
              <a:t>informacje, porady i wskazówki oraz przykłady, które pomogą Ci </a:t>
            </a:r>
            <a:r>
              <a:rPr lang="pl-PL" sz="2400" dirty="0" smtClean="0">
                <a:solidFill>
                  <a:srgbClr val="7F7F7F"/>
                </a:solidFill>
              </a:rPr>
              <a:t>przygotować idealną </a:t>
            </a:r>
            <a:r>
              <a:rPr lang="pl-PL" sz="2400" dirty="0">
                <a:solidFill>
                  <a:srgbClr val="7F7F7F"/>
                </a:solidFill>
              </a:rPr>
              <a:t>prezentację! </a:t>
            </a:r>
            <a:r>
              <a:rPr lang="pl-PL" sz="2400" dirty="0">
                <a:solidFill>
                  <a:srgbClr val="7F7F7F"/>
                </a:solidFill>
              </a:rPr>
              <a:t>Możesz przejść </a:t>
            </a:r>
            <a:r>
              <a:rPr lang="pl-PL" sz="2400" b="1" u="sng" dirty="0">
                <a:solidFill>
                  <a:srgbClr val="0563C1"/>
                </a:solidFill>
              </a:rPr>
              <a:t>tutaj</a:t>
            </a:r>
            <a:r>
              <a:rPr lang="pl-PL" sz="2400" dirty="0">
                <a:solidFill>
                  <a:srgbClr val="7F7F7F"/>
                </a:solidFill>
              </a:rPr>
              <a:t>, aby dowiedzieć się więcej o 3-minutowej prezentacji.</a:t>
            </a:r>
          </a:p>
          <a:p>
            <a:r>
              <a:rPr lang="pl-PL" sz="2400" dirty="0">
                <a:solidFill>
                  <a:srgbClr val="7F7F7F"/>
                </a:solidFill>
              </a:rPr>
              <a:t>Mówiąc o projektowaniu, przedsiębiorca Daniel </a:t>
            </a:r>
            <a:r>
              <a:rPr lang="pl-PL" sz="2400" dirty="0" err="1">
                <a:solidFill>
                  <a:srgbClr val="7F7F7F"/>
                </a:solidFill>
              </a:rPr>
              <a:t>Eckler</a:t>
            </a:r>
            <a:r>
              <a:rPr lang="pl-PL" sz="2400" dirty="0">
                <a:solidFill>
                  <a:srgbClr val="7F7F7F"/>
                </a:solidFill>
              </a:rPr>
              <a:t> </a:t>
            </a:r>
            <a:r>
              <a:rPr lang="pl-PL" sz="2400" b="1" u="sng" dirty="0">
                <a:solidFill>
                  <a:srgbClr val="0563C1"/>
                </a:solidFill>
              </a:rPr>
              <a:t>podaje wspaniały przykład tego, jak można zaprojektować swoją prezentację</a:t>
            </a:r>
            <a:r>
              <a:rPr lang="pl-PL" sz="2400" dirty="0">
                <a:solidFill>
                  <a:srgbClr val="7F7F7F"/>
                </a:solidFill>
              </a:rPr>
              <a:t>. Prowadzi czytelnika przez filozofię stojącą za projektem prezentacji jego startupu, z objaśnieniami opartymi na jego doświadczeniu, slajd po slajdzie.</a:t>
            </a:r>
            <a:endParaRPr lang="en-IE" sz="2400" dirty="0">
              <a:solidFill>
                <a:srgbClr val="7F7F7F"/>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862" y="6106984"/>
            <a:ext cx="15843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01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7D4AC5-9513-45F1-8AF9-7483D978B5ED}"/>
              </a:ext>
            </a:extLst>
          </p:cNvPr>
          <p:cNvSpPr>
            <a:spLocks noGrp="1"/>
          </p:cNvSpPr>
          <p:nvPr>
            <p:ph type="body" sz="quarter" idx="13"/>
          </p:nvPr>
        </p:nvSpPr>
        <p:spPr/>
        <p:txBody>
          <a:bodyPr>
            <a:normAutofit fontScale="77500" lnSpcReduction="20000"/>
          </a:bodyPr>
          <a:lstStyle/>
          <a:p>
            <a:r>
              <a:rPr lang="en-IE" b="1" dirty="0" err="1">
                <a:solidFill>
                  <a:srgbClr val="E95273"/>
                </a:solidFill>
                <a:latin typeface="Calibri" charset="0"/>
                <a:ea typeface="MS PGothic" charset="-128"/>
              </a:rPr>
              <a:t>Stwórz</a:t>
            </a:r>
            <a:r>
              <a:rPr lang="en-IE" b="1" dirty="0">
                <a:solidFill>
                  <a:srgbClr val="E95273"/>
                </a:solidFill>
                <a:latin typeface="Calibri" charset="0"/>
                <a:ea typeface="MS PGothic" charset="-128"/>
              </a:rPr>
              <a:t> </a:t>
            </a:r>
            <a:r>
              <a:rPr lang="en-IE" b="1" dirty="0" err="1">
                <a:solidFill>
                  <a:srgbClr val="E95273"/>
                </a:solidFill>
                <a:latin typeface="Calibri" charset="0"/>
                <a:ea typeface="MS PGothic" charset="-128"/>
              </a:rPr>
              <a:t>swoją</a:t>
            </a:r>
            <a:r>
              <a:rPr lang="en-IE" b="1" dirty="0">
                <a:solidFill>
                  <a:srgbClr val="E95273"/>
                </a:solidFill>
                <a:latin typeface="Calibri" charset="0"/>
                <a:ea typeface="MS PGothic" charset="-128"/>
              </a:rPr>
              <a:t> </a:t>
            </a:r>
            <a:r>
              <a:rPr lang="en-IE" b="1" dirty="0" err="1">
                <a:solidFill>
                  <a:srgbClr val="E95273"/>
                </a:solidFill>
                <a:latin typeface="Calibri" charset="0"/>
                <a:ea typeface="MS PGothic" charset="-128"/>
              </a:rPr>
              <a:t>idealną</a:t>
            </a:r>
            <a:r>
              <a:rPr lang="en-IE" b="1" dirty="0">
                <a:solidFill>
                  <a:srgbClr val="E95273"/>
                </a:solidFill>
                <a:latin typeface="Calibri" charset="0"/>
                <a:ea typeface="MS PGothic" charset="-128"/>
              </a:rPr>
              <a:t> </a:t>
            </a:r>
            <a:r>
              <a:rPr lang="en-IE" b="1" dirty="0" err="1" smtClean="0">
                <a:solidFill>
                  <a:srgbClr val="E95273"/>
                </a:solidFill>
                <a:latin typeface="Calibri" charset="0"/>
                <a:ea typeface="MS PGothic" charset="-128"/>
              </a:rPr>
              <a:t>prezentację</a:t>
            </a:r>
            <a:r>
              <a:rPr lang="pl-PL" b="1" dirty="0" smtClean="0">
                <a:solidFill>
                  <a:srgbClr val="E95273"/>
                </a:solidFill>
                <a:latin typeface="Calibri" charset="0"/>
                <a:ea typeface="MS PGothic" charset="-128"/>
              </a:rPr>
              <a:t> -  Ćwiczenie </a:t>
            </a:r>
            <a:endParaRPr lang="en-IE" b="1" dirty="0">
              <a:solidFill>
                <a:srgbClr val="E95273"/>
              </a:solidFill>
              <a:latin typeface="Calibri" charset="0"/>
              <a:ea typeface="MS PGothic" charset="-128"/>
            </a:endParaRPr>
          </a:p>
        </p:txBody>
      </p:sp>
      <p:sp>
        <p:nvSpPr>
          <p:cNvPr id="3" name="Text Placeholder 2">
            <a:extLst>
              <a:ext uri="{FF2B5EF4-FFF2-40B4-BE49-F238E27FC236}">
                <a16:creationId xmlns=""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 xmlns:a16="http://schemas.microsoft.com/office/drawing/2014/main" id="{2F995D91-D531-498D-B16B-95DEA823C644}"/>
              </a:ext>
            </a:extLst>
          </p:cNvPr>
          <p:cNvSpPr/>
          <p:nvPr/>
        </p:nvSpPr>
        <p:spPr>
          <a:xfrm>
            <a:off x="638413" y="2117212"/>
            <a:ext cx="8739425" cy="3416320"/>
          </a:xfrm>
          <a:prstGeom prst="rect">
            <a:avLst/>
          </a:prstGeom>
        </p:spPr>
        <p:txBody>
          <a:bodyPr wrap="square">
            <a:spAutoFit/>
          </a:bodyPr>
          <a:lstStyle/>
          <a:p>
            <a:r>
              <a:rPr lang="pl-PL" sz="2400" dirty="0">
                <a:solidFill>
                  <a:srgbClr val="6D6E6C"/>
                </a:solidFill>
              </a:rPr>
              <a:t>Zapoznaj się </a:t>
            </a:r>
            <a:r>
              <a:rPr lang="pl-PL" sz="2400" dirty="0" smtClean="0">
                <a:solidFill>
                  <a:srgbClr val="6D6E6C"/>
                </a:solidFill>
              </a:rPr>
              <a:t>z </a:t>
            </a:r>
            <a:r>
              <a:rPr lang="pl-PL" sz="2400" b="1" u="sng" dirty="0" smtClean="0">
                <a:solidFill>
                  <a:srgbClr val="0563C1"/>
                </a:solidFill>
              </a:rPr>
              <a:t>arkuszem </a:t>
            </a:r>
            <a:r>
              <a:rPr lang="pl-PL" sz="2400" b="1" u="sng" dirty="0">
                <a:solidFill>
                  <a:srgbClr val="0563C1"/>
                </a:solidFill>
              </a:rPr>
              <a:t>do </a:t>
            </a:r>
            <a:r>
              <a:rPr lang="pl-PL" sz="2400" b="1" u="sng" dirty="0">
                <a:solidFill>
                  <a:srgbClr val="0563C1"/>
                </a:solidFill>
              </a:rPr>
              <a:t>prezentacji </a:t>
            </a:r>
            <a:r>
              <a:rPr lang="pl-PL" sz="2400" dirty="0" smtClean="0">
                <a:solidFill>
                  <a:srgbClr val="6D6E6C"/>
                </a:solidFill>
              </a:rPr>
              <a:t> </a:t>
            </a:r>
            <a:r>
              <a:rPr lang="pl-PL" sz="2400" dirty="0">
                <a:solidFill>
                  <a:srgbClr val="6D6E6C"/>
                </a:solidFill>
              </a:rPr>
              <a:t>startupu, </a:t>
            </a:r>
            <a:r>
              <a:rPr lang="pl-PL" sz="2400" dirty="0" smtClean="0">
                <a:solidFill>
                  <a:srgbClr val="6D6E6C"/>
                </a:solidFill>
              </a:rPr>
              <a:t>zawierającym pomysły </a:t>
            </a:r>
            <a:r>
              <a:rPr lang="pl-PL" sz="2400" dirty="0">
                <a:solidFill>
                  <a:srgbClr val="6D6E6C"/>
                </a:solidFill>
              </a:rPr>
              <a:t>na slajdy.</a:t>
            </a:r>
          </a:p>
          <a:p>
            <a:endParaRPr lang="pl-PL" sz="2400" dirty="0">
              <a:solidFill>
                <a:srgbClr val="6D6E6C"/>
              </a:solidFill>
            </a:endParaRPr>
          </a:p>
          <a:p>
            <a:endParaRPr lang="pl-PL" sz="2400" dirty="0">
              <a:solidFill>
                <a:srgbClr val="6D6E6C"/>
              </a:solidFill>
            </a:endParaRPr>
          </a:p>
          <a:p>
            <a:endParaRPr lang="pl-PL" sz="2400" dirty="0">
              <a:solidFill>
                <a:srgbClr val="6D6E6C"/>
              </a:solidFill>
            </a:endParaRPr>
          </a:p>
          <a:p>
            <a:r>
              <a:rPr lang="pl-PL" sz="2400" dirty="0">
                <a:solidFill>
                  <a:srgbClr val="6D6E6C"/>
                </a:solidFill>
              </a:rPr>
              <a:t>Otrzymasz także pomysły i instrukcje, jak zaprojektować świetną prezentację </a:t>
            </a:r>
            <a:r>
              <a:rPr lang="pl-PL" sz="2400" b="1" u="sng" dirty="0">
                <a:solidFill>
                  <a:srgbClr val="0563C1"/>
                </a:solidFill>
              </a:rPr>
              <a:t>w tej lekcji wprowadzającej!</a:t>
            </a:r>
            <a:endParaRPr lang="pl-PL" sz="2400" b="1" u="sng" dirty="0">
              <a:solidFill>
                <a:srgbClr val="0563C1"/>
              </a:solidFill>
            </a:endParaRPr>
          </a:p>
          <a:p>
            <a:endParaRPr lang="pl-PL" sz="2400" b="1" u="sng" dirty="0">
              <a:solidFill>
                <a:srgbClr val="0563C1"/>
              </a:solidFill>
            </a:endParaRPr>
          </a:p>
          <a:p>
            <a:endParaRPr lang="pl-PL" sz="2400" dirty="0" smtClean="0">
              <a:solidFill>
                <a:srgbClr val="6D6E6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190" y="5243786"/>
            <a:ext cx="15843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186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3"/>
          </p:nvPr>
        </p:nvSpPr>
        <p:spPr/>
        <p:txBody>
          <a:bodyPr>
            <a:normAutofit/>
          </a:bodyPr>
          <a:lstStyle/>
          <a:p>
            <a:r>
              <a:rPr lang="en-US" b="1" dirty="0">
                <a:solidFill>
                  <a:srgbClr val="E63275"/>
                </a:solidFill>
              </a:rPr>
              <a:t>Case Study: </a:t>
            </a:r>
            <a:r>
              <a:rPr lang="en-IE" b="1" dirty="0"/>
              <a:t>Dragons Den </a:t>
            </a:r>
          </a:p>
          <a:p>
            <a:endParaRPr lang="en-US" sz="3000" dirty="0"/>
          </a:p>
          <a:p>
            <a:endParaRPr lang="en-IE" dirty="0"/>
          </a:p>
        </p:txBody>
      </p:sp>
      <p:sp>
        <p:nvSpPr>
          <p:cNvPr id="6" name="Picture Placeholder 5">
            <a:extLst>
              <a:ext uri="{FF2B5EF4-FFF2-40B4-BE49-F238E27FC236}">
                <a16:creationId xmlns="" xmlns:a16="http://schemas.microsoft.com/office/drawing/2014/main" id="{BF7D60FD-CC15-4D55-AEDF-40F5FAD9D6CA}"/>
              </a:ext>
            </a:extLst>
          </p:cNvPr>
          <p:cNvSpPr>
            <a:spLocks noGrp="1"/>
          </p:cNvSpPr>
          <p:nvPr>
            <p:ph type="pic" sz="quarter" idx="15"/>
          </p:nvPr>
        </p:nvSpPr>
        <p:spPr/>
      </p:sp>
      <p:sp>
        <p:nvSpPr>
          <p:cNvPr id="9" name="TextBox 8">
            <a:extLst>
              <a:ext uri="{FF2B5EF4-FFF2-40B4-BE49-F238E27FC236}">
                <a16:creationId xmlns=""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pic>
        <p:nvPicPr>
          <p:cNvPr id="3" name="Picture 2">
            <a:extLst>
              <a:ext uri="{FF2B5EF4-FFF2-40B4-BE49-F238E27FC236}">
                <a16:creationId xmlns="" xmlns:a16="http://schemas.microsoft.com/office/drawing/2014/main" id="{2826A40D-4C5C-437B-A1D2-A5F0945EE7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7469" y="1893434"/>
            <a:ext cx="5437061" cy="3403443"/>
          </a:xfrm>
          <a:prstGeom prst="rect">
            <a:avLst/>
          </a:prstGeom>
        </p:spPr>
      </p:pic>
      <p:pic>
        <p:nvPicPr>
          <p:cNvPr id="10" name="Picture 2" descr="Image result for polish flag">
            <a:extLst>
              <a:ext uri="{FF2B5EF4-FFF2-40B4-BE49-F238E27FC236}">
                <a16:creationId xmlns="" xmlns:a16="http://schemas.microsoft.com/office/drawing/2014/main" id="{48A159BD-CF8C-47CE-82D6-72499747B3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52316" y="1893434"/>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 xmlns:a16="http://schemas.microsoft.com/office/drawing/2014/main" id="{4D8B33CC-3907-4B4B-95A6-0FACB5BEB65E}"/>
              </a:ext>
            </a:extLst>
          </p:cNvPr>
          <p:cNvSpPr txBox="1">
            <a:spLocks/>
          </p:cNvSpPr>
          <p:nvPr/>
        </p:nvSpPr>
        <p:spPr>
          <a:xfrm>
            <a:off x="-3649" y="783414"/>
            <a:ext cx="12192000" cy="7044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2600" dirty="0"/>
              <a:t>Polska wersja </a:t>
            </a:r>
            <a:r>
              <a:rPr lang="pl-PL" sz="2600" dirty="0" err="1"/>
              <a:t>reality</a:t>
            </a:r>
            <a:r>
              <a:rPr lang="pl-PL" sz="2600" dirty="0"/>
              <a:t> show </a:t>
            </a:r>
            <a:r>
              <a:rPr lang="pl-PL" sz="2600" dirty="0" err="1"/>
              <a:t>Dragons</a:t>
            </a:r>
            <a:r>
              <a:rPr lang="pl-PL" sz="2600" dirty="0"/>
              <a:t> Den. Uczestnicy pokazu demonstrują swoje pomysły na biznes, a pięciu inwestorów </a:t>
            </a:r>
            <a:r>
              <a:rPr lang="pl-PL" sz="2600" dirty="0" smtClean="0"/>
              <a:t>decyduje o wsparciu finansowym.</a:t>
            </a:r>
            <a:endParaRPr lang="en-IE" sz="2600" dirty="0"/>
          </a:p>
        </p:txBody>
      </p:sp>
    </p:spTree>
    <p:extLst>
      <p:ext uri="{BB962C8B-B14F-4D97-AF65-F5344CB8AC3E}">
        <p14:creationId xmlns:p14="http://schemas.microsoft.com/office/powerpoint/2010/main" val="2739998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pl-PL" altLang="ja-JP" b="1" dirty="0" smtClean="0">
                <a:solidFill>
                  <a:srgbClr val="E63275"/>
                </a:solidFill>
                <a:latin typeface="Calibri" charset="0"/>
                <a:ea typeface="MS PGothic" charset="-128"/>
              </a:rPr>
              <a:t>Czego się nauczyłam </a:t>
            </a:r>
            <a:r>
              <a:rPr lang="en-US" altLang="ja-JP" b="1" dirty="0" smtClean="0">
                <a:solidFill>
                  <a:srgbClr val="E63275"/>
                </a:solidFill>
                <a:latin typeface="Calibri" charset="0"/>
                <a:ea typeface="MS PGothic" charset="-128"/>
              </a:rPr>
              <a:t>?</a:t>
            </a:r>
            <a:endParaRPr lang="en-US" b="1" dirty="0">
              <a:solidFill>
                <a:srgbClr val="E63275"/>
              </a:solidFill>
            </a:endParaRPr>
          </a:p>
        </p:txBody>
      </p:sp>
      <p:sp>
        <p:nvSpPr>
          <p:cNvPr id="6" name="Text Placeholder 5"/>
          <p:cNvSpPr>
            <a:spLocks noGrp="1"/>
          </p:cNvSpPr>
          <p:nvPr>
            <p:ph type="body" sz="quarter" idx="14"/>
          </p:nvPr>
        </p:nvSpPr>
        <p:spPr>
          <a:xfrm>
            <a:off x="544826" y="1948445"/>
            <a:ext cx="11102348" cy="3975101"/>
          </a:xfrm>
          <a:solidFill>
            <a:schemeClr val="bg1"/>
          </a:solidFill>
        </p:spPr>
        <p:txBody>
          <a:bodyPr/>
          <a:lstStyle/>
          <a:p>
            <a:pPr marL="342900" indent="-342900">
              <a:spcBef>
                <a:spcPts val="400"/>
              </a:spcBef>
              <a:buClr>
                <a:srgbClr val="F26942"/>
              </a:buClr>
              <a:buFont typeface="Arial" charset="0"/>
              <a:buChar char="•"/>
            </a:pPr>
            <a:r>
              <a:rPr lang="pl-PL" altLang="ja-JP" dirty="0">
                <a:cs typeface="Arial" pitchFamily="34" charset="0"/>
              </a:rPr>
              <a:t>Mój biznesplan i uwzględnienie wszystkich </a:t>
            </a:r>
            <a:r>
              <a:rPr lang="pl-PL" altLang="ja-JP" dirty="0" smtClean="0">
                <a:cs typeface="Arial" pitchFamily="34" charset="0"/>
              </a:rPr>
              <a:t>jego sekcji </a:t>
            </a:r>
            <a:r>
              <a:rPr lang="pl-PL" altLang="ja-JP" dirty="0">
                <a:cs typeface="Arial" pitchFamily="34" charset="0"/>
              </a:rPr>
              <a:t>są niezbędne. Muszę mieć spis treści, dobre podsumowanie i załącznik i nie zakładać, że inwestor przeczyta cały mój Biznes Plan. Ważne jest, aby łatwo było im przeczytać i znaleźć potrzebne informacje.</a:t>
            </a:r>
          </a:p>
          <a:p>
            <a:pPr marL="342900" indent="-342900">
              <a:spcBef>
                <a:spcPts val="400"/>
              </a:spcBef>
              <a:buClr>
                <a:srgbClr val="F26942"/>
              </a:buClr>
              <a:buFont typeface="Arial" charset="0"/>
              <a:buChar char="•"/>
            </a:pPr>
            <a:r>
              <a:rPr lang="pl-PL" altLang="ja-JP" dirty="0">
                <a:cs typeface="Arial" pitchFamily="34" charset="0"/>
              </a:rPr>
              <a:t>Dostępnych jest wiele różnych rodzajów finansowania, ważne jest, aby być świadomym różnych rodzajów i upewnić się, że wybiorę taki, który najlepiej odpowiada moim potrzebom </a:t>
            </a:r>
            <a:r>
              <a:rPr lang="pl-PL" altLang="ja-JP" dirty="0" smtClean="0">
                <a:cs typeface="Arial" pitchFamily="34" charset="0"/>
              </a:rPr>
              <a:t>biznesowym. </a:t>
            </a:r>
            <a:r>
              <a:rPr lang="pl-PL" altLang="ja-JP" dirty="0">
                <a:cs typeface="Arial" pitchFamily="34" charset="0"/>
              </a:rPr>
              <a:t>W razie wątpliwości </a:t>
            </a:r>
            <a:r>
              <a:rPr lang="pl-PL" altLang="ja-JP" dirty="0" smtClean="0">
                <a:cs typeface="Arial" pitchFamily="34" charset="0"/>
              </a:rPr>
              <a:t>udam </a:t>
            </a:r>
            <a:r>
              <a:rPr lang="pl-PL" altLang="ja-JP" dirty="0">
                <a:cs typeface="Arial" pitchFamily="34" charset="0"/>
              </a:rPr>
              <a:t>się do mojego mentora lub lokalnego biura </a:t>
            </a:r>
            <a:r>
              <a:rPr lang="pl-PL" altLang="ja-JP" dirty="0" smtClean="0">
                <a:cs typeface="Arial" pitchFamily="34" charset="0"/>
              </a:rPr>
              <a:t>wsparcia przedsiębiorczości.</a:t>
            </a:r>
            <a:endParaRPr lang="pl-PL" altLang="ja-JP" dirty="0">
              <a:cs typeface="Arial" pitchFamily="34" charset="0"/>
            </a:endParaRPr>
          </a:p>
          <a:p>
            <a:pPr marL="342900" indent="-342900">
              <a:spcBef>
                <a:spcPts val="400"/>
              </a:spcBef>
              <a:buClr>
                <a:srgbClr val="F26942"/>
              </a:buClr>
              <a:buFont typeface="Arial" charset="0"/>
              <a:buChar char="•"/>
            </a:pPr>
            <a:r>
              <a:rPr lang="pl-PL" altLang="ja-JP" dirty="0">
                <a:cs typeface="Arial" pitchFamily="34" charset="0"/>
              </a:rPr>
              <a:t>Nie jest konieczne, żebym </a:t>
            </a:r>
            <a:r>
              <a:rPr lang="pl-PL" altLang="ja-JP" dirty="0" smtClean="0">
                <a:cs typeface="Arial" pitchFamily="34" charset="0"/>
              </a:rPr>
              <a:t>korzystała </a:t>
            </a:r>
            <a:r>
              <a:rPr lang="pl-PL" altLang="ja-JP" dirty="0">
                <a:cs typeface="Arial" pitchFamily="34" charset="0"/>
              </a:rPr>
              <a:t>z zewnętrznego wsparcia finansowego za pośrednictwem inwestora, anioła lub osoby prywatnej. Właściwe finansowanie mojej firmy może być dostępne w formie dotacji. Muszę jednak mieć świadomość, że inwestorzy i aniołowie mogą wnieść cenne doświadczenie i wkład.</a:t>
            </a:r>
          </a:p>
          <a:p>
            <a:pPr marL="342900" indent="-342900">
              <a:spcBef>
                <a:spcPts val="400"/>
              </a:spcBef>
              <a:buClr>
                <a:srgbClr val="F26942"/>
              </a:buClr>
              <a:buFont typeface="Arial" charset="0"/>
              <a:buChar char="•"/>
            </a:pPr>
            <a:r>
              <a:rPr lang="pl-PL" altLang="ja-JP" dirty="0">
                <a:cs typeface="Arial" pitchFamily="34" charset="0"/>
              </a:rPr>
              <a:t>Dobra oferta inwestorska jest ważna nie tylko dla potencjalnych inwestorów, ale każdego, kto chce usłyszeć o mojej firmie. Muszę być w stanie jasno wyjaśnić swoją działalność w ciągu około 3 </a:t>
            </a:r>
            <a:r>
              <a:rPr lang="pl-PL" altLang="ja-JP" dirty="0" smtClean="0">
                <a:cs typeface="Arial" pitchFamily="34" charset="0"/>
              </a:rPr>
              <a:t>minut.</a:t>
            </a:r>
            <a:endParaRPr lang="en-US" dirty="0"/>
          </a:p>
        </p:txBody>
      </p:sp>
    </p:spTree>
    <p:extLst>
      <p:ext uri="{BB962C8B-B14F-4D97-AF65-F5344CB8AC3E}">
        <p14:creationId xmlns:p14="http://schemas.microsoft.com/office/powerpoint/2010/main" val="3157524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6"/>
          </p:nvPr>
        </p:nvSpPr>
        <p:spPr>
          <a:xfrm>
            <a:off x="643222" y="682560"/>
            <a:ext cx="6798977" cy="697353"/>
          </a:xfrm>
        </p:spPr>
        <p:txBody>
          <a:bodyPr/>
          <a:lstStyle/>
          <a:p>
            <a:r>
              <a:rPr lang="en-US" b="1" dirty="0">
                <a:solidFill>
                  <a:srgbClr val="E63275"/>
                </a:solidFill>
              </a:rPr>
              <a:t>Case Study: </a:t>
            </a:r>
            <a:r>
              <a:rPr lang="en-US" b="1" dirty="0" err="1"/>
              <a:t>Polskie</a:t>
            </a:r>
            <a:r>
              <a:rPr lang="en-US" b="1" dirty="0"/>
              <a:t> </a:t>
            </a:r>
            <a:r>
              <a:rPr lang="en-US" b="1" dirty="0" err="1"/>
              <a:t>Biuro</a:t>
            </a:r>
            <a:r>
              <a:rPr lang="en-US" b="1" dirty="0"/>
              <a:t> </a:t>
            </a:r>
            <a:r>
              <a:rPr lang="en-US" b="1" dirty="0" err="1"/>
              <a:t>Doradcze</a:t>
            </a:r>
            <a:endParaRPr lang="en-US" b="1" dirty="0"/>
          </a:p>
          <a:p>
            <a:endParaRPr lang="en-IE" dirty="0"/>
          </a:p>
        </p:txBody>
      </p:sp>
      <p:sp>
        <p:nvSpPr>
          <p:cNvPr id="7" name="Text Placeholder 6">
            <a:extLst>
              <a:ext uri="{FF2B5EF4-FFF2-40B4-BE49-F238E27FC236}">
                <a16:creationId xmlns="" xmlns:a16="http://schemas.microsoft.com/office/drawing/2014/main" id="{1AA64A2E-88A4-3F43-955B-D56B3D126585}"/>
              </a:ext>
            </a:extLst>
          </p:cNvPr>
          <p:cNvSpPr>
            <a:spLocks noGrp="1"/>
          </p:cNvSpPr>
          <p:nvPr>
            <p:ph type="body" sz="quarter" idx="17"/>
          </p:nvPr>
        </p:nvSpPr>
        <p:spPr>
          <a:xfrm>
            <a:off x="643223" y="2087287"/>
            <a:ext cx="6798976" cy="3642009"/>
          </a:xfrm>
        </p:spPr>
        <p:txBody>
          <a:bodyPr/>
          <a:lstStyle/>
          <a:p>
            <a:r>
              <a:rPr lang="pl-PL" sz="2400" b="1" dirty="0">
                <a:solidFill>
                  <a:srgbClr val="E63275"/>
                </a:solidFill>
              </a:rPr>
              <a:t>Tytuł: </a:t>
            </a:r>
            <a:r>
              <a:rPr lang="pl-PL" sz="2400" b="1" dirty="0"/>
              <a:t>Pisanie biznesplanu i propozycji projektu</a:t>
            </a:r>
          </a:p>
          <a:p>
            <a:r>
              <a:rPr lang="pl-PL" sz="2400" b="1" dirty="0">
                <a:solidFill>
                  <a:srgbClr val="E63275"/>
                </a:solidFill>
              </a:rPr>
              <a:t>Opis: </a:t>
            </a:r>
            <a:r>
              <a:rPr lang="pl-PL" sz="2400" dirty="0" err="1" smtClean="0"/>
              <a:t>MW&amp;Partners</a:t>
            </a:r>
            <a:r>
              <a:rPr lang="pl-PL" sz="2400" dirty="0" smtClean="0"/>
              <a:t> zajmują </a:t>
            </a:r>
            <a:r>
              <a:rPr lang="pl-PL" sz="2400" dirty="0"/>
              <a:t>się pisaniem biznesplanów i propozycji projektów. </a:t>
            </a:r>
            <a:r>
              <a:rPr lang="pl-PL" sz="2400" dirty="0" smtClean="0"/>
              <a:t>MW&amp; </a:t>
            </a:r>
            <a:r>
              <a:rPr lang="pl-PL" sz="2400" dirty="0"/>
              <a:t>Partners to polskie biuro doradztwa biznesowego.</a:t>
            </a:r>
            <a:endParaRPr lang="pl-PL" sz="2400" dirty="0"/>
          </a:p>
          <a:p>
            <a:endParaRPr lang="pl-PL" sz="2400" dirty="0"/>
          </a:p>
          <a:p>
            <a:endParaRPr lang="en-US" sz="2400" dirty="0"/>
          </a:p>
        </p:txBody>
      </p:sp>
      <p:pic>
        <p:nvPicPr>
          <p:cNvPr id="10" name="Picture 2" descr="Image result for polish flag">
            <a:extLst>
              <a:ext uri="{FF2B5EF4-FFF2-40B4-BE49-F238E27FC236}">
                <a16:creationId xmlns="" xmlns:a16="http://schemas.microsoft.com/office/drawing/2014/main" id="{B607A653-9A8E-4CB6-98E8-123BE80582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51133" y="3978672"/>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descr="A picture containing object, man, black, table&#10;&#10;Description automatically generated">
            <a:extLst>
              <a:ext uri="{FF2B5EF4-FFF2-40B4-BE49-F238E27FC236}">
                <a16:creationId xmlns="" xmlns:a16="http://schemas.microsoft.com/office/drawing/2014/main" id="{24750172-5009-274E-BB07-0CB2FBCEC98A}"/>
              </a:ext>
            </a:extLst>
          </p:cNvPr>
          <p:cNvPicPr>
            <a:picLocks noChangeAspect="1"/>
          </p:cNvPicPr>
          <p:nvPr/>
        </p:nvPicPr>
        <p:blipFill rotWithShape="1">
          <a:blip r:embed="rId3"/>
          <a:srcRect r="39706"/>
          <a:stretch/>
        </p:blipFill>
        <p:spPr>
          <a:xfrm>
            <a:off x="8782741" y="1208804"/>
            <a:ext cx="3409259" cy="4189137"/>
          </a:xfrm>
          <a:prstGeom prst="rect">
            <a:avLst/>
          </a:prstGeom>
        </p:spPr>
      </p:pic>
      <p:sp>
        <p:nvSpPr>
          <p:cNvPr id="13" name="TextBox 12">
            <a:extLst>
              <a:ext uri="{FF2B5EF4-FFF2-40B4-BE49-F238E27FC236}">
                <a16:creationId xmlns="" xmlns:a16="http://schemas.microsoft.com/office/drawing/2014/main" id="{72B2AFCE-5AFF-B34B-981F-004A5BBD1C09}"/>
              </a:ext>
            </a:extLst>
          </p:cNvPr>
          <p:cNvSpPr txBox="1"/>
          <p:nvPr/>
        </p:nvSpPr>
        <p:spPr>
          <a:xfrm>
            <a:off x="5151133" y="5397941"/>
            <a:ext cx="2100566"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3080204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3"/>
          </p:nvPr>
        </p:nvSpPr>
        <p:spPr/>
        <p:txBody>
          <a:bodyPr/>
          <a:lstStyle/>
          <a:p>
            <a:r>
              <a:rPr lang="en-US" b="1" dirty="0">
                <a:solidFill>
                  <a:srgbClr val="E63275"/>
                </a:solidFill>
              </a:rPr>
              <a:t>Business Plans: </a:t>
            </a:r>
            <a:r>
              <a:rPr lang="pl-PL" sz="3200" b="1" dirty="0" smtClean="0"/>
              <a:t>Przykłady</a:t>
            </a:r>
            <a:endParaRPr lang="en-US" sz="3200" b="1" dirty="0"/>
          </a:p>
          <a:p>
            <a:endParaRPr lang="en-IE" dirty="0"/>
          </a:p>
        </p:txBody>
      </p:sp>
      <p:sp>
        <p:nvSpPr>
          <p:cNvPr id="6" name="Picture Placeholder 5">
            <a:extLst>
              <a:ext uri="{FF2B5EF4-FFF2-40B4-BE49-F238E27FC236}">
                <a16:creationId xmlns=""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 xmlns:a16="http://schemas.microsoft.com/office/drawing/2014/main" id="{B784E43B-5EAA-4B18-AD56-ACA2DF520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1307" y="2127451"/>
            <a:ext cx="4258565" cy="3154642"/>
          </a:xfrm>
          <a:prstGeom prst="rect">
            <a:avLst/>
          </a:prstGeom>
        </p:spPr>
      </p:pic>
    </p:spTree>
    <p:extLst>
      <p:ext uri="{BB962C8B-B14F-4D97-AF65-F5344CB8AC3E}">
        <p14:creationId xmlns:p14="http://schemas.microsoft.com/office/powerpoint/2010/main" val="4006332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pl-PL" dirty="0" smtClean="0"/>
              <a:t>Dziękuję</a:t>
            </a:r>
            <a:endParaRPr lang="en-US" dirty="0"/>
          </a:p>
        </p:txBody>
      </p:sp>
      <p:sp>
        <p:nvSpPr>
          <p:cNvPr id="5" name="Text Placeholder 4"/>
          <p:cNvSpPr>
            <a:spLocks noGrp="1"/>
          </p:cNvSpPr>
          <p:nvPr>
            <p:ph type="body" sz="quarter" idx="14"/>
          </p:nvPr>
        </p:nvSpPr>
        <p:spPr/>
        <p:txBody>
          <a:bodyPr/>
          <a:lstStyle/>
          <a:p>
            <a:r>
              <a:rPr lang="pl-PL" dirty="0" smtClean="0"/>
              <a:t>Pytania</a:t>
            </a:r>
            <a:r>
              <a:rPr lang="en-US" dirty="0" smtClean="0"/>
              <a:t>?</a:t>
            </a:r>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 xmlns:ahyp="http://schemas.microsoft.com/office/drawing/2018/hyperlinkcolor" val="tx"/>
                    </a:ext>
                  </a:extLst>
                </a:hlinkClick>
              </a:rPr>
              <a:t>http://www.emergeengineers.eu/</a:t>
            </a:r>
            <a:endParaRPr lang="en-IE" sz="1400" dirty="0"/>
          </a:p>
          <a:p>
            <a:r>
              <a:rPr lang="en-US" sz="1400" dirty="0"/>
              <a:t>#EMERGE  #femaleengineers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168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BC3933B-B6C5-47E5-88DA-50E7450015C0}"/>
              </a:ext>
            </a:extLst>
          </p:cNvPr>
          <p:cNvSpPr>
            <a:spLocks noGrp="1"/>
          </p:cNvSpPr>
          <p:nvPr>
            <p:ph type="body" sz="quarter" idx="13"/>
          </p:nvPr>
        </p:nvSpPr>
        <p:spPr/>
        <p:txBody>
          <a:bodyPr/>
          <a:lstStyle/>
          <a:p>
            <a:r>
              <a:rPr lang="pl-PL" dirty="0" smtClean="0"/>
              <a:t>KOSZTY</a:t>
            </a:r>
            <a:endParaRPr lang="en-US" dirty="0"/>
          </a:p>
          <a:p>
            <a:endParaRPr lang="en-IE" dirty="0"/>
          </a:p>
        </p:txBody>
      </p:sp>
      <p:sp>
        <p:nvSpPr>
          <p:cNvPr id="3" name="Text Placeholder 2">
            <a:extLst>
              <a:ext uri="{FF2B5EF4-FFF2-40B4-BE49-F238E27FC236}">
                <a16:creationId xmlns="" xmlns:a16="http://schemas.microsoft.com/office/drawing/2014/main" id="{54A9EBAA-158E-4F2C-ABE7-0232BDE686AB}"/>
              </a:ext>
            </a:extLst>
          </p:cNvPr>
          <p:cNvSpPr>
            <a:spLocks noGrp="1"/>
          </p:cNvSpPr>
          <p:nvPr>
            <p:ph type="body" sz="quarter" idx="14"/>
          </p:nvPr>
        </p:nvSpPr>
        <p:spPr>
          <a:xfrm>
            <a:off x="3731172" y="2117448"/>
            <a:ext cx="8187559" cy="3975101"/>
          </a:xfrm>
        </p:spPr>
        <p:txBody>
          <a:bodyPr/>
          <a:lstStyle/>
          <a:p>
            <a:r>
              <a:rPr lang="pl-PL" dirty="0"/>
              <a:t>Koszt to wycena pieniężna, która musi </a:t>
            </a:r>
            <a:r>
              <a:rPr lang="pl-PL" dirty="0" smtClean="0"/>
              <a:t>odzwierciedlać</a:t>
            </a:r>
            <a:br>
              <a:rPr lang="pl-PL" dirty="0" smtClean="0"/>
            </a:br>
            <a:r>
              <a:rPr lang="pl-PL" dirty="0" smtClean="0"/>
              <a:t> </a:t>
            </a:r>
            <a:r>
              <a:rPr lang="pl-PL" dirty="0"/>
              <a:t>i wynagradzać….</a:t>
            </a:r>
            <a:endParaRPr lang="en-US" dirty="0" smtClean="0"/>
          </a:p>
          <a:p>
            <a:pPr marL="457200" indent="-457200">
              <a:buClr>
                <a:srgbClr val="EC2179"/>
              </a:buClr>
              <a:buFont typeface="+mj-lt"/>
              <a:buAutoNum type="arabicPeriod"/>
            </a:pPr>
            <a:endParaRPr lang="en-US" dirty="0" smtClean="0"/>
          </a:p>
          <a:p>
            <a:pPr marL="457200" indent="-457200">
              <a:buClr>
                <a:srgbClr val="EC2179"/>
              </a:buClr>
              <a:buFont typeface="+mj-lt"/>
              <a:buAutoNum type="arabicPeriod"/>
            </a:pPr>
            <a:endParaRPr lang="en-US" dirty="0"/>
          </a:p>
          <a:p>
            <a:pPr>
              <a:buClr>
                <a:srgbClr val="EC2179"/>
              </a:buClr>
            </a:pPr>
            <a:endParaRPr lang="en-US" dirty="0"/>
          </a:p>
          <a:p>
            <a:endParaRPr lang="pl-PL" b="1" dirty="0" smtClean="0">
              <a:solidFill>
                <a:srgbClr val="EC2179"/>
              </a:solidFill>
            </a:endParaRPr>
          </a:p>
          <a:p>
            <a:r>
              <a:rPr lang="en-US" b="1" dirty="0" err="1" smtClean="0">
                <a:solidFill>
                  <a:srgbClr val="EC2179"/>
                </a:solidFill>
              </a:rPr>
              <a:t>Cel</a:t>
            </a:r>
            <a:r>
              <a:rPr lang="en-US" b="1" dirty="0" smtClean="0">
                <a:solidFill>
                  <a:srgbClr val="EC2179"/>
                </a:solidFill>
              </a:rPr>
              <a:t> </a:t>
            </a:r>
            <a:r>
              <a:rPr lang="en-US" b="1" dirty="0" err="1">
                <a:solidFill>
                  <a:srgbClr val="EC2179"/>
                </a:solidFill>
              </a:rPr>
              <a:t>kalkulacji</a:t>
            </a:r>
            <a:r>
              <a:rPr lang="en-US" b="1" dirty="0">
                <a:solidFill>
                  <a:srgbClr val="EC2179"/>
                </a:solidFill>
              </a:rPr>
              <a:t> </a:t>
            </a:r>
            <a:r>
              <a:rPr lang="en-US" b="1" dirty="0" err="1" smtClean="0">
                <a:solidFill>
                  <a:srgbClr val="EC2179"/>
                </a:solidFill>
              </a:rPr>
              <a:t>kosztów</a:t>
            </a:r>
            <a:r>
              <a:rPr lang="pl-PL" b="1" dirty="0" smtClean="0">
                <a:solidFill>
                  <a:srgbClr val="EC2179"/>
                </a:solidFill>
              </a:rPr>
              <a:t> :</a:t>
            </a:r>
            <a:endParaRPr lang="pl-PL" b="1" dirty="0">
              <a:solidFill>
                <a:srgbClr val="EC2179"/>
              </a:solidFill>
            </a:endParaRPr>
          </a:p>
          <a:p>
            <a:pPr marL="342900" indent="-342900">
              <a:buClr>
                <a:srgbClr val="EC2179"/>
              </a:buClr>
              <a:buFont typeface="Arial" charset="0"/>
              <a:buChar char="•"/>
            </a:pPr>
            <a:r>
              <a:rPr lang="pl-PL" dirty="0" smtClean="0"/>
              <a:t>Kontrola kosztów,</a:t>
            </a:r>
            <a:endParaRPr lang="en-US" dirty="0"/>
          </a:p>
          <a:p>
            <a:pPr marL="342900" indent="-342900">
              <a:buClr>
                <a:srgbClr val="EC2179"/>
              </a:buClr>
              <a:buFont typeface="Arial" charset="0"/>
              <a:buChar char="•"/>
            </a:pPr>
            <a:r>
              <a:rPr lang="pl-PL" dirty="0" smtClean="0"/>
              <a:t>Aby ustalić cenę,</a:t>
            </a:r>
            <a:endParaRPr lang="en-US" dirty="0"/>
          </a:p>
          <a:p>
            <a:pPr marL="342900" indent="-342900">
              <a:buClr>
                <a:srgbClr val="EC2179"/>
              </a:buClr>
              <a:buFont typeface="Arial" charset="0"/>
              <a:buChar char="•"/>
            </a:pPr>
            <a:r>
              <a:rPr lang="pl-PL" dirty="0"/>
              <a:t>Aby zidentyfikować najbardziej dochodową </a:t>
            </a:r>
            <a:r>
              <a:rPr lang="pl-PL" dirty="0" smtClean="0"/>
              <a:t>sprzedaż.</a:t>
            </a:r>
            <a:endParaRPr lang="en-IE" dirty="0"/>
          </a:p>
        </p:txBody>
      </p:sp>
      <p:sp>
        <p:nvSpPr>
          <p:cNvPr id="4" name="Text Placeholder 2">
            <a:extLst>
              <a:ext uri="{FF2B5EF4-FFF2-40B4-BE49-F238E27FC236}">
                <a16:creationId xmlns="" xmlns:a16="http://schemas.microsoft.com/office/drawing/2014/main" id="{1DEC8D89-5D76-4B99-9A67-799972BFCEBC}"/>
              </a:ext>
            </a:extLst>
          </p:cNvPr>
          <p:cNvSpPr txBox="1">
            <a:spLocks/>
          </p:cNvSpPr>
          <p:nvPr/>
        </p:nvSpPr>
        <p:spPr>
          <a:xfrm>
            <a:off x="3731171" y="2788680"/>
            <a:ext cx="8187559" cy="187791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300"/>
              </a:spcBef>
              <a:buClr>
                <a:srgbClr val="EC2179"/>
              </a:buClr>
              <a:buFont typeface="+mj-lt"/>
              <a:buAutoNum type="arabicPeriod"/>
            </a:pPr>
            <a:r>
              <a:rPr lang="pl-PL" dirty="0" smtClean="0">
                <a:solidFill>
                  <a:srgbClr val="6D6E6C"/>
                </a:solidFill>
              </a:rPr>
              <a:t>Wysiłek,</a:t>
            </a:r>
            <a:endParaRPr lang="en-US" dirty="0">
              <a:solidFill>
                <a:srgbClr val="6D6E6C"/>
              </a:solidFill>
            </a:endParaRPr>
          </a:p>
          <a:p>
            <a:pPr marL="457200" indent="-457200">
              <a:spcBef>
                <a:spcPts val="300"/>
              </a:spcBef>
              <a:buClr>
                <a:srgbClr val="EC2179"/>
              </a:buClr>
              <a:buFont typeface="+mj-lt"/>
              <a:buAutoNum type="arabicPeriod"/>
            </a:pPr>
            <a:r>
              <a:rPr lang="pl-PL" dirty="0" smtClean="0">
                <a:solidFill>
                  <a:srgbClr val="6D6E6C"/>
                </a:solidFill>
              </a:rPr>
              <a:t>Materiały,</a:t>
            </a:r>
            <a:endParaRPr lang="en-US" dirty="0">
              <a:solidFill>
                <a:srgbClr val="6D6E6C"/>
              </a:solidFill>
            </a:endParaRPr>
          </a:p>
          <a:p>
            <a:pPr marL="457200" indent="-457200">
              <a:spcBef>
                <a:spcPts val="300"/>
              </a:spcBef>
              <a:buClr>
                <a:srgbClr val="EC2179"/>
              </a:buClr>
              <a:buFont typeface="+mj-lt"/>
              <a:buAutoNum type="arabicPeriod"/>
            </a:pPr>
            <a:r>
              <a:rPr lang="pl-PL" dirty="0" smtClean="0">
                <a:solidFill>
                  <a:srgbClr val="6D6E6C"/>
                </a:solidFill>
              </a:rPr>
              <a:t>Zasoby,</a:t>
            </a:r>
            <a:endParaRPr lang="en-US" dirty="0">
              <a:solidFill>
                <a:srgbClr val="6D6E6C"/>
              </a:solidFill>
            </a:endParaRPr>
          </a:p>
          <a:p>
            <a:pPr marL="457200" indent="-457200">
              <a:spcBef>
                <a:spcPts val="300"/>
              </a:spcBef>
              <a:buClr>
                <a:srgbClr val="EC2179"/>
              </a:buClr>
              <a:buFont typeface="+mj-lt"/>
              <a:buAutoNum type="arabicPeriod"/>
            </a:pPr>
            <a:r>
              <a:rPr lang="en-US" dirty="0" err="1">
                <a:solidFill>
                  <a:srgbClr val="6D6E6C"/>
                </a:solidFill>
              </a:rPr>
              <a:t>Zużyty</a:t>
            </a:r>
            <a:r>
              <a:rPr lang="en-US" dirty="0">
                <a:solidFill>
                  <a:srgbClr val="6D6E6C"/>
                </a:solidFill>
              </a:rPr>
              <a:t> </a:t>
            </a:r>
            <a:r>
              <a:rPr lang="en-US" dirty="0" err="1">
                <a:solidFill>
                  <a:srgbClr val="6D6E6C"/>
                </a:solidFill>
              </a:rPr>
              <a:t>czas</a:t>
            </a:r>
            <a:r>
              <a:rPr lang="en-US" dirty="0">
                <a:solidFill>
                  <a:srgbClr val="6D6E6C"/>
                </a:solidFill>
              </a:rPr>
              <a:t> </a:t>
            </a:r>
            <a:r>
              <a:rPr lang="en-US" dirty="0" err="1">
                <a:solidFill>
                  <a:srgbClr val="6D6E6C"/>
                </a:solidFill>
              </a:rPr>
              <a:t>i</a:t>
            </a:r>
            <a:r>
              <a:rPr lang="en-US" dirty="0">
                <a:solidFill>
                  <a:srgbClr val="6D6E6C"/>
                </a:solidFill>
              </a:rPr>
              <a:t> media</a:t>
            </a:r>
            <a:r>
              <a:rPr lang="en-US" dirty="0" smtClean="0">
                <a:solidFill>
                  <a:srgbClr val="6D6E6C"/>
                </a:solidFill>
              </a:rPr>
              <a:t>,</a:t>
            </a:r>
            <a:endParaRPr lang="pl-PL" dirty="0" smtClean="0">
              <a:solidFill>
                <a:srgbClr val="6D6E6C"/>
              </a:solidFill>
            </a:endParaRPr>
          </a:p>
          <a:p>
            <a:pPr marL="457200" indent="-457200">
              <a:spcBef>
                <a:spcPts val="300"/>
              </a:spcBef>
              <a:buClr>
                <a:srgbClr val="EC2179"/>
              </a:buClr>
              <a:buFont typeface="+mj-lt"/>
              <a:buAutoNum type="arabicPeriod"/>
            </a:pPr>
            <a:r>
              <a:rPr lang="pl-PL" dirty="0">
                <a:solidFill>
                  <a:srgbClr val="6D6E6C"/>
                </a:solidFill>
              </a:rPr>
              <a:t>Poniesione ryzyko i </a:t>
            </a:r>
            <a:r>
              <a:rPr lang="pl-PL" dirty="0" smtClean="0">
                <a:solidFill>
                  <a:srgbClr val="6D6E6C"/>
                </a:solidFill>
              </a:rPr>
              <a:t>utracone szanse </a:t>
            </a:r>
            <a:r>
              <a:rPr lang="pl-PL" dirty="0">
                <a:solidFill>
                  <a:srgbClr val="6D6E6C"/>
                </a:solidFill>
              </a:rPr>
              <a:t>(jeśli </a:t>
            </a:r>
            <a:r>
              <a:rPr lang="pl-PL" dirty="0" smtClean="0">
                <a:solidFill>
                  <a:srgbClr val="6D6E6C"/>
                </a:solidFill>
              </a:rPr>
              <a:t>pracowałabyś  </a:t>
            </a:r>
            <a:r>
              <a:rPr lang="pl-PL" dirty="0">
                <a:solidFill>
                  <a:srgbClr val="6D6E6C"/>
                </a:solidFill>
              </a:rPr>
              <a:t>gdzie indziej, ile byś </a:t>
            </a:r>
            <a:r>
              <a:rPr lang="pl-PL" dirty="0" smtClean="0">
                <a:solidFill>
                  <a:srgbClr val="6D6E6C"/>
                </a:solidFill>
              </a:rPr>
              <a:t>zarobiła).</a:t>
            </a:r>
            <a:endParaRPr lang="en-US" dirty="0">
              <a:solidFill>
                <a:srgbClr val="6D6E6C"/>
              </a:solidFill>
            </a:endParaRPr>
          </a:p>
        </p:txBody>
      </p:sp>
      <p:pic>
        <p:nvPicPr>
          <p:cNvPr id="5" name="Picture Placeholder 7">
            <a:extLst>
              <a:ext uri="{FF2B5EF4-FFF2-40B4-BE49-F238E27FC236}">
                <a16:creationId xmlns="" xmlns:a16="http://schemas.microsoft.com/office/drawing/2014/main" id="{0F0B093C-7078-4383-BB6C-9090573215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89" y="2882899"/>
            <a:ext cx="2999379" cy="3975101"/>
          </a:xfrm>
          <a:prstGeom prst="rect">
            <a:avLst/>
          </a:prstGeom>
        </p:spPr>
      </p:pic>
    </p:spTree>
    <p:extLst>
      <p:ext uri="{BB962C8B-B14F-4D97-AF65-F5344CB8AC3E}">
        <p14:creationId xmlns:p14="http://schemas.microsoft.com/office/powerpoint/2010/main" val="211763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B9DA258-9FF1-4809-AD81-699ACDCB947C}"/>
              </a:ext>
            </a:extLst>
          </p:cNvPr>
          <p:cNvSpPr>
            <a:spLocks noGrp="1"/>
          </p:cNvSpPr>
          <p:nvPr>
            <p:ph type="body" sz="quarter" idx="13"/>
          </p:nvPr>
        </p:nvSpPr>
        <p:spPr/>
        <p:txBody>
          <a:bodyPr/>
          <a:lstStyle/>
          <a:p>
            <a:r>
              <a:rPr lang="en-US" dirty="0"/>
              <a:t>KOSZTY - 3 ELEMENTY</a:t>
            </a:r>
            <a:endParaRPr lang="en-IE" dirty="0"/>
          </a:p>
        </p:txBody>
      </p:sp>
      <p:sp>
        <p:nvSpPr>
          <p:cNvPr id="3" name="Text Placeholder 2">
            <a:extLst>
              <a:ext uri="{FF2B5EF4-FFF2-40B4-BE49-F238E27FC236}">
                <a16:creationId xmlns="" xmlns:a16="http://schemas.microsoft.com/office/drawing/2014/main" id="{16B3E2A9-FA87-4CAF-A6DA-7D4AC719793B}"/>
              </a:ext>
            </a:extLst>
          </p:cNvPr>
          <p:cNvSpPr>
            <a:spLocks noGrp="1"/>
          </p:cNvSpPr>
          <p:nvPr>
            <p:ph type="body" sz="quarter" idx="14"/>
          </p:nvPr>
        </p:nvSpPr>
        <p:spPr>
          <a:xfrm>
            <a:off x="483475" y="2117212"/>
            <a:ext cx="9974317" cy="3975101"/>
          </a:xfrm>
        </p:spPr>
        <p:txBody>
          <a:bodyPr/>
          <a:lstStyle/>
          <a:p>
            <a:r>
              <a:rPr lang="pl-PL" dirty="0"/>
              <a:t>Obliczenie kosztów fizycznego produktu jest proste. Twój koszt to kwota wydatków potrzebnych do wytworzenia produktu. Zawiera </a:t>
            </a:r>
            <a:r>
              <a:rPr lang="pl-PL" b="1" dirty="0">
                <a:solidFill>
                  <a:srgbClr val="EC2179"/>
                </a:solidFill>
              </a:rPr>
              <a:t>3 elementy</a:t>
            </a:r>
            <a:r>
              <a:rPr lang="pl-PL" b="1" dirty="0" smtClean="0">
                <a:solidFill>
                  <a:srgbClr val="EC2179"/>
                </a:solidFill>
              </a:rPr>
              <a:t>:</a:t>
            </a:r>
            <a:endParaRPr lang="en-US" dirty="0" smtClean="0"/>
          </a:p>
          <a:p>
            <a:pPr marL="457200" indent="-457200">
              <a:buClr>
                <a:srgbClr val="EC2179"/>
              </a:buClr>
              <a:buFont typeface="+mj-lt"/>
              <a:buAutoNum type="arabicPeriod"/>
            </a:pPr>
            <a:r>
              <a:rPr lang="pl-PL" b="1" dirty="0">
                <a:solidFill>
                  <a:srgbClr val="EC2179"/>
                </a:solidFill>
              </a:rPr>
              <a:t>Koszt</a:t>
            </a:r>
            <a:r>
              <a:rPr lang="pl-PL" dirty="0"/>
              <a:t> twoich materiałów, w tym opakowania</a:t>
            </a:r>
          </a:p>
          <a:p>
            <a:pPr marL="457200" indent="-457200">
              <a:buClr>
                <a:srgbClr val="EC2179"/>
              </a:buClr>
              <a:buFont typeface="+mj-lt"/>
              <a:buAutoNum type="arabicPeriod"/>
            </a:pPr>
            <a:r>
              <a:rPr lang="pl-PL" b="1" dirty="0">
                <a:solidFill>
                  <a:srgbClr val="EC2179"/>
                </a:solidFill>
              </a:rPr>
              <a:t>Robocizna</a:t>
            </a:r>
            <a:r>
              <a:rPr lang="pl-PL" dirty="0"/>
              <a:t> </a:t>
            </a:r>
            <a:r>
              <a:rPr lang="pl-PL" dirty="0" smtClean="0"/>
              <a:t>koszt </a:t>
            </a:r>
            <a:r>
              <a:rPr lang="pl-PL" dirty="0"/>
              <a:t>czasu poświęconego na wykonanie i sprzedaż przedmiotu</a:t>
            </a:r>
          </a:p>
          <a:p>
            <a:pPr marL="457200" indent="-457200">
              <a:buClr>
                <a:srgbClr val="EC2179"/>
              </a:buClr>
              <a:buFont typeface="+mj-lt"/>
              <a:buAutoNum type="arabicPeriod"/>
            </a:pPr>
            <a:r>
              <a:rPr lang="pl-PL" b="1" dirty="0">
                <a:solidFill>
                  <a:srgbClr val="EC2179"/>
                </a:solidFill>
              </a:rPr>
              <a:t>Koszty </a:t>
            </a:r>
            <a:r>
              <a:rPr lang="pl-PL" b="1" dirty="0" smtClean="0">
                <a:solidFill>
                  <a:srgbClr val="EC2179"/>
                </a:solidFill>
              </a:rPr>
              <a:t>stałe </a:t>
            </a:r>
            <a:r>
              <a:rPr lang="pl-PL" dirty="0" smtClean="0"/>
              <a:t>koszty </a:t>
            </a:r>
            <a:r>
              <a:rPr lang="pl-PL" dirty="0"/>
              <a:t>prowadzenia biznesu - np. czynsz, transport, koszty </a:t>
            </a:r>
            <a:r>
              <a:rPr lang="pl-PL" dirty="0" smtClean="0"/>
              <a:t>marketingu.</a:t>
            </a:r>
          </a:p>
          <a:p>
            <a:pPr algn="ctr">
              <a:buClr>
                <a:srgbClr val="EC2179"/>
              </a:buClr>
            </a:pPr>
            <a:r>
              <a:rPr lang="pl-PL" dirty="0" smtClean="0"/>
              <a:t/>
            </a:r>
            <a:br>
              <a:rPr lang="pl-PL" dirty="0" smtClean="0"/>
            </a:br>
            <a:r>
              <a:rPr lang="pl-PL" sz="4400" b="1" dirty="0" smtClean="0">
                <a:solidFill>
                  <a:srgbClr val="EC2179"/>
                </a:solidFill>
              </a:rPr>
              <a:t>MATERIAŁY</a:t>
            </a:r>
            <a:r>
              <a:rPr lang="en-US" sz="4400" b="1" dirty="0" smtClean="0">
                <a:solidFill>
                  <a:srgbClr val="DACA3C"/>
                </a:solidFill>
              </a:rPr>
              <a:t>+ </a:t>
            </a:r>
            <a:r>
              <a:rPr lang="en-US" sz="4400" b="1" dirty="0" smtClean="0">
                <a:solidFill>
                  <a:srgbClr val="EC2179"/>
                </a:solidFill>
              </a:rPr>
              <a:t> </a:t>
            </a:r>
            <a:r>
              <a:rPr lang="pl-PL" sz="4400" b="1" dirty="0" smtClean="0">
                <a:solidFill>
                  <a:srgbClr val="EC2179"/>
                </a:solidFill>
              </a:rPr>
              <a:t>ROBOCIZNA</a:t>
            </a:r>
            <a:r>
              <a:rPr lang="en-US" sz="4400" b="1" dirty="0" smtClean="0">
                <a:solidFill>
                  <a:srgbClr val="DACA3C"/>
                </a:solidFill>
              </a:rPr>
              <a:t>+  </a:t>
            </a:r>
            <a:r>
              <a:rPr lang="pl-PL" sz="4400" b="1" dirty="0" smtClean="0">
                <a:solidFill>
                  <a:srgbClr val="EC2179"/>
                </a:solidFill>
              </a:rPr>
              <a:t>KOSZTY STAŁE</a:t>
            </a:r>
            <a:endParaRPr lang="en-US" sz="4400" b="1" dirty="0"/>
          </a:p>
          <a:p>
            <a:endParaRPr lang="en-IE" dirty="0"/>
          </a:p>
        </p:txBody>
      </p:sp>
    </p:spTree>
    <p:extLst>
      <p:ext uri="{BB962C8B-B14F-4D97-AF65-F5344CB8AC3E}">
        <p14:creationId xmlns:p14="http://schemas.microsoft.com/office/powerpoint/2010/main" val="656575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1EF51FA96339E48A55597DA9C153807" ma:contentTypeVersion="4" ma:contentTypeDescription="Utwórz nowy dokument." ma:contentTypeScope="" ma:versionID="5e6e18d99aada7cfe75f3bb46a986132">
  <xsd:schema xmlns:xsd="http://www.w3.org/2001/XMLSchema" xmlns:xs="http://www.w3.org/2001/XMLSchema" xmlns:p="http://schemas.microsoft.com/office/2006/metadata/properties" xmlns:ns2="1987b0fe-2a83-44e8-b214-0d01fadacf42" targetNamespace="http://schemas.microsoft.com/office/2006/metadata/properties" ma:root="true" ma:fieldsID="0902e64326882266cb1f091384c162e3" ns2:_="">
    <xsd:import namespace="1987b0fe-2a83-44e8-b214-0d01fadac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7b0fe-2a83-44e8-b214-0d01fadac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53775F-8BE5-49CA-AF17-3D98EED3E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7b0fe-2a83-44e8-b214-0d01fadac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EF8030-42A3-45A4-AC98-4D081276AB12}">
  <ds:schemaRefs>
    <ds:schemaRef ds:uri="http://schemas.microsoft.com/sharepoint/v3/contenttype/forms"/>
  </ds:schemaRefs>
</ds:datastoreItem>
</file>

<file path=customXml/itemProps3.xml><?xml version="1.0" encoding="utf-8"?>
<ds:datastoreItem xmlns:ds="http://schemas.openxmlformats.org/officeDocument/2006/customXml" ds:itemID="{C23745E5-2F9E-4C6F-B25B-84AF8E18032E}">
  <ds:schemaRefs>
    <ds:schemaRef ds:uri="http://schemas.openxmlformats.org/package/2006/metadata/core-properties"/>
    <ds:schemaRef ds:uri="1987b0fe-2a83-44e8-b214-0d01fadacf42"/>
    <ds:schemaRef ds:uri="http://www.w3.org/XML/1998/namespace"/>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10284</TotalTime>
  <Words>6122</Words>
  <Application>Microsoft Office PowerPoint</Application>
  <PresentationFormat>Niestandardowy</PresentationFormat>
  <Paragraphs>540</Paragraphs>
  <Slides>77</Slides>
  <Notes>0</Notes>
  <HiddenSlides>0</HiddenSlides>
  <MMClips>0</MMClips>
  <ScaleCrop>false</ScaleCrop>
  <HeadingPairs>
    <vt:vector size="4" baseType="variant">
      <vt:variant>
        <vt:lpstr>Motyw</vt:lpstr>
      </vt:variant>
      <vt:variant>
        <vt:i4>1</vt:i4>
      </vt:variant>
      <vt:variant>
        <vt:lpstr>Tytuły slajdów</vt:lpstr>
      </vt:variant>
      <vt:variant>
        <vt:i4>77</vt:i4>
      </vt:variant>
    </vt:vector>
  </HeadingPairs>
  <TitlesOfParts>
    <vt:vector size="78" baseType="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Różnica pomiędzy Inwestorami Kapitałowymi a Aniołami -  Inwestorami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Magdalena Kieruzel</cp:lastModifiedBy>
  <cp:revision>675</cp:revision>
  <dcterms:created xsi:type="dcterms:W3CDTF">2018-09-19T09:23:58Z</dcterms:created>
  <dcterms:modified xsi:type="dcterms:W3CDTF">2020-08-05T21:41:09Z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0x01010041EF51FA96339E48A55597DA9C153807</vt:lpwstr>
  </property>
</Properties>
</file>