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0"/>
  </p:notesMasterIdLst>
  <p:handoutMasterIdLst>
    <p:handoutMasterId r:id="rId61"/>
  </p:handoutMasterIdLst>
  <p:sldIdLst>
    <p:sldId id="469" r:id="rId5"/>
    <p:sldId id="470" r:id="rId6"/>
    <p:sldId id="471" r:id="rId7"/>
    <p:sldId id="997" r:id="rId8"/>
    <p:sldId id="1104" r:id="rId9"/>
    <p:sldId id="1147" r:id="rId10"/>
    <p:sldId id="1148" r:id="rId11"/>
    <p:sldId id="1149" r:id="rId12"/>
    <p:sldId id="1150" r:id="rId13"/>
    <p:sldId id="1151" r:id="rId14"/>
    <p:sldId id="1152" r:id="rId15"/>
    <p:sldId id="1154" r:id="rId16"/>
    <p:sldId id="1155" r:id="rId17"/>
    <p:sldId id="1156" r:id="rId18"/>
    <p:sldId id="1157" r:id="rId19"/>
    <p:sldId id="1158" r:id="rId20"/>
    <p:sldId id="1160" r:id="rId21"/>
    <p:sldId id="1161" r:id="rId22"/>
    <p:sldId id="1112" r:id="rId23"/>
    <p:sldId id="1162" r:id="rId24"/>
    <p:sldId id="1163" r:id="rId25"/>
    <p:sldId id="1164" r:id="rId26"/>
    <p:sldId id="1133" r:id="rId27"/>
    <p:sldId id="1120" r:id="rId28"/>
    <p:sldId id="1127" r:id="rId29"/>
    <p:sldId id="1167" r:id="rId30"/>
    <p:sldId id="1168" r:id="rId31"/>
    <p:sldId id="1169" r:id="rId32"/>
    <p:sldId id="1170" r:id="rId33"/>
    <p:sldId id="1171" r:id="rId34"/>
    <p:sldId id="1172" r:id="rId35"/>
    <p:sldId id="1134" r:id="rId36"/>
    <p:sldId id="1173" r:id="rId37"/>
    <p:sldId id="1174" r:id="rId38"/>
    <p:sldId id="1175" r:id="rId39"/>
    <p:sldId id="1138" r:id="rId40"/>
    <p:sldId id="1176" r:id="rId41"/>
    <p:sldId id="1177" r:id="rId42"/>
    <p:sldId id="1141" r:id="rId43"/>
    <p:sldId id="1179" r:id="rId44"/>
    <p:sldId id="1180" r:id="rId45"/>
    <p:sldId id="1135" r:id="rId46"/>
    <p:sldId id="1186" r:id="rId47"/>
    <p:sldId id="1136" r:id="rId48"/>
    <p:sldId id="1012" r:id="rId49"/>
    <p:sldId id="1181" r:id="rId50"/>
    <p:sldId id="1123" r:id="rId51"/>
    <p:sldId id="1182" r:id="rId52"/>
    <p:sldId id="1183" r:id="rId53"/>
    <p:sldId id="1184" r:id="rId54"/>
    <p:sldId id="933" r:id="rId55"/>
    <p:sldId id="1121" r:id="rId56"/>
    <p:sldId id="1122" r:id="rId57"/>
    <p:sldId id="429" r:id="rId58"/>
    <p:sldId id="1185"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E6C"/>
    <a:srgbClr val="10B1A2"/>
    <a:srgbClr val="E63275"/>
    <a:srgbClr val="4852A4"/>
    <a:srgbClr val="404385"/>
    <a:srgbClr val="174F72"/>
    <a:srgbClr val="CEDA29"/>
    <a:srgbClr val="9EA735"/>
    <a:srgbClr val="161741"/>
    <a:srgbClr val="392E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861" autoAdjust="0"/>
    <p:restoredTop sz="94729"/>
  </p:normalViewPr>
  <p:slideViewPr>
    <p:cSldViewPr snapToGrid="0" snapToObjects="1">
      <p:cViewPr varScale="1">
        <p:scale>
          <a:sx n="103" d="100"/>
          <a:sy n="103" d="100"/>
        </p:scale>
        <p:origin x="114" y="34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74B3AB-1076-3847-9704-2735AAE6E6FB}" type="datetimeFigureOut">
              <a:rPr lang="en-US" smtClean="0"/>
              <a:t>8/4/2020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C00C95-E645-9447-A3F8-A17F92449908}" type="slidenum">
              <a:rPr lang="en-US" smtClean="0"/>
              <a:t>‹#›</a:t>
            </a:fld>
            <a:endParaRPr lang="en-US"/>
          </a:p>
        </p:txBody>
      </p:sp>
    </p:spTree>
    <p:extLst>
      <p:ext uri="{BB962C8B-B14F-4D97-AF65-F5344CB8AC3E}">
        <p14:creationId xmlns:p14="http://schemas.microsoft.com/office/powerpoint/2010/main" val="1494390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7370B-66A1-AB42-84E0-A4E6FD88C2A5}" type="datetimeFigureOut">
              <a:rPr lang="en-US" smtClean="0"/>
              <a:t>8/4/2020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AC054-D004-974A-8D8E-E228282ED491}" type="slidenum">
              <a:rPr lang="en-US" smtClean="0"/>
              <a:t>‹#›</a:t>
            </a:fld>
            <a:endParaRPr lang="en-US" dirty="0"/>
          </a:p>
        </p:txBody>
      </p:sp>
    </p:spTree>
    <p:extLst>
      <p:ext uri="{BB962C8B-B14F-4D97-AF65-F5344CB8AC3E}">
        <p14:creationId xmlns:p14="http://schemas.microsoft.com/office/powerpoint/2010/main" val="381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TO EMERGE">
    <p:spTree>
      <p:nvGrpSpPr>
        <p:cNvPr id="1" name=""/>
        <p:cNvGrpSpPr/>
        <p:nvPr/>
      </p:nvGrpSpPr>
      <p:grpSpPr>
        <a:xfrm>
          <a:off x="0" y="0"/>
          <a:ext cx="0" cy="0"/>
          <a:chOff x="0" y="0"/>
          <a:chExt cx="0" cy="0"/>
        </a:xfrm>
      </p:grpSpPr>
      <p:sp>
        <p:nvSpPr>
          <p:cNvPr id="13" name="Rectangle 12"/>
          <p:cNvSpPr/>
          <p:nvPr userDrawn="1"/>
        </p:nvSpPr>
        <p:spPr>
          <a:xfrm>
            <a:off x="0" y="-1"/>
            <a:ext cx="12192000" cy="6858001"/>
          </a:xfrm>
          <a:prstGeom prst="rect">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24669" y="528535"/>
            <a:ext cx="5666415" cy="1446550"/>
          </a:xfrm>
          <a:prstGeom prst="rect">
            <a:avLst/>
          </a:prstGeom>
        </p:spPr>
        <p:txBody>
          <a:bodyPr wrap="square">
            <a:spAutoFit/>
          </a:bodyPr>
          <a:lstStyle/>
          <a:p>
            <a:pPr fontAlgn="base"/>
            <a:r>
              <a:rPr lang="en-IE" sz="4400" b="0" i="0" u="none" strike="noStrike" kern="1200" dirty="0">
                <a:solidFill>
                  <a:schemeClr val="bg1"/>
                </a:solidFill>
                <a:effectLst/>
                <a:latin typeface="+mn-lt"/>
                <a:ea typeface="+mn-ea"/>
                <a:cs typeface="+mn-cs"/>
              </a:rPr>
              <a:t>WELCOME TO THE </a:t>
            </a:r>
            <a:r>
              <a:rPr lang="en-IE" sz="4400" b="1" i="0" u="none" strike="noStrike" kern="1200" dirty="0">
                <a:solidFill>
                  <a:schemeClr val="bg1"/>
                </a:solidFill>
                <a:effectLst/>
                <a:latin typeface="+mn-lt"/>
                <a:ea typeface="+mn-ea"/>
                <a:cs typeface="+mn-cs"/>
              </a:rPr>
              <a:t>EMERGE</a:t>
            </a:r>
            <a:r>
              <a:rPr lang="en-IE" sz="4400" b="1" i="0" u="none" strike="noStrike" kern="1200" baseline="0" dirty="0">
                <a:solidFill>
                  <a:schemeClr val="bg1"/>
                </a:solidFill>
                <a:effectLst/>
                <a:latin typeface="+mn-lt"/>
                <a:ea typeface="+mn-ea"/>
                <a:cs typeface="+mn-cs"/>
              </a:rPr>
              <a:t> </a:t>
            </a:r>
            <a:r>
              <a:rPr lang="en-IE" sz="4400" b="0" i="0" u="none" strike="noStrike" kern="1200" dirty="0">
                <a:solidFill>
                  <a:schemeClr val="bg1"/>
                </a:solidFill>
                <a:effectLst/>
                <a:latin typeface="+mn-lt"/>
                <a:ea typeface="+mn-ea"/>
                <a:cs typeface="+mn-cs"/>
              </a:rPr>
              <a:t>POWERPOINT</a:t>
            </a:r>
            <a:endParaRPr lang="en-IE" sz="3600" baseline="0" dirty="0">
              <a:solidFill>
                <a:schemeClr val="bg1"/>
              </a:solidFill>
              <a:latin typeface="+mn-lt"/>
              <a:ea typeface="Quattrocento Sans"/>
              <a:cs typeface="Quattrocento Sans"/>
              <a:sym typeface="Quattrocento Sans"/>
            </a:endParaRPr>
          </a:p>
        </p:txBody>
      </p:sp>
      <p:sp>
        <p:nvSpPr>
          <p:cNvPr id="15" name="Rectangle 14"/>
          <p:cNvSpPr/>
          <p:nvPr userDrawn="1"/>
        </p:nvSpPr>
        <p:spPr>
          <a:xfrm>
            <a:off x="6539502" y="866550"/>
            <a:ext cx="5282381" cy="5909310"/>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FEATURES OF THE</a:t>
            </a:r>
          </a:p>
          <a:p>
            <a:pPr fontAlgn="base"/>
            <a:r>
              <a:rPr lang="en-IE" sz="3000" b="1" i="0" u="none" strike="noStrike" kern="1200" dirty="0">
                <a:solidFill>
                  <a:schemeClr val="bg1"/>
                </a:solidFill>
                <a:effectLst/>
                <a:latin typeface="+mn-lt"/>
                <a:ea typeface="+mn-ea"/>
                <a:cs typeface="+mn-cs"/>
              </a:rPr>
              <a:t>EMERGE </a:t>
            </a:r>
            <a:r>
              <a:rPr lang="en-IE" sz="3000" b="0" i="0" u="none" strike="noStrike" kern="1200" dirty="0">
                <a:solidFill>
                  <a:schemeClr val="bg1"/>
                </a:solidFill>
                <a:effectLst/>
                <a:latin typeface="+mn-lt"/>
                <a:ea typeface="+mn-ea"/>
                <a:cs typeface="+mn-cs"/>
              </a:rPr>
              <a:t>POWERPOINT:</a:t>
            </a:r>
          </a:p>
          <a:p>
            <a:pPr fontAlgn="base"/>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342900" indent="-342900" fontAlgn="base">
              <a:buFont typeface="Arial" charset="0"/>
              <a:buChar char="•"/>
            </a:pPr>
            <a:r>
              <a:rPr lang="en-IE" sz="2400" b="0" i="0" u="none" strike="noStrike" kern="1200" dirty="0">
                <a:solidFill>
                  <a:schemeClr val="bg1"/>
                </a:solidFill>
                <a:effectLst/>
                <a:latin typeface="+mn-lt"/>
                <a:ea typeface="+mn-ea"/>
                <a:cs typeface="+mn-cs"/>
              </a:rPr>
              <a:t>Set up in widescreen format. </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45 slide layouts to choose from</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4 Colour variations using the            </a:t>
            </a:r>
            <a:r>
              <a:rPr lang="en-IE" sz="2400" b="1" i="0" u="none" strike="noStrike" kern="1200" dirty="0">
                <a:solidFill>
                  <a:schemeClr val="bg1"/>
                </a:solidFill>
                <a:effectLst/>
                <a:latin typeface="+mn-lt"/>
                <a:ea typeface="+mn-ea"/>
                <a:cs typeface="+mn-cs"/>
              </a:rPr>
              <a:t>EMERGE </a:t>
            </a:r>
            <a:r>
              <a:rPr lang="en-IE" sz="2400" b="0" i="0" u="none" strike="noStrike" kern="1200" dirty="0">
                <a:solidFill>
                  <a:schemeClr val="bg1"/>
                </a:solidFill>
                <a:effectLst/>
                <a:latin typeface="+mn-lt"/>
                <a:ea typeface="+mn-ea"/>
                <a:cs typeface="+mn-cs"/>
              </a:rPr>
              <a:t>Brand Colours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Based on Master Slides design</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Drag and Drop to change picture</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80 easy editable icons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and Fully editable in PowerPoint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600" b="0" i="0" u="none" strike="noStrike" kern="1200" dirty="0">
                <a:solidFill>
                  <a:schemeClr val="bg1"/>
                </a:solidFill>
                <a:effectLst/>
                <a:latin typeface="+mn-lt"/>
                <a:ea typeface="+mn-ea"/>
                <a:cs typeface="+mn-cs"/>
              </a:rPr>
              <a:t>		</a:t>
            </a:r>
            <a:endParaRPr lang="en-IE" sz="3600" baseline="0" dirty="0">
              <a:solidFill>
                <a:schemeClr val="bg1"/>
              </a:solidFill>
              <a:latin typeface="+mn-lt"/>
              <a:ea typeface="Quattrocento Sans"/>
              <a:cs typeface="Quattrocento Sans"/>
              <a:sym typeface="Quattrocento Sans"/>
            </a:endParaRPr>
          </a:p>
        </p:txBody>
      </p:sp>
      <p:sp>
        <p:nvSpPr>
          <p:cNvPr id="16" name="Rectangle 15"/>
          <p:cNvSpPr/>
          <p:nvPr userDrawn="1"/>
        </p:nvSpPr>
        <p:spPr>
          <a:xfrm>
            <a:off x="424669" y="3172202"/>
            <a:ext cx="5327201" cy="2677656"/>
          </a:xfrm>
          <a:prstGeom prst="rect">
            <a:avLst/>
          </a:prstGeom>
        </p:spPr>
        <p:txBody>
          <a:bodyPr wrap="square">
            <a:spAutoFit/>
          </a:bodyPr>
          <a:lstStyle/>
          <a:p>
            <a:pPr fontAlgn="base"/>
            <a:r>
              <a:rPr lang="en-IE" sz="2400" b="0" i="0" u="none" strike="noStrike" kern="1200" dirty="0">
                <a:solidFill>
                  <a:schemeClr val="bg1"/>
                </a:solidFill>
                <a:effectLst/>
                <a:latin typeface="+mn-lt"/>
                <a:ea typeface="+mn-ea"/>
                <a:cs typeface="+mn-cs"/>
              </a:rPr>
              <a:t>Our aim is to have a consistent “look and feel” throughout our branding material including our PowerPoint.</a:t>
            </a:r>
            <a:r>
              <a:rPr lang="en-IE" sz="2400" b="0" i="0" u="none" strike="noStrike" kern="1200" baseline="0" dirty="0">
                <a:solidFill>
                  <a:schemeClr val="bg1"/>
                </a:solidFill>
                <a:effectLst/>
                <a:latin typeface="+mn-lt"/>
                <a:ea typeface="+mn-ea"/>
                <a:cs typeface="+mn-cs"/>
              </a:rPr>
              <a:t> </a:t>
            </a:r>
          </a:p>
          <a:p>
            <a:pPr fontAlgn="base"/>
            <a:endParaRPr lang="en-IE" sz="2400" b="0" i="0" u="none" strike="noStrike" kern="1200" baseline="0" dirty="0">
              <a:solidFill>
                <a:schemeClr val="bg1"/>
              </a:solidFill>
              <a:effectLst/>
              <a:latin typeface="+mn-lt"/>
              <a:ea typeface="+mn-ea"/>
              <a:cs typeface="+mn-cs"/>
            </a:endParaRPr>
          </a:p>
          <a:p>
            <a:pPr fontAlgn="base"/>
            <a:r>
              <a:rPr lang="en-IE" sz="2400" b="0" i="0" u="none" strike="noStrike" kern="1200" dirty="0">
                <a:solidFill>
                  <a:schemeClr val="bg1"/>
                </a:solidFill>
                <a:effectLst/>
                <a:latin typeface="+mn-lt"/>
                <a:ea typeface="+mn-ea"/>
                <a:cs typeface="+mn-cs"/>
              </a:rPr>
              <a:t>The slide layouts within this PowerPoint  will give you a great deal of creative </a:t>
            </a:r>
            <a:r>
              <a:rPr lang="en-IE" sz="2400" b="0" i="0" u="none" strike="noStrike" kern="1200" dirty="0" err="1">
                <a:solidFill>
                  <a:schemeClr val="bg1"/>
                </a:solidFill>
                <a:effectLst/>
                <a:latin typeface="+mn-lt"/>
                <a:ea typeface="+mn-ea"/>
                <a:cs typeface="+mn-cs"/>
              </a:rPr>
              <a:t>flexibily</a:t>
            </a:r>
            <a:r>
              <a:rPr lang="en-IE" sz="2400" b="0" i="0" u="none" strike="noStrike" kern="1200" dirty="0">
                <a:solidFill>
                  <a:schemeClr val="bg1"/>
                </a:solidFill>
                <a:effectLst/>
                <a:latin typeface="+mn-lt"/>
                <a:ea typeface="+mn-ea"/>
                <a:cs typeface="+mn-cs"/>
              </a:rPr>
              <a:t> when creating your Presentation.</a:t>
            </a:r>
            <a:endParaRPr lang="en-IE" sz="3600" baseline="0" dirty="0">
              <a:solidFill>
                <a:schemeClr val="bg1"/>
              </a:solidFill>
              <a:latin typeface="+mn-lt"/>
              <a:ea typeface="Quattrocento Sans"/>
              <a:cs typeface="Quattrocento Sans"/>
              <a:sym typeface="Quattrocento Sans"/>
            </a:endParaRPr>
          </a:p>
        </p:txBody>
      </p:sp>
      <p:cxnSp>
        <p:nvCxnSpPr>
          <p:cNvPr id="17" name="Straight Connector 16"/>
          <p:cNvCxnSpPr/>
          <p:nvPr userDrawn="1"/>
        </p:nvCxnSpPr>
        <p:spPr>
          <a:xfrm>
            <a:off x="6102669" y="-1"/>
            <a:ext cx="0" cy="6681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1" y="2879179"/>
            <a:ext cx="60910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with 2 colums - LEF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1" name="Text Placeholder 25"/>
          <p:cNvSpPr>
            <a:spLocks noGrp="1"/>
          </p:cNvSpPr>
          <p:nvPr>
            <p:ph type="body" sz="quarter" idx="14" hasCustomPrompt="1"/>
          </p:nvPr>
        </p:nvSpPr>
        <p:spPr>
          <a:xfrm>
            <a:off x="876302" y="2117211"/>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9" name="Text Placeholder 25"/>
          <p:cNvSpPr>
            <a:spLocks noGrp="1"/>
          </p:cNvSpPr>
          <p:nvPr>
            <p:ph type="body" sz="quarter" idx="15" hasCustomPrompt="1"/>
          </p:nvPr>
        </p:nvSpPr>
        <p:spPr>
          <a:xfrm>
            <a:off x="4683387" y="2139557"/>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023474" flipH="1">
            <a:off x="8444824" y="117335"/>
            <a:ext cx="3596762" cy="2769300"/>
          </a:xfrm>
          <a:prstGeom prst="rect">
            <a:avLst/>
          </a:prstGeom>
        </p:spPr>
      </p:pic>
      <p:sp>
        <p:nvSpPr>
          <p:cNvPr id="14"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17" name="Straight Connector 16"/>
          <p:cNvCxnSpPr/>
          <p:nvPr userDrawn="1"/>
        </p:nvCxnSpPr>
        <p:spPr>
          <a:xfrm flipH="1">
            <a:off x="478388" y="1901510"/>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nly with 3 colums - LEFT">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7" name="Text Placeholder 25"/>
          <p:cNvSpPr>
            <a:spLocks noGrp="1"/>
          </p:cNvSpPr>
          <p:nvPr>
            <p:ph type="body" sz="quarter" idx="17" hasCustomPrompt="1"/>
          </p:nvPr>
        </p:nvSpPr>
        <p:spPr>
          <a:xfrm>
            <a:off x="876300" y="2113005"/>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p:cNvSpPr>
            <a:spLocks noGrp="1"/>
          </p:cNvSpPr>
          <p:nvPr>
            <p:ph type="body" sz="quarter" idx="18" hasCustomPrompt="1"/>
          </p:nvPr>
        </p:nvSpPr>
        <p:spPr>
          <a:xfrm>
            <a:off x="5929097" y="2107852"/>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9" name="Text Placeholder 25"/>
          <p:cNvSpPr>
            <a:spLocks noGrp="1"/>
          </p:cNvSpPr>
          <p:nvPr>
            <p:ph type="body" sz="quarter" idx="19" hasCustomPrompt="1"/>
          </p:nvPr>
        </p:nvSpPr>
        <p:spPr>
          <a:xfrm>
            <a:off x="3424130" y="2107852"/>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023474" flipH="1">
            <a:off x="8444824" y="117335"/>
            <a:ext cx="3596762" cy="2769300"/>
          </a:xfrm>
          <a:prstGeom prst="rect">
            <a:avLst/>
          </a:prstGeom>
        </p:spPr>
      </p:pic>
      <p:sp>
        <p:nvSpPr>
          <p:cNvPr id="15"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18" name="Straight Connector 17"/>
          <p:cNvCxnSpPr/>
          <p:nvPr userDrawn="1"/>
        </p:nvCxnSpPr>
        <p:spPr>
          <a:xfrm flipH="1">
            <a:off x="478388" y="1901510"/>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to left - text to right">
    <p:spTree>
      <p:nvGrpSpPr>
        <p:cNvPr id="1" name=""/>
        <p:cNvGrpSpPr/>
        <p:nvPr/>
      </p:nvGrpSpPr>
      <p:grpSpPr>
        <a:xfrm>
          <a:off x="0" y="0"/>
          <a:ext cx="0" cy="0"/>
          <a:chOff x="0" y="0"/>
          <a:chExt cx="0" cy="0"/>
        </a:xfrm>
      </p:grpSpPr>
      <p:cxnSp>
        <p:nvCxnSpPr>
          <p:cNvPr id="16" name="Straight Connector 15"/>
          <p:cNvCxnSpPr/>
          <p:nvPr userDrawn="1"/>
        </p:nvCxnSpPr>
        <p:spPr>
          <a:xfrm flipH="1">
            <a:off x="6234807" y="1711826"/>
            <a:ext cx="5377589"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23"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24"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Picture Placeholder 7"/>
          <p:cNvSpPr>
            <a:spLocks noGrp="1"/>
          </p:cNvSpPr>
          <p:nvPr>
            <p:ph type="pic" sz="quarter" idx="10" hasCustomPrompt="1"/>
          </p:nvPr>
        </p:nvSpPr>
        <p:spPr>
          <a:xfrm flipH="1">
            <a:off x="-460162" y="0"/>
            <a:ext cx="5659526" cy="5659526"/>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38" name="Arc 37"/>
          <p:cNvSpPr/>
          <p:nvPr userDrawn="1"/>
        </p:nvSpPr>
        <p:spPr>
          <a:xfrm rot="9058514" flipH="1">
            <a:off x="-1593353" y="739143"/>
            <a:ext cx="5162451" cy="5162451"/>
          </a:xfrm>
          <a:prstGeom prst="arc">
            <a:avLst>
              <a:gd name="adj1" fmla="val 13109579"/>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7" name="Picture 16"/>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6371" y="5437528"/>
            <a:ext cx="690436" cy="673218"/>
          </a:xfrm>
          <a:prstGeom prst="rect">
            <a:avLst/>
          </a:prstGeom>
        </p:spPr>
      </p:pic>
      <p:pic>
        <p:nvPicPr>
          <p:cNvPr id="21" name="Picture 20"/>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482286" y="4911488"/>
            <a:ext cx="1363247" cy="1350410"/>
          </a:xfrm>
          <a:prstGeom prst="rect">
            <a:avLst/>
          </a:prstGeom>
        </p:spPr>
      </p:pic>
      <p:pic>
        <p:nvPicPr>
          <p:cNvPr id="22" name="Picture 21"/>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3896635" y="1516952"/>
            <a:ext cx="2227993" cy="222069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to left - photo to right">
    <p:spTree>
      <p:nvGrpSpPr>
        <p:cNvPr id="1" name=""/>
        <p:cNvGrpSpPr/>
        <p:nvPr/>
      </p:nvGrpSpPr>
      <p:grpSpPr>
        <a:xfrm>
          <a:off x="0" y="0"/>
          <a:ext cx="0" cy="0"/>
          <a:chOff x="0" y="0"/>
          <a:chExt cx="0" cy="0"/>
        </a:xfrm>
      </p:grpSpPr>
      <p:cxnSp>
        <p:nvCxnSpPr>
          <p:cNvPr id="14" name="Straight Connector 13"/>
          <p:cNvCxnSpPr/>
          <p:nvPr userDrawn="1"/>
        </p:nvCxnSpPr>
        <p:spPr>
          <a:xfrm flipH="1">
            <a:off x="337256" y="1808079"/>
            <a:ext cx="5377589"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16" name="Text Placeholder 23"/>
          <p:cNvSpPr>
            <a:spLocks noGrp="1"/>
          </p:cNvSpPr>
          <p:nvPr>
            <p:ph type="body" sz="quarter" idx="16" hasCustomPrompt="1"/>
          </p:nvPr>
        </p:nvSpPr>
        <p:spPr>
          <a:xfrm>
            <a:off x="421069" y="915852"/>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7" hasCustomPrompt="1"/>
          </p:nvPr>
        </p:nvSpPr>
        <p:spPr>
          <a:xfrm>
            <a:off x="428017" y="2049331"/>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Picture Placeholder 7"/>
          <p:cNvSpPr>
            <a:spLocks noGrp="1"/>
          </p:cNvSpPr>
          <p:nvPr>
            <p:ph type="pic" sz="quarter" idx="10" hasCustomPrompt="1"/>
          </p:nvPr>
        </p:nvSpPr>
        <p:spPr>
          <a:xfrm flipH="1">
            <a:off x="6929107" y="-160857"/>
            <a:ext cx="5659526" cy="5659526"/>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27" name="Arc 26"/>
          <p:cNvSpPr/>
          <p:nvPr userDrawn="1"/>
        </p:nvSpPr>
        <p:spPr>
          <a:xfrm rot="12415736">
            <a:off x="8575829" y="806436"/>
            <a:ext cx="5162451" cy="5162451"/>
          </a:xfrm>
          <a:prstGeom prst="arc">
            <a:avLst>
              <a:gd name="adj1" fmla="val 13109579"/>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25" name="Picture 24"/>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1323261" y="4419920"/>
            <a:ext cx="690436" cy="673218"/>
          </a:xfrm>
          <a:prstGeom prst="rect">
            <a:avLst/>
          </a:prstGeom>
        </p:spPr>
      </p:pic>
      <p:pic>
        <p:nvPicPr>
          <p:cNvPr id="28" name="Picture 27"/>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9077246" y="4712644"/>
            <a:ext cx="1363247" cy="1350410"/>
          </a:xfrm>
          <a:prstGeom prst="rect">
            <a:avLst/>
          </a:prstGeom>
        </p:spPr>
      </p:pic>
      <p:pic>
        <p:nvPicPr>
          <p:cNvPr id="29" name="Picture 28"/>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5814086" y="915852"/>
            <a:ext cx="2227993" cy="222069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quote box on left  (NAVY)">
    <p:spTree>
      <p:nvGrpSpPr>
        <p:cNvPr id="1" name=""/>
        <p:cNvGrpSpPr/>
        <p:nvPr/>
      </p:nvGrpSpPr>
      <p:grpSpPr>
        <a:xfrm>
          <a:off x="0" y="0"/>
          <a:ext cx="0" cy="0"/>
          <a:chOff x="0" y="0"/>
          <a:chExt cx="0" cy="0"/>
        </a:xfrm>
      </p:grpSpPr>
      <p:grpSp>
        <p:nvGrpSpPr>
          <p:cNvPr id="2" name="Group 1"/>
          <p:cNvGrpSpPr/>
          <p:nvPr userDrawn="1"/>
        </p:nvGrpSpPr>
        <p:grpSpPr>
          <a:xfrm>
            <a:off x="-1514707" y="-747091"/>
            <a:ext cx="7840275" cy="7418211"/>
            <a:chOff x="-1514707" y="-747091"/>
            <a:chExt cx="7840275" cy="7418211"/>
          </a:xfrm>
        </p:grpSpPr>
        <p:sp>
          <p:nvSpPr>
            <p:cNvPr id="18" name="Arc 17"/>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Picture 23"/>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780799" y="4611219"/>
              <a:ext cx="690436" cy="673218"/>
            </a:xfrm>
            <a:prstGeom prst="rect">
              <a:avLst/>
            </a:prstGeom>
          </p:spPr>
        </p:pic>
        <p:pic>
          <p:nvPicPr>
            <p:cNvPr id="25" name="Picture 24"/>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26" name="Picture 25"/>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grpSp>
      <p:cxnSp>
        <p:nvCxnSpPr>
          <p:cNvPr id="27" name="Straight Connector 26"/>
          <p:cNvCxnSpPr/>
          <p:nvPr userDrawn="1"/>
        </p:nvCxnSpPr>
        <p:spPr>
          <a:xfrm flipH="1">
            <a:off x="6207098" y="1711826"/>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29" name="Text Placeholder 23"/>
          <p:cNvSpPr>
            <a:spLocks noGrp="1"/>
          </p:cNvSpPr>
          <p:nvPr userDrawn="1">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30" name="Text Placeholder 25"/>
          <p:cNvSpPr>
            <a:spLocks noGrp="1"/>
          </p:cNvSpPr>
          <p:nvPr userDrawn="1">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21" name="Text Placeholder 23"/>
          <p:cNvSpPr>
            <a:spLocks noGrp="1"/>
          </p:cNvSpPr>
          <p:nvPr>
            <p:ph type="body" sz="quarter" idx="14" hasCustomPrompt="1"/>
          </p:nvPr>
        </p:nvSpPr>
        <p:spPr>
          <a:xfrm>
            <a:off x="4059608" y="350500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2" name="Text Placeholder 23"/>
          <p:cNvSpPr>
            <a:spLocks noGrp="1"/>
          </p:cNvSpPr>
          <p:nvPr>
            <p:ph type="body" sz="quarter" idx="15" hasCustomPrompt="1"/>
          </p:nvPr>
        </p:nvSpPr>
        <p:spPr>
          <a:xfrm>
            <a:off x="447384" y="89062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3" name="Text Placeholder 23"/>
          <p:cNvSpPr>
            <a:spLocks noGrp="1"/>
          </p:cNvSpPr>
          <p:nvPr>
            <p:ph type="body" sz="quarter" idx="13" hasCustomPrompt="1"/>
          </p:nvPr>
        </p:nvSpPr>
        <p:spPr>
          <a:xfrm>
            <a:off x="480042" y="153615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quote box on left (PINK)">
    <p:spTree>
      <p:nvGrpSpPr>
        <p:cNvPr id="1" name=""/>
        <p:cNvGrpSpPr/>
        <p:nvPr/>
      </p:nvGrpSpPr>
      <p:grpSpPr>
        <a:xfrm>
          <a:off x="0" y="0"/>
          <a:ext cx="0" cy="0"/>
          <a:chOff x="0" y="0"/>
          <a:chExt cx="0" cy="0"/>
        </a:xfrm>
      </p:grpSpPr>
      <p:grpSp>
        <p:nvGrpSpPr>
          <p:cNvPr id="2" name="Group 1"/>
          <p:cNvGrpSpPr/>
          <p:nvPr userDrawn="1"/>
        </p:nvGrpSpPr>
        <p:grpSpPr>
          <a:xfrm>
            <a:off x="-1514707" y="-747091"/>
            <a:ext cx="7840275" cy="7415245"/>
            <a:chOff x="-1514707" y="-747091"/>
            <a:chExt cx="7840275" cy="7415245"/>
          </a:xfrm>
        </p:grpSpPr>
        <p:sp>
          <p:nvSpPr>
            <p:cNvPr id="20" name="Arc 19"/>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7" name="Picture 26"/>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pic>
          <p:nvPicPr>
            <p:cNvPr id="31" name="Picture 30"/>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284438"/>
              <a:ext cx="1419105" cy="1383716"/>
            </a:xfrm>
            <a:prstGeom prst="rect">
              <a:avLst/>
            </a:prstGeom>
          </p:spPr>
        </p:pic>
        <p:pic>
          <p:nvPicPr>
            <p:cNvPr id="32" name="Picture 31"/>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825978" y="4665583"/>
              <a:ext cx="657487" cy="651295"/>
            </a:xfrm>
            <a:prstGeom prst="rect">
              <a:avLst/>
            </a:prstGeom>
          </p:spPr>
        </p:pic>
      </p:grpSp>
      <p:sp>
        <p:nvSpPr>
          <p:cNvPr id="33"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34"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5"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22" name="Text Placeholder 23"/>
          <p:cNvSpPr>
            <a:spLocks noGrp="1"/>
          </p:cNvSpPr>
          <p:nvPr>
            <p:ph type="body" sz="quarter" idx="14" hasCustomPrompt="1"/>
          </p:nvPr>
        </p:nvSpPr>
        <p:spPr>
          <a:xfrm>
            <a:off x="4059608" y="350500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3" name="Text Placeholder 23"/>
          <p:cNvSpPr>
            <a:spLocks noGrp="1"/>
          </p:cNvSpPr>
          <p:nvPr>
            <p:ph type="body" sz="quarter" idx="15" hasCustomPrompt="1"/>
          </p:nvPr>
        </p:nvSpPr>
        <p:spPr>
          <a:xfrm>
            <a:off x="447384" y="89062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4" name="Text Placeholder 23"/>
          <p:cNvSpPr>
            <a:spLocks noGrp="1"/>
          </p:cNvSpPr>
          <p:nvPr>
            <p:ph type="body" sz="quarter" idx="13" hasCustomPrompt="1"/>
          </p:nvPr>
        </p:nvSpPr>
        <p:spPr>
          <a:xfrm>
            <a:off x="480042" y="153615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cxnSp>
        <p:nvCxnSpPr>
          <p:cNvPr id="35" name="Straight Connector 34"/>
          <p:cNvCxnSpPr/>
          <p:nvPr userDrawn="1"/>
        </p:nvCxnSpPr>
        <p:spPr>
          <a:xfrm flipH="1">
            <a:off x="6207098" y="1711826"/>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quote box on left (TURQUOISE)">
    <p:spTree>
      <p:nvGrpSpPr>
        <p:cNvPr id="1" name=""/>
        <p:cNvGrpSpPr/>
        <p:nvPr/>
      </p:nvGrpSpPr>
      <p:grpSpPr>
        <a:xfrm>
          <a:off x="0" y="0"/>
          <a:ext cx="0" cy="0"/>
          <a:chOff x="0" y="0"/>
          <a:chExt cx="0" cy="0"/>
        </a:xfrm>
      </p:grpSpPr>
      <p:grpSp>
        <p:nvGrpSpPr>
          <p:cNvPr id="2" name="Group 1"/>
          <p:cNvGrpSpPr/>
          <p:nvPr userDrawn="1"/>
        </p:nvGrpSpPr>
        <p:grpSpPr>
          <a:xfrm>
            <a:off x="-1514707" y="-747091"/>
            <a:ext cx="7840275" cy="7418211"/>
            <a:chOff x="-1514707" y="-747091"/>
            <a:chExt cx="7840275" cy="7418211"/>
          </a:xfrm>
        </p:grpSpPr>
        <p:sp>
          <p:nvSpPr>
            <p:cNvPr id="20" name="Arc 19"/>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5" name="Picture 24"/>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780799" y="4611219"/>
              <a:ext cx="690436" cy="673218"/>
            </a:xfrm>
            <a:prstGeom prst="rect">
              <a:avLst/>
            </a:prstGeom>
          </p:spPr>
        </p:pic>
        <p:pic>
          <p:nvPicPr>
            <p:cNvPr id="26" name="Picture 25"/>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27" name="Picture 26"/>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grpSp>
      <p:sp>
        <p:nvSpPr>
          <p:cNvPr id="56"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57"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5" name="テキスト プレースホルダー 36"/>
          <p:cNvSpPr txBox="1">
            <a:spLocks/>
          </p:cNvSpPr>
          <p:nvPr userDrawn="1"/>
        </p:nvSpPr>
        <p:spPr bwMode="auto">
          <a:xfrm>
            <a:off x="285884" y="6389956"/>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22" name="Text Placeholder 23"/>
          <p:cNvSpPr>
            <a:spLocks noGrp="1"/>
          </p:cNvSpPr>
          <p:nvPr>
            <p:ph type="body" sz="quarter" idx="14" hasCustomPrompt="1"/>
          </p:nvPr>
        </p:nvSpPr>
        <p:spPr>
          <a:xfrm>
            <a:off x="4059608" y="350500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3" name="Text Placeholder 23"/>
          <p:cNvSpPr>
            <a:spLocks noGrp="1"/>
          </p:cNvSpPr>
          <p:nvPr>
            <p:ph type="body" sz="quarter" idx="15" hasCustomPrompt="1"/>
          </p:nvPr>
        </p:nvSpPr>
        <p:spPr>
          <a:xfrm>
            <a:off x="447384" y="89062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4" name="Text Placeholder 23"/>
          <p:cNvSpPr>
            <a:spLocks noGrp="1"/>
          </p:cNvSpPr>
          <p:nvPr>
            <p:ph type="body" sz="quarter" idx="13" hasCustomPrompt="1"/>
          </p:nvPr>
        </p:nvSpPr>
        <p:spPr>
          <a:xfrm>
            <a:off x="480042" y="153615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cxnSp>
        <p:nvCxnSpPr>
          <p:cNvPr id="29" name="Straight Connector 28"/>
          <p:cNvCxnSpPr/>
          <p:nvPr userDrawn="1"/>
        </p:nvCxnSpPr>
        <p:spPr>
          <a:xfrm flipH="1">
            <a:off x="6207098" y="1711826"/>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quote box on left  (LIME)">
    <p:spTree>
      <p:nvGrpSpPr>
        <p:cNvPr id="1" name=""/>
        <p:cNvGrpSpPr/>
        <p:nvPr/>
      </p:nvGrpSpPr>
      <p:grpSpPr>
        <a:xfrm>
          <a:off x="0" y="0"/>
          <a:ext cx="0" cy="0"/>
          <a:chOff x="0" y="0"/>
          <a:chExt cx="0" cy="0"/>
        </a:xfrm>
      </p:grpSpPr>
      <p:grpSp>
        <p:nvGrpSpPr>
          <p:cNvPr id="6" name="Group 5"/>
          <p:cNvGrpSpPr/>
          <p:nvPr userDrawn="1"/>
        </p:nvGrpSpPr>
        <p:grpSpPr>
          <a:xfrm>
            <a:off x="-1514707" y="-747091"/>
            <a:ext cx="7748306" cy="7418211"/>
            <a:chOff x="-1514707" y="-747091"/>
            <a:chExt cx="7748306" cy="7418211"/>
          </a:xfrm>
        </p:grpSpPr>
        <p:sp>
          <p:nvSpPr>
            <p:cNvPr id="30" name="Arc 29"/>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26" name="Picture 25"/>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rot="299580">
              <a:off x="4206166" y="82689"/>
              <a:ext cx="2027433" cy="1976874"/>
            </a:xfrm>
            <a:prstGeom prst="rect">
              <a:avLst/>
            </a:prstGeom>
          </p:spPr>
        </p:pic>
        <p:pic>
          <p:nvPicPr>
            <p:cNvPr id="27" name="Picture 26"/>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754778" y="4642672"/>
              <a:ext cx="724821" cy="722447"/>
            </a:xfrm>
            <a:prstGeom prst="rect">
              <a:avLst/>
            </a:prstGeom>
          </p:spPr>
        </p:pic>
      </p:grpSp>
      <p:sp>
        <p:nvSpPr>
          <p:cNvPr id="33"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34"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3"/>
          <p:cNvSpPr>
            <a:spLocks noGrp="1"/>
          </p:cNvSpPr>
          <p:nvPr userDrawn="1">
            <p:ph type="body" sz="quarter" idx="14" hasCustomPrompt="1"/>
          </p:nvPr>
        </p:nvSpPr>
        <p:spPr>
          <a:xfrm>
            <a:off x="4059608" y="350500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1" name="Text Placeholder 23"/>
          <p:cNvSpPr>
            <a:spLocks noGrp="1"/>
          </p:cNvSpPr>
          <p:nvPr userDrawn="1">
            <p:ph type="body" sz="quarter" idx="15" hasCustomPrompt="1"/>
          </p:nvPr>
        </p:nvSpPr>
        <p:spPr>
          <a:xfrm>
            <a:off x="447384" y="89062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2" name="Text Placeholder 23"/>
          <p:cNvSpPr>
            <a:spLocks noGrp="1"/>
          </p:cNvSpPr>
          <p:nvPr userDrawn="1">
            <p:ph type="body" sz="quarter" idx="13" hasCustomPrompt="1"/>
          </p:nvPr>
        </p:nvSpPr>
        <p:spPr>
          <a:xfrm>
            <a:off x="480042" y="153615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cxnSp>
        <p:nvCxnSpPr>
          <p:cNvPr id="29" name="Straight Connector 28"/>
          <p:cNvCxnSpPr/>
          <p:nvPr userDrawn="1"/>
        </p:nvCxnSpPr>
        <p:spPr>
          <a:xfrm flipH="1">
            <a:off x="6207098" y="1711826"/>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quote box on right (NAVY)">
    <p:spTree>
      <p:nvGrpSpPr>
        <p:cNvPr id="1" name=""/>
        <p:cNvGrpSpPr/>
        <p:nvPr/>
      </p:nvGrpSpPr>
      <p:grpSpPr>
        <a:xfrm>
          <a:off x="0" y="0"/>
          <a:ext cx="0" cy="0"/>
          <a:chOff x="0" y="0"/>
          <a:chExt cx="0" cy="0"/>
        </a:xfrm>
      </p:grpSpPr>
      <p:grpSp>
        <p:nvGrpSpPr>
          <p:cNvPr id="32" name="Group 31"/>
          <p:cNvGrpSpPr/>
          <p:nvPr userDrawn="1"/>
        </p:nvGrpSpPr>
        <p:grpSpPr>
          <a:xfrm flipH="1">
            <a:off x="5868795" y="-718410"/>
            <a:ext cx="7840275" cy="7418211"/>
            <a:chOff x="-1514707" y="-747091"/>
            <a:chExt cx="7840275" cy="7418211"/>
          </a:xfrm>
        </p:grpSpPr>
        <p:sp>
          <p:nvSpPr>
            <p:cNvPr id="33" name="Arc 32"/>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5" name="Picture 34"/>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780799" y="4611219"/>
              <a:ext cx="690436" cy="673218"/>
            </a:xfrm>
            <a:prstGeom prst="rect">
              <a:avLst/>
            </a:prstGeom>
          </p:spPr>
        </p:pic>
        <p:pic>
          <p:nvPicPr>
            <p:cNvPr id="36" name="Picture 35"/>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37" name="Picture 36"/>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grpSp>
      <p:sp>
        <p:nvSpPr>
          <p:cNvPr id="17" name="Text Placeholder 23"/>
          <p:cNvSpPr>
            <a:spLocks noGrp="1"/>
          </p:cNvSpPr>
          <p:nvPr>
            <p:ph type="body" sz="quarter" idx="16" hasCustomPrompt="1"/>
          </p:nvPr>
        </p:nvSpPr>
        <p:spPr>
          <a:xfrm>
            <a:off x="370472" y="832305"/>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18" name="Text Placeholder 25"/>
          <p:cNvSpPr>
            <a:spLocks noGrp="1"/>
          </p:cNvSpPr>
          <p:nvPr>
            <p:ph type="body" sz="quarter" idx="17" hasCustomPrompt="1"/>
          </p:nvPr>
        </p:nvSpPr>
        <p:spPr>
          <a:xfrm>
            <a:off x="377420" y="1965784"/>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ext Placeholder 23"/>
          <p:cNvSpPr>
            <a:spLocks noGrp="1"/>
          </p:cNvSpPr>
          <p:nvPr>
            <p:ph type="body" sz="quarter" idx="14" hasCustomPrompt="1"/>
          </p:nvPr>
        </p:nvSpPr>
        <p:spPr>
          <a:xfrm>
            <a:off x="11059225" y="418538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9" name="Text Placeholder 23"/>
          <p:cNvSpPr>
            <a:spLocks noGrp="1"/>
          </p:cNvSpPr>
          <p:nvPr>
            <p:ph type="body" sz="quarter" idx="15" hasCustomPrompt="1"/>
          </p:nvPr>
        </p:nvSpPr>
        <p:spPr>
          <a:xfrm>
            <a:off x="7447001" y="1571001"/>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0" name="Text Placeholder 23"/>
          <p:cNvSpPr>
            <a:spLocks noGrp="1"/>
          </p:cNvSpPr>
          <p:nvPr>
            <p:ph type="body" sz="quarter" idx="13" hasCustomPrompt="1"/>
          </p:nvPr>
        </p:nvSpPr>
        <p:spPr>
          <a:xfrm>
            <a:off x="7479659" y="2216535"/>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cxnSp>
        <p:nvCxnSpPr>
          <p:cNvPr id="31" name="Straight Connector 30"/>
          <p:cNvCxnSpPr/>
          <p:nvPr userDrawn="1"/>
        </p:nvCxnSpPr>
        <p:spPr>
          <a:xfrm flipH="1">
            <a:off x="178507" y="1724532"/>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16"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7" name="Picture 2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quote box on right (PINK)">
    <p:spTree>
      <p:nvGrpSpPr>
        <p:cNvPr id="1" name=""/>
        <p:cNvGrpSpPr/>
        <p:nvPr/>
      </p:nvGrpSpPr>
      <p:grpSpPr>
        <a:xfrm>
          <a:off x="0" y="0"/>
          <a:ext cx="0" cy="0"/>
          <a:chOff x="0" y="0"/>
          <a:chExt cx="0" cy="0"/>
        </a:xfrm>
      </p:grpSpPr>
      <p:grpSp>
        <p:nvGrpSpPr>
          <p:cNvPr id="25" name="Group 24"/>
          <p:cNvGrpSpPr/>
          <p:nvPr userDrawn="1"/>
        </p:nvGrpSpPr>
        <p:grpSpPr>
          <a:xfrm flipH="1">
            <a:off x="5854282" y="-721714"/>
            <a:ext cx="7840275" cy="7415245"/>
            <a:chOff x="-1514707" y="-747091"/>
            <a:chExt cx="7840275" cy="7415245"/>
          </a:xfrm>
        </p:grpSpPr>
        <p:sp>
          <p:nvSpPr>
            <p:cNvPr id="26" name="Arc 25"/>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8" name="Picture 27"/>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pic>
          <p:nvPicPr>
            <p:cNvPr id="29" name="Picture 28"/>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284438"/>
              <a:ext cx="1419105" cy="1383716"/>
            </a:xfrm>
            <a:prstGeom prst="rect">
              <a:avLst/>
            </a:prstGeom>
          </p:spPr>
        </p:pic>
        <p:pic>
          <p:nvPicPr>
            <p:cNvPr id="30" name="Picture 29"/>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825978" y="4665583"/>
              <a:ext cx="657487" cy="651295"/>
            </a:xfrm>
            <a:prstGeom prst="rect">
              <a:avLst/>
            </a:prstGeom>
          </p:spPr>
        </p:pic>
      </p:grpSp>
      <p:sp>
        <p:nvSpPr>
          <p:cNvPr id="49" name="Text Placeholder 23"/>
          <p:cNvSpPr>
            <a:spLocks noGrp="1"/>
          </p:cNvSpPr>
          <p:nvPr userDrawn="1">
            <p:ph type="body" sz="quarter" idx="16" hasCustomPrompt="1"/>
          </p:nvPr>
        </p:nvSpPr>
        <p:spPr>
          <a:xfrm>
            <a:off x="370472" y="832305"/>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50" name="Text Placeholder 25"/>
          <p:cNvSpPr>
            <a:spLocks noGrp="1"/>
          </p:cNvSpPr>
          <p:nvPr userDrawn="1">
            <p:ph type="body" sz="quarter" idx="17" hasCustomPrompt="1"/>
          </p:nvPr>
        </p:nvSpPr>
        <p:spPr>
          <a:xfrm>
            <a:off x="377420" y="1965784"/>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3"/>
          <p:cNvSpPr>
            <a:spLocks noGrp="1"/>
          </p:cNvSpPr>
          <p:nvPr userDrawn="1">
            <p:ph type="body" sz="quarter" idx="14" hasCustomPrompt="1"/>
          </p:nvPr>
        </p:nvSpPr>
        <p:spPr>
          <a:xfrm>
            <a:off x="11059225" y="418538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3" name="Text Placeholder 23"/>
          <p:cNvSpPr>
            <a:spLocks noGrp="1"/>
          </p:cNvSpPr>
          <p:nvPr userDrawn="1">
            <p:ph type="body" sz="quarter" idx="15" hasCustomPrompt="1"/>
          </p:nvPr>
        </p:nvSpPr>
        <p:spPr>
          <a:xfrm>
            <a:off x="7447001" y="1571001"/>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4" name="Text Placeholder 23"/>
          <p:cNvSpPr>
            <a:spLocks noGrp="1"/>
          </p:cNvSpPr>
          <p:nvPr userDrawn="1">
            <p:ph type="body" sz="quarter" idx="13" hasCustomPrompt="1"/>
          </p:nvPr>
        </p:nvSpPr>
        <p:spPr>
          <a:xfrm>
            <a:off x="7479659" y="2216535"/>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8" name="Picture 1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32" name="Straight Connector 31"/>
          <p:cNvCxnSpPr/>
          <p:nvPr userDrawn="1"/>
        </p:nvCxnSpPr>
        <p:spPr>
          <a:xfrm flipH="1">
            <a:off x="178507" y="1724532"/>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ERGE - FONT TYPEFACE &amp; SIZE">
    <p:spTree>
      <p:nvGrpSpPr>
        <p:cNvPr id="1" name=""/>
        <p:cNvGrpSpPr/>
        <p:nvPr/>
      </p:nvGrpSpPr>
      <p:grpSpPr>
        <a:xfrm>
          <a:off x="0" y="0"/>
          <a:ext cx="0" cy="0"/>
          <a:chOff x="0" y="0"/>
          <a:chExt cx="0" cy="0"/>
        </a:xfrm>
      </p:grpSpPr>
      <p:sp>
        <p:nvSpPr>
          <p:cNvPr id="22" name="Rectangle 21"/>
          <p:cNvSpPr/>
          <p:nvPr userDrawn="1"/>
        </p:nvSpPr>
        <p:spPr>
          <a:xfrm>
            <a:off x="0" y="-1"/>
            <a:ext cx="12192000" cy="6858001"/>
          </a:xfrm>
          <a:prstGeom prst="rect">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EMERGE</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11" name="Rectangle 10"/>
          <p:cNvSpPr/>
          <p:nvPr userDrawn="1"/>
        </p:nvSpPr>
        <p:spPr>
          <a:xfrm>
            <a:off x="7469531" y="1633466"/>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12" name="Rectangle 11"/>
          <p:cNvSpPr/>
          <p:nvPr userDrawn="1"/>
        </p:nvSpPr>
        <p:spPr>
          <a:xfrm>
            <a:off x="424669" y="3172202"/>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EMERGE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3" name="Straight Connector 12"/>
          <p:cNvCxnSpPr/>
          <p:nvPr userDrawn="1"/>
        </p:nvCxnSpPr>
        <p:spPr>
          <a:xfrm>
            <a:off x="7098716" y="-1"/>
            <a:ext cx="0" cy="6681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quote box on right (TURQUOISE)">
    <p:spTree>
      <p:nvGrpSpPr>
        <p:cNvPr id="1" name=""/>
        <p:cNvGrpSpPr/>
        <p:nvPr/>
      </p:nvGrpSpPr>
      <p:grpSpPr>
        <a:xfrm>
          <a:off x="0" y="0"/>
          <a:ext cx="0" cy="0"/>
          <a:chOff x="0" y="0"/>
          <a:chExt cx="0" cy="0"/>
        </a:xfrm>
      </p:grpSpPr>
      <p:grpSp>
        <p:nvGrpSpPr>
          <p:cNvPr id="25" name="Group 24"/>
          <p:cNvGrpSpPr/>
          <p:nvPr userDrawn="1"/>
        </p:nvGrpSpPr>
        <p:grpSpPr>
          <a:xfrm flipH="1">
            <a:off x="5855348" y="-713039"/>
            <a:ext cx="7840275" cy="7418211"/>
            <a:chOff x="-1514707" y="-747091"/>
            <a:chExt cx="7840275" cy="7418211"/>
          </a:xfrm>
        </p:grpSpPr>
        <p:sp>
          <p:nvSpPr>
            <p:cNvPr id="26" name="Arc 25"/>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8" name="Picture 27"/>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780799" y="4611219"/>
              <a:ext cx="690436" cy="673218"/>
            </a:xfrm>
            <a:prstGeom prst="rect">
              <a:avLst/>
            </a:prstGeom>
          </p:spPr>
        </p:pic>
        <p:pic>
          <p:nvPicPr>
            <p:cNvPr id="29" name="Picture 28"/>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30" name="Picture 29"/>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grpSp>
      <p:sp>
        <p:nvSpPr>
          <p:cNvPr id="40" name="Text Placeholder 23"/>
          <p:cNvSpPr>
            <a:spLocks noGrp="1"/>
          </p:cNvSpPr>
          <p:nvPr userDrawn="1">
            <p:ph type="body" sz="quarter" idx="16" hasCustomPrompt="1"/>
          </p:nvPr>
        </p:nvSpPr>
        <p:spPr>
          <a:xfrm>
            <a:off x="370472" y="832305"/>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41" name="Text Placeholder 25"/>
          <p:cNvSpPr>
            <a:spLocks noGrp="1"/>
          </p:cNvSpPr>
          <p:nvPr userDrawn="1">
            <p:ph type="body" sz="quarter" idx="17" hasCustomPrompt="1"/>
          </p:nvPr>
        </p:nvSpPr>
        <p:spPr>
          <a:xfrm>
            <a:off x="377420" y="1965784"/>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3" name="Text Placeholder 23"/>
          <p:cNvSpPr>
            <a:spLocks noGrp="1"/>
          </p:cNvSpPr>
          <p:nvPr userDrawn="1">
            <p:ph type="body" sz="quarter" idx="14" hasCustomPrompt="1"/>
          </p:nvPr>
        </p:nvSpPr>
        <p:spPr>
          <a:xfrm>
            <a:off x="11059225" y="418538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4" name="Text Placeholder 23"/>
          <p:cNvSpPr>
            <a:spLocks noGrp="1"/>
          </p:cNvSpPr>
          <p:nvPr userDrawn="1">
            <p:ph type="body" sz="quarter" idx="15" hasCustomPrompt="1"/>
          </p:nvPr>
        </p:nvSpPr>
        <p:spPr>
          <a:xfrm>
            <a:off x="7447001" y="1571001"/>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5" name="Text Placeholder 23"/>
          <p:cNvSpPr>
            <a:spLocks noGrp="1"/>
          </p:cNvSpPr>
          <p:nvPr userDrawn="1">
            <p:ph type="body" sz="quarter" idx="13" hasCustomPrompt="1"/>
          </p:nvPr>
        </p:nvSpPr>
        <p:spPr>
          <a:xfrm>
            <a:off x="7479659" y="2216535"/>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8" name="Picture 1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32" name="Straight Connector 31"/>
          <p:cNvCxnSpPr/>
          <p:nvPr userDrawn="1"/>
        </p:nvCxnSpPr>
        <p:spPr>
          <a:xfrm flipH="1">
            <a:off x="178507" y="1724532"/>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quote box on right (LIME)">
    <p:spTree>
      <p:nvGrpSpPr>
        <p:cNvPr id="1" name=""/>
        <p:cNvGrpSpPr/>
        <p:nvPr/>
      </p:nvGrpSpPr>
      <p:grpSpPr>
        <a:xfrm>
          <a:off x="0" y="0"/>
          <a:ext cx="0" cy="0"/>
          <a:chOff x="0" y="0"/>
          <a:chExt cx="0" cy="0"/>
        </a:xfrm>
      </p:grpSpPr>
      <p:grpSp>
        <p:nvGrpSpPr>
          <p:cNvPr id="25" name="Group 24"/>
          <p:cNvGrpSpPr/>
          <p:nvPr userDrawn="1"/>
        </p:nvGrpSpPr>
        <p:grpSpPr>
          <a:xfrm flipH="1">
            <a:off x="5961857" y="-711233"/>
            <a:ext cx="7748306" cy="7418211"/>
            <a:chOff x="-1514707" y="-747091"/>
            <a:chExt cx="7748306" cy="7418211"/>
          </a:xfrm>
        </p:grpSpPr>
        <p:sp>
          <p:nvSpPr>
            <p:cNvPr id="26" name="Arc 25"/>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8" name="Picture 27"/>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29" name="Picture 28"/>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rot="299580">
              <a:off x="4206166" y="82689"/>
              <a:ext cx="2027433" cy="1976874"/>
            </a:xfrm>
            <a:prstGeom prst="rect">
              <a:avLst/>
            </a:prstGeom>
          </p:spPr>
        </p:pic>
        <p:pic>
          <p:nvPicPr>
            <p:cNvPr id="30" name="Picture 29"/>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754778" y="4642672"/>
              <a:ext cx="724821" cy="722447"/>
            </a:xfrm>
            <a:prstGeom prst="rect">
              <a:avLst/>
            </a:prstGeom>
          </p:spPr>
        </p:pic>
      </p:grpSp>
      <p:sp>
        <p:nvSpPr>
          <p:cNvPr id="41" name="Text Placeholder 23"/>
          <p:cNvSpPr>
            <a:spLocks noGrp="1"/>
          </p:cNvSpPr>
          <p:nvPr userDrawn="1">
            <p:ph type="body" sz="quarter" idx="16" hasCustomPrompt="1"/>
          </p:nvPr>
        </p:nvSpPr>
        <p:spPr>
          <a:xfrm>
            <a:off x="370472" y="832305"/>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42" name="Text Placeholder 25"/>
          <p:cNvSpPr>
            <a:spLocks noGrp="1"/>
          </p:cNvSpPr>
          <p:nvPr userDrawn="1">
            <p:ph type="body" sz="quarter" idx="17" hasCustomPrompt="1"/>
          </p:nvPr>
        </p:nvSpPr>
        <p:spPr>
          <a:xfrm>
            <a:off x="377420" y="1965784"/>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3"/>
          <p:cNvSpPr>
            <a:spLocks noGrp="1"/>
          </p:cNvSpPr>
          <p:nvPr userDrawn="1">
            <p:ph type="body" sz="quarter" idx="14" hasCustomPrompt="1"/>
          </p:nvPr>
        </p:nvSpPr>
        <p:spPr>
          <a:xfrm>
            <a:off x="11059225" y="418538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5" name="Text Placeholder 23"/>
          <p:cNvSpPr>
            <a:spLocks noGrp="1"/>
          </p:cNvSpPr>
          <p:nvPr userDrawn="1">
            <p:ph type="body" sz="quarter" idx="15" hasCustomPrompt="1"/>
          </p:nvPr>
        </p:nvSpPr>
        <p:spPr>
          <a:xfrm>
            <a:off x="7447001" y="1571001"/>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6" name="Text Placeholder 23"/>
          <p:cNvSpPr>
            <a:spLocks noGrp="1"/>
          </p:cNvSpPr>
          <p:nvPr userDrawn="1">
            <p:ph type="body" sz="quarter" idx="13" hasCustomPrompt="1"/>
          </p:nvPr>
        </p:nvSpPr>
        <p:spPr>
          <a:xfrm>
            <a:off x="7479659" y="2216535"/>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8" name="Picture 1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32" name="Straight Connector 31"/>
          <p:cNvCxnSpPr/>
          <p:nvPr userDrawn="1"/>
        </p:nvCxnSpPr>
        <p:spPr>
          <a:xfrm flipH="1">
            <a:off x="178507" y="1724532"/>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Top - Text Bottom (NAVY)">
    <p:spTree>
      <p:nvGrpSpPr>
        <p:cNvPr id="1" name=""/>
        <p:cNvGrpSpPr/>
        <p:nvPr/>
      </p:nvGrpSpPr>
      <p:grpSpPr>
        <a:xfrm>
          <a:off x="0" y="0"/>
          <a:ext cx="0" cy="0"/>
          <a:chOff x="0" y="0"/>
          <a:chExt cx="0" cy="0"/>
        </a:xfrm>
      </p:grpSpPr>
      <p:sp>
        <p:nvSpPr>
          <p:cNvPr id="22"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12" name="Oval 11"/>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flipH="1">
            <a:off x="3787" y="2843368"/>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Arc 19"/>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17"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28" name="Picture 27"/>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flipH="1">
            <a:off x="11026587" y="3382252"/>
            <a:ext cx="1086833" cy="1076599"/>
          </a:xfrm>
          <a:prstGeom prst="rect">
            <a:avLst/>
          </a:prstGeom>
        </p:spPr>
      </p:pic>
      <p:pic>
        <p:nvPicPr>
          <p:cNvPr id="29" name="Picture 28"/>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rot="21300420" flipH="1">
            <a:off x="53262" y="3174707"/>
            <a:ext cx="1313993" cy="1281225"/>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 Top - Text Bottom (PINK)">
    <p:spTree>
      <p:nvGrpSpPr>
        <p:cNvPr id="1" name=""/>
        <p:cNvGrpSpPr/>
        <p:nvPr/>
      </p:nvGrpSpPr>
      <p:grpSpPr>
        <a:xfrm>
          <a:off x="0" y="0"/>
          <a:ext cx="0" cy="0"/>
          <a:chOff x="0" y="0"/>
          <a:chExt cx="0" cy="0"/>
        </a:xfrm>
      </p:grpSpPr>
      <p:sp>
        <p:nvSpPr>
          <p:cNvPr id="22"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12" name="Oval 11"/>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flipH="1">
            <a:off x="3787" y="2843368"/>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Arc 19"/>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17"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16" name="Picture 15"/>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rot="21300420" flipH="1">
            <a:off x="53261" y="3152958"/>
            <a:ext cx="1313993" cy="1281225"/>
          </a:xfrm>
          <a:prstGeom prst="rect">
            <a:avLst/>
          </a:prstGeom>
        </p:spPr>
      </p:pic>
      <p:pic>
        <p:nvPicPr>
          <p:cNvPr id="19" name="Picture 18"/>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flipH="1">
            <a:off x="10950261" y="3294529"/>
            <a:ext cx="1167434" cy="116361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Top - Text Bottom (TURQUOISE)">
    <p:spTree>
      <p:nvGrpSpPr>
        <p:cNvPr id="1" name=""/>
        <p:cNvGrpSpPr/>
        <p:nvPr/>
      </p:nvGrpSpPr>
      <p:grpSpPr>
        <a:xfrm>
          <a:off x="0" y="0"/>
          <a:ext cx="0" cy="0"/>
          <a:chOff x="0" y="0"/>
          <a:chExt cx="0" cy="0"/>
        </a:xfrm>
      </p:grpSpPr>
      <p:sp>
        <p:nvSpPr>
          <p:cNvPr id="57"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58" name="Oval 57"/>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userDrawn="1"/>
        </p:nvSpPr>
        <p:spPr>
          <a:xfrm flipH="1">
            <a:off x="3787" y="2819305"/>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Arc 63"/>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6" name="Straight Connector 65"/>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16"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13"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18" name="Picture 17"/>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flipH="1">
            <a:off x="11026587" y="3382252"/>
            <a:ext cx="1086833" cy="1076599"/>
          </a:xfrm>
          <a:prstGeom prst="rect">
            <a:avLst/>
          </a:prstGeom>
        </p:spPr>
      </p:pic>
      <p:pic>
        <p:nvPicPr>
          <p:cNvPr id="19" name="Picture 18"/>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flipH="1">
            <a:off x="-29652" y="3095929"/>
            <a:ext cx="1450169" cy="1445419"/>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Top - Text Bottom  (LIME)">
    <p:spTree>
      <p:nvGrpSpPr>
        <p:cNvPr id="1" name=""/>
        <p:cNvGrpSpPr/>
        <p:nvPr/>
      </p:nvGrpSpPr>
      <p:grpSpPr>
        <a:xfrm>
          <a:off x="0" y="0"/>
          <a:ext cx="0" cy="0"/>
          <a:chOff x="0" y="0"/>
          <a:chExt cx="0" cy="0"/>
        </a:xfrm>
      </p:grpSpPr>
      <p:sp>
        <p:nvSpPr>
          <p:cNvPr id="11"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12" name="Oval 11"/>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flipH="1">
            <a:off x="3787" y="2819305"/>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Arc 15"/>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2"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24" name="Picture 23"/>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rot="21300420" flipH="1">
            <a:off x="53261" y="3152958"/>
            <a:ext cx="1313993" cy="1281225"/>
          </a:xfrm>
          <a:prstGeom prst="rect">
            <a:avLst/>
          </a:prstGeom>
        </p:spPr>
      </p:pic>
      <p:pic>
        <p:nvPicPr>
          <p:cNvPr id="25" name="Picture 24"/>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flipH="1">
            <a:off x="11026587" y="3382252"/>
            <a:ext cx="1086833" cy="1076599"/>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Divider slide (NAVY)">
    <p:spTree>
      <p:nvGrpSpPr>
        <p:cNvPr id="1" name=""/>
        <p:cNvGrpSpPr/>
        <p:nvPr/>
      </p:nvGrpSpPr>
      <p:grpSpPr>
        <a:xfrm>
          <a:off x="0" y="0"/>
          <a:ext cx="0" cy="0"/>
          <a:chOff x="0" y="0"/>
          <a:chExt cx="0" cy="0"/>
        </a:xfrm>
      </p:grpSpPr>
      <p:sp>
        <p:nvSpPr>
          <p:cNvPr id="34" name="Freeform 33"/>
          <p:cNvSpPr/>
          <p:nvPr userDrawn="1"/>
        </p:nvSpPr>
        <p:spPr>
          <a:xfrm>
            <a:off x="0" y="0"/>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7" name="Picture 16"/>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9" name="Picture 18"/>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20" name="Picture 19"/>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Divider slide (PINK)">
    <p:spTree>
      <p:nvGrpSpPr>
        <p:cNvPr id="1" name=""/>
        <p:cNvGrpSpPr/>
        <p:nvPr/>
      </p:nvGrpSpPr>
      <p:grpSpPr>
        <a:xfrm>
          <a:off x="0" y="0"/>
          <a:ext cx="0" cy="0"/>
          <a:chOff x="0" y="0"/>
          <a:chExt cx="0" cy="0"/>
        </a:xfrm>
      </p:grpSpPr>
      <p:sp>
        <p:nvSpPr>
          <p:cNvPr id="34" name="Freeform 33"/>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1" name="Picture 10"/>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2" name="Picture 11"/>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14" name="Picture 13"/>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Divider slide (TURQUOISE)">
    <p:spTree>
      <p:nvGrpSpPr>
        <p:cNvPr id="1" name=""/>
        <p:cNvGrpSpPr/>
        <p:nvPr/>
      </p:nvGrpSpPr>
      <p:grpSpPr>
        <a:xfrm>
          <a:off x="0" y="0"/>
          <a:ext cx="0" cy="0"/>
          <a:chOff x="0" y="0"/>
          <a:chExt cx="0" cy="0"/>
        </a:xfrm>
      </p:grpSpPr>
      <p:sp>
        <p:nvSpPr>
          <p:cNvPr id="33" name="Freeform 32"/>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36" name="Arc 35"/>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4" name="Picture 13"/>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5" name="Picture 14"/>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6311624" y="5825975"/>
            <a:ext cx="971528" cy="962379"/>
          </a:xfrm>
          <a:prstGeom prst="rect">
            <a:avLst/>
          </a:prstGeom>
        </p:spPr>
      </p:pic>
      <p:pic>
        <p:nvPicPr>
          <p:cNvPr id="18" name="Picture 17"/>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7920919" y="2330561"/>
            <a:ext cx="933458" cy="910180"/>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Divider slide (LIME)">
    <p:spTree>
      <p:nvGrpSpPr>
        <p:cNvPr id="1" name=""/>
        <p:cNvGrpSpPr/>
        <p:nvPr/>
      </p:nvGrpSpPr>
      <p:grpSpPr>
        <a:xfrm>
          <a:off x="0" y="0"/>
          <a:ext cx="0" cy="0"/>
          <a:chOff x="0" y="0"/>
          <a:chExt cx="0" cy="0"/>
        </a:xfrm>
      </p:grpSpPr>
      <p:sp>
        <p:nvSpPr>
          <p:cNvPr id="11" name="Freeform 10"/>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15" name="Arc 14"/>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20" name="Picture 19"/>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pic>
        <p:nvPicPr>
          <p:cNvPr id="25" name="Picture 24"/>
          <p:cNvPicPr>
            <a:picLocks noChangeAspect="1"/>
          </p:cNvPicPr>
          <p:nvPr userDrawn="1"/>
        </p:nvPicPr>
        <p:blipFill rotWithShape="1">
          <a:blip r:embed="rId4" cstate="screen">
            <a:alphaModFix/>
            <a:extLst>
              <a:ext uri="{28A0092B-C50C-407E-A947-70E740481C1C}">
                <a14:useLocalDpi xmlns:a14="http://schemas.microsoft.com/office/drawing/2010/main"/>
              </a:ext>
            </a:extLst>
          </a:blip>
          <a:srcRect/>
          <a:stretch/>
        </p:blipFill>
        <p:spPr>
          <a:xfrm>
            <a:off x="6370850" y="0"/>
            <a:ext cx="2446525" cy="2040365"/>
          </a:xfrm>
          <a:prstGeom prst="rect">
            <a:avLst/>
          </a:prstGeom>
        </p:spPr>
      </p:pic>
      <p:pic>
        <p:nvPicPr>
          <p:cNvPr id="27" name="Picture 26"/>
          <p:cNvPicPr>
            <a:picLocks noChangeAspect="1"/>
          </p:cNvPicPr>
          <p:nvPr userDrawn="1"/>
        </p:nvPicPr>
        <p:blipFill rotWithShape="1">
          <a:blip r:embed="rId5" cstate="screen">
            <a:alphaModFix/>
            <a:extLst>
              <a:ext uri="{28A0092B-C50C-407E-A947-70E740481C1C}">
                <a14:useLocalDpi xmlns:a14="http://schemas.microsoft.com/office/drawing/2010/main"/>
              </a:ext>
            </a:extLst>
          </a:blip>
          <a:srcRect/>
          <a:stretch/>
        </p:blipFill>
        <p:spPr>
          <a:xfrm>
            <a:off x="7895914" y="2475120"/>
            <a:ext cx="921461" cy="87160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ERGE - ICONS">
    <p:spTree>
      <p:nvGrpSpPr>
        <p:cNvPr id="1" name=""/>
        <p:cNvGrpSpPr/>
        <p:nvPr/>
      </p:nvGrpSpPr>
      <p:grpSpPr>
        <a:xfrm>
          <a:off x="0" y="0"/>
          <a:ext cx="0" cy="0"/>
          <a:chOff x="0" y="0"/>
          <a:chExt cx="0" cy="0"/>
        </a:xfrm>
      </p:grpSpPr>
      <p:sp>
        <p:nvSpPr>
          <p:cNvPr id="22" name="Rectangle 21"/>
          <p:cNvSpPr/>
          <p:nvPr userDrawn="1"/>
        </p:nvSpPr>
        <p:spPr>
          <a:xfrm>
            <a:off x="0" y="-1"/>
            <a:ext cx="12192000" cy="6858001"/>
          </a:xfrm>
          <a:prstGeom prst="rect">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userDrawn="1"/>
        </p:nvSpPr>
        <p:spPr>
          <a:xfrm>
            <a:off x="586901" y="491138"/>
            <a:ext cx="3740169" cy="4893647"/>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EMERGE </a:t>
            </a: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Change line colour, width and style.</a:t>
            </a:r>
            <a:r>
              <a:rPr lang="en-IE" sz="2400" i="1" baseline="0" dirty="0">
                <a:solidFill>
                  <a:schemeClr val="bg1"/>
                </a:solidFill>
                <a:latin typeface="+mn-lt"/>
                <a:ea typeface="Quattrocento Sans"/>
                <a:cs typeface="Quattrocento Sans"/>
                <a:sym typeface="Quattrocento Sans"/>
              </a:rPr>
              <a:t> </a:t>
            </a:r>
          </a:p>
          <a:p>
            <a:pPr marL="0" lvl="0" indent="0" algn="l" rtl="0">
              <a:spcBef>
                <a:spcPts val="0"/>
              </a:spcBef>
              <a:spcAft>
                <a:spcPts val="0"/>
              </a:spcAft>
              <a:buClr>
                <a:schemeClr val="dk1"/>
              </a:buClr>
              <a:buSzPts val="1100"/>
              <a:buFont typeface="Arial"/>
              <a:buNone/>
            </a:pPr>
            <a:endParaRPr lang="en" sz="3600" dirty="0">
              <a:solidFill>
                <a:schemeClr val="bg1"/>
              </a:solidFill>
              <a:latin typeface="+mn-lt"/>
              <a:ea typeface="Quattrocento Sans"/>
              <a:cs typeface="Quattrocento Sans"/>
              <a:sym typeface="Quattrocento Sans"/>
            </a:endParaRPr>
          </a:p>
          <a:p>
            <a:pPr marL="0" lvl="0" indent="0" algn="l" rtl="0">
              <a:spcBef>
                <a:spcPts val="0"/>
              </a:spcBef>
              <a:spcAft>
                <a:spcPts val="0"/>
              </a:spcAft>
              <a:buFont typeface="Arial" charset="0"/>
              <a:buNone/>
            </a:pPr>
            <a:r>
              <a:rPr lang="en" sz="2400" dirty="0">
                <a:solidFill>
                  <a:schemeClr val="bg1"/>
                </a:solidFill>
                <a:latin typeface="+mn-lt"/>
                <a:ea typeface="Quattrocento Sans"/>
                <a:cs typeface="Quattrocento Sans"/>
                <a:sym typeface="Quattrocento Sans"/>
              </a:rPr>
              <a:t>Isn’t that nice?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AVY ICON CIRCLE - with text">
    <p:spTree>
      <p:nvGrpSpPr>
        <p:cNvPr id="1" name=""/>
        <p:cNvGrpSpPr/>
        <p:nvPr/>
      </p:nvGrpSpPr>
      <p:grpSpPr>
        <a:xfrm>
          <a:off x="0" y="0"/>
          <a:ext cx="0" cy="0"/>
          <a:chOff x="0" y="0"/>
          <a:chExt cx="0" cy="0"/>
        </a:xfrm>
      </p:grpSpPr>
      <p:sp>
        <p:nvSpPr>
          <p:cNvPr id="32"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174F72"/>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 name="Straight Connector 2"/>
          <p:cNvCxnSpPr/>
          <p:nvPr userDrawn="1"/>
        </p:nvCxnSpPr>
        <p:spPr>
          <a:xfrm flipH="1">
            <a:off x="0" y="115037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35"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174F72"/>
                </a:solidFill>
                <a:latin typeface="+mn-lt"/>
              </a:defRPr>
            </a:lvl1pPr>
          </a:lstStyle>
          <a:p>
            <a:pPr lvl="0"/>
            <a:r>
              <a:rPr lang="en-US" dirty="0"/>
              <a:t>TITLE</a:t>
            </a:r>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2" name="Oval 11"/>
          <p:cNvSpPr/>
          <p:nvPr userDrawn="1"/>
        </p:nvSpPr>
        <p:spPr>
          <a:xfrm>
            <a:off x="970490" y="635000"/>
            <a:ext cx="1010710" cy="1010710"/>
          </a:xfrm>
          <a:prstGeom prst="ellipse">
            <a:avLst/>
          </a:pr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EN ICON CIRCLE - with text">
    <p:spTree>
      <p:nvGrpSpPr>
        <p:cNvPr id="1" name=""/>
        <p:cNvGrpSpPr/>
        <p:nvPr/>
      </p:nvGrpSpPr>
      <p:grpSpPr>
        <a:xfrm>
          <a:off x="0" y="0"/>
          <a:ext cx="0" cy="0"/>
          <a:chOff x="0" y="0"/>
          <a:chExt cx="0" cy="0"/>
        </a:xfrm>
      </p:grpSpPr>
      <p:sp>
        <p:nvSpPr>
          <p:cNvPr id="16"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E63275"/>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7" name="Straight Connector 16"/>
          <p:cNvCxnSpPr/>
          <p:nvPr userDrawn="1"/>
        </p:nvCxnSpPr>
        <p:spPr>
          <a:xfrm flipH="1">
            <a:off x="0" y="115037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19"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E63275"/>
                </a:solidFill>
                <a:latin typeface="+mn-lt"/>
              </a:defRPr>
            </a:lvl1pPr>
          </a:lstStyle>
          <a:p>
            <a:pPr lvl="0"/>
            <a:r>
              <a:rPr lang="en-US" dirty="0"/>
              <a:t>TITLE</a:t>
            </a:r>
          </a:p>
        </p:txBody>
      </p:sp>
      <p:sp>
        <p:nvSpPr>
          <p:cNvPr id="8"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392E85"/>
                </a:solidFill>
                <a:latin typeface="Calibri" charset="0"/>
              </a:rPr>
              <a:t>DIGITAL</a:t>
            </a:r>
            <a:r>
              <a:rPr lang="en-US" altLang="ja-JP" sz="1100" b="1" baseline="0" dirty="0">
                <a:solidFill>
                  <a:srgbClr val="392E85"/>
                </a:solidFill>
                <a:latin typeface="Calibri" charset="0"/>
              </a:rPr>
              <a:t> CHANGE MAKERS </a:t>
            </a:r>
            <a:r>
              <a:rPr lang="en-US" altLang="ja-JP" sz="1100" b="0" baseline="0" dirty="0">
                <a:solidFill>
                  <a:srgbClr val="6D6E6C"/>
                </a:solidFill>
                <a:latin typeface="Calibri" charset="0"/>
              </a:rPr>
              <a:t>skills for business trainers</a:t>
            </a:r>
            <a:endParaRPr kumimoji="1" lang="ja-JP" altLang="en-US" sz="1100" b="0" dirty="0">
              <a:solidFill>
                <a:srgbClr val="6D6E6C"/>
              </a:solidFill>
              <a:latin typeface="Calibri" charset="0"/>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rot="18204145">
            <a:off x="11616854" y="6366179"/>
            <a:ext cx="652261" cy="539111"/>
          </a:xfrm>
          <a:custGeom>
            <a:avLst/>
            <a:gdLst>
              <a:gd name="connsiteX0" fmla="*/ 652261 w 652261"/>
              <a:gd name="connsiteY0" fmla="*/ 0 h 539111"/>
              <a:gd name="connsiteX1" fmla="*/ 652261 w 652261"/>
              <a:gd name="connsiteY1" fmla="*/ 352777 h 539111"/>
              <a:gd name="connsiteX2" fmla="*/ 412813 w 652261"/>
              <a:gd name="connsiteY2" fmla="*/ 510679 h 539111"/>
              <a:gd name="connsiteX3" fmla="*/ 431562 w 652261"/>
              <a:gd name="connsiteY3" fmla="*/ 539111 h 539111"/>
              <a:gd name="connsiteX4" fmla="*/ 229560 w 652261"/>
              <a:gd name="connsiteY4" fmla="*/ 539111 h 539111"/>
              <a:gd name="connsiteX5" fmla="*/ 0 w 652261"/>
              <a:gd name="connsiteY5" fmla="*/ 167133 h 539111"/>
              <a:gd name="connsiteX6" fmla="*/ 0 w 652261"/>
              <a:gd name="connsiteY6" fmla="*/ 0 h 53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261" h="539111">
                <a:moveTo>
                  <a:pt x="652261" y="0"/>
                </a:moveTo>
                <a:lnTo>
                  <a:pt x="652261" y="352777"/>
                </a:lnTo>
                <a:lnTo>
                  <a:pt x="412813" y="510679"/>
                </a:lnTo>
                <a:lnTo>
                  <a:pt x="431562" y="539111"/>
                </a:lnTo>
                <a:lnTo>
                  <a:pt x="229560" y="539111"/>
                </a:lnTo>
                <a:lnTo>
                  <a:pt x="0" y="167133"/>
                </a:lnTo>
                <a:lnTo>
                  <a:pt x="0" y="0"/>
                </a:lnTo>
                <a:close/>
              </a:path>
            </a:pathLst>
          </a:custGeom>
        </p:spPr>
      </p:pic>
      <p:sp>
        <p:nvSpPr>
          <p:cNvPr id="10" name="Oval 9"/>
          <p:cNvSpPr/>
          <p:nvPr userDrawn="1"/>
        </p:nvSpPr>
        <p:spPr>
          <a:xfrm>
            <a:off x="970490" y="635000"/>
            <a:ext cx="1010710" cy="1010710"/>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URQUOISE ICON CIRCLE - with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10B1A2"/>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0" y="115037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1"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10B1A2"/>
                </a:solidFill>
                <a:latin typeface="+mn-lt"/>
              </a:defRPr>
            </a:lvl1pPr>
          </a:lstStyle>
          <a:p>
            <a:pPr lvl="0"/>
            <a:r>
              <a:rPr lang="en-US" dirty="0"/>
              <a:t>TITLE</a:t>
            </a:r>
          </a:p>
        </p:txBody>
      </p:sp>
      <p:sp>
        <p:nvSpPr>
          <p:cNvPr id="8"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392E85"/>
                </a:solidFill>
                <a:latin typeface="Calibri" charset="0"/>
              </a:rPr>
              <a:t>DIGITAL</a:t>
            </a:r>
            <a:r>
              <a:rPr lang="en-US" altLang="ja-JP" sz="1100" b="1" baseline="0" dirty="0">
                <a:solidFill>
                  <a:srgbClr val="392E85"/>
                </a:solidFill>
                <a:latin typeface="Calibri" charset="0"/>
              </a:rPr>
              <a:t> CHANGE MAKERS </a:t>
            </a:r>
            <a:r>
              <a:rPr lang="en-US" altLang="ja-JP" sz="1100" b="0" baseline="0" dirty="0">
                <a:solidFill>
                  <a:srgbClr val="6D6E6C"/>
                </a:solidFill>
                <a:latin typeface="Calibri" charset="0"/>
              </a:rPr>
              <a:t>skills for business trainers</a:t>
            </a:r>
            <a:endParaRPr kumimoji="1" lang="ja-JP" altLang="en-US" sz="1100" b="0" dirty="0">
              <a:solidFill>
                <a:srgbClr val="6D6E6C"/>
              </a:solidFill>
              <a:latin typeface="Calibri" charset="0"/>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rot="18204145">
            <a:off x="11616854" y="6366179"/>
            <a:ext cx="652261" cy="539111"/>
          </a:xfrm>
          <a:custGeom>
            <a:avLst/>
            <a:gdLst>
              <a:gd name="connsiteX0" fmla="*/ 652261 w 652261"/>
              <a:gd name="connsiteY0" fmla="*/ 0 h 539111"/>
              <a:gd name="connsiteX1" fmla="*/ 652261 w 652261"/>
              <a:gd name="connsiteY1" fmla="*/ 352777 h 539111"/>
              <a:gd name="connsiteX2" fmla="*/ 412813 w 652261"/>
              <a:gd name="connsiteY2" fmla="*/ 510679 h 539111"/>
              <a:gd name="connsiteX3" fmla="*/ 431562 w 652261"/>
              <a:gd name="connsiteY3" fmla="*/ 539111 h 539111"/>
              <a:gd name="connsiteX4" fmla="*/ 229560 w 652261"/>
              <a:gd name="connsiteY4" fmla="*/ 539111 h 539111"/>
              <a:gd name="connsiteX5" fmla="*/ 0 w 652261"/>
              <a:gd name="connsiteY5" fmla="*/ 167133 h 539111"/>
              <a:gd name="connsiteX6" fmla="*/ 0 w 652261"/>
              <a:gd name="connsiteY6" fmla="*/ 0 h 53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261" h="539111">
                <a:moveTo>
                  <a:pt x="652261" y="0"/>
                </a:moveTo>
                <a:lnTo>
                  <a:pt x="652261" y="352777"/>
                </a:lnTo>
                <a:lnTo>
                  <a:pt x="412813" y="510679"/>
                </a:lnTo>
                <a:lnTo>
                  <a:pt x="431562" y="539111"/>
                </a:lnTo>
                <a:lnTo>
                  <a:pt x="229560" y="539111"/>
                </a:lnTo>
                <a:lnTo>
                  <a:pt x="0" y="167133"/>
                </a:lnTo>
                <a:lnTo>
                  <a:pt x="0" y="0"/>
                </a:lnTo>
                <a:close/>
              </a:path>
            </a:pathLst>
          </a:custGeom>
        </p:spPr>
      </p:pic>
      <p:sp>
        <p:nvSpPr>
          <p:cNvPr id="10" name="Oval 9"/>
          <p:cNvSpPr/>
          <p:nvPr userDrawn="1"/>
        </p:nvSpPr>
        <p:spPr>
          <a:xfrm>
            <a:off x="970490" y="635000"/>
            <a:ext cx="1010710" cy="1010710"/>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ME ICON CIRCLE - with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CEDA29"/>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0" y="115037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1"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CEDA29"/>
                </a:solidFill>
                <a:latin typeface="+mn-lt"/>
              </a:defRPr>
            </a:lvl1pPr>
          </a:lstStyle>
          <a:p>
            <a:pPr lvl="0"/>
            <a:r>
              <a:rPr lang="en-US" dirty="0"/>
              <a:t>TITLE</a:t>
            </a:r>
          </a:p>
        </p:txBody>
      </p:sp>
      <p:sp>
        <p:nvSpPr>
          <p:cNvPr id="8"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392E85"/>
                </a:solidFill>
                <a:latin typeface="Calibri" charset="0"/>
              </a:rPr>
              <a:t>DIGITAL</a:t>
            </a:r>
            <a:r>
              <a:rPr lang="en-US" altLang="ja-JP" sz="1100" b="1" baseline="0" dirty="0">
                <a:solidFill>
                  <a:srgbClr val="392E85"/>
                </a:solidFill>
                <a:latin typeface="Calibri" charset="0"/>
              </a:rPr>
              <a:t> CHANGE MAKERS </a:t>
            </a:r>
            <a:r>
              <a:rPr lang="en-US" altLang="ja-JP" sz="1100" b="0" baseline="0" dirty="0">
                <a:solidFill>
                  <a:srgbClr val="6D6E6C"/>
                </a:solidFill>
                <a:latin typeface="Calibri" charset="0"/>
              </a:rPr>
              <a:t>skills for business trainers</a:t>
            </a:r>
            <a:endParaRPr kumimoji="1" lang="ja-JP" altLang="en-US" sz="1100" b="0" dirty="0">
              <a:solidFill>
                <a:srgbClr val="6D6E6C"/>
              </a:solidFill>
              <a:latin typeface="Calibri" charset="0"/>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rot="18204145">
            <a:off x="11616854" y="6366179"/>
            <a:ext cx="652261" cy="539111"/>
          </a:xfrm>
          <a:custGeom>
            <a:avLst/>
            <a:gdLst>
              <a:gd name="connsiteX0" fmla="*/ 652261 w 652261"/>
              <a:gd name="connsiteY0" fmla="*/ 0 h 539111"/>
              <a:gd name="connsiteX1" fmla="*/ 652261 w 652261"/>
              <a:gd name="connsiteY1" fmla="*/ 352777 h 539111"/>
              <a:gd name="connsiteX2" fmla="*/ 412813 w 652261"/>
              <a:gd name="connsiteY2" fmla="*/ 510679 h 539111"/>
              <a:gd name="connsiteX3" fmla="*/ 431562 w 652261"/>
              <a:gd name="connsiteY3" fmla="*/ 539111 h 539111"/>
              <a:gd name="connsiteX4" fmla="*/ 229560 w 652261"/>
              <a:gd name="connsiteY4" fmla="*/ 539111 h 539111"/>
              <a:gd name="connsiteX5" fmla="*/ 0 w 652261"/>
              <a:gd name="connsiteY5" fmla="*/ 167133 h 539111"/>
              <a:gd name="connsiteX6" fmla="*/ 0 w 652261"/>
              <a:gd name="connsiteY6" fmla="*/ 0 h 53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261" h="539111">
                <a:moveTo>
                  <a:pt x="652261" y="0"/>
                </a:moveTo>
                <a:lnTo>
                  <a:pt x="652261" y="352777"/>
                </a:lnTo>
                <a:lnTo>
                  <a:pt x="412813" y="510679"/>
                </a:lnTo>
                <a:lnTo>
                  <a:pt x="431562" y="539111"/>
                </a:lnTo>
                <a:lnTo>
                  <a:pt x="229560" y="539111"/>
                </a:lnTo>
                <a:lnTo>
                  <a:pt x="0" y="167133"/>
                </a:lnTo>
                <a:lnTo>
                  <a:pt x="0" y="0"/>
                </a:lnTo>
                <a:close/>
              </a:path>
            </a:pathLst>
          </a:custGeom>
        </p:spPr>
      </p:pic>
      <p:sp>
        <p:nvSpPr>
          <p:cNvPr id="10" name="Oval 9"/>
          <p:cNvSpPr/>
          <p:nvPr userDrawn="1"/>
        </p:nvSpPr>
        <p:spPr>
          <a:xfrm>
            <a:off x="970490" y="635000"/>
            <a:ext cx="1010710" cy="1010710"/>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 ICON CIRCLE (PINK) - with photo &amp;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0" name="Straight Connector 19"/>
          <p:cNvCxnSpPr/>
          <p:nvPr userDrawn="1"/>
        </p:nvCxnSpPr>
        <p:spPr>
          <a:xfrm flipH="1">
            <a:off x="-3076" y="1779018"/>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6"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27"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E63275"/>
                </a:solidFill>
                <a:latin typeface="+mn-lt"/>
              </a:defRPr>
            </a:lvl1pPr>
          </a:lstStyle>
          <a:p>
            <a:pPr lvl="0"/>
            <a:r>
              <a:rPr lang="en-US" dirty="0"/>
              <a:t>TITLE</a:t>
            </a:r>
          </a:p>
        </p:txBody>
      </p:sp>
      <p:sp>
        <p:nvSpPr>
          <p:cNvPr id="9"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4" name="Oval 13"/>
          <p:cNvSpPr/>
          <p:nvPr userDrawn="1"/>
        </p:nvSpPr>
        <p:spPr>
          <a:xfrm>
            <a:off x="928811" y="1274475"/>
            <a:ext cx="1061075" cy="1067983"/>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URQUOISE ICON CIRCLE - with photo &amp; text">
    <p:spTree>
      <p:nvGrpSpPr>
        <p:cNvPr id="1" name=""/>
        <p:cNvGrpSpPr/>
        <p:nvPr/>
      </p:nvGrpSpPr>
      <p:grpSpPr>
        <a:xfrm>
          <a:off x="0" y="0"/>
          <a:ext cx="0" cy="0"/>
          <a:chOff x="0" y="0"/>
          <a:chExt cx="0" cy="0"/>
        </a:xfrm>
      </p:grpSpPr>
      <p:sp>
        <p:nvSpPr>
          <p:cNvPr id="20"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1" name="Straight Connector 20"/>
          <p:cNvCxnSpPr/>
          <p:nvPr userDrawn="1"/>
        </p:nvCxnSpPr>
        <p:spPr>
          <a:xfrm flipH="1">
            <a:off x="-3076" y="1779018"/>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9"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30"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10B1A2"/>
                </a:solidFill>
                <a:latin typeface="+mn-lt"/>
              </a:defRPr>
            </a:lvl1pPr>
          </a:lstStyle>
          <a:p>
            <a:pPr lvl="0"/>
            <a:r>
              <a:rPr lang="en-US" dirty="0"/>
              <a:t>TITLE</a:t>
            </a:r>
          </a:p>
        </p:txBody>
      </p:sp>
      <p:sp>
        <p:nvSpPr>
          <p:cNvPr id="9"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4" name="Oval 13"/>
          <p:cNvSpPr/>
          <p:nvPr userDrawn="1"/>
        </p:nvSpPr>
        <p:spPr>
          <a:xfrm>
            <a:off x="928811" y="1274475"/>
            <a:ext cx="1061075" cy="1067983"/>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ME ICON CIRCLE - with photo &amp; text">
    <p:spTree>
      <p:nvGrpSpPr>
        <p:cNvPr id="1" name=""/>
        <p:cNvGrpSpPr/>
        <p:nvPr/>
      </p:nvGrpSpPr>
      <p:grpSpPr>
        <a:xfrm>
          <a:off x="0" y="0"/>
          <a:ext cx="0" cy="0"/>
          <a:chOff x="0" y="0"/>
          <a:chExt cx="0" cy="0"/>
        </a:xfrm>
      </p:grpSpPr>
      <p:sp>
        <p:nvSpPr>
          <p:cNvPr id="27"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0" name="Straight Connector 29"/>
          <p:cNvCxnSpPr/>
          <p:nvPr userDrawn="1"/>
        </p:nvCxnSpPr>
        <p:spPr>
          <a:xfrm flipH="1">
            <a:off x="-3076" y="1779018"/>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35"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36"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CEDA29"/>
                </a:solidFill>
                <a:latin typeface="+mn-lt"/>
              </a:defRPr>
            </a:lvl1pPr>
          </a:lstStyle>
          <a:p>
            <a:pPr lvl="0"/>
            <a:r>
              <a:rPr lang="en-US" dirty="0"/>
              <a:t>TITLE</a:t>
            </a:r>
          </a:p>
        </p:txBody>
      </p:sp>
      <p:sp>
        <p:nvSpPr>
          <p:cNvPr id="9"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3" name="Oval 12"/>
          <p:cNvSpPr/>
          <p:nvPr userDrawn="1"/>
        </p:nvSpPr>
        <p:spPr>
          <a:xfrm>
            <a:off x="928811" y="1274475"/>
            <a:ext cx="1061075" cy="1067983"/>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lain Quote Slide (PINK)">
    <p:spTree>
      <p:nvGrpSpPr>
        <p:cNvPr id="1" name=""/>
        <p:cNvGrpSpPr/>
        <p:nvPr/>
      </p:nvGrpSpPr>
      <p:grpSpPr>
        <a:xfrm>
          <a:off x="0" y="0"/>
          <a:ext cx="0" cy="0"/>
          <a:chOff x="0" y="0"/>
          <a:chExt cx="0" cy="0"/>
        </a:xfrm>
      </p:grpSpPr>
      <p:cxnSp>
        <p:nvCxnSpPr>
          <p:cNvPr id="3" name="Straight Connector 2"/>
          <p:cNvCxnSpPr/>
          <p:nvPr userDrawn="1"/>
        </p:nvCxnSpPr>
        <p:spPr>
          <a:xfrm flipV="1">
            <a:off x="6099983" y="-14288"/>
            <a:ext cx="0" cy="1008418"/>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5510784" y="855426"/>
            <a:ext cx="1196057" cy="1196057"/>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30"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lain Quote Slide (TURQUOISE)">
    <p:spTree>
      <p:nvGrpSpPr>
        <p:cNvPr id="1" name=""/>
        <p:cNvGrpSpPr/>
        <p:nvPr/>
      </p:nvGrpSpPr>
      <p:grpSpPr>
        <a:xfrm>
          <a:off x="0" y="0"/>
          <a:ext cx="0" cy="0"/>
          <a:chOff x="0" y="0"/>
          <a:chExt cx="0" cy="0"/>
        </a:xfrm>
      </p:grpSpPr>
      <p:cxnSp>
        <p:nvCxnSpPr>
          <p:cNvPr id="18" name="Straight Connector 17"/>
          <p:cNvCxnSpPr/>
          <p:nvPr userDrawn="1"/>
        </p:nvCxnSpPr>
        <p:spPr>
          <a:xfrm flipV="1">
            <a:off x="6099983" y="-14288"/>
            <a:ext cx="0" cy="1008418"/>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5510784" y="855426"/>
            <a:ext cx="1196057" cy="1196057"/>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11"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lain Quote Slide (LIME)">
    <p:spTree>
      <p:nvGrpSpPr>
        <p:cNvPr id="1" name=""/>
        <p:cNvGrpSpPr/>
        <p:nvPr/>
      </p:nvGrpSpPr>
      <p:grpSpPr>
        <a:xfrm>
          <a:off x="0" y="0"/>
          <a:ext cx="0" cy="0"/>
          <a:chOff x="0" y="0"/>
          <a:chExt cx="0" cy="0"/>
        </a:xfrm>
      </p:grpSpPr>
      <p:cxnSp>
        <p:nvCxnSpPr>
          <p:cNvPr id="17" name="Straight Connector 16"/>
          <p:cNvCxnSpPr/>
          <p:nvPr userDrawn="1"/>
        </p:nvCxnSpPr>
        <p:spPr>
          <a:xfrm flipV="1">
            <a:off x="6099983" y="-14288"/>
            <a:ext cx="0" cy="1008418"/>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5510784" y="855426"/>
            <a:ext cx="1196057" cy="1196057"/>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1"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10"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Design 1">
    <p:spTree>
      <p:nvGrpSpPr>
        <p:cNvPr id="1" name=""/>
        <p:cNvGrpSpPr/>
        <p:nvPr/>
      </p:nvGrpSpPr>
      <p:grpSpPr>
        <a:xfrm>
          <a:off x="0" y="0"/>
          <a:ext cx="0" cy="0"/>
          <a:chOff x="0" y="0"/>
          <a:chExt cx="0" cy="0"/>
        </a:xfrm>
      </p:grpSpPr>
      <p:sp>
        <p:nvSpPr>
          <p:cNvPr id="15" name="Freeform 14"/>
          <p:cNvSpPr/>
          <p:nvPr userDrawn="1"/>
        </p:nvSpPr>
        <p:spPr>
          <a:xfrm>
            <a:off x="0" y="3043451"/>
            <a:ext cx="8001000" cy="3803332"/>
          </a:xfrm>
          <a:custGeom>
            <a:avLst/>
            <a:gdLst>
              <a:gd name="connsiteX0" fmla="*/ 2177650 w 7655712"/>
              <a:gd name="connsiteY0" fmla="*/ 0 h 4619192"/>
              <a:gd name="connsiteX1" fmla="*/ 7623432 w 7655712"/>
              <a:gd name="connsiteY1" fmla="*/ 4438441 h 4619192"/>
              <a:gd name="connsiteX2" fmla="*/ 7655712 w 7655712"/>
              <a:gd name="connsiteY2" fmla="*/ 4619192 h 4619192"/>
              <a:gd name="connsiteX3" fmla="*/ 0 w 7655712"/>
              <a:gd name="connsiteY3" fmla="*/ 4619192 h 4619192"/>
              <a:gd name="connsiteX4" fmla="*/ 0 w 7655712"/>
              <a:gd name="connsiteY4" fmla="*/ 443137 h 4619192"/>
              <a:gd name="connsiteX5" fmla="*/ 13947 w 7655712"/>
              <a:gd name="connsiteY5" fmla="*/ 436832 h 4619192"/>
              <a:gd name="connsiteX6" fmla="*/ 2177650 w 7655712"/>
              <a:gd name="connsiteY6" fmla="*/ 0 h 46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5712" h="4619192">
                <a:moveTo>
                  <a:pt x="2177650" y="0"/>
                </a:moveTo>
                <a:cubicBezTo>
                  <a:pt x="4863895" y="0"/>
                  <a:pt x="7105103" y="1905428"/>
                  <a:pt x="7623432" y="4438441"/>
                </a:cubicBezTo>
                <a:lnTo>
                  <a:pt x="7655712" y="4619192"/>
                </a:lnTo>
                <a:lnTo>
                  <a:pt x="0" y="4619192"/>
                </a:lnTo>
                <a:lnTo>
                  <a:pt x="0" y="443137"/>
                </a:lnTo>
                <a:lnTo>
                  <a:pt x="13947" y="436832"/>
                </a:lnTo>
                <a:cubicBezTo>
                  <a:pt x="678983" y="155545"/>
                  <a:pt x="1410152" y="0"/>
                  <a:pt x="2177650" y="0"/>
                </a:cubicBezTo>
                <a:close/>
              </a:path>
            </a:pathLst>
          </a:custGeom>
          <a:gradFill>
            <a:gsLst>
              <a:gs pos="11000">
                <a:srgbClr val="10B1A2"/>
              </a:gs>
              <a:gs pos="68000">
                <a:srgbClr val="174F7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Oval 32"/>
          <p:cNvSpPr/>
          <p:nvPr userDrawn="1"/>
        </p:nvSpPr>
        <p:spPr>
          <a:xfrm>
            <a:off x="5826406" y="928119"/>
            <a:ext cx="4970207" cy="4970207"/>
          </a:xfrm>
          <a:prstGeom prst="ellipse">
            <a:avLst/>
          </a:prstGeom>
          <a:noFill/>
          <a:ln>
            <a:solidFill>
              <a:srgbClr val="6D6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7"/>
          <p:cNvSpPr>
            <a:spLocks noGrp="1"/>
          </p:cNvSpPr>
          <p:nvPr>
            <p:ph type="pic" sz="quarter" idx="10" hasCustomPrompt="1"/>
          </p:nvPr>
        </p:nvSpPr>
        <p:spPr>
          <a:xfrm>
            <a:off x="5819671" y="-789158"/>
            <a:ext cx="6749004" cy="6749004"/>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17" name="Text Placeholder 23"/>
          <p:cNvSpPr>
            <a:spLocks noGrp="1"/>
          </p:cNvSpPr>
          <p:nvPr>
            <p:ph type="body" sz="quarter" idx="12" hasCustomPrompt="1"/>
          </p:nvPr>
        </p:nvSpPr>
        <p:spPr>
          <a:xfrm>
            <a:off x="323510" y="3811560"/>
            <a:ext cx="4654134" cy="1806803"/>
          </a:xfrm>
        </p:spPr>
        <p:txBody>
          <a:bodyPr>
            <a:normAutofit/>
          </a:bodyPr>
          <a:lstStyle>
            <a:lvl1pPr marL="0" indent="0" algn="l">
              <a:lnSpc>
                <a:spcPts val="4000"/>
              </a:lnSpc>
              <a:buNone/>
              <a:defRPr sz="3600" b="0" baseline="0">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Title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5214" y="428605"/>
            <a:ext cx="4722540" cy="1797044"/>
          </a:xfrm>
          <a:prstGeom prst="rect">
            <a:avLst/>
          </a:prstGeom>
        </p:spPr>
      </p:pic>
      <p:pic>
        <p:nvPicPr>
          <p:cNvPr id="21" name="Picture 20"/>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1251277" y="4746548"/>
            <a:ext cx="690436" cy="673218"/>
          </a:xfrm>
          <a:prstGeom prst="rect">
            <a:avLst/>
          </a:prstGeom>
        </p:spPr>
      </p:pic>
      <p:pic>
        <p:nvPicPr>
          <p:cNvPr id="22" name="Picture 21"/>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6539169" y="5015718"/>
            <a:ext cx="1363247" cy="1350410"/>
          </a:xfrm>
          <a:prstGeom prst="rect">
            <a:avLst/>
          </a:prstGeom>
        </p:spPr>
      </p:pic>
      <p:pic>
        <p:nvPicPr>
          <p:cNvPr id="24" name="Picture 23"/>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4680028" y="2183126"/>
            <a:ext cx="2227993" cy="2220696"/>
          </a:xfrm>
          <a:prstGeom prst="rect">
            <a:avLst/>
          </a:prstGeom>
        </p:spPr>
      </p:pic>
      <p:pic>
        <p:nvPicPr>
          <p:cNvPr id="14" name="Picture 1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001000" y="6033246"/>
            <a:ext cx="3991439" cy="561609"/>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NAVY)">
    <p:spTree>
      <p:nvGrpSpPr>
        <p:cNvPr id="1" name=""/>
        <p:cNvGrpSpPr/>
        <p:nvPr/>
      </p:nvGrpSpPr>
      <p:grpSpPr>
        <a:xfrm>
          <a:off x="0" y="0"/>
          <a:ext cx="0" cy="0"/>
          <a:chOff x="0" y="0"/>
          <a:chExt cx="0" cy="0"/>
        </a:xfrm>
      </p:grpSpPr>
      <p:sp>
        <p:nvSpPr>
          <p:cNvPr id="28" name="Arc 27"/>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5"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36"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6" name="Picture 15"/>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7" name="Picture 16"/>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18" name="Picture 17"/>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slide (PINK)">
    <p:spTree>
      <p:nvGrpSpPr>
        <p:cNvPr id="1" name=""/>
        <p:cNvGrpSpPr/>
        <p:nvPr/>
      </p:nvGrpSpPr>
      <p:grpSpPr>
        <a:xfrm>
          <a:off x="0" y="0"/>
          <a:ext cx="0" cy="0"/>
          <a:chOff x="0" y="0"/>
          <a:chExt cx="0" cy="0"/>
        </a:xfrm>
      </p:grpSpPr>
      <p:sp>
        <p:nvSpPr>
          <p:cNvPr id="27" name="Arc 26"/>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3"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34"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6" name="Picture 15"/>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7" name="Picture 16"/>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18" name="Picture 17"/>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lide (TURQUOISE)">
    <p:spTree>
      <p:nvGrpSpPr>
        <p:cNvPr id="1" name=""/>
        <p:cNvGrpSpPr/>
        <p:nvPr/>
      </p:nvGrpSpPr>
      <p:grpSpPr>
        <a:xfrm>
          <a:off x="0" y="0"/>
          <a:ext cx="0" cy="0"/>
          <a:chOff x="0" y="0"/>
          <a:chExt cx="0" cy="0"/>
        </a:xfrm>
      </p:grpSpPr>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2"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23"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6" name="Picture 15"/>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7" name="Picture 16"/>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6311624" y="5825975"/>
            <a:ext cx="971528" cy="962379"/>
          </a:xfrm>
          <a:prstGeom prst="rect">
            <a:avLst/>
          </a:prstGeom>
        </p:spPr>
      </p:pic>
      <p:pic>
        <p:nvPicPr>
          <p:cNvPr id="20" name="Picture 19"/>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7920919" y="2330561"/>
            <a:ext cx="933458" cy="910180"/>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LIME)">
    <p:spTree>
      <p:nvGrpSpPr>
        <p:cNvPr id="1" name=""/>
        <p:cNvGrpSpPr/>
        <p:nvPr/>
      </p:nvGrpSpPr>
      <p:grpSpPr>
        <a:xfrm>
          <a:off x="0" y="0"/>
          <a:ext cx="0" cy="0"/>
          <a:chOff x="0" y="0"/>
          <a:chExt cx="0" cy="0"/>
        </a:xfrm>
      </p:grpSpPr>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userDrawn="1"/>
        </p:nvSpPr>
        <p:spPr>
          <a:xfrm>
            <a:off x="0" y="0"/>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2"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23"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3" name="Picture 12"/>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pic>
        <p:nvPicPr>
          <p:cNvPr id="14" name="Picture 13"/>
          <p:cNvPicPr>
            <a:picLocks noChangeAspect="1"/>
          </p:cNvPicPr>
          <p:nvPr userDrawn="1"/>
        </p:nvPicPr>
        <p:blipFill rotWithShape="1">
          <a:blip r:embed="rId4" cstate="screen">
            <a:alphaModFix/>
            <a:extLst>
              <a:ext uri="{28A0092B-C50C-407E-A947-70E740481C1C}">
                <a14:useLocalDpi xmlns:a14="http://schemas.microsoft.com/office/drawing/2010/main"/>
              </a:ext>
            </a:extLst>
          </a:blip>
          <a:srcRect/>
          <a:stretch/>
        </p:blipFill>
        <p:spPr>
          <a:xfrm>
            <a:off x="6370850" y="0"/>
            <a:ext cx="2446525" cy="2040365"/>
          </a:xfrm>
          <a:prstGeom prst="rect">
            <a:avLst/>
          </a:prstGeom>
        </p:spPr>
      </p:pic>
      <p:pic>
        <p:nvPicPr>
          <p:cNvPr id="18" name="Picture 17"/>
          <p:cNvPicPr>
            <a:picLocks noChangeAspect="1"/>
          </p:cNvPicPr>
          <p:nvPr userDrawn="1"/>
        </p:nvPicPr>
        <p:blipFill rotWithShape="1">
          <a:blip r:embed="rId5" cstate="screen">
            <a:alphaModFix/>
            <a:extLst>
              <a:ext uri="{28A0092B-C50C-407E-A947-70E740481C1C}">
                <a14:useLocalDpi xmlns:a14="http://schemas.microsoft.com/office/drawing/2010/main"/>
              </a:ext>
            </a:extLst>
          </a:blip>
          <a:srcRect/>
          <a:stretch/>
        </p:blipFill>
        <p:spPr>
          <a:xfrm>
            <a:off x="7895914" y="2475120"/>
            <a:ext cx="921461" cy="871608"/>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1">
    <p:spTree>
      <p:nvGrpSpPr>
        <p:cNvPr id="1" name=""/>
        <p:cNvGrpSpPr/>
        <p:nvPr/>
      </p:nvGrpSpPr>
      <p:grpSpPr>
        <a:xfrm>
          <a:off x="0" y="0"/>
          <a:ext cx="0" cy="0"/>
          <a:chOff x="0" y="0"/>
          <a:chExt cx="0" cy="0"/>
        </a:xfrm>
      </p:grpSpPr>
      <p:cxnSp>
        <p:nvCxnSpPr>
          <p:cNvPr id="21" name="Straight Connector 20"/>
          <p:cNvCxnSpPr/>
          <p:nvPr userDrawn="1"/>
        </p:nvCxnSpPr>
        <p:spPr>
          <a:xfrm>
            <a:off x="-36415" y="299701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hasCustomPrompt="1"/>
          </p:nvPr>
        </p:nvSpPr>
        <p:spPr>
          <a:xfrm>
            <a:off x="303467" y="3845751"/>
            <a:ext cx="2672815" cy="1878334"/>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2" name="Text Placeholder 2"/>
          <p:cNvSpPr>
            <a:spLocks noGrp="1"/>
          </p:cNvSpPr>
          <p:nvPr>
            <p:ph type="body" sz="quarter" idx="11" hasCustomPrompt="1"/>
          </p:nvPr>
        </p:nvSpPr>
        <p:spPr>
          <a:xfrm>
            <a:off x="3243611" y="383455"/>
            <a:ext cx="2672815" cy="1779573"/>
          </a:xfrm>
        </p:spPr>
        <p:txBody>
          <a:bodyPr anchor="b">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4" name="Text Placeholder 2"/>
          <p:cNvSpPr>
            <a:spLocks noGrp="1"/>
          </p:cNvSpPr>
          <p:nvPr>
            <p:ph type="body" sz="quarter" idx="12" hasCustomPrompt="1"/>
          </p:nvPr>
        </p:nvSpPr>
        <p:spPr>
          <a:xfrm>
            <a:off x="6115112" y="3845751"/>
            <a:ext cx="2672815" cy="192257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6" name="Text Placeholder 2"/>
          <p:cNvSpPr>
            <a:spLocks noGrp="1"/>
          </p:cNvSpPr>
          <p:nvPr>
            <p:ph type="body" sz="quarter" idx="13" hasCustomPrompt="1"/>
          </p:nvPr>
        </p:nvSpPr>
        <p:spPr>
          <a:xfrm>
            <a:off x="9068395" y="383458"/>
            <a:ext cx="2672815" cy="1779573"/>
          </a:xfrm>
        </p:spPr>
        <p:txBody>
          <a:bodyPr anchor="b">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 name="Oval 1"/>
          <p:cNvSpPr/>
          <p:nvPr userDrawn="1"/>
        </p:nvSpPr>
        <p:spPr>
          <a:xfrm>
            <a:off x="985917" y="2341774"/>
            <a:ext cx="1327355" cy="1327355"/>
          </a:xfrm>
          <a:prstGeom prst="ellipse">
            <a:avLst/>
          </a:pr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3936550" y="2357577"/>
            <a:ext cx="1327355" cy="1327355"/>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6751909" y="2313333"/>
            <a:ext cx="1327355" cy="1327355"/>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9765418" y="2342845"/>
            <a:ext cx="1327355" cy="1327355"/>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2">
    <p:spTree>
      <p:nvGrpSpPr>
        <p:cNvPr id="1" name=""/>
        <p:cNvGrpSpPr/>
        <p:nvPr/>
      </p:nvGrpSpPr>
      <p:grpSpPr>
        <a:xfrm>
          <a:off x="0" y="0"/>
          <a:ext cx="0" cy="0"/>
          <a:chOff x="0" y="0"/>
          <a:chExt cx="0" cy="0"/>
        </a:xfrm>
      </p:grpSpPr>
      <p:cxnSp>
        <p:nvCxnSpPr>
          <p:cNvPr id="18" name="Straight Connector 17"/>
          <p:cNvCxnSpPr/>
          <p:nvPr userDrawn="1"/>
        </p:nvCxnSpPr>
        <p:spPr>
          <a:xfrm>
            <a:off x="-6261" y="1227211"/>
            <a:ext cx="12192000" cy="0"/>
          </a:xfrm>
          <a:prstGeom prst="line">
            <a:avLst/>
          </a:prstGeom>
          <a:ln>
            <a:solidFill>
              <a:srgbClr val="353E47"/>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10" hasCustomPrompt="1"/>
          </p:nvPr>
        </p:nvSpPr>
        <p:spPr>
          <a:xfrm>
            <a:off x="333621" y="2090693"/>
            <a:ext cx="2672815" cy="371208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Text Placeholder 2"/>
          <p:cNvSpPr>
            <a:spLocks noGrp="1"/>
          </p:cNvSpPr>
          <p:nvPr>
            <p:ph type="body" sz="quarter" idx="11" hasCustomPrompt="1"/>
          </p:nvPr>
        </p:nvSpPr>
        <p:spPr>
          <a:xfrm>
            <a:off x="3273765" y="2090693"/>
            <a:ext cx="2672815" cy="3712088"/>
          </a:xfrm>
        </p:spPr>
        <p:txBody>
          <a:bodyPr anchor="t">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1" name="Text Placeholder 2"/>
          <p:cNvSpPr>
            <a:spLocks noGrp="1"/>
          </p:cNvSpPr>
          <p:nvPr>
            <p:ph type="body" sz="quarter" idx="12" hasCustomPrompt="1"/>
          </p:nvPr>
        </p:nvSpPr>
        <p:spPr>
          <a:xfrm>
            <a:off x="6145266" y="2090693"/>
            <a:ext cx="2672815" cy="371208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2" name="Text Placeholder 2"/>
          <p:cNvSpPr>
            <a:spLocks noGrp="1"/>
          </p:cNvSpPr>
          <p:nvPr>
            <p:ph type="body" sz="quarter" idx="13" hasCustomPrompt="1"/>
          </p:nvPr>
        </p:nvSpPr>
        <p:spPr>
          <a:xfrm>
            <a:off x="9098549" y="2090693"/>
            <a:ext cx="2672815" cy="3712088"/>
          </a:xfrm>
        </p:spPr>
        <p:txBody>
          <a:bodyPr anchor="t">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3" name="Oval 22"/>
          <p:cNvSpPr/>
          <p:nvPr userDrawn="1"/>
        </p:nvSpPr>
        <p:spPr>
          <a:xfrm>
            <a:off x="1016071" y="571968"/>
            <a:ext cx="1327355" cy="1327355"/>
          </a:xfrm>
          <a:prstGeom prst="ellipse">
            <a:avLst/>
          </a:pr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userDrawn="1"/>
        </p:nvSpPr>
        <p:spPr>
          <a:xfrm>
            <a:off x="3966704" y="587771"/>
            <a:ext cx="1327355" cy="1327355"/>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6782063" y="543527"/>
            <a:ext cx="1327355" cy="1327355"/>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9795572" y="573039"/>
            <a:ext cx="1327355" cy="1327355"/>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column with icons slide">
    <p:spTree>
      <p:nvGrpSpPr>
        <p:cNvPr id="1" name=""/>
        <p:cNvGrpSpPr/>
        <p:nvPr/>
      </p:nvGrpSpPr>
      <p:grpSpPr>
        <a:xfrm>
          <a:off x="0" y="0"/>
          <a:ext cx="0" cy="0"/>
          <a:chOff x="0" y="0"/>
          <a:chExt cx="0" cy="0"/>
        </a:xfrm>
      </p:grpSpPr>
      <p:sp>
        <p:nvSpPr>
          <p:cNvPr id="12" name="Rectangle 11"/>
          <p:cNvSpPr/>
          <p:nvPr userDrawn="1"/>
        </p:nvSpPr>
        <p:spPr>
          <a:xfrm>
            <a:off x="0" y="0"/>
            <a:ext cx="12192000" cy="2728452"/>
          </a:xfrm>
          <a:prstGeom prst="rect">
            <a:avLst/>
          </a:prstGeom>
          <a:gradFill>
            <a:gsLst>
              <a:gs pos="11000">
                <a:srgbClr val="10B1A2"/>
              </a:gs>
              <a:gs pos="68000">
                <a:srgbClr val="174F7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3C55"/>
              </a:solidFill>
            </a:endParaRPr>
          </a:p>
        </p:txBody>
      </p:sp>
      <p:sp>
        <p:nvSpPr>
          <p:cNvPr id="17" name="Oval 41"/>
          <p:cNvSpPr>
            <a:spLocks noChangeArrowheads="1"/>
          </p:cNvSpPr>
          <p:nvPr userDrawn="1"/>
        </p:nvSpPr>
        <p:spPr bwMode="auto">
          <a:xfrm>
            <a:off x="1863747" y="2031864"/>
            <a:ext cx="1049910" cy="1049910"/>
          </a:xfrm>
          <a:prstGeom prst="ellipse">
            <a:avLst/>
          </a:prstGeom>
          <a:solidFill>
            <a:srgbClr val="E63275"/>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8" name="Text Placeholder 23"/>
          <p:cNvSpPr>
            <a:spLocks noGrp="1"/>
          </p:cNvSpPr>
          <p:nvPr>
            <p:ph type="body" sz="quarter" idx="13" hasCustomPrompt="1"/>
          </p:nvPr>
        </p:nvSpPr>
        <p:spPr>
          <a:xfrm>
            <a:off x="0" y="826647"/>
            <a:ext cx="12192000"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2" name="Text Placeholder 23"/>
          <p:cNvSpPr>
            <a:spLocks noGrp="1"/>
          </p:cNvSpPr>
          <p:nvPr>
            <p:ph type="body" sz="quarter" idx="14" hasCustomPrompt="1"/>
          </p:nvPr>
        </p:nvSpPr>
        <p:spPr>
          <a:xfrm>
            <a:off x="684287" y="3236316"/>
            <a:ext cx="3408830" cy="1045795"/>
          </a:xfrm>
        </p:spPr>
        <p:txBody>
          <a:bodyPr anchor="ctr">
            <a:normAutofit/>
          </a:bodyPr>
          <a:lstStyle>
            <a:lvl1pPr marL="0" indent="0" algn="ctr">
              <a:buNone/>
              <a:defRPr sz="3000">
                <a:solidFill>
                  <a:srgbClr val="6D6E6C"/>
                </a:solidFill>
                <a:latin typeface="+mn-lt"/>
              </a:defRPr>
            </a:lvl1pPr>
          </a:lstStyle>
          <a:p>
            <a:pPr lvl="0"/>
            <a:r>
              <a:rPr lang="en-US" dirty="0"/>
              <a:t>Sub Title</a:t>
            </a:r>
          </a:p>
        </p:txBody>
      </p:sp>
      <p:sp>
        <p:nvSpPr>
          <p:cNvPr id="23" name="Text Placeholder 23"/>
          <p:cNvSpPr>
            <a:spLocks noGrp="1"/>
          </p:cNvSpPr>
          <p:nvPr>
            <p:ph type="body" sz="quarter" idx="15" hasCustomPrompt="1"/>
          </p:nvPr>
        </p:nvSpPr>
        <p:spPr>
          <a:xfrm>
            <a:off x="684287" y="4432247"/>
            <a:ext cx="3408830" cy="1412740"/>
          </a:xfrm>
        </p:spPr>
        <p:txBody>
          <a:bodyPr>
            <a:normAutofit/>
          </a:bodyPr>
          <a:lstStyle>
            <a:lvl1pPr marL="0" indent="0" algn="ctr">
              <a:buNone/>
              <a:defRPr sz="2400">
                <a:solidFill>
                  <a:srgbClr val="6D6E6C"/>
                </a:solidFill>
                <a:latin typeface="+mn-lt"/>
              </a:defRPr>
            </a:lvl1pPr>
          </a:lstStyle>
          <a:p>
            <a:pPr lvl="0"/>
            <a:r>
              <a:rPr lang="en-US" dirty="0"/>
              <a:t>Main Body Text</a:t>
            </a:r>
          </a:p>
        </p:txBody>
      </p:sp>
      <p:cxnSp>
        <p:nvCxnSpPr>
          <p:cNvPr id="4" name="Straight Connector 3"/>
          <p:cNvCxnSpPr/>
          <p:nvPr userDrawn="1"/>
        </p:nvCxnSpPr>
        <p:spPr>
          <a:xfrm flipH="1">
            <a:off x="555813" y="4342602"/>
            <a:ext cx="3591091" cy="0"/>
          </a:xfrm>
          <a:prstGeom prst="line">
            <a:avLst/>
          </a:prstGeom>
          <a:ln>
            <a:solidFill>
              <a:srgbClr val="E63275"/>
            </a:solidFill>
          </a:ln>
        </p:spPr>
        <p:style>
          <a:lnRef idx="1">
            <a:schemeClr val="accent1"/>
          </a:lnRef>
          <a:fillRef idx="0">
            <a:schemeClr val="accent1"/>
          </a:fillRef>
          <a:effectRef idx="0">
            <a:schemeClr val="accent1"/>
          </a:effectRef>
          <a:fontRef idx="minor">
            <a:schemeClr val="tx1"/>
          </a:fontRef>
        </p:style>
      </p:cxnSp>
      <p:sp>
        <p:nvSpPr>
          <p:cNvPr id="25" name="Oval 41"/>
          <p:cNvSpPr>
            <a:spLocks noChangeArrowheads="1"/>
          </p:cNvSpPr>
          <p:nvPr userDrawn="1"/>
        </p:nvSpPr>
        <p:spPr bwMode="auto">
          <a:xfrm>
            <a:off x="5691676" y="2031864"/>
            <a:ext cx="1049910" cy="1049910"/>
          </a:xfrm>
          <a:prstGeom prst="ellipse">
            <a:avLst/>
          </a:prstGeom>
          <a:solidFill>
            <a:srgbClr val="10B1A2"/>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Text Placeholder 23"/>
          <p:cNvSpPr>
            <a:spLocks noGrp="1"/>
          </p:cNvSpPr>
          <p:nvPr>
            <p:ph type="body" sz="quarter" idx="16" hasCustomPrompt="1"/>
          </p:nvPr>
        </p:nvSpPr>
        <p:spPr>
          <a:xfrm>
            <a:off x="4512216" y="3236316"/>
            <a:ext cx="3408830" cy="1045795"/>
          </a:xfrm>
        </p:spPr>
        <p:txBody>
          <a:bodyPr anchor="ctr">
            <a:normAutofit/>
          </a:bodyPr>
          <a:lstStyle>
            <a:lvl1pPr marL="0" indent="0" algn="ctr">
              <a:buNone/>
              <a:defRPr sz="3000">
                <a:solidFill>
                  <a:srgbClr val="6D6E6C"/>
                </a:solidFill>
                <a:latin typeface="+mn-lt"/>
              </a:defRPr>
            </a:lvl1pPr>
          </a:lstStyle>
          <a:p>
            <a:pPr lvl="0"/>
            <a:r>
              <a:rPr lang="en-US" dirty="0"/>
              <a:t>Sub Title</a:t>
            </a:r>
          </a:p>
        </p:txBody>
      </p:sp>
      <p:sp>
        <p:nvSpPr>
          <p:cNvPr id="27" name="Text Placeholder 23"/>
          <p:cNvSpPr>
            <a:spLocks noGrp="1"/>
          </p:cNvSpPr>
          <p:nvPr>
            <p:ph type="body" sz="quarter" idx="17" hasCustomPrompt="1"/>
          </p:nvPr>
        </p:nvSpPr>
        <p:spPr>
          <a:xfrm>
            <a:off x="4512216" y="4432247"/>
            <a:ext cx="3408830" cy="1412740"/>
          </a:xfrm>
        </p:spPr>
        <p:txBody>
          <a:bodyPr>
            <a:normAutofit/>
          </a:bodyPr>
          <a:lstStyle>
            <a:lvl1pPr marL="0" indent="0" algn="ctr">
              <a:buNone/>
              <a:defRPr sz="2400">
                <a:solidFill>
                  <a:srgbClr val="6D6E6C"/>
                </a:solidFill>
                <a:latin typeface="+mn-lt"/>
              </a:defRPr>
            </a:lvl1pPr>
          </a:lstStyle>
          <a:p>
            <a:pPr lvl="0"/>
            <a:r>
              <a:rPr lang="en-US" dirty="0"/>
              <a:t>Main Body Text</a:t>
            </a:r>
          </a:p>
        </p:txBody>
      </p:sp>
      <p:cxnSp>
        <p:nvCxnSpPr>
          <p:cNvPr id="28" name="Straight Connector 27"/>
          <p:cNvCxnSpPr/>
          <p:nvPr userDrawn="1"/>
        </p:nvCxnSpPr>
        <p:spPr>
          <a:xfrm flipH="1">
            <a:off x="4383742" y="4342602"/>
            <a:ext cx="3591091" cy="0"/>
          </a:xfrm>
          <a:prstGeom prst="line">
            <a:avLst/>
          </a:prstGeom>
          <a:ln>
            <a:solidFill>
              <a:srgbClr val="42B2E6"/>
            </a:solidFill>
          </a:ln>
        </p:spPr>
        <p:style>
          <a:lnRef idx="1">
            <a:schemeClr val="accent1"/>
          </a:lnRef>
          <a:fillRef idx="0">
            <a:schemeClr val="accent1"/>
          </a:fillRef>
          <a:effectRef idx="0">
            <a:schemeClr val="accent1"/>
          </a:effectRef>
          <a:fontRef idx="minor">
            <a:schemeClr val="tx1"/>
          </a:fontRef>
        </p:style>
      </p:cxnSp>
      <p:sp>
        <p:nvSpPr>
          <p:cNvPr id="29" name="Oval 41"/>
          <p:cNvSpPr>
            <a:spLocks noChangeArrowheads="1"/>
          </p:cNvSpPr>
          <p:nvPr userDrawn="1"/>
        </p:nvSpPr>
        <p:spPr bwMode="auto">
          <a:xfrm>
            <a:off x="9407546" y="2031864"/>
            <a:ext cx="1049910" cy="1049910"/>
          </a:xfrm>
          <a:prstGeom prst="ellipse">
            <a:avLst/>
          </a:prstGeom>
          <a:solidFill>
            <a:srgbClr val="CEDA29"/>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Text Placeholder 23"/>
          <p:cNvSpPr>
            <a:spLocks noGrp="1"/>
          </p:cNvSpPr>
          <p:nvPr>
            <p:ph type="body" sz="quarter" idx="18" hasCustomPrompt="1"/>
          </p:nvPr>
        </p:nvSpPr>
        <p:spPr>
          <a:xfrm>
            <a:off x="8228086" y="3236316"/>
            <a:ext cx="3408830" cy="1045795"/>
          </a:xfrm>
        </p:spPr>
        <p:txBody>
          <a:bodyPr anchor="ctr">
            <a:normAutofit/>
          </a:bodyPr>
          <a:lstStyle>
            <a:lvl1pPr marL="0" indent="0" algn="ctr">
              <a:buNone/>
              <a:defRPr sz="3000">
                <a:solidFill>
                  <a:srgbClr val="6D6E6C"/>
                </a:solidFill>
                <a:latin typeface="+mn-lt"/>
              </a:defRPr>
            </a:lvl1pPr>
          </a:lstStyle>
          <a:p>
            <a:pPr lvl="0"/>
            <a:r>
              <a:rPr lang="en-US" dirty="0"/>
              <a:t>Sub Title</a:t>
            </a:r>
          </a:p>
        </p:txBody>
      </p:sp>
      <p:sp>
        <p:nvSpPr>
          <p:cNvPr id="31" name="Text Placeholder 23"/>
          <p:cNvSpPr>
            <a:spLocks noGrp="1"/>
          </p:cNvSpPr>
          <p:nvPr>
            <p:ph type="body" sz="quarter" idx="19" hasCustomPrompt="1"/>
          </p:nvPr>
        </p:nvSpPr>
        <p:spPr>
          <a:xfrm>
            <a:off x="8228086" y="4432247"/>
            <a:ext cx="3408830" cy="1412740"/>
          </a:xfrm>
        </p:spPr>
        <p:txBody>
          <a:bodyPr>
            <a:normAutofit/>
          </a:bodyPr>
          <a:lstStyle>
            <a:lvl1pPr marL="0" indent="0" algn="ctr">
              <a:buNone/>
              <a:defRPr sz="2400">
                <a:solidFill>
                  <a:srgbClr val="6D6E6C"/>
                </a:solidFill>
                <a:latin typeface="+mn-lt"/>
              </a:defRPr>
            </a:lvl1pPr>
          </a:lstStyle>
          <a:p>
            <a:pPr lvl="0"/>
            <a:r>
              <a:rPr lang="en-US" dirty="0"/>
              <a:t>Main Body Text</a:t>
            </a:r>
          </a:p>
        </p:txBody>
      </p:sp>
      <p:cxnSp>
        <p:nvCxnSpPr>
          <p:cNvPr id="35" name="Straight Connector 34"/>
          <p:cNvCxnSpPr/>
          <p:nvPr userDrawn="1"/>
        </p:nvCxnSpPr>
        <p:spPr>
          <a:xfrm flipH="1">
            <a:off x="8099612" y="4342602"/>
            <a:ext cx="3591091" cy="0"/>
          </a:xfrm>
          <a:prstGeom prst="line">
            <a:avLst/>
          </a:prstGeom>
          <a:ln>
            <a:solidFill>
              <a:srgbClr val="CEDA29"/>
            </a:solidFill>
          </a:ln>
        </p:spPr>
        <p:style>
          <a:lnRef idx="1">
            <a:schemeClr val="accent1"/>
          </a:lnRef>
          <a:fillRef idx="0">
            <a:schemeClr val="accent1"/>
          </a:fillRef>
          <a:effectRef idx="0">
            <a:schemeClr val="accent1"/>
          </a:effectRef>
          <a:fontRef idx="minor">
            <a:schemeClr val="tx1"/>
          </a:fontRef>
        </p:style>
      </p:cxnSp>
      <p:sp>
        <p:nvSpPr>
          <p:cNvPr id="21"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bullets slide">
    <p:spTree>
      <p:nvGrpSpPr>
        <p:cNvPr id="1" name=""/>
        <p:cNvGrpSpPr/>
        <p:nvPr/>
      </p:nvGrpSpPr>
      <p:grpSpPr>
        <a:xfrm>
          <a:off x="0" y="0"/>
          <a:ext cx="0" cy="0"/>
          <a:chOff x="0" y="0"/>
          <a:chExt cx="0" cy="0"/>
        </a:xfrm>
      </p:grpSpPr>
      <p:sp>
        <p:nvSpPr>
          <p:cNvPr id="34" name="Rectangle 33"/>
          <p:cNvSpPr/>
          <p:nvPr userDrawn="1"/>
        </p:nvSpPr>
        <p:spPr>
          <a:xfrm>
            <a:off x="4903304" y="1126433"/>
            <a:ext cx="7288696" cy="1302295"/>
          </a:xfrm>
          <a:prstGeom prst="rect">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4903304" y="2749824"/>
            <a:ext cx="7288696" cy="1302295"/>
          </a:xfrm>
          <a:prstGeom prst="rect">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4903304" y="4373215"/>
            <a:ext cx="7288696" cy="1302295"/>
          </a:xfrm>
          <a:prstGeom prst="rect">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54456" y="677649"/>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44" name="Text Placeholder 23"/>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US" dirty="0"/>
              <a:t>01</a:t>
            </a:r>
          </a:p>
        </p:txBody>
      </p:sp>
      <p:sp>
        <p:nvSpPr>
          <p:cNvPr id="45" name="Text Placeholder 2"/>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51" name="Straight Connector 50"/>
          <p:cNvCxnSpPr/>
          <p:nvPr userDrawn="1"/>
        </p:nvCxnSpPr>
        <p:spPr>
          <a:xfrm>
            <a:off x="417209" y="1920386"/>
            <a:ext cx="4287526"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52" name="Text Placeholder 23"/>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US" dirty="0"/>
              <a:t>02</a:t>
            </a:r>
          </a:p>
        </p:txBody>
      </p:sp>
      <p:sp>
        <p:nvSpPr>
          <p:cNvPr id="53" name="Text Placeholder 2"/>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54" name="Text Placeholder 23"/>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US" dirty="0"/>
              <a:t>03</a:t>
            </a:r>
          </a:p>
        </p:txBody>
      </p:sp>
      <p:sp>
        <p:nvSpPr>
          <p:cNvPr id="55" name="Text Placeholder 2"/>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3" name="Picture 2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ptop slide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25"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26" name="Text Placeholder 25"/>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cxnSp>
        <p:nvCxnSpPr>
          <p:cNvPr id="27" name="Straight Connector 26"/>
          <p:cNvCxnSpPr/>
          <p:nvPr userDrawn="1"/>
        </p:nvCxnSpPr>
        <p:spPr>
          <a:xfrm flipH="1">
            <a:off x="280404" y="945173"/>
            <a:ext cx="11623126"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1"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ptop slide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cxnSp>
        <p:nvCxnSpPr>
          <p:cNvPr id="27" name="Straight Connector 26"/>
          <p:cNvCxnSpPr/>
          <p:nvPr userDrawn="1"/>
        </p:nvCxnSpPr>
        <p:spPr>
          <a:xfrm flipH="1">
            <a:off x="378379" y="1908558"/>
            <a:ext cx="6789867"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9" name="Text Placeholder 23"/>
          <p:cNvSpPr>
            <a:spLocks noGrp="1"/>
          </p:cNvSpPr>
          <p:nvPr>
            <p:ph type="body" sz="quarter" idx="16" hasCustomPrompt="1"/>
          </p:nvPr>
        </p:nvSpPr>
        <p:spPr>
          <a:xfrm>
            <a:off x="643223" y="1079254"/>
            <a:ext cx="6361734"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0" name="Text Placeholder 25"/>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3"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Design 1">
    <p:spTree>
      <p:nvGrpSpPr>
        <p:cNvPr id="1" name=""/>
        <p:cNvGrpSpPr/>
        <p:nvPr/>
      </p:nvGrpSpPr>
      <p:grpSpPr>
        <a:xfrm>
          <a:off x="0" y="0"/>
          <a:ext cx="0" cy="0"/>
          <a:chOff x="0" y="0"/>
          <a:chExt cx="0" cy="0"/>
        </a:xfrm>
      </p:grpSpPr>
      <p:sp>
        <p:nvSpPr>
          <p:cNvPr id="36" name="Freeform 35"/>
          <p:cNvSpPr/>
          <p:nvPr userDrawn="1"/>
        </p:nvSpPr>
        <p:spPr>
          <a:xfrm>
            <a:off x="4904509" y="-13648"/>
            <a:ext cx="7329055" cy="6871648"/>
          </a:xfrm>
          <a:custGeom>
            <a:avLst/>
            <a:gdLst>
              <a:gd name="connsiteX0" fmla="*/ 2326041 w 7329055"/>
              <a:gd name="connsiteY0" fmla="*/ 0 h 6915800"/>
              <a:gd name="connsiteX1" fmla="*/ 7329055 w 7329055"/>
              <a:gd name="connsiteY1" fmla="*/ 0 h 6915800"/>
              <a:gd name="connsiteX2" fmla="*/ 7329055 w 7329055"/>
              <a:gd name="connsiteY2" fmla="*/ 6915800 h 6915800"/>
              <a:gd name="connsiteX3" fmla="*/ 633281 w 7329055"/>
              <a:gd name="connsiteY3" fmla="*/ 6915800 h 6915800"/>
              <a:gd name="connsiteX4" fmla="*/ 524561 w 7329055"/>
              <a:gd name="connsiteY4" fmla="*/ 6703526 h 6915800"/>
              <a:gd name="connsiteX5" fmla="*/ 0 w 7329055"/>
              <a:gd name="connsiteY5" fmla="*/ 4397304 h 6915800"/>
              <a:gd name="connsiteX6" fmla="*/ 2136758 w 7329055"/>
              <a:gd name="connsiteY6" fmla="*/ 134603 h 691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29055" h="6915800">
                <a:moveTo>
                  <a:pt x="2326041" y="0"/>
                </a:moveTo>
                <a:lnTo>
                  <a:pt x="7329055" y="0"/>
                </a:lnTo>
                <a:lnTo>
                  <a:pt x="7329055" y="6915800"/>
                </a:lnTo>
                <a:lnTo>
                  <a:pt x="633281" y="6915800"/>
                </a:lnTo>
                <a:lnTo>
                  <a:pt x="524561" y="6703526"/>
                </a:lnTo>
                <a:cubicBezTo>
                  <a:pt x="188390" y="6005859"/>
                  <a:pt x="0" y="5223582"/>
                  <a:pt x="0" y="4397304"/>
                </a:cubicBezTo>
                <a:cubicBezTo>
                  <a:pt x="0" y="2652940"/>
                  <a:pt x="839615" y="1104678"/>
                  <a:pt x="2136758" y="134603"/>
                </a:cubicBezTo>
                <a:close/>
              </a:path>
            </a:pathLst>
          </a:custGeom>
          <a:gradFill>
            <a:gsLst>
              <a:gs pos="11000">
                <a:srgbClr val="10B1A2"/>
              </a:gs>
              <a:gs pos="62000">
                <a:srgbClr val="174F7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userDrawn="1"/>
        </p:nvSpPr>
        <p:spPr>
          <a:xfrm>
            <a:off x="5780012" y="1238704"/>
            <a:ext cx="4970207" cy="4970207"/>
          </a:xfrm>
          <a:prstGeom prst="ellipse">
            <a:avLst/>
          </a:prstGeom>
          <a:noFill/>
          <a:ln>
            <a:solidFill>
              <a:srgbClr val="6D6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7"/>
          <p:cNvSpPr>
            <a:spLocks noGrp="1"/>
          </p:cNvSpPr>
          <p:nvPr>
            <p:ph type="pic" sz="quarter" idx="10" hasCustomPrompt="1"/>
          </p:nvPr>
        </p:nvSpPr>
        <p:spPr>
          <a:xfrm>
            <a:off x="5773277" y="-478573"/>
            <a:ext cx="6749004" cy="6749004"/>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17" name="Text Placeholder 23"/>
          <p:cNvSpPr>
            <a:spLocks noGrp="1"/>
          </p:cNvSpPr>
          <p:nvPr>
            <p:ph type="body" sz="quarter" idx="12" hasCustomPrompt="1"/>
          </p:nvPr>
        </p:nvSpPr>
        <p:spPr>
          <a:xfrm>
            <a:off x="577959" y="3410884"/>
            <a:ext cx="4088056" cy="2374946"/>
          </a:xfrm>
        </p:spPr>
        <p:txBody>
          <a:bodyPr>
            <a:normAutofit/>
          </a:bodyPr>
          <a:lstStyle>
            <a:lvl1pPr marL="0" indent="0" algn="l">
              <a:lnSpc>
                <a:spcPts val="4000"/>
              </a:lnSpc>
              <a:buNone/>
              <a:defRPr sz="3600" b="0" baseline="0">
                <a:solidFill>
                  <a:srgbClr val="174F72"/>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Title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5214" y="428605"/>
            <a:ext cx="4722540" cy="1797044"/>
          </a:xfrm>
          <a:prstGeom prst="rect">
            <a:avLst/>
          </a:prstGeom>
        </p:spPr>
      </p:pic>
      <p:pic>
        <p:nvPicPr>
          <p:cNvPr id="22" name="Picture 21"/>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1237264" y="4990472"/>
            <a:ext cx="690436" cy="673218"/>
          </a:xfrm>
          <a:prstGeom prst="rect">
            <a:avLst/>
          </a:prstGeom>
        </p:spPr>
      </p:pic>
      <p:pic>
        <p:nvPicPr>
          <p:cNvPr id="24" name="Picture 23"/>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087689" y="5110625"/>
            <a:ext cx="1363247" cy="1350410"/>
          </a:xfrm>
          <a:prstGeom prst="rect">
            <a:avLst/>
          </a:prstGeom>
        </p:spPr>
      </p:pic>
      <p:pic>
        <p:nvPicPr>
          <p:cNvPr id="26" name="Picture 25"/>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4666015" y="2427050"/>
            <a:ext cx="2227993" cy="2220696"/>
          </a:xfrm>
          <a:prstGeom prst="rect">
            <a:avLst/>
          </a:prstGeom>
        </p:spPr>
      </p:pic>
      <p:pic>
        <p:nvPicPr>
          <p:cNvPr id="14" name="Picture 1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77959" y="5989626"/>
            <a:ext cx="3991439" cy="561609"/>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ne Slid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6" name="Picture Placeholder 5"/>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4"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TITLE</a:t>
            </a:r>
          </a:p>
        </p:txBody>
      </p:sp>
      <p:cxnSp>
        <p:nvCxnSpPr>
          <p:cNvPr id="15" name="Straight Connector 14"/>
          <p:cNvCxnSpPr/>
          <p:nvPr userDrawn="1"/>
        </p:nvCxnSpPr>
        <p:spPr>
          <a:xfrm flipH="1">
            <a:off x="280404" y="945173"/>
            <a:ext cx="11623126"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1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ne Slide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r="3454" b="8248"/>
          <a:stretch/>
        </p:blipFill>
        <p:spPr>
          <a:xfrm>
            <a:off x="6890657" y="550299"/>
            <a:ext cx="5479143" cy="6292294"/>
          </a:xfrm>
          <a:prstGeom prst="rect">
            <a:avLst/>
          </a:prstGeom>
        </p:spPr>
      </p:pic>
      <p:sp>
        <p:nvSpPr>
          <p:cNvPr id="7" name="Picture Placeholder 6"/>
          <p:cNvSpPr>
            <a:spLocks noGrp="1"/>
          </p:cNvSpPr>
          <p:nvPr>
            <p:ph type="pic" sz="quarter" idx="14" hasCustomPrompt="1"/>
          </p:nvPr>
        </p:nvSpPr>
        <p:spPr>
          <a:xfrm>
            <a:off x="7754938" y="1192681"/>
            <a:ext cx="2187575" cy="38862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cxnSp>
        <p:nvCxnSpPr>
          <p:cNvPr id="11" name="Straight Connector 10"/>
          <p:cNvCxnSpPr/>
          <p:nvPr userDrawn="1"/>
        </p:nvCxnSpPr>
        <p:spPr>
          <a:xfrm flipH="1">
            <a:off x="378380" y="1908558"/>
            <a:ext cx="6348991"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12" name="Text Placeholder 23"/>
          <p:cNvSpPr>
            <a:spLocks noGrp="1"/>
          </p:cNvSpPr>
          <p:nvPr>
            <p:ph type="body" sz="quarter" idx="16" hasCustomPrompt="1"/>
          </p:nvPr>
        </p:nvSpPr>
        <p:spPr>
          <a:xfrm>
            <a:off x="643223" y="1079254"/>
            <a:ext cx="5839220"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3" name="Text Placeholder 25"/>
          <p:cNvSpPr>
            <a:spLocks noGrp="1"/>
          </p:cNvSpPr>
          <p:nvPr>
            <p:ph type="body" sz="quarter" idx="17" hasCustomPrompt="1"/>
          </p:nvPr>
        </p:nvSpPr>
        <p:spPr>
          <a:xfrm>
            <a:off x="643223" y="2087287"/>
            <a:ext cx="5839220"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screen">
            <a:biLevel thresh="25000"/>
            <a:alphaModFix amt="2000"/>
            <a:extLst>
              <a:ext uri="{BEBA8EAE-BF5A-486C-A8C5-ECC9F3942E4B}">
                <a14:imgProps xmlns:a14="http://schemas.microsoft.com/office/drawing/2010/main">
                  <a14:imgLayer r:embed="rId3">
                    <a14:imgEffect>
                      <a14:colorTemperature colorTemp="6391"/>
                    </a14:imgEffect>
                  </a14:imgLayer>
                </a14:imgProps>
              </a:ext>
              <a:ext uri="{28A0092B-C50C-407E-A947-70E740481C1C}">
                <a14:useLocalDpi xmlns:a14="http://schemas.microsoft.com/office/drawing/2010/main"/>
              </a:ext>
            </a:extLst>
          </a:blip>
          <a:srcRect/>
          <a:stretch>
            <a:fillRect/>
          </a:stretch>
        </p:blipFill>
        <p:spPr>
          <a:xfrm rot="15744599" flipH="1">
            <a:off x="3423535" y="514727"/>
            <a:ext cx="6322751" cy="5225922"/>
          </a:xfrm>
          <a:custGeom>
            <a:avLst/>
            <a:gdLst>
              <a:gd name="connsiteX0" fmla="*/ 652261 w 652261"/>
              <a:gd name="connsiteY0" fmla="*/ 0 h 539111"/>
              <a:gd name="connsiteX1" fmla="*/ 652261 w 652261"/>
              <a:gd name="connsiteY1" fmla="*/ 352777 h 539111"/>
              <a:gd name="connsiteX2" fmla="*/ 412813 w 652261"/>
              <a:gd name="connsiteY2" fmla="*/ 510679 h 539111"/>
              <a:gd name="connsiteX3" fmla="*/ 431562 w 652261"/>
              <a:gd name="connsiteY3" fmla="*/ 539111 h 539111"/>
              <a:gd name="connsiteX4" fmla="*/ 229560 w 652261"/>
              <a:gd name="connsiteY4" fmla="*/ 539111 h 539111"/>
              <a:gd name="connsiteX5" fmla="*/ 0 w 652261"/>
              <a:gd name="connsiteY5" fmla="*/ 167133 h 539111"/>
              <a:gd name="connsiteX6" fmla="*/ 0 w 652261"/>
              <a:gd name="connsiteY6" fmla="*/ 0 h 53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261" h="539111">
                <a:moveTo>
                  <a:pt x="652261" y="0"/>
                </a:moveTo>
                <a:lnTo>
                  <a:pt x="652261" y="352777"/>
                </a:lnTo>
                <a:lnTo>
                  <a:pt x="412813" y="510679"/>
                </a:lnTo>
                <a:lnTo>
                  <a:pt x="431562" y="539111"/>
                </a:lnTo>
                <a:lnTo>
                  <a:pt x="229560" y="539111"/>
                </a:lnTo>
                <a:lnTo>
                  <a:pt x="0" y="167133"/>
                </a:lnTo>
                <a:lnTo>
                  <a:pt x="0" y="0"/>
                </a:lnTo>
                <a:close/>
              </a:path>
            </a:pathLst>
          </a:custGeom>
        </p:spPr>
      </p:pic>
      <p:sp>
        <p:nvSpPr>
          <p:cNvPr id="41" name="Arc 40"/>
          <p:cNvSpPr/>
          <p:nvPr userDrawn="1"/>
        </p:nvSpPr>
        <p:spPr>
          <a:xfrm flipH="1">
            <a:off x="7261956" y="-901992"/>
            <a:ext cx="6797861" cy="6647700"/>
          </a:xfrm>
          <a:prstGeom prst="arc">
            <a:avLst>
              <a:gd name="adj1" fmla="val 18515705"/>
              <a:gd name="adj2" fmla="val 6898743"/>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userDrawn="1"/>
        </p:nvSpPr>
        <p:spPr>
          <a:xfrm>
            <a:off x="7389115" y="13647"/>
            <a:ext cx="4830180" cy="5732060"/>
          </a:xfrm>
          <a:custGeom>
            <a:avLst/>
            <a:gdLst>
              <a:gd name="connsiteX0" fmla="*/ 1597452 w 4830180"/>
              <a:gd name="connsiteY0" fmla="*/ 0 h 5934062"/>
              <a:gd name="connsiteX1" fmla="*/ 4760544 w 4830180"/>
              <a:gd name="connsiteY1" fmla="*/ 0 h 5934062"/>
              <a:gd name="connsiteX2" fmla="*/ 4830180 w 4830180"/>
              <a:gd name="connsiteY2" fmla="*/ 42305 h 5934062"/>
              <a:gd name="connsiteX3" fmla="*/ 4830180 w 4830180"/>
              <a:gd name="connsiteY3" fmla="*/ 5467824 h 5934062"/>
              <a:gd name="connsiteX4" fmla="*/ 4694297 w 4830180"/>
              <a:gd name="connsiteY4" fmla="*/ 5550374 h 5934062"/>
              <a:gd name="connsiteX5" fmla="*/ 3178998 w 4830180"/>
              <a:gd name="connsiteY5" fmla="*/ 5934062 h 5934062"/>
              <a:gd name="connsiteX6" fmla="*/ 0 w 4830180"/>
              <a:gd name="connsiteY6" fmla="*/ 2755064 h 5934062"/>
              <a:gd name="connsiteX7" fmla="*/ 1401590 w 4830180"/>
              <a:gd name="connsiteY7" fmla="*/ 118989 h 593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0180" h="5934062">
                <a:moveTo>
                  <a:pt x="1597452" y="0"/>
                </a:moveTo>
                <a:lnTo>
                  <a:pt x="4760544" y="0"/>
                </a:lnTo>
                <a:lnTo>
                  <a:pt x="4830180" y="42305"/>
                </a:lnTo>
                <a:lnTo>
                  <a:pt x="4830180" y="5467824"/>
                </a:lnTo>
                <a:lnTo>
                  <a:pt x="4694297" y="5550374"/>
                </a:lnTo>
                <a:cubicBezTo>
                  <a:pt x="4243855" y="5795070"/>
                  <a:pt x="3727658" y="5934062"/>
                  <a:pt x="3178998" y="5934062"/>
                </a:cubicBezTo>
                <a:cubicBezTo>
                  <a:pt x="1423286" y="5934062"/>
                  <a:pt x="0" y="4510776"/>
                  <a:pt x="0" y="2755064"/>
                </a:cubicBezTo>
                <a:cubicBezTo>
                  <a:pt x="0" y="1657744"/>
                  <a:pt x="555971" y="690278"/>
                  <a:pt x="1401590" y="118989"/>
                </a:cubicBezTo>
                <a:close/>
              </a:path>
            </a:pathLst>
          </a:custGeom>
          <a:gradFill flip="none" rotWithShape="1">
            <a:gsLst>
              <a:gs pos="40000">
                <a:srgbClr val="174F72"/>
              </a:gs>
              <a:gs pos="97000">
                <a:srgbClr val="10B1A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 Placeholder 23"/>
          <p:cNvSpPr>
            <a:spLocks noGrp="1"/>
          </p:cNvSpPr>
          <p:nvPr userDrawn="1">
            <p:ph type="body" sz="quarter" idx="13" hasCustomPrompt="1"/>
          </p:nvPr>
        </p:nvSpPr>
        <p:spPr>
          <a:xfrm>
            <a:off x="454758" y="866857"/>
            <a:ext cx="3104978" cy="697353"/>
          </a:xfrm>
        </p:spPr>
        <p:txBody>
          <a:bodyPr anchor="ctr">
            <a:noAutofit/>
          </a:bodyPr>
          <a:lstStyle>
            <a:lvl1pPr marL="0" indent="0" algn="l">
              <a:buNone/>
              <a:defRPr sz="5400" baseline="0">
                <a:solidFill>
                  <a:srgbClr val="174F72"/>
                </a:solidFill>
                <a:latin typeface="+mn-lt"/>
              </a:defRPr>
            </a:lvl1pPr>
          </a:lstStyle>
          <a:p>
            <a:pPr lvl="0"/>
            <a:r>
              <a:rPr lang="en-US" dirty="0"/>
              <a:t>Thank You</a:t>
            </a:r>
          </a:p>
        </p:txBody>
      </p:sp>
      <p:sp>
        <p:nvSpPr>
          <p:cNvPr id="13" name="Text Placeholder 25"/>
          <p:cNvSpPr>
            <a:spLocks noGrp="1"/>
          </p:cNvSpPr>
          <p:nvPr userDrawn="1">
            <p:ph type="body" sz="quarter" idx="14" hasCustomPrompt="1"/>
          </p:nvPr>
        </p:nvSpPr>
        <p:spPr>
          <a:xfrm>
            <a:off x="3890873" y="872468"/>
            <a:ext cx="3854522" cy="697353"/>
          </a:xfrm>
        </p:spPr>
        <p:txBody>
          <a:bodyPr anchor="ctr">
            <a:noAutofit/>
          </a:bodyPr>
          <a:lstStyle>
            <a:lvl1pPr marL="0" indent="0" algn="l">
              <a:buNone/>
              <a:defRPr sz="2800" i="1" baseline="0">
                <a:solidFill>
                  <a:srgbClr val="174F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sp>
        <p:nvSpPr>
          <p:cNvPr id="10" name="Oval 9"/>
          <p:cNvSpPr/>
          <p:nvPr userDrawn="1"/>
        </p:nvSpPr>
        <p:spPr>
          <a:xfrm>
            <a:off x="7118748" y="2332687"/>
            <a:ext cx="591486" cy="591486"/>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sp>
        <p:nvSpPr>
          <p:cNvPr id="15" name="Oval 14"/>
          <p:cNvSpPr/>
          <p:nvPr userDrawn="1"/>
        </p:nvSpPr>
        <p:spPr>
          <a:xfrm>
            <a:off x="7735194" y="4345853"/>
            <a:ext cx="591486" cy="591486"/>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sp>
        <p:nvSpPr>
          <p:cNvPr id="17" name="Oval 16"/>
          <p:cNvSpPr/>
          <p:nvPr userDrawn="1"/>
        </p:nvSpPr>
        <p:spPr>
          <a:xfrm>
            <a:off x="7261957" y="3430213"/>
            <a:ext cx="591486" cy="591486"/>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cxnSp>
        <p:nvCxnSpPr>
          <p:cNvPr id="19" name="Straight Connector 18"/>
          <p:cNvCxnSpPr/>
          <p:nvPr userDrawn="1"/>
        </p:nvCxnSpPr>
        <p:spPr>
          <a:xfrm>
            <a:off x="3734054" y="860398"/>
            <a:ext cx="0" cy="696487"/>
          </a:xfrm>
          <a:prstGeom prst="line">
            <a:avLst/>
          </a:prstGeom>
          <a:ln w="19050">
            <a:solidFill>
              <a:srgbClr val="CEDA29"/>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837392" y="2516430"/>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20" name="Text Placeholder 2"/>
          <p:cNvSpPr>
            <a:spLocks noGrp="1"/>
          </p:cNvSpPr>
          <p:nvPr userDrawn="1">
            <p:ph type="body" sz="quarter" idx="16" hasCustomPrompt="1"/>
          </p:nvPr>
        </p:nvSpPr>
        <p:spPr>
          <a:xfrm>
            <a:off x="7948957" y="3505445"/>
            <a:ext cx="2757540" cy="382588"/>
          </a:xfrm>
        </p:spPr>
        <p:txBody>
          <a:bodyPr anchor="t">
            <a:normAutofit/>
          </a:bodyPr>
          <a:lstStyle>
            <a:lvl1pPr marL="0" indent="0">
              <a:buNone/>
              <a:defRPr sz="1600">
                <a:solidFill>
                  <a:schemeClr val="bg1"/>
                </a:solidFill>
              </a:defRPr>
            </a:lvl1pPr>
          </a:lstStyle>
          <a:p>
            <a:pPr lvl="0"/>
            <a:r>
              <a:rPr lang="en-US" dirty="0"/>
              <a:t>Text 1</a:t>
            </a:r>
          </a:p>
        </p:txBody>
      </p:sp>
      <p:sp>
        <p:nvSpPr>
          <p:cNvPr id="21" name="Text Placeholder 2"/>
          <p:cNvSpPr>
            <a:spLocks noGrp="1"/>
          </p:cNvSpPr>
          <p:nvPr userDrawn="1">
            <p:ph type="body" sz="quarter" idx="17" hasCustomPrompt="1"/>
          </p:nvPr>
        </p:nvSpPr>
        <p:spPr>
          <a:xfrm>
            <a:off x="8425435" y="4433218"/>
            <a:ext cx="2757540" cy="416755"/>
          </a:xfrm>
        </p:spPr>
        <p:txBody>
          <a:bodyPr anchor="t">
            <a:normAutofit/>
          </a:bodyPr>
          <a:lstStyle>
            <a:lvl1pPr marL="0" indent="0">
              <a:buNone/>
              <a:defRPr sz="1600">
                <a:solidFill>
                  <a:schemeClr val="bg1"/>
                </a:solidFill>
              </a:defRPr>
            </a:lvl1pPr>
          </a:lstStyle>
          <a:p>
            <a:pPr lvl="0"/>
            <a:r>
              <a:rPr lang="en-US" dirty="0"/>
              <a:t>Text 1</a:t>
            </a:r>
          </a:p>
        </p:txBody>
      </p:sp>
      <p:pic>
        <p:nvPicPr>
          <p:cNvPr id="23" name="Picture 2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535" y="4920717"/>
            <a:ext cx="4722540" cy="1797044"/>
          </a:xfrm>
          <a:prstGeom prst="rect">
            <a:avLst/>
          </a:prstGeom>
        </p:spPr>
      </p:pic>
      <p:pic>
        <p:nvPicPr>
          <p:cNvPr id="24" name="Picture 2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48957" y="5937081"/>
            <a:ext cx="3991439" cy="561609"/>
          </a:xfrm>
          <a:prstGeom prst="rect">
            <a:avLst/>
          </a:prstGeom>
        </p:spPr>
      </p:pic>
    </p:spTree>
    <p:extLst>
      <p:ext uri="{BB962C8B-B14F-4D97-AF65-F5344CB8AC3E}">
        <p14:creationId xmlns:p14="http://schemas.microsoft.com/office/powerpoint/2010/main" val="642951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15">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NK ICON CIRCLE - with photo &amp; text">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Divider slide - PINK">
    <p:spTree>
      <p:nvGrpSpPr>
        <p:cNvPr id="1" name=""/>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NK ICON CIRCLE - with text">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4161985" y="2117448"/>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8" name="Straight Connector 17"/>
          <p:cNvCxnSpPr/>
          <p:nvPr userDrawn="1"/>
        </p:nvCxnSpPr>
        <p:spPr>
          <a:xfrm flipH="1">
            <a:off x="3764072" y="1901746"/>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27"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7576526">
            <a:off x="84296" y="-28200"/>
            <a:ext cx="3596762" cy="27693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lain Quote Slide - ORANGE">
    <p:spTree>
      <p:nvGrpSpPr>
        <p:cNvPr id="1" name=""/>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slide - PINK">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4">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hoto Top - Text Bottom -  PINK">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5">
    <p:spTree>
      <p:nvGrpSpPr>
        <p:cNvPr id="1" name=""/>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6">
    <p:spTree>
      <p:nvGrpSpPr>
        <p:cNvPr id="1" name=""/>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7">
    <p:spTree>
      <p:nvGrpSpPr>
        <p:cNvPr id="1" name=""/>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8">
    <p:spTree>
      <p:nvGrpSpPr>
        <p:cNvPr id="1" name=""/>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9">
    <p:spTree>
      <p:nvGrpSpPr>
        <p:cNvPr id="1" name=""/>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10">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with 2 colums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4" name="Text Placeholder 25"/>
          <p:cNvSpPr>
            <a:spLocks noGrp="1"/>
          </p:cNvSpPr>
          <p:nvPr>
            <p:ph type="body" sz="quarter" idx="15" hasCustomPrompt="1"/>
          </p:nvPr>
        </p:nvSpPr>
        <p:spPr>
          <a:xfrm>
            <a:off x="4161986" y="2127058"/>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p:cNvSpPr>
            <a:spLocks noGrp="1"/>
          </p:cNvSpPr>
          <p:nvPr>
            <p:ph type="body" sz="quarter" idx="16" hasCustomPrompt="1"/>
          </p:nvPr>
        </p:nvSpPr>
        <p:spPr>
          <a:xfrm>
            <a:off x="7969071" y="2107839"/>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7576526">
            <a:off x="84296" y="-28200"/>
            <a:ext cx="3596762" cy="2769300"/>
          </a:xfrm>
          <a:prstGeom prst="rect">
            <a:avLst/>
          </a:prstGeom>
        </p:spPr>
      </p:pic>
      <p:sp>
        <p:nvSpPr>
          <p:cNvPr id="14"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cxnSp>
        <p:nvCxnSpPr>
          <p:cNvPr id="17" name="Straight Connector 16"/>
          <p:cNvCxnSpPr/>
          <p:nvPr userDrawn="1"/>
        </p:nvCxnSpPr>
        <p:spPr>
          <a:xfrm flipH="1">
            <a:off x="3764072" y="1901746"/>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11">
    <p:spTree>
      <p:nvGrpSpPr>
        <p:cNvPr id="1" name=""/>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Divider - Pink">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E95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reeform 3"/>
          <p:cNvSpPr/>
          <p:nvPr userDrawn="1"/>
        </p:nvSpPr>
        <p:spPr>
          <a:xfrm flipH="1" flipV="1">
            <a:off x="4899025" y="0"/>
            <a:ext cx="7292975" cy="6858000"/>
          </a:xfrm>
          <a:custGeom>
            <a:avLst/>
            <a:gdLst>
              <a:gd name="connsiteX0" fmla="*/ 1012874 w 4487594"/>
              <a:gd name="connsiteY0" fmla="*/ 0 h 6879102"/>
              <a:gd name="connsiteX1" fmla="*/ 4487594 w 4487594"/>
              <a:gd name="connsiteY1" fmla="*/ 6879102 h 6879102"/>
              <a:gd name="connsiteX2" fmla="*/ 0 w 4487594"/>
              <a:gd name="connsiteY2" fmla="*/ 6879102 h 6879102"/>
              <a:gd name="connsiteX3" fmla="*/ 0 w 4487594"/>
              <a:gd name="connsiteY3" fmla="*/ 14068 h 6879102"/>
              <a:gd name="connsiteX4" fmla="*/ 1012874 w 4487594"/>
              <a:gd name="connsiteY4" fmla="*/ 0 h 687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7594" h="6879102">
                <a:moveTo>
                  <a:pt x="1012874" y="0"/>
                </a:moveTo>
                <a:lnTo>
                  <a:pt x="4487594" y="6879102"/>
                </a:lnTo>
                <a:lnTo>
                  <a:pt x="0" y="6879102"/>
                </a:lnTo>
                <a:lnTo>
                  <a:pt x="0" y="14068"/>
                </a:lnTo>
                <a:lnTo>
                  <a:pt x="1012874" y="0"/>
                </a:lnTo>
                <a:close/>
              </a:path>
            </a:pathLst>
          </a:custGeom>
          <a:pattFill prst="pct5">
            <a:fgClr>
              <a:schemeClr val="bg1"/>
            </a:fgClr>
            <a:bgClr>
              <a:srgbClr val="ADD4C2"/>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テキスト プレースホルダー 36"/>
          <p:cNvSpPr txBox="1">
            <a:spLocks/>
          </p:cNvSpPr>
          <p:nvPr userDrawn="1"/>
        </p:nvSpPr>
        <p:spPr bwMode="auto">
          <a:xfrm>
            <a:off x="427038" y="6426200"/>
            <a:ext cx="1136173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Aft>
                <a:spcPts val="0"/>
              </a:spcAft>
              <a:buFontTx/>
              <a:buNone/>
              <a:defRPr/>
            </a:pPr>
            <a:r>
              <a:rPr lang="en-US" altLang="ja-JP" sz="1100" dirty="0">
                <a:solidFill>
                  <a:schemeClr val="bg1"/>
                </a:solidFill>
                <a:latin typeface="Calibri" charset="0"/>
              </a:rPr>
              <a:t>Women Entrepreneurs in STEM  |   </a:t>
            </a:r>
            <a:r>
              <a:rPr lang="en-US" altLang="ja-JP" sz="1100" dirty="0" err="1">
                <a:solidFill>
                  <a:schemeClr val="bg1"/>
                </a:solidFill>
                <a:latin typeface="Calibri" charset="0"/>
              </a:rPr>
              <a:t>www.stementrepreneurs.eu</a:t>
            </a:r>
            <a:endParaRPr kumimoji="1" lang="ja-JP" altLang="en-US" sz="1100" dirty="0">
              <a:solidFill>
                <a:schemeClr val="bg1"/>
              </a:solidFill>
              <a:latin typeface="Calibri" charset="0"/>
            </a:endParaRPr>
          </a:p>
        </p:txBody>
      </p:sp>
      <p:sp>
        <p:nvSpPr>
          <p:cNvPr id="11" name="Text Placeholder 12"/>
          <p:cNvSpPr>
            <a:spLocks noGrp="1"/>
          </p:cNvSpPr>
          <p:nvPr>
            <p:ph type="body" sz="quarter" idx="11"/>
          </p:nvPr>
        </p:nvSpPr>
        <p:spPr>
          <a:xfrm>
            <a:off x="509878" y="597361"/>
            <a:ext cx="6491432" cy="2410903"/>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a:t>Click to edit Master text styles</a:t>
            </a:r>
          </a:p>
        </p:txBody>
      </p:sp>
    </p:spTree>
    <p:extLst>
      <p:ext uri="{BB962C8B-B14F-4D97-AF65-F5344CB8AC3E}">
        <p14:creationId xmlns:p14="http://schemas.microsoft.com/office/powerpoint/2010/main" val="30241137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ext - with photo (right hand side) ">
    <p:spTree>
      <p:nvGrpSpPr>
        <p:cNvPr id="1" name=""/>
        <p:cNvGrpSpPr/>
        <p:nvPr/>
      </p:nvGrpSpPr>
      <p:grpSpPr>
        <a:xfrm>
          <a:off x="0" y="0"/>
          <a:ext cx="0" cy="0"/>
          <a:chOff x="0" y="0"/>
          <a:chExt cx="0" cy="0"/>
        </a:xfrm>
      </p:grpSpPr>
      <p:sp>
        <p:nvSpPr>
          <p:cNvPr id="5" name="テキスト プレースホルダー 36"/>
          <p:cNvSpPr txBox="1">
            <a:spLocks/>
          </p:cNvSpPr>
          <p:nvPr userDrawn="1"/>
        </p:nvSpPr>
        <p:spPr bwMode="auto">
          <a:xfrm>
            <a:off x="379413" y="6445250"/>
            <a:ext cx="6597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Aft>
                <a:spcPts val="0"/>
              </a:spcAft>
              <a:buFontTx/>
              <a:buNone/>
              <a:defRPr/>
            </a:pPr>
            <a:r>
              <a:rPr lang="en-US" altLang="ja-JP" sz="1100" dirty="0">
                <a:solidFill>
                  <a:srgbClr val="525252"/>
                </a:solidFill>
                <a:latin typeface="Calibri" charset="0"/>
              </a:rPr>
              <a:t>Women Entrepreneurs in STEM  </a:t>
            </a:r>
            <a:r>
              <a:rPr lang="en-US" altLang="ja-JP" sz="1100" dirty="0">
                <a:solidFill>
                  <a:srgbClr val="F26942"/>
                </a:solidFill>
                <a:latin typeface="Calibri" charset="0"/>
              </a:rPr>
              <a:t>|</a:t>
            </a:r>
            <a:r>
              <a:rPr lang="en-US" altLang="ja-JP" sz="1100" dirty="0">
                <a:solidFill>
                  <a:srgbClr val="0480C1"/>
                </a:solidFill>
                <a:latin typeface="Calibri" charset="0"/>
              </a:rPr>
              <a:t>   </a:t>
            </a:r>
            <a:r>
              <a:rPr lang="en-US" altLang="ja-JP" sz="1100" dirty="0" err="1">
                <a:solidFill>
                  <a:srgbClr val="525252"/>
                </a:solidFill>
                <a:latin typeface="Calibri" charset="0"/>
              </a:rPr>
              <a:t>www.stementrepreneurs.eu</a:t>
            </a:r>
            <a:endParaRPr kumimoji="1" lang="ja-JP" altLang="en-US" sz="1100" dirty="0">
              <a:solidFill>
                <a:srgbClr val="525252"/>
              </a:solidFill>
              <a:latin typeface="Calibri" charset="0"/>
            </a:endParaRPr>
          </a:p>
        </p:txBody>
      </p:sp>
      <p:grpSp>
        <p:nvGrpSpPr>
          <p:cNvPr id="7" name="Group 8"/>
          <p:cNvGrpSpPr>
            <a:grpSpLocks/>
          </p:cNvGrpSpPr>
          <p:nvPr userDrawn="1"/>
        </p:nvGrpSpPr>
        <p:grpSpPr bwMode="auto">
          <a:xfrm flipH="1">
            <a:off x="7660018" y="4136735"/>
            <a:ext cx="2841054" cy="2748253"/>
            <a:chOff x="1863292" y="4263313"/>
            <a:chExt cx="2652755" cy="2604960"/>
          </a:xfrm>
        </p:grpSpPr>
        <p:sp>
          <p:nvSpPr>
            <p:cNvPr id="12" name="Freeform 11"/>
            <p:cNvSpPr/>
            <p:nvPr userDrawn="1"/>
          </p:nvSpPr>
          <p:spPr>
            <a:xfrm>
              <a:off x="1863067" y="4263588"/>
              <a:ext cx="2653288" cy="2586628"/>
            </a:xfrm>
            <a:custGeom>
              <a:avLst/>
              <a:gdLst>
                <a:gd name="connsiteX0" fmla="*/ 0 w 4376057"/>
                <a:gd name="connsiteY0" fmla="*/ 2623457 h 3516086"/>
                <a:gd name="connsiteX1" fmla="*/ 1611086 w 4376057"/>
                <a:gd name="connsiteY1" fmla="*/ 3516086 h 3516086"/>
                <a:gd name="connsiteX2" fmla="*/ 4376057 w 4376057"/>
                <a:gd name="connsiteY2" fmla="*/ 3516086 h 3516086"/>
                <a:gd name="connsiteX3" fmla="*/ 3679372 w 4376057"/>
                <a:gd name="connsiteY3" fmla="*/ 0 h 3516086"/>
                <a:gd name="connsiteX4" fmla="*/ 0 w 4376057"/>
                <a:gd name="connsiteY4" fmla="*/ 2623457 h 3516086"/>
                <a:gd name="connsiteX0" fmla="*/ 0 w 3595981"/>
                <a:gd name="connsiteY0" fmla="*/ 1708695 h 3516086"/>
                <a:gd name="connsiteX1" fmla="*/ 831010 w 3595981"/>
                <a:gd name="connsiteY1" fmla="*/ 3516086 h 3516086"/>
                <a:gd name="connsiteX2" fmla="*/ 3595981 w 3595981"/>
                <a:gd name="connsiteY2" fmla="*/ 3516086 h 3516086"/>
                <a:gd name="connsiteX3" fmla="*/ 2899296 w 3595981"/>
                <a:gd name="connsiteY3" fmla="*/ 0 h 3516086"/>
                <a:gd name="connsiteX4" fmla="*/ 0 w 3595981"/>
                <a:gd name="connsiteY4" fmla="*/ 1708695 h 3516086"/>
                <a:gd name="connsiteX0" fmla="*/ 0 w 3595981"/>
                <a:gd name="connsiteY0" fmla="*/ 1708695 h 3516086"/>
                <a:gd name="connsiteX1" fmla="*/ 447366 w 3595981"/>
                <a:gd name="connsiteY1" fmla="*/ 1857617 h 3516086"/>
                <a:gd name="connsiteX2" fmla="*/ 3595981 w 3595981"/>
                <a:gd name="connsiteY2" fmla="*/ 3516086 h 3516086"/>
                <a:gd name="connsiteX3" fmla="*/ 2899296 w 3595981"/>
                <a:gd name="connsiteY3" fmla="*/ 0 h 3516086"/>
                <a:gd name="connsiteX4" fmla="*/ 0 w 3595981"/>
                <a:gd name="connsiteY4" fmla="*/ 1708695 h 3516086"/>
                <a:gd name="connsiteX0" fmla="*/ 0 w 3301854"/>
                <a:gd name="connsiteY0" fmla="*/ 1708695 h 1872492"/>
                <a:gd name="connsiteX1" fmla="*/ 447366 w 3301854"/>
                <a:gd name="connsiteY1" fmla="*/ 1857617 h 1872492"/>
                <a:gd name="connsiteX2" fmla="*/ 3301854 w 3301854"/>
                <a:gd name="connsiteY2" fmla="*/ 1872492 h 1872492"/>
                <a:gd name="connsiteX3" fmla="*/ 2899296 w 3301854"/>
                <a:gd name="connsiteY3" fmla="*/ 0 h 1872492"/>
                <a:gd name="connsiteX4" fmla="*/ 0 w 3301854"/>
                <a:gd name="connsiteY4" fmla="*/ 1708695 h 187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1854" h="1872492">
                  <a:moveTo>
                    <a:pt x="0" y="1708695"/>
                  </a:moveTo>
                  <a:lnTo>
                    <a:pt x="447366" y="1857617"/>
                  </a:lnTo>
                  <a:lnTo>
                    <a:pt x="3301854" y="1872492"/>
                  </a:lnTo>
                  <a:lnTo>
                    <a:pt x="2899296" y="0"/>
                  </a:lnTo>
                  <a:lnTo>
                    <a:pt x="0" y="1708695"/>
                  </a:lnTo>
                  <a:close/>
                </a:path>
              </a:pathLst>
            </a:custGeom>
            <a:pattFill prst="pct5">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3" name="Group 12"/>
            <p:cNvGrpSpPr>
              <a:grpSpLocks/>
            </p:cNvGrpSpPr>
            <p:nvPr userDrawn="1"/>
          </p:nvGrpSpPr>
          <p:grpSpPr bwMode="auto">
            <a:xfrm>
              <a:off x="2160580" y="4623311"/>
              <a:ext cx="2105929" cy="2244962"/>
              <a:chOff x="2160580" y="4623311"/>
              <a:chExt cx="2105929" cy="2244962"/>
            </a:xfrm>
          </p:grpSpPr>
          <p:sp>
            <p:nvSpPr>
              <p:cNvPr id="14" name="Freeform 13"/>
              <p:cNvSpPr/>
              <p:nvPr userDrawn="1"/>
            </p:nvSpPr>
            <p:spPr>
              <a:xfrm>
                <a:off x="2183241" y="4629237"/>
                <a:ext cx="2084091" cy="2239036"/>
              </a:xfrm>
              <a:custGeom>
                <a:avLst/>
                <a:gdLst>
                  <a:gd name="connsiteX0" fmla="*/ 1826110 w 2084101"/>
                  <a:gd name="connsiteY0" fmla="*/ 0 h 2238884"/>
                  <a:gd name="connsiteX1" fmla="*/ 2084101 w 2084101"/>
                  <a:gd name="connsiteY1" fmla="*/ 2238884 h 2238884"/>
                  <a:gd name="connsiteX2" fmla="*/ 0 w 2084101"/>
                  <a:gd name="connsiteY2" fmla="*/ 2238884 h 2238884"/>
                </a:gdLst>
                <a:ahLst/>
                <a:cxnLst>
                  <a:cxn ang="0">
                    <a:pos x="connsiteX0" y="connsiteY0"/>
                  </a:cxn>
                  <a:cxn ang="0">
                    <a:pos x="connsiteX1" y="connsiteY1"/>
                  </a:cxn>
                  <a:cxn ang="0">
                    <a:pos x="connsiteX2" y="connsiteY2"/>
                  </a:cxn>
                </a:cxnLst>
                <a:rect l="l" t="t" r="r" b="b"/>
                <a:pathLst>
                  <a:path w="2084101" h="2238884">
                    <a:moveTo>
                      <a:pt x="1826110" y="0"/>
                    </a:moveTo>
                    <a:lnTo>
                      <a:pt x="2084101" y="2238884"/>
                    </a:lnTo>
                    <a:lnTo>
                      <a:pt x="0" y="2238884"/>
                    </a:lnTo>
                    <a:close/>
                  </a:path>
                </a:pathLst>
              </a:custGeom>
              <a:solidFill>
                <a:srgbClr val="F269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Freeform 14"/>
              <p:cNvSpPr/>
              <p:nvPr userDrawn="1"/>
            </p:nvSpPr>
            <p:spPr>
              <a:xfrm>
                <a:off x="2161007" y="4623218"/>
                <a:ext cx="1897323" cy="2234521"/>
              </a:xfrm>
              <a:custGeom>
                <a:avLst/>
                <a:gdLst>
                  <a:gd name="connsiteX0" fmla="*/ 1836552 w 1897312"/>
                  <a:gd name="connsiteY0" fmla="*/ 0 h 2234689"/>
                  <a:gd name="connsiteX1" fmla="*/ 1897312 w 1897312"/>
                  <a:gd name="connsiteY1" fmla="*/ 465398 h 2234689"/>
                  <a:gd name="connsiteX2" fmla="*/ 193791 w 1897312"/>
                  <a:gd name="connsiteY2" fmla="*/ 2234689 h 2234689"/>
                  <a:gd name="connsiteX3" fmla="*/ 0 w 1897312"/>
                  <a:gd name="connsiteY3" fmla="*/ 2234689 h 2234689"/>
                </a:gdLst>
                <a:ahLst/>
                <a:cxnLst>
                  <a:cxn ang="0">
                    <a:pos x="connsiteX0" y="connsiteY0"/>
                  </a:cxn>
                  <a:cxn ang="0">
                    <a:pos x="connsiteX1" y="connsiteY1"/>
                  </a:cxn>
                  <a:cxn ang="0">
                    <a:pos x="connsiteX2" y="connsiteY2"/>
                  </a:cxn>
                  <a:cxn ang="0">
                    <a:pos x="connsiteX3" y="connsiteY3"/>
                  </a:cxn>
                </a:cxnLst>
                <a:rect l="l" t="t" r="r" b="b"/>
                <a:pathLst>
                  <a:path w="1897312" h="2234689">
                    <a:moveTo>
                      <a:pt x="1836552" y="0"/>
                    </a:moveTo>
                    <a:lnTo>
                      <a:pt x="1897312" y="465398"/>
                    </a:lnTo>
                    <a:lnTo>
                      <a:pt x="193791" y="2234689"/>
                    </a:lnTo>
                    <a:lnTo>
                      <a:pt x="0" y="2234689"/>
                    </a:lnTo>
                    <a:close/>
                  </a:path>
                </a:pathLst>
              </a:custGeom>
              <a:solidFill>
                <a:srgbClr val="B75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
        <p:nvSpPr>
          <p:cNvPr id="8" name="Freeform 7"/>
          <p:cNvSpPr/>
          <p:nvPr userDrawn="1"/>
        </p:nvSpPr>
        <p:spPr bwMode="auto">
          <a:xfrm flipH="1">
            <a:off x="7256463" y="0"/>
            <a:ext cx="3905250" cy="3484563"/>
          </a:xfrm>
          <a:custGeom>
            <a:avLst/>
            <a:gdLst>
              <a:gd name="connsiteX0" fmla="*/ 0 w 4808220"/>
              <a:gd name="connsiteY0" fmla="*/ 0 h 2522220"/>
              <a:gd name="connsiteX1" fmla="*/ 3939540 w 4808220"/>
              <a:gd name="connsiteY1" fmla="*/ 0 h 2522220"/>
              <a:gd name="connsiteX2" fmla="*/ 4450080 w 4808220"/>
              <a:gd name="connsiteY2" fmla="*/ 670560 h 2522220"/>
              <a:gd name="connsiteX3" fmla="*/ 4808220 w 4808220"/>
              <a:gd name="connsiteY3" fmla="*/ 2522220 h 2522220"/>
              <a:gd name="connsiteX4" fmla="*/ 0 w 4808220"/>
              <a:gd name="connsiteY4" fmla="*/ 0 h 2522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8220" h="2522220">
                <a:moveTo>
                  <a:pt x="0" y="0"/>
                </a:moveTo>
                <a:lnTo>
                  <a:pt x="3939540" y="0"/>
                </a:lnTo>
                <a:lnTo>
                  <a:pt x="4450080" y="670560"/>
                </a:lnTo>
                <a:lnTo>
                  <a:pt x="4808220" y="2522220"/>
                </a:lnTo>
                <a:lnTo>
                  <a:pt x="0" y="0"/>
                </a:lnTo>
                <a:close/>
              </a:path>
            </a:pathLst>
          </a:custGeom>
          <a:solidFill>
            <a:srgbClr val="E95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reeform 8"/>
          <p:cNvSpPr/>
          <p:nvPr userDrawn="1"/>
        </p:nvSpPr>
        <p:spPr bwMode="auto">
          <a:xfrm flipH="1">
            <a:off x="7254875" y="4763"/>
            <a:ext cx="3933825" cy="3484562"/>
          </a:xfrm>
          <a:custGeom>
            <a:avLst/>
            <a:gdLst>
              <a:gd name="connsiteX0" fmla="*/ 0 w 5300770"/>
              <a:gd name="connsiteY0" fmla="*/ 0 h 2523194"/>
              <a:gd name="connsiteX1" fmla="*/ 481264 w 5300770"/>
              <a:gd name="connsiteY1" fmla="*/ 0 h 2523194"/>
              <a:gd name="connsiteX2" fmla="*/ 5300770 w 5300770"/>
              <a:gd name="connsiteY2" fmla="*/ 2523194 h 2523194"/>
              <a:gd name="connsiteX3" fmla="*/ 0 w 5300770"/>
              <a:gd name="connsiteY3" fmla="*/ 0 h 2523194"/>
              <a:gd name="connsiteX0" fmla="*/ 0 w 4896912"/>
              <a:gd name="connsiteY0" fmla="*/ 0 h 2523194"/>
              <a:gd name="connsiteX1" fmla="*/ 481264 w 4896912"/>
              <a:gd name="connsiteY1" fmla="*/ 0 h 2523194"/>
              <a:gd name="connsiteX2" fmla="*/ 4896912 w 4896912"/>
              <a:gd name="connsiteY2" fmla="*/ 2523194 h 2523194"/>
              <a:gd name="connsiteX3" fmla="*/ 0 w 4896912"/>
              <a:gd name="connsiteY3" fmla="*/ 0 h 2523194"/>
            </a:gdLst>
            <a:ahLst/>
            <a:cxnLst>
              <a:cxn ang="0">
                <a:pos x="connsiteX0" y="connsiteY0"/>
              </a:cxn>
              <a:cxn ang="0">
                <a:pos x="connsiteX1" y="connsiteY1"/>
              </a:cxn>
              <a:cxn ang="0">
                <a:pos x="connsiteX2" y="connsiteY2"/>
              </a:cxn>
              <a:cxn ang="0">
                <a:pos x="connsiteX3" y="connsiteY3"/>
              </a:cxn>
            </a:cxnLst>
            <a:rect l="l" t="t" r="r" b="b"/>
            <a:pathLst>
              <a:path w="4896912" h="2523194">
                <a:moveTo>
                  <a:pt x="0" y="0"/>
                </a:moveTo>
                <a:lnTo>
                  <a:pt x="481264" y="0"/>
                </a:lnTo>
                <a:lnTo>
                  <a:pt x="4896912" y="2523194"/>
                </a:lnTo>
                <a:lnTo>
                  <a:pt x="0" y="0"/>
                </a:lnTo>
                <a:close/>
              </a:path>
            </a:pathLst>
          </a:custGeom>
          <a:solidFill>
            <a:srgbClr val="BA49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6" name="Straight Connector 15"/>
          <p:cNvCxnSpPr/>
          <p:nvPr userDrawn="1"/>
        </p:nvCxnSpPr>
        <p:spPr>
          <a:xfrm flipH="1">
            <a:off x="285750" y="1222375"/>
            <a:ext cx="6881813" cy="0"/>
          </a:xfrm>
          <a:prstGeom prst="line">
            <a:avLst/>
          </a:prstGeom>
          <a:ln>
            <a:solidFill>
              <a:srgbClr val="E95273"/>
            </a:solidFill>
          </a:ln>
        </p:spPr>
        <p:style>
          <a:lnRef idx="1">
            <a:schemeClr val="accent1"/>
          </a:lnRef>
          <a:fillRef idx="0">
            <a:schemeClr val="accent1"/>
          </a:fillRef>
          <a:effectRef idx="0">
            <a:schemeClr val="accent1"/>
          </a:effectRef>
          <a:fontRef idx="minor">
            <a:schemeClr val="tx1"/>
          </a:fontRef>
        </p:style>
      </p:cxnSp>
      <p:sp>
        <p:nvSpPr>
          <p:cNvPr id="10" name="Text Placeholder 23"/>
          <p:cNvSpPr>
            <a:spLocks noGrp="1"/>
          </p:cNvSpPr>
          <p:nvPr userDrawn="1">
            <p:ph type="body" sz="quarter" idx="13"/>
          </p:nvPr>
        </p:nvSpPr>
        <p:spPr>
          <a:xfrm>
            <a:off x="453177" y="388056"/>
            <a:ext cx="6548011" cy="697353"/>
          </a:xfrm>
        </p:spPr>
        <p:txBody>
          <a:bodyPr>
            <a:normAutofit/>
          </a:bodyPr>
          <a:lstStyle>
            <a:lvl1pPr marL="0" indent="0" algn="l">
              <a:buNone/>
              <a:defRPr sz="3600">
                <a:solidFill>
                  <a:srgbClr val="7F7F7F"/>
                </a:solidFill>
                <a:latin typeface="+mn-lt"/>
              </a:defRPr>
            </a:lvl1pPr>
          </a:lstStyle>
          <a:p>
            <a:pPr lvl="0"/>
            <a:r>
              <a:rPr lang="en-US"/>
              <a:t>Click to edit Master text styles</a:t>
            </a:r>
          </a:p>
        </p:txBody>
      </p:sp>
      <p:sp>
        <p:nvSpPr>
          <p:cNvPr id="11" name="Text Placeholder 25"/>
          <p:cNvSpPr>
            <a:spLocks noGrp="1"/>
          </p:cNvSpPr>
          <p:nvPr userDrawn="1">
            <p:ph type="body" sz="quarter" idx="14"/>
          </p:nvPr>
        </p:nvSpPr>
        <p:spPr>
          <a:xfrm>
            <a:off x="453177" y="1390115"/>
            <a:ext cx="6548011" cy="4450443"/>
          </a:xfrm>
        </p:spPr>
        <p:txBody>
          <a:bodyPr>
            <a:noAutofit/>
          </a:bodyPr>
          <a:lstStyle>
            <a:lvl1pPr marL="0" indent="0" algn="l">
              <a:buNone/>
              <a:defRPr sz="24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Click to edit Master text styles</a:t>
            </a:r>
          </a:p>
        </p:txBody>
      </p:sp>
      <p:sp>
        <p:nvSpPr>
          <p:cNvPr id="3" name="Picture Placeholder 2"/>
          <p:cNvSpPr>
            <a:spLocks noGrp="1"/>
          </p:cNvSpPr>
          <p:nvPr userDrawn="1">
            <p:ph type="pic" sz="quarter" idx="16"/>
          </p:nvPr>
        </p:nvSpPr>
        <p:spPr>
          <a:xfrm>
            <a:off x="7254383" y="9064"/>
            <a:ext cx="4838458" cy="6845300"/>
          </a:xfrm>
          <a:custGeom>
            <a:avLst/>
            <a:gdLst>
              <a:gd name="connsiteX0" fmla="*/ 0 w 4813058"/>
              <a:gd name="connsiteY0" fmla="*/ 0 h 6858000"/>
              <a:gd name="connsiteX1" fmla="*/ 4010866 w 4813058"/>
              <a:gd name="connsiteY1" fmla="*/ 0 h 6858000"/>
              <a:gd name="connsiteX2" fmla="*/ 4813058 w 4813058"/>
              <a:gd name="connsiteY2" fmla="*/ 802192 h 6858000"/>
              <a:gd name="connsiteX3" fmla="*/ 4813058 w 4813058"/>
              <a:gd name="connsiteY3" fmla="*/ 6858000 h 6858000"/>
              <a:gd name="connsiteX4" fmla="*/ 0 w 4813058"/>
              <a:gd name="connsiteY4" fmla="*/ 6858000 h 6858000"/>
              <a:gd name="connsiteX5" fmla="*/ 0 w 4813058"/>
              <a:gd name="connsiteY5" fmla="*/ 0 h 6858000"/>
              <a:gd name="connsiteX0" fmla="*/ 12700 w 4813058"/>
              <a:gd name="connsiteY0" fmla="*/ 3429000 h 6858000"/>
              <a:gd name="connsiteX1" fmla="*/ 4010866 w 4813058"/>
              <a:gd name="connsiteY1" fmla="*/ 0 h 6858000"/>
              <a:gd name="connsiteX2" fmla="*/ 4813058 w 4813058"/>
              <a:gd name="connsiteY2" fmla="*/ 802192 h 6858000"/>
              <a:gd name="connsiteX3" fmla="*/ 4813058 w 4813058"/>
              <a:gd name="connsiteY3" fmla="*/ 6858000 h 6858000"/>
              <a:gd name="connsiteX4" fmla="*/ 0 w 4813058"/>
              <a:gd name="connsiteY4" fmla="*/ 6858000 h 6858000"/>
              <a:gd name="connsiteX5" fmla="*/ 12700 w 4813058"/>
              <a:gd name="connsiteY5" fmla="*/ 3429000 h 6858000"/>
              <a:gd name="connsiteX0" fmla="*/ 6 w 4800364"/>
              <a:gd name="connsiteY0" fmla="*/ 3429000 h 6858000"/>
              <a:gd name="connsiteX1" fmla="*/ 3998172 w 4800364"/>
              <a:gd name="connsiteY1" fmla="*/ 0 h 6858000"/>
              <a:gd name="connsiteX2" fmla="*/ 4800364 w 4800364"/>
              <a:gd name="connsiteY2" fmla="*/ 802192 h 6858000"/>
              <a:gd name="connsiteX3" fmla="*/ 4800364 w 4800364"/>
              <a:gd name="connsiteY3" fmla="*/ 6858000 h 6858000"/>
              <a:gd name="connsiteX4" fmla="*/ 2667006 w 4800364"/>
              <a:gd name="connsiteY4" fmla="*/ 6858000 h 6858000"/>
              <a:gd name="connsiteX5" fmla="*/ 6 w 4800364"/>
              <a:gd name="connsiteY5" fmla="*/ 3429000 h 6858000"/>
              <a:gd name="connsiteX0" fmla="*/ 8 w 4800366"/>
              <a:gd name="connsiteY0" fmla="*/ 3429000 h 6858000"/>
              <a:gd name="connsiteX1" fmla="*/ 3998174 w 4800366"/>
              <a:gd name="connsiteY1" fmla="*/ 0 h 6858000"/>
              <a:gd name="connsiteX2" fmla="*/ 4800366 w 4800366"/>
              <a:gd name="connsiteY2" fmla="*/ 802192 h 6858000"/>
              <a:gd name="connsiteX3" fmla="*/ 4800366 w 4800366"/>
              <a:gd name="connsiteY3" fmla="*/ 6858000 h 6858000"/>
              <a:gd name="connsiteX4" fmla="*/ 2667008 w 4800366"/>
              <a:gd name="connsiteY4" fmla="*/ 6858000 h 6858000"/>
              <a:gd name="connsiteX5" fmla="*/ 8 w 4800366"/>
              <a:gd name="connsiteY5" fmla="*/ 3429000 h 6858000"/>
              <a:gd name="connsiteX0" fmla="*/ 0 w 4800358"/>
              <a:gd name="connsiteY0" fmla="*/ 3429000 h 6858000"/>
              <a:gd name="connsiteX1" fmla="*/ 3998166 w 4800358"/>
              <a:gd name="connsiteY1" fmla="*/ 0 h 6858000"/>
              <a:gd name="connsiteX2" fmla="*/ 4800358 w 4800358"/>
              <a:gd name="connsiteY2" fmla="*/ 802192 h 6858000"/>
              <a:gd name="connsiteX3" fmla="*/ 4800358 w 4800358"/>
              <a:gd name="connsiteY3" fmla="*/ 6858000 h 6858000"/>
              <a:gd name="connsiteX4" fmla="*/ 2667000 w 4800358"/>
              <a:gd name="connsiteY4" fmla="*/ 6858000 h 6858000"/>
              <a:gd name="connsiteX5" fmla="*/ 0 w 4800358"/>
              <a:gd name="connsiteY5" fmla="*/ 3429000 h 6858000"/>
              <a:gd name="connsiteX0" fmla="*/ 0 w 4800358"/>
              <a:gd name="connsiteY0" fmla="*/ 3429000 h 6858000"/>
              <a:gd name="connsiteX1" fmla="*/ 3998166 w 4800358"/>
              <a:gd name="connsiteY1" fmla="*/ 0 h 6858000"/>
              <a:gd name="connsiteX2" fmla="*/ 4800358 w 4800358"/>
              <a:gd name="connsiteY2" fmla="*/ 802192 h 6858000"/>
              <a:gd name="connsiteX3" fmla="*/ 4000258 w 4800358"/>
              <a:gd name="connsiteY3" fmla="*/ 6858000 h 6858000"/>
              <a:gd name="connsiteX4" fmla="*/ 2667000 w 4800358"/>
              <a:gd name="connsiteY4" fmla="*/ 6858000 h 6858000"/>
              <a:gd name="connsiteX5" fmla="*/ 0 w 4800358"/>
              <a:gd name="connsiteY5" fmla="*/ 3429000 h 6858000"/>
              <a:gd name="connsiteX0" fmla="*/ 0 w 4813058"/>
              <a:gd name="connsiteY0" fmla="*/ 3429000 h 6858000"/>
              <a:gd name="connsiteX1" fmla="*/ 3998166 w 4813058"/>
              <a:gd name="connsiteY1" fmla="*/ 0 h 6858000"/>
              <a:gd name="connsiteX2" fmla="*/ 4813058 w 4813058"/>
              <a:gd name="connsiteY2" fmla="*/ 27492 h 6858000"/>
              <a:gd name="connsiteX3" fmla="*/ 4000258 w 4813058"/>
              <a:gd name="connsiteY3" fmla="*/ 6858000 h 6858000"/>
              <a:gd name="connsiteX4" fmla="*/ 2667000 w 4813058"/>
              <a:gd name="connsiteY4" fmla="*/ 6858000 h 6858000"/>
              <a:gd name="connsiteX5" fmla="*/ 0 w 4813058"/>
              <a:gd name="connsiteY5" fmla="*/ 3429000 h 6858000"/>
              <a:gd name="connsiteX0" fmla="*/ 0 w 4813058"/>
              <a:gd name="connsiteY0" fmla="*/ 3401508 h 6830508"/>
              <a:gd name="connsiteX1" fmla="*/ 3883866 w 4813058"/>
              <a:gd name="connsiteY1" fmla="*/ 10608 h 6830508"/>
              <a:gd name="connsiteX2" fmla="*/ 4813058 w 4813058"/>
              <a:gd name="connsiteY2" fmla="*/ 0 h 6830508"/>
              <a:gd name="connsiteX3" fmla="*/ 4000258 w 4813058"/>
              <a:gd name="connsiteY3" fmla="*/ 6830508 h 6830508"/>
              <a:gd name="connsiteX4" fmla="*/ 2667000 w 4813058"/>
              <a:gd name="connsiteY4" fmla="*/ 6830508 h 6830508"/>
              <a:gd name="connsiteX5" fmla="*/ 0 w 4813058"/>
              <a:gd name="connsiteY5" fmla="*/ 3401508 h 6830508"/>
              <a:gd name="connsiteX0" fmla="*/ 0 w 4800358"/>
              <a:gd name="connsiteY0" fmla="*/ 3401508 h 6830508"/>
              <a:gd name="connsiteX1" fmla="*/ 3883866 w 4800358"/>
              <a:gd name="connsiteY1" fmla="*/ 10608 h 6830508"/>
              <a:gd name="connsiteX2" fmla="*/ 4800358 w 4800358"/>
              <a:gd name="connsiteY2" fmla="*/ 0 h 6830508"/>
              <a:gd name="connsiteX3" fmla="*/ 4000258 w 4800358"/>
              <a:gd name="connsiteY3" fmla="*/ 6830508 h 6830508"/>
              <a:gd name="connsiteX4" fmla="*/ 2667000 w 4800358"/>
              <a:gd name="connsiteY4" fmla="*/ 6830508 h 6830508"/>
              <a:gd name="connsiteX5" fmla="*/ 0 w 4800358"/>
              <a:gd name="connsiteY5" fmla="*/ 3401508 h 6830508"/>
              <a:gd name="connsiteX0" fmla="*/ 0 w 4800358"/>
              <a:gd name="connsiteY0" fmla="*/ 3403600 h 6832600"/>
              <a:gd name="connsiteX1" fmla="*/ 3883866 w 4800358"/>
              <a:gd name="connsiteY1" fmla="*/ 0 h 6832600"/>
              <a:gd name="connsiteX2" fmla="*/ 4800358 w 4800358"/>
              <a:gd name="connsiteY2" fmla="*/ 2092 h 6832600"/>
              <a:gd name="connsiteX3" fmla="*/ 4000258 w 4800358"/>
              <a:gd name="connsiteY3" fmla="*/ 6832600 h 6832600"/>
              <a:gd name="connsiteX4" fmla="*/ 2667000 w 4800358"/>
              <a:gd name="connsiteY4" fmla="*/ 6832600 h 6832600"/>
              <a:gd name="connsiteX5" fmla="*/ 0 w 4800358"/>
              <a:gd name="connsiteY5" fmla="*/ 3403600 h 6832600"/>
              <a:gd name="connsiteX0" fmla="*/ 0 w 4749558"/>
              <a:gd name="connsiteY0" fmla="*/ 3414208 h 6843208"/>
              <a:gd name="connsiteX1" fmla="*/ 3883866 w 4749558"/>
              <a:gd name="connsiteY1" fmla="*/ 10608 h 6843208"/>
              <a:gd name="connsiteX2" fmla="*/ 4749558 w 4749558"/>
              <a:gd name="connsiteY2" fmla="*/ 0 h 6843208"/>
              <a:gd name="connsiteX3" fmla="*/ 4000258 w 4749558"/>
              <a:gd name="connsiteY3" fmla="*/ 6843208 h 6843208"/>
              <a:gd name="connsiteX4" fmla="*/ 2667000 w 4749558"/>
              <a:gd name="connsiteY4" fmla="*/ 6843208 h 6843208"/>
              <a:gd name="connsiteX5" fmla="*/ 0 w 4749558"/>
              <a:gd name="connsiteY5" fmla="*/ 3414208 h 6843208"/>
              <a:gd name="connsiteX0" fmla="*/ 0 w 4749558"/>
              <a:gd name="connsiteY0" fmla="*/ 3416300 h 6845300"/>
              <a:gd name="connsiteX1" fmla="*/ 3883866 w 4749558"/>
              <a:gd name="connsiteY1" fmla="*/ 0 h 6845300"/>
              <a:gd name="connsiteX2" fmla="*/ 4749558 w 4749558"/>
              <a:gd name="connsiteY2" fmla="*/ 2092 h 6845300"/>
              <a:gd name="connsiteX3" fmla="*/ 4000258 w 4749558"/>
              <a:gd name="connsiteY3" fmla="*/ 6845300 h 6845300"/>
              <a:gd name="connsiteX4" fmla="*/ 2667000 w 4749558"/>
              <a:gd name="connsiteY4" fmla="*/ 6845300 h 6845300"/>
              <a:gd name="connsiteX5" fmla="*/ 0 w 4749558"/>
              <a:gd name="connsiteY5" fmla="*/ 3416300 h 6845300"/>
              <a:gd name="connsiteX0" fmla="*/ 0 w 4800358"/>
              <a:gd name="connsiteY0" fmla="*/ 3416300 h 6845300"/>
              <a:gd name="connsiteX1" fmla="*/ 3883866 w 4800358"/>
              <a:gd name="connsiteY1" fmla="*/ 0 h 6845300"/>
              <a:gd name="connsiteX2" fmla="*/ 4800358 w 4800358"/>
              <a:gd name="connsiteY2" fmla="*/ 2092 h 6845300"/>
              <a:gd name="connsiteX3" fmla="*/ 4000258 w 4800358"/>
              <a:gd name="connsiteY3" fmla="*/ 6845300 h 6845300"/>
              <a:gd name="connsiteX4" fmla="*/ 2667000 w 4800358"/>
              <a:gd name="connsiteY4" fmla="*/ 6845300 h 6845300"/>
              <a:gd name="connsiteX5" fmla="*/ 0 w 4800358"/>
              <a:gd name="connsiteY5" fmla="*/ 3416300 h 6845300"/>
              <a:gd name="connsiteX0" fmla="*/ 0 w 4838458"/>
              <a:gd name="connsiteY0" fmla="*/ 3441700 h 6845300"/>
              <a:gd name="connsiteX1" fmla="*/ 3921966 w 4838458"/>
              <a:gd name="connsiteY1" fmla="*/ 0 h 6845300"/>
              <a:gd name="connsiteX2" fmla="*/ 4838458 w 4838458"/>
              <a:gd name="connsiteY2" fmla="*/ 2092 h 6845300"/>
              <a:gd name="connsiteX3" fmla="*/ 4038358 w 4838458"/>
              <a:gd name="connsiteY3" fmla="*/ 6845300 h 6845300"/>
              <a:gd name="connsiteX4" fmla="*/ 2705100 w 4838458"/>
              <a:gd name="connsiteY4" fmla="*/ 6845300 h 6845300"/>
              <a:gd name="connsiteX5" fmla="*/ 0 w 4838458"/>
              <a:gd name="connsiteY5" fmla="*/ 344170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8458" h="6845300">
                <a:moveTo>
                  <a:pt x="0" y="3441700"/>
                </a:moveTo>
                <a:lnTo>
                  <a:pt x="3921966" y="0"/>
                </a:lnTo>
                <a:lnTo>
                  <a:pt x="4838458" y="2092"/>
                </a:lnTo>
                <a:lnTo>
                  <a:pt x="4038358" y="6845300"/>
                </a:lnTo>
                <a:lnTo>
                  <a:pt x="2705100" y="6845300"/>
                </a:lnTo>
                <a:cubicBezTo>
                  <a:pt x="1591733" y="5359400"/>
                  <a:pt x="1621367" y="5549900"/>
                  <a:pt x="0" y="3441700"/>
                </a:cubicBezTo>
                <a:close/>
              </a:path>
            </a:pathLst>
          </a:custGeom>
          <a:ln>
            <a:noFill/>
          </a:ln>
        </p:spPr>
        <p:txBody>
          <a:bodyPr rtlCol="0">
            <a:normAutofit/>
          </a:bodyPr>
          <a:lstStyle>
            <a:lvl1pPr marL="0" indent="0" algn="ctr">
              <a:buNone/>
              <a:defRPr>
                <a:solidFill>
                  <a:srgbClr val="7F7F7F"/>
                </a:solidFill>
              </a:defRPr>
            </a:lvl1pPr>
          </a:lstStyle>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r>
              <a:rPr lang="en-US" noProof="0" dirty="0"/>
              <a:t>Click here to add photo</a:t>
            </a:r>
          </a:p>
        </p:txBody>
      </p:sp>
    </p:spTree>
    <p:extLst>
      <p:ext uri="{BB962C8B-B14F-4D97-AF65-F5344CB8AC3E}">
        <p14:creationId xmlns:p14="http://schemas.microsoft.com/office/powerpoint/2010/main" val="3654546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ext - Right hand side">
    <p:spTree>
      <p:nvGrpSpPr>
        <p:cNvPr id="1" name=""/>
        <p:cNvGrpSpPr/>
        <p:nvPr/>
      </p:nvGrpSpPr>
      <p:grpSpPr>
        <a:xfrm>
          <a:off x="0" y="0"/>
          <a:ext cx="0" cy="0"/>
          <a:chOff x="0" y="0"/>
          <a:chExt cx="0" cy="0"/>
        </a:xfrm>
      </p:grpSpPr>
      <p:sp>
        <p:nvSpPr>
          <p:cNvPr id="4" name="テキスト プレースホルダー 36"/>
          <p:cNvSpPr txBox="1">
            <a:spLocks/>
          </p:cNvSpPr>
          <p:nvPr userDrawn="1"/>
        </p:nvSpPr>
        <p:spPr bwMode="auto">
          <a:xfrm>
            <a:off x="7612063" y="6440488"/>
            <a:ext cx="41767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eaLnBrk="1" fontAlgn="auto" hangingPunct="1">
              <a:spcAft>
                <a:spcPts val="0"/>
              </a:spcAft>
              <a:buFontTx/>
              <a:buNone/>
              <a:defRPr/>
            </a:pPr>
            <a:r>
              <a:rPr lang="en-US" altLang="ja-JP" sz="1100" dirty="0">
                <a:solidFill>
                  <a:srgbClr val="525252"/>
                </a:solidFill>
                <a:latin typeface="Calibri" charset="0"/>
              </a:rPr>
              <a:t>Women Entrepreneurs in STEM  </a:t>
            </a:r>
            <a:r>
              <a:rPr lang="en-US" altLang="ja-JP" sz="1100" dirty="0">
                <a:solidFill>
                  <a:srgbClr val="F26942"/>
                </a:solidFill>
                <a:latin typeface="Calibri" charset="0"/>
              </a:rPr>
              <a:t>|</a:t>
            </a:r>
            <a:r>
              <a:rPr lang="en-US" altLang="ja-JP" sz="1100" dirty="0">
                <a:solidFill>
                  <a:srgbClr val="0480C1"/>
                </a:solidFill>
                <a:latin typeface="Calibri" charset="0"/>
              </a:rPr>
              <a:t>   </a:t>
            </a:r>
            <a:r>
              <a:rPr lang="en-US" altLang="ja-JP" sz="1100" dirty="0" err="1">
                <a:solidFill>
                  <a:srgbClr val="525252"/>
                </a:solidFill>
                <a:latin typeface="Calibri" charset="0"/>
              </a:rPr>
              <a:t>www.stementrepreneurs.eu</a:t>
            </a:r>
            <a:endParaRPr kumimoji="1" lang="ja-JP" altLang="en-US" sz="1100" dirty="0">
              <a:solidFill>
                <a:srgbClr val="525252"/>
              </a:solidFill>
              <a:latin typeface="Calibri" charset="0"/>
            </a:endParaRPr>
          </a:p>
        </p:txBody>
      </p:sp>
      <p:grpSp>
        <p:nvGrpSpPr>
          <p:cNvPr id="5" name="Group 7"/>
          <p:cNvGrpSpPr>
            <a:grpSpLocks/>
          </p:cNvGrpSpPr>
          <p:nvPr userDrawn="1"/>
        </p:nvGrpSpPr>
        <p:grpSpPr bwMode="auto">
          <a:xfrm>
            <a:off x="88900" y="-11113"/>
            <a:ext cx="3098800" cy="6869113"/>
            <a:chOff x="181728" y="0"/>
            <a:chExt cx="7113211" cy="6868886"/>
          </a:xfrm>
        </p:grpSpPr>
        <p:sp>
          <p:nvSpPr>
            <p:cNvPr id="6" name="Freeform 5"/>
            <p:cNvSpPr/>
            <p:nvPr userDrawn="1"/>
          </p:nvSpPr>
          <p:spPr>
            <a:xfrm>
              <a:off x="1610201" y="3095524"/>
              <a:ext cx="4376521" cy="3516196"/>
            </a:xfrm>
            <a:custGeom>
              <a:avLst/>
              <a:gdLst>
                <a:gd name="connsiteX0" fmla="*/ 0 w 4376057"/>
                <a:gd name="connsiteY0" fmla="*/ 2623457 h 3516086"/>
                <a:gd name="connsiteX1" fmla="*/ 1611086 w 4376057"/>
                <a:gd name="connsiteY1" fmla="*/ 3516086 h 3516086"/>
                <a:gd name="connsiteX2" fmla="*/ 4376057 w 4376057"/>
                <a:gd name="connsiteY2" fmla="*/ 3516086 h 3516086"/>
                <a:gd name="connsiteX3" fmla="*/ 3679372 w 4376057"/>
                <a:gd name="connsiteY3" fmla="*/ 0 h 3516086"/>
                <a:gd name="connsiteX4" fmla="*/ 0 w 4376057"/>
                <a:gd name="connsiteY4" fmla="*/ 2623457 h 3516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6057" h="3516086">
                  <a:moveTo>
                    <a:pt x="0" y="2623457"/>
                  </a:moveTo>
                  <a:lnTo>
                    <a:pt x="1611086" y="3516086"/>
                  </a:lnTo>
                  <a:lnTo>
                    <a:pt x="4376057" y="3516086"/>
                  </a:lnTo>
                  <a:lnTo>
                    <a:pt x="3679372" y="0"/>
                  </a:lnTo>
                  <a:lnTo>
                    <a:pt x="0" y="2623457"/>
                  </a:lnTo>
                  <a:close/>
                </a:path>
              </a:pathLst>
            </a:custGeom>
            <a:pattFill prst="pct5">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reeform 6"/>
            <p:cNvSpPr/>
            <p:nvPr userDrawn="1"/>
          </p:nvSpPr>
          <p:spPr>
            <a:xfrm>
              <a:off x="1333252" y="7938"/>
              <a:ext cx="4861180" cy="2522455"/>
            </a:xfrm>
            <a:custGeom>
              <a:avLst/>
              <a:gdLst>
                <a:gd name="connsiteX0" fmla="*/ 0 w 4808220"/>
                <a:gd name="connsiteY0" fmla="*/ 0 h 2522220"/>
                <a:gd name="connsiteX1" fmla="*/ 3939540 w 4808220"/>
                <a:gd name="connsiteY1" fmla="*/ 0 h 2522220"/>
                <a:gd name="connsiteX2" fmla="*/ 4450080 w 4808220"/>
                <a:gd name="connsiteY2" fmla="*/ 670560 h 2522220"/>
                <a:gd name="connsiteX3" fmla="*/ 4808220 w 4808220"/>
                <a:gd name="connsiteY3" fmla="*/ 2522220 h 2522220"/>
                <a:gd name="connsiteX4" fmla="*/ 0 w 4808220"/>
                <a:gd name="connsiteY4" fmla="*/ 0 h 2522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8220" h="2522220">
                  <a:moveTo>
                    <a:pt x="0" y="0"/>
                  </a:moveTo>
                  <a:lnTo>
                    <a:pt x="3939540" y="0"/>
                  </a:lnTo>
                  <a:lnTo>
                    <a:pt x="4450080" y="670560"/>
                  </a:lnTo>
                  <a:lnTo>
                    <a:pt x="4808220" y="2522220"/>
                  </a:lnTo>
                  <a:lnTo>
                    <a:pt x="0" y="0"/>
                  </a:lnTo>
                  <a:close/>
                </a:path>
              </a:pathLst>
            </a:custGeom>
            <a:solidFill>
              <a:srgbClr val="E95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Freeform 9"/>
            <p:cNvSpPr/>
            <p:nvPr userDrawn="1"/>
          </p:nvSpPr>
          <p:spPr>
            <a:xfrm>
              <a:off x="181728" y="0"/>
              <a:ext cx="6019992" cy="5987853"/>
            </a:xfrm>
            <a:custGeom>
              <a:avLst/>
              <a:gdLst>
                <a:gd name="connsiteX0" fmla="*/ 0 w 6019800"/>
                <a:gd name="connsiteY0" fmla="*/ 0 h 5987143"/>
                <a:gd name="connsiteX1" fmla="*/ 1132115 w 6019800"/>
                <a:gd name="connsiteY1" fmla="*/ 0 h 5987143"/>
                <a:gd name="connsiteX2" fmla="*/ 6019800 w 6019800"/>
                <a:gd name="connsiteY2" fmla="*/ 2525486 h 5987143"/>
                <a:gd name="connsiteX3" fmla="*/ 1175658 w 6019800"/>
                <a:gd name="connsiteY3" fmla="*/ 5987143 h 5987143"/>
                <a:gd name="connsiteX4" fmla="*/ 0 w 6019800"/>
                <a:gd name="connsiteY4" fmla="*/ 0 h 598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800" h="5987143">
                  <a:moveTo>
                    <a:pt x="0" y="0"/>
                  </a:moveTo>
                  <a:lnTo>
                    <a:pt x="1132115" y="0"/>
                  </a:lnTo>
                  <a:lnTo>
                    <a:pt x="6019800" y="2525486"/>
                  </a:lnTo>
                  <a:lnTo>
                    <a:pt x="1175658" y="5987143"/>
                  </a:lnTo>
                  <a:lnTo>
                    <a:pt x="0" y="0"/>
                  </a:lnTo>
                  <a:close/>
                </a:path>
              </a:pathLst>
            </a:custGeom>
            <a:solidFill>
              <a:srgbClr val="ADD4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Freeform 10"/>
            <p:cNvSpPr/>
            <p:nvPr userDrawn="1"/>
          </p:nvSpPr>
          <p:spPr>
            <a:xfrm>
              <a:off x="1369693" y="3352690"/>
              <a:ext cx="4372876" cy="3516196"/>
            </a:xfrm>
            <a:custGeom>
              <a:avLst/>
              <a:gdLst>
                <a:gd name="connsiteX0" fmla="*/ 0 w 4376057"/>
                <a:gd name="connsiteY0" fmla="*/ 2623457 h 3516086"/>
                <a:gd name="connsiteX1" fmla="*/ 1611086 w 4376057"/>
                <a:gd name="connsiteY1" fmla="*/ 3516086 h 3516086"/>
                <a:gd name="connsiteX2" fmla="*/ 4376057 w 4376057"/>
                <a:gd name="connsiteY2" fmla="*/ 3516086 h 3516086"/>
                <a:gd name="connsiteX3" fmla="*/ 3679372 w 4376057"/>
                <a:gd name="connsiteY3" fmla="*/ 0 h 3516086"/>
                <a:gd name="connsiteX4" fmla="*/ 0 w 4376057"/>
                <a:gd name="connsiteY4" fmla="*/ 2623457 h 3516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6057" h="3516086">
                  <a:moveTo>
                    <a:pt x="0" y="2623457"/>
                  </a:moveTo>
                  <a:lnTo>
                    <a:pt x="1611086" y="3516086"/>
                  </a:lnTo>
                  <a:lnTo>
                    <a:pt x="4376057" y="3516086"/>
                  </a:lnTo>
                  <a:lnTo>
                    <a:pt x="3679372" y="0"/>
                  </a:lnTo>
                  <a:lnTo>
                    <a:pt x="0" y="2623457"/>
                  </a:lnTo>
                  <a:close/>
                </a:path>
              </a:pathLst>
            </a:custGeom>
            <a:solidFill>
              <a:srgbClr val="F269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Freeform 11"/>
            <p:cNvSpPr/>
            <p:nvPr userDrawn="1"/>
          </p:nvSpPr>
          <p:spPr>
            <a:xfrm>
              <a:off x="5531213" y="5844983"/>
              <a:ext cx="1763726" cy="1023903"/>
            </a:xfrm>
            <a:custGeom>
              <a:avLst/>
              <a:gdLst>
                <a:gd name="connsiteX0" fmla="*/ 1763486 w 1763486"/>
                <a:gd name="connsiteY0" fmla="*/ 1023257 h 1023257"/>
                <a:gd name="connsiteX1" fmla="*/ 185057 w 1763486"/>
                <a:gd name="connsiteY1" fmla="*/ 1023257 h 1023257"/>
                <a:gd name="connsiteX2" fmla="*/ 0 w 1763486"/>
                <a:gd name="connsiteY2" fmla="*/ 0 h 1023257"/>
                <a:gd name="connsiteX3" fmla="*/ 1763486 w 1763486"/>
                <a:gd name="connsiteY3" fmla="*/ 1023257 h 1023257"/>
              </a:gdLst>
              <a:ahLst/>
              <a:cxnLst>
                <a:cxn ang="0">
                  <a:pos x="connsiteX0" y="connsiteY0"/>
                </a:cxn>
                <a:cxn ang="0">
                  <a:pos x="connsiteX1" y="connsiteY1"/>
                </a:cxn>
                <a:cxn ang="0">
                  <a:pos x="connsiteX2" y="connsiteY2"/>
                </a:cxn>
                <a:cxn ang="0">
                  <a:pos x="connsiteX3" y="connsiteY3"/>
                </a:cxn>
              </a:cxnLst>
              <a:rect l="l" t="t" r="r" b="b"/>
              <a:pathLst>
                <a:path w="1763486" h="1023257">
                  <a:moveTo>
                    <a:pt x="1763486" y="1023257"/>
                  </a:moveTo>
                  <a:lnTo>
                    <a:pt x="185057" y="1023257"/>
                  </a:lnTo>
                  <a:lnTo>
                    <a:pt x="0" y="0"/>
                  </a:lnTo>
                  <a:lnTo>
                    <a:pt x="1763486" y="1023257"/>
                  </a:lnTo>
                  <a:close/>
                </a:path>
              </a:pathLst>
            </a:custGeom>
            <a:solidFill>
              <a:srgbClr val="BA49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Freeform 12"/>
            <p:cNvSpPr/>
            <p:nvPr userDrawn="1"/>
          </p:nvSpPr>
          <p:spPr>
            <a:xfrm>
              <a:off x="881388" y="7938"/>
              <a:ext cx="5298468" cy="2522455"/>
            </a:xfrm>
            <a:custGeom>
              <a:avLst/>
              <a:gdLst>
                <a:gd name="connsiteX0" fmla="*/ 0 w 5300770"/>
                <a:gd name="connsiteY0" fmla="*/ 0 h 2523194"/>
                <a:gd name="connsiteX1" fmla="*/ 481264 w 5300770"/>
                <a:gd name="connsiteY1" fmla="*/ 0 h 2523194"/>
                <a:gd name="connsiteX2" fmla="*/ 5300770 w 5300770"/>
                <a:gd name="connsiteY2" fmla="*/ 2523194 h 2523194"/>
                <a:gd name="connsiteX3" fmla="*/ 0 w 5300770"/>
                <a:gd name="connsiteY3" fmla="*/ 0 h 2523194"/>
              </a:gdLst>
              <a:ahLst/>
              <a:cxnLst>
                <a:cxn ang="0">
                  <a:pos x="connsiteX0" y="connsiteY0"/>
                </a:cxn>
                <a:cxn ang="0">
                  <a:pos x="connsiteX1" y="connsiteY1"/>
                </a:cxn>
                <a:cxn ang="0">
                  <a:pos x="connsiteX2" y="connsiteY2"/>
                </a:cxn>
                <a:cxn ang="0">
                  <a:pos x="connsiteX3" y="connsiteY3"/>
                </a:cxn>
              </a:cxnLst>
              <a:rect l="l" t="t" r="r" b="b"/>
              <a:pathLst>
                <a:path w="5300770" h="2523194">
                  <a:moveTo>
                    <a:pt x="0" y="0"/>
                  </a:moveTo>
                  <a:lnTo>
                    <a:pt x="481264" y="0"/>
                  </a:lnTo>
                  <a:lnTo>
                    <a:pt x="5300770" y="2523194"/>
                  </a:lnTo>
                  <a:lnTo>
                    <a:pt x="0" y="0"/>
                  </a:lnTo>
                  <a:close/>
                </a:path>
              </a:pathLst>
            </a:custGeom>
            <a:solidFill>
              <a:srgbClr val="96B7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Freeform 13"/>
            <p:cNvSpPr/>
            <p:nvPr userDrawn="1"/>
          </p:nvSpPr>
          <p:spPr>
            <a:xfrm>
              <a:off x="1355116" y="3355865"/>
              <a:ext cx="3767961" cy="2612939"/>
            </a:xfrm>
            <a:custGeom>
              <a:avLst/>
              <a:gdLst>
                <a:gd name="connsiteX0" fmla="*/ 0 w 3767603"/>
                <a:gd name="connsiteY0" fmla="*/ 2612571 h 2612571"/>
                <a:gd name="connsiteX1" fmla="*/ 3691976 w 3767603"/>
                <a:gd name="connsiteY1" fmla="*/ 0 h 2612571"/>
                <a:gd name="connsiteX2" fmla="*/ 3767603 w 3767603"/>
                <a:gd name="connsiteY2" fmla="*/ 336884 h 2612571"/>
                <a:gd name="connsiteX3" fmla="*/ 0 w 3767603"/>
                <a:gd name="connsiteY3" fmla="*/ 2612571 h 2612571"/>
              </a:gdLst>
              <a:ahLst/>
              <a:cxnLst>
                <a:cxn ang="0">
                  <a:pos x="connsiteX0" y="connsiteY0"/>
                </a:cxn>
                <a:cxn ang="0">
                  <a:pos x="connsiteX1" y="connsiteY1"/>
                </a:cxn>
                <a:cxn ang="0">
                  <a:pos x="connsiteX2" y="connsiteY2"/>
                </a:cxn>
                <a:cxn ang="0">
                  <a:pos x="connsiteX3" y="connsiteY3"/>
                </a:cxn>
              </a:cxnLst>
              <a:rect l="l" t="t" r="r" b="b"/>
              <a:pathLst>
                <a:path w="3767603" h="2612571">
                  <a:moveTo>
                    <a:pt x="0" y="2612571"/>
                  </a:moveTo>
                  <a:lnTo>
                    <a:pt x="3691976" y="0"/>
                  </a:lnTo>
                  <a:lnTo>
                    <a:pt x="3767603" y="336884"/>
                  </a:lnTo>
                  <a:lnTo>
                    <a:pt x="0" y="2612571"/>
                  </a:lnTo>
                  <a:close/>
                </a:path>
              </a:pathLst>
            </a:custGeom>
            <a:solidFill>
              <a:srgbClr val="B75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cxnSp>
        <p:nvCxnSpPr>
          <p:cNvPr id="15" name="Straight Connector 14"/>
          <p:cNvCxnSpPr/>
          <p:nvPr userDrawn="1"/>
        </p:nvCxnSpPr>
        <p:spPr>
          <a:xfrm flipH="1">
            <a:off x="3059113" y="1222375"/>
            <a:ext cx="8842375" cy="0"/>
          </a:xfrm>
          <a:prstGeom prst="line">
            <a:avLst/>
          </a:prstGeom>
          <a:ln>
            <a:solidFill>
              <a:srgbClr val="E95273"/>
            </a:solidFill>
          </a:ln>
        </p:spPr>
        <p:style>
          <a:lnRef idx="1">
            <a:schemeClr val="accent1"/>
          </a:lnRef>
          <a:fillRef idx="0">
            <a:schemeClr val="accent1"/>
          </a:fillRef>
          <a:effectRef idx="0">
            <a:schemeClr val="accent1"/>
          </a:effectRef>
          <a:fontRef idx="minor">
            <a:schemeClr val="tx1"/>
          </a:fontRef>
        </p:style>
      </p:cxnSp>
      <p:sp>
        <p:nvSpPr>
          <p:cNvPr id="8" name="Text Placeholder 23"/>
          <p:cNvSpPr>
            <a:spLocks noGrp="1"/>
          </p:cNvSpPr>
          <p:nvPr>
            <p:ph type="body" sz="quarter" idx="13"/>
          </p:nvPr>
        </p:nvSpPr>
        <p:spPr>
          <a:xfrm>
            <a:off x="3213090" y="369541"/>
            <a:ext cx="8540481" cy="697353"/>
          </a:xfrm>
        </p:spPr>
        <p:txBody>
          <a:bodyPr>
            <a:normAutofit/>
          </a:bodyPr>
          <a:lstStyle>
            <a:lvl1pPr marL="0" indent="0" algn="l">
              <a:buNone/>
              <a:defRPr sz="3600">
                <a:solidFill>
                  <a:srgbClr val="7F7F7F"/>
                </a:solidFill>
                <a:latin typeface="+mn-lt"/>
              </a:defRPr>
            </a:lvl1pPr>
          </a:lstStyle>
          <a:p>
            <a:pPr lvl="0"/>
            <a:r>
              <a:rPr lang="en-US"/>
              <a:t>Click to edit Master text styles</a:t>
            </a:r>
          </a:p>
        </p:txBody>
      </p:sp>
      <p:sp>
        <p:nvSpPr>
          <p:cNvPr id="9" name="Text Placeholder 25"/>
          <p:cNvSpPr>
            <a:spLocks noGrp="1"/>
          </p:cNvSpPr>
          <p:nvPr>
            <p:ph type="body" sz="quarter" idx="14"/>
          </p:nvPr>
        </p:nvSpPr>
        <p:spPr>
          <a:xfrm>
            <a:off x="3213090" y="1371600"/>
            <a:ext cx="8540481" cy="4450443"/>
          </a:xfrm>
        </p:spPr>
        <p:txBody>
          <a:bodyPr>
            <a:noAutofit/>
          </a:bodyPr>
          <a:lstStyle>
            <a:lvl1pPr marL="0" indent="0" algn="l">
              <a:buNone/>
              <a:defRPr sz="24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Click to edit Master text styles</a:t>
            </a:r>
          </a:p>
        </p:txBody>
      </p:sp>
    </p:spTree>
    <p:extLst>
      <p:ext uri="{BB962C8B-B14F-4D97-AF65-F5344CB8AC3E}">
        <p14:creationId xmlns:p14="http://schemas.microsoft.com/office/powerpoint/2010/main" val="42821165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Divider - Orang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F269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reeform 3"/>
          <p:cNvSpPr/>
          <p:nvPr userDrawn="1"/>
        </p:nvSpPr>
        <p:spPr>
          <a:xfrm flipH="1" flipV="1">
            <a:off x="4899025" y="0"/>
            <a:ext cx="7292975" cy="6858000"/>
          </a:xfrm>
          <a:custGeom>
            <a:avLst/>
            <a:gdLst>
              <a:gd name="connsiteX0" fmla="*/ 1012874 w 4487594"/>
              <a:gd name="connsiteY0" fmla="*/ 0 h 6879102"/>
              <a:gd name="connsiteX1" fmla="*/ 4487594 w 4487594"/>
              <a:gd name="connsiteY1" fmla="*/ 6879102 h 6879102"/>
              <a:gd name="connsiteX2" fmla="*/ 0 w 4487594"/>
              <a:gd name="connsiteY2" fmla="*/ 6879102 h 6879102"/>
              <a:gd name="connsiteX3" fmla="*/ 0 w 4487594"/>
              <a:gd name="connsiteY3" fmla="*/ 14068 h 6879102"/>
              <a:gd name="connsiteX4" fmla="*/ 1012874 w 4487594"/>
              <a:gd name="connsiteY4" fmla="*/ 0 h 687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7594" h="6879102">
                <a:moveTo>
                  <a:pt x="1012874" y="0"/>
                </a:moveTo>
                <a:lnTo>
                  <a:pt x="4487594" y="6879102"/>
                </a:lnTo>
                <a:lnTo>
                  <a:pt x="0" y="6879102"/>
                </a:lnTo>
                <a:lnTo>
                  <a:pt x="0" y="14068"/>
                </a:lnTo>
                <a:lnTo>
                  <a:pt x="1012874" y="0"/>
                </a:lnTo>
                <a:close/>
              </a:path>
            </a:pathLst>
          </a:custGeom>
          <a:pattFill prst="pct5">
            <a:fgClr>
              <a:schemeClr val="bg1"/>
            </a:fgClr>
            <a:bgClr>
              <a:srgbClr val="E9527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テキスト プレースホルダー 36"/>
          <p:cNvSpPr txBox="1">
            <a:spLocks/>
          </p:cNvSpPr>
          <p:nvPr userDrawn="1"/>
        </p:nvSpPr>
        <p:spPr bwMode="auto">
          <a:xfrm>
            <a:off x="427038" y="6426200"/>
            <a:ext cx="1136173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Aft>
                <a:spcPts val="0"/>
              </a:spcAft>
              <a:buFontTx/>
              <a:buNone/>
              <a:defRPr/>
            </a:pPr>
            <a:r>
              <a:rPr lang="en-US" altLang="ja-JP" sz="1100" dirty="0">
                <a:solidFill>
                  <a:schemeClr val="bg1"/>
                </a:solidFill>
                <a:latin typeface="Calibri" charset="0"/>
              </a:rPr>
              <a:t>Women Entrepreneurs in STEM  |   </a:t>
            </a:r>
            <a:r>
              <a:rPr lang="en-US" altLang="ja-JP" sz="1100" dirty="0" err="1">
                <a:solidFill>
                  <a:schemeClr val="bg1"/>
                </a:solidFill>
                <a:latin typeface="Calibri" charset="0"/>
              </a:rPr>
              <a:t>www.stementrepreneurs.eu</a:t>
            </a:r>
            <a:endParaRPr kumimoji="1" lang="ja-JP" altLang="en-US" sz="1100" dirty="0">
              <a:solidFill>
                <a:schemeClr val="bg1"/>
              </a:solidFill>
              <a:latin typeface="Calibri" charset="0"/>
            </a:endParaRPr>
          </a:p>
        </p:txBody>
      </p:sp>
      <p:sp>
        <p:nvSpPr>
          <p:cNvPr id="11" name="Text Placeholder 12"/>
          <p:cNvSpPr>
            <a:spLocks noGrp="1"/>
          </p:cNvSpPr>
          <p:nvPr>
            <p:ph type="body" sz="quarter" idx="11"/>
          </p:nvPr>
        </p:nvSpPr>
        <p:spPr>
          <a:xfrm>
            <a:off x="509878" y="597361"/>
            <a:ext cx="6491432" cy="2410903"/>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a:t>Click to edit Master text styles</a:t>
            </a:r>
          </a:p>
        </p:txBody>
      </p:sp>
    </p:spTree>
    <p:extLst>
      <p:ext uri="{BB962C8B-B14F-4D97-AF65-F5344CB8AC3E}">
        <p14:creationId xmlns:p14="http://schemas.microsoft.com/office/powerpoint/2010/main" val="15939515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Laptop - Full Page">
    <p:spTree>
      <p:nvGrpSpPr>
        <p:cNvPr id="1" name=""/>
        <p:cNvGrpSpPr/>
        <p:nvPr/>
      </p:nvGrpSpPr>
      <p:grpSpPr>
        <a:xfrm>
          <a:off x="0" y="0"/>
          <a:ext cx="0" cy="0"/>
          <a:chOff x="0" y="0"/>
          <a:chExt cx="0" cy="0"/>
        </a:xfrm>
      </p:grpSpPr>
      <p:sp>
        <p:nvSpPr>
          <p:cNvPr id="4" name="テキスト プレースホルダー 36"/>
          <p:cNvSpPr txBox="1">
            <a:spLocks/>
          </p:cNvSpPr>
          <p:nvPr userDrawn="1"/>
        </p:nvSpPr>
        <p:spPr bwMode="auto">
          <a:xfrm>
            <a:off x="0" y="6288088"/>
            <a:ext cx="12192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eaLnBrk="1" fontAlgn="auto" hangingPunct="1">
              <a:spcAft>
                <a:spcPts val="0"/>
              </a:spcAft>
              <a:buFontTx/>
              <a:buNone/>
              <a:defRPr/>
            </a:pPr>
            <a:r>
              <a:rPr lang="en-US" altLang="ja-JP" sz="1100" dirty="0">
                <a:solidFill>
                  <a:srgbClr val="525252"/>
                </a:solidFill>
                <a:latin typeface="Calibri" charset="0"/>
              </a:rPr>
              <a:t>Women Entrepreneurs in STEM  </a:t>
            </a:r>
            <a:r>
              <a:rPr lang="en-US" altLang="ja-JP" sz="1100" dirty="0">
                <a:solidFill>
                  <a:srgbClr val="F26942"/>
                </a:solidFill>
                <a:latin typeface="Calibri" charset="0"/>
              </a:rPr>
              <a:t>|</a:t>
            </a:r>
            <a:r>
              <a:rPr lang="en-US" altLang="ja-JP" sz="1100" dirty="0">
                <a:solidFill>
                  <a:srgbClr val="0480C1"/>
                </a:solidFill>
                <a:latin typeface="Calibri" charset="0"/>
              </a:rPr>
              <a:t>   </a:t>
            </a:r>
            <a:r>
              <a:rPr lang="en-US" altLang="ja-JP" sz="1100" dirty="0" err="1">
                <a:solidFill>
                  <a:srgbClr val="525252"/>
                </a:solidFill>
                <a:latin typeface="Calibri" charset="0"/>
              </a:rPr>
              <a:t>www.stementrepreneurs.eu</a:t>
            </a:r>
            <a:endParaRPr kumimoji="1" lang="ja-JP" altLang="en-US" sz="1100" dirty="0">
              <a:solidFill>
                <a:srgbClr val="525252"/>
              </a:solidFill>
              <a:latin typeface="Calibri" charset="0"/>
            </a:endParaRPr>
          </a:p>
        </p:txBody>
      </p:sp>
      <p:cxnSp>
        <p:nvCxnSpPr>
          <p:cNvPr id="5" name="Straight Connector 4"/>
          <p:cNvCxnSpPr/>
          <p:nvPr userDrawn="1"/>
        </p:nvCxnSpPr>
        <p:spPr>
          <a:xfrm flipH="1">
            <a:off x="280988" y="944563"/>
            <a:ext cx="11622087" cy="0"/>
          </a:xfrm>
          <a:prstGeom prst="line">
            <a:avLst/>
          </a:prstGeom>
          <a:ln>
            <a:solidFill>
              <a:srgbClr val="E95273"/>
            </a:solidFill>
          </a:ln>
        </p:spPr>
        <p:style>
          <a:lnRef idx="1">
            <a:schemeClr val="accent1"/>
          </a:lnRef>
          <a:fillRef idx="0">
            <a:schemeClr val="accent1"/>
          </a:fillRef>
          <a:effectRef idx="0">
            <a:schemeClr val="accent1"/>
          </a:effectRef>
          <a:fontRef idx="minor">
            <a:schemeClr val="tx1"/>
          </a:fontRef>
        </p:style>
      </p:cxnSp>
      <p:sp>
        <p:nvSpPr>
          <p:cNvPr id="6" name="Text Placeholder 23"/>
          <p:cNvSpPr>
            <a:spLocks noGrp="1"/>
          </p:cNvSpPr>
          <p:nvPr>
            <p:ph type="body" sz="quarter" idx="13"/>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14977567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Quote - Pink">
    <p:spTree>
      <p:nvGrpSpPr>
        <p:cNvPr id="1" name=""/>
        <p:cNvGrpSpPr/>
        <p:nvPr/>
      </p:nvGrpSpPr>
      <p:grpSpPr>
        <a:xfrm>
          <a:off x="0" y="0"/>
          <a:ext cx="0" cy="0"/>
          <a:chOff x="0" y="0"/>
          <a:chExt cx="0" cy="0"/>
        </a:xfrm>
      </p:grpSpPr>
      <p:sp>
        <p:nvSpPr>
          <p:cNvPr id="9" name="Freeform 8"/>
          <p:cNvSpPr/>
          <p:nvPr userDrawn="1"/>
        </p:nvSpPr>
        <p:spPr>
          <a:xfrm>
            <a:off x="2724150" y="15875"/>
            <a:ext cx="5121275" cy="5748338"/>
          </a:xfrm>
          <a:custGeom>
            <a:avLst/>
            <a:gdLst>
              <a:gd name="connsiteX0" fmla="*/ 0 w 5120640"/>
              <a:gd name="connsiteY0" fmla="*/ 0 h 5176911"/>
              <a:gd name="connsiteX1" fmla="*/ 5120640 w 5120640"/>
              <a:gd name="connsiteY1" fmla="*/ 0 h 5176911"/>
              <a:gd name="connsiteX2" fmla="*/ 2588455 w 5120640"/>
              <a:gd name="connsiteY2" fmla="*/ 5176911 h 5176911"/>
              <a:gd name="connsiteX3" fmla="*/ 0 w 5120640"/>
              <a:gd name="connsiteY3" fmla="*/ 0 h 5176911"/>
            </a:gdLst>
            <a:ahLst/>
            <a:cxnLst>
              <a:cxn ang="0">
                <a:pos x="connsiteX0" y="connsiteY0"/>
              </a:cxn>
              <a:cxn ang="0">
                <a:pos x="connsiteX1" y="connsiteY1"/>
              </a:cxn>
              <a:cxn ang="0">
                <a:pos x="connsiteX2" y="connsiteY2"/>
              </a:cxn>
              <a:cxn ang="0">
                <a:pos x="connsiteX3" y="connsiteY3"/>
              </a:cxn>
            </a:cxnLst>
            <a:rect l="l" t="t" r="r" b="b"/>
            <a:pathLst>
              <a:path w="5120640" h="5176911">
                <a:moveTo>
                  <a:pt x="0" y="0"/>
                </a:moveTo>
                <a:lnTo>
                  <a:pt x="5120640" y="0"/>
                </a:lnTo>
                <a:lnTo>
                  <a:pt x="2588455" y="5176911"/>
                </a:lnTo>
                <a:lnTo>
                  <a:pt x="0" y="0"/>
                </a:lnTo>
                <a:close/>
              </a:path>
            </a:pathLst>
          </a:custGeom>
          <a:pattFill prst="pct5">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Freeform 9"/>
          <p:cNvSpPr/>
          <p:nvPr userDrawn="1"/>
        </p:nvSpPr>
        <p:spPr>
          <a:xfrm>
            <a:off x="2482850" y="-14288"/>
            <a:ext cx="5121275" cy="5176838"/>
          </a:xfrm>
          <a:custGeom>
            <a:avLst/>
            <a:gdLst>
              <a:gd name="connsiteX0" fmla="*/ 0 w 5120640"/>
              <a:gd name="connsiteY0" fmla="*/ 0 h 5176911"/>
              <a:gd name="connsiteX1" fmla="*/ 5120640 w 5120640"/>
              <a:gd name="connsiteY1" fmla="*/ 0 h 5176911"/>
              <a:gd name="connsiteX2" fmla="*/ 2588455 w 5120640"/>
              <a:gd name="connsiteY2" fmla="*/ 5176911 h 5176911"/>
              <a:gd name="connsiteX3" fmla="*/ 0 w 5120640"/>
              <a:gd name="connsiteY3" fmla="*/ 0 h 5176911"/>
            </a:gdLst>
            <a:ahLst/>
            <a:cxnLst>
              <a:cxn ang="0">
                <a:pos x="connsiteX0" y="connsiteY0"/>
              </a:cxn>
              <a:cxn ang="0">
                <a:pos x="connsiteX1" y="connsiteY1"/>
              </a:cxn>
              <a:cxn ang="0">
                <a:pos x="connsiteX2" y="connsiteY2"/>
              </a:cxn>
              <a:cxn ang="0">
                <a:pos x="connsiteX3" y="connsiteY3"/>
              </a:cxn>
            </a:cxnLst>
            <a:rect l="l" t="t" r="r" b="b"/>
            <a:pathLst>
              <a:path w="5120640" h="5176911">
                <a:moveTo>
                  <a:pt x="0" y="0"/>
                </a:moveTo>
                <a:lnTo>
                  <a:pt x="5120640" y="0"/>
                </a:lnTo>
                <a:lnTo>
                  <a:pt x="2588455" y="5176911"/>
                </a:lnTo>
                <a:lnTo>
                  <a:pt x="0" y="0"/>
                </a:lnTo>
                <a:close/>
              </a:path>
            </a:pathLst>
          </a:custGeom>
          <a:solidFill>
            <a:srgbClr val="F269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23"/>
          <p:cNvSpPr>
            <a:spLocks noChangeArrowheads="1"/>
          </p:cNvSpPr>
          <p:nvPr userDrawn="1"/>
        </p:nvSpPr>
        <p:spPr bwMode="auto">
          <a:xfrm>
            <a:off x="18473738" y="9178925"/>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2" name="Oval 24"/>
          <p:cNvSpPr>
            <a:spLocks noChangeArrowheads="1"/>
          </p:cNvSpPr>
          <p:nvPr userDrawn="1"/>
        </p:nvSpPr>
        <p:spPr bwMode="auto">
          <a:xfrm>
            <a:off x="18275300" y="9793288"/>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3" name="Oval 25"/>
          <p:cNvSpPr>
            <a:spLocks noChangeArrowheads="1"/>
          </p:cNvSpPr>
          <p:nvPr userDrawn="1"/>
        </p:nvSpPr>
        <p:spPr bwMode="auto">
          <a:xfrm>
            <a:off x="19110325" y="9174163"/>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4" name="Oval 26"/>
          <p:cNvSpPr>
            <a:spLocks noChangeArrowheads="1"/>
          </p:cNvSpPr>
          <p:nvPr userDrawn="1"/>
        </p:nvSpPr>
        <p:spPr bwMode="auto">
          <a:xfrm>
            <a:off x="18626138" y="9331325"/>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5" name="Oval 27"/>
          <p:cNvSpPr>
            <a:spLocks noChangeArrowheads="1"/>
          </p:cNvSpPr>
          <p:nvPr userDrawn="1"/>
        </p:nvSpPr>
        <p:spPr bwMode="auto">
          <a:xfrm>
            <a:off x="18427700" y="9945688"/>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6" name="Oval 28"/>
          <p:cNvSpPr>
            <a:spLocks noChangeArrowheads="1"/>
          </p:cNvSpPr>
          <p:nvPr userDrawn="1"/>
        </p:nvSpPr>
        <p:spPr bwMode="auto">
          <a:xfrm>
            <a:off x="19262725" y="9326563"/>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7" name="Oval 29"/>
          <p:cNvSpPr>
            <a:spLocks noChangeArrowheads="1"/>
          </p:cNvSpPr>
          <p:nvPr userDrawn="1"/>
        </p:nvSpPr>
        <p:spPr bwMode="auto">
          <a:xfrm>
            <a:off x="18778538" y="9483725"/>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8" name="Oval 30"/>
          <p:cNvSpPr>
            <a:spLocks noChangeArrowheads="1"/>
          </p:cNvSpPr>
          <p:nvPr userDrawn="1"/>
        </p:nvSpPr>
        <p:spPr bwMode="auto">
          <a:xfrm>
            <a:off x="18580100" y="10098088"/>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9" name="Oval 31"/>
          <p:cNvSpPr>
            <a:spLocks noChangeArrowheads="1"/>
          </p:cNvSpPr>
          <p:nvPr userDrawn="1"/>
        </p:nvSpPr>
        <p:spPr bwMode="auto">
          <a:xfrm>
            <a:off x="19415125" y="9478963"/>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20" name="Freeform 19"/>
          <p:cNvSpPr/>
          <p:nvPr userDrawn="1"/>
        </p:nvSpPr>
        <p:spPr>
          <a:xfrm>
            <a:off x="0" y="-14288"/>
            <a:ext cx="7905750" cy="6859588"/>
          </a:xfrm>
          <a:custGeom>
            <a:avLst/>
            <a:gdLst>
              <a:gd name="connsiteX0" fmla="*/ 1012874 w 4487594"/>
              <a:gd name="connsiteY0" fmla="*/ 0 h 6879102"/>
              <a:gd name="connsiteX1" fmla="*/ 4487594 w 4487594"/>
              <a:gd name="connsiteY1" fmla="*/ 6879102 h 6879102"/>
              <a:gd name="connsiteX2" fmla="*/ 0 w 4487594"/>
              <a:gd name="connsiteY2" fmla="*/ 6879102 h 6879102"/>
              <a:gd name="connsiteX3" fmla="*/ 0 w 4487594"/>
              <a:gd name="connsiteY3" fmla="*/ 14068 h 6879102"/>
              <a:gd name="connsiteX4" fmla="*/ 1012874 w 4487594"/>
              <a:gd name="connsiteY4" fmla="*/ 0 h 6879102"/>
              <a:gd name="connsiteX0" fmla="*/ 2447974 w 4487594"/>
              <a:gd name="connsiteY0" fmla="*/ 0 h 6879102"/>
              <a:gd name="connsiteX1" fmla="*/ 4487594 w 4487594"/>
              <a:gd name="connsiteY1" fmla="*/ 6879102 h 6879102"/>
              <a:gd name="connsiteX2" fmla="*/ 0 w 4487594"/>
              <a:gd name="connsiteY2" fmla="*/ 6879102 h 6879102"/>
              <a:gd name="connsiteX3" fmla="*/ 0 w 4487594"/>
              <a:gd name="connsiteY3" fmla="*/ 14068 h 6879102"/>
              <a:gd name="connsiteX4" fmla="*/ 2447974 w 4487594"/>
              <a:gd name="connsiteY4" fmla="*/ 0 h 6879102"/>
              <a:gd name="connsiteX0" fmla="*/ 2447974 w 6125894"/>
              <a:gd name="connsiteY0" fmla="*/ 0 h 6879102"/>
              <a:gd name="connsiteX1" fmla="*/ 6125894 w 6125894"/>
              <a:gd name="connsiteY1" fmla="*/ 6879102 h 6879102"/>
              <a:gd name="connsiteX2" fmla="*/ 0 w 6125894"/>
              <a:gd name="connsiteY2" fmla="*/ 6879102 h 6879102"/>
              <a:gd name="connsiteX3" fmla="*/ 0 w 6125894"/>
              <a:gd name="connsiteY3" fmla="*/ 14068 h 6879102"/>
              <a:gd name="connsiteX4" fmla="*/ 2447974 w 6125894"/>
              <a:gd name="connsiteY4" fmla="*/ 0 h 6879102"/>
              <a:gd name="connsiteX0" fmla="*/ 2447974 w 5706794"/>
              <a:gd name="connsiteY0" fmla="*/ 0 h 6879102"/>
              <a:gd name="connsiteX1" fmla="*/ 5706794 w 5706794"/>
              <a:gd name="connsiteY1" fmla="*/ 6879102 h 6879102"/>
              <a:gd name="connsiteX2" fmla="*/ 0 w 5706794"/>
              <a:gd name="connsiteY2" fmla="*/ 6879102 h 6879102"/>
              <a:gd name="connsiteX3" fmla="*/ 0 w 5706794"/>
              <a:gd name="connsiteY3" fmla="*/ 14068 h 6879102"/>
              <a:gd name="connsiteX4" fmla="*/ 2447974 w 5706794"/>
              <a:gd name="connsiteY4" fmla="*/ 0 h 6879102"/>
              <a:gd name="connsiteX0" fmla="*/ 2447974 w 5643294"/>
              <a:gd name="connsiteY0" fmla="*/ 0 h 6879102"/>
              <a:gd name="connsiteX1" fmla="*/ 5643294 w 5643294"/>
              <a:gd name="connsiteY1" fmla="*/ 6866363 h 6879102"/>
              <a:gd name="connsiteX2" fmla="*/ 0 w 5643294"/>
              <a:gd name="connsiteY2" fmla="*/ 6879102 h 6879102"/>
              <a:gd name="connsiteX3" fmla="*/ 0 w 5643294"/>
              <a:gd name="connsiteY3" fmla="*/ 14068 h 6879102"/>
              <a:gd name="connsiteX4" fmla="*/ 2447974 w 5643294"/>
              <a:gd name="connsiteY4" fmla="*/ 0 h 6879102"/>
              <a:gd name="connsiteX0" fmla="*/ 2447974 w 5032955"/>
              <a:gd name="connsiteY0" fmla="*/ 0 h 6881157"/>
              <a:gd name="connsiteX1" fmla="*/ 5032955 w 5032955"/>
              <a:gd name="connsiteY1" fmla="*/ 6881157 h 6881157"/>
              <a:gd name="connsiteX2" fmla="*/ 0 w 5032955"/>
              <a:gd name="connsiteY2" fmla="*/ 6879102 h 6881157"/>
              <a:gd name="connsiteX3" fmla="*/ 0 w 5032955"/>
              <a:gd name="connsiteY3" fmla="*/ 14068 h 6881157"/>
              <a:gd name="connsiteX4" fmla="*/ 2447974 w 5032955"/>
              <a:gd name="connsiteY4" fmla="*/ 0 h 6881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2955" h="6881157">
                <a:moveTo>
                  <a:pt x="2447974" y="0"/>
                </a:moveTo>
                <a:lnTo>
                  <a:pt x="5032955" y="6881157"/>
                </a:lnTo>
                <a:lnTo>
                  <a:pt x="0" y="6879102"/>
                </a:lnTo>
                <a:lnTo>
                  <a:pt x="0" y="14068"/>
                </a:lnTo>
                <a:lnTo>
                  <a:pt x="2447974" y="0"/>
                </a:lnTo>
                <a:close/>
              </a:path>
            </a:pathLst>
          </a:custGeom>
          <a:solidFill>
            <a:srgbClr val="E95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Freeform 20"/>
          <p:cNvSpPr/>
          <p:nvPr userDrawn="1"/>
        </p:nvSpPr>
        <p:spPr>
          <a:xfrm>
            <a:off x="3843338" y="-17463"/>
            <a:ext cx="2284412" cy="3484563"/>
          </a:xfrm>
          <a:custGeom>
            <a:avLst/>
            <a:gdLst>
              <a:gd name="connsiteX0" fmla="*/ 2560320 w 2799470"/>
              <a:gd name="connsiteY0" fmla="*/ 5078437 h 5078437"/>
              <a:gd name="connsiteX1" fmla="*/ 2799470 w 2799470"/>
              <a:gd name="connsiteY1" fmla="*/ 4614203 h 5078437"/>
              <a:gd name="connsiteX2" fmla="*/ 0 w 2799470"/>
              <a:gd name="connsiteY2" fmla="*/ 0 h 5078437"/>
              <a:gd name="connsiteX3" fmla="*/ 2560320 w 2799470"/>
              <a:gd name="connsiteY3" fmla="*/ 5078437 h 5078437"/>
              <a:gd name="connsiteX0" fmla="*/ 2242977 w 2799470"/>
              <a:gd name="connsiteY0" fmla="*/ 4148762 h 4614203"/>
              <a:gd name="connsiteX1" fmla="*/ 2799470 w 2799470"/>
              <a:gd name="connsiteY1" fmla="*/ 4614203 h 4614203"/>
              <a:gd name="connsiteX2" fmla="*/ 0 w 2799470"/>
              <a:gd name="connsiteY2" fmla="*/ 0 h 4614203"/>
              <a:gd name="connsiteX3" fmla="*/ 2242977 w 2799470"/>
              <a:gd name="connsiteY3" fmla="*/ 4148762 h 4614203"/>
              <a:gd name="connsiteX0" fmla="*/ 2242977 w 2545595"/>
              <a:gd name="connsiteY0" fmla="*/ 4148762 h 4148762"/>
              <a:gd name="connsiteX1" fmla="*/ 2545595 w 2545595"/>
              <a:gd name="connsiteY1" fmla="*/ 3773675 h 4148762"/>
              <a:gd name="connsiteX2" fmla="*/ 0 w 2545595"/>
              <a:gd name="connsiteY2" fmla="*/ 0 h 4148762"/>
              <a:gd name="connsiteX3" fmla="*/ 2242977 w 2545595"/>
              <a:gd name="connsiteY3" fmla="*/ 4148762 h 4148762"/>
              <a:gd name="connsiteX0" fmla="*/ 2242977 w 2507514"/>
              <a:gd name="connsiteY0" fmla="*/ 4148762 h 4148762"/>
              <a:gd name="connsiteX1" fmla="*/ 2507514 w 2507514"/>
              <a:gd name="connsiteY1" fmla="*/ 3646322 h 4148762"/>
              <a:gd name="connsiteX2" fmla="*/ 0 w 2507514"/>
              <a:gd name="connsiteY2" fmla="*/ 0 h 4148762"/>
              <a:gd name="connsiteX3" fmla="*/ 2242977 w 2507514"/>
              <a:gd name="connsiteY3" fmla="*/ 4148762 h 4148762"/>
              <a:gd name="connsiteX0" fmla="*/ 2242977 w 2532902"/>
              <a:gd name="connsiteY0" fmla="*/ 4148762 h 4148762"/>
              <a:gd name="connsiteX1" fmla="*/ 2532902 w 2532902"/>
              <a:gd name="connsiteY1" fmla="*/ 3697263 h 4148762"/>
              <a:gd name="connsiteX2" fmla="*/ 0 w 2532902"/>
              <a:gd name="connsiteY2" fmla="*/ 0 h 4148762"/>
              <a:gd name="connsiteX3" fmla="*/ 2242977 w 2532902"/>
              <a:gd name="connsiteY3" fmla="*/ 4148762 h 4148762"/>
              <a:gd name="connsiteX0" fmla="*/ 2242977 w 2469433"/>
              <a:gd name="connsiteY0" fmla="*/ 4148762 h 4148762"/>
              <a:gd name="connsiteX1" fmla="*/ 2469433 w 2469433"/>
              <a:gd name="connsiteY1" fmla="*/ 3671793 h 4148762"/>
              <a:gd name="connsiteX2" fmla="*/ 0 w 2469433"/>
              <a:gd name="connsiteY2" fmla="*/ 0 h 4148762"/>
              <a:gd name="connsiteX3" fmla="*/ 2242977 w 2469433"/>
              <a:gd name="connsiteY3" fmla="*/ 4148762 h 4148762"/>
              <a:gd name="connsiteX0" fmla="*/ 2242977 w 2242977"/>
              <a:gd name="connsiteY0" fmla="*/ 4148762 h 4148762"/>
              <a:gd name="connsiteX1" fmla="*/ 1580869 w 2242977"/>
              <a:gd name="connsiteY1" fmla="*/ 2156294 h 4148762"/>
              <a:gd name="connsiteX2" fmla="*/ 0 w 2242977"/>
              <a:gd name="connsiteY2" fmla="*/ 0 h 4148762"/>
              <a:gd name="connsiteX3" fmla="*/ 2242977 w 2242977"/>
              <a:gd name="connsiteY3" fmla="*/ 4148762 h 4148762"/>
              <a:gd name="connsiteX0" fmla="*/ 1316332 w 1580869"/>
              <a:gd name="connsiteY0" fmla="*/ 2200264 h 2200264"/>
              <a:gd name="connsiteX1" fmla="*/ 1580869 w 1580869"/>
              <a:gd name="connsiteY1" fmla="*/ 2156294 h 2200264"/>
              <a:gd name="connsiteX2" fmla="*/ 0 w 1580869"/>
              <a:gd name="connsiteY2" fmla="*/ 0 h 2200264"/>
              <a:gd name="connsiteX3" fmla="*/ 1316332 w 1580869"/>
              <a:gd name="connsiteY3" fmla="*/ 2200264 h 2200264"/>
              <a:gd name="connsiteX0" fmla="*/ 1417882 w 1580869"/>
              <a:gd name="connsiteY0" fmla="*/ 2671469 h 2671469"/>
              <a:gd name="connsiteX1" fmla="*/ 1580869 w 1580869"/>
              <a:gd name="connsiteY1" fmla="*/ 2156294 h 2671469"/>
              <a:gd name="connsiteX2" fmla="*/ 0 w 1580869"/>
              <a:gd name="connsiteY2" fmla="*/ 0 h 2671469"/>
              <a:gd name="connsiteX3" fmla="*/ 1417882 w 1580869"/>
              <a:gd name="connsiteY3" fmla="*/ 2671469 h 2671469"/>
              <a:gd name="connsiteX0" fmla="*/ 1417882 w 1631644"/>
              <a:gd name="connsiteY0" fmla="*/ 2671469 h 2671469"/>
              <a:gd name="connsiteX1" fmla="*/ 1631644 w 1631644"/>
              <a:gd name="connsiteY1" fmla="*/ 2181765 h 2671469"/>
              <a:gd name="connsiteX2" fmla="*/ 0 w 1631644"/>
              <a:gd name="connsiteY2" fmla="*/ 0 h 2671469"/>
              <a:gd name="connsiteX3" fmla="*/ 1417882 w 1631644"/>
              <a:gd name="connsiteY3" fmla="*/ 2671469 h 2671469"/>
              <a:gd name="connsiteX0" fmla="*/ 1265557 w 1631644"/>
              <a:gd name="connsiteY0" fmla="*/ 2518646 h 2518646"/>
              <a:gd name="connsiteX1" fmla="*/ 1631644 w 1631644"/>
              <a:gd name="connsiteY1" fmla="*/ 2181765 h 2518646"/>
              <a:gd name="connsiteX2" fmla="*/ 0 w 1631644"/>
              <a:gd name="connsiteY2" fmla="*/ 0 h 2518646"/>
              <a:gd name="connsiteX3" fmla="*/ 1265557 w 1631644"/>
              <a:gd name="connsiteY3" fmla="*/ 2518646 h 2518646"/>
              <a:gd name="connsiteX0" fmla="*/ 1392495 w 1631644"/>
              <a:gd name="connsiteY0" fmla="*/ 2633264 h 2633264"/>
              <a:gd name="connsiteX1" fmla="*/ 1631644 w 1631644"/>
              <a:gd name="connsiteY1" fmla="*/ 2181765 h 2633264"/>
              <a:gd name="connsiteX2" fmla="*/ 0 w 1631644"/>
              <a:gd name="connsiteY2" fmla="*/ 0 h 2633264"/>
              <a:gd name="connsiteX3" fmla="*/ 1392495 w 1631644"/>
              <a:gd name="connsiteY3" fmla="*/ 2633264 h 2633264"/>
              <a:gd name="connsiteX0" fmla="*/ 1316333 w 1631644"/>
              <a:gd name="connsiteY0" fmla="*/ 2798823 h 2798823"/>
              <a:gd name="connsiteX1" fmla="*/ 1631644 w 1631644"/>
              <a:gd name="connsiteY1" fmla="*/ 2181765 h 2798823"/>
              <a:gd name="connsiteX2" fmla="*/ 0 w 1631644"/>
              <a:gd name="connsiteY2" fmla="*/ 0 h 2798823"/>
              <a:gd name="connsiteX3" fmla="*/ 1316333 w 1631644"/>
              <a:gd name="connsiteY3" fmla="*/ 2798823 h 2798823"/>
              <a:gd name="connsiteX0" fmla="*/ 1316333 w 1517400"/>
              <a:gd name="connsiteY0" fmla="*/ 2798823 h 2798823"/>
              <a:gd name="connsiteX1" fmla="*/ 1517400 w 1517400"/>
              <a:gd name="connsiteY1" fmla="*/ 2334589 h 2798823"/>
              <a:gd name="connsiteX2" fmla="*/ 0 w 1517400"/>
              <a:gd name="connsiteY2" fmla="*/ 0 h 2798823"/>
              <a:gd name="connsiteX3" fmla="*/ 1316333 w 1517400"/>
              <a:gd name="connsiteY3" fmla="*/ 2798823 h 2798823"/>
              <a:gd name="connsiteX0" fmla="*/ 2230284 w 2431351"/>
              <a:gd name="connsiteY0" fmla="*/ 3109399 h 3109399"/>
              <a:gd name="connsiteX1" fmla="*/ 2431351 w 2431351"/>
              <a:gd name="connsiteY1" fmla="*/ 2645165 h 3109399"/>
              <a:gd name="connsiteX2" fmla="*/ 0 w 2431351"/>
              <a:gd name="connsiteY2" fmla="*/ 0 h 3109399"/>
              <a:gd name="connsiteX3" fmla="*/ 2230284 w 2431351"/>
              <a:gd name="connsiteY3" fmla="*/ 3109399 h 3109399"/>
              <a:gd name="connsiteX0" fmla="*/ 2082872 w 2283939"/>
              <a:gd name="connsiteY0" fmla="*/ 3493922 h 3493922"/>
              <a:gd name="connsiteX1" fmla="*/ 2283939 w 2283939"/>
              <a:gd name="connsiteY1" fmla="*/ 3029688 h 3493922"/>
              <a:gd name="connsiteX2" fmla="*/ 0 w 2283939"/>
              <a:gd name="connsiteY2" fmla="*/ 0 h 3493922"/>
              <a:gd name="connsiteX3" fmla="*/ 2082872 w 2283939"/>
              <a:gd name="connsiteY3" fmla="*/ 3493922 h 3493922"/>
            </a:gdLst>
            <a:ahLst/>
            <a:cxnLst>
              <a:cxn ang="0">
                <a:pos x="connsiteX0" y="connsiteY0"/>
              </a:cxn>
              <a:cxn ang="0">
                <a:pos x="connsiteX1" y="connsiteY1"/>
              </a:cxn>
              <a:cxn ang="0">
                <a:pos x="connsiteX2" y="connsiteY2"/>
              </a:cxn>
              <a:cxn ang="0">
                <a:pos x="connsiteX3" y="connsiteY3"/>
              </a:cxn>
            </a:cxnLst>
            <a:rect l="l" t="t" r="r" b="b"/>
            <a:pathLst>
              <a:path w="2283939" h="3493922">
                <a:moveTo>
                  <a:pt x="2082872" y="3493922"/>
                </a:moveTo>
                <a:lnTo>
                  <a:pt x="2283939" y="3029688"/>
                </a:lnTo>
                <a:lnTo>
                  <a:pt x="0" y="0"/>
                </a:lnTo>
                <a:lnTo>
                  <a:pt x="2082872" y="3493922"/>
                </a:lnTo>
                <a:close/>
              </a:path>
            </a:pathLst>
          </a:custGeom>
          <a:solidFill>
            <a:srgbClr val="B75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Text Placeholder 25"/>
          <p:cNvSpPr txBox="1">
            <a:spLocks/>
          </p:cNvSpPr>
          <p:nvPr userDrawn="1"/>
        </p:nvSpPr>
        <p:spPr>
          <a:xfrm>
            <a:off x="6473825" y="703263"/>
            <a:ext cx="704850" cy="658812"/>
          </a:xfrm>
          <a:prstGeom prst="rect">
            <a:avLst/>
          </a:prstGeom>
        </p:spPr>
        <p:txBody>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ctr" fontAlgn="auto">
              <a:spcAft>
                <a:spcPts val="0"/>
              </a:spcAft>
              <a:defRPr/>
            </a:pPr>
            <a:endParaRPr kumimoji="1" lang="ja-JP" altLang="en-US" dirty="0">
              <a:solidFill>
                <a:schemeClr val="bg1"/>
              </a:solidFill>
              <a:ea typeface="Calibri" charset="0"/>
              <a:cs typeface="Calibri" charset="0"/>
            </a:endParaRPr>
          </a:p>
        </p:txBody>
      </p:sp>
      <p:sp>
        <p:nvSpPr>
          <p:cNvPr id="24" name="テキスト プレースホルダー 36"/>
          <p:cNvSpPr txBox="1">
            <a:spLocks/>
          </p:cNvSpPr>
          <p:nvPr userDrawn="1"/>
        </p:nvSpPr>
        <p:spPr bwMode="auto">
          <a:xfrm>
            <a:off x="427038" y="6426200"/>
            <a:ext cx="1136173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Aft>
                <a:spcPts val="0"/>
              </a:spcAft>
              <a:buFontTx/>
              <a:buNone/>
              <a:defRPr/>
            </a:pPr>
            <a:r>
              <a:rPr lang="en-US" altLang="ja-JP" sz="1100" dirty="0">
                <a:solidFill>
                  <a:schemeClr val="bg1"/>
                </a:solidFill>
                <a:latin typeface="Calibri" charset="0"/>
              </a:rPr>
              <a:t>Women Entrepreneurs in STEM  |   </a:t>
            </a:r>
            <a:r>
              <a:rPr lang="en-US" altLang="ja-JP" sz="1100" dirty="0" err="1">
                <a:solidFill>
                  <a:schemeClr val="bg1"/>
                </a:solidFill>
                <a:latin typeface="Calibri" charset="0"/>
              </a:rPr>
              <a:t>www.stementrepreneurs.eu</a:t>
            </a:r>
            <a:endParaRPr kumimoji="1" lang="ja-JP" altLang="en-US" sz="1100" dirty="0">
              <a:solidFill>
                <a:schemeClr val="bg1"/>
              </a:solidFill>
              <a:latin typeface="Calibri" charset="0"/>
            </a:endParaRPr>
          </a:p>
        </p:txBody>
      </p:sp>
      <p:sp>
        <p:nvSpPr>
          <p:cNvPr id="22" name="Picture Placeholder 2"/>
          <p:cNvSpPr>
            <a:spLocks noGrp="1"/>
          </p:cNvSpPr>
          <p:nvPr>
            <p:ph type="pic" sz="quarter" idx="16"/>
          </p:nvPr>
        </p:nvSpPr>
        <p:spPr>
          <a:xfrm>
            <a:off x="6136783" y="-16336"/>
            <a:ext cx="6058879" cy="6858000"/>
          </a:xfrm>
          <a:custGeom>
            <a:avLst/>
            <a:gdLst>
              <a:gd name="connsiteX0" fmla="*/ 0 w 4813058"/>
              <a:gd name="connsiteY0" fmla="*/ 0 h 6858000"/>
              <a:gd name="connsiteX1" fmla="*/ 4010866 w 4813058"/>
              <a:gd name="connsiteY1" fmla="*/ 0 h 6858000"/>
              <a:gd name="connsiteX2" fmla="*/ 4813058 w 4813058"/>
              <a:gd name="connsiteY2" fmla="*/ 802192 h 6858000"/>
              <a:gd name="connsiteX3" fmla="*/ 4813058 w 4813058"/>
              <a:gd name="connsiteY3" fmla="*/ 6858000 h 6858000"/>
              <a:gd name="connsiteX4" fmla="*/ 0 w 4813058"/>
              <a:gd name="connsiteY4" fmla="*/ 6858000 h 6858000"/>
              <a:gd name="connsiteX5" fmla="*/ 0 w 4813058"/>
              <a:gd name="connsiteY5" fmla="*/ 0 h 6858000"/>
              <a:gd name="connsiteX0" fmla="*/ 12700 w 4813058"/>
              <a:gd name="connsiteY0" fmla="*/ 3429000 h 6858000"/>
              <a:gd name="connsiteX1" fmla="*/ 4010866 w 4813058"/>
              <a:gd name="connsiteY1" fmla="*/ 0 h 6858000"/>
              <a:gd name="connsiteX2" fmla="*/ 4813058 w 4813058"/>
              <a:gd name="connsiteY2" fmla="*/ 802192 h 6858000"/>
              <a:gd name="connsiteX3" fmla="*/ 4813058 w 4813058"/>
              <a:gd name="connsiteY3" fmla="*/ 6858000 h 6858000"/>
              <a:gd name="connsiteX4" fmla="*/ 0 w 4813058"/>
              <a:gd name="connsiteY4" fmla="*/ 6858000 h 6858000"/>
              <a:gd name="connsiteX5" fmla="*/ 12700 w 4813058"/>
              <a:gd name="connsiteY5" fmla="*/ 3429000 h 6858000"/>
              <a:gd name="connsiteX0" fmla="*/ 6 w 4800364"/>
              <a:gd name="connsiteY0" fmla="*/ 3429000 h 6858000"/>
              <a:gd name="connsiteX1" fmla="*/ 3998172 w 4800364"/>
              <a:gd name="connsiteY1" fmla="*/ 0 h 6858000"/>
              <a:gd name="connsiteX2" fmla="*/ 4800364 w 4800364"/>
              <a:gd name="connsiteY2" fmla="*/ 802192 h 6858000"/>
              <a:gd name="connsiteX3" fmla="*/ 4800364 w 4800364"/>
              <a:gd name="connsiteY3" fmla="*/ 6858000 h 6858000"/>
              <a:gd name="connsiteX4" fmla="*/ 2667006 w 4800364"/>
              <a:gd name="connsiteY4" fmla="*/ 6858000 h 6858000"/>
              <a:gd name="connsiteX5" fmla="*/ 6 w 4800364"/>
              <a:gd name="connsiteY5" fmla="*/ 3429000 h 6858000"/>
              <a:gd name="connsiteX0" fmla="*/ 8 w 4800366"/>
              <a:gd name="connsiteY0" fmla="*/ 3429000 h 6858000"/>
              <a:gd name="connsiteX1" fmla="*/ 3998174 w 4800366"/>
              <a:gd name="connsiteY1" fmla="*/ 0 h 6858000"/>
              <a:gd name="connsiteX2" fmla="*/ 4800366 w 4800366"/>
              <a:gd name="connsiteY2" fmla="*/ 802192 h 6858000"/>
              <a:gd name="connsiteX3" fmla="*/ 4800366 w 4800366"/>
              <a:gd name="connsiteY3" fmla="*/ 6858000 h 6858000"/>
              <a:gd name="connsiteX4" fmla="*/ 2667008 w 4800366"/>
              <a:gd name="connsiteY4" fmla="*/ 6858000 h 6858000"/>
              <a:gd name="connsiteX5" fmla="*/ 8 w 4800366"/>
              <a:gd name="connsiteY5" fmla="*/ 3429000 h 6858000"/>
              <a:gd name="connsiteX0" fmla="*/ 0 w 4800358"/>
              <a:gd name="connsiteY0" fmla="*/ 3429000 h 6858000"/>
              <a:gd name="connsiteX1" fmla="*/ 3998166 w 4800358"/>
              <a:gd name="connsiteY1" fmla="*/ 0 h 6858000"/>
              <a:gd name="connsiteX2" fmla="*/ 4800358 w 4800358"/>
              <a:gd name="connsiteY2" fmla="*/ 802192 h 6858000"/>
              <a:gd name="connsiteX3" fmla="*/ 4800358 w 4800358"/>
              <a:gd name="connsiteY3" fmla="*/ 6858000 h 6858000"/>
              <a:gd name="connsiteX4" fmla="*/ 2667000 w 4800358"/>
              <a:gd name="connsiteY4" fmla="*/ 6858000 h 6858000"/>
              <a:gd name="connsiteX5" fmla="*/ 0 w 4800358"/>
              <a:gd name="connsiteY5" fmla="*/ 3429000 h 6858000"/>
              <a:gd name="connsiteX0" fmla="*/ 0 w 4800358"/>
              <a:gd name="connsiteY0" fmla="*/ 3429000 h 6858000"/>
              <a:gd name="connsiteX1" fmla="*/ 3998166 w 4800358"/>
              <a:gd name="connsiteY1" fmla="*/ 0 h 6858000"/>
              <a:gd name="connsiteX2" fmla="*/ 4800358 w 4800358"/>
              <a:gd name="connsiteY2" fmla="*/ 802192 h 6858000"/>
              <a:gd name="connsiteX3" fmla="*/ 4000258 w 4800358"/>
              <a:gd name="connsiteY3" fmla="*/ 6858000 h 6858000"/>
              <a:gd name="connsiteX4" fmla="*/ 2667000 w 4800358"/>
              <a:gd name="connsiteY4" fmla="*/ 6858000 h 6858000"/>
              <a:gd name="connsiteX5" fmla="*/ 0 w 4800358"/>
              <a:gd name="connsiteY5" fmla="*/ 3429000 h 6858000"/>
              <a:gd name="connsiteX0" fmla="*/ 0 w 4813058"/>
              <a:gd name="connsiteY0" fmla="*/ 3429000 h 6858000"/>
              <a:gd name="connsiteX1" fmla="*/ 3998166 w 4813058"/>
              <a:gd name="connsiteY1" fmla="*/ 0 h 6858000"/>
              <a:gd name="connsiteX2" fmla="*/ 4813058 w 4813058"/>
              <a:gd name="connsiteY2" fmla="*/ 27492 h 6858000"/>
              <a:gd name="connsiteX3" fmla="*/ 4000258 w 4813058"/>
              <a:gd name="connsiteY3" fmla="*/ 6858000 h 6858000"/>
              <a:gd name="connsiteX4" fmla="*/ 2667000 w 4813058"/>
              <a:gd name="connsiteY4" fmla="*/ 6858000 h 6858000"/>
              <a:gd name="connsiteX5" fmla="*/ 0 w 4813058"/>
              <a:gd name="connsiteY5" fmla="*/ 3429000 h 6858000"/>
              <a:gd name="connsiteX0" fmla="*/ 0 w 4813058"/>
              <a:gd name="connsiteY0" fmla="*/ 3401508 h 6830508"/>
              <a:gd name="connsiteX1" fmla="*/ 3883866 w 4813058"/>
              <a:gd name="connsiteY1" fmla="*/ 10608 h 6830508"/>
              <a:gd name="connsiteX2" fmla="*/ 4813058 w 4813058"/>
              <a:gd name="connsiteY2" fmla="*/ 0 h 6830508"/>
              <a:gd name="connsiteX3" fmla="*/ 4000258 w 4813058"/>
              <a:gd name="connsiteY3" fmla="*/ 6830508 h 6830508"/>
              <a:gd name="connsiteX4" fmla="*/ 2667000 w 4813058"/>
              <a:gd name="connsiteY4" fmla="*/ 6830508 h 6830508"/>
              <a:gd name="connsiteX5" fmla="*/ 0 w 4813058"/>
              <a:gd name="connsiteY5" fmla="*/ 3401508 h 6830508"/>
              <a:gd name="connsiteX0" fmla="*/ 0 w 4800358"/>
              <a:gd name="connsiteY0" fmla="*/ 3401508 h 6830508"/>
              <a:gd name="connsiteX1" fmla="*/ 3883866 w 4800358"/>
              <a:gd name="connsiteY1" fmla="*/ 10608 h 6830508"/>
              <a:gd name="connsiteX2" fmla="*/ 4800358 w 4800358"/>
              <a:gd name="connsiteY2" fmla="*/ 0 h 6830508"/>
              <a:gd name="connsiteX3" fmla="*/ 4000258 w 4800358"/>
              <a:gd name="connsiteY3" fmla="*/ 6830508 h 6830508"/>
              <a:gd name="connsiteX4" fmla="*/ 2667000 w 4800358"/>
              <a:gd name="connsiteY4" fmla="*/ 6830508 h 6830508"/>
              <a:gd name="connsiteX5" fmla="*/ 0 w 4800358"/>
              <a:gd name="connsiteY5" fmla="*/ 3401508 h 6830508"/>
              <a:gd name="connsiteX0" fmla="*/ 0 w 4800358"/>
              <a:gd name="connsiteY0" fmla="*/ 3403600 h 6832600"/>
              <a:gd name="connsiteX1" fmla="*/ 3883866 w 4800358"/>
              <a:gd name="connsiteY1" fmla="*/ 0 h 6832600"/>
              <a:gd name="connsiteX2" fmla="*/ 4800358 w 4800358"/>
              <a:gd name="connsiteY2" fmla="*/ 2092 h 6832600"/>
              <a:gd name="connsiteX3" fmla="*/ 4000258 w 4800358"/>
              <a:gd name="connsiteY3" fmla="*/ 6832600 h 6832600"/>
              <a:gd name="connsiteX4" fmla="*/ 2667000 w 4800358"/>
              <a:gd name="connsiteY4" fmla="*/ 6832600 h 6832600"/>
              <a:gd name="connsiteX5" fmla="*/ 0 w 4800358"/>
              <a:gd name="connsiteY5" fmla="*/ 3403600 h 6832600"/>
              <a:gd name="connsiteX0" fmla="*/ 0 w 4749558"/>
              <a:gd name="connsiteY0" fmla="*/ 3414208 h 6843208"/>
              <a:gd name="connsiteX1" fmla="*/ 3883866 w 4749558"/>
              <a:gd name="connsiteY1" fmla="*/ 10608 h 6843208"/>
              <a:gd name="connsiteX2" fmla="*/ 4749558 w 4749558"/>
              <a:gd name="connsiteY2" fmla="*/ 0 h 6843208"/>
              <a:gd name="connsiteX3" fmla="*/ 4000258 w 4749558"/>
              <a:gd name="connsiteY3" fmla="*/ 6843208 h 6843208"/>
              <a:gd name="connsiteX4" fmla="*/ 2667000 w 4749558"/>
              <a:gd name="connsiteY4" fmla="*/ 6843208 h 6843208"/>
              <a:gd name="connsiteX5" fmla="*/ 0 w 4749558"/>
              <a:gd name="connsiteY5" fmla="*/ 3414208 h 6843208"/>
              <a:gd name="connsiteX0" fmla="*/ 0 w 4749558"/>
              <a:gd name="connsiteY0" fmla="*/ 3416300 h 6845300"/>
              <a:gd name="connsiteX1" fmla="*/ 3883866 w 4749558"/>
              <a:gd name="connsiteY1" fmla="*/ 0 h 6845300"/>
              <a:gd name="connsiteX2" fmla="*/ 4749558 w 4749558"/>
              <a:gd name="connsiteY2" fmla="*/ 2092 h 6845300"/>
              <a:gd name="connsiteX3" fmla="*/ 4000258 w 4749558"/>
              <a:gd name="connsiteY3" fmla="*/ 6845300 h 6845300"/>
              <a:gd name="connsiteX4" fmla="*/ 2667000 w 4749558"/>
              <a:gd name="connsiteY4" fmla="*/ 6845300 h 6845300"/>
              <a:gd name="connsiteX5" fmla="*/ 0 w 4749558"/>
              <a:gd name="connsiteY5" fmla="*/ 3416300 h 6845300"/>
              <a:gd name="connsiteX0" fmla="*/ 0 w 4800358"/>
              <a:gd name="connsiteY0" fmla="*/ 3416300 h 6845300"/>
              <a:gd name="connsiteX1" fmla="*/ 3883866 w 4800358"/>
              <a:gd name="connsiteY1" fmla="*/ 0 h 6845300"/>
              <a:gd name="connsiteX2" fmla="*/ 4800358 w 4800358"/>
              <a:gd name="connsiteY2" fmla="*/ 2092 h 6845300"/>
              <a:gd name="connsiteX3" fmla="*/ 4000258 w 4800358"/>
              <a:gd name="connsiteY3" fmla="*/ 6845300 h 6845300"/>
              <a:gd name="connsiteX4" fmla="*/ 2667000 w 4800358"/>
              <a:gd name="connsiteY4" fmla="*/ 6845300 h 6845300"/>
              <a:gd name="connsiteX5" fmla="*/ 0 w 4800358"/>
              <a:gd name="connsiteY5" fmla="*/ 3416300 h 6845300"/>
              <a:gd name="connsiteX0" fmla="*/ 0 w 4838458"/>
              <a:gd name="connsiteY0" fmla="*/ 3441700 h 6845300"/>
              <a:gd name="connsiteX1" fmla="*/ 3921966 w 4838458"/>
              <a:gd name="connsiteY1" fmla="*/ 0 h 6845300"/>
              <a:gd name="connsiteX2" fmla="*/ 4838458 w 4838458"/>
              <a:gd name="connsiteY2" fmla="*/ 2092 h 6845300"/>
              <a:gd name="connsiteX3" fmla="*/ 4038358 w 4838458"/>
              <a:gd name="connsiteY3" fmla="*/ 6845300 h 6845300"/>
              <a:gd name="connsiteX4" fmla="*/ 2705100 w 4838458"/>
              <a:gd name="connsiteY4" fmla="*/ 6845300 h 6845300"/>
              <a:gd name="connsiteX5" fmla="*/ 0 w 4838458"/>
              <a:gd name="connsiteY5" fmla="*/ 3441700 h 6845300"/>
              <a:gd name="connsiteX0" fmla="*/ 0 w 4838458"/>
              <a:gd name="connsiteY0" fmla="*/ 3439608 h 6843208"/>
              <a:gd name="connsiteX1" fmla="*/ 645366 w 4838458"/>
              <a:gd name="connsiteY1" fmla="*/ 10608 h 6843208"/>
              <a:gd name="connsiteX2" fmla="*/ 4838458 w 4838458"/>
              <a:gd name="connsiteY2" fmla="*/ 0 h 6843208"/>
              <a:gd name="connsiteX3" fmla="*/ 4038358 w 4838458"/>
              <a:gd name="connsiteY3" fmla="*/ 6843208 h 6843208"/>
              <a:gd name="connsiteX4" fmla="*/ 2705100 w 4838458"/>
              <a:gd name="connsiteY4" fmla="*/ 6843208 h 6843208"/>
              <a:gd name="connsiteX5" fmla="*/ 0 w 4838458"/>
              <a:gd name="connsiteY5" fmla="*/ 3439608 h 6843208"/>
              <a:gd name="connsiteX0" fmla="*/ 0 w 5956058"/>
              <a:gd name="connsiteY0" fmla="*/ 3884108 h 6843208"/>
              <a:gd name="connsiteX1" fmla="*/ 1762966 w 5956058"/>
              <a:gd name="connsiteY1" fmla="*/ 10608 h 6843208"/>
              <a:gd name="connsiteX2" fmla="*/ 5956058 w 5956058"/>
              <a:gd name="connsiteY2" fmla="*/ 0 h 6843208"/>
              <a:gd name="connsiteX3" fmla="*/ 5155958 w 5956058"/>
              <a:gd name="connsiteY3" fmla="*/ 6843208 h 6843208"/>
              <a:gd name="connsiteX4" fmla="*/ 3822700 w 5956058"/>
              <a:gd name="connsiteY4" fmla="*/ 6843208 h 6843208"/>
              <a:gd name="connsiteX5" fmla="*/ 0 w 5956058"/>
              <a:gd name="connsiteY5" fmla="*/ 3884108 h 6843208"/>
              <a:gd name="connsiteX0" fmla="*/ 0 w 5956058"/>
              <a:gd name="connsiteY0" fmla="*/ 3884108 h 7173408"/>
              <a:gd name="connsiteX1" fmla="*/ 1762966 w 5956058"/>
              <a:gd name="connsiteY1" fmla="*/ 10608 h 7173408"/>
              <a:gd name="connsiteX2" fmla="*/ 5956058 w 5956058"/>
              <a:gd name="connsiteY2" fmla="*/ 0 h 7173408"/>
              <a:gd name="connsiteX3" fmla="*/ 5155958 w 5956058"/>
              <a:gd name="connsiteY3" fmla="*/ 6843208 h 7173408"/>
              <a:gd name="connsiteX4" fmla="*/ 1752600 w 5956058"/>
              <a:gd name="connsiteY4" fmla="*/ 7173408 h 7173408"/>
              <a:gd name="connsiteX5" fmla="*/ 0 w 5956058"/>
              <a:gd name="connsiteY5" fmla="*/ 3884108 h 7173408"/>
              <a:gd name="connsiteX0" fmla="*/ 0 w 5956058"/>
              <a:gd name="connsiteY0" fmla="*/ 3884108 h 6843208"/>
              <a:gd name="connsiteX1" fmla="*/ 1762966 w 5956058"/>
              <a:gd name="connsiteY1" fmla="*/ 10608 h 6843208"/>
              <a:gd name="connsiteX2" fmla="*/ 5956058 w 5956058"/>
              <a:gd name="connsiteY2" fmla="*/ 0 h 6843208"/>
              <a:gd name="connsiteX3" fmla="*/ 5155958 w 5956058"/>
              <a:gd name="connsiteY3" fmla="*/ 6843208 h 6843208"/>
              <a:gd name="connsiteX4" fmla="*/ 1765300 w 5956058"/>
              <a:gd name="connsiteY4" fmla="*/ 6817808 h 6843208"/>
              <a:gd name="connsiteX5" fmla="*/ 0 w 5956058"/>
              <a:gd name="connsiteY5" fmla="*/ 3884108 h 6843208"/>
              <a:gd name="connsiteX0" fmla="*/ 0 w 6044958"/>
              <a:gd name="connsiteY0" fmla="*/ 3884108 h 6855908"/>
              <a:gd name="connsiteX1" fmla="*/ 1762966 w 6044958"/>
              <a:gd name="connsiteY1" fmla="*/ 10608 h 6855908"/>
              <a:gd name="connsiteX2" fmla="*/ 5956058 w 6044958"/>
              <a:gd name="connsiteY2" fmla="*/ 0 h 6855908"/>
              <a:gd name="connsiteX3" fmla="*/ 6044958 w 6044958"/>
              <a:gd name="connsiteY3" fmla="*/ 6855908 h 6855908"/>
              <a:gd name="connsiteX4" fmla="*/ 1765300 w 6044958"/>
              <a:gd name="connsiteY4" fmla="*/ 6817808 h 6855908"/>
              <a:gd name="connsiteX5" fmla="*/ 0 w 6044958"/>
              <a:gd name="connsiteY5" fmla="*/ 3884108 h 6855908"/>
              <a:gd name="connsiteX0" fmla="*/ 0 w 6044958"/>
              <a:gd name="connsiteY0" fmla="*/ 3884108 h 6855908"/>
              <a:gd name="connsiteX1" fmla="*/ 1762966 w 6044958"/>
              <a:gd name="connsiteY1" fmla="*/ 10608 h 6855908"/>
              <a:gd name="connsiteX2" fmla="*/ 5956058 w 6044958"/>
              <a:gd name="connsiteY2" fmla="*/ 0 h 6855908"/>
              <a:gd name="connsiteX3" fmla="*/ 6044958 w 6044958"/>
              <a:gd name="connsiteY3" fmla="*/ 6855908 h 6855908"/>
              <a:gd name="connsiteX4" fmla="*/ 1765300 w 6044958"/>
              <a:gd name="connsiteY4" fmla="*/ 6817808 h 6855908"/>
              <a:gd name="connsiteX5" fmla="*/ 0 w 6044958"/>
              <a:gd name="connsiteY5" fmla="*/ 3884108 h 6855908"/>
              <a:gd name="connsiteX0" fmla="*/ 0 w 6044958"/>
              <a:gd name="connsiteY0" fmla="*/ 3884108 h 6855908"/>
              <a:gd name="connsiteX1" fmla="*/ 1762966 w 6044958"/>
              <a:gd name="connsiteY1" fmla="*/ 10608 h 6855908"/>
              <a:gd name="connsiteX2" fmla="*/ 5956058 w 6044958"/>
              <a:gd name="connsiteY2" fmla="*/ 0 h 6855908"/>
              <a:gd name="connsiteX3" fmla="*/ 6044958 w 6044958"/>
              <a:gd name="connsiteY3" fmla="*/ 6855908 h 6855908"/>
              <a:gd name="connsiteX4" fmla="*/ 1790700 w 6044958"/>
              <a:gd name="connsiteY4" fmla="*/ 6817808 h 6855908"/>
              <a:gd name="connsiteX5" fmla="*/ 0 w 6044958"/>
              <a:gd name="connsiteY5" fmla="*/ 3884108 h 6855908"/>
              <a:gd name="connsiteX0" fmla="*/ 0 w 6044958"/>
              <a:gd name="connsiteY0" fmla="*/ 3884108 h 6855908"/>
              <a:gd name="connsiteX1" fmla="*/ 1762966 w 6044958"/>
              <a:gd name="connsiteY1" fmla="*/ 10608 h 6855908"/>
              <a:gd name="connsiteX2" fmla="*/ 5956058 w 6044958"/>
              <a:gd name="connsiteY2" fmla="*/ 0 h 6855908"/>
              <a:gd name="connsiteX3" fmla="*/ 6044958 w 6044958"/>
              <a:gd name="connsiteY3" fmla="*/ 6855908 h 6855908"/>
              <a:gd name="connsiteX4" fmla="*/ 1790700 w 6044958"/>
              <a:gd name="connsiteY4" fmla="*/ 6817808 h 6855908"/>
              <a:gd name="connsiteX5" fmla="*/ 0 w 6044958"/>
              <a:gd name="connsiteY5" fmla="*/ 3884108 h 6855908"/>
              <a:gd name="connsiteX0" fmla="*/ 0 w 6044958"/>
              <a:gd name="connsiteY0" fmla="*/ 3884108 h 6855908"/>
              <a:gd name="connsiteX1" fmla="*/ 1762966 w 6044958"/>
              <a:gd name="connsiteY1" fmla="*/ 10608 h 6855908"/>
              <a:gd name="connsiteX2" fmla="*/ 5956058 w 6044958"/>
              <a:gd name="connsiteY2" fmla="*/ 0 h 6855908"/>
              <a:gd name="connsiteX3" fmla="*/ 6044958 w 6044958"/>
              <a:gd name="connsiteY3" fmla="*/ 6855908 h 6855908"/>
              <a:gd name="connsiteX4" fmla="*/ 1765300 w 6044958"/>
              <a:gd name="connsiteY4" fmla="*/ 6830508 h 6855908"/>
              <a:gd name="connsiteX5" fmla="*/ 0 w 6044958"/>
              <a:gd name="connsiteY5" fmla="*/ 3884108 h 6855908"/>
              <a:gd name="connsiteX0" fmla="*/ 0 w 6057658"/>
              <a:gd name="connsiteY0" fmla="*/ 3884108 h 6843208"/>
              <a:gd name="connsiteX1" fmla="*/ 1762966 w 6057658"/>
              <a:gd name="connsiteY1" fmla="*/ 10608 h 6843208"/>
              <a:gd name="connsiteX2" fmla="*/ 5956058 w 6057658"/>
              <a:gd name="connsiteY2" fmla="*/ 0 h 6843208"/>
              <a:gd name="connsiteX3" fmla="*/ 6057658 w 6057658"/>
              <a:gd name="connsiteY3" fmla="*/ 6843208 h 6843208"/>
              <a:gd name="connsiteX4" fmla="*/ 1765300 w 6057658"/>
              <a:gd name="connsiteY4" fmla="*/ 6830508 h 6843208"/>
              <a:gd name="connsiteX5" fmla="*/ 0 w 6057658"/>
              <a:gd name="connsiteY5" fmla="*/ 3884108 h 6843208"/>
              <a:gd name="connsiteX0" fmla="*/ 0 w 6057658"/>
              <a:gd name="connsiteY0" fmla="*/ 3896808 h 6855908"/>
              <a:gd name="connsiteX1" fmla="*/ 1762966 w 6057658"/>
              <a:gd name="connsiteY1" fmla="*/ 23308 h 6855908"/>
              <a:gd name="connsiteX2" fmla="*/ 6044958 w 6057658"/>
              <a:gd name="connsiteY2" fmla="*/ 0 h 6855908"/>
              <a:gd name="connsiteX3" fmla="*/ 6057658 w 6057658"/>
              <a:gd name="connsiteY3" fmla="*/ 6855908 h 6855908"/>
              <a:gd name="connsiteX4" fmla="*/ 1765300 w 6057658"/>
              <a:gd name="connsiteY4" fmla="*/ 6843208 h 6855908"/>
              <a:gd name="connsiteX5" fmla="*/ 0 w 6057658"/>
              <a:gd name="connsiteY5" fmla="*/ 3896808 h 6855908"/>
              <a:gd name="connsiteX0" fmla="*/ 0 w 6058879"/>
              <a:gd name="connsiteY0" fmla="*/ 3884108 h 6843208"/>
              <a:gd name="connsiteX1" fmla="*/ 1762966 w 6058879"/>
              <a:gd name="connsiteY1" fmla="*/ 10608 h 6843208"/>
              <a:gd name="connsiteX2" fmla="*/ 6057658 w 6058879"/>
              <a:gd name="connsiteY2" fmla="*/ 0 h 6843208"/>
              <a:gd name="connsiteX3" fmla="*/ 6057658 w 6058879"/>
              <a:gd name="connsiteY3" fmla="*/ 6843208 h 6843208"/>
              <a:gd name="connsiteX4" fmla="*/ 1765300 w 6058879"/>
              <a:gd name="connsiteY4" fmla="*/ 6830508 h 6843208"/>
              <a:gd name="connsiteX5" fmla="*/ 0 w 6058879"/>
              <a:gd name="connsiteY5" fmla="*/ 3884108 h 6843208"/>
              <a:gd name="connsiteX0" fmla="*/ 0 w 6058879"/>
              <a:gd name="connsiteY0" fmla="*/ 3898900 h 6858000"/>
              <a:gd name="connsiteX1" fmla="*/ 1762966 w 6058879"/>
              <a:gd name="connsiteY1" fmla="*/ 0 h 6858000"/>
              <a:gd name="connsiteX2" fmla="*/ 6057658 w 6058879"/>
              <a:gd name="connsiteY2" fmla="*/ 14792 h 6858000"/>
              <a:gd name="connsiteX3" fmla="*/ 6057658 w 6058879"/>
              <a:gd name="connsiteY3" fmla="*/ 6858000 h 6858000"/>
              <a:gd name="connsiteX4" fmla="*/ 1765300 w 6058879"/>
              <a:gd name="connsiteY4" fmla="*/ 6845300 h 6858000"/>
              <a:gd name="connsiteX5" fmla="*/ 0 w 6058879"/>
              <a:gd name="connsiteY5" fmla="*/ 38989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8879" h="6858000">
                <a:moveTo>
                  <a:pt x="0" y="3898900"/>
                </a:moveTo>
                <a:lnTo>
                  <a:pt x="1762966" y="0"/>
                </a:lnTo>
                <a:lnTo>
                  <a:pt x="6057658" y="14792"/>
                </a:lnTo>
                <a:cubicBezTo>
                  <a:pt x="6061891" y="2300095"/>
                  <a:pt x="6053425" y="4572697"/>
                  <a:pt x="6057658" y="6858000"/>
                </a:cubicBezTo>
                <a:lnTo>
                  <a:pt x="1765300" y="6845300"/>
                </a:lnTo>
                <a:cubicBezTo>
                  <a:pt x="-46567" y="3886200"/>
                  <a:pt x="1494367" y="6286500"/>
                  <a:pt x="0" y="3898900"/>
                </a:cubicBezTo>
                <a:close/>
              </a:path>
            </a:pathLst>
          </a:custGeom>
          <a:ln>
            <a:noFill/>
          </a:ln>
        </p:spPr>
        <p:txBody>
          <a:bodyPr rtlCol="0">
            <a:normAutofit/>
          </a:bodyPr>
          <a:lstStyle>
            <a:lvl1pPr marL="0" indent="0" algn="ctr">
              <a:buNone/>
              <a:defRPr>
                <a:solidFill>
                  <a:srgbClr val="7F7F7F"/>
                </a:solidFill>
              </a:defRPr>
            </a:lvl1pPr>
          </a:lstStyle>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r>
              <a:rPr lang="en-US" noProof="0" dirty="0"/>
              <a:t>Click here to add photo</a:t>
            </a:r>
          </a:p>
        </p:txBody>
      </p:sp>
      <p:sp>
        <p:nvSpPr>
          <p:cNvPr id="6" name="Text Placeholder 23"/>
          <p:cNvSpPr>
            <a:spLocks noGrp="1"/>
          </p:cNvSpPr>
          <p:nvPr>
            <p:ph type="body" sz="quarter" idx="14" hasCustomPrompt="1"/>
          </p:nvPr>
        </p:nvSpPr>
        <p:spPr>
          <a:xfrm>
            <a:off x="4492359" y="5101568"/>
            <a:ext cx="785328" cy="1056986"/>
          </a:xfrm>
        </p:spPr>
        <p:txBody>
          <a:bodyPr>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Text Placeholder 23"/>
          <p:cNvSpPr>
            <a:spLocks noGrp="1"/>
          </p:cNvSpPr>
          <p:nvPr>
            <p:ph type="body" sz="quarter" idx="15" hasCustomPrompt="1"/>
          </p:nvPr>
        </p:nvSpPr>
        <p:spPr>
          <a:xfrm>
            <a:off x="566263" y="2061184"/>
            <a:ext cx="2613204" cy="1221666"/>
          </a:xfrm>
        </p:spPr>
        <p:txBody>
          <a:bodyPr>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8" name="Text Placeholder 23"/>
          <p:cNvSpPr>
            <a:spLocks noGrp="1"/>
          </p:cNvSpPr>
          <p:nvPr>
            <p:ph type="body" sz="quarter" idx="13"/>
          </p:nvPr>
        </p:nvSpPr>
        <p:spPr>
          <a:xfrm>
            <a:off x="598921" y="2706718"/>
            <a:ext cx="4686342" cy="2497338"/>
          </a:xfrm>
        </p:spPr>
        <p:txBody>
          <a:bodyPr anchor="ctr">
            <a:normAutofit/>
          </a:bodyPr>
          <a:lstStyle>
            <a:lvl1pPr marL="0" indent="0" algn="ctr">
              <a:buNone/>
              <a:defRPr sz="3000" i="1" baseline="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7683810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330825" y="1431925"/>
            <a:ext cx="6848475"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プレースホルダー 36"/>
          <p:cNvSpPr txBox="1">
            <a:spLocks/>
          </p:cNvSpPr>
          <p:nvPr userDrawn="1"/>
        </p:nvSpPr>
        <p:spPr bwMode="auto">
          <a:xfrm>
            <a:off x="0" y="6288088"/>
            <a:ext cx="12192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eaLnBrk="1" fontAlgn="auto" hangingPunct="1">
              <a:spcAft>
                <a:spcPts val="0"/>
              </a:spcAft>
              <a:buFontTx/>
              <a:buNone/>
              <a:defRPr/>
            </a:pPr>
            <a:r>
              <a:rPr lang="en-US" altLang="ja-JP" sz="1100" dirty="0">
                <a:solidFill>
                  <a:srgbClr val="525252"/>
                </a:solidFill>
                <a:latin typeface="Calibri" charset="0"/>
              </a:rPr>
              <a:t>Women Entrepreneurs in STEM  </a:t>
            </a:r>
            <a:r>
              <a:rPr lang="en-US" altLang="ja-JP" sz="1100" dirty="0">
                <a:solidFill>
                  <a:srgbClr val="F26942"/>
                </a:solidFill>
                <a:latin typeface="Calibri" charset="0"/>
              </a:rPr>
              <a:t>|</a:t>
            </a:r>
            <a:r>
              <a:rPr lang="en-US" altLang="ja-JP" sz="1100" dirty="0">
                <a:solidFill>
                  <a:srgbClr val="0480C1"/>
                </a:solidFill>
                <a:latin typeface="Calibri" charset="0"/>
              </a:rPr>
              <a:t>   </a:t>
            </a:r>
            <a:r>
              <a:rPr lang="en-US" altLang="ja-JP" sz="1100" dirty="0" err="1">
                <a:solidFill>
                  <a:srgbClr val="525252"/>
                </a:solidFill>
                <a:latin typeface="Calibri" charset="0"/>
              </a:rPr>
              <a:t>www.stementrepreneurs.eu</a:t>
            </a:r>
            <a:endParaRPr kumimoji="1" lang="ja-JP" altLang="en-US" sz="1100" dirty="0">
              <a:solidFill>
                <a:srgbClr val="525252"/>
              </a:solidFill>
              <a:latin typeface="Calibri" charset="0"/>
            </a:endParaRPr>
          </a:p>
        </p:txBody>
      </p:sp>
      <p:cxnSp>
        <p:nvCxnSpPr>
          <p:cNvPr id="7" name="Straight Connector 6"/>
          <p:cNvCxnSpPr/>
          <p:nvPr userDrawn="1"/>
        </p:nvCxnSpPr>
        <p:spPr>
          <a:xfrm flipH="1">
            <a:off x="285750" y="1463675"/>
            <a:ext cx="5276850" cy="0"/>
          </a:xfrm>
          <a:prstGeom prst="line">
            <a:avLst/>
          </a:prstGeom>
          <a:ln>
            <a:solidFill>
              <a:srgbClr val="E95273"/>
            </a:solidFill>
          </a:ln>
        </p:spPr>
        <p:style>
          <a:lnRef idx="1">
            <a:schemeClr val="accent1"/>
          </a:lnRef>
          <a:fillRef idx="0">
            <a:schemeClr val="accent1"/>
          </a:fillRef>
          <a:effectRef idx="0">
            <a:schemeClr val="accent1"/>
          </a:effectRef>
          <a:fontRef idx="minor">
            <a:schemeClr val="tx1"/>
          </a:fontRef>
        </p:style>
      </p:cxnSp>
      <p:sp>
        <p:nvSpPr>
          <p:cNvPr id="12" name="Picture Placeholder 7"/>
          <p:cNvSpPr>
            <a:spLocks noGrp="1"/>
          </p:cNvSpPr>
          <p:nvPr>
            <p:ph type="pic" sz="quarter" idx="15"/>
          </p:nvPr>
        </p:nvSpPr>
        <p:spPr>
          <a:xfrm>
            <a:off x="6514098" y="1877326"/>
            <a:ext cx="5665788" cy="3478212"/>
          </a:xfrm>
          <a:prstGeom prst="rect">
            <a:avLst/>
          </a:prstGeom>
        </p:spPr>
        <p:txBody>
          <a:bodyPr rtlCol="0">
            <a:normAutofit/>
          </a:bodyPr>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baseline="0">
                <a:solidFill>
                  <a:schemeClr val="bg1">
                    <a:lumMod val="50000"/>
                  </a:schemeClr>
                </a:solidFill>
              </a:defRPr>
            </a:lvl1pPr>
          </a:lstStyle>
          <a:p>
            <a:pPr lvl="0"/>
            <a:r>
              <a:rPr lang="en-US" noProof="0"/>
              <a:t>Drag picture to placeholder or click icon to add</a:t>
            </a:r>
            <a:endParaRPr lang="en-US" noProof="0" dirty="0"/>
          </a:p>
        </p:txBody>
      </p:sp>
      <p:sp>
        <p:nvSpPr>
          <p:cNvPr id="13" name="Text Placeholder 23"/>
          <p:cNvSpPr>
            <a:spLocks noGrp="1"/>
          </p:cNvSpPr>
          <p:nvPr>
            <p:ph type="body" sz="quarter" idx="13"/>
          </p:nvPr>
        </p:nvSpPr>
        <p:spPr>
          <a:xfrm>
            <a:off x="453178" y="388056"/>
            <a:ext cx="4877040" cy="906698"/>
          </a:xfrm>
        </p:spPr>
        <p:txBody>
          <a:bodyPr>
            <a:normAutofit/>
          </a:bodyPr>
          <a:lstStyle>
            <a:lvl1pPr marL="0" indent="0" algn="l">
              <a:buNone/>
              <a:defRPr sz="3600">
                <a:solidFill>
                  <a:srgbClr val="7F7F7F"/>
                </a:solidFill>
                <a:latin typeface="+mn-lt"/>
              </a:defRPr>
            </a:lvl1pPr>
          </a:lstStyle>
          <a:p>
            <a:pPr lvl="0"/>
            <a:r>
              <a:rPr lang="en-US"/>
              <a:t>Click to edit Master text styles</a:t>
            </a:r>
          </a:p>
        </p:txBody>
      </p:sp>
      <p:sp>
        <p:nvSpPr>
          <p:cNvPr id="14" name="Text Placeholder 25"/>
          <p:cNvSpPr>
            <a:spLocks noGrp="1"/>
          </p:cNvSpPr>
          <p:nvPr>
            <p:ph type="body" sz="quarter" idx="14"/>
          </p:nvPr>
        </p:nvSpPr>
        <p:spPr>
          <a:xfrm>
            <a:off x="453178" y="1631415"/>
            <a:ext cx="4877040" cy="4450443"/>
          </a:xfrm>
        </p:spPr>
        <p:txBody>
          <a:bodyPr>
            <a:noAutofit/>
          </a:bodyPr>
          <a:lstStyle>
            <a:lvl1pPr marL="0" indent="0" algn="l">
              <a:buNone/>
              <a:defRPr sz="24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Click to edit Master text styles</a:t>
            </a:r>
          </a:p>
        </p:txBody>
      </p:sp>
    </p:spTree>
    <p:extLst>
      <p:ext uri="{BB962C8B-B14F-4D97-AF65-F5344CB8AC3E}">
        <p14:creationId xmlns:p14="http://schemas.microsoft.com/office/powerpoint/2010/main" val="2469145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5" name="テキスト プレースホルダー 36"/>
          <p:cNvSpPr txBox="1">
            <a:spLocks/>
          </p:cNvSpPr>
          <p:nvPr userDrawn="1"/>
        </p:nvSpPr>
        <p:spPr bwMode="auto">
          <a:xfrm>
            <a:off x="0" y="6288088"/>
            <a:ext cx="12192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eaLnBrk="1" fontAlgn="auto" hangingPunct="1">
              <a:spcAft>
                <a:spcPts val="0"/>
              </a:spcAft>
              <a:buFontTx/>
              <a:buNone/>
              <a:defRPr/>
            </a:pPr>
            <a:r>
              <a:rPr lang="en-US" altLang="ja-JP" sz="1100" dirty="0">
                <a:solidFill>
                  <a:srgbClr val="525252"/>
                </a:solidFill>
                <a:latin typeface="Calibri" charset="0"/>
              </a:rPr>
              <a:t>Women Entrepreneurs in STEM  </a:t>
            </a:r>
            <a:r>
              <a:rPr lang="en-US" altLang="ja-JP" sz="1100" dirty="0">
                <a:solidFill>
                  <a:srgbClr val="F26942"/>
                </a:solidFill>
                <a:latin typeface="Calibri" charset="0"/>
              </a:rPr>
              <a:t>|</a:t>
            </a:r>
            <a:r>
              <a:rPr lang="en-US" altLang="ja-JP" sz="1100" dirty="0">
                <a:solidFill>
                  <a:srgbClr val="0480C1"/>
                </a:solidFill>
                <a:latin typeface="Calibri" charset="0"/>
              </a:rPr>
              <a:t>   </a:t>
            </a:r>
            <a:r>
              <a:rPr lang="en-US" altLang="ja-JP" sz="1100" dirty="0" err="1">
                <a:solidFill>
                  <a:srgbClr val="525252"/>
                </a:solidFill>
                <a:latin typeface="Calibri" charset="0"/>
              </a:rPr>
              <a:t>www.stementrepreneurs.eu</a:t>
            </a:r>
            <a:endParaRPr kumimoji="1" lang="ja-JP" altLang="en-US" sz="1100" dirty="0">
              <a:solidFill>
                <a:srgbClr val="525252"/>
              </a:solidFill>
              <a:latin typeface="Calibri" charset="0"/>
            </a:endParaRPr>
          </a:p>
        </p:txBody>
      </p:sp>
      <p:cxnSp>
        <p:nvCxnSpPr>
          <p:cNvPr id="6" name="Straight Connector 5"/>
          <p:cNvCxnSpPr/>
          <p:nvPr userDrawn="1"/>
        </p:nvCxnSpPr>
        <p:spPr>
          <a:xfrm flipH="1">
            <a:off x="6578600" y="1463675"/>
            <a:ext cx="5276850" cy="0"/>
          </a:xfrm>
          <a:prstGeom prst="line">
            <a:avLst/>
          </a:prstGeom>
          <a:ln>
            <a:solidFill>
              <a:srgbClr val="E95273"/>
            </a:solidFill>
          </a:ln>
        </p:spPr>
        <p:style>
          <a:lnRef idx="1">
            <a:schemeClr val="accent1"/>
          </a:lnRef>
          <a:fillRef idx="0">
            <a:schemeClr val="accent1"/>
          </a:fillRef>
          <a:effectRef idx="0">
            <a:schemeClr val="accent1"/>
          </a:effectRef>
          <a:fontRef idx="minor">
            <a:schemeClr val="tx1"/>
          </a:fontRef>
        </p:style>
      </p:cxnSp>
      <p:pic>
        <p:nvPicPr>
          <p:cNvPr id="7"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88" y="1463675"/>
            <a:ext cx="6748463"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3"/>
          <p:cNvSpPr>
            <a:spLocks noGrp="1"/>
          </p:cNvSpPr>
          <p:nvPr>
            <p:ph type="body" sz="quarter" idx="16"/>
          </p:nvPr>
        </p:nvSpPr>
        <p:spPr>
          <a:xfrm>
            <a:off x="6746480" y="388056"/>
            <a:ext cx="4877040" cy="906698"/>
          </a:xfrm>
        </p:spPr>
        <p:txBody>
          <a:bodyPr>
            <a:normAutofit/>
          </a:bodyPr>
          <a:lstStyle>
            <a:lvl1pPr marL="0" indent="0" algn="l">
              <a:buNone/>
              <a:defRPr sz="3600">
                <a:solidFill>
                  <a:srgbClr val="7F7F7F"/>
                </a:solidFill>
                <a:latin typeface="+mn-lt"/>
              </a:defRPr>
            </a:lvl1pPr>
          </a:lstStyle>
          <a:p>
            <a:pPr lvl="0"/>
            <a:r>
              <a:rPr lang="en-US"/>
              <a:t>Click to edit Master text styles</a:t>
            </a:r>
          </a:p>
        </p:txBody>
      </p:sp>
      <p:sp>
        <p:nvSpPr>
          <p:cNvPr id="10" name="Text Placeholder 25"/>
          <p:cNvSpPr>
            <a:spLocks noGrp="1"/>
          </p:cNvSpPr>
          <p:nvPr>
            <p:ph type="body" sz="quarter" idx="17"/>
          </p:nvPr>
        </p:nvSpPr>
        <p:spPr>
          <a:xfrm>
            <a:off x="6746480" y="1631415"/>
            <a:ext cx="4877040" cy="4450443"/>
          </a:xfrm>
        </p:spPr>
        <p:txBody>
          <a:bodyPr>
            <a:noAutofit/>
          </a:bodyPr>
          <a:lstStyle>
            <a:lvl1pPr marL="0" indent="0" algn="l">
              <a:buNone/>
              <a:defRPr sz="24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Click to edit Master text styles</a:t>
            </a:r>
          </a:p>
        </p:txBody>
      </p:sp>
      <p:sp>
        <p:nvSpPr>
          <p:cNvPr id="18" name="Picture Placeholder 7"/>
          <p:cNvSpPr>
            <a:spLocks noGrp="1"/>
          </p:cNvSpPr>
          <p:nvPr>
            <p:ph type="pic" sz="quarter" idx="18"/>
          </p:nvPr>
        </p:nvSpPr>
        <p:spPr>
          <a:xfrm>
            <a:off x="-1002" y="1908781"/>
            <a:ext cx="5665788" cy="3478212"/>
          </a:xfrm>
          <a:prstGeom prst="rect">
            <a:avLst/>
          </a:prstGeom>
        </p:spPr>
        <p:txBody>
          <a:bodyPr rtlCol="0">
            <a:normAutofit/>
          </a:bodyPr>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baseline="0">
                <a:solidFill>
                  <a:schemeClr val="bg1">
                    <a:lumMod val="50000"/>
                  </a:schemeClr>
                </a:solidFill>
              </a:defRPr>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1390674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Quote - Orange">
    <p:spTree>
      <p:nvGrpSpPr>
        <p:cNvPr id="1" name=""/>
        <p:cNvGrpSpPr/>
        <p:nvPr/>
      </p:nvGrpSpPr>
      <p:grpSpPr>
        <a:xfrm>
          <a:off x="0" y="0"/>
          <a:ext cx="0" cy="0"/>
          <a:chOff x="0" y="0"/>
          <a:chExt cx="0" cy="0"/>
        </a:xfrm>
      </p:grpSpPr>
      <p:sp>
        <p:nvSpPr>
          <p:cNvPr id="9" name="Freeform 8"/>
          <p:cNvSpPr/>
          <p:nvPr userDrawn="1"/>
        </p:nvSpPr>
        <p:spPr>
          <a:xfrm>
            <a:off x="2724150" y="15875"/>
            <a:ext cx="5121275" cy="5748338"/>
          </a:xfrm>
          <a:custGeom>
            <a:avLst/>
            <a:gdLst>
              <a:gd name="connsiteX0" fmla="*/ 0 w 5120640"/>
              <a:gd name="connsiteY0" fmla="*/ 0 h 5176911"/>
              <a:gd name="connsiteX1" fmla="*/ 5120640 w 5120640"/>
              <a:gd name="connsiteY1" fmla="*/ 0 h 5176911"/>
              <a:gd name="connsiteX2" fmla="*/ 2588455 w 5120640"/>
              <a:gd name="connsiteY2" fmla="*/ 5176911 h 5176911"/>
              <a:gd name="connsiteX3" fmla="*/ 0 w 5120640"/>
              <a:gd name="connsiteY3" fmla="*/ 0 h 5176911"/>
            </a:gdLst>
            <a:ahLst/>
            <a:cxnLst>
              <a:cxn ang="0">
                <a:pos x="connsiteX0" y="connsiteY0"/>
              </a:cxn>
              <a:cxn ang="0">
                <a:pos x="connsiteX1" y="connsiteY1"/>
              </a:cxn>
              <a:cxn ang="0">
                <a:pos x="connsiteX2" y="connsiteY2"/>
              </a:cxn>
              <a:cxn ang="0">
                <a:pos x="connsiteX3" y="connsiteY3"/>
              </a:cxn>
            </a:cxnLst>
            <a:rect l="l" t="t" r="r" b="b"/>
            <a:pathLst>
              <a:path w="5120640" h="5176911">
                <a:moveTo>
                  <a:pt x="0" y="0"/>
                </a:moveTo>
                <a:lnTo>
                  <a:pt x="5120640" y="0"/>
                </a:lnTo>
                <a:lnTo>
                  <a:pt x="2588455" y="5176911"/>
                </a:lnTo>
                <a:lnTo>
                  <a:pt x="0" y="0"/>
                </a:lnTo>
                <a:close/>
              </a:path>
            </a:pathLst>
          </a:custGeom>
          <a:pattFill prst="pct5">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Freeform 9"/>
          <p:cNvSpPr/>
          <p:nvPr userDrawn="1"/>
        </p:nvSpPr>
        <p:spPr>
          <a:xfrm>
            <a:off x="2482850" y="-14288"/>
            <a:ext cx="5121275" cy="5176838"/>
          </a:xfrm>
          <a:custGeom>
            <a:avLst/>
            <a:gdLst>
              <a:gd name="connsiteX0" fmla="*/ 0 w 5120640"/>
              <a:gd name="connsiteY0" fmla="*/ 0 h 5176911"/>
              <a:gd name="connsiteX1" fmla="*/ 5120640 w 5120640"/>
              <a:gd name="connsiteY1" fmla="*/ 0 h 5176911"/>
              <a:gd name="connsiteX2" fmla="*/ 2588455 w 5120640"/>
              <a:gd name="connsiteY2" fmla="*/ 5176911 h 5176911"/>
              <a:gd name="connsiteX3" fmla="*/ 0 w 5120640"/>
              <a:gd name="connsiteY3" fmla="*/ 0 h 5176911"/>
            </a:gdLst>
            <a:ahLst/>
            <a:cxnLst>
              <a:cxn ang="0">
                <a:pos x="connsiteX0" y="connsiteY0"/>
              </a:cxn>
              <a:cxn ang="0">
                <a:pos x="connsiteX1" y="connsiteY1"/>
              </a:cxn>
              <a:cxn ang="0">
                <a:pos x="connsiteX2" y="connsiteY2"/>
              </a:cxn>
              <a:cxn ang="0">
                <a:pos x="connsiteX3" y="connsiteY3"/>
              </a:cxn>
            </a:cxnLst>
            <a:rect l="l" t="t" r="r" b="b"/>
            <a:pathLst>
              <a:path w="5120640" h="5176911">
                <a:moveTo>
                  <a:pt x="0" y="0"/>
                </a:moveTo>
                <a:lnTo>
                  <a:pt x="5120640" y="0"/>
                </a:lnTo>
                <a:lnTo>
                  <a:pt x="2588455" y="5176911"/>
                </a:lnTo>
                <a:lnTo>
                  <a:pt x="0" y="0"/>
                </a:lnTo>
                <a:close/>
              </a:path>
            </a:pathLst>
          </a:custGeom>
          <a:solidFill>
            <a:srgbClr val="ADD4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23"/>
          <p:cNvSpPr>
            <a:spLocks noChangeArrowheads="1"/>
          </p:cNvSpPr>
          <p:nvPr userDrawn="1"/>
        </p:nvSpPr>
        <p:spPr bwMode="auto">
          <a:xfrm>
            <a:off x="18473738" y="9178925"/>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2" name="Oval 24"/>
          <p:cNvSpPr>
            <a:spLocks noChangeArrowheads="1"/>
          </p:cNvSpPr>
          <p:nvPr userDrawn="1"/>
        </p:nvSpPr>
        <p:spPr bwMode="auto">
          <a:xfrm>
            <a:off x="18275300" y="9793288"/>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3" name="Oval 25"/>
          <p:cNvSpPr>
            <a:spLocks noChangeArrowheads="1"/>
          </p:cNvSpPr>
          <p:nvPr userDrawn="1"/>
        </p:nvSpPr>
        <p:spPr bwMode="auto">
          <a:xfrm>
            <a:off x="19110325" y="9174163"/>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4" name="Oval 26"/>
          <p:cNvSpPr>
            <a:spLocks noChangeArrowheads="1"/>
          </p:cNvSpPr>
          <p:nvPr userDrawn="1"/>
        </p:nvSpPr>
        <p:spPr bwMode="auto">
          <a:xfrm>
            <a:off x="18626138" y="9331325"/>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5" name="Oval 27"/>
          <p:cNvSpPr>
            <a:spLocks noChangeArrowheads="1"/>
          </p:cNvSpPr>
          <p:nvPr userDrawn="1"/>
        </p:nvSpPr>
        <p:spPr bwMode="auto">
          <a:xfrm>
            <a:off x="18427700" y="9945688"/>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6" name="Oval 28"/>
          <p:cNvSpPr>
            <a:spLocks noChangeArrowheads="1"/>
          </p:cNvSpPr>
          <p:nvPr userDrawn="1"/>
        </p:nvSpPr>
        <p:spPr bwMode="auto">
          <a:xfrm>
            <a:off x="19262725" y="9326563"/>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7" name="Oval 29"/>
          <p:cNvSpPr>
            <a:spLocks noChangeArrowheads="1"/>
          </p:cNvSpPr>
          <p:nvPr userDrawn="1"/>
        </p:nvSpPr>
        <p:spPr bwMode="auto">
          <a:xfrm>
            <a:off x="18778538" y="9483725"/>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8" name="Oval 30"/>
          <p:cNvSpPr>
            <a:spLocks noChangeArrowheads="1"/>
          </p:cNvSpPr>
          <p:nvPr userDrawn="1"/>
        </p:nvSpPr>
        <p:spPr bwMode="auto">
          <a:xfrm>
            <a:off x="18580100" y="10098088"/>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9" name="Oval 31"/>
          <p:cNvSpPr>
            <a:spLocks noChangeArrowheads="1"/>
          </p:cNvSpPr>
          <p:nvPr userDrawn="1"/>
        </p:nvSpPr>
        <p:spPr bwMode="auto">
          <a:xfrm>
            <a:off x="19415125" y="9478963"/>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20" name="Freeform 19"/>
          <p:cNvSpPr/>
          <p:nvPr userDrawn="1"/>
        </p:nvSpPr>
        <p:spPr>
          <a:xfrm>
            <a:off x="0" y="-14288"/>
            <a:ext cx="7905750" cy="6859588"/>
          </a:xfrm>
          <a:custGeom>
            <a:avLst/>
            <a:gdLst>
              <a:gd name="connsiteX0" fmla="*/ 1012874 w 4487594"/>
              <a:gd name="connsiteY0" fmla="*/ 0 h 6879102"/>
              <a:gd name="connsiteX1" fmla="*/ 4487594 w 4487594"/>
              <a:gd name="connsiteY1" fmla="*/ 6879102 h 6879102"/>
              <a:gd name="connsiteX2" fmla="*/ 0 w 4487594"/>
              <a:gd name="connsiteY2" fmla="*/ 6879102 h 6879102"/>
              <a:gd name="connsiteX3" fmla="*/ 0 w 4487594"/>
              <a:gd name="connsiteY3" fmla="*/ 14068 h 6879102"/>
              <a:gd name="connsiteX4" fmla="*/ 1012874 w 4487594"/>
              <a:gd name="connsiteY4" fmla="*/ 0 h 6879102"/>
              <a:gd name="connsiteX0" fmla="*/ 2447974 w 4487594"/>
              <a:gd name="connsiteY0" fmla="*/ 0 h 6879102"/>
              <a:gd name="connsiteX1" fmla="*/ 4487594 w 4487594"/>
              <a:gd name="connsiteY1" fmla="*/ 6879102 h 6879102"/>
              <a:gd name="connsiteX2" fmla="*/ 0 w 4487594"/>
              <a:gd name="connsiteY2" fmla="*/ 6879102 h 6879102"/>
              <a:gd name="connsiteX3" fmla="*/ 0 w 4487594"/>
              <a:gd name="connsiteY3" fmla="*/ 14068 h 6879102"/>
              <a:gd name="connsiteX4" fmla="*/ 2447974 w 4487594"/>
              <a:gd name="connsiteY4" fmla="*/ 0 h 6879102"/>
              <a:gd name="connsiteX0" fmla="*/ 2447974 w 6125894"/>
              <a:gd name="connsiteY0" fmla="*/ 0 h 6879102"/>
              <a:gd name="connsiteX1" fmla="*/ 6125894 w 6125894"/>
              <a:gd name="connsiteY1" fmla="*/ 6879102 h 6879102"/>
              <a:gd name="connsiteX2" fmla="*/ 0 w 6125894"/>
              <a:gd name="connsiteY2" fmla="*/ 6879102 h 6879102"/>
              <a:gd name="connsiteX3" fmla="*/ 0 w 6125894"/>
              <a:gd name="connsiteY3" fmla="*/ 14068 h 6879102"/>
              <a:gd name="connsiteX4" fmla="*/ 2447974 w 6125894"/>
              <a:gd name="connsiteY4" fmla="*/ 0 h 6879102"/>
              <a:gd name="connsiteX0" fmla="*/ 2447974 w 5706794"/>
              <a:gd name="connsiteY0" fmla="*/ 0 h 6879102"/>
              <a:gd name="connsiteX1" fmla="*/ 5706794 w 5706794"/>
              <a:gd name="connsiteY1" fmla="*/ 6879102 h 6879102"/>
              <a:gd name="connsiteX2" fmla="*/ 0 w 5706794"/>
              <a:gd name="connsiteY2" fmla="*/ 6879102 h 6879102"/>
              <a:gd name="connsiteX3" fmla="*/ 0 w 5706794"/>
              <a:gd name="connsiteY3" fmla="*/ 14068 h 6879102"/>
              <a:gd name="connsiteX4" fmla="*/ 2447974 w 5706794"/>
              <a:gd name="connsiteY4" fmla="*/ 0 h 6879102"/>
              <a:gd name="connsiteX0" fmla="*/ 2447974 w 5643294"/>
              <a:gd name="connsiteY0" fmla="*/ 0 h 6879102"/>
              <a:gd name="connsiteX1" fmla="*/ 5643294 w 5643294"/>
              <a:gd name="connsiteY1" fmla="*/ 6866363 h 6879102"/>
              <a:gd name="connsiteX2" fmla="*/ 0 w 5643294"/>
              <a:gd name="connsiteY2" fmla="*/ 6879102 h 6879102"/>
              <a:gd name="connsiteX3" fmla="*/ 0 w 5643294"/>
              <a:gd name="connsiteY3" fmla="*/ 14068 h 6879102"/>
              <a:gd name="connsiteX4" fmla="*/ 2447974 w 5643294"/>
              <a:gd name="connsiteY4" fmla="*/ 0 h 6879102"/>
              <a:gd name="connsiteX0" fmla="*/ 2447974 w 5032955"/>
              <a:gd name="connsiteY0" fmla="*/ 0 h 6881157"/>
              <a:gd name="connsiteX1" fmla="*/ 5032955 w 5032955"/>
              <a:gd name="connsiteY1" fmla="*/ 6881157 h 6881157"/>
              <a:gd name="connsiteX2" fmla="*/ 0 w 5032955"/>
              <a:gd name="connsiteY2" fmla="*/ 6879102 h 6881157"/>
              <a:gd name="connsiteX3" fmla="*/ 0 w 5032955"/>
              <a:gd name="connsiteY3" fmla="*/ 14068 h 6881157"/>
              <a:gd name="connsiteX4" fmla="*/ 2447974 w 5032955"/>
              <a:gd name="connsiteY4" fmla="*/ 0 h 6881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2955" h="6881157">
                <a:moveTo>
                  <a:pt x="2447974" y="0"/>
                </a:moveTo>
                <a:lnTo>
                  <a:pt x="5032955" y="6881157"/>
                </a:lnTo>
                <a:lnTo>
                  <a:pt x="0" y="6879102"/>
                </a:lnTo>
                <a:lnTo>
                  <a:pt x="0" y="14068"/>
                </a:lnTo>
                <a:lnTo>
                  <a:pt x="2447974" y="0"/>
                </a:lnTo>
                <a:close/>
              </a:path>
            </a:pathLst>
          </a:custGeom>
          <a:solidFill>
            <a:srgbClr val="F269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Freeform 20"/>
          <p:cNvSpPr/>
          <p:nvPr userDrawn="1"/>
        </p:nvSpPr>
        <p:spPr>
          <a:xfrm>
            <a:off x="3843338" y="-17463"/>
            <a:ext cx="2284412" cy="3484563"/>
          </a:xfrm>
          <a:custGeom>
            <a:avLst/>
            <a:gdLst>
              <a:gd name="connsiteX0" fmla="*/ 2560320 w 2799470"/>
              <a:gd name="connsiteY0" fmla="*/ 5078437 h 5078437"/>
              <a:gd name="connsiteX1" fmla="*/ 2799470 w 2799470"/>
              <a:gd name="connsiteY1" fmla="*/ 4614203 h 5078437"/>
              <a:gd name="connsiteX2" fmla="*/ 0 w 2799470"/>
              <a:gd name="connsiteY2" fmla="*/ 0 h 5078437"/>
              <a:gd name="connsiteX3" fmla="*/ 2560320 w 2799470"/>
              <a:gd name="connsiteY3" fmla="*/ 5078437 h 5078437"/>
              <a:gd name="connsiteX0" fmla="*/ 2242977 w 2799470"/>
              <a:gd name="connsiteY0" fmla="*/ 4148762 h 4614203"/>
              <a:gd name="connsiteX1" fmla="*/ 2799470 w 2799470"/>
              <a:gd name="connsiteY1" fmla="*/ 4614203 h 4614203"/>
              <a:gd name="connsiteX2" fmla="*/ 0 w 2799470"/>
              <a:gd name="connsiteY2" fmla="*/ 0 h 4614203"/>
              <a:gd name="connsiteX3" fmla="*/ 2242977 w 2799470"/>
              <a:gd name="connsiteY3" fmla="*/ 4148762 h 4614203"/>
              <a:gd name="connsiteX0" fmla="*/ 2242977 w 2545595"/>
              <a:gd name="connsiteY0" fmla="*/ 4148762 h 4148762"/>
              <a:gd name="connsiteX1" fmla="*/ 2545595 w 2545595"/>
              <a:gd name="connsiteY1" fmla="*/ 3773675 h 4148762"/>
              <a:gd name="connsiteX2" fmla="*/ 0 w 2545595"/>
              <a:gd name="connsiteY2" fmla="*/ 0 h 4148762"/>
              <a:gd name="connsiteX3" fmla="*/ 2242977 w 2545595"/>
              <a:gd name="connsiteY3" fmla="*/ 4148762 h 4148762"/>
              <a:gd name="connsiteX0" fmla="*/ 2242977 w 2507514"/>
              <a:gd name="connsiteY0" fmla="*/ 4148762 h 4148762"/>
              <a:gd name="connsiteX1" fmla="*/ 2507514 w 2507514"/>
              <a:gd name="connsiteY1" fmla="*/ 3646322 h 4148762"/>
              <a:gd name="connsiteX2" fmla="*/ 0 w 2507514"/>
              <a:gd name="connsiteY2" fmla="*/ 0 h 4148762"/>
              <a:gd name="connsiteX3" fmla="*/ 2242977 w 2507514"/>
              <a:gd name="connsiteY3" fmla="*/ 4148762 h 4148762"/>
              <a:gd name="connsiteX0" fmla="*/ 2242977 w 2532902"/>
              <a:gd name="connsiteY0" fmla="*/ 4148762 h 4148762"/>
              <a:gd name="connsiteX1" fmla="*/ 2532902 w 2532902"/>
              <a:gd name="connsiteY1" fmla="*/ 3697263 h 4148762"/>
              <a:gd name="connsiteX2" fmla="*/ 0 w 2532902"/>
              <a:gd name="connsiteY2" fmla="*/ 0 h 4148762"/>
              <a:gd name="connsiteX3" fmla="*/ 2242977 w 2532902"/>
              <a:gd name="connsiteY3" fmla="*/ 4148762 h 4148762"/>
              <a:gd name="connsiteX0" fmla="*/ 2242977 w 2469433"/>
              <a:gd name="connsiteY0" fmla="*/ 4148762 h 4148762"/>
              <a:gd name="connsiteX1" fmla="*/ 2469433 w 2469433"/>
              <a:gd name="connsiteY1" fmla="*/ 3671793 h 4148762"/>
              <a:gd name="connsiteX2" fmla="*/ 0 w 2469433"/>
              <a:gd name="connsiteY2" fmla="*/ 0 h 4148762"/>
              <a:gd name="connsiteX3" fmla="*/ 2242977 w 2469433"/>
              <a:gd name="connsiteY3" fmla="*/ 4148762 h 4148762"/>
              <a:gd name="connsiteX0" fmla="*/ 2242977 w 2242977"/>
              <a:gd name="connsiteY0" fmla="*/ 4148762 h 4148762"/>
              <a:gd name="connsiteX1" fmla="*/ 1580869 w 2242977"/>
              <a:gd name="connsiteY1" fmla="*/ 2156294 h 4148762"/>
              <a:gd name="connsiteX2" fmla="*/ 0 w 2242977"/>
              <a:gd name="connsiteY2" fmla="*/ 0 h 4148762"/>
              <a:gd name="connsiteX3" fmla="*/ 2242977 w 2242977"/>
              <a:gd name="connsiteY3" fmla="*/ 4148762 h 4148762"/>
              <a:gd name="connsiteX0" fmla="*/ 1316332 w 1580869"/>
              <a:gd name="connsiteY0" fmla="*/ 2200264 h 2200264"/>
              <a:gd name="connsiteX1" fmla="*/ 1580869 w 1580869"/>
              <a:gd name="connsiteY1" fmla="*/ 2156294 h 2200264"/>
              <a:gd name="connsiteX2" fmla="*/ 0 w 1580869"/>
              <a:gd name="connsiteY2" fmla="*/ 0 h 2200264"/>
              <a:gd name="connsiteX3" fmla="*/ 1316332 w 1580869"/>
              <a:gd name="connsiteY3" fmla="*/ 2200264 h 2200264"/>
              <a:gd name="connsiteX0" fmla="*/ 1417882 w 1580869"/>
              <a:gd name="connsiteY0" fmla="*/ 2671469 h 2671469"/>
              <a:gd name="connsiteX1" fmla="*/ 1580869 w 1580869"/>
              <a:gd name="connsiteY1" fmla="*/ 2156294 h 2671469"/>
              <a:gd name="connsiteX2" fmla="*/ 0 w 1580869"/>
              <a:gd name="connsiteY2" fmla="*/ 0 h 2671469"/>
              <a:gd name="connsiteX3" fmla="*/ 1417882 w 1580869"/>
              <a:gd name="connsiteY3" fmla="*/ 2671469 h 2671469"/>
              <a:gd name="connsiteX0" fmla="*/ 1417882 w 1631644"/>
              <a:gd name="connsiteY0" fmla="*/ 2671469 h 2671469"/>
              <a:gd name="connsiteX1" fmla="*/ 1631644 w 1631644"/>
              <a:gd name="connsiteY1" fmla="*/ 2181765 h 2671469"/>
              <a:gd name="connsiteX2" fmla="*/ 0 w 1631644"/>
              <a:gd name="connsiteY2" fmla="*/ 0 h 2671469"/>
              <a:gd name="connsiteX3" fmla="*/ 1417882 w 1631644"/>
              <a:gd name="connsiteY3" fmla="*/ 2671469 h 2671469"/>
              <a:gd name="connsiteX0" fmla="*/ 1265557 w 1631644"/>
              <a:gd name="connsiteY0" fmla="*/ 2518646 h 2518646"/>
              <a:gd name="connsiteX1" fmla="*/ 1631644 w 1631644"/>
              <a:gd name="connsiteY1" fmla="*/ 2181765 h 2518646"/>
              <a:gd name="connsiteX2" fmla="*/ 0 w 1631644"/>
              <a:gd name="connsiteY2" fmla="*/ 0 h 2518646"/>
              <a:gd name="connsiteX3" fmla="*/ 1265557 w 1631644"/>
              <a:gd name="connsiteY3" fmla="*/ 2518646 h 2518646"/>
              <a:gd name="connsiteX0" fmla="*/ 1392495 w 1631644"/>
              <a:gd name="connsiteY0" fmla="*/ 2633264 h 2633264"/>
              <a:gd name="connsiteX1" fmla="*/ 1631644 w 1631644"/>
              <a:gd name="connsiteY1" fmla="*/ 2181765 h 2633264"/>
              <a:gd name="connsiteX2" fmla="*/ 0 w 1631644"/>
              <a:gd name="connsiteY2" fmla="*/ 0 h 2633264"/>
              <a:gd name="connsiteX3" fmla="*/ 1392495 w 1631644"/>
              <a:gd name="connsiteY3" fmla="*/ 2633264 h 2633264"/>
              <a:gd name="connsiteX0" fmla="*/ 1316333 w 1631644"/>
              <a:gd name="connsiteY0" fmla="*/ 2798823 h 2798823"/>
              <a:gd name="connsiteX1" fmla="*/ 1631644 w 1631644"/>
              <a:gd name="connsiteY1" fmla="*/ 2181765 h 2798823"/>
              <a:gd name="connsiteX2" fmla="*/ 0 w 1631644"/>
              <a:gd name="connsiteY2" fmla="*/ 0 h 2798823"/>
              <a:gd name="connsiteX3" fmla="*/ 1316333 w 1631644"/>
              <a:gd name="connsiteY3" fmla="*/ 2798823 h 2798823"/>
              <a:gd name="connsiteX0" fmla="*/ 1316333 w 1517400"/>
              <a:gd name="connsiteY0" fmla="*/ 2798823 h 2798823"/>
              <a:gd name="connsiteX1" fmla="*/ 1517400 w 1517400"/>
              <a:gd name="connsiteY1" fmla="*/ 2334589 h 2798823"/>
              <a:gd name="connsiteX2" fmla="*/ 0 w 1517400"/>
              <a:gd name="connsiteY2" fmla="*/ 0 h 2798823"/>
              <a:gd name="connsiteX3" fmla="*/ 1316333 w 1517400"/>
              <a:gd name="connsiteY3" fmla="*/ 2798823 h 2798823"/>
              <a:gd name="connsiteX0" fmla="*/ 2230284 w 2431351"/>
              <a:gd name="connsiteY0" fmla="*/ 3109399 h 3109399"/>
              <a:gd name="connsiteX1" fmla="*/ 2431351 w 2431351"/>
              <a:gd name="connsiteY1" fmla="*/ 2645165 h 3109399"/>
              <a:gd name="connsiteX2" fmla="*/ 0 w 2431351"/>
              <a:gd name="connsiteY2" fmla="*/ 0 h 3109399"/>
              <a:gd name="connsiteX3" fmla="*/ 2230284 w 2431351"/>
              <a:gd name="connsiteY3" fmla="*/ 3109399 h 3109399"/>
              <a:gd name="connsiteX0" fmla="*/ 2082872 w 2283939"/>
              <a:gd name="connsiteY0" fmla="*/ 3493922 h 3493922"/>
              <a:gd name="connsiteX1" fmla="*/ 2283939 w 2283939"/>
              <a:gd name="connsiteY1" fmla="*/ 3029688 h 3493922"/>
              <a:gd name="connsiteX2" fmla="*/ 0 w 2283939"/>
              <a:gd name="connsiteY2" fmla="*/ 0 h 3493922"/>
              <a:gd name="connsiteX3" fmla="*/ 2082872 w 2283939"/>
              <a:gd name="connsiteY3" fmla="*/ 3493922 h 3493922"/>
            </a:gdLst>
            <a:ahLst/>
            <a:cxnLst>
              <a:cxn ang="0">
                <a:pos x="connsiteX0" y="connsiteY0"/>
              </a:cxn>
              <a:cxn ang="0">
                <a:pos x="connsiteX1" y="connsiteY1"/>
              </a:cxn>
              <a:cxn ang="0">
                <a:pos x="connsiteX2" y="connsiteY2"/>
              </a:cxn>
              <a:cxn ang="0">
                <a:pos x="connsiteX3" y="connsiteY3"/>
              </a:cxn>
            </a:cxnLst>
            <a:rect l="l" t="t" r="r" b="b"/>
            <a:pathLst>
              <a:path w="2283939" h="3493922">
                <a:moveTo>
                  <a:pt x="2082872" y="3493922"/>
                </a:moveTo>
                <a:lnTo>
                  <a:pt x="2283939" y="3029688"/>
                </a:lnTo>
                <a:lnTo>
                  <a:pt x="0" y="0"/>
                </a:lnTo>
                <a:lnTo>
                  <a:pt x="2082872" y="3493922"/>
                </a:lnTo>
                <a:close/>
              </a:path>
            </a:pathLst>
          </a:custGeom>
          <a:solidFill>
            <a:srgbClr val="96B7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Text Placeholder 25"/>
          <p:cNvSpPr txBox="1">
            <a:spLocks/>
          </p:cNvSpPr>
          <p:nvPr userDrawn="1"/>
        </p:nvSpPr>
        <p:spPr>
          <a:xfrm>
            <a:off x="6473825" y="703263"/>
            <a:ext cx="704850" cy="658812"/>
          </a:xfrm>
          <a:prstGeom prst="rect">
            <a:avLst/>
          </a:prstGeom>
        </p:spPr>
        <p:txBody>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ctr" fontAlgn="auto">
              <a:spcAft>
                <a:spcPts val="0"/>
              </a:spcAft>
              <a:defRPr/>
            </a:pPr>
            <a:endParaRPr kumimoji="1" lang="ja-JP" altLang="en-US" dirty="0">
              <a:solidFill>
                <a:schemeClr val="bg1"/>
              </a:solidFill>
              <a:ea typeface="Calibri" charset="0"/>
              <a:cs typeface="Calibri" charset="0"/>
            </a:endParaRPr>
          </a:p>
        </p:txBody>
      </p:sp>
      <p:sp>
        <p:nvSpPr>
          <p:cNvPr id="24" name="テキスト プレースホルダー 36"/>
          <p:cNvSpPr txBox="1">
            <a:spLocks/>
          </p:cNvSpPr>
          <p:nvPr userDrawn="1"/>
        </p:nvSpPr>
        <p:spPr bwMode="auto">
          <a:xfrm>
            <a:off x="427038" y="6426200"/>
            <a:ext cx="1136173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Aft>
                <a:spcPts val="0"/>
              </a:spcAft>
              <a:buFontTx/>
              <a:buNone/>
              <a:defRPr/>
            </a:pPr>
            <a:r>
              <a:rPr lang="en-US" altLang="ja-JP" sz="1100" dirty="0">
                <a:solidFill>
                  <a:schemeClr val="bg1"/>
                </a:solidFill>
                <a:latin typeface="Calibri" charset="0"/>
              </a:rPr>
              <a:t>Women Entrepreneurs in STEM  |   </a:t>
            </a:r>
            <a:r>
              <a:rPr lang="en-US" altLang="ja-JP" sz="1100" dirty="0" err="1">
                <a:solidFill>
                  <a:schemeClr val="bg1"/>
                </a:solidFill>
                <a:latin typeface="Calibri" charset="0"/>
              </a:rPr>
              <a:t>www.stementrepreneurs.eu</a:t>
            </a:r>
            <a:endParaRPr kumimoji="1" lang="ja-JP" altLang="en-US" sz="1100" dirty="0">
              <a:solidFill>
                <a:schemeClr val="bg1"/>
              </a:solidFill>
              <a:latin typeface="Calibri" charset="0"/>
            </a:endParaRPr>
          </a:p>
        </p:txBody>
      </p:sp>
      <p:sp>
        <p:nvSpPr>
          <p:cNvPr id="6" name="Text Placeholder 23"/>
          <p:cNvSpPr>
            <a:spLocks noGrp="1"/>
          </p:cNvSpPr>
          <p:nvPr>
            <p:ph type="body" sz="quarter" idx="14" hasCustomPrompt="1"/>
          </p:nvPr>
        </p:nvSpPr>
        <p:spPr>
          <a:xfrm>
            <a:off x="4492359" y="5101568"/>
            <a:ext cx="785328" cy="1056986"/>
          </a:xfrm>
        </p:spPr>
        <p:txBody>
          <a:bodyPr>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Text Placeholder 23"/>
          <p:cNvSpPr>
            <a:spLocks noGrp="1"/>
          </p:cNvSpPr>
          <p:nvPr>
            <p:ph type="body" sz="quarter" idx="15" hasCustomPrompt="1"/>
          </p:nvPr>
        </p:nvSpPr>
        <p:spPr>
          <a:xfrm>
            <a:off x="566263" y="2061184"/>
            <a:ext cx="2613204" cy="1221666"/>
          </a:xfrm>
        </p:spPr>
        <p:txBody>
          <a:bodyPr>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8" name="Text Placeholder 23"/>
          <p:cNvSpPr>
            <a:spLocks noGrp="1"/>
          </p:cNvSpPr>
          <p:nvPr>
            <p:ph type="body" sz="quarter" idx="13"/>
          </p:nvPr>
        </p:nvSpPr>
        <p:spPr>
          <a:xfrm>
            <a:off x="598921" y="2706718"/>
            <a:ext cx="4686342" cy="2497338"/>
          </a:xfrm>
        </p:spPr>
        <p:txBody>
          <a:bodyPr anchor="ctr">
            <a:normAutofit/>
          </a:bodyPr>
          <a:lstStyle>
            <a:lvl1pPr marL="0" indent="0" algn="ctr">
              <a:buNone/>
              <a:defRPr sz="3000" i="1" baseline="0">
                <a:solidFill>
                  <a:schemeClr val="bg1"/>
                </a:solidFill>
                <a:latin typeface="+mn-lt"/>
              </a:defRPr>
            </a:lvl1pPr>
          </a:lstStyle>
          <a:p>
            <a:pPr lvl="0"/>
            <a:r>
              <a:rPr lang="en-US"/>
              <a:t>Click to edit Master text styles</a:t>
            </a:r>
          </a:p>
        </p:txBody>
      </p:sp>
      <p:sp>
        <p:nvSpPr>
          <p:cNvPr id="23" name="Picture Placeholder 2"/>
          <p:cNvSpPr>
            <a:spLocks noGrp="1"/>
          </p:cNvSpPr>
          <p:nvPr>
            <p:ph type="pic" sz="quarter" idx="16"/>
          </p:nvPr>
        </p:nvSpPr>
        <p:spPr>
          <a:xfrm>
            <a:off x="6136783" y="-16336"/>
            <a:ext cx="6058879" cy="6858000"/>
          </a:xfrm>
          <a:custGeom>
            <a:avLst/>
            <a:gdLst>
              <a:gd name="connsiteX0" fmla="*/ 0 w 4813058"/>
              <a:gd name="connsiteY0" fmla="*/ 0 h 6858000"/>
              <a:gd name="connsiteX1" fmla="*/ 4010866 w 4813058"/>
              <a:gd name="connsiteY1" fmla="*/ 0 h 6858000"/>
              <a:gd name="connsiteX2" fmla="*/ 4813058 w 4813058"/>
              <a:gd name="connsiteY2" fmla="*/ 802192 h 6858000"/>
              <a:gd name="connsiteX3" fmla="*/ 4813058 w 4813058"/>
              <a:gd name="connsiteY3" fmla="*/ 6858000 h 6858000"/>
              <a:gd name="connsiteX4" fmla="*/ 0 w 4813058"/>
              <a:gd name="connsiteY4" fmla="*/ 6858000 h 6858000"/>
              <a:gd name="connsiteX5" fmla="*/ 0 w 4813058"/>
              <a:gd name="connsiteY5" fmla="*/ 0 h 6858000"/>
              <a:gd name="connsiteX0" fmla="*/ 12700 w 4813058"/>
              <a:gd name="connsiteY0" fmla="*/ 3429000 h 6858000"/>
              <a:gd name="connsiteX1" fmla="*/ 4010866 w 4813058"/>
              <a:gd name="connsiteY1" fmla="*/ 0 h 6858000"/>
              <a:gd name="connsiteX2" fmla="*/ 4813058 w 4813058"/>
              <a:gd name="connsiteY2" fmla="*/ 802192 h 6858000"/>
              <a:gd name="connsiteX3" fmla="*/ 4813058 w 4813058"/>
              <a:gd name="connsiteY3" fmla="*/ 6858000 h 6858000"/>
              <a:gd name="connsiteX4" fmla="*/ 0 w 4813058"/>
              <a:gd name="connsiteY4" fmla="*/ 6858000 h 6858000"/>
              <a:gd name="connsiteX5" fmla="*/ 12700 w 4813058"/>
              <a:gd name="connsiteY5" fmla="*/ 3429000 h 6858000"/>
              <a:gd name="connsiteX0" fmla="*/ 6 w 4800364"/>
              <a:gd name="connsiteY0" fmla="*/ 3429000 h 6858000"/>
              <a:gd name="connsiteX1" fmla="*/ 3998172 w 4800364"/>
              <a:gd name="connsiteY1" fmla="*/ 0 h 6858000"/>
              <a:gd name="connsiteX2" fmla="*/ 4800364 w 4800364"/>
              <a:gd name="connsiteY2" fmla="*/ 802192 h 6858000"/>
              <a:gd name="connsiteX3" fmla="*/ 4800364 w 4800364"/>
              <a:gd name="connsiteY3" fmla="*/ 6858000 h 6858000"/>
              <a:gd name="connsiteX4" fmla="*/ 2667006 w 4800364"/>
              <a:gd name="connsiteY4" fmla="*/ 6858000 h 6858000"/>
              <a:gd name="connsiteX5" fmla="*/ 6 w 4800364"/>
              <a:gd name="connsiteY5" fmla="*/ 3429000 h 6858000"/>
              <a:gd name="connsiteX0" fmla="*/ 8 w 4800366"/>
              <a:gd name="connsiteY0" fmla="*/ 3429000 h 6858000"/>
              <a:gd name="connsiteX1" fmla="*/ 3998174 w 4800366"/>
              <a:gd name="connsiteY1" fmla="*/ 0 h 6858000"/>
              <a:gd name="connsiteX2" fmla="*/ 4800366 w 4800366"/>
              <a:gd name="connsiteY2" fmla="*/ 802192 h 6858000"/>
              <a:gd name="connsiteX3" fmla="*/ 4800366 w 4800366"/>
              <a:gd name="connsiteY3" fmla="*/ 6858000 h 6858000"/>
              <a:gd name="connsiteX4" fmla="*/ 2667008 w 4800366"/>
              <a:gd name="connsiteY4" fmla="*/ 6858000 h 6858000"/>
              <a:gd name="connsiteX5" fmla="*/ 8 w 4800366"/>
              <a:gd name="connsiteY5" fmla="*/ 3429000 h 6858000"/>
              <a:gd name="connsiteX0" fmla="*/ 0 w 4800358"/>
              <a:gd name="connsiteY0" fmla="*/ 3429000 h 6858000"/>
              <a:gd name="connsiteX1" fmla="*/ 3998166 w 4800358"/>
              <a:gd name="connsiteY1" fmla="*/ 0 h 6858000"/>
              <a:gd name="connsiteX2" fmla="*/ 4800358 w 4800358"/>
              <a:gd name="connsiteY2" fmla="*/ 802192 h 6858000"/>
              <a:gd name="connsiteX3" fmla="*/ 4800358 w 4800358"/>
              <a:gd name="connsiteY3" fmla="*/ 6858000 h 6858000"/>
              <a:gd name="connsiteX4" fmla="*/ 2667000 w 4800358"/>
              <a:gd name="connsiteY4" fmla="*/ 6858000 h 6858000"/>
              <a:gd name="connsiteX5" fmla="*/ 0 w 4800358"/>
              <a:gd name="connsiteY5" fmla="*/ 3429000 h 6858000"/>
              <a:gd name="connsiteX0" fmla="*/ 0 w 4800358"/>
              <a:gd name="connsiteY0" fmla="*/ 3429000 h 6858000"/>
              <a:gd name="connsiteX1" fmla="*/ 3998166 w 4800358"/>
              <a:gd name="connsiteY1" fmla="*/ 0 h 6858000"/>
              <a:gd name="connsiteX2" fmla="*/ 4800358 w 4800358"/>
              <a:gd name="connsiteY2" fmla="*/ 802192 h 6858000"/>
              <a:gd name="connsiteX3" fmla="*/ 4000258 w 4800358"/>
              <a:gd name="connsiteY3" fmla="*/ 6858000 h 6858000"/>
              <a:gd name="connsiteX4" fmla="*/ 2667000 w 4800358"/>
              <a:gd name="connsiteY4" fmla="*/ 6858000 h 6858000"/>
              <a:gd name="connsiteX5" fmla="*/ 0 w 4800358"/>
              <a:gd name="connsiteY5" fmla="*/ 3429000 h 6858000"/>
              <a:gd name="connsiteX0" fmla="*/ 0 w 4813058"/>
              <a:gd name="connsiteY0" fmla="*/ 3429000 h 6858000"/>
              <a:gd name="connsiteX1" fmla="*/ 3998166 w 4813058"/>
              <a:gd name="connsiteY1" fmla="*/ 0 h 6858000"/>
              <a:gd name="connsiteX2" fmla="*/ 4813058 w 4813058"/>
              <a:gd name="connsiteY2" fmla="*/ 27492 h 6858000"/>
              <a:gd name="connsiteX3" fmla="*/ 4000258 w 4813058"/>
              <a:gd name="connsiteY3" fmla="*/ 6858000 h 6858000"/>
              <a:gd name="connsiteX4" fmla="*/ 2667000 w 4813058"/>
              <a:gd name="connsiteY4" fmla="*/ 6858000 h 6858000"/>
              <a:gd name="connsiteX5" fmla="*/ 0 w 4813058"/>
              <a:gd name="connsiteY5" fmla="*/ 3429000 h 6858000"/>
              <a:gd name="connsiteX0" fmla="*/ 0 w 4813058"/>
              <a:gd name="connsiteY0" fmla="*/ 3401508 h 6830508"/>
              <a:gd name="connsiteX1" fmla="*/ 3883866 w 4813058"/>
              <a:gd name="connsiteY1" fmla="*/ 10608 h 6830508"/>
              <a:gd name="connsiteX2" fmla="*/ 4813058 w 4813058"/>
              <a:gd name="connsiteY2" fmla="*/ 0 h 6830508"/>
              <a:gd name="connsiteX3" fmla="*/ 4000258 w 4813058"/>
              <a:gd name="connsiteY3" fmla="*/ 6830508 h 6830508"/>
              <a:gd name="connsiteX4" fmla="*/ 2667000 w 4813058"/>
              <a:gd name="connsiteY4" fmla="*/ 6830508 h 6830508"/>
              <a:gd name="connsiteX5" fmla="*/ 0 w 4813058"/>
              <a:gd name="connsiteY5" fmla="*/ 3401508 h 6830508"/>
              <a:gd name="connsiteX0" fmla="*/ 0 w 4800358"/>
              <a:gd name="connsiteY0" fmla="*/ 3401508 h 6830508"/>
              <a:gd name="connsiteX1" fmla="*/ 3883866 w 4800358"/>
              <a:gd name="connsiteY1" fmla="*/ 10608 h 6830508"/>
              <a:gd name="connsiteX2" fmla="*/ 4800358 w 4800358"/>
              <a:gd name="connsiteY2" fmla="*/ 0 h 6830508"/>
              <a:gd name="connsiteX3" fmla="*/ 4000258 w 4800358"/>
              <a:gd name="connsiteY3" fmla="*/ 6830508 h 6830508"/>
              <a:gd name="connsiteX4" fmla="*/ 2667000 w 4800358"/>
              <a:gd name="connsiteY4" fmla="*/ 6830508 h 6830508"/>
              <a:gd name="connsiteX5" fmla="*/ 0 w 4800358"/>
              <a:gd name="connsiteY5" fmla="*/ 3401508 h 6830508"/>
              <a:gd name="connsiteX0" fmla="*/ 0 w 4800358"/>
              <a:gd name="connsiteY0" fmla="*/ 3403600 h 6832600"/>
              <a:gd name="connsiteX1" fmla="*/ 3883866 w 4800358"/>
              <a:gd name="connsiteY1" fmla="*/ 0 h 6832600"/>
              <a:gd name="connsiteX2" fmla="*/ 4800358 w 4800358"/>
              <a:gd name="connsiteY2" fmla="*/ 2092 h 6832600"/>
              <a:gd name="connsiteX3" fmla="*/ 4000258 w 4800358"/>
              <a:gd name="connsiteY3" fmla="*/ 6832600 h 6832600"/>
              <a:gd name="connsiteX4" fmla="*/ 2667000 w 4800358"/>
              <a:gd name="connsiteY4" fmla="*/ 6832600 h 6832600"/>
              <a:gd name="connsiteX5" fmla="*/ 0 w 4800358"/>
              <a:gd name="connsiteY5" fmla="*/ 3403600 h 6832600"/>
              <a:gd name="connsiteX0" fmla="*/ 0 w 4749558"/>
              <a:gd name="connsiteY0" fmla="*/ 3414208 h 6843208"/>
              <a:gd name="connsiteX1" fmla="*/ 3883866 w 4749558"/>
              <a:gd name="connsiteY1" fmla="*/ 10608 h 6843208"/>
              <a:gd name="connsiteX2" fmla="*/ 4749558 w 4749558"/>
              <a:gd name="connsiteY2" fmla="*/ 0 h 6843208"/>
              <a:gd name="connsiteX3" fmla="*/ 4000258 w 4749558"/>
              <a:gd name="connsiteY3" fmla="*/ 6843208 h 6843208"/>
              <a:gd name="connsiteX4" fmla="*/ 2667000 w 4749558"/>
              <a:gd name="connsiteY4" fmla="*/ 6843208 h 6843208"/>
              <a:gd name="connsiteX5" fmla="*/ 0 w 4749558"/>
              <a:gd name="connsiteY5" fmla="*/ 3414208 h 6843208"/>
              <a:gd name="connsiteX0" fmla="*/ 0 w 4749558"/>
              <a:gd name="connsiteY0" fmla="*/ 3416300 h 6845300"/>
              <a:gd name="connsiteX1" fmla="*/ 3883866 w 4749558"/>
              <a:gd name="connsiteY1" fmla="*/ 0 h 6845300"/>
              <a:gd name="connsiteX2" fmla="*/ 4749558 w 4749558"/>
              <a:gd name="connsiteY2" fmla="*/ 2092 h 6845300"/>
              <a:gd name="connsiteX3" fmla="*/ 4000258 w 4749558"/>
              <a:gd name="connsiteY3" fmla="*/ 6845300 h 6845300"/>
              <a:gd name="connsiteX4" fmla="*/ 2667000 w 4749558"/>
              <a:gd name="connsiteY4" fmla="*/ 6845300 h 6845300"/>
              <a:gd name="connsiteX5" fmla="*/ 0 w 4749558"/>
              <a:gd name="connsiteY5" fmla="*/ 3416300 h 6845300"/>
              <a:gd name="connsiteX0" fmla="*/ 0 w 4800358"/>
              <a:gd name="connsiteY0" fmla="*/ 3416300 h 6845300"/>
              <a:gd name="connsiteX1" fmla="*/ 3883866 w 4800358"/>
              <a:gd name="connsiteY1" fmla="*/ 0 h 6845300"/>
              <a:gd name="connsiteX2" fmla="*/ 4800358 w 4800358"/>
              <a:gd name="connsiteY2" fmla="*/ 2092 h 6845300"/>
              <a:gd name="connsiteX3" fmla="*/ 4000258 w 4800358"/>
              <a:gd name="connsiteY3" fmla="*/ 6845300 h 6845300"/>
              <a:gd name="connsiteX4" fmla="*/ 2667000 w 4800358"/>
              <a:gd name="connsiteY4" fmla="*/ 6845300 h 6845300"/>
              <a:gd name="connsiteX5" fmla="*/ 0 w 4800358"/>
              <a:gd name="connsiteY5" fmla="*/ 3416300 h 6845300"/>
              <a:gd name="connsiteX0" fmla="*/ 0 w 4838458"/>
              <a:gd name="connsiteY0" fmla="*/ 3441700 h 6845300"/>
              <a:gd name="connsiteX1" fmla="*/ 3921966 w 4838458"/>
              <a:gd name="connsiteY1" fmla="*/ 0 h 6845300"/>
              <a:gd name="connsiteX2" fmla="*/ 4838458 w 4838458"/>
              <a:gd name="connsiteY2" fmla="*/ 2092 h 6845300"/>
              <a:gd name="connsiteX3" fmla="*/ 4038358 w 4838458"/>
              <a:gd name="connsiteY3" fmla="*/ 6845300 h 6845300"/>
              <a:gd name="connsiteX4" fmla="*/ 2705100 w 4838458"/>
              <a:gd name="connsiteY4" fmla="*/ 6845300 h 6845300"/>
              <a:gd name="connsiteX5" fmla="*/ 0 w 4838458"/>
              <a:gd name="connsiteY5" fmla="*/ 3441700 h 6845300"/>
              <a:gd name="connsiteX0" fmla="*/ 0 w 4838458"/>
              <a:gd name="connsiteY0" fmla="*/ 3439608 h 6843208"/>
              <a:gd name="connsiteX1" fmla="*/ 645366 w 4838458"/>
              <a:gd name="connsiteY1" fmla="*/ 10608 h 6843208"/>
              <a:gd name="connsiteX2" fmla="*/ 4838458 w 4838458"/>
              <a:gd name="connsiteY2" fmla="*/ 0 h 6843208"/>
              <a:gd name="connsiteX3" fmla="*/ 4038358 w 4838458"/>
              <a:gd name="connsiteY3" fmla="*/ 6843208 h 6843208"/>
              <a:gd name="connsiteX4" fmla="*/ 2705100 w 4838458"/>
              <a:gd name="connsiteY4" fmla="*/ 6843208 h 6843208"/>
              <a:gd name="connsiteX5" fmla="*/ 0 w 4838458"/>
              <a:gd name="connsiteY5" fmla="*/ 3439608 h 6843208"/>
              <a:gd name="connsiteX0" fmla="*/ 0 w 5956058"/>
              <a:gd name="connsiteY0" fmla="*/ 3884108 h 6843208"/>
              <a:gd name="connsiteX1" fmla="*/ 1762966 w 5956058"/>
              <a:gd name="connsiteY1" fmla="*/ 10608 h 6843208"/>
              <a:gd name="connsiteX2" fmla="*/ 5956058 w 5956058"/>
              <a:gd name="connsiteY2" fmla="*/ 0 h 6843208"/>
              <a:gd name="connsiteX3" fmla="*/ 5155958 w 5956058"/>
              <a:gd name="connsiteY3" fmla="*/ 6843208 h 6843208"/>
              <a:gd name="connsiteX4" fmla="*/ 3822700 w 5956058"/>
              <a:gd name="connsiteY4" fmla="*/ 6843208 h 6843208"/>
              <a:gd name="connsiteX5" fmla="*/ 0 w 5956058"/>
              <a:gd name="connsiteY5" fmla="*/ 3884108 h 6843208"/>
              <a:gd name="connsiteX0" fmla="*/ 0 w 5956058"/>
              <a:gd name="connsiteY0" fmla="*/ 3884108 h 7173408"/>
              <a:gd name="connsiteX1" fmla="*/ 1762966 w 5956058"/>
              <a:gd name="connsiteY1" fmla="*/ 10608 h 7173408"/>
              <a:gd name="connsiteX2" fmla="*/ 5956058 w 5956058"/>
              <a:gd name="connsiteY2" fmla="*/ 0 h 7173408"/>
              <a:gd name="connsiteX3" fmla="*/ 5155958 w 5956058"/>
              <a:gd name="connsiteY3" fmla="*/ 6843208 h 7173408"/>
              <a:gd name="connsiteX4" fmla="*/ 1752600 w 5956058"/>
              <a:gd name="connsiteY4" fmla="*/ 7173408 h 7173408"/>
              <a:gd name="connsiteX5" fmla="*/ 0 w 5956058"/>
              <a:gd name="connsiteY5" fmla="*/ 3884108 h 7173408"/>
              <a:gd name="connsiteX0" fmla="*/ 0 w 5956058"/>
              <a:gd name="connsiteY0" fmla="*/ 3884108 h 6843208"/>
              <a:gd name="connsiteX1" fmla="*/ 1762966 w 5956058"/>
              <a:gd name="connsiteY1" fmla="*/ 10608 h 6843208"/>
              <a:gd name="connsiteX2" fmla="*/ 5956058 w 5956058"/>
              <a:gd name="connsiteY2" fmla="*/ 0 h 6843208"/>
              <a:gd name="connsiteX3" fmla="*/ 5155958 w 5956058"/>
              <a:gd name="connsiteY3" fmla="*/ 6843208 h 6843208"/>
              <a:gd name="connsiteX4" fmla="*/ 1765300 w 5956058"/>
              <a:gd name="connsiteY4" fmla="*/ 6817808 h 6843208"/>
              <a:gd name="connsiteX5" fmla="*/ 0 w 5956058"/>
              <a:gd name="connsiteY5" fmla="*/ 3884108 h 6843208"/>
              <a:gd name="connsiteX0" fmla="*/ 0 w 6044958"/>
              <a:gd name="connsiteY0" fmla="*/ 3884108 h 6855908"/>
              <a:gd name="connsiteX1" fmla="*/ 1762966 w 6044958"/>
              <a:gd name="connsiteY1" fmla="*/ 10608 h 6855908"/>
              <a:gd name="connsiteX2" fmla="*/ 5956058 w 6044958"/>
              <a:gd name="connsiteY2" fmla="*/ 0 h 6855908"/>
              <a:gd name="connsiteX3" fmla="*/ 6044958 w 6044958"/>
              <a:gd name="connsiteY3" fmla="*/ 6855908 h 6855908"/>
              <a:gd name="connsiteX4" fmla="*/ 1765300 w 6044958"/>
              <a:gd name="connsiteY4" fmla="*/ 6817808 h 6855908"/>
              <a:gd name="connsiteX5" fmla="*/ 0 w 6044958"/>
              <a:gd name="connsiteY5" fmla="*/ 3884108 h 6855908"/>
              <a:gd name="connsiteX0" fmla="*/ 0 w 6044958"/>
              <a:gd name="connsiteY0" fmla="*/ 3884108 h 6855908"/>
              <a:gd name="connsiteX1" fmla="*/ 1762966 w 6044958"/>
              <a:gd name="connsiteY1" fmla="*/ 10608 h 6855908"/>
              <a:gd name="connsiteX2" fmla="*/ 5956058 w 6044958"/>
              <a:gd name="connsiteY2" fmla="*/ 0 h 6855908"/>
              <a:gd name="connsiteX3" fmla="*/ 6044958 w 6044958"/>
              <a:gd name="connsiteY3" fmla="*/ 6855908 h 6855908"/>
              <a:gd name="connsiteX4" fmla="*/ 1765300 w 6044958"/>
              <a:gd name="connsiteY4" fmla="*/ 6817808 h 6855908"/>
              <a:gd name="connsiteX5" fmla="*/ 0 w 6044958"/>
              <a:gd name="connsiteY5" fmla="*/ 3884108 h 6855908"/>
              <a:gd name="connsiteX0" fmla="*/ 0 w 6044958"/>
              <a:gd name="connsiteY0" fmla="*/ 3884108 h 6855908"/>
              <a:gd name="connsiteX1" fmla="*/ 1762966 w 6044958"/>
              <a:gd name="connsiteY1" fmla="*/ 10608 h 6855908"/>
              <a:gd name="connsiteX2" fmla="*/ 5956058 w 6044958"/>
              <a:gd name="connsiteY2" fmla="*/ 0 h 6855908"/>
              <a:gd name="connsiteX3" fmla="*/ 6044958 w 6044958"/>
              <a:gd name="connsiteY3" fmla="*/ 6855908 h 6855908"/>
              <a:gd name="connsiteX4" fmla="*/ 1790700 w 6044958"/>
              <a:gd name="connsiteY4" fmla="*/ 6817808 h 6855908"/>
              <a:gd name="connsiteX5" fmla="*/ 0 w 6044958"/>
              <a:gd name="connsiteY5" fmla="*/ 3884108 h 6855908"/>
              <a:gd name="connsiteX0" fmla="*/ 0 w 6044958"/>
              <a:gd name="connsiteY0" fmla="*/ 3884108 h 6855908"/>
              <a:gd name="connsiteX1" fmla="*/ 1762966 w 6044958"/>
              <a:gd name="connsiteY1" fmla="*/ 10608 h 6855908"/>
              <a:gd name="connsiteX2" fmla="*/ 5956058 w 6044958"/>
              <a:gd name="connsiteY2" fmla="*/ 0 h 6855908"/>
              <a:gd name="connsiteX3" fmla="*/ 6044958 w 6044958"/>
              <a:gd name="connsiteY3" fmla="*/ 6855908 h 6855908"/>
              <a:gd name="connsiteX4" fmla="*/ 1790700 w 6044958"/>
              <a:gd name="connsiteY4" fmla="*/ 6817808 h 6855908"/>
              <a:gd name="connsiteX5" fmla="*/ 0 w 6044958"/>
              <a:gd name="connsiteY5" fmla="*/ 3884108 h 6855908"/>
              <a:gd name="connsiteX0" fmla="*/ 0 w 6044958"/>
              <a:gd name="connsiteY0" fmla="*/ 3884108 h 6855908"/>
              <a:gd name="connsiteX1" fmla="*/ 1762966 w 6044958"/>
              <a:gd name="connsiteY1" fmla="*/ 10608 h 6855908"/>
              <a:gd name="connsiteX2" fmla="*/ 5956058 w 6044958"/>
              <a:gd name="connsiteY2" fmla="*/ 0 h 6855908"/>
              <a:gd name="connsiteX3" fmla="*/ 6044958 w 6044958"/>
              <a:gd name="connsiteY3" fmla="*/ 6855908 h 6855908"/>
              <a:gd name="connsiteX4" fmla="*/ 1765300 w 6044958"/>
              <a:gd name="connsiteY4" fmla="*/ 6830508 h 6855908"/>
              <a:gd name="connsiteX5" fmla="*/ 0 w 6044958"/>
              <a:gd name="connsiteY5" fmla="*/ 3884108 h 6855908"/>
              <a:gd name="connsiteX0" fmla="*/ 0 w 6057658"/>
              <a:gd name="connsiteY0" fmla="*/ 3884108 h 6843208"/>
              <a:gd name="connsiteX1" fmla="*/ 1762966 w 6057658"/>
              <a:gd name="connsiteY1" fmla="*/ 10608 h 6843208"/>
              <a:gd name="connsiteX2" fmla="*/ 5956058 w 6057658"/>
              <a:gd name="connsiteY2" fmla="*/ 0 h 6843208"/>
              <a:gd name="connsiteX3" fmla="*/ 6057658 w 6057658"/>
              <a:gd name="connsiteY3" fmla="*/ 6843208 h 6843208"/>
              <a:gd name="connsiteX4" fmla="*/ 1765300 w 6057658"/>
              <a:gd name="connsiteY4" fmla="*/ 6830508 h 6843208"/>
              <a:gd name="connsiteX5" fmla="*/ 0 w 6057658"/>
              <a:gd name="connsiteY5" fmla="*/ 3884108 h 6843208"/>
              <a:gd name="connsiteX0" fmla="*/ 0 w 6057658"/>
              <a:gd name="connsiteY0" fmla="*/ 3896808 h 6855908"/>
              <a:gd name="connsiteX1" fmla="*/ 1762966 w 6057658"/>
              <a:gd name="connsiteY1" fmla="*/ 23308 h 6855908"/>
              <a:gd name="connsiteX2" fmla="*/ 6044958 w 6057658"/>
              <a:gd name="connsiteY2" fmla="*/ 0 h 6855908"/>
              <a:gd name="connsiteX3" fmla="*/ 6057658 w 6057658"/>
              <a:gd name="connsiteY3" fmla="*/ 6855908 h 6855908"/>
              <a:gd name="connsiteX4" fmla="*/ 1765300 w 6057658"/>
              <a:gd name="connsiteY4" fmla="*/ 6843208 h 6855908"/>
              <a:gd name="connsiteX5" fmla="*/ 0 w 6057658"/>
              <a:gd name="connsiteY5" fmla="*/ 3896808 h 6855908"/>
              <a:gd name="connsiteX0" fmla="*/ 0 w 6058879"/>
              <a:gd name="connsiteY0" fmla="*/ 3884108 h 6843208"/>
              <a:gd name="connsiteX1" fmla="*/ 1762966 w 6058879"/>
              <a:gd name="connsiteY1" fmla="*/ 10608 h 6843208"/>
              <a:gd name="connsiteX2" fmla="*/ 6057658 w 6058879"/>
              <a:gd name="connsiteY2" fmla="*/ 0 h 6843208"/>
              <a:gd name="connsiteX3" fmla="*/ 6057658 w 6058879"/>
              <a:gd name="connsiteY3" fmla="*/ 6843208 h 6843208"/>
              <a:gd name="connsiteX4" fmla="*/ 1765300 w 6058879"/>
              <a:gd name="connsiteY4" fmla="*/ 6830508 h 6843208"/>
              <a:gd name="connsiteX5" fmla="*/ 0 w 6058879"/>
              <a:gd name="connsiteY5" fmla="*/ 3884108 h 6843208"/>
              <a:gd name="connsiteX0" fmla="*/ 0 w 6058879"/>
              <a:gd name="connsiteY0" fmla="*/ 3898900 h 6858000"/>
              <a:gd name="connsiteX1" fmla="*/ 1762966 w 6058879"/>
              <a:gd name="connsiteY1" fmla="*/ 0 h 6858000"/>
              <a:gd name="connsiteX2" fmla="*/ 6057658 w 6058879"/>
              <a:gd name="connsiteY2" fmla="*/ 14792 h 6858000"/>
              <a:gd name="connsiteX3" fmla="*/ 6057658 w 6058879"/>
              <a:gd name="connsiteY3" fmla="*/ 6858000 h 6858000"/>
              <a:gd name="connsiteX4" fmla="*/ 1765300 w 6058879"/>
              <a:gd name="connsiteY4" fmla="*/ 6845300 h 6858000"/>
              <a:gd name="connsiteX5" fmla="*/ 0 w 6058879"/>
              <a:gd name="connsiteY5" fmla="*/ 38989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8879" h="6858000">
                <a:moveTo>
                  <a:pt x="0" y="3898900"/>
                </a:moveTo>
                <a:lnTo>
                  <a:pt x="1762966" y="0"/>
                </a:lnTo>
                <a:lnTo>
                  <a:pt x="6057658" y="14792"/>
                </a:lnTo>
                <a:cubicBezTo>
                  <a:pt x="6061891" y="2300095"/>
                  <a:pt x="6053425" y="4572697"/>
                  <a:pt x="6057658" y="6858000"/>
                </a:cubicBezTo>
                <a:lnTo>
                  <a:pt x="1765300" y="6845300"/>
                </a:lnTo>
                <a:cubicBezTo>
                  <a:pt x="-46567" y="3886200"/>
                  <a:pt x="1494367" y="6286500"/>
                  <a:pt x="0" y="3898900"/>
                </a:cubicBezTo>
                <a:close/>
              </a:path>
            </a:pathLst>
          </a:custGeom>
          <a:ln>
            <a:noFill/>
          </a:ln>
        </p:spPr>
        <p:txBody>
          <a:bodyPr rtlCol="0">
            <a:normAutofit/>
          </a:bodyPr>
          <a:lstStyle>
            <a:lvl1pPr marL="0" indent="0" algn="ctr">
              <a:buNone/>
              <a:defRPr>
                <a:solidFill>
                  <a:srgbClr val="7F7F7F"/>
                </a:solidFill>
              </a:defRPr>
            </a:lvl1pPr>
          </a:lstStyle>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r>
              <a:rPr lang="en-US" noProof="0" dirty="0"/>
              <a:t>Click here to add photo</a:t>
            </a:r>
          </a:p>
        </p:txBody>
      </p:sp>
    </p:spTree>
    <p:extLst>
      <p:ext uri="{BB962C8B-B14F-4D97-AF65-F5344CB8AC3E}">
        <p14:creationId xmlns:p14="http://schemas.microsoft.com/office/powerpoint/2010/main" val="111307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with 3 colums - RIGHT">
    <p:spTree>
      <p:nvGrpSpPr>
        <p:cNvPr id="1" name=""/>
        <p:cNvGrpSpPr/>
        <p:nvPr/>
      </p:nvGrpSpPr>
      <p:grpSpPr>
        <a:xfrm>
          <a:off x="0" y="0"/>
          <a:ext cx="0" cy="0"/>
          <a:chOff x="0" y="0"/>
          <a:chExt cx="0" cy="0"/>
        </a:xfrm>
      </p:grpSpPr>
      <p:sp>
        <p:nvSpPr>
          <p:cNvPr id="14"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33" name="Text Placeholder 25"/>
          <p:cNvSpPr>
            <a:spLocks noGrp="1"/>
          </p:cNvSpPr>
          <p:nvPr>
            <p:ph type="body" sz="quarter" idx="15" hasCustomPrompt="1"/>
          </p:nvPr>
        </p:nvSpPr>
        <p:spPr>
          <a:xfrm>
            <a:off x="4175360" y="2128494"/>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p:cNvSpPr>
            <a:spLocks noGrp="1"/>
          </p:cNvSpPr>
          <p:nvPr>
            <p:ph type="body" sz="quarter" idx="16" hasCustomPrompt="1"/>
          </p:nvPr>
        </p:nvSpPr>
        <p:spPr>
          <a:xfrm>
            <a:off x="9228157" y="2123341"/>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p:cNvSpPr>
            <a:spLocks noGrp="1"/>
          </p:cNvSpPr>
          <p:nvPr>
            <p:ph type="body" sz="quarter" idx="17" hasCustomPrompt="1"/>
          </p:nvPr>
        </p:nvSpPr>
        <p:spPr>
          <a:xfrm>
            <a:off x="6723190" y="2123341"/>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7576526">
            <a:off x="84296" y="-28200"/>
            <a:ext cx="3596762" cy="2769300"/>
          </a:xfrm>
          <a:prstGeom prst="rect">
            <a:avLst/>
          </a:prstGeom>
        </p:spPr>
      </p:pic>
      <p:sp>
        <p:nvSpPr>
          <p:cNvPr id="16"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cxnSp>
        <p:nvCxnSpPr>
          <p:cNvPr id="18" name="Straight Connector 17"/>
          <p:cNvCxnSpPr/>
          <p:nvPr userDrawn="1"/>
        </p:nvCxnSpPr>
        <p:spPr>
          <a:xfrm flipH="1">
            <a:off x="3764072" y="1901746"/>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with 1 colum - LEFT">
    <p:spTree>
      <p:nvGrpSpPr>
        <p:cNvPr id="1" name=""/>
        <p:cNvGrpSpPr/>
        <p:nvPr/>
      </p:nvGrpSpPr>
      <p:grpSpPr>
        <a:xfrm>
          <a:off x="0" y="0"/>
          <a:ext cx="0" cy="0"/>
          <a:chOff x="0" y="0"/>
          <a:chExt cx="0" cy="0"/>
        </a:xfrm>
      </p:grpSpPr>
      <p:sp>
        <p:nvSpPr>
          <p:cNvPr id="17"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5" name="Text Placeholder 25"/>
          <p:cNvSpPr>
            <a:spLocks noGrp="1"/>
          </p:cNvSpPr>
          <p:nvPr>
            <p:ph type="body" sz="quarter" idx="14" hasCustomPrompt="1"/>
          </p:nvPr>
        </p:nvSpPr>
        <p:spPr>
          <a:xfrm>
            <a:off x="876301" y="2117212"/>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478388" y="1901510"/>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3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023474" flipH="1">
            <a:off x="8444824" y="117335"/>
            <a:ext cx="3596762" cy="2769300"/>
          </a:xfrm>
          <a:prstGeom prst="rect">
            <a:avLst/>
          </a:prstGeom>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87680-F485-A944-B74B-98B26E054E49}" type="datetimeFigureOut">
              <a:rPr lang="en-US" smtClean="0"/>
              <a:t>8/4/2020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04C27-DD68-9D4F-8D80-21602C2A289B}"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722" r:id="rId1"/>
    <p:sldLayoutId id="2147483760" r:id="rId2"/>
    <p:sldLayoutId id="2147483714" r:id="rId3"/>
    <p:sldLayoutId id="2147483700" r:id="rId4"/>
    <p:sldLayoutId id="2147483766" r:id="rId5"/>
    <p:sldLayoutId id="2147483742" r:id="rId6"/>
    <p:sldLayoutId id="2147483743" r:id="rId7"/>
    <p:sldLayoutId id="2147483710" r:id="rId8"/>
    <p:sldLayoutId id="2147483745" r:id="rId9"/>
    <p:sldLayoutId id="2147483707" r:id="rId10"/>
    <p:sldLayoutId id="2147483744" r:id="rId11"/>
    <p:sldLayoutId id="2147483720" r:id="rId12"/>
    <p:sldLayoutId id="2147483701" r:id="rId13"/>
    <p:sldLayoutId id="2147483698" r:id="rId14"/>
    <p:sldLayoutId id="2147483715" r:id="rId15"/>
    <p:sldLayoutId id="2147483709" r:id="rId16"/>
    <p:sldLayoutId id="2147483716" r:id="rId17"/>
    <p:sldLayoutId id="2147483708" r:id="rId18"/>
    <p:sldLayoutId id="2147483717" r:id="rId19"/>
    <p:sldLayoutId id="2147483718" r:id="rId20"/>
    <p:sldLayoutId id="2147483719" r:id="rId21"/>
    <p:sldLayoutId id="2147483723" r:id="rId22"/>
    <p:sldLayoutId id="2147483767" r:id="rId23"/>
    <p:sldLayoutId id="2147483654" r:id="rId24"/>
    <p:sldLayoutId id="2147483721" r:id="rId25"/>
    <p:sldLayoutId id="2147483706" r:id="rId26"/>
    <p:sldLayoutId id="2147483768" r:id="rId27"/>
    <p:sldLayoutId id="2147483735" r:id="rId28"/>
    <p:sldLayoutId id="2147483764" r:id="rId29"/>
    <p:sldLayoutId id="2147483736" r:id="rId30"/>
    <p:sldLayoutId id="2147483737" r:id="rId31"/>
    <p:sldLayoutId id="2147483699" r:id="rId32"/>
    <p:sldLayoutId id="2147483769" r:id="rId33"/>
    <p:sldLayoutId id="2147483711" r:id="rId34"/>
    <p:sldLayoutId id="2147483705" r:id="rId35"/>
    <p:sldLayoutId id="2147483738" r:id="rId36"/>
    <p:sldLayoutId id="2147483739" r:id="rId37"/>
    <p:sldLayoutId id="2147483740" r:id="rId38"/>
    <p:sldLayoutId id="2147483741" r:id="rId39"/>
    <p:sldLayoutId id="2147483755" r:id="rId40"/>
    <p:sldLayoutId id="2147483754" r:id="rId41"/>
    <p:sldLayoutId id="2147483753" r:id="rId42"/>
    <p:sldLayoutId id="2147483770" r:id="rId43"/>
    <p:sldLayoutId id="2147483746" r:id="rId44"/>
    <p:sldLayoutId id="2147483734" r:id="rId45"/>
    <p:sldLayoutId id="2147483747" r:id="rId46"/>
    <p:sldLayoutId id="2147483748" r:id="rId47"/>
    <p:sldLayoutId id="2147483749" r:id="rId48"/>
    <p:sldLayoutId id="2147483750" r:id="rId49"/>
    <p:sldLayoutId id="2147483751" r:id="rId50"/>
    <p:sldLayoutId id="2147483752" r:id="rId51"/>
    <p:sldLayoutId id="2147483687" r:id="rId52"/>
    <p:sldLayoutId id="2147483712" r:id="rId53"/>
    <p:sldLayoutId id="2147483762" r:id="rId54"/>
    <p:sldLayoutId id="2147483704" r:id="rId55"/>
    <p:sldLayoutId id="2147483726" r:id="rId56"/>
    <p:sldLayoutId id="2147483727" r:id="rId57"/>
    <p:sldLayoutId id="2147483765" r:id="rId58"/>
    <p:sldLayoutId id="2147483703" r:id="rId59"/>
    <p:sldLayoutId id="2147483686" r:id="rId60"/>
    <p:sldLayoutId id="2147483756" r:id="rId61"/>
    <p:sldLayoutId id="2147483728" r:id="rId62"/>
    <p:sldLayoutId id="2147483725" r:id="rId63"/>
    <p:sldLayoutId id="2147483713" r:id="rId64"/>
    <p:sldLayoutId id="2147483729" r:id="rId65"/>
    <p:sldLayoutId id="2147483730" r:id="rId66"/>
    <p:sldLayoutId id="2147483731" r:id="rId67"/>
    <p:sldLayoutId id="2147483702" r:id="rId68"/>
    <p:sldLayoutId id="2147483732" r:id="rId69"/>
    <p:sldLayoutId id="2147483733" r:id="rId70"/>
    <p:sldLayoutId id="2147483775" r:id="rId71"/>
    <p:sldLayoutId id="2147483777" r:id="rId72"/>
    <p:sldLayoutId id="2147483778" r:id="rId73"/>
    <p:sldLayoutId id="2147483780" r:id="rId74"/>
    <p:sldLayoutId id="2147483781" r:id="rId75"/>
    <p:sldLayoutId id="2147483783" r:id="rId76"/>
    <p:sldLayoutId id="2147483784" r:id="rId77"/>
    <p:sldLayoutId id="2147483785" r:id="rId78"/>
    <p:sldLayoutId id="2147483786" r:id="rId79"/>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dailymail.co.uk/sciencetech/article-2548917/A-problem-shared-really-IS-problem-halved-Study-finds-discussing-problems-people-situation-reduces-stress-levels.html"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3.weforum.org/docs/WEF_White_Paper_Collaboration_between_Start-ups_and_Corporates.pdf" TargetMode="External"/><Relationship Id="rId2" Type="http://schemas.openxmlformats.org/officeDocument/2006/relationships/hyperlink" Target="https://singularityhub.com/2018/01/19/a-blueprint-for-building-a-collaborative-startup-culture/#sm.005j7ocf18g3crt103419nfq00z6a"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singularityhub.com/2018/01/19/a-blueprint-for-building-a-collaborative-startup-culture/#sm.005j7ocf18g3crt103419nfq00z6a" TargetMode="External"/><Relationship Id="rId1" Type="http://schemas.openxmlformats.org/officeDocument/2006/relationships/slideLayout" Target="../slideLayouts/slideLayout9.xml"/><Relationship Id="rId4" Type="http://schemas.openxmlformats.org/officeDocument/2006/relationships/hyperlink" Target="http://iteachkinderkids.blogspot.com/2011/02/is-for-appreciate.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https://singularityhub.com/2018/01/19/a-blueprint-for-building-a-collaborative-startup-culture/#sm.005j7ocf18g3crt103419nfq00z6a" TargetMode="External"/><Relationship Id="rId1" Type="http://schemas.openxmlformats.org/officeDocument/2006/relationships/slideLayout" Target="../slideLayouts/slideLayout9.xml"/><Relationship Id="rId4" Type="http://schemas.openxmlformats.org/officeDocument/2006/relationships/hyperlink" Target="http://www.groundreport.com/top-5-marketing-strategies-customer-satisfactio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rawpixel.com/search/puzzle" TargetMode="External"/><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medium.com/@jasonkeath/partners-in-crime-the-power-of-finding-your-creative-collaborator-7d8aaf7af07b" TargetMode="External"/><Relationship Id="rId1" Type="http://schemas.openxmlformats.org/officeDocument/2006/relationships/slideLayout" Target="../slideLayouts/slideLayout6.xml"/><Relationship Id="rId4" Type="http://schemas.openxmlformats.org/officeDocument/2006/relationships/hyperlink" Target="https://www.getmespark.com/five-ways-not-to-brainstor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https://medium.com/@jasonkeath/partners-in-crime-the-power-of-finding-your-creative-collaborator-7d8aaf7af07b" TargetMode="External"/><Relationship Id="rId1" Type="http://schemas.openxmlformats.org/officeDocument/2006/relationships/slideLayout" Target="../slideLayouts/slideLayout6.xml"/><Relationship Id="rId4" Type="http://schemas.openxmlformats.org/officeDocument/2006/relationships/hyperlink" Target="http://tribework.blogspot.com/2012/03/getting-past-pettiness.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en/fireworks-new-year-s-eve-sparkler-1993221/" TargetMode="External"/><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flickr.com/photos/irsein/5144677794/in/photostream/" TargetMode="External"/><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aip.link/" TargetMode="External"/><Relationship Id="rId7" Type="http://schemas.openxmlformats.org/officeDocument/2006/relationships/hyperlink" Target="http://zarr.szczecin.ibip.pl/public/" TargetMode="External"/><Relationship Id="rId2" Type="http://schemas.openxmlformats.org/officeDocument/2006/relationships/hyperlink" Target="https://siecprzedsiebiorczychkobiet.pl/biznes-w-kobiecych-rekach/" TargetMode="External"/><Relationship Id="rId1" Type="http://schemas.openxmlformats.org/officeDocument/2006/relationships/slideLayout" Target="../slideLayouts/slideLayout6.xml"/><Relationship Id="rId6" Type="http://schemas.openxmlformats.org/officeDocument/2006/relationships/hyperlink" Target="https://www.fundacjaliderekbiznesu.pl/" TargetMode="External"/><Relationship Id="rId5" Type="http://schemas.openxmlformats.org/officeDocument/2006/relationships/hyperlink" Target="https://fundacjamotiwator.pl/" TargetMode="External"/><Relationship Id="rId4" Type="http://schemas.openxmlformats.org/officeDocument/2006/relationships/hyperlink" Target="https://kobietawbiznesie.p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catalejomx.com/coworking-en-puerto-vallarta/" TargetMode="External"/><Relationship Id="rId2" Type="http://schemas.openxmlformats.org/officeDocument/2006/relationships/image" Target="../media/image47.jpe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publicdomainpictures.net/en/view-image.php?image=283134&amp;picture=businesswoman-with-thumbs-up" TargetMode="External"/><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2019.igem.org/Team:Nottingham/Collaborations" TargetMode="External"/><Relationship Id="rId2" Type="http://schemas.openxmlformats.org/officeDocument/2006/relationships/image" Target="../media/image32.png"/><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hyperlink" Target="https://pxhere.com/en/photo/1447921" TargetMode="External"/><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8" Type="http://schemas.openxmlformats.org/officeDocument/2006/relationships/hyperlink" Target="http://www.farsetlabs.org.uk/" TargetMode="External"/><Relationship Id="rId3" Type="http://schemas.openxmlformats.org/officeDocument/2006/relationships/hyperlink" Target="http://www.tog.ie/" TargetMode="External"/><Relationship Id="rId7" Type="http://schemas.openxmlformats.org/officeDocument/2006/relationships/hyperlink" Target="http://www.091labs.com/" TargetMode="External"/><Relationship Id="rId2" Type="http://schemas.openxmlformats.org/officeDocument/2006/relationships/hyperlink" Target="http://www.fablabs.io/fablabmanorhamilton" TargetMode="External"/><Relationship Id="rId1" Type="http://schemas.openxmlformats.org/officeDocument/2006/relationships/slideLayout" Target="../slideLayouts/slideLayout9.xml"/><Relationship Id="rId6" Type="http://schemas.openxmlformats.org/officeDocument/2006/relationships/hyperlink" Target="http://www.hackerspacecork.com/" TargetMode="External"/><Relationship Id="rId11" Type="http://schemas.openxmlformats.org/officeDocument/2006/relationships/image" Target="../media/image55.png"/><Relationship Id="rId5" Type="http://schemas.openxmlformats.org/officeDocument/2006/relationships/hyperlink" Target="https://wiki.southeastmakerspace.org/doku.php" TargetMode="External"/><Relationship Id="rId10" Type="http://schemas.openxmlformats.org/officeDocument/2006/relationships/image" Target="../media/image54.jpeg"/><Relationship Id="rId4" Type="http://schemas.openxmlformats.org/officeDocument/2006/relationships/hyperlink" Target="http://www.lightboxlab.ie/" TargetMode="External"/><Relationship Id="rId9" Type="http://schemas.openxmlformats.org/officeDocument/2006/relationships/hyperlink" Target="http://www.swc.ac.uk/innovate/idea/Makerspac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g6hUPbPH_xc?list=UU-WfB47Zgx2Q9LvS5us0Cwg" TargetMode="External"/><Relationship Id="rId2" Type="http://schemas.openxmlformats.org/officeDocument/2006/relationships/hyperlink" Target="http://www.swc.ac.uk/innovate/idea" TargetMode="External"/><Relationship Id="rId1" Type="http://schemas.openxmlformats.org/officeDocument/2006/relationships/slideLayout" Target="../slideLayouts/slideLayout9.xml"/><Relationship Id="rId5" Type="http://schemas.openxmlformats.org/officeDocument/2006/relationships/image" Target="../media/image56.pn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hyperlink" Target="http://www.dharmadigilab.com/fablab-day/" TargetMode="External"/><Relationship Id="rId2" Type="http://schemas.openxmlformats.org/officeDocument/2006/relationships/image" Target="../media/image57.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www.fablabni.com/" TargetMode="External"/><Relationship Id="rId2" Type="http://schemas.openxmlformats.org/officeDocument/2006/relationships/slideLayout" Target="../slideLayouts/slideLayout48.xml"/><Relationship Id="rId1" Type="http://schemas.openxmlformats.org/officeDocument/2006/relationships/video" Target="https://www.youtube.com/embed/Bzh-ECwvex8" TargetMode="External"/><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fablabni.com/what-fablab" TargetMode="External"/><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3" Type="http://schemas.openxmlformats.org/officeDocument/2006/relationships/hyperlink" Target="http://www.swc.ac.uk/innovate/image/About-us" TargetMode="External"/><Relationship Id="rId2" Type="http://schemas.openxmlformats.org/officeDocument/2006/relationships/image" Target="../media/image55.pn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www.fablabmh.org/" TargetMode="External"/><Relationship Id="rId2" Type="http://schemas.openxmlformats.org/officeDocument/2006/relationships/hyperlink" Target="https://www.facebook.com/fablabmh" TargetMode="External"/><Relationship Id="rId1" Type="http://schemas.openxmlformats.org/officeDocument/2006/relationships/slideLayout" Target="../slideLayouts/slideLayout6.xml"/><Relationship Id="rId5" Type="http://schemas.openxmlformats.org/officeDocument/2006/relationships/image" Target="../media/image54.jpeg"/><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fablabmh.org/" TargetMode="Externa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hyperlink" Target="https://fablabtwarda.pl/strona-glowna" TargetMode="External"/><Relationship Id="rId2" Type="http://schemas.openxmlformats.org/officeDocument/2006/relationships/hyperlink" Target="https://andcards.com/blog/archive/top-coworking-spaces-in-poland" TargetMode="Externa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hyperlink" Target="https://aip.link/?gclid=CjwKCAiAgqDxBRBTEiwA59eEN5H2POEpxee7tY2yQiZRVZtkpj1SUxKVm-Ga3TODNiePtScMy_IYdxoCSRUQAvD_BwE" TargetMode="External"/><Relationship Id="rId4" Type="http://schemas.openxmlformats.org/officeDocument/2006/relationships/hyperlink" Target="https://zaklad.org/"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bambu.depark.com/" TargetMode="External"/><Relationship Id="rId3" Type="http://schemas.openxmlformats.org/officeDocument/2006/relationships/hyperlink" Target="https://www.coworkbooking.com/turkey/izmir" TargetMode="External"/><Relationship Id="rId7" Type="http://schemas.openxmlformats.org/officeDocument/2006/relationships/hyperlink" Target="https://minerva.yasar.edu.tr/" TargetMode="External"/><Relationship Id="rId2" Type="http://schemas.openxmlformats.org/officeDocument/2006/relationships/hyperlink" Target="https://www.coworker.com/turkey/izmir" TargetMode="External"/><Relationship Id="rId1" Type="http://schemas.openxmlformats.org/officeDocument/2006/relationships/slideLayout" Target="../slideLayouts/slideLayout6.xml"/><Relationship Id="rId6" Type="http://schemas.openxmlformats.org/officeDocument/2006/relationships/hyperlink" Target="https://teknoparkizmir.com.tr/" TargetMode="External"/><Relationship Id="rId5" Type="http://schemas.openxmlformats.org/officeDocument/2006/relationships/hyperlink" Target="https://www.nuvege.org/" TargetMode="External"/><Relationship Id="rId4" Type="http://schemas.openxmlformats.org/officeDocument/2006/relationships/hyperlink" Target="https://www.ibbmeslekfabrikasi.com/tr/Fablab/56?AspxAutoDetectCookieSupport=1" TargetMode="External"/><Relationship Id="rId9"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hyperlink" Target="https://www.biggege.org/" TargetMode="External"/><Relationship Id="rId2" Type="http://schemas.openxmlformats.org/officeDocument/2006/relationships/image" Target="../media/image63.png"/><Relationship Id="rId1" Type="http://schemas.openxmlformats.org/officeDocument/2006/relationships/slideLayout" Target="../slideLayouts/slideLayout48.xml"/><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hyperlink" Target="https://geobrava.wordpress.com/2015/02/14/how-american-companies-dominate-the-mobile-internet/" TargetMode="External"/><Relationship Id="rId2" Type="http://schemas.openxmlformats.org/officeDocument/2006/relationships/image" Target="../media/image65.png"/><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3" Type="http://schemas.openxmlformats.org/officeDocument/2006/relationships/hyperlink" Target="http://italiaeoisagunt.blogspot.com/2014_04_01_archive.html" TargetMode="External"/><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g"/><Relationship Id="rId1" Type="http://schemas.openxmlformats.org/officeDocument/2006/relationships/slideLayout" Target="../slideLayouts/slideLayout6.xml"/><Relationship Id="rId4" Type="http://schemas.openxmlformats.org/officeDocument/2006/relationships/hyperlink" Target="http://www.facebook.com/group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socialbrite.org/2010/04/29/8-new-facebook-plug-ins-to-socialize-your-site/" TargetMode="External"/><Relationship Id="rId2" Type="http://schemas.openxmlformats.org/officeDocument/2006/relationships/image" Target="../media/image69.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www.modern.pm/diigo-io3"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s://slack.com/lp/two?cvosrc=general%20promotion.capterra.d_general%20promotion_capterra_us_en_collaboration_ob-p&amp;cvo_creative=&amp;utm_medium=general%20promotion&amp;utm_source=capterra&amp;utm_campaign=d_general%20promotion_capterra_us_en_collaboration_ob-p&amp;dclid=CIbG4-_189wCFSmo7Qod3bUJAg#welcome"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8" Type="http://schemas.openxmlformats.org/officeDocument/2006/relationships/hyperlink" Target="https://www.capterra.com/p/162786/Scientrix/" TargetMode="External"/><Relationship Id="rId3" Type="http://schemas.openxmlformats.org/officeDocument/2006/relationships/image" Target="../media/image72.png"/><Relationship Id="rId7" Type="http://schemas.openxmlformats.org/officeDocument/2006/relationships/image" Target="../media/image74.png"/><Relationship Id="rId12" Type="http://schemas.openxmlformats.org/officeDocument/2006/relationships/hyperlink" Target="https://www.capterra.com/collaboration-software/?utf8=%E2%9C%93&amp;users=&amp;sort_options=Highest+Rated" TargetMode="External"/><Relationship Id="rId2" Type="http://schemas.openxmlformats.org/officeDocument/2006/relationships/hyperlink" Target="https://www.capterra.com/p/156649/Hyphen/" TargetMode="External"/><Relationship Id="rId1" Type="http://schemas.openxmlformats.org/officeDocument/2006/relationships/slideLayout" Target="../slideLayouts/slideLayout6.xml"/><Relationship Id="rId6" Type="http://schemas.openxmlformats.org/officeDocument/2006/relationships/hyperlink" Target="https://www.capterra.com/p/166656/FLowlu/" TargetMode="External"/><Relationship Id="rId11" Type="http://schemas.openxmlformats.org/officeDocument/2006/relationships/image" Target="../media/image76.png"/><Relationship Id="rId5" Type="http://schemas.openxmlformats.org/officeDocument/2006/relationships/image" Target="../media/image73.png"/><Relationship Id="rId10" Type="http://schemas.openxmlformats.org/officeDocument/2006/relationships/hyperlink" Target="https://www.samepage.io/?SPcid=SIOF%2BCapterra%2BPPC-D%2Bsoftware%2Bv1%2BNA" TargetMode="External"/><Relationship Id="rId4" Type="http://schemas.openxmlformats.org/officeDocument/2006/relationships/hyperlink" Target="https://www.capterra.com/p/171199/Slite/" TargetMode="External"/><Relationship Id="rId9" Type="http://schemas.openxmlformats.org/officeDocument/2006/relationships/image" Target="../media/image75.png"/></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s://www.ted.com/tedx/events" TargetMode="External"/><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5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 Id="rId4" Type="http://schemas.openxmlformats.org/officeDocument/2006/relationships/hyperlink" Target="http://www.meetup.com/"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www.emergeengineers.eu/project-partners/" TargetMode="External"/><Relationship Id="rId2" Type="http://schemas.openxmlformats.org/officeDocument/2006/relationships/hyperlink" Target="https://www.facebook.com/EMERGEPROJECTEU/?ref=br_rs" TargetMode="External"/><Relationship Id="rId1" Type="http://schemas.openxmlformats.org/officeDocument/2006/relationships/slideLayout" Target="../slideLayouts/slideLayout52.xml"/><Relationship Id="rId4" Type="http://schemas.openxmlformats.org/officeDocument/2006/relationships/hyperlink" Target="http://www.emergeengineers.e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dailymail.co.uk/sciencetech/article-2548917/A-problem-shared-really-IS-problem-halved-Study-finds-discussing-problems-people-situation-reduces-stress-levels.html"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77959" y="2902591"/>
            <a:ext cx="4088056" cy="2883239"/>
          </a:xfrm>
        </p:spPr>
        <p:txBody>
          <a:bodyPr>
            <a:normAutofit/>
          </a:bodyPr>
          <a:lstStyle/>
          <a:p>
            <a:r>
              <a:rPr lang="en-US" b="1" dirty="0" err="1"/>
              <a:t>Modu</a:t>
            </a:r>
            <a:r>
              <a:rPr lang="pl-PL" b="1" dirty="0"/>
              <a:t>ł</a:t>
            </a:r>
            <a:r>
              <a:rPr lang="en-US" b="1" dirty="0"/>
              <a:t> 9</a:t>
            </a:r>
          </a:p>
          <a:p>
            <a:r>
              <a:rPr lang="en-US" dirty="0" err="1"/>
              <a:t>Współpraca</a:t>
            </a:r>
            <a:r>
              <a:rPr lang="en-US" dirty="0"/>
              <a:t> </a:t>
            </a:r>
            <a:r>
              <a:rPr lang="en-US" dirty="0" err="1"/>
              <a:t>na</a:t>
            </a:r>
            <a:r>
              <a:rPr lang="en-US" dirty="0"/>
              <a:t> </a:t>
            </a:r>
            <a:r>
              <a:rPr lang="en-US" dirty="0" err="1"/>
              <a:t>rzecz</a:t>
            </a:r>
            <a:r>
              <a:rPr lang="en-US" dirty="0"/>
              <a:t> </a:t>
            </a:r>
            <a:r>
              <a:rPr lang="en-US" dirty="0" err="1"/>
              <a:t>sukcesu</a:t>
            </a:r>
            <a:endParaRPr lang="en-US" dirty="0"/>
          </a:p>
        </p:txBody>
      </p:sp>
      <p:pic>
        <p:nvPicPr>
          <p:cNvPr id="6" name="Picture Placeholder 5" descr="A group of people standing next to a person&#10;&#10;Description automatically generated">
            <a:extLst>
              <a:ext uri="{FF2B5EF4-FFF2-40B4-BE49-F238E27FC236}">
                <a16:creationId xmlns:a16="http://schemas.microsoft.com/office/drawing/2014/main" id="{2184144C-DCD0-A044-A00F-998A704AB023}"/>
              </a:ext>
            </a:extLst>
          </p:cNvPr>
          <p:cNvPicPr>
            <a:picLocks noGrp="1" noChangeAspect="1"/>
          </p:cNvPicPr>
          <p:nvPr>
            <p:ph type="pic" sz="quarter" idx="10"/>
          </p:nvPr>
        </p:nvPicPr>
        <p:blipFill>
          <a:blip r:embed="rId2"/>
          <a:srcRect l="937" r="937"/>
          <a:stretch>
            <a:fillRect/>
          </a:stretch>
        </p:blipFill>
        <p:spPr/>
      </p:pic>
      <p:pic>
        <p:nvPicPr>
          <p:cNvPr id="8" name="Picture 7">
            <a:extLst>
              <a:ext uri="{FF2B5EF4-FFF2-40B4-BE49-F238E27FC236}">
                <a16:creationId xmlns:a16="http://schemas.microsoft.com/office/drawing/2014/main" id="{48B200D9-4E7A-BA46-BA2D-A0E835B61400}"/>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1237264" y="4990472"/>
            <a:ext cx="690436" cy="673218"/>
          </a:xfrm>
          <a:prstGeom prst="rect">
            <a:avLst/>
          </a:prstGeom>
        </p:spPr>
      </p:pic>
      <p:pic>
        <p:nvPicPr>
          <p:cNvPr id="9" name="Picture 8">
            <a:extLst>
              <a:ext uri="{FF2B5EF4-FFF2-40B4-BE49-F238E27FC236}">
                <a16:creationId xmlns:a16="http://schemas.microsoft.com/office/drawing/2014/main" id="{C72AD9DB-60EE-3F44-9C0E-13F358FBC03D}"/>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7087689" y="5110625"/>
            <a:ext cx="1363247" cy="1350410"/>
          </a:xfrm>
          <a:prstGeom prst="rect">
            <a:avLst/>
          </a:prstGeom>
        </p:spPr>
      </p:pic>
      <p:pic>
        <p:nvPicPr>
          <p:cNvPr id="10" name="Picture 9">
            <a:extLst>
              <a:ext uri="{FF2B5EF4-FFF2-40B4-BE49-F238E27FC236}">
                <a16:creationId xmlns:a16="http://schemas.microsoft.com/office/drawing/2014/main" id="{C97E54AF-E456-9840-9B01-6BAA9D8E780A}"/>
              </a:ext>
            </a:extLst>
          </p:cNvPr>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4666015" y="2427050"/>
            <a:ext cx="2227993" cy="2220696"/>
          </a:xfrm>
          <a:prstGeom prst="rect">
            <a:avLst/>
          </a:prstGeom>
        </p:spPr>
      </p:pic>
    </p:spTree>
    <p:extLst>
      <p:ext uri="{BB962C8B-B14F-4D97-AF65-F5344CB8AC3E}">
        <p14:creationId xmlns:p14="http://schemas.microsoft.com/office/powerpoint/2010/main" val="596840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1A502-BEAE-42BD-9D42-4BDCE27E401A}"/>
              </a:ext>
            </a:extLst>
          </p:cNvPr>
          <p:cNvSpPr>
            <a:spLocks noGrp="1"/>
          </p:cNvSpPr>
          <p:nvPr>
            <p:ph type="body" sz="quarter" idx="14"/>
          </p:nvPr>
        </p:nvSpPr>
        <p:spPr>
          <a:xfrm>
            <a:off x="6211202" y="2105636"/>
            <a:ext cx="5547366" cy="3531765"/>
          </a:xfrm>
          <a:solidFill>
            <a:schemeClr val="bg1"/>
          </a:solidFill>
        </p:spPr>
        <p:txBody>
          <a:bodyPr/>
          <a:lstStyle/>
          <a:p>
            <a:pPr algn="ctr"/>
            <a:r>
              <a:rPr lang="en-IE" sz="3000" i="1" dirty="0">
                <a:solidFill>
                  <a:srgbClr val="7A7C7E"/>
                </a:solidFill>
              </a:rPr>
              <a:t>“</a:t>
            </a:r>
            <a:r>
              <a:rPr lang="pl-PL" sz="3000" i="1" dirty="0">
                <a:solidFill>
                  <a:srgbClr val="7A7C7E"/>
                </a:solidFill>
              </a:rPr>
              <a:t>Świetny partner pozwala szybować bez kontroli. Czasami to wiatr, który cię unosi. Czasami to oni leżą na ziemi, trzymając sznurek latawca. Musimy odgrywać wszystkie te role dla siebie nawzajem</a:t>
            </a:r>
            <a:r>
              <a:rPr lang="en-IE" sz="3000" i="1" dirty="0">
                <a:solidFill>
                  <a:srgbClr val="7A7C7E"/>
                </a:solidFill>
              </a:rPr>
              <a:t>.”</a:t>
            </a:r>
          </a:p>
          <a:p>
            <a:pPr algn="ctr"/>
            <a:endParaRPr lang="en-IE" i="1" dirty="0">
              <a:solidFill>
                <a:srgbClr val="7A7C7E"/>
              </a:solidFill>
            </a:endParaRPr>
          </a:p>
          <a:p>
            <a:pPr algn="ctr"/>
            <a:r>
              <a:rPr lang="en-IE" b="1" i="1" dirty="0">
                <a:solidFill>
                  <a:srgbClr val="10B1A2"/>
                </a:solidFill>
              </a:rPr>
              <a:t>Cindy White</a:t>
            </a:r>
          </a:p>
        </p:txBody>
      </p:sp>
      <p:sp>
        <p:nvSpPr>
          <p:cNvPr id="6" name="Text Placeholder 1"/>
          <p:cNvSpPr txBox="1">
            <a:spLocks/>
          </p:cNvSpPr>
          <p:nvPr/>
        </p:nvSpPr>
        <p:spPr bwMode="auto">
          <a:xfrm>
            <a:off x="3691202" y="1051969"/>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b="1" dirty="0">
                <a:solidFill>
                  <a:srgbClr val="E63275"/>
                </a:solidFill>
              </a:rPr>
              <a:t>Po co współpracować?</a:t>
            </a:r>
            <a:endParaRPr lang="en-IE" b="1" dirty="0">
              <a:solidFill>
                <a:srgbClr val="E63275"/>
              </a:solidFill>
            </a:endParaRPr>
          </a:p>
        </p:txBody>
      </p:sp>
      <p:sp>
        <p:nvSpPr>
          <p:cNvPr id="4" name="Rectangle 3">
            <a:extLst>
              <a:ext uri="{FF2B5EF4-FFF2-40B4-BE49-F238E27FC236}">
                <a16:creationId xmlns:a16="http://schemas.microsoft.com/office/drawing/2014/main" id="{E6C40849-2FBD-484A-8D84-E5C41890313D}"/>
              </a:ext>
            </a:extLst>
          </p:cNvPr>
          <p:cNvSpPr/>
          <p:nvPr/>
        </p:nvSpPr>
        <p:spPr>
          <a:xfrm>
            <a:off x="204272" y="6257191"/>
            <a:ext cx="7563934" cy="461665"/>
          </a:xfrm>
          <a:prstGeom prst="rect">
            <a:avLst/>
          </a:prstGeom>
        </p:spPr>
        <p:txBody>
          <a:bodyPr wrap="square">
            <a:spAutoFit/>
          </a:bodyPr>
          <a:lstStyle/>
          <a:p>
            <a:r>
              <a:rPr lang="en-IE" sz="1200" b="1" dirty="0">
                <a:solidFill>
                  <a:srgbClr val="10B1A2"/>
                </a:solidFill>
              </a:rPr>
              <a:t>Read more</a:t>
            </a:r>
            <a:r>
              <a:rPr lang="en-IE" sz="1200" dirty="0"/>
              <a:t>: </a:t>
            </a:r>
            <a:r>
              <a:rPr lang="en-IE" sz="1200" dirty="0">
                <a:hlinkClick r:id="rId2"/>
              </a:rPr>
              <a:t>www.dailymail.co.uk/sciencetech/article-2548917/A-problem-shared-really-IS-problem-halved-Study-finds-discussing-problems-people-situation-reduces-stress-levels.html</a:t>
            </a:r>
            <a:r>
              <a:rPr lang="en-IE" sz="1200" dirty="0"/>
              <a:t> </a:t>
            </a:r>
          </a:p>
        </p:txBody>
      </p:sp>
      <p:sp>
        <p:nvSpPr>
          <p:cNvPr id="5" name="Freeform 1">
            <a:extLst>
              <a:ext uri="{FF2B5EF4-FFF2-40B4-BE49-F238E27FC236}">
                <a16:creationId xmlns:a16="http://schemas.microsoft.com/office/drawing/2014/main" id="{AC73F4E9-43A2-43A6-B07C-C7BF81781CC7}"/>
              </a:ext>
            </a:extLst>
          </p:cNvPr>
          <p:cNvSpPr/>
          <p:nvPr/>
        </p:nvSpPr>
        <p:spPr>
          <a:xfrm>
            <a:off x="3598877" y="1953637"/>
            <a:ext cx="1981499" cy="4136770"/>
          </a:xfrm>
          <a:custGeom>
            <a:avLst/>
            <a:gdLst>
              <a:gd name="connsiteX0" fmla="*/ 265043 w 3617843"/>
              <a:gd name="connsiteY0" fmla="*/ 0 h 6414052"/>
              <a:gd name="connsiteX1" fmla="*/ 0 w 3617843"/>
              <a:gd name="connsiteY1" fmla="*/ 6414052 h 6414052"/>
              <a:gd name="connsiteX2" fmla="*/ 3617843 w 3617843"/>
              <a:gd name="connsiteY2" fmla="*/ 6414052 h 6414052"/>
              <a:gd name="connsiteX3" fmla="*/ 3617843 w 3617843"/>
              <a:gd name="connsiteY3" fmla="*/ 13252 h 6414052"/>
              <a:gd name="connsiteX4" fmla="*/ 265043 w 3617843"/>
              <a:gd name="connsiteY4" fmla="*/ 0 h 6414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7843" h="6414052">
                <a:moveTo>
                  <a:pt x="265043" y="0"/>
                </a:moveTo>
                <a:lnTo>
                  <a:pt x="0" y="6414052"/>
                </a:lnTo>
                <a:lnTo>
                  <a:pt x="3617843" y="6414052"/>
                </a:lnTo>
                <a:lnTo>
                  <a:pt x="3617843" y="13252"/>
                </a:lnTo>
                <a:lnTo>
                  <a:pt x="265043" y="0"/>
                </a:lnTo>
                <a:close/>
              </a:path>
            </a:pathLst>
          </a:custGeom>
          <a:blipFill>
            <a:blip r:embed="rId3" cstate="screen">
              <a:extLst>
                <a:ext uri="{28A0092B-C50C-407E-A947-70E740481C1C}">
                  <a14:useLocalDpi xmlns:a14="http://schemas.microsoft.com/office/drawing/2010/main"/>
                </a:ext>
              </a:extLst>
            </a:blip>
            <a:stretch>
              <a:fillRect b="2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8664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1A502-BEAE-42BD-9D42-4BDCE27E401A}"/>
              </a:ext>
            </a:extLst>
          </p:cNvPr>
          <p:cNvSpPr>
            <a:spLocks noGrp="1"/>
          </p:cNvSpPr>
          <p:nvPr>
            <p:ph type="body" sz="quarter" idx="14"/>
          </p:nvPr>
        </p:nvSpPr>
        <p:spPr>
          <a:xfrm>
            <a:off x="3691201" y="1954635"/>
            <a:ext cx="8288277" cy="4205797"/>
          </a:xfrm>
          <a:solidFill>
            <a:schemeClr val="bg1"/>
          </a:solidFill>
        </p:spPr>
        <p:txBody>
          <a:bodyPr/>
          <a:lstStyle/>
          <a:p>
            <a:r>
              <a:rPr lang="pl-PL" dirty="0">
                <a:solidFill>
                  <a:srgbClr val="7A7C7E"/>
                </a:solidFill>
              </a:rPr>
              <a:t>Jednak prawdziwa współpraca to coś więcej niż działanie. Jest to proces, który wykorzystuje zbiorową inteligencję wszystkich zaangażowanych osób. Jest to sposób, w jaki ludzie wspólnie odkrywają pomysły, aby tworzyć rozwiązania wykraczające poza ograniczoną wizję pojedynczej osoby.</a:t>
            </a:r>
          </a:p>
          <a:p>
            <a:r>
              <a:rPr lang="pl-PL" dirty="0">
                <a:solidFill>
                  <a:srgbClr val="7A7C7E"/>
                </a:solidFill>
              </a:rPr>
              <a:t>Organizacje tradycyjnie stosują współpracę w zespołach lub na poziomach organizacyjnych (takich jak kierownictwo wyższego szczebla) w celu rozbicia silosów, wspierania działań </a:t>
            </a:r>
            <a:r>
              <a:rPr lang="pl-PL" dirty="0" err="1">
                <a:solidFill>
                  <a:srgbClr val="7A7C7E"/>
                </a:solidFill>
              </a:rPr>
              <a:t>międzyfunkcyjnych</a:t>
            </a:r>
            <a:r>
              <a:rPr lang="pl-PL" dirty="0">
                <a:solidFill>
                  <a:srgbClr val="7A7C7E"/>
                </a:solidFill>
              </a:rPr>
              <a:t> i zachęcania do lepszych innowacji. Ten rodzaj współpracy może przynieść pozytywne rezultaty. Oprócz zwiększania innowacyjności, współpraca zwiększa energię, kreatywność i produktywność pracowników, co ogólnie prowadzi do </a:t>
            </a:r>
            <a:r>
              <a:rPr lang="pl-PL" b="1" dirty="0">
                <a:solidFill>
                  <a:srgbClr val="7A7C7E"/>
                </a:solidFill>
              </a:rPr>
              <a:t>mniej zestresowanych, szczęśliwszych i bardziej zaangażowanych pracowników</a:t>
            </a:r>
            <a:r>
              <a:rPr lang="pl-PL" dirty="0">
                <a:solidFill>
                  <a:srgbClr val="7A7C7E"/>
                </a:solidFill>
              </a:rPr>
              <a:t>.</a:t>
            </a:r>
            <a:endParaRPr lang="en-IE" b="1" dirty="0">
              <a:solidFill>
                <a:srgbClr val="7A7C7E"/>
              </a:solidFill>
            </a:endParaRPr>
          </a:p>
        </p:txBody>
      </p:sp>
      <p:sp>
        <p:nvSpPr>
          <p:cNvPr id="6" name="Text Placeholder 1"/>
          <p:cNvSpPr txBox="1">
            <a:spLocks/>
          </p:cNvSpPr>
          <p:nvPr/>
        </p:nvSpPr>
        <p:spPr bwMode="auto">
          <a:xfrm>
            <a:off x="3691202" y="1051969"/>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b="1" dirty="0">
                <a:solidFill>
                  <a:srgbClr val="E63275"/>
                </a:solidFill>
              </a:rPr>
              <a:t>Po co współpracować?</a:t>
            </a:r>
            <a:endParaRPr lang="en-IE" b="1" dirty="0">
              <a:solidFill>
                <a:srgbClr val="E63275"/>
              </a:solidFill>
            </a:endParaRPr>
          </a:p>
        </p:txBody>
      </p:sp>
      <p:pic>
        <p:nvPicPr>
          <p:cNvPr id="4" name="Picture 3" descr="A group of people sitting at a table&#10;&#10;Description automatically generated">
            <a:extLst>
              <a:ext uri="{FF2B5EF4-FFF2-40B4-BE49-F238E27FC236}">
                <a16:creationId xmlns:a16="http://schemas.microsoft.com/office/drawing/2014/main" id="{7D09435B-75EE-4DDE-9131-0630795650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1362" y="3253872"/>
            <a:ext cx="3021411" cy="2011127"/>
          </a:xfrm>
          <a:prstGeom prst="rect">
            <a:avLst/>
          </a:prstGeom>
        </p:spPr>
      </p:pic>
    </p:spTree>
    <p:extLst>
      <p:ext uri="{BB962C8B-B14F-4D97-AF65-F5344CB8AC3E}">
        <p14:creationId xmlns:p14="http://schemas.microsoft.com/office/powerpoint/2010/main" val="192407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1A502-BEAE-42BD-9D42-4BDCE27E401A}"/>
              </a:ext>
            </a:extLst>
          </p:cNvPr>
          <p:cNvSpPr>
            <a:spLocks noGrp="1"/>
          </p:cNvSpPr>
          <p:nvPr>
            <p:ph type="body" sz="quarter" idx="14"/>
          </p:nvPr>
        </p:nvSpPr>
        <p:spPr>
          <a:xfrm>
            <a:off x="283779" y="4013893"/>
            <a:ext cx="11460807" cy="2312262"/>
          </a:xfrm>
          <a:solidFill>
            <a:schemeClr val="bg1"/>
          </a:solidFill>
        </p:spPr>
        <p:txBody>
          <a:bodyPr/>
          <a:lstStyle/>
          <a:p>
            <a:pPr algn="just"/>
            <a:r>
              <a:rPr lang="pl-PL" dirty="0"/>
              <a:t>W ten sposób dynamiczny start-</a:t>
            </a:r>
            <a:r>
              <a:rPr lang="pl-PL" dirty="0" err="1"/>
              <a:t>up</a:t>
            </a:r>
            <a:r>
              <a:rPr lang="pl-PL" dirty="0"/>
              <a:t> łączy współpracę we wszystkich obszarach swojej kultury, aby ostatecznie stworzyć środowisko, w którym każdy może się rozwijać</a:t>
            </a:r>
            <a:r>
              <a:rPr lang="en-IE" dirty="0"/>
              <a:t>. </a:t>
            </a:r>
            <a:r>
              <a:rPr lang="pl-PL" sz="1000" b="1" dirty="0">
                <a:solidFill>
                  <a:srgbClr val="525252"/>
                </a:solidFill>
              </a:rPr>
              <a:t>Źródło</a:t>
            </a:r>
            <a:r>
              <a:rPr lang="en-IE" sz="1000" b="1" dirty="0">
                <a:solidFill>
                  <a:srgbClr val="525252"/>
                </a:solidFill>
              </a:rPr>
              <a:t>: </a:t>
            </a:r>
            <a:r>
              <a:rPr lang="en-IE" sz="1000" dirty="0">
                <a:solidFill>
                  <a:srgbClr val="525252"/>
                </a:solidFill>
                <a:hlinkClick r:id="rId2"/>
              </a:rPr>
              <a:t>Singularity Hub</a:t>
            </a:r>
            <a:endParaRPr lang="en-IE" sz="1000" dirty="0">
              <a:solidFill>
                <a:srgbClr val="525252"/>
              </a:solidFill>
            </a:endParaRPr>
          </a:p>
          <a:p>
            <a:pPr algn="just"/>
            <a:endParaRPr lang="en-IE" sz="1000" dirty="0">
              <a:solidFill>
                <a:srgbClr val="525252"/>
              </a:solidFill>
            </a:endParaRPr>
          </a:p>
          <a:p>
            <a:pPr algn="just"/>
            <a:r>
              <a:rPr lang="pl-PL" dirty="0"/>
              <a:t>Ponad połowa prób współpracy wciąż kończy się niepowodzeniem z powodu zderzenia poglądów między pełnymi pasji, przedsiębiorczymi start-</a:t>
            </a:r>
            <a:r>
              <a:rPr lang="pl-PL" dirty="0" err="1"/>
              <a:t>upami</a:t>
            </a:r>
            <a:r>
              <a:rPr lang="pl-PL" dirty="0"/>
              <a:t> a korporacjami bardziej zorientowanymi na proces i niechętnymi ryzyku</a:t>
            </a:r>
            <a:r>
              <a:rPr lang="en-IE" sz="1000" dirty="0"/>
              <a:t>. </a:t>
            </a:r>
            <a:r>
              <a:rPr lang="pl-PL" sz="1000" b="1" dirty="0">
                <a:solidFill>
                  <a:srgbClr val="525252"/>
                </a:solidFill>
              </a:rPr>
              <a:t>Źródło</a:t>
            </a:r>
            <a:r>
              <a:rPr lang="en-IE" sz="1000" b="1" dirty="0">
                <a:solidFill>
                  <a:srgbClr val="525252"/>
                </a:solidFill>
              </a:rPr>
              <a:t>: </a:t>
            </a:r>
            <a:r>
              <a:rPr lang="en-IE" sz="1000" dirty="0">
                <a:solidFill>
                  <a:srgbClr val="525252"/>
                </a:solidFill>
                <a:hlinkClick r:id="rId3"/>
              </a:rPr>
              <a:t>Collaboration between Start-ups and Corporates/Europe/January 2018</a:t>
            </a:r>
            <a:endParaRPr lang="en-IE" sz="1000" dirty="0">
              <a:solidFill>
                <a:srgbClr val="525252"/>
              </a:solidFill>
            </a:endParaRPr>
          </a:p>
        </p:txBody>
      </p:sp>
      <p:sp>
        <p:nvSpPr>
          <p:cNvPr id="6" name="Text Placeholder 1"/>
          <p:cNvSpPr txBox="1">
            <a:spLocks/>
          </p:cNvSpPr>
          <p:nvPr/>
        </p:nvSpPr>
        <p:spPr bwMode="auto">
          <a:xfrm>
            <a:off x="3691202" y="1051969"/>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b="1" dirty="0">
                <a:solidFill>
                  <a:srgbClr val="E63275"/>
                </a:solidFill>
              </a:rPr>
              <a:t>Kultura współpracy</a:t>
            </a:r>
            <a:endParaRPr lang="en-IE" b="1" dirty="0">
              <a:solidFill>
                <a:srgbClr val="E63275"/>
              </a:solidFill>
            </a:endParaRPr>
          </a:p>
        </p:txBody>
      </p:sp>
      <p:sp>
        <p:nvSpPr>
          <p:cNvPr id="4" name="Rectangle 3">
            <a:extLst>
              <a:ext uri="{FF2B5EF4-FFF2-40B4-BE49-F238E27FC236}">
                <a16:creationId xmlns:a16="http://schemas.microsoft.com/office/drawing/2014/main" id="{5958B35B-9776-4CDD-83CB-CA96C5BCDFC7}"/>
              </a:ext>
            </a:extLst>
          </p:cNvPr>
          <p:cNvSpPr/>
          <p:nvPr/>
        </p:nvSpPr>
        <p:spPr>
          <a:xfrm>
            <a:off x="3594538" y="2274838"/>
            <a:ext cx="8150048" cy="1569660"/>
          </a:xfrm>
          <a:prstGeom prst="rect">
            <a:avLst/>
          </a:prstGeom>
        </p:spPr>
        <p:txBody>
          <a:bodyPr wrap="square">
            <a:spAutoFit/>
          </a:bodyPr>
          <a:lstStyle/>
          <a:p>
            <a:r>
              <a:rPr lang="pl-PL" sz="2400" dirty="0">
                <a:solidFill>
                  <a:srgbClr val="6D6E6C"/>
                </a:solidFill>
              </a:rPr>
              <a:t>Tworzenie kultury start-</a:t>
            </a:r>
            <a:r>
              <a:rPr lang="pl-PL" sz="2400" dirty="0" err="1">
                <a:solidFill>
                  <a:srgbClr val="6D6E6C"/>
                </a:solidFill>
              </a:rPr>
              <a:t>upowej</a:t>
            </a:r>
            <a:r>
              <a:rPr lang="pl-PL" sz="2400" dirty="0">
                <a:solidFill>
                  <a:srgbClr val="6D6E6C"/>
                </a:solidFill>
              </a:rPr>
              <a:t> opartej na współpracy zaczyna się od góry i jest pod silnym wpływem decyzji podejmowanych na wczesnym etapie rozwoju firmy. Rozwijaj kulturę, która nagradza innowacje i sprzeciw oraz wzmacnia jej pracowników.</a:t>
            </a:r>
            <a:endParaRPr lang="en-IE" dirty="0"/>
          </a:p>
        </p:txBody>
      </p:sp>
    </p:spTree>
    <p:extLst>
      <p:ext uri="{BB962C8B-B14F-4D97-AF65-F5344CB8AC3E}">
        <p14:creationId xmlns:p14="http://schemas.microsoft.com/office/powerpoint/2010/main" val="293199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1A502-BEAE-42BD-9D42-4BDCE27E401A}"/>
              </a:ext>
            </a:extLst>
          </p:cNvPr>
          <p:cNvSpPr>
            <a:spLocks noGrp="1"/>
          </p:cNvSpPr>
          <p:nvPr>
            <p:ph type="body" sz="quarter" idx="14"/>
          </p:nvPr>
        </p:nvSpPr>
        <p:spPr>
          <a:xfrm>
            <a:off x="251670" y="2239860"/>
            <a:ext cx="11845255" cy="4205797"/>
          </a:xfrm>
          <a:solidFill>
            <a:schemeClr val="bg1"/>
          </a:solidFill>
        </p:spPr>
        <p:txBody>
          <a:bodyPr/>
          <a:lstStyle/>
          <a:p>
            <a:pPr algn="ctr"/>
            <a:r>
              <a:rPr lang="pl-PL" b="1" dirty="0">
                <a:solidFill>
                  <a:srgbClr val="E63275"/>
                </a:solidFill>
              </a:rPr>
              <a:t>Łączymy ludzi w celu znalezienia rozwiązania szybciej i łatwiej niż w pojedynkę: to jest współpraca w pigułce!</a:t>
            </a:r>
          </a:p>
          <a:p>
            <a:pPr algn="ctr"/>
            <a:r>
              <a:rPr lang="pl-PL" b="1" dirty="0"/>
              <a:t>Wprowadzasz innowacje, wspólnie rozwiązujesz problemy, łączysz </a:t>
            </a:r>
            <a:r>
              <a:rPr lang="pl-PL" b="1" dirty="0" err="1"/>
              <a:t>międzyfunkcyjną</a:t>
            </a:r>
            <a:r>
              <a:rPr lang="pl-PL" b="1" dirty="0"/>
              <a:t> wiedzę i wiedzę w celu znalezienia nowego rozwiązania lub rozwiązania trudnego problemu. </a:t>
            </a:r>
            <a:r>
              <a:rPr lang="pl-PL" dirty="0"/>
              <a:t>Tak właśnie postrzega współpracę większość start-</a:t>
            </a:r>
            <a:r>
              <a:rPr lang="pl-PL" dirty="0" err="1"/>
              <a:t>upów</a:t>
            </a:r>
            <a:r>
              <a:rPr lang="pl-PL" dirty="0"/>
              <a:t>. Ale to także umiejętność zbliżania ludzi do rozmowy na trudne tematy. Konflikt jest nieunikniony, a w start-</a:t>
            </a:r>
            <a:r>
              <a:rPr lang="pl-PL" dirty="0" err="1"/>
              <a:t>upach</a:t>
            </a:r>
            <a:r>
              <a:rPr lang="pl-PL" dirty="0"/>
              <a:t>, w których łączysz różne osoby do pracy nad projektami, zderzenia osobowości są aż nazbyt częste. Dlatego budowanie kultury start-</a:t>
            </a:r>
            <a:r>
              <a:rPr lang="pl-PL" dirty="0" err="1"/>
              <a:t>upowej</a:t>
            </a:r>
            <a:r>
              <a:rPr lang="pl-PL" dirty="0"/>
              <a:t> opartej na współpracy wymaga również postrzegania konfliktu jako pozytywnej rzeczy, </a:t>
            </a:r>
            <a:r>
              <a:rPr lang="pl-PL" b="1" dirty="0"/>
              <a:t>budowania wartości i procesów niezbędnych do wykorzystania jego korzystnych cech.</a:t>
            </a:r>
          </a:p>
          <a:p>
            <a:pPr algn="ctr"/>
            <a:r>
              <a:rPr lang="pl-PL" b="1" dirty="0"/>
              <a:t>Konflikt prowadzi do lepszych rozwiązań, wyższej jakości pracy i zmotywowanych pracowników, ponieważ brak zgody może być postrzegany jako sposób na generowanie rozwiązań, które mogą nie być łatwo dostępne.</a:t>
            </a:r>
          </a:p>
        </p:txBody>
      </p:sp>
      <p:sp>
        <p:nvSpPr>
          <p:cNvPr id="6" name="Text Placeholder 1"/>
          <p:cNvSpPr txBox="1">
            <a:spLocks/>
          </p:cNvSpPr>
          <p:nvPr/>
        </p:nvSpPr>
        <p:spPr bwMode="auto">
          <a:xfrm>
            <a:off x="3691202" y="900966"/>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b="1" dirty="0">
                <a:solidFill>
                  <a:srgbClr val="E63275"/>
                </a:solidFill>
              </a:rPr>
              <a:t>Kultura współpracy</a:t>
            </a:r>
            <a:endParaRPr lang="en-IE" b="1" dirty="0">
              <a:solidFill>
                <a:srgbClr val="E63275"/>
              </a:solidFill>
            </a:endParaRPr>
          </a:p>
        </p:txBody>
      </p:sp>
    </p:spTree>
    <p:extLst>
      <p:ext uri="{BB962C8B-B14F-4D97-AF65-F5344CB8AC3E}">
        <p14:creationId xmlns:p14="http://schemas.microsoft.com/office/powerpoint/2010/main" val="426684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1A502-BEAE-42BD-9D42-4BDCE27E401A}"/>
              </a:ext>
            </a:extLst>
          </p:cNvPr>
          <p:cNvSpPr>
            <a:spLocks noGrp="1"/>
          </p:cNvSpPr>
          <p:nvPr>
            <p:ph type="body" sz="quarter" idx="14"/>
          </p:nvPr>
        </p:nvSpPr>
        <p:spPr>
          <a:xfrm>
            <a:off x="3900208" y="2120962"/>
            <a:ext cx="8121216" cy="3390606"/>
          </a:xfrm>
          <a:solidFill>
            <a:schemeClr val="bg1"/>
          </a:solidFill>
        </p:spPr>
        <p:txBody>
          <a:bodyPr/>
          <a:lstStyle/>
          <a:p>
            <a:pPr marL="285750" indent="-285750">
              <a:lnSpc>
                <a:spcPct val="120000"/>
              </a:lnSpc>
              <a:spcBef>
                <a:spcPts val="0"/>
              </a:spcBef>
              <a:buClr>
                <a:srgbClr val="E63275"/>
              </a:buClr>
              <a:buFont typeface="Arial" panose="020B0604020202020204" pitchFamily="34" charset="0"/>
              <a:buChar char="•"/>
            </a:pPr>
            <a:r>
              <a:rPr lang="pl-PL" dirty="0">
                <a:solidFill>
                  <a:srgbClr val="7A7C7E"/>
                </a:solidFill>
              </a:rPr>
              <a:t>Zdajesz sobie sprawę, </a:t>
            </a:r>
            <a:r>
              <a:rPr lang="pl-PL" b="1" dirty="0">
                <a:solidFill>
                  <a:srgbClr val="7A7C7E"/>
                </a:solidFill>
              </a:rPr>
              <a:t>że dobra współpraca i dzielenie się wiedzą </a:t>
            </a:r>
            <a:r>
              <a:rPr lang="pl-PL" dirty="0">
                <a:solidFill>
                  <a:srgbClr val="7A7C7E"/>
                </a:solidFill>
              </a:rPr>
              <a:t>pomogą osiągnąć znacznie więcej niż to, co każdy mógłby stworzyć samodzielnie.</a:t>
            </a:r>
          </a:p>
          <a:p>
            <a:pPr marL="285750" indent="-285750">
              <a:lnSpc>
                <a:spcPct val="120000"/>
              </a:lnSpc>
              <a:spcBef>
                <a:spcPts val="0"/>
              </a:spcBef>
              <a:buClr>
                <a:srgbClr val="E63275"/>
              </a:buClr>
              <a:buFont typeface="Arial" panose="020B0604020202020204" pitchFamily="34" charset="0"/>
              <a:buChar char="•"/>
            </a:pPr>
            <a:r>
              <a:rPr lang="pl-PL" dirty="0">
                <a:solidFill>
                  <a:srgbClr val="7A7C7E"/>
                </a:solidFill>
              </a:rPr>
              <a:t>Podchodzisz do </a:t>
            </a:r>
            <a:r>
              <a:rPr lang="pl-PL" b="1" dirty="0">
                <a:solidFill>
                  <a:srgbClr val="7A7C7E"/>
                </a:solidFill>
              </a:rPr>
              <a:t>współpracy z kreatywnym podejściem </a:t>
            </a:r>
            <a:r>
              <a:rPr lang="pl-PL" dirty="0">
                <a:solidFill>
                  <a:srgbClr val="7A7C7E"/>
                </a:solidFill>
              </a:rPr>
              <a:t>do rozwiązywania problemów</a:t>
            </a:r>
          </a:p>
          <a:p>
            <a:pPr marL="285750" indent="-285750">
              <a:lnSpc>
                <a:spcPct val="120000"/>
              </a:lnSpc>
              <a:spcBef>
                <a:spcPts val="0"/>
              </a:spcBef>
              <a:buClr>
                <a:srgbClr val="E63275"/>
              </a:buClr>
              <a:buFont typeface="Arial" panose="020B0604020202020204" pitchFamily="34" charset="0"/>
              <a:buChar char="•"/>
            </a:pPr>
            <a:r>
              <a:rPr lang="pl-PL" b="1" dirty="0">
                <a:solidFill>
                  <a:srgbClr val="7A7C7E"/>
                </a:solidFill>
              </a:rPr>
              <a:t>Cenisz różnorodne punkty widzenia</a:t>
            </a:r>
            <a:r>
              <a:rPr lang="pl-PL" dirty="0">
                <a:solidFill>
                  <a:srgbClr val="7A7C7E"/>
                </a:solidFill>
              </a:rPr>
              <a:t>, wiedzę innych i dobrze się komunikujesz, aby wykonać zadanie.</a:t>
            </a:r>
          </a:p>
          <a:p>
            <a:pPr marL="285750" indent="-285750">
              <a:lnSpc>
                <a:spcPct val="120000"/>
              </a:lnSpc>
              <a:spcBef>
                <a:spcPts val="0"/>
              </a:spcBef>
              <a:buClr>
                <a:srgbClr val="E63275"/>
              </a:buClr>
              <a:buFont typeface="Arial" panose="020B0604020202020204" pitchFamily="34" charset="0"/>
              <a:buChar char="•"/>
            </a:pPr>
            <a:r>
              <a:rPr lang="pl-PL" dirty="0">
                <a:solidFill>
                  <a:srgbClr val="7A7C7E"/>
                </a:solidFill>
              </a:rPr>
              <a:t>Jesteś dumny z własnej pracy i chętnie rozwijasz swoją praktykę.</a:t>
            </a:r>
            <a:endParaRPr lang="en-IE" dirty="0">
              <a:solidFill>
                <a:srgbClr val="7A7C7E"/>
              </a:solidFill>
            </a:endParaRPr>
          </a:p>
        </p:txBody>
      </p:sp>
      <p:sp>
        <p:nvSpPr>
          <p:cNvPr id="6" name="Text Placeholder 1"/>
          <p:cNvSpPr txBox="1">
            <a:spLocks/>
          </p:cNvSpPr>
          <p:nvPr/>
        </p:nvSpPr>
        <p:spPr bwMode="auto">
          <a:xfrm>
            <a:off x="3900208" y="777653"/>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b="1" dirty="0">
                <a:solidFill>
                  <a:srgbClr val="E63275"/>
                </a:solidFill>
              </a:rPr>
              <a:t>Kultura współpracy</a:t>
            </a:r>
            <a:endParaRPr lang="en-IE" b="1" dirty="0">
              <a:solidFill>
                <a:srgbClr val="E63275"/>
              </a:solidFill>
            </a:endParaRPr>
          </a:p>
        </p:txBody>
      </p:sp>
      <p:pic>
        <p:nvPicPr>
          <p:cNvPr id="4" name="Picture 3">
            <a:extLst>
              <a:ext uri="{FF2B5EF4-FFF2-40B4-BE49-F238E27FC236}">
                <a16:creationId xmlns:a16="http://schemas.microsoft.com/office/drawing/2014/main" id="{C7F36199-40BE-4E08-88DC-842CACBE1E18}"/>
              </a:ext>
            </a:extLst>
          </p:cNvPr>
          <p:cNvPicPr>
            <a:picLocks noChangeAspect="1"/>
          </p:cNvPicPr>
          <p:nvPr/>
        </p:nvPicPr>
        <p:blipFill>
          <a:blip r:embed="rId2"/>
          <a:stretch>
            <a:fillRect/>
          </a:stretch>
        </p:blipFill>
        <p:spPr>
          <a:xfrm>
            <a:off x="332817" y="3093396"/>
            <a:ext cx="3358385" cy="3277784"/>
          </a:xfrm>
          <a:prstGeom prst="rect">
            <a:avLst/>
          </a:prstGeom>
        </p:spPr>
      </p:pic>
    </p:spTree>
    <p:extLst>
      <p:ext uri="{BB962C8B-B14F-4D97-AF65-F5344CB8AC3E}">
        <p14:creationId xmlns:p14="http://schemas.microsoft.com/office/powerpoint/2010/main" val="2672549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860332-E6F0-428C-BBCB-21047C78FC98}"/>
              </a:ext>
            </a:extLst>
          </p:cNvPr>
          <p:cNvSpPr/>
          <p:nvPr/>
        </p:nvSpPr>
        <p:spPr>
          <a:xfrm>
            <a:off x="4252082" y="6314104"/>
            <a:ext cx="2492665" cy="369332"/>
          </a:xfrm>
          <a:prstGeom prst="rect">
            <a:avLst/>
          </a:prstGeom>
        </p:spPr>
        <p:txBody>
          <a:bodyPr wrap="square">
            <a:spAutoFit/>
          </a:bodyPr>
          <a:lstStyle/>
          <a:p>
            <a:pPr algn="ctr"/>
            <a:r>
              <a:rPr lang="pl-PL" b="1" dirty="0">
                <a:solidFill>
                  <a:srgbClr val="525252"/>
                </a:solidFill>
              </a:rPr>
              <a:t>Źródło</a:t>
            </a:r>
            <a:r>
              <a:rPr lang="en-IE" b="1" dirty="0">
                <a:solidFill>
                  <a:srgbClr val="525252"/>
                </a:solidFill>
              </a:rPr>
              <a:t>: </a:t>
            </a:r>
            <a:r>
              <a:rPr lang="en-IE" dirty="0">
                <a:solidFill>
                  <a:srgbClr val="525252"/>
                </a:solidFill>
                <a:hlinkClick r:id="rId2"/>
              </a:rPr>
              <a:t>Singularity Hub</a:t>
            </a:r>
            <a:endParaRPr lang="en-IE" dirty="0">
              <a:solidFill>
                <a:srgbClr val="525252"/>
              </a:solidFill>
            </a:endParaRPr>
          </a:p>
        </p:txBody>
      </p:sp>
      <p:sp>
        <p:nvSpPr>
          <p:cNvPr id="8" name="Text Placeholder 2">
            <a:extLst>
              <a:ext uri="{FF2B5EF4-FFF2-40B4-BE49-F238E27FC236}">
                <a16:creationId xmlns:a16="http://schemas.microsoft.com/office/drawing/2014/main" id="{B56C6BD2-2EC4-4F34-80E0-A251D63B751D}"/>
              </a:ext>
            </a:extLst>
          </p:cNvPr>
          <p:cNvSpPr txBox="1">
            <a:spLocks/>
          </p:cNvSpPr>
          <p:nvPr/>
        </p:nvSpPr>
        <p:spPr>
          <a:xfrm>
            <a:off x="300868" y="1632857"/>
            <a:ext cx="8529623" cy="3943081"/>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6D6E6C"/>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Clr>
                <a:srgbClr val="E63275"/>
              </a:buClr>
              <a:buFont typeface="+mj-lt"/>
              <a:buAutoNum type="arabicPeriod"/>
            </a:pPr>
            <a:r>
              <a:rPr lang="pl-PL" b="1" dirty="0">
                <a:solidFill>
                  <a:srgbClr val="10B1A2"/>
                </a:solidFill>
              </a:rPr>
              <a:t>Skoncentrowany na zespole. </a:t>
            </a:r>
            <a:r>
              <a:rPr lang="pl-PL" dirty="0"/>
              <a:t>Aby skutecznie współpracować, musisz być graczem zespołowym i myśleć raczej o „my” niż o „ja”. Świetny współpracownik pamięta o wspólnych celach i sukcesie grupy.</a:t>
            </a:r>
          </a:p>
          <a:p>
            <a:pPr marL="457200" indent="-457200">
              <a:buClr>
                <a:srgbClr val="E63275"/>
              </a:buClr>
              <a:buFont typeface="+mj-lt"/>
              <a:buAutoNum type="arabicPeriod"/>
            </a:pPr>
            <a:r>
              <a:rPr lang="pl-PL" b="1" dirty="0">
                <a:solidFill>
                  <a:srgbClr val="10B1A2"/>
                </a:solidFill>
              </a:rPr>
              <a:t>Hojny. </a:t>
            </a:r>
            <a:r>
              <a:rPr lang="pl-PL" dirty="0"/>
              <a:t>Świetny współpracownik jest gotów zrobić pierwszy krok i wkroczyć, nawet jeśli nie zostanie zauważony. Szczodrość jest również niezwykle pożądaną cechą przywódczą.</a:t>
            </a:r>
          </a:p>
          <a:p>
            <a:pPr marL="457200" indent="-457200">
              <a:buClr>
                <a:srgbClr val="E63275"/>
              </a:buClr>
              <a:buFont typeface="+mj-lt"/>
              <a:buAutoNum type="arabicPeriod"/>
            </a:pPr>
            <a:r>
              <a:rPr lang="pl-PL" b="1" dirty="0">
                <a:solidFill>
                  <a:srgbClr val="10B1A2"/>
                </a:solidFill>
              </a:rPr>
              <a:t>Ciekawy. </a:t>
            </a:r>
            <a:r>
              <a:rPr lang="pl-PL" dirty="0"/>
              <a:t>Świetni współpracownicy są dobrzy w zadawaniu właściwych pytań. Oni nie przesłuchują; po prostu podążają za swoją naturalną ciekawością, ponieważ chcą zrozumieć.</a:t>
            </a:r>
          </a:p>
          <a:p>
            <a:pPr marL="457200" indent="-457200">
              <a:buClr>
                <a:srgbClr val="E63275"/>
              </a:buClr>
              <a:buFont typeface="+mj-lt"/>
              <a:buAutoNum type="arabicPeriod"/>
            </a:pPr>
            <a:r>
              <a:rPr lang="pl-PL" b="1" dirty="0">
                <a:solidFill>
                  <a:srgbClr val="10B1A2"/>
                </a:solidFill>
              </a:rPr>
              <a:t>Mający zrozumienie. </a:t>
            </a:r>
            <a:r>
              <a:rPr lang="pl-PL" dirty="0"/>
              <a:t>Najlepsi współpracownicy wyrażają szczere uznanie za wszystko, co wnieśli członkowie zespołu. Udzielają kredytu tam, gdzie jest on należny.</a:t>
            </a:r>
            <a:endParaRPr lang="en-IE" dirty="0"/>
          </a:p>
        </p:txBody>
      </p:sp>
      <p:pic>
        <p:nvPicPr>
          <p:cNvPr id="3" name="Picture 2" descr="A picture containing food&#10;&#10;Description automatically generated">
            <a:extLst>
              <a:ext uri="{FF2B5EF4-FFF2-40B4-BE49-F238E27FC236}">
                <a16:creationId xmlns:a16="http://schemas.microsoft.com/office/drawing/2014/main" id="{D20ED7B1-189D-47C8-B13E-4CA8A9D45F72}"/>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127185" y="3273490"/>
            <a:ext cx="2834416" cy="2834416"/>
          </a:xfrm>
          <a:prstGeom prst="rect">
            <a:avLst/>
          </a:prstGeom>
        </p:spPr>
      </p:pic>
      <p:sp>
        <p:nvSpPr>
          <p:cNvPr id="10" name="Text Placeholder 8">
            <a:extLst>
              <a:ext uri="{FF2B5EF4-FFF2-40B4-BE49-F238E27FC236}">
                <a16:creationId xmlns:a16="http://schemas.microsoft.com/office/drawing/2014/main" id="{6EA33009-14D1-364F-A347-6CAE2BA44E87}"/>
              </a:ext>
            </a:extLst>
          </p:cNvPr>
          <p:cNvSpPr>
            <a:spLocks noGrp="1"/>
          </p:cNvSpPr>
          <p:nvPr>
            <p:ph type="body" sz="quarter" idx="13"/>
          </p:nvPr>
        </p:nvSpPr>
        <p:spPr>
          <a:xfrm>
            <a:off x="300867" y="428223"/>
            <a:ext cx="8741329" cy="1012779"/>
          </a:xfrm>
        </p:spPr>
        <p:txBody>
          <a:bodyPr>
            <a:normAutofit lnSpcReduction="10000"/>
          </a:bodyPr>
          <a:lstStyle/>
          <a:p>
            <a:r>
              <a:rPr lang="pl-PL" b="1" dirty="0">
                <a:solidFill>
                  <a:srgbClr val="E95273"/>
                </a:solidFill>
              </a:rPr>
              <a:t>8 najważniejszych cech dobrego współpracownika</a:t>
            </a:r>
            <a:r>
              <a:rPr lang="en-US" b="1" dirty="0">
                <a:solidFill>
                  <a:srgbClr val="E95273"/>
                </a:solidFill>
              </a:rPr>
              <a:t>…</a:t>
            </a:r>
            <a:endParaRPr lang="en-IE" altLang="en-US" b="1" dirty="0">
              <a:solidFill>
                <a:srgbClr val="E95273"/>
              </a:solidFill>
              <a:cs typeface="Arial" panose="020B0604020202020204" pitchFamily="34" charset="0"/>
            </a:endParaRPr>
          </a:p>
          <a:p>
            <a:endParaRPr lang="en-IE" dirty="0"/>
          </a:p>
        </p:txBody>
      </p:sp>
    </p:spTree>
    <p:extLst>
      <p:ext uri="{BB962C8B-B14F-4D97-AF65-F5344CB8AC3E}">
        <p14:creationId xmlns:p14="http://schemas.microsoft.com/office/powerpoint/2010/main" val="935741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860332-E6F0-428C-BBCB-21047C78FC98}"/>
              </a:ext>
            </a:extLst>
          </p:cNvPr>
          <p:cNvSpPr/>
          <p:nvPr/>
        </p:nvSpPr>
        <p:spPr>
          <a:xfrm>
            <a:off x="4252082" y="6314104"/>
            <a:ext cx="2492665" cy="369332"/>
          </a:xfrm>
          <a:prstGeom prst="rect">
            <a:avLst/>
          </a:prstGeom>
        </p:spPr>
        <p:txBody>
          <a:bodyPr wrap="square">
            <a:spAutoFit/>
          </a:bodyPr>
          <a:lstStyle/>
          <a:p>
            <a:pPr algn="ctr"/>
            <a:r>
              <a:rPr lang="pl-PL" b="1" dirty="0" err="1">
                <a:solidFill>
                  <a:srgbClr val="525252"/>
                </a:solidFill>
              </a:rPr>
              <a:t>Źródł</a:t>
            </a:r>
            <a:r>
              <a:rPr lang="en-IE" b="1" dirty="0">
                <a:solidFill>
                  <a:srgbClr val="525252"/>
                </a:solidFill>
              </a:rPr>
              <a:t>o: </a:t>
            </a:r>
            <a:r>
              <a:rPr lang="en-IE" dirty="0">
                <a:solidFill>
                  <a:srgbClr val="525252"/>
                </a:solidFill>
                <a:hlinkClick r:id="rId2"/>
              </a:rPr>
              <a:t>Singularity Hub</a:t>
            </a:r>
            <a:endParaRPr lang="en-IE" dirty="0">
              <a:solidFill>
                <a:srgbClr val="525252"/>
              </a:solidFill>
            </a:endParaRPr>
          </a:p>
        </p:txBody>
      </p:sp>
      <p:sp>
        <p:nvSpPr>
          <p:cNvPr id="8" name="Text Placeholder 2">
            <a:extLst>
              <a:ext uri="{FF2B5EF4-FFF2-40B4-BE49-F238E27FC236}">
                <a16:creationId xmlns:a16="http://schemas.microsoft.com/office/drawing/2014/main" id="{B56C6BD2-2EC4-4F34-80E0-A251D63B751D}"/>
              </a:ext>
            </a:extLst>
          </p:cNvPr>
          <p:cNvSpPr txBox="1">
            <a:spLocks/>
          </p:cNvSpPr>
          <p:nvPr/>
        </p:nvSpPr>
        <p:spPr>
          <a:xfrm>
            <a:off x="300867" y="1658983"/>
            <a:ext cx="8477373" cy="3944840"/>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6D6E6C"/>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Clr>
                <a:srgbClr val="E63275"/>
              </a:buClr>
              <a:buFont typeface="+mj-lt"/>
              <a:buAutoNum type="arabicPeriod" startAt="5"/>
            </a:pPr>
            <a:r>
              <a:rPr lang="pl-PL" b="1" dirty="0">
                <a:solidFill>
                  <a:srgbClr val="10B1A2"/>
                </a:solidFill>
              </a:rPr>
              <a:t>Słucha, aby zrozumieć. </a:t>
            </a:r>
            <a:r>
              <a:rPr lang="pl-PL" dirty="0"/>
              <a:t>Wielcy współpracownicy uważnie słuchają tego, co się mówi. Ale co ważniejsze, słuchają, aby zrozumieć.</a:t>
            </a:r>
          </a:p>
          <a:p>
            <a:pPr marL="457200" indent="-457200">
              <a:buClr>
                <a:srgbClr val="E63275"/>
              </a:buClr>
              <a:buFont typeface="+mj-lt"/>
              <a:buAutoNum type="arabicPeriod" startAt="5"/>
            </a:pPr>
            <a:r>
              <a:rPr lang="pl-PL" b="1" dirty="0">
                <a:solidFill>
                  <a:srgbClr val="10B1A2"/>
                </a:solidFill>
              </a:rPr>
              <a:t>Daje i oczekuje zaufania. </a:t>
            </a:r>
            <a:r>
              <a:rPr lang="pl-PL" dirty="0"/>
              <a:t>Świetni współpracownicy pomagają tworzyć i utrzymywać to zaufanie. Dają swoje zaufanie dobrowolnie i oczekują w zamian zaufania.</a:t>
            </a:r>
          </a:p>
          <a:p>
            <a:pPr marL="457200" indent="-457200">
              <a:buClr>
                <a:srgbClr val="E63275"/>
              </a:buClr>
              <a:buFont typeface="+mj-lt"/>
              <a:buAutoNum type="arabicPeriod" startAt="5"/>
            </a:pPr>
            <a:r>
              <a:rPr lang="pl-PL" b="1" dirty="0">
                <a:solidFill>
                  <a:srgbClr val="10B1A2"/>
                </a:solidFill>
              </a:rPr>
              <a:t>Buduje relacje; burzy mury. </a:t>
            </a:r>
            <a:r>
              <a:rPr lang="pl-PL" dirty="0"/>
              <a:t>Współpraca polega na współpracy. Wspaniali współpracownicy widzą wartość w byciu zazwyczaj dobrze połączonym i ciężkiej pracy nad budowaniem i utrzymywaniem relacji z innymi.</a:t>
            </a:r>
          </a:p>
          <a:p>
            <a:pPr marL="457200" indent="-457200">
              <a:buClr>
                <a:srgbClr val="E63275"/>
              </a:buClr>
              <a:buFont typeface="+mj-lt"/>
              <a:buAutoNum type="arabicPeriod" startAt="5"/>
            </a:pPr>
            <a:r>
              <a:rPr lang="pl-PL" b="1" dirty="0">
                <a:solidFill>
                  <a:srgbClr val="10B1A2"/>
                </a:solidFill>
              </a:rPr>
              <a:t>Dyplomatyczny. </a:t>
            </a:r>
            <a:r>
              <a:rPr lang="pl-PL" dirty="0"/>
              <a:t>Najlepszymi współpracownikami są dyplomaci. Wiedzą, że relacje opierają się na wzajemnym szacunku.</a:t>
            </a:r>
            <a:endParaRPr lang="en-IE" dirty="0"/>
          </a:p>
        </p:txBody>
      </p:sp>
      <p:sp>
        <p:nvSpPr>
          <p:cNvPr id="9" name="Text Placeholder 8">
            <a:extLst>
              <a:ext uri="{FF2B5EF4-FFF2-40B4-BE49-F238E27FC236}">
                <a16:creationId xmlns:a16="http://schemas.microsoft.com/office/drawing/2014/main" id="{5B33464D-C297-456E-AFD0-A0964033D17F}"/>
              </a:ext>
            </a:extLst>
          </p:cNvPr>
          <p:cNvSpPr>
            <a:spLocks noGrp="1"/>
          </p:cNvSpPr>
          <p:nvPr>
            <p:ph type="body" sz="quarter" idx="13"/>
          </p:nvPr>
        </p:nvSpPr>
        <p:spPr>
          <a:xfrm>
            <a:off x="300867" y="428223"/>
            <a:ext cx="8741329" cy="1012779"/>
          </a:xfrm>
        </p:spPr>
        <p:txBody>
          <a:bodyPr>
            <a:normAutofit lnSpcReduction="10000"/>
          </a:bodyPr>
          <a:lstStyle/>
          <a:p>
            <a:r>
              <a:rPr lang="pl-PL" b="1" dirty="0">
                <a:solidFill>
                  <a:srgbClr val="E95273"/>
                </a:solidFill>
              </a:rPr>
              <a:t>8 najważniejszych cech dobrego współpracownika…</a:t>
            </a:r>
            <a:endParaRPr lang="en-IE" dirty="0"/>
          </a:p>
        </p:txBody>
      </p:sp>
      <p:pic>
        <p:nvPicPr>
          <p:cNvPr id="3" name="Picture 2" descr="A person wearing a suit and tie&#10;&#10;Description automatically generated">
            <a:extLst>
              <a:ext uri="{FF2B5EF4-FFF2-40B4-BE49-F238E27FC236}">
                <a16:creationId xmlns:a16="http://schemas.microsoft.com/office/drawing/2014/main" id="{B6032E06-E02B-4DAC-B2FD-045AAF08E25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183883" y="4852589"/>
            <a:ext cx="3008117" cy="2005411"/>
          </a:xfrm>
          <a:prstGeom prst="rect">
            <a:avLst/>
          </a:prstGeom>
        </p:spPr>
      </p:pic>
    </p:spTree>
    <p:extLst>
      <p:ext uri="{BB962C8B-B14F-4D97-AF65-F5344CB8AC3E}">
        <p14:creationId xmlns:p14="http://schemas.microsoft.com/office/powerpoint/2010/main" val="1480492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A20B940-8DB1-4D44-9267-9D89E0FF0025}"/>
              </a:ext>
            </a:extLst>
          </p:cNvPr>
          <p:cNvSpPr>
            <a:spLocks noGrp="1"/>
          </p:cNvSpPr>
          <p:nvPr>
            <p:ph type="body" sz="quarter" idx="13"/>
          </p:nvPr>
        </p:nvSpPr>
        <p:spPr>
          <a:xfrm>
            <a:off x="4161984" y="462489"/>
            <a:ext cx="7407087" cy="697353"/>
          </a:xfrm>
        </p:spPr>
        <p:txBody>
          <a:bodyPr/>
          <a:lstStyle/>
          <a:p>
            <a:r>
              <a:rPr lang="pl-PL" b="1" dirty="0">
                <a:solidFill>
                  <a:srgbClr val="E95273"/>
                </a:solidFill>
              </a:rPr>
              <a:t>5 kroków do udanej współpracy</a:t>
            </a:r>
            <a:endParaRPr lang="en-IE" b="1" dirty="0"/>
          </a:p>
        </p:txBody>
      </p:sp>
      <p:sp>
        <p:nvSpPr>
          <p:cNvPr id="9" name="Text Placeholder 8">
            <a:extLst>
              <a:ext uri="{FF2B5EF4-FFF2-40B4-BE49-F238E27FC236}">
                <a16:creationId xmlns:a16="http://schemas.microsoft.com/office/drawing/2014/main" id="{D162E0CA-167B-4371-976F-05994410CC30}"/>
              </a:ext>
            </a:extLst>
          </p:cNvPr>
          <p:cNvSpPr>
            <a:spLocks noGrp="1"/>
          </p:cNvSpPr>
          <p:nvPr>
            <p:ph type="body" sz="quarter" idx="15"/>
          </p:nvPr>
        </p:nvSpPr>
        <p:spPr>
          <a:xfrm>
            <a:off x="2533566" y="2289344"/>
            <a:ext cx="2924872" cy="3960000"/>
          </a:xfrm>
          <a:solidFill>
            <a:srgbClr val="10B1A2"/>
          </a:solidFill>
        </p:spPr>
        <p:txBody>
          <a:bodyPr/>
          <a:lstStyle/>
          <a:p>
            <a:pPr lvl="0" algn="ctr"/>
            <a:r>
              <a:rPr lang="pl-PL" sz="2200" b="1" dirty="0">
                <a:solidFill>
                  <a:schemeClr val="bg1"/>
                </a:solidFill>
              </a:rPr>
              <a:t>WYBIERZ WSPÓŁPRACOWNIKÓW</a:t>
            </a:r>
          </a:p>
          <a:p>
            <a:pPr lvl="0" algn="ctr"/>
            <a:r>
              <a:rPr lang="pl-PL" sz="2200" b="1" dirty="0">
                <a:solidFill>
                  <a:schemeClr val="bg1"/>
                </a:solidFill>
              </a:rPr>
              <a:t>Zbierz współpracowników, którzy w niewielkim stopniu pokrywają się z Twoimi dziedzinami wiedzy, dzięki czemu każdy z nich będzie miał do wniesienia wyjątkowy wkład.</a:t>
            </a:r>
            <a:endParaRPr lang="en-IE" sz="2200" dirty="0">
              <a:solidFill>
                <a:schemeClr val="bg1"/>
              </a:solidFill>
            </a:endParaRPr>
          </a:p>
        </p:txBody>
      </p:sp>
      <p:sp>
        <p:nvSpPr>
          <p:cNvPr id="10" name="Text Placeholder 9">
            <a:extLst>
              <a:ext uri="{FF2B5EF4-FFF2-40B4-BE49-F238E27FC236}">
                <a16:creationId xmlns:a16="http://schemas.microsoft.com/office/drawing/2014/main" id="{28A7BC83-43EB-4888-B060-B42CD275E985}"/>
              </a:ext>
            </a:extLst>
          </p:cNvPr>
          <p:cNvSpPr>
            <a:spLocks noGrp="1"/>
          </p:cNvSpPr>
          <p:nvPr>
            <p:ph type="body" sz="quarter" idx="16"/>
          </p:nvPr>
        </p:nvSpPr>
        <p:spPr>
          <a:xfrm>
            <a:off x="8965036" y="2280105"/>
            <a:ext cx="3031221" cy="3960000"/>
          </a:xfrm>
          <a:solidFill>
            <a:srgbClr val="10B1A2"/>
          </a:solidFill>
        </p:spPr>
        <p:txBody>
          <a:bodyPr/>
          <a:lstStyle/>
          <a:p>
            <a:pPr algn="ctr"/>
            <a:r>
              <a:rPr lang="pl-PL" b="1" dirty="0">
                <a:solidFill>
                  <a:schemeClr val="bg1"/>
                </a:solidFill>
              </a:rPr>
              <a:t>USTAL WYRAŹNE ŚCIEŻKI KOMUNIKACJI</a:t>
            </a:r>
          </a:p>
          <a:p>
            <a:pPr algn="ctr"/>
            <a:r>
              <a:rPr lang="pl-PL" b="1" dirty="0">
                <a:solidFill>
                  <a:schemeClr val="bg1"/>
                </a:solidFill>
              </a:rPr>
              <a:t>Komunikacja ma kluczowe znaczenie dla współpracy, ponieważ kreatywny dialog rodzi pomysły, których sami uczestnicy nigdy by nie mieli</a:t>
            </a:r>
            <a:endParaRPr lang="en-IE" dirty="0"/>
          </a:p>
        </p:txBody>
      </p:sp>
      <p:sp>
        <p:nvSpPr>
          <p:cNvPr id="11" name="Text Placeholder 10">
            <a:extLst>
              <a:ext uri="{FF2B5EF4-FFF2-40B4-BE49-F238E27FC236}">
                <a16:creationId xmlns:a16="http://schemas.microsoft.com/office/drawing/2014/main" id="{BD5B1CD9-0595-43B8-A1F4-82D3C7E400E8}"/>
              </a:ext>
            </a:extLst>
          </p:cNvPr>
          <p:cNvSpPr>
            <a:spLocks noGrp="1"/>
          </p:cNvSpPr>
          <p:nvPr>
            <p:ph type="body" sz="quarter" idx="17"/>
          </p:nvPr>
        </p:nvSpPr>
        <p:spPr>
          <a:xfrm>
            <a:off x="5629014" y="2278404"/>
            <a:ext cx="3165446" cy="3960000"/>
          </a:xfrm>
          <a:solidFill>
            <a:srgbClr val="10B1A2"/>
          </a:solidFill>
        </p:spPr>
        <p:txBody>
          <a:bodyPr/>
          <a:lstStyle/>
          <a:p>
            <a:pPr lvl="0" algn="ctr"/>
            <a:r>
              <a:rPr lang="pl-PL" b="1" dirty="0">
                <a:solidFill>
                  <a:schemeClr val="bg1"/>
                </a:solidFill>
              </a:rPr>
              <a:t>WYJAŚNIJ ROLE</a:t>
            </a:r>
          </a:p>
          <a:p>
            <a:pPr lvl="0" algn="ctr"/>
            <a:r>
              <a:rPr lang="pl-PL" b="1" dirty="0">
                <a:solidFill>
                  <a:schemeClr val="bg1"/>
                </a:solidFill>
              </a:rPr>
              <a:t>I RELACJE</a:t>
            </a:r>
          </a:p>
          <a:p>
            <a:pPr lvl="0" algn="ctr"/>
            <a:r>
              <a:rPr lang="pl-PL" b="1" dirty="0">
                <a:solidFill>
                  <a:schemeClr val="bg1"/>
                </a:solidFill>
              </a:rPr>
              <a:t>Zamieszanie lub wątpliwości co do tego, kto pełni jaką rolę, są zwykle źródłem napięć i konfliktów we wspólnym projekcie. Często prowadzi to do nieporozumień i błędnych wyników</a:t>
            </a:r>
            <a:endParaRPr lang="en-IE" dirty="0">
              <a:solidFill>
                <a:schemeClr val="bg1"/>
              </a:solidFill>
            </a:endParaRPr>
          </a:p>
        </p:txBody>
      </p:sp>
      <p:sp>
        <p:nvSpPr>
          <p:cNvPr id="12" name="Oval 11">
            <a:extLst>
              <a:ext uri="{FF2B5EF4-FFF2-40B4-BE49-F238E27FC236}">
                <a16:creationId xmlns:a16="http://schemas.microsoft.com/office/drawing/2014/main" id="{BC459C40-72DC-4094-A498-E4D8B2B01013}"/>
              </a:ext>
            </a:extLst>
          </p:cNvPr>
          <p:cNvSpPr/>
          <p:nvPr/>
        </p:nvSpPr>
        <p:spPr>
          <a:xfrm>
            <a:off x="3573096" y="1397728"/>
            <a:ext cx="845811" cy="845811"/>
          </a:xfrm>
          <a:prstGeom prst="ellipse">
            <a:avLst/>
          </a:prstGeom>
          <a:solidFill>
            <a:srgbClr val="E63275"/>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sz="4000" dirty="0">
                <a:solidFill>
                  <a:schemeClr val="bg1"/>
                </a:solidFill>
                <a:latin typeface="+mj-lt"/>
              </a:rPr>
              <a:t>1</a:t>
            </a:r>
          </a:p>
        </p:txBody>
      </p:sp>
      <p:sp>
        <p:nvSpPr>
          <p:cNvPr id="13" name="Oval 12">
            <a:extLst>
              <a:ext uri="{FF2B5EF4-FFF2-40B4-BE49-F238E27FC236}">
                <a16:creationId xmlns:a16="http://schemas.microsoft.com/office/drawing/2014/main" id="{E781628E-1651-4DEF-A837-2F249B84B25F}"/>
              </a:ext>
            </a:extLst>
          </p:cNvPr>
          <p:cNvSpPr/>
          <p:nvPr/>
        </p:nvSpPr>
        <p:spPr>
          <a:xfrm>
            <a:off x="6788831" y="1356449"/>
            <a:ext cx="845811" cy="845811"/>
          </a:xfrm>
          <a:prstGeom prst="ellipse">
            <a:avLst/>
          </a:prstGeom>
          <a:solidFill>
            <a:srgbClr val="E63275"/>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sz="4000" dirty="0">
                <a:solidFill>
                  <a:schemeClr val="bg1"/>
                </a:solidFill>
                <a:latin typeface="+mj-lt"/>
              </a:rPr>
              <a:t>2</a:t>
            </a:r>
          </a:p>
        </p:txBody>
      </p:sp>
      <p:sp>
        <p:nvSpPr>
          <p:cNvPr id="14" name="Oval 13">
            <a:extLst>
              <a:ext uri="{FF2B5EF4-FFF2-40B4-BE49-F238E27FC236}">
                <a16:creationId xmlns:a16="http://schemas.microsoft.com/office/drawing/2014/main" id="{6D0F83FB-DD3D-476A-985E-E4BCF6FA8198}"/>
              </a:ext>
            </a:extLst>
          </p:cNvPr>
          <p:cNvSpPr/>
          <p:nvPr/>
        </p:nvSpPr>
        <p:spPr>
          <a:xfrm>
            <a:off x="10057740" y="1365932"/>
            <a:ext cx="845811" cy="845811"/>
          </a:xfrm>
          <a:prstGeom prst="ellipse">
            <a:avLst/>
          </a:prstGeom>
          <a:solidFill>
            <a:srgbClr val="E63275"/>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sz="4000" dirty="0">
                <a:solidFill>
                  <a:schemeClr val="bg1"/>
                </a:solidFill>
                <a:latin typeface="+mj-lt"/>
              </a:rPr>
              <a:t>3</a:t>
            </a:r>
          </a:p>
        </p:txBody>
      </p:sp>
    </p:spTree>
    <p:extLst>
      <p:ext uri="{BB962C8B-B14F-4D97-AF65-F5344CB8AC3E}">
        <p14:creationId xmlns:p14="http://schemas.microsoft.com/office/powerpoint/2010/main" val="1874070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A20B940-8DB1-4D44-9267-9D89E0FF0025}"/>
              </a:ext>
            </a:extLst>
          </p:cNvPr>
          <p:cNvSpPr>
            <a:spLocks noGrp="1"/>
          </p:cNvSpPr>
          <p:nvPr>
            <p:ph type="body" sz="quarter" idx="13"/>
          </p:nvPr>
        </p:nvSpPr>
        <p:spPr>
          <a:xfrm>
            <a:off x="4161984" y="462489"/>
            <a:ext cx="7407087" cy="697353"/>
          </a:xfrm>
        </p:spPr>
        <p:txBody>
          <a:bodyPr/>
          <a:lstStyle/>
          <a:p>
            <a:r>
              <a:rPr lang="pl-PL" b="1" dirty="0">
                <a:solidFill>
                  <a:srgbClr val="E95273"/>
                </a:solidFill>
              </a:rPr>
              <a:t>5 kroków do udanej współpracy</a:t>
            </a:r>
            <a:endParaRPr lang="en-IE" b="1" dirty="0"/>
          </a:p>
        </p:txBody>
      </p:sp>
      <p:sp>
        <p:nvSpPr>
          <p:cNvPr id="9" name="Text Placeholder 8">
            <a:extLst>
              <a:ext uri="{FF2B5EF4-FFF2-40B4-BE49-F238E27FC236}">
                <a16:creationId xmlns:a16="http://schemas.microsoft.com/office/drawing/2014/main" id="{D162E0CA-167B-4371-976F-05994410CC30}"/>
              </a:ext>
            </a:extLst>
          </p:cNvPr>
          <p:cNvSpPr>
            <a:spLocks noGrp="1"/>
          </p:cNvSpPr>
          <p:nvPr>
            <p:ph type="body" sz="quarter" idx="15"/>
          </p:nvPr>
        </p:nvSpPr>
        <p:spPr>
          <a:xfrm>
            <a:off x="3717842" y="2393503"/>
            <a:ext cx="3970739" cy="3445594"/>
          </a:xfrm>
          <a:solidFill>
            <a:srgbClr val="10B1A2"/>
          </a:solidFill>
        </p:spPr>
        <p:txBody>
          <a:bodyPr/>
          <a:lstStyle/>
          <a:p>
            <a:pPr lvl="0" algn="ctr"/>
            <a:r>
              <a:rPr lang="pl-PL" sz="2200" b="1" dirty="0">
                <a:solidFill>
                  <a:schemeClr val="bg1"/>
                </a:solidFill>
              </a:rPr>
              <a:t>WSPIERAJ OTWARTĄ KOMUNIKACJĘ</a:t>
            </a:r>
          </a:p>
          <a:p>
            <a:pPr lvl="0" algn="ctr"/>
            <a:r>
              <a:rPr lang="pl-PL" sz="2200" b="1" dirty="0">
                <a:solidFill>
                  <a:schemeClr val="bg1"/>
                </a:solidFill>
              </a:rPr>
              <a:t>Zaufanie zbudowane w dobrym kręgu współpracy daje każdemu pewność, że może przedstawić niekompletną lub nieodpowiednią myśl, wiedząc, że może to katalizować inne pomysły w rozmowie</a:t>
            </a:r>
            <a:endParaRPr lang="en-IE" sz="2200" dirty="0">
              <a:solidFill>
                <a:schemeClr val="bg1"/>
              </a:solidFill>
            </a:endParaRPr>
          </a:p>
        </p:txBody>
      </p:sp>
      <p:sp>
        <p:nvSpPr>
          <p:cNvPr id="11" name="Text Placeholder 10">
            <a:extLst>
              <a:ext uri="{FF2B5EF4-FFF2-40B4-BE49-F238E27FC236}">
                <a16:creationId xmlns:a16="http://schemas.microsoft.com/office/drawing/2014/main" id="{BD5B1CD9-0595-43B8-A1F4-82D3C7E400E8}"/>
              </a:ext>
            </a:extLst>
          </p:cNvPr>
          <p:cNvSpPr>
            <a:spLocks noGrp="1"/>
          </p:cNvSpPr>
          <p:nvPr>
            <p:ph type="body" sz="quarter" idx="17"/>
          </p:nvPr>
        </p:nvSpPr>
        <p:spPr>
          <a:xfrm>
            <a:off x="8022686" y="2393503"/>
            <a:ext cx="3577125" cy="3445594"/>
          </a:xfrm>
          <a:solidFill>
            <a:srgbClr val="10B1A2"/>
          </a:solidFill>
        </p:spPr>
        <p:txBody>
          <a:bodyPr/>
          <a:lstStyle/>
          <a:p>
            <a:pPr lvl="0" algn="ctr"/>
            <a:r>
              <a:rPr lang="pl-PL" b="1" dirty="0">
                <a:solidFill>
                  <a:schemeClr val="bg1"/>
                </a:solidFill>
              </a:rPr>
              <a:t>NAGRAJ SWOJE POMYSŁY</a:t>
            </a:r>
          </a:p>
          <a:p>
            <a:pPr lvl="0" algn="ctr"/>
            <a:r>
              <a:rPr lang="pl-PL" b="1" dirty="0">
                <a:solidFill>
                  <a:schemeClr val="bg1"/>
                </a:solidFill>
              </a:rPr>
              <a:t>Dokumentuj obficie: zachowaj karteczki samoprzylepne, flipcharty, diagramy i notatki.</a:t>
            </a:r>
            <a:endParaRPr lang="en-IE" dirty="0">
              <a:solidFill>
                <a:schemeClr val="bg1"/>
              </a:solidFill>
            </a:endParaRPr>
          </a:p>
        </p:txBody>
      </p:sp>
      <p:sp>
        <p:nvSpPr>
          <p:cNvPr id="12" name="Oval 11">
            <a:extLst>
              <a:ext uri="{FF2B5EF4-FFF2-40B4-BE49-F238E27FC236}">
                <a16:creationId xmlns:a16="http://schemas.microsoft.com/office/drawing/2014/main" id="{BC459C40-72DC-4094-A498-E4D8B2B01013}"/>
              </a:ext>
            </a:extLst>
          </p:cNvPr>
          <p:cNvSpPr/>
          <p:nvPr/>
        </p:nvSpPr>
        <p:spPr>
          <a:xfrm>
            <a:off x="5326139" y="1471548"/>
            <a:ext cx="845811" cy="845811"/>
          </a:xfrm>
          <a:prstGeom prst="ellipse">
            <a:avLst/>
          </a:prstGeom>
          <a:solidFill>
            <a:srgbClr val="E63275"/>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l-PL" sz="4000" dirty="0">
                <a:solidFill>
                  <a:schemeClr val="bg1"/>
                </a:solidFill>
                <a:latin typeface="+mj-lt"/>
              </a:rPr>
              <a:t>4</a:t>
            </a:r>
            <a:endParaRPr lang="en-IE" sz="4000" dirty="0">
              <a:solidFill>
                <a:schemeClr val="bg1"/>
              </a:solidFill>
              <a:latin typeface="+mj-lt"/>
            </a:endParaRPr>
          </a:p>
        </p:txBody>
      </p:sp>
      <p:sp>
        <p:nvSpPr>
          <p:cNvPr id="13" name="Oval 12">
            <a:extLst>
              <a:ext uri="{FF2B5EF4-FFF2-40B4-BE49-F238E27FC236}">
                <a16:creationId xmlns:a16="http://schemas.microsoft.com/office/drawing/2014/main" id="{E781628E-1651-4DEF-A837-2F249B84B25F}"/>
              </a:ext>
            </a:extLst>
          </p:cNvPr>
          <p:cNvSpPr/>
          <p:nvPr/>
        </p:nvSpPr>
        <p:spPr>
          <a:xfrm>
            <a:off x="9300071" y="1471548"/>
            <a:ext cx="845811" cy="845811"/>
          </a:xfrm>
          <a:prstGeom prst="ellipse">
            <a:avLst/>
          </a:prstGeom>
          <a:solidFill>
            <a:srgbClr val="E63275"/>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l-PL" sz="4000" dirty="0">
                <a:solidFill>
                  <a:schemeClr val="bg1"/>
                </a:solidFill>
                <a:latin typeface="+mj-lt"/>
              </a:rPr>
              <a:t>5</a:t>
            </a:r>
            <a:endParaRPr lang="en-IE" sz="4000" dirty="0">
              <a:solidFill>
                <a:schemeClr val="bg1"/>
              </a:solidFill>
              <a:latin typeface="+mj-lt"/>
            </a:endParaRPr>
          </a:p>
        </p:txBody>
      </p:sp>
      <p:pic>
        <p:nvPicPr>
          <p:cNvPr id="7" name="Picture 6" descr="A picture containing drawing&#10;&#10;Description automatically generated">
            <a:extLst>
              <a:ext uri="{FF2B5EF4-FFF2-40B4-BE49-F238E27FC236}">
                <a16:creationId xmlns:a16="http://schemas.microsoft.com/office/drawing/2014/main" id="{C192ABEB-581E-4144-BC93-B80C20C206CD}"/>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30025" y="3983421"/>
            <a:ext cx="3257844" cy="2370082"/>
          </a:xfrm>
          <a:prstGeom prst="rect">
            <a:avLst/>
          </a:prstGeom>
        </p:spPr>
      </p:pic>
    </p:spTree>
    <p:extLst>
      <p:ext uri="{BB962C8B-B14F-4D97-AF65-F5344CB8AC3E}">
        <p14:creationId xmlns:p14="http://schemas.microsoft.com/office/powerpoint/2010/main" val="3225787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F40FE2-687B-48AD-AD7F-222508ED96AE}"/>
              </a:ext>
            </a:extLst>
          </p:cNvPr>
          <p:cNvSpPr>
            <a:spLocks noGrp="1"/>
          </p:cNvSpPr>
          <p:nvPr>
            <p:ph type="body" sz="quarter" idx="13"/>
          </p:nvPr>
        </p:nvSpPr>
        <p:spPr>
          <a:xfrm>
            <a:off x="3713500" y="530971"/>
            <a:ext cx="8304056" cy="697353"/>
          </a:xfrm>
        </p:spPr>
        <p:txBody>
          <a:bodyPr>
            <a:noAutofit/>
          </a:bodyPr>
          <a:lstStyle/>
          <a:p>
            <a:r>
              <a:rPr lang="pl-PL" b="1" dirty="0">
                <a:solidFill>
                  <a:srgbClr val="E63275"/>
                </a:solidFill>
              </a:rPr>
              <a:t>4 sposoby maksymalizacji wyników współpracy</a:t>
            </a:r>
            <a:endParaRPr lang="en-IE" b="1" dirty="0">
              <a:solidFill>
                <a:srgbClr val="E63275"/>
              </a:solidFill>
            </a:endParaRPr>
          </a:p>
        </p:txBody>
      </p:sp>
      <p:sp>
        <p:nvSpPr>
          <p:cNvPr id="4" name="Text Placeholder 3">
            <a:extLst>
              <a:ext uri="{FF2B5EF4-FFF2-40B4-BE49-F238E27FC236}">
                <a16:creationId xmlns:a16="http://schemas.microsoft.com/office/drawing/2014/main" id="{F7C6B80B-D9C8-4D08-90DD-EE6295E1ABF6}"/>
              </a:ext>
            </a:extLst>
          </p:cNvPr>
          <p:cNvSpPr>
            <a:spLocks noGrp="1"/>
          </p:cNvSpPr>
          <p:nvPr>
            <p:ph type="body" sz="quarter" idx="14"/>
          </p:nvPr>
        </p:nvSpPr>
        <p:spPr>
          <a:xfrm>
            <a:off x="3810000" y="2117448"/>
            <a:ext cx="8207555" cy="3975101"/>
          </a:xfrm>
        </p:spPr>
        <p:txBody>
          <a:bodyPr/>
          <a:lstStyle/>
          <a:p>
            <a:r>
              <a:rPr lang="pl-PL" b="1" dirty="0">
                <a:solidFill>
                  <a:srgbClr val="10B1A2"/>
                </a:solidFill>
              </a:rPr>
              <a:t>Samodzielna burza mózgów</a:t>
            </a:r>
          </a:p>
          <a:p>
            <a:r>
              <a:rPr lang="pl-PL" dirty="0"/>
              <a:t>Mózg jednej osoby jest nadal najpotężniejszym komputerem na świecie. Zawsze zaczynaj samodzielnie od każdej burzy mózgów lub współpracy. Nie lekceważ liczby ani jakości pomysłów, które możesz wygenerować jako jedna osoba. Przełączaj się między pracą samodzielną a pracą z partnerem. Ciągłe porównywanie notatek, prośby o zmiany, testowanie hipotez itp.</a:t>
            </a:r>
          </a:p>
          <a:p>
            <a:r>
              <a:rPr lang="pl-PL" b="1" dirty="0">
                <a:solidFill>
                  <a:srgbClr val="10B1A2"/>
                </a:solidFill>
              </a:rPr>
              <a:t>Zamiana ról</a:t>
            </a:r>
          </a:p>
          <a:p>
            <a:r>
              <a:rPr lang="pl-PL" dirty="0"/>
              <a:t>Jeśli jedna osoba jest zawsze krytykiem, a druga twórcą, potencjalne rezultaty współpracy są zahamowane. Zmieniaj rzeczy, kiedy możesz</a:t>
            </a:r>
            <a:endParaRPr lang="en-IE" sz="2200" dirty="0"/>
          </a:p>
          <a:p>
            <a:endParaRPr lang="en-IE" dirty="0"/>
          </a:p>
        </p:txBody>
      </p:sp>
      <p:sp>
        <p:nvSpPr>
          <p:cNvPr id="2" name="Rectangle 1">
            <a:extLst>
              <a:ext uri="{FF2B5EF4-FFF2-40B4-BE49-F238E27FC236}">
                <a16:creationId xmlns:a16="http://schemas.microsoft.com/office/drawing/2014/main" id="{F042B8C1-95C9-47FC-88FB-F692FC0CAB0D}"/>
              </a:ext>
            </a:extLst>
          </p:cNvPr>
          <p:cNvSpPr/>
          <p:nvPr/>
        </p:nvSpPr>
        <p:spPr>
          <a:xfrm>
            <a:off x="4313005" y="6598128"/>
            <a:ext cx="10579028" cy="246221"/>
          </a:xfrm>
          <a:prstGeom prst="rect">
            <a:avLst/>
          </a:prstGeom>
        </p:spPr>
        <p:txBody>
          <a:bodyPr wrap="square">
            <a:spAutoFit/>
          </a:bodyPr>
          <a:lstStyle/>
          <a:p>
            <a:r>
              <a:rPr lang="en-IE" sz="1000" b="1" dirty="0">
                <a:solidFill>
                  <a:srgbClr val="10B1A2"/>
                </a:solidFill>
              </a:rPr>
              <a:t>Adapted from: </a:t>
            </a:r>
            <a:r>
              <a:rPr lang="en-IE" sz="1000" dirty="0">
                <a:solidFill>
                  <a:srgbClr val="7A7C7E"/>
                </a:solidFill>
                <a:hlinkClick r:id="rId2"/>
              </a:rPr>
              <a:t>https://medium.com/@jasonkeath/partners-in-crime-the-power-of-finding-your-creative-collaborator-7d8aaf7af07b</a:t>
            </a:r>
            <a:r>
              <a:rPr lang="en-IE" sz="1000" dirty="0">
                <a:solidFill>
                  <a:srgbClr val="7A7C7E"/>
                </a:solidFill>
              </a:rPr>
              <a:t> </a:t>
            </a:r>
          </a:p>
        </p:txBody>
      </p:sp>
      <p:pic>
        <p:nvPicPr>
          <p:cNvPr id="6" name="Picture 5" descr="A close up of a toy&#10;&#10;Description automatically generated">
            <a:extLst>
              <a:ext uri="{FF2B5EF4-FFF2-40B4-BE49-F238E27FC236}">
                <a16:creationId xmlns:a16="http://schemas.microsoft.com/office/drawing/2014/main" id="{F29C7B22-79D3-45B7-86D6-E0E79F930A45}"/>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48522" y="3679371"/>
            <a:ext cx="3164978" cy="3164978"/>
          </a:xfrm>
          <a:prstGeom prst="rect">
            <a:avLst/>
          </a:prstGeom>
        </p:spPr>
      </p:pic>
    </p:spTree>
    <p:extLst>
      <p:ext uri="{BB962C8B-B14F-4D97-AF65-F5344CB8AC3E}">
        <p14:creationId xmlns:p14="http://schemas.microsoft.com/office/powerpoint/2010/main" val="414846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b="1" dirty="0" err="1"/>
              <a:t>Modu</a:t>
            </a:r>
            <a:r>
              <a:rPr lang="pl-PL" b="1" dirty="0"/>
              <a:t>ł</a:t>
            </a:r>
            <a:r>
              <a:rPr lang="en-US" b="1" dirty="0"/>
              <a:t> 9</a:t>
            </a:r>
          </a:p>
        </p:txBody>
      </p:sp>
      <p:sp>
        <p:nvSpPr>
          <p:cNvPr id="7" name="Text Placeholder 6"/>
          <p:cNvSpPr>
            <a:spLocks noGrp="1"/>
          </p:cNvSpPr>
          <p:nvPr>
            <p:ph type="body" sz="quarter" idx="14"/>
          </p:nvPr>
        </p:nvSpPr>
        <p:spPr>
          <a:xfrm>
            <a:off x="380301" y="2087287"/>
            <a:ext cx="4084127" cy="3642009"/>
          </a:xfrm>
        </p:spPr>
        <p:txBody>
          <a:bodyPr/>
          <a:lstStyle/>
          <a:p>
            <a:pPr>
              <a:spcBef>
                <a:spcPct val="0"/>
              </a:spcBef>
            </a:pPr>
            <a:r>
              <a:rPr kumimoji="1" lang="pl-PL" altLang="ja-JP" sz="2400" dirty="0"/>
              <a:t>Przedsiębiorca z wizją może założyć nowy biznes, ale do jego sukcesu potrzeba współpracy wielu osób.</a:t>
            </a:r>
          </a:p>
          <a:p>
            <a:pPr>
              <a:spcBef>
                <a:spcPct val="0"/>
              </a:spcBef>
            </a:pPr>
            <a:endParaRPr kumimoji="1" lang="pl-PL" altLang="ja-JP" sz="2400" dirty="0"/>
          </a:p>
          <a:p>
            <a:pPr>
              <a:spcBef>
                <a:spcPct val="0"/>
              </a:spcBef>
            </a:pPr>
            <a:r>
              <a:rPr kumimoji="1" lang="pl-PL" altLang="ja-JP" sz="2400" dirty="0"/>
              <a:t>W tym module dowiesz się, w jaki sposób nawiązywanie partnerstw może wzmocnić rozpoczęcie działalności inżynieryjnej, zrewolucjonizować branże i ożywić Twoją markę.</a:t>
            </a:r>
            <a:endParaRPr lang="en-US" sz="2400" dirty="0"/>
          </a:p>
        </p:txBody>
      </p:sp>
      <p:sp>
        <p:nvSpPr>
          <p:cNvPr id="8" name="Text Placeholder 7"/>
          <p:cNvSpPr>
            <a:spLocks noGrp="1"/>
          </p:cNvSpPr>
          <p:nvPr>
            <p:ph type="body" sz="quarter" idx="15"/>
          </p:nvPr>
        </p:nvSpPr>
        <p:spPr/>
        <p:txBody>
          <a:bodyPr/>
          <a:lstStyle/>
          <a:p>
            <a:endParaRPr lang="en-US" dirty="0"/>
          </a:p>
        </p:txBody>
      </p:sp>
      <p:sp>
        <p:nvSpPr>
          <p:cNvPr id="5" name="Text Placeholder 4"/>
          <p:cNvSpPr>
            <a:spLocks noGrp="1"/>
          </p:cNvSpPr>
          <p:nvPr>
            <p:ph type="body" sz="quarter" idx="12"/>
          </p:nvPr>
        </p:nvSpPr>
        <p:spPr>
          <a:xfrm>
            <a:off x="6271051" y="1098414"/>
            <a:ext cx="5540648" cy="1494856"/>
          </a:xfrm>
        </p:spPr>
        <p:txBody>
          <a:bodyPr anchor="t">
            <a:normAutofit/>
          </a:bodyPr>
          <a:lstStyle/>
          <a:p>
            <a:pPr fontAlgn="auto">
              <a:spcAft>
                <a:spcPts val="0"/>
              </a:spcAft>
              <a:defRPr/>
            </a:pPr>
            <a:r>
              <a:rPr lang="pl-PL" b="1" dirty="0"/>
              <a:t>Kultura współpracy </a:t>
            </a:r>
            <a:endParaRPr lang="en-US" b="1" dirty="0"/>
          </a:p>
          <a:p>
            <a:pPr>
              <a:defRPr/>
            </a:pPr>
            <a:r>
              <a:rPr lang="pl-PL" altLang="ja-JP" sz="2000" kern="0" dirty="0">
                <a:latin typeface="Calibri" charset="0"/>
                <a:ea typeface="Calibri" charset="0"/>
                <a:cs typeface="Calibri" charset="0"/>
              </a:rPr>
              <a:t>Wspólna praca, dzielenie się przestrzenią, pomysłami i pielęgnowanie kreatywnej atmosfery współpracy</a:t>
            </a:r>
            <a:endParaRPr lang="en-US" dirty="0"/>
          </a:p>
        </p:txBody>
      </p:sp>
      <p:sp>
        <p:nvSpPr>
          <p:cNvPr id="9" name="Text Placeholder 8"/>
          <p:cNvSpPr>
            <a:spLocks noGrp="1"/>
          </p:cNvSpPr>
          <p:nvPr>
            <p:ph type="body" sz="quarter" idx="16"/>
          </p:nvPr>
        </p:nvSpPr>
        <p:spPr/>
        <p:txBody>
          <a:bodyPr/>
          <a:lstStyle/>
          <a:p>
            <a:endParaRPr lang="en-US" dirty="0"/>
          </a:p>
        </p:txBody>
      </p:sp>
      <p:sp>
        <p:nvSpPr>
          <p:cNvPr id="10" name="Text Placeholder 9"/>
          <p:cNvSpPr>
            <a:spLocks noGrp="1"/>
          </p:cNvSpPr>
          <p:nvPr>
            <p:ph type="body" sz="quarter" idx="17"/>
          </p:nvPr>
        </p:nvSpPr>
        <p:spPr>
          <a:xfrm>
            <a:off x="6294869" y="2740524"/>
            <a:ext cx="5353929" cy="1292995"/>
          </a:xfrm>
        </p:spPr>
        <p:txBody>
          <a:bodyPr>
            <a:normAutofit fontScale="85000" lnSpcReduction="10000"/>
          </a:bodyPr>
          <a:lstStyle/>
          <a:p>
            <a:pPr>
              <a:lnSpc>
                <a:spcPct val="110000"/>
              </a:lnSpc>
              <a:spcBef>
                <a:spcPts val="0"/>
              </a:spcBef>
            </a:pPr>
            <a:r>
              <a:rPr lang="pl-PL" b="1" dirty="0"/>
              <a:t>Współpraca i klastry</a:t>
            </a:r>
            <a:endParaRPr lang="en-US" b="1" dirty="0"/>
          </a:p>
          <a:p>
            <a:r>
              <a:rPr lang="pl-PL" sz="2000" dirty="0"/>
              <a:t>Współpraca i klastry mogą być „inteligentnym” sposobem pracy dla rozpoczynających działalność kobiet-przedsiębiorców-inżynierów. Co to oznacza dla Ciebie?</a:t>
            </a:r>
            <a:endParaRPr lang="en-US" dirty="0"/>
          </a:p>
        </p:txBody>
      </p:sp>
      <p:sp>
        <p:nvSpPr>
          <p:cNvPr id="11" name="Text Placeholder 10"/>
          <p:cNvSpPr>
            <a:spLocks noGrp="1"/>
          </p:cNvSpPr>
          <p:nvPr>
            <p:ph type="body" sz="quarter" idx="18"/>
          </p:nvPr>
        </p:nvSpPr>
        <p:spPr/>
        <p:txBody>
          <a:bodyPr/>
          <a:lstStyle/>
          <a:p>
            <a:endParaRPr lang="en-US" dirty="0"/>
          </a:p>
        </p:txBody>
      </p:sp>
      <p:sp>
        <p:nvSpPr>
          <p:cNvPr id="12" name="Text Placeholder 11"/>
          <p:cNvSpPr>
            <a:spLocks noGrp="1"/>
          </p:cNvSpPr>
          <p:nvPr>
            <p:ph type="body" sz="quarter" idx="19"/>
          </p:nvPr>
        </p:nvSpPr>
        <p:spPr/>
        <p:txBody>
          <a:bodyPr>
            <a:normAutofit fontScale="92500" lnSpcReduction="10000"/>
          </a:bodyPr>
          <a:lstStyle/>
          <a:p>
            <a:r>
              <a:rPr lang="pl-PL" b="1" dirty="0"/>
              <a:t>Technologie wspomagające współpracę</a:t>
            </a:r>
            <a:endParaRPr lang="en-US" b="1" dirty="0"/>
          </a:p>
          <a:p>
            <a:pPr algn="just">
              <a:defRPr/>
            </a:pPr>
            <a:r>
              <a:rPr lang="pl-PL" altLang="ja-JP" sz="2000" kern="0" dirty="0">
                <a:latin typeface="Calibri" charset="0"/>
                <a:ea typeface="Calibri" charset="0"/>
                <a:cs typeface="Calibri" charset="0"/>
              </a:rPr>
              <a:t>Jak ich używać, aby połączyć zespoły / pracowników, pracować wydajniej i ostatecznie podnieść poziom swojej działalności</a:t>
            </a:r>
            <a:endParaRPr lang="en-US" altLang="ja-JP" sz="2000" kern="0" dirty="0">
              <a:latin typeface="Calibri" charset="0"/>
              <a:ea typeface="Calibri" charset="0"/>
              <a:cs typeface="Calibri" charset="0"/>
            </a:endParaRPr>
          </a:p>
        </p:txBody>
      </p:sp>
    </p:spTree>
    <p:extLst>
      <p:ext uri="{BB962C8B-B14F-4D97-AF65-F5344CB8AC3E}">
        <p14:creationId xmlns:p14="http://schemas.microsoft.com/office/powerpoint/2010/main" val="171188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F40FE2-687B-48AD-AD7F-222508ED96AE}"/>
              </a:ext>
            </a:extLst>
          </p:cNvPr>
          <p:cNvSpPr>
            <a:spLocks noGrp="1"/>
          </p:cNvSpPr>
          <p:nvPr>
            <p:ph type="body" sz="quarter" idx="13"/>
          </p:nvPr>
        </p:nvSpPr>
        <p:spPr>
          <a:xfrm>
            <a:off x="3713500" y="530971"/>
            <a:ext cx="8304056" cy="697353"/>
          </a:xfrm>
        </p:spPr>
        <p:txBody>
          <a:bodyPr>
            <a:noAutofit/>
          </a:bodyPr>
          <a:lstStyle/>
          <a:p>
            <a:r>
              <a:rPr lang="pl-PL" b="1" dirty="0">
                <a:solidFill>
                  <a:srgbClr val="E95273"/>
                </a:solidFill>
              </a:rPr>
              <a:t>4 sposoby maksymalizacji wyników współpracy</a:t>
            </a:r>
            <a:endParaRPr lang="en-IE" b="1" dirty="0"/>
          </a:p>
        </p:txBody>
      </p:sp>
      <p:sp>
        <p:nvSpPr>
          <p:cNvPr id="4" name="Text Placeholder 3">
            <a:extLst>
              <a:ext uri="{FF2B5EF4-FFF2-40B4-BE49-F238E27FC236}">
                <a16:creationId xmlns:a16="http://schemas.microsoft.com/office/drawing/2014/main" id="{F7C6B80B-D9C8-4D08-90DD-EE6295E1ABF6}"/>
              </a:ext>
            </a:extLst>
          </p:cNvPr>
          <p:cNvSpPr>
            <a:spLocks noGrp="1"/>
          </p:cNvSpPr>
          <p:nvPr>
            <p:ph type="body" sz="quarter" idx="14"/>
          </p:nvPr>
        </p:nvSpPr>
        <p:spPr>
          <a:xfrm>
            <a:off x="2823222" y="1903445"/>
            <a:ext cx="9261446" cy="4201847"/>
          </a:xfrm>
          <a:solidFill>
            <a:schemeClr val="bg1"/>
          </a:solidFill>
        </p:spPr>
        <p:txBody>
          <a:bodyPr/>
          <a:lstStyle/>
          <a:p>
            <a:pPr>
              <a:buClr>
                <a:srgbClr val="E63275"/>
              </a:buClr>
            </a:pPr>
            <a:r>
              <a:rPr lang="pl-PL" sz="2600" b="1" dirty="0">
                <a:solidFill>
                  <a:srgbClr val="10B1A2"/>
                </a:solidFill>
              </a:rPr>
              <a:t>Zaplanuj tarcie</a:t>
            </a:r>
          </a:p>
          <a:p>
            <a:pPr>
              <a:buClr>
                <a:srgbClr val="E63275"/>
              </a:buClr>
            </a:pPr>
            <a:r>
              <a:rPr lang="pl-PL" sz="2000" dirty="0"/>
              <a:t>Dwie osoby często nie zgadzają się co do najlepszego rozwiązania problemu. Ale nieporozumienia są okazją do wglądu i mogą doprowadzić do nauczenia się nowego spojrzenia na problem. Kilka kwestii do rozważenia:</a:t>
            </a:r>
          </a:p>
          <a:p>
            <a:pPr>
              <a:buClr>
                <a:srgbClr val="E63275"/>
              </a:buClr>
            </a:pPr>
            <a:r>
              <a:rPr lang="pl-PL" sz="2000" b="1" dirty="0">
                <a:solidFill>
                  <a:srgbClr val="10B1A2"/>
                </a:solidFill>
              </a:rPr>
              <a:t>Własność</a:t>
            </a:r>
            <a:r>
              <a:rPr lang="pl-PL" sz="2000" dirty="0"/>
              <a:t>: Jasno określ, kto jest ostatecznym decydentem. Jeśli to nie ty, przedstaw im najlepsze pomysły i rady, wiedząc, że ostateczna decyzja nie należy do ciebie.</a:t>
            </a:r>
          </a:p>
          <a:p>
            <a:pPr>
              <a:buClr>
                <a:srgbClr val="E63275"/>
              </a:buClr>
            </a:pPr>
            <a:r>
              <a:rPr lang="pl-PL" sz="2000" b="1" dirty="0">
                <a:solidFill>
                  <a:srgbClr val="10B1A2"/>
                </a:solidFill>
              </a:rPr>
              <a:t>Wybierz swoje bitwy</a:t>
            </a:r>
            <a:r>
              <a:rPr lang="pl-PL" sz="2000" dirty="0"/>
              <a:t>: Zdecyduj, które bitwy stoczyć. Zważ koszty i korzyści każdej debaty i określ, czy jest warta tarcia. Nie bój się z pasją bronić świetnego pomysłu, ale unikaj tworzenia niepotrzebnych argumentów.</a:t>
            </a:r>
          </a:p>
          <a:p>
            <a:pPr>
              <a:buClr>
                <a:srgbClr val="E63275"/>
              </a:buClr>
            </a:pPr>
            <a:r>
              <a:rPr lang="pl-PL" sz="2000" b="1" dirty="0">
                <a:solidFill>
                  <a:srgbClr val="10B1A2"/>
                </a:solidFill>
              </a:rPr>
              <a:t>Zrozum pasję</a:t>
            </a:r>
            <a:r>
              <a:rPr lang="pl-PL" sz="2000" dirty="0"/>
              <a:t>: bądź świadomy pasji drugiej osoby, gdy dochodzi do nieporozumień. Jeśli z zapałem bronią swoich pomysłów, może to być dla Ciebie okazja, by posłuchać więcej</a:t>
            </a:r>
            <a:r>
              <a:rPr lang="pl-PL" sz="2600" dirty="0"/>
              <a:t>.</a:t>
            </a:r>
            <a:endParaRPr lang="en-IE" sz="2200" dirty="0"/>
          </a:p>
          <a:p>
            <a:endParaRPr lang="en-IE" dirty="0"/>
          </a:p>
        </p:txBody>
      </p:sp>
      <p:sp>
        <p:nvSpPr>
          <p:cNvPr id="5" name="Rectangle 4">
            <a:extLst>
              <a:ext uri="{FF2B5EF4-FFF2-40B4-BE49-F238E27FC236}">
                <a16:creationId xmlns:a16="http://schemas.microsoft.com/office/drawing/2014/main" id="{76686E37-12F2-4E20-A5CB-BC56A1DA9E55}"/>
              </a:ext>
            </a:extLst>
          </p:cNvPr>
          <p:cNvSpPr/>
          <p:nvPr/>
        </p:nvSpPr>
        <p:spPr>
          <a:xfrm>
            <a:off x="4313005" y="6598128"/>
            <a:ext cx="10579028" cy="246221"/>
          </a:xfrm>
          <a:prstGeom prst="rect">
            <a:avLst/>
          </a:prstGeom>
        </p:spPr>
        <p:txBody>
          <a:bodyPr wrap="square">
            <a:spAutoFit/>
          </a:bodyPr>
          <a:lstStyle/>
          <a:p>
            <a:r>
              <a:rPr lang="en-IE" sz="1000" b="1" dirty="0">
                <a:solidFill>
                  <a:srgbClr val="10B1A2"/>
                </a:solidFill>
              </a:rPr>
              <a:t>Adapted from: </a:t>
            </a:r>
            <a:r>
              <a:rPr lang="en-IE" sz="1000" dirty="0">
                <a:solidFill>
                  <a:srgbClr val="7A7C7E"/>
                </a:solidFill>
                <a:hlinkClick r:id="rId2"/>
              </a:rPr>
              <a:t>https://medium.com/@jasonkeath/partners-in-crime-the-power-of-finding-your-creative-collaborator-7d8aaf7af07b</a:t>
            </a:r>
            <a:r>
              <a:rPr lang="en-IE" sz="1000" dirty="0">
                <a:solidFill>
                  <a:srgbClr val="7A7C7E"/>
                </a:solidFill>
              </a:rPr>
              <a:t> </a:t>
            </a:r>
          </a:p>
        </p:txBody>
      </p:sp>
      <p:pic>
        <p:nvPicPr>
          <p:cNvPr id="7" name="Picture 6" descr="A person standing posing for the camera&#10;&#10;Description automatically generated">
            <a:extLst>
              <a:ext uri="{FF2B5EF4-FFF2-40B4-BE49-F238E27FC236}">
                <a16:creationId xmlns:a16="http://schemas.microsoft.com/office/drawing/2014/main" id="{E44D2F53-4F94-467D-9083-6B46189C3A3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3722915"/>
            <a:ext cx="2699488" cy="3118727"/>
          </a:xfrm>
          <a:prstGeom prst="rect">
            <a:avLst/>
          </a:prstGeom>
        </p:spPr>
      </p:pic>
    </p:spTree>
    <p:extLst>
      <p:ext uri="{BB962C8B-B14F-4D97-AF65-F5344CB8AC3E}">
        <p14:creationId xmlns:p14="http://schemas.microsoft.com/office/powerpoint/2010/main" val="2708349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F40FE2-687B-48AD-AD7F-222508ED96AE}"/>
              </a:ext>
            </a:extLst>
          </p:cNvPr>
          <p:cNvSpPr>
            <a:spLocks noGrp="1"/>
          </p:cNvSpPr>
          <p:nvPr>
            <p:ph type="body" sz="quarter" idx="13"/>
          </p:nvPr>
        </p:nvSpPr>
        <p:spPr>
          <a:xfrm>
            <a:off x="3713500" y="530971"/>
            <a:ext cx="8304056" cy="697353"/>
          </a:xfrm>
        </p:spPr>
        <p:txBody>
          <a:bodyPr>
            <a:noAutofit/>
          </a:bodyPr>
          <a:lstStyle/>
          <a:p>
            <a:r>
              <a:rPr lang="pl-PL" b="1" dirty="0">
                <a:solidFill>
                  <a:srgbClr val="E95273"/>
                </a:solidFill>
              </a:rPr>
              <a:t>4 sposoby maksymalizacji wyników współpracy</a:t>
            </a:r>
            <a:endParaRPr lang="en-IE" b="1" dirty="0"/>
          </a:p>
        </p:txBody>
      </p:sp>
      <p:sp>
        <p:nvSpPr>
          <p:cNvPr id="4" name="Text Placeholder 3">
            <a:extLst>
              <a:ext uri="{FF2B5EF4-FFF2-40B4-BE49-F238E27FC236}">
                <a16:creationId xmlns:a16="http://schemas.microsoft.com/office/drawing/2014/main" id="{F7C6B80B-D9C8-4D08-90DD-EE6295E1ABF6}"/>
              </a:ext>
            </a:extLst>
          </p:cNvPr>
          <p:cNvSpPr>
            <a:spLocks noGrp="1"/>
          </p:cNvSpPr>
          <p:nvPr>
            <p:ph type="body" sz="quarter" idx="14"/>
          </p:nvPr>
        </p:nvSpPr>
        <p:spPr>
          <a:xfrm>
            <a:off x="3713500" y="2130191"/>
            <a:ext cx="7248271" cy="3975101"/>
          </a:xfrm>
          <a:solidFill>
            <a:schemeClr val="bg1"/>
          </a:solidFill>
        </p:spPr>
        <p:txBody>
          <a:bodyPr/>
          <a:lstStyle/>
          <a:p>
            <a:pPr>
              <a:buClr>
                <a:srgbClr val="A84748"/>
              </a:buClr>
            </a:pPr>
            <a:r>
              <a:rPr lang="pl-PL" b="1" dirty="0">
                <a:solidFill>
                  <a:srgbClr val="10B1A2"/>
                </a:solidFill>
              </a:rPr>
              <a:t>Rzućcie sobie wyzwanie, aby wzbudzić nowe pomysły.</a:t>
            </a:r>
          </a:p>
          <a:p>
            <a:pPr>
              <a:buClr>
                <a:srgbClr val="A84748"/>
              </a:buClr>
            </a:pPr>
            <a:r>
              <a:rPr lang="pl-PL" dirty="0"/>
              <a:t>Kreatywna współpraca jest najlepsza, gdy stanowi wyzwanie dla wszystkich zaangażowanych. Bądź tam, aby popychać, pobudzać się nawzajem i pomagać najlepszym pomysłom, aby były większe.</a:t>
            </a:r>
          </a:p>
          <a:p>
            <a:pPr marL="457200" indent="-457200">
              <a:buClr>
                <a:srgbClr val="A84748"/>
              </a:buClr>
              <a:buFont typeface="Wingdings" panose="05000000000000000000" pitchFamily="2" charset="2"/>
              <a:buChar char="ü"/>
            </a:pPr>
            <a:r>
              <a:rPr lang="pl-PL" dirty="0"/>
              <a:t>Zachęcajcie się nawzajem</a:t>
            </a:r>
          </a:p>
          <a:p>
            <a:pPr marL="457200" indent="-457200">
              <a:buClr>
                <a:srgbClr val="A84748"/>
              </a:buClr>
              <a:buFont typeface="Wingdings" panose="05000000000000000000" pitchFamily="2" charset="2"/>
              <a:buChar char="ü"/>
            </a:pPr>
            <a:r>
              <a:rPr lang="pl-PL" dirty="0"/>
              <a:t>Poproś o raporty z postępów</a:t>
            </a:r>
          </a:p>
          <a:p>
            <a:pPr marL="457200" indent="-457200">
              <a:buClr>
                <a:srgbClr val="A84748"/>
              </a:buClr>
              <a:buFont typeface="Wingdings" panose="05000000000000000000" pitchFamily="2" charset="2"/>
              <a:buChar char="ü"/>
            </a:pPr>
            <a:r>
              <a:rPr lang="pl-PL" dirty="0"/>
              <a:t>Bądź odpowiedzialny</a:t>
            </a:r>
          </a:p>
          <a:p>
            <a:pPr marL="457200" indent="-457200">
              <a:buClr>
                <a:srgbClr val="A84748"/>
              </a:buClr>
              <a:buFont typeface="Wingdings" panose="05000000000000000000" pitchFamily="2" charset="2"/>
              <a:buChar char="ü"/>
            </a:pPr>
            <a:r>
              <a:rPr lang="pl-PL" dirty="0"/>
              <a:t>Nie myśl zbyt drobiazgowo</a:t>
            </a:r>
          </a:p>
          <a:p>
            <a:pPr marL="457200" indent="-457200">
              <a:buClr>
                <a:srgbClr val="A84748"/>
              </a:buClr>
              <a:buFont typeface="Wingdings" panose="05000000000000000000" pitchFamily="2" charset="2"/>
              <a:buChar char="ü"/>
            </a:pPr>
            <a:r>
              <a:rPr lang="pl-PL" dirty="0"/>
              <a:t>Nigdy nie pozwól, aby wspaniałe pomysły zostały zmarnowane</a:t>
            </a:r>
            <a:endParaRPr lang="en-IE" dirty="0"/>
          </a:p>
          <a:p>
            <a:endParaRPr lang="en-IE" dirty="0"/>
          </a:p>
        </p:txBody>
      </p:sp>
      <p:pic>
        <p:nvPicPr>
          <p:cNvPr id="7" name="Picture 6" descr="Fireworks in the sky&#10;&#10;Description automatically generated">
            <a:extLst>
              <a:ext uri="{FF2B5EF4-FFF2-40B4-BE49-F238E27FC236}">
                <a16:creationId xmlns:a16="http://schemas.microsoft.com/office/drawing/2014/main" id="{F239E67D-5A07-4071-9D08-D250500E77C0}"/>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94012" y="3099663"/>
            <a:ext cx="3519488" cy="3429000"/>
          </a:xfrm>
          <a:prstGeom prst="rect">
            <a:avLst/>
          </a:prstGeom>
        </p:spPr>
      </p:pic>
    </p:spTree>
    <p:extLst>
      <p:ext uri="{BB962C8B-B14F-4D97-AF65-F5344CB8AC3E}">
        <p14:creationId xmlns:p14="http://schemas.microsoft.com/office/powerpoint/2010/main" val="2298973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F40FE2-687B-48AD-AD7F-222508ED96AE}"/>
              </a:ext>
            </a:extLst>
          </p:cNvPr>
          <p:cNvSpPr>
            <a:spLocks noGrp="1"/>
          </p:cNvSpPr>
          <p:nvPr>
            <p:ph type="body" sz="quarter" idx="13"/>
          </p:nvPr>
        </p:nvSpPr>
        <p:spPr>
          <a:xfrm>
            <a:off x="3713500" y="773017"/>
            <a:ext cx="8304056" cy="697353"/>
          </a:xfrm>
        </p:spPr>
        <p:txBody>
          <a:bodyPr>
            <a:noAutofit/>
          </a:bodyPr>
          <a:lstStyle/>
          <a:p>
            <a:r>
              <a:rPr lang="en-IE" b="1" dirty="0" err="1">
                <a:solidFill>
                  <a:srgbClr val="E95273"/>
                </a:solidFill>
              </a:rPr>
              <a:t>Wskazówki</a:t>
            </a:r>
            <a:r>
              <a:rPr lang="en-IE" b="1" dirty="0">
                <a:solidFill>
                  <a:srgbClr val="E95273"/>
                </a:solidFill>
              </a:rPr>
              <a:t> </a:t>
            </a:r>
            <a:r>
              <a:rPr lang="en-IE" b="1" dirty="0" err="1">
                <a:solidFill>
                  <a:srgbClr val="E95273"/>
                </a:solidFill>
              </a:rPr>
              <a:t>dotyczące</a:t>
            </a:r>
            <a:r>
              <a:rPr lang="en-IE" b="1" dirty="0">
                <a:solidFill>
                  <a:srgbClr val="E95273"/>
                </a:solidFill>
              </a:rPr>
              <a:t> </a:t>
            </a:r>
            <a:r>
              <a:rPr lang="en-IE" b="1" dirty="0" err="1">
                <a:solidFill>
                  <a:srgbClr val="E95273"/>
                </a:solidFill>
              </a:rPr>
              <a:t>udanej</a:t>
            </a:r>
            <a:r>
              <a:rPr lang="en-IE" b="1" dirty="0">
                <a:solidFill>
                  <a:srgbClr val="E95273"/>
                </a:solidFill>
              </a:rPr>
              <a:t> </a:t>
            </a:r>
            <a:r>
              <a:rPr lang="en-IE" b="1" dirty="0" err="1">
                <a:solidFill>
                  <a:srgbClr val="E95273"/>
                </a:solidFill>
              </a:rPr>
              <a:t>współpracy</a:t>
            </a:r>
            <a:endParaRPr lang="en-IE" b="1" dirty="0"/>
          </a:p>
        </p:txBody>
      </p:sp>
      <p:sp>
        <p:nvSpPr>
          <p:cNvPr id="4" name="Text Placeholder 3">
            <a:extLst>
              <a:ext uri="{FF2B5EF4-FFF2-40B4-BE49-F238E27FC236}">
                <a16:creationId xmlns:a16="http://schemas.microsoft.com/office/drawing/2014/main" id="{F7C6B80B-D9C8-4D08-90DD-EE6295E1ABF6}"/>
              </a:ext>
            </a:extLst>
          </p:cNvPr>
          <p:cNvSpPr>
            <a:spLocks noGrp="1"/>
          </p:cNvSpPr>
          <p:nvPr>
            <p:ph type="body" sz="quarter" idx="14"/>
          </p:nvPr>
        </p:nvSpPr>
        <p:spPr>
          <a:xfrm>
            <a:off x="3713500" y="2130191"/>
            <a:ext cx="8304056" cy="3975101"/>
          </a:xfrm>
          <a:solidFill>
            <a:schemeClr val="bg1"/>
          </a:solidFill>
        </p:spPr>
        <p:txBody>
          <a:bodyPr/>
          <a:lstStyle/>
          <a:p>
            <a:pPr marL="342900" indent="-342900">
              <a:buClr>
                <a:srgbClr val="E63275"/>
              </a:buClr>
              <a:buFont typeface="Arial" panose="020B0604020202020204" pitchFamily="34" charset="0"/>
              <a:buChar char="•"/>
            </a:pPr>
            <a:r>
              <a:rPr lang="pl-PL" dirty="0">
                <a:solidFill>
                  <a:srgbClr val="7A7C7E"/>
                </a:solidFill>
              </a:rPr>
              <a:t>Bądź otwarty na pomysły, których się nie spodziewałeś.</a:t>
            </a:r>
          </a:p>
          <a:p>
            <a:pPr marL="342900" indent="-342900">
              <a:buClr>
                <a:srgbClr val="E63275"/>
              </a:buClr>
              <a:buFont typeface="Arial" panose="020B0604020202020204" pitchFamily="34" charset="0"/>
              <a:buChar char="•"/>
            </a:pPr>
            <a:r>
              <a:rPr lang="pl-PL" dirty="0">
                <a:solidFill>
                  <a:srgbClr val="7A7C7E"/>
                </a:solidFill>
              </a:rPr>
              <a:t>Planuj pojawiające się pomysły i bądź gotów zmienić kierunek.</a:t>
            </a:r>
          </a:p>
          <a:p>
            <a:pPr marL="342900" indent="-342900">
              <a:buClr>
                <a:srgbClr val="E63275"/>
              </a:buClr>
              <a:buFont typeface="Arial" panose="020B0604020202020204" pitchFamily="34" charset="0"/>
              <a:buChar char="•"/>
            </a:pPr>
            <a:r>
              <a:rPr lang="pl-PL" dirty="0">
                <a:solidFill>
                  <a:srgbClr val="7A7C7E"/>
                </a:solidFill>
              </a:rPr>
              <a:t>Uczciwość jest kluczowym elementem każdej współpracy; upewnij się, że każdy gracz od samego początku wie i jasno określa, czego oczekuje od partnerstwa. Musi być jasne, dlaczego współpraca ma miejsce i co każdy z partnerów ma nadzieję osiągnąć.</a:t>
            </a:r>
          </a:p>
          <a:p>
            <a:pPr marL="342900" indent="-342900">
              <a:buClr>
                <a:srgbClr val="E63275"/>
              </a:buClr>
              <a:buFont typeface="Arial" panose="020B0604020202020204" pitchFamily="34" charset="0"/>
              <a:buChar char="•"/>
            </a:pPr>
            <a:r>
              <a:rPr lang="pl-PL" dirty="0">
                <a:solidFill>
                  <a:srgbClr val="7A7C7E"/>
                </a:solidFill>
              </a:rPr>
              <a:t>Współpraca się sowicie wynagrodzi, o ile interesuje Cię podróż tak samo, jak sam produkt.</a:t>
            </a:r>
            <a:endParaRPr lang="en-IE" dirty="0">
              <a:solidFill>
                <a:srgbClr val="7A7C7E"/>
              </a:solidFill>
            </a:endParaRPr>
          </a:p>
          <a:p>
            <a:pPr marL="342900" indent="-342900">
              <a:buClr>
                <a:srgbClr val="E63275"/>
              </a:buClr>
              <a:buFont typeface="Arial" panose="020B0604020202020204" pitchFamily="34" charset="0"/>
              <a:buChar char="•"/>
            </a:pPr>
            <a:endParaRPr lang="en-IE" dirty="0"/>
          </a:p>
        </p:txBody>
      </p:sp>
      <p:pic>
        <p:nvPicPr>
          <p:cNvPr id="6" name="Picture 5" descr="A group of people posing for the camera&#10;&#10;Description automatically generated">
            <a:extLst>
              <a:ext uri="{FF2B5EF4-FFF2-40B4-BE49-F238E27FC236}">
                <a16:creationId xmlns:a16="http://schemas.microsoft.com/office/drawing/2014/main" id="{FD3A92BB-342F-4516-BAFB-D8857EE86968}"/>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0" y="3016962"/>
            <a:ext cx="3242277" cy="3514725"/>
          </a:xfrm>
          <a:prstGeom prst="rect">
            <a:avLst/>
          </a:prstGeom>
        </p:spPr>
      </p:pic>
    </p:spTree>
    <p:extLst>
      <p:ext uri="{BB962C8B-B14F-4D97-AF65-F5344CB8AC3E}">
        <p14:creationId xmlns:p14="http://schemas.microsoft.com/office/powerpoint/2010/main" val="1701531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36302" y="397396"/>
            <a:ext cx="5909702" cy="1025618"/>
          </a:xfrm>
        </p:spPr>
        <p:txBody>
          <a:bodyPr>
            <a:noAutofit/>
          </a:bodyPr>
          <a:lstStyle/>
          <a:p>
            <a:r>
              <a:rPr lang="pl-PL" b="1" dirty="0">
                <a:solidFill>
                  <a:srgbClr val="E63275"/>
                </a:solidFill>
              </a:rPr>
              <a:t>Studium przypadku: </a:t>
            </a:r>
            <a:r>
              <a:rPr lang="pl-PL" b="1" dirty="0"/>
              <a:t>Wsparcie dla kobiet w biznesie</a:t>
            </a:r>
            <a:endParaRPr lang="en-IE" sz="2400" i="1" dirty="0"/>
          </a:p>
          <a:p>
            <a:endParaRPr lang="en-US" sz="3000" dirty="0"/>
          </a:p>
        </p:txBody>
      </p:sp>
      <p:sp>
        <p:nvSpPr>
          <p:cNvPr id="3" name="Text Placeholder 2"/>
          <p:cNvSpPr>
            <a:spLocks noGrp="1"/>
          </p:cNvSpPr>
          <p:nvPr>
            <p:ph type="body" sz="quarter" idx="14"/>
          </p:nvPr>
        </p:nvSpPr>
        <p:spPr>
          <a:xfrm>
            <a:off x="679508" y="2117448"/>
            <a:ext cx="10889565" cy="3975101"/>
          </a:xfrm>
          <a:solidFill>
            <a:schemeClr val="bg1"/>
          </a:solidFill>
        </p:spPr>
        <p:txBody>
          <a:bodyPr/>
          <a:lstStyle/>
          <a:p>
            <a:r>
              <a:rPr lang="en-US" b="1" dirty="0">
                <a:solidFill>
                  <a:srgbClr val="E63275"/>
                </a:solidFill>
              </a:rPr>
              <a:t>T</a:t>
            </a:r>
            <a:r>
              <a:rPr lang="pl-PL" b="1" dirty="0" err="1">
                <a:solidFill>
                  <a:srgbClr val="E63275"/>
                </a:solidFill>
              </a:rPr>
              <a:t>ytuł</a:t>
            </a:r>
            <a:r>
              <a:rPr lang="en-US" b="1" dirty="0">
                <a:solidFill>
                  <a:srgbClr val="E63275"/>
                </a:solidFill>
              </a:rPr>
              <a:t>: </a:t>
            </a:r>
            <a:r>
              <a:rPr lang="pl-PL" dirty="0"/>
              <a:t>Kobiety w biznesie wspierające kobiety w biznesie</a:t>
            </a:r>
          </a:p>
          <a:p>
            <a:r>
              <a:rPr lang="pl-PL" b="1" dirty="0">
                <a:solidFill>
                  <a:srgbClr val="E63275"/>
                </a:solidFill>
              </a:rPr>
              <a:t>Opis</a:t>
            </a:r>
            <a:r>
              <a:rPr lang="en-IE" b="1" dirty="0">
                <a:solidFill>
                  <a:srgbClr val="E63275"/>
                </a:solidFill>
              </a:rPr>
              <a:t>: </a:t>
            </a:r>
            <a:r>
              <a:rPr lang="pl-PL" dirty="0"/>
              <a:t>Organizacje charytatywne stworzone z myślą o kobietach, które pomagają i wspierają je w rozwijaniu własnego biznesu.</a:t>
            </a:r>
          </a:p>
          <a:p>
            <a:r>
              <a:rPr lang="en-IE" b="1" dirty="0">
                <a:solidFill>
                  <a:srgbClr val="E63275"/>
                </a:solidFill>
              </a:rPr>
              <a:t>Video 1: </a:t>
            </a:r>
            <a:r>
              <a:rPr lang="en-IE" b="1" dirty="0"/>
              <a:t> </a:t>
            </a:r>
            <a:r>
              <a:rPr lang="en-US" u="sng" dirty="0">
                <a:hlinkClick r:id="rId2"/>
              </a:rPr>
              <a:t>https://siecprzedsiebiorczychkobiet.pl/biznes-w-kobiecych-rekach/</a:t>
            </a:r>
            <a:endParaRPr lang="en-IE" dirty="0"/>
          </a:p>
          <a:p>
            <a:r>
              <a:rPr lang="en-IE" b="1" dirty="0">
                <a:solidFill>
                  <a:srgbClr val="E63275"/>
                </a:solidFill>
              </a:rPr>
              <a:t>Video 2: </a:t>
            </a:r>
            <a:r>
              <a:rPr lang="en-IE" b="1" dirty="0"/>
              <a:t> </a:t>
            </a:r>
            <a:r>
              <a:rPr lang="en-US" u="sng" dirty="0">
                <a:hlinkClick r:id="rId3"/>
              </a:rPr>
              <a:t>hhttps://www.parp.gov.pl/</a:t>
            </a:r>
            <a:r>
              <a:rPr lang="en-US" dirty="0">
                <a:hlinkClick r:id="rId3"/>
              </a:rPr>
              <a:t> </a:t>
            </a:r>
            <a:endParaRPr lang="en-IE" dirty="0"/>
          </a:p>
          <a:p>
            <a:r>
              <a:rPr lang="en-IE" b="1" dirty="0">
                <a:solidFill>
                  <a:srgbClr val="E63275"/>
                </a:solidFill>
              </a:rPr>
              <a:t>Video 3: </a:t>
            </a:r>
            <a:r>
              <a:rPr lang="en-IE" b="1" dirty="0"/>
              <a:t> </a:t>
            </a:r>
            <a:r>
              <a:rPr lang="en-US" u="sng" dirty="0">
                <a:hlinkClick r:id="rId3"/>
              </a:rPr>
              <a:t>ttps://aip.link/</a:t>
            </a:r>
            <a:endParaRPr lang="en-US" u="sng" dirty="0"/>
          </a:p>
          <a:p>
            <a:r>
              <a:rPr lang="en-IE" b="1" dirty="0">
                <a:solidFill>
                  <a:srgbClr val="E63275"/>
                </a:solidFill>
              </a:rPr>
              <a:t>Video 4: </a:t>
            </a:r>
            <a:r>
              <a:rPr lang="en-IE" b="1" dirty="0"/>
              <a:t> </a:t>
            </a:r>
            <a:r>
              <a:rPr lang="en-US" u="sng" dirty="0">
                <a:hlinkClick r:id="rId4"/>
              </a:rPr>
              <a:t>https://kobietawbiznesie.pl/</a:t>
            </a:r>
            <a:endParaRPr lang="en-IE" dirty="0"/>
          </a:p>
          <a:p>
            <a:r>
              <a:rPr lang="en-IE" b="1" dirty="0">
                <a:solidFill>
                  <a:srgbClr val="E63275"/>
                </a:solidFill>
              </a:rPr>
              <a:t>Video 5: </a:t>
            </a:r>
            <a:r>
              <a:rPr lang="en-IE" b="1" dirty="0"/>
              <a:t> </a:t>
            </a:r>
            <a:r>
              <a:rPr lang="en-US" dirty="0">
                <a:hlinkClick r:id="rId5"/>
              </a:rPr>
              <a:t>https://fundacjamotiwator.pl/</a:t>
            </a:r>
            <a:endParaRPr lang="en-IE" dirty="0"/>
          </a:p>
          <a:p>
            <a:r>
              <a:rPr lang="en-IE" b="1" dirty="0">
                <a:solidFill>
                  <a:srgbClr val="E63275"/>
                </a:solidFill>
              </a:rPr>
              <a:t>Video 6: </a:t>
            </a:r>
            <a:r>
              <a:rPr lang="en-IE" b="1" dirty="0"/>
              <a:t> </a:t>
            </a:r>
            <a:r>
              <a:rPr lang="en-US" u="sng" dirty="0">
                <a:hlinkClick r:id="rId6"/>
              </a:rPr>
              <a:t>https://www.fundacjaliderekbiznesu.pl/</a:t>
            </a:r>
            <a:endParaRPr lang="en-IE" dirty="0"/>
          </a:p>
          <a:p>
            <a:r>
              <a:rPr lang="en-IE" b="1" dirty="0">
                <a:solidFill>
                  <a:srgbClr val="E63275"/>
                </a:solidFill>
              </a:rPr>
              <a:t>Video 7: </a:t>
            </a:r>
            <a:r>
              <a:rPr lang="en-IE" b="1" dirty="0"/>
              <a:t> </a:t>
            </a:r>
            <a:r>
              <a:rPr lang="en-US" u="sng" dirty="0">
                <a:hlinkClick r:id="rId7"/>
              </a:rPr>
              <a:t>http://zarr.szczecin.ibip.pl/public/</a:t>
            </a:r>
            <a:endParaRPr lang="en-IE" dirty="0"/>
          </a:p>
          <a:p>
            <a:endParaRPr lang="en-IE" dirty="0"/>
          </a:p>
          <a:p>
            <a:endParaRPr lang="en-US" dirty="0"/>
          </a:p>
        </p:txBody>
      </p:sp>
      <p:pic>
        <p:nvPicPr>
          <p:cNvPr id="1026" name="Picture 2" descr="Image result for polish flag">
            <a:extLst>
              <a:ext uri="{FF2B5EF4-FFF2-40B4-BE49-F238E27FC236}">
                <a16:creationId xmlns:a16="http://schemas.microsoft.com/office/drawing/2014/main" id="{9160E091-D7E2-4799-B838-760C7726638B}"/>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739503" y="251670"/>
            <a:ext cx="2113266" cy="1317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DACA3FB-57AE-4E2C-98CC-ECEA94856E71}"/>
              </a:ext>
            </a:extLst>
          </p:cNvPr>
          <p:cNvSpPr txBox="1"/>
          <p:nvPr/>
        </p:nvSpPr>
        <p:spPr>
          <a:xfrm>
            <a:off x="9852239" y="1791069"/>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Poland</a:t>
            </a:r>
          </a:p>
        </p:txBody>
      </p:sp>
    </p:spTree>
    <p:extLst>
      <p:ext uri="{BB962C8B-B14F-4D97-AF65-F5344CB8AC3E}">
        <p14:creationId xmlns:p14="http://schemas.microsoft.com/office/powerpoint/2010/main" val="4184601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552835" y="2459392"/>
            <a:ext cx="6491432" cy="2654302"/>
          </a:xfrm>
        </p:spPr>
        <p:txBody>
          <a:bodyPr rtlCol="0"/>
          <a:lstStyle/>
          <a:p>
            <a:r>
              <a:rPr lang="pl-PL" b="1" dirty="0"/>
              <a:t>ROZDZIAŁ</a:t>
            </a:r>
            <a:r>
              <a:rPr lang="en-US" b="1" dirty="0"/>
              <a:t> 2</a:t>
            </a:r>
          </a:p>
          <a:p>
            <a:r>
              <a:rPr kumimoji="1" lang="pl-PL" sz="4100" b="1" dirty="0" err="1">
                <a:latin typeface="Calibri" charset="0"/>
                <a:cs typeface="Calibri" charset="0"/>
              </a:rPr>
              <a:t>Wspołpraca</a:t>
            </a:r>
            <a:r>
              <a:rPr kumimoji="1" lang="pl-PL" sz="4100" b="1" dirty="0">
                <a:latin typeface="Calibri" charset="0"/>
                <a:cs typeface="Calibri" charset="0"/>
              </a:rPr>
              <a:t> w klastrach biznesowych i inkubatorach</a:t>
            </a:r>
            <a:endParaRPr kumimoji="1" lang="en-IE" sz="3600" dirty="0">
              <a:latin typeface="Calibri" charset="0"/>
              <a:cs typeface="Calibri" charset="0"/>
            </a:endParaRPr>
          </a:p>
          <a:p>
            <a:r>
              <a:rPr lang="pl-PL" sz="2400" dirty="0" err="1">
                <a:latin typeface="+mn-lt"/>
              </a:rPr>
              <a:t>Wspołpraca</a:t>
            </a:r>
            <a:r>
              <a:rPr lang="pl-PL" sz="2400" dirty="0">
                <a:latin typeface="+mn-lt"/>
              </a:rPr>
              <a:t> może być „inteligentnym” sposobem pracy dla początkujących przedsiębiorców inżynierskich. Co to oznacza dla Ciebie? W tej sekcji omawiamy zalety współpracy w </a:t>
            </a:r>
            <a:r>
              <a:rPr lang="pl-PL" sz="2400" dirty="0" err="1">
                <a:latin typeface="+mn-lt"/>
              </a:rPr>
              <a:t>Makers</a:t>
            </a:r>
            <a:r>
              <a:rPr lang="pl-PL" sz="2400" dirty="0">
                <a:latin typeface="+mn-lt"/>
              </a:rPr>
              <a:t> i </a:t>
            </a:r>
            <a:r>
              <a:rPr lang="pl-PL" sz="2400" dirty="0" err="1">
                <a:latin typeface="+mn-lt"/>
              </a:rPr>
              <a:t>Hackerspaces</a:t>
            </a:r>
            <a:r>
              <a:rPr lang="pl-PL" sz="2400" dirty="0">
                <a:latin typeface="+mn-lt"/>
              </a:rPr>
              <a:t>…</a:t>
            </a:r>
            <a:endParaRPr kumimoji="1" lang="en-IE" sz="2800" dirty="0">
              <a:latin typeface="Calibri" charset="0"/>
              <a:cs typeface="Calibri" charset="0"/>
            </a:endParaRPr>
          </a:p>
        </p:txBody>
      </p:sp>
      <p:pic>
        <p:nvPicPr>
          <p:cNvPr id="3" name="Picture 2" descr="A picture containing indoor, person, man, woman&#10;&#10;Description automatically generated">
            <a:extLst>
              <a:ext uri="{FF2B5EF4-FFF2-40B4-BE49-F238E27FC236}">
                <a16:creationId xmlns:a16="http://schemas.microsoft.com/office/drawing/2014/main" id="{136A0425-C500-416F-9D0E-C873B6A9D8DF}"/>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9051112" y="1282232"/>
            <a:ext cx="3025273" cy="4059621"/>
          </a:xfrm>
          <a:prstGeom prst="rect">
            <a:avLst/>
          </a:prstGeom>
        </p:spPr>
      </p:pic>
    </p:spTree>
    <p:extLst>
      <p:ext uri="{BB962C8B-B14F-4D97-AF65-F5344CB8AC3E}">
        <p14:creationId xmlns:p14="http://schemas.microsoft.com/office/powerpoint/2010/main" val="1258714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F40FE2-687B-48AD-AD7F-222508ED96AE}"/>
              </a:ext>
            </a:extLst>
          </p:cNvPr>
          <p:cNvSpPr>
            <a:spLocks noGrp="1"/>
          </p:cNvSpPr>
          <p:nvPr>
            <p:ph type="body" sz="quarter" idx="13"/>
          </p:nvPr>
        </p:nvSpPr>
        <p:spPr>
          <a:xfrm>
            <a:off x="3846674" y="1007773"/>
            <a:ext cx="7407087" cy="697353"/>
          </a:xfrm>
        </p:spPr>
        <p:txBody>
          <a:bodyPr>
            <a:normAutofit/>
          </a:bodyPr>
          <a:lstStyle/>
          <a:p>
            <a:pPr>
              <a:spcBef>
                <a:spcPct val="50000"/>
              </a:spcBef>
              <a:defRPr/>
            </a:pPr>
            <a:r>
              <a:rPr lang="en-IE" b="1" dirty="0" err="1">
                <a:solidFill>
                  <a:srgbClr val="E63275"/>
                </a:solidFill>
              </a:rPr>
              <a:t>Współpraca</a:t>
            </a:r>
            <a:endParaRPr lang="en-IE" altLang="en-US" b="1" dirty="0">
              <a:solidFill>
                <a:srgbClr val="E63275"/>
              </a:solidFill>
              <a:cs typeface="Arial" panose="020B0604020202020204" pitchFamily="34" charset="0"/>
            </a:endParaRPr>
          </a:p>
        </p:txBody>
      </p:sp>
      <p:sp>
        <p:nvSpPr>
          <p:cNvPr id="2" name="Text Placeholder 1">
            <a:extLst>
              <a:ext uri="{FF2B5EF4-FFF2-40B4-BE49-F238E27FC236}">
                <a16:creationId xmlns:a16="http://schemas.microsoft.com/office/drawing/2014/main" id="{214C3D14-AFF8-40A1-86F5-06E52364F104}"/>
              </a:ext>
            </a:extLst>
          </p:cNvPr>
          <p:cNvSpPr>
            <a:spLocks noGrp="1"/>
          </p:cNvSpPr>
          <p:nvPr>
            <p:ph type="body" sz="quarter" idx="14"/>
          </p:nvPr>
        </p:nvSpPr>
        <p:spPr>
          <a:xfrm>
            <a:off x="479244" y="2891808"/>
            <a:ext cx="11233512" cy="3616241"/>
          </a:xfrm>
          <a:solidFill>
            <a:schemeClr val="bg1"/>
          </a:solidFill>
        </p:spPr>
        <p:txBody>
          <a:bodyPr/>
          <a:lstStyle/>
          <a:p>
            <a:pPr>
              <a:spcBef>
                <a:spcPct val="50000"/>
              </a:spcBef>
              <a:defRPr/>
            </a:pPr>
            <a:r>
              <a:rPr lang="pl-PL" altLang="en-US" dirty="0">
                <a:cs typeface="Arial" panose="020B0604020202020204" pitchFamily="34" charset="0"/>
              </a:rPr>
              <a:t>Przestrzenią współpracy mogą być…</a:t>
            </a:r>
          </a:p>
          <a:p>
            <a:pPr>
              <a:spcBef>
                <a:spcPct val="50000"/>
              </a:spcBef>
              <a:defRPr/>
            </a:pPr>
            <a:r>
              <a:rPr lang="pl-PL" altLang="en-US" b="1" dirty="0">
                <a:cs typeface="Arial" panose="020B0604020202020204" pitchFamily="34" charset="0"/>
              </a:rPr>
              <a:t>Obszary robocze </a:t>
            </a:r>
            <a:r>
              <a:rPr lang="pl-PL" altLang="en-US" dirty="0">
                <a:cs typeface="Arial" panose="020B0604020202020204" pitchFamily="34" charset="0"/>
              </a:rPr>
              <a:t>oparte na członkostwie, w których różne grupy freelancerów, pracowników zdalnych i innych niezależnych specjalistów współpracują ze sobą we wspólnym środowisku.</a:t>
            </a:r>
          </a:p>
          <a:p>
            <a:pPr>
              <a:spcBef>
                <a:spcPct val="50000"/>
              </a:spcBef>
              <a:defRPr/>
            </a:pPr>
            <a:r>
              <a:rPr lang="pl-PL" altLang="en-US" dirty="0">
                <a:cs typeface="Arial" panose="020B0604020202020204" pitchFamily="34" charset="0"/>
              </a:rPr>
              <a:t>Obecnie istnieje zwiększona dostępność przestrzeni współpracy w wielu różnych postaciach. W tym module dowiesz się o różnych formatach i zastosujesz tę naukę dla swoich własnych potrzeb.</a:t>
            </a:r>
            <a:endParaRPr lang="en-IE" dirty="0"/>
          </a:p>
        </p:txBody>
      </p:sp>
    </p:spTree>
    <p:extLst>
      <p:ext uri="{BB962C8B-B14F-4D97-AF65-F5344CB8AC3E}">
        <p14:creationId xmlns:p14="http://schemas.microsoft.com/office/powerpoint/2010/main" val="1751586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386ADB7-5CCE-40C8-9369-C38B1E966711}"/>
              </a:ext>
            </a:extLst>
          </p:cNvPr>
          <p:cNvSpPr>
            <a:spLocks noGrp="1"/>
          </p:cNvSpPr>
          <p:nvPr>
            <p:ph type="body" sz="quarter" idx="15"/>
          </p:nvPr>
        </p:nvSpPr>
        <p:spPr/>
        <p:txBody>
          <a:bodyPr/>
          <a:lstStyle/>
          <a:p>
            <a:pPr marL="90488" indent="-376238">
              <a:buFont typeface="Arial" charset="0"/>
              <a:buChar char="•"/>
              <a:defRPr/>
            </a:pPr>
            <a:r>
              <a:rPr lang="pl-PL" altLang="en-US" dirty="0">
                <a:solidFill>
                  <a:srgbClr val="10B1A2"/>
                </a:solidFill>
                <a:cs typeface="Arial" panose="020B0604020202020204" pitchFamily="34" charset="0"/>
              </a:rPr>
              <a:t>Współpraca</a:t>
            </a:r>
          </a:p>
          <a:p>
            <a:pPr marL="90488" indent="-376238">
              <a:buFont typeface="Arial" charset="0"/>
              <a:buChar char="•"/>
              <a:defRPr/>
            </a:pPr>
            <a:r>
              <a:rPr lang="pl-PL" altLang="en-US" dirty="0">
                <a:solidFill>
                  <a:srgbClr val="10B1A2"/>
                </a:solidFill>
                <a:cs typeface="Arial" panose="020B0604020202020204" pitchFamily="34" charset="0"/>
              </a:rPr>
              <a:t>Społeczność</a:t>
            </a:r>
          </a:p>
          <a:p>
            <a:pPr marL="90488" indent="-376238">
              <a:buFont typeface="Arial" charset="0"/>
              <a:buChar char="•"/>
              <a:defRPr/>
            </a:pPr>
            <a:r>
              <a:rPr lang="pl-PL" altLang="en-US" dirty="0">
                <a:solidFill>
                  <a:srgbClr val="10B1A2"/>
                </a:solidFill>
                <a:cs typeface="Arial" panose="020B0604020202020204" pitchFamily="34" charset="0"/>
              </a:rPr>
              <a:t>Otwartość</a:t>
            </a:r>
          </a:p>
          <a:p>
            <a:pPr marL="90488" indent="-376238">
              <a:buFont typeface="Arial" charset="0"/>
              <a:buChar char="•"/>
              <a:defRPr/>
            </a:pPr>
            <a:r>
              <a:rPr lang="pl-PL" altLang="en-US" dirty="0">
                <a:solidFill>
                  <a:srgbClr val="10B1A2"/>
                </a:solidFill>
                <a:cs typeface="Arial" panose="020B0604020202020204" pitchFamily="34" charset="0"/>
              </a:rPr>
              <a:t>Dostępność</a:t>
            </a:r>
          </a:p>
          <a:p>
            <a:pPr marL="90488" indent="-376238">
              <a:buFont typeface="Arial" charset="0"/>
              <a:buChar char="•"/>
              <a:defRPr/>
            </a:pPr>
            <a:r>
              <a:rPr lang="pl-PL" altLang="en-US" dirty="0">
                <a:solidFill>
                  <a:srgbClr val="10B1A2"/>
                </a:solidFill>
                <a:cs typeface="Arial" panose="020B0604020202020204" pitchFamily="34" charset="0"/>
              </a:rPr>
              <a:t>Zrównoważony rozwój</a:t>
            </a:r>
            <a:endParaRPr lang="en-IE" dirty="0">
              <a:solidFill>
                <a:srgbClr val="10B1A2"/>
              </a:solidFill>
            </a:endParaRPr>
          </a:p>
        </p:txBody>
      </p:sp>
      <p:sp>
        <p:nvSpPr>
          <p:cNvPr id="6" name="Text Placeholder 5">
            <a:extLst>
              <a:ext uri="{FF2B5EF4-FFF2-40B4-BE49-F238E27FC236}">
                <a16:creationId xmlns:a16="http://schemas.microsoft.com/office/drawing/2014/main" id="{53201995-AE88-4EC5-9C52-C6AD838A301D}"/>
              </a:ext>
            </a:extLst>
          </p:cNvPr>
          <p:cNvSpPr>
            <a:spLocks noGrp="1"/>
          </p:cNvSpPr>
          <p:nvPr>
            <p:ph type="body" sz="quarter" idx="16"/>
          </p:nvPr>
        </p:nvSpPr>
        <p:spPr>
          <a:xfrm>
            <a:off x="7441035" y="2107839"/>
            <a:ext cx="4128036" cy="3975101"/>
          </a:xfrm>
        </p:spPr>
        <p:txBody>
          <a:bodyPr/>
          <a:lstStyle/>
          <a:p>
            <a:pPr>
              <a:buClr>
                <a:srgbClr val="E63275"/>
              </a:buClr>
              <a:defRPr/>
            </a:pPr>
            <a:r>
              <a:rPr lang="pl-PL" altLang="en-US" b="1" dirty="0">
                <a:solidFill>
                  <a:srgbClr val="E63275"/>
                </a:solidFill>
                <a:cs typeface="Arial" panose="020B0604020202020204" pitchFamily="34" charset="0"/>
              </a:rPr>
              <a:t>Co to dla Ciebie znaczy?</a:t>
            </a:r>
            <a:endParaRPr lang="en-IE" altLang="en-US" b="1" dirty="0">
              <a:solidFill>
                <a:srgbClr val="E63275"/>
              </a:solidFill>
              <a:cs typeface="Arial" panose="020B0604020202020204" pitchFamily="34" charset="0"/>
            </a:endParaRPr>
          </a:p>
          <a:p>
            <a:pPr marL="342900" indent="-342900">
              <a:buClr>
                <a:srgbClr val="E63275"/>
              </a:buClr>
              <a:buFont typeface="Arial" charset="0"/>
              <a:buChar char="•"/>
              <a:defRPr/>
            </a:pPr>
            <a:r>
              <a:rPr lang="pl-PL" altLang="en-US" dirty="0">
                <a:solidFill>
                  <a:srgbClr val="7A7C7E"/>
                </a:solidFill>
                <a:cs typeface="Arial" panose="020B0604020202020204" pitchFamily="34" charset="0"/>
              </a:rPr>
              <a:t>Osiągnij więcej niż mógłbyś sam</a:t>
            </a:r>
          </a:p>
          <a:p>
            <a:pPr marL="342900" indent="-342900">
              <a:buClr>
                <a:srgbClr val="E63275"/>
              </a:buClr>
              <a:buFont typeface="Arial" charset="0"/>
              <a:buChar char="•"/>
              <a:defRPr/>
            </a:pPr>
            <a:r>
              <a:rPr lang="pl-PL" altLang="en-US" dirty="0">
                <a:solidFill>
                  <a:srgbClr val="7A7C7E"/>
                </a:solidFill>
                <a:cs typeface="Arial" panose="020B0604020202020204" pitchFamily="34" charset="0"/>
              </a:rPr>
              <a:t>Opanowanie kosztów, wspólne zasoby</a:t>
            </a:r>
          </a:p>
          <a:p>
            <a:pPr marL="342900" indent="-342900">
              <a:buClr>
                <a:srgbClr val="E63275"/>
              </a:buClr>
              <a:buFont typeface="Arial" charset="0"/>
              <a:buChar char="•"/>
              <a:defRPr/>
            </a:pPr>
            <a:r>
              <a:rPr lang="pl-PL" altLang="en-US" dirty="0">
                <a:solidFill>
                  <a:srgbClr val="7A7C7E"/>
                </a:solidFill>
                <a:cs typeface="Arial" panose="020B0604020202020204" pitchFamily="34" charset="0"/>
              </a:rPr>
              <a:t>Dzielenie się energią, pomysłami i przestrzenią</a:t>
            </a:r>
          </a:p>
          <a:p>
            <a:pPr marL="342900" indent="-342900">
              <a:buClr>
                <a:srgbClr val="E63275"/>
              </a:buClr>
              <a:buFont typeface="Arial" charset="0"/>
              <a:buChar char="•"/>
              <a:defRPr/>
            </a:pPr>
            <a:r>
              <a:rPr lang="pl-PL" altLang="en-US" dirty="0">
                <a:solidFill>
                  <a:srgbClr val="7A7C7E"/>
                </a:solidFill>
                <a:cs typeface="Arial" panose="020B0604020202020204" pitchFamily="34" charset="0"/>
              </a:rPr>
              <a:t>Pracuj na swój sposób</a:t>
            </a:r>
          </a:p>
          <a:p>
            <a:pPr marL="342900" indent="-342900">
              <a:buClr>
                <a:srgbClr val="E63275"/>
              </a:buClr>
              <a:buFont typeface="Arial" charset="0"/>
              <a:buChar char="•"/>
              <a:defRPr/>
            </a:pPr>
            <a:r>
              <a:rPr lang="pl-PL" altLang="en-US" dirty="0">
                <a:solidFill>
                  <a:srgbClr val="7A7C7E"/>
                </a:solidFill>
                <a:cs typeface="Arial" panose="020B0604020202020204" pitchFamily="34" charset="0"/>
              </a:rPr>
              <a:t>Dostępne dla każdego, kto tego potrzebuje</a:t>
            </a:r>
            <a:endParaRPr lang="en-IE" dirty="0"/>
          </a:p>
        </p:txBody>
      </p:sp>
      <p:sp>
        <p:nvSpPr>
          <p:cNvPr id="7" name="Text Placeholder 2">
            <a:extLst>
              <a:ext uri="{FF2B5EF4-FFF2-40B4-BE49-F238E27FC236}">
                <a16:creationId xmlns:a16="http://schemas.microsoft.com/office/drawing/2014/main" id="{C1A21322-8D8B-41EC-A972-F94B0995F5E0}"/>
              </a:ext>
            </a:extLst>
          </p:cNvPr>
          <p:cNvSpPr>
            <a:spLocks noGrp="1"/>
          </p:cNvSpPr>
          <p:nvPr>
            <p:ph type="body" sz="quarter" idx="13"/>
          </p:nvPr>
        </p:nvSpPr>
        <p:spPr>
          <a:xfrm>
            <a:off x="4162425" y="1008063"/>
            <a:ext cx="7407275" cy="696912"/>
          </a:xfrm>
        </p:spPr>
        <p:txBody>
          <a:bodyPr>
            <a:normAutofit fontScale="92500"/>
          </a:bodyPr>
          <a:lstStyle/>
          <a:p>
            <a:pPr>
              <a:spcBef>
                <a:spcPct val="50000"/>
              </a:spcBef>
              <a:defRPr/>
            </a:pPr>
            <a:r>
              <a:rPr lang="en-IE" b="1" dirty="0" err="1">
                <a:solidFill>
                  <a:srgbClr val="E63275"/>
                </a:solidFill>
              </a:rPr>
              <a:t>Słowa</a:t>
            </a:r>
            <a:r>
              <a:rPr lang="en-IE" b="1" dirty="0">
                <a:solidFill>
                  <a:srgbClr val="E63275"/>
                </a:solidFill>
              </a:rPr>
              <a:t> </a:t>
            </a:r>
            <a:r>
              <a:rPr lang="en-IE" b="1" dirty="0" err="1">
                <a:solidFill>
                  <a:srgbClr val="E63275"/>
                </a:solidFill>
              </a:rPr>
              <a:t>kluczowe</a:t>
            </a:r>
            <a:r>
              <a:rPr lang="en-IE" b="1" dirty="0">
                <a:solidFill>
                  <a:srgbClr val="E63275"/>
                </a:solidFill>
              </a:rPr>
              <a:t> </a:t>
            </a:r>
            <a:r>
              <a:rPr lang="en-IE" b="1" dirty="0" err="1">
                <a:solidFill>
                  <a:srgbClr val="E63275"/>
                </a:solidFill>
              </a:rPr>
              <a:t>dotyczące</a:t>
            </a:r>
            <a:r>
              <a:rPr lang="en-IE" b="1" dirty="0">
                <a:solidFill>
                  <a:srgbClr val="E63275"/>
                </a:solidFill>
              </a:rPr>
              <a:t> </a:t>
            </a:r>
            <a:r>
              <a:rPr lang="en-IE" b="1" dirty="0" err="1">
                <a:solidFill>
                  <a:srgbClr val="E63275"/>
                </a:solidFill>
              </a:rPr>
              <a:t>współpracy</a:t>
            </a:r>
            <a:endParaRPr lang="en-IE" altLang="en-US" b="1" dirty="0">
              <a:solidFill>
                <a:srgbClr val="E63275"/>
              </a:solidFill>
              <a:cs typeface="Arial" panose="020B0604020202020204" pitchFamily="34" charset="0"/>
            </a:endParaRPr>
          </a:p>
        </p:txBody>
      </p:sp>
      <p:pic>
        <p:nvPicPr>
          <p:cNvPr id="3" name="Picture 2" descr="A person sitting at a table&#10;&#10;Description automatically generated">
            <a:extLst>
              <a:ext uri="{FF2B5EF4-FFF2-40B4-BE49-F238E27FC236}">
                <a16:creationId xmlns:a16="http://schemas.microsoft.com/office/drawing/2014/main" id="{BC25808A-1649-4600-87FB-A6EC7E6C64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429000"/>
            <a:ext cx="3807085" cy="2806117"/>
          </a:xfrm>
          <a:prstGeom prst="rect">
            <a:avLst/>
          </a:prstGeom>
        </p:spPr>
      </p:pic>
    </p:spTree>
    <p:extLst>
      <p:ext uri="{BB962C8B-B14F-4D97-AF65-F5344CB8AC3E}">
        <p14:creationId xmlns:p14="http://schemas.microsoft.com/office/powerpoint/2010/main" val="2957311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3130331" y="264570"/>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solidFill>
                  <a:srgbClr val="E95273"/>
                </a:solidFill>
              </a:rPr>
              <a:t> </a:t>
            </a:r>
          </a:p>
        </p:txBody>
      </p:sp>
      <p:sp>
        <p:nvSpPr>
          <p:cNvPr id="3" name="Text Placeholder 2">
            <a:extLst>
              <a:ext uri="{FF2B5EF4-FFF2-40B4-BE49-F238E27FC236}">
                <a16:creationId xmlns:a16="http://schemas.microsoft.com/office/drawing/2014/main" id="{2BF40FE2-687B-48AD-AD7F-222508ED96AE}"/>
              </a:ext>
            </a:extLst>
          </p:cNvPr>
          <p:cNvSpPr>
            <a:spLocks noGrp="1"/>
          </p:cNvSpPr>
          <p:nvPr>
            <p:ph type="body" sz="quarter" idx="13"/>
          </p:nvPr>
        </p:nvSpPr>
        <p:spPr/>
        <p:txBody>
          <a:bodyPr>
            <a:normAutofit/>
          </a:bodyPr>
          <a:lstStyle/>
          <a:p>
            <a:pPr>
              <a:spcBef>
                <a:spcPct val="50000"/>
              </a:spcBef>
              <a:defRPr/>
            </a:pPr>
            <a:r>
              <a:rPr lang="pl-PL" b="1" dirty="0">
                <a:solidFill>
                  <a:srgbClr val="E63275"/>
                </a:solidFill>
              </a:rPr>
              <a:t>Współpraca</a:t>
            </a:r>
            <a:endParaRPr lang="en-IE" altLang="en-US" b="1" dirty="0">
              <a:solidFill>
                <a:srgbClr val="E63275"/>
              </a:solidFill>
              <a:cs typeface="Arial" panose="020B0604020202020204" pitchFamily="34" charset="0"/>
            </a:endParaRPr>
          </a:p>
        </p:txBody>
      </p:sp>
      <p:sp>
        <p:nvSpPr>
          <p:cNvPr id="7" name="Text Placeholder 3">
            <a:extLst>
              <a:ext uri="{FF2B5EF4-FFF2-40B4-BE49-F238E27FC236}">
                <a16:creationId xmlns:a16="http://schemas.microsoft.com/office/drawing/2014/main" id="{C6D6B600-8511-4856-9B03-7F3CCB78777E}"/>
              </a:ext>
            </a:extLst>
          </p:cNvPr>
          <p:cNvSpPr>
            <a:spLocks noGrp="1"/>
          </p:cNvSpPr>
          <p:nvPr>
            <p:ph type="body" sz="quarter" idx="14"/>
          </p:nvPr>
        </p:nvSpPr>
        <p:spPr>
          <a:xfrm>
            <a:off x="4162425" y="2117725"/>
            <a:ext cx="7407275" cy="3975100"/>
          </a:xfrm>
        </p:spPr>
        <p:txBody>
          <a:bodyPr/>
          <a:lstStyle/>
          <a:p>
            <a:pPr>
              <a:lnSpc>
                <a:spcPct val="100000"/>
              </a:lnSpc>
              <a:tabLst>
                <a:tab pos="176213" algn="l"/>
              </a:tabLst>
              <a:defRPr/>
            </a:pPr>
            <a:r>
              <a:rPr lang="pl-PL" altLang="en-US" dirty="0">
                <a:solidFill>
                  <a:srgbClr val="7A7C7E"/>
                </a:solidFill>
                <a:cs typeface="Arial" panose="020B0604020202020204" pitchFamily="34" charset="0"/>
              </a:rPr>
              <a:t>Dla wielu początkujących przedsiębiorców, którzy „idą do pracy” przy stole kuchennym, wolnym pokoju lub szopie ogrodowej, sprzątanie swojej pracy, aby wrócić do życia rodzinnego, jest dla wielu nieustannym wyzwaniem. </a:t>
            </a:r>
          </a:p>
          <a:p>
            <a:pPr>
              <a:lnSpc>
                <a:spcPct val="100000"/>
              </a:lnSpc>
              <a:tabLst>
                <a:tab pos="176213" algn="l"/>
              </a:tabLst>
              <a:defRPr/>
            </a:pPr>
            <a:r>
              <a:rPr lang="pl-PL" altLang="en-US" b="1" dirty="0">
                <a:solidFill>
                  <a:srgbClr val="10B1A2"/>
                </a:solidFill>
                <a:latin typeface="Calibri" panose="020F0502020204030204" pitchFamily="34" charset="0"/>
                <a:cs typeface="Calibri" panose="020F0502020204030204" pitchFamily="34" charset="0"/>
              </a:rPr>
              <a:t>Przestrzenie </a:t>
            </a:r>
            <a:r>
              <a:rPr lang="pl-PL" altLang="en-US" b="1" dirty="0" err="1">
                <a:solidFill>
                  <a:srgbClr val="10B1A2"/>
                </a:solidFill>
                <a:latin typeface="Calibri" panose="020F0502020204030204" pitchFamily="34" charset="0"/>
                <a:cs typeface="Calibri" panose="020F0502020204030204" pitchFamily="34" charset="0"/>
              </a:rPr>
              <a:t>wspołpracy</a:t>
            </a:r>
            <a:r>
              <a:rPr lang="pl-PL" altLang="en-US" b="1" dirty="0">
                <a:solidFill>
                  <a:srgbClr val="10B1A2"/>
                </a:solidFill>
                <a:latin typeface="Calibri" panose="020F0502020204030204" pitchFamily="34" charset="0"/>
                <a:cs typeface="Calibri" panose="020F0502020204030204" pitchFamily="34" charset="0"/>
              </a:rPr>
              <a:t> skupiają ludzi pracujących nad wieloma różnymi projektami / kontraktami, dlatego istnieje niewielka bezpośrednia konkurencja. Zazwyczaj oferują niedrogie miejsce do pracy, szybkie łącze szerokopasmowe, dostęp do obiektów, a w niektórych przypadkach do sprzętu</a:t>
            </a:r>
            <a:endParaRPr lang="en-IE" dirty="0"/>
          </a:p>
        </p:txBody>
      </p:sp>
      <p:pic>
        <p:nvPicPr>
          <p:cNvPr id="8" name="Picture 7">
            <a:extLst>
              <a:ext uri="{FF2B5EF4-FFF2-40B4-BE49-F238E27FC236}">
                <a16:creationId xmlns:a16="http://schemas.microsoft.com/office/drawing/2014/main" id="{28DA9A67-F7C8-4EB7-BDCD-B868171F47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315" y="3124899"/>
            <a:ext cx="3689975" cy="2841281"/>
          </a:xfrm>
          <a:prstGeom prst="rect">
            <a:avLst/>
          </a:prstGeom>
        </p:spPr>
      </p:pic>
    </p:spTree>
    <p:extLst>
      <p:ext uri="{BB962C8B-B14F-4D97-AF65-F5344CB8AC3E}">
        <p14:creationId xmlns:p14="http://schemas.microsoft.com/office/powerpoint/2010/main" val="162200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3130331" y="264570"/>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solidFill>
                  <a:srgbClr val="E95273"/>
                </a:solidFill>
              </a:rPr>
              <a:t> </a:t>
            </a:r>
          </a:p>
        </p:txBody>
      </p:sp>
      <p:sp>
        <p:nvSpPr>
          <p:cNvPr id="3" name="Text Placeholder 2">
            <a:extLst>
              <a:ext uri="{FF2B5EF4-FFF2-40B4-BE49-F238E27FC236}">
                <a16:creationId xmlns:a16="http://schemas.microsoft.com/office/drawing/2014/main" id="{2BF40FE2-687B-48AD-AD7F-222508ED96AE}"/>
              </a:ext>
            </a:extLst>
          </p:cNvPr>
          <p:cNvSpPr>
            <a:spLocks noGrp="1"/>
          </p:cNvSpPr>
          <p:nvPr>
            <p:ph type="body" sz="quarter" idx="13"/>
          </p:nvPr>
        </p:nvSpPr>
        <p:spPr>
          <a:xfrm>
            <a:off x="4161984" y="997263"/>
            <a:ext cx="7407087" cy="697353"/>
          </a:xfrm>
        </p:spPr>
        <p:txBody>
          <a:bodyPr>
            <a:normAutofit/>
          </a:bodyPr>
          <a:lstStyle/>
          <a:p>
            <a:r>
              <a:rPr lang="pl-PL" altLang="en-US" b="1" dirty="0">
                <a:solidFill>
                  <a:srgbClr val="E63275"/>
                </a:solidFill>
                <a:cs typeface="Arial" panose="020B0604020202020204" pitchFamily="34" charset="0"/>
              </a:rPr>
              <a:t>M</a:t>
            </a:r>
            <a:r>
              <a:rPr lang="en-IE" altLang="en-US" b="1" dirty="0" err="1">
                <a:solidFill>
                  <a:srgbClr val="E63275"/>
                </a:solidFill>
                <a:cs typeface="Arial" panose="020B0604020202020204" pitchFamily="34" charset="0"/>
              </a:rPr>
              <a:t>otywacje</a:t>
            </a:r>
            <a:r>
              <a:rPr lang="en-IE" altLang="en-US" b="1" dirty="0">
                <a:solidFill>
                  <a:srgbClr val="E63275"/>
                </a:solidFill>
                <a:cs typeface="Arial" panose="020B0604020202020204" pitchFamily="34" charset="0"/>
              </a:rPr>
              <a:t> do </a:t>
            </a:r>
            <a:r>
              <a:rPr lang="pl-PL" altLang="en-US" b="1" dirty="0" err="1">
                <a:solidFill>
                  <a:srgbClr val="E63275"/>
                </a:solidFill>
                <a:cs typeface="Arial" panose="020B0604020202020204" pitchFamily="34" charset="0"/>
              </a:rPr>
              <a:t>współ</a:t>
            </a:r>
            <a:r>
              <a:rPr lang="en-IE" altLang="en-US" b="1" dirty="0" err="1">
                <a:solidFill>
                  <a:srgbClr val="E63275"/>
                </a:solidFill>
                <a:cs typeface="Arial" panose="020B0604020202020204" pitchFamily="34" charset="0"/>
              </a:rPr>
              <a:t>pracy</a:t>
            </a:r>
            <a:endParaRPr lang="en-IE" altLang="en-US" b="1" dirty="0">
              <a:solidFill>
                <a:srgbClr val="E63275"/>
              </a:solidFill>
              <a:cs typeface="Arial" panose="020B0604020202020204" pitchFamily="34" charset="0"/>
            </a:endParaRPr>
          </a:p>
        </p:txBody>
      </p:sp>
      <p:sp>
        <p:nvSpPr>
          <p:cNvPr id="7" name="Text Placeholder 3">
            <a:extLst>
              <a:ext uri="{FF2B5EF4-FFF2-40B4-BE49-F238E27FC236}">
                <a16:creationId xmlns:a16="http://schemas.microsoft.com/office/drawing/2014/main" id="{C6D6B600-8511-4856-9B03-7F3CCB78777E}"/>
              </a:ext>
            </a:extLst>
          </p:cNvPr>
          <p:cNvSpPr>
            <a:spLocks noGrp="1"/>
          </p:cNvSpPr>
          <p:nvPr>
            <p:ph type="body" sz="quarter" idx="14"/>
          </p:nvPr>
        </p:nvSpPr>
        <p:spPr>
          <a:xfrm>
            <a:off x="4162425" y="2117725"/>
            <a:ext cx="7407275" cy="3975100"/>
          </a:xfrm>
        </p:spPr>
        <p:txBody>
          <a:bodyPr/>
          <a:lstStyle/>
          <a:p>
            <a:pPr>
              <a:defRPr/>
            </a:pPr>
            <a:r>
              <a:rPr lang="pl-PL" altLang="en-US" dirty="0">
                <a:solidFill>
                  <a:srgbClr val="7A7C7E"/>
                </a:solidFill>
                <a:cs typeface="Arial" panose="020B0604020202020204" pitchFamily="34" charset="0"/>
              </a:rPr>
              <a:t>Raport opublikowany w </a:t>
            </a:r>
            <a:r>
              <a:rPr lang="pl-PL" altLang="en-US" b="1" dirty="0">
                <a:solidFill>
                  <a:srgbClr val="10B1A2"/>
                </a:solidFill>
                <a:cs typeface="Arial" panose="020B0604020202020204" pitchFamily="34" charset="0"/>
              </a:rPr>
              <a:t>Harvard Business </a:t>
            </a:r>
            <a:r>
              <a:rPr lang="pl-PL" altLang="en-US" b="1" dirty="0" err="1">
                <a:solidFill>
                  <a:srgbClr val="10B1A2"/>
                </a:solidFill>
                <a:cs typeface="Arial" panose="020B0604020202020204" pitchFamily="34" charset="0"/>
              </a:rPr>
              <a:t>Review</a:t>
            </a:r>
            <a:r>
              <a:rPr lang="pl-PL" altLang="en-US" b="1" dirty="0">
                <a:solidFill>
                  <a:srgbClr val="10B1A2"/>
                </a:solidFill>
                <a:cs typeface="Arial" panose="020B0604020202020204" pitchFamily="34" charset="0"/>
              </a:rPr>
              <a:t> </a:t>
            </a:r>
            <a:r>
              <a:rPr lang="pl-PL" altLang="en-US" dirty="0">
                <a:solidFill>
                  <a:srgbClr val="7A7C7E"/>
                </a:solidFill>
                <a:cs typeface="Arial" panose="020B0604020202020204" pitchFamily="34" charset="0"/>
              </a:rPr>
              <a:t>wykazał, że ludzie rozwijają się w przestrzeni coworkingowej.</a:t>
            </a:r>
          </a:p>
          <a:p>
            <a:pPr marL="342900" indent="-342900">
              <a:buFont typeface="Arial" panose="020B0604020202020204" pitchFamily="34" charset="0"/>
              <a:buChar char="•"/>
              <a:defRPr/>
            </a:pPr>
            <a:r>
              <a:rPr lang="pl-PL" altLang="en-US" dirty="0">
                <a:solidFill>
                  <a:srgbClr val="7A7C7E"/>
                </a:solidFill>
                <a:cs typeface="Arial" panose="020B0604020202020204" pitchFamily="34" charset="0"/>
              </a:rPr>
              <a:t>Osoby korzystające z przestrzeni coworkingowych postrzegają swoją pracę jako znaczącą, ponieważ mogą zaangażować się w pracę całym sobą.</a:t>
            </a:r>
          </a:p>
          <a:p>
            <a:pPr marL="342900" indent="-342900">
              <a:buFont typeface="Arial" panose="020B0604020202020204" pitchFamily="34" charset="0"/>
              <a:buChar char="•"/>
              <a:defRPr/>
            </a:pPr>
            <a:r>
              <a:rPr lang="pl-PL" altLang="en-US" dirty="0">
                <a:solidFill>
                  <a:srgbClr val="7A7C7E"/>
                </a:solidFill>
                <a:cs typeface="Arial" panose="020B0604020202020204" pitchFamily="34" charset="0"/>
              </a:rPr>
              <a:t>Podjęcie decyzji o odejściu z płatnej pracy, solidnego dochodu i założenie własnej kreatywnej firmy z domu może być naprawdę zniechęcające. Współpraca może pomóc, ponieważ oferuje tańszy start, pomoc i zachętę poprzez interakcję z innymi podobnie myślącymi ludźmi.</a:t>
            </a:r>
            <a:endParaRPr lang="en-IE" dirty="0"/>
          </a:p>
        </p:txBody>
      </p:sp>
      <p:pic>
        <p:nvPicPr>
          <p:cNvPr id="4" name="Picture 3" descr="A group of people posing for the camera&#10;&#10;Description automatically generated">
            <a:extLst>
              <a:ext uri="{FF2B5EF4-FFF2-40B4-BE49-F238E27FC236}">
                <a16:creationId xmlns:a16="http://schemas.microsoft.com/office/drawing/2014/main" id="{7AC4B2F9-02B6-4094-BB13-530ED94A82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304" y="2856135"/>
            <a:ext cx="3737295" cy="3737295"/>
          </a:xfrm>
          <a:prstGeom prst="rect">
            <a:avLst/>
          </a:prstGeom>
        </p:spPr>
      </p:pic>
    </p:spTree>
    <p:extLst>
      <p:ext uri="{BB962C8B-B14F-4D97-AF65-F5344CB8AC3E}">
        <p14:creationId xmlns:p14="http://schemas.microsoft.com/office/powerpoint/2010/main" val="1234595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F40FE2-687B-48AD-AD7F-222508ED96AE}"/>
              </a:ext>
            </a:extLst>
          </p:cNvPr>
          <p:cNvSpPr>
            <a:spLocks noGrp="1"/>
          </p:cNvSpPr>
          <p:nvPr>
            <p:ph type="body" sz="quarter" idx="13"/>
          </p:nvPr>
        </p:nvSpPr>
        <p:spPr>
          <a:xfrm>
            <a:off x="3782956" y="732269"/>
            <a:ext cx="7407087" cy="697353"/>
          </a:xfrm>
        </p:spPr>
        <p:txBody>
          <a:bodyPr>
            <a:normAutofit/>
          </a:bodyPr>
          <a:lstStyle/>
          <a:p>
            <a:r>
              <a:rPr lang="pl-PL" altLang="en-US" b="1" dirty="0">
                <a:solidFill>
                  <a:srgbClr val="E63275"/>
                </a:solidFill>
                <a:cs typeface="Arial" panose="020B0604020202020204" pitchFamily="34" charset="0"/>
              </a:rPr>
              <a:t>M</a:t>
            </a:r>
            <a:r>
              <a:rPr lang="en-IE" altLang="en-US" b="1" dirty="0" err="1">
                <a:solidFill>
                  <a:srgbClr val="E63275"/>
                </a:solidFill>
                <a:cs typeface="Arial" panose="020B0604020202020204" pitchFamily="34" charset="0"/>
              </a:rPr>
              <a:t>otywacje</a:t>
            </a:r>
            <a:r>
              <a:rPr lang="en-IE" altLang="en-US" b="1" dirty="0">
                <a:solidFill>
                  <a:srgbClr val="E63275"/>
                </a:solidFill>
                <a:cs typeface="Arial" panose="020B0604020202020204" pitchFamily="34" charset="0"/>
              </a:rPr>
              <a:t> do </a:t>
            </a:r>
            <a:r>
              <a:rPr lang="pl-PL" altLang="en-US" b="1" dirty="0" err="1">
                <a:solidFill>
                  <a:srgbClr val="E63275"/>
                </a:solidFill>
                <a:cs typeface="Arial" panose="020B0604020202020204" pitchFamily="34" charset="0"/>
              </a:rPr>
              <a:t>współ</a:t>
            </a:r>
            <a:r>
              <a:rPr lang="en-IE" altLang="en-US" b="1" dirty="0" err="1">
                <a:solidFill>
                  <a:srgbClr val="E63275"/>
                </a:solidFill>
                <a:cs typeface="Arial" panose="020B0604020202020204" pitchFamily="34" charset="0"/>
              </a:rPr>
              <a:t>pracy</a:t>
            </a:r>
            <a:endParaRPr lang="en-IE" altLang="en-US" b="1" dirty="0">
              <a:solidFill>
                <a:srgbClr val="E63275"/>
              </a:solidFill>
              <a:cs typeface="Arial" panose="020B0604020202020204" pitchFamily="34" charset="0"/>
            </a:endParaRPr>
          </a:p>
        </p:txBody>
      </p:sp>
      <p:sp>
        <p:nvSpPr>
          <p:cNvPr id="7" name="Text Placeholder 3">
            <a:extLst>
              <a:ext uri="{FF2B5EF4-FFF2-40B4-BE49-F238E27FC236}">
                <a16:creationId xmlns:a16="http://schemas.microsoft.com/office/drawing/2014/main" id="{C6D6B600-8511-4856-9B03-7F3CCB78777E}"/>
              </a:ext>
            </a:extLst>
          </p:cNvPr>
          <p:cNvSpPr>
            <a:spLocks noGrp="1"/>
          </p:cNvSpPr>
          <p:nvPr>
            <p:ph type="body" sz="quarter" idx="14"/>
          </p:nvPr>
        </p:nvSpPr>
        <p:spPr>
          <a:xfrm>
            <a:off x="3782956" y="2150631"/>
            <a:ext cx="8230882" cy="3975100"/>
          </a:xfrm>
        </p:spPr>
        <p:txBody>
          <a:bodyPr/>
          <a:lstStyle/>
          <a:p>
            <a:pPr algn="just">
              <a:spcBef>
                <a:spcPct val="50000"/>
              </a:spcBef>
              <a:defRPr/>
            </a:pPr>
            <a:r>
              <a:rPr lang="pl-PL" altLang="en-US" dirty="0">
                <a:solidFill>
                  <a:srgbClr val="7A7C7E"/>
                </a:solidFill>
                <a:cs typeface="Arial" panose="020B0604020202020204" pitchFamily="34" charset="0"/>
              </a:rPr>
              <a:t>Dalsze badania określają ilościowo korzyści płynące ze współpracy </a:t>
            </a:r>
            <a:r>
              <a:rPr lang="en-IE" altLang="en-US" dirty="0">
                <a:solidFill>
                  <a:srgbClr val="7A7C7E"/>
                </a:solidFill>
                <a:cs typeface="Arial" panose="020B0604020202020204" pitchFamily="34" charset="0"/>
              </a:rPr>
              <a:t>:-</a:t>
            </a:r>
          </a:p>
          <a:p>
            <a:pPr>
              <a:spcBef>
                <a:spcPct val="50000"/>
              </a:spcBef>
              <a:defRPr/>
            </a:pPr>
            <a:r>
              <a:rPr lang="pl-PL" altLang="en-US" b="1" dirty="0">
                <a:solidFill>
                  <a:srgbClr val="E63275"/>
                </a:solidFill>
                <a:cs typeface="Arial" panose="020B0604020202020204" pitchFamily="34" charset="0"/>
              </a:rPr>
              <a:t>Kiedy ludzie pracują w przestrzeni coworkingowej:</a:t>
            </a:r>
          </a:p>
          <a:p>
            <a:pPr marL="342900" indent="-342900">
              <a:spcBef>
                <a:spcPct val="50000"/>
              </a:spcBef>
              <a:buFont typeface="Arial" panose="020B0604020202020204" pitchFamily="34" charset="0"/>
              <a:buChar char="•"/>
              <a:defRPr/>
            </a:pPr>
            <a:r>
              <a:rPr lang="pl-PL" altLang="en-US" dirty="0">
                <a:cs typeface="Arial" panose="020B0604020202020204" pitchFamily="34" charset="0"/>
              </a:rPr>
              <a:t>86% czuło się mniej odizolowanych</a:t>
            </a:r>
          </a:p>
          <a:p>
            <a:pPr marL="342900" indent="-342900">
              <a:spcBef>
                <a:spcPct val="50000"/>
              </a:spcBef>
              <a:buFont typeface="Arial" panose="020B0604020202020204" pitchFamily="34" charset="0"/>
              <a:buChar char="•"/>
              <a:defRPr/>
            </a:pPr>
            <a:r>
              <a:rPr lang="pl-PL" altLang="en-US" dirty="0">
                <a:cs typeface="Arial" panose="020B0604020202020204" pitchFamily="34" charset="0"/>
              </a:rPr>
              <a:t>80% ich działalności rozwinęło się</a:t>
            </a:r>
          </a:p>
          <a:p>
            <a:pPr marL="342900" indent="-342900">
              <a:spcBef>
                <a:spcPct val="50000"/>
              </a:spcBef>
              <a:buFont typeface="Arial" panose="020B0604020202020204" pitchFamily="34" charset="0"/>
              <a:buChar char="•"/>
              <a:defRPr/>
            </a:pPr>
            <a:r>
              <a:rPr lang="pl-PL" altLang="en-US" dirty="0">
                <a:cs typeface="Arial" panose="020B0604020202020204" pitchFamily="34" charset="0"/>
              </a:rPr>
              <a:t>71% uważało, że ich produktywność wzrosła</a:t>
            </a:r>
          </a:p>
          <a:p>
            <a:pPr marL="342900" indent="-342900">
              <a:spcBef>
                <a:spcPct val="50000"/>
              </a:spcBef>
              <a:buFont typeface="Arial" panose="020B0604020202020204" pitchFamily="34" charset="0"/>
              <a:buChar char="•"/>
              <a:defRPr/>
            </a:pPr>
            <a:r>
              <a:rPr lang="pl-PL" altLang="en-US" dirty="0">
                <a:cs typeface="Arial" panose="020B0604020202020204" pitchFamily="34" charset="0"/>
              </a:rPr>
              <a:t>75% spodziewa się wzrostu dochodów</a:t>
            </a:r>
          </a:p>
          <a:p>
            <a:pPr marL="342900" indent="-342900">
              <a:spcBef>
                <a:spcPct val="50000"/>
              </a:spcBef>
              <a:buFont typeface="Arial" panose="020B0604020202020204" pitchFamily="34" charset="0"/>
              <a:buChar char="•"/>
              <a:defRPr/>
            </a:pPr>
            <a:r>
              <a:rPr lang="pl-PL" altLang="en-US" dirty="0">
                <a:cs typeface="Arial" panose="020B0604020202020204" pitchFamily="34" charset="0"/>
              </a:rPr>
              <a:t>66% spodziewa się wzrostu ilości pracy</a:t>
            </a:r>
            <a:r>
              <a:rPr lang="pl-PL" altLang="en-US" b="1" dirty="0">
                <a:solidFill>
                  <a:srgbClr val="E63275"/>
                </a:solidFill>
                <a:cs typeface="Arial" panose="020B0604020202020204" pitchFamily="34" charset="0"/>
              </a:rPr>
              <a:t>.</a:t>
            </a:r>
            <a:endParaRPr lang="en-IE" altLang="en-US" dirty="0">
              <a:solidFill>
                <a:srgbClr val="7A7C7E"/>
              </a:solidFill>
              <a:cs typeface="Arial" panose="020B0604020202020204" pitchFamily="34" charset="0"/>
            </a:endParaRPr>
          </a:p>
          <a:p>
            <a:pPr marL="285750" indent="-285750">
              <a:spcBef>
                <a:spcPct val="50000"/>
              </a:spcBef>
              <a:defRPr/>
            </a:pPr>
            <a:r>
              <a:rPr lang="pl-PL" altLang="en-US" b="1" dirty="0" err="1">
                <a:solidFill>
                  <a:srgbClr val="7A7C7E"/>
                </a:solidFill>
                <a:cs typeface="Arial" panose="020B0604020202020204" pitchFamily="34" charset="0"/>
              </a:rPr>
              <a:t>Źródł</a:t>
            </a:r>
            <a:r>
              <a:rPr lang="en-IE" altLang="en-US" b="1" dirty="0">
                <a:solidFill>
                  <a:srgbClr val="7A7C7E"/>
                </a:solidFill>
                <a:cs typeface="Arial" panose="020B0604020202020204" pitchFamily="34" charset="0"/>
              </a:rPr>
              <a:t>o: </a:t>
            </a:r>
            <a:r>
              <a:rPr lang="en-IE" altLang="en-US" b="1" dirty="0" err="1">
                <a:solidFill>
                  <a:srgbClr val="7A7C7E"/>
                </a:solidFill>
                <a:cs typeface="Arial" panose="020B0604020202020204" pitchFamily="34" charset="0"/>
              </a:rPr>
              <a:t>Deskmag</a:t>
            </a:r>
            <a:r>
              <a:rPr lang="en-IE" altLang="en-US" b="1" dirty="0">
                <a:solidFill>
                  <a:srgbClr val="7A7C7E"/>
                </a:solidFill>
                <a:cs typeface="Arial" panose="020B0604020202020204" pitchFamily="34" charset="0"/>
              </a:rPr>
              <a:t> Global Coworking Surveys 2012 and 2014 </a:t>
            </a:r>
          </a:p>
          <a:p>
            <a:endParaRPr lang="en-IE" dirty="0"/>
          </a:p>
        </p:txBody>
      </p:sp>
      <p:pic>
        <p:nvPicPr>
          <p:cNvPr id="4" name="Picture 3" descr="A person posing for the camera&#10;&#10;Description automatically generated">
            <a:extLst>
              <a:ext uri="{FF2B5EF4-FFF2-40B4-BE49-F238E27FC236}">
                <a16:creationId xmlns:a16="http://schemas.microsoft.com/office/drawing/2014/main" id="{C91AA305-2220-4F08-8847-681E94D1B58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81303" y="3117139"/>
            <a:ext cx="3740861" cy="3740861"/>
          </a:xfrm>
          <a:prstGeom prst="rect">
            <a:avLst/>
          </a:prstGeom>
        </p:spPr>
      </p:pic>
    </p:spTree>
    <p:extLst>
      <p:ext uri="{BB962C8B-B14F-4D97-AF65-F5344CB8AC3E}">
        <p14:creationId xmlns:p14="http://schemas.microsoft.com/office/powerpoint/2010/main" val="273402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505763" y="2092110"/>
            <a:ext cx="6155096" cy="2497338"/>
          </a:xfrm>
        </p:spPr>
        <p:txBody>
          <a:bodyPr rtlCol="0">
            <a:noAutofit/>
          </a:bodyPr>
          <a:lstStyle/>
          <a:p>
            <a:pPr algn="l">
              <a:defRPr/>
            </a:pPr>
            <a:r>
              <a:rPr lang="pl-PL" sz="4100" b="1" i="0" dirty="0"/>
              <a:t>ROZDZIAŁ</a:t>
            </a:r>
            <a:r>
              <a:rPr lang="en-US" sz="4100" b="1" i="0" dirty="0"/>
              <a:t> 1: </a:t>
            </a:r>
          </a:p>
          <a:p>
            <a:pPr algn="l">
              <a:defRPr/>
            </a:pPr>
            <a:r>
              <a:rPr lang="en-US" sz="4100" b="1" i="0" dirty="0" err="1"/>
              <a:t>Kultura</a:t>
            </a:r>
            <a:r>
              <a:rPr lang="en-US" sz="4100" b="1" i="0" dirty="0"/>
              <a:t> </a:t>
            </a:r>
            <a:r>
              <a:rPr lang="en-US" sz="4100" b="1" i="0" dirty="0" err="1"/>
              <a:t>współpracy</a:t>
            </a:r>
            <a:r>
              <a:rPr lang="en-US" sz="4100" b="1" i="0" dirty="0"/>
              <a:t> </a:t>
            </a:r>
          </a:p>
          <a:p>
            <a:pPr algn="l">
              <a:defRPr/>
            </a:pPr>
            <a:endParaRPr lang="en-US" sz="2400" i="0" dirty="0"/>
          </a:p>
          <a:p>
            <a:pPr algn="l"/>
            <a:r>
              <a:rPr lang="pl-PL" sz="2400" i="0" dirty="0"/>
              <a:t>Wszyscy wiemy, że innowacje są kluczem do trwałego sukcesu, a jedynym sposobem na ich przyspieszenie jest współpraca.</a:t>
            </a:r>
          </a:p>
          <a:p>
            <a:pPr algn="l"/>
            <a:endParaRPr lang="pl-PL" sz="2400" i="0" dirty="0"/>
          </a:p>
          <a:p>
            <a:pPr algn="l"/>
            <a:r>
              <a:rPr lang="pl-PL" sz="2400" i="0" dirty="0"/>
              <a:t>Pomysł, że start-</a:t>
            </a:r>
            <a:r>
              <a:rPr lang="pl-PL" sz="2400" i="0" dirty="0" err="1"/>
              <a:t>upy</a:t>
            </a:r>
            <a:r>
              <a:rPr lang="pl-PL" sz="2400" i="0" dirty="0"/>
              <a:t> i ich kluczowi interesariusze osiągają lepsze wyniki razem, nie jest nowy. Ale jest to kluczowa część ewolucji Twojej firmy. Ten moduł jest odpowiedni dla tych, którzy już pracują z innymi lub myślą o współpracy z innymi, aby odnieść sukces na starcie.</a:t>
            </a:r>
            <a:endParaRPr lang="en-US" sz="2400" i="0" dirty="0"/>
          </a:p>
        </p:txBody>
      </p:sp>
      <p:pic>
        <p:nvPicPr>
          <p:cNvPr id="6" name="Picture 5" descr="A picture containing room&#10;&#10;Description automatically generated">
            <a:extLst>
              <a:ext uri="{FF2B5EF4-FFF2-40B4-BE49-F238E27FC236}">
                <a16:creationId xmlns:a16="http://schemas.microsoft.com/office/drawing/2014/main" id="{5B00938A-2335-4EFC-9910-3FF0BFEDA544}"/>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641020" y="2768821"/>
            <a:ext cx="4630791" cy="336784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3130331" y="264570"/>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solidFill>
                  <a:srgbClr val="E95273"/>
                </a:solidFill>
              </a:rPr>
              <a:t> </a:t>
            </a:r>
          </a:p>
        </p:txBody>
      </p:sp>
      <p:sp>
        <p:nvSpPr>
          <p:cNvPr id="3" name="Text Placeholder 2">
            <a:extLst>
              <a:ext uri="{FF2B5EF4-FFF2-40B4-BE49-F238E27FC236}">
                <a16:creationId xmlns:a16="http://schemas.microsoft.com/office/drawing/2014/main" id="{2BF40FE2-687B-48AD-AD7F-222508ED96AE}"/>
              </a:ext>
            </a:extLst>
          </p:cNvPr>
          <p:cNvSpPr>
            <a:spLocks noGrp="1"/>
          </p:cNvSpPr>
          <p:nvPr>
            <p:ph type="body" sz="quarter" idx="13"/>
          </p:nvPr>
        </p:nvSpPr>
        <p:spPr>
          <a:xfrm>
            <a:off x="3599644" y="704774"/>
            <a:ext cx="7995554" cy="697353"/>
          </a:xfrm>
        </p:spPr>
        <p:txBody>
          <a:bodyPr>
            <a:normAutofit/>
          </a:bodyPr>
          <a:lstStyle/>
          <a:p>
            <a:r>
              <a:rPr lang="pl-PL" altLang="en-US" b="1" dirty="0">
                <a:solidFill>
                  <a:srgbClr val="E63275"/>
                </a:solidFill>
                <a:cs typeface="Arial" panose="020B0604020202020204" pitchFamily="34" charset="0"/>
              </a:rPr>
              <a:t>Struktura i kultura współpracy</a:t>
            </a:r>
            <a:endParaRPr lang="en-IE" altLang="en-US" b="1" dirty="0">
              <a:solidFill>
                <a:srgbClr val="E63275"/>
              </a:solidFill>
              <a:cs typeface="Arial" panose="020B0604020202020204" pitchFamily="34" charset="0"/>
            </a:endParaRPr>
          </a:p>
        </p:txBody>
      </p:sp>
      <p:sp>
        <p:nvSpPr>
          <p:cNvPr id="7" name="Text Placeholder 3">
            <a:extLst>
              <a:ext uri="{FF2B5EF4-FFF2-40B4-BE49-F238E27FC236}">
                <a16:creationId xmlns:a16="http://schemas.microsoft.com/office/drawing/2014/main" id="{C6D6B600-8511-4856-9B03-7F3CCB78777E}"/>
              </a:ext>
            </a:extLst>
          </p:cNvPr>
          <p:cNvSpPr>
            <a:spLocks noGrp="1"/>
          </p:cNvSpPr>
          <p:nvPr>
            <p:ph type="body" sz="quarter" idx="14"/>
          </p:nvPr>
        </p:nvSpPr>
        <p:spPr>
          <a:xfrm>
            <a:off x="3409406" y="1668249"/>
            <a:ext cx="8682647" cy="3975100"/>
          </a:xfrm>
          <a:solidFill>
            <a:schemeClr val="bg1"/>
          </a:solidFill>
        </p:spPr>
        <p:txBody>
          <a:bodyPr/>
          <a:lstStyle/>
          <a:p>
            <a:pPr marL="312738" indent="-312738">
              <a:buClr>
                <a:srgbClr val="20B6F6"/>
              </a:buClr>
              <a:buFont typeface="Arial" panose="020B0604020202020204" pitchFamily="34" charset="0"/>
              <a:buChar char="•"/>
              <a:defRPr/>
            </a:pPr>
            <a:r>
              <a:rPr lang="pl-PL" altLang="en-US" dirty="0">
                <a:solidFill>
                  <a:srgbClr val="7A7C7E"/>
                </a:solidFill>
                <a:cs typeface="Arial" panose="020B0604020202020204" pitchFamily="34" charset="0"/>
              </a:rPr>
              <a:t>Współpracownicy zgłaszają, że posiadanie przestrzeni społecznościowej do pracy pomogło stworzyć strukturę ich dnia pracy, a ta dyscyplina jest motywująca.</a:t>
            </a:r>
          </a:p>
          <a:p>
            <a:pPr marL="312738" indent="-312738">
              <a:buClr>
                <a:srgbClr val="20B6F6"/>
              </a:buClr>
              <a:buFont typeface="Arial" panose="020B0604020202020204" pitchFamily="34" charset="0"/>
              <a:buChar char="•"/>
              <a:defRPr/>
            </a:pPr>
            <a:r>
              <a:rPr lang="pl-PL" altLang="en-US" dirty="0">
                <a:solidFill>
                  <a:srgbClr val="7A7C7E"/>
                </a:solidFill>
                <a:cs typeface="Arial" panose="020B0604020202020204" pitchFamily="34" charset="0"/>
              </a:rPr>
              <a:t>Im bardziej przestrzeń współpracy jest skoncentrowana na człowieku, tym lepiej się rozwija.</a:t>
            </a:r>
          </a:p>
          <a:p>
            <a:pPr marL="312738" indent="-312738">
              <a:buClr>
                <a:srgbClr val="20B6F6"/>
              </a:buClr>
              <a:buFont typeface="Arial" panose="020B0604020202020204" pitchFamily="34" charset="0"/>
              <a:buChar char="•"/>
              <a:defRPr/>
            </a:pPr>
            <a:r>
              <a:rPr lang="pl-PL" altLang="en-US" dirty="0">
                <a:solidFill>
                  <a:srgbClr val="7A7C7E"/>
                </a:solidFill>
                <a:cs typeface="Arial" panose="020B0604020202020204" pitchFamily="34" charset="0"/>
              </a:rPr>
              <a:t>Współpracownicy mają swobodę wyboru, z kim i w jaki sposób wchodzą w interakcje z innymi w danej przestrzeni - często najlepszy </a:t>
            </a:r>
            <a:r>
              <a:rPr lang="pl-PL" altLang="en-US" dirty="0" err="1">
                <a:solidFill>
                  <a:srgbClr val="7A7C7E"/>
                </a:solidFill>
                <a:cs typeface="Arial" panose="020B0604020202020204" pitchFamily="34" charset="0"/>
              </a:rPr>
              <a:t>networking</a:t>
            </a:r>
            <a:r>
              <a:rPr lang="pl-PL" altLang="en-US" dirty="0">
                <a:solidFill>
                  <a:srgbClr val="7A7C7E"/>
                </a:solidFill>
                <a:cs typeface="Arial" panose="020B0604020202020204" pitchFamily="34" charset="0"/>
              </a:rPr>
              <a:t> może mieć miejsce przy filiżance kawy we wspólnej kawiarni / kuchni - interakcja jest organiczna i niewymuszona.</a:t>
            </a:r>
          </a:p>
          <a:p>
            <a:pPr marL="312738" indent="-312738">
              <a:buClr>
                <a:srgbClr val="20B6F6"/>
              </a:buClr>
              <a:buFont typeface="Arial" panose="020B0604020202020204" pitchFamily="34" charset="0"/>
              <a:buChar char="•"/>
              <a:defRPr/>
            </a:pPr>
            <a:r>
              <a:rPr lang="pl-PL" altLang="en-US" dirty="0">
                <a:solidFill>
                  <a:srgbClr val="7A7C7E"/>
                </a:solidFill>
                <a:cs typeface="Arial" panose="020B0604020202020204" pitchFamily="34" charset="0"/>
              </a:rPr>
              <a:t>Współpracownicy mogą w razie potrzeby korzystać z obiektów coworkingowych - </a:t>
            </a:r>
            <a:r>
              <a:rPr lang="pl-PL" altLang="en-US" dirty="0" err="1">
                <a:solidFill>
                  <a:srgbClr val="7A7C7E"/>
                </a:solidFill>
                <a:cs typeface="Arial" panose="020B0604020202020204" pitchFamily="34" charset="0"/>
              </a:rPr>
              <a:t>sal</a:t>
            </a:r>
            <a:r>
              <a:rPr lang="pl-PL" altLang="en-US" dirty="0">
                <a:solidFill>
                  <a:srgbClr val="7A7C7E"/>
                </a:solidFill>
                <a:cs typeface="Arial" panose="020B0604020202020204" pitchFamily="34" charset="0"/>
              </a:rPr>
              <a:t> konferencyjnych / </a:t>
            </a:r>
            <a:r>
              <a:rPr lang="pl-PL" altLang="en-US" dirty="0" err="1">
                <a:solidFill>
                  <a:srgbClr val="7A7C7E"/>
                </a:solidFill>
                <a:cs typeface="Arial" panose="020B0604020202020204" pitchFamily="34" charset="0"/>
              </a:rPr>
              <a:t>sal</a:t>
            </a:r>
            <a:r>
              <a:rPr lang="pl-PL" altLang="en-US" dirty="0">
                <a:solidFill>
                  <a:srgbClr val="7A7C7E"/>
                </a:solidFill>
                <a:cs typeface="Arial" panose="020B0604020202020204" pitchFamily="34" charset="0"/>
              </a:rPr>
              <a:t> konferencyjnych / studiów / </a:t>
            </a:r>
            <a:r>
              <a:rPr lang="pl-PL" altLang="en-US" dirty="0" err="1">
                <a:solidFill>
                  <a:srgbClr val="7A7C7E"/>
                </a:solidFill>
                <a:cs typeface="Arial" panose="020B0604020202020204" pitchFamily="34" charset="0"/>
              </a:rPr>
              <a:t>hubów</a:t>
            </a:r>
            <a:r>
              <a:rPr lang="pl-PL" altLang="en-US" dirty="0">
                <a:solidFill>
                  <a:srgbClr val="7A7C7E"/>
                </a:solidFill>
                <a:cs typeface="Arial" panose="020B0604020202020204" pitchFamily="34" charset="0"/>
              </a:rPr>
              <a:t> / sprzętu / szybkiego łącza szerokopasmowego, zwykle oferowanego po przystępnych cenach.</a:t>
            </a:r>
            <a:endParaRPr lang="en-IE" dirty="0"/>
          </a:p>
        </p:txBody>
      </p:sp>
      <p:pic>
        <p:nvPicPr>
          <p:cNvPr id="4" name="Picture 3" descr="A group of people sitting at a table with a computer&#10;&#10;Description automatically generated">
            <a:extLst>
              <a:ext uri="{FF2B5EF4-FFF2-40B4-BE49-F238E27FC236}">
                <a16:creationId xmlns:a16="http://schemas.microsoft.com/office/drawing/2014/main" id="{D3CAC230-0288-4EB6-B228-11400C2CA64A}"/>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99947" y="3352800"/>
            <a:ext cx="3124977" cy="3140311"/>
          </a:xfrm>
          <a:prstGeom prst="rect">
            <a:avLst/>
          </a:prstGeom>
        </p:spPr>
      </p:pic>
    </p:spTree>
    <p:extLst>
      <p:ext uri="{BB962C8B-B14F-4D97-AF65-F5344CB8AC3E}">
        <p14:creationId xmlns:p14="http://schemas.microsoft.com/office/powerpoint/2010/main" val="1431059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F40FE2-687B-48AD-AD7F-222508ED96AE}"/>
              </a:ext>
            </a:extLst>
          </p:cNvPr>
          <p:cNvSpPr>
            <a:spLocks noGrp="1"/>
          </p:cNvSpPr>
          <p:nvPr>
            <p:ph type="body" sz="quarter" idx="13"/>
          </p:nvPr>
        </p:nvSpPr>
        <p:spPr/>
        <p:txBody>
          <a:bodyPr>
            <a:normAutofit/>
          </a:bodyPr>
          <a:lstStyle/>
          <a:p>
            <a:r>
              <a:rPr lang="pl-PL" altLang="en-US" b="1" dirty="0">
                <a:solidFill>
                  <a:srgbClr val="E95273"/>
                </a:solidFill>
                <a:cs typeface="Arial" panose="020B0604020202020204" pitchFamily="34" charset="0"/>
              </a:rPr>
              <a:t>Ćwiczenie</a:t>
            </a:r>
            <a:endParaRPr lang="en-IE" altLang="en-US" b="1" dirty="0">
              <a:solidFill>
                <a:srgbClr val="E95273"/>
              </a:solidFill>
              <a:cs typeface="Arial" panose="020B0604020202020204" pitchFamily="34" charset="0"/>
            </a:endParaRPr>
          </a:p>
        </p:txBody>
      </p:sp>
      <p:sp>
        <p:nvSpPr>
          <p:cNvPr id="7" name="Text Placeholder 3">
            <a:extLst>
              <a:ext uri="{FF2B5EF4-FFF2-40B4-BE49-F238E27FC236}">
                <a16:creationId xmlns:a16="http://schemas.microsoft.com/office/drawing/2014/main" id="{C6D6B600-8511-4856-9B03-7F3CCB78777E}"/>
              </a:ext>
            </a:extLst>
          </p:cNvPr>
          <p:cNvSpPr>
            <a:spLocks noGrp="1"/>
          </p:cNvSpPr>
          <p:nvPr>
            <p:ph type="body" sz="quarter" idx="14"/>
          </p:nvPr>
        </p:nvSpPr>
        <p:spPr>
          <a:xfrm>
            <a:off x="5076824" y="2117725"/>
            <a:ext cx="6887159" cy="3975100"/>
          </a:xfrm>
          <a:noFill/>
        </p:spPr>
        <p:txBody>
          <a:bodyPr/>
          <a:lstStyle/>
          <a:p>
            <a:r>
              <a:rPr lang="pl-PL" altLang="en-US" b="1" dirty="0">
                <a:solidFill>
                  <a:srgbClr val="E63275"/>
                </a:solidFill>
              </a:rPr>
              <a:t>Pomyśl o pracy w przestrzeni współpracy:</a:t>
            </a:r>
            <a:endParaRPr lang="en-IE" altLang="en-US" dirty="0">
              <a:solidFill>
                <a:srgbClr val="E95273"/>
              </a:solidFill>
            </a:endParaRPr>
          </a:p>
          <a:p>
            <a:pPr marL="312738" indent="-312738">
              <a:spcBef>
                <a:spcPct val="50000"/>
              </a:spcBef>
              <a:buClr>
                <a:srgbClr val="20B6F6"/>
              </a:buClr>
              <a:buFont typeface="Arial" panose="020B0604020202020204" pitchFamily="34" charset="0"/>
              <a:buChar char="•"/>
              <a:defRPr/>
            </a:pPr>
            <a:r>
              <a:rPr lang="pl-PL" altLang="en-US" dirty="0">
                <a:solidFill>
                  <a:srgbClr val="7A7C7E"/>
                </a:solidFill>
              </a:rPr>
              <a:t>Czy może to pomóc w rozpoczęciu działalności? W jaki sposób?</a:t>
            </a:r>
          </a:p>
          <a:p>
            <a:pPr marL="312738" indent="-312738">
              <a:spcBef>
                <a:spcPct val="50000"/>
              </a:spcBef>
              <a:buClr>
                <a:srgbClr val="20B6F6"/>
              </a:buClr>
              <a:buFont typeface="Arial" panose="020B0604020202020204" pitchFamily="34" charset="0"/>
              <a:buChar char="•"/>
              <a:defRPr/>
            </a:pPr>
            <a:r>
              <a:rPr lang="pl-PL" altLang="en-US" dirty="0">
                <a:solidFill>
                  <a:srgbClr val="7A7C7E"/>
                </a:solidFill>
              </a:rPr>
              <a:t>Zanotuj 5 najważniejszych potrzeb związanych ze coworkingiem?</a:t>
            </a:r>
          </a:p>
          <a:p>
            <a:pPr marL="312738" indent="-312738">
              <a:spcBef>
                <a:spcPct val="50000"/>
              </a:spcBef>
              <a:buClr>
                <a:srgbClr val="20B6F6"/>
              </a:buClr>
              <a:buFont typeface="Arial" panose="020B0604020202020204" pitchFamily="34" charset="0"/>
              <a:buChar char="•"/>
              <a:defRPr/>
            </a:pPr>
            <a:r>
              <a:rPr lang="pl-PL" altLang="en-US" dirty="0">
                <a:solidFill>
                  <a:srgbClr val="7A7C7E"/>
                </a:solidFill>
              </a:rPr>
              <a:t>Jakie umiejętności możesz zaoferować innym w pracy coworkingowej?</a:t>
            </a:r>
          </a:p>
          <a:p>
            <a:pPr marL="312738" indent="-312738">
              <a:spcBef>
                <a:spcPct val="50000"/>
              </a:spcBef>
              <a:buClr>
                <a:srgbClr val="20B6F6"/>
              </a:buClr>
              <a:buFont typeface="Arial" panose="020B0604020202020204" pitchFamily="34" charset="0"/>
              <a:buChar char="•"/>
              <a:defRPr/>
            </a:pPr>
            <a:r>
              <a:rPr lang="pl-PL" altLang="en-US" dirty="0">
                <a:solidFill>
                  <a:srgbClr val="7A7C7E"/>
                </a:solidFill>
              </a:rPr>
              <a:t>Myślisz, że coworking to dla Ciebie opcja?</a:t>
            </a:r>
            <a:endParaRPr lang="en-IE" altLang="en-US" dirty="0">
              <a:solidFill>
                <a:srgbClr val="E95273"/>
              </a:solidFill>
            </a:endParaRPr>
          </a:p>
          <a:p>
            <a:endParaRPr lang="en-IE" dirty="0"/>
          </a:p>
        </p:txBody>
      </p:sp>
      <p:pic>
        <p:nvPicPr>
          <p:cNvPr id="4" name="Picture 3" descr="Two people looking at the camera&#10;&#10;Description automatically generated">
            <a:extLst>
              <a:ext uri="{FF2B5EF4-FFF2-40B4-BE49-F238E27FC236}">
                <a16:creationId xmlns:a16="http://schemas.microsoft.com/office/drawing/2014/main" id="{6C266627-32C4-49B0-B7AF-B2CA77A1F0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681" y="3163880"/>
            <a:ext cx="4591050" cy="3060700"/>
          </a:xfrm>
          <a:prstGeom prst="rect">
            <a:avLst/>
          </a:prstGeom>
        </p:spPr>
      </p:pic>
      <p:grpSp>
        <p:nvGrpSpPr>
          <p:cNvPr id="8" name="Google Shape;518;p39">
            <a:extLst>
              <a:ext uri="{FF2B5EF4-FFF2-40B4-BE49-F238E27FC236}">
                <a16:creationId xmlns:a16="http://schemas.microsoft.com/office/drawing/2014/main" id="{68665172-1589-4F92-A4BE-C5D598872EE9}"/>
              </a:ext>
            </a:extLst>
          </p:cNvPr>
          <p:cNvGrpSpPr/>
          <p:nvPr/>
        </p:nvGrpSpPr>
        <p:grpSpPr>
          <a:xfrm>
            <a:off x="6049750" y="871396"/>
            <a:ext cx="424526" cy="424501"/>
            <a:chOff x="1923675" y="1633650"/>
            <a:chExt cx="436000" cy="435975"/>
          </a:xfrm>
        </p:grpSpPr>
        <p:sp>
          <p:nvSpPr>
            <p:cNvPr id="9" name="Google Shape;519;p39">
              <a:extLst>
                <a:ext uri="{FF2B5EF4-FFF2-40B4-BE49-F238E27FC236}">
                  <a16:creationId xmlns:a16="http://schemas.microsoft.com/office/drawing/2014/main" id="{FE09D97F-4A58-4315-A2C0-075196AE1505}"/>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700" cap="rnd" cmpd="sng">
              <a:solidFill>
                <a:srgbClr val="F269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20;p39">
              <a:extLst>
                <a:ext uri="{FF2B5EF4-FFF2-40B4-BE49-F238E27FC236}">
                  <a16:creationId xmlns:a16="http://schemas.microsoft.com/office/drawing/2014/main" id="{001B99BF-AE9D-4D10-8786-767E0C68AD3B}"/>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700" cap="rnd" cmpd="sng">
              <a:solidFill>
                <a:srgbClr val="F269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521;p39">
              <a:extLst>
                <a:ext uri="{FF2B5EF4-FFF2-40B4-BE49-F238E27FC236}">
                  <a16:creationId xmlns:a16="http://schemas.microsoft.com/office/drawing/2014/main" id="{3E841931-2B58-4445-8F03-5B1F910F66C3}"/>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700" cap="rnd" cmpd="sng">
              <a:solidFill>
                <a:srgbClr val="E632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522;p39">
              <a:extLst>
                <a:ext uri="{FF2B5EF4-FFF2-40B4-BE49-F238E27FC236}">
                  <a16:creationId xmlns:a16="http://schemas.microsoft.com/office/drawing/2014/main" id="{00BC6410-C6F7-4724-B290-C5C298116AA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700" cap="rnd" cmpd="sng">
              <a:solidFill>
                <a:srgbClr val="F269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523;p39">
              <a:extLst>
                <a:ext uri="{FF2B5EF4-FFF2-40B4-BE49-F238E27FC236}">
                  <a16:creationId xmlns:a16="http://schemas.microsoft.com/office/drawing/2014/main" id="{6EAF4A72-B825-45DB-99D2-06D62E9FAE0C}"/>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700" cap="rnd" cmpd="sng">
              <a:solidFill>
                <a:srgbClr val="F269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24;p39">
              <a:extLst>
                <a:ext uri="{FF2B5EF4-FFF2-40B4-BE49-F238E27FC236}">
                  <a16:creationId xmlns:a16="http://schemas.microsoft.com/office/drawing/2014/main" id="{ACD61DD3-E4AD-4625-833D-2453BBB091B8}"/>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700" cap="rnd" cmpd="sng">
              <a:solidFill>
                <a:srgbClr val="F269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482711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CF09C4-2F8A-4C47-9FBF-0BA7FEA744F7}"/>
              </a:ext>
            </a:extLst>
          </p:cNvPr>
          <p:cNvSpPr>
            <a:spLocks noGrp="1"/>
          </p:cNvSpPr>
          <p:nvPr>
            <p:ph type="body" sz="quarter" idx="13"/>
          </p:nvPr>
        </p:nvSpPr>
        <p:spPr>
          <a:xfrm>
            <a:off x="445993" y="677916"/>
            <a:ext cx="7407087" cy="697353"/>
          </a:xfrm>
        </p:spPr>
        <p:txBody>
          <a:bodyPr>
            <a:normAutofit/>
          </a:bodyPr>
          <a:lstStyle/>
          <a:p>
            <a:r>
              <a:rPr lang="en-US" b="1" dirty="0">
                <a:solidFill>
                  <a:srgbClr val="E63275"/>
                </a:solidFill>
              </a:rPr>
              <a:t>KLASTERY </a:t>
            </a:r>
            <a:r>
              <a:rPr lang="en-US" b="1" dirty="0" err="1">
                <a:solidFill>
                  <a:srgbClr val="E63275"/>
                </a:solidFill>
              </a:rPr>
              <a:t>biznesowe</a:t>
            </a:r>
            <a:endParaRPr lang="en-IE" b="1" dirty="0">
              <a:solidFill>
                <a:srgbClr val="E63275"/>
              </a:solidFill>
            </a:endParaRPr>
          </a:p>
        </p:txBody>
      </p:sp>
      <p:sp>
        <p:nvSpPr>
          <p:cNvPr id="2" name="Text Placeholder 1">
            <a:extLst>
              <a:ext uri="{FF2B5EF4-FFF2-40B4-BE49-F238E27FC236}">
                <a16:creationId xmlns:a16="http://schemas.microsoft.com/office/drawing/2014/main" id="{9E58AAEC-C2C9-451E-837D-19CC67F82191}"/>
              </a:ext>
            </a:extLst>
          </p:cNvPr>
          <p:cNvSpPr>
            <a:spLocks noGrp="1"/>
          </p:cNvSpPr>
          <p:nvPr>
            <p:ph type="body" sz="quarter" idx="14"/>
          </p:nvPr>
        </p:nvSpPr>
        <p:spPr>
          <a:xfrm>
            <a:off x="445993" y="3762216"/>
            <a:ext cx="11250989" cy="2417868"/>
          </a:xfrm>
          <a:solidFill>
            <a:schemeClr val="bg1"/>
          </a:solidFill>
        </p:spPr>
        <p:txBody>
          <a:bodyPr/>
          <a:lstStyle/>
          <a:p>
            <a:pPr algn="just"/>
            <a:r>
              <a:rPr lang="pl-PL" dirty="0">
                <a:solidFill>
                  <a:srgbClr val="7A7C7E"/>
                </a:solidFill>
              </a:rPr>
              <a:t>Klastry żywią się różnorodnością i zmianami. Są wyjątkowo zróżnicowane pod względem struktury, sektora i usług, od zbiorowych i spółdzielczych po laboratoria i inkubatory; i może być statyczny, mobilny lub online. Co ważniejsze, są kierowcami z potencjałem do ożywienia gospodarki.</a:t>
            </a:r>
          </a:p>
          <a:p>
            <a:pPr algn="just"/>
            <a:r>
              <a:rPr lang="pl-PL" dirty="0">
                <a:solidFill>
                  <a:srgbClr val="7A7C7E"/>
                </a:solidFill>
              </a:rPr>
              <a:t>Nowa wartość powstaje, gdy: innowacje techniczne, kreatywność i przedsiębiorczość są wykorzystywane razem w celu wytwarzania i dystrybucji nowych innowacyjnych produktów.</a:t>
            </a:r>
            <a:endParaRPr lang="en-IE" altLang="en-US" dirty="0">
              <a:solidFill>
                <a:srgbClr val="E95273"/>
              </a:solidFill>
            </a:endParaRPr>
          </a:p>
          <a:p>
            <a:endParaRPr lang="en-IE" dirty="0"/>
          </a:p>
        </p:txBody>
      </p:sp>
      <p:sp>
        <p:nvSpPr>
          <p:cNvPr id="5" name="Rectangle 4">
            <a:extLst>
              <a:ext uri="{FF2B5EF4-FFF2-40B4-BE49-F238E27FC236}">
                <a16:creationId xmlns:a16="http://schemas.microsoft.com/office/drawing/2014/main" id="{B3EDE281-C076-47AB-A324-A3BB12854722}"/>
              </a:ext>
            </a:extLst>
          </p:cNvPr>
          <p:cNvSpPr/>
          <p:nvPr/>
        </p:nvSpPr>
        <p:spPr>
          <a:xfrm>
            <a:off x="445993" y="2145094"/>
            <a:ext cx="8267700" cy="1421928"/>
          </a:xfrm>
          <a:prstGeom prst="rect">
            <a:avLst/>
          </a:prstGeom>
        </p:spPr>
        <p:txBody>
          <a:bodyPr wrap="square">
            <a:spAutoFit/>
          </a:bodyPr>
          <a:lstStyle/>
          <a:p>
            <a:pPr lvl="0" algn="just">
              <a:lnSpc>
                <a:spcPct val="90000"/>
              </a:lnSpc>
              <a:spcBef>
                <a:spcPts val="1000"/>
              </a:spcBef>
            </a:pPr>
            <a:r>
              <a:rPr lang="pl-PL" sz="2400" dirty="0">
                <a:solidFill>
                  <a:srgbClr val="7A7C7E"/>
                </a:solidFill>
              </a:rPr>
              <a:t>„Klastry” opisują grupę </a:t>
            </a:r>
            <a:r>
              <a:rPr lang="pl-PL" sz="2400" b="1" dirty="0">
                <a:solidFill>
                  <a:srgbClr val="7A7C7E"/>
                </a:solidFill>
              </a:rPr>
              <a:t>powiązanych lub wzajemnie zależnych przedsiębiorstw i zasobów, które są zgrupowane razem na określonym obszarze lub w środowisku wirtualnym, które jest uzależnione od silnego zaangażowania w łączność.</a:t>
            </a:r>
            <a:endParaRPr lang="en-IE" sz="2400" b="1" dirty="0">
              <a:solidFill>
                <a:srgbClr val="7A7C7E"/>
              </a:solidFill>
            </a:endParaRPr>
          </a:p>
        </p:txBody>
      </p:sp>
    </p:spTree>
    <p:extLst>
      <p:ext uri="{BB962C8B-B14F-4D97-AF65-F5344CB8AC3E}">
        <p14:creationId xmlns:p14="http://schemas.microsoft.com/office/powerpoint/2010/main" val="3994876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CF09C4-2F8A-4C47-9FBF-0BA7FEA744F7}"/>
              </a:ext>
            </a:extLst>
          </p:cNvPr>
          <p:cNvSpPr>
            <a:spLocks noGrp="1"/>
          </p:cNvSpPr>
          <p:nvPr>
            <p:ph type="body" sz="quarter" idx="13"/>
          </p:nvPr>
        </p:nvSpPr>
        <p:spPr>
          <a:xfrm>
            <a:off x="622363" y="387047"/>
            <a:ext cx="7407087" cy="697353"/>
          </a:xfrm>
        </p:spPr>
        <p:txBody>
          <a:bodyPr>
            <a:normAutofit/>
          </a:bodyPr>
          <a:lstStyle/>
          <a:p>
            <a:r>
              <a:rPr lang="en-IE" b="1" dirty="0">
                <a:solidFill>
                  <a:srgbClr val="E95273"/>
                </a:solidFill>
              </a:rPr>
              <a:t>Hackerspaces - Makerspaces</a:t>
            </a:r>
          </a:p>
          <a:p>
            <a:endParaRPr lang="en-IE" b="1" dirty="0"/>
          </a:p>
        </p:txBody>
      </p:sp>
      <p:sp>
        <p:nvSpPr>
          <p:cNvPr id="2" name="Text Placeholder 1">
            <a:extLst>
              <a:ext uri="{FF2B5EF4-FFF2-40B4-BE49-F238E27FC236}">
                <a16:creationId xmlns:a16="http://schemas.microsoft.com/office/drawing/2014/main" id="{9E58AAEC-C2C9-451E-837D-19CC67F82191}"/>
              </a:ext>
            </a:extLst>
          </p:cNvPr>
          <p:cNvSpPr>
            <a:spLocks noGrp="1"/>
          </p:cNvSpPr>
          <p:nvPr>
            <p:ph type="body" sz="quarter" idx="14"/>
          </p:nvPr>
        </p:nvSpPr>
        <p:spPr>
          <a:xfrm>
            <a:off x="557049" y="4180241"/>
            <a:ext cx="11513747" cy="2197930"/>
          </a:xfrm>
          <a:solidFill>
            <a:schemeClr val="bg1"/>
          </a:solidFill>
        </p:spPr>
        <p:txBody>
          <a:bodyPr/>
          <a:lstStyle/>
          <a:p>
            <a:r>
              <a:rPr lang="pl-PL" dirty="0">
                <a:solidFill>
                  <a:srgbClr val="7A7C7E"/>
                </a:solidFill>
              </a:rPr>
              <a:t>Te wspólne przestrzenie dają członkom miejsce do kreatywności i pracy nad swoimi projektami w środowisku, które inspiruje i wspiera zarówno nowe, jak i stare technologie.</a:t>
            </a:r>
          </a:p>
          <a:p>
            <a:r>
              <a:rPr lang="pl-PL" b="1" dirty="0" err="1">
                <a:solidFill>
                  <a:srgbClr val="10B1A2"/>
                </a:solidFill>
              </a:rPr>
              <a:t>MakerSpaces</a:t>
            </a:r>
            <a:r>
              <a:rPr lang="pl-PL" dirty="0">
                <a:solidFill>
                  <a:srgbClr val="7A7C7E"/>
                </a:solidFill>
              </a:rPr>
              <a:t> szybko stają się globalnym zjawiskiem, które reprezentuje demokratyzację projektowania, inżynierii, produkcji i edukacji poprzez społeczności społeczne współpracujących ze sobą kreatywnych ludzi.</a:t>
            </a:r>
            <a:endParaRPr lang="en-IE" altLang="en-US" dirty="0">
              <a:solidFill>
                <a:srgbClr val="E95273"/>
              </a:solidFill>
            </a:endParaRPr>
          </a:p>
          <a:p>
            <a:endParaRPr lang="en-IE" dirty="0"/>
          </a:p>
        </p:txBody>
      </p:sp>
      <p:sp>
        <p:nvSpPr>
          <p:cNvPr id="5" name="Rectangle 4">
            <a:extLst>
              <a:ext uri="{FF2B5EF4-FFF2-40B4-BE49-F238E27FC236}">
                <a16:creationId xmlns:a16="http://schemas.microsoft.com/office/drawing/2014/main" id="{9CC909CC-16D9-4DC7-B7AE-524433AFBEF8}"/>
              </a:ext>
            </a:extLst>
          </p:cNvPr>
          <p:cNvSpPr/>
          <p:nvPr/>
        </p:nvSpPr>
        <p:spPr>
          <a:xfrm>
            <a:off x="557049" y="1985119"/>
            <a:ext cx="8586952" cy="2308324"/>
          </a:xfrm>
          <a:prstGeom prst="rect">
            <a:avLst/>
          </a:prstGeom>
        </p:spPr>
        <p:txBody>
          <a:bodyPr wrap="square">
            <a:spAutoFit/>
          </a:bodyPr>
          <a:lstStyle/>
          <a:p>
            <a:r>
              <a:rPr lang="pl-PL" sz="2400" dirty="0">
                <a:solidFill>
                  <a:srgbClr val="7A7C7E"/>
                </a:solidFill>
              </a:rPr>
              <a:t>Hackerspace lub </a:t>
            </a:r>
            <a:r>
              <a:rPr lang="pl-PL" sz="2400" dirty="0" err="1">
                <a:solidFill>
                  <a:srgbClr val="7A7C7E"/>
                </a:solidFill>
              </a:rPr>
              <a:t>makerspace</a:t>
            </a:r>
            <a:r>
              <a:rPr lang="pl-PL" sz="2400" dirty="0">
                <a:solidFill>
                  <a:srgbClr val="7A7C7E"/>
                </a:solidFill>
              </a:rPr>
              <a:t> to obsługiwane przez społeczność przestrzenie robocze, w których ludzie o wspólnych zainteresowaniach, często zajmujący się oprogramowaniem, obróbką mechaniczną, inżynierią, technologią, edukacją, nauką, sztuką, elektroniką, produkcją lub rzemiosłem mogą nawiązywać kontakty i współpracować.</a:t>
            </a:r>
            <a:endParaRPr lang="en-IE" dirty="0"/>
          </a:p>
        </p:txBody>
      </p:sp>
    </p:spTree>
    <p:extLst>
      <p:ext uri="{BB962C8B-B14F-4D97-AF65-F5344CB8AC3E}">
        <p14:creationId xmlns:p14="http://schemas.microsoft.com/office/powerpoint/2010/main" val="927015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2901731" y="467178"/>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solidFill>
                <a:srgbClr val="E95273"/>
              </a:solidFill>
            </a:endParaRPr>
          </a:p>
        </p:txBody>
      </p:sp>
      <p:sp>
        <p:nvSpPr>
          <p:cNvPr id="4" name="Text Placeholder 3">
            <a:extLst>
              <a:ext uri="{FF2B5EF4-FFF2-40B4-BE49-F238E27FC236}">
                <a16:creationId xmlns:a16="http://schemas.microsoft.com/office/drawing/2014/main" id="{BACF09C4-2F8A-4C47-9FBF-0BA7FEA744F7}"/>
              </a:ext>
            </a:extLst>
          </p:cNvPr>
          <p:cNvSpPr>
            <a:spLocks noGrp="1"/>
          </p:cNvSpPr>
          <p:nvPr>
            <p:ph type="body" sz="quarter" idx="13"/>
          </p:nvPr>
        </p:nvSpPr>
        <p:spPr>
          <a:xfrm>
            <a:off x="539786" y="778248"/>
            <a:ext cx="7407087" cy="697353"/>
          </a:xfrm>
        </p:spPr>
        <p:txBody>
          <a:bodyPr>
            <a:normAutofit fontScale="92500"/>
          </a:bodyPr>
          <a:lstStyle/>
          <a:p>
            <a:r>
              <a:rPr lang="pl-PL" b="1" dirty="0">
                <a:solidFill>
                  <a:srgbClr val="E95273"/>
                </a:solidFill>
              </a:rPr>
              <a:t>Przykłady</a:t>
            </a:r>
            <a:r>
              <a:rPr lang="en-IE" b="1" dirty="0">
                <a:solidFill>
                  <a:srgbClr val="E95273"/>
                </a:solidFill>
              </a:rPr>
              <a:t>: Hackerspaces - Makerspaces</a:t>
            </a:r>
          </a:p>
          <a:p>
            <a:endParaRPr lang="en-IE" b="1" dirty="0"/>
          </a:p>
        </p:txBody>
      </p:sp>
      <p:sp>
        <p:nvSpPr>
          <p:cNvPr id="2" name="Text Placeholder 1">
            <a:extLst>
              <a:ext uri="{FF2B5EF4-FFF2-40B4-BE49-F238E27FC236}">
                <a16:creationId xmlns:a16="http://schemas.microsoft.com/office/drawing/2014/main" id="{9E58AAEC-C2C9-451E-837D-19CC67F82191}"/>
              </a:ext>
            </a:extLst>
          </p:cNvPr>
          <p:cNvSpPr>
            <a:spLocks noGrp="1"/>
          </p:cNvSpPr>
          <p:nvPr>
            <p:ph type="body" sz="quarter" idx="14"/>
          </p:nvPr>
        </p:nvSpPr>
        <p:spPr>
          <a:xfrm>
            <a:off x="539786" y="1965902"/>
            <a:ext cx="11431304" cy="3975101"/>
          </a:xfrm>
          <a:solidFill>
            <a:schemeClr val="bg1"/>
          </a:solidFill>
        </p:spPr>
        <p:txBody>
          <a:bodyPr/>
          <a:lstStyle/>
          <a:p>
            <a:r>
              <a:rPr lang="pl-PL" dirty="0"/>
              <a:t>Pierwsze irlandzkie </a:t>
            </a:r>
            <a:r>
              <a:rPr lang="pl-PL" dirty="0" err="1"/>
              <a:t>hackerspaces</a:t>
            </a:r>
            <a:r>
              <a:rPr lang="pl-PL" dirty="0"/>
              <a:t> / </a:t>
            </a:r>
            <a:r>
              <a:rPr lang="pl-PL" dirty="0" err="1"/>
              <a:t>makerspaces</a:t>
            </a:r>
            <a:r>
              <a:rPr lang="pl-PL" dirty="0"/>
              <a:t> powstały około 5 lat temu i od tego czasu wiele z nich zostało utworzonych w Irlandii i Irlandii Północnej i obejmuje </a:t>
            </a:r>
            <a:r>
              <a:rPr lang="en-IE" dirty="0"/>
              <a:t>:-</a:t>
            </a:r>
          </a:p>
          <a:p>
            <a:pPr marL="342900" indent="-342900">
              <a:buClr>
                <a:srgbClr val="20B6F6"/>
              </a:buClr>
              <a:buFont typeface="Arial" panose="020B0604020202020204" pitchFamily="34" charset="0"/>
              <a:buChar char="•"/>
            </a:pPr>
            <a:r>
              <a:rPr lang="en-IE" dirty="0">
                <a:solidFill>
                  <a:srgbClr val="7A7C7E"/>
                </a:solidFill>
              </a:rPr>
              <a:t>Fab Lab Leitrim </a:t>
            </a:r>
            <a:r>
              <a:rPr lang="en-IE" dirty="0">
                <a:solidFill>
                  <a:srgbClr val="7A7C7E"/>
                </a:solidFill>
                <a:hlinkClick r:id="rId2"/>
              </a:rPr>
              <a:t>www.fablabs.io/fablabmanorhamilton</a:t>
            </a:r>
            <a:r>
              <a:rPr lang="en-IE" dirty="0">
                <a:solidFill>
                  <a:srgbClr val="7A7C7E"/>
                </a:solidFill>
              </a:rPr>
              <a:t> </a:t>
            </a:r>
          </a:p>
          <a:p>
            <a:pPr marL="342900" indent="-342900">
              <a:buClr>
                <a:srgbClr val="20B6F6"/>
              </a:buClr>
              <a:buFont typeface="Arial" panose="020B0604020202020204" pitchFamily="34" charset="0"/>
              <a:buChar char="•"/>
            </a:pPr>
            <a:r>
              <a:rPr lang="en-IE" dirty="0">
                <a:solidFill>
                  <a:srgbClr val="7A7C7E"/>
                </a:solidFill>
              </a:rPr>
              <a:t>TOG Dublin Hackerspace (Dublin)- </a:t>
            </a:r>
            <a:r>
              <a:rPr lang="en-IE" dirty="0">
                <a:solidFill>
                  <a:srgbClr val="7A7C7E"/>
                </a:solidFill>
                <a:hlinkClick r:id="rId3"/>
              </a:rPr>
              <a:t>http://www.tog.ie</a:t>
            </a:r>
            <a:r>
              <a:rPr lang="en-IE" dirty="0">
                <a:solidFill>
                  <a:srgbClr val="7A7C7E"/>
                </a:solidFill>
              </a:rPr>
              <a:t> </a:t>
            </a:r>
          </a:p>
          <a:p>
            <a:pPr marL="342900" indent="-342900">
              <a:buClr>
                <a:srgbClr val="20B6F6"/>
              </a:buClr>
              <a:buFont typeface="Arial" panose="020B0604020202020204" pitchFamily="34" charset="0"/>
              <a:buChar char="•"/>
            </a:pPr>
            <a:r>
              <a:rPr lang="en-IE" dirty="0">
                <a:solidFill>
                  <a:srgbClr val="7A7C7E"/>
                </a:solidFill>
              </a:rPr>
              <a:t>Lightbox Lab, North East Maker Space  </a:t>
            </a:r>
            <a:r>
              <a:rPr lang="en-IE" dirty="0">
                <a:solidFill>
                  <a:srgbClr val="7A7C7E"/>
                </a:solidFill>
                <a:hlinkClick r:id="rId4"/>
              </a:rPr>
              <a:t>www.lightboxlab.ie</a:t>
            </a:r>
            <a:endParaRPr lang="en-IE" dirty="0">
              <a:solidFill>
                <a:srgbClr val="7A7C7E"/>
              </a:solidFill>
            </a:endParaRPr>
          </a:p>
          <a:p>
            <a:pPr marL="342900" indent="-342900">
              <a:buClr>
                <a:srgbClr val="20B6F6"/>
              </a:buClr>
              <a:buFont typeface="Arial" panose="020B0604020202020204" pitchFamily="34" charset="0"/>
              <a:buChar char="•"/>
            </a:pPr>
            <a:r>
              <a:rPr lang="en-IE" dirty="0">
                <a:solidFill>
                  <a:srgbClr val="7A7C7E"/>
                </a:solidFill>
              </a:rPr>
              <a:t>South East Maker Space (Waterford) – </a:t>
            </a:r>
            <a:r>
              <a:rPr lang="en-IE" dirty="0">
                <a:solidFill>
                  <a:srgbClr val="7A7C7E"/>
                </a:solidFill>
                <a:hlinkClick r:id="rId5"/>
              </a:rPr>
              <a:t>https://wiki.southeastmakerspace.org/doku.php</a:t>
            </a:r>
            <a:r>
              <a:rPr lang="en-IE" dirty="0">
                <a:solidFill>
                  <a:srgbClr val="7A7C7E"/>
                </a:solidFill>
              </a:rPr>
              <a:t> </a:t>
            </a:r>
          </a:p>
          <a:p>
            <a:pPr marL="342900" indent="-342900">
              <a:buClr>
                <a:srgbClr val="20B6F6"/>
              </a:buClr>
              <a:buFont typeface="Arial" panose="020B0604020202020204" pitchFamily="34" charset="0"/>
              <a:buChar char="•"/>
            </a:pPr>
            <a:r>
              <a:rPr lang="en-IE" dirty="0">
                <a:solidFill>
                  <a:srgbClr val="7A7C7E"/>
                </a:solidFill>
              </a:rPr>
              <a:t>Nexus Hackerspace Cork </a:t>
            </a:r>
            <a:r>
              <a:rPr lang="en-IE" dirty="0">
                <a:solidFill>
                  <a:srgbClr val="7A7C7E"/>
                </a:solidFill>
                <a:hlinkClick r:id="rId6"/>
              </a:rPr>
              <a:t>www.hackerspacecork.com</a:t>
            </a:r>
            <a:r>
              <a:rPr lang="en-IE" dirty="0">
                <a:solidFill>
                  <a:srgbClr val="7A7C7E"/>
                </a:solidFill>
              </a:rPr>
              <a:t> </a:t>
            </a:r>
          </a:p>
          <a:p>
            <a:pPr marL="342900" indent="-342900">
              <a:buClr>
                <a:srgbClr val="20B6F6"/>
              </a:buClr>
              <a:buFont typeface="Arial" panose="020B0604020202020204" pitchFamily="34" charset="0"/>
              <a:buChar char="•"/>
            </a:pPr>
            <a:r>
              <a:rPr lang="en-IE" dirty="0">
                <a:solidFill>
                  <a:srgbClr val="7A7C7E"/>
                </a:solidFill>
              </a:rPr>
              <a:t>091 Labs Galway </a:t>
            </a:r>
            <a:r>
              <a:rPr lang="en-IE" dirty="0">
                <a:solidFill>
                  <a:srgbClr val="7A7C7E"/>
                </a:solidFill>
                <a:hlinkClick r:id="rId7"/>
              </a:rPr>
              <a:t>www.091labs.com</a:t>
            </a:r>
            <a:r>
              <a:rPr lang="en-IE" dirty="0">
                <a:solidFill>
                  <a:srgbClr val="7A7C7E"/>
                </a:solidFill>
              </a:rPr>
              <a:t> </a:t>
            </a:r>
          </a:p>
          <a:p>
            <a:pPr marL="342900" indent="-342900">
              <a:buClr>
                <a:srgbClr val="20B6F6"/>
              </a:buClr>
              <a:buFont typeface="Arial" panose="020B0604020202020204" pitchFamily="34" charset="0"/>
              <a:buChar char="•"/>
            </a:pPr>
            <a:r>
              <a:rPr lang="en-IE" dirty="0">
                <a:solidFill>
                  <a:srgbClr val="7A7C7E"/>
                </a:solidFill>
              </a:rPr>
              <a:t>Farset Labs Belfast  </a:t>
            </a:r>
            <a:r>
              <a:rPr lang="en-IE" dirty="0">
                <a:solidFill>
                  <a:srgbClr val="7A7C7E"/>
                </a:solidFill>
                <a:hlinkClick r:id="rId8"/>
              </a:rPr>
              <a:t>www.farsetlabs.org.uk</a:t>
            </a:r>
            <a:r>
              <a:rPr lang="en-IE" dirty="0">
                <a:solidFill>
                  <a:srgbClr val="7A7C7E"/>
                </a:solidFill>
              </a:rPr>
              <a:t>  </a:t>
            </a:r>
          </a:p>
          <a:p>
            <a:pPr marL="342900" indent="-342900">
              <a:buClr>
                <a:srgbClr val="20B6F6"/>
              </a:buClr>
              <a:buFont typeface="Arial" panose="020B0604020202020204" pitchFamily="34" charset="0"/>
              <a:buChar char="•"/>
            </a:pPr>
            <a:r>
              <a:rPr lang="en-IE" dirty="0">
                <a:solidFill>
                  <a:srgbClr val="7A7C7E"/>
                </a:solidFill>
              </a:rPr>
              <a:t>IDEA CENTRE, Omagh</a:t>
            </a:r>
            <a:r>
              <a:rPr lang="en-IE" dirty="0">
                <a:solidFill>
                  <a:srgbClr val="7A7C7E"/>
                </a:solidFill>
                <a:hlinkClick r:id="rId9"/>
              </a:rPr>
              <a:t>www.swc.ac.uk/innovate/idea/Makerspace</a:t>
            </a:r>
            <a:r>
              <a:rPr lang="en-IE" dirty="0">
                <a:solidFill>
                  <a:srgbClr val="7A7C7E"/>
                </a:solidFill>
              </a:rPr>
              <a:t> </a:t>
            </a:r>
          </a:p>
          <a:p>
            <a:endParaRPr lang="en-IE" altLang="en-US" dirty="0">
              <a:solidFill>
                <a:srgbClr val="E95273"/>
              </a:solidFill>
            </a:endParaRPr>
          </a:p>
          <a:p>
            <a:endParaRPr lang="en-IE" dirty="0"/>
          </a:p>
        </p:txBody>
      </p:sp>
      <p:pic>
        <p:nvPicPr>
          <p:cNvPr id="5" name="Picture 4" descr="&lt;strong&gt;Flag&lt;/strong&gt; &lt;strong&gt;Ireland&lt;/strong&gt; | Download the National &lt;strong&gt;Irish&lt;/strong&gt; &lt;strong&gt;flag&lt;/strong&gt;">
            <a:extLst>
              <a:ext uri="{FF2B5EF4-FFF2-40B4-BE49-F238E27FC236}">
                <a16:creationId xmlns:a16="http://schemas.microsoft.com/office/drawing/2014/main" id="{409FACF3-5A3F-4A9D-8C92-32FEE33EFDA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467228" y="314808"/>
            <a:ext cx="1110334" cy="670492"/>
          </a:xfrm>
          <a:prstGeom prst="rect">
            <a:avLst/>
          </a:prstGeom>
        </p:spPr>
      </p:pic>
      <p:pic>
        <p:nvPicPr>
          <p:cNvPr id="7" name="Picture 6" descr="&lt;strong&gt;UK&lt;/strong&gt; union &lt;strong&gt;flag&lt;/strong&gt;">
            <a:extLst>
              <a:ext uri="{FF2B5EF4-FFF2-40B4-BE49-F238E27FC236}">
                <a16:creationId xmlns:a16="http://schemas.microsoft.com/office/drawing/2014/main" id="{A61CB15B-552C-42F8-A2A7-16811CC627E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749507" y="311524"/>
            <a:ext cx="1026707" cy="673776"/>
          </a:xfrm>
          <a:prstGeom prst="rect">
            <a:avLst/>
          </a:prstGeom>
        </p:spPr>
      </p:pic>
    </p:spTree>
    <p:extLst>
      <p:ext uri="{BB962C8B-B14F-4D97-AF65-F5344CB8AC3E}">
        <p14:creationId xmlns:p14="http://schemas.microsoft.com/office/powerpoint/2010/main" val="4273988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2901731" y="467178"/>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solidFill>
                <a:srgbClr val="E95273"/>
              </a:solidFill>
            </a:endParaRPr>
          </a:p>
        </p:txBody>
      </p:sp>
      <p:sp>
        <p:nvSpPr>
          <p:cNvPr id="4" name="Text Placeholder 3">
            <a:extLst>
              <a:ext uri="{FF2B5EF4-FFF2-40B4-BE49-F238E27FC236}">
                <a16:creationId xmlns:a16="http://schemas.microsoft.com/office/drawing/2014/main" id="{BACF09C4-2F8A-4C47-9FBF-0BA7FEA744F7}"/>
              </a:ext>
            </a:extLst>
          </p:cNvPr>
          <p:cNvSpPr>
            <a:spLocks noGrp="1"/>
          </p:cNvSpPr>
          <p:nvPr>
            <p:ph type="body" sz="quarter" idx="13"/>
          </p:nvPr>
        </p:nvSpPr>
        <p:spPr/>
        <p:txBody>
          <a:bodyPr>
            <a:normAutofit/>
          </a:bodyPr>
          <a:lstStyle/>
          <a:p>
            <a:r>
              <a:rPr lang="pl-PL" b="1" dirty="0">
                <a:solidFill>
                  <a:srgbClr val="E95273"/>
                </a:solidFill>
              </a:rPr>
              <a:t>Przykład </a:t>
            </a:r>
            <a:r>
              <a:rPr lang="en-IE" b="1" dirty="0">
                <a:solidFill>
                  <a:srgbClr val="E95273"/>
                </a:solidFill>
              </a:rPr>
              <a:t>Idea Centre, Omagh</a:t>
            </a:r>
          </a:p>
          <a:p>
            <a:endParaRPr lang="en-IE" b="1" dirty="0"/>
          </a:p>
        </p:txBody>
      </p:sp>
      <p:sp>
        <p:nvSpPr>
          <p:cNvPr id="2" name="Text Placeholder 1">
            <a:extLst>
              <a:ext uri="{FF2B5EF4-FFF2-40B4-BE49-F238E27FC236}">
                <a16:creationId xmlns:a16="http://schemas.microsoft.com/office/drawing/2014/main" id="{9E58AAEC-C2C9-451E-837D-19CC67F82191}"/>
              </a:ext>
            </a:extLst>
          </p:cNvPr>
          <p:cNvSpPr>
            <a:spLocks noGrp="1"/>
          </p:cNvSpPr>
          <p:nvPr>
            <p:ph type="body" sz="quarter" idx="14"/>
          </p:nvPr>
        </p:nvSpPr>
        <p:spPr>
          <a:xfrm>
            <a:off x="539786" y="1965902"/>
            <a:ext cx="11431304" cy="3975101"/>
          </a:xfrm>
          <a:solidFill>
            <a:schemeClr val="bg1"/>
          </a:solidFill>
        </p:spPr>
        <p:txBody>
          <a:bodyPr/>
          <a:lstStyle/>
          <a:p>
            <a:r>
              <a:rPr lang="pl-PL" dirty="0">
                <a:solidFill>
                  <a:srgbClr val="7A7C7E"/>
                </a:solidFill>
              </a:rPr>
              <a:t>Koncepcja </a:t>
            </a:r>
            <a:r>
              <a:rPr lang="pl-PL" b="1" dirty="0" err="1">
                <a:solidFill>
                  <a:srgbClr val="10B1A2"/>
                </a:solidFill>
              </a:rPr>
              <a:t>MakerSpace</a:t>
            </a:r>
            <a:r>
              <a:rPr lang="pl-PL" dirty="0">
                <a:solidFill>
                  <a:srgbClr val="7A7C7E"/>
                </a:solidFill>
              </a:rPr>
              <a:t> tworzy społeczną społeczność ludzi, którzy mogą dzielić się swoimi umiejętnościami i wiedzą w celu projektowania, tworzenia i wytwarzania produktów.</a:t>
            </a:r>
          </a:p>
          <a:p>
            <a:r>
              <a:rPr lang="en-IE" b="1" dirty="0">
                <a:solidFill>
                  <a:srgbClr val="10B1A2"/>
                </a:solidFill>
              </a:rPr>
              <a:t>Idea Centre </a:t>
            </a:r>
            <a:r>
              <a:rPr lang="en-IE" dirty="0">
                <a:hlinkClick r:id="rId2"/>
              </a:rPr>
              <a:t>www.swc.ac.uk/innovate/idea</a:t>
            </a:r>
            <a:r>
              <a:rPr lang="en-IE" dirty="0"/>
              <a:t>  </a:t>
            </a:r>
            <a:r>
              <a:rPr lang="pl-PL" dirty="0">
                <a:solidFill>
                  <a:srgbClr val="7A7C7E"/>
                </a:solidFill>
              </a:rPr>
              <a:t>zapewnia zasoby fizyczne wraz z wysokiej klasy sprzętem do projektowania i produkcji, a społeczność dostarczy wiedzę i doświadczenie niezbędne do realizacji projektów.</a:t>
            </a:r>
            <a:endParaRPr lang="en-IE" dirty="0">
              <a:solidFill>
                <a:srgbClr val="7A7C7E"/>
              </a:solidFill>
            </a:endParaRPr>
          </a:p>
          <a:p>
            <a:r>
              <a:rPr lang="pl-PL" dirty="0">
                <a:solidFill>
                  <a:srgbClr val="7A7C7E"/>
                </a:solidFill>
              </a:rPr>
              <a:t>Godne uwagi produkty stworzone w ten sposób to:</a:t>
            </a:r>
          </a:p>
          <a:p>
            <a:r>
              <a:rPr lang="pl-PL" b="1" dirty="0">
                <a:solidFill>
                  <a:srgbClr val="10B1A2"/>
                </a:solidFill>
              </a:rPr>
              <a:t>Smartwatch </a:t>
            </a:r>
            <a:r>
              <a:rPr lang="en-IE" b="1" dirty="0">
                <a:solidFill>
                  <a:srgbClr val="10B1A2"/>
                </a:solidFill>
              </a:rPr>
              <a:t>Pebble Watch</a:t>
            </a:r>
          </a:p>
          <a:p>
            <a:r>
              <a:rPr lang="en-IE" dirty="0">
                <a:solidFill>
                  <a:srgbClr val="7A7C7E"/>
                </a:solidFill>
                <a:hlinkClick r:id="rId3"/>
              </a:rPr>
              <a:t>https://youtu.be/g6hUPbPH_xc?list=UU-WfB47Zgx2Q9LvS5us0Cwg</a:t>
            </a:r>
            <a:r>
              <a:rPr lang="en-IE" dirty="0">
                <a:solidFill>
                  <a:srgbClr val="7A7C7E"/>
                </a:solidFill>
              </a:rPr>
              <a:t> </a:t>
            </a:r>
          </a:p>
          <a:p>
            <a:endParaRPr lang="en-IE" dirty="0">
              <a:solidFill>
                <a:srgbClr val="7A7C7E"/>
              </a:solidFill>
            </a:endParaRPr>
          </a:p>
          <a:p>
            <a:endParaRPr lang="en-IE" altLang="en-US" dirty="0">
              <a:solidFill>
                <a:srgbClr val="E95273"/>
              </a:solidFill>
            </a:endParaRPr>
          </a:p>
          <a:p>
            <a:endParaRPr lang="en-IE" dirty="0"/>
          </a:p>
        </p:txBody>
      </p:sp>
      <p:pic>
        <p:nvPicPr>
          <p:cNvPr id="7" name="Picture 6" descr="&lt;strong&gt;UK&lt;/strong&gt; union &lt;strong&gt;flag&lt;/strong&gt;">
            <a:extLst>
              <a:ext uri="{FF2B5EF4-FFF2-40B4-BE49-F238E27FC236}">
                <a16:creationId xmlns:a16="http://schemas.microsoft.com/office/drawing/2014/main" id="{A61CB15B-552C-42F8-A2A7-16811CC627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49507" y="311524"/>
            <a:ext cx="1026707" cy="673776"/>
          </a:xfrm>
          <a:prstGeom prst="rect">
            <a:avLst/>
          </a:prstGeom>
        </p:spPr>
      </p:pic>
      <p:pic>
        <p:nvPicPr>
          <p:cNvPr id="8" name="Picture 7">
            <a:extLst>
              <a:ext uri="{FF2B5EF4-FFF2-40B4-BE49-F238E27FC236}">
                <a16:creationId xmlns:a16="http://schemas.microsoft.com/office/drawing/2014/main" id="{23A2C783-DFC1-4F5B-8F7D-54A867D15F42}"/>
              </a:ext>
            </a:extLst>
          </p:cNvPr>
          <p:cNvPicPr>
            <a:picLocks noChangeAspect="1"/>
          </p:cNvPicPr>
          <p:nvPr/>
        </p:nvPicPr>
        <p:blipFill>
          <a:blip r:embed="rId5"/>
          <a:stretch>
            <a:fillRect/>
          </a:stretch>
        </p:blipFill>
        <p:spPr>
          <a:xfrm>
            <a:off x="8129135" y="3566493"/>
            <a:ext cx="3133725" cy="2066925"/>
          </a:xfrm>
          <a:prstGeom prst="rect">
            <a:avLst/>
          </a:prstGeom>
        </p:spPr>
      </p:pic>
    </p:spTree>
    <p:extLst>
      <p:ext uri="{BB962C8B-B14F-4D97-AF65-F5344CB8AC3E}">
        <p14:creationId xmlns:p14="http://schemas.microsoft.com/office/powerpoint/2010/main" val="3756781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2901731" y="467178"/>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dirty="0">
              <a:solidFill>
                <a:srgbClr val="E95273"/>
              </a:solidFill>
            </a:endParaRPr>
          </a:p>
        </p:txBody>
      </p:sp>
      <p:sp>
        <p:nvSpPr>
          <p:cNvPr id="2" name="Text Placeholder 1">
            <a:extLst>
              <a:ext uri="{FF2B5EF4-FFF2-40B4-BE49-F238E27FC236}">
                <a16:creationId xmlns:a16="http://schemas.microsoft.com/office/drawing/2014/main" id="{84DDBB4D-90FE-4F6F-9D2E-022B845FF3F5}"/>
              </a:ext>
            </a:extLst>
          </p:cNvPr>
          <p:cNvSpPr>
            <a:spLocks noGrp="1"/>
          </p:cNvSpPr>
          <p:nvPr>
            <p:ph type="body" sz="quarter" idx="13"/>
          </p:nvPr>
        </p:nvSpPr>
        <p:spPr>
          <a:xfrm>
            <a:off x="557519" y="1055521"/>
            <a:ext cx="7407087" cy="697353"/>
          </a:xfrm>
        </p:spPr>
        <p:txBody>
          <a:bodyPr/>
          <a:lstStyle/>
          <a:p>
            <a:r>
              <a:rPr lang="pl-PL" b="1" dirty="0">
                <a:solidFill>
                  <a:srgbClr val="E95273"/>
                </a:solidFill>
              </a:rPr>
              <a:t>Czym jest </a:t>
            </a:r>
            <a:r>
              <a:rPr lang="en-IE" b="1" dirty="0">
                <a:solidFill>
                  <a:srgbClr val="E95273"/>
                </a:solidFill>
              </a:rPr>
              <a:t>FabLab?</a:t>
            </a:r>
          </a:p>
          <a:p>
            <a:endParaRPr lang="en-IE" dirty="0"/>
          </a:p>
        </p:txBody>
      </p:sp>
      <p:sp>
        <p:nvSpPr>
          <p:cNvPr id="3" name="Text Placeholder 2">
            <a:extLst>
              <a:ext uri="{FF2B5EF4-FFF2-40B4-BE49-F238E27FC236}">
                <a16:creationId xmlns:a16="http://schemas.microsoft.com/office/drawing/2014/main" id="{A9ECAE3E-B0BC-41FE-A718-384B9E812B3F}"/>
              </a:ext>
            </a:extLst>
          </p:cNvPr>
          <p:cNvSpPr>
            <a:spLocks noGrp="1"/>
          </p:cNvSpPr>
          <p:nvPr>
            <p:ph type="body" sz="quarter" idx="14"/>
          </p:nvPr>
        </p:nvSpPr>
        <p:spPr>
          <a:xfrm>
            <a:off x="557519" y="2145094"/>
            <a:ext cx="8729093" cy="3975101"/>
          </a:xfrm>
        </p:spPr>
        <p:txBody>
          <a:bodyPr/>
          <a:lstStyle/>
          <a:p>
            <a:pPr algn="just"/>
            <a:r>
              <a:rPr lang="en-IE" b="1" dirty="0">
                <a:solidFill>
                  <a:srgbClr val="10B1A2"/>
                </a:solidFill>
              </a:rPr>
              <a:t>FabLabs</a:t>
            </a:r>
            <a:r>
              <a:rPr lang="en-IE" dirty="0">
                <a:solidFill>
                  <a:srgbClr val="7A7C7E"/>
                </a:solidFill>
              </a:rPr>
              <a:t> - </a:t>
            </a:r>
            <a:r>
              <a:rPr lang="pl-PL" dirty="0">
                <a:solidFill>
                  <a:srgbClr val="7A7C7E"/>
                </a:solidFill>
              </a:rPr>
              <a:t>cyfrowe laboratoria produkcyjne - powstały, aby inspirować ludzi i przedsiębiorców do przekształcania swoich pomysłów w nowe produkty i prototypy, zapewniając im dostęp do szeregu zaawansowanych technologii produkcji cyfrowej.</a:t>
            </a:r>
          </a:p>
          <a:p>
            <a:pPr algn="just"/>
            <a:r>
              <a:rPr lang="pl-PL" dirty="0">
                <a:solidFill>
                  <a:srgbClr val="7A7C7E"/>
                </a:solidFill>
              </a:rPr>
              <a:t>Pomysł został wymyślony przez znanego wynalazcę i naukowca, profesora Neila </a:t>
            </a:r>
            <a:r>
              <a:rPr lang="pl-PL" dirty="0" err="1">
                <a:solidFill>
                  <a:srgbClr val="7A7C7E"/>
                </a:solidFill>
              </a:rPr>
              <a:t>Gershenfelda</a:t>
            </a:r>
            <a:r>
              <a:rPr lang="pl-PL" dirty="0">
                <a:solidFill>
                  <a:srgbClr val="7A7C7E"/>
                </a:solidFill>
              </a:rPr>
              <a:t> z Massachusetts </a:t>
            </a:r>
            <a:r>
              <a:rPr lang="pl-PL" dirty="0" err="1">
                <a:solidFill>
                  <a:srgbClr val="7A7C7E"/>
                </a:solidFill>
              </a:rPr>
              <a:t>Institute</a:t>
            </a:r>
            <a:r>
              <a:rPr lang="pl-PL" dirty="0">
                <a:solidFill>
                  <a:srgbClr val="7A7C7E"/>
                </a:solidFill>
              </a:rPr>
              <a:t> of Technology (MIT). Jego pomysł brzmiał: zapewnić środowisko, umiejętności, zaawansowane materiały i technologię, aby tanio i szybko tworzyć rzeczy w dowolnym miejscu na świecie oraz udostępnić to lokalnie przedsiębiorcom, studentom, twórcom, małym firmom, a właściwie każdemu, kto chce stworzyć coś nowego lub na zamówienie.</a:t>
            </a:r>
            <a:endParaRPr lang="en-IE" dirty="0"/>
          </a:p>
        </p:txBody>
      </p:sp>
      <p:pic>
        <p:nvPicPr>
          <p:cNvPr id="5" name="Picture 4" descr="A group of people sitting at a table&#10;&#10;Description automatically generated">
            <a:extLst>
              <a:ext uri="{FF2B5EF4-FFF2-40B4-BE49-F238E27FC236}">
                <a16:creationId xmlns:a16="http://schemas.microsoft.com/office/drawing/2014/main" id="{F9DA496D-C24B-40EB-B520-8A97AE73BAF0}"/>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9791589" y="3090040"/>
            <a:ext cx="2400411" cy="3767959"/>
          </a:xfrm>
          <a:prstGeom prst="rect">
            <a:avLst/>
          </a:prstGeom>
        </p:spPr>
      </p:pic>
    </p:spTree>
    <p:extLst>
      <p:ext uri="{BB962C8B-B14F-4D97-AF65-F5344CB8AC3E}">
        <p14:creationId xmlns:p14="http://schemas.microsoft.com/office/powerpoint/2010/main" val="1338636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2A1C138-0488-42EB-B9B1-DF370E1B85FA}"/>
              </a:ext>
            </a:extLst>
          </p:cNvPr>
          <p:cNvSpPr>
            <a:spLocks noGrp="1"/>
          </p:cNvSpPr>
          <p:nvPr>
            <p:ph type="body" sz="quarter" idx="13"/>
          </p:nvPr>
        </p:nvSpPr>
        <p:spPr/>
        <p:txBody>
          <a:bodyPr>
            <a:normAutofit/>
          </a:bodyPr>
          <a:lstStyle/>
          <a:p>
            <a:r>
              <a:rPr lang="pl-PL" b="1" dirty="0">
                <a:solidFill>
                  <a:srgbClr val="E95273"/>
                </a:solidFill>
              </a:rPr>
              <a:t>Czym jest </a:t>
            </a:r>
            <a:r>
              <a:rPr lang="en-IE" b="1" dirty="0">
                <a:solidFill>
                  <a:srgbClr val="E95273"/>
                </a:solidFill>
              </a:rPr>
              <a:t>FabLab?</a:t>
            </a:r>
          </a:p>
          <a:p>
            <a:endParaRPr lang="en-IE" dirty="0"/>
          </a:p>
          <a:p>
            <a:endParaRPr lang="en-IE" b="1" dirty="0">
              <a:solidFill>
                <a:srgbClr val="E95273"/>
              </a:solidFill>
            </a:endParaRPr>
          </a:p>
          <a:p>
            <a:endParaRPr lang="en-IE" dirty="0"/>
          </a:p>
        </p:txBody>
      </p:sp>
      <p:sp>
        <p:nvSpPr>
          <p:cNvPr id="5" name="Text Placeholder 4">
            <a:extLst>
              <a:ext uri="{FF2B5EF4-FFF2-40B4-BE49-F238E27FC236}">
                <a16:creationId xmlns:a16="http://schemas.microsoft.com/office/drawing/2014/main" id="{CB12C84E-86CE-460A-8D3C-99E84E37D233}"/>
              </a:ext>
            </a:extLst>
          </p:cNvPr>
          <p:cNvSpPr>
            <a:spLocks noGrp="1"/>
          </p:cNvSpPr>
          <p:nvPr>
            <p:ph type="body" sz="quarter" idx="14"/>
          </p:nvPr>
        </p:nvSpPr>
        <p:spPr/>
        <p:txBody>
          <a:bodyPr/>
          <a:lstStyle/>
          <a:p>
            <a:r>
              <a:rPr lang="pl-PL" sz="2400" dirty="0">
                <a:solidFill>
                  <a:srgbClr val="7A7C7E"/>
                </a:solidFill>
              </a:rPr>
              <a:t>Obejrzyj film o </a:t>
            </a:r>
            <a:r>
              <a:rPr lang="en-IE" sz="2400" dirty="0">
                <a:solidFill>
                  <a:srgbClr val="7A7C7E"/>
                </a:solidFill>
              </a:rPr>
              <a:t>Fab Lab Belfast </a:t>
            </a:r>
            <a:r>
              <a:rPr lang="en-IE" sz="2400" dirty="0">
                <a:solidFill>
                  <a:srgbClr val="7A7C7E"/>
                </a:solidFill>
                <a:hlinkClick r:id="rId3"/>
              </a:rPr>
              <a:t>http://www.fablabni.com/</a:t>
            </a:r>
            <a:r>
              <a:rPr lang="en-IE" sz="2400" dirty="0">
                <a:solidFill>
                  <a:srgbClr val="7A7C7E"/>
                </a:solidFill>
              </a:rPr>
              <a:t> </a:t>
            </a:r>
          </a:p>
          <a:p>
            <a:endParaRPr lang="en-IE" sz="2400" dirty="0"/>
          </a:p>
        </p:txBody>
      </p:sp>
      <p:sp>
        <p:nvSpPr>
          <p:cNvPr id="6" name="Picture Placeholder 5">
            <a:extLst>
              <a:ext uri="{FF2B5EF4-FFF2-40B4-BE49-F238E27FC236}">
                <a16:creationId xmlns:a16="http://schemas.microsoft.com/office/drawing/2014/main" id="{43E2A304-70DC-4915-AC32-BDEEF5562CB9}"/>
              </a:ext>
            </a:extLst>
          </p:cNvPr>
          <p:cNvSpPr>
            <a:spLocks noGrp="1"/>
          </p:cNvSpPr>
          <p:nvPr>
            <p:ph type="pic" sz="quarter" idx="15"/>
          </p:nvPr>
        </p:nvSpPr>
        <p:spPr/>
      </p:sp>
      <p:pic>
        <p:nvPicPr>
          <p:cNvPr id="7" name="Bzh-ECwvex8">
            <a:hlinkClick r:id="rId3"/>
            <a:extLst>
              <a:ext uri="{FF2B5EF4-FFF2-40B4-BE49-F238E27FC236}">
                <a16:creationId xmlns:a16="http://schemas.microsoft.com/office/drawing/2014/main" id="{F12D7459-B889-4A00-8F45-5B4219DE5660}"/>
              </a:ext>
            </a:extLst>
          </p:cNvPr>
          <p:cNvPicPr>
            <a:picLocks noRot="1" noChangeAspect="1"/>
          </p:cNvPicPr>
          <p:nvPr>
            <a:videoFile r:link="rId1"/>
          </p:nvPr>
        </p:nvPicPr>
        <p:blipFill>
          <a:blip r:embed="rId4"/>
          <a:stretch>
            <a:fillRect/>
          </a:stretch>
        </p:blipFill>
        <p:spPr>
          <a:xfrm>
            <a:off x="3735548" y="1860507"/>
            <a:ext cx="4720904" cy="3540677"/>
          </a:xfrm>
          <a:prstGeom prst="rect">
            <a:avLst/>
          </a:prstGeom>
        </p:spPr>
      </p:pic>
    </p:spTree>
    <p:extLst>
      <p:ext uri="{BB962C8B-B14F-4D97-AF65-F5344CB8AC3E}">
        <p14:creationId xmlns:p14="http://schemas.microsoft.com/office/powerpoint/2010/main" val="18937271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2A1C138-0488-42EB-B9B1-DF370E1B85FA}"/>
              </a:ext>
            </a:extLst>
          </p:cNvPr>
          <p:cNvSpPr>
            <a:spLocks noGrp="1"/>
          </p:cNvSpPr>
          <p:nvPr>
            <p:ph type="body" sz="quarter" idx="13"/>
          </p:nvPr>
        </p:nvSpPr>
        <p:spPr/>
        <p:txBody>
          <a:bodyPr/>
          <a:lstStyle/>
          <a:p>
            <a:r>
              <a:rPr lang="pl-PL" b="1" dirty="0">
                <a:solidFill>
                  <a:srgbClr val="E95273"/>
                </a:solidFill>
              </a:rPr>
              <a:t>Czym jest sieć </a:t>
            </a:r>
            <a:r>
              <a:rPr lang="en-IE" b="1" dirty="0">
                <a:solidFill>
                  <a:srgbClr val="E95273"/>
                </a:solidFill>
              </a:rPr>
              <a:t>FabLab?</a:t>
            </a:r>
          </a:p>
          <a:p>
            <a:endParaRPr lang="en-IE" dirty="0"/>
          </a:p>
        </p:txBody>
      </p:sp>
      <p:sp>
        <p:nvSpPr>
          <p:cNvPr id="5" name="Text Placeholder 4">
            <a:extLst>
              <a:ext uri="{FF2B5EF4-FFF2-40B4-BE49-F238E27FC236}">
                <a16:creationId xmlns:a16="http://schemas.microsoft.com/office/drawing/2014/main" id="{CB12C84E-86CE-460A-8D3C-99E84E37D233}"/>
              </a:ext>
            </a:extLst>
          </p:cNvPr>
          <p:cNvSpPr>
            <a:spLocks noGrp="1"/>
          </p:cNvSpPr>
          <p:nvPr>
            <p:ph type="body" sz="quarter" idx="14"/>
          </p:nvPr>
        </p:nvSpPr>
        <p:spPr>
          <a:xfrm>
            <a:off x="0" y="770191"/>
            <a:ext cx="12192000" cy="590599"/>
          </a:xfrm>
          <a:solidFill>
            <a:schemeClr val="bg1"/>
          </a:solidFill>
        </p:spPr>
        <p:txBody>
          <a:bodyPr/>
          <a:lstStyle/>
          <a:p>
            <a:r>
              <a:rPr lang="pl-PL" sz="2400" dirty="0">
                <a:solidFill>
                  <a:srgbClr val="7A7C7E"/>
                </a:solidFill>
              </a:rPr>
              <a:t>Istnieje globalna sieć 150 </a:t>
            </a:r>
            <a:r>
              <a:rPr lang="pl-PL" sz="2400" dirty="0" err="1">
                <a:solidFill>
                  <a:srgbClr val="7A7C7E"/>
                </a:solidFill>
              </a:rPr>
              <a:t>FabLab</a:t>
            </a:r>
            <a:r>
              <a:rPr lang="pl-PL" sz="2400" dirty="0">
                <a:solidFill>
                  <a:srgbClr val="7A7C7E"/>
                </a:solidFill>
              </a:rPr>
              <a:t> +, łącząca ludzi, społeczności i firmy na całym świecie oraz umożliwiająca im współpracę, rozwiązywanie problemów i wymianę pomysłów.</a:t>
            </a:r>
            <a:endParaRPr lang="en-IE" sz="2400" dirty="0"/>
          </a:p>
        </p:txBody>
      </p:sp>
      <p:sp>
        <p:nvSpPr>
          <p:cNvPr id="6" name="Picture Placeholder 5">
            <a:extLst>
              <a:ext uri="{FF2B5EF4-FFF2-40B4-BE49-F238E27FC236}">
                <a16:creationId xmlns:a16="http://schemas.microsoft.com/office/drawing/2014/main" id="{43E2A304-70DC-4915-AC32-BDEEF5562CB9}"/>
              </a:ext>
            </a:extLst>
          </p:cNvPr>
          <p:cNvSpPr>
            <a:spLocks noGrp="1"/>
          </p:cNvSpPr>
          <p:nvPr>
            <p:ph type="pic" sz="quarter" idx="15"/>
          </p:nvPr>
        </p:nvSpPr>
        <p:spPr>
          <a:xfrm>
            <a:off x="3184071" y="2625754"/>
            <a:ext cx="5665788" cy="2745892"/>
          </a:xfrm>
        </p:spPr>
      </p:sp>
      <p:pic>
        <p:nvPicPr>
          <p:cNvPr id="8" name="Picture 7">
            <a:hlinkClick r:id="rId2"/>
            <a:extLst>
              <a:ext uri="{FF2B5EF4-FFF2-40B4-BE49-F238E27FC236}">
                <a16:creationId xmlns:a16="http://schemas.microsoft.com/office/drawing/2014/main" id="{5E5C5E30-83DD-4621-B9C1-F905AE3D4A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84070" y="2214693"/>
            <a:ext cx="5665787" cy="2599001"/>
          </a:xfrm>
          <a:prstGeom prst="rect">
            <a:avLst/>
          </a:prstGeom>
        </p:spPr>
      </p:pic>
    </p:spTree>
    <p:extLst>
      <p:ext uri="{BB962C8B-B14F-4D97-AF65-F5344CB8AC3E}">
        <p14:creationId xmlns:p14="http://schemas.microsoft.com/office/powerpoint/2010/main" val="176938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2901731" y="275487"/>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altLang="en-US" dirty="0">
              <a:solidFill>
                <a:srgbClr val="E95273"/>
              </a:solidFill>
              <a:cs typeface="Arial" panose="020B0604020202020204" pitchFamily="34" charset="0"/>
            </a:endParaRPr>
          </a:p>
        </p:txBody>
      </p:sp>
      <p:pic>
        <p:nvPicPr>
          <p:cNvPr id="9" name="Picture 8" descr="&lt;strong&gt;UK&lt;/strong&gt; union &lt;strong&gt;flag&lt;/strong&gt;">
            <a:extLst>
              <a:ext uri="{FF2B5EF4-FFF2-40B4-BE49-F238E27FC236}">
                <a16:creationId xmlns:a16="http://schemas.microsoft.com/office/drawing/2014/main" id="{C0450D6A-7567-462C-9982-6E0417F9D7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9507" y="275487"/>
            <a:ext cx="1026707" cy="673776"/>
          </a:xfrm>
          <a:prstGeom prst="rect">
            <a:avLst/>
          </a:prstGeom>
        </p:spPr>
      </p:pic>
      <p:sp>
        <p:nvSpPr>
          <p:cNvPr id="10" name="Freeform 2">
            <a:hlinkClick r:id="rId3"/>
            <a:extLst>
              <a:ext uri="{FF2B5EF4-FFF2-40B4-BE49-F238E27FC236}">
                <a16:creationId xmlns:a16="http://schemas.microsoft.com/office/drawing/2014/main" id="{925BD9A9-E984-4C48-B975-E92E9756EBB7}"/>
              </a:ext>
            </a:extLst>
          </p:cNvPr>
          <p:cNvSpPr/>
          <p:nvPr/>
        </p:nvSpPr>
        <p:spPr>
          <a:xfrm>
            <a:off x="839732" y="2877423"/>
            <a:ext cx="1735688" cy="3646463"/>
          </a:xfrm>
          <a:custGeom>
            <a:avLst/>
            <a:gdLst>
              <a:gd name="connsiteX0" fmla="*/ 3180522 w 3843130"/>
              <a:gd name="connsiteY0" fmla="*/ 5565913 h 5830957"/>
              <a:gd name="connsiteX1" fmla="*/ 3843130 w 3843130"/>
              <a:gd name="connsiteY1" fmla="*/ 172279 h 5830957"/>
              <a:gd name="connsiteX2" fmla="*/ 0 w 3843130"/>
              <a:gd name="connsiteY2" fmla="*/ 0 h 5830957"/>
              <a:gd name="connsiteX3" fmla="*/ 0 w 3843130"/>
              <a:gd name="connsiteY3" fmla="*/ 5830957 h 5830957"/>
              <a:gd name="connsiteX4" fmla="*/ 3180522 w 3843130"/>
              <a:gd name="connsiteY4" fmla="*/ 5565913 h 5830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3130" h="5830957">
                <a:moveTo>
                  <a:pt x="3180522" y="5565913"/>
                </a:moveTo>
                <a:lnTo>
                  <a:pt x="3843130" y="172279"/>
                </a:lnTo>
                <a:lnTo>
                  <a:pt x="0" y="0"/>
                </a:lnTo>
                <a:lnTo>
                  <a:pt x="0" y="5830957"/>
                </a:lnTo>
                <a:lnTo>
                  <a:pt x="3180522" y="5565913"/>
                </a:lnTo>
                <a:close/>
              </a:path>
            </a:pathLst>
          </a:cu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E781FC1B-524A-46A4-811F-650CFCA69304}"/>
              </a:ext>
            </a:extLst>
          </p:cNvPr>
          <p:cNvSpPr>
            <a:spLocks noGrp="1"/>
          </p:cNvSpPr>
          <p:nvPr>
            <p:ph type="body" sz="quarter" idx="13"/>
          </p:nvPr>
        </p:nvSpPr>
        <p:spPr>
          <a:xfrm>
            <a:off x="3596081" y="844266"/>
            <a:ext cx="8313490" cy="1137556"/>
          </a:xfrm>
        </p:spPr>
        <p:txBody>
          <a:bodyPr>
            <a:normAutofit fontScale="62500" lnSpcReduction="20000"/>
          </a:bodyPr>
          <a:lstStyle/>
          <a:p>
            <a:pPr>
              <a:lnSpc>
                <a:spcPct val="120000"/>
              </a:lnSpc>
              <a:spcBef>
                <a:spcPts val="0"/>
              </a:spcBef>
            </a:pPr>
            <a:r>
              <a:rPr lang="pl-PL" sz="4600" b="1" dirty="0">
                <a:solidFill>
                  <a:srgbClr val="E95273"/>
                </a:solidFill>
              </a:rPr>
              <a:t>Studium przypadku</a:t>
            </a:r>
            <a:r>
              <a:rPr lang="en-IE" sz="4600" b="1" dirty="0">
                <a:solidFill>
                  <a:srgbClr val="E95273"/>
                </a:solidFill>
              </a:rPr>
              <a:t>- Co-Labs Image Centre, Fermanagh    </a:t>
            </a:r>
            <a:r>
              <a:rPr lang="en-IE" dirty="0">
                <a:hlinkClick r:id="rId3"/>
              </a:rPr>
              <a:t>http://www.swc.ac.uk/innovate/image/About-us</a:t>
            </a:r>
            <a:endParaRPr lang="en-IE" dirty="0"/>
          </a:p>
          <a:p>
            <a:pPr>
              <a:lnSpc>
                <a:spcPct val="120000"/>
              </a:lnSpc>
              <a:spcBef>
                <a:spcPts val="0"/>
              </a:spcBef>
            </a:pPr>
            <a:endParaRPr lang="en-IE" dirty="0"/>
          </a:p>
        </p:txBody>
      </p:sp>
      <p:sp>
        <p:nvSpPr>
          <p:cNvPr id="3" name="Text Placeholder 2">
            <a:extLst>
              <a:ext uri="{FF2B5EF4-FFF2-40B4-BE49-F238E27FC236}">
                <a16:creationId xmlns:a16="http://schemas.microsoft.com/office/drawing/2014/main" id="{A9035F17-D39A-4FBA-BF93-10734AF65C3B}"/>
              </a:ext>
            </a:extLst>
          </p:cNvPr>
          <p:cNvSpPr>
            <a:spLocks noGrp="1"/>
          </p:cNvSpPr>
          <p:nvPr>
            <p:ph type="body" sz="quarter" idx="14"/>
          </p:nvPr>
        </p:nvSpPr>
        <p:spPr>
          <a:xfrm>
            <a:off x="3296873" y="1916911"/>
            <a:ext cx="8741329" cy="3975101"/>
          </a:xfrm>
        </p:spPr>
        <p:txBody>
          <a:bodyPr/>
          <a:lstStyle/>
          <a:p>
            <a:pPr algn="just"/>
            <a:r>
              <a:rPr lang="pl-PL" dirty="0">
                <a:solidFill>
                  <a:srgbClr val="7A7C7E"/>
                </a:solidFill>
              </a:rPr>
              <a:t>Image to ekscytujące studio technologii kreatywnych z siedzibą w kampusie </a:t>
            </a:r>
            <a:r>
              <a:rPr lang="pl-PL" dirty="0" err="1">
                <a:solidFill>
                  <a:srgbClr val="7A7C7E"/>
                </a:solidFill>
              </a:rPr>
              <a:t>South</a:t>
            </a:r>
            <a:r>
              <a:rPr lang="pl-PL" dirty="0">
                <a:solidFill>
                  <a:srgbClr val="7A7C7E"/>
                </a:solidFill>
              </a:rPr>
              <a:t> West College </a:t>
            </a:r>
            <a:r>
              <a:rPr lang="pl-PL" dirty="0" err="1">
                <a:solidFill>
                  <a:srgbClr val="7A7C7E"/>
                </a:solidFill>
              </a:rPr>
              <a:t>Enniskillen</a:t>
            </a:r>
            <a:r>
              <a:rPr lang="pl-PL" dirty="0">
                <a:solidFill>
                  <a:srgbClr val="7A7C7E"/>
                </a:solidFill>
              </a:rPr>
              <a:t>. Jest to obszar projektowania i rozwoju skoncentrowany na dostarczaniu zasobów i usług w obszarze animacji cyfrowej. Centrum oferuje zasoby wspierające program nauczania, a także specjalistów z branży w następujących głównych obszarach:</a:t>
            </a:r>
          </a:p>
          <a:p>
            <a:pPr marL="342900" indent="-342900" algn="just">
              <a:buFont typeface="Arial" panose="020B0604020202020204" pitchFamily="34" charset="0"/>
              <a:buChar char="•"/>
            </a:pPr>
            <a:r>
              <a:rPr lang="pl-PL" dirty="0">
                <a:solidFill>
                  <a:srgbClr val="7A7C7E"/>
                </a:solidFill>
              </a:rPr>
              <a:t>Animacja 3 D.</a:t>
            </a:r>
          </a:p>
          <a:p>
            <a:pPr marL="342900" indent="-342900" algn="just">
              <a:buFont typeface="Arial" panose="020B0604020202020204" pitchFamily="34" charset="0"/>
              <a:buChar char="•"/>
            </a:pPr>
            <a:r>
              <a:rPr lang="pl-PL" dirty="0">
                <a:solidFill>
                  <a:srgbClr val="7A7C7E"/>
                </a:solidFill>
              </a:rPr>
              <a:t>Komponowanie cyfrowe</a:t>
            </a:r>
          </a:p>
          <a:p>
            <a:pPr marL="342900" indent="-342900" algn="just">
              <a:buFont typeface="Arial" panose="020B0604020202020204" pitchFamily="34" charset="0"/>
              <a:buChar char="•"/>
            </a:pPr>
            <a:r>
              <a:rPr lang="pl-PL" dirty="0">
                <a:solidFill>
                  <a:srgbClr val="7A7C7E"/>
                </a:solidFill>
              </a:rPr>
              <a:t>Rozwój aplikacji</a:t>
            </a:r>
          </a:p>
          <a:p>
            <a:pPr marL="342900" indent="-342900" algn="just">
              <a:buFont typeface="Arial" panose="020B0604020202020204" pitchFamily="34" charset="0"/>
              <a:buChar char="•"/>
            </a:pPr>
            <a:r>
              <a:rPr lang="pl-PL" dirty="0">
                <a:solidFill>
                  <a:srgbClr val="7A7C7E"/>
                </a:solidFill>
              </a:rPr>
              <a:t>Motion </a:t>
            </a:r>
            <a:r>
              <a:rPr lang="pl-PL" dirty="0" err="1">
                <a:solidFill>
                  <a:srgbClr val="7A7C7E"/>
                </a:solidFill>
              </a:rPr>
              <a:t>Capture</a:t>
            </a:r>
            <a:endParaRPr lang="pl-PL" dirty="0">
              <a:solidFill>
                <a:srgbClr val="7A7C7E"/>
              </a:solidFill>
            </a:endParaRPr>
          </a:p>
          <a:p>
            <a:pPr marL="342900" indent="-342900" algn="just">
              <a:buFont typeface="Arial" panose="020B0604020202020204" pitchFamily="34" charset="0"/>
              <a:buChar char="•"/>
            </a:pPr>
            <a:r>
              <a:rPr lang="pl-PL" dirty="0">
                <a:solidFill>
                  <a:srgbClr val="7A7C7E"/>
                </a:solidFill>
              </a:rPr>
              <a:t>Tworzenie gier wideo</a:t>
            </a:r>
          </a:p>
          <a:p>
            <a:pPr marL="342900" indent="-342900" algn="just">
              <a:buFont typeface="Arial" panose="020B0604020202020204" pitchFamily="34" charset="0"/>
              <a:buChar char="•"/>
            </a:pPr>
            <a:r>
              <a:rPr lang="pl-PL" dirty="0">
                <a:solidFill>
                  <a:srgbClr val="7A7C7E"/>
                </a:solidFill>
              </a:rPr>
              <a:t>Marketing interaktywny</a:t>
            </a:r>
          </a:p>
          <a:p>
            <a:pPr marL="342900" indent="-342900" algn="just">
              <a:buFont typeface="Arial" panose="020B0604020202020204" pitchFamily="34" charset="0"/>
              <a:buChar char="•"/>
            </a:pPr>
            <a:r>
              <a:rPr lang="pl-PL" dirty="0">
                <a:solidFill>
                  <a:srgbClr val="7A7C7E"/>
                </a:solidFill>
              </a:rPr>
              <a:t>Tworzenie promocji</a:t>
            </a:r>
            <a:endParaRPr lang="en-IE" dirty="0"/>
          </a:p>
        </p:txBody>
      </p:sp>
    </p:spTree>
    <p:extLst>
      <p:ext uri="{BB962C8B-B14F-4D97-AF65-F5344CB8AC3E}">
        <p14:creationId xmlns:p14="http://schemas.microsoft.com/office/powerpoint/2010/main" val="2877613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1A502-BEAE-42BD-9D42-4BDCE27E401A}"/>
              </a:ext>
            </a:extLst>
          </p:cNvPr>
          <p:cNvSpPr>
            <a:spLocks noGrp="1"/>
          </p:cNvSpPr>
          <p:nvPr>
            <p:ph type="body" sz="quarter" idx="14"/>
          </p:nvPr>
        </p:nvSpPr>
        <p:spPr>
          <a:xfrm>
            <a:off x="285226" y="2218888"/>
            <a:ext cx="11426459" cy="3975101"/>
          </a:xfrm>
          <a:solidFill>
            <a:schemeClr val="bg1"/>
          </a:solidFill>
        </p:spPr>
        <p:txBody>
          <a:bodyPr/>
          <a:lstStyle/>
          <a:p>
            <a:pPr marL="342900" indent="-342900">
              <a:lnSpc>
                <a:spcPct val="100000"/>
              </a:lnSpc>
              <a:spcBef>
                <a:spcPts val="0"/>
              </a:spcBef>
              <a:buClr>
                <a:srgbClr val="E63275"/>
              </a:buClr>
              <a:buFont typeface="Arial" panose="020B0604020202020204" pitchFamily="34" charset="0"/>
              <a:buChar char="•"/>
            </a:pPr>
            <a:r>
              <a:rPr lang="pl-PL" dirty="0">
                <a:solidFill>
                  <a:srgbClr val="7A7C7E"/>
                </a:solidFill>
              </a:rPr>
              <a:t>Współpraca to proces, w którym </a:t>
            </a:r>
            <a:r>
              <a:rPr lang="pl-PL" b="1" dirty="0">
                <a:solidFill>
                  <a:srgbClr val="7A7C7E"/>
                </a:solidFill>
              </a:rPr>
              <a:t>co najmniej dwie osoby lub organizacje </a:t>
            </a:r>
            <a:r>
              <a:rPr lang="pl-PL" dirty="0">
                <a:solidFill>
                  <a:srgbClr val="7A7C7E"/>
                </a:solidFill>
              </a:rPr>
              <a:t>współpracują ze sobą, aby osiągnąć wzajemne korzyści.</a:t>
            </a:r>
          </a:p>
          <a:p>
            <a:pPr marL="342900" indent="-342900">
              <a:lnSpc>
                <a:spcPct val="100000"/>
              </a:lnSpc>
              <a:spcBef>
                <a:spcPts val="0"/>
              </a:spcBef>
              <a:buClr>
                <a:srgbClr val="E63275"/>
              </a:buClr>
              <a:buFont typeface="Arial" panose="020B0604020202020204" pitchFamily="34" charset="0"/>
              <a:buChar char="•"/>
            </a:pPr>
            <a:r>
              <a:rPr lang="pl-PL" dirty="0">
                <a:solidFill>
                  <a:srgbClr val="7A7C7E"/>
                </a:solidFill>
              </a:rPr>
              <a:t>Opcje obejmują </a:t>
            </a:r>
            <a:r>
              <a:rPr lang="pl-PL" b="1" dirty="0">
                <a:solidFill>
                  <a:srgbClr val="7A7C7E"/>
                </a:solidFill>
              </a:rPr>
              <a:t>nieformalne sieci i sojusze</a:t>
            </a:r>
            <a:r>
              <a:rPr lang="pl-PL" dirty="0">
                <a:solidFill>
                  <a:srgbClr val="7A7C7E"/>
                </a:solidFill>
              </a:rPr>
              <a:t>, wspólną realizację projektów, aż po pełną fuzję.</a:t>
            </a:r>
          </a:p>
          <a:p>
            <a:pPr marL="342900" indent="-342900">
              <a:lnSpc>
                <a:spcPct val="100000"/>
              </a:lnSpc>
              <a:spcBef>
                <a:spcPts val="0"/>
              </a:spcBef>
              <a:buClr>
                <a:srgbClr val="E63275"/>
              </a:buClr>
              <a:buFont typeface="Arial" panose="020B0604020202020204" pitchFamily="34" charset="0"/>
              <a:buChar char="•"/>
            </a:pPr>
            <a:r>
              <a:rPr lang="pl-PL" dirty="0">
                <a:solidFill>
                  <a:srgbClr val="7A7C7E"/>
                </a:solidFill>
              </a:rPr>
              <a:t>Praca zespołowa może trwać przez określony czas lub tworzyć stałe powiązania. Cechą wspólną tych opcji jest to, że wiążą się one z jakąś wymianą.</a:t>
            </a:r>
            <a:endParaRPr lang="en-IE" sz="100" dirty="0">
              <a:solidFill>
                <a:srgbClr val="7A7C7E"/>
              </a:solidFill>
            </a:endParaRPr>
          </a:p>
          <a:p>
            <a:pPr fontAlgn="base">
              <a:lnSpc>
                <a:spcPct val="100000"/>
              </a:lnSpc>
              <a:spcBef>
                <a:spcPts val="0"/>
              </a:spcBef>
              <a:buClr>
                <a:srgbClr val="E63275"/>
              </a:buClr>
            </a:pPr>
            <a:r>
              <a:rPr lang="pl-PL" b="1" dirty="0">
                <a:solidFill>
                  <a:srgbClr val="10B1A2"/>
                </a:solidFill>
              </a:rPr>
              <a:t>Współpraca to zasadniczo</a:t>
            </a:r>
            <a:r>
              <a:rPr lang="en-IE" b="1" dirty="0">
                <a:solidFill>
                  <a:srgbClr val="10B1A2"/>
                </a:solidFill>
              </a:rPr>
              <a:t>;</a:t>
            </a:r>
            <a:br>
              <a:rPr lang="en-IE" dirty="0">
                <a:solidFill>
                  <a:srgbClr val="A84748"/>
                </a:solidFill>
              </a:rPr>
            </a:br>
            <a:endParaRPr lang="en-IE" sz="800" dirty="0">
              <a:solidFill>
                <a:srgbClr val="A84748"/>
              </a:solidFill>
            </a:endParaRPr>
          </a:p>
          <a:p>
            <a:pPr marL="342900" indent="-342900" fontAlgn="base">
              <a:lnSpc>
                <a:spcPct val="100000"/>
              </a:lnSpc>
              <a:spcBef>
                <a:spcPts val="0"/>
              </a:spcBef>
              <a:buClr>
                <a:srgbClr val="E63275"/>
              </a:buClr>
              <a:buFont typeface="Arial" panose="020B0604020202020204" pitchFamily="34" charset="0"/>
              <a:buChar char="•"/>
            </a:pPr>
            <a:r>
              <a:rPr lang="pl-PL" dirty="0">
                <a:solidFill>
                  <a:srgbClr val="7A7C7E"/>
                </a:solidFill>
              </a:rPr>
              <a:t>Wspieranie pozytywnego nastawienia zbiorowego.</a:t>
            </a:r>
          </a:p>
          <a:p>
            <a:pPr marL="342900" indent="-342900" fontAlgn="base">
              <a:lnSpc>
                <a:spcPct val="100000"/>
              </a:lnSpc>
              <a:spcBef>
                <a:spcPts val="0"/>
              </a:spcBef>
              <a:buClr>
                <a:srgbClr val="E63275"/>
              </a:buClr>
              <a:buFont typeface="Arial" panose="020B0604020202020204" pitchFamily="34" charset="0"/>
              <a:buChar char="•"/>
            </a:pPr>
            <a:r>
              <a:rPr lang="pl-PL" dirty="0">
                <a:solidFill>
                  <a:srgbClr val="7A7C7E"/>
                </a:solidFill>
              </a:rPr>
              <a:t>Zachęcanie do nowej akceptacji „procesu”.</a:t>
            </a:r>
          </a:p>
          <a:p>
            <a:pPr marL="342900" indent="-342900" fontAlgn="base">
              <a:lnSpc>
                <a:spcPct val="100000"/>
              </a:lnSpc>
              <a:spcBef>
                <a:spcPts val="0"/>
              </a:spcBef>
              <a:buClr>
                <a:srgbClr val="E63275"/>
              </a:buClr>
              <a:buFont typeface="Arial" panose="020B0604020202020204" pitchFamily="34" charset="0"/>
              <a:buChar char="•"/>
            </a:pPr>
            <a:r>
              <a:rPr lang="pl-PL" dirty="0">
                <a:solidFill>
                  <a:srgbClr val="7A7C7E"/>
                </a:solidFill>
              </a:rPr>
              <a:t>Pozostanie ciekawym i nastawionym entuzjastycznie do nowych narzędzi i technologii.</a:t>
            </a:r>
            <a:endParaRPr lang="en-IE" dirty="0"/>
          </a:p>
        </p:txBody>
      </p:sp>
      <p:sp>
        <p:nvSpPr>
          <p:cNvPr id="6" name="Text Placeholder 1"/>
          <p:cNvSpPr txBox="1">
            <a:spLocks/>
          </p:cNvSpPr>
          <p:nvPr/>
        </p:nvSpPr>
        <p:spPr bwMode="auto">
          <a:xfrm>
            <a:off x="3692393" y="1081331"/>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b="1" dirty="0">
                <a:solidFill>
                  <a:srgbClr val="E63275"/>
                </a:solidFill>
              </a:rPr>
              <a:t>Czym jest współpraca?</a:t>
            </a:r>
            <a:endParaRPr lang="en-IE" b="1" dirty="0">
              <a:solidFill>
                <a:srgbClr val="E63275"/>
              </a:solidFill>
            </a:endParaRPr>
          </a:p>
        </p:txBody>
      </p:sp>
    </p:spTree>
    <p:extLst>
      <p:ext uri="{BB962C8B-B14F-4D97-AF65-F5344CB8AC3E}">
        <p14:creationId xmlns:p14="http://schemas.microsoft.com/office/powerpoint/2010/main" val="4237723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2901731" y="275487"/>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altLang="en-US" dirty="0">
              <a:solidFill>
                <a:srgbClr val="E95273"/>
              </a:solidFill>
              <a:cs typeface="Arial" panose="020B0604020202020204" pitchFamily="34" charset="0"/>
            </a:endParaRPr>
          </a:p>
        </p:txBody>
      </p:sp>
      <p:sp>
        <p:nvSpPr>
          <p:cNvPr id="2" name="Text Placeholder 1">
            <a:extLst>
              <a:ext uri="{FF2B5EF4-FFF2-40B4-BE49-F238E27FC236}">
                <a16:creationId xmlns:a16="http://schemas.microsoft.com/office/drawing/2014/main" id="{E781FC1B-524A-46A4-811F-650CFCA69304}"/>
              </a:ext>
            </a:extLst>
          </p:cNvPr>
          <p:cNvSpPr>
            <a:spLocks noGrp="1"/>
          </p:cNvSpPr>
          <p:nvPr>
            <p:ph type="body" sz="quarter" idx="13"/>
          </p:nvPr>
        </p:nvSpPr>
        <p:spPr>
          <a:xfrm>
            <a:off x="3596081" y="844266"/>
            <a:ext cx="8313490" cy="1137556"/>
          </a:xfrm>
        </p:spPr>
        <p:txBody>
          <a:bodyPr>
            <a:normAutofit fontScale="70000" lnSpcReduction="20000"/>
          </a:bodyPr>
          <a:lstStyle/>
          <a:p>
            <a:pPr>
              <a:lnSpc>
                <a:spcPct val="120000"/>
              </a:lnSpc>
              <a:spcBef>
                <a:spcPts val="0"/>
              </a:spcBef>
            </a:pPr>
            <a:r>
              <a:rPr lang="pl-PL" sz="4600" b="1" dirty="0">
                <a:solidFill>
                  <a:srgbClr val="E95273"/>
                </a:solidFill>
              </a:rPr>
              <a:t>Studium przypadku </a:t>
            </a:r>
            <a:r>
              <a:rPr lang="en-IE" sz="4600" b="1" dirty="0">
                <a:solidFill>
                  <a:srgbClr val="E95273"/>
                </a:solidFill>
              </a:rPr>
              <a:t>- </a:t>
            </a:r>
            <a:r>
              <a:rPr lang="en-IE" sz="4800" dirty="0">
                <a:solidFill>
                  <a:srgbClr val="E95273"/>
                </a:solidFill>
              </a:rPr>
              <a:t>FabLab Manorhamilton </a:t>
            </a:r>
          </a:p>
          <a:p>
            <a:pPr>
              <a:lnSpc>
                <a:spcPct val="120000"/>
              </a:lnSpc>
              <a:spcBef>
                <a:spcPts val="0"/>
              </a:spcBef>
            </a:pPr>
            <a:endParaRPr lang="en-IE" dirty="0"/>
          </a:p>
          <a:p>
            <a:pPr>
              <a:lnSpc>
                <a:spcPct val="120000"/>
              </a:lnSpc>
              <a:spcBef>
                <a:spcPts val="0"/>
              </a:spcBef>
            </a:pPr>
            <a:endParaRPr lang="en-IE" dirty="0"/>
          </a:p>
        </p:txBody>
      </p:sp>
      <p:sp>
        <p:nvSpPr>
          <p:cNvPr id="3" name="Text Placeholder 2">
            <a:extLst>
              <a:ext uri="{FF2B5EF4-FFF2-40B4-BE49-F238E27FC236}">
                <a16:creationId xmlns:a16="http://schemas.microsoft.com/office/drawing/2014/main" id="{A9035F17-D39A-4FBA-BF93-10734AF65C3B}"/>
              </a:ext>
            </a:extLst>
          </p:cNvPr>
          <p:cNvSpPr>
            <a:spLocks noGrp="1"/>
          </p:cNvSpPr>
          <p:nvPr>
            <p:ph type="body" sz="quarter" idx="14"/>
          </p:nvPr>
        </p:nvSpPr>
        <p:spPr>
          <a:xfrm>
            <a:off x="3296873" y="1916911"/>
            <a:ext cx="8741329" cy="3975101"/>
          </a:xfrm>
        </p:spPr>
        <p:txBody>
          <a:bodyPr/>
          <a:lstStyle/>
          <a:p>
            <a:r>
              <a:rPr lang="pl-PL" dirty="0">
                <a:solidFill>
                  <a:srgbClr val="7A7C7E"/>
                </a:solidFill>
              </a:rPr>
              <a:t>FABLAB </a:t>
            </a:r>
            <a:r>
              <a:rPr lang="pl-PL" dirty="0" err="1">
                <a:solidFill>
                  <a:srgbClr val="7A7C7E"/>
                </a:solidFill>
              </a:rPr>
              <a:t>Manorhamilton</a:t>
            </a:r>
            <a:r>
              <a:rPr lang="pl-PL" dirty="0">
                <a:solidFill>
                  <a:srgbClr val="7A7C7E"/>
                </a:solidFill>
              </a:rPr>
              <a:t> został założony pod koniec 2014 roku przez kolektyw Projektantów, Inżynierów i Producentów. Obsługuje cyfrowy zakład produkcyjny, który zapewnia przedsiębiorstwom, twórcom, szkołom i hobbystom dostęp do szerokiej gamy technologii produkcyjnych, które pozwalają im przekształcać ich pomysły w nowe prototypy i produkty.</a:t>
            </a:r>
            <a:endParaRPr lang="en-IE" dirty="0">
              <a:solidFill>
                <a:srgbClr val="7A7C7E"/>
              </a:solidFill>
            </a:endParaRPr>
          </a:p>
          <a:p>
            <a:r>
              <a:rPr lang="pl-PL" dirty="0">
                <a:solidFill>
                  <a:srgbClr val="7A7C7E"/>
                </a:solidFill>
              </a:rPr>
              <a:t>Więcej wiadomości na ten temat można znaleźć poniżej</a:t>
            </a:r>
            <a:r>
              <a:rPr lang="en-IE" dirty="0">
                <a:solidFill>
                  <a:srgbClr val="7A7C7E"/>
                </a:solidFill>
              </a:rPr>
              <a:t>:</a:t>
            </a:r>
          </a:p>
          <a:p>
            <a:r>
              <a:rPr lang="en-IE" dirty="0">
                <a:solidFill>
                  <a:srgbClr val="7A7C7E"/>
                </a:solidFill>
                <a:hlinkClick r:id="rId2"/>
              </a:rPr>
              <a:t>https://www.facebook.com/fablabmh</a:t>
            </a:r>
            <a:r>
              <a:rPr lang="en-IE" dirty="0">
                <a:solidFill>
                  <a:srgbClr val="7A7C7E"/>
                </a:solidFill>
              </a:rPr>
              <a:t> </a:t>
            </a:r>
          </a:p>
          <a:p>
            <a:r>
              <a:rPr lang="en-IE" dirty="0">
                <a:hlinkClick r:id="rId3"/>
              </a:rPr>
              <a:t>http://www.fablabmh.org/</a:t>
            </a:r>
            <a:endParaRPr lang="en-IE" dirty="0">
              <a:solidFill>
                <a:srgbClr val="7A7C7E"/>
              </a:solidFill>
            </a:endParaRPr>
          </a:p>
          <a:p>
            <a:pPr marL="285750" indent="-285750" algn="just">
              <a:buClr>
                <a:srgbClr val="20B6F6"/>
              </a:buClr>
              <a:buFont typeface="Arial" panose="020B0604020202020204" pitchFamily="34" charset="0"/>
              <a:buChar char="•"/>
            </a:pPr>
            <a:endParaRPr lang="en-IE" dirty="0"/>
          </a:p>
        </p:txBody>
      </p:sp>
      <p:sp>
        <p:nvSpPr>
          <p:cNvPr id="7" name="Freeform 16">
            <a:extLst>
              <a:ext uri="{FF2B5EF4-FFF2-40B4-BE49-F238E27FC236}">
                <a16:creationId xmlns:a16="http://schemas.microsoft.com/office/drawing/2014/main" id="{9F2427F3-F920-470A-A2FC-64CA6E2E6793}"/>
              </a:ext>
            </a:extLst>
          </p:cNvPr>
          <p:cNvSpPr/>
          <p:nvPr/>
        </p:nvSpPr>
        <p:spPr>
          <a:xfrm>
            <a:off x="609041" y="3120705"/>
            <a:ext cx="2167715" cy="3345133"/>
          </a:xfrm>
          <a:custGeom>
            <a:avLst/>
            <a:gdLst>
              <a:gd name="connsiteX0" fmla="*/ 4598505 w 4598505"/>
              <a:gd name="connsiteY0" fmla="*/ 185531 h 5632174"/>
              <a:gd name="connsiteX1" fmla="*/ 4465983 w 4598505"/>
              <a:gd name="connsiteY1" fmla="*/ 5632174 h 5632174"/>
              <a:gd name="connsiteX2" fmla="*/ 0 w 4598505"/>
              <a:gd name="connsiteY2" fmla="*/ 5632174 h 5632174"/>
              <a:gd name="connsiteX3" fmla="*/ 0 w 4598505"/>
              <a:gd name="connsiteY3" fmla="*/ 0 h 5632174"/>
              <a:gd name="connsiteX4" fmla="*/ 4598505 w 4598505"/>
              <a:gd name="connsiteY4" fmla="*/ 185531 h 5632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8505" h="5632174">
                <a:moveTo>
                  <a:pt x="4598505" y="185531"/>
                </a:moveTo>
                <a:lnTo>
                  <a:pt x="4465983" y="5632174"/>
                </a:lnTo>
                <a:lnTo>
                  <a:pt x="0" y="5632174"/>
                </a:lnTo>
                <a:lnTo>
                  <a:pt x="0" y="0"/>
                </a:lnTo>
                <a:lnTo>
                  <a:pt x="4598505" y="185531"/>
                </a:lnTo>
                <a:close/>
              </a:path>
            </a:pathLst>
          </a:custGeom>
          <a:blipFill>
            <a:blip r:embed="rId4" cstate="screen">
              <a:extLst>
                <a:ext uri="{28A0092B-C50C-407E-A947-70E740481C1C}">
                  <a14:useLocalDpi xmlns:a14="http://schemas.microsoft.com/office/drawing/2010/main"/>
                </a:ext>
              </a:extLst>
            </a:blip>
            <a:srcRect/>
            <a:stretch>
              <a:fillRect t="33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lt;strong&gt;Flag&lt;/strong&gt; &lt;strong&gt;Ireland&lt;/strong&gt; | Download the National &lt;strong&gt;Irish&lt;/strong&gt; &lt;strong&gt;flag&lt;/strong&gt;">
            <a:extLst>
              <a:ext uri="{FF2B5EF4-FFF2-40B4-BE49-F238E27FC236}">
                <a16:creationId xmlns:a16="http://schemas.microsoft.com/office/drawing/2014/main" id="{E41ECF04-91BC-4595-8B78-AC707E23A1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77562" y="314808"/>
            <a:ext cx="1110334" cy="670492"/>
          </a:xfrm>
          <a:prstGeom prst="rect">
            <a:avLst/>
          </a:prstGeom>
        </p:spPr>
      </p:pic>
    </p:spTree>
    <p:extLst>
      <p:ext uri="{BB962C8B-B14F-4D97-AF65-F5344CB8AC3E}">
        <p14:creationId xmlns:p14="http://schemas.microsoft.com/office/powerpoint/2010/main" val="2352653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2901731" y="275487"/>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altLang="en-US" dirty="0">
              <a:solidFill>
                <a:srgbClr val="E95273"/>
              </a:solidFill>
              <a:cs typeface="Arial" panose="020B0604020202020204" pitchFamily="34" charset="0"/>
            </a:endParaRPr>
          </a:p>
        </p:txBody>
      </p:sp>
      <p:sp>
        <p:nvSpPr>
          <p:cNvPr id="2" name="Text Placeholder 1">
            <a:extLst>
              <a:ext uri="{FF2B5EF4-FFF2-40B4-BE49-F238E27FC236}">
                <a16:creationId xmlns:a16="http://schemas.microsoft.com/office/drawing/2014/main" id="{E781FC1B-524A-46A4-811F-650CFCA69304}"/>
              </a:ext>
            </a:extLst>
          </p:cNvPr>
          <p:cNvSpPr>
            <a:spLocks noGrp="1"/>
          </p:cNvSpPr>
          <p:nvPr>
            <p:ph type="body" sz="quarter" idx="13"/>
          </p:nvPr>
        </p:nvSpPr>
        <p:spPr>
          <a:xfrm>
            <a:off x="3596081" y="844266"/>
            <a:ext cx="8313490" cy="1137556"/>
          </a:xfrm>
        </p:spPr>
        <p:txBody>
          <a:bodyPr>
            <a:normAutofit fontScale="70000" lnSpcReduction="20000"/>
          </a:bodyPr>
          <a:lstStyle/>
          <a:p>
            <a:pPr>
              <a:lnSpc>
                <a:spcPct val="120000"/>
              </a:lnSpc>
              <a:spcBef>
                <a:spcPts val="0"/>
              </a:spcBef>
            </a:pPr>
            <a:r>
              <a:rPr lang="pl-PL" sz="4600" b="1" dirty="0">
                <a:solidFill>
                  <a:srgbClr val="E95273"/>
                </a:solidFill>
              </a:rPr>
              <a:t>Studium przypadku </a:t>
            </a:r>
            <a:r>
              <a:rPr lang="en-IE" sz="4600" b="1" dirty="0">
                <a:solidFill>
                  <a:srgbClr val="E95273"/>
                </a:solidFill>
              </a:rPr>
              <a:t>- </a:t>
            </a:r>
            <a:r>
              <a:rPr lang="en-IE" sz="4800" dirty="0">
                <a:solidFill>
                  <a:srgbClr val="E95273"/>
                </a:solidFill>
              </a:rPr>
              <a:t>FabLab Manorhamilton </a:t>
            </a:r>
          </a:p>
          <a:p>
            <a:pPr>
              <a:lnSpc>
                <a:spcPct val="120000"/>
              </a:lnSpc>
              <a:spcBef>
                <a:spcPts val="0"/>
              </a:spcBef>
            </a:pPr>
            <a:endParaRPr lang="en-IE" dirty="0"/>
          </a:p>
          <a:p>
            <a:pPr>
              <a:lnSpc>
                <a:spcPct val="120000"/>
              </a:lnSpc>
              <a:spcBef>
                <a:spcPts val="0"/>
              </a:spcBef>
            </a:pPr>
            <a:endParaRPr lang="en-IE" dirty="0"/>
          </a:p>
        </p:txBody>
      </p:sp>
      <p:sp>
        <p:nvSpPr>
          <p:cNvPr id="3" name="Text Placeholder 2">
            <a:extLst>
              <a:ext uri="{FF2B5EF4-FFF2-40B4-BE49-F238E27FC236}">
                <a16:creationId xmlns:a16="http://schemas.microsoft.com/office/drawing/2014/main" id="{A9035F17-D39A-4FBA-BF93-10734AF65C3B}"/>
              </a:ext>
            </a:extLst>
          </p:cNvPr>
          <p:cNvSpPr>
            <a:spLocks noGrp="1"/>
          </p:cNvSpPr>
          <p:nvPr>
            <p:ph type="body" sz="quarter" idx="14"/>
          </p:nvPr>
        </p:nvSpPr>
        <p:spPr>
          <a:xfrm>
            <a:off x="3296873" y="1916911"/>
            <a:ext cx="8741329" cy="3975101"/>
          </a:xfrm>
        </p:spPr>
        <p:txBody>
          <a:bodyPr/>
          <a:lstStyle/>
          <a:p>
            <a:r>
              <a:rPr lang="pl-PL" dirty="0" err="1">
                <a:solidFill>
                  <a:srgbClr val="7A7C7E"/>
                </a:solidFill>
              </a:rPr>
              <a:t>Fab</a:t>
            </a:r>
            <a:r>
              <a:rPr lang="pl-PL" dirty="0">
                <a:solidFill>
                  <a:srgbClr val="7A7C7E"/>
                </a:solidFill>
              </a:rPr>
              <a:t> Lab </a:t>
            </a:r>
            <a:r>
              <a:rPr lang="pl-PL" dirty="0" err="1">
                <a:solidFill>
                  <a:srgbClr val="7A7C7E"/>
                </a:solidFill>
              </a:rPr>
              <a:t>Manorhamilton</a:t>
            </a:r>
            <a:r>
              <a:rPr lang="pl-PL" dirty="0">
                <a:solidFill>
                  <a:srgbClr val="7A7C7E"/>
                </a:solidFill>
              </a:rPr>
              <a:t> to serwis dla całej północno-zachodniej Irlandii, a obszar ten słynie z innowacji i może pochwalić się jednymi z wiodących irlandzkich organizacji projektowych, produkcyjnych i artystycznych oraz osób prywatnych.</a:t>
            </a:r>
          </a:p>
          <a:p>
            <a:endParaRPr lang="pl-PL" dirty="0">
              <a:solidFill>
                <a:srgbClr val="7A7C7E"/>
              </a:solidFill>
            </a:endParaRPr>
          </a:p>
          <a:p>
            <a:r>
              <a:rPr lang="pl-PL" dirty="0">
                <a:solidFill>
                  <a:srgbClr val="7A7C7E"/>
                </a:solidFill>
              </a:rPr>
              <a:t>Użytkownicy mają bezprecedensową możliwość dostępu do najnowocześniejszych narzędzi cyfrowych w środowisku społecznościowym, a dodanie </a:t>
            </a:r>
            <a:r>
              <a:rPr lang="pl-PL" dirty="0" err="1">
                <a:solidFill>
                  <a:srgbClr val="7A7C7E"/>
                </a:solidFill>
              </a:rPr>
              <a:t>Fab</a:t>
            </a:r>
            <a:r>
              <a:rPr lang="pl-PL" dirty="0">
                <a:solidFill>
                  <a:srgbClr val="7A7C7E"/>
                </a:solidFill>
              </a:rPr>
              <a:t> Lab do tego obszaru zapewni źródło innowacji, wzmocnienia pozycji, edukacji i rozwoju nowych przedsiębiorstw.</a:t>
            </a:r>
            <a:endParaRPr lang="en-IE" dirty="0">
              <a:solidFill>
                <a:srgbClr val="7A7C7E"/>
              </a:solidFill>
            </a:endParaRPr>
          </a:p>
          <a:p>
            <a:pPr algn="just">
              <a:buClr>
                <a:srgbClr val="20B6F6"/>
              </a:buClr>
            </a:pPr>
            <a:r>
              <a:rPr lang="en-IE" dirty="0">
                <a:hlinkClick r:id="rId2"/>
              </a:rPr>
              <a:t>http://www.fablabmh.org/</a:t>
            </a:r>
            <a:endParaRPr lang="en-IE" dirty="0"/>
          </a:p>
        </p:txBody>
      </p:sp>
      <p:pic>
        <p:nvPicPr>
          <p:cNvPr id="8" name="Picture 7" descr="&lt;strong&gt;Flag&lt;/strong&gt; &lt;strong&gt;Ireland&lt;/strong&gt; | Download the National &lt;strong&gt;Irish&lt;/strong&gt; &lt;strong&gt;flag&lt;/strong&gt;">
            <a:extLst>
              <a:ext uri="{FF2B5EF4-FFF2-40B4-BE49-F238E27FC236}">
                <a16:creationId xmlns:a16="http://schemas.microsoft.com/office/drawing/2014/main" id="{E41ECF04-91BC-4595-8B78-AC707E23A1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7562" y="314808"/>
            <a:ext cx="1110334" cy="670492"/>
          </a:xfrm>
          <a:prstGeom prst="rect">
            <a:avLst/>
          </a:prstGeom>
        </p:spPr>
      </p:pic>
      <p:sp>
        <p:nvSpPr>
          <p:cNvPr id="9" name="Freeform 1">
            <a:extLst>
              <a:ext uri="{FF2B5EF4-FFF2-40B4-BE49-F238E27FC236}">
                <a16:creationId xmlns:a16="http://schemas.microsoft.com/office/drawing/2014/main" id="{0C6B7E25-6313-46D1-9D95-AAFEEF7F0687}"/>
              </a:ext>
            </a:extLst>
          </p:cNvPr>
          <p:cNvSpPr/>
          <p:nvPr/>
        </p:nvSpPr>
        <p:spPr>
          <a:xfrm>
            <a:off x="374708" y="3095538"/>
            <a:ext cx="2175545" cy="3241656"/>
          </a:xfrm>
          <a:custGeom>
            <a:avLst/>
            <a:gdLst>
              <a:gd name="connsiteX0" fmla="*/ 1391478 w 4134678"/>
              <a:gd name="connsiteY0" fmla="*/ 6453809 h 6453809"/>
              <a:gd name="connsiteX1" fmla="*/ 53008 w 4134678"/>
              <a:gd name="connsiteY1" fmla="*/ 1073426 h 6453809"/>
              <a:gd name="connsiteX2" fmla="*/ 0 w 4134678"/>
              <a:gd name="connsiteY2" fmla="*/ 0 h 6453809"/>
              <a:gd name="connsiteX3" fmla="*/ 4134678 w 4134678"/>
              <a:gd name="connsiteY3" fmla="*/ 0 h 6453809"/>
              <a:gd name="connsiteX4" fmla="*/ 4134678 w 4134678"/>
              <a:gd name="connsiteY4" fmla="*/ 6347791 h 6453809"/>
              <a:gd name="connsiteX5" fmla="*/ 1391478 w 4134678"/>
              <a:gd name="connsiteY5" fmla="*/ 6453809 h 645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4678" h="6453809">
                <a:moveTo>
                  <a:pt x="1391478" y="6453809"/>
                </a:moveTo>
                <a:lnTo>
                  <a:pt x="53008" y="1073426"/>
                </a:lnTo>
                <a:lnTo>
                  <a:pt x="0" y="0"/>
                </a:lnTo>
                <a:lnTo>
                  <a:pt x="4134678" y="0"/>
                </a:lnTo>
                <a:lnTo>
                  <a:pt x="4134678" y="6347791"/>
                </a:lnTo>
                <a:lnTo>
                  <a:pt x="1391478" y="6453809"/>
                </a:lnTo>
                <a:close/>
              </a:path>
            </a:pathLst>
          </a:cu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2886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45633" y="765451"/>
            <a:ext cx="5900371" cy="1025618"/>
          </a:xfrm>
        </p:spPr>
        <p:txBody>
          <a:bodyPr>
            <a:noAutofit/>
          </a:bodyPr>
          <a:lstStyle/>
          <a:p>
            <a:r>
              <a:rPr lang="pl-PL" sz="3600" b="1" dirty="0">
                <a:solidFill>
                  <a:srgbClr val="E95273"/>
                </a:solidFill>
              </a:rPr>
              <a:t>Studium przypadku </a:t>
            </a:r>
            <a:r>
              <a:rPr lang="en-US" b="1" dirty="0">
                <a:solidFill>
                  <a:srgbClr val="E63275"/>
                </a:solidFill>
              </a:rPr>
              <a:t>: </a:t>
            </a:r>
            <a:endParaRPr lang="pl-PL" b="1" dirty="0">
              <a:solidFill>
                <a:srgbClr val="E63275"/>
              </a:solidFill>
            </a:endParaRPr>
          </a:p>
          <a:p>
            <a:r>
              <a:rPr lang="pl-PL" sz="3200" b="1" dirty="0"/>
              <a:t>Obszary wspólnej pracy w Polsce</a:t>
            </a:r>
            <a:endParaRPr lang="en-US" sz="3200" b="1" dirty="0"/>
          </a:p>
          <a:p>
            <a:endParaRPr lang="en-IE" sz="2400" i="1" dirty="0"/>
          </a:p>
          <a:p>
            <a:endParaRPr lang="en-US" sz="3000" dirty="0"/>
          </a:p>
        </p:txBody>
      </p:sp>
      <p:sp>
        <p:nvSpPr>
          <p:cNvPr id="3" name="Text Placeholder 2"/>
          <p:cNvSpPr>
            <a:spLocks noGrp="1"/>
          </p:cNvSpPr>
          <p:nvPr>
            <p:ph type="body" sz="quarter" idx="14"/>
          </p:nvPr>
        </p:nvSpPr>
        <p:spPr>
          <a:xfrm>
            <a:off x="1023458" y="2570453"/>
            <a:ext cx="10277168" cy="3975101"/>
          </a:xfrm>
          <a:solidFill>
            <a:schemeClr val="bg1"/>
          </a:solidFill>
        </p:spPr>
        <p:txBody>
          <a:bodyPr/>
          <a:lstStyle/>
          <a:p>
            <a:r>
              <a:rPr lang="en-US" b="1" dirty="0">
                <a:solidFill>
                  <a:srgbClr val="E63275"/>
                </a:solidFill>
              </a:rPr>
              <a:t>T</a:t>
            </a:r>
            <a:r>
              <a:rPr lang="pl-PL" b="1" dirty="0" err="1">
                <a:solidFill>
                  <a:srgbClr val="E63275"/>
                </a:solidFill>
              </a:rPr>
              <a:t>ytuł</a:t>
            </a:r>
            <a:r>
              <a:rPr lang="en-US" b="1" dirty="0">
                <a:solidFill>
                  <a:srgbClr val="E63275"/>
                </a:solidFill>
              </a:rPr>
              <a:t>: </a:t>
            </a:r>
            <a:r>
              <a:rPr lang="en-US" dirty="0"/>
              <a:t>In</a:t>
            </a:r>
            <a:r>
              <a:rPr lang="pl-PL" dirty="0"/>
              <a:t>ku</a:t>
            </a:r>
            <a:r>
              <a:rPr lang="en-US" dirty="0" err="1"/>
              <a:t>bator</a:t>
            </a:r>
            <a:r>
              <a:rPr lang="pl-PL" dirty="0"/>
              <a:t>y</a:t>
            </a:r>
            <a:r>
              <a:rPr lang="en-US" dirty="0"/>
              <a:t>, Fablabs, Makerspaces </a:t>
            </a:r>
          </a:p>
          <a:p>
            <a:r>
              <a:rPr lang="pl-PL" b="1" dirty="0">
                <a:solidFill>
                  <a:srgbClr val="E63275"/>
                </a:solidFill>
              </a:rPr>
              <a:t>Opis</a:t>
            </a:r>
            <a:r>
              <a:rPr lang="en-IE" b="1" dirty="0">
                <a:solidFill>
                  <a:srgbClr val="E63275"/>
                </a:solidFill>
              </a:rPr>
              <a:t>: </a:t>
            </a:r>
            <a:r>
              <a:rPr lang="pl-PL" dirty="0"/>
              <a:t>Instytucje udostępniające przestrzenie coworkingowe w Polsce takie jak Inkubatory, </a:t>
            </a:r>
            <a:r>
              <a:rPr lang="pl-PL" dirty="0" err="1"/>
              <a:t>Fablaby</a:t>
            </a:r>
            <a:r>
              <a:rPr lang="pl-PL" dirty="0"/>
              <a:t>, </a:t>
            </a:r>
            <a:r>
              <a:rPr lang="pl-PL" dirty="0" err="1"/>
              <a:t>Makerspaces</a:t>
            </a:r>
            <a:r>
              <a:rPr lang="pl-PL" dirty="0"/>
              <a:t> itp.</a:t>
            </a:r>
            <a:endParaRPr lang="en-IE" dirty="0"/>
          </a:p>
          <a:p>
            <a:r>
              <a:rPr lang="en-IE" b="1" dirty="0">
                <a:solidFill>
                  <a:srgbClr val="E63275"/>
                </a:solidFill>
              </a:rPr>
              <a:t>Video 1: </a:t>
            </a:r>
            <a:r>
              <a:rPr lang="en-IE" b="1" dirty="0"/>
              <a:t> </a:t>
            </a:r>
            <a:r>
              <a:rPr lang="en-US" u="sng" dirty="0">
                <a:hlinkClick r:id="rId2"/>
              </a:rPr>
              <a:t> https://andcards.com/blog/archive/top-coworking-spaces-in-poland</a:t>
            </a:r>
            <a:endParaRPr lang="en-IE" dirty="0"/>
          </a:p>
          <a:p>
            <a:r>
              <a:rPr lang="en-IE" b="1" dirty="0">
                <a:solidFill>
                  <a:srgbClr val="E63275"/>
                </a:solidFill>
              </a:rPr>
              <a:t>Video 2: </a:t>
            </a:r>
            <a:r>
              <a:rPr lang="en-IE" b="1" dirty="0"/>
              <a:t> </a:t>
            </a:r>
            <a:r>
              <a:rPr lang="en-US" u="sng" dirty="0">
                <a:hlinkClick r:id="rId2"/>
              </a:rPr>
              <a:t> </a:t>
            </a:r>
            <a:r>
              <a:rPr lang="en-US" dirty="0"/>
              <a:t>https://gocarrots.org</a:t>
            </a:r>
            <a:endParaRPr lang="en-IE" dirty="0"/>
          </a:p>
          <a:p>
            <a:r>
              <a:rPr lang="en-IE" b="1" dirty="0">
                <a:solidFill>
                  <a:srgbClr val="E63275"/>
                </a:solidFill>
              </a:rPr>
              <a:t>Video 3: </a:t>
            </a:r>
            <a:r>
              <a:rPr lang="en-IE" b="1" dirty="0"/>
              <a:t> </a:t>
            </a:r>
            <a:r>
              <a:rPr lang="en-US" u="sng" dirty="0">
                <a:hlinkClick r:id="rId2"/>
              </a:rPr>
              <a:t> </a:t>
            </a:r>
            <a:r>
              <a:rPr lang="en-US" u="sng" dirty="0">
                <a:hlinkClick r:id="rId3"/>
              </a:rPr>
              <a:t>https://fablabtwarda.pl/strona-glowna</a:t>
            </a:r>
            <a:endParaRPr lang="en-IE" dirty="0"/>
          </a:p>
          <a:p>
            <a:r>
              <a:rPr lang="en-IE" b="1" dirty="0">
                <a:solidFill>
                  <a:srgbClr val="E63275"/>
                </a:solidFill>
              </a:rPr>
              <a:t>Video 4: </a:t>
            </a:r>
            <a:r>
              <a:rPr lang="en-IE" b="1" dirty="0"/>
              <a:t> </a:t>
            </a:r>
            <a:r>
              <a:rPr lang="en-US" u="sng" dirty="0">
                <a:hlinkClick r:id="rId2"/>
              </a:rPr>
              <a:t> </a:t>
            </a:r>
            <a:r>
              <a:rPr lang="en-US" u="sng" dirty="0">
                <a:hlinkClick r:id="rId4"/>
              </a:rPr>
              <a:t>https://zaklad.org</a:t>
            </a:r>
            <a:endParaRPr lang="en-IE" dirty="0"/>
          </a:p>
          <a:p>
            <a:r>
              <a:rPr lang="en-IE" b="1" dirty="0">
                <a:solidFill>
                  <a:srgbClr val="E63275"/>
                </a:solidFill>
              </a:rPr>
              <a:t>Video 5: </a:t>
            </a:r>
            <a:r>
              <a:rPr lang="en-IE" b="1" dirty="0"/>
              <a:t>  </a:t>
            </a:r>
            <a:r>
              <a:rPr lang="en-IE" dirty="0">
                <a:hlinkClick r:id="rId5"/>
              </a:rPr>
              <a:t>Click here</a:t>
            </a:r>
            <a:endParaRPr lang="en-IE" dirty="0"/>
          </a:p>
          <a:p>
            <a:endParaRPr lang="en-IE" dirty="0"/>
          </a:p>
          <a:p>
            <a:endParaRPr lang="en-US" dirty="0"/>
          </a:p>
        </p:txBody>
      </p:sp>
      <p:pic>
        <p:nvPicPr>
          <p:cNvPr id="1026" name="Picture 2" descr="Image result for polish flag">
            <a:extLst>
              <a:ext uri="{FF2B5EF4-FFF2-40B4-BE49-F238E27FC236}">
                <a16:creationId xmlns:a16="http://schemas.microsoft.com/office/drawing/2014/main" id="{9160E091-D7E2-4799-B838-760C7726638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739503" y="251670"/>
            <a:ext cx="2113266" cy="1317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E77B1AE-43ED-4DEE-941C-3D6EBDB6B372}"/>
              </a:ext>
            </a:extLst>
          </p:cNvPr>
          <p:cNvSpPr txBox="1"/>
          <p:nvPr/>
        </p:nvSpPr>
        <p:spPr>
          <a:xfrm>
            <a:off x="9852239" y="1791069"/>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Poland</a:t>
            </a:r>
          </a:p>
        </p:txBody>
      </p:sp>
    </p:spTree>
    <p:extLst>
      <p:ext uri="{BB962C8B-B14F-4D97-AF65-F5344CB8AC3E}">
        <p14:creationId xmlns:p14="http://schemas.microsoft.com/office/powerpoint/2010/main" val="4140642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01258" y="765451"/>
            <a:ext cx="5644746" cy="1025618"/>
          </a:xfrm>
        </p:spPr>
        <p:txBody>
          <a:bodyPr>
            <a:noAutofit/>
          </a:bodyPr>
          <a:lstStyle/>
          <a:p>
            <a:r>
              <a:rPr lang="pl-PL" sz="3600" b="1" dirty="0">
                <a:solidFill>
                  <a:srgbClr val="E95273"/>
                </a:solidFill>
              </a:rPr>
              <a:t>Studium przypadku </a:t>
            </a:r>
            <a:r>
              <a:rPr lang="en-US" b="1" dirty="0">
                <a:solidFill>
                  <a:srgbClr val="E63275"/>
                </a:solidFill>
              </a:rPr>
              <a:t>: </a:t>
            </a:r>
            <a:r>
              <a:rPr lang="en-US" sz="3200" b="1" dirty="0" err="1"/>
              <a:t>Wspólne</a:t>
            </a:r>
            <a:r>
              <a:rPr lang="en-US" sz="3200" b="1" dirty="0"/>
              <a:t> </a:t>
            </a:r>
            <a:r>
              <a:rPr lang="en-US" sz="3200" b="1" dirty="0" err="1"/>
              <a:t>przestrzenie</a:t>
            </a:r>
            <a:r>
              <a:rPr lang="en-US" sz="3200" b="1" dirty="0"/>
              <a:t> </a:t>
            </a:r>
            <a:r>
              <a:rPr lang="en-US" sz="3200" b="1" dirty="0" err="1"/>
              <a:t>robocze</a:t>
            </a:r>
            <a:endParaRPr lang="en-US" sz="3200" b="1" dirty="0"/>
          </a:p>
          <a:p>
            <a:endParaRPr lang="en-IE" sz="2400" i="1" dirty="0"/>
          </a:p>
          <a:p>
            <a:endParaRPr lang="en-US" sz="3000" dirty="0"/>
          </a:p>
        </p:txBody>
      </p:sp>
      <p:sp>
        <p:nvSpPr>
          <p:cNvPr id="3" name="Text Placeholder 2"/>
          <p:cNvSpPr>
            <a:spLocks noGrp="1"/>
          </p:cNvSpPr>
          <p:nvPr>
            <p:ph type="body" sz="quarter" idx="14"/>
          </p:nvPr>
        </p:nvSpPr>
        <p:spPr>
          <a:xfrm>
            <a:off x="316616" y="2129312"/>
            <a:ext cx="11547969" cy="4576288"/>
          </a:xfrm>
          <a:solidFill>
            <a:schemeClr val="bg1"/>
          </a:solidFill>
        </p:spPr>
        <p:txBody>
          <a:bodyPr/>
          <a:lstStyle/>
          <a:p>
            <a:r>
              <a:rPr lang="en-US" b="1" dirty="0">
                <a:solidFill>
                  <a:srgbClr val="E63275"/>
                </a:solidFill>
              </a:rPr>
              <a:t>T</a:t>
            </a:r>
            <a:r>
              <a:rPr lang="pl-PL" b="1" dirty="0" err="1">
                <a:solidFill>
                  <a:srgbClr val="E63275"/>
                </a:solidFill>
              </a:rPr>
              <a:t>ytuł</a:t>
            </a:r>
            <a:r>
              <a:rPr lang="en-US" b="1" dirty="0">
                <a:solidFill>
                  <a:srgbClr val="E63275"/>
                </a:solidFill>
              </a:rPr>
              <a:t>: </a:t>
            </a:r>
            <a:r>
              <a:rPr lang="en-US" b="1" dirty="0" err="1"/>
              <a:t>Wspólne</a:t>
            </a:r>
            <a:r>
              <a:rPr lang="en-US" b="1" dirty="0"/>
              <a:t> </a:t>
            </a:r>
            <a:r>
              <a:rPr lang="en-US" b="1" dirty="0" err="1"/>
              <a:t>przestrzenie</a:t>
            </a:r>
            <a:r>
              <a:rPr lang="en-US" b="1" dirty="0"/>
              <a:t> </a:t>
            </a:r>
            <a:r>
              <a:rPr lang="en-US" b="1" dirty="0" err="1"/>
              <a:t>robocze</a:t>
            </a:r>
            <a:r>
              <a:rPr lang="en-US" b="1" dirty="0"/>
              <a:t>, Fab Labs, In</a:t>
            </a:r>
            <a:r>
              <a:rPr lang="pl-PL" b="1" dirty="0"/>
              <a:t>k</a:t>
            </a:r>
            <a:r>
              <a:rPr lang="en-US" b="1" dirty="0" err="1"/>
              <a:t>ubator</a:t>
            </a:r>
            <a:r>
              <a:rPr lang="pl-PL" b="1" dirty="0"/>
              <a:t>y</a:t>
            </a:r>
            <a:endParaRPr lang="en-US" b="1" dirty="0"/>
          </a:p>
          <a:p>
            <a:r>
              <a:rPr lang="pl-PL" b="1" dirty="0">
                <a:solidFill>
                  <a:srgbClr val="E63275"/>
                </a:solidFill>
              </a:rPr>
              <a:t>Opis</a:t>
            </a:r>
            <a:r>
              <a:rPr lang="en-IE" b="1" dirty="0">
                <a:solidFill>
                  <a:srgbClr val="E63275"/>
                </a:solidFill>
              </a:rPr>
              <a:t>: </a:t>
            </a:r>
            <a:r>
              <a:rPr lang="pl-PL" dirty="0"/>
              <a:t>W tej sekcji znajdziesz mieszankę przestrzeni roboczych, </a:t>
            </a:r>
            <a:r>
              <a:rPr lang="pl-PL" dirty="0" err="1"/>
              <a:t>Fablabów</a:t>
            </a:r>
            <a:r>
              <a:rPr lang="pl-PL" dirty="0"/>
              <a:t> i inkubatorów</a:t>
            </a:r>
          </a:p>
          <a:p>
            <a:r>
              <a:rPr lang="en-IE" b="1" dirty="0">
                <a:solidFill>
                  <a:srgbClr val="E63275"/>
                </a:solidFill>
              </a:rPr>
              <a:t>Working Space Example 1: </a:t>
            </a:r>
            <a:r>
              <a:rPr lang="en-IE" b="1" dirty="0"/>
              <a:t> </a:t>
            </a:r>
            <a:r>
              <a:rPr lang="en-US" u="sng" dirty="0">
                <a:hlinkClick r:id="rId2"/>
              </a:rPr>
              <a:t>https://www.coworker.com/turkey/izmir</a:t>
            </a:r>
            <a:endParaRPr lang="en-IE" dirty="0"/>
          </a:p>
          <a:p>
            <a:r>
              <a:rPr lang="en-IE" b="1" dirty="0">
                <a:solidFill>
                  <a:srgbClr val="E63275"/>
                </a:solidFill>
              </a:rPr>
              <a:t>Working Space Example 2: </a:t>
            </a:r>
            <a:r>
              <a:rPr lang="en-IE" b="1" dirty="0"/>
              <a:t> </a:t>
            </a:r>
            <a:r>
              <a:rPr lang="en-US" u="sng" dirty="0">
                <a:hlinkClick r:id="rId3"/>
              </a:rPr>
              <a:t>https://www.coworkbooking.com/turkey/izmir</a:t>
            </a:r>
            <a:endParaRPr lang="en-IE" dirty="0"/>
          </a:p>
          <a:p>
            <a:r>
              <a:rPr lang="en-IE" b="1" dirty="0">
                <a:solidFill>
                  <a:srgbClr val="E63275"/>
                </a:solidFill>
              </a:rPr>
              <a:t>Working Space Example 3: </a:t>
            </a:r>
            <a:r>
              <a:rPr lang="en-IE" b="1" dirty="0"/>
              <a:t> </a:t>
            </a:r>
            <a:r>
              <a:rPr lang="en-US" sz="1600" u="sng" dirty="0">
                <a:hlinkClick r:id="rId4"/>
              </a:rPr>
              <a:t>https://www.ibbmeslekfabrikasi.com/tr/Fablab/56?AspxAutoDetectCookieSupport=1</a:t>
            </a:r>
            <a:endParaRPr lang="en-IE" sz="1600" u="sng" dirty="0">
              <a:solidFill>
                <a:srgbClr val="4D4D4C"/>
              </a:solidFill>
            </a:endParaRPr>
          </a:p>
          <a:p>
            <a:r>
              <a:rPr lang="en-IE" b="1" dirty="0">
                <a:solidFill>
                  <a:srgbClr val="E63275"/>
                </a:solidFill>
              </a:rPr>
              <a:t>Working Space Example 4: </a:t>
            </a:r>
            <a:r>
              <a:rPr lang="en-IE" b="1" dirty="0"/>
              <a:t> </a:t>
            </a:r>
            <a:r>
              <a:rPr lang="en-US" u="sng" dirty="0">
                <a:hlinkClick r:id="rId5"/>
              </a:rPr>
              <a:t>https://www.nuvege.org/</a:t>
            </a:r>
            <a:r>
              <a:rPr lang="en-US" dirty="0"/>
              <a:t> (EGE University)</a:t>
            </a:r>
            <a:endParaRPr lang="en-IE" dirty="0">
              <a:solidFill>
                <a:srgbClr val="4D4D4C"/>
              </a:solidFill>
            </a:endParaRPr>
          </a:p>
          <a:p>
            <a:r>
              <a:rPr lang="en-IE" b="1" dirty="0">
                <a:solidFill>
                  <a:srgbClr val="E63275"/>
                </a:solidFill>
              </a:rPr>
              <a:t>Working Space Example 5: </a:t>
            </a:r>
            <a:r>
              <a:rPr lang="en-IE" b="1" dirty="0"/>
              <a:t> </a:t>
            </a:r>
            <a:r>
              <a:rPr lang="en-US" u="sng" dirty="0">
                <a:hlinkClick r:id="rId6"/>
              </a:rPr>
              <a:t>https://teknoparkizmir.com.tr/</a:t>
            </a:r>
            <a:r>
              <a:rPr lang="en-US" dirty="0"/>
              <a:t> (İYTE)</a:t>
            </a:r>
          </a:p>
          <a:p>
            <a:r>
              <a:rPr lang="en-IE" b="1" dirty="0">
                <a:solidFill>
                  <a:srgbClr val="E63275"/>
                </a:solidFill>
              </a:rPr>
              <a:t>Working Space Example 5: </a:t>
            </a:r>
            <a:r>
              <a:rPr lang="en-IE" b="1" dirty="0"/>
              <a:t> </a:t>
            </a:r>
            <a:r>
              <a:rPr lang="en-US" u="sng" dirty="0">
                <a:hlinkClick r:id="rId7"/>
              </a:rPr>
              <a:t>https://minerva.yasar.edu.tr/</a:t>
            </a:r>
            <a:r>
              <a:rPr lang="en-US" dirty="0"/>
              <a:t> (</a:t>
            </a:r>
            <a:r>
              <a:rPr lang="en-US" dirty="0" err="1"/>
              <a:t>Yaşar</a:t>
            </a:r>
            <a:r>
              <a:rPr lang="en-US" dirty="0"/>
              <a:t> University)</a:t>
            </a:r>
            <a:endParaRPr lang="en-IE" dirty="0"/>
          </a:p>
          <a:p>
            <a:r>
              <a:rPr lang="en-IE" b="1" dirty="0">
                <a:solidFill>
                  <a:srgbClr val="E63275"/>
                </a:solidFill>
              </a:rPr>
              <a:t>Working Space Example 5: </a:t>
            </a:r>
            <a:r>
              <a:rPr lang="en-IE" b="1" dirty="0"/>
              <a:t> </a:t>
            </a:r>
            <a:r>
              <a:rPr lang="en-US" u="sng" dirty="0">
                <a:hlinkClick r:id="rId8"/>
              </a:rPr>
              <a:t>https://bambu.depark.com/</a:t>
            </a:r>
            <a:r>
              <a:rPr lang="en-US" dirty="0"/>
              <a:t> (</a:t>
            </a:r>
            <a:r>
              <a:rPr lang="en-US" dirty="0" err="1"/>
              <a:t>Dokuz</a:t>
            </a:r>
            <a:r>
              <a:rPr lang="en-US" dirty="0"/>
              <a:t> </a:t>
            </a:r>
            <a:r>
              <a:rPr lang="en-US" dirty="0" err="1"/>
              <a:t>Eylul</a:t>
            </a:r>
            <a:r>
              <a:rPr lang="en-US" dirty="0"/>
              <a:t> University)</a:t>
            </a:r>
            <a:endParaRPr lang="en-IE" dirty="0"/>
          </a:p>
          <a:p>
            <a:endParaRPr lang="en-IE" dirty="0"/>
          </a:p>
          <a:p>
            <a:endParaRPr lang="en-IE" dirty="0"/>
          </a:p>
          <a:p>
            <a:endParaRPr lang="en-US" dirty="0"/>
          </a:p>
        </p:txBody>
      </p:sp>
      <p:sp>
        <p:nvSpPr>
          <p:cNvPr id="5" name="TextBox 4">
            <a:extLst>
              <a:ext uri="{FF2B5EF4-FFF2-40B4-BE49-F238E27FC236}">
                <a16:creationId xmlns:a16="http://schemas.microsoft.com/office/drawing/2014/main" id="{A5233C03-F9B6-4D49-9D00-694CD2D45C06}"/>
              </a:ext>
            </a:extLst>
          </p:cNvPr>
          <p:cNvSpPr txBox="1"/>
          <p:nvPr/>
        </p:nvSpPr>
        <p:spPr>
          <a:xfrm>
            <a:off x="9852239" y="1791069"/>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Turkey</a:t>
            </a:r>
          </a:p>
        </p:txBody>
      </p:sp>
      <p:pic>
        <p:nvPicPr>
          <p:cNvPr id="6" name="Picture 5">
            <a:extLst>
              <a:ext uri="{FF2B5EF4-FFF2-40B4-BE49-F238E27FC236}">
                <a16:creationId xmlns:a16="http://schemas.microsoft.com/office/drawing/2014/main" id="{BA9C2935-40EA-4A6C-A99F-FA8534C4C71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765129" y="262321"/>
            <a:ext cx="2087640" cy="1391760"/>
          </a:xfrm>
          <a:prstGeom prst="rect">
            <a:avLst/>
          </a:prstGeom>
        </p:spPr>
      </p:pic>
    </p:spTree>
    <p:extLst>
      <p:ext uri="{BB962C8B-B14F-4D97-AF65-F5344CB8AC3E}">
        <p14:creationId xmlns:p14="http://schemas.microsoft.com/office/powerpoint/2010/main" val="484654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DA0534-C289-4151-868B-69F8988EB3D7}"/>
              </a:ext>
            </a:extLst>
          </p:cNvPr>
          <p:cNvSpPr>
            <a:spLocks noGrp="1"/>
          </p:cNvSpPr>
          <p:nvPr>
            <p:ph type="body" sz="quarter" idx="13"/>
          </p:nvPr>
        </p:nvSpPr>
        <p:spPr/>
        <p:txBody>
          <a:bodyPr>
            <a:normAutofit fontScale="77500" lnSpcReduction="20000"/>
          </a:bodyPr>
          <a:lstStyle/>
          <a:p>
            <a:r>
              <a:rPr lang="pl-PL" sz="3600" b="1" dirty="0">
                <a:solidFill>
                  <a:srgbClr val="E95273"/>
                </a:solidFill>
              </a:rPr>
              <a:t>Studium przypadku </a:t>
            </a:r>
            <a:r>
              <a:rPr lang="en-US" b="1" dirty="0">
                <a:solidFill>
                  <a:srgbClr val="E63275"/>
                </a:solidFill>
              </a:rPr>
              <a:t>: </a:t>
            </a:r>
            <a:r>
              <a:rPr lang="en-US" b="1" dirty="0"/>
              <a:t>EGE University EBILTEM-TTO </a:t>
            </a:r>
            <a:r>
              <a:rPr lang="pl-PL" b="1" dirty="0"/>
              <a:t>może pomóc w uzyskaniu wsparcia dla przedsiębiorców TUBITAK</a:t>
            </a:r>
            <a:endParaRPr lang="en-IE" b="1" dirty="0"/>
          </a:p>
          <a:p>
            <a:endParaRPr lang="en-US" sz="3000" dirty="0"/>
          </a:p>
          <a:p>
            <a:endParaRPr lang="en-IE" dirty="0"/>
          </a:p>
        </p:txBody>
      </p:sp>
      <p:sp>
        <p:nvSpPr>
          <p:cNvPr id="6" name="Picture Placeholder 5">
            <a:extLst>
              <a:ext uri="{FF2B5EF4-FFF2-40B4-BE49-F238E27FC236}">
                <a16:creationId xmlns:a16="http://schemas.microsoft.com/office/drawing/2014/main" id="{BF7D60FD-CC15-4D55-AEDF-40F5FAD9D6CA}"/>
              </a:ext>
            </a:extLst>
          </p:cNvPr>
          <p:cNvSpPr>
            <a:spLocks noGrp="1"/>
          </p:cNvSpPr>
          <p:nvPr>
            <p:ph type="pic" sz="quarter" idx="15"/>
          </p:nvPr>
        </p:nvSpPr>
        <p:spPr/>
      </p:sp>
      <p:pic>
        <p:nvPicPr>
          <p:cNvPr id="8" name="Picture 7">
            <a:extLst>
              <a:ext uri="{FF2B5EF4-FFF2-40B4-BE49-F238E27FC236}">
                <a16:creationId xmlns:a16="http://schemas.microsoft.com/office/drawing/2014/main" id="{1E22A825-D9BA-4637-BE88-314A0AC377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65129" y="1893434"/>
            <a:ext cx="2087640" cy="1391760"/>
          </a:xfrm>
          <a:prstGeom prst="rect">
            <a:avLst/>
          </a:prstGeom>
        </p:spPr>
      </p:pic>
      <p:sp>
        <p:nvSpPr>
          <p:cNvPr id="9" name="TextBox 8">
            <a:extLst>
              <a:ext uri="{FF2B5EF4-FFF2-40B4-BE49-F238E27FC236}">
                <a16:creationId xmlns:a16="http://schemas.microsoft.com/office/drawing/2014/main" id="{2F9AB700-C8A9-4AD2-9608-9748BBFDABB1}"/>
              </a:ext>
            </a:extLst>
          </p:cNvPr>
          <p:cNvSpPr txBox="1"/>
          <p:nvPr/>
        </p:nvSpPr>
        <p:spPr>
          <a:xfrm>
            <a:off x="9865052" y="3542987"/>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TURKEY</a:t>
            </a:r>
          </a:p>
        </p:txBody>
      </p:sp>
      <p:pic>
        <p:nvPicPr>
          <p:cNvPr id="2" name="Picture 1">
            <a:hlinkClick r:id="rId3"/>
            <a:extLst>
              <a:ext uri="{FF2B5EF4-FFF2-40B4-BE49-F238E27FC236}">
                <a16:creationId xmlns:a16="http://schemas.microsoft.com/office/drawing/2014/main" id="{7E4F1B06-4584-4767-AFC7-834C9EDAF6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0503" y="1893434"/>
            <a:ext cx="5579356" cy="3391798"/>
          </a:xfrm>
          <a:prstGeom prst="rect">
            <a:avLst/>
          </a:prstGeom>
        </p:spPr>
      </p:pic>
    </p:spTree>
    <p:extLst>
      <p:ext uri="{BB962C8B-B14F-4D97-AF65-F5344CB8AC3E}">
        <p14:creationId xmlns:p14="http://schemas.microsoft.com/office/powerpoint/2010/main" val="29423340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505763" y="1991442"/>
            <a:ext cx="5920204" cy="2497338"/>
          </a:xfrm>
        </p:spPr>
        <p:txBody>
          <a:bodyPr rtlCol="0">
            <a:noAutofit/>
          </a:bodyPr>
          <a:lstStyle/>
          <a:p>
            <a:pPr>
              <a:defRPr/>
            </a:pPr>
            <a:endParaRPr lang="en-US" sz="4100" i="0" dirty="0"/>
          </a:p>
          <a:p>
            <a:pPr algn="l"/>
            <a:r>
              <a:rPr lang="pl-PL" sz="4100" b="1" i="0" dirty="0"/>
              <a:t>RODZIAŁ</a:t>
            </a:r>
            <a:r>
              <a:rPr lang="en-IE" sz="4100" b="1" i="0" dirty="0"/>
              <a:t> 3</a:t>
            </a:r>
          </a:p>
          <a:p>
            <a:pPr algn="l"/>
            <a:r>
              <a:rPr kumimoji="1" lang="en-IE" altLang="ja-JP" sz="4100" b="1" i="0" dirty="0" err="1">
                <a:latin typeface="Calibri" charset="0"/>
                <a:ea typeface="Calibri" charset="0"/>
                <a:cs typeface="Calibri" charset="0"/>
              </a:rPr>
              <a:t>Technologia</a:t>
            </a:r>
            <a:r>
              <a:rPr kumimoji="1" lang="en-IE" altLang="ja-JP" sz="4100" b="1" i="0" dirty="0">
                <a:latin typeface="Calibri" charset="0"/>
                <a:ea typeface="Calibri" charset="0"/>
                <a:cs typeface="Calibri" charset="0"/>
              </a:rPr>
              <a:t> </a:t>
            </a:r>
            <a:r>
              <a:rPr kumimoji="1" lang="en-IE" altLang="ja-JP" sz="4100" b="1" i="0" dirty="0" err="1">
                <a:latin typeface="Calibri" charset="0"/>
                <a:ea typeface="Calibri" charset="0"/>
                <a:cs typeface="Calibri" charset="0"/>
              </a:rPr>
              <a:t>współpracy</a:t>
            </a:r>
            <a:endParaRPr kumimoji="1" lang="en-IE" sz="4100" i="0" dirty="0">
              <a:latin typeface="Calibri" charset="0"/>
              <a:cs typeface="Calibri" charset="0"/>
            </a:endParaRPr>
          </a:p>
          <a:p>
            <a:pPr algn="l"/>
            <a:r>
              <a:rPr lang="pl-PL" altLang="ja-JP" sz="2400" i="0" dirty="0"/>
              <a:t>Dlaczego warto rozważyć narzędzia do współpracy? Wspólna praca to ciężka praca - z wielu powodów. Możesz  mieć członków zespołu, którzy pracują w różnych lokalizacjach i w różnych godzinach. Poza tym praca jest teraz rozproszona w wielu aplikacjach. Technologia może pomóc usprawnić sposób pracy i współpracy.</a:t>
            </a:r>
            <a:endParaRPr lang="en-US" sz="2400" i="0" dirty="0"/>
          </a:p>
        </p:txBody>
      </p:sp>
      <p:pic>
        <p:nvPicPr>
          <p:cNvPr id="3" name="Picture 2" descr="A picture containing implement, table, different, sitting&#10;&#10;Description automatically generated">
            <a:extLst>
              <a:ext uri="{FF2B5EF4-FFF2-40B4-BE49-F238E27FC236}">
                <a16:creationId xmlns:a16="http://schemas.microsoft.com/office/drawing/2014/main" id="{02752062-C827-439E-A0EA-B7F7E381746B}"/>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673374" y="3190187"/>
            <a:ext cx="3413421" cy="2701319"/>
          </a:xfrm>
          <a:prstGeom prst="rect">
            <a:avLst/>
          </a:prstGeom>
        </p:spPr>
      </p:pic>
    </p:spTree>
    <p:extLst>
      <p:ext uri="{BB962C8B-B14F-4D97-AF65-F5344CB8AC3E}">
        <p14:creationId xmlns:p14="http://schemas.microsoft.com/office/powerpoint/2010/main" val="1333453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5CF331-2B4C-436C-8E79-EF4E04776557}"/>
              </a:ext>
            </a:extLst>
          </p:cNvPr>
          <p:cNvSpPr>
            <a:spLocks noGrp="1"/>
          </p:cNvSpPr>
          <p:nvPr>
            <p:ph type="body" sz="quarter" idx="13"/>
          </p:nvPr>
        </p:nvSpPr>
        <p:spPr>
          <a:xfrm>
            <a:off x="3678622" y="393108"/>
            <a:ext cx="7890450" cy="1312020"/>
          </a:xfrm>
        </p:spPr>
        <p:txBody>
          <a:bodyPr>
            <a:normAutofit fontScale="92500" lnSpcReduction="10000"/>
          </a:bodyPr>
          <a:lstStyle/>
          <a:p>
            <a:r>
              <a:rPr lang="pl-PL" b="1" dirty="0">
                <a:solidFill>
                  <a:srgbClr val="E63275"/>
                </a:solidFill>
              </a:rPr>
              <a:t>Skorzystaj z mediów społecznościowych, aby rozwinąć swoje powiązania / znaleźć współpracowników</a:t>
            </a:r>
            <a:endParaRPr lang="en-IE" dirty="0">
              <a:solidFill>
                <a:srgbClr val="E63275"/>
              </a:solidFill>
            </a:endParaRPr>
          </a:p>
        </p:txBody>
      </p:sp>
      <p:sp>
        <p:nvSpPr>
          <p:cNvPr id="5" name="Text Placeholder 4">
            <a:extLst>
              <a:ext uri="{FF2B5EF4-FFF2-40B4-BE49-F238E27FC236}">
                <a16:creationId xmlns:a16="http://schemas.microsoft.com/office/drawing/2014/main" id="{1F3BF78C-0C4C-4677-B54F-2FCD62C7C79E}"/>
              </a:ext>
            </a:extLst>
          </p:cNvPr>
          <p:cNvSpPr>
            <a:spLocks noGrp="1"/>
          </p:cNvSpPr>
          <p:nvPr>
            <p:ph type="body" sz="quarter" idx="15"/>
          </p:nvPr>
        </p:nvSpPr>
        <p:spPr>
          <a:xfrm>
            <a:off x="3678622" y="2088470"/>
            <a:ext cx="4758727" cy="4021046"/>
          </a:xfrm>
        </p:spPr>
        <p:txBody>
          <a:bodyPr/>
          <a:lstStyle/>
          <a:p>
            <a:r>
              <a:rPr lang="pl-PL" sz="2200" dirty="0">
                <a:solidFill>
                  <a:srgbClr val="7A7C7E"/>
                </a:solidFill>
              </a:rPr>
              <a:t>Technologia i media umożliwiają ludziom łączenie się, dzielenie się marzeniami i pomysłami z dowolnego miejsca iw dowolnym czasie. </a:t>
            </a:r>
            <a:r>
              <a:rPr lang="pl-PL" sz="2200" b="1" dirty="0">
                <a:solidFill>
                  <a:srgbClr val="7A7C7E"/>
                </a:solidFill>
              </a:rPr>
              <a:t>Gromadź się i dziel się swoimi zainteresowaniami</a:t>
            </a:r>
          </a:p>
          <a:p>
            <a:pPr marL="342900" indent="-342900">
              <a:buFont typeface="Arial" panose="020B0604020202020204" pitchFamily="34" charset="0"/>
              <a:buChar char="•"/>
            </a:pPr>
            <a:r>
              <a:rPr lang="pl-PL" sz="2200" dirty="0">
                <a:solidFill>
                  <a:srgbClr val="7A7C7E"/>
                </a:solidFill>
              </a:rPr>
              <a:t>Informacje są dostępne natychmiast</a:t>
            </a:r>
          </a:p>
          <a:p>
            <a:pPr marL="342900" indent="-342900">
              <a:buFont typeface="Arial" panose="020B0604020202020204" pitchFamily="34" charset="0"/>
              <a:buChar char="•"/>
            </a:pPr>
            <a:r>
              <a:rPr lang="pl-PL" sz="2200" dirty="0">
                <a:solidFill>
                  <a:srgbClr val="7A7C7E"/>
                </a:solidFill>
              </a:rPr>
              <a:t>Globalne rynki są dostępne natychmiast</a:t>
            </a:r>
          </a:p>
          <a:p>
            <a:pPr marL="342900" indent="-342900">
              <a:buFont typeface="Arial" panose="020B0604020202020204" pitchFamily="34" charset="0"/>
              <a:buChar char="•"/>
            </a:pPr>
            <a:r>
              <a:rPr lang="pl-PL" sz="2200" dirty="0">
                <a:solidFill>
                  <a:srgbClr val="7A7C7E"/>
                </a:solidFill>
              </a:rPr>
              <a:t>Połącz się z osobami, które mogą pomóc i doradzić za pośrednictwem mediów społecznościowych</a:t>
            </a:r>
          </a:p>
          <a:p>
            <a:pPr marL="342900" indent="-342900">
              <a:buFont typeface="Arial" panose="020B0604020202020204" pitchFamily="34" charset="0"/>
              <a:buChar char="•"/>
            </a:pPr>
            <a:r>
              <a:rPr lang="pl-PL" dirty="0">
                <a:solidFill>
                  <a:srgbClr val="7A7C7E"/>
                </a:solidFill>
              </a:rPr>
              <a:t>Koszty założenia firmy uległy zmianie</a:t>
            </a:r>
            <a:endParaRPr lang="en-IE" dirty="0"/>
          </a:p>
        </p:txBody>
      </p:sp>
      <p:sp>
        <p:nvSpPr>
          <p:cNvPr id="6" name="Text Placeholder 5">
            <a:extLst>
              <a:ext uri="{FF2B5EF4-FFF2-40B4-BE49-F238E27FC236}">
                <a16:creationId xmlns:a16="http://schemas.microsoft.com/office/drawing/2014/main" id="{7B5C6FA5-55BC-4E00-91E9-02F8FD7E1990}"/>
              </a:ext>
            </a:extLst>
          </p:cNvPr>
          <p:cNvSpPr>
            <a:spLocks noGrp="1"/>
          </p:cNvSpPr>
          <p:nvPr>
            <p:ph type="body" sz="quarter" idx="16"/>
          </p:nvPr>
        </p:nvSpPr>
        <p:spPr>
          <a:xfrm>
            <a:off x="8888980" y="2134415"/>
            <a:ext cx="2823783" cy="3975101"/>
          </a:xfrm>
        </p:spPr>
        <p:txBody>
          <a:bodyPr/>
          <a:lstStyle/>
          <a:p>
            <a:r>
              <a:rPr lang="pl-PL" b="1" dirty="0">
                <a:solidFill>
                  <a:srgbClr val="E95273"/>
                </a:solidFill>
              </a:rPr>
              <a:t>Zaplanuj swoje podejście</a:t>
            </a:r>
          </a:p>
          <a:p>
            <a:pPr marL="342900" indent="-342900">
              <a:buFont typeface="Arial" panose="020B0604020202020204" pitchFamily="34" charset="0"/>
              <a:buChar char="•"/>
            </a:pPr>
            <a:r>
              <a:rPr lang="pl-PL" dirty="0"/>
              <a:t>Sieć</a:t>
            </a:r>
          </a:p>
          <a:p>
            <a:pPr marL="342900" indent="-342900">
              <a:buFont typeface="Arial" panose="020B0604020202020204" pitchFamily="34" charset="0"/>
              <a:buChar char="•"/>
            </a:pPr>
            <a:r>
              <a:rPr lang="pl-PL" dirty="0"/>
              <a:t>Współpraca</a:t>
            </a:r>
          </a:p>
          <a:p>
            <a:pPr marL="342900" indent="-342900">
              <a:buFont typeface="Arial" panose="020B0604020202020204" pitchFamily="34" charset="0"/>
              <a:buChar char="•"/>
            </a:pPr>
            <a:r>
              <a:rPr lang="pl-PL" dirty="0"/>
              <a:t>Wykorzystaj nowe umiejętności</a:t>
            </a:r>
          </a:p>
          <a:p>
            <a:pPr marL="342900" indent="-342900">
              <a:buFont typeface="Arial" panose="020B0604020202020204" pitchFamily="34" charset="0"/>
              <a:buChar char="•"/>
            </a:pPr>
            <a:r>
              <a:rPr lang="pl-PL" dirty="0"/>
              <a:t>Zbuduj doświadczenie online</a:t>
            </a:r>
          </a:p>
          <a:p>
            <a:pPr marL="342900" indent="-342900">
              <a:buFont typeface="Arial" panose="020B0604020202020204" pitchFamily="34" charset="0"/>
              <a:buChar char="•"/>
            </a:pPr>
            <a:r>
              <a:rPr lang="pl-PL" dirty="0"/>
              <a:t>Udostępnij zasób</a:t>
            </a:r>
            <a:endParaRPr lang="en-IE" dirty="0"/>
          </a:p>
        </p:txBody>
      </p:sp>
      <p:pic>
        <p:nvPicPr>
          <p:cNvPr id="3" name="Picture 2" descr="A picture containing drawing&#10;&#10;Description automatically generated">
            <a:extLst>
              <a:ext uri="{FF2B5EF4-FFF2-40B4-BE49-F238E27FC236}">
                <a16:creationId xmlns:a16="http://schemas.microsoft.com/office/drawing/2014/main" id="{FDC6E673-88DF-4D6A-B6BD-6E3D9046A13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378822" y="3995532"/>
            <a:ext cx="2963579" cy="2052938"/>
          </a:xfrm>
          <a:prstGeom prst="rect">
            <a:avLst/>
          </a:prstGeom>
        </p:spPr>
      </p:pic>
    </p:spTree>
    <p:extLst>
      <p:ext uri="{BB962C8B-B14F-4D97-AF65-F5344CB8AC3E}">
        <p14:creationId xmlns:p14="http://schemas.microsoft.com/office/powerpoint/2010/main" val="3799225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3130331" y="264570"/>
            <a:ext cx="8939749"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endParaRPr lang="en-IE" b="1" dirty="0">
              <a:solidFill>
                <a:srgbClr val="E95273"/>
              </a:solidFill>
            </a:endParaRPr>
          </a:p>
        </p:txBody>
      </p:sp>
      <p:sp>
        <p:nvSpPr>
          <p:cNvPr id="2" name="Rectangle 1">
            <a:extLst>
              <a:ext uri="{FF2B5EF4-FFF2-40B4-BE49-F238E27FC236}">
                <a16:creationId xmlns:a16="http://schemas.microsoft.com/office/drawing/2014/main" id="{EB4DBE1A-CE33-4285-8D9A-F637E2166C27}"/>
              </a:ext>
            </a:extLst>
          </p:cNvPr>
          <p:cNvSpPr/>
          <p:nvPr/>
        </p:nvSpPr>
        <p:spPr>
          <a:xfrm>
            <a:off x="3762102" y="2071634"/>
            <a:ext cx="8429897" cy="1200329"/>
          </a:xfrm>
          <a:prstGeom prst="rect">
            <a:avLst/>
          </a:prstGeom>
        </p:spPr>
        <p:txBody>
          <a:bodyPr wrap="square">
            <a:spAutoFit/>
          </a:bodyPr>
          <a:lstStyle/>
          <a:p>
            <a:r>
              <a:rPr lang="pl-PL" sz="2400" dirty="0">
                <a:solidFill>
                  <a:srgbClr val="7A7C7E"/>
                </a:solidFill>
              </a:rPr>
              <a:t>Sekrety budowania grupy / kreatywnej społeczności na Facebooku. Grupy na Facebooku to potężna platforma do tworzenia społeczności i angażowania się z nimi online.</a:t>
            </a:r>
            <a:endParaRPr lang="en-IE" sz="3600" b="1" dirty="0">
              <a:solidFill>
                <a:srgbClr val="7A7C7E"/>
              </a:solidFill>
            </a:endParaRPr>
          </a:p>
        </p:txBody>
      </p:sp>
      <p:pic>
        <p:nvPicPr>
          <p:cNvPr id="4" name="Picture 3">
            <a:extLst>
              <a:ext uri="{FF2B5EF4-FFF2-40B4-BE49-F238E27FC236}">
                <a16:creationId xmlns:a16="http://schemas.microsoft.com/office/drawing/2014/main" id="{EF216944-8186-47ED-A4FE-A178E4BFA2AB}"/>
              </a:ext>
            </a:extLst>
          </p:cNvPr>
          <p:cNvPicPr>
            <a:picLocks noChangeAspect="1"/>
          </p:cNvPicPr>
          <p:nvPr/>
        </p:nvPicPr>
        <p:blipFill>
          <a:blip r:embed="rId2"/>
          <a:stretch>
            <a:fillRect/>
          </a:stretch>
        </p:blipFill>
        <p:spPr>
          <a:xfrm>
            <a:off x="3413920" y="3932248"/>
            <a:ext cx="3508516" cy="2315620"/>
          </a:xfrm>
          <a:prstGeom prst="rect">
            <a:avLst/>
          </a:prstGeom>
        </p:spPr>
      </p:pic>
      <p:pic>
        <p:nvPicPr>
          <p:cNvPr id="5" name="Picture 4">
            <a:extLst>
              <a:ext uri="{FF2B5EF4-FFF2-40B4-BE49-F238E27FC236}">
                <a16:creationId xmlns:a16="http://schemas.microsoft.com/office/drawing/2014/main" id="{6A99FC25-A911-448F-A5BA-6914C997F222}"/>
              </a:ext>
            </a:extLst>
          </p:cNvPr>
          <p:cNvPicPr>
            <a:picLocks noChangeAspect="1"/>
          </p:cNvPicPr>
          <p:nvPr/>
        </p:nvPicPr>
        <p:blipFill>
          <a:blip r:embed="rId3"/>
          <a:stretch>
            <a:fillRect/>
          </a:stretch>
        </p:blipFill>
        <p:spPr>
          <a:xfrm>
            <a:off x="7133723" y="3696466"/>
            <a:ext cx="3489349" cy="2558856"/>
          </a:xfrm>
          <a:prstGeom prst="rect">
            <a:avLst/>
          </a:prstGeom>
        </p:spPr>
      </p:pic>
      <p:sp>
        <p:nvSpPr>
          <p:cNvPr id="3" name="Rectangle 2">
            <a:extLst>
              <a:ext uri="{FF2B5EF4-FFF2-40B4-BE49-F238E27FC236}">
                <a16:creationId xmlns:a16="http://schemas.microsoft.com/office/drawing/2014/main" id="{7E9FA5B4-FFB7-4F71-B507-9A5833AA3537}"/>
              </a:ext>
            </a:extLst>
          </p:cNvPr>
          <p:cNvSpPr/>
          <p:nvPr/>
        </p:nvSpPr>
        <p:spPr>
          <a:xfrm>
            <a:off x="3649398" y="6224098"/>
            <a:ext cx="2817759" cy="369332"/>
          </a:xfrm>
          <a:prstGeom prst="rect">
            <a:avLst/>
          </a:prstGeom>
        </p:spPr>
        <p:txBody>
          <a:bodyPr wrap="none">
            <a:spAutoFit/>
          </a:bodyPr>
          <a:lstStyle/>
          <a:p>
            <a:r>
              <a:rPr lang="en-IE" dirty="0">
                <a:hlinkClick r:id="rId4"/>
              </a:rPr>
              <a:t>www.facebook.com/groups</a:t>
            </a:r>
            <a:r>
              <a:rPr lang="en-IE" dirty="0"/>
              <a:t> </a:t>
            </a:r>
          </a:p>
        </p:txBody>
      </p:sp>
      <p:sp>
        <p:nvSpPr>
          <p:cNvPr id="7" name="Text Placeholder 6">
            <a:extLst>
              <a:ext uri="{FF2B5EF4-FFF2-40B4-BE49-F238E27FC236}">
                <a16:creationId xmlns:a16="http://schemas.microsoft.com/office/drawing/2014/main" id="{C1885CFA-8CD4-441D-B557-A87F31346C94}"/>
              </a:ext>
            </a:extLst>
          </p:cNvPr>
          <p:cNvSpPr>
            <a:spLocks noGrp="1"/>
          </p:cNvSpPr>
          <p:nvPr>
            <p:ph type="body" sz="quarter" idx="13"/>
          </p:nvPr>
        </p:nvSpPr>
        <p:spPr>
          <a:xfrm>
            <a:off x="3649398" y="1053450"/>
            <a:ext cx="7407087" cy="697353"/>
          </a:xfrm>
        </p:spPr>
        <p:txBody>
          <a:bodyPr>
            <a:noAutofit/>
          </a:bodyPr>
          <a:lstStyle/>
          <a:p>
            <a:r>
              <a:rPr lang="en-IE" b="1" dirty="0">
                <a:solidFill>
                  <a:srgbClr val="E63275"/>
                </a:solidFill>
              </a:rPr>
              <a:t>GRUP</a:t>
            </a:r>
            <a:r>
              <a:rPr lang="pl-PL" b="1" dirty="0">
                <a:solidFill>
                  <a:srgbClr val="E63275"/>
                </a:solidFill>
              </a:rPr>
              <a:t>Y NA </a:t>
            </a:r>
            <a:r>
              <a:rPr lang="en-IE" b="1" dirty="0">
                <a:solidFill>
                  <a:srgbClr val="E63275"/>
                </a:solidFill>
              </a:rPr>
              <a:t>FACEBOOK</a:t>
            </a:r>
            <a:r>
              <a:rPr lang="pl-PL" b="1" dirty="0">
                <a:solidFill>
                  <a:srgbClr val="E63275"/>
                </a:solidFill>
              </a:rPr>
              <a:t>U</a:t>
            </a:r>
            <a:endParaRPr lang="en-IE" b="1" dirty="0">
              <a:solidFill>
                <a:srgbClr val="E63275"/>
              </a:solidFill>
            </a:endParaRPr>
          </a:p>
        </p:txBody>
      </p:sp>
    </p:spTree>
    <p:extLst>
      <p:ext uri="{BB962C8B-B14F-4D97-AF65-F5344CB8AC3E}">
        <p14:creationId xmlns:p14="http://schemas.microsoft.com/office/powerpoint/2010/main" val="2706965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1786723" y="264570"/>
            <a:ext cx="8939749"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endParaRPr lang="en-IE" b="1" dirty="0">
              <a:solidFill>
                <a:srgbClr val="E95273"/>
              </a:solidFill>
            </a:endParaRPr>
          </a:p>
        </p:txBody>
      </p:sp>
      <p:sp>
        <p:nvSpPr>
          <p:cNvPr id="2" name="Rectangle 1">
            <a:extLst>
              <a:ext uri="{FF2B5EF4-FFF2-40B4-BE49-F238E27FC236}">
                <a16:creationId xmlns:a16="http://schemas.microsoft.com/office/drawing/2014/main" id="{EB4DBE1A-CE33-4285-8D9A-F637E2166C27}"/>
              </a:ext>
            </a:extLst>
          </p:cNvPr>
          <p:cNvSpPr/>
          <p:nvPr/>
        </p:nvSpPr>
        <p:spPr>
          <a:xfrm>
            <a:off x="3775166" y="2071634"/>
            <a:ext cx="8416834" cy="4154984"/>
          </a:xfrm>
          <a:prstGeom prst="rect">
            <a:avLst/>
          </a:prstGeom>
        </p:spPr>
        <p:txBody>
          <a:bodyPr wrap="square">
            <a:spAutoFit/>
          </a:bodyPr>
          <a:lstStyle/>
          <a:p>
            <a:r>
              <a:rPr lang="pl-PL" sz="2400" b="1" dirty="0">
                <a:solidFill>
                  <a:srgbClr val="E63275"/>
                </a:solidFill>
              </a:rPr>
              <a:t>Grupa na </a:t>
            </a:r>
            <a:r>
              <a:rPr lang="en-IE" sz="2400" b="1" dirty="0">
                <a:solidFill>
                  <a:srgbClr val="E63275"/>
                </a:solidFill>
              </a:rPr>
              <a:t>Facebook</a:t>
            </a:r>
            <a:r>
              <a:rPr lang="pl-PL" sz="2400" b="1" dirty="0">
                <a:solidFill>
                  <a:srgbClr val="E63275"/>
                </a:solidFill>
              </a:rPr>
              <a:t>u</a:t>
            </a:r>
            <a:r>
              <a:rPr lang="en-IE" sz="2400" b="1" dirty="0">
                <a:solidFill>
                  <a:srgbClr val="E63275"/>
                </a:solidFill>
              </a:rPr>
              <a:t> </a:t>
            </a:r>
            <a:r>
              <a:rPr lang="pl-PL" sz="2400" b="1" dirty="0">
                <a:solidFill>
                  <a:srgbClr val="E63275"/>
                </a:solidFill>
              </a:rPr>
              <a:t>zapewni</a:t>
            </a:r>
            <a:r>
              <a:rPr lang="en-IE" sz="2400" b="1" dirty="0">
                <a:solidFill>
                  <a:srgbClr val="E63275"/>
                </a:solidFill>
              </a:rPr>
              <a:t>: </a:t>
            </a:r>
          </a:p>
          <a:p>
            <a:pPr marL="312738" indent="-312738">
              <a:lnSpc>
                <a:spcPct val="100000"/>
              </a:lnSpc>
              <a:spcBef>
                <a:spcPts val="0"/>
              </a:spcBef>
              <a:buClr>
                <a:srgbClr val="20B6F6"/>
              </a:buClr>
              <a:buFont typeface="+mj-lt"/>
              <a:buAutoNum type="arabicPeriod"/>
            </a:pPr>
            <a:r>
              <a:rPr lang="pl-PL" sz="2400" dirty="0">
                <a:solidFill>
                  <a:srgbClr val="7A7C7E"/>
                </a:solidFill>
              </a:rPr>
              <a:t>Regularny kontakt z Twoimi obserwatorami za pośrednictwem grupy (w tym twórczych współpracowników) pomoże zbudować trwałe relacje</a:t>
            </a:r>
          </a:p>
          <a:p>
            <a:pPr marL="312738" indent="-312738">
              <a:lnSpc>
                <a:spcPct val="100000"/>
              </a:lnSpc>
              <a:spcBef>
                <a:spcPts val="0"/>
              </a:spcBef>
              <a:buClr>
                <a:srgbClr val="20B6F6"/>
              </a:buClr>
              <a:buFont typeface="+mj-lt"/>
              <a:buAutoNum type="arabicPeriod"/>
            </a:pPr>
            <a:r>
              <a:rPr lang="pl-PL" sz="2400" dirty="0">
                <a:solidFill>
                  <a:srgbClr val="7A7C7E"/>
                </a:solidFill>
              </a:rPr>
              <a:t>Powiadomienia członków o nowym wpisie lub komentarz do wpisu w grupie pozwalają na responsywne rozmowy. Zachęca to do głębszego uczestnictwa i współpracy</a:t>
            </a:r>
          </a:p>
          <a:p>
            <a:pPr marL="312738" indent="-312738">
              <a:lnSpc>
                <a:spcPct val="100000"/>
              </a:lnSpc>
              <a:spcBef>
                <a:spcPts val="0"/>
              </a:spcBef>
              <a:buClr>
                <a:srgbClr val="20B6F6"/>
              </a:buClr>
              <a:buFont typeface="+mj-lt"/>
              <a:buAutoNum type="arabicPeriod"/>
            </a:pPr>
            <a:r>
              <a:rPr lang="pl-PL" sz="2400" dirty="0">
                <a:solidFill>
                  <a:srgbClr val="7A7C7E"/>
                </a:solidFill>
              </a:rPr>
              <a:t>Społeczność Instant Engineering (i STEM) - Twoi obserwatorzy mają teraz głos i bezpośredni kontakt z Tobą. To napędza nowy poziom zaangażowania. Zamiast być sprzedawane, są teraz częścią twojego plemienia.</a:t>
            </a:r>
            <a:endParaRPr lang="en-IE" sz="3600" b="1" dirty="0">
              <a:solidFill>
                <a:srgbClr val="7A7C7E"/>
              </a:solidFill>
            </a:endParaRPr>
          </a:p>
        </p:txBody>
      </p:sp>
      <p:pic>
        <p:nvPicPr>
          <p:cNvPr id="5" name="Picture 4" descr="A close up of a sign&#10;&#10;Description automatically generated">
            <a:extLst>
              <a:ext uri="{FF2B5EF4-FFF2-40B4-BE49-F238E27FC236}">
                <a16:creationId xmlns:a16="http://schemas.microsoft.com/office/drawing/2014/main" id="{8CB42972-A523-40E0-A3E6-406A68772FA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72831" y="3082815"/>
            <a:ext cx="2857500" cy="2857500"/>
          </a:xfrm>
          <a:prstGeom prst="rect">
            <a:avLst/>
          </a:prstGeom>
        </p:spPr>
      </p:pic>
      <p:sp>
        <p:nvSpPr>
          <p:cNvPr id="11" name="Text Placeholder 6">
            <a:extLst>
              <a:ext uri="{FF2B5EF4-FFF2-40B4-BE49-F238E27FC236}">
                <a16:creationId xmlns:a16="http://schemas.microsoft.com/office/drawing/2014/main" id="{8E8EF1BD-9818-426B-85C9-7A2FC2EF42B2}"/>
              </a:ext>
            </a:extLst>
          </p:cNvPr>
          <p:cNvSpPr txBox="1">
            <a:spLocks/>
          </p:cNvSpPr>
          <p:nvPr/>
        </p:nvSpPr>
        <p:spPr>
          <a:xfrm>
            <a:off x="3649398" y="1053450"/>
            <a:ext cx="740708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6D6E6C"/>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rgbClr val="E63275"/>
                </a:solidFill>
              </a:rPr>
              <a:t>GRUP</a:t>
            </a:r>
            <a:r>
              <a:rPr lang="pl-PL" b="1" dirty="0">
                <a:solidFill>
                  <a:srgbClr val="E63275"/>
                </a:solidFill>
              </a:rPr>
              <a:t>Y NA </a:t>
            </a:r>
            <a:r>
              <a:rPr lang="en-IE" b="1" dirty="0">
                <a:solidFill>
                  <a:srgbClr val="E63275"/>
                </a:solidFill>
              </a:rPr>
              <a:t>FACEBOOK</a:t>
            </a:r>
            <a:r>
              <a:rPr lang="pl-PL" b="1" dirty="0">
                <a:solidFill>
                  <a:srgbClr val="E63275"/>
                </a:solidFill>
              </a:rPr>
              <a:t>U</a:t>
            </a:r>
            <a:endParaRPr lang="en-IE" b="1" dirty="0">
              <a:solidFill>
                <a:srgbClr val="E63275"/>
              </a:solidFill>
            </a:endParaRPr>
          </a:p>
        </p:txBody>
      </p:sp>
    </p:spTree>
    <p:extLst>
      <p:ext uri="{BB962C8B-B14F-4D97-AF65-F5344CB8AC3E}">
        <p14:creationId xmlns:p14="http://schemas.microsoft.com/office/powerpoint/2010/main" val="143044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4DBE1A-CE33-4285-8D9A-F637E2166C27}"/>
              </a:ext>
            </a:extLst>
          </p:cNvPr>
          <p:cNvSpPr/>
          <p:nvPr/>
        </p:nvSpPr>
        <p:spPr>
          <a:xfrm>
            <a:off x="4752974" y="2071634"/>
            <a:ext cx="7439025" cy="5078313"/>
          </a:xfrm>
          <a:prstGeom prst="rect">
            <a:avLst/>
          </a:prstGeom>
        </p:spPr>
        <p:txBody>
          <a:bodyPr wrap="square">
            <a:spAutoFit/>
          </a:bodyPr>
          <a:lstStyle/>
          <a:p>
            <a:pPr algn="just"/>
            <a:r>
              <a:rPr lang="pl-PL" sz="2400" b="1" dirty="0">
                <a:solidFill>
                  <a:srgbClr val="10B1A2"/>
                </a:solidFill>
              </a:rPr>
              <a:t>G</a:t>
            </a:r>
            <a:r>
              <a:rPr lang="en-IE" sz="2400" b="1" dirty="0" err="1">
                <a:solidFill>
                  <a:srgbClr val="10B1A2"/>
                </a:solidFill>
              </a:rPr>
              <a:t>rup</a:t>
            </a:r>
            <a:r>
              <a:rPr lang="pl-PL" sz="2400" b="1" dirty="0">
                <a:solidFill>
                  <a:srgbClr val="10B1A2"/>
                </a:solidFill>
              </a:rPr>
              <a:t>y </a:t>
            </a:r>
            <a:r>
              <a:rPr lang="en-IE" sz="2400" b="1" dirty="0" err="1">
                <a:solidFill>
                  <a:srgbClr val="10B1A2"/>
                </a:solidFill>
              </a:rPr>
              <a:t>Diigo</a:t>
            </a:r>
            <a:r>
              <a:rPr lang="en-IE" sz="2400" b="1" dirty="0">
                <a:solidFill>
                  <a:srgbClr val="10B1A2"/>
                </a:solidFill>
              </a:rPr>
              <a:t> </a:t>
            </a:r>
            <a:r>
              <a:rPr lang="pl-PL" sz="2400" dirty="0">
                <a:solidFill>
                  <a:srgbClr val="7A7C7E"/>
                </a:solidFill>
              </a:rPr>
              <a:t>świetnie nadają się do badań i współpracy zespołowej. </a:t>
            </a:r>
            <a:r>
              <a:rPr lang="pl-PL" sz="2400" dirty="0" err="1">
                <a:solidFill>
                  <a:srgbClr val="7A7C7E"/>
                </a:solidFill>
              </a:rPr>
              <a:t>Diigo</a:t>
            </a:r>
            <a:r>
              <a:rPr lang="pl-PL" sz="2400" dirty="0">
                <a:solidFill>
                  <a:srgbClr val="7A7C7E"/>
                </a:solidFill>
              </a:rPr>
              <a:t> to serwis społecznościowy umożliwiający zarejestrowanym użytkownikom tworzenie zakładek i </a:t>
            </a:r>
            <a:r>
              <a:rPr lang="pl-PL" sz="2400" dirty="0" err="1">
                <a:solidFill>
                  <a:srgbClr val="7A7C7E"/>
                </a:solidFill>
              </a:rPr>
              <a:t>tagowanie</a:t>
            </a:r>
            <a:r>
              <a:rPr lang="pl-PL" sz="2400" dirty="0">
                <a:solidFill>
                  <a:srgbClr val="7A7C7E"/>
                </a:solidFill>
              </a:rPr>
              <a:t> stron internetowych.</a:t>
            </a:r>
          </a:p>
          <a:p>
            <a:pPr algn="just"/>
            <a:endParaRPr lang="pl-PL" sz="2400" dirty="0">
              <a:solidFill>
                <a:srgbClr val="7A7C7E"/>
              </a:solidFill>
            </a:endParaRPr>
          </a:p>
          <a:p>
            <a:pPr algn="just"/>
            <a:r>
              <a:rPr lang="pl-PL" sz="2400" dirty="0">
                <a:solidFill>
                  <a:srgbClr val="7A7C7E"/>
                </a:solidFill>
              </a:rPr>
              <a:t>Dodatkowo umożliwia użytkownikom wyróżnienie dowolnej części strony internetowej i dołączenie karteczek samoprzylepnych do określonych wyróżnień lub do całej strony. Te adnotacje można zachować jako prywatne, udostępnić grupie w </a:t>
            </a:r>
            <a:r>
              <a:rPr lang="pl-PL" sz="2400" dirty="0" err="1">
                <a:solidFill>
                  <a:srgbClr val="7A7C7E"/>
                </a:solidFill>
              </a:rPr>
              <a:t>Diigo</a:t>
            </a:r>
            <a:r>
              <a:rPr lang="pl-PL" sz="2400" dirty="0">
                <a:solidFill>
                  <a:srgbClr val="7A7C7E"/>
                </a:solidFill>
              </a:rPr>
              <a:t> lub przekazać komuś innemu za pośrednictwem specjalnego łącza. Dowiedz się, jak korzystać z </a:t>
            </a:r>
            <a:r>
              <a:rPr lang="pl-PL" sz="2400" dirty="0" err="1">
                <a:solidFill>
                  <a:srgbClr val="7A7C7E"/>
                </a:solidFill>
              </a:rPr>
              <a:t>diigo</a:t>
            </a:r>
            <a:r>
              <a:rPr lang="pl-PL" sz="2400" dirty="0">
                <a:solidFill>
                  <a:srgbClr val="7A7C7E"/>
                </a:solidFill>
              </a:rPr>
              <a:t> </a:t>
            </a:r>
            <a:r>
              <a:rPr lang="en-IE" sz="2400" dirty="0">
                <a:solidFill>
                  <a:srgbClr val="7A7C7E"/>
                </a:solidFill>
              </a:rPr>
              <a:t>: </a:t>
            </a:r>
            <a:r>
              <a:rPr lang="en-IE" sz="2400" dirty="0">
                <a:solidFill>
                  <a:srgbClr val="7A7C7E"/>
                </a:solidFill>
                <a:hlinkClick r:id="rId2"/>
              </a:rPr>
              <a:t>http://www.modern.pm/diigo-io3</a:t>
            </a:r>
            <a:r>
              <a:rPr lang="en-IE" sz="2400" dirty="0">
                <a:solidFill>
                  <a:srgbClr val="7A7C7E"/>
                </a:solidFill>
              </a:rPr>
              <a:t> </a:t>
            </a:r>
          </a:p>
          <a:p>
            <a:endParaRPr lang="en-IE" sz="3600" b="1" dirty="0">
              <a:solidFill>
                <a:srgbClr val="7A7C7E"/>
              </a:solidFill>
            </a:endParaRPr>
          </a:p>
        </p:txBody>
      </p:sp>
      <p:pic>
        <p:nvPicPr>
          <p:cNvPr id="4" name="Picture 3" descr="A group of people posing for the camera&#10;&#10;Description automatically generated">
            <a:extLst>
              <a:ext uri="{FF2B5EF4-FFF2-40B4-BE49-F238E27FC236}">
                <a16:creationId xmlns:a16="http://schemas.microsoft.com/office/drawing/2014/main" id="{D4C9E8C9-0C53-448F-B5D2-1C73C6E0F1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450" y="3187073"/>
            <a:ext cx="3987071" cy="3224211"/>
          </a:xfrm>
          <a:prstGeom prst="rect">
            <a:avLst/>
          </a:prstGeom>
        </p:spPr>
      </p:pic>
      <p:sp>
        <p:nvSpPr>
          <p:cNvPr id="8" name="Text Placeholder 6">
            <a:extLst>
              <a:ext uri="{FF2B5EF4-FFF2-40B4-BE49-F238E27FC236}">
                <a16:creationId xmlns:a16="http://schemas.microsoft.com/office/drawing/2014/main" id="{2F1636BD-7E75-4C6F-AA38-82F722A1791E}"/>
              </a:ext>
            </a:extLst>
          </p:cNvPr>
          <p:cNvSpPr txBox="1">
            <a:spLocks/>
          </p:cNvSpPr>
          <p:nvPr/>
        </p:nvSpPr>
        <p:spPr>
          <a:xfrm>
            <a:off x="3649398" y="1053450"/>
            <a:ext cx="740708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6D6E6C"/>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b="1" dirty="0">
                <a:solidFill>
                  <a:srgbClr val="E63275"/>
                </a:solidFill>
              </a:rPr>
              <a:t>GRUPY </a:t>
            </a:r>
            <a:r>
              <a:rPr lang="en-IE" b="1" dirty="0">
                <a:solidFill>
                  <a:srgbClr val="E63275"/>
                </a:solidFill>
              </a:rPr>
              <a:t>DIIGO</a:t>
            </a:r>
          </a:p>
        </p:txBody>
      </p:sp>
    </p:spTree>
    <p:extLst>
      <p:ext uri="{BB962C8B-B14F-4D97-AF65-F5344CB8AC3E}">
        <p14:creationId xmlns:p14="http://schemas.microsoft.com/office/powerpoint/2010/main" val="1923472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4719849" y="4754207"/>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dirty="0">
              <a:solidFill>
                <a:srgbClr val="E95273"/>
              </a:solidFill>
            </a:endParaRPr>
          </a:p>
        </p:txBody>
      </p:sp>
      <p:sp>
        <p:nvSpPr>
          <p:cNvPr id="10" name="Text Placeholder 9">
            <a:extLst>
              <a:ext uri="{FF2B5EF4-FFF2-40B4-BE49-F238E27FC236}">
                <a16:creationId xmlns:a16="http://schemas.microsoft.com/office/drawing/2014/main" id="{5F7A117C-32C6-4BE5-8A4F-831FF653BAB2}"/>
              </a:ext>
            </a:extLst>
          </p:cNvPr>
          <p:cNvSpPr>
            <a:spLocks noGrp="1"/>
          </p:cNvSpPr>
          <p:nvPr>
            <p:ph type="body" sz="quarter" idx="16"/>
          </p:nvPr>
        </p:nvSpPr>
        <p:spPr>
          <a:xfrm>
            <a:off x="6273965" y="268882"/>
            <a:ext cx="5376310" cy="697353"/>
          </a:xfrm>
        </p:spPr>
        <p:txBody>
          <a:bodyPr>
            <a:noAutofit/>
          </a:bodyPr>
          <a:lstStyle/>
          <a:p>
            <a:r>
              <a:rPr lang="pl-PL" b="1" dirty="0">
                <a:solidFill>
                  <a:srgbClr val="E95273"/>
                </a:solidFill>
              </a:rPr>
              <a:t>Tak naprawdę chodzi o znalezienie swojej grupy…</a:t>
            </a:r>
            <a:endParaRPr lang="en-IE" b="1" dirty="0"/>
          </a:p>
        </p:txBody>
      </p:sp>
      <p:sp>
        <p:nvSpPr>
          <p:cNvPr id="11" name="Text Placeholder 10">
            <a:extLst>
              <a:ext uri="{FF2B5EF4-FFF2-40B4-BE49-F238E27FC236}">
                <a16:creationId xmlns:a16="http://schemas.microsoft.com/office/drawing/2014/main" id="{5AB07826-C35A-4722-8C01-9886012B569B}"/>
              </a:ext>
            </a:extLst>
          </p:cNvPr>
          <p:cNvSpPr>
            <a:spLocks noGrp="1"/>
          </p:cNvSpPr>
          <p:nvPr>
            <p:ph type="body" sz="quarter" idx="17"/>
          </p:nvPr>
        </p:nvSpPr>
        <p:spPr>
          <a:xfrm>
            <a:off x="6325568" y="2423096"/>
            <a:ext cx="5273104" cy="3947440"/>
          </a:xfrm>
        </p:spPr>
        <p:txBody>
          <a:bodyPr/>
          <a:lstStyle/>
          <a:p>
            <a:r>
              <a:rPr lang="en-IE" sz="3800" i="1" dirty="0">
                <a:solidFill>
                  <a:srgbClr val="10B1A2"/>
                </a:solidFill>
              </a:rPr>
              <a:t>“</a:t>
            </a:r>
            <a:r>
              <a:rPr lang="pl-PL" sz="3800" i="1" dirty="0">
                <a:solidFill>
                  <a:srgbClr val="10B1A2"/>
                </a:solidFill>
              </a:rPr>
              <a:t>Jeśli chcesz jechać szybko, idź sam. Jeśli chcesz zajść daleko, idź razem</a:t>
            </a:r>
            <a:r>
              <a:rPr lang="en-IE" sz="3800" i="1" dirty="0">
                <a:solidFill>
                  <a:srgbClr val="10B1A2"/>
                </a:solidFill>
              </a:rPr>
              <a:t>.” </a:t>
            </a:r>
          </a:p>
          <a:p>
            <a:endParaRPr lang="en-IE" sz="3800" b="1" dirty="0">
              <a:solidFill>
                <a:srgbClr val="E63275"/>
              </a:solidFill>
            </a:endParaRPr>
          </a:p>
          <a:p>
            <a:r>
              <a:rPr lang="en-IE" b="1" dirty="0" err="1">
                <a:solidFill>
                  <a:srgbClr val="7A7C7E"/>
                </a:solidFill>
              </a:rPr>
              <a:t>Afr</a:t>
            </a:r>
            <a:r>
              <a:rPr lang="pl-PL" b="1" dirty="0" err="1">
                <a:solidFill>
                  <a:srgbClr val="7A7C7E"/>
                </a:solidFill>
              </a:rPr>
              <a:t>ykańskie</a:t>
            </a:r>
            <a:r>
              <a:rPr lang="pl-PL" b="1" dirty="0">
                <a:solidFill>
                  <a:srgbClr val="7A7C7E"/>
                </a:solidFill>
              </a:rPr>
              <a:t> przysłowie</a:t>
            </a:r>
            <a:r>
              <a:rPr lang="en-IE" b="1" dirty="0">
                <a:solidFill>
                  <a:srgbClr val="7A7C7E"/>
                </a:solidFill>
              </a:rPr>
              <a:t> </a:t>
            </a:r>
          </a:p>
          <a:p>
            <a:endParaRPr lang="en-IE" dirty="0"/>
          </a:p>
        </p:txBody>
      </p:sp>
      <p:pic>
        <p:nvPicPr>
          <p:cNvPr id="8" name="Picture Placeholder 7" descr="A picture containing text, computer&#10;&#10;Description automatically generated">
            <a:extLst>
              <a:ext uri="{FF2B5EF4-FFF2-40B4-BE49-F238E27FC236}">
                <a16:creationId xmlns:a16="http://schemas.microsoft.com/office/drawing/2014/main" id="{3B7DAF0A-3C50-4FB6-8D04-BEBE7A42F39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7" name="Picture 6">
            <a:extLst>
              <a:ext uri="{FF2B5EF4-FFF2-40B4-BE49-F238E27FC236}">
                <a16:creationId xmlns:a16="http://schemas.microsoft.com/office/drawing/2014/main" id="{C108FE44-CB1E-F542-A697-7C51898716EE}"/>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6371" y="5437528"/>
            <a:ext cx="690436" cy="673218"/>
          </a:xfrm>
          <a:prstGeom prst="rect">
            <a:avLst/>
          </a:prstGeom>
        </p:spPr>
      </p:pic>
      <p:pic>
        <p:nvPicPr>
          <p:cNvPr id="9" name="Picture 8">
            <a:extLst>
              <a:ext uri="{FF2B5EF4-FFF2-40B4-BE49-F238E27FC236}">
                <a16:creationId xmlns:a16="http://schemas.microsoft.com/office/drawing/2014/main" id="{EF7D50B6-511B-AF47-9A34-73F0D52A53ED}"/>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1482286" y="4911488"/>
            <a:ext cx="1363247" cy="1350410"/>
          </a:xfrm>
          <a:prstGeom prst="rect">
            <a:avLst/>
          </a:prstGeom>
        </p:spPr>
      </p:pic>
      <p:pic>
        <p:nvPicPr>
          <p:cNvPr id="12" name="Picture 11">
            <a:extLst>
              <a:ext uri="{FF2B5EF4-FFF2-40B4-BE49-F238E27FC236}">
                <a16:creationId xmlns:a16="http://schemas.microsoft.com/office/drawing/2014/main" id="{8B42235A-F3F9-D745-A994-B5214F13CD16}"/>
              </a:ext>
            </a:extLst>
          </p:cNvPr>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3896635" y="1516952"/>
            <a:ext cx="2227993" cy="2220696"/>
          </a:xfrm>
          <a:prstGeom prst="rect">
            <a:avLst/>
          </a:prstGeom>
        </p:spPr>
      </p:pic>
    </p:spTree>
    <p:extLst>
      <p:ext uri="{BB962C8B-B14F-4D97-AF65-F5344CB8AC3E}">
        <p14:creationId xmlns:p14="http://schemas.microsoft.com/office/powerpoint/2010/main" val="1448163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3130331" y="264570"/>
            <a:ext cx="8939749"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endParaRPr lang="en-IE" b="1" dirty="0">
              <a:solidFill>
                <a:srgbClr val="E95273"/>
              </a:solidFill>
            </a:endParaRPr>
          </a:p>
        </p:txBody>
      </p:sp>
      <p:sp>
        <p:nvSpPr>
          <p:cNvPr id="2" name="Rectangle 1">
            <a:extLst>
              <a:ext uri="{FF2B5EF4-FFF2-40B4-BE49-F238E27FC236}">
                <a16:creationId xmlns:a16="http://schemas.microsoft.com/office/drawing/2014/main" id="{EB4DBE1A-CE33-4285-8D9A-F637E2166C27}"/>
              </a:ext>
            </a:extLst>
          </p:cNvPr>
          <p:cNvSpPr/>
          <p:nvPr/>
        </p:nvSpPr>
        <p:spPr>
          <a:xfrm>
            <a:off x="6180084" y="2071634"/>
            <a:ext cx="6011916" cy="4339650"/>
          </a:xfrm>
          <a:prstGeom prst="rect">
            <a:avLst/>
          </a:prstGeom>
        </p:spPr>
        <p:txBody>
          <a:bodyPr wrap="square">
            <a:spAutoFit/>
          </a:bodyPr>
          <a:lstStyle/>
          <a:p>
            <a:pPr>
              <a:buNone/>
            </a:pPr>
            <a:r>
              <a:rPr lang="en-IE" sz="2400" b="1" dirty="0">
                <a:solidFill>
                  <a:srgbClr val="046EAE"/>
                </a:solidFill>
                <a:hlinkClick r:id="rId2">
                  <a:extLst>
                    <a:ext uri="{A12FA001-AC4F-418D-AE19-62706E023703}">
                      <ahyp:hlinkClr xmlns:ahyp="http://schemas.microsoft.com/office/drawing/2018/hyperlinkcolor" val="tx"/>
                    </a:ext>
                  </a:extLst>
                </a:hlinkClick>
              </a:rPr>
              <a:t>Slack</a:t>
            </a:r>
            <a:r>
              <a:rPr lang="en-IE" sz="2400" dirty="0">
                <a:solidFill>
                  <a:srgbClr val="525252"/>
                </a:solidFill>
              </a:rPr>
              <a:t> </a:t>
            </a:r>
            <a:r>
              <a:rPr lang="pl-PL" sz="2400" dirty="0">
                <a:solidFill>
                  <a:srgbClr val="6D6E6C"/>
                </a:solidFill>
              </a:rPr>
              <a:t>występuje wszędzie w start-</a:t>
            </a:r>
            <a:r>
              <a:rPr lang="pl-PL" sz="2400" dirty="0" err="1">
                <a:solidFill>
                  <a:srgbClr val="6D6E6C"/>
                </a:solidFill>
              </a:rPr>
              <a:t>upach</a:t>
            </a:r>
            <a:r>
              <a:rPr lang="pl-PL" sz="2400" dirty="0">
                <a:solidFill>
                  <a:srgbClr val="6D6E6C"/>
                </a:solidFill>
              </a:rPr>
              <a:t>. Narzędziem komunikacji jest to, ile start-</a:t>
            </a:r>
            <a:r>
              <a:rPr lang="pl-PL" sz="2400" dirty="0" err="1">
                <a:solidFill>
                  <a:srgbClr val="6D6E6C"/>
                </a:solidFill>
              </a:rPr>
              <a:t>upów</a:t>
            </a:r>
            <a:r>
              <a:rPr lang="pl-PL" sz="2400" dirty="0">
                <a:solidFill>
                  <a:srgbClr val="6D6E6C"/>
                </a:solidFill>
              </a:rPr>
              <a:t> informuje się nawzajem. Ale może nie działać w Twojej firmie lub mogą istnieć inne narzędzia komunikacji preferowane przez Twoich pracowników. Tak czy inaczej, zapytaj.</a:t>
            </a:r>
          </a:p>
          <a:p>
            <a:pPr>
              <a:buNone/>
            </a:pPr>
            <a:endParaRPr lang="pl-PL" sz="2400" dirty="0">
              <a:solidFill>
                <a:srgbClr val="6D6E6C"/>
              </a:solidFill>
            </a:endParaRPr>
          </a:p>
          <a:p>
            <a:pPr>
              <a:buNone/>
            </a:pPr>
            <a:r>
              <a:rPr lang="pl-PL" sz="2400" dirty="0">
                <a:solidFill>
                  <a:srgbClr val="6D6E6C"/>
                </a:solidFill>
              </a:rPr>
              <a:t>Znajdź narzędzia dla swojej firmy, które umożliwiają ludziom efektywną pracę i są dostosowane do ich potrzeb</a:t>
            </a:r>
            <a:r>
              <a:rPr lang="en-IE" sz="2400" dirty="0">
                <a:solidFill>
                  <a:srgbClr val="6D6E6C"/>
                </a:solidFill>
              </a:rPr>
              <a:t>.</a:t>
            </a:r>
          </a:p>
          <a:p>
            <a:endParaRPr lang="en-IE" sz="3600" b="1" dirty="0">
              <a:solidFill>
                <a:srgbClr val="7A7C7E"/>
              </a:solidFill>
            </a:endParaRPr>
          </a:p>
        </p:txBody>
      </p:sp>
      <p:pic>
        <p:nvPicPr>
          <p:cNvPr id="4" name="Picture 3" descr="Two people using a computer&#10;&#10;Description automatically generated">
            <a:extLst>
              <a:ext uri="{FF2B5EF4-FFF2-40B4-BE49-F238E27FC236}">
                <a16:creationId xmlns:a16="http://schemas.microsoft.com/office/drawing/2014/main" id="{466161CB-CE11-48A9-9A40-6339FC8428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 y="3033429"/>
            <a:ext cx="5048250" cy="3365500"/>
          </a:xfrm>
          <a:prstGeom prst="rect">
            <a:avLst/>
          </a:prstGeom>
        </p:spPr>
      </p:pic>
      <p:sp>
        <p:nvSpPr>
          <p:cNvPr id="8" name="Text Placeholder 6">
            <a:extLst>
              <a:ext uri="{FF2B5EF4-FFF2-40B4-BE49-F238E27FC236}">
                <a16:creationId xmlns:a16="http://schemas.microsoft.com/office/drawing/2014/main" id="{63C8A6F3-04D8-4D23-8E2E-EF6CA9F37D6C}"/>
              </a:ext>
            </a:extLst>
          </p:cNvPr>
          <p:cNvSpPr txBox="1">
            <a:spLocks/>
          </p:cNvSpPr>
          <p:nvPr/>
        </p:nvSpPr>
        <p:spPr>
          <a:xfrm>
            <a:off x="3649398" y="1053450"/>
            <a:ext cx="740708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6D6E6C"/>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rgbClr val="E63275"/>
                </a:solidFill>
              </a:rPr>
              <a:t>SLACK</a:t>
            </a:r>
          </a:p>
        </p:txBody>
      </p:sp>
    </p:spTree>
    <p:extLst>
      <p:ext uri="{BB962C8B-B14F-4D97-AF65-F5344CB8AC3E}">
        <p14:creationId xmlns:p14="http://schemas.microsoft.com/office/powerpoint/2010/main" val="3261265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C73B662-10C2-478F-9B92-4D72274B4019}"/>
              </a:ext>
            </a:extLst>
          </p:cNvPr>
          <p:cNvSpPr>
            <a:spLocks noGrp="1"/>
          </p:cNvSpPr>
          <p:nvPr>
            <p:ph type="body" sz="quarter" idx="13"/>
          </p:nvPr>
        </p:nvSpPr>
        <p:spPr>
          <a:xfrm>
            <a:off x="3657600" y="427839"/>
            <a:ext cx="7911471" cy="1277287"/>
          </a:xfrm>
        </p:spPr>
        <p:txBody>
          <a:bodyPr>
            <a:normAutofit fontScale="92500"/>
          </a:bodyPr>
          <a:lstStyle/>
          <a:p>
            <a:r>
              <a:rPr lang="pl-PL" b="1">
                <a:solidFill>
                  <a:srgbClr val="E63275"/>
                </a:solidFill>
                <a:latin typeface="Calibri" charset="0"/>
                <a:ea typeface="MS PGothic" charset="-128"/>
              </a:rPr>
              <a:t>Przydatny link: Najlepsze oprogramowanie do współpracy dla Twojego start-</a:t>
            </a:r>
            <a:r>
              <a:rPr lang="pl-PL" b="1" dirty="0" err="1">
                <a:solidFill>
                  <a:srgbClr val="E63275"/>
                </a:solidFill>
                <a:latin typeface="Calibri" charset="0"/>
                <a:ea typeface="MS PGothic" charset="-128"/>
              </a:rPr>
              <a:t>upu</a:t>
            </a:r>
            <a:endParaRPr lang="en-IE" dirty="0">
              <a:solidFill>
                <a:srgbClr val="E63275"/>
              </a:solidFill>
            </a:endParaRPr>
          </a:p>
        </p:txBody>
      </p:sp>
      <p:pic>
        <p:nvPicPr>
          <p:cNvPr id="3" name="Picture 2">
            <a:hlinkClick r:id="rId2"/>
            <a:extLst>
              <a:ext uri="{FF2B5EF4-FFF2-40B4-BE49-F238E27FC236}">
                <a16:creationId xmlns:a16="http://schemas.microsoft.com/office/drawing/2014/main" id="{92F9409F-5DB3-4DB1-936A-781CFA4D7C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02701" y="2252221"/>
            <a:ext cx="4966370" cy="8970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a:hlinkClick r:id="rId4"/>
            <a:extLst>
              <a:ext uri="{FF2B5EF4-FFF2-40B4-BE49-F238E27FC236}">
                <a16:creationId xmlns:a16="http://schemas.microsoft.com/office/drawing/2014/main" id="{2B4D0A2F-A4C3-43E5-8DD1-9467794CC49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2756" y="2311492"/>
            <a:ext cx="4862911" cy="9025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a:hlinkClick r:id="rId6"/>
            <a:extLst>
              <a:ext uri="{FF2B5EF4-FFF2-40B4-BE49-F238E27FC236}">
                <a16:creationId xmlns:a16="http://schemas.microsoft.com/office/drawing/2014/main" id="{A5D2731B-5EE2-42AF-8EE6-F4BE873D60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5996" y="3718615"/>
            <a:ext cx="4862911" cy="895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hlinkClick r:id="rId8"/>
            <a:extLst>
              <a:ext uri="{FF2B5EF4-FFF2-40B4-BE49-F238E27FC236}">
                <a16:creationId xmlns:a16="http://schemas.microsoft.com/office/drawing/2014/main" id="{012FDA08-D994-49C7-B905-D922D9A9DEF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559515" y="3686603"/>
            <a:ext cx="5046489" cy="9278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2">
            <a:hlinkClick r:id="rId10"/>
            <a:extLst>
              <a:ext uri="{FF2B5EF4-FFF2-40B4-BE49-F238E27FC236}">
                <a16:creationId xmlns:a16="http://schemas.microsoft.com/office/drawing/2014/main" id="{5F694E0B-C185-4DB0-AC55-0E48D5978CA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12185" y="5184854"/>
            <a:ext cx="4803482" cy="12086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TextBox 13">
            <a:extLst>
              <a:ext uri="{FF2B5EF4-FFF2-40B4-BE49-F238E27FC236}">
                <a16:creationId xmlns:a16="http://schemas.microsoft.com/office/drawing/2014/main" id="{89129423-AF8A-447E-AAA7-F6464B0A2F7F}"/>
              </a:ext>
            </a:extLst>
          </p:cNvPr>
          <p:cNvSpPr txBox="1"/>
          <p:nvPr/>
        </p:nvSpPr>
        <p:spPr>
          <a:xfrm>
            <a:off x="6233726" y="5057900"/>
            <a:ext cx="5900188" cy="1200329"/>
          </a:xfrm>
          <a:prstGeom prst="rect">
            <a:avLst/>
          </a:prstGeom>
          <a:noFill/>
        </p:spPr>
        <p:txBody>
          <a:bodyPr wrap="square" rtlCol="0">
            <a:spAutoFit/>
          </a:bodyPr>
          <a:lstStyle/>
          <a:p>
            <a:r>
              <a:rPr lang="en-IE" sz="2400" b="1" dirty="0" err="1"/>
              <a:t>Kliknij</a:t>
            </a:r>
            <a:r>
              <a:rPr lang="en-IE" sz="2400" b="1" dirty="0"/>
              <a:t>, aby </a:t>
            </a:r>
            <a:r>
              <a:rPr lang="en-IE" sz="2400" b="1" dirty="0" err="1"/>
              <a:t>porównać</a:t>
            </a:r>
            <a:r>
              <a:rPr lang="en-IE" sz="2400" b="1" dirty="0"/>
              <a:t> : </a:t>
            </a:r>
          </a:p>
          <a:p>
            <a:r>
              <a:rPr lang="pl-PL" sz="2400" b="1" dirty="0">
                <a:hlinkClick r:id="rId12"/>
              </a:rPr>
              <a:t>Więcej najlepszych programów do współpracy</a:t>
            </a:r>
            <a:endParaRPr lang="en-IE" sz="2400" b="1" dirty="0"/>
          </a:p>
        </p:txBody>
      </p:sp>
    </p:spTree>
    <p:extLst>
      <p:ext uri="{BB962C8B-B14F-4D97-AF65-F5344CB8AC3E}">
        <p14:creationId xmlns:p14="http://schemas.microsoft.com/office/powerpoint/2010/main" val="25253392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4DBE1A-CE33-4285-8D9A-F637E2166C27}"/>
              </a:ext>
            </a:extLst>
          </p:cNvPr>
          <p:cNvSpPr/>
          <p:nvPr/>
        </p:nvSpPr>
        <p:spPr>
          <a:xfrm>
            <a:off x="4363050" y="2145330"/>
            <a:ext cx="7608233" cy="4216539"/>
          </a:xfrm>
          <a:prstGeom prst="rect">
            <a:avLst/>
          </a:prstGeom>
          <a:solidFill>
            <a:schemeClr val="bg1"/>
          </a:solidFill>
        </p:spPr>
        <p:txBody>
          <a:bodyPr wrap="square">
            <a:spAutoFit/>
          </a:bodyPr>
          <a:lstStyle/>
          <a:p>
            <a:pPr algn="just"/>
            <a:r>
              <a:rPr lang="pl-PL" sz="2400" dirty="0">
                <a:solidFill>
                  <a:srgbClr val="7A7C7E"/>
                </a:solidFill>
              </a:rPr>
              <a:t>W duchu misji TED, „idei wartych rozpowszechniania”, program </a:t>
            </a:r>
            <a:r>
              <a:rPr lang="pl-PL" sz="2400" dirty="0" err="1">
                <a:solidFill>
                  <a:srgbClr val="7A7C7E"/>
                </a:solidFill>
              </a:rPr>
              <a:t>TEDx</a:t>
            </a:r>
            <a:r>
              <a:rPr lang="pl-PL" sz="2400" dirty="0">
                <a:solidFill>
                  <a:srgbClr val="7A7C7E"/>
                </a:solidFill>
              </a:rPr>
              <a:t> pomaga społecznościom, organizacjom i osobom w tworzeniu wydarzeń w stylu TED na poziomie lokalnym. Wydarzenia </a:t>
            </a:r>
            <a:r>
              <a:rPr lang="pl-PL" sz="2400" dirty="0" err="1">
                <a:solidFill>
                  <a:srgbClr val="7A7C7E"/>
                </a:solidFill>
              </a:rPr>
              <a:t>TEDx</a:t>
            </a:r>
            <a:r>
              <a:rPr lang="pl-PL" sz="2400" dirty="0">
                <a:solidFill>
                  <a:srgbClr val="7A7C7E"/>
                </a:solidFill>
              </a:rPr>
              <a:t> są planowane i koordynowane niezależnie, na zasadzie każdej społeczności, na podstawie wolnej licencji TED. Spójrz na to, co dzieje się w Twoim regionie, kraju i wyjdź tam…</a:t>
            </a:r>
          </a:p>
          <a:p>
            <a:pPr algn="just"/>
            <a:endParaRPr lang="pl-PL" sz="2400" dirty="0">
              <a:solidFill>
                <a:srgbClr val="7A7C7E"/>
              </a:solidFill>
            </a:endParaRPr>
          </a:p>
          <a:p>
            <a:pPr algn="just"/>
            <a:r>
              <a:rPr lang="pl-PL" sz="2400" dirty="0">
                <a:solidFill>
                  <a:srgbClr val="7A7C7E"/>
                </a:solidFill>
              </a:rPr>
              <a:t>Wyszukaj wydarzenia </a:t>
            </a:r>
            <a:r>
              <a:rPr lang="pl-PL" sz="2400" dirty="0" err="1">
                <a:solidFill>
                  <a:srgbClr val="7A7C7E"/>
                </a:solidFill>
              </a:rPr>
              <a:t>TEDx</a:t>
            </a:r>
            <a:r>
              <a:rPr lang="pl-PL" sz="2400" dirty="0">
                <a:solidFill>
                  <a:srgbClr val="7A7C7E"/>
                </a:solidFill>
              </a:rPr>
              <a:t> w pobliżu:</a:t>
            </a:r>
          </a:p>
          <a:p>
            <a:pPr algn="just"/>
            <a:r>
              <a:rPr lang="en-IE" sz="2400" dirty="0">
                <a:solidFill>
                  <a:srgbClr val="7A7C7E"/>
                </a:solidFill>
                <a:hlinkClick r:id="rId2"/>
              </a:rPr>
              <a:t>https://www.ted.com/tedx/events</a:t>
            </a:r>
            <a:r>
              <a:rPr lang="en-IE" sz="2400" dirty="0">
                <a:solidFill>
                  <a:srgbClr val="7A7C7E"/>
                </a:solidFill>
              </a:rPr>
              <a:t>   </a:t>
            </a:r>
          </a:p>
          <a:p>
            <a:pPr algn="just"/>
            <a:endParaRPr lang="en-IE" sz="2400" b="1" dirty="0">
              <a:solidFill>
                <a:srgbClr val="7A7C7E"/>
              </a:solidFill>
            </a:endParaRPr>
          </a:p>
        </p:txBody>
      </p:sp>
      <p:grpSp>
        <p:nvGrpSpPr>
          <p:cNvPr id="5" name="Group 4">
            <a:extLst>
              <a:ext uri="{FF2B5EF4-FFF2-40B4-BE49-F238E27FC236}">
                <a16:creationId xmlns:a16="http://schemas.microsoft.com/office/drawing/2014/main" id="{9A819E8C-3FFB-3B47-9A72-FBCB17FEDC72}"/>
              </a:ext>
            </a:extLst>
          </p:cNvPr>
          <p:cNvGrpSpPr/>
          <p:nvPr/>
        </p:nvGrpSpPr>
        <p:grpSpPr>
          <a:xfrm>
            <a:off x="96332" y="3703320"/>
            <a:ext cx="4266718" cy="2903676"/>
            <a:chOff x="0" y="3313642"/>
            <a:chExt cx="4436227" cy="3019034"/>
          </a:xfrm>
        </p:grpSpPr>
        <p:pic>
          <p:nvPicPr>
            <p:cNvPr id="4" name="Picture 3">
              <a:extLst>
                <a:ext uri="{FF2B5EF4-FFF2-40B4-BE49-F238E27FC236}">
                  <a16:creationId xmlns:a16="http://schemas.microsoft.com/office/drawing/2014/main" id="{3CB2BDDF-EDF5-413E-8813-4A43CE25346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313642"/>
              <a:ext cx="4436227" cy="301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6CECABC-228C-4A06-8FF3-9678553D1A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2845" y="3429000"/>
              <a:ext cx="3191555" cy="1920766"/>
            </a:xfrm>
            <a:prstGeom prst="rect">
              <a:avLst/>
            </a:prstGeom>
          </p:spPr>
        </p:pic>
      </p:grpSp>
      <p:sp>
        <p:nvSpPr>
          <p:cNvPr id="3" name="Text Placeholder 2">
            <a:extLst>
              <a:ext uri="{FF2B5EF4-FFF2-40B4-BE49-F238E27FC236}">
                <a16:creationId xmlns:a16="http://schemas.microsoft.com/office/drawing/2014/main" id="{C496F218-140E-4B51-852F-220860669CD9}"/>
              </a:ext>
            </a:extLst>
          </p:cNvPr>
          <p:cNvSpPr>
            <a:spLocks noGrp="1"/>
          </p:cNvSpPr>
          <p:nvPr>
            <p:ph type="body" sz="quarter" idx="13"/>
          </p:nvPr>
        </p:nvSpPr>
        <p:spPr>
          <a:xfrm>
            <a:off x="4436227" y="728113"/>
            <a:ext cx="7407087" cy="697353"/>
          </a:xfrm>
        </p:spPr>
        <p:txBody>
          <a:bodyPr/>
          <a:lstStyle/>
          <a:p>
            <a:r>
              <a:rPr lang="pl-PL" b="1" dirty="0">
                <a:solidFill>
                  <a:srgbClr val="E63275"/>
                </a:solidFill>
              </a:rPr>
              <a:t>WYDARZENIA </a:t>
            </a:r>
            <a:r>
              <a:rPr lang="en-IE" b="1" dirty="0">
                <a:solidFill>
                  <a:srgbClr val="E63275"/>
                </a:solidFill>
              </a:rPr>
              <a:t>TEDX</a:t>
            </a:r>
          </a:p>
          <a:p>
            <a:endParaRPr lang="en-IE" dirty="0">
              <a:solidFill>
                <a:srgbClr val="E63275"/>
              </a:solidFill>
            </a:endParaRPr>
          </a:p>
        </p:txBody>
      </p:sp>
    </p:spTree>
    <p:extLst>
      <p:ext uri="{BB962C8B-B14F-4D97-AF65-F5344CB8AC3E}">
        <p14:creationId xmlns:p14="http://schemas.microsoft.com/office/powerpoint/2010/main" val="614622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3130331" y="251507"/>
            <a:ext cx="8939749"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b="1" dirty="0">
              <a:solidFill>
                <a:srgbClr val="E95273"/>
              </a:solidFill>
            </a:endParaRPr>
          </a:p>
        </p:txBody>
      </p:sp>
      <p:sp>
        <p:nvSpPr>
          <p:cNvPr id="3" name="Rectangle 2">
            <a:extLst>
              <a:ext uri="{FF2B5EF4-FFF2-40B4-BE49-F238E27FC236}">
                <a16:creationId xmlns:a16="http://schemas.microsoft.com/office/drawing/2014/main" id="{F70FC1DF-ACE3-48B5-A699-F132B9357587}"/>
              </a:ext>
            </a:extLst>
          </p:cNvPr>
          <p:cNvSpPr/>
          <p:nvPr/>
        </p:nvSpPr>
        <p:spPr>
          <a:xfrm>
            <a:off x="4161984" y="2145330"/>
            <a:ext cx="7763754" cy="4154984"/>
          </a:xfrm>
          <a:prstGeom prst="rect">
            <a:avLst/>
          </a:prstGeom>
        </p:spPr>
        <p:txBody>
          <a:bodyPr wrap="square">
            <a:spAutoFit/>
          </a:bodyPr>
          <a:lstStyle/>
          <a:p>
            <a:r>
              <a:rPr lang="pl-PL" sz="2400" dirty="0">
                <a:solidFill>
                  <a:srgbClr val="7A7C7E"/>
                </a:solidFill>
              </a:rPr>
              <a:t>Spotkanie organizowane jest wokół jednego prostego pomysłu: kiedy spotykamy się i robimy rzeczy, które są dla nas ważne, dajemy z siebie wszystko. I to właśnie robi </a:t>
            </a:r>
            <a:r>
              <a:rPr lang="pl-PL" sz="2400" dirty="0" err="1">
                <a:solidFill>
                  <a:srgbClr val="7A7C7E"/>
                </a:solidFill>
              </a:rPr>
              <a:t>Meetup</a:t>
            </a:r>
            <a:r>
              <a:rPr lang="pl-PL" sz="2400" dirty="0">
                <a:solidFill>
                  <a:srgbClr val="7A7C7E"/>
                </a:solidFill>
              </a:rPr>
              <a:t>.</a:t>
            </a:r>
          </a:p>
          <a:p>
            <a:endParaRPr lang="pl-PL" sz="2400" dirty="0">
              <a:solidFill>
                <a:srgbClr val="7A7C7E"/>
              </a:solidFill>
            </a:endParaRPr>
          </a:p>
          <a:p>
            <a:r>
              <a:rPr lang="pl-PL" sz="2400" dirty="0">
                <a:solidFill>
                  <a:srgbClr val="7A7C7E"/>
                </a:solidFill>
              </a:rPr>
              <a:t>Łączy ludzi w robieniu, odkrywaniu, nauczaniu i uczeniu się rzeczy, które pomagają im ożyć.</a:t>
            </a:r>
          </a:p>
          <a:p>
            <a:endParaRPr lang="pl-PL" sz="2400" dirty="0">
              <a:solidFill>
                <a:srgbClr val="7A7C7E"/>
              </a:solidFill>
            </a:endParaRPr>
          </a:p>
          <a:p>
            <a:r>
              <a:rPr lang="pl-PL" sz="2400" dirty="0">
                <a:solidFill>
                  <a:srgbClr val="7A7C7E"/>
                </a:solidFill>
              </a:rPr>
              <a:t>Na </a:t>
            </a:r>
            <a:r>
              <a:rPr lang="pl-PL" sz="2400" dirty="0" err="1">
                <a:solidFill>
                  <a:srgbClr val="7A7C7E"/>
                </a:solidFill>
              </a:rPr>
              <a:t>Meetupach</a:t>
            </a:r>
            <a:r>
              <a:rPr lang="pl-PL" sz="2400" dirty="0">
                <a:solidFill>
                  <a:srgbClr val="7A7C7E"/>
                </a:solidFill>
              </a:rPr>
              <a:t> ludzie witają się nawzajem. Rozmawiają, pomagają, są mentorami i wspierają się nawzajem - a wszystko to w pogoni za postępem w swoim życiu.</a:t>
            </a:r>
            <a:endParaRPr lang="en-IE" sz="2400" dirty="0"/>
          </a:p>
        </p:txBody>
      </p:sp>
      <p:pic>
        <p:nvPicPr>
          <p:cNvPr id="8" name="Picture 7">
            <a:extLst>
              <a:ext uri="{FF2B5EF4-FFF2-40B4-BE49-F238E27FC236}">
                <a16:creationId xmlns:a16="http://schemas.microsoft.com/office/drawing/2014/main" id="{0D73326A-E60E-4EFB-A544-86460685A7A6}"/>
              </a:ext>
            </a:extLst>
          </p:cNvPr>
          <p:cNvPicPr>
            <a:picLocks noChangeAspect="1"/>
          </p:cNvPicPr>
          <p:nvPr/>
        </p:nvPicPr>
        <p:blipFill>
          <a:blip r:embed="rId2"/>
          <a:stretch>
            <a:fillRect/>
          </a:stretch>
        </p:blipFill>
        <p:spPr>
          <a:xfrm>
            <a:off x="266262" y="3135621"/>
            <a:ext cx="3352149" cy="1402881"/>
          </a:xfrm>
          <a:prstGeom prst="rect">
            <a:avLst/>
          </a:prstGeom>
        </p:spPr>
      </p:pic>
      <p:pic>
        <p:nvPicPr>
          <p:cNvPr id="9" name="Picture 8">
            <a:extLst>
              <a:ext uri="{FF2B5EF4-FFF2-40B4-BE49-F238E27FC236}">
                <a16:creationId xmlns:a16="http://schemas.microsoft.com/office/drawing/2014/main" id="{E0C47EDF-0248-4756-BEFA-ACF85CE834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5311" y="4538502"/>
            <a:ext cx="3154049" cy="1482403"/>
          </a:xfrm>
          <a:prstGeom prst="rect">
            <a:avLst/>
          </a:prstGeom>
        </p:spPr>
      </p:pic>
      <p:sp>
        <p:nvSpPr>
          <p:cNvPr id="2" name="Text Placeholder 1">
            <a:extLst>
              <a:ext uri="{FF2B5EF4-FFF2-40B4-BE49-F238E27FC236}">
                <a16:creationId xmlns:a16="http://schemas.microsoft.com/office/drawing/2014/main" id="{95F06C03-3DB9-450C-B52D-9448494FFEF6}"/>
              </a:ext>
            </a:extLst>
          </p:cNvPr>
          <p:cNvSpPr>
            <a:spLocks noGrp="1"/>
          </p:cNvSpPr>
          <p:nvPr>
            <p:ph type="body" sz="quarter" idx="13"/>
          </p:nvPr>
        </p:nvSpPr>
        <p:spPr>
          <a:xfrm>
            <a:off x="4161984" y="861259"/>
            <a:ext cx="7407087" cy="697353"/>
          </a:xfrm>
        </p:spPr>
        <p:txBody>
          <a:bodyPr/>
          <a:lstStyle/>
          <a:p>
            <a:r>
              <a:rPr lang="en-IE" b="1" dirty="0">
                <a:solidFill>
                  <a:srgbClr val="E63275"/>
                </a:solidFill>
              </a:rPr>
              <a:t>MEETUP - </a:t>
            </a:r>
            <a:r>
              <a:rPr lang="en-IE" dirty="0">
                <a:solidFill>
                  <a:srgbClr val="A84748"/>
                </a:solidFill>
                <a:hlinkClick r:id="rId4"/>
              </a:rPr>
              <a:t>www.meetup.com</a:t>
            </a:r>
            <a:r>
              <a:rPr lang="en-IE" dirty="0">
                <a:solidFill>
                  <a:srgbClr val="A84748"/>
                </a:solidFill>
              </a:rPr>
              <a:t> </a:t>
            </a:r>
            <a:endParaRPr lang="en-IE" b="1" dirty="0">
              <a:solidFill>
                <a:srgbClr val="E95273"/>
              </a:solidFill>
            </a:endParaRPr>
          </a:p>
          <a:p>
            <a:endParaRPr lang="en-IE" dirty="0"/>
          </a:p>
        </p:txBody>
      </p:sp>
    </p:spTree>
    <p:extLst>
      <p:ext uri="{BB962C8B-B14F-4D97-AF65-F5344CB8AC3E}">
        <p14:creationId xmlns:p14="http://schemas.microsoft.com/office/powerpoint/2010/main" val="32346791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pl-PL" altLang="ja-JP" b="1" dirty="0">
                <a:solidFill>
                  <a:srgbClr val="E63275"/>
                </a:solidFill>
                <a:latin typeface="Calibri" charset="0"/>
                <a:ea typeface="MS PGothic" charset="-128"/>
              </a:rPr>
              <a:t>Czego się nauczyłem?</a:t>
            </a:r>
            <a:endParaRPr lang="en-US" b="1" dirty="0">
              <a:solidFill>
                <a:srgbClr val="E63275"/>
              </a:solidFill>
            </a:endParaRPr>
          </a:p>
        </p:txBody>
      </p:sp>
      <p:sp>
        <p:nvSpPr>
          <p:cNvPr id="6" name="Text Placeholder 5"/>
          <p:cNvSpPr>
            <a:spLocks noGrp="1"/>
          </p:cNvSpPr>
          <p:nvPr>
            <p:ph type="body" sz="quarter" idx="14"/>
          </p:nvPr>
        </p:nvSpPr>
        <p:spPr>
          <a:xfrm>
            <a:off x="466723" y="2767595"/>
            <a:ext cx="11368226" cy="3241319"/>
          </a:xfrm>
          <a:solidFill>
            <a:schemeClr val="bg1"/>
          </a:solidFill>
        </p:spPr>
        <p:txBody>
          <a:bodyPr/>
          <a:lstStyle/>
          <a:p>
            <a:pPr marL="342900" indent="-342900">
              <a:spcBef>
                <a:spcPts val="400"/>
              </a:spcBef>
              <a:buClr>
                <a:srgbClr val="F26942"/>
              </a:buClr>
              <a:buFont typeface="Arial" charset="0"/>
              <a:buChar char="•"/>
            </a:pPr>
            <a:r>
              <a:rPr lang="pl-PL" altLang="ja-JP" dirty="0">
                <a:cs typeface="Arial" pitchFamily="34" charset="0"/>
              </a:rPr>
              <a:t>Współpraca może zwiększyć wydajność firmy dzięki dzieleniu się zasobami między innymi firmami w razie potrzeby</a:t>
            </a:r>
          </a:p>
          <a:p>
            <a:pPr marL="342900" indent="-342900">
              <a:spcBef>
                <a:spcPts val="400"/>
              </a:spcBef>
              <a:buClr>
                <a:srgbClr val="F26942"/>
              </a:buClr>
              <a:buFont typeface="Arial" charset="0"/>
              <a:buChar char="•"/>
            </a:pPr>
            <a:r>
              <a:rPr lang="pl-PL" altLang="ja-JP" dirty="0">
                <a:cs typeface="Arial" pitchFamily="34" charset="0"/>
              </a:rPr>
              <a:t>Współpraca innych firm lub podobnie myślących osób może angażować innowacyjne myślenie i progresywny rozwój biznesu</a:t>
            </a:r>
          </a:p>
          <a:p>
            <a:pPr marL="342900" indent="-342900">
              <a:spcBef>
                <a:spcPts val="400"/>
              </a:spcBef>
              <a:buClr>
                <a:srgbClr val="F26942"/>
              </a:buClr>
              <a:buFont typeface="Arial" charset="0"/>
              <a:buChar char="•"/>
            </a:pPr>
            <a:r>
              <a:rPr lang="pl-PL" altLang="ja-JP" dirty="0">
                <a:cs typeface="Arial" pitchFamily="34" charset="0"/>
              </a:rPr>
              <a:t>Zachęca się wszystkie szczeble firmy do angażowania się w trudne i wymagające rozmowy firmowe poprzez podejście oparte na współpracy w celu rozwiązania potencjalnych problemów biznesowych lub słabości</a:t>
            </a:r>
          </a:p>
          <a:p>
            <a:pPr marL="342900" indent="-342900">
              <a:spcBef>
                <a:spcPts val="400"/>
              </a:spcBef>
              <a:buClr>
                <a:srgbClr val="F26942"/>
              </a:buClr>
              <a:buFont typeface="Arial" charset="0"/>
              <a:buChar char="•"/>
            </a:pPr>
            <a:r>
              <a:rPr lang="pl-PL" altLang="ja-JP" dirty="0">
                <a:cs typeface="Arial" pitchFamily="34" charset="0"/>
              </a:rPr>
              <a:t>Istnieje wiele narzędzi i wsparcia, które mogą pomóc środowiskom start-</a:t>
            </a:r>
            <a:r>
              <a:rPr lang="pl-PL" altLang="ja-JP" dirty="0" err="1">
                <a:cs typeface="Arial" pitchFamily="34" charset="0"/>
              </a:rPr>
              <a:t>upowym</a:t>
            </a:r>
            <a:r>
              <a:rPr lang="pl-PL" altLang="ja-JP" dirty="0">
                <a:cs typeface="Arial" pitchFamily="34" charset="0"/>
              </a:rPr>
              <a:t> opartym na współpracy, takim jak </a:t>
            </a:r>
            <a:r>
              <a:rPr lang="pl-PL" altLang="ja-JP" dirty="0" err="1">
                <a:cs typeface="Arial" pitchFamily="34" charset="0"/>
              </a:rPr>
              <a:t>Makerspaces</a:t>
            </a:r>
            <a:r>
              <a:rPr lang="pl-PL" altLang="ja-JP" dirty="0">
                <a:cs typeface="Arial" pitchFamily="34" charset="0"/>
              </a:rPr>
              <a:t>, </a:t>
            </a:r>
            <a:r>
              <a:rPr lang="pl-PL" altLang="ja-JP" dirty="0" err="1">
                <a:cs typeface="Arial" pitchFamily="34" charset="0"/>
              </a:rPr>
              <a:t>FabLabs</a:t>
            </a:r>
            <a:r>
              <a:rPr lang="pl-PL" altLang="ja-JP" dirty="0">
                <a:cs typeface="Arial" pitchFamily="34" charset="0"/>
              </a:rPr>
              <a:t>, </a:t>
            </a:r>
            <a:r>
              <a:rPr lang="pl-PL" altLang="ja-JP" dirty="0" err="1">
                <a:cs typeface="Arial" pitchFamily="34" charset="0"/>
              </a:rPr>
              <a:t>Clusters</a:t>
            </a:r>
            <a:r>
              <a:rPr lang="pl-PL" altLang="ja-JP" dirty="0">
                <a:cs typeface="Arial" pitchFamily="34" charset="0"/>
              </a:rPr>
              <a:t> i </a:t>
            </a:r>
            <a:r>
              <a:rPr lang="pl-PL" altLang="ja-JP" dirty="0" err="1">
                <a:cs typeface="Arial" pitchFamily="34" charset="0"/>
              </a:rPr>
              <a:t>Hackerspaces</a:t>
            </a:r>
            <a:r>
              <a:rPr lang="pl-PL" altLang="ja-JP" dirty="0">
                <a:cs typeface="Arial" pitchFamily="34" charset="0"/>
              </a:rPr>
              <a:t>.</a:t>
            </a:r>
            <a:endParaRPr lang="en-US" dirty="0"/>
          </a:p>
        </p:txBody>
      </p:sp>
    </p:spTree>
    <p:extLst>
      <p:ext uri="{BB962C8B-B14F-4D97-AF65-F5344CB8AC3E}">
        <p14:creationId xmlns:p14="http://schemas.microsoft.com/office/powerpoint/2010/main" val="31575242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pl-PL" dirty="0"/>
              <a:t>Dziękuję</a:t>
            </a:r>
            <a:endParaRPr lang="en-US" dirty="0"/>
          </a:p>
        </p:txBody>
      </p:sp>
      <p:sp>
        <p:nvSpPr>
          <p:cNvPr id="5" name="Text Placeholder 4"/>
          <p:cNvSpPr>
            <a:spLocks noGrp="1"/>
          </p:cNvSpPr>
          <p:nvPr>
            <p:ph type="body" sz="quarter" idx="14"/>
          </p:nvPr>
        </p:nvSpPr>
        <p:spPr/>
        <p:txBody>
          <a:bodyPr/>
          <a:lstStyle/>
          <a:p>
            <a:r>
              <a:rPr lang="pl-PL"/>
              <a:t>Pytania</a:t>
            </a:r>
            <a:r>
              <a:rPr lang="en-US"/>
              <a:t>?</a:t>
            </a:r>
            <a:endParaRPr lang="en-US" dirty="0"/>
          </a:p>
        </p:txBody>
      </p:sp>
      <p:sp>
        <p:nvSpPr>
          <p:cNvPr id="6" name="Text Placeholder 5"/>
          <p:cNvSpPr>
            <a:spLocks noGrp="1"/>
          </p:cNvSpPr>
          <p:nvPr>
            <p:ph type="body" sz="quarter" idx="15"/>
          </p:nvPr>
        </p:nvSpPr>
        <p:spPr>
          <a:xfrm>
            <a:off x="7837392" y="2215211"/>
            <a:ext cx="4217588" cy="709081"/>
          </a:xfrm>
        </p:spPr>
        <p:txBody>
          <a:bodyPr>
            <a:normAutofit fontScale="85000" lnSpcReduction="20000"/>
          </a:bodyPr>
          <a:lstStyle/>
          <a:p>
            <a:r>
              <a:rPr lang="en-US" dirty="0"/>
              <a:t>@EMERGEPROJECTEU</a:t>
            </a:r>
          </a:p>
          <a:p>
            <a:r>
              <a:rPr lang="en-IE" dirty="0">
                <a:hlinkClick r:id="rId2">
                  <a:extLst>
                    <a:ext uri="{A12FA001-AC4F-418D-AE19-62706E023703}">
                      <ahyp:hlinkClr xmlns:ahyp="http://schemas.microsoft.com/office/drawing/2018/hyperlinkcolor" val="tx"/>
                    </a:ext>
                  </a:extLst>
                </a:hlinkClick>
              </a:rPr>
              <a:t>https://www.facebook.com/EMERGEPROJECTEU/?ref=br_rs</a:t>
            </a:r>
            <a:endParaRPr lang="en-US" dirty="0"/>
          </a:p>
        </p:txBody>
      </p:sp>
      <p:sp>
        <p:nvSpPr>
          <p:cNvPr id="7" name="Text Placeholder 6"/>
          <p:cNvSpPr>
            <a:spLocks noGrp="1"/>
          </p:cNvSpPr>
          <p:nvPr>
            <p:ph type="body" sz="quarter" idx="16"/>
          </p:nvPr>
        </p:nvSpPr>
        <p:spPr>
          <a:xfrm>
            <a:off x="8027185" y="3522871"/>
            <a:ext cx="4103296" cy="382588"/>
          </a:xfrm>
        </p:spPr>
        <p:txBody>
          <a:bodyPr>
            <a:noAutofit/>
          </a:bodyPr>
          <a:lstStyle/>
          <a:p>
            <a:r>
              <a:rPr lang="en-IE" sz="1400" dirty="0">
                <a:hlinkClick r:id="rId3">
                  <a:extLst>
                    <a:ext uri="{A12FA001-AC4F-418D-AE19-62706E023703}">
                      <ahyp:hlinkClr xmlns:ahyp="http://schemas.microsoft.com/office/drawing/2018/hyperlinkcolor" val="tx"/>
                    </a:ext>
                  </a:extLst>
                </a:hlinkClick>
              </a:rPr>
              <a:t>http://www.emergeengineers.eu/project-partners/</a:t>
            </a:r>
            <a:endParaRPr lang="en-US" sz="1400" dirty="0"/>
          </a:p>
        </p:txBody>
      </p:sp>
      <p:sp>
        <p:nvSpPr>
          <p:cNvPr id="8" name="Text Placeholder 7"/>
          <p:cNvSpPr>
            <a:spLocks noGrp="1"/>
          </p:cNvSpPr>
          <p:nvPr>
            <p:ph type="body" sz="quarter" idx="17"/>
          </p:nvPr>
        </p:nvSpPr>
        <p:spPr>
          <a:xfrm>
            <a:off x="8425435" y="4321462"/>
            <a:ext cx="3537266" cy="843457"/>
          </a:xfrm>
        </p:spPr>
        <p:txBody>
          <a:bodyPr>
            <a:normAutofit fontScale="92500" lnSpcReduction="10000"/>
          </a:bodyPr>
          <a:lstStyle/>
          <a:p>
            <a:r>
              <a:rPr lang="en-IE" sz="1400" dirty="0">
                <a:hlinkClick r:id="rId4">
                  <a:extLst>
                    <a:ext uri="{A12FA001-AC4F-418D-AE19-62706E023703}">
                      <ahyp:hlinkClr xmlns:ahyp="http://schemas.microsoft.com/office/drawing/2018/hyperlinkcolor" val="tx"/>
                    </a:ext>
                  </a:extLst>
                </a:hlinkClick>
              </a:rPr>
              <a:t>http://www.emergeengineers.eu/</a:t>
            </a:r>
            <a:endParaRPr lang="en-IE" sz="1400" dirty="0"/>
          </a:p>
          <a:p>
            <a:r>
              <a:rPr lang="en-US" sz="1400" dirty="0"/>
              <a:t>#EMERGE  #femaleengineers  #Erasmus+</a:t>
            </a:r>
          </a:p>
          <a:p>
            <a:r>
              <a:rPr lang="en-US" sz="1400" dirty="0"/>
              <a:t>#</a:t>
            </a:r>
            <a:r>
              <a:rPr lang="en-US" sz="1400" dirty="0" err="1"/>
              <a:t>femaleentrepreneurs</a:t>
            </a:r>
            <a:endParaRPr lang="en-US" sz="1400" dirty="0"/>
          </a:p>
        </p:txBody>
      </p:sp>
      <p:sp>
        <p:nvSpPr>
          <p:cNvPr id="9" name="Google Shape;482;p39"/>
          <p:cNvSpPr/>
          <p:nvPr/>
        </p:nvSpPr>
        <p:spPr>
          <a:xfrm>
            <a:off x="7232588" y="2462413"/>
            <a:ext cx="295553" cy="257910"/>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 name="Google Shape;664;p39"/>
          <p:cNvGrpSpPr/>
          <p:nvPr/>
        </p:nvGrpSpPr>
        <p:grpSpPr>
          <a:xfrm>
            <a:off x="7852766" y="4477427"/>
            <a:ext cx="301041" cy="301041"/>
            <a:chOff x="5941025" y="3634400"/>
            <a:chExt cx="467650" cy="467650"/>
          </a:xfrm>
        </p:grpSpPr>
        <p:sp>
          <p:nvSpPr>
            <p:cNvPr id="11"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70;p39"/>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 name="Google Shape;506;p39"/>
          <p:cNvGrpSpPr/>
          <p:nvPr/>
        </p:nvGrpSpPr>
        <p:grpSpPr>
          <a:xfrm>
            <a:off x="7380365" y="3606172"/>
            <a:ext cx="299463" cy="202260"/>
            <a:chOff x="564675" y="1700625"/>
            <a:chExt cx="465200" cy="314200"/>
          </a:xfrm>
        </p:grpSpPr>
        <p:sp>
          <p:nvSpPr>
            <p:cNvPr id="18" name="Google Shape;507;p39"/>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08;p39"/>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509;p39"/>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75348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1A502-BEAE-42BD-9D42-4BDCE27E401A}"/>
              </a:ext>
            </a:extLst>
          </p:cNvPr>
          <p:cNvSpPr>
            <a:spLocks noGrp="1"/>
          </p:cNvSpPr>
          <p:nvPr>
            <p:ph type="body" sz="quarter" idx="14"/>
          </p:nvPr>
        </p:nvSpPr>
        <p:spPr>
          <a:xfrm>
            <a:off x="3239348" y="2218888"/>
            <a:ext cx="8828746" cy="3975101"/>
          </a:xfrm>
          <a:solidFill>
            <a:schemeClr val="bg1"/>
          </a:solidFill>
        </p:spPr>
        <p:txBody>
          <a:bodyPr/>
          <a:lstStyle/>
          <a:p>
            <a:pPr marL="342900" indent="-342900">
              <a:buClr>
                <a:srgbClr val="E63275"/>
              </a:buClr>
              <a:buFont typeface="Arial" charset="0"/>
              <a:buChar char="•"/>
            </a:pPr>
            <a:r>
              <a:rPr lang="pl-PL" dirty="0">
                <a:solidFill>
                  <a:srgbClr val="7A7C7E"/>
                </a:solidFill>
              </a:rPr>
              <a:t>Jako przedsiębiorca rozpoczynający działalność w dziedzinie inżynierii możesz czasami czuć się samotny, bez żadnych zasobów do wykorzystania poza własnymi. Znalezienie swojej grupy oznacza posiadanie wbudowanej koalicji współpracowników, gotowej grupy zapewniającej wsparcie i zachętę.</a:t>
            </a:r>
          </a:p>
          <a:p>
            <a:pPr marL="342900" indent="-342900">
              <a:buClr>
                <a:srgbClr val="E63275"/>
              </a:buClr>
              <a:buFont typeface="Arial" charset="0"/>
              <a:buChar char="•"/>
            </a:pPr>
            <a:r>
              <a:rPr lang="pl-PL" dirty="0">
                <a:solidFill>
                  <a:srgbClr val="7A7C7E"/>
                </a:solidFill>
              </a:rPr>
              <a:t>Grupa zaczyna się od ciebie, wierząc i ufając sobie. Stamtąd przyciągasz swoje plemię. Nasiona, które sadzisz, są tym, co ostatecznie zbierzesz.</a:t>
            </a:r>
          </a:p>
          <a:p>
            <a:pPr marL="342900" indent="-342900">
              <a:buClr>
                <a:srgbClr val="E63275"/>
              </a:buClr>
              <a:buFont typeface="Arial" charset="0"/>
              <a:buChar char="•"/>
            </a:pPr>
            <a:r>
              <a:rPr lang="pl-PL" dirty="0">
                <a:solidFill>
                  <a:srgbClr val="7A7C7E"/>
                </a:solidFill>
              </a:rPr>
              <a:t>Posiadanie grupy może mieć wpływ na to, co będziesz robić.</a:t>
            </a:r>
          </a:p>
          <a:p>
            <a:pPr marL="342900" indent="-342900">
              <a:buClr>
                <a:srgbClr val="E63275"/>
              </a:buClr>
              <a:buFont typeface="Arial" charset="0"/>
              <a:buChar char="•"/>
            </a:pPr>
            <a:r>
              <a:rPr lang="pl-PL" dirty="0">
                <a:solidFill>
                  <a:srgbClr val="7A7C7E"/>
                </a:solidFill>
              </a:rPr>
              <a:t>Czy pracujesz / jesteś otoczony odpowiednimi ludźmi dla Ciebie? Jeśli nie, co możesz zrobić, aby przyciągnąć swoją grupę?</a:t>
            </a:r>
            <a:endParaRPr lang="en-IE" dirty="0"/>
          </a:p>
        </p:txBody>
      </p:sp>
      <p:sp>
        <p:nvSpPr>
          <p:cNvPr id="6" name="Text Placeholder 1"/>
          <p:cNvSpPr txBox="1">
            <a:spLocks/>
          </p:cNvSpPr>
          <p:nvPr/>
        </p:nvSpPr>
        <p:spPr bwMode="auto">
          <a:xfrm>
            <a:off x="3692393" y="1081331"/>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b="1" dirty="0">
                <a:solidFill>
                  <a:srgbClr val="E63275"/>
                </a:solidFill>
              </a:rPr>
              <a:t>Dlaczego grupa jest ważna?</a:t>
            </a:r>
            <a:endParaRPr lang="en-IE" b="1" dirty="0">
              <a:solidFill>
                <a:srgbClr val="E63275"/>
              </a:solidFill>
            </a:endParaRPr>
          </a:p>
        </p:txBody>
      </p:sp>
      <p:pic>
        <p:nvPicPr>
          <p:cNvPr id="4" name="Picture 3" descr="A person sitting at a table using a computer&#10;&#10;Description automatically generated">
            <a:extLst>
              <a:ext uri="{FF2B5EF4-FFF2-40B4-BE49-F238E27FC236}">
                <a16:creationId xmlns:a16="http://schemas.microsoft.com/office/drawing/2014/main" id="{9AD18F73-409C-4DAD-9B0D-D3ADD1E1C1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4919" y="3039118"/>
            <a:ext cx="2743201" cy="2554862"/>
          </a:xfrm>
          <a:prstGeom prst="rect">
            <a:avLst/>
          </a:prstGeom>
        </p:spPr>
      </p:pic>
    </p:spTree>
    <p:extLst>
      <p:ext uri="{BB962C8B-B14F-4D97-AF65-F5344CB8AC3E}">
        <p14:creationId xmlns:p14="http://schemas.microsoft.com/office/powerpoint/2010/main" val="4180724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1A502-BEAE-42BD-9D42-4BDCE27E401A}"/>
              </a:ext>
            </a:extLst>
          </p:cNvPr>
          <p:cNvSpPr>
            <a:spLocks noGrp="1"/>
          </p:cNvSpPr>
          <p:nvPr>
            <p:ph type="body" sz="quarter" idx="14"/>
          </p:nvPr>
        </p:nvSpPr>
        <p:spPr>
          <a:xfrm>
            <a:off x="902887" y="2641568"/>
            <a:ext cx="10908811" cy="3161638"/>
          </a:xfrm>
          <a:solidFill>
            <a:schemeClr val="bg1"/>
          </a:solidFill>
        </p:spPr>
        <p:txBody>
          <a:bodyPr/>
          <a:lstStyle/>
          <a:p>
            <a:r>
              <a:rPr lang="pl-PL" dirty="0">
                <a:solidFill>
                  <a:srgbClr val="7A7C7E"/>
                </a:solidFill>
              </a:rPr>
              <a:t>Współpraca z innymi może zapewnić dodatkowe umiejętności i zasoby do robienia rzeczy, których nie byłbyś w stanie osiągnąć samodzielnie. Może to być wszystko, od opracowania nowego produktu lub wykorzystania nowego materiału w procesie projektowania, po zabezpieczenie nowego klienta lub uzyskanie dostępu do znacznych funduszy.</a:t>
            </a:r>
          </a:p>
          <a:p>
            <a:endParaRPr lang="pl-PL" dirty="0">
              <a:solidFill>
                <a:srgbClr val="7A7C7E"/>
              </a:solidFill>
            </a:endParaRPr>
          </a:p>
          <a:p>
            <a:r>
              <a:rPr lang="pl-PL" dirty="0">
                <a:solidFill>
                  <a:srgbClr val="7A7C7E"/>
                </a:solidFill>
              </a:rPr>
              <a:t>Jednak dobra współpraca wymaga wysiłku i kultury otwartej na zmiany. Współpraca wymaga poważnego wysiłku, aby była skuteczna. Niektórzy ludzie są naturalnymi współpracownikami, a inni nie.</a:t>
            </a:r>
          </a:p>
          <a:p>
            <a:r>
              <a:rPr lang="pl-PL" dirty="0">
                <a:solidFill>
                  <a:srgbClr val="7A7C7E"/>
                </a:solidFill>
              </a:rPr>
              <a:t>Przyjrzyjmy się temu trochę dokładniej…</a:t>
            </a:r>
            <a:endParaRPr lang="en-IE" dirty="0"/>
          </a:p>
        </p:txBody>
      </p:sp>
      <p:sp>
        <p:nvSpPr>
          <p:cNvPr id="6" name="Text Placeholder 1"/>
          <p:cNvSpPr txBox="1">
            <a:spLocks/>
          </p:cNvSpPr>
          <p:nvPr/>
        </p:nvSpPr>
        <p:spPr bwMode="auto">
          <a:xfrm>
            <a:off x="3692393" y="1081331"/>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b="1" dirty="0">
                <a:solidFill>
                  <a:srgbClr val="E63275"/>
                </a:solidFill>
              </a:rPr>
              <a:t>Po co współpracować?</a:t>
            </a:r>
            <a:endParaRPr lang="en-IE" b="1" dirty="0">
              <a:solidFill>
                <a:srgbClr val="E63275"/>
              </a:solidFill>
            </a:endParaRPr>
          </a:p>
        </p:txBody>
      </p:sp>
    </p:spTree>
    <p:extLst>
      <p:ext uri="{BB962C8B-B14F-4D97-AF65-F5344CB8AC3E}">
        <p14:creationId xmlns:p14="http://schemas.microsoft.com/office/powerpoint/2010/main" val="2217343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1A502-BEAE-42BD-9D42-4BDCE27E401A}"/>
              </a:ext>
            </a:extLst>
          </p:cNvPr>
          <p:cNvSpPr>
            <a:spLocks noGrp="1"/>
          </p:cNvSpPr>
          <p:nvPr>
            <p:ph type="body" sz="quarter" idx="14"/>
          </p:nvPr>
        </p:nvSpPr>
        <p:spPr>
          <a:xfrm>
            <a:off x="117930" y="2816483"/>
            <a:ext cx="12074070" cy="3593647"/>
          </a:xfrm>
          <a:solidFill>
            <a:schemeClr val="bg1"/>
          </a:solidFill>
        </p:spPr>
        <p:txBody>
          <a:bodyPr/>
          <a:lstStyle/>
          <a:p>
            <a:pPr>
              <a:spcBef>
                <a:spcPts val="0"/>
              </a:spcBef>
            </a:pPr>
            <a:endParaRPr lang="en-IE" dirty="0">
              <a:solidFill>
                <a:srgbClr val="7A7C7E"/>
              </a:solidFill>
            </a:endParaRPr>
          </a:p>
          <a:p>
            <a:pPr>
              <a:spcBef>
                <a:spcPts val="0"/>
              </a:spcBef>
            </a:pPr>
            <a:endParaRPr lang="en-IE" sz="100" dirty="0">
              <a:solidFill>
                <a:srgbClr val="7A7C7E"/>
              </a:solidFill>
            </a:endParaRPr>
          </a:p>
          <a:p>
            <a:pPr marL="1739900" indent="-1739900">
              <a:spcBef>
                <a:spcPts val="0"/>
              </a:spcBef>
            </a:pPr>
            <a:r>
              <a:rPr lang="pl-PL" b="1" dirty="0">
                <a:solidFill>
                  <a:srgbClr val="10B1A2"/>
                </a:solidFill>
              </a:rPr>
              <a:t>Pęd: </a:t>
            </a:r>
            <a:r>
              <a:rPr lang="pl-PL" dirty="0">
                <a:solidFill>
                  <a:schemeClr val="tx1"/>
                </a:solidFill>
              </a:rPr>
              <a:t>Ktoś inny wspiera Cię, aby przejść do następnego kroku</a:t>
            </a:r>
          </a:p>
          <a:p>
            <a:pPr marL="1739900" indent="-1739900">
              <a:spcBef>
                <a:spcPts val="0"/>
              </a:spcBef>
            </a:pPr>
            <a:r>
              <a:rPr lang="pl-PL" b="1" dirty="0">
                <a:solidFill>
                  <a:srgbClr val="10B1A2"/>
                </a:solidFill>
              </a:rPr>
              <a:t>Źródła: </a:t>
            </a:r>
            <a:r>
              <a:rPr lang="pl-PL" dirty="0">
                <a:solidFill>
                  <a:schemeClr val="tx1"/>
                </a:solidFill>
              </a:rPr>
              <a:t>dodajesz więcej pomysłów do projektu, więcej badań, kolejne życie wiedzy</a:t>
            </a:r>
          </a:p>
          <a:p>
            <a:pPr marL="1739900" indent="-1739900">
              <a:spcBef>
                <a:spcPts val="0"/>
              </a:spcBef>
            </a:pPr>
            <a:r>
              <a:rPr lang="pl-PL" b="1" dirty="0">
                <a:solidFill>
                  <a:srgbClr val="10B1A2"/>
                </a:solidFill>
              </a:rPr>
              <a:t>Perspektywa: </a:t>
            </a:r>
            <a:r>
              <a:rPr lang="pl-PL" dirty="0">
                <a:solidFill>
                  <a:schemeClr val="tx1"/>
                </a:solidFill>
              </a:rPr>
              <a:t>Widzisz kąty i wady, których być może nie widziałeś</a:t>
            </a:r>
          </a:p>
          <a:p>
            <a:pPr marL="1739900" indent="-1739900">
              <a:spcBef>
                <a:spcPts val="0"/>
              </a:spcBef>
            </a:pPr>
            <a:r>
              <a:rPr lang="pl-PL" b="1" dirty="0">
                <a:solidFill>
                  <a:srgbClr val="10B1A2"/>
                </a:solidFill>
              </a:rPr>
              <a:t>Szybkość: </a:t>
            </a:r>
            <a:r>
              <a:rPr lang="pl-PL" dirty="0">
                <a:solidFill>
                  <a:schemeClr val="tx1"/>
                </a:solidFill>
              </a:rPr>
              <a:t>jesteś w stanie pracować szybciej, szybciej identyfikować najlepsze pomysły</a:t>
            </a:r>
          </a:p>
          <a:p>
            <a:pPr marL="1739900" indent="-1739900">
              <a:spcBef>
                <a:spcPts val="0"/>
              </a:spcBef>
            </a:pPr>
            <a:r>
              <a:rPr lang="pl-PL" b="1" dirty="0">
                <a:solidFill>
                  <a:srgbClr val="10B1A2"/>
                </a:solidFill>
              </a:rPr>
              <a:t>Decyzje: </a:t>
            </a:r>
            <a:r>
              <a:rPr lang="pl-PL" dirty="0">
                <a:solidFill>
                  <a:schemeClr val="tx1"/>
                </a:solidFill>
              </a:rPr>
              <a:t>Gremium doradcze pomaga omawiać własne decyzje, łatwiej zrozumieć własne myślenie.</a:t>
            </a:r>
          </a:p>
          <a:p>
            <a:pPr marL="1739900" indent="-1739900">
              <a:spcBef>
                <a:spcPts val="0"/>
              </a:spcBef>
            </a:pPr>
            <a:r>
              <a:rPr lang="pl-PL" b="1" dirty="0">
                <a:solidFill>
                  <a:srgbClr val="10B1A2"/>
                </a:solidFill>
              </a:rPr>
              <a:t>Walidacja: </a:t>
            </a:r>
            <a:r>
              <a:rPr lang="pl-PL" dirty="0">
                <a:solidFill>
                  <a:schemeClr val="tx1"/>
                </a:solidFill>
              </a:rPr>
              <a:t>dobry partner do współpracy nie tylko dostrzega wady Twojej pracy, ale może wesprzeć Twoje najlepsze pomysły i popchnąć Cię we właściwym kierunku.</a:t>
            </a:r>
            <a:endParaRPr lang="en-IE" dirty="0">
              <a:solidFill>
                <a:schemeClr val="tx1"/>
              </a:solidFill>
            </a:endParaRPr>
          </a:p>
        </p:txBody>
      </p:sp>
      <p:sp>
        <p:nvSpPr>
          <p:cNvPr id="6" name="Text Placeholder 1"/>
          <p:cNvSpPr txBox="1">
            <a:spLocks/>
          </p:cNvSpPr>
          <p:nvPr/>
        </p:nvSpPr>
        <p:spPr bwMode="auto">
          <a:xfrm>
            <a:off x="3691202" y="1051969"/>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b="1" dirty="0">
                <a:solidFill>
                  <a:srgbClr val="E63275"/>
                </a:solidFill>
              </a:rPr>
              <a:t>Po co współpracować?</a:t>
            </a:r>
            <a:endParaRPr lang="en-IE" b="1" dirty="0">
              <a:solidFill>
                <a:srgbClr val="E63275"/>
              </a:solidFill>
            </a:endParaRPr>
          </a:p>
        </p:txBody>
      </p:sp>
      <p:sp>
        <p:nvSpPr>
          <p:cNvPr id="4" name="Rectangle 3">
            <a:extLst>
              <a:ext uri="{FF2B5EF4-FFF2-40B4-BE49-F238E27FC236}">
                <a16:creationId xmlns:a16="http://schemas.microsoft.com/office/drawing/2014/main" id="{BBBF575D-CB11-47B9-8D4D-DD9610B16476}"/>
              </a:ext>
            </a:extLst>
          </p:cNvPr>
          <p:cNvSpPr/>
          <p:nvPr/>
        </p:nvSpPr>
        <p:spPr>
          <a:xfrm>
            <a:off x="3142592" y="2142018"/>
            <a:ext cx="8931479" cy="757130"/>
          </a:xfrm>
          <a:prstGeom prst="rect">
            <a:avLst/>
          </a:prstGeom>
        </p:spPr>
        <p:txBody>
          <a:bodyPr wrap="square">
            <a:spAutoFit/>
          </a:bodyPr>
          <a:lstStyle/>
          <a:p>
            <a:pPr lvl="0">
              <a:lnSpc>
                <a:spcPct val="90000"/>
              </a:lnSpc>
            </a:pPr>
            <a:r>
              <a:rPr lang="pl-PL" sz="2400" dirty="0">
                <a:solidFill>
                  <a:srgbClr val="7A7C7E"/>
                </a:solidFill>
              </a:rPr>
              <a:t>Kiedy polegasz na kimś w kwestii jego pomysłów i krytyki, zwiększasz swoje umiejętności na kilka sposobów.</a:t>
            </a:r>
            <a:endParaRPr lang="en-IE" sz="2400" dirty="0">
              <a:solidFill>
                <a:srgbClr val="7A7C7E"/>
              </a:solidFill>
            </a:endParaRPr>
          </a:p>
        </p:txBody>
      </p:sp>
    </p:spTree>
    <p:extLst>
      <p:ext uri="{BB962C8B-B14F-4D97-AF65-F5344CB8AC3E}">
        <p14:creationId xmlns:p14="http://schemas.microsoft.com/office/powerpoint/2010/main" val="3272091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1A502-BEAE-42BD-9D42-4BDCE27E401A}"/>
              </a:ext>
            </a:extLst>
          </p:cNvPr>
          <p:cNvSpPr>
            <a:spLocks noGrp="1"/>
          </p:cNvSpPr>
          <p:nvPr>
            <p:ph type="body" sz="quarter" idx="14"/>
          </p:nvPr>
        </p:nvSpPr>
        <p:spPr>
          <a:xfrm>
            <a:off x="3773214" y="2105636"/>
            <a:ext cx="7985354" cy="3531765"/>
          </a:xfrm>
          <a:solidFill>
            <a:schemeClr val="bg1"/>
          </a:solidFill>
        </p:spPr>
        <p:txBody>
          <a:bodyPr/>
          <a:lstStyle/>
          <a:p>
            <a:pPr algn="just"/>
            <a:r>
              <a:rPr lang="pl-PL" dirty="0">
                <a:solidFill>
                  <a:srgbClr val="7A7C7E"/>
                </a:solidFill>
              </a:rPr>
              <a:t>Znamy powiedzenie - </a:t>
            </a:r>
            <a:r>
              <a:rPr lang="pl-PL" b="1" dirty="0">
                <a:solidFill>
                  <a:srgbClr val="10B1A2"/>
                </a:solidFill>
              </a:rPr>
              <a:t>wspólny problem to połowa problemu</a:t>
            </a:r>
            <a:r>
              <a:rPr lang="pl-PL" dirty="0">
                <a:solidFill>
                  <a:srgbClr val="7A7C7E"/>
                </a:solidFill>
              </a:rPr>
              <a:t>. Badania pokazują, że omawianie problemów z ludźmi w podobnych sytuacjach zmniejsza poziom stresu. Problemy nie wydają się przytłaczające, kiedy o nich mówisz, a dwie osoby są bardziej skłonne do znalezienia rozwiązania niż jednej.</a:t>
            </a:r>
          </a:p>
          <a:p>
            <a:pPr algn="just"/>
            <a:r>
              <a:rPr lang="pl-PL" dirty="0">
                <a:solidFill>
                  <a:srgbClr val="E63275"/>
                </a:solidFill>
              </a:rPr>
              <a:t>Cindy White </a:t>
            </a:r>
            <a:r>
              <a:rPr lang="pl-PL" dirty="0">
                <a:solidFill>
                  <a:srgbClr val="7A7C7E"/>
                </a:solidFill>
              </a:rPr>
              <a:t>opisała kiedyś zmieniające się role, które wspaniali partnerzy odgrywają dla siebie nawzajem.</a:t>
            </a:r>
          </a:p>
          <a:p>
            <a:pPr algn="just"/>
            <a:r>
              <a:rPr lang="en-IE" i="1" dirty="0">
                <a:solidFill>
                  <a:srgbClr val="7A7C7E"/>
                </a:solidFill>
              </a:rPr>
              <a:t>“</a:t>
            </a:r>
            <a:r>
              <a:rPr lang="pl-PL" i="1" dirty="0">
                <a:solidFill>
                  <a:srgbClr val="7A7C7E"/>
                </a:solidFill>
              </a:rPr>
              <a:t>Kiedy zaczynasz wymyślać świetne pomysły, jesteś jak latawiec złapany przez twórczy wiatr i po prostu chcesz z nim iść, zgubić się w tym… latać swobodnie</a:t>
            </a:r>
            <a:r>
              <a:rPr lang="en-IE" i="1" dirty="0">
                <a:solidFill>
                  <a:srgbClr val="7A7C7E"/>
                </a:solidFill>
              </a:rPr>
              <a:t>,”</a:t>
            </a:r>
            <a:r>
              <a:rPr lang="en-IE" dirty="0">
                <a:solidFill>
                  <a:srgbClr val="7A7C7E"/>
                </a:solidFill>
              </a:rPr>
              <a:t>.  </a:t>
            </a:r>
          </a:p>
        </p:txBody>
      </p:sp>
      <p:sp>
        <p:nvSpPr>
          <p:cNvPr id="6" name="Text Placeholder 1"/>
          <p:cNvSpPr txBox="1">
            <a:spLocks/>
          </p:cNvSpPr>
          <p:nvPr/>
        </p:nvSpPr>
        <p:spPr bwMode="auto">
          <a:xfrm>
            <a:off x="3691202" y="1051969"/>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b="1" dirty="0">
                <a:solidFill>
                  <a:srgbClr val="E63275"/>
                </a:solidFill>
              </a:rPr>
              <a:t>Po co współpracować?</a:t>
            </a:r>
            <a:endParaRPr lang="en-IE" b="1" dirty="0">
              <a:solidFill>
                <a:srgbClr val="E63275"/>
              </a:solidFill>
            </a:endParaRPr>
          </a:p>
        </p:txBody>
      </p:sp>
      <p:sp>
        <p:nvSpPr>
          <p:cNvPr id="4" name="Rectangle 3">
            <a:extLst>
              <a:ext uri="{FF2B5EF4-FFF2-40B4-BE49-F238E27FC236}">
                <a16:creationId xmlns:a16="http://schemas.microsoft.com/office/drawing/2014/main" id="{E6C40849-2FBD-484A-8D84-E5C41890313D}"/>
              </a:ext>
            </a:extLst>
          </p:cNvPr>
          <p:cNvSpPr/>
          <p:nvPr/>
        </p:nvSpPr>
        <p:spPr>
          <a:xfrm>
            <a:off x="204272" y="6257191"/>
            <a:ext cx="7563934" cy="461665"/>
          </a:xfrm>
          <a:prstGeom prst="rect">
            <a:avLst/>
          </a:prstGeom>
        </p:spPr>
        <p:txBody>
          <a:bodyPr wrap="square">
            <a:spAutoFit/>
          </a:bodyPr>
          <a:lstStyle/>
          <a:p>
            <a:r>
              <a:rPr lang="en-IE" sz="1200" b="1" dirty="0">
                <a:solidFill>
                  <a:srgbClr val="10B1A2"/>
                </a:solidFill>
              </a:rPr>
              <a:t>Read more</a:t>
            </a:r>
            <a:r>
              <a:rPr lang="en-IE" sz="1200" dirty="0"/>
              <a:t>: </a:t>
            </a:r>
            <a:r>
              <a:rPr lang="en-IE" sz="1200" dirty="0">
                <a:hlinkClick r:id="rId2"/>
              </a:rPr>
              <a:t>www.dailymail.co.uk/sciencetech/article-2548917/A-problem-shared-really-IS-problem-halved-Study-finds-discussing-problems-people-situation-reduces-stress-levels.html</a:t>
            </a:r>
            <a:r>
              <a:rPr lang="en-IE" sz="1200" dirty="0"/>
              <a:t> </a:t>
            </a:r>
          </a:p>
        </p:txBody>
      </p:sp>
      <p:pic>
        <p:nvPicPr>
          <p:cNvPr id="5" name="Picture 4" descr="A person using a computer&#10;&#10;Description automatically generated">
            <a:extLst>
              <a:ext uri="{FF2B5EF4-FFF2-40B4-BE49-F238E27FC236}">
                <a16:creationId xmlns:a16="http://schemas.microsoft.com/office/drawing/2014/main" id="{B58AAE49-2BA4-4AAE-97FE-1C200299CE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272" y="3112850"/>
            <a:ext cx="3296596" cy="2373549"/>
          </a:xfrm>
          <a:prstGeom prst="rect">
            <a:avLst/>
          </a:prstGeom>
        </p:spPr>
      </p:pic>
    </p:spTree>
    <p:extLst>
      <p:ext uri="{BB962C8B-B14F-4D97-AF65-F5344CB8AC3E}">
        <p14:creationId xmlns:p14="http://schemas.microsoft.com/office/powerpoint/2010/main" val="3998112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1EF51FA96339E48A55597DA9C153807" ma:contentTypeVersion="4" ma:contentTypeDescription="Utwórz nowy dokument." ma:contentTypeScope="" ma:versionID="5e6e18d99aada7cfe75f3bb46a986132">
  <xsd:schema xmlns:xsd="http://www.w3.org/2001/XMLSchema" xmlns:xs="http://www.w3.org/2001/XMLSchema" xmlns:p="http://schemas.microsoft.com/office/2006/metadata/properties" xmlns:ns2="1987b0fe-2a83-44e8-b214-0d01fadacf42" targetNamespace="http://schemas.microsoft.com/office/2006/metadata/properties" ma:root="true" ma:fieldsID="0902e64326882266cb1f091384c162e3" ns2:_="">
    <xsd:import namespace="1987b0fe-2a83-44e8-b214-0d01fadacf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87b0fe-2a83-44e8-b214-0d01fadacf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E5A23E-BE06-4DAE-A0AA-4E4AAEFB807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3BB862D-498E-49AA-A525-8E964B95A0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87b0fe-2a83-44e8-b214-0d01fadacf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93534-EA5E-43C0-AB0B-D4E0F09667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8115</TotalTime>
  <Words>4460</Words>
  <Application>Microsoft Office PowerPoint</Application>
  <PresentationFormat>Panoramiczny</PresentationFormat>
  <Paragraphs>328</Paragraphs>
  <Slides>55</Slides>
  <Notes>0</Notes>
  <HiddenSlides>0</HiddenSlides>
  <MMClips>1</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55</vt:i4>
      </vt:variant>
    </vt:vector>
  </HeadingPairs>
  <TitlesOfParts>
    <vt:vector size="63" baseType="lpstr">
      <vt:lpstr>Arial</vt:lpstr>
      <vt:lpstr>Calibri</vt:lpstr>
      <vt:lpstr>Calibri Light</vt:lpstr>
      <vt:lpstr>Lucida Grande</vt:lpstr>
      <vt:lpstr>Quattrocento Sans</vt:lpstr>
      <vt:lpstr>Times New Roman</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Tomasz Lipczynski</cp:lastModifiedBy>
  <cp:revision>564</cp:revision>
  <dcterms:created xsi:type="dcterms:W3CDTF">2018-09-19T09:23:58Z</dcterms:created>
  <dcterms:modified xsi:type="dcterms:W3CDTF">2020-08-04T09:35:00Z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0x01010041EF51FA96339E48A55597DA9C153807</vt:lpwstr>
  </property>
</Properties>
</file>