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469" r:id="rId2"/>
    <p:sldId id="470" r:id="rId3"/>
    <p:sldId id="471" r:id="rId4"/>
    <p:sldId id="391" r:id="rId5"/>
    <p:sldId id="392" r:id="rId6"/>
    <p:sldId id="393" r:id="rId7"/>
    <p:sldId id="472" r:id="rId8"/>
    <p:sldId id="395" r:id="rId9"/>
    <p:sldId id="498" r:id="rId10"/>
    <p:sldId id="489" r:id="rId11"/>
    <p:sldId id="396" r:id="rId12"/>
    <p:sldId id="397" r:id="rId13"/>
    <p:sldId id="398" r:id="rId14"/>
    <p:sldId id="399" r:id="rId15"/>
    <p:sldId id="473" r:id="rId16"/>
    <p:sldId id="578" r:id="rId17"/>
    <p:sldId id="1135" r:id="rId18"/>
    <p:sldId id="1139" r:id="rId19"/>
    <p:sldId id="1134" r:id="rId20"/>
    <p:sldId id="474" r:id="rId21"/>
    <p:sldId id="402" r:id="rId22"/>
    <p:sldId id="1132" r:id="rId23"/>
    <p:sldId id="1133" r:id="rId24"/>
    <p:sldId id="490" r:id="rId25"/>
    <p:sldId id="403" r:id="rId26"/>
    <p:sldId id="491" r:id="rId27"/>
    <p:sldId id="475" r:id="rId28"/>
    <p:sldId id="476" r:id="rId29"/>
    <p:sldId id="492" r:id="rId30"/>
    <p:sldId id="405" r:id="rId31"/>
    <p:sldId id="406" r:id="rId32"/>
    <p:sldId id="280" r:id="rId33"/>
    <p:sldId id="407" r:id="rId34"/>
    <p:sldId id="1137" r:id="rId35"/>
    <p:sldId id="500" r:id="rId36"/>
    <p:sldId id="496" r:id="rId37"/>
    <p:sldId id="499" r:id="rId38"/>
    <p:sldId id="1138" r:id="rId39"/>
    <p:sldId id="501" r:id="rId40"/>
    <p:sldId id="477" r:id="rId41"/>
    <p:sldId id="478" r:id="rId42"/>
    <p:sldId id="479" r:id="rId43"/>
    <p:sldId id="376" r:id="rId44"/>
    <p:sldId id="417" r:id="rId45"/>
    <p:sldId id="1136" r:id="rId46"/>
    <p:sldId id="1131" r:id="rId47"/>
    <p:sldId id="372" r:id="rId48"/>
    <p:sldId id="373" r:id="rId49"/>
    <p:sldId id="408" r:id="rId50"/>
    <p:sldId id="468" r:id="rId51"/>
    <p:sldId id="494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6E6C"/>
    <a:srgbClr val="E63275"/>
    <a:srgbClr val="9EA735"/>
    <a:srgbClr val="10B1A2"/>
    <a:srgbClr val="4852A4"/>
    <a:srgbClr val="404385"/>
    <a:srgbClr val="174F72"/>
    <a:srgbClr val="CEDA29"/>
    <a:srgbClr val="161741"/>
    <a:srgbClr val="392E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729"/>
  </p:normalViewPr>
  <p:slideViewPr>
    <p:cSldViewPr snapToGrid="0" snapToObjects="1">
      <p:cViewPr varScale="1">
        <p:scale>
          <a:sx n="82" d="100"/>
          <a:sy n="82" d="100"/>
        </p:scale>
        <p:origin x="7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8849"/>
    </p:cViewPr>
  </p:sorterViewPr>
  <p:notesViewPr>
    <p:cSldViewPr snapToGrid="0" snapToObjects="1">
      <p:cViewPr varScale="1">
        <p:scale>
          <a:sx n="87" d="100"/>
          <a:sy n="87" d="100"/>
        </p:scale>
        <p:origin x="390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4B3AB-1076-3847-9704-2735AAE6E6FB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00C95-E645-9447-A3F8-A17F92449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909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C7370B-66A1-AB42-84E0-A4E6FD88C2A5}" type="datetimeFigureOut">
              <a:rPr lang="en-US" smtClean="0"/>
              <a:t>8/11/2020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4AC054-D004-974A-8D8E-E228282ED4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35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TO EM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E632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424669" y="528535"/>
            <a:ext cx="566641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4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WELCOME TO THE </a:t>
            </a:r>
            <a:r>
              <a:rPr lang="en-IE" sz="4400" b="1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EMERGE</a:t>
            </a:r>
            <a:r>
              <a:rPr lang="en-IE" sz="4400" b="1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E" sz="4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POWERPOINT</a:t>
            </a:r>
            <a:endParaRPr lang="en-IE" sz="3600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6539502" y="866550"/>
            <a:ext cx="5282381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FEATURES OF THE</a:t>
            </a:r>
          </a:p>
          <a:p>
            <a:pPr fontAlgn="base"/>
            <a:r>
              <a:rPr lang="en-IE" sz="3000" b="1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EMERGE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POWERPOINT:</a:t>
            </a:r>
          </a:p>
          <a:p>
            <a:pPr fontAlgn="base"/>
            <a:endParaRPr lang="en-IE" sz="3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endParaRPr lang="en-IE" sz="3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endParaRPr lang="en-IE" sz="3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Set up in widescreen format. 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45 slide layouts to choose from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4 Colour variations using the            </a:t>
            </a:r>
            <a:r>
              <a:rPr lang="en-IE" sz="2400" b="1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EMERGE </a:t>
            </a: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Brand Colours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Based on Master Slides design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Easy Drag and Drop to change picture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80 easy editable icons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Easy and Fully editable in PowerPoint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6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		</a:t>
            </a:r>
            <a:endParaRPr lang="en-IE" sz="3600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424669" y="3172202"/>
            <a:ext cx="532720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Our aim is to have a consistent “look and feel” throughout our branding material including our PowerPoint.</a:t>
            </a:r>
            <a:r>
              <a:rPr lang="en-IE" sz="24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fontAlgn="base"/>
            <a:endParaRPr lang="en-IE" sz="2400" b="0" i="0" u="none" strike="noStrike" kern="1200" baseline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slide layouts within this PowerPoint  will give you a great deal of creative </a:t>
            </a:r>
            <a:r>
              <a:rPr lang="en-IE" sz="24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flexibily</a:t>
            </a: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when creating your Presentation.</a:t>
            </a:r>
            <a:endParaRPr lang="en-IE" sz="3600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6102669" y="-1"/>
            <a:ext cx="0" cy="66810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H="1">
            <a:off x="1" y="2879179"/>
            <a:ext cx="609108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2 colum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876300" y="1007537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876302" y="2117211"/>
            <a:ext cx="360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9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4683387" y="2139557"/>
            <a:ext cx="3600000" cy="397510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23474" flipH="1">
            <a:off x="8444824" y="117335"/>
            <a:ext cx="3596762" cy="2769300"/>
          </a:xfrm>
          <a:prstGeom prst="rect">
            <a:avLst/>
          </a:prstGeom>
        </p:spPr>
      </p:pic>
      <p:sp>
        <p:nvSpPr>
          <p:cNvPr id="14" name="テキスト プレースホルダー 36"/>
          <p:cNvSpPr txBox="1">
            <a:spLocks/>
          </p:cNvSpPr>
          <p:nvPr userDrawn="1"/>
        </p:nvSpPr>
        <p:spPr bwMode="auto">
          <a:xfrm>
            <a:off x="591670" y="6376509"/>
            <a:ext cx="11306221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rgbClr val="174F72"/>
                </a:solidFill>
                <a:latin typeface="Calibri" charset="0"/>
              </a:rPr>
              <a:t>EMERGE</a:t>
            </a:r>
            <a:r>
              <a:rPr lang="en-US" altLang="ja-JP" sz="1100" b="1" dirty="0">
                <a:solidFill>
                  <a:srgbClr val="392E85"/>
                </a:solidFill>
                <a:latin typeface="Calibri" charset="0"/>
              </a:rPr>
              <a:t>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empowering female entrepreneurs in engineering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56063" flipH="1">
            <a:off x="23560" y="6215909"/>
            <a:ext cx="740284" cy="569976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 flipH="1">
            <a:off x="478388" y="1901510"/>
            <a:ext cx="8178914" cy="0"/>
          </a:xfrm>
          <a:prstGeom prst="line">
            <a:avLst/>
          </a:prstGeom>
          <a:ln w="28575">
            <a:solidFill>
              <a:srgbClr val="174F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3 colum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876300" y="1007537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7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876300" y="2113005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8" name="Text Placeholder 25"/>
          <p:cNvSpPr>
            <a:spLocks noGrp="1"/>
          </p:cNvSpPr>
          <p:nvPr>
            <p:ph type="body" sz="quarter" idx="18" hasCustomPrompt="1"/>
          </p:nvPr>
        </p:nvSpPr>
        <p:spPr>
          <a:xfrm>
            <a:off x="5929097" y="2107852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3424130" y="2107852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23474" flipH="1">
            <a:off x="8444824" y="117335"/>
            <a:ext cx="3596762" cy="2769300"/>
          </a:xfrm>
          <a:prstGeom prst="rect">
            <a:avLst/>
          </a:prstGeom>
        </p:spPr>
      </p:pic>
      <p:sp>
        <p:nvSpPr>
          <p:cNvPr id="15" name="テキスト プレースホルダー 36"/>
          <p:cNvSpPr txBox="1">
            <a:spLocks/>
          </p:cNvSpPr>
          <p:nvPr userDrawn="1"/>
        </p:nvSpPr>
        <p:spPr bwMode="auto">
          <a:xfrm>
            <a:off x="591670" y="6376509"/>
            <a:ext cx="11306221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rgbClr val="174F72"/>
                </a:solidFill>
                <a:latin typeface="Calibri" charset="0"/>
              </a:rPr>
              <a:t>EMERGE</a:t>
            </a:r>
            <a:r>
              <a:rPr lang="en-US" altLang="ja-JP" sz="1100" b="1" dirty="0">
                <a:solidFill>
                  <a:srgbClr val="392E85"/>
                </a:solidFill>
                <a:latin typeface="Calibri" charset="0"/>
              </a:rPr>
              <a:t>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empowering female entrepreneurs in engineering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56063" flipH="1">
            <a:off x="23560" y="6215909"/>
            <a:ext cx="740284" cy="569976"/>
          </a:xfrm>
          <a:prstGeom prst="rect">
            <a:avLst/>
          </a:prstGeom>
        </p:spPr>
      </p:pic>
      <p:cxnSp>
        <p:nvCxnSpPr>
          <p:cNvPr id="18" name="Straight Connector 17"/>
          <p:cNvCxnSpPr/>
          <p:nvPr userDrawn="1"/>
        </p:nvCxnSpPr>
        <p:spPr>
          <a:xfrm flipH="1">
            <a:off x="478388" y="1901510"/>
            <a:ext cx="8178914" cy="0"/>
          </a:xfrm>
          <a:prstGeom prst="line">
            <a:avLst/>
          </a:prstGeom>
          <a:ln w="28575">
            <a:solidFill>
              <a:srgbClr val="174F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o left - text 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 userDrawn="1"/>
        </p:nvCxnSpPr>
        <p:spPr>
          <a:xfrm flipH="1">
            <a:off x="6234807" y="1711826"/>
            <a:ext cx="5377589" cy="0"/>
          </a:xfrm>
          <a:prstGeom prst="line">
            <a:avLst/>
          </a:prstGeom>
          <a:ln w="28575">
            <a:solidFill>
              <a:srgbClr val="174F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318620" y="81959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4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325568" y="195307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 flipH="1">
            <a:off x="-460162" y="0"/>
            <a:ext cx="5659526" cy="5659526"/>
          </a:xfrm>
          <a:prstGeom prst="ellipse">
            <a:avLst/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defRPr sz="2400"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38" name="Arc 37"/>
          <p:cNvSpPr/>
          <p:nvPr userDrawn="1"/>
        </p:nvSpPr>
        <p:spPr>
          <a:xfrm rot="9058514" flipH="1">
            <a:off x="-1593353" y="739143"/>
            <a:ext cx="5162451" cy="5162451"/>
          </a:xfrm>
          <a:prstGeom prst="arc">
            <a:avLst>
              <a:gd name="adj1" fmla="val 13109579"/>
              <a:gd name="adj2" fmla="val 495506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200160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174F72"/>
                </a:solidFill>
                <a:latin typeface="Calibri" charset="0"/>
              </a:rPr>
              <a:t>EMERGE</a:t>
            </a:r>
            <a:r>
              <a:rPr lang="en-US" altLang="ja-JP" sz="1100" b="1" dirty="0">
                <a:solidFill>
                  <a:srgbClr val="392E85"/>
                </a:solidFill>
                <a:latin typeface="Calibri" charset="0"/>
              </a:rPr>
              <a:t>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empowering female entrepreneurs in engineering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43937">
            <a:off x="11416204" y="6237834"/>
            <a:ext cx="740284" cy="56997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1" y="5437528"/>
            <a:ext cx="690436" cy="67321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286" y="4911488"/>
            <a:ext cx="1363247" cy="135041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635" y="1516952"/>
            <a:ext cx="2227993" cy="22206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o left - photo 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 userDrawn="1"/>
        </p:nvCxnSpPr>
        <p:spPr>
          <a:xfrm flipH="1">
            <a:off x="337256" y="1808079"/>
            <a:ext cx="5377589" cy="0"/>
          </a:xfrm>
          <a:prstGeom prst="line">
            <a:avLst/>
          </a:prstGeom>
          <a:ln w="28575">
            <a:solidFill>
              <a:srgbClr val="174F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421069" y="915852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428017" y="2049331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10" hasCustomPrompt="1"/>
          </p:nvPr>
        </p:nvSpPr>
        <p:spPr>
          <a:xfrm flipH="1">
            <a:off x="6929107" y="-160857"/>
            <a:ext cx="5659526" cy="5659526"/>
          </a:xfrm>
          <a:prstGeom prst="ellipse">
            <a:avLst/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defRPr sz="2400"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27" name="Arc 26"/>
          <p:cNvSpPr/>
          <p:nvPr userDrawn="1"/>
        </p:nvSpPr>
        <p:spPr>
          <a:xfrm rot="12415736">
            <a:off x="8575829" y="806436"/>
            <a:ext cx="5162451" cy="5162451"/>
          </a:xfrm>
          <a:prstGeom prst="arc">
            <a:avLst>
              <a:gd name="adj1" fmla="val 13109579"/>
              <a:gd name="adj2" fmla="val 495506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200160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174F72"/>
                </a:solidFill>
                <a:latin typeface="Calibri" charset="0"/>
              </a:rPr>
              <a:t>EMERGE</a:t>
            </a:r>
            <a:r>
              <a:rPr lang="en-US" altLang="ja-JP" sz="1100" b="1" dirty="0">
                <a:solidFill>
                  <a:srgbClr val="392E85"/>
                </a:solidFill>
                <a:latin typeface="Calibri" charset="0"/>
              </a:rPr>
              <a:t>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empowering female entrepreneurs in engineering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43937">
            <a:off x="11416204" y="6237834"/>
            <a:ext cx="740284" cy="5699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3261" y="4419920"/>
            <a:ext cx="690436" cy="67321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246" y="4712644"/>
            <a:ext cx="1363247" cy="135041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086" y="915852"/>
            <a:ext cx="2227993" cy="22206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quote box on left  (NAV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1514707" y="-747091"/>
            <a:ext cx="7840275" cy="7418211"/>
            <a:chOff x="-1514707" y="-747091"/>
            <a:chExt cx="7840275" cy="7418211"/>
          </a:xfrm>
        </p:grpSpPr>
        <p:sp>
          <p:nvSpPr>
            <p:cNvPr id="18" name="Arc 17"/>
            <p:cNvSpPr/>
            <p:nvPr userDrawn="1"/>
          </p:nvSpPr>
          <p:spPr>
            <a:xfrm rot="2587419">
              <a:off x="-1514707" y="-747091"/>
              <a:ext cx="7246485" cy="7246485"/>
            </a:xfrm>
            <a:prstGeom prst="arc">
              <a:avLst>
                <a:gd name="adj1" fmla="val 15788567"/>
                <a:gd name="adj2" fmla="val 4955065"/>
              </a:avLst>
            </a:prstGeom>
            <a:ln>
              <a:solidFill>
                <a:srgbClr val="6D6E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 userDrawn="1"/>
          </p:nvSpPr>
          <p:spPr>
            <a:xfrm>
              <a:off x="-17689" y="-29270"/>
              <a:ext cx="5592389" cy="6221432"/>
            </a:xfrm>
            <a:custGeom>
              <a:avLst/>
              <a:gdLst>
                <a:gd name="connsiteX0" fmla="*/ 0 w 5592389"/>
                <a:gd name="connsiteY0" fmla="*/ 0 h 6221432"/>
                <a:gd name="connsiteX1" fmla="*/ 4328167 w 5592389"/>
                <a:gd name="connsiteY1" fmla="*/ 0 h 6221432"/>
                <a:gd name="connsiteX2" fmla="*/ 4561316 w 5592389"/>
                <a:gd name="connsiteY2" fmla="*/ 211901 h 6221432"/>
                <a:gd name="connsiteX3" fmla="*/ 5592389 w 5592389"/>
                <a:gd name="connsiteY3" fmla="*/ 2701130 h 6221432"/>
                <a:gd name="connsiteX4" fmla="*/ 2072087 w 5592389"/>
                <a:gd name="connsiteY4" fmla="*/ 6221432 h 6221432"/>
                <a:gd name="connsiteX5" fmla="*/ 103853 w 5592389"/>
                <a:gd name="connsiteY5" fmla="*/ 5620220 h 6221432"/>
                <a:gd name="connsiteX6" fmla="*/ 0 w 5592389"/>
                <a:gd name="connsiteY6" fmla="*/ 5542560 h 6221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92389" h="6221432">
                  <a:moveTo>
                    <a:pt x="0" y="0"/>
                  </a:moveTo>
                  <a:lnTo>
                    <a:pt x="4328167" y="0"/>
                  </a:lnTo>
                  <a:lnTo>
                    <a:pt x="4561316" y="211901"/>
                  </a:lnTo>
                  <a:cubicBezTo>
                    <a:pt x="5198366" y="848950"/>
                    <a:pt x="5592389" y="1729026"/>
                    <a:pt x="5592389" y="2701130"/>
                  </a:cubicBezTo>
                  <a:cubicBezTo>
                    <a:pt x="5592389" y="4645339"/>
                    <a:pt x="4016296" y="6221432"/>
                    <a:pt x="2072087" y="6221432"/>
                  </a:cubicBezTo>
                  <a:cubicBezTo>
                    <a:pt x="1343009" y="6221432"/>
                    <a:pt x="665697" y="5999794"/>
                    <a:pt x="103853" y="5620220"/>
                  </a:cubicBezTo>
                  <a:lnTo>
                    <a:pt x="0" y="5542560"/>
                  </a:lnTo>
                  <a:close/>
                </a:path>
              </a:pathLst>
            </a:custGeom>
            <a:solidFill>
              <a:srgbClr val="174F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4" name="Picture 23"/>
            <p:cNvPicPr>
              <a:picLocks noChangeAspect="1"/>
            </p:cNvPicPr>
            <p:nvPr userDrawn="1"/>
          </p:nvPicPr>
          <p:blipFill>
            <a:blip r:embed="rId2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0799" y="4611219"/>
              <a:ext cx="690436" cy="67321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3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696" y="5320710"/>
              <a:ext cx="1363247" cy="135041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4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7575" y="-105032"/>
              <a:ext cx="2227993" cy="2220696"/>
            </a:xfrm>
            <a:prstGeom prst="rect">
              <a:avLst/>
            </a:prstGeom>
          </p:spPr>
        </p:pic>
      </p:grpSp>
      <p:cxnSp>
        <p:nvCxnSpPr>
          <p:cNvPr id="27" name="Straight Connector 26"/>
          <p:cNvCxnSpPr/>
          <p:nvPr userDrawn="1"/>
        </p:nvCxnSpPr>
        <p:spPr>
          <a:xfrm flipH="1">
            <a:off x="6207098" y="1711826"/>
            <a:ext cx="5569265" cy="0"/>
          </a:xfrm>
          <a:prstGeom prst="line">
            <a:avLst/>
          </a:prstGeom>
          <a:ln w="28575">
            <a:solidFill>
              <a:srgbClr val="174F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2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318620" y="81959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0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325568" y="195307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16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200160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174F72"/>
                </a:solidFill>
                <a:latin typeface="Calibri" charset="0"/>
              </a:rPr>
              <a:t>EMERGE</a:t>
            </a:r>
            <a:r>
              <a:rPr lang="en-US" altLang="ja-JP" sz="1100" b="1" dirty="0">
                <a:solidFill>
                  <a:srgbClr val="392E85"/>
                </a:solidFill>
                <a:latin typeface="Calibri" charset="0"/>
              </a:rPr>
              <a:t>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empowering female entrepreneurs in engineering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43937">
            <a:off x="11416204" y="6237834"/>
            <a:ext cx="740284" cy="569976"/>
          </a:xfrm>
          <a:prstGeom prst="rect">
            <a:avLst/>
          </a:prstGeom>
        </p:spPr>
      </p:pic>
      <p:sp>
        <p:nvSpPr>
          <p:cNvPr id="21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4059608" y="3505004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2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447384" y="890625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23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480042" y="1536159"/>
            <a:ext cx="4364894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quote box on left (PI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1514707" y="-747091"/>
            <a:ext cx="7840275" cy="7415245"/>
            <a:chOff x="-1514707" y="-747091"/>
            <a:chExt cx="7840275" cy="7415245"/>
          </a:xfrm>
        </p:grpSpPr>
        <p:sp>
          <p:nvSpPr>
            <p:cNvPr id="20" name="Arc 19"/>
            <p:cNvSpPr/>
            <p:nvPr userDrawn="1"/>
          </p:nvSpPr>
          <p:spPr>
            <a:xfrm rot="2587419">
              <a:off x="-1514707" y="-747091"/>
              <a:ext cx="7246485" cy="7246485"/>
            </a:xfrm>
            <a:prstGeom prst="arc">
              <a:avLst>
                <a:gd name="adj1" fmla="val 15788567"/>
                <a:gd name="adj2" fmla="val 4955065"/>
              </a:avLst>
            </a:prstGeom>
            <a:ln>
              <a:solidFill>
                <a:srgbClr val="6D6E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 userDrawn="1"/>
          </p:nvSpPr>
          <p:spPr>
            <a:xfrm>
              <a:off x="-17689" y="-29270"/>
              <a:ext cx="5592389" cy="6221432"/>
            </a:xfrm>
            <a:custGeom>
              <a:avLst/>
              <a:gdLst>
                <a:gd name="connsiteX0" fmla="*/ 0 w 5592389"/>
                <a:gd name="connsiteY0" fmla="*/ 0 h 6221432"/>
                <a:gd name="connsiteX1" fmla="*/ 4328167 w 5592389"/>
                <a:gd name="connsiteY1" fmla="*/ 0 h 6221432"/>
                <a:gd name="connsiteX2" fmla="*/ 4561316 w 5592389"/>
                <a:gd name="connsiteY2" fmla="*/ 211901 h 6221432"/>
                <a:gd name="connsiteX3" fmla="*/ 5592389 w 5592389"/>
                <a:gd name="connsiteY3" fmla="*/ 2701130 h 6221432"/>
                <a:gd name="connsiteX4" fmla="*/ 2072087 w 5592389"/>
                <a:gd name="connsiteY4" fmla="*/ 6221432 h 6221432"/>
                <a:gd name="connsiteX5" fmla="*/ 103853 w 5592389"/>
                <a:gd name="connsiteY5" fmla="*/ 5620220 h 6221432"/>
                <a:gd name="connsiteX6" fmla="*/ 0 w 5592389"/>
                <a:gd name="connsiteY6" fmla="*/ 5542560 h 6221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92389" h="6221432">
                  <a:moveTo>
                    <a:pt x="0" y="0"/>
                  </a:moveTo>
                  <a:lnTo>
                    <a:pt x="4328167" y="0"/>
                  </a:lnTo>
                  <a:lnTo>
                    <a:pt x="4561316" y="211901"/>
                  </a:lnTo>
                  <a:cubicBezTo>
                    <a:pt x="5198366" y="848950"/>
                    <a:pt x="5592389" y="1729026"/>
                    <a:pt x="5592389" y="2701130"/>
                  </a:cubicBezTo>
                  <a:cubicBezTo>
                    <a:pt x="5592389" y="4645339"/>
                    <a:pt x="4016296" y="6221432"/>
                    <a:pt x="2072087" y="6221432"/>
                  </a:cubicBezTo>
                  <a:cubicBezTo>
                    <a:pt x="1343009" y="6221432"/>
                    <a:pt x="665697" y="5999794"/>
                    <a:pt x="103853" y="5620220"/>
                  </a:cubicBezTo>
                  <a:lnTo>
                    <a:pt x="0" y="5542560"/>
                  </a:lnTo>
                  <a:close/>
                </a:path>
              </a:pathLst>
            </a:custGeom>
            <a:solidFill>
              <a:srgbClr val="E632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7" name="Picture 26"/>
            <p:cNvPicPr>
              <a:picLocks noChangeAspect="1"/>
            </p:cNvPicPr>
            <p:nvPr userDrawn="1"/>
          </p:nvPicPr>
          <p:blipFill>
            <a:blip r:embed="rId2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7575" y="-105032"/>
              <a:ext cx="2227993" cy="2220696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 userDrawn="1"/>
          </p:nvPicPr>
          <p:blipFill>
            <a:blip r:embed="rId3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696" y="5284438"/>
              <a:ext cx="1419105" cy="1383716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 userDrawn="1"/>
          </p:nvPicPr>
          <p:blipFill>
            <a:blip r:embed="rId4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5978" y="4665583"/>
              <a:ext cx="657487" cy="651295"/>
            </a:xfrm>
            <a:prstGeom prst="rect">
              <a:avLst/>
            </a:prstGeom>
          </p:spPr>
        </p:pic>
      </p:grpSp>
      <p:sp>
        <p:nvSpPr>
          <p:cNvPr id="33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318620" y="81959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325568" y="195307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15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200160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174F72"/>
                </a:solidFill>
                <a:latin typeface="Calibri" charset="0"/>
              </a:rPr>
              <a:t>EMERGE</a:t>
            </a:r>
            <a:r>
              <a:rPr lang="en-US" altLang="ja-JP" sz="1100" b="1" dirty="0">
                <a:solidFill>
                  <a:srgbClr val="392E85"/>
                </a:solidFill>
                <a:latin typeface="Calibri" charset="0"/>
              </a:rPr>
              <a:t>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empowering female entrepreneurs in engineering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43937">
            <a:off x="11416204" y="6237834"/>
            <a:ext cx="740284" cy="569976"/>
          </a:xfrm>
          <a:prstGeom prst="rect">
            <a:avLst/>
          </a:prstGeom>
        </p:spPr>
      </p:pic>
      <p:sp>
        <p:nvSpPr>
          <p:cNvPr id="22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4059608" y="3505004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3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447384" y="890625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480042" y="1536159"/>
            <a:ext cx="4364894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cxnSp>
        <p:nvCxnSpPr>
          <p:cNvPr id="35" name="Straight Connector 34"/>
          <p:cNvCxnSpPr/>
          <p:nvPr userDrawn="1"/>
        </p:nvCxnSpPr>
        <p:spPr>
          <a:xfrm flipH="1">
            <a:off x="6207098" y="1711826"/>
            <a:ext cx="5569265" cy="0"/>
          </a:xfrm>
          <a:prstGeom prst="line">
            <a:avLst/>
          </a:prstGeom>
          <a:ln w="28575">
            <a:solidFill>
              <a:srgbClr val="174F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quote box on left (TURQUOIS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1514707" y="-747091"/>
            <a:ext cx="7840275" cy="7418211"/>
            <a:chOff x="-1514707" y="-747091"/>
            <a:chExt cx="7840275" cy="7418211"/>
          </a:xfrm>
        </p:grpSpPr>
        <p:sp>
          <p:nvSpPr>
            <p:cNvPr id="20" name="Arc 19"/>
            <p:cNvSpPr/>
            <p:nvPr userDrawn="1"/>
          </p:nvSpPr>
          <p:spPr>
            <a:xfrm rot="2587419">
              <a:off x="-1514707" y="-747091"/>
              <a:ext cx="7246485" cy="7246485"/>
            </a:xfrm>
            <a:prstGeom prst="arc">
              <a:avLst>
                <a:gd name="adj1" fmla="val 15788567"/>
                <a:gd name="adj2" fmla="val 4955065"/>
              </a:avLst>
            </a:prstGeom>
            <a:ln>
              <a:solidFill>
                <a:srgbClr val="6D6E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 userDrawn="1"/>
          </p:nvSpPr>
          <p:spPr>
            <a:xfrm>
              <a:off x="-17689" y="-29270"/>
              <a:ext cx="5592389" cy="6221432"/>
            </a:xfrm>
            <a:custGeom>
              <a:avLst/>
              <a:gdLst>
                <a:gd name="connsiteX0" fmla="*/ 0 w 5592389"/>
                <a:gd name="connsiteY0" fmla="*/ 0 h 6221432"/>
                <a:gd name="connsiteX1" fmla="*/ 4328167 w 5592389"/>
                <a:gd name="connsiteY1" fmla="*/ 0 h 6221432"/>
                <a:gd name="connsiteX2" fmla="*/ 4561316 w 5592389"/>
                <a:gd name="connsiteY2" fmla="*/ 211901 h 6221432"/>
                <a:gd name="connsiteX3" fmla="*/ 5592389 w 5592389"/>
                <a:gd name="connsiteY3" fmla="*/ 2701130 h 6221432"/>
                <a:gd name="connsiteX4" fmla="*/ 2072087 w 5592389"/>
                <a:gd name="connsiteY4" fmla="*/ 6221432 h 6221432"/>
                <a:gd name="connsiteX5" fmla="*/ 103853 w 5592389"/>
                <a:gd name="connsiteY5" fmla="*/ 5620220 h 6221432"/>
                <a:gd name="connsiteX6" fmla="*/ 0 w 5592389"/>
                <a:gd name="connsiteY6" fmla="*/ 5542560 h 6221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92389" h="6221432">
                  <a:moveTo>
                    <a:pt x="0" y="0"/>
                  </a:moveTo>
                  <a:lnTo>
                    <a:pt x="4328167" y="0"/>
                  </a:lnTo>
                  <a:lnTo>
                    <a:pt x="4561316" y="211901"/>
                  </a:lnTo>
                  <a:cubicBezTo>
                    <a:pt x="5198366" y="848950"/>
                    <a:pt x="5592389" y="1729026"/>
                    <a:pt x="5592389" y="2701130"/>
                  </a:cubicBezTo>
                  <a:cubicBezTo>
                    <a:pt x="5592389" y="4645339"/>
                    <a:pt x="4016296" y="6221432"/>
                    <a:pt x="2072087" y="6221432"/>
                  </a:cubicBezTo>
                  <a:cubicBezTo>
                    <a:pt x="1343009" y="6221432"/>
                    <a:pt x="665697" y="5999794"/>
                    <a:pt x="103853" y="5620220"/>
                  </a:cubicBezTo>
                  <a:lnTo>
                    <a:pt x="0" y="5542560"/>
                  </a:lnTo>
                  <a:close/>
                </a:path>
              </a:pathLst>
            </a:custGeom>
            <a:solidFill>
              <a:srgbClr val="10B1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2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0799" y="4611219"/>
              <a:ext cx="690436" cy="673218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3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696" y="5320710"/>
              <a:ext cx="1363247" cy="135041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 userDrawn="1"/>
          </p:nvPicPr>
          <p:blipFill>
            <a:blip r:embed="rId4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7575" y="-105032"/>
              <a:ext cx="2227993" cy="2220696"/>
            </a:xfrm>
            <a:prstGeom prst="rect">
              <a:avLst/>
            </a:prstGeom>
          </p:spPr>
        </p:pic>
      </p:grpSp>
      <p:sp>
        <p:nvSpPr>
          <p:cNvPr id="56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318620" y="81959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7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325568" y="195307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15" name="テキスト プレースホルダー 36"/>
          <p:cNvSpPr txBox="1">
            <a:spLocks/>
          </p:cNvSpPr>
          <p:nvPr userDrawn="1"/>
        </p:nvSpPr>
        <p:spPr bwMode="auto">
          <a:xfrm>
            <a:off x="285884" y="6389956"/>
            <a:ext cx="11200160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174F72"/>
                </a:solidFill>
                <a:latin typeface="Calibri" charset="0"/>
              </a:rPr>
              <a:t>EMERGE</a:t>
            </a:r>
            <a:r>
              <a:rPr lang="en-US" altLang="ja-JP" sz="1100" b="1" dirty="0">
                <a:solidFill>
                  <a:srgbClr val="392E85"/>
                </a:solidFill>
                <a:latin typeface="Calibri" charset="0"/>
              </a:rPr>
              <a:t>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empowering female entrepreneurs in engineering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43937">
            <a:off x="11416204" y="6237834"/>
            <a:ext cx="740284" cy="569976"/>
          </a:xfrm>
          <a:prstGeom prst="rect">
            <a:avLst/>
          </a:prstGeom>
        </p:spPr>
      </p:pic>
      <p:sp>
        <p:nvSpPr>
          <p:cNvPr id="22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4059608" y="3505004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3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447384" y="890625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480042" y="1536159"/>
            <a:ext cx="4364894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cxnSp>
        <p:nvCxnSpPr>
          <p:cNvPr id="29" name="Straight Connector 28"/>
          <p:cNvCxnSpPr/>
          <p:nvPr userDrawn="1"/>
        </p:nvCxnSpPr>
        <p:spPr>
          <a:xfrm flipH="1">
            <a:off x="6207098" y="1711826"/>
            <a:ext cx="5569265" cy="0"/>
          </a:xfrm>
          <a:prstGeom prst="line">
            <a:avLst/>
          </a:prstGeom>
          <a:ln w="28575">
            <a:solidFill>
              <a:srgbClr val="174F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quote box on left  (LIM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-1514707" y="-747091"/>
            <a:ext cx="7748306" cy="7418211"/>
            <a:chOff x="-1514707" y="-747091"/>
            <a:chExt cx="7748306" cy="7418211"/>
          </a:xfrm>
        </p:grpSpPr>
        <p:sp>
          <p:nvSpPr>
            <p:cNvPr id="30" name="Arc 29"/>
            <p:cNvSpPr/>
            <p:nvPr userDrawn="1"/>
          </p:nvSpPr>
          <p:spPr>
            <a:xfrm rot="2587419">
              <a:off x="-1514707" y="-747091"/>
              <a:ext cx="7246485" cy="7246485"/>
            </a:xfrm>
            <a:prstGeom prst="arc">
              <a:avLst>
                <a:gd name="adj1" fmla="val 15788567"/>
                <a:gd name="adj2" fmla="val 4955065"/>
              </a:avLst>
            </a:prstGeom>
            <a:ln>
              <a:solidFill>
                <a:srgbClr val="6D6E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 35"/>
            <p:cNvSpPr/>
            <p:nvPr userDrawn="1"/>
          </p:nvSpPr>
          <p:spPr>
            <a:xfrm>
              <a:off x="-17689" y="-29270"/>
              <a:ext cx="5592389" cy="6221432"/>
            </a:xfrm>
            <a:custGeom>
              <a:avLst/>
              <a:gdLst>
                <a:gd name="connsiteX0" fmla="*/ 0 w 5592389"/>
                <a:gd name="connsiteY0" fmla="*/ 0 h 6221432"/>
                <a:gd name="connsiteX1" fmla="*/ 4328167 w 5592389"/>
                <a:gd name="connsiteY1" fmla="*/ 0 h 6221432"/>
                <a:gd name="connsiteX2" fmla="*/ 4561316 w 5592389"/>
                <a:gd name="connsiteY2" fmla="*/ 211901 h 6221432"/>
                <a:gd name="connsiteX3" fmla="*/ 5592389 w 5592389"/>
                <a:gd name="connsiteY3" fmla="*/ 2701130 h 6221432"/>
                <a:gd name="connsiteX4" fmla="*/ 2072087 w 5592389"/>
                <a:gd name="connsiteY4" fmla="*/ 6221432 h 6221432"/>
                <a:gd name="connsiteX5" fmla="*/ 103853 w 5592389"/>
                <a:gd name="connsiteY5" fmla="*/ 5620220 h 6221432"/>
                <a:gd name="connsiteX6" fmla="*/ 0 w 5592389"/>
                <a:gd name="connsiteY6" fmla="*/ 5542560 h 6221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92389" h="6221432">
                  <a:moveTo>
                    <a:pt x="0" y="0"/>
                  </a:moveTo>
                  <a:lnTo>
                    <a:pt x="4328167" y="0"/>
                  </a:lnTo>
                  <a:lnTo>
                    <a:pt x="4561316" y="211901"/>
                  </a:lnTo>
                  <a:cubicBezTo>
                    <a:pt x="5198366" y="848950"/>
                    <a:pt x="5592389" y="1729026"/>
                    <a:pt x="5592389" y="2701130"/>
                  </a:cubicBezTo>
                  <a:cubicBezTo>
                    <a:pt x="5592389" y="4645339"/>
                    <a:pt x="4016296" y="6221432"/>
                    <a:pt x="2072087" y="6221432"/>
                  </a:cubicBezTo>
                  <a:cubicBezTo>
                    <a:pt x="1343009" y="6221432"/>
                    <a:pt x="665697" y="5999794"/>
                    <a:pt x="103853" y="5620220"/>
                  </a:cubicBezTo>
                  <a:lnTo>
                    <a:pt x="0" y="5542560"/>
                  </a:lnTo>
                  <a:close/>
                </a:path>
              </a:pathLst>
            </a:custGeom>
            <a:solidFill>
              <a:srgbClr val="CEDA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2" name="Picture 21"/>
            <p:cNvPicPr>
              <a:picLocks noChangeAspect="1"/>
            </p:cNvPicPr>
            <p:nvPr userDrawn="1"/>
          </p:nvPicPr>
          <p:blipFill>
            <a:blip r:embed="rId2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696" y="5320710"/>
              <a:ext cx="1363247" cy="135041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3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9580">
              <a:off x="4206166" y="82689"/>
              <a:ext cx="2027433" cy="1976874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 userDrawn="1"/>
          </p:nvPicPr>
          <p:blipFill>
            <a:blip r:embed="rId4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4778" y="4642672"/>
              <a:ext cx="724821" cy="722447"/>
            </a:xfrm>
            <a:prstGeom prst="rect">
              <a:avLst/>
            </a:prstGeom>
          </p:spPr>
        </p:pic>
      </p:grpSp>
      <p:sp>
        <p:nvSpPr>
          <p:cNvPr id="33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318620" y="81959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325568" y="195307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0" name="Text Placeholder 23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4059608" y="3505004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41" name="Text Placeholder 23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447384" y="890625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42" name="Text Placeholder 23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80042" y="1536159"/>
            <a:ext cx="4364894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15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200160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174F72"/>
                </a:solidFill>
                <a:latin typeface="Calibri" charset="0"/>
              </a:rPr>
              <a:t>EMERGE</a:t>
            </a:r>
            <a:r>
              <a:rPr lang="en-US" altLang="ja-JP" sz="1100" b="1" dirty="0">
                <a:solidFill>
                  <a:srgbClr val="392E85"/>
                </a:solidFill>
                <a:latin typeface="Calibri" charset="0"/>
              </a:rPr>
              <a:t>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empowering female entrepreneurs in engineering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43937">
            <a:off x="11416204" y="6237834"/>
            <a:ext cx="740284" cy="569976"/>
          </a:xfrm>
          <a:prstGeom prst="rect">
            <a:avLst/>
          </a:prstGeom>
        </p:spPr>
      </p:pic>
      <p:cxnSp>
        <p:nvCxnSpPr>
          <p:cNvPr id="29" name="Straight Connector 28"/>
          <p:cNvCxnSpPr/>
          <p:nvPr userDrawn="1"/>
        </p:nvCxnSpPr>
        <p:spPr>
          <a:xfrm flipH="1">
            <a:off x="6207098" y="1711826"/>
            <a:ext cx="5569265" cy="0"/>
          </a:xfrm>
          <a:prstGeom prst="line">
            <a:avLst/>
          </a:prstGeom>
          <a:ln w="28575">
            <a:solidFill>
              <a:srgbClr val="174F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quote box on right (NAV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 userDrawn="1"/>
        </p:nvGrpSpPr>
        <p:grpSpPr>
          <a:xfrm flipH="1">
            <a:off x="5868795" y="-718410"/>
            <a:ext cx="7840275" cy="7418211"/>
            <a:chOff x="-1514707" y="-747091"/>
            <a:chExt cx="7840275" cy="7418211"/>
          </a:xfrm>
        </p:grpSpPr>
        <p:sp>
          <p:nvSpPr>
            <p:cNvPr id="33" name="Arc 32"/>
            <p:cNvSpPr/>
            <p:nvPr userDrawn="1"/>
          </p:nvSpPr>
          <p:spPr>
            <a:xfrm rot="2587419">
              <a:off x="-1514707" y="-747091"/>
              <a:ext cx="7246485" cy="7246485"/>
            </a:xfrm>
            <a:prstGeom prst="arc">
              <a:avLst>
                <a:gd name="adj1" fmla="val 15788567"/>
                <a:gd name="adj2" fmla="val 4955065"/>
              </a:avLst>
            </a:prstGeom>
            <a:ln>
              <a:solidFill>
                <a:srgbClr val="6D6E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3"/>
            <p:cNvSpPr/>
            <p:nvPr userDrawn="1"/>
          </p:nvSpPr>
          <p:spPr>
            <a:xfrm>
              <a:off x="-17689" y="-29270"/>
              <a:ext cx="5592389" cy="6221432"/>
            </a:xfrm>
            <a:custGeom>
              <a:avLst/>
              <a:gdLst>
                <a:gd name="connsiteX0" fmla="*/ 0 w 5592389"/>
                <a:gd name="connsiteY0" fmla="*/ 0 h 6221432"/>
                <a:gd name="connsiteX1" fmla="*/ 4328167 w 5592389"/>
                <a:gd name="connsiteY1" fmla="*/ 0 h 6221432"/>
                <a:gd name="connsiteX2" fmla="*/ 4561316 w 5592389"/>
                <a:gd name="connsiteY2" fmla="*/ 211901 h 6221432"/>
                <a:gd name="connsiteX3" fmla="*/ 5592389 w 5592389"/>
                <a:gd name="connsiteY3" fmla="*/ 2701130 h 6221432"/>
                <a:gd name="connsiteX4" fmla="*/ 2072087 w 5592389"/>
                <a:gd name="connsiteY4" fmla="*/ 6221432 h 6221432"/>
                <a:gd name="connsiteX5" fmla="*/ 103853 w 5592389"/>
                <a:gd name="connsiteY5" fmla="*/ 5620220 h 6221432"/>
                <a:gd name="connsiteX6" fmla="*/ 0 w 5592389"/>
                <a:gd name="connsiteY6" fmla="*/ 5542560 h 6221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92389" h="6221432">
                  <a:moveTo>
                    <a:pt x="0" y="0"/>
                  </a:moveTo>
                  <a:lnTo>
                    <a:pt x="4328167" y="0"/>
                  </a:lnTo>
                  <a:lnTo>
                    <a:pt x="4561316" y="211901"/>
                  </a:lnTo>
                  <a:cubicBezTo>
                    <a:pt x="5198366" y="848950"/>
                    <a:pt x="5592389" y="1729026"/>
                    <a:pt x="5592389" y="2701130"/>
                  </a:cubicBezTo>
                  <a:cubicBezTo>
                    <a:pt x="5592389" y="4645339"/>
                    <a:pt x="4016296" y="6221432"/>
                    <a:pt x="2072087" y="6221432"/>
                  </a:cubicBezTo>
                  <a:cubicBezTo>
                    <a:pt x="1343009" y="6221432"/>
                    <a:pt x="665697" y="5999794"/>
                    <a:pt x="103853" y="5620220"/>
                  </a:cubicBezTo>
                  <a:lnTo>
                    <a:pt x="0" y="5542560"/>
                  </a:lnTo>
                  <a:close/>
                </a:path>
              </a:pathLst>
            </a:custGeom>
            <a:solidFill>
              <a:srgbClr val="174F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5" name="Picture 34"/>
            <p:cNvPicPr>
              <a:picLocks noChangeAspect="1"/>
            </p:cNvPicPr>
            <p:nvPr userDrawn="1"/>
          </p:nvPicPr>
          <p:blipFill>
            <a:blip r:embed="rId2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0799" y="4611219"/>
              <a:ext cx="690436" cy="6732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 userDrawn="1"/>
          </p:nvPicPr>
          <p:blipFill>
            <a:blip r:embed="rId3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696" y="5320710"/>
              <a:ext cx="1363247" cy="135041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4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7575" y="-105032"/>
              <a:ext cx="2227993" cy="2220696"/>
            </a:xfrm>
            <a:prstGeom prst="rect">
              <a:avLst/>
            </a:prstGeom>
          </p:spPr>
        </p:pic>
      </p:grpSp>
      <p:sp>
        <p:nvSpPr>
          <p:cNvPr id="17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370472" y="832305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377420" y="1965784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8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11059225" y="4185380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9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7447001" y="1571001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7479659" y="2216535"/>
            <a:ext cx="4364894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cxnSp>
        <p:nvCxnSpPr>
          <p:cNvPr id="31" name="Straight Connector 30"/>
          <p:cNvCxnSpPr/>
          <p:nvPr userDrawn="1"/>
        </p:nvCxnSpPr>
        <p:spPr>
          <a:xfrm flipH="1">
            <a:off x="178507" y="1724532"/>
            <a:ext cx="5569265" cy="0"/>
          </a:xfrm>
          <a:prstGeom prst="line">
            <a:avLst/>
          </a:prstGeom>
          <a:ln w="28575">
            <a:solidFill>
              <a:srgbClr val="174F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プレースホルダー 36"/>
          <p:cNvSpPr txBox="1">
            <a:spLocks/>
          </p:cNvSpPr>
          <p:nvPr userDrawn="1"/>
        </p:nvSpPr>
        <p:spPr bwMode="auto">
          <a:xfrm>
            <a:off x="591670" y="6376509"/>
            <a:ext cx="11306221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rgbClr val="174F72"/>
                </a:solidFill>
                <a:latin typeface="Calibri" charset="0"/>
              </a:rPr>
              <a:t>EMERGE</a:t>
            </a:r>
            <a:r>
              <a:rPr lang="en-US" altLang="ja-JP" sz="1100" b="1" dirty="0">
                <a:solidFill>
                  <a:srgbClr val="392E85"/>
                </a:solidFill>
                <a:latin typeface="Calibri" charset="0"/>
              </a:rPr>
              <a:t>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empowering female entrepreneurs in engineering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56063" flipH="1">
            <a:off x="23560" y="6215909"/>
            <a:ext cx="740284" cy="5699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quote box on right (PI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 userDrawn="1"/>
        </p:nvGrpSpPr>
        <p:grpSpPr>
          <a:xfrm flipH="1">
            <a:off x="5854282" y="-721714"/>
            <a:ext cx="7840275" cy="7415245"/>
            <a:chOff x="-1514707" y="-747091"/>
            <a:chExt cx="7840275" cy="7415245"/>
          </a:xfrm>
        </p:grpSpPr>
        <p:sp>
          <p:nvSpPr>
            <p:cNvPr id="26" name="Arc 25"/>
            <p:cNvSpPr/>
            <p:nvPr userDrawn="1"/>
          </p:nvSpPr>
          <p:spPr>
            <a:xfrm rot="2587419">
              <a:off x="-1514707" y="-747091"/>
              <a:ext cx="7246485" cy="7246485"/>
            </a:xfrm>
            <a:prstGeom prst="arc">
              <a:avLst>
                <a:gd name="adj1" fmla="val 15788567"/>
                <a:gd name="adj2" fmla="val 4955065"/>
              </a:avLst>
            </a:prstGeom>
            <a:ln>
              <a:solidFill>
                <a:srgbClr val="6D6E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26"/>
            <p:cNvSpPr/>
            <p:nvPr userDrawn="1"/>
          </p:nvSpPr>
          <p:spPr>
            <a:xfrm>
              <a:off x="-17689" y="-29270"/>
              <a:ext cx="5592389" cy="6221432"/>
            </a:xfrm>
            <a:custGeom>
              <a:avLst/>
              <a:gdLst>
                <a:gd name="connsiteX0" fmla="*/ 0 w 5592389"/>
                <a:gd name="connsiteY0" fmla="*/ 0 h 6221432"/>
                <a:gd name="connsiteX1" fmla="*/ 4328167 w 5592389"/>
                <a:gd name="connsiteY1" fmla="*/ 0 h 6221432"/>
                <a:gd name="connsiteX2" fmla="*/ 4561316 w 5592389"/>
                <a:gd name="connsiteY2" fmla="*/ 211901 h 6221432"/>
                <a:gd name="connsiteX3" fmla="*/ 5592389 w 5592389"/>
                <a:gd name="connsiteY3" fmla="*/ 2701130 h 6221432"/>
                <a:gd name="connsiteX4" fmla="*/ 2072087 w 5592389"/>
                <a:gd name="connsiteY4" fmla="*/ 6221432 h 6221432"/>
                <a:gd name="connsiteX5" fmla="*/ 103853 w 5592389"/>
                <a:gd name="connsiteY5" fmla="*/ 5620220 h 6221432"/>
                <a:gd name="connsiteX6" fmla="*/ 0 w 5592389"/>
                <a:gd name="connsiteY6" fmla="*/ 5542560 h 6221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92389" h="6221432">
                  <a:moveTo>
                    <a:pt x="0" y="0"/>
                  </a:moveTo>
                  <a:lnTo>
                    <a:pt x="4328167" y="0"/>
                  </a:lnTo>
                  <a:lnTo>
                    <a:pt x="4561316" y="211901"/>
                  </a:lnTo>
                  <a:cubicBezTo>
                    <a:pt x="5198366" y="848950"/>
                    <a:pt x="5592389" y="1729026"/>
                    <a:pt x="5592389" y="2701130"/>
                  </a:cubicBezTo>
                  <a:cubicBezTo>
                    <a:pt x="5592389" y="4645339"/>
                    <a:pt x="4016296" y="6221432"/>
                    <a:pt x="2072087" y="6221432"/>
                  </a:cubicBezTo>
                  <a:cubicBezTo>
                    <a:pt x="1343009" y="6221432"/>
                    <a:pt x="665697" y="5999794"/>
                    <a:pt x="103853" y="5620220"/>
                  </a:cubicBezTo>
                  <a:lnTo>
                    <a:pt x="0" y="5542560"/>
                  </a:lnTo>
                  <a:close/>
                </a:path>
              </a:pathLst>
            </a:custGeom>
            <a:solidFill>
              <a:srgbClr val="E632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8" name="Picture 27"/>
            <p:cNvPicPr>
              <a:picLocks noChangeAspect="1"/>
            </p:cNvPicPr>
            <p:nvPr userDrawn="1"/>
          </p:nvPicPr>
          <p:blipFill>
            <a:blip r:embed="rId2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7575" y="-105032"/>
              <a:ext cx="2227993" cy="2220696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3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696" y="5284438"/>
              <a:ext cx="1419105" cy="1383716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 userDrawn="1"/>
          </p:nvPicPr>
          <p:blipFill>
            <a:blip r:embed="rId4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5978" y="4665583"/>
              <a:ext cx="657487" cy="651295"/>
            </a:xfrm>
            <a:prstGeom prst="rect">
              <a:avLst/>
            </a:prstGeom>
          </p:spPr>
        </p:pic>
      </p:grpSp>
      <p:sp>
        <p:nvSpPr>
          <p:cNvPr id="49" name="Text Placeholder 2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70472" y="832305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0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377420" y="1965784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52" name="Text Placeholder 23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11059225" y="4185380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53" name="Text Placeholder 23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7447001" y="1571001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54" name="Text Placeholder 23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479659" y="2216535"/>
            <a:ext cx="4364894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15" name="テキスト プレースホルダー 36"/>
          <p:cNvSpPr txBox="1">
            <a:spLocks/>
          </p:cNvSpPr>
          <p:nvPr userDrawn="1"/>
        </p:nvSpPr>
        <p:spPr bwMode="auto">
          <a:xfrm>
            <a:off x="591670" y="6376509"/>
            <a:ext cx="11306221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rgbClr val="174F72"/>
                </a:solidFill>
                <a:latin typeface="Calibri" charset="0"/>
              </a:rPr>
              <a:t>EMERGE</a:t>
            </a:r>
            <a:r>
              <a:rPr lang="en-US" altLang="ja-JP" sz="1100" b="1" dirty="0">
                <a:solidFill>
                  <a:srgbClr val="392E85"/>
                </a:solidFill>
                <a:latin typeface="Calibri" charset="0"/>
              </a:rPr>
              <a:t>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empowering female entrepreneurs in engineering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56063" flipH="1">
            <a:off x="23560" y="6215909"/>
            <a:ext cx="740284" cy="569976"/>
          </a:xfrm>
          <a:prstGeom prst="rect">
            <a:avLst/>
          </a:prstGeom>
        </p:spPr>
      </p:pic>
      <p:cxnSp>
        <p:nvCxnSpPr>
          <p:cNvPr id="32" name="Straight Connector 31"/>
          <p:cNvCxnSpPr/>
          <p:nvPr userDrawn="1"/>
        </p:nvCxnSpPr>
        <p:spPr>
          <a:xfrm flipH="1">
            <a:off x="178507" y="1724532"/>
            <a:ext cx="5569265" cy="0"/>
          </a:xfrm>
          <a:prstGeom prst="line">
            <a:avLst/>
          </a:prstGeom>
          <a:ln w="28575">
            <a:solidFill>
              <a:srgbClr val="174F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E - FONT TYPEFACE &amp; SI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10B1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424669" y="528535"/>
            <a:ext cx="649864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4400" b="1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EMERGE</a:t>
            </a:r>
          </a:p>
          <a:p>
            <a:pPr fontAlgn="base"/>
            <a:r>
              <a:rPr lang="en-IE" sz="44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FONT TYPEFACE &amp; SIZE</a:t>
            </a:r>
            <a:endParaRPr lang="en-IE" sz="3600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7469531" y="1633466"/>
            <a:ext cx="458920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PLEASE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ENSURE TO KEEP FONTS AS PER THE LAYOUT</a:t>
            </a:r>
            <a:endParaRPr lang="en-IE" sz="3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endParaRPr lang="en-IE" sz="3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48 point 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- 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Divider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Slides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IE" sz="1000" b="1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36 point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-  </a:t>
            </a:r>
            <a:r>
              <a:rPr lang="en-IE" sz="30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Tytuł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Heading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en-IE" sz="1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30 point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- 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Sub-</a:t>
            </a:r>
            <a:r>
              <a:rPr lang="en-IE" sz="30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Tytułs</a:t>
            </a:r>
            <a:endParaRPr lang="en-IE" sz="3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    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- Quotes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en-IE" sz="1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24 point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-  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Quattrocento Sans"/>
                <a:cs typeface="Quattrocento Sans"/>
                <a:sym typeface="Quattrocento Sans"/>
              </a:rPr>
              <a:t>Main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Text Body </a:t>
            </a:r>
            <a:endParaRPr lang="en-US" sz="3000" dirty="0"/>
          </a:p>
          <a:p>
            <a:pPr fontAlgn="base"/>
            <a:endParaRPr lang="en-IE" sz="3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424669" y="3172202"/>
            <a:ext cx="548943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24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Please ensure to keep the font sizes set as per the slide layouts. The font used throughout the </a:t>
            </a:r>
            <a:r>
              <a:rPr lang="en-IE" sz="2400" b="1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EMERGE </a:t>
            </a:r>
            <a:r>
              <a:rPr lang="en-IE" sz="24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PowerPoint is</a:t>
            </a:r>
            <a:r>
              <a:rPr lang="is-IS" sz="24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….</a:t>
            </a:r>
            <a:endParaRPr lang="en-IE" sz="2400" b="0" i="0" u="none" strike="noStrike" kern="1200" baseline="0" dirty="0">
              <a:solidFill>
                <a:schemeClr val="bg1"/>
              </a:solidFill>
              <a:effectLst/>
              <a:latin typeface="+mn-lt"/>
              <a:ea typeface="+mn-ea"/>
              <a:cs typeface="+mn-cs"/>
              <a:sym typeface="Quattrocento Sans"/>
            </a:endParaRPr>
          </a:p>
          <a:p>
            <a:pPr fontAlgn="base"/>
            <a:endParaRPr lang="en-IE" sz="2400" b="0" i="0" u="none" strike="noStrike" kern="1200" baseline="0" dirty="0">
              <a:solidFill>
                <a:schemeClr val="bg1"/>
              </a:solidFill>
              <a:effectLst/>
              <a:latin typeface="+mn-lt"/>
              <a:ea typeface="+mn-ea"/>
              <a:cs typeface="+mn-cs"/>
              <a:sym typeface="Quattrocento Sans"/>
            </a:endParaRPr>
          </a:p>
          <a:p>
            <a:pPr fontAlgn="base"/>
            <a:r>
              <a:rPr lang="en-IE" sz="3600" b="1" i="1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Calibri</a:t>
            </a:r>
            <a:endParaRPr lang="en-IE" sz="3600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7098716" y="-1"/>
            <a:ext cx="0" cy="66810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1" y="2503620"/>
            <a:ext cx="709871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quote box on right (TURQUOIS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 userDrawn="1"/>
        </p:nvGrpSpPr>
        <p:grpSpPr>
          <a:xfrm flipH="1">
            <a:off x="5855348" y="-713039"/>
            <a:ext cx="7840275" cy="7418211"/>
            <a:chOff x="-1514707" y="-747091"/>
            <a:chExt cx="7840275" cy="7418211"/>
          </a:xfrm>
        </p:grpSpPr>
        <p:sp>
          <p:nvSpPr>
            <p:cNvPr id="26" name="Arc 25"/>
            <p:cNvSpPr/>
            <p:nvPr userDrawn="1"/>
          </p:nvSpPr>
          <p:spPr>
            <a:xfrm rot="2587419">
              <a:off x="-1514707" y="-747091"/>
              <a:ext cx="7246485" cy="7246485"/>
            </a:xfrm>
            <a:prstGeom prst="arc">
              <a:avLst>
                <a:gd name="adj1" fmla="val 15788567"/>
                <a:gd name="adj2" fmla="val 4955065"/>
              </a:avLst>
            </a:prstGeom>
            <a:ln>
              <a:solidFill>
                <a:srgbClr val="6D6E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26"/>
            <p:cNvSpPr/>
            <p:nvPr userDrawn="1"/>
          </p:nvSpPr>
          <p:spPr>
            <a:xfrm>
              <a:off x="-17689" y="-29270"/>
              <a:ext cx="5592389" cy="6221432"/>
            </a:xfrm>
            <a:custGeom>
              <a:avLst/>
              <a:gdLst>
                <a:gd name="connsiteX0" fmla="*/ 0 w 5592389"/>
                <a:gd name="connsiteY0" fmla="*/ 0 h 6221432"/>
                <a:gd name="connsiteX1" fmla="*/ 4328167 w 5592389"/>
                <a:gd name="connsiteY1" fmla="*/ 0 h 6221432"/>
                <a:gd name="connsiteX2" fmla="*/ 4561316 w 5592389"/>
                <a:gd name="connsiteY2" fmla="*/ 211901 h 6221432"/>
                <a:gd name="connsiteX3" fmla="*/ 5592389 w 5592389"/>
                <a:gd name="connsiteY3" fmla="*/ 2701130 h 6221432"/>
                <a:gd name="connsiteX4" fmla="*/ 2072087 w 5592389"/>
                <a:gd name="connsiteY4" fmla="*/ 6221432 h 6221432"/>
                <a:gd name="connsiteX5" fmla="*/ 103853 w 5592389"/>
                <a:gd name="connsiteY5" fmla="*/ 5620220 h 6221432"/>
                <a:gd name="connsiteX6" fmla="*/ 0 w 5592389"/>
                <a:gd name="connsiteY6" fmla="*/ 5542560 h 6221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92389" h="6221432">
                  <a:moveTo>
                    <a:pt x="0" y="0"/>
                  </a:moveTo>
                  <a:lnTo>
                    <a:pt x="4328167" y="0"/>
                  </a:lnTo>
                  <a:lnTo>
                    <a:pt x="4561316" y="211901"/>
                  </a:lnTo>
                  <a:cubicBezTo>
                    <a:pt x="5198366" y="848950"/>
                    <a:pt x="5592389" y="1729026"/>
                    <a:pt x="5592389" y="2701130"/>
                  </a:cubicBezTo>
                  <a:cubicBezTo>
                    <a:pt x="5592389" y="4645339"/>
                    <a:pt x="4016296" y="6221432"/>
                    <a:pt x="2072087" y="6221432"/>
                  </a:cubicBezTo>
                  <a:cubicBezTo>
                    <a:pt x="1343009" y="6221432"/>
                    <a:pt x="665697" y="5999794"/>
                    <a:pt x="103853" y="5620220"/>
                  </a:cubicBezTo>
                  <a:lnTo>
                    <a:pt x="0" y="5542560"/>
                  </a:lnTo>
                  <a:close/>
                </a:path>
              </a:pathLst>
            </a:custGeom>
            <a:solidFill>
              <a:srgbClr val="10B1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8" name="Picture 27"/>
            <p:cNvPicPr>
              <a:picLocks noChangeAspect="1"/>
            </p:cNvPicPr>
            <p:nvPr userDrawn="1"/>
          </p:nvPicPr>
          <p:blipFill>
            <a:blip r:embed="rId2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0799" y="4611219"/>
              <a:ext cx="690436" cy="67321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3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696" y="5320710"/>
              <a:ext cx="1363247" cy="1350410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 userDrawn="1"/>
          </p:nvPicPr>
          <p:blipFill>
            <a:blip r:embed="rId4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7575" y="-105032"/>
              <a:ext cx="2227993" cy="2220696"/>
            </a:xfrm>
            <a:prstGeom prst="rect">
              <a:avLst/>
            </a:prstGeom>
          </p:spPr>
        </p:pic>
      </p:grpSp>
      <p:sp>
        <p:nvSpPr>
          <p:cNvPr id="40" name="Text Placeholder 2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70472" y="832305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1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377420" y="1965784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3" name="Text Placeholder 23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11059225" y="4185380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44" name="Text Placeholder 23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7447001" y="1571001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45" name="Text Placeholder 23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479659" y="2216535"/>
            <a:ext cx="4364894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15" name="テキスト プレースホルダー 36"/>
          <p:cNvSpPr txBox="1">
            <a:spLocks/>
          </p:cNvSpPr>
          <p:nvPr userDrawn="1"/>
        </p:nvSpPr>
        <p:spPr bwMode="auto">
          <a:xfrm>
            <a:off x="591670" y="6376509"/>
            <a:ext cx="11306221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rgbClr val="174F72"/>
                </a:solidFill>
                <a:latin typeface="Calibri" charset="0"/>
              </a:rPr>
              <a:t>EMERGE</a:t>
            </a:r>
            <a:r>
              <a:rPr lang="en-US" altLang="ja-JP" sz="1100" b="1" dirty="0">
                <a:solidFill>
                  <a:srgbClr val="392E85"/>
                </a:solidFill>
                <a:latin typeface="Calibri" charset="0"/>
              </a:rPr>
              <a:t>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empowering female entrepreneurs in engineering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56063" flipH="1">
            <a:off x="23560" y="6215909"/>
            <a:ext cx="740284" cy="569976"/>
          </a:xfrm>
          <a:prstGeom prst="rect">
            <a:avLst/>
          </a:prstGeom>
        </p:spPr>
      </p:pic>
      <p:cxnSp>
        <p:nvCxnSpPr>
          <p:cNvPr id="32" name="Straight Connector 31"/>
          <p:cNvCxnSpPr/>
          <p:nvPr userDrawn="1"/>
        </p:nvCxnSpPr>
        <p:spPr>
          <a:xfrm flipH="1">
            <a:off x="178507" y="1724532"/>
            <a:ext cx="5569265" cy="0"/>
          </a:xfrm>
          <a:prstGeom prst="line">
            <a:avLst/>
          </a:prstGeom>
          <a:ln w="28575">
            <a:solidFill>
              <a:srgbClr val="174F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quote box on right (LIM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 userDrawn="1"/>
        </p:nvGrpSpPr>
        <p:grpSpPr>
          <a:xfrm flipH="1">
            <a:off x="5961857" y="-711233"/>
            <a:ext cx="7748306" cy="7418211"/>
            <a:chOff x="-1514707" y="-747091"/>
            <a:chExt cx="7748306" cy="7418211"/>
          </a:xfrm>
        </p:grpSpPr>
        <p:sp>
          <p:nvSpPr>
            <p:cNvPr id="26" name="Arc 25"/>
            <p:cNvSpPr/>
            <p:nvPr userDrawn="1"/>
          </p:nvSpPr>
          <p:spPr>
            <a:xfrm rot="2587419">
              <a:off x="-1514707" y="-747091"/>
              <a:ext cx="7246485" cy="7246485"/>
            </a:xfrm>
            <a:prstGeom prst="arc">
              <a:avLst>
                <a:gd name="adj1" fmla="val 15788567"/>
                <a:gd name="adj2" fmla="val 4955065"/>
              </a:avLst>
            </a:prstGeom>
            <a:ln>
              <a:solidFill>
                <a:srgbClr val="6D6E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26"/>
            <p:cNvSpPr/>
            <p:nvPr userDrawn="1"/>
          </p:nvSpPr>
          <p:spPr>
            <a:xfrm>
              <a:off x="-17689" y="-29270"/>
              <a:ext cx="5592389" cy="6221432"/>
            </a:xfrm>
            <a:custGeom>
              <a:avLst/>
              <a:gdLst>
                <a:gd name="connsiteX0" fmla="*/ 0 w 5592389"/>
                <a:gd name="connsiteY0" fmla="*/ 0 h 6221432"/>
                <a:gd name="connsiteX1" fmla="*/ 4328167 w 5592389"/>
                <a:gd name="connsiteY1" fmla="*/ 0 h 6221432"/>
                <a:gd name="connsiteX2" fmla="*/ 4561316 w 5592389"/>
                <a:gd name="connsiteY2" fmla="*/ 211901 h 6221432"/>
                <a:gd name="connsiteX3" fmla="*/ 5592389 w 5592389"/>
                <a:gd name="connsiteY3" fmla="*/ 2701130 h 6221432"/>
                <a:gd name="connsiteX4" fmla="*/ 2072087 w 5592389"/>
                <a:gd name="connsiteY4" fmla="*/ 6221432 h 6221432"/>
                <a:gd name="connsiteX5" fmla="*/ 103853 w 5592389"/>
                <a:gd name="connsiteY5" fmla="*/ 5620220 h 6221432"/>
                <a:gd name="connsiteX6" fmla="*/ 0 w 5592389"/>
                <a:gd name="connsiteY6" fmla="*/ 5542560 h 6221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92389" h="6221432">
                  <a:moveTo>
                    <a:pt x="0" y="0"/>
                  </a:moveTo>
                  <a:lnTo>
                    <a:pt x="4328167" y="0"/>
                  </a:lnTo>
                  <a:lnTo>
                    <a:pt x="4561316" y="211901"/>
                  </a:lnTo>
                  <a:cubicBezTo>
                    <a:pt x="5198366" y="848950"/>
                    <a:pt x="5592389" y="1729026"/>
                    <a:pt x="5592389" y="2701130"/>
                  </a:cubicBezTo>
                  <a:cubicBezTo>
                    <a:pt x="5592389" y="4645339"/>
                    <a:pt x="4016296" y="6221432"/>
                    <a:pt x="2072087" y="6221432"/>
                  </a:cubicBezTo>
                  <a:cubicBezTo>
                    <a:pt x="1343009" y="6221432"/>
                    <a:pt x="665697" y="5999794"/>
                    <a:pt x="103853" y="5620220"/>
                  </a:cubicBezTo>
                  <a:lnTo>
                    <a:pt x="0" y="5542560"/>
                  </a:lnTo>
                  <a:close/>
                </a:path>
              </a:pathLst>
            </a:custGeom>
            <a:solidFill>
              <a:srgbClr val="CEDA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8" name="Picture 27"/>
            <p:cNvPicPr>
              <a:picLocks noChangeAspect="1"/>
            </p:cNvPicPr>
            <p:nvPr userDrawn="1"/>
          </p:nvPicPr>
          <p:blipFill>
            <a:blip r:embed="rId2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696" y="5320710"/>
              <a:ext cx="1363247" cy="1350410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3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9580">
              <a:off x="4206166" y="82689"/>
              <a:ext cx="2027433" cy="1976874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 userDrawn="1"/>
          </p:nvPicPr>
          <p:blipFill>
            <a:blip r:embed="rId4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4778" y="4642672"/>
              <a:ext cx="724821" cy="722447"/>
            </a:xfrm>
            <a:prstGeom prst="rect">
              <a:avLst/>
            </a:prstGeom>
          </p:spPr>
        </p:pic>
      </p:grpSp>
      <p:sp>
        <p:nvSpPr>
          <p:cNvPr id="41" name="Text Placeholder 2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70472" y="832305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2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377420" y="1965784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4" name="Text Placeholder 23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11059225" y="4185380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45" name="Text Placeholder 23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7447001" y="1571001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46" name="Text Placeholder 23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479659" y="2216535"/>
            <a:ext cx="4364894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15" name="テキスト プレースホルダー 36"/>
          <p:cNvSpPr txBox="1">
            <a:spLocks/>
          </p:cNvSpPr>
          <p:nvPr userDrawn="1"/>
        </p:nvSpPr>
        <p:spPr bwMode="auto">
          <a:xfrm>
            <a:off x="591670" y="6376509"/>
            <a:ext cx="11306221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rgbClr val="174F72"/>
                </a:solidFill>
                <a:latin typeface="Calibri" charset="0"/>
              </a:rPr>
              <a:t>EMERGE</a:t>
            </a:r>
            <a:r>
              <a:rPr lang="en-US" altLang="ja-JP" sz="1100" b="1" dirty="0">
                <a:solidFill>
                  <a:srgbClr val="392E85"/>
                </a:solidFill>
                <a:latin typeface="Calibri" charset="0"/>
              </a:rPr>
              <a:t>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empowering female entrepreneurs in engineering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56063" flipH="1">
            <a:off x="23560" y="6215909"/>
            <a:ext cx="740284" cy="569976"/>
          </a:xfrm>
          <a:prstGeom prst="rect">
            <a:avLst/>
          </a:prstGeom>
        </p:spPr>
      </p:pic>
      <p:cxnSp>
        <p:nvCxnSpPr>
          <p:cNvPr id="32" name="Straight Connector 31"/>
          <p:cNvCxnSpPr/>
          <p:nvPr userDrawn="1"/>
        </p:nvCxnSpPr>
        <p:spPr>
          <a:xfrm flipH="1">
            <a:off x="178507" y="1724532"/>
            <a:ext cx="5569265" cy="0"/>
          </a:xfrm>
          <a:prstGeom prst="line">
            <a:avLst/>
          </a:prstGeom>
          <a:ln w="28575">
            <a:solidFill>
              <a:srgbClr val="174F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op - Text Bottom (NAV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1628" y="7397"/>
            <a:ext cx="12167420" cy="4409769"/>
          </a:xfrm>
          <a:custGeom>
            <a:avLst/>
            <a:gdLst>
              <a:gd name="connsiteX0" fmla="*/ 0 w 12177713"/>
              <a:gd name="connsiteY0" fmla="*/ 0 h 4835525"/>
              <a:gd name="connsiteX1" fmla="*/ 6088857 w 12177713"/>
              <a:gd name="connsiteY1" fmla="*/ 0 h 4835525"/>
              <a:gd name="connsiteX2" fmla="*/ 12177714 w 12177713"/>
              <a:gd name="connsiteY2" fmla="*/ 2417763 h 4835525"/>
              <a:gd name="connsiteX3" fmla="*/ 6088857 w 12177713"/>
              <a:gd name="connsiteY3" fmla="*/ 4835526 h 4835525"/>
              <a:gd name="connsiteX4" fmla="*/ 0 w 12177713"/>
              <a:gd name="connsiteY4" fmla="*/ 4835525 h 4835525"/>
              <a:gd name="connsiteX5" fmla="*/ 0 w 12177713"/>
              <a:gd name="connsiteY5" fmla="*/ 0 h 4835525"/>
              <a:gd name="connsiteX0" fmla="*/ 0 w 13770334"/>
              <a:gd name="connsiteY0" fmla="*/ 0 h 4835526"/>
              <a:gd name="connsiteX1" fmla="*/ 11958715 w 13770334"/>
              <a:gd name="connsiteY1" fmla="*/ 368709 h 4835526"/>
              <a:gd name="connsiteX2" fmla="*/ 12177714 w 13770334"/>
              <a:gd name="connsiteY2" fmla="*/ 2417763 h 4835526"/>
              <a:gd name="connsiteX3" fmla="*/ 6088857 w 13770334"/>
              <a:gd name="connsiteY3" fmla="*/ 4835526 h 4835526"/>
              <a:gd name="connsiteX4" fmla="*/ 0 w 13770334"/>
              <a:gd name="connsiteY4" fmla="*/ 4835525 h 4835526"/>
              <a:gd name="connsiteX5" fmla="*/ 0 w 13770334"/>
              <a:gd name="connsiteY5" fmla="*/ 0 h 4835526"/>
              <a:gd name="connsiteX0" fmla="*/ 0 w 13957524"/>
              <a:gd name="connsiteY0" fmla="*/ 0 h 4835526"/>
              <a:gd name="connsiteX1" fmla="*/ 12224186 w 13957524"/>
              <a:gd name="connsiteY1" fmla="*/ 147484 h 4835526"/>
              <a:gd name="connsiteX2" fmla="*/ 12177714 w 13957524"/>
              <a:gd name="connsiteY2" fmla="*/ 2417763 h 4835526"/>
              <a:gd name="connsiteX3" fmla="*/ 6088857 w 13957524"/>
              <a:gd name="connsiteY3" fmla="*/ 4835526 h 4835526"/>
              <a:gd name="connsiteX4" fmla="*/ 0 w 13957524"/>
              <a:gd name="connsiteY4" fmla="*/ 4835525 h 4835526"/>
              <a:gd name="connsiteX5" fmla="*/ 0 w 13957524"/>
              <a:gd name="connsiteY5" fmla="*/ 0 h 4835526"/>
              <a:gd name="connsiteX0" fmla="*/ 0 w 13957524"/>
              <a:gd name="connsiteY0" fmla="*/ 0 h 4835526"/>
              <a:gd name="connsiteX1" fmla="*/ 12224186 w 13957524"/>
              <a:gd name="connsiteY1" fmla="*/ 147484 h 4835526"/>
              <a:gd name="connsiteX2" fmla="*/ 12177714 w 13957524"/>
              <a:gd name="connsiteY2" fmla="*/ 2417763 h 4835526"/>
              <a:gd name="connsiteX3" fmla="*/ 6088857 w 13957524"/>
              <a:gd name="connsiteY3" fmla="*/ 4835526 h 4835526"/>
              <a:gd name="connsiteX4" fmla="*/ 309717 w 13957524"/>
              <a:gd name="connsiteY4" fmla="*/ 1649873 h 4835526"/>
              <a:gd name="connsiteX5" fmla="*/ 0 w 13957524"/>
              <a:gd name="connsiteY5" fmla="*/ 0 h 4835526"/>
              <a:gd name="connsiteX0" fmla="*/ 46472 w 14308830"/>
              <a:gd name="connsiteY0" fmla="*/ 0 h 4245590"/>
              <a:gd name="connsiteX1" fmla="*/ 12270658 w 14308830"/>
              <a:gd name="connsiteY1" fmla="*/ 147484 h 4245590"/>
              <a:gd name="connsiteX2" fmla="*/ 12224186 w 14308830"/>
              <a:gd name="connsiteY2" fmla="*/ 2417763 h 4245590"/>
              <a:gd name="connsiteX3" fmla="*/ 0 w 14308830"/>
              <a:gd name="connsiteY3" fmla="*/ 4245590 h 4245590"/>
              <a:gd name="connsiteX4" fmla="*/ 356189 w 14308830"/>
              <a:gd name="connsiteY4" fmla="*/ 1649873 h 4245590"/>
              <a:gd name="connsiteX5" fmla="*/ 46472 w 14308830"/>
              <a:gd name="connsiteY5" fmla="*/ 0 h 4245590"/>
              <a:gd name="connsiteX0" fmla="*/ 46472 w 14267459"/>
              <a:gd name="connsiteY0" fmla="*/ 0 h 4538991"/>
              <a:gd name="connsiteX1" fmla="*/ 12270658 w 14267459"/>
              <a:gd name="connsiteY1" fmla="*/ 147484 h 4538991"/>
              <a:gd name="connsiteX2" fmla="*/ 12120947 w 14267459"/>
              <a:gd name="connsiteY2" fmla="*/ 4231815 h 4538991"/>
              <a:gd name="connsiteX3" fmla="*/ 0 w 14267459"/>
              <a:gd name="connsiteY3" fmla="*/ 4245590 h 4538991"/>
              <a:gd name="connsiteX4" fmla="*/ 356189 w 14267459"/>
              <a:gd name="connsiteY4" fmla="*/ 1649873 h 4538991"/>
              <a:gd name="connsiteX5" fmla="*/ 46472 w 14267459"/>
              <a:gd name="connsiteY5" fmla="*/ 0 h 4538991"/>
              <a:gd name="connsiteX0" fmla="*/ 46472 w 16153072"/>
              <a:gd name="connsiteY0" fmla="*/ 0 h 4984337"/>
              <a:gd name="connsiteX1" fmla="*/ 12270658 w 16153072"/>
              <a:gd name="connsiteY1" fmla="*/ 147484 h 4984337"/>
              <a:gd name="connsiteX2" fmla="*/ 12120947 w 16153072"/>
              <a:gd name="connsiteY2" fmla="*/ 4231815 h 4984337"/>
              <a:gd name="connsiteX3" fmla="*/ 0 w 16153072"/>
              <a:gd name="connsiteY3" fmla="*/ 4245590 h 4984337"/>
              <a:gd name="connsiteX4" fmla="*/ 356189 w 16153072"/>
              <a:gd name="connsiteY4" fmla="*/ 1649873 h 4984337"/>
              <a:gd name="connsiteX5" fmla="*/ 46472 w 16153072"/>
              <a:gd name="connsiteY5" fmla="*/ 0 h 4984337"/>
              <a:gd name="connsiteX0" fmla="*/ 46472 w 16615985"/>
              <a:gd name="connsiteY0" fmla="*/ 0 h 5112976"/>
              <a:gd name="connsiteX1" fmla="*/ 12270658 w 16615985"/>
              <a:gd name="connsiteY1" fmla="*/ 147484 h 5112976"/>
              <a:gd name="connsiteX2" fmla="*/ 12120947 w 16615985"/>
              <a:gd name="connsiteY2" fmla="*/ 4231815 h 5112976"/>
              <a:gd name="connsiteX3" fmla="*/ 0 w 16615985"/>
              <a:gd name="connsiteY3" fmla="*/ 4245590 h 5112976"/>
              <a:gd name="connsiteX4" fmla="*/ 356189 w 16615985"/>
              <a:gd name="connsiteY4" fmla="*/ 1649873 h 5112976"/>
              <a:gd name="connsiteX5" fmla="*/ 46472 w 16615985"/>
              <a:gd name="connsiteY5" fmla="*/ 0 h 5112976"/>
              <a:gd name="connsiteX0" fmla="*/ 50189 w 16619702"/>
              <a:gd name="connsiteY0" fmla="*/ 0 h 5112976"/>
              <a:gd name="connsiteX1" fmla="*/ 12274375 w 16619702"/>
              <a:gd name="connsiteY1" fmla="*/ 147484 h 5112976"/>
              <a:gd name="connsiteX2" fmla="*/ 12124664 w 16619702"/>
              <a:gd name="connsiteY2" fmla="*/ 4231815 h 5112976"/>
              <a:gd name="connsiteX3" fmla="*/ 3717 w 16619702"/>
              <a:gd name="connsiteY3" fmla="*/ 4245590 h 5112976"/>
              <a:gd name="connsiteX4" fmla="*/ 359906 w 16619702"/>
              <a:gd name="connsiteY4" fmla="*/ 1649873 h 5112976"/>
              <a:gd name="connsiteX5" fmla="*/ 50189 w 16619702"/>
              <a:gd name="connsiteY5" fmla="*/ 0 h 5112976"/>
              <a:gd name="connsiteX0" fmla="*/ 50141 w 16656845"/>
              <a:gd name="connsiteY0" fmla="*/ 0 h 5072723"/>
              <a:gd name="connsiteX1" fmla="*/ 12274327 w 16656845"/>
              <a:gd name="connsiteY1" fmla="*/ 147484 h 5072723"/>
              <a:gd name="connsiteX2" fmla="*/ 12183610 w 16656845"/>
              <a:gd name="connsiteY2" fmla="*/ 4187570 h 5072723"/>
              <a:gd name="connsiteX3" fmla="*/ 3669 w 16656845"/>
              <a:gd name="connsiteY3" fmla="*/ 4245590 h 5072723"/>
              <a:gd name="connsiteX4" fmla="*/ 359858 w 16656845"/>
              <a:gd name="connsiteY4" fmla="*/ 1649873 h 5072723"/>
              <a:gd name="connsiteX5" fmla="*/ 50141 w 16656845"/>
              <a:gd name="connsiteY5" fmla="*/ 0 h 5072723"/>
              <a:gd name="connsiteX0" fmla="*/ 48410 w 15004891"/>
              <a:gd name="connsiteY0" fmla="*/ 0 h 4598531"/>
              <a:gd name="connsiteX1" fmla="*/ 12272596 w 15004891"/>
              <a:gd name="connsiteY1" fmla="*/ 147484 h 4598531"/>
              <a:gd name="connsiteX2" fmla="*/ 12181879 w 15004891"/>
              <a:gd name="connsiteY2" fmla="*/ 4187570 h 4598531"/>
              <a:gd name="connsiteX3" fmla="*/ 1938 w 15004891"/>
              <a:gd name="connsiteY3" fmla="*/ 4245590 h 4598531"/>
              <a:gd name="connsiteX4" fmla="*/ 358127 w 15004891"/>
              <a:gd name="connsiteY4" fmla="*/ 1649873 h 4598531"/>
              <a:gd name="connsiteX5" fmla="*/ 48410 w 15004891"/>
              <a:gd name="connsiteY5" fmla="*/ 0 h 4598531"/>
              <a:gd name="connsiteX0" fmla="*/ 49782 w 16448836"/>
              <a:gd name="connsiteY0" fmla="*/ 0 h 5056405"/>
              <a:gd name="connsiteX1" fmla="*/ 12273968 w 16448836"/>
              <a:gd name="connsiteY1" fmla="*/ 147484 h 5056405"/>
              <a:gd name="connsiteX2" fmla="*/ 12183251 w 16448836"/>
              <a:gd name="connsiteY2" fmla="*/ 4187570 h 5056405"/>
              <a:gd name="connsiteX3" fmla="*/ 3310 w 16448836"/>
              <a:gd name="connsiteY3" fmla="*/ 4245590 h 5056405"/>
              <a:gd name="connsiteX4" fmla="*/ 359499 w 16448836"/>
              <a:gd name="connsiteY4" fmla="*/ 1649873 h 5056405"/>
              <a:gd name="connsiteX5" fmla="*/ 49782 w 16448836"/>
              <a:gd name="connsiteY5" fmla="*/ 0 h 5056405"/>
              <a:gd name="connsiteX0" fmla="*/ 49409 w 16179660"/>
              <a:gd name="connsiteY0" fmla="*/ 0 h 4997032"/>
              <a:gd name="connsiteX1" fmla="*/ 12273595 w 16179660"/>
              <a:gd name="connsiteY1" fmla="*/ 147484 h 4997032"/>
              <a:gd name="connsiteX2" fmla="*/ 12182878 w 16179660"/>
              <a:gd name="connsiteY2" fmla="*/ 4187570 h 4997032"/>
              <a:gd name="connsiteX3" fmla="*/ 2937 w 16179660"/>
              <a:gd name="connsiteY3" fmla="*/ 4245590 h 4997032"/>
              <a:gd name="connsiteX4" fmla="*/ 359126 w 16179660"/>
              <a:gd name="connsiteY4" fmla="*/ 1649873 h 4997032"/>
              <a:gd name="connsiteX5" fmla="*/ 49409 w 16179660"/>
              <a:gd name="connsiteY5" fmla="*/ 0 h 4997032"/>
              <a:gd name="connsiteX0" fmla="*/ 49409 w 16179660"/>
              <a:gd name="connsiteY0" fmla="*/ 0 h 4997032"/>
              <a:gd name="connsiteX1" fmla="*/ 12273595 w 16179660"/>
              <a:gd name="connsiteY1" fmla="*/ 147484 h 4997032"/>
              <a:gd name="connsiteX2" fmla="*/ 12182878 w 16179660"/>
              <a:gd name="connsiteY2" fmla="*/ 4187570 h 4997032"/>
              <a:gd name="connsiteX3" fmla="*/ 2937 w 16179660"/>
              <a:gd name="connsiteY3" fmla="*/ 4245590 h 4997032"/>
              <a:gd name="connsiteX4" fmla="*/ 19913 w 16179660"/>
              <a:gd name="connsiteY4" fmla="*/ 646982 h 4997032"/>
              <a:gd name="connsiteX5" fmla="*/ 49409 w 16179660"/>
              <a:gd name="connsiteY5" fmla="*/ 0 h 4997032"/>
              <a:gd name="connsiteX0" fmla="*/ 1656983 w 16179660"/>
              <a:gd name="connsiteY0" fmla="*/ 29496 h 4849548"/>
              <a:gd name="connsiteX1" fmla="*/ 12273595 w 16179660"/>
              <a:gd name="connsiteY1" fmla="*/ 0 h 4849548"/>
              <a:gd name="connsiteX2" fmla="*/ 12182878 w 16179660"/>
              <a:gd name="connsiteY2" fmla="*/ 4040086 h 4849548"/>
              <a:gd name="connsiteX3" fmla="*/ 2937 w 16179660"/>
              <a:gd name="connsiteY3" fmla="*/ 4098106 h 4849548"/>
              <a:gd name="connsiteX4" fmla="*/ 19913 w 16179660"/>
              <a:gd name="connsiteY4" fmla="*/ 499498 h 4849548"/>
              <a:gd name="connsiteX5" fmla="*/ 1656983 w 16179660"/>
              <a:gd name="connsiteY5" fmla="*/ 29496 h 4849548"/>
              <a:gd name="connsiteX0" fmla="*/ 1656983 w 16179660"/>
              <a:gd name="connsiteY0" fmla="*/ 252669 h 5072721"/>
              <a:gd name="connsiteX1" fmla="*/ 12273595 w 16179660"/>
              <a:gd name="connsiteY1" fmla="*/ 223173 h 5072721"/>
              <a:gd name="connsiteX2" fmla="*/ 12182878 w 16179660"/>
              <a:gd name="connsiteY2" fmla="*/ 4263259 h 5072721"/>
              <a:gd name="connsiteX3" fmla="*/ 2937 w 16179660"/>
              <a:gd name="connsiteY3" fmla="*/ 4321279 h 5072721"/>
              <a:gd name="connsiteX4" fmla="*/ 34662 w 16179660"/>
              <a:gd name="connsiteY4" fmla="*/ 0 h 5072721"/>
              <a:gd name="connsiteX5" fmla="*/ 1656983 w 16179660"/>
              <a:gd name="connsiteY5" fmla="*/ 252669 h 5072721"/>
              <a:gd name="connsiteX0" fmla="*/ 1622559 w 14253173"/>
              <a:gd name="connsiteY0" fmla="*/ 252669 h 4720693"/>
              <a:gd name="connsiteX1" fmla="*/ 12239171 w 14253173"/>
              <a:gd name="connsiteY1" fmla="*/ 223173 h 4720693"/>
              <a:gd name="connsiteX2" fmla="*/ 12148454 w 14253173"/>
              <a:gd name="connsiteY2" fmla="*/ 4263259 h 4720693"/>
              <a:gd name="connsiteX3" fmla="*/ 86500 w 14253173"/>
              <a:gd name="connsiteY3" fmla="*/ 4350775 h 4720693"/>
              <a:gd name="connsiteX4" fmla="*/ 238 w 14253173"/>
              <a:gd name="connsiteY4" fmla="*/ 0 h 4720693"/>
              <a:gd name="connsiteX5" fmla="*/ 1622559 w 14253173"/>
              <a:gd name="connsiteY5" fmla="*/ 252669 h 4720693"/>
              <a:gd name="connsiteX0" fmla="*/ 1622559 w 14253173"/>
              <a:gd name="connsiteY0" fmla="*/ 252669 h 4720693"/>
              <a:gd name="connsiteX1" fmla="*/ 12239171 w 14253173"/>
              <a:gd name="connsiteY1" fmla="*/ 223173 h 4720693"/>
              <a:gd name="connsiteX2" fmla="*/ 12148454 w 14253173"/>
              <a:gd name="connsiteY2" fmla="*/ 4263259 h 4720693"/>
              <a:gd name="connsiteX3" fmla="*/ 86500 w 14253173"/>
              <a:gd name="connsiteY3" fmla="*/ 4350775 h 4720693"/>
              <a:gd name="connsiteX4" fmla="*/ 238 w 14253173"/>
              <a:gd name="connsiteY4" fmla="*/ 0 h 4720693"/>
              <a:gd name="connsiteX5" fmla="*/ 1622559 w 14253173"/>
              <a:gd name="connsiteY5" fmla="*/ 252669 h 4720693"/>
              <a:gd name="connsiteX0" fmla="*/ 1622598 w 14253996"/>
              <a:gd name="connsiteY0" fmla="*/ 252669 h 4712915"/>
              <a:gd name="connsiteX1" fmla="*/ 12239210 w 14253996"/>
              <a:gd name="connsiteY1" fmla="*/ 223173 h 4712915"/>
              <a:gd name="connsiteX2" fmla="*/ 12148493 w 14253996"/>
              <a:gd name="connsiteY2" fmla="*/ 4263259 h 4712915"/>
              <a:gd name="connsiteX3" fmla="*/ 71790 w 14253996"/>
              <a:gd name="connsiteY3" fmla="*/ 4336027 h 4712915"/>
              <a:gd name="connsiteX4" fmla="*/ 277 w 14253996"/>
              <a:gd name="connsiteY4" fmla="*/ 0 h 4712915"/>
              <a:gd name="connsiteX5" fmla="*/ 1622598 w 14253996"/>
              <a:gd name="connsiteY5" fmla="*/ 252669 h 4712915"/>
              <a:gd name="connsiteX0" fmla="*/ 1578644 w 14210042"/>
              <a:gd name="connsiteY0" fmla="*/ 223172 h 4683418"/>
              <a:gd name="connsiteX1" fmla="*/ 12195256 w 14210042"/>
              <a:gd name="connsiteY1" fmla="*/ 193676 h 4683418"/>
              <a:gd name="connsiteX2" fmla="*/ 12104539 w 14210042"/>
              <a:gd name="connsiteY2" fmla="*/ 4233762 h 4683418"/>
              <a:gd name="connsiteX3" fmla="*/ 27836 w 14210042"/>
              <a:gd name="connsiteY3" fmla="*/ 4306530 h 4683418"/>
              <a:gd name="connsiteX4" fmla="*/ 569 w 14210042"/>
              <a:gd name="connsiteY4" fmla="*/ 0 h 4683418"/>
              <a:gd name="connsiteX5" fmla="*/ 1578644 w 14210042"/>
              <a:gd name="connsiteY5" fmla="*/ 223172 h 4683418"/>
              <a:gd name="connsiteX0" fmla="*/ 1578075 w 14209473"/>
              <a:gd name="connsiteY0" fmla="*/ 223172 h 4683418"/>
              <a:gd name="connsiteX1" fmla="*/ 12194687 w 14209473"/>
              <a:gd name="connsiteY1" fmla="*/ 193676 h 4683418"/>
              <a:gd name="connsiteX2" fmla="*/ 12103970 w 14209473"/>
              <a:gd name="connsiteY2" fmla="*/ 4233762 h 4683418"/>
              <a:gd name="connsiteX3" fmla="*/ 27267 w 14209473"/>
              <a:gd name="connsiteY3" fmla="*/ 4306530 h 4683418"/>
              <a:gd name="connsiteX4" fmla="*/ 0 w 14209473"/>
              <a:gd name="connsiteY4" fmla="*/ 0 h 4683418"/>
              <a:gd name="connsiteX5" fmla="*/ 1578075 w 14209473"/>
              <a:gd name="connsiteY5" fmla="*/ 223172 h 4683418"/>
              <a:gd name="connsiteX0" fmla="*/ 1578075 w 14209473"/>
              <a:gd name="connsiteY0" fmla="*/ 223172 h 4683418"/>
              <a:gd name="connsiteX1" fmla="*/ 12194687 w 14209473"/>
              <a:gd name="connsiteY1" fmla="*/ 193676 h 4683418"/>
              <a:gd name="connsiteX2" fmla="*/ 12103970 w 14209473"/>
              <a:gd name="connsiteY2" fmla="*/ 4233762 h 4683418"/>
              <a:gd name="connsiteX3" fmla="*/ 27267 w 14209473"/>
              <a:gd name="connsiteY3" fmla="*/ 4306530 h 4683418"/>
              <a:gd name="connsiteX4" fmla="*/ 0 w 14209473"/>
              <a:gd name="connsiteY4" fmla="*/ 0 h 4683418"/>
              <a:gd name="connsiteX5" fmla="*/ 1578075 w 14209473"/>
              <a:gd name="connsiteY5" fmla="*/ 223172 h 4683418"/>
              <a:gd name="connsiteX0" fmla="*/ 8701546 w 14209473"/>
              <a:gd name="connsiteY0" fmla="*/ 16694 h 4683418"/>
              <a:gd name="connsiteX1" fmla="*/ 12194687 w 14209473"/>
              <a:gd name="connsiteY1" fmla="*/ 193676 h 4683418"/>
              <a:gd name="connsiteX2" fmla="*/ 12103970 w 14209473"/>
              <a:gd name="connsiteY2" fmla="*/ 4233762 h 4683418"/>
              <a:gd name="connsiteX3" fmla="*/ 27267 w 14209473"/>
              <a:gd name="connsiteY3" fmla="*/ 4306530 h 4683418"/>
              <a:gd name="connsiteX4" fmla="*/ 0 w 14209473"/>
              <a:gd name="connsiteY4" fmla="*/ 0 h 4683418"/>
              <a:gd name="connsiteX5" fmla="*/ 8701546 w 14209473"/>
              <a:gd name="connsiteY5" fmla="*/ 16694 h 4683418"/>
              <a:gd name="connsiteX0" fmla="*/ 8701546 w 14209473"/>
              <a:gd name="connsiteY0" fmla="*/ 1945 h 4668669"/>
              <a:gd name="connsiteX1" fmla="*/ 12194687 w 14209473"/>
              <a:gd name="connsiteY1" fmla="*/ 178927 h 4668669"/>
              <a:gd name="connsiteX2" fmla="*/ 12103970 w 14209473"/>
              <a:gd name="connsiteY2" fmla="*/ 4219013 h 4668669"/>
              <a:gd name="connsiteX3" fmla="*/ 27267 w 14209473"/>
              <a:gd name="connsiteY3" fmla="*/ 4291781 h 4668669"/>
              <a:gd name="connsiteX4" fmla="*/ 0 w 14209473"/>
              <a:gd name="connsiteY4" fmla="*/ 0 h 4668669"/>
              <a:gd name="connsiteX5" fmla="*/ 8701546 w 14209473"/>
              <a:gd name="connsiteY5" fmla="*/ 1945 h 4668669"/>
              <a:gd name="connsiteX0" fmla="*/ 12182166 w 14209473"/>
              <a:gd name="connsiteY0" fmla="*/ 16694 h 4668669"/>
              <a:gd name="connsiteX1" fmla="*/ 12194687 w 14209473"/>
              <a:gd name="connsiteY1" fmla="*/ 178927 h 4668669"/>
              <a:gd name="connsiteX2" fmla="*/ 12103970 w 14209473"/>
              <a:gd name="connsiteY2" fmla="*/ 4219013 h 4668669"/>
              <a:gd name="connsiteX3" fmla="*/ 27267 w 14209473"/>
              <a:gd name="connsiteY3" fmla="*/ 4291781 h 4668669"/>
              <a:gd name="connsiteX4" fmla="*/ 0 w 14209473"/>
              <a:gd name="connsiteY4" fmla="*/ 0 h 4668669"/>
              <a:gd name="connsiteX5" fmla="*/ 12182166 w 14209473"/>
              <a:gd name="connsiteY5" fmla="*/ 16694 h 4668669"/>
              <a:gd name="connsiteX0" fmla="*/ 12182166 w 14180684"/>
              <a:gd name="connsiteY0" fmla="*/ 16694 h 4467237"/>
              <a:gd name="connsiteX1" fmla="*/ 12150442 w 14180684"/>
              <a:gd name="connsiteY1" fmla="*/ 4013508 h 4467237"/>
              <a:gd name="connsiteX2" fmla="*/ 12103970 w 14180684"/>
              <a:gd name="connsiteY2" fmla="*/ 4219013 h 4467237"/>
              <a:gd name="connsiteX3" fmla="*/ 27267 w 14180684"/>
              <a:gd name="connsiteY3" fmla="*/ 4291781 h 4467237"/>
              <a:gd name="connsiteX4" fmla="*/ 0 w 14180684"/>
              <a:gd name="connsiteY4" fmla="*/ 0 h 4467237"/>
              <a:gd name="connsiteX5" fmla="*/ 12182166 w 14180684"/>
              <a:gd name="connsiteY5" fmla="*/ 16694 h 4467237"/>
              <a:gd name="connsiteX0" fmla="*/ 12182166 w 12671202"/>
              <a:gd name="connsiteY0" fmla="*/ 16694 h 4467237"/>
              <a:gd name="connsiteX1" fmla="*/ 12150442 w 12671202"/>
              <a:gd name="connsiteY1" fmla="*/ 4013508 h 4467237"/>
              <a:gd name="connsiteX2" fmla="*/ 12103970 w 12671202"/>
              <a:gd name="connsiteY2" fmla="*/ 4219013 h 4467237"/>
              <a:gd name="connsiteX3" fmla="*/ 27267 w 12671202"/>
              <a:gd name="connsiteY3" fmla="*/ 4291781 h 4467237"/>
              <a:gd name="connsiteX4" fmla="*/ 0 w 12671202"/>
              <a:gd name="connsiteY4" fmla="*/ 0 h 4467237"/>
              <a:gd name="connsiteX5" fmla="*/ 12182166 w 12671202"/>
              <a:gd name="connsiteY5" fmla="*/ 16694 h 4467237"/>
              <a:gd name="connsiteX0" fmla="*/ 12182166 w 12972148"/>
              <a:gd name="connsiteY0" fmla="*/ 16694 h 4467237"/>
              <a:gd name="connsiteX1" fmla="*/ 12150442 w 12972148"/>
              <a:gd name="connsiteY1" fmla="*/ 4013508 h 4467237"/>
              <a:gd name="connsiteX2" fmla="*/ 12103970 w 12972148"/>
              <a:gd name="connsiteY2" fmla="*/ 4219013 h 4467237"/>
              <a:gd name="connsiteX3" fmla="*/ 27267 w 12972148"/>
              <a:gd name="connsiteY3" fmla="*/ 4291781 h 4467237"/>
              <a:gd name="connsiteX4" fmla="*/ 0 w 12972148"/>
              <a:gd name="connsiteY4" fmla="*/ 0 h 4467237"/>
              <a:gd name="connsiteX5" fmla="*/ 12182166 w 12972148"/>
              <a:gd name="connsiteY5" fmla="*/ 16694 h 4467237"/>
              <a:gd name="connsiteX0" fmla="*/ 12182166 w 12618536"/>
              <a:gd name="connsiteY0" fmla="*/ 16694 h 4467237"/>
              <a:gd name="connsiteX1" fmla="*/ 12150442 w 12618536"/>
              <a:gd name="connsiteY1" fmla="*/ 4013508 h 4467237"/>
              <a:gd name="connsiteX2" fmla="*/ 12103970 w 12618536"/>
              <a:gd name="connsiteY2" fmla="*/ 4219013 h 4467237"/>
              <a:gd name="connsiteX3" fmla="*/ 27267 w 12618536"/>
              <a:gd name="connsiteY3" fmla="*/ 4291781 h 4467237"/>
              <a:gd name="connsiteX4" fmla="*/ 0 w 12618536"/>
              <a:gd name="connsiteY4" fmla="*/ 0 h 4467237"/>
              <a:gd name="connsiteX5" fmla="*/ 12182166 w 12618536"/>
              <a:gd name="connsiteY5" fmla="*/ 16694 h 4467237"/>
              <a:gd name="connsiteX0" fmla="*/ 12182166 w 12182166"/>
              <a:gd name="connsiteY0" fmla="*/ 16694 h 4351700"/>
              <a:gd name="connsiteX1" fmla="*/ 12150442 w 12182166"/>
              <a:gd name="connsiteY1" fmla="*/ 4013508 h 4351700"/>
              <a:gd name="connsiteX2" fmla="*/ 6352099 w 12182166"/>
              <a:gd name="connsiteY2" fmla="*/ 2803168 h 4351700"/>
              <a:gd name="connsiteX3" fmla="*/ 27267 w 12182166"/>
              <a:gd name="connsiteY3" fmla="*/ 4291781 h 4351700"/>
              <a:gd name="connsiteX4" fmla="*/ 0 w 12182166"/>
              <a:gd name="connsiteY4" fmla="*/ 0 h 4351700"/>
              <a:gd name="connsiteX5" fmla="*/ 12182166 w 12182166"/>
              <a:gd name="connsiteY5" fmla="*/ 16694 h 4351700"/>
              <a:gd name="connsiteX0" fmla="*/ 12182166 w 12194687"/>
              <a:gd name="connsiteY0" fmla="*/ 16694 h 4350591"/>
              <a:gd name="connsiteX1" fmla="*/ 12194687 w 12194687"/>
              <a:gd name="connsiteY1" fmla="*/ 4264231 h 4350591"/>
              <a:gd name="connsiteX2" fmla="*/ 6352099 w 12194687"/>
              <a:gd name="connsiteY2" fmla="*/ 2803168 h 4350591"/>
              <a:gd name="connsiteX3" fmla="*/ 27267 w 12194687"/>
              <a:gd name="connsiteY3" fmla="*/ 4291781 h 4350591"/>
              <a:gd name="connsiteX4" fmla="*/ 0 w 12194687"/>
              <a:gd name="connsiteY4" fmla="*/ 0 h 4350591"/>
              <a:gd name="connsiteX5" fmla="*/ 12182166 w 12194687"/>
              <a:gd name="connsiteY5" fmla="*/ 16694 h 4350591"/>
              <a:gd name="connsiteX0" fmla="*/ 12158475 w 12170996"/>
              <a:gd name="connsiteY0" fmla="*/ 1946 h 4335843"/>
              <a:gd name="connsiteX1" fmla="*/ 12170996 w 12170996"/>
              <a:gd name="connsiteY1" fmla="*/ 4249483 h 4335843"/>
              <a:gd name="connsiteX2" fmla="*/ 6328408 w 12170996"/>
              <a:gd name="connsiteY2" fmla="*/ 2788420 h 4335843"/>
              <a:gd name="connsiteX3" fmla="*/ 3576 w 12170996"/>
              <a:gd name="connsiteY3" fmla="*/ 4277033 h 4335843"/>
              <a:gd name="connsiteX4" fmla="*/ 5805 w 12170996"/>
              <a:gd name="connsiteY4" fmla="*/ 0 h 4335843"/>
              <a:gd name="connsiteX5" fmla="*/ 12158475 w 12170996"/>
              <a:gd name="connsiteY5" fmla="*/ 1946 h 4335843"/>
              <a:gd name="connsiteX0" fmla="*/ 12158475 w 12170996"/>
              <a:gd name="connsiteY0" fmla="*/ 0 h 4333897"/>
              <a:gd name="connsiteX1" fmla="*/ 12170996 w 12170996"/>
              <a:gd name="connsiteY1" fmla="*/ 4247537 h 4333897"/>
              <a:gd name="connsiteX2" fmla="*/ 6328408 w 12170996"/>
              <a:gd name="connsiteY2" fmla="*/ 2786474 h 4333897"/>
              <a:gd name="connsiteX3" fmla="*/ 3576 w 12170996"/>
              <a:gd name="connsiteY3" fmla="*/ 4275087 h 4333897"/>
              <a:gd name="connsiteX4" fmla="*/ 5805 w 12170996"/>
              <a:gd name="connsiteY4" fmla="*/ 27550 h 4333897"/>
              <a:gd name="connsiteX5" fmla="*/ 12158475 w 12170996"/>
              <a:gd name="connsiteY5" fmla="*/ 0 h 4333897"/>
              <a:gd name="connsiteX0" fmla="*/ 12158475 w 12170996"/>
              <a:gd name="connsiteY0" fmla="*/ 0 h 4377156"/>
              <a:gd name="connsiteX1" fmla="*/ 12170996 w 12170996"/>
              <a:gd name="connsiteY1" fmla="*/ 4247537 h 4377156"/>
              <a:gd name="connsiteX2" fmla="*/ 6328408 w 12170996"/>
              <a:gd name="connsiteY2" fmla="*/ 2786474 h 4377156"/>
              <a:gd name="connsiteX3" fmla="*/ 3576 w 12170996"/>
              <a:gd name="connsiteY3" fmla="*/ 4319332 h 4377156"/>
              <a:gd name="connsiteX4" fmla="*/ 5805 w 12170996"/>
              <a:gd name="connsiteY4" fmla="*/ 27550 h 4377156"/>
              <a:gd name="connsiteX5" fmla="*/ 12158475 w 12170996"/>
              <a:gd name="connsiteY5" fmla="*/ 0 h 4377156"/>
              <a:gd name="connsiteX0" fmla="*/ 12154899 w 12167420"/>
              <a:gd name="connsiteY0" fmla="*/ 0 h 4319332"/>
              <a:gd name="connsiteX1" fmla="*/ 12167420 w 12167420"/>
              <a:gd name="connsiteY1" fmla="*/ 4247537 h 4319332"/>
              <a:gd name="connsiteX2" fmla="*/ 6324832 w 12167420"/>
              <a:gd name="connsiteY2" fmla="*/ 2786474 h 4319332"/>
              <a:gd name="connsiteX3" fmla="*/ 0 w 12167420"/>
              <a:gd name="connsiteY3" fmla="*/ 4319332 h 4319332"/>
              <a:gd name="connsiteX4" fmla="*/ 2229 w 12167420"/>
              <a:gd name="connsiteY4" fmla="*/ 27550 h 4319332"/>
              <a:gd name="connsiteX5" fmla="*/ 12154899 w 12167420"/>
              <a:gd name="connsiteY5" fmla="*/ 0 h 4319332"/>
              <a:gd name="connsiteX0" fmla="*/ 12154899 w 12167420"/>
              <a:gd name="connsiteY0" fmla="*/ 0 h 4319332"/>
              <a:gd name="connsiteX1" fmla="*/ 12167420 w 12167420"/>
              <a:gd name="connsiteY1" fmla="*/ 4247537 h 4319332"/>
              <a:gd name="connsiteX2" fmla="*/ 6324832 w 12167420"/>
              <a:gd name="connsiteY2" fmla="*/ 2786474 h 4319332"/>
              <a:gd name="connsiteX3" fmla="*/ 0 w 12167420"/>
              <a:gd name="connsiteY3" fmla="*/ 4319332 h 4319332"/>
              <a:gd name="connsiteX4" fmla="*/ 2229 w 12167420"/>
              <a:gd name="connsiteY4" fmla="*/ 27550 h 4319332"/>
              <a:gd name="connsiteX5" fmla="*/ 12154899 w 12167420"/>
              <a:gd name="connsiteY5" fmla="*/ 0 h 4319332"/>
              <a:gd name="connsiteX0" fmla="*/ 12154899 w 12167420"/>
              <a:gd name="connsiteY0" fmla="*/ 0 h 4319332"/>
              <a:gd name="connsiteX1" fmla="*/ 12167420 w 12167420"/>
              <a:gd name="connsiteY1" fmla="*/ 4247537 h 4319332"/>
              <a:gd name="connsiteX2" fmla="*/ 6059361 w 12167420"/>
              <a:gd name="connsiteY2" fmla="*/ 2889712 h 4319332"/>
              <a:gd name="connsiteX3" fmla="*/ 0 w 12167420"/>
              <a:gd name="connsiteY3" fmla="*/ 4319332 h 4319332"/>
              <a:gd name="connsiteX4" fmla="*/ 2229 w 12167420"/>
              <a:gd name="connsiteY4" fmla="*/ 27550 h 4319332"/>
              <a:gd name="connsiteX5" fmla="*/ 12154899 w 12167420"/>
              <a:gd name="connsiteY5" fmla="*/ 0 h 4319332"/>
              <a:gd name="connsiteX0" fmla="*/ 12154899 w 12167420"/>
              <a:gd name="connsiteY0" fmla="*/ 0 h 4407822"/>
              <a:gd name="connsiteX1" fmla="*/ 12167420 w 12167420"/>
              <a:gd name="connsiteY1" fmla="*/ 4247537 h 4407822"/>
              <a:gd name="connsiteX2" fmla="*/ 6059361 w 12167420"/>
              <a:gd name="connsiteY2" fmla="*/ 2889712 h 4407822"/>
              <a:gd name="connsiteX3" fmla="*/ 0 w 12167420"/>
              <a:gd name="connsiteY3" fmla="*/ 4407822 h 4407822"/>
              <a:gd name="connsiteX4" fmla="*/ 2229 w 12167420"/>
              <a:gd name="connsiteY4" fmla="*/ 27550 h 4407822"/>
              <a:gd name="connsiteX5" fmla="*/ 12154899 w 12167420"/>
              <a:gd name="connsiteY5" fmla="*/ 0 h 4407822"/>
              <a:gd name="connsiteX0" fmla="*/ 12154899 w 12167420"/>
              <a:gd name="connsiteY0" fmla="*/ 1947 h 4409769"/>
              <a:gd name="connsiteX1" fmla="*/ 12167420 w 12167420"/>
              <a:gd name="connsiteY1" fmla="*/ 4249484 h 4409769"/>
              <a:gd name="connsiteX2" fmla="*/ 6059361 w 12167420"/>
              <a:gd name="connsiteY2" fmla="*/ 2891659 h 4409769"/>
              <a:gd name="connsiteX3" fmla="*/ 0 w 12167420"/>
              <a:gd name="connsiteY3" fmla="*/ 4409769 h 4409769"/>
              <a:gd name="connsiteX4" fmla="*/ 2229 w 12167420"/>
              <a:gd name="connsiteY4" fmla="*/ 0 h 4409769"/>
              <a:gd name="connsiteX5" fmla="*/ 12154899 w 12167420"/>
              <a:gd name="connsiteY5" fmla="*/ 1947 h 4409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67420" h="4409769">
                <a:moveTo>
                  <a:pt x="12154899" y="1947"/>
                </a:moveTo>
                <a:cubicBezTo>
                  <a:pt x="12159073" y="1417793"/>
                  <a:pt x="12163246" y="2833638"/>
                  <a:pt x="12167420" y="4249484"/>
                </a:cubicBezTo>
                <a:cubicBezTo>
                  <a:pt x="10383016" y="3320336"/>
                  <a:pt x="8087264" y="2864945"/>
                  <a:pt x="6059361" y="2891659"/>
                </a:cubicBezTo>
                <a:cubicBezTo>
                  <a:pt x="4031458" y="2918373"/>
                  <a:pt x="1268512" y="3392131"/>
                  <a:pt x="0" y="4409769"/>
                </a:cubicBezTo>
                <a:cubicBezTo>
                  <a:pt x="5659" y="2089355"/>
                  <a:pt x="11318" y="1229033"/>
                  <a:pt x="2229" y="0"/>
                </a:cubicBezTo>
                <a:lnTo>
                  <a:pt x="12154899" y="1947"/>
                </a:lnTo>
                <a:close/>
              </a:path>
            </a:pathLst>
          </a:custGeom>
        </p:spPr>
        <p:txBody>
          <a:bodyPr anchor="ctr"/>
          <a:lstStyle>
            <a:lvl1pPr algn="ctr">
              <a:defRPr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to add photo </a:t>
            </a:r>
          </a:p>
        </p:txBody>
      </p:sp>
      <p:sp>
        <p:nvSpPr>
          <p:cNvPr id="12" name="Oval 11"/>
          <p:cNvSpPr/>
          <p:nvPr userDrawn="1"/>
        </p:nvSpPr>
        <p:spPr>
          <a:xfrm flipH="1">
            <a:off x="10837179" y="5366257"/>
            <a:ext cx="1103834" cy="1103834"/>
          </a:xfrm>
          <a:prstGeom prst="ellipse">
            <a:avLst/>
          </a:pr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 userDrawn="1"/>
        </p:nvSpPr>
        <p:spPr>
          <a:xfrm flipH="1">
            <a:off x="3787" y="2843368"/>
            <a:ext cx="12173465" cy="4043593"/>
          </a:xfrm>
          <a:custGeom>
            <a:avLst/>
            <a:gdLst>
              <a:gd name="connsiteX0" fmla="*/ 6058389 w 12173465"/>
              <a:gd name="connsiteY0" fmla="*/ 0 h 4043593"/>
              <a:gd name="connsiteX1" fmla="*/ 150546 w 12173465"/>
              <a:gd name="connsiteY1" fmla="*/ 1318071 h 4043593"/>
              <a:gd name="connsiteX2" fmla="*/ 0 w 12173465"/>
              <a:gd name="connsiteY2" fmla="*/ 1413314 h 4043593"/>
              <a:gd name="connsiteX3" fmla="*/ 0 w 12173465"/>
              <a:gd name="connsiteY3" fmla="*/ 4043593 h 4043593"/>
              <a:gd name="connsiteX4" fmla="*/ 12173465 w 12173465"/>
              <a:gd name="connsiteY4" fmla="*/ 4043593 h 4043593"/>
              <a:gd name="connsiteX5" fmla="*/ 12173465 w 12173465"/>
              <a:gd name="connsiteY5" fmla="*/ 1449177 h 4043593"/>
              <a:gd name="connsiteX6" fmla="*/ 11966232 w 12173465"/>
              <a:gd name="connsiteY6" fmla="*/ 1318071 h 4043593"/>
              <a:gd name="connsiteX7" fmla="*/ 6058389 w 12173465"/>
              <a:gd name="connsiteY7" fmla="*/ 0 h 4043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73465" h="4043593">
                <a:moveTo>
                  <a:pt x="6058389" y="0"/>
                </a:moveTo>
                <a:cubicBezTo>
                  <a:pt x="3679934" y="0"/>
                  <a:pt x="1554793" y="513092"/>
                  <a:pt x="150546" y="1318071"/>
                </a:cubicBezTo>
                <a:lnTo>
                  <a:pt x="0" y="1413314"/>
                </a:lnTo>
                <a:lnTo>
                  <a:pt x="0" y="4043593"/>
                </a:lnTo>
                <a:lnTo>
                  <a:pt x="12173465" y="4043593"/>
                </a:lnTo>
                <a:lnTo>
                  <a:pt x="12173465" y="1449177"/>
                </a:lnTo>
                <a:lnTo>
                  <a:pt x="11966232" y="1318071"/>
                </a:lnTo>
                <a:cubicBezTo>
                  <a:pt x="10561984" y="513092"/>
                  <a:pt x="8436844" y="0"/>
                  <a:pt x="6058389" y="0"/>
                </a:cubicBezTo>
                <a:close/>
              </a:path>
            </a:pathLst>
          </a:custGeom>
          <a:solidFill>
            <a:srgbClr val="174F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Arc 19"/>
          <p:cNvSpPr/>
          <p:nvPr userDrawn="1"/>
        </p:nvSpPr>
        <p:spPr>
          <a:xfrm>
            <a:off x="-274058" y="3098207"/>
            <a:ext cx="13412102" cy="4572000"/>
          </a:xfrm>
          <a:prstGeom prst="arc">
            <a:avLst>
              <a:gd name="adj1" fmla="val 11191005"/>
              <a:gd name="adj2" fmla="val 20906242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 userDrawn="1"/>
        </p:nvCxnSpPr>
        <p:spPr>
          <a:xfrm flipH="1">
            <a:off x="332508" y="4442958"/>
            <a:ext cx="116286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84"/>
          <p:cNvSpPr>
            <a:spLocks noGrp="1"/>
          </p:cNvSpPr>
          <p:nvPr>
            <p:ph type="body" sz="quarter" idx="25" hasCustomPrompt="1"/>
          </p:nvPr>
        </p:nvSpPr>
        <p:spPr>
          <a:xfrm>
            <a:off x="332508" y="4612984"/>
            <a:ext cx="11545518" cy="63386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27" name="Text Placeholder 74"/>
          <p:cNvSpPr>
            <a:spLocks noGrp="1"/>
          </p:cNvSpPr>
          <p:nvPr>
            <p:ph type="body" sz="quarter" idx="20" hasCustomPrompt="1"/>
          </p:nvPr>
        </p:nvSpPr>
        <p:spPr>
          <a:xfrm>
            <a:off x="332508" y="3642949"/>
            <a:ext cx="11545518" cy="629984"/>
          </a:xfr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テキスト プレースホルダー 36"/>
          <p:cNvSpPr txBox="1">
            <a:spLocks/>
          </p:cNvSpPr>
          <p:nvPr userDrawn="1"/>
        </p:nvSpPr>
        <p:spPr bwMode="auto">
          <a:xfrm>
            <a:off x="591670" y="6376509"/>
            <a:ext cx="11306221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chemeClr val="bg1"/>
                </a:solidFill>
                <a:latin typeface="Calibri" charset="0"/>
              </a:rPr>
              <a:t>EMERGE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empowering female entrepreneurs in engineering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56063" flipH="1">
            <a:off x="23560" y="6215909"/>
            <a:ext cx="740284" cy="56997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6587" y="3382252"/>
            <a:ext cx="1086833" cy="107659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4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0420" flipH="1">
            <a:off x="53262" y="3174707"/>
            <a:ext cx="1313993" cy="12812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Top - Text Bottom (PI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1628" y="7397"/>
            <a:ext cx="12167420" cy="4409769"/>
          </a:xfrm>
          <a:custGeom>
            <a:avLst/>
            <a:gdLst>
              <a:gd name="connsiteX0" fmla="*/ 0 w 12177713"/>
              <a:gd name="connsiteY0" fmla="*/ 0 h 4835525"/>
              <a:gd name="connsiteX1" fmla="*/ 6088857 w 12177713"/>
              <a:gd name="connsiteY1" fmla="*/ 0 h 4835525"/>
              <a:gd name="connsiteX2" fmla="*/ 12177714 w 12177713"/>
              <a:gd name="connsiteY2" fmla="*/ 2417763 h 4835525"/>
              <a:gd name="connsiteX3" fmla="*/ 6088857 w 12177713"/>
              <a:gd name="connsiteY3" fmla="*/ 4835526 h 4835525"/>
              <a:gd name="connsiteX4" fmla="*/ 0 w 12177713"/>
              <a:gd name="connsiteY4" fmla="*/ 4835525 h 4835525"/>
              <a:gd name="connsiteX5" fmla="*/ 0 w 12177713"/>
              <a:gd name="connsiteY5" fmla="*/ 0 h 4835525"/>
              <a:gd name="connsiteX0" fmla="*/ 0 w 13770334"/>
              <a:gd name="connsiteY0" fmla="*/ 0 h 4835526"/>
              <a:gd name="connsiteX1" fmla="*/ 11958715 w 13770334"/>
              <a:gd name="connsiteY1" fmla="*/ 368709 h 4835526"/>
              <a:gd name="connsiteX2" fmla="*/ 12177714 w 13770334"/>
              <a:gd name="connsiteY2" fmla="*/ 2417763 h 4835526"/>
              <a:gd name="connsiteX3" fmla="*/ 6088857 w 13770334"/>
              <a:gd name="connsiteY3" fmla="*/ 4835526 h 4835526"/>
              <a:gd name="connsiteX4" fmla="*/ 0 w 13770334"/>
              <a:gd name="connsiteY4" fmla="*/ 4835525 h 4835526"/>
              <a:gd name="connsiteX5" fmla="*/ 0 w 13770334"/>
              <a:gd name="connsiteY5" fmla="*/ 0 h 4835526"/>
              <a:gd name="connsiteX0" fmla="*/ 0 w 13957524"/>
              <a:gd name="connsiteY0" fmla="*/ 0 h 4835526"/>
              <a:gd name="connsiteX1" fmla="*/ 12224186 w 13957524"/>
              <a:gd name="connsiteY1" fmla="*/ 147484 h 4835526"/>
              <a:gd name="connsiteX2" fmla="*/ 12177714 w 13957524"/>
              <a:gd name="connsiteY2" fmla="*/ 2417763 h 4835526"/>
              <a:gd name="connsiteX3" fmla="*/ 6088857 w 13957524"/>
              <a:gd name="connsiteY3" fmla="*/ 4835526 h 4835526"/>
              <a:gd name="connsiteX4" fmla="*/ 0 w 13957524"/>
              <a:gd name="connsiteY4" fmla="*/ 4835525 h 4835526"/>
              <a:gd name="connsiteX5" fmla="*/ 0 w 13957524"/>
              <a:gd name="connsiteY5" fmla="*/ 0 h 4835526"/>
              <a:gd name="connsiteX0" fmla="*/ 0 w 13957524"/>
              <a:gd name="connsiteY0" fmla="*/ 0 h 4835526"/>
              <a:gd name="connsiteX1" fmla="*/ 12224186 w 13957524"/>
              <a:gd name="connsiteY1" fmla="*/ 147484 h 4835526"/>
              <a:gd name="connsiteX2" fmla="*/ 12177714 w 13957524"/>
              <a:gd name="connsiteY2" fmla="*/ 2417763 h 4835526"/>
              <a:gd name="connsiteX3" fmla="*/ 6088857 w 13957524"/>
              <a:gd name="connsiteY3" fmla="*/ 4835526 h 4835526"/>
              <a:gd name="connsiteX4" fmla="*/ 309717 w 13957524"/>
              <a:gd name="connsiteY4" fmla="*/ 1649873 h 4835526"/>
              <a:gd name="connsiteX5" fmla="*/ 0 w 13957524"/>
              <a:gd name="connsiteY5" fmla="*/ 0 h 4835526"/>
              <a:gd name="connsiteX0" fmla="*/ 46472 w 14308830"/>
              <a:gd name="connsiteY0" fmla="*/ 0 h 4245590"/>
              <a:gd name="connsiteX1" fmla="*/ 12270658 w 14308830"/>
              <a:gd name="connsiteY1" fmla="*/ 147484 h 4245590"/>
              <a:gd name="connsiteX2" fmla="*/ 12224186 w 14308830"/>
              <a:gd name="connsiteY2" fmla="*/ 2417763 h 4245590"/>
              <a:gd name="connsiteX3" fmla="*/ 0 w 14308830"/>
              <a:gd name="connsiteY3" fmla="*/ 4245590 h 4245590"/>
              <a:gd name="connsiteX4" fmla="*/ 356189 w 14308830"/>
              <a:gd name="connsiteY4" fmla="*/ 1649873 h 4245590"/>
              <a:gd name="connsiteX5" fmla="*/ 46472 w 14308830"/>
              <a:gd name="connsiteY5" fmla="*/ 0 h 4245590"/>
              <a:gd name="connsiteX0" fmla="*/ 46472 w 14267459"/>
              <a:gd name="connsiteY0" fmla="*/ 0 h 4538991"/>
              <a:gd name="connsiteX1" fmla="*/ 12270658 w 14267459"/>
              <a:gd name="connsiteY1" fmla="*/ 147484 h 4538991"/>
              <a:gd name="connsiteX2" fmla="*/ 12120947 w 14267459"/>
              <a:gd name="connsiteY2" fmla="*/ 4231815 h 4538991"/>
              <a:gd name="connsiteX3" fmla="*/ 0 w 14267459"/>
              <a:gd name="connsiteY3" fmla="*/ 4245590 h 4538991"/>
              <a:gd name="connsiteX4" fmla="*/ 356189 w 14267459"/>
              <a:gd name="connsiteY4" fmla="*/ 1649873 h 4538991"/>
              <a:gd name="connsiteX5" fmla="*/ 46472 w 14267459"/>
              <a:gd name="connsiteY5" fmla="*/ 0 h 4538991"/>
              <a:gd name="connsiteX0" fmla="*/ 46472 w 16153072"/>
              <a:gd name="connsiteY0" fmla="*/ 0 h 4984337"/>
              <a:gd name="connsiteX1" fmla="*/ 12270658 w 16153072"/>
              <a:gd name="connsiteY1" fmla="*/ 147484 h 4984337"/>
              <a:gd name="connsiteX2" fmla="*/ 12120947 w 16153072"/>
              <a:gd name="connsiteY2" fmla="*/ 4231815 h 4984337"/>
              <a:gd name="connsiteX3" fmla="*/ 0 w 16153072"/>
              <a:gd name="connsiteY3" fmla="*/ 4245590 h 4984337"/>
              <a:gd name="connsiteX4" fmla="*/ 356189 w 16153072"/>
              <a:gd name="connsiteY4" fmla="*/ 1649873 h 4984337"/>
              <a:gd name="connsiteX5" fmla="*/ 46472 w 16153072"/>
              <a:gd name="connsiteY5" fmla="*/ 0 h 4984337"/>
              <a:gd name="connsiteX0" fmla="*/ 46472 w 16615985"/>
              <a:gd name="connsiteY0" fmla="*/ 0 h 5112976"/>
              <a:gd name="connsiteX1" fmla="*/ 12270658 w 16615985"/>
              <a:gd name="connsiteY1" fmla="*/ 147484 h 5112976"/>
              <a:gd name="connsiteX2" fmla="*/ 12120947 w 16615985"/>
              <a:gd name="connsiteY2" fmla="*/ 4231815 h 5112976"/>
              <a:gd name="connsiteX3" fmla="*/ 0 w 16615985"/>
              <a:gd name="connsiteY3" fmla="*/ 4245590 h 5112976"/>
              <a:gd name="connsiteX4" fmla="*/ 356189 w 16615985"/>
              <a:gd name="connsiteY4" fmla="*/ 1649873 h 5112976"/>
              <a:gd name="connsiteX5" fmla="*/ 46472 w 16615985"/>
              <a:gd name="connsiteY5" fmla="*/ 0 h 5112976"/>
              <a:gd name="connsiteX0" fmla="*/ 50189 w 16619702"/>
              <a:gd name="connsiteY0" fmla="*/ 0 h 5112976"/>
              <a:gd name="connsiteX1" fmla="*/ 12274375 w 16619702"/>
              <a:gd name="connsiteY1" fmla="*/ 147484 h 5112976"/>
              <a:gd name="connsiteX2" fmla="*/ 12124664 w 16619702"/>
              <a:gd name="connsiteY2" fmla="*/ 4231815 h 5112976"/>
              <a:gd name="connsiteX3" fmla="*/ 3717 w 16619702"/>
              <a:gd name="connsiteY3" fmla="*/ 4245590 h 5112976"/>
              <a:gd name="connsiteX4" fmla="*/ 359906 w 16619702"/>
              <a:gd name="connsiteY4" fmla="*/ 1649873 h 5112976"/>
              <a:gd name="connsiteX5" fmla="*/ 50189 w 16619702"/>
              <a:gd name="connsiteY5" fmla="*/ 0 h 5112976"/>
              <a:gd name="connsiteX0" fmla="*/ 50141 w 16656845"/>
              <a:gd name="connsiteY0" fmla="*/ 0 h 5072723"/>
              <a:gd name="connsiteX1" fmla="*/ 12274327 w 16656845"/>
              <a:gd name="connsiteY1" fmla="*/ 147484 h 5072723"/>
              <a:gd name="connsiteX2" fmla="*/ 12183610 w 16656845"/>
              <a:gd name="connsiteY2" fmla="*/ 4187570 h 5072723"/>
              <a:gd name="connsiteX3" fmla="*/ 3669 w 16656845"/>
              <a:gd name="connsiteY3" fmla="*/ 4245590 h 5072723"/>
              <a:gd name="connsiteX4" fmla="*/ 359858 w 16656845"/>
              <a:gd name="connsiteY4" fmla="*/ 1649873 h 5072723"/>
              <a:gd name="connsiteX5" fmla="*/ 50141 w 16656845"/>
              <a:gd name="connsiteY5" fmla="*/ 0 h 5072723"/>
              <a:gd name="connsiteX0" fmla="*/ 48410 w 15004891"/>
              <a:gd name="connsiteY0" fmla="*/ 0 h 4598531"/>
              <a:gd name="connsiteX1" fmla="*/ 12272596 w 15004891"/>
              <a:gd name="connsiteY1" fmla="*/ 147484 h 4598531"/>
              <a:gd name="connsiteX2" fmla="*/ 12181879 w 15004891"/>
              <a:gd name="connsiteY2" fmla="*/ 4187570 h 4598531"/>
              <a:gd name="connsiteX3" fmla="*/ 1938 w 15004891"/>
              <a:gd name="connsiteY3" fmla="*/ 4245590 h 4598531"/>
              <a:gd name="connsiteX4" fmla="*/ 358127 w 15004891"/>
              <a:gd name="connsiteY4" fmla="*/ 1649873 h 4598531"/>
              <a:gd name="connsiteX5" fmla="*/ 48410 w 15004891"/>
              <a:gd name="connsiteY5" fmla="*/ 0 h 4598531"/>
              <a:gd name="connsiteX0" fmla="*/ 49782 w 16448836"/>
              <a:gd name="connsiteY0" fmla="*/ 0 h 5056405"/>
              <a:gd name="connsiteX1" fmla="*/ 12273968 w 16448836"/>
              <a:gd name="connsiteY1" fmla="*/ 147484 h 5056405"/>
              <a:gd name="connsiteX2" fmla="*/ 12183251 w 16448836"/>
              <a:gd name="connsiteY2" fmla="*/ 4187570 h 5056405"/>
              <a:gd name="connsiteX3" fmla="*/ 3310 w 16448836"/>
              <a:gd name="connsiteY3" fmla="*/ 4245590 h 5056405"/>
              <a:gd name="connsiteX4" fmla="*/ 359499 w 16448836"/>
              <a:gd name="connsiteY4" fmla="*/ 1649873 h 5056405"/>
              <a:gd name="connsiteX5" fmla="*/ 49782 w 16448836"/>
              <a:gd name="connsiteY5" fmla="*/ 0 h 5056405"/>
              <a:gd name="connsiteX0" fmla="*/ 49409 w 16179660"/>
              <a:gd name="connsiteY0" fmla="*/ 0 h 4997032"/>
              <a:gd name="connsiteX1" fmla="*/ 12273595 w 16179660"/>
              <a:gd name="connsiteY1" fmla="*/ 147484 h 4997032"/>
              <a:gd name="connsiteX2" fmla="*/ 12182878 w 16179660"/>
              <a:gd name="connsiteY2" fmla="*/ 4187570 h 4997032"/>
              <a:gd name="connsiteX3" fmla="*/ 2937 w 16179660"/>
              <a:gd name="connsiteY3" fmla="*/ 4245590 h 4997032"/>
              <a:gd name="connsiteX4" fmla="*/ 359126 w 16179660"/>
              <a:gd name="connsiteY4" fmla="*/ 1649873 h 4997032"/>
              <a:gd name="connsiteX5" fmla="*/ 49409 w 16179660"/>
              <a:gd name="connsiteY5" fmla="*/ 0 h 4997032"/>
              <a:gd name="connsiteX0" fmla="*/ 49409 w 16179660"/>
              <a:gd name="connsiteY0" fmla="*/ 0 h 4997032"/>
              <a:gd name="connsiteX1" fmla="*/ 12273595 w 16179660"/>
              <a:gd name="connsiteY1" fmla="*/ 147484 h 4997032"/>
              <a:gd name="connsiteX2" fmla="*/ 12182878 w 16179660"/>
              <a:gd name="connsiteY2" fmla="*/ 4187570 h 4997032"/>
              <a:gd name="connsiteX3" fmla="*/ 2937 w 16179660"/>
              <a:gd name="connsiteY3" fmla="*/ 4245590 h 4997032"/>
              <a:gd name="connsiteX4" fmla="*/ 19913 w 16179660"/>
              <a:gd name="connsiteY4" fmla="*/ 646982 h 4997032"/>
              <a:gd name="connsiteX5" fmla="*/ 49409 w 16179660"/>
              <a:gd name="connsiteY5" fmla="*/ 0 h 4997032"/>
              <a:gd name="connsiteX0" fmla="*/ 1656983 w 16179660"/>
              <a:gd name="connsiteY0" fmla="*/ 29496 h 4849548"/>
              <a:gd name="connsiteX1" fmla="*/ 12273595 w 16179660"/>
              <a:gd name="connsiteY1" fmla="*/ 0 h 4849548"/>
              <a:gd name="connsiteX2" fmla="*/ 12182878 w 16179660"/>
              <a:gd name="connsiteY2" fmla="*/ 4040086 h 4849548"/>
              <a:gd name="connsiteX3" fmla="*/ 2937 w 16179660"/>
              <a:gd name="connsiteY3" fmla="*/ 4098106 h 4849548"/>
              <a:gd name="connsiteX4" fmla="*/ 19913 w 16179660"/>
              <a:gd name="connsiteY4" fmla="*/ 499498 h 4849548"/>
              <a:gd name="connsiteX5" fmla="*/ 1656983 w 16179660"/>
              <a:gd name="connsiteY5" fmla="*/ 29496 h 4849548"/>
              <a:gd name="connsiteX0" fmla="*/ 1656983 w 16179660"/>
              <a:gd name="connsiteY0" fmla="*/ 252669 h 5072721"/>
              <a:gd name="connsiteX1" fmla="*/ 12273595 w 16179660"/>
              <a:gd name="connsiteY1" fmla="*/ 223173 h 5072721"/>
              <a:gd name="connsiteX2" fmla="*/ 12182878 w 16179660"/>
              <a:gd name="connsiteY2" fmla="*/ 4263259 h 5072721"/>
              <a:gd name="connsiteX3" fmla="*/ 2937 w 16179660"/>
              <a:gd name="connsiteY3" fmla="*/ 4321279 h 5072721"/>
              <a:gd name="connsiteX4" fmla="*/ 34662 w 16179660"/>
              <a:gd name="connsiteY4" fmla="*/ 0 h 5072721"/>
              <a:gd name="connsiteX5" fmla="*/ 1656983 w 16179660"/>
              <a:gd name="connsiteY5" fmla="*/ 252669 h 5072721"/>
              <a:gd name="connsiteX0" fmla="*/ 1622559 w 14253173"/>
              <a:gd name="connsiteY0" fmla="*/ 252669 h 4720693"/>
              <a:gd name="connsiteX1" fmla="*/ 12239171 w 14253173"/>
              <a:gd name="connsiteY1" fmla="*/ 223173 h 4720693"/>
              <a:gd name="connsiteX2" fmla="*/ 12148454 w 14253173"/>
              <a:gd name="connsiteY2" fmla="*/ 4263259 h 4720693"/>
              <a:gd name="connsiteX3" fmla="*/ 86500 w 14253173"/>
              <a:gd name="connsiteY3" fmla="*/ 4350775 h 4720693"/>
              <a:gd name="connsiteX4" fmla="*/ 238 w 14253173"/>
              <a:gd name="connsiteY4" fmla="*/ 0 h 4720693"/>
              <a:gd name="connsiteX5" fmla="*/ 1622559 w 14253173"/>
              <a:gd name="connsiteY5" fmla="*/ 252669 h 4720693"/>
              <a:gd name="connsiteX0" fmla="*/ 1622559 w 14253173"/>
              <a:gd name="connsiteY0" fmla="*/ 252669 h 4720693"/>
              <a:gd name="connsiteX1" fmla="*/ 12239171 w 14253173"/>
              <a:gd name="connsiteY1" fmla="*/ 223173 h 4720693"/>
              <a:gd name="connsiteX2" fmla="*/ 12148454 w 14253173"/>
              <a:gd name="connsiteY2" fmla="*/ 4263259 h 4720693"/>
              <a:gd name="connsiteX3" fmla="*/ 86500 w 14253173"/>
              <a:gd name="connsiteY3" fmla="*/ 4350775 h 4720693"/>
              <a:gd name="connsiteX4" fmla="*/ 238 w 14253173"/>
              <a:gd name="connsiteY4" fmla="*/ 0 h 4720693"/>
              <a:gd name="connsiteX5" fmla="*/ 1622559 w 14253173"/>
              <a:gd name="connsiteY5" fmla="*/ 252669 h 4720693"/>
              <a:gd name="connsiteX0" fmla="*/ 1622598 w 14253996"/>
              <a:gd name="connsiteY0" fmla="*/ 252669 h 4712915"/>
              <a:gd name="connsiteX1" fmla="*/ 12239210 w 14253996"/>
              <a:gd name="connsiteY1" fmla="*/ 223173 h 4712915"/>
              <a:gd name="connsiteX2" fmla="*/ 12148493 w 14253996"/>
              <a:gd name="connsiteY2" fmla="*/ 4263259 h 4712915"/>
              <a:gd name="connsiteX3" fmla="*/ 71790 w 14253996"/>
              <a:gd name="connsiteY3" fmla="*/ 4336027 h 4712915"/>
              <a:gd name="connsiteX4" fmla="*/ 277 w 14253996"/>
              <a:gd name="connsiteY4" fmla="*/ 0 h 4712915"/>
              <a:gd name="connsiteX5" fmla="*/ 1622598 w 14253996"/>
              <a:gd name="connsiteY5" fmla="*/ 252669 h 4712915"/>
              <a:gd name="connsiteX0" fmla="*/ 1578644 w 14210042"/>
              <a:gd name="connsiteY0" fmla="*/ 223172 h 4683418"/>
              <a:gd name="connsiteX1" fmla="*/ 12195256 w 14210042"/>
              <a:gd name="connsiteY1" fmla="*/ 193676 h 4683418"/>
              <a:gd name="connsiteX2" fmla="*/ 12104539 w 14210042"/>
              <a:gd name="connsiteY2" fmla="*/ 4233762 h 4683418"/>
              <a:gd name="connsiteX3" fmla="*/ 27836 w 14210042"/>
              <a:gd name="connsiteY3" fmla="*/ 4306530 h 4683418"/>
              <a:gd name="connsiteX4" fmla="*/ 569 w 14210042"/>
              <a:gd name="connsiteY4" fmla="*/ 0 h 4683418"/>
              <a:gd name="connsiteX5" fmla="*/ 1578644 w 14210042"/>
              <a:gd name="connsiteY5" fmla="*/ 223172 h 4683418"/>
              <a:gd name="connsiteX0" fmla="*/ 1578075 w 14209473"/>
              <a:gd name="connsiteY0" fmla="*/ 223172 h 4683418"/>
              <a:gd name="connsiteX1" fmla="*/ 12194687 w 14209473"/>
              <a:gd name="connsiteY1" fmla="*/ 193676 h 4683418"/>
              <a:gd name="connsiteX2" fmla="*/ 12103970 w 14209473"/>
              <a:gd name="connsiteY2" fmla="*/ 4233762 h 4683418"/>
              <a:gd name="connsiteX3" fmla="*/ 27267 w 14209473"/>
              <a:gd name="connsiteY3" fmla="*/ 4306530 h 4683418"/>
              <a:gd name="connsiteX4" fmla="*/ 0 w 14209473"/>
              <a:gd name="connsiteY4" fmla="*/ 0 h 4683418"/>
              <a:gd name="connsiteX5" fmla="*/ 1578075 w 14209473"/>
              <a:gd name="connsiteY5" fmla="*/ 223172 h 4683418"/>
              <a:gd name="connsiteX0" fmla="*/ 1578075 w 14209473"/>
              <a:gd name="connsiteY0" fmla="*/ 223172 h 4683418"/>
              <a:gd name="connsiteX1" fmla="*/ 12194687 w 14209473"/>
              <a:gd name="connsiteY1" fmla="*/ 193676 h 4683418"/>
              <a:gd name="connsiteX2" fmla="*/ 12103970 w 14209473"/>
              <a:gd name="connsiteY2" fmla="*/ 4233762 h 4683418"/>
              <a:gd name="connsiteX3" fmla="*/ 27267 w 14209473"/>
              <a:gd name="connsiteY3" fmla="*/ 4306530 h 4683418"/>
              <a:gd name="connsiteX4" fmla="*/ 0 w 14209473"/>
              <a:gd name="connsiteY4" fmla="*/ 0 h 4683418"/>
              <a:gd name="connsiteX5" fmla="*/ 1578075 w 14209473"/>
              <a:gd name="connsiteY5" fmla="*/ 223172 h 4683418"/>
              <a:gd name="connsiteX0" fmla="*/ 8701546 w 14209473"/>
              <a:gd name="connsiteY0" fmla="*/ 16694 h 4683418"/>
              <a:gd name="connsiteX1" fmla="*/ 12194687 w 14209473"/>
              <a:gd name="connsiteY1" fmla="*/ 193676 h 4683418"/>
              <a:gd name="connsiteX2" fmla="*/ 12103970 w 14209473"/>
              <a:gd name="connsiteY2" fmla="*/ 4233762 h 4683418"/>
              <a:gd name="connsiteX3" fmla="*/ 27267 w 14209473"/>
              <a:gd name="connsiteY3" fmla="*/ 4306530 h 4683418"/>
              <a:gd name="connsiteX4" fmla="*/ 0 w 14209473"/>
              <a:gd name="connsiteY4" fmla="*/ 0 h 4683418"/>
              <a:gd name="connsiteX5" fmla="*/ 8701546 w 14209473"/>
              <a:gd name="connsiteY5" fmla="*/ 16694 h 4683418"/>
              <a:gd name="connsiteX0" fmla="*/ 8701546 w 14209473"/>
              <a:gd name="connsiteY0" fmla="*/ 1945 h 4668669"/>
              <a:gd name="connsiteX1" fmla="*/ 12194687 w 14209473"/>
              <a:gd name="connsiteY1" fmla="*/ 178927 h 4668669"/>
              <a:gd name="connsiteX2" fmla="*/ 12103970 w 14209473"/>
              <a:gd name="connsiteY2" fmla="*/ 4219013 h 4668669"/>
              <a:gd name="connsiteX3" fmla="*/ 27267 w 14209473"/>
              <a:gd name="connsiteY3" fmla="*/ 4291781 h 4668669"/>
              <a:gd name="connsiteX4" fmla="*/ 0 w 14209473"/>
              <a:gd name="connsiteY4" fmla="*/ 0 h 4668669"/>
              <a:gd name="connsiteX5" fmla="*/ 8701546 w 14209473"/>
              <a:gd name="connsiteY5" fmla="*/ 1945 h 4668669"/>
              <a:gd name="connsiteX0" fmla="*/ 12182166 w 14209473"/>
              <a:gd name="connsiteY0" fmla="*/ 16694 h 4668669"/>
              <a:gd name="connsiteX1" fmla="*/ 12194687 w 14209473"/>
              <a:gd name="connsiteY1" fmla="*/ 178927 h 4668669"/>
              <a:gd name="connsiteX2" fmla="*/ 12103970 w 14209473"/>
              <a:gd name="connsiteY2" fmla="*/ 4219013 h 4668669"/>
              <a:gd name="connsiteX3" fmla="*/ 27267 w 14209473"/>
              <a:gd name="connsiteY3" fmla="*/ 4291781 h 4668669"/>
              <a:gd name="connsiteX4" fmla="*/ 0 w 14209473"/>
              <a:gd name="connsiteY4" fmla="*/ 0 h 4668669"/>
              <a:gd name="connsiteX5" fmla="*/ 12182166 w 14209473"/>
              <a:gd name="connsiteY5" fmla="*/ 16694 h 4668669"/>
              <a:gd name="connsiteX0" fmla="*/ 12182166 w 14180684"/>
              <a:gd name="connsiteY0" fmla="*/ 16694 h 4467237"/>
              <a:gd name="connsiteX1" fmla="*/ 12150442 w 14180684"/>
              <a:gd name="connsiteY1" fmla="*/ 4013508 h 4467237"/>
              <a:gd name="connsiteX2" fmla="*/ 12103970 w 14180684"/>
              <a:gd name="connsiteY2" fmla="*/ 4219013 h 4467237"/>
              <a:gd name="connsiteX3" fmla="*/ 27267 w 14180684"/>
              <a:gd name="connsiteY3" fmla="*/ 4291781 h 4467237"/>
              <a:gd name="connsiteX4" fmla="*/ 0 w 14180684"/>
              <a:gd name="connsiteY4" fmla="*/ 0 h 4467237"/>
              <a:gd name="connsiteX5" fmla="*/ 12182166 w 14180684"/>
              <a:gd name="connsiteY5" fmla="*/ 16694 h 4467237"/>
              <a:gd name="connsiteX0" fmla="*/ 12182166 w 12671202"/>
              <a:gd name="connsiteY0" fmla="*/ 16694 h 4467237"/>
              <a:gd name="connsiteX1" fmla="*/ 12150442 w 12671202"/>
              <a:gd name="connsiteY1" fmla="*/ 4013508 h 4467237"/>
              <a:gd name="connsiteX2" fmla="*/ 12103970 w 12671202"/>
              <a:gd name="connsiteY2" fmla="*/ 4219013 h 4467237"/>
              <a:gd name="connsiteX3" fmla="*/ 27267 w 12671202"/>
              <a:gd name="connsiteY3" fmla="*/ 4291781 h 4467237"/>
              <a:gd name="connsiteX4" fmla="*/ 0 w 12671202"/>
              <a:gd name="connsiteY4" fmla="*/ 0 h 4467237"/>
              <a:gd name="connsiteX5" fmla="*/ 12182166 w 12671202"/>
              <a:gd name="connsiteY5" fmla="*/ 16694 h 4467237"/>
              <a:gd name="connsiteX0" fmla="*/ 12182166 w 12972148"/>
              <a:gd name="connsiteY0" fmla="*/ 16694 h 4467237"/>
              <a:gd name="connsiteX1" fmla="*/ 12150442 w 12972148"/>
              <a:gd name="connsiteY1" fmla="*/ 4013508 h 4467237"/>
              <a:gd name="connsiteX2" fmla="*/ 12103970 w 12972148"/>
              <a:gd name="connsiteY2" fmla="*/ 4219013 h 4467237"/>
              <a:gd name="connsiteX3" fmla="*/ 27267 w 12972148"/>
              <a:gd name="connsiteY3" fmla="*/ 4291781 h 4467237"/>
              <a:gd name="connsiteX4" fmla="*/ 0 w 12972148"/>
              <a:gd name="connsiteY4" fmla="*/ 0 h 4467237"/>
              <a:gd name="connsiteX5" fmla="*/ 12182166 w 12972148"/>
              <a:gd name="connsiteY5" fmla="*/ 16694 h 4467237"/>
              <a:gd name="connsiteX0" fmla="*/ 12182166 w 12618536"/>
              <a:gd name="connsiteY0" fmla="*/ 16694 h 4467237"/>
              <a:gd name="connsiteX1" fmla="*/ 12150442 w 12618536"/>
              <a:gd name="connsiteY1" fmla="*/ 4013508 h 4467237"/>
              <a:gd name="connsiteX2" fmla="*/ 12103970 w 12618536"/>
              <a:gd name="connsiteY2" fmla="*/ 4219013 h 4467237"/>
              <a:gd name="connsiteX3" fmla="*/ 27267 w 12618536"/>
              <a:gd name="connsiteY3" fmla="*/ 4291781 h 4467237"/>
              <a:gd name="connsiteX4" fmla="*/ 0 w 12618536"/>
              <a:gd name="connsiteY4" fmla="*/ 0 h 4467237"/>
              <a:gd name="connsiteX5" fmla="*/ 12182166 w 12618536"/>
              <a:gd name="connsiteY5" fmla="*/ 16694 h 4467237"/>
              <a:gd name="connsiteX0" fmla="*/ 12182166 w 12182166"/>
              <a:gd name="connsiteY0" fmla="*/ 16694 h 4351700"/>
              <a:gd name="connsiteX1" fmla="*/ 12150442 w 12182166"/>
              <a:gd name="connsiteY1" fmla="*/ 4013508 h 4351700"/>
              <a:gd name="connsiteX2" fmla="*/ 6352099 w 12182166"/>
              <a:gd name="connsiteY2" fmla="*/ 2803168 h 4351700"/>
              <a:gd name="connsiteX3" fmla="*/ 27267 w 12182166"/>
              <a:gd name="connsiteY3" fmla="*/ 4291781 h 4351700"/>
              <a:gd name="connsiteX4" fmla="*/ 0 w 12182166"/>
              <a:gd name="connsiteY4" fmla="*/ 0 h 4351700"/>
              <a:gd name="connsiteX5" fmla="*/ 12182166 w 12182166"/>
              <a:gd name="connsiteY5" fmla="*/ 16694 h 4351700"/>
              <a:gd name="connsiteX0" fmla="*/ 12182166 w 12194687"/>
              <a:gd name="connsiteY0" fmla="*/ 16694 h 4350591"/>
              <a:gd name="connsiteX1" fmla="*/ 12194687 w 12194687"/>
              <a:gd name="connsiteY1" fmla="*/ 4264231 h 4350591"/>
              <a:gd name="connsiteX2" fmla="*/ 6352099 w 12194687"/>
              <a:gd name="connsiteY2" fmla="*/ 2803168 h 4350591"/>
              <a:gd name="connsiteX3" fmla="*/ 27267 w 12194687"/>
              <a:gd name="connsiteY3" fmla="*/ 4291781 h 4350591"/>
              <a:gd name="connsiteX4" fmla="*/ 0 w 12194687"/>
              <a:gd name="connsiteY4" fmla="*/ 0 h 4350591"/>
              <a:gd name="connsiteX5" fmla="*/ 12182166 w 12194687"/>
              <a:gd name="connsiteY5" fmla="*/ 16694 h 4350591"/>
              <a:gd name="connsiteX0" fmla="*/ 12158475 w 12170996"/>
              <a:gd name="connsiteY0" fmla="*/ 1946 h 4335843"/>
              <a:gd name="connsiteX1" fmla="*/ 12170996 w 12170996"/>
              <a:gd name="connsiteY1" fmla="*/ 4249483 h 4335843"/>
              <a:gd name="connsiteX2" fmla="*/ 6328408 w 12170996"/>
              <a:gd name="connsiteY2" fmla="*/ 2788420 h 4335843"/>
              <a:gd name="connsiteX3" fmla="*/ 3576 w 12170996"/>
              <a:gd name="connsiteY3" fmla="*/ 4277033 h 4335843"/>
              <a:gd name="connsiteX4" fmla="*/ 5805 w 12170996"/>
              <a:gd name="connsiteY4" fmla="*/ 0 h 4335843"/>
              <a:gd name="connsiteX5" fmla="*/ 12158475 w 12170996"/>
              <a:gd name="connsiteY5" fmla="*/ 1946 h 4335843"/>
              <a:gd name="connsiteX0" fmla="*/ 12158475 w 12170996"/>
              <a:gd name="connsiteY0" fmla="*/ 0 h 4333897"/>
              <a:gd name="connsiteX1" fmla="*/ 12170996 w 12170996"/>
              <a:gd name="connsiteY1" fmla="*/ 4247537 h 4333897"/>
              <a:gd name="connsiteX2" fmla="*/ 6328408 w 12170996"/>
              <a:gd name="connsiteY2" fmla="*/ 2786474 h 4333897"/>
              <a:gd name="connsiteX3" fmla="*/ 3576 w 12170996"/>
              <a:gd name="connsiteY3" fmla="*/ 4275087 h 4333897"/>
              <a:gd name="connsiteX4" fmla="*/ 5805 w 12170996"/>
              <a:gd name="connsiteY4" fmla="*/ 27550 h 4333897"/>
              <a:gd name="connsiteX5" fmla="*/ 12158475 w 12170996"/>
              <a:gd name="connsiteY5" fmla="*/ 0 h 4333897"/>
              <a:gd name="connsiteX0" fmla="*/ 12158475 w 12170996"/>
              <a:gd name="connsiteY0" fmla="*/ 0 h 4377156"/>
              <a:gd name="connsiteX1" fmla="*/ 12170996 w 12170996"/>
              <a:gd name="connsiteY1" fmla="*/ 4247537 h 4377156"/>
              <a:gd name="connsiteX2" fmla="*/ 6328408 w 12170996"/>
              <a:gd name="connsiteY2" fmla="*/ 2786474 h 4377156"/>
              <a:gd name="connsiteX3" fmla="*/ 3576 w 12170996"/>
              <a:gd name="connsiteY3" fmla="*/ 4319332 h 4377156"/>
              <a:gd name="connsiteX4" fmla="*/ 5805 w 12170996"/>
              <a:gd name="connsiteY4" fmla="*/ 27550 h 4377156"/>
              <a:gd name="connsiteX5" fmla="*/ 12158475 w 12170996"/>
              <a:gd name="connsiteY5" fmla="*/ 0 h 4377156"/>
              <a:gd name="connsiteX0" fmla="*/ 12154899 w 12167420"/>
              <a:gd name="connsiteY0" fmla="*/ 0 h 4319332"/>
              <a:gd name="connsiteX1" fmla="*/ 12167420 w 12167420"/>
              <a:gd name="connsiteY1" fmla="*/ 4247537 h 4319332"/>
              <a:gd name="connsiteX2" fmla="*/ 6324832 w 12167420"/>
              <a:gd name="connsiteY2" fmla="*/ 2786474 h 4319332"/>
              <a:gd name="connsiteX3" fmla="*/ 0 w 12167420"/>
              <a:gd name="connsiteY3" fmla="*/ 4319332 h 4319332"/>
              <a:gd name="connsiteX4" fmla="*/ 2229 w 12167420"/>
              <a:gd name="connsiteY4" fmla="*/ 27550 h 4319332"/>
              <a:gd name="connsiteX5" fmla="*/ 12154899 w 12167420"/>
              <a:gd name="connsiteY5" fmla="*/ 0 h 4319332"/>
              <a:gd name="connsiteX0" fmla="*/ 12154899 w 12167420"/>
              <a:gd name="connsiteY0" fmla="*/ 0 h 4319332"/>
              <a:gd name="connsiteX1" fmla="*/ 12167420 w 12167420"/>
              <a:gd name="connsiteY1" fmla="*/ 4247537 h 4319332"/>
              <a:gd name="connsiteX2" fmla="*/ 6324832 w 12167420"/>
              <a:gd name="connsiteY2" fmla="*/ 2786474 h 4319332"/>
              <a:gd name="connsiteX3" fmla="*/ 0 w 12167420"/>
              <a:gd name="connsiteY3" fmla="*/ 4319332 h 4319332"/>
              <a:gd name="connsiteX4" fmla="*/ 2229 w 12167420"/>
              <a:gd name="connsiteY4" fmla="*/ 27550 h 4319332"/>
              <a:gd name="connsiteX5" fmla="*/ 12154899 w 12167420"/>
              <a:gd name="connsiteY5" fmla="*/ 0 h 4319332"/>
              <a:gd name="connsiteX0" fmla="*/ 12154899 w 12167420"/>
              <a:gd name="connsiteY0" fmla="*/ 0 h 4319332"/>
              <a:gd name="connsiteX1" fmla="*/ 12167420 w 12167420"/>
              <a:gd name="connsiteY1" fmla="*/ 4247537 h 4319332"/>
              <a:gd name="connsiteX2" fmla="*/ 6059361 w 12167420"/>
              <a:gd name="connsiteY2" fmla="*/ 2889712 h 4319332"/>
              <a:gd name="connsiteX3" fmla="*/ 0 w 12167420"/>
              <a:gd name="connsiteY3" fmla="*/ 4319332 h 4319332"/>
              <a:gd name="connsiteX4" fmla="*/ 2229 w 12167420"/>
              <a:gd name="connsiteY4" fmla="*/ 27550 h 4319332"/>
              <a:gd name="connsiteX5" fmla="*/ 12154899 w 12167420"/>
              <a:gd name="connsiteY5" fmla="*/ 0 h 4319332"/>
              <a:gd name="connsiteX0" fmla="*/ 12154899 w 12167420"/>
              <a:gd name="connsiteY0" fmla="*/ 0 h 4407822"/>
              <a:gd name="connsiteX1" fmla="*/ 12167420 w 12167420"/>
              <a:gd name="connsiteY1" fmla="*/ 4247537 h 4407822"/>
              <a:gd name="connsiteX2" fmla="*/ 6059361 w 12167420"/>
              <a:gd name="connsiteY2" fmla="*/ 2889712 h 4407822"/>
              <a:gd name="connsiteX3" fmla="*/ 0 w 12167420"/>
              <a:gd name="connsiteY3" fmla="*/ 4407822 h 4407822"/>
              <a:gd name="connsiteX4" fmla="*/ 2229 w 12167420"/>
              <a:gd name="connsiteY4" fmla="*/ 27550 h 4407822"/>
              <a:gd name="connsiteX5" fmla="*/ 12154899 w 12167420"/>
              <a:gd name="connsiteY5" fmla="*/ 0 h 4407822"/>
              <a:gd name="connsiteX0" fmla="*/ 12154899 w 12167420"/>
              <a:gd name="connsiteY0" fmla="*/ 1947 h 4409769"/>
              <a:gd name="connsiteX1" fmla="*/ 12167420 w 12167420"/>
              <a:gd name="connsiteY1" fmla="*/ 4249484 h 4409769"/>
              <a:gd name="connsiteX2" fmla="*/ 6059361 w 12167420"/>
              <a:gd name="connsiteY2" fmla="*/ 2891659 h 4409769"/>
              <a:gd name="connsiteX3" fmla="*/ 0 w 12167420"/>
              <a:gd name="connsiteY3" fmla="*/ 4409769 h 4409769"/>
              <a:gd name="connsiteX4" fmla="*/ 2229 w 12167420"/>
              <a:gd name="connsiteY4" fmla="*/ 0 h 4409769"/>
              <a:gd name="connsiteX5" fmla="*/ 12154899 w 12167420"/>
              <a:gd name="connsiteY5" fmla="*/ 1947 h 4409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67420" h="4409769">
                <a:moveTo>
                  <a:pt x="12154899" y="1947"/>
                </a:moveTo>
                <a:cubicBezTo>
                  <a:pt x="12159073" y="1417793"/>
                  <a:pt x="12163246" y="2833638"/>
                  <a:pt x="12167420" y="4249484"/>
                </a:cubicBezTo>
                <a:cubicBezTo>
                  <a:pt x="10383016" y="3320336"/>
                  <a:pt x="8087264" y="2864945"/>
                  <a:pt x="6059361" y="2891659"/>
                </a:cubicBezTo>
                <a:cubicBezTo>
                  <a:pt x="4031458" y="2918373"/>
                  <a:pt x="1268512" y="3392131"/>
                  <a:pt x="0" y="4409769"/>
                </a:cubicBezTo>
                <a:cubicBezTo>
                  <a:pt x="5659" y="2089355"/>
                  <a:pt x="11318" y="1229033"/>
                  <a:pt x="2229" y="0"/>
                </a:cubicBezTo>
                <a:lnTo>
                  <a:pt x="12154899" y="1947"/>
                </a:lnTo>
                <a:close/>
              </a:path>
            </a:pathLst>
          </a:custGeom>
        </p:spPr>
        <p:txBody>
          <a:bodyPr anchor="ctr"/>
          <a:lstStyle>
            <a:lvl1pPr algn="ctr">
              <a:defRPr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to add photo </a:t>
            </a:r>
          </a:p>
        </p:txBody>
      </p:sp>
      <p:sp>
        <p:nvSpPr>
          <p:cNvPr id="12" name="Oval 11"/>
          <p:cNvSpPr/>
          <p:nvPr userDrawn="1"/>
        </p:nvSpPr>
        <p:spPr>
          <a:xfrm flipH="1">
            <a:off x="10837179" y="5366257"/>
            <a:ext cx="1103834" cy="1103834"/>
          </a:xfrm>
          <a:prstGeom prst="ellipse">
            <a:avLst/>
          </a:pr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 userDrawn="1"/>
        </p:nvSpPr>
        <p:spPr>
          <a:xfrm flipH="1">
            <a:off x="3787" y="2843368"/>
            <a:ext cx="12173465" cy="4043593"/>
          </a:xfrm>
          <a:custGeom>
            <a:avLst/>
            <a:gdLst>
              <a:gd name="connsiteX0" fmla="*/ 6058389 w 12173465"/>
              <a:gd name="connsiteY0" fmla="*/ 0 h 4043593"/>
              <a:gd name="connsiteX1" fmla="*/ 150546 w 12173465"/>
              <a:gd name="connsiteY1" fmla="*/ 1318071 h 4043593"/>
              <a:gd name="connsiteX2" fmla="*/ 0 w 12173465"/>
              <a:gd name="connsiteY2" fmla="*/ 1413314 h 4043593"/>
              <a:gd name="connsiteX3" fmla="*/ 0 w 12173465"/>
              <a:gd name="connsiteY3" fmla="*/ 4043593 h 4043593"/>
              <a:gd name="connsiteX4" fmla="*/ 12173465 w 12173465"/>
              <a:gd name="connsiteY4" fmla="*/ 4043593 h 4043593"/>
              <a:gd name="connsiteX5" fmla="*/ 12173465 w 12173465"/>
              <a:gd name="connsiteY5" fmla="*/ 1449177 h 4043593"/>
              <a:gd name="connsiteX6" fmla="*/ 11966232 w 12173465"/>
              <a:gd name="connsiteY6" fmla="*/ 1318071 h 4043593"/>
              <a:gd name="connsiteX7" fmla="*/ 6058389 w 12173465"/>
              <a:gd name="connsiteY7" fmla="*/ 0 h 4043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73465" h="4043593">
                <a:moveTo>
                  <a:pt x="6058389" y="0"/>
                </a:moveTo>
                <a:cubicBezTo>
                  <a:pt x="3679934" y="0"/>
                  <a:pt x="1554793" y="513092"/>
                  <a:pt x="150546" y="1318071"/>
                </a:cubicBezTo>
                <a:lnTo>
                  <a:pt x="0" y="1413314"/>
                </a:lnTo>
                <a:lnTo>
                  <a:pt x="0" y="4043593"/>
                </a:lnTo>
                <a:lnTo>
                  <a:pt x="12173465" y="4043593"/>
                </a:lnTo>
                <a:lnTo>
                  <a:pt x="12173465" y="1449177"/>
                </a:lnTo>
                <a:lnTo>
                  <a:pt x="11966232" y="1318071"/>
                </a:lnTo>
                <a:cubicBezTo>
                  <a:pt x="10561984" y="513092"/>
                  <a:pt x="8436844" y="0"/>
                  <a:pt x="6058389" y="0"/>
                </a:cubicBezTo>
                <a:close/>
              </a:path>
            </a:pathLst>
          </a:custGeom>
          <a:solidFill>
            <a:srgbClr val="E632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Arc 19"/>
          <p:cNvSpPr/>
          <p:nvPr userDrawn="1"/>
        </p:nvSpPr>
        <p:spPr>
          <a:xfrm>
            <a:off x="-274058" y="3098207"/>
            <a:ext cx="13412102" cy="4572000"/>
          </a:xfrm>
          <a:prstGeom prst="arc">
            <a:avLst>
              <a:gd name="adj1" fmla="val 11191005"/>
              <a:gd name="adj2" fmla="val 20906242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 userDrawn="1"/>
        </p:nvCxnSpPr>
        <p:spPr>
          <a:xfrm flipH="1">
            <a:off x="332508" y="4442958"/>
            <a:ext cx="116286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84"/>
          <p:cNvSpPr>
            <a:spLocks noGrp="1"/>
          </p:cNvSpPr>
          <p:nvPr>
            <p:ph type="body" sz="quarter" idx="25" hasCustomPrompt="1"/>
          </p:nvPr>
        </p:nvSpPr>
        <p:spPr>
          <a:xfrm>
            <a:off x="332508" y="4612984"/>
            <a:ext cx="11545518" cy="63386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27" name="Text Placeholder 74"/>
          <p:cNvSpPr>
            <a:spLocks noGrp="1"/>
          </p:cNvSpPr>
          <p:nvPr>
            <p:ph type="body" sz="quarter" idx="20" hasCustomPrompt="1"/>
          </p:nvPr>
        </p:nvSpPr>
        <p:spPr>
          <a:xfrm>
            <a:off x="332508" y="3642949"/>
            <a:ext cx="11545518" cy="629984"/>
          </a:xfr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テキスト プレースホルダー 36"/>
          <p:cNvSpPr txBox="1">
            <a:spLocks/>
          </p:cNvSpPr>
          <p:nvPr userDrawn="1"/>
        </p:nvSpPr>
        <p:spPr bwMode="auto">
          <a:xfrm>
            <a:off x="591670" y="6376509"/>
            <a:ext cx="11306221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chemeClr val="bg1"/>
                </a:solidFill>
                <a:latin typeface="Calibri" charset="0"/>
              </a:rPr>
              <a:t>EMERGE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empowering female entrepreneurs in engineering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56063" flipH="1">
            <a:off x="23560" y="6215909"/>
            <a:ext cx="740284" cy="5699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0420" flipH="1">
            <a:off x="53261" y="3152958"/>
            <a:ext cx="1313993" cy="12812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50261" y="3294529"/>
            <a:ext cx="1167434" cy="11636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op - Text Bottom (TURQUOIS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1628" y="7397"/>
            <a:ext cx="12167420" cy="4409769"/>
          </a:xfrm>
          <a:custGeom>
            <a:avLst/>
            <a:gdLst>
              <a:gd name="connsiteX0" fmla="*/ 0 w 12177713"/>
              <a:gd name="connsiteY0" fmla="*/ 0 h 4835525"/>
              <a:gd name="connsiteX1" fmla="*/ 6088857 w 12177713"/>
              <a:gd name="connsiteY1" fmla="*/ 0 h 4835525"/>
              <a:gd name="connsiteX2" fmla="*/ 12177714 w 12177713"/>
              <a:gd name="connsiteY2" fmla="*/ 2417763 h 4835525"/>
              <a:gd name="connsiteX3" fmla="*/ 6088857 w 12177713"/>
              <a:gd name="connsiteY3" fmla="*/ 4835526 h 4835525"/>
              <a:gd name="connsiteX4" fmla="*/ 0 w 12177713"/>
              <a:gd name="connsiteY4" fmla="*/ 4835525 h 4835525"/>
              <a:gd name="connsiteX5" fmla="*/ 0 w 12177713"/>
              <a:gd name="connsiteY5" fmla="*/ 0 h 4835525"/>
              <a:gd name="connsiteX0" fmla="*/ 0 w 13770334"/>
              <a:gd name="connsiteY0" fmla="*/ 0 h 4835526"/>
              <a:gd name="connsiteX1" fmla="*/ 11958715 w 13770334"/>
              <a:gd name="connsiteY1" fmla="*/ 368709 h 4835526"/>
              <a:gd name="connsiteX2" fmla="*/ 12177714 w 13770334"/>
              <a:gd name="connsiteY2" fmla="*/ 2417763 h 4835526"/>
              <a:gd name="connsiteX3" fmla="*/ 6088857 w 13770334"/>
              <a:gd name="connsiteY3" fmla="*/ 4835526 h 4835526"/>
              <a:gd name="connsiteX4" fmla="*/ 0 w 13770334"/>
              <a:gd name="connsiteY4" fmla="*/ 4835525 h 4835526"/>
              <a:gd name="connsiteX5" fmla="*/ 0 w 13770334"/>
              <a:gd name="connsiteY5" fmla="*/ 0 h 4835526"/>
              <a:gd name="connsiteX0" fmla="*/ 0 w 13957524"/>
              <a:gd name="connsiteY0" fmla="*/ 0 h 4835526"/>
              <a:gd name="connsiteX1" fmla="*/ 12224186 w 13957524"/>
              <a:gd name="connsiteY1" fmla="*/ 147484 h 4835526"/>
              <a:gd name="connsiteX2" fmla="*/ 12177714 w 13957524"/>
              <a:gd name="connsiteY2" fmla="*/ 2417763 h 4835526"/>
              <a:gd name="connsiteX3" fmla="*/ 6088857 w 13957524"/>
              <a:gd name="connsiteY3" fmla="*/ 4835526 h 4835526"/>
              <a:gd name="connsiteX4" fmla="*/ 0 w 13957524"/>
              <a:gd name="connsiteY4" fmla="*/ 4835525 h 4835526"/>
              <a:gd name="connsiteX5" fmla="*/ 0 w 13957524"/>
              <a:gd name="connsiteY5" fmla="*/ 0 h 4835526"/>
              <a:gd name="connsiteX0" fmla="*/ 0 w 13957524"/>
              <a:gd name="connsiteY0" fmla="*/ 0 h 4835526"/>
              <a:gd name="connsiteX1" fmla="*/ 12224186 w 13957524"/>
              <a:gd name="connsiteY1" fmla="*/ 147484 h 4835526"/>
              <a:gd name="connsiteX2" fmla="*/ 12177714 w 13957524"/>
              <a:gd name="connsiteY2" fmla="*/ 2417763 h 4835526"/>
              <a:gd name="connsiteX3" fmla="*/ 6088857 w 13957524"/>
              <a:gd name="connsiteY3" fmla="*/ 4835526 h 4835526"/>
              <a:gd name="connsiteX4" fmla="*/ 309717 w 13957524"/>
              <a:gd name="connsiteY4" fmla="*/ 1649873 h 4835526"/>
              <a:gd name="connsiteX5" fmla="*/ 0 w 13957524"/>
              <a:gd name="connsiteY5" fmla="*/ 0 h 4835526"/>
              <a:gd name="connsiteX0" fmla="*/ 46472 w 14308830"/>
              <a:gd name="connsiteY0" fmla="*/ 0 h 4245590"/>
              <a:gd name="connsiteX1" fmla="*/ 12270658 w 14308830"/>
              <a:gd name="connsiteY1" fmla="*/ 147484 h 4245590"/>
              <a:gd name="connsiteX2" fmla="*/ 12224186 w 14308830"/>
              <a:gd name="connsiteY2" fmla="*/ 2417763 h 4245590"/>
              <a:gd name="connsiteX3" fmla="*/ 0 w 14308830"/>
              <a:gd name="connsiteY3" fmla="*/ 4245590 h 4245590"/>
              <a:gd name="connsiteX4" fmla="*/ 356189 w 14308830"/>
              <a:gd name="connsiteY4" fmla="*/ 1649873 h 4245590"/>
              <a:gd name="connsiteX5" fmla="*/ 46472 w 14308830"/>
              <a:gd name="connsiteY5" fmla="*/ 0 h 4245590"/>
              <a:gd name="connsiteX0" fmla="*/ 46472 w 14267459"/>
              <a:gd name="connsiteY0" fmla="*/ 0 h 4538991"/>
              <a:gd name="connsiteX1" fmla="*/ 12270658 w 14267459"/>
              <a:gd name="connsiteY1" fmla="*/ 147484 h 4538991"/>
              <a:gd name="connsiteX2" fmla="*/ 12120947 w 14267459"/>
              <a:gd name="connsiteY2" fmla="*/ 4231815 h 4538991"/>
              <a:gd name="connsiteX3" fmla="*/ 0 w 14267459"/>
              <a:gd name="connsiteY3" fmla="*/ 4245590 h 4538991"/>
              <a:gd name="connsiteX4" fmla="*/ 356189 w 14267459"/>
              <a:gd name="connsiteY4" fmla="*/ 1649873 h 4538991"/>
              <a:gd name="connsiteX5" fmla="*/ 46472 w 14267459"/>
              <a:gd name="connsiteY5" fmla="*/ 0 h 4538991"/>
              <a:gd name="connsiteX0" fmla="*/ 46472 w 16153072"/>
              <a:gd name="connsiteY0" fmla="*/ 0 h 4984337"/>
              <a:gd name="connsiteX1" fmla="*/ 12270658 w 16153072"/>
              <a:gd name="connsiteY1" fmla="*/ 147484 h 4984337"/>
              <a:gd name="connsiteX2" fmla="*/ 12120947 w 16153072"/>
              <a:gd name="connsiteY2" fmla="*/ 4231815 h 4984337"/>
              <a:gd name="connsiteX3" fmla="*/ 0 w 16153072"/>
              <a:gd name="connsiteY3" fmla="*/ 4245590 h 4984337"/>
              <a:gd name="connsiteX4" fmla="*/ 356189 w 16153072"/>
              <a:gd name="connsiteY4" fmla="*/ 1649873 h 4984337"/>
              <a:gd name="connsiteX5" fmla="*/ 46472 w 16153072"/>
              <a:gd name="connsiteY5" fmla="*/ 0 h 4984337"/>
              <a:gd name="connsiteX0" fmla="*/ 46472 w 16615985"/>
              <a:gd name="connsiteY0" fmla="*/ 0 h 5112976"/>
              <a:gd name="connsiteX1" fmla="*/ 12270658 w 16615985"/>
              <a:gd name="connsiteY1" fmla="*/ 147484 h 5112976"/>
              <a:gd name="connsiteX2" fmla="*/ 12120947 w 16615985"/>
              <a:gd name="connsiteY2" fmla="*/ 4231815 h 5112976"/>
              <a:gd name="connsiteX3" fmla="*/ 0 w 16615985"/>
              <a:gd name="connsiteY3" fmla="*/ 4245590 h 5112976"/>
              <a:gd name="connsiteX4" fmla="*/ 356189 w 16615985"/>
              <a:gd name="connsiteY4" fmla="*/ 1649873 h 5112976"/>
              <a:gd name="connsiteX5" fmla="*/ 46472 w 16615985"/>
              <a:gd name="connsiteY5" fmla="*/ 0 h 5112976"/>
              <a:gd name="connsiteX0" fmla="*/ 50189 w 16619702"/>
              <a:gd name="connsiteY0" fmla="*/ 0 h 5112976"/>
              <a:gd name="connsiteX1" fmla="*/ 12274375 w 16619702"/>
              <a:gd name="connsiteY1" fmla="*/ 147484 h 5112976"/>
              <a:gd name="connsiteX2" fmla="*/ 12124664 w 16619702"/>
              <a:gd name="connsiteY2" fmla="*/ 4231815 h 5112976"/>
              <a:gd name="connsiteX3" fmla="*/ 3717 w 16619702"/>
              <a:gd name="connsiteY3" fmla="*/ 4245590 h 5112976"/>
              <a:gd name="connsiteX4" fmla="*/ 359906 w 16619702"/>
              <a:gd name="connsiteY4" fmla="*/ 1649873 h 5112976"/>
              <a:gd name="connsiteX5" fmla="*/ 50189 w 16619702"/>
              <a:gd name="connsiteY5" fmla="*/ 0 h 5112976"/>
              <a:gd name="connsiteX0" fmla="*/ 50141 w 16656845"/>
              <a:gd name="connsiteY0" fmla="*/ 0 h 5072723"/>
              <a:gd name="connsiteX1" fmla="*/ 12274327 w 16656845"/>
              <a:gd name="connsiteY1" fmla="*/ 147484 h 5072723"/>
              <a:gd name="connsiteX2" fmla="*/ 12183610 w 16656845"/>
              <a:gd name="connsiteY2" fmla="*/ 4187570 h 5072723"/>
              <a:gd name="connsiteX3" fmla="*/ 3669 w 16656845"/>
              <a:gd name="connsiteY3" fmla="*/ 4245590 h 5072723"/>
              <a:gd name="connsiteX4" fmla="*/ 359858 w 16656845"/>
              <a:gd name="connsiteY4" fmla="*/ 1649873 h 5072723"/>
              <a:gd name="connsiteX5" fmla="*/ 50141 w 16656845"/>
              <a:gd name="connsiteY5" fmla="*/ 0 h 5072723"/>
              <a:gd name="connsiteX0" fmla="*/ 48410 w 15004891"/>
              <a:gd name="connsiteY0" fmla="*/ 0 h 4598531"/>
              <a:gd name="connsiteX1" fmla="*/ 12272596 w 15004891"/>
              <a:gd name="connsiteY1" fmla="*/ 147484 h 4598531"/>
              <a:gd name="connsiteX2" fmla="*/ 12181879 w 15004891"/>
              <a:gd name="connsiteY2" fmla="*/ 4187570 h 4598531"/>
              <a:gd name="connsiteX3" fmla="*/ 1938 w 15004891"/>
              <a:gd name="connsiteY3" fmla="*/ 4245590 h 4598531"/>
              <a:gd name="connsiteX4" fmla="*/ 358127 w 15004891"/>
              <a:gd name="connsiteY4" fmla="*/ 1649873 h 4598531"/>
              <a:gd name="connsiteX5" fmla="*/ 48410 w 15004891"/>
              <a:gd name="connsiteY5" fmla="*/ 0 h 4598531"/>
              <a:gd name="connsiteX0" fmla="*/ 49782 w 16448836"/>
              <a:gd name="connsiteY0" fmla="*/ 0 h 5056405"/>
              <a:gd name="connsiteX1" fmla="*/ 12273968 w 16448836"/>
              <a:gd name="connsiteY1" fmla="*/ 147484 h 5056405"/>
              <a:gd name="connsiteX2" fmla="*/ 12183251 w 16448836"/>
              <a:gd name="connsiteY2" fmla="*/ 4187570 h 5056405"/>
              <a:gd name="connsiteX3" fmla="*/ 3310 w 16448836"/>
              <a:gd name="connsiteY3" fmla="*/ 4245590 h 5056405"/>
              <a:gd name="connsiteX4" fmla="*/ 359499 w 16448836"/>
              <a:gd name="connsiteY4" fmla="*/ 1649873 h 5056405"/>
              <a:gd name="connsiteX5" fmla="*/ 49782 w 16448836"/>
              <a:gd name="connsiteY5" fmla="*/ 0 h 5056405"/>
              <a:gd name="connsiteX0" fmla="*/ 49409 w 16179660"/>
              <a:gd name="connsiteY0" fmla="*/ 0 h 4997032"/>
              <a:gd name="connsiteX1" fmla="*/ 12273595 w 16179660"/>
              <a:gd name="connsiteY1" fmla="*/ 147484 h 4997032"/>
              <a:gd name="connsiteX2" fmla="*/ 12182878 w 16179660"/>
              <a:gd name="connsiteY2" fmla="*/ 4187570 h 4997032"/>
              <a:gd name="connsiteX3" fmla="*/ 2937 w 16179660"/>
              <a:gd name="connsiteY3" fmla="*/ 4245590 h 4997032"/>
              <a:gd name="connsiteX4" fmla="*/ 359126 w 16179660"/>
              <a:gd name="connsiteY4" fmla="*/ 1649873 h 4997032"/>
              <a:gd name="connsiteX5" fmla="*/ 49409 w 16179660"/>
              <a:gd name="connsiteY5" fmla="*/ 0 h 4997032"/>
              <a:gd name="connsiteX0" fmla="*/ 49409 w 16179660"/>
              <a:gd name="connsiteY0" fmla="*/ 0 h 4997032"/>
              <a:gd name="connsiteX1" fmla="*/ 12273595 w 16179660"/>
              <a:gd name="connsiteY1" fmla="*/ 147484 h 4997032"/>
              <a:gd name="connsiteX2" fmla="*/ 12182878 w 16179660"/>
              <a:gd name="connsiteY2" fmla="*/ 4187570 h 4997032"/>
              <a:gd name="connsiteX3" fmla="*/ 2937 w 16179660"/>
              <a:gd name="connsiteY3" fmla="*/ 4245590 h 4997032"/>
              <a:gd name="connsiteX4" fmla="*/ 19913 w 16179660"/>
              <a:gd name="connsiteY4" fmla="*/ 646982 h 4997032"/>
              <a:gd name="connsiteX5" fmla="*/ 49409 w 16179660"/>
              <a:gd name="connsiteY5" fmla="*/ 0 h 4997032"/>
              <a:gd name="connsiteX0" fmla="*/ 1656983 w 16179660"/>
              <a:gd name="connsiteY0" fmla="*/ 29496 h 4849548"/>
              <a:gd name="connsiteX1" fmla="*/ 12273595 w 16179660"/>
              <a:gd name="connsiteY1" fmla="*/ 0 h 4849548"/>
              <a:gd name="connsiteX2" fmla="*/ 12182878 w 16179660"/>
              <a:gd name="connsiteY2" fmla="*/ 4040086 h 4849548"/>
              <a:gd name="connsiteX3" fmla="*/ 2937 w 16179660"/>
              <a:gd name="connsiteY3" fmla="*/ 4098106 h 4849548"/>
              <a:gd name="connsiteX4" fmla="*/ 19913 w 16179660"/>
              <a:gd name="connsiteY4" fmla="*/ 499498 h 4849548"/>
              <a:gd name="connsiteX5" fmla="*/ 1656983 w 16179660"/>
              <a:gd name="connsiteY5" fmla="*/ 29496 h 4849548"/>
              <a:gd name="connsiteX0" fmla="*/ 1656983 w 16179660"/>
              <a:gd name="connsiteY0" fmla="*/ 252669 h 5072721"/>
              <a:gd name="connsiteX1" fmla="*/ 12273595 w 16179660"/>
              <a:gd name="connsiteY1" fmla="*/ 223173 h 5072721"/>
              <a:gd name="connsiteX2" fmla="*/ 12182878 w 16179660"/>
              <a:gd name="connsiteY2" fmla="*/ 4263259 h 5072721"/>
              <a:gd name="connsiteX3" fmla="*/ 2937 w 16179660"/>
              <a:gd name="connsiteY3" fmla="*/ 4321279 h 5072721"/>
              <a:gd name="connsiteX4" fmla="*/ 34662 w 16179660"/>
              <a:gd name="connsiteY4" fmla="*/ 0 h 5072721"/>
              <a:gd name="connsiteX5" fmla="*/ 1656983 w 16179660"/>
              <a:gd name="connsiteY5" fmla="*/ 252669 h 5072721"/>
              <a:gd name="connsiteX0" fmla="*/ 1622559 w 14253173"/>
              <a:gd name="connsiteY0" fmla="*/ 252669 h 4720693"/>
              <a:gd name="connsiteX1" fmla="*/ 12239171 w 14253173"/>
              <a:gd name="connsiteY1" fmla="*/ 223173 h 4720693"/>
              <a:gd name="connsiteX2" fmla="*/ 12148454 w 14253173"/>
              <a:gd name="connsiteY2" fmla="*/ 4263259 h 4720693"/>
              <a:gd name="connsiteX3" fmla="*/ 86500 w 14253173"/>
              <a:gd name="connsiteY3" fmla="*/ 4350775 h 4720693"/>
              <a:gd name="connsiteX4" fmla="*/ 238 w 14253173"/>
              <a:gd name="connsiteY4" fmla="*/ 0 h 4720693"/>
              <a:gd name="connsiteX5" fmla="*/ 1622559 w 14253173"/>
              <a:gd name="connsiteY5" fmla="*/ 252669 h 4720693"/>
              <a:gd name="connsiteX0" fmla="*/ 1622559 w 14253173"/>
              <a:gd name="connsiteY0" fmla="*/ 252669 h 4720693"/>
              <a:gd name="connsiteX1" fmla="*/ 12239171 w 14253173"/>
              <a:gd name="connsiteY1" fmla="*/ 223173 h 4720693"/>
              <a:gd name="connsiteX2" fmla="*/ 12148454 w 14253173"/>
              <a:gd name="connsiteY2" fmla="*/ 4263259 h 4720693"/>
              <a:gd name="connsiteX3" fmla="*/ 86500 w 14253173"/>
              <a:gd name="connsiteY3" fmla="*/ 4350775 h 4720693"/>
              <a:gd name="connsiteX4" fmla="*/ 238 w 14253173"/>
              <a:gd name="connsiteY4" fmla="*/ 0 h 4720693"/>
              <a:gd name="connsiteX5" fmla="*/ 1622559 w 14253173"/>
              <a:gd name="connsiteY5" fmla="*/ 252669 h 4720693"/>
              <a:gd name="connsiteX0" fmla="*/ 1622598 w 14253996"/>
              <a:gd name="connsiteY0" fmla="*/ 252669 h 4712915"/>
              <a:gd name="connsiteX1" fmla="*/ 12239210 w 14253996"/>
              <a:gd name="connsiteY1" fmla="*/ 223173 h 4712915"/>
              <a:gd name="connsiteX2" fmla="*/ 12148493 w 14253996"/>
              <a:gd name="connsiteY2" fmla="*/ 4263259 h 4712915"/>
              <a:gd name="connsiteX3" fmla="*/ 71790 w 14253996"/>
              <a:gd name="connsiteY3" fmla="*/ 4336027 h 4712915"/>
              <a:gd name="connsiteX4" fmla="*/ 277 w 14253996"/>
              <a:gd name="connsiteY4" fmla="*/ 0 h 4712915"/>
              <a:gd name="connsiteX5" fmla="*/ 1622598 w 14253996"/>
              <a:gd name="connsiteY5" fmla="*/ 252669 h 4712915"/>
              <a:gd name="connsiteX0" fmla="*/ 1578644 w 14210042"/>
              <a:gd name="connsiteY0" fmla="*/ 223172 h 4683418"/>
              <a:gd name="connsiteX1" fmla="*/ 12195256 w 14210042"/>
              <a:gd name="connsiteY1" fmla="*/ 193676 h 4683418"/>
              <a:gd name="connsiteX2" fmla="*/ 12104539 w 14210042"/>
              <a:gd name="connsiteY2" fmla="*/ 4233762 h 4683418"/>
              <a:gd name="connsiteX3" fmla="*/ 27836 w 14210042"/>
              <a:gd name="connsiteY3" fmla="*/ 4306530 h 4683418"/>
              <a:gd name="connsiteX4" fmla="*/ 569 w 14210042"/>
              <a:gd name="connsiteY4" fmla="*/ 0 h 4683418"/>
              <a:gd name="connsiteX5" fmla="*/ 1578644 w 14210042"/>
              <a:gd name="connsiteY5" fmla="*/ 223172 h 4683418"/>
              <a:gd name="connsiteX0" fmla="*/ 1578075 w 14209473"/>
              <a:gd name="connsiteY0" fmla="*/ 223172 h 4683418"/>
              <a:gd name="connsiteX1" fmla="*/ 12194687 w 14209473"/>
              <a:gd name="connsiteY1" fmla="*/ 193676 h 4683418"/>
              <a:gd name="connsiteX2" fmla="*/ 12103970 w 14209473"/>
              <a:gd name="connsiteY2" fmla="*/ 4233762 h 4683418"/>
              <a:gd name="connsiteX3" fmla="*/ 27267 w 14209473"/>
              <a:gd name="connsiteY3" fmla="*/ 4306530 h 4683418"/>
              <a:gd name="connsiteX4" fmla="*/ 0 w 14209473"/>
              <a:gd name="connsiteY4" fmla="*/ 0 h 4683418"/>
              <a:gd name="connsiteX5" fmla="*/ 1578075 w 14209473"/>
              <a:gd name="connsiteY5" fmla="*/ 223172 h 4683418"/>
              <a:gd name="connsiteX0" fmla="*/ 1578075 w 14209473"/>
              <a:gd name="connsiteY0" fmla="*/ 223172 h 4683418"/>
              <a:gd name="connsiteX1" fmla="*/ 12194687 w 14209473"/>
              <a:gd name="connsiteY1" fmla="*/ 193676 h 4683418"/>
              <a:gd name="connsiteX2" fmla="*/ 12103970 w 14209473"/>
              <a:gd name="connsiteY2" fmla="*/ 4233762 h 4683418"/>
              <a:gd name="connsiteX3" fmla="*/ 27267 w 14209473"/>
              <a:gd name="connsiteY3" fmla="*/ 4306530 h 4683418"/>
              <a:gd name="connsiteX4" fmla="*/ 0 w 14209473"/>
              <a:gd name="connsiteY4" fmla="*/ 0 h 4683418"/>
              <a:gd name="connsiteX5" fmla="*/ 1578075 w 14209473"/>
              <a:gd name="connsiteY5" fmla="*/ 223172 h 4683418"/>
              <a:gd name="connsiteX0" fmla="*/ 8701546 w 14209473"/>
              <a:gd name="connsiteY0" fmla="*/ 16694 h 4683418"/>
              <a:gd name="connsiteX1" fmla="*/ 12194687 w 14209473"/>
              <a:gd name="connsiteY1" fmla="*/ 193676 h 4683418"/>
              <a:gd name="connsiteX2" fmla="*/ 12103970 w 14209473"/>
              <a:gd name="connsiteY2" fmla="*/ 4233762 h 4683418"/>
              <a:gd name="connsiteX3" fmla="*/ 27267 w 14209473"/>
              <a:gd name="connsiteY3" fmla="*/ 4306530 h 4683418"/>
              <a:gd name="connsiteX4" fmla="*/ 0 w 14209473"/>
              <a:gd name="connsiteY4" fmla="*/ 0 h 4683418"/>
              <a:gd name="connsiteX5" fmla="*/ 8701546 w 14209473"/>
              <a:gd name="connsiteY5" fmla="*/ 16694 h 4683418"/>
              <a:gd name="connsiteX0" fmla="*/ 8701546 w 14209473"/>
              <a:gd name="connsiteY0" fmla="*/ 1945 h 4668669"/>
              <a:gd name="connsiteX1" fmla="*/ 12194687 w 14209473"/>
              <a:gd name="connsiteY1" fmla="*/ 178927 h 4668669"/>
              <a:gd name="connsiteX2" fmla="*/ 12103970 w 14209473"/>
              <a:gd name="connsiteY2" fmla="*/ 4219013 h 4668669"/>
              <a:gd name="connsiteX3" fmla="*/ 27267 w 14209473"/>
              <a:gd name="connsiteY3" fmla="*/ 4291781 h 4668669"/>
              <a:gd name="connsiteX4" fmla="*/ 0 w 14209473"/>
              <a:gd name="connsiteY4" fmla="*/ 0 h 4668669"/>
              <a:gd name="connsiteX5" fmla="*/ 8701546 w 14209473"/>
              <a:gd name="connsiteY5" fmla="*/ 1945 h 4668669"/>
              <a:gd name="connsiteX0" fmla="*/ 12182166 w 14209473"/>
              <a:gd name="connsiteY0" fmla="*/ 16694 h 4668669"/>
              <a:gd name="connsiteX1" fmla="*/ 12194687 w 14209473"/>
              <a:gd name="connsiteY1" fmla="*/ 178927 h 4668669"/>
              <a:gd name="connsiteX2" fmla="*/ 12103970 w 14209473"/>
              <a:gd name="connsiteY2" fmla="*/ 4219013 h 4668669"/>
              <a:gd name="connsiteX3" fmla="*/ 27267 w 14209473"/>
              <a:gd name="connsiteY3" fmla="*/ 4291781 h 4668669"/>
              <a:gd name="connsiteX4" fmla="*/ 0 w 14209473"/>
              <a:gd name="connsiteY4" fmla="*/ 0 h 4668669"/>
              <a:gd name="connsiteX5" fmla="*/ 12182166 w 14209473"/>
              <a:gd name="connsiteY5" fmla="*/ 16694 h 4668669"/>
              <a:gd name="connsiteX0" fmla="*/ 12182166 w 14180684"/>
              <a:gd name="connsiteY0" fmla="*/ 16694 h 4467237"/>
              <a:gd name="connsiteX1" fmla="*/ 12150442 w 14180684"/>
              <a:gd name="connsiteY1" fmla="*/ 4013508 h 4467237"/>
              <a:gd name="connsiteX2" fmla="*/ 12103970 w 14180684"/>
              <a:gd name="connsiteY2" fmla="*/ 4219013 h 4467237"/>
              <a:gd name="connsiteX3" fmla="*/ 27267 w 14180684"/>
              <a:gd name="connsiteY3" fmla="*/ 4291781 h 4467237"/>
              <a:gd name="connsiteX4" fmla="*/ 0 w 14180684"/>
              <a:gd name="connsiteY4" fmla="*/ 0 h 4467237"/>
              <a:gd name="connsiteX5" fmla="*/ 12182166 w 14180684"/>
              <a:gd name="connsiteY5" fmla="*/ 16694 h 4467237"/>
              <a:gd name="connsiteX0" fmla="*/ 12182166 w 12671202"/>
              <a:gd name="connsiteY0" fmla="*/ 16694 h 4467237"/>
              <a:gd name="connsiteX1" fmla="*/ 12150442 w 12671202"/>
              <a:gd name="connsiteY1" fmla="*/ 4013508 h 4467237"/>
              <a:gd name="connsiteX2" fmla="*/ 12103970 w 12671202"/>
              <a:gd name="connsiteY2" fmla="*/ 4219013 h 4467237"/>
              <a:gd name="connsiteX3" fmla="*/ 27267 w 12671202"/>
              <a:gd name="connsiteY3" fmla="*/ 4291781 h 4467237"/>
              <a:gd name="connsiteX4" fmla="*/ 0 w 12671202"/>
              <a:gd name="connsiteY4" fmla="*/ 0 h 4467237"/>
              <a:gd name="connsiteX5" fmla="*/ 12182166 w 12671202"/>
              <a:gd name="connsiteY5" fmla="*/ 16694 h 4467237"/>
              <a:gd name="connsiteX0" fmla="*/ 12182166 w 12972148"/>
              <a:gd name="connsiteY0" fmla="*/ 16694 h 4467237"/>
              <a:gd name="connsiteX1" fmla="*/ 12150442 w 12972148"/>
              <a:gd name="connsiteY1" fmla="*/ 4013508 h 4467237"/>
              <a:gd name="connsiteX2" fmla="*/ 12103970 w 12972148"/>
              <a:gd name="connsiteY2" fmla="*/ 4219013 h 4467237"/>
              <a:gd name="connsiteX3" fmla="*/ 27267 w 12972148"/>
              <a:gd name="connsiteY3" fmla="*/ 4291781 h 4467237"/>
              <a:gd name="connsiteX4" fmla="*/ 0 w 12972148"/>
              <a:gd name="connsiteY4" fmla="*/ 0 h 4467237"/>
              <a:gd name="connsiteX5" fmla="*/ 12182166 w 12972148"/>
              <a:gd name="connsiteY5" fmla="*/ 16694 h 4467237"/>
              <a:gd name="connsiteX0" fmla="*/ 12182166 w 12618536"/>
              <a:gd name="connsiteY0" fmla="*/ 16694 h 4467237"/>
              <a:gd name="connsiteX1" fmla="*/ 12150442 w 12618536"/>
              <a:gd name="connsiteY1" fmla="*/ 4013508 h 4467237"/>
              <a:gd name="connsiteX2" fmla="*/ 12103970 w 12618536"/>
              <a:gd name="connsiteY2" fmla="*/ 4219013 h 4467237"/>
              <a:gd name="connsiteX3" fmla="*/ 27267 w 12618536"/>
              <a:gd name="connsiteY3" fmla="*/ 4291781 h 4467237"/>
              <a:gd name="connsiteX4" fmla="*/ 0 w 12618536"/>
              <a:gd name="connsiteY4" fmla="*/ 0 h 4467237"/>
              <a:gd name="connsiteX5" fmla="*/ 12182166 w 12618536"/>
              <a:gd name="connsiteY5" fmla="*/ 16694 h 4467237"/>
              <a:gd name="connsiteX0" fmla="*/ 12182166 w 12182166"/>
              <a:gd name="connsiteY0" fmla="*/ 16694 h 4351700"/>
              <a:gd name="connsiteX1" fmla="*/ 12150442 w 12182166"/>
              <a:gd name="connsiteY1" fmla="*/ 4013508 h 4351700"/>
              <a:gd name="connsiteX2" fmla="*/ 6352099 w 12182166"/>
              <a:gd name="connsiteY2" fmla="*/ 2803168 h 4351700"/>
              <a:gd name="connsiteX3" fmla="*/ 27267 w 12182166"/>
              <a:gd name="connsiteY3" fmla="*/ 4291781 h 4351700"/>
              <a:gd name="connsiteX4" fmla="*/ 0 w 12182166"/>
              <a:gd name="connsiteY4" fmla="*/ 0 h 4351700"/>
              <a:gd name="connsiteX5" fmla="*/ 12182166 w 12182166"/>
              <a:gd name="connsiteY5" fmla="*/ 16694 h 4351700"/>
              <a:gd name="connsiteX0" fmla="*/ 12182166 w 12194687"/>
              <a:gd name="connsiteY0" fmla="*/ 16694 h 4350591"/>
              <a:gd name="connsiteX1" fmla="*/ 12194687 w 12194687"/>
              <a:gd name="connsiteY1" fmla="*/ 4264231 h 4350591"/>
              <a:gd name="connsiteX2" fmla="*/ 6352099 w 12194687"/>
              <a:gd name="connsiteY2" fmla="*/ 2803168 h 4350591"/>
              <a:gd name="connsiteX3" fmla="*/ 27267 w 12194687"/>
              <a:gd name="connsiteY3" fmla="*/ 4291781 h 4350591"/>
              <a:gd name="connsiteX4" fmla="*/ 0 w 12194687"/>
              <a:gd name="connsiteY4" fmla="*/ 0 h 4350591"/>
              <a:gd name="connsiteX5" fmla="*/ 12182166 w 12194687"/>
              <a:gd name="connsiteY5" fmla="*/ 16694 h 4350591"/>
              <a:gd name="connsiteX0" fmla="*/ 12158475 w 12170996"/>
              <a:gd name="connsiteY0" fmla="*/ 1946 h 4335843"/>
              <a:gd name="connsiteX1" fmla="*/ 12170996 w 12170996"/>
              <a:gd name="connsiteY1" fmla="*/ 4249483 h 4335843"/>
              <a:gd name="connsiteX2" fmla="*/ 6328408 w 12170996"/>
              <a:gd name="connsiteY2" fmla="*/ 2788420 h 4335843"/>
              <a:gd name="connsiteX3" fmla="*/ 3576 w 12170996"/>
              <a:gd name="connsiteY3" fmla="*/ 4277033 h 4335843"/>
              <a:gd name="connsiteX4" fmla="*/ 5805 w 12170996"/>
              <a:gd name="connsiteY4" fmla="*/ 0 h 4335843"/>
              <a:gd name="connsiteX5" fmla="*/ 12158475 w 12170996"/>
              <a:gd name="connsiteY5" fmla="*/ 1946 h 4335843"/>
              <a:gd name="connsiteX0" fmla="*/ 12158475 w 12170996"/>
              <a:gd name="connsiteY0" fmla="*/ 0 h 4333897"/>
              <a:gd name="connsiteX1" fmla="*/ 12170996 w 12170996"/>
              <a:gd name="connsiteY1" fmla="*/ 4247537 h 4333897"/>
              <a:gd name="connsiteX2" fmla="*/ 6328408 w 12170996"/>
              <a:gd name="connsiteY2" fmla="*/ 2786474 h 4333897"/>
              <a:gd name="connsiteX3" fmla="*/ 3576 w 12170996"/>
              <a:gd name="connsiteY3" fmla="*/ 4275087 h 4333897"/>
              <a:gd name="connsiteX4" fmla="*/ 5805 w 12170996"/>
              <a:gd name="connsiteY4" fmla="*/ 27550 h 4333897"/>
              <a:gd name="connsiteX5" fmla="*/ 12158475 w 12170996"/>
              <a:gd name="connsiteY5" fmla="*/ 0 h 4333897"/>
              <a:gd name="connsiteX0" fmla="*/ 12158475 w 12170996"/>
              <a:gd name="connsiteY0" fmla="*/ 0 h 4377156"/>
              <a:gd name="connsiteX1" fmla="*/ 12170996 w 12170996"/>
              <a:gd name="connsiteY1" fmla="*/ 4247537 h 4377156"/>
              <a:gd name="connsiteX2" fmla="*/ 6328408 w 12170996"/>
              <a:gd name="connsiteY2" fmla="*/ 2786474 h 4377156"/>
              <a:gd name="connsiteX3" fmla="*/ 3576 w 12170996"/>
              <a:gd name="connsiteY3" fmla="*/ 4319332 h 4377156"/>
              <a:gd name="connsiteX4" fmla="*/ 5805 w 12170996"/>
              <a:gd name="connsiteY4" fmla="*/ 27550 h 4377156"/>
              <a:gd name="connsiteX5" fmla="*/ 12158475 w 12170996"/>
              <a:gd name="connsiteY5" fmla="*/ 0 h 4377156"/>
              <a:gd name="connsiteX0" fmla="*/ 12154899 w 12167420"/>
              <a:gd name="connsiteY0" fmla="*/ 0 h 4319332"/>
              <a:gd name="connsiteX1" fmla="*/ 12167420 w 12167420"/>
              <a:gd name="connsiteY1" fmla="*/ 4247537 h 4319332"/>
              <a:gd name="connsiteX2" fmla="*/ 6324832 w 12167420"/>
              <a:gd name="connsiteY2" fmla="*/ 2786474 h 4319332"/>
              <a:gd name="connsiteX3" fmla="*/ 0 w 12167420"/>
              <a:gd name="connsiteY3" fmla="*/ 4319332 h 4319332"/>
              <a:gd name="connsiteX4" fmla="*/ 2229 w 12167420"/>
              <a:gd name="connsiteY4" fmla="*/ 27550 h 4319332"/>
              <a:gd name="connsiteX5" fmla="*/ 12154899 w 12167420"/>
              <a:gd name="connsiteY5" fmla="*/ 0 h 4319332"/>
              <a:gd name="connsiteX0" fmla="*/ 12154899 w 12167420"/>
              <a:gd name="connsiteY0" fmla="*/ 0 h 4319332"/>
              <a:gd name="connsiteX1" fmla="*/ 12167420 w 12167420"/>
              <a:gd name="connsiteY1" fmla="*/ 4247537 h 4319332"/>
              <a:gd name="connsiteX2" fmla="*/ 6324832 w 12167420"/>
              <a:gd name="connsiteY2" fmla="*/ 2786474 h 4319332"/>
              <a:gd name="connsiteX3" fmla="*/ 0 w 12167420"/>
              <a:gd name="connsiteY3" fmla="*/ 4319332 h 4319332"/>
              <a:gd name="connsiteX4" fmla="*/ 2229 w 12167420"/>
              <a:gd name="connsiteY4" fmla="*/ 27550 h 4319332"/>
              <a:gd name="connsiteX5" fmla="*/ 12154899 w 12167420"/>
              <a:gd name="connsiteY5" fmla="*/ 0 h 4319332"/>
              <a:gd name="connsiteX0" fmla="*/ 12154899 w 12167420"/>
              <a:gd name="connsiteY0" fmla="*/ 0 h 4319332"/>
              <a:gd name="connsiteX1" fmla="*/ 12167420 w 12167420"/>
              <a:gd name="connsiteY1" fmla="*/ 4247537 h 4319332"/>
              <a:gd name="connsiteX2" fmla="*/ 6059361 w 12167420"/>
              <a:gd name="connsiteY2" fmla="*/ 2889712 h 4319332"/>
              <a:gd name="connsiteX3" fmla="*/ 0 w 12167420"/>
              <a:gd name="connsiteY3" fmla="*/ 4319332 h 4319332"/>
              <a:gd name="connsiteX4" fmla="*/ 2229 w 12167420"/>
              <a:gd name="connsiteY4" fmla="*/ 27550 h 4319332"/>
              <a:gd name="connsiteX5" fmla="*/ 12154899 w 12167420"/>
              <a:gd name="connsiteY5" fmla="*/ 0 h 4319332"/>
              <a:gd name="connsiteX0" fmla="*/ 12154899 w 12167420"/>
              <a:gd name="connsiteY0" fmla="*/ 0 h 4407822"/>
              <a:gd name="connsiteX1" fmla="*/ 12167420 w 12167420"/>
              <a:gd name="connsiteY1" fmla="*/ 4247537 h 4407822"/>
              <a:gd name="connsiteX2" fmla="*/ 6059361 w 12167420"/>
              <a:gd name="connsiteY2" fmla="*/ 2889712 h 4407822"/>
              <a:gd name="connsiteX3" fmla="*/ 0 w 12167420"/>
              <a:gd name="connsiteY3" fmla="*/ 4407822 h 4407822"/>
              <a:gd name="connsiteX4" fmla="*/ 2229 w 12167420"/>
              <a:gd name="connsiteY4" fmla="*/ 27550 h 4407822"/>
              <a:gd name="connsiteX5" fmla="*/ 12154899 w 12167420"/>
              <a:gd name="connsiteY5" fmla="*/ 0 h 4407822"/>
              <a:gd name="connsiteX0" fmla="*/ 12154899 w 12167420"/>
              <a:gd name="connsiteY0" fmla="*/ 1947 h 4409769"/>
              <a:gd name="connsiteX1" fmla="*/ 12167420 w 12167420"/>
              <a:gd name="connsiteY1" fmla="*/ 4249484 h 4409769"/>
              <a:gd name="connsiteX2" fmla="*/ 6059361 w 12167420"/>
              <a:gd name="connsiteY2" fmla="*/ 2891659 h 4409769"/>
              <a:gd name="connsiteX3" fmla="*/ 0 w 12167420"/>
              <a:gd name="connsiteY3" fmla="*/ 4409769 h 4409769"/>
              <a:gd name="connsiteX4" fmla="*/ 2229 w 12167420"/>
              <a:gd name="connsiteY4" fmla="*/ 0 h 4409769"/>
              <a:gd name="connsiteX5" fmla="*/ 12154899 w 12167420"/>
              <a:gd name="connsiteY5" fmla="*/ 1947 h 4409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67420" h="4409769">
                <a:moveTo>
                  <a:pt x="12154899" y="1947"/>
                </a:moveTo>
                <a:cubicBezTo>
                  <a:pt x="12159073" y="1417793"/>
                  <a:pt x="12163246" y="2833638"/>
                  <a:pt x="12167420" y="4249484"/>
                </a:cubicBezTo>
                <a:cubicBezTo>
                  <a:pt x="10383016" y="3320336"/>
                  <a:pt x="8087264" y="2864945"/>
                  <a:pt x="6059361" y="2891659"/>
                </a:cubicBezTo>
                <a:cubicBezTo>
                  <a:pt x="4031458" y="2918373"/>
                  <a:pt x="1268512" y="3392131"/>
                  <a:pt x="0" y="4409769"/>
                </a:cubicBezTo>
                <a:cubicBezTo>
                  <a:pt x="5659" y="2089355"/>
                  <a:pt x="11318" y="1229033"/>
                  <a:pt x="2229" y="0"/>
                </a:cubicBezTo>
                <a:lnTo>
                  <a:pt x="12154899" y="1947"/>
                </a:lnTo>
                <a:close/>
              </a:path>
            </a:pathLst>
          </a:custGeom>
        </p:spPr>
        <p:txBody>
          <a:bodyPr anchor="ctr"/>
          <a:lstStyle>
            <a:lvl1pPr algn="ctr">
              <a:defRPr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to add photo </a:t>
            </a:r>
          </a:p>
        </p:txBody>
      </p:sp>
      <p:sp>
        <p:nvSpPr>
          <p:cNvPr id="58" name="Oval 57"/>
          <p:cNvSpPr/>
          <p:nvPr userDrawn="1"/>
        </p:nvSpPr>
        <p:spPr>
          <a:xfrm flipH="1">
            <a:off x="10837179" y="5366257"/>
            <a:ext cx="1103834" cy="1103834"/>
          </a:xfrm>
          <a:prstGeom prst="ellipse">
            <a:avLst/>
          </a:pr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8"/>
          <p:cNvSpPr/>
          <p:nvPr userDrawn="1"/>
        </p:nvSpPr>
        <p:spPr>
          <a:xfrm flipH="1">
            <a:off x="3787" y="2819305"/>
            <a:ext cx="12173465" cy="4043593"/>
          </a:xfrm>
          <a:custGeom>
            <a:avLst/>
            <a:gdLst>
              <a:gd name="connsiteX0" fmla="*/ 6058389 w 12173465"/>
              <a:gd name="connsiteY0" fmla="*/ 0 h 4043593"/>
              <a:gd name="connsiteX1" fmla="*/ 150546 w 12173465"/>
              <a:gd name="connsiteY1" fmla="*/ 1318071 h 4043593"/>
              <a:gd name="connsiteX2" fmla="*/ 0 w 12173465"/>
              <a:gd name="connsiteY2" fmla="*/ 1413314 h 4043593"/>
              <a:gd name="connsiteX3" fmla="*/ 0 w 12173465"/>
              <a:gd name="connsiteY3" fmla="*/ 4043593 h 4043593"/>
              <a:gd name="connsiteX4" fmla="*/ 12173465 w 12173465"/>
              <a:gd name="connsiteY4" fmla="*/ 4043593 h 4043593"/>
              <a:gd name="connsiteX5" fmla="*/ 12173465 w 12173465"/>
              <a:gd name="connsiteY5" fmla="*/ 1449177 h 4043593"/>
              <a:gd name="connsiteX6" fmla="*/ 11966232 w 12173465"/>
              <a:gd name="connsiteY6" fmla="*/ 1318071 h 4043593"/>
              <a:gd name="connsiteX7" fmla="*/ 6058389 w 12173465"/>
              <a:gd name="connsiteY7" fmla="*/ 0 h 4043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73465" h="4043593">
                <a:moveTo>
                  <a:pt x="6058389" y="0"/>
                </a:moveTo>
                <a:cubicBezTo>
                  <a:pt x="3679934" y="0"/>
                  <a:pt x="1554793" y="513092"/>
                  <a:pt x="150546" y="1318071"/>
                </a:cubicBezTo>
                <a:lnTo>
                  <a:pt x="0" y="1413314"/>
                </a:lnTo>
                <a:lnTo>
                  <a:pt x="0" y="4043593"/>
                </a:lnTo>
                <a:lnTo>
                  <a:pt x="12173465" y="4043593"/>
                </a:lnTo>
                <a:lnTo>
                  <a:pt x="12173465" y="1449177"/>
                </a:lnTo>
                <a:lnTo>
                  <a:pt x="11966232" y="1318071"/>
                </a:lnTo>
                <a:cubicBezTo>
                  <a:pt x="10561984" y="513092"/>
                  <a:pt x="8436844" y="0"/>
                  <a:pt x="6058389" y="0"/>
                </a:cubicBezTo>
                <a:close/>
              </a:path>
            </a:pathLst>
          </a:custGeom>
          <a:solidFill>
            <a:srgbClr val="10B1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4" name="Arc 63"/>
          <p:cNvSpPr/>
          <p:nvPr userDrawn="1"/>
        </p:nvSpPr>
        <p:spPr>
          <a:xfrm>
            <a:off x="-274058" y="3098207"/>
            <a:ext cx="13412102" cy="4572000"/>
          </a:xfrm>
          <a:prstGeom prst="arc">
            <a:avLst>
              <a:gd name="adj1" fmla="val 11191005"/>
              <a:gd name="adj2" fmla="val 20906242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Connector 65"/>
          <p:cNvCxnSpPr/>
          <p:nvPr userDrawn="1"/>
        </p:nvCxnSpPr>
        <p:spPr>
          <a:xfrm flipH="1">
            <a:off x="332508" y="4442958"/>
            <a:ext cx="116286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 Placeholder 84"/>
          <p:cNvSpPr>
            <a:spLocks noGrp="1"/>
          </p:cNvSpPr>
          <p:nvPr>
            <p:ph type="body" sz="quarter" idx="25" hasCustomPrompt="1"/>
          </p:nvPr>
        </p:nvSpPr>
        <p:spPr>
          <a:xfrm>
            <a:off x="332508" y="4612984"/>
            <a:ext cx="11545518" cy="63386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16" name="Text Placeholder 74"/>
          <p:cNvSpPr>
            <a:spLocks noGrp="1"/>
          </p:cNvSpPr>
          <p:nvPr>
            <p:ph type="body" sz="quarter" idx="20" hasCustomPrompt="1"/>
          </p:nvPr>
        </p:nvSpPr>
        <p:spPr>
          <a:xfrm>
            <a:off x="332508" y="3642949"/>
            <a:ext cx="11545518" cy="629984"/>
          </a:xfr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テキスト プレースホルダー 36"/>
          <p:cNvSpPr txBox="1">
            <a:spLocks/>
          </p:cNvSpPr>
          <p:nvPr userDrawn="1"/>
        </p:nvSpPr>
        <p:spPr bwMode="auto">
          <a:xfrm>
            <a:off x="591670" y="6376509"/>
            <a:ext cx="11306221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chemeClr val="bg1"/>
                </a:solidFill>
                <a:latin typeface="Calibri" charset="0"/>
              </a:rPr>
              <a:t>EMERGE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empowering female entrepreneurs in engineering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56063" flipH="1">
            <a:off x="23560" y="6215909"/>
            <a:ext cx="740284" cy="56997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6587" y="3382252"/>
            <a:ext cx="1086833" cy="107659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9652" y="3095929"/>
            <a:ext cx="1450169" cy="144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op - Text Bottom  (LIM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1628" y="7397"/>
            <a:ext cx="12167420" cy="4409769"/>
          </a:xfrm>
          <a:custGeom>
            <a:avLst/>
            <a:gdLst>
              <a:gd name="connsiteX0" fmla="*/ 0 w 12177713"/>
              <a:gd name="connsiteY0" fmla="*/ 0 h 4835525"/>
              <a:gd name="connsiteX1" fmla="*/ 6088857 w 12177713"/>
              <a:gd name="connsiteY1" fmla="*/ 0 h 4835525"/>
              <a:gd name="connsiteX2" fmla="*/ 12177714 w 12177713"/>
              <a:gd name="connsiteY2" fmla="*/ 2417763 h 4835525"/>
              <a:gd name="connsiteX3" fmla="*/ 6088857 w 12177713"/>
              <a:gd name="connsiteY3" fmla="*/ 4835526 h 4835525"/>
              <a:gd name="connsiteX4" fmla="*/ 0 w 12177713"/>
              <a:gd name="connsiteY4" fmla="*/ 4835525 h 4835525"/>
              <a:gd name="connsiteX5" fmla="*/ 0 w 12177713"/>
              <a:gd name="connsiteY5" fmla="*/ 0 h 4835525"/>
              <a:gd name="connsiteX0" fmla="*/ 0 w 13770334"/>
              <a:gd name="connsiteY0" fmla="*/ 0 h 4835526"/>
              <a:gd name="connsiteX1" fmla="*/ 11958715 w 13770334"/>
              <a:gd name="connsiteY1" fmla="*/ 368709 h 4835526"/>
              <a:gd name="connsiteX2" fmla="*/ 12177714 w 13770334"/>
              <a:gd name="connsiteY2" fmla="*/ 2417763 h 4835526"/>
              <a:gd name="connsiteX3" fmla="*/ 6088857 w 13770334"/>
              <a:gd name="connsiteY3" fmla="*/ 4835526 h 4835526"/>
              <a:gd name="connsiteX4" fmla="*/ 0 w 13770334"/>
              <a:gd name="connsiteY4" fmla="*/ 4835525 h 4835526"/>
              <a:gd name="connsiteX5" fmla="*/ 0 w 13770334"/>
              <a:gd name="connsiteY5" fmla="*/ 0 h 4835526"/>
              <a:gd name="connsiteX0" fmla="*/ 0 w 13957524"/>
              <a:gd name="connsiteY0" fmla="*/ 0 h 4835526"/>
              <a:gd name="connsiteX1" fmla="*/ 12224186 w 13957524"/>
              <a:gd name="connsiteY1" fmla="*/ 147484 h 4835526"/>
              <a:gd name="connsiteX2" fmla="*/ 12177714 w 13957524"/>
              <a:gd name="connsiteY2" fmla="*/ 2417763 h 4835526"/>
              <a:gd name="connsiteX3" fmla="*/ 6088857 w 13957524"/>
              <a:gd name="connsiteY3" fmla="*/ 4835526 h 4835526"/>
              <a:gd name="connsiteX4" fmla="*/ 0 w 13957524"/>
              <a:gd name="connsiteY4" fmla="*/ 4835525 h 4835526"/>
              <a:gd name="connsiteX5" fmla="*/ 0 w 13957524"/>
              <a:gd name="connsiteY5" fmla="*/ 0 h 4835526"/>
              <a:gd name="connsiteX0" fmla="*/ 0 w 13957524"/>
              <a:gd name="connsiteY0" fmla="*/ 0 h 4835526"/>
              <a:gd name="connsiteX1" fmla="*/ 12224186 w 13957524"/>
              <a:gd name="connsiteY1" fmla="*/ 147484 h 4835526"/>
              <a:gd name="connsiteX2" fmla="*/ 12177714 w 13957524"/>
              <a:gd name="connsiteY2" fmla="*/ 2417763 h 4835526"/>
              <a:gd name="connsiteX3" fmla="*/ 6088857 w 13957524"/>
              <a:gd name="connsiteY3" fmla="*/ 4835526 h 4835526"/>
              <a:gd name="connsiteX4" fmla="*/ 309717 w 13957524"/>
              <a:gd name="connsiteY4" fmla="*/ 1649873 h 4835526"/>
              <a:gd name="connsiteX5" fmla="*/ 0 w 13957524"/>
              <a:gd name="connsiteY5" fmla="*/ 0 h 4835526"/>
              <a:gd name="connsiteX0" fmla="*/ 46472 w 14308830"/>
              <a:gd name="connsiteY0" fmla="*/ 0 h 4245590"/>
              <a:gd name="connsiteX1" fmla="*/ 12270658 w 14308830"/>
              <a:gd name="connsiteY1" fmla="*/ 147484 h 4245590"/>
              <a:gd name="connsiteX2" fmla="*/ 12224186 w 14308830"/>
              <a:gd name="connsiteY2" fmla="*/ 2417763 h 4245590"/>
              <a:gd name="connsiteX3" fmla="*/ 0 w 14308830"/>
              <a:gd name="connsiteY3" fmla="*/ 4245590 h 4245590"/>
              <a:gd name="connsiteX4" fmla="*/ 356189 w 14308830"/>
              <a:gd name="connsiteY4" fmla="*/ 1649873 h 4245590"/>
              <a:gd name="connsiteX5" fmla="*/ 46472 w 14308830"/>
              <a:gd name="connsiteY5" fmla="*/ 0 h 4245590"/>
              <a:gd name="connsiteX0" fmla="*/ 46472 w 14267459"/>
              <a:gd name="connsiteY0" fmla="*/ 0 h 4538991"/>
              <a:gd name="connsiteX1" fmla="*/ 12270658 w 14267459"/>
              <a:gd name="connsiteY1" fmla="*/ 147484 h 4538991"/>
              <a:gd name="connsiteX2" fmla="*/ 12120947 w 14267459"/>
              <a:gd name="connsiteY2" fmla="*/ 4231815 h 4538991"/>
              <a:gd name="connsiteX3" fmla="*/ 0 w 14267459"/>
              <a:gd name="connsiteY3" fmla="*/ 4245590 h 4538991"/>
              <a:gd name="connsiteX4" fmla="*/ 356189 w 14267459"/>
              <a:gd name="connsiteY4" fmla="*/ 1649873 h 4538991"/>
              <a:gd name="connsiteX5" fmla="*/ 46472 w 14267459"/>
              <a:gd name="connsiteY5" fmla="*/ 0 h 4538991"/>
              <a:gd name="connsiteX0" fmla="*/ 46472 w 16153072"/>
              <a:gd name="connsiteY0" fmla="*/ 0 h 4984337"/>
              <a:gd name="connsiteX1" fmla="*/ 12270658 w 16153072"/>
              <a:gd name="connsiteY1" fmla="*/ 147484 h 4984337"/>
              <a:gd name="connsiteX2" fmla="*/ 12120947 w 16153072"/>
              <a:gd name="connsiteY2" fmla="*/ 4231815 h 4984337"/>
              <a:gd name="connsiteX3" fmla="*/ 0 w 16153072"/>
              <a:gd name="connsiteY3" fmla="*/ 4245590 h 4984337"/>
              <a:gd name="connsiteX4" fmla="*/ 356189 w 16153072"/>
              <a:gd name="connsiteY4" fmla="*/ 1649873 h 4984337"/>
              <a:gd name="connsiteX5" fmla="*/ 46472 w 16153072"/>
              <a:gd name="connsiteY5" fmla="*/ 0 h 4984337"/>
              <a:gd name="connsiteX0" fmla="*/ 46472 w 16615985"/>
              <a:gd name="connsiteY0" fmla="*/ 0 h 5112976"/>
              <a:gd name="connsiteX1" fmla="*/ 12270658 w 16615985"/>
              <a:gd name="connsiteY1" fmla="*/ 147484 h 5112976"/>
              <a:gd name="connsiteX2" fmla="*/ 12120947 w 16615985"/>
              <a:gd name="connsiteY2" fmla="*/ 4231815 h 5112976"/>
              <a:gd name="connsiteX3" fmla="*/ 0 w 16615985"/>
              <a:gd name="connsiteY3" fmla="*/ 4245590 h 5112976"/>
              <a:gd name="connsiteX4" fmla="*/ 356189 w 16615985"/>
              <a:gd name="connsiteY4" fmla="*/ 1649873 h 5112976"/>
              <a:gd name="connsiteX5" fmla="*/ 46472 w 16615985"/>
              <a:gd name="connsiteY5" fmla="*/ 0 h 5112976"/>
              <a:gd name="connsiteX0" fmla="*/ 50189 w 16619702"/>
              <a:gd name="connsiteY0" fmla="*/ 0 h 5112976"/>
              <a:gd name="connsiteX1" fmla="*/ 12274375 w 16619702"/>
              <a:gd name="connsiteY1" fmla="*/ 147484 h 5112976"/>
              <a:gd name="connsiteX2" fmla="*/ 12124664 w 16619702"/>
              <a:gd name="connsiteY2" fmla="*/ 4231815 h 5112976"/>
              <a:gd name="connsiteX3" fmla="*/ 3717 w 16619702"/>
              <a:gd name="connsiteY3" fmla="*/ 4245590 h 5112976"/>
              <a:gd name="connsiteX4" fmla="*/ 359906 w 16619702"/>
              <a:gd name="connsiteY4" fmla="*/ 1649873 h 5112976"/>
              <a:gd name="connsiteX5" fmla="*/ 50189 w 16619702"/>
              <a:gd name="connsiteY5" fmla="*/ 0 h 5112976"/>
              <a:gd name="connsiteX0" fmla="*/ 50141 w 16656845"/>
              <a:gd name="connsiteY0" fmla="*/ 0 h 5072723"/>
              <a:gd name="connsiteX1" fmla="*/ 12274327 w 16656845"/>
              <a:gd name="connsiteY1" fmla="*/ 147484 h 5072723"/>
              <a:gd name="connsiteX2" fmla="*/ 12183610 w 16656845"/>
              <a:gd name="connsiteY2" fmla="*/ 4187570 h 5072723"/>
              <a:gd name="connsiteX3" fmla="*/ 3669 w 16656845"/>
              <a:gd name="connsiteY3" fmla="*/ 4245590 h 5072723"/>
              <a:gd name="connsiteX4" fmla="*/ 359858 w 16656845"/>
              <a:gd name="connsiteY4" fmla="*/ 1649873 h 5072723"/>
              <a:gd name="connsiteX5" fmla="*/ 50141 w 16656845"/>
              <a:gd name="connsiteY5" fmla="*/ 0 h 5072723"/>
              <a:gd name="connsiteX0" fmla="*/ 48410 w 15004891"/>
              <a:gd name="connsiteY0" fmla="*/ 0 h 4598531"/>
              <a:gd name="connsiteX1" fmla="*/ 12272596 w 15004891"/>
              <a:gd name="connsiteY1" fmla="*/ 147484 h 4598531"/>
              <a:gd name="connsiteX2" fmla="*/ 12181879 w 15004891"/>
              <a:gd name="connsiteY2" fmla="*/ 4187570 h 4598531"/>
              <a:gd name="connsiteX3" fmla="*/ 1938 w 15004891"/>
              <a:gd name="connsiteY3" fmla="*/ 4245590 h 4598531"/>
              <a:gd name="connsiteX4" fmla="*/ 358127 w 15004891"/>
              <a:gd name="connsiteY4" fmla="*/ 1649873 h 4598531"/>
              <a:gd name="connsiteX5" fmla="*/ 48410 w 15004891"/>
              <a:gd name="connsiteY5" fmla="*/ 0 h 4598531"/>
              <a:gd name="connsiteX0" fmla="*/ 49782 w 16448836"/>
              <a:gd name="connsiteY0" fmla="*/ 0 h 5056405"/>
              <a:gd name="connsiteX1" fmla="*/ 12273968 w 16448836"/>
              <a:gd name="connsiteY1" fmla="*/ 147484 h 5056405"/>
              <a:gd name="connsiteX2" fmla="*/ 12183251 w 16448836"/>
              <a:gd name="connsiteY2" fmla="*/ 4187570 h 5056405"/>
              <a:gd name="connsiteX3" fmla="*/ 3310 w 16448836"/>
              <a:gd name="connsiteY3" fmla="*/ 4245590 h 5056405"/>
              <a:gd name="connsiteX4" fmla="*/ 359499 w 16448836"/>
              <a:gd name="connsiteY4" fmla="*/ 1649873 h 5056405"/>
              <a:gd name="connsiteX5" fmla="*/ 49782 w 16448836"/>
              <a:gd name="connsiteY5" fmla="*/ 0 h 5056405"/>
              <a:gd name="connsiteX0" fmla="*/ 49409 w 16179660"/>
              <a:gd name="connsiteY0" fmla="*/ 0 h 4997032"/>
              <a:gd name="connsiteX1" fmla="*/ 12273595 w 16179660"/>
              <a:gd name="connsiteY1" fmla="*/ 147484 h 4997032"/>
              <a:gd name="connsiteX2" fmla="*/ 12182878 w 16179660"/>
              <a:gd name="connsiteY2" fmla="*/ 4187570 h 4997032"/>
              <a:gd name="connsiteX3" fmla="*/ 2937 w 16179660"/>
              <a:gd name="connsiteY3" fmla="*/ 4245590 h 4997032"/>
              <a:gd name="connsiteX4" fmla="*/ 359126 w 16179660"/>
              <a:gd name="connsiteY4" fmla="*/ 1649873 h 4997032"/>
              <a:gd name="connsiteX5" fmla="*/ 49409 w 16179660"/>
              <a:gd name="connsiteY5" fmla="*/ 0 h 4997032"/>
              <a:gd name="connsiteX0" fmla="*/ 49409 w 16179660"/>
              <a:gd name="connsiteY0" fmla="*/ 0 h 4997032"/>
              <a:gd name="connsiteX1" fmla="*/ 12273595 w 16179660"/>
              <a:gd name="connsiteY1" fmla="*/ 147484 h 4997032"/>
              <a:gd name="connsiteX2" fmla="*/ 12182878 w 16179660"/>
              <a:gd name="connsiteY2" fmla="*/ 4187570 h 4997032"/>
              <a:gd name="connsiteX3" fmla="*/ 2937 w 16179660"/>
              <a:gd name="connsiteY3" fmla="*/ 4245590 h 4997032"/>
              <a:gd name="connsiteX4" fmla="*/ 19913 w 16179660"/>
              <a:gd name="connsiteY4" fmla="*/ 646982 h 4997032"/>
              <a:gd name="connsiteX5" fmla="*/ 49409 w 16179660"/>
              <a:gd name="connsiteY5" fmla="*/ 0 h 4997032"/>
              <a:gd name="connsiteX0" fmla="*/ 1656983 w 16179660"/>
              <a:gd name="connsiteY0" fmla="*/ 29496 h 4849548"/>
              <a:gd name="connsiteX1" fmla="*/ 12273595 w 16179660"/>
              <a:gd name="connsiteY1" fmla="*/ 0 h 4849548"/>
              <a:gd name="connsiteX2" fmla="*/ 12182878 w 16179660"/>
              <a:gd name="connsiteY2" fmla="*/ 4040086 h 4849548"/>
              <a:gd name="connsiteX3" fmla="*/ 2937 w 16179660"/>
              <a:gd name="connsiteY3" fmla="*/ 4098106 h 4849548"/>
              <a:gd name="connsiteX4" fmla="*/ 19913 w 16179660"/>
              <a:gd name="connsiteY4" fmla="*/ 499498 h 4849548"/>
              <a:gd name="connsiteX5" fmla="*/ 1656983 w 16179660"/>
              <a:gd name="connsiteY5" fmla="*/ 29496 h 4849548"/>
              <a:gd name="connsiteX0" fmla="*/ 1656983 w 16179660"/>
              <a:gd name="connsiteY0" fmla="*/ 252669 h 5072721"/>
              <a:gd name="connsiteX1" fmla="*/ 12273595 w 16179660"/>
              <a:gd name="connsiteY1" fmla="*/ 223173 h 5072721"/>
              <a:gd name="connsiteX2" fmla="*/ 12182878 w 16179660"/>
              <a:gd name="connsiteY2" fmla="*/ 4263259 h 5072721"/>
              <a:gd name="connsiteX3" fmla="*/ 2937 w 16179660"/>
              <a:gd name="connsiteY3" fmla="*/ 4321279 h 5072721"/>
              <a:gd name="connsiteX4" fmla="*/ 34662 w 16179660"/>
              <a:gd name="connsiteY4" fmla="*/ 0 h 5072721"/>
              <a:gd name="connsiteX5" fmla="*/ 1656983 w 16179660"/>
              <a:gd name="connsiteY5" fmla="*/ 252669 h 5072721"/>
              <a:gd name="connsiteX0" fmla="*/ 1622559 w 14253173"/>
              <a:gd name="connsiteY0" fmla="*/ 252669 h 4720693"/>
              <a:gd name="connsiteX1" fmla="*/ 12239171 w 14253173"/>
              <a:gd name="connsiteY1" fmla="*/ 223173 h 4720693"/>
              <a:gd name="connsiteX2" fmla="*/ 12148454 w 14253173"/>
              <a:gd name="connsiteY2" fmla="*/ 4263259 h 4720693"/>
              <a:gd name="connsiteX3" fmla="*/ 86500 w 14253173"/>
              <a:gd name="connsiteY3" fmla="*/ 4350775 h 4720693"/>
              <a:gd name="connsiteX4" fmla="*/ 238 w 14253173"/>
              <a:gd name="connsiteY4" fmla="*/ 0 h 4720693"/>
              <a:gd name="connsiteX5" fmla="*/ 1622559 w 14253173"/>
              <a:gd name="connsiteY5" fmla="*/ 252669 h 4720693"/>
              <a:gd name="connsiteX0" fmla="*/ 1622559 w 14253173"/>
              <a:gd name="connsiteY0" fmla="*/ 252669 h 4720693"/>
              <a:gd name="connsiteX1" fmla="*/ 12239171 w 14253173"/>
              <a:gd name="connsiteY1" fmla="*/ 223173 h 4720693"/>
              <a:gd name="connsiteX2" fmla="*/ 12148454 w 14253173"/>
              <a:gd name="connsiteY2" fmla="*/ 4263259 h 4720693"/>
              <a:gd name="connsiteX3" fmla="*/ 86500 w 14253173"/>
              <a:gd name="connsiteY3" fmla="*/ 4350775 h 4720693"/>
              <a:gd name="connsiteX4" fmla="*/ 238 w 14253173"/>
              <a:gd name="connsiteY4" fmla="*/ 0 h 4720693"/>
              <a:gd name="connsiteX5" fmla="*/ 1622559 w 14253173"/>
              <a:gd name="connsiteY5" fmla="*/ 252669 h 4720693"/>
              <a:gd name="connsiteX0" fmla="*/ 1622598 w 14253996"/>
              <a:gd name="connsiteY0" fmla="*/ 252669 h 4712915"/>
              <a:gd name="connsiteX1" fmla="*/ 12239210 w 14253996"/>
              <a:gd name="connsiteY1" fmla="*/ 223173 h 4712915"/>
              <a:gd name="connsiteX2" fmla="*/ 12148493 w 14253996"/>
              <a:gd name="connsiteY2" fmla="*/ 4263259 h 4712915"/>
              <a:gd name="connsiteX3" fmla="*/ 71790 w 14253996"/>
              <a:gd name="connsiteY3" fmla="*/ 4336027 h 4712915"/>
              <a:gd name="connsiteX4" fmla="*/ 277 w 14253996"/>
              <a:gd name="connsiteY4" fmla="*/ 0 h 4712915"/>
              <a:gd name="connsiteX5" fmla="*/ 1622598 w 14253996"/>
              <a:gd name="connsiteY5" fmla="*/ 252669 h 4712915"/>
              <a:gd name="connsiteX0" fmla="*/ 1578644 w 14210042"/>
              <a:gd name="connsiteY0" fmla="*/ 223172 h 4683418"/>
              <a:gd name="connsiteX1" fmla="*/ 12195256 w 14210042"/>
              <a:gd name="connsiteY1" fmla="*/ 193676 h 4683418"/>
              <a:gd name="connsiteX2" fmla="*/ 12104539 w 14210042"/>
              <a:gd name="connsiteY2" fmla="*/ 4233762 h 4683418"/>
              <a:gd name="connsiteX3" fmla="*/ 27836 w 14210042"/>
              <a:gd name="connsiteY3" fmla="*/ 4306530 h 4683418"/>
              <a:gd name="connsiteX4" fmla="*/ 569 w 14210042"/>
              <a:gd name="connsiteY4" fmla="*/ 0 h 4683418"/>
              <a:gd name="connsiteX5" fmla="*/ 1578644 w 14210042"/>
              <a:gd name="connsiteY5" fmla="*/ 223172 h 4683418"/>
              <a:gd name="connsiteX0" fmla="*/ 1578075 w 14209473"/>
              <a:gd name="connsiteY0" fmla="*/ 223172 h 4683418"/>
              <a:gd name="connsiteX1" fmla="*/ 12194687 w 14209473"/>
              <a:gd name="connsiteY1" fmla="*/ 193676 h 4683418"/>
              <a:gd name="connsiteX2" fmla="*/ 12103970 w 14209473"/>
              <a:gd name="connsiteY2" fmla="*/ 4233762 h 4683418"/>
              <a:gd name="connsiteX3" fmla="*/ 27267 w 14209473"/>
              <a:gd name="connsiteY3" fmla="*/ 4306530 h 4683418"/>
              <a:gd name="connsiteX4" fmla="*/ 0 w 14209473"/>
              <a:gd name="connsiteY4" fmla="*/ 0 h 4683418"/>
              <a:gd name="connsiteX5" fmla="*/ 1578075 w 14209473"/>
              <a:gd name="connsiteY5" fmla="*/ 223172 h 4683418"/>
              <a:gd name="connsiteX0" fmla="*/ 1578075 w 14209473"/>
              <a:gd name="connsiteY0" fmla="*/ 223172 h 4683418"/>
              <a:gd name="connsiteX1" fmla="*/ 12194687 w 14209473"/>
              <a:gd name="connsiteY1" fmla="*/ 193676 h 4683418"/>
              <a:gd name="connsiteX2" fmla="*/ 12103970 w 14209473"/>
              <a:gd name="connsiteY2" fmla="*/ 4233762 h 4683418"/>
              <a:gd name="connsiteX3" fmla="*/ 27267 w 14209473"/>
              <a:gd name="connsiteY3" fmla="*/ 4306530 h 4683418"/>
              <a:gd name="connsiteX4" fmla="*/ 0 w 14209473"/>
              <a:gd name="connsiteY4" fmla="*/ 0 h 4683418"/>
              <a:gd name="connsiteX5" fmla="*/ 1578075 w 14209473"/>
              <a:gd name="connsiteY5" fmla="*/ 223172 h 4683418"/>
              <a:gd name="connsiteX0" fmla="*/ 8701546 w 14209473"/>
              <a:gd name="connsiteY0" fmla="*/ 16694 h 4683418"/>
              <a:gd name="connsiteX1" fmla="*/ 12194687 w 14209473"/>
              <a:gd name="connsiteY1" fmla="*/ 193676 h 4683418"/>
              <a:gd name="connsiteX2" fmla="*/ 12103970 w 14209473"/>
              <a:gd name="connsiteY2" fmla="*/ 4233762 h 4683418"/>
              <a:gd name="connsiteX3" fmla="*/ 27267 w 14209473"/>
              <a:gd name="connsiteY3" fmla="*/ 4306530 h 4683418"/>
              <a:gd name="connsiteX4" fmla="*/ 0 w 14209473"/>
              <a:gd name="connsiteY4" fmla="*/ 0 h 4683418"/>
              <a:gd name="connsiteX5" fmla="*/ 8701546 w 14209473"/>
              <a:gd name="connsiteY5" fmla="*/ 16694 h 4683418"/>
              <a:gd name="connsiteX0" fmla="*/ 8701546 w 14209473"/>
              <a:gd name="connsiteY0" fmla="*/ 1945 h 4668669"/>
              <a:gd name="connsiteX1" fmla="*/ 12194687 w 14209473"/>
              <a:gd name="connsiteY1" fmla="*/ 178927 h 4668669"/>
              <a:gd name="connsiteX2" fmla="*/ 12103970 w 14209473"/>
              <a:gd name="connsiteY2" fmla="*/ 4219013 h 4668669"/>
              <a:gd name="connsiteX3" fmla="*/ 27267 w 14209473"/>
              <a:gd name="connsiteY3" fmla="*/ 4291781 h 4668669"/>
              <a:gd name="connsiteX4" fmla="*/ 0 w 14209473"/>
              <a:gd name="connsiteY4" fmla="*/ 0 h 4668669"/>
              <a:gd name="connsiteX5" fmla="*/ 8701546 w 14209473"/>
              <a:gd name="connsiteY5" fmla="*/ 1945 h 4668669"/>
              <a:gd name="connsiteX0" fmla="*/ 12182166 w 14209473"/>
              <a:gd name="connsiteY0" fmla="*/ 16694 h 4668669"/>
              <a:gd name="connsiteX1" fmla="*/ 12194687 w 14209473"/>
              <a:gd name="connsiteY1" fmla="*/ 178927 h 4668669"/>
              <a:gd name="connsiteX2" fmla="*/ 12103970 w 14209473"/>
              <a:gd name="connsiteY2" fmla="*/ 4219013 h 4668669"/>
              <a:gd name="connsiteX3" fmla="*/ 27267 w 14209473"/>
              <a:gd name="connsiteY3" fmla="*/ 4291781 h 4668669"/>
              <a:gd name="connsiteX4" fmla="*/ 0 w 14209473"/>
              <a:gd name="connsiteY4" fmla="*/ 0 h 4668669"/>
              <a:gd name="connsiteX5" fmla="*/ 12182166 w 14209473"/>
              <a:gd name="connsiteY5" fmla="*/ 16694 h 4668669"/>
              <a:gd name="connsiteX0" fmla="*/ 12182166 w 14180684"/>
              <a:gd name="connsiteY0" fmla="*/ 16694 h 4467237"/>
              <a:gd name="connsiteX1" fmla="*/ 12150442 w 14180684"/>
              <a:gd name="connsiteY1" fmla="*/ 4013508 h 4467237"/>
              <a:gd name="connsiteX2" fmla="*/ 12103970 w 14180684"/>
              <a:gd name="connsiteY2" fmla="*/ 4219013 h 4467237"/>
              <a:gd name="connsiteX3" fmla="*/ 27267 w 14180684"/>
              <a:gd name="connsiteY3" fmla="*/ 4291781 h 4467237"/>
              <a:gd name="connsiteX4" fmla="*/ 0 w 14180684"/>
              <a:gd name="connsiteY4" fmla="*/ 0 h 4467237"/>
              <a:gd name="connsiteX5" fmla="*/ 12182166 w 14180684"/>
              <a:gd name="connsiteY5" fmla="*/ 16694 h 4467237"/>
              <a:gd name="connsiteX0" fmla="*/ 12182166 w 12671202"/>
              <a:gd name="connsiteY0" fmla="*/ 16694 h 4467237"/>
              <a:gd name="connsiteX1" fmla="*/ 12150442 w 12671202"/>
              <a:gd name="connsiteY1" fmla="*/ 4013508 h 4467237"/>
              <a:gd name="connsiteX2" fmla="*/ 12103970 w 12671202"/>
              <a:gd name="connsiteY2" fmla="*/ 4219013 h 4467237"/>
              <a:gd name="connsiteX3" fmla="*/ 27267 w 12671202"/>
              <a:gd name="connsiteY3" fmla="*/ 4291781 h 4467237"/>
              <a:gd name="connsiteX4" fmla="*/ 0 w 12671202"/>
              <a:gd name="connsiteY4" fmla="*/ 0 h 4467237"/>
              <a:gd name="connsiteX5" fmla="*/ 12182166 w 12671202"/>
              <a:gd name="connsiteY5" fmla="*/ 16694 h 4467237"/>
              <a:gd name="connsiteX0" fmla="*/ 12182166 w 12972148"/>
              <a:gd name="connsiteY0" fmla="*/ 16694 h 4467237"/>
              <a:gd name="connsiteX1" fmla="*/ 12150442 w 12972148"/>
              <a:gd name="connsiteY1" fmla="*/ 4013508 h 4467237"/>
              <a:gd name="connsiteX2" fmla="*/ 12103970 w 12972148"/>
              <a:gd name="connsiteY2" fmla="*/ 4219013 h 4467237"/>
              <a:gd name="connsiteX3" fmla="*/ 27267 w 12972148"/>
              <a:gd name="connsiteY3" fmla="*/ 4291781 h 4467237"/>
              <a:gd name="connsiteX4" fmla="*/ 0 w 12972148"/>
              <a:gd name="connsiteY4" fmla="*/ 0 h 4467237"/>
              <a:gd name="connsiteX5" fmla="*/ 12182166 w 12972148"/>
              <a:gd name="connsiteY5" fmla="*/ 16694 h 4467237"/>
              <a:gd name="connsiteX0" fmla="*/ 12182166 w 12618536"/>
              <a:gd name="connsiteY0" fmla="*/ 16694 h 4467237"/>
              <a:gd name="connsiteX1" fmla="*/ 12150442 w 12618536"/>
              <a:gd name="connsiteY1" fmla="*/ 4013508 h 4467237"/>
              <a:gd name="connsiteX2" fmla="*/ 12103970 w 12618536"/>
              <a:gd name="connsiteY2" fmla="*/ 4219013 h 4467237"/>
              <a:gd name="connsiteX3" fmla="*/ 27267 w 12618536"/>
              <a:gd name="connsiteY3" fmla="*/ 4291781 h 4467237"/>
              <a:gd name="connsiteX4" fmla="*/ 0 w 12618536"/>
              <a:gd name="connsiteY4" fmla="*/ 0 h 4467237"/>
              <a:gd name="connsiteX5" fmla="*/ 12182166 w 12618536"/>
              <a:gd name="connsiteY5" fmla="*/ 16694 h 4467237"/>
              <a:gd name="connsiteX0" fmla="*/ 12182166 w 12182166"/>
              <a:gd name="connsiteY0" fmla="*/ 16694 h 4351700"/>
              <a:gd name="connsiteX1" fmla="*/ 12150442 w 12182166"/>
              <a:gd name="connsiteY1" fmla="*/ 4013508 h 4351700"/>
              <a:gd name="connsiteX2" fmla="*/ 6352099 w 12182166"/>
              <a:gd name="connsiteY2" fmla="*/ 2803168 h 4351700"/>
              <a:gd name="connsiteX3" fmla="*/ 27267 w 12182166"/>
              <a:gd name="connsiteY3" fmla="*/ 4291781 h 4351700"/>
              <a:gd name="connsiteX4" fmla="*/ 0 w 12182166"/>
              <a:gd name="connsiteY4" fmla="*/ 0 h 4351700"/>
              <a:gd name="connsiteX5" fmla="*/ 12182166 w 12182166"/>
              <a:gd name="connsiteY5" fmla="*/ 16694 h 4351700"/>
              <a:gd name="connsiteX0" fmla="*/ 12182166 w 12194687"/>
              <a:gd name="connsiteY0" fmla="*/ 16694 h 4350591"/>
              <a:gd name="connsiteX1" fmla="*/ 12194687 w 12194687"/>
              <a:gd name="connsiteY1" fmla="*/ 4264231 h 4350591"/>
              <a:gd name="connsiteX2" fmla="*/ 6352099 w 12194687"/>
              <a:gd name="connsiteY2" fmla="*/ 2803168 h 4350591"/>
              <a:gd name="connsiteX3" fmla="*/ 27267 w 12194687"/>
              <a:gd name="connsiteY3" fmla="*/ 4291781 h 4350591"/>
              <a:gd name="connsiteX4" fmla="*/ 0 w 12194687"/>
              <a:gd name="connsiteY4" fmla="*/ 0 h 4350591"/>
              <a:gd name="connsiteX5" fmla="*/ 12182166 w 12194687"/>
              <a:gd name="connsiteY5" fmla="*/ 16694 h 4350591"/>
              <a:gd name="connsiteX0" fmla="*/ 12158475 w 12170996"/>
              <a:gd name="connsiteY0" fmla="*/ 1946 h 4335843"/>
              <a:gd name="connsiteX1" fmla="*/ 12170996 w 12170996"/>
              <a:gd name="connsiteY1" fmla="*/ 4249483 h 4335843"/>
              <a:gd name="connsiteX2" fmla="*/ 6328408 w 12170996"/>
              <a:gd name="connsiteY2" fmla="*/ 2788420 h 4335843"/>
              <a:gd name="connsiteX3" fmla="*/ 3576 w 12170996"/>
              <a:gd name="connsiteY3" fmla="*/ 4277033 h 4335843"/>
              <a:gd name="connsiteX4" fmla="*/ 5805 w 12170996"/>
              <a:gd name="connsiteY4" fmla="*/ 0 h 4335843"/>
              <a:gd name="connsiteX5" fmla="*/ 12158475 w 12170996"/>
              <a:gd name="connsiteY5" fmla="*/ 1946 h 4335843"/>
              <a:gd name="connsiteX0" fmla="*/ 12158475 w 12170996"/>
              <a:gd name="connsiteY0" fmla="*/ 0 h 4333897"/>
              <a:gd name="connsiteX1" fmla="*/ 12170996 w 12170996"/>
              <a:gd name="connsiteY1" fmla="*/ 4247537 h 4333897"/>
              <a:gd name="connsiteX2" fmla="*/ 6328408 w 12170996"/>
              <a:gd name="connsiteY2" fmla="*/ 2786474 h 4333897"/>
              <a:gd name="connsiteX3" fmla="*/ 3576 w 12170996"/>
              <a:gd name="connsiteY3" fmla="*/ 4275087 h 4333897"/>
              <a:gd name="connsiteX4" fmla="*/ 5805 w 12170996"/>
              <a:gd name="connsiteY4" fmla="*/ 27550 h 4333897"/>
              <a:gd name="connsiteX5" fmla="*/ 12158475 w 12170996"/>
              <a:gd name="connsiteY5" fmla="*/ 0 h 4333897"/>
              <a:gd name="connsiteX0" fmla="*/ 12158475 w 12170996"/>
              <a:gd name="connsiteY0" fmla="*/ 0 h 4377156"/>
              <a:gd name="connsiteX1" fmla="*/ 12170996 w 12170996"/>
              <a:gd name="connsiteY1" fmla="*/ 4247537 h 4377156"/>
              <a:gd name="connsiteX2" fmla="*/ 6328408 w 12170996"/>
              <a:gd name="connsiteY2" fmla="*/ 2786474 h 4377156"/>
              <a:gd name="connsiteX3" fmla="*/ 3576 w 12170996"/>
              <a:gd name="connsiteY3" fmla="*/ 4319332 h 4377156"/>
              <a:gd name="connsiteX4" fmla="*/ 5805 w 12170996"/>
              <a:gd name="connsiteY4" fmla="*/ 27550 h 4377156"/>
              <a:gd name="connsiteX5" fmla="*/ 12158475 w 12170996"/>
              <a:gd name="connsiteY5" fmla="*/ 0 h 4377156"/>
              <a:gd name="connsiteX0" fmla="*/ 12154899 w 12167420"/>
              <a:gd name="connsiteY0" fmla="*/ 0 h 4319332"/>
              <a:gd name="connsiteX1" fmla="*/ 12167420 w 12167420"/>
              <a:gd name="connsiteY1" fmla="*/ 4247537 h 4319332"/>
              <a:gd name="connsiteX2" fmla="*/ 6324832 w 12167420"/>
              <a:gd name="connsiteY2" fmla="*/ 2786474 h 4319332"/>
              <a:gd name="connsiteX3" fmla="*/ 0 w 12167420"/>
              <a:gd name="connsiteY3" fmla="*/ 4319332 h 4319332"/>
              <a:gd name="connsiteX4" fmla="*/ 2229 w 12167420"/>
              <a:gd name="connsiteY4" fmla="*/ 27550 h 4319332"/>
              <a:gd name="connsiteX5" fmla="*/ 12154899 w 12167420"/>
              <a:gd name="connsiteY5" fmla="*/ 0 h 4319332"/>
              <a:gd name="connsiteX0" fmla="*/ 12154899 w 12167420"/>
              <a:gd name="connsiteY0" fmla="*/ 0 h 4319332"/>
              <a:gd name="connsiteX1" fmla="*/ 12167420 w 12167420"/>
              <a:gd name="connsiteY1" fmla="*/ 4247537 h 4319332"/>
              <a:gd name="connsiteX2" fmla="*/ 6324832 w 12167420"/>
              <a:gd name="connsiteY2" fmla="*/ 2786474 h 4319332"/>
              <a:gd name="connsiteX3" fmla="*/ 0 w 12167420"/>
              <a:gd name="connsiteY3" fmla="*/ 4319332 h 4319332"/>
              <a:gd name="connsiteX4" fmla="*/ 2229 w 12167420"/>
              <a:gd name="connsiteY4" fmla="*/ 27550 h 4319332"/>
              <a:gd name="connsiteX5" fmla="*/ 12154899 w 12167420"/>
              <a:gd name="connsiteY5" fmla="*/ 0 h 4319332"/>
              <a:gd name="connsiteX0" fmla="*/ 12154899 w 12167420"/>
              <a:gd name="connsiteY0" fmla="*/ 0 h 4319332"/>
              <a:gd name="connsiteX1" fmla="*/ 12167420 w 12167420"/>
              <a:gd name="connsiteY1" fmla="*/ 4247537 h 4319332"/>
              <a:gd name="connsiteX2" fmla="*/ 6059361 w 12167420"/>
              <a:gd name="connsiteY2" fmla="*/ 2889712 h 4319332"/>
              <a:gd name="connsiteX3" fmla="*/ 0 w 12167420"/>
              <a:gd name="connsiteY3" fmla="*/ 4319332 h 4319332"/>
              <a:gd name="connsiteX4" fmla="*/ 2229 w 12167420"/>
              <a:gd name="connsiteY4" fmla="*/ 27550 h 4319332"/>
              <a:gd name="connsiteX5" fmla="*/ 12154899 w 12167420"/>
              <a:gd name="connsiteY5" fmla="*/ 0 h 4319332"/>
              <a:gd name="connsiteX0" fmla="*/ 12154899 w 12167420"/>
              <a:gd name="connsiteY0" fmla="*/ 0 h 4407822"/>
              <a:gd name="connsiteX1" fmla="*/ 12167420 w 12167420"/>
              <a:gd name="connsiteY1" fmla="*/ 4247537 h 4407822"/>
              <a:gd name="connsiteX2" fmla="*/ 6059361 w 12167420"/>
              <a:gd name="connsiteY2" fmla="*/ 2889712 h 4407822"/>
              <a:gd name="connsiteX3" fmla="*/ 0 w 12167420"/>
              <a:gd name="connsiteY3" fmla="*/ 4407822 h 4407822"/>
              <a:gd name="connsiteX4" fmla="*/ 2229 w 12167420"/>
              <a:gd name="connsiteY4" fmla="*/ 27550 h 4407822"/>
              <a:gd name="connsiteX5" fmla="*/ 12154899 w 12167420"/>
              <a:gd name="connsiteY5" fmla="*/ 0 h 4407822"/>
              <a:gd name="connsiteX0" fmla="*/ 12154899 w 12167420"/>
              <a:gd name="connsiteY0" fmla="*/ 1947 h 4409769"/>
              <a:gd name="connsiteX1" fmla="*/ 12167420 w 12167420"/>
              <a:gd name="connsiteY1" fmla="*/ 4249484 h 4409769"/>
              <a:gd name="connsiteX2" fmla="*/ 6059361 w 12167420"/>
              <a:gd name="connsiteY2" fmla="*/ 2891659 h 4409769"/>
              <a:gd name="connsiteX3" fmla="*/ 0 w 12167420"/>
              <a:gd name="connsiteY3" fmla="*/ 4409769 h 4409769"/>
              <a:gd name="connsiteX4" fmla="*/ 2229 w 12167420"/>
              <a:gd name="connsiteY4" fmla="*/ 0 h 4409769"/>
              <a:gd name="connsiteX5" fmla="*/ 12154899 w 12167420"/>
              <a:gd name="connsiteY5" fmla="*/ 1947 h 4409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67420" h="4409769">
                <a:moveTo>
                  <a:pt x="12154899" y="1947"/>
                </a:moveTo>
                <a:cubicBezTo>
                  <a:pt x="12159073" y="1417793"/>
                  <a:pt x="12163246" y="2833638"/>
                  <a:pt x="12167420" y="4249484"/>
                </a:cubicBezTo>
                <a:cubicBezTo>
                  <a:pt x="10383016" y="3320336"/>
                  <a:pt x="8087264" y="2864945"/>
                  <a:pt x="6059361" y="2891659"/>
                </a:cubicBezTo>
                <a:cubicBezTo>
                  <a:pt x="4031458" y="2918373"/>
                  <a:pt x="1268512" y="3392131"/>
                  <a:pt x="0" y="4409769"/>
                </a:cubicBezTo>
                <a:cubicBezTo>
                  <a:pt x="5659" y="2089355"/>
                  <a:pt x="11318" y="1229033"/>
                  <a:pt x="2229" y="0"/>
                </a:cubicBezTo>
                <a:lnTo>
                  <a:pt x="12154899" y="1947"/>
                </a:lnTo>
                <a:close/>
              </a:path>
            </a:pathLst>
          </a:custGeom>
        </p:spPr>
        <p:txBody>
          <a:bodyPr anchor="ctr"/>
          <a:lstStyle>
            <a:lvl1pPr algn="ctr">
              <a:defRPr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to add photo </a:t>
            </a:r>
          </a:p>
        </p:txBody>
      </p:sp>
      <p:sp>
        <p:nvSpPr>
          <p:cNvPr id="12" name="Oval 11"/>
          <p:cNvSpPr/>
          <p:nvPr userDrawn="1"/>
        </p:nvSpPr>
        <p:spPr>
          <a:xfrm flipH="1">
            <a:off x="10837179" y="5366257"/>
            <a:ext cx="1103834" cy="1103834"/>
          </a:xfrm>
          <a:prstGeom prst="ellipse">
            <a:avLst/>
          </a:prstGeom>
          <a:solidFill>
            <a:srgbClr val="16A8D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 userDrawn="1"/>
        </p:nvSpPr>
        <p:spPr>
          <a:xfrm flipH="1">
            <a:off x="3787" y="2819305"/>
            <a:ext cx="12173465" cy="4043593"/>
          </a:xfrm>
          <a:custGeom>
            <a:avLst/>
            <a:gdLst>
              <a:gd name="connsiteX0" fmla="*/ 6058389 w 12173465"/>
              <a:gd name="connsiteY0" fmla="*/ 0 h 4043593"/>
              <a:gd name="connsiteX1" fmla="*/ 150546 w 12173465"/>
              <a:gd name="connsiteY1" fmla="*/ 1318071 h 4043593"/>
              <a:gd name="connsiteX2" fmla="*/ 0 w 12173465"/>
              <a:gd name="connsiteY2" fmla="*/ 1413314 h 4043593"/>
              <a:gd name="connsiteX3" fmla="*/ 0 w 12173465"/>
              <a:gd name="connsiteY3" fmla="*/ 4043593 h 4043593"/>
              <a:gd name="connsiteX4" fmla="*/ 12173465 w 12173465"/>
              <a:gd name="connsiteY4" fmla="*/ 4043593 h 4043593"/>
              <a:gd name="connsiteX5" fmla="*/ 12173465 w 12173465"/>
              <a:gd name="connsiteY5" fmla="*/ 1449177 h 4043593"/>
              <a:gd name="connsiteX6" fmla="*/ 11966232 w 12173465"/>
              <a:gd name="connsiteY6" fmla="*/ 1318071 h 4043593"/>
              <a:gd name="connsiteX7" fmla="*/ 6058389 w 12173465"/>
              <a:gd name="connsiteY7" fmla="*/ 0 h 4043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73465" h="4043593">
                <a:moveTo>
                  <a:pt x="6058389" y="0"/>
                </a:moveTo>
                <a:cubicBezTo>
                  <a:pt x="3679934" y="0"/>
                  <a:pt x="1554793" y="513092"/>
                  <a:pt x="150546" y="1318071"/>
                </a:cubicBezTo>
                <a:lnTo>
                  <a:pt x="0" y="1413314"/>
                </a:lnTo>
                <a:lnTo>
                  <a:pt x="0" y="4043593"/>
                </a:lnTo>
                <a:lnTo>
                  <a:pt x="12173465" y="4043593"/>
                </a:lnTo>
                <a:lnTo>
                  <a:pt x="12173465" y="1449177"/>
                </a:lnTo>
                <a:lnTo>
                  <a:pt x="11966232" y="1318071"/>
                </a:lnTo>
                <a:cubicBezTo>
                  <a:pt x="10561984" y="513092"/>
                  <a:pt x="8436844" y="0"/>
                  <a:pt x="6058389" y="0"/>
                </a:cubicBezTo>
                <a:close/>
              </a:path>
            </a:pathLst>
          </a:custGeom>
          <a:solidFill>
            <a:srgbClr val="CED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Arc 15"/>
          <p:cNvSpPr/>
          <p:nvPr userDrawn="1"/>
        </p:nvSpPr>
        <p:spPr>
          <a:xfrm>
            <a:off x="-274058" y="3098207"/>
            <a:ext cx="13412102" cy="4572000"/>
          </a:xfrm>
          <a:prstGeom prst="arc">
            <a:avLst>
              <a:gd name="adj1" fmla="val 11191005"/>
              <a:gd name="adj2" fmla="val 20906242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332508" y="4442958"/>
            <a:ext cx="116286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84"/>
          <p:cNvSpPr>
            <a:spLocks noGrp="1"/>
          </p:cNvSpPr>
          <p:nvPr>
            <p:ph type="body" sz="quarter" idx="25" hasCustomPrompt="1"/>
          </p:nvPr>
        </p:nvSpPr>
        <p:spPr>
          <a:xfrm>
            <a:off x="332508" y="4612984"/>
            <a:ext cx="11545518" cy="63386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22" name="Text Placeholder 74"/>
          <p:cNvSpPr>
            <a:spLocks noGrp="1"/>
          </p:cNvSpPr>
          <p:nvPr>
            <p:ph type="body" sz="quarter" idx="20" hasCustomPrompt="1"/>
          </p:nvPr>
        </p:nvSpPr>
        <p:spPr>
          <a:xfrm>
            <a:off x="332508" y="3642949"/>
            <a:ext cx="11545518" cy="629984"/>
          </a:xfr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テキスト プレースホルダー 36"/>
          <p:cNvSpPr txBox="1">
            <a:spLocks/>
          </p:cNvSpPr>
          <p:nvPr userDrawn="1"/>
        </p:nvSpPr>
        <p:spPr bwMode="auto">
          <a:xfrm>
            <a:off x="591670" y="6376509"/>
            <a:ext cx="11306221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chemeClr val="bg1"/>
                </a:solidFill>
                <a:latin typeface="Calibri" charset="0"/>
              </a:rPr>
              <a:t>EMERGE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empowering female entrepreneurs in engineering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56063" flipH="1">
            <a:off x="23560" y="6215909"/>
            <a:ext cx="740284" cy="56997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0420" flipH="1">
            <a:off x="53261" y="3152958"/>
            <a:ext cx="1313993" cy="128122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4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6587" y="3382252"/>
            <a:ext cx="1086833" cy="10765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Divider slide (NAV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/>
          <p:cNvSpPr/>
          <p:nvPr userDrawn="1"/>
        </p:nvSpPr>
        <p:spPr>
          <a:xfrm>
            <a:off x="0" y="0"/>
            <a:ext cx="7807920" cy="6858002"/>
          </a:xfrm>
          <a:custGeom>
            <a:avLst/>
            <a:gdLst>
              <a:gd name="connsiteX0" fmla="*/ 0 w 7807920"/>
              <a:gd name="connsiteY0" fmla="*/ 0 h 6858002"/>
              <a:gd name="connsiteX1" fmla="*/ 6538515 w 7807920"/>
              <a:gd name="connsiteY1" fmla="*/ 0 h 6858002"/>
              <a:gd name="connsiteX2" fmla="*/ 6572007 w 7807920"/>
              <a:gd name="connsiteY2" fmla="*/ 35129 h 6858002"/>
              <a:gd name="connsiteX3" fmla="*/ 7807920 w 7807920"/>
              <a:gd name="connsiteY3" fmla="*/ 3233967 h 6858002"/>
              <a:gd name="connsiteX4" fmla="*/ 6249254 w 7807920"/>
              <a:gd name="connsiteY4" fmla="*/ 6755559 h 6858002"/>
              <a:gd name="connsiteX5" fmla="*/ 6130989 w 7807920"/>
              <a:gd name="connsiteY5" fmla="*/ 6858002 h 6858002"/>
              <a:gd name="connsiteX6" fmla="*/ 0 w 7807920"/>
              <a:gd name="connsiteY6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7920" h="6858002">
                <a:moveTo>
                  <a:pt x="0" y="0"/>
                </a:moveTo>
                <a:lnTo>
                  <a:pt x="6538515" y="0"/>
                </a:lnTo>
                <a:lnTo>
                  <a:pt x="6572007" y="35129"/>
                </a:lnTo>
                <a:cubicBezTo>
                  <a:pt x="7339900" y="880001"/>
                  <a:pt x="7807920" y="2002328"/>
                  <a:pt x="7807920" y="3233967"/>
                </a:cubicBezTo>
                <a:cubicBezTo>
                  <a:pt x="7807920" y="4629825"/>
                  <a:pt x="7206775" y="5885278"/>
                  <a:pt x="6249254" y="6755559"/>
                </a:cubicBezTo>
                <a:lnTo>
                  <a:pt x="6130989" y="6858002"/>
                </a:lnTo>
                <a:lnTo>
                  <a:pt x="0" y="6858002"/>
                </a:lnTo>
                <a:close/>
              </a:path>
            </a:pathLst>
          </a:custGeom>
          <a:solidFill>
            <a:srgbClr val="174F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52835" y="3583517"/>
            <a:ext cx="6491432" cy="2654302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0"/>
            </a:lvl2pPr>
            <a:lvl3pPr marL="914400" indent="0">
              <a:buNone/>
              <a:defRPr sz="12000"/>
            </a:lvl3pPr>
            <a:lvl4pPr marL="1371600" indent="0">
              <a:buNone/>
              <a:defRPr sz="12000"/>
            </a:lvl4pPr>
            <a:lvl5pPr marL="1828800" indent="0">
              <a:buNone/>
              <a:defRPr sz="120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3" name="Arc 32"/>
          <p:cNvSpPr/>
          <p:nvPr userDrawn="1"/>
        </p:nvSpPr>
        <p:spPr>
          <a:xfrm rot="11814902" flipH="1">
            <a:off x="-812362" y="-1784731"/>
            <a:ext cx="9239667" cy="9239667"/>
          </a:xfrm>
          <a:prstGeom prst="arc">
            <a:avLst>
              <a:gd name="adj1" fmla="val 18971973"/>
              <a:gd name="adj2" fmla="val 323598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200160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174F72"/>
                </a:solidFill>
                <a:latin typeface="Calibri" charset="0"/>
              </a:rPr>
              <a:t>EMERGE</a:t>
            </a:r>
            <a:r>
              <a:rPr lang="en-US" altLang="ja-JP" sz="1100" b="1" dirty="0">
                <a:solidFill>
                  <a:srgbClr val="392E85"/>
                </a:solidFill>
                <a:latin typeface="Calibri" charset="0"/>
              </a:rPr>
              <a:t>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empowering female entrepreneurs in engineering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43937">
            <a:off x="11416204" y="6237834"/>
            <a:ext cx="740284" cy="56997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37"/>
          <a:stretch/>
        </p:blipFill>
        <p:spPr>
          <a:xfrm>
            <a:off x="5666635" y="-8419"/>
            <a:ext cx="3150740" cy="22002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847" y="2330561"/>
            <a:ext cx="971528" cy="96237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618" y="5671849"/>
            <a:ext cx="1045533" cy="10194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/Divider slide (PI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/>
          <p:cNvSpPr/>
          <p:nvPr userDrawn="1"/>
        </p:nvSpPr>
        <p:spPr>
          <a:xfrm>
            <a:off x="1" y="-2"/>
            <a:ext cx="7807920" cy="6858002"/>
          </a:xfrm>
          <a:custGeom>
            <a:avLst/>
            <a:gdLst>
              <a:gd name="connsiteX0" fmla="*/ 0 w 7807920"/>
              <a:gd name="connsiteY0" fmla="*/ 0 h 6858002"/>
              <a:gd name="connsiteX1" fmla="*/ 6538515 w 7807920"/>
              <a:gd name="connsiteY1" fmla="*/ 0 h 6858002"/>
              <a:gd name="connsiteX2" fmla="*/ 6572007 w 7807920"/>
              <a:gd name="connsiteY2" fmla="*/ 35129 h 6858002"/>
              <a:gd name="connsiteX3" fmla="*/ 7807920 w 7807920"/>
              <a:gd name="connsiteY3" fmla="*/ 3233967 h 6858002"/>
              <a:gd name="connsiteX4" fmla="*/ 6249254 w 7807920"/>
              <a:gd name="connsiteY4" fmla="*/ 6755559 h 6858002"/>
              <a:gd name="connsiteX5" fmla="*/ 6130989 w 7807920"/>
              <a:gd name="connsiteY5" fmla="*/ 6858002 h 6858002"/>
              <a:gd name="connsiteX6" fmla="*/ 0 w 7807920"/>
              <a:gd name="connsiteY6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7920" h="6858002">
                <a:moveTo>
                  <a:pt x="0" y="0"/>
                </a:moveTo>
                <a:lnTo>
                  <a:pt x="6538515" y="0"/>
                </a:lnTo>
                <a:lnTo>
                  <a:pt x="6572007" y="35129"/>
                </a:lnTo>
                <a:cubicBezTo>
                  <a:pt x="7339900" y="880001"/>
                  <a:pt x="7807920" y="2002328"/>
                  <a:pt x="7807920" y="3233967"/>
                </a:cubicBezTo>
                <a:cubicBezTo>
                  <a:pt x="7807920" y="4629825"/>
                  <a:pt x="7206775" y="5885278"/>
                  <a:pt x="6249254" y="6755559"/>
                </a:cubicBezTo>
                <a:lnTo>
                  <a:pt x="6130989" y="6858002"/>
                </a:lnTo>
                <a:lnTo>
                  <a:pt x="0" y="6858002"/>
                </a:lnTo>
                <a:close/>
              </a:path>
            </a:pathLst>
          </a:custGeom>
          <a:solidFill>
            <a:srgbClr val="E632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52835" y="3583517"/>
            <a:ext cx="6491432" cy="2654302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0"/>
            </a:lvl2pPr>
            <a:lvl3pPr marL="914400" indent="0">
              <a:buNone/>
              <a:defRPr sz="12000"/>
            </a:lvl3pPr>
            <a:lvl4pPr marL="1371600" indent="0">
              <a:buNone/>
              <a:defRPr sz="12000"/>
            </a:lvl4pPr>
            <a:lvl5pPr marL="1828800" indent="0">
              <a:buNone/>
              <a:defRPr sz="120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3" name="Arc 32"/>
          <p:cNvSpPr/>
          <p:nvPr userDrawn="1"/>
        </p:nvSpPr>
        <p:spPr>
          <a:xfrm rot="11814902" flipH="1">
            <a:off x="-812362" y="-1784731"/>
            <a:ext cx="9239667" cy="9239667"/>
          </a:xfrm>
          <a:prstGeom prst="arc">
            <a:avLst>
              <a:gd name="adj1" fmla="val 18971973"/>
              <a:gd name="adj2" fmla="val 323598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200160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174F72"/>
                </a:solidFill>
                <a:latin typeface="Calibri" charset="0"/>
              </a:rPr>
              <a:t>EMERGE</a:t>
            </a:r>
            <a:r>
              <a:rPr lang="en-US" altLang="ja-JP" sz="1100" b="1" dirty="0">
                <a:solidFill>
                  <a:srgbClr val="392E85"/>
                </a:solidFill>
                <a:latin typeface="Calibri" charset="0"/>
              </a:rPr>
              <a:t>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empowering female entrepreneurs in engineering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43937">
            <a:off x="11416204" y="6237834"/>
            <a:ext cx="740284" cy="5699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37"/>
          <a:stretch/>
        </p:blipFill>
        <p:spPr>
          <a:xfrm>
            <a:off x="5666635" y="-8419"/>
            <a:ext cx="3150740" cy="22002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847" y="2330561"/>
            <a:ext cx="971528" cy="9623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618" y="5671849"/>
            <a:ext cx="1045533" cy="10194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Divider slide (TURQUOIS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/>
          <p:cNvSpPr/>
          <p:nvPr userDrawn="1"/>
        </p:nvSpPr>
        <p:spPr>
          <a:xfrm>
            <a:off x="1" y="-2"/>
            <a:ext cx="7807920" cy="6858002"/>
          </a:xfrm>
          <a:custGeom>
            <a:avLst/>
            <a:gdLst>
              <a:gd name="connsiteX0" fmla="*/ 0 w 7807920"/>
              <a:gd name="connsiteY0" fmla="*/ 0 h 6858002"/>
              <a:gd name="connsiteX1" fmla="*/ 6538515 w 7807920"/>
              <a:gd name="connsiteY1" fmla="*/ 0 h 6858002"/>
              <a:gd name="connsiteX2" fmla="*/ 6572007 w 7807920"/>
              <a:gd name="connsiteY2" fmla="*/ 35129 h 6858002"/>
              <a:gd name="connsiteX3" fmla="*/ 7807920 w 7807920"/>
              <a:gd name="connsiteY3" fmla="*/ 3233967 h 6858002"/>
              <a:gd name="connsiteX4" fmla="*/ 6249254 w 7807920"/>
              <a:gd name="connsiteY4" fmla="*/ 6755559 h 6858002"/>
              <a:gd name="connsiteX5" fmla="*/ 6130989 w 7807920"/>
              <a:gd name="connsiteY5" fmla="*/ 6858002 h 6858002"/>
              <a:gd name="connsiteX6" fmla="*/ 0 w 7807920"/>
              <a:gd name="connsiteY6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7920" h="6858002">
                <a:moveTo>
                  <a:pt x="0" y="0"/>
                </a:moveTo>
                <a:lnTo>
                  <a:pt x="6538515" y="0"/>
                </a:lnTo>
                <a:lnTo>
                  <a:pt x="6572007" y="35129"/>
                </a:lnTo>
                <a:cubicBezTo>
                  <a:pt x="7339900" y="880001"/>
                  <a:pt x="7807920" y="2002328"/>
                  <a:pt x="7807920" y="3233967"/>
                </a:cubicBezTo>
                <a:cubicBezTo>
                  <a:pt x="7807920" y="4629825"/>
                  <a:pt x="7206775" y="5885278"/>
                  <a:pt x="6249254" y="6755559"/>
                </a:cubicBezTo>
                <a:lnTo>
                  <a:pt x="6130989" y="6858002"/>
                </a:lnTo>
                <a:lnTo>
                  <a:pt x="0" y="6858002"/>
                </a:lnTo>
                <a:close/>
              </a:path>
            </a:pathLst>
          </a:custGeom>
          <a:solidFill>
            <a:srgbClr val="10B1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52835" y="3583517"/>
            <a:ext cx="6491432" cy="2654302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0"/>
            </a:lvl2pPr>
            <a:lvl3pPr marL="914400" indent="0">
              <a:buNone/>
              <a:defRPr sz="12000"/>
            </a:lvl3pPr>
            <a:lvl4pPr marL="1371600" indent="0">
              <a:buNone/>
              <a:defRPr sz="12000"/>
            </a:lvl4pPr>
            <a:lvl5pPr marL="1828800" indent="0">
              <a:buNone/>
              <a:defRPr sz="120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6" name="Arc 35"/>
          <p:cNvSpPr/>
          <p:nvPr userDrawn="1"/>
        </p:nvSpPr>
        <p:spPr>
          <a:xfrm rot="11814902" flipH="1">
            <a:off x="-812362" y="-1784731"/>
            <a:ext cx="9239667" cy="9239667"/>
          </a:xfrm>
          <a:prstGeom prst="arc">
            <a:avLst>
              <a:gd name="adj1" fmla="val 18971973"/>
              <a:gd name="adj2" fmla="val 323598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200160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174F72"/>
                </a:solidFill>
                <a:latin typeface="Calibri" charset="0"/>
              </a:rPr>
              <a:t>EMERGE</a:t>
            </a:r>
            <a:r>
              <a:rPr lang="en-US" altLang="ja-JP" sz="1100" b="1" dirty="0">
                <a:solidFill>
                  <a:srgbClr val="392E85"/>
                </a:solidFill>
                <a:latin typeface="Calibri" charset="0"/>
              </a:rPr>
              <a:t>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empowering female entrepreneurs in engineering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43937">
            <a:off x="11416204" y="6237834"/>
            <a:ext cx="740284" cy="569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37"/>
          <a:stretch/>
        </p:blipFill>
        <p:spPr>
          <a:xfrm>
            <a:off x="5666635" y="-8419"/>
            <a:ext cx="3150740" cy="22002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624" y="5825975"/>
            <a:ext cx="971528" cy="96237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919" y="2330561"/>
            <a:ext cx="933458" cy="9101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Divider slide (LIM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 userDrawn="1"/>
        </p:nvSpPr>
        <p:spPr>
          <a:xfrm>
            <a:off x="1" y="-2"/>
            <a:ext cx="7807920" cy="6858002"/>
          </a:xfrm>
          <a:custGeom>
            <a:avLst/>
            <a:gdLst>
              <a:gd name="connsiteX0" fmla="*/ 0 w 7807920"/>
              <a:gd name="connsiteY0" fmla="*/ 0 h 6858002"/>
              <a:gd name="connsiteX1" fmla="*/ 6538515 w 7807920"/>
              <a:gd name="connsiteY1" fmla="*/ 0 h 6858002"/>
              <a:gd name="connsiteX2" fmla="*/ 6572007 w 7807920"/>
              <a:gd name="connsiteY2" fmla="*/ 35129 h 6858002"/>
              <a:gd name="connsiteX3" fmla="*/ 7807920 w 7807920"/>
              <a:gd name="connsiteY3" fmla="*/ 3233967 h 6858002"/>
              <a:gd name="connsiteX4" fmla="*/ 6249254 w 7807920"/>
              <a:gd name="connsiteY4" fmla="*/ 6755559 h 6858002"/>
              <a:gd name="connsiteX5" fmla="*/ 6130989 w 7807920"/>
              <a:gd name="connsiteY5" fmla="*/ 6858002 h 6858002"/>
              <a:gd name="connsiteX6" fmla="*/ 0 w 7807920"/>
              <a:gd name="connsiteY6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7920" h="6858002">
                <a:moveTo>
                  <a:pt x="0" y="0"/>
                </a:moveTo>
                <a:lnTo>
                  <a:pt x="6538515" y="0"/>
                </a:lnTo>
                <a:lnTo>
                  <a:pt x="6572007" y="35129"/>
                </a:lnTo>
                <a:cubicBezTo>
                  <a:pt x="7339900" y="880001"/>
                  <a:pt x="7807920" y="2002328"/>
                  <a:pt x="7807920" y="3233967"/>
                </a:cubicBezTo>
                <a:cubicBezTo>
                  <a:pt x="7807920" y="4629825"/>
                  <a:pt x="7206775" y="5885278"/>
                  <a:pt x="6249254" y="6755559"/>
                </a:cubicBezTo>
                <a:lnTo>
                  <a:pt x="6130989" y="6858002"/>
                </a:lnTo>
                <a:lnTo>
                  <a:pt x="0" y="6858002"/>
                </a:lnTo>
                <a:close/>
              </a:path>
            </a:pathLst>
          </a:custGeom>
          <a:solidFill>
            <a:srgbClr val="CED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52835" y="3583517"/>
            <a:ext cx="6491432" cy="2654302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2000"/>
            </a:lvl2pPr>
            <a:lvl3pPr marL="914400" indent="0">
              <a:buNone/>
              <a:defRPr sz="12000"/>
            </a:lvl3pPr>
            <a:lvl4pPr marL="1371600" indent="0">
              <a:buNone/>
              <a:defRPr sz="12000"/>
            </a:lvl4pPr>
            <a:lvl5pPr marL="1828800" indent="0">
              <a:buNone/>
              <a:defRPr sz="120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Arc 14"/>
          <p:cNvSpPr/>
          <p:nvPr userDrawn="1"/>
        </p:nvSpPr>
        <p:spPr>
          <a:xfrm rot="11814902" flipH="1">
            <a:off x="-812362" y="-1784731"/>
            <a:ext cx="9239667" cy="9239667"/>
          </a:xfrm>
          <a:prstGeom prst="arc">
            <a:avLst>
              <a:gd name="adj1" fmla="val 18971973"/>
              <a:gd name="adj2" fmla="val 323598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200160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174F72"/>
                </a:solidFill>
                <a:latin typeface="Calibri" charset="0"/>
              </a:rPr>
              <a:t>EMERGE</a:t>
            </a:r>
            <a:r>
              <a:rPr lang="en-US" altLang="ja-JP" sz="1100" b="1" dirty="0">
                <a:solidFill>
                  <a:srgbClr val="392E85"/>
                </a:solidFill>
                <a:latin typeface="Calibri" charset="0"/>
              </a:rPr>
              <a:t>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empowering female entrepreneurs in engineering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43937">
            <a:off x="11416204" y="6237834"/>
            <a:ext cx="740284" cy="56997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618" y="5671849"/>
            <a:ext cx="1045533" cy="101946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9"/>
          <a:stretch/>
        </p:blipFill>
        <p:spPr>
          <a:xfrm>
            <a:off x="6370850" y="0"/>
            <a:ext cx="2446525" cy="204036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6" r="6150" b="6691"/>
          <a:stretch/>
        </p:blipFill>
        <p:spPr>
          <a:xfrm>
            <a:off x="7895914" y="2475120"/>
            <a:ext cx="921461" cy="87160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E -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CED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586901" y="491138"/>
            <a:ext cx="374016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E" sz="360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ICONS</a:t>
            </a:r>
            <a:r>
              <a:rPr lang="en-IE" sz="3600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 WHICH CAN BE USED WITHIN THE </a:t>
            </a:r>
            <a:r>
              <a:rPr lang="en-IE" sz="3600" b="1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EMERGE </a:t>
            </a:r>
            <a:r>
              <a:rPr lang="en-IE" sz="3600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POWERPOINT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IE" sz="360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  <a:p>
            <a:pPr marL="52388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Quattrocento Sans"/>
              <a:buNone/>
              <a:tabLst/>
            </a:pPr>
            <a:r>
              <a:rPr lang="en-IE" sz="2400" i="1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Resize them without losing quality.</a:t>
            </a:r>
            <a:r>
              <a:rPr lang="en-IE" sz="2400" i="1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IE" sz="2400" i="1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Change line colour, width and style.</a:t>
            </a:r>
            <a:r>
              <a:rPr lang="en-IE" sz="2400" i="1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" sz="360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en" sz="240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Isn’t that nice? :)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ICON CIRCLE -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2495266" y="1754551"/>
            <a:ext cx="8403792" cy="3872188"/>
          </a:xfrm>
        </p:spPr>
        <p:txBody>
          <a:bodyPr>
            <a:noAutofit/>
          </a:bodyPr>
          <a:lstStyle>
            <a:lvl1pPr marL="342900" indent="-342900" algn="l">
              <a:buClr>
                <a:srgbClr val="174F72"/>
              </a:buClr>
              <a:buFont typeface="Arial" charset="0"/>
              <a:buChar char="•"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 flipH="1">
            <a:off x="0" y="1150377"/>
            <a:ext cx="12192000" cy="0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23"/>
          <p:cNvSpPr>
            <a:spLocks noGrp="1"/>
          </p:cNvSpPr>
          <p:nvPr>
            <p:ph type="body" sz="quarter" idx="21" hasCustomPrompt="1"/>
          </p:nvPr>
        </p:nvSpPr>
        <p:spPr>
          <a:xfrm>
            <a:off x="2495266" y="751297"/>
            <a:ext cx="8403792" cy="857158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174F7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200160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174F72"/>
                </a:solidFill>
                <a:latin typeface="Calibri" charset="0"/>
              </a:rPr>
              <a:t>EMERGE</a:t>
            </a:r>
            <a:r>
              <a:rPr lang="en-US" altLang="ja-JP" sz="1100" b="1" dirty="0">
                <a:solidFill>
                  <a:srgbClr val="392E85"/>
                </a:solidFill>
                <a:latin typeface="Calibri" charset="0"/>
              </a:rPr>
              <a:t>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empowering female entrepreneurs in engineering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43937">
            <a:off x="11416204" y="6237834"/>
            <a:ext cx="740284" cy="569976"/>
          </a:xfrm>
          <a:prstGeom prst="rect">
            <a:avLst/>
          </a:prstGeom>
        </p:spPr>
      </p:pic>
      <p:sp>
        <p:nvSpPr>
          <p:cNvPr id="12" name="Oval 11"/>
          <p:cNvSpPr/>
          <p:nvPr userDrawn="1"/>
        </p:nvSpPr>
        <p:spPr>
          <a:xfrm>
            <a:off x="970490" y="635000"/>
            <a:ext cx="1010710" cy="1010710"/>
          </a:xfrm>
          <a:prstGeom prst="ellipse">
            <a:avLst/>
          </a:prstGeom>
          <a:solidFill>
            <a:srgbClr val="174F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ICON CIRCLE -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2495266" y="1754551"/>
            <a:ext cx="8403792" cy="3872188"/>
          </a:xfrm>
        </p:spPr>
        <p:txBody>
          <a:bodyPr>
            <a:noAutofit/>
          </a:bodyPr>
          <a:lstStyle>
            <a:lvl1pPr marL="342900" indent="-342900" algn="l">
              <a:buClr>
                <a:srgbClr val="E63275"/>
              </a:buClr>
              <a:buFont typeface="Arial" charset="0"/>
              <a:buChar char="•"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 flipH="1">
            <a:off x="0" y="1150377"/>
            <a:ext cx="12192000" cy="0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23"/>
          <p:cNvSpPr>
            <a:spLocks noGrp="1"/>
          </p:cNvSpPr>
          <p:nvPr>
            <p:ph type="body" sz="quarter" idx="21" hasCustomPrompt="1"/>
          </p:nvPr>
        </p:nvSpPr>
        <p:spPr>
          <a:xfrm>
            <a:off x="2495266" y="751297"/>
            <a:ext cx="8403792" cy="857158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E63275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970490" y="635000"/>
            <a:ext cx="1010710" cy="1010710"/>
          </a:xfrm>
          <a:prstGeom prst="ellipse">
            <a:avLst/>
          </a:prstGeom>
          <a:solidFill>
            <a:srgbClr val="E632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テキスト プレースホルダー 36">
            <a:extLst>
              <a:ext uri="{FF2B5EF4-FFF2-40B4-BE49-F238E27FC236}">
                <a16:creationId xmlns:a16="http://schemas.microsoft.com/office/drawing/2014/main" id="{65E65842-AA44-C446-96B0-92497A0DA23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285884" y="6376509"/>
            <a:ext cx="11200160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174F72"/>
                </a:solidFill>
                <a:latin typeface="Calibri" charset="0"/>
              </a:rPr>
              <a:t>EMERGE</a:t>
            </a:r>
            <a:r>
              <a:rPr lang="en-US" altLang="ja-JP" sz="1100" b="1" dirty="0">
                <a:solidFill>
                  <a:srgbClr val="392E85"/>
                </a:solidFill>
                <a:latin typeface="Calibri" charset="0"/>
              </a:rPr>
              <a:t>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empowering female entrepreneurs in engineering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118308-536D-2340-9B75-BF138724B3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43937">
            <a:off x="11416204" y="6237834"/>
            <a:ext cx="740284" cy="5699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QUOISE ICON CIRCLE -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2495266" y="1754551"/>
            <a:ext cx="8403792" cy="3872188"/>
          </a:xfrm>
        </p:spPr>
        <p:txBody>
          <a:bodyPr>
            <a:noAutofit/>
          </a:bodyPr>
          <a:lstStyle>
            <a:lvl1pPr marL="342900" indent="-342900" algn="l">
              <a:buClr>
                <a:srgbClr val="10B1A2"/>
              </a:buClr>
              <a:buFont typeface="Arial" charset="0"/>
              <a:buChar char="•"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0" y="1150377"/>
            <a:ext cx="12192000" cy="0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3"/>
          <p:cNvSpPr>
            <a:spLocks noGrp="1"/>
          </p:cNvSpPr>
          <p:nvPr>
            <p:ph type="body" sz="quarter" idx="21" hasCustomPrompt="1"/>
          </p:nvPr>
        </p:nvSpPr>
        <p:spPr>
          <a:xfrm>
            <a:off x="2495266" y="751297"/>
            <a:ext cx="8403792" cy="857158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10B1A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970490" y="635000"/>
            <a:ext cx="1010710" cy="1010710"/>
          </a:xfrm>
          <a:prstGeom prst="ellipse">
            <a:avLst/>
          </a:prstGeom>
          <a:solidFill>
            <a:srgbClr val="10B1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テキスト プレースホルダー 36">
            <a:extLst>
              <a:ext uri="{FF2B5EF4-FFF2-40B4-BE49-F238E27FC236}">
                <a16:creationId xmlns:a16="http://schemas.microsoft.com/office/drawing/2014/main" id="{CC4EBED5-6378-AD47-9B6C-45338A95E78A}"/>
              </a:ext>
            </a:extLst>
          </p:cNvPr>
          <p:cNvSpPr txBox="1">
            <a:spLocks/>
          </p:cNvSpPr>
          <p:nvPr userDrawn="1"/>
        </p:nvSpPr>
        <p:spPr bwMode="auto">
          <a:xfrm>
            <a:off x="285884" y="6376509"/>
            <a:ext cx="11200160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174F72"/>
                </a:solidFill>
                <a:latin typeface="Calibri" charset="0"/>
              </a:rPr>
              <a:t>EMERGE</a:t>
            </a:r>
            <a:r>
              <a:rPr lang="en-US" altLang="ja-JP" sz="1100" b="1" dirty="0">
                <a:solidFill>
                  <a:srgbClr val="392E85"/>
                </a:solidFill>
                <a:latin typeface="Calibri" charset="0"/>
              </a:rPr>
              <a:t>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empowering female entrepreneurs in engineering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70714EB-D3E9-B84A-A71D-BDCA4E4D8B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43937">
            <a:off x="11416204" y="6237834"/>
            <a:ext cx="740284" cy="5699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ME ICON CIRCLE -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2495266" y="1754551"/>
            <a:ext cx="8403792" cy="3872188"/>
          </a:xfrm>
        </p:spPr>
        <p:txBody>
          <a:bodyPr>
            <a:noAutofit/>
          </a:bodyPr>
          <a:lstStyle>
            <a:lvl1pPr marL="342900" indent="-342900" algn="l">
              <a:buClr>
                <a:srgbClr val="CEDA29"/>
              </a:buClr>
              <a:buFont typeface="Arial" charset="0"/>
              <a:buChar char="•"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0" y="1150377"/>
            <a:ext cx="12192000" cy="0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3"/>
          <p:cNvSpPr>
            <a:spLocks noGrp="1"/>
          </p:cNvSpPr>
          <p:nvPr>
            <p:ph type="body" sz="quarter" idx="21" hasCustomPrompt="1"/>
          </p:nvPr>
        </p:nvSpPr>
        <p:spPr>
          <a:xfrm>
            <a:off x="2495266" y="751297"/>
            <a:ext cx="8403792" cy="857158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CEDA29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970490" y="635000"/>
            <a:ext cx="1010710" cy="1010710"/>
          </a:xfrm>
          <a:prstGeom prst="ellipse">
            <a:avLst/>
          </a:prstGeom>
          <a:solidFill>
            <a:srgbClr val="CED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テキスト プレースホルダー 36">
            <a:extLst>
              <a:ext uri="{FF2B5EF4-FFF2-40B4-BE49-F238E27FC236}">
                <a16:creationId xmlns:a16="http://schemas.microsoft.com/office/drawing/2014/main" id="{7E43DA5F-437B-E140-93FC-1C1C1AED7B3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285884" y="6376509"/>
            <a:ext cx="11200160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174F72"/>
                </a:solidFill>
                <a:latin typeface="Calibri" charset="0"/>
              </a:rPr>
              <a:t>EMERGE</a:t>
            </a:r>
            <a:r>
              <a:rPr lang="en-US" altLang="ja-JP" sz="1100" b="1" dirty="0">
                <a:solidFill>
                  <a:srgbClr val="392E85"/>
                </a:solidFill>
                <a:latin typeface="Calibri" charset="0"/>
              </a:rPr>
              <a:t>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empowering female entrepreneurs in engineering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76F3FD-D60E-1541-B0BF-A2B0AA4E5A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43937">
            <a:off x="11416204" y="6237834"/>
            <a:ext cx="740284" cy="5699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ICON CIRCLE (PINK) - with phot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6150077" y="2157413"/>
            <a:ext cx="5551386" cy="3631644"/>
          </a:xfrm>
        </p:spPr>
        <p:txBody>
          <a:bodyPr>
            <a:noAutofit/>
          </a:bodyPr>
          <a:lstStyle>
            <a:lvl1pPr marL="0" indent="0" algn="l">
              <a:buClr>
                <a:srgbClr val="EA1D76"/>
              </a:buClr>
              <a:buFont typeface="Arial" charset="0"/>
              <a:buNone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 flipH="1">
            <a:off x="-3076" y="1779018"/>
            <a:ext cx="12192000" cy="0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608086" y="1404496"/>
            <a:ext cx="4849824" cy="4879740"/>
          </a:xfrm>
          <a:custGeom>
            <a:avLst/>
            <a:gdLst>
              <a:gd name="connsiteX0" fmla="*/ 0 w 4904103"/>
              <a:gd name="connsiteY0" fmla="*/ 2452052 h 4904103"/>
              <a:gd name="connsiteX1" fmla="*/ 2452052 w 4904103"/>
              <a:gd name="connsiteY1" fmla="*/ 0 h 4904103"/>
              <a:gd name="connsiteX2" fmla="*/ 4904104 w 4904103"/>
              <a:gd name="connsiteY2" fmla="*/ 2452052 h 4904103"/>
              <a:gd name="connsiteX3" fmla="*/ 2452052 w 4904103"/>
              <a:gd name="connsiteY3" fmla="*/ 4904104 h 4904103"/>
              <a:gd name="connsiteX4" fmla="*/ 0 w 4904103"/>
              <a:gd name="connsiteY4" fmla="*/ 2452052 h 4904103"/>
              <a:gd name="connsiteX0" fmla="*/ 7934 w 4912038"/>
              <a:gd name="connsiteY0" fmla="*/ 2452052 h 4904104"/>
              <a:gd name="connsiteX1" fmla="*/ 2459986 w 4912038"/>
              <a:gd name="connsiteY1" fmla="*/ 0 h 4904104"/>
              <a:gd name="connsiteX2" fmla="*/ 4912038 w 4912038"/>
              <a:gd name="connsiteY2" fmla="*/ 2452052 h 4904104"/>
              <a:gd name="connsiteX3" fmla="*/ 2459986 w 4912038"/>
              <a:gd name="connsiteY3" fmla="*/ 4904104 h 4904104"/>
              <a:gd name="connsiteX4" fmla="*/ 7934 w 4912038"/>
              <a:gd name="connsiteY4" fmla="*/ 2452052 h 4904104"/>
              <a:gd name="connsiteX0" fmla="*/ 46476 w 4950580"/>
              <a:gd name="connsiteY0" fmla="*/ 2544376 h 4996428"/>
              <a:gd name="connsiteX1" fmla="*/ 1011755 w 4950580"/>
              <a:gd name="connsiteY1" fmla="*/ 711790 h 4996428"/>
              <a:gd name="connsiteX2" fmla="*/ 2498528 w 4950580"/>
              <a:gd name="connsiteY2" fmla="*/ 92324 h 4996428"/>
              <a:gd name="connsiteX3" fmla="*/ 4950580 w 4950580"/>
              <a:gd name="connsiteY3" fmla="*/ 2544376 h 4996428"/>
              <a:gd name="connsiteX4" fmla="*/ 2498528 w 4950580"/>
              <a:gd name="connsiteY4" fmla="*/ 4996428 h 4996428"/>
              <a:gd name="connsiteX5" fmla="*/ 46476 w 4950580"/>
              <a:gd name="connsiteY5" fmla="*/ 2544376 h 4996428"/>
              <a:gd name="connsiteX0" fmla="*/ 45841 w 4949945"/>
              <a:gd name="connsiteY0" fmla="*/ 2544376 h 4996428"/>
              <a:gd name="connsiteX1" fmla="*/ 1011120 w 4949945"/>
              <a:gd name="connsiteY1" fmla="*/ 711790 h 4996428"/>
              <a:gd name="connsiteX2" fmla="*/ 2497893 w 4949945"/>
              <a:gd name="connsiteY2" fmla="*/ 92324 h 4996428"/>
              <a:gd name="connsiteX3" fmla="*/ 4949945 w 4949945"/>
              <a:gd name="connsiteY3" fmla="*/ 2544376 h 4996428"/>
              <a:gd name="connsiteX4" fmla="*/ 2497893 w 4949945"/>
              <a:gd name="connsiteY4" fmla="*/ 4996428 h 4996428"/>
              <a:gd name="connsiteX5" fmla="*/ 45841 w 4949945"/>
              <a:gd name="connsiteY5" fmla="*/ 2544376 h 4996428"/>
              <a:gd name="connsiteX0" fmla="*/ 26997 w 4931101"/>
              <a:gd name="connsiteY0" fmla="*/ 2513559 h 4965611"/>
              <a:gd name="connsiteX1" fmla="*/ 1242999 w 4931101"/>
              <a:gd name="connsiteY1" fmla="*/ 887451 h 4965611"/>
              <a:gd name="connsiteX2" fmla="*/ 2479049 w 4931101"/>
              <a:gd name="connsiteY2" fmla="*/ 61507 h 4965611"/>
              <a:gd name="connsiteX3" fmla="*/ 4931101 w 4931101"/>
              <a:gd name="connsiteY3" fmla="*/ 2513559 h 4965611"/>
              <a:gd name="connsiteX4" fmla="*/ 2479049 w 4931101"/>
              <a:gd name="connsiteY4" fmla="*/ 4965611 h 4965611"/>
              <a:gd name="connsiteX5" fmla="*/ 26997 w 4931101"/>
              <a:gd name="connsiteY5" fmla="*/ 2513559 h 4965611"/>
              <a:gd name="connsiteX0" fmla="*/ 46172 w 4950276"/>
              <a:gd name="connsiteY0" fmla="*/ 2513559 h 4965611"/>
              <a:gd name="connsiteX1" fmla="*/ 1262174 w 4950276"/>
              <a:gd name="connsiteY1" fmla="*/ 887451 h 4965611"/>
              <a:gd name="connsiteX2" fmla="*/ 2498224 w 4950276"/>
              <a:gd name="connsiteY2" fmla="*/ 61507 h 4965611"/>
              <a:gd name="connsiteX3" fmla="*/ 4950276 w 4950276"/>
              <a:gd name="connsiteY3" fmla="*/ 2513559 h 4965611"/>
              <a:gd name="connsiteX4" fmla="*/ 2498224 w 4950276"/>
              <a:gd name="connsiteY4" fmla="*/ 4965611 h 4965611"/>
              <a:gd name="connsiteX5" fmla="*/ 46172 w 4950276"/>
              <a:gd name="connsiteY5" fmla="*/ 2513559 h 4965611"/>
              <a:gd name="connsiteX0" fmla="*/ 48053 w 4922660"/>
              <a:gd name="connsiteY0" fmla="*/ 2720036 h 4966157"/>
              <a:gd name="connsiteX1" fmla="*/ 1234558 w 4922660"/>
              <a:gd name="connsiteY1" fmla="*/ 887451 h 4966157"/>
              <a:gd name="connsiteX2" fmla="*/ 2470608 w 4922660"/>
              <a:gd name="connsiteY2" fmla="*/ 61507 h 4966157"/>
              <a:gd name="connsiteX3" fmla="*/ 4922660 w 4922660"/>
              <a:gd name="connsiteY3" fmla="*/ 2513559 h 4966157"/>
              <a:gd name="connsiteX4" fmla="*/ 2470608 w 4922660"/>
              <a:gd name="connsiteY4" fmla="*/ 4965611 h 4966157"/>
              <a:gd name="connsiteX5" fmla="*/ 48053 w 4922660"/>
              <a:gd name="connsiteY5" fmla="*/ 2720036 h 4966157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61473 h 5008581"/>
              <a:gd name="connsiteX1" fmla="*/ 1215769 w 4903871"/>
              <a:gd name="connsiteY1" fmla="*/ 928888 h 5008581"/>
              <a:gd name="connsiteX2" fmla="*/ 2599303 w 4903871"/>
              <a:gd name="connsiteY2" fmla="*/ 58698 h 5008581"/>
              <a:gd name="connsiteX3" fmla="*/ 4903871 w 4903871"/>
              <a:gd name="connsiteY3" fmla="*/ 2554996 h 5008581"/>
              <a:gd name="connsiteX4" fmla="*/ 2451819 w 4903871"/>
              <a:gd name="connsiteY4" fmla="*/ 5007048 h 5008581"/>
              <a:gd name="connsiteX5" fmla="*/ 29264 w 4903871"/>
              <a:gd name="connsiteY5" fmla="*/ 2761473 h 5008581"/>
              <a:gd name="connsiteX0" fmla="*/ 29264 w 4903871"/>
              <a:gd name="connsiteY0" fmla="*/ 2775833 h 5022941"/>
              <a:gd name="connsiteX1" fmla="*/ 1215769 w 4903871"/>
              <a:gd name="connsiteY1" fmla="*/ 943248 h 5022941"/>
              <a:gd name="connsiteX2" fmla="*/ 2599303 w 4903871"/>
              <a:gd name="connsiteY2" fmla="*/ 73058 h 5022941"/>
              <a:gd name="connsiteX3" fmla="*/ 4903871 w 4903871"/>
              <a:gd name="connsiteY3" fmla="*/ 2569356 h 5022941"/>
              <a:gd name="connsiteX4" fmla="*/ 2451819 w 4903871"/>
              <a:gd name="connsiteY4" fmla="*/ 5021408 h 5022941"/>
              <a:gd name="connsiteX5" fmla="*/ 29264 w 4903871"/>
              <a:gd name="connsiteY5" fmla="*/ 2775833 h 5022941"/>
              <a:gd name="connsiteX0" fmla="*/ 15925 w 4890532"/>
              <a:gd name="connsiteY0" fmla="*/ 2765410 h 5011527"/>
              <a:gd name="connsiteX1" fmla="*/ 1600637 w 4890532"/>
              <a:gd name="connsiteY1" fmla="*/ 1006567 h 5011527"/>
              <a:gd name="connsiteX2" fmla="*/ 2585964 w 4890532"/>
              <a:gd name="connsiteY2" fmla="*/ 62635 h 5011527"/>
              <a:gd name="connsiteX3" fmla="*/ 4890532 w 4890532"/>
              <a:gd name="connsiteY3" fmla="*/ 2558933 h 5011527"/>
              <a:gd name="connsiteX4" fmla="*/ 2438480 w 4890532"/>
              <a:gd name="connsiteY4" fmla="*/ 5010985 h 5011527"/>
              <a:gd name="connsiteX5" fmla="*/ 15925 w 4890532"/>
              <a:gd name="connsiteY5" fmla="*/ 2765410 h 5011527"/>
              <a:gd name="connsiteX0" fmla="*/ 194654 w 5069261"/>
              <a:gd name="connsiteY0" fmla="*/ 2763498 h 5009614"/>
              <a:gd name="connsiteX1" fmla="*/ 776475 w 5069261"/>
              <a:gd name="connsiteY1" fmla="*/ 1019403 h 5009614"/>
              <a:gd name="connsiteX2" fmla="*/ 2764693 w 5069261"/>
              <a:gd name="connsiteY2" fmla="*/ 60723 h 5009614"/>
              <a:gd name="connsiteX3" fmla="*/ 5069261 w 5069261"/>
              <a:gd name="connsiteY3" fmla="*/ 2557021 h 5009614"/>
              <a:gd name="connsiteX4" fmla="*/ 2617209 w 5069261"/>
              <a:gd name="connsiteY4" fmla="*/ 5009073 h 5009614"/>
              <a:gd name="connsiteX5" fmla="*/ 194654 w 5069261"/>
              <a:gd name="connsiteY5" fmla="*/ 2763498 h 5009614"/>
              <a:gd name="connsiteX0" fmla="*/ 194654 w 5069261"/>
              <a:gd name="connsiteY0" fmla="*/ 2793721 h 5039837"/>
              <a:gd name="connsiteX1" fmla="*/ 776475 w 5069261"/>
              <a:gd name="connsiteY1" fmla="*/ 1049626 h 5039837"/>
              <a:gd name="connsiteX2" fmla="*/ 1218926 w 5069261"/>
              <a:gd name="connsiteY2" fmla="*/ 592426 h 5039837"/>
              <a:gd name="connsiteX3" fmla="*/ 2764693 w 5069261"/>
              <a:gd name="connsiteY3" fmla="*/ 90946 h 5039837"/>
              <a:gd name="connsiteX4" fmla="*/ 5069261 w 5069261"/>
              <a:gd name="connsiteY4" fmla="*/ 2587244 h 5039837"/>
              <a:gd name="connsiteX5" fmla="*/ 2617209 w 5069261"/>
              <a:gd name="connsiteY5" fmla="*/ 5039296 h 5039837"/>
              <a:gd name="connsiteX6" fmla="*/ 194654 w 5069261"/>
              <a:gd name="connsiteY6" fmla="*/ 2793721 h 5039837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704662 h 4950778"/>
              <a:gd name="connsiteX1" fmla="*/ 776475 w 5069261"/>
              <a:gd name="connsiteY1" fmla="*/ 960567 h 4950778"/>
              <a:gd name="connsiteX2" fmla="*/ 1513894 w 5069261"/>
              <a:gd name="connsiteY2" fmla="*/ 326386 h 4950778"/>
              <a:gd name="connsiteX3" fmla="*/ 2764693 w 5069261"/>
              <a:gd name="connsiteY3" fmla="*/ 1887 h 4950778"/>
              <a:gd name="connsiteX4" fmla="*/ 5069261 w 5069261"/>
              <a:gd name="connsiteY4" fmla="*/ 2498185 h 4950778"/>
              <a:gd name="connsiteX5" fmla="*/ 2617209 w 5069261"/>
              <a:gd name="connsiteY5" fmla="*/ 4950237 h 4950778"/>
              <a:gd name="connsiteX6" fmla="*/ 194654 w 5069261"/>
              <a:gd name="connsiteY6" fmla="*/ 2704662 h 4950778"/>
              <a:gd name="connsiteX0" fmla="*/ 194654 w 5069261"/>
              <a:gd name="connsiteY0" fmla="*/ 2617527 h 4863643"/>
              <a:gd name="connsiteX1" fmla="*/ 776475 w 5069261"/>
              <a:gd name="connsiteY1" fmla="*/ 873432 h 4863643"/>
              <a:gd name="connsiteX2" fmla="*/ 1513894 w 5069261"/>
              <a:gd name="connsiteY2" fmla="*/ 239251 h 4863643"/>
              <a:gd name="connsiteX3" fmla="*/ 2823686 w 5069261"/>
              <a:gd name="connsiteY3" fmla="*/ 3242 h 4863643"/>
              <a:gd name="connsiteX4" fmla="*/ 5069261 w 5069261"/>
              <a:gd name="connsiteY4" fmla="*/ 2411050 h 4863643"/>
              <a:gd name="connsiteX5" fmla="*/ 2617209 w 5069261"/>
              <a:gd name="connsiteY5" fmla="*/ 4863102 h 4863643"/>
              <a:gd name="connsiteX6" fmla="*/ 194654 w 5069261"/>
              <a:gd name="connsiteY6" fmla="*/ 2617527 h 4863643"/>
              <a:gd name="connsiteX0" fmla="*/ 194654 w 5069261"/>
              <a:gd name="connsiteY0" fmla="*/ 2631933 h 4878049"/>
              <a:gd name="connsiteX1" fmla="*/ 776475 w 5069261"/>
              <a:gd name="connsiteY1" fmla="*/ 887838 h 4878049"/>
              <a:gd name="connsiteX2" fmla="*/ 1513894 w 5069261"/>
              <a:gd name="connsiteY2" fmla="*/ 253657 h 4878049"/>
              <a:gd name="connsiteX3" fmla="*/ 2823686 w 5069261"/>
              <a:gd name="connsiteY3" fmla="*/ 2899 h 4878049"/>
              <a:gd name="connsiteX4" fmla="*/ 5069261 w 5069261"/>
              <a:gd name="connsiteY4" fmla="*/ 2425456 h 4878049"/>
              <a:gd name="connsiteX5" fmla="*/ 2617209 w 5069261"/>
              <a:gd name="connsiteY5" fmla="*/ 4877508 h 4878049"/>
              <a:gd name="connsiteX6" fmla="*/ 194654 w 5069261"/>
              <a:gd name="connsiteY6" fmla="*/ 2631933 h 4878049"/>
              <a:gd name="connsiteX0" fmla="*/ 16653 w 4891260"/>
              <a:gd name="connsiteY0" fmla="*/ 2631933 h 4878213"/>
              <a:gd name="connsiteX1" fmla="*/ 598474 w 4891260"/>
              <a:gd name="connsiteY1" fmla="*/ 887838 h 4878213"/>
              <a:gd name="connsiteX2" fmla="*/ 1335893 w 4891260"/>
              <a:gd name="connsiteY2" fmla="*/ 253657 h 4878213"/>
              <a:gd name="connsiteX3" fmla="*/ 2645685 w 4891260"/>
              <a:gd name="connsiteY3" fmla="*/ 2899 h 4878213"/>
              <a:gd name="connsiteX4" fmla="*/ 4891260 w 4891260"/>
              <a:gd name="connsiteY4" fmla="*/ 2425456 h 4878213"/>
              <a:gd name="connsiteX5" fmla="*/ 2439208 w 4891260"/>
              <a:gd name="connsiteY5" fmla="*/ 4877508 h 4878213"/>
              <a:gd name="connsiteX6" fmla="*/ 16653 w 4891260"/>
              <a:gd name="connsiteY6" fmla="*/ 2631933 h 4878213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859 w 4845221"/>
              <a:gd name="connsiteY0" fmla="*/ 2572939 h 4877951"/>
              <a:gd name="connsiteX1" fmla="*/ 552435 w 4845221"/>
              <a:gd name="connsiteY1" fmla="*/ 887838 h 4877951"/>
              <a:gd name="connsiteX2" fmla="*/ 1289854 w 4845221"/>
              <a:gd name="connsiteY2" fmla="*/ 253657 h 4877951"/>
              <a:gd name="connsiteX3" fmla="*/ 2599646 w 4845221"/>
              <a:gd name="connsiteY3" fmla="*/ 2899 h 4877951"/>
              <a:gd name="connsiteX4" fmla="*/ 4845221 w 4845221"/>
              <a:gd name="connsiteY4" fmla="*/ 2425456 h 4877951"/>
              <a:gd name="connsiteX5" fmla="*/ 2393169 w 4845221"/>
              <a:gd name="connsiteY5" fmla="*/ 4877508 h 4877951"/>
              <a:gd name="connsiteX6" fmla="*/ 14859 w 4845221"/>
              <a:gd name="connsiteY6" fmla="*/ 2572939 h 4877951"/>
              <a:gd name="connsiteX0" fmla="*/ 2508 w 4832870"/>
              <a:gd name="connsiteY0" fmla="*/ 2572939 h 4877927"/>
              <a:gd name="connsiteX1" fmla="*/ 540084 w 4832870"/>
              <a:gd name="connsiteY1" fmla="*/ 887838 h 4877927"/>
              <a:gd name="connsiteX2" fmla="*/ 1277503 w 4832870"/>
              <a:gd name="connsiteY2" fmla="*/ 253657 h 4877927"/>
              <a:gd name="connsiteX3" fmla="*/ 2587295 w 4832870"/>
              <a:gd name="connsiteY3" fmla="*/ 2899 h 4877927"/>
              <a:gd name="connsiteX4" fmla="*/ 4832870 w 4832870"/>
              <a:gd name="connsiteY4" fmla="*/ 2425456 h 4877927"/>
              <a:gd name="connsiteX5" fmla="*/ 2380818 w 4832870"/>
              <a:gd name="connsiteY5" fmla="*/ 4877508 h 4877927"/>
              <a:gd name="connsiteX6" fmla="*/ 2508 w 4832870"/>
              <a:gd name="connsiteY6" fmla="*/ 2572939 h 4877927"/>
              <a:gd name="connsiteX0" fmla="*/ 2349 w 4847459"/>
              <a:gd name="connsiteY0" fmla="*/ 2587687 h 4878020"/>
              <a:gd name="connsiteX1" fmla="*/ 554673 w 4847459"/>
              <a:gd name="connsiteY1" fmla="*/ 887838 h 4878020"/>
              <a:gd name="connsiteX2" fmla="*/ 1292092 w 4847459"/>
              <a:gd name="connsiteY2" fmla="*/ 253657 h 4878020"/>
              <a:gd name="connsiteX3" fmla="*/ 2601884 w 4847459"/>
              <a:gd name="connsiteY3" fmla="*/ 2899 h 4878020"/>
              <a:gd name="connsiteX4" fmla="*/ 4847459 w 4847459"/>
              <a:gd name="connsiteY4" fmla="*/ 2425456 h 4878020"/>
              <a:gd name="connsiteX5" fmla="*/ 2395407 w 4847459"/>
              <a:gd name="connsiteY5" fmla="*/ 4877508 h 4878020"/>
              <a:gd name="connsiteX6" fmla="*/ 2349 w 4847459"/>
              <a:gd name="connsiteY6" fmla="*/ 2587687 h 4878020"/>
              <a:gd name="connsiteX0" fmla="*/ 2349 w 4847459"/>
              <a:gd name="connsiteY0" fmla="*/ 2587687 h 4879638"/>
              <a:gd name="connsiteX1" fmla="*/ 554673 w 4847459"/>
              <a:gd name="connsiteY1" fmla="*/ 887838 h 4879638"/>
              <a:gd name="connsiteX2" fmla="*/ 1292092 w 4847459"/>
              <a:gd name="connsiteY2" fmla="*/ 253657 h 4879638"/>
              <a:gd name="connsiteX3" fmla="*/ 2601884 w 4847459"/>
              <a:gd name="connsiteY3" fmla="*/ 2899 h 4879638"/>
              <a:gd name="connsiteX4" fmla="*/ 4847459 w 4847459"/>
              <a:gd name="connsiteY4" fmla="*/ 2425456 h 4879638"/>
              <a:gd name="connsiteX5" fmla="*/ 2395407 w 4847459"/>
              <a:gd name="connsiteY5" fmla="*/ 4877508 h 4879638"/>
              <a:gd name="connsiteX6" fmla="*/ 2349 w 4847459"/>
              <a:gd name="connsiteY6" fmla="*/ 2587687 h 4879638"/>
              <a:gd name="connsiteX0" fmla="*/ 2349 w 4847459"/>
              <a:gd name="connsiteY0" fmla="*/ 2587687 h 4880814"/>
              <a:gd name="connsiteX1" fmla="*/ 554673 w 4847459"/>
              <a:gd name="connsiteY1" fmla="*/ 887838 h 4880814"/>
              <a:gd name="connsiteX2" fmla="*/ 1292092 w 4847459"/>
              <a:gd name="connsiteY2" fmla="*/ 253657 h 4880814"/>
              <a:gd name="connsiteX3" fmla="*/ 2601884 w 4847459"/>
              <a:gd name="connsiteY3" fmla="*/ 2899 h 4880814"/>
              <a:gd name="connsiteX4" fmla="*/ 4847459 w 4847459"/>
              <a:gd name="connsiteY4" fmla="*/ 2425456 h 4880814"/>
              <a:gd name="connsiteX5" fmla="*/ 2395407 w 4847459"/>
              <a:gd name="connsiteY5" fmla="*/ 4877508 h 4880814"/>
              <a:gd name="connsiteX6" fmla="*/ 2349 w 4847459"/>
              <a:gd name="connsiteY6" fmla="*/ 2587687 h 4880814"/>
              <a:gd name="connsiteX0" fmla="*/ 2349 w 4847459"/>
              <a:gd name="connsiteY0" fmla="*/ 2587687 h 4882213"/>
              <a:gd name="connsiteX1" fmla="*/ 554673 w 4847459"/>
              <a:gd name="connsiteY1" fmla="*/ 887838 h 4882213"/>
              <a:gd name="connsiteX2" fmla="*/ 1292092 w 4847459"/>
              <a:gd name="connsiteY2" fmla="*/ 253657 h 4882213"/>
              <a:gd name="connsiteX3" fmla="*/ 2601884 w 4847459"/>
              <a:gd name="connsiteY3" fmla="*/ 2899 h 4882213"/>
              <a:gd name="connsiteX4" fmla="*/ 4847459 w 4847459"/>
              <a:gd name="connsiteY4" fmla="*/ 2425456 h 4882213"/>
              <a:gd name="connsiteX5" fmla="*/ 2395407 w 4847459"/>
              <a:gd name="connsiteY5" fmla="*/ 4877508 h 4882213"/>
              <a:gd name="connsiteX6" fmla="*/ 2349 w 4847459"/>
              <a:gd name="connsiteY6" fmla="*/ 2587687 h 4882213"/>
              <a:gd name="connsiteX0" fmla="*/ 2349 w 4788465"/>
              <a:gd name="connsiteY0" fmla="*/ 2725837 h 5015868"/>
              <a:gd name="connsiteX1" fmla="*/ 554673 w 4788465"/>
              <a:gd name="connsiteY1" fmla="*/ 1025988 h 5015868"/>
              <a:gd name="connsiteX2" fmla="*/ 1292092 w 4788465"/>
              <a:gd name="connsiteY2" fmla="*/ 391807 h 5015868"/>
              <a:gd name="connsiteX3" fmla="*/ 2601884 w 4788465"/>
              <a:gd name="connsiteY3" fmla="*/ 141049 h 5015868"/>
              <a:gd name="connsiteX4" fmla="*/ 4788465 w 4788465"/>
              <a:gd name="connsiteY4" fmla="*/ 2622599 h 5015868"/>
              <a:gd name="connsiteX5" fmla="*/ 2395407 w 4788465"/>
              <a:gd name="connsiteY5" fmla="*/ 5015658 h 5015868"/>
              <a:gd name="connsiteX6" fmla="*/ 2349 w 4788465"/>
              <a:gd name="connsiteY6" fmla="*/ 2725837 h 5015868"/>
              <a:gd name="connsiteX0" fmla="*/ 2349 w 4817962"/>
              <a:gd name="connsiteY0" fmla="*/ 2726902 h 5016878"/>
              <a:gd name="connsiteX1" fmla="*/ 554673 w 4817962"/>
              <a:gd name="connsiteY1" fmla="*/ 1027053 h 5016878"/>
              <a:gd name="connsiteX2" fmla="*/ 1292092 w 4817962"/>
              <a:gd name="connsiteY2" fmla="*/ 392872 h 5016878"/>
              <a:gd name="connsiteX3" fmla="*/ 2601884 w 4817962"/>
              <a:gd name="connsiteY3" fmla="*/ 142114 h 5016878"/>
              <a:gd name="connsiteX4" fmla="*/ 4817962 w 4817962"/>
              <a:gd name="connsiteY4" fmla="*/ 2638412 h 5016878"/>
              <a:gd name="connsiteX5" fmla="*/ 2395407 w 4817962"/>
              <a:gd name="connsiteY5" fmla="*/ 5016723 h 5016878"/>
              <a:gd name="connsiteX6" fmla="*/ 2349 w 4817962"/>
              <a:gd name="connsiteY6" fmla="*/ 2726902 h 5016878"/>
              <a:gd name="connsiteX0" fmla="*/ 2349 w 4817962"/>
              <a:gd name="connsiteY0" fmla="*/ 2599752 h 4889728"/>
              <a:gd name="connsiteX1" fmla="*/ 554673 w 4817962"/>
              <a:gd name="connsiteY1" fmla="*/ 899903 h 4889728"/>
              <a:gd name="connsiteX2" fmla="*/ 1292092 w 4817962"/>
              <a:gd name="connsiteY2" fmla="*/ 265722 h 4889728"/>
              <a:gd name="connsiteX3" fmla="*/ 2601884 w 4817962"/>
              <a:gd name="connsiteY3" fmla="*/ 14964 h 4889728"/>
              <a:gd name="connsiteX4" fmla="*/ 4817962 w 4817962"/>
              <a:gd name="connsiteY4" fmla="*/ 2511262 h 4889728"/>
              <a:gd name="connsiteX5" fmla="*/ 2395407 w 4817962"/>
              <a:gd name="connsiteY5" fmla="*/ 4889573 h 4889728"/>
              <a:gd name="connsiteX6" fmla="*/ 2349 w 4817962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1979 w 4817592"/>
              <a:gd name="connsiteY0" fmla="*/ 2599752 h 4889728"/>
              <a:gd name="connsiteX1" fmla="*/ 554303 w 4817592"/>
              <a:gd name="connsiteY1" fmla="*/ 899903 h 4889728"/>
              <a:gd name="connsiteX2" fmla="*/ 1291722 w 4817592"/>
              <a:gd name="connsiteY2" fmla="*/ 265722 h 4889728"/>
              <a:gd name="connsiteX3" fmla="*/ 2601514 w 4817592"/>
              <a:gd name="connsiteY3" fmla="*/ 14964 h 4889728"/>
              <a:gd name="connsiteX4" fmla="*/ 4817592 w 4817592"/>
              <a:gd name="connsiteY4" fmla="*/ 2511262 h 4889728"/>
              <a:gd name="connsiteX5" fmla="*/ 2395037 w 4817592"/>
              <a:gd name="connsiteY5" fmla="*/ 4889573 h 4889728"/>
              <a:gd name="connsiteX6" fmla="*/ 1979 w 4817592"/>
              <a:gd name="connsiteY6" fmla="*/ 2599752 h 4889728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31422 h 4877357"/>
              <a:gd name="connsiteX1" fmla="*/ 583259 w 4846548"/>
              <a:gd name="connsiteY1" fmla="*/ 887327 h 4877357"/>
              <a:gd name="connsiteX2" fmla="*/ 1320678 w 4846548"/>
              <a:gd name="connsiteY2" fmla="*/ 253146 h 4877357"/>
              <a:gd name="connsiteX3" fmla="*/ 2630470 w 4846548"/>
              <a:gd name="connsiteY3" fmla="*/ 2388 h 4877357"/>
              <a:gd name="connsiteX4" fmla="*/ 4846548 w 4846548"/>
              <a:gd name="connsiteY4" fmla="*/ 2498686 h 4877357"/>
              <a:gd name="connsiteX5" fmla="*/ 2423993 w 4846548"/>
              <a:gd name="connsiteY5" fmla="*/ 4876997 h 4877357"/>
              <a:gd name="connsiteX6" fmla="*/ 1438 w 4846548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774250 h 5020185"/>
              <a:gd name="connsiteX1" fmla="*/ 583524 w 4846813"/>
              <a:gd name="connsiteY1" fmla="*/ 1030155 h 5020185"/>
              <a:gd name="connsiteX2" fmla="*/ 1362778 w 4846813"/>
              <a:gd name="connsiteY2" fmla="*/ 384021 h 5020185"/>
              <a:gd name="connsiteX3" fmla="*/ 2630735 w 4846813"/>
              <a:gd name="connsiteY3" fmla="*/ 145216 h 5020185"/>
              <a:gd name="connsiteX4" fmla="*/ 4846813 w 4846813"/>
              <a:gd name="connsiteY4" fmla="*/ 2641514 h 5020185"/>
              <a:gd name="connsiteX5" fmla="*/ 2424258 w 4846813"/>
              <a:gd name="connsiteY5" fmla="*/ 5019825 h 5020185"/>
              <a:gd name="connsiteX6" fmla="*/ 1703 w 4846813"/>
              <a:gd name="connsiteY6" fmla="*/ 2774250 h 5020185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49824" h="4879740">
                <a:moveTo>
                  <a:pt x="4714" y="2633904"/>
                </a:moveTo>
                <a:cubicBezTo>
                  <a:pt x="-41102" y="1753807"/>
                  <a:pt x="254397" y="1247878"/>
                  <a:pt x="574582" y="853951"/>
                </a:cubicBezTo>
                <a:cubicBezTo>
                  <a:pt x="743953" y="976126"/>
                  <a:pt x="1488382" y="955180"/>
                  <a:pt x="1365789" y="243675"/>
                </a:cubicBezTo>
                <a:cubicBezTo>
                  <a:pt x="1697159" y="83895"/>
                  <a:pt x="2172603" y="-24744"/>
                  <a:pt x="2633746" y="4870"/>
                </a:cubicBezTo>
                <a:cubicBezTo>
                  <a:pt x="3094889" y="34484"/>
                  <a:pt x="4770877" y="249696"/>
                  <a:pt x="4849824" y="2501168"/>
                </a:cubicBezTo>
                <a:cubicBezTo>
                  <a:pt x="4823509" y="3714086"/>
                  <a:pt x="4013078" y="4857356"/>
                  <a:pt x="2427269" y="4879479"/>
                </a:cubicBezTo>
                <a:cubicBezTo>
                  <a:pt x="841460" y="4901602"/>
                  <a:pt x="50530" y="3514001"/>
                  <a:pt x="4714" y="2633904"/>
                </a:cubicBezTo>
                <a:close/>
              </a:path>
            </a:pathLst>
          </a:custGeom>
          <a:ln>
            <a:noFill/>
          </a:ln>
        </p:spPr>
        <p:txBody>
          <a:bodyPr anchor="ctr">
            <a:normAutofit/>
          </a:bodyPr>
          <a:lstStyle>
            <a:lvl1pPr algn="ctr">
              <a:defRPr sz="3200"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27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6121565" y="767883"/>
            <a:ext cx="5579898" cy="85715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E63275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200160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174F72"/>
                </a:solidFill>
                <a:latin typeface="Calibri" charset="0"/>
              </a:rPr>
              <a:t>EMERGE</a:t>
            </a:r>
            <a:r>
              <a:rPr lang="en-US" altLang="ja-JP" sz="1100" b="1" dirty="0">
                <a:solidFill>
                  <a:srgbClr val="392E85"/>
                </a:solidFill>
                <a:latin typeface="Calibri" charset="0"/>
              </a:rPr>
              <a:t>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empowering female entrepreneurs in engineering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43937">
            <a:off x="11416204" y="6237834"/>
            <a:ext cx="740284" cy="569976"/>
          </a:xfrm>
          <a:prstGeom prst="rect">
            <a:avLst/>
          </a:prstGeom>
        </p:spPr>
      </p:pic>
      <p:sp>
        <p:nvSpPr>
          <p:cNvPr id="14" name="Oval 13"/>
          <p:cNvSpPr/>
          <p:nvPr userDrawn="1"/>
        </p:nvSpPr>
        <p:spPr>
          <a:xfrm>
            <a:off x="928811" y="1274475"/>
            <a:ext cx="1061075" cy="1067983"/>
          </a:xfrm>
          <a:prstGeom prst="ellipse">
            <a:avLst/>
          </a:prstGeom>
          <a:solidFill>
            <a:srgbClr val="E632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QUOISE ICON CIRCLE - with phot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6150077" y="2157413"/>
            <a:ext cx="5551386" cy="3631644"/>
          </a:xfrm>
        </p:spPr>
        <p:txBody>
          <a:bodyPr>
            <a:noAutofit/>
          </a:bodyPr>
          <a:lstStyle>
            <a:lvl1pPr marL="0" indent="0" algn="l">
              <a:buClr>
                <a:srgbClr val="EA1D76"/>
              </a:buClr>
              <a:buFont typeface="Arial" charset="0"/>
              <a:buNone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 flipH="1">
            <a:off x="-3076" y="1779018"/>
            <a:ext cx="12192000" cy="0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608086" y="1404496"/>
            <a:ext cx="4849824" cy="4879740"/>
          </a:xfrm>
          <a:custGeom>
            <a:avLst/>
            <a:gdLst>
              <a:gd name="connsiteX0" fmla="*/ 0 w 4904103"/>
              <a:gd name="connsiteY0" fmla="*/ 2452052 h 4904103"/>
              <a:gd name="connsiteX1" fmla="*/ 2452052 w 4904103"/>
              <a:gd name="connsiteY1" fmla="*/ 0 h 4904103"/>
              <a:gd name="connsiteX2" fmla="*/ 4904104 w 4904103"/>
              <a:gd name="connsiteY2" fmla="*/ 2452052 h 4904103"/>
              <a:gd name="connsiteX3" fmla="*/ 2452052 w 4904103"/>
              <a:gd name="connsiteY3" fmla="*/ 4904104 h 4904103"/>
              <a:gd name="connsiteX4" fmla="*/ 0 w 4904103"/>
              <a:gd name="connsiteY4" fmla="*/ 2452052 h 4904103"/>
              <a:gd name="connsiteX0" fmla="*/ 7934 w 4912038"/>
              <a:gd name="connsiteY0" fmla="*/ 2452052 h 4904104"/>
              <a:gd name="connsiteX1" fmla="*/ 2459986 w 4912038"/>
              <a:gd name="connsiteY1" fmla="*/ 0 h 4904104"/>
              <a:gd name="connsiteX2" fmla="*/ 4912038 w 4912038"/>
              <a:gd name="connsiteY2" fmla="*/ 2452052 h 4904104"/>
              <a:gd name="connsiteX3" fmla="*/ 2459986 w 4912038"/>
              <a:gd name="connsiteY3" fmla="*/ 4904104 h 4904104"/>
              <a:gd name="connsiteX4" fmla="*/ 7934 w 4912038"/>
              <a:gd name="connsiteY4" fmla="*/ 2452052 h 4904104"/>
              <a:gd name="connsiteX0" fmla="*/ 46476 w 4950580"/>
              <a:gd name="connsiteY0" fmla="*/ 2544376 h 4996428"/>
              <a:gd name="connsiteX1" fmla="*/ 1011755 w 4950580"/>
              <a:gd name="connsiteY1" fmla="*/ 711790 h 4996428"/>
              <a:gd name="connsiteX2" fmla="*/ 2498528 w 4950580"/>
              <a:gd name="connsiteY2" fmla="*/ 92324 h 4996428"/>
              <a:gd name="connsiteX3" fmla="*/ 4950580 w 4950580"/>
              <a:gd name="connsiteY3" fmla="*/ 2544376 h 4996428"/>
              <a:gd name="connsiteX4" fmla="*/ 2498528 w 4950580"/>
              <a:gd name="connsiteY4" fmla="*/ 4996428 h 4996428"/>
              <a:gd name="connsiteX5" fmla="*/ 46476 w 4950580"/>
              <a:gd name="connsiteY5" fmla="*/ 2544376 h 4996428"/>
              <a:gd name="connsiteX0" fmla="*/ 45841 w 4949945"/>
              <a:gd name="connsiteY0" fmla="*/ 2544376 h 4996428"/>
              <a:gd name="connsiteX1" fmla="*/ 1011120 w 4949945"/>
              <a:gd name="connsiteY1" fmla="*/ 711790 h 4996428"/>
              <a:gd name="connsiteX2" fmla="*/ 2497893 w 4949945"/>
              <a:gd name="connsiteY2" fmla="*/ 92324 h 4996428"/>
              <a:gd name="connsiteX3" fmla="*/ 4949945 w 4949945"/>
              <a:gd name="connsiteY3" fmla="*/ 2544376 h 4996428"/>
              <a:gd name="connsiteX4" fmla="*/ 2497893 w 4949945"/>
              <a:gd name="connsiteY4" fmla="*/ 4996428 h 4996428"/>
              <a:gd name="connsiteX5" fmla="*/ 45841 w 4949945"/>
              <a:gd name="connsiteY5" fmla="*/ 2544376 h 4996428"/>
              <a:gd name="connsiteX0" fmla="*/ 26997 w 4931101"/>
              <a:gd name="connsiteY0" fmla="*/ 2513559 h 4965611"/>
              <a:gd name="connsiteX1" fmla="*/ 1242999 w 4931101"/>
              <a:gd name="connsiteY1" fmla="*/ 887451 h 4965611"/>
              <a:gd name="connsiteX2" fmla="*/ 2479049 w 4931101"/>
              <a:gd name="connsiteY2" fmla="*/ 61507 h 4965611"/>
              <a:gd name="connsiteX3" fmla="*/ 4931101 w 4931101"/>
              <a:gd name="connsiteY3" fmla="*/ 2513559 h 4965611"/>
              <a:gd name="connsiteX4" fmla="*/ 2479049 w 4931101"/>
              <a:gd name="connsiteY4" fmla="*/ 4965611 h 4965611"/>
              <a:gd name="connsiteX5" fmla="*/ 26997 w 4931101"/>
              <a:gd name="connsiteY5" fmla="*/ 2513559 h 4965611"/>
              <a:gd name="connsiteX0" fmla="*/ 46172 w 4950276"/>
              <a:gd name="connsiteY0" fmla="*/ 2513559 h 4965611"/>
              <a:gd name="connsiteX1" fmla="*/ 1262174 w 4950276"/>
              <a:gd name="connsiteY1" fmla="*/ 887451 h 4965611"/>
              <a:gd name="connsiteX2" fmla="*/ 2498224 w 4950276"/>
              <a:gd name="connsiteY2" fmla="*/ 61507 h 4965611"/>
              <a:gd name="connsiteX3" fmla="*/ 4950276 w 4950276"/>
              <a:gd name="connsiteY3" fmla="*/ 2513559 h 4965611"/>
              <a:gd name="connsiteX4" fmla="*/ 2498224 w 4950276"/>
              <a:gd name="connsiteY4" fmla="*/ 4965611 h 4965611"/>
              <a:gd name="connsiteX5" fmla="*/ 46172 w 4950276"/>
              <a:gd name="connsiteY5" fmla="*/ 2513559 h 4965611"/>
              <a:gd name="connsiteX0" fmla="*/ 48053 w 4922660"/>
              <a:gd name="connsiteY0" fmla="*/ 2720036 h 4966157"/>
              <a:gd name="connsiteX1" fmla="*/ 1234558 w 4922660"/>
              <a:gd name="connsiteY1" fmla="*/ 887451 h 4966157"/>
              <a:gd name="connsiteX2" fmla="*/ 2470608 w 4922660"/>
              <a:gd name="connsiteY2" fmla="*/ 61507 h 4966157"/>
              <a:gd name="connsiteX3" fmla="*/ 4922660 w 4922660"/>
              <a:gd name="connsiteY3" fmla="*/ 2513559 h 4966157"/>
              <a:gd name="connsiteX4" fmla="*/ 2470608 w 4922660"/>
              <a:gd name="connsiteY4" fmla="*/ 4965611 h 4966157"/>
              <a:gd name="connsiteX5" fmla="*/ 48053 w 4922660"/>
              <a:gd name="connsiteY5" fmla="*/ 2720036 h 4966157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61473 h 5008581"/>
              <a:gd name="connsiteX1" fmla="*/ 1215769 w 4903871"/>
              <a:gd name="connsiteY1" fmla="*/ 928888 h 5008581"/>
              <a:gd name="connsiteX2" fmla="*/ 2599303 w 4903871"/>
              <a:gd name="connsiteY2" fmla="*/ 58698 h 5008581"/>
              <a:gd name="connsiteX3" fmla="*/ 4903871 w 4903871"/>
              <a:gd name="connsiteY3" fmla="*/ 2554996 h 5008581"/>
              <a:gd name="connsiteX4" fmla="*/ 2451819 w 4903871"/>
              <a:gd name="connsiteY4" fmla="*/ 5007048 h 5008581"/>
              <a:gd name="connsiteX5" fmla="*/ 29264 w 4903871"/>
              <a:gd name="connsiteY5" fmla="*/ 2761473 h 5008581"/>
              <a:gd name="connsiteX0" fmla="*/ 29264 w 4903871"/>
              <a:gd name="connsiteY0" fmla="*/ 2775833 h 5022941"/>
              <a:gd name="connsiteX1" fmla="*/ 1215769 w 4903871"/>
              <a:gd name="connsiteY1" fmla="*/ 943248 h 5022941"/>
              <a:gd name="connsiteX2" fmla="*/ 2599303 w 4903871"/>
              <a:gd name="connsiteY2" fmla="*/ 73058 h 5022941"/>
              <a:gd name="connsiteX3" fmla="*/ 4903871 w 4903871"/>
              <a:gd name="connsiteY3" fmla="*/ 2569356 h 5022941"/>
              <a:gd name="connsiteX4" fmla="*/ 2451819 w 4903871"/>
              <a:gd name="connsiteY4" fmla="*/ 5021408 h 5022941"/>
              <a:gd name="connsiteX5" fmla="*/ 29264 w 4903871"/>
              <a:gd name="connsiteY5" fmla="*/ 2775833 h 5022941"/>
              <a:gd name="connsiteX0" fmla="*/ 15925 w 4890532"/>
              <a:gd name="connsiteY0" fmla="*/ 2765410 h 5011527"/>
              <a:gd name="connsiteX1" fmla="*/ 1600637 w 4890532"/>
              <a:gd name="connsiteY1" fmla="*/ 1006567 h 5011527"/>
              <a:gd name="connsiteX2" fmla="*/ 2585964 w 4890532"/>
              <a:gd name="connsiteY2" fmla="*/ 62635 h 5011527"/>
              <a:gd name="connsiteX3" fmla="*/ 4890532 w 4890532"/>
              <a:gd name="connsiteY3" fmla="*/ 2558933 h 5011527"/>
              <a:gd name="connsiteX4" fmla="*/ 2438480 w 4890532"/>
              <a:gd name="connsiteY4" fmla="*/ 5010985 h 5011527"/>
              <a:gd name="connsiteX5" fmla="*/ 15925 w 4890532"/>
              <a:gd name="connsiteY5" fmla="*/ 2765410 h 5011527"/>
              <a:gd name="connsiteX0" fmla="*/ 194654 w 5069261"/>
              <a:gd name="connsiteY0" fmla="*/ 2763498 h 5009614"/>
              <a:gd name="connsiteX1" fmla="*/ 776475 w 5069261"/>
              <a:gd name="connsiteY1" fmla="*/ 1019403 h 5009614"/>
              <a:gd name="connsiteX2" fmla="*/ 2764693 w 5069261"/>
              <a:gd name="connsiteY2" fmla="*/ 60723 h 5009614"/>
              <a:gd name="connsiteX3" fmla="*/ 5069261 w 5069261"/>
              <a:gd name="connsiteY3" fmla="*/ 2557021 h 5009614"/>
              <a:gd name="connsiteX4" fmla="*/ 2617209 w 5069261"/>
              <a:gd name="connsiteY4" fmla="*/ 5009073 h 5009614"/>
              <a:gd name="connsiteX5" fmla="*/ 194654 w 5069261"/>
              <a:gd name="connsiteY5" fmla="*/ 2763498 h 5009614"/>
              <a:gd name="connsiteX0" fmla="*/ 194654 w 5069261"/>
              <a:gd name="connsiteY0" fmla="*/ 2793721 h 5039837"/>
              <a:gd name="connsiteX1" fmla="*/ 776475 w 5069261"/>
              <a:gd name="connsiteY1" fmla="*/ 1049626 h 5039837"/>
              <a:gd name="connsiteX2" fmla="*/ 1218926 w 5069261"/>
              <a:gd name="connsiteY2" fmla="*/ 592426 h 5039837"/>
              <a:gd name="connsiteX3" fmla="*/ 2764693 w 5069261"/>
              <a:gd name="connsiteY3" fmla="*/ 90946 h 5039837"/>
              <a:gd name="connsiteX4" fmla="*/ 5069261 w 5069261"/>
              <a:gd name="connsiteY4" fmla="*/ 2587244 h 5039837"/>
              <a:gd name="connsiteX5" fmla="*/ 2617209 w 5069261"/>
              <a:gd name="connsiteY5" fmla="*/ 5039296 h 5039837"/>
              <a:gd name="connsiteX6" fmla="*/ 194654 w 5069261"/>
              <a:gd name="connsiteY6" fmla="*/ 2793721 h 5039837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704662 h 4950778"/>
              <a:gd name="connsiteX1" fmla="*/ 776475 w 5069261"/>
              <a:gd name="connsiteY1" fmla="*/ 960567 h 4950778"/>
              <a:gd name="connsiteX2" fmla="*/ 1513894 w 5069261"/>
              <a:gd name="connsiteY2" fmla="*/ 326386 h 4950778"/>
              <a:gd name="connsiteX3" fmla="*/ 2764693 w 5069261"/>
              <a:gd name="connsiteY3" fmla="*/ 1887 h 4950778"/>
              <a:gd name="connsiteX4" fmla="*/ 5069261 w 5069261"/>
              <a:gd name="connsiteY4" fmla="*/ 2498185 h 4950778"/>
              <a:gd name="connsiteX5" fmla="*/ 2617209 w 5069261"/>
              <a:gd name="connsiteY5" fmla="*/ 4950237 h 4950778"/>
              <a:gd name="connsiteX6" fmla="*/ 194654 w 5069261"/>
              <a:gd name="connsiteY6" fmla="*/ 2704662 h 4950778"/>
              <a:gd name="connsiteX0" fmla="*/ 194654 w 5069261"/>
              <a:gd name="connsiteY0" fmla="*/ 2617527 h 4863643"/>
              <a:gd name="connsiteX1" fmla="*/ 776475 w 5069261"/>
              <a:gd name="connsiteY1" fmla="*/ 873432 h 4863643"/>
              <a:gd name="connsiteX2" fmla="*/ 1513894 w 5069261"/>
              <a:gd name="connsiteY2" fmla="*/ 239251 h 4863643"/>
              <a:gd name="connsiteX3" fmla="*/ 2823686 w 5069261"/>
              <a:gd name="connsiteY3" fmla="*/ 3242 h 4863643"/>
              <a:gd name="connsiteX4" fmla="*/ 5069261 w 5069261"/>
              <a:gd name="connsiteY4" fmla="*/ 2411050 h 4863643"/>
              <a:gd name="connsiteX5" fmla="*/ 2617209 w 5069261"/>
              <a:gd name="connsiteY5" fmla="*/ 4863102 h 4863643"/>
              <a:gd name="connsiteX6" fmla="*/ 194654 w 5069261"/>
              <a:gd name="connsiteY6" fmla="*/ 2617527 h 4863643"/>
              <a:gd name="connsiteX0" fmla="*/ 194654 w 5069261"/>
              <a:gd name="connsiteY0" fmla="*/ 2631933 h 4878049"/>
              <a:gd name="connsiteX1" fmla="*/ 776475 w 5069261"/>
              <a:gd name="connsiteY1" fmla="*/ 887838 h 4878049"/>
              <a:gd name="connsiteX2" fmla="*/ 1513894 w 5069261"/>
              <a:gd name="connsiteY2" fmla="*/ 253657 h 4878049"/>
              <a:gd name="connsiteX3" fmla="*/ 2823686 w 5069261"/>
              <a:gd name="connsiteY3" fmla="*/ 2899 h 4878049"/>
              <a:gd name="connsiteX4" fmla="*/ 5069261 w 5069261"/>
              <a:gd name="connsiteY4" fmla="*/ 2425456 h 4878049"/>
              <a:gd name="connsiteX5" fmla="*/ 2617209 w 5069261"/>
              <a:gd name="connsiteY5" fmla="*/ 4877508 h 4878049"/>
              <a:gd name="connsiteX6" fmla="*/ 194654 w 5069261"/>
              <a:gd name="connsiteY6" fmla="*/ 2631933 h 4878049"/>
              <a:gd name="connsiteX0" fmla="*/ 16653 w 4891260"/>
              <a:gd name="connsiteY0" fmla="*/ 2631933 h 4878213"/>
              <a:gd name="connsiteX1" fmla="*/ 598474 w 4891260"/>
              <a:gd name="connsiteY1" fmla="*/ 887838 h 4878213"/>
              <a:gd name="connsiteX2" fmla="*/ 1335893 w 4891260"/>
              <a:gd name="connsiteY2" fmla="*/ 253657 h 4878213"/>
              <a:gd name="connsiteX3" fmla="*/ 2645685 w 4891260"/>
              <a:gd name="connsiteY3" fmla="*/ 2899 h 4878213"/>
              <a:gd name="connsiteX4" fmla="*/ 4891260 w 4891260"/>
              <a:gd name="connsiteY4" fmla="*/ 2425456 h 4878213"/>
              <a:gd name="connsiteX5" fmla="*/ 2439208 w 4891260"/>
              <a:gd name="connsiteY5" fmla="*/ 4877508 h 4878213"/>
              <a:gd name="connsiteX6" fmla="*/ 16653 w 4891260"/>
              <a:gd name="connsiteY6" fmla="*/ 2631933 h 4878213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859 w 4845221"/>
              <a:gd name="connsiteY0" fmla="*/ 2572939 h 4877951"/>
              <a:gd name="connsiteX1" fmla="*/ 552435 w 4845221"/>
              <a:gd name="connsiteY1" fmla="*/ 887838 h 4877951"/>
              <a:gd name="connsiteX2" fmla="*/ 1289854 w 4845221"/>
              <a:gd name="connsiteY2" fmla="*/ 253657 h 4877951"/>
              <a:gd name="connsiteX3" fmla="*/ 2599646 w 4845221"/>
              <a:gd name="connsiteY3" fmla="*/ 2899 h 4877951"/>
              <a:gd name="connsiteX4" fmla="*/ 4845221 w 4845221"/>
              <a:gd name="connsiteY4" fmla="*/ 2425456 h 4877951"/>
              <a:gd name="connsiteX5" fmla="*/ 2393169 w 4845221"/>
              <a:gd name="connsiteY5" fmla="*/ 4877508 h 4877951"/>
              <a:gd name="connsiteX6" fmla="*/ 14859 w 4845221"/>
              <a:gd name="connsiteY6" fmla="*/ 2572939 h 4877951"/>
              <a:gd name="connsiteX0" fmla="*/ 2508 w 4832870"/>
              <a:gd name="connsiteY0" fmla="*/ 2572939 h 4877927"/>
              <a:gd name="connsiteX1" fmla="*/ 540084 w 4832870"/>
              <a:gd name="connsiteY1" fmla="*/ 887838 h 4877927"/>
              <a:gd name="connsiteX2" fmla="*/ 1277503 w 4832870"/>
              <a:gd name="connsiteY2" fmla="*/ 253657 h 4877927"/>
              <a:gd name="connsiteX3" fmla="*/ 2587295 w 4832870"/>
              <a:gd name="connsiteY3" fmla="*/ 2899 h 4877927"/>
              <a:gd name="connsiteX4" fmla="*/ 4832870 w 4832870"/>
              <a:gd name="connsiteY4" fmla="*/ 2425456 h 4877927"/>
              <a:gd name="connsiteX5" fmla="*/ 2380818 w 4832870"/>
              <a:gd name="connsiteY5" fmla="*/ 4877508 h 4877927"/>
              <a:gd name="connsiteX6" fmla="*/ 2508 w 4832870"/>
              <a:gd name="connsiteY6" fmla="*/ 2572939 h 4877927"/>
              <a:gd name="connsiteX0" fmla="*/ 2349 w 4847459"/>
              <a:gd name="connsiteY0" fmla="*/ 2587687 h 4878020"/>
              <a:gd name="connsiteX1" fmla="*/ 554673 w 4847459"/>
              <a:gd name="connsiteY1" fmla="*/ 887838 h 4878020"/>
              <a:gd name="connsiteX2" fmla="*/ 1292092 w 4847459"/>
              <a:gd name="connsiteY2" fmla="*/ 253657 h 4878020"/>
              <a:gd name="connsiteX3" fmla="*/ 2601884 w 4847459"/>
              <a:gd name="connsiteY3" fmla="*/ 2899 h 4878020"/>
              <a:gd name="connsiteX4" fmla="*/ 4847459 w 4847459"/>
              <a:gd name="connsiteY4" fmla="*/ 2425456 h 4878020"/>
              <a:gd name="connsiteX5" fmla="*/ 2395407 w 4847459"/>
              <a:gd name="connsiteY5" fmla="*/ 4877508 h 4878020"/>
              <a:gd name="connsiteX6" fmla="*/ 2349 w 4847459"/>
              <a:gd name="connsiteY6" fmla="*/ 2587687 h 4878020"/>
              <a:gd name="connsiteX0" fmla="*/ 2349 w 4847459"/>
              <a:gd name="connsiteY0" fmla="*/ 2587687 h 4879638"/>
              <a:gd name="connsiteX1" fmla="*/ 554673 w 4847459"/>
              <a:gd name="connsiteY1" fmla="*/ 887838 h 4879638"/>
              <a:gd name="connsiteX2" fmla="*/ 1292092 w 4847459"/>
              <a:gd name="connsiteY2" fmla="*/ 253657 h 4879638"/>
              <a:gd name="connsiteX3" fmla="*/ 2601884 w 4847459"/>
              <a:gd name="connsiteY3" fmla="*/ 2899 h 4879638"/>
              <a:gd name="connsiteX4" fmla="*/ 4847459 w 4847459"/>
              <a:gd name="connsiteY4" fmla="*/ 2425456 h 4879638"/>
              <a:gd name="connsiteX5" fmla="*/ 2395407 w 4847459"/>
              <a:gd name="connsiteY5" fmla="*/ 4877508 h 4879638"/>
              <a:gd name="connsiteX6" fmla="*/ 2349 w 4847459"/>
              <a:gd name="connsiteY6" fmla="*/ 2587687 h 4879638"/>
              <a:gd name="connsiteX0" fmla="*/ 2349 w 4847459"/>
              <a:gd name="connsiteY0" fmla="*/ 2587687 h 4880814"/>
              <a:gd name="connsiteX1" fmla="*/ 554673 w 4847459"/>
              <a:gd name="connsiteY1" fmla="*/ 887838 h 4880814"/>
              <a:gd name="connsiteX2" fmla="*/ 1292092 w 4847459"/>
              <a:gd name="connsiteY2" fmla="*/ 253657 h 4880814"/>
              <a:gd name="connsiteX3" fmla="*/ 2601884 w 4847459"/>
              <a:gd name="connsiteY3" fmla="*/ 2899 h 4880814"/>
              <a:gd name="connsiteX4" fmla="*/ 4847459 w 4847459"/>
              <a:gd name="connsiteY4" fmla="*/ 2425456 h 4880814"/>
              <a:gd name="connsiteX5" fmla="*/ 2395407 w 4847459"/>
              <a:gd name="connsiteY5" fmla="*/ 4877508 h 4880814"/>
              <a:gd name="connsiteX6" fmla="*/ 2349 w 4847459"/>
              <a:gd name="connsiteY6" fmla="*/ 2587687 h 4880814"/>
              <a:gd name="connsiteX0" fmla="*/ 2349 w 4847459"/>
              <a:gd name="connsiteY0" fmla="*/ 2587687 h 4882213"/>
              <a:gd name="connsiteX1" fmla="*/ 554673 w 4847459"/>
              <a:gd name="connsiteY1" fmla="*/ 887838 h 4882213"/>
              <a:gd name="connsiteX2" fmla="*/ 1292092 w 4847459"/>
              <a:gd name="connsiteY2" fmla="*/ 253657 h 4882213"/>
              <a:gd name="connsiteX3" fmla="*/ 2601884 w 4847459"/>
              <a:gd name="connsiteY3" fmla="*/ 2899 h 4882213"/>
              <a:gd name="connsiteX4" fmla="*/ 4847459 w 4847459"/>
              <a:gd name="connsiteY4" fmla="*/ 2425456 h 4882213"/>
              <a:gd name="connsiteX5" fmla="*/ 2395407 w 4847459"/>
              <a:gd name="connsiteY5" fmla="*/ 4877508 h 4882213"/>
              <a:gd name="connsiteX6" fmla="*/ 2349 w 4847459"/>
              <a:gd name="connsiteY6" fmla="*/ 2587687 h 4882213"/>
              <a:gd name="connsiteX0" fmla="*/ 2349 w 4788465"/>
              <a:gd name="connsiteY0" fmla="*/ 2725837 h 5015868"/>
              <a:gd name="connsiteX1" fmla="*/ 554673 w 4788465"/>
              <a:gd name="connsiteY1" fmla="*/ 1025988 h 5015868"/>
              <a:gd name="connsiteX2" fmla="*/ 1292092 w 4788465"/>
              <a:gd name="connsiteY2" fmla="*/ 391807 h 5015868"/>
              <a:gd name="connsiteX3" fmla="*/ 2601884 w 4788465"/>
              <a:gd name="connsiteY3" fmla="*/ 141049 h 5015868"/>
              <a:gd name="connsiteX4" fmla="*/ 4788465 w 4788465"/>
              <a:gd name="connsiteY4" fmla="*/ 2622599 h 5015868"/>
              <a:gd name="connsiteX5" fmla="*/ 2395407 w 4788465"/>
              <a:gd name="connsiteY5" fmla="*/ 5015658 h 5015868"/>
              <a:gd name="connsiteX6" fmla="*/ 2349 w 4788465"/>
              <a:gd name="connsiteY6" fmla="*/ 2725837 h 5015868"/>
              <a:gd name="connsiteX0" fmla="*/ 2349 w 4817962"/>
              <a:gd name="connsiteY0" fmla="*/ 2726902 h 5016878"/>
              <a:gd name="connsiteX1" fmla="*/ 554673 w 4817962"/>
              <a:gd name="connsiteY1" fmla="*/ 1027053 h 5016878"/>
              <a:gd name="connsiteX2" fmla="*/ 1292092 w 4817962"/>
              <a:gd name="connsiteY2" fmla="*/ 392872 h 5016878"/>
              <a:gd name="connsiteX3" fmla="*/ 2601884 w 4817962"/>
              <a:gd name="connsiteY3" fmla="*/ 142114 h 5016878"/>
              <a:gd name="connsiteX4" fmla="*/ 4817962 w 4817962"/>
              <a:gd name="connsiteY4" fmla="*/ 2638412 h 5016878"/>
              <a:gd name="connsiteX5" fmla="*/ 2395407 w 4817962"/>
              <a:gd name="connsiteY5" fmla="*/ 5016723 h 5016878"/>
              <a:gd name="connsiteX6" fmla="*/ 2349 w 4817962"/>
              <a:gd name="connsiteY6" fmla="*/ 2726902 h 5016878"/>
              <a:gd name="connsiteX0" fmla="*/ 2349 w 4817962"/>
              <a:gd name="connsiteY0" fmla="*/ 2599752 h 4889728"/>
              <a:gd name="connsiteX1" fmla="*/ 554673 w 4817962"/>
              <a:gd name="connsiteY1" fmla="*/ 899903 h 4889728"/>
              <a:gd name="connsiteX2" fmla="*/ 1292092 w 4817962"/>
              <a:gd name="connsiteY2" fmla="*/ 265722 h 4889728"/>
              <a:gd name="connsiteX3" fmla="*/ 2601884 w 4817962"/>
              <a:gd name="connsiteY3" fmla="*/ 14964 h 4889728"/>
              <a:gd name="connsiteX4" fmla="*/ 4817962 w 4817962"/>
              <a:gd name="connsiteY4" fmla="*/ 2511262 h 4889728"/>
              <a:gd name="connsiteX5" fmla="*/ 2395407 w 4817962"/>
              <a:gd name="connsiteY5" fmla="*/ 4889573 h 4889728"/>
              <a:gd name="connsiteX6" fmla="*/ 2349 w 4817962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1979 w 4817592"/>
              <a:gd name="connsiteY0" fmla="*/ 2599752 h 4889728"/>
              <a:gd name="connsiteX1" fmla="*/ 554303 w 4817592"/>
              <a:gd name="connsiteY1" fmla="*/ 899903 h 4889728"/>
              <a:gd name="connsiteX2" fmla="*/ 1291722 w 4817592"/>
              <a:gd name="connsiteY2" fmla="*/ 265722 h 4889728"/>
              <a:gd name="connsiteX3" fmla="*/ 2601514 w 4817592"/>
              <a:gd name="connsiteY3" fmla="*/ 14964 h 4889728"/>
              <a:gd name="connsiteX4" fmla="*/ 4817592 w 4817592"/>
              <a:gd name="connsiteY4" fmla="*/ 2511262 h 4889728"/>
              <a:gd name="connsiteX5" fmla="*/ 2395037 w 4817592"/>
              <a:gd name="connsiteY5" fmla="*/ 4889573 h 4889728"/>
              <a:gd name="connsiteX6" fmla="*/ 1979 w 4817592"/>
              <a:gd name="connsiteY6" fmla="*/ 2599752 h 4889728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31422 h 4877357"/>
              <a:gd name="connsiteX1" fmla="*/ 583259 w 4846548"/>
              <a:gd name="connsiteY1" fmla="*/ 887327 h 4877357"/>
              <a:gd name="connsiteX2" fmla="*/ 1320678 w 4846548"/>
              <a:gd name="connsiteY2" fmla="*/ 253146 h 4877357"/>
              <a:gd name="connsiteX3" fmla="*/ 2630470 w 4846548"/>
              <a:gd name="connsiteY3" fmla="*/ 2388 h 4877357"/>
              <a:gd name="connsiteX4" fmla="*/ 4846548 w 4846548"/>
              <a:gd name="connsiteY4" fmla="*/ 2498686 h 4877357"/>
              <a:gd name="connsiteX5" fmla="*/ 2423993 w 4846548"/>
              <a:gd name="connsiteY5" fmla="*/ 4876997 h 4877357"/>
              <a:gd name="connsiteX6" fmla="*/ 1438 w 4846548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774250 h 5020185"/>
              <a:gd name="connsiteX1" fmla="*/ 583524 w 4846813"/>
              <a:gd name="connsiteY1" fmla="*/ 1030155 h 5020185"/>
              <a:gd name="connsiteX2" fmla="*/ 1362778 w 4846813"/>
              <a:gd name="connsiteY2" fmla="*/ 384021 h 5020185"/>
              <a:gd name="connsiteX3" fmla="*/ 2630735 w 4846813"/>
              <a:gd name="connsiteY3" fmla="*/ 145216 h 5020185"/>
              <a:gd name="connsiteX4" fmla="*/ 4846813 w 4846813"/>
              <a:gd name="connsiteY4" fmla="*/ 2641514 h 5020185"/>
              <a:gd name="connsiteX5" fmla="*/ 2424258 w 4846813"/>
              <a:gd name="connsiteY5" fmla="*/ 5019825 h 5020185"/>
              <a:gd name="connsiteX6" fmla="*/ 1703 w 4846813"/>
              <a:gd name="connsiteY6" fmla="*/ 2774250 h 5020185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49824" h="4879740">
                <a:moveTo>
                  <a:pt x="4714" y="2633904"/>
                </a:moveTo>
                <a:cubicBezTo>
                  <a:pt x="-41102" y="1753807"/>
                  <a:pt x="254397" y="1247878"/>
                  <a:pt x="574582" y="853951"/>
                </a:cubicBezTo>
                <a:cubicBezTo>
                  <a:pt x="743953" y="976126"/>
                  <a:pt x="1488382" y="955180"/>
                  <a:pt x="1365789" y="243675"/>
                </a:cubicBezTo>
                <a:cubicBezTo>
                  <a:pt x="1697159" y="83895"/>
                  <a:pt x="2172603" y="-24744"/>
                  <a:pt x="2633746" y="4870"/>
                </a:cubicBezTo>
                <a:cubicBezTo>
                  <a:pt x="3094889" y="34484"/>
                  <a:pt x="4770877" y="249696"/>
                  <a:pt x="4849824" y="2501168"/>
                </a:cubicBezTo>
                <a:cubicBezTo>
                  <a:pt x="4823509" y="3714086"/>
                  <a:pt x="4013078" y="4857356"/>
                  <a:pt x="2427269" y="4879479"/>
                </a:cubicBezTo>
                <a:cubicBezTo>
                  <a:pt x="841460" y="4901602"/>
                  <a:pt x="50530" y="3514001"/>
                  <a:pt x="4714" y="2633904"/>
                </a:cubicBezTo>
                <a:close/>
              </a:path>
            </a:pathLst>
          </a:custGeom>
          <a:ln>
            <a:noFill/>
          </a:ln>
        </p:spPr>
        <p:txBody>
          <a:bodyPr anchor="ctr">
            <a:normAutofit/>
          </a:bodyPr>
          <a:lstStyle>
            <a:lvl1pPr algn="ctr">
              <a:defRPr sz="3200"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6121565" y="767883"/>
            <a:ext cx="5579898" cy="85715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10B1A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200160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174F72"/>
                </a:solidFill>
                <a:latin typeface="Calibri" charset="0"/>
              </a:rPr>
              <a:t>EMERGE</a:t>
            </a:r>
            <a:r>
              <a:rPr lang="en-US" altLang="ja-JP" sz="1100" b="1" dirty="0">
                <a:solidFill>
                  <a:srgbClr val="392E85"/>
                </a:solidFill>
                <a:latin typeface="Calibri" charset="0"/>
              </a:rPr>
              <a:t>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empowering female entrepreneurs in engineering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43937">
            <a:off x="11416204" y="6237834"/>
            <a:ext cx="740284" cy="569976"/>
          </a:xfrm>
          <a:prstGeom prst="rect">
            <a:avLst/>
          </a:prstGeom>
        </p:spPr>
      </p:pic>
      <p:sp>
        <p:nvSpPr>
          <p:cNvPr id="14" name="Oval 13"/>
          <p:cNvSpPr/>
          <p:nvPr userDrawn="1"/>
        </p:nvSpPr>
        <p:spPr>
          <a:xfrm>
            <a:off x="928811" y="1274475"/>
            <a:ext cx="1061075" cy="1067983"/>
          </a:xfrm>
          <a:prstGeom prst="ellipse">
            <a:avLst/>
          </a:prstGeom>
          <a:solidFill>
            <a:srgbClr val="10B1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ME ICON CIRCLE - with phot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6150077" y="2157413"/>
            <a:ext cx="5551386" cy="3631644"/>
          </a:xfrm>
        </p:spPr>
        <p:txBody>
          <a:bodyPr>
            <a:noAutofit/>
          </a:bodyPr>
          <a:lstStyle>
            <a:lvl1pPr marL="0" indent="0" algn="l">
              <a:buClr>
                <a:srgbClr val="EA1D76"/>
              </a:buClr>
              <a:buFont typeface="Arial" charset="0"/>
              <a:buNone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30" name="Straight Connector 29"/>
          <p:cNvCxnSpPr/>
          <p:nvPr userDrawn="1"/>
        </p:nvCxnSpPr>
        <p:spPr>
          <a:xfrm flipH="1">
            <a:off x="-3076" y="1779018"/>
            <a:ext cx="12192000" cy="0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608086" y="1404496"/>
            <a:ext cx="4849824" cy="4879740"/>
          </a:xfrm>
          <a:custGeom>
            <a:avLst/>
            <a:gdLst>
              <a:gd name="connsiteX0" fmla="*/ 0 w 4904103"/>
              <a:gd name="connsiteY0" fmla="*/ 2452052 h 4904103"/>
              <a:gd name="connsiteX1" fmla="*/ 2452052 w 4904103"/>
              <a:gd name="connsiteY1" fmla="*/ 0 h 4904103"/>
              <a:gd name="connsiteX2" fmla="*/ 4904104 w 4904103"/>
              <a:gd name="connsiteY2" fmla="*/ 2452052 h 4904103"/>
              <a:gd name="connsiteX3" fmla="*/ 2452052 w 4904103"/>
              <a:gd name="connsiteY3" fmla="*/ 4904104 h 4904103"/>
              <a:gd name="connsiteX4" fmla="*/ 0 w 4904103"/>
              <a:gd name="connsiteY4" fmla="*/ 2452052 h 4904103"/>
              <a:gd name="connsiteX0" fmla="*/ 7934 w 4912038"/>
              <a:gd name="connsiteY0" fmla="*/ 2452052 h 4904104"/>
              <a:gd name="connsiteX1" fmla="*/ 2459986 w 4912038"/>
              <a:gd name="connsiteY1" fmla="*/ 0 h 4904104"/>
              <a:gd name="connsiteX2" fmla="*/ 4912038 w 4912038"/>
              <a:gd name="connsiteY2" fmla="*/ 2452052 h 4904104"/>
              <a:gd name="connsiteX3" fmla="*/ 2459986 w 4912038"/>
              <a:gd name="connsiteY3" fmla="*/ 4904104 h 4904104"/>
              <a:gd name="connsiteX4" fmla="*/ 7934 w 4912038"/>
              <a:gd name="connsiteY4" fmla="*/ 2452052 h 4904104"/>
              <a:gd name="connsiteX0" fmla="*/ 46476 w 4950580"/>
              <a:gd name="connsiteY0" fmla="*/ 2544376 h 4996428"/>
              <a:gd name="connsiteX1" fmla="*/ 1011755 w 4950580"/>
              <a:gd name="connsiteY1" fmla="*/ 711790 h 4996428"/>
              <a:gd name="connsiteX2" fmla="*/ 2498528 w 4950580"/>
              <a:gd name="connsiteY2" fmla="*/ 92324 h 4996428"/>
              <a:gd name="connsiteX3" fmla="*/ 4950580 w 4950580"/>
              <a:gd name="connsiteY3" fmla="*/ 2544376 h 4996428"/>
              <a:gd name="connsiteX4" fmla="*/ 2498528 w 4950580"/>
              <a:gd name="connsiteY4" fmla="*/ 4996428 h 4996428"/>
              <a:gd name="connsiteX5" fmla="*/ 46476 w 4950580"/>
              <a:gd name="connsiteY5" fmla="*/ 2544376 h 4996428"/>
              <a:gd name="connsiteX0" fmla="*/ 45841 w 4949945"/>
              <a:gd name="connsiteY0" fmla="*/ 2544376 h 4996428"/>
              <a:gd name="connsiteX1" fmla="*/ 1011120 w 4949945"/>
              <a:gd name="connsiteY1" fmla="*/ 711790 h 4996428"/>
              <a:gd name="connsiteX2" fmla="*/ 2497893 w 4949945"/>
              <a:gd name="connsiteY2" fmla="*/ 92324 h 4996428"/>
              <a:gd name="connsiteX3" fmla="*/ 4949945 w 4949945"/>
              <a:gd name="connsiteY3" fmla="*/ 2544376 h 4996428"/>
              <a:gd name="connsiteX4" fmla="*/ 2497893 w 4949945"/>
              <a:gd name="connsiteY4" fmla="*/ 4996428 h 4996428"/>
              <a:gd name="connsiteX5" fmla="*/ 45841 w 4949945"/>
              <a:gd name="connsiteY5" fmla="*/ 2544376 h 4996428"/>
              <a:gd name="connsiteX0" fmla="*/ 26997 w 4931101"/>
              <a:gd name="connsiteY0" fmla="*/ 2513559 h 4965611"/>
              <a:gd name="connsiteX1" fmla="*/ 1242999 w 4931101"/>
              <a:gd name="connsiteY1" fmla="*/ 887451 h 4965611"/>
              <a:gd name="connsiteX2" fmla="*/ 2479049 w 4931101"/>
              <a:gd name="connsiteY2" fmla="*/ 61507 h 4965611"/>
              <a:gd name="connsiteX3" fmla="*/ 4931101 w 4931101"/>
              <a:gd name="connsiteY3" fmla="*/ 2513559 h 4965611"/>
              <a:gd name="connsiteX4" fmla="*/ 2479049 w 4931101"/>
              <a:gd name="connsiteY4" fmla="*/ 4965611 h 4965611"/>
              <a:gd name="connsiteX5" fmla="*/ 26997 w 4931101"/>
              <a:gd name="connsiteY5" fmla="*/ 2513559 h 4965611"/>
              <a:gd name="connsiteX0" fmla="*/ 46172 w 4950276"/>
              <a:gd name="connsiteY0" fmla="*/ 2513559 h 4965611"/>
              <a:gd name="connsiteX1" fmla="*/ 1262174 w 4950276"/>
              <a:gd name="connsiteY1" fmla="*/ 887451 h 4965611"/>
              <a:gd name="connsiteX2" fmla="*/ 2498224 w 4950276"/>
              <a:gd name="connsiteY2" fmla="*/ 61507 h 4965611"/>
              <a:gd name="connsiteX3" fmla="*/ 4950276 w 4950276"/>
              <a:gd name="connsiteY3" fmla="*/ 2513559 h 4965611"/>
              <a:gd name="connsiteX4" fmla="*/ 2498224 w 4950276"/>
              <a:gd name="connsiteY4" fmla="*/ 4965611 h 4965611"/>
              <a:gd name="connsiteX5" fmla="*/ 46172 w 4950276"/>
              <a:gd name="connsiteY5" fmla="*/ 2513559 h 4965611"/>
              <a:gd name="connsiteX0" fmla="*/ 48053 w 4922660"/>
              <a:gd name="connsiteY0" fmla="*/ 2720036 h 4966157"/>
              <a:gd name="connsiteX1" fmla="*/ 1234558 w 4922660"/>
              <a:gd name="connsiteY1" fmla="*/ 887451 h 4966157"/>
              <a:gd name="connsiteX2" fmla="*/ 2470608 w 4922660"/>
              <a:gd name="connsiteY2" fmla="*/ 61507 h 4966157"/>
              <a:gd name="connsiteX3" fmla="*/ 4922660 w 4922660"/>
              <a:gd name="connsiteY3" fmla="*/ 2513559 h 4966157"/>
              <a:gd name="connsiteX4" fmla="*/ 2470608 w 4922660"/>
              <a:gd name="connsiteY4" fmla="*/ 4965611 h 4966157"/>
              <a:gd name="connsiteX5" fmla="*/ 48053 w 4922660"/>
              <a:gd name="connsiteY5" fmla="*/ 2720036 h 4966157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61473 h 5008581"/>
              <a:gd name="connsiteX1" fmla="*/ 1215769 w 4903871"/>
              <a:gd name="connsiteY1" fmla="*/ 928888 h 5008581"/>
              <a:gd name="connsiteX2" fmla="*/ 2599303 w 4903871"/>
              <a:gd name="connsiteY2" fmla="*/ 58698 h 5008581"/>
              <a:gd name="connsiteX3" fmla="*/ 4903871 w 4903871"/>
              <a:gd name="connsiteY3" fmla="*/ 2554996 h 5008581"/>
              <a:gd name="connsiteX4" fmla="*/ 2451819 w 4903871"/>
              <a:gd name="connsiteY4" fmla="*/ 5007048 h 5008581"/>
              <a:gd name="connsiteX5" fmla="*/ 29264 w 4903871"/>
              <a:gd name="connsiteY5" fmla="*/ 2761473 h 5008581"/>
              <a:gd name="connsiteX0" fmla="*/ 29264 w 4903871"/>
              <a:gd name="connsiteY0" fmla="*/ 2775833 h 5022941"/>
              <a:gd name="connsiteX1" fmla="*/ 1215769 w 4903871"/>
              <a:gd name="connsiteY1" fmla="*/ 943248 h 5022941"/>
              <a:gd name="connsiteX2" fmla="*/ 2599303 w 4903871"/>
              <a:gd name="connsiteY2" fmla="*/ 73058 h 5022941"/>
              <a:gd name="connsiteX3" fmla="*/ 4903871 w 4903871"/>
              <a:gd name="connsiteY3" fmla="*/ 2569356 h 5022941"/>
              <a:gd name="connsiteX4" fmla="*/ 2451819 w 4903871"/>
              <a:gd name="connsiteY4" fmla="*/ 5021408 h 5022941"/>
              <a:gd name="connsiteX5" fmla="*/ 29264 w 4903871"/>
              <a:gd name="connsiteY5" fmla="*/ 2775833 h 5022941"/>
              <a:gd name="connsiteX0" fmla="*/ 15925 w 4890532"/>
              <a:gd name="connsiteY0" fmla="*/ 2765410 h 5011527"/>
              <a:gd name="connsiteX1" fmla="*/ 1600637 w 4890532"/>
              <a:gd name="connsiteY1" fmla="*/ 1006567 h 5011527"/>
              <a:gd name="connsiteX2" fmla="*/ 2585964 w 4890532"/>
              <a:gd name="connsiteY2" fmla="*/ 62635 h 5011527"/>
              <a:gd name="connsiteX3" fmla="*/ 4890532 w 4890532"/>
              <a:gd name="connsiteY3" fmla="*/ 2558933 h 5011527"/>
              <a:gd name="connsiteX4" fmla="*/ 2438480 w 4890532"/>
              <a:gd name="connsiteY4" fmla="*/ 5010985 h 5011527"/>
              <a:gd name="connsiteX5" fmla="*/ 15925 w 4890532"/>
              <a:gd name="connsiteY5" fmla="*/ 2765410 h 5011527"/>
              <a:gd name="connsiteX0" fmla="*/ 194654 w 5069261"/>
              <a:gd name="connsiteY0" fmla="*/ 2763498 h 5009614"/>
              <a:gd name="connsiteX1" fmla="*/ 776475 w 5069261"/>
              <a:gd name="connsiteY1" fmla="*/ 1019403 h 5009614"/>
              <a:gd name="connsiteX2" fmla="*/ 2764693 w 5069261"/>
              <a:gd name="connsiteY2" fmla="*/ 60723 h 5009614"/>
              <a:gd name="connsiteX3" fmla="*/ 5069261 w 5069261"/>
              <a:gd name="connsiteY3" fmla="*/ 2557021 h 5009614"/>
              <a:gd name="connsiteX4" fmla="*/ 2617209 w 5069261"/>
              <a:gd name="connsiteY4" fmla="*/ 5009073 h 5009614"/>
              <a:gd name="connsiteX5" fmla="*/ 194654 w 5069261"/>
              <a:gd name="connsiteY5" fmla="*/ 2763498 h 5009614"/>
              <a:gd name="connsiteX0" fmla="*/ 194654 w 5069261"/>
              <a:gd name="connsiteY0" fmla="*/ 2793721 h 5039837"/>
              <a:gd name="connsiteX1" fmla="*/ 776475 w 5069261"/>
              <a:gd name="connsiteY1" fmla="*/ 1049626 h 5039837"/>
              <a:gd name="connsiteX2" fmla="*/ 1218926 w 5069261"/>
              <a:gd name="connsiteY2" fmla="*/ 592426 h 5039837"/>
              <a:gd name="connsiteX3" fmla="*/ 2764693 w 5069261"/>
              <a:gd name="connsiteY3" fmla="*/ 90946 h 5039837"/>
              <a:gd name="connsiteX4" fmla="*/ 5069261 w 5069261"/>
              <a:gd name="connsiteY4" fmla="*/ 2587244 h 5039837"/>
              <a:gd name="connsiteX5" fmla="*/ 2617209 w 5069261"/>
              <a:gd name="connsiteY5" fmla="*/ 5039296 h 5039837"/>
              <a:gd name="connsiteX6" fmla="*/ 194654 w 5069261"/>
              <a:gd name="connsiteY6" fmla="*/ 2793721 h 5039837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704662 h 4950778"/>
              <a:gd name="connsiteX1" fmla="*/ 776475 w 5069261"/>
              <a:gd name="connsiteY1" fmla="*/ 960567 h 4950778"/>
              <a:gd name="connsiteX2" fmla="*/ 1513894 w 5069261"/>
              <a:gd name="connsiteY2" fmla="*/ 326386 h 4950778"/>
              <a:gd name="connsiteX3" fmla="*/ 2764693 w 5069261"/>
              <a:gd name="connsiteY3" fmla="*/ 1887 h 4950778"/>
              <a:gd name="connsiteX4" fmla="*/ 5069261 w 5069261"/>
              <a:gd name="connsiteY4" fmla="*/ 2498185 h 4950778"/>
              <a:gd name="connsiteX5" fmla="*/ 2617209 w 5069261"/>
              <a:gd name="connsiteY5" fmla="*/ 4950237 h 4950778"/>
              <a:gd name="connsiteX6" fmla="*/ 194654 w 5069261"/>
              <a:gd name="connsiteY6" fmla="*/ 2704662 h 4950778"/>
              <a:gd name="connsiteX0" fmla="*/ 194654 w 5069261"/>
              <a:gd name="connsiteY0" fmla="*/ 2617527 h 4863643"/>
              <a:gd name="connsiteX1" fmla="*/ 776475 w 5069261"/>
              <a:gd name="connsiteY1" fmla="*/ 873432 h 4863643"/>
              <a:gd name="connsiteX2" fmla="*/ 1513894 w 5069261"/>
              <a:gd name="connsiteY2" fmla="*/ 239251 h 4863643"/>
              <a:gd name="connsiteX3" fmla="*/ 2823686 w 5069261"/>
              <a:gd name="connsiteY3" fmla="*/ 3242 h 4863643"/>
              <a:gd name="connsiteX4" fmla="*/ 5069261 w 5069261"/>
              <a:gd name="connsiteY4" fmla="*/ 2411050 h 4863643"/>
              <a:gd name="connsiteX5" fmla="*/ 2617209 w 5069261"/>
              <a:gd name="connsiteY5" fmla="*/ 4863102 h 4863643"/>
              <a:gd name="connsiteX6" fmla="*/ 194654 w 5069261"/>
              <a:gd name="connsiteY6" fmla="*/ 2617527 h 4863643"/>
              <a:gd name="connsiteX0" fmla="*/ 194654 w 5069261"/>
              <a:gd name="connsiteY0" fmla="*/ 2631933 h 4878049"/>
              <a:gd name="connsiteX1" fmla="*/ 776475 w 5069261"/>
              <a:gd name="connsiteY1" fmla="*/ 887838 h 4878049"/>
              <a:gd name="connsiteX2" fmla="*/ 1513894 w 5069261"/>
              <a:gd name="connsiteY2" fmla="*/ 253657 h 4878049"/>
              <a:gd name="connsiteX3" fmla="*/ 2823686 w 5069261"/>
              <a:gd name="connsiteY3" fmla="*/ 2899 h 4878049"/>
              <a:gd name="connsiteX4" fmla="*/ 5069261 w 5069261"/>
              <a:gd name="connsiteY4" fmla="*/ 2425456 h 4878049"/>
              <a:gd name="connsiteX5" fmla="*/ 2617209 w 5069261"/>
              <a:gd name="connsiteY5" fmla="*/ 4877508 h 4878049"/>
              <a:gd name="connsiteX6" fmla="*/ 194654 w 5069261"/>
              <a:gd name="connsiteY6" fmla="*/ 2631933 h 4878049"/>
              <a:gd name="connsiteX0" fmla="*/ 16653 w 4891260"/>
              <a:gd name="connsiteY0" fmla="*/ 2631933 h 4878213"/>
              <a:gd name="connsiteX1" fmla="*/ 598474 w 4891260"/>
              <a:gd name="connsiteY1" fmla="*/ 887838 h 4878213"/>
              <a:gd name="connsiteX2" fmla="*/ 1335893 w 4891260"/>
              <a:gd name="connsiteY2" fmla="*/ 253657 h 4878213"/>
              <a:gd name="connsiteX3" fmla="*/ 2645685 w 4891260"/>
              <a:gd name="connsiteY3" fmla="*/ 2899 h 4878213"/>
              <a:gd name="connsiteX4" fmla="*/ 4891260 w 4891260"/>
              <a:gd name="connsiteY4" fmla="*/ 2425456 h 4878213"/>
              <a:gd name="connsiteX5" fmla="*/ 2439208 w 4891260"/>
              <a:gd name="connsiteY5" fmla="*/ 4877508 h 4878213"/>
              <a:gd name="connsiteX6" fmla="*/ 16653 w 4891260"/>
              <a:gd name="connsiteY6" fmla="*/ 2631933 h 4878213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859 w 4845221"/>
              <a:gd name="connsiteY0" fmla="*/ 2572939 h 4877951"/>
              <a:gd name="connsiteX1" fmla="*/ 552435 w 4845221"/>
              <a:gd name="connsiteY1" fmla="*/ 887838 h 4877951"/>
              <a:gd name="connsiteX2" fmla="*/ 1289854 w 4845221"/>
              <a:gd name="connsiteY2" fmla="*/ 253657 h 4877951"/>
              <a:gd name="connsiteX3" fmla="*/ 2599646 w 4845221"/>
              <a:gd name="connsiteY3" fmla="*/ 2899 h 4877951"/>
              <a:gd name="connsiteX4" fmla="*/ 4845221 w 4845221"/>
              <a:gd name="connsiteY4" fmla="*/ 2425456 h 4877951"/>
              <a:gd name="connsiteX5" fmla="*/ 2393169 w 4845221"/>
              <a:gd name="connsiteY5" fmla="*/ 4877508 h 4877951"/>
              <a:gd name="connsiteX6" fmla="*/ 14859 w 4845221"/>
              <a:gd name="connsiteY6" fmla="*/ 2572939 h 4877951"/>
              <a:gd name="connsiteX0" fmla="*/ 2508 w 4832870"/>
              <a:gd name="connsiteY0" fmla="*/ 2572939 h 4877927"/>
              <a:gd name="connsiteX1" fmla="*/ 540084 w 4832870"/>
              <a:gd name="connsiteY1" fmla="*/ 887838 h 4877927"/>
              <a:gd name="connsiteX2" fmla="*/ 1277503 w 4832870"/>
              <a:gd name="connsiteY2" fmla="*/ 253657 h 4877927"/>
              <a:gd name="connsiteX3" fmla="*/ 2587295 w 4832870"/>
              <a:gd name="connsiteY3" fmla="*/ 2899 h 4877927"/>
              <a:gd name="connsiteX4" fmla="*/ 4832870 w 4832870"/>
              <a:gd name="connsiteY4" fmla="*/ 2425456 h 4877927"/>
              <a:gd name="connsiteX5" fmla="*/ 2380818 w 4832870"/>
              <a:gd name="connsiteY5" fmla="*/ 4877508 h 4877927"/>
              <a:gd name="connsiteX6" fmla="*/ 2508 w 4832870"/>
              <a:gd name="connsiteY6" fmla="*/ 2572939 h 4877927"/>
              <a:gd name="connsiteX0" fmla="*/ 2349 w 4847459"/>
              <a:gd name="connsiteY0" fmla="*/ 2587687 h 4878020"/>
              <a:gd name="connsiteX1" fmla="*/ 554673 w 4847459"/>
              <a:gd name="connsiteY1" fmla="*/ 887838 h 4878020"/>
              <a:gd name="connsiteX2" fmla="*/ 1292092 w 4847459"/>
              <a:gd name="connsiteY2" fmla="*/ 253657 h 4878020"/>
              <a:gd name="connsiteX3" fmla="*/ 2601884 w 4847459"/>
              <a:gd name="connsiteY3" fmla="*/ 2899 h 4878020"/>
              <a:gd name="connsiteX4" fmla="*/ 4847459 w 4847459"/>
              <a:gd name="connsiteY4" fmla="*/ 2425456 h 4878020"/>
              <a:gd name="connsiteX5" fmla="*/ 2395407 w 4847459"/>
              <a:gd name="connsiteY5" fmla="*/ 4877508 h 4878020"/>
              <a:gd name="connsiteX6" fmla="*/ 2349 w 4847459"/>
              <a:gd name="connsiteY6" fmla="*/ 2587687 h 4878020"/>
              <a:gd name="connsiteX0" fmla="*/ 2349 w 4847459"/>
              <a:gd name="connsiteY0" fmla="*/ 2587687 h 4879638"/>
              <a:gd name="connsiteX1" fmla="*/ 554673 w 4847459"/>
              <a:gd name="connsiteY1" fmla="*/ 887838 h 4879638"/>
              <a:gd name="connsiteX2" fmla="*/ 1292092 w 4847459"/>
              <a:gd name="connsiteY2" fmla="*/ 253657 h 4879638"/>
              <a:gd name="connsiteX3" fmla="*/ 2601884 w 4847459"/>
              <a:gd name="connsiteY3" fmla="*/ 2899 h 4879638"/>
              <a:gd name="connsiteX4" fmla="*/ 4847459 w 4847459"/>
              <a:gd name="connsiteY4" fmla="*/ 2425456 h 4879638"/>
              <a:gd name="connsiteX5" fmla="*/ 2395407 w 4847459"/>
              <a:gd name="connsiteY5" fmla="*/ 4877508 h 4879638"/>
              <a:gd name="connsiteX6" fmla="*/ 2349 w 4847459"/>
              <a:gd name="connsiteY6" fmla="*/ 2587687 h 4879638"/>
              <a:gd name="connsiteX0" fmla="*/ 2349 w 4847459"/>
              <a:gd name="connsiteY0" fmla="*/ 2587687 h 4880814"/>
              <a:gd name="connsiteX1" fmla="*/ 554673 w 4847459"/>
              <a:gd name="connsiteY1" fmla="*/ 887838 h 4880814"/>
              <a:gd name="connsiteX2" fmla="*/ 1292092 w 4847459"/>
              <a:gd name="connsiteY2" fmla="*/ 253657 h 4880814"/>
              <a:gd name="connsiteX3" fmla="*/ 2601884 w 4847459"/>
              <a:gd name="connsiteY3" fmla="*/ 2899 h 4880814"/>
              <a:gd name="connsiteX4" fmla="*/ 4847459 w 4847459"/>
              <a:gd name="connsiteY4" fmla="*/ 2425456 h 4880814"/>
              <a:gd name="connsiteX5" fmla="*/ 2395407 w 4847459"/>
              <a:gd name="connsiteY5" fmla="*/ 4877508 h 4880814"/>
              <a:gd name="connsiteX6" fmla="*/ 2349 w 4847459"/>
              <a:gd name="connsiteY6" fmla="*/ 2587687 h 4880814"/>
              <a:gd name="connsiteX0" fmla="*/ 2349 w 4847459"/>
              <a:gd name="connsiteY0" fmla="*/ 2587687 h 4882213"/>
              <a:gd name="connsiteX1" fmla="*/ 554673 w 4847459"/>
              <a:gd name="connsiteY1" fmla="*/ 887838 h 4882213"/>
              <a:gd name="connsiteX2" fmla="*/ 1292092 w 4847459"/>
              <a:gd name="connsiteY2" fmla="*/ 253657 h 4882213"/>
              <a:gd name="connsiteX3" fmla="*/ 2601884 w 4847459"/>
              <a:gd name="connsiteY3" fmla="*/ 2899 h 4882213"/>
              <a:gd name="connsiteX4" fmla="*/ 4847459 w 4847459"/>
              <a:gd name="connsiteY4" fmla="*/ 2425456 h 4882213"/>
              <a:gd name="connsiteX5" fmla="*/ 2395407 w 4847459"/>
              <a:gd name="connsiteY5" fmla="*/ 4877508 h 4882213"/>
              <a:gd name="connsiteX6" fmla="*/ 2349 w 4847459"/>
              <a:gd name="connsiteY6" fmla="*/ 2587687 h 4882213"/>
              <a:gd name="connsiteX0" fmla="*/ 2349 w 4788465"/>
              <a:gd name="connsiteY0" fmla="*/ 2725837 h 5015868"/>
              <a:gd name="connsiteX1" fmla="*/ 554673 w 4788465"/>
              <a:gd name="connsiteY1" fmla="*/ 1025988 h 5015868"/>
              <a:gd name="connsiteX2" fmla="*/ 1292092 w 4788465"/>
              <a:gd name="connsiteY2" fmla="*/ 391807 h 5015868"/>
              <a:gd name="connsiteX3" fmla="*/ 2601884 w 4788465"/>
              <a:gd name="connsiteY3" fmla="*/ 141049 h 5015868"/>
              <a:gd name="connsiteX4" fmla="*/ 4788465 w 4788465"/>
              <a:gd name="connsiteY4" fmla="*/ 2622599 h 5015868"/>
              <a:gd name="connsiteX5" fmla="*/ 2395407 w 4788465"/>
              <a:gd name="connsiteY5" fmla="*/ 5015658 h 5015868"/>
              <a:gd name="connsiteX6" fmla="*/ 2349 w 4788465"/>
              <a:gd name="connsiteY6" fmla="*/ 2725837 h 5015868"/>
              <a:gd name="connsiteX0" fmla="*/ 2349 w 4817962"/>
              <a:gd name="connsiteY0" fmla="*/ 2726902 h 5016878"/>
              <a:gd name="connsiteX1" fmla="*/ 554673 w 4817962"/>
              <a:gd name="connsiteY1" fmla="*/ 1027053 h 5016878"/>
              <a:gd name="connsiteX2" fmla="*/ 1292092 w 4817962"/>
              <a:gd name="connsiteY2" fmla="*/ 392872 h 5016878"/>
              <a:gd name="connsiteX3" fmla="*/ 2601884 w 4817962"/>
              <a:gd name="connsiteY3" fmla="*/ 142114 h 5016878"/>
              <a:gd name="connsiteX4" fmla="*/ 4817962 w 4817962"/>
              <a:gd name="connsiteY4" fmla="*/ 2638412 h 5016878"/>
              <a:gd name="connsiteX5" fmla="*/ 2395407 w 4817962"/>
              <a:gd name="connsiteY5" fmla="*/ 5016723 h 5016878"/>
              <a:gd name="connsiteX6" fmla="*/ 2349 w 4817962"/>
              <a:gd name="connsiteY6" fmla="*/ 2726902 h 5016878"/>
              <a:gd name="connsiteX0" fmla="*/ 2349 w 4817962"/>
              <a:gd name="connsiteY0" fmla="*/ 2599752 h 4889728"/>
              <a:gd name="connsiteX1" fmla="*/ 554673 w 4817962"/>
              <a:gd name="connsiteY1" fmla="*/ 899903 h 4889728"/>
              <a:gd name="connsiteX2" fmla="*/ 1292092 w 4817962"/>
              <a:gd name="connsiteY2" fmla="*/ 265722 h 4889728"/>
              <a:gd name="connsiteX3" fmla="*/ 2601884 w 4817962"/>
              <a:gd name="connsiteY3" fmla="*/ 14964 h 4889728"/>
              <a:gd name="connsiteX4" fmla="*/ 4817962 w 4817962"/>
              <a:gd name="connsiteY4" fmla="*/ 2511262 h 4889728"/>
              <a:gd name="connsiteX5" fmla="*/ 2395407 w 4817962"/>
              <a:gd name="connsiteY5" fmla="*/ 4889573 h 4889728"/>
              <a:gd name="connsiteX6" fmla="*/ 2349 w 4817962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1979 w 4817592"/>
              <a:gd name="connsiteY0" fmla="*/ 2599752 h 4889728"/>
              <a:gd name="connsiteX1" fmla="*/ 554303 w 4817592"/>
              <a:gd name="connsiteY1" fmla="*/ 899903 h 4889728"/>
              <a:gd name="connsiteX2" fmla="*/ 1291722 w 4817592"/>
              <a:gd name="connsiteY2" fmla="*/ 265722 h 4889728"/>
              <a:gd name="connsiteX3" fmla="*/ 2601514 w 4817592"/>
              <a:gd name="connsiteY3" fmla="*/ 14964 h 4889728"/>
              <a:gd name="connsiteX4" fmla="*/ 4817592 w 4817592"/>
              <a:gd name="connsiteY4" fmla="*/ 2511262 h 4889728"/>
              <a:gd name="connsiteX5" fmla="*/ 2395037 w 4817592"/>
              <a:gd name="connsiteY5" fmla="*/ 4889573 h 4889728"/>
              <a:gd name="connsiteX6" fmla="*/ 1979 w 4817592"/>
              <a:gd name="connsiteY6" fmla="*/ 2599752 h 4889728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31422 h 4877357"/>
              <a:gd name="connsiteX1" fmla="*/ 583259 w 4846548"/>
              <a:gd name="connsiteY1" fmla="*/ 887327 h 4877357"/>
              <a:gd name="connsiteX2" fmla="*/ 1320678 w 4846548"/>
              <a:gd name="connsiteY2" fmla="*/ 253146 h 4877357"/>
              <a:gd name="connsiteX3" fmla="*/ 2630470 w 4846548"/>
              <a:gd name="connsiteY3" fmla="*/ 2388 h 4877357"/>
              <a:gd name="connsiteX4" fmla="*/ 4846548 w 4846548"/>
              <a:gd name="connsiteY4" fmla="*/ 2498686 h 4877357"/>
              <a:gd name="connsiteX5" fmla="*/ 2423993 w 4846548"/>
              <a:gd name="connsiteY5" fmla="*/ 4876997 h 4877357"/>
              <a:gd name="connsiteX6" fmla="*/ 1438 w 4846548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774250 h 5020185"/>
              <a:gd name="connsiteX1" fmla="*/ 583524 w 4846813"/>
              <a:gd name="connsiteY1" fmla="*/ 1030155 h 5020185"/>
              <a:gd name="connsiteX2" fmla="*/ 1362778 w 4846813"/>
              <a:gd name="connsiteY2" fmla="*/ 384021 h 5020185"/>
              <a:gd name="connsiteX3" fmla="*/ 2630735 w 4846813"/>
              <a:gd name="connsiteY3" fmla="*/ 145216 h 5020185"/>
              <a:gd name="connsiteX4" fmla="*/ 4846813 w 4846813"/>
              <a:gd name="connsiteY4" fmla="*/ 2641514 h 5020185"/>
              <a:gd name="connsiteX5" fmla="*/ 2424258 w 4846813"/>
              <a:gd name="connsiteY5" fmla="*/ 5019825 h 5020185"/>
              <a:gd name="connsiteX6" fmla="*/ 1703 w 4846813"/>
              <a:gd name="connsiteY6" fmla="*/ 2774250 h 5020185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49824" h="4879740">
                <a:moveTo>
                  <a:pt x="4714" y="2633904"/>
                </a:moveTo>
                <a:cubicBezTo>
                  <a:pt x="-41102" y="1753807"/>
                  <a:pt x="254397" y="1247878"/>
                  <a:pt x="574582" y="853951"/>
                </a:cubicBezTo>
                <a:cubicBezTo>
                  <a:pt x="743953" y="976126"/>
                  <a:pt x="1488382" y="955180"/>
                  <a:pt x="1365789" y="243675"/>
                </a:cubicBezTo>
                <a:cubicBezTo>
                  <a:pt x="1697159" y="83895"/>
                  <a:pt x="2172603" y="-24744"/>
                  <a:pt x="2633746" y="4870"/>
                </a:cubicBezTo>
                <a:cubicBezTo>
                  <a:pt x="3094889" y="34484"/>
                  <a:pt x="4770877" y="249696"/>
                  <a:pt x="4849824" y="2501168"/>
                </a:cubicBezTo>
                <a:cubicBezTo>
                  <a:pt x="4823509" y="3714086"/>
                  <a:pt x="4013078" y="4857356"/>
                  <a:pt x="2427269" y="4879479"/>
                </a:cubicBezTo>
                <a:cubicBezTo>
                  <a:pt x="841460" y="4901602"/>
                  <a:pt x="50530" y="3514001"/>
                  <a:pt x="4714" y="2633904"/>
                </a:cubicBezTo>
                <a:close/>
              </a:path>
            </a:pathLst>
          </a:custGeom>
          <a:ln>
            <a:noFill/>
          </a:ln>
        </p:spPr>
        <p:txBody>
          <a:bodyPr anchor="ctr">
            <a:normAutofit/>
          </a:bodyPr>
          <a:lstStyle>
            <a:lvl1pPr algn="ctr">
              <a:defRPr sz="3200"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36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6121565" y="767883"/>
            <a:ext cx="5579898" cy="85715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CEDA29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200160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174F72"/>
                </a:solidFill>
                <a:latin typeface="Calibri" charset="0"/>
              </a:rPr>
              <a:t>EMERGE</a:t>
            </a:r>
            <a:r>
              <a:rPr lang="en-US" altLang="ja-JP" sz="1100" b="1" dirty="0">
                <a:solidFill>
                  <a:srgbClr val="392E85"/>
                </a:solidFill>
                <a:latin typeface="Calibri" charset="0"/>
              </a:rPr>
              <a:t>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empowering female entrepreneurs in engineering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43937">
            <a:off x="11416204" y="6237834"/>
            <a:ext cx="740284" cy="569976"/>
          </a:xfrm>
          <a:prstGeom prst="rect">
            <a:avLst/>
          </a:prstGeom>
        </p:spPr>
      </p:pic>
      <p:sp>
        <p:nvSpPr>
          <p:cNvPr id="13" name="Oval 12"/>
          <p:cNvSpPr/>
          <p:nvPr userDrawn="1"/>
        </p:nvSpPr>
        <p:spPr>
          <a:xfrm>
            <a:off x="928811" y="1274475"/>
            <a:ext cx="1061075" cy="1067983"/>
          </a:xfrm>
          <a:prstGeom prst="ellipse">
            <a:avLst/>
          </a:prstGeom>
          <a:solidFill>
            <a:srgbClr val="CED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Quote Slide (PI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 flipV="1">
            <a:off x="6099983" y="-14288"/>
            <a:ext cx="0" cy="1008418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 userDrawn="1"/>
        </p:nvSpPr>
        <p:spPr>
          <a:xfrm>
            <a:off x="5510784" y="855426"/>
            <a:ext cx="1196057" cy="1196057"/>
          </a:xfrm>
          <a:prstGeom prst="ellipse">
            <a:avLst/>
          </a:prstGeom>
          <a:solidFill>
            <a:srgbClr val="E632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0" y="2119361"/>
            <a:ext cx="12192000" cy="39956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5775656" y="1074336"/>
            <a:ext cx="785328" cy="964819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4" name="テキスト プレースホルダー 36"/>
          <p:cNvSpPr txBox="1">
            <a:spLocks/>
          </p:cNvSpPr>
          <p:nvPr userDrawn="1"/>
        </p:nvSpPr>
        <p:spPr bwMode="auto">
          <a:xfrm>
            <a:off x="399487" y="6129548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dirty="0">
                <a:solidFill>
                  <a:srgbClr val="174F72"/>
                </a:solidFill>
                <a:latin typeface="Calibri" charset="0"/>
              </a:rPr>
              <a:t>EMERGE</a:t>
            </a:r>
            <a:r>
              <a:rPr lang="en-US" altLang="ja-JP" sz="1100" b="1" dirty="0">
                <a:solidFill>
                  <a:srgbClr val="392E85"/>
                </a:solidFill>
                <a:latin typeface="Calibri" charset="0"/>
              </a:rPr>
              <a:t>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empowering female entrepreneurs in engineering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3089" flipH="1">
            <a:off x="5757836" y="6390769"/>
            <a:ext cx="740284" cy="5699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Quote Slide (TURQUOIS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 userDrawn="1"/>
        </p:nvCxnSpPr>
        <p:spPr>
          <a:xfrm flipV="1">
            <a:off x="6099983" y="-14288"/>
            <a:ext cx="0" cy="1008418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 userDrawn="1"/>
        </p:nvSpPr>
        <p:spPr>
          <a:xfrm>
            <a:off x="5510784" y="855426"/>
            <a:ext cx="1196057" cy="1196057"/>
          </a:xfrm>
          <a:prstGeom prst="ellipse">
            <a:avLst/>
          </a:prstGeom>
          <a:solidFill>
            <a:srgbClr val="10B1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5775656" y="1074336"/>
            <a:ext cx="785328" cy="964819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4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0" y="2119361"/>
            <a:ext cx="12192000" cy="39956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11" name="テキスト プレースホルダー 36"/>
          <p:cNvSpPr txBox="1">
            <a:spLocks/>
          </p:cNvSpPr>
          <p:nvPr userDrawn="1"/>
        </p:nvSpPr>
        <p:spPr bwMode="auto">
          <a:xfrm>
            <a:off x="399487" y="6129548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dirty="0">
                <a:solidFill>
                  <a:srgbClr val="174F72"/>
                </a:solidFill>
                <a:latin typeface="Calibri" charset="0"/>
              </a:rPr>
              <a:t>EMERGE</a:t>
            </a:r>
            <a:r>
              <a:rPr lang="en-US" altLang="ja-JP" sz="1100" b="1" dirty="0">
                <a:solidFill>
                  <a:srgbClr val="392E85"/>
                </a:solidFill>
                <a:latin typeface="Calibri" charset="0"/>
              </a:rPr>
              <a:t>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empowering female entrepreneurs in engineering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3089" flipH="1">
            <a:off x="5757836" y="6390769"/>
            <a:ext cx="740284" cy="5699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Quote Slide (LIM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 userDrawn="1"/>
        </p:nvCxnSpPr>
        <p:spPr>
          <a:xfrm flipV="1">
            <a:off x="6099983" y="-14288"/>
            <a:ext cx="0" cy="1008418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 userDrawn="1"/>
        </p:nvSpPr>
        <p:spPr>
          <a:xfrm>
            <a:off x="5510784" y="855426"/>
            <a:ext cx="1196057" cy="1196057"/>
          </a:xfrm>
          <a:prstGeom prst="ellipse">
            <a:avLst/>
          </a:prstGeom>
          <a:solidFill>
            <a:srgbClr val="CED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5775656" y="1074336"/>
            <a:ext cx="785328" cy="964819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1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0" y="2119361"/>
            <a:ext cx="12192000" cy="39956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10" name="テキスト プレースホルダー 36"/>
          <p:cNvSpPr txBox="1">
            <a:spLocks/>
          </p:cNvSpPr>
          <p:nvPr userDrawn="1"/>
        </p:nvSpPr>
        <p:spPr bwMode="auto">
          <a:xfrm>
            <a:off x="399487" y="6129548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dirty="0">
                <a:solidFill>
                  <a:srgbClr val="174F72"/>
                </a:solidFill>
                <a:latin typeface="Calibri" charset="0"/>
              </a:rPr>
              <a:t>EMERGE</a:t>
            </a:r>
            <a:r>
              <a:rPr lang="en-US" altLang="ja-JP" sz="1100" b="1" dirty="0">
                <a:solidFill>
                  <a:srgbClr val="392E85"/>
                </a:solidFill>
                <a:latin typeface="Calibri" charset="0"/>
              </a:rPr>
              <a:t>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empowering female entrepreneurs in engineering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3089" flipH="1">
            <a:off x="5757836" y="6390769"/>
            <a:ext cx="740284" cy="5699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Desig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 userDrawn="1"/>
        </p:nvSpPr>
        <p:spPr>
          <a:xfrm>
            <a:off x="0" y="3043451"/>
            <a:ext cx="8001000" cy="3803332"/>
          </a:xfrm>
          <a:custGeom>
            <a:avLst/>
            <a:gdLst>
              <a:gd name="connsiteX0" fmla="*/ 2177650 w 7655712"/>
              <a:gd name="connsiteY0" fmla="*/ 0 h 4619192"/>
              <a:gd name="connsiteX1" fmla="*/ 7623432 w 7655712"/>
              <a:gd name="connsiteY1" fmla="*/ 4438441 h 4619192"/>
              <a:gd name="connsiteX2" fmla="*/ 7655712 w 7655712"/>
              <a:gd name="connsiteY2" fmla="*/ 4619192 h 4619192"/>
              <a:gd name="connsiteX3" fmla="*/ 0 w 7655712"/>
              <a:gd name="connsiteY3" fmla="*/ 4619192 h 4619192"/>
              <a:gd name="connsiteX4" fmla="*/ 0 w 7655712"/>
              <a:gd name="connsiteY4" fmla="*/ 443137 h 4619192"/>
              <a:gd name="connsiteX5" fmla="*/ 13947 w 7655712"/>
              <a:gd name="connsiteY5" fmla="*/ 436832 h 4619192"/>
              <a:gd name="connsiteX6" fmla="*/ 2177650 w 7655712"/>
              <a:gd name="connsiteY6" fmla="*/ 0 h 4619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55712" h="4619192">
                <a:moveTo>
                  <a:pt x="2177650" y="0"/>
                </a:moveTo>
                <a:cubicBezTo>
                  <a:pt x="4863895" y="0"/>
                  <a:pt x="7105103" y="1905428"/>
                  <a:pt x="7623432" y="4438441"/>
                </a:cubicBezTo>
                <a:lnTo>
                  <a:pt x="7655712" y="4619192"/>
                </a:lnTo>
                <a:lnTo>
                  <a:pt x="0" y="4619192"/>
                </a:lnTo>
                <a:lnTo>
                  <a:pt x="0" y="443137"/>
                </a:lnTo>
                <a:lnTo>
                  <a:pt x="13947" y="436832"/>
                </a:lnTo>
                <a:cubicBezTo>
                  <a:pt x="678983" y="155545"/>
                  <a:pt x="1410152" y="0"/>
                  <a:pt x="2177650" y="0"/>
                </a:cubicBezTo>
                <a:close/>
              </a:path>
            </a:pathLst>
          </a:custGeom>
          <a:gradFill>
            <a:gsLst>
              <a:gs pos="11000">
                <a:srgbClr val="10B1A2"/>
              </a:gs>
              <a:gs pos="68000">
                <a:srgbClr val="174F7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 userDrawn="1"/>
        </p:nvSpPr>
        <p:spPr>
          <a:xfrm>
            <a:off x="5826406" y="928119"/>
            <a:ext cx="4970207" cy="4970207"/>
          </a:xfrm>
          <a:prstGeom prst="ellipse">
            <a:avLst/>
          </a:prstGeom>
          <a:noFill/>
          <a:ln>
            <a:solidFill>
              <a:srgbClr val="6D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5819671" y="-789158"/>
            <a:ext cx="6749004" cy="6749004"/>
          </a:xfrm>
          <a:prstGeom prst="ellipse">
            <a:avLst/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defRPr sz="2400"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17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323510" y="3811560"/>
            <a:ext cx="4654134" cy="1806803"/>
          </a:xfrm>
        </p:spPr>
        <p:txBody>
          <a:bodyPr>
            <a:normAutofit/>
          </a:bodyPr>
          <a:lstStyle>
            <a:lvl1pPr marL="0" indent="0" algn="l">
              <a:lnSpc>
                <a:spcPts val="4000"/>
              </a:lnSpc>
              <a:buNone/>
              <a:defRPr sz="3600" b="0" baseline="0">
                <a:solidFill>
                  <a:schemeClr val="bg1"/>
                </a:solidFill>
              </a:defRPr>
            </a:lvl1pPr>
            <a:lvl2pPr marL="457200" indent="0">
              <a:buNone/>
              <a:defRPr b="1">
                <a:solidFill>
                  <a:schemeClr val="bg1"/>
                </a:solidFill>
              </a:defRPr>
            </a:lvl2pPr>
            <a:lvl3pPr marL="914400" indent="0">
              <a:buNone/>
              <a:defRPr b="1">
                <a:solidFill>
                  <a:schemeClr val="bg1"/>
                </a:solidFill>
              </a:defRPr>
            </a:lvl3pPr>
            <a:lvl4pPr marL="1371600" indent="0">
              <a:buNone/>
              <a:defRPr b="1">
                <a:solidFill>
                  <a:schemeClr val="bg1"/>
                </a:solidFill>
              </a:defRPr>
            </a:lvl4pPr>
            <a:lvl5pPr marL="1828800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14" y="428605"/>
            <a:ext cx="4722540" cy="179704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277" y="4746548"/>
            <a:ext cx="690436" cy="67321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169" y="5015718"/>
            <a:ext cx="1363247" cy="135041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28" y="2183126"/>
            <a:ext cx="2227993" cy="22206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6033246"/>
            <a:ext cx="3991439" cy="5616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(NAV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rc 27"/>
          <p:cNvSpPr/>
          <p:nvPr userDrawn="1"/>
        </p:nvSpPr>
        <p:spPr>
          <a:xfrm rot="11814902" flipH="1">
            <a:off x="-812362" y="-1784731"/>
            <a:ext cx="9239667" cy="9239667"/>
          </a:xfrm>
          <a:prstGeom prst="arc">
            <a:avLst>
              <a:gd name="adj1" fmla="val 18971973"/>
              <a:gd name="adj2" fmla="val 323598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 userDrawn="1"/>
        </p:nvSpPr>
        <p:spPr>
          <a:xfrm>
            <a:off x="1" y="-2"/>
            <a:ext cx="7807920" cy="6858002"/>
          </a:xfrm>
          <a:custGeom>
            <a:avLst/>
            <a:gdLst>
              <a:gd name="connsiteX0" fmla="*/ 0 w 7807920"/>
              <a:gd name="connsiteY0" fmla="*/ 0 h 6858002"/>
              <a:gd name="connsiteX1" fmla="*/ 6538515 w 7807920"/>
              <a:gd name="connsiteY1" fmla="*/ 0 h 6858002"/>
              <a:gd name="connsiteX2" fmla="*/ 6572007 w 7807920"/>
              <a:gd name="connsiteY2" fmla="*/ 35129 h 6858002"/>
              <a:gd name="connsiteX3" fmla="*/ 7807920 w 7807920"/>
              <a:gd name="connsiteY3" fmla="*/ 3233967 h 6858002"/>
              <a:gd name="connsiteX4" fmla="*/ 6249254 w 7807920"/>
              <a:gd name="connsiteY4" fmla="*/ 6755559 h 6858002"/>
              <a:gd name="connsiteX5" fmla="*/ 6130989 w 7807920"/>
              <a:gd name="connsiteY5" fmla="*/ 6858002 h 6858002"/>
              <a:gd name="connsiteX6" fmla="*/ 0 w 7807920"/>
              <a:gd name="connsiteY6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7920" h="6858002">
                <a:moveTo>
                  <a:pt x="0" y="0"/>
                </a:moveTo>
                <a:lnTo>
                  <a:pt x="6538515" y="0"/>
                </a:lnTo>
                <a:lnTo>
                  <a:pt x="6572007" y="35129"/>
                </a:lnTo>
                <a:cubicBezTo>
                  <a:pt x="7339900" y="880001"/>
                  <a:pt x="7807920" y="2002328"/>
                  <a:pt x="7807920" y="3233967"/>
                </a:cubicBezTo>
                <a:cubicBezTo>
                  <a:pt x="7807920" y="4629825"/>
                  <a:pt x="7206775" y="5885278"/>
                  <a:pt x="6249254" y="6755559"/>
                </a:cubicBezTo>
                <a:lnTo>
                  <a:pt x="6130989" y="6858002"/>
                </a:lnTo>
                <a:lnTo>
                  <a:pt x="0" y="6858002"/>
                </a:lnTo>
                <a:close/>
              </a:path>
            </a:pathLst>
          </a:custGeom>
          <a:solidFill>
            <a:srgbClr val="174F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5176366" y="4068800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5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473106" y="1345908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“</a:t>
            </a:r>
            <a:endParaRPr lang="en-US" dirty="0"/>
          </a:p>
        </p:txBody>
      </p:sp>
      <p:sp>
        <p:nvSpPr>
          <p:cNvPr id="36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505763" y="1991442"/>
            <a:ext cx="5423273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12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200160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174F72"/>
                </a:solidFill>
                <a:latin typeface="Calibri" charset="0"/>
              </a:rPr>
              <a:t>EMERGE</a:t>
            </a:r>
            <a:r>
              <a:rPr lang="en-US" altLang="ja-JP" sz="1100" b="1" dirty="0">
                <a:solidFill>
                  <a:srgbClr val="392E85"/>
                </a:solidFill>
                <a:latin typeface="Calibri" charset="0"/>
              </a:rPr>
              <a:t>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empowering female entrepreneurs in engineering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43937">
            <a:off x="11416204" y="6237834"/>
            <a:ext cx="740284" cy="5699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37"/>
          <a:stretch/>
        </p:blipFill>
        <p:spPr>
          <a:xfrm>
            <a:off x="5666635" y="-8419"/>
            <a:ext cx="3150740" cy="22002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847" y="2330561"/>
            <a:ext cx="971528" cy="96237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618" y="5671849"/>
            <a:ext cx="1045533" cy="10194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(PI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rc 26"/>
          <p:cNvSpPr/>
          <p:nvPr userDrawn="1"/>
        </p:nvSpPr>
        <p:spPr>
          <a:xfrm rot="11814902" flipH="1">
            <a:off x="-812362" y="-1784731"/>
            <a:ext cx="9239667" cy="9239667"/>
          </a:xfrm>
          <a:prstGeom prst="arc">
            <a:avLst>
              <a:gd name="adj1" fmla="val 18971973"/>
              <a:gd name="adj2" fmla="val 323598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 userDrawn="1"/>
        </p:nvSpPr>
        <p:spPr>
          <a:xfrm>
            <a:off x="1" y="-2"/>
            <a:ext cx="7807920" cy="6858002"/>
          </a:xfrm>
          <a:custGeom>
            <a:avLst/>
            <a:gdLst>
              <a:gd name="connsiteX0" fmla="*/ 0 w 7807920"/>
              <a:gd name="connsiteY0" fmla="*/ 0 h 6858002"/>
              <a:gd name="connsiteX1" fmla="*/ 6538515 w 7807920"/>
              <a:gd name="connsiteY1" fmla="*/ 0 h 6858002"/>
              <a:gd name="connsiteX2" fmla="*/ 6572007 w 7807920"/>
              <a:gd name="connsiteY2" fmla="*/ 35129 h 6858002"/>
              <a:gd name="connsiteX3" fmla="*/ 7807920 w 7807920"/>
              <a:gd name="connsiteY3" fmla="*/ 3233967 h 6858002"/>
              <a:gd name="connsiteX4" fmla="*/ 6249254 w 7807920"/>
              <a:gd name="connsiteY4" fmla="*/ 6755559 h 6858002"/>
              <a:gd name="connsiteX5" fmla="*/ 6130989 w 7807920"/>
              <a:gd name="connsiteY5" fmla="*/ 6858002 h 6858002"/>
              <a:gd name="connsiteX6" fmla="*/ 0 w 7807920"/>
              <a:gd name="connsiteY6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7920" h="6858002">
                <a:moveTo>
                  <a:pt x="0" y="0"/>
                </a:moveTo>
                <a:lnTo>
                  <a:pt x="6538515" y="0"/>
                </a:lnTo>
                <a:lnTo>
                  <a:pt x="6572007" y="35129"/>
                </a:lnTo>
                <a:cubicBezTo>
                  <a:pt x="7339900" y="880001"/>
                  <a:pt x="7807920" y="2002328"/>
                  <a:pt x="7807920" y="3233967"/>
                </a:cubicBezTo>
                <a:cubicBezTo>
                  <a:pt x="7807920" y="4629825"/>
                  <a:pt x="7206775" y="5885278"/>
                  <a:pt x="6249254" y="6755559"/>
                </a:cubicBezTo>
                <a:lnTo>
                  <a:pt x="6130989" y="6858002"/>
                </a:lnTo>
                <a:lnTo>
                  <a:pt x="0" y="6858002"/>
                </a:lnTo>
                <a:close/>
              </a:path>
            </a:pathLst>
          </a:custGeom>
          <a:solidFill>
            <a:srgbClr val="E632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5176366" y="4068800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3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473106" y="1345908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“</a:t>
            </a:r>
            <a:endParaRPr lang="en-US" dirty="0"/>
          </a:p>
        </p:txBody>
      </p:sp>
      <p:sp>
        <p:nvSpPr>
          <p:cNvPr id="34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505763" y="1991442"/>
            <a:ext cx="5423273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12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200160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174F72"/>
                </a:solidFill>
                <a:latin typeface="Calibri" charset="0"/>
              </a:rPr>
              <a:t>EMERGE</a:t>
            </a:r>
            <a:r>
              <a:rPr lang="en-US" altLang="ja-JP" sz="1100" b="1" dirty="0">
                <a:solidFill>
                  <a:srgbClr val="392E85"/>
                </a:solidFill>
                <a:latin typeface="Calibri" charset="0"/>
              </a:rPr>
              <a:t>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empowering female entrepreneurs in engineering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43937">
            <a:off x="11416204" y="6237834"/>
            <a:ext cx="740284" cy="5699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37"/>
          <a:stretch/>
        </p:blipFill>
        <p:spPr>
          <a:xfrm>
            <a:off x="5666635" y="-8419"/>
            <a:ext cx="3150740" cy="22002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847" y="2330561"/>
            <a:ext cx="971528" cy="96237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618" y="5671849"/>
            <a:ext cx="1045533" cy="10194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(TURQUOIS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Arc 32"/>
          <p:cNvSpPr/>
          <p:nvPr userDrawn="1"/>
        </p:nvSpPr>
        <p:spPr>
          <a:xfrm rot="11814902" flipH="1">
            <a:off x="-812362" y="-1784731"/>
            <a:ext cx="9239667" cy="9239667"/>
          </a:xfrm>
          <a:prstGeom prst="arc">
            <a:avLst>
              <a:gd name="adj1" fmla="val 18971973"/>
              <a:gd name="adj2" fmla="val 323598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 userDrawn="1"/>
        </p:nvSpPr>
        <p:spPr>
          <a:xfrm>
            <a:off x="1" y="-2"/>
            <a:ext cx="7807920" cy="6858002"/>
          </a:xfrm>
          <a:custGeom>
            <a:avLst/>
            <a:gdLst>
              <a:gd name="connsiteX0" fmla="*/ 0 w 7807920"/>
              <a:gd name="connsiteY0" fmla="*/ 0 h 6858002"/>
              <a:gd name="connsiteX1" fmla="*/ 6538515 w 7807920"/>
              <a:gd name="connsiteY1" fmla="*/ 0 h 6858002"/>
              <a:gd name="connsiteX2" fmla="*/ 6572007 w 7807920"/>
              <a:gd name="connsiteY2" fmla="*/ 35129 h 6858002"/>
              <a:gd name="connsiteX3" fmla="*/ 7807920 w 7807920"/>
              <a:gd name="connsiteY3" fmla="*/ 3233967 h 6858002"/>
              <a:gd name="connsiteX4" fmla="*/ 6249254 w 7807920"/>
              <a:gd name="connsiteY4" fmla="*/ 6755559 h 6858002"/>
              <a:gd name="connsiteX5" fmla="*/ 6130989 w 7807920"/>
              <a:gd name="connsiteY5" fmla="*/ 6858002 h 6858002"/>
              <a:gd name="connsiteX6" fmla="*/ 0 w 7807920"/>
              <a:gd name="connsiteY6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7920" h="6858002">
                <a:moveTo>
                  <a:pt x="0" y="0"/>
                </a:moveTo>
                <a:lnTo>
                  <a:pt x="6538515" y="0"/>
                </a:lnTo>
                <a:lnTo>
                  <a:pt x="6572007" y="35129"/>
                </a:lnTo>
                <a:cubicBezTo>
                  <a:pt x="7339900" y="880001"/>
                  <a:pt x="7807920" y="2002328"/>
                  <a:pt x="7807920" y="3233967"/>
                </a:cubicBezTo>
                <a:cubicBezTo>
                  <a:pt x="7807920" y="4629825"/>
                  <a:pt x="7206775" y="5885278"/>
                  <a:pt x="6249254" y="6755559"/>
                </a:cubicBezTo>
                <a:lnTo>
                  <a:pt x="6130989" y="6858002"/>
                </a:lnTo>
                <a:lnTo>
                  <a:pt x="0" y="6858002"/>
                </a:lnTo>
                <a:close/>
              </a:path>
            </a:pathLst>
          </a:custGeom>
          <a:solidFill>
            <a:srgbClr val="10B1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5176366" y="4068800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2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473106" y="1345908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“</a:t>
            </a:r>
            <a:endParaRPr lang="en-US" dirty="0"/>
          </a:p>
        </p:txBody>
      </p:sp>
      <p:sp>
        <p:nvSpPr>
          <p:cNvPr id="23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505763" y="1991442"/>
            <a:ext cx="5423273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12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200160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174F72"/>
                </a:solidFill>
                <a:latin typeface="Calibri" charset="0"/>
              </a:rPr>
              <a:t>EMERGE</a:t>
            </a:r>
            <a:r>
              <a:rPr lang="en-US" altLang="ja-JP" sz="1100" b="1" dirty="0">
                <a:solidFill>
                  <a:srgbClr val="392E85"/>
                </a:solidFill>
                <a:latin typeface="Calibri" charset="0"/>
              </a:rPr>
              <a:t>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empowering female entrepreneurs in engineering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43937">
            <a:off x="11416204" y="6237834"/>
            <a:ext cx="740284" cy="5699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37"/>
          <a:stretch/>
        </p:blipFill>
        <p:spPr>
          <a:xfrm>
            <a:off x="5666635" y="-8419"/>
            <a:ext cx="3150740" cy="22002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624" y="5825975"/>
            <a:ext cx="971528" cy="96237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919" y="2330561"/>
            <a:ext cx="933458" cy="9101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(LIM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Arc 32"/>
          <p:cNvSpPr/>
          <p:nvPr userDrawn="1"/>
        </p:nvSpPr>
        <p:spPr>
          <a:xfrm rot="11814902" flipH="1">
            <a:off x="-812362" y="-1784731"/>
            <a:ext cx="9239667" cy="9239667"/>
          </a:xfrm>
          <a:prstGeom prst="arc">
            <a:avLst>
              <a:gd name="adj1" fmla="val 18971973"/>
              <a:gd name="adj2" fmla="val 3235985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 userDrawn="1"/>
        </p:nvSpPr>
        <p:spPr>
          <a:xfrm>
            <a:off x="0" y="0"/>
            <a:ext cx="7807920" cy="6858002"/>
          </a:xfrm>
          <a:custGeom>
            <a:avLst/>
            <a:gdLst>
              <a:gd name="connsiteX0" fmla="*/ 0 w 7807920"/>
              <a:gd name="connsiteY0" fmla="*/ 0 h 6858002"/>
              <a:gd name="connsiteX1" fmla="*/ 6538515 w 7807920"/>
              <a:gd name="connsiteY1" fmla="*/ 0 h 6858002"/>
              <a:gd name="connsiteX2" fmla="*/ 6572007 w 7807920"/>
              <a:gd name="connsiteY2" fmla="*/ 35129 h 6858002"/>
              <a:gd name="connsiteX3" fmla="*/ 7807920 w 7807920"/>
              <a:gd name="connsiteY3" fmla="*/ 3233967 h 6858002"/>
              <a:gd name="connsiteX4" fmla="*/ 6249254 w 7807920"/>
              <a:gd name="connsiteY4" fmla="*/ 6755559 h 6858002"/>
              <a:gd name="connsiteX5" fmla="*/ 6130989 w 7807920"/>
              <a:gd name="connsiteY5" fmla="*/ 6858002 h 6858002"/>
              <a:gd name="connsiteX6" fmla="*/ 0 w 7807920"/>
              <a:gd name="connsiteY6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7920" h="6858002">
                <a:moveTo>
                  <a:pt x="0" y="0"/>
                </a:moveTo>
                <a:lnTo>
                  <a:pt x="6538515" y="0"/>
                </a:lnTo>
                <a:lnTo>
                  <a:pt x="6572007" y="35129"/>
                </a:lnTo>
                <a:cubicBezTo>
                  <a:pt x="7339900" y="880001"/>
                  <a:pt x="7807920" y="2002328"/>
                  <a:pt x="7807920" y="3233967"/>
                </a:cubicBezTo>
                <a:cubicBezTo>
                  <a:pt x="7807920" y="4629825"/>
                  <a:pt x="7206775" y="5885278"/>
                  <a:pt x="6249254" y="6755559"/>
                </a:cubicBezTo>
                <a:lnTo>
                  <a:pt x="6130989" y="6858002"/>
                </a:lnTo>
                <a:lnTo>
                  <a:pt x="0" y="6858002"/>
                </a:lnTo>
                <a:close/>
              </a:path>
            </a:pathLst>
          </a:custGeom>
          <a:solidFill>
            <a:srgbClr val="CED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5176366" y="4068800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2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473106" y="1345908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“</a:t>
            </a:r>
            <a:endParaRPr lang="en-US" dirty="0"/>
          </a:p>
        </p:txBody>
      </p:sp>
      <p:sp>
        <p:nvSpPr>
          <p:cNvPr id="23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505763" y="1991442"/>
            <a:ext cx="5423273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12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200160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174F72"/>
                </a:solidFill>
                <a:latin typeface="Calibri" charset="0"/>
              </a:rPr>
              <a:t>EMERGE</a:t>
            </a:r>
            <a:r>
              <a:rPr lang="en-US" altLang="ja-JP" sz="1100" b="1" dirty="0">
                <a:solidFill>
                  <a:srgbClr val="392E85"/>
                </a:solidFill>
                <a:latin typeface="Calibri" charset="0"/>
              </a:rPr>
              <a:t>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empowering female entrepreneurs in engineering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43937">
            <a:off x="11416204" y="6237834"/>
            <a:ext cx="740284" cy="5699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618" y="5671849"/>
            <a:ext cx="1045533" cy="10194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9"/>
          <a:stretch/>
        </p:blipFill>
        <p:spPr>
          <a:xfrm>
            <a:off x="6370850" y="0"/>
            <a:ext cx="2446525" cy="20403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6" r="6150" b="6691"/>
          <a:stretch/>
        </p:blipFill>
        <p:spPr>
          <a:xfrm>
            <a:off x="7895914" y="2475120"/>
            <a:ext cx="921461" cy="87160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with icons slide -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/>
          <p:nvPr userDrawn="1"/>
        </p:nvCxnSpPr>
        <p:spPr>
          <a:xfrm>
            <a:off x="-36415" y="2997017"/>
            <a:ext cx="12192000" cy="0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03467" y="3845751"/>
            <a:ext cx="2672815" cy="1878334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243611" y="383455"/>
            <a:ext cx="2672815" cy="1779573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115112" y="3845751"/>
            <a:ext cx="2672815" cy="1922578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9068395" y="383458"/>
            <a:ext cx="2672815" cy="1779573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" name="Oval 1"/>
          <p:cNvSpPr/>
          <p:nvPr userDrawn="1"/>
        </p:nvSpPr>
        <p:spPr>
          <a:xfrm>
            <a:off x="985917" y="2341774"/>
            <a:ext cx="1327355" cy="1327355"/>
          </a:xfrm>
          <a:prstGeom prst="ellipse">
            <a:avLst/>
          </a:prstGeom>
          <a:solidFill>
            <a:srgbClr val="174F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 userDrawn="1"/>
        </p:nvSpPr>
        <p:spPr>
          <a:xfrm>
            <a:off x="3936550" y="2357577"/>
            <a:ext cx="1327355" cy="1327355"/>
          </a:xfrm>
          <a:prstGeom prst="ellipse">
            <a:avLst/>
          </a:prstGeom>
          <a:solidFill>
            <a:srgbClr val="E632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 userDrawn="1"/>
        </p:nvSpPr>
        <p:spPr>
          <a:xfrm>
            <a:off x="6751909" y="2313333"/>
            <a:ext cx="1327355" cy="1327355"/>
          </a:xfrm>
          <a:prstGeom prst="ellipse">
            <a:avLst/>
          </a:prstGeom>
          <a:solidFill>
            <a:srgbClr val="10B1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 userDrawn="1"/>
        </p:nvSpPr>
        <p:spPr>
          <a:xfrm>
            <a:off x="9765418" y="2342845"/>
            <a:ext cx="1327355" cy="1327355"/>
          </a:xfrm>
          <a:prstGeom prst="ellipse">
            <a:avLst/>
          </a:prstGeom>
          <a:solidFill>
            <a:srgbClr val="CED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テキスト プレースホルダー 36"/>
          <p:cNvSpPr txBox="1">
            <a:spLocks/>
          </p:cNvSpPr>
          <p:nvPr userDrawn="1"/>
        </p:nvSpPr>
        <p:spPr bwMode="auto">
          <a:xfrm>
            <a:off x="399487" y="6129548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dirty="0">
                <a:solidFill>
                  <a:srgbClr val="174F72"/>
                </a:solidFill>
                <a:latin typeface="Calibri" charset="0"/>
              </a:rPr>
              <a:t>EMERGE</a:t>
            </a:r>
            <a:r>
              <a:rPr lang="en-US" altLang="ja-JP" sz="1100" b="1" dirty="0">
                <a:solidFill>
                  <a:srgbClr val="392E85"/>
                </a:solidFill>
                <a:latin typeface="Calibri" charset="0"/>
              </a:rPr>
              <a:t>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empowering female entrepreneurs in engineering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3089" flipH="1">
            <a:off x="5757836" y="6390769"/>
            <a:ext cx="740284" cy="5699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with icons slide -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 userDrawn="1"/>
        </p:nvCxnSpPr>
        <p:spPr>
          <a:xfrm>
            <a:off x="-6261" y="1227211"/>
            <a:ext cx="12192000" cy="0"/>
          </a:xfrm>
          <a:prstGeom prst="line">
            <a:avLst/>
          </a:prstGeom>
          <a:ln>
            <a:solidFill>
              <a:srgbClr val="353E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3621" y="2090693"/>
            <a:ext cx="2672815" cy="3712088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273765" y="2090693"/>
            <a:ext cx="2672815" cy="3712088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145266" y="2090693"/>
            <a:ext cx="2672815" cy="3712088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9098549" y="2090693"/>
            <a:ext cx="2672815" cy="3712088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3" name="Oval 22"/>
          <p:cNvSpPr/>
          <p:nvPr userDrawn="1"/>
        </p:nvSpPr>
        <p:spPr>
          <a:xfrm>
            <a:off x="1016071" y="571968"/>
            <a:ext cx="1327355" cy="1327355"/>
          </a:xfrm>
          <a:prstGeom prst="ellipse">
            <a:avLst/>
          </a:prstGeom>
          <a:solidFill>
            <a:srgbClr val="174F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 userDrawn="1"/>
        </p:nvSpPr>
        <p:spPr>
          <a:xfrm>
            <a:off x="3966704" y="587771"/>
            <a:ext cx="1327355" cy="1327355"/>
          </a:xfrm>
          <a:prstGeom prst="ellipse">
            <a:avLst/>
          </a:prstGeom>
          <a:solidFill>
            <a:srgbClr val="E632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 userDrawn="1"/>
        </p:nvSpPr>
        <p:spPr>
          <a:xfrm>
            <a:off x="6782063" y="543527"/>
            <a:ext cx="1327355" cy="1327355"/>
          </a:xfrm>
          <a:prstGeom prst="ellipse">
            <a:avLst/>
          </a:prstGeom>
          <a:solidFill>
            <a:srgbClr val="10B1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 userDrawn="1"/>
        </p:nvSpPr>
        <p:spPr>
          <a:xfrm>
            <a:off x="9795572" y="573039"/>
            <a:ext cx="1327355" cy="1327355"/>
          </a:xfrm>
          <a:prstGeom prst="ellipse">
            <a:avLst/>
          </a:prstGeom>
          <a:solidFill>
            <a:srgbClr val="CED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テキスト プレースホルダー 36"/>
          <p:cNvSpPr txBox="1">
            <a:spLocks/>
          </p:cNvSpPr>
          <p:nvPr userDrawn="1"/>
        </p:nvSpPr>
        <p:spPr bwMode="auto">
          <a:xfrm>
            <a:off x="399487" y="6129548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dirty="0">
                <a:solidFill>
                  <a:srgbClr val="174F72"/>
                </a:solidFill>
                <a:latin typeface="Calibri" charset="0"/>
              </a:rPr>
              <a:t>EMERGE</a:t>
            </a:r>
            <a:r>
              <a:rPr lang="en-US" altLang="ja-JP" sz="1100" b="1" dirty="0">
                <a:solidFill>
                  <a:srgbClr val="392E85"/>
                </a:solidFill>
                <a:latin typeface="Calibri" charset="0"/>
              </a:rPr>
              <a:t>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empowering female entrepreneurs in engineering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3089" flipH="1">
            <a:off x="5757836" y="6390769"/>
            <a:ext cx="740284" cy="5699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with ic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2728452"/>
          </a:xfrm>
          <a:prstGeom prst="rect">
            <a:avLst/>
          </a:prstGeom>
          <a:gradFill>
            <a:gsLst>
              <a:gs pos="11000">
                <a:srgbClr val="10B1A2"/>
              </a:gs>
              <a:gs pos="68000">
                <a:srgbClr val="174F7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E3C55"/>
              </a:solidFill>
            </a:endParaRPr>
          </a:p>
        </p:txBody>
      </p:sp>
      <p:sp>
        <p:nvSpPr>
          <p:cNvPr id="17" name="Oval 41"/>
          <p:cNvSpPr>
            <a:spLocks noChangeArrowheads="1"/>
          </p:cNvSpPr>
          <p:nvPr userDrawn="1"/>
        </p:nvSpPr>
        <p:spPr bwMode="auto">
          <a:xfrm>
            <a:off x="1863747" y="2031864"/>
            <a:ext cx="1049910" cy="1049910"/>
          </a:xfrm>
          <a:prstGeom prst="ellipse">
            <a:avLst/>
          </a:prstGeom>
          <a:solidFill>
            <a:srgbClr val="E63275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x-none" altLang="x-none" sz="24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826647"/>
            <a:ext cx="12192000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684287" y="3236316"/>
            <a:ext cx="3408830" cy="10457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23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684287" y="4432247"/>
            <a:ext cx="3408830" cy="141274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 flipH="1">
            <a:off x="555813" y="4342602"/>
            <a:ext cx="3591091" cy="0"/>
          </a:xfrm>
          <a:prstGeom prst="line">
            <a:avLst/>
          </a:prstGeom>
          <a:ln>
            <a:solidFill>
              <a:srgbClr val="E632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41"/>
          <p:cNvSpPr>
            <a:spLocks noChangeArrowheads="1"/>
          </p:cNvSpPr>
          <p:nvPr userDrawn="1"/>
        </p:nvSpPr>
        <p:spPr bwMode="auto">
          <a:xfrm>
            <a:off x="5691676" y="2031864"/>
            <a:ext cx="1049910" cy="1049910"/>
          </a:xfrm>
          <a:prstGeom prst="ellipse">
            <a:avLst/>
          </a:prstGeom>
          <a:solidFill>
            <a:srgbClr val="10B1A2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x-none" altLang="x-none" sz="24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4512216" y="3236316"/>
            <a:ext cx="3408830" cy="10457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27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4512216" y="4432247"/>
            <a:ext cx="3408830" cy="141274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28" name="Straight Connector 27"/>
          <p:cNvCxnSpPr/>
          <p:nvPr userDrawn="1"/>
        </p:nvCxnSpPr>
        <p:spPr>
          <a:xfrm flipH="1">
            <a:off x="4383742" y="4342602"/>
            <a:ext cx="3591091" cy="0"/>
          </a:xfrm>
          <a:prstGeom prst="line">
            <a:avLst/>
          </a:prstGeom>
          <a:ln>
            <a:solidFill>
              <a:srgbClr val="42B2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41"/>
          <p:cNvSpPr>
            <a:spLocks noChangeArrowheads="1"/>
          </p:cNvSpPr>
          <p:nvPr userDrawn="1"/>
        </p:nvSpPr>
        <p:spPr bwMode="auto">
          <a:xfrm>
            <a:off x="9407546" y="2031864"/>
            <a:ext cx="1049910" cy="1049910"/>
          </a:xfrm>
          <a:prstGeom prst="ellipse">
            <a:avLst/>
          </a:prstGeom>
          <a:solidFill>
            <a:srgbClr val="CEDA29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x-none" altLang="x-none" sz="24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18" hasCustomPrompt="1"/>
          </p:nvPr>
        </p:nvSpPr>
        <p:spPr>
          <a:xfrm>
            <a:off x="8228086" y="3236316"/>
            <a:ext cx="3408830" cy="10457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31" name="Text Placeholder 23"/>
          <p:cNvSpPr>
            <a:spLocks noGrp="1"/>
          </p:cNvSpPr>
          <p:nvPr>
            <p:ph type="body" sz="quarter" idx="19" hasCustomPrompt="1"/>
          </p:nvPr>
        </p:nvSpPr>
        <p:spPr>
          <a:xfrm>
            <a:off x="8228086" y="4432247"/>
            <a:ext cx="3408830" cy="141274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35" name="Straight Connector 34"/>
          <p:cNvCxnSpPr/>
          <p:nvPr userDrawn="1"/>
        </p:nvCxnSpPr>
        <p:spPr>
          <a:xfrm flipH="1">
            <a:off x="8099612" y="4342602"/>
            <a:ext cx="3591091" cy="0"/>
          </a:xfrm>
          <a:prstGeom prst="line">
            <a:avLst/>
          </a:prstGeom>
          <a:ln>
            <a:solidFill>
              <a:srgbClr val="CEDA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プレースホルダー 36"/>
          <p:cNvSpPr txBox="1">
            <a:spLocks/>
          </p:cNvSpPr>
          <p:nvPr userDrawn="1"/>
        </p:nvSpPr>
        <p:spPr bwMode="auto">
          <a:xfrm>
            <a:off x="399487" y="6129548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dirty="0">
                <a:solidFill>
                  <a:srgbClr val="174F72"/>
                </a:solidFill>
                <a:latin typeface="Calibri" charset="0"/>
              </a:rPr>
              <a:t>EMERGE</a:t>
            </a:r>
            <a:r>
              <a:rPr lang="en-US" altLang="ja-JP" sz="1100" b="1" dirty="0">
                <a:solidFill>
                  <a:srgbClr val="392E85"/>
                </a:solidFill>
                <a:latin typeface="Calibri" charset="0"/>
              </a:rPr>
              <a:t>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empowering female entrepreneurs in engineering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3089" flipH="1">
            <a:off x="5757836" y="6390769"/>
            <a:ext cx="740284" cy="5699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ulle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4903304" y="1126433"/>
            <a:ext cx="7288696" cy="1302295"/>
          </a:xfrm>
          <a:prstGeom prst="rect">
            <a:avLst/>
          </a:prstGeom>
          <a:solidFill>
            <a:srgbClr val="E632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/>
          <p:cNvSpPr/>
          <p:nvPr userDrawn="1"/>
        </p:nvSpPr>
        <p:spPr>
          <a:xfrm>
            <a:off x="4903304" y="2749824"/>
            <a:ext cx="7288696" cy="1302295"/>
          </a:xfrm>
          <a:prstGeom prst="rect">
            <a:avLst/>
          </a:prstGeom>
          <a:solidFill>
            <a:srgbClr val="10B1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4903304" y="4373215"/>
            <a:ext cx="7288696" cy="1302295"/>
          </a:xfrm>
          <a:prstGeom prst="rect">
            <a:avLst/>
          </a:prstGeom>
          <a:solidFill>
            <a:srgbClr val="CED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8" name="Straight Connector 37"/>
          <p:cNvCxnSpPr/>
          <p:nvPr userDrawn="1"/>
        </p:nvCxnSpPr>
        <p:spPr>
          <a:xfrm>
            <a:off x="6175512" y="1223543"/>
            <a:ext cx="0" cy="104257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6175512" y="2852059"/>
            <a:ext cx="0" cy="104257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 userDrawn="1"/>
        </p:nvCxnSpPr>
        <p:spPr>
          <a:xfrm>
            <a:off x="6175512" y="4496389"/>
            <a:ext cx="0" cy="104257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4" t="6763" r="13475" b="6473"/>
          <a:stretch/>
        </p:blipFill>
        <p:spPr>
          <a:xfrm>
            <a:off x="3954456" y="677649"/>
            <a:ext cx="1176669" cy="5446643"/>
          </a:xfrm>
          <a:prstGeom prst="rect">
            <a:avLst/>
          </a:prstGeom>
        </p:spPr>
      </p:pic>
      <p:sp>
        <p:nvSpPr>
          <p:cNvPr id="42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643223" y="1079254"/>
            <a:ext cx="3821205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3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643223" y="2087287"/>
            <a:ext cx="3821205" cy="3642009"/>
          </a:xfrm>
        </p:spPr>
        <p:txBody>
          <a:bodyPr>
            <a:noAutofit/>
          </a:bodyPr>
          <a:lstStyle>
            <a:lvl1pPr marL="0" indent="0" algn="l">
              <a:buNone/>
              <a:defRPr sz="30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44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4975024" y="1126433"/>
            <a:ext cx="1176670" cy="12929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271051" y="1126433"/>
            <a:ext cx="5353929" cy="1292995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417209" y="1920386"/>
            <a:ext cx="4287526" cy="0"/>
          </a:xfrm>
          <a:prstGeom prst="line">
            <a:avLst/>
          </a:prstGeom>
          <a:ln>
            <a:solidFill>
              <a:srgbClr val="174F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4998842" y="2740524"/>
            <a:ext cx="1176670" cy="12929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5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6294869" y="2740524"/>
            <a:ext cx="5353929" cy="1292995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54" name="Text Placeholder 23"/>
          <p:cNvSpPr>
            <a:spLocks noGrp="1"/>
          </p:cNvSpPr>
          <p:nvPr>
            <p:ph type="body" sz="quarter" idx="18" hasCustomPrompt="1"/>
          </p:nvPr>
        </p:nvSpPr>
        <p:spPr>
          <a:xfrm>
            <a:off x="4968894" y="4387646"/>
            <a:ext cx="1176670" cy="12929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55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6264921" y="4387646"/>
            <a:ext cx="5353929" cy="1292995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0" name="テキスト プレースホルダー 36"/>
          <p:cNvSpPr txBox="1">
            <a:spLocks/>
          </p:cNvSpPr>
          <p:nvPr userDrawn="1"/>
        </p:nvSpPr>
        <p:spPr bwMode="auto">
          <a:xfrm>
            <a:off x="591670" y="6376509"/>
            <a:ext cx="11306221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rgbClr val="174F72"/>
                </a:solidFill>
                <a:latin typeface="Calibri" charset="0"/>
              </a:rPr>
              <a:t>EMERGE</a:t>
            </a:r>
            <a:r>
              <a:rPr lang="en-US" altLang="ja-JP" sz="1100" b="1" dirty="0">
                <a:solidFill>
                  <a:srgbClr val="392E85"/>
                </a:solidFill>
                <a:latin typeface="Calibri" charset="0"/>
              </a:rPr>
              <a:t>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empowering female entrepreneurs in engineering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56063" flipH="1">
            <a:off x="23560" y="6215909"/>
            <a:ext cx="740284" cy="5699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" t="10823" r="9307" b="5574"/>
          <a:stretch/>
        </p:blipFill>
        <p:spPr>
          <a:xfrm>
            <a:off x="2000190" y="1447737"/>
            <a:ext cx="7941283" cy="4839954"/>
          </a:xfrm>
          <a:prstGeom prst="rect">
            <a:avLst/>
          </a:prstGeom>
        </p:spPr>
      </p:pic>
      <p:sp>
        <p:nvSpPr>
          <p:cNvPr id="2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13464"/>
            <a:ext cx="12192000" cy="70448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045042"/>
            <a:ext cx="12192000" cy="590599"/>
          </a:xfrm>
        </p:spPr>
        <p:txBody>
          <a:bodyPr>
            <a:noAutofit/>
          </a:bodyPr>
          <a:lstStyle>
            <a:lvl1pPr marL="0" indent="0" algn="ctr">
              <a:buNone/>
              <a:defRPr sz="30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Sub Title</a:t>
            </a:r>
          </a:p>
        </p:txBody>
      </p:sp>
      <p:cxnSp>
        <p:nvCxnSpPr>
          <p:cNvPr id="27" name="Straight Connector 26"/>
          <p:cNvCxnSpPr/>
          <p:nvPr userDrawn="1"/>
        </p:nvCxnSpPr>
        <p:spPr>
          <a:xfrm flipH="1">
            <a:off x="280404" y="945173"/>
            <a:ext cx="11623126" cy="0"/>
          </a:xfrm>
          <a:prstGeom prst="line">
            <a:avLst/>
          </a:prstGeom>
          <a:ln>
            <a:solidFill>
              <a:srgbClr val="174F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3184071" y="1893434"/>
            <a:ext cx="5665788" cy="3478212"/>
          </a:xfrm>
          <a:prstGeom prst="rect">
            <a:avLst/>
          </a:prstGeom>
        </p:spPr>
        <p:txBody>
          <a:bodyPr anchor="t"/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  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        Click here  to add photo</a:t>
            </a:r>
          </a:p>
        </p:txBody>
      </p:sp>
      <p:sp>
        <p:nvSpPr>
          <p:cNvPr id="11" name="テキスト プレースホルダー 36"/>
          <p:cNvSpPr txBox="1">
            <a:spLocks/>
          </p:cNvSpPr>
          <p:nvPr userDrawn="1"/>
        </p:nvSpPr>
        <p:spPr bwMode="auto">
          <a:xfrm>
            <a:off x="399487" y="6129548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dirty="0">
                <a:solidFill>
                  <a:srgbClr val="174F72"/>
                </a:solidFill>
                <a:latin typeface="Calibri" charset="0"/>
              </a:rPr>
              <a:t>EMERGE</a:t>
            </a:r>
            <a:r>
              <a:rPr lang="en-US" altLang="ja-JP" sz="1100" b="1" dirty="0">
                <a:solidFill>
                  <a:srgbClr val="392E85"/>
                </a:solidFill>
                <a:latin typeface="Calibri" charset="0"/>
              </a:rPr>
              <a:t>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empowering female entrepreneurs in engineering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3089" flipH="1">
            <a:off x="5757836" y="6390769"/>
            <a:ext cx="740284" cy="5699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" t="10823" r="49050" b="5574"/>
          <a:stretch/>
        </p:blipFill>
        <p:spPr>
          <a:xfrm>
            <a:off x="7429500" y="740153"/>
            <a:ext cx="4762500" cy="5612853"/>
          </a:xfrm>
          <a:prstGeom prst="rect">
            <a:avLst/>
          </a:prstGeom>
        </p:spPr>
      </p:pic>
      <p:cxnSp>
        <p:nvCxnSpPr>
          <p:cNvPr id="27" name="Straight Connector 26"/>
          <p:cNvCxnSpPr/>
          <p:nvPr userDrawn="1"/>
        </p:nvCxnSpPr>
        <p:spPr>
          <a:xfrm flipH="1">
            <a:off x="378379" y="1908558"/>
            <a:ext cx="6789867" cy="0"/>
          </a:xfrm>
          <a:prstGeom prst="line">
            <a:avLst/>
          </a:prstGeom>
          <a:ln>
            <a:solidFill>
              <a:srgbClr val="174F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8802435" y="1223694"/>
            <a:ext cx="3389565" cy="403365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2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Click here to add photo</a:t>
            </a:r>
          </a:p>
        </p:txBody>
      </p:sp>
      <p:sp>
        <p:nvSpPr>
          <p:cNvPr id="9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43223" y="1079254"/>
            <a:ext cx="6361734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43223" y="2087287"/>
            <a:ext cx="6361734" cy="3642009"/>
          </a:xfrm>
        </p:spPr>
        <p:txBody>
          <a:bodyPr>
            <a:noAutofit/>
          </a:bodyPr>
          <a:lstStyle>
            <a:lvl1pPr marL="0" indent="0" algn="l">
              <a:buNone/>
              <a:defRPr sz="30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13" name="テキスト プレースホルダー 36"/>
          <p:cNvSpPr txBox="1">
            <a:spLocks/>
          </p:cNvSpPr>
          <p:nvPr userDrawn="1"/>
        </p:nvSpPr>
        <p:spPr bwMode="auto">
          <a:xfrm>
            <a:off x="591670" y="6376509"/>
            <a:ext cx="11306221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rgbClr val="174F72"/>
                </a:solidFill>
                <a:latin typeface="Calibri" charset="0"/>
              </a:rPr>
              <a:t>EMERGE</a:t>
            </a:r>
            <a:r>
              <a:rPr lang="en-US" altLang="ja-JP" sz="1100" b="1" dirty="0">
                <a:solidFill>
                  <a:srgbClr val="392E85"/>
                </a:solidFill>
                <a:latin typeface="Calibri" charset="0"/>
              </a:rPr>
              <a:t>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empowering female entrepreneurs in engineering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56063" flipH="1">
            <a:off x="23560" y="6215909"/>
            <a:ext cx="740284" cy="5699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Desig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5"/>
          <p:cNvSpPr/>
          <p:nvPr userDrawn="1"/>
        </p:nvSpPr>
        <p:spPr>
          <a:xfrm>
            <a:off x="4904509" y="-13648"/>
            <a:ext cx="7329055" cy="6871648"/>
          </a:xfrm>
          <a:custGeom>
            <a:avLst/>
            <a:gdLst>
              <a:gd name="connsiteX0" fmla="*/ 2326041 w 7329055"/>
              <a:gd name="connsiteY0" fmla="*/ 0 h 6915800"/>
              <a:gd name="connsiteX1" fmla="*/ 7329055 w 7329055"/>
              <a:gd name="connsiteY1" fmla="*/ 0 h 6915800"/>
              <a:gd name="connsiteX2" fmla="*/ 7329055 w 7329055"/>
              <a:gd name="connsiteY2" fmla="*/ 6915800 h 6915800"/>
              <a:gd name="connsiteX3" fmla="*/ 633281 w 7329055"/>
              <a:gd name="connsiteY3" fmla="*/ 6915800 h 6915800"/>
              <a:gd name="connsiteX4" fmla="*/ 524561 w 7329055"/>
              <a:gd name="connsiteY4" fmla="*/ 6703526 h 6915800"/>
              <a:gd name="connsiteX5" fmla="*/ 0 w 7329055"/>
              <a:gd name="connsiteY5" fmla="*/ 4397304 h 6915800"/>
              <a:gd name="connsiteX6" fmla="*/ 2136758 w 7329055"/>
              <a:gd name="connsiteY6" fmla="*/ 134603 h 691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29055" h="6915800">
                <a:moveTo>
                  <a:pt x="2326041" y="0"/>
                </a:moveTo>
                <a:lnTo>
                  <a:pt x="7329055" y="0"/>
                </a:lnTo>
                <a:lnTo>
                  <a:pt x="7329055" y="6915800"/>
                </a:lnTo>
                <a:lnTo>
                  <a:pt x="633281" y="6915800"/>
                </a:lnTo>
                <a:lnTo>
                  <a:pt x="524561" y="6703526"/>
                </a:lnTo>
                <a:cubicBezTo>
                  <a:pt x="188390" y="6005859"/>
                  <a:pt x="0" y="5223582"/>
                  <a:pt x="0" y="4397304"/>
                </a:cubicBezTo>
                <a:cubicBezTo>
                  <a:pt x="0" y="2652940"/>
                  <a:pt x="839615" y="1104678"/>
                  <a:pt x="2136758" y="134603"/>
                </a:cubicBezTo>
                <a:close/>
              </a:path>
            </a:pathLst>
          </a:custGeom>
          <a:gradFill>
            <a:gsLst>
              <a:gs pos="11000">
                <a:srgbClr val="10B1A2"/>
              </a:gs>
              <a:gs pos="62000">
                <a:srgbClr val="174F7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 userDrawn="1"/>
        </p:nvSpPr>
        <p:spPr>
          <a:xfrm>
            <a:off x="5780012" y="1238704"/>
            <a:ext cx="4970207" cy="4970207"/>
          </a:xfrm>
          <a:prstGeom prst="ellipse">
            <a:avLst/>
          </a:prstGeom>
          <a:noFill/>
          <a:ln>
            <a:solidFill>
              <a:srgbClr val="6D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5773277" y="-478573"/>
            <a:ext cx="6749004" cy="6749004"/>
          </a:xfrm>
          <a:prstGeom prst="ellipse">
            <a:avLst/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defRPr sz="2400"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17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577959" y="3410884"/>
            <a:ext cx="4088056" cy="2374946"/>
          </a:xfrm>
        </p:spPr>
        <p:txBody>
          <a:bodyPr>
            <a:normAutofit/>
          </a:bodyPr>
          <a:lstStyle>
            <a:lvl1pPr marL="0" indent="0" algn="l">
              <a:lnSpc>
                <a:spcPts val="4000"/>
              </a:lnSpc>
              <a:buNone/>
              <a:defRPr sz="3600" b="0" baseline="0">
                <a:solidFill>
                  <a:srgbClr val="174F72"/>
                </a:solidFill>
              </a:defRPr>
            </a:lvl1pPr>
            <a:lvl2pPr marL="457200" indent="0">
              <a:buNone/>
              <a:defRPr b="1">
                <a:solidFill>
                  <a:schemeClr val="bg1"/>
                </a:solidFill>
              </a:defRPr>
            </a:lvl2pPr>
            <a:lvl3pPr marL="914400" indent="0">
              <a:buNone/>
              <a:defRPr b="1">
                <a:solidFill>
                  <a:schemeClr val="bg1"/>
                </a:solidFill>
              </a:defRPr>
            </a:lvl3pPr>
            <a:lvl4pPr marL="1371600" indent="0">
              <a:buNone/>
              <a:defRPr b="1">
                <a:solidFill>
                  <a:schemeClr val="bg1"/>
                </a:solidFill>
              </a:defRPr>
            </a:lvl4pPr>
            <a:lvl5pPr marL="1828800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14" y="428605"/>
            <a:ext cx="4722540" cy="17970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264" y="4990472"/>
            <a:ext cx="690436" cy="67321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689" y="5110625"/>
            <a:ext cx="1363247" cy="135041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015" y="2427050"/>
            <a:ext cx="2227993" cy="22206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59" y="5989626"/>
            <a:ext cx="3991439" cy="5616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25" t="-1173" r="6562" b="12394"/>
          <a:stretch/>
        </p:blipFill>
        <p:spPr>
          <a:xfrm>
            <a:off x="2449287" y="1355271"/>
            <a:ext cx="9742714" cy="5502729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3731480" y="2335213"/>
            <a:ext cx="4098925" cy="2628900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2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14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13464"/>
            <a:ext cx="12192000" cy="70448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 flipH="1">
            <a:off x="280404" y="945173"/>
            <a:ext cx="11623126" cy="0"/>
          </a:xfrm>
          <a:prstGeom prst="line">
            <a:avLst/>
          </a:prstGeom>
          <a:ln>
            <a:solidFill>
              <a:srgbClr val="174F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プレースホルダー 36"/>
          <p:cNvSpPr txBox="1">
            <a:spLocks/>
          </p:cNvSpPr>
          <p:nvPr userDrawn="1"/>
        </p:nvSpPr>
        <p:spPr bwMode="auto">
          <a:xfrm>
            <a:off x="591670" y="6376509"/>
            <a:ext cx="11306221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rgbClr val="174F72"/>
                </a:solidFill>
                <a:latin typeface="Calibri" charset="0"/>
              </a:rPr>
              <a:t>EMERGE</a:t>
            </a:r>
            <a:r>
              <a:rPr lang="en-US" altLang="ja-JP" sz="1100" b="1" dirty="0">
                <a:solidFill>
                  <a:srgbClr val="392E85"/>
                </a:solidFill>
                <a:latin typeface="Calibri" charset="0"/>
              </a:rPr>
              <a:t>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empowering female entrepreneurs in engineering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56063" flipH="1">
            <a:off x="23560" y="6215909"/>
            <a:ext cx="740284" cy="5699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4" b="8248"/>
          <a:stretch/>
        </p:blipFill>
        <p:spPr>
          <a:xfrm>
            <a:off x="6890657" y="550299"/>
            <a:ext cx="5479143" cy="6292294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7754938" y="1192681"/>
            <a:ext cx="2187575" cy="3886200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Click here to add photo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378380" y="1908558"/>
            <a:ext cx="6348991" cy="0"/>
          </a:xfrm>
          <a:prstGeom prst="line">
            <a:avLst/>
          </a:prstGeom>
          <a:ln>
            <a:solidFill>
              <a:srgbClr val="174F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43223" y="1079254"/>
            <a:ext cx="5839220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43223" y="2087287"/>
            <a:ext cx="5839220" cy="3642009"/>
          </a:xfrm>
        </p:spPr>
        <p:txBody>
          <a:bodyPr>
            <a:noAutofit/>
          </a:bodyPr>
          <a:lstStyle>
            <a:lvl1pPr marL="0" indent="0" algn="l">
              <a:buNone/>
              <a:defRPr sz="30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10" name="テキスト プレースホルダー 36"/>
          <p:cNvSpPr txBox="1">
            <a:spLocks/>
          </p:cNvSpPr>
          <p:nvPr userDrawn="1"/>
        </p:nvSpPr>
        <p:spPr bwMode="auto">
          <a:xfrm>
            <a:off x="591670" y="6376509"/>
            <a:ext cx="11306221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rgbClr val="174F72"/>
                </a:solidFill>
                <a:latin typeface="Calibri" charset="0"/>
              </a:rPr>
              <a:t>EMERGE</a:t>
            </a:r>
            <a:r>
              <a:rPr lang="en-US" altLang="ja-JP" sz="1100" b="1" dirty="0">
                <a:solidFill>
                  <a:srgbClr val="392E85"/>
                </a:solidFill>
                <a:latin typeface="Calibri" charset="0"/>
              </a:rPr>
              <a:t>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empowering female entrepreneurs in engineering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56063" flipH="1">
            <a:off x="23560" y="6215909"/>
            <a:ext cx="740284" cy="5699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biLevel thresh="25000"/>
            <a:alphaModFix amt="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3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744599" flipH="1">
            <a:off x="3423535" y="514727"/>
            <a:ext cx="6322751" cy="5225922"/>
          </a:xfrm>
          <a:custGeom>
            <a:avLst/>
            <a:gdLst>
              <a:gd name="connsiteX0" fmla="*/ 652261 w 652261"/>
              <a:gd name="connsiteY0" fmla="*/ 0 h 539111"/>
              <a:gd name="connsiteX1" fmla="*/ 652261 w 652261"/>
              <a:gd name="connsiteY1" fmla="*/ 352777 h 539111"/>
              <a:gd name="connsiteX2" fmla="*/ 412813 w 652261"/>
              <a:gd name="connsiteY2" fmla="*/ 510679 h 539111"/>
              <a:gd name="connsiteX3" fmla="*/ 431562 w 652261"/>
              <a:gd name="connsiteY3" fmla="*/ 539111 h 539111"/>
              <a:gd name="connsiteX4" fmla="*/ 229560 w 652261"/>
              <a:gd name="connsiteY4" fmla="*/ 539111 h 539111"/>
              <a:gd name="connsiteX5" fmla="*/ 0 w 652261"/>
              <a:gd name="connsiteY5" fmla="*/ 167133 h 539111"/>
              <a:gd name="connsiteX6" fmla="*/ 0 w 652261"/>
              <a:gd name="connsiteY6" fmla="*/ 0 h 539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2261" h="539111">
                <a:moveTo>
                  <a:pt x="652261" y="0"/>
                </a:moveTo>
                <a:lnTo>
                  <a:pt x="652261" y="352777"/>
                </a:lnTo>
                <a:lnTo>
                  <a:pt x="412813" y="510679"/>
                </a:lnTo>
                <a:lnTo>
                  <a:pt x="431562" y="539111"/>
                </a:lnTo>
                <a:lnTo>
                  <a:pt x="229560" y="539111"/>
                </a:lnTo>
                <a:lnTo>
                  <a:pt x="0" y="167133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1" name="Arc 40"/>
          <p:cNvSpPr/>
          <p:nvPr userDrawn="1"/>
        </p:nvSpPr>
        <p:spPr>
          <a:xfrm flipH="1">
            <a:off x="7261956" y="-901992"/>
            <a:ext cx="6797861" cy="6647700"/>
          </a:xfrm>
          <a:prstGeom prst="arc">
            <a:avLst>
              <a:gd name="adj1" fmla="val 18515705"/>
              <a:gd name="adj2" fmla="val 6898743"/>
            </a:avLst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 userDrawn="1"/>
        </p:nvSpPr>
        <p:spPr>
          <a:xfrm>
            <a:off x="7389115" y="13647"/>
            <a:ext cx="4830180" cy="5732060"/>
          </a:xfrm>
          <a:custGeom>
            <a:avLst/>
            <a:gdLst>
              <a:gd name="connsiteX0" fmla="*/ 1597452 w 4830180"/>
              <a:gd name="connsiteY0" fmla="*/ 0 h 5934062"/>
              <a:gd name="connsiteX1" fmla="*/ 4760544 w 4830180"/>
              <a:gd name="connsiteY1" fmla="*/ 0 h 5934062"/>
              <a:gd name="connsiteX2" fmla="*/ 4830180 w 4830180"/>
              <a:gd name="connsiteY2" fmla="*/ 42305 h 5934062"/>
              <a:gd name="connsiteX3" fmla="*/ 4830180 w 4830180"/>
              <a:gd name="connsiteY3" fmla="*/ 5467824 h 5934062"/>
              <a:gd name="connsiteX4" fmla="*/ 4694297 w 4830180"/>
              <a:gd name="connsiteY4" fmla="*/ 5550374 h 5934062"/>
              <a:gd name="connsiteX5" fmla="*/ 3178998 w 4830180"/>
              <a:gd name="connsiteY5" fmla="*/ 5934062 h 5934062"/>
              <a:gd name="connsiteX6" fmla="*/ 0 w 4830180"/>
              <a:gd name="connsiteY6" fmla="*/ 2755064 h 5934062"/>
              <a:gd name="connsiteX7" fmla="*/ 1401590 w 4830180"/>
              <a:gd name="connsiteY7" fmla="*/ 118989 h 5934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0180" h="5934062">
                <a:moveTo>
                  <a:pt x="1597452" y="0"/>
                </a:moveTo>
                <a:lnTo>
                  <a:pt x="4760544" y="0"/>
                </a:lnTo>
                <a:lnTo>
                  <a:pt x="4830180" y="42305"/>
                </a:lnTo>
                <a:lnTo>
                  <a:pt x="4830180" y="5467824"/>
                </a:lnTo>
                <a:lnTo>
                  <a:pt x="4694297" y="5550374"/>
                </a:lnTo>
                <a:cubicBezTo>
                  <a:pt x="4243855" y="5795070"/>
                  <a:pt x="3727658" y="5934062"/>
                  <a:pt x="3178998" y="5934062"/>
                </a:cubicBezTo>
                <a:cubicBezTo>
                  <a:pt x="1423286" y="5934062"/>
                  <a:pt x="0" y="4510776"/>
                  <a:pt x="0" y="2755064"/>
                </a:cubicBezTo>
                <a:cubicBezTo>
                  <a:pt x="0" y="1657744"/>
                  <a:pt x="555971" y="690278"/>
                  <a:pt x="1401590" y="118989"/>
                </a:cubicBezTo>
                <a:close/>
              </a:path>
            </a:pathLst>
          </a:custGeom>
          <a:gradFill flip="none" rotWithShape="1">
            <a:gsLst>
              <a:gs pos="40000">
                <a:srgbClr val="174F72"/>
              </a:gs>
              <a:gs pos="97000">
                <a:srgbClr val="10B1A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 Placeholder 23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54758" y="866857"/>
            <a:ext cx="3104978" cy="697353"/>
          </a:xfrm>
        </p:spPr>
        <p:txBody>
          <a:bodyPr anchor="ctr">
            <a:noAutofit/>
          </a:bodyPr>
          <a:lstStyle>
            <a:lvl1pPr marL="0" indent="0" algn="l">
              <a:buNone/>
              <a:defRPr sz="5400" baseline="0">
                <a:solidFill>
                  <a:srgbClr val="174F7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13" name="Text Placeholder 25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90873" y="872468"/>
            <a:ext cx="3854522" cy="69735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i="1" baseline="0">
                <a:solidFill>
                  <a:srgbClr val="174F72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Any Questions?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7118748" y="2332687"/>
            <a:ext cx="591486" cy="591486"/>
          </a:xfrm>
          <a:prstGeom prst="ellipse">
            <a:avLst/>
          </a:prstGeom>
          <a:solidFill>
            <a:srgbClr val="E632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6EAE"/>
              </a:solidFill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7735194" y="4345853"/>
            <a:ext cx="591486" cy="591486"/>
          </a:xfrm>
          <a:prstGeom prst="ellipse">
            <a:avLst/>
          </a:prstGeom>
          <a:solidFill>
            <a:srgbClr val="CED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6EAE"/>
              </a:solidFill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7261957" y="3430213"/>
            <a:ext cx="591486" cy="591486"/>
          </a:xfrm>
          <a:prstGeom prst="ellipse">
            <a:avLst/>
          </a:prstGeom>
          <a:solidFill>
            <a:srgbClr val="10B1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6EAE"/>
              </a:solidFill>
            </a:endParaRP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3734054" y="860398"/>
            <a:ext cx="0" cy="696487"/>
          </a:xfrm>
          <a:prstGeom prst="line">
            <a:avLst/>
          </a:prstGeom>
          <a:ln w="19050">
            <a:solidFill>
              <a:srgbClr val="CEDA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7837392" y="2516430"/>
            <a:ext cx="2812464" cy="323455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1</a:t>
            </a:r>
          </a:p>
        </p:txBody>
      </p:sp>
      <p:sp>
        <p:nvSpPr>
          <p:cNvPr id="20" name="Text Placeholder 2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7948957" y="3505445"/>
            <a:ext cx="2757540" cy="382588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1</a:t>
            </a:r>
          </a:p>
        </p:txBody>
      </p:sp>
      <p:sp>
        <p:nvSpPr>
          <p:cNvPr id="21" name="Text Placeholder 2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8425435" y="4433218"/>
            <a:ext cx="2757540" cy="416755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1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35" y="4920717"/>
            <a:ext cx="4722540" cy="179704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957" y="5937081"/>
            <a:ext cx="3991439" cy="56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51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1 colum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4161984" y="1007773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161985" y="2117448"/>
            <a:ext cx="7407087" cy="397510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3764072" y="1901746"/>
            <a:ext cx="8178914" cy="0"/>
          </a:xfrm>
          <a:prstGeom prst="line">
            <a:avLst/>
          </a:prstGeom>
          <a:ln w="28575">
            <a:solidFill>
              <a:srgbClr val="174F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200160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174F72"/>
                </a:solidFill>
                <a:latin typeface="Calibri" charset="0"/>
              </a:rPr>
              <a:t>EMERGE</a:t>
            </a:r>
            <a:r>
              <a:rPr lang="en-US" altLang="ja-JP" sz="1100" b="1" dirty="0">
                <a:solidFill>
                  <a:srgbClr val="392E85"/>
                </a:solidFill>
                <a:latin typeface="Calibri" charset="0"/>
              </a:rPr>
              <a:t>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empowering female entrepreneurs in engineering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76526">
            <a:off x="84296" y="-28200"/>
            <a:ext cx="3596762" cy="2769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43937">
            <a:off x="11416204" y="6237834"/>
            <a:ext cx="740284" cy="5699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2 colum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4161984" y="1007773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4161986" y="2127058"/>
            <a:ext cx="360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5" name="Text Placeholder 25"/>
          <p:cNvSpPr>
            <a:spLocks noGrp="1"/>
          </p:cNvSpPr>
          <p:nvPr>
            <p:ph type="body" sz="quarter" idx="16" hasCustomPrompt="1"/>
          </p:nvPr>
        </p:nvSpPr>
        <p:spPr>
          <a:xfrm>
            <a:off x="7969071" y="2107839"/>
            <a:ext cx="3600000" cy="397510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76526">
            <a:off x="84296" y="-28200"/>
            <a:ext cx="3596762" cy="2769300"/>
          </a:xfrm>
          <a:prstGeom prst="rect">
            <a:avLst/>
          </a:prstGeom>
        </p:spPr>
      </p:pic>
      <p:sp>
        <p:nvSpPr>
          <p:cNvPr id="14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200160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174F72"/>
                </a:solidFill>
                <a:latin typeface="Calibri" charset="0"/>
              </a:rPr>
              <a:t>EMERGE</a:t>
            </a:r>
            <a:r>
              <a:rPr lang="en-US" altLang="ja-JP" sz="1100" b="1" dirty="0">
                <a:solidFill>
                  <a:srgbClr val="392E85"/>
                </a:solidFill>
                <a:latin typeface="Calibri" charset="0"/>
              </a:rPr>
              <a:t>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empowering female entrepreneurs in engineering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43937">
            <a:off x="11416204" y="6237834"/>
            <a:ext cx="740284" cy="569976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 flipH="1">
            <a:off x="3764072" y="1901746"/>
            <a:ext cx="8178914" cy="0"/>
          </a:xfrm>
          <a:prstGeom prst="line">
            <a:avLst/>
          </a:prstGeom>
          <a:ln w="28575">
            <a:solidFill>
              <a:srgbClr val="174F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3 colum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4161984" y="1007773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3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4175360" y="2128494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16" hasCustomPrompt="1"/>
          </p:nvPr>
        </p:nvSpPr>
        <p:spPr>
          <a:xfrm>
            <a:off x="9228157" y="2123341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5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723190" y="2123341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76526">
            <a:off x="84296" y="-28200"/>
            <a:ext cx="3596762" cy="2769300"/>
          </a:xfrm>
          <a:prstGeom prst="rect">
            <a:avLst/>
          </a:prstGeom>
        </p:spPr>
      </p:pic>
      <p:sp>
        <p:nvSpPr>
          <p:cNvPr id="16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200160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dirty="0">
                <a:solidFill>
                  <a:srgbClr val="174F72"/>
                </a:solidFill>
                <a:latin typeface="Calibri" charset="0"/>
              </a:rPr>
              <a:t>EMERGE</a:t>
            </a:r>
            <a:r>
              <a:rPr lang="en-US" altLang="ja-JP" sz="1100" b="1" dirty="0">
                <a:solidFill>
                  <a:srgbClr val="392E85"/>
                </a:solidFill>
                <a:latin typeface="Calibri" charset="0"/>
              </a:rPr>
              <a:t>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empowering female entrepreneurs in engineering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43937">
            <a:off x="11416204" y="6237834"/>
            <a:ext cx="740284" cy="569976"/>
          </a:xfrm>
          <a:prstGeom prst="rect">
            <a:avLst/>
          </a:prstGeom>
        </p:spPr>
      </p:pic>
      <p:cxnSp>
        <p:nvCxnSpPr>
          <p:cNvPr id="18" name="Straight Connector 17"/>
          <p:cNvCxnSpPr/>
          <p:nvPr userDrawn="1"/>
        </p:nvCxnSpPr>
        <p:spPr>
          <a:xfrm flipH="1">
            <a:off x="3764072" y="1901746"/>
            <a:ext cx="8178914" cy="0"/>
          </a:xfrm>
          <a:prstGeom prst="line">
            <a:avLst/>
          </a:prstGeom>
          <a:ln w="28575">
            <a:solidFill>
              <a:srgbClr val="174F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1 colum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876300" y="1007537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876301" y="2117212"/>
            <a:ext cx="7407087" cy="397510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478388" y="1901510"/>
            <a:ext cx="8178914" cy="0"/>
          </a:xfrm>
          <a:prstGeom prst="line">
            <a:avLst/>
          </a:prstGeom>
          <a:ln w="28575">
            <a:solidFill>
              <a:srgbClr val="174F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プレースホルダー 36"/>
          <p:cNvSpPr txBox="1">
            <a:spLocks/>
          </p:cNvSpPr>
          <p:nvPr userDrawn="1"/>
        </p:nvSpPr>
        <p:spPr bwMode="auto">
          <a:xfrm>
            <a:off x="591670" y="6376509"/>
            <a:ext cx="11306221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dirty="0">
                <a:solidFill>
                  <a:srgbClr val="174F72"/>
                </a:solidFill>
                <a:latin typeface="Calibri" charset="0"/>
              </a:rPr>
              <a:t>EMERGE</a:t>
            </a:r>
            <a:r>
              <a:rPr lang="en-US" altLang="ja-JP" sz="1100" b="1" dirty="0">
                <a:solidFill>
                  <a:srgbClr val="392E85"/>
                </a:solidFill>
                <a:latin typeface="Calibri" charset="0"/>
              </a:rPr>
              <a:t>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empowering female entrepreneurs in engineering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23474" flipH="1">
            <a:off x="8444824" y="117335"/>
            <a:ext cx="3596762" cy="27693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56063" flipH="1">
            <a:off x="23560" y="6215909"/>
            <a:ext cx="740284" cy="569976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87680-F485-A944-B74B-98B26E054E49}" type="datetimeFigureOut">
              <a:rPr lang="en-US" smtClean="0"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04C27-DD68-9D4F-8D80-21602C2A28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60" r:id="rId2"/>
    <p:sldLayoutId id="2147483714" r:id="rId3"/>
    <p:sldLayoutId id="2147483700" r:id="rId4"/>
    <p:sldLayoutId id="2147483766" r:id="rId5"/>
    <p:sldLayoutId id="2147483742" r:id="rId6"/>
    <p:sldLayoutId id="2147483743" r:id="rId7"/>
    <p:sldLayoutId id="2147483710" r:id="rId8"/>
    <p:sldLayoutId id="2147483745" r:id="rId9"/>
    <p:sldLayoutId id="2147483707" r:id="rId10"/>
    <p:sldLayoutId id="2147483744" r:id="rId11"/>
    <p:sldLayoutId id="2147483720" r:id="rId12"/>
    <p:sldLayoutId id="2147483701" r:id="rId13"/>
    <p:sldLayoutId id="2147483698" r:id="rId14"/>
    <p:sldLayoutId id="2147483715" r:id="rId15"/>
    <p:sldLayoutId id="2147483709" r:id="rId16"/>
    <p:sldLayoutId id="2147483716" r:id="rId17"/>
    <p:sldLayoutId id="2147483708" r:id="rId18"/>
    <p:sldLayoutId id="2147483717" r:id="rId19"/>
    <p:sldLayoutId id="2147483718" r:id="rId20"/>
    <p:sldLayoutId id="2147483719" r:id="rId21"/>
    <p:sldLayoutId id="2147483723" r:id="rId22"/>
    <p:sldLayoutId id="2147483767" r:id="rId23"/>
    <p:sldLayoutId id="2147483654" r:id="rId24"/>
    <p:sldLayoutId id="2147483721" r:id="rId25"/>
    <p:sldLayoutId id="2147483706" r:id="rId26"/>
    <p:sldLayoutId id="2147483768" r:id="rId27"/>
    <p:sldLayoutId id="2147483735" r:id="rId28"/>
    <p:sldLayoutId id="2147483764" r:id="rId29"/>
    <p:sldLayoutId id="2147483736" r:id="rId30"/>
    <p:sldLayoutId id="2147483737" r:id="rId31"/>
    <p:sldLayoutId id="2147483699" r:id="rId32"/>
    <p:sldLayoutId id="2147483769" r:id="rId33"/>
    <p:sldLayoutId id="2147483711" r:id="rId34"/>
    <p:sldLayoutId id="2147483705" r:id="rId35"/>
    <p:sldLayoutId id="2147483738" r:id="rId36"/>
    <p:sldLayoutId id="2147483739" r:id="rId37"/>
    <p:sldLayoutId id="2147483740" r:id="rId38"/>
    <p:sldLayoutId id="2147483741" r:id="rId39"/>
    <p:sldLayoutId id="2147483755" r:id="rId40"/>
    <p:sldLayoutId id="2147483754" r:id="rId41"/>
    <p:sldLayoutId id="2147483753" r:id="rId42"/>
    <p:sldLayoutId id="2147483770" r:id="rId43"/>
    <p:sldLayoutId id="2147483746" r:id="rId44"/>
    <p:sldLayoutId id="2147483734" r:id="rId45"/>
    <p:sldLayoutId id="2147483747" r:id="rId46"/>
    <p:sldLayoutId id="2147483748" r:id="rId47"/>
    <p:sldLayoutId id="2147483749" r:id="rId48"/>
    <p:sldLayoutId id="2147483750" r:id="rId49"/>
    <p:sldLayoutId id="2147483751" r:id="rId50"/>
    <p:sldLayoutId id="2147483752" r:id="rId51"/>
    <p:sldLayoutId id="2147483687" r:id="rId5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entrepreneur.com/author/stephen-key" TargetMode="Externa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erc.europa.eu/funding/proof-concept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hyperlink" Target="https://erc.europa.eu/about-erc/erc-president-and-scientific-council" TargetMode="Externa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youtube.com/watch?v=03ywodO51ec" TargetMode="Externa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dvTQQeJ6MQ" TargetMode="External"/><Relationship Id="rId2" Type="http://schemas.openxmlformats.org/officeDocument/2006/relationships/hyperlink" Target="https://www.youtube.com/watch?v=hmiPo3QrBSE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orbes.com/sites/allbusiness/2016/10/23/12-tips-for-naming-your-startup-business/" TargetMode="Externa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foto.wuestenigel.com/hand-mit-blauem-edding-marker-schreibt-den-text-quot-business-name-quot/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dstudio.ubc.ca/toolkit/temporary-techniques/brainstorm/" TargetMode="External"/><Relationship Id="rId3" Type="http://schemas.openxmlformats.org/officeDocument/2006/relationships/hyperlink" Target="https://www.shopify.com/tools/business-name-generator" TargetMode="External"/><Relationship Id="rId7" Type="http://schemas.openxmlformats.org/officeDocument/2006/relationships/image" Target="../media/image34.jpg"/><Relationship Id="rId2" Type="http://schemas.openxmlformats.org/officeDocument/2006/relationships/hyperlink" Target="https://www.visualthesaurus.com/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forbes.com/sites/allbusiness/2016/10/23/12-tips-for-naming-your-startup-business/" TargetMode="External"/><Relationship Id="rId5" Type="http://schemas.openxmlformats.org/officeDocument/2006/relationships/hyperlink" Target="http://www.namimum.com/" TargetMode="External"/><Relationship Id="rId4" Type="http://schemas.openxmlformats.org/officeDocument/2006/relationships/hyperlink" Target="http://www.namemes.com/" TargetMode="External"/><Relationship Id="rId9" Type="http://schemas.openxmlformats.org/officeDocument/2006/relationships/hyperlink" Target="https://creativecommons.org/licenses/by-nc-nd/3.0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150897296@N05/32132805922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dcdesign.wikidot.com/wiki:rapid-prototyping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biznessvirgins.com/index.php/2016/11/09/bootstrapping-tips-on-how-to-self-fund-a-business/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sheleadsafrica.org/what-proof-of-concept/" TargetMode="Externa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.xml"/><Relationship Id="rId4" Type="http://schemas.openxmlformats.org/officeDocument/2006/relationships/hyperlink" Target="http://ux.stackexchange.com/questions/82997/the-difference-between-mock-up-prototype-and-wireframe/83004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loquelediga.com/de-idea-a-producto-en-menos-de-3-meses/" TargetMode="Externa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48.xml"/><Relationship Id="rId1" Type="http://schemas.openxmlformats.org/officeDocument/2006/relationships/video" Target="https://www.youtube.com/embed/xxjbxk8dUqI?feature=oembed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rst-it.com/blog/15-examples-of-successful-mvps/" TargetMode="Externa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rst-it.com/blog/15-examples-of-successful-mvps/" TargetMode="Externa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rst-it.com/blog/15-examples-of-successful-mvps/" TargetMode="Externa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medium.com/swlh/how-to-build-an-mvp-in-the-right-way-in-2018-f538df0f2bba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ohjelmistotuotanto-hy.github.io/osa2/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medium.com/swlh/how-to-build-an-mvp-in-the-right-way-in-2018-f538df0f2bba" TargetMode="Externa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www.entrepreneur.com/article/237455" TargetMode="Externa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trepreneur.com/topic/crowdsourcing" TargetMode="External"/><Relationship Id="rId2" Type="http://schemas.openxmlformats.org/officeDocument/2006/relationships/hyperlink" Target="https://www.entrepreneur.com/article/237455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nc.com/tracy-leigh-hazzard/5-innovative-ideas-to-market-test-on-a-budget.html" TargetMode="Externa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fieldagent.net/" TargetMode="External"/><Relationship Id="rId2" Type="http://schemas.openxmlformats.org/officeDocument/2006/relationships/hyperlink" Target="http://www.mobilemarketresearch.net/" TargetMode="Externa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inc.com/tracy-leigh-hazzard/5-innovative-ideas-to-market-test-on-a-budget.html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ergeengineers.eu/project-partners/" TargetMode="External"/><Relationship Id="rId2" Type="http://schemas.openxmlformats.org/officeDocument/2006/relationships/hyperlink" Target="https://www.facebook.com/EMERGEPROJECTEU/?ref=br_rs" TargetMode="External"/><Relationship Id="rId1" Type="http://schemas.openxmlformats.org/officeDocument/2006/relationships/slideLayout" Target="../slideLayouts/slideLayout52.xml"/><Relationship Id="rId4" Type="http://schemas.openxmlformats.org/officeDocument/2006/relationships/hyperlink" Target="http://www.emergeengineers.eu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heleadsafrica.org/what-proof-of-concept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picture containing text, computer&#10;&#10;Description automatically generated">
            <a:extLst>
              <a:ext uri="{FF2B5EF4-FFF2-40B4-BE49-F238E27FC236}">
                <a16:creationId xmlns:a16="http://schemas.microsoft.com/office/drawing/2014/main" id="{BDBC7A60-8923-4B6D-85D6-18333BF2897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6667" r="16667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77959" y="2902591"/>
            <a:ext cx="4088056" cy="288323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E63275"/>
                </a:solidFill>
              </a:rPr>
              <a:t>MO</a:t>
            </a:r>
            <a:r>
              <a:rPr lang="pl-PL" b="1" dirty="0">
                <a:solidFill>
                  <a:srgbClr val="E63275"/>
                </a:solidFill>
              </a:rPr>
              <a:t>DUŁ </a:t>
            </a:r>
            <a:r>
              <a:rPr lang="en-US" b="1" dirty="0">
                <a:solidFill>
                  <a:srgbClr val="E63275"/>
                </a:solidFill>
              </a:rPr>
              <a:t>4</a:t>
            </a:r>
          </a:p>
          <a:p>
            <a:r>
              <a:rPr lang="en-US" b="1" dirty="0"/>
              <a:t> Proof of Concept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D34E26-A832-0C4C-A046-2B4D7D92821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264" y="4990472"/>
            <a:ext cx="690436" cy="6732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A82939-DBCE-2C45-9DD8-13281CFB988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689" y="5110625"/>
            <a:ext cx="1363247" cy="13504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1468EE-6B39-5B4F-A7EA-4FBEE0C5DF2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015" y="2427050"/>
            <a:ext cx="2227993" cy="222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840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08C265C-5F6F-4815-8A44-171A8455AAC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32508" y="5060853"/>
            <a:ext cx="11545518" cy="1217365"/>
          </a:xfrm>
        </p:spPr>
        <p:txBody>
          <a:bodyPr>
            <a:normAutofit lnSpcReduction="10000"/>
          </a:bodyPr>
          <a:lstStyle/>
          <a:p>
            <a:r>
              <a:rPr lang="pl-PL" dirty="0"/>
              <a:t>Prawa własności intelektualnej to prawa przyznane osobom w stosunku do tworów ich umysłów. Zwykle dają twórcy wyłączne prawo do korzystania z jego dzieła przez określony czas.</a:t>
            </a:r>
          </a:p>
          <a:p>
            <a:endParaRPr lang="pl-PL" dirty="0"/>
          </a:p>
          <a:p>
            <a:endParaRPr lang="en-I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A00EE4-00DC-4F46-B313-2E33CEBC3D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pl-PL" b="1" dirty="0"/>
              <a:t>Prawa Własności Intelektualnej</a:t>
            </a:r>
            <a:r>
              <a:rPr lang="en-IE" b="1" dirty="0"/>
              <a:t> (</a:t>
            </a:r>
            <a:r>
              <a:rPr lang="pl-PL" b="1" dirty="0"/>
              <a:t>PWI</a:t>
            </a:r>
            <a:r>
              <a:rPr lang="en-IE" b="1" dirty="0"/>
              <a:t>)</a:t>
            </a:r>
          </a:p>
        </p:txBody>
      </p:sp>
      <p:pic>
        <p:nvPicPr>
          <p:cNvPr id="12" name="Picture Placeholder 11" descr="A picture containing device&#10;&#10;Description automatically generated">
            <a:extLst>
              <a:ext uri="{FF2B5EF4-FFF2-40B4-BE49-F238E27FC236}">
                <a16:creationId xmlns:a16="http://schemas.microsoft.com/office/drawing/2014/main" id="{4FC2DE36-21C6-416B-BF38-13445A8A190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7706" b="177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78996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76301" y="316180"/>
            <a:ext cx="7407087" cy="899013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147638"/>
            <a:r>
              <a:rPr lang="pl-PL" b="1" dirty="0">
                <a:solidFill>
                  <a:srgbClr val="10B1A2"/>
                </a:solidFill>
              </a:rPr>
              <a:t>Chroń swój pomysł w ramach Proof of </a:t>
            </a:r>
            <a:r>
              <a:rPr lang="pl-PL" b="1" dirty="0" err="1">
                <a:solidFill>
                  <a:srgbClr val="10B1A2"/>
                </a:solidFill>
              </a:rPr>
              <a:t>Concept</a:t>
            </a:r>
            <a:r>
              <a:rPr lang="pl-PL" b="1" dirty="0">
                <a:solidFill>
                  <a:srgbClr val="10B1A2"/>
                </a:solidFill>
              </a:rPr>
              <a:t> </a:t>
            </a:r>
            <a:r>
              <a:rPr lang="pl-PL" b="1" dirty="0" err="1">
                <a:solidFill>
                  <a:srgbClr val="10B1A2"/>
                </a:solidFill>
              </a:rPr>
              <a:t>Name</a:t>
            </a:r>
            <a:r>
              <a:rPr lang="pl-PL" b="1" dirty="0">
                <a:solidFill>
                  <a:srgbClr val="10B1A2"/>
                </a:solidFill>
              </a:rPr>
              <a:t> </a:t>
            </a:r>
          </a:p>
          <a:p>
            <a:pPr marL="147638"/>
            <a:r>
              <a:rPr lang="pl-PL" sz="2800" b="1" i="1" dirty="0">
                <a:solidFill>
                  <a:srgbClr val="E63275"/>
                </a:solidFill>
              </a:rPr>
              <a:t>Prawa Własności Intelektualnej</a:t>
            </a:r>
            <a:r>
              <a:rPr lang="en-IE" sz="2800" b="1" i="1" dirty="0">
                <a:solidFill>
                  <a:srgbClr val="E63275"/>
                </a:solidFill>
              </a:rPr>
              <a:t> (</a:t>
            </a:r>
            <a:r>
              <a:rPr lang="pl-PL" sz="2800" b="1" i="1" dirty="0">
                <a:solidFill>
                  <a:srgbClr val="E63275"/>
                </a:solidFill>
              </a:rPr>
              <a:t>PWI</a:t>
            </a:r>
            <a:r>
              <a:rPr lang="en-IE" sz="2800" b="1" i="1" dirty="0">
                <a:solidFill>
                  <a:srgbClr val="E63275"/>
                </a:solidFill>
              </a:rPr>
              <a:t>)</a:t>
            </a:r>
          </a:p>
          <a:p>
            <a:pPr marL="147638"/>
            <a:endParaRPr lang="en-IE" b="1" dirty="0">
              <a:solidFill>
                <a:srgbClr val="10B1A2"/>
              </a:solidFill>
            </a:endParaRPr>
          </a:p>
        </p:txBody>
      </p:sp>
      <p:sp>
        <p:nvSpPr>
          <p:cNvPr id="4710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557049" y="2117212"/>
            <a:ext cx="7726340" cy="3975101"/>
          </a:xfrm>
        </p:spPr>
        <p:txBody>
          <a:bodyPr/>
          <a:lstStyle/>
          <a:p>
            <a:r>
              <a:rPr lang="pl-PL" dirty="0"/>
              <a:t>To naturalne, że boisz się, że twój pomysł może zostać skradziony. Ale nie możesz zmienić swojej wizji w rzeczywistość bez pomocy innych. Wcześniej czy później będziesz chciał poprosić eksperta branżowego o ocenę Twojego produktu lub usługi. </a:t>
            </a:r>
            <a:r>
              <a:rPr lang="pl-PL" b="1" dirty="0"/>
              <a:t>Będziesz musiał współpracować z producentem lub dystrybutorem.</a:t>
            </a:r>
            <a:endParaRPr lang="pl-PL" dirty="0"/>
          </a:p>
          <a:p>
            <a:r>
              <a:rPr lang="pl-PL" dirty="0"/>
              <a:t>Ale </a:t>
            </a:r>
            <a:r>
              <a:rPr lang="pl-PL" u="sng" dirty="0"/>
              <a:t>patenty</a:t>
            </a:r>
            <a:r>
              <a:rPr lang="pl-PL" dirty="0"/>
              <a:t> kosztują tysiące € i wydanie ich zajmuje lata. Nie możesz sobie pozwolić na tak długie oczekiwanie na wprowadzenie produktu na rynek.</a:t>
            </a:r>
            <a:endParaRPr lang="en-IE" dirty="0"/>
          </a:p>
          <a:p>
            <a:r>
              <a:rPr lang="en-IE" sz="1400" dirty="0" err="1"/>
              <a:t>Źródło</a:t>
            </a:r>
            <a:r>
              <a:rPr lang="en-IE" sz="1400" dirty="0"/>
              <a:t>: </a:t>
            </a:r>
            <a:r>
              <a:rPr lang="en-IE" sz="1400" b="1" dirty="0">
                <a:hlinkClick r:id="rId2"/>
              </a:rPr>
              <a:t>Stephen Key </a:t>
            </a:r>
            <a:r>
              <a:rPr lang="en-IE" sz="1400" b="1" dirty="0"/>
              <a:t> </a:t>
            </a:r>
            <a:r>
              <a:rPr lang="pl-PL" sz="1400" b="1" dirty="0"/>
              <a:t>współzałożyciel</a:t>
            </a:r>
            <a:r>
              <a:rPr lang="en-IE" sz="1400" dirty="0"/>
              <a:t> inventRight</a:t>
            </a:r>
          </a:p>
          <a:p>
            <a:endParaRPr lang="en-IE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1" r="27821"/>
          <a:stretch>
            <a:fillRect/>
          </a:stretch>
        </p:blipFill>
        <p:spPr>
          <a:xfrm>
            <a:off x="9296294" y="3143250"/>
            <a:ext cx="2495656" cy="35306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161984" y="473279"/>
            <a:ext cx="7407087" cy="1324126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marL="147638"/>
            <a:r>
              <a:rPr lang="pl-PL" b="1" dirty="0">
                <a:solidFill>
                  <a:srgbClr val="10B1A2"/>
                </a:solidFill>
              </a:rPr>
              <a:t>Chroń swój pomysł w ramach Proof of </a:t>
            </a:r>
            <a:r>
              <a:rPr lang="pl-PL" b="1" dirty="0" err="1">
                <a:solidFill>
                  <a:srgbClr val="10B1A2"/>
                </a:solidFill>
              </a:rPr>
              <a:t>Concept</a:t>
            </a:r>
            <a:r>
              <a:rPr lang="pl-PL" b="1" dirty="0">
                <a:solidFill>
                  <a:srgbClr val="10B1A2"/>
                </a:solidFill>
              </a:rPr>
              <a:t> </a:t>
            </a:r>
            <a:r>
              <a:rPr lang="pl-PL" b="1" dirty="0" err="1">
                <a:solidFill>
                  <a:srgbClr val="10B1A2"/>
                </a:solidFill>
              </a:rPr>
              <a:t>Name</a:t>
            </a:r>
            <a:r>
              <a:rPr lang="pl-PL" b="1" dirty="0">
                <a:solidFill>
                  <a:srgbClr val="10B1A2"/>
                </a:solidFill>
              </a:rPr>
              <a:t> </a:t>
            </a:r>
          </a:p>
          <a:p>
            <a:pPr marL="147638"/>
            <a:r>
              <a:rPr lang="pl-PL" sz="2800" b="1" i="1" dirty="0">
                <a:solidFill>
                  <a:srgbClr val="E63275"/>
                </a:solidFill>
              </a:rPr>
              <a:t>Prawa Własności Intelektualnej</a:t>
            </a:r>
            <a:r>
              <a:rPr lang="en-IE" sz="2800" b="1" i="1" dirty="0">
                <a:solidFill>
                  <a:srgbClr val="E63275"/>
                </a:solidFill>
              </a:rPr>
              <a:t> (</a:t>
            </a:r>
            <a:r>
              <a:rPr lang="pl-PL" sz="2800" b="1" i="1" dirty="0">
                <a:solidFill>
                  <a:srgbClr val="E63275"/>
                </a:solidFill>
              </a:rPr>
              <a:t>PWI</a:t>
            </a:r>
            <a:r>
              <a:rPr lang="en-IE" sz="2800" b="1" i="1" dirty="0">
                <a:solidFill>
                  <a:srgbClr val="E63275"/>
                </a:solidFill>
              </a:rPr>
              <a:t>)</a:t>
            </a:r>
          </a:p>
          <a:p>
            <a:pPr marL="190500"/>
            <a:endParaRPr lang="en-US" b="1" dirty="0">
              <a:solidFill>
                <a:srgbClr val="10B1A2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42900" y="2320710"/>
            <a:ext cx="11344275" cy="3975101"/>
          </a:xfrm>
        </p:spPr>
        <p:txBody>
          <a:bodyPr/>
          <a:lstStyle/>
          <a:p>
            <a:pPr>
              <a:spcBef>
                <a:spcPts val="400"/>
              </a:spcBef>
            </a:pPr>
            <a:r>
              <a:rPr lang="pl-PL" dirty="0"/>
              <a:t>Istnieją kreatywne sposoby aktywnej ochrony Twojego pomysłu bez ubiegania się o patent. </a:t>
            </a:r>
            <a:r>
              <a:rPr lang="pl-PL" dirty="0">
                <a:solidFill>
                  <a:srgbClr val="E95273"/>
                </a:solidFill>
              </a:rPr>
              <a:t>Oto trzy niedrogie strategie</a:t>
            </a:r>
            <a:r>
              <a:rPr lang="pl-PL" dirty="0"/>
              <a:t>, które ochronią Twój pomysł na biznes przed kradzieżą:</a:t>
            </a:r>
            <a:endParaRPr lang="en-IE" sz="400" dirty="0"/>
          </a:p>
          <a:p>
            <a:pPr marL="457200" indent="-457200">
              <a:spcBef>
                <a:spcPts val="400"/>
              </a:spcBef>
              <a:buFont typeface="+mj-lt"/>
              <a:buAutoNum type="arabicPeriod"/>
            </a:pPr>
            <a:r>
              <a:rPr lang="pl-PL" b="1" dirty="0">
                <a:solidFill>
                  <a:srgbClr val="E95273"/>
                </a:solidFill>
              </a:rPr>
              <a:t>Umowa o zachowaniu poufności: </a:t>
            </a:r>
            <a:r>
              <a:rPr lang="pl-PL" dirty="0"/>
              <a:t>Poproś każdą osobę, z którą współpracujesz, o podpisanie umowy o </a:t>
            </a:r>
            <a:r>
              <a:rPr lang="pl-PL" b="1" dirty="0"/>
              <a:t>zachowaniu poufności, która zobowiązuje ją do zachowania poufności.</a:t>
            </a:r>
            <a:r>
              <a:rPr lang="pl-PL" dirty="0"/>
              <a:t> Umowa ta może być wzajemnym porozumieniem między dwiema stronami o nieudostępnianiu informacji stronom trzecim lub może być jednokierunkowa (ponieważ udostępniasz im informacje o swoim pomyśle). </a:t>
            </a:r>
            <a:r>
              <a:rPr lang="pl-PL" b="1" dirty="0"/>
              <a:t>Jeśli umowa nie ma daty wygaśnięcia, ma to duże znaczenie.</a:t>
            </a:r>
            <a:endParaRPr lang="en-IE" b="1" dirty="0"/>
          </a:p>
          <a:p>
            <a:pPr marL="457200" indent="-457200">
              <a:spcBef>
                <a:spcPts val="400"/>
              </a:spcBef>
              <a:buFont typeface="+mj-lt"/>
              <a:buAutoNum type="arabicPeriod"/>
            </a:pPr>
            <a:r>
              <a:rPr lang="pl-PL" b="1" dirty="0">
                <a:solidFill>
                  <a:srgbClr val="E95273"/>
                </a:solidFill>
              </a:rPr>
              <a:t>Umowa o zakazie konkurencji: </a:t>
            </a:r>
            <a:r>
              <a:rPr lang="pl-PL" dirty="0"/>
              <a:t>jeśli zatrudnisz kogoś do pomocy, poproś ją o podpisanie umowy o zakazie konkurencji. Umowa o zakazie konkurencji uniemożliwia osobie lub podmiotowi rozpoczęcie działalności, która konkurowałaby z Twoją firmą lub groziłaby jej w ustalonym promieniu.</a:t>
            </a:r>
            <a:endParaRPr lang="en-IE" dirty="0"/>
          </a:p>
          <a:p>
            <a:pPr>
              <a:spcBef>
                <a:spcPts val="4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006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76300" y="428625"/>
            <a:ext cx="7407087" cy="1276266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marL="147638"/>
            <a:r>
              <a:rPr lang="pl-PL" b="1" dirty="0">
                <a:solidFill>
                  <a:srgbClr val="10B1A2"/>
                </a:solidFill>
              </a:rPr>
              <a:t>Chroń swój pomysł w ramach Proof of </a:t>
            </a:r>
            <a:r>
              <a:rPr lang="pl-PL" b="1" dirty="0" err="1">
                <a:solidFill>
                  <a:srgbClr val="10B1A2"/>
                </a:solidFill>
              </a:rPr>
              <a:t>Concept</a:t>
            </a:r>
            <a:r>
              <a:rPr lang="pl-PL" b="1" dirty="0">
                <a:solidFill>
                  <a:srgbClr val="10B1A2"/>
                </a:solidFill>
              </a:rPr>
              <a:t> </a:t>
            </a:r>
            <a:r>
              <a:rPr lang="pl-PL" b="1" dirty="0" err="1">
                <a:solidFill>
                  <a:srgbClr val="10B1A2"/>
                </a:solidFill>
              </a:rPr>
              <a:t>Name</a:t>
            </a:r>
            <a:r>
              <a:rPr lang="pl-PL" b="1" dirty="0">
                <a:solidFill>
                  <a:srgbClr val="10B1A2"/>
                </a:solidFill>
              </a:rPr>
              <a:t> </a:t>
            </a:r>
          </a:p>
          <a:p>
            <a:pPr marL="147638"/>
            <a:r>
              <a:rPr lang="pl-PL" sz="2800" b="1" i="1" dirty="0">
                <a:solidFill>
                  <a:srgbClr val="E63275"/>
                </a:solidFill>
              </a:rPr>
              <a:t>Prawa Własności Intelektualnej</a:t>
            </a:r>
            <a:r>
              <a:rPr lang="en-IE" sz="2800" b="1" i="1" dirty="0">
                <a:solidFill>
                  <a:srgbClr val="E63275"/>
                </a:solidFill>
              </a:rPr>
              <a:t> (</a:t>
            </a:r>
            <a:r>
              <a:rPr lang="pl-PL" sz="2800" b="1" i="1" dirty="0">
                <a:solidFill>
                  <a:srgbClr val="E63275"/>
                </a:solidFill>
              </a:rPr>
              <a:t>PWI</a:t>
            </a:r>
            <a:r>
              <a:rPr lang="en-IE" sz="2800" b="1" i="1" dirty="0">
                <a:solidFill>
                  <a:srgbClr val="E63275"/>
                </a:solidFill>
              </a:rPr>
              <a:t>)</a:t>
            </a:r>
          </a:p>
          <a:p>
            <a:endParaRPr lang="en-US" b="1" dirty="0">
              <a:solidFill>
                <a:srgbClr val="10B1A2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876302" y="2117212"/>
            <a:ext cx="7009350" cy="3975101"/>
          </a:xfrm>
        </p:spPr>
        <p:txBody>
          <a:bodyPr/>
          <a:lstStyle/>
          <a:p>
            <a:pPr marL="457200" indent="-457200">
              <a:buFont typeface="+mj-lt"/>
              <a:buAutoNum type="arabicPeriod" startAt="3"/>
            </a:pPr>
            <a:r>
              <a:rPr lang="pl-PL" b="1" dirty="0">
                <a:solidFill>
                  <a:srgbClr val="E95273"/>
                </a:solidFill>
              </a:rPr>
              <a:t>Umowa o pracę: </a:t>
            </a:r>
            <a:r>
              <a:rPr lang="pl-PL" dirty="0"/>
              <a:t>jeśli zatrudnisz kogoś, kto pomoże Ci dopracować Twój produkt, upewnij się, że posiadasz wszelkie ulepszenia wprowadzone w tym pomyśle. Nadal będziesz musiał wymienić osobę, która wymyśliła ulepszenia, jako współtwórca twojego patentu, ale nie będą mieli żadnych praw do twojego wynalazku.</a:t>
            </a:r>
          </a:p>
          <a:p>
            <a:r>
              <a:rPr lang="pl-PL" b="1" dirty="0">
                <a:solidFill>
                  <a:srgbClr val="E95273"/>
                </a:solidFill>
              </a:rPr>
              <a:t>Istnieją 4 sposoby ochrony własności intelektualnej</a:t>
            </a:r>
            <a:r>
              <a:rPr lang="pl-PL" dirty="0"/>
              <a:t>. Aby skutecznie chronić swój pomysł po uruchomieniu produktu, przed rozpoczęciem działań marketingowych musisz skorzystać z jednego lub kilku pozostałych trzech rodzajów własności intelektualnej. -</a:t>
            </a:r>
            <a:endParaRPr lang="en-US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99F40B0C-B55D-451F-8D66-27A7E9E22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1676" y="3338817"/>
            <a:ext cx="3856758" cy="287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48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614518" y="371608"/>
            <a:ext cx="7407087" cy="1483734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 marL="190500"/>
            <a:r>
              <a:rPr lang="en-IE" b="1" dirty="0">
                <a:solidFill>
                  <a:srgbClr val="10B1A2"/>
                </a:solidFill>
              </a:rPr>
              <a:t>As part of Proof of Concept</a:t>
            </a:r>
            <a:br>
              <a:rPr lang="en-IE" b="1" dirty="0">
                <a:solidFill>
                  <a:srgbClr val="10B1A2"/>
                </a:solidFill>
              </a:rPr>
            </a:br>
            <a:r>
              <a:rPr lang="en-IE" b="1" dirty="0">
                <a:solidFill>
                  <a:srgbClr val="10B1A2"/>
                </a:solidFill>
              </a:rPr>
              <a:t>Name &amp; Protect your idea</a:t>
            </a:r>
          </a:p>
          <a:p>
            <a:pPr marL="190500"/>
            <a:r>
              <a:rPr lang="en-IE" sz="3000" b="1" i="1" dirty="0">
                <a:solidFill>
                  <a:srgbClr val="E63275"/>
                </a:solidFill>
              </a:rPr>
              <a:t>Intellectual Property Rights (IPR)</a:t>
            </a:r>
          </a:p>
          <a:p>
            <a:pPr marL="190500"/>
            <a:endParaRPr lang="en-US" b="1" dirty="0">
              <a:solidFill>
                <a:srgbClr val="10B1A2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067051" y="2117448"/>
            <a:ext cx="8502022" cy="3975101"/>
          </a:xfrm>
        </p:spPr>
        <p:txBody>
          <a:bodyPr/>
          <a:lstStyle/>
          <a:p>
            <a:r>
              <a:rPr lang="pl-PL" b="1" dirty="0">
                <a:solidFill>
                  <a:srgbClr val="E95273"/>
                </a:solidFill>
              </a:rPr>
              <a:t>Istnieją 4 sposoby ochrony własności intelektualnej</a:t>
            </a:r>
            <a:r>
              <a:rPr lang="pl-PL" dirty="0"/>
              <a:t>. Aby skutecznie chronić swój pomysł po uruchomieniu produktu, przed rozpoczęciem działań marketingowych musisz skorzystać z jednego lub kilku pozostałych trzech rodzajów własności intelektualnej.</a:t>
            </a:r>
          </a:p>
          <a:p>
            <a:endParaRPr lang="pl-PL" b="1" dirty="0"/>
          </a:p>
          <a:p>
            <a:endParaRPr lang="en-IE" b="1" dirty="0"/>
          </a:p>
        </p:txBody>
      </p:sp>
      <p:sp>
        <p:nvSpPr>
          <p:cNvPr id="7" name="Rectangle 6"/>
          <p:cNvSpPr/>
          <p:nvPr/>
        </p:nvSpPr>
        <p:spPr>
          <a:xfrm>
            <a:off x="3067051" y="3564603"/>
            <a:ext cx="4164569" cy="1328265"/>
          </a:xfrm>
          <a:prstGeom prst="rect">
            <a:avLst/>
          </a:prstGeom>
          <a:solidFill>
            <a:srgbClr val="E632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solidFill>
                  <a:schemeClr val="bg1"/>
                </a:solidFill>
              </a:rPr>
              <a:t>Tajemnice handlowe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>
              <a:solidFill>
                <a:schemeClr val="bg1"/>
              </a:solidFill>
            </a:endParaRP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chemeClr val="bg1"/>
                </a:solidFill>
              </a:rPr>
              <a:t>Chroni nowy wynalazek, np. Nowa formuła coli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04504" y="3564342"/>
            <a:ext cx="4164569" cy="1328265"/>
          </a:xfrm>
          <a:prstGeom prst="rect">
            <a:avLst/>
          </a:prstGeom>
          <a:solidFill>
            <a:srgbClr val="9EA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solidFill>
                  <a:schemeClr val="bg1"/>
                </a:solidFill>
              </a:rPr>
              <a:t>Znaki towarowe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>
              <a:solidFill>
                <a:schemeClr val="bg1"/>
              </a:solidFill>
            </a:endParaRP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chemeClr val="bg1"/>
                </a:solidFill>
              </a:rPr>
              <a:t>Chroni marki np. jabłko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49424" y="5022075"/>
            <a:ext cx="4164569" cy="1328265"/>
          </a:xfrm>
          <a:prstGeom prst="rect">
            <a:avLst/>
          </a:prstGeom>
          <a:solidFill>
            <a:srgbClr val="10B1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Prawa autorskie</a:t>
            </a:r>
          </a:p>
          <a:p>
            <a:pPr algn="ctr"/>
            <a:endParaRPr lang="pl-PL" dirty="0">
              <a:solidFill>
                <a:schemeClr val="bg1"/>
              </a:solidFill>
            </a:endParaRPr>
          </a:p>
          <a:p>
            <a:pPr algn="ctr"/>
            <a:r>
              <a:rPr lang="pl-PL" dirty="0">
                <a:solidFill>
                  <a:schemeClr val="bg1"/>
                </a:solidFill>
              </a:rPr>
              <a:t>Chroni dzieła autorskie, np. rysunki, filmy, książki</a:t>
            </a:r>
          </a:p>
          <a:p>
            <a:pPr algn="ctr"/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04504" y="5021137"/>
            <a:ext cx="4164569" cy="1328265"/>
          </a:xfrm>
          <a:prstGeom prst="rect">
            <a:avLst/>
          </a:prstGeom>
          <a:solidFill>
            <a:srgbClr val="F269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solidFill>
                  <a:schemeClr val="bg1"/>
                </a:solidFill>
              </a:rPr>
              <a:t>Patenty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>
              <a:solidFill>
                <a:schemeClr val="bg1"/>
              </a:solidFill>
            </a:endParaRP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chemeClr val="bg1"/>
                </a:solidFill>
              </a:rPr>
              <a:t>Chroni cechy funkcjonalne lub ozdobne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818154" y="3462727"/>
            <a:ext cx="885149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818154" y="4994222"/>
            <a:ext cx="885149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56055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65282D0-A636-4ACB-8936-B845BCD880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890040"/>
              </p:ext>
            </p:extLst>
          </p:nvPr>
        </p:nvGraphicFramePr>
        <p:xfrm>
          <a:off x="3748610" y="1627027"/>
          <a:ext cx="8147993" cy="5111654"/>
        </p:xfrm>
        <a:graphic>
          <a:graphicData uri="http://schemas.openxmlformats.org/drawingml/2006/table">
            <a:tbl>
              <a:tblPr firstRow="1" firstCol="1" bandRow="1"/>
              <a:tblGrid>
                <a:gridCol w="778308">
                  <a:extLst>
                    <a:ext uri="{9D8B030D-6E8A-4147-A177-3AD203B41FA5}">
                      <a16:colId xmlns:a16="http://schemas.microsoft.com/office/drawing/2014/main" val="3758476342"/>
                    </a:ext>
                  </a:extLst>
                </a:gridCol>
                <a:gridCol w="765976">
                  <a:extLst>
                    <a:ext uri="{9D8B030D-6E8A-4147-A177-3AD203B41FA5}">
                      <a16:colId xmlns:a16="http://schemas.microsoft.com/office/drawing/2014/main" val="48869882"/>
                    </a:ext>
                  </a:extLst>
                </a:gridCol>
                <a:gridCol w="1182871">
                  <a:extLst>
                    <a:ext uri="{9D8B030D-6E8A-4147-A177-3AD203B41FA5}">
                      <a16:colId xmlns:a16="http://schemas.microsoft.com/office/drawing/2014/main" val="271976030"/>
                    </a:ext>
                  </a:extLst>
                </a:gridCol>
                <a:gridCol w="1708593">
                  <a:extLst>
                    <a:ext uri="{9D8B030D-6E8A-4147-A177-3AD203B41FA5}">
                      <a16:colId xmlns:a16="http://schemas.microsoft.com/office/drawing/2014/main" val="3425142045"/>
                    </a:ext>
                  </a:extLst>
                </a:gridCol>
                <a:gridCol w="1215728">
                  <a:extLst>
                    <a:ext uri="{9D8B030D-6E8A-4147-A177-3AD203B41FA5}">
                      <a16:colId xmlns:a16="http://schemas.microsoft.com/office/drawing/2014/main" val="3434532958"/>
                    </a:ext>
                  </a:extLst>
                </a:gridCol>
                <a:gridCol w="1139061">
                  <a:extLst>
                    <a:ext uri="{9D8B030D-6E8A-4147-A177-3AD203B41FA5}">
                      <a16:colId xmlns:a16="http://schemas.microsoft.com/office/drawing/2014/main" val="681488198"/>
                    </a:ext>
                  </a:extLst>
                </a:gridCol>
                <a:gridCol w="1357456">
                  <a:extLst>
                    <a:ext uri="{9D8B030D-6E8A-4147-A177-3AD203B41FA5}">
                      <a16:colId xmlns:a16="http://schemas.microsoft.com/office/drawing/2014/main" val="556664055"/>
                    </a:ext>
                  </a:extLst>
                </a:gridCol>
              </a:tblGrid>
              <a:tr h="40003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rgbClr val="EA5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A5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A5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A5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527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Ochrona</a:t>
                      </a:r>
                      <a:endParaRPr lang="en-I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EA5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A5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A5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A5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527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 b="1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Narusznie</a:t>
                      </a:r>
                      <a:endParaRPr lang="en-I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EA5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A5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A5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A5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527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Proces rejestracji</a:t>
                      </a:r>
                      <a:endParaRPr lang="en-I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EA5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A5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A5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A5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527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14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pl-PL" sz="1400" b="1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ermin</a:t>
                      </a:r>
                      <a:endParaRPr lang="en-I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EA5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A5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A5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A5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527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Porównywane koszty</a:t>
                      </a:r>
                      <a:endParaRPr lang="en-I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EA5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A5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A5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A5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52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7207146"/>
                  </a:ext>
                </a:extLst>
              </a:tr>
              <a:tr h="800060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1400" b="1" dirty="0">
                          <a:solidFill>
                            <a:srgbClr val="EA527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PATENT</a:t>
                      </a:r>
                      <a:endParaRPr lang="en-I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A5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 dirty="0" err="1">
                          <a:solidFill>
                            <a:srgbClr val="4D4D4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PatentmUżytkowy</a:t>
                      </a:r>
                      <a:endParaRPr lang="en-I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A5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4D4D4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Aspekty Funkcjonalne</a:t>
                      </a:r>
                      <a:endParaRPr lang="en-I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A5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4D4D4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Zrób, użyj, zaoferuj, sprzedaj, importuj</a:t>
                      </a:r>
                      <a:endParaRPr lang="en-I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A5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4D4D4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Tak</a:t>
                      </a:r>
                      <a:endParaRPr lang="en-I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A5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4D4D4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lat</a:t>
                      </a:r>
                      <a:endParaRPr lang="en-I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A5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4D4D4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Drogi</a:t>
                      </a:r>
                      <a:endParaRPr lang="en-I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A5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7610914"/>
                  </a:ext>
                </a:extLst>
              </a:tr>
              <a:tr h="1111194">
                <a:tc v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4D4D4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Patent Projektowy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4D4D4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Cechy ornamentalne</a:t>
                      </a:r>
                      <a:endParaRPr lang="en-I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D4D4C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Zrób, użyj, zaoferuj, sprzedaj, importuj</a:t>
                      </a:r>
                      <a:endParaRPr kumimoji="0" lang="en-I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I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4D4D4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Tak</a:t>
                      </a:r>
                      <a:endParaRPr lang="en-I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1400" dirty="0">
                          <a:solidFill>
                            <a:srgbClr val="4D4D4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</a:t>
                      </a:r>
                      <a:r>
                        <a:rPr lang="pl-PL" sz="1400" dirty="0">
                          <a:solidFill>
                            <a:srgbClr val="4D4D4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lat</a:t>
                      </a:r>
                      <a:endParaRPr lang="en-I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4D4D4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Umiarkowane</a:t>
                      </a:r>
                      <a:endParaRPr lang="en-I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356654"/>
                  </a:ext>
                </a:extLst>
              </a:tr>
              <a:tr h="988275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EA527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ZNAKI TOWAROWE</a:t>
                      </a:r>
                      <a:endParaRPr lang="en-I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4D4D4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Marki</a:t>
                      </a:r>
                      <a:endParaRPr lang="en-I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4D4D4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Używany w handlu</a:t>
                      </a:r>
                      <a:endParaRPr lang="en-I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1400" dirty="0">
                          <a:solidFill>
                            <a:srgbClr val="4D4D4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</a:t>
                      </a:r>
                      <a:r>
                        <a:rPr lang="pl-PL" sz="1400" dirty="0" err="1">
                          <a:solidFill>
                            <a:srgbClr val="4D4D4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cionalny</a:t>
                      </a:r>
                      <a:endParaRPr lang="en-I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/>
                        <a:t>Potencjalnie nieokreślony, ograniczony przez użycie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en-I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4D4D4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Tani</a:t>
                      </a:r>
                      <a:endParaRPr lang="en-I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7835496"/>
                  </a:ext>
                </a:extLst>
              </a:tr>
              <a:tr h="41796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EA527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PRAWA AUTORSKIE</a:t>
                      </a:r>
                      <a:endParaRPr lang="en-I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4D4D4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Dzieła autorskie</a:t>
                      </a:r>
                      <a:endParaRPr lang="en-I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4D4D4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Kopiowanie</a:t>
                      </a:r>
                      <a:r>
                        <a:rPr lang="en-IE" sz="1400" dirty="0">
                          <a:solidFill>
                            <a:srgbClr val="4D4D4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etc.</a:t>
                      </a:r>
                      <a:endParaRPr lang="en-I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1400" dirty="0">
                          <a:solidFill>
                            <a:srgbClr val="4D4D4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</a:t>
                      </a:r>
                      <a:r>
                        <a:rPr lang="pl-PL" sz="1400" dirty="0" err="1">
                          <a:solidFill>
                            <a:srgbClr val="4D4D4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cjonalny</a:t>
                      </a:r>
                      <a:endParaRPr lang="en-I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 dirty="0" err="1">
                          <a:solidFill>
                            <a:srgbClr val="4D4D4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Wiecej</a:t>
                      </a:r>
                      <a:r>
                        <a:rPr lang="pl-PL" sz="1400" dirty="0">
                          <a:solidFill>
                            <a:srgbClr val="4D4D4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niż 70 lat</a:t>
                      </a:r>
                      <a:endParaRPr lang="en-I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4D4D4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Tani</a:t>
                      </a:r>
                      <a:endParaRPr lang="en-I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7452130"/>
                  </a:ext>
                </a:extLst>
              </a:tr>
              <a:tr h="1185929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1400" b="1" dirty="0">
                          <a:solidFill>
                            <a:srgbClr val="EA527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pl-PL" sz="1400" b="1" dirty="0">
                          <a:solidFill>
                            <a:srgbClr val="EA527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AJEMNICE HANDLOWE</a:t>
                      </a:r>
                      <a:endParaRPr lang="en-I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1400" dirty="0">
                          <a:solidFill>
                            <a:srgbClr val="4D4D4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Infor</a:t>
                      </a:r>
                      <a:r>
                        <a:rPr lang="pl-PL" sz="1400" dirty="0" err="1">
                          <a:solidFill>
                            <a:srgbClr val="4D4D4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macja</a:t>
                      </a:r>
                      <a:endParaRPr lang="en-I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4D4D4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Sprzeniewierzenie</a:t>
                      </a:r>
                      <a:endParaRPr lang="en-I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4D4D4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Nie</a:t>
                      </a:r>
                      <a:endParaRPr lang="en-I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E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Potencjalnie</a:t>
                      </a:r>
                      <a:r>
                        <a:rPr lang="en-I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E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nieokreślony</a:t>
                      </a:r>
                      <a:r>
                        <a:rPr lang="en-I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IE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ograniczony</a:t>
                      </a:r>
                      <a:r>
                        <a:rPr lang="en-I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E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tajemnicą</a:t>
                      </a:r>
                      <a:endParaRPr lang="en-I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I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I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4D4D4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Zależy</a:t>
                      </a:r>
                      <a:endParaRPr lang="en-I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AD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720644"/>
                  </a:ext>
                </a:extLst>
              </a:tr>
            </a:tbl>
          </a:graphicData>
        </a:graphic>
      </p:graphicFrame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B4981A5-7B21-4A0B-A92F-9FF1B697ED93}"/>
              </a:ext>
            </a:extLst>
          </p:cNvPr>
          <p:cNvSpPr txBox="1">
            <a:spLocks/>
          </p:cNvSpPr>
          <p:nvPr/>
        </p:nvSpPr>
        <p:spPr bwMode="auto">
          <a:xfrm>
            <a:off x="161306" y="2940009"/>
            <a:ext cx="2886693" cy="2774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>
                <a:solidFill>
                  <a:srgbClr val="6D6E6C"/>
                </a:solidFill>
              </a:rPr>
              <a:t>Poniższa tabela ilustruje każdy z czterech różnych rodzajów własności intelektualnych i ich zastosowania w szerszym znaczeniu…</a:t>
            </a:r>
          </a:p>
          <a:p>
            <a:pPr marL="0" indent="0">
              <a:buNone/>
            </a:pPr>
            <a:endParaRPr lang="pl-PL" sz="2400" dirty="0">
              <a:solidFill>
                <a:srgbClr val="6D6E6C"/>
              </a:solidFill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696B41C-4E41-4639-B683-2D92767F30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14518" y="143293"/>
            <a:ext cx="8282085" cy="1483734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190500"/>
            <a:r>
              <a:rPr lang="en-IE" sz="3200" b="1" dirty="0">
                <a:solidFill>
                  <a:srgbClr val="10B1A2"/>
                </a:solidFill>
              </a:rPr>
              <a:t>As part of Proof of Concept</a:t>
            </a:r>
            <a:br>
              <a:rPr lang="en-IE" sz="3200" b="1" dirty="0">
                <a:solidFill>
                  <a:srgbClr val="10B1A2"/>
                </a:solidFill>
              </a:rPr>
            </a:br>
            <a:r>
              <a:rPr lang="en-IE" sz="3200" b="1" dirty="0">
                <a:solidFill>
                  <a:srgbClr val="10B1A2"/>
                </a:solidFill>
              </a:rPr>
              <a:t>Name &amp; Protect your idea</a:t>
            </a:r>
          </a:p>
          <a:p>
            <a:pPr marL="190500"/>
            <a:r>
              <a:rPr lang="en-IE" sz="3000" b="1" i="1" dirty="0">
                <a:solidFill>
                  <a:srgbClr val="E63275"/>
                </a:solidFill>
              </a:rPr>
              <a:t>Intellectual Property Rights (IPR)</a:t>
            </a:r>
          </a:p>
          <a:p>
            <a:pPr marL="190500"/>
            <a:endParaRPr lang="en-US" b="1" dirty="0">
              <a:solidFill>
                <a:srgbClr val="10B1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8777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DA0534-C289-4151-868B-69F8988EB3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l-PL" b="1" dirty="0">
                <a:solidFill>
                  <a:srgbClr val="E63275"/>
                </a:solidFill>
              </a:rPr>
              <a:t>PWI</a:t>
            </a:r>
            <a:r>
              <a:rPr lang="en-US" b="1" dirty="0">
                <a:solidFill>
                  <a:srgbClr val="E63275"/>
                </a:solidFill>
              </a:rPr>
              <a:t>:</a:t>
            </a:r>
            <a:r>
              <a:rPr lang="pl-PL" b="1" dirty="0">
                <a:solidFill>
                  <a:srgbClr val="E63275"/>
                </a:solidFill>
              </a:rPr>
              <a:t> </a:t>
            </a:r>
            <a:r>
              <a:rPr lang="pl-PL" sz="3200" b="1" dirty="0"/>
              <a:t>Przewodnik po PWI w </a:t>
            </a:r>
            <a:r>
              <a:rPr lang="en-US" sz="3200" b="1" dirty="0"/>
              <a:t>Poland</a:t>
            </a:r>
          </a:p>
          <a:p>
            <a:endParaRPr lang="en-IE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F7D60FD-CC15-4D55-AEDF-40F5FAD9D6C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9AB700-C8A9-4AD2-9608-9748BBFDABB1}"/>
              </a:ext>
            </a:extLst>
          </p:cNvPr>
          <p:cNvSpPr txBox="1"/>
          <p:nvPr/>
        </p:nvSpPr>
        <p:spPr>
          <a:xfrm>
            <a:off x="9865052" y="3542987"/>
            <a:ext cx="1887794" cy="461665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IE" sz="2400" b="1" dirty="0">
                <a:solidFill>
                  <a:srgbClr val="FF0000"/>
                </a:solidFill>
              </a:rPr>
              <a:t>PO</a:t>
            </a:r>
            <a:r>
              <a:rPr lang="pl-PL" sz="2400" b="1" dirty="0">
                <a:solidFill>
                  <a:srgbClr val="FF0000"/>
                </a:solidFill>
              </a:rPr>
              <a:t>LSKA</a:t>
            </a:r>
            <a:endParaRPr lang="en-IE" sz="2400" b="1" dirty="0">
              <a:solidFill>
                <a:srgbClr val="FF0000"/>
              </a:solidFill>
            </a:endParaRPr>
          </a:p>
        </p:txBody>
      </p:sp>
      <p:pic>
        <p:nvPicPr>
          <p:cNvPr id="7" name="Picture 2" descr="Image result for polish flag">
            <a:extLst>
              <a:ext uri="{FF2B5EF4-FFF2-40B4-BE49-F238E27FC236}">
                <a16:creationId xmlns:a16="http://schemas.microsoft.com/office/drawing/2014/main" id="{0FFC6799-2731-49C6-8B29-980F92DDD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503" y="1786181"/>
            <a:ext cx="2113266" cy="1317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A0550B-6B0A-4515-8483-D67E04792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071" y="1893434"/>
            <a:ext cx="5486207" cy="331969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C2B096A-5D8A-49B9-B4EC-01B337B025D7}"/>
              </a:ext>
            </a:extLst>
          </p:cNvPr>
          <p:cNvSpPr/>
          <p:nvPr/>
        </p:nvSpPr>
        <p:spPr>
          <a:xfrm>
            <a:off x="60891" y="1650161"/>
            <a:ext cx="281894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solidFill>
                  <a:srgbClr val="6D6E6C"/>
                </a:solidFill>
              </a:rPr>
              <a:t>Na tej oficjalnej stronie polskiego rządu znajdują się zakładki, w których można znaleźć różne informacje na temat procesu, ochrony i stosowania praw własności intelektualnej.</a:t>
            </a:r>
          </a:p>
          <a:p>
            <a:pPr algn="ctr"/>
            <a:endParaRPr lang="pl-PL" sz="2400" dirty="0">
              <a:solidFill>
                <a:srgbClr val="6D6E6C"/>
              </a:solidFill>
            </a:endParaRPr>
          </a:p>
          <a:p>
            <a:pPr algn="ctr"/>
            <a:endParaRPr lang="en-IE" sz="2400" dirty="0">
              <a:solidFill>
                <a:srgbClr val="6D6E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6560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DA0534-C289-4151-868B-69F8988EB3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E6327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PWI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6327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E6327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Przewodnik po PWI w </a:t>
            </a:r>
            <a:r>
              <a:rPr lang="pl-PL" sz="3200" b="1" dirty="0">
                <a:latin typeface="Calibri" panose="020F0502020204030204"/>
              </a:rPr>
              <a:t>Turcji</a:t>
            </a:r>
            <a:endParaRPr lang="en-IE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F7D60FD-CC15-4D55-AEDF-40F5FAD9D6C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22A825-D9BA-4637-BE88-314A0AC37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5129" y="1893434"/>
            <a:ext cx="2087640" cy="13917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9AB700-C8A9-4AD2-9608-9748BBFDABB1}"/>
              </a:ext>
            </a:extLst>
          </p:cNvPr>
          <p:cNvSpPr txBox="1"/>
          <p:nvPr/>
        </p:nvSpPr>
        <p:spPr>
          <a:xfrm>
            <a:off x="9865052" y="3542987"/>
            <a:ext cx="1887794" cy="461665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IE" sz="2400" b="1" dirty="0">
                <a:solidFill>
                  <a:srgbClr val="FF0000"/>
                </a:solidFill>
              </a:rPr>
              <a:t>T</a:t>
            </a:r>
            <a:r>
              <a:rPr lang="pl-PL" sz="2400" b="1" dirty="0">
                <a:solidFill>
                  <a:srgbClr val="FF0000"/>
                </a:solidFill>
              </a:rPr>
              <a:t>URCJA</a:t>
            </a:r>
            <a:endParaRPr lang="en-IE" sz="2400" b="1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4DA559-9837-4AEB-AB2A-AD17CB4A6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1947" y="2013517"/>
            <a:ext cx="5264914" cy="323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9611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DA0534-C289-4151-868B-69F8988EB3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E6327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PWI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6327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E6327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Przewodnik po PWI w </a:t>
            </a:r>
            <a:r>
              <a:rPr lang="pl-PL" sz="3200" b="1" dirty="0">
                <a:latin typeface="Calibri" panose="020F0502020204030204"/>
              </a:rPr>
              <a:t>Irlandii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6D6E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IE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F7D60FD-CC15-4D55-AEDF-40F5FAD9D6C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9AB700-C8A9-4AD2-9608-9748BBFDABB1}"/>
              </a:ext>
            </a:extLst>
          </p:cNvPr>
          <p:cNvSpPr txBox="1"/>
          <p:nvPr/>
        </p:nvSpPr>
        <p:spPr>
          <a:xfrm>
            <a:off x="9653755" y="3401707"/>
            <a:ext cx="1887794" cy="461665"/>
          </a:xfrm>
          <a:prstGeom prst="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IE" sz="2400" b="1" dirty="0" err="1">
                <a:solidFill>
                  <a:srgbClr val="00B050"/>
                </a:solidFill>
              </a:rPr>
              <a:t>Ir</a:t>
            </a:r>
            <a:r>
              <a:rPr lang="pl-PL" sz="2400" b="1" dirty="0" err="1">
                <a:solidFill>
                  <a:srgbClr val="00B050"/>
                </a:solidFill>
              </a:rPr>
              <a:t>landia</a:t>
            </a:r>
            <a:endParaRPr lang="en-IE" sz="2400" b="1" dirty="0">
              <a:solidFill>
                <a:srgbClr val="00B05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AD536B-18FE-4787-BAFE-923AA0E7E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071" y="2608976"/>
            <a:ext cx="5635922" cy="22525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DDCF39-44EB-45FF-A019-731C112AD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2663" y="1749195"/>
            <a:ext cx="2849978" cy="142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8546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DA0534-C289-4151-868B-69F8988EB3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IE" dirty="0" err="1"/>
              <a:t>Właściwe</a:t>
            </a:r>
            <a:r>
              <a:rPr lang="en-IE" dirty="0"/>
              <a:t> </a:t>
            </a:r>
            <a:r>
              <a:rPr lang="en-IE" dirty="0" err="1"/>
              <a:t>prawo</a:t>
            </a:r>
            <a:r>
              <a:rPr lang="en-IE" dirty="0"/>
              <a:t> </a:t>
            </a:r>
            <a:r>
              <a:rPr lang="en-IE" dirty="0" err="1"/>
              <a:t>dla</a:t>
            </a:r>
            <a:r>
              <a:rPr lang="en-IE" dirty="0"/>
              <a:t> </a:t>
            </a:r>
            <a:r>
              <a:rPr lang="en-IE" dirty="0" err="1"/>
              <a:t>Turcji</a:t>
            </a:r>
            <a:endParaRPr lang="en-IE" dirty="0"/>
          </a:p>
          <a:p>
            <a:endParaRPr lang="en-IE" dirty="0"/>
          </a:p>
          <a:p>
            <a:endParaRPr lang="en-IE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F7D60FD-CC15-4D55-AEDF-40F5FAD9D6C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22A825-D9BA-4637-BE88-314A0AC37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5129" y="1893434"/>
            <a:ext cx="2087640" cy="13917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9AB700-C8A9-4AD2-9608-9748BBFDABB1}"/>
              </a:ext>
            </a:extLst>
          </p:cNvPr>
          <p:cNvSpPr txBox="1"/>
          <p:nvPr/>
        </p:nvSpPr>
        <p:spPr>
          <a:xfrm>
            <a:off x="9865052" y="3542987"/>
            <a:ext cx="1887794" cy="461665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IE" sz="2400" b="1" dirty="0">
                <a:solidFill>
                  <a:srgbClr val="FF0000"/>
                </a:solidFill>
              </a:rPr>
              <a:t>TU</a:t>
            </a:r>
            <a:r>
              <a:rPr lang="pl-PL" sz="2400" b="1" dirty="0">
                <a:solidFill>
                  <a:srgbClr val="FF0000"/>
                </a:solidFill>
              </a:rPr>
              <a:t>RCJA</a:t>
            </a:r>
            <a:endParaRPr lang="en-IE" sz="2400" b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2214C7-8967-4F8A-A6C0-1FEA79FF9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2926" y="1978726"/>
            <a:ext cx="4926147" cy="339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67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>
                <a:solidFill>
                  <a:srgbClr val="E63275"/>
                </a:solidFill>
              </a:rPr>
              <a:t>Module 4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80301" y="2087287"/>
            <a:ext cx="4370375" cy="364200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pl-PL" sz="2400" dirty="0"/>
              <a:t>W naszych wcześniejszych modułach oceniłaś swój potencjał przedsiębiorczy, dowiedziałaś się, dlaczego teraz jest dobry czas na rozpoczęcie działalności i nauczyłaś się, jak zweryfikować swój pomysł na biznes. W tym module przeprowadzimy Cię przez proces weryfikacji koncepcji i jak, przy minimalnych zasobach, możesz przyspieszyć swój pomysł na rozpoczęcie biznesu.</a:t>
            </a:r>
          </a:p>
          <a:p>
            <a:pPr>
              <a:spcBef>
                <a:spcPts val="0"/>
              </a:spcBef>
            </a:pPr>
            <a:endParaRPr lang="pl-PL" sz="2400" dirty="0"/>
          </a:p>
          <a:p>
            <a:pPr>
              <a:spcBef>
                <a:spcPts val="0"/>
              </a:spcBef>
            </a:pPr>
            <a:endParaRPr lang="en-US" sz="24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6271051" y="1177359"/>
            <a:ext cx="5540648" cy="1494856"/>
          </a:xfrm>
        </p:spPr>
        <p:txBody>
          <a:bodyPr anchor="t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IE" b="1" dirty="0"/>
              <a:t>Proof of Concept</a:t>
            </a:r>
            <a:endParaRPr lang="pl-PL" b="1" dirty="0"/>
          </a:p>
          <a:p>
            <a:pPr fontAlgn="auto">
              <a:spcAft>
                <a:spcPts val="0"/>
              </a:spcAft>
              <a:defRPr/>
            </a:pPr>
            <a:r>
              <a:rPr lang="pl-PL" sz="1800" dirty="0"/>
              <a:t>Nauczysz się pracować z procesem </a:t>
            </a:r>
            <a:r>
              <a:rPr lang="en-IE" sz="1800" dirty="0"/>
              <a:t>Proof of Concept and </a:t>
            </a:r>
            <a:r>
              <a:rPr lang="pl-PL" sz="1800" dirty="0"/>
              <a:t>Szacowaniem Pomysłów</a:t>
            </a:r>
            <a:r>
              <a:rPr lang="en-IE" sz="1800" dirty="0"/>
              <a:t>, </a:t>
            </a:r>
            <a:r>
              <a:rPr lang="pl-PL" sz="1800" dirty="0"/>
              <a:t>nazywaniem ich oraz chronieniem</a:t>
            </a:r>
            <a:endParaRPr lang="en-US" altLang="ja-JP" sz="1800" kern="0" dirty="0">
              <a:ea typeface="Calibri" charset="0"/>
              <a:cs typeface="Calibri" charset="0"/>
            </a:endParaRPr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294869" y="2857970"/>
            <a:ext cx="5353929" cy="129299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="1" dirty="0"/>
              <a:t>Bootstrapping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pl-PL" dirty="0" err="1"/>
              <a:t>Bootstrapping</a:t>
            </a:r>
            <a:r>
              <a:rPr lang="pl-PL" dirty="0"/>
              <a:t>, co to jest i czy jest dla Ciebie odpowiednie? Znaczenie minimalnego opłacalnego produktu (MVP), modeli biznesowych dla Twojego startupu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pl-PL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r>
              <a:rPr kumimoji="1" lang="pl-PL" altLang="ja-JP" sz="2000" b="1" dirty="0">
                <a:cs typeface="Calibri" charset="0"/>
              </a:rPr>
              <a:t>Testowanie pomysłu </a:t>
            </a:r>
          </a:p>
          <a:p>
            <a:r>
              <a:rPr kumimoji="1" lang="pl-PL" altLang="ja-JP" sz="2000" dirty="0">
                <a:cs typeface="Calibri" charset="0"/>
              </a:rPr>
              <a:t>Wywiady</a:t>
            </a:r>
            <a:r>
              <a:rPr kumimoji="1" lang="en-US" altLang="ja-JP" sz="2000" dirty="0">
                <a:cs typeface="Calibri" charset="0"/>
              </a:rPr>
              <a:t>,</a:t>
            </a:r>
            <a:r>
              <a:rPr kumimoji="1" lang="pl-PL" altLang="ja-JP" sz="2000" dirty="0">
                <a:cs typeface="Calibri" charset="0"/>
              </a:rPr>
              <a:t> Studia Przypadków</a:t>
            </a:r>
            <a:r>
              <a:rPr kumimoji="1" lang="en-US" altLang="ja-JP" sz="2000" dirty="0">
                <a:cs typeface="Calibri" charset="0"/>
              </a:rPr>
              <a:t>, </a:t>
            </a:r>
            <a:r>
              <a:rPr kumimoji="1" lang="pl-PL" altLang="ja-JP" sz="2000" dirty="0">
                <a:cs typeface="Calibri" charset="0"/>
              </a:rPr>
              <a:t>Porady dla startupów od najlepszych przedsiębiorców</a:t>
            </a:r>
            <a:endParaRPr kumimoji="1" lang="ja-JP" altLang="en-US" sz="2000" dirty="0"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8835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80C265-360B-43B4-A2FD-6E70FE20F9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61984" y="335319"/>
            <a:ext cx="7741994" cy="1438427"/>
          </a:xfrm>
        </p:spPr>
        <p:txBody>
          <a:bodyPr>
            <a:normAutofit fontScale="92500"/>
          </a:bodyPr>
          <a:lstStyle/>
          <a:p>
            <a:r>
              <a:rPr lang="pl-PL" sz="3900" b="1" dirty="0">
                <a:solidFill>
                  <a:srgbClr val="10B1A2"/>
                </a:solidFill>
                <a:latin typeface="Calibri" charset="0"/>
                <a:ea typeface="MS PGothic" charset="-128"/>
              </a:rPr>
              <a:t>Europejska Rada ds. Badań Naukowych</a:t>
            </a:r>
          </a:p>
          <a:p>
            <a:r>
              <a:rPr lang="pl-PL" sz="2800" b="1" i="1" dirty="0">
                <a:solidFill>
                  <a:srgbClr val="E95273"/>
                </a:solidFill>
              </a:rPr>
              <a:t>ERC Proof of </a:t>
            </a:r>
            <a:r>
              <a:rPr lang="pl-PL" sz="2800" b="1" i="1" dirty="0" err="1">
                <a:solidFill>
                  <a:srgbClr val="E95273"/>
                </a:solidFill>
              </a:rPr>
              <a:t>Concept</a:t>
            </a:r>
            <a:r>
              <a:rPr lang="pl-PL" sz="2800" b="1" i="1" dirty="0">
                <a:solidFill>
                  <a:srgbClr val="E95273"/>
                </a:solidFill>
              </a:rPr>
              <a:t> Grant można wykorzystać</a:t>
            </a:r>
          </a:p>
          <a:p>
            <a:endParaRPr lang="pl-PL" b="1" dirty="0"/>
          </a:p>
          <a:p>
            <a:endParaRPr lang="en-IE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F0DA20-BD22-40A1-A2DF-B7AB0D3839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43325" y="2127058"/>
            <a:ext cx="4018661" cy="3960000"/>
          </a:xfrm>
        </p:spPr>
        <p:txBody>
          <a:bodyPr/>
          <a:lstStyle/>
          <a:p>
            <a:pPr marL="342900" indent="-342900">
              <a:spcBef>
                <a:spcPts val="400"/>
              </a:spcBef>
              <a:buClr>
                <a:srgbClr val="E95273"/>
              </a:buClr>
              <a:buFont typeface="Wingdings" charset="2"/>
              <a:buChar char="ü"/>
              <a:tabLst>
                <a:tab pos="4035425" algn="l"/>
              </a:tabLst>
            </a:pPr>
            <a:r>
              <a:rPr lang="pl-PL" sz="2000" dirty="0"/>
              <a:t>Ustalenia rentowności, problemów technicznych i ogólny kierunek</a:t>
            </a:r>
          </a:p>
          <a:p>
            <a:pPr marL="342900" indent="-342900">
              <a:spcBef>
                <a:spcPts val="400"/>
              </a:spcBef>
              <a:buClr>
                <a:srgbClr val="E95273"/>
              </a:buClr>
              <a:buFont typeface="Wingdings" charset="2"/>
              <a:buChar char="ü"/>
              <a:tabLst>
                <a:tab pos="4035425" algn="l"/>
              </a:tabLst>
            </a:pPr>
            <a:r>
              <a:rPr lang="pl-PL" sz="2000" dirty="0"/>
              <a:t>Wyjaśnienia pozycji i strategii dotyczących praw własności intelektualnej</a:t>
            </a:r>
          </a:p>
          <a:p>
            <a:pPr marL="342900" indent="-342900">
              <a:spcBef>
                <a:spcPts val="400"/>
              </a:spcBef>
              <a:buClr>
                <a:srgbClr val="E95273"/>
              </a:buClr>
              <a:buFont typeface="Wingdings" charset="2"/>
              <a:buChar char="ü"/>
              <a:tabLst>
                <a:tab pos="4035425" algn="l"/>
              </a:tabLst>
            </a:pPr>
            <a:r>
              <a:rPr lang="pl-PL" sz="2000" dirty="0"/>
              <a:t>Przekazywania opinii na temat budżetowania i innych form dyskusji handlowej</a:t>
            </a:r>
          </a:p>
          <a:p>
            <a:pPr marL="342900" indent="-342900">
              <a:spcBef>
                <a:spcPts val="400"/>
              </a:spcBef>
              <a:buClr>
                <a:srgbClr val="E95273"/>
              </a:buClr>
              <a:buFont typeface="Wingdings" charset="2"/>
              <a:buChar char="ü"/>
              <a:tabLst>
                <a:tab pos="4035425" algn="l"/>
              </a:tabLst>
            </a:pPr>
            <a:r>
              <a:rPr lang="pl-PL" sz="2000" dirty="0"/>
              <a:t>Zapewnienia połączenia z późniejszym etapem finansowania</a:t>
            </a:r>
          </a:p>
          <a:p>
            <a:pPr marL="342900" indent="-342900">
              <a:spcBef>
                <a:spcPts val="400"/>
              </a:spcBef>
              <a:buClr>
                <a:srgbClr val="E95273"/>
              </a:buClr>
              <a:buFont typeface="Wingdings" charset="2"/>
              <a:buChar char="ü"/>
              <a:tabLst>
                <a:tab pos="4035425" algn="l"/>
              </a:tabLst>
            </a:pPr>
            <a:r>
              <a:rPr lang="pl-PL" sz="2000" dirty="0"/>
              <a:t>Pokrycia początkowych wydatków na założenie firmy</a:t>
            </a:r>
          </a:p>
          <a:p>
            <a:pPr marL="342900" indent="-342900">
              <a:spcBef>
                <a:spcPts val="400"/>
              </a:spcBef>
              <a:buClr>
                <a:srgbClr val="E95273"/>
              </a:buClr>
              <a:buFont typeface="Wingdings" charset="2"/>
              <a:buChar char="ü"/>
              <a:tabLst>
                <a:tab pos="4035425" algn="l"/>
              </a:tabLst>
            </a:pPr>
            <a:endParaRPr lang="pl-PL" dirty="0"/>
          </a:p>
          <a:p>
            <a:pPr marL="342900" indent="-342900">
              <a:spcBef>
                <a:spcPts val="400"/>
              </a:spcBef>
              <a:buClr>
                <a:srgbClr val="E95273"/>
              </a:buClr>
              <a:buFont typeface="Wingdings" charset="2"/>
              <a:buChar char="ü"/>
              <a:tabLst>
                <a:tab pos="4035425" algn="l"/>
              </a:tabLst>
            </a:pPr>
            <a:endParaRPr lang="en-I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CD001C0-3C7E-4A20-878B-23A2A4B9A0D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l-PL" dirty="0">
                <a:solidFill>
                  <a:srgbClr val="E63275"/>
                </a:solidFill>
              </a:rPr>
              <a:t>Granty Proof of </a:t>
            </a:r>
            <a:r>
              <a:rPr lang="pl-PL" dirty="0" err="1">
                <a:solidFill>
                  <a:srgbClr val="E63275"/>
                </a:solidFill>
              </a:rPr>
              <a:t>Concept</a:t>
            </a:r>
            <a:r>
              <a:rPr lang="pl-PL" dirty="0">
                <a:solidFill>
                  <a:srgbClr val="E63275"/>
                </a:solidFill>
              </a:rPr>
              <a:t> wynoszą do 150 000 EUR na okres 18 miesięcy</a:t>
            </a:r>
            <a:r>
              <a:rPr lang="pl-PL" dirty="0"/>
              <a:t>. Na </a:t>
            </a:r>
            <a:r>
              <a:rPr lang="pl-PL" sz="2300" dirty="0"/>
              <a:t>jeden pionierski projekt badawczy finansowany przez ERBN może zostać przyznany więcej niż jeden projekt Proof of </a:t>
            </a:r>
            <a:r>
              <a:rPr lang="pl-PL" sz="2300" dirty="0" err="1"/>
              <a:t>Concept</a:t>
            </a:r>
            <a:r>
              <a:rPr lang="pl-PL" sz="2300" dirty="0"/>
              <a:t> Grant, ale tylko jeden projekt Proof of </a:t>
            </a:r>
            <a:r>
              <a:rPr lang="pl-PL" sz="2300" dirty="0" err="1"/>
              <a:t>Concept</a:t>
            </a:r>
            <a:r>
              <a:rPr lang="pl-PL" sz="2300" dirty="0"/>
              <a:t> może być uruchomiony w tym samym czasie dla tego samego projektu badań pionierskich ERC.</a:t>
            </a:r>
            <a:endParaRPr lang="en-IE" sz="2300" dirty="0"/>
          </a:p>
        </p:txBody>
      </p:sp>
      <p:sp>
        <p:nvSpPr>
          <p:cNvPr id="7" name="テキスト プレースホルダー 36">
            <a:extLst>
              <a:ext uri="{FF2B5EF4-FFF2-40B4-BE49-F238E27FC236}">
                <a16:creationId xmlns:a16="http://schemas.microsoft.com/office/drawing/2014/main" id="{CBBD02CA-02C8-4B9E-8B00-B2850B5B130B}"/>
              </a:ext>
            </a:extLst>
          </p:cNvPr>
          <p:cNvSpPr txBox="1">
            <a:spLocks/>
          </p:cNvSpPr>
          <p:nvPr/>
        </p:nvSpPr>
        <p:spPr bwMode="auto">
          <a:xfrm>
            <a:off x="3743325" y="6330360"/>
            <a:ext cx="4176712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>
              <a:buFontTx/>
              <a:buNone/>
            </a:pPr>
            <a:r>
              <a:rPr lang="en-US" altLang="ja-JP" sz="1200" b="1" dirty="0" err="1">
                <a:solidFill>
                  <a:srgbClr val="7F7F7F"/>
                </a:solidFill>
                <a:latin typeface="+mn-lt"/>
              </a:rPr>
              <a:t>Źródło</a:t>
            </a:r>
            <a:r>
              <a:rPr lang="en-US" altLang="ja-JP" sz="1200" b="1" dirty="0">
                <a:solidFill>
                  <a:srgbClr val="7F7F7F"/>
                </a:solidFill>
                <a:latin typeface="+mn-lt"/>
              </a:rPr>
              <a:t>: </a:t>
            </a:r>
            <a:r>
              <a:rPr lang="en-IE" sz="1200" dirty="0">
                <a:solidFill>
                  <a:srgbClr val="7F7F7F"/>
                </a:solidFill>
                <a:latin typeface="+mn-lt"/>
                <a:hlinkClick r:id="rId2"/>
              </a:rPr>
              <a:t>ERC Proof of Concept</a:t>
            </a:r>
            <a:endParaRPr kumimoji="1" lang="ja-JP" altLang="en-US" sz="1200" dirty="0">
              <a:solidFill>
                <a:srgbClr val="7F7F7F"/>
              </a:solidFill>
              <a:latin typeface="+mn-lt"/>
            </a:endParaRPr>
          </a:p>
        </p:txBody>
      </p:sp>
      <p:pic>
        <p:nvPicPr>
          <p:cNvPr id="8" name="Picture 7" descr="Image result for european research council">
            <a:extLst>
              <a:ext uri="{FF2B5EF4-FFF2-40B4-BE49-F238E27FC236}">
                <a16:creationId xmlns:a16="http://schemas.microsoft.com/office/drawing/2014/main" id="{4C739EF4-30C5-4229-B0BE-674603FA2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48" y="3915648"/>
            <a:ext cx="1871494" cy="1837363"/>
          </a:xfrm>
          <a:prstGeom prst="rect">
            <a:avLst/>
          </a:prstGeom>
          <a:ln w="88900" cap="sq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7216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552134" y="2941348"/>
            <a:ext cx="7407087" cy="697353"/>
          </a:xfrm>
        </p:spPr>
        <p:txBody>
          <a:bodyPr>
            <a:normAutofit/>
          </a:bodyPr>
          <a:lstStyle/>
          <a:p>
            <a:pPr>
              <a:spcBef>
                <a:spcPts val="400"/>
              </a:spcBef>
            </a:pPr>
            <a:endParaRPr lang="en-IE" dirty="0"/>
          </a:p>
          <a:p>
            <a:pPr>
              <a:spcBef>
                <a:spcPts val="400"/>
              </a:spcBef>
            </a:pP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9550FEF-9D31-487A-9460-CADAD3076D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90901" y="2117448"/>
            <a:ext cx="8178172" cy="3975101"/>
          </a:xfrm>
        </p:spPr>
        <p:txBody>
          <a:bodyPr/>
          <a:lstStyle/>
          <a:p>
            <a:pPr>
              <a:spcBef>
                <a:spcPts val="400"/>
              </a:spcBef>
            </a:pPr>
            <a:r>
              <a:rPr lang="pl-PL" dirty="0"/>
              <a:t>ERBN kierowana jest przez niezależny organ zarządzający</a:t>
            </a:r>
            <a:r>
              <a:rPr lang="en-IE" dirty="0"/>
              <a:t>,  </a:t>
            </a:r>
            <a:r>
              <a:rPr lang="en-IE" sz="1400" dirty="0">
                <a:hlinkClick r:id="rId2"/>
              </a:rPr>
              <a:t>the Scientific Council</a:t>
            </a:r>
            <a:r>
              <a:rPr lang="en-IE" sz="1400" dirty="0"/>
              <a:t>.</a:t>
            </a:r>
          </a:p>
          <a:p>
            <a:pPr>
              <a:spcBef>
                <a:spcPts val="400"/>
              </a:spcBef>
            </a:pPr>
            <a:endParaRPr lang="en-IE" sz="1400" b="1" dirty="0"/>
          </a:p>
          <a:p>
            <a:pPr marL="457200" indent="-457200">
              <a:spcBef>
                <a:spcPts val="400"/>
              </a:spcBef>
              <a:buClr>
                <a:srgbClr val="E95273"/>
              </a:buClr>
              <a:buFont typeface="+mj-lt"/>
              <a:buAutoNum type="arabicPeriod"/>
            </a:pPr>
            <a:r>
              <a:rPr lang="pl-PL" dirty="0">
                <a:solidFill>
                  <a:srgbClr val="E63275"/>
                </a:solidFill>
              </a:rPr>
              <a:t>Doskonałość (potencjał innowacyjny): </a:t>
            </a:r>
            <a:r>
              <a:rPr lang="pl-PL" dirty="0"/>
              <a:t>Propozycje będą musiały wykazać, że proponowane działania w zakresie koncepcji dowodu mogą znacznie pomóc w przeniesieniu wyników badań na początkowe etapy </a:t>
            </a:r>
            <a:r>
              <a:rPr lang="pl-PL" dirty="0" err="1"/>
              <a:t>przedkomercyjne</a:t>
            </a:r>
            <a:r>
              <a:rPr lang="pl-PL" dirty="0"/>
              <a:t>.</a:t>
            </a:r>
          </a:p>
          <a:p>
            <a:pPr marL="457200" indent="-457200">
              <a:spcBef>
                <a:spcPts val="400"/>
              </a:spcBef>
              <a:buClr>
                <a:srgbClr val="E95273"/>
              </a:buClr>
              <a:buFont typeface="+mj-lt"/>
              <a:buAutoNum type="arabicPeriod"/>
            </a:pPr>
            <a:r>
              <a:rPr lang="pl-PL" dirty="0">
                <a:solidFill>
                  <a:srgbClr val="E63275"/>
                </a:solidFill>
              </a:rPr>
              <a:t>Wpływ:</a:t>
            </a:r>
            <a:r>
              <a:rPr lang="pl-PL" dirty="0"/>
              <a:t> Oczekuje się, że proponowany dowód koncepcji przyniesie korzyści ekonomiczne i / lub społeczne.</a:t>
            </a:r>
          </a:p>
          <a:p>
            <a:pPr marL="457200" indent="-457200">
              <a:spcBef>
                <a:spcPts val="400"/>
              </a:spcBef>
              <a:buClr>
                <a:srgbClr val="E95273"/>
              </a:buClr>
              <a:buFont typeface="+mj-lt"/>
              <a:buAutoNum type="arabicPeriod"/>
            </a:pPr>
            <a:r>
              <a:rPr lang="pl-PL" dirty="0">
                <a:solidFill>
                  <a:srgbClr val="E63275"/>
                </a:solidFill>
              </a:rPr>
              <a:t>Jakość i efektywność wdrożenia (Jakość planu Proof of </a:t>
            </a:r>
            <a:r>
              <a:rPr lang="pl-PL" dirty="0" err="1">
                <a:solidFill>
                  <a:srgbClr val="E63275"/>
                </a:solidFill>
              </a:rPr>
              <a:t>Concept</a:t>
            </a:r>
            <a:r>
              <a:rPr lang="pl-PL" dirty="0">
                <a:solidFill>
                  <a:srgbClr val="E63275"/>
                </a:solidFill>
              </a:rPr>
              <a:t>): </a:t>
            </a:r>
            <a:r>
              <a:rPr lang="pl-PL" dirty="0"/>
              <a:t>Proponowany Proof of </a:t>
            </a:r>
            <a:r>
              <a:rPr lang="pl-PL" dirty="0" err="1"/>
              <a:t>Concept</a:t>
            </a:r>
            <a:r>
              <a:rPr lang="pl-PL" dirty="0"/>
              <a:t> opiera się na solidnym podejściu do ustalenia technicznej i komercyjnej wykonalności projektu.</a:t>
            </a:r>
          </a:p>
          <a:p>
            <a:pPr>
              <a:spcBef>
                <a:spcPts val="400"/>
              </a:spcBef>
              <a:buClr>
                <a:srgbClr val="E95273"/>
              </a:buClr>
            </a:pPr>
            <a:endParaRPr lang="en-IE" dirty="0"/>
          </a:p>
          <a:p>
            <a:endParaRPr lang="en-IE" dirty="0"/>
          </a:p>
        </p:txBody>
      </p:sp>
      <p:sp>
        <p:nvSpPr>
          <p:cNvPr id="6" name="Text Placeholder 1"/>
          <p:cNvSpPr txBox="1">
            <a:spLocks/>
          </p:cNvSpPr>
          <p:nvPr/>
        </p:nvSpPr>
        <p:spPr bwMode="auto">
          <a:xfrm>
            <a:off x="3514726" y="757651"/>
            <a:ext cx="7675831" cy="13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36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ts val="300"/>
              </a:spcBef>
            </a:pPr>
            <a:r>
              <a:rPr lang="pl-PL" altLang="ja-JP" b="1" dirty="0">
                <a:solidFill>
                  <a:srgbClr val="10B1A2"/>
                </a:solidFill>
                <a:latin typeface="Calibri" charset="0"/>
                <a:ea typeface="MS PGothic" charset="-128"/>
              </a:rPr>
              <a:t>Europejska Rada ds. Badań Naukowych</a:t>
            </a:r>
          </a:p>
          <a:p>
            <a:pPr eaLnBrk="1" hangingPunct="1">
              <a:spcBef>
                <a:spcPts val="300"/>
              </a:spcBef>
            </a:pPr>
            <a:r>
              <a:rPr lang="pl-PL" altLang="ja-JP" sz="2800" b="1" i="1" dirty="0">
                <a:solidFill>
                  <a:srgbClr val="E95273"/>
                </a:solidFill>
              </a:rPr>
              <a:t>Dotacja ERC jest oceniana na podstawie 3 kryteriów oceny</a:t>
            </a:r>
          </a:p>
          <a:p>
            <a:pPr eaLnBrk="1" hangingPunct="1">
              <a:spcBef>
                <a:spcPts val="300"/>
              </a:spcBef>
            </a:pPr>
            <a:endParaRPr lang="pl-PL" altLang="ja-JP" b="1" dirty="0">
              <a:solidFill>
                <a:srgbClr val="10B1A2"/>
              </a:solidFill>
              <a:latin typeface="Calibri" charset="0"/>
              <a:ea typeface="MS PGothic" charset="-128"/>
            </a:endParaRPr>
          </a:p>
          <a:p>
            <a:pPr eaLnBrk="1" hangingPunct="1">
              <a:spcBef>
                <a:spcPts val="300"/>
              </a:spcBef>
            </a:pPr>
            <a:endParaRPr lang="en-US" b="1" dirty="0"/>
          </a:p>
        </p:txBody>
      </p:sp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EC0BEB4-80E0-44F0-8797-7A1215318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925" y="3252897"/>
            <a:ext cx="2707502" cy="290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075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893537" y="136277"/>
            <a:ext cx="5300797" cy="1025618"/>
          </a:xfrm>
        </p:spPr>
        <p:txBody>
          <a:bodyPr>
            <a:noAutofit/>
          </a:bodyPr>
          <a:lstStyle/>
          <a:p>
            <a:r>
              <a:rPr lang="pl-PL" b="1" dirty="0">
                <a:solidFill>
                  <a:srgbClr val="E63275"/>
                </a:solidFill>
              </a:rPr>
              <a:t>Studium Przypadku</a:t>
            </a:r>
            <a:r>
              <a:rPr lang="en-US" b="1" dirty="0">
                <a:solidFill>
                  <a:srgbClr val="E63275"/>
                </a:solidFill>
              </a:rPr>
              <a:t>: </a:t>
            </a:r>
            <a:r>
              <a:rPr lang="en-US" sz="3000" b="1" dirty="0"/>
              <a:t> </a:t>
            </a:r>
            <a:r>
              <a:rPr lang="pl-PL" sz="3000" b="1" dirty="0" err="1"/>
              <a:t>Wywid</a:t>
            </a:r>
            <a:r>
              <a:rPr lang="pl-PL" sz="3000" b="1" dirty="0"/>
              <a:t> z </a:t>
            </a:r>
            <a:r>
              <a:rPr lang="en-US" sz="3000" b="1" dirty="0"/>
              <a:t>Renata Nowacka-Hopaluk, </a:t>
            </a:r>
            <a:r>
              <a:rPr lang="pl-PL" sz="2400" i="1" dirty="0"/>
              <a:t>Prezes zarządu, </a:t>
            </a:r>
            <a:r>
              <a:rPr lang="pl-PL" sz="2400" i="1" dirty="0" err="1"/>
              <a:t>Bio-Circle</a:t>
            </a:r>
            <a:r>
              <a:rPr lang="pl-PL" sz="2400" i="1" dirty="0"/>
              <a:t> Surface Technology</a:t>
            </a:r>
          </a:p>
          <a:p>
            <a:endParaRPr lang="pl-PL" sz="2400" i="1" dirty="0"/>
          </a:p>
          <a:p>
            <a:endParaRPr lang="en-US" sz="3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473043" y="2250502"/>
            <a:ext cx="8096030" cy="3975101"/>
          </a:xfrm>
        </p:spPr>
        <p:txBody>
          <a:bodyPr/>
          <a:lstStyle/>
          <a:p>
            <a:r>
              <a:rPr lang="en-US" b="1" dirty="0" err="1">
                <a:solidFill>
                  <a:srgbClr val="E63275"/>
                </a:solidFill>
              </a:rPr>
              <a:t>Tytuł</a:t>
            </a:r>
            <a:r>
              <a:rPr lang="en-US" b="1" dirty="0">
                <a:solidFill>
                  <a:srgbClr val="E63275"/>
                </a:solidFill>
              </a:rPr>
              <a:t>:</a:t>
            </a:r>
            <a:r>
              <a:rPr lang="pl-PL" dirty="0"/>
              <a:t>Przedstawia pomysł i koncepcję produktów technologii powierzchni </a:t>
            </a:r>
            <a:r>
              <a:rPr lang="pl-PL" dirty="0" err="1"/>
              <a:t>Bio-Circle</a:t>
            </a:r>
            <a:endParaRPr lang="en-US" dirty="0"/>
          </a:p>
          <a:p>
            <a:r>
              <a:rPr lang="en-IE" b="1" dirty="0" err="1">
                <a:solidFill>
                  <a:srgbClr val="E63275"/>
                </a:solidFill>
              </a:rPr>
              <a:t>Opis</a:t>
            </a:r>
            <a:r>
              <a:rPr lang="en-IE" b="1" dirty="0">
                <a:solidFill>
                  <a:srgbClr val="E63275"/>
                </a:solidFill>
              </a:rPr>
              <a:t>: </a:t>
            </a:r>
            <a:r>
              <a:rPr lang="pl-PL" dirty="0"/>
              <a:t>Wywiad z Renatą </a:t>
            </a:r>
            <a:r>
              <a:rPr lang="pl-PL" dirty="0" err="1"/>
              <a:t>Nowacką-Hopaluk</a:t>
            </a:r>
            <a:r>
              <a:rPr lang="pl-PL" dirty="0"/>
              <a:t>, Prezesem Zarządu w firmie </a:t>
            </a:r>
            <a:r>
              <a:rPr lang="pl-PL" dirty="0" err="1"/>
              <a:t>Bio-Circle</a:t>
            </a:r>
            <a:r>
              <a:rPr lang="pl-PL" dirty="0"/>
              <a:t> Surface Technology. Przedstawia ideę i koncepcję produktów </a:t>
            </a:r>
            <a:r>
              <a:rPr lang="pl-PL" dirty="0" err="1"/>
              <a:t>Bio-Circle</a:t>
            </a:r>
            <a:r>
              <a:rPr lang="pl-PL" dirty="0"/>
              <a:t> Surface Technology oraz innowacyjne podejście do zakładania i rozwoju biznesu oraz ofertę, która na początku może być wyjątkowa od tej istniejącej na rynku.</a:t>
            </a:r>
          </a:p>
          <a:p>
            <a:endParaRPr lang="pl-PL" b="1" dirty="0"/>
          </a:p>
          <a:p>
            <a:endParaRPr lang="en-US" dirty="0"/>
          </a:p>
          <a:p>
            <a:r>
              <a:rPr lang="en-IE" b="1" dirty="0" err="1">
                <a:solidFill>
                  <a:srgbClr val="E63275"/>
                </a:solidFill>
              </a:rPr>
              <a:t>Wideo</a:t>
            </a:r>
            <a:r>
              <a:rPr lang="en-IE" b="1" dirty="0">
                <a:solidFill>
                  <a:srgbClr val="E63275"/>
                </a:solidFill>
              </a:rPr>
              <a:t>: </a:t>
            </a:r>
            <a:r>
              <a:rPr lang="en-US" u="sng" dirty="0">
                <a:hlinkClick r:id="rId2"/>
              </a:rPr>
              <a:t>https://www.youtube.com/watch?v=03ywodO51ec</a:t>
            </a:r>
            <a:endParaRPr lang="en-US" dirty="0"/>
          </a:p>
        </p:txBody>
      </p:sp>
      <p:pic>
        <p:nvPicPr>
          <p:cNvPr id="1026" name="Picture 2" descr="Image result for polish flag">
            <a:extLst>
              <a:ext uri="{FF2B5EF4-FFF2-40B4-BE49-F238E27FC236}">
                <a16:creationId xmlns:a16="http://schemas.microsoft.com/office/drawing/2014/main" id="{9160E091-D7E2-4799-B838-760C77266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503" y="251670"/>
            <a:ext cx="2113266" cy="1317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484A2C-0DBC-4CB8-B44A-2D130A68767C}"/>
              </a:ext>
            </a:extLst>
          </p:cNvPr>
          <p:cNvSpPr txBox="1"/>
          <p:nvPr/>
        </p:nvSpPr>
        <p:spPr>
          <a:xfrm>
            <a:off x="9852239" y="1664287"/>
            <a:ext cx="1887794" cy="461665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IE" sz="2400" b="1" dirty="0">
                <a:solidFill>
                  <a:srgbClr val="FF0000"/>
                </a:solidFill>
              </a:rPr>
              <a:t>POLAND</a:t>
            </a:r>
          </a:p>
        </p:txBody>
      </p:sp>
    </p:spTree>
    <p:extLst>
      <p:ext uri="{BB962C8B-B14F-4D97-AF65-F5344CB8AC3E}">
        <p14:creationId xmlns:p14="http://schemas.microsoft.com/office/powerpoint/2010/main" val="1017511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801258" y="649086"/>
            <a:ext cx="5300797" cy="1025618"/>
          </a:xfrm>
        </p:spPr>
        <p:txBody>
          <a:bodyPr>
            <a:noAutofit/>
          </a:bodyPr>
          <a:lstStyle/>
          <a:p>
            <a:r>
              <a:rPr lang="pl-PL" b="1" dirty="0">
                <a:solidFill>
                  <a:srgbClr val="E63275"/>
                </a:solidFill>
              </a:rPr>
              <a:t>Studium Przypadku</a:t>
            </a:r>
            <a:r>
              <a:rPr lang="en-US" b="1" dirty="0">
                <a:solidFill>
                  <a:srgbClr val="E63275"/>
                </a:solidFill>
              </a:rPr>
              <a:t>:</a:t>
            </a:r>
            <a:r>
              <a:rPr lang="pl-PL" b="1" dirty="0">
                <a:solidFill>
                  <a:srgbClr val="E63275"/>
                </a:solidFill>
              </a:rPr>
              <a:t> </a:t>
            </a:r>
            <a:r>
              <a:rPr lang="pl-PL" sz="2400" dirty="0"/>
              <a:t>Jak chronić swoje produkty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699545" y="2343226"/>
            <a:ext cx="7869528" cy="3975101"/>
          </a:xfrm>
        </p:spPr>
        <p:txBody>
          <a:bodyPr/>
          <a:lstStyle/>
          <a:p>
            <a:r>
              <a:rPr lang="en-US" b="1" dirty="0" err="1">
                <a:solidFill>
                  <a:srgbClr val="E63275"/>
                </a:solidFill>
              </a:rPr>
              <a:t>Tytuł</a:t>
            </a:r>
            <a:r>
              <a:rPr lang="en-US" b="1" dirty="0">
                <a:solidFill>
                  <a:srgbClr val="E63275"/>
                </a:solidFill>
              </a:rPr>
              <a:t>:</a:t>
            </a:r>
            <a:r>
              <a:rPr lang="pl-PL" b="1" dirty="0">
                <a:solidFill>
                  <a:srgbClr val="E63275"/>
                </a:solidFill>
              </a:rPr>
              <a:t> </a:t>
            </a:r>
            <a:r>
              <a:rPr lang="pl-PL" dirty="0"/>
              <a:t>Porady od polskich prawników, jak chronić swoją firmę</a:t>
            </a:r>
            <a:endParaRPr lang="en-US" dirty="0"/>
          </a:p>
          <a:p>
            <a:r>
              <a:rPr lang="en-IE" b="1" dirty="0" err="1">
                <a:solidFill>
                  <a:srgbClr val="E63275"/>
                </a:solidFill>
              </a:rPr>
              <a:t>Opis</a:t>
            </a:r>
            <a:r>
              <a:rPr lang="en-IE" b="1" dirty="0">
                <a:solidFill>
                  <a:srgbClr val="E63275"/>
                </a:solidFill>
              </a:rPr>
              <a:t>:</a:t>
            </a:r>
            <a:r>
              <a:rPr lang="pl-PL" b="1" dirty="0">
                <a:solidFill>
                  <a:srgbClr val="E63275"/>
                </a:solidFill>
              </a:rPr>
              <a:t> </a:t>
            </a:r>
            <a:r>
              <a:rPr lang="pl-PL" dirty="0"/>
              <a:t>Krótkie filmy, w których prawnicy opisują prawa i sposoby ochrony firmy i jej produktów w Polsce. Filmy wideo przedstawiają procesy stosowania i funkcjonowania takich przepisów jak prawo.</a:t>
            </a:r>
          </a:p>
          <a:p>
            <a:endParaRPr lang="en-US" dirty="0"/>
          </a:p>
          <a:p>
            <a:r>
              <a:rPr lang="en-IE" b="1" dirty="0" err="1">
                <a:solidFill>
                  <a:srgbClr val="E63275"/>
                </a:solidFill>
              </a:rPr>
              <a:t>Wideo</a:t>
            </a:r>
            <a:r>
              <a:rPr lang="en-IE" b="1" dirty="0">
                <a:solidFill>
                  <a:srgbClr val="E63275"/>
                </a:solidFill>
              </a:rPr>
              <a:t> 1: </a:t>
            </a:r>
            <a:r>
              <a:rPr lang="en-IE" b="1" dirty="0"/>
              <a:t> </a:t>
            </a:r>
            <a:r>
              <a:rPr lang="en-IE" u="sng" dirty="0">
                <a:hlinkClick r:id="rId2"/>
              </a:rPr>
              <a:t>https://www.youtube.com/watch?v=hmiPo3QrBSE</a:t>
            </a:r>
            <a:endParaRPr lang="en-IE" dirty="0"/>
          </a:p>
          <a:p>
            <a:r>
              <a:rPr lang="en-IE" b="1" dirty="0" err="1">
                <a:solidFill>
                  <a:srgbClr val="E63275"/>
                </a:solidFill>
              </a:rPr>
              <a:t>Wideo</a:t>
            </a:r>
            <a:r>
              <a:rPr lang="en-IE" b="1" dirty="0">
                <a:solidFill>
                  <a:srgbClr val="E63275"/>
                </a:solidFill>
              </a:rPr>
              <a:t> 2: </a:t>
            </a:r>
            <a:r>
              <a:rPr lang="en-IE" b="1" dirty="0"/>
              <a:t> </a:t>
            </a:r>
            <a:r>
              <a:rPr lang="en-IE" u="sng" dirty="0">
                <a:hlinkClick r:id="rId3"/>
              </a:rPr>
              <a:t>https://www.youtube.com/watch?v=HdvTQQeJ6MQ</a:t>
            </a:r>
            <a:endParaRPr lang="en-IE" dirty="0"/>
          </a:p>
          <a:p>
            <a:endParaRPr lang="en-US" dirty="0"/>
          </a:p>
        </p:txBody>
      </p:sp>
      <p:pic>
        <p:nvPicPr>
          <p:cNvPr id="1026" name="Picture 2" descr="Image result for polish flag">
            <a:extLst>
              <a:ext uri="{FF2B5EF4-FFF2-40B4-BE49-F238E27FC236}">
                <a16:creationId xmlns:a16="http://schemas.microsoft.com/office/drawing/2014/main" id="{9160E091-D7E2-4799-B838-760C77266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503" y="251670"/>
            <a:ext cx="2113266" cy="1317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3890CA-08E8-4F84-B8BA-27779A1EC3E5}"/>
              </a:ext>
            </a:extLst>
          </p:cNvPr>
          <p:cNvSpPr txBox="1"/>
          <p:nvPr/>
        </p:nvSpPr>
        <p:spPr>
          <a:xfrm>
            <a:off x="9852239" y="1664287"/>
            <a:ext cx="1887794" cy="461665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IE" sz="2400" b="1" dirty="0">
                <a:solidFill>
                  <a:srgbClr val="FF0000"/>
                </a:solidFill>
              </a:rPr>
              <a:t>P</a:t>
            </a:r>
            <a:r>
              <a:rPr lang="pl-PL" sz="2400" b="1" dirty="0">
                <a:solidFill>
                  <a:srgbClr val="FF0000"/>
                </a:solidFill>
              </a:rPr>
              <a:t>OLSKA</a:t>
            </a:r>
            <a:endParaRPr lang="en-IE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6010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2D242B9-1A66-4C32-BB87-C09546E6122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rmAutofit/>
          </a:bodyPr>
          <a:lstStyle/>
          <a:p>
            <a:r>
              <a:rPr lang="pl-PL" dirty="0"/>
              <a:t>Jak wymyślić zwycięską nazwę dla swojej firmy</a:t>
            </a:r>
            <a:r>
              <a:rPr lang="en-IE" dirty="0"/>
              <a:t>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B7876F-40E1-40A5-A511-695D0FFF816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pl-PL" b="1" dirty="0"/>
              <a:t>Nazwa Twojej Firmy</a:t>
            </a:r>
            <a:endParaRPr lang="en-IE" b="1" dirty="0"/>
          </a:p>
        </p:txBody>
      </p:sp>
      <p:pic>
        <p:nvPicPr>
          <p:cNvPr id="40" name="Picture Placeholder 39" descr="A picture containing drawing, sign&#10;&#10;Description automatically generated">
            <a:extLst>
              <a:ext uri="{FF2B5EF4-FFF2-40B4-BE49-F238E27FC236}">
                <a16:creationId xmlns:a16="http://schemas.microsoft.com/office/drawing/2014/main" id="{03444B72-8A3D-470D-9463-C5D82A56B13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9321" b="9321"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0CAABC-73BB-43C8-A3AF-8750CEF703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Jak wymyślić zwycięską nazwę dla swojej firmy</a:t>
            </a:r>
            <a:endParaRPr kumimoji="0" lang="pl-PL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9498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l-PL" b="1" dirty="0">
                <a:solidFill>
                  <a:srgbClr val="10B1A2"/>
                </a:solidFill>
              </a:rPr>
              <a:t>Nazwa Firmy</a:t>
            </a:r>
            <a:endParaRPr lang="en-US" b="1" dirty="0">
              <a:solidFill>
                <a:srgbClr val="10B1A2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46538" y="2117212"/>
            <a:ext cx="6253656" cy="3975101"/>
          </a:xfrm>
        </p:spPr>
        <p:txBody>
          <a:bodyPr/>
          <a:lstStyle/>
          <a:p>
            <a:pPr>
              <a:spcBef>
                <a:spcPts val="500"/>
              </a:spcBef>
            </a:pPr>
            <a:r>
              <a:rPr lang="pl-PL" dirty="0"/>
              <a:t>Bardzo ważnym zadaniem jest wybranie nazwy firmy na rozpoczęcie działalności.</a:t>
            </a:r>
          </a:p>
          <a:p>
            <a:pPr>
              <a:spcBef>
                <a:spcPts val="500"/>
              </a:spcBef>
            </a:pPr>
            <a:endParaRPr lang="pl-PL" dirty="0"/>
          </a:p>
          <a:p>
            <a:pPr>
              <a:spcBef>
                <a:spcPts val="500"/>
              </a:spcBef>
            </a:pPr>
            <a:r>
              <a:rPr lang="pl-PL" dirty="0"/>
              <a:t>Wiele nowych firm wybiera teraz krótką, markową nazwę - nazwę, która jest wyjątkowa i niezapomniana.</a:t>
            </a:r>
          </a:p>
          <a:p>
            <a:pPr>
              <a:spcBef>
                <a:spcPts val="500"/>
              </a:spcBef>
            </a:pPr>
            <a:endParaRPr lang="pl-PL" dirty="0"/>
          </a:p>
          <a:p>
            <a:pPr>
              <a:spcBef>
                <a:spcPts val="500"/>
              </a:spcBef>
            </a:pPr>
            <a:r>
              <a:rPr lang="pl-PL" dirty="0"/>
              <a:t>Może się okazać, że kluczowe nazwy domen są zajęte, a inne firmy są znakami towarowymi wybranej nazwy. Odrób więc swoją pracę domową</a:t>
            </a:r>
          </a:p>
          <a:p>
            <a:pPr>
              <a:spcBef>
                <a:spcPts val="500"/>
              </a:spcBef>
            </a:pPr>
            <a:endParaRPr lang="pl-PL" dirty="0"/>
          </a:p>
          <a:p>
            <a:pPr>
              <a:spcBef>
                <a:spcPts val="500"/>
              </a:spcBef>
            </a:pPr>
            <a:r>
              <a:rPr lang="en-IE" dirty="0"/>
              <a:t>. </a:t>
            </a:r>
          </a:p>
          <a:p>
            <a:pPr>
              <a:spcBef>
                <a:spcPts val="500"/>
              </a:spcBef>
            </a:pPr>
            <a:endParaRPr lang="en-IE" sz="1200" dirty="0"/>
          </a:p>
          <a:p>
            <a:pPr>
              <a:spcBef>
                <a:spcPts val="500"/>
              </a:spcBef>
            </a:pPr>
            <a:endParaRPr lang="en-IE" dirty="0"/>
          </a:p>
          <a:p>
            <a:pPr>
              <a:spcBef>
                <a:spcPts val="500"/>
              </a:spcBef>
            </a:pPr>
            <a:endParaRPr lang="en-IE" dirty="0"/>
          </a:p>
          <a:p>
            <a:pPr>
              <a:spcBef>
                <a:spcPts val="500"/>
              </a:spcBef>
            </a:pPr>
            <a:endParaRPr lang="en-US" dirty="0"/>
          </a:p>
        </p:txBody>
      </p:sp>
      <p:pic>
        <p:nvPicPr>
          <p:cNvPr id="3" name="Picture 2" descr="A sign on a brick wall&#10;&#10;Description automatically generated">
            <a:extLst>
              <a:ext uri="{FF2B5EF4-FFF2-40B4-BE49-F238E27FC236}">
                <a16:creationId xmlns:a16="http://schemas.microsoft.com/office/drawing/2014/main" id="{1BF30FF0-3418-4B00-ADC9-B6A5CDD89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2892" y="3224965"/>
            <a:ext cx="4171136" cy="278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263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IE" b="1" dirty="0" err="1">
                <a:solidFill>
                  <a:srgbClr val="10B1A2"/>
                </a:solidFill>
              </a:rPr>
              <a:t>Nazwa</a:t>
            </a:r>
            <a:r>
              <a:rPr lang="en-IE" b="1" dirty="0">
                <a:solidFill>
                  <a:srgbClr val="10B1A2"/>
                </a:solidFill>
              </a:rPr>
              <a:t> </a:t>
            </a:r>
            <a:r>
              <a:rPr lang="en-IE" b="1" dirty="0" err="1">
                <a:solidFill>
                  <a:srgbClr val="10B1A2"/>
                </a:solidFill>
              </a:rPr>
              <a:t>Firmy</a:t>
            </a:r>
            <a:endParaRPr lang="en-IE" b="1" dirty="0">
              <a:solidFill>
                <a:srgbClr val="10B1A2"/>
              </a:solidFill>
            </a:endParaRPr>
          </a:p>
          <a:p>
            <a:endParaRPr lang="en-US" b="1" dirty="0">
              <a:solidFill>
                <a:srgbClr val="10B1A2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876301" y="2033322"/>
            <a:ext cx="9131765" cy="3975101"/>
          </a:xfrm>
        </p:spPr>
        <p:txBody>
          <a:bodyPr/>
          <a:lstStyle/>
          <a:p>
            <a:pPr marL="457200" indent="-457200">
              <a:spcBef>
                <a:spcPts val="500"/>
              </a:spcBef>
              <a:buFont typeface="+mj-lt"/>
              <a:buAutoNum type="arabicPeriod"/>
            </a:pPr>
            <a:r>
              <a:rPr lang="pl-PL" dirty="0"/>
              <a:t>Unikaj trudnych do przeliterowania nazw</a:t>
            </a:r>
          </a:p>
          <a:p>
            <a:pPr marL="457200" indent="-457200">
              <a:spcBef>
                <a:spcPts val="500"/>
              </a:spcBef>
              <a:buFont typeface="+mj-lt"/>
              <a:buAutoNum type="arabicPeriod"/>
            </a:pPr>
            <a:r>
              <a:rPr lang="pl-PL" dirty="0"/>
              <a:t>Nie wybieraj nazwy, która może być ograniczająca w miarę rozwoju firmy</a:t>
            </a:r>
          </a:p>
          <a:p>
            <a:pPr marL="457200" indent="-457200">
              <a:spcBef>
                <a:spcPts val="500"/>
              </a:spcBef>
              <a:buFont typeface="+mj-lt"/>
              <a:buAutoNum type="arabicPeriod"/>
            </a:pPr>
            <a:r>
              <a:rPr lang="pl-PL" dirty="0"/>
              <a:t>Przeszukaj </a:t>
            </a:r>
            <a:r>
              <a:rPr lang="pl-PL" dirty="0" err="1"/>
              <a:t>internet</a:t>
            </a:r>
            <a:endParaRPr lang="pl-PL" dirty="0"/>
          </a:p>
          <a:p>
            <a:pPr marL="457200" indent="-457200">
              <a:spcBef>
                <a:spcPts val="500"/>
              </a:spcBef>
              <a:buFont typeface="+mj-lt"/>
              <a:buAutoNum type="arabicPeriod"/>
            </a:pPr>
            <a:r>
              <a:rPr lang="pl-PL" dirty="0"/>
              <a:t>Uzyskaj nazwę domeny .com</a:t>
            </a:r>
          </a:p>
          <a:p>
            <a:pPr marL="457200" indent="-457200">
              <a:spcBef>
                <a:spcPts val="500"/>
              </a:spcBef>
              <a:buFont typeface="+mj-lt"/>
              <a:buAutoNum type="arabicPeriod"/>
            </a:pPr>
            <a:r>
              <a:rPr lang="pl-PL" dirty="0"/>
              <a:t>Użyj nazwy, która przekazuje znaczenie</a:t>
            </a:r>
          </a:p>
          <a:p>
            <a:pPr marL="457200" indent="-457200">
              <a:spcBef>
                <a:spcPts val="500"/>
              </a:spcBef>
              <a:buFont typeface="+mj-lt"/>
              <a:buAutoNum type="arabicPeriod"/>
            </a:pPr>
            <a:r>
              <a:rPr lang="pl-PL" dirty="0"/>
              <a:t>Przeprowadź wyszukiwanie znaków towarowych</a:t>
            </a:r>
          </a:p>
          <a:p>
            <a:pPr marL="457200" indent="-457200">
              <a:spcBef>
                <a:spcPts val="500"/>
              </a:spcBef>
              <a:buFont typeface="+mj-lt"/>
              <a:buAutoNum type="arabicPeriod"/>
            </a:pPr>
            <a:r>
              <a:rPr lang="pl-PL" dirty="0"/>
              <a:t>Oceń, czy nazwa jest chwytliwa</a:t>
            </a:r>
          </a:p>
          <a:p>
            <a:pPr marL="457200" indent="-457200">
              <a:spcBef>
                <a:spcPts val="500"/>
              </a:spcBef>
              <a:buFont typeface="+mj-lt"/>
              <a:buAutoNum type="arabicPeriod"/>
            </a:pPr>
            <a:r>
              <a:rPr lang="pl-PL" dirty="0"/>
              <a:t>Uzyskaj opinie na temat nazwy</a:t>
            </a:r>
          </a:p>
          <a:p>
            <a:pPr marL="457200" indent="-457200">
              <a:spcBef>
                <a:spcPts val="500"/>
              </a:spcBef>
              <a:buFont typeface="+mj-lt"/>
              <a:buAutoNum type="arabicPeriod"/>
            </a:pPr>
            <a:r>
              <a:rPr lang="pl-PL" dirty="0"/>
              <a:t>Upewnij się, że nazwa brzmi dobrze, gdy wypowiada się na głos</a:t>
            </a:r>
          </a:p>
          <a:p>
            <a:pPr marL="457200" indent="-457200">
              <a:spcBef>
                <a:spcPts val="500"/>
              </a:spcBef>
              <a:buFont typeface="+mj-lt"/>
              <a:buAutoNum type="arabicPeriod"/>
            </a:pPr>
            <a:r>
              <a:rPr lang="pl-PL" dirty="0"/>
              <a:t>Użyj zasobów dostępnych do burzy mózgów nazw</a:t>
            </a:r>
          </a:p>
          <a:p>
            <a:pPr marL="457200" indent="-457200">
              <a:spcBef>
                <a:spcPts val="500"/>
              </a:spcBef>
              <a:buFont typeface="+mj-lt"/>
              <a:buAutoNum type="arabicPeriod"/>
            </a:pPr>
            <a:r>
              <a:rPr lang="pl-PL" dirty="0"/>
              <a:t>Upewnij się, że każda osoba jest zadowolona z nazwy</a:t>
            </a:r>
            <a:endParaRPr lang="en-IE" dirty="0"/>
          </a:p>
          <a:p>
            <a:pPr marL="457200" indent="-457200">
              <a:spcBef>
                <a:spcPts val="500"/>
              </a:spcBef>
              <a:buFont typeface="+mj-lt"/>
              <a:buAutoNum type="arabicPeriod"/>
            </a:pPr>
            <a:endParaRPr lang="en-IE" dirty="0"/>
          </a:p>
          <a:p>
            <a:pPr marL="457200" indent="-457200">
              <a:spcBef>
                <a:spcPts val="500"/>
              </a:spcBef>
              <a:buFont typeface="+mj-lt"/>
              <a:buAutoNum type="arabicPeriod"/>
            </a:pPr>
            <a:endParaRPr lang="en-IE" dirty="0"/>
          </a:p>
          <a:p>
            <a:pPr marL="457200" indent="-457200">
              <a:spcBef>
                <a:spcPts val="500"/>
              </a:spcBef>
              <a:buFont typeface="+mj-lt"/>
              <a:buAutoNum type="arabicPeriod"/>
            </a:pPr>
            <a:endParaRPr lang="en-IE" dirty="0"/>
          </a:p>
          <a:p>
            <a:pPr marL="457200" indent="-457200">
              <a:spcBef>
                <a:spcPts val="500"/>
              </a:spcBef>
              <a:buFont typeface="+mj-lt"/>
              <a:buAutoNum type="arabicPeriod"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6B1BAD-76E7-40F9-A09A-1F25A3E6A57B}"/>
              </a:ext>
            </a:extLst>
          </p:cNvPr>
          <p:cNvSpPr txBox="1"/>
          <p:nvPr/>
        </p:nvSpPr>
        <p:spPr>
          <a:xfrm>
            <a:off x="4127383" y="6343504"/>
            <a:ext cx="7986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>
                <a:solidFill>
                  <a:srgbClr val="E63275"/>
                </a:solidFill>
              </a:rPr>
              <a:t>Read</a:t>
            </a:r>
            <a:r>
              <a:rPr lang="en-IE" sz="1400" b="1" dirty="0">
                <a:solidFill>
                  <a:srgbClr val="E63275"/>
                </a:solidFill>
              </a:rPr>
              <a:t>: </a:t>
            </a:r>
            <a:r>
              <a:rPr lang="en-IE" sz="1400" dirty="0">
                <a:hlinkClick r:id="rId2"/>
              </a:rPr>
              <a:t>https://www.forbes.com/sites/allbusiness/2016/10/23/12-tips-for-naming-your-startup-business/</a:t>
            </a:r>
            <a:endParaRPr lang="en-IE" sz="1400" dirty="0"/>
          </a:p>
        </p:txBody>
      </p:sp>
    </p:spTree>
    <p:extLst>
      <p:ext uri="{BB962C8B-B14F-4D97-AF65-F5344CB8AC3E}">
        <p14:creationId xmlns:p14="http://schemas.microsoft.com/office/powerpoint/2010/main" val="26719163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10B1A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Nazwa Firmy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0B1A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b="1" dirty="0">
              <a:solidFill>
                <a:srgbClr val="10B1A2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04497" y="2117212"/>
            <a:ext cx="8201353" cy="3975101"/>
          </a:xfrm>
        </p:spPr>
        <p:txBody>
          <a:bodyPr/>
          <a:lstStyle/>
          <a:p>
            <a:pPr>
              <a:spcBef>
                <a:spcPts val="500"/>
              </a:spcBef>
            </a:pPr>
            <a:r>
              <a:rPr lang="pl-PL" dirty="0"/>
              <a:t>Najlepsze nazwy firm są </a:t>
            </a:r>
            <a:r>
              <a:rPr lang="pl-PL" dirty="0">
                <a:solidFill>
                  <a:srgbClr val="E63275"/>
                </a:solidFill>
              </a:rPr>
              <a:t>pełne emocji i zapadają w pamięć</a:t>
            </a:r>
            <a:r>
              <a:rPr lang="pl-PL" dirty="0"/>
              <a:t>. Jeśli próbujesz nazwać swoją firmę, zastanów się nad emocjami, które chcesz odczuć docelowego klienta. Wybierając nazwę swojej firmy, pomyśl o słowach, których używasz w życiu codziennym.</a:t>
            </a:r>
          </a:p>
          <a:p>
            <a:pPr>
              <a:spcBef>
                <a:spcPts val="500"/>
              </a:spcBef>
            </a:pPr>
            <a:r>
              <a:rPr lang="pl-PL" dirty="0"/>
              <a:t>Niektóre dźwięki budzą </a:t>
            </a:r>
            <a:r>
              <a:rPr lang="pl-PL" dirty="0">
                <a:solidFill>
                  <a:srgbClr val="E63275"/>
                </a:solidFill>
              </a:rPr>
              <a:t>pozytywne emocje </a:t>
            </a:r>
            <a:r>
              <a:rPr lang="pl-PL" dirty="0"/>
              <a:t>i prowadzą do doświadczeń, które mogą być lubiane, zapamiętywane i udostępniane. Powinieneś skupić się na słowach, które kojarzysz z konkretnymi doznaniami zmysłowymi: lekkość, ciemność, siła, słabość, ostrość i tępota, jako przykłady</a:t>
            </a:r>
            <a:endParaRPr lang="en-IE" dirty="0"/>
          </a:p>
          <a:p>
            <a:pPr>
              <a:spcBef>
                <a:spcPts val="500"/>
              </a:spcBef>
            </a:pPr>
            <a:endParaRPr lang="en-IE" dirty="0"/>
          </a:p>
          <a:p>
            <a:pPr>
              <a:spcBef>
                <a:spcPts val="500"/>
              </a:spcBef>
            </a:pPr>
            <a:endParaRPr lang="en-US" dirty="0"/>
          </a:p>
        </p:txBody>
      </p:sp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FAA27FA0-AEB3-44E4-B8BB-B0B28FB40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012902" y="4638578"/>
            <a:ext cx="3179098" cy="214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0427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B81224-787D-4C07-981A-0F1689926D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3641" y="1068489"/>
            <a:ext cx="7407087" cy="697353"/>
          </a:xfrm>
        </p:spPr>
        <p:txBody>
          <a:bodyPr>
            <a:normAutofit/>
          </a:bodyPr>
          <a:lstStyle/>
          <a:p>
            <a:r>
              <a:rPr lang="en-IE" b="1" dirty="0" err="1">
                <a:solidFill>
                  <a:srgbClr val="10B1A2"/>
                </a:solidFill>
              </a:rPr>
              <a:t>Nazwa</a:t>
            </a:r>
            <a:r>
              <a:rPr lang="en-IE" b="1" dirty="0">
                <a:solidFill>
                  <a:srgbClr val="10B1A2"/>
                </a:solidFill>
              </a:rPr>
              <a:t> Firm</a:t>
            </a:r>
            <a:r>
              <a:rPr lang="pl-PL" b="1" dirty="0">
                <a:solidFill>
                  <a:srgbClr val="10B1A2"/>
                </a:solidFill>
              </a:rPr>
              <a:t>y</a:t>
            </a:r>
            <a:r>
              <a:rPr lang="en-IE" b="1" dirty="0">
                <a:solidFill>
                  <a:srgbClr val="10B1A2"/>
                </a:solidFill>
              </a:rPr>
              <a:t> </a:t>
            </a:r>
            <a:endParaRPr lang="en-US" b="1" dirty="0">
              <a:solidFill>
                <a:srgbClr val="10B1A2"/>
              </a:solidFill>
            </a:endParaRPr>
          </a:p>
          <a:p>
            <a:endParaRPr lang="en-IE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CF0509-D2C0-4D33-ADE6-61C3BDD1D1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97214" y="2127058"/>
            <a:ext cx="6716110" cy="3960000"/>
          </a:xfrm>
        </p:spPr>
        <p:txBody>
          <a:bodyPr/>
          <a:lstStyle/>
          <a:p>
            <a:r>
              <a:rPr lang="pl-PL" dirty="0"/>
              <a:t>Jeśli nie możesz znaleźć słowa, które idealnie oddaje esencję Twojej marki, wymyśl własne.</a:t>
            </a:r>
          </a:p>
          <a:p>
            <a:r>
              <a:rPr lang="pl-PL" dirty="0"/>
              <a:t>Słowa ciągle się zmieniają i podążają za cyklami ewolucyjnymi.</a:t>
            </a:r>
          </a:p>
          <a:p>
            <a:r>
              <a:rPr lang="pl-PL" dirty="0"/>
              <a:t>Przez cały czas pojawiają się nowe słowa, slangowe lub formalne.</a:t>
            </a:r>
          </a:p>
          <a:p>
            <a:r>
              <a:rPr lang="pl-PL" dirty="0"/>
              <a:t>Widocznym przykładem tego trendu jest Google - słowo, które powstało z całkowitej ciemności, by ostatecznie zdobyć swoje miejsce w Oxford Dictionary.</a:t>
            </a:r>
          </a:p>
          <a:p>
            <a:endParaRPr lang="pl-PL" dirty="0"/>
          </a:p>
          <a:p>
            <a:endParaRPr lang="en-IE" dirty="0"/>
          </a:p>
          <a:p>
            <a:endParaRPr lang="en-IE" dirty="0"/>
          </a:p>
        </p:txBody>
      </p:sp>
      <p:pic>
        <p:nvPicPr>
          <p:cNvPr id="7" name="Picture 2" descr="Google">
            <a:extLst>
              <a:ext uri="{FF2B5EF4-FFF2-40B4-BE49-F238E27FC236}">
                <a16:creationId xmlns:a16="http://schemas.microsoft.com/office/drawing/2014/main" id="{B3E07E49-DC76-41AE-A5E3-83781A641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14" y="4204442"/>
            <a:ext cx="4316946" cy="146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0425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76300" y="629175"/>
            <a:ext cx="7407087" cy="1075716"/>
          </a:xfrm>
        </p:spPr>
        <p:txBody>
          <a:bodyPr>
            <a:normAutofit lnSpcReduction="10000"/>
          </a:bodyPr>
          <a:lstStyle/>
          <a:p>
            <a:r>
              <a:rPr lang="en-IE" b="1" dirty="0" err="1">
                <a:solidFill>
                  <a:srgbClr val="10B1A2"/>
                </a:solidFill>
              </a:rPr>
              <a:t>Nazwa</a:t>
            </a:r>
            <a:r>
              <a:rPr lang="en-IE" b="1" dirty="0">
                <a:solidFill>
                  <a:srgbClr val="10B1A2"/>
                </a:solidFill>
              </a:rPr>
              <a:t> </a:t>
            </a:r>
            <a:r>
              <a:rPr lang="en-IE" b="1" dirty="0" err="1">
                <a:solidFill>
                  <a:srgbClr val="10B1A2"/>
                </a:solidFill>
              </a:rPr>
              <a:t>Firmy</a:t>
            </a:r>
            <a:endParaRPr lang="en-IE" b="1" dirty="0">
              <a:solidFill>
                <a:srgbClr val="10B1A2"/>
              </a:solidFill>
            </a:endParaRPr>
          </a:p>
          <a:p>
            <a:r>
              <a:rPr lang="pl-PL" sz="2800" b="1" i="1" dirty="0">
                <a:solidFill>
                  <a:srgbClr val="E63275"/>
                </a:solidFill>
              </a:rPr>
              <a:t>Źródło </a:t>
            </a:r>
            <a:r>
              <a:rPr lang="pl-PL" sz="2800" b="1" i="1" dirty="0" err="1">
                <a:solidFill>
                  <a:srgbClr val="E63275"/>
                </a:solidFill>
              </a:rPr>
              <a:t>nazywy</a:t>
            </a:r>
            <a:endParaRPr lang="en-US" sz="2800" b="1" i="1" dirty="0">
              <a:solidFill>
                <a:srgbClr val="E63275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15007" y="2033322"/>
            <a:ext cx="8486381" cy="3975101"/>
          </a:xfrm>
        </p:spPr>
        <p:txBody>
          <a:bodyPr/>
          <a:lstStyle/>
          <a:p>
            <a:pPr>
              <a:spcBef>
                <a:spcPts val="500"/>
              </a:spcBef>
            </a:pPr>
            <a:endParaRPr lang="pl-PL" dirty="0">
              <a:hlinkClick r:id="rId2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Istnieje kilka witryn, które mogą pomóc w burzy mózgów nazw, w tym;</a:t>
            </a:r>
            <a:endParaRPr lang="en-IE" dirty="0">
              <a:hlinkClick r:id="rId2"/>
            </a:endParaRPr>
          </a:p>
          <a:p>
            <a:pPr marL="457200" indent="-457200">
              <a:spcBef>
                <a:spcPts val="500"/>
              </a:spcBef>
              <a:buFont typeface="+mj-lt"/>
              <a:buAutoNum type="arabicPeriod"/>
            </a:pPr>
            <a:r>
              <a:rPr lang="en-IE" dirty="0">
                <a:hlinkClick r:id="rId2"/>
              </a:rPr>
              <a:t>VisualThesaurus.com </a:t>
            </a:r>
            <a:r>
              <a:rPr lang="en-IE" dirty="0"/>
              <a:t>(</a:t>
            </a:r>
            <a:r>
              <a:rPr lang="pl-PL" dirty="0"/>
              <a:t>daje wizualny efekt wokół słowa kluczowego</a:t>
            </a:r>
            <a:r>
              <a:rPr lang="en-IE" dirty="0"/>
              <a:t>)</a:t>
            </a:r>
          </a:p>
          <a:p>
            <a:pPr marL="457200" indent="-457200">
              <a:spcBef>
                <a:spcPts val="500"/>
              </a:spcBef>
              <a:buFont typeface="+mj-lt"/>
              <a:buAutoNum type="arabicPeriod"/>
            </a:pPr>
            <a:r>
              <a:rPr lang="en-IE" dirty="0">
                <a:hlinkClick r:id="rId3"/>
              </a:rPr>
              <a:t>Shopify Business Name Generator</a:t>
            </a:r>
            <a:r>
              <a:rPr lang="en-IE" dirty="0"/>
              <a:t> (</a:t>
            </a:r>
            <a:r>
              <a:rPr lang="pl-PL" dirty="0"/>
              <a:t>generuje pomysły na nazwy firm i sprawdza dostępność domeny jednocześnie)</a:t>
            </a:r>
            <a:endParaRPr lang="en-IE" dirty="0"/>
          </a:p>
          <a:p>
            <a:pPr marL="457200" indent="-457200">
              <a:spcBef>
                <a:spcPts val="500"/>
              </a:spcBef>
              <a:buFont typeface="+mj-lt"/>
              <a:buAutoNum type="arabicPeriod"/>
            </a:pPr>
            <a:r>
              <a:rPr lang="en-IE" dirty="0">
                <a:hlinkClick r:id="rId4"/>
              </a:rPr>
              <a:t>Namemes.com</a:t>
            </a:r>
            <a:r>
              <a:rPr lang="en-IE" dirty="0"/>
              <a:t> (</a:t>
            </a:r>
            <a:r>
              <a:rPr lang="pl-PL" dirty="0"/>
              <a:t>zapewnia generator nazw firm startowych</a:t>
            </a:r>
            <a:r>
              <a:rPr lang="en-IE" dirty="0"/>
              <a:t>)</a:t>
            </a:r>
          </a:p>
          <a:p>
            <a:pPr marL="457200" indent="-457200">
              <a:spcBef>
                <a:spcPts val="500"/>
              </a:spcBef>
              <a:buFont typeface="+mj-lt"/>
              <a:buAutoNum type="arabicPeriod"/>
            </a:pPr>
            <a:r>
              <a:rPr lang="en-IE" dirty="0">
                <a:hlinkClick r:id="rId5"/>
              </a:rPr>
              <a:t>Namimum.com</a:t>
            </a:r>
            <a:r>
              <a:rPr lang="en-IE" dirty="0"/>
              <a:t> (</a:t>
            </a:r>
            <a:r>
              <a:rPr lang="pl-PL" dirty="0"/>
              <a:t>pozwala generować nazwy na podstawie motywu)</a:t>
            </a:r>
          </a:p>
          <a:p>
            <a:pPr marL="457200" indent="-457200">
              <a:spcBef>
                <a:spcPts val="500"/>
              </a:spcBef>
              <a:buFont typeface="+mj-lt"/>
              <a:buAutoNum type="arabicPeriod"/>
            </a:pPr>
            <a:endParaRPr lang="pl-PL" dirty="0"/>
          </a:p>
          <a:p>
            <a:pPr marL="457200" indent="-457200">
              <a:spcBef>
                <a:spcPts val="500"/>
              </a:spcBef>
              <a:buFont typeface="+mj-lt"/>
              <a:buAutoNum type="arabicPeriod"/>
            </a:pPr>
            <a:endParaRPr lang="en-IE" dirty="0"/>
          </a:p>
          <a:p>
            <a:pPr marL="457200" indent="-457200">
              <a:spcBef>
                <a:spcPts val="500"/>
              </a:spcBef>
              <a:buFont typeface="+mj-lt"/>
              <a:buAutoNum type="arabicPeriod"/>
            </a:pPr>
            <a:endParaRPr lang="en-IE" dirty="0"/>
          </a:p>
          <a:p>
            <a:pPr marL="457200" indent="-457200">
              <a:spcBef>
                <a:spcPts val="500"/>
              </a:spcBef>
              <a:buFont typeface="+mj-lt"/>
              <a:buAutoNum type="arabicPeriod"/>
            </a:pPr>
            <a:endParaRPr lang="en-IE" dirty="0"/>
          </a:p>
          <a:p>
            <a:pPr marL="457200" indent="-457200">
              <a:spcBef>
                <a:spcPts val="500"/>
              </a:spcBef>
              <a:buFont typeface="+mj-lt"/>
              <a:buAutoNum type="arabicPeriod"/>
            </a:pPr>
            <a:endParaRPr lang="en-IE" dirty="0"/>
          </a:p>
          <a:p>
            <a:pPr marL="457200" indent="-457200">
              <a:spcBef>
                <a:spcPts val="500"/>
              </a:spcBef>
              <a:buFont typeface="+mj-lt"/>
              <a:buAutoNum type="arabicPeriod"/>
            </a:pPr>
            <a:endParaRPr lang="en-IE" dirty="0"/>
          </a:p>
          <a:p>
            <a:pPr marL="457200" indent="-457200">
              <a:spcBef>
                <a:spcPts val="500"/>
              </a:spcBef>
              <a:buFont typeface="+mj-lt"/>
              <a:buAutoNum type="arabicPeriod"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6B1BAD-76E7-40F9-A09A-1F25A3E6A57B}"/>
              </a:ext>
            </a:extLst>
          </p:cNvPr>
          <p:cNvSpPr txBox="1"/>
          <p:nvPr/>
        </p:nvSpPr>
        <p:spPr>
          <a:xfrm>
            <a:off x="4127383" y="6343504"/>
            <a:ext cx="7986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>
                <a:solidFill>
                  <a:srgbClr val="E63275"/>
                </a:solidFill>
              </a:rPr>
              <a:t>Read</a:t>
            </a:r>
            <a:r>
              <a:rPr lang="en-IE" sz="1400" b="1" dirty="0">
                <a:solidFill>
                  <a:srgbClr val="E63275"/>
                </a:solidFill>
              </a:rPr>
              <a:t>: </a:t>
            </a:r>
            <a:r>
              <a:rPr lang="en-IE" sz="1400" dirty="0">
                <a:hlinkClick r:id="rId6"/>
              </a:rPr>
              <a:t>https://www.forbes.com/sites/allbusiness/2016/10/23/12-tips-for-naming-your-startup-business/</a:t>
            </a:r>
            <a:endParaRPr lang="en-IE" sz="1400" dirty="0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B1741918-869F-4C00-B1AA-A417A9AD02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910144" y="3175625"/>
            <a:ext cx="3095297" cy="30952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71C9DD-BE4E-412F-8643-C93E5C5E07E9}"/>
              </a:ext>
            </a:extLst>
          </p:cNvPr>
          <p:cNvSpPr txBox="1"/>
          <p:nvPr/>
        </p:nvSpPr>
        <p:spPr>
          <a:xfrm>
            <a:off x="2667000" y="6858000"/>
            <a:ext cx="685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900" dirty="0">
                <a:hlinkClick r:id="rId8" tooltip="http://dstudio.ubc.ca/toolkit/temporary-techniques/brainstorm/"/>
              </a:rPr>
              <a:t>This Photo</a:t>
            </a:r>
            <a:r>
              <a:rPr lang="en-IE" sz="900" dirty="0"/>
              <a:t> by Unknown Author is licensed under </a:t>
            </a:r>
            <a:r>
              <a:rPr lang="en-IE" sz="900" dirty="0">
                <a:hlinkClick r:id="rId9" tooltip="https://creativecommons.org/licenses/by-nc-nd/3.0/"/>
              </a:rPr>
              <a:t>CC BY-NC-ND</a:t>
            </a:r>
            <a:endParaRPr lang="en-IE" sz="900" dirty="0"/>
          </a:p>
        </p:txBody>
      </p:sp>
    </p:spTree>
    <p:extLst>
      <p:ext uri="{BB962C8B-B14F-4D97-AF65-F5344CB8AC3E}">
        <p14:creationId xmlns:p14="http://schemas.microsoft.com/office/powerpoint/2010/main" val="3552640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/>
        <p:txBody>
          <a:bodyPr rtlCol="0">
            <a:noAutofit/>
          </a:bodyPr>
          <a:lstStyle/>
          <a:p>
            <a:pPr algn="l">
              <a:defRPr/>
            </a:pPr>
            <a:r>
              <a:rPr lang="en-US" sz="4800" b="1" i="0" dirty="0"/>
              <a:t>SE</a:t>
            </a:r>
            <a:r>
              <a:rPr lang="pl-PL" sz="4800" b="1" i="0" dirty="0"/>
              <a:t>KCJA</a:t>
            </a:r>
            <a:r>
              <a:rPr lang="en-US" sz="4800" b="1" i="0" dirty="0"/>
              <a:t> 1:</a:t>
            </a:r>
          </a:p>
          <a:p>
            <a:pPr algn="l">
              <a:defRPr/>
            </a:pPr>
            <a:endParaRPr lang="en-US" sz="4800" i="0" dirty="0"/>
          </a:p>
          <a:p>
            <a:pPr algn="l">
              <a:defRPr/>
            </a:pPr>
            <a:r>
              <a:rPr lang="en-US" sz="4800" i="0" dirty="0"/>
              <a:t>Proof of Concept</a:t>
            </a:r>
          </a:p>
          <a:p>
            <a:pPr algn="l">
              <a:defRPr/>
            </a:pPr>
            <a:endParaRPr lang="en-US" sz="4800" i="0" dirty="0"/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76568BD2-603E-4DD3-8B88-6974F284FB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154510" y="1512472"/>
            <a:ext cx="2899589" cy="398899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123994" y="2402417"/>
            <a:ext cx="6491432" cy="2654302"/>
          </a:xfrm>
        </p:spPr>
        <p:txBody>
          <a:bodyPr rtlCol="0"/>
          <a:lstStyle/>
          <a:p>
            <a:pPr>
              <a:defRPr/>
            </a:pPr>
            <a:r>
              <a:rPr lang="en-US" b="1" dirty="0"/>
              <a:t>S</a:t>
            </a:r>
            <a:r>
              <a:rPr lang="pl-PL" b="1" dirty="0"/>
              <a:t>EKCJA</a:t>
            </a:r>
            <a:r>
              <a:rPr lang="en-US" b="1" dirty="0"/>
              <a:t> 2:</a:t>
            </a:r>
          </a:p>
          <a:p>
            <a:pPr>
              <a:defRPr/>
            </a:pPr>
            <a:r>
              <a:rPr lang="pl-PL" sz="3600" b="1" dirty="0" err="1"/>
              <a:t>Bootstrapping</a:t>
            </a:r>
            <a:r>
              <a:rPr lang="pl-PL" sz="3600" b="1" dirty="0"/>
              <a:t>,</a:t>
            </a:r>
            <a:r>
              <a:rPr lang="pl-PL" b="1" dirty="0"/>
              <a:t> </a:t>
            </a:r>
            <a:r>
              <a:rPr lang="pl-PL" sz="3600" b="1" dirty="0"/>
              <a:t>wyjaśnienie minimalnego żywotnego produktu i prototypowania</a:t>
            </a:r>
            <a:endParaRPr lang="en-US" sz="3600" b="1" dirty="0"/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37D7CE64-FE94-4420-889C-29C5883E21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23579"/>
          <a:stretch/>
        </p:blipFill>
        <p:spPr>
          <a:xfrm>
            <a:off x="6783010" y="2494162"/>
            <a:ext cx="5284996" cy="267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9692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kumimoji="1" lang="en-US" altLang="ja-JP" b="1" dirty="0">
                <a:solidFill>
                  <a:srgbClr val="10B1A2"/>
                </a:solidFill>
                <a:latin typeface="Calibri" charset="0"/>
                <a:ea typeface="MS PGothic" charset="-128"/>
              </a:rPr>
              <a:t>Bootstrapping</a:t>
            </a:r>
            <a:endParaRPr lang="en-US" b="1" dirty="0">
              <a:solidFill>
                <a:srgbClr val="10B1A2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68087" y="2117212"/>
            <a:ext cx="7815302" cy="3975101"/>
          </a:xfrm>
        </p:spPr>
        <p:txBody>
          <a:bodyPr/>
          <a:lstStyle/>
          <a:p>
            <a:r>
              <a:rPr lang="pl-PL" b="1" dirty="0" err="1">
                <a:solidFill>
                  <a:srgbClr val="E63275"/>
                </a:solidFill>
              </a:rPr>
              <a:t>Bootstrapping</a:t>
            </a:r>
            <a:r>
              <a:rPr lang="pl-PL" b="1" dirty="0">
                <a:solidFill>
                  <a:srgbClr val="E63275"/>
                </a:solidFill>
              </a:rPr>
              <a:t> to czynność polegająca na założeniu firmy bez pieniędzy - a przynajmniej </a:t>
            </a:r>
            <a:r>
              <a:rPr lang="pl-PL" b="1" dirty="0" err="1">
                <a:solidFill>
                  <a:srgbClr val="E63275"/>
                </a:solidFill>
              </a:rPr>
              <a:t>zbardzo</a:t>
            </a:r>
            <a:r>
              <a:rPr lang="pl-PL" b="1" dirty="0">
                <a:solidFill>
                  <a:srgbClr val="E63275"/>
                </a:solidFill>
              </a:rPr>
              <a:t> małym budżetem .</a:t>
            </a:r>
            <a:r>
              <a:rPr lang="pl-PL" dirty="0"/>
              <a:t> Z pewnością oznacza to rozpoczęcie działalności bez pomocy firm venture </a:t>
            </a:r>
            <a:r>
              <a:rPr lang="pl-PL" dirty="0" err="1"/>
              <a:t>capital</a:t>
            </a:r>
            <a:r>
              <a:rPr lang="pl-PL" dirty="0"/>
              <a:t> lub nawet znacznych inwestycji aniołów.</a:t>
            </a:r>
          </a:p>
          <a:p>
            <a:r>
              <a:rPr lang="pl-PL" dirty="0"/>
              <a:t>Założenie firmy może być trudne, ale jest bardzo satysfakcjonujące; rozwija wielką dyscyplinę i kreatywność, które mogą wydobyć to, co najlepsze w firmie. Dzięki ładowaniu początkowemu prawie wszystko odbywa się wewnętrznie, aby utrzymać niskie koszty.</a:t>
            </a:r>
            <a:endParaRPr lang="en-IE" dirty="0"/>
          </a:p>
          <a:p>
            <a:r>
              <a:rPr lang="en-US" altLang="ja-JP" sz="1200" b="1" dirty="0" err="1"/>
              <a:t>Źródło</a:t>
            </a:r>
            <a:r>
              <a:rPr lang="en-US" altLang="ja-JP" sz="1200" b="1" dirty="0"/>
              <a:t>: </a:t>
            </a:r>
            <a:r>
              <a:rPr lang="en-IE" sz="1200" dirty="0">
                <a:hlinkClick r:id="rId2"/>
              </a:rPr>
              <a:t>Bootstrapping Tips on How to Self Fund a Business</a:t>
            </a:r>
            <a:endParaRPr kumimoji="1" lang="ja-JP" altLang="en-US" sz="1200" dirty="0"/>
          </a:p>
          <a:p>
            <a:endParaRPr lang="en-IE" dirty="0"/>
          </a:p>
          <a:p>
            <a:endParaRPr lang="en-IE" dirty="0">
              <a:solidFill>
                <a:srgbClr val="525252"/>
              </a:solidFill>
            </a:endParaRPr>
          </a:p>
          <a:p>
            <a:endParaRPr lang="en-US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r="26818"/>
          <a:stretch>
            <a:fillRect/>
          </a:stretch>
        </p:blipFill>
        <p:spPr>
          <a:xfrm>
            <a:off x="8839200" y="3068351"/>
            <a:ext cx="3352799" cy="3786473"/>
          </a:xfrm>
        </p:spPr>
      </p:pic>
      <p:pic>
        <p:nvPicPr>
          <p:cNvPr id="11" name="Picture Placeholder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3503" b="-43503"/>
          <a:stretch/>
        </p:blipFill>
        <p:spPr bwMode="auto">
          <a:xfrm>
            <a:off x="9176657" y="2286000"/>
            <a:ext cx="2916183" cy="4571999"/>
          </a:xfrm>
          <a:custGeom>
            <a:avLst/>
            <a:gdLst>
              <a:gd name="connsiteX0" fmla="*/ 0 w 4813058"/>
              <a:gd name="connsiteY0" fmla="*/ 0 h 6858000"/>
              <a:gd name="connsiteX1" fmla="*/ 4010866 w 4813058"/>
              <a:gd name="connsiteY1" fmla="*/ 0 h 6858000"/>
              <a:gd name="connsiteX2" fmla="*/ 4813058 w 4813058"/>
              <a:gd name="connsiteY2" fmla="*/ 802192 h 6858000"/>
              <a:gd name="connsiteX3" fmla="*/ 4813058 w 4813058"/>
              <a:gd name="connsiteY3" fmla="*/ 6858000 h 6858000"/>
              <a:gd name="connsiteX4" fmla="*/ 0 w 4813058"/>
              <a:gd name="connsiteY4" fmla="*/ 6858000 h 6858000"/>
              <a:gd name="connsiteX5" fmla="*/ 0 w 4813058"/>
              <a:gd name="connsiteY5" fmla="*/ 0 h 6858000"/>
              <a:gd name="connsiteX0" fmla="*/ 12700 w 4813058"/>
              <a:gd name="connsiteY0" fmla="*/ 3429000 h 6858000"/>
              <a:gd name="connsiteX1" fmla="*/ 4010866 w 4813058"/>
              <a:gd name="connsiteY1" fmla="*/ 0 h 6858000"/>
              <a:gd name="connsiteX2" fmla="*/ 4813058 w 4813058"/>
              <a:gd name="connsiteY2" fmla="*/ 802192 h 6858000"/>
              <a:gd name="connsiteX3" fmla="*/ 4813058 w 4813058"/>
              <a:gd name="connsiteY3" fmla="*/ 6858000 h 6858000"/>
              <a:gd name="connsiteX4" fmla="*/ 0 w 4813058"/>
              <a:gd name="connsiteY4" fmla="*/ 6858000 h 6858000"/>
              <a:gd name="connsiteX5" fmla="*/ 12700 w 4813058"/>
              <a:gd name="connsiteY5" fmla="*/ 3429000 h 6858000"/>
              <a:gd name="connsiteX0" fmla="*/ 6 w 4800364"/>
              <a:gd name="connsiteY0" fmla="*/ 3429000 h 6858000"/>
              <a:gd name="connsiteX1" fmla="*/ 3998172 w 4800364"/>
              <a:gd name="connsiteY1" fmla="*/ 0 h 6858000"/>
              <a:gd name="connsiteX2" fmla="*/ 4800364 w 4800364"/>
              <a:gd name="connsiteY2" fmla="*/ 802192 h 6858000"/>
              <a:gd name="connsiteX3" fmla="*/ 4800364 w 4800364"/>
              <a:gd name="connsiteY3" fmla="*/ 6858000 h 6858000"/>
              <a:gd name="connsiteX4" fmla="*/ 2667006 w 4800364"/>
              <a:gd name="connsiteY4" fmla="*/ 6858000 h 6858000"/>
              <a:gd name="connsiteX5" fmla="*/ 6 w 4800364"/>
              <a:gd name="connsiteY5" fmla="*/ 3429000 h 6858000"/>
              <a:gd name="connsiteX0" fmla="*/ 8 w 4800366"/>
              <a:gd name="connsiteY0" fmla="*/ 3429000 h 6858000"/>
              <a:gd name="connsiteX1" fmla="*/ 3998174 w 4800366"/>
              <a:gd name="connsiteY1" fmla="*/ 0 h 6858000"/>
              <a:gd name="connsiteX2" fmla="*/ 4800366 w 4800366"/>
              <a:gd name="connsiteY2" fmla="*/ 802192 h 6858000"/>
              <a:gd name="connsiteX3" fmla="*/ 4800366 w 4800366"/>
              <a:gd name="connsiteY3" fmla="*/ 6858000 h 6858000"/>
              <a:gd name="connsiteX4" fmla="*/ 2667008 w 4800366"/>
              <a:gd name="connsiteY4" fmla="*/ 6858000 h 6858000"/>
              <a:gd name="connsiteX5" fmla="*/ 8 w 4800366"/>
              <a:gd name="connsiteY5" fmla="*/ 3429000 h 6858000"/>
              <a:gd name="connsiteX0" fmla="*/ 0 w 4800358"/>
              <a:gd name="connsiteY0" fmla="*/ 3429000 h 6858000"/>
              <a:gd name="connsiteX1" fmla="*/ 3998166 w 4800358"/>
              <a:gd name="connsiteY1" fmla="*/ 0 h 6858000"/>
              <a:gd name="connsiteX2" fmla="*/ 4800358 w 4800358"/>
              <a:gd name="connsiteY2" fmla="*/ 802192 h 6858000"/>
              <a:gd name="connsiteX3" fmla="*/ 4800358 w 4800358"/>
              <a:gd name="connsiteY3" fmla="*/ 6858000 h 6858000"/>
              <a:gd name="connsiteX4" fmla="*/ 2667000 w 4800358"/>
              <a:gd name="connsiteY4" fmla="*/ 6858000 h 6858000"/>
              <a:gd name="connsiteX5" fmla="*/ 0 w 4800358"/>
              <a:gd name="connsiteY5" fmla="*/ 3429000 h 6858000"/>
              <a:gd name="connsiteX0" fmla="*/ 0 w 4800358"/>
              <a:gd name="connsiteY0" fmla="*/ 3429000 h 6858000"/>
              <a:gd name="connsiteX1" fmla="*/ 3998166 w 4800358"/>
              <a:gd name="connsiteY1" fmla="*/ 0 h 6858000"/>
              <a:gd name="connsiteX2" fmla="*/ 4800358 w 4800358"/>
              <a:gd name="connsiteY2" fmla="*/ 802192 h 6858000"/>
              <a:gd name="connsiteX3" fmla="*/ 4000258 w 4800358"/>
              <a:gd name="connsiteY3" fmla="*/ 6858000 h 6858000"/>
              <a:gd name="connsiteX4" fmla="*/ 2667000 w 4800358"/>
              <a:gd name="connsiteY4" fmla="*/ 6858000 h 6858000"/>
              <a:gd name="connsiteX5" fmla="*/ 0 w 4800358"/>
              <a:gd name="connsiteY5" fmla="*/ 3429000 h 6858000"/>
              <a:gd name="connsiteX0" fmla="*/ 0 w 4813058"/>
              <a:gd name="connsiteY0" fmla="*/ 3429000 h 6858000"/>
              <a:gd name="connsiteX1" fmla="*/ 3998166 w 4813058"/>
              <a:gd name="connsiteY1" fmla="*/ 0 h 6858000"/>
              <a:gd name="connsiteX2" fmla="*/ 4813058 w 4813058"/>
              <a:gd name="connsiteY2" fmla="*/ 27492 h 6858000"/>
              <a:gd name="connsiteX3" fmla="*/ 4000258 w 4813058"/>
              <a:gd name="connsiteY3" fmla="*/ 6858000 h 6858000"/>
              <a:gd name="connsiteX4" fmla="*/ 2667000 w 4813058"/>
              <a:gd name="connsiteY4" fmla="*/ 6858000 h 6858000"/>
              <a:gd name="connsiteX5" fmla="*/ 0 w 4813058"/>
              <a:gd name="connsiteY5" fmla="*/ 3429000 h 6858000"/>
              <a:gd name="connsiteX0" fmla="*/ 0 w 4813058"/>
              <a:gd name="connsiteY0" fmla="*/ 3401508 h 6830508"/>
              <a:gd name="connsiteX1" fmla="*/ 3883866 w 4813058"/>
              <a:gd name="connsiteY1" fmla="*/ 10608 h 6830508"/>
              <a:gd name="connsiteX2" fmla="*/ 4813058 w 4813058"/>
              <a:gd name="connsiteY2" fmla="*/ 0 h 6830508"/>
              <a:gd name="connsiteX3" fmla="*/ 4000258 w 4813058"/>
              <a:gd name="connsiteY3" fmla="*/ 6830508 h 6830508"/>
              <a:gd name="connsiteX4" fmla="*/ 2667000 w 4813058"/>
              <a:gd name="connsiteY4" fmla="*/ 6830508 h 6830508"/>
              <a:gd name="connsiteX5" fmla="*/ 0 w 4813058"/>
              <a:gd name="connsiteY5" fmla="*/ 3401508 h 6830508"/>
              <a:gd name="connsiteX0" fmla="*/ 0 w 4800358"/>
              <a:gd name="connsiteY0" fmla="*/ 3401508 h 6830508"/>
              <a:gd name="connsiteX1" fmla="*/ 3883866 w 4800358"/>
              <a:gd name="connsiteY1" fmla="*/ 10608 h 6830508"/>
              <a:gd name="connsiteX2" fmla="*/ 4800358 w 4800358"/>
              <a:gd name="connsiteY2" fmla="*/ 0 h 6830508"/>
              <a:gd name="connsiteX3" fmla="*/ 4000258 w 4800358"/>
              <a:gd name="connsiteY3" fmla="*/ 6830508 h 6830508"/>
              <a:gd name="connsiteX4" fmla="*/ 2667000 w 4800358"/>
              <a:gd name="connsiteY4" fmla="*/ 6830508 h 6830508"/>
              <a:gd name="connsiteX5" fmla="*/ 0 w 4800358"/>
              <a:gd name="connsiteY5" fmla="*/ 3401508 h 6830508"/>
              <a:gd name="connsiteX0" fmla="*/ 0 w 4800358"/>
              <a:gd name="connsiteY0" fmla="*/ 3403600 h 6832600"/>
              <a:gd name="connsiteX1" fmla="*/ 3883866 w 4800358"/>
              <a:gd name="connsiteY1" fmla="*/ 0 h 6832600"/>
              <a:gd name="connsiteX2" fmla="*/ 4800358 w 4800358"/>
              <a:gd name="connsiteY2" fmla="*/ 2092 h 6832600"/>
              <a:gd name="connsiteX3" fmla="*/ 4000258 w 4800358"/>
              <a:gd name="connsiteY3" fmla="*/ 6832600 h 6832600"/>
              <a:gd name="connsiteX4" fmla="*/ 2667000 w 4800358"/>
              <a:gd name="connsiteY4" fmla="*/ 6832600 h 6832600"/>
              <a:gd name="connsiteX5" fmla="*/ 0 w 4800358"/>
              <a:gd name="connsiteY5" fmla="*/ 3403600 h 6832600"/>
              <a:gd name="connsiteX0" fmla="*/ 0 w 4749558"/>
              <a:gd name="connsiteY0" fmla="*/ 3414208 h 6843208"/>
              <a:gd name="connsiteX1" fmla="*/ 3883866 w 4749558"/>
              <a:gd name="connsiteY1" fmla="*/ 10608 h 6843208"/>
              <a:gd name="connsiteX2" fmla="*/ 4749558 w 4749558"/>
              <a:gd name="connsiteY2" fmla="*/ 0 h 6843208"/>
              <a:gd name="connsiteX3" fmla="*/ 4000258 w 4749558"/>
              <a:gd name="connsiteY3" fmla="*/ 6843208 h 6843208"/>
              <a:gd name="connsiteX4" fmla="*/ 2667000 w 4749558"/>
              <a:gd name="connsiteY4" fmla="*/ 6843208 h 6843208"/>
              <a:gd name="connsiteX5" fmla="*/ 0 w 4749558"/>
              <a:gd name="connsiteY5" fmla="*/ 3414208 h 6843208"/>
              <a:gd name="connsiteX0" fmla="*/ 0 w 4749558"/>
              <a:gd name="connsiteY0" fmla="*/ 3416300 h 6845300"/>
              <a:gd name="connsiteX1" fmla="*/ 3883866 w 4749558"/>
              <a:gd name="connsiteY1" fmla="*/ 0 h 6845300"/>
              <a:gd name="connsiteX2" fmla="*/ 4749558 w 4749558"/>
              <a:gd name="connsiteY2" fmla="*/ 2092 h 6845300"/>
              <a:gd name="connsiteX3" fmla="*/ 4000258 w 4749558"/>
              <a:gd name="connsiteY3" fmla="*/ 6845300 h 6845300"/>
              <a:gd name="connsiteX4" fmla="*/ 2667000 w 4749558"/>
              <a:gd name="connsiteY4" fmla="*/ 6845300 h 6845300"/>
              <a:gd name="connsiteX5" fmla="*/ 0 w 4749558"/>
              <a:gd name="connsiteY5" fmla="*/ 3416300 h 6845300"/>
              <a:gd name="connsiteX0" fmla="*/ 0 w 4800358"/>
              <a:gd name="connsiteY0" fmla="*/ 3416300 h 6845300"/>
              <a:gd name="connsiteX1" fmla="*/ 3883866 w 4800358"/>
              <a:gd name="connsiteY1" fmla="*/ 0 h 6845300"/>
              <a:gd name="connsiteX2" fmla="*/ 4800358 w 4800358"/>
              <a:gd name="connsiteY2" fmla="*/ 2092 h 6845300"/>
              <a:gd name="connsiteX3" fmla="*/ 4000258 w 4800358"/>
              <a:gd name="connsiteY3" fmla="*/ 6845300 h 6845300"/>
              <a:gd name="connsiteX4" fmla="*/ 2667000 w 4800358"/>
              <a:gd name="connsiteY4" fmla="*/ 6845300 h 6845300"/>
              <a:gd name="connsiteX5" fmla="*/ 0 w 4800358"/>
              <a:gd name="connsiteY5" fmla="*/ 3416300 h 6845300"/>
              <a:gd name="connsiteX0" fmla="*/ 0 w 4838458"/>
              <a:gd name="connsiteY0" fmla="*/ 3441700 h 6845300"/>
              <a:gd name="connsiteX1" fmla="*/ 3921966 w 4838458"/>
              <a:gd name="connsiteY1" fmla="*/ 0 h 6845300"/>
              <a:gd name="connsiteX2" fmla="*/ 4838458 w 4838458"/>
              <a:gd name="connsiteY2" fmla="*/ 2092 h 6845300"/>
              <a:gd name="connsiteX3" fmla="*/ 4038358 w 4838458"/>
              <a:gd name="connsiteY3" fmla="*/ 6845300 h 6845300"/>
              <a:gd name="connsiteX4" fmla="*/ 2705100 w 4838458"/>
              <a:gd name="connsiteY4" fmla="*/ 6845300 h 6845300"/>
              <a:gd name="connsiteX5" fmla="*/ 0 w 4838458"/>
              <a:gd name="connsiteY5" fmla="*/ 3441700 h 684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38458" h="6845300">
                <a:moveTo>
                  <a:pt x="0" y="3441700"/>
                </a:moveTo>
                <a:lnTo>
                  <a:pt x="3921966" y="0"/>
                </a:lnTo>
                <a:lnTo>
                  <a:pt x="4838458" y="2092"/>
                </a:lnTo>
                <a:lnTo>
                  <a:pt x="4038358" y="6845300"/>
                </a:lnTo>
                <a:lnTo>
                  <a:pt x="2705100" y="6845300"/>
                </a:lnTo>
                <a:cubicBezTo>
                  <a:pt x="1591733" y="5359400"/>
                  <a:pt x="1621367" y="5549900"/>
                  <a:pt x="0" y="3441700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036067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676651" y="1005896"/>
            <a:ext cx="7407087" cy="697353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323850">
              <a:spcBef>
                <a:spcPts val="400"/>
              </a:spcBef>
            </a:pPr>
            <a:r>
              <a:rPr kumimoji="1" lang="en-US" altLang="ja-JP" b="1" dirty="0">
                <a:solidFill>
                  <a:srgbClr val="10B1A2"/>
                </a:solidFill>
                <a:latin typeface="Calibri" charset="0"/>
                <a:ea typeface="MS PGothic" charset="-128"/>
              </a:rPr>
              <a:t>Bootstrapping </a:t>
            </a:r>
            <a:r>
              <a:rPr kumimoji="1" lang="pl-PL" altLang="ja-JP" b="1" dirty="0">
                <a:solidFill>
                  <a:srgbClr val="10B1A2"/>
                </a:solidFill>
                <a:latin typeface="Calibri" charset="0"/>
                <a:ea typeface="MS PGothic" charset="-128"/>
              </a:rPr>
              <a:t>Korzyści</a:t>
            </a:r>
            <a:endParaRPr lang="en-US" b="1" dirty="0">
              <a:solidFill>
                <a:srgbClr val="10B1A2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676651" y="2117448"/>
            <a:ext cx="7892422" cy="3975101"/>
          </a:xfrm>
        </p:spPr>
        <p:txBody>
          <a:bodyPr rtlCol="0"/>
          <a:lstStyle/>
          <a:p>
            <a:pPr>
              <a:lnSpc>
                <a:spcPts val="2500"/>
              </a:lnSpc>
              <a:spcBef>
                <a:spcPts val="0"/>
              </a:spcBef>
            </a:pPr>
            <a:r>
              <a:rPr lang="pl-PL" dirty="0"/>
              <a:t>Możesz zachować pełną kontrolę i własność swojej firmy.</a:t>
            </a:r>
          </a:p>
          <a:p>
            <a:pPr marL="342900" indent="-342900">
              <a:lnSpc>
                <a:spcPts val="2500"/>
              </a:lnSpc>
              <a:spcBef>
                <a:spcPts val="0"/>
              </a:spcBef>
              <a:buClr>
                <a:srgbClr val="E95273"/>
              </a:buClr>
              <a:buFont typeface="Wingdings" charset="2"/>
              <a:buChar char="ü"/>
            </a:pPr>
            <a:r>
              <a:rPr lang="pl-PL" dirty="0"/>
              <a:t>Uczy koncentracji na przepływach pieniężnych</a:t>
            </a:r>
          </a:p>
          <a:p>
            <a:pPr marL="342900" indent="-342900">
              <a:lnSpc>
                <a:spcPts val="2500"/>
              </a:lnSpc>
              <a:spcBef>
                <a:spcPts val="0"/>
              </a:spcBef>
              <a:buClr>
                <a:srgbClr val="E95273"/>
              </a:buClr>
              <a:buFont typeface="Wingdings" charset="2"/>
              <a:buChar char="ü"/>
            </a:pPr>
            <a:r>
              <a:rPr lang="pl-PL" dirty="0"/>
              <a:t>Rozwija wielką dyscyplinę i kreatywność, która wydobywa to, co najlepsze w firmie</a:t>
            </a:r>
          </a:p>
          <a:p>
            <a:pPr marL="342900" indent="-342900">
              <a:lnSpc>
                <a:spcPts val="2500"/>
              </a:lnSpc>
              <a:spcBef>
                <a:spcPts val="0"/>
              </a:spcBef>
              <a:buClr>
                <a:srgbClr val="E95273"/>
              </a:buClr>
              <a:buFont typeface="Wingdings" charset="2"/>
              <a:buChar char="ü"/>
            </a:pPr>
            <a:r>
              <a:rPr lang="pl-PL" dirty="0"/>
              <a:t>Jest to spójny sposób na uzyskanie przyczepności, która zapewnia dźwignię w poszukiwaniu inwestycji </a:t>
            </a:r>
          </a:p>
          <a:p>
            <a:pPr marL="342900" indent="-342900">
              <a:lnSpc>
                <a:spcPts val="2500"/>
              </a:lnSpc>
              <a:spcBef>
                <a:spcPts val="0"/>
              </a:spcBef>
              <a:buClr>
                <a:srgbClr val="E95273"/>
              </a:buClr>
              <a:buFont typeface="Wingdings" charset="2"/>
              <a:buChar char="ü"/>
            </a:pPr>
            <a:r>
              <a:rPr lang="pl-PL" dirty="0"/>
              <a:t>Ponieważ jesteś zaangażowany w różne aspekty swojej działalności, daje ci to doświadczenie organizacyjne, które będzie miało zasadnicze znaczenie dla rozwoju firmy</a:t>
            </a:r>
          </a:p>
          <a:p>
            <a:pPr marL="342900" indent="-342900">
              <a:lnSpc>
                <a:spcPts val="2500"/>
              </a:lnSpc>
              <a:spcBef>
                <a:spcPts val="0"/>
              </a:spcBef>
              <a:buClr>
                <a:srgbClr val="E95273"/>
              </a:buClr>
              <a:buFont typeface="Wingdings" charset="2"/>
              <a:buChar char="ü"/>
            </a:pPr>
            <a:r>
              <a:rPr lang="pl-PL" dirty="0"/>
              <a:t>Pomaga Ci zrozumieć posiadany talent i możliwości, dzięki czemu przyciągasz odpowiednich ludzi + znajdujesz odpowiednich partnerów</a:t>
            </a:r>
            <a:endParaRPr lang="en-IE" dirty="0"/>
          </a:p>
          <a:p>
            <a:pPr indent="323850">
              <a:lnSpc>
                <a:spcPts val="2500"/>
              </a:lnSpc>
              <a:spcBef>
                <a:spcPts val="0"/>
              </a:spcBef>
            </a:pPr>
            <a:r>
              <a:rPr lang="en-US" altLang="ja-JP" sz="1200" b="1" dirty="0" err="1"/>
              <a:t>Źródło</a:t>
            </a:r>
            <a:r>
              <a:rPr lang="en-US" altLang="ja-JP" sz="1200" b="1" dirty="0"/>
              <a:t>: </a:t>
            </a:r>
            <a:r>
              <a:rPr lang="en-IE" sz="1200" dirty="0">
                <a:hlinkClick r:id="rId2"/>
              </a:rPr>
              <a:t>Whats Proof of Concept and Why I should Know It</a:t>
            </a:r>
            <a:endParaRPr kumimoji="1" lang="ja-JP" altLang="en-US" sz="1200" dirty="0"/>
          </a:p>
          <a:p>
            <a:pPr>
              <a:lnSpc>
                <a:spcPts val="25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en-IE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4" r="13062"/>
          <a:stretch/>
        </p:blipFill>
        <p:spPr>
          <a:xfrm>
            <a:off x="0" y="3200400"/>
            <a:ext cx="2575025" cy="3657600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pPr marL="277813" indent="-46038"/>
            <a:r>
              <a:rPr kumimoji="1" lang="en-US" altLang="ja-JP" b="1" dirty="0">
                <a:solidFill>
                  <a:srgbClr val="10B1A2"/>
                </a:solidFill>
                <a:latin typeface="Calibri" charset="0"/>
                <a:ea typeface="MS PGothic" charset="-128"/>
              </a:rPr>
              <a:t>Bootstrapping The Drawbacks </a:t>
            </a:r>
            <a:endParaRPr lang="en-US" b="1" dirty="0">
              <a:solidFill>
                <a:srgbClr val="10B1A2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876301" y="2117212"/>
            <a:ext cx="7886699" cy="3975101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Clr>
                <a:srgbClr val="E95273"/>
              </a:buClr>
              <a:buFont typeface="Wingdings" charset="2"/>
              <a:buChar char="ü"/>
            </a:pPr>
            <a:r>
              <a:rPr lang="pl-PL" b="1" dirty="0">
                <a:solidFill>
                  <a:srgbClr val="E63275"/>
                </a:solidFill>
              </a:rPr>
              <a:t>Przychody lub ich brak! </a:t>
            </a:r>
            <a:r>
              <a:rPr lang="pl-PL" dirty="0"/>
              <a:t>Jeśli uda Ci się założyć firmę z własnych środków, uzyskanie dostępu do kapitału niezbędnego do rozwoju może być wyzwaniem</a:t>
            </a:r>
          </a:p>
          <a:p>
            <a:pPr marL="342900" indent="-342900">
              <a:spcBef>
                <a:spcPts val="600"/>
              </a:spcBef>
              <a:buClr>
                <a:srgbClr val="E95273"/>
              </a:buClr>
              <a:buFont typeface="Wingdings" charset="2"/>
              <a:buChar char="ü"/>
            </a:pPr>
            <a:r>
              <a:rPr lang="pl-PL" b="1" dirty="0">
                <a:solidFill>
                  <a:srgbClr val="E63275"/>
                </a:solidFill>
              </a:rPr>
              <a:t>Rozwój organiczny ulega stagnacji bez pieniędzy</a:t>
            </a:r>
            <a:r>
              <a:rPr lang="pl-PL" dirty="0"/>
              <a:t>. Brak zasobów gotówkowych może uniemożliwić opracowanie projektu zgodnie z harmonogramem, z takim skutkiem, że nie będziesz w stanie osiągnąć swoich celów rozwojowych na czas.</a:t>
            </a:r>
          </a:p>
          <a:p>
            <a:pPr marL="342900" indent="-342900">
              <a:spcBef>
                <a:spcPts val="600"/>
              </a:spcBef>
              <a:buClr>
                <a:srgbClr val="E95273"/>
              </a:buClr>
              <a:buFont typeface="Wingdings" charset="2"/>
              <a:buChar char="ü"/>
            </a:pPr>
            <a:r>
              <a:rPr lang="pl-PL" b="1" dirty="0">
                <a:solidFill>
                  <a:srgbClr val="E63275"/>
                </a:solidFill>
              </a:rPr>
              <a:t>Brak wiarygodności. </a:t>
            </a:r>
            <a:r>
              <a:rPr lang="pl-PL" dirty="0"/>
              <a:t>Wsparcie inwestorów zewnętrznych, którzy gwarantują ci twoją działalność, pokazuje, że wierzą w twój pomysł, jego potencjał i przyszłe plany. Brak zewnętrznych inwestorów może zaszkodzić wiarygodności Twojego przedsiębiorstwa we wczesnej fazie gry.</a:t>
            </a:r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8" r="26438"/>
          <a:stretch>
            <a:fillRect/>
          </a:stretch>
        </p:blipFill>
        <p:spPr>
          <a:xfrm>
            <a:off x="9496426" y="3041401"/>
            <a:ext cx="2695574" cy="3813424"/>
          </a:xfrm>
        </p:spPr>
      </p:pic>
    </p:spTree>
    <p:extLst>
      <p:ext uri="{BB962C8B-B14F-4D97-AF65-F5344CB8AC3E}">
        <p14:creationId xmlns:p14="http://schemas.microsoft.com/office/powerpoint/2010/main" val="7870075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kumimoji="1" lang="en-US" altLang="ja-JP" b="1" dirty="0">
                <a:solidFill>
                  <a:srgbClr val="10B1A2"/>
                </a:solidFill>
                <a:latin typeface="Calibri" charset="0"/>
                <a:ea typeface="MS PGothic" charset="-128"/>
              </a:rPr>
              <a:t>What is a Prototype?</a:t>
            </a:r>
            <a:endParaRPr lang="en-US" b="1" dirty="0">
              <a:solidFill>
                <a:srgbClr val="10B1A2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7326085" y="3254710"/>
            <a:ext cx="4702629" cy="3975101"/>
          </a:xfrm>
        </p:spPr>
        <p:txBody>
          <a:bodyPr/>
          <a:lstStyle/>
          <a:p>
            <a:r>
              <a:rPr lang="pl-PL" b="1" dirty="0">
                <a:solidFill>
                  <a:srgbClr val="E63275"/>
                </a:solidFill>
              </a:rPr>
              <a:t>Prototyp</a:t>
            </a:r>
            <a:r>
              <a:rPr lang="pl-PL" dirty="0"/>
              <a:t> to wczesna próbka, model lub wydanie produktu zbudowanego w celu przetestowania koncepcji lub procesu lub działania jako replikacja lub nauka.</a:t>
            </a:r>
          </a:p>
          <a:p>
            <a:endParaRPr lang="pl-PL" dirty="0"/>
          </a:p>
          <a:p>
            <a:endParaRPr lang="en-US" dirty="0"/>
          </a:p>
        </p:txBody>
      </p:sp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EF72235B-50E7-42FA-A5B0-1D04C2550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68728" y="2253352"/>
            <a:ext cx="6672301" cy="349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974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kumimoji="1" lang="pl-PL" b="1" dirty="0">
                <a:solidFill>
                  <a:srgbClr val="10B1A2"/>
                </a:solidFill>
                <a:latin typeface="Calibri" charset="0"/>
                <a:ea typeface="MS PGothic" charset="-128"/>
              </a:rPr>
              <a:t>Podsumowanie</a:t>
            </a:r>
            <a:endParaRPr lang="en-US" b="1" dirty="0">
              <a:solidFill>
                <a:srgbClr val="10B1A2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876301" y="2117212"/>
            <a:ext cx="7984916" cy="3975101"/>
          </a:xfrm>
        </p:spPr>
        <p:txBody>
          <a:bodyPr/>
          <a:lstStyle/>
          <a:p>
            <a:r>
              <a:rPr lang="pl-PL" b="1" dirty="0">
                <a:solidFill>
                  <a:srgbClr val="E63275"/>
                </a:solidFill>
              </a:rPr>
              <a:t>Prototyp</a:t>
            </a:r>
            <a:endParaRPr lang="en-IE" dirty="0">
              <a:solidFill>
                <a:srgbClr val="E63275"/>
              </a:solidFill>
            </a:endParaRPr>
          </a:p>
          <a:p>
            <a:pPr marL="342900" indent="-342900" fontAlgn="base">
              <a:buFont typeface="Wingdings" panose="05000000000000000000" pitchFamily="2" charset="2"/>
              <a:buChar char="ü"/>
            </a:pPr>
            <a:r>
              <a:rPr lang="pl-PL" dirty="0"/>
              <a:t>Wczesne opinie o produkcie</a:t>
            </a:r>
          </a:p>
          <a:p>
            <a:pPr marL="342900" indent="-342900" fontAlgn="base">
              <a:buFont typeface="Wingdings" panose="05000000000000000000" pitchFamily="2" charset="2"/>
              <a:buChar char="ü"/>
            </a:pPr>
            <a:r>
              <a:rPr lang="pl-PL" dirty="0"/>
              <a:t>Identyfikacja błędów na etapie projektowania i rozwoju</a:t>
            </a:r>
          </a:p>
          <a:p>
            <a:pPr marL="342900" indent="-342900" fontAlgn="base">
              <a:buFont typeface="Wingdings" panose="05000000000000000000" pitchFamily="2" charset="2"/>
              <a:buChar char="ü"/>
            </a:pPr>
            <a:r>
              <a:rPr lang="pl-PL" dirty="0"/>
              <a:t>Zwiększona akceptacja przez użytkowników ze względu na efekt wizualny</a:t>
            </a:r>
          </a:p>
          <a:p>
            <a:pPr marL="342900" indent="-342900" fontAlgn="base">
              <a:buFont typeface="Wingdings" panose="05000000000000000000" pitchFamily="2" charset="2"/>
              <a:buChar char="ü"/>
            </a:pPr>
            <a:r>
              <a:rPr lang="pl-PL" dirty="0"/>
              <a:t>Tańsze, intratniejsze i szybsze</a:t>
            </a:r>
          </a:p>
          <a:p>
            <a:pPr marL="342900" indent="-342900" fontAlgn="base">
              <a:buFont typeface="Wingdings" panose="05000000000000000000" pitchFamily="2" charset="2"/>
              <a:buChar char="ü"/>
            </a:pPr>
            <a:r>
              <a:rPr lang="pl-PL" dirty="0"/>
              <a:t>Upraszcza złożone pomysły w zrozumiałym formacie</a:t>
            </a:r>
          </a:p>
          <a:p>
            <a:pPr marL="342900" indent="-342900" fontAlgn="base">
              <a:buFont typeface="Wingdings" panose="05000000000000000000" pitchFamily="2" charset="2"/>
              <a:buChar char="ü"/>
            </a:pPr>
            <a:r>
              <a:rPr lang="pl-PL" dirty="0"/>
              <a:t>Sprawdzanie poprawności przepływu aplikacji / systemu przez użytkowników biznesowych</a:t>
            </a:r>
            <a:endParaRPr lang="en-IE" dirty="0"/>
          </a:p>
          <a:p>
            <a:endParaRPr lang="en-IE" dirty="0">
              <a:solidFill>
                <a:srgbClr val="525252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2547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kumimoji="1" lang="pl-PL" altLang="ja-JP" b="1" dirty="0">
                <a:solidFill>
                  <a:srgbClr val="10B1A2"/>
                </a:solidFill>
                <a:latin typeface="Calibri" charset="0"/>
                <a:ea typeface="MS PGothic" charset="-128"/>
              </a:rPr>
              <a:t>Co to</a:t>
            </a:r>
            <a:r>
              <a:rPr kumimoji="1" lang="en-US" altLang="ja-JP" b="1" dirty="0">
                <a:solidFill>
                  <a:srgbClr val="10B1A2"/>
                </a:solidFill>
                <a:latin typeface="Calibri" charset="0"/>
                <a:ea typeface="MS PGothic" charset="-128"/>
              </a:rPr>
              <a:t> MVP?</a:t>
            </a:r>
            <a:endParaRPr lang="en-US" b="1" dirty="0">
              <a:solidFill>
                <a:srgbClr val="10B1A2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287132" y="3336411"/>
            <a:ext cx="6662704" cy="3975101"/>
          </a:xfrm>
        </p:spPr>
        <p:txBody>
          <a:bodyPr/>
          <a:lstStyle/>
          <a:p>
            <a:pPr algn="just"/>
            <a:r>
              <a:rPr lang="en-IE" b="1" dirty="0">
                <a:solidFill>
                  <a:srgbClr val="E63275"/>
                </a:solidFill>
              </a:rPr>
              <a:t>A minimum viable product (MVP</a:t>
            </a:r>
            <a:r>
              <a:rPr lang="en-IE" dirty="0">
                <a:solidFill>
                  <a:srgbClr val="E63275"/>
                </a:solidFill>
              </a:rPr>
              <a:t>)</a:t>
            </a:r>
            <a:r>
              <a:rPr lang="pl-PL" dirty="0">
                <a:solidFill>
                  <a:srgbClr val="E63275"/>
                </a:solidFill>
              </a:rPr>
              <a:t>  </a:t>
            </a:r>
            <a:r>
              <a:rPr lang="pl-PL" dirty="0"/>
              <a:t>to produkt z wystarczającą liczbą funkcji, aby zadowolić pierwszych klientów i przekazać opinie na temat przyszłego rozwoju produktu</a:t>
            </a:r>
          </a:p>
          <a:p>
            <a:pPr algn="just"/>
            <a:endParaRPr lang="pl-PL" dirty="0">
              <a:solidFill>
                <a:srgbClr val="E63275"/>
              </a:solidFill>
            </a:endParaRPr>
          </a:p>
          <a:p>
            <a:pPr algn="just"/>
            <a:endParaRPr lang="en-IE" dirty="0">
              <a:solidFill>
                <a:srgbClr val="525252"/>
              </a:solidFill>
            </a:endParaRPr>
          </a:p>
          <a:p>
            <a:pPr algn="just"/>
            <a:endParaRPr lang="en-US" dirty="0"/>
          </a:p>
        </p:txBody>
      </p:sp>
      <p:pic>
        <p:nvPicPr>
          <p:cNvPr id="6" name="Picture 5" descr="A close up of a doughnut&#10;&#10;Description automatically generated">
            <a:extLst>
              <a:ext uri="{FF2B5EF4-FFF2-40B4-BE49-F238E27FC236}">
                <a16:creationId xmlns:a16="http://schemas.microsoft.com/office/drawing/2014/main" id="{50769D27-2AD1-42B9-9104-B4B8DE0DAA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26247" y="2244263"/>
            <a:ext cx="4613189" cy="307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4034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kumimoji="1" lang="en-US" altLang="ja-JP" b="1" dirty="0">
                <a:solidFill>
                  <a:srgbClr val="10B1A2"/>
                </a:solidFill>
                <a:latin typeface="Calibri" charset="0"/>
                <a:ea typeface="MS PGothic" charset="-128"/>
              </a:rPr>
              <a:t>MVP </a:t>
            </a:r>
            <a:r>
              <a:rPr kumimoji="1" lang="pl-PL" altLang="ja-JP" b="1" dirty="0">
                <a:solidFill>
                  <a:srgbClr val="10B1A2"/>
                </a:solidFill>
                <a:latin typeface="Calibri" charset="0"/>
                <a:ea typeface="MS PGothic" charset="-128"/>
              </a:rPr>
              <a:t>Podsumowanie</a:t>
            </a:r>
            <a:endParaRPr lang="en-US" b="1" dirty="0">
              <a:solidFill>
                <a:srgbClr val="10B1A2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876301" y="2117212"/>
            <a:ext cx="9685438" cy="3975101"/>
          </a:xfrm>
        </p:spPr>
        <p:txBody>
          <a:bodyPr/>
          <a:lstStyle/>
          <a:p>
            <a:r>
              <a:rPr lang="en-IE" b="1" dirty="0">
                <a:solidFill>
                  <a:srgbClr val="E63275"/>
                </a:solidFill>
              </a:rPr>
              <a:t>A minimum viable product (MVP</a:t>
            </a:r>
            <a:r>
              <a:rPr lang="en-IE" dirty="0">
                <a:solidFill>
                  <a:srgbClr val="E63275"/>
                </a:solidFill>
              </a:rPr>
              <a:t>) </a:t>
            </a:r>
          </a:p>
          <a:p>
            <a:pPr marL="342900" indent="-342900" fontAlgn="base">
              <a:buFont typeface="Wingdings" panose="05000000000000000000" pitchFamily="2" charset="2"/>
              <a:buChar char="ü"/>
            </a:pPr>
            <a:r>
              <a:rPr lang="pl-PL" dirty="0"/>
              <a:t>Zwiększona gotowość do produkcji</a:t>
            </a:r>
          </a:p>
          <a:p>
            <a:pPr marL="342900" indent="-342900" fontAlgn="base">
              <a:buFont typeface="Wingdings" panose="05000000000000000000" pitchFamily="2" charset="2"/>
              <a:buChar char="ü"/>
            </a:pPr>
            <a:r>
              <a:rPr lang="pl-PL" dirty="0"/>
              <a:t>Oferuje odpowiedni podzbiór funkcji, aby zadowolić użytkowników</a:t>
            </a:r>
          </a:p>
          <a:p>
            <a:pPr marL="342900" indent="-342900" fontAlgn="base">
              <a:buFont typeface="Wingdings" panose="05000000000000000000" pitchFamily="2" charset="2"/>
              <a:buChar char="ü"/>
            </a:pPr>
            <a:r>
              <a:rPr lang="pl-PL" dirty="0"/>
              <a:t>Tworzy wartość dla użytkowników dzięki ciągłemu sprzężeniu zwrotnemu i ulepszeniom</a:t>
            </a:r>
          </a:p>
          <a:p>
            <a:pPr marL="342900" indent="-342900" fontAlgn="base">
              <a:buFont typeface="Wingdings" panose="05000000000000000000" pitchFamily="2" charset="2"/>
              <a:buChar char="ü"/>
            </a:pPr>
            <a:r>
              <a:rPr lang="pl-PL" dirty="0"/>
              <a:t>Minimalna forma kompletnego produktu</a:t>
            </a:r>
          </a:p>
          <a:p>
            <a:pPr marL="342900" indent="-342900" fontAlgn="base">
              <a:buFont typeface="Wingdings" panose="05000000000000000000" pitchFamily="2" charset="2"/>
              <a:buChar char="ü"/>
            </a:pPr>
            <a:r>
              <a:rPr lang="pl-PL" dirty="0"/>
              <a:t>Daje cenne informacje, aby stopniowo się rozwijać, pamiętając o klientach</a:t>
            </a:r>
          </a:p>
          <a:p>
            <a:pPr marL="342900" indent="-342900" fontAlgn="base">
              <a:buFont typeface="Wingdings" panose="05000000000000000000" pitchFamily="2" charset="2"/>
              <a:buChar char="ü"/>
            </a:pPr>
            <a:r>
              <a:rPr lang="pl-PL" dirty="0"/>
              <a:t>Wysoka retencja </a:t>
            </a:r>
            <a:r>
              <a:rPr lang="pl-PL" dirty="0" err="1"/>
              <a:t>Garners</a:t>
            </a:r>
            <a:r>
              <a:rPr lang="pl-PL" dirty="0"/>
              <a:t> w małej inwestycji</a:t>
            </a:r>
          </a:p>
          <a:p>
            <a:pPr marL="342900" indent="-342900" fontAlgn="base">
              <a:buFont typeface="Wingdings" panose="05000000000000000000" pitchFamily="2" charset="2"/>
              <a:buChar char="ü"/>
            </a:pPr>
            <a:r>
              <a:rPr lang="pl-PL" dirty="0"/>
              <a:t>Pomaga w zapobieganiu marnowaniu czasu, pieniędzy i wysiłków</a:t>
            </a:r>
          </a:p>
          <a:p>
            <a:pPr marL="342900" indent="-342900" fontAlgn="base">
              <a:buFont typeface="Wingdings" panose="05000000000000000000" pitchFamily="2" charset="2"/>
              <a:buChar char="ü"/>
            </a:pPr>
            <a:r>
              <a:rPr lang="pl-PL" dirty="0"/>
              <a:t>Ustaw ścieżkę dla większej wykonalności i wartości</a:t>
            </a:r>
            <a:endParaRPr lang="en-IE" dirty="0"/>
          </a:p>
          <a:p>
            <a:endParaRPr lang="en-IE" dirty="0">
              <a:solidFill>
                <a:srgbClr val="525252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8745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01705EC-2619-43D7-85F8-AACB69F1BB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l-PL" dirty="0"/>
              <a:t>Obejrzyj</a:t>
            </a:r>
            <a:r>
              <a:rPr lang="en-IE" dirty="0"/>
              <a:t> </a:t>
            </a:r>
            <a:r>
              <a:rPr lang="en-IE" dirty="0" err="1"/>
              <a:t>Wideo</a:t>
            </a:r>
            <a:r>
              <a:rPr lang="en-IE" dirty="0"/>
              <a:t>: MVP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1F07F-361F-4E6C-9FED-C30AD5B411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936182"/>
            <a:ext cx="12192000" cy="704485"/>
          </a:xfrm>
        </p:spPr>
        <p:txBody>
          <a:bodyPr/>
          <a:lstStyle/>
          <a:p>
            <a:r>
              <a:rPr lang="pl-PL" sz="2400" dirty="0"/>
              <a:t>MVP może pomóc przetestować twoje hipotezy dotyczące rynku i klientów, zanim poświęcisz zbyt dużo czasu na tworzenie i wysyłkę produktu.</a:t>
            </a:r>
          </a:p>
          <a:p>
            <a:endParaRPr lang="pl-PL" sz="2400" dirty="0"/>
          </a:p>
          <a:p>
            <a:endParaRPr lang="en-IE" sz="240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7453EC9-AECB-4A9E-BEF5-38E7A81BD58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6" name="Online Media 5" title="The Lean Approach: Minimum Viable Products">
            <a:hlinkClick r:id="" action="ppaction://media"/>
            <a:extLst>
              <a:ext uri="{FF2B5EF4-FFF2-40B4-BE49-F238E27FC236}">
                <a16:creationId xmlns:a16="http://schemas.microsoft.com/office/drawing/2014/main" id="{3397DAD6-0D96-4226-B18B-FEAB9BC970B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189514" y="1893434"/>
            <a:ext cx="5660345" cy="347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81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653F3E3-2296-42AD-A75C-FBC8FD6A875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IE" b="1" dirty="0"/>
              <a:t>17 </a:t>
            </a:r>
            <a:r>
              <a:rPr lang="pl-PL" b="1" dirty="0"/>
              <a:t>Przykładów</a:t>
            </a:r>
            <a:r>
              <a:rPr lang="en-IE" b="1" dirty="0"/>
              <a:t> MVP’s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2307E6-A578-47E0-88E8-7F33018BEE9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kumimoji="1" lang="en-US" altLang="ja-JP" b="1" dirty="0">
                <a:latin typeface="Calibri" charset="0"/>
                <a:ea typeface="MS PGothic" charset="-128"/>
              </a:rPr>
              <a:t>Minimum Viable Product (MVP)</a:t>
            </a:r>
          </a:p>
          <a:p>
            <a:endParaRPr lang="en-IE" dirty="0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2708B391-7206-4C64-B7D2-0D836F8DFF6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1483" b="114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38397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669387" y="1050248"/>
            <a:ext cx="7407087" cy="1187987"/>
          </a:xfrm>
          <a:noFill/>
        </p:spPr>
        <p:txBody>
          <a:bodyPr>
            <a:normAutofit/>
          </a:bodyPr>
          <a:lstStyle/>
          <a:p>
            <a:r>
              <a:rPr lang="pl-PL" b="1" dirty="0">
                <a:solidFill>
                  <a:srgbClr val="10B1A2"/>
                </a:solidFill>
              </a:rPr>
              <a:t>Czym jest</a:t>
            </a:r>
            <a:r>
              <a:rPr lang="en-US" b="1" dirty="0">
                <a:solidFill>
                  <a:srgbClr val="10B1A2"/>
                </a:solidFill>
              </a:rPr>
              <a:t> Proof of Concept?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836276" y="2117448"/>
            <a:ext cx="8124495" cy="3975101"/>
          </a:xfrm>
        </p:spPr>
        <p:txBody>
          <a:bodyPr/>
          <a:lstStyle/>
          <a:p>
            <a:pPr>
              <a:spcBef>
                <a:spcPts val="400"/>
              </a:spcBef>
            </a:pPr>
            <a:r>
              <a:rPr lang="en-US" b="1" dirty="0">
                <a:solidFill>
                  <a:srgbClr val="E63275"/>
                </a:solidFill>
              </a:rPr>
              <a:t>Proof of Concept (</a:t>
            </a:r>
            <a:r>
              <a:rPr lang="en-US" b="1" dirty="0" err="1">
                <a:solidFill>
                  <a:srgbClr val="E63275"/>
                </a:solidFill>
              </a:rPr>
              <a:t>PoC</a:t>
            </a:r>
            <a:r>
              <a:rPr lang="en-US" b="1" dirty="0">
                <a:solidFill>
                  <a:srgbClr val="E63275"/>
                </a:solidFill>
              </a:rPr>
              <a:t>)</a:t>
            </a:r>
            <a:r>
              <a:rPr lang="pl-PL" b="1" dirty="0">
                <a:solidFill>
                  <a:srgbClr val="E63275"/>
                </a:solidFill>
              </a:rPr>
              <a:t> </a:t>
            </a:r>
            <a:r>
              <a:rPr lang="pl-PL" dirty="0"/>
              <a:t>to małe ćwiczenie sprawdzające pomysł lub założenie projektowe.</a:t>
            </a:r>
          </a:p>
          <a:p>
            <a:pPr>
              <a:spcBef>
                <a:spcPts val="400"/>
              </a:spcBef>
            </a:pPr>
            <a:endParaRPr lang="pl-PL" dirty="0"/>
          </a:p>
          <a:p>
            <a:pPr>
              <a:spcBef>
                <a:spcPts val="400"/>
              </a:spcBef>
            </a:pPr>
            <a:r>
              <a:rPr lang="pl-PL" dirty="0"/>
              <a:t>Głównym celem opracowania POC jest wykazanie funkcjonalności i zweryfikowanie pewnej koncepcji lub teorii, które można osiągnąć w fazie rozwoju.</a:t>
            </a:r>
          </a:p>
          <a:p>
            <a:pPr>
              <a:spcBef>
                <a:spcPts val="400"/>
              </a:spcBef>
            </a:pPr>
            <a:r>
              <a:rPr lang="pl-PL" dirty="0"/>
              <a:t>Podejmując proces weryfikacji koncepcji (POC), </a:t>
            </a:r>
            <a:r>
              <a:rPr lang="pl-PL" b="1" dirty="0"/>
              <a:t>gromadzisz wystarczające dowody na techniczną wykonalność swojego produktu lub usługi.</a:t>
            </a:r>
            <a:r>
              <a:rPr lang="pl-PL" dirty="0"/>
              <a:t> Niektóre komercyjne założenia lub wnioski dotyczące wykonalności mogą wymagać dostosowania w miarę pojawiania się nowej wiedzy o produkcie.</a:t>
            </a:r>
          </a:p>
          <a:p>
            <a:pPr>
              <a:spcBef>
                <a:spcPts val="400"/>
              </a:spcBef>
            </a:pPr>
            <a:endParaRPr lang="pl-PL" b="1" dirty="0">
              <a:solidFill>
                <a:srgbClr val="E63275"/>
              </a:solidFill>
            </a:endParaRPr>
          </a:p>
          <a:p>
            <a:pPr>
              <a:spcBef>
                <a:spcPts val="400"/>
              </a:spcBef>
            </a:pPr>
            <a:endParaRPr lang="en-IE" dirty="0"/>
          </a:p>
          <a:p>
            <a:pPr>
              <a:spcBef>
                <a:spcPts val="400"/>
              </a:spcBef>
            </a:pPr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5" t="-36733" r="15399" b="-24277"/>
          <a:stretch/>
        </p:blipFill>
        <p:spPr>
          <a:xfrm>
            <a:off x="0" y="1644242"/>
            <a:ext cx="3669387" cy="5213758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04976A-CDC4-4C7C-ADFC-A98311C58B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4064" y="428625"/>
            <a:ext cx="8015008" cy="1276501"/>
          </a:xfrm>
        </p:spPr>
        <p:txBody>
          <a:bodyPr>
            <a:normAutofit/>
          </a:bodyPr>
          <a:lstStyle/>
          <a:p>
            <a:pPr marL="277813">
              <a:spcBef>
                <a:spcPts val="400"/>
              </a:spcBef>
            </a:pPr>
            <a:r>
              <a:rPr kumimoji="1" lang="en-US" altLang="ja-JP" b="1" i="1" dirty="0">
                <a:solidFill>
                  <a:srgbClr val="E95273"/>
                </a:solidFill>
                <a:latin typeface="Calibri" charset="0"/>
                <a:ea typeface="MS PGothic" charset="-128"/>
              </a:rPr>
              <a:t>17 Common Examples of Successful MVPs </a:t>
            </a:r>
            <a:endParaRPr lang="en-IE" b="1" i="1" dirty="0">
              <a:solidFill>
                <a:srgbClr val="E95273"/>
              </a:solidFill>
            </a:endParaRPr>
          </a:p>
          <a:p>
            <a:endParaRPr lang="en-IE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1E6A82-F77D-426A-B7E8-4621DFE469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13099" y="3492985"/>
            <a:ext cx="4247261" cy="2352675"/>
          </a:xfrm>
        </p:spPr>
        <p:txBody>
          <a:bodyPr/>
          <a:lstStyle/>
          <a:p>
            <a:pPr>
              <a:spcBef>
                <a:spcPts val="400"/>
              </a:spcBef>
            </a:pPr>
            <a:endParaRPr lang="pl-PL" sz="2000" b="1" dirty="0"/>
          </a:p>
          <a:p>
            <a:pPr marL="355600" indent="-355600">
              <a:spcBef>
                <a:spcPts val="400"/>
              </a:spcBef>
              <a:buFont typeface="+mj-lt"/>
              <a:buAutoNum type="arabicPeriod"/>
            </a:pPr>
            <a:r>
              <a:rPr lang="en-IE" sz="2000" b="1" dirty="0">
                <a:solidFill>
                  <a:srgbClr val="E95273"/>
                </a:solidFill>
              </a:rPr>
              <a:t> </a:t>
            </a:r>
            <a:r>
              <a:rPr lang="pl-PL" sz="2000" b="1" dirty="0">
                <a:solidFill>
                  <a:srgbClr val="E95273"/>
                </a:solidFill>
              </a:rPr>
              <a:t>Facebook </a:t>
            </a:r>
            <a:r>
              <a:rPr lang="pl-PL" sz="2000" dirty="0"/>
              <a:t>połączył studentów ze sobą za pośrednictwem swojej uczelni lub klasy</a:t>
            </a:r>
          </a:p>
          <a:p>
            <a:pPr marL="355600" indent="-355600">
              <a:spcBef>
                <a:spcPts val="400"/>
              </a:spcBef>
              <a:buFont typeface="+mj-lt"/>
              <a:buAutoNum type="arabicPeriod"/>
            </a:pPr>
            <a:r>
              <a:rPr lang="pl-PL" sz="2000" b="1" dirty="0">
                <a:solidFill>
                  <a:srgbClr val="E95273"/>
                </a:solidFill>
              </a:rPr>
              <a:t>Kupony </a:t>
            </a:r>
            <a:r>
              <a:rPr lang="pl-PL" sz="2000" b="1" dirty="0" err="1">
                <a:solidFill>
                  <a:srgbClr val="E95273"/>
                </a:solidFill>
              </a:rPr>
              <a:t>Groupon</a:t>
            </a:r>
            <a:r>
              <a:rPr lang="pl-PL" sz="2000" b="1" dirty="0">
                <a:solidFill>
                  <a:srgbClr val="E95273"/>
                </a:solidFill>
              </a:rPr>
              <a:t> </a:t>
            </a:r>
            <a:r>
              <a:rPr lang="pl-PL" sz="2000" dirty="0"/>
              <a:t>uruchomiono z witryną </a:t>
            </a:r>
            <a:r>
              <a:rPr lang="pl-PL" sz="2000" dirty="0" err="1"/>
              <a:t>WordPress</a:t>
            </a:r>
            <a:r>
              <a:rPr lang="pl-PL" sz="2000" dirty="0"/>
              <a:t> i wysłano do subskrybentów pliki PDF w wiadomości e-mail</a:t>
            </a:r>
          </a:p>
          <a:p>
            <a:pPr marL="355600" indent="-355600">
              <a:spcBef>
                <a:spcPts val="400"/>
              </a:spcBef>
              <a:buFont typeface="+mj-lt"/>
              <a:buAutoNum type="arabicPeriod"/>
            </a:pPr>
            <a:endParaRPr lang="pl-PL" b="1" dirty="0"/>
          </a:p>
          <a:p>
            <a:pPr marL="355600" indent="-355600">
              <a:spcBef>
                <a:spcPts val="400"/>
              </a:spcBef>
              <a:buFont typeface="+mj-lt"/>
              <a:buAutoNum type="arabicPeriod"/>
            </a:pPr>
            <a:endParaRPr lang="en-I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981BA3-AB0B-4774-8D6B-DDA518E2159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65526" y="3762375"/>
            <a:ext cx="4099165" cy="3975101"/>
          </a:xfrm>
        </p:spPr>
        <p:txBody>
          <a:bodyPr/>
          <a:lstStyle/>
          <a:p>
            <a:pPr marL="457200" indent="-457200">
              <a:spcBef>
                <a:spcPts val="400"/>
              </a:spcBef>
              <a:buFont typeface="+mj-lt"/>
              <a:buAutoNum type="arabicPeriod" startAt="3"/>
            </a:pPr>
            <a:r>
              <a:rPr lang="pl-PL" sz="2000" b="1" dirty="0">
                <a:solidFill>
                  <a:srgbClr val="E95273"/>
                </a:solidFill>
              </a:rPr>
              <a:t>Airbnb </a:t>
            </a:r>
            <a:r>
              <a:rPr lang="pl-PL" sz="2000" dirty="0"/>
              <a:t>partnerzy mieli trudności z opłaceniem czynszu i znaleźli rozwiązanie</a:t>
            </a:r>
          </a:p>
          <a:p>
            <a:pPr marL="457200" indent="-457200">
              <a:spcBef>
                <a:spcPts val="400"/>
              </a:spcBef>
              <a:buFont typeface="+mj-lt"/>
              <a:buAutoNum type="arabicPeriod" startAt="3"/>
            </a:pPr>
            <a:r>
              <a:rPr lang="pl-PL" sz="2000" b="1" dirty="0">
                <a:solidFill>
                  <a:srgbClr val="E95273"/>
                </a:solidFill>
              </a:rPr>
              <a:t>Amazon </a:t>
            </a:r>
            <a:r>
              <a:rPr lang="pl-PL" sz="2000" dirty="0"/>
              <a:t>zaczął sprzedawać książki online</a:t>
            </a:r>
          </a:p>
          <a:p>
            <a:pPr marL="457200" indent="-457200">
              <a:spcBef>
                <a:spcPts val="400"/>
              </a:spcBef>
              <a:buFont typeface="+mj-lt"/>
              <a:buAutoNum type="arabicPeriod" startAt="3"/>
            </a:pPr>
            <a:endParaRPr lang="pl-PL" b="1" dirty="0">
              <a:solidFill>
                <a:srgbClr val="E95273"/>
              </a:solidFill>
            </a:endParaRPr>
          </a:p>
          <a:p>
            <a:pPr marL="457200" indent="-457200">
              <a:spcBef>
                <a:spcPts val="400"/>
              </a:spcBef>
              <a:buFont typeface="+mj-lt"/>
              <a:buAutoNum type="arabicPeriod" startAt="3"/>
            </a:pPr>
            <a:endParaRPr lang="en-IE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EF148BE-EBB4-44A4-A972-A52B4053198B}"/>
              </a:ext>
            </a:extLst>
          </p:cNvPr>
          <p:cNvSpPr txBox="1">
            <a:spLocks/>
          </p:cNvSpPr>
          <p:nvPr/>
        </p:nvSpPr>
        <p:spPr>
          <a:xfrm>
            <a:off x="3213099" y="1970063"/>
            <a:ext cx="8751592" cy="198378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>
                <a:solidFill>
                  <a:srgbClr val="6D6E6C"/>
                </a:solidFill>
              </a:rPr>
              <a:t>Startupy muszą szybciej niż kiedykolwiek wprowadzać swoje produkty na rynek w coraz bardziej konkurencyjnym świecie. Taką drogą jest MVP, ale musisz być w stanie zapewnić odpowiednie kluczowe funkcje, które wyróżniają klientów i zwiększają ich wartość, aby przyciągnąć klientów i inwestorów, zanim rynek zacznie się rozwijać.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58D34A-FBFA-477F-A941-CB6F3EC20EFD}"/>
              </a:ext>
            </a:extLst>
          </p:cNvPr>
          <p:cNvSpPr/>
          <p:nvPr/>
        </p:nvSpPr>
        <p:spPr>
          <a:xfrm>
            <a:off x="3554063" y="5997845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400"/>
              </a:spcBef>
            </a:pPr>
            <a:r>
              <a:rPr lang="en-IE" sz="1200" b="1" dirty="0" err="1">
                <a:solidFill>
                  <a:srgbClr val="7F7F7F"/>
                </a:solidFill>
              </a:rPr>
              <a:t>Źródło</a:t>
            </a:r>
            <a:r>
              <a:rPr lang="en-IE" sz="1200" b="1" dirty="0">
                <a:solidFill>
                  <a:srgbClr val="7F7F7F"/>
                </a:solidFill>
              </a:rPr>
              <a:t>: </a:t>
            </a:r>
            <a:r>
              <a:rPr lang="en-IE" sz="1200" dirty="0">
                <a:solidFill>
                  <a:srgbClr val="7F7F7F"/>
                </a:solidFill>
                <a:hlinkClick r:id="rId2"/>
              </a:rPr>
              <a:t>Howwedostartups.com</a:t>
            </a:r>
            <a:r>
              <a:rPr lang="en-IE" sz="1200" dirty="0">
                <a:solidFill>
                  <a:srgbClr val="7F7F7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65316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1E6A82-F77D-426A-B7E8-4621DFE469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28951" y="2038350"/>
            <a:ext cx="4580636" cy="2352675"/>
          </a:xfrm>
        </p:spPr>
        <p:txBody>
          <a:bodyPr/>
          <a:lstStyle/>
          <a:p>
            <a:pPr marL="401638" indent="-401638">
              <a:spcBef>
                <a:spcPts val="400"/>
              </a:spcBef>
              <a:buFont typeface="+mj-lt"/>
              <a:buAutoNum type="arabicPeriod" startAt="5"/>
            </a:pPr>
            <a:r>
              <a:rPr lang="pl-PL" sz="2000" b="1" dirty="0" err="1">
                <a:solidFill>
                  <a:srgbClr val="E95273"/>
                </a:solidFill>
              </a:rPr>
              <a:t>Dropbox</a:t>
            </a:r>
            <a:r>
              <a:rPr lang="pl-PL" sz="2000" b="1" dirty="0">
                <a:solidFill>
                  <a:srgbClr val="E95273"/>
                </a:solidFill>
              </a:rPr>
              <a:t> </a:t>
            </a:r>
            <a:r>
              <a:rPr lang="pl-PL" sz="2000" dirty="0"/>
              <a:t>udawał, że przygotował swój produkt, tworząc wideo wyjaśniające</a:t>
            </a:r>
          </a:p>
          <a:p>
            <a:pPr marL="401638" indent="-401638">
              <a:spcBef>
                <a:spcPts val="400"/>
              </a:spcBef>
              <a:buFont typeface="+mj-lt"/>
              <a:buAutoNum type="arabicPeriod" startAt="5"/>
            </a:pPr>
            <a:r>
              <a:rPr lang="pl-PL" sz="2000" b="1" dirty="0">
                <a:solidFill>
                  <a:srgbClr val="E95273"/>
                </a:solidFill>
              </a:rPr>
              <a:t>Firma </a:t>
            </a:r>
            <a:r>
              <a:rPr lang="pl-PL" sz="2000" b="1" dirty="0" err="1">
                <a:solidFill>
                  <a:srgbClr val="E95273"/>
                </a:solidFill>
              </a:rPr>
              <a:t>Zynga</a:t>
            </a:r>
            <a:r>
              <a:rPr lang="pl-PL" sz="2000" dirty="0"/>
              <a:t> opracowała </a:t>
            </a:r>
            <a:r>
              <a:rPr lang="pl-PL" sz="2000" dirty="0" err="1"/>
              <a:t>Farmville</a:t>
            </a:r>
            <a:r>
              <a:rPr lang="pl-PL" sz="2000" dirty="0"/>
              <a:t>, publikując na Facebooku.</a:t>
            </a:r>
          </a:p>
          <a:p>
            <a:pPr marL="401638" indent="-401638">
              <a:spcBef>
                <a:spcPts val="400"/>
              </a:spcBef>
              <a:buFont typeface="+mj-lt"/>
              <a:buAutoNum type="arabicPeriod" startAt="5"/>
            </a:pPr>
            <a:r>
              <a:rPr lang="pl-PL" sz="2000" b="1" dirty="0" err="1">
                <a:solidFill>
                  <a:srgbClr val="E95273"/>
                </a:solidFill>
              </a:rPr>
              <a:t>Pebble</a:t>
            </a:r>
            <a:r>
              <a:rPr lang="pl-PL" sz="2000" b="1" dirty="0">
                <a:solidFill>
                  <a:srgbClr val="E95273"/>
                </a:solidFill>
              </a:rPr>
              <a:t> Smartwatch </a:t>
            </a:r>
            <a:r>
              <a:rPr lang="pl-PL" sz="2000" dirty="0"/>
              <a:t>wielkości monety</a:t>
            </a:r>
          </a:p>
          <a:p>
            <a:pPr marL="401638" indent="-401638">
              <a:spcBef>
                <a:spcPts val="400"/>
              </a:spcBef>
              <a:buFont typeface="+mj-lt"/>
              <a:buAutoNum type="arabicPeriod" startAt="5"/>
            </a:pPr>
            <a:r>
              <a:rPr lang="pl-PL" sz="2000" b="1" dirty="0" err="1">
                <a:solidFill>
                  <a:srgbClr val="E95273"/>
                </a:solidFill>
              </a:rPr>
              <a:t>Zappos</a:t>
            </a:r>
            <a:r>
              <a:rPr lang="pl-PL" sz="2000" b="1" dirty="0">
                <a:solidFill>
                  <a:srgbClr val="E95273"/>
                </a:solidFill>
              </a:rPr>
              <a:t> </a:t>
            </a:r>
            <a:r>
              <a:rPr lang="pl-PL" sz="2000" dirty="0"/>
              <a:t>zajął się sprzedażą obuwia bez zapasów</a:t>
            </a:r>
          </a:p>
          <a:p>
            <a:pPr marL="401638" indent="-401638">
              <a:spcBef>
                <a:spcPts val="400"/>
              </a:spcBef>
              <a:buFont typeface="+mj-lt"/>
              <a:buAutoNum type="arabicPeriod" startAt="5"/>
            </a:pPr>
            <a:r>
              <a:rPr lang="pl-PL" sz="2000" b="1" dirty="0" err="1">
                <a:solidFill>
                  <a:srgbClr val="E95273"/>
                </a:solidFill>
              </a:rPr>
              <a:t>Etzy</a:t>
            </a:r>
            <a:r>
              <a:rPr lang="pl-PL" sz="2000" b="1" dirty="0">
                <a:solidFill>
                  <a:srgbClr val="E95273"/>
                </a:solidFill>
              </a:rPr>
              <a:t> </a:t>
            </a:r>
            <a:r>
              <a:rPr lang="pl-PL" sz="2000" dirty="0"/>
              <a:t>znalazł publiczność, która potrzebowała rezonansu własnego MVP.</a:t>
            </a:r>
          </a:p>
          <a:p>
            <a:pPr marL="401638" indent="-401638">
              <a:spcBef>
                <a:spcPts val="400"/>
              </a:spcBef>
              <a:buFont typeface="+mj-lt"/>
              <a:buAutoNum type="arabicPeriod" startAt="5"/>
            </a:pPr>
            <a:endParaRPr lang="pl-PL" b="1" dirty="0">
              <a:solidFill>
                <a:srgbClr val="E95273"/>
              </a:solidFill>
            </a:endParaRPr>
          </a:p>
          <a:p>
            <a:pPr marL="401638" indent="-401638">
              <a:spcBef>
                <a:spcPts val="400"/>
              </a:spcBef>
              <a:buFont typeface="+mj-lt"/>
              <a:buAutoNum type="arabicPeriod" startAt="5"/>
            </a:pPr>
            <a:endParaRPr lang="en-I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981BA3-AB0B-4774-8D6B-DDA518E2159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73157" y="1987156"/>
            <a:ext cx="4220461" cy="3975101"/>
          </a:xfrm>
        </p:spPr>
        <p:txBody>
          <a:bodyPr/>
          <a:lstStyle/>
          <a:p>
            <a:pPr marL="541338" indent="-541338">
              <a:spcBef>
                <a:spcPts val="400"/>
              </a:spcBef>
              <a:buFont typeface="+mj-lt"/>
              <a:buAutoNum type="arabicPeriod" startAt="10"/>
            </a:pPr>
            <a:r>
              <a:rPr lang="pl-PL" sz="2000" b="1" dirty="0">
                <a:solidFill>
                  <a:srgbClr val="E95273"/>
                </a:solidFill>
              </a:rPr>
              <a:t>Bufor</a:t>
            </a:r>
            <a:r>
              <a:rPr lang="pl-PL" sz="2000" dirty="0"/>
              <a:t> utworzył stronę docelową z różnymi cenami i funkcjami, subskrybując listę oczekujących</a:t>
            </a:r>
          </a:p>
          <a:p>
            <a:pPr marL="541338" indent="-541338">
              <a:spcBef>
                <a:spcPts val="400"/>
              </a:spcBef>
              <a:buFont typeface="+mj-lt"/>
              <a:buAutoNum type="arabicPeriod" startAt="10"/>
            </a:pPr>
            <a:r>
              <a:rPr lang="pl-PL" sz="2000" b="1" dirty="0">
                <a:solidFill>
                  <a:srgbClr val="E95273"/>
                </a:solidFill>
              </a:rPr>
              <a:t>Twitter </a:t>
            </a:r>
            <a:r>
              <a:rPr lang="pl-PL" sz="2000" dirty="0"/>
              <a:t>był platformą SMS do użytku wewnętrznego</a:t>
            </a:r>
          </a:p>
          <a:p>
            <a:pPr marL="541338" indent="-541338">
              <a:spcBef>
                <a:spcPts val="400"/>
              </a:spcBef>
              <a:buFont typeface="+mj-lt"/>
              <a:buAutoNum type="arabicPeriod" startAt="10"/>
            </a:pPr>
            <a:r>
              <a:rPr lang="pl-PL" sz="2000" b="1" dirty="0" err="1">
                <a:solidFill>
                  <a:srgbClr val="E95273"/>
                </a:solidFill>
              </a:rPr>
              <a:t>Foursquare</a:t>
            </a:r>
            <a:r>
              <a:rPr lang="pl-PL" sz="2000" dirty="0"/>
              <a:t> zaczął od ograniczonej funkcjonalności</a:t>
            </a:r>
          </a:p>
          <a:p>
            <a:pPr marL="541338" indent="-541338">
              <a:spcBef>
                <a:spcPts val="400"/>
              </a:spcBef>
              <a:buFont typeface="+mj-lt"/>
              <a:buAutoNum type="arabicPeriod" startAt="10"/>
            </a:pPr>
            <a:r>
              <a:rPr lang="pl-PL" sz="2000" b="1" dirty="0" err="1">
                <a:solidFill>
                  <a:srgbClr val="E95273"/>
                </a:solidFill>
              </a:rPr>
              <a:t>Spotify</a:t>
            </a:r>
            <a:r>
              <a:rPr lang="pl-PL" sz="2000" dirty="0"/>
              <a:t> zaczęło jako zamknięta beta, aby przetestować rynek. Podpisani artyści kiedyś wiedzieli, że ludzie chcą</a:t>
            </a:r>
          </a:p>
          <a:p>
            <a:pPr marL="541338" indent="-541338">
              <a:spcBef>
                <a:spcPts val="400"/>
              </a:spcBef>
              <a:buFont typeface="+mj-lt"/>
              <a:buAutoNum type="arabicPeriod" startAt="10"/>
            </a:pPr>
            <a:endParaRPr lang="pl-PL" dirty="0"/>
          </a:p>
          <a:p>
            <a:pPr marL="541338" indent="-541338">
              <a:spcBef>
                <a:spcPts val="400"/>
              </a:spcBef>
              <a:buFont typeface="+mj-lt"/>
              <a:buAutoNum type="arabicPeriod" startAt="10"/>
            </a:pPr>
            <a:endParaRPr lang="en-I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58D34A-FBFA-477F-A941-CB6F3EC20EFD}"/>
              </a:ext>
            </a:extLst>
          </p:cNvPr>
          <p:cNvSpPr/>
          <p:nvPr/>
        </p:nvSpPr>
        <p:spPr>
          <a:xfrm>
            <a:off x="3487388" y="6381870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400"/>
              </a:spcBef>
            </a:pPr>
            <a:r>
              <a:rPr lang="en-IE" sz="1200" b="1" dirty="0" err="1">
                <a:solidFill>
                  <a:srgbClr val="7F7F7F"/>
                </a:solidFill>
              </a:rPr>
              <a:t>Źródło</a:t>
            </a:r>
            <a:r>
              <a:rPr lang="en-IE" sz="1200" b="1" dirty="0">
                <a:solidFill>
                  <a:srgbClr val="7F7F7F"/>
                </a:solidFill>
              </a:rPr>
              <a:t>: </a:t>
            </a:r>
            <a:r>
              <a:rPr lang="en-IE" sz="1200" dirty="0">
                <a:solidFill>
                  <a:srgbClr val="7F7F7F"/>
                </a:solidFill>
                <a:hlinkClick r:id="rId2"/>
              </a:rPr>
              <a:t>Howwedostartups.com</a:t>
            </a:r>
            <a:r>
              <a:rPr lang="en-IE" sz="1200" dirty="0">
                <a:solidFill>
                  <a:srgbClr val="7F7F7F"/>
                </a:solidFill>
              </a:rPr>
              <a:t> 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BC989B9-1C55-421D-AA06-F4009E24D237}"/>
              </a:ext>
            </a:extLst>
          </p:cNvPr>
          <p:cNvSpPr txBox="1">
            <a:spLocks/>
          </p:cNvSpPr>
          <p:nvPr/>
        </p:nvSpPr>
        <p:spPr>
          <a:xfrm>
            <a:off x="3554064" y="428625"/>
            <a:ext cx="8015008" cy="1138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rgbClr val="6D6E6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7813">
              <a:spcBef>
                <a:spcPts val="400"/>
              </a:spcBef>
            </a:pPr>
            <a:r>
              <a:rPr kumimoji="1" lang="en-US" altLang="ja-JP" b="1" i="1" dirty="0">
                <a:solidFill>
                  <a:srgbClr val="E95273"/>
                </a:solidFill>
                <a:latin typeface="Calibri" charset="0"/>
                <a:ea typeface="MS PGothic" charset="-128"/>
              </a:rPr>
              <a:t>17 Common Examples of Successful MVPs </a:t>
            </a:r>
            <a:endParaRPr lang="en-IE" b="1" i="1" dirty="0">
              <a:solidFill>
                <a:srgbClr val="E95273"/>
              </a:solidFill>
            </a:endParaRPr>
          </a:p>
          <a:p>
            <a:endParaRPr lang="en-IE" b="1" dirty="0"/>
          </a:p>
        </p:txBody>
      </p:sp>
    </p:spTree>
    <p:extLst>
      <p:ext uri="{BB962C8B-B14F-4D97-AF65-F5344CB8AC3E}">
        <p14:creationId xmlns:p14="http://schemas.microsoft.com/office/powerpoint/2010/main" val="33515506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1E6A82-F77D-426A-B7E8-4621DFE469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28951" y="2038350"/>
            <a:ext cx="4580636" cy="2352675"/>
          </a:xfrm>
        </p:spPr>
        <p:txBody>
          <a:bodyPr/>
          <a:lstStyle/>
          <a:p>
            <a:pPr marL="457200" indent="-457200">
              <a:spcBef>
                <a:spcPts val="400"/>
              </a:spcBef>
              <a:buFont typeface="+mj-lt"/>
              <a:buAutoNum type="arabicPeriod" startAt="14"/>
            </a:pPr>
            <a:r>
              <a:rPr lang="pl-PL" b="1" dirty="0">
                <a:solidFill>
                  <a:srgbClr val="E95273"/>
                </a:solidFill>
              </a:rPr>
              <a:t>Uber</a:t>
            </a:r>
            <a:r>
              <a:rPr lang="pl-PL" dirty="0"/>
              <a:t> zaczął podłączać sterowniki do właścicieli </a:t>
            </a:r>
            <a:r>
              <a:rPr lang="pl-PL" dirty="0" err="1"/>
              <a:t>iPhone'ów</a:t>
            </a:r>
            <a:endParaRPr lang="pl-PL" dirty="0"/>
          </a:p>
          <a:p>
            <a:pPr marL="457200" indent="-457200">
              <a:spcBef>
                <a:spcPts val="400"/>
              </a:spcBef>
              <a:buFont typeface="+mj-lt"/>
              <a:buAutoNum type="arabicPeriod" startAt="14"/>
            </a:pPr>
            <a:r>
              <a:rPr lang="pl-PL" dirty="0"/>
              <a:t>Pierwsza wersja </a:t>
            </a:r>
            <a:r>
              <a:rPr lang="pl-PL" dirty="0" err="1"/>
              <a:t>i</a:t>
            </a:r>
            <a:r>
              <a:rPr lang="pl-PL" b="1" dirty="0" err="1">
                <a:solidFill>
                  <a:srgbClr val="E95273"/>
                </a:solidFill>
              </a:rPr>
              <a:t>Phone'a</a:t>
            </a:r>
            <a:r>
              <a:rPr lang="pl-PL" dirty="0"/>
              <a:t> nie miała wielu podstawowych funkcji</a:t>
            </a:r>
          </a:p>
          <a:p>
            <a:pPr marL="457200" indent="-457200">
              <a:spcBef>
                <a:spcPts val="400"/>
              </a:spcBef>
              <a:buFont typeface="+mj-lt"/>
              <a:buAutoNum type="arabicPeriod" startAt="14"/>
            </a:pPr>
            <a:endParaRPr lang="pl-PL" b="1" dirty="0">
              <a:solidFill>
                <a:srgbClr val="E95273"/>
              </a:solidFill>
            </a:endParaRPr>
          </a:p>
          <a:p>
            <a:pPr marL="457200" indent="-457200">
              <a:spcBef>
                <a:spcPts val="400"/>
              </a:spcBef>
              <a:buFont typeface="+mj-lt"/>
              <a:buAutoNum type="arabicPeriod" startAt="14"/>
            </a:pPr>
            <a:endParaRPr lang="en-I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981BA3-AB0B-4774-8D6B-DDA518E2159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742939" y="2055947"/>
            <a:ext cx="4220461" cy="3975101"/>
          </a:xfrm>
        </p:spPr>
        <p:txBody>
          <a:bodyPr/>
          <a:lstStyle/>
          <a:p>
            <a:pPr marL="457200" indent="-457200">
              <a:spcBef>
                <a:spcPts val="400"/>
              </a:spcBef>
              <a:buFont typeface="+mj-lt"/>
              <a:buAutoNum type="arabicPeriod" startAt="16"/>
            </a:pPr>
            <a:r>
              <a:rPr lang="pl-PL" b="1" dirty="0" err="1">
                <a:solidFill>
                  <a:srgbClr val="E95273"/>
                </a:solidFill>
              </a:rPr>
              <a:t>AngelList</a:t>
            </a:r>
            <a:r>
              <a:rPr lang="pl-PL" dirty="0"/>
              <a:t> przetestował swój pomysł na usługę, wykonując proste informacje e-mail dla inwestorów</a:t>
            </a:r>
          </a:p>
          <a:p>
            <a:pPr marL="457200" indent="-457200">
              <a:spcBef>
                <a:spcPts val="400"/>
              </a:spcBef>
              <a:buFont typeface="+mj-lt"/>
              <a:buAutoNum type="arabicPeriod" startAt="16"/>
            </a:pPr>
            <a:r>
              <a:rPr lang="pl-PL" dirty="0"/>
              <a:t>Poszukiwanie produktu rozpoczęło się od narzędzia o nazwie</a:t>
            </a:r>
            <a:r>
              <a:rPr lang="pl-PL" b="1" dirty="0">
                <a:solidFill>
                  <a:srgbClr val="E95273"/>
                </a:solidFill>
              </a:rPr>
              <a:t> </a:t>
            </a:r>
            <a:r>
              <a:rPr lang="pl-PL" b="1" dirty="0" err="1">
                <a:solidFill>
                  <a:srgbClr val="E95273"/>
                </a:solidFill>
              </a:rPr>
              <a:t>Lindydink</a:t>
            </a:r>
            <a:r>
              <a:rPr lang="pl-PL" dirty="0"/>
              <a:t>, które umożliwia członkom udostępnianie</a:t>
            </a:r>
          </a:p>
          <a:p>
            <a:pPr marL="457200" indent="-457200">
              <a:spcBef>
                <a:spcPts val="400"/>
              </a:spcBef>
              <a:buFont typeface="+mj-lt"/>
              <a:buAutoNum type="arabicPeriod" startAt="16"/>
            </a:pPr>
            <a:endParaRPr lang="pl-PL" dirty="0"/>
          </a:p>
          <a:p>
            <a:pPr marL="457200" indent="-457200">
              <a:spcBef>
                <a:spcPts val="400"/>
              </a:spcBef>
              <a:buFont typeface="+mj-lt"/>
              <a:buAutoNum type="arabicPeriod" startAt="16"/>
            </a:pPr>
            <a:endParaRPr lang="en-I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58D34A-FBFA-477F-A941-CB6F3EC20EFD}"/>
              </a:ext>
            </a:extLst>
          </p:cNvPr>
          <p:cNvSpPr/>
          <p:nvPr/>
        </p:nvSpPr>
        <p:spPr>
          <a:xfrm>
            <a:off x="3487388" y="6381870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400"/>
              </a:spcBef>
            </a:pPr>
            <a:r>
              <a:rPr lang="en-IE" sz="1200" b="1" dirty="0" err="1">
                <a:solidFill>
                  <a:srgbClr val="7F7F7F"/>
                </a:solidFill>
              </a:rPr>
              <a:t>Źródło</a:t>
            </a:r>
            <a:r>
              <a:rPr lang="en-IE" sz="1200" b="1" dirty="0">
                <a:solidFill>
                  <a:srgbClr val="7F7F7F"/>
                </a:solidFill>
              </a:rPr>
              <a:t>: </a:t>
            </a:r>
            <a:r>
              <a:rPr lang="en-IE" sz="1200" dirty="0">
                <a:solidFill>
                  <a:srgbClr val="7F7F7F"/>
                </a:solidFill>
                <a:hlinkClick r:id="rId2"/>
              </a:rPr>
              <a:t>Howwedostartups.com</a:t>
            </a:r>
            <a:r>
              <a:rPr lang="en-IE" sz="1200" dirty="0">
                <a:solidFill>
                  <a:srgbClr val="7F7F7F"/>
                </a:solidFill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5F21D4-C13A-46F6-92A2-3A7F3B48838F}"/>
              </a:ext>
            </a:extLst>
          </p:cNvPr>
          <p:cNvSpPr/>
          <p:nvPr/>
        </p:nvSpPr>
        <p:spPr>
          <a:xfrm>
            <a:off x="1089421" y="5675880"/>
            <a:ext cx="554716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pl-PL" sz="2200" dirty="0">
                <a:solidFill>
                  <a:srgbClr val="525252"/>
                </a:solidFill>
                <a:hlinkClick r:id="rId2"/>
              </a:rPr>
              <a:t>Czytaj-</a:t>
            </a:r>
            <a:r>
              <a:rPr lang="en-IE" sz="2200" dirty="0">
                <a:solidFill>
                  <a:srgbClr val="525252"/>
                </a:solidFill>
                <a:hlinkClick r:id="rId2"/>
              </a:rPr>
              <a:t> Full Story on each of the 17 MVP’s Here</a:t>
            </a:r>
            <a:endParaRPr lang="en-IE" sz="2200" dirty="0">
              <a:solidFill>
                <a:srgbClr val="525252"/>
              </a:solidFill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00053D3-A756-463F-9154-C8305B5102AF}"/>
              </a:ext>
            </a:extLst>
          </p:cNvPr>
          <p:cNvSpPr txBox="1">
            <a:spLocks/>
          </p:cNvSpPr>
          <p:nvPr/>
        </p:nvSpPr>
        <p:spPr>
          <a:xfrm>
            <a:off x="3554064" y="428625"/>
            <a:ext cx="8015008" cy="1128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rgbClr val="6D6E6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7813">
              <a:spcBef>
                <a:spcPts val="400"/>
              </a:spcBef>
            </a:pPr>
            <a:r>
              <a:rPr kumimoji="1" lang="en-US" altLang="ja-JP" b="1" i="1" dirty="0">
                <a:solidFill>
                  <a:srgbClr val="E95273"/>
                </a:solidFill>
                <a:latin typeface="Calibri" charset="0"/>
                <a:ea typeface="MS PGothic" charset="-128"/>
              </a:rPr>
              <a:t>17 Common Examples of Successful MVPs </a:t>
            </a:r>
            <a:endParaRPr lang="en-IE" b="1" i="1" dirty="0">
              <a:solidFill>
                <a:srgbClr val="E95273"/>
              </a:solidFill>
            </a:endParaRPr>
          </a:p>
          <a:p>
            <a:endParaRPr lang="en-IE" b="1" dirty="0"/>
          </a:p>
        </p:txBody>
      </p:sp>
    </p:spTree>
    <p:extLst>
      <p:ext uri="{BB962C8B-B14F-4D97-AF65-F5344CB8AC3E}">
        <p14:creationId xmlns:p14="http://schemas.microsoft.com/office/powerpoint/2010/main" val="4238662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457134" y="634892"/>
            <a:ext cx="7407087" cy="1183841"/>
          </a:xfrm>
        </p:spPr>
        <p:txBody>
          <a:bodyPr>
            <a:normAutofit lnSpcReduction="10000"/>
          </a:bodyPr>
          <a:lstStyle/>
          <a:p>
            <a:r>
              <a:rPr kumimoji="1" lang="pl-PL" altLang="ja-JP" b="1" dirty="0">
                <a:solidFill>
                  <a:srgbClr val="E63275"/>
                </a:solidFill>
                <a:latin typeface="Calibri" charset="0"/>
                <a:ea typeface="MS PGothic" charset="-128"/>
              </a:rPr>
              <a:t>ĆWICZENIE</a:t>
            </a:r>
            <a:r>
              <a:rPr kumimoji="1" lang="en-US" altLang="ja-JP" b="1" dirty="0">
                <a:solidFill>
                  <a:srgbClr val="E63275"/>
                </a:solidFill>
                <a:latin typeface="Calibri" charset="0"/>
                <a:ea typeface="MS PGothic" charset="-128"/>
              </a:rPr>
              <a:t>: </a:t>
            </a:r>
          </a:p>
          <a:p>
            <a:r>
              <a:rPr kumimoji="1" lang="pl-PL" altLang="ja-JP" b="1" dirty="0">
                <a:solidFill>
                  <a:srgbClr val="10B1A2"/>
                </a:solidFill>
                <a:latin typeface="Calibri" charset="0"/>
                <a:ea typeface="MS PGothic" charset="-128"/>
              </a:rPr>
              <a:t>Stwórz swój</a:t>
            </a:r>
            <a:r>
              <a:rPr kumimoji="1" lang="en-US" altLang="ja-JP" b="1" dirty="0">
                <a:solidFill>
                  <a:srgbClr val="10B1A2"/>
                </a:solidFill>
                <a:latin typeface="Calibri" charset="0"/>
                <a:ea typeface="MS PGothic" charset="-128"/>
              </a:rPr>
              <a:t> MVP</a:t>
            </a:r>
            <a:endParaRPr lang="en-US" b="1" dirty="0">
              <a:solidFill>
                <a:srgbClr val="10B1A2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286125" y="2117448"/>
            <a:ext cx="8791575" cy="3975101"/>
          </a:xfrm>
        </p:spPr>
        <p:txBody>
          <a:bodyPr/>
          <a:lstStyle/>
          <a:p>
            <a:pPr>
              <a:buClr>
                <a:srgbClr val="E95273"/>
              </a:buClr>
            </a:pPr>
            <a:r>
              <a:rPr lang="pl-PL" sz="2200" dirty="0"/>
              <a:t>Przeczytaj ten artykuł, aby dowiedzieć się, co robić i czego nie robić MVP</a:t>
            </a:r>
          </a:p>
          <a:p>
            <a:pPr>
              <a:buClr>
                <a:srgbClr val="E95273"/>
              </a:buClr>
            </a:pPr>
            <a:r>
              <a:rPr lang="pl-PL" dirty="0">
                <a:solidFill>
                  <a:srgbClr val="E95273"/>
                </a:solidFill>
              </a:rPr>
              <a:t>Stwórz swój własny MVP, biorąc pod uwagę, że musi on dostarczyć minimum, ale cennego produktu, który:</a:t>
            </a:r>
          </a:p>
          <a:p>
            <a:pPr marL="495300" indent="-495300">
              <a:buClr>
                <a:srgbClr val="E95273"/>
              </a:buClr>
              <a:buFont typeface="Wingdings" charset="2"/>
              <a:buChar char="ü"/>
            </a:pPr>
            <a:r>
              <a:rPr lang="pl-PL" sz="2200" dirty="0"/>
              <a:t>Służ przynajmniej jednej określonej grupie odbiorców</a:t>
            </a:r>
          </a:p>
          <a:p>
            <a:pPr marL="495300" indent="-495300">
              <a:buClr>
                <a:srgbClr val="E95273"/>
              </a:buClr>
              <a:buFont typeface="Wingdings" charset="2"/>
              <a:buChar char="ü"/>
            </a:pPr>
            <a:r>
              <a:rPr lang="pl-PL" sz="2200" dirty="0"/>
              <a:t>Rozwiąż przynajmniej jeden kluczowy problem</a:t>
            </a:r>
          </a:p>
          <a:p>
            <a:pPr marL="495300" indent="-495300">
              <a:buClr>
                <a:srgbClr val="E95273"/>
              </a:buClr>
              <a:buFont typeface="Wingdings" charset="2"/>
              <a:buChar char="ü"/>
            </a:pPr>
            <a:r>
              <a:rPr lang="pl-PL" sz="2200" dirty="0"/>
              <a:t>Miej dobrze zaprojektowane doświadczenie użytkownika</a:t>
            </a:r>
          </a:p>
          <a:p>
            <a:pPr marL="495300" indent="-495300">
              <a:buClr>
                <a:srgbClr val="E95273"/>
              </a:buClr>
              <a:buFont typeface="Wingdings" charset="2"/>
              <a:buChar char="ü"/>
            </a:pPr>
            <a:r>
              <a:rPr lang="pl-PL" sz="2200" dirty="0"/>
              <a:t>Łatwa budowa i szybkie uruchomienie</a:t>
            </a:r>
            <a:endParaRPr lang="en-IE" sz="2200" dirty="0"/>
          </a:p>
          <a:p>
            <a:pPr>
              <a:buClr>
                <a:srgbClr val="E95273"/>
              </a:buClr>
            </a:pPr>
            <a:r>
              <a:rPr lang="en-IE" sz="1800" b="1" dirty="0" err="1"/>
              <a:t>Źródło</a:t>
            </a:r>
            <a:r>
              <a:rPr lang="en-IE" sz="1800" b="1" dirty="0"/>
              <a:t>: </a:t>
            </a:r>
            <a:r>
              <a:rPr lang="en-IE" sz="1800" dirty="0">
                <a:hlinkClick r:id="rId2"/>
              </a:rPr>
              <a:t>Get Smarter Building Startups</a:t>
            </a:r>
            <a:endParaRPr lang="en-IE" sz="1800" dirty="0"/>
          </a:p>
          <a:p>
            <a:pPr marL="495300" indent="-495300">
              <a:buClr>
                <a:srgbClr val="E95273"/>
              </a:buClr>
              <a:buFont typeface="Wingdings" charset="2"/>
              <a:buChar char="ü"/>
            </a:pPr>
            <a:endParaRPr lang="en-IE" sz="2200" dirty="0"/>
          </a:p>
          <a:p>
            <a:endParaRPr lang="en-IE" sz="2200" dirty="0"/>
          </a:p>
          <a:p>
            <a:endParaRPr lang="en-IE" sz="2200" b="1" dirty="0"/>
          </a:p>
        </p:txBody>
      </p:sp>
      <p:grpSp>
        <p:nvGrpSpPr>
          <p:cNvPr id="6" name="Google Shape;518;p39"/>
          <p:cNvGrpSpPr/>
          <p:nvPr/>
        </p:nvGrpSpPr>
        <p:grpSpPr>
          <a:xfrm>
            <a:off x="5942060" y="553200"/>
            <a:ext cx="424526" cy="424501"/>
            <a:chOff x="1923675" y="1633650"/>
            <a:chExt cx="436000" cy="435975"/>
          </a:xfrm>
        </p:grpSpPr>
        <p:sp>
          <p:nvSpPr>
            <p:cNvPr id="7" name="Google Shape;519;p39"/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12700" cap="rnd" cmpd="sng">
              <a:solidFill>
                <a:srgbClr val="F2694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" name="Google Shape;520;p39"/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12700" cap="rnd" cmpd="sng">
              <a:solidFill>
                <a:srgbClr val="F2694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" name="Google Shape;521;p39"/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12700" cap="rnd" cmpd="sng">
              <a:solidFill>
                <a:srgbClr val="F2694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Google Shape;522;p39"/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12700" cap="rnd" cmpd="sng">
              <a:solidFill>
                <a:srgbClr val="F2694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" name="Google Shape;523;p39"/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F2694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" name="Google Shape;524;p39"/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12700" cap="rnd" cmpd="sng">
              <a:solidFill>
                <a:srgbClr val="F2694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17" name="Picture 16" descr="A picture containing clock, ball&#10;&#10;Description automatically generated">
            <a:extLst>
              <a:ext uri="{FF2B5EF4-FFF2-40B4-BE49-F238E27FC236}">
                <a16:creationId xmlns:a16="http://schemas.microsoft.com/office/drawing/2014/main" id="{7BC3F174-32C1-47E1-BA28-BA49FD5238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3026228"/>
            <a:ext cx="3211543" cy="297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952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889842" y="992289"/>
            <a:ext cx="7407087" cy="697353"/>
          </a:xfrm>
        </p:spPr>
        <p:txBody>
          <a:bodyPr>
            <a:normAutofit/>
          </a:bodyPr>
          <a:lstStyle/>
          <a:p>
            <a:r>
              <a:rPr kumimoji="1" lang="pl-PL" b="1" dirty="0">
                <a:solidFill>
                  <a:srgbClr val="E63275"/>
                </a:solidFill>
                <a:latin typeface="Calibri" charset="0"/>
                <a:ea typeface="MS PGothic" charset="-128"/>
              </a:rPr>
              <a:t>ĆWICZENIE 1</a:t>
            </a:r>
            <a:endParaRPr lang="en-US" b="1" dirty="0">
              <a:solidFill>
                <a:srgbClr val="10B1A2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668485" y="2117448"/>
            <a:ext cx="7900587" cy="3975101"/>
          </a:xfrm>
        </p:spPr>
        <p:txBody>
          <a:bodyPr/>
          <a:lstStyle/>
          <a:p>
            <a:r>
              <a:rPr lang="pl-PL" dirty="0">
                <a:solidFill>
                  <a:srgbClr val="E95273"/>
                </a:solidFill>
              </a:rPr>
              <a:t>Postępuj zgodnie z każdym z 4 poniższych zadań w artykule, aby zbudować MVP</a:t>
            </a:r>
          </a:p>
          <a:p>
            <a:pPr marL="457200" indent="-457200">
              <a:buFont typeface="+mj-lt"/>
              <a:buAutoNum type="arabicPeriod"/>
            </a:pPr>
            <a:r>
              <a:rPr lang="pl-PL" dirty="0">
                <a:solidFill>
                  <a:srgbClr val="E95273"/>
                </a:solidFill>
              </a:rPr>
              <a:t> </a:t>
            </a:r>
            <a:r>
              <a:rPr lang="pl-PL" dirty="0">
                <a:hlinkClick r:id="rId2"/>
              </a:rPr>
              <a:t>Zidentyfikuj swoje kryterium sukcesu</a:t>
            </a:r>
          </a:p>
          <a:p>
            <a:pPr marL="457200" indent="-457200">
              <a:buFont typeface="+mj-lt"/>
              <a:buAutoNum type="arabicPeriod"/>
            </a:pPr>
            <a:r>
              <a:rPr lang="pl-PL" dirty="0">
                <a:hlinkClick r:id="rId2"/>
              </a:rPr>
              <a:t> Aby stworzyć właściwą mapę MVP, nakreśl drogę swojego użytkownika</a:t>
            </a:r>
          </a:p>
          <a:p>
            <a:pPr marL="457200" indent="-457200">
              <a:buFont typeface="+mj-lt"/>
              <a:buAutoNum type="arabicPeriod"/>
            </a:pPr>
            <a:r>
              <a:rPr lang="pl-PL" dirty="0">
                <a:hlinkClick r:id="rId2"/>
              </a:rPr>
              <a:t> Przygotuj mapę swojej historii, zanim zbudujesz MVP</a:t>
            </a:r>
            <a:endParaRPr lang="pl-PL" sz="2200" dirty="0">
              <a:hlinkClick r:id="rId2"/>
            </a:endParaRPr>
          </a:p>
          <a:p>
            <a:pPr marL="457200" indent="-457200">
              <a:buFont typeface="+mj-lt"/>
              <a:buAutoNum type="arabicPeriod"/>
            </a:pPr>
            <a:r>
              <a:rPr lang="pl-PL" sz="2200" dirty="0">
                <a:hlinkClick r:id="rId2"/>
              </a:rPr>
              <a:t>Skorzystaj z mapy produktu, aby ustalić priorytety funkcji przed utworzeniem MVP</a:t>
            </a:r>
            <a:endParaRPr lang="en-IE" sz="2200" dirty="0"/>
          </a:p>
          <a:p>
            <a:r>
              <a:rPr lang="en-IE" sz="2000" b="1" dirty="0" err="1"/>
              <a:t>Źródło</a:t>
            </a:r>
            <a:r>
              <a:rPr lang="en-IE" sz="2000" b="1" dirty="0"/>
              <a:t>: </a:t>
            </a:r>
            <a:r>
              <a:rPr lang="en-IE" sz="2000" dirty="0">
                <a:hlinkClick r:id="rId2"/>
              </a:rPr>
              <a:t>Get Smarter Building Startups</a:t>
            </a:r>
            <a:endParaRPr lang="en-IE" sz="2000" dirty="0"/>
          </a:p>
          <a:p>
            <a:pPr marL="514350" indent="-514350">
              <a:buFont typeface="+mj-lt"/>
              <a:buAutoNum type="arabicPeriod" startAt="6"/>
            </a:pPr>
            <a:endParaRPr lang="en-IE" sz="2200" dirty="0"/>
          </a:p>
          <a:p>
            <a:endParaRPr lang="en-IE" sz="2200" dirty="0"/>
          </a:p>
          <a:p>
            <a:endParaRPr lang="en-IE" sz="2200" b="1" dirty="0"/>
          </a:p>
        </p:txBody>
      </p:sp>
    </p:spTree>
    <p:extLst>
      <p:ext uri="{BB962C8B-B14F-4D97-AF65-F5344CB8AC3E}">
        <p14:creationId xmlns:p14="http://schemas.microsoft.com/office/powerpoint/2010/main" val="16846449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552835" y="2402417"/>
            <a:ext cx="6491432" cy="2654302"/>
          </a:xfrm>
        </p:spPr>
        <p:txBody>
          <a:bodyPr rtlCol="0"/>
          <a:lstStyle/>
          <a:p>
            <a:pPr>
              <a:defRPr/>
            </a:pPr>
            <a:r>
              <a:rPr lang="en-US" b="1" dirty="0"/>
              <a:t>SE</a:t>
            </a:r>
            <a:r>
              <a:rPr lang="pl-PL" b="1" dirty="0"/>
              <a:t>KCJA</a:t>
            </a:r>
            <a:r>
              <a:rPr lang="en-US" b="1" dirty="0"/>
              <a:t> 3:</a:t>
            </a:r>
          </a:p>
          <a:p>
            <a:pPr>
              <a:defRPr/>
            </a:pPr>
            <a:r>
              <a:rPr lang="en-US" b="1" dirty="0"/>
              <a:t> </a:t>
            </a:r>
            <a:r>
              <a:rPr lang="pl-PL" b="1" dirty="0"/>
              <a:t>TESTOWANIE POMYSŁU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356147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428684" y="5921246"/>
            <a:ext cx="7407087" cy="697353"/>
          </a:xfrm>
        </p:spPr>
        <p:txBody>
          <a:bodyPr>
            <a:normAutofit fontScale="85000" lnSpcReduction="20000"/>
          </a:bodyPr>
          <a:lstStyle/>
          <a:p>
            <a:endParaRPr lang="en-IE" dirty="0"/>
          </a:p>
          <a:p>
            <a:r>
              <a:rPr lang="en-IE" sz="1200" b="1" dirty="0" err="1">
                <a:solidFill>
                  <a:srgbClr val="525252"/>
                </a:solidFill>
              </a:rPr>
              <a:t>Źródło</a:t>
            </a:r>
            <a:r>
              <a:rPr lang="en-IE" sz="1200" dirty="0">
                <a:solidFill>
                  <a:srgbClr val="525252"/>
                </a:solidFill>
              </a:rPr>
              <a:t> </a:t>
            </a:r>
            <a:r>
              <a:rPr lang="en-IE" sz="1200" dirty="0">
                <a:solidFill>
                  <a:srgbClr val="525252"/>
                </a:solidFill>
                <a:hlinkClick r:id="rId2"/>
              </a:rPr>
              <a:t>Entrepreneur Europe</a:t>
            </a:r>
            <a:endParaRPr lang="en-IE" sz="1200" dirty="0">
              <a:solidFill>
                <a:srgbClr val="525252"/>
              </a:solidFill>
            </a:endParaRPr>
          </a:p>
          <a:p>
            <a:endParaRPr lang="en-IE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A656DA-5FEB-4259-B184-6DF1886B01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310" y="2091799"/>
            <a:ext cx="7407087" cy="3975101"/>
          </a:xfrm>
        </p:spPr>
        <p:txBody>
          <a:bodyPr/>
          <a:lstStyle/>
          <a:p>
            <a:r>
              <a:rPr lang="pl-PL" dirty="0"/>
              <a:t>Przed wypełnieniem tej sekcji musisz zapoznać się z rynkiem docelowym i dokładnie zrozumieć, czym jest. Pamiętaj, aby odnieść się do</a:t>
            </a:r>
          </a:p>
          <a:p>
            <a:endParaRPr lang="pl-PL" dirty="0"/>
          </a:p>
          <a:p>
            <a:r>
              <a:rPr lang="pl-PL" b="1" dirty="0"/>
              <a:t>Moduł 2: Sprawdź poprawność pomysłu na rozpoczęcie działalności </a:t>
            </a:r>
            <a:r>
              <a:rPr lang="pl-PL" dirty="0"/>
              <a:t>- patrz sekcja </a:t>
            </a:r>
            <a:r>
              <a:rPr lang="pl-PL" i="1" dirty="0"/>
              <a:t>Wstępne badania rynku i strategia</a:t>
            </a:r>
          </a:p>
          <a:p>
            <a:r>
              <a:rPr lang="pl-PL" b="1" dirty="0"/>
              <a:t>Moduł 6: Marketing dla sukcesu </a:t>
            </a:r>
            <a:r>
              <a:rPr lang="pl-PL" dirty="0"/>
              <a:t>- patrz sekcja </a:t>
            </a:r>
            <a:r>
              <a:rPr lang="pl-PL" i="1" dirty="0"/>
              <a:t>Jak znaleźć klientów</a:t>
            </a:r>
          </a:p>
          <a:p>
            <a:endParaRPr lang="pl-PL" dirty="0"/>
          </a:p>
          <a:p>
            <a:endParaRPr lang="en-IE" dirty="0"/>
          </a:p>
        </p:txBody>
      </p:sp>
      <p:sp>
        <p:nvSpPr>
          <p:cNvPr id="5" name="Text Placeholder 4"/>
          <p:cNvSpPr txBox="1">
            <a:spLocks/>
          </p:cNvSpPr>
          <p:nvPr/>
        </p:nvSpPr>
        <p:spPr bwMode="auto">
          <a:xfrm>
            <a:off x="3714310" y="588523"/>
            <a:ext cx="8978900" cy="1173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36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pl-PL" altLang="ja-JP" b="1" dirty="0">
                <a:solidFill>
                  <a:srgbClr val="10B1A2"/>
                </a:solidFill>
                <a:latin typeface="Calibri" charset="0"/>
                <a:ea typeface="MS PGothic" charset="-128"/>
              </a:rPr>
              <a:t>Przetestuj swój pomysł, wykonując proste kroki, mając niewielki budżet</a:t>
            </a:r>
          </a:p>
          <a:p>
            <a:pPr eaLnBrk="1" hangingPunct="1"/>
            <a:endParaRPr lang="pl-PL" altLang="ja-JP" b="1" dirty="0">
              <a:solidFill>
                <a:srgbClr val="10B1A2"/>
              </a:solidFill>
              <a:latin typeface="Calibri" charset="0"/>
              <a:ea typeface="MS PGothic" charset="-128"/>
            </a:endParaRPr>
          </a:p>
          <a:p>
            <a:pPr eaLnBrk="1" hangingPunct="1"/>
            <a:endParaRPr lang="en-IE" b="1" dirty="0">
              <a:solidFill>
                <a:srgbClr val="10B1A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9" t="6764" r="6258" b="13823"/>
          <a:stretch/>
        </p:blipFill>
        <p:spPr>
          <a:xfrm>
            <a:off x="1449737" y="3915734"/>
            <a:ext cx="1844299" cy="168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9783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428684" y="5921246"/>
            <a:ext cx="7407087" cy="697353"/>
          </a:xfrm>
        </p:spPr>
        <p:txBody>
          <a:bodyPr>
            <a:normAutofit fontScale="85000" lnSpcReduction="20000"/>
          </a:bodyPr>
          <a:lstStyle/>
          <a:p>
            <a:endParaRPr lang="en-IE" dirty="0"/>
          </a:p>
          <a:p>
            <a:r>
              <a:rPr lang="en-IE" sz="1200" b="1" dirty="0" err="1">
                <a:solidFill>
                  <a:srgbClr val="525252"/>
                </a:solidFill>
              </a:rPr>
              <a:t>Źródło</a:t>
            </a:r>
            <a:r>
              <a:rPr lang="en-IE" sz="1200" dirty="0">
                <a:solidFill>
                  <a:srgbClr val="525252"/>
                </a:solidFill>
              </a:rPr>
              <a:t> </a:t>
            </a:r>
            <a:r>
              <a:rPr lang="en-IE" sz="1200" dirty="0">
                <a:solidFill>
                  <a:srgbClr val="525252"/>
                </a:solidFill>
                <a:hlinkClick r:id="rId2"/>
              </a:rPr>
              <a:t>Entrepreneur Europe</a:t>
            </a:r>
            <a:endParaRPr lang="en-IE" sz="1200" dirty="0">
              <a:solidFill>
                <a:srgbClr val="525252"/>
              </a:solidFill>
            </a:endParaRPr>
          </a:p>
          <a:p>
            <a:endParaRPr lang="en-IE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A656DA-5FEB-4259-B184-6DF1886B01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310" y="2091799"/>
            <a:ext cx="8121461" cy="3975101"/>
          </a:xfrm>
        </p:spPr>
        <p:txBody>
          <a:bodyPr/>
          <a:lstStyle/>
          <a:p>
            <a:pPr marL="342900" indent="-342900">
              <a:buClr>
                <a:srgbClr val="E95273"/>
              </a:buClr>
              <a:buFont typeface="Arial" charset="0"/>
              <a:buChar char="•"/>
            </a:pPr>
            <a:r>
              <a:rPr lang="pl-PL" dirty="0">
                <a:solidFill>
                  <a:srgbClr val="525252"/>
                </a:solidFill>
              </a:rPr>
              <a:t> Jeśli Twój pomysł ma wsparcie, rozważ opracowanie</a:t>
            </a:r>
            <a:r>
              <a:rPr lang="en-IE" dirty="0">
                <a:solidFill>
                  <a:srgbClr val="525252"/>
                </a:solidFill>
              </a:rPr>
              <a:t> MVP</a:t>
            </a:r>
            <a:r>
              <a:rPr lang="pl-PL" dirty="0">
                <a:solidFill>
                  <a:srgbClr val="525252"/>
                </a:solidFill>
              </a:rPr>
              <a:t> aby ustalić, czy jest to produkt, którego inni naprawdę by używali. Zbuduj działający prototyp lub poszukaj zasobu, który ma możliwość wykorzystania nowszych technologii, takich jak drukowanie </a:t>
            </a:r>
            <a:r>
              <a:rPr lang="en-IE" dirty="0">
                <a:solidFill>
                  <a:srgbClr val="525252"/>
                </a:solidFill>
              </a:rPr>
              <a:t>3D.</a:t>
            </a:r>
            <a:endParaRPr lang="pl-PL" dirty="0">
              <a:solidFill>
                <a:srgbClr val="525252"/>
              </a:solidFill>
            </a:endParaRPr>
          </a:p>
          <a:p>
            <a:pPr marL="342900" indent="-342900">
              <a:buClr>
                <a:srgbClr val="E95273"/>
              </a:buClr>
              <a:buFont typeface="Arial" charset="0"/>
              <a:buChar char="•"/>
            </a:pPr>
            <a:r>
              <a:rPr lang="pl-PL" dirty="0">
                <a:solidFill>
                  <a:srgbClr val="525252"/>
                </a:solidFill>
              </a:rPr>
              <a:t>Jeśli masz pomysł na technologię, na przykład aplikację na </a:t>
            </a:r>
            <a:r>
              <a:rPr lang="pl-PL" dirty="0" err="1">
                <a:solidFill>
                  <a:srgbClr val="525252"/>
                </a:solidFill>
              </a:rPr>
              <a:t>smartfona</a:t>
            </a:r>
            <a:r>
              <a:rPr lang="pl-PL" dirty="0">
                <a:solidFill>
                  <a:srgbClr val="525252"/>
                </a:solidFill>
              </a:rPr>
              <a:t>, skorzystaj z </a:t>
            </a:r>
            <a:r>
              <a:rPr lang="en-IE" dirty="0">
                <a:solidFill>
                  <a:srgbClr val="525252"/>
                </a:solidFill>
                <a:hlinkClick r:id="rId3"/>
              </a:rPr>
              <a:t>crowdsourcing</a:t>
            </a:r>
            <a:r>
              <a:rPr lang="en-IE" dirty="0">
                <a:solidFill>
                  <a:srgbClr val="525252"/>
                </a:solidFill>
              </a:rPr>
              <a:t> </a:t>
            </a:r>
            <a:r>
              <a:rPr lang="pl-PL" dirty="0">
                <a:solidFill>
                  <a:srgbClr val="525252"/>
                </a:solidFill>
              </a:rPr>
              <a:t>lub wydarzenia Startup Weekend, aby znaleźć potrzebną pomoc.</a:t>
            </a:r>
          </a:p>
          <a:p>
            <a:pPr marL="342900" indent="-342900">
              <a:buClr>
                <a:srgbClr val="E95273"/>
              </a:buClr>
              <a:buFont typeface="Arial" charset="0"/>
              <a:buChar char="•"/>
            </a:pPr>
            <a:r>
              <a:rPr lang="pl-PL" dirty="0">
                <a:solidFill>
                  <a:srgbClr val="525252"/>
                </a:solidFill>
              </a:rPr>
              <a:t>Porozmawiaj z ludźmi na swoim rynku i sprawdź, czy możesz uzupełnić pakiet / dodatek do ich produktu</a:t>
            </a:r>
          </a:p>
          <a:p>
            <a:pPr marL="342900" indent="-342900">
              <a:buClr>
                <a:srgbClr val="E95273"/>
              </a:buClr>
              <a:buFont typeface="Arial" charset="0"/>
              <a:buChar char="•"/>
            </a:pPr>
            <a:endParaRPr lang="pl-PL" dirty="0">
              <a:solidFill>
                <a:srgbClr val="525252"/>
              </a:solidFill>
            </a:endParaRPr>
          </a:p>
          <a:p>
            <a:pPr marL="342900" indent="-342900">
              <a:buClr>
                <a:srgbClr val="E95273"/>
              </a:buClr>
              <a:buFont typeface="Arial" charset="0"/>
              <a:buChar char="•"/>
            </a:pPr>
            <a:endParaRPr lang="en-IE" dirty="0">
              <a:solidFill>
                <a:srgbClr val="525252"/>
              </a:solidFill>
            </a:endParaRPr>
          </a:p>
          <a:p>
            <a:pPr marL="342900" indent="-342900">
              <a:buClr>
                <a:srgbClr val="E95273"/>
              </a:buClr>
              <a:buFont typeface="Arial" charset="0"/>
              <a:buChar char="•"/>
            </a:pPr>
            <a:endParaRPr lang="pl-PL" dirty="0">
              <a:solidFill>
                <a:srgbClr val="525252"/>
              </a:solidFill>
              <a:hlinkClick r:id="rId3"/>
            </a:endParaRPr>
          </a:p>
          <a:p>
            <a:endParaRPr lang="en-IE" dirty="0"/>
          </a:p>
        </p:txBody>
      </p:sp>
      <p:sp>
        <p:nvSpPr>
          <p:cNvPr id="5" name="Text Placeholder 4"/>
          <p:cNvSpPr txBox="1">
            <a:spLocks/>
          </p:cNvSpPr>
          <p:nvPr/>
        </p:nvSpPr>
        <p:spPr bwMode="auto">
          <a:xfrm>
            <a:off x="3714310" y="588523"/>
            <a:ext cx="8978900" cy="1173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36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altLang="ja-JP" b="1" dirty="0">
                <a:solidFill>
                  <a:srgbClr val="10B1A2"/>
                </a:solidFill>
                <a:latin typeface="Calibri" charset="0"/>
                <a:ea typeface="MS PGothic" charset="-128"/>
              </a:rPr>
              <a:t>Przetestuj swój pomysł, wykonując proste kroki, mając niewielki budżet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9" t="6764" r="6258" b="13823"/>
          <a:stretch/>
        </p:blipFill>
        <p:spPr>
          <a:xfrm>
            <a:off x="1449737" y="3915734"/>
            <a:ext cx="1844299" cy="168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39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76300" y="523875"/>
            <a:ext cx="7407087" cy="1181015"/>
          </a:xfrm>
        </p:spPr>
        <p:txBody>
          <a:bodyPr rtlCol="0">
            <a:normAutofit/>
          </a:bodyPr>
          <a:lstStyle/>
          <a:p>
            <a:r>
              <a:rPr lang="pl-PL" altLang="ja-JP" b="1" dirty="0">
                <a:solidFill>
                  <a:srgbClr val="10B1A2"/>
                </a:solidFill>
                <a:latin typeface="Calibri" charset="0"/>
                <a:ea typeface="MS PGothic" charset="-128"/>
              </a:rPr>
              <a:t>Przetestuj swój pomysł, wykonując proste kroki, mając niewielki budżet</a:t>
            </a:r>
          </a:p>
          <a:p>
            <a:pPr eaLnBrk="1" hangingPunct="1"/>
            <a:endParaRPr lang="en-IE" b="1" dirty="0">
              <a:solidFill>
                <a:srgbClr val="10B1A2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 rtlCol="0"/>
          <a:lstStyle/>
          <a:p>
            <a:pPr marL="514350" indent="-514350">
              <a:buFont typeface="+mj-lt"/>
              <a:buAutoNum type="arabicPeriod"/>
            </a:pPr>
            <a:r>
              <a:rPr lang="pl-PL" b="1" dirty="0">
                <a:solidFill>
                  <a:srgbClr val="E95273"/>
                </a:solidFill>
              </a:rPr>
              <a:t>Zrób trochę. Sprzedaj niektóre. </a:t>
            </a:r>
            <a:r>
              <a:rPr lang="pl-PL" dirty="0"/>
              <a:t>Tempo sprzedaży i przeglądy mogą być cennym dowodem rynkowym.</a:t>
            </a:r>
          </a:p>
          <a:p>
            <a:pPr marL="514350" indent="-514350">
              <a:buFont typeface="+mj-lt"/>
              <a:buAutoNum type="arabicPeriod"/>
            </a:pP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pl-PL" b="1" dirty="0">
                <a:solidFill>
                  <a:srgbClr val="E95273"/>
                </a:solidFill>
              </a:rPr>
              <a:t>Niezależni badacze rynku. </a:t>
            </a:r>
            <a:r>
              <a:rPr lang="pl-PL" dirty="0"/>
              <a:t>Niezależni badacze rynku mogą zostać zatrudnieni do przeprowadzenia całości lub części testu rynkowego. Aby obniżyć koszty tak nisko, jak to możliwe, stwórz własne pytania i przygotuj je profesjonalnie, by uzyskać obiektywne wyniki.</a:t>
            </a:r>
          </a:p>
          <a:p>
            <a:pPr marL="514350" indent="-514350">
              <a:buFont typeface="+mj-lt"/>
              <a:buAutoNum type="arabicPeriod"/>
            </a:pPr>
            <a:endParaRPr lang="pl-PL" b="1" dirty="0">
              <a:solidFill>
                <a:srgbClr val="E95273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IE" dirty="0"/>
          </a:p>
          <a:p>
            <a:pPr marL="541338"/>
            <a:r>
              <a:rPr lang="en-IE" sz="1200" b="1" dirty="0" err="1"/>
              <a:t>Źródło</a:t>
            </a:r>
            <a:r>
              <a:rPr lang="en-IE" sz="1200" dirty="0"/>
              <a:t> </a:t>
            </a:r>
            <a:r>
              <a:rPr lang="en-IE" sz="1200" dirty="0">
                <a:hlinkClick r:id="rId2"/>
              </a:rPr>
              <a:t>Innovate, Inc</a:t>
            </a:r>
            <a:r>
              <a:rPr lang="en-IE" sz="1200" dirty="0"/>
              <a:t>.</a:t>
            </a:r>
          </a:p>
          <a:p>
            <a:pPr marL="514350" indent="-514350">
              <a:buFont typeface="+mj-lt"/>
              <a:buAutoNum type="arabicPeriod"/>
            </a:pPr>
            <a:endParaRPr lang="en-IE" dirty="0">
              <a:solidFill>
                <a:srgbClr val="5252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2537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76300" y="552451"/>
            <a:ext cx="7407087" cy="1152440"/>
          </a:xfrm>
        </p:spPr>
        <p:txBody>
          <a:bodyPr rtlCol="0">
            <a:normAutofit/>
          </a:bodyPr>
          <a:lstStyle/>
          <a:p>
            <a:r>
              <a:rPr lang="pl-PL" altLang="ja-JP" b="1" dirty="0">
                <a:solidFill>
                  <a:srgbClr val="10B1A2"/>
                </a:solidFill>
                <a:latin typeface="Calibri" charset="0"/>
                <a:ea typeface="MS PGothic" charset="-128"/>
              </a:rPr>
              <a:t>Przetestuj swój pomysł, wykonując proste kroki, mając niewielki budżet</a:t>
            </a:r>
          </a:p>
          <a:p>
            <a:pPr eaLnBrk="1" hangingPunct="1"/>
            <a:endParaRPr lang="en-IE" b="1" dirty="0">
              <a:solidFill>
                <a:srgbClr val="10B1A2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876301" y="2117212"/>
            <a:ext cx="8334374" cy="3975101"/>
          </a:xfrm>
        </p:spPr>
        <p:txBody>
          <a:bodyPr rtlCol="0"/>
          <a:lstStyle/>
          <a:p>
            <a:pPr marL="514350" indent="-514350">
              <a:buFont typeface="+mj-lt"/>
              <a:buAutoNum type="arabicPeriod" startAt="3"/>
            </a:pPr>
            <a:r>
              <a:rPr lang="en-IE" b="1" dirty="0">
                <a:solidFill>
                  <a:srgbClr val="E95273"/>
                </a:solidFill>
              </a:rPr>
              <a:t>Market Research Mobile Apps</a:t>
            </a:r>
            <a:r>
              <a:rPr lang="en-IE" dirty="0">
                <a:solidFill>
                  <a:srgbClr val="E95273"/>
                </a:solidFill>
              </a:rPr>
              <a:t>. </a:t>
            </a:r>
            <a:r>
              <a:rPr lang="pl-PL" dirty="0"/>
              <a:t>Badanie rynku oparte na aplikacjach jest popularne jako ekonomiczne i szybkie rozwiązanie do gromadzenia danych dla firm każdej wielkości.</a:t>
            </a:r>
            <a:r>
              <a:rPr lang="pl-PL" dirty="0">
                <a:solidFill>
                  <a:srgbClr val="E95273"/>
                </a:solidFill>
              </a:rPr>
              <a:t> </a:t>
            </a:r>
            <a:r>
              <a:rPr lang="en-IE" dirty="0"/>
              <a:t>Ap</a:t>
            </a:r>
            <a:r>
              <a:rPr lang="pl-PL" dirty="0" err="1"/>
              <a:t>likacje</a:t>
            </a:r>
            <a:r>
              <a:rPr lang="pl-PL" dirty="0"/>
              <a:t> jak </a:t>
            </a:r>
            <a:r>
              <a:rPr lang="en-IE" dirty="0">
                <a:solidFill>
                  <a:srgbClr val="525252"/>
                </a:solidFill>
                <a:hlinkClick r:id="rId2"/>
              </a:rPr>
              <a:t>Mobile Market Research</a:t>
            </a:r>
            <a:r>
              <a:rPr lang="en-IE" dirty="0">
                <a:solidFill>
                  <a:srgbClr val="525252"/>
                </a:solidFill>
              </a:rPr>
              <a:t> </a:t>
            </a:r>
            <a:r>
              <a:rPr lang="pl-PL" dirty="0">
                <a:solidFill>
                  <a:srgbClr val="525252"/>
                </a:solidFill>
              </a:rPr>
              <a:t>i</a:t>
            </a:r>
            <a:r>
              <a:rPr lang="en-IE" dirty="0">
                <a:solidFill>
                  <a:srgbClr val="525252"/>
                </a:solidFill>
              </a:rPr>
              <a:t> </a:t>
            </a:r>
            <a:r>
              <a:rPr lang="en-IE" dirty="0">
                <a:solidFill>
                  <a:srgbClr val="525252"/>
                </a:solidFill>
                <a:hlinkClick r:id="rId3"/>
              </a:rPr>
              <a:t>Field Agent</a:t>
            </a:r>
            <a:r>
              <a:rPr lang="en-IE" dirty="0">
                <a:solidFill>
                  <a:srgbClr val="525252"/>
                </a:solidFill>
              </a:rPr>
              <a:t> </a:t>
            </a:r>
            <a:r>
              <a:rPr lang="pl-PL" dirty="0">
                <a:solidFill>
                  <a:srgbClr val="525252"/>
                </a:solidFill>
              </a:rPr>
              <a:t>są łatwe w użyciu i mają szeroką bazę danych idealnych danych demograficznych.</a:t>
            </a:r>
            <a:endParaRPr lang="en-IE" dirty="0"/>
          </a:p>
          <a:p>
            <a:pPr marL="514350" indent="-514350">
              <a:buFont typeface="+mj-lt"/>
              <a:buAutoNum type="arabicPeriod" startAt="3"/>
            </a:pPr>
            <a:r>
              <a:rPr lang="en-IE" b="1" dirty="0">
                <a:solidFill>
                  <a:srgbClr val="E95273"/>
                </a:solidFill>
              </a:rPr>
              <a:t>DIY Market Research</a:t>
            </a:r>
            <a:r>
              <a:rPr lang="en-IE" dirty="0">
                <a:solidFill>
                  <a:srgbClr val="E95273"/>
                </a:solidFill>
              </a:rPr>
              <a:t>. </a:t>
            </a:r>
            <a:r>
              <a:rPr lang="pl-PL" dirty="0"/>
              <a:t>Szybki i tani sposób na znalezienie grupy o podobnym pochodzeniu do docelowej grupy demograficznej. Dokumentuj swoje badania rynku pod kątem przyszłych potrzeb marketingowych. Wideo, audio i zdjęcia Twojej metodologii mogą pomóc zwiększyć wiarygodność twoich wyników.</a:t>
            </a:r>
          </a:p>
          <a:p>
            <a:pPr marL="514350" indent="-514350">
              <a:buFont typeface="+mj-lt"/>
              <a:buAutoNum type="arabicPeriod" startAt="3"/>
            </a:pPr>
            <a:endParaRPr lang="pl-PL" dirty="0">
              <a:solidFill>
                <a:srgbClr val="E95273"/>
              </a:solidFill>
            </a:endParaRPr>
          </a:p>
          <a:p>
            <a:pPr marL="514350" indent="-514350">
              <a:buFont typeface="+mj-lt"/>
              <a:buAutoNum type="arabicPeriod" startAt="3"/>
            </a:pPr>
            <a:endParaRPr lang="en-IE" dirty="0"/>
          </a:p>
          <a:p>
            <a:pPr marL="541338"/>
            <a:r>
              <a:rPr lang="en-IE" sz="1200" b="1" dirty="0" err="1"/>
              <a:t>Źródło</a:t>
            </a:r>
            <a:r>
              <a:rPr lang="en-IE" sz="1200" dirty="0"/>
              <a:t> </a:t>
            </a:r>
            <a:r>
              <a:rPr lang="en-IE" sz="1200" dirty="0">
                <a:hlinkClick r:id="rId4"/>
              </a:rPr>
              <a:t>Innovate, Inc</a:t>
            </a:r>
            <a:r>
              <a:rPr lang="en-IE" sz="1200" dirty="0"/>
              <a:t>.</a:t>
            </a:r>
          </a:p>
          <a:p>
            <a:pPr marL="514350" indent="-514350">
              <a:buFont typeface="+mj-lt"/>
              <a:buAutoNum type="arabicPeriod"/>
            </a:pPr>
            <a:endParaRPr lang="en-IE" dirty="0"/>
          </a:p>
          <a:p>
            <a:pPr marL="514350" indent="-514350">
              <a:buFont typeface="+mj-lt"/>
              <a:buAutoNum type="arabicPeriod"/>
            </a:pPr>
            <a:endParaRPr lang="en-IE" dirty="0"/>
          </a:p>
          <a:p>
            <a:pPr marL="514350" indent="-514350">
              <a:buFont typeface="+mj-lt"/>
              <a:buAutoNum type="arabicPeriod"/>
            </a:pPr>
            <a:endParaRPr lang="en-IE" dirty="0"/>
          </a:p>
          <a:p>
            <a:pPr marL="514350" indent="-514350">
              <a:buFont typeface="+mj-lt"/>
              <a:buAutoNum type="arabicPeriod"/>
            </a:pPr>
            <a:endParaRPr lang="en-IE" dirty="0">
              <a:solidFill>
                <a:srgbClr val="525252"/>
              </a:solidFill>
            </a:endParaRPr>
          </a:p>
          <a:p>
            <a:endParaRPr lang="en-IE" dirty="0">
              <a:solidFill>
                <a:srgbClr val="5252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396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l-PL" b="1" dirty="0">
                <a:solidFill>
                  <a:srgbClr val="10B1A2"/>
                </a:solidFill>
              </a:rPr>
              <a:t>Proces</a:t>
            </a:r>
            <a:r>
              <a:rPr lang="en-US" b="1" dirty="0">
                <a:solidFill>
                  <a:srgbClr val="10B1A2"/>
                </a:solidFill>
              </a:rPr>
              <a:t> Proof Concept </a:t>
            </a:r>
          </a:p>
        </p:txBody>
      </p:sp>
      <p:sp>
        <p:nvSpPr>
          <p:cNvPr id="32770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23297" y="2117212"/>
            <a:ext cx="9349878" cy="3975101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Clr>
                <a:srgbClr val="E95273"/>
              </a:buClr>
              <a:buFont typeface="Arial" charset="0"/>
              <a:buChar char="•"/>
            </a:pPr>
            <a:r>
              <a:rPr lang="pl-PL" b="1" dirty="0"/>
              <a:t>Etap POC </a:t>
            </a:r>
            <a:r>
              <a:rPr lang="pl-PL" dirty="0"/>
              <a:t>generuje wiedzę na temat projektu produktu, wydajności, wymagań produkcyjnych i wstępnych kosztów produkcji. Efektem końcowym jest działający model znany jako prototyp.</a:t>
            </a:r>
          </a:p>
          <a:p>
            <a:pPr marL="342900" indent="-342900">
              <a:spcBef>
                <a:spcPts val="600"/>
              </a:spcBef>
              <a:buClr>
                <a:srgbClr val="E95273"/>
              </a:buClr>
              <a:buFont typeface="Arial" charset="0"/>
              <a:buChar char="•"/>
            </a:pPr>
            <a:r>
              <a:rPr lang="pl-PL" b="1" dirty="0"/>
              <a:t>Pomysły są przekształcane w formę operacyjną </a:t>
            </a:r>
            <a:r>
              <a:rPr lang="pl-PL" dirty="0"/>
              <a:t>(niekoniecznie ostateczną). Testowana jest podstawowa funkcjonalność pomysłu, można opracować podstawowe prototypy i ustanowić rejestrację IP. Istotne jest, aby wyniki POC były odtwarzalne, a w razie potrzeby spełnione były oczekiwania jakościowe odpowiedniej społeczności regulacyjnej.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l-PL" altLang="ja-JP" b="1" dirty="0">
                <a:solidFill>
                  <a:srgbClr val="E95273"/>
                </a:solidFill>
                <a:latin typeface="Calibri" charset="0"/>
                <a:ea typeface="MS PGothic" charset="-128"/>
              </a:rPr>
              <a:t>Czego się nauczyłam</a:t>
            </a:r>
            <a:r>
              <a:rPr lang="en-US" altLang="ja-JP" b="1" dirty="0">
                <a:solidFill>
                  <a:srgbClr val="E95273"/>
                </a:solidFill>
                <a:latin typeface="Calibri" charset="0"/>
                <a:ea typeface="MS PGothic" charset="-128"/>
              </a:rPr>
              <a:t>?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057525" y="2033558"/>
            <a:ext cx="8511547" cy="3975101"/>
          </a:xfrm>
        </p:spPr>
        <p:txBody>
          <a:bodyPr/>
          <a:lstStyle/>
          <a:p>
            <a:pPr marL="342900" indent="-342900">
              <a:buClr>
                <a:srgbClr val="E95273"/>
              </a:buClr>
              <a:buFont typeface="Arial" charset="0"/>
              <a:buChar char="•"/>
            </a:pPr>
            <a:r>
              <a:rPr kumimoji="1" lang="pl-PL" altLang="ja-JP" dirty="0">
                <a:latin typeface="Calibri" charset="0"/>
              </a:rPr>
              <a:t>Rozumiem proces Proof of </a:t>
            </a:r>
            <a:r>
              <a:rPr kumimoji="1" lang="pl-PL" altLang="ja-JP" dirty="0" err="1">
                <a:latin typeface="Calibri" charset="0"/>
              </a:rPr>
              <a:t>Concept</a:t>
            </a:r>
            <a:r>
              <a:rPr kumimoji="1" lang="pl-PL" altLang="ja-JP" dirty="0">
                <a:latin typeface="Calibri" charset="0"/>
              </a:rPr>
              <a:t> (</a:t>
            </a:r>
            <a:r>
              <a:rPr kumimoji="1" lang="pl-PL" altLang="ja-JP" dirty="0" err="1">
                <a:latin typeface="Calibri" charset="0"/>
              </a:rPr>
              <a:t>PofC</a:t>
            </a:r>
            <a:r>
              <a:rPr kumimoji="1" lang="pl-PL" altLang="ja-JP" dirty="0">
                <a:latin typeface="Calibri" charset="0"/>
              </a:rPr>
              <a:t>) i jego znaczenie dla dalszej weryfikacji mojego pomysłu na biznes</a:t>
            </a:r>
          </a:p>
          <a:p>
            <a:pPr marL="342900" indent="-342900">
              <a:buClr>
                <a:srgbClr val="E95273"/>
              </a:buClr>
              <a:buFont typeface="Arial" charset="0"/>
              <a:buChar char="•"/>
            </a:pPr>
            <a:r>
              <a:rPr kumimoji="1" lang="pl-PL" altLang="ja-JP" dirty="0">
                <a:latin typeface="Calibri" charset="0"/>
              </a:rPr>
              <a:t>Potrafię wyjaśnić kluczowe pojęcia biznesowe: ładowanie, prototypowanie i minimalny opłacalny produkt</a:t>
            </a:r>
          </a:p>
          <a:p>
            <a:pPr marL="342900" indent="-342900">
              <a:buClr>
                <a:srgbClr val="E95273"/>
              </a:buClr>
              <a:buFont typeface="Arial" charset="0"/>
              <a:buChar char="•"/>
            </a:pPr>
            <a:r>
              <a:rPr kumimoji="1" lang="pl-PL" altLang="ja-JP" dirty="0">
                <a:latin typeface="Calibri" charset="0"/>
              </a:rPr>
              <a:t>Znam też kroki, aby zacząć budować własny MVP</a:t>
            </a:r>
          </a:p>
          <a:p>
            <a:pPr marL="342900" indent="-342900">
              <a:buClr>
                <a:srgbClr val="E95273"/>
              </a:buClr>
              <a:buFont typeface="Arial" charset="0"/>
              <a:buChar char="•"/>
            </a:pPr>
            <a:r>
              <a:rPr kumimoji="1" lang="pl-PL" altLang="ja-JP" dirty="0">
                <a:latin typeface="Calibri" charset="0"/>
              </a:rPr>
              <a:t>Zdobyłem kilka kluczowych informacji na temat tego, w jaki sposób mogę przetestować swój pomysł biznesowy na sznurowadle</a:t>
            </a:r>
            <a:endParaRPr kumimoji="1" lang="en-IE" altLang="ja-JP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0450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l-PL" sz="4800" dirty="0"/>
              <a:t>Dziękujemy</a:t>
            </a:r>
            <a:endParaRPr lang="en-US" sz="4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l-PL" dirty="0"/>
              <a:t>Jakieś pytania</a:t>
            </a:r>
            <a:r>
              <a:rPr lang="en-US" dirty="0"/>
              <a:t>?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7837392" y="2215211"/>
            <a:ext cx="4217588" cy="70908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@EMERGEPROJECTEU</a:t>
            </a:r>
          </a:p>
          <a:p>
            <a:r>
              <a:rPr lang="en-IE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https://www.facebook.com/EMERGEPROJECTEU/?ref=br_rs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8027185" y="3522871"/>
            <a:ext cx="4103296" cy="382588"/>
          </a:xfrm>
        </p:spPr>
        <p:txBody>
          <a:bodyPr>
            <a:noAutofit/>
          </a:bodyPr>
          <a:lstStyle/>
          <a:p>
            <a:r>
              <a:rPr lang="en-IE" sz="1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http://www.emergeengineers.eu/project-partners/</a:t>
            </a:r>
            <a:endParaRPr lang="en-US" sz="14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8425435" y="4321462"/>
            <a:ext cx="3537266" cy="843457"/>
          </a:xfrm>
        </p:spPr>
        <p:txBody>
          <a:bodyPr>
            <a:normAutofit fontScale="92500" lnSpcReduction="10000"/>
          </a:bodyPr>
          <a:lstStyle/>
          <a:p>
            <a:r>
              <a:rPr lang="en-IE" sz="1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http://www.emergeengineers.eu/</a:t>
            </a:r>
            <a:endParaRPr lang="en-IE" sz="1400" dirty="0"/>
          </a:p>
          <a:p>
            <a:r>
              <a:rPr lang="en-US" sz="1400" dirty="0"/>
              <a:t>#EMERGE  #femaleengineers  #Erasmus+</a:t>
            </a:r>
          </a:p>
          <a:p>
            <a:r>
              <a:rPr lang="en-US" sz="1400" dirty="0"/>
              <a:t>#</a:t>
            </a:r>
            <a:r>
              <a:rPr lang="en-US" sz="1400" dirty="0" err="1"/>
              <a:t>femaleentrepreneurs</a:t>
            </a:r>
            <a:endParaRPr lang="en-US" sz="1400" dirty="0"/>
          </a:p>
        </p:txBody>
      </p:sp>
      <p:sp>
        <p:nvSpPr>
          <p:cNvPr id="9" name="Google Shape;482;p39"/>
          <p:cNvSpPr/>
          <p:nvPr/>
        </p:nvSpPr>
        <p:spPr>
          <a:xfrm>
            <a:off x="7232588" y="2462413"/>
            <a:ext cx="295553" cy="257910"/>
          </a:xfrm>
          <a:custGeom>
            <a:avLst/>
            <a:gdLst/>
            <a:ahLst/>
            <a:cxnLst/>
            <a:rect l="l" t="t" r="r" b="b"/>
            <a:pathLst>
              <a:path w="18365" h="16026" fill="none" extrusionOk="0">
                <a:moveTo>
                  <a:pt x="9182" y="0"/>
                </a:moveTo>
                <a:lnTo>
                  <a:pt x="0" y="8841"/>
                </a:lnTo>
                <a:lnTo>
                  <a:pt x="2874" y="8841"/>
                </a:lnTo>
                <a:lnTo>
                  <a:pt x="2874" y="15246"/>
                </a:lnTo>
                <a:lnTo>
                  <a:pt x="2874" y="15246"/>
                </a:lnTo>
                <a:lnTo>
                  <a:pt x="2899" y="15417"/>
                </a:lnTo>
                <a:lnTo>
                  <a:pt x="2947" y="15563"/>
                </a:lnTo>
                <a:lnTo>
                  <a:pt x="3020" y="15685"/>
                </a:lnTo>
                <a:lnTo>
                  <a:pt x="3093" y="15806"/>
                </a:lnTo>
                <a:lnTo>
                  <a:pt x="3215" y="15904"/>
                </a:lnTo>
                <a:lnTo>
                  <a:pt x="3361" y="15977"/>
                </a:lnTo>
                <a:lnTo>
                  <a:pt x="3508" y="16026"/>
                </a:lnTo>
                <a:lnTo>
                  <a:pt x="3654" y="16026"/>
                </a:lnTo>
                <a:lnTo>
                  <a:pt x="7404" y="16026"/>
                </a:lnTo>
                <a:lnTo>
                  <a:pt x="7404" y="13420"/>
                </a:lnTo>
                <a:lnTo>
                  <a:pt x="7404" y="13420"/>
                </a:lnTo>
                <a:lnTo>
                  <a:pt x="7429" y="13127"/>
                </a:lnTo>
                <a:lnTo>
                  <a:pt x="7526" y="12860"/>
                </a:lnTo>
                <a:lnTo>
                  <a:pt x="7648" y="12616"/>
                </a:lnTo>
                <a:lnTo>
                  <a:pt x="7818" y="12421"/>
                </a:lnTo>
                <a:lnTo>
                  <a:pt x="8038" y="12251"/>
                </a:lnTo>
                <a:lnTo>
                  <a:pt x="8257" y="12129"/>
                </a:lnTo>
                <a:lnTo>
                  <a:pt x="8525" y="12031"/>
                </a:lnTo>
                <a:lnTo>
                  <a:pt x="8817" y="12007"/>
                </a:lnTo>
                <a:lnTo>
                  <a:pt x="9548" y="12007"/>
                </a:lnTo>
                <a:lnTo>
                  <a:pt x="9548" y="12007"/>
                </a:lnTo>
                <a:lnTo>
                  <a:pt x="9840" y="12031"/>
                </a:lnTo>
                <a:lnTo>
                  <a:pt x="10108" y="12129"/>
                </a:lnTo>
                <a:lnTo>
                  <a:pt x="10327" y="12251"/>
                </a:lnTo>
                <a:lnTo>
                  <a:pt x="10546" y="12421"/>
                </a:lnTo>
                <a:lnTo>
                  <a:pt x="10717" y="12616"/>
                </a:lnTo>
                <a:lnTo>
                  <a:pt x="10838" y="12860"/>
                </a:lnTo>
                <a:lnTo>
                  <a:pt x="10936" y="13127"/>
                </a:lnTo>
                <a:lnTo>
                  <a:pt x="10960" y="13420"/>
                </a:lnTo>
                <a:lnTo>
                  <a:pt x="10960" y="16026"/>
                </a:lnTo>
                <a:lnTo>
                  <a:pt x="14711" y="16026"/>
                </a:lnTo>
                <a:lnTo>
                  <a:pt x="14711" y="16026"/>
                </a:lnTo>
                <a:lnTo>
                  <a:pt x="14857" y="16026"/>
                </a:lnTo>
                <a:lnTo>
                  <a:pt x="15003" y="15977"/>
                </a:lnTo>
                <a:lnTo>
                  <a:pt x="15149" y="15904"/>
                </a:lnTo>
                <a:lnTo>
                  <a:pt x="15271" y="15806"/>
                </a:lnTo>
                <a:lnTo>
                  <a:pt x="15344" y="15685"/>
                </a:lnTo>
                <a:lnTo>
                  <a:pt x="15417" y="15563"/>
                </a:lnTo>
                <a:lnTo>
                  <a:pt x="15466" y="15417"/>
                </a:lnTo>
                <a:lnTo>
                  <a:pt x="15490" y="15246"/>
                </a:lnTo>
                <a:lnTo>
                  <a:pt x="15490" y="8841"/>
                </a:lnTo>
                <a:lnTo>
                  <a:pt x="18364" y="8841"/>
                </a:lnTo>
                <a:lnTo>
                  <a:pt x="9182" y="0"/>
                </a:lnTo>
                <a:close/>
              </a:path>
            </a:pathLst>
          </a:custGeom>
          <a:noFill/>
          <a:ln w="9525" cap="rnd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0" name="Google Shape;664;p39"/>
          <p:cNvGrpSpPr/>
          <p:nvPr/>
        </p:nvGrpSpPr>
        <p:grpSpPr>
          <a:xfrm>
            <a:off x="7852766" y="4477427"/>
            <a:ext cx="301041" cy="301041"/>
            <a:chOff x="5941025" y="3634400"/>
            <a:chExt cx="467650" cy="467650"/>
          </a:xfrm>
        </p:grpSpPr>
        <p:sp>
          <p:nvSpPr>
            <p:cNvPr id="11" name="Google Shape;665;p39"/>
            <p:cNvSpPr/>
            <p:nvPr/>
          </p:nvSpPr>
          <p:spPr>
            <a:xfrm>
              <a:off x="5941025" y="3634400"/>
              <a:ext cx="467650" cy="467650"/>
            </a:xfrm>
            <a:custGeom>
              <a:avLst/>
              <a:gdLst/>
              <a:ahLst/>
              <a:cxnLst/>
              <a:rect l="l" t="t" r="r" b="b"/>
              <a:pathLst>
                <a:path w="18706" h="18706" fill="none" extrusionOk="0">
                  <a:moveTo>
                    <a:pt x="9353" y="1"/>
                  </a:moveTo>
                  <a:lnTo>
                    <a:pt x="9353" y="1"/>
                  </a:lnTo>
                  <a:lnTo>
                    <a:pt x="8866" y="25"/>
                  </a:lnTo>
                  <a:lnTo>
                    <a:pt x="8403" y="50"/>
                  </a:lnTo>
                  <a:lnTo>
                    <a:pt x="7940" y="123"/>
                  </a:lnTo>
                  <a:lnTo>
                    <a:pt x="7478" y="196"/>
                  </a:lnTo>
                  <a:lnTo>
                    <a:pt x="7015" y="293"/>
                  </a:lnTo>
                  <a:lnTo>
                    <a:pt x="6577" y="439"/>
                  </a:lnTo>
                  <a:lnTo>
                    <a:pt x="6138" y="585"/>
                  </a:lnTo>
                  <a:lnTo>
                    <a:pt x="5724" y="732"/>
                  </a:lnTo>
                  <a:lnTo>
                    <a:pt x="5310" y="926"/>
                  </a:lnTo>
                  <a:lnTo>
                    <a:pt x="4896" y="1146"/>
                  </a:lnTo>
                  <a:lnTo>
                    <a:pt x="4506" y="1365"/>
                  </a:lnTo>
                  <a:lnTo>
                    <a:pt x="4117" y="1608"/>
                  </a:lnTo>
                  <a:lnTo>
                    <a:pt x="3751" y="1876"/>
                  </a:lnTo>
                  <a:lnTo>
                    <a:pt x="3410" y="2144"/>
                  </a:lnTo>
                  <a:lnTo>
                    <a:pt x="3069" y="2436"/>
                  </a:lnTo>
                  <a:lnTo>
                    <a:pt x="2753" y="2753"/>
                  </a:lnTo>
                  <a:lnTo>
                    <a:pt x="2436" y="3070"/>
                  </a:lnTo>
                  <a:lnTo>
                    <a:pt x="2144" y="3411"/>
                  </a:lnTo>
                  <a:lnTo>
                    <a:pt x="1876" y="3752"/>
                  </a:lnTo>
                  <a:lnTo>
                    <a:pt x="1608" y="4117"/>
                  </a:lnTo>
                  <a:lnTo>
                    <a:pt x="1365" y="4507"/>
                  </a:lnTo>
                  <a:lnTo>
                    <a:pt x="1145" y="4896"/>
                  </a:lnTo>
                  <a:lnTo>
                    <a:pt x="926" y="5310"/>
                  </a:lnTo>
                  <a:lnTo>
                    <a:pt x="731" y="5724"/>
                  </a:lnTo>
                  <a:lnTo>
                    <a:pt x="585" y="6138"/>
                  </a:lnTo>
                  <a:lnTo>
                    <a:pt x="439" y="6577"/>
                  </a:lnTo>
                  <a:lnTo>
                    <a:pt x="293" y="7015"/>
                  </a:lnTo>
                  <a:lnTo>
                    <a:pt x="196" y="7478"/>
                  </a:lnTo>
                  <a:lnTo>
                    <a:pt x="123" y="7941"/>
                  </a:lnTo>
                  <a:lnTo>
                    <a:pt x="49" y="8403"/>
                  </a:lnTo>
                  <a:lnTo>
                    <a:pt x="25" y="8866"/>
                  </a:lnTo>
                  <a:lnTo>
                    <a:pt x="1" y="9353"/>
                  </a:lnTo>
                  <a:lnTo>
                    <a:pt x="1" y="9353"/>
                  </a:lnTo>
                  <a:lnTo>
                    <a:pt x="25" y="9840"/>
                  </a:lnTo>
                  <a:lnTo>
                    <a:pt x="49" y="10303"/>
                  </a:lnTo>
                  <a:lnTo>
                    <a:pt x="123" y="10766"/>
                  </a:lnTo>
                  <a:lnTo>
                    <a:pt x="196" y="11229"/>
                  </a:lnTo>
                  <a:lnTo>
                    <a:pt x="293" y="11691"/>
                  </a:lnTo>
                  <a:lnTo>
                    <a:pt x="439" y="12130"/>
                  </a:lnTo>
                  <a:lnTo>
                    <a:pt x="585" y="12568"/>
                  </a:lnTo>
                  <a:lnTo>
                    <a:pt x="731" y="12982"/>
                  </a:lnTo>
                  <a:lnTo>
                    <a:pt x="926" y="13396"/>
                  </a:lnTo>
                  <a:lnTo>
                    <a:pt x="1145" y="13810"/>
                  </a:lnTo>
                  <a:lnTo>
                    <a:pt x="1365" y="14200"/>
                  </a:lnTo>
                  <a:lnTo>
                    <a:pt x="1608" y="14590"/>
                  </a:lnTo>
                  <a:lnTo>
                    <a:pt x="1876" y="14955"/>
                  </a:lnTo>
                  <a:lnTo>
                    <a:pt x="2144" y="15296"/>
                  </a:lnTo>
                  <a:lnTo>
                    <a:pt x="2436" y="15637"/>
                  </a:lnTo>
                  <a:lnTo>
                    <a:pt x="2753" y="15953"/>
                  </a:lnTo>
                  <a:lnTo>
                    <a:pt x="3069" y="16270"/>
                  </a:lnTo>
                  <a:lnTo>
                    <a:pt x="3410" y="16562"/>
                  </a:lnTo>
                  <a:lnTo>
                    <a:pt x="3751" y="16830"/>
                  </a:lnTo>
                  <a:lnTo>
                    <a:pt x="4117" y="17098"/>
                  </a:lnTo>
                  <a:lnTo>
                    <a:pt x="4506" y="17342"/>
                  </a:lnTo>
                  <a:lnTo>
                    <a:pt x="4896" y="17561"/>
                  </a:lnTo>
                  <a:lnTo>
                    <a:pt x="5310" y="17780"/>
                  </a:lnTo>
                  <a:lnTo>
                    <a:pt x="5724" y="17975"/>
                  </a:lnTo>
                  <a:lnTo>
                    <a:pt x="6138" y="18121"/>
                  </a:lnTo>
                  <a:lnTo>
                    <a:pt x="6577" y="18267"/>
                  </a:lnTo>
                  <a:lnTo>
                    <a:pt x="7015" y="18413"/>
                  </a:lnTo>
                  <a:lnTo>
                    <a:pt x="7478" y="18511"/>
                  </a:lnTo>
                  <a:lnTo>
                    <a:pt x="7940" y="18584"/>
                  </a:lnTo>
                  <a:lnTo>
                    <a:pt x="8403" y="18657"/>
                  </a:lnTo>
                  <a:lnTo>
                    <a:pt x="8866" y="18681"/>
                  </a:lnTo>
                  <a:lnTo>
                    <a:pt x="9353" y="18706"/>
                  </a:lnTo>
                  <a:lnTo>
                    <a:pt x="9353" y="18706"/>
                  </a:lnTo>
                  <a:lnTo>
                    <a:pt x="9840" y="18681"/>
                  </a:lnTo>
                  <a:lnTo>
                    <a:pt x="10303" y="18657"/>
                  </a:lnTo>
                  <a:lnTo>
                    <a:pt x="10766" y="18584"/>
                  </a:lnTo>
                  <a:lnTo>
                    <a:pt x="11228" y="18511"/>
                  </a:lnTo>
                  <a:lnTo>
                    <a:pt x="11691" y="18413"/>
                  </a:lnTo>
                  <a:lnTo>
                    <a:pt x="12130" y="18267"/>
                  </a:lnTo>
                  <a:lnTo>
                    <a:pt x="12568" y="18121"/>
                  </a:lnTo>
                  <a:lnTo>
                    <a:pt x="12982" y="17975"/>
                  </a:lnTo>
                  <a:lnTo>
                    <a:pt x="13396" y="17780"/>
                  </a:lnTo>
                  <a:lnTo>
                    <a:pt x="13810" y="17561"/>
                  </a:lnTo>
                  <a:lnTo>
                    <a:pt x="14200" y="17342"/>
                  </a:lnTo>
                  <a:lnTo>
                    <a:pt x="14589" y="17098"/>
                  </a:lnTo>
                  <a:lnTo>
                    <a:pt x="14955" y="16830"/>
                  </a:lnTo>
                  <a:lnTo>
                    <a:pt x="15296" y="16562"/>
                  </a:lnTo>
                  <a:lnTo>
                    <a:pt x="15637" y="16270"/>
                  </a:lnTo>
                  <a:lnTo>
                    <a:pt x="15953" y="15953"/>
                  </a:lnTo>
                  <a:lnTo>
                    <a:pt x="16270" y="15637"/>
                  </a:lnTo>
                  <a:lnTo>
                    <a:pt x="16562" y="15296"/>
                  </a:lnTo>
                  <a:lnTo>
                    <a:pt x="16830" y="14955"/>
                  </a:lnTo>
                  <a:lnTo>
                    <a:pt x="17098" y="14590"/>
                  </a:lnTo>
                  <a:lnTo>
                    <a:pt x="17341" y="14200"/>
                  </a:lnTo>
                  <a:lnTo>
                    <a:pt x="17561" y="13810"/>
                  </a:lnTo>
                  <a:lnTo>
                    <a:pt x="17780" y="13396"/>
                  </a:lnTo>
                  <a:lnTo>
                    <a:pt x="17975" y="12982"/>
                  </a:lnTo>
                  <a:lnTo>
                    <a:pt x="18121" y="12568"/>
                  </a:lnTo>
                  <a:lnTo>
                    <a:pt x="18267" y="12130"/>
                  </a:lnTo>
                  <a:lnTo>
                    <a:pt x="18413" y="11691"/>
                  </a:lnTo>
                  <a:lnTo>
                    <a:pt x="18511" y="11229"/>
                  </a:lnTo>
                  <a:lnTo>
                    <a:pt x="18584" y="10766"/>
                  </a:lnTo>
                  <a:lnTo>
                    <a:pt x="18657" y="10303"/>
                  </a:lnTo>
                  <a:lnTo>
                    <a:pt x="18681" y="9840"/>
                  </a:lnTo>
                  <a:lnTo>
                    <a:pt x="18705" y="9353"/>
                  </a:lnTo>
                  <a:lnTo>
                    <a:pt x="18705" y="9353"/>
                  </a:lnTo>
                  <a:lnTo>
                    <a:pt x="18681" y="8866"/>
                  </a:lnTo>
                  <a:lnTo>
                    <a:pt x="18657" y="8403"/>
                  </a:lnTo>
                  <a:lnTo>
                    <a:pt x="18584" y="7941"/>
                  </a:lnTo>
                  <a:lnTo>
                    <a:pt x="18511" y="7478"/>
                  </a:lnTo>
                  <a:lnTo>
                    <a:pt x="18413" y="7015"/>
                  </a:lnTo>
                  <a:lnTo>
                    <a:pt x="18267" y="6577"/>
                  </a:lnTo>
                  <a:lnTo>
                    <a:pt x="18121" y="6138"/>
                  </a:lnTo>
                  <a:lnTo>
                    <a:pt x="17975" y="5724"/>
                  </a:lnTo>
                  <a:lnTo>
                    <a:pt x="17780" y="5310"/>
                  </a:lnTo>
                  <a:lnTo>
                    <a:pt x="17561" y="4896"/>
                  </a:lnTo>
                  <a:lnTo>
                    <a:pt x="17341" y="4507"/>
                  </a:lnTo>
                  <a:lnTo>
                    <a:pt x="17098" y="4117"/>
                  </a:lnTo>
                  <a:lnTo>
                    <a:pt x="16830" y="3752"/>
                  </a:lnTo>
                  <a:lnTo>
                    <a:pt x="16562" y="3411"/>
                  </a:lnTo>
                  <a:lnTo>
                    <a:pt x="16270" y="3070"/>
                  </a:lnTo>
                  <a:lnTo>
                    <a:pt x="15953" y="2753"/>
                  </a:lnTo>
                  <a:lnTo>
                    <a:pt x="15637" y="2436"/>
                  </a:lnTo>
                  <a:lnTo>
                    <a:pt x="15296" y="2144"/>
                  </a:lnTo>
                  <a:lnTo>
                    <a:pt x="14955" y="1876"/>
                  </a:lnTo>
                  <a:lnTo>
                    <a:pt x="14589" y="1608"/>
                  </a:lnTo>
                  <a:lnTo>
                    <a:pt x="14200" y="1365"/>
                  </a:lnTo>
                  <a:lnTo>
                    <a:pt x="13810" y="1146"/>
                  </a:lnTo>
                  <a:lnTo>
                    <a:pt x="13396" y="926"/>
                  </a:lnTo>
                  <a:lnTo>
                    <a:pt x="12982" y="732"/>
                  </a:lnTo>
                  <a:lnTo>
                    <a:pt x="12568" y="585"/>
                  </a:lnTo>
                  <a:lnTo>
                    <a:pt x="12130" y="439"/>
                  </a:lnTo>
                  <a:lnTo>
                    <a:pt x="11691" y="293"/>
                  </a:lnTo>
                  <a:lnTo>
                    <a:pt x="11228" y="196"/>
                  </a:lnTo>
                  <a:lnTo>
                    <a:pt x="10766" y="123"/>
                  </a:lnTo>
                  <a:lnTo>
                    <a:pt x="10303" y="50"/>
                  </a:lnTo>
                  <a:lnTo>
                    <a:pt x="9840" y="25"/>
                  </a:lnTo>
                  <a:lnTo>
                    <a:pt x="9353" y="1"/>
                  </a:lnTo>
                  <a:lnTo>
                    <a:pt x="9353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" name="Google Shape;666;p39"/>
            <p:cNvSpPr/>
            <p:nvPr/>
          </p:nvSpPr>
          <p:spPr>
            <a:xfrm>
              <a:off x="6211975" y="3753150"/>
              <a:ext cx="19525" cy="18900"/>
            </a:xfrm>
            <a:custGeom>
              <a:avLst/>
              <a:gdLst/>
              <a:ahLst/>
              <a:cxnLst/>
              <a:rect l="l" t="t" r="r" b="b"/>
              <a:pathLst>
                <a:path w="781" h="756" fill="none" extrusionOk="0">
                  <a:moveTo>
                    <a:pt x="585" y="0"/>
                  </a:moveTo>
                  <a:lnTo>
                    <a:pt x="585" y="0"/>
                  </a:lnTo>
                  <a:lnTo>
                    <a:pt x="658" y="24"/>
                  </a:lnTo>
                  <a:lnTo>
                    <a:pt x="707" y="49"/>
                  </a:lnTo>
                  <a:lnTo>
                    <a:pt x="756" y="122"/>
                  </a:lnTo>
                  <a:lnTo>
                    <a:pt x="780" y="195"/>
                  </a:lnTo>
                  <a:lnTo>
                    <a:pt x="780" y="195"/>
                  </a:lnTo>
                  <a:lnTo>
                    <a:pt x="756" y="268"/>
                  </a:lnTo>
                  <a:lnTo>
                    <a:pt x="707" y="390"/>
                  </a:lnTo>
                  <a:lnTo>
                    <a:pt x="658" y="487"/>
                  </a:lnTo>
                  <a:lnTo>
                    <a:pt x="585" y="560"/>
                  </a:lnTo>
                  <a:lnTo>
                    <a:pt x="585" y="560"/>
                  </a:lnTo>
                  <a:lnTo>
                    <a:pt x="488" y="633"/>
                  </a:lnTo>
                  <a:lnTo>
                    <a:pt x="390" y="706"/>
                  </a:lnTo>
                  <a:lnTo>
                    <a:pt x="293" y="755"/>
                  </a:lnTo>
                  <a:lnTo>
                    <a:pt x="196" y="755"/>
                  </a:lnTo>
                  <a:lnTo>
                    <a:pt x="196" y="755"/>
                  </a:lnTo>
                  <a:lnTo>
                    <a:pt x="122" y="755"/>
                  </a:lnTo>
                  <a:lnTo>
                    <a:pt x="74" y="706"/>
                  </a:lnTo>
                  <a:lnTo>
                    <a:pt x="25" y="633"/>
                  </a:lnTo>
                  <a:lnTo>
                    <a:pt x="1" y="560"/>
                  </a:lnTo>
                  <a:lnTo>
                    <a:pt x="1" y="560"/>
                  </a:lnTo>
                  <a:lnTo>
                    <a:pt x="25" y="487"/>
                  </a:lnTo>
                  <a:lnTo>
                    <a:pt x="74" y="390"/>
                  </a:lnTo>
                  <a:lnTo>
                    <a:pt x="122" y="268"/>
                  </a:lnTo>
                  <a:lnTo>
                    <a:pt x="196" y="195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585" y="0"/>
                  </a:lnTo>
                  <a:lnTo>
                    <a:pt x="585" y="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" name="Google Shape;667;p39"/>
            <p:cNvSpPr/>
            <p:nvPr/>
          </p:nvSpPr>
          <p:spPr>
            <a:xfrm>
              <a:off x="5943475" y="3695900"/>
              <a:ext cx="177800" cy="351350"/>
            </a:xfrm>
            <a:custGeom>
              <a:avLst/>
              <a:gdLst/>
              <a:ahLst/>
              <a:cxnLst/>
              <a:rect l="l" t="t" r="r" b="b"/>
              <a:pathLst>
                <a:path w="7112" h="14054" fill="none" extrusionOk="0">
                  <a:moveTo>
                    <a:pt x="2582" y="780"/>
                  </a:moveTo>
                  <a:lnTo>
                    <a:pt x="2582" y="780"/>
                  </a:lnTo>
                  <a:lnTo>
                    <a:pt x="2752" y="780"/>
                  </a:lnTo>
                  <a:lnTo>
                    <a:pt x="2752" y="780"/>
                  </a:lnTo>
                  <a:lnTo>
                    <a:pt x="2996" y="780"/>
                  </a:lnTo>
                  <a:lnTo>
                    <a:pt x="3215" y="829"/>
                  </a:lnTo>
                  <a:lnTo>
                    <a:pt x="3386" y="878"/>
                  </a:lnTo>
                  <a:lnTo>
                    <a:pt x="3507" y="951"/>
                  </a:lnTo>
                  <a:lnTo>
                    <a:pt x="3507" y="951"/>
                  </a:lnTo>
                  <a:lnTo>
                    <a:pt x="3605" y="1024"/>
                  </a:lnTo>
                  <a:lnTo>
                    <a:pt x="3702" y="1048"/>
                  </a:lnTo>
                  <a:lnTo>
                    <a:pt x="3800" y="1024"/>
                  </a:lnTo>
                  <a:lnTo>
                    <a:pt x="3897" y="951"/>
                  </a:lnTo>
                  <a:lnTo>
                    <a:pt x="3897" y="951"/>
                  </a:lnTo>
                  <a:lnTo>
                    <a:pt x="3970" y="878"/>
                  </a:lnTo>
                  <a:lnTo>
                    <a:pt x="4092" y="829"/>
                  </a:lnTo>
                  <a:lnTo>
                    <a:pt x="4189" y="780"/>
                  </a:lnTo>
                  <a:lnTo>
                    <a:pt x="4262" y="780"/>
                  </a:lnTo>
                  <a:lnTo>
                    <a:pt x="4262" y="780"/>
                  </a:lnTo>
                  <a:lnTo>
                    <a:pt x="4384" y="731"/>
                  </a:lnTo>
                  <a:lnTo>
                    <a:pt x="4506" y="658"/>
                  </a:lnTo>
                  <a:lnTo>
                    <a:pt x="4676" y="537"/>
                  </a:lnTo>
                  <a:lnTo>
                    <a:pt x="4847" y="390"/>
                  </a:lnTo>
                  <a:lnTo>
                    <a:pt x="4847" y="390"/>
                  </a:lnTo>
                  <a:lnTo>
                    <a:pt x="5042" y="244"/>
                  </a:lnTo>
                  <a:lnTo>
                    <a:pt x="5285" y="123"/>
                  </a:lnTo>
                  <a:lnTo>
                    <a:pt x="5529" y="49"/>
                  </a:lnTo>
                  <a:lnTo>
                    <a:pt x="5797" y="1"/>
                  </a:lnTo>
                  <a:lnTo>
                    <a:pt x="5797" y="1"/>
                  </a:lnTo>
                  <a:lnTo>
                    <a:pt x="5894" y="25"/>
                  </a:lnTo>
                  <a:lnTo>
                    <a:pt x="5992" y="49"/>
                  </a:lnTo>
                  <a:lnTo>
                    <a:pt x="6040" y="74"/>
                  </a:lnTo>
                  <a:lnTo>
                    <a:pt x="6089" y="123"/>
                  </a:lnTo>
                  <a:lnTo>
                    <a:pt x="6089" y="171"/>
                  </a:lnTo>
                  <a:lnTo>
                    <a:pt x="6089" y="244"/>
                  </a:lnTo>
                  <a:lnTo>
                    <a:pt x="6040" y="317"/>
                  </a:lnTo>
                  <a:lnTo>
                    <a:pt x="5992" y="390"/>
                  </a:lnTo>
                  <a:lnTo>
                    <a:pt x="5992" y="390"/>
                  </a:lnTo>
                  <a:lnTo>
                    <a:pt x="5845" y="561"/>
                  </a:lnTo>
                  <a:lnTo>
                    <a:pt x="5772" y="707"/>
                  </a:lnTo>
                  <a:lnTo>
                    <a:pt x="5748" y="853"/>
                  </a:lnTo>
                  <a:lnTo>
                    <a:pt x="5772" y="926"/>
                  </a:lnTo>
                  <a:lnTo>
                    <a:pt x="5797" y="951"/>
                  </a:lnTo>
                  <a:lnTo>
                    <a:pt x="5797" y="951"/>
                  </a:lnTo>
                  <a:lnTo>
                    <a:pt x="5870" y="1048"/>
                  </a:lnTo>
                  <a:lnTo>
                    <a:pt x="5918" y="1145"/>
                  </a:lnTo>
                  <a:lnTo>
                    <a:pt x="5967" y="1243"/>
                  </a:lnTo>
                  <a:lnTo>
                    <a:pt x="5992" y="1340"/>
                  </a:lnTo>
                  <a:lnTo>
                    <a:pt x="5992" y="1340"/>
                  </a:lnTo>
                  <a:lnTo>
                    <a:pt x="5967" y="1438"/>
                  </a:lnTo>
                  <a:lnTo>
                    <a:pt x="5918" y="1535"/>
                  </a:lnTo>
                  <a:lnTo>
                    <a:pt x="5870" y="1633"/>
                  </a:lnTo>
                  <a:lnTo>
                    <a:pt x="5797" y="1730"/>
                  </a:lnTo>
                  <a:lnTo>
                    <a:pt x="5797" y="1730"/>
                  </a:lnTo>
                  <a:lnTo>
                    <a:pt x="5748" y="1754"/>
                  </a:lnTo>
                  <a:lnTo>
                    <a:pt x="5699" y="1754"/>
                  </a:lnTo>
                  <a:lnTo>
                    <a:pt x="5553" y="1754"/>
                  </a:lnTo>
                  <a:lnTo>
                    <a:pt x="5383" y="1657"/>
                  </a:lnTo>
                  <a:lnTo>
                    <a:pt x="5212" y="1535"/>
                  </a:lnTo>
                  <a:lnTo>
                    <a:pt x="5212" y="1535"/>
                  </a:lnTo>
                  <a:lnTo>
                    <a:pt x="5066" y="1389"/>
                  </a:lnTo>
                  <a:lnTo>
                    <a:pt x="4896" y="1316"/>
                  </a:lnTo>
                  <a:lnTo>
                    <a:pt x="4749" y="1292"/>
                  </a:lnTo>
                  <a:lnTo>
                    <a:pt x="4701" y="1316"/>
                  </a:lnTo>
                  <a:lnTo>
                    <a:pt x="4652" y="1340"/>
                  </a:lnTo>
                  <a:lnTo>
                    <a:pt x="4652" y="1340"/>
                  </a:lnTo>
                  <a:lnTo>
                    <a:pt x="4555" y="1413"/>
                  </a:lnTo>
                  <a:lnTo>
                    <a:pt x="4457" y="1486"/>
                  </a:lnTo>
                  <a:lnTo>
                    <a:pt x="4360" y="1511"/>
                  </a:lnTo>
                  <a:lnTo>
                    <a:pt x="4262" y="1535"/>
                  </a:lnTo>
                  <a:lnTo>
                    <a:pt x="4262" y="1535"/>
                  </a:lnTo>
                  <a:lnTo>
                    <a:pt x="4116" y="1559"/>
                  </a:lnTo>
                  <a:lnTo>
                    <a:pt x="4043" y="1584"/>
                  </a:lnTo>
                  <a:lnTo>
                    <a:pt x="3994" y="1633"/>
                  </a:lnTo>
                  <a:lnTo>
                    <a:pt x="3994" y="1633"/>
                  </a:lnTo>
                  <a:lnTo>
                    <a:pt x="3946" y="1657"/>
                  </a:lnTo>
                  <a:lnTo>
                    <a:pt x="3873" y="1681"/>
                  </a:lnTo>
                  <a:lnTo>
                    <a:pt x="3702" y="1730"/>
                  </a:lnTo>
                  <a:lnTo>
                    <a:pt x="3702" y="1730"/>
                  </a:lnTo>
                  <a:lnTo>
                    <a:pt x="3605" y="1730"/>
                  </a:lnTo>
                  <a:lnTo>
                    <a:pt x="3507" y="1779"/>
                  </a:lnTo>
                  <a:lnTo>
                    <a:pt x="3410" y="1827"/>
                  </a:lnTo>
                  <a:lnTo>
                    <a:pt x="3312" y="1900"/>
                  </a:lnTo>
                  <a:lnTo>
                    <a:pt x="3312" y="1900"/>
                  </a:lnTo>
                  <a:lnTo>
                    <a:pt x="3288" y="1949"/>
                  </a:lnTo>
                  <a:lnTo>
                    <a:pt x="3288" y="2022"/>
                  </a:lnTo>
                  <a:lnTo>
                    <a:pt x="3288" y="2144"/>
                  </a:lnTo>
                  <a:lnTo>
                    <a:pt x="3386" y="2314"/>
                  </a:lnTo>
                  <a:lnTo>
                    <a:pt x="3507" y="2485"/>
                  </a:lnTo>
                  <a:lnTo>
                    <a:pt x="3507" y="2485"/>
                  </a:lnTo>
                  <a:lnTo>
                    <a:pt x="3605" y="2558"/>
                  </a:lnTo>
                  <a:lnTo>
                    <a:pt x="3702" y="2582"/>
                  </a:lnTo>
                  <a:lnTo>
                    <a:pt x="3800" y="2607"/>
                  </a:lnTo>
                  <a:lnTo>
                    <a:pt x="3921" y="2607"/>
                  </a:lnTo>
                  <a:lnTo>
                    <a:pt x="4043" y="2582"/>
                  </a:lnTo>
                  <a:lnTo>
                    <a:pt x="4141" y="2534"/>
                  </a:lnTo>
                  <a:lnTo>
                    <a:pt x="4262" y="2461"/>
                  </a:lnTo>
                  <a:lnTo>
                    <a:pt x="4360" y="2388"/>
                  </a:lnTo>
                  <a:lnTo>
                    <a:pt x="4360" y="2388"/>
                  </a:lnTo>
                  <a:lnTo>
                    <a:pt x="4555" y="2193"/>
                  </a:lnTo>
                  <a:lnTo>
                    <a:pt x="4749" y="2047"/>
                  </a:lnTo>
                  <a:lnTo>
                    <a:pt x="4920" y="1949"/>
                  </a:lnTo>
                  <a:lnTo>
                    <a:pt x="5042" y="1900"/>
                  </a:lnTo>
                  <a:lnTo>
                    <a:pt x="5042" y="1900"/>
                  </a:lnTo>
                  <a:lnTo>
                    <a:pt x="5115" y="1925"/>
                  </a:lnTo>
                  <a:lnTo>
                    <a:pt x="5163" y="1974"/>
                  </a:lnTo>
                  <a:lnTo>
                    <a:pt x="5212" y="2022"/>
                  </a:lnTo>
                  <a:lnTo>
                    <a:pt x="5212" y="2095"/>
                  </a:lnTo>
                  <a:lnTo>
                    <a:pt x="5212" y="2095"/>
                  </a:lnTo>
                  <a:lnTo>
                    <a:pt x="5236" y="2168"/>
                  </a:lnTo>
                  <a:lnTo>
                    <a:pt x="5285" y="2241"/>
                  </a:lnTo>
                  <a:lnTo>
                    <a:pt x="5334" y="2266"/>
                  </a:lnTo>
                  <a:lnTo>
                    <a:pt x="5407" y="2290"/>
                  </a:lnTo>
                  <a:lnTo>
                    <a:pt x="5407" y="2290"/>
                  </a:lnTo>
                  <a:lnTo>
                    <a:pt x="5504" y="2314"/>
                  </a:lnTo>
                  <a:lnTo>
                    <a:pt x="5602" y="2339"/>
                  </a:lnTo>
                  <a:lnTo>
                    <a:pt x="5699" y="2412"/>
                  </a:lnTo>
                  <a:lnTo>
                    <a:pt x="5797" y="2485"/>
                  </a:lnTo>
                  <a:lnTo>
                    <a:pt x="5797" y="2485"/>
                  </a:lnTo>
                  <a:lnTo>
                    <a:pt x="5845" y="2558"/>
                  </a:lnTo>
                  <a:lnTo>
                    <a:pt x="5870" y="2680"/>
                  </a:lnTo>
                  <a:lnTo>
                    <a:pt x="5845" y="2777"/>
                  </a:lnTo>
                  <a:lnTo>
                    <a:pt x="5797" y="2850"/>
                  </a:lnTo>
                  <a:lnTo>
                    <a:pt x="5797" y="2850"/>
                  </a:lnTo>
                  <a:lnTo>
                    <a:pt x="5699" y="2923"/>
                  </a:lnTo>
                  <a:lnTo>
                    <a:pt x="5602" y="2996"/>
                  </a:lnTo>
                  <a:lnTo>
                    <a:pt x="5504" y="3045"/>
                  </a:lnTo>
                  <a:lnTo>
                    <a:pt x="5407" y="3045"/>
                  </a:lnTo>
                  <a:lnTo>
                    <a:pt x="5407" y="3045"/>
                  </a:lnTo>
                  <a:lnTo>
                    <a:pt x="5310" y="3069"/>
                  </a:lnTo>
                  <a:lnTo>
                    <a:pt x="5163" y="3167"/>
                  </a:lnTo>
                  <a:lnTo>
                    <a:pt x="4993" y="3289"/>
                  </a:lnTo>
                  <a:lnTo>
                    <a:pt x="4847" y="3435"/>
                  </a:lnTo>
                  <a:lnTo>
                    <a:pt x="4847" y="3435"/>
                  </a:lnTo>
                  <a:lnTo>
                    <a:pt x="4676" y="3581"/>
                  </a:lnTo>
                  <a:lnTo>
                    <a:pt x="4506" y="3703"/>
                  </a:lnTo>
                  <a:lnTo>
                    <a:pt x="4384" y="3776"/>
                  </a:lnTo>
                  <a:lnTo>
                    <a:pt x="4262" y="3800"/>
                  </a:lnTo>
                  <a:lnTo>
                    <a:pt x="4262" y="3800"/>
                  </a:lnTo>
                  <a:lnTo>
                    <a:pt x="4141" y="3849"/>
                  </a:lnTo>
                  <a:lnTo>
                    <a:pt x="3970" y="3971"/>
                  </a:lnTo>
                  <a:lnTo>
                    <a:pt x="3726" y="4165"/>
                  </a:lnTo>
                  <a:lnTo>
                    <a:pt x="3483" y="4409"/>
                  </a:lnTo>
                  <a:lnTo>
                    <a:pt x="3142" y="4750"/>
                  </a:lnTo>
                  <a:lnTo>
                    <a:pt x="3142" y="4750"/>
                  </a:lnTo>
                  <a:lnTo>
                    <a:pt x="3020" y="4847"/>
                  </a:lnTo>
                  <a:lnTo>
                    <a:pt x="2874" y="4969"/>
                  </a:lnTo>
                  <a:lnTo>
                    <a:pt x="2557" y="5164"/>
                  </a:lnTo>
                  <a:lnTo>
                    <a:pt x="2265" y="5286"/>
                  </a:lnTo>
                  <a:lnTo>
                    <a:pt x="2119" y="5310"/>
                  </a:lnTo>
                  <a:lnTo>
                    <a:pt x="1997" y="5335"/>
                  </a:lnTo>
                  <a:lnTo>
                    <a:pt x="1997" y="5335"/>
                  </a:lnTo>
                  <a:lnTo>
                    <a:pt x="1754" y="5335"/>
                  </a:lnTo>
                  <a:lnTo>
                    <a:pt x="1535" y="5383"/>
                  </a:lnTo>
                  <a:lnTo>
                    <a:pt x="1364" y="5456"/>
                  </a:lnTo>
                  <a:lnTo>
                    <a:pt x="1242" y="5529"/>
                  </a:lnTo>
                  <a:lnTo>
                    <a:pt x="1242" y="5529"/>
                  </a:lnTo>
                  <a:lnTo>
                    <a:pt x="1169" y="5602"/>
                  </a:lnTo>
                  <a:lnTo>
                    <a:pt x="1096" y="5700"/>
                  </a:lnTo>
                  <a:lnTo>
                    <a:pt x="1047" y="5797"/>
                  </a:lnTo>
                  <a:lnTo>
                    <a:pt x="1047" y="5895"/>
                  </a:lnTo>
                  <a:lnTo>
                    <a:pt x="1047" y="5895"/>
                  </a:lnTo>
                  <a:lnTo>
                    <a:pt x="1047" y="5992"/>
                  </a:lnTo>
                  <a:lnTo>
                    <a:pt x="1096" y="6090"/>
                  </a:lnTo>
                  <a:lnTo>
                    <a:pt x="1169" y="6187"/>
                  </a:lnTo>
                  <a:lnTo>
                    <a:pt x="1242" y="6284"/>
                  </a:lnTo>
                  <a:lnTo>
                    <a:pt x="1242" y="6284"/>
                  </a:lnTo>
                  <a:lnTo>
                    <a:pt x="1315" y="6357"/>
                  </a:lnTo>
                  <a:lnTo>
                    <a:pt x="1413" y="6406"/>
                  </a:lnTo>
                  <a:lnTo>
                    <a:pt x="1535" y="6455"/>
                  </a:lnTo>
                  <a:lnTo>
                    <a:pt x="1608" y="6455"/>
                  </a:lnTo>
                  <a:lnTo>
                    <a:pt x="1608" y="6455"/>
                  </a:lnTo>
                  <a:lnTo>
                    <a:pt x="1729" y="6504"/>
                  </a:lnTo>
                  <a:lnTo>
                    <a:pt x="1876" y="6601"/>
                  </a:lnTo>
                  <a:lnTo>
                    <a:pt x="2070" y="6747"/>
                  </a:lnTo>
                  <a:lnTo>
                    <a:pt x="2290" y="6942"/>
                  </a:lnTo>
                  <a:lnTo>
                    <a:pt x="2290" y="6942"/>
                  </a:lnTo>
                  <a:lnTo>
                    <a:pt x="2484" y="7137"/>
                  </a:lnTo>
                  <a:lnTo>
                    <a:pt x="2679" y="7283"/>
                  </a:lnTo>
                  <a:lnTo>
                    <a:pt x="2825" y="7380"/>
                  </a:lnTo>
                  <a:lnTo>
                    <a:pt x="2947" y="7405"/>
                  </a:lnTo>
                  <a:lnTo>
                    <a:pt x="2947" y="7405"/>
                  </a:lnTo>
                  <a:lnTo>
                    <a:pt x="3093" y="7380"/>
                  </a:lnTo>
                  <a:lnTo>
                    <a:pt x="3166" y="7356"/>
                  </a:lnTo>
                  <a:lnTo>
                    <a:pt x="3239" y="7332"/>
                  </a:lnTo>
                  <a:lnTo>
                    <a:pt x="3239" y="7332"/>
                  </a:lnTo>
                  <a:lnTo>
                    <a:pt x="3288" y="7283"/>
                  </a:lnTo>
                  <a:lnTo>
                    <a:pt x="3410" y="7259"/>
                  </a:lnTo>
                  <a:lnTo>
                    <a:pt x="3556" y="7234"/>
                  </a:lnTo>
                  <a:lnTo>
                    <a:pt x="3702" y="7234"/>
                  </a:lnTo>
                  <a:lnTo>
                    <a:pt x="3702" y="7234"/>
                  </a:lnTo>
                  <a:lnTo>
                    <a:pt x="3873" y="7234"/>
                  </a:lnTo>
                  <a:lnTo>
                    <a:pt x="4019" y="7283"/>
                  </a:lnTo>
                  <a:lnTo>
                    <a:pt x="4165" y="7332"/>
                  </a:lnTo>
                  <a:lnTo>
                    <a:pt x="4262" y="7429"/>
                  </a:lnTo>
                  <a:lnTo>
                    <a:pt x="4262" y="7429"/>
                  </a:lnTo>
                  <a:lnTo>
                    <a:pt x="4360" y="7502"/>
                  </a:lnTo>
                  <a:lnTo>
                    <a:pt x="4457" y="7551"/>
                  </a:lnTo>
                  <a:lnTo>
                    <a:pt x="4555" y="7600"/>
                  </a:lnTo>
                  <a:lnTo>
                    <a:pt x="4652" y="7600"/>
                  </a:lnTo>
                  <a:lnTo>
                    <a:pt x="4652" y="7600"/>
                  </a:lnTo>
                  <a:lnTo>
                    <a:pt x="4749" y="7648"/>
                  </a:lnTo>
                  <a:lnTo>
                    <a:pt x="4896" y="7721"/>
                  </a:lnTo>
                  <a:lnTo>
                    <a:pt x="5066" y="7843"/>
                  </a:lnTo>
                  <a:lnTo>
                    <a:pt x="5212" y="7989"/>
                  </a:lnTo>
                  <a:lnTo>
                    <a:pt x="5212" y="7989"/>
                  </a:lnTo>
                  <a:lnTo>
                    <a:pt x="5383" y="8135"/>
                  </a:lnTo>
                  <a:lnTo>
                    <a:pt x="5553" y="8257"/>
                  </a:lnTo>
                  <a:lnTo>
                    <a:pt x="5699" y="8330"/>
                  </a:lnTo>
                  <a:lnTo>
                    <a:pt x="5797" y="8355"/>
                  </a:lnTo>
                  <a:lnTo>
                    <a:pt x="5797" y="8355"/>
                  </a:lnTo>
                  <a:lnTo>
                    <a:pt x="5870" y="8379"/>
                  </a:lnTo>
                  <a:lnTo>
                    <a:pt x="5992" y="8428"/>
                  </a:lnTo>
                  <a:lnTo>
                    <a:pt x="6089" y="8476"/>
                  </a:lnTo>
                  <a:lnTo>
                    <a:pt x="6162" y="8549"/>
                  </a:lnTo>
                  <a:lnTo>
                    <a:pt x="6162" y="8549"/>
                  </a:lnTo>
                  <a:lnTo>
                    <a:pt x="6259" y="8622"/>
                  </a:lnTo>
                  <a:lnTo>
                    <a:pt x="6357" y="8695"/>
                  </a:lnTo>
                  <a:lnTo>
                    <a:pt x="6454" y="8720"/>
                  </a:lnTo>
                  <a:lnTo>
                    <a:pt x="6552" y="8744"/>
                  </a:lnTo>
                  <a:lnTo>
                    <a:pt x="6552" y="8744"/>
                  </a:lnTo>
                  <a:lnTo>
                    <a:pt x="6649" y="8769"/>
                  </a:lnTo>
                  <a:lnTo>
                    <a:pt x="6747" y="8793"/>
                  </a:lnTo>
                  <a:lnTo>
                    <a:pt x="6844" y="8866"/>
                  </a:lnTo>
                  <a:lnTo>
                    <a:pt x="6941" y="8939"/>
                  </a:lnTo>
                  <a:lnTo>
                    <a:pt x="6941" y="8939"/>
                  </a:lnTo>
                  <a:lnTo>
                    <a:pt x="7014" y="9036"/>
                  </a:lnTo>
                  <a:lnTo>
                    <a:pt x="7063" y="9134"/>
                  </a:lnTo>
                  <a:lnTo>
                    <a:pt x="7112" y="9231"/>
                  </a:lnTo>
                  <a:lnTo>
                    <a:pt x="7112" y="9304"/>
                  </a:lnTo>
                  <a:lnTo>
                    <a:pt x="7112" y="9304"/>
                  </a:lnTo>
                  <a:lnTo>
                    <a:pt x="7112" y="9402"/>
                  </a:lnTo>
                  <a:lnTo>
                    <a:pt x="7063" y="9499"/>
                  </a:lnTo>
                  <a:lnTo>
                    <a:pt x="7014" y="9597"/>
                  </a:lnTo>
                  <a:lnTo>
                    <a:pt x="6941" y="9694"/>
                  </a:lnTo>
                  <a:lnTo>
                    <a:pt x="6941" y="9694"/>
                  </a:lnTo>
                  <a:lnTo>
                    <a:pt x="6868" y="9791"/>
                  </a:lnTo>
                  <a:lnTo>
                    <a:pt x="6795" y="9889"/>
                  </a:lnTo>
                  <a:lnTo>
                    <a:pt x="6747" y="9986"/>
                  </a:lnTo>
                  <a:lnTo>
                    <a:pt x="6747" y="10084"/>
                  </a:lnTo>
                  <a:lnTo>
                    <a:pt x="6747" y="10084"/>
                  </a:lnTo>
                  <a:lnTo>
                    <a:pt x="6722" y="10181"/>
                  </a:lnTo>
                  <a:lnTo>
                    <a:pt x="6625" y="10327"/>
                  </a:lnTo>
                  <a:lnTo>
                    <a:pt x="6503" y="10473"/>
                  </a:lnTo>
                  <a:lnTo>
                    <a:pt x="6357" y="10644"/>
                  </a:lnTo>
                  <a:lnTo>
                    <a:pt x="6357" y="10644"/>
                  </a:lnTo>
                  <a:lnTo>
                    <a:pt x="6211" y="10814"/>
                  </a:lnTo>
                  <a:lnTo>
                    <a:pt x="6089" y="10961"/>
                  </a:lnTo>
                  <a:lnTo>
                    <a:pt x="6016" y="11107"/>
                  </a:lnTo>
                  <a:lnTo>
                    <a:pt x="5992" y="11204"/>
                  </a:lnTo>
                  <a:lnTo>
                    <a:pt x="5992" y="11204"/>
                  </a:lnTo>
                  <a:lnTo>
                    <a:pt x="5943" y="11326"/>
                  </a:lnTo>
                  <a:lnTo>
                    <a:pt x="5870" y="11472"/>
                  </a:lnTo>
                  <a:lnTo>
                    <a:pt x="5748" y="11618"/>
                  </a:lnTo>
                  <a:lnTo>
                    <a:pt x="5602" y="11789"/>
                  </a:lnTo>
                  <a:lnTo>
                    <a:pt x="5602" y="11789"/>
                  </a:lnTo>
                  <a:lnTo>
                    <a:pt x="5456" y="11935"/>
                  </a:lnTo>
                  <a:lnTo>
                    <a:pt x="5334" y="12105"/>
                  </a:lnTo>
                  <a:lnTo>
                    <a:pt x="5261" y="12251"/>
                  </a:lnTo>
                  <a:lnTo>
                    <a:pt x="5212" y="12349"/>
                  </a:lnTo>
                  <a:lnTo>
                    <a:pt x="5212" y="12349"/>
                  </a:lnTo>
                  <a:lnTo>
                    <a:pt x="5188" y="12446"/>
                  </a:lnTo>
                  <a:lnTo>
                    <a:pt x="5139" y="12568"/>
                  </a:lnTo>
                  <a:lnTo>
                    <a:pt x="5042" y="12714"/>
                  </a:lnTo>
                  <a:lnTo>
                    <a:pt x="4944" y="12836"/>
                  </a:lnTo>
                  <a:lnTo>
                    <a:pt x="4944" y="12836"/>
                  </a:lnTo>
                  <a:lnTo>
                    <a:pt x="4822" y="12958"/>
                  </a:lnTo>
                  <a:lnTo>
                    <a:pt x="4725" y="13079"/>
                  </a:lnTo>
                  <a:lnTo>
                    <a:pt x="4676" y="13201"/>
                  </a:lnTo>
                  <a:lnTo>
                    <a:pt x="4652" y="13299"/>
                  </a:lnTo>
                  <a:lnTo>
                    <a:pt x="4652" y="13299"/>
                  </a:lnTo>
                  <a:lnTo>
                    <a:pt x="4676" y="13469"/>
                  </a:lnTo>
                  <a:lnTo>
                    <a:pt x="4701" y="13542"/>
                  </a:lnTo>
                  <a:lnTo>
                    <a:pt x="4749" y="13591"/>
                  </a:lnTo>
                  <a:lnTo>
                    <a:pt x="4749" y="13591"/>
                  </a:lnTo>
                  <a:lnTo>
                    <a:pt x="4774" y="13640"/>
                  </a:lnTo>
                  <a:lnTo>
                    <a:pt x="4822" y="13713"/>
                  </a:lnTo>
                  <a:lnTo>
                    <a:pt x="4847" y="13883"/>
                  </a:lnTo>
                  <a:lnTo>
                    <a:pt x="4847" y="13883"/>
                  </a:lnTo>
                  <a:lnTo>
                    <a:pt x="4822" y="13956"/>
                  </a:lnTo>
                  <a:lnTo>
                    <a:pt x="4774" y="14005"/>
                  </a:lnTo>
                  <a:lnTo>
                    <a:pt x="4725" y="14054"/>
                  </a:lnTo>
                  <a:lnTo>
                    <a:pt x="4652" y="14054"/>
                  </a:lnTo>
                  <a:lnTo>
                    <a:pt x="4652" y="14054"/>
                  </a:lnTo>
                  <a:lnTo>
                    <a:pt x="4555" y="14054"/>
                  </a:lnTo>
                  <a:lnTo>
                    <a:pt x="4457" y="14005"/>
                  </a:lnTo>
                  <a:lnTo>
                    <a:pt x="4360" y="13956"/>
                  </a:lnTo>
                  <a:lnTo>
                    <a:pt x="4262" y="13883"/>
                  </a:lnTo>
                  <a:lnTo>
                    <a:pt x="4262" y="13883"/>
                  </a:lnTo>
                  <a:lnTo>
                    <a:pt x="4189" y="13761"/>
                  </a:lnTo>
                  <a:lnTo>
                    <a:pt x="4141" y="13615"/>
                  </a:lnTo>
                  <a:lnTo>
                    <a:pt x="4092" y="13469"/>
                  </a:lnTo>
                  <a:lnTo>
                    <a:pt x="4092" y="13299"/>
                  </a:lnTo>
                  <a:lnTo>
                    <a:pt x="4092" y="13299"/>
                  </a:lnTo>
                  <a:lnTo>
                    <a:pt x="4067" y="13152"/>
                  </a:lnTo>
                  <a:lnTo>
                    <a:pt x="4019" y="12982"/>
                  </a:lnTo>
                  <a:lnTo>
                    <a:pt x="3970" y="12836"/>
                  </a:lnTo>
                  <a:lnTo>
                    <a:pt x="3897" y="12738"/>
                  </a:lnTo>
                  <a:lnTo>
                    <a:pt x="3897" y="12738"/>
                  </a:lnTo>
                  <a:lnTo>
                    <a:pt x="3848" y="12690"/>
                  </a:lnTo>
                  <a:lnTo>
                    <a:pt x="3824" y="12592"/>
                  </a:lnTo>
                  <a:lnTo>
                    <a:pt x="3751" y="12349"/>
                  </a:lnTo>
                  <a:lnTo>
                    <a:pt x="3726" y="12056"/>
                  </a:lnTo>
                  <a:lnTo>
                    <a:pt x="3702" y="11716"/>
                  </a:lnTo>
                  <a:lnTo>
                    <a:pt x="3702" y="11472"/>
                  </a:lnTo>
                  <a:lnTo>
                    <a:pt x="3702" y="11472"/>
                  </a:lnTo>
                  <a:lnTo>
                    <a:pt x="3702" y="11301"/>
                  </a:lnTo>
                  <a:lnTo>
                    <a:pt x="3653" y="11107"/>
                  </a:lnTo>
                  <a:lnTo>
                    <a:pt x="3629" y="10936"/>
                  </a:lnTo>
                  <a:lnTo>
                    <a:pt x="3556" y="10741"/>
                  </a:lnTo>
                  <a:lnTo>
                    <a:pt x="3483" y="10571"/>
                  </a:lnTo>
                  <a:lnTo>
                    <a:pt x="3410" y="10425"/>
                  </a:lnTo>
                  <a:lnTo>
                    <a:pt x="3312" y="10279"/>
                  </a:lnTo>
                  <a:lnTo>
                    <a:pt x="3239" y="10181"/>
                  </a:lnTo>
                  <a:lnTo>
                    <a:pt x="3239" y="10181"/>
                  </a:lnTo>
                  <a:lnTo>
                    <a:pt x="3045" y="9962"/>
                  </a:lnTo>
                  <a:lnTo>
                    <a:pt x="2898" y="9767"/>
                  </a:lnTo>
                  <a:lnTo>
                    <a:pt x="2801" y="9621"/>
                  </a:lnTo>
                  <a:lnTo>
                    <a:pt x="2752" y="9499"/>
                  </a:lnTo>
                  <a:lnTo>
                    <a:pt x="2752" y="9499"/>
                  </a:lnTo>
                  <a:lnTo>
                    <a:pt x="2728" y="9353"/>
                  </a:lnTo>
                  <a:lnTo>
                    <a:pt x="2704" y="9280"/>
                  </a:lnTo>
                  <a:lnTo>
                    <a:pt x="2655" y="9231"/>
                  </a:lnTo>
                  <a:lnTo>
                    <a:pt x="2655" y="9231"/>
                  </a:lnTo>
                  <a:lnTo>
                    <a:pt x="2631" y="9158"/>
                  </a:lnTo>
                  <a:lnTo>
                    <a:pt x="2582" y="9036"/>
                  </a:lnTo>
                  <a:lnTo>
                    <a:pt x="2582" y="8890"/>
                  </a:lnTo>
                  <a:lnTo>
                    <a:pt x="2557" y="8744"/>
                  </a:lnTo>
                  <a:lnTo>
                    <a:pt x="2557" y="8744"/>
                  </a:lnTo>
                  <a:lnTo>
                    <a:pt x="2582" y="8598"/>
                  </a:lnTo>
                  <a:lnTo>
                    <a:pt x="2582" y="8452"/>
                  </a:lnTo>
                  <a:lnTo>
                    <a:pt x="2631" y="8330"/>
                  </a:lnTo>
                  <a:lnTo>
                    <a:pt x="2655" y="8281"/>
                  </a:lnTo>
                  <a:lnTo>
                    <a:pt x="2655" y="8281"/>
                  </a:lnTo>
                  <a:lnTo>
                    <a:pt x="2704" y="8208"/>
                  </a:lnTo>
                  <a:lnTo>
                    <a:pt x="2728" y="8160"/>
                  </a:lnTo>
                  <a:lnTo>
                    <a:pt x="2752" y="7989"/>
                  </a:lnTo>
                  <a:lnTo>
                    <a:pt x="2752" y="7989"/>
                  </a:lnTo>
                  <a:lnTo>
                    <a:pt x="2728" y="7819"/>
                  </a:lnTo>
                  <a:lnTo>
                    <a:pt x="2704" y="7746"/>
                  </a:lnTo>
                  <a:lnTo>
                    <a:pt x="2655" y="7697"/>
                  </a:lnTo>
                  <a:lnTo>
                    <a:pt x="2655" y="7697"/>
                  </a:lnTo>
                  <a:lnTo>
                    <a:pt x="2606" y="7673"/>
                  </a:lnTo>
                  <a:lnTo>
                    <a:pt x="2533" y="7624"/>
                  </a:lnTo>
                  <a:lnTo>
                    <a:pt x="2363" y="7600"/>
                  </a:lnTo>
                  <a:lnTo>
                    <a:pt x="2363" y="7600"/>
                  </a:lnTo>
                  <a:lnTo>
                    <a:pt x="2265" y="7575"/>
                  </a:lnTo>
                  <a:lnTo>
                    <a:pt x="2119" y="7502"/>
                  </a:lnTo>
                  <a:lnTo>
                    <a:pt x="1973" y="7380"/>
                  </a:lnTo>
                  <a:lnTo>
                    <a:pt x="1802" y="7234"/>
                  </a:lnTo>
                  <a:lnTo>
                    <a:pt x="1802" y="7234"/>
                  </a:lnTo>
                  <a:lnTo>
                    <a:pt x="1632" y="7088"/>
                  </a:lnTo>
                  <a:lnTo>
                    <a:pt x="1486" y="6966"/>
                  </a:lnTo>
                  <a:lnTo>
                    <a:pt x="1340" y="6869"/>
                  </a:lnTo>
                  <a:lnTo>
                    <a:pt x="1242" y="6845"/>
                  </a:lnTo>
                  <a:lnTo>
                    <a:pt x="1242" y="6845"/>
                  </a:lnTo>
                  <a:lnTo>
                    <a:pt x="1121" y="6796"/>
                  </a:lnTo>
                  <a:lnTo>
                    <a:pt x="926" y="6674"/>
                  </a:lnTo>
                  <a:lnTo>
                    <a:pt x="706" y="6504"/>
                  </a:lnTo>
                  <a:lnTo>
                    <a:pt x="463" y="6284"/>
                  </a:lnTo>
                  <a:lnTo>
                    <a:pt x="463" y="6284"/>
                  </a:lnTo>
                  <a:lnTo>
                    <a:pt x="171" y="5919"/>
                  </a:lnTo>
                  <a:lnTo>
                    <a:pt x="0" y="5700"/>
                  </a:lnTo>
                  <a:lnTo>
                    <a:pt x="0" y="5700"/>
                  </a:lnTo>
                  <a:lnTo>
                    <a:pt x="0" y="572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" name="Google Shape;668;p39"/>
            <p:cNvSpPr/>
            <p:nvPr/>
          </p:nvSpPr>
          <p:spPr>
            <a:xfrm>
              <a:off x="6128575" y="3695900"/>
              <a:ext cx="86475" cy="47525"/>
            </a:xfrm>
            <a:custGeom>
              <a:avLst/>
              <a:gdLst/>
              <a:ahLst/>
              <a:cxnLst/>
              <a:rect l="l" t="t" r="r" b="b"/>
              <a:pathLst>
                <a:path w="3459" h="1901" fill="none" extrusionOk="0">
                  <a:moveTo>
                    <a:pt x="2022" y="1340"/>
                  </a:moveTo>
                  <a:lnTo>
                    <a:pt x="2022" y="1340"/>
                  </a:lnTo>
                  <a:lnTo>
                    <a:pt x="1924" y="1413"/>
                  </a:lnTo>
                  <a:lnTo>
                    <a:pt x="1827" y="1486"/>
                  </a:lnTo>
                  <a:lnTo>
                    <a:pt x="1729" y="1511"/>
                  </a:lnTo>
                  <a:lnTo>
                    <a:pt x="1632" y="1535"/>
                  </a:lnTo>
                  <a:lnTo>
                    <a:pt x="1632" y="1535"/>
                  </a:lnTo>
                  <a:lnTo>
                    <a:pt x="1559" y="1535"/>
                  </a:lnTo>
                  <a:lnTo>
                    <a:pt x="1461" y="1584"/>
                  </a:lnTo>
                  <a:lnTo>
                    <a:pt x="1340" y="1657"/>
                  </a:lnTo>
                  <a:lnTo>
                    <a:pt x="1267" y="1730"/>
                  </a:lnTo>
                  <a:lnTo>
                    <a:pt x="1267" y="1730"/>
                  </a:lnTo>
                  <a:lnTo>
                    <a:pt x="1169" y="1803"/>
                  </a:lnTo>
                  <a:lnTo>
                    <a:pt x="1072" y="1852"/>
                  </a:lnTo>
                  <a:lnTo>
                    <a:pt x="974" y="1900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79" y="1900"/>
                  </a:lnTo>
                  <a:lnTo>
                    <a:pt x="682" y="1852"/>
                  </a:lnTo>
                  <a:lnTo>
                    <a:pt x="585" y="1803"/>
                  </a:lnTo>
                  <a:lnTo>
                    <a:pt x="512" y="1730"/>
                  </a:lnTo>
                  <a:lnTo>
                    <a:pt x="512" y="1730"/>
                  </a:lnTo>
                  <a:lnTo>
                    <a:pt x="438" y="1633"/>
                  </a:lnTo>
                  <a:lnTo>
                    <a:pt x="414" y="1535"/>
                  </a:lnTo>
                  <a:lnTo>
                    <a:pt x="438" y="1438"/>
                  </a:lnTo>
                  <a:lnTo>
                    <a:pt x="512" y="1340"/>
                  </a:lnTo>
                  <a:lnTo>
                    <a:pt x="512" y="1340"/>
                  </a:lnTo>
                  <a:lnTo>
                    <a:pt x="585" y="1243"/>
                  </a:lnTo>
                  <a:lnTo>
                    <a:pt x="633" y="1145"/>
                  </a:lnTo>
                  <a:lnTo>
                    <a:pt x="682" y="1048"/>
                  </a:lnTo>
                  <a:lnTo>
                    <a:pt x="682" y="951"/>
                  </a:lnTo>
                  <a:lnTo>
                    <a:pt x="682" y="951"/>
                  </a:lnTo>
                  <a:lnTo>
                    <a:pt x="658" y="804"/>
                  </a:lnTo>
                  <a:lnTo>
                    <a:pt x="633" y="731"/>
                  </a:lnTo>
                  <a:lnTo>
                    <a:pt x="585" y="683"/>
                  </a:lnTo>
                  <a:lnTo>
                    <a:pt x="585" y="683"/>
                  </a:lnTo>
                  <a:lnTo>
                    <a:pt x="536" y="634"/>
                  </a:lnTo>
                  <a:lnTo>
                    <a:pt x="463" y="610"/>
                  </a:lnTo>
                  <a:lnTo>
                    <a:pt x="317" y="585"/>
                  </a:lnTo>
                  <a:lnTo>
                    <a:pt x="317" y="585"/>
                  </a:lnTo>
                  <a:lnTo>
                    <a:pt x="146" y="561"/>
                  </a:lnTo>
                  <a:lnTo>
                    <a:pt x="73" y="512"/>
                  </a:lnTo>
                  <a:lnTo>
                    <a:pt x="24" y="488"/>
                  </a:lnTo>
                  <a:lnTo>
                    <a:pt x="24" y="488"/>
                  </a:lnTo>
                  <a:lnTo>
                    <a:pt x="0" y="439"/>
                  </a:lnTo>
                  <a:lnTo>
                    <a:pt x="24" y="366"/>
                  </a:lnTo>
                  <a:lnTo>
                    <a:pt x="49" y="293"/>
                  </a:lnTo>
                  <a:lnTo>
                    <a:pt x="122" y="196"/>
                  </a:lnTo>
                  <a:lnTo>
                    <a:pt x="122" y="196"/>
                  </a:lnTo>
                  <a:lnTo>
                    <a:pt x="171" y="171"/>
                  </a:lnTo>
                  <a:lnTo>
                    <a:pt x="268" y="123"/>
                  </a:lnTo>
                  <a:lnTo>
                    <a:pt x="512" y="74"/>
                  </a:lnTo>
                  <a:lnTo>
                    <a:pt x="804" y="25"/>
                  </a:lnTo>
                  <a:lnTo>
                    <a:pt x="1145" y="1"/>
                  </a:lnTo>
                  <a:lnTo>
                    <a:pt x="2509" y="1"/>
                  </a:lnTo>
                  <a:lnTo>
                    <a:pt x="2509" y="1"/>
                  </a:lnTo>
                  <a:lnTo>
                    <a:pt x="2850" y="25"/>
                  </a:lnTo>
                  <a:lnTo>
                    <a:pt x="3142" y="49"/>
                  </a:lnTo>
                  <a:lnTo>
                    <a:pt x="3337" y="74"/>
                  </a:lnTo>
                  <a:lnTo>
                    <a:pt x="3434" y="98"/>
                  </a:lnTo>
                  <a:lnTo>
                    <a:pt x="3434" y="98"/>
                  </a:lnTo>
                  <a:lnTo>
                    <a:pt x="3458" y="123"/>
                  </a:lnTo>
                  <a:lnTo>
                    <a:pt x="3434" y="171"/>
                  </a:lnTo>
                  <a:lnTo>
                    <a:pt x="3361" y="317"/>
                  </a:lnTo>
                  <a:lnTo>
                    <a:pt x="3239" y="488"/>
                  </a:lnTo>
                  <a:lnTo>
                    <a:pt x="3069" y="683"/>
                  </a:lnTo>
                  <a:lnTo>
                    <a:pt x="3069" y="683"/>
                  </a:lnTo>
                  <a:lnTo>
                    <a:pt x="2874" y="853"/>
                  </a:lnTo>
                  <a:lnTo>
                    <a:pt x="2679" y="999"/>
                  </a:lnTo>
                  <a:lnTo>
                    <a:pt x="2509" y="1121"/>
                  </a:lnTo>
                  <a:lnTo>
                    <a:pt x="2411" y="1145"/>
                  </a:lnTo>
                  <a:lnTo>
                    <a:pt x="2411" y="1145"/>
                  </a:lnTo>
                  <a:lnTo>
                    <a:pt x="2314" y="1170"/>
                  </a:lnTo>
                  <a:lnTo>
                    <a:pt x="2216" y="1194"/>
                  </a:lnTo>
                  <a:lnTo>
                    <a:pt x="2119" y="1267"/>
                  </a:lnTo>
                  <a:lnTo>
                    <a:pt x="2022" y="1340"/>
                  </a:lnTo>
                  <a:lnTo>
                    <a:pt x="2022" y="134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" name="Google Shape;669;p39"/>
            <p:cNvSpPr/>
            <p:nvPr/>
          </p:nvSpPr>
          <p:spPr>
            <a:xfrm>
              <a:off x="6357500" y="3940075"/>
              <a:ext cx="18900" cy="34725"/>
            </a:xfrm>
            <a:custGeom>
              <a:avLst/>
              <a:gdLst/>
              <a:ahLst/>
              <a:cxnLst/>
              <a:rect l="l" t="t" r="r" b="b"/>
              <a:pathLst>
                <a:path w="756" h="1389" fill="none" extrusionOk="0">
                  <a:moveTo>
                    <a:pt x="585" y="682"/>
                  </a:moveTo>
                  <a:lnTo>
                    <a:pt x="585" y="682"/>
                  </a:lnTo>
                  <a:lnTo>
                    <a:pt x="512" y="779"/>
                  </a:lnTo>
                  <a:lnTo>
                    <a:pt x="439" y="877"/>
                  </a:lnTo>
                  <a:lnTo>
                    <a:pt x="390" y="974"/>
                  </a:lnTo>
                  <a:lnTo>
                    <a:pt x="390" y="1072"/>
                  </a:lnTo>
                  <a:lnTo>
                    <a:pt x="390" y="1072"/>
                  </a:lnTo>
                  <a:lnTo>
                    <a:pt x="366" y="1218"/>
                  </a:lnTo>
                  <a:lnTo>
                    <a:pt x="317" y="1291"/>
                  </a:lnTo>
                  <a:lnTo>
                    <a:pt x="293" y="1364"/>
                  </a:lnTo>
                  <a:lnTo>
                    <a:pt x="293" y="1364"/>
                  </a:lnTo>
                  <a:lnTo>
                    <a:pt x="244" y="1388"/>
                  </a:lnTo>
                  <a:lnTo>
                    <a:pt x="195" y="1388"/>
                  </a:lnTo>
                  <a:lnTo>
                    <a:pt x="147" y="1388"/>
                  </a:lnTo>
                  <a:lnTo>
                    <a:pt x="98" y="1364"/>
                  </a:lnTo>
                  <a:lnTo>
                    <a:pt x="98" y="1364"/>
                  </a:lnTo>
                  <a:lnTo>
                    <a:pt x="74" y="1291"/>
                  </a:lnTo>
                  <a:lnTo>
                    <a:pt x="25" y="1169"/>
                  </a:lnTo>
                  <a:lnTo>
                    <a:pt x="25" y="1023"/>
                  </a:lnTo>
                  <a:lnTo>
                    <a:pt x="1" y="877"/>
                  </a:lnTo>
                  <a:lnTo>
                    <a:pt x="1" y="877"/>
                  </a:lnTo>
                  <a:lnTo>
                    <a:pt x="25" y="706"/>
                  </a:lnTo>
                  <a:lnTo>
                    <a:pt x="98" y="536"/>
                  </a:lnTo>
                  <a:lnTo>
                    <a:pt x="171" y="365"/>
                  </a:lnTo>
                  <a:lnTo>
                    <a:pt x="293" y="219"/>
                  </a:lnTo>
                  <a:lnTo>
                    <a:pt x="293" y="219"/>
                  </a:lnTo>
                  <a:lnTo>
                    <a:pt x="415" y="122"/>
                  </a:lnTo>
                  <a:lnTo>
                    <a:pt x="512" y="49"/>
                  </a:lnTo>
                  <a:lnTo>
                    <a:pt x="609" y="0"/>
                  </a:lnTo>
                  <a:lnTo>
                    <a:pt x="682" y="24"/>
                  </a:lnTo>
                  <a:lnTo>
                    <a:pt x="682" y="24"/>
                  </a:lnTo>
                  <a:lnTo>
                    <a:pt x="707" y="73"/>
                  </a:lnTo>
                  <a:lnTo>
                    <a:pt x="731" y="146"/>
                  </a:lnTo>
                  <a:lnTo>
                    <a:pt x="756" y="317"/>
                  </a:lnTo>
                  <a:lnTo>
                    <a:pt x="756" y="317"/>
                  </a:lnTo>
                  <a:lnTo>
                    <a:pt x="756" y="390"/>
                  </a:lnTo>
                  <a:lnTo>
                    <a:pt x="707" y="487"/>
                  </a:lnTo>
                  <a:lnTo>
                    <a:pt x="658" y="609"/>
                  </a:lnTo>
                  <a:lnTo>
                    <a:pt x="585" y="682"/>
                  </a:lnTo>
                  <a:lnTo>
                    <a:pt x="585" y="682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" name="Google Shape;670;p39"/>
            <p:cNvSpPr/>
            <p:nvPr/>
          </p:nvSpPr>
          <p:spPr>
            <a:xfrm>
              <a:off x="6202850" y="3720875"/>
              <a:ext cx="204000" cy="278875"/>
            </a:xfrm>
            <a:custGeom>
              <a:avLst/>
              <a:gdLst/>
              <a:ahLst/>
              <a:cxnLst/>
              <a:rect l="l" t="t" r="r" b="b"/>
              <a:pathLst>
                <a:path w="8160" h="11155" fill="none" extrusionOk="0">
                  <a:moveTo>
                    <a:pt x="8159" y="4774"/>
                  </a:moveTo>
                  <a:lnTo>
                    <a:pt x="8159" y="4774"/>
                  </a:lnTo>
                  <a:lnTo>
                    <a:pt x="7599" y="4701"/>
                  </a:lnTo>
                  <a:lnTo>
                    <a:pt x="7283" y="4652"/>
                  </a:lnTo>
                  <a:lnTo>
                    <a:pt x="7136" y="4603"/>
                  </a:lnTo>
                  <a:lnTo>
                    <a:pt x="7136" y="4603"/>
                  </a:lnTo>
                  <a:lnTo>
                    <a:pt x="7088" y="4579"/>
                  </a:lnTo>
                  <a:lnTo>
                    <a:pt x="7015" y="4555"/>
                  </a:lnTo>
                  <a:lnTo>
                    <a:pt x="6844" y="4530"/>
                  </a:lnTo>
                  <a:lnTo>
                    <a:pt x="6844" y="4530"/>
                  </a:lnTo>
                  <a:lnTo>
                    <a:pt x="6747" y="4506"/>
                  </a:lnTo>
                  <a:lnTo>
                    <a:pt x="6649" y="4457"/>
                  </a:lnTo>
                  <a:lnTo>
                    <a:pt x="6552" y="4409"/>
                  </a:lnTo>
                  <a:lnTo>
                    <a:pt x="6454" y="4336"/>
                  </a:lnTo>
                  <a:lnTo>
                    <a:pt x="6454" y="4336"/>
                  </a:lnTo>
                  <a:lnTo>
                    <a:pt x="6381" y="4262"/>
                  </a:lnTo>
                  <a:lnTo>
                    <a:pt x="6308" y="4214"/>
                  </a:lnTo>
                  <a:lnTo>
                    <a:pt x="6235" y="4214"/>
                  </a:lnTo>
                  <a:lnTo>
                    <a:pt x="6187" y="4238"/>
                  </a:lnTo>
                  <a:lnTo>
                    <a:pt x="6187" y="4238"/>
                  </a:lnTo>
                  <a:lnTo>
                    <a:pt x="6162" y="4287"/>
                  </a:lnTo>
                  <a:lnTo>
                    <a:pt x="6162" y="4360"/>
                  </a:lnTo>
                  <a:lnTo>
                    <a:pt x="6211" y="4433"/>
                  </a:lnTo>
                  <a:lnTo>
                    <a:pt x="6284" y="4530"/>
                  </a:lnTo>
                  <a:lnTo>
                    <a:pt x="6284" y="4530"/>
                  </a:lnTo>
                  <a:lnTo>
                    <a:pt x="6357" y="4603"/>
                  </a:lnTo>
                  <a:lnTo>
                    <a:pt x="6454" y="4652"/>
                  </a:lnTo>
                  <a:lnTo>
                    <a:pt x="6576" y="4701"/>
                  </a:lnTo>
                  <a:lnTo>
                    <a:pt x="6649" y="4701"/>
                  </a:lnTo>
                  <a:lnTo>
                    <a:pt x="6649" y="4701"/>
                  </a:lnTo>
                  <a:lnTo>
                    <a:pt x="6747" y="4725"/>
                  </a:lnTo>
                  <a:lnTo>
                    <a:pt x="6844" y="4774"/>
                  </a:lnTo>
                  <a:lnTo>
                    <a:pt x="6942" y="4823"/>
                  </a:lnTo>
                  <a:lnTo>
                    <a:pt x="7039" y="4896"/>
                  </a:lnTo>
                  <a:lnTo>
                    <a:pt x="7039" y="4896"/>
                  </a:lnTo>
                  <a:lnTo>
                    <a:pt x="7063" y="4944"/>
                  </a:lnTo>
                  <a:lnTo>
                    <a:pt x="7088" y="4993"/>
                  </a:lnTo>
                  <a:lnTo>
                    <a:pt x="7063" y="5139"/>
                  </a:lnTo>
                  <a:lnTo>
                    <a:pt x="6966" y="5310"/>
                  </a:lnTo>
                  <a:lnTo>
                    <a:pt x="6844" y="5480"/>
                  </a:lnTo>
                  <a:lnTo>
                    <a:pt x="6844" y="5480"/>
                  </a:lnTo>
                  <a:lnTo>
                    <a:pt x="6674" y="5626"/>
                  </a:lnTo>
                  <a:lnTo>
                    <a:pt x="6528" y="5748"/>
                  </a:lnTo>
                  <a:lnTo>
                    <a:pt x="6381" y="5821"/>
                  </a:lnTo>
                  <a:lnTo>
                    <a:pt x="6284" y="5846"/>
                  </a:lnTo>
                  <a:lnTo>
                    <a:pt x="6284" y="5846"/>
                  </a:lnTo>
                  <a:lnTo>
                    <a:pt x="6113" y="5870"/>
                  </a:lnTo>
                  <a:lnTo>
                    <a:pt x="6040" y="5894"/>
                  </a:lnTo>
                  <a:lnTo>
                    <a:pt x="5992" y="5943"/>
                  </a:lnTo>
                  <a:lnTo>
                    <a:pt x="5992" y="5943"/>
                  </a:lnTo>
                  <a:lnTo>
                    <a:pt x="5943" y="5967"/>
                  </a:lnTo>
                  <a:lnTo>
                    <a:pt x="5894" y="5992"/>
                  </a:lnTo>
                  <a:lnTo>
                    <a:pt x="5846" y="5967"/>
                  </a:lnTo>
                  <a:lnTo>
                    <a:pt x="5797" y="5943"/>
                  </a:lnTo>
                  <a:lnTo>
                    <a:pt x="5797" y="5943"/>
                  </a:lnTo>
                  <a:lnTo>
                    <a:pt x="5773" y="5894"/>
                  </a:lnTo>
                  <a:lnTo>
                    <a:pt x="5724" y="5821"/>
                  </a:lnTo>
                  <a:lnTo>
                    <a:pt x="5699" y="5651"/>
                  </a:lnTo>
                  <a:lnTo>
                    <a:pt x="5699" y="5651"/>
                  </a:lnTo>
                  <a:lnTo>
                    <a:pt x="5675" y="5553"/>
                  </a:lnTo>
                  <a:lnTo>
                    <a:pt x="5602" y="5407"/>
                  </a:lnTo>
                  <a:lnTo>
                    <a:pt x="5480" y="5261"/>
                  </a:lnTo>
                  <a:lnTo>
                    <a:pt x="5334" y="5091"/>
                  </a:lnTo>
                  <a:lnTo>
                    <a:pt x="5334" y="5091"/>
                  </a:lnTo>
                  <a:lnTo>
                    <a:pt x="5188" y="4920"/>
                  </a:lnTo>
                  <a:lnTo>
                    <a:pt x="5066" y="4774"/>
                  </a:lnTo>
                  <a:lnTo>
                    <a:pt x="4969" y="4628"/>
                  </a:lnTo>
                  <a:lnTo>
                    <a:pt x="4944" y="4530"/>
                  </a:lnTo>
                  <a:lnTo>
                    <a:pt x="4944" y="4530"/>
                  </a:lnTo>
                  <a:lnTo>
                    <a:pt x="4944" y="4457"/>
                  </a:lnTo>
                  <a:lnTo>
                    <a:pt x="4920" y="4409"/>
                  </a:lnTo>
                  <a:lnTo>
                    <a:pt x="4896" y="4409"/>
                  </a:lnTo>
                  <a:lnTo>
                    <a:pt x="4847" y="4433"/>
                  </a:lnTo>
                  <a:lnTo>
                    <a:pt x="4847" y="4433"/>
                  </a:lnTo>
                  <a:lnTo>
                    <a:pt x="4823" y="4482"/>
                  </a:lnTo>
                  <a:lnTo>
                    <a:pt x="4774" y="4555"/>
                  </a:lnTo>
                  <a:lnTo>
                    <a:pt x="4750" y="4701"/>
                  </a:lnTo>
                  <a:lnTo>
                    <a:pt x="4750" y="4701"/>
                  </a:lnTo>
                  <a:lnTo>
                    <a:pt x="4774" y="4798"/>
                  </a:lnTo>
                  <a:lnTo>
                    <a:pt x="4847" y="4920"/>
                  </a:lnTo>
                  <a:lnTo>
                    <a:pt x="4920" y="5066"/>
                  </a:lnTo>
                  <a:lnTo>
                    <a:pt x="5042" y="5188"/>
                  </a:lnTo>
                  <a:lnTo>
                    <a:pt x="5042" y="5188"/>
                  </a:lnTo>
                  <a:lnTo>
                    <a:pt x="5139" y="5310"/>
                  </a:lnTo>
                  <a:lnTo>
                    <a:pt x="5237" y="5431"/>
                  </a:lnTo>
                  <a:lnTo>
                    <a:pt x="5310" y="5553"/>
                  </a:lnTo>
                  <a:lnTo>
                    <a:pt x="5334" y="5651"/>
                  </a:lnTo>
                  <a:lnTo>
                    <a:pt x="5334" y="5651"/>
                  </a:lnTo>
                  <a:lnTo>
                    <a:pt x="5334" y="5748"/>
                  </a:lnTo>
                  <a:lnTo>
                    <a:pt x="5383" y="5846"/>
                  </a:lnTo>
                  <a:lnTo>
                    <a:pt x="5432" y="5943"/>
                  </a:lnTo>
                  <a:lnTo>
                    <a:pt x="5505" y="6040"/>
                  </a:lnTo>
                  <a:lnTo>
                    <a:pt x="5505" y="6040"/>
                  </a:lnTo>
                  <a:lnTo>
                    <a:pt x="5626" y="6113"/>
                  </a:lnTo>
                  <a:lnTo>
                    <a:pt x="5773" y="6162"/>
                  </a:lnTo>
                  <a:lnTo>
                    <a:pt x="5919" y="6211"/>
                  </a:lnTo>
                  <a:lnTo>
                    <a:pt x="6089" y="6235"/>
                  </a:lnTo>
                  <a:lnTo>
                    <a:pt x="6089" y="6235"/>
                  </a:lnTo>
                  <a:lnTo>
                    <a:pt x="6235" y="6235"/>
                  </a:lnTo>
                  <a:lnTo>
                    <a:pt x="6357" y="6284"/>
                  </a:lnTo>
                  <a:lnTo>
                    <a:pt x="6430" y="6333"/>
                  </a:lnTo>
                  <a:lnTo>
                    <a:pt x="6454" y="6381"/>
                  </a:lnTo>
                  <a:lnTo>
                    <a:pt x="6454" y="6430"/>
                  </a:lnTo>
                  <a:lnTo>
                    <a:pt x="6454" y="6430"/>
                  </a:lnTo>
                  <a:lnTo>
                    <a:pt x="6430" y="6527"/>
                  </a:lnTo>
                  <a:lnTo>
                    <a:pt x="6308" y="6722"/>
                  </a:lnTo>
                  <a:lnTo>
                    <a:pt x="6113" y="6941"/>
                  </a:lnTo>
                  <a:lnTo>
                    <a:pt x="5894" y="7185"/>
                  </a:lnTo>
                  <a:lnTo>
                    <a:pt x="5894" y="7185"/>
                  </a:lnTo>
                  <a:lnTo>
                    <a:pt x="5675" y="7429"/>
                  </a:lnTo>
                  <a:lnTo>
                    <a:pt x="5505" y="7696"/>
                  </a:lnTo>
                  <a:lnTo>
                    <a:pt x="5358" y="7940"/>
                  </a:lnTo>
                  <a:lnTo>
                    <a:pt x="5334" y="8037"/>
                  </a:lnTo>
                  <a:lnTo>
                    <a:pt x="5334" y="8135"/>
                  </a:lnTo>
                  <a:lnTo>
                    <a:pt x="5334" y="8135"/>
                  </a:lnTo>
                  <a:lnTo>
                    <a:pt x="5334" y="8281"/>
                  </a:lnTo>
                  <a:lnTo>
                    <a:pt x="5358" y="8427"/>
                  </a:lnTo>
                  <a:lnTo>
                    <a:pt x="5383" y="8525"/>
                  </a:lnTo>
                  <a:lnTo>
                    <a:pt x="5432" y="8598"/>
                  </a:lnTo>
                  <a:lnTo>
                    <a:pt x="5432" y="8598"/>
                  </a:lnTo>
                  <a:lnTo>
                    <a:pt x="5456" y="8646"/>
                  </a:lnTo>
                  <a:lnTo>
                    <a:pt x="5480" y="8719"/>
                  </a:lnTo>
                  <a:lnTo>
                    <a:pt x="5505" y="8890"/>
                  </a:lnTo>
                  <a:lnTo>
                    <a:pt x="5505" y="8890"/>
                  </a:lnTo>
                  <a:lnTo>
                    <a:pt x="5480" y="8987"/>
                  </a:lnTo>
                  <a:lnTo>
                    <a:pt x="5383" y="9158"/>
                  </a:lnTo>
                  <a:lnTo>
                    <a:pt x="5237" y="9353"/>
                  </a:lnTo>
                  <a:lnTo>
                    <a:pt x="5042" y="9547"/>
                  </a:lnTo>
                  <a:lnTo>
                    <a:pt x="5042" y="9547"/>
                  </a:lnTo>
                  <a:lnTo>
                    <a:pt x="4847" y="9742"/>
                  </a:lnTo>
                  <a:lnTo>
                    <a:pt x="4701" y="9937"/>
                  </a:lnTo>
                  <a:lnTo>
                    <a:pt x="4603" y="10108"/>
                  </a:lnTo>
                  <a:lnTo>
                    <a:pt x="4555" y="10205"/>
                  </a:lnTo>
                  <a:lnTo>
                    <a:pt x="4555" y="10205"/>
                  </a:lnTo>
                  <a:lnTo>
                    <a:pt x="4530" y="10327"/>
                  </a:lnTo>
                  <a:lnTo>
                    <a:pt x="4457" y="10473"/>
                  </a:lnTo>
                  <a:lnTo>
                    <a:pt x="4336" y="10619"/>
                  </a:lnTo>
                  <a:lnTo>
                    <a:pt x="4189" y="10790"/>
                  </a:lnTo>
                  <a:lnTo>
                    <a:pt x="4189" y="10790"/>
                  </a:lnTo>
                  <a:lnTo>
                    <a:pt x="4019" y="10936"/>
                  </a:lnTo>
                  <a:lnTo>
                    <a:pt x="3873" y="11057"/>
                  </a:lnTo>
                  <a:lnTo>
                    <a:pt x="3727" y="11131"/>
                  </a:lnTo>
                  <a:lnTo>
                    <a:pt x="3605" y="11155"/>
                  </a:lnTo>
                  <a:lnTo>
                    <a:pt x="3605" y="11155"/>
                  </a:lnTo>
                  <a:lnTo>
                    <a:pt x="3532" y="11155"/>
                  </a:lnTo>
                  <a:lnTo>
                    <a:pt x="3434" y="11106"/>
                  </a:lnTo>
                  <a:lnTo>
                    <a:pt x="3337" y="11057"/>
                  </a:lnTo>
                  <a:lnTo>
                    <a:pt x="3240" y="10984"/>
                  </a:lnTo>
                  <a:lnTo>
                    <a:pt x="3240" y="10984"/>
                  </a:lnTo>
                  <a:lnTo>
                    <a:pt x="3167" y="10887"/>
                  </a:lnTo>
                  <a:lnTo>
                    <a:pt x="3093" y="10790"/>
                  </a:lnTo>
                  <a:lnTo>
                    <a:pt x="3069" y="10692"/>
                  </a:lnTo>
                  <a:lnTo>
                    <a:pt x="3045" y="10595"/>
                  </a:lnTo>
                  <a:lnTo>
                    <a:pt x="3045" y="10595"/>
                  </a:lnTo>
                  <a:lnTo>
                    <a:pt x="3020" y="10424"/>
                  </a:lnTo>
                  <a:lnTo>
                    <a:pt x="2996" y="10351"/>
                  </a:lnTo>
                  <a:lnTo>
                    <a:pt x="2947" y="10302"/>
                  </a:lnTo>
                  <a:lnTo>
                    <a:pt x="2947" y="10302"/>
                  </a:lnTo>
                  <a:lnTo>
                    <a:pt x="2923" y="10254"/>
                  </a:lnTo>
                  <a:lnTo>
                    <a:pt x="2874" y="10181"/>
                  </a:lnTo>
                  <a:lnTo>
                    <a:pt x="2850" y="10035"/>
                  </a:lnTo>
                  <a:lnTo>
                    <a:pt x="2850" y="10035"/>
                  </a:lnTo>
                  <a:lnTo>
                    <a:pt x="2826" y="9864"/>
                  </a:lnTo>
                  <a:lnTo>
                    <a:pt x="2801" y="9791"/>
                  </a:lnTo>
                  <a:lnTo>
                    <a:pt x="2752" y="9742"/>
                  </a:lnTo>
                  <a:lnTo>
                    <a:pt x="2752" y="9742"/>
                  </a:lnTo>
                  <a:lnTo>
                    <a:pt x="2728" y="9669"/>
                  </a:lnTo>
                  <a:lnTo>
                    <a:pt x="2704" y="9572"/>
                  </a:lnTo>
                  <a:lnTo>
                    <a:pt x="2679" y="9426"/>
                  </a:lnTo>
                  <a:lnTo>
                    <a:pt x="2655" y="9255"/>
                  </a:lnTo>
                  <a:lnTo>
                    <a:pt x="2655" y="9255"/>
                  </a:lnTo>
                  <a:lnTo>
                    <a:pt x="2679" y="9109"/>
                  </a:lnTo>
                  <a:lnTo>
                    <a:pt x="2704" y="8963"/>
                  </a:lnTo>
                  <a:lnTo>
                    <a:pt x="2728" y="8866"/>
                  </a:lnTo>
                  <a:lnTo>
                    <a:pt x="2752" y="8792"/>
                  </a:lnTo>
                  <a:lnTo>
                    <a:pt x="2752" y="8792"/>
                  </a:lnTo>
                  <a:lnTo>
                    <a:pt x="2801" y="8744"/>
                  </a:lnTo>
                  <a:lnTo>
                    <a:pt x="2826" y="8671"/>
                  </a:lnTo>
                  <a:lnTo>
                    <a:pt x="2850" y="8500"/>
                  </a:lnTo>
                  <a:lnTo>
                    <a:pt x="2850" y="8500"/>
                  </a:lnTo>
                  <a:lnTo>
                    <a:pt x="2826" y="8403"/>
                  </a:lnTo>
                  <a:lnTo>
                    <a:pt x="2777" y="8281"/>
                  </a:lnTo>
                  <a:lnTo>
                    <a:pt x="2679" y="8159"/>
                  </a:lnTo>
                  <a:lnTo>
                    <a:pt x="2582" y="8037"/>
                  </a:lnTo>
                  <a:lnTo>
                    <a:pt x="2582" y="8037"/>
                  </a:lnTo>
                  <a:lnTo>
                    <a:pt x="2460" y="7891"/>
                  </a:lnTo>
                  <a:lnTo>
                    <a:pt x="2363" y="7721"/>
                  </a:lnTo>
                  <a:lnTo>
                    <a:pt x="2314" y="7526"/>
                  </a:lnTo>
                  <a:lnTo>
                    <a:pt x="2290" y="7356"/>
                  </a:lnTo>
                  <a:lnTo>
                    <a:pt x="2290" y="7356"/>
                  </a:lnTo>
                  <a:lnTo>
                    <a:pt x="2290" y="7209"/>
                  </a:lnTo>
                  <a:lnTo>
                    <a:pt x="2265" y="7063"/>
                  </a:lnTo>
                  <a:lnTo>
                    <a:pt x="2217" y="6966"/>
                  </a:lnTo>
                  <a:lnTo>
                    <a:pt x="2192" y="6893"/>
                  </a:lnTo>
                  <a:lnTo>
                    <a:pt x="2192" y="6893"/>
                  </a:lnTo>
                  <a:lnTo>
                    <a:pt x="2144" y="6844"/>
                  </a:lnTo>
                  <a:lnTo>
                    <a:pt x="2071" y="6820"/>
                  </a:lnTo>
                  <a:lnTo>
                    <a:pt x="1900" y="6795"/>
                  </a:lnTo>
                  <a:lnTo>
                    <a:pt x="1900" y="6795"/>
                  </a:lnTo>
                  <a:lnTo>
                    <a:pt x="1754" y="6820"/>
                  </a:lnTo>
                  <a:lnTo>
                    <a:pt x="1681" y="6844"/>
                  </a:lnTo>
                  <a:lnTo>
                    <a:pt x="1632" y="6893"/>
                  </a:lnTo>
                  <a:lnTo>
                    <a:pt x="1632" y="6893"/>
                  </a:lnTo>
                  <a:lnTo>
                    <a:pt x="1559" y="6941"/>
                  </a:lnTo>
                  <a:lnTo>
                    <a:pt x="1437" y="6966"/>
                  </a:lnTo>
                  <a:lnTo>
                    <a:pt x="1291" y="6990"/>
                  </a:lnTo>
                  <a:lnTo>
                    <a:pt x="1145" y="6990"/>
                  </a:lnTo>
                  <a:lnTo>
                    <a:pt x="1145" y="6990"/>
                  </a:lnTo>
                  <a:lnTo>
                    <a:pt x="975" y="6966"/>
                  </a:lnTo>
                  <a:lnTo>
                    <a:pt x="780" y="6868"/>
                  </a:lnTo>
                  <a:lnTo>
                    <a:pt x="561" y="6747"/>
                  </a:lnTo>
                  <a:lnTo>
                    <a:pt x="390" y="6601"/>
                  </a:lnTo>
                  <a:lnTo>
                    <a:pt x="390" y="6601"/>
                  </a:lnTo>
                  <a:lnTo>
                    <a:pt x="317" y="6527"/>
                  </a:lnTo>
                  <a:lnTo>
                    <a:pt x="244" y="6406"/>
                  </a:lnTo>
                  <a:lnTo>
                    <a:pt x="122" y="6113"/>
                  </a:lnTo>
                  <a:lnTo>
                    <a:pt x="49" y="5797"/>
                  </a:lnTo>
                  <a:lnTo>
                    <a:pt x="0" y="5480"/>
                  </a:lnTo>
                  <a:lnTo>
                    <a:pt x="0" y="5480"/>
                  </a:lnTo>
                  <a:lnTo>
                    <a:pt x="25" y="5310"/>
                  </a:lnTo>
                  <a:lnTo>
                    <a:pt x="49" y="5139"/>
                  </a:lnTo>
                  <a:lnTo>
                    <a:pt x="147" y="4798"/>
                  </a:lnTo>
                  <a:lnTo>
                    <a:pt x="220" y="4628"/>
                  </a:lnTo>
                  <a:lnTo>
                    <a:pt x="293" y="4482"/>
                  </a:lnTo>
                  <a:lnTo>
                    <a:pt x="390" y="4336"/>
                  </a:lnTo>
                  <a:lnTo>
                    <a:pt x="487" y="4238"/>
                  </a:lnTo>
                  <a:lnTo>
                    <a:pt x="487" y="4238"/>
                  </a:lnTo>
                  <a:lnTo>
                    <a:pt x="682" y="4043"/>
                  </a:lnTo>
                  <a:lnTo>
                    <a:pt x="877" y="3897"/>
                  </a:lnTo>
                  <a:lnTo>
                    <a:pt x="1048" y="3800"/>
                  </a:lnTo>
                  <a:lnTo>
                    <a:pt x="1145" y="3751"/>
                  </a:lnTo>
                  <a:lnTo>
                    <a:pt x="1145" y="3751"/>
                  </a:lnTo>
                  <a:lnTo>
                    <a:pt x="1316" y="3727"/>
                  </a:lnTo>
                  <a:lnTo>
                    <a:pt x="1389" y="3702"/>
                  </a:lnTo>
                  <a:lnTo>
                    <a:pt x="1437" y="3654"/>
                  </a:lnTo>
                  <a:lnTo>
                    <a:pt x="1437" y="3654"/>
                  </a:lnTo>
                  <a:lnTo>
                    <a:pt x="1510" y="3629"/>
                  </a:lnTo>
                  <a:lnTo>
                    <a:pt x="1608" y="3605"/>
                  </a:lnTo>
                  <a:lnTo>
                    <a:pt x="1754" y="3581"/>
                  </a:lnTo>
                  <a:lnTo>
                    <a:pt x="1900" y="3581"/>
                  </a:lnTo>
                  <a:lnTo>
                    <a:pt x="1900" y="3581"/>
                  </a:lnTo>
                  <a:lnTo>
                    <a:pt x="2071" y="3581"/>
                  </a:lnTo>
                  <a:lnTo>
                    <a:pt x="2241" y="3629"/>
                  </a:lnTo>
                  <a:lnTo>
                    <a:pt x="2363" y="3678"/>
                  </a:lnTo>
                  <a:lnTo>
                    <a:pt x="2485" y="3751"/>
                  </a:lnTo>
                  <a:lnTo>
                    <a:pt x="2485" y="3751"/>
                  </a:lnTo>
                  <a:lnTo>
                    <a:pt x="2558" y="3824"/>
                  </a:lnTo>
                  <a:lnTo>
                    <a:pt x="2655" y="3897"/>
                  </a:lnTo>
                  <a:lnTo>
                    <a:pt x="2777" y="3946"/>
                  </a:lnTo>
                  <a:lnTo>
                    <a:pt x="2850" y="3946"/>
                  </a:lnTo>
                  <a:lnTo>
                    <a:pt x="2850" y="3946"/>
                  </a:lnTo>
                  <a:lnTo>
                    <a:pt x="3020" y="3970"/>
                  </a:lnTo>
                  <a:lnTo>
                    <a:pt x="3093" y="4019"/>
                  </a:lnTo>
                  <a:lnTo>
                    <a:pt x="3142" y="4043"/>
                  </a:lnTo>
                  <a:lnTo>
                    <a:pt x="3142" y="4043"/>
                  </a:lnTo>
                  <a:lnTo>
                    <a:pt x="3191" y="4068"/>
                  </a:lnTo>
                  <a:lnTo>
                    <a:pt x="3240" y="4092"/>
                  </a:lnTo>
                  <a:lnTo>
                    <a:pt x="3288" y="4068"/>
                  </a:lnTo>
                  <a:lnTo>
                    <a:pt x="3337" y="4043"/>
                  </a:lnTo>
                  <a:lnTo>
                    <a:pt x="3337" y="4043"/>
                  </a:lnTo>
                  <a:lnTo>
                    <a:pt x="3386" y="4019"/>
                  </a:lnTo>
                  <a:lnTo>
                    <a:pt x="3459" y="3970"/>
                  </a:lnTo>
                  <a:lnTo>
                    <a:pt x="3605" y="3946"/>
                  </a:lnTo>
                  <a:lnTo>
                    <a:pt x="3605" y="3946"/>
                  </a:lnTo>
                  <a:lnTo>
                    <a:pt x="3775" y="3970"/>
                  </a:lnTo>
                  <a:lnTo>
                    <a:pt x="3848" y="4019"/>
                  </a:lnTo>
                  <a:lnTo>
                    <a:pt x="3897" y="4043"/>
                  </a:lnTo>
                  <a:lnTo>
                    <a:pt x="3897" y="4043"/>
                  </a:lnTo>
                  <a:lnTo>
                    <a:pt x="3970" y="4092"/>
                  </a:lnTo>
                  <a:lnTo>
                    <a:pt x="4068" y="4116"/>
                  </a:lnTo>
                  <a:lnTo>
                    <a:pt x="4214" y="4141"/>
                  </a:lnTo>
                  <a:lnTo>
                    <a:pt x="4384" y="4141"/>
                  </a:lnTo>
                  <a:lnTo>
                    <a:pt x="4384" y="4141"/>
                  </a:lnTo>
                  <a:lnTo>
                    <a:pt x="4530" y="4141"/>
                  </a:lnTo>
                  <a:lnTo>
                    <a:pt x="4677" y="4116"/>
                  </a:lnTo>
                  <a:lnTo>
                    <a:pt x="4774" y="4092"/>
                  </a:lnTo>
                  <a:lnTo>
                    <a:pt x="4847" y="4043"/>
                  </a:lnTo>
                  <a:lnTo>
                    <a:pt x="4847" y="4043"/>
                  </a:lnTo>
                  <a:lnTo>
                    <a:pt x="4896" y="3995"/>
                  </a:lnTo>
                  <a:lnTo>
                    <a:pt x="4920" y="3921"/>
                  </a:lnTo>
                  <a:lnTo>
                    <a:pt x="4944" y="3751"/>
                  </a:lnTo>
                  <a:lnTo>
                    <a:pt x="4944" y="3751"/>
                  </a:lnTo>
                  <a:lnTo>
                    <a:pt x="4944" y="3727"/>
                  </a:lnTo>
                  <a:lnTo>
                    <a:pt x="4920" y="3678"/>
                  </a:lnTo>
                  <a:lnTo>
                    <a:pt x="4823" y="3629"/>
                  </a:lnTo>
                  <a:lnTo>
                    <a:pt x="4701" y="3581"/>
                  </a:lnTo>
                  <a:lnTo>
                    <a:pt x="4555" y="3581"/>
                  </a:lnTo>
                  <a:lnTo>
                    <a:pt x="4555" y="3581"/>
                  </a:lnTo>
                  <a:lnTo>
                    <a:pt x="4409" y="3556"/>
                  </a:lnTo>
                  <a:lnTo>
                    <a:pt x="4238" y="3507"/>
                  </a:lnTo>
                  <a:lnTo>
                    <a:pt x="4092" y="3459"/>
                  </a:lnTo>
                  <a:lnTo>
                    <a:pt x="3995" y="3386"/>
                  </a:lnTo>
                  <a:lnTo>
                    <a:pt x="3995" y="3386"/>
                  </a:lnTo>
                  <a:lnTo>
                    <a:pt x="3897" y="3313"/>
                  </a:lnTo>
                  <a:lnTo>
                    <a:pt x="3800" y="3240"/>
                  </a:lnTo>
                  <a:lnTo>
                    <a:pt x="3702" y="3215"/>
                  </a:lnTo>
                  <a:lnTo>
                    <a:pt x="3605" y="3191"/>
                  </a:lnTo>
                  <a:lnTo>
                    <a:pt x="3605" y="3191"/>
                  </a:lnTo>
                  <a:lnTo>
                    <a:pt x="3532" y="3166"/>
                  </a:lnTo>
                  <a:lnTo>
                    <a:pt x="3434" y="3142"/>
                  </a:lnTo>
                  <a:lnTo>
                    <a:pt x="3337" y="3069"/>
                  </a:lnTo>
                  <a:lnTo>
                    <a:pt x="3240" y="2996"/>
                  </a:lnTo>
                  <a:lnTo>
                    <a:pt x="3240" y="2996"/>
                  </a:lnTo>
                  <a:lnTo>
                    <a:pt x="3167" y="2923"/>
                  </a:lnTo>
                  <a:lnTo>
                    <a:pt x="3069" y="2899"/>
                  </a:lnTo>
                  <a:lnTo>
                    <a:pt x="2996" y="2874"/>
                  </a:lnTo>
                  <a:lnTo>
                    <a:pt x="2947" y="2899"/>
                  </a:lnTo>
                  <a:lnTo>
                    <a:pt x="2947" y="2899"/>
                  </a:lnTo>
                  <a:lnTo>
                    <a:pt x="2899" y="2923"/>
                  </a:lnTo>
                  <a:lnTo>
                    <a:pt x="2826" y="2923"/>
                  </a:lnTo>
                  <a:lnTo>
                    <a:pt x="2752" y="2874"/>
                  </a:lnTo>
                  <a:lnTo>
                    <a:pt x="2655" y="2801"/>
                  </a:lnTo>
                  <a:lnTo>
                    <a:pt x="2655" y="2801"/>
                  </a:lnTo>
                  <a:lnTo>
                    <a:pt x="2582" y="2752"/>
                  </a:lnTo>
                  <a:lnTo>
                    <a:pt x="2509" y="2704"/>
                  </a:lnTo>
                  <a:lnTo>
                    <a:pt x="2436" y="2704"/>
                  </a:lnTo>
                  <a:lnTo>
                    <a:pt x="2387" y="2704"/>
                  </a:lnTo>
                  <a:lnTo>
                    <a:pt x="2387" y="2704"/>
                  </a:lnTo>
                  <a:lnTo>
                    <a:pt x="2338" y="2752"/>
                  </a:lnTo>
                  <a:lnTo>
                    <a:pt x="2265" y="2777"/>
                  </a:lnTo>
                  <a:lnTo>
                    <a:pt x="2095" y="2801"/>
                  </a:lnTo>
                  <a:lnTo>
                    <a:pt x="2095" y="2801"/>
                  </a:lnTo>
                  <a:lnTo>
                    <a:pt x="1997" y="2850"/>
                  </a:lnTo>
                  <a:lnTo>
                    <a:pt x="1851" y="2923"/>
                  </a:lnTo>
                  <a:lnTo>
                    <a:pt x="1681" y="3045"/>
                  </a:lnTo>
                  <a:lnTo>
                    <a:pt x="1535" y="3191"/>
                  </a:lnTo>
                  <a:lnTo>
                    <a:pt x="1535" y="3191"/>
                  </a:lnTo>
                  <a:lnTo>
                    <a:pt x="1364" y="3337"/>
                  </a:lnTo>
                  <a:lnTo>
                    <a:pt x="1194" y="3459"/>
                  </a:lnTo>
                  <a:lnTo>
                    <a:pt x="1072" y="3532"/>
                  </a:lnTo>
                  <a:lnTo>
                    <a:pt x="950" y="3581"/>
                  </a:lnTo>
                  <a:lnTo>
                    <a:pt x="950" y="3581"/>
                  </a:lnTo>
                  <a:lnTo>
                    <a:pt x="804" y="3532"/>
                  </a:lnTo>
                  <a:lnTo>
                    <a:pt x="731" y="3507"/>
                  </a:lnTo>
                  <a:lnTo>
                    <a:pt x="682" y="3483"/>
                  </a:lnTo>
                  <a:lnTo>
                    <a:pt x="682" y="3483"/>
                  </a:lnTo>
                  <a:lnTo>
                    <a:pt x="634" y="3434"/>
                  </a:lnTo>
                  <a:lnTo>
                    <a:pt x="609" y="3361"/>
                  </a:lnTo>
                  <a:lnTo>
                    <a:pt x="585" y="3191"/>
                  </a:lnTo>
                  <a:lnTo>
                    <a:pt x="585" y="3191"/>
                  </a:lnTo>
                  <a:lnTo>
                    <a:pt x="609" y="3020"/>
                  </a:lnTo>
                  <a:lnTo>
                    <a:pt x="634" y="2947"/>
                  </a:lnTo>
                  <a:lnTo>
                    <a:pt x="682" y="2899"/>
                  </a:lnTo>
                  <a:lnTo>
                    <a:pt x="682" y="2899"/>
                  </a:lnTo>
                  <a:lnTo>
                    <a:pt x="731" y="2874"/>
                  </a:lnTo>
                  <a:lnTo>
                    <a:pt x="853" y="2850"/>
                  </a:lnTo>
                  <a:lnTo>
                    <a:pt x="999" y="2826"/>
                  </a:lnTo>
                  <a:lnTo>
                    <a:pt x="1145" y="2801"/>
                  </a:lnTo>
                  <a:lnTo>
                    <a:pt x="1145" y="2801"/>
                  </a:lnTo>
                  <a:lnTo>
                    <a:pt x="1291" y="2801"/>
                  </a:lnTo>
                  <a:lnTo>
                    <a:pt x="1413" y="2752"/>
                  </a:lnTo>
                  <a:lnTo>
                    <a:pt x="1486" y="2704"/>
                  </a:lnTo>
                  <a:lnTo>
                    <a:pt x="1510" y="2655"/>
                  </a:lnTo>
                  <a:lnTo>
                    <a:pt x="1535" y="2631"/>
                  </a:lnTo>
                  <a:lnTo>
                    <a:pt x="1535" y="2631"/>
                  </a:lnTo>
                  <a:lnTo>
                    <a:pt x="1486" y="2460"/>
                  </a:lnTo>
                  <a:lnTo>
                    <a:pt x="1462" y="2387"/>
                  </a:lnTo>
                  <a:lnTo>
                    <a:pt x="1437" y="2338"/>
                  </a:lnTo>
                  <a:lnTo>
                    <a:pt x="1437" y="2338"/>
                  </a:lnTo>
                  <a:lnTo>
                    <a:pt x="1389" y="2290"/>
                  </a:lnTo>
                  <a:lnTo>
                    <a:pt x="1389" y="2241"/>
                  </a:lnTo>
                  <a:lnTo>
                    <a:pt x="1389" y="2192"/>
                  </a:lnTo>
                  <a:lnTo>
                    <a:pt x="1437" y="2144"/>
                  </a:lnTo>
                  <a:lnTo>
                    <a:pt x="1437" y="2144"/>
                  </a:lnTo>
                  <a:lnTo>
                    <a:pt x="1486" y="2119"/>
                  </a:lnTo>
                  <a:lnTo>
                    <a:pt x="1559" y="2070"/>
                  </a:lnTo>
                  <a:lnTo>
                    <a:pt x="1705" y="2046"/>
                  </a:lnTo>
                  <a:lnTo>
                    <a:pt x="1705" y="2046"/>
                  </a:lnTo>
                  <a:lnTo>
                    <a:pt x="1803" y="2046"/>
                  </a:lnTo>
                  <a:lnTo>
                    <a:pt x="1900" y="1997"/>
                  </a:lnTo>
                  <a:lnTo>
                    <a:pt x="1997" y="1924"/>
                  </a:lnTo>
                  <a:lnTo>
                    <a:pt x="2095" y="1851"/>
                  </a:lnTo>
                  <a:lnTo>
                    <a:pt x="2095" y="1851"/>
                  </a:lnTo>
                  <a:lnTo>
                    <a:pt x="2168" y="1778"/>
                  </a:lnTo>
                  <a:lnTo>
                    <a:pt x="2241" y="1681"/>
                  </a:lnTo>
                  <a:lnTo>
                    <a:pt x="2265" y="1559"/>
                  </a:lnTo>
                  <a:lnTo>
                    <a:pt x="2290" y="1486"/>
                  </a:lnTo>
                  <a:lnTo>
                    <a:pt x="2290" y="1486"/>
                  </a:lnTo>
                  <a:lnTo>
                    <a:pt x="2265" y="1315"/>
                  </a:lnTo>
                  <a:lnTo>
                    <a:pt x="2217" y="1242"/>
                  </a:lnTo>
                  <a:lnTo>
                    <a:pt x="2192" y="1194"/>
                  </a:lnTo>
                  <a:lnTo>
                    <a:pt x="2192" y="1194"/>
                  </a:lnTo>
                  <a:lnTo>
                    <a:pt x="2192" y="1169"/>
                  </a:lnTo>
                  <a:lnTo>
                    <a:pt x="2192" y="1121"/>
                  </a:lnTo>
                  <a:lnTo>
                    <a:pt x="2265" y="999"/>
                  </a:lnTo>
                  <a:lnTo>
                    <a:pt x="2387" y="828"/>
                  </a:lnTo>
                  <a:lnTo>
                    <a:pt x="2582" y="634"/>
                  </a:lnTo>
                  <a:lnTo>
                    <a:pt x="2582" y="634"/>
                  </a:lnTo>
                  <a:lnTo>
                    <a:pt x="2679" y="536"/>
                  </a:lnTo>
                  <a:lnTo>
                    <a:pt x="2826" y="439"/>
                  </a:lnTo>
                  <a:lnTo>
                    <a:pt x="2972" y="366"/>
                  </a:lnTo>
                  <a:lnTo>
                    <a:pt x="3142" y="293"/>
                  </a:lnTo>
                  <a:lnTo>
                    <a:pt x="3483" y="195"/>
                  </a:lnTo>
                  <a:lnTo>
                    <a:pt x="3654" y="171"/>
                  </a:lnTo>
                  <a:lnTo>
                    <a:pt x="3800" y="146"/>
                  </a:lnTo>
                  <a:lnTo>
                    <a:pt x="3800" y="146"/>
                  </a:lnTo>
                  <a:lnTo>
                    <a:pt x="4116" y="171"/>
                  </a:lnTo>
                  <a:lnTo>
                    <a:pt x="4360" y="171"/>
                  </a:lnTo>
                  <a:lnTo>
                    <a:pt x="4555" y="220"/>
                  </a:lnTo>
                  <a:lnTo>
                    <a:pt x="4652" y="244"/>
                  </a:lnTo>
                  <a:lnTo>
                    <a:pt x="4652" y="244"/>
                  </a:lnTo>
                  <a:lnTo>
                    <a:pt x="4701" y="268"/>
                  </a:lnTo>
                  <a:lnTo>
                    <a:pt x="4750" y="293"/>
                  </a:lnTo>
                  <a:lnTo>
                    <a:pt x="4798" y="268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5018" y="195"/>
                  </a:lnTo>
                  <a:lnTo>
                    <a:pt x="5407" y="122"/>
                  </a:lnTo>
                  <a:lnTo>
                    <a:pt x="5821" y="25"/>
                  </a:lnTo>
                  <a:lnTo>
                    <a:pt x="6138" y="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7" name="Google Shape;506;p39"/>
          <p:cNvGrpSpPr/>
          <p:nvPr/>
        </p:nvGrpSpPr>
        <p:grpSpPr>
          <a:xfrm>
            <a:off x="7380365" y="3606172"/>
            <a:ext cx="299463" cy="202260"/>
            <a:chOff x="564675" y="1700625"/>
            <a:chExt cx="465200" cy="314200"/>
          </a:xfrm>
        </p:grpSpPr>
        <p:sp>
          <p:nvSpPr>
            <p:cNvPr id="18" name="Google Shape;507;p39"/>
            <p:cNvSpPr/>
            <p:nvPr/>
          </p:nvSpPr>
          <p:spPr>
            <a:xfrm>
              <a:off x="564675" y="1700625"/>
              <a:ext cx="465200" cy="29250"/>
            </a:xfrm>
            <a:custGeom>
              <a:avLst/>
              <a:gdLst/>
              <a:ahLst/>
              <a:cxnLst/>
              <a:rect l="l" t="t" r="r" b="b"/>
              <a:pathLst>
                <a:path w="18608" h="1170" fill="none" extrusionOk="0">
                  <a:moveTo>
                    <a:pt x="18608" y="1170"/>
                  </a:moveTo>
                  <a:lnTo>
                    <a:pt x="18608" y="488"/>
                  </a:lnTo>
                  <a:lnTo>
                    <a:pt x="18608" y="488"/>
                  </a:lnTo>
                  <a:lnTo>
                    <a:pt x="18608" y="390"/>
                  </a:lnTo>
                  <a:lnTo>
                    <a:pt x="18559" y="293"/>
                  </a:lnTo>
                  <a:lnTo>
                    <a:pt x="18535" y="220"/>
                  </a:lnTo>
                  <a:lnTo>
                    <a:pt x="18462" y="147"/>
                  </a:lnTo>
                  <a:lnTo>
                    <a:pt x="18389" y="74"/>
                  </a:lnTo>
                  <a:lnTo>
                    <a:pt x="18316" y="49"/>
                  </a:lnTo>
                  <a:lnTo>
                    <a:pt x="18218" y="1"/>
                  </a:lnTo>
                  <a:lnTo>
                    <a:pt x="18121" y="1"/>
                  </a:lnTo>
                  <a:lnTo>
                    <a:pt x="488" y="1"/>
                  </a:lnTo>
                  <a:lnTo>
                    <a:pt x="488" y="1"/>
                  </a:lnTo>
                  <a:lnTo>
                    <a:pt x="390" y="1"/>
                  </a:lnTo>
                  <a:lnTo>
                    <a:pt x="293" y="49"/>
                  </a:lnTo>
                  <a:lnTo>
                    <a:pt x="220" y="74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1" y="390"/>
                  </a:lnTo>
                  <a:lnTo>
                    <a:pt x="1" y="488"/>
                  </a:lnTo>
                  <a:lnTo>
                    <a:pt x="1" y="117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Google Shape;508;p39"/>
            <p:cNvSpPr/>
            <p:nvPr/>
          </p:nvSpPr>
          <p:spPr>
            <a:xfrm>
              <a:off x="564675" y="1732300"/>
              <a:ext cx="465200" cy="272175"/>
            </a:xfrm>
            <a:custGeom>
              <a:avLst/>
              <a:gdLst/>
              <a:ahLst/>
              <a:cxnLst/>
              <a:rect l="l" t="t" r="r" b="b"/>
              <a:pathLst>
                <a:path w="18608" h="10887" fill="none" extrusionOk="0">
                  <a:moveTo>
                    <a:pt x="13493" y="7209"/>
                  </a:moveTo>
                  <a:lnTo>
                    <a:pt x="18608" y="10887"/>
                  </a:lnTo>
                  <a:lnTo>
                    <a:pt x="18608" y="10887"/>
                  </a:lnTo>
                  <a:lnTo>
                    <a:pt x="18608" y="10814"/>
                  </a:lnTo>
                  <a:lnTo>
                    <a:pt x="18608" y="0"/>
                  </a:lnTo>
                  <a:lnTo>
                    <a:pt x="9450" y="6625"/>
                  </a:lnTo>
                  <a:lnTo>
                    <a:pt x="9450" y="6625"/>
                  </a:lnTo>
                  <a:lnTo>
                    <a:pt x="9377" y="6673"/>
                  </a:lnTo>
                  <a:lnTo>
                    <a:pt x="9304" y="6673"/>
                  </a:lnTo>
                  <a:lnTo>
                    <a:pt x="9304" y="6673"/>
                  </a:lnTo>
                  <a:lnTo>
                    <a:pt x="9231" y="6673"/>
                  </a:lnTo>
                  <a:lnTo>
                    <a:pt x="9158" y="6625"/>
                  </a:lnTo>
                  <a:lnTo>
                    <a:pt x="1" y="0"/>
                  </a:lnTo>
                  <a:lnTo>
                    <a:pt x="1" y="10814"/>
                  </a:lnTo>
                  <a:lnTo>
                    <a:pt x="1" y="10814"/>
                  </a:lnTo>
                  <a:lnTo>
                    <a:pt x="1" y="10887"/>
                  </a:lnTo>
                  <a:lnTo>
                    <a:pt x="5115" y="7209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509;p39"/>
            <p:cNvSpPr/>
            <p:nvPr/>
          </p:nvSpPr>
          <p:spPr>
            <a:xfrm>
              <a:off x="572600" y="2014200"/>
              <a:ext cx="449375" cy="625"/>
            </a:xfrm>
            <a:custGeom>
              <a:avLst/>
              <a:gdLst/>
              <a:ahLst/>
              <a:cxnLst/>
              <a:rect l="l" t="t" r="r" b="b"/>
              <a:pathLst>
                <a:path w="17975" h="2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8" y="25"/>
                  </a:lnTo>
                  <a:lnTo>
                    <a:pt x="171" y="25"/>
                  </a:lnTo>
                  <a:lnTo>
                    <a:pt x="17804" y="25"/>
                  </a:lnTo>
                  <a:lnTo>
                    <a:pt x="17804" y="25"/>
                  </a:lnTo>
                  <a:lnTo>
                    <a:pt x="17877" y="25"/>
                  </a:lnTo>
                  <a:lnTo>
                    <a:pt x="17974" y="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860012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852640" y="527703"/>
            <a:ext cx="7407087" cy="1163701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</a:pPr>
            <a:r>
              <a:rPr lang="pl-PL" b="1" dirty="0">
                <a:solidFill>
                  <a:srgbClr val="10B1A2"/>
                </a:solidFill>
              </a:rPr>
              <a:t>Typowe działania, które obejmuje </a:t>
            </a:r>
            <a:r>
              <a:rPr lang="en-US" b="1" dirty="0">
                <a:solidFill>
                  <a:srgbClr val="10B1A2"/>
                </a:solidFill>
              </a:rPr>
              <a:t>POC</a:t>
            </a:r>
          </a:p>
        </p:txBody>
      </p:sp>
      <p:sp>
        <p:nvSpPr>
          <p:cNvPr id="43010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057525" y="2005480"/>
            <a:ext cx="8982075" cy="3975101"/>
          </a:xfrm>
        </p:spPr>
        <p:txBody>
          <a:bodyPr/>
          <a:lstStyle/>
          <a:p>
            <a:pPr marL="342900" indent="-342900">
              <a:lnSpc>
                <a:spcPct val="85000"/>
              </a:lnSpc>
              <a:spcBef>
                <a:spcPts val="800"/>
              </a:spcBef>
              <a:buClr>
                <a:srgbClr val="E95273"/>
              </a:buClr>
              <a:buFont typeface="Wingdings" charset="2"/>
              <a:buChar char="ü"/>
            </a:pPr>
            <a:r>
              <a:rPr lang="pl-PL" dirty="0"/>
              <a:t>Uruchomienie nowego procesu po raz pierwszy i przetestowanie, czy wykonuje on pożądaną transformację danych wejściowych na dane wyjściowe</a:t>
            </a:r>
          </a:p>
          <a:p>
            <a:pPr marL="342900" indent="-342900">
              <a:lnSpc>
                <a:spcPct val="85000"/>
              </a:lnSpc>
              <a:spcBef>
                <a:spcPts val="800"/>
              </a:spcBef>
              <a:buClr>
                <a:srgbClr val="E95273"/>
              </a:buClr>
              <a:buFont typeface="Wingdings" charset="2"/>
              <a:buChar char="ü"/>
            </a:pPr>
            <a:r>
              <a:rPr lang="pl-PL" dirty="0"/>
              <a:t>Dostarczanie usługi po raz pierwszy, sprawdzanie, czy oczekiwane korzyści dla odbiorców są realizowane i czy metoda dostawy jest skuteczna</a:t>
            </a:r>
          </a:p>
          <a:p>
            <a:pPr marL="342900" indent="-342900">
              <a:lnSpc>
                <a:spcPct val="85000"/>
              </a:lnSpc>
              <a:spcBef>
                <a:spcPts val="800"/>
              </a:spcBef>
              <a:buClr>
                <a:srgbClr val="E95273"/>
              </a:buClr>
              <a:buFont typeface="Wingdings" charset="2"/>
              <a:buChar char="ü"/>
            </a:pPr>
            <a:r>
              <a:rPr lang="pl-PL" dirty="0"/>
              <a:t>Sprawdź wymagania operacyjne dotyczące produktu / procesu</a:t>
            </a:r>
          </a:p>
          <a:p>
            <a:pPr marL="342900" indent="-342900">
              <a:lnSpc>
                <a:spcPct val="85000"/>
              </a:lnSpc>
              <a:spcBef>
                <a:spcPts val="800"/>
              </a:spcBef>
              <a:buClr>
                <a:srgbClr val="E95273"/>
              </a:buClr>
              <a:buFont typeface="Wingdings" charset="2"/>
              <a:buChar char="ü"/>
            </a:pPr>
            <a:r>
              <a:rPr lang="pl-PL" dirty="0"/>
              <a:t>Zidentyfikuj potencjalne zagrożenia bezpieczeństwa i środowiska</a:t>
            </a:r>
          </a:p>
          <a:p>
            <a:pPr marL="342900" indent="-342900">
              <a:lnSpc>
                <a:spcPct val="85000"/>
              </a:lnSpc>
              <a:spcBef>
                <a:spcPts val="800"/>
              </a:spcBef>
              <a:buClr>
                <a:srgbClr val="E95273"/>
              </a:buClr>
              <a:buFont typeface="Wingdings" charset="2"/>
              <a:buChar char="ü"/>
            </a:pPr>
            <a:r>
              <a:rPr lang="pl-PL" dirty="0"/>
              <a:t>Przeprowadź wstępną ocenę produkcji</a:t>
            </a:r>
          </a:p>
          <a:p>
            <a:pPr marL="342900" indent="-342900">
              <a:lnSpc>
                <a:spcPct val="85000"/>
              </a:lnSpc>
              <a:spcBef>
                <a:spcPts val="800"/>
              </a:spcBef>
              <a:buClr>
                <a:srgbClr val="E95273"/>
              </a:buClr>
              <a:buFont typeface="Wingdings" charset="2"/>
              <a:buChar char="ü"/>
            </a:pPr>
            <a:r>
              <a:rPr lang="pl-PL" dirty="0"/>
              <a:t>Oszacuj koszty prototypu inżynierii</a:t>
            </a:r>
          </a:p>
          <a:p>
            <a:pPr marL="342900" indent="-342900">
              <a:lnSpc>
                <a:spcPct val="85000"/>
              </a:lnSpc>
              <a:spcBef>
                <a:spcPts val="800"/>
              </a:spcBef>
              <a:buClr>
                <a:srgbClr val="E95273"/>
              </a:buClr>
              <a:buFont typeface="Wingdings" charset="2"/>
              <a:buChar char="ü"/>
            </a:pPr>
            <a:r>
              <a:rPr lang="pl-PL" dirty="0"/>
              <a:t>Początkowa produkcja nowego prototypu produktu i testowanie, czy można go właściwie wykorzystać zgodnie z planem</a:t>
            </a:r>
            <a:endParaRPr lang="en-IE" dirty="0"/>
          </a:p>
          <a:p>
            <a:pPr marL="342900" indent="-342900">
              <a:lnSpc>
                <a:spcPct val="85000"/>
              </a:lnSpc>
              <a:spcBef>
                <a:spcPts val="800"/>
              </a:spcBef>
              <a:buClr>
                <a:srgbClr val="E95273"/>
              </a:buClr>
              <a:buFont typeface="Wingdings" charset="2"/>
              <a:buChar char="ü"/>
            </a:pPr>
            <a:endParaRPr lang="en-IE" dirty="0"/>
          </a:p>
          <a:p>
            <a:pPr marL="342900" indent="-342900">
              <a:lnSpc>
                <a:spcPct val="85000"/>
              </a:lnSpc>
              <a:spcBef>
                <a:spcPts val="800"/>
              </a:spcBef>
              <a:buClr>
                <a:srgbClr val="E95273"/>
              </a:buClr>
              <a:buFont typeface="Wingdings" charset="2"/>
              <a:buChar char="ü"/>
            </a:pPr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6" r="4526"/>
          <a:stretch/>
        </p:blipFill>
        <p:spPr>
          <a:xfrm>
            <a:off x="1" y="2897186"/>
            <a:ext cx="2798552" cy="3975101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AC5492-A4CE-4799-BB54-93BA1DA269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61984" y="609601"/>
            <a:ext cx="7407087" cy="1095526"/>
          </a:xfrm>
        </p:spPr>
        <p:txBody>
          <a:bodyPr>
            <a:normAutofit/>
          </a:bodyPr>
          <a:lstStyle/>
          <a:p>
            <a:r>
              <a:rPr kumimoji="1" lang="pl-PL" altLang="ja-JP" b="1" dirty="0">
                <a:solidFill>
                  <a:srgbClr val="10B1A2"/>
                </a:solidFill>
                <a:ea typeface="MS PGothic" charset="-128"/>
              </a:rPr>
              <a:t>Niektóre parametry Proof of </a:t>
            </a:r>
            <a:r>
              <a:rPr kumimoji="1" lang="pl-PL" altLang="ja-JP" b="1" dirty="0" err="1">
                <a:solidFill>
                  <a:srgbClr val="10B1A2"/>
                </a:solidFill>
                <a:ea typeface="MS PGothic" charset="-128"/>
              </a:rPr>
              <a:t>Concept</a:t>
            </a:r>
            <a:r>
              <a:rPr kumimoji="1" lang="pl-PL" altLang="ja-JP" b="1" dirty="0">
                <a:solidFill>
                  <a:srgbClr val="10B1A2"/>
                </a:solidFill>
                <a:ea typeface="MS PGothic" charset="-128"/>
              </a:rPr>
              <a:t> podczas jego sprawdzania</a:t>
            </a:r>
          </a:p>
          <a:p>
            <a:endParaRPr kumimoji="1" lang="pl-PL" altLang="ja-JP" b="1" dirty="0">
              <a:solidFill>
                <a:srgbClr val="10B1A2"/>
              </a:solidFill>
              <a:ea typeface="MS PGothic" charset="-128"/>
            </a:endParaRPr>
          </a:p>
          <a:p>
            <a:endParaRPr lang="en-IE" b="1" dirty="0">
              <a:solidFill>
                <a:srgbClr val="10B1A2"/>
              </a:solidFill>
            </a:endParaRPr>
          </a:p>
          <a:p>
            <a:endParaRPr lang="en-IE" b="1" dirty="0">
              <a:solidFill>
                <a:srgbClr val="10B1A2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8F7FD2-16EC-4E90-B334-C0A5F5948D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36277" y="2127058"/>
            <a:ext cx="4132794" cy="3960000"/>
          </a:xfrm>
        </p:spPr>
        <p:txBody>
          <a:bodyPr/>
          <a:lstStyle/>
          <a:p>
            <a:pPr marL="412750" indent="-412750">
              <a:spcBef>
                <a:spcPts val="600"/>
              </a:spcBef>
              <a:buClr>
                <a:srgbClr val="E95273"/>
              </a:buClr>
              <a:buFont typeface="Wingdings" charset="2"/>
              <a:buChar char="ü"/>
            </a:pPr>
            <a:r>
              <a:rPr lang="pl-PL" dirty="0"/>
              <a:t>Zysk netto</a:t>
            </a:r>
          </a:p>
          <a:p>
            <a:pPr marL="412750" indent="-412750">
              <a:spcBef>
                <a:spcPts val="600"/>
              </a:spcBef>
              <a:buClr>
                <a:srgbClr val="E95273"/>
              </a:buClr>
              <a:buFont typeface="Wingdings" charset="2"/>
              <a:buChar char="ü"/>
            </a:pPr>
            <a:r>
              <a:rPr lang="pl-PL" dirty="0"/>
              <a:t>Zysk brutto</a:t>
            </a:r>
          </a:p>
          <a:p>
            <a:pPr marL="412750" indent="-412750">
              <a:spcBef>
                <a:spcPts val="600"/>
              </a:spcBef>
              <a:buClr>
                <a:srgbClr val="E95273"/>
              </a:buClr>
              <a:buFont typeface="Wingdings" charset="2"/>
              <a:buChar char="ü"/>
            </a:pPr>
            <a:r>
              <a:rPr lang="pl-PL" dirty="0"/>
              <a:t>Wskaźnik wzrostu przychodów </a:t>
            </a:r>
          </a:p>
          <a:p>
            <a:pPr marL="412750" indent="-412750">
              <a:spcBef>
                <a:spcPts val="600"/>
              </a:spcBef>
              <a:buClr>
                <a:srgbClr val="E95273"/>
              </a:buClr>
              <a:buFont typeface="Wingdings" charset="2"/>
              <a:buChar char="ü"/>
            </a:pPr>
            <a:r>
              <a:rPr lang="pl-PL" dirty="0"/>
              <a:t>Liczba klientów / użytkowników</a:t>
            </a:r>
          </a:p>
          <a:p>
            <a:pPr marL="412750" indent="-412750">
              <a:spcBef>
                <a:spcPts val="600"/>
              </a:spcBef>
              <a:buClr>
                <a:srgbClr val="E95273"/>
              </a:buClr>
              <a:buFont typeface="Wingdings" charset="2"/>
              <a:buChar char="ü"/>
            </a:pPr>
            <a:endParaRPr lang="pl-PL" dirty="0"/>
          </a:p>
          <a:p>
            <a:pPr marL="412750" indent="-412750">
              <a:spcBef>
                <a:spcPts val="600"/>
              </a:spcBef>
              <a:buClr>
                <a:srgbClr val="E95273"/>
              </a:buClr>
              <a:buFont typeface="Wingdings" charset="2"/>
              <a:buChar char="ü"/>
            </a:pPr>
            <a:endParaRPr lang="en-I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751F47-0A86-4021-9FE7-02FC4AB3EB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412750" indent="-412750">
              <a:spcBef>
                <a:spcPts val="600"/>
              </a:spcBef>
              <a:buClr>
                <a:srgbClr val="E95273"/>
              </a:buClr>
              <a:buFont typeface="Wingdings" charset="2"/>
              <a:buChar char="ü"/>
            </a:pPr>
            <a:r>
              <a:rPr lang="pl-PL" dirty="0"/>
              <a:t>Tempo wzrostu liczby klientów/użytkowników</a:t>
            </a:r>
          </a:p>
          <a:p>
            <a:pPr marL="412750" indent="-412750">
              <a:spcBef>
                <a:spcPts val="600"/>
              </a:spcBef>
              <a:buClr>
                <a:srgbClr val="E95273"/>
              </a:buClr>
              <a:buFont typeface="Wingdings" charset="2"/>
              <a:buChar char="ü"/>
            </a:pPr>
            <a:r>
              <a:rPr lang="pl-PL" dirty="0"/>
              <a:t>Systemy i procesy</a:t>
            </a:r>
          </a:p>
          <a:p>
            <a:pPr marL="412750" indent="-412750">
              <a:spcBef>
                <a:spcPts val="600"/>
              </a:spcBef>
              <a:buClr>
                <a:srgbClr val="E95273"/>
              </a:buClr>
              <a:buFont typeface="Wingdings" charset="2"/>
              <a:buChar char="ü"/>
            </a:pPr>
            <a:r>
              <a:rPr lang="pl-PL" dirty="0"/>
              <a:t>Łączna kwota zainwestowana w działalność</a:t>
            </a:r>
          </a:p>
          <a:p>
            <a:pPr marL="412750" indent="-412750">
              <a:spcBef>
                <a:spcPts val="600"/>
              </a:spcBef>
              <a:buClr>
                <a:srgbClr val="E95273"/>
              </a:buClr>
              <a:buFont typeface="Wingdings" charset="2"/>
              <a:buChar char="ü"/>
            </a:pPr>
            <a:r>
              <a:rPr lang="pl-PL" dirty="0"/>
              <a:t>Zwrot z inwestycji</a:t>
            </a:r>
          </a:p>
          <a:p>
            <a:pPr marL="412750" indent="-412750">
              <a:spcBef>
                <a:spcPts val="600"/>
              </a:spcBef>
              <a:buClr>
                <a:srgbClr val="E95273"/>
              </a:buClr>
              <a:buFont typeface="Wingdings" charset="2"/>
              <a:buChar char="ü"/>
            </a:pPr>
            <a:endParaRPr lang="pl-PL" dirty="0"/>
          </a:p>
          <a:p>
            <a:pPr marL="412750" indent="-412750">
              <a:spcBef>
                <a:spcPts val="600"/>
              </a:spcBef>
              <a:buClr>
                <a:srgbClr val="E95273"/>
              </a:buClr>
              <a:buFont typeface="Wingdings" charset="2"/>
              <a:buChar char="ü"/>
            </a:pPr>
            <a:endParaRPr lang="en-IE" dirty="0"/>
          </a:p>
        </p:txBody>
      </p:sp>
      <p:pic>
        <p:nvPicPr>
          <p:cNvPr id="7" name="Picture Placeholder 3">
            <a:extLst>
              <a:ext uri="{FF2B5EF4-FFF2-40B4-BE49-F238E27FC236}">
                <a16:creationId xmlns:a16="http://schemas.microsoft.com/office/drawing/2014/main" id="{DBE708E7-E06F-4FE8-B102-F0FB56D02C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0" t="-53" r="29473" b="53"/>
          <a:stretch/>
        </p:blipFill>
        <p:spPr>
          <a:xfrm>
            <a:off x="0" y="3013075"/>
            <a:ext cx="2717705" cy="3844925"/>
          </a:xfrm>
          <a:prstGeom prst="rect">
            <a:avLst/>
          </a:prstGeom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DE96BAA-B184-436C-8BDE-A6EB704167C4}"/>
              </a:ext>
            </a:extLst>
          </p:cNvPr>
          <p:cNvSpPr txBox="1">
            <a:spLocks/>
          </p:cNvSpPr>
          <p:nvPr/>
        </p:nvSpPr>
        <p:spPr>
          <a:xfrm>
            <a:off x="3836277" y="4798019"/>
            <a:ext cx="7903778" cy="167983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dirty="0">
                <a:solidFill>
                  <a:srgbClr val="6D6E6C"/>
                </a:solidFill>
              </a:rPr>
              <a:t>Wynik analizy tych parametrów mówi wiele o potencjale wprowadzonego pomysłu biznesowego. Za pomocą tych parametrów można również sprawdzić, jak dobrze radzi sobie mała firma / start-up.</a:t>
            </a:r>
          </a:p>
          <a:p>
            <a:endParaRPr lang="pl-PL" sz="2400" dirty="0">
              <a:solidFill>
                <a:srgbClr val="6D6E6C"/>
              </a:solidFill>
            </a:endParaRPr>
          </a:p>
        </p:txBody>
      </p:sp>
      <p:sp>
        <p:nvSpPr>
          <p:cNvPr id="9" name="テキスト プレースホルダー 36">
            <a:extLst>
              <a:ext uri="{FF2B5EF4-FFF2-40B4-BE49-F238E27FC236}">
                <a16:creationId xmlns:a16="http://schemas.microsoft.com/office/drawing/2014/main" id="{0B56FC65-9C3C-47E2-8264-EA625B1C955B}"/>
              </a:ext>
            </a:extLst>
          </p:cNvPr>
          <p:cNvSpPr txBox="1">
            <a:spLocks/>
          </p:cNvSpPr>
          <p:nvPr/>
        </p:nvSpPr>
        <p:spPr bwMode="auto">
          <a:xfrm>
            <a:off x="2983432" y="6298832"/>
            <a:ext cx="7071769" cy="41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>
              <a:buFontTx/>
              <a:buNone/>
            </a:pPr>
            <a:r>
              <a:rPr lang="en-US" altLang="ja-JP" sz="1400" b="1" dirty="0" err="1">
                <a:solidFill>
                  <a:srgbClr val="7F7F7F"/>
                </a:solidFill>
                <a:latin typeface="+mn-lt"/>
              </a:rPr>
              <a:t>Źródło</a:t>
            </a:r>
            <a:r>
              <a:rPr lang="en-US" altLang="ja-JP" sz="1400" b="1" dirty="0">
                <a:solidFill>
                  <a:srgbClr val="7F7F7F"/>
                </a:solidFill>
                <a:latin typeface="+mn-lt"/>
              </a:rPr>
              <a:t>: </a:t>
            </a:r>
            <a:r>
              <a:rPr lang="en-IE" sz="1400" dirty="0">
                <a:solidFill>
                  <a:srgbClr val="7F7F7F"/>
                </a:solidFill>
                <a:latin typeface="+mn-lt"/>
                <a:hlinkClick r:id="rId3"/>
              </a:rPr>
              <a:t>Whats Proof of Concept and Why I should Know It</a:t>
            </a:r>
            <a:endParaRPr kumimoji="1" lang="ja-JP" altLang="en-US" sz="1400" dirty="0">
              <a:solidFill>
                <a:srgbClr val="7F7F7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81237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743325" y="523875"/>
            <a:ext cx="7407087" cy="1213277"/>
          </a:xfrm>
        </p:spPr>
        <p:txBody>
          <a:bodyPr>
            <a:normAutofit/>
          </a:bodyPr>
          <a:lstStyle/>
          <a:p>
            <a:r>
              <a:rPr kumimoji="1" lang="pl-PL" altLang="ja-JP" b="1" dirty="0">
                <a:solidFill>
                  <a:srgbClr val="10B1A2"/>
                </a:solidFill>
                <a:latin typeface="Calibri" charset="0"/>
                <a:ea typeface="MS PGothic" charset="-128"/>
              </a:rPr>
              <a:t>Kiedy wiem że mój biznes wykazuje</a:t>
            </a:r>
            <a:r>
              <a:rPr kumimoji="1" lang="en-US" altLang="ja-JP" b="1" dirty="0">
                <a:solidFill>
                  <a:srgbClr val="10B1A2"/>
                </a:solidFill>
                <a:latin typeface="Calibri" charset="0"/>
                <a:ea typeface="MS PGothic" charset="-128"/>
              </a:rPr>
              <a:t> Proof of Concept?</a:t>
            </a:r>
            <a:endParaRPr lang="en-IE" b="1" dirty="0">
              <a:solidFill>
                <a:srgbClr val="10B1A2"/>
              </a:solidFill>
            </a:endParaRPr>
          </a:p>
        </p:txBody>
      </p:sp>
      <p:sp>
        <p:nvSpPr>
          <p:cNvPr id="4505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374930" y="2117448"/>
            <a:ext cx="8143875" cy="3975101"/>
          </a:xfrm>
        </p:spPr>
        <p:txBody>
          <a:bodyPr/>
          <a:lstStyle/>
          <a:p>
            <a:pPr>
              <a:spcBef>
                <a:spcPts val="400"/>
              </a:spcBef>
            </a:pPr>
            <a:r>
              <a:rPr lang="en-IE" dirty="0"/>
              <a:t> </a:t>
            </a:r>
            <a:r>
              <a:rPr lang="pl-PL" dirty="0"/>
              <a:t>Gdy pomysł na biznes wykazuje Proof of </a:t>
            </a:r>
            <a:r>
              <a:rPr lang="pl-PL" dirty="0" err="1"/>
              <a:t>Concept</a:t>
            </a:r>
            <a:r>
              <a:rPr lang="pl-PL" dirty="0"/>
              <a:t>, oznacza to że jeden lub wszystkie z poniższych warunków są spełnione:</a:t>
            </a:r>
          </a:p>
          <a:p>
            <a:pPr marL="342900" indent="-342900"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pl-PL" dirty="0"/>
              <a:t>Systemy i procesy w firmie są odtwarzalne na skalę komercyjną</a:t>
            </a:r>
          </a:p>
          <a:p>
            <a:pPr marL="342900" indent="-342900"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pl-PL" dirty="0"/>
              <a:t>Firma jest w stanie zdobyć własną grupę odbiorców</a:t>
            </a:r>
          </a:p>
          <a:p>
            <a:pPr marL="342900" indent="-342900"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pl-PL" dirty="0"/>
              <a:t>Firma jest w stanie skutecznie sprzedać produkt / usługę i zarabiać pieniądze na swoich odbiorcach.</a:t>
            </a:r>
          </a:p>
          <a:p>
            <a:pPr>
              <a:spcBef>
                <a:spcPts val="400"/>
              </a:spcBef>
            </a:pPr>
            <a:r>
              <a:rPr lang="pl-PL" b="1" dirty="0">
                <a:solidFill>
                  <a:srgbClr val="E63275"/>
                </a:solidFill>
              </a:rPr>
              <a:t>Firma, która nie jest zgodna z koncepcją, niekoniecznie musi upaść</a:t>
            </a:r>
            <a:r>
              <a:rPr lang="pl-PL" dirty="0"/>
              <a:t>. Najprawdopodobniej nie była w stanie jednoznacznie wykazać, w jaki sposób zarabiać w skali komercyjnej i wymaga badań.</a:t>
            </a:r>
          </a:p>
          <a:p>
            <a:pPr marL="342900" indent="-342900">
              <a:spcBef>
                <a:spcPts val="400"/>
              </a:spcBef>
              <a:buFont typeface="Wingdings" panose="05000000000000000000" pitchFamily="2" charset="2"/>
              <a:buChar char="ü"/>
            </a:pPr>
            <a:endParaRPr lang="pl-PL" dirty="0"/>
          </a:p>
          <a:p>
            <a:pPr marL="342900" indent="-342900">
              <a:spcBef>
                <a:spcPts val="400"/>
              </a:spcBef>
              <a:buFont typeface="Wingdings" panose="05000000000000000000" pitchFamily="2" charset="2"/>
              <a:buChar char="ü"/>
            </a:pPr>
            <a:endParaRPr lang="pl-PL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7" r="15855"/>
          <a:stretch/>
        </p:blipFill>
        <p:spPr>
          <a:xfrm>
            <a:off x="457201" y="3105149"/>
            <a:ext cx="2474438" cy="3514725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kumimoji="1" lang="en-US" altLang="ja-JP" b="1" dirty="0">
                <a:solidFill>
                  <a:srgbClr val="10B1A2"/>
                </a:solidFill>
                <a:latin typeface="Calibri" charset="0"/>
                <a:ea typeface="MS PGothic" charset="-128"/>
              </a:rPr>
              <a:t>P</a:t>
            </a:r>
            <a:r>
              <a:rPr kumimoji="1" lang="pl-PL" altLang="ja-JP" b="1" dirty="0" err="1">
                <a:solidFill>
                  <a:srgbClr val="10B1A2"/>
                </a:solidFill>
                <a:latin typeface="Calibri" charset="0"/>
                <a:ea typeface="MS PGothic" charset="-128"/>
              </a:rPr>
              <a:t>odsumowanie</a:t>
            </a:r>
            <a:endParaRPr lang="en-US" b="1" dirty="0">
              <a:solidFill>
                <a:srgbClr val="10B1A2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876301" y="2117212"/>
            <a:ext cx="7984916" cy="3975101"/>
          </a:xfrm>
        </p:spPr>
        <p:txBody>
          <a:bodyPr/>
          <a:lstStyle/>
          <a:p>
            <a:r>
              <a:rPr lang="en-IE" b="1" dirty="0">
                <a:solidFill>
                  <a:srgbClr val="E63275"/>
                </a:solidFill>
              </a:rPr>
              <a:t>Proof of concept (PoC)</a:t>
            </a:r>
            <a:r>
              <a:rPr lang="en-IE" b="1" dirty="0"/>
              <a:t> </a:t>
            </a:r>
          </a:p>
          <a:p>
            <a:pPr marL="342900" indent="-342900" fontAlgn="base">
              <a:buFont typeface="Wingdings" panose="05000000000000000000" pitchFamily="2" charset="2"/>
              <a:buChar char="ü"/>
            </a:pPr>
            <a:r>
              <a:rPr lang="pl-PL" sz="2300" dirty="0"/>
              <a:t>Pokazuje wykonalność i potwierdza potencjał</a:t>
            </a:r>
          </a:p>
          <a:p>
            <a:pPr marL="342900" indent="-342900" fontAlgn="base">
              <a:buFont typeface="Wingdings" panose="05000000000000000000" pitchFamily="2" charset="2"/>
              <a:buChar char="ü"/>
            </a:pPr>
            <a:r>
              <a:rPr lang="pl-PL" sz="2300" dirty="0"/>
              <a:t>Ujawnia realistyczną implementację niewielkiej części całego systemu</a:t>
            </a:r>
          </a:p>
          <a:p>
            <a:pPr marL="342900" indent="-342900" fontAlgn="base">
              <a:buFont typeface="Wingdings" panose="05000000000000000000" pitchFamily="2" charset="2"/>
              <a:buChar char="ü"/>
            </a:pPr>
            <a:r>
              <a:rPr lang="pl-PL" sz="2300" dirty="0"/>
              <a:t>Niższy koszt i czas walidacji funkcji w porównaniu z projektem na pełną skalę</a:t>
            </a:r>
          </a:p>
          <a:p>
            <a:pPr marL="342900" indent="-342900" fontAlgn="base">
              <a:buFont typeface="Wingdings" panose="05000000000000000000" pitchFamily="2" charset="2"/>
              <a:buChar char="ü"/>
            </a:pPr>
            <a:r>
              <a:rPr lang="pl-PL" sz="2300" dirty="0"/>
              <a:t>Ustępuje miejsca innowacyjnym pomysłom już na początkowym etapie</a:t>
            </a:r>
          </a:p>
          <a:p>
            <a:pPr marL="342900" indent="-342900" fontAlgn="base">
              <a:buFont typeface="Wingdings" panose="05000000000000000000" pitchFamily="2" charset="2"/>
              <a:buChar char="ü"/>
            </a:pPr>
            <a:r>
              <a:rPr lang="pl-PL" sz="2300" dirty="0"/>
              <a:t>Ujawnia błędy, błędy i ryzyko występujące na wczesnym etapie</a:t>
            </a:r>
          </a:p>
          <a:p>
            <a:pPr marL="342900" indent="-342900" fontAlgn="base">
              <a:buFont typeface="Wingdings" panose="05000000000000000000" pitchFamily="2" charset="2"/>
              <a:buChar char="ü"/>
            </a:pPr>
            <a:r>
              <a:rPr lang="pl-PL" sz="2300" dirty="0"/>
              <a:t>Daje natychmiastowe „tak” lub „nie” opłacalności twojego projektu</a:t>
            </a:r>
          </a:p>
          <a:p>
            <a:pPr marL="342900" indent="-342900" fontAlgn="base">
              <a:buFont typeface="Wingdings" panose="05000000000000000000" pitchFamily="2" charset="2"/>
              <a:buChar char="ü"/>
            </a:pPr>
            <a:endParaRPr lang="pl-PL" b="1" dirty="0"/>
          </a:p>
          <a:p>
            <a:pPr marL="342900" indent="-342900" fontAlgn="base">
              <a:buFont typeface="Wingdings" panose="05000000000000000000" pitchFamily="2" charset="2"/>
              <a:buChar char="ü"/>
            </a:pPr>
            <a:endParaRPr lang="en-IE" b="1" dirty="0"/>
          </a:p>
          <a:p>
            <a:endParaRPr lang="en-IE" dirty="0">
              <a:solidFill>
                <a:srgbClr val="525252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6258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1596</TotalTime>
  <Words>3404</Words>
  <Application>Microsoft Office PowerPoint</Application>
  <PresentationFormat>Panoramiczny</PresentationFormat>
  <Paragraphs>356</Paragraphs>
  <Slides>51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51</vt:i4>
      </vt:variant>
    </vt:vector>
  </HeadingPairs>
  <TitlesOfParts>
    <vt:vector size="60" baseType="lpstr">
      <vt:lpstr>Arial</vt:lpstr>
      <vt:lpstr>Arial Unicode MS</vt:lpstr>
      <vt:lpstr>Calibri</vt:lpstr>
      <vt:lpstr>Calibri Light</vt:lpstr>
      <vt:lpstr>Lucida Grande</vt:lpstr>
      <vt:lpstr>Quattrocento Sans</vt:lpstr>
      <vt:lpstr>Times New Roman</vt:lpstr>
      <vt:lpstr>Wingdings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Magan</dc:creator>
  <cp:lastModifiedBy>User</cp:lastModifiedBy>
  <cp:revision>58</cp:revision>
  <dcterms:created xsi:type="dcterms:W3CDTF">2020-02-03T12:44:15Z</dcterms:created>
  <dcterms:modified xsi:type="dcterms:W3CDTF">2020-08-11T12:10:31Z</dcterms:modified>
</cp:coreProperties>
</file>