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4" r:id="rId3"/>
    <p:sldId id="447" r:id="rId4"/>
    <p:sldId id="464" r:id="rId5"/>
    <p:sldId id="463" r:id="rId6"/>
    <p:sldId id="465" r:id="rId7"/>
    <p:sldId id="467" r:id="rId8"/>
    <p:sldId id="468" r:id="rId9"/>
    <p:sldId id="470" r:id="rId10"/>
    <p:sldId id="358" r:id="rId11"/>
    <p:sldId id="581" r:id="rId12"/>
    <p:sldId id="582" r:id="rId13"/>
    <p:sldId id="583" r:id="rId14"/>
    <p:sldId id="584" r:id="rId15"/>
    <p:sldId id="359" r:id="rId16"/>
    <p:sldId id="360" r:id="rId17"/>
    <p:sldId id="361" r:id="rId18"/>
    <p:sldId id="362" r:id="rId19"/>
    <p:sldId id="363" r:id="rId20"/>
    <p:sldId id="365" r:id="rId21"/>
    <p:sldId id="412" r:id="rId22"/>
    <p:sldId id="585" r:id="rId23"/>
    <p:sldId id="460" r:id="rId24"/>
    <p:sldId id="471" r:id="rId25"/>
    <p:sldId id="472" r:id="rId26"/>
    <p:sldId id="473" r:id="rId27"/>
    <p:sldId id="441" r:id="rId28"/>
    <p:sldId id="442" r:id="rId29"/>
    <p:sldId id="586" r:id="rId30"/>
    <p:sldId id="587" r:id="rId31"/>
    <p:sldId id="588" r:id="rId32"/>
    <p:sldId id="474" r:id="rId33"/>
    <p:sldId id="456" r:id="rId34"/>
    <p:sldId id="451" r:id="rId35"/>
    <p:sldId id="452" r:id="rId36"/>
    <p:sldId id="453" r:id="rId37"/>
    <p:sldId id="457" r:id="rId38"/>
    <p:sldId id="458" r:id="rId39"/>
    <p:sldId id="459" r:id="rId40"/>
    <p:sldId id="386" r:id="rId41"/>
    <p:sldId id="387" r:id="rId42"/>
    <p:sldId id="388" r:id="rId43"/>
    <p:sldId id="389" r:id="rId44"/>
    <p:sldId id="390" r:id="rId45"/>
    <p:sldId id="391" r:id="rId46"/>
    <p:sldId id="392" r:id="rId47"/>
    <p:sldId id="395" r:id="rId48"/>
    <p:sldId id="396" r:id="rId49"/>
    <p:sldId id="429" r:id="rId50"/>
    <p:sldId id="590" r:id="rId51"/>
    <p:sldId id="397" r:id="rId52"/>
    <p:sldId id="398"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B1A2"/>
    <a:srgbClr val="E63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08" autoAdjust="0"/>
    <p:restoredTop sz="94660"/>
  </p:normalViewPr>
  <p:slideViewPr>
    <p:cSldViewPr snapToGrid="0">
      <p:cViewPr varScale="1">
        <p:scale>
          <a:sx n="86" d="100"/>
          <a:sy n="86" d="100"/>
        </p:scale>
        <p:origin x="2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9E78-5AA5-47D7-9413-897C9EC78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F33A2AA-F219-4DC1-98C6-933EB6AE5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ED89659-E8A8-4EF9-8752-D4BF139BBEA9}"/>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552A7673-6C18-4594-972D-3A76522693A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F27419F-4438-4E97-9365-3513AFD182AB}"/>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74455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3530-DB3C-468B-A4E9-79638250D57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F59DA29-B40A-44DD-A067-6A9C361A47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66713A5-E311-4423-8966-4B3EC18A1904}"/>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24871239-15C1-4140-8544-99332F9B4FF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7E6CE483-F912-4190-A510-AC0B4697DE4F}"/>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10194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3B272-ADCB-43E4-B994-507F2FF664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2796EA7-E644-434B-BA59-9DE72D5EA1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5E4642E-C237-43FC-A4E6-27176F0256E2}"/>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45975122-D00F-41D6-A478-CC1388CF0A06}"/>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F44C3617-FC38-4487-97BB-D44C8EB840A3}"/>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41194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7576526">
            <a:off x="84296" y="-28200"/>
            <a:ext cx="3596762" cy="27693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spTree>
    <p:extLst>
      <p:ext uri="{BB962C8B-B14F-4D97-AF65-F5344CB8AC3E}">
        <p14:creationId xmlns:p14="http://schemas.microsoft.com/office/powerpoint/2010/main" val="3539464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339510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7576526">
            <a:off x="84296" y="-28200"/>
            <a:ext cx="3596762" cy="2769300"/>
          </a:xfrm>
          <a:prstGeom prst="rect">
            <a:avLst/>
          </a:prstGeom>
        </p:spPr>
      </p:pic>
      <p:sp>
        <p:nvSpPr>
          <p:cNvPr id="14"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cxnSp>
        <p:nvCxnSpPr>
          <p:cNvPr id="17" name="Straight Connector 16"/>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80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209269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slide (TURQUOIS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6311624" y="5825975"/>
            <a:ext cx="971528" cy="962379"/>
          </a:xfrm>
          <a:prstGeom prst="rect">
            <a:avLst/>
          </a:prstGeom>
        </p:spPr>
      </p:pic>
      <p:pic>
        <p:nvPicPr>
          <p:cNvPr id="20" name="Picture 19"/>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7920919" y="2330561"/>
            <a:ext cx="933458" cy="910180"/>
          </a:xfrm>
          <a:prstGeom prst="rect">
            <a:avLst/>
          </a:prstGeom>
        </p:spPr>
      </p:pic>
    </p:spTree>
    <p:extLst>
      <p:ext uri="{BB962C8B-B14F-4D97-AF65-F5344CB8AC3E}">
        <p14:creationId xmlns:p14="http://schemas.microsoft.com/office/powerpoint/2010/main" val="31153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433089" flipH="1">
            <a:off x="5757836" y="6390769"/>
            <a:ext cx="740284" cy="569976"/>
          </a:xfrm>
          <a:prstGeom prst="rect">
            <a:avLst/>
          </a:prstGeom>
        </p:spPr>
      </p:pic>
    </p:spTree>
    <p:extLst>
      <p:ext uri="{BB962C8B-B14F-4D97-AF65-F5344CB8AC3E}">
        <p14:creationId xmlns:p14="http://schemas.microsoft.com/office/powerpoint/2010/main" val="314881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155597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5" name="テキスト プレースホルダー 36"/>
          <p:cNvSpPr txBox="1">
            <a:spLocks/>
          </p:cNvSpPr>
          <p:nvPr userDrawn="1"/>
        </p:nvSpPr>
        <p:spPr bwMode="auto">
          <a:xfrm>
            <a:off x="0" y="6288088"/>
            <a:ext cx="1219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eaLnBrk="1" fontAlgn="auto" hangingPunct="1">
              <a:spcAft>
                <a:spcPts val="0"/>
              </a:spcAft>
              <a:buFontTx/>
              <a:buNone/>
              <a:defRPr/>
            </a:pPr>
            <a:r>
              <a:rPr lang="en-US" altLang="ja-JP" sz="1100" dirty="0">
                <a:solidFill>
                  <a:srgbClr val="525252"/>
                </a:solidFill>
                <a:latin typeface="Calibri" charset="0"/>
              </a:rPr>
              <a:t>Women Entrepreneurs in STEM  </a:t>
            </a:r>
            <a:r>
              <a:rPr lang="en-US" altLang="ja-JP" sz="1100" dirty="0">
                <a:solidFill>
                  <a:srgbClr val="F26942"/>
                </a:solidFill>
                <a:latin typeface="Calibri" charset="0"/>
              </a:rPr>
              <a:t>|</a:t>
            </a:r>
            <a:r>
              <a:rPr lang="en-US" altLang="ja-JP" sz="1100" dirty="0">
                <a:solidFill>
                  <a:srgbClr val="0480C1"/>
                </a:solidFill>
                <a:latin typeface="Calibri" charset="0"/>
              </a:rPr>
              <a:t>   </a:t>
            </a:r>
            <a:r>
              <a:rPr lang="en-US" altLang="ja-JP" sz="1100" dirty="0">
                <a:solidFill>
                  <a:srgbClr val="525252"/>
                </a:solidFill>
                <a:latin typeface="Calibri" charset="0"/>
              </a:rPr>
              <a:t>www.stementrepreneurs.eu</a:t>
            </a:r>
            <a:endParaRPr kumimoji="1" lang="ja-JP" altLang="en-US" sz="1100" dirty="0">
              <a:solidFill>
                <a:srgbClr val="525252"/>
              </a:solidFill>
              <a:latin typeface="Calibri" charset="0"/>
            </a:endParaRPr>
          </a:p>
        </p:txBody>
      </p:sp>
      <p:cxnSp>
        <p:nvCxnSpPr>
          <p:cNvPr id="6" name="Straight Connector 5"/>
          <p:cNvCxnSpPr/>
          <p:nvPr userDrawn="1"/>
        </p:nvCxnSpPr>
        <p:spPr>
          <a:xfrm flipH="1">
            <a:off x="6578600" y="1463675"/>
            <a:ext cx="5276850" cy="0"/>
          </a:xfrm>
          <a:prstGeom prst="line">
            <a:avLst/>
          </a:prstGeom>
          <a:ln>
            <a:solidFill>
              <a:srgbClr val="E95273"/>
            </a:solidFill>
          </a:ln>
        </p:spPr>
        <p:style>
          <a:lnRef idx="1">
            <a:schemeClr val="accent1"/>
          </a:lnRef>
          <a:fillRef idx="0">
            <a:schemeClr val="accent1"/>
          </a:fillRef>
          <a:effectRef idx="0">
            <a:schemeClr val="accent1"/>
          </a:effectRef>
          <a:fontRef idx="minor">
            <a:schemeClr val="tx1"/>
          </a:fontRef>
        </p:style>
      </p:cxnSp>
      <p:pic>
        <p:nvPicPr>
          <p:cNvPr id="7"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8" y="1463675"/>
            <a:ext cx="67484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3"/>
          <p:cNvSpPr>
            <a:spLocks noGrp="1"/>
          </p:cNvSpPr>
          <p:nvPr>
            <p:ph type="body" sz="quarter" idx="16"/>
          </p:nvPr>
        </p:nvSpPr>
        <p:spPr>
          <a:xfrm>
            <a:off x="6746480"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10" name="Text Placeholder 25"/>
          <p:cNvSpPr>
            <a:spLocks noGrp="1"/>
          </p:cNvSpPr>
          <p:nvPr>
            <p:ph type="body" sz="quarter" idx="17"/>
          </p:nvPr>
        </p:nvSpPr>
        <p:spPr>
          <a:xfrm>
            <a:off x="6746480"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18" name="Picture Placeholder 7"/>
          <p:cNvSpPr>
            <a:spLocks noGrp="1"/>
          </p:cNvSpPr>
          <p:nvPr>
            <p:ph type="pic" sz="quarter" idx="18"/>
          </p:nvPr>
        </p:nvSpPr>
        <p:spPr>
          <a:xfrm>
            <a:off x="-1002" y="1908781"/>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62024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4F22-C9C8-43F6-8A1B-0ED7276DE37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B4A08CD-8CD3-406D-8F7B-C596574DD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30F6D6-A1C3-4F5A-B937-54F144802BCE}"/>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B3E82128-A541-433C-876C-EEBE2BD53ADF}"/>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7743091-41B4-4EBC-9F79-B202857CEA16}"/>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11471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30825" y="1431925"/>
            <a:ext cx="68484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プレースホルダー 36"/>
          <p:cNvSpPr txBox="1">
            <a:spLocks/>
          </p:cNvSpPr>
          <p:nvPr userDrawn="1"/>
        </p:nvSpPr>
        <p:spPr bwMode="auto">
          <a:xfrm>
            <a:off x="0" y="6288088"/>
            <a:ext cx="1219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eaLnBrk="1" fontAlgn="auto" hangingPunct="1">
              <a:spcAft>
                <a:spcPts val="0"/>
              </a:spcAft>
              <a:buFontTx/>
              <a:buNone/>
              <a:defRPr/>
            </a:pPr>
            <a:r>
              <a:rPr lang="en-US" altLang="ja-JP" sz="1100" dirty="0">
                <a:solidFill>
                  <a:srgbClr val="525252"/>
                </a:solidFill>
                <a:latin typeface="Calibri" charset="0"/>
              </a:rPr>
              <a:t>Women Entrepreneurs in STEM  </a:t>
            </a:r>
            <a:r>
              <a:rPr lang="en-US" altLang="ja-JP" sz="1100" dirty="0">
                <a:solidFill>
                  <a:srgbClr val="F26942"/>
                </a:solidFill>
                <a:latin typeface="Calibri" charset="0"/>
              </a:rPr>
              <a:t>|</a:t>
            </a:r>
            <a:r>
              <a:rPr lang="en-US" altLang="ja-JP" sz="1100" dirty="0">
                <a:solidFill>
                  <a:srgbClr val="0480C1"/>
                </a:solidFill>
                <a:latin typeface="Calibri" charset="0"/>
              </a:rPr>
              <a:t>   </a:t>
            </a:r>
            <a:r>
              <a:rPr lang="en-US" altLang="ja-JP" sz="1100" dirty="0">
                <a:solidFill>
                  <a:srgbClr val="525252"/>
                </a:solidFill>
                <a:latin typeface="Calibri" charset="0"/>
              </a:rPr>
              <a:t>www.stementrepreneurs.eu</a:t>
            </a:r>
            <a:endParaRPr kumimoji="1" lang="ja-JP" altLang="en-US" sz="1100" dirty="0">
              <a:solidFill>
                <a:srgbClr val="525252"/>
              </a:solidFill>
              <a:latin typeface="Calibri" charset="0"/>
            </a:endParaRPr>
          </a:p>
        </p:txBody>
      </p:sp>
      <p:cxnSp>
        <p:nvCxnSpPr>
          <p:cNvPr id="7" name="Straight Connector 6"/>
          <p:cNvCxnSpPr/>
          <p:nvPr userDrawn="1"/>
        </p:nvCxnSpPr>
        <p:spPr>
          <a:xfrm flipH="1">
            <a:off x="285750" y="1463675"/>
            <a:ext cx="5276850" cy="0"/>
          </a:xfrm>
          <a:prstGeom prst="line">
            <a:avLst/>
          </a:prstGeom>
          <a:ln>
            <a:solidFill>
              <a:srgbClr val="E95273"/>
            </a:solidFill>
          </a:ln>
        </p:spPr>
        <p:style>
          <a:lnRef idx="1">
            <a:schemeClr val="accent1"/>
          </a:lnRef>
          <a:fillRef idx="0">
            <a:schemeClr val="accent1"/>
          </a:fillRef>
          <a:effectRef idx="0">
            <a:schemeClr val="accent1"/>
          </a:effectRef>
          <a:fontRef idx="minor">
            <a:schemeClr val="tx1"/>
          </a:fontRef>
        </p:style>
      </p:cxnSp>
      <p:sp>
        <p:nvSpPr>
          <p:cNvPr id="12" name="Picture Placeholder 7"/>
          <p:cNvSpPr>
            <a:spLocks noGrp="1"/>
          </p:cNvSpPr>
          <p:nvPr>
            <p:ph type="pic" sz="quarter" idx="15"/>
          </p:nvPr>
        </p:nvSpPr>
        <p:spPr>
          <a:xfrm>
            <a:off x="6514098" y="1877326"/>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dirty="0"/>
              <a:t>Drag picture to placeholder or click icon to add</a:t>
            </a:r>
          </a:p>
        </p:txBody>
      </p:sp>
      <p:sp>
        <p:nvSpPr>
          <p:cNvPr id="13" name="Text Placeholder 23"/>
          <p:cNvSpPr>
            <a:spLocks noGrp="1"/>
          </p:cNvSpPr>
          <p:nvPr>
            <p:ph type="body" sz="quarter" idx="13"/>
          </p:nvPr>
        </p:nvSpPr>
        <p:spPr>
          <a:xfrm>
            <a:off x="453178"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14" name="Text Placeholder 25"/>
          <p:cNvSpPr>
            <a:spLocks noGrp="1"/>
          </p:cNvSpPr>
          <p:nvPr>
            <p:ph type="body" sz="quarter" idx="14"/>
          </p:nvPr>
        </p:nvSpPr>
        <p:spPr>
          <a:xfrm>
            <a:off x="453178"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Tree>
    <p:extLst>
      <p:ext uri="{BB962C8B-B14F-4D97-AF65-F5344CB8AC3E}">
        <p14:creationId xmlns:p14="http://schemas.microsoft.com/office/powerpoint/2010/main" val="3583020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URQUOIS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1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13648"/>
            <a:ext cx="7329055" cy="6871648"/>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userDrawn="1"/>
        </p:nvSpPr>
        <p:spPr>
          <a:xfrm>
            <a:off x="5780012" y="1238704"/>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7"/>
          <p:cNvSpPr>
            <a:spLocks noGrp="1"/>
          </p:cNvSpPr>
          <p:nvPr>
            <p:ph type="pic" sz="quarter" idx="10" hasCustomPrompt="1"/>
          </p:nvPr>
        </p:nvSpPr>
        <p:spPr>
          <a:xfrm>
            <a:off x="5773277" y="-478573"/>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577959" y="3410884"/>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237264" y="4990472"/>
            <a:ext cx="690436" cy="673218"/>
          </a:xfrm>
          <a:prstGeom prst="rect">
            <a:avLst/>
          </a:prstGeom>
        </p:spPr>
      </p:pic>
      <p:pic>
        <p:nvPicPr>
          <p:cNvPr id="24" name="Picture 23"/>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087689" y="5110625"/>
            <a:ext cx="1363247" cy="1350410"/>
          </a:xfrm>
          <a:prstGeom prst="rect">
            <a:avLst/>
          </a:prstGeom>
        </p:spPr>
      </p:pic>
      <p:pic>
        <p:nvPicPr>
          <p:cNvPr id="26" name="Picture 25"/>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4666015" y="2427050"/>
            <a:ext cx="2227993" cy="2220696"/>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77959" y="5989626"/>
            <a:ext cx="3991439" cy="561609"/>
          </a:xfrm>
          <a:prstGeom prst="rect">
            <a:avLst/>
          </a:prstGeom>
        </p:spPr>
      </p:pic>
    </p:spTree>
    <p:extLst>
      <p:ext uri="{BB962C8B-B14F-4D97-AF65-F5344CB8AC3E}">
        <p14:creationId xmlns:p14="http://schemas.microsoft.com/office/powerpoint/2010/main" val="1258179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1" name="Picture 10"/>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2" name="Picture 11"/>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845847" y="2330561"/>
            <a:ext cx="971528" cy="962379"/>
          </a:xfrm>
          <a:prstGeom prst="rect">
            <a:avLst/>
          </a:prstGeom>
        </p:spPr>
      </p:pic>
      <p:pic>
        <p:nvPicPr>
          <p:cNvPr id="14" name="Picture 13"/>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1142059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3355556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a:ext>
            </a:extLst>
          </a:blip>
          <a:srcRect/>
          <a:stretch>
            <a:fillRect/>
          </a:stretch>
        </p:blipFill>
        <p:spPr>
          <a:xfrm rot="15744599" flipH="1">
            <a:off x="3423535" y="514727"/>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61956" y="-901992"/>
            <a:ext cx="6797861" cy="6647700"/>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userDrawn="1"/>
        </p:nvSpPr>
        <p:spPr>
          <a:xfrm>
            <a:off x="7389115" y="13647"/>
            <a:ext cx="4830180" cy="5732060"/>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p:cNvSpPr>
            <a:spLocks noGrp="1"/>
          </p:cNvSpPr>
          <p:nvPr userDrawn="1">
            <p:ph type="body" sz="quarter" idx="13" hasCustomPrompt="1"/>
          </p:nvPr>
        </p:nvSpPr>
        <p:spPr>
          <a:xfrm>
            <a:off x="454758" y="866857"/>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90873" y="872468"/>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118748" y="2332687"/>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35194" y="4345853"/>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61957" y="3430213"/>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34054" y="860398"/>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37392" y="251643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48957" y="3505445"/>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425435" y="4433218"/>
            <a:ext cx="2757540" cy="416755"/>
          </a:xfrm>
        </p:spPr>
        <p:txBody>
          <a:bodyPr anchor="t">
            <a:normAutofit/>
          </a:bodyPr>
          <a:lstStyle>
            <a:lvl1pPr marL="0" indent="0">
              <a:buNone/>
              <a:defRPr sz="1600">
                <a:solidFill>
                  <a:schemeClr val="bg1"/>
                </a:solidFill>
              </a:defRPr>
            </a:lvl1pPr>
          </a:lstStyle>
          <a:p>
            <a:pPr lvl="0"/>
            <a:r>
              <a:rPr lang="en-US" dirty="0"/>
              <a:t>Text 1</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6535" y="4920717"/>
            <a:ext cx="4722540" cy="1797044"/>
          </a:xfrm>
          <a:prstGeom prst="rect">
            <a:avLst/>
          </a:prstGeom>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48957" y="5937081"/>
            <a:ext cx="3991439" cy="561609"/>
          </a:xfrm>
          <a:prstGeom prst="rect">
            <a:avLst/>
          </a:prstGeom>
        </p:spPr>
      </p:pic>
    </p:spTree>
    <p:extLst>
      <p:ext uri="{BB962C8B-B14F-4D97-AF65-F5344CB8AC3E}">
        <p14:creationId xmlns:p14="http://schemas.microsoft.com/office/powerpoint/2010/main" val="571540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hoto Top - Text Bottom (TURQUOISE)">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1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pic>
        <p:nvPicPr>
          <p:cNvPr id="18" name="Picture 17"/>
          <p:cNvPicPr>
            <a:picLocks noChangeAspect="1"/>
          </p:cNvPicPr>
          <p:nvPr userDrawn="1"/>
        </p:nvPicPr>
        <p:blipFill>
          <a:blip r:embed="rId3" cstate="print">
            <a:alphaModFix amt="80000"/>
            <a:extLst>
              <a:ext uri="{28A0092B-C50C-407E-A947-70E740481C1C}">
                <a14:useLocalDpi xmlns:a14="http://schemas.microsoft.com/office/drawing/2010/main"/>
              </a:ext>
            </a:extLst>
          </a:blip>
          <a:stretch>
            <a:fillRect/>
          </a:stretch>
        </p:blipFill>
        <p:spPr>
          <a:xfrm flipH="1">
            <a:off x="11026587" y="3382252"/>
            <a:ext cx="1086833" cy="1076599"/>
          </a:xfrm>
          <a:prstGeom prst="rect">
            <a:avLst/>
          </a:prstGeom>
        </p:spPr>
      </p:pic>
      <p:pic>
        <p:nvPicPr>
          <p:cNvPr id="19" name="Picture 18"/>
          <p:cNvPicPr>
            <a:picLocks noChangeAspect="1"/>
          </p:cNvPicPr>
          <p:nvPr userDrawn="1"/>
        </p:nvPicPr>
        <p:blipFill>
          <a:blip r:embed="rId4" cstate="print">
            <a:alphaModFix amt="80000"/>
            <a:extLst>
              <a:ext uri="{28A0092B-C50C-407E-A947-70E740481C1C}">
                <a14:useLocalDpi xmlns:a14="http://schemas.microsoft.com/office/drawing/2010/main"/>
              </a:ext>
            </a:extLst>
          </a:blip>
          <a:stretch>
            <a:fillRect/>
          </a:stretch>
        </p:blipFill>
        <p:spPr>
          <a:xfrm flipH="1">
            <a:off x="-29652" y="3095929"/>
            <a:ext cx="1450169" cy="1445419"/>
          </a:xfrm>
          <a:prstGeom prst="rect">
            <a:avLst/>
          </a:prstGeom>
        </p:spPr>
      </p:pic>
    </p:spTree>
    <p:extLst>
      <p:ext uri="{BB962C8B-B14F-4D97-AF65-F5344CB8AC3E}">
        <p14:creationId xmlns:p14="http://schemas.microsoft.com/office/powerpoint/2010/main" val="417324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4F73-771D-479C-A612-853DD96A5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26B4710-8F98-4EFF-875D-7AAFD1CB8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7B23FF-DDDF-410B-9CF6-FBCC3DACC084}"/>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9B90384A-3598-4EBF-9543-1E69FA84A30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3230711-D746-4B7B-B981-323009FAF7B6}"/>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58069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98B57-7F48-45D6-BF7A-CD2B0583DB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AB25746-AD41-4204-872B-C726133ECD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97F2E3E-BA69-4C6B-9046-DA799734D0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A325591-0DD5-4ABF-B68B-BE1491D19C11}"/>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6" name="Footer Placeholder 5">
            <a:extLst>
              <a:ext uri="{FF2B5EF4-FFF2-40B4-BE49-F238E27FC236}">
                <a16:creationId xmlns:a16="http://schemas.microsoft.com/office/drawing/2014/main" id="{9E1853D7-FDF7-483D-A3D9-95253E148C5A}"/>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286A5099-518F-44ED-8D72-D0F3F28E132A}"/>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117242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A3F-E9F0-4CE4-91D1-BDDF7CC45CF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03AA91D-8025-4B15-A342-718EEDEBD4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208E3-7F0D-42A2-9B2D-AEFD54F49D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5D8EF5B-D85A-43EC-AB8D-E5C3D0369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74D8E-EB78-46CB-812D-A276F09BE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41FC23B-DF37-43EE-8A69-67D6CB80057C}"/>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8" name="Footer Placeholder 7">
            <a:extLst>
              <a:ext uri="{FF2B5EF4-FFF2-40B4-BE49-F238E27FC236}">
                <a16:creationId xmlns:a16="http://schemas.microsoft.com/office/drawing/2014/main" id="{17E4720C-BBAC-46F7-A77C-901A3392397B}"/>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4A3C10B2-AECE-4F8F-803B-1915ED015182}"/>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16348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DE6B-8788-4C11-8D10-1A7F5C02114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4B520DEC-253D-4F25-8236-7426FAA3A3A9}"/>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4" name="Footer Placeholder 3">
            <a:extLst>
              <a:ext uri="{FF2B5EF4-FFF2-40B4-BE49-F238E27FC236}">
                <a16:creationId xmlns:a16="http://schemas.microsoft.com/office/drawing/2014/main" id="{93B070F0-1310-4A33-95A1-688924DC3C2A}"/>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1D112974-86A7-4E38-AA28-23C9ECE827B7}"/>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58302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25DB39-462F-4BE8-B20C-D63CE9AF5805}"/>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3" name="Footer Placeholder 2">
            <a:extLst>
              <a:ext uri="{FF2B5EF4-FFF2-40B4-BE49-F238E27FC236}">
                <a16:creationId xmlns:a16="http://schemas.microsoft.com/office/drawing/2014/main" id="{E63F9D4E-B879-4710-AD72-BEE84B2CBF77}"/>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5BD7B374-6422-4D78-9B58-CBC91E89AF43}"/>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136707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44E7-4D8A-438F-883A-C79D0942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EBAFA6B-5D3D-43CB-901A-2854EA43EC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1316BD4-FA4D-4DDA-937E-06CBF8BB3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F7711-9FE0-4C5E-A8A0-BEED1CB54462}"/>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6" name="Footer Placeholder 5">
            <a:extLst>
              <a:ext uri="{FF2B5EF4-FFF2-40B4-BE49-F238E27FC236}">
                <a16:creationId xmlns:a16="http://schemas.microsoft.com/office/drawing/2014/main" id="{5A62EC76-4B8C-4DF7-8EBB-DA5F2377EBAC}"/>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903C2DD3-CC22-4D90-B8A7-BF5064123302}"/>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26597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3484-EBD3-4697-B709-3D22294FF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0FD164E-5383-463F-AF62-819C53ED8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4AD42F46-6503-46CA-8B54-AAF6E8440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69B36-A1F5-425D-8A83-FD1EC81A2CA0}"/>
              </a:ext>
            </a:extLst>
          </p:cNvPr>
          <p:cNvSpPr>
            <a:spLocks noGrp="1"/>
          </p:cNvSpPr>
          <p:nvPr>
            <p:ph type="dt" sz="half" idx="10"/>
          </p:nvPr>
        </p:nvSpPr>
        <p:spPr/>
        <p:txBody>
          <a:bodyPr/>
          <a:lstStyle/>
          <a:p>
            <a:fld id="{BC555DB9-B149-4D07-884C-46A2F1D89937}" type="datetimeFigureOut">
              <a:rPr lang="en-IE" smtClean="0"/>
              <a:t>11/08/2020</a:t>
            </a:fld>
            <a:endParaRPr lang="en-IE" dirty="0"/>
          </a:p>
        </p:txBody>
      </p:sp>
      <p:sp>
        <p:nvSpPr>
          <p:cNvPr id="6" name="Footer Placeholder 5">
            <a:extLst>
              <a:ext uri="{FF2B5EF4-FFF2-40B4-BE49-F238E27FC236}">
                <a16:creationId xmlns:a16="http://schemas.microsoft.com/office/drawing/2014/main" id="{19C660C9-C79F-4994-85EB-27FC6F70264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2D6A6FE5-5CA5-48B9-B558-2A04D499A46F}"/>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49441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D2DB2A-AB39-4470-91F3-555AA90F1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530FA11-A5C8-4541-9D30-17C44B359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30B0592-8D14-416C-AA0C-90602009A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55DB9-B149-4D07-884C-46A2F1D89937}" type="datetimeFigureOut">
              <a:rPr lang="en-IE" smtClean="0"/>
              <a:t>11/08/2020</a:t>
            </a:fld>
            <a:endParaRPr lang="en-IE" dirty="0"/>
          </a:p>
        </p:txBody>
      </p:sp>
      <p:sp>
        <p:nvSpPr>
          <p:cNvPr id="5" name="Footer Placeholder 4">
            <a:extLst>
              <a:ext uri="{FF2B5EF4-FFF2-40B4-BE49-F238E27FC236}">
                <a16:creationId xmlns:a16="http://schemas.microsoft.com/office/drawing/2014/main" id="{F00D28FE-74E6-4B0F-BED0-1ECDDAFC1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2EC7DBF8-820E-4585-A588-5C7D50F65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861FE-E8F6-43C7-A27C-886A052205AB}" type="slidenum">
              <a:rPr lang="en-IE" smtClean="0"/>
              <a:t>‹#›</a:t>
            </a:fld>
            <a:endParaRPr lang="en-IE" dirty="0"/>
          </a:p>
        </p:txBody>
      </p:sp>
    </p:spTree>
    <p:extLst>
      <p:ext uri="{BB962C8B-B14F-4D97-AF65-F5344CB8AC3E}">
        <p14:creationId xmlns:p14="http://schemas.microsoft.com/office/powerpoint/2010/main" val="226388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8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presentation-businesswoman-success-1831088/" TargetMode="External"/><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www.blacklistednews.com/The_Engineering_of_Global_Public_Goods/40367/0/38/38/Y/M.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s://pxhere.com/en/photo/143148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s://energycue.it/donne-ed-energia-green/115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5" Type="http://schemas.openxmlformats.org/officeDocument/2006/relationships/hyperlink" Target="https://creativecommons.org/licenses/by-nc-nd/3.0/" TargetMode="External"/><Relationship Id="rId4" Type="http://schemas.openxmlformats.org/officeDocument/2006/relationships/hyperlink" Target="http://dstudio.ubc.ca/2012/03/18/teamwork/teamwork-gea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publicdomainpictures.net/view-image.php?image=4020&amp;picture=&amp;jazyk=f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bdc.ca/en/articles-tools/entrepreneur-toolkit/business-assessments/pages/entrepreneurial-potential-self-assessment.aspx"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theentrepreneurequation.com/" TargetMode="Externa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hyperlink" Target="http://www.entrepreneur.com/personalityquiz" TargetMode="Externa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transgriot.blogspot.com/2017/04/sometimes-its-your-own-funky.html" TargetMode="External"/><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hyperlink" Target="https://www.psychometrictest.org.uk/entrepreneur-tes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psychometrictest.org.uk/leadership-test/" TargetMode="External"/><Relationship Id="rId1" Type="http://schemas.openxmlformats.org/officeDocument/2006/relationships/slideLayout" Target="../slideLayouts/slideLayout14.xml"/><Relationship Id="rId4" Type="http://schemas.openxmlformats.org/officeDocument/2006/relationships/hyperlink" Target="https://pxhere.com/en/photo/158486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sychometrictest.org.uk/resilience-test/" TargetMode="External"/><Relationship Id="rId1" Type="http://schemas.openxmlformats.org/officeDocument/2006/relationships/slideLayout" Target="../slideLayouts/slideLayout14.xml"/><Relationship Id="rId4" Type="http://schemas.openxmlformats.org/officeDocument/2006/relationships/hyperlink" Target="https://www.pictofigo.com/freehand-image-search/work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girl-superhero-costume-purple-slim-307760/" TargetMode="External"/><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hyperlink" Target="https://squareup.com/us/en/townsquare/8-easy-ways-to-stay-on-top-of-industry-trends"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thestroudcourier.com/2015/03/04/engineer-and-entrepreneur-karen-purcell-shares-stem-survival-strategies-for-women/" TargetMode="External"/><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safari_vacation/27032873554" TargetMode="External"/><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rtenews/videos/1915328668496126/" TargetMode="External"/><Relationship Id="rId2" Type="http://schemas.openxmlformats.org/officeDocument/2006/relationships/hyperlink" Target="https://waytob.com/" TargetMode="Externa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hyperlink" Target="https://www.women-in-tech-dublin.com/blog/top-7-innovative-female-led-irish-startup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romerogames.ie/" TargetMode="Externa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hyperlink" Target="https://www.lynda.com/Brenda-Romero/4851408-1.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women-in-tech-dublin.com/blog/top-7-innovative-female-led-irish-startups" TargetMode="External"/><Relationship Id="rId3" Type="http://schemas.openxmlformats.org/officeDocument/2006/relationships/hyperlink" Target="https://www.facebook.com/" TargetMode="External"/><Relationship Id="rId7" Type="http://schemas.openxmlformats.org/officeDocument/2006/relationships/hyperlink" Target="https://www.irishexaminer.com/" TargetMode="External"/><Relationship Id="rId2" Type="http://schemas.openxmlformats.org/officeDocument/2006/relationships/hyperlink" Target="https://kinzen.com/" TargetMode="External"/><Relationship Id="rId1" Type="http://schemas.openxmlformats.org/officeDocument/2006/relationships/slideLayout" Target="../slideLayouts/slideLayout12.xml"/><Relationship Id="rId6" Type="http://schemas.openxmlformats.org/officeDocument/2006/relationships/hyperlink" Target="https://www.irishtimes.com/" TargetMode="External"/><Relationship Id="rId5" Type="http://schemas.openxmlformats.org/officeDocument/2006/relationships/hyperlink" Target="https://www.independent.ie/" TargetMode="External"/><Relationship Id="rId10" Type="http://schemas.openxmlformats.org/officeDocument/2006/relationships/image" Target="../media/image44.jpeg"/><Relationship Id="rId4" Type="http://schemas.openxmlformats.org/officeDocument/2006/relationships/hyperlink" Target="https://storyful.com/" TargetMode="External"/><Relationship Id="rId9" Type="http://schemas.openxmlformats.org/officeDocument/2006/relationships/hyperlink" Target="https://www.siliconrepublic.com/start-ups/aine-kerr-kinzen-inspirefes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discoverneon.com/" TargetMode="Externa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theuxstudio.ie/" TargetMode="Externa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workjuggle.com/" TargetMode="Externa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women-in-tech-dublin.com/blog/top-7-innovative-female-led-irish-startups"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medium.com/swlh/10-must-have-traits-of-a-successful-entrepreneur-d46519452b0e" TargetMode="External"/><Relationship Id="rId1" Type="http://schemas.openxmlformats.org/officeDocument/2006/relationships/slideLayout" Target="../slideLayouts/slideLayout12.xml"/><Relationship Id="rId4" Type="http://schemas.openxmlformats.org/officeDocument/2006/relationships/hyperlink" Target="http://www.finsmes.com/2020/02/developing-a-business-plan-as-an-entrepreneur.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Lvp1PzoPqx4?list=PL8YO7zfzagVn_Ap1Uj26tAuO9C5wuooj1"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results?search_query=#Robotics" TargetMode="External"/><Relationship Id="rId2" Type="http://schemas.openxmlformats.org/officeDocument/2006/relationships/hyperlink" Target="https://www.youtube.com/results?search_query=#Drones" TargetMode="Externa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hyperlink" Target="https://youtu.be/QNFGFFLbO88?list=PL8YO7zfzagVn_Ap1Uj26tAuO9C5wuooj1" TargetMode="External"/><Relationship Id="rId4" Type="http://schemas.openxmlformats.org/officeDocument/2006/relationships/hyperlink" Target="https://www.youtube.com/results?search_query=#Tech"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youtu.be/G2lWKHZj0lc?list=PL8YO7zfzagVn_Ap1Uj26tAuO9C5wuooj1"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pl4TfapPwfk?list=PL8YO7zfzagVn_Ap1Uj26tAuO9C5wuooj1"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SCqYbPPVq4M&amp;list=PL8YO7zfzagVn_Ap1Uj26tAuO9C5wuooj1&amp;index=19" TargetMode="Externa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ntrepreneur.com/article/249137" TargetMode="External"/><Relationship Id="rId2" Type="http://schemas.openxmlformats.org/officeDocument/2006/relationships/hyperlink" Target="https://medium.com/swlh/10-must-have-traits-of-a-successful-entrepreneur-d46519452b0e" TargetMode="External"/><Relationship Id="rId1" Type="http://schemas.openxmlformats.org/officeDocument/2006/relationships/slideLayout" Target="../slideLayouts/slideLayout14.xml"/><Relationship Id="rId5" Type="http://schemas.openxmlformats.org/officeDocument/2006/relationships/hyperlink" Target="https://chrishildrew.wordpress.com/category/growth-mindset-2/" TargetMode="Externa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youtu.be/YITiLuZy1TM"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UiNFXcI9Rb8" TargetMode="Externa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25.xml"/><Relationship Id="rId4"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bizfluent.com/info-8247704-differences-between-skills-traits.html" TargetMode="External"/><Relationship Id="rId1" Type="http://schemas.openxmlformats.org/officeDocument/2006/relationships/slideLayout" Target="../slideLayouts/slideLayout12.xml"/><Relationship Id="rId4" Type="http://schemas.openxmlformats.org/officeDocument/2006/relationships/hyperlink" Target="https://pixabay.com/en/affirmations-appreciations-44145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businessfirstfamily.com/improve-entrepreneurial-skills/"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77959" y="2701255"/>
            <a:ext cx="4088056" cy="3420135"/>
          </a:xfrm>
        </p:spPr>
        <p:txBody>
          <a:bodyPr>
            <a:normAutofit/>
          </a:bodyPr>
          <a:lstStyle/>
          <a:p>
            <a:r>
              <a:rPr lang="en-US" b="1" dirty="0">
                <a:solidFill>
                  <a:srgbClr val="E63275"/>
                </a:solidFill>
              </a:rPr>
              <a:t>M</a:t>
            </a:r>
            <a:r>
              <a:rPr lang="pl-PL" b="1" dirty="0">
                <a:solidFill>
                  <a:srgbClr val="E63275"/>
                </a:solidFill>
              </a:rPr>
              <a:t>ODUŁ</a:t>
            </a:r>
            <a:r>
              <a:rPr lang="en-US" b="1" dirty="0">
                <a:solidFill>
                  <a:srgbClr val="E63275"/>
                </a:solidFill>
              </a:rPr>
              <a:t> 3</a:t>
            </a:r>
          </a:p>
          <a:p>
            <a:r>
              <a:rPr lang="en-US" b="1" dirty="0" err="1"/>
              <a:t>Odblokuj</a:t>
            </a:r>
            <a:r>
              <a:rPr lang="en-US" b="1" dirty="0"/>
              <a:t> </a:t>
            </a:r>
            <a:r>
              <a:rPr lang="en-US" b="1" dirty="0" err="1"/>
              <a:t>swój</a:t>
            </a:r>
            <a:r>
              <a:rPr lang="en-US" b="1" dirty="0"/>
              <a:t> </a:t>
            </a:r>
            <a:r>
              <a:rPr lang="en-US" b="1" dirty="0" err="1"/>
              <a:t>blask</a:t>
            </a:r>
            <a:r>
              <a:rPr lang="en-US" b="1" dirty="0"/>
              <a:t> </a:t>
            </a:r>
            <a:r>
              <a:rPr lang="en-US" b="1" dirty="0" err="1"/>
              <a:t>przedsiębiorczości</a:t>
            </a:r>
            <a:endParaRPr lang="en-US" dirty="0"/>
          </a:p>
        </p:txBody>
      </p:sp>
      <p:pic>
        <p:nvPicPr>
          <p:cNvPr id="13" name="Picture Placeholder 12" descr="A picture containing clock&#10;&#10;Description automatically generated">
            <a:extLst>
              <a:ext uri="{FF2B5EF4-FFF2-40B4-BE49-F238E27FC236}">
                <a16:creationId xmlns:a16="http://schemas.microsoft.com/office/drawing/2014/main" id="{5462FA14-ADA9-4758-A7FD-D3737DC2D9E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718951" y="749718"/>
            <a:ext cx="8064859" cy="697353"/>
          </a:xfrm>
          <a:noFill/>
        </p:spPr>
        <p:txBody>
          <a:bodyPr>
            <a:noAutofit/>
          </a:bodyPr>
          <a:lstStyle/>
          <a:p>
            <a:pPr algn="ctr"/>
            <a:r>
              <a:rPr lang="pl-PL" b="1" dirty="0">
                <a:solidFill>
                  <a:srgbClr val="E63275"/>
                </a:solidFill>
              </a:rPr>
              <a:t>Najpierw oceń / sprawdź swoje umiejętności inżynierskie!</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3718951" y="2117448"/>
            <a:ext cx="8336416" cy="4509616"/>
          </a:xfrm>
        </p:spPr>
        <p:txBody>
          <a:bodyPr>
            <a:normAutofit fontScale="92500"/>
          </a:bodyPr>
          <a:lstStyle/>
          <a:p>
            <a:pPr>
              <a:spcBef>
                <a:spcPts val="200"/>
              </a:spcBef>
            </a:pPr>
            <a:r>
              <a:rPr lang="pl-PL" dirty="0"/>
              <a:t>Jako inżynier zatrudniasz już codziennie mieszankę </a:t>
            </a:r>
            <a:r>
              <a:rPr lang="pl-PL" dirty="0">
                <a:solidFill>
                  <a:srgbClr val="10B1A2"/>
                </a:solidFill>
              </a:rPr>
              <a:t>umiejętności</a:t>
            </a:r>
            <a:r>
              <a:rPr lang="pl-PL" dirty="0"/>
              <a:t>. Przywództwo i komunikacja to umiejętności interpersonalne, które pozwalają inżynierom regularne sukcesy.</a:t>
            </a:r>
          </a:p>
          <a:p>
            <a:pPr>
              <a:spcBef>
                <a:spcPts val="200"/>
              </a:spcBef>
            </a:pPr>
            <a:endParaRPr lang="pl-PL" dirty="0"/>
          </a:p>
          <a:p>
            <a:pPr>
              <a:spcBef>
                <a:spcPts val="200"/>
              </a:spcBef>
            </a:pPr>
            <a:r>
              <a:rPr lang="pl-PL" dirty="0"/>
              <a:t>Te miękkie umiejętności uzupełniają „twarde” umiejętności techniczne, takie jak programowanie lub praktyczna znajomość chemii, które odnoszą się do Twojej dziedziny pracy.</a:t>
            </a:r>
          </a:p>
          <a:p>
            <a:pPr>
              <a:spcBef>
                <a:spcPts val="200"/>
              </a:spcBef>
            </a:pPr>
            <a:endParaRPr lang="pl-PL" dirty="0"/>
          </a:p>
          <a:p>
            <a:pPr>
              <a:spcBef>
                <a:spcPts val="200"/>
              </a:spcBef>
            </a:pPr>
            <a:r>
              <a:rPr lang="pl-PL" dirty="0"/>
              <a:t>Inżynierowie naturalnie rozwiązują problemy oraz tworzą wszystko, od biologii po programowanie komputerowe. Jak wiadomo, inżynieria polega zasadniczo na rozwiązywaniu problemów i wielozadaniowości, a to oznacza znalezienie nowych sposobów zastosowania istniejącej wiedzy - proces naprawdę kreatywny. Być może pociągała Cię inżynieria ze względu na jej kreatywny element ?!</a:t>
            </a: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3" name="Picture 2">
            <a:extLst>
              <a:ext uri="{FF2B5EF4-FFF2-40B4-BE49-F238E27FC236}">
                <a16:creationId xmlns:a16="http://schemas.microsoft.com/office/drawing/2014/main" id="{A5E80E43-C606-4776-913F-DF755A0AA248}"/>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2984938"/>
            <a:ext cx="3402865" cy="3873062"/>
          </a:xfrm>
          <a:prstGeom prst="rect">
            <a:avLst/>
          </a:prstGeom>
        </p:spPr>
      </p:pic>
    </p:spTree>
    <p:extLst>
      <p:ext uri="{BB962C8B-B14F-4D97-AF65-F5344CB8AC3E}">
        <p14:creationId xmlns:p14="http://schemas.microsoft.com/office/powerpoint/2010/main" val="112632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794234" y="740841"/>
            <a:ext cx="7989576" cy="697353"/>
          </a:xfrm>
          <a:noFill/>
        </p:spPr>
        <p:txBody>
          <a:bodyPr>
            <a:noAutofit/>
          </a:bodyPr>
          <a:lstStyle/>
          <a:p>
            <a:pPr algn="ctr"/>
            <a:r>
              <a:rPr lang="pl-PL" b="1" dirty="0">
                <a:solidFill>
                  <a:srgbClr val="E63275"/>
                </a:solidFill>
              </a:rPr>
              <a:t>Najpierw oceń / sprawdź swoje umiejętności inżynierskie</a:t>
            </a:r>
            <a:r>
              <a:rPr lang="en-US" b="1" dirty="0">
                <a:solidFill>
                  <a:srgbClr val="E63275"/>
                </a:solidFill>
              </a:rPr>
              <a:t>!</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3718950" y="2117448"/>
            <a:ext cx="8336417" cy="4509616"/>
          </a:xfrm>
        </p:spPr>
        <p:txBody>
          <a:bodyPr>
            <a:normAutofit lnSpcReduction="10000"/>
          </a:bodyPr>
          <a:lstStyle/>
          <a:p>
            <a:pPr>
              <a:spcBef>
                <a:spcPts val="200"/>
              </a:spcBef>
            </a:pPr>
            <a:r>
              <a:rPr lang="pl-PL" dirty="0"/>
              <a:t>Inżynieria jest bardzo techniczna i polega na zwięzłej i dokładnej komunikacji między kolegami. Ale będziesz także musiał komunikować się z osobami spoza branży, takimi jak klienci, a czasem ogół społeczeństwa, które nie ma wykształcenia technicznego. Niektóre kluczowe umiejętności komunikacyjne obejmują:</a:t>
            </a:r>
          </a:p>
          <a:p>
            <a:pPr marL="342900" indent="-342900">
              <a:spcBef>
                <a:spcPts val="200"/>
              </a:spcBef>
              <a:buFont typeface="Arial" panose="020B0604020202020204" pitchFamily="34" charset="0"/>
              <a:buChar char="•"/>
            </a:pPr>
            <a:r>
              <a:rPr lang="pl-PL" dirty="0"/>
              <a:t>Inteligencja emocjonalna</a:t>
            </a:r>
          </a:p>
          <a:p>
            <a:pPr marL="342900" indent="-342900">
              <a:spcBef>
                <a:spcPts val="200"/>
              </a:spcBef>
              <a:buFont typeface="Arial" panose="020B0604020202020204" pitchFamily="34" charset="0"/>
              <a:buChar char="•"/>
            </a:pPr>
            <a:r>
              <a:rPr lang="pl-PL" dirty="0"/>
              <a:t>Umiejętności prezentacji</a:t>
            </a:r>
          </a:p>
          <a:p>
            <a:pPr marL="342900" indent="-342900">
              <a:spcBef>
                <a:spcPts val="200"/>
              </a:spcBef>
              <a:buFont typeface="Arial" panose="020B0604020202020204" pitchFamily="34" charset="0"/>
              <a:buChar char="•"/>
            </a:pPr>
            <a:r>
              <a:rPr lang="pl-PL" dirty="0"/>
              <a:t>Aktywne słuchanie</a:t>
            </a:r>
          </a:p>
          <a:p>
            <a:pPr marL="342900" indent="-342900">
              <a:spcBef>
                <a:spcPts val="200"/>
              </a:spcBef>
              <a:buFont typeface="Arial" panose="020B0604020202020204" pitchFamily="34" charset="0"/>
              <a:buChar char="•"/>
            </a:pPr>
            <a:r>
              <a:rPr lang="pl-PL" dirty="0"/>
              <a:t>Motywacja</a:t>
            </a:r>
          </a:p>
          <a:p>
            <a:pPr marL="342900" indent="-342900">
              <a:spcBef>
                <a:spcPts val="200"/>
              </a:spcBef>
              <a:buFont typeface="Arial" panose="020B0604020202020204" pitchFamily="34" charset="0"/>
              <a:buChar char="•"/>
            </a:pPr>
            <a:r>
              <a:rPr lang="pl-PL" dirty="0"/>
              <a:t>Negocjacja</a:t>
            </a:r>
          </a:p>
          <a:p>
            <a:pPr marL="342900" indent="-342900">
              <a:spcBef>
                <a:spcPts val="200"/>
              </a:spcBef>
              <a:buFont typeface="Arial" panose="020B0604020202020204" pitchFamily="34" charset="0"/>
              <a:buChar char="•"/>
            </a:pPr>
            <a:r>
              <a:rPr lang="pl-PL" dirty="0"/>
              <a:t>Umiejętność wyjaśnienia i parafrazowania</a:t>
            </a:r>
          </a:p>
          <a:p>
            <a:pPr marL="342900" indent="-342900">
              <a:spcBef>
                <a:spcPts val="200"/>
              </a:spcBef>
              <a:buFont typeface="Arial" panose="020B0604020202020204" pitchFamily="34" charset="0"/>
              <a:buChar char="•"/>
            </a:pPr>
            <a:r>
              <a:rPr lang="pl-PL" dirty="0"/>
              <a:t>Tolerancja na stres</a:t>
            </a: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8" name="Picture 7" descr="A picture containing umbrella, woman, man, people&#10;&#10;Description automatically generated">
            <a:extLst>
              <a:ext uri="{FF2B5EF4-FFF2-40B4-BE49-F238E27FC236}">
                <a16:creationId xmlns:a16="http://schemas.microsoft.com/office/drawing/2014/main" id="{F396F704-6491-4637-8B44-6C9614EA1F8F}"/>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73117" y="2912679"/>
            <a:ext cx="3074276" cy="3945321"/>
          </a:xfrm>
          <a:prstGeom prst="rect">
            <a:avLst/>
          </a:prstGeom>
        </p:spPr>
      </p:pic>
    </p:spTree>
    <p:extLst>
      <p:ext uri="{BB962C8B-B14F-4D97-AF65-F5344CB8AC3E}">
        <p14:creationId xmlns:p14="http://schemas.microsoft.com/office/powerpoint/2010/main" val="288192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99641" y="749719"/>
            <a:ext cx="8084169" cy="697353"/>
          </a:xfrm>
          <a:noFill/>
        </p:spPr>
        <p:txBody>
          <a:bodyPr>
            <a:noAutofit/>
          </a:bodyPr>
          <a:lstStyle/>
          <a:p>
            <a:pPr algn="ctr"/>
            <a:r>
              <a:rPr lang="pl-PL" b="1" dirty="0">
                <a:solidFill>
                  <a:srgbClr val="E63275"/>
                </a:solidFill>
              </a:rPr>
              <a:t>Najpierw oceń / sprawdź swoje umiejętności inżynierskie</a:t>
            </a:r>
            <a:r>
              <a:rPr lang="en-US" b="1" dirty="0">
                <a:solidFill>
                  <a:srgbClr val="E63275"/>
                </a:solidFill>
              </a:rPr>
              <a:t>!</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5286704" y="2240558"/>
            <a:ext cx="6337739" cy="4509616"/>
          </a:xfrm>
        </p:spPr>
        <p:txBody>
          <a:bodyPr>
            <a:normAutofit/>
          </a:bodyPr>
          <a:lstStyle/>
          <a:p>
            <a:pPr>
              <a:spcBef>
                <a:spcPts val="200"/>
              </a:spcBef>
            </a:pPr>
            <a:r>
              <a:rPr lang="pl-PL" dirty="0"/>
              <a:t>Często w pracy inżynierskiej musisz </a:t>
            </a:r>
            <a:r>
              <a:rPr lang="pl-PL" dirty="0">
                <a:solidFill>
                  <a:srgbClr val="10B1A2"/>
                </a:solidFill>
              </a:rPr>
              <a:t>zarządzać projektem lub zespołem</a:t>
            </a:r>
            <a:r>
              <a:rPr lang="pl-PL" dirty="0"/>
              <a:t>. Będzie to obejmować integrację z działami pomocniczymi, starając się dotrzymywać terminów w budżecie.</a:t>
            </a:r>
          </a:p>
          <a:p>
            <a:pPr>
              <a:spcBef>
                <a:spcPts val="200"/>
              </a:spcBef>
            </a:pPr>
            <a:endParaRPr lang="pl-PL" dirty="0"/>
          </a:p>
          <a:p>
            <a:pPr>
              <a:spcBef>
                <a:spcPts val="200"/>
              </a:spcBef>
            </a:pPr>
            <a:r>
              <a:rPr lang="pl-PL" dirty="0"/>
              <a:t>Ze względu na wymagania administracyjne wymagane od większości inżynierów, zostają oni dyrektorami generalnymi, liderami i PRZEDSIĘBIORCAMI!</a:t>
            </a: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3" name="Picture 2" descr="A picture containing holding, water, table, hat&#10;&#10;Description automatically generated">
            <a:extLst>
              <a:ext uri="{FF2B5EF4-FFF2-40B4-BE49-F238E27FC236}">
                <a16:creationId xmlns:a16="http://schemas.microsoft.com/office/drawing/2014/main" id="{DB624F68-F4D7-4B8D-8F7B-A02EC1C24005}"/>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2871916"/>
            <a:ext cx="4989476" cy="3986083"/>
          </a:xfrm>
          <a:prstGeom prst="rect">
            <a:avLst/>
          </a:prstGeom>
        </p:spPr>
      </p:pic>
    </p:spTree>
    <p:extLst>
      <p:ext uri="{BB962C8B-B14F-4D97-AF65-F5344CB8AC3E}">
        <p14:creationId xmlns:p14="http://schemas.microsoft.com/office/powerpoint/2010/main" val="81562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85865" y="696452"/>
            <a:ext cx="8115700" cy="697353"/>
          </a:xfrm>
          <a:noFill/>
        </p:spPr>
        <p:txBody>
          <a:bodyPr>
            <a:noAutofit/>
          </a:bodyPr>
          <a:lstStyle/>
          <a:p>
            <a:pPr algn="ctr"/>
            <a:r>
              <a:rPr lang="pl-PL" b="1" dirty="0">
                <a:solidFill>
                  <a:srgbClr val="E63275"/>
                </a:solidFill>
              </a:rPr>
              <a:t>Najpierw oceń / sprawdź swoje umiejętności inżynierskie</a:t>
            </a:r>
            <a:r>
              <a:rPr lang="en-US" b="1" dirty="0">
                <a:solidFill>
                  <a:srgbClr val="E63275"/>
                </a:solidFill>
              </a:rPr>
              <a:t>!</a:t>
            </a:r>
            <a:endParaRPr lang="en-US" dirty="0">
              <a:solidFill>
                <a:srgbClr val="E95273"/>
              </a:solidFill>
            </a:endParaRPr>
          </a:p>
          <a:p>
            <a:pPr algn="ctr"/>
            <a:endParaRPr lang="en-US" b="1" dirty="0">
              <a:solidFill>
                <a:srgbClr val="10B1A2"/>
              </a:solidFill>
            </a:endParaRPr>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9" name="Picture 8" descr="A close up of a device&#10;&#10;Description automatically generated">
            <a:extLst>
              <a:ext uri="{FF2B5EF4-FFF2-40B4-BE49-F238E27FC236}">
                <a16:creationId xmlns:a16="http://schemas.microsoft.com/office/drawing/2014/main" id="{1221BF7E-7C8C-4CCA-87E6-915CC2BF152D}"/>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5622" y="2677512"/>
            <a:ext cx="4072662" cy="4072662"/>
          </a:xfrm>
          <a:prstGeom prst="rect">
            <a:avLst/>
          </a:prstGeom>
        </p:spPr>
      </p:pic>
      <p:sp>
        <p:nvSpPr>
          <p:cNvPr id="10" name="TextBox 9">
            <a:extLst>
              <a:ext uri="{FF2B5EF4-FFF2-40B4-BE49-F238E27FC236}">
                <a16:creationId xmlns:a16="http://schemas.microsoft.com/office/drawing/2014/main" id="{68670156-D9F6-4BA6-8D33-6FC0188EE37E}"/>
              </a:ext>
            </a:extLst>
          </p:cNvPr>
          <p:cNvSpPr txBox="1"/>
          <p:nvPr/>
        </p:nvSpPr>
        <p:spPr>
          <a:xfrm>
            <a:off x="4214648" y="7050002"/>
            <a:ext cx="5460352" cy="230832"/>
          </a:xfrm>
          <a:prstGeom prst="rect">
            <a:avLst/>
          </a:prstGeom>
          <a:noFill/>
        </p:spPr>
        <p:txBody>
          <a:bodyPr wrap="square" rtlCol="0">
            <a:spAutoFit/>
          </a:bodyPr>
          <a:lstStyle/>
          <a:p>
            <a:r>
              <a:rPr lang="en-IE" sz="900" dirty="0">
                <a:hlinkClick r:id="rId4" tooltip="http://dstudio.ubc.ca/2012/03/18/teamwork/teamwork-gears/"/>
              </a:rPr>
              <a:t>This Photo</a:t>
            </a:r>
            <a:r>
              <a:rPr lang="en-IE" sz="900" dirty="0"/>
              <a:t> by Unknown Author is licensed under </a:t>
            </a:r>
            <a:r>
              <a:rPr lang="en-IE" sz="900" dirty="0">
                <a:hlinkClick r:id="rId5" tooltip="https://creativecommons.org/licenses/by-nc-nd/3.0/"/>
              </a:rPr>
              <a:t>CC BY-NC-ND</a:t>
            </a:r>
            <a:endParaRPr lang="en-IE" sz="900" dirty="0"/>
          </a:p>
        </p:txBody>
      </p:sp>
      <p:sp>
        <p:nvSpPr>
          <p:cNvPr id="12" name="Text Placeholder 11">
            <a:extLst>
              <a:ext uri="{FF2B5EF4-FFF2-40B4-BE49-F238E27FC236}">
                <a16:creationId xmlns:a16="http://schemas.microsoft.com/office/drawing/2014/main" id="{3518F595-2F8E-4DF3-8C26-75F4E4B23556}"/>
              </a:ext>
            </a:extLst>
          </p:cNvPr>
          <p:cNvSpPr>
            <a:spLocks noGrp="1"/>
          </p:cNvSpPr>
          <p:nvPr>
            <p:ph type="body" sz="quarter" idx="14"/>
          </p:nvPr>
        </p:nvSpPr>
        <p:spPr>
          <a:xfrm>
            <a:off x="4382814" y="2117448"/>
            <a:ext cx="7186258" cy="3975101"/>
          </a:xfrm>
        </p:spPr>
        <p:txBody>
          <a:bodyPr/>
          <a:lstStyle/>
          <a:p>
            <a:r>
              <a:rPr lang="pl-PL" dirty="0"/>
              <a:t>Inżynierowie prawie nigdy nie pracują sami; Aby zrealizować swoje projekty będziesz współpracować z szeroką gamą pracowników, zarówno inżynierami, jak i osobami spoza działu. </a:t>
            </a:r>
            <a:r>
              <a:rPr lang="pl-PL" dirty="0">
                <a:solidFill>
                  <a:srgbClr val="10B1A2"/>
                </a:solidFill>
              </a:rPr>
              <a:t>Praca zespołowa </a:t>
            </a:r>
            <a:r>
              <a:rPr lang="pl-PL" dirty="0"/>
              <a:t>jest istotą integracji i współpracy działów.</a:t>
            </a:r>
          </a:p>
          <a:p>
            <a:r>
              <a:rPr lang="pl-PL" dirty="0"/>
              <a:t>Musisz być w stanie </a:t>
            </a:r>
            <a:r>
              <a:rPr lang="pl-PL" dirty="0">
                <a:solidFill>
                  <a:srgbClr val="10B1A2"/>
                </a:solidFill>
              </a:rPr>
              <a:t>współpracować </a:t>
            </a:r>
            <a:r>
              <a:rPr lang="pl-PL" dirty="0"/>
              <a:t>z różnymi typami ludzi na każdym poziomie, stosując umiejętności tak różnorodne, jak komunikacja werbalna i odpowiedni język ciała do ustalania celów i ustalania priorytetów. Potrzebujesz charakteru i uczciwości, które skłonią innych do zaufania i polegania na tobie podczas wspólnej pracy.</a:t>
            </a:r>
          </a:p>
        </p:txBody>
      </p:sp>
    </p:spTree>
    <p:extLst>
      <p:ext uri="{BB962C8B-B14F-4D97-AF65-F5344CB8AC3E}">
        <p14:creationId xmlns:p14="http://schemas.microsoft.com/office/powerpoint/2010/main" val="1161771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99641" y="927272"/>
            <a:ext cx="8084169" cy="697353"/>
          </a:xfrm>
          <a:noFill/>
        </p:spPr>
        <p:txBody>
          <a:bodyPr>
            <a:noAutofit/>
          </a:bodyPr>
          <a:lstStyle/>
          <a:p>
            <a:pPr algn="ctr"/>
            <a:r>
              <a:rPr lang="pl-PL" b="1" dirty="0">
                <a:solidFill>
                  <a:srgbClr val="E63275"/>
                </a:solidFill>
              </a:rPr>
              <a:t>Najpierw oceń / sprawdź swoje umiejętności inżynierskie!</a:t>
            </a:r>
          </a:p>
          <a:p>
            <a:pPr algn="ctr"/>
            <a:endParaRPr lang="en-US" dirty="0">
              <a:solidFill>
                <a:srgbClr val="E95273"/>
              </a:solidFill>
            </a:endParaRPr>
          </a:p>
          <a:p>
            <a:pPr algn="ctr"/>
            <a:endParaRPr lang="en-US" b="1" dirty="0">
              <a:solidFill>
                <a:srgbClr val="10B1A2"/>
              </a:solidFill>
            </a:endParaRPr>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sp>
        <p:nvSpPr>
          <p:cNvPr id="12" name="Text Placeholder 11">
            <a:extLst>
              <a:ext uri="{FF2B5EF4-FFF2-40B4-BE49-F238E27FC236}">
                <a16:creationId xmlns:a16="http://schemas.microsoft.com/office/drawing/2014/main" id="{3518F595-2F8E-4DF3-8C26-75F4E4B23556}"/>
              </a:ext>
            </a:extLst>
          </p:cNvPr>
          <p:cNvSpPr>
            <a:spLocks noGrp="1"/>
          </p:cNvSpPr>
          <p:nvPr>
            <p:ph type="body" sz="quarter" idx="14"/>
          </p:nvPr>
        </p:nvSpPr>
        <p:spPr>
          <a:xfrm>
            <a:off x="3699641" y="2117448"/>
            <a:ext cx="8261131" cy="3975101"/>
          </a:xfrm>
        </p:spPr>
        <p:txBody>
          <a:bodyPr/>
          <a:lstStyle/>
          <a:p>
            <a:r>
              <a:rPr lang="pl-PL" dirty="0"/>
              <a:t>Projekty inżynieryjne są niezwykle złożone.</a:t>
            </a:r>
          </a:p>
          <a:p>
            <a:r>
              <a:rPr lang="pl-PL" dirty="0"/>
              <a:t>Czasami angażują dziesiątki, jeśli nie setki ludzi.</a:t>
            </a:r>
          </a:p>
          <a:p>
            <a:r>
              <a:rPr lang="pl-PL" dirty="0"/>
              <a:t>Niewielki błąd w dowolnym momencie podczas planowania, rozwoju lub budowy może spowodować awarię.</a:t>
            </a:r>
          </a:p>
          <a:p>
            <a:r>
              <a:rPr lang="pl-PL" dirty="0"/>
              <a:t>Nieudany projekt nie tylko traci pieniądze, ale może mieć znacznie poważniejsze konsekwencje, ponieważ wady projektu mogą zranić, a nawet zabić ludzi.</a:t>
            </a:r>
          </a:p>
          <a:p>
            <a:r>
              <a:rPr lang="pl-PL" dirty="0"/>
              <a:t>Dlatego dbałość o szczegóły jest bardzo ważną kluczową umiejętnością inżynierską!</a:t>
            </a:r>
            <a:endParaRPr lang="en-IE" dirty="0"/>
          </a:p>
        </p:txBody>
      </p:sp>
      <p:pic>
        <p:nvPicPr>
          <p:cNvPr id="3" name="Picture 2" descr="A person posing for the camera&#10;&#10;Description automatically generated">
            <a:extLst>
              <a:ext uri="{FF2B5EF4-FFF2-40B4-BE49-F238E27FC236}">
                <a16:creationId xmlns:a16="http://schemas.microsoft.com/office/drawing/2014/main" id="{6FC23AC7-D0DB-47B1-B95A-EBB4CF9C380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8882" y="2897091"/>
            <a:ext cx="2568722" cy="3853083"/>
          </a:xfrm>
          <a:prstGeom prst="rect">
            <a:avLst/>
          </a:prstGeom>
        </p:spPr>
      </p:pic>
    </p:spTree>
    <p:extLst>
      <p:ext uri="{BB962C8B-B14F-4D97-AF65-F5344CB8AC3E}">
        <p14:creationId xmlns:p14="http://schemas.microsoft.com/office/powerpoint/2010/main" val="140991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0135" y="340881"/>
            <a:ext cx="7407087" cy="697353"/>
          </a:xfrm>
        </p:spPr>
        <p:txBody>
          <a:bodyPr>
            <a:noAutofit/>
          </a:bodyPr>
          <a:lstStyle/>
          <a:p>
            <a:pPr algn="ctr"/>
            <a:r>
              <a:rPr lang="pl-PL" b="1" dirty="0">
                <a:solidFill>
                  <a:srgbClr val="10B1A2"/>
                </a:solidFill>
              </a:rPr>
              <a:t>Twoje umiejętności inżynieryjne stosowane w środowisku przedsiębiorczym</a:t>
            </a:r>
            <a:endParaRPr lang="en-US" b="1" dirty="0">
              <a:solidFill>
                <a:srgbClr val="10B1A2"/>
              </a:solidFill>
            </a:endParaRPr>
          </a:p>
          <a:p>
            <a:endParaRPr lang="en-US" b="1" dirty="0">
              <a:solidFill>
                <a:srgbClr val="10B1A2"/>
              </a:solidFill>
            </a:endParaRPr>
          </a:p>
        </p:txBody>
      </p:sp>
      <p:sp>
        <p:nvSpPr>
          <p:cNvPr id="5" name="Text Placeholder 4"/>
          <p:cNvSpPr>
            <a:spLocks noGrp="1"/>
          </p:cNvSpPr>
          <p:nvPr>
            <p:ph type="body" sz="quarter" idx="14"/>
          </p:nvPr>
        </p:nvSpPr>
        <p:spPr>
          <a:xfrm>
            <a:off x="517642" y="2074389"/>
            <a:ext cx="7575324" cy="3975101"/>
          </a:xfrm>
        </p:spPr>
        <p:txBody>
          <a:bodyPr/>
          <a:lstStyle/>
          <a:p>
            <a:pPr>
              <a:spcBef>
                <a:spcPts val="300"/>
              </a:spcBef>
            </a:pPr>
            <a:r>
              <a:rPr lang="pl-PL" dirty="0"/>
              <a:t>Tak jak dzieje się w inżynierii, przedsiębiorcy zaczynają od wielkiego celu, który muszą rozbić na mniejsze, bardziej osiągalne części.</a:t>
            </a:r>
          </a:p>
          <a:p>
            <a:pPr>
              <a:spcBef>
                <a:spcPts val="300"/>
              </a:spcBef>
            </a:pPr>
            <a:endParaRPr lang="pl-PL" dirty="0"/>
          </a:p>
          <a:p>
            <a:pPr>
              <a:spcBef>
                <a:spcPts val="300"/>
              </a:spcBef>
            </a:pPr>
            <a:r>
              <a:rPr lang="pl-PL" dirty="0"/>
              <a:t>Jeśli jesteś informatykiem budującym platformę internetową, musisz wyobrazić sobie ostateczną stronę, ale aby rozpocząć, musisz najpierw rozbić skrypt Java po linii, aby ostatecznie osiągnąć cel.</a:t>
            </a:r>
          </a:p>
          <a:p>
            <a:pPr>
              <a:spcBef>
                <a:spcPts val="300"/>
              </a:spcBef>
            </a:pPr>
            <a:endParaRPr lang="pl-PL" dirty="0"/>
          </a:p>
          <a:p>
            <a:pPr>
              <a:spcBef>
                <a:spcPts val="300"/>
              </a:spcBef>
            </a:pPr>
            <a:r>
              <a:rPr lang="pl-PL" dirty="0"/>
              <a:t>Podobnie przedsiębiorcy potrzebują umiejętności łączenia pozornie niezwiązanych ze sobą tematów, aby stworzyć jedno spójne rozwiązanie.</a:t>
            </a:r>
            <a:endParaRPr lang="en-US" dirty="0"/>
          </a:p>
        </p:txBody>
      </p:sp>
      <p:pic>
        <p:nvPicPr>
          <p:cNvPr id="9" name="Picture Placeholder 8"/>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9359712" y="3076486"/>
            <a:ext cx="2527732" cy="3575978"/>
          </a:xfrm>
        </p:spPr>
      </p:pic>
      <p:sp>
        <p:nvSpPr>
          <p:cNvPr id="12" name="Rectangle 11"/>
          <p:cNvSpPr/>
          <p:nvPr/>
        </p:nvSpPr>
        <p:spPr>
          <a:xfrm>
            <a:off x="5880100" y="6406243"/>
            <a:ext cx="1146468" cy="246221"/>
          </a:xfrm>
          <a:prstGeom prst="rect">
            <a:avLst/>
          </a:prstGeom>
        </p:spPr>
        <p:txBody>
          <a:bodyPr wrap="none">
            <a:spAutoFit/>
          </a:bodyPr>
          <a:lstStyle/>
          <a:p>
            <a:r>
              <a:rPr lang="en-US" sz="1000" dirty="0">
                <a:solidFill>
                  <a:srgbClr val="656565"/>
                </a:solidFill>
                <a:latin typeface="+mn-lt"/>
              </a:rPr>
              <a:t>Source </a:t>
            </a:r>
            <a:r>
              <a:rPr lang="en-US" sz="1000" dirty="0">
                <a:solidFill>
                  <a:srgbClr val="0079CD"/>
                </a:solidFill>
                <a:latin typeface="+mn-lt"/>
              </a:rPr>
              <a:t>STEM Skills</a:t>
            </a:r>
            <a:endParaRPr lang="en-US" sz="1000" dirty="0">
              <a:solidFill>
                <a:srgbClr val="0079CD"/>
              </a:solidFill>
              <a:effectLst/>
              <a:latin typeface="+mn-lt"/>
            </a:endParaRPr>
          </a:p>
        </p:txBody>
      </p:sp>
    </p:spTree>
    <p:extLst>
      <p:ext uri="{BB962C8B-B14F-4D97-AF65-F5344CB8AC3E}">
        <p14:creationId xmlns:p14="http://schemas.microsoft.com/office/powerpoint/2010/main" val="249284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161984" y="765451"/>
            <a:ext cx="7407087" cy="697353"/>
          </a:xfrm>
        </p:spPr>
        <p:txBody>
          <a:bodyPr rtlCol="0">
            <a:noAutofit/>
          </a:bodyPr>
          <a:lstStyle/>
          <a:p>
            <a:pPr algn="ctr"/>
            <a:r>
              <a:rPr lang="pl-PL" b="1" dirty="0">
                <a:solidFill>
                  <a:srgbClr val="10B1A2"/>
                </a:solidFill>
              </a:rPr>
              <a:t>Oceń swój potencjał przedsiębiorczy STEM</a:t>
            </a:r>
            <a:endParaRPr lang="en-US" b="1" dirty="0">
              <a:solidFill>
                <a:srgbClr val="10B1A2"/>
              </a:solidFill>
            </a:endParaRPr>
          </a:p>
        </p:txBody>
      </p:sp>
      <p:sp>
        <p:nvSpPr>
          <p:cNvPr id="10" name="Text Placeholder 9"/>
          <p:cNvSpPr>
            <a:spLocks noGrp="1"/>
          </p:cNvSpPr>
          <p:nvPr>
            <p:ph type="body" sz="quarter" idx="14"/>
          </p:nvPr>
        </p:nvSpPr>
        <p:spPr>
          <a:xfrm>
            <a:off x="1617157" y="2650922"/>
            <a:ext cx="10574843" cy="3975101"/>
          </a:xfrm>
        </p:spPr>
        <p:txBody>
          <a:bodyPr rtlCol="0"/>
          <a:lstStyle/>
          <a:p>
            <a:pPr>
              <a:spcBef>
                <a:spcPts val="300"/>
              </a:spcBef>
            </a:pPr>
            <a:r>
              <a:rPr lang="pl-PL" b="1" dirty="0">
                <a:solidFill>
                  <a:srgbClr val="E95273"/>
                </a:solidFill>
              </a:rPr>
              <a:t>Samoocena przedsiębiorcy: co musisz wiedzieć.</a:t>
            </a:r>
          </a:p>
          <a:p>
            <a:pPr>
              <a:spcBef>
                <a:spcPts val="300"/>
              </a:spcBef>
            </a:pPr>
            <a:r>
              <a:rPr lang="pl-PL" dirty="0"/>
              <a:t>Jeśli zakładasz lub prowadzisz firmę, dobrze jest poznać siebie wewnątrz i na zewnątrz. Ocena siebie za pomocą profesjonalnych narzędzi do samooceny może:</a:t>
            </a:r>
          </a:p>
          <a:p>
            <a:pPr marL="342900" indent="-342900">
              <a:spcBef>
                <a:spcPts val="300"/>
              </a:spcBef>
              <a:buFont typeface="Arial" panose="020B0604020202020204" pitchFamily="34" charset="0"/>
              <a:buChar char="•"/>
            </a:pPr>
            <a:r>
              <a:rPr lang="pl-PL" dirty="0"/>
              <a:t>Pomóc zrozumieć, w jaki sposób najlepiej pracujesz, aby wprowadzić odpowiednie zmiany.</a:t>
            </a:r>
          </a:p>
          <a:p>
            <a:pPr marL="342900" indent="-342900">
              <a:spcBef>
                <a:spcPts val="300"/>
              </a:spcBef>
              <a:buFont typeface="Arial" panose="020B0604020202020204" pitchFamily="34" charset="0"/>
              <a:buChar char="•"/>
            </a:pPr>
            <a:r>
              <a:rPr lang="pl-PL" dirty="0"/>
              <a:t>Pomóc Twoim interesariuszom zrozumieć, co Cię motywuje i napędza.</a:t>
            </a:r>
          </a:p>
          <a:p>
            <a:pPr marL="342900" indent="-342900">
              <a:spcBef>
                <a:spcPts val="300"/>
              </a:spcBef>
              <a:buFont typeface="Arial" panose="020B0604020202020204" pitchFamily="34" charset="0"/>
              <a:buChar char="•"/>
            </a:pPr>
            <a:r>
              <a:rPr lang="pl-PL" dirty="0"/>
              <a:t>Pomóc rozpoznać, kiedy potrzebujesz pomocy.</a:t>
            </a:r>
          </a:p>
          <a:p>
            <a:pPr marL="342900" indent="-342900">
              <a:spcBef>
                <a:spcPts val="300"/>
              </a:spcBef>
              <a:buFont typeface="Arial" panose="020B0604020202020204" pitchFamily="34" charset="0"/>
              <a:buChar char="•"/>
            </a:pPr>
            <a:r>
              <a:rPr lang="pl-PL" dirty="0"/>
              <a:t>Pomóc wybrać, kogo zatrudnić, aby uzupełnić swoje mocne i słabe strony.</a:t>
            </a:r>
            <a:endParaRPr lang="en-US" dirty="0"/>
          </a:p>
        </p:txBody>
      </p:sp>
    </p:spTree>
    <p:extLst>
      <p:ext uri="{BB962C8B-B14F-4D97-AF65-F5344CB8AC3E}">
        <p14:creationId xmlns:p14="http://schemas.microsoft.com/office/powerpoint/2010/main" val="199271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quarter" idx="13"/>
          </p:nvPr>
        </p:nvSpPr>
        <p:spPr>
          <a:xfrm>
            <a:off x="690418" y="765687"/>
            <a:ext cx="8157264" cy="697353"/>
          </a:xfrm>
        </p:spPr>
        <p:txBody>
          <a:bodyPr>
            <a:noAutofit/>
          </a:bodyPr>
          <a:lstStyle/>
          <a:p>
            <a:pPr algn="ctr"/>
            <a:r>
              <a:rPr lang="pl-PL" altLang="x-none" b="1" dirty="0">
                <a:solidFill>
                  <a:srgbClr val="10B1A2"/>
                </a:solidFill>
              </a:rPr>
              <a:t>Dlaczego testy osobowości są tak ważne dla początkującego przedsiębiorcy?</a:t>
            </a:r>
            <a:endParaRPr lang="en-US" altLang="x-none" b="1" dirty="0">
              <a:solidFill>
                <a:srgbClr val="10B1A2"/>
              </a:solidFill>
            </a:endParaRPr>
          </a:p>
        </p:txBody>
      </p:sp>
      <p:sp>
        <p:nvSpPr>
          <p:cNvPr id="32770" name="Text Placeholder 4"/>
          <p:cNvSpPr>
            <a:spLocks noGrp="1"/>
          </p:cNvSpPr>
          <p:nvPr>
            <p:ph type="body" sz="quarter" idx="14"/>
          </p:nvPr>
        </p:nvSpPr>
        <p:spPr/>
        <p:txBody>
          <a:bodyPr/>
          <a:lstStyle/>
          <a:p>
            <a:pPr>
              <a:spcBef>
                <a:spcPts val="300"/>
              </a:spcBef>
            </a:pPr>
            <a:endParaRPr lang="en-US" dirty="0">
              <a:solidFill>
                <a:srgbClr val="E95273"/>
              </a:solidFill>
            </a:endParaRPr>
          </a:p>
          <a:p>
            <a:pPr>
              <a:spcBef>
                <a:spcPts val="300"/>
              </a:spcBef>
            </a:pPr>
            <a:r>
              <a:rPr lang="pl-PL" dirty="0"/>
              <a:t>Samooceny pomagają osobom zapoznać się z ich podstawowymi kompetencjami i tym, w jaki sposób mogą one pokrywać się z tym co jest potrzebne do prowadzenia działalności gospodarczej.</a:t>
            </a:r>
          </a:p>
          <a:p>
            <a:pPr>
              <a:spcBef>
                <a:spcPts val="300"/>
              </a:spcBef>
            </a:pPr>
            <a:endParaRPr lang="pl-PL" dirty="0"/>
          </a:p>
          <a:p>
            <a:pPr>
              <a:spcBef>
                <a:spcPts val="300"/>
              </a:spcBef>
            </a:pPr>
            <a:r>
              <a:rPr lang="pl-PL" dirty="0"/>
              <a:t>Chociaż Twoja osobowość ma duże znaczenie dla Twojego sukcesu, nie jest to jedyny decydujący czynnik, który badamy bardziej szczegółowo w tym module szkoleniowym.</a:t>
            </a:r>
            <a:endParaRPr lang="en-US" dirty="0"/>
          </a:p>
        </p:txBody>
      </p:sp>
      <p:pic>
        <p:nvPicPr>
          <p:cNvPr id="3" name="Picture 2" descr="A person sitting at a desk in front of a window&#10;&#10;Description automatically generated">
            <a:extLst>
              <a:ext uri="{FF2B5EF4-FFF2-40B4-BE49-F238E27FC236}">
                <a16:creationId xmlns:a16="http://schemas.microsoft.com/office/drawing/2014/main" id="{59BADFCF-CEA0-4C88-A542-D4A5F8EAF7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58836" y="3196206"/>
            <a:ext cx="3079426" cy="3343012"/>
          </a:xfrm>
          <a:prstGeom prst="rect">
            <a:avLst/>
          </a:prstGeom>
        </p:spPr>
      </p:pic>
    </p:spTree>
    <p:extLst>
      <p:ext uri="{BB962C8B-B14F-4D97-AF65-F5344CB8AC3E}">
        <p14:creationId xmlns:p14="http://schemas.microsoft.com/office/powerpoint/2010/main" val="1078660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9091" y="553673"/>
            <a:ext cx="6768662" cy="1146897"/>
          </a:xfrm>
        </p:spPr>
        <p:txBody>
          <a:bodyPr rtlCol="0">
            <a:normAutofit/>
          </a:bodyPr>
          <a:lstStyle/>
          <a:p>
            <a:r>
              <a:rPr lang="pl-PL" b="1" dirty="0">
                <a:solidFill>
                  <a:srgbClr val="E95273"/>
                </a:solidFill>
              </a:rPr>
              <a:t>ĆWICZENIE</a:t>
            </a:r>
            <a:r>
              <a:rPr lang="en-US" b="1" dirty="0">
                <a:solidFill>
                  <a:srgbClr val="E95273"/>
                </a:solidFill>
              </a:rPr>
              <a:t>: </a:t>
            </a:r>
            <a:r>
              <a:rPr lang="en-US" b="1" dirty="0" err="1">
                <a:solidFill>
                  <a:srgbClr val="10B1A2"/>
                </a:solidFill>
              </a:rPr>
              <a:t>Samoocena</a:t>
            </a:r>
            <a:r>
              <a:rPr lang="en-US" b="1" dirty="0">
                <a:solidFill>
                  <a:srgbClr val="10B1A2"/>
                </a:solidFill>
              </a:rPr>
              <a:t> </a:t>
            </a:r>
            <a:r>
              <a:rPr lang="en-US" b="1" dirty="0" err="1">
                <a:solidFill>
                  <a:srgbClr val="10B1A2"/>
                </a:solidFill>
              </a:rPr>
              <a:t>potencjału</a:t>
            </a:r>
            <a:r>
              <a:rPr lang="en-US" b="1" dirty="0">
                <a:solidFill>
                  <a:srgbClr val="10B1A2"/>
                </a:solidFill>
              </a:rPr>
              <a:t> </a:t>
            </a:r>
            <a:r>
              <a:rPr lang="en-US" b="1" dirty="0" err="1">
                <a:solidFill>
                  <a:srgbClr val="10B1A2"/>
                </a:solidFill>
              </a:rPr>
              <a:t>przedsiębiorczego</a:t>
            </a:r>
            <a:endParaRPr lang="en-US" b="1" dirty="0">
              <a:solidFill>
                <a:srgbClr val="10B1A2"/>
              </a:solidFill>
            </a:endParaRPr>
          </a:p>
        </p:txBody>
      </p:sp>
      <p:sp>
        <p:nvSpPr>
          <p:cNvPr id="40962" name="Text Placeholder 3"/>
          <p:cNvSpPr>
            <a:spLocks noGrp="1"/>
          </p:cNvSpPr>
          <p:nvPr>
            <p:ph type="body" sz="quarter" idx="14"/>
          </p:nvPr>
        </p:nvSpPr>
        <p:spPr>
          <a:xfrm>
            <a:off x="242800" y="2117212"/>
            <a:ext cx="7177504" cy="3975101"/>
          </a:xfrm>
        </p:spPr>
        <p:txBody>
          <a:bodyPr/>
          <a:lstStyle/>
          <a:p>
            <a:pPr>
              <a:spcBef>
                <a:spcPts val="300"/>
              </a:spcBef>
            </a:pPr>
            <a:endParaRPr lang="pl-PL" dirty="0"/>
          </a:p>
          <a:p>
            <a:pPr>
              <a:spcBef>
                <a:spcPts val="300"/>
              </a:spcBef>
            </a:pPr>
            <a:r>
              <a:rPr lang="pl-PL" dirty="0"/>
              <a:t>Samoocena pomaga zapoznać się z ich podstawowymi kompetencjami i tym, w jaki sposób mogą one pokrywać się z tym, co jest potrzebne do prowadzenia działalności gospodarczej.</a:t>
            </a:r>
          </a:p>
          <a:p>
            <a:pPr>
              <a:spcBef>
                <a:spcPts val="300"/>
              </a:spcBef>
            </a:pPr>
            <a:endParaRPr lang="pl-PL" dirty="0"/>
          </a:p>
          <a:p>
            <a:pPr>
              <a:spcBef>
                <a:spcPts val="300"/>
              </a:spcBef>
            </a:pPr>
            <a:r>
              <a:rPr lang="pl-PL" dirty="0"/>
              <a:t>Chociaż Twoja osobowość ma duże znaczenie dla Twojego sukcesu, nie jest to jedyny decydujący czynnik, który badamy bardziej szczegółowo w tym module szkoleniowym.</a:t>
            </a:r>
            <a:endParaRPr lang="en-US" dirty="0"/>
          </a:p>
          <a:p>
            <a:pPr>
              <a:spcBef>
                <a:spcPts val="300"/>
              </a:spcBef>
            </a:pPr>
            <a:r>
              <a:rPr lang="pl-PL" dirty="0">
                <a:solidFill>
                  <a:srgbClr val="E95273"/>
                </a:solidFill>
              </a:rPr>
              <a:t>Ćwiczenie</a:t>
            </a:r>
            <a:endParaRPr lang="en-US" dirty="0"/>
          </a:p>
          <a:p>
            <a:pPr>
              <a:spcBef>
                <a:spcPts val="300"/>
              </a:spcBef>
            </a:pPr>
            <a:r>
              <a:rPr lang="en-US" dirty="0">
                <a:hlinkClick r:id="rId2"/>
              </a:rPr>
              <a:t>Entrepreneurial Potential Self Assessment</a:t>
            </a:r>
            <a:endParaRPr lang="en-US" dirty="0"/>
          </a:p>
          <a:p>
            <a:pPr>
              <a:spcBef>
                <a:spcPts val="300"/>
              </a:spcBef>
            </a:pPr>
            <a:endParaRPr lang="en-US" dirty="0"/>
          </a:p>
        </p:txBody>
      </p:sp>
      <p:pic>
        <p:nvPicPr>
          <p:cNvPr id="5" name="Picture Placeholder 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r="-651"/>
          <a:stretch/>
        </p:blipFill>
        <p:spPr>
          <a:xfrm>
            <a:off x="7472855" y="-36914"/>
            <a:ext cx="4719145" cy="6891739"/>
          </a:xfrm>
        </p:spPr>
      </p:pic>
      <p:grpSp>
        <p:nvGrpSpPr>
          <p:cNvPr id="23" name="Google Shape;518;p39"/>
          <p:cNvGrpSpPr/>
          <p:nvPr/>
        </p:nvGrpSpPr>
        <p:grpSpPr>
          <a:xfrm>
            <a:off x="1970338" y="5404591"/>
            <a:ext cx="424526" cy="424501"/>
            <a:chOff x="1923675" y="1633650"/>
            <a:chExt cx="436000" cy="435975"/>
          </a:xfrm>
        </p:grpSpPr>
        <p:sp>
          <p:nvSpPr>
            <p:cNvPr id="24"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62900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5" name="Text Placeholder 4"/>
          <p:cNvSpPr>
            <a:spLocks noGrp="1"/>
          </p:cNvSpPr>
          <p:nvPr>
            <p:ph type="body" sz="quarter" idx="13"/>
          </p:nvPr>
        </p:nvSpPr>
        <p:spPr>
          <a:xfrm>
            <a:off x="4161986" y="715792"/>
            <a:ext cx="7407087" cy="697353"/>
          </a:xfrm>
        </p:spPr>
        <p:txBody>
          <a:bodyPr>
            <a:noAutofit/>
          </a:bodyPr>
          <a:lstStyle/>
          <a:p>
            <a:r>
              <a:rPr lang="pl-PL" altLang="ja-JP" b="1" dirty="0">
                <a:solidFill>
                  <a:srgbClr val="E63275"/>
                </a:solidFill>
                <a:latin typeface="Calibri" charset="0"/>
                <a:ea typeface="MS PGothic" charset="-128"/>
              </a:rPr>
              <a:t>ĆWICZENIA</a:t>
            </a:r>
            <a:r>
              <a:rPr lang="en-US" altLang="ja-JP" b="1" dirty="0">
                <a:solidFill>
                  <a:srgbClr val="E63275"/>
                </a:solidFill>
                <a:latin typeface="Calibri" charset="0"/>
                <a:ea typeface="MS PGothic" charset="-128"/>
              </a:rPr>
              <a:t>:</a:t>
            </a:r>
            <a:r>
              <a:rPr lang="pl-PL" altLang="ja-JP" b="1" dirty="0">
                <a:solidFill>
                  <a:srgbClr val="E63275"/>
                </a:solidFill>
                <a:latin typeface="Calibri" charset="0"/>
                <a:ea typeface="MS PGothic" charset="-128"/>
              </a:rPr>
              <a:t> </a:t>
            </a:r>
            <a:r>
              <a:rPr lang="pl-PL" altLang="ja-JP" b="1" dirty="0">
                <a:solidFill>
                  <a:srgbClr val="10B1A2"/>
                </a:solidFill>
              </a:rPr>
              <a:t>Równanie przedsiębiorcy</a:t>
            </a:r>
            <a:endParaRPr lang="en-US" altLang="x-none" b="1" dirty="0">
              <a:solidFill>
                <a:srgbClr val="10B1A2"/>
              </a:solidFill>
            </a:endParaRPr>
          </a:p>
        </p:txBody>
      </p:sp>
      <p:sp>
        <p:nvSpPr>
          <p:cNvPr id="41986" name="Text Placeholder 5"/>
          <p:cNvSpPr>
            <a:spLocks noGrp="1"/>
          </p:cNvSpPr>
          <p:nvPr>
            <p:ph type="body" sz="quarter" idx="14"/>
          </p:nvPr>
        </p:nvSpPr>
        <p:spPr>
          <a:xfrm>
            <a:off x="4340773" y="2117448"/>
            <a:ext cx="7697038" cy="3975101"/>
          </a:xfrm>
        </p:spPr>
        <p:txBody>
          <a:bodyPr/>
          <a:lstStyle/>
          <a:p>
            <a:r>
              <a:rPr lang="en-IE" b="1" dirty="0">
                <a:hlinkClick r:id="rId3"/>
              </a:rPr>
              <a:t>The Entrepreneur Equation</a:t>
            </a:r>
            <a:r>
              <a:rPr lang="pl-PL" b="1" dirty="0"/>
              <a:t> </a:t>
            </a:r>
            <a:r>
              <a:rPr lang="pl-PL" dirty="0">
                <a:solidFill>
                  <a:srgbClr val="7F7F7F"/>
                </a:solidFill>
              </a:rPr>
              <a:t>to bestsellerowa książka New York Timesa, która zawiera ćwiczenia i oceny, które pomogą ci ocenić twoją osobowość w stosunku do przedsiębiorczości, a także sposób myślenia, wyczucie czasu i szczególną okazję.</a:t>
            </a:r>
            <a:endParaRPr lang="en-IE" dirty="0">
              <a:solidFill>
                <a:srgbClr val="7F7F7F"/>
              </a:solidFill>
            </a:endParaRPr>
          </a:p>
        </p:txBody>
      </p:sp>
      <p:pic>
        <p:nvPicPr>
          <p:cNvPr id="5" name="Picture 2" descr="http://theentrepreneurequation.com/images/book_page.jpg">
            <a:extLst>
              <a:ext uri="{FF2B5EF4-FFF2-40B4-BE49-F238E27FC236}">
                <a16:creationId xmlns:a16="http://schemas.microsoft.com/office/drawing/2014/main" id="{C78C1B86-6DA5-4A04-906B-7076DA2CBEA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71489">
            <a:off x="1063766" y="3006291"/>
            <a:ext cx="2834471" cy="364414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 Placeholder 5"/>
          <p:cNvSpPr txBox="1">
            <a:spLocks/>
          </p:cNvSpPr>
          <p:nvPr/>
        </p:nvSpPr>
        <p:spPr bwMode="auto">
          <a:xfrm>
            <a:off x="4630723" y="4223407"/>
            <a:ext cx="6926276" cy="158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fontAlgn="base">
              <a:lnSpc>
                <a:spcPct val="90000"/>
              </a:lnSpc>
              <a:spcBef>
                <a:spcPts val="1000"/>
              </a:spcBef>
              <a:spcAft>
                <a:spcPct val="0"/>
              </a:spcAft>
              <a:buFont typeface="Arial" charset="0"/>
              <a:buNone/>
              <a:defRPr sz="2400" kern="1200" baseline="0">
                <a:solidFill>
                  <a:srgbClr val="7F7F7F"/>
                </a:solidFill>
                <a:latin typeface="+mn-lt"/>
                <a:ea typeface="+mn-ea"/>
                <a:cs typeface="+mn-cs"/>
              </a:defRPr>
            </a:lvl1pPr>
            <a:lvl2pPr marL="4572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2pPr>
            <a:lvl3pPr marL="9144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3pPr>
            <a:lvl4pPr marL="13716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4pPr>
            <a:lvl5pPr marL="18288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IE" b="1" dirty="0">
                <a:solidFill>
                  <a:srgbClr val="E95273"/>
                </a:solidFill>
              </a:rPr>
              <a:t>EXERCISE</a:t>
            </a:r>
            <a:endParaRPr lang="pl-PL" b="1" dirty="0">
              <a:solidFill>
                <a:srgbClr val="E95273"/>
              </a:solidFill>
            </a:endParaRPr>
          </a:p>
          <a:p>
            <a:r>
              <a:rPr lang="pl-PL" dirty="0"/>
              <a:t>Autorka </a:t>
            </a:r>
            <a:r>
              <a:rPr lang="pl-PL" dirty="0" err="1"/>
              <a:t>Carol</a:t>
            </a:r>
            <a:r>
              <a:rPr lang="pl-PL" dirty="0"/>
              <a:t> </a:t>
            </a:r>
            <a:r>
              <a:rPr lang="pl-PL" dirty="0" err="1"/>
              <a:t>Roth</a:t>
            </a:r>
            <a:r>
              <a:rPr lang="pl-PL" dirty="0"/>
              <a:t> przygotowała interaktywny </a:t>
            </a:r>
            <a:r>
              <a:rPr lang="en-IE" b="1" dirty="0">
                <a:hlinkClick r:id="rId5" tooltip="online quiz"/>
              </a:rPr>
              <a:t>online quiz</a:t>
            </a:r>
            <a:r>
              <a:rPr lang="en-IE" dirty="0"/>
              <a:t> </a:t>
            </a:r>
            <a:r>
              <a:rPr lang="pl-PL" dirty="0"/>
              <a:t>aby zobaczyć, jak Twoja osobowość porównuje się z popularnym profilem dzisiejszych odnoszących sukcesy przedsiębiorcami.</a:t>
            </a:r>
            <a:endParaRPr kumimoji="1" lang="ja-JP" altLang="en-US" i="1" dirty="0">
              <a:solidFill>
                <a:srgbClr val="525252"/>
              </a:solidFill>
              <a:latin typeface="Calibri" charset="0"/>
            </a:endParaRPr>
          </a:p>
        </p:txBody>
      </p:sp>
      <p:grpSp>
        <p:nvGrpSpPr>
          <p:cNvPr id="14" name="Google Shape;518;p39"/>
          <p:cNvGrpSpPr/>
          <p:nvPr/>
        </p:nvGrpSpPr>
        <p:grpSpPr>
          <a:xfrm>
            <a:off x="6001903" y="4011156"/>
            <a:ext cx="424526" cy="424501"/>
            <a:chOff x="1923675" y="1633650"/>
            <a:chExt cx="436000" cy="435975"/>
          </a:xfrm>
        </p:grpSpPr>
        <p:sp>
          <p:nvSpPr>
            <p:cNvPr id="15"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5482202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b="1" dirty="0" err="1">
                <a:solidFill>
                  <a:srgbClr val="E63275"/>
                </a:solidFill>
              </a:rPr>
              <a:t>Modu</a:t>
            </a:r>
            <a:r>
              <a:rPr lang="pl-PL" b="1" dirty="0">
                <a:solidFill>
                  <a:srgbClr val="E63275"/>
                </a:solidFill>
              </a:rPr>
              <a:t>ł</a:t>
            </a:r>
            <a:r>
              <a:rPr lang="en-US" b="1" dirty="0">
                <a:solidFill>
                  <a:srgbClr val="E63275"/>
                </a:solidFill>
              </a:rPr>
              <a:t> 3</a:t>
            </a:r>
          </a:p>
        </p:txBody>
      </p:sp>
      <p:sp>
        <p:nvSpPr>
          <p:cNvPr id="7" name="Text Placeholder 6"/>
          <p:cNvSpPr>
            <a:spLocks noGrp="1"/>
          </p:cNvSpPr>
          <p:nvPr>
            <p:ph type="body" sz="quarter" idx="14"/>
          </p:nvPr>
        </p:nvSpPr>
        <p:spPr>
          <a:xfrm>
            <a:off x="238125" y="2038632"/>
            <a:ext cx="4611412" cy="3642009"/>
          </a:xfrm>
        </p:spPr>
        <p:txBody>
          <a:bodyPr/>
          <a:lstStyle/>
          <a:p>
            <a:pPr>
              <a:defRPr/>
            </a:pPr>
            <a:r>
              <a:rPr lang="pl-PL" sz="2400" dirty="0"/>
              <a:t>Ten moduł poprowadzi Cię w Twojej podróży po przedsiębiorczości w oparciu o Twoje umiejętności i cechy.</a:t>
            </a:r>
          </a:p>
          <a:p>
            <a:pPr>
              <a:defRPr/>
            </a:pPr>
            <a:r>
              <a:rPr lang="pl-PL" sz="2400" dirty="0"/>
              <a:t>Dowiesz się, jak stać się bardziej społecznie związany z informacjami, kolegami, doradcami i ekspertami w tej dziedzinie.</a:t>
            </a:r>
          </a:p>
          <a:p>
            <a:pPr>
              <a:defRPr/>
            </a:pPr>
            <a:r>
              <a:rPr lang="pl-PL" sz="2400" dirty="0"/>
              <a:t>Uświadom sobie że istnieją różne rodzaje przedsiębiorców i ich sukcesy na podstawie ich różnych cech, umiejętności i podejścia</a:t>
            </a:r>
            <a:endParaRPr lang="en-US" sz="2400" dirty="0"/>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175512" y="1126433"/>
            <a:ext cx="6016487" cy="1591232"/>
          </a:xfrm>
        </p:spPr>
        <p:txBody>
          <a:bodyPr anchor="t">
            <a:normAutofit fontScale="92500" lnSpcReduction="10000"/>
          </a:bodyPr>
          <a:lstStyle/>
          <a:p>
            <a:r>
              <a:rPr lang="pl-PL" sz="1900" b="1" dirty="0"/>
              <a:t>Jak zostać odnoszącym sukcesy przedsiębiorcą</a:t>
            </a:r>
          </a:p>
          <a:p>
            <a:r>
              <a:rPr lang="pl-PL" sz="1900" dirty="0"/>
              <a:t>Dlaczego umiejętności i cechy są tak ważne ? Jak je rozwijać, abyś </a:t>
            </a:r>
            <a:r>
              <a:rPr lang="pl-PL" sz="1900" dirty="0" err="1"/>
              <a:t>mógła</a:t>
            </a:r>
            <a:r>
              <a:rPr lang="pl-PL" sz="1900" dirty="0"/>
              <a:t> odnieść sukces jako przedsiębiorca.</a:t>
            </a:r>
          </a:p>
          <a:p>
            <a:endParaRPr lang="pl-PL" sz="1900" dirty="0"/>
          </a:p>
          <a:p>
            <a:r>
              <a:rPr lang="en-US" sz="1900" dirty="0"/>
              <a:t>.</a:t>
            </a:r>
          </a:p>
          <a:p>
            <a:endParaRPr lang="en-US" dirty="0"/>
          </a:p>
        </p:txBody>
      </p:sp>
      <p:sp>
        <p:nvSpPr>
          <p:cNvPr id="9" name="Text Placeholder 8"/>
          <p:cNvSpPr>
            <a:spLocks noGrp="1"/>
          </p:cNvSpPr>
          <p:nvPr>
            <p:ph type="body" sz="quarter" idx="16"/>
          </p:nvPr>
        </p:nvSpPr>
        <p:spPr/>
        <p:txBody>
          <a:bodyPr/>
          <a:lstStyle/>
          <a:p>
            <a:endParaRPr lang="en-US" dirty="0"/>
          </a:p>
        </p:txBody>
      </p:sp>
      <p:sp>
        <p:nvSpPr>
          <p:cNvPr id="10" name="Text Placeholder 9"/>
          <p:cNvSpPr>
            <a:spLocks noGrp="1"/>
          </p:cNvSpPr>
          <p:nvPr>
            <p:ph type="body" sz="quarter" idx="17"/>
          </p:nvPr>
        </p:nvSpPr>
        <p:spPr>
          <a:xfrm>
            <a:off x="6294869" y="2857970"/>
            <a:ext cx="5353929" cy="1292995"/>
          </a:xfrm>
        </p:spPr>
        <p:txBody>
          <a:bodyPr>
            <a:normAutofit fontScale="77500" lnSpcReduction="20000"/>
          </a:bodyPr>
          <a:lstStyle/>
          <a:p>
            <a:pPr>
              <a:lnSpc>
                <a:spcPct val="110000"/>
              </a:lnSpc>
              <a:spcBef>
                <a:spcPts val="0"/>
              </a:spcBef>
            </a:pPr>
            <a:r>
              <a:rPr lang="pl-PL" b="1" dirty="0"/>
              <a:t>Pozostań w kontakcie z przemysłem</a:t>
            </a:r>
          </a:p>
          <a:p>
            <a:pPr>
              <a:lnSpc>
                <a:spcPct val="110000"/>
              </a:lnSpc>
              <a:spcBef>
                <a:spcPts val="0"/>
              </a:spcBef>
            </a:pPr>
            <a:r>
              <a:rPr lang="pl-PL" dirty="0"/>
              <a:t>Jak pozostać w kontakcie z przemysłem, aby kierować przyszłymi decyzjami, kontynuować rozwój przedsiębiorczości i… odblokować swój blask!</a:t>
            </a:r>
          </a:p>
          <a:p>
            <a:pPr>
              <a:lnSpc>
                <a:spcPct val="110000"/>
              </a:lnSpc>
              <a:spcBef>
                <a:spcPts val="0"/>
              </a:spcBef>
            </a:pPr>
            <a:endParaRPr lang="pl-PL" dirty="0"/>
          </a:p>
          <a:p>
            <a:pPr>
              <a:lnSpc>
                <a:spcPct val="110000"/>
              </a:lnSpc>
              <a:spcBef>
                <a:spcPts val="0"/>
              </a:spcBef>
            </a:pPr>
            <a:endParaRPr lang="en-US" dirty="0"/>
          </a:p>
        </p:txBody>
      </p:sp>
      <p:sp>
        <p:nvSpPr>
          <p:cNvPr id="11" name="Text Placeholder 10"/>
          <p:cNvSpPr>
            <a:spLocks noGrp="1"/>
          </p:cNvSpPr>
          <p:nvPr>
            <p:ph type="body" sz="quarter" idx="18"/>
          </p:nvPr>
        </p:nvSpPr>
        <p:spPr/>
        <p:txBody>
          <a:bodyPr/>
          <a:lstStyle/>
          <a:p>
            <a:endParaRPr lang="en-US" dirty="0"/>
          </a:p>
        </p:txBody>
      </p:sp>
      <p:sp>
        <p:nvSpPr>
          <p:cNvPr id="3" name="Text Placeholder 2">
            <a:extLst>
              <a:ext uri="{FF2B5EF4-FFF2-40B4-BE49-F238E27FC236}">
                <a16:creationId xmlns:a16="http://schemas.microsoft.com/office/drawing/2014/main" id="{7E428AB7-08FE-4DAB-9D1F-1DF172103EFC}"/>
              </a:ext>
            </a:extLst>
          </p:cNvPr>
          <p:cNvSpPr>
            <a:spLocks noGrp="1"/>
          </p:cNvSpPr>
          <p:nvPr>
            <p:ph type="body" sz="quarter" idx="19"/>
          </p:nvPr>
        </p:nvSpPr>
        <p:spPr>
          <a:xfrm>
            <a:off x="6175512" y="4815052"/>
            <a:ext cx="6120061" cy="1120701"/>
          </a:xfrm>
        </p:spPr>
        <p:txBody>
          <a:bodyPr>
            <a:noAutofit/>
          </a:bodyPr>
          <a:lstStyle/>
          <a:p>
            <a:r>
              <a:rPr lang="pl-PL" sz="1800" b="1" dirty="0"/>
              <a:t>Studia przypadków z 8 różnych typów przedsiębiorców i ich sukcesów… </a:t>
            </a:r>
            <a:r>
              <a:rPr lang="pl-PL" sz="1800" dirty="0"/>
              <a:t>Przypadkowy przedsiębiorca, introwertyk, niepewny, ale mimo to wypróbowany</a:t>
            </a:r>
          </a:p>
          <a:p>
            <a:r>
              <a:rPr lang="pl-PL" sz="1800" b="1" dirty="0"/>
              <a:t>Studia przypadków z życia 7 innowacyjnych kobiet</a:t>
            </a:r>
          </a:p>
          <a:p>
            <a:endParaRPr lang="pl-PL" sz="1800" b="1" dirty="0"/>
          </a:p>
          <a:p>
            <a:endParaRPr lang="en-IE" sz="1800" b="1" dirty="0"/>
          </a:p>
        </p:txBody>
      </p:sp>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looking, holding&#10;&#10;Description automatically generated">
            <a:extLst>
              <a:ext uri="{FF2B5EF4-FFF2-40B4-BE49-F238E27FC236}">
                <a16:creationId xmlns:a16="http://schemas.microsoft.com/office/drawing/2014/main" id="{9F005B15-A9DC-4412-B1CF-B508742A166A}"/>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539672" y="2672255"/>
            <a:ext cx="4652328" cy="3093303"/>
          </a:xfrm>
          <a:prstGeom prst="rect">
            <a:avLst/>
          </a:prstGeom>
        </p:spPr>
      </p:pic>
      <p:sp>
        <p:nvSpPr>
          <p:cNvPr id="6" name="Text Placeholder 5"/>
          <p:cNvSpPr>
            <a:spLocks noGrp="1"/>
          </p:cNvSpPr>
          <p:nvPr>
            <p:ph type="body" sz="quarter" idx="13"/>
          </p:nvPr>
        </p:nvSpPr>
        <p:spPr>
          <a:xfrm>
            <a:off x="3668110" y="851339"/>
            <a:ext cx="7900961" cy="853788"/>
          </a:xfrm>
        </p:spPr>
        <p:txBody>
          <a:bodyPr>
            <a:normAutofit/>
          </a:bodyPr>
          <a:lstStyle/>
          <a:p>
            <a:r>
              <a:rPr lang="pl-PL" b="1" dirty="0">
                <a:solidFill>
                  <a:srgbClr val="E63275"/>
                </a:solidFill>
              </a:rPr>
              <a:t>ĆWICZENIE</a:t>
            </a:r>
            <a:r>
              <a:rPr lang="en-US" b="1" dirty="0">
                <a:solidFill>
                  <a:srgbClr val="10B1A2"/>
                </a:solidFill>
              </a:rPr>
              <a:t>: </a:t>
            </a:r>
            <a:r>
              <a:rPr lang="pl-PL" b="1" dirty="0">
                <a:solidFill>
                  <a:srgbClr val="10B1A2"/>
                </a:solidFill>
              </a:rPr>
              <a:t>Jakim przedsiębiorcą jesteś?</a:t>
            </a:r>
            <a:endParaRPr lang="en-US" b="1" dirty="0">
              <a:solidFill>
                <a:srgbClr val="10B1A2"/>
              </a:solidFill>
            </a:endParaRPr>
          </a:p>
          <a:p>
            <a:endParaRPr lang="en-US" b="1" dirty="0">
              <a:solidFill>
                <a:srgbClr val="10B1A2"/>
              </a:solidFill>
            </a:endParaRPr>
          </a:p>
        </p:txBody>
      </p:sp>
      <p:sp>
        <p:nvSpPr>
          <p:cNvPr id="7" name="Text Placeholder 6"/>
          <p:cNvSpPr>
            <a:spLocks noGrp="1"/>
          </p:cNvSpPr>
          <p:nvPr>
            <p:ph type="body" sz="quarter" idx="14"/>
          </p:nvPr>
        </p:nvSpPr>
        <p:spPr>
          <a:xfrm>
            <a:off x="105104" y="2882899"/>
            <a:ext cx="7641020" cy="3975101"/>
          </a:xfrm>
        </p:spPr>
        <p:txBody>
          <a:bodyPr/>
          <a:lstStyle/>
          <a:p>
            <a:r>
              <a:rPr lang="pl-PL" dirty="0">
                <a:solidFill>
                  <a:srgbClr val="7F7F7F"/>
                </a:solidFill>
              </a:rPr>
              <a:t>Czy dążysz do osiągnięcia celu? Jesteś Pracowity? Chcesz Przejąć kontrolę? Jesteś napędzany pasją czy kreatywnością?</a:t>
            </a:r>
          </a:p>
          <a:p>
            <a:r>
              <a:rPr lang="pl-PL" dirty="0">
                <a:solidFill>
                  <a:srgbClr val="7F7F7F"/>
                </a:solidFill>
              </a:rPr>
              <a:t>Podsumowania zawarte w tym kwestionariuszu dla przedsiębiorców pomogą kandydatowi zrozumieć siłę cech, które już posiadają, a także wpływ na obszary, które mogą wymagać poprawy, aby pomóc w rozwoju kariery przedsiębiorczej.</a:t>
            </a:r>
            <a:br>
              <a:rPr lang="en-US" dirty="0">
                <a:solidFill>
                  <a:srgbClr val="7F7F7F"/>
                </a:solidFill>
              </a:rPr>
            </a:br>
            <a:r>
              <a:rPr lang="pl-PL" b="1" dirty="0">
                <a:solidFill>
                  <a:srgbClr val="E95273"/>
                </a:solidFill>
              </a:rPr>
              <a:t>Ćwiczenie</a:t>
            </a:r>
            <a:r>
              <a:rPr lang="en-US" b="1" dirty="0"/>
              <a:t>  </a:t>
            </a:r>
          </a:p>
          <a:p>
            <a:r>
              <a:rPr lang="en-IE" b="1" dirty="0">
                <a:solidFill>
                  <a:srgbClr val="525252"/>
                </a:solidFill>
                <a:hlinkClick r:id="rId4"/>
              </a:rPr>
              <a:t>Entrepreneur Personality Test </a:t>
            </a:r>
            <a:endParaRPr lang="en-IE" dirty="0">
              <a:solidFill>
                <a:srgbClr val="525252"/>
              </a:solidFill>
            </a:endParaRPr>
          </a:p>
        </p:txBody>
      </p:sp>
      <p:grpSp>
        <p:nvGrpSpPr>
          <p:cNvPr id="22" name="Google Shape;518;p39"/>
          <p:cNvGrpSpPr/>
          <p:nvPr/>
        </p:nvGrpSpPr>
        <p:grpSpPr>
          <a:xfrm>
            <a:off x="1540796" y="5635347"/>
            <a:ext cx="424526" cy="424501"/>
            <a:chOff x="1923675" y="1633650"/>
            <a:chExt cx="436000" cy="435975"/>
          </a:xfrm>
        </p:grpSpPr>
        <p:sp>
          <p:nvSpPr>
            <p:cNvPr id="23"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7562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F7E63F-9E33-4CD3-988F-61EC3A5303E6}"/>
              </a:ext>
            </a:extLst>
          </p:cNvPr>
          <p:cNvSpPr>
            <a:spLocks noGrp="1"/>
          </p:cNvSpPr>
          <p:nvPr>
            <p:ph type="body" sz="quarter" idx="13"/>
          </p:nvPr>
        </p:nvSpPr>
        <p:spPr>
          <a:xfrm>
            <a:off x="3783611" y="1039158"/>
            <a:ext cx="7407087" cy="697353"/>
          </a:xfrm>
        </p:spPr>
        <p:txBody>
          <a:bodyPr>
            <a:normAutofit/>
          </a:bodyPr>
          <a:lstStyle/>
          <a:p>
            <a:r>
              <a:rPr lang="pl-PL" b="1" dirty="0">
                <a:solidFill>
                  <a:srgbClr val="E63275"/>
                </a:solidFill>
              </a:rPr>
              <a:t>ĆWICZENIE</a:t>
            </a:r>
            <a:r>
              <a:rPr lang="en-US" b="1" dirty="0">
                <a:solidFill>
                  <a:srgbClr val="E63275"/>
                </a:solidFill>
              </a:rPr>
              <a:t>: </a:t>
            </a:r>
            <a:r>
              <a:rPr lang="pl-PL" b="1" dirty="0">
                <a:solidFill>
                  <a:srgbClr val="10B1A2"/>
                </a:solidFill>
              </a:rPr>
              <a:t>Jakim liderem jesteś</a:t>
            </a:r>
            <a:r>
              <a:rPr lang="en-US" b="1" dirty="0">
                <a:solidFill>
                  <a:srgbClr val="10B1A2"/>
                </a:solidFill>
              </a:rPr>
              <a:t>?</a:t>
            </a:r>
          </a:p>
          <a:p>
            <a:endParaRPr lang="en-IE" b="1" dirty="0">
              <a:solidFill>
                <a:srgbClr val="10B1A2"/>
              </a:solidFill>
            </a:endParaRPr>
          </a:p>
        </p:txBody>
      </p:sp>
      <p:sp>
        <p:nvSpPr>
          <p:cNvPr id="6" name="Text Placeholder 5">
            <a:extLst>
              <a:ext uri="{FF2B5EF4-FFF2-40B4-BE49-F238E27FC236}">
                <a16:creationId xmlns:a16="http://schemas.microsoft.com/office/drawing/2014/main" id="{2EDCC8A3-D556-49B5-ABBF-DF72415BFC59}"/>
              </a:ext>
            </a:extLst>
          </p:cNvPr>
          <p:cNvSpPr>
            <a:spLocks noGrp="1"/>
          </p:cNvSpPr>
          <p:nvPr>
            <p:ph type="body" sz="quarter" idx="16"/>
          </p:nvPr>
        </p:nvSpPr>
        <p:spPr>
          <a:xfrm>
            <a:off x="3760911" y="1858835"/>
            <a:ext cx="8408389" cy="3975101"/>
          </a:xfrm>
        </p:spPr>
        <p:txBody>
          <a:bodyPr/>
          <a:lstStyle/>
          <a:p>
            <a:r>
              <a:rPr lang="pl-PL" dirty="0">
                <a:solidFill>
                  <a:srgbClr val="7F7F7F"/>
                </a:solidFill>
              </a:rPr>
              <a:t>Ten test pomoże ci zmierzyć</a:t>
            </a:r>
            <a:r>
              <a:rPr lang="pl-PL" dirty="0">
                <a:solidFill>
                  <a:srgbClr val="E95273"/>
                </a:solidFill>
              </a:rPr>
              <a:t> pięć kluczowych aspektów przywództwa:</a:t>
            </a:r>
          </a:p>
          <a:p>
            <a:r>
              <a:rPr lang="pl-PL" b="1" dirty="0">
                <a:solidFill>
                  <a:srgbClr val="E95273"/>
                </a:solidFill>
              </a:rPr>
              <a:t>1. </a:t>
            </a:r>
            <a:r>
              <a:rPr lang="pl-PL" dirty="0">
                <a:solidFill>
                  <a:srgbClr val="7F7F7F"/>
                </a:solidFill>
              </a:rPr>
              <a:t>Organizacja</a:t>
            </a:r>
          </a:p>
          <a:p>
            <a:r>
              <a:rPr lang="pl-PL" b="1" dirty="0">
                <a:solidFill>
                  <a:srgbClr val="E95273"/>
                </a:solidFill>
              </a:rPr>
              <a:t>2. </a:t>
            </a:r>
            <a:r>
              <a:rPr lang="pl-PL" dirty="0">
                <a:solidFill>
                  <a:srgbClr val="7F7F7F"/>
                </a:solidFill>
              </a:rPr>
              <a:t>Odpowiedzialność</a:t>
            </a:r>
          </a:p>
          <a:p>
            <a:r>
              <a:rPr lang="pl-PL" b="1" dirty="0">
                <a:solidFill>
                  <a:srgbClr val="E95273"/>
                </a:solidFill>
              </a:rPr>
              <a:t>3. </a:t>
            </a:r>
            <a:r>
              <a:rPr lang="pl-PL" dirty="0">
                <a:solidFill>
                  <a:srgbClr val="7F7F7F"/>
                </a:solidFill>
              </a:rPr>
              <a:t>Przywództwo</a:t>
            </a:r>
            <a:r>
              <a:rPr lang="pl-PL" b="1" dirty="0">
                <a:solidFill>
                  <a:srgbClr val="E95273"/>
                </a:solidFill>
              </a:rPr>
              <a:t> </a:t>
            </a:r>
            <a:r>
              <a:rPr lang="pl-PL" dirty="0">
                <a:solidFill>
                  <a:srgbClr val="7F7F7F"/>
                </a:solidFill>
              </a:rPr>
              <a:t>transformacyjne</a:t>
            </a:r>
          </a:p>
          <a:p>
            <a:r>
              <a:rPr lang="pl-PL" b="1" dirty="0">
                <a:solidFill>
                  <a:srgbClr val="E95273"/>
                </a:solidFill>
              </a:rPr>
              <a:t>4. </a:t>
            </a:r>
            <a:r>
              <a:rPr lang="pl-PL" dirty="0">
                <a:solidFill>
                  <a:srgbClr val="7F7F7F"/>
                </a:solidFill>
              </a:rPr>
              <a:t>Pewność siebie</a:t>
            </a:r>
          </a:p>
          <a:p>
            <a:r>
              <a:rPr lang="pl-PL" b="1" dirty="0">
                <a:solidFill>
                  <a:srgbClr val="E95273"/>
                </a:solidFill>
              </a:rPr>
              <a:t>5. </a:t>
            </a:r>
            <a:r>
              <a:rPr lang="pl-PL" dirty="0">
                <a:solidFill>
                  <a:srgbClr val="7F7F7F"/>
                </a:solidFill>
              </a:rPr>
              <a:t>Zaradność</a:t>
            </a:r>
          </a:p>
          <a:p>
            <a:r>
              <a:rPr lang="pl-PL" dirty="0">
                <a:solidFill>
                  <a:srgbClr val="7F7F7F"/>
                </a:solidFill>
              </a:rPr>
              <a:t>Korzystając z tych informacji zwrotnych, osoby są w stanie zidentyfikować swoje mocne strony i dążyć do poprawy obszarów, które mogą obecnie wymagać dalszego rozwoju.</a:t>
            </a:r>
            <a:br>
              <a:rPr lang="en-US" dirty="0">
                <a:solidFill>
                  <a:srgbClr val="7F7F7F"/>
                </a:solidFill>
              </a:rPr>
            </a:br>
            <a:r>
              <a:rPr lang="en-US" b="1" dirty="0">
                <a:solidFill>
                  <a:srgbClr val="E95273"/>
                </a:solidFill>
              </a:rPr>
              <a:t>EXERCISE</a:t>
            </a:r>
            <a:endParaRPr lang="en-IE" dirty="0"/>
          </a:p>
          <a:p>
            <a:r>
              <a:rPr lang="en-IE" b="1" dirty="0">
                <a:hlinkClick r:id="rId2"/>
              </a:rPr>
              <a:t>Leadership Test</a:t>
            </a:r>
            <a:endParaRPr lang="en-IE" dirty="0"/>
          </a:p>
        </p:txBody>
      </p:sp>
      <p:grpSp>
        <p:nvGrpSpPr>
          <p:cNvPr id="7" name="Google Shape;518;p39">
            <a:extLst>
              <a:ext uri="{FF2B5EF4-FFF2-40B4-BE49-F238E27FC236}">
                <a16:creationId xmlns:a16="http://schemas.microsoft.com/office/drawing/2014/main" id="{1671A320-1492-471A-9F02-EE6D94DC90AC}"/>
              </a:ext>
            </a:extLst>
          </p:cNvPr>
          <p:cNvGrpSpPr/>
          <p:nvPr/>
        </p:nvGrpSpPr>
        <p:grpSpPr>
          <a:xfrm>
            <a:off x="5292990" y="5818842"/>
            <a:ext cx="424526" cy="424501"/>
            <a:chOff x="1923675" y="1633650"/>
            <a:chExt cx="436000" cy="435975"/>
          </a:xfrm>
        </p:grpSpPr>
        <p:sp>
          <p:nvSpPr>
            <p:cNvPr id="8" name="Google Shape;519;p39">
              <a:extLst>
                <a:ext uri="{FF2B5EF4-FFF2-40B4-BE49-F238E27FC236}">
                  <a16:creationId xmlns:a16="http://schemas.microsoft.com/office/drawing/2014/main" id="{13CDFF28-9BD3-4E1D-88EB-2073899DC9B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8F6B7C24-0F29-4A38-A959-7F011143A16D}"/>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72F39DC5-8F52-414B-9404-E0566D12DE0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4B4A2981-BC50-4C53-97C2-B723C16E7C10}"/>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6B5B2D34-EAD6-42C8-A1C8-59F0194B2CC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A575604B-9B77-4A2C-8C23-C2A004A421C4}"/>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2" descr="A group of people posing for the camera&#10;&#10;Description automatically generated">
            <a:extLst>
              <a:ext uri="{FF2B5EF4-FFF2-40B4-BE49-F238E27FC236}">
                <a16:creationId xmlns:a16="http://schemas.microsoft.com/office/drawing/2014/main" id="{EB0C078A-80A3-4359-92D0-D66B2B4B8474}"/>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2700" y="2853808"/>
            <a:ext cx="3575959" cy="4004191"/>
          </a:xfrm>
          <a:prstGeom prst="rect">
            <a:avLst/>
          </a:prstGeom>
        </p:spPr>
      </p:pic>
    </p:spTree>
    <p:extLst>
      <p:ext uri="{BB962C8B-B14F-4D97-AF65-F5344CB8AC3E}">
        <p14:creationId xmlns:p14="http://schemas.microsoft.com/office/powerpoint/2010/main" val="124408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F7E63F-9E33-4CD3-988F-61EC3A5303E6}"/>
              </a:ext>
            </a:extLst>
          </p:cNvPr>
          <p:cNvSpPr>
            <a:spLocks noGrp="1"/>
          </p:cNvSpPr>
          <p:nvPr>
            <p:ph type="body" sz="quarter" idx="13"/>
          </p:nvPr>
        </p:nvSpPr>
        <p:spPr>
          <a:xfrm>
            <a:off x="3783611" y="1039158"/>
            <a:ext cx="7407087" cy="697353"/>
          </a:xfrm>
        </p:spPr>
        <p:txBody>
          <a:bodyPr>
            <a:normAutofit fontScale="32500" lnSpcReduction="20000"/>
          </a:bodyPr>
          <a:lstStyle/>
          <a:p>
            <a:endParaRPr lang="pl-PL" b="1" dirty="0">
              <a:solidFill>
                <a:srgbClr val="10B1A2"/>
              </a:solidFill>
            </a:endParaRPr>
          </a:p>
          <a:p>
            <a:r>
              <a:rPr lang="pl-PL" sz="9800" b="1" dirty="0">
                <a:solidFill>
                  <a:srgbClr val="E63275"/>
                </a:solidFill>
              </a:rPr>
              <a:t>ĆWICZENIE</a:t>
            </a:r>
            <a:r>
              <a:rPr lang="pl-PL" sz="9000" b="1" dirty="0">
                <a:solidFill>
                  <a:srgbClr val="10B1A2"/>
                </a:solidFill>
              </a:rPr>
              <a:t>: Jak bardzo jesteś odporny?</a:t>
            </a:r>
            <a:endParaRPr lang="en-US" sz="9000" b="1" dirty="0">
              <a:solidFill>
                <a:srgbClr val="10B1A2"/>
              </a:solidFill>
            </a:endParaRPr>
          </a:p>
          <a:p>
            <a:endParaRPr lang="en-IE" b="1" dirty="0">
              <a:solidFill>
                <a:srgbClr val="10B1A2"/>
              </a:solidFill>
            </a:endParaRPr>
          </a:p>
        </p:txBody>
      </p:sp>
      <p:sp>
        <p:nvSpPr>
          <p:cNvPr id="6" name="Text Placeholder 5">
            <a:extLst>
              <a:ext uri="{FF2B5EF4-FFF2-40B4-BE49-F238E27FC236}">
                <a16:creationId xmlns:a16="http://schemas.microsoft.com/office/drawing/2014/main" id="{2EDCC8A3-D556-49B5-ABBF-DF72415BFC59}"/>
              </a:ext>
            </a:extLst>
          </p:cNvPr>
          <p:cNvSpPr>
            <a:spLocks noGrp="1"/>
          </p:cNvSpPr>
          <p:nvPr>
            <p:ph type="body" sz="quarter" idx="16"/>
          </p:nvPr>
        </p:nvSpPr>
        <p:spPr>
          <a:xfrm>
            <a:off x="3524417" y="1814702"/>
            <a:ext cx="8408389" cy="3975101"/>
          </a:xfrm>
        </p:spPr>
        <p:txBody>
          <a:bodyPr/>
          <a:lstStyle/>
          <a:p>
            <a:pPr>
              <a:spcBef>
                <a:spcPts val="300"/>
              </a:spcBef>
            </a:pPr>
            <a:r>
              <a:rPr lang="pl-PL" dirty="0">
                <a:solidFill>
                  <a:srgbClr val="7F7F7F"/>
                </a:solidFill>
              </a:rPr>
              <a:t>Ten test oceni twoją odporność i zdolność radzenia sobie ze stresem i przeciwnościami, koncentrując się na 5 kluczowych nagłówkach:</a:t>
            </a:r>
          </a:p>
          <a:p>
            <a:pPr>
              <a:spcBef>
                <a:spcPts val="300"/>
              </a:spcBef>
            </a:pPr>
            <a:r>
              <a:rPr lang="pl-PL" b="1" dirty="0">
                <a:solidFill>
                  <a:srgbClr val="E95273"/>
                </a:solidFill>
              </a:rPr>
              <a:t>1. </a:t>
            </a:r>
            <a:r>
              <a:rPr lang="pl-PL" dirty="0">
                <a:solidFill>
                  <a:srgbClr val="7F7F7F"/>
                </a:solidFill>
              </a:rPr>
              <a:t>Zdolność adaptacji</a:t>
            </a:r>
          </a:p>
          <a:p>
            <a:pPr>
              <a:spcBef>
                <a:spcPts val="300"/>
              </a:spcBef>
            </a:pPr>
            <a:r>
              <a:rPr lang="pl-PL" b="1" dirty="0">
                <a:solidFill>
                  <a:srgbClr val="E95273"/>
                </a:solidFill>
              </a:rPr>
              <a:t>2. </a:t>
            </a:r>
            <a:r>
              <a:rPr lang="pl-PL" dirty="0">
                <a:solidFill>
                  <a:srgbClr val="7F7F7F"/>
                </a:solidFill>
              </a:rPr>
              <a:t>Samokontrola</a:t>
            </a:r>
          </a:p>
          <a:p>
            <a:pPr>
              <a:spcBef>
                <a:spcPts val="300"/>
              </a:spcBef>
            </a:pPr>
            <a:r>
              <a:rPr lang="pl-PL" b="1" dirty="0">
                <a:solidFill>
                  <a:srgbClr val="E95273"/>
                </a:solidFill>
              </a:rPr>
              <a:t>3. </a:t>
            </a:r>
            <a:r>
              <a:rPr lang="pl-PL" dirty="0">
                <a:solidFill>
                  <a:srgbClr val="7F7F7F"/>
                </a:solidFill>
              </a:rPr>
              <a:t>Samowystarczalność</a:t>
            </a:r>
          </a:p>
          <a:p>
            <a:pPr>
              <a:spcBef>
                <a:spcPts val="300"/>
              </a:spcBef>
            </a:pPr>
            <a:r>
              <a:rPr lang="pl-PL" b="1" dirty="0">
                <a:solidFill>
                  <a:srgbClr val="E95273"/>
                </a:solidFill>
              </a:rPr>
              <a:t>4. </a:t>
            </a:r>
            <a:r>
              <a:rPr lang="pl-PL" dirty="0">
                <a:solidFill>
                  <a:srgbClr val="7F7F7F"/>
                </a:solidFill>
              </a:rPr>
              <a:t>Optymizm</a:t>
            </a:r>
          </a:p>
          <a:p>
            <a:pPr>
              <a:spcBef>
                <a:spcPts val="300"/>
              </a:spcBef>
            </a:pPr>
            <a:r>
              <a:rPr lang="pl-PL" b="1" dirty="0">
                <a:solidFill>
                  <a:srgbClr val="E95273"/>
                </a:solidFill>
              </a:rPr>
              <a:t>5. </a:t>
            </a:r>
            <a:r>
              <a:rPr lang="pl-PL" dirty="0">
                <a:solidFill>
                  <a:srgbClr val="7F7F7F"/>
                </a:solidFill>
              </a:rPr>
              <a:t>Trwałość</a:t>
            </a:r>
          </a:p>
          <a:p>
            <a:pPr>
              <a:spcBef>
                <a:spcPts val="300"/>
              </a:spcBef>
            </a:pPr>
            <a:r>
              <a:rPr lang="pl-PL" dirty="0">
                <a:solidFill>
                  <a:srgbClr val="7F7F7F"/>
                </a:solidFill>
              </a:rPr>
              <a:t>Odporność jest ważniejsza niż kiedykolwiek wcześniej, aby móc nadążać za zmianami lub akceptować trudności, gdy pojawia się trudna sytuacja.</a:t>
            </a:r>
            <a:br>
              <a:rPr lang="en-US" dirty="0">
                <a:solidFill>
                  <a:srgbClr val="7F7F7F"/>
                </a:solidFill>
              </a:rPr>
            </a:br>
            <a:br>
              <a:rPr lang="en-US" dirty="0">
                <a:solidFill>
                  <a:srgbClr val="7F7F7F"/>
                </a:solidFill>
              </a:rPr>
            </a:br>
            <a:r>
              <a:rPr lang="pl-PL" b="1" dirty="0">
                <a:solidFill>
                  <a:srgbClr val="E95273"/>
                </a:solidFill>
              </a:rPr>
              <a:t>ĆWICZENIE</a:t>
            </a:r>
            <a:endParaRPr lang="en-IE" dirty="0"/>
          </a:p>
          <a:p>
            <a:r>
              <a:rPr lang="en-IE" b="1" dirty="0">
                <a:hlinkClick r:id="rId2"/>
              </a:rPr>
              <a:t>Resilience Test</a:t>
            </a:r>
            <a:endParaRPr lang="en-IE" dirty="0"/>
          </a:p>
          <a:p>
            <a:endParaRPr lang="en-IE" dirty="0"/>
          </a:p>
        </p:txBody>
      </p:sp>
      <p:grpSp>
        <p:nvGrpSpPr>
          <p:cNvPr id="7" name="Google Shape;518;p39">
            <a:extLst>
              <a:ext uri="{FF2B5EF4-FFF2-40B4-BE49-F238E27FC236}">
                <a16:creationId xmlns:a16="http://schemas.microsoft.com/office/drawing/2014/main" id="{1671A320-1492-471A-9F02-EE6D94DC90AC}"/>
              </a:ext>
            </a:extLst>
          </p:cNvPr>
          <p:cNvGrpSpPr/>
          <p:nvPr/>
        </p:nvGrpSpPr>
        <p:grpSpPr>
          <a:xfrm>
            <a:off x="5177376" y="5818842"/>
            <a:ext cx="424526" cy="424501"/>
            <a:chOff x="1923675" y="1633650"/>
            <a:chExt cx="436000" cy="435975"/>
          </a:xfrm>
        </p:grpSpPr>
        <p:sp>
          <p:nvSpPr>
            <p:cNvPr id="8" name="Google Shape;519;p39">
              <a:extLst>
                <a:ext uri="{FF2B5EF4-FFF2-40B4-BE49-F238E27FC236}">
                  <a16:creationId xmlns:a16="http://schemas.microsoft.com/office/drawing/2014/main" id="{13CDFF28-9BD3-4E1D-88EB-2073899DC9B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8F6B7C24-0F29-4A38-A959-7F011143A16D}"/>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72F39DC5-8F52-414B-9404-E0566D12DE0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4B4A2981-BC50-4C53-97C2-B723C16E7C10}"/>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6B5B2D34-EAD6-42C8-A1C8-59F0194B2CC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A575604B-9B77-4A2C-8C23-C2A004A421C4}"/>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Picture 4" descr="A close up of a logo&#10;&#10;Description automatically generated">
            <a:extLst>
              <a:ext uri="{FF2B5EF4-FFF2-40B4-BE49-F238E27FC236}">
                <a16:creationId xmlns:a16="http://schemas.microsoft.com/office/drawing/2014/main" id="{912A6D2B-04CC-48EC-94ED-0DD9527D098D}"/>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8890" y="3543820"/>
            <a:ext cx="3507069" cy="3314180"/>
          </a:xfrm>
          <a:prstGeom prst="rect">
            <a:avLst/>
          </a:prstGeom>
        </p:spPr>
      </p:pic>
    </p:spTree>
    <p:extLst>
      <p:ext uri="{BB962C8B-B14F-4D97-AF65-F5344CB8AC3E}">
        <p14:creationId xmlns:p14="http://schemas.microsoft.com/office/powerpoint/2010/main" val="199298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00660" y="929897"/>
            <a:ext cx="5423273" cy="4398848"/>
          </a:xfrm>
        </p:spPr>
        <p:txBody>
          <a:bodyPr rtlCol="0">
            <a:noAutofit/>
          </a:bodyPr>
          <a:lstStyle/>
          <a:p>
            <a:pPr algn="l">
              <a:defRPr/>
            </a:pPr>
            <a:r>
              <a:rPr lang="en-US" sz="4800" b="1" i="0" dirty="0"/>
              <a:t>SE</a:t>
            </a:r>
            <a:r>
              <a:rPr lang="pl-PL" sz="4800" b="1" i="0" dirty="0"/>
              <a:t>KCJA</a:t>
            </a:r>
            <a:r>
              <a:rPr lang="en-US" sz="4800" b="1" i="0" dirty="0"/>
              <a:t> 2:</a:t>
            </a:r>
          </a:p>
          <a:p>
            <a:pPr algn="l">
              <a:defRPr/>
            </a:pPr>
            <a:r>
              <a:rPr lang="pl-PL" sz="4000" b="1" i="0" dirty="0"/>
              <a:t>Pozostań w kontakcie z przemysłem</a:t>
            </a:r>
          </a:p>
          <a:p>
            <a:pPr algn="l">
              <a:defRPr/>
            </a:pPr>
            <a:r>
              <a:rPr lang="pl-PL" sz="2400" i="0" dirty="0"/>
              <a:t>Jak pozostać w kontakcie z przemysłem, aby kierować przyszłymi decyzjami, kontynuować rozwój przedsiębiorczości i… odblokować swój blask!</a:t>
            </a:r>
          </a:p>
          <a:p>
            <a:pPr algn="l">
              <a:defRPr/>
            </a:pPr>
            <a:endParaRPr lang="en-US" sz="1200" i="0" dirty="0"/>
          </a:p>
        </p:txBody>
      </p:sp>
      <p:pic>
        <p:nvPicPr>
          <p:cNvPr id="4" name="Picture 3" descr="A person wearing a mask&#10;&#10;Description automatically generated">
            <a:extLst>
              <a:ext uri="{FF2B5EF4-FFF2-40B4-BE49-F238E27FC236}">
                <a16:creationId xmlns:a16="http://schemas.microsoft.com/office/drawing/2014/main" id="{4F8CD658-700E-4810-9D0B-0BF918B3ADE6}"/>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095390" y="929897"/>
            <a:ext cx="2551386" cy="5102772"/>
          </a:xfrm>
          <a:prstGeom prst="rect">
            <a:avLst/>
          </a:prstGeom>
        </p:spPr>
      </p:pic>
    </p:spTree>
    <p:extLst>
      <p:ext uri="{BB962C8B-B14F-4D97-AF65-F5344CB8AC3E}">
        <p14:creationId xmlns:p14="http://schemas.microsoft.com/office/powerpoint/2010/main" val="3192122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normAutofit fontScale="92500"/>
          </a:bodyPr>
          <a:lstStyle/>
          <a:p>
            <a:r>
              <a:rPr lang="pl-PL" b="1" dirty="0">
                <a:solidFill>
                  <a:srgbClr val="E63275"/>
                </a:solidFill>
              </a:rPr>
              <a:t>Bądź na bieżąco z trendami branżowymi</a:t>
            </a:r>
          </a:p>
          <a:p>
            <a:endParaRPr lang="en-IE" b="1" dirty="0">
              <a:solidFill>
                <a:srgbClr val="E63275"/>
              </a:solidFill>
            </a:endParaRP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466397" y="2125751"/>
            <a:ext cx="9725024" cy="3975101"/>
          </a:xfrm>
          <a:solidFill>
            <a:schemeClr val="bg1"/>
          </a:solidFill>
        </p:spPr>
        <p:txBody>
          <a:bodyPr/>
          <a:lstStyle/>
          <a:p>
            <a:pPr marL="457200" indent="-457200">
              <a:buFont typeface="+mj-lt"/>
              <a:buAutoNum type="arabicPeriod"/>
            </a:pPr>
            <a:r>
              <a:rPr lang="pl-PL" b="1" dirty="0">
                <a:solidFill>
                  <a:srgbClr val="10B1A2"/>
                </a:solidFill>
              </a:rPr>
              <a:t>Zaktualizuj swój kanał wiadomości: </a:t>
            </a:r>
            <a:r>
              <a:rPr lang="pl-PL" dirty="0"/>
              <a:t>Jeśli nie masz czasu, aby przejrzeć i przeczytać artykuł, który brzmi interesująco, skorzystaj z aplikacji „zapisz na później”, takiej jak Pocket, aby móc wrócić do niej, gdy będziesz mieć więcej czasu.</a:t>
            </a:r>
          </a:p>
          <a:p>
            <a:pPr marL="457200" indent="-457200">
              <a:buFont typeface="+mj-lt"/>
              <a:buAutoNum type="arabicPeriod"/>
            </a:pPr>
            <a:r>
              <a:rPr lang="pl-PL" b="1" dirty="0">
                <a:solidFill>
                  <a:srgbClr val="10B1A2"/>
                </a:solidFill>
              </a:rPr>
              <a:t>Wykorzystaj swoje połączenia: </a:t>
            </a:r>
            <a:r>
              <a:rPr lang="pl-PL" dirty="0"/>
              <a:t>Twoje połączenia sieciowe (jeśli są dobre) również powinny być skierowane na ziemię. Rozpocznij wątek e-mail, w którym możesz udostępnić ciekawe wyniki lub artykuły. Pomocny jest także kanał </a:t>
            </a:r>
            <a:r>
              <a:rPr lang="pl-PL" dirty="0" err="1"/>
              <a:t>Slack</a:t>
            </a:r>
            <a:r>
              <a:rPr lang="pl-PL" dirty="0"/>
              <a:t> do udostępniania tego rodzaju informacji.</a:t>
            </a:r>
            <a:endParaRPr lang="en-IE" dirty="0"/>
          </a:p>
          <a:p>
            <a:pPr marL="457200" indent="-457200">
              <a:buFont typeface="+mj-lt"/>
              <a:buAutoNum type="arabicPeriod"/>
            </a:pPr>
            <a:r>
              <a:rPr lang="pl-PL" b="1" dirty="0">
                <a:solidFill>
                  <a:srgbClr val="10B1A2"/>
                </a:solidFill>
              </a:rPr>
              <a:t>Użyj SEO: </a:t>
            </a:r>
            <a:r>
              <a:rPr lang="pl-PL" dirty="0"/>
              <a:t>Spróbuj użyć stosunkowo niedrogiego narzędzia SEO, takiego jak Moz, aby wprowadzić słowa kluczowe w swojej branży, aby zidentyfikować pojawiające się wzorce </a:t>
            </a:r>
            <a:r>
              <a:rPr lang="pl-PL" dirty="0" err="1"/>
              <a:t>zachowań</a:t>
            </a:r>
            <a:r>
              <a:rPr lang="pl-PL" dirty="0"/>
              <a:t> użytkowników. Jedną ze strategii jest stosowanie niszowych terminów.</a:t>
            </a:r>
            <a:endParaRPr lang="en-IE" dirty="0"/>
          </a:p>
          <a:p>
            <a:r>
              <a:rPr lang="en-IE" sz="1400" dirty="0">
                <a:hlinkClick r:id="rId2"/>
              </a:rPr>
              <a:t>https://squareup.com/us/en/townsquare/8-easy-ways-to-stay-on-top-of-industry-trends</a:t>
            </a:r>
            <a:endParaRPr lang="en-IE" sz="1400" dirty="0"/>
          </a:p>
        </p:txBody>
      </p:sp>
    </p:spTree>
    <p:extLst>
      <p:ext uri="{BB962C8B-B14F-4D97-AF65-F5344CB8AC3E}">
        <p14:creationId xmlns:p14="http://schemas.microsoft.com/office/powerpoint/2010/main" val="246495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normAutofit fontScale="92500"/>
          </a:bodyPr>
          <a:lstStyle/>
          <a:p>
            <a:r>
              <a:rPr lang="pl-PL" b="1" dirty="0">
                <a:solidFill>
                  <a:srgbClr val="E63275"/>
                </a:solidFill>
              </a:rPr>
              <a:t>Bądź na bieżąco z trendami branżowymi</a:t>
            </a:r>
          </a:p>
          <a:p>
            <a:endParaRPr lang="en-IE" b="1" dirty="0">
              <a:solidFill>
                <a:srgbClr val="E63275"/>
              </a:solidFill>
            </a:endParaRP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542925" y="1948537"/>
            <a:ext cx="11106150" cy="3975101"/>
          </a:xfrm>
          <a:solidFill>
            <a:schemeClr val="bg1"/>
          </a:solidFill>
        </p:spPr>
        <p:txBody>
          <a:bodyPr/>
          <a:lstStyle/>
          <a:p>
            <a:pPr marL="457200" indent="-457200">
              <a:buFont typeface="+mj-lt"/>
              <a:buAutoNum type="arabicPeriod" startAt="4"/>
            </a:pPr>
            <a:r>
              <a:rPr lang="pl-PL" b="1" dirty="0">
                <a:solidFill>
                  <a:srgbClr val="10B1A2"/>
                </a:solidFill>
              </a:rPr>
              <a:t>Subskrybuj czasopisma branżowe: </a:t>
            </a:r>
            <a:r>
              <a:rPr lang="pl-PL" dirty="0"/>
              <a:t>Może to zabrzmieć przestarzale, ale czasopisma branżowe są nadal jednym z najlepszych sposobów, aby pozostać w kontakcie z konkretnymi problemami w branży. Przeprowadź badania, aby dowiedzieć się, które z nich powinieneś subskrybować i dostać się na ich listy.</a:t>
            </a:r>
          </a:p>
          <a:p>
            <a:pPr marL="457200" indent="-457200">
              <a:buFont typeface="+mj-lt"/>
              <a:buAutoNum type="arabicPeriod" startAt="4"/>
            </a:pPr>
            <a:r>
              <a:rPr lang="pl-PL" b="1" dirty="0">
                <a:solidFill>
                  <a:srgbClr val="10B1A2"/>
                </a:solidFill>
              </a:rPr>
              <a:t>Subskrybuj czasopisma: </a:t>
            </a:r>
            <a:r>
              <a:rPr lang="pl-PL" dirty="0"/>
              <a:t>Często znajdziesz coś, co jest albo odpowiednie dla Twojej branży, albo może wywołać pomysł lub wgląd.</a:t>
            </a:r>
          </a:p>
          <a:p>
            <a:pPr marL="457200" indent="-457200">
              <a:buFont typeface="+mj-lt"/>
              <a:buAutoNum type="arabicPeriod" startAt="4"/>
            </a:pPr>
            <a:r>
              <a:rPr lang="pl-PL" b="1" dirty="0">
                <a:solidFill>
                  <a:srgbClr val="10B1A2"/>
                </a:solidFill>
              </a:rPr>
              <a:t>Pamiętaj o konferencjach sieciowych</a:t>
            </a:r>
            <a:r>
              <a:rPr lang="pl-PL" dirty="0"/>
              <a:t>, lokalnych wydarzeniach sieciowych, szkoleniach i grupach na Facebooku, które mają na celu doprowadzenie Cię do kolegów i ekspertów.</a:t>
            </a:r>
          </a:p>
          <a:p>
            <a:pPr marL="457200" indent="-457200">
              <a:buFont typeface="+mj-lt"/>
              <a:buAutoNum type="arabicPeriod" startAt="4"/>
            </a:pPr>
            <a:r>
              <a:rPr lang="pl-PL" b="1" dirty="0">
                <a:solidFill>
                  <a:srgbClr val="10B1A2"/>
                </a:solidFill>
              </a:rPr>
              <a:t>Współdziałaj z klientami: </a:t>
            </a:r>
            <a:r>
              <a:rPr lang="pl-PL" dirty="0"/>
              <a:t>Uzyskiwanie informacji zwrotnych w formie ankiet lub po prostu odpowiadanie na posty klientów w kanałach społecznościowych to dobry sposób na zobaczenie z perspektywy odbiorców. Nigdy nie lekceważ siły wglądu klienta.</a:t>
            </a:r>
            <a:endParaRPr lang="en-IE" dirty="0"/>
          </a:p>
        </p:txBody>
      </p:sp>
    </p:spTree>
    <p:extLst>
      <p:ext uri="{BB962C8B-B14F-4D97-AF65-F5344CB8AC3E}">
        <p14:creationId xmlns:p14="http://schemas.microsoft.com/office/powerpoint/2010/main" val="425460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normAutofit fontScale="92500"/>
          </a:bodyPr>
          <a:lstStyle/>
          <a:p>
            <a:r>
              <a:rPr lang="pl-PL" b="1" dirty="0">
                <a:solidFill>
                  <a:srgbClr val="E63275"/>
                </a:solidFill>
              </a:rPr>
              <a:t>Bądź na bieżąco z trendami branżowymi</a:t>
            </a:r>
          </a:p>
          <a:p>
            <a:endParaRPr lang="en-IE" b="1" dirty="0">
              <a:solidFill>
                <a:srgbClr val="E63275"/>
              </a:solidFill>
            </a:endParaRP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876300" y="2117212"/>
            <a:ext cx="11106150" cy="3975101"/>
          </a:xfrm>
          <a:solidFill>
            <a:schemeClr val="bg1"/>
          </a:solidFill>
        </p:spPr>
        <p:txBody>
          <a:bodyPr/>
          <a:lstStyle/>
          <a:p>
            <a:pPr marL="457200" indent="-457200">
              <a:buFont typeface="+mj-lt"/>
              <a:buAutoNum type="arabicPeriod" startAt="8"/>
            </a:pPr>
            <a:r>
              <a:rPr lang="pl-PL" b="1" dirty="0">
                <a:solidFill>
                  <a:srgbClr val="10B1A2"/>
                </a:solidFill>
              </a:rPr>
              <a:t>Miej oko na konkurencję</a:t>
            </a:r>
            <a:r>
              <a:rPr lang="pl-PL" dirty="0"/>
              <a:t>: Myślisz, że zauważyłeś trend, ale nie jesteś pewien, czy coś się na nim przyda. Obserwując to, co robią konkurenci, możesz wykorzystać pojawiające się nowości, trendy i możliwości. Oczywiście wyprzedzanie konkurencji jest kluczowe, ale wiedza o tym, co zamierzają, to jeden z elementów wychodzenia na szczyt.</a:t>
            </a:r>
          </a:p>
          <a:p>
            <a:pPr marL="457200" indent="-457200">
              <a:buFont typeface="+mj-lt"/>
              <a:buAutoNum type="arabicPeriod" startAt="8"/>
            </a:pPr>
            <a:r>
              <a:rPr lang="pl-PL" b="1" dirty="0">
                <a:solidFill>
                  <a:srgbClr val="10B1A2"/>
                </a:solidFill>
              </a:rPr>
              <a:t>Profile LinkedIn: </a:t>
            </a:r>
            <a:r>
              <a:rPr lang="pl-PL" dirty="0"/>
              <a:t>to dobry sposób na znalezienie dodatkowych informacji o firmach, które Cię interesują. Będziesz mógł zobaczyć, czy masz jakieś powiązania w firmie, nowych pracowników, promocje, ogłoszenia o pracy, powiązane firmy oraz statystyki firmy, aktualizacje, artykuły, co planują, co jest nowe i powstające.</a:t>
            </a:r>
            <a:endParaRPr lang="en-IE" dirty="0"/>
          </a:p>
        </p:txBody>
      </p:sp>
    </p:spTree>
    <p:extLst>
      <p:ext uri="{BB962C8B-B14F-4D97-AF65-F5344CB8AC3E}">
        <p14:creationId xmlns:p14="http://schemas.microsoft.com/office/powerpoint/2010/main" val="244236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5623484" y="1806632"/>
            <a:ext cx="6473923" cy="5051367"/>
          </a:xfrm>
          <a:solidFill>
            <a:schemeClr val="bg1"/>
          </a:solidFill>
        </p:spPr>
        <p:txBody>
          <a:bodyPr rtlCol="0"/>
          <a:lstStyle/>
          <a:p>
            <a:pPr>
              <a:tabLst>
                <a:tab pos="1422400" algn="l"/>
              </a:tabLst>
            </a:pPr>
            <a:r>
              <a:rPr kumimoji="1" lang="en-US" altLang="ja-JP" b="1" dirty="0">
                <a:solidFill>
                  <a:srgbClr val="10B1A2"/>
                </a:solidFill>
                <a:cs typeface="Yu Gothic" charset="-128"/>
              </a:rPr>
              <a:t>Interview:	</a:t>
            </a:r>
            <a:r>
              <a:rPr kumimoji="1" lang="en-US" altLang="ja-JP" dirty="0">
                <a:solidFill>
                  <a:srgbClr val="10B1A2"/>
                </a:solidFill>
                <a:cs typeface="Yu Gothic" charset="-128"/>
              </a:rPr>
              <a:t>Karen Purcell, </a:t>
            </a:r>
            <a:r>
              <a:rPr kumimoji="1" lang="pl-PL" altLang="ja-JP" dirty="0">
                <a:solidFill>
                  <a:srgbClr val="10B1A2"/>
                </a:solidFill>
                <a:cs typeface="Yu Gothic" charset="-128"/>
              </a:rPr>
              <a:t>Inżynier</a:t>
            </a:r>
            <a:r>
              <a:rPr kumimoji="1" lang="en-US" altLang="ja-JP" dirty="0">
                <a:solidFill>
                  <a:srgbClr val="10B1A2"/>
                </a:solidFill>
                <a:cs typeface="Yu Gothic" charset="-128"/>
              </a:rPr>
              <a:t>, </a:t>
            </a:r>
            <a:r>
              <a:rPr kumimoji="1" lang="pl-PL" altLang="ja-JP" dirty="0">
                <a:solidFill>
                  <a:srgbClr val="10B1A2"/>
                </a:solidFill>
                <a:cs typeface="Yu Gothic" charset="-128"/>
              </a:rPr>
              <a:t>Przedsiębiorca</a:t>
            </a:r>
            <a:r>
              <a:rPr kumimoji="1" lang="en-US" altLang="ja-JP" dirty="0">
                <a:solidFill>
                  <a:srgbClr val="10B1A2"/>
                </a:solidFill>
                <a:cs typeface="Yu Gothic" charset="-128"/>
              </a:rPr>
              <a:t> </a:t>
            </a:r>
            <a:endParaRPr lang="en-IE" altLang="x-none" i="1" dirty="0">
              <a:solidFill>
                <a:srgbClr val="10B1A2"/>
              </a:solidFill>
            </a:endParaRPr>
          </a:p>
          <a:p>
            <a:pPr>
              <a:spcBef>
                <a:spcPts val="0"/>
              </a:spcBef>
              <a:defRPr/>
            </a:pPr>
            <a:r>
              <a:rPr lang="pl-PL" b="1" dirty="0"/>
              <a:t>Karen Purcell jest inżynierem i przedsiębiorcą, który przekazuje swoje doświadczenia i strategie, aby kobiety mogły przetrwać i prosperować w tym sektorze</a:t>
            </a:r>
            <a:r>
              <a:rPr lang="pl-PL" dirty="0"/>
              <a:t>.</a:t>
            </a:r>
          </a:p>
          <a:p>
            <a:pPr>
              <a:spcBef>
                <a:spcPts val="0"/>
              </a:spcBef>
              <a:defRPr/>
            </a:pPr>
            <a:r>
              <a:rPr lang="pl-PL" dirty="0"/>
              <a:t>Purcell specjalizuje się w elektrotechnice. Po sześciu latach pracy w firmie z branży elektrotechnicznej założyła własną firmę o nazwie PK </a:t>
            </a:r>
            <a:r>
              <a:rPr lang="pl-PL" dirty="0" err="1"/>
              <a:t>Electrical</a:t>
            </a:r>
            <a:r>
              <a:rPr lang="pl-PL" dirty="0"/>
              <a:t>, specjalizującą się w dużych projektach oświetleniowych, energetycznych i elektrycznych.</a:t>
            </a:r>
          </a:p>
          <a:p>
            <a:pPr>
              <a:spcBef>
                <a:spcPts val="0"/>
              </a:spcBef>
              <a:defRPr/>
            </a:pPr>
            <a:r>
              <a:rPr lang="pl-PL" dirty="0"/>
              <a:t>Dziś firma wzrosła z jednej do dwudziestu dwóch osób, z ponad 3 milionami przychodów, a także licznymi nagrodami branżowymi.</a:t>
            </a:r>
            <a:endParaRPr lang="en-US" dirty="0"/>
          </a:p>
        </p:txBody>
      </p:sp>
      <p:pic>
        <p:nvPicPr>
          <p:cNvPr id="11" name="Picture Placeholder 10"/>
          <p:cNvPicPr>
            <a:picLocks noGrp="1" noChangeAspect="1"/>
          </p:cNvPicPr>
          <p:nvPr>
            <p:ph type="pic" sz="quarter" idx="21"/>
          </p:nvPr>
        </p:nvPicPr>
        <p:blipFill rotWithShape="1">
          <a:blip r:embed="rId2" cstate="print">
            <a:extLst>
              <a:ext uri="{28A0092B-C50C-407E-A947-70E740481C1C}">
                <a14:useLocalDpi xmlns:a14="http://schemas.microsoft.com/office/drawing/2010/main"/>
              </a:ext>
            </a:extLst>
          </a:blip>
          <a:srcRect/>
          <a:stretch/>
        </p:blipFill>
        <p:spPr>
          <a:xfrm>
            <a:off x="576555" y="1404496"/>
            <a:ext cx="4849824" cy="4879740"/>
          </a:xfrm>
        </p:spPr>
      </p:pic>
      <p:sp>
        <p:nvSpPr>
          <p:cNvPr id="89090" name="Text Placeholder 6"/>
          <p:cNvSpPr>
            <a:spLocks noGrp="1"/>
          </p:cNvSpPr>
          <p:nvPr>
            <p:ph type="body" sz="quarter" idx="22"/>
          </p:nvPr>
        </p:nvSpPr>
        <p:spPr>
          <a:xfrm>
            <a:off x="5728138" y="309562"/>
            <a:ext cx="5973325" cy="1403624"/>
          </a:xfrm>
        </p:spPr>
        <p:txBody>
          <a:bodyPr>
            <a:noAutofit/>
          </a:bodyPr>
          <a:lstStyle/>
          <a:p>
            <a:pPr marL="127000">
              <a:spcBef>
                <a:spcPts val="0"/>
              </a:spcBef>
              <a:defRPr/>
            </a:pPr>
            <a:r>
              <a:rPr lang="pl-PL" altLang="ja-JP" b="1" dirty="0">
                <a:solidFill>
                  <a:srgbClr val="E95273"/>
                </a:solidFill>
                <a:ea typeface="MS PGothic" charset="-128"/>
              </a:rPr>
              <a:t>Odblokowanie blasku</a:t>
            </a:r>
          </a:p>
          <a:p>
            <a:pPr marL="127000">
              <a:spcBef>
                <a:spcPts val="0"/>
              </a:spcBef>
              <a:defRPr/>
            </a:pPr>
            <a:r>
              <a:rPr lang="pl-PL" altLang="ja-JP" sz="2400" i="1" dirty="0">
                <a:solidFill>
                  <a:srgbClr val="6D6E6C"/>
                </a:solidFill>
              </a:rPr>
              <a:t>Kobiety kwitnące w przedsiębiorczości w sektorze inżynierii</a:t>
            </a:r>
          </a:p>
          <a:p>
            <a:pPr marL="127000">
              <a:spcBef>
                <a:spcPts val="0"/>
              </a:spcBef>
              <a:defRPr/>
            </a:pPr>
            <a:endParaRPr lang="pl-PL" altLang="ja-JP" b="1" dirty="0">
              <a:solidFill>
                <a:srgbClr val="E95273"/>
              </a:solidFill>
              <a:ea typeface="MS PGothic" charset="-128"/>
            </a:endParaRPr>
          </a:p>
          <a:p>
            <a:pPr marL="127000">
              <a:spcBef>
                <a:spcPts val="0"/>
              </a:spcBef>
              <a:defRPr/>
            </a:pPr>
            <a:endParaRPr lang="en-IE" altLang="x-none" dirty="0"/>
          </a:p>
          <a:p>
            <a:pPr>
              <a:tabLst>
                <a:tab pos="1422400" algn="l"/>
              </a:tabLst>
            </a:pPr>
            <a:endParaRPr lang="en-US" altLang="x-none" dirty="0"/>
          </a:p>
        </p:txBody>
      </p:sp>
      <p:sp>
        <p:nvSpPr>
          <p:cNvPr id="89092" name="TextBox 11"/>
          <p:cNvSpPr txBox="1">
            <a:spLocks noChangeArrowheads="1"/>
          </p:cNvSpPr>
          <p:nvPr/>
        </p:nvSpPr>
        <p:spPr bwMode="auto">
          <a:xfrm>
            <a:off x="773660" y="6284236"/>
            <a:ext cx="408211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1000" i="1" dirty="0">
                <a:solidFill>
                  <a:srgbClr val="7F7F7F"/>
                </a:solidFill>
              </a:rPr>
              <a:t>Image Source: @STEMspire  </a:t>
            </a:r>
            <a:r>
              <a:rPr lang="en-IE" altLang="x-none" sz="1000" dirty="0">
                <a:solidFill>
                  <a:srgbClr val="7F7F7F"/>
                </a:solidFill>
                <a:hlinkClick r:id="rId3"/>
              </a:rPr>
              <a:t>More information about Karen</a:t>
            </a:r>
            <a:endParaRPr lang="en-IE" altLang="x-none" sz="1000" dirty="0">
              <a:solidFill>
                <a:srgbClr val="7F7F7F"/>
              </a:solidFill>
            </a:endParaRPr>
          </a:p>
          <a:p>
            <a:pPr eaLnBrk="1" hangingPunct="1"/>
            <a:r>
              <a:rPr kumimoji="1" lang="en-US" altLang="ja-JP" sz="1000" dirty="0">
                <a:solidFill>
                  <a:srgbClr val="7F7F7F"/>
                </a:solidFill>
                <a:cs typeface="Yu Gothic" charset="-128"/>
              </a:rPr>
              <a:t>Karen is also author of: </a:t>
            </a:r>
            <a:r>
              <a:rPr lang="en-IE" altLang="x-none" sz="1000" i="1" dirty="0">
                <a:solidFill>
                  <a:srgbClr val="7F7F7F"/>
                </a:solidFill>
              </a:rPr>
              <a:t>Unlocking Your Brilliance: Smart Strategies for Women to Thrive in Science, Technology, Engineering, and Math</a:t>
            </a:r>
          </a:p>
          <a:p>
            <a:pPr eaLnBrk="1" hangingPunct="1"/>
            <a:endParaRPr lang="ja-JP" altLang="en-US" sz="1000" dirty="0">
              <a:solidFill>
                <a:srgbClr val="7F7F7F"/>
              </a:solidFill>
              <a:cs typeface="Yu Gothic" charset="-128"/>
            </a:endParaRPr>
          </a:p>
          <a:p>
            <a:pPr eaLnBrk="1" hangingPunct="1"/>
            <a:endParaRPr lang="en-IE" altLang="x-none" sz="1000" i="1" dirty="0">
              <a:solidFill>
                <a:srgbClr val="7F7F7F"/>
              </a:solidFill>
            </a:endParaRPr>
          </a:p>
        </p:txBody>
      </p:sp>
    </p:spTree>
    <p:extLst>
      <p:ext uri="{BB962C8B-B14F-4D97-AF65-F5344CB8AC3E}">
        <p14:creationId xmlns:p14="http://schemas.microsoft.com/office/powerpoint/2010/main" val="318991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84249" y="664287"/>
            <a:ext cx="8540750" cy="697353"/>
          </a:xfrm>
        </p:spPr>
        <p:txBody>
          <a:bodyPr>
            <a:noAutofit/>
          </a:bodyPr>
          <a:lstStyle/>
          <a:p>
            <a:r>
              <a:rPr lang="pl-PL" altLang="ja-JP" b="1" dirty="0">
                <a:solidFill>
                  <a:srgbClr val="E95273"/>
                </a:solidFill>
                <a:ea typeface="MS PGothic" charset="-128"/>
                <a:cs typeface="MS PGothic" charset="-128"/>
              </a:rPr>
              <a:t>Odblokowanie blasku dzięki Karen Purcell </a:t>
            </a:r>
            <a:r>
              <a:rPr lang="pl-PL" altLang="ja-JP" sz="2800" i="1" dirty="0">
                <a:ea typeface="MS PGothic" charset="-128"/>
                <a:cs typeface="MS PGothic" charset="-128"/>
              </a:rPr>
              <a:t> Jak pokonać barierę płci oraz syndrom oszustwa</a:t>
            </a:r>
            <a:endParaRPr lang="en-US" altLang="x-none" sz="2800" dirty="0">
              <a:solidFill>
                <a:srgbClr val="E95273"/>
              </a:solidFill>
            </a:endParaRPr>
          </a:p>
        </p:txBody>
      </p:sp>
      <p:sp>
        <p:nvSpPr>
          <p:cNvPr id="90114" name="Text Placeholder 5"/>
          <p:cNvSpPr>
            <a:spLocks noGrp="1"/>
          </p:cNvSpPr>
          <p:nvPr>
            <p:ph type="body" sz="quarter" idx="14"/>
          </p:nvPr>
        </p:nvSpPr>
        <p:spPr>
          <a:xfrm>
            <a:off x="3000375" y="2101296"/>
            <a:ext cx="9121147" cy="3975101"/>
          </a:xfrm>
        </p:spPr>
        <p:txBody>
          <a:bodyPr/>
          <a:lstStyle/>
          <a:p>
            <a:pPr>
              <a:lnSpc>
                <a:spcPct val="20000"/>
              </a:lnSpc>
              <a:spcBef>
                <a:spcPct val="0"/>
              </a:spcBef>
            </a:pPr>
            <a:endParaRPr lang="en-IE" altLang="x-none" dirty="0">
              <a:solidFill>
                <a:srgbClr val="525252"/>
              </a:solidFill>
            </a:endParaRPr>
          </a:p>
          <a:p>
            <a:pPr>
              <a:lnSpc>
                <a:spcPct val="20000"/>
              </a:lnSpc>
              <a:spcBef>
                <a:spcPct val="0"/>
              </a:spcBef>
            </a:pPr>
            <a:endParaRPr lang="en-IE" altLang="x-none" dirty="0">
              <a:solidFill>
                <a:srgbClr val="525252"/>
              </a:solidFill>
            </a:endParaRPr>
          </a:p>
          <a:p>
            <a:r>
              <a:rPr lang="pl-PL" altLang="x-none" b="1" dirty="0">
                <a:solidFill>
                  <a:srgbClr val="10B1A2"/>
                </a:solidFill>
              </a:rPr>
              <a:t>Jakie są najlepsze sposoby na pokonanie przez kobiety barier związanych z płcią?</a:t>
            </a:r>
          </a:p>
          <a:p>
            <a:r>
              <a:rPr lang="pl-PL" altLang="x-none" b="1" dirty="0">
                <a:solidFill>
                  <a:srgbClr val="E95273"/>
                </a:solidFill>
              </a:rPr>
              <a:t>Karen</a:t>
            </a:r>
            <a:r>
              <a:rPr lang="pl-PL" altLang="x-none" b="1" dirty="0">
                <a:solidFill>
                  <a:srgbClr val="10B1A2"/>
                </a:solidFill>
              </a:rPr>
              <a:t>: </a:t>
            </a:r>
            <a:r>
              <a:rPr lang="pl-PL" altLang="x-none" dirty="0"/>
              <a:t>Miej pewność siebie i bądź obecny. Nie pozwól, aby postawy i działania innych ludzi Cię zawiodły.</a:t>
            </a:r>
          </a:p>
          <a:p>
            <a:r>
              <a:rPr lang="pl-PL" altLang="x-none" b="1" dirty="0">
                <a:solidFill>
                  <a:srgbClr val="10B1A2"/>
                </a:solidFill>
              </a:rPr>
              <a:t>Jak przezwyciężyć „zespół oszusta”?</a:t>
            </a:r>
          </a:p>
          <a:p>
            <a:r>
              <a:rPr lang="pl-PL" altLang="x-none" b="1" dirty="0">
                <a:solidFill>
                  <a:srgbClr val="E95273"/>
                </a:solidFill>
              </a:rPr>
              <a:t>Karen</a:t>
            </a:r>
            <a:r>
              <a:rPr lang="pl-PL" altLang="x-none" dirty="0"/>
              <a:t>: </a:t>
            </a:r>
            <a:r>
              <a:rPr lang="pl-PL" altLang="x-none" dirty="0" err="1"/>
              <a:t>Ruth</a:t>
            </a:r>
            <a:r>
              <a:rPr lang="pl-PL" altLang="x-none" dirty="0"/>
              <a:t> </a:t>
            </a:r>
            <a:r>
              <a:rPr lang="pl-PL" altLang="x-none" dirty="0" err="1"/>
              <a:t>Charney</a:t>
            </a:r>
            <a:r>
              <a:rPr lang="pl-PL" altLang="x-none" dirty="0"/>
              <a:t>, prezes </a:t>
            </a:r>
            <a:r>
              <a:rPr lang="pl-PL" altLang="x-none" dirty="0" err="1"/>
              <a:t>Association</a:t>
            </a:r>
            <a:r>
              <a:rPr lang="pl-PL" altLang="x-none" dirty="0"/>
              <a:t> for </a:t>
            </a:r>
            <a:r>
              <a:rPr lang="pl-PL" altLang="x-none" dirty="0" err="1"/>
              <a:t>Women</a:t>
            </a:r>
            <a:r>
              <a:rPr lang="pl-PL" altLang="x-none" dirty="0"/>
              <a:t> in </a:t>
            </a:r>
            <a:r>
              <a:rPr lang="pl-PL" altLang="x-none" dirty="0" err="1"/>
              <a:t>Mathematics</a:t>
            </a:r>
            <a:r>
              <a:rPr lang="pl-PL" altLang="x-none" dirty="0"/>
              <a:t>, mówi: „Każdy miał kryzys zaufania. Jako student zastanawiasz się, czy będziesz dobry. A kiedy znajdziesz pracę, jesteś przekonany, że nie jesteś aż tak dobry i nie należysz tam. Wraz z wiekiem </a:t>
            </a:r>
            <a:r>
              <a:rPr lang="pl-PL" altLang="x-none" dirty="0" err="1"/>
              <a:t>symdrom</a:t>
            </a:r>
            <a:r>
              <a:rPr lang="pl-PL" altLang="x-none" dirty="0"/>
              <a:t> oszusta ustępuje, ale nigdy nie całkowicie. Aby sobie z tym poradzić, musisz znaleźć budowniczych zaufania i zachować zaufanie ”.</a:t>
            </a:r>
            <a:endParaRPr lang="en-US" altLang="x-none" dirty="0"/>
          </a:p>
        </p:txBody>
      </p:sp>
      <p:sp>
        <p:nvSpPr>
          <p:cNvPr id="90115" name="Text Placeholder 4"/>
          <p:cNvSpPr txBox="1">
            <a:spLocks/>
          </p:cNvSpPr>
          <p:nvPr/>
        </p:nvSpPr>
        <p:spPr bwMode="auto">
          <a:xfrm>
            <a:off x="3387725" y="1361640"/>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038900-FC65-436B-91AB-95ABB38B0441}"/>
              </a:ext>
            </a:extLst>
          </p:cNvPr>
          <p:cNvSpPr/>
          <p:nvPr/>
        </p:nvSpPr>
        <p:spPr>
          <a:xfrm>
            <a:off x="10510" y="6397438"/>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372077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pl-PL" altLang="ja-JP" sz="2800" b="1" dirty="0">
                <a:solidFill>
                  <a:srgbClr val="E95273"/>
                </a:solidFill>
                <a:ea typeface="MS PGothic" charset="-128"/>
                <a:cs typeface="MS PGothic" charset="-128"/>
              </a:rPr>
              <a:t>Odblokowanie blasku dzięki Karen Purcell </a:t>
            </a:r>
          </a:p>
          <a:p>
            <a:r>
              <a:rPr lang="pl-PL" altLang="ja-JP" sz="2800" i="1" dirty="0">
                <a:ea typeface="MS PGothic" charset="-128"/>
                <a:cs typeface="MS PGothic" charset="-128"/>
              </a:rPr>
              <a:t> Jak pokonać barierę płci oraz syndrom oszustwa</a:t>
            </a:r>
            <a:endParaRPr lang="en-US" altLang="x-none" sz="2800" dirty="0">
              <a:solidFill>
                <a:srgbClr val="E95273"/>
              </a:solidFill>
            </a:endParaRPr>
          </a:p>
          <a:p>
            <a:endParaRPr lang="en-US" altLang="x-none" sz="2800" dirty="0">
              <a:solidFill>
                <a:srgbClr val="E95273"/>
              </a:solidFill>
            </a:endParaRPr>
          </a:p>
        </p:txBody>
      </p:sp>
      <p:sp>
        <p:nvSpPr>
          <p:cNvPr id="90114" name="Text Placeholder 5"/>
          <p:cNvSpPr>
            <a:spLocks noGrp="1"/>
          </p:cNvSpPr>
          <p:nvPr>
            <p:ph type="body" sz="quarter" idx="14"/>
          </p:nvPr>
        </p:nvSpPr>
        <p:spPr>
          <a:xfrm>
            <a:off x="3000375" y="2101296"/>
            <a:ext cx="9121147" cy="3975101"/>
          </a:xfrm>
        </p:spPr>
        <p:txBody>
          <a:bodyPr/>
          <a:lstStyle/>
          <a:p>
            <a:r>
              <a:rPr lang="pl-PL" altLang="x-none" b="1" dirty="0">
                <a:solidFill>
                  <a:srgbClr val="10B1A2"/>
                </a:solidFill>
              </a:rPr>
              <a:t>Czy znalezienie budowniczych zaufania jest szczególne dla kobiet w STEM czy dla kogokolwiek?</a:t>
            </a:r>
          </a:p>
          <a:p>
            <a:r>
              <a:rPr lang="pl-PL" altLang="x-none" b="1" dirty="0">
                <a:solidFill>
                  <a:srgbClr val="E95273"/>
                </a:solidFill>
              </a:rPr>
              <a:t>Karen</a:t>
            </a:r>
            <a:r>
              <a:rPr lang="pl-PL" altLang="x-none" dirty="0"/>
              <a:t>:  Ponieważ jesteś otoczony przez tak wielu mężczyzn, że może to osłabić twoją pewność siebie, szczególnie jeśli próbują cię umniejszać lub z tobą rozmawiać. Na przykład w mojej specjalizacji zajmujemy się projektowaniem oświetlenia i zasilania dla projektów budowlanych i wychodzenia w teren. Wiele razy ktoś myślał, że jestem asystentem, a nie inżynierem. Potem otworzyłam usta i zdali sobie sprawę, że jestem inżynierem. To wtedy pracowałam dla Toma, a oni zwrócili się do niego o zgodę, w przeciwieństwie do uświadomienia sobie, że to, co mówiłam, było prawdą. To strzał w twoją pewność siebie - gdy ktoś tak naprawdę nie wierzy w to, co mówisz. To jest bardziej dominujące w STEM.</a:t>
            </a:r>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134025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FBD7C4-8F13-4CAA-9784-3D1ECA148F29}"/>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474621" y="1070310"/>
            <a:ext cx="4717379" cy="4717379"/>
          </a:xfrm>
          <a:prstGeom prst="rect">
            <a:avLst/>
          </a:prstGeom>
        </p:spPr>
      </p:pic>
      <p:sp>
        <p:nvSpPr>
          <p:cNvPr id="15" name="Text Placeholder 14"/>
          <p:cNvSpPr>
            <a:spLocks noGrp="1"/>
          </p:cNvSpPr>
          <p:nvPr>
            <p:ph type="body" sz="quarter" idx="13"/>
          </p:nvPr>
        </p:nvSpPr>
        <p:spPr>
          <a:xfrm>
            <a:off x="505763" y="1991442"/>
            <a:ext cx="6104762" cy="2497338"/>
          </a:xfrm>
        </p:spPr>
        <p:txBody>
          <a:bodyPr rtlCol="0">
            <a:noAutofit/>
          </a:bodyPr>
          <a:lstStyle/>
          <a:p>
            <a:pPr algn="l">
              <a:defRPr/>
            </a:pPr>
            <a:r>
              <a:rPr lang="en-US" sz="4800" b="1" i="0" dirty="0"/>
              <a:t>SE</a:t>
            </a:r>
            <a:r>
              <a:rPr lang="pl-PL" sz="4800" b="1" i="0" dirty="0"/>
              <a:t>KCJA</a:t>
            </a:r>
            <a:r>
              <a:rPr lang="en-US" sz="4800" b="1" i="0" dirty="0"/>
              <a:t> 1:</a:t>
            </a:r>
            <a:endParaRPr lang="pl-PL" sz="4800" b="1" i="0" dirty="0"/>
          </a:p>
          <a:p>
            <a:pPr algn="l">
              <a:defRPr/>
            </a:pPr>
            <a:r>
              <a:rPr lang="pl-PL" sz="4800" b="1" i="0" dirty="0"/>
              <a:t>Jak zostać odnoszącym sukcesy przedsiębiorcą</a:t>
            </a:r>
            <a:endParaRPr lang="en-US" sz="4800" b="1" i="0" dirty="0"/>
          </a:p>
          <a:p>
            <a:pPr algn="l"/>
            <a:r>
              <a:rPr lang="pl-PL" sz="2400" i="0" dirty="0"/>
              <a:t>Dlaczego umiejętności i cechy są tak ważne i jak je rozwijać, abyś mógł odnieść sukces jako przedsiębiorca.</a:t>
            </a:r>
          </a:p>
          <a:p>
            <a:pPr algn="l"/>
            <a:endParaRPr lang="en-US" sz="1400" b="1" i="0" dirty="0"/>
          </a:p>
        </p:txBody>
      </p:sp>
    </p:spTree>
    <p:extLst>
      <p:ext uri="{BB962C8B-B14F-4D97-AF65-F5344CB8AC3E}">
        <p14:creationId xmlns:p14="http://schemas.microsoft.com/office/powerpoint/2010/main" val="25295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pl-PL" altLang="ja-JP" sz="2800" b="1" dirty="0">
                <a:solidFill>
                  <a:srgbClr val="E95273"/>
                </a:solidFill>
                <a:ea typeface="MS PGothic" charset="-128"/>
                <a:cs typeface="MS PGothic" charset="-128"/>
              </a:rPr>
              <a:t>Odblokowanie blasku dzięki Karen Purcell </a:t>
            </a:r>
          </a:p>
          <a:p>
            <a:r>
              <a:rPr lang="pl-PL" altLang="ja-JP" sz="2800" i="1" dirty="0">
                <a:ea typeface="MS PGothic" charset="-128"/>
                <a:cs typeface="MS PGothic" charset="-128"/>
              </a:rPr>
              <a:t> Jak pokonać barierę płci oraz syndrom oszustwa</a:t>
            </a:r>
            <a:endParaRPr lang="en-US" altLang="x-none" sz="2800" dirty="0">
              <a:solidFill>
                <a:srgbClr val="E95273"/>
              </a:solidFill>
            </a:endParaRPr>
          </a:p>
          <a:p>
            <a:endParaRPr lang="en-US" altLang="x-none" sz="2800" dirty="0">
              <a:solidFill>
                <a:srgbClr val="E95273"/>
              </a:solidFill>
            </a:endParaRPr>
          </a:p>
        </p:txBody>
      </p:sp>
      <p:sp>
        <p:nvSpPr>
          <p:cNvPr id="90114" name="Text Placeholder 5"/>
          <p:cNvSpPr>
            <a:spLocks noGrp="1"/>
          </p:cNvSpPr>
          <p:nvPr>
            <p:ph type="body" sz="quarter" idx="14"/>
          </p:nvPr>
        </p:nvSpPr>
        <p:spPr>
          <a:xfrm>
            <a:off x="3699641" y="2101296"/>
            <a:ext cx="8421881" cy="3975101"/>
          </a:xfrm>
        </p:spPr>
        <p:txBody>
          <a:bodyPr/>
          <a:lstStyle/>
          <a:p>
            <a:r>
              <a:rPr lang="pl-PL" altLang="x-none" b="1" dirty="0">
                <a:solidFill>
                  <a:srgbClr val="10B1A2"/>
                </a:solidFill>
              </a:rPr>
              <a:t>Mówisz, że głównym powodem, dla którego kobiety powinny przejść do STEM, jest projekt produktu, np. systemy wczesnego rozpoznawania głosu reagowały tylko na głosy męskie, tak że głosy kobiet dosłownie nie były słyszane. Co bardziej niebezpieczne, poduszki powietrzne w samochodach zostały zaprojektowane dla męskich rozmiarów ciała.</a:t>
            </a:r>
            <a:endParaRPr lang="pl-PL" altLang="x-none" dirty="0"/>
          </a:p>
          <a:p>
            <a:r>
              <a:rPr lang="pl-PL" altLang="x-none" b="1" dirty="0">
                <a:solidFill>
                  <a:srgbClr val="E95273"/>
                </a:solidFill>
              </a:rPr>
              <a:t>Karen</a:t>
            </a:r>
            <a:r>
              <a:rPr lang="pl-PL" altLang="x-none" dirty="0"/>
              <a:t>: Tak, systemy zostały pierwotnie skalibrowane, aby rozpoznawać męskie głosy, ponieważ tylko mężczyźni projektowali takie produkty. Ale każdy ma do czynienia z poduszkami powietrznymi na co dzień. Tak więc wkład kobiet w projektowaniu produktu robi ogromną różnicę.</a:t>
            </a:r>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304883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pl-PL" altLang="ja-JP" sz="2800" b="1" dirty="0">
                <a:solidFill>
                  <a:srgbClr val="E95273"/>
                </a:solidFill>
                <a:ea typeface="MS PGothic" charset="-128"/>
                <a:cs typeface="MS PGothic" charset="-128"/>
              </a:rPr>
              <a:t>Odblokowanie blasku dzięki Karen Purcell </a:t>
            </a:r>
          </a:p>
          <a:p>
            <a:r>
              <a:rPr lang="pl-PL" altLang="ja-JP" sz="2800" i="1" dirty="0">
                <a:ea typeface="MS PGothic" charset="-128"/>
                <a:cs typeface="MS PGothic" charset="-128"/>
              </a:rPr>
              <a:t> Jak pokonać barierę płci oraz syndrom oszustwa</a:t>
            </a:r>
            <a:endParaRPr lang="en-US" altLang="x-none" sz="2800" dirty="0">
              <a:solidFill>
                <a:srgbClr val="E95273"/>
              </a:solidFill>
            </a:endParaRPr>
          </a:p>
          <a:p>
            <a:endParaRPr lang="en-US" altLang="x-none" sz="2800" dirty="0">
              <a:solidFill>
                <a:srgbClr val="E95273"/>
              </a:solidFill>
            </a:endParaRPr>
          </a:p>
        </p:txBody>
      </p:sp>
      <p:sp>
        <p:nvSpPr>
          <p:cNvPr id="90114" name="Text Placeholder 5"/>
          <p:cNvSpPr>
            <a:spLocks noGrp="1"/>
          </p:cNvSpPr>
          <p:nvPr>
            <p:ph type="body" sz="quarter" idx="14"/>
          </p:nvPr>
        </p:nvSpPr>
        <p:spPr>
          <a:xfrm>
            <a:off x="3058511" y="2101296"/>
            <a:ext cx="9063012" cy="3975101"/>
          </a:xfrm>
        </p:spPr>
        <p:txBody>
          <a:bodyPr/>
          <a:lstStyle/>
          <a:p>
            <a:r>
              <a:rPr lang="pl-PL" altLang="x-none" b="1" dirty="0">
                <a:solidFill>
                  <a:srgbClr val="10B1A2"/>
                </a:solidFill>
              </a:rPr>
              <a:t>Czy uważasz, że ma znaczenie, czy kobieta ma mentora męskiego / żeńskiego?</a:t>
            </a:r>
          </a:p>
          <a:p>
            <a:r>
              <a:rPr lang="pl-PL" altLang="x-none" b="1" dirty="0">
                <a:solidFill>
                  <a:srgbClr val="E95273"/>
                </a:solidFill>
              </a:rPr>
              <a:t>Karen</a:t>
            </a:r>
            <a:r>
              <a:rPr lang="pl-PL" altLang="x-none" dirty="0"/>
              <a:t>: To nie ma znaczenia. Jedną z zalet posiadania kobiety jest to, że może dzielić się doświadczeniem na polu zdominowanym przez mężczyzn, ale tak naprawdę nie sądzę, żeby to miało znaczenie</a:t>
            </a:r>
          </a:p>
          <a:p>
            <a:r>
              <a:rPr lang="pl-PL" altLang="x-none" b="1" dirty="0">
                <a:solidFill>
                  <a:srgbClr val="10B1A2"/>
                </a:solidFill>
              </a:rPr>
              <a:t>Czy masz inne porady dla kobiet-przedsiębiorców w STEM? </a:t>
            </a:r>
          </a:p>
          <a:p>
            <a:r>
              <a:rPr lang="pl-PL" altLang="x-none" b="1" dirty="0">
                <a:solidFill>
                  <a:srgbClr val="E95273"/>
                </a:solidFill>
              </a:rPr>
              <a:t>Karen</a:t>
            </a:r>
            <a:r>
              <a:rPr lang="pl-PL" altLang="x-none" dirty="0"/>
              <a:t>: Bycie częścią każdej grupy wsparcia, która jest zorientowana na biznes i nawiązywanie kontaktów ma zasadnicze znaczenie dla sukcesu. Okazanie pewności siebie jest naprawdę ważne. Kiedy byłam w szkole, nie nauczyłam się niczego o prowadzeniu firmy. Po prostu podążałam za swoimi marzeniami i pasjami, uczyłam się i potykałam po drodze. Wtedy zdecydowanie pomogły zewnętrzne grupy wsparcia.</a:t>
            </a:r>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138594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06EB87-CBA5-4E80-96C9-18F564AE8DF0}"/>
              </a:ext>
            </a:extLst>
          </p:cNvPr>
          <p:cNvSpPr>
            <a:spLocks noGrp="1"/>
          </p:cNvSpPr>
          <p:nvPr>
            <p:ph type="body" sz="quarter" idx="13"/>
          </p:nvPr>
        </p:nvSpPr>
        <p:spPr>
          <a:xfrm>
            <a:off x="505764" y="1152525"/>
            <a:ext cx="6180786" cy="4905375"/>
          </a:xfrm>
        </p:spPr>
        <p:txBody>
          <a:bodyPr>
            <a:normAutofit fontScale="25000" lnSpcReduction="20000"/>
          </a:bodyPr>
          <a:lstStyle/>
          <a:p>
            <a:pPr algn="l">
              <a:lnSpc>
                <a:spcPct val="120000"/>
              </a:lnSpc>
              <a:spcBef>
                <a:spcPts val="0"/>
              </a:spcBef>
            </a:pPr>
            <a:r>
              <a:rPr lang="en-US" sz="17600" b="1" i="0" dirty="0"/>
              <a:t>S</a:t>
            </a:r>
            <a:r>
              <a:rPr lang="pl-PL" sz="17600" b="1" i="0" dirty="0" err="1"/>
              <a:t>ekcja</a:t>
            </a:r>
            <a:r>
              <a:rPr lang="en-US" sz="17600" b="1" i="0" dirty="0"/>
              <a:t> 3</a:t>
            </a:r>
          </a:p>
          <a:p>
            <a:pPr algn="l">
              <a:lnSpc>
                <a:spcPct val="120000"/>
              </a:lnSpc>
              <a:spcBef>
                <a:spcPts val="0"/>
              </a:spcBef>
            </a:pPr>
            <a:endParaRPr lang="pl-PL" sz="14200" b="1" i="0" dirty="0"/>
          </a:p>
          <a:p>
            <a:pPr algn="l">
              <a:lnSpc>
                <a:spcPct val="120000"/>
              </a:lnSpc>
              <a:spcBef>
                <a:spcPts val="0"/>
              </a:spcBef>
            </a:pPr>
            <a:endParaRPr lang="pl-PL" sz="14200" b="1" i="0" dirty="0"/>
          </a:p>
          <a:p>
            <a:pPr algn="l">
              <a:lnSpc>
                <a:spcPct val="120000"/>
              </a:lnSpc>
              <a:spcBef>
                <a:spcPts val="0"/>
              </a:spcBef>
            </a:pPr>
            <a:r>
              <a:rPr lang="pl-PL" sz="14200" b="1" i="0" dirty="0"/>
              <a:t>Studia przypadków prawdziwych kobiet-przedsiębiorców w inżynierii (i STEM)</a:t>
            </a:r>
          </a:p>
          <a:p>
            <a:pPr algn="l">
              <a:lnSpc>
                <a:spcPct val="120000"/>
              </a:lnSpc>
              <a:spcBef>
                <a:spcPts val="0"/>
              </a:spcBef>
            </a:pPr>
            <a:endParaRPr lang="pl-PL" sz="14200" b="1" i="0" dirty="0"/>
          </a:p>
          <a:p>
            <a:pPr algn="l">
              <a:lnSpc>
                <a:spcPct val="120000"/>
              </a:lnSpc>
              <a:spcBef>
                <a:spcPts val="0"/>
              </a:spcBef>
            </a:pPr>
            <a:endParaRPr lang="en-US" sz="14200" b="1" i="0" dirty="0"/>
          </a:p>
          <a:p>
            <a:pPr algn="l">
              <a:lnSpc>
                <a:spcPct val="120000"/>
              </a:lnSpc>
              <a:spcBef>
                <a:spcPts val="0"/>
              </a:spcBef>
            </a:pPr>
            <a:endParaRPr lang="en-US" sz="14200" b="1" i="0" dirty="0"/>
          </a:p>
          <a:p>
            <a:pPr algn="l">
              <a:lnSpc>
                <a:spcPct val="120000"/>
              </a:lnSpc>
              <a:spcBef>
                <a:spcPts val="0"/>
              </a:spcBef>
            </a:pPr>
            <a:endParaRPr lang="en-US" altLang="ja-JP" sz="9600" i="0" dirty="0"/>
          </a:p>
          <a:p>
            <a:pPr algn="l">
              <a:lnSpc>
                <a:spcPct val="120000"/>
              </a:lnSpc>
              <a:spcBef>
                <a:spcPts val="0"/>
              </a:spcBef>
            </a:pPr>
            <a:endParaRPr lang="en-IE" sz="9600" i="0" dirty="0"/>
          </a:p>
        </p:txBody>
      </p:sp>
      <p:pic>
        <p:nvPicPr>
          <p:cNvPr id="2050" name="Picture 2" descr="Cog, corporation, female, leader, management icon">
            <a:extLst>
              <a:ext uri="{FF2B5EF4-FFF2-40B4-BE49-F238E27FC236}">
                <a16:creationId xmlns:a16="http://schemas.microsoft.com/office/drawing/2014/main" id="{1771323C-34F7-4F03-ABFC-6CB578E10E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0730" y="2890345"/>
            <a:ext cx="3260835" cy="326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Talita Holzer, </a:t>
            </a:r>
            <a:r>
              <a:rPr lang="en-IE" b="1" u="sng" dirty="0">
                <a:hlinkClick r:id="rId2"/>
              </a:rPr>
              <a:t>waytoB</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pl-PL" b="1" dirty="0" err="1"/>
              <a:t>Talita</a:t>
            </a:r>
            <a:r>
              <a:rPr lang="pl-PL" b="1" dirty="0"/>
              <a:t> Holzer </a:t>
            </a:r>
            <a:r>
              <a:rPr lang="pl-PL" dirty="0"/>
              <a:t>jest prezesem i współzałożycielem </a:t>
            </a:r>
            <a:r>
              <a:rPr lang="pl-PL" b="1" dirty="0" err="1"/>
              <a:t>waytoB</a:t>
            </a:r>
            <a:r>
              <a:rPr lang="pl-PL" dirty="0"/>
              <a:t>. Jest inżynierem produkcji i adwokatem ds. Różnorodności i integracji.</a:t>
            </a:r>
          </a:p>
          <a:p>
            <a:r>
              <a:rPr lang="en-IE" b="1" dirty="0" err="1"/>
              <a:t>waytoB</a:t>
            </a:r>
            <a:r>
              <a:rPr lang="en-IE" b="1" dirty="0"/>
              <a:t> </a:t>
            </a:r>
            <a:r>
              <a:rPr lang="pl-PL" b="1" dirty="0" err="1"/>
              <a:t>jedt</a:t>
            </a:r>
            <a:r>
              <a:rPr lang="pl-PL" b="1" dirty="0"/>
              <a:t> nagrodzonym</a:t>
            </a:r>
            <a:r>
              <a:rPr lang="en-IE" u="sng" dirty="0">
                <a:hlinkClick r:id="rId3"/>
              </a:rPr>
              <a:t> </a:t>
            </a:r>
            <a:r>
              <a:rPr lang="pl-PL" u="sng" dirty="0">
                <a:hlinkClick r:id="rId3"/>
              </a:rPr>
              <a:t>Irlandzkim </a:t>
            </a:r>
            <a:r>
              <a:rPr lang="en-IE" u="sng" dirty="0" err="1">
                <a:hlinkClick r:id="rId3"/>
              </a:rPr>
              <a:t>startup</a:t>
            </a:r>
            <a:r>
              <a:rPr lang="pl-PL" u="sng" dirty="0"/>
              <a:t>em</a:t>
            </a:r>
            <a:r>
              <a:rPr lang="en-IE" dirty="0"/>
              <a:t> </a:t>
            </a:r>
            <a:r>
              <a:rPr lang="pl-PL" dirty="0"/>
              <a:t>który pomaga osobom niepełnosprawnym intelektualnie stać się bardziej niezależnymi. Platforma składa się z dwóch stron - jednej dla użytkownika i jednej dla partnera. Spersonalizowane treści, czujnik tętna i przycisk napadowy to tylko kilka funkcji zaprojektowanych w celu zapewnienia bezpieczeństwa przez cały czas.</a:t>
            </a:r>
          </a:p>
          <a:p>
            <a:endParaRPr lang="en-IE" sz="1200" dirty="0">
              <a:hlinkClick r:id="rId4"/>
            </a:endParaRPr>
          </a:p>
          <a:p>
            <a:r>
              <a:rPr lang="en-IE" sz="1200" dirty="0">
                <a:hlinkClick r:id="rId4"/>
              </a:rPr>
              <a:t>https://www.women-in-tech-dublin.com/blog/top-7-innovative-female-led-irish-startups</a:t>
            </a:r>
            <a:endParaRPr lang="en-IE" sz="1200" dirty="0"/>
          </a:p>
          <a:p>
            <a:endParaRPr lang="en-IE" sz="1200" dirty="0"/>
          </a:p>
        </p:txBody>
      </p:sp>
      <p:pic>
        <p:nvPicPr>
          <p:cNvPr id="5122" name="Picture 2" descr="Talita Holzer-1">
            <a:extLst>
              <a:ext uri="{FF2B5EF4-FFF2-40B4-BE49-F238E27FC236}">
                <a16:creationId xmlns:a16="http://schemas.microsoft.com/office/drawing/2014/main" id="{3649D067-B5A2-4884-84B6-CB43125A06C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9922" y="3095537"/>
            <a:ext cx="2359447" cy="2673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11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1093075"/>
            <a:ext cx="7407087" cy="786059"/>
          </a:xfrm>
        </p:spPr>
        <p:txBody>
          <a:bodyPr>
            <a:normAutofit/>
          </a:bodyPr>
          <a:lstStyle/>
          <a:p>
            <a:pPr>
              <a:lnSpc>
                <a:spcPct val="120000"/>
              </a:lnSpc>
              <a:spcBef>
                <a:spcPts val="0"/>
              </a:spcBef>
            </a:pPr>
            <a:r>
              <a:rPr lang="en-IE" b="1" dirty="0">
                <a:solidFill>
                  <a:srgbClr val="E63275"/>
                </a:solidFill>
              </a:rPr>
              <a:t>Brenda Romero, </a:t>
            </a:r>
            <a:r>
              <a:rPr lang="en-IE" b="1" u="sng" dirty="0">
                <a:hlinkClick r:id="rId2"/>
              </a:rPr>
              <a:t>Romero Games</a:t>
            </a:r>
            <a:endParaRPr lang="en-IE" b="1" dirty="0"/>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pPr>
              <a:spcBef>
                <a:spcPts val="300"/>
              </a:spcBef>
              <a:defRPr/>
            </a:pPr>
            <a:endParaRPr lang="en-IE" sz="2800" dirty="0"/>
          </a:p>
          <a:p>
            <a:r>
              <a:rPr lang="en-IE" b="1" dirty="0"/>
              <a:t>Romero Games </a:t>
            </a:r>
            <a:r>
              <a:rPr lang="en-IE" dirty="0"/>
              <a:t>z </a:t>
            </a:r>
            <a:r>
              <a:rPr lang="en-IE" dirty="0" err="1"/>
              <a:t>siedzibą</a:t>
            </a:r>
            <a:r>
              <a:rPr lang="en-IE" dirty="0"/>
              <a:t> w Galway to </a:t>
            </a:r>
            <a:r>
              <a:rPr lang="en-IE" dirty="0" err="1"/>
              <a:t>nagr</a:t>
            </a:r>
            <a:r>
              <a:rPr lang="pl-PL" dirty="0"/>
              <a:t>o</a:t>
            </a:r>
            <a:r>
              <a:rPr lang="en-IE" dirty="0" err="1"/>
              <a:t>dz</a:t>
            </a:r>
            <a:r>
              <a:rPr lang="pl-PL" dirty="0"/>
              <a:t>o</a:t>
            </a:r>
            <a:r>
              <a:rPr lang="en-IE" dirty="0"/>
              <a:t>ne studio BAFTA za </a:t>
            </a:r>
            <a:r>
              <a:rPr lang="en-IE" dirty="0" err="1"/>
              <a:t>strategiczną</a:t>
            </a:r>
            <a:r>
              <a:rPr lang="en-IE" dirty="0"/>
              <a:t> </a:t>
            </a:r>
            <a:r>
              <a:rPr lang="en-IE" dirty="0" err="1"/>
              <a:t>grą</a:t>
            </a:r>
            <a:r>
              <a:rPr lang="en-IE" dirty="0"/>
              <a:t> </a:t>
            </a:r>
            <a:r>
              <a:rPr lang="en-IE" b="1" dirty="0"/>
              <a:t>Empire of Sin</a:t>
            </a:r>
            <a:r>
              <a:rPr lang="en-IE" dirty="0"/>
              <a:t>. </a:t>
            </a:r>
            <a:r>
              <a:rPr lang="en-IE" b="1" dirty="0"/>
              <a:t>Brenda Romero </a:t>
            </a:r>
            <a:r>
              <a:rPr lang="en-IE" dirty="0"/>
              <a:t>jest </a:t>
            </a:r>
            <a:r>
              <a:rPr lang="en-IE" dirty="0" err="1"/>
              <a:t>dyrektorem</a:t>
            </a:r>
            <a:r>
              <a:rPr lang="en-IE" dirty="0"/>
              <a:t> </a:t>
            </a:r>
            <a:r>
              <a:rPr lang="en-IE" dirty="0" err="1"/>
              <a:t>generalnym</a:t>
            </a:r>
            <a:r>
              <a:rPr lang="en-IE" dirty="0"/>
              <a:t> Romero Games. </a:t>
            </a:r>
            <a:r>
              <a:rPr lang="en-IE" dirty="0" err="1"/>
              <a:t>Weszła</a:t>
            </a:r>
            <a:r>
              <a:rPr lang="en-IE" dirty="0"/>
              <a:t> do </a:t>
            </a:r>
            <a:r>
              <a:rPr lang="en-IE" dirty="0" err="1"/>
              <a:t>branży</a:t>
            </a:r>
            <a:r>
              <a:rPr lang="en-IE" dirty="0"/>
              <a:t> </a:t>
            </a:r>
            <a:r>
              <a:rPr lang="en-IE" dirty="0" err="1"/>
              <a:t>gier</a:t>
            </a:r>
            <a:r>
              <a:rPr lang="en-IE" dirty="0"/>
              <a:t> w 1981 </a:t>
            </a:r>
            <a:r>
              <a:rPr lang="en-IE" dirty="0" err="1"/>
              <a:t>roku</a:t>
            </a:r>
            <a:r>
              <a:rPr lang="en-IE" dirty="0"/>
              <a:t> </a:t>
            </a:r>
            <a:r>
              <a:rPr lang="en-IE" dirty="0" err="1"/>
              <a:t>i</a:t>
            </a:r>
            <a:r>
              <a:rPr lang="en-IE" dirty="0"/>
              <a:t> od </a:t>
            </a:r>
            <a:r>
              <a:rPr lang="en-IE" dirty="0" err="1"/>
              <a:t>tego</a:t>
            </a:r>
            <a:r>
              <a:rPr lang="en-IE" dirty="0"/>
              <a:t> </a:t>
            </a:r>
            <a:r>
              <a:rPr lang="en-IE" dirty="0" err="1"/>
              <a:t>czasu</a:t>
            </a:r>
            <a:r>
              <a:rPr lang="en-IE" dirty="0"/>
              <a:t> </a:t>
            </a:r>
            <a:r>
              <a:rPr lang="en-IE" dirty="0" err="1"/>
              <a:t>pracowała</a:t>
            </a:r>
            <a:r>
              <a:rPr lang="en-IE" dirty="0"/>
              <a:t> </a:t>
            </a:r>
            <a:r>
              <a:rPr lang="en-IE" dirty="0" err="1"/>
              <a:t>nad</a:t>
            </a:r>
            <a:r>
              <a:rPr lang="en-IE" dirty="0"/>
              <a:t> </a:t>
            </a:r>
            <a:r>
              <a:rPr lang="en-IE" dirty="0" err="1"/>
              <a:t>ponad</a:t>
            </a:r>
            <a:r>
              <a:rPr lang="en-IE" dirty="0"/>
              <a:t> 50 </a:t>
            </a:r>
            <a:r>
              <a:rPr lang="en-IE" dirty="0" err="1"/>
              <a:t>grami</a:t>
            </a:r>
            <a:r>
              <a:rPr lang="en-IE" dirty="0"/>
              <a:t>, w </a:t>
            </a:r>
            <a:r>
              <a:rPr lang="en-IE" dirty="0" err="1"/>
              <a:t>tym</a:t>
            </a:r>
            <a:r>
              <a:rPr lang="en-IE" dirty="0"/>
              <a:t> z </a:t>
            </a:r>
            <a:r>
              <a:rPr lang="en-IE" dirty="0" err="1"/>
              <a:t>serii</a:t>
            </a:r>
            <a:r>
              <a:rPr lang="en-IE" dirty="0"/>
              <a:t> </a:t>
            </a:r>
            <a:r>
              <a:rPr lang="en-IE" b="1" dirty="0"/>
              <a:t>Wizardry, Ghost Recon </a:t>
            </a:r>
            <a:r>
              <a:rPr lang="en-IE" dirty="0" err="1"/>
              <a:t>oraz</a:t>
            </a:r>
            <a:r>
              <a:rPr lang="en-IE" b="1" dirty="0"/>
              <a:t> Dungeons &amp; Dragons.</a:t>
            </a:r>
          </a:p>
          <a:p>
            <a:r>
              <a:rPr lang="en-IE" sz="1200" dirty="0">
                <a:hlinkClick r:id="rId3"/>
              </a:rPr>
              <a:t>https://www.women-in-tech-dublin.com/blog/top-7-innovative-female-led-irish-startups</a:t>
            </a:r>
            <a:endParaRPr lang="en-IE" sz="1200" dirty="0"/>
          </a:p>
          <a:p>
            <a:r>
              <a:rPr lang="en-IE" sz="1200" dirty="0">
                <a:hlinkClick r:id="rId4"/>
              </a:rPr>
              <a:t>https://www.lynda.com/Brenda-Romero/4851408-1.html</a:t>
            </a:r>
            <a:endParaRPr lang="en-IE" sz="1200" dirty="0"/>
          </a:p>
        </p:txBody>
      </p:sp>
      <p:pic>
        <p:nvPicPr>
          <p:cNvPr id="1028" name="Picture 4" descr="image of author Brenda Romero">
            <a:extLst>
              <a:ext uri="{FF2B5EF4-FFF2-40B4-BE49-F238E27FC236}">
                <a16:creationId xmlns:a16="http://schemas.microsoft.com/office/drawing/2014/main" id="{91B44296-9039-48DA-AC97-249D7697EE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7658" y="3211498"/>
            <a:ext cx="2381250"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9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Aine Kerr, </a:t>
            </a:r>
            <a:r>
              <a:rPr lang="en-IE" b="1" u="sng" dirty="0">
                <a:hlinkClick r:id="rId2"/>
              </a:rPr>
              <a:t>Kinzen</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pPr>
              <a:spcBef>
                <a:spcPts val="300"/>
              </a:spcBef>
              <a:defRPr/>
            </a:pPr>
            <a:endParaRPr lang="en-IE" sz="1200" dirty="0"/>
          </a:p>
          <a:p>
            <a:r>
              <a:rPr lang="pl-PL" b="1" dirty="0" err="1"/>
              <a:t>Áine</a:t>
            </a:r>
            <a:r>
              <a:rPr lang="pl-PL" b="1" dirty="0"/>
              <a:t> </a:t>
            </a:r>
            <a:r>
              <a:rPr lang="pl-PL" b="1" dirty="0" err="1"/>
              <a:t>Kerr</a:t>
            </a:r>
            <a:r>
              <a:rPr lang="pl-PL" b="1" dirty="0"/>
              <a:t> </a:t>
            </a:r>
            <a:r>
              <a:rPr lang="pl-PL" dirty="0"/>
              <a:t>jest COO i współzałożycielką </a:t>
            </a:r>
            <a:r>
              <a:rPr lang="pl-PL" b="1" dirty="0" err="1"/>
              <a:t>Kinzen</a:t>
            </a:r>
            <a:r>
              <a:rPr lang="pl-PL" dirty="0"/>
              <a:t>. </a:t>
            </a:r>
            <a:r>
              <a:rPr lang="pl-PL" dirty="0" err="1"/>
              <a:t>Kinzen</a:t>
            </a:r>
            <a:r>
              <a:rPr lang="pl-PL" dirty="0"/>
              <a:t> to firma technologiczna specjalizująca się w tworzeniu spersonalizowanych produktów informacyjnych dla ludzi i wydawców.</a:t>
            </a:r>
          </a:p>
          <a:p>
            <a:r>
              <a:rPr lang="pl-PL" b="1" dirty="0"/>
              <a:t>Pozwalając ci przejąć kontrolę nad wiadomościami, firma relacji społecznych przejście od „ Ekonomii </a:t>
            </a:r>
            <a:r>
              <a:rPr lang="pl-PL" b="1" dirty="0" err="1"/>
              <a:t>Uwagi”Intention</a:t>
            </a:r>
            <a:r>
              <a:rPr lang="pl-PL" b="1" dirty="0"/>
              <a:t> </a:t>
            </a:r>
            <a:r>
              <a:rPr lang="pl-PL" b="1" dirty="0" err="1"/>
              <a:t>economy</a:t>
            </a:r>
            <a:r>
              <a:rPr lang="pl-PL" b="1" dirty="0"/>
              <a:t>” do „Ekonomii Intencyjnej”. Wcześniej pracowała dla</a:t>
            </a:r>
            <a:r>
              <a:rPr lang="en-IE" b="1" dirty="0"/>
              <a:t> </a:t>
            </a:r>
            <a:r>
              <a:rPr lang="en-IE" b="1" u="sng" dirty="0">
                <a:hlinkClick r:id="rId3"/>
              </a:rPr>
              <a:t>Facebook</a:t>
            </a:r>
            <a:r>
              <a:rPr lang="en-IE" b="1" dirty="0"/>
              <a:t> </a:t>
            </a:r>
            <a:r>
              <a:rPr lang="pl-PL" b="1" dirty="0"/>
              <a:t>jako globalny szef partnerstwa dziennikarskiego</a:t>
            </a:r>
            <a:r>
              <a:rPr lang="en-IE" b="1" dirty="0"/>
              <a:t>, </a:t>
            </a:r>
            <a:r>
              <a:rPr lang="pl-PL" b="1" dirty="0"/>
              <a:t>dla</a:t>
            </a:r>
            <a:r>
              <a:rPr lang="en-IE" b="1" dirty="0"/>
              <a:t> </a:t>
            </a:r>
            <a:r>
              <a:rPr lang="en-IE" b="1" u="sng" dirty="0" err="1">
                <a:hlinkClick r:id="rId4"/>
              </a:rPr>
              <a:t>Storyful</a:t>
            </a:r>
            <a:r>
              <a:rPr lang="en-IE" b="1" dirty="0"/>
              <a:t> </a:t>
            </a:r>
            <a:r>
              <a:rPr lang="pl-PL" b="1" dirty="0" err="1"/>
              <a:t>otaz</a:t>
            </a:r>
            <a:r>
              <a:rPr lang="en-IE" b="1" dirty="0"/>
              <a:t> </a:t>
            </a:r>
            <a:r>
              <a:rPr lang="en-IE" b="1" u="sng" dirty="0">
                <a:hlinkClick r:id="rId5"/>
              </a:rPr>
              <a:t>Irish Independent</a:t>
            </a:r>
            <a:r>
              <a:rPr lang="en-IE" b="1" dirty="0"/>
              <a:t>, </a:t>
            </a:r>
            <a:r>
              <a:rPr lang="en-IE" b="1" u="sng" dirty="0">
                <a:hlinkClick r:id="rId6"/>
              </a:rPr>
              <a:t>The Irish Times</a:t>
            </a:r>
            <a:r>
              <a:rPr lang="en-IE" b="1" dirty="0"/>
              <a:t>, </a:t>
            </a:r>
            <a:r>
              <a:rPr lang="pl-PL" b="1" dirty="0"/>
              <a:t>i</a:t>
            </a:r>
            <a:r>
              <a:rPr lang="en-IE" b="1" dirty="0"/>
              <a:t> </a:t>
            </a:r>
            <a:r>
              <a:rPr lang="en-IE" b="1" u="sng" dirty="0">
                <a:hlinkClick r:id="rId7"/>
              </a:rPr>
              <a:t>Irish Examiner</a:t>
            </a:r>
            <a:r>
              <a:rPr lang="en-IE" b="1" u="sng" dirty="0"/>
              <a:t>.</a:t>
            </a:r>
            <a:r>
              <a:rPr lang="en-IE" b="1" dirty="0"/>
              <a:t> </a:t>
            </a:r>
          </a:p>
          <a:p>
            <a:r>
              <a:rPr lang="en-IE" sz="1200" dirty="0">
                <a:hlinkClick r:id="rId8"/>
              </a:rPr>
              <a:t>https://www.women-in-tech-dublin.com/blog/top-7-innovative-female-led-irish-startups</a:t>
            </a:r>
            <a:endParaRPr lang="en-IE" sz="1200" dirty="0"/>
          </a:p>
          <a:p>
            <a:r>
              <a:rPr lang="en-IE" sz="1200" dirty="0">
                <a:hlinkClick r:id="rId9"/>
              </a:rPr>
              <a:t>https://www.siliconrepublic.com/start-ups/aine-kerr-kinzen-inspirefest</a:t>
            </a:r>
            <a:endParaRPr lang="en-IE" sz="1200" dirty="0"/>
          </a:p>
        </p:txBody>
      </p:sp>
      <p:pic>
        <p:nvPicPr>
          <p:cNvPr id="2050" name="Picture 2" descr="Áine Kerr in black and white, smiling, wearing a tweed suit jacket and shirt with her arms folded.">
            <a:extLst>
              <a:ext uri="{FF2B5EF4-FFF2-40B4-BE49-F238E27FC236}">
                <a16:creationId xmlns:a16="http://schemas.microsoft.com/office/drawing/2014/main" id="{FC9748BE-7441-4203-B93A-D43848391744}"/>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31635" y="2997013"/>
            <a:ext cx="2803425" cy="2959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56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Deepa Mann-Kler, </a:t>
            </a:r>
            <a:r>
              <a:rPr lang="en-IE" b="1" u="sng" dirty="0">
                <a:hlinkClick r:id="rId2"/>
              </a:rPr>
              <a:t>Neon</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4" y="2320836"/>
            <a:ext cx="7827390" cy="3975101"/>
          </a:xfrm>
        </p:spPr>
        <p:txBody>
          <a:bodyPr/>
          <a:lstStyle/>
          <a:p>
            <a:pPr>
              <a:spcBef>
                <a:spcPts val="300"/>
              </a:spcBef>
              <a:defRPr/>
            </a:pPr>
            <a:r>
              <a:rPr lang="pl-PL" b="1" dirty="0"/>
              <a:t>Neon</a:t>
            </a:r>
            <a:r>
              <a:rPr lang="pl-PL" dirty="0"/>
              <a:t> jest prowadzony przez kobietę, liderkę myśli technicznej i wielokrotnie nagradzaną projektantkę </a:t>
            </a:r>
            <a:r>
              <a:rPr lang="pl-PL" b="1" dirty="0" err="1"/>
              <a:t>Deepę</a:t>
            </a:r>
            <a:r>
              <a:rPr lang="pl-PL" b="1" dirty="0"/>
              <a:t> Mann-Kler</a:t>
            </a:r>
            <a:r>
              <a:rPr lang="pl-PL" dirty="0"/>
              <a:t>.</a:t>
            </a:r>
          </a:p>
          <a:p>
            <a:pPr>
              <a:spcBef>
                <a:spcPts val="300"/>
              </a:spcBef>
              <a:defRPr/>
            </a:pPr>
            <a:r>
              <a:rPr lang="pl-PL" dirty="0"/>
              <a:t>Przed przejściem do technologii immersyjnej Mann-Kler była interdyscyplinarnym artystą i zajmowała się głównie neonami, malarstwem, rysunkiem i fotografią.</a:t>
            </a:r>
          </a:p>
          <a:p>
            <a:pPr>
              <a:spcBef>
                <a:spcPts val="300"/>
              </a:spcBef>
              <a:defRPr/>
            </a:pPr>
            <a:r>
              <a:rPr lang="pl-PL" dirty="0"/>
              <a:t>Neon to firma zajmująca się dobrobytem. Wykorzystuje ona  technologie immersyjne w celu poprawy wyników zdrowotnych. Firma ma jasną wizję tworzenia aplikacji w rzeczywistości wirtualnej, rozszerzonej i mieszanej.</a:t>
            </a:r>
          </a:p>
          <a:p>
            <a:pPr>
              <a:spcBef>
                <a:spcPts val="300"/>
              </a:spcBef>
              <a:defRPr/>
            </a:pPr>
            <a:endParaRPr lang="pl-PL" sz="1200" dirty="0"/>
          </a:p>
          <a:p>
            <a:pPr>
              <a:spcBef>
                <a:spcPts val="300"/>
              </a:spcBef>
              <a:defRPr/>
            </a:pPr>
            <a:endParaRPr lang="en-IE" sz="1200" dirty="0"/>
          </a:p>
          <a:p>
            <a:endParaRPr lang="pl-PL" sz="1200" dirty="0">
              <a:hlinkClick r:id="rId3"/>
            </a:endParaRPr>
          </a:p>
          <a:p>
            <a:r>
              <a:rPr lang="en-IE" sz="1200" dirty="0">
                <a:hlinkClick r:id="rId3"/>
              </a:rPr>
              <a:t>https://www.women-in-tech-dublin.com/blog/top-7-innovative-female-led-irish-startups</a:t>
            </a:r>
            <a:endParaRPr lang="en-IE" sz="1200" dirty="0"/>
          </a:p>
          <a:p>
            <a:endParaRPr lang="en-IE" sz="1200" dirty="0"/>
          </a:p>
        </p:txBody>
      </p:sp>
      <p:pic>
        <p:nvPicPr>
          <p:cNvPr id="4098" name="Picture 2" descr="Deepa Mann-Kler">
            <a:extLst>
              <a:ext uri="{FF2B5EF4-FFF2-40B4-BE49-F238E27FC236}">
                <a16:creationId xmlns:a16="http://schemas.microsoft.com/office/drawing/2014/main" id="{DBFBFDEB-9938-46C7-BA6F-AD7903CA3B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26" y="3018726"/>
            <a:ext cx="2686050" cy="2800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84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Rachel O’Donnell, </a:t>
            </a:r>
            <a:r>
              <a:rPr lang="en-IE" b="1" u="sng" dirty="0">
                <a:hlinkClick r:id="rId2"/>
              </a:rPr>
              <a:t>The UX Studio</a:t>
            </a:r>
            <a:endParaRPr lang="en-IE" b="1" dirty="0"/>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4" y="1956851"/>
            <a:ext cx="7742649" cy="3975101"/>
          </a:xfrm>
        </p:spPr>
        <p:txBody>
          <a:bodyPr/>
          <a:lstStyle/>
          <a:p>
            <a:r>
              <a:rPr lang="pl-PL" dirty="0"/>
              <a:t>Zorientowane na użytkownika podejście do tworzenia strony internetowej, aplikacji lub oprogramowania jest kluczem do sukcesu w biznesie technologicznym. </a:t>
            </a:r>
            <a:r>
              <a:rPr lang="pl-PL" b="1" dirty="0"/>
              <a:t>UX Studio </a:t>
            </a:r>
            <a:r>
              <a:rPr lang="pl-PL" dirty="0"/>
              <a:t>koncentruje swoją pracę na czterech kluczowych sektorach: projektowaniu </a:t>
            </a:r>
            <a:r>
              <a:rPr lang="pl-PL" b="1" dirty="0"/>
              <a:t>HMI,</a:t>
            </a:r>
            <a:r>
              <a:rPr lang="pl-PL" dirty="0"/>
              <a:t> projektowaniu UX, witrynach i handlu elektronicznym oraz oprogramowaniu UX i interfejsie użytkownika na zamówienie.</a:t>
            </a:r>
          </a:p>
          <a:p>
            <a:r>
              <a:rPr lang="pl-PL" dirty="0"/>
              <a:t>Zaniepokojona rozwiązywaniem rzeczywistych problemów użytkowników, pracą UX Studio kieruje wykształcona w Limerick </a:t>
            </a:r>
            <a:r>
              <a:rPr lang="pl-PL" b="1" dirty="0"/>
              <a:t>Rachel </a:t>
            </a:r>
            <a:r>
              <a:rPr lang="pl-PL" b="1" dirty="0" err="1"/>
              <a:t>O'Donnell</a:t>
            </a:r>
            <a:r>
              <a:rPr lang="pl-PL" b="1" dirty="0"/>
              <a:t>,</a:t>
            </a:r>
            <a:r>
              <a:rPr lang="pl-PL" dirty="0"/>
              <a:t> która pochodzi z rodziny pięciu odnoszących sukcesy kobiet w dziedzinie techniki. </a:t>
            </a:r>
            <a:r>
              <a:rPr lang="pl-PL" dirty="0" err="1"/>
              <a:t>O'Donnell</a:t>
            </a:r>
            <a:r>
              <a:rPr lang="pl-PL" dirty="0"/>
              <a:t> rozpoczęła swoją karierę w Design w 2008 roku i teraz może pochwalić się bogatym CV ofert pracy w UX.</a:t>
            </a:r>
            <a:r>
              <a:rPr lang="en-IE" dirty="0"/>
              <a:t>.</a:t>
            </a:r>
            <a:endParaRPr lang="en-IE" sz="1200" dirty="0"/>
          </a:p>
          <a:p>
            <a:r>
              <a:rPr lang="en-IE" sz="1200" dirty="0">
                <a:hlinkClick r:id="rId3"/>
              </a:rPr>
              <a:t>https://www.women-in-tech-dublin.com/blog/top-7-innovative-female-led-irish-startups</a:t>
            </a:r>
            <a:endParaRPr lang="en-IE" sz="1200" dirty="0"/>
          </a:p>
          <a:p>
            <a:endParaRPr lang="en-IE" sz="1200" dirty="0"/>
          </a:p>
        </p:txBody>
      </p:sp>
      <p:pic>
        <p:nvPicPr>
          <p:cNvPr id="6146" name="Picture 2" descr="Rachel ODonnell">
            <a:extLst>
              <a:ext uri="{FF2B5EF4-FFF2-40B4-BE49-F238E27FC236}">
                <a16:creationId xmlns:a16="http://schemas.microsoft.com/office/drawing/2014/main" id="{3B9D52D6-0089-4F30-809A-DA55AAB7005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1925" y="3022309"/>
            <a:ext cx="2749447" cy="2757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5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Ciara Garvan, </a:t>
            </a:r>
            <a:r>
              <a:rPr lang="en-IE" b="1" u="sng" dirty="0">
                <a:hlinkClick r:id="rId2"/>
              </a:rPr>
              <a:t>WorkJuggle</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pl-PL" b="1" dirty="0" err="1"/>
              <a:t>WorkJuggle</a:t>
            </a:r>
            <a:r>
              <a:rPr lang="pl-PL" dirty="0"/>
              <a:t> narodziło się z frustracji </a:t>
            </a:r>
            <a:r>
              <a:rPr lang="pl-PL" b="1" dirty="0" err="1"/>
              <a:t>Ciary</a:t>
            </a:r>
            <a:r>
              <a:rPr lang="pl-PL" b="1" dirty="0"/>
              <a:t> </a:t>
            </a:r>
            <a:r>
              <a:rPr lang="pl-PL" b="1" dirty="0" err="1"/>
              <a:t>Garvan</a:t>
            </a:r>
            <a:r>
              <a:rPr lang="pl-PL" dirty="0"/>
              <a:t>, związanych z zakładaniem rodziny w tym samym czasie utrzymując pracę na wysokim poziomie technologicznym będąc prezesem.</a:t>
            </a:r>
          </a:p>
          <a:p>
            <a:r>
              <a:rPr lang="pl-PL" dirty="0"/>
              <a:t>Zorientowane na użytkownika podejście do tworzenia strony internetowej, aplikacji lub oprogramowania jest kluczem do sukcesu w biznesie technologicznym.</a:t>
            </a:r>
          </a:p>
          <a:p>
            <a:r>
              <a:rPr lang="pl-PL" dirty="0" err="1"/>
              <a:t>WorkJuggle</a:t>
            </a:r>
            <a:r>
              <a:rPr lang="pl-PL" dirty="0"/>
              <a:t> łączy wysoko wykwalifikowanych specjalistów z elastyczną pracą, czy to na podstawie umowy o pracę, pracy w niepełnym wymiarze godzin czy pracy zdalnej. Umożliwia organizacjom szybki dostęp do wysokiej jakości talentów i skalowanie w razie potrzeby.</a:t>
            </a:r>
            <a:endParaRPr lang="pl-PL" sz="1200" dirty="0">
              <a:hlinkClick r:id="rId3"/>
            </a:endParaRPr>
          </a:p>
          <a:p>
            <a:r>
              <a:rPr lang="en-IE" sz="1200" dirty="0">
                <a:hlinkClick r:id="rId3"/>
              </a:rPr>
              <a:t>https://www.women-in-tech-dublin.com/blog/top-7-innovative-female-led-irish-startups</a:t>
            </a:r>
            <a:endParaRPr lang="en-IE" sz="1200" dirty="0"/>
          </a:p>
          <a:p>
            <a:endParaRPr lang="en-IE" sz="1200" dirty="0"/>
          </a:p>
        </p:txBody>
      </p:sp>
      <p:pic>
        <p:nvPicPr>
          <p:cNvPr id="8194" name="Picture 2" descr="Ciara Garvan">
            <a:extLst>
              <a:ext uri="{FF2B5EF4-FFF2-40B4-BE49-F238E27FC236}">
                <a16:creationId xmlns:a16="http://schemas.microsoft.com/office/drawing/2014/main" id="{638CF680-92B6-4B39-B6B8-5F7FDA81A6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7298" y="2966120"/>
            <a:ext cx="2781300" cy="2838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41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Ciara Garvan, </a:t>
            </a:r>
            <a:r>
              <a:rPr lang="en-IE" b="1" dirty="0"/>
              <a:t>Girls in Tech</a:t>
            </a:r>
            <a:r>
              <a:rPr lang="en-IE" dirty="0"/>
              <a:t> (</a:t>
            </a:r>
            <a:r>
              <a:rPr lang="en-IE" b="1" dirty="0"/>
              <a:t>GIT</a:t>
            </a:r>
            <a:r>
              <a:rPr lang="en-IE" dirty="0"/>
              <a:t>)</a:t>
            </a:r>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pl-PL" b="1" dirty="0" err="1"/>
              <a:t>Coral</a:t>
            </a:r>
            <a:r>
              <a:rPr lang="pl-PL" b="1" dirty="0"/>
              <a:t> </a:t>
            </a:r>
            <a:r>
              <a:rPr lang="pl-PL" b="1" dirty="0" err="1"/>
              <a:t>Movasseli</a:t>
            </a:r>
            <a:r>
              <a:rPr lang="pl-PL" b="1" dirty="0"/>
              <a:t> </a:t>
            </a:r>
            <a:r>
              <a:rPr lang="pl-PL" dirty="0"/>
              <a:t>jest dyrektorem zarządzającym </a:t>
            </a:r>
            <a:r>
              <a:rPr lang="pl-PL" b="1" dirty="0"/>
              <a:t>Girls in Tech Dublin</a:t>
            </a:r>
            <a:r>
              <a:rPr lang="pl-PL" dirty="0"/>
              <a:t>. Firma stała się największą tego typu organizacją w kraju, a na początku 2019 r. Zorganizowała pierwszy </a:t>
            </a:r>
            <a:r>
              <a:rPr lang="pl-PL" dirty="0" err="1"/>
              <a:t>hackathon</a:t>
            </a:r>
            <a:r>
              <a:rPr lang="pl-PL" dirty="0"/>
              <a:t> </a:t>
            </a:r>
            <a:r>
              <a:rPr lang="pl-PL" dirty="0" err="1"/>
              <a:t>Women</a:t>
            </a:r>
            <a:r>
              <a:rPr lang="pl-PL" dirty="0"/>
              <a:t> in Tech w Irlandii.</a:t>
            </a:r>
          </a:p>
          <a:p>
            <a:r>
              <a:rPr lang="pl-PL" b="1" dirty="0"/>
              <a:t>GIT</a:t>
            </a:r>
            <a:r>
              <a:rPr lang="pl-PL" dirty="0"/>
              <a:t> ma na celu przyspieszenie wzrostu liczby innowacyjnych kobiet wchodzących do branży zaawansowanych technologii i budujących start-</a:t>
            </a:r>
            <a:r>
              <a:rPr lang="pl-PL" dirty="0" err="1"/>
              <a:t>upy</a:t>
            </a:r>
            <a:r>
              <a:rPr lang="pl-PL" dirty="0"/>
              <a:t>. Firma osiąga to poprzez tworzenie autorskiego, innowacyjnego programowania i strategicznych partnerstw globalnych.</a:t>
            </a:r>
            <a:endParaRPr lang="pl-PL" b="1" dirty="0"/>
          </a:p>
          <a:p>
            <a:r>
              <a:rPr lang="en-IE" sz="1200" dirty="0">
                <a:hlinkClick r:id="rId2"/>
              </a:rPr>
              <a:t>https://www.women-in-tech-dublin.com/blog/top-7-innovative-female-led-irish-startups</a:t>
            </a:r>
            <a:endParaRPr lang="en-IE" sz="1200" dirty="0"/>
          </a:p>
          <a:p>
            <a:endParaRPr lang="en-IE" sz="1200" dirty="0"/>
          </a:p>
        </p:txBody>
      </p:sp>
      <p:pic>
        <p:nvPicPr>
          <p:cNvPr id="7170" name="Picture 2" descr="Coral Movasseli (1)">
            <a:extLst>
              <a:ext uri="{FF2B5EF4-FFF2-40B4-BE49-F238E27FC236}">
                <a16:creationId xmlns:a16="http://schemas.microsoft.com/office/drawing/2014/main" id="{F51E9993-B4A6-446A-A68A-EA03EB312F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172" y="3238150"/>
            <a:ext cx="2583810" cy="2714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6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5A5778-55B7-41EE-ABA1-E3E947D8B0BA}"/>
              </a:ext>
            </a:extLst>
          </p:cNvPr>
          <p:cNvSpPr>
            <a:spLocks noGrp="1"/>
          </p:cNvSpPr>
          <p:nvPr>
            <p:ph type="body" sz="quarter" idx="13"/>
          </p:nvPr>
        </p:nvSpPr>
        <p:spPr>
          <a:xfrm>
            <a:off x="3815255" y="847289"/>
            <a:ext cx="7971277" cy="857838"/>
          </a:xfrm>
        </p:spPr>
        <p:txBody>
          <a:bodyPr>
            <a:noAutofit/>
          </a:bodyPr>
          <a:lstStyle/>
          <a:p>
            <a:r>
              <a:rPr lang="pl-PL" b="1" dirty="0">
                <a:solidFill>
                  <a:srgbClr val="E63275"/>
                </a:solidFill>
              </a:rPr>
              <a:t>Musi mieć cechy i umiejętności odnoszącego sukcesy przedsiębiorcy</a:t>
            </a:r>
          </a:p>
          <a:p>
            <a:endParaRPr lang="pl-PL" b="1" dirty="0">
              <a:solidFill>
                <a:srgbClr val="E63275"/>
              </a:solidFill>
            </a:endParaRPr>
          </a:p>
          <a:p>
            <a:endParaRPr lang="en-IE" b="1" dirty="0">
              <a:solidFill>
                <a:srgbClr val="E63275"/>
              </a:solidFill>
            </a:endParaRPr>
          </a:p>
        </p:txBody>
      </p:sp>
      <p:sp>
        <p:nvSpPr>
          <p:cNvPr id="6" name="Text Placeholder 5">
            <a:extLst>
              <a:ext uri="{FF2B5EF4-FFF2-40B4-BE49-F238E27FC236}">
                <a16:creationId xmlns:a16="http://schemas.microsoft.com/office/drawing/2014/main" id="{A8EF2FA0-877A-46CE-84CE-B662CD17C760}"/>
              </a:ext>
            </a:extLst>
          </p:cNvPr>
          <p:cNvSpPr>
            <a:spLocks noGrp="1"/>
          </p:cNvSpPr>
          <p:nvPr>
            <p:ph type="body" sz="quarter" idx="14"/>
          </p:nvPr>
        </p:nvSpPr>
        <p:spPr>
          <a:xfrm>
            <a:off x="3815255" y="2127958"/>
            <a:ext cx="8092966" cy="3975101"/>
          </a:xfrm>
        </p:spPr>
        <p:txBody>
          <a:bodyPr/>
          <a:lstStyle/>
          <a:p>
            <a:pPr fontAlgn="base"/>
            <a:r>
              <a:rPr lang="pl-PL" dirty="0"/>
              <a:t>Co trzeba zrobić, aby odnieść sukces? Z pewnością pomocne są umiejętności technologiczne lub wiedza specjalistyczna w danym obszarze, lecz nie definiują one cech przedsiębiorczości.</a:t>
            </a:r>
          </a:p>
          <a:p>
            <a:pPr fontAlgn="base"/>
            <a:r>
              <a:rPr lang="pl-PL" dirty="0"/>
              <a:t>Zamiast tego kluczowymi cechami są cechy, takie jak kreatywność, umiejętność radzenia sobie z trudnościami oraz umiejętności społeczne potrzebne do budowania wspaniałych zespołów.</a:t>
            </a:r>
          </a:p>
          <a:p>
            <a:pPr fontAlgn="base"/>
            <a:r>
              <a:rPr lang="pl-PL" dirty="0"/>
              <a:t>Jeśli chcesz założyć firmę, musisz nauczyć się konkretnych umiejętności, które leżą u podstaw tych cech. W poniższej sekcji przyjrzymy się niektórym z najważniejszych cech i umiejętności odnoszących sukcesy przedsiębiorców.</a:t>
            </a:r>
            <a:endParaRPr lang="en-IE" dirty="0"/>
          </a:p>
          <a:p>
            <a:r>
              <a:rPr lang="en-IE" sz="1400" dirty="0">
                <a:hlinkClick r:id="rId2"/>
              </a:rPr>
              <a:t>https://medium.com/swlh/10-must-have-traits-of-a-successful-entrepreneur-d46519452b0e</a:t>
            </a:r>
            <a:r>
              <a:rPr lang="en-IE" sz="1400" dirty="0"/>
              <a:t> </a:t>
            </a:r>
          </a:p>
        </p:txBody>
      </p:sp>
      <p:pic>
        <p:nvPicPr>
          <p:cNvPr id="9" name="Picture 8" descr="A person looking at a computer&#10;&#10;Description automatically generated">
            <a:extLst>
              <a:ext uri="{FF2B5EF4-FFF2-40B4-BE49-F238E27FC236}">
                <a16:creationId xmlns:a16="http://schemas.microsoft.com/office/drawing/2014/main" id="{64E14F39-116C-4390-A0B1-B486F3D1FD4E}"/>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6022" y="3689131"/>
            <a:ext cx="3625011" cy="2413928"/>
          </a:xfrm>
          <a:prstGeom prst="rect">
            <a:avLst/>
          </a:prstGeom>
        </p:spPr>
      </p:pic>
    </p:spTree>
    <p:extLst>
      <p:ext uri="{BB962C8B-B14F-4D97-AF65-F5344CB8AC3E}">
        <p14:creationId xmlns:p14="http://schemas.microsoft.com/office/powerpoint/2010/main" val="2060104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Placeholder 6">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6"/>
          </p:nvPr>
        </p:nvSpPr>
        <p:spPr>
          <a:xfrm>
            <a:off x="275360" y="219648"/>
            <a:ext cx="7533825" cy="697353"/>
          </a:xfrm>
          <a:solidFill>
            <a:schemeClr val="bg1"/>
          </a:solidFill>
        </p:spPr>
        <p:txBody>
          <a:bodyPr rtlCol="0">
            <a:noAutofit/>
          </a:bodyPr>
          <a:lstStyle/>
          <a:p>
            <a:pPr>
              <a:defRPr/>
            </a:pPr>
            <a:r>
              <a:rPr lang="en-US" altLang="x-none" dirty="0">
                <a:solidFill>
                  <a:srgbClr val="10B1A2"/>
                </a:solidFill>
              </a:rPr>
              <a:t>Dr Anjali Jaiprakash - Medical &amp; Healthcare Robotics, ARC Centre of Excellence for Robotic Vision, QUT </a:t>
            </a:r>
          </a:p>
          <a:p>
            <a:pPr fontAlgn="auto">
              <a:spcAft>
                <a:spcPts val="0"/>
              </a:spcAft>
              <a:buFont typeface="Arial"/>
              <a:buNone/>
              <a:defRPr/>
            </a:pPr>
            <a:endParaRPr lang="en-US" dirty="0">
              <a:solidFill>
                <a:srgbClr val="E95273"/>
              </a:solidFill>
            </a:endParaRPr>
          </a:p>
        </p:txBody>
      </p:sp>
      <p:sp>
        <p:nvSpPr>
          <p:cNvPr id="74755" name="Text Placeholder 4"/>
          <p:cNvSpPr>
            <a:spLocks noGrp="1"/>
          </p:cNvSpPr>
          <p:nvPr>
            <p:ph type="body" sz="quarter" idx="17"/>
          </p:nvPr>
        </p:nvSpPr>
        <p:spPr>
          <a:xfrm>
            <a:off x="275360" y="1615338"/>
            <a:ext cx="6361734" cy="3642009"/>
          </a:xfrm>
        </p:spPr>
        <p:txBody>
          <a:bodyPr/>
          <a:lstStyle/>
          <a:p>
            <a:endParaRPr lang="en-US" altLang="x-none" b="1" dirty="0"/>
          </a:p>
          <a:p>
            <a:r>
              <a:rPr lang="pl-PL" altLang="x-none" dirty="0" err="1"/>
              <a:t>Anjali</a:t>
            </a:r>
            <a:r>
              <a:rPr lang="pl-PL" altLang="x-none" dirty="0"/>
              <a:t> opracowuje roboty wspierające chirurgów za pomocą artroskopii kolana, a także uniwersalny system diagnostyczny siatkówki.</a:t>
            </a:r>
          </a:p>
          <a:p>
            <a:endParaRPr lang="pl-PL" altLang="x-none" dirty="0"/>
          </a:p>
          <a:p>
            <a:endParaRPr lang="en-US" altLang="x-none" dirty="0"/>
          </a:p>
        </p:txBody>
      </p:sp>
      <p:sp>
        <p:nvSpPr>
          <p:cNvPr id="8" name="Star: 6 Points 10"/>
          <p:cNvSpPr/>
          <p:nvPr/>
        </p:nvSpPr>
        <p:spPr>
          <a:xfrm>
            <a:off x="8086725" y="568325"/>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Kliknij aby zobaczyć</a:t>
            </a:r>
            <a:endParaRPr lang="en-IE"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8"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75779" name="Text Placeholder 5"/>
          <p:cNvSpPr>
            <a:spLocks noGrp="1"/>
          </p:cNvSpPr>
          <p:nvPr>
            <p:ph type="body" sz="quarter" idx="13"/>
          </p:nvPr>
        </p:nvSpPr>
        <p:spPr/>
        <p:txBody>
          <a:bodyPr>
            <a:normAutofit lnSpcReduction="10000"/>
          </a:bodyPr>
          <a:lstStyle/>
          <a:p>
            <a:r>
              <a:rPr lang="pl-PL" altLang="x-none" dirty="0"/>
              <a:t>Chcemy zapewnić chirurgom przystępne cenowo precyzyjne narzędzia i roboty, których mogą używać w gabinetach chirurgicznych w celu zwiększenia swoich możliwości</a:t>
            </a:r>
            <a:endParaRPr lang="en-US" altLang="x-none" dirty="0"/>
          </a:p>
        </p:txBody>
      </p:sp>
      <p:pic>
        <p:nvPicPr>
          <p:cNvPr id="14" name="Picture Placeholder 13"/>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16056" r="19484"/>
          <a:stretch/>
        </p:blipFill>
        <p:spPr>
          <a:xfrm>
            <a:off x="7635501" y="-15875"/>
            <a:ext cx="4546974" cy="6858000"/>
          </a:xfrm>
        </p:spPr>
      </p:pic>
      <p:sp>
        <p:nvSpPr>
          <p:cNvPr id="75781" name="Rectangle 14"/>
          <p:cNvSpPr>
            <a:spLocks noChangeArrowheads="1"/>
          </p:cNvSpPr>
          <p:nvPr/>
        </p:nvSpPr>
        <p:spPr bwMode="auto">
          <a:xfrm>
            <a:off x="360363" y="5259388"/>
            <a:ext cx="5684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x-none" b="1" dirty="0">
                <a:solidFill>
                  <a:schemeClr val="bg1"/>
                </a:solidFill>
              </a:rPr>
              <a:t>DR ANJALI JAIPRAKASH - </a:t>
            </a:r>
            <a:r>
              <a:rPr lang="en-US" altLang="x-none" dirty="0">
                <a:solidFill>
                  <a:schemeClr val="bg1"/>
                </a:solidFill>
              </a:rPr>
              <a:t>Medical &amp; Healthcare Robotics, ARC Centre of Excellence for Robotic Vision, QUT</a:t>
            </a:r>
            <a:endParaRPr lang="en-IE" altLang="x-none"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Placeholder 5"/>
          <p:cNvSpPr>
            <a:spLocks noGrp="1"/>
          </p:cNvSpPr>
          <p:nvPr>
            <p:ph type="body" sz="quarter" idx="13"/>
          </p:nvPr>
        </p:nvSpPr>
        <p:spPr>
          <a:solidFill>
            <a:schemeClr val="bg1"/>
          </a:solidFill>
        </p:spPr>
        <p:txBody>
          <a:bodyPr>
            <a:normAutofit/>
          </a:bodyPr>
          <a:lstStyle/>
          <a:p>
            <a:pPr marL="266700"/>
            <a:r>
              <a:rPr lang="en-IE" altLang="x-none" dirty="0">
                <a:solidFill>
                  <a:srgbClr val="E95273"/>
                </a:solidFill>
              </a:rPr>
              <a:t>Dr Catherine Ball,</a:t>
            </a:r>
            <a:r>
              <a:rPr lang="pl-PL" altLang="x-none" dirty="0">
                <a:solidFill>
                  <a:srgbClr val="E95273"/>
                </a:solidFill>
              </a:rPr>
              <a:t> Wielokrotny S</a:t>
            </a:r>
            <a:r>
              <a:rPr lang="en-IE" altLang="x-none" dirty="0">
                <a:solidFill>
                  <a:srgbClr val="E95273"/>
                </a:solidFill>
              </a:rPr>
              <a:t>tart Up, </a:t>
            </a:r>
            <a:r>
              <a:rPr lang="en-IE" altLang="x-none" dirty="0" err="1">
                <a:solidFill>
                  <a:srgbClr val="E95273"/>
                </a:solidFill>
              </a:rPr>
              <a:t>Aut</a:t>
            </a:r>
            <a:r>
              <a:rPr lang="pl-PL" altLang="x-none" dirty="0" err="1">
                <a:solidFill>
                  <a:srgbClr val="E95273"/>
                </a:solidFill>
              </a:rPr>
              <a:t>or</a:t>
            </a:r>
            <a:r>
              <a:rPr lang="pl-PL" altLang="x-none" dirty="0">
                <a:solidFill>
                  <a:srgbClr val="E95273"/>
                </a:solidFill>
              </a:rPr>
              <a:t> i</a:t>
            </a:r>
            <a:r>
              <a:rPr lang="en-IE" altLang="x-none" dirty="0">
                <a:solidFill>
                  <a:srgbClr val="E95273"/>
                </a:solidFill>
              </a:rPr>
              <a:t> </a:t>
            </a:r>
            <a:r>
              <a:rPr lang="pl-PL" altLang="x-none" dirty="0">
                <a:solidFill>
                  <a:srgbClr val="E95273"/>
                </a:solidFill>
              </a:rPr>
              <a:t>Przedsiębiorca</a:t>
            </a:r>
            <a:endParaRPr lang="en-IE" altLang="x-none" dirty="0">
              <a:solidFill>
                <a:srgbClr val="E95273"/>
              </a:solidFill>
            </a:endParaRPr>
          </a:p>
        </p:txBody>
      </p:sp>
      <p:sp>
        <p:nvSpPr>
          <p:cNvPr id="76802" name="Text Placeholder 6"/>
          <p:cNvSpPr>
            <a:spLocks noGrp="1"/>
          </p:cNvSpPr>
          <p:nvPr>
            <p:ph type="body" sz="quarter" idx="14"/>
          </p:nvPr>
        </p:nvSpPr>
        <p:spPr>
          <a:xfrm>
            <a:off x="0" y="5548649"/>
            <a:ext cx="12192000" cy="1309351"/>
          </a:xfrm>
          <a:solidFill>
            <a:schemeClr val="bg1"/>
          </a:solidFill>
        </p:spPr>
        <p:txBody>
          <a:bodyPr anchor="ctr"/>
          <a:lstStyle/>
          <a:p>
            <a:r>
              <a:rPr lang="pl-PL" altLang="x-none" sz="2000" dirty="0">
                <a:solidFill>
                  <a:srgbClr val="10B1A2"/>
                </a:solidFill>
              </a:rPr>
              <a:t>Dr Catherine Ball - inżynier środowiska, CEO i współzałożyciel przedsiębiorcy, </a:t>
            </a:r>
            <a:r>
              <a:rPr lang="pl-PL" altLang="x-none" sz="2000" dirty="0" err="1">
                <a:solidFill>
                  <a:srgbClr val="10B1A2"/>
                </a:solidFill>
              </a:rPr>
              <a:t>SheFlies</a:t>
            </a:r>
            <a:r>
              <a:rPr lang="pl-PL" altLang="x-none" sz="2000" dirty="0">
                <a:solidFill>
                  <a:srgbClr val="10B1A2"/>
                </a:solidFill>
              </a:rPr>
              <a:t> i Kongres World of </a:t>
            </a:r>
            <a:r>
              <a:rPr lang="pl-PL" altLang="x-none" sz="2000" dirty="0" err="1">
                <a:solidFill>
                  <a:srgbClr val="10B1A2"/>
                </a:solidFill>
              </a:rPr>
              <a:t>Drones</a:t>
            </a:r>
            <a:r>
              <a:rPr lang="en-IE" altLang="x-none" sz="2000" dirty="0">
                <a:solidFill>
                  <a:srgbClr val="10B1A2"/>
                </a:solidFill>
              </a:rPr>
              <a:t>.  </a:t>
            </a:r>
          </a:p>
          <a:p>
            <a:r>
              <a:rPr lang="en-IE" altLang="x-none" sz="2000" dirty="0"/>
              <a:t>C</a:t>
            </a:r>
            <a:r>
              <a:rPr lang="pl-PL" altLang="x-none" sz="2000" dirty="0" err="1"/>
              <a:t>atherine</a:t>
            </a:r>
            <a:r>
              <a:rPr lang="pl-PL" altLang="x-none" sz="2000" dirty="0"/>
              <a:t> pracuje nad projektem z </a:t>
            </a:r>
            <a:r>
              <a:rPr lang="en-IE" altLang="x-none" sz="2000" dirty="0"/>
              <a:t> </a:t>
            </a:r>
            <a:r>
              <a:rPr lang="en-IE" altLang="x-none" sz="2000" dirty="0">
                <a:hlinkClick r:id="rId2"/>
              </a:rPr>
              <a:t>#Drones</a:t>
            </a:r>
            <a:r>
              <a:rPr lang="en-IE" altLang="x-none" sz="2000" dirty="0"/>
              <a:t>, </a:t>
            </a:r>
            <a:r>
              <a:rPr lang="en-IE" altLang="x-none" sz="2000" dirty="0">
                <a:hlinkClick r:id="rId3"/>
              </a:rPr>
              <a:t>#Robotics</a:t>
            </a:r>
            <a:r>
              <a:rPr lang="en-IE" altLang="x-none" sz="2000" dirty="0"/>
              <a:t> </a:t>
            </a:r>
            <a:r>
              <a:rPr lang="pl-PL" altLang="x-none" sz="2000" dirty="0"/>
              <a:t>i</a:t>
            </a:r>
            <a:r>
              <a:rPr lang="en-IE" altLang="x-none" sz="2000" dirty="0"/>
              <a:t> </a:t>
            </a:r>
            <a:r>
              <a:rPr lang="en-IE" altLang="x-none" sz="2000" dirty="0">
                <a:hlinkClick r:id="rId4"/>
              </a:rPr>
              <a:t>#Tech</a:t>
            </a:r>
            <a:endParaRPr lang="en-US" altLang="x-none" sz="2000" dirty="0"/>
          </a:p>
        </p:txBody>
      </p:sp>
      <p:pic>
        <p:nvPicPr>
          <p:cNvPr id="76803" name="Picture Placeholder 8">
            <a:hlinkClick r:id="rId5"/>
          </p:cNvPr>
          <p:cNvPicPr>
            <a:picLocks noGrp="1" noChangeAspect="1"/>
          </p:cNvPicPr>
          <p:nvPr>
            <p:ph type="pic" sz="quarter" idx="15"/>
          </p:nvPr>
        </p:nvPicPr>
        <p:blipFill>
          <a:blip r:embed="rId6" cstate="print">
            <a:extLst>
              <a:ext uri="{28A0092B-C50C-407E-A947-70E740481C1C}">
                <a14:useLocalDpi xmlns:a14="http://schemas.microsoft.com/office/drawing/2010/main"/>
              </a:ext>
            </a:extLst>
          </a:blip>
          <a:srcRect t="888" b="888"/>
          <a:stretch>
            <a:fillRect/>
          </a:stretch>
        </p:blipFill>
        <p:spPr/>
      </p:pic>
      <p:sp>
        <p:nvSpPr>
          <p:cNvPr id="10" name="Star: 6 Points 10"/>
          <p:cNvSpPr/>
          <p:nvPr/>
        </p:nvSpPr>
        <p:spPr>
          <a:xfrm>
            <a:off x="1811174" y="2142687"/>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err="1"/>
              <a:t>Zobacz</a:t>
            </a:r>
            <a:r>
              <a:rPr lang="en-IE" dirty="0"/>
              <a:t> Film</a:t>
            </a:r>
            <a:endParaRPr lang="en-IE"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12"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5" name="Text Placeholder 4"/>
          <p:cNvSpPr>
            <a:spLocks noGrp="1"/>
          </p:cNvSpPr>
          <p:nvPr>
            <p:ph type="body" sz="quarter" idx="13"/>
          </p:nvPr>
        </p:nvSpPr>
        <p:spPr>
          <a:xfrm>
            <a:off x="473106" y="2293593"/>
            <a:ext cx="5423273" cy="2497338"/>
          </a:xfrm>
        </p:spPr>
        <p:txBody>
          <a:bodyPr rtlCol="0">
            <a:normAutofit fontScale="85000" lnSpcReduction="10000"/>
          </a:bodyPr>
          <a:lstStyle/>
          <a:p>
            <a:pPr fontAlgn="auto">
              <a:spcAft>
                <a:spcPts val="0"/>
              </a:spcAft>
              <a:buFont typeface="Arial"/>
              <a:buNone/>
              <a:defRPr/>
            </a:pPr>
            <a:r>
              <a:rPr lang="pl-PL" sz="3200" dirty="0"/>
              <a:t>Mam obecnie 5 własnych startupów. One Planet </a:t>
            </a:r>
            <a:r>
              <a:rPr lang="pl-PL" sz="3200" dirty="0" err="1"/>
              <a:t>Woman</a:t>
            </a:r>
            <a:r>
              <a:rPr lang="pl-PL" sz="3200" dirty="0"/>
              <a:t> to firma, która zaczęła udzielać mentoringu i wskazówek dotyczących zrównoważonego rozwoju, a także porad dotyczących rozpoczynania działalności</a:t>
            </a:r>
          </a:p>
          <a:p>
            <a:pPr fontAlgn="auto">
              <a:spcAft>
                <a:spcPts val="0"/>
              </a:spcAft>
              <a:buFont typeface="Arial"/>
              <a:buNone/>
              <a:defRPr/>
            </a:pPr>
            <a:endParaRPr lang="pl-PL" sz="3200" dirty="0"/>
          </a:p>
          <a:p>
            <a:pPr fontAlgn="auto">
              <a:spcAft>
                <a:spcPts val="0"/>
              </a:spcAft>
              <a:buFont typeface="Arial"/>
              <a:buNone/>
              <a:defRPr/>
            </a:pPr>
            <a:endParaRPr lang="en-IE" sz="3200" dirty="0"/>
          </a:p>
        </p:txBody>
      </p:sp>
      <p:pic>
        <p:nvPicPr>
          <p:cNvPr id="10" name="Picture Placeholder 9"/>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6638" r="13413"/>
          <a:stretch/>
        </p:blipFill>
        <p:spPr>
          <a:xfrm>
            <a:off x="6607206" y="0"/>
            <a:ext cx="5584794" cy="6858000"/>
          </a:xfrm>
        </p:spPr>
      </p:pic>
      <p:sp>
        <p:nvSpPr>
          <p:cNvPr id="77827" name="Rectangle 8"/>
          <p:cNvSpPr>
            <a:spLocks noChangeArrowheads="1"/>
          </p:cNvSpPr>
          <p:nvPr/>
        </p:nvSpPr>
        <p:spPr bwMode="auto">
          <a:xfrm>
            <a:off x="614363" y="5043488"/>
            <a:ext cx="4697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DR CATHERINE BALL </a:t>
            </a:r>
            <a:r>
              <a:rPr lang="en-IE" altLang="x-none" dirty="0">
                <a:solidFill>
                  <a:schemeClr val="bg1"/>
                </a:solidFill>
              </a:rPr>
              <a:t>–</a:t>
            </a:r>
            <a:r>
              <a:rPr lang="pl-PL" altLang="x-none" dirty="0">
                <a:solidFill>
                  <a:schemeClr val="bg1"/>
                </a:solidFill>
              </a:rPr>
              <a:t>Inżynier ds. Środowiska, CEO i współzałożyciel przedsiębiorcy, </a:t>
            </a:r>
            <a:r>
              <a:rPr lang="pl-PL" altLang="x-none" dirty="0" err="1">
                <a:solidFill>
                  <a:schemeClr val="bg1"/>
                </a:solidFill>
              </a:rPr>
              <a:t>SheFlies</a:t>
            </a:r>
            <a:r>
              <a:rPr lang="pl-PL" altLang="x-none" dirty="0">
                <a:solidFill>
                  <a:schemeClr val="bg1"/>
                </a:solidFill>
              </a:rPr>
              <a:t> i Kongres World of </a:t>
            </a:r>
            <a:r>
              <a:rPr lang="pl-PL" altLang="x-none" dirty="0" err="1">
                <a:solidFill>
                  <a:schemeClr val="bg1"/>
                </a:solidFill>
              </a:rPr>
              <a:t>Drones</a:t>
            </a:r>
            <a:r>
              <a:rPr lang="pl-PL" altLang="x-none" dirty="0">
                <a:solidFill>
                  <a:schemeClr val="bg1"/>
                </a:solidFill>
              </a:rPr>
              <a:t> </a:t>
            </a:r>
            <a:r>
              <a:rPr lang="en-IE" altLang="x-none" dirty="0">
                <a:solidFill>
                  <a:schemeClr val="bg1"/>
                </a:solidFill>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Placeholder 9">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78851" name="Text Placeholder 6"/>
          <p:cNvSpPr>
            <a:spLocks noGrp="1"/>
          </p:cNvSpPr>
          <p:nvPr>
            <p:ph type="body" sz="quarter" idx="17"/>
          </p:nvPr>
        </p:nvSpPr>
        <p:spPr/>
        <p:txBody>
          <a:bodyPr/>
          <a:lstStyle/>
          <a:p>
            <a:br>
              <a:rPr lang="en-IE" altLang="x-none" dirty="0"/>
            </a:br>
            <a:r>
              <a:rPr lang="en-IE" altLang="x-none" i="1" dirty="0"/>
              <a:t>‘</a:t>
            </a:r>
            <a:r>
              <a:rPr lang="pl-PL" altLang="x-none" i="1" dirty="0"/>
              <a:t>Lubię załamywanie się liczb, ale jednocześnie dbam o ludzi i myślę, że jeśli będę sobą, jeśli będę szczera w swoich wartościach i zachowaniu, to pozwoli mi się to rozwijać  jako właściciel firmy</a:t>
            </a:r>
            <a:r>
              <a:rPr lang="en-US" altLang="x-none" i="1" dirty="0"/>
              <a:t>’</a:t>
            </a:r>
            <a:endParaRPr lang="en-IE" altLang="x-none" i="1" dirty="0"/>
          </a:p>
          <a:p>
            <a:endParaRPr lang="en-US" altLang="x-none" dirty="0"/>
          </a:p>
        </p:txBody>
      </p:sp>
      <p:sp>
        <p:nvSpPr>
          <p:cNvPr id="9" name="Star: 6 Points 10"/>
          <p:cNvSpPr/>
          <p:nvPr/>
        </p:nvSpPr>
        <p:spPr>
          <a:xfrm>
            <a:off x="7820025" y="3873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filmik</a:t>
            </a:r>
            <a:endParaRPr lang="en-IE" b="1" dirty="0"/>
          </a:p>
        </p:txBody>
      </p:sp>
      <p:sp>
        <p:nvSpPr>
          <p:cNvPr id="3" name="Text Placeholder 2">
            <a:extLst>
              <a:ext uri="{FF2B5EF4-FFF2-40B4-BE49-F238E27FC236}">
                <a16:creationId xmlns:a16="http://schemas.microsoft.com/office/drawing/2014/main" id="{7AF2AC05-41D8-4DC0-949B-35DACC644B4F}"/>
              </a:ext>
            </a:extLst>
          </p:cNvPr>
          <p:cNvSpPr>
            <a:spLocks noGrp="1"/>
          </p:cNvSpPr>
          <p:nvPr>
            <p:ph type="body" sz="quarter" idx="16"/>
          </p:nvPr>
        </p:nvSpPr>
        <p:spPr>
          <a:xfrm>
            <a:off x="643223" y="630622"/>
            <a:ext cx="6361734" cy="1145986"/>
          </a:xfrm>
        </p:spPr>
        <p:txBody>
          <a:bodyPr>
            <a:normAutofit fontScale="92500"/>
          </a:bodyPr>
          <a:lstStyle/>
          <a:p>
            <a:r>
              <a:rPr lang="en-IE" altLang="x-none" dirty="0">
                <a:solidFill>
                  <a:srgbClr val="10B1A2"/>
                </a:solidFill>
              </a:rPr>
              <a:t>Emily de la Pena – Civil Engineer &amp; Entrepreneur, Founder Coding Kids </a:t>
            </a:r>
          </a:p>
          <a:p>
            <a:endParaRPr lang="en-I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13"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79874" name="Text Placeholder 4"/>
          <p:cNvSpPr>
            <a:spLocks noGrp="1"/>
          </p:cNvSpPr>
          <p:nvPr>
            <p:ph type="body" sz="quarter" idx="13"/>
          </p:nvPr>
        </p:nvSpPr>
        <p:spPr>
          <a:xfrm>
            <a:off x="538421" y="2301700"/>
            <a:ext cx="5423273" cy="2497338"/>
          </a:xfrm>
        </p:spPr>
        <p:txBody>
          <a:bodyPr/>
          <a:lstStyle/>
          <a:p>
            <a:r>
              <a:rPr lang="pl-PL" altLang="x-none" dirty="0"/>
              <a:t>Istnieje wiele sytuacji, w których prowadząc interesy, musisz krzątać się i mieć wielką ekstrawertyczną osobowość, ale to nie ja, jestem introwertyczna</a:t>
            </a:r>
          </a:p>
          <a:p>
            <a:endParaRPr lang="pl-PL" altLang="x-none" dirty="0"/>
          </a:p>
          <a:p>
            <a:endParaRPr lang="en-IE" altLang="x-none" dirty="0"/>
          </a:p>
        </p:txBody>
      </p:sp>
      <p:pic>
        <p:nvPicPr>
          <p:cNvPr id="9" name="Picture Placeholder 8"/>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a:stretch/>
        </p:blipFill>
        <p:spPr>
          <a:xfrm>
            <a:off x="7659037" y="-15875"/>
            <a:ext cx="4532963" cy="6858000"/>
          </a:xfrm>
        </p:spPr>
      </p:pic>
      <p:sp>
        <p:nvSpPr>
          <p:cNvPr id="79875" name="Rectangle 10"/>
          <p:cNvSpPr>
            <a:spLocks noChangeArrowheads="1"/>
          </p:cNvSpPr>
          <p:nvPr/>
        </p:nvSpPr>
        <p:spPr bwMode="auto">
          <a:xfrm>
            <a:off x="342900" y="5094288"/>
            <a:ext cx="525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EMILY DE LA PENA </a:t>
            </a:r>
            <a:endParaRPr lang="en-IE" altLang="x-none" dirty="0">
              <a:solidFill>
                <a:schemeClr val="bg1"/>
              </a:solidFill>
            </a:endParaRPr>
          </a:p>
          <a:p>
            <a:pPr algn="ctr" eaLnBrk="1" hangingPunct="1"/>
            <a:r>
              <a:rPr lang="pl-PL" altLang="x-none" dirty="0">
                <a:solidFill>
                  <a:schemeClr val="bg1"/>
                </a:solidFill>
              </a:rPr>
              <a:t>Inżynier i Przedsiębiorca</a:t>
            </a:r>
            <a:r>
              <a:rPr lang="en-IE" altLang="x-none" dirty="0">
                <a:solidFill>
                  <a:schemeClr val="bg1"/>
                </a:solidFill>
              </a:rPr>
              <a:t>, </a:t>
            </a:r>
            <a:r>
              <a:rPr lang="pl-PL" altLang="x-none" dirty="0">
                <a:solidFill>
                  <a:schemeClr val="bg1"/>
                </a:solidFill>
              </a:rPr>
              <a:t>Założycielka </a:t>
            </a:r>
            <a:r>
              <a:rPr lang="en-IE" altLang="x-none" dirty="0">
                <a:solidFill>
                  <a:schemeClr val="bg1"/>
                </a:solidFill>
              </a:rPr>
              <a:t>Coding Kids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Placeholder 5"/>
          <p:cNvSpPr>
            <a:spLocks noGrp="1"/>
          </p:cNvSpPr>
          <p:nvPr>
            <p:ph type="body" sz="quarter" idx="13"/>
          </p:nvPr>
        </p:nvSpPr>
        <p:spPr>
          <a:solidFill>
            <a:schemeClr val="bg1"/>
          </a:solidFill>
        </p:spPr>
        <p:txBody>
          <a:bodyPr/>
          <a:lstStyle/>
          <a:p>
            <a:pPr indent="177800"/>
            <a:r>
              <a:rPr lang="pl-PL" altLang="x-none" b="1" dirty="0">
                <a:solidFill>
                  <a:srgbClr val="E95273"/>
                </a:solidFill>
              </a:rPr>
              <a:t>Współzałożyciele</a:t>
            </a:r>
            <a:endParaRPr lang="en-IE" altLang="x-none" b="1" dirty="0">
              <a:solidFill>
                <a:srgbClr val="E95273"/>
              </a:solidFill>
            </a:endParaRPr>
          </a:p>
          <a:p>
            <a:pPr indent="177800"/>
            <a:endParaRPr lang="en-US" altLang="x-none" dirty="0">
              <a:solidFill>
                <a:srgbClr val="E95273"/>
              </a:solidFill>
            </a:endParaRPr>
          </a:p>
        </p:txBody>
      </p:sp>
      <p:sp>
        <p:nvSpPr>
          <p:cNvPr id="80898" name="Text Placeholder 6"/>
          <p:cNvSpPr>
            <a:spLocks noGrp="1"/>
          </p:cNvSpPr>
          <p:nvPr>
            <p:ph type="body" sz="quarter" idx="14"/>
          </p:nvPr>
        </p:nvSpPr>
        <p:spPr>
          <a:xfrm>
            <a:off x="0" y="1045042"/>
            <a:ext cx="12192000" cy="5889158"/>
          </a:xfrm>
          <a:solidFill>
            <a:schemeClr val="bg1"/>
          </a:solidFill>
        </p:spPr>
        <p:txBody>
          <a:bodyPr/>
          <a:lstStyle/>
          <a:p>
            <a:r>
              <a:rPr lang="en-IE" altLang="x-none" sz="2200" dirty="0">
                <a:solidFill>
                  <a:srgbClr val="10B1A2"/>
                </a:solidFill>
              </a:rPr>
              <a:t>Dr Kate Lomas - </a:t>
            </a:r>
            <a:r>
              <a:rPr lang="en-IE" altLang="x-none" sz="2200" dirty="0" err="1">
                <a:solidFill>
                  <a:srgbClr val="10B1A2"/>
                </a:solidFill>
              </a:rPr>
              <a:t>biopsjolog</a:t>
            </a:r>
            <a:r>
              <a:rPr lang="en-IE" altLang="x-none" sz="2200" dirty="0">
                <a:solidFill>
                  <a:srgbClr val="10B1A2"/>
                </a:solidFill>
              </a:rPr>
              <a:t> </a:t>
            </a:r>
            <a:r>
              <a:rPr lang="en-IE" altLang="x-none" sz="2200" dirty="0" err="1">
                <a:solidFill>
                  <a:srgbClr val="10B1A2"/>
                </a:solidFill>
              </a:rPr>
              <a:t>i</a:t>
            </a:r>
            <a:r>
              <a:rPr lang="en-IE" altLang="x-none" sz="2200" dirty="0">
                <a:solidFill>
                  <a:srgbClr val="10B1A2"/>
                </a:solidFill>
              </a:rPr>
              <a:t> </a:t>
            </a:r>
            <a:r>
              <a:rPr lang="en-IE" altLang="x-none" sz="2200" dirty="0" err="1">
                <a:solidFill>
                  <a:srgbClr val="10B1A2"/>
                </a:solidFill>
              </a:rPr>
              <a:t>współzałożyciel</a:t>
            </a:r>
            <a:r>
              <a:rPr lang="en-IE" altLang="x-none" sz="2200" dirty="0">
                <a:solidFill>
                  <a:srgbClr val="10B1A2"/>
                </a:solidFill>
              </a:rPr>
              <a:t>, </a:t>
            </a:r>
            <a:r>
              <a:rPr lang="en-IE" altLang="x-none" sz="2200" dirty="0" err="1">
                <a:solidFill>
                  <a:srgbClr val="10B1A2"/>
                </a:solidFill>
              </a:rPr>
              <a:t>wynalazca</a:t>
            </a:r>
            <a:r>
              <a:rPr lang="en-IE" altLang="x-none" sz="2200" dirty="0">
                <a:solidFill>
                  <a:srgbClr val="10B1A2"/>
                </a:solidFill>
              </a:rPr>
              <a:t> </a:t>
            </a:r>
            <a:r>
              <a:rPr lang="en-IE" altLang="x-none" sz="2200" dirty="0" err="1">
                <a:solidFill>
                  <a:srgbClr val="10B1A2"/>
                </a:solidFill>
              </a:rPr>
              <a:t>i</a:t>
            </a:r>
            <a:r>
              <a:rPr lang="en-IE" altLang="x-none" sz="2200" dirty="0">
                <a:solidFill>
                  <a:srgbClr val="10B1A2"/>
                </a:solidFill>
              </a:rPr>
              <a:t> </a:t>
            </a:r>
            <a:r>
              <a:rPr lang="en-IE" altLang="x-none" sz="2200" dirty="0" err="1">
                <a:solidFill>
                  <a:srgbClr val="10B1A2"/>
                </a:solidFill>
              </a:rPr>
              <a:t>dyrektor</a:t>
            </a:r>
            <a:r>
              <a:rPr lang="en-IE" altLang="x-none" sz="2200" dirty="0">
                <a:solidFill>
                  <a:srgbClr val="10B1A2"/>
                </a:solidFill>
              </a:rPr>
              <a:t> ds. </a:t>
            </a:r>
            <a:r>
              <a:rPr lang="en-IE" altLang="x-none" sz="2200" dirty="0" err="1">
                <a:solidFill>
                  <a:srgbClr val="10B1A2"/>
                </a:solidFill>
              </a:rPr>
              <a:t>Technologii</a:t>
            </a:r>
            <a:r>
              <a:rPr lang="en-IE" altLang="x-none" sz="2200" dirty="0">
                <a:solidFill>
                  <a:srgbClr val="10B1A2"/>
                </a:solidFill>
              </a:rPr>
              <a:t>, </a:t>
            </a:r>
            <a:r>
              <a:rPr lang="en-IE" altLang="x-none" sz="2200" dirty="0" err="1">
                <a:solidFill>
                  <a:srgbClr val="10B1A2"/>
                </a:solidFill>
              </a:rPr>
              <a:t>Hemideina</a:t>
            </a:r>
            <a:endParaRPr lang="en-IE" altLang="x-none" sz="2200" dirty="0">
              <a:solidFill>
                <a:srgbClr val="10B1A2"/>
              </a:solidFill>
            </a:endParaRPr>
          </a:p>
          <a:p>
            <a:r>
              <a:rPr lang="en-IE" altLang="x-none" sz="2200" dirty="0">
                <a:solidFill>
                  <a:srgbClr val="10B1A2"/>
                </a:solidFill>
              </a:rPr>
              <a:t>Dr Elizabeth Williams - </a:t>
            </a:r>
            <a:r>
              <a:rPr lang="en-IE" altLang="x-none" sz="2200" dirty="0" err="1">
                <a:solidFill>
                  <a:srgbClr val="10B1A2"/>
                </a:solidFill>
              </a:rPr>
              <a:t>chemik</a:t>
            </a:r>
            <a:r>
              <a:rPr lang="en-IE" altLang="x-none" sz="2200" dirty="0">
                <a:solidFill>
                  <a:srgbClr val="10B1A2"/>
                </a:solidFill>
              </a:rPr>
              <a:t>, </a:t>
            </a:r>
            <a:r>
              <a:rPr lang="en-IE" altLang="x-none" sz="2200" dirty="0" err="1">
                <a:solidFill>
                  <a:srgbClr val="10B1A2"/>
                </a:solidFill>
              </a:rPr>
              <a:t>współzałożyciel</a:t>
            </a:r>
            <a:r>
              <a:rPr lang="en-IE" altLang="x-none" sz="2200" dirty="0">
                <a:solidFill>
                  <a:srgbClr val="10B1A2"/>
                </a:solidFill>
              </a:rPr>
              <a:t> </a:t>
            </a:r>
            <a:r>
              <a:rPr lang="en-IE" altLang="x-none" sz="2200" dirty="0" err="1">
                <a:solidFill>
                  <a:srgbClr val="10B1A2"/>
                </a:solidFill>
              </a:rPr>
              <a:t>i</a:t>
            </a:r>
            <a:r>
              <a:rPr lang="en-IE" altLang="x-none" sz="2200" dirty="0">
                <a:solidFill>
                  <a:srgbClr val="10B1A2"/>
                </a:solidFill>
              </a:rPr>
              <a:t> </a:t>
            </a:r>
            <a:r>
              <a:rPr lang="en-IE" altLang="x-none" sz="2200" dirty="0" err="1">
                <a:solidFill>
                  <a:srgbClr val="10B1A2"/>
                </a:solidFill>
              </a:rPr>
              <a:t>dyrektor</a:t>
            </a:r>
            <a:r>
              <a:rPr lang="en-IE" altLang="x-none" sz="2200" dirty="0">
                <a:solidFill>
                  <a:srgbClr val="10B1A2"/>
                </a:solidFill>
              </a:rPr>
              <a:t> </a:t>
            </a:r>
            <a:r>
              <a:rPr lang="en-IE" altLang="x-none" sz="2200" dirty="0" err="1">
                <a:solidFill>
                  <a:srgbClr val="10B1A2"/>
                </a:solidFill>
              </a:rPr>
              <a:t>generalny</a:t>
            </a:r>
            <a:r>
              <a:rPr lang="en-IE" altLang="x-none" sz="2200" dirty="0">
                <a:solidFill>
                  <a:srgbClr val="10B1A2"/>
                </a:solidFill>
              </a:rPr>
              <a:t>, </a:t>
            </a:r>
            <a:r>
              <a:rPr lang="en-IE" altLang="x-none" sz="2200" dirty="0" err="1">
                <a:solidFill>
                  <a:srgbClr val="10B1A2"/>
                </a:solidFill>
              </a:rPr>
              <a:t>Hemideina</a:t>
            </a:r>
            <a:endParaRPr lang="en-IE" altLang="x-none" sz="2200" dirty="0">
              <a:solidFill>
                <a:srgbClr val="10B1A2"/>
              </a:solidFill>
            </a:endParaRPr>
          </a:p>
          <a:p>
            <a:endParaRPr lang="en-IE" altLang="x-none" sz="2200" dirty="0">
              <a:solidFill>
                <a:srgbClr val="10B1A2"/>
              </a:solidFill>
            </a:endParaRPr>
          </a:p>
          <a:p>
            <a:endParaRPr lang="en-IE" altLang="x-none" sz="2200" dirty="0">
              <a:solidFill>
                <a:srgbClr val="10B1A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r>
              <a:rPr lang="pl-PL" altLang="x-none" sz="2200" dirty="0" err="1"/>
              <a:t>Kate</a:t>
            </a:r>
            <a:r>
              <a:rPr lang="pl-PL" altLang="x-none" sz="2200" dirty="0"/>
              <a:t> odkryła nowy narząd do słuchu u owadów, który zainspirował ją do zrewolucjonizowania implantu ślimakowego. Współpracowała z Liz, współzałożycielką start-</a:t>
            </a:r>
            <a:r>
              <a:rPr lang="pl-PL" altLang="x-none" sz="2200" dirty="0" err="1"/>
              <a:t>upu</a:t>
            </a:r>
            <a:r>
              <a:rPr lang="pl-PL" altLang="x-none" sz="2200" dirty="0"/>
              <a:t> </a:t>
            </a:r>
            <a:r>
              <a:rPr lang="pl-PL" altLang="x-none" sz="2200" dirty="0" err="1"/>
              <a:t>MedTech</a:t>
            </a:r>
            <a:r>
              <a:rPr lang="pl-PL" altLang="x-none" sz="2200" dirty="0"/>
              <a:t>.</a:t>
            </a:r>
          </a:p>
          <a:p>
            <a:endParaRPr lang="pl-PL" altLang="x-none" sz="2200" dirty="0"/>
          </a:p>
          <a:p>
            <a:endParaRPr lang="en-US" altLang="x-none" sz="2200" dirty="0"/>
          </a:p>
        </p:txBody>
      </p:sp>
      <p:pic>
        <p:nvPicPr>
          <p:cNvPr id="80899" name="Picture Placeholder 8">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2840" r="2840"/>
          <a:stretch>
            <a:fillRect/>
          </a:stretch>
        </p:blipFill>
        <p:spPr/>
      </p:pic>
      <p:sp>
        <p:nvSpPr>
          <p:cNvPr id="10" name="Star: 6 Points 10"/>
          <p:cNvSpPr/>
          <p:nvPr/>
        </p:nvSpPr>
        <p:spPr>
          <a:xfrm>
            <a:off x="9286875" y="2689565"/>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filmik</a:t>
            </a:r>
            <a:endParaRPr lang="en-IE"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6489700" y="387350"/>
            <a:ext cx="5384800" cy="1244600"/>
          </a:xfrm>
          <a:solidFill>
            <a:schemeClr val="bg1"/>
          </a:solidFill>
        </p:spPr>
        <p:txBody>
          <a:bodyPr rtlCol="0"/>
          <a:lstStyle/>
          <a:p>
            <a:pPr marL="266700" fontAlgn="auto">
              <a:spcAft>
                <a:spcPts val="0"/>
              </a:spcAft>
              <a:buFont typeface="Arial"/>
              <a:buNone/>
              <a:defRPr/>
            </a:pPr>
            <a:r>
              <a:rPr lang="pl-PL" b="1" dirty="0">
                <a:solidFill>
                  <a:srgbClr val="E95273"/>
                </a:solidFill>
              </a:rPr>
              <a:t>Wynalazca</a:t>
            </a:r>
            <a:endParaRPr lang="en-US" dirty="0">
              <a:solidFill>
                <a:srgbClr val="E95273"/>
              </a:solidFill>
            </a:endParaRPr>
          </a:p>
        </p:txBody>
      </p:sp>
      <p:sp>
        <p:nvSpPr>
          <p:cNvPr id="83970" name="Text Placeholder 6"/>
          <p:cNvSpPr>
            <a:spLocks noGrp="1"/>
          </p:cNvSpPr>
          <p:nvPr>
            <p:ph type="body" sz="quarter" idx="17"/>
          </p:nvPr>
        </p:nvSpPr>
        <p:spPr>
          <a:xfrm>
            <a:off x="6746875" y="1631950"/>
            <a:ext cx="4876800" cy="4449763"/>
          </a:xfrm>
        </p:spPr>
        <p:txBody>
          <a:bodyPr/>
          <a:lstStyle/>
          <a:p>
            <a:r>
              <a:rPr lang="pl-PL" altLang="x-none" dirty="0">
                <a:solidFill>
                  <a:srgbClr val="10B1A2"/>
                </a:solidFill>
              </a:rPr>
              <a:t>Sarah </a:t>
            </a:r>
            <a:r>
              <a:rPr lang="pl-PL" altLang="x-none" dirty="0" err="1">
                <a:solidFill>
                  <a:srgbClr val="10B1A2"/>
                </a:solidFill>
              </a:rPr>
              <a:t>Last</a:t>
            </a:r>
            <a:r>
              <a:rPr lang="pl-PL" altLang="x-none" dirty="0">
                <a:solidFill>
                  <a:srgbClr val="10B1A2"/>
                </a:solidFill>
              </a:rPr>
              <a:t> - biolog, wynalazca, przedsiębiorca, współzałożyciel i dyrektor ds. Technologii, </a:t>
            </a:r>
            <a:r>
              <a:rPr lang="pl-PL" altLang="x-none" dirty="0" err="1">
                <a:solidFill>
                  <a:srgbClr val="10B1A2"/>
                </a:solidFill>
              </a:rPr>
              <a:t>MimicTec</a:t>
            </a:r>
            <a:r>
              <a:rPr lang="pl-PL" altLang="x-none" dirty="0">
                <a:solidFill>
                  <a:srgbClr val="10B1A2"/>
                </a:solidFill>
              </a:rPr>
              <a:t> Sarah jest wynalazcą </a:t>
            </a:r>
            <a:r>
              <a:rPr lang="pl-PL" altLang="x-none" dirty="0" err="1">
                <a:solidFill>
                  <a:srgbClr val="10B1A2"/>
                </a:solidFill>
              </a:rPr>
              <a:t>AgTech</a:t>
            </a:r>
            <a:r>
              <a:rPr lang="en-IE" altLang="x-none" dirty="0">
                <a:solidFill>
                  <a:srgbClr val="10B1A2"/>
                </a:solidFill>
              </a:rPr>
              <a:t> </a:t>
            </a:r>
            <a:r>
              <a:rPr kumimoji="1" lang="pl-PL" altLang="x-none" dirty="0">
                <a:solidFill>
                  <a:srgbClr val="525252"/>
                </a:solidFill>
              </a:rPr>
              <a:t>Sarah wynalazła urządzenie, które zachęca pisklęta do przeżycia we wczesnych stadiach życia. </a:t>
            </a:r>
            <a:r>
              <a:rPr kumimoji="1" lang="pl-PL" altLang="x-none" dirty="0" err="1">
                <a:solidFill>
                  <a:srgbClr val="525252"/>
                </a:solidFill>
              </a:rPr>
              <a:t>Mimictec</a:t>
            </a:r>
            <a:r>
              <a:rPr kumimoji="1" lang="pl-PL" altLang="x-none" dirty="0">
                <a:solidFill>
                  <a:srgbClr val="525252"/>
                </a:solidFill>
              </a:rPr>
              <a:t> to etyczna firma rolnicza działająca w branży drobiarskiej</a:t>
            </a:r>
          </a:p>
          <a:p>
            <a:endParaRPr lang="pl-PL" altLang="x-none" dirty="0">
              <a:solidFill>
                <a:srgbClr val="10B1A2"/>
              </a:solidFill>
            </a:endParaRPr>
          </a:p>
          <a:p>
            <a:endParaRPr lang="en-IE" altLang="x-none" dirty="0">
              <a:solidFill>
                <a:srgbClr val="10B1A2"/>
              </a:solidFill>
            </a:endParaRPr>
          </a:p>
        </p:txBody>
      </p:sp>
      <p:pic>
        <p:nvPicPr>
          <p:cNvPr id="83971" name="Picture Placeholder 8">
            <a:hlinkClick r:id="rId2"/>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t="888" b="888"/>
          <a:stretch>
            <a:fillRect/>
          </a:stretch>
        </p:blipFill>
        <p:spPr>
          <a:xfrm>
            <a:off x="-1588" y="1908175"/>
            <a:ext cx="5665788" cy="3478213"/>
          </a:xfrm>
        </p:spPr>
      </p:pic>
      <p:sp>
        <p:nvSpPr>
          <p:cNvPr id="10" name="Star: 6 Points 10"/>
          <p:cNvSpPr/>
          <p:nvPr/>
        </p:nvSpPr>
        <p:spPr>
          <a:xfrm>
            <a:off x="3178175" y="3873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Filmik</a:t>
            </a:r>
            <a:endParaRPr lang="en-IE"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Placeholder 6"/>
          <p:cNvSpPr>
            <a:spLocks noGrp="1"/>
          </p:cNvSpPr>
          <p:nvPr>
            <p:ph type="body" sz="quarter" idx="14"/>
          </p:nvPr>
        </p:nvSpPr>
        <p:spPr/>
        <p:txBody>
          <a:bodyPr>
            <a:normAutofit fontScale="92500" lnSpcReduction="20000"/>
          </a:bodyPr>
          <a:lstStyle/>
          <a:p>
            <a:r>
              <a:rPr lang="en-US" altLang="x-none" sz="8900" dirty="0"/>
              <a:t>” </a:t>
            </a:r>
          </a:p>
        </p:txBody>
      </p:sp>
      <p:sp>
        <p:nvSpPr>
          <p:cNvPr id="13"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10" name="Text Placeholder 4"/>
          <p:cNvSpPr>
            <a:spLocks noGrp="1"/>
          </p:cNvSpPr>
          <p:nvPr>
            <p:ph type="body" sz="quarter" idx="13"/>
          </p:nvPr>
        </p:nvSpPr>
        <p:spPr>
          <a:xfrm>
            <a:off x="230555" y="2453081"/>
            <a:ext cx="5423273" cy="2497338"/>
          </a:xfrm>
        </p:spPr>
        <p:txBody>
          <a:bodyPr rtlCol="0">
            <a:normAutofit fontScale="85000" lnSpcReduction="10000"/>
          </a:bodyPr>
          <a:lstStyle/>
          <a:p>
            <a:pPr fontAlgn="auto">
              <a:lnSpc>
                <a:spcPct val="110000"/>
              </a:lnSpc>
              <a:spcAft>
                <a:spcPts val="0"/>
              </a:spcAft>
              <a:buFont typeface="Arial"/>
              <a:buNone/>
              <a:defRPr/>
            </a:pPr>
            <a:r>
              <a:rPr lang="pl-PL" dirty="0"/>
              <a:t>Wypróbowałam kilka pomysłów biznesowych… Mam mistrzów przedsiębiorczości. Pewnego dnia ktoś wspomniał, że kiedy zwierzęta są mniej zestresowane, są bardziej produktywne, to był mój moment aha</a:t>
            </a:r>
          </a:p>
          <a:p>
            <a:pPr fontAlgn="auto">
              <a:lnSpc>
                <a:spcPct val="110000"/>
              </a:lnSpc>
              <a:spcAft>
                <a:spcPts val="0"/>
              </a:spcAft>
              <a:buFont typeface="Arial"/>
              <a:buNone/>
              <a:defRPr/>
            </a:pPr>
            <a:endParaRPr lang="pl-PL" dirty="0"/>
          </a:p>
          <a:p>
            <a:pPr fontAlgn="auto">
              <a:lnSpc>
                <a:spcPct val="110000"/>
              </a:lnSpc>
              <a:spcAft>
                <a:spcPts val="0"/>
              </a:spcAft>
              <a:buFont typeface="Arial"/>
              <a:buNone/>
              <a:defRPr/>
            </a:pPr>
            <a:endParaRPr lang="en-IE" dirty="0"/>
          </a:p>
        </p:txBody>
      </p:sp>
      <p:pic>
        <p:nvPicPr>
          <p:cNvPr id="9" name="Picture Placeholder 8"/>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l="8245" r="8245"/>
          <a:stretch>
            <a:fillRect/>
          </a:stretch>
        </p:blipFill>
        <p:spPr>
          <a:xfrm>
            <a:off x="6134100" y="-15875"/>
            <a:ext cx="6057900" cy="6858000"/>
          </a:xfrm>
        </p:spPr>
      </p:pic>
      <p:sp>
        <p:nvSpPr>
          <p:cNvPr id="84995" name="Rectangle 10"/>
          <p:cNvSpPr>
            <a:spLocks noChangeArrowheads="1"/>
          </p:cNvSpPr>
          <p:nvPr/>
        </p:nvSpPr>
        <p:spPr bwMode="auto">
          <a:xfrm>
            <a:off x="621563" y="5134314"/>
            <a:ext cx="51916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SARAH LAST </a:t>
            </a:r>
            <a:endParaRPr lang="pl-PL" altLang="x-none" b="1" dirty="0">
              <a:solidFill>
                <a:schemeClr val="bg1"/>
              </a:solidFill>
            </a:endParaRPr>
          </a:p>
          <a:p>
            <a:pPr algn="ctr" eaLnBrk="1" hangingPunct="1"/>
            <a:r>
              <a:rPr lang="pl-PL" altLang="x-none" dirty="0">
                <a:solidFill>
                  <a:schemeClr val="bg1"/>
                </a:solidFill>
              </a:rPr>
              <a:t>Biolog, wynalazca, przedsiębiorca, współzałożyciel i</a:t>
            </a:r>
          </a:p>
          <a:p>
            <a:pPr algn="ctr" eaLnBrk="1" hangingPunct="1"/>
            <a:r>
              <a:rPr lang="pl-PL" altLang="x-none" dirty="0">
                <a:solidFill>
                  <a:schemeClr val="bg1"/>
                </a:solidFill>
              </a:rPr>
              <a:t>Dyrektor ds. Technologii, </a:t>
            </a:r>
            <a:r>
              <a:rPr lang="pl-PL" altLang="x-none" dirty="0" err="1">
                <a:solidFill>
                  <a:schemeClr val="bg1"/>
                </a:solidFill>
              </a:rPr>
              <a:t>MimicTec</a:t>
            </a:r>
            <a:r>
              <a:rPr lang="pl-PL" altLang="x-none" dirty="0">
                <a:solidFill>
                  <a:schemeClr val="bg1"/>
                </a:solidFill>
              </a:rPr>
              <a:t> Sarah jest wynalazcą </a:t>
            </a:r>
            <a:r>
              <a:rPr lang="pl-PL" altLang="x-none" dirty="0" err="1">
                <a:solidFill>
                  <a:schemeClr val="bg1"/>
                </a:solidFill>
              </a:rPr>
              <a:t>AgTech</a:t>
            </a:r>
            <a:endParaRPr lang="pl-PL" altLang="x-none" dirty="0">
              <a:solidFill>
                <a:schemeClr val="bg1"/>
              </a:solidFill>
            </a:endParaRPr>
          </a:p>
          <a:p>
            <a:pPr algn="ctr" eaLnBrk="1" hangingPunct="1"/>
            <a:endParaRPr lang="pl-PL" altLang="x-none" b="1" dirty="0">
              <a:solidFill>
                <a:schemeClr val="bg1"/>
              </a:solidFill>
            </a:endParaRPr>
          </a:p>
          <a:p>
            <a:pPr algn="ctr" eaLnBrk="1" hangingPunct="1"/>
            <a:endParaRPr lang="en-IE" altLang="x-none" b="1"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tLang="ja-JP" b="1" dirty="0">
                <a:solidFill>
                  <a:srgbClr val="E63275"/>
                </a:solidFill>
                <a:latin typeface="Calibri" charset="0"/>
                <a:ea typeface="MS PGothic" charset="-128"/>
              </a:rPr>
              <a:t>What I Have Learned?</a:t>
            </a:r>
            <a:endParaRPr lang="en-US" b="1" dirty="0">
              <a:solidFill>
                <a:srgbClr val="E63275"/>
              </a:solidFill>
            </a:endParaRPr>
          </a:p>
        </p:txBody>
      </p:sp>
      <p:sp>
        <p:nvSpPr>
          <p:cNvPr id="6" name="Text Placeholder 5"/>
          <p:cNvSpPr>
            <a:spLocks noGrp="1"/>
          </p:cNvSpPr>
          <p:nvPr>
            <p:ph type="body" sz="quarter" idx="14"/>
          </p:nvPr>
        </p:nvSpPr>
        <p:spPr>
          <a:xfrm>
            <a:off x="466723" y="2767595"/>
            <a:ext cx="11102348" cy="3975101"/>
          </a:xfrm>
          <a:solidFill>
            <a:schemeClr val="bg1"/>
          </a:solidFill>
        </p:spPr>
        <p:txBody>
          <a:bodyPr/>
          <a:lstStyle/>
          <a:p>
            <a:pPr marL="342900" indent="-342900">
              <a:spcBef>
                <a:spcPts val="400"/>
              </a:spcBef>
              <a:buClr>
                <a:srgbClr val="F26942"/>
              </a:buClr>
              <a:buFont typeface="Wingdings" panose="05000000000000000000" pitchFamily="2" charset="2"/>
              <a:buChar char="ü"/>
            </a:pPr>
            <a:r>
              <a:rPr lang="pl-PL" dirty="0"/>
              <a:t>Wiem, że nie ma „idealnej” osobowości przedsiębiorcy, aby odnieść sukces. Istnieje wiele różnych cech i umiejętności. Powinieneś mieć mieszankę dobrych cech i umiejętności, takich jak szukanie emocji, towarzyskość, analityczny, intuicyjny i kreatywny…</a:t>
            </a:r>
          </a:p>
          <a:p>
            <a:pPr marL="342900" indent="-342900">
              <a:spcBef>
                <a:spcPts val="400"/>
              </a:spcBef>
              <a:buClr>
                <a:srgbClr val="F26942"/>
              </a:buClr>
              <a:buFont typeface="Wingdings" panose="05000000000000000000" pitchFamily="2" charset="2"/>
              <a:buChar char="ü"/>
            </a:pPr>
            <a:r>
              <a:rPr lang="pl-PL" dirty="0"/>
              <a:t>Teraz zdałam testy przedsiębiorczości, jestem świadoma tego, jakim jestem przedsiębiorcą i różnych sposobów, w jaki mogę poprawić swoje umiejętności, cechy i cechy przedsiębiorcze.</a:t>
            </a:r>
          </a:p>
          <a:p>
            <a:pPr marL="342900" indent="-342900">
              <a:spcBef>
                <a:spcPts val="400"/>
              </a:spcBef>
              <a:buClr>
                <a:srgbClr val="F26942"/>
              </a:buClr>
              <a:buFont typeface="Wingdings" panose="05000000000000000000" pitchFamily="2" charset="2"/>
              <a:buChar char="ü"/>
            </a:pPr>
            <a:r>
              <a:rPr lang="pl-PL" dirty="0"/>
              <a:t>Wiem, jak być na bieżąco z najważniejszymi informacjami branżowymi, aby kierować moimi przyszłymi decyzjami, dalej rozwijać i rozwijać moją działalność</a:t>
            </a:r>
          </a:p>
          <a:p>
            <a:pPr marL="342900" indent="-342900">
              <a:spcBef>
                <a:spcPts val="400"/>
              </a:spcBef>
              <a:buClr>
                <a:srgbClr val="F26942"/>
              </a:buClr>
              <a:buFont typeface="Wingdings" panose="05000000000000000000" pitchFamily="2" charset="2"/>
              <a:buChar char="ü"/>
            </a:pPr>
            <a:r>
              <a:rPr lang="pl-PL" dirty="0"/>
              <a:t>Jestem pewien, że dzięki temu modułowi mogę odblokować swoją błyskotliwość</a:t>
            </a:r>
            <a:endParaRPr lang="en-US" dirty="0"/>
          </a:p>
        </p:txBody>
      </p:sp>
    </p:spTree>
    <p:extLst>
      <p:ext uri="{BB962C8B-B14F-4D97-AF65-F5344CB8AC3E}">
        <p14:creationId xmlns:p14="http://schemas.microsoft.com/office/powerpoint/2010/main" val="163518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3783724" y="595619"/>
            <a:ext cx="7785347" cy="1109508"/>
          </a:xfrm>
        </p:spPr>
        <p:txBody>
          <a:bodyPr>
            <a:normAutofit/>
          </a:bodyPr>
          <a:lstStyle/>
          <a:p>
            <a:r>
              <a:rPr lang="pl-PL" b="1" dirty="0">
                <a:solidFill>
                  <a:srgbClr val="E63275"/>
                </a:solidFill>
              </a:rPr>
              <a:t>Musi mieć cechy i umiejętności odnoszącego sukcesy przedsiębiorcy</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5"/>
          </p:nvPr>
        </p:nvSpPr>
        <p:spPr>
          <a:xfrm>
            <a:off x="3699545" y="2127058"/>
            <a:ext cx="4062441" cy="3960000"/>
          </a:xfrm>
        </p:spPr>
        <p:txBody>
          <a:bodyPr/>
          <a:lstStyle/>
          <a:p>
            <a:r>
              <a:rPr lang="pl-PL" b="1" dirty="0">
                <a:solidFill>
                  <a:srgbClr val="E63275"/>
                </a:solidFill>
              </a:rPr>
              <a:t>Cechy</a:t>
            </a:r>
            <a:endParaRPr lang="en-IE" b="1" dirty="0">
              <a:solidFill>
                <a:srgbClr val="E63275"/>
              </a:solidFill>
            </a:endParaRPr>
          </a:p>
          <a:p>
            <a:pPr marL="457200" indent="-457200">
              <a:lnSpc>
                <a:spcPct val="100000"/>
              </a:lnSpc>
              <a:spcBef>
                <a:spcPts val="0"/>
              </a:spcBef>
              <a:buFont typeface="+mj-lt"/>
              <a:buAutoNum type="arabicPeriod"/>
            </a:pPr>
            <a:r>
              <a:rPr lang="en-IE" dirty="0"/>
              <a:t>Pa</a:t>
            </a:r>
            <a:r>
              <a:rPr lang="pl-PL" dirty="0" err="1"/>
              <a:t>sja</a:t>
            </a:r>
            <a:endParaRPr lang="pl-PL" dirty="0"/>
          </a:p>
          <a:p>
            <a:pPr marL="457200" indent="-457200">
              <a:lnSpc>
                <a:spcPct val="100000"/>
              </a:lnSpc>
              <a:spcBef>
                <a:spcPts val="0"/>
              </a:spcBef>
              <a:buFont typeface="+mj-lt"/>
              <a:buAutoNum type="arabicPeriod"/>
            </a:pPr>
            <a:r>
              <a:rPr lang="pl-PL" dirty="0"/>
              <a:t>Mocna etyka pracy</a:t>
            </a:r>
          </a:p>
          <a:p>
            <a:pPr marL="457200" indent="-457200">
              <a:lnSpc>
                <a:spcPct val="100000"/>
              </a:lnSpc>
              <a:spcBef>
                <a:spcPts val="0"/>
              </a:spcBef>
              <a:buFont typeface="+mj-lt"/>
              <a:buAutoNum type="arabicPeriod"/>
            </a:pPr>
            <a:r>
              <a:rPr lang="pl-PL" dirty="0"/>
              <a:t>Umiejętności silnych ludzi</a:t>
            </a:r>
          </a:p>
          <a:p>
            <a:pPr marL="457200" indent="-457200">
              <a:lnSpc>
                <a:spcPct val="100000"/>
              </a:lnSpc>
              <a:spcBef>
                <a:spcPts val="0"/>
              </a:spcBef>
              <a:buFont typeface="+mj-lt"/>
              <a:buAutoNum type="arabicPeriod"/>
            </a:pPr>
            <a:r>
              <a:rPr lang="pl-PL" dirty="0"/>
              <a:t>Determinacja</a:t>
            </a:r>
          </a:p>
          <a:p>
            <a:pPr marL="457200" indent="-457200">
              <a:lnSpc>
                <a:spcPct val="100000"/>
              </a:lnSpc>
              <a:spcBef>
                <a:spcPts val="0"/>
              </a:spcBef>
              <a:buFont typeface="+mj-lt"/>
              <a:buAutoNum type="arabicPeriod"/>
            </a:pPr>
            <a:r>
              <a:rPr lang="pl-PL" dirty="0"/>
              <a:t>Kreatywność</a:t>
            </a:r>
          </a:p>
          <a:p>
            <a:pPr marL="457200" indent="-457200">
              <a:lnSpc>
                <a:spcPct val="100000"/>
              </a:lnSpc>
              <a:spcBef>
                <a:spcPts val="0"/>
              </a:spcBef>
              <a:buFont typeface="+mj-lt"/>
              <a:buAutoNum type="arabicPeriod"/>
            </a:pPr>
            <a:r>
              <a:rPr lang="pl-PL" dirty="0"/>
              <a:t>Konkurencyjność</a:t>
            </a:r>
          </a:p>
          <a:p>
            <a:pPr marL="457200" indent="-457200">
              <a:lnSpc>
                <a:spcPct val="100000"/>
              </a:lnSpc>
              <a:spcBef>
                <a:spcPts val="0"/>
              </a:spcBef>
              <a:buFont typeface="+mj-lt"/>
              <a:buAutoNum type="arabicPeriod"/>
            </a:pPr>
            <a:r>
              <a:rPr lang="pl-PL" dirty="0" err="1"/>
              <a:t>Self</a:t>
            </a:r>
            <a:r>
              <a:rPr lang="pl-PL" dirty="0"/>
              <a:t> Starter</a:t>
            </a:r>
          </a:p>
          <a:p>
            <a:pPr marL="457200" indent="-457200">
              <a:lnSpc>
                <a:spcPct val="100000"/>
              </a:lnSpc>
              <a:spcBef>
                <a:spcPts val="0"/>
              </a:spcBef>
              <a:buFont typeface="+mj-lt"/>
              <a:buAutoNum type="arabicPeriod"/>
            </a:pPr>
            <a:r>
              <a:rPr lang="pl-PL" dirty="0"/>
              <a:t>Otwartość</a:t>
            </a:r>
          </a:p>
          <a:p>
            <a:pPr marL="457200" indent="-457200">
              <a:lnSpc>
                <a:spcPct val="100000"/>
              </a:lnSpc>
              <a:spcBef>
                <a:spcPts val="0"/>
              </a:spcBef>
              <a:buFont typeface="+mj-lt"/>
              <a:buAutoNum type="arabicPeriod"/>
            </a:pPr>
            <a:r>
              <a:rPr lang="pl-PL" dirty="0"/>
              <a:t>Pewność siebie</a:t>
            </a:r>
          </a:p>
          <a:p>
            <a:pPr marL="457200" indent="-457200">
              <a:lnSpc>
                <a:spcPct val="100000"/>
              </a:lnSpc>
              <a:spcBef>
                <a:spcPts val="0"/>
              </a:spcBef>
              <a:buFont typeface="+mj-lt"/>
              <a:buAutoNum type="arabicPeriod"/>
            </a:pPr>
            <a:r>
              <a:rPr lang="pl-PL" dirty="0"/>
              <a:t>Zdyscyplinowanie</a:t>
            </a:r>
          </a:p>
          <a:p>
            <a:pPr marL="457200" indent="-457200">
              <a:lnSpc>
                <a:spcPct val="100000"/>
              </a:lnSpc>
              <a:spcBef>
                <a:spcPts val="0"/>
              </a:spcBef>
              <a:buFont typeface="+mj-lt"/>
              <a:buAutoNum type="arabicPeriod"/>
            </a:pPr>
            <a:endParaRPr lang="pl-PL" dirty="0"/>
          </a:p>
          <a:p>
            <a:pPr marL="457200" indent="-457200">
              <a:lnSpc>
                <a:spcPct val="100000"/>
              </a:lnSpc>
              <a:spcBef>
                <a:spcPts val="0"/>
              </a:spcBef>
              <a:buFont typeface="+mj-lt"/>
              <a:buAutoNum type="arabicPeriod"/>
            </a:pPr>
            <a:endParaRPr lang="en-IE" dirty="0"/>
          </a:p>
          <a:p>
            <a:pPr>
              <a:lnSpc>
                <a:spcPct val="100000"/>
              </a:lnSpc>
              <a:spcBef>
                <a:spcPts val="0"/>
              </a:spcBef>
            </a:pPr>
            <a:r>
              <a:rPr lang="en-IE" sz="1200" dirty="0">
                <a:hlinkClick r:id="rId2"/>
              </a:rPr>
              <a:t>https://medium.com/swlh/10-must-have-traits-of-a-successful-entrepreneur-d46519452b0e</a:t>
            </a:r>
            <a:endParaRPr lang="en-IE" sz="1200" dirty="0"/>
          </a:p>
          <a:p>
            <a:pPr marL="457200" indent="-457200">
              <a:lnSpc>
                <a:spcPct val="100000"/>
              </a:lnSpc>
              <a:spcBef>
                <a:spcPts val="0"/>
              </a:spcBef>
              <a:buFont typeface="+mj-lt"/>
              <a:buAutoNum type="arabicPeriod"/>
            </a:pPr>
            <a:endParaRPr lang="en-IE" dirty="0"/>
          </a:p>
        </p:txBody>
      </p:sp>
      <p:sp>
        <p:nvSpPr>
          <p:cNvPr id="7" name="Text Placeholder 6">
            <a:extLst>
              <a:ext uri="{FF2B5EF4-FFF2-40B4-BE49-F238E27FC236}">
                <a16:creationId xmlns:a16="http://schemas.microsoft.com/office/drawing/2014/main" id="{1D2CF61E-E21F-472A-9C0C-E59F1B8A0FE2}"/>
              </a:ext>
            </a:extLst>
          </p:cNvPr>
          <p:cNvSpPr>
            <a:spLocks noGrp="1"/>
          </p:cNvSpPr>
          <p:nvPr>
            <p:ph type="body" sz="quarter" idx="16"/>
          </p:nvPr>
        </p:nvSpPr>
        <p:spPr>
          <a:xfrm>
            <a:off x="7600426" y="2107839"/>
            <a:ext cx="4591574" cy="4687244"/>
          </a:xfrm>
          <a:solidFill>
            <a:schemeClr val="bg1"/>
          </a:solidFill>
        </p:spPr>
        <p:txBody>
          <a:bodyPr/>
          <a:lstStyle/>
          <a:p>
            <a:r>
              <a:rPr lang="pl-PL" b="1" dirty="0">
                <a:solidFill>
                  <a:srgbClr val="E63275"/>
                </a:solidFill>
              </a:rPr>
              <a:t>Umiejętności</a:t>
            </a:r>
            <a:endParaRPr lang="en-IE" b="1" dirty="0">
              <a:solidFill>
                <a:srgbClr val="E63275"/>
              </a:solidFill>
            </a:endParaRPr>
          </a:p>
          <a:p>
            <a:pPr marL="457200" indent="-457200">
              <a:lnSpc>
                <a:spcPct val="100000"/>
              </a:lnSpc>
              <a:spcBef>
                <a:spcPts val="0"/>
              </a:spcBef>
              <a:buFont typeface="+mj-lt"/>
              <a:buAutoNum type="arabicPeriod"/>
            </a:pPr>
            <a:r>
              <a:rPr lang="en-IE" dirty="0"/>
              <a:t>Research</a:t>
            </a:r>
            <a:endParaRPr lang="pl-PL" dirty="0"/>
          </a:p>
          <a:p>
            <a:pPr marL="457200" indent="-457200">
              <a:lnSpc>
                <a:spcPct val="100000"/>
              </a:lnSpc>
              <a:spcBef>
                <a:spcPts val="0"/>
              </a:spcBef>
              <a:buFont typeface="+mj-lt"/>
              <a:buAutoNum type="arabicPeriod"/>
            </a:pPr>
            <a:r>
              <a:rPr lang="pl-PL" dirty="0"/>
              <a:t>Skupienie</a:t>
            </a:r>
          </a:p>
          <a:p>
            <a:pPr marL="457200" indent="-457200">
              <a:lnSpc>
                <a:spcPct val="100000"/>
              </a:lnSpc>
              <a:spcBef>
                <a:spcPts val="0"/>
              </a:spcBef>
              <a:buFont typeface="+mj-lt"/>
              <a:buAutoNum type="arabicPeriod"/>
            </a:pPr>
            <a:r>
              <a:rPr lang="pl-PL" dirty="0"/>
              <a:t>Uczenie się</a:t>
            </a:r>
          </a:p>
          <a:p>
            <a:pPr marL="457200" indent="-457200">
              <a:lnSpc>
                <a:spcPct val="100000"/>
              </a:lnSpc>
              <a:spcBef>
                <a:spcPts val="0"/>
              </a:spcBef>
              <a:buFont typeface="+mj-lt"/>
              <a:buAutoNum type="arabicPeriod"/>
            </a:pPr>
            <a:r>
              <a:rPr lang="pl-PL" dirty="0"/>
              <a:t>Komunikacja</a:t>
            </a:r>
          </a:p>
          <a:p>
            <a:pPr marL="457200" indent="-457200">
              <a:lnSpc>
                <a:spcPct val="100000"/>
              </a:lnSpc>
              <a:spcBef>
                <a:spcPts val="0"/>
              </a:spcBef>
              <a:buFont typeface="+mj-lt"/>
              <a:buAutoNum type="arabicPeriod"/>
            </a:pPr>
            <a:r>
              <a:rPr lang="pl-PL" dirty="0"/>
              <a:t>Zarządzanie gotówką</a:t>
            </a:r>
          </a:p>
          <a:p>
            <a:pPr marL="457200" indent="-457200">
              <a:lnSpc>
                <a:spcPct val="100000"/>
              </a:lnSpc>
              <a:spcBef>
                <a:spcPts val="0"/>
              </a:spcBef>
              <a:buFont typeface="+mj-lt"/>
              <a:buAutoNum type="arabicPeriod"/>
            </a:pPr>
            <a:r>
              <a:rPr lang="pl-PL" dirty="0"/>
              <a:t>Rozwiązywanie problemów</a:t>
            </a:r>
          </a:p>
          <a:p>
            <a:pPr marL="457200" indent="-457200">
              <a:lnSpc>
                <a:spcPct val="100000"/>
              </a:lnSpc>
              <a:spcBef>
                <a:spcPts val="0"/>
              </a:spcBef>
              <a:buFont typeface="+mj-lt"/>
              <a:buAutoNum type="arabicPeriod"/>
            </a:pPr>
            <a:r>
              <a:rPr lang="pl-PL" dirty="0"/>
              <a:t>Podejmowanie ryzyka</a:t>
            </a:r>
          </a:p>
          <a:p>
            <a:pPr marL="457200" indent="-457200">
              <a:lnSpc>
                <a:spcPct val="100000"/>
              </a:lnSpc>
              <a:spcBef>
                <a:spcPts val="0"/>
              </a:spcBef>
              <a:buFont typeface="+mj-lt"/>
              <a:buAutoNum type="arabicPeriod"/>
            </a:pPr>
            <a:r>
              <a:rPr lang="pl-PL" dirty="0"/>
              <a:t>Zarządzanie czasem</a:t>
            </a:r>
          </a:p>
          <a:p>
            <a:pPr marL="457200" indent="-457200">
              <a:lnSpc>
                <a:spcPct val="100000"/>
              </a:lnSpc>
              <a:spcBef>
                <a:spcPts val="0"/>
              </a:spcBef>
              <a:buFont typeface="+mj-lt"/>
              <a:buAutoNum type="arabicPeriod"/>
            </a:pPr>
            <a:r>
              <a:rPr lang="pl-PL" dirty="0"/>
              <a:t>Zarządzanie ludźmi</a:t>
            </a:r>
          </a:p>
          <a:p>
            <a:pPr marL="457200" indent="-457200">
              <a:lnSpc>
                <a:spcPct val="100000"/>
              </a:lnSpc>
              <a:spcBef>
                <a:spcPts val="0"/>
              </a:spcBef>
              <a:buFont typeface="+mj-lt"/>
              <a:buAutoNum type="arabicPeriod"/>
            </a:pPr>
            <a:endParaRPr lang="pl-PL" dirty="0"/>
          </a:p>
          <a:p>
            <a:pPr marL="457200" indent="-457200">
              <a:lnSpc>
                <a:spcPct val="100000"/>
              </a:lnSpc>
              <a:spcBef>
                <a:spcPts val="0"/>
              </a:spcBef>
              <a:buFont typeface="+mj-lt"/>
              <a:buAutoNum type="arabicPeriod"/>
            </a:pPr>
            <a:endParaRPr lang="en-IE" dirty="0"/>
          </a:p>
          <a:p>
            <a:r>
              <a:rPr lang="en-IE" sz="1200" dirty="0">
                <a:hlinkClick r:id="rId3"/>
              </a:rPr>
              <a:t>https://www.entrepreneur.com/article/249137</a:t>
            </a:r>
            <a:r>
              <a:rPr lang="en-IE" sz="1200" dirty="0"/>
              <a:t> </a:t>
            </a:r>
          </a:p>
          <a:p>
            <a:endParaRPr lang="en-IE" sz="1200" dirty="0"/>
          </a:p>
        </p:txBody>
      </p:sp>
      <p:pic>
        <p:nvPicPr>
          <p:cNvPr id="3" name="Picture 2" descr="A person with collar shirt&#10;&#10;Description automatically generated">
            <a:extLst>
              <a:ext uri="{FF2B5EF4-FFF2-40B4-BE49-F238E27FC236}">
                <a16:creationId xmlns:a16="http://schemas.microsoft.com/office/drawing/2014/main" id="{7F25AF82-902A-4A49-AF4F-AA1AD562FE30}"/>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9604" y="4451461"/>
            <a:ext cx="3181093" cy="2249487"/>
          </a:xfrm>
          <a:prstGeom prst="rect">
            <a:avLst/>
          </a:prstGeom>
        </p:spPr>
      </p:pic>
    </p:spTree>
    <p:extLst>
      <p:ext uri="{BB962C8B-B14F-4D97-AF65-F5344CB8AC3E}">
        <p14:creationId xmlns:p14="http://schemas.microsoft.com/office/powerpoint/2010/main" val="3575091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21FF-CB89-4AC1-9640-6085732E2190}"/>
              </a:ext>
            </a:extLst>
          </p:cNvPr>
          <p:cNvSpPr>
            <a:spLocks noGrp="1"/>
          </p:cNvSpPr>
          <p:nvPr>
            <p:ph type="body" sz="quarter" idx="11"/>
          </p:nvPr>
        </p:nvSpPr>
        <p:spPr/>
        <p:txBody>
          <a:bodyPr/>
          <a:lstStyle/>
          <a:p>
            <a:r>
              <a:rPr lang="pl-PL" b="1" dirty="0"/>
              <a:t>Dodatkowa nauka</a:t>
            </a:r>
          </a:p>
          <a:p>
            <a:r>
              <a:rPr lang="pl-PL" sz="2800" b="1" dirty="0"/>
              <a:t>W tej sekcji przedstawiamy dodatkowe informacje na omawiane tematy, abyś mógł zgłębić swoją wiedzę</a:t>
            </a:r>
            <a:endParaRPr lang="en-IE" sz="2800" b="1" dirty="0"/>
          </a:p>
        </p:txBody>
      </p:sp>
    </p:spTree>
    <p:extLst>
      <p:ext uri="{BB962C8B-B14F-4D97-AF65-F5344CB8AC3E}">
        <p14:creationId xmlns:p14="http://schemas.microsoft.com/office/powerpoint/2010/main" val="70330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Placeholder 8">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t="888" b="888"/>
          <a:stretch>
            <a:fillRect/>
          </a:stretch>
        </p:blipFill>
        <p:spPr>
          <a:xfrm>
            <a:off x="6513513" y="1878013"/>
            <a:ext cx="5665787" cy="3478212"/>
          </a:xfrm>
        </p:spPr>
      </p:pic>
      <p:sp>
        <p:nvSpPr>
          <p:cNvPr id="86018" name="Text Placeholder 5"/>
          <p:cNvSpPr>
            <a:spLocks noGrp="1"/>
          </p:cNvSpPr>
          <p:nvPr>
            <p:ph type="body" sz="quarter" idx="13"/>
          </p:nvPr>
        </p:nvSpPr>
        <p:spPr>
          <a:xfrm>
            <a:off x="292100" y="387350"/>
            <a:ext cx="5422900" cy="1244600"/>
          </a:xfrm>
          <a:solidFill>
            <a:schemeClr val="bg1"/>
          </a:solidFill>
        </p:spPr>
        <p:txBody>
          <a:bodyPr/>
          <a:lstStyle/>
          <a:p>
            <a:pPr marL="177800"/>
            <a:r>
              <a:rPr lang="en-IE" altLang="x-none" b="1" dirty="0" err="1">
                <a:solidFill>
                  <a:srgbClr val="E95273"/>
                </a:solidFill>
              </a:rPr>
              <a:t>Innowacyjni</a:t>
            </a:r>
            <a:r>
              <a:rPr lang="en-IE" altLang="x-none" b="1" dirty="0">
                <a:solidFill>
                  <a:srgbClr val="E95273"/>
                </a:solidFill>
              </a:rPr>
              <a:t> </a:t>
            </a:r>
            <a:r>
              <a:rPr lang="en-IE" altLang="x-none" b="1" dirty="0" err="1">
                <a:solidFill>
                  <a:srgbClr val="E95273"/>
                </a:solidFill>
              </a:rPr>
              <a:t>kapitałowcy</a:t>
            </a:r>
            <a:endParaRPr lang="en-IE" altLang="x-none" b="1" dirty="0">
              <a:solidFill>
                <a:srgbClr val="E95273"/>
              </a:solidFill>
            </a:endParaRPr>
          </a:p>
        </p:txBody>
      </p:sp>
      <p:sp>
        <p:nvSpPr>
          <p:cNvPr id="86019" name="Text Placeholder 6"/>
          <p:cNvSpPr>
            <a:spLocks noGrp="1"/>
          </p:cNvSpPr>
          <p:nvPr>
            <p:ph type="body" sz="quarter" idx="14"/>
          </p:nvPr>
        </p:nvSpPr>
        <p:spPr>
          <a:xfrm>
            <a:off x="452438" y="1631950"/>
            <a:ext cx="4878387" cy="4449763"/>
          </a:xfrm>
        </p:spPr>
        <p:txBody>
          <a:bodyPr/>
          <a:lstStyle/>
          <a:p>
            <a:r>
              <a:rPr lang="pl-PL" altLang="x-none" dirty="0">
                <a:solidFill>
                  <a:srgbClr val="10B1A2"/>
                </a:solidFill>
              </a:rPr>
              <a:t>Panel </a:t>
            </a:r>
            <a:r>
              <a:rPr lang="en-IE" altLang="x-none" dirty="0" err="1">
                <a:solidFill>
                  <a:srgbClr val="10B1A2"/>
                </a:solidFill>
              </a:rPr>
              <a:t>Dyskusj</a:t>
            </a:r>
            <a:r>
              <a:rPr lang="pl-PL" altLang="x-none" dirty="0" err="1">
                <a:solidFill>
                  <a:srgbClr val="10B1A2"/>
                </a:solidFill>
              </a:rPr>
              <a:t>ny</a:t>
            </a:r>
            <a:r>
              <a:rPr lang="en-IE" altLang="x-none" dirty="0">
                <a:solidFill>
                  <a:srgbClr val="10B1A2"/>
                </a:solidFill>
              </a:rPr>
              <a:t> </a:t>
            </a:r>
            <a:r>
              <a:rPr lang="en-IE" altLang="x-none" dirty="0" err="1">
                <a:solidFill>
                  <a:srgbClr val="10B1A2"/>
                </a:solidFill>
              </a:rPr>
              <a:t>Kobiet</a:t>
            </a:r>
            <a:r>
              <a:rPr lang="en-IE" altLang="x-none" dirty="0">
                <a:solidFill>
                  <a:srgbClr val="10B1A2"/>
                </a:solidFill>
              </a:rPr>
              <a:t> STEM:</a:t>
            </a:r>
          </a:p>
          <a:p>
            <a:pPr marL="457200" indent="-457200">
              <a:buFont typeface="+mj-lt"/>
              <a:buAutoNum type="arabicPeriod"/>
            </a:pPr>
            <a:r>
              <a:rPr lang="en-IE" altLang="x-none" b="1" dirty="0"/>
              <a:t>Rema Subramania, </a:t>
            </a:r>
            <a:r>
              <a:rPr lang="pl-PL" altLang="x-none" dirty="0"/>
              <a:t>Założyciel i</a:t>
            </a:r>
            <a:r>
              <a:rPr lang="en-IE" altLang="x-none" dirty="0"/>
              <a:t> Partner, Ankur Capital. </a:t>
            </a:r>
          </a:p>
          <a:p>
            <a:pPr marL="457200" indent="-457200">
              <a:buFont typeface="+mj-lt"/>
              <a:buAutoNum type="arabicPeriod"/>
            </a:pPr>
            <a:endParaRPr lang="en-IE" altLang="x-none" b="1" dirty="0"/>
          </a:p>
          <a:p>
            <a:pPr marL="457200" indent="-457200">
              <a:buFont typeface="+mj-lt"/>
              <a:buAutoNum type="arabicPeriod"/>
            </a:pPr>
            <a:r>
              <a:rPr lang="en-IE" altLang="x-none" b="1" dirty="0"/>
              <a:t>Anu Acharya, </a:t>
            </a:r>
            <a:r>
              <a:rPr lang="pl-PL" altLang="x-none" dirty="0"/>
              <a:t>Prezes</a:t>
            </a:r>
            <a:r>
              <a:rPr lang="en-IE" altLang="x-none" dirty="0"/>
              <a:t> Mapmygenome.</a:t>
            </a:r>
          </a:p>
          <a:p>
            <a:pPr marL="457200" indent="-457200">
              <a:buFont typeface="+mj-lt"/>
              <a:buAutoNum type="arabicPeriod"/>
            </a:pPr>
            <a:endParaRPr lang="en-IE" altLang="x-none" dirty="0"/>
          </a:p>
          <a:p>
            <a:pPr marL="457200" indent="-457200">
              <a:buFont typeface="+mj-lt"/>
              <a:buAutoNum type="arabicPeriod"/>
            </a:pPr>
            <a:r>
              <a:rPr lang="en-IE" altLang="x-none" b="1" dirty="0"/>
              <a:t>Shereen Salah Ahmed </a:t>
            </a:r>
            <a:r>
              <a:rPr lang="en-IE" altLang="x-none" dirty="0"/>
              <a:t>M</a:t>
            </a:r>
            <a:r>
              <a:rPr lang="pl-PL" altLang="x-none" dirty="0" err="1"/>
              <a:t>enadżer</a:t>
            </a:r>
            <a:r>
              <a:rPr lang="en-IE" altLang="x-none" dirty="0"/>
              <a:t>, Incubation Centre.</a:t>
            </a:r>
          </a:p>
          <a:p>
            <a:endParaRPr lang="en-US" altLang="x-none" dirty="0"/>
          </a:p>
        </p:txBody>
      </p:sp>
      <p:sp>
        <p:nvSpPr>
          <p:cNvPr id="10" name="Star: 6 Points 10"/>
          <p:cNvSpPr/>
          <p:nvPr/>
        </p:nvSpPr>
        <p:spPr>
          <a:xfrm>
            <a:off x="10290175" y="1587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Filmik</a:t>
            </a:r>
            <a:endParaRPr lang="en-IE"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746875" y="387350"/>
            <a:ext cx="4876800" cy="908050"/>
          </a:xfrm>
        </p:spPr>
        <p:txBody>
          <a:bodyPr rtlCol="0">
            <a:normAutofit fontScale="92500" lnSpcReduction="10000"/>
          </a:bodyPr>
          <a:lstStyle/>
          <a:p>
            <a:pPr fontAlgn="auto">
              <a:spcAft>
                <a:spcPts val="0"/>
              </a:spcAft>
              <a:buFont typeface="Arial"/>
              <a:buNone/>
              <a:defRPr/>
            </a:pPr>
            <a:r>
              <a:rPr lang="pl-PL" b="1" dirty="0">
                <a:solidFill>
                  <a:srgbClr val="E95273"/>
                </a:solidFill>
              </a:rPr>
              <a:t>Najmłodsza </a:t>
            </a:r>
            <a:r>
              <a:rPr lang="pl-PL" b="1" dirty="0" err="1">
                <a:solidFill>
                  <a:srgbClr val="E95273"/>
                </a:solidFill>
              </a:rPr>
              <a:t>bilionerka</a:t>
            </a:r>
            <a:r>
              <a:rPr lang="pl-PL" b="1" dirty="0">
                <a:solidFill>
                  <a:srgbClr val="E95273"/>
                </a:solidFill>
              </a:rPr>
              <a:t> STEAM</a:t>
            </a:r>
            <a:endParaRPr lang="en-IE" b="1" dirty="0">
              <a:solidFill>
                <a:srgbClr val="E95273"/>
              </a:solidFill>
            </a:endParaRPr>
          </a:p>
          <a:p>
            <a:pPr fontAlgn="auto">
              <a:spcAft>
                <a:spcPts val="0"/>
              </a:spcAft>
              <a:buFont typeface="Arial"/>
              <a:buNone/>
              <a:defRPr/>
            </a:pPr>
            <a:endParaRPr lang="en-US" b="1" dirty="0">
              <a:solidFill>
                <a:srgbClr val="E95273"/>
              </a:solidFill>
            </a:endParaRPr>
          </a:p>
        </p:txBody>
      </p:sp>
      <p:sp>
        <p:nvSpPr>
          <p:cNvPr id="87042" name="Text Placeholder 5"/>
          <p:cNvSpPr>
            <a:spLocks noGrp="1"/>
          </p:cNvSpPr>
          <p:nvPr>
            <p:ph type="body" sz="quarter" idx="17"/>
          </p:nvPr>
        </p:nvSpPr>
        <p:spPr>
          <a:xfrm>
            <a:off x="6746875" y="1631950"/>
            <a:ext cx="4876800" cy="4449763"/>
          </a:xfrm>
        </p:spPr>
        <p:txBody>
          <a:bodyPr/>
          <a:lstStyle/>
          <a:p>
            <a:r>
              <a:rPr lang="en-IE" altLang="x-none" dirty="0">
                <a:solidFill>
                  <a:srgbClr val="10B1A2"/>
                </a:solidFill>
              </a:rPr>
              <a:t>Elizabeth Holmes </a:t>
            </a:r>
            <a:r>
              <a:rPr lang="pl-PL" altLang="x-none" dirty="0">
                <a:solidFill>
                  <a:srgbClr val="10B1A2"/>
                </a:solidFill>
              </a:rPr>
              <a:t>właścicielka </a:t>
            </a:r>
            <a:r>
              <a:rPr lang="en-IE" altLang="x-none" dirty="0" err="1">
                <a:solidFill>
                  <a:srgbClr val="10B1A2"/>
                </a:solidFill>
              </a:rPr>
              <a:t>Theranos</a:t>
            </a:r>
            <a:r>
              <a:rPr lang="en-IE" altLang="x-none" dirty="0">
                <a:solidFill>
                  <a:srgbClr val="10B1A2"/>
                </a:solidFill>
              </a:rPr>
              <a:t>. </a:t>
            </a:r>
          </a:p>
          <a:p>
            <a:endParaRPr lang="en-IE" altLang="x-none" b="1" dirty="0"/>
          </a:p>
          <a:p>
            <a:r>
              <a:rPr lang="pl-PL" altLang="x-none" dirty="0"/>
              <a:t>Porównana jest do wizjonerów takich jak Bill Gates i Steve </a:t>
            </a:r>
            <a:r>
              <a:rPr lang="pl-PL" altLang="x-none" dirty="0" err="1"/>
              <a:t>Jobs</a:t>
            </a:r>
            <a:r>
              <a:rPr lang="pl-PL" altLang="x-none" dirty="0"/>
              <a:t>. Misją Holmes jest umożliwienie badania krwi w każdej aptece za ułamek kosztów </a:t>
            </a:r>
            <a:r>
              <a:rPr lang="pl-PL" altLang="x-none" dirty="0" err="1"/>
              <a:t>Medicare</a:t>
            </a:r>
            <a:r>
              <a:rPr lang="pl-PL" altLang="x-none" dirty="0"/>
              <a:t> poprzez wymianę igły i użycie niewielkiej kropli krwi z palca.</a:t>
            </a:r>
          </a:p>
          <a:p>
            <a:endParaRPr lang="pl-PL" altLang="x-none" dirty="0"/>
          </a:p>
          <a:p>
            <a:endParaRPr lang="en-US" altLang="x-none" dirty="0"/>
          </a:p>
        </p:txBody>
      </p:sp>
      <p:pic>
        <p:nvPicPr>
          <p:cNvPr id="87043" name="Picture Placeholder 7">
            <a:hlinkClick r:id="rId2"/>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t="888" b="888"/>
          <a:stretch>
            <a:fillRect/>
          </a:stretch>
        </p:blipFill>
        <p:spPr>
          <a:xfrm>
            <a:off x="-1588" y="1908175"/>
            <a:ext cx="5665788" cy="347821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pl-PL" sz="4800" dirty="0"/>
              <a:t>Dziękujemy</a:t>
            </a:r>
            <a:endParaRPr lang="en-US" sz="4800" dirty="0"/>
          </a:p>
        </p:txBody>
      </p:sp>
      <p:sp>
        <p:nvSpPr>
          <p:cNvPr id="5" name="Text Placeholder 4"/>
          <p:cNvSpPr>
            <a:spLocks noGrp="1"/>
          </p:cNvSpPr>
          <p:nvPr>
            <p:ph type="body" sz="quarter" idx="14"/>
          </p:nvPr>
        </p:nvSpPr>
        <p:spPr/>
        <p:txBody>
          <a:bodyPr/>
          <a:lstStyle/>
          <a:p>
            <a:r>
              <a:rPr lang="pl-PL"/>
              <a:t>Jakieś Pytania?</a:t>
            </a:r>
            <a:endParaRPr lang="en-US" dirty="0"/>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#femaleengineers  #Erasmus+</a:t>
            </a:r>
          </a:p>
          <a:p>
            <a:r>
              <a:rPr lang="en-US" sz="1400" dirty="0"/>
              <a:t>#femaleentrepreneurs</a:t>
            </a:r>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3951687" y="446743"/>
            <a:ext cx="7407087" cy="1143064"/>
          </a:xfrm>
        </p:spPr>
        <p:txBody>
          <a:bodyPr>
            <a:normAutofit/>
          </a:bodyPr>
          <a:lstStyle/>
          <a:p>
            <a:r>
              <a:rPr lang="pl-PL" b="1" dirty="0">
                <a:solidFill>
                  <a:srgbClr val="E63275"/>
                </a:solidFill>
              </a:rPr>
              <a:t>Różnica między </a:t>
            </a:r>
            <a:r>
              <a:rPr lang="pl-PL" b="1" dirty="0" err="1">
                <a:solidFill>
                  <a:srgbClr val="E63275"/>
                </a:solidFill>
              </a:rPr>
              <a:t>umiejętnosciami</a:t>
            </a:r>
            <a:r>
              <a:rPr lang="en-IE" b="1" dirty="0">
                <a:solidFill>
                  <a:srgbClr val="E63275"/>
                </a:solidFill>
              </a:rPr>
              <a:t> </a:t>
            </a:r>
            <a:r>
              <a:rPr lang="pl-PL" b="1" dirty="0">
                <a:solidFill>
                  <a:srgbClr val="E63275"/>
                </a:solidFill>
              </a:rPr>
              <a:t>a cechami </a:t>
            </a:r>
            <a:endParaRPr lang="en-IE" b="1" dirty="0">
              <a:solidFill>
                <a:srgbClr val="E63275"/>
              </a:solidFill>
            </a:endParaRP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3836277" y="2117448"/>
            <a:ext cx="8355724" cy="3975101"/>
          </a:xfrm>
        </p:spPr>
        <p:txBody>
          <a:bodyPr/>
          <a:lstStyle/>
          <a:p>
            <a:r>
              <a:rPr lang="pl-PL" b="1" dirty="0"/>
              <a:t>Umiejętności </a:t>
            </a:r>
            <a:r>
              <a:rPr lang="pl-PL" dirty="0"/>
              <a:t>to zadania, które możesz wykonać dobrze, podczas gdy cechy są zazwyczaj definiowane jako cechy twojego charakteru.</a:t>
            </a:r>
          </a:p>
          <a:p>
            <a:r>
              <a:rPr lang="pl-PL" dirty="0"/>
              <a:t>Uczysz się i nabywasz umiejętności w życiu / pracy, podczas gdy cechy są teoretycznie nabywane przez ciebie poprzez genetykę lub doświadczenia życiowe.</a:t>
            </a:r>
          </a:p>
          <a:p>
            <a:r>
              <a:rPr lang="pl-PL" dirty="0"/>
              <a:t>Zdobywanie umiejętności jest osiągalne i możliwe do opanowania poprzez trening. Możesz wzmocnić / odblokować nowe cechy i pasje na różnych etapach życia.</a:t>
            </a:r>
          </a:p>
          <a:p>
            <a:r>
              <a:rPr lang="en-IE" sz="1200" dirty="0">
                <a:hlinkClick r:id="rId2"/>
              </a:rPr>
              <a:t>https://bizfluent.com/info-8247704-differences-between-skills-traits.html</a:t>
            </a:r>
            <a:endParaRPr lang="en-IE" dirty="0"/>
          </a:p>
        </p:txBody>
      </p:sp>
      <p:pic>
        <p:nvPicPr>
          <p:cNvPr id="4" name="Picture 3" descr="A close up of a logo&#10;&#10;Description automatically generated">
            <a:extLst>
              <a:ext uri="{FF2B5EF4-FFF2-40B4-BE49-F238E27FC236}">
                <a16:creationId xmlns:a16="http://schemas.microsoft.com/office/drawing/2014/main" id="{5398999B-91E1-4A6F-8C36-BF952E6DB06C}"/>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47146" y="2834508"/>
            <a:ext cx="2890180" cy="3742679"/>
          </a:xfrm>
          <a:prstGeom prst="rect">
            <a:avLst/>
          </a:prstGeom>
        </p:spPr>
      </p:pic>
    </p:spTree>
    <p:extLst>
      <p:ext uri="{BB962C8B-B14F-4D97-AF65-F5344CB8AC3E}">
        <p14:creationId xmlns:p14="http://schemas.microsoft.com/office/powerpoint/2010/main" val="321217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4161984" y="765451"/>
            <a:ext cx="7407087" cy="1143064"/>
          </a:xfrm>
        </p:spPr>
        <p:txBody>
          <a:bodyPr>
            <a:normAutofit fontScale="62500" lnSpcReduction="20000"/>
          </a:bodyPr>
          <a:lstStyle/>
          <a:p>
            <a:endParaRPr lang="pl-PL" dirty="0"/>
          </a:p>
          <a:p>
            <a:r>
              <a:rPr lang="pl-PL" sz="4600" b="1" dirty="0">
                <a:solidFill>
                  <a:srgbClr val="E63275"/>
                </a:solidFill>
              </a:rPr>
              <a:t>Sposoby poprawy umiejętności i cech związanych z przedsiębiorczością</a:t>
            </a:r>
            <a:endParaRPr lang="en-IE" sz="4600" b="1" dirty="0">
              <a:solidFill>
                <a:srgbClr val="E63275"/>
              </a:solidFill>
            </a:endParaRPr>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444616" y="2645954"/>
            <a:ext cx="11124455" cy="3975101"/>
          </a:xfrm>
        </p:spPr>
        <p:txBody>
          <a:bodyPr/>
          <a:lstStyle/>
          <a:p>
            <a:r>
              <a:rPr lang="pl-PL" dirty="0"/>
              <a:t>Jako przedsiębiorca możesz urodzić się z pewnymi cechami, takimi jak wzrok, intuicja i kierowanie. Możesz nawet mieć mnóstwo pomysłów na wynalazek. Istnieje popularne powiedzenie: Ciężka praca bije talent, gdy talent nie pracuje wystarczająco mocno. Jest to szczególnie prawdziwe w świecie przedsiębiorczości. Nie ma znaczenia, ile pasji, kreatywności lub motywacji masz jako przedsiębiorca, bez odpowiednich umiejętności i perspektywy będziesz walczył o rozwój swojej firmy.</a:t>
            </a:r>
          </a:p>
          <a:p>
            <a:r>
              <a:rPr lang="pl-PL" dirty="0"/>
              <a:t>Istnieje kilka różnych rodzajów przedsiębiorców, ale najbardziej udani przedsiębiorcy mają umiejętności i atrybuty, które pomogły im osiągnąć fenomenalny sukces, taki jak umiejętność radzenia sobie z porażkami, koncentracja na właściwych klientach, zwiększenie wydajności, zatrudnienie efektywnych ludzi i zarządzanie pieniędzmi.</a:t>
            </a:r>
            <a:endParaRPr lang="en-IE" dirty="0"/>
          </a:p>
        </p:txBody>
      </p:sp>
    </p:spTree>
    <p:extLst>
      <p:ext uri="{BB962C8B-B14F-4D97-AF65-F5344CB8AC3E}">
        <p14:creationId xmlns:p14="http://schemas.microsoft.com/office/powerpoint/2010/main" val="397910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4161984" y="765451"/>
            <a:ext cx="7407087" cy="1143064"/>
          </a:xfrm>
        </p:spPr>
        <p:txBody>
          <a:bodyPr>
            <a:normAutofit/>
          </a:bodyPr>
          <a:lstStyle/>
          <a:p>
            <a:r>
              <a:rPr lang="pl-PL" sz="2900" b="1" dirty="0">
                <a:solidFill>
                  <a:srgbClr val="E63275"/>
                </a:solidFill>
              </a:rPr>
              <a:t>Sposoby poprawy umiejętności i cech związanych z przedsiębiorczością</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474556" y="2734139"/>
            <a:ext cx="11242887" cy="3975101"/>
          </a:xfrm>
          <a:solidFill>
            <a:schemeClr val="bg1"/>
          </a:solidFill>
        </p:spPr>
        <p:txBody>
          <a:bodyPr/>
          <a:lstStyle/>
          <a:p>
            <a:pPr>
              <a:lnSpc>
                <a:spcPct val="100000"/>
              </a:lnSpc>
              <a:spcBef>
                <a:spcPts val="0"/>
              </a:spcBef>
            </a:pPr>
            <a:endParaRPr lang="pl-PL" b="1" dirty="0">
              <a:solidFill>
                <a:srgbClr val="E63275"/>
              </a:solidFill>
            </a:endParaRPr>
          </a:p>
          <a:p>
            <a:pPr marL="457200" indent="-457200">
              <a:lnSpc>
                <a:spcPct val="100000"/>
              </a:lnSpc>
              <a:spcBef>
                <a:spcPts val="0"/>
              </a:spcBef>
              <a:buFont typeface="+mj-lt"/>
              <a:buAutoNum type="arabicPeriod"/>
            </a:pPr>
            <a:r>
              <a:rPr lang="pl-PL" sz="2000" b="1" dirty="0">
                <a:solidFill>
                  <a:srgbClr val="E63275"/>
                </a:solidFill>
              </a:rPr>
              <a:t>Dołącz do społeczności przedsiębiorców: </a:t>
            </a:r>
            <a:r>
              <a:rPr lang="pl-PL" sz="2000" dirty="0"/>
              <a:t>wchodź w interakcje z przedsiębiorcami, którzy przeszli już wszystkie trudy i zdobądź nową wiedzę, którą możesz zastosować</a:t>
            </a:r>
          </a:p>
          <a:p>
            <a:pPr marL="457200" indent="-457200">
              <a:lnSpc>
                <a:spcPct val="100000"/>
              </a:lnSpc>
              <a:spcBef>
                <a:spcPts val="0"/>
              </a:spcBef>
              <a:buFont typeface="+mj-lt"/>
              <a:buAutoNum type="arabicPeriod"/>
            </a:pPr>
            <a:r>
              <a:rPr lang="pl-PL" sz="2000" b="1" dirty="0">
                <a:solidFill>
                  <a:srgbClr val="E63275"/>
                </a:solidFill>
              </a:rPr>
              <a:t>Znajdź mentora biznesowego: </a:t>
            </a:r>
            <a:r>
              <a:rPr lang="pl-PL" sz="2000" dirty="0"/>
              <a:t>mentorzy biznesowi zazwyczaj udzielają bardzo szczegółowych porad na temat Twojej firmy i mogą pomóc Ci poprawić umiejętności w zakresie przedsiębiorczości.</a:t>
            </a:r>
          </a:p>
          <a:p>
            <a:pPr marL="457200" indent="-457200">
              <a:lnSpc>
                <a:spcPct val="100000"/>
              </a:lnSpc>
              <a:spcBef>
                <a:spcPts val="0"/>
              </a:spcBef>
              <a:buFont typeface="+mj-lt"/>
              <a:buAutoNum type="arabicPeriod"/>
            </a:pPr>
            <a:r>
              <a:rPr lang="pl-PL" sz="2000" b="1" dirty="0">
                <a:solidFill>
                  <a:srgbClr val="E63275"/>
                </a:solidFill>
              </a:rPr>
              <a:t>Czytaj więcej: </a:t>
            </a:r>
            <a:r>
              <a:rPr lang="pl-PL" sz="2000" dirty="0"/>
              <a:t>Poszerza swoją wiedzę i daj nowe spojrzenie na zarządzanie przedsiębiorstwem. Czytaj blogi dla małych firm, aby uczyć się i doskonalić swoje umiejętności.</a:t>
            </a:r>
          </a:p>
          <a:p>
            <a:pPr marL="457200" indent="-457200">
              <a:lnSpc>
                <a:spcPct val="100000"/>
              </a:lnSpc>
              <a:spcBef>
                <a:spcPts val="0"/>
              </a:spcBef>
              <a:buFont typeface="+mj-lt"/>
              <a:buAutoNum type="arabicPeriod"/>
            </a:pPr>
            <a:r>
              <a:rPr lang="pl-PL" sz="2000" b="1" dirty="0">
                <a:solidFill>
                  <a:srgbClr val="E63275"/>
                </a:solidFill>
              </a:rPr>
              <a:t>Słuchaj podcastów biznesowych: </a:t>
            </a:r>
            <a:r>
              <a:rPr lang="pl-PL" sz="2000" dirty="0"/>
              <a:t>podcasty zapewniają szczegółowy wgląd w to, jak przedsiębiorcy wykorzystują Internet do rozwijania swoich firm za ułamek kosztów tradycyjnych metod marketingowych.</a:t>
            </a:r>
          </a:p>
          <a:p>
            <a:pPr marL="457200" indent="-457200">
              <a:lnSpc>
                <a:spcPct val="100000"/>
              </a:lnSpc>
              <a:spcBef>
                <a:spcPts val="0"/>
              </a:spcBef>
              <a:buFont typeface="+mj-lt"/>
              <a:buAutoNum type="arabicPeriod"/>
            </a:pPr>
            <a:r>
              <a:rPr lang="pl-PL" sz="2000" b="1" dirty="0">
                <a:solidFill>
                  <a:srgbClr val="E63275"/>
                </a:solidFill>
              </a:rPr>
              <a:t>Ucz się na błędach: </a:t>
            </a:r>
            <a:r>
              <a:rPr lang="pl-PL" sz="2000" dirty="0"/>
              <a:t>Jedną rzeczą, którą powinieneś zawsze robić, jest refleksja nad przeszłymi decyzjami i zadanie sobie pytania: jak mogłem to zrobić lepiej?</a:t>
            </a:r>
          </a:p>
          <a:p>
            <a:pPr>
              <a:lnSpc>
                <a:spcPct val="100000"/>
              </a:lnSpc>
              <a:spcBef>
                <a:spcPts val="0"/>
              </a:spcBef>
            </a:pPr>
            <a:r>
              <a:rPr lang="en-IE" sz="1200" dirty="0">
                <a:hlinkClick r:id="rId2"/>
              </a:rPr>
              <a:t>https://businessfirstfamily.com/improve-entrepreneurial-skills/</a:t>
            </a:r>
            <a:endParaRPr lang="en-IE" sz="1200" dirty="0"/>
          </a:p>
        </p:txBody>
      </p:sp>
    </p:spTree>
    <p:extLst>
      <p:ext uri="{BB962C8B-B14F-4D97-AF65-F5344CB8AC3E}">
        <p14:creationId xmlns:p14="http://schemas.microsoft.com/office/powerpoint/2010/main" val="369060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able, plate, pink, cake&#10;&#10;Description automatically generated">
            <a:extLst>
              <a:ext uri="{FF2B5EF4-FFF2-40B4-BE49-F238E27FC236}">
                <a16:creationId xmlns:a16="http://schemas.microsoft.com/office/drawing/2014/main" id="{15ECC080-75AB-49F9-90EB-612794923C6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00A59DDF-4780-4EB1-88DF-EF3C03E80487}"/>
              </a:ext>
            </a:extLst>
          </p:cNvPr>
          <p:cNvSpPr>
            <a:spLocks noGrp="1"/>
          </p:cNvSpPr>
          <p:nvPr>
            <p:ph type="body" sz="quarter" idx="25"/>
          </p:nvPr>
        </p:nvSpPr>
        <p:spPr>
          <a:xfrm>
            <a:off x="332508" y="4636241"/>
            <a:ext cx="11545518" cy="2069359"/>
          </a:xfrm>
        </p:spPr>
        <p:txBody>
          <a:bodyPr>
            <a:normAutofit fontScale="77500" lnSpcReduction="20000"/>
          </a:bodyPr>
          <a:lstStyle/>
          <a:p>
            <a:pPr>
              <a:lnSpc>
                <a:spcPct val="120000"/>
              </a:lnSpc>
              <a:spcBef>
                <a:spcPts val="0"/>
              </a:spcBef>
            </a:pPr>
            <a:endParaRPr lang="pl-PL" dirty="0"/>
          </a:p>
          <a:p>
            <a:pPr>
              <a:lnSpc>
                <a:spcPct val="120000"/>
              </a:lnSpc>
              <a:spcBef>
                <a:spcPts val="0"/>
              </a:spcBef>
            </a:pPr>
            <a:r>
              <a:rPr lang="pl-PL" dirty="0"/>
              <a:t>Czy masz to, czego potrzeba, aby zostać przedsiębiorcą?</a:t>
            </a:r>
          </a:p>
          <a:p>
            <a:pPr>
              <a:lnSpc>
                <a:spcPct val="120000"/>
              </a:lnSpc>
              <a:spcBef>
                <a:spcPts val="0"/>
              </a:spcBef>
            </a:pPr>
            <a:r>
              <a:rPr lang="pl-PL" dirty="0"/>
              <a:t>Jakim jesteś przedsiębiorcą? Jakie są twoje mocne i słabe strony w zakresie przedsiębiorczości? Jakim jesteś liderem? Jak bardzo jesteś elastyczny?</a:t>
            </a:r>
          </a:p>
          <a:p>
            <a:pPr>
              <a:lnSpc>
                <a:spcPct val="120000"/>
              </a:lnSpc>
              <a:spcBef>
                <a:spcPts val="0"/>
              </a:spcBef>
            </a:pPr>
            <a:r>
              <a:rPr lang="pl-PL" dirty="0"/>
              <a:t>Zrób kilka testów i dowiedz się…</a:t>
            </a:r>
            <a:endParaRPr lang="en-IE" dirty="0"/>
          </a:p>
        </p:txBody>
      </p:sp>
      <p:sp>
        <p:nvSpPr>
          <p:cNvPr id="5" name="Text Placeholder 4">
            <a:extLst>
              <a:ext uri="{FF2B5EF4-FFF2-40B4-BE49-F238E27FC236}">
                <a16:creationId xmlns:a16="http://schemas.microsoft.com/office/drawing/2014/main" id="{39307462-8EB1-4CFA-A488-5E4564B2F414}"/>
              </a:ext>
            </a:extLst>
          </p:cNvPr>
          <p:cNvSpPr>
            <a:spLocks noGrp="1"/>
          </p:cNvSpPr>
          <p:nvPr>
            <p:ph type="body" sz="quarter" idx="20"/>
          </p:nvPr>
        </p:nvSpPr>
        <p:spPr/>
        <p:txBody>
          <a:bodyPr/>
          <a:lstStyle/>
          <a:p>
            <a:r>
              <a:rPr lang="en-IE" sz="4000" b="1" dirty="0" err="1"/>
              <a:t>Oceń</a:t>
            </a:r>
            <a:r>
              <a:rPr lang="en-IE" sz="4000" b="1" dirty="0"/>
              <a:t> </a:t>
            </a:r>
            <a:r>
              <a:rPr lang="en-IE" sz="4000" b="1" dirty="0" err="1"/>
              <a:t>swój</a:t>
            </a:r>
            <a:r>
              <a:rPr lang="en-IE" sz="4000" b="1" dirty="0"/>
              <a:t> </a:t>
            </a:r>
            <a:r>
              <a:rPr lang="en-IE" sz="4000" b="1" dirty="0" err="1"/>
              <a:t>potencjał</a:t>
            </a:r>
            <a:r>
              <a:rPr lang="en-IE" sz="4000" b="1" dirty="0"/>
              <a:t> </a:t>
            </a:r>
            <a:r>
              <a:rPr lang="en-IE" sz="4000" b="1" dirty="0" err="1"/>
              <a:t>przedsiębiorczości</a:t>
            </a:r>
            <a:r>
              <a:rPr lang="en-IE" sz="4000" b="1" dirty="0"/>
              <a:t>!!</a:t>
            </a:r>
          </a:p>
        </p:txBody>
      </p:sp>
    </p:spTree>
    <p:extLst>
      <p:ext uri="{BB962C8B-B14F-4D97-AF65-F5344CB8AC3E}">
        <p14:creationId xmlns:p14="http://schemas.microsoft.com/office/powerpoint/2010/main" val="305765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10621</TotalTime>
  <Words>4251</Words>
  <Application>Microsoft Office PowerPoint</Application>
  <PresentationFormat>Panoramiczny</PresentationFormat>
  <Paragraphs>332</Paragraphs>
  <Slides>53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53</vt:i4>
      </vt:variant>
    </vt:vector>
  </HeadingPairs>
  <TitlesOfParts>
    <vt:vector size="59" baseType="lpstr">
      <vt:lpstr>Arial</vt:lpstr>
      <vt:lpstr>Calibri</vt:lpstr>
      <vt:lpstr>Calibri Light</vt:lpstr>
      <vt:lpstr>Times New Roman</vt:lpstr>
      <vt:lpstr>Wingdings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Magan</dc:creator>
  <cp:lastModifiedBy>User</cp:lastModifiedBy>
  <cp:revision>85</cp:revision>
  <dcterms:created xsi:type="dcterms:W3CDTF">2020-01-28T14:31:05Z</dcterms:created>
  <dcterms:modified xsi:type="dcterms:W3CDTF">2020-08-11T10:25:05Z</dcterms:modified>
</cp:coreProperties>
</file>