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310" r:id="rId2"/>
    <p:sldId id="314" r:id="rId3"/>
    <p:sldId id="370" r:id="rId4"/>
    <p:sldId id="377" r:id="rId5"/>
    <p:sldId id="384" r:id="rId6"/>
    <p:sldId id="423" r:id="rId7"/>
    <p:sldId id="378" r:id="rId8"/>
    <p:sldId id="372" r:id="rId9"/>
    <p:sldId id="1140" r:id="rId10"/>
    <p:sldId id="1141" r:id="rId11"/>
    <p:sldId id="1142" r:id="rId12"/>
    <p:sldId id="1143" r:id="rId13"/>
    <p:sldId id="393" r:id="rId14"/>
    <p:sldId id="394" r:id="rId15"/>
    <p:sldId id="395" r:id="rId16"/>
    <p:sldId id="396" r:id="rId17"/>
    <p:sldId id="1146" r:id="rId18"/>
    <p:sldId id="417" r:id="rId19"/>
    <p:sldId id="399" r:id="rId20"/>
    <p:sldId id="402" r:id="rId21"/>
    <p:sldId id="403" r:id="rId22"/>
    <p:sldId id="404" r:id="rId23"/>
    <p:sldId id="407" r:id="rId24"/>
    <p:sldId id="1144" r:id="rId25"/>
    <p:sldId id="1147" r:id="rId26"/>
    <p:sldId id="1150" r:id="rId27"/>
    <p:sldId id="1145" r:id="rId28"/>
    <p:sldId id="1151" r:id="rId29"/>
    <p:sldId id="1154" r:id="rId30"/>
    <p:sldId id="380" r:id="rId31"/>
    <p:sldId id="422" r:id="rId32"/>
    <p:sldId id="1155" r:id="rId33"/>
    <p:sldId id="1157" r:id="rId34"/>
    <p:sldId id="373" r:id="rId35"/>
    <p:sldId id="1134" r:id="rId36"/>
    <p:sldId id="1135" r:id="rId37"/>
    <p:sldId id="434" r:id="rId38"/>
    <p:sldId id="437" r:id="rId39"/>
    <p:sldId id="440" r:id="rId40"/>
    <p:sldId id="441" r:id="rId41"/>
    <p:sldId id="442" r:id="rId42"/>
    <p:sldId id="443" r:id="rId43"/>
    <p:sldId id="452" r:id="rId44"/>
    <p:sldId id="451" r:id="rId45"/>
    <p:sldId id="450" r:id="rId46"/>
    <p:sldId id="458" r:id="rId47"/>
    <p:sldId id="456" r:id="rId48"/>
    <p:sldId id="1133" r:id="rId49"/>
    <p:sldId id="410" r:id="rId50"/>
    <p:sldId id="583" r:id="rId51"/>
    <p:sldId id="375" r:id="rId52"/>
    <p:sldId id="424" r:id="rId53"/>
    <p:sldId id="425" r:id="rId54"/>
    <p:sldId id="421"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1A2"/>
    <a:srgbClr val="6D6E6C"/>
    <a:srgbClr val="CEDA29"/>
    <a:srgbClr val="E63275"/>
    <a:srgbClr val="F26942"/>
    <a:srgbClr val="96B7AA"/>
    <a:srgbClr val="E95273"/>
    <a:srgbClr val="404385"/>
    <a:srgbClr val="174F72"/>
    <a:srgbClr val="9EA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729"/>
  </p:normalViewPr>
  <p:slideViewPr>
    <p:cSldViewPr snapToGrid="0" snapToObjects="1">
      <p:cViewPr varScale="1">
        <p:scale>
          <a:sx n="86" d="100"/>
          <a:sy n="86" d="100"/>
        </p:scale>
        <p:origin x="346" y="82"/>
      </p:cViewPr>
      <p:guideLst/>
    </p:cSldViewPr>
  </p:slideViewPr>
  <p:notesTextViewPr>
    <p:cViewPr>
      <p:scale>
        <a:sx n="1" d="1"/>
        <a:sy n="1" d="1"/>
      </p:scale>
      <p:origin x="0" y="0"/>
    </p:cViewPr>
  </p:notesTextViewPr>
  <p:sorterViewPr>
    <p:cViewPr>
      <p:scale>
        <a:sx n="50" d="100"/>
        <a:sy n="50" d="100"/>
      </p:scale>
      <p:origin x="0" y="-5078"/>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8/11/2020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8/11/2020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err="1">
                <a:solidFill>
                  <a:schemeClr val="bg1"/>
                </a:solidFill>
                <a:effectLst/>
                <a:latin typeface="+mn-lt"/>
                <a:ea typeface="+mn-ea"/>
                <a:cs typeface="+mn-cs"/>
              </a:rPr>
              <a:t>Tutuł</a:t>
            </a:r>
            <a:r>
              <a:rPr lang="en-IE" sz="3000" b="0" i="0" u="none" strike="noStrike" kern="1200" dirty="0">
                <a:solidFill>
                  <a:schemeClr val="bg1"/>
                </a:solidFill>
                <a:effectLst/>
                <a:latin typeface="+mn-lt"/>
                <a:ea typeface="+mn-ea"/>
                <a:cs typeface="+mn-cs"/>
              </a:rPr>
              <a:t>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a:t>
            </a:r>
            <a:r>
              <a:rPr lang="en-IE" sz="3000" b="0" i="0" u="none" strike="noStrike" kern="1200" dirty="0" err="1">
                <a:solidFill>
                  <a:schemeClr val="bg1"/>
                </a:solidFill>
                <a:effectLst/>
                <a:latin typeface="+mn-lt"/>
                <a:ea typeface="+mn-ea"/>
                <a:cs typeface="+mn-cs"/>
              </a:rPr>
              <a:t>Tutułs</a:t>
            </a:r>
            <a:endParaRPr lang="en-IE" sz="3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t="15809"/>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t="4246" r="6150" b="6691"/>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C0808422-E49D-1747-9C81-157C96BA994B}"/>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6E102636-15D1-524A-9050-0E781F4155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15A7D933-81D8-D34C-8B13-2E505E044D20}"/>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1517E2A9-A093-654C-9617-C85A112CC7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C4450012-AB3A-6046-B6EC-D487AB89FDBE}"/>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68718097-EBEC-3F44-B7DE-9F16E55B2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t="15809"/>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t="4246" r="6150" b="6691"/>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8/11/2020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uncertaintyblog.wordpress.com/" TargetMode="External"/><Relationship Id="rId2" Type="http://schemas.openxmlformats.org/officeDocument/2006/relationships/image" Target="../media/image3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pti.sa.gov.au/livingneighbourhoods/welcome/about-living-neighbourhoods"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uncertaintyblog.wordpress.com/" TargetMode="External"/><Relationship Id="rId2" Type="http://schemas.openxmlformats.org/officeDocument/2006/relationships/image" Target="../media/image35.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hyperlink" Target="Lynda%20Falkenstein,%20author%20of%20Nichecraft:%20Using%20Your%20Specialness%20to%20Focus%20Your%20Business,%20Corner%20Your%20Market%20&amp;%20Make%20Customers%20Seek%20You%20Ou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robliano.wordpress.com/2012/04/02/what-you-see-is-what-you-get/" TargetMode="External"/><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kit.co.uk/DDT_ShowEntry_simple1.asp?GalleryName=ecommerce_solutions_and_services&amp;EntryID=467&amp;ImageSeqNo=1" TargetMode="External"/><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feedback-opinion-review-high-2352516/" TargetMode="External"/><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barbaratallent.com/" TargetMode="External"/><Relationship Id="rId1" Type="http://schemas.openxmlformats.org/officeDocument/2006/relationships/slideLayout" Target="../slideLayouts/slideLayout6.xml"/><Relationship Id="rId4" Type="http://schemas.openxmlformats.org/officeDocument/2006/relationships/hyperlink" Target="http://www.companyfolders.com/blog/best-employee-benefits-job-per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vgsilh.com/image/407856.html" TargetMode="External"/><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storyboardthat.com/create/elevator-pitch" TargetMode="External"/><Relationship Id="rId1" Type="http://schemas.openxmlformats.org/officeDocument/2006/relationships/slideLayout" Target="../slideLayouts/slideLayout9.xml"/><Relationship Id="rId4" Type="http://schemas.openxmlformats.org/officeDocument/2006/relationships/hyperlink" Target="https://commons.wikimedia.org/wiki/File:Elevator_(Madrid_Metro).sv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dan4kent.wordpress.com/2012/09/16/riddle-me-this/" TargetMode="External"/><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hyperlink" Target="https://selfgrasp.com/marketing/what-is-a-focus-group/"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hyperlink" Target="https://www.kentcounty.com/business/" TargetMode="External"/><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www.startupdecisions.com.sg/startups/launch-and-growth/business-model-fine-tuning-after-launch/" TargetMode="External"/><Relationship Id="rId2" Type="http://schemas.openxmlformats.org/officeDocument/2006/relationships/hyperlink" Target="https://www.wordstream.com/blog/ws/2016/06/15/adwords-for-saas-startups" TargetMode="External"/><Relationship Id="rId1" Type="http://schemas.openxmlformats.org/officeDocument/2006/relationships/slideLayout" Target="../slideLayouts/slideLayout9.xml"/><Relationship Id="rId4" Type="http://schemas.openxmlformats.org/officeDocument/2006/relationships/hyperlink" Target="https://www.printwand.com/blog/benefits-vs-features-the-crucial-key-to-selling-your-produc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www.printwand.com/blog/benefits-vs-features-the-crucial-key-to-selling-your-product" TargetMode="External"/><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invisionapp.com/"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www.youtube.com/watch?v=noGCcx_foF0"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ntrepreneur.com/article/289297" TargetMode="External"/><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hyperlink" Target="https://smallbiztrends.com/2015/06/build-lasting-business-relationships.html" TargetMode="Externa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novation-village.com/seven-important-metrics-for-validating-your-business-ide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ikitravel.org/en/File:Euro_banknotes.jpg" TargetMode="External"/><Relationship Id="rId2" Type="http://schemas.openxmlformats.org/officeDocument/2006/relationships/image" Target="../media/image34.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902591"/>
            <a:ext cx="4088056" cy="2883239"/>
          </a:xfrm>
        </p:spPr>
        <p:txBody>
          <a:bodyPr>
            <a:normAutofit/>
          </a:bodyPr>
          <a:lstStyle/>
          <a:p>
            <a:r>
              <a:rPr lang="en-US" b="1" dirty="0">
                <a:solidFill>
                  <a:srgbClr val="E63275"/>
                </a:solidFill>
              </a:rPr>
              <a:t>M</a:t>
            </a:r>
            <a:r>
              <a:rPr lang="pl-PL" b="1" dirty="0" err="1">
                <a:solidFill>
                  <a:srgbClr val="E63275"/>
                </a:solidFill>
              </a:rPr>
              <a:t>oduł</a:t>
            </a:r>
            <a:r>
              <a:rPr lang="en-US" b="1" dirty="0">
                <a:solidFill>
                  <a:srgbClr val="E63275"/>
                </a:solidFill>
              </a:rPr>
              <a:t> 2</a:t>
            </a:r>
          </a:p>
          <a:p>
            <a:r>
              <a:rPr lang="pl-PL" b="1" dirty="0"/>
              <a:t>Walidacja Twojego pomysłu na </a:t>
            </a:r>
            <a:r>
              <a:rPr lang="en-US" b="1" dirty="0"/>
              <a:t>Start Up </a:t>
            </a:r>
            <a:endParaRPr lang="en-US" dirty="0"/>
          </a:p>
        </p:txBody>
      </p:sp>
      <p:pic>
        <p:nvPicPr>
          <p:cNvPr id="11" name="Picture Placeholder 10" descr="A person sitting at a table&#10;&#10;Description automatically generated">
            <a:extLst>
              <a:ext uri="{FF2B5EF4-FFF2-40B4-BE49-F238E27FC236}">
                <a16:creationId xmlns:a16="http://schemas.microsoft.com/office/drawing/2014/main" id="{04E9D095-FF23-4A69-8F9D-4EF3410B31E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667" r="16667"/>
          <a:stretch>
            <a:fillRect/>
          </a:stretch>
        </p:blipFill>
        <p:spPr/>
      </p:pic>
      <p:pic>
        <p:nvPicPr>
          <p:cNvPr id="4" name="Picture 3">
            <a:extLst>
              <a:ext uri="{FF2B5EF4-FFF2-40B4-BE49-F238E27FC236}">
                <a16:creationId xmlns:a16="http://schemas.microsoft.com/office/drawing/2014/main" id="{03D5D233-A5E1-9A4D-8366-36B3310A0AD7}"/>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6" name="Picture 5">
            <a:extLst>
              <a:ext uri="{FF2B5EF4-FFF2-40B4-BE49-F238E27FC236}">
                <a16:creationId xmlns:a16="http://schemas.microsoft.com/office/drawing/2014/main" id="{E870D838-10E2-DA4B-A216-2CC5E0737C53}"/>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7" name="Picture 6">
            <a:extLst>
              <a:ext uri="{FF2B5EF4-FFF2-40B4-BE49-F238E27FC236}">
                <a16:creationId xmlns:a16="http://schemas.microsoft.com/office/drawing/2014/main" id="{05404362-3EE1-2541-91DF-F0353477551A}"/>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12505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pl-PL" altLang="x-none" sz="2400" i="0" dirty="0"/>
              <a:t>Masz świetny pomysł na biznes i myślisz, że masz potencjał , ale skąd wiesz, że to właśnie twój pomysł jest innowacyjny?</a:t>
            </a:r>
          </a:p>
          <a:p>
            <a:pPr marL="342900" indent="-342900" algn="just">
              <a:spcBef>
                <a:spcPct val="0"/>
              </a:spcBef>
              <a:buFont typeface="Arial" panose="020B0604020202020204" pitchFamily="34" charset="0"/>
              <a:buChar char="•"/>
            </a:pPr>
            <a:endParaRPr lang="pl-PL" altLang="x-none" sz="2400" i="0" dirty="0"/>
          </a:p>
          <a:p>
            <a:pPr marL="342900" indent="-342900" algn="just">
              <a:spcBef>
                <a:spcPct val="0"/>
              </a:spcBef>
              <a:buFont typeface="Arial" panose="020B0604020202020204" pitchFamily="34" charset="0"/>
              <a:buChar char="•"/>
            </a:pPr>
            <a:r>
              <a:rPr lang="pl-PL" altLang="x-none" sz="2400" i="0" dirty="0"/>
              <a:t>Różnisz się od konkurencji i możesz pokazać / wyjaśnić, w jaki sposób. „Ktoś inny to robi… ale nie tak”</a:t>
            </a:r>
          </a:p>
          <a:p>
            <a:pPr marL="342900" indent="-342900" algn="just">
              <a:spcBef>
                <a:spcPct val="0"/>
              </a:spcBef>
              <a:buFont typeface="Arial" panose="020B0604020202020204" pitchFamily="34" charset="0"/>
              <a:buChar char="•"/>
            </a:pPr>
            <a:r>
              <a:rPr lang="pl-PL" altLang="x-none" sz="2400" i="0" dirty="0"/>
              <a:t>Widzisz problem, którego inni nie widzą, i masz nowe odpowiednie rozwiązanie. Być może doświadczyłaś czegoś w wykształceniu inżyniera lub życiu zawodowym, możesz mieć niszowe rozwiązanie</a:t>
            </a:r>
          </a:p>
          <a:p>
            <a:pPr marL="342900" indent="-342900" algn="just">
              <a:spcBef>
                <a:spcPct val="0"/>
              </a:spcBef>
              <a:buFont typeface="Arial" panose="020B0604020202020204" pitchFamily="34" charset="0"/>
              <a:buChar char="•"/>
            </a:pPr>
            <a:endParaRPr lang="pl-PL" altLang="x-none" sz="2400" i="0" dirty="0"/>
          </a:p>
          <a:p>
            <a:pPr marL="342900" indent="-3429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1077218"/>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pl-PL" sz="3200" dirty="0">
                <a:solidFill>
                  <a:schemeClr val="bg1"/>
                </a:solidFill>
              </a:rPr>
              <a:t>Masz unikalny pomysł lub propozycje biznesową</a:t>
            </a:r>
            <a:endParaRPr lang="en-IE" sz="3200" dirty="0">
              <a:solidFill>
                <a:schemeClr val="bg1"/>
              </a:solidFill>
            </a:endParaRPr>
          </a:p>
        </p:txBody>
      </p:sp>
      <p:pic>
        <p:nvPicPr>
          <p:cNvPr id="5" name="Picture 4">
            <a:extLst>
              <a:ext uri="{FF2B5EF4-FFF2-40B4-BE49-F238E27FC236}">
                <a16:creationId xmlns:a16="http://schemas.microsoft.com/office/drawing/2014/main" id="{D6B7AA97-B193-4201-B805-8762DA9E98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9265" y="2722179"/>
            <a:ext cx="3268717" cy="3268717"/>
          </a:xfrm>
          <a:prstGeom prst="rect">
            <a:avLst/>
          </a:prstGeom>
        </p:spPr>
      </p:pic>
    </p:spTree>
    <p:extLst>
      <p:ext uri="{BB962C8B-B14F-4D97-AF65-F5344CB8AC3E}">
        <p14:creationId xmlns:p14="http://schemas.microsoft.com/office/powerpoint/2010/main" val="179175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4"/>
          <p:cNvSpPr>
            <a:spLocks noGrp="1"/>
          </p:cNvSpPr>
          <p:nvPr>
            <p:ph type="body" sz="quarter" idx="14"/>
          </p:nvPr>
        </p:nvSpPr>
        <p:spPr>
          <a:xfrm>
            <a:off x="3762704" y="2078747"/>
            <a:ext cx="8366234" cy="3975101"/>
          </a:xfrm>
        </p:spPr>
        <p:txBody>
          <a:bodyPr/>
          <a:lstStyle/>
          <a:p>
            <a:pPr algn="just">
              <a:spcBef>
                <a:spcPct val="0"/>
              </a:spcBef>
            </a:pPr>
            <a:r>
              <a:rPr lang="pl-PL" altLang="x-none" dirty="0"/>
              <a:t>Jednym prostym sposobem, aby dowiedzieć się, czy warto realizować swój pomysł na biznes, jest poproszenie o opinię ludzi - szczególnie tych, których nie znasz.</a:t>
            </a:r>
          </a:p>
          <a:p>
            <a:pPr algn="just">
              <a:spcBef>
                <a:spcPct val="0"/>
              </a:spcBef>
            </a:pPr>
            <a:endParaRPr lang="pl-PL" altLang="x-none" dirty="0"/>
          </a:p>
          <a:p>
            <a:pPr algn="just">
              <a:spcBef>
                <a:spcPct val="0"/>
              </a:spcBef>
            </a:pPr>
            <a:r>
              <a:rPr lang="pl-PL" altLang="x-none" dirty="0"/>
              <a:t>Jakieś proste sposoby publicznego przetestowania swojego pomysłu? Skontaktuj się z kimś kto zajmuje się </a:t>
            </a:r>
            <a:r>
              <a:rPr lang="pl-PL" altLang="x-none" dirty="0">
                <a:solidFill>
                  <a:srgbClr val="E95273"/>
                </a:solidFill>
              </a:rPr>
              <a:t>edukacją inżynierską, kolegami z pracy lub przedsiębiorcą inżynieryjnym</a:t>
            </a:r>
            <a:r>
              <a:rPr lang="pl-PL" altLang="x-none" dirty="0"/>
              <a:t>. Poproś ich o opinie na temat twojego produktu lub usługi.</a:t>
            </a:r>
          </a:p>
          <a:p>
            <a:pPr algn="just">
              <a:spcBef>
                <a:spcPct val="0"/>
              </a:spcBef>
            </a:pPr>
            <a:endParaRPr lang="en-IE" altLang="x-none" sz="1800" dirty="0"/>
          </a:p>
          <a:p>
            <a:pPr>
              <a:spcBef>
                <a:spcPts val="300"/>
              </a:spcBef>
            </a:pPr>
            <a:r>
              <a:rPr lang="pl-PL" dirty="0"/>
              <a:t>Lub utwórz ankietę online lub w formie papierowej i poproś grupę osób (których nie znasz) o wzięcie udziału, ich opinie zewnętrzne mogą mieć kluczowe znaczenie dla projektu produktu / usługi i ostatecznie sukcesu firmy!</a:t>
            </a:r>
          </a:p>
          <a:p>
            <a:pPr>
              <a:spcBef>
                <a:spcPts val="300"/>
              </a:spcBef>
            </a:pPr>
            <a:endParaRPr lang="pl-PL" b="1" dirty="0"/>
          </a:p>
          <a:p>
            <a:pPr>
              <a:spcBef>
                <a:spcPts val="300"/>
              </a:spcBef>
            </a:pPr>
            <a:endParaRPr lang="en-IE" b="1" dirty="0"/>
          </a:p>
        </p:txBody>
      </p:sp>
      <p:sp>
        <p:nvSpPr>
          <p:cNvPr id="5" name="Rectangle 4">
            <a:extLst>
              <a:ext uri="{FF2B5EF4-FFF2-40B4-BE49-F238E27FC236}">
                <a16:creationId xmlns:a16="http://schemas.microsoft.com/office/drawing/2014/main" id="{C839CBB3-BD54-439C-90C9-046C5E8285D4}"/>
              </a:ext>
            </a:extLst>
          </p:cNvPr>
          <p:cNvSpPr/>
          <p:nvPr/>
        </p:nvSpPr>
        <p:spPr>
          <a:xfrm>
            <a:off x="3699642" y="678030"/>
            <a:ext cx="8429296"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aby dowiedzieć się, czy masz wyjątkowy / wykonalny pomysł na biznes</a:t>
            </a:r>
          </a:p>
        </p:txBody>
      </p:sp>
      <p:pic>
        <p:nvPicPr>
          <p:cNvPr id="8" name="Picture 7" descr="A picture containing room&#10;&#10;Description automatically generated">
            <a:extLst>
              <a:ext uri="{FF2B5EF4-FFF2-40B4-BE49-F238E27FC236}">
                <a16:creationId xmlns:a16="http://schemas.microsoft.com/office/drawing/2014/main" id="{D12FEE2A-1412-4D50-AEC7-22867AAC88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364" y="3013412"/>
            <a:ext cx="2476500" cy="2476500"/>
          </a:xfrm>
          <a:prstGeom prst="rect">
            <a:avLst/>
          </a:prstGeom>
        </p:spPr>
      </p:pic>
    </p:spTree>
    <p:extLst>
      <p:ext uri="{BB962C8B-B14F-4D97-AF65-F5344CB8AC3E}">
        <p14:creationId xmlns:p14="http://schemas.microsoft.com/office/powerpoint/2010/main" val="80803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pl-PL" altLang="x-none" sz="2400" i="0" dirty="0"/>
              <a:t>Masz świetny pomysł na biznes i myślisz, że masz predyspozycje do stworzenia dochodowego biznesu, ale skąd wiesz, że masz wyjątkowy lub innowacyjny pomysł?</a:t>
            </a:r>
          </a:p>
          <a:p>
            <a:pPr algn="just">
              <a:spcBef>
                <a:spcPct val="0"/>
              </a:spcBef>
            </a:pPr>
            <a:endParaRPr lang="en-US" altLang="x-none" sz="2400" i="0" dirty="0"/>
          </a:p>
          <a:p>
            <a:pPr marL="342900" indent="-342900" algn="just">
              <a:spcBef>
                <a:spcPct val="0"/>
              </a:spcBef>
              <a:buFont typeface="Arial" panose="020B0604020202020204" pitchFamily="34" charset="0"/>
              <a:buChar char="•"/>
            </a:pPr>
            <a:r>
              <a:rPr lang="pl-PL" altLang="x-none" sz="2400" i="0" dirty="0"/>
              <a:t>Różnisz się od konkurencji i możesz pokazać / wyjaśnić, w jaki sposób. „Ktoś inny to robi… ale nie tak”</a:t>
            </a:r>
          </a:p>
          <a:p>
            <a:pPr marL="342900" indent="-342900" algn="just">
              <a:spcBef>
                <a:spcPct val="0"/>
              </a:spcBef>
              <a:buFont typeface="Arial" panose="020B0604020202020204" pitchFamily="34" charset="0"/>
              <a:buChar char="•"/>
            </a:pPr>
            <a:endParaRPr lang="pl-PL" altLang="x-none" sz="2400" i="0" dirty="0"/>
          </a:p>
          <a:p>
            <a:pPr marL="342900" indent="-342900" algn="just">
              <a:spcBef>
                <a:spcPct val="0"/>
              </a:spcBef>
              <a:buFont typeface="Arial" panose="020B0604020202020204" pitchFamily="34" charset="0"/>
              <a:buChar char="•"/>
            </a:pPr>
            <a:r>
              <a:rPr lang="pl-PL" altLang="x-none" sz="2400" i="0" dirty="0"/>
              <a:t>Widzisz problem, którego inni nie widzą, i masz nowe odpowiednie rozwiązanie. Być może doświadczyłaś czegoś w wykształceniu inżyniera lub życiu zawodowym, możesz mieć niszowe rozwiązanie.</a:t>
            </a:r>
          </a:p>
          <a:p>
            <a:pPr marL="342900" indent="-3429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84017" y="111882"/>
            <a:ext cx="5717628" cy="1569660"/>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pl-PL" sz="3200" dirty="0">
                <a:solidFill>
                  <a:schemeClr val="bg1"/>
                </a:solidFill>
              </a:rPr>
              <a:t>Istnieje rynek docelowy dla Twojego produktu / pomysłu na biznes</a:t>
            </a:r>
            <a:endParaRPr lang="en-IE" sz="3200" dirty="0">
              <a:solidFill>
                <a:schemeClr val="bg1"/>
              </a:solidFill>
            </a:endParaRPr>
          </a:p>
        </p:txBody>
      </p:sp>
      <p:pic>
        <p:nvPicPr>
          <p:cNvPr id="5" name="Picture 4">
            <a:extLst>
              <a:ext uri="{FF2B5EF4-FFF2-40B4-BE49-F238E27FC236}">
                <a16:creationId xmlns:a16="http://schemas.microsoft.com/office/drawing/2014/main" id="{D6B7AA97-B193-4201-B805-8762DA9E98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9265" y="2722179"/>
            <a:ext cx="3268717" cy="3268717"/>
          </a:xfrm>
          <a:prstGeom prst="rect">
            <a:avLst/>
          </a:prstGeom>
        </p:spPr>
      </p:pic>
    </p:spTree>
    <p:extLst>
      <p:ext uri="{BB962C8B-B14F-4D97-AF65-F5344CB8AC3E}">
        <p14:creationId xmlns:p14="http://schemas.microsoft.com/office/powerpoint/2010/main" val="216800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66319" y="2662184"/>
            <a:ext cx="11459362" cy="3975101"/>
          </a:xfrm>
        </p:spPr>
        <p:txBody>
          <a:bodyPr/>
          <a:lstStyle/>
          <a:p>
            <a:pPr>
              <a:spcBef>
                <a:spcPts val="400"/>
              </a:spcBef>
            </a:pPr>
            <a:r>
              <a:rPr lang="pl-PL" dirty="0"/>
              <a:t>Im bardziej wąski jest rynek docelowy, tym lepiej. Proces ten znany jest jako tworzenie niszy i jest kluczem do sukcesu nawet największych firm. Istnieją dwa podstawowe rynki, na których możesz sprzedawać: konsumencki (B2C) i biznesowy (B2B)</a:t>
            </a:r>
            <a:r>
              <a:rPr lang="en-IE" dirty="0"/>
              <a:t>.  </a:t>
            </a:r>
            <a:r>
              <a:rPr lang="en-IE" dirty="0">
                <a:hlinkClick r:id="rId2"/>
              </a:rPr>
              <a:t>Lynda </a:t>
            </a:r>
            <a:r>
              <a:rPr lang="en-IE" dirty="0" err="1">
                <a:hlinkClick r:id="rId2"/>
              </a:rPr>
              <a:t>Falkenstein</a:t>
            </a:r>
            <a:r>
              <a:rPr lang="en-IE" dirty="0"/>
              <a:t> </a:t>
            </a:r>
            <a:r>
              <a:rPr lang="pl-PL" dirty="0"/>
              <a:t>promuje siedmiostopniowy proces, z których pięć jest dla nas istotnych:</a:t>
            </a:r>
            <a:endParaRPr lang="en-IE" sz="1000" dirty="0"/>
          </a:p>
          <a:p>
            <a:pPr marL="457200" indent="-457200">
              <a:spcBef>
                <a:spcPts val="400"/>
              </a:spcBef>
              <a:buAutoNum type="arabicPeriod"/>
            </a:pPr>
            <a:r>
              <a:rPr lang="pl-PL" sz="2800" b="1" dirty="0">
                <a:solidFill>
                  <a:srgbClr val="10B1A2"/>
                </a:solidFill>
              </a:rPr>
              <a:t>Zrób listę życzeń</a:t>
            </a:r>
            <a:endParaRPr lang="en-IE" dirty="0"/>
          </a:p>
          <a:p>
            <a:pPr marL="444500">
              <a:spcBef>
                <a:spcPts val="400"/>
              </a:spcBef>
            </a:pPr>
            <a:r>
              <a:rPr lang="pl-PL" dirty="0"/>
              <a:t>Z kim chcesz robić interesy? Podaj jak najwięcej szczegółów: określ zasięg geograficzny i typy firm lub klientów, na które chcesz kierować swoją firmę. Jeśli nie wiesz, z kim chcesz robić interesy, lecz nie możesz nawiązać kontaktu. „Musisz zrozumieć, że nie możesz robić interesów ze wszystkimi”, ostrzega </a:t>
            </a:r>
            <a:r>
              <a:rPr lang="pl-PL" dirty="0" err="1"/>
              <a:t>Falkenstein</a:t>
            </a:r>
            <a:r>
              <a:rPr lang="pl-PL" dirty="0"/>
              <a:t>. W przeciwnym razie ryzykujesz wyczerpaniem i dezorientowaniem klientów</a:t>
            </a:r>
            <a:r>
              <a:rPr lang="en-IE" dirty="0"/>
              <a:t>.</a:t>
            </a:r>
          </a:p>
          <a:p>
            <a:pPr>
              <a:spcBef>
                <a:spcPts val="400"/>
              </a:spcBef>
            </a:pPr>
            <a:endParaRPr lang="en-IE" dirty="0"/>
          </a:p>
          <a:p>
            <a:pPr>
              <a:spcBef>
                <a:spcPts val="400"/>
              </a:spcBef>
            </a:pPr>
            <a:endParaRPr lang="en-US" dirty="0"/>
          </a:p>
        </p:txBody>
      </p:sp>
      <p:sp>
        <p:nvSpPr>
          <p:cNvPr id="6" name="Rectangle 5">
            <a:extLst>
              <a:ext uri="{FF2B5EF4-FFF2-40B4-BE49-F238E27FC236}">
                <a16:creationId xmlns:a16="http://schemas.microsoft.com/office/drawing/2014/main" id="{D36DB7A9-9E62-4AA6-86FC-15DE9C290C2D}"/>
              </a:ext>
            </a:extLst>
          </p:cNvPr>
          <p:cNvSpPr/>
          <p:nvPr/>
        </p:nvSpPr>
        <p:spPr>
          <a:xfrm>
            <a:off x="3699642" y="220715"/>
            <a:ext cx="8429296" cy="1608133"/>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identyfikowania / definiowania</a:t>
            </a:r>
          </a:p>
          <a:p>
            <a:pPr>
              <a:spcBef>
                <a:spcPts val="300"/>
              </a:spcBef>
            </a:pPr>
            <a:r>
              <a:rPr lang="pl-PL" sz="3200" dirty="0">
                <a:solidFill>
                  <a:schemeClr val="bg1"/>
                </a:solidFill>
              </a:rPr>
              <a:t> Twojego rynku docelowego</a:t>
            </a:r>
          </a:p>
        </p:txBody>
      </p:sp>
    </p:spTree>
    <p:extLst>
      <p:ext uri="{BB962C8B-B14F-4D97-AF65-F5344CB8AC3E}">
        <p14:creationId xmlns:p14="http://schemas.microsoft.com/office/powerpoint/2010/main" val="20661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98797" y="2033322"/>
            <a:ext cx="8876431" cy="3975101"/>
          </a:xfrm>
        </p:spPr>
        <p:txBody>
          <a:bodyPr/>
          <a:lstStyle/>
          <a:p>
            <a:pPr marL="457200" indent="-457200">
              <a:spcBef>
                <a:spcPts val="400"/>
              </a:spcBef>
              <a:buFont typeface="+mj-lt"/>
              <a:buAutoNum type="arabicPeriod" startAt="2"/>
              <a:tabLst>
                <a:tab pos="798513" algn="l"/>
              </a:tabLst>
            </a:pPr>
            <a:r>
              <a:rPr lang="pl-PL" sz="2800" b="1" dirty="0">
                <a:solidFill>
                  <a:srgbClr val="10B1A2"/>
                </a:solidFill>
              </a:rPr>
              <a:t>Skupienie</a:t>
            </a:r>
          </a:p>
          <a:p>
            <a:pPr>
              <a:spcBef>
                <a:spcPts val="400"/>
              </a:spcBef>
              <a:tabLst>
                <a:tab pos="798513" algn="l"/>
              </a:tabLst>
            </a:pPr>
            <a:r>
              <a:rPr lang="pl-PL" dirty="0"/>
              <a:t>Wyjaśnij, co chcesz sprzedać, pamiętając że :</a:t>
            </a:r>
          </a:p>
          <a:p>
            <a:pPr marL="457200" indent="-457200">
              <a:spcBef>
                <a:spcPts val="400"/>
              </a:spcBef>
              <a:buAutoNum type="alphaLcParenR"/>
              <a:tabLst>
                <a:tab pos="798513" algn="l"/>
              </a:tabLst>
            </a:pPr>
            <a:r>
              <a:rPr lang="pl-PL" dirty="0"/>
              <a:t>Nie możesz być wszystkim dla wszystkich  </a:t>
            </a:r>
          </a:p>
          <a:p>
            <a:pPr marL="457200" indent="-457200">
              <a:spcBef>
                <a:spcPts val="400"/>
              </a:spcBef>
              <a:buAutoNum type="alphaLcParenR"/>
              <a:tabLst>
                <a:tab pos="798513" algn="l"/>
              </a:tabLst>
            </a:pPr>
            <a:r>
              <a:rPr lang="pl-PL" dirty="0"/>
              <a:t>„mniejszy lub większy”. Aby rozpocząć ten proces koncentracji, </a:t>
            </a:r>
            <a:r>
              <a:rPr lang="pl-PL" dirty="0" err="1"/>
              <a:t>Falkenstein</a:t>
            </a:r>
            <a:r>
              <a:rPr lang="pl-PL" dirty="0"/>
              <a:t> sugeruje zastosowanie tych technik, które Ci pomogą:</a:t>
            </a:r>
          </a:p>
          <a:p>
            <a:pPr>
              <a:spcBef>
                <a:spcPts val="400"/>
              </a:spcBef>
              <a:tabLst>
                <a:tab pos="798513" algn="l"/>
              </a:tabLst>
            </a:pPr>
            <a:r>
              <a:rPr lang="pl-PL" dirty="0"/>
              <a:t>1. Zrób listę tego, co robisz najlepiej, oraz swoich umiejętności ukrytych w każdym z nich. Wymień swoje osiągnięcia.</a:t>
            </a:r>
          </a:p>
          <a:p>
            <a:pPr marL="457200" indent="-457200">
              <a:spcBef>
                <a:spcPts val="400"/>
              </a:spcBef>
              <a:buFont typeface="+mj-lt"/>
              <a:buAutoNum type="arabicPeriod" startAt="2"/>
              <a:tabLst>
                <a:tab pos="798513" algn="l"/>
              </a:tabLst>
            </a:pPr>
            <a:r>
              <a:rPr lang="pl-PL" dirty="0"/>
              <a:t>Zidentyfikuj ważne doświadczenia, które Cię czegoś nauczyły.</a:t>
            </a:r>
          </a:p>
          <a:p>
            <a:pPr marL="457200" indent="-457200">
              <a:spcBef>
                <a:spcPts val="400"/>
              </a:spcBef>
              <a:buFont typeface="+mj-lt"/>
              <a:buAutoNum type="arabicPeriod" startAt="2"/>
              <a:tabLst>
                <a:tab pos="798513" algn="l"/>
              </a:tabLst>
            </a:pPr>
            <a:r>
              <a:rPr lang="pl-PL" dirty="0"/>
              <a:t>Poszukaj wzorców, które ujawniają twoje podejście do rozwiązywania problemów.</a:t>
            </a:r>
          </a:p>
          <a:p>
            <a:pPr marL="457200" indent="-457200">
              <a:spcBef>
                <a:spcPts val="400"/>
              </a:spcBef>
              <a:buFont typeface="+mj-lt"/>
              <a:buAutoNum type="arabicPeriod" startAt="2"/>
              <a:tabLst>
                <a:tab pos="798513" algn="l"/>
              </a:tabLst>
            </a:pPr>
            <a:r>
              <a:rPr lang="pl-PL" dirty="0"/>
              <a:t>Twoja nisza powinna naturalnie wynikać z twoich zainteresowań i doświadczenia.</a:t>
            </a:r>
          </a:p>
          <a:p>
            <a:pPr marL="457200" indent="-457200">
              <a:spcBef>
                <a:spcPts val="400"/>
              </a:spcBef>
              <a:buFont typeface="+mj-lt"/>
              <a:buAutoNum type="arabicPeriod" startAt="2"/>
              <a:tabLst>
                <a:tab pos="798513" algn="l"/>
              </a:tabLst>
            </a:pPr>
            <a:endParaRPr lang="pl-PL" dirty="0"/>
          </a:p>
          <a:p>
            <a:pPr marL="457200" indent="-457200">
              <a:spcBef>
                <a:spcPts val="400"/>
              </a:spcBef>
              <a:buFont typeface="+mj-lt"/>
              <a:buAutoNum type="arabicPeriod" startAt="2"/>
              <a:tabLst>
                <a:tab pos="798513" algn="l"/>
              </a:tabLst>
            </a:pPr>
            <a:endParaRPr lang="en-US"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14657" r="14657"/>
          <a:stretch>
            <a:fillRect/>
          </a:stretch>
        </p:blipFill>
        <p:spPr>
          <a:xfrm>
            <a:off x="9086850" y="3085050"/>
            <a:ext cx="2492753" cy="3526493"/>
          </a:xfrm>
        </p:spPr>
      </p:pic>
      <p:sp>
        <p:nvSpPr>
          <p:cNvPr id="3" name="Text Placeholder 2">
            <a:extLst>
              <a:ext uri="{FF2B5EF4-FFF2-40B4-BE49-F238E27FC236}">
                <a16:creationId xmlns:a16="http://schemas.microsoft.com/office/drawing/2014/main" id="{6DDDFCBA-39AC-4FCC-BE9F-056D1FE01378}"/>
              </a:ext>
            </a:extLst>
          </p:cNvPr>
          <p:cNvSpPr>
            <a:spLocks noGrp="1"/>
          </p:cNvSpPr>
          <p:nvPr>
            <p:ph type="body" sz="quarter" idx="13"/>
          </p:nvPr>
        </p:nvSpPr>
        <p:spPr/>
        <p:txBody>
          <a:bodyPr/>
          <a:lstStyle/>
          <a:p>
            <a:endParaRPr lang="en-IE" dirty="0"/>
          </a:p>
        </p:txBody>
      </p:sp>
      <p:sp>
        <p:nvSpPr>
          <p:cNvPr id="7" name="Rectangle 6">
            <a:extLst>
              <a:ext uri="{FF2B5EF4-FFF2-40B4-BE49-F238E27FC236}">
                <a16:creationId xmlns:a16="http://schemas.microsoft.com/office/drawing/2014/main" id="{2A716CA1-5468-4A91-BA85-6B327E531055}"/>
              </a:ext>
            </a:extLst>
          </p:cNvPr>
          <p:cNvSpPr/>
          <p:nvPr/>
        </p:nvSpPr>
        <p:spPr>
          <a:xfrm>
            <a:off x="498797" y="203470"/>
            <a:ext cx="8109175" cy="1608133"/>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identyfikowania / definiowania</a:t>
            </a:r>
          </a:p>
          <a:p>
            <a:pPr>
              <a:spcBef>
                <a:spcPts val="300"/>
              </a:spcBef>
            </a:pPr>
            <a:r>
              <a:rPr lang="pl-PL" sz="3200" dirty="0">
                <a:solidFill>
                  <a:schemeClr val="bg1"/>
                </a:solidFill>
              </a:rPr>
              <a:t> Twojego rynku docelowego</a:t>
            </a:r>
          </a:p>
        </p:txBody>
      </p:sp>
    </p:spTree>
    <p:extLst>
      <p:ext uri="{BB962C8B-B14F-4D97-AF65-F5344CB8AC3E}">
        <p14:creationId xmlns:p14="http://schemas.microsoft.com/office/powerpoint/2010/main" val="173265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4161984" y="2117448"/>
            <a:ext cx="7777248" cy="3975101"/>
          </a:xfrm>
        </p:spPr>
        <p:txBody>
          <a:bodyPr/>
          <a:lstStyle/>
          <a:p>
            <a:pPr marL="444500" indent="-444500">
              <a:buClr>
                <a:srgbClr val="E95273"/>
              </a:buClr>
              <a:buFont typeface="+mj-lt"/>
              <a:buAutoNum type="arabicPeriod" startAt="3"/>
            </a:pPr>
            <a:r>
              <a:rPr lang="en-IE" sz="2800" b="1" dirty="0" err="1">
                <a:solidFill>
                  <a:srgbClr val="10B1A2"/>
                </a:solidFill>
              </a:rPr>
              <a:t>Opisz</a:t>
            </a:r>
            <a:r>
              <a:rPr lang="en-IE" sz="2800" b="1" dirty="0">
                <a:solidFill>
                  <a:srgbClr val="10B1A2"/>
                </a:solidFill>
              </a:rPr>
              <a:t> </a:t>
            </a:r>
            <a:r>
              <a:rPr lang="en-IE" sz="2800" b="1" dirty="0" err="1">
                <a:solidFill>
                  <a:srgbClr val="10B1A2"/>
                </a:solidFill>
              </a:rPr>
              <a:t>światopogląd</a:t>
            </a:r>
            <a:r>
              <a:rPr lang="en-IE" sz="2800" b="1" dirty="0">
                <a:solidFill>
                  <a:srgbClr val="10B1A2"/>
                </a:solidFill>
              </a:rPr>
              <a:t> </a:t>
            </a:r>
            <a:r>
              <a:rPr lang="en-IE" sz="2800" b="1" dirty="0" err="1">
                <a:solidFill>
                  <a:srgbClr val="10B1A2"/>
                </a:solidFill>
              </a:rPr>
              <a:t>klienta</a:t>
            </a:r>
            <a:endParaRPr lang="en-IE" sz="2800" b="1" dirty="0">
              <a:solidFill>
                <a:srgbClr val="10B1A2"/>
              </a:solidFill>
            </a:endParaRPr>
          </a:p>
          <a:p>
            <a:pPr marL="444500" indent="-444500"/>
            <a:br>
              <a:rPr lang="en-IE" dirty="0"/>
            </a:br>
            <a:r>
              <a:rPr lang="pl-PL" dirty="0"/>
              <a:t>Odnoszący sukcesy biznes wykorzystuje to, co </a:t>
            </a:r>
            <a:r>
              <a:rPr lang="pl-PL" dirty="0" err="1"/>
              <a:t>Falkenstein</a:t>
            </a:r>
            <a:r>
              <a:rPr lang="pl-PL" dirty="0"/>
              <a:t> nazywa Platynową Regułą: „Róbcie innym tak, jak sami sobie czynią”.</a:t>
            </a:r>
          </a:p>
          <a:p>
            <a:pPr marL="444500" indent="-444500"/>
            <a:r>
              <a:rPr lang="pl-PL" dirty="0"/>
              <a:t>	Patrząc na świat z perspektywy potencjalnych klientów, możesz zidentyfikować ich potrzeby. Najlepszym sposobem na to jest rozmowa z potencjalnymi klientami i określenie ich głównych obaw.</a:t>
            </a:r>
          </a:p>
          <a:p>
            <a:pPr marL="444500" indent="-444500"/>
            <a:endParaRPr lang="pl-PL" dirty="0"/>
          </a:p>
          <a:p>
            <a:pPr marL="444500" indent="-444500"/>
            <a:endParaRPr lang="en-US" dirty="0"/>
          </a:p>
        </p:txBody>
      </p:sp>
      <p:sp>
        <p:nvSpPr>
          <p:cNvPr id="3" name="Text Placeholder 2">
            <a:extLst>
              <a:ext uri="{FF2B5EF4-FFF2-40B4-BE49-F238E27FC236}">
                <a16:creationId xmlns:a16="http://schemas.microsoft.com/office/drawing/2014/main" id="{D685F36E-F4FA-41D3-BBCB-AB2F9C064C29}"/>
              </a:ext>
            </a:extLst>
          </p:cNvPr>
          <p:cNvSpPr>
            <a:spLocks noGrp="1"/>
          </p:cNvSpPr>
          <p:nvPr>
            <p:ph type="body" sz="quarter" idx="13"/>
          </p:nvPr>
        </p:nvSpPr>
        <p:spPr/>
        <p:txBody>
          <a:bodyPr/>
          <a:lstStyle/>
          <a:p>
            <a:endParaRPr lang="en-IE" dirty="0"/>
          </a:p>
        </p:txBody>
      </p:sp>
      <p:sp>
        <p:nvSpPr>
          <p:cNvPr id="8" name="Rectangle 7">
            <a:extLst>
              <a:ext uri="{FF2B5EF4-FFF2-40B4-BE49-F238E27FC236}">
                <a16:creationId xmlns:a16="http://schemas.microsoft.com/office/drawing/2014/main" id="{4A95234F-4D88-4A32-8E05-579FE5F0CF72}"/>
              </a:ext>
            </a:extLst>
          </p:cNvPr>
          <p:cNvSpPr/>
          <p:nvPr/>
        </p:nvSpPr>
        <p:spPr>
          <a:xfrm>
            <a:off x="3699642" y="203706"/>
            <a:ext cx="8429296" cy="1608133"/>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identyfikowania / definiowania</a:t>
            </a:r>
          </a:p>
          <a:p>
            <a:pPr>
              <a:spcBef>
                <a:spcPts val="300"/>
              </a:spcBef>
            </a:pPr>
            <a:r>
              <a:rPr lang="pl-PL" sz="3200" dirty="0">
                <a:solidFill>
                  <a:schemeClr val="bg1"/>
                </a:solidFill>
              </a:rPr>
              <a:t> Twojego rynku docelowego</a:t>
            </a:r>
          </a:p>
        </p:txBody>
      </p:sp>
      <p:pic>
        <p:nvPicPr>
          <p:cNvPr id="7" name="Picture 6">
            <a:extLst>
              <a:ext uri="{FF2B5EF4-FFF2-40B4-BE49-F238E27FC236}">
                <a16:creationId xmlns:a16="http://schemas.microsoft.com/office/drawing/2014/main" id="{ABD376D1-B659-42C8-8E44-A241BD53AA7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0207" y="3104684"/>
            <a:ext cx="3840587" cy="2560391"/>
          </a:xfrm>
          <a:prstGeom prst="rect">
            <a:avLst/>
          </a:prstGeom>
        </p:spPr>
      </p:pic>
    </p:spTree>
    <p:extLst>
      <p:ext uri="{BB962C8B-B14F-4D97-AF65-F5344CB8AC3E}">
        <p14:creationId xmlns:p14="http://schemas.microsoft.com/office/powerpoint/2010/main" val="214283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a:spLocks noGrp="1"/>
          </p:cNvSpPr>
          <p:nvPr>
            <p:ph type="body" sz="quarter" idx="14"/>
          </p:nvPr>
        </p:nvSpPr>
        <p:spPr>
          <a:xfrm>
            <a:off x="239978" y="2024933"/>
            <a:ext cx="9063413" cy="3975101"/>
          </a:xfrm>
        </p:spPr>
        <p:txBody>
          <a:bodyPr/>
          <a:lstStyle/>
          <a:p>
            <a:pPr marL="457200" indent="-457200">
              <a:buFont typeface="+mj-lt"/>
              <a:buAutoNum type="arabicPeriod" startAt="4"/>
            </a:pPr>
            <a:r>
              <a:rPr lang="en-IE" sz="2800" b="1" dirty="0" err="1">
                <a:solidFill>
                  <a:srgbClr val="10B1A2"/>
                </a:solidFill>
              </a:rPr>
              <a:t>Synt</a:t>
            </a:r>
            <a:r>
              <a:rPr lang="pl-PL" sz="2800" b="1" dirty="0" err="1">
                <a:solidFill>
                  <a:srgbClr val="10B1A2"/>
                </a:solidFill>
              </a:rPr>
              <a:t>ezuj</a:t>
            </a:r>
            <a:br>
              <a:rPr lang="en-IE" dirty="0"/>
            </a:br>
            <a:r>
              <a:rPr lang="pl-PL" dirty="0"/>
              <a:t>Na tym etapie niszowy rynek docelowy powinien zacząć nabierać kształtu, gdy pomysły i potrzeby klienta łączą się, aby stworzyć coś nowego. Dobry produkt na rynku niszowym ma pięć cech:</a:t>
            </a:r>
          </a:p>
          <a:p>
            <a:pPr marL="342900" indent="-342900">
              <a:spcBef>
                <a:spcPts val="400"/>
              </a:spcBef>
              <a:buClr>
                <a:srgbClr val="E95273"/>
              </a:buClr>
              <a:buFont typeface="Arial" charset="0"/>
              <a:buChar char="•"/>
            </a:pPr>
            <a:r>
              <a:rPr lang="pl-PL" dirty="0"/>
              <a:t>Zabierze Cię tam, gdzie chcesz iść - innymi słowy, jest zgodny z twoją długoterminową wizją.</a:t>
            </a:r>
          </a:p>
          <a:p>
            <a:pPr marL="342900" indent="-342900">
              <a:spcBef>
                <a:spcPts val="400"/>
              </a:spcBef>
              <a:buClr>
                <a:srgbClr val="E95273"/>
              </a:buClr>
              <a:buFont typeface="Arial" charset="0"/>
              <a:buChar char="•"/>
            </a:pPr>
            <a:r>
              <a:rPr lang="pl-PL" dirty="0"/>
              <a:t>Ktoś inny tego chce - a mianowicie twoi klienci.</a:t>
            </a:r>
          </a:p>
          <a:p>
            <a:pPr marL="342900" indent="-342900">
              <a:spcBef>
                <a:spcPts val="400"/>
              </a:spcBef>
              <a:buClr>
                <a:srgbClr val="E95273"/>
              </a:buClr>
              <a:buFont typeface="Arial" charset="0"/>
              <a:buChar char="•"/>
            </a:pPr>
            <a:r>
              <a:rPr lang="pl-PL" dirty="0"/>
              <a:t>Jest starannie zaplanowane</a:t>
            </a:r>
          </a:p>
          <a:p>
            <a:pPr marL="342900" indent="-342900">
              <a:spcBef>
                <a:spcPts val="400"/>
              </a:spcBef>
              <a:buClr>
                <a:srgbClr val="E95273"/>
              </a:buClr>
              <a:buFont typeface="Arial" charset="0"/>
              <a:buChar char="•"/>
            </a:pPr>
            <a:r>
              <a:rPr lang="pl-PL" dirty="0"/>
              <a:t>To jedyna w swoim rodzaju „jedyna gra w </a:t>
            </a:r>
            <a:r>
              <a:rPr lang="pl-PL" dirty="0" err="1"/>
              <a:t>miaście</a:t>
            </a:r>
            <a:r>
              <a:rPr lang="pl-PL" dirty="0"/>
              <a:t>”.</a:t>
            </a:r>
          </a:p>
          <a:p>
            <a:pPr marL="342900" indent="-342900">
              <a:spcBef>
                <a:spcPts val="400"/>
              </a:spcBef>
              <a:buClr>
                <a:srgbClr val="E95273"/>
              </a:buClr>
              <a:buFont typeface="Arial" charset="0"/>
              <a:buChar char="•"/>
            </a:pPr>
            <a:r>
              <a:rPr lang="pl-PL" dirty="0"/>
              <a:t>Ewoluuje, umożliwiając tworzenie różnych centrów zysków i utrzymanie głównej działalności, zapewniając w ten sposób długofalowy sukces</a:t>
            </a:r>
            <a:endParaRPr lang="en-IE" dirty="0"/>
          </a:p>
        </p:txBody>
      </p:sp>
      <p:sp>
        <p:nvSpPr>
          <p:cNvPr id="4" name="Text Placeholder 3">
            <a:extLst>
              <a:ext uri="{FF2B5EF4-FFF2-40B4-BE49-F238E27FC236}">
                <a16:creationId xmlns:a16="http://schemas.microsoft.com/office/drawing/2014/main" id="{295389E0-3CD5-42B3-9788-1856AFF049E2}"/>
              </a:ext>
            </a:extLst>
          </p:cNvPr>
          <p:cNvSpPr>
            <a:spLocks noGrp="1"/>
          </p:cNvSpPr>
          <p:nvPr>
            <p:ph type="body" sz="quarter" idx="13"/>
          </p:nvPr>
        </p:nvSpPr>
        <p:spPr/>
        <p:txBody>
          <a:bodyPr/>
          <a:lstStyle/>
          <a:p>
            <a:endParaRPr lang="en-IE" dirty="0"/>
          </a:p>
        </p:txBody>
      </p:sp>
      <p:sp>
        <p:nvSpPr>
          <p:cNvPr id="7" name="Rectangle 6">
            <a:extLst>
              <a:ext uri="{FF2B5EF4-FFF2-40B4-BE49-F238E27FC236}">
                <a16:creationId xmlns:a16="http://schemas.microsoft.com/office/drawing/2014/main" id="{836BE704-E56E-42EC-ACDF-E3B50047A634}"/>
              </a:ext>
            </a:extLst>
          </p:cNvPr>
          <p:cNvSpPr/>
          <p:nvPr/>
        </p:nvSpPr>
        <p:spPr>
          <a:xfrm>
            <a:off x="239978" y="120049"/>
            <a:ext cx="8429296" cy="1608133"/>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identyfikowania / definiowania</a:t>
            </a:r>
          </a:p>
          <a:p>
            <a:pPr>
              <a:spcBef>
                <a:spcPts val="300"/>
              </a:spcBef>
            </a:pPr>
            <a:r>
              <a:rPr lang="pl-PL" sz="3200" dirty="0">
                <a:solidFill>
                  <a:schemeClr val="bg1"/>
                </a:solidFill>
              </a:rPr>
              <a:t> Twojego rynku docelowego</a:t>
            </a:r>
          </a:p>
        </p:txBody>
      </p:sp>
      <p:pic>
        <p:nvPicPr>
          <p:cNvPr id="8" name="Picture 7" descr="A picture containing toiletry&#10;&#10;Description automatically generated">
            <a:extLst>
              <a:ext uri="{FF2B5EF4-FFF2-40B4-BE49-F238E27FC236}">
                <a16:creationId xmlns:a16="http://schemas.microsoft.com/office/drawing/2014/main" id="{2C865FC8-F461-4D78-B7E6-83B3409AC08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215490" y="3424902"/>
            <a:ext cx="2597939" cy="24784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a:spLocks noGrp="1"/>
          </p:cNvSpPr>
          <p:nvPr>
            <p:ph type="body" sz="quarter" idx="14"/>
          </p:nvPr>
        </p:nvSpPr>
        <p:spPr>
          <a:xfrm>
            <a:off x="239979" y="2024933"/>
            <a:ext cx="7064712" cy="3975101"/>
          </a:xfrm>
        </p:spPr>
        <p:txBody>
          <a:bodyPr/>
          <a:lstStyle/>
          <a:p>
            <a:pPr marL="457200" indent="-457200">
              <a:buClr>
                <a:srgbClr val="10B1A2"/>
              </a:buClr>
              <a:buFont typeface="+mj-lt"/>
              <a:buAutoNum type="arabicPeriod" startAt="5"/>
            </a:pPr>
            <a:r>
              <a:rPr lang="pl-PL" sz="2800" b="1" dirty="0">
                <a:solidFill>
                  <a:srgbClr val="10B1A2"/>
                </a:solidFill>
              </a:rPr>
              <a:t>Oceniaj</a:t>
            </a:r>
            <a:endParaRPr lang="en-IE" sz="2800" b="1" dirty="0">
              <a:solidFill>
                <a:srgbClr val="10B1A2"/>
              </a:solidFill>
            </a:endParaRPr>
          </a:p>
          <a:p>
            <a:pPr marL="444500" indent="-444500">
              <a:spcBef>
                <a:spcPts val="0"/>
              </a:spcBef>
              <a:buClr>
                <a:srgbClr val="E95273"/>
              </a:buClr>
            </a:pPr>
            <a:br>
              <a:rPr lang="en-IE" dirty="0"/>
            </a:br>
            <a:r>
              <a:rPr lang="pl-PL" dirty="0"/>
              <a:t>Teraz nadszedł czas, aby ocenić proponowany produkt lub usługę pod kątem pięciu kryteriów z kroku 4. Być może okaże się, że nisza, o której myślisz, wymaga więcej zasobów programistycznych Ci się wydaje. Oznacza to, że nie spełnia jednego z wyżej wymienionych kryteriów. Odrzuć go i przejdź do następnego pomysłu</a:t>
            </a:r>
            <a:endParaRPr lang="en-IE" dirty="0"/>
          </a:p>
        </p:txBody>
      </p:sp>
      <p:sp>
        <p:nvSpPr>
          <p:cNvPr id="4" name="Text Placeholder 3">
            <a:extLst>
              <a:ext uri="{FF2B5EF4-FFF2-40B4-BE49-F238E27FC236}">
                <a16:creationId xmlns:a16="http://schemas.microsoft.com/office/drawing/2014/main" id="{295389E0-3CD5-42B3-9788-1856AFF049E2}"/>
              </a:ext>
            </a:extLst>
          </p:cNvPr>
          <p:cNvSpPr>
            <a:spLocks noGrp="1"/>
          </p:cNvSpPr>
          <p:nvPr>
            <p:ph type="body" sz="quarter" idx="13"/>
          </p:nvPr>
        </p:nvSpPr>
        <p:spPr/>
        <p:txBody>
          <a:bodyPr/>
          <a:lstStyle/>
          <a:p>
            <a:endParaRPr lang="en-IE" dirty="0"/>
          </a:p>
        </p:txBody>
      </p:sp>
      <p:sp>
        <p:nvSpPr>
          <p:cNvPr id="7" name="Rectangle 6">
            <a:extLst>
              <a:ext uri="{FF2B5EF4-FFF2-40B4-BE49-F238E27FC236}">
                <a16:creationId xmlns:a16="http://schemas.microsoft.com/office/drawing/2014/main" id="{836BE704-E56E-42EC-ACDF-E3B50047A634}"/>
              </a:ext>
            </a:extLst>
          </p:cNvPr>
          <p:cNvSpPr/>
          <p:nvPr/>
        </p:nvSpPr>
        <p:spPr>
          <a:xfrm>
            <a:off x="239978" y="256778"/>
            <a:ext cx="8429296" cy="1608133"/>
          </a:xfrm>
          <a:prstGeom prst="rect">
            <a:avLst/>
          </a:prstGeom>
          <a:solidFill>
            <a:srgbClr val="10B1A2"/>
          </a:solidFill>
        </p:spPr>
        <p:txBody>
          <a:bodyPr wrap="square">
            <a:spAutoFit/>
          </a:bodyPr>
          <a:lstStyle/>
          <a:p>
            <a:pPr>
              <a:spcBef>
                <a:spcPts val="300"/>
              </a:spcBef>
            </a:pPr>
            <a:r>
              <a:rPr lang="pl-PL" sz="3200">
                <a:solidFill>
                  <a:schemeClr val="bg1"/>
                </a:solidFill>
              </a:rPr>
              <a:t>Najważniejsze wskazówki dotyczące  identyfikowania / definiowania</a:t>
            </a:r>
          </a:p>
          <a:p>
            <a:pPr>
              <a:spcBef>
                <a:spcPts val="300"/>
              </a:spcBef>
            </a:pPr>
            <a:r>
              <a:rPr lang="pl-PL" sz="3200">
                <a:solidFill>
                  <a:schemeClr val="bg1"/>
                </a:solidFill>
              </a:rPr>
              <a:t> Twojego rynku docelowego</a:t>
            </a:r>
            <a:endParaRPr lang="pl-PL" sz="3200" dirty="0">
              <a:solidFill>
                <a:schemeClr val="bg1"/>
              </a:solidFill>
            </a:endParaRPr>
          </a:p>
        </p:txBody>
      </p:sp>
      <p:pic>
        <p:nvPicPr>
          <p:cNvPr id="5" name="Picture 4" descr="A picture containing drawing&#10;&#10;Description automatically generated">
            <a:extLst>
              <a:ext uri="{FF2B5EF4-FFF2-40B4-BE49-F238E27FC236}">
                <a16:creationId xmlns:a16="http://schemas.microsoft.com/office/drawing/2014/main" id="{4D9BBD30-C070-4C9B-B786-FF130078C9B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91335" y="3048000"/>
            <a:ext cx="4174843" cy="3065900"/>
          </a:xfrm>
          <a:prstGeom prst="rect">
            <a:avLst/>
          </a:prstGeom>
        </p:spPr>
      </p:pic>
    </p:spTree>
    <p:extLst>
      <p:ext uri="{BB962C8B-B14F-4D97-AF65-F5344CB8AC3E}">
        <p14:creationId xmlns:p14="http://schemas.microsoft.com/office/powerpoint/2010/main" val="24318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FD3673-1E4E-4F3B-93D4-7557F65BF378}"/>
              </a:ext>
            </a:extLst>
          </p:cNvPr>
          <p:cNvSpPr>
            <a:spLocks noGrp="1"/>
          </p:cNvSpPr>
          <p:nvPr>
            <p:ph type="body" sz="quarter" idx="15"/>
          </p:nvPr>
        </p:nvSpPr>
        <p:spPr>
          <a:xfrm>
            <a:off x="3801260" y="2107839"/>
            <a:ext cx="4025668" cy="3960000"/>
          </a:xfrm>
        </p:spPr>
        <p:txBody>
          <a:bodyPr/>
          <a:lstStyle/>
          <a:p>
            <a:pPr marL="342900" indent="-342900">
              <a:spcBef>
                <a:spcPts val="400"/>
              </a:spcBef>
              <a:buClr>
                <a:srgbClr val="E95273"/>
              </a:buClr>
              <a:buFont typeface="Arial" charset="0"/>
              <a:buChar char="•"/>
            </a:pPr>
            <a:r>
              <a:rPr lang="pl-PL" dirty="0"/>
              <a:t>Ocena, czy grupa docelowa jest odpowiednia dla Twojego produktu</a:t>
            </a:r>
          </a:p>
          <a:p>
            <a:pPr marL="342900" indent="-342900">
              <a:spcBef>
                <a:spcPts val="400"/>
              </a:spcBef>
              <a:buClr>
                <a:srgbClr val="E95273"/>
              </a:buClr>
              <a:buFont typeface="Arial" charset="0"/>
              <a:buChar char="•"/>
            </a:pPr>
            <a:r>
              <a:rPr lang="pl-PL" dirty="0"/>
              <a:t>Test twojego pozycjonowania</a:t>
            </a:r>
          </a:p>
          <a:p>
            <a:pPr marL="342900" indent="-342900">
              <a:spcBef>
                <a:spcPts val="400"/>
              </a:spcBef>
              <a:buClr>
                <a:srgbClr val="E95273"/>
              </a:buClr>
              <a:buFont typeface="Arial" charset="0"/>
              <a:buChar char="•"/>
            </a:pPr>
            <a:r>
              <a:rPr lang="pl-PL" dirty="0"/>
              <a:t>Sposób na generowanie nowych pomysłów na pozycjonowanie</a:t>
            </a:r>
          </a:p>
          <a:p>
            <a:pPr marL="342900" indent="-342900">
              <a:spcBef>
                <a:spcPts val="400"/>
              </a:spcBef>
              <a:buClr>
                <a:srgbClr val="E95273"/>
              </a:buClr>
              <a:buFont typeface="Arial" charset="0"/>
              <a:buChar char="•"/>
            </a:pPr>
            <a:r>
              <a:rPr lang="pl-PL" dirty="0"/>
              <a:t>Test sprawdzający, czy Twój produkt zapewnia rzeczywistą wartość dla rynku docelowego</a:t>
            </a:r>
          </a:p>
          <a:p>
            <a:endParaRPr lang="pl-PL" dirty="0"/>
          </a:p>
          <a:p>
            <a:endParaRPr lang="en-IE" dirty="0"/>
          </a:p>
        </p:txBody>
      </p:sp>
      <p:sp>
        <p:nvSpPr>
          <p:cNvPr id="7" name="Text Placeholder 6">
            <a:extLst>
              <a:ext uri="{FF2B5EF4-FFF2-40B4-BE49-F238E27FC236}">
                <a16:creationId xmlns:a16="http://schemas.microsoft.com/office/drawing/2014/main" id="{BE97EFD7-141C-416D-8658-E5F93665ECB6}"/>
              </a:ext>
            </a:extLst>
          </p:cNvPr>
          <p:cNvSpPr>
            <a:spLocks noGrp="1"/>
          </p:cNvSpPr>
          <p:nvPr>
            <p:ph type="body" sz="quarter" idx="16"/>
          </p:nvPr>
        </p:nvSpPr>
        <p:spPr/>
        <p:txBody>
          <a:bodyPr/>
          <a:lstStyle/>
          <a:p>
            <a:pPr marL="342900" indent="-342900">
              <a:spcBef>
                <a:spcPts val="400"/>
              </a:spcBef>
              <a:buClr>
                <a:srgbClr val="E95273"/>
              </a:buClr>
              <a:buFont typeface="Arial" charset="0"/>
              <a:buChar char="•"/>
            </a:pPr>
            <a:r>
              <a:rPr lang="pl-PL" dirty="0"/>
              <a:t>Sposób na naukę nowych zestawień wartości</a:t>
            </a:r>
          </a:p>
          <a:p>
            <a:pPr marL="342900" indent="-342900">
              <a:spcBef>
                <a:spcPts val="400"/>
              </a:spcBef>
              <a:buClr>
                <a:srgbClr val="E95273"/>
              </a:buClr>
              <a:buFont typeface="Arial" charset="0"/>
              <a:buChar char="•"/>
            </a:pPr>
            <a:r>
              <a:rPr lang="pl-PL" dirty="0"/>
              <a:t>Głębsze zrozumienie rynku docelowego</a:t>
            </a:r>
          </a:p>
          <a:p>
            <a:pPr marL="342900" indent="-342900">
              <a:spcBef>
                <a:spcPts val="400"/>
              </a:spcBef>
              <a:buClr>
                <a:srgbClr val="E95273"/>
              </a:buClr>
              <a:buFont typeface="Arial" charset="0"/>
              <a:buChar char="•"/>
            </a:pPr>
            <a:r>
              <a:rPr lang="pl-PL" dirty="0"/>
              <a:t>Lepsze zrozumienie </a:t>
            </a:r>
            <a:r>
              <a:rPr lang="pl-PL" dirty="0" err="1"/>
              <a:t>zachowań</a:t>
            </a:r>
            <a:r>
              <a:rPr lang="pl-PL" dirty="0"/>
              <a:t> zakupowych na rynku docelowym</a:t>
            </a:r>
          </a:p>
          <a:p>
            <a:pPr marL="342900" indent="-342900">
              <a:spcBef>
                <a:spcPts val="400"/>
              </a:spcBef>
              <a:buClr>
                <a:srgbClr val="E95273"/>
              </a:buClr>
              <a:buFont typeface="Arial" charset="0"/>
              <a:buChar char="•"/>
            </a:pPr>
            <a:endParaRPr lang="pl-PL" dirty="0"/>
          </a:p>
          <a:p>
            <a:endParaRPr lang="en-IE" dirty="0"/>
          </a:p>
        </p:txBody>
      </p:sp>
      <p:sp>
        <p:nvSpPr>
          <p:cNvPr id="8" name="Text Placeholder 4">
            <a:extLst>
              <a:ext uri="{FF2B5EF4-FFF2-40B4-BE49-F238E27FC236}">
                <a16:creationId xmlns:a16="http://schemas.microsoft.com/office/drawing/2014/main" id="{5FEFFE66-E016-48AA-A339-ABD30C6280D2}"/>
              </a:ext>
            </a:extLst>
          </p:cNvPr>
          <p:cNvSpPr txBox="1">
            <a:spLocks/>
          </p:cNvSpPr>
          <p:nvPr/>
        </p:nvSpPr>
        <p:spPr>
          <a:xfrm>
            <a:off x="208457" y="2656698"/>
            <a:ext cx="3375571" cy="4136407"/>
          </a:xfrm>
          <a:prstGeom prst="rect">
            <a:avLst/>
          </a:prstGeom>
          <a:solidFill>
            <a:srgbClr val="CEDA29"/>
          </a:solid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2400" dirty="0">
                <a:solidFill>
                  <a:srgbClr val="6D6E6C"/>
                </a:solidFill>
              </a:rPr>
              <a:t>Walidacja rynku to seria wywiadów przeprowadzanych z osobami z rynku docelowego. Te wywiady służą sprawdzeniu koncepcji produktu pod kątem potencjalnej niszy na rynku docelowym.</a:t>
            </a:r>
          </a:p>
          <a:p>
            <a:r>
              <a:rPr lang="pl-PL" sz="2400" b="1" dirty="0">
                <a:solidFill>
                  <a:srgbClr val="E95273"/>
                </a:solidFill>
              </a:rPr>
              <a:t>Korzyści</a:t>
            </a:r>
            <a:r>
              <a:rPr lang="pl-PL" sz="2400" dirty="0">
                <a:solidFill>
                  <a:srgbClr val="6D6E6C"/>
                </a:solidFill>
              </a:rPr>
              <a:t> z przeprowadzenia walidacji rynku to:</a:t>
            </a:r>
          </a:p>
          <a:p>
            <a:endParaRPr lang="pl-PL" sz="2400" dirty="0">
              <a:solidFill>
                <a:srgbClr val="6D6E6C"/>
              </a:solidFill>
            </a:endParaRPr>
          </a:p>
        </p:txBody>
      </p:sp>
      <p:sp>
        <p:nvSpPr>
          <p:cNvPr id="9" name="Rectangle 8">
            <a:extLst>
              <a:ext uri="{FF2B5EF4-FFF2-40B4-BE49-F238E27FC236}">
                <a16:creationId xmlns:a16="http://schemas.microsoft.com/office/drawing/2014/main" id="{4C58D18B-B66D-40F7-855F-9AB1FBB8FF8D}"/>
              </a:ext>
            </a:extLst>
          </p:cNvPr>
          <p:cNvSpPr/>
          <p:nvPr/>
        </p:nvSpPr>
        <p:spPr>
          <a:xfrm>
            <a:off x="3801260" y="578774"/>
            <a:ext cx="8429296"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endParaRPr lang="en-IE" sz="3200" dirty="0">
              <a:solidFill>
                <a:schemeClr val="bg1"/>
              </a:solidFill>
            </a:endParaRPr>
          </a:p>
        </p:txBody>
      </p:sp>
    </p:spTree>
    <p:extLst>
      <p:ext uri="{BB962C8B-B14F-4D97-AF65-F5344CB8AC3E}">
        <p14:creationId xmlns:p14="http://schemas.microsoft.com/office/powerpoint/2010/main" val="107818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rtlCol="0"/>
          <a:lstStyle/>
          <a:p>
            <a:r>
              <a:rPr lang="en-IE" dirty="0">
                <a:hlinkClick r:id="rId2"/>
              </a:rPr>
              <a:t>Barbara </a:t>
            </a:r>
            <a:r>
              <a:rPr lang="en-IE" dirty="0" err="1">
                <a:hlinkClick r:id="rId2"/>
              </a:rPr>
              <a:t>Tallent</a:t>
            </a:r>
            <a:r>
              <a:rPr lang="pl-PL" dirty="0"/>
              <a:t> jest autorytetem w tej dziedzinie. Jako przewodnik, Jeśli testujesz produkt konsumencki, możesz potrzebować setek wywiadów.</a:t>
            </a:r>
            <a:endParaRPr lang="pl-PL" sz="2000" b="1" dirty="0">
              <a:solidFill>
                <a:srgbClr val="F26942"/>
              </a:solidFill>
            </a:endParaRPr>
          </a:p>
          <a:p>
            <a:r>
              <a:rPr lang="pl-PL" dirty="0"/>
              <a:t>Jeśli tworzysz / oferujesz produkt typu business-to-business, często możesz uzyskać dobrą walidację rynkową z 20-30 wywiadów.</a:t>
            </a:r>
          </a:p>
          <a:p>
            <a:r>
              <a:rPr lang="pl-PL" sz="2800" b="1" dirty="0">
                <a:solidFill>
                  <a:srgbClr val="E95273"/>
                </a:solidFill>
              </a:rPr>
              <a:t>WSKAZÓWKA Barbary</a:t>
            </a:r>
            <a:r>
              <a:rPr lang="pl-PL" dirty="0"/>
              <a:t>: Aby uzyskać liczbę potrzebnych kontaktów. Wybierz liczbę wywiadów i pomnóż ją przez trzy.</a:t>
            </a:r>
          </a:p>
          <a:p>
            <a:endParaRPr lang="pl-PL" dirty="0"/>
          </a:p>
          <a:p>
            <a:endParaRPr lang="en-IE" sz="2000" b="1" dirty="0">
              <a:solidFill>
                <a:srgbClr val="F26942"/>
              </a:solidFill>
            </a:endParaRPr>
          </a:p>
        </p:txBody>
      </p:sp>
      <p:sp>
        <p:nvSpPr>
          <p:cNvPr id="4" name="Text Placeholder 3">
            <a:extLst>
              <a:ext uri="{FF2B5EF4-FFF2-40B4-BE49-F238E27FC236}">
                <a16:creationId xmlns:a16="http://schemas.microsoft.com/office/drawing/2014/main" id="{CF3600DA-78DA-4D37-B6AD-DC35D084BCD9}"/>
              </a:ext>
            </a:extLst>
          </p:cNvPr>
          <p:cNvSpPr>
            <a:spLocks noGrp="1"/>
          </p:cNvSpPr>
          <p:nvPr>
            <p:ph type="body" sz="quarter" idx="13"/>
          </p:nvPr>
        </p:nvSpPr>
        <p:spPr/>
        <p:txBody>
          <a:bodyPr/>
          <a:lstStyle/>
          <a:p>
            <a:endParaRPr lang="en-IE" dirty="0"/>
          </a:p>
        </p:txBody>
      </p:sp>
      <p:sp>
        <p:nvSpPr>
          <p:cNvPr id="7" name="Rectangle 6">
            <a:extLst>
              <a:ext uri="{FF2B5EF4-FFF2-40B4-BE49-F238E27FC236}">
                <a16:creationId xmlns:a16="http://schemas.microsoft.com/office/drawing/2014/main" id="{72AE6E3D-A08F-4273-9509-13C93C4471F0}"/>
              </a:ext>
            </a:extLst>
          </p:cNvPr>
          <p:cNvSpPr/>
          <p:nvPr/>
        </p:nvSpPr>
        <p:spPr>
          <a:xfrm>
            <a:off x="3762704" y="595451"/>
            <a:ext cx="8429296"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endParaRPr lang="en-IE" sz="3200" dirty="0">
              <a:solidFill>
                <a:schemeClr val="bg1"/>
              </a:solidFill>
            </a:endParaRPr>
          </a:p>
        </p:txBody>
      </p:sp>
      <p:pic>
        <p:nvPicPr>
          <p:cNvPr id="8" name="Picture 7" descr="A picture containing person, table, plate, man&#10;&#10;Description automatically generated">
            <a:extLst>
              <a:ext uri="{FF2B5EF4-FFF2-40B4-BE49-F238E27FC236}">
                <a16:creationId xmlns:a16="http://schemas.microsoft.com/office/drawing/2014/main" id="{D8480AC9-A2C8-4E99-BB22-18CAC23405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06" y="3046028"/>
            <a:ext cx="3592723" cy="24298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9393" y="178676"/>
            <a:ext cx="4240972" cy="1696744"/>
          </a:xfrm>
        </p:spPr>
        <p:txBody>
          <a:bodyPr>
            <a:normAutofit/>
          </a:bodyPr>
          <a:lstStyle/>
          <a:p>
            <a:r>
              <a:rPr lang="pl-PL" b="1" dirty="0">
                <a:solidFill>
                  <a:srgbClr val="E63275"/>
                </a:solidFill>
              </a:rPr>
              <a:t>Walidacja Twojego Pomysłu na Start </a:t>
            </a:r>
            <a:r>
              <a:rPr lang="pl-PL" b="1" dirty="0" err="1">
                <a:solidFill>
                  <a:srgbClr val="E63275"/>
                </a:solidFill>
              </a:rPr>
              <a:t>Up</a:t>
            </a:r>
            <a:endParaRPr lang="en-IE" b="1" dirty="0">
              <a:solidFill>
                <a:srgbClr val="E63275"/>
              </a:solidFill>
            </a:endParaRPr>
          </a:p>
        </p:txBody>
      </p:sp>
      <p:sp>
        <p:nvSpPr>
          <p:cNvPr id="7" name="Text Placeholder 6"/>
          <p:cNvSpPr>
            <a:spLocks noGrp="1"/>
          </p:cNvSpPr>
          <p:nvPr>
            <p:ph type="body" sz="quarter" idx="14"/>
          </p:nvPr>
        </p:nvSpPr>
        <p:spPr>
          <a:xfrm>
            <a:off x="399393" y="2087287"/>
            <a:ext cx="4319752" cy="3642009"/>
          </a:xfrm>
        </p:spPr>
        <p:txBody>
          <a:bodyPr/>
          <a:lstStyle/>
          <a:p>
            <a:pPr>
              <a:spcBef>
                <a:spcPts val="400"/>
              </a:spcBef>
            </a:pPr>
            <a:r>
              <a:rPr lang="pl-PL" sz="2400" dirty="0"/>
              <a:t>Moduł 1 wzbudził Twoje zainteresowanie przedsiębiorczością i pomógł Ci rozpocząć generowanie pomysłu na biznes.</a:t>
            </a:r>
          </a:p>
          <a:p>
            <a:pPr>
              <a:spcBef>
                <a:spcPts val="400"/>
              </a:spcBef>
            </a:pPr>
            <a:r>
              <a:rPr lang="pl-PL" sz="2400" b="1" dirty="0"/>
              <a:t>W tym module nauczysz się, jak weryfikować i inkubować swoje pomysły na przedsiębiorczość, </a:t>
            </a:r>
            <a:r>
              <a:rPr lang="pl-PL" sz="2400" dirty="0"/>
              <a:t>definiować rynek docelowy i identyfikować unikalne zalety sprzedaży.</a:t>
            </a:r>
          </a:p>
          <a:p>
            <a:pPr>
              <a:spcBef>
                <a:spcPts val="400"/>
              </a:spcBef>
            </a:pPr>
            <a:endParaRPr lang="pl-PL" sz="2400" b="1" dirty="0"/>
          </a:p>
          <a:p>
            <a:pPr>
              <a:spcBef>
                <a:spcPts val="400"/>
              </a:spcBef>
            </a:pPr>
            <a:endParaRPr lang="en-US" sz="2400" b="1" dirty="0"/>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145564" y="1399437"/>
            <a:ext cx="5897132" cy="951965"/>
          </a:xfrm>
        </p:spPr>
        <p:txBody>
          <a:bodyPr>
            <a:normAutofit fontScale="55000" lnSpcReduction="20000"/>
          </a:bodyPr>
          <a:lstStyle/>
          <a:p>
            <a:pPr>
              <a:spcBef>
                <a:spcPts val="400"/>
              </a:spcBef>
            </a:pPr>
            <a:r>
              <a:rPr lang="pl-PL" sz="2600" b="1" dirty="0"/>
              <a:t>WALIDACJA POMYSŁÓW NA PRZEDSIĘBIORCZOŚĆ W ZAKRESIE INŻYNIERII (I STEM</a:t>
            </a:r>
            <a:r>
              <a:rPr lang="pl-PL" sz="1800" b="1" dirty="0"/>
              <a:t>)</a:t>
            </a:r>
            <a:endParaRPr lang="en-US" sz="1800" b="1" dirty="0"/>
          </a:p>
          <a:p>
            <a:r>
              <a:rPr lang="pl-PL" sz="2300" dirty="0"/>
              <a:t>Czy ktoś jeszcze robi to co chcesz zacząć? Jeśli nie, może istnieć dobry powód. Czy Twój pomysł na biznes jest nowy? Czy to zadziała? Walidacja da ci więcej wglądu</a:t>
            </a:r>
          </a:p>
          <a:p>
            <a:endParaRPr lang="pl-PL" sz="1800" dirty="0"/>
          </a:p>
          <a:p>
            <a:endParaRPr lang="en-US" sz="1800"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794858"/>
            <a:ext cx="5353929" cy="1292995"/>
          </a:xfrm>
        </p:spPr>
        <p:txBody>
          <a:bodyPr>
            <a:normAutofit fontScale="92500" lnSpcReduction="20000"/>
          </a:bodyPr>
          <a:lstStyle/>
          <a:p>
            <a:r>
              <a:rPr lang="en-US" b="1" dirty="0"/>
              <a:t>I</a:t>
            </a:r>
            <a:r>
              <a:rPr lang="pl-PL" b="1" dirty="0"/>
              <a:t>Inkubacja pomysłów na przedsiębiorczość w zakresie inżynierii (i STEM)</a:t>
            </a:r>
          </a:p>
          <a:p>
            <a:r>
              <a:rPr lang="pl-PL" dirty="0"/>
              <a:t>Dlaczego i jak należy inkubować pomysł na biznes?</a:t>
            </a:r>
            <a:endParaRPr lang="en-US"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a:bodyPr>
          <a:lstStyle/>
          <a:p>
            <a:r>
              <a:rPr lang="pl-PL" sz="1900" b="1" dirty="0"/>
              <a:t>Zdefiniuj i dostosuj swój pomysł na biznes</a:t>
            </a:r>
            <a:endParaRPr lang="en-US" sz="1900" b="1" dirty="0"/>
          </a:p>
          <a:p>
            <a:r>
              <a:rPr lang="pl-PL" sz="1900" dirty="0"/>
              <a:t>Zdefiniuj jego zalety i funkcje, znajdź i zmierz swoją ofertę wartości, poznaj swoje unikalne zalety</a:t>
            </a:r>
            <a:endParaRPr lang="en-US" sz="1900" dirty="0"/>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 food, room&#10;&#10;Description automatically generated">
            <a:extLst>
              <a:ext uri="{FF2B5EF4-FFF2-40B4-BE49-F238E27FC236}">
                <a16:creationId xmlns:a16="http://schemas.microsoft.com/office/drawing/2014/main" id="{557B8C82-A40E-4AC0-8328-75CEA645EA0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589389" y="5097517"/>
            <a:ext cx="2602611" cy="1735074"/>
          </a:xfrm>
          <a:prstGeom prst="rect">
            <a:avLst/>
          </a:prstGeom>
        </p:spPr>
      </p:pic>
      <p:sp>
        <p:nvSpPr>
          <p:cNvPr id="72706" name="Text Placeholder 4"/>
          <p:cNvSpPr>
            <a:spLocks noGrp="1"/>
          </p:cNvSpPr>
          <p:nvPr>
            <p:ph type="body" sz="quarter" idx="14"/>
          </p:nvPr>
        </p:nvSpPr>
        <p:spPr>
          <a:xfrm>
            <a:off x="515574" y="1977555"/>
            <a:ext cx="9307934" cy="3975101"/>
          </a:xfrm>
        </p:spPr>
        <p:txBody>
          <a:bodyPr/>
          <a:lstStyle/>
          <a:p>
            <a:endParaRPr lang="en-IE" dirty="0"/>
          </a:p>
          <a:p>
            <a:r>
              <a:rPr lang="pl-PL" sz="2800" b="1" dirty="0">
                <a:solidFill>
                  <a:srgbClr val="E95273"/>
                </a:solidFill>
              </a:rPr>
              <a:t>Budowanie zestawu pytań do walidacji rynku</a:t>
            </a:r>
          </a:p>
          <a:p>
            <a:r>
              <a:rPr lang="pl-PL" dirty="0"/>
              <a:t>Najważniejszą częścią walidacji rynku są pytania, które zadajesz oraz to jak je zadajesz. W przeciwieństwie do ankiety naukowej starasz się zrozumieć emocje na rynku docelowym. Będziesz chciał zadawać otwarte pytania, które skłaniają potencjalnych klientów do mówienia o tym, jak i dlaczego robią różne rzeczy oraz co sprawi, że kupią Twój produkt.</a:t>
            </a:r>
          </a:p>
          <a:p>
            <a:r>
              <a:rPr lang="pl-PL" dirty="0"/>
              <a:t>Niezależnie od tego, czy próbujesz zweryfikować swój rynek docelowy, czy pozycję, podstawowe pytanie, które zawsze powinieneś zadać, brzmi: „</a:t>
            </a:r>
            <a:r>
              <a:rPr lang="pl-PL" b="1" dirty="0">
                <a:solidFill>
                  <a:srgbClr val="E95273"/>
                </a:solidFill>
              </a:rPr>
              <a:t>Co nie dale Ci w nocy spać?</a:t>
            </a:r>
            <a:r>
              <a:rPr lang="pl-PL" dirty="0"/>
              <a:t>” Odpowiedź może nie mieć nic wspólnego z twoim produktem, ale powie ci, czy jego priorytetem będzie rozważenie dowolnego produktu lub usługi.</a:t>
            </a:r>
            <a:endParaRPr lang="en-IE" dirty="0"/>
          </a:p>
        </p:txBody>
      </p:sp>
      <p:sp>
        <p:nvSpPr>
          <p:cNvPr id="3" name="Text Placeholder 2">
            <a:extLst>
              <a:ext uri="{FF2B5EF4-FFF2-40B4-BE49-F238E27FC236}">
                <a16:creationId xmlns:a16="http://schemas.microsoft.com/office/drawing/2014/main" id="{9FA27B65-428F-482A-BCE6-46959327A52C}"/>
              </a:ext>
            </a:extLst>
          </p:cNvPr>
          <p:cNvSpPr>
            <a:spLocks noGrp="1"/>
          </p:cNvSpPr>
          <p:nvPr>
            <p:ph type="body" sz="quarter" idx="13"/>
          </p:nvPr>
        </p:nvSpPr>
        <p:spPr/>
        <p:txBody>
          <a:bodyPr/>
          <a:lstStyle/>
          <a:p>
            <a:endParaRPr lang="en-IE" dirty="0"/>
          </a:p>
        </p:txBody>
      </p:sp>
      <p:sp>
        <p:nvSpPr>
          <p:cNvPr id="6" name="Rectangle 5">
            <a:extLst>
              <a:ext uri="{FF2B5EF4-FFF2-40B4-BE49-F238E27FC236}">
                <a16:creationId xmlns:a16="http://schemas.microsoft.com/office/drawing/2014/main" id="{3D141230-C611-4F17-9830-B47475183C07}"/>
              </a:ext>
            </a:extLst>
          </p:cNvPr>
          <p:cNvSpPr/>
          <p:nvPr/>
        </p:nvSpPr>
        <p:spPr>
          <a:xfrm>
            <a:off x="515574" y="568884"/>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p>
        </p:txBody>
      </p:sp>
      <p:sp>
        <p:nvSpPr>
          <p:cNvPr id="10" name="TextBox 9">
            <a:extLst>
              <a:ext uri="{FF2B5EF4-FFF2-40B4-BE49-F238E27FC236}">
                <a16:creationId xmlns:a16="http://schemas.microsoft.com/office/drawing/2014/main" id="{D616E5B0-AECD-4D0E-AC25-CFF71CB75CDF}"/>
              </a:ext>
            </a:extLst>
          </p:cNvPr>
          <p:cNvSpPr txBox="1"/>
          <p:nvPr/>
        </p:nvSpPr>
        <p:spPr>
          <a:xfrm>
            <a:off x="3319920" y="5529720"/>
            <a:ext cx="5852160" cy="230832"/>
          </a:xfrm>
          <a:prstGeom prst="rect">
            <a:avLst/>
          </a:prstGeom>
          <a:noFill/>
        </p:spPr>
        <p:txBody>
          <a:bodyPr wrap="square" rtlCol="0">
            <a:spAutoFit/>
          </a:bodyPr>
          <a:lstStyle/>
          <a:p>
            <a:r>
              <a:rPr lang="en-IE" sz="900" dirty="0">
                <a:hlinkClick r:id="rId3" tooltip="https://owl.excelsior.edu/writing-process/prewriting-strategies/prewriting-strategies-asking-defining-questions/"/>
              </a:rPr>
              <a:t>This Photo</a:t>
            </a:r>
            <a:r>
              <a:rPr lang="en-IE" sz="900" dirty="0"/>
              <a:t> by Unknown Author is licensed under </a:t>
            </a:r>
            <a:r>
              <a:rPr lang="en-IE" sz="900" dirty="0">
                <a:hlinkClick r:id="rId4" tooltip="https://creativecommons.org/licenses/by/3.0/"/>
              </a:rPr>
              <a:t>CC BY</a:t>
            </a:r>
            <a:endParaRPr lang="en-IE" sz="900" dirty="0"/>
          </a:p>
        </p:txBody>
      </p:sp>
    </p:spTree>
    <p:extLst>
      <p:ext uri="{BB962C8B-B14F-4D97-AF65-F5344CB8AC3E}">
        <p14:creationId xmlns:p14="http://schemas.microsoft.com/office/powerpoint/2010/main" val="120090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09903" y="2685006"/>
            <a:ext cx="10801817" cy="3975101"/>
          </a:xfrm>
        </p:spPr>
        <p:txBody>
          <a:bodyPr/>
          <a:lstStyle/>
          <a:p>
            <a:pPr>
              <a:buClr>
                <a:srgbClr val="E95273"/>
              </a:buClr>
            </a:pPr>
            <a:endParaRPr lang="pl-PL" dirty="0"/>
          </a:p>
          <a:p>
            <a:pPr marL="342900" indent="-342900">
              <a:buClr>
                <a:srgbClr val="E95273"/>
              </a:buClr>
              <a:buFont typeface="Arial" charset="0"/>
              <a:buChar char="•"/>
            </a:pPr>
            <a:r>
              <a:rPr lang="pl-PL" dirty="0"/>
              <a:t>Poza podstawowym pytaniem musisz również stworzyć listę pytań, które pozwolą Ci wypróbować pozycjonowanie produktu i / lub rynku docelowego. Oto kilka przykładowych pytań:</a:t>
            </a:r>
          </a:p>
          <a:p>
            <a:pPr marL="342900" indent="-342900">
              <a:buClr>
                <a:srgbClr val="E95273"/>
              </a:buClr>
              <a:buFont typeface="Arial" charset="0"/>
              <a:buChar char="•"/>
            </a:pPr>
            <a:r>
              <a:rPr lang="pl-PL" dirty="0"/>
              <a:t>Czy znasz [produkt/przestrzeń]?</a:t>
            </a:r>
            <a:endParaRPr lang="en-IE" dirty="0"/>
          </a:p>
          <a:p>
            <a:pPr marL="342900" indent="-342900">
              <a:buClr>
                <a:srgbClr val="E95273"/>
              </a:buClr>
              <a:buFont typeface="Arial" charset="0"/>
              <a:buChar char="•"/>
            </a:pPr>
            <a:r>
              <a:rPr lang="pl-PL" dirty="0"/>
              <a:t>Skorzystaj z instrukcji pozycjonowania, a następnie zapytaj: „Czy widzisz wartość tego [produktu / usługi] dla swojej organizacji?”</a:t>
            </a:r>
          </a:p>
          <a:p>
            <a:pPr marL="342900" indent="-342900">
              <a:buClr>
                <a:srgbClr val="E95273"/>
              </a:buClr>
              <a:buFont typeface="Arial" charset="0"/>
              <a:buChar char="•"/>
            </a:pPr>
            <a:r>
              <a:rPr lang="pl-PL" dirty="0"/>
              <a:t>Czy planujesz zainwestować w ten [produkt / usługę] w tym roku? Następny rok?</a:t>
            </a:r>
          </a:p>
          <a:p>
            <a:pPr marL="342900" indent="-342900">
              <a:buClr>
                <a:srgbClr val="E95273"/>
              </a:buClr>
              <a:buFont typeface="Arial" charset="0"/>
              <a:buChar char="•"/>
            </a:pPr>
            <a:r>
              <a:rPr lang="pl-PL" dirty="0"/>
              <a:t>Kto jest odpowiedzialny w Twojej organizacji za wdrażanie produktów lub usług w tej przestrzeni?</a:t>
            </a:r>
          </a:p>
          <a:p>
            <a:endParaRPr lang="pl-PL" dirty="0"/>
          </a:p>
          <a:p>
            <a:endParaRPr lang="en-IE" dirty="0"/>
          </a:p>
          <a:p>
            <a:endParaRPr lang="en-IE" dirty="0"/>
          </a:p>
          <a:p>
            <a:endParaRPr lang="en-IE" b="1" dirty="0">
              <a:solidFill>
                <a:srgbClr val="F26942"/>
              </a:solidFill>
            </a:endParaRPr>
          </a:p>
        </p:txBody>
      </p:sp>
      <p:sp>
        <p:nvSpPr>
          <p:cNvPr id="3" name="Text Placeholder 2">
            <a:extLst>
              <a:ext uri="{FF2B5EF4-FFF2-40B4-BE49-F238E27FC236}">
                <a16:creationId xmlns:a16="http://schemas.microsoft.com/office/drawing/2014/main" id="{CF491F6B-0584-4398-BDE9-219C456F68E5}"/>
              </a:ext>
            </a:extLst>
          </p:cNvPr>
          <p:cNvSpPr>
            <a:spLocks noGrp="1"/>
          </p:cNvSpPr>
          <p:nvPr>
            <p:ph type="body" sz="quarter" idx="13"/>
          </p:nvPr>
        </p:nvSpPr>
        <p:spPr/>
        <p:txBody>
          <a:bodyPr/>
          <a:lstStyle/>
          <a:p>
            <a:endParaRPr lang="en-IE" dirty="0"/>
          </a:p>
        </p:txBody>
      </p:sp>
      <p:sp>
        <p:nvSpPr>
          <p:cNvPr id="6" name="Rectangle 5">
            <a:extLst>
              <a:ext uri="{FF2B5EF4-FFF2-40B4-BE49-F238E27FC236}">
                <a16:creationId xmlns:a16="http://schemas.microsoft.com/office/drawing/2014/main" id="{A358712A-3077-4A68-9D98-8CBEA89290C0}"/>
              </a:ext>
            </a:extLst>
          </p:cNvPr>
          <p:cNvSpPr/>
          <p:nvPr/>
        </p:nvSpPr>
        <p:spPr>
          <a:xfrm>
            <a:off x="3808817" y="589436"/>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p>
        </p:txBody>
      </p:sp>
      <p:sp>
        <p:nvSpPr>
          <p:cNvPr id="7" name="Rectangle 6">
            <a:extLst>
              <a:ext uri="{FF2B5EF4-FFF2-40B4-BE49-F238E27FC236}">
                <a16:creationId xmlns:a16="http://schemas.microsoft.com/office/drawing/2014/main" id="{07D57E74-764D-4AF1-BE2F-193DC5650BBF}"/>
              </a:ext>
            </a:extLst>
          </p:cNvPr>
          <p:cNvSpPr/>
          <p:nvPr/>
        </p:nvSpPr>
        <p:spPr>
          <a:xfrm>
            <a:off x="3808817" y="2123463"/>
            <a:ext cx="7100149" cy="523220"/>
          </a:xfrm>
          <a:prstGeom prst="rect">
            <a:avLst/>
          </a:prstGeom>
        </p:spPr>
        <p:txBody>
          <a:bodyPr wrap="none">
            <a:spAutoFit/>
          </a:bodyPr>
          <a:lstStyle/>
          <a:p>
            <a:r>
              <a:rPr lang="pl-PL" sz="2800" b="1" dirty="0">
                <a:solidFill>
                  <a:srgbClr val="E95273"/>
                </a:solidFill>
              </a:rPr>
              <a:t>Budowanie zestawu pytań do walidacji rynku</a:t>
            </a:r>
            <a:endParaRPr lang="en-IE" sz="2800" b="1" dirty="0">
              <a:solidFill>
                <a:srgbClr val="E95273"/>
              </a:solidFill>
            </a:endParaRPr>
          </a:p>
        </p:txBody>
      </p:sp>
    </p:spTree>
    <p:extLst>
      <p:ext uri="{BB962C8B-B14F-4D97-AF65-F5344CB8AC3E}">
        <p14:creationId xmlns:p14="http://schemas.microsoft.com/office/powerpoint/2010/main" val="151550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4"/>
          </p:nvPr>
        </p:nvSpPr>
        <p:spPr>
          <a:xfrm>
            <a:off x="523133" y="2117212"/>
            <a:ext cx="7760255" cy="3975101"/>
          </a:xfrm>
        </p:spPr>
        <p:txBody>
          <a:bodyPr/>
          <a:lstStyle/>
          <a:p>
            <a:r>
              <a:rPr lang="pl-PL" sz="2800" b="1" dirty="0">
                <a:solidFill>
                  <a:srgbClr val="E95273"/>
                </a:solidFill>
              </a:rPr>
              <a:t>Budowanie zestawu pytań do walidacji rynku</a:t>
            </a:r>
          </a:p>
          <a:p>
            <a:endParaRPr lang="en-IE" sz="800" dirty="0">
              <a:solidFill>
                <a:srgbClr val="E95273"/>
              </a:solidFill>
            </a:endParaRPr>
          </a:p>
          <a:p>
            <a:r>
              <a:rPr lang="pl-PL" dirty="0"/>
              <a:t>Będziesz chciał mieć wiele pytań specyficznych dla Twojego produktu, w tym pytania dotyczące:</a:t>
            </a:r>
          </a:p>
          <a:p>
            <a:pPr marL="342900" indent="-342900">
              <a:buFont typeface="Arial" panose="020B0604020202020204" pitchFamily="34" charset="0"/>
              <a:buChar char="•"/>
            </a:pPr>
            <a:r>
              <a:rPr lang="pl-PL" dirty="0"/>
              <a:t>ich środowisko (co powie Ci, jak łatwo będzie wdrożyć swój produkt w środowisko)</a:t>
            </a:r>
          </a:p>
          <a:p>
            <a:pPr marL="342900" indent="-342900">
              <a:buFont typeface="Arial" panose="020B0604020202020204" pitchFamily="34" charset="0"/>
              <a:buChar char="•"/>
            </a:pPr>
            <a:r>
              <a:rPr lang="pl-PL" dirty="0"/>
              <a:t>kwestie kulturowe (które pokażą, jak łatwo będzie adaptować Twój produkt)</a:t>
            </a:r>
          </a:p>
          <a:p>
            <a:pPr marL="342900" indent="-342900">
              <a:buFont typeface="Arial" panose="020B0604020202020204" pitchFamily="34" charset="0"/>
              <a:buChar char="•"/>
            </a:pPr>
            <a:r>
              <a:rPr lang="pl-PL" dirty="0"/>
              <a:t>budżetowanie (które powie Ci, czy ludzie rzeczywiście mają pieniądze na zakup Twojego produktu)</a:t>
            </a:r>
            <a:endParaRPr lang="en-IE" dirty="0"/>
          </a:p>
          <a:p>
            <a:endParaRPr lang="en-IE" b="1" dirty="0">
              <a:solidFill>
                <a:srgbClr val="F26942"/>
              </a:solidFill>
            </a:endParaRPr>
          </a:p>
        </p:txBody>
      </p:sp>
      <p:pic>
        <p:nvPicPr>
          <p:cNvPr id="4" name="Picture 2" descr="Pixel Cells, Protocol, Exchange">
            <a:extLst>
              <a:ext uri="{FF2B5EF4-FFF2-40B4-BE49-F238E27FC236}">
                <a16:creationId xmlns:a16="http://schemas.microsoft.com/office/drawing/2014/main" id="{A0A392F9-F777-447A-B1A3-489BD103D6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5125" y="3990568"/>
            <a:ext cx="3475182" cy="2625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4844DDF-0AD6-4DA6-B6B2-7B5298F68D82}"/>
              </a:ext>
            </a:extLst>
          </p:cNvPr>
          <p:cNvSpPr/>
          <p:nvPr/>
        </p:nvSpPr>
        <p:spPr>
          <a:xfrm>
            <a:off x="523133" y="745523"/>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p>
        </p:txBody>
      </p:sp>
    </p:spTree>
    <p:extLst>
      <p:ext uri="{BB962C8B-B14F-4D97-AF65-F5344CB8AC3E}">
        <p14:creationId xmlns:p14="http://schemas.microsoft.com/office/powerpoint/2010/main" val="190221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bot, Artificial Intelligence, Woman">
            <a:extLst>
              <a:ext uri="{FF2B5EF4-FFF2-40B4-BE49-F238E27FC236}">
                <a16:creationId xmlns:a16="http://schemas.microsoft.com/office/drawing/2014/main" id="{D5010B8D-8766-4773-8F51-D63FE32469B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5333" t="3235" r="268"/>
          <a:stretch/>
        </p:blipFill>
        <p:spPr bwMode="auto">
          <a:xfrm>
            <a:off x="0" y="3721040"/>
            <a:ext cx="3862682" cy="3136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4161985" y="2117448"/>
            <a:ext cx="8113419" cy="3975101"/>
          </a:xfrm>
        </p:spPr>
        <p:txBody>
          <a:bodyPr rtlCol="0"/>
          <a:lstStyle/>
          <a:p>
            <a:r>
              <a:rPr lang="en-IE" sz="2800" b="1" dirty="0">
                <a:solidFill>
                  <a:srgbClr val="E95273"/>
                </a:solidFill>
              </a:rPr>
              <a:t>Ana</a:t>
            </a:r>
            <a:r>
              <a:rPr lang="pl-PL" sz="2800" b="1" dirty="0" err="1">
                <a:solidFill>
                  <a:srgbClr val="E95273"/>
                </a:solidFill>
              </a:rPr>
              <a:t>lizowanie</a:t>
            </a:r>
            <a:r>
              <a:rPr lang="pl-PL" sz="2800" b="1" dirty="0">
                <a:solidFill>
                  <a:srgbClr val="E95273"/>
                </a:solidFill>
              </a:rPr>
              <a:t> danych</a:t>
            </a:r>
            <a:endParaRPr lang="en-IE" sz="2800" b="1" dirty="0">
              <a:solidFill>
                <a:srgbClr val="E95273"/>
              </a:solidFill>
            </a:endParaRPr>
          </a:p>
          <a:p>
            <a:endParaRPr lang="en-IE" sz="900" dirty="0">
              <a:solidFill>
                <a:srgbClr val="E95273"/>
              </a:solidFill>
            </a:endParaRPr>
          </a:p>
          <a:p>
            <a:r>
              <a:rPr lang="en-IE" dirty="0"/>
              <a:t>Ana</a:t>
            </a:r>
            <a:r>
              <a:rPr lang="pl-PL" dirty="0"/>
              <a:t>liza danych staje się interesująca.</a:t>
            </a:r>
            <a:endParaRPr lang="en-IE" dirty="0"/>
          </a:p>
          <a:p>
            <a:r>
              <a:rPr lang="pl-PL" dirty="0"/>
              <a:t>Dobrym pomysłem jest utworzenie podsumowania, które zawiera:</a:t>
            </a:r>
          </a:p>
          <a:p>
            <a:pPr marL="342900" indent="-342900">
              <a:buFont typeface="Arial" panose="020B0604020202020204" pitchFamily="34" charset="0"/>
              <a:buChar char="•"/>
            </a:pPr>
            <a:r>
              <a:rPr lang="pl-PL" dirty="0"/>
              <a:t> Kluczowe wnioski</a:t>
            </a:r>
          </a:p>
          <a:p>
            <a:pPr marL="342900" indent="-342900">
              <a:buFont typeface="Arial" panose="020B0604020202020204" pitchFamily="34" charset="0"/>
              <a:buChar char="•"/>
            </a:pPr>
            <a:r>
              <a:rPr lang="pl-PL" dirty="0"/>
              <a:t>sugerowane zmiany w pozycjonowaniu produktu</a:t>
            </a:r>
          </a:p>
          <a:p>
            <a:pPr marL="342900" indent="-342900">
              <a:buFont typeface="Arial" panose="020B0604020202020204" pitchFamily="34" charset="0"/>
              <a:buChar char="•"/>
            </a:pPr>
            <a:r>
              <a:rPr lang="pl-PL" dirty="0"/>
              <a:t>zestawienie wartości</a:t>
            </a:r>
          </a:p>
          <a:p>
            <a:pPr marL="342900" indent="-342900">
              <a:buFont typeface="Arial" panose="020B0604020202020204" pitchFamily="34" charset="0"/>
              <a:buChar char="•"/>
            </a:pPr>
            <a:r>
              <a:rPr lang="pl-PL" dirty="0"/>
              <a:t>rynek docelowy</a:t>
            </a:r>
          </a:p>
          <a:p>
            <a:r>
              <a:rPr lang="pl-PL" dirty="0"/>
              <a:t>Ustalenia te będą kluczowe dla oceny, czy Twój pomysł na biznes jest liderem, czy nie.</a:t>
            </a:r>
          </a:p>
          <a:p>
            <a:endParaRPr lang="pl-PL" b="1" dirty="0">
              <a:solidFill>
                <a:srgbClr val="F26942"/>
              </a:solidFill>
            </a:endParaRPr>
          </a:p>
          <a:p>
            <a:endParaRPr lang="en-IE" b="1" dirty="0">
              <a:solidFill>
                <a:srgbClr val="F26942"/>
              </a:solidFill>
            </a:endParaRPr>
          </a:p>
        </p:txBody>
      </p:sp>
      <p:sp>
        <p:nvSpPr>
          <p:cNvPr id="7" name="Rectangle 6">
            <a:extLst>
              <a:ext uri="{FF2B5EF4-FFF2-40B4-BE49-F238E27FC236}">
                <a16:creationId xmlns:a16="http://schemas.microsoft.com/office/drawing/2014/main" id="{023E42CC-E312-4473-A728-101AE5272AE8}"/>
              </a:ext>
            </a:extLst>
          </p:cNvPr>
          <p:cNvSpPr/>
          <p:nvPr/>
        </p:nvSpPr>
        <p:spPr>
          <a:xfrm>
            <a:off x="3808818" y="559277"/>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Najlepsze wskazówki do testowania walidacji runku docelowego</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pl-PL" altLang="x-none" sz="2400" i="0" dirty="0"/>
              <a:t>Bez względu na to, jak prosty lub złożony jest Twój pomysł, powinnaś być w stanie łatwo odpowiedzieć na pytanie „dlaczego?” jest potrzebny lub innowacyjny, Jeśli zostaniesz o to poproszony.</a:t>
            </a:r>
          </a:p>
          <a:p>
            <a:pPr marL="457200" indent="-457200" algn="just">
              <a:spcBef>
                <a:spcPct val="0"/>
              </a:spcBef>
              <a:buFont typeface="Arial" panose="020B0604020202020204" pitchFamily="34" charset="0"/>
              <a:buChar char="•"/>
            </a:pPr>
            <a:endParaRPr lang="pl-PL" altLang="x-none" sz="2400" i="0" dirty="0"/>
          </a:p>
          <a:p>
            <a:pPr algn="just">
              <a:spcBef>
                <a:spcPct val="0"/>
              </a:spcBef>
            </a:pPr>
            <a:r>
              <a:rPr lang="pl-PL" altLang="x-none" sz="2400" i="0" dirty="0" err="1"/>
              <a:t>Elevator</a:t>
            </a:r>
            <a:r>
              <a:rPr lang="pl-PL" altLang="x-none" sz="2400" i="0" dirty="0"/>
              <a:t> </a:t>
            </a:r>
            <a:r>
              <a:rPr lang="pl-PL" altLang="x-none" sz="2400" i="0" dirty="0" err="1"/>
              <a:t>pitch</a:t>
            </a:r>
            <a:r>
              <a:rPr lang="pl-PL" altLang="x-none" sz="2400" i="0" dirty="0"/>
              <a:t> to świetny sposób na ćwiczenie odpowiedzi na pytanie „dlaczego?”. </a:t>
            </a:r>
            <a:r>
              <a:rPr lang="pl-PL" altLang="x-none" sz="2400" i="0" dirty="0" err="1"/>
              <a:t>Elevator</a:t>
            </a:r>
            <a:r>
              <a:rPr lang="pl-PL" altLang="x-none" sz="2400" i="0" dirty="0"/>
              <a:t> </a:t>
            </a:r>
            <a:r>
              <a:rPr lang="pl-PL" altLang="x-none" sz="2400" i="0" dirty="0" err="1"/>
              <a:t>pitch</a:t>
            </a:r>
            <a:r>
              <a:rPr lang="pl-PL" altLang="x-none" sz="2400" i="0" dirty="0"/>
              <a:t>, to mowa lub oświadczenie, które przedstawia krótki opis pomysłu, produktu lub firmy. Wyjaśnia on również koncepcję w taki sposób, że każdy słuchacz może ją zrozumieć w krótkim czasie. Ten opis zazwyczaj wyjaśnia, dla kogo, do czego służy, dlaczego jest potrzebny i jak to zrobić</a:t>
            </a: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156271"/>
            <a:ext cx="5717628" cy="1569660"/>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pl-PL" sz="3200" dirty="0">
                <a:solidFill>
                  <a:schemeClr val="bg1"/>
                </a:solidFill>
              </a:rPr>
              <a:t>Możesz w prosty i szybki sposób odpowiedzieć na pytanie „dlaczego?”</a:t>
            </a:r>
          </a:p>
        </p:txBody>
      </p:sp>
      <p:pic>
        <p:nvPicPr>
          <p:cNvPr id="4" name="Picture 3" descr="A close up of a logo&#10;&#10;Description automatically generated">
            <a:extLst>
              <a:ext uri="{FF2B5EF4-FFF2-40B4-BE49-F238E27FC236}">
                <a16:creationId xmlns:a16="http://schemas.microsoft.com/office/drawing/2014/main" id="{C6B0BE58-7D1F-42AB-B4B5-100C7971F0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8254" y="2522483"/>
            <a:ext cx="4815472" cy="3641834"/>
          </a:xfrm>
          <a:prstGeom prst="rect">
            <a:avLst/>
          </a:prstGeom>
        </p:spPr>
      </p:pic>
    </p:spTree>
    <p:extLst>
      <p:ext uri="{BB962C8B-B14F-4D97-AF65-F5344CB8AC3E}">
        <p14:creationId xmlns:p14="http://schemas.microsoft.com/office/powerpoint/2010/main" val="385720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4"/>
          </p:nvPr>
        </p:nvSpPr>
        <p:spPr>
          <a:xfrm>
            <a:off x="523133" y="2117212"/>
            <a:ext cx="7760255" cy="3975101"/>
          </a:xfrm>
        </p:spPr>
        <p:txBody>
          <a:bodyPr/>
          <a:lstStyle/>
          <a:p>
            <a:r>
              <a:rPr lang="pl-PL" sz="2800" b="1" dirty="0">
                <a:solidFill>
                  <a:srgbClr val="E95273"/>
                </a:solidFill>
              </a:rPr>
              <a:t>Ćwicz swój</a:t>
            </a:r>
            <a:r>
              <a:rPr lang="en-IE" sz="2800" b="1" dirty="0">
                <a:solidFill>
                  <a:srgbClr val="E95273"/>
                </a:solidFill>
              </a:rPr>
              <a:t> Elevator Pitch</a:t>
            </a:r>
          </a:p>
          <a:p>
            <a:r>
              <a:rPr lang="pl-PL" dirty="0"/>
              <a:t>Drzwi windy otwierają się i kto wchodzi? Nikt inny niż Iwan Inwestor.</a:t>
            </a:r>
          </a:p>
          <a:p>
            <a:r>
              <a:rPr lang="pl-PL" dirty="0"/>
              <a:t>Zostawiłaś niezliczoną liczbę wiadomości głosowych na sekretarce Ivana, z którym próbujesz umówić się od miesięcy. Winda zaczyna się podnosić i wiesz, że masz mniej niż minutę, aby zwrócić uwagę Ivana i przekazać mu swój pomysł na biznes. </a:t>
            </a:r>
          </a:p>
          <a:p>
            <a:r>
              <a:rPr lang="pl-PL" dirty="0"/>
              <a:t>Ta szansa może już nigdy nie nadejść - na szczęście jesteś przygotowany z czystym i zwięzłym wyjaśnieniem!</a:t>
            </a:r>
          </a:p>
          <a:p>
            <a:endParaRPr lang="pl-PL" dirty="0"/>
          </a:p>
          <a:p>
            <a:endParaRPr lang="en-IE" dirty="0"/>
          </a:p>
          <a:p>
            <a:endParaRPr lang="en-IE" b="1" dirty="0">
              <a:solidFill>
                <a:srgbClr val="F26942"/>
              </a:solidFill>
            </a:endParaRPr>
          </a:p>
        </p:txBody>
      </p:sp>
      <p:sp>
        <p:nvSpPr>
          <p:cNvPr id="5" name="Rectangle 4">
            <a:extLst>
              <a:ext uri="{FF2B5EF4-FFF2-40B4-BE49-F238E27FC236}">
                <a16:creationId xmlns:a16="http://schemas.microsoft.com/office/drawing/2014/main" id="{54844DDF-0AD6-4DA6-B6B2-7B5298F68D82}"/>
              </a:ext>
            </a:extLst>
          </p:cNvPr>
          <p:cNvSpPr/>
          <p:nvPr/>
        </p:nvSpPr>
        <p:spPr>
          <a:xfrm>
            <a:off x="449560" y="542878"/>
            <a:ext cx="7760255"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jak odpowiedzieć na pytanie „dlaczego?”</a:t>
            </a:r>
          </a:p>
        </p:txBody>
      </p:sp>
      <p:sp>
        <p:nvSpPr>
          <p:cNvPr id="3" name="Rectangle 2">
            <a:extLst>
              <a:ext uri="{FF2B5EF4-FFF2-40B4-BE49-F238E27FC236}">
                <a16:creationId xmlns:a16="http://schemas.microsoft.com/office/drawing/2014/main" id="{A2559E94-CBFC-4B56-ACD7-81A113661408}"/>
              </a:ext>
            </a:extLst>
          </p:cNvPr>
          <p:cNvSpPr/>
          <p:nvPr/>
        </p:nvSpPr>
        <p:spPr>
          <a:xfrm>
            <a:off x="735732" y="6611779"/>
            <a:ext cx="3114955" cy="400110"/>
          </a:xfrm>
          <a:prstGeom prst="rect">
            <a:avLst/>
          </a:prstGeom>
        </p:spPr>
        <p:txBody>
          <a:bodyPr wrap="none">
            <a:spAutoFit/>
          </a:bodyPr>
          <a:lstStyle/>
          <a:p>
            <a:r>
              <a:rPr lang="en-IE" sz="1000" dirty="0"/>
              <a:t>Source: </a:t>
            </a:r>
            <a:r>
              <a:rPr lang="en-IE" sz="1000" dirty="0">
                <a:hlinkClick r:id="rId2"/>
              </a:rPr>
              <a:t>www.storyboardthat.com/create/elevator-pitch</a:t>
            </a:r>
            <a:endParaRPr lang="en-IE" sz="1000" dirty="0"/>
          </a:p>
          <a:p>
            <a:endParaRPr lang="en-IE" sz="1000" dirty="0"/>
          </a:p>
        </p:txBody>
      </p:sp>
      <p:pic>
        <p:nvPicPr>
          <p:cNvPr id="7" name="Picture 6" descr="A picture containing food&#10;&#10;Description automatically generated">
            <a:extLst>
              <a:ext uri="{FF2B5EF4-FFF2-40B4-BE49-F238E27FC236}">
                <a16:creationId xmlns:a16="http://schemas.microsoft.com/office/drawing/2014/main" id="{FF2CC12A-B491-42D7-AFDD-7DB41A82DC5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86590" y="3387522"/>
            <a:ext cx="3224257" cy="3224257"/>
          </a:xfrm>
          <a:prstGeom prst="rect">
            <a:avLst/>
          </a:prstGeom>
        </p:spPr>
      </p:pic>
    </p:spTree>
    <p:extLst>
      <p:ext uri="{BB962C8B-B14F-4D97-AF65-F5344CB8AC3E}">
        <p14:creationId xmlns:p14="http://schemas.microsoft.com/office/powerpoint/2010/main" val="4063391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36B84B3-5822-48A6-B650-F9F2E1A6F7D7}"/>
              </a:ext>
            </a:extLst>
          </p:cNvPr>
          <p:cNvSpPr txBox="1">
            <a:spLocks/>
          </p:cNvSpPr>
          <p:nvPr/>
        </p:nvSpPr>
        <p:spPr>
          <a:xfrm>
            <a:off x="2279804" y="220525"/>
            <a:ext cx="9260556" cy="8571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174F72"/>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 5 elementów dla skutecznego </a:t>
            </a:r>
            <a:r>
              <a:rPr lang="en-IE" dirty="0"/>
              <a:t>elevator pitch: </a:t>
            </a:r>
          </a:p>
          <a:p>
            <a:endParaRPr lang="en-IE" dirty="0"/>
          </a:p>
        </p:txBody>
      </p:sp>
      <p:sp>
        <p:nvSpPr>
          <p:cNvPr id="5" name="Text Placeholder 1">
            <a:extLst>
              <a:ext uri="{FF2B5EF4-FFF2-40B4-BE49-F238E27FC236}">
                <a16:creationId xmlns:a16="http://schemas.microsoft.com/office/drawing/2014/main" id="{97F14776-71E4-4A11-8F61-84D26F6F58A2}"/>
              </a:ext>
            </a:extLst>
          </p:cNvPr>
          <p:cNvSpPr>
            <a:spLocks noGrp="1"/>
          </p:cNvSpPr>
          <p:nvPr>
            <p:ph type="body" sz="quarter" idx="20"/>
          </p:nvPr>
        </p:nvSpPr>
        <p:spPr>
          <a:xfrm>
            <a:off x="409903" y="1744044"/>
            <a:ext cx="11571890" cy="3872188"/>
          </a:xfrm>
        </p:spPr>
        <p:txBody>
          <a:bodyPr/>
          <a:lstStyle/>
          <a:p>
            <a:r>
              <a:rPr lang="pl-PL" dirty="0"/>
              <a:t>Ma hak - powinna to być pierwsza część twojej mowy; potrzebujesz wyjątkowej lub efektownej frazy, która szybko przyciągnie uwagę słuchacza. Dobry hak jest niezbędny do prawidłowego rozpoczęcia gry.</a:t>
            </a:r>
          </a:p>
          <a:p>
            <a:r>
              <a:rPr lang="pl-PL" dirty="0"/>
              <a:t>Wyjaśnij - celem twojego </a:t>
            </a:r>
            <a:r>
              <a:rPr lang="pl-PL" dirty="0" err="1"/>
              <a:t>elevator</a:t>
            </a:r>
            <a:r>
              <a:rPr lang="pl-PL" dirty="0"/>
              <a:t> </a:t>
            </a:r>
            <a:r>
              <a:rPr lang="pl-PL" dirty="0" err="1"/>
              <a:t>pitch</a:t>
            </a:r>
            <a:r>
              <a:rPr lang="pl-PL" dirty="0"/>
              <a:t> jest to aby Twój słuchacz całkowicie zrozumiał, co mówisz. Zanim skończy się mowa, już wiedzieć co robi Twoja firma i co możesz im zaoferować</a:t>
            </a:r>
          </a:p>
          <a:p>
            <a:r>
              <a:rPr lang="pl-PL" dirty="0"/>
              <a:t>Skorzystaj z zasobów wizualnych - chcesz być jak najbardziej opisowy. Namaluj obraz w głowie słuchacza, aby dźwięk rezonował z nim i nie zapomniał o nim.</a:t>
            </a:r>
          </a:p>
          <a:p>
            <a:r>
              <a:rPr lang="pl-PL" dirty="0"/>
              <a:t>Bądź zwięzły - masz tylko 30-60 sekund, aby zdobyć punkt, więc upewnij się, że jesteś szybki.</a:t>
            </a:r>
          </a:p>
          <a:p>
            <a:r>
              <a:rPr lang="pl-PL" dirty="0"/>
              <a:t>Opowiedz historię - uczyń ze swojej mowy krótką historię. Zacznij od problemu swojego bohatera i poprowadź go do wyjaśnienia, dlaczego Twoja firma może rozwiązać ten problem i poprawić życie bohaterów. </a:t>
            </a:r>
            <a:endParaRPr lang="en-IE" dirty="0"/>
          </a:p>
        </p:txBody>
      </p:sp>
    </p:spTree>
    <p:extLst>
      <p:ext uri="{BB962C8B-B14F-4D97-AF65-F5344CB8AC3E}">
        <p14:creationId xmlns:p14="http://schemas.microsoft.com/office/powerpoint/2010/main" val="990379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219156"/>
            <a:ext cx="6789749" cy="4729743"/>
          </a:xfrm>
        </p:spPr>
        <p:txBody>
          <a:bodyPr anchor="t">
            <a:noAutofit/>
          </a:bodyPr>
          <a:lstStyle/>
          <a:p>
            <a:pPr algn="just">
              <a:spcBef>
                <a:spcPct val="0"/>
              </a:spcBef>
            </a:pPr>
            <a:r>
              <a:rPr lang="pl-PL" altLang="x-none" sz="2400" i="0" dirty="0"/>
              <a:t>Czasami naprawdę nie wiesz, czy Twój pomysł na biznes jest zwycięski, dopóki nie </a:t>
            </a:r>
            <a:r>
              <a:rPr lang="pl-PL" altLang="x-none" sz="2400" i="0" dirty="0" err="1"/>
              <a:t>zostnie</a:t>
            </a:r>
            <a:r>
              <a:rPr lang="pl-PL" altLang="x-none" sz="2400" i="0" dirty="0"/>
              <a:t> przetestowany przez ludzi. To prawdziwe doświadczenie rynkowe może pomóc Ci dowiedzieć się, co sprzedajesz, oraz jaka będzie reakcja na ceny. Pozwoli Ci to również  uzyskać opinie na temat Twoich produktów i / lub usług.</a:t>
            </a:r>
            <a:endParaRPr lang="en-IE" altLang="x-none" sz="2400" i="0" dirty="0"/>
          </a:p>
          <a:p>
            <a:pPr algn="just">
              <a:spcBef>
                <a:spcPct val="0"/>
              </a:spcBef>
            </a:pPr>
            <a:r>
              <a:rPr lang="pl-PL" altLang="x-none" sz="2400" i="0" dirty="0"/>
              <a:t>Można to zrobić na kilka sposobów:</a:t>
            </a:r>
          </a:p>
          <a:p>
            <a:pPr marL="342900" indent="-342900" algn="just">
              <a:spcBef>
                <a:spcPct val="0"/>
              </a:spcBef>
              <a:buFont typeface="Arial" panose="020B0604020202020204" pitchFamily="34" charset="0"/>
              <a:buChar char="•"/>
            </a:pPr>
            <a:r>
              <a:rPr lang="pl-PL" altLang="x-none" sz="2400" i="0" dirty="0"/>
              <a:t>Umawiaj spotkania z potencjalnymi nabywcami</a:t>
            </a:r>
          </a:p>
          <a:p>
            <a:pPr marL="342900" indent="-342900" algn="just">
              <a:spcBef>
                <a:spcPct val="0"/>
              </a:spcBef>
              <a:buFont typeface="Arial" panose="020B0604020202020204" pitchFamily="34" charset="0"/>
              <a:buChar char="•"/>
            </a:pPr>
            <a:r>
              <a:rPr lang="pl-PL" altLang="x-none" sz="2400" i="0" dirty="0"/>
              <a:t>Weź udział w targach</a:t>
            </a:r>
          </a:p>
          <a:p>
            <a:pPr marL="342900" indent="-342900" algn="just">
              <a:spcBef>
                <a:spcPct val="0"/>
              </a:spcBef>
              <a:buFont typeface="Arial" panose="020B0604020202020204" pitchFamily="34" charset="0"/>
              <a:buChar char="•"/>
            </a:pPr>
            <a:r>
              <a:rPr lang="pl-PL" altLang="x-none" sz="2400" i="0" dirty="0"/>
              <a:t>Przeprowadzić demonstrację</a:t>
            </a:r>
          </a:p>
          <a:p>
            <a:pPr marL="342900" indent="-342900" algn="just">
              <a:spcBef>
                <a:spcPct val="0"/>
              </a:spcBef>
              <a:buFont typeface="Arial" panose="020B0604020202020204" pitchFamily="34" charset="0"/>
              <a:buChar char="•"/>
            </a:pPr>
            <a:r>
              <a:rPr lang="pl-PL" altLang="x-none" sz="2400" i="0" dirty="0"/>
              <a:t>Zrób dzień otwarty</a:t>
            </a:r>
          </a:p>
          <a:p>
            <a:pPr marL="342900" indent="-342900" algn="just">
              <a:spcBef>
                <a:spcPct val="0"/>
              </a:spcBef>
              <a:buFont typeface="Arial" panose="020B0604020202020204" pitchFamily="34" charset="0"/>
              <a:buChar char="•"/>
            </a:pPr>
            <a:r>
              <a:rPr lang="pl-PL" altLang="x-none" sz="2400" i="0" dirty="0"/>
              <a:t>Opublikuj wiadomość w mediach społecznościowych</a:t>
            </a:r>
          </a:p>
          <a:p>
            <a:pPr marL="342900" indent="-342900" algn="just">
              <a:spcBef>
                <a:spcPct val="0"/>
              </a:spcBef>
              <a:buFont typeface="Arial" panose="020B0604020202020204" pitchFamily="34" charset="0"/>
              <a:buChar char="•"/>
            </a:pPr>
            <a:r>
              <a:rPr lang="pl-PL" altLang="x-none" sz="2400" i="0" dirty="0"/>
              <a:t>Dołącz do forum i poproś ludzi o przetestowanie lub użycie produktu / usługi</a:t>
            </a:r>
          </a:p>
          <a:p>
            <a:pPr algn="just">
              <a:spcBef>
                <a:spcPct val="0"/>
              </a:spcBef>
            </a:pPr>
            <a:endParaRPr lang="pl-PL" altLang="x-none" sz="2400" i="0" dirty="0"/>
          </a:p>
          <a:p>
            <a:pPr algn="just">
              <a:spcBef>
                <a:spcPct val="0"/>
              </a:spcBef>
            </a:pPr>
            <a:endParaRPr lang="en-IE"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584775"/>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en-IE" sz="3200" dirty="0" err="1">
                <a:solidFill>
                  <a:schemeClr val="bg1"/>
                </a:solidFill>
              </a:rPr>
              <a:t>Przetestowałaś</a:t>
            </a:r>
            <a:r>
              <a:rPr lang="en-IE" sz="3200" dirty="0">
                <a:solidFill>
                  <a:schemeClr val="bg1"/>
                </a:solidFill>
              </a:rPr>
              <a:t> </a:t>
            </a:r>
            <a:r>
              <a:rPr lang="en-IE" sz="3200" dirty="0" err="1">
                <a:solidFill>
                  <a:schemeClr val="bg1"/>
                </a:solidFill>
              </a:rPr>
              <a:t>swój</a:t>
            </a:r>
            <a:r>
              <a:rPr lang="en-IE" sz="3200" dirty="0">
                <a:solidFill>
                  <a:schemeClr val="bg1"/>
                </a:solidFill>
              </a:rPr>
              <a:t> </a:t>
            </a:r>
            <a:r>
              <a:rPr lang="en-IE" sz="3200" dirty="0" err="1">
                <a:solidFill>
                  <a:schemeClr val="bg1"/>
                </a:solidFill>
              </a:rPr>
              <a:t>pomysł</a:t>
            </a:r>
            <a:endParaRPr lang="en-IE" sz="3200" dirty="0">
              <a:solidFill>
                <a:schemeClr val="bg1"/>
              </a:solidFill>
            </a:endParaRPr>
          </a:p>
        </p:txBody>
      </p:sp>
      <p:pic>
        <p:nvPicPr>
          <p:cNvPr id="4" name="Picture 3" descr="A picture containing birthday, clock, plate, train&#10;&#10;Description automatically generated">
            <a:extLst>
              <a:ext uri="{FF2B5EF4-FFF2-40B4-BE49-F238E27FC236}">
                <a16:creationId xmlns:a16="http://schemas.microsoft.com/office/drawing/2014/main" id="{A59F23DB-8D41-434D-8D8A-D2E144238B8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813475" y="3584028"/>
            <a:ext cx="2142499" cy="2475185"/>
          </a:xfrm>
          <a:prstGeom prst="rect">
            <a:avLst/>
          </a:prstGeom>
        </p:spPr>
      </p:pic>
    </p:spTree>
    <p:extLst>
      <p:ext uri="{BB962C8B-B14F-4D97-AF65-F5344CB8AC3E}">
        <p14:creationId xmlns:p14="http://schemas.microsoft.com/office/powerpoint/2010/main" val="309207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08818" y="2117448"/>
            <a:ext cx="8113419" cy="3975101"/>
          </a:xfrm>
        </p:spPr>
        <p:txBody>
          <a:bodyPr rtlCol="0"/>
          <a:lstStyle/>
          <a:p>
            <a:r>
              <a:rPr lang="pl-PL" sz="2800" b="1" dirty="0">
                <a:solidFill>
                  <a:srgbClr val="E95273"/>
                </a:solidFill>
              </a:rPr>
              <a:t>Zaproś grupę dyskusyjną</a:t>
            </a:r>
            <a:endParaRPr lang="en-IE" sz="2800" b="1" dirty="0">
              <a:solidFill>
                <a:srgbClr val="E95273"/>
              </a:solidFill>
            </a:endParaRPr>
          </a:p>
          <a:p>
            <a:r>
              <a:rPr lang="pl-PL" dirty="0"/>
              <a:t>Grupa dyskusyjna to grupa osób (zwykle tworzących część rynku docelowego), które proszone są o podzielenie się opiniami, przekonaniami i postawami wobec produktu, usługi lub pomysłu na biznes.</a:t>
            </a:r>
          </a:p>
          <a:p>
            <a:r>
              <a:rPr lang="pl-PL" dirty="0"/>
              <a:t>Grupy dyskusyjne są zwykle prowadzone osobiście, ale internetowe grupy fokusowe za pośrednictwem czatu internetowego i forów internetowych (np. Grupy Facebook) stają się szybkimi i opłacalnymi metodami.</a:t>
            </a:r>
          </a:p>
          <a:p>
            <a:endParaRPr lang="pl-PL" sz="2800" b="1" dirty="0">
              <a:solidFill>
                <a:srgbClr val="E95273"/>
              </a:solidFill>
            </a:endParaRPr>
          </a:p>
          <a:p>
            <a:endParaRPr lang="en-IE" sz="2800" b="1" dirty="0">
              <a:solidFill>
                <a:srgbClr val="E95273"/>
              </a:solidFill>
            </a:endParaRPr>
          </a:p>
        </p:txBody>
      </p:sp>
      <p:sp>
        <p:nvSpPr>
          <p:cNvPr id="7" name="Rectangle 6">
            <a:extLst>
              <a:ext uri="{FF2B5EF4-FFF2-40B4-BE49-F238E27FC236}">
                <a16:creationId xmlns:a16="http://schemas.microsoft.com/office/drawing/2014/main" id="{023E42CC-E312-4473-A728-101AE5272AE8}"/>
              </a:ext>
            </a:extLst>
          </p:cNvPr>
          <p:cNvSpPr/>
          <p:nvPr/>
        </p:nvSpPr>
        <p:spPr>
          <a:xfrm>
            <a:off x="3808818" y="685401"/>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testowania Twojego pomysłu</a:t>
            </a:r>
          </a:p>
        </p:txBody>
      </p:sp>
      <p:pic>
        <p:nvPicPr>
          <p:cNvPr id="6" name="Picture 5" descr="A close up of a logo&#10;&#10;Description automatically generated">
            <a:extLst>
              <a:ext uri="{FF2B5EF4-FFF2-40B4-BE49-F238E27FC236}">
                <a16:creationId xmlns:a16="http://schemas.microsoft.com/office/drawing/2014/main" id="{615A2EE6-EB81-48E0-BB81-141FC9CD6CB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3258208"/>
            <a:ext cx="3601318" cy="2266783"/>
          </a:xfrm>
          <a:prstGeom prst="rect">
            <a:avLst/>
          </a:prstGeom>
        </p:spPr>
      </p:pic>
    </p:spTree>
    <p:extLst>
      <p:ext uri="{BB962C8B-B14F-4D97-AF65-F5344CB8AC3E}">
        <p14:creationId xmlns:p14="http://schemas.microsoft.com/office/powerpoint/2010/main" val="105621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7F14776-71E4-4A11-8F61-84D26F6F58A2}"/>
              </a:ext>
            </a:extLst>
          </p:cNvPr>
          <p:cNvSpPr>
            <a:spLocks noGrp="1"/>
          </p:cNvSpPr>
          <p:nvPr>
            <p:ph type="body" sz="quarter" idx="20"/>
          </p:nvPr>
        </p:nvSpPr>
        <p:spPr>
          <a:xfrm>
            <a:off x="268297" y="1732860"/>
            <a:ext cx="11939751" cy="3872188"/>
          </a:xfrm>
        </p:spPr>
        <p:txBody>
          <a:bodyPr/>
          <a:lstStyle/>
          <a:p>
            <a:pPr marL="0" indent="0">
              <a:buNone/>
            </a:pPr>
            <a:r>
              <a:rPr lang="pl-PL" sz="2000" dirty="0"/>
              <a:t>Bardzo ważne jest, aby uzyskać informację zwrotną na temat konkretnego produktu lub usługi. W przeciwnym razie wszystkie inne testy są teoretyczne. Oto kilka sposobów na stworzenie prototypu:</a:t>
            </a:r>
          </a:p>
          <a:p>
            <a:pPr marL="0" indent="0">
              <a:buNone/>
            </a:pPr>
            <a:r>
              <a:rPr lang="pl-PL" sz="2000" b="1" dirty="0">
                <a:solidFill>
                  <a:srgbClr val="10B1A2"/>
                </a:solidFill>
              </a:rPr>
              <a:t>Zaprojektuj prostą makietę - </a:t>
            </a:r>
            <a:r>
              <a:rPr lang="pl-PL" sz="2000" dirty="0"/>
              <a:t>Niezależnie od tego, czy Twój produkt jest fizyczny, czy cyfrowy, zacznij od stworzenia szybkiej próbki tego, jak będzie wyglądał produkt i pokaż go publiczności. To może być domowe i proste.</a:t>
            </a:r>
          </a:p>
          <a:p>
            <a:pPr marL="0" indent="0">
              <a:buNone/>
            </a:pPr>
            <a:r>
              <a:rPr lang="pl-PL" sz="2000" b="1" dirty="0">
                <a:solidFill>
                  <a:srgbClr val="10B1A2"/>
                </a:solidFill>
              </a:rPr>
              <a:t>Weź udział w </a:t>
            </a:r>
            <a:r>
              <a:rPr lang="pl-PL" sz="2000" b="1" dirty="0" err="1">
                <a:solidFill>
                  <a:srgbClr val="10B1A2"/>
                </a:solidFill>
              </a:rPr>
              <a:t>hackathonie</a:t>
            </a:r>
            <a:r>
              <a:rPr lang="pl-PL" sz="2000" b="1" dirty="0">
                <a:solidFill>
                  <a:srgbClr val="10B1A2"/>
                </a:solidFill>
              </a:rPr>
              <a:t> - </a:t>
            </a:r>
            <a:r>
              <a:rPr lang="pl-PL" sz="2000" dirty="0" err="1"/>
              <a:t>hackathony</a:t>
            </a:r>
            <a:r>
              <a:rPr lang="pl-PL" sz="2000" dirty="0"/>
              <a:t> oferują szansę niskiego ryzyka, aby intensywnie rozwinąć wczesne etapy twojego start-</a:t>
            </a:r>
            <a:r>
              <a:rPr lang="pl-PL" sz="2000" dirty="0" err="1"/>
              <a:t>upu</a:t>
            </a:r>
            <a:r>
              <a:rPr lang="pl-PL" sz="2000" dirty="0"/>
              <a:t>, z dziesiątkami testerów. Są bardzo motywującym sposobem na zdobycie ogromnej wiedzy specjalistycznej przyczyniającej się do rozwoju twojego projektu.</a:t>
            </a:r>
          </a:p>
          <a:p>
            <a:pPr marL="0" indent="0">
              <a:buNone/>
            </a:pPr>
            <a:r>
              <a:rPr lang="pl-PL" sz="2000" b="1" dirty="0">
                <a:solidFill>
                  <a:srgbClr val="10B1A2"/>
                </a:solidFill>
              </a:rPr>
              <a:t>Zbuduj stronę docelową </a:t>
            </a:r>
            <a:r>
              <a:rPr lang="pl-PL" sz="2000" dirty="0"/>
              <a:t>- gdy już będziesz mieć pojęcie o swojej firmie, utwórz stronę docelową online, na której użytkownicy mogą zarejestrować się, aby uzyskać więcej informacji. Następnie pracuj nad zwiększeniem ruchu na swojej stronie, aby sprawdzić, czy ludzie odnoszą się do Twojej oferty. Dodatkowy bonus: gdy jesteś gotowa do uruchomienia, masz już listę e-mailową osób, które wyraziły zainteresowanie.</a:t>
            </a:r>
          </a:p>
          <a:p>
            <a:endParaRPr lang="pl-PL" dirty="0"/>
          </a:p>
          <a:p>
            <a:endParaRPr lang="en-IE" dirty="0"/>
          </a:p>
        </p:txBody>
      </p:sp>
      <p:sp>
        <p:nvSpPr>
          <p:cNvPr id="6" name="Rectangle 5">
            <a:extLst>
              <a:ext uri="{FF2B5EF4-FFF2-40B4-BE49-F238E27FC236}">
                <a16:creationId xmlns:a16="http://schemas.microsoft.com/office/drawing/2014/main" id="{F00AC9BB-A6FB-4445-AB24-B9116C0C4E81}"/>
              </a:ext>
            </a:extLst>
          </p:cNvPr>
          <p:cNvSpPr/>
          <p:nvPr/>
        </p:nvSpPr>
        <p:spPr>
          <a:xfrm>
            <a:off x="2139138" y="370637"/>
            <a:ext cx="8113419" cy="1077218"/>
          </a:xfrm>
          <a:prstGeom prst="rect">
            <a:avLst/>
          </a:prstGeom>
          <a:solidFill>
            <a:srgbClr val="10B1A2"/>
          </a:solidFill>
        </p:spPr>
        <p:txBody>
          <a:bodyPr wrap="square">
            <a:spAutoFit/>
          </a:bodyPr>
          <a:lstStyle/>
          <a:p>
            <a:pPr>
              <a:spcBef>
                <a:spcPts val="300"/>
              </a:spcBef>
            </a:pPr>
            <a:r>
              <a:rPr lang="pl-PL" sz="3200" dirty="0">
                <a:solidFill>
                  <a:schemeClr val="bg1"/>
                </a:solidFill>
              </a:rPr>
              <a:t>Najważniejsze wskazówki dotyczące testowania pomysłu - prototypowanie</a:t>
            </a:r>
            <a:endParaRPr lang="en-IE" sz="3200" dirty="0">
              <a:solidFill>
                <a:schemeClr val="bg1"/>
              </a:solidFill>
            </a:endParaRPr>
          </a:p>
        </p:txBody>
      </p:sp>
    </p:spTree>
    <p:extLst>
      <p:ext uri="{BB962C8B-B14F-4D97-AF65-F5344CB8AC3E}">
        <p14:creationId xmlns:p14="http://schemas.microsoft.com/office/powerpoint/2010/main" val="2673071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4"/>
          <p:cNvSpPr>
            <a:spLocks noGrp="1"/>
          </p:cNvSpPr>
          <p:nvPr>
            <p:ph type="body" sz="quarter" idx="11"/>
          </p:nvPr>
        </p:nvSpPr>
        <p:spPr>
          <a:xfrm>
            <a:off x="277627" y="3522514"/>
            <a:ext cx="6491432" cy="2654302"/>
          </a:xfrm>
        </p:spPr>
        <p:txBody>
          <a:bodyPr/>
          <a:lstStyle/>
          <a:p>
            <a:pPr fontAlgn="base">
              <a:spcAft>
                <a:spcPct val="0"/>
              </a:spcAft>
              <a:buFont typeface="Arial" charset="0"/>
              <a:buNone/>
            </a:pPr>
            <a:endParaRPr lang="en-US" altLang="x-none" dirty="0">
              <a:latin typeface="Calibri" charset="0"/>
            </a:endParaRPr>
          </a:p>
          <a:p>
            <a:pPr fontAlgn="base">
              <a:spcAft>
                <a:spcPct val="0"/>
              </a:spcAft>
              <a:buFont typeface="Arial" charset="0"/>
              <a:buNone/>
            </a:pPr>
            <a:r>
              <a:rPr lang="en-US" altLang="x-none" dirty="0">
                <a:latin typeface="Calibri" charset="0"/>
              </a:rPr>
              <a:t>S</a:t>
            </a:r>
            <a:r>
              <a:rPr lang="pl-PL" altLang="x-none" dirty="0">
                <a:latin typeface="Calibri" charset="0"/>
              </a:rPr>
              <a:t>EKCJA</a:t>
            </a:r>
            <a:r>
              <a:rPr lang="en-US" altLang="x-none" dirty="0">
                <a:latin typeface="Calibri" charset="0"/>
              </a:rPr>
              <a:t> 1:</a:t>
            </a:r>
          </a:p>
          <a:p>
            <a:pPr fontAlgn="base">
              <a:spcAft>
                <a:spcPct val="0"/>
              </a:spcAft>
              <a:buFont typeface="Arial" charset="0"/>
              <a:buNone/>
            </a:pPr>
            <a:r>
              <a:rPr lang="pl-PL" altLang="x-none" dirty="0">
                <a:latin typeface="Calibri" charset="0"/>
              </a:rPr>
              <a:t>WALIDACJA POMYSŁÓW NA PRZEDSIĘBIORCZOŚĆ W ZAKRESIE INŻYNIERII</a:t>
            </a:r>
          </a:p>
          <a:p>
            <a:pPr fontAlgn="base">
              <a:spcAft>
                <a:spcPct val="0"/>
              </a:spcAft>
              <a:buFont typeface="Arial" charset="0"/>
              <a:buNone/>
            </a:pPr>
            <a:r>
              <a:rPr lang="pl-PL" altLang="x-none" dirty="0">
                <a:latin typeface="Calibri" charset="0"/>
              </a:rPr>
              <a:t> (I STEM)</a:t>
            </a:r>
          </a:p>
          <a:p>
            <a:pPr fontAlgn="base">
              <a:spcAft>
                <a:spcPct val="0"/>
              </a:spcAft>
              <a:buFont typeface="Arial" charset="0"/>
              <a:buNone/>
            </a:pPr>
            <a:r>
              <a:rPr lang="pl-PL" altLang="x-none" sz="3200" dirty="0">
                <a:latin typeface="Calibri" charset="0"/>
              </a:rPr>
              <a:t>Czy ktoś jeszcze robi to, co chcesz zacząć? Jeśli nie, może istnieć dobry powód. Czy Twój pomysł na biznes jest nowy? Czy to zadziała? Walidacja da ci więcej wglądu</a:t>
            </a:r>
          </a:p>
          <a:p>
            <a:pPr fontAlgn="base">
              <a:spcAft>
                <a:spcPct val="0"/>
              </a:spcAft>
              <a:buFont typeface="Arial" charset="0"/>
              <a:buNone/>
            </a:pPr>
            <a:endParaRPr lang="pl-PL" altLang="x-none" dirty="0">
              <a:latin typeface="Calibri" charset="0"/>
            </a:endParaRPr>
          </a:p>
          <a:p>
            <a:pPr fontAlgn="base">
              <a:spcAft>
                <a:spcPct val="0"/>
              </a:spcAft>
              <a:buFont typeface="Arial" charset="0"/>
              <a:buNone/>
            </a:pPr>
            <a:endParaRPr lang="pl-PL" altLang="x-none" dirty="0">
              <a:latin typeface="Calibri" charset="0"/>
            </a:endParaRPr>
          </a:p>
          <a:p>
            <a:pPr fontAlgn="base">
              <a:spcAft>
                <a:spcPct val="0"/>
              </a:spcAft>
              <a:buFont typeface="Arial" charset="0"/>
              <a:buNone/>
            </a:pPr>
            <a:endParaRPr lang="en-US" altLang="x-none" dirty="0">
              <a:latin typeface="Calibri" charset="0"/>
            </a:endParaRPr>
          </a:p>
          <a:p>
            <a:endParaRPr lang="en-US" dirty="0"/>
          </a:p>
        </p:txBody>
      </p:sp>
      <p:pic>
        <p:nvPicPr>
          <p:cNvPr id="5" name="Picture 4" descr="Light Bulb, Ideas, Sketch, I Think">
            <a:extLst>
              <a:ext uri="{FF2B5EF4-FFF2-40B4-BE49-F238E27FC236}">
                <a16:creationId xmlns:a16="http://schemas.microsoft.com/office/drawing/2014/main" id="{F6DF70F9-113D-43CC-AAAE-3309E9095D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14205" y="842303"/>
            <a:ext cx="3651807" cy="5173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73101" y="1069615"/>
            <a:ext cx="7407087" cy="697353"/>
          </a:xfrm>
        </p:spPr>
        <p:txBody>
          <a:bodyPr>
            <a:normAutofit fontScale="77500" lnSpcReduction="20000"/>
          </a:bodyPr>
          <a:lstStyle/>
          <a:p>
            <a:r>
              <a:rPr lang="pl-PL" altLang="ja-JP" b="1" dirty="0">
                <a:solidFill>
                  <a:srgbClr val="10B1A2"/>
                </a:solidFill>
                <a:latin typeface="Calibri" charset="0"/>
                <a:ea typeface="MS PGothic" charset="-128"/>
              </a:rPr>
              <a:t>Podsumowanie sekcji: Co to jest walidacja pomysłu?</a:t>
            </a:r>
          </a:p>
          <a:p>
            <a:endParaRPr lang="pl-PL" altLang="ja-JP" b="1" dirty="0">
              <a:solidFill>
                <a:srgbClr val="10B1A2"/>
              </a:solidFill>
              <a:latin typeface="Calibri" charset="0"/>
              <a:ea typeface="MS PGothic" charset="-128"/>
            </a:endParaRPr>
          </a:p>
          <a:p>
            <a:endParaRPr lang="en-US" b="1" dirty="0">
              <a:solidFill>
                <a:srgbClr val="10B1A2"/>
              </a:solidFill>
            </a:endParaRPr>
          </a:p>
        </p:txBody>
      </p:sp>
      <p:sp>
        <p:nvSpPr>
          <p:cNvPr id="5" name="Text Placeholder 4"/>
          <p:cNvSpPr>
            <a:spLocks noGrp="1"/>
          </p:cNvSpPr>
          <p:nvPr>
            <p:ph type="body" sz="quarter" idx="14"/>
          </p:nvPr>
        </p:nvSpPr>
        <p:spPr>
          <a:xfrm>
            <a:off x="3773101" y="2117448"/>
            <a:ext cx="7795971" cy="3975101"/>
          </a:xfrm>
        </p:spPr>
        <p:txBody>
          <a:bodyPr/>
          <a:lstStyle/>
          <a:p>
            <a:pPr marL="342900" indent="-342900">
              <a:spcBef>
                <a:spcPts val="300"/>
              </a:spcBef>
              <a:buFont typeface="Arial" panose="020B0604020202020204" pitchFamily="34" charset="0"/>
              <a:buChar char="•"/>
            </a:pPr>
            <a:r>
              <a:rPr lang="pl-PL" sz="2800" b="1" dirty="0">
                <a:solidFill>
                  <a:srgbClr val="E95273"/>
                </a:solidFill>
              </a:rPr>
              <a:t>Walidacja</a:t>
            </a:r>
            <a:r>
              <a:rPr lang="pl-PL" dirty="0"/>
              <a:t> nie jest gwarancją sukcesu, a już na pewno nie jest łatwa.</a:t>
            </a:r>
          </a:p>
          <a:p>
            <a:pPr marL="342900" indent="-342900">
              <a:spcBef>
                <a:spcPts val="300"/>
              </a:spcBef>
              <a:buFont typeface="Arial" panose="020B0604020202020204" pitchFamily="34" charset="0"/>
              <a:buChar char="•"/>
            </a:pPr>
            <a:r>
              <a:rPr lang="pl-PL" dirty="0"/>
              <a:t>Walidacja ma na celu zapewnienie Twoich pierwszych płatnych klientów i fundament dla przyszłego wzrostu.</a:t>
            </a:r>
          </a:p>
          <a:p>
            <a:pPr>
              <a:spcBef>
                <a:spcPts val="300"/>
              </a:spcBef>
            </a:pPr>
            <a:endParaRPr lang="pl-PL" dirty="0"/>
          </a:p>
          <a:p>
            <a:pPr>
              <a:spcBef>
                <a:spcPts val="300"/>
              </a:spcBef>
            </a:pPr>
            <a:endParaRPr lang="en-IE" dirty="0"/>
          </a:p>
        </p:txBody>
      </p:sp>
      <p:pic>
        <p:nvPicPr>
          <p:cNvPr id="3" name="Picture 2" descr="A picture containing window, light&#10;&#10;Description automatically generated">
            <a:extLst>
              <a:ext uri="{FF2B5EF4-FFF2-40B4-BE49-F238E27FC236}">
                <a16:creationId xmlns:a16="http://schemas.microsoft.com/office/drawing/2014/main" id="{BDD84B4C-E790-4569-9A8E-97C49AA6AF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0682" y="2933700"/>
            <a:ext cx="2086868" cy="3429000"/>
          </a:xfrm>
          <a:prstGeom prst="rect">
            <a:avLst/>
          </a:prstGeom>
        </p:spPr>
      </p:pic>
    </p:spTree>
    <p:extLst>
      <p:ext uri="{BB962C8B-B14F-4D97-AF65-F5344CB8AC3E}">
        <p14:creationId xmlns:p14="http://schemas.microsoft.com/office/powerpoint/2010/main" val="820312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4"/>
          <p:cNvSpPr>
            <a:spLocks noGrp="1"/>
          </p:cNvSpPr>
          <p:nvPr>
            <p:ph type="body" sz="quarter" idx="11"/>
          </p:nvPr>
        </p:nvSpPr>
        <p:spPr>
          <a:xfrm>
            <a:off x="510890" y="2256366"/>
            <a:ext cx="6491432" cy="2654302"/>
          </a:xfrm>
        </p:spPr>
        <p:txBody>
          <a:bodyPr/>
          <a:lstStyle/>
          <a:p>
            <a:pPr fontAlgn="base">
              <a:spcAft>
                <a:spcPct val="0"/>
              </a:spcAft>
              <a:buFont typeface="Arial" charset="0"/>
              <a:buNone/>
            </a:pPr>
            <a:r>
              <a:rPr lang="en-US" altLang="x-none" dirty="0">
                <a:latin typeface="Calibri" charset="0"/>
              </a:rPr>
              <a:t>SE</a:t>
            </a:r>
            <a:r>
              <a:rPr lang="pl-PL" altLang="x-none" dirty="0">
                <a:latin typeface="Calibri" charset="0"/>
              </a:rPr>
              <a:t>KCJA </a:t>
            </a:r>
            <a:r>
              <a:rPr lang="en-US" altLang="x-none" dirty="0">
                <a:latin typeface="Calibri" charset="0"/>
              </a:rPr>
              <a:t>2:</a:t>
            </a:r>
          </a:p>
          <a:p>
            <a:pPr fontAlgn="base">
              <a:spcAft>
                <a:spcPct val="0"/>
              </a:spcAft>
              <a:buFont typeface="Arial" charset="0"/>
              <a:buNone/>
            </a:pPr>
            <a:r>
              <a:rPr lang="pl-PL" altLang="x-none" dirty="0">
                <a:latin typeface="Calibri" charset="0"/>
              </a:rPr>
              <a:t>Inkubacja Twojego pomysłu na biznes</a:t>
            </a:r>
            <a:endParaRPr lang="en-US" altLang="x-none" dirty="0">
              <a:latin typeface="Calibri" charset="0"/>
            </a:endParaRPr>
          </a:p>
          <a:p>
            <a:r>
              <a:rPr lang="pl-PL" sz="2400" dirty="0"/>
              <a:t>Jak i dlaczego powinnam to zrobić</a:t>
            </a:r>
            <a:r>
              <a:rPr lang="en-IE" sz="2400" dirty="0"/>
              <a:t>?</a:t>
            </a:r>
            <a:endParaRPr lang="en-US" dirty="0"/>
          </a:p>
        </p:txBody>
      </p:sp>
    </p:spTree>
    <p:extLst>
      <p:ext uri="{BB962C8B-B14F-4D97-AF65-F5344CB8AC3E}">
        <p14:creationId xmlns:p14="http://schemas.microsoft.com/office/powerpoint/2010/main" val="3243806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A3081-8413-4295-9142-A4C9DD4DB70F}"/>
              </a:ext>
            </a:extLst>
          </p:cNvPr>
          <p:cNvSpPr>
            <a:spLocks noGrp="1"/>
          </p:cNvSpPr>
          <p:nvPr>
            <p:ph type="body" sz="quarter" idx="16"/>
          </p:nvPr>
        </p:nvSpPr>
        <p:spPr/>
        <p:txBody>
          <a:bodyPr>
            <a:normAutofit fontScale="92500"/>
          </a:bodyPr>
          <a:lstStyle/>
          <a:p>
            <a:r>
              <a:rPr lang="pl-PL" dirty="0"/>
              <a:t>Czym są inkubatory biznesu</a:t>
            </a:r>
            <a:r>
              <a:rPr lang="en-IE" dirty="0"/>
              <a:t>?</a:t>
            </a:r>
          </a:p>
        </p:txBody>
      </p:sp>
      <p:sp>
        <p:nvSpPr>
          <p:cNvPr id="3" name="Text Placeholder 2">
            <a:extLst>
              <a:ext uri="{FF2B5EF4-FFF2-40B4-BE49-F238E27FC236}">
                <a16:creationId xmlns:a16="http://schemas.microsoft.com/office/drawing/2014/main" id="{7D4E156D-2DED-48F0-8948-D0BC67A61385}"/>
              </a:ext>
            </a:extLst>
          </p:cNvPr>
          <p:cNvSpPr>
            <a:spLocks noGrp="1"/>
          </p:cNvSpPr>
          <p:nvPr>
            <p:ph type="body" sz="quarter" idx="17"/>
          </p:nvPr>
        </p:nvSpPr>
        <p:spPr/>
        <p:txBody>
          <a:bodyPr/>
          <a:lstStyle/>
          <a:p>
            <a:r>
              <a:rPr lang="pl-PL" dirty="0"/>
              <a:t>Inkubatory są zazwyczaj finansowane przez rząd, organizowane przez instytucje edukacyjne i oferują długoterminowe wsparcie.</a:t>
            </a:r>
          </a:p>
          <a:p>
            <a:r>
              <a:rPr lang="pl-PL" dirty="0"/>
              <a:t>Inkubują wszelkiego rodzaju start-</a:t>
            </a:r>
            <a:r>
              <a:rPr lang="pl-PL" dirty="0" err="1"/>
              <a:t>upy</a:t>
            </a:r>
            <a:r>
              <a:rPr lang="pl-PL" dirty="0"/>
              <a:t>, czy to technologiczne, inżynierskie, a nawet naukowe; zachęcają również do projektów z zakresu przedsiębiorczości społecznej.</a:t>
            </a:r>
          </a:p>
          <a:p>
            <a:endParaRPr lang="pl-PL" dirty="0"/>
          </a:p>
          <a:p>
            <a:endParaRPr lang="en-IE" dirty="0"/>
          </a:p>
        </p:txBody>
      </p:sp>
      <p:pic>
        <p:nvPicPr>
          <p:cNvPr id="6" name="Picture Placeholder 5" descr="A group of people sitting at a table&#10;&#10;Description automatically generated">
            <a:extLst>
              <a:ext uri="{FF2B5EF4-FFF2-40B4-BE49-F238E27FC236}">
                <a16:creationId xmlns:a16="http://schemas.microsoft.com/office/drawing/2014/main" id="{FE3F03AB-8FCC-47A4-A9F7-1FF6B970377B}"/>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6687" r="16687"/>
          <a:stretch>
            <a:fillRect/>
          </a:stretch>
        </p:blipFill>
        <p:spPr/>
      </p:pic>
    </p:spTree>
    <p:extLst>
      <p:ext uri="{BB962C8B-B14F-4D97-AF65-F5344CB8AC3E}">
        <p14:creationId xmlns:p14="http://schemas.microsoft.com/office/powerpoint/2010/main" val="122628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E71E52-7614-46BB-82EF-B1DBA3F30EFB}"/>
              </a:ext>
            </a:extLst>
          </p:cNvPr>
          <p:cNvSpPr>
            <a:spLocks noGrp="1"/>
          </p:cNvSpPr>
          <p:nvPr>
            <p:ph type="body" sz="quarter" idx="21"/>
          </p:nvPr>
        </p:nvSpPr>
        <p:spPr>
          <a:xfrm>
            <a:off x="2495266" y="751297"/>
            <a:ext cx="3204890" cy="857158"/>
          </a:xfrm>
        </p:spPr>
        <p:txBody>
          <a:bodyPr>
            <a:normAutofit fontScale="92500" lnSpcReduction="20000"/>
          </a:bodyPr>
          <a:lstStyle/>
          <a:p>
            <a:r>
              <a:rPr lang="pl-PL" dirty="0"/>
              <a:t>Po co inkubować</a:t>
            </a:r>
            <a:r>
              <a:rPr lang="en-IE" dirty="0"/>
              <a:t>?</a:t>
            </a:r>
          </a:p>
        </p:txBody>
      </p:sp>
      <p:sp>
        <p:nvSpPr>
          <p:cNvPr id="4" name="Text Placeholder 1">
            <a:extLst>
              <a:ext uri="{FF2B5EF4-FFF2-40B4-BE49-F238E27FC236}">
                <a16:creationId xmlns:a16="http://schemas.microsoft.com/office/drawing/2014/main" id="{DAD0D2D4-6543-4BB0-B5A7-817F9A09C445}"/>
              </a:ext>
            </a:extLst>
          </p:cNvPr>
          <p:cNvSpPr txBox="1">
            <a:spLocks/>
          </p:cNvSpPr>
          <p:nvPr/>
        </p:nvSpPr>
        <p:spPr>
          <a:xfrm>
            <a:off x="835573" y="1996289"/>
            <a:ext cx="11235558" cy="3872188"/>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174F72"/>
              </a:buClr>
              <a:buFont typeface="Arial" charset="0"/>
              <a:buChar char="•"/>
              <a:defRPr sz="2400" kern="120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dirty="0"/>
              <a:t>Centrum inkubacji pomoże Ci skoncentrować się i udoskonalić swój pomysł, co skutkuje udanym rozpoczęciem działalności.</a:t>
            </a:r>
          </a:p>
          <a:p>
            <a:r>
              <a:rPr lang="pl-PL" dirty="0"/>
              <a:t>Jeśli zauważą, że Twój pomysł ma potencjał, zaoferują ci miejsce do pracy, początkowe fundusze i wsparcie techniczne. Połączą cię z mentorem, a także pomogą zebrać fundusze, łącząc cię z VC, aniołami, prywatnymi inwestorami itp.</a:t>
            </a:r>
          </a:p>
          <a:p>
            <a:r>
              <a:rPr lang="pl-PL" dirty="0"/>
              <a:t>Gdy znajdziesz miejsce w ich programie, możesz skupić się na dopracowaniu i rozwinięciu swojego pomysłu, dyskutując i zdobywając wiedzę od innych zespołów oraz mentorów.</a:t>
            </a:r>
          </a:p>
          <a:p>
            <a:r>
              <a:rPr lang="pl-PL" dirty="0"/>
              <a:t>Będą również oferować pomoc w takich kwestiach, jak model biznesowy, marketing, kwestie własności intelektualnej itp. Jednak w zamian za całe wsparcie i mentoring, które oferują, niektórzy będą ubiegać się o udziały w twoim przedsiębiorstwie.</a:t>
            </a:r>
          </a:p>
          <a:p>
            <a:endParaRPr lang="pl-PL" dirty="0"/>
          </a:p>
          <a:p>
            <a:endParaRPr lang="en-IE" dirty="0"/>
          </a:p>
        </p:txBody>
      </p:sp>
    </p:spTree>
    <p:extLst>
      <p:ext uri="{BB962C8B-B14F-4D97-AF65-F5344CB8AC3E}">
        <p14:creationId xmlns:p14="http://schemas.microsoft.com/office/powerpoint/2010/main" val="805846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5"/>
          <p:cNvSpPr>
            <a:spLocks noGrp="1"/>
          </p:cNvSpPr>
          <p:nvPr>
            <p:ph type="body" sz="quarter" idx="13"/>
          </p:nvPr>
        </p:nvSpPr>
        <p:spPr/>
        <p:txBody>
          <a:bodyPr>
            <a:normAutofit fontScale="77500" lnSpcReduction="20000"/>
          </a:bodyPr>
          <a:lstStyle/>
          <a:p>
            <a:pPr algn="just">
              <a:spcBef>
                <a:spcPct val="0"/>
              </a:spcBef>
            </a:pPr>
            <a:br>
              <a:rPr lang="en-IE" altLang="x-none" dirty="0"/>
            </a:br>
            <a:endParaRPr lang="en-IE" altLang="x-none" dirty="0"/>
          </a:p>
          <a:p>
            <a:endParaRPr lang="en-US" altLang="x-none" dirty="0"/>
          </a:p>
        </p:txBody>
      </p:sp>
      <p:sp>
        <p:nvSpPr>
          <p:cNvPr id="2" name="Text Placeholder 1">
            <a:extLst>
              <a:ext uri="{FF2B5EF4-FFF2-40B4-BE49-F238E27FC236}">
                <a16:creationId xmlns:a16="http://schemas.microsoft.com/office/drawing/2014/main" id="{E043CA48-F84F-42C1-B952-BBB270CC8E82}"/>
              </a:ext>
            </a:extLst>
          </p:cNvPr>
          <p:cNvSpPr>
            <a:spLocks noGrp="1"/>
          </p:cNvSpPr>
          <p:nvPr>
            <p:ph type="body" sz="quarter" idx="14"/>
          </p:nvPr>
        </p:nvSpPr>
        <p:spPr/>
        <p:txBody>
          <a:bodyPr/>
          <a:lstStyle/>
          <a:p>
            <a:r>
              <a:rPr lang="pl-PL" dirty="0"/>
              <a:t>Każda branża i każda firma stoją w obliczu ciągłych zmian. W trakcie ewolucji firmy od pomysłu do rozpoczęcia, eksperymentuj etapami, wprowadzaj niewielkie zmiany oraz pilotuj projekty, aby wypróbować nowe pomysły, zanim przekażesz im całe swoje przedsiębiorstwo.</a:t>
            </a:r>
          </a:p>
          <a:p>
            <a:r>
              <a:rPr lang="pl-PL" dirty="0"/>
              <a:t>Następnie oceń wyniki eksperymentu, aby zobaczyć, czy przyniosło ono oczekiwany efekt, i dokonaj zmian, jeśli nie. Rozwijaj, co działa, i przycinaj, co nie.</a:t>
            </a:r>
            <a:endParaRPr lang="en-IE" dirty="0"/>
          </a:p>
        </p:txBody>
      </p:sp>
      <p:pic>
        <p:nvPicPr>
          <p:cNvPr id="3" name="Picture Placeholder 2"/>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6996" t="3512" r="-1527" b="-5841"/>
          <a:stretch/>
        </p:blipFill>
        <p:spPr>
          <a:xfrm>
            <a:off x="8923693" y="3429000"/>
            <a:ext cx="2309444" cy="3158777"/>
          </a:xfrm>
        </p:spPr>
      </p:pic>
      <p:sp>
        <p:nvSpPr>
          <p:cNvPr id="44034" name="Text Placeholder 3"/>
          <p:cNvSpPr txBox="1">
            <a:spLocks/>
          </p:cNvSpPr>
          <p:nvPr/>
        </p:nvSpPr>
        <p:spPr bwMode="auto">
          <a:xfrm>
            <a:off x="580034" y="270223"/>
            <a:ext cx="846098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tabLst>
                <a:tab pos="1638300" algn="l"/>
              </a:tabLst>
              <a:defRPr sz="2800">
                <a:solidFill>
                  <a:srgbClr val="7F7F7F"/>
                </a:solidFill>
                <a:latin typeface="Calibri" charset="0"/>
              </a:defRPr>
            </a:lvl1pPr>
            <a:lvl2pPr marL="685800" indent="-228600">
              <a:lnSpc>
                <a:spcPct val="90000"/>
              </a:lnSpc>
              <a:spcBef>
                <a:spcPts val="500"/>
              </a:spcBef>
              <a:buFont typeface="Arial" charset="0"/>
              <a:buChar char="•"/>
              <a:tabLst>
                <a:tab pos="1638300" algn="l"/>
              </a:tabLst>
              <a:defRPr sz="2400">
                <a:solidFill>
                  <a:srgbClr val="7F7F7F"/>
                </a:solidFill>
                <a:latin typeface="Calibri" charset="0"/>
              </a:defRPr>
            </a:lvl2pPr>
            <a:lvl3pPr marL="1143000" indent="-228600">
              <a:lnSpc>
                <a:spcPct val="90000"/>
              </a:lnSpc>
              <a:spcBef>
                <a:spcPts val="500"/>
              </a:spcBef>
              <a:buFont typeface="Arial" charset="0"/>
              <a:buChar char="•"/>
              <a:tabLst>
                <a:tab pos="1638300" algn="l"/>
              </a:tabLst>
              <a:defRPr sz="2000">
                <a:solidFill>
                  <a:srgbClr val="7F7F7F"/>
                </a:solidFill>
                <a:latin typeface="Calibri" charset="0"/>
              </a:defRPr>
            </a:lvl3pPr>
            <a:lvl4pPr marL="1600200" indent="-228600">
              <a:lnSpc>
                <a:spcPct val="90000"/>
              </a:lnSpc>
              <a:spcBef>
                <a:spcPts val="500"/>
              </a:spcBef>
              <a:buFont typeface="Arial" charset="0"/>
              <a:buChar char="•"/>
              <a:tabLst>
                <a:tab pos="1638300" algn="l"/>
              </a:tabLst>
              <a:defRPr>
                <a:solidFill>
                  <a:srgbClr val="7F7F7F"/>
                </a:solidFill>
                <a:latin typeface="Calibri" charset="0"/>
              </a:defRPr>
            </a:lvl4pPr>
            <a:lvl5pPr marL="2057400" indent="-228600">
              <a:lnSpc>
                <a:spcPct val="90000"/>
              </a:lnSpc>
              <a:spcBef>
                <a:spcPts val="500"/>
              </a:spcBef>
              <a:buFont typeface="Arial" charset="0"/>
              <a:buChar char="•"/>
              <a:tabLst>
                <a:tab pos="1638300" algn="l"/>
              </a:tabLst>
              <a:defRPr>
                <a:solidFill>
                  <a:srgbClr val="7F7F7F"/>
                </a:solidFill>
                <a:latin typeface="Calibri" charset="0"/>
              </a:defRPr>
            </a:lvl5pPr>
            <a:lvl6pPr marL="25146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6pPr>
            <a:lvl7pPr marL="29718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7pPr>
            <a:lvl8pPr marL="34290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8pPr>
            <a:lvl9pPr marL="38862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9pPr>
          </a:lstStyle>
          <a:p>
            <a:pPr>
              <a:buNone/>
            </a:pPr>
            <a:r>
              <a:rPr lang="pl-PL" sz="3600" b="1" dirty="0">
                <a:solidFill>
                  <a:srgbClr val="E95273"/>
                </a:solidFill>
              </a:rPr>
              <a:t>Inkubacja pozwala eksperymentować na różnych etapach</a:t>
            </a:r>
          </a:p>
          <a:p>
            <a:pPr>
              <a:buNone/>
            </a:pPr>
            <a:r>
              <a:rPr lang="pl-PL" b="1" i="1" dirty="0">
                <a:solidFill>
                  <a:srgbClr val="10B1A2"/>
                </a:solidFill>
              </a:rPr>
              <a:t>Rozwijaj, co działa, i przycinaj, co nie!</a:t>
            </a:r>
          </a:p>
          <a:p>
            <a:pPr>
              <a:buNone/>
            </a:pPr>
            <a:endParaRPr lang="pl-PL" b="1" i="1" dirty="0">
              <a:solidFill>
                <a:srgbClr val="10B1A2"/>
              </a:solidFill>
            </a:endParaRPr>
          </a:p>
          <a:p>
            <a:pPr>
              <a:buNone/>
            </a:pPr>
            <a:endParaRPr lang="en-IE" sz="3600" b="1" dirty="0">
              <a:solidFill>
                <a:srgbClr val="E95273"/>
              </a:solidFill>
            </a:endParaRPr>
          </a:p>
        </p:txBody>
      </p:sp>
    </p:spTree>
    <p:extLst>
      <p:ext uri="{BB962C8B-B14F-4D97-AF65-F5344CB8AC3E}">
        <p14:creationId xmlns:p14="http://schemas.microsoft.com/office/powerpoint/2010/main" val="175468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C479E-78A6-45EF-97D3-DD252B35A677}"/>
              </a:ext>
            </a:extLst>
          </p:cNvPr>
          <p:cNvSpPr>
            <a:spLocks noGrp="1"/>
          </p:cNvSpPr>
          <p:nvPr>
            <p:ph type="body" sz="quarter" idx="20"/>
          </p:nvPr>
        </p:nvSpPr>
        <p:spPr>
          <a:xfrm>
            <a:off x="5344021" y="1830877"/>
            <a:ext cx="6471331" cy="3631644"/>
          </a:xfrm>
        </p:spPr>
        <p:txBody>
          <a:bodyPr/>
          <a:lstStyle/>
          <a:p>
            <a:r>
              <a:rPr lang="pl-PL" altLang="x-none" dirty="0"/>
              <a:t>Model biznesowy opisuje uzasadnienie, w jaki sposób organizacja tworzy, dostarcza i przechwytuje wartość w kontekście gospodarczym, społecznym, kulturowym lub innym.</a:t>
            </a:r>
          </a:p>
          <a:p>
            <a:r>
              <a:rPr lang="pl-PL" altLang="x-none" dirty="0"/>
              <a:t>Niektóre ekscytujące nowe modele biznesowe obejmują platformę, masowe dostosowywanie 2.0, oszczędny, nowoczesny handel wymienny, „płać za co chcesz” i mega-</a:t>
            </a:r>
            <a:r>
              <a:rPr lang="pl-PL" altLang="x-none" dirty="0" err="1"/>
              <a:t>hiperlokalny</a:t>
            </a:r>
            <a:r>
              <a:rPr lang="pl-PL" altLang="x-none" dirty="0"/>
              <a:t>. </a:t>
            </a:r>
          </a:p>
          <a:p>
            <a:r>
              <a:rPr lang="pl-PL" altLang="x-none" dirty="0"/>
              <a:t>Model biznesowy opisuje uzasadnienie, w jaki sposób organizacja tworzy i dostarcza. </a:t>
            </a:r>
          </a:p>
          <a:p>
            <a:r>
              <a:rPr lang="pl-PL" altLang="x-none" dirty="0"/>
              <a:t>Ale wybór odpowiedniego modelu rozpoczyna się od odpowiedzi na następujące pytania:</a:t>
            </a:r>
          </a:p>
          <a:p>
            <a:endParaRPr lang="pl-PL" altLang="x-none" dirty="0"/>
          </a:p>
          <a:p>
            <a:endParaRPr lang="pl-PL" altLang="x-none" dirty="0"/>
          </a:p>
          <a:p>
            <a:endParaRPr lang="pl-PL" altLang="x-none" dirty="0"/>
          </a:p>
          <a:p>
            <a:endParaRPr lang="en-US" altLang="x-none" dirty="0"/>
          </a:p>
          <a:p>
            <a:endParaRPr lang="en-IE" dirty="0"/>
          </a:p>
        </p:txBody>
      </p:sp>
      <p:pic>
        <p:nvPicPr>
          <p:cNvPr id="8" name="Picture Placeholder 7" descr="A picture containing food, drawing&#10;&#10;Description automatically generated">
            <a:extLst>
              <a:ext uri="{FF2B5EF4-FFF2-40B4-BE49-F238E27FC236}">
                <a16:creationId xmlns:a16="http://schemas.microsoft.com/office/drawing/2014/main" id="{524AC661-E96F-46D9-A7F7-87865BE2EFE1}"/>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6873" r="16873"/>
          <a:stretch>
            <a:fillRect/>
          </a:stretch>
        </p:blipFill>
        <p:spPr/>
      </p:pic>
      <p:sp>
        <p:nvSpPr>
          <p:cNvPr id="6" name="Text Placeholder 5">
            <a:extLst>
              <a:ext uri="{FF2B5EF4-FFF2-40B4-BE49-F238E27FC236}">
                <a16:creationId xmlns:a16="http://schemas.microsoft.com/office/drawing/2014/main" id="{62726C81-741A-44AD-9529-54AA6CCAB9F5}"/>
              </a:ext>
            </a:extLst>
          </p:cNvPr>
          <p:cNvSpPr>
            <a:spLocks noGrp="1"/>
          </p:cNvSpPr>
          <p:nvPr>
            <p:ph type="body" sz="quarter" idx="22"/>
          </p:nvPr>
        </p:nvSpPr>
        <p:spPr>
          <a:xfrm>
            <a:off x="3594538" y="399393"/>
            <a:ext cx="8106925" cy="1225648"/>
          </a:xfrm>
        </p:spPr>
        <p:txBody>
          <a:bodyPr>
            <a:normAutofit/>
          </a:bodyPr>
          <a:lstStyle/>
          <a:p>
            <a:r>
              <a:rPr lang="pl-PL" b="1" dirty="0">
                <a:solidFill>
                  <a:srgbClr val="E95273"/>
                </a:solidFill>
              </a:rPr>
              <a:t>Inkubacja daje czas na udoskonalenie modelu biznesowego</a:t>
            </a:r>
          </a:p>
          <a:p>
            <a:endParaRPr lang="pl-PL" b="1" dirty="0">
              <a:solidFill>
                <a:srgbClr val="E95273"/>
              </a:solidFill>
            </a:endParaRPr>
          </a:p>
          <a:p>
            <a:endParaRPr lang="en-IE" b="1" dirty="0"/>
          </a:p>
        </p:txBody>
      </p:sp>
    </p:spTree>
    <p:extLst>
      <p:ext uri="{BB962C8B-B14F-4D97-AF65-F5344CB8AC3E}">
        <p14:creationId xmlns:p14="http://schemas.microsoft.com/office/powerpoint/2010/main" val="6733764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5"/>
          <p:cNvSpPr>
            <a:spLocks noGrp="1"/>
          </p:cNvSpPr>
          <p:nvPr>
            <p:ph type="body" sz="quarter" idx="14"/>
          </p:nvPr>
        </p:nvSpPr>
        <p:spPr>
          <a:xfrm>
            <a:off x="684774" y="2774426"/>
            <a:ext cx="11202426" cy="3975101"/>
          </a:xfrm>
        </p:spPr>
        <p:txBody>
          <a:bodyPr/>
          <a:lstStyle/>
          <a:p>
            <a:pPr>
              <a:lnSpc>
                <a:spcPts val="2200"/>
              </a:lnSpc>
              <a:spcBef>
                <a:spcPct val="0"/>
              </a:spcBef>
            </a:pPr>
            <a:r>
              <a:rPr lang="pl-PL" altLang="x-none" b="1" dirty="0">
                <a:solidFill>
                  <a:srgbClr val="10B1A2"/>
                </a:solidFill>
              </a:rPr>
              <a:t>Kim jesteście</a:t>
            </a:r>
            <a:r>
              <a:rPr lang="en-IE" altLang="x-none" b="1" dirty="0">
                <a:solidFill>
                  <a:srgbClr val="10B1A2"/>
                </a:solidFill>
              </a:rPr>
              <a:t>? </a:t>
            </a:r>
            <a:r>
              <a:rPr lang="pl-PL" altLang="x-none" dirty="0"/>
              <a:t>(Założyciel i zespół - Jeśli jesteś jedynym przedsiębiorcą, ten opis zespołu powinien określać umiejętności i kompetencje zewnętrznego zespołu doradczego, tj. księgowego, mentora, marketingu, zapewnienia jakości i podwykonawców IT itp.)</a:t>
            </a:r>
          </a:p>
          <a:p>
            <a:pPr>
              <a:lnSpc>
                <a:spcPts val="2200"/>
              </a:lnSpc>
              <a:spcBef>
                <a:spcPct val="0"/>
              </a:spcBef>
            </a:pPr>
            <a:endParaRPr lang="pl-PL" altLang="x-none" dirty="0"/>
          </a:p>
          <a:p>
            <a:pPr>
              <a:lnSpc>
                <a:spcPts val="2200"/>
              </a:lnSpc>
              <a:spcBef>
                <a:spcPct val="0"/>
              </a:spcBef>
            </a:pPr>
            <a:r>
              <a:rPr lang="pl-PL" altLang="x-none" b="1" dirty="0">
                <a:solidFill>
                  <a:srgbClr val="10B1A2"/>
                </a:solidFill>
              </a:rPr>
              <a:t>Wcześniejsze doświadczenia biznesowe </a:t>
            </a:r>
            <a:r>
              <a:rPr lang="pl-PL" altLang="x-none" dirty="0"/>
              <a:t>(jakie inne doświadczenia zawodowe lub biznesowe, zarówno pozytywne, jak i negatywne, doprowadziły do ​​tego punktu i tego pomysłu na biznes?)</a:t>
            </a:r>
          </a:p>
          <a:p>
            <a:pPr>
              <a:lnSpc>
                <a:spcPts val="1500"/>
              </a:lnSpc>
              <a:spcBef>
                <a:spcPct val="0"/>
              </a:spcBef>
            </a:pPr>
            <a:endParaRPr lang="en-IE" altLang="x-none" dirty="0"/>
          </a:p>
          <a:p>
            <a:pPr>
              <a:lnSpc>
                <a:spcPts val="2200"/>
              </a:lnSpc>
              <a:spcBef>
                <a:spcPct val="0"/>
              </a:spcBef>
            </a:pPr>
            <a:r>
              <a:rPr lang="pl-PL" altLang="x-none" b="1" dirty="0">
                <a:solidFill>
                  <a:srgbClr val="10B1A2"/>
                </a:solidFill>
              </a:rPr>
              <a:t>Co zamierzasz osiągnąć</a:t>
            </a:r>
            <a:r>
              <a:rPr lang="en-IE" altLang="x-none" b="1" dirty="0">
                <a:solidFill>
                  <a:srgbClr val="10B1A2"/>
                </a:solidFill>
              </a:rPr>
              <a:t>? </a:t>
            </a:r>
            <a:r>
              <a:rPr lang="en-IE" altLang="x-none" dirty="0"/>
              <a:t>(Mis</a:t>
            </a:r>
            <a:r>
              <a:rPr lang="pl-PL" altLang="x-none" dirty="0"/>
              <a:t>ja)</a:t>
            </a:r>
            <a:r>
              <a:rPr lang="en-IE" altLang="x-none" dirty="0"/>
              <a:t>  </a:t>
            </a:r>
          </a:p>
          <a:p>
            <a:pPr>
              <a:lnSpc>
                <a:spcPts val="1500"/>
              </a:lnSpc>
              <a:spcBef>
                <a:spcPct val="0"/>
              </a:spcBef>
            </a:pPr>
            <a:endParaRPr lang="en-IE" altLang="x-none" dirty="0"/>
          </a:p>
          <a:p>
            <a:pPr>
              <a:lnSpc>
                <a:spcPts val="2200"/>
              </a:lnSpc>
            </a:pPr>
            <a:r>
              <a:rPr lang="pl-PL" altLang="x-none" b="1" dirty="0">
                <a:solidFill>
                  <a:srgbClr val="10B1A2"/>
                </a:solidFill>
              </a:rPr>
              <a:t>Jaki problem rozwiązujesz? </a:t>
            </a:r>
            <a:r>
              <a:rPr lang="pl-PL" altLang="x-none" dirty="0"/>
              <a:t>(Szybciej / lepiej / łatwiej / taniej) Dlaczego możemy to zrobić bardziej opłacalnie?</a:t>
            </a:r>
          </a:p>
          <a:p>
            <a:pPr>
              <a:lnSpc>
                <a:spcPts val="2200"/>
              </a:lnSpc>
            </a:pPr>
            <a:r>
              <a:rPr lang="pl-PL" altLang="x-none" b="1" dirty="0">
                <a:solidFill>
                  <a:srgbClr val="10B1A2"/>
                </a:solidFill>
              </a:rPr>
              <a:t>Jak zamierzasz to zrobić? (</a:t>
            </a:r>
            <a:r>
              <a:rPr lang="pl-PL" altLang="x-none" dirty="0"/>
              <a:t>Operacje)</a:t>
            </a:r>
            <a:endParaRPr lang="en-US" altLang="x-none" dirty="0"/>
          </a:p>
        </p:txBody>
      </p:sp>
      <p:sp>
        <p:nvSpPr>
          <p:cNvPr id="71683" name="TextBox 6"/>
          <p:cNvSpPr txBox="1">
            <a:spLocks noChangeArrowheads="1"/>
          </p:cNvSpPr>
          <p:nvPr/>
        </p:nvSpPr>
        <p:spPr bwMode="auto">
          <a:xfrm>
            <a:off x="4663753" y="390163"/>
            <a:ext cx="7528247" cy="707886"/>
          </a:xfrm>
          <a:prstGeom prst="rect">
            <a:avLst/>
          </a:prstGeom>
          <a:solidFill>
            <a:srgbClr val="F269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IE" altLang="x-none" sz="2000" dirty="0">
                <a:solidFill>
                  <a:schemeClr val="bg1"/>
                </a:solidFill>
              </a:rPr>
              <a:t> </a:t>
            </a:r>
            <a:r>
              <a:rPr lang="pl-PL" altLang="x-none" sz="2000" dirty="0">
                <a:solidFill>
                  <a:schemeClr val="bg1"/>
                </a:solidFill>
              </a:rPr>
              <a:t>W MODULE 5 ZNAJDZIESZ WIĘCEJ INFORMACJI NA TEMAT MODELU BIZNESOWEGO</a:t>
            </a:r>
            <a:endParaRPr lang="en-IE" altLang="x-none" sz="2000" dirty="0">
              <a:solidFill>
                <a:schemeClr val="bg1"/>
              </a:solidFill>
            </a:endParaRPr>
          </a:p>
        </p:txBody>
      </p:sp>
      <p:sp>
        <p:nvSpPr>
          <p:cNvPr id="5" name="Text Placeholder 5">
            <a:extLst>
              <a:ext uri="{FF2B5EF4-FFF2-40B4-BE49-F238E27FC236}">
                <a16:creationId xmlns:a16="http://schemas.microsoft.com/office/drawing/2014/main" id="{1022DE20-FD78-4126-A4E5-F817342310BA}"/>
              </a:ext>
            </a:extLst>
          </p:cNvPr>
          <p:cNvSpPr txBox="1">
            <a:spLocks/>
          </p:cNvSpPr>
          <p:nvPr/>
        </p:nvSpPr>
        <p:spPr>
          <a:xfrm>
            <a:off x="3762427" y="1164673"/>
            <a:ext cx="8040690" cy="85715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10B1A2"/>
                </a:solidFill>
              </a:rPr>
              <a:t>Model </a:t>
            </a:r>
            <a:r>
              <a:rPr lang="en-IE" b="1" dirty="0" err="1">
                <a:solidFill>
                  <a:srgbClr val="10B1A2"/>
                </a:solidFill>
              </a:rPr>
              <a:t>biznesowy</a:t>
            </a:r>
            <a:r>
              <a:rPr lang="en-IE" b="1" dirty="0">
                <a:solidFill>
                  <a:srgbClr val="10B1A2"/>
                </a:solidFill>
              </a:rPr>
              <a:t> </a:t>
            </a:r>
            <a:r>
              <a:rPr lang="en-IE" b="1" dirty="0" err="1">
                <a:solidFill>
                  <a:srgbClr val="10B1A2"/>
                </a:solidFill>
              </a:rPr>
              <a:t>Kreatywne</a:t>
            </a:r>
            <a:r>
              <a:rPr lang="en-IE" b="1" dirty="0">
                <a:solidFill>
                  <a:srgbClr val="10B1A2"/>
                </a:solidFill>
              </a:rPr>
              <a:t> </a:t>
            </a:r>
            <a:r>
              <a:rPr lang="en-IE" b="1" dirty="0" err="1">
                <a:solidFill>
                  <a:srgbClr val="10B1A2"/>
                </a:solidFill>
              </a:rPr>
              <a:t>pytania</a:t>
            </a:r>
            <a:endParaRPr lang="en-IE" b="1" dirty="0">
              <a:solidFill>
                <a:srgbClr val="10B1A2"/>
              </a:solidFill>
            </a:endParaRPr>
          </a:p>
        </p:txBody>
      </p:sp>
    </p:spTree>
    <p:extLst>
      <p:ext uri="{BB962C8B-B14F-4D97-AF65-F5344CB8AC3E}">
        <p14:creationId xmlns:p14="http://schemas.microsoft.com/office/powerpoint/2010/main" val="959198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147DD9-2B6A-4FCF-8908-55837E8B14B9}"/>
              </a:ext>
            </a:extLst>
          </p:cNvPr>
          <p:cNvSpPr>
            <a:spLocks noGrp="1"/>
          </p:cNvSpPr>
          <p:nvPr>
            <p:ph type="body" sz="quarter" idx="11"/>
          </p:nvPr>
        </p:nvSpPr>
        <p:spPr>
          <a:xfrm>
            <a:off x="552835" y="2535767"/>
            <a:ext cx="6491432" cy="2654302"/>
          </a:xfrm>
        </p:spPr>
        <p:txBody>
          <a:bodyPr/>
          <a:lstStyle/>
          <a:p>
            <a:r>
              <a:rPr lang="en-US" b="1" dirty="0"/>
              <a:t>Se</a:t>
            </a:r>
            <a:r>
              <a:rPr lang="pl-PL" b="1" dirty="0" err="1"/>
              <a:t>kcja</a:t>
            </a:r>
            <a:r>
              <a:rPr lang="en-US" b="1" dirty="0"/>
              <a:t> 3</a:t>
            </a:r>
          </a:p>
          <a:p>
            <a:r>
              <a:rPr lang="pl-PL" b="1" dirty="0"/>
              <a:t>Dopracuj swój pomysł na biznes</a:t>
            </a:r>
          </a:p>
          <a:p>
            <a:endParaRPr lang="en-US" sz="1000" b="1" dirty="0"/>
          </a:p>
          <a:p>
            <a:r>
              <a:rPr lang="pl-PL" sz="2400" dirty="0"/>
              <a:t>Dopracuj swój pomysł na biznes, korzystając z zasad, podejść i różnych metod pomiaru. Zdefiniuj swoje zalety i funkcje, wyjątkową ofertę wartości oraz unikalne punkty sprzedaży</a:t>
            </a:r>
            <a:endParaRPr lang="en-IE" sz="2400" dirty="0"/>
          </a:p>
        </p:txBody>
      </p:sp>
    </p:spTree>
    <p:extLst>
      <p:ext uri="{BB962C8B-B14F-4D97-AF65-F5344CB8AC3E}">
        <p14:creationId xmlns:p14="http://schemas.microsoft.com/office/powerpoint/2010/main" val="37599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71502" y="1037612"/>
            <a:ext cx="7407087" cy="697353"/>
          </a:xfrm>
        </p:spPr>
        <p:txBody>
          <a:bodyPr>
            <a:normAutofit/>
          </a:bodyPr>
          <a:lstStyle/>
          <a:p>
            <a:r>
              <a:rPr lang="pl-PL" b="1" dirty="0">
                <a:solidFill>
                  <a:srgbClr val="E63275"/>
                </a:solidFill>
              </a:rPr>
              <a:t>Dopracuj swój pomysł na biznes</a:t>
            </a:r>
          </a:p>
          <a:p>
            <a:endParaRPr lang="en-IE" b="1" dirty="0">
              <a:solidFill>
                <a:srgbClr val="E63275"/>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033129"/>
            <a:ext cx="9415646" cy="3975101"/>
          </a:xfrm>
        </p:spPr>
        <p:txBody>
          <a:bodyPr/>
          <a:lstStyle/>
          <a:p>
            <a:r>
              <a:rPr lang="pl-PL" sz="2200" dirty="0"/>
              <a:t>Jako start-</a:t>
            </a:r>
            <a:r>
              <a:rPr lang="pl-PL" sz="2200" dirty="0" err="1"/>
              <a:t>up</a:t>
            </a:r>
            <a:r>
              <a:rPr lang="pl-PL" sz="2200" dirty="0"/>
              <a:t> twoja zdolność do dostosowywania i wprowadzania innowacji w miarę poznawania potrzeb klienta, środowiska marketingowego i ogólnej dynamiki branży będzie kluczowym czynnikiem decydującym o powodzeniu twojego biznesu.</a:t>
            </a:r>
          </a:p>
          <a:p>
            <a:r>
              <a:rPr lang="pl-PL" sz="2200" dirty="0"/>
              <a:t>Jednym z najważniejszych zadań firmy na wczesnym etapie jest eksperymentowanie z kilkoma modelami biznesowymi, obracanie i dostosowywanie do momentu znalezienia rentownego i skalowalnego modelu.</a:t>
            </a:r>
          </a:p>
          <a:p>
            <a:r>
              <a:rPr lang="pl-PL" sz="2200" dirty="0"/>
              <a:t>Ponieważ prawie wszystko powstało od podstaw w fazie rozruchu, dopracowanie może dotyczyć wszystkich aspektów pomysłu na biznes: od sprzedaży i marketingu, po rozwój produktu i rekrutację. W procesie przekształcania początkowych innowacji w realny model biznesowy ostateczny model może wyglądać zupełnie inaczej niż pierwotne intencje</a:t>
            </a:r>
          </a:p>
          <a:p>
            <a:endParaRPr lang="pl-PL" dirty="0"/>
          </a:p>
          <a:p>
            <a:endParaRPr lang="en-IE" dirty="0"/>
          </a:p>
        </p:txBody>
      </p:sp>
    </p:spTree>
    <p:extLst>
      <p:ext uri="{BB962C8B-B14F-4D97-AF65-F5344CB8AC3E}">
        <p14:creationId xmlns:p14="http://schemas.microsoft.com/office/powerpoint/2010/main" val="80196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466396" y="747219"/>
            <a:ext cx="7407087" cy="1104815"/>
          </a:xfrm>
        </p:spPr>
        <p:txBody>
          <a:bodyPr>
            <a:normAutofit lnSpcReduction="10000"/>
          </a:bodyPr>
          <a:lstStyle/>
          <a:p>
            <a:r>
              <a:rPr lang="pl-PL" b="1" dirty="0">
                <a:solidFill>
                  <a:srgbClr val="E63275"/>
                </a:solidFill>
              </a:rPr>
              <a:t>Dopracuj swój pomysł na biznes</a:t>
            </a:r>
            <a:endParaRPr lang="en-IE" b="1" dirty="0">
              <a:solidFill>
                <a:srgbClr val="E63275"/>
              </a:solidFill>
            </a:endParaRPr>
          </a:p>
          <a:p>
            <a:r>
              <a:rPr lang="pl-PL" sz="3000" b="1" i="1" dirty="0">
                <a:solidFill>
                  <a:srgbClr val="10B1A2"/>
                </a:solidFill>
              </a:rPr>
              <a:t>Zasady</a:t>
            </a:r>
            <a:endParaRPr lang="en-IE" sz="3000" b="1" i="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1" y="2364862"/>
            <a:ext cx="10782299" cy="3975101"/>
          </a:xfrm>
        </p:spPr>
        <p:txBody>
          <a:bodyPr/>
          <a:lstStyle/>
          <a:p>
            <a:pPr marL="514350" indent="-514350">
              <a:buFont typeface="+mj-lt"/>
              <a:buAutoNum type="arabicPeriod"/>
            </a:pPr>
            <a:r>
              <a:rPr lang="pl-PL" sz="2800" b="1" i="1" dirty="0">
                <a:solidFill>
                  <a:srgbClr val="E63275"/>
                </a:solidFill>
              </a:rPr>
              <a:t>Maksymalizuj uczenie się</a:t>
            </a:r>
          </a:p>
          <a:p>
            <a:r>
              <a:rPr lang="pl-PL" dirty="0"/>
              <a:t>W środowisku, w którym brakuje środków finansowych, przedsiębiorcy muszą uczyć się jak najwięcej, tak szybko jak to możliwe, aby uniknąć wyjścia z działalności. Firmy często uczą się więcej od porażki niż sukcesu; wymaga to pewnego ryzyka i wygody w razie awarii.</a:t>
            </a:r>
          </a:p>
          <a:p>
            <a:r>
              <a:rPr lang="pl-PL" dirty="0"/>
              <a:t>Może to oznaczać testowanie A / B dwóch różnych projektów produktów.</a:t>
            </a:r>
          </a:p>
          <a:p>
            <a:r>
              <a:rPr lang="pl-PL" dirty="0"/>
              <a:t>Aby jak najszybciej dowiedzieć się o brakach w ich ofercie wartości, startupy są zachęcane do wydania „Minimum </a:t>
            </a:r>
            <a:r>
              <a:rPr lang="pl-PL" dirty="0" err="1"/>
              <a:t>Viable</a:t>
            </a:r>
            <a:r>
              <a:rPr lang="pl-PL" dirty="0"/>
              <a:t> Product” (MVP): najszczuplejszej wersji produktu lub usługi, z której klienci są gotowi korzystać i za którą płacą.</a:t>
            </a:r>
            <a:endParaRPr lang="en-IE" sz="2800" b="1" i="1" dirty="0">
              <a:solidFill>
                <a:srgbClr val="E63275"/>
              </a:solidFill>
            </a:endParaRPr>
          </a:p>
        </p:txBody>
      </p:sp>
      <p:sp>
        <p:nvSpPr>
          <p:cNvPr id="4" name="TextBox 3">
            <a:extLst>
              <a:ext uri="{FF2B5EF4-FFF2-40B4-BE49-F238E27FC236}">
                <a16:creationId xmlns:a16="http://schemas.microsoft.com/office/drawing/2014/main" id="{F44AD8AC-58CD-45D3-A4DE-5DE1B896E52C}"/>
              </a:ext>
            </a:extLst>
          </p:cNvPr>
          <p:cNvSpPr txBox="1"/>
          <p:nvPr/>
        </p:nvSpPr>
        <p:spPr>
          <a:xfrm>
            <a:off x="571501" y="5864560"/>
            <a:ext cx="10506073" cy="246221"/>
          </a:xfrm>
          <a:prstGeom prst="rect">
            <a:avLst/>
          </a:prstGeom>
          <a:noFill/>
        </p:spPr>
        <p:txBody>
          <a:bodyPr wrap="square" rtlCol="0">
            <a:spAutoFit/>
          </a:bodyPr>
          <a:lstStyle/>
          <a:p>
            <a:r>
              <a:rPr lang="pl-PL" sz="1000" b="1" dirty="0">
                <a:solidFill>
                  <a:srgbClr val="E63275"/>
                </a:solidFill>
              </a:rPr>
              <a:t>Więcej</a:t>
            </a:r>
            <a:r>
              <a:rPr lang="en-IE" sz="1000" b="1" dirty="0">
                <a:solidFill>
                  <a:srgbClr val="E63275"/>
                </a:solidFill>
              </a:rPr>
              <a:t>:</a:t>
            </a:r>
            <a:r>
              <a:rPr lang="en-IE" sz="1000" dirty="0">
                <a:hlinkClick r:id="rId2">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265534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378830" y="1991096"/>
            <a:ext cx="8800796" cy="3975101"/>
          </a:xfrm>
        </p:spPr>
        <p:txBody>
          <a:bodyPr/>
          <a:lstStyle/>
          <a:p>
            <a:r>
              <a:rPr lang="pl-PL" dirty="0">
                <a:solidFill>
                  <a:srgbClr val="E95273"/>
                </a:solidFill>
              </a:rPr>
              <a:t>Walidacja pomysłów to proces testowania i sprawdzania poprawności pomysłu przed uruchomieniem firmy, produktu lub usługi. Można go również użyć do przetestowania nazwy firmy i marki.</a:t>
            </a:r>
            <a:endParaRPr lang="en-IE" dirty="0">
              <a:solidFill>
                <a:srgbClr val="E95273"/>
              </a:solidFill>
            </a:endParaRPr>
          </a:p>
          <a:p>
            <a:r>
              <a:rPr lang="pl-PL" dirty="0">
                <a:solidFill>
                  <a:srgbClr val="E95273"/>
                </a:solidFill>
              </a:rPr>
              <a:t>Walidacja</a:t>
            </a:r>
            <a:r>
              <a:rPr lang="pl-PL" dirty="0"/>
              <a:t> ma na celu zapewnienie, że Twoja firma będzie miała trwałą, rozwijającą się, płacącą bazę klientów w pewnym okresie czasu, zamiast marnować miesiące lub lata na tworzenie produktu końcowego za który nikt nie będzie płacić. </a:t>
            </a:r>
            <a:r>
              <a:rPr lang="pl-PL" dirty="0">
                <a:solidFill>
                  <a:srgbClr val="E95273"/>
                </a:solidFill>
              </a:rPr>
              <a:t>Jest to zarówno sposób myślenia, jak i proces wykonywany krok po kroku.</a:t>
            </a:r>
          </a:p>
          <a:p>
            <a:r>
              <a:rPr lang="pl-PL" dirty="0"/>
              <a:t>Poprzez</a:t>
            </a:r>
            <a:r>
              <a:rPr lang="pl-PL" dirty="0">
                <a:solidFill>
                  <a:srgbClr val="E95273"/>
                </a:solidFill>
              </a:rPr>
              <a:t> </a:t>
            </a:r>
            <a:r>
              <a:rPr lang="pl-PL" dirty="0"/>
              <a:t>walidacje wyniku końcowego można uzyskać podstawowy dowód Twojego pomysłu - </a:t>
            </a:r>
            <a:r>
              <a:rPr lang="pl-PL" b="1" dirty="0"/>
              <a:t>minimalny wykonalny produkt, który pokazuje najprostszą formę rozwiązania problemu.</a:t>
            </a:r>
          </a:p>
          <a:p>
            <a:endParaRPr lang="pl-PL" dirty="0"/>
          </a:p>
          <a:p>
            <a:endParaRPr lang="en-IE" dirty="0"/>
          </a:p>
          <a:p>
            <a:endParaRPr lang="en-US" dirty="0"/>
          </a:p>
        </p:txBody>
      </p:sp>
      <p:sp>
        <p:nvSpPr>
          <p:cNvPr id="8" name="Text Placeholder 7"/>
          <p:cNvSpPr>
            <a:spLocks noGrp="1"/>
          </p:cNvSpPr>
          <p:nvPr>
            <p:ph type="body" sz="quarter" idx="13"/>
          </p:nvPr>
        </p:nvSpPr>
        <p:spPr>
          <a:xfrm>
            <a:off x="469328" y="526039"/>
            <a:ext cx="5835742" cy="731528"/>
          </a:xfrm>
          <a:noFill/>
        </p:spPr>
        <p:txBody>
          <a:bodyPr>
            <a:normAutofit/>
          </a:bodyPr>
          <a:lstStyle/>
          <a:p>
            <a:r>
              <a:rPr lang="pl-PL" sz="2800" b="1" dirty="0">
                <a:solidFill>
                  <a:srgbClr val="10B1A2"/>
                </a:solidFill>
                <a:latin typeface="Calibri" charset="0"/>
                <a:ea typeface="MS PGothic" charset="-128"/>
              </a:rPr>
              <a:t>Czym jest walidacja pomysłu?</a:t>
            </a:r>
            <a:endParaRPr lang="en-US" sz="2800" b="1" dirty="0">
              <a:solidFill>
                <a:srgbClr val="E63275"/>
              </a:solidFill>
            </a:endParaRPr>
          </a:p>
        </p:txBody>
      </p:sp>
    </p:spTree>
    <p:extLst>
      <p:ext uri="{BB962C8B-B14F-4D97-AF65-F5344CB8AC3E}">
        <p14:creationId xmlns:p14="http://schemas.microsoft.com/office/powerpoint/2010/main" val="1076945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00481" y="611571"/>
            <a:ext cx="7407087" cy="1104815"/>
          </a:xfrm>
        </p:spPr>
        <p:txBody>
          <a:bodyPr>
            <a:normAutofit lnSpcReduction="10000"/>
          </a:bodyPr>
          <a:lstStyle/>
          <a:p>
            <a:r>
              <a:rPr lang="pl-PL" b="1" dirty="0">
                <a:solidFill>
                  <a:srgbClr val="E63275"/>
                </a:solidFill>
              </a:rPr>
              <a:t>Dopracuj swój pomysł na biznes</a:t>
            </a:r>
          </a:p>
          <a:p>
            <a:r>
              <a:rPr lang="pl-PL" sz="3000" b="1" i="1" dirty="0">
                <a:solidFill>
                  <a:srgbClr val="10B1A2"/>
                </a:solidFill>
              </a:rPr>
              <a:t>Zasady</a:t>
            </a:r>
          </a:p>
          <a:p>
            <a:endParaRPr lang="en-IE" sz="3000" b="1" i="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364862"/>
            <a:ext cx="10620374" cy="3975101"/>
          </a:xfrm>
        </p:spPr>
        <p:txBody>
          <a:bodyPr/>
          <a:lstStyle/>
          <a:p>
            <a:r>
              <a:rPr lang="pl-PL" sz="2800" b="1" i="1" dirty="0">
                <a:solidFill>
                  <a:srgbClr val="E63275"/>
                </a:solidFill>
              </a:rPr>
              <a:t>2. Zacznij myśleć o utrzymaniu klienta</a:t>
            </a:r>
          </a:p>
          <a:p>
            <a:r>
              <a:rPr lang="pl-PL" dirty="0"/>
              <a:t>Firma, której udaje się utrzymać zadowolenie  klientów, to firma, która zmierza w kierunku sprawdzonego modelu biznesowego i ugruntowanej pozycji na rynku.</a:t>
            </a:r>
          </a:p>
          <a:p>
            <a:r>
              <a:rPr lang="pl-PL" dirty="0"/>
              <a:t>Jednym ze sposobów dopracowania swojego modelu biznesowego może być nieuwzględnianie w analizie retencji klientów, którzy nie korzystają z usługi po miesiącu lub dwóch, tak aby firma wiedziała, że ​​utrzymanie klientów zależy wyłącznie od zapewnienia pozytywnych doświadczeń z firmą.</a:t>
            </a:r>
            <a:endParaRPr lang="en-IE" sz="2800" b="1" i="1" dirty="0">
              <a:solidFill>
                <a:srgbClr val="E63275"/>
              </a:solidFill>
            </a:endParaRPr>
          </a:p>
        </p:txBody>
      </p:sp>
      <p:sp>
        <p:nvSpPr>
          <p:cNvPr id="4" name="TextBox 3">
            <a:extLst>
              <a:ext uri="{FF2B5EF4-FFF2-40B4-BE49-F238E27FC236}">
                <a16:creationId xmlns:a16="http://schemas.microsoft.com/office/drawing/2014/main" id="{2E4A8B3D-EBDC-43BF-BB2D-D6F428BA5CED}"/>
              </a:ext>
            </a:extLst>
          </p:cNvPr>
          <p:cNvSpPr txBox="1"/>
          <p:nvPr/>
        </p:nvSpPr>
        <p:spPr>
          <a:xfrm>
            <a:off x="571502" y="5768353"/>
            <a:ext cx="10506073" cy="246221"/>
          </a:xfrm>
          <a:prstGeom prst="rect">
            <a:avLst/>
          </a:prstGeom>
          <a:noFill/>
        </p:spPr>
        <p:txBody>
          <a:bodyPr wrap="square" rtlCol="0">
            <a:spAutoFit/>
          </a:bodyPr>
          <a:lstStyle/>
          <a:p>
            <a:r>
              <a:rPr lang="en-IE" sz="1000" b="1" dirty="0" err="1">
                <a:solidFill>
                  <a:srgbClr val="E63275"/>
                </a:solidFill>
              </a:rPr>
              <a:t>Więcej</a:t>
            </a:r>
            <a:r>
              <a:rPr lang="en-IE" sz="1000" b="1" dirty="0">
                <a:solidFill>
                  <a:srgbClr val="E63275"/>
                </a:solidFill>
              </a:rPr>
              <a:t>::</a:t>
            </a:r>
            <a:r>
              <a:rPr lang="en-IE" sz="1000" dirty="0">
                <a:hlinkClick r:id="rId2">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1488106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876300" y="600075"/>
            <a:ext cx="7407087" cy="1104815"/>
          </a:xfrm>
        </p:spPr>
        <p:txBody>
          <a:bodyPr>
            <a:normAutofit lnSpcReduction="10000"/>
          </a:bodyPr>
          <a:lstStyle/>
          <a:p>
            <a:r>
              <a:rPr lang="pl-PL" b="1" dirty="0">
                <a:solidFill>
                  <a:srgbClr val="E63275"/>
                </a:solidFill>
              </a:rPr>
              <a:t>Dopracuj swój pomysł na biznes</a:t>
            </a:r>
          </a:p>
          <a:p>
            <a:r>
              <a:rPr lang="pl-PL" sz="3000" b="1" i="1" dirty="0">
                <a:solidFill>
                  <a:srgbClr val="10B1A2"/>
                </a:solidFill>
              </a:rPr>
              <a:t>Zasady</a:t>
            </a:r>
          </a:p>
          <a:p>
            <a:endParaRPr lang="en-IE" sz="3000" b="1" i="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416144" y="2018633"/>
            <a:ext cx="10620374" cy="3975101"/>
          </a:xfrm>
        </p:spPr>
        <p:txBody>
          <a:bodyPr/>
          <a:lstStyle/>
          <a:p>
            <a:pPr marL="514350" indent="-514350">
              <a:buFont typeface="+mj-lt"/>
              <a:buAutoNum type="arabicPeriod" startAt="3"/>
            </a:pPr>
            <a:r>
              <a:rPr lang="pl-PL" sz="2800" b="1" i="1" dirty="0">
                <a:solidFill>
                  <a:srgbClr val="E63275"/>
                </a:solidFill>
              </a:rPr>
              <a:t>Rozwijaj głębsze zrozumienie problemów klientów</a:t>
            </a:r>
          </a:p>
          <a:p>
            <a:r>
              <a:rPr lang="pl-PL" dirty="0"/>
              <a:t>Kluczową częścią procesu dostrajania jest pełne zrozumienie problemu (problemów), które rozwiązujesz dla swoich klientów. Na etapie weryfikacji klienta znajdziesz wielu klientów, którzy nie chcą kupować tego, co im oferujesz, najczęściej dlatego, że nie mają wyartykułowanego problemu. Im prędzej i częściej masz odwagę ujawniać opinie prawdziwych klientów, wypuszczając wczesne iteracje swojego produktu lub usługi, tym szybciej zrozumiesz, czego dokładnie oczekują od Ciebie klienci.</a:t>
            </a:r>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571502" y="5400675"/>
            <a:ext cx="10506073" cy="461665"/>
          </a:xfrm>
          <a:prstGeom prst="rect">
            <a:avLst/>
          </a:prstGeom>
          <a:noFill/>
        </p:spPr>
        <p:txBody>
          <a:bodyPr wrap="square" rtlCol="0">
            <a:spAutoFit/>
          </a:bodyPr>
          <a:lstStyle/>
          <a:p>
            <a:r>
              <a:rPr lang="pl-PL" sz="2400" b="1" dirty="0">
                <a:solidFill>
                  <a:srgbClr val="E63275"/>
                </a:solidFill>
              </a:rPr>
              <a:t>Więcej</a:t>
            </a:r>
            <a:r>
              <a:rPr lang="en-IE" sz="2400" b="1" dirty="0">
                <a:solidFill>
                  <a:srgbClr val="E63275"/>
                </a:solidFill>
              </a:rPr>
              <a:t>:</a:t>
            </a:r>
            <a:r>
              <a:rPr lang="en-IE" sz="2400" dirty="0">
                <a:hlinkClick r:id="rId2">
                  <a:extLst>
                    <a:ext uri="{A12FA001-AC4F-418D-AE19-62706E023703}">
                      <ahyp:hlinkClr xmlns:ahyp="http://schemas.microsoft.com/office/drawing/2018/hyperlinkcolor" val="tx"/>
                    </a:ext>
                  </a:extLst>
                </a:hlinkClick>
              </a:rPr>
              <a:t> </a:t>
            </a:r>
            <a:r>
              <a:rPr lang="en-IE" sz="1600" dirty="0">
                <a:hlinkClick r:id="rId2">
                  <a:extLst>
                    <a:ext uri="{A12FA001-AC4F-418D-AE19-62706E023703}">
                      <ahyp:hlinkClr xmlns:ahyp="http://schemas.microsoft.com/office/drawing/2018/hyperlinkcolor" val="tx"/>
                    </a:ext>
                  </a:extLst>
                </a:hlinkClick>
              </a:rPr>
              <a:t>https://www.startupdecisions.com.sg/startups/launch-and-growth/business-model-fine-tuning-after-launch/</a:t>
            </a:r>
            <a:endParaRPr lang="en-IE" sz="1600" dirty="0"/>
          </a:p>
        </p:txBody>
      </p:sp>
    </p:spTree>
    <p:extLst>
      <p:ext uri="{BB962C8B-B14F-4D97-AF65-F5344CB8AC3E}">
        <p14:creationId xmlns:p14="http://schemas.microsoft.com/office/powerpoint/2010/main" val="208125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71502" y="749439"/>
            <a:ext cx="7407087" cy="1104815"/>
          </a:xfrm>
        </p:spPr>
        <p:txBody>
          <a:bodyPr>
            <a:normAutofit lnSpcReduction="10000"/>
          </a:bodyPr>
          <a:lstStyle/>
          <a:p>
            <a:r>
              <a:rPr lang="pl-PL" b="1" dirty="0">
                <a:solidFill>
                  <a:srgbClr val="E63275"/>
                </a:solidFill>
              </a:rPr>
              <a:t>Dopracuj swój pomysł na biznes</a:t>
            </a:r>
          </a:p>
          <a:p>
            <a:r>
              <a:rPr lang="pl-PL" sz="3000" b="1" i="1" dirty="0">
                <a:solidFill>
                  <a:srgbClr val="10B1A2"/>
                </a:solidFill>
              </a:rPr>
              <a:t>Zasady</a:t>
            </a:r>
          </a:p>
          <a:p>
            <a:endParaRPr lang="en-IE" sz="3000" b="1" i="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364862"/>
            <a:ext cx="10620374" cy="3975101"/>
          </a:xfrm>
        </p:spPr>
        <p:txBody>
          <a:bodyPr/>
          <a:lstStyle/>
          <a:p>
            <a:pPr marL="514350" indent="-514350">
              <a:buFont typeface="+mj-lt"/>
              <a:buAutoNum type="arabicPeriod" startAt="3"/>
            </a:pPr>
            <a:r>
              <a:rPr lang="pl-PL" sz="2800" b="1" i="1" dirty="0">
                <a:solidFill>
                  <a:srgbClr val="E63275"/>
                </a:solidFill>
              </a:rPr>
              <a:t>Rozwijaj głębsze zrozumienie problemów klientów</a:t>
            </a:r>
          </a:p>
          <a:p>
            <a:pPr marL="457200" indent="-457200">
              <a:buFont typeface="Arial" panose="020B0604020202020204" pitchFamily="34" charset="0"/>
              <a:buChar char="•"/>
            </a:pPr>
            <a:r>
              <a:rPr lang="pl-PL" dirty="0"/>
              <a:t>Dlaczego klienci powinni kupować ode mnie, a nie od konkurencji?</a:t>
            </a:r>
          </a:p>
          <a:p>
            <a:pPr marL="457200" indent="-457200">
              <a:buFont typeface="Arial" panose="020B0604020202020204" pitchFamily="34" charset="0"/>
              <a:buChar char="•"/>
            </a:pPr>
            <a:r>
              <a:rPr lang="pl-PL" dirty="0"/>
              <a:t>Ile pieniędzy mają klienci do wydania na mój produkt lub usługę?</a:t>
            </a:r>
          </a:p>
          <a:p>
            <a:pPr marL="457200" indent="-457200">
              <a:buFont typeface="Arial" panose="020B0604020202020204" pitchFamily="34" charset="0"/>
              <a:buChar char="•"/>
            </a:pPr>
            <a:r>
              <a:rPr lang="pl-PL" dirty="0"/>
              <a:t>W jaki sposób mój produkt lub usługa ułatwia życie moim klientom?</a:t>
            </a:r>
          </a:p>
          <a:p>
            <a:pPr marL="457200" indent="-457200">
              <a:buFont typeface="Arial" panose="020B0604020202020204" pitchFamily="34" charset="0"/>
              <a:buChar char="•"/>
            </a:pPr>
            <a:r>
              <a:rPr lang="pl-PL" dirty="0"/>
              <a:t>O której porze dnia i w jakiej lokalizacji klienci wolą robić zakupy?</a:t>
            </a:r>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571502" y="5606822"/>
            <a:ext cx="10506073" cy="246221"/>
          </a:xfrm>
          <a:prstGeom prst="rect">
            <a:avLst/>
          </a:prstGeom>
          <a:noFill/>
        </p:spPr>
        <p:txBody>
          <a:bodyPr wrap="square" rtlCol="0">
            <a:spAutoFit/>
          </a:bodyPr>
          <a:lstStyle/>
          <a:p>
            <a:r>
              <a:rPr lang="en-IE" sz="1000" b="1" dirty="0" err="1">
                <a:solidFill>
                  <a:srgbClr val="E63275"/>
                </a:solidFill>
              </a:rPr>
              <a:t>Więcej</a:t>
            </a:r>
            <a:r>
              <a:rPr lang="en-IE" sz="1000" b="1" dirty="0">
                <a:solidFill>
                  <a:srgbClr val="E63275"/>
                </a:solidFill>
              </a:rPr>
              <a:t>::</a:t>
            </a:r>
            <a:r>
              <a:rPr lang="en-IE" sz="1000" dirty="0">
                <a:hlinkClick r:id="rId2">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2914045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414291" y="540686"/>
            <a:ext cx="7407087" cy="1402837"/>
          </a:xfrm>
        </p:spPr>
        <p:txBody>
          <a:bodyPr>
            <a:normAutofit fontScale="92500"/>
          </a:bodyPr>
          <a:lstStyle/>
          <a:p>
            <a:r>
              <a:rPr lang="en-IE" b="1" dirty="0">
                <a:solidFill>
                  <a:srgbClr val="E63275"/>
                </a:solidFill>
              </a:rPr>
              <a:t> </a:t>
            </a:r>
            <a:r>
              <a:rPr lang="pl-PL" b="1" dirty="0">
                <a:solidFill>
                  <a:srgbClr val="E63275"/>
                </a:solidFill>
              </a:rPr>
              <a:t>Dopracowanie: zalety i właściwości</a:t>
            </a:r>
          </a:p>
          <a:p>
            <a:r>
              <a:rPr lang="pl-PL" sz="3200" b="1" i="1" dirty="0">
                <a:solidFill>
                  <a:srgbClr val="10B1A2"/>
                </a:solidFill>
              </a:rPr>
              <a:t>Różnica między korzyściami a właściwościami</a:t>
            </a:r>
            <a:endParaRPr lang="en-IE" sz="3200" b="1" i="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609600" y="2215696"/>
            <a:ext cx="10216055" cy="3975101"/>
          </a:xfrm>
          <a:solidFill>
            <a:schemeClr val="bg1"/>
          </a:solidFill>
        </p:spPr>
        <p:txBody>
          <a:bodyPr/>
          <a:lstStyle/>
          <a:p>
            <a:pPr fontAlgn="base"/>
            <a:r>
              <a:rPr lang="pl-PL" b="1" dirty="0">
                <a:solidFill>
                  <a:srgbClr val="10B1A2"/>
                </a:solidFill>
              </a:rPr>
              <a:t>Właściwości </a:t>
            </a:r>
            <a:r>
              <a:rPr lang="pl-PL" dirty="0"/>
              <a:t>są definiowane jako instrukcje dotyczące Twojego produktu, takie jak to, co może zrobić, jego wymiary i specyfikacje itd</a:t>
            </a:r>
            <a:r>
              <a:rPr lang="pl-PL" b="1" dirty="0">
                <a:solidFill>
                  <a:srgbClr val="10B1A2"/>
                </a:solidFill>
              </a:rPr>
              <a:t>.</a:t>
            </a:r>
          </a:p>
          <a:p>
            <a:pPr fontAlgn="base"/>
            <a:r>
              <a:rPr lang="pl-PL" b="1" dirty="0">
                <a:solidFill>
                  <a:srgbClr val="10B1A2"/>
                </a:solidFill>
              </a:rPr>
              <a:t>Korzyści </a:t>
            </a:r>
            <a:r>
              <a:rPr lang="pl-PL" dirty="0"/>
              <a:t>z definicji pokazują końcowy rezultat tego, co można osiągnąć za pomocą produktu.</a:t>
            </a:r>
          </a:p>
          <a:p>
            <a:r>
              <a:rPr lang="pl-PL" b="1" dirty="0">
                <a:solidFill>
                  <a:srgbClr val="10B1A2"/>
                </a:solidFill>
              </a:rPr>
              <a:t>Przykłady właściwości: </a:t>
            </a:r>
            <a:r>
              <a:rPr lang="pl-PL" dirty="0"/>
              <a:t>Właściwość to coś, co ma lub czym jest twój produkt. W przypadku firm </a:t>
            </a:r>
            <a:r>
              <a:rPr lang="en-IE" dirty="0">
                <a:hlinkClick r:id="rId2"/>
              </a:rPr>
              <a:t>SaaS companies</a:t>
            </a:r>
            <a:r>
              <a:rPr lang="pl-PL" dirty="0"/>
              <a:t> jest to zazwyczaj funkcja oferowana przez oprogramowanie, które umożliwia użytkownikom zrobienie czegoś. Inne przykłady cech produktu mogą obejmować maszynki do golenia z pięcioma ostrzami, wiertarki z wymiennymi końcówkami, lodówki, które mogą wytwarzać kruszony lód itp.</a:t>
            </a:r>
          </a:p>
          <a:p>
            <a:endParaRPr lang="pl-PL" dirty="0"/>
          </a:p>
          <a:p>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609600" y="5822518"/>
            <a:ext cx="10506073" cy="246221"/>
          </a:xfrm>
          <a:prstGeom prst="rect">
            <a:avLst/>
          </a:prstGeom>
          <a:noFill/>
        </p:spPr>
        <p:txBody>
          <a:bodyPr wrap="square" rtlCol="0">
            <a:spAutoFit/>
          </a:bodyPr>
          <a:lstStyle/>
          <a:p>
            <a:r>
              <a:rPr lang="en-IE" sz="1000" b="1" dirty="0" err="1">
                <a:solidFill>
                  <a:srgbClr val="E63275"/>
                </a:solidFill>
              </a:rPr>
              <a:t>Więcej</a:t>
            </a:r>
            <a:r>
              <a:rPr lang="en-IE" sz="1000" b="1" dirty="0">
                <a:solidFill>
                  <a:srgbClr val="E63275"/>
                </a:solidFill>
              </a:rPr>
              <a:t>::</a:t>
            </a:r>
            <a:r>
              <a:rPr lang="en-IE" sz="1000" dirty="0">
                <a:hlinkClick r:id="rId3">
                  <a:extLst>
                    <a:ext uri="{A12FA001-AC4F-418D-AE19-62706E023703}">
                      <ahyp:hlinkClr xmlns:ahyp="http://schemas.microsoft.com/office/drawing/2018/hyperlinkcolor" val="tx"/>
                    </a:ext>
                  </a:extLst>
                </a:hlinkClick>
              </a:rPr>
              <a:t> </a:t>
            </a:r>
            <a:r>
              <a:rPr lang="en-IE" sz="1000" dirty="0">
                <a:hlinkClick r:id="rId4"/>
              </a:rPr>
              <a:t>https://www.printwand.com/blog/benefits-vs-features-the-crucial-key-to-selling-your-product</a:t>
            </a:r>
            <a:endParaRPr lang="en-IE" sz="1000" dirty="0"/>
          </a:p>
        </p:txBody>
      </p:sp>
    </p:spTree>
    <p:extLst>
      <p:ext uri="{BB962C8B-B14F-4D97-AF65-F5344CB8AC3E}">
        <p14:creationId xmlns:p14="http://schemas.microsoft.com/office/powerpoint/2010/main" val="30064114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609599" y="2419463"/>
            <a:ext cx="6905626" cy="3975101"/>
          </a:xfrm>
          <a:solidFill>
            <a:schemeClr val="bg1"/>
          </a:solidFill>
        </p:spPr>
        <p:txBody>
          <a:bodyPr/>
          <a:lstStyle/>
          <a:p>
            <a:pPr fontAlgn="base"/>
            <a:r>
              <a:rPr lang="pl-PL" b="1" dirty="0">
                <a:solidFill>
                  <a:srgbClr val="10B1A2"/>
                </a:solidFill>
              </a:rPr>
              <a:t>Korzyści</a:t>
            </a:r>
            <a:r>
              <a:rPr lang="pl-PL" dirty="0"/>
              <a:t> to rezultaty, które użytkownicy (miejmy nadzieję) odczują podczas korzystania z Twojego produktu lub usługi - to właśnie powód, dla którego potencjalny klient staje się faktycznym klientem.</a:t>
            </a:r>
          </a:p>
          <a:p>
            <a:pPr fontAlgn="base"/>
            <a:r>
              <a:rPr lang="pl-PL" dirty="0"/>
              <a:t>Zasadniczo korzyści można uznać za główny powód, dla którego klient zdecyduje się na zakup Twojego produktu.</a:t>
            </a:r>
          </a:p>
          <a:p>
            <a:pPr fontAlgn="base"/>
            <a:r>
              <a:rPr lang="pl-PL" dirty="0"/>
              <a:t>Cechą jest to, czym jest, a korzyścią jest to, co użytkownicy mogą z tym zrobić lub osiągnąć.</a:t>
            </a:r>
          </a:p>
          <a:p>
            <a:pPr fontAlgn="base"/>
            <a:endParaRPr lang="pl-PL" dirty="0"/>
          </a:p>
          <a:p>
            <a:pPr fontAlgn="base"/>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609599" y="5924092"/>
            <a:ext cx="10506073" cy="246221"/>
          </a:xfrm>
          <a:prstGeom prst="rect">
            <a:avLst/>
          </a:prstGeom>
          <a:noFill/>
        </p:spPr>
        <p:txBody>
          <a:bodyPr wrap="square" rtlCol="0">
            <a:spAutoFit/>
          </a:bodyPr>
          <a:lstStyle/>
          <a:p>
            <a:r>
              <a:rPr lang="en-IE" sz="1000" b="1" dirty="0" err="1">
                <a:solidFill>
                  <a:srgbClr val="E63275"/>
                </a:solidFill>
              </a:rPr>
              <a:t>Więcej</a:t>
            </a:r>
            <a:r>
              <a:rPr lang="en-IE" sz="1000" b="1" dirty="0">
                <a:solidFill>
                  <a:srgbClr val="E63275"/>
                </a:solidFill>
              </a:rPr>
              <a:t>::</a:t>
            </a:r>
            <a:r>
              <a:rPr lang="en-IE" sz="1000" dirty="0">
                <a:hlinkClick r:id="rId2">
                  <a:extLst>
                    <a:ext uri="{A12FA001-AC4F-418D-AE19-62706E023703}">
                      <ahyp:hlinkClr xmlns:ahyp="http://schemas.microsoft.com/office/drawing/2018/hyperlinkcolor" val="tx"/>
                    </a:ext>
                  </a:extLst>
                </a:hlinkClick>
              </a:rPr>
              <a:t> </a:t>
            </a:r>
            <a:r>
              <a:rPr lang="en-IE" sz="1000" dirty="0">
                <a:hlinkClick r:id="rId3"/>
              </a:rPr>
              <a:t>https://www.printwand.com/blog/benefits-vs-features-the-crucial-key-to-selling-your-product</a:t>
            </a:r>
            <a:endParaRPr lang="en-IE" sz="1000" dirty="0"/>
          </a:p>
        </p:txBody>
      </p:sp>
      <p:pic>
        <p:nvPicPr>
          <p:cNvPr id="6146" name="Picture 2" descr="Features vs benefits iPod example">
            <a:extLst>
              <a:ext uri="{FF2B5EF4-FFF2-40B4-BE49-F238E27FC236}">
                <a16:creationId xmlns:a16="http://schemas.microsoft.com/office/drawing/2014/main" id="{D15EB77A-6A69-40A1-AC15-9D0DF888FB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15225" y="3047335"/>
            <a:ext cx="4357688" cy="2652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62D94ACF-BDE2-4D85-983D-90BC7D52BE5F}"/>
              </a:ext>
            </a:extLst>
          </p:cNvPr>
          <p:cNvSpPr txBox="1">
            <a:spLocks/>
          </p:cNvSpPr>
          <p:nvPr/>
        </p:nvSpPr>
        <p:spPr>
          <a:xfrm>
            <a:off x="609599" y="283234"/>
            <a:ext cx="7407087" cy="1402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pl-PL" sz="4600" b="1" dirty="0">
              <a:solidFill>
                <a:srgbClr val="E63275"/>
              </a:solidFill>
            </a:endParaRPr>
          </a:p>
        </p:txBody>
      </p:sp>
      <p:pic>
        <p:nvPicPr>
          <p:cNvPr id="3" name="Obraz 2">
            <a:extLst>
              <a:ext uri="{FF2B5EF4-FFF2-40B4-BE49-F238E27FC236}">
                <a16:creationId xmlns:a16="http://schemas.microsoft.com/office/drawing/2014/main" id="{D9D1E188-DB7E-4D78-8A3B-F95A8F575438}"/>
              </a:ext>
            </a:extLst>
          </p:cNvPr>
          <p:cNvPicPr>
            <a:picLocks noChangeAspect="1"/>
          </p:cNvPicPr>
          <p:nvPr/>
        </p:nvPicPr>
        <p:blipFill>
          <a:blip r:embed="rId5"/>
          <a:stretch>
            <a:fillRect/>
          </a:stretch>
        </p:blipFill>
        <p:spPr>
          <a:xfrm>
            <a:off x="218551" y="457013"/>
            <a:ext cx="7687722" cy="1402202"/>
          </a:xfrm>
          <a:prstGeom prst="rect">
            <a:avLst/>
          </a:prstGeom>
        </p:spPr>
      </p:pic>
    </p:spTree>
    <p:extLst>
      <p:ext uri="{BB962C8B-B14F-4D97-AF65-F5344CB8AC3E}">
        <p14:creationId xmlns:p14="http://schemas.microsoft.com/office/powerpoint/2010/main" val="393503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00063" y="1946991"/>
            <a:ext cx="11191873" cy="3975101"/>
          </a:xfrm>
          <a:solidFill>
            <a:schemeClr val="bg1"/>
          </a:solidFill>
        </p:spPr>
        <p:txBody>
          <a:bodyPr/>
          <a:lstStyle/>
          <a:p>
            <a:r>
              <a:rPr lang="pl-PL" dirty="0"/>
              <a:t>Przy odrobinie praktyki każda z funkcji Twojego produktu może stać się korzyścią. Pomoże to również lepiej zrozumieć, czego szukają Twoi odbiorcy w produkcie takim jak Twój. Pomoże Ci to dotrzeć do odbiorców, upewnić się, że rozumieją Twoją wiadomość, a ostatecznie sprzedać Twój produkt lub usługę. Aby osiągnąć tę transformację, po prostu powiedz odbiorcom, jakie korzyści przyniesie ta funkcja.</a:t>
            </a:r>
          </a:p>
          <a:p>
            <a:r>
              <a:rPr lang="pl-PL" b="1" dirty="0">
                <a:solidFill>
                  <a:srgbClr val="10B1A2"/>
                </a:solidFill>
              </a:rPr>
              <a:t>Więcej przykładów:</a:t>
            </a:r>
          </a:p>
          <a:p>
            <a:r>
              <a:rPr lang="pl-PL" dirty="0"/>
              <a:t>1. Cechą charakterystyczną jest przebieg gazu w samochodzie; dodatkowa oszczędność pieniędzy na benzynie.</a:t>
            </a:r>
          </a:p>
          <a:p>
            <a:r>
              <a:rPr lang="pl-PL" dirty="0"/>
              <a:t>2.Kieszenie z przodu swetra są cechą; posiadanie miejsca na klucze i utrzymywanie ciepłych rąk w zimie to zalety.</a:t>
            </a:r>
          </a:p>
          <a:p>
            <a:r>
              <a:rPr lang="pl-PL" dirty="0"/>
              <a:t>3. Dostawa do domu jest cechą; Korzyścią jest brak konieczności przerywania harmonogramu, aby przejść do sklepu.</a:t>
            </a:r>
          </a:p>
          <a:p>
            <a:endParaRPr lang="pl-PL" dirty="0"/>
          </a:p>
          <a:p>
            <a:endParaRPr lang="en-US" dirty="0"/>
          </a:p>
          <a:p>
            <a:endParaRPr lang="en-IE" dirty="0"/>
          </a:p>
        </p:txBody>
      </p:sp>
      <p:sp>
        <p:nvSpPr>
          <p:cNvPr id="6" name="Text Placeholder 6">
            <a:extLst>
              <a:ext uri="{FF2B5EF4-FFF2-40B4-BE49-F238E27FC236}">
                <a16:creationId xmlns:a16="http://schemas.microsoft.com/office/drawing/2014/main" id="{8EA17DB5-FDAA-4D5F-BCD0-38BFC40E3B5B}"/>
              </a:ext>
            </a:extLst>
          </p:cNvPr>
          <p:cNvSpPr txBox="1">
            <a:spLocks/>
          </p:cNvSpPr>
          <p:nvPr/>
        </p:nvSpPr>
        <p:spPr>
          <a:xfrm>
            <a:off x="609600" y="789261"/>
            <a:ext cx="7407087" cy="140283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b="1" dirty="0">
              <a:solidFill>
                <a:srgbClr val="10B1A2"/>
              </a:solidFill>
            </a:endParaRPr>
          </a:p>
        </p:txBody>
      </p:sp>
      <p:pic>
        <p:nvPicPr>
          <p:cNvPr id="2" name="Obraz 1">
            <a:extLst>
              <a:ext uri="{FF2B5EF4-FFF2-40B4-BE49-F238E27FC236}">
                <a16:creationId xmlns:a16="http://schemas.microsoft.com/office/drawing/2014/main" id="{08B3E9DE-8ED0-4AF6-B1E7-C426860EBC86}"/>
              </a:ext>
            </a:extLst>
          </p:cNvPr>
          <p:cNvPicPr>
            <a:picLocks noChangeAspect="1"/>
          </p:cNvPicPr>
          <p:nvPr/>
        </p:nvPicPr>
        <p:blipFill>
          <a:blip r:embed="rId2"/>
          <a:stretch>
            <a:fillRect/>
          </a:stretch>
        </p:blipFill>
        <p:spPr>
          <a:xfrm>
            <a:off x="328965" y="511733"/>
            <a:ext cx="7687722" cy="1402202"/>
          </a:xfrm>
          <a:prstGeom prst="rect">
            <a:avLst/>
          </a:prstGeom>
        </p:spPr>
      </p:pic>
    </p:spTree>
    <p:extLst>
      <p:ext uri="{BB962C8B-B14F-4D97-AF65-F5344CB8AC3E}">
        <p14:creationId xmlns:p14="http://schemas.microsoft.com/office/powerpoint/2010/main" val="2652122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D18D574-4A63-48D0-9221-8D1C2FB1C2FC}"/>
              </a:ext>
            </a:extLst>
          </p:cNvPr>
          <p:cNvSpPr>
            <a:spLocks noGrp="1"/>
          </p:cNvSpPr>
          <p:nvPr>
            <p:ph type="body" sz="quarter" idx="17"/>
          </p:nvPr>
        </p:nvSpPr>
        <p:spPr>
          <a:xfrm>
            <a:off x="5991225" y="1953078"/>
            <a:ext cx="5948527" cy="3947440"/>
          </a:xfrm>
        </p:spPr>
        <p:txBody>
          <a:bodyPr/>
          <a:lstStyle/>
          <a:p>
            <a:pPr algn="just"/>
            <a:r>
              <a:rPr lang="pl-PL" b="1" dirty="0">
                <a:solidFill>
                  <a:srgbClr val="E63275"/>
                </a:solidFill>
              </a:rPr>
              <a:t>Czym dokładnie jest Propozycja Wartości</a:t>
            </a:r>
            <a:r>
              <a:rPr lang="en-IE" b="1" dirty="0">
                <a:solidFill>
                  <a:srgbClr val="E63275"/>
                </a:solidFill>
              </a:rPr>
              <a:t>?</a:t>
            </a:r>
          </a:p>
          <a:p>
            <a:pPr algn="just"/>
            <a:r>
              <a:rPr lang="pl-PL" b="1" dirty="0"/>
              <a:t>Unikalna propozycja sprzedaży </a:t>
            </a:r>
            <a:r>
              <a:rPr lang="pl-PL" dirty="0"/>
              <a:t>(USP[z ang.], również uważana za </a:t>
            </a:r>
            <a:r>
              <a:rPr lang="pl-PL" b="1" dirty="0"/>
              <a:t>wyjątkową zaletę sprzedaży</a:t>
            </a:r>
            <a:r>
              <a:rPr lang="pl-PL" dirty="0"/>
              <a:t>) jest czynnikiem odróżniającym produkt od konkurencji, takim jak najniższy koszt, najwyższa jakość lub pierwszy tego typu produkt</a:t>
            </a:r>
          </a:p>
          <a:p>
            <a:pPr algn="just"/>
            <a:r>
              <a:rPr lang="pl-PL" dirty="0"/>
              <a:t>Można powiedzieć, że UPS „to to czego nie ma konkurencja”</a:t>
            </a:r>
            <a:endParaRPr lang="en-IE" dirty="0"/>
          </a:p>
        </p:txBody>
      </p:sp>
      <p:sp>
        <p:nvSpPr>
          <p:cNvPr id="6" name="Text Placeholder 5">
            <a:extLst>
              <a:ext uri="{FF2B5EF4-FFF2-40B4-BE49-F238E27FC236}">
                <a16:creationId xmlns:a16="http://schemas.microsoft.com/office/drawing/2014/main" id="{BAFABB4E-DACA-401E-857D-390B00061724}"/>
              </a:ext>
            </a:extLst>
          </p:cNvPr>
          <p:cNvSpPr>
            <a:spLocks noGrp="1"/>
          </p:cNvSpPr>
          <p:nvPr>
            <p:ph type="body" sz="quarter" idx="14"/>
          </p:nvPr>
        </p:nvSpPr>
        <p:spPr>
          <a:xfrm>
            <a:off x="3831008" y="3771704"/>
            <a:ext cx="785328" cy="1056986"/>
          </a:xfrm>
        </p:spPr>
        <p:txBody>
          <a:bodyPr>
            <a:normAutofit fontScale="85000" lnSpcReduction="20000"/>
          </a:bodyPr>
          <a:lstStyle/>
          <a:p>
            <a:endParaRPr lang="en-IE" dirty="0"/>
          </a:p>
        </p:txBody>
      </p:sp>
      <p:sp>
        <p:nvSpPr>
          <p:cNvPr id="7" name="Text Placeholder 6">
            <a:extLst>
              <a:ext uri="{FF2B5EF4-FFF2-40B4-BE49-F238E27FC236}">
                <a16:creationId xmlns:a16="http://schemas.microsoft.com/office/drawing/2014/main" id="{ED094210-EB3A-428D-AD40-73499A64A81C}"/>
              </a:ext>
            </a:extLst>
          </p:cNvPr>
          <p:cNvSpPr>
            <a:spLocks noGrp="1"/>
          </p:cNvSpPr>
          <p:nvPr>
            <p:ph type="body" sz="quarter" idx="15"/>
          </p:nvPr>
        </p:nvSpPr>
        <p:spPr/>
        <p:txBody>
          <a:bodyPr>
            <a:normAutofit fontScale="92500" lnSpcReduction="10000"/>
          </a:bodyPr>
          <a:lstStyle/>
          <a:p>
            <a:endParaRPr lang="en-IE" dirty="0"/>
          </a:p>
        </p:txBody>
      </p:sp>
      <p:sp>
        <p:nvSpPr>
          <p:cNvPr id="5" name="Text Placeholder 4">
            <a:extLst>
              <a:ext uri="{FF2B5EF4-FFF2-40B4-BE49-F238E27FC236}">
                <a16:creationId xmlns:a16="http://schemas.microsoft.com/office/drawing/2014/main" id="{A2556B58-BB25-4F52-BC72-E9CF9A1A75FF}"/>
              </a:ext>
            </a:extLst>
          </p:cNvPr>
          <p:cNvSpPr>
            <a:spLocks noGrp="1"/>
          </p:cNvSpPr>
          <p:nvPr>
            <p:ph type="body" sz="quarter" idx="13"/>
          </p:nvPr>
        </p:nvSpPr>
        <p:spPr>
          <a:xfrm>
            <a:off x="480042" y="1536159"/>
            <a:ext cx="4364894" cy="2912016"/>
          </a:xfrm>
        </p:spPr>
        <p:txBody>
          <a:bodyPr>
            <a:normAutofit/>
          </a:bodyPr>
          <a:lstStyle/>
          <a:p>
            <a:r>
              <a:rPr lang="pl-PL" dirty="0"/>
              <a:t>Różnicowanie jest jednym z najważniejszych działań strategicznych i taktycznych, w które firmy muszą stale się angażować</a:t>
            </a:r>
            <a:endParaRPr lang="en-IE" dirty="0"/>
          </a:p>
          <a:p>
            <a:r>
              <a:rPr lang="en-IE" dirty="0"/>
              <a:t>Theodore Levitt</a:t>
            </a:r>
          </a:p>
        </p:txBody>
      </p:sp>
      <p:sp>
        <p:nvSpPr>
          <p:cNvPr id="10" name="Text Placeholder 1">
            <a:extLst>
              <a:ext uri="{FF2B5EF4-FFF2-40B4-BE49-F238E27FC236}">
                <a16:creationId xmlns:a16="http://schemas.microsoft.com/office/drawing/2014/main" id="{9E18FAEF-52BD-465B-9687-D38EACCB43A9}"/>
              </a:ext>
            </a:extLst>
          </p:cNvPr>
          <p:cNvSpPr txBox="1">
            <a:spLocks/>
          </p:cNvSpPr>
          <p:nvPr/>
        </p:nvSpPr>
        <p:spPr>
          <a:xfrm>
            <a:off x="6169572" y="630621"/>
            <a:ext cx="5399499" cy="107450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sz="3600" b="1" i="0" dirty="0">
                <a:solidFill>
                  <a:srgbClr val="10B1A2"/>
                </a:solidFill>
              </a:rPr>
              <a:t>Dopracowanie: Unikalna Propozycja Wartości</a:t>
            </a:r>
            <a:endParaRPr lang="en-US" sz="3600" b="1" i="0" dirty="0">
              <a:solidFill>
                <a:srgbClr val="10B1A2"/>
              </a:solidFill>
            </a:endParaRPr>
          </a:p>
          <a:p>
            <a:endParaRPr lang="en-IE" sz="3600" b="1" i="0" dirty="0">
              <a:solidFill>
                <a:srgbClr val="10B1A2"/>
              </a:solidFill>
            </a:endParaRPr>
          </a:p>
        </p:txBody>
      </p:sp>
    </p:spTree>
    <p:extLst>
      <p:ext uri="{BB962C8B-B14F-4D97-AF65-F5344CB8AC3E}">
        <p14:creationId xmlns:p14="http://schemas.microsoft.com/office/powerpoint/2010/main" val="1088880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F962-4245-4CCF-B7C4-97BB5533495E}"/>
              </a:ext>
            </a:extLst>
          </p:cNvPr>
          <p:cNvSpPr>
            <a:spLocks noGrp="1"/>
          </p:cNvSpPr>
          <p:nvPr>
            <p:ph type="body" sz="quarter" idx="13"/>
          </p:nvPr>
        </p:nvSpPr>
        <p:spPr/>
        <p:txBody>
          <a:bodyPr/>
          <a:lstStyle/>
          <a:p>
            <a:r>
              <a:rPr lang="pl-PL" b="1" i="1" dirty="0">
                <a:solidFill>
                  <a:srgbClr val="E63275"/>
                </a:solidFill>
              </a:rPr>
              <a:t>Pisanie Propozycji Wartości</a:t>
            </a:r>
            <a:r>
              <a:rPr lang="en-IE" b="1" i="1" dirty="0">
                <a:solidFill>
                  <a:srgbClr val="E63275"/>
                </a:solidFill>
              </a:rPr>
              <a:t> </a:t>
            </a:r>
          </a:p>
          <a:p>
            <a:endParaRPr lang="en-IE" b="1" dirty="0">
              <a:solidFill>
                <a:srgbClr val="10B1A2"/>
              </a:solidFill>
            </a:endParaRPr>
          </a:p>
        </p:txBody>
      </p:sp>
      <p:sp>
        <p:nvSpPr>
          <p:cNvPr id="3" name="Text Placeholder 2">
            <a:extLst>
              <a:ext uri="{FF2B5EF4-FFF2-40B4-BE49-F238E27FC236}">
                <a16:creationId xmlns:a16="http://schemas.microsoft.com/office/drawing/2014/main" id="{DF0E58A9-CBDD-4961-B2EF-A0D79B1FA183}"/>
              </a:ext>
            </a:extLst>
          </p:cNvPr>
          <p:cNvSpPr>
            <a:spLocks noGrp="1"/>
          </p:cNvSpPr>
          <p:nvPr>
            <p:ph type="body" sz="quarter" idx="14"/>
          </p:nvPr>
        </p:nvSpPr>
        <p:spPr>
          <a:xfrm>
            <a:off x="2984938" y="2107923"/>
            <a:ext cx="8584133" cy="3975101"/>
          </a:xfrm>
        </p:spPr>
        <p:txBody>
          <a:bodyPr/>
          <a:lstStyle/>
          <a:p>
            <a:r>
              <a:rPr lang="pl-PL" dirty="0"/>
              <a:t>Napisane dobrej propozycji wartości jest umiejętnością, której można się nauczyć. Dobrym sposobem jest zobaczenie przykładów, napisanych przez osoby, które zrobiły to dobrze. </a:t>
            </a:r>
          </a:p>
          <a:p>
            <a:endParaRPr lang="pl-PL" dirty="0"/>
          </a:p>
          <a:p>
            <a:endParaRPr lang="en-IE" dirty="0"/>
          </a:p>
        </p:txBody>
      </p:sp>
      <p:sp>
        <p:nvSpPr>
          <p:cNvPr id="4" name="Text Placeholder 3">
            <a:extLst>
              <a:ext uri="{FF2B5EF4-FFF2-40B4-BE49-F238E27FC236}">
                <a16:creationId xmlns:a16="http://schemas.microsoft.com/office/drawing/2014/main" id="{E7C8564A-9255-4097-8012-6797B2FEC277}"/>
              </a:ext>
            </a:extLst>
          </p:cNvPr>
          <p:cNvSpPr txBox="1">
            <a:spLocks/>
          </p:cNvSpPr>
          <p:nvPr/>
        </p:nvSpPr>
        <p:spPr>
          <a:xfrm>
            <a:off x="2984937" y="3053874"/>
            <a:ext cx="8881241" cy="3631644"/>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400" b="1" dirty="0">
                <a:solidFill>
                  <a:srgbClr val="E63275"/>
                </a:solidFill>
              </a:rPr>
              <a:t>Sample Tech USP: Invision</a:t>
            </a:r>
            <a:endParaRPr lang="pl-PL" sz="2400" b="1" dirty="0">
              <a:solidFill>
                <a:srgbClr val="E63275"/>
              </a:solidFill>
            </a:endParaRPr>
          </a:p>
          <a:p>
            <a:r>
              <a:rPr lang="pl-PL" sz="2400" dirty="0" err="1"/>
              <a:t>Invision</a:t>
            </a:r>
            <a:r>
              <a:rPr lang="pl-PL" sz="2400" dirty="0"/>
              <a:t> dąży do usprawnienia procesu projektowania, ułatwiając ludziom udostępnianie, przeglądanie i współpracę przy tworzeniu makiet i prototypów. Wynik? Lepsze projektowanie, szybsze i wykonywane jako zespół, jak wyjaśniono w propozycji wartości.</a:t>
            </a:r>
            <a:r>
              <a:rPr lang="en-IE" sz="2400" dirty="0"/>
              <a:t> </a:t>
            </a:r>
          </a:p>
          <a:p>
            <a:r>
              <a:rPr lang="en-IE" sz="2400" b="1" dirty="0">
                <a:solidFill>
                  <a:srgbClr val="E63275"/>
                </a:solidFill>
              </a:rPr>
              <a:t>Platform</a:t>
            </a:r>
            <a:r>
              <a:rPr lang="pl-PL" sz="2400" b="1" dirty="0">
                <a:solidFill>
                  <a:srgbClr val="E63275"/>
                </a:solidFill>
              </a:rPr>
              <a:t>a:</a:t>
            </a:r>
            <a:endParaRPr lang="en-IE" sz="2400" b="1" dirty="0">
              <a:solidFill>
                <a:srgbClr val="E63275"/>
              </a:solidFill>
            </a:endParaRPr>
          </a:p>
          <a:p>
            <a:r>
              <a:rPr lang="en-IE" sz="2400" dirty="0">
                <a:hlinkClick r:id="rId2"/>
              </a:rPr>
              <a:t>https://www.invisionapp.com/</a:t>
            </a:r>
            <a:endParaRPr lang="en-IE" sz="2400" dirty="0"/>
          </a:p>
        </p:txBody>
      </p:sp>
      <p:pic>
        <p:nvPicPr>
          <p:cNvPr id="5" name="Picture 4" descr="A picture containing drawing&#10;&#10;Description automatically generated">
            <a:extLst>
              <a:ext uri="{FF2B5EF4-FFF2-40B4-BE49-F238E27FC236}">
                <a16:creationId xmlns:a16="http://schemas.microsoft.com/office/drawing/2014/main" id="{8BE736B8-361B-4D90-953B-59D79C5893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86" y="3653086"/>
            <a:ext cx="2640644" cy="884773"/>
          </a:xfrm>
          <a:prstGeom prst="rect">
            <a:avLst/>
          </a:prstGeom>
        </p:spPr>
      </p:pic>
    </p:spTree>
    <p:extLst>
      <p:ext uri="{BB962C8B-B14F-4D97-AF65-F5344CB8AC3E}">
        <p14:creationId xmlns:p14="http://schemas.microsoft.com/office/powerpoint/2010/main" val="4081075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481306"/>
            <a:ext cx="5644746" cy="1025618"/>
          </a:xfrm>
        </p:spPr>
        <p:txBody>
          <a:bodyPr>
            <a:noAutofit/>
          </a:bodyPr>
          <a:lstStyle/>
          <a:p>
            <a:r>
              <a:rPr lang="pl-PL" b="1" dirty="0">
                <a:solidFill>
                  <a:srgbClr val="E63275"/>
                </a:solidFill>
              </a:rPr>
              <a:t>Studium Przypadku</a:t>
            </a:r>
            <a:r>
              <a:rPr lang="en-US" b="1" dirty="0">
                <a:solidFill>
                  <a:srgbClr val="E63275"/>
                </a:solidFill>
              </a:rPr>
              <a:t>: </a:t>
            </a:r>
            <a:r>
              <a:rPr lang="pl-PL" sz="2400" dirty="0"/>
              <a:t>Wywiad</a:t>
            </a:r>
            <a:r>
              <a:rPr lang="pl-PL" sz="2400" b="1" dirty="0">
                <a:solidFill>
                  <a:srgbClr val="E63275"/>
                </a:solidFill>
              </a:rPr>
              <a:t> </a:t>
            </a:r>
            <a:r>
              <a:rPr lang="en-US" sz="2400" b="1" dirty="0"/>
              <a:t> Eleonor</a:t>
            </a:r>
            <a:r>
              <a:rPr lang="pl-PL" sz="2400" b="1" dirty="0"/>
              <a:t>ą</a:t>
            </a:r>
            <a:r>
              <a:rPr lang="en-US" sz="2400" b="1" dirty="0"/>
              <a:t> </a:t>
            </a:r>
            <a:r>
              <a:rPr lang="en-US" sz="2400" b="1" dirty="0" err="1"/>
              <a:t>Burzyńsk</a:t>
            </a:r>
            <a:r>
              <a:rPr lang="pl-PL" sz="2400" b="1" dirty="0"/>
              <a:t>ą</a:t>
            </a:r>
            <a:endParaRPr lang="en-US" sz="2400" b="1" dirty="0"/>
          </a:p>
          <a:p>
            <a:r>
              <a:rPr lang="pl-PL" sz="2400" i="1" dirty="0"/>
              <a:t>Założyciela i</a:t>
            </a:r>
            <a:r>
              <a:rPr lang="en-US" sz="2400" i="1" dirty="0"/>
              <a:t> </a:t>
            </a:r>
            <a:r>
              <a:rPr lang="pl-PL" sz="2400" i="1" dirty="0"/>
              <a:t>Prezesem</a:t>
            </a:r>
            <a:r>
              <a:rPr lang="en-US" sz="2400" i="1" dirty="0"/>
              <a:t> Quantum sp. z o.o. </a:t>
            </a:r>
            <a:endParaRPr lang="en-IE" sz="2400" i="1" dirty="0"/>
          </a:p>
          <a:p>
            <a:endParaRPr lang="en-IE" sz="2400" i="1" dirty="0"/>
          </a:p>
          <a:p>
            <a:endParaRPr lang="en-US" sz="3000" dirty="0"/>
          </a:p>
        </p:txBody>
      </p:sp>
      <p:sp>
        <p:nvSpPr>
          <p:cNvPr id="3" name="Text Placeholder 2"/>
          <p:cNvSpPr>
            <a:spLocks noGrp="1"/>
          </p:cNvSpPr>
          <p:nvPr>
            <p:ph type="body" sz="quarter" idx="14"/>
          </p:nvPr>
        </p:nvSpPr>
        <p:spPr>
          <a:xfrm>
            <a:off x="3699545" y="2117448"/>
            <a:ext cx="7869528" cy="3975101"/>
          </a:xfrm>
        </p:spPr>
        <p:txBody>
          <a:bodyPr/>
          <a:lstStyle/>
          <a:p>
            <a:r>
              <a:rPr lang="en-US" b="1" dirty="0" err="1">
                <a:solidFill>
                  <a:srgbClr val="E63275"/>
                </a:solidFill>
              </a:rPr>
              <a:t>Tutuł</a:t>
            </a:r>
            <a:r>
              <a:rPr lang="en-US" b="1" dirty="0">
                <a:solidFill>
                  <a:srgbClr val="E63275"/>
                </a:solidFill>
              </a:rPr>
              <a:t>: </a:t>
            </a:r>
            <a:r>
              <a:rPr lang="pl-PL" dirty="0"/>
              <a:t>Jak Eleonora stworzyła i rozwinęła swoja firmę</a:t>
            </a:r>
            <a:endParaRPr lang="en-US" dirty="0"/>
          </a:p>
          <a:p>
            <a:r>
              <a:rPr lang="pl-PL" b="1" dirty="0">
                <a:solidFill>
                  <a:srgbClr val="E63275"/>
                </a:solidFill>
              </a:rPr>
              <a:t>Opis</a:t>
            </a:r>
            <a:r>
              <a:rPr lang="en-IE" b="1" dirty="0">
                <a:solidFill>
                  <a:srgbClr val="E63275"/>
                </a:solidFill>
              </a:rPr>
              <a:t>:</a:t>
            </a:r>
            <a:r>
              <a:rPr lang="pl-PL" dirty="0"/>
              <a:t>Wywiad z Eleonorą Burzyńską, która prowadzi własną firmę Quantum Sp. Z.O.O . Przedstawia ona podstawy swojej działalności oraz ideę aplikacji DrBarbara.pl, która pomogła jej w stworzeniu i rozwoju firmy.</a:t>
            </a:r>
            <a:endParaRPr lang="en-IE" dirty="0"/>
          </a:p>
          <a:p>
            <a:endParaRPr lang="en-US" dirty="0"/>
          </a:p>
          <a:p>
            <a:r>
              <a:rPr lang="pl-PL" b="1" dirty="0">
                <a:solidFill>
                  <a:srgbClr val="E63275"/>
                </a:solidFill>
              </a:rPr>
              <a:t>Wideo</a:t>
            </a:r>
            <a:r>
              <a:rPr lang="en-IE" b="1" dirty="0">
                <a:solidFill>
                  <a:srgbClr val="E63275"/>
                </a:solidFill>
              </a:rPr>
              <a:t> (</a:t>
            </a:r>
            <a:r>
              <a:rPr lang="pl-PL" b="1" dirty="0">
                <a:solidFill>
                  <a:srgbClr val="E63275"/>
                </a:solidFill>
              </a:rPr>
              <a:t>Polski</a:t>
            </a:r>
            <a:r>
              <a:rPr lang="en-IE" b="1" dirty="0">
                <a:solidFill>
                  <a:srgbClr val="E63275"/>
                </a:solidFill>
              </a:rPr>
              <a:t>): </a:t>
            </a:r>
            <a:r>
              <a:rPr lang="en-IE" b="1" dirty="0"/>
              <a:t> </a:t>
            </a:r>
          </a:p>
          <a:p>
            <a:r>
              <a:rPr lang="en-IE" u="sng" dirty="0">
                <a:hlinkClick r:id="rId2"/>
              </a:rPr>
              <a:t>https://www.youtube.com/watch?v=noGCcx_foF0</a:t>
            </a:r>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927" y="3142015"/>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E5337D-320A-4BEE-B73C-2755A93657C5}"/>
              </a:ext>
            </a:extLst>
          </p:cNvPr>
          <p:cNvSpPr txBox="1"/>
          <p:nvPr/>
        </p:nvSpPr>
        <p:spPr>
          <a:xfrm>
            <a:off x="735663" y="4628204"/>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846010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83724" y="536029"/>
            <a:ext cx="7785347" cy="1169098"/>
          </a:xfrm>
        </p:spPr>
        <p:txBody>
          <a:bodyPr>
            <a:normAutofit/>
          </a:bodyPr>
          <a:lstStyle/>
          <a:p>
            <a:r>
              <a:rPr lang="en-US" altLang="ja-JP" b="1" dirty="0">
                <a:solidFill>
                  <a:srgbClr val="E95273"/>
                </a:solidFill>
                <a:latin typeface="Calibri" charset="0"/>
                <a:ea typeface="MS PGothic" charset="-128"/>
              </a:rPr>
              <a:t>MODU</a:t>
            </a:r>
            <a:r>
              <a:rPr lang="pl-PL" altLang="ja-JP" b="1" dirty="0">
                <a:solidFill>
                  <a:srgbClr val="E95273"/>
                </a:solidFill>
                <a:latin typeface="Calibri" charset="0"/>
                <a:ea typeface="MS PGothic" charset="-128"/>
              </a:rPr>
              <a:t>ł</a:t>
            </a:r>
            <a:r>
              <a:rPr lang="en-US" altLang="ja-JP" b="1" dirty="0">
                <a:solidFill>
                  <a:srgbClr val="E95273"/>
                </a:solidFill>
                <a:latin typeface="Calibri" charset="0"/>
                <a:ea typeface="MS PGothic" charset="-128"/>
              </a:rPr>
              <a:t> 2 – </a:t>
            </a:r>
            <a:r>
              <a:rPr lang="pl-PL" altLang="ja-JP" b="1" dirty="0">
                <a:solidFill>
                  <a:srgbClr val="E95273"/>
                </a:solidFill>
                <a:latin typeface="Calibri" charset="0"/>
                <a:ea typeface="MS PGothic" charset="-128"/>
              </a:rPr>
              <a:t>PODSUMOWANIE</a:t>
            </a:r>
            <a:br>
              <a:rPr lang="en-US" altLang="ja-JP" b="1" dirty="0">
                <a:solidFill>
                  <a:srgbClr val="E95273"/>
                </a:solidFill>
                <a:latin typeface="Calibri" charset="0"/>
                <a:ea typeface="MS PGothic" charset="-128"/>
              </a:rPr>
            </a:br>
            <a:r>
              <a:rPr lang="pl-PL" altLang="ja-JP" b="1" dirty="0">
                <a:solidFill>
                  <a:srgbClr val="E95273"/>
                </a:solidFill>
                <a:latin typeface="Calibri" charset="0"/>
                <a:ea typeface="MS PGothic" charset="-128"/>
              </a:rPr>
              <a:t>Czego się nauczyłaś</a:t>
            </a:r>
            <a:r>
              <a:rPr lang="en-US" altLang="ja-JP" b="1" dirty="0">
                <a:solidFill>
                  <a:srgbClr val="E95273"/>
                </a:solidFill>
                <a:latin typeface="Calibri" charset="0"/>
                <a:ea typeface="MS PGothic" charset="-128"/>
              </a:rPr>
              <a:t>?</a:t>
            </a:r>
            <a:endParaRPr lang="en-US" b="1" dirty="0"/>
          </a:p>
        </p:txBody>
      </p:sp>
      <p:sp>
        <p:nvSpPr>
          <p:cNvPr id="6" name="Text Placeholder 5"/>
          <p:cNvSpPr>
            <a:spLocks noGrp="1"/>
          </p:cNvSpPr>
          <p:nvPr>
            <p:ph type="body" sz="quarter" idx="14"/>
          </p:nvPr>
        </p:nvSpPr>
        <p:spPr>
          <a:xfrm>
            <a:off x="451257" y="2822123"/>
            <a:ext cx="10696617" cy="3975101"/>
          </a:xfrm>
        </p:spPr>
        <p:txBody>
          <a:bodyPr numCol="1"/>
          <a:lstStyle/>
          <a:p>
            <a:pPr marL="342900" indent="-342900">
              <a:spcBef>
                <a:spcPts val="700"/>
              </a:spcBef>
              <a:buClr>
                <a:srgbClr val="E95273"/>
              </a:buClr>
              <a:buFont typeface="Arial" charset="0"/>
              <a:buChar char="•"/>
            </a:pPr>
            <a:r>
              <a:rPr lang="pl-PL" altLang="ja-JP" dirty="0"/>
              <a:t>Teraz rozumiesz, jak zweryfikować i inkubować swój pomysł inżynierski (i / lub STEM). Wiesz, czym jest walidacja pomysłu oraz jak szukać kluczowych wskazówek, pytań i testów.</a:t>
            </a:r>
          </a:p>
          <a:p>
            <a:pPr marL="342900" indent="-342900">
              <a:spcBef>
                <a:spcPts val="700"/>
              </a:spcBef>
              <a:buClr>
                <a:srgbClr val="E95273"/>
              </a:buClr>
              <a:buFont typeface="Arial" charset="0"/>
              <a:buChar char="•"/>
            </a:pPr>
            <a:r>
              <a:rPr lang="pl-PL" altLang="ja-JP" dirty="0"/>
              <a:t>Teraz lepiej rozumiesz swój rynek docelowy, jak go badać, kluczowe pytania, jak przeprowadzać wywiad oraz sprawdzać i oceniać wyniki</a:t>
            </a:r>
          </a:p>
          <a:p>
            <a:pPr marL="342900" indent="-342900">
              <a:spcBef>
                <a:spcPts val="700"/>
              </a:spcBef>
              <a:buClr>
                <a:srgbClr val="E95273"/>
              </a:buClr>
              <a:buFont typeface="Arial" charset="0"/>
              <a:buChar char="•"/>
            </a:pPr>
            <a:r>
              <a:rPr lang="pl-PL" altLang="ja-JP" dirty="0"/>
              <a:t>Wiesz, co jest potrzebne do wykonania </a:t>
            </a:r>
            <a:r>
              <a:rPr lang="pl-PL" altLang="ja-JP" dirty="0" err="1"/>
              <a:t>Elevator</a:t>
            </a:r>
            <a:r>
              <a:rPr lang="pl-PL" altLang="ja-JP" dirty="0"/>
              <a:t> Pitch</a:t>
            </a:r>
          </a:p>
          <a:p>
            <a:pPr marL="342900" indent="-342900">
              <a:spcBef>
                <a:spcPts val="700"/>
              </a:spcBef>
              <a:buClr>
                <a:srgbClr val="E95273"/>
              </a:buClr>
              <a:buFont typeface="Arial" charset="0"/>
              <a:buChar char="•"/>
            </a:pPr>
            <a:r>
              <a:rPr lang="pl-PL" altLang="ja-JP" dirty="0"/>
              <a:t>Znasz różnicę między funkcjami a korzyściami, unikalną propozycją wartości i unikalnym punktem sprzedaży</a:t>
            </a:r>
          </a:p>
          <a:p>
            <a:pPr marL="342900" indent="-342900">
              <a:spcBef>
                <a:spcPts val="700"/>
              </a:spcBef>
              <a:buClr>
                <a:srgbClr val="E95273"/>
              </a:buClr>
              <a:buFont typeface="Arial" charset="0"/>
              <a:buChar char="•"/>
            </a:pPr>
            <a:r>
              <a:rPr lang="pl-PL" altLang="ja-JP" dirty="0"/>
              <a:t>Co najważniejsze, wiesz, jak inkubować i dalej rozwijać swój pomysł na biznes</a:t>
            </a:r>
            <a:endParaRPr lang="en-US" altLang="ja-JP" dirty="0"/>
          </a:p>
        </p:txBody>
      </p:sp>
    </p:spTree>
    <p:extLst>
      <p:ext uri="{BB962C8B-B14F-4D97-AF65-F5344CB8AC3E}">
        <p14:creationId xmlns:p14="http://schemas.microsoft.com/office/powerpoint/2010/main" val="98299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t="6608" b="6608"/>
          <a:stretch>
            <a:fillRect/>
          </a:stretch>
        </p:blipFill>
        <p:spPr>
          <a:xfrm>
            <a:off x="6934200" y="-3175"/>
            <a:ext cx="5257800" cy="6845300"/>
          </a:xfrm>
        </p:spPr>
      </p:pic>
      <p:sp>
        <p:nvSpPr>
          <p:cNvPr id="77828" name="Text Placeholder 6"/>
          <p:cNvSpPr>
            <a:spLocks noGrp="1"/>
          </p:cNvSpPr>
          <p:nvPr>
            <p:ph type="body" sz="quarter" idx="14"/>
          </p:nvPr>
        </p:nvSpPr>
        <p:spPr>
          <a:xfrm>
            <a:off x="4379222" y="5111113"/>
            <a:ext cx="785328" cy="1056986"/>
          </a:xfrm>
        </p:spPr>
        <p:txBody>
          <a:bodyPr>
            <a:normAutofit fontScale="92500" lnSpcReduction="20000"/>
          </a:bodyPr>
          <a:lstStyle/>
          <a:p>
            <a:r>
              <a:rPr lang="en-US" altLang="x-none" sz="8900" dirty="0"/>
              <a:t>”</a:t>
            </a:r>
          </a:p>
        </p:txBody>
      </p:sp>
      <p:sp>
        <p:nvSpPr>
          <p:cNvPr id="12" name="Text Placeholder 7"/>
          <p:cNvSpPr>
            <a:spLocks noGrp="1"/>
          </p:cNvSpPr>
          <p:nvPr>
            <p:ph type="body" sz="quarter" idx="15"/>
          </p:nvPr>
        </p:nvSpPr>
        <p:spPr>
          <a:xfrm>
            <a:off x="455036" y="696931"/>
            <a:ext cx="2613204" cy="1221666"/>
          </a:xfrm>
        </p:spPr>
        <p:txBody>
          <a:bodyPr rtlCol="0">
            <a:normAutofit fontScale="92500" lnSpcReduction="10000"/>
          </a:bodyPr>
          <a:lstStyle/>
          <a:p>
            <a:pPr fontAlgn="auto">
              <a:spcAft>
                <a:spcPts val="0"/>
              </a:spcAft>
              <a:buFont typeface="Arial"/>
              <a:buNone/>
              <a:defRPr/>
            </a:pPr>
            <a:r>
              <a:rPr lang="en-US" dirty="0"/>
              <a:t>“</a:t>
            </a:r>
          </a:p>
        </p:txBody>
      </p:sp>
      <p:sp>
        <p:nvSpPr>
          <p:cNvPr id="5" name="Text Placeholder 4"/>
          <p:cNvSpPr>
            <a:spLocks noGrp="1"/>
          </p:cNvSpPr>
          <p:nvPr>
            <p:ph type="body" sz="quarter" idx="13"/>
          </p:nvPr>
        </p:nvSpPr>
        <p:spPr>
          <a:xfrm>
            <a:off x="505764" y="2666831"/>
            <a:ext cx="5051658" cy="1479250"/>
          </a:xfrm>
        </p:spPr>
        <p:txBody>
          <a:bodyPr rtlCol="0">
            <a:noAutofit/>
          </a:bodyPr>
          <a:lstStyle/>
          <a:p>
            <a:pPr fontAlgn="auto">
              <a:lnSpc>
                <a:spcPct val="80000"/>
              </a:lnSpc>
              <a:spcBef>
                <a:spcPts val="400"/>
              </a:spcBef>
              <a:spcAft>
                <a:spcPts val="0"/>
              </a:spcAft>
              <a:defRPr/>
            </a:pPr>
            <a:r>
              <a:rPr lang="pl-PL" sz="2400" dirty="0"/>
              <a:t>Walidacja pomysłu jest iteracyjna. Przepływ pracy twojego projektu powinien wyglądać następująco: pomysł, walidacja, zmodyfikowany pomysł, wykonanie, powtórzenie. Podobny proces ma zastosowanie, gdy myślisz o dodaniu nowej funkcji do istniejącego produktu lub przeniesieniu oferty na coś innego. Podsumowując: przeprowadź badania i nigdy nie przestawaj opiniować swoich pomysłów</a:t>
            </a:r>
            <a:endParaRPr lang="en-IE" sz="2400" dirty="0"/>
          </a:p>
        </p:txBody>
      </p:sp>
      <p:sp>
        <p:nvSpPr>
          <p:cNvPr id="77827" name="Rectangle 8"/>
          <p:cNvSpPr>
            <a:spLocks noChangeArrowheads="1"/>
          </p:cNvSpPr>
          <p:nvPr/>
        </p:nvSpPr>
        <p:spPr bwMode="auto">
          <a:xfrm>
            <a:off x="310271" y="5730250"/>
            <a:ext cx="551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IE" b="1" dirty="0">
                <a:solidFill>
                  <a:schemeClr val="bg1"/>
                </a:solidFill>
              </a:rPr>
              <a:t>NATASHA CHE</a:t>
            </a:r>
            <a:r>
              <a:rPr lang="en-IE" dirty="0">
                <a:solidFill>
                  <a:schemeClr val="bg1"/>
                </a:solidFill>
              </a:rPr>
              <a:t>, </a:t>
            </a:r>
            <a:r>
              <a:rPr lang="pl-PL" dirty="0">
                <a:solidFill>
                  <a:schemeClr val="bg1"/>
                </a:solidFill>
              </a:rPr>
              <a:t>Założycielka</a:t>
            </a:r>
            <a:r>
              <a:rPr lang="en-IE" dirty="0">
                <a:solidFill>
                  <a:schemeClr val="bg1"/>
                </a:solidFill>
              </a:rPr>
              <a:t>  Soundwise</a:t>
            </a:r>
          </a:p>
        </p:txBody>
      </p:sp>
      <p:sp>
        <p:nvSpPr>
          <p:cNvPr id="8" name="テキスト プレースホルダー 36">
            <a:extLst>
              <a:ext uri="{FF2B5EF4-FFF2-40B4-BE49-F238E27FC236}">
                <a16:creationId xmlns:a16="http://schemas.microsoft.com/office/drawing/2014/main" id="{6C7126E6-DE6C-4FA8-8F36-462F63AAC966}"/>
              </a:ext>
            </a:extLst>
          </p:cNvPr>
          <p:cNvSpPr txBox="1">
            <a:spLocks/>
          </p:cNvSpPr>
          <p:nvPr/>
        </p:nvSpPr>
        <p:spPr bwMode="auto">
          <a:xfrm>
            <a:off x="7596025" y="6168099"/>
            <a:ext cx="417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400" b="1" dirty="0">
                <a:solidFill>
                  <a:schemeClr val="bg1"/>
                </a:solidFill>
                <a:latin typeface="+mn-lt"/>
              </a:rPr>
              <a:t>Source</a:t>
            </a:r>
            <a:r>
              <a:rPr lang="en-US" altLang="ja-JP" sz="1400" b="1" dirty="0">
                <a:solidFill>
                  <a:srgbClr val="525252"/>
                </a:solidFill>
                <a:latin typeface="+mn-lt"/>
              </a:rPr>
              <a:t>: </a:t>
            </a:r>
            <a:r>
              <a:rPr lang="en-US" altLang="ja-JP" sz="1400" dirty="0">
                <a:solidFill>
                  <a:srgbClr val="525252"/>
                </a:solidFill>
                <a:latin typeface="+mn-lt"/>
                <a:hlinkClick r:id="rId3"/>
              </a:rPr>
              <a:t>Business Ideas, Natasha Che</a:t>
            </a:r>
            <a:endParaRPr kumimoji="1" lang="ja-JP" altLang="en-US" sz="1400" dirty="0">
              <a:solidFill>
                <a:srgbClr val="525252"/>
              </a:solidFill>
              <a:latin typeface="+mn-lt"/>
            </a:endParaRPr>
          </a:p>
        </p:txBody>
      </p:sp>
    </p:spTree>
    <p:extLst>
      <p:ext uri="{BB962C8B-B14F-4D97-AF65-F5344CB8AC3E}">
        <p14:creationId xmlns:p14="http://schemas.microsoft.com/office/powerpoint/2010/main" val="808952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621FF-CB89-4AC1-9640-6085732E2190}"/>
              </a:ext>
            </a:extLst>
          </p:cNvPr>
          <p:cNvSpPr>
            <a:spLocks noGrp="1"/>
          </p:cNvSpPr>
          <p:nvPr>
            <p:ph type="body" sz="quarter" idx="11"/>
          </p:nvPr>
        </p:nvSpPr>
        <p:spPr/>
        <p:txBody>
          <a:bodyPr/>
          <a:lstStyle/>
          <a:p>
            <a:r>
              <a:rPr lang="pl-PL" b="1" dirty="0"/>
              <a:t>DODATKOWA NAUKA</a:t>
            </a:r>
          </a:p>
          <a:p>
            <a:r>
              <a:rPr lang="pl-PL" sz="2800" b="1" dirty="0"/>
              <a:t>W tej sekcji przedstawiamy dodatkowe informacje na omawiane tematy, abyś mógł zgłębić swoją wiedzę</a:t>
            </a:r>
          </a:p>
          <a:p>
            <a:endParaRPr lang="pl-PL" b="1" dirty="0"/>
          </a:p>
          <a:p>
            <a:endParaRPr lang="en-IE" b="1" dirty="0"/>
          </a:p>
        </p:txBody>
      </p:sp>
    </p:spTree>
    <p:extLst>
      <p:ext uri="{BB962C8B-B14F-4D97-AF65-F5344CB8AC3E}">
        <p14:creationId xmlns:p14="http://schemas.microsoft.com/office/powerpoint/2010/main" val="703301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p:txBody>
          <a:bodyPr/>
          <a:lstStyle/>
          <a:p>
            <a:endParaRPr lang="en-IE" b="1" dirty="0">
              <a:solidFill>
                <a:srgbClr val="E95273"/>
              </a:solidFill>
            </a:endParaRPr>
          </a:p>
        </p:txBody>
      </p:sp>
      <p:sp>
        <p:nvSpPr>
          <p:cNvPr id="47106" name="Text Placeholder 5"/>
          <p:cNvSpPr>
            <a:spLocks noGrp="1"/>
          </p:cNvSpPr>
          <p:nvPr>
            <p:ph type="body" sz="quarter" idx="14"/>
          </p:nvPr>
        </p:nvSpPr>
        <p:spPr/>
        <p:txBody>
          <a:bodyPr/>
          <a:lstStyle/>
          <a:p>
            <a:pPr>
              <a:spcBef>
                <a:spcPts val="300"/>
              </a:spcBef>
            </a:pPr>
            <a:r>
              <a:rPr lang="pl-PL" b="1" dirty="0">
                <a:solidFill>
                  <a:srgbClr val="E95273"/>
                </a:solidFill>
              </a:rPr>
              <a:t>Już na samym początku zbuduj swoją sieć kontaktów</a:t>
            </a:r>
          </a:p>
          <a:p>
            <a:pPr>
              <a:spcBef>
                <a:spcPts val="300"/>
              </a:spcBef>
            </a:pPr>
            <a:endParaRPr lang="en-IE" b="1" dirty="0">
              <a:solidFill>
                <a:srgbClr val="E95273"/>
              </a:solidFill>
            </a:endParaRPr>
          </a:p>
          <a:p>
            <a:pPr>
              <a:spcBef>
                <a:spcPts val="300"/>
              </a:spcBef>
            </a:pPr>
            <a:r>
              <a:rPr lang="pl-PL" dirty="0"/>
              <a:t>Zacznij nawiązywać relacje z doświadczonymi inżynierami, mentorami i inwestorami inżynierii jak najwcześniej.</a:t>
            </a:r>
          </a:p>
          <a:p>
            <a:pPr>
              <a:spcBef>
                <a:spcPts val="300"/>
              </a:spcBef>
            </a:pPr>
            <a:endParaRPr lang="pl-PL" dirty="0"/>
          </a:p>
          <a:p>
            <a:pPr>
              <a:spcBef>
                <a:spcPts val="300"/>
              </a:spcBef>
            </a:pPr>
            <a:r>
              <a:rPr lang="pl-PL" dirty="0"/>
              <a:t>Ważne jest, aby nie tylko rozmawiać z klientami i użytkownikami końcowymi, ale także kontaktować się z doświadczonymi osobami w danym środowisku</a:t>
            </a:r>
            <a:endParaRPr lang="en-IE" dirty="0"/>
          </a:p>
        </p:txBody>
      </p:sp>
      <p:pic>
        <p:nvPicPr>
          <p:cNvPr id="3" name="Picture Placeholder 2"/>
          <p:cNvPicPr>
            <a:picLocks noGrp="1" noChangeAspect="1"/>
          </p:cNvPicPr>
          <p:nvPr>
            <p:ph type="pic" sz="quarter" idx="4294967295"/>
          </p:nvPr>
        </p:nvPicPr>
        <p:blipFill rotWithShape="1">
          <a:blip r:embed="rId2">
            <a:extLst>
              <a:ext uri="{28A0092B-C50C-407E-A947-70E740481C1C}">
                <a14:useLocalDpi xmlns:a14="http://schemas.microsoft.com/office/drawing/2010/main"/>
              </a:ext>
            </a:extLst>
          </a:blip>
          <a:srcRect l="29861" t="10994" r="37753" b="52"/>
          <a:stretch/>
        </p:blipFill>
        <p:spPr>
          <a:xfrm>
            <a:off x="9982898" y="3196711"/>
            <a:ext cx="2209101" cy="3658114"/>
          </a:xfrm>
        </p:spPr>
      </p:pic>
    </p:spTree>
    <p:extLst>
      <p:ext uri="{BB962C8B-B14F-4D97-AF65-F5344CB8AC3E}">
        <p14:creationId xmlns:p14="http://schemas.microsoft.com/office/powerpoint/2010/main" val="17194229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a:xfrm>
            <a:off x="657226" y="486671"/>
            <a:ext cx="7407087" cy="1075716"/>
          </a:xfrm>
        </p:spPr>
        <p:txBody>
          <a:bodyPr>
            <a:normAutofit lnSpcReduction="10000"/>
          </a:bodyPr>
          <a:lstStyle/>
          <a:p>
            <a:r>
              <a:rPr lang="pl-PL" b="1" dirty="0">
                <a:solidFill>
                  <a:srgbClr val="E95273"/>
                </a:solidFill>
              </a:rPr>
              <a:t>11 sposobów budowania silnych, trwałych relacji biznesowych</a:t>
            </a:r>
            <a:r>
              <a:rPr lang="en-IE" b="1" dirty="0">
                <a:solidFill>
                  <a:srgbClr val="E95273"/>
                </a:solidFill>
              </a:rPr>
              <a:t> </a:t>
            </a:r>
          </a:p>
        </p:txBody>
      </p:sp>
      <p:sp>
        <p:nvSpPr>
          <p:cNvPr id="47106" name="Text Placeholder 5"/>
          <p:cNvSpPr>
            <a:spLocks noGrp="1"/>
          </p:cNvSpPr>
          <p:nvPr>
            <p:ph type="body" sz="quarter" idx="14"/>
          </p:nvPr>
        </p:nvSpPr>
        <p:spPr>
          <a:xfrm>
            <a:off x="657226" y="2005574"/>
            <a:ext cx="11534774" cy="3975101"/>
          </a:xfrm>
          <a:solidFill>
            <a:schemeClr val="bg1"/>
          </a:solidFill>
        </p:spPr>
        <p:txBody>
          <a:bodyPr/>
          <a:lstStyle/>
          <a:p>
            <a:endParaRPr lang="pl-PL" dirty="0"/>
          </a:p>
          <a:p>
            <a:r>
              <a:rPr lang="pl-PL" dirty="0"/>
              <a:t>Trwałe relacje biznesowe nie rozwiną się bez dedykowanej, konsekwentnej pracy. Nasza sieć biznesowa powinna być wykwalifikowaną, selektywną grupą ludzi, na których liczymy, korzystających z pomocy, wskazówek i wiedzy.</a:t>
            </a:r>
          </a:p>
          <a:p>
            <a:r>
              <a:rPr lang="pl-PL" dirty="0"/>
              <a:t>1. Bądź autentyczny</a:t>
            </a:r>
          </a:p>
          <a:p>
            <a:r>
              <a:rPr lang="pl-PL" dirty="0"/>
              <a:t>2. Zidentyfikuj wspólne cele i wartości</a:t>
            </a:r>
          </a:p>
          <a:p>
            <a:r>
              <a:rPr lang="pl-PL" dirty="0"/>
              <a:t>3. Rozwijajcie wzajemny szacunek</a:t>
            </a:r>
          </a:p>
          <a:p>
            <a:r>
              <a:rPr lang="pl-PL" dirty="0"/>
              <a:t>4.Pokaż że jesteś wsparciem</a:t>
            </a:r>
          </a:p>
          <a:p>
            <a:r>
              <a:rPr lang="pl-PL" dirty="0"/>
              <a:t>5. Stwórz znaczące połączenia dla ludzi, którzy nawiążą ze sobą kontakt</a:t>
            </a:r>
            <a:endParaRPr lang="en-IE" dirty="0"/>
          </a:p>
        </p:txBody>
      </p:sp>
      <p:pic>
        <p:nvPicPr>
          <p:cNvPr id="4" name="Picture 3" descr="A picture containing drawing&#10;&#10;Description automatically generated">
            <a:extLst>
              <a:ext uri="{FF2B5EF4-FFF2-40B4-BE49-F238E27FC236}">
                <a16:creationId xmlns:a16="http://schemas.microsoft.com/office/drawing/2014/main" id="{165FFD7E-9075-437C-9FD2-2CAB38ED26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4725" y="3429000"/>
            <a:ext cx="4095750" cy="1998811"/>
          </a:xfrm>
          <a:prstGeom prst="rect">
            <a:avLst/>
          </a:prstGeom>
        </p:spPr>
      </p:pic>
    </p:spTree>
    <p:extLst>
      <p:ext uri="{BB962C8B-B14F-4D97-AF65-F5344CB8AC3E}">
        <p14:creationId xmlns:p14="http://schemas.microsoft.com/office/powerpoint/2010/main" val="4272654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a:xfrm>
            <a:off x="599214" y="465271"/>
            <a:ext cx="7407087" cy="1075716"/>
          </a:xfrm>
        </p:spPr>
        <p:txBody>
          <a:bodyPr>
            <a:normAutofit lnSpcReduction="10000"/>
          </a:bodyPr>
          <a:lstStyle/>
          <a:p>
            <a:r>
              <a:rPr lang="pl-PL" b="1" dirty="0">
                <a:solidFill>
                  <a:srgbClr val="E95273"/>
                </a:solidFill>
              </a:rPr>
              <a:t>11 sposobów budowania silnych, trwałych relacji biznesowych </a:t>
            </a:r>
          </a:p>
          <a:p>
            <a:endParaRPr lang="en-IE" b="1" dirty="0">
              <a:solidFill>
                <a:srgbClr val="E95273"/>
              </a:solidFill>
            </a:endParaRPr>
          </a:p>
        </p:txBody>
      </p:sp>
      <p:sp>
        <p:nvSpPr>
          <p:cNvPr id="47106" name="Text Placeholder 5"/>
          <p:cNvSpPr>
            <a:spLocks noGrp="1"/>
          </p:cNvSpPr>
          <p:nvPr>
            <p:ph type="body" sz="quarter" idx="14"/>
          </p:nvPr>
        </p:nvSpPr>
        <p:spPr>
          <a:xfrm>
            <a:off x="599214" y="1959569"/>
            <a:ext cx="7961257" cy="3975101"/>
          </a:xfrm>
          <a:solidFill>
            <a:schemeClr val="bg1"/>
          </a:solidFill>
        </p:spPr>
        <p:txBody>
          <a:bodyPr/>
          <a:lstStyle/>
          <a:p>
            <a:endParaRPr lang="en-IE" sz="1000" dirty="0"/>
          </a:p>
          <a:p>
            <a:pPr marL="457200" indent="-457200">
              <a:buFont typeface="+mj-lt"/>
              <a:buAutoNum type="arabicPeriod" startAt="7"/>
            </a:pPr>
            <a:r>
              <a:rPr lang="pl-PL" dirty="0"/>
              <a:t>Bądź bardziej otwarty</a:t>
            </a:r>
          </a:p>
          <a:p>
            <a:pPr marL="457200" indent="-457200">
              <a:buFont typeface="+mj-lt"/>
              <a:buAutoNum type="arabicPeriod" startAt="7"/>
            </a:pPr>
            <a:r>
              <a:rPr lang="pl-PL" dirty="0"/>
              <a:t>Zaplanuj coś fajnego do zrobienia razem</a:t>
            </a:r>
          </a:p>
          <a:p>
            <a:pPr marL="457200" indent="-457200">
              <a:buFont typeface="+mj-lt"/>
              <a:buAutoNum type="arabicPeriod" startAt="7"/>
            </a:pPr>
            <a:r>
              <a:rPr lang="pl-PL"/>
              <a:t>Zostaw </a:t>
            </a:r>
            <a:r>
              <a:rPr lang="pl-PL" dirty="0"/>
              <a:t>oczekiwania</a:t>
            </a:r>
          </a:p>
          <a:p>
            <a:pPr marL="457200" indent="-457200">
              <a:buFont typeface="+mj-lt"/>
              <a:buAutoNum type="arabicPeriod" startAt="7"/>
            </a:pPr>
            <a:r>
              <a:rPr lang="pl-PL" dirty="0"/>
              <a:t>Zaplanuj czas burzy mózgów</a:t>
            </a:r>
          </a:p>
          <a:p>
            <a:pPr marL="457200" indent="-457200">
              <a:buFont typeface="+mj-lt"/>
              <a:buAutoNum type="arabicPeriod" startAt="7"/>
            </a:pPr>
            <a:r>
              <a:rPr lang="pl-PL" dirty="0"/>
              <a:t>Zaoferuj coś, zanim o coś poprosisz</a:t>
            </a:r>
            <a:endParaRPr lang="en-IE" dirty="0"/>
          </a:p>
        </p:txBody>
      </p:sp>
      <p:sp>
        <p:nvSpPr>
          <p:cNvPr id="2" name="Rectangle 1">
            <a:extLst>
              <a:ext uri="{FF2B5EF4-FFF2-40B4-BE49-F238E27FC236}">
                <a16:creationId xmlns:a16="http://schemas.microsoft.com/office/drawing/2014/main" id="{8620F9CB-325C-4620-A378-7011D05A7D7D}"/>
              </a:ext>
            </a:extLst>
          </p:cNvPr>
          <p:cNvSpPr/>
          <p:nvPr/>
        </p:nvSpPr>
        <p:spPr>
          <a:xfrm>
            <a:off x="599214" y="5269867"/>
            <a:ext cx="6096000" cy="246221"/>
          </a:xfrm>
          <a:prstGeom prst="rect">
            <a:avLst/>
          </a:prstGeom>
        </p:spPr>
        <p:txBody>
          <a:bodyPr>
            <a:spAutoFit/>
          </a:bodyPr>
          <a:lstStyle/>
          <a:p>
            <a:r>
              <a:rPr lang="pl-PL" sz="1000" b="1" dirty="0">
                <a:solidFill>
                  <a:srgbClr val="E63275"/>
                </a:solidFill>
              </a:rPr>
              <a:t>Więcej informacji</a:t>
            </a:r>
            <a:r>
              <a:rPr lang="en-IE" sz="1000" b="1" dirty="0">
                <a:solidFill>
                  <a:srgbClr val="E63275"/>
                </a:solidFill>
              </a:rPr>
              <a:t>: </a:t>
            </a:r>
            <a:r>
              <a:rPr lang="en-IE" sz="1000" dirty="0">
                <a:hlinkClick r:id="rId2"/>
              </a:rPr>
              <a:t>https://smallbiztrends.com/2015/06/build-lasting-business-relationships.html</a:t>
            </a:r>
            <a:endParaRPr lang="en-IE" sz="1000" dirty="0"/>
          </a:p>
        </p:txBody>
      </p:sp>
    </p:spTree>
    <p:extLst>
      <p:ext uri="{BB962C8B-B14F-4D97-AF65-F5344CB8AC3E}">
        <p14:creationId xmlns:p14="http://schemas.microsoft.com/office/powerpoint/2010/main" val="3005024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170673" y="866857"/>
            <a:ext cx="3264986" cy="697353"/>
          </a:xfrm>
        </p:spPr>
        <p:txBody>
          <a:bodyPr/>
          <a:lstStyle/>
          <a:p>
            <a:r>
              <a:rPr lang="pl-PL" sz="4800"/>
              <a:t>Dziekujemy</a:t>
            </a:r>
            <a:endParaRPr lang="en-US" sz="4800" dirty="0"/>
          </a:p>
        </p:txBody>
      </p:sp>
      <p:sp>
        <p:nvSpPr>
          <p:cNvPr id="5" name="Text Placeholder 4"/>
          <p:cNvSpPr>
            <a:spLocks noGrp="1"/>
          </p:cNvSpPr>
          <p:nvPr>
            <p:ph type="body" sz="quarter" idx="14"/>
          </p:nvPr>
        </p:nvSpPr>
        <p:spPr>
          <a:xfrm>
            <a:off x="4432411" y="890223"/>
            <a:ext cx="3854522" cy="697353"/>
          </a:xfrm>
        </p:spPr>
        <p:txBody>
          <a:bodyPr/>
          <a:lstStyle/>
          <a:p>
            <a:r>
              <a:rPr lang="pl-PL"/>
              <a:t>Pytania</a:t>
            </a:r>
            <a:r>
              <a:rPr lang="en-US"/>
              <a:t>?</a:t>
            </a:r>
            <a:endParaRPr lang="en-US" dirty="0"/>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a:t>
            </a:r>
            <a:r>
              <a:rPr lang="en-US" sz="1400" dirty="0" err="1"/>
              <a:t>femaleengineers</a:t>
            </a:r>
            <a:r>
              <a:rPr lang="en-US" sz="1400" dirty="0"/>
              <a:t>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374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3"/>
          <p:cNvSpPr>
            <a:spLocks noGrp="1"/>
          </p:cNvSpPr>
          <p:nvPr>
            <p:ph type="body" sz="quarter" idx="13"/>
          </p:nvPr>
        </p:nvSpPr>
        <p:spPr>
          <a:xfrm>
            <a:off x="4161984" y="570451"/>
            <a:ext cx="7407087" cy="1134675"/>
          </a:xfrm>
        </p:spPr>
        <p:txBody>
          <a:bodyPr>
            <a:normAutofit/>
          </a:bodyPr>
          <a:lstStyle/>
          <a:p>
            <a:r>
              <a:rPr lang="pl-PL" b="1" dirty="0">
                <a:solidFill>
                  <a:srgbClr val="E63275"/>
                </a:solidFill>
              </a:rPr>
              <a:t>Walidacja pomysłu i Proof of </a:t>
            </a:r>
            <a:r>
              <a:rPr lang="pl-PL" b="1" dirty="0" err="1">
                <a:solidFill>
                  <a:srgbClr val="E63275"/>
                </a:solidFill>
              </a:rPr>
              <a:t>Concept</a:t>
            </a:r>
            <a:r>
              <a:rPr lang="en-IE" b="1" dirty="0">
                <a:solidFill>
                  <a:srgbClr val="E63275"/>
                </a:solidFill>
              </a:rPr>
              <a:t> – </a:t>
            </a:r>
            <a:r>
              <a:rPr lang="pl-PL" b="1" dirty="0">
                <a:solidFill>
                  <a:srgbClr val="E63275"/>
                </a:solidFill>
              </a:rPr>
              <a:t>co zawiera</a:t>
            </a:r>
            <a:r>
              <a:rPr lang="en-IE" b="1" dirty="0">
                <a:solidFill>
                  <a:srgbClr val="E63275"/>
                </a:solidFill>
              </a:rPr>
              <a:t>?</a:t>
            </a:r>
          </a:p>
        </p:txBody>
      </p:sp>
      <p:sp>
        <p:nvSpPr>
          <p:cNvPr id="45058" name="Text Placeholder 4"/>
          <p:cNvSpPr>
            <a:spLocks noGrp="1"/>
          </p:cNvSpPr>
          <p:nvPr>
            <p:ph type="body" sz="quarter" idx="14"/>
          </p:nvPr>
        </p:nvSpPr>
        <p:spPr>
          <a:xfrm>
            <a:off x="3825766" y="2028109"/>
            <a:ext cx="8366233" cy="3975101"/>
          </a:xfrm>
        </p:spPr>
        <p:txBody>
          <a:bodyPr/>
          <a:lstStyle/>
          <a:p>
            <a:pPr>
              <a:spcBef>
                <a:spcPts val="300"/>
              </a:spcBef>
            </a:pPr>
            <a:r>
              <a:rPr lang="pl-PL" b="1" dirty="0">
                <a:solidFill>
                  <a:srgbClr val="10B1A2"/>
                </a:solidFill>
              </a:rPr>
              <a:t>Dobry pomysł na biznes jest świetny, ale potrzeba więcej, aby go rozpocząć. Jak rozpoznać, czy Twój pomysł jest podstawą udanego biznesu? Ta lista kontrolna jest dobrym punktem wyjścia:</a:t>
            </a:r>
            <a:br>
              <a:rPr lang="en-IE" b="1" dirty="0">
                <a:solidFill>
                  <a:srgbClr val="10B1A2"/>
                </a:solidFill>
              </a:rPr>
            </a:br>
            <a:endParaRPr lang="en-IE" b="1" dirty="0">
              <a:solidFill>
                <a:srgbClr val="10B1A2"/>
              </a:solidFill>
            </a:endParaRPr>
          </a:p>
          <a:p>
            <a:pPr marL="457200" indent="-457200">
              <a:spcBef>
                <a:spcPts val="300"/>
              </a:spcBef>
              <a:buFont typeface="Wingdings" panose="05000000000000000000" pitchFamily="2" charset="2"/>
              <a:buChar char="ü"/>
            </a:pPr>
            <a:r>
              <a:rPr lang="pl-PL" dirty="0"/>
              <a:t>Twój biznes rozwiązuje problem</a:t>
            </a:r>
          </a:p>
          <a:p>
            <a:pPr marL="457200" indent="-457200">
              <a:spcBef>
                <a:spcPts val="300"/>
              </a:spcBef>
              <a:buFont typeface="Wingdings" panose="05000000000000000000" pitchFamily="2" charset="2"/>
              <a:buChar char="ü"/>
            </a:pPr>
            <a:r>
              <a:rPr lang="pl-PL" dirty="0"/>
              <a:t>Masz fundusze na Start-</a:t>
            </a:r>
            <a:r>
              <a:rPr lang="pl-PL" dirty="0" err="1"/>
              <a:t>up</a:t>
            </a:r>
            <a:endParaRPr lang="pl-PL" dirty="0"/>
          </a:p>
          <a:p>
            <a:pPr marL="457200" indent="-457200">
              <a:spcBef>
                <a:spcPts val="300"/>
              </a:spcBef>
              <a:buFont typeface="Wingdings" panose="05000000000000000000" pitchFamily="2" charset="2"/>
              <a:buChar char="ü"/>
            </a:pPr>
            <a:r>
              <a:rPr lang="pl-PL" dirty="0"/>
              <a:t>Masz unikalny pomysł lub propozycję biznesową</a:t>
            </a:r>
          </a:p>
          <a:p>
            <a:pPr marL="457200" indent="-457200">
              <a:spcBef>
                <a:spcPts val="300"/>
              </a:spcBef>
              <a:buFont typeface="Wingdings" panose="05000000000000000000" pitchFamily="2" charset="2"/>
              <a:buChar char="ü"/>
            </a:pPr>
            <a:r>
              <a:rPr lang="pl-PL" dirty="0"/>
              <a:t>Istnieje rynek docelowy dla Twojego produktu / pomysłu na biznes</a:t>
            </a:r>
          </a:p>
          <a:p>
            <a:pPr marL="457200" indent="-457200">
              <a:spcBef>
                <a:spcPts val="300"/>
              </a:spcBef>
              <a:buFont typeface="Wingdings" panose="05000000000000000000" pitchFamily="2" charset="2"/>
              <a:buChar char="ü"/>
            </a:pPr>
            <a:r>
              <a:rPr lang="pl-PL" dirty="0"/>
              <a:t>Możesz w prosty i szybki sposób odpowiedzieć na pytanie „dlaczego?”</a:t>
            </a:r>
          </a:p>
          <a:p>
            <a:pPr marL="457200" indent="-457200">
              <a:spcBef>
                <a:spcPts val="300"/>
              </a:spcBef>
              <a:buFont typeface="Wingdings" panose="05000000000000000000" pitchFamily="2" charset="2"/>
              <a:buChar char="ü"/>
            </a:pPr>
            <a:r>
              <a:rPr lang="pl-PL" dirty="0"/>
              <a:t>Przetestowałaś swój pomysł</a:t>
            </a:r>
          </a:p>
          <a:p>
            <a:pPr marL="457200" indent="-457200">
              <a:spcBef>
                <a:spcPts val="300"/>
              </a:spcBef>
              <a:buFont typeface="Wingdings" panose="05000000000000000000" pitchFamily="2" charset="2"/>
              <a:buChar char="ü"/>
            </a:pPr>
            <a:endParaRPr lang="pl-PL" dirty="0"/>
          </a:p>
          <a:p>
            <a:pPr marL="457200" indent="-457200">
              <a:spcBef>
                <a:spcPts val="300"/>
              </a:spcBef>
              <a:buFont typeface="Wingdings" panose="05000000000000000000" pitchFamily="2" charset="2"/>
              <a:buChar char="ü"/>
            </a:pPr>
            <a:endParaRPr lang="en-IE" dirty="0"/>
          </a:p>
          <a:p>
            <a:pPr>
              <a:spcBef>
                <a:spcPts val="300"/>
              </a:spcBef>
            </a:pPr>
            <a:endParaRPr lang="en-IE" dirty="0"/>
          </a:p>
          <a:p>
            <a:pPr>
              <a:spcBef>
                <a:spcPts val="300"/>
              </a:spcBef>
            </a:pPr>
            <a:r>
              <a:rPr lang="en-IE" sz="1000" b="1" dirty="0">
                <a:solidFill>
                  <a:srgbClr val="E63275"/>
                </a:solidFill>
              </a:rPr>
              <a:t>Source: </a:t>
            </a:r>
            <a:r>
              <a:rPr lang="en-IE" sz="1000" dirty="0">
                <a:hlinkClick r:id="rId2"/>
              </a:rPr>
              <a:t>https://innovation-village.com/seven-important-metrics-for-validating-your-business-idea/</a:t>
            </a:r>
            <a:endParaRPr lang="en-IE" sz="1000" dirty="0"/>
          </a:p>
        </p:txBody>
      </p:sp>
      <p:pic>
        <p:nvPicPr>
          <p:cNvPr id="3" name="Picture Placeholder 2"/>
          <p:cNvPicPr>
            <a:picLocks noGrp="1" noChangeAspect="1"/>
          </p:cNvPicPr>
          <p:nvPr>
            <p:ph type="pic" sz="quarter" idx="4294967295"/>
          </p:nvPr>
        </p:nvPicPr>
        <p:blipFill rotWithShape="1">
          <a:blip r:embed="rId3">
            <a:extLst>
              <a:ext uri="{28A0092B-C50C-407E-A947-70E740481C1C}">
                <a14:useLocalDpi xmlns:a14="http://schemas.microsoft.com/office/drawing/2010/main"/>
              </a:ext>
            </a:extLst>
          </a:blip>
          <a:srcRect l="22015" t="-48267" r="10402" b="4001"/>
          <a:stretch/>
        </p:blipFill>
        <p:spPr>
          <a:xfrm>
            <a:off x="1" y="1705126"/>
            <a:ext cx="3627728" cy="5152874"/>
          </a:xfrm>
        </p:spPr>
      </p:pic>
    </p:spTree>
    <p:extLst>
      <p:ext uri="{BB962C8B-B14F-4D97-AF65-F5344CB8AC3E}">
        <p14:creationId xmlns:p14="http://schemas.microsoft.com/office/powerpoint/2010/main" val="21567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143708" y="4733709"/>
            <a:ext cx="785328" cy="1056986"/>
          </a:xfrm>
        </p:spPr>
        <p:txBody>
          <a:bodyPr rtlCol="0">
            <a:normAutofit fontScale="85000" lnSpcReduction="20000"/>
          </a:bodyPr>
          <a:lstStyle/>
          <a:p>
            <a:pPr fontAlgn="auto">
              <a:spcAft>
                <a:spcPts val="0"/>
              </a:spcAft>
              <a:buFont typeface="Arial"/>
              <a:buNone/>
              <a:defRPr/>
            </a:pPr>
            <a:r>
              <a:rPr lang="en-US" dirty="0"/>
              <a:t>”</a:t>
            </a:r>
          </a:p>
        </p:txBody>
      </p:sp>
      <p:sp>
        <p:nvSpPr>
          <p:cNvPr id="6" name="Text Placeholder 5"/>
          <p:cNvSpPr>
            <a:spLocks noGrp="1"/>
          </p:cNvSpPr>
          <p:nvPr>
            <p:ph type="body" sz="quarter" idx="15"/>
          </p:nvPr>
        </p:nvSpPr>
        <p:spPr/>
        <p:txBody>
          <a:bodyPr rtlCol="0">
            <a:normAutofit fontScale="92500" lnSpcReduction="10000"/>
          </a:bodyPr>
          <a:lstStyle/>
          <a:p>
            <a:pPr fontAlgn="auto">
              <a:spcAft>
                <a:spcPts val="0"/>
              </a:spcAft>
              <a:buFont typeface="Arial"/>
              <a:buNone/>
              <a:defRPr/>
            </a:pPr>
            <a:r>
              <a:rPr lang="en-US" dirty="0"/>
              <a:t>“</a:t>
            </a:r>
          </a:p>
        </p:txBody>
      </p:sp>
      <p:sp>
        <p:nvSpPr>
          <p:cNvPr id="54276" name="Text Placeholder 3"/>
          <p:cNvSpPr>
            <a:spLocks noGrp="1"/>
          </p:cNvSpPr>
          <p:nvPr>
            <p:ph type="body" sz="quarter" idx="13"/>
          </p:nvPr>
        </p:nvSpPr>
        <p:spPr>
          <a:xfrm>
            <a:off x="505763" y="1991442"/>
            <a:ext cx="6056962" cy="2497338"/>
          </a:xfrm>
        </p:spPr>
        <p:txBody>
          <a:bodyPr anchor="t">
            <a:noAutofit/>
          </a:bodyPr>
          <a:lstStyle/>
          <a:p>
            <a:pPr>
              <a:spcBef>
                <a:spcPct val="0"/>
              </a:spcBef>
            </a:pPr>
            <a:r>
              <a:rPr lang="pl-PL" altLang="x-none" sz="2800" dirty="0"/>
              <a:t>Najlepsze firmy pochodzą ze złych osobistych doświadczeń ludzi. Jeśli tylko będziesz mieć oczy otwarte, znajdziesz coś, co Cię frustruje, a potem pomyślisz: „no cóż, może mógłbym to zrobić lepiej niż jest to zrobione”, i to jest właśnie biznes</a:t>
            </a:r>
          </a:p>
          <a:p>
            <a:pPr>
              <a:spcBef>
                <a:spcPct val="0"/>
              </a:spcBef>
            </a:pPr>
            <a:endParaRPr lang="pl-PL" altLang="x-none" sz="2800" dirty="0"/>
          </a:p>
          <a:p>
            <a:pPr>
              <a:spcBef>
                <a:spcPct val="0"/>
              </a:spcBef>
            </a:pPr>
            <a:endParaRPr lang="en-US" altLang="x-none" sz="2800"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11596" r="11596"/>
          <a:stretch>
            <a:fillRect/>
          </a:stretch>
        </p:blipFill>
        <p:spPr>
          <a:xfrm>
            <a:off x="8908764" y="1510587"/>
            <a:ext cx="3283236" cy="4274551"/>
          </a:xfrm>
        </p:spPr>
      </p:pic>
      <p:sp>
        <p:nvSpPr>
          <p:cNvPr id="54277" name="Rectangle 7"/>
          <p:cNvSpPr>
            <a:spLocks noChangeArrowheads="1"/>
          </p:cNvSpPr>
          <p:nvPr/>
        </p:nvSpPr>
        <p:spPr bwMode="auto">
          <a:xfrm>
            <a:off x="465931" y="5397500"/>
            <a:ext cx="5134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en-IE" altLang="x-none" b="1" dirty="0">
                <a:solidFill>
                  <a:schemeClr val="bg1"/>
                </a:solidFill>
              </a:rPr>
              <a:t>Richard Branson</a:t>
            </a:r>
          </a:p>
        </p:txBody>
      </p:sp>
      <p:sp>
        <p:nvSpPr>
          <p:cNvPr id="2" name="Rectangle 1">
            <a:extLst>
              <a:ext uri="{FF2B5EF4-FFF2-40B4-BE49-F238E27FC236}">
                <a16:creationId xmlns:a16="http://schemas.microsoft.com/office/drawing/2014/main" id="{AF603930-64C9-475F-B11E-67A9ADBA3A82}"/>
              </a:ext>
            </a:extLst>
          </p:cNvPr>
          <p:cNvSpPr/>
          <p:nvPr/>
        </p:nvSpPr>
        <p:spPr>
          <a:xfrm>
            <a:off x="0" y="475867"/>
            <a:ext cx="5944704" cy="584775"/>
          </a:xfrm>
          <a:prstGeom prst="rect">
            <a:avLst/>
          </a:prstGeom>
          <a:solidFill>
            <a:srgbClr val="10B1A2"/>
          </a:solidFill>
        </p:spPr>
        <p:txBody>
          <a:bodyPr wrap="none">
            <a:spAutoFit/>
          </a:bodyPr>
          <a:lstStyle/>
          <a:p>
            <a:pPr marL="457200" indent="-457200">
              <a:spcBef>
                <a:spcPts val="300"/>
              </a:spcBef>
              <a:buFont typeface="Wingdings" panose="05000000000000000000" pitchFamily="2" charset="2"/>
              <a:buChar char="ü"/>
            </a:pPr>
            <a:r>
              <a:rPr lang="pl-PL" sz="3200" dirty="0">
                <a:solidFill>
                  <a:schemeClr val="bg1"/>
                </a:solidFill>
              </a:rPr>
              <a:t>Twój biznes rozwiązuje problem</a:t>
            </a:r>
            <a:endParaRPr lang="en-IE" sz="3200" dirty="0">
              <a:solidFill>
                <a:schemeClr val="bg1"/>
              </a:solidFill>
            </a:endParaRPr>
          </a:p>
        </p:txBody>
      </p:sp>
    </p:spTree>
    <p:extLst>
      <p:ext uri="{BB962C8B-B14F-4D97-AF65-F5344CB8AC3E}">
        <p14:creationId xmlns:p14="http://schemas.microsoft.com/office/powerpoint/2010/main" val="203058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3"/>
          <p:cNvSpPr>
            <a:spLocks noGrp="1"/>
          </p:cNvSpPr>
          <p:nvPr>
            <p:ph type="body" sz="quarter" idx="13"/>
          </p:nvPr>
        </p:nvSpPr>
        <p:spPr>
          <a:xfrm>
            <a:off x="3731173" y="2005672"/>
            <a:ext cx="8397765" cy="1106036"/>
          </a:xfrm>
        </p:spPr>
        <p:txBody>
          <a:bodyPr>
            <a:normAutofit fontScale="77500" lnSpcReduction="20000"/>
          </a:bodyPr>
          <a:lstStyle/>
          <a:p>
            <a:r>
              <a:rPr lang="pl-PL" sz="3900" b="1" dirty="0">
                <a:solidFill>
                  <a:srgbClr val="E63275"/>
                </a:solidFill>
              </a:rPr>
              <a:t>Skoncentruj się na rozwiązywaniu rzeczywistych problemów i zaangażuj odbiorców docelowych w proces projektowania pomysłu na produkt / biznes</a:t>
            </a:r>
          </a:p>
          <a:p>
            <a:endParaRPr lang="pl-PL" sz="3900" b="1" dirty="0">
              <a:solidFill>
                <a:srgbClr val="E63275"/>
              </a:solidFill>
            </a:endParaRPr>
          </a:p>
          <a:p>
            <a:endParaRPr lang="pl-PL" sz="3900" b="1" dirty="0">
              <a:solidFill>
                <a:srgbClr val="E63275"/>
              </a:solidFill>
            </a:endParaRPr>
          </a:p>
          <a:p>
            <a:endParaRPr lang="pl-PL" sz="2800" b="1" dirty="0">
              <a:solidFill>
                <a:srgbClr val="10B1A2"/>
              </a:solidFill>
            </a:endParaRPr>
          </a:p>
          <a:p>
            <a:endParaRPr lang="en-US" sz="2800" b="1" dirty="0">
              <a:solidFill>
                <a:srgbClr val="10B1A2"/>
              </a:solidFill>
            </a:endParaRPr>
          </a:p>
        </p:txBody>
      </p:sp>
      <p:sp>
        <p:nvSpPr>
          <p:cNvPr id="43010" name="Text Placeholder 4"/>
          <p:cNvSpPr>
            <a:spLocks noGrp="1"/>
          </p:cNvSpPr>
          <p:nvPr>
            <p:ph type="body" sz="quarter" idx="14"/>
          </p:nvPr>
        </p:nvSpPr>
        <p:spPr>
          <a:xfrm>
            <a:off x="3762704" y="2925586"/>
            <a:ext cx="8366234" cy="3975101"/>
          </a:xfrm>
        </p:spPr>
        <p:txBody>
          <a:bodyPr/>
          <a:lstStyle/>
          <a:p>
            <a:pPr>
              <a:spcBef>
                <a:spcPts val="300"/>
              </a:spcBef>
            </a:pPr>
            <a:r>
              <a:rPr lang="pl-PL" dirty="0"/>
              <a:t>Wielu przedsiębiorców traci cenny czas i pieniądze na opracowywanie koncepcji lub produktu, ponieważ okazuje się, że ich produkt / rozwiązanie nie stworzyło wartości dla jego użytkowników.</a:t>
            </a:r>
          </a:p>
          <a:p>
            <a:pPr>
              <a:spcBef>
                <a:spcPts val="300"/>
              </a:spcBef>
            </a:pPr>
            <a:r>
              <a:rPr lang="pl-PL" dirty="0"/>
              <a:t>Najlepszym sposobem, aby upewnić się, że pomysł na produkt / biznes jest odpowiedni, jest rozmowa z ludźmi, dla których projektujesz.</a:t>
            </a:r>
          </a:p>
          <a:p>
            <a:pPr>
              <a:spcBef>
                <a:spcPts val="300"/>
              </a:spcBef>
            </a:pPr>
            <a:r>
              <a:rPr lang="pl-PL" b="1" dirty="0">
                <a:solidFill>
                  <a:srgbClr val="10B1A2"/>
                </a:solidFill>
              </a:rPr>
              <a:t>KLUCZOWE DZIAŁANIA</a:t>
            </a:r>
          </a:p>
          <a:p>
            <a:pPr>
              <a:spcBef>
                <a:spcPts val="300"/>
              </a:spcBef>
            </a:pPr>
            <a:r>
              <a:rPr lang="pl-PL" b="1" dirty="0">
                <a:solidFill>
                  <a:srgbClr val="10B1A2"/>
                </a:solidFill>
              </a:rPr>
              <a:t>Porozmawiaj z 40-50 osobami, zanim zdecydujesz się na podejście.</a:t>
            </a:r>
          </a:p>
          <a:p>
            <a:pPr>
              <a:spcBef>
                <a:spcPts val="300"/>
              </a:spcBef>
            </a:pPr>
            <a:r>
              <a:rPr lang="pl-PL" b="1" dirty="0">
                <a:solidFill>
                  <a:srgbClr val="10B1A2"/>
                </a:solidFill>
              </a:rPr>
              <a:t>Zachowaj otwarty umysł i nie bój się zmieniać kierunków.</a:t>
            </a:r>
          </a:p>
          <a:p>
            <a:pPr>
              <a:spcBef>
                <a:spcPts val="300"/>
              </a:spcBef>
            </a:pPr>
            <a:endParaRPr lang="pl-PL" dirty="0"/>
          </a:p>
          <a:p>
            <a:pPr>
              <a:spcBef>
                <a:spcPts val="300"/>
              </a:spcBef>
            </a:pPr>
            <a:endParaRPr lang="en-IE" dirty="0"/>
          </a:p>
        </p:txBody>
      </p:sp>
      <p:pic>
        <p:nvPicPr>
          <p:cNvPr id="3" name="Picture 2" descr="A group of people sitting at a table looking at a computer&#10;&#10;Description automatically generated">
            <a:extLst>
              <a:ext uri="{FF2B5EF4-FFF2-40B4-BE49-F238E27FC236}">
                <a16:creationId xmlns:a16="http://schemas.microsoft.com/office/drawing/2014/main" id="{86D9033C-8C4C-4755-A98B-988836B475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258"/>
          <a:stretch/>
        </p:blipFill>
        <p:spPr>
          <a:xfrm>
            <a:off x="157655" y="2316021"/>
            <a:ext cx="3153104" cy="3094918"/>
          </a:xfrm>
          <a:prstGeom prst="ellipse">
            <a:avLst/>
          </a:prstGeom>
        </p:spPr>
      </p:pic>
      <p:sp>
        <p:nvSpPr>
          <p:cNvPr id="5" name="Rectangle 4">
            <a:extLst>
              <a:ext uri="{FF2B5EF4-FFF2-40B4-BE49-F238E27FC236}">
                <a16:creationId xmlns:a16="http://schemas.microsoft.com/office/drawing/2014/main" id="{C839CBB3-BD54-439C-90C9-046C5E8285D4}"/>
              </a:ext>
            </a:extLst>
          </p:cNvPr>
          <p:cNvSpPr/>
          <p:nvPr/>
        </p:nvSpPr>
        <p:spPr>
          <a:xfrm>
            <a:off x="3699642" y="678030"/>
            <a:ext cx="8429296" cy="1077218"/>
          </a:xfrm>
          <a:prstGeom prst="rect">
            <a:avLst/>
          </a:prstGeom>
          <a:solidFill>
            <a:srgbClr val="10B1A2"/>
          </a:solidFill>
        </p:spPr>
        <p:txBody>
          <a:bodyPr wrap="square">
            <a:spAutoFit/>
          </a:bodyPr>
          <a:lstStyle/>
          <a:p>
            <a:pPr>
              <a:spcBef>
                <a:spcPts val="300"/>
              </a:spcBef>
            </a:pPr>
            <a:r>
              <a:rPr lang="pl-PL" sz="3200">
                <a:solidFill>
                  <a:schemeClr val="bg1"/>
                </a:solidFill>
              </a:rPr>
              <a:t>Najważniejsza wskazówka, aby upewnić się, że pomysł na biznes rozwiązuje problem</a:t>
            </a:r>
            <a:endParaRPr lang="en-IE" sz="32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8" y="1586974"/>
            <a:ext cx="6609740" cy="4729743"/>
          </a:xfrm>
        </p:spPr>
        <p:txBody>
          <a:bodyPr anchor="t">
            <a:noAutofit/>
          </a:bodyPr>
          <a:lstStyle/>
          <a:p>
            <a:pPr algn="just">
              <a:spcBef>
                <a:spcPct val="0"/>
              </a:spcBef>
            </a:pPr>
            <a:r>
              <a:rPr lang="pl-PL" altLang="x-none" sz="2400" i="0" dirty="0"/>
              <a:t>Aby uzyskać finansowanie, Twój pomysł na biznes musi:</a:t>
            </a:r>
          </a:p>
          <a:p>
            <a:pPr algn="just">
              <a:spcBef>
                <a:spcPct val="0"/>
              </a:spcBef>
            </a:pPr>
            <a:endParaRPr lang="pl-PL" altLang="x-none" sz="2400" i="0" dirty="0"/>
          </a:p>
          <a:p>
            <a:pPr marL="342900" indent="-342900" algn="just">
              <a:spcBef>
                <a:spcPct val="0"/>
              </a:spcBef>
              <a:buFont typeface="Arial" panose="020B0604020202020204" pitchFamily="34" charset="0"/>
              <a:buChar char="•"/>
            </a:pPr>
            <a:r>
              <a:rPr lang="pl-PL" altLang="x-none" sz="2400" i="0" dirty="0"/>
              <a:t>Być oparty na badaniach - czy potrafisz zidentyfikować i pokazać potrzebę swojego produktu?</a:t>
            </a:r>
          </a:p>
          <a:p>
            <a:pPr algn="just">
              <a:spcBef>
                <a:spcPct val="0"/>
              </a:spcBef>
            </a:pPr>
            <a:endParaRPr lang="pl-PL" altLang="x-none" sz="2400" i="0" dirty="0"/>
          </a:p>
          <a:p>
            <a:pPr marL="342900" indent="-342900" algn="just">
              <a:spcBef>
                <a:spcPct val="0"/>
              </a:spcBef>
              <a:buFont typeface="Arial" panose="020B0604020202020204" pitchFamily="34" charset="0"/>
              <a:buChar char="•"/>
            </a:pPr>
            <a:r>
              <a:rPr lang="pl-PL" altLang="x-none" sz="2400" i="0" dirty="0"/>
              <a:t>Musi być innowacyjny - czy możesz pokazać / wyjaśnić, w jaki sposób robisz coś wyjątkowego?</a:t>
            </a:r>
          </a:p>
          <a:p>
            <a:pPr algn="just">
              <a:spcBef>
                <a:spcPct val="0"/>
              </a:spcBef>
            </a:pPr>
            <a:endParaRPr lang="pl-PL" altLang="x-none" sz="2400" i="0" dirty="0"/>
          </a:p>
          <a:p>
            <a:pPr marL="342900" indent="-342900" algn="just">
              <a:spcBef>
                <a:spcPct val="0"/>
              </a:spcBef>
              <a:buFont typeface="Arial" panose="020B0604020202020204" pitchFamily="34" charset="0"/>
              <a:buChar char="•"/>
            </a:pPr>
            <a:r>
              <a:rPr lang="pl-PL" altLang="x-none" sz="2400" i="0" dirty="0"/>
              <a:t>Masz wzrost / szerszy potencjał gospodarczy - jak możesz pokazać inwestorom dobry zwrot z inwestycji i jaki to będzie zwrot?</a:t>
            </a:r>
          </a:p>
          <a:p>
            <a:pPr algn="just">
              <a:spcBef>
                <a:spcPct val="0"/>
              </a:spcBef>
            </a:pPr>
            <a:endParaRPr lang="pl-PL"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0" y="118153"/>
            <a:ext cx="5859262" cy="1077218"/>
          </a:xfrm>
          <a:prstGeom prst="rect">
            <a:avLst/>
          </a:prstGeom>
          <a:solidFill>
            <a:srgbClr val="10B1A2"/>
          </a:solidFill>
        </p:spPr>
        <p:txBody>
          <a:bodyPr wrap="square">
            <a:spAutoFit/>
          </a:bodyPr>
          <a:lstStyle/>
          <a:p>
            <a:pPr marL="457200" indent="-457200" algn="ctr">
              <a:spcBef>
                <a:spcPts val="300"/>
              </a:spcBef>
              <a:buFont typeface="Wingdings" panose="05000000000000000000" pitchFamily="2" charset="2"/>
              <a:buChar char="ü"/>
            </a:pPr>
            <a:r>
              <a:rPr lang="pl-PL" sz="3200" dirty="0">
                <a:solidFill>
                  <a:schemeClr val="bg1"/>
                </a:solidFill>
              </a:rPr>
              <a:t>Twoja firma może uzyskać finansowanie</a:t>
            </a:r>
          </a:p>
        </p:txBody>
      </p:sp>
      <p:pic>
        <p:nvPicPr>
          <p:cNvPr id="4" name="Picture 3" descr="A close up of text on a white background&#10;&#10;Description automatically generated">
            <a:extLst>
              <a:ext uri="{FF2B5EF4-FFF2-40B4-BE49-F238E27FC236}">
                <a16:creationId xmlns:a16="http://schemas.microsoft.com/office/drawing/2014/main" id="{1021DD96-DA92-4395-81A1-A29F6CB985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5400000">
            <a:off x="7812897" y="1736363"/>
            <a:ext cx="4930363" cy="2949931"/>
          </a:xfrm>
          <a:prstGeom prst="rect">
            <a:avLst/>
          </a:prstGeom>
        </p:spPr>
      </p:pic>
      <p:sp>
        <p:nvSpPr>
          <p:cNvPr id="15" name="Rectangle 14">
            <a:extLst>
              <a:ext uri="{FF2B5EF4-FFF2-40B4-BE49-F238E27FC236}">
                <a16:creationId xmlns:a16="http://schemas.microsoft.com/office/drawing/2014/main" id="{36B0A931-8B35-4D6B-B7A4-FFF5E0EF60C9}"/>
              </a:ext>
            </a:extLst>
          </p:cNvPr>
          <p:cNvSpPr/>
          <p:nvPr/>
        </p:nvSpPr>
        <p:spPr>
          <a:xfrm>
            <a:off x="0" y="6103409"/>
            <a:ext cx="6027938" cy="461665"/>
          </a:xfrm>
          <a:prstGeom prst="rect">
            <a:avLst/>
          </a:prstGeom>
          <a:solidFill>
            <a:srgbClr val="CEDA29"/>
          </a:solidFill>
        </p:spPr>
        <p:txBody>
          <a:bodyPr wrap="square">
            <a:spAutoFit/>
          </a:bodyPr>
          <a:lstStyle/>
          <a:p>
            <a:pPr>
              <a:spcBef>
                <a:spcPts val="300"/>
              </a:spcBef>
            </a:pPr>
            <a:r>
              <a:rPr lang="pl-PL" sz="2400" dirty="0">
                <a:solidFill>
                  <a:schemeClr val="bg1"/>
                </a:solidFill>
              </a:rPr>
              <a:t>Więcej o finansowaniu w Module 8</a:t>
            </a:r>
            <a:endParaRPr lang="en-IE" sz="2400" dirty="0">
              <a:solidFill>
                <a:schemeClr val="bg1"/>
              </a:solidFill>
            </a:endParaRPr>
          </a:p>
        </p:txBody>
      </p:sp>
    </p:spTree>
    <p:extLst>
      <p:ext uri="{BB962C8B-B14F-4D97-AF65-F5344CB8AC3E}">
        <p14:creationId xmlns:p14="http://schemas.microsoft.com/office/powerpoint/2010/main" val="242296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11640</TotalTime>
  <Words>4720</Words>
  <Application>Microsoft Office PowerPoint</Application>
  <PresentationFormat>Panoramiczny</PresentationFormat>
  <Paragraphs>351</Paragraphs>
  <Slides>54</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54</vt:i4>
      </vt:variant>
    </vt:vector>
  </HeadingPairs>
  <TitlesOfParts>
    <vt:vector size="62" baseType="lpstr">
      <vt:lpstr>Arial</vt:lpstr>
      <vt:lpstr>Calibri</vt:lpstr>
      <vt:lpstr>Calibri Light</vt:lpstr>
      <vt:lpstr>Lucida Grande</vt:lpstr>
      <vt:lpstr>Quattrocento Sans</vt:lpstr>
      <vt:lpstr>Times New Roman</vt:lpstr>
      <vt:lpstr>Wingdings</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User</cp:lastModifiedBy>
  <cp:revision>632</cp:revision>
  <dcterms:created xsi:type="dcterms:W3CDTF">2018-09-19T09:23:58Z</dcterms:created>
  <dcterms:modified xsi:type="dcterms:W3CDTF">2020-08-11T09:53:27Z</dcterms:modified>
</cp:coreProperties>
</file>