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310" r:id="rId2"/>
    <p:sldId id="314" r:id="rId3"/>
    <p:sldId id="447" r:id="rId4"/>
    <p:sldId id="357" r:id="rId5"/>
    <p:sldId id="579" r:id="rId6"/>
    <p:sldId id="353" r:id="rId7"/>
    <p:sldId id="373" r:id="rId8"/>
    <p:sldId id="346" r:id="rId9"/>
    <p:sldId id="418" r:id="rId10"/>
    <p:sldId id="420" r:id="rId11"/>
    <p:sldId id="422" r:id="rId12"/>
    <p:sldId id="423" r:id="rId13"/>
    <p:sldId id="448" r:id="rId14"/>
    <p:sldId id="354" r:id="rId15"/>
    <p:sldId id="358" r:id="rId16"/>
    <p:sldId id="355" r:id="rId17"/>
    <p:sldId id="324" r:id="rId18"/>
    <p:sldId id="360" r:id="rId19"/>
    <p:sldId id="581" r:id="rId20"/>
    <p:sldId id="582" r:id="rId21"/>
    <p:sldId id="431" r:id="rId22"/>
    <p:sldId id="432" r:id="rId23"/>
    <p:sldId id="374" r:id="rId24"/>
    <p:sldId id="375" r:id="rId25"/>
    <p:sldId id="376" r:id="rId26"/>
    <p:sldId id="377" r:id="rId27"/>
    <p:sldId id="378" r:id="rId28"/>
    <p:sldId id="434" r:id="rId29"/>
    <p:sldId id="435" r:id="rId30"/>
    <p:sldId id="436" r:id="rId31"/>
    <p:sldId id="437" r:id="rId32"/>
    <p:sldId id="438" r:id="rId33"/>
    <p:sldId id="451" r:id="rId34"/>
    <p:sldId id="383" r:id="rId35"/>
    <p:sldId id="406" r:id="rId36"/>
    <p:sldId id="407" r:id="rId37"/>
    <p:sldId id="446" r:id="rId38"/>
    <p:sldId id="409" r:id="rId39"/>
    <p:sldId id="410" r:id="rId40"/>
    <p:sldId id="411" r:id="rId41"/>
    <p:sldId id="412" r:id="rId42"/>
    <p:sldId id="413" r:id="rId43"/>
    <p:sldId id="414" r:id="rId44"/>
    <p:sldId id="415" r:id="rId45"/>
    <p:sldId id="584" r:id="rId46"/>
    <p:sldId id="352" r:id="rId47"/>
    <p:sldId id="262" r:id="rId48"/>
    <p:sldId id="576" r:id="rId49"/>
    <p:sldId id="578" r:id="rId50"/>
    <p:sldId id="261" r:id="rId51"/>
    <p:sldId id="583" r:id="rId52"/>
    <p:sldId id="424" r:id="rId53"/>
    <p:sldId id="425" r:id="rId54"/>
    <p:sldId id="426" r:id="rId55"/>
    <p:sldId id="427" r:id="rId56"/>
    <p:sldId id="429" r:id="rId57"/>
    <p:sldId id="30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63275"/>
    <a:srgbClr val="CEDA29"/>
    <a:srgbClr val="6D6E6C"/>
    <a:srgbClr val="10B1A2"/>
    <a:srgbClr val="404040"/>
    <a:srgbClr val="392E85"/>
    <a:srgbClr val="404385"/>
    <a:srgbClr val="9EA735"/>
    <a:srgbClr val="174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4" autoAdjust="0"/>
    <p:restoredTop sz="94729"/>
  </p:normalViewPr>
  <p:slideViewPr>
    <p:cSldViewPr snapToGrid="0" snapToObjects="1">
      <p:cViewPr varScale="1">
        <p:scale>
          <a:sx n="86" d="100"/>
          <a:sy n="86" d="100"/>
        </p:scale>
        <p:origin x="422" y="8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8/11/2020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8/11/2020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TO EMERGE">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EMERGE</a:t>
            </a:r>
            <a:r>
              <a:rPr lang="en-IE" sz="4400" b="1" i="0" u="none" strike="noStrike" kern="1200" baseline="0" dirty="0">
                <a:solidFill>
                  <a:schemeClr val="bg1"/>
                </a:solidFill>
                <a:effectLst/>
                <a:latin typeface="+mn-lt"/>
                <a:ea typeface="+mn-ea"/>
                <a:cs typeface="+mn-cs"/>
              </a:rPr>
              <a:t>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6539502" y="866550"/>
            <a:ext cx="5282381" cy="5909310"/>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EMERGE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EMERGE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10266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 y="2879179"/>
            <a:ext cx="609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sp>
        <p:nvSpPr>
          <p:cNvPr id="14"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7" name="Straight Connector 16"/>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8" name="Straight Connector 17"/>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7" name="Picture 16"/>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6371" y="5437528"/>
            <a:ext cx="690436" cy="673218"/>
          </a:xfrm>
          <a:prstGeom prst="rect">
            <a:avLst/>
          </a:prstGeom>
        </p:spPr>
      </p:pic>
      <p:pic>
        <p:nvPicPr>
          <p:cNvPr id="21" name="Picture 20"/>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482286" y="4911488"/>
            <a:ext cx="1363247" cy="1350410"/>
          </a:xfrm>
          <a:prstGeom prst="rect">
            <a:avLst/>
          </a:prstGeom>
        </p:spPr>
      </p:pic>
      <p:pic>
        <p:nvPicPr>
          <p:cNvPr id="22" name="Picture 21"/>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3896635" y="1516952"/>
            <a:ext cx="2227993" cy="222069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25" name="Picture 24"/>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323261" y="4419920"/>
            <a:ext cx="690436" cy="673218"/>
          </a:xfrm>
          <a:prstGeom prst="rect">
            <a:avLst/>
          </a:prstGeom>
        </p:spPr>
      </p:pic>
      <p:pic>
        <p:nvPicPr>
          <p:cNvPr id="28" name="Picture 27"/>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077246" y="4712644"/>
            <a:ext cx="1363247" cy="1350410"/>
          </a:xfrm>
          <a:prstGeom prst="rect">
            <a:avLst/>
          </a:prstGeom>
        </p:spPr>
      </p:pic>
      <p:pic>
        <p:nvPicPr>
          <p:cNvPr id="29" name="Picture 28"/>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5814086" y="915852"/>
            <a:ext cx="2227993" cy="222069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NAVY)">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8211"/>
            <a:chOff x="-1514707" y="-747091"/>
            <a:chExt cx="7840275" cy="7418211"/>
          </a:xfrm>
        </p:grpSpPr>
        <p:sp>
          <p:nvSpPr>
            <p:cNvPr id="18" name="Arc 17"/>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5" name="Picture 24"/>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6" name="Picture 25"/>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cxnSp>
        <p:nvCxnSpPr>
          <p:cNvPr id="27" name="Straight Connector 26"/>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1"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PINK)">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5245"/>
            <a:chOff x="-1514707" y="-747091"/>
            <a:chExt cx="7840275" cy="7415245"/>
          </a:xfrm>
        </p:grpSpPr>
        <p:sp>
          <p:nvSpPr>
            <p:cNvPr id="20" name="Arc 1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pic>
          <p:nvPicPr>
            <p:cNvPr id="31" name="Picture 30"/>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284438"/>
              <a:ext cx="1419105" cy="1383716"/>
            </a:xfrm>
            <a:prstGeom prst="rect">
              <a:avLst/>
            </a:prstGeom>
          </p:spPr>
        </p:pic>
        <p:pic>
          <p:nvPicPr>
            <p:cNvPr id="32" name="Picture 31"/>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825978" y="4665583"/>
              <a:ext cx="657487" cy="651295"/>
            </a:xfrm>
            <a:prstGeom prst="rect">
              <a:avLst/>
            </a:prstGeom>
          </p:spPr>
        </p:pic>
      </p:grp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5" name="Straight Connector 34"/>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TURQUOISE)">
    <p:spTree>
      <p:nvGrpSpPr>
        <p:cNvPr id="1" name=""/>
        <p:cNvGrpSpPr/>
        <p:nvPr/>
      </p:nvGrpSpPr>
      <p:grpSpPr>
        <a:xfrm>
          <a:off x="0" y="0"/>
          <a:ext cx="0" cy="0"/>
          <a:chOff x="0" y="0"/>
          <a:chExt cx="0" cy="0"/>
        </a:xfrm>
      </p:grpSpPr>
      <p:grpSp>
        <p:nvGrpSpPr>
          <p:cNvPr id="2" name="Group 1"/>
          <p:cNvGrpSpPr/>
          <p:nvPr userDrawn="1"/>
        </p:nvGrpSpPr>
        <p:grpSpPr>
          <a:xfrm>
            <a:off x="-1514707" y="-747091"/>
            <a:ext cx="7840275" cy="7418211"/>
            <a:chOff x="-1514707" y="-747091"/>
            <a:chExt cx="7840275" cy="7418211"/>
          </a:xfrm>
        </p:grpSpPr>
        <p:sp>
          <p:nvSpPr>
            <p:cNvPr id="20" name="Arc 1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Picture 24"/>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6" name="Picture 2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7" name="Picture 2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テキスト プレースホルダー 36"/>
          <p:cNvSpPr txBox="1">
            <a:spLocks/>
          </p:cNvSpPr>
          <p:nvPr userDrawn="1"/>
        </p:nvSpPr>
        <p:spPr bwMode="auto">
          <a:xfrm>
            <a:off x="285884" y="6389956"/>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2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29" name="Straight Connector 28"/>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LIME)">
    <p:spTree>
      <p:nvGrpSpPr>
        <p:cNvPr id="1" name=""/>
        <p:cNvGrpSpPr/>
        <p:nvPr/>
      </p:nvGrpSpPr>
      <p:grpSpPr>
        <a:xfrm>
          <a:off x="0" y="0"/>
          <a:ext cx="0" cy="0"/>
          <a:chOff x="0" y="0"/>
          <a:chExt cx="0" cy="0"/>
        </a:xfrm>
      </p:grpSpPr>
      <p:grpSp>
        <p:nvGrpSpPr>
          <p:cNvPr id="6" name="Group 5"/>
          <p:cNvGrpSpPr/>
          <p:nvPr userDrawn="1"/>
        </p:nvGrpSpPr>
        <p:grpSpPr>
          <a:xfrm>
            <a:off x="-1514707" y="-747091"/>
            <a:ext cx="7748306" cy="7418211"/>
            <a:chOff x="-1514707" y="-747091"/>
            <a:chExt cx="7748306" cy="7418211"/>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6" name="Picture 2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99580">
              <a:off x="4206166" y="82689"/>
              <a:ext cx="2027433" cy="1976874"/>
            </a:xfrm>
            <a:prstGeom prst="rect">
              <a:avLst/>
            </a:prstGeom>
          </p:spPr>
        </p:pic>
        <p:pic>
          <p:nvPicPr>
            <p:cNvPr id="27" name="Picture 2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754778" y="4642672"/>
              <a:ext cx="724821" cy="722447"/>
            </a:xfrm>
            <a:prstGeom prst="rect">
              <a:avLst/>
            </a:prstGeom>
          </p:spPr>
        </p:pic>
      </p:grp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p:cNvSpPr>
            <a:spLocks noGrp="1"/>
          </p:cNvSpPr>
          <p:nvPr userDrawn="1">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userDrawn="1">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userDrawn="1">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29" name="Straight Connector 28"/>
          <p:cNvCxnSpPr/>
          <p:nvPr userDrawn="1"/>
        </p:nvCxnSpPr>
        <p:spPr>
          <a:xfrm flipH="1">
            <a:off x="6207098" y="1711826"/>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NAVY)">
    <p:spTree>
      <p:nvGrpSpPr>
        <p:cNvPr id="1" name=""/>
        <p:cNvGrpSpPr/>
        <p:nvPr/>
      </p:nvGrpSpPr>
      <p:grpSpPr>
        <a:xfrm>
          <a:off x="0" y="0"/>
          <a:ext cx="0" cy="0"/>
          <a:chOff x="0" y="0"/>
          <a:chExt cx="0" cy="0"/>
        </a:xfrm>
      </p:grpSpPr>
      <p:grpSp>
        <p:nvGrpSpPr>
          <p:cNvPr id="32" name="Group 31"/>
          <p:cNvGrpSpPr/>
          <p:nvPr userDrawn="1"/>
        </p:nvGrpSpPr>
        <p:grpSpPr>
          <a:xfrm flipH="1">
            <a:off x="5868795" y="-718410"/>
            <a:ext cx="7840275" cy="7418211"/>
            <a:chOff x="-1514707" y="-747091"/>
            <a:chExt cx="7840275" cy="7418211"/>
          </a:xfrm>
        </p:grpSpPr>
        <p:sp>
          <p:nvSpPr>
            <p:cNvPr id="33" name="Arc 3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5" name="Picture 34"/>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36" name="Picture 3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37" name="Picture 36"/>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PINK)">
    <p:spTree>
      <p:nvGrpSpPr>
        <p:cNvPr id="1" name=""/>
        <p:cNvGrpSpPr/>
        <p:nvPr/>
      </p:nvGrpSpPr>
      <p:grpSpPr>
        <a:xfrm>
          <a:off x="0" y="0"/>
          <a:ext cx="0" cy="0"/>
          <a:chOff x="0" y="0"/>
          <a:chExt cx="0" cy="0"/>
        </a:xfrm>
      </p:grpSpPr>
      <p:grpSp>
        <p:nvGrpSpPr>
          <p:cNvPr id="25" name="Group 24"/>
          <p:cNvGrpSpPr/>
          <p:nvPr userDrawn="1"/>
        </p:nvGrpSpPr>
        <p:grpSpPr>
          <a:xfrm flipH="1">
            <a:off x="5854282" y="-721714"/>
            <a:ext cx="7840275" cy="7415245"/>
            <a:chOff x="-1514707" y="-747091"/>
            <a:chExt cx="7840275" cy="7415245"/>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284438"/>
              <a:ext cx="1419105" cy="1383716"/>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825978" y="4665583"/>
              <a:ext cx="657487" cy="651295"/>
            </a:xfrm>
            <a:prstGeom prst="rect">
              <a:avLst/>
            </a:prstGeom>
          </p:spPr>
        </p:pic>
      </p:grp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ERGE - FONT TYPEFACE &amp; SIZ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EMERGE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469531"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EMERGE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7098716"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TURQUOISE)">
    <p:spTree>
      <p:nvGrpSpPr>
        <p:cNvPr id="1" name=""/>
        <p:cNvGrpSpPr/>
        <p:nvPr/>
      </p:nvGrpSpPr>
      <p:grpSpPr>
        <a:xfrm>
          <a:off x="0" y="0"/>
          <a:ext cx="0" cy="0"/>
          <a:chOff x="0" y="0"/>
          <a:chExt cx="0" cy="0"/>
        </a:xfrm>
      </p:grpSpPr>
      <p:grpSp>
        <p:nvGrpSpPr>
          <p:cNvPr id="25" name="Group 24"/>
          <p:cNvGrpSpPr/>
          <p:nvPr userDrawn="1"/>
        </p:nvGrpSpPr>
        <p:grpSpPr>
          <a:xfrm flipH="1">
            <a:off x="5855348" y="-713039"/>
            <a:ext cx="7840275" cy="7418211"/>
            <a:chOff x="-1514707" y="-747091"/>
            <a:chExt cx="7840275" cy="7418211"/>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4780799" y="4611219"/>
              <a:ext cx="690436" cy="673218"/>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097575" y="-105032"/>
              <a:ext cx="2227993" cy="2220696"/>
            </a:xfrm>
            <a:prstGeom prst="rect">
              <a:avLst/>
            </a:prstGeom>
          </p:spPr>
        </p:pic>
      </p:grpSp>
      <p:sp>
        <p:nvSpPr>
          <p:cNvPr id="40"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LIME)">
    <p:spTree>
      <p:nvGrpSpPr>
        <p:cNvPr id="1" name=""/>
        <p:cNvGrpSpPr/>
        <p:nvPr/>
      </p:nvGrpSpPr>
      <p:grpSpPr>
        <a:xfrm>
          <a:off x="0" y="0"/>
          <a:ext cx="0" cy="0"/>
          <a:chOff x="0" y="0"/>
          <a:chExt cx="0" cy="0"/>
        </a:xfrm>
      </p:grpSpPr>
      <p:grpSp>
        <p:nvGrpSpPr>
          <p:cNvPr id="25" name="Group 24"/>
          <p:cNvGrpSpPr/>
          <p:nvPr userDrawn="1"/>
        </p:nvGrpSpPr>
        <p:grpSpPr>
          <a:xfrm flipH="1">
            <a:off x="5961857" y="-711233"/>
            <a:ext cx="7748306" cy="7418211"/>
            <a:chOff x="-1514707" y="-747091"/>
            <a:chExt cx="7748306" cy="7418211"/>
          </a:xfrm>
        </p:grpSpPr>
        <p:sp>
          <p:nvSpPr>
            <p:cNvPr id="26" name="Arc 25"/>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114696" y="5320710"/>
              <a:ext cx="1363247" cy="1350410"/>
            </a:xfrm>
            <a:prstGeom prst="rect">
              <a:avLst/>
            </a:prstGeom>
          </p:spPr>
        </p:pic>
        <p:pic>
          <p:nvPicPr>
            <p:cNvPr id="29" name="Picture 28"/>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99580">
              <a:off x="4206166" y="82689"/>
              <a:ext cx="2027433" cy="1976874"/>
            </a:xfrm>
            <a:prstGeom prst="rect">
              <a:avLst/>
            </a:prstGeom>
          </p:spPr>
        </p:pic>
        <p:pic>
          <p:nvPicPr>
            <p:cNvPr id="30" name="Picture 29"/>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a:off x="4754778" y="4642672"/>
              <a:ext cx="724821" cy="722447"/>
            </a:xfrm>
            <a:prstGeom prst="rect">
              <a:avLst/>
            </a:prstGeom>
          </p:spPr>
        </p:pic>
      </p:grpSp>
      <p:sp>
        <p:nvSpPr>
          <p:cNvPr id="41"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32" name="Straight Connector 31"/>
          <p:cNvCxnSpPr/>
          <p:nvPr userDrawn="1"/>
        </p:nvCxnSpPr>
        <p:spPr>
          <a:xfrm flipH="1">
            <a:off x="178507" y="1724532"/>
            <a:ext cx="5569265"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NAVY)">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7"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28" name="Picture 2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pic>
        <p:nvPicPr>
          <p:cNvPr id="29" name="Picture 2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rot="21300420" flipH="1">
            <a:off x="53262" y="3174707"/>
            <a:ext cx="1313993" cy="128122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 Top - Text Bottom (PINK)">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7"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16" name="Picture 15"/>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1300420" flipH="1">
            <a:off x="53261" y="3152958"/>
            <a:ext cx="1313993" cy="1281225"/>
          </a:xfrm>
          <a:prstGeom prst="rect">
            <a:avLst/>
          </a:prstGeom>
        </p:spPr>
      </p:pic>
      <p:pic>
        <p:nvPicPr>
          <p:cNvPr id="19" name="Picture 1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10950261" y="3294529"/>
            <a:ext cx="1167434" cy="116361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TURQUOISE)">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1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18" name="Picture 17"/>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pic>
        <p:nvPicPr>
          <p:cNvPr id="19" name="Picture 18"/>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29652" y="3095929"/>
            <a:ext cx="1450169" cy="1445419"/>
          </a:xfrm>
          <a:prstGeom prst="rect">
            <a:avLst/>
          </a:prstGeom>
        </p:spPr>
      </p:pic>
    </p:spTree>
    <p:extLst>
      <p:ext uri="{BB962C8B-B14F-4D97-AF65-F5344CB8AC3E}">
        <p14:creationId xmlns:p14="http://schemas.microsoft.com/office/powerpoint/2010/main" val="1602680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LIM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2"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pic>
        <p:nvPicPr>
          <p:cNvPr id="24" name="Picture 23"/>
          <p:cNvPicPr>
            <a:picLocks noChangeAspect="1"/>
          </p:cNvPicPr>
          <p:nvPr userDrawn="1"/>
        </p:nvPicPr>
        <p:blipFill>
          <a:blip r:embed="rId3">
            <a:alphaModFix amt="80000"/>
            <a:extLst>
              <a:ext uri="{28A0092B-C50C-407E-A947-70E740481C1C}">
                <a14:useLocalDpi xmlns:a14="http://schemas.microsoft.com/office/drawing/2010/main" val="0"/>
              </a:ext>
            </a:extLst>
          </a:blip>
          <a:stretch>
            <a:fillRect/>
          </a:stretch>
        </p:blipFill>
        <p:spPr>
          <a:xfrm rot="21300420" flipH="1">
            <a:off x="53261" y="3152958"/>
            <a:ext cx="1313993" cy="1281225"/>
          </a:xfrm>
          <a:prstGeom prst="rect">
            <a:avLst/>
          </a:prstGeom>
        </p:spPr>
      </p:pic>
      <p:pic>
        <p:nvPicPr>
          <p:cNvPr id="25" name="Picture 24"/>
          <p:cNvPicPr>
            <a:picLocks noChangeAspect="1"/>
          </p:cNvPicPr>
          <p:nvPr userDrawn="1"/>
        </p:nvPicPr>
        <p:blipFill>
          <a:blip r:embed="rId4">
            <a:alphaModFix amt="80000"/>
            <a:extLst>
              <a:ext uri="{28A0092B-C50C-407E-A947-70E740481C1C}">
                <a14:useLocalDpi xmlns:a14="http://schemas.microsoft.com/office/drawing/2010/main" val="0"/>
              </a:ext>
            </a:extLst>
          </a:blip>
          <a:stretch>
            <a:fillRect/>
          </a:stretch>
        </p:blipFill>
        <p:spPr>
          <a:xfrm flipH="1">
            <a:off x="11026587" y="3382252"/>
            <a:ext cx="1086833" cy="107659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NAVY)">
    <p:spTree>
      <p:nvGrpSpPr>
        <p:cNvPr id="1" name=""/>
        <p:cNvGrpSpPr/>
        <p:nvPr/>
      </p:nvGrpSpPr>
      <p:grpSpPr>
        <a:xfrm>
          <a:off x="0" y="0"/>
          <a:ext cx="0" cy="0"/>
          <a:chOff x="0" y="0"/>
          <a:chExt cx="0" cy="0"/>
        </a:xfrm>
      </p:grpSpPr>
      <p:sp>
        <p:nvSpPr>
          <p:cNvPr id="34" name="Freeform 33"/>
          <p:cNvSpPr/>
          <p:nvPr userDrawn="1"/>
        </p:nvSpPr>
        <p:spPr>
          <a:xfrm>
            <a:off x="0" y="0"/>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7" name="Picture 16"/>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9" name="Picture 18"/>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20" name="Picture 19"/>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Divider slide (PINK)">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1" name="Picture 10"/>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2" name="Picture 1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4" name="Picture 13"/>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TURQUOISE)">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4" name="Picture 13"/>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5" name="Picture 14"/>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311624" y="5825975"/>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920919" y="2330561"/>
            <a:ext cx="933458" cy="91018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LIM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20" name="Picture 1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pic>
        <p:nvPicPr>
          <p:cNvPr id="25" name="Picture 24"/>
          <p:cNvPicPr>
            <a:picLocks noChangeAspect="1"/>
          </p:cNvPicPr>
          <p:nvPr userDrawn="1"/>
        </p:nvPicPr>
        <p:blipFill rotWithShape="1">
          <a:blip r:embed="rId4">
            <a:alphaModFix/>
            <a:extLst>
              <a:ext uri="{28A0092B-C50C-407E-A947-70E740481C1C}">
                <a14:useLocalDpi xmlns:a14="http://schemas.microsoft.com/office/drawing/2010/main" val="0"/>
              </a:ext>
            </a:extLst>
          </a:blip>
          <a:srcRect t="15809"/>
          <a:stretch/>
        </p:blipFill>
        <p:spPr>
          <a:xfrm>
            <a:off x="6370850" y="0"/>
            <a:ext cx="2446525" cy="2040365"/>
          </a:xfrm>
          <a:prstGeom prst="rect">
            <a:avLst/>
          </a:prstGeom>
        </p:spPr>
      </p:pic>
      <p:pic>
        <p:nvPicPr>
          <p:cNvPr id="27" name="Picture 26"/>
          <p:cNvPicPr>
            <a:picLocks noChangeAspect="1"/>
          </p:cNvPicPr>
          <p:nvPr userDrawn="1"/>
        </p:nvPicPr>
        <p:blipFill rotWithShape="1">
          <a:blip r:embed="rId5">
            <a:alphaModFix/>
            <a:extLst>
              <a:ext uri="{28A0092B-C50C-407E-A947-70E740481C1C}">
                <a14:useLocalDpi xmlns:a14="http://schemas.microsoft.com/office/drawing/2010/main" val="0"/>
              </a:ext>
            </a:extLst>
          </a:blip>
          <a:srcRect t="4246" r="6150" b="6691"/>
          <a:stretch/>
        </p:blipFill>
        <p:spPr>
          <a:xfrm>
            <a:off x="7895914" y="2475120"/>
            <a:ext cx="921461" cy="871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ERGE - ICONS">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1" y="491138"/>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EMERGE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VY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74F72"/>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174F7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2" name="Oval 11"/>
          <p:cNvSpPr/>
          <p:nvPr userDrawn="1"/>
        </p:nvSpPr>
        <p:spPr>
          <a:xfrm>
            <a:off x="970490" y="635000"/>
            <a:ext cx="1010710" cy="1010710"/>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63275"/>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E63275"/>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6891BDF3-DA1A-7243-9207-3E5C1BA21972}"/>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05074226-DE10-B54B-8D12-03830EC16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URQUOIS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0B1A2"/>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5645F5D3-22C5-554A-8DA3-4466DE33548A}"/>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1D309FEB-99DF-D143-AACC-D695D0C8F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M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CEDA29"/>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CEDA29"/>
                </a:solidFill>
                <a:latin typeface="+mn-lt"/>
              </a:defRPr>
            </a:lvl1pPr>
          </a:lstStyle>
          <a:p>
            <a:pPr lvl="0"/>
            <a:r>
              <a:rPr lang="en-US" dirty="0"/>
              <a:t>TITLE</a:t>
            </a:r>
          </a:p>
        </p:txBody>
      </p:sp>
      <p:sp>
        <p:nvSpPr>
          <p:cNvPr id="10" name="Oval 9"/>
          <p:cNvSpPr/>
          <p:nvPr userDrawn="1"/>
        </p:nvSpPr>
        <p:spPr>
          <a:xfrm>
            <a:off x="970490" y="635000"/>
            <a:ext cx="1010710" cy="1010710"/>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テキスト プレースホルダー 36">
            <a:extLst>
              <a:ext uri="{FF2B5EF4-FFF2-40B4-BE49-F238E27FC236}">
                <a16:creationId xmlns:a16="http://schemas.microsoft.com/office/drawing/2014/main" id="{FDE08594-2FC4-A945-BD9F-0E410A21E38C}"/>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a:extLst>
              <a:ext uri="{FF2B5EF4-FFF2-40B4-BE49-F238E27FC236}">
                <a16:creationId xmlns:a16="http://schemas.microsoft.com/office/drawing/2014/main" id="{D548C730-A3DF-6F40-8CEB-60F138946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ICON CIRCLE (PINK)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63275"/>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URQUOIS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0B1A2"/>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4" name="Oval 13"/>
          <p:cNvSpPr/>
          <p:nvPr userDrawn="1"/>
        </p:nvSpPr>
        <p:spPr>
          <a:xfrm>
            <a:off x="928811" y="1274475"/>
            <a:ext cx="1061075" cy="1067983"/>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M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CEDA29"/>
                </a:solidFill>
                <a:latin typeface="+mn-lt"/>
              </a:defRPr>
            </a:lvl1pPr>
          </a:lstStyle>
          <a:p>
            <a:pPr lvl="0"/>
            <a:r>
              <a:rPr lang="en-US" dirty="0"/>
              <a:t>TITLE</a:t>
            </a:r>
          </a:p>
        </p:txBody>
      </p:sp>
      <p:sp>
        <p:nvSpPr>
          <p:cNvPr id="9"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
        <p:nvSpPr>
          <p:cNvPr id="13" name="Oval 12"/>
          <p:cNvSpPr/>
          <p:nvPr userDrawn="1"/>
        </p:nvSpPr>
        <p:spPr>
          <a:xfrm>
            <a:off x="928811" y="1274475"/>
            <a:ext cx="1061075" cy="1067983"/>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ain Quote Slide (PINK)">
    <p:spTree>
      <p:nvGrpSpPr>
        <p:cNvPr id="1" name=""/>
        <p:cNvGrpSpPr/>
        <p:nvPr/>
      </p:nvGrpSpPr>
      <p:grpSpPr>
        <a:xfrm>
          <a:off x="0" y="0"/>
          <a:ext cx="0" cy="0"/>
          <a:chOff x="0" y="0"/>
          <a:chExt cx="0" cy="0"/>
        </a:xfrm>
      </p:grpSpPr>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5510784" y="855426"/>
            <a:ext cx="1196057" cy="1196057"/>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TURQUOISE)">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5510784" y="855426"/>
            <a:ext cx="1196057" cy="1196057"/>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LIME)">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5510784" y="855426"/>
            <a:ext cx="1196057" cy="1196057"/>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3043451"/>
            <a:ext cx="8001000" cy="380333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gradFill>
            <a:gsLst>
              <a:gs pos="11000">
                <a:srgbClr val="10B1A2"/>
              </a:gs>
              <a:gs pos="68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p:cNvSpPr/>
          <p:nvPr userDrawn="1"/>
        </p:nvSpPr>
        <p:spPr>
          <a:xfrm>
            <a:off x="5826406" y="928119"/>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789158"/>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323510" y="3811560"/>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214" y="428605"/>
            <a:ext cx="4722540" cy="1797044"/>
          </a:xfrm>
          <a:prstGeom prst="rect">
            <a:avLst/>
          </a:prstGeom>
        </p:spPr>
      </p:pic>
      <p:pic>
        <p:nvPicPr>
          <p:cNvPr id="21" name="Picture 20"/>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251277" y="4746548"/>
            <a:ext cx="690436" cy="673218"/>
          </a:xfrm>
          <a:prstGeom prst="rect">
            <a:avLst/>
          </a:prstGeom>
        </p:spPr>
      </p:pic>
      <p:pic>
        <p:nvPicPr>
          <p:cNvPr id="22" name="Picture 2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539169" y="5015718"/>
            <a:ext cx="1363247" cy="1350410"/>
          </a:xfrm>
          <a:prstGeom prst="rect">
            <a:avLst/>
          </a:prstGeom>
        </p:spPr>
      </p:pic>
      <p:pic>
        <p:nvPicPr>
          <p:cNvPr id="24" name="Picture 23"/>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4680028" y="2183126"/>
            <a:ext cx="2227993" cy="2220696"/>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01000" y="6033246"/>
            <a:ext cx="3991439" cy="561609"/>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NAVY)">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PINK)">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845847" y="2330561"/>
            <a:ext cx="971528" cy="962379"/>
          </a:xfrm>
          <a:prstGeom prst="rect">
            <a:avLst/>
          </a:prstGeom>
        </p:spPr>
      </p:pic>
      <p:pic>
        <p:nvPicPr>
          <p:cNvPr id="18" name="Picture 17"/>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TURQUOIS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6" name="Picture 15"/>
          <p:cNvPicPr>
            <a:picLocks noChangeAspect="1"/>
          </p:cNvPicPr>
          <p:nvPr userDrawn="1"/>
        </p:nvPicPr>
        <p:blipFill rotWithShape="1">
          <a:blip r:embed="rId3">
            <a:alphaModFix/>
            <a:extLst>
              <a:ext uri="{28A0092B-C50C-407E-A947-70E740481C1C}">
                <a14:useLocalDpi xmlns:a14="http://schemas.microsoft.com/office/drawing/2010/main" val="0"/>
              </a:ext>
            </a:extLst>
          </a:blip>
          <a:srcRect t="29937"/>
          <a:stretch/>
        </p:blipFill>
        <p:spPr>
          <a:xfrm>
            <a:off x="5666635" y="-8419"/>
            <a:ext cx="3150740" cy="2200290"/>
          </a:xfrm>
          <a:prstGeom prst="rect">
            <a:avLst/>
          </a:prstGeom>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6311624" y="5825975"/>
            <a:ext cx="971528" cy="962379"/>
          </a:xfrm>
          <a:prstGeom prst="rect">
            <a:avLst/>
          </a:prstGeom>
        </p:spPr>
      </p:pic>
      <p:pic>
        <p:nvPicPr>
          <p:cNvPr id="20" name="Picture 19"/>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920919" y="2330561"/>
            <a:ext cx="933458" cy="91018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LIM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0" y="0"/>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pic>
        <p:nvPicPr>
          <p:cNvPr id="13" name="Picture 12"/>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284618" y="5671849"/>
            <a:ext cx="1045533" cy="1019460"/>
          </a:xfrm>
          <a:prstGeom prst="rect">
            <a:avLst/>
          </a:prstGeom>
        </p:spPr>
      </p:pic>
      <p:pic>
        <p:nvPicPr>
          <p:cNvPr id="14" name="Picture 13"/>
          <p:cNvPicPr>
            <a:picLocks noChangeAspect="1"/>
          </p:cNvPicPr>
          <p:nvPr userDrawn="1"/>
        </p:nvPicPr>
        <p:blipFill rotWithShape="1">
          <a:blip r:embed="rId4">
            <a:alphaModFix/>
            <a:extLst>
              <a:ext uri="{28A0092B-C50C-407E-A947-70E740481C1C}">
                <a14:useLocalDpi xmlns:a14="http://schemas.microsoft.com/office/drawing/2010/main" val="0"/>
              </a:ext>
            </a:extLst>
          </a:blip>
          <a:srcRect t="15809"/>
          <a:stretch/>
        </p:blipFill>
        <p:spPr>
          <a:xfrm>
            <a:off x="6370850" y="0"/>
            <a:ext cx="2446525" cy="2040365"/>
          </a:xfrm>
          <a:prstGeom prst="rect">
            <a:avLst/>
          </a:prstGeom>
        </p:spPr>
      </p:pic>
      <p:pic>
        <p:nvPicPr>
          <p:cNvPr id="18" name="Picture 17"/>
          <p:cNvPicPr>
            <a:picLocks noChangeAspect="1"/>
          </p:cNvPicPr>
          <p:nvPr userDrawn="1"/>
        </p:nvPicPr>
        <p:blipFill rotWithShape="1">
          <a:blip r:embed="rId5">
            <a:alphaModFix/>
            <a:extLst>
              <a:ext uri="{28A0092B-C50C-407E-A947-70E740481C1C}">
                <a14:useLocalDpi xmlns:a14="http://schemas.microsoft.com/office/drawing/2010/main" val="0"/>
              </a:ext>
            </a:extLst>
          </a:blip>
          <a:srcRect t="4246" r="6150" b="6691"/>
          <a:stretch/>
        </p:blipFill>
        <p:spPr>
          <a:xfrm>
            <a:off x="7895914" y="2475120"/>
            <a:ext cx="921461" cy="871608"/>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7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gradFill>
            <a:gsLst>
              <a:gs pos="11000">
                <a:srgbClr val="10B1A2"/>
              </a:gs>
              <a:gs pos="68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E63275"/>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E63275"/>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10B1A2"/>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42B2E6"/>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CEDA2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CEDA29"/>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399487" y="6129548"/>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33089" flipH="1">
            <a:off x="5757836" y="6390769"/>
            <a:ext cx="740284" cy="569976"/>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Design 1">
    <p:spTree>
      <p:nvGrpSpPr>
        <p:cNvPr id="1" name=""/>
        <p:cNvGrpSpPr/>
        <p:nvPr/>
      </p:nvGrpSpPr>
      <p:grpSpPr>
        <a:xfrm>
          <a:off x="0" y="0"/>
          <a:ext cx="0" cy="0"/>
          <a:chOff x="0" y="0"/>
          <a:chExt cx="0" cy="0"/>
        </a:xfrm>
      </p:grpSpPr>
      <p:sp>
        <p:nvSpPr>
          <p:cNvPr id="36" name="Freeform 35"/>
          <p:cNvSpPr/>
          <p:nvPr userDrawn="1"/>
        </p:nvSpPr>
        <p:spPr>
          <a:xfrm>
            <a:off x="4904509" y="-13648"/>
            <a:ext cx="7329055" cy="6871648"/>
          </a:xfrm>
          <a:custGeom>
            <a:avLst/>
            <a:gdLst>
              <a:gd name="connsiteX0" fmla="*/ 2326041 w 7329055"/>
              <a:gd name="connsiteY0" fmla="*/ 0 h 6915800"/>
              <a:gd name="connsiteX1" fmla="*/ 7329055 w 7329055"/>
              <a:gd name="connsiteY1" fmla="*/ 0 h 6915800"/>
              <a:gd name="connsiteX2" fmla="*/ 7329055 w 7329055"/>
              <a:gd name="connsiteY2" fmla="*/ 6915800 h 6915800"/>
              <a:gd name="connsiteX3" fmla="*/ 633281 w 7329055"/>
              <a:gd name="connsiteY3" fmla="*/ 6915800 h 6915800"/>
              <a:gd name="connsiteX4" fmla="*/ 524561 w 7329055"/>
              <a:gd name="connsiteY4" fmla="*/ 6703526 h 6915800"/>
              <a:gd name="connsiteX5" fmla="*/ 0 w 7329055"/>
              <a:gd name="connsiteY5" fmla="*/ 4397304 h 6915800"/>
              <a:gd name="connsiteX6" fmla="*/ 2136758 w 7329055"/>
              <a:gd name="connsiteY6" fmla="*/ 134603 h 691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9055" h="6915800">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11000">
                <a:srgbClr val="10B1A2"/>
              </a:gs>
              <a:gs pos="62000">
                <a:srgbClr val="174F7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780012" y="1238704"/>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773277" y="-478573"/>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577959" y="3410884"/>
            <a:ext cx="4088056" cy="2374946"/>
          </a:xfrm>
        </p:spPr>
        <p:txBody>
          <a:bodyPr>
            <a:normAutofit/>
          </a:bodyPr>
          <a:lstStyle>
            <a:lvl1pPr marL="0" indent="0" algn="l">
              <a:lnSpc>
                <a:spcPts val="4000"/>
              </a:lnSpc>
              <a:buNone/>
              <a:defRPr sz="3600" b="0" baseline="0">
                <a:solidFill>
                  <a:srgbClr val="174F72"/>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214" y="428605"/>
            <a:ext cx="4722540" cy="1797044"/>
          </a:xfrm>
          <a:prstGeom prst="rect">
            <a:avLst/>
          </a:prstGeom>
        </p:spPr>
      </p:pic>
      <p:pic>
        <p:nvPicPr>
          <p:cNvPr id="22" name="Picture 21"/>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237264" y="4990472"/>
            <a:ext cx="690436" cy="673218"/>
          </a:xfrm>
          <a:prstGeom prst="rect">
            <a:avLst/>
          </a:prstGeom>
        </p:spPr>
      </p:pic>
      <p:pic>
        <p:nvPicPr>
          <p:cNvPr id="24" name="Picture 23"/>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087689" y="5110625"/>
            <a:ext cx="1363247" cy="1350410"/>
          </a:xfrm>
          <a:prstGeom prst="rect">
            <a:avLst/>
          </a:prstGeom>
        </p:spPr>
      </p:pic>
      <p:pic>
        <p:nvPicPr>
          <p:cNvPr id="26" name="Picture 25"/>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4666015" y="2427050"/>
            <a:ext cx="2227993" cy="2220696"/>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7959" y="5989626"/>
            <a:ext cx="3991439" cy="561609"/>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biLevel thresh="25000"/>
            <a:alphaModFix amt="2000"/>
            <a:extLst>
              <a:ext uri="{BEBA8EAE-BF5A-486C-A8C5-ECC9F3942E4B}">
                <a14:imgProps xmlns:a14="http://schemas.microsoft.com/office/drawing/2010/main">
                  <a14:imgLayer r:embed="rId3">
                    <a14:imgEffect>
                      <a14:colorTemperature colorTemp="6391"/>
                    </a14:imgEffect>
                  </a14:imgLayer>
                </a14:imgProps>
              </a:ext>
              <a:ext uri="{28A0092B-C50C-407E-A947-70E740481C1C}">
                <a14:useLocalDpi xmlns:a14="http://schemas.microsoft.com/office/drawing/2010/main" val="0"/>
              </a:ext>
            </a:extLst>
          </a:blip>
          <a:srcRect/>
          <a:stretch>
            <a:fillRect/>
          </a:stretch>
        </p:blipFill>
        <p:spPr>
          <a:xfrm rot="15744599" flipH="1">
            <a:off x="3423535" y="514727"/>
            <a:ext cx="6322751" cy="5225922"/>
          </a:xfrm>
          <a:custGeom>
            <a:avLst/>
            <a:gdLst>
              <a:gd name="connsiteX0" fmla="*/ 652261 w 652261"/>
              <a:gd name="connsiteY0" fmla="*/ 0 h 539111"/>
              <a:gd name="connsiteX1" fmla="*/ 652261 w 652261"/>
              <a:gd name="connsiteY1" fmla="*/ 352777 h 539111"/>
              <a:gd name="connsiteX2" fmla="*/ 412813 w 652261"/>
              <a:gd name="connsiteY2" fmla="*/ 510679 h 539111"/>
              <a:gd name="connsiteX3" fmla="*/ 431562 w 652261"/>
              <a:gd name="connsiteY3" fmla="*/ 539111 h 539111"/>
              <a:gd name="connsiteX4" fmla="*/ 229560 w 652261"/>
              <a:gd name="connsiteY4" fmla="*/ 539111 h 539111"/>
              <a:gd name="connsiteX5" fmla="*/ 0 w 652261"/>
              <a:gd name="connsiteY5" fmla="*/ 167133 h 539111"/>
              <a:gd name="connsiteX6" fmla="*/ 0 w 652261"/>
              <a:gd name="connsiteY6" fmla="*/ 0 h 53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261" h="539111">
                <a:moveTo>
                  <a:pt x="652261" y="0"/>
                </a:moveTo>
                <a:lnTo>
                  <a:pt x="652261" y="352777"/>
                </a:lnTo>
                <a:lnTo>
                  <a:pt x="412813" y="510679"/>
                </a:lnTo>
                <a:lnTo>
                  <a:pt x="431562" y="539111"/>
                </a:lnTo>
                <a:lnTo>
                  <a:pt x="229560" y="539111"/>
                </a:lnTo>
                <a:lnTo>
                  <a:pt x="0" y="167133"/>
                </a:lnTo>
                <a:lnTo>
                  <a:pt x="0" y="0"/>
                </a:lnTo>
                <a:close/>
              </a:path>
            </a:pathLst>
          </a:custGeom>
        </p:spPr>
      </p:pic>
      <p:sp>
        <p:nvSpPr>
          <p:cNvPr id="41" name="Arc 40"/>
          <p:cNvSpPr/>
          <p:nvPr userDrawn="1"/>
        </p:nvSpPr>
        <p:spPr>
          <a:xfrm flipH="1">
            <a:off x="7261956" y="-901992"/>
            <a:ext cx="6797861" cy="6647700"/>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89115" y="13647"/>
            <a:ext cx="4830180" cy="5732060"/>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flip="none" rotWithShape="1">
            <a:gsLst>
              <a:gs pos="40000">
                <a:srgbClr val="174F72"/>
              </a:gs>
              <a:gs pos="97000">
                <a:srgbClr val="10B1A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54758" y="866857"/>
            <a:ext cx="3104978" cy="697353"/>
          </a:xfrm>
        </p:spPr>
        <p:txBody>
          <a:bodyPr anchor="ctr">
            <a:noAutofit/>
          </a:bodyPr>
          <a:lstStyle>
            <a:lvl1pPr marL="0" indent="0" algn="l">
              <a:buNone/>
              <a:defRPr sz="5400" baseline="0">
                <a:solidFill>
                  <a:srgbClr val="174F72"/>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90873" y="872468"/>
            <a:ext cx="3854522" cy="697353"/>
          </a:xfrm>
        </p:spPr>
        <p:txBody>
          <a:bodyPr anchor="ctr">
            <a:noAutofit/>
          </a:bodyPr>
          <a:lstStyle>
            <a:lvl1pPr marL="0" indent="0" algn="l">
              <a:buNone/>
              <a:defRPr sz="2800" i="1" baseline="0">
                <a:solidFill>
                  <a:srgbClr val="174F7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118748" y="2332687"/>
            <a:ext cx="591486" cy="591486"/>
          </a:xfrm>
          <a:prstGeom prst="ellipse">
            <a:avLst/>
          </a:pr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35194" y="4345853"/>
            <a:ext cx="591486" cy="591486"/>
          </a:xfrm>
          <a:prstGeom prst="ellipse">
            <a:avLst/>
          </a:prstGeom>
          <a:solidFill>
            <a:srgbClr val="CED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61957" y="3430213"/>
            <a:ext cx="591486" cy="591486"/>
          </a:xfrm>
          <a:prstGeom prst="ellipse">
            <a:avLst/>
          </a:prstGeom>
          <a:solidFill>
            <a:srgbClr val="10B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34054" y="860398"/>
            <a:ext cx="0" cy="696487"/>
          </a:xfrm>
          <a:prstGeom prst="line">
            <a:avLst/>
          </a:prstGeom>
          <a:ln w="19050">
            <a:solidFill>
              <a:srgbClr val="CEDA29"/>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37392" y="251643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48957" y="3505445"/>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425435" y="4433218"/>
            <a:ext cx="2757540" cy="416755"/>
          </a:xfrm>
        </p:spPr>
        <p:txBody>
          <a:bodyPr anchor="t">
            <a:normAutofit/>
          </a:bodyPr>
          <a:lstStyle>
            <a:lvl1pPr marL="0" indent="0">
              <a:buNone/>
              <a:defRPr sz="1600">
                <a:solidFill>
                  <a:schemeClr val="bg1"/>
                </a:solidFill>
              </a:defRPr>
            </a:lvl1pPr>
          </a:lstStyle>
          <a:p>
            <a:pPr lvl="0"/>
            <a:r>
              <a:rPr lang="en-US" dirty="0"/>
              <a:t>Text 1</a:t>
            </a:r>
          </a:p>
        </p:txBody>
      </p:sp>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6535" y="4920717"/>
            <a:ext cx="4722540" cy="1797044"/>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8957" y="5937081"/>
            <a:ext cx="3991439" cy="561609"/>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A9471B1-8116-8D44-A9B8-B73C9AC62E0E}"/>
              </a:ext>
            </a:extLst>
          </p:cNvPr>
          <p:cNvPicPr>
            <a:picLocks noChangeAspect="1"/>
          </p:cNvPicPr>
          <p:nvPr userDrawn="1"/>
        </p:nvPicPr>
        <p:blipFill>
          <a:blip r:embed="rId2">
            <a:extLst>
              <a:ext uri="{28A0092B-C50C-407E-A947-70E740481C1C}">
                <a14:useLocalDpi xmlns:a14="http://schemas.microsoft.com/office/drawing/2010/main" val="0"/>
              </a:ext>
            </a:extLst>
          </a:blip>
          <a:srcRect l="8388" t="10823" r="20621" b="5574"/>
          <a:stretch>
            <a:fillRect/>
          </a:stretch>
        </p:blipFill>
        <p:spPr bwMode="auto">
          <a:xfrm>
            <a:off x="5330825" y="1431925"/>
            <a:ext cx="68484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7">
            <a:extLst>
              <a:ext uri="{FF2B5EF4-FFF2-40B4-BE49-F238E27FC236}">
                <a16:creationId xmlns:a16="http://schemas.microsoft.com/office/drawing/2014/main" id="{283287CE-AC37-7B4D-A150-9B8DE3DDD47A}"/>
              </a:ext>
            </a:extLst>
          </p:cNvPr>
          <p:cNvSpPr>
            <a:spLocks noGrp="1"/>
          </p:cNvSpPr>
          <p:nvPr>
            <p:ph type="pic" sz="quarter" idx="15"/>
          </p:nvPr>
        </p:nvSpPr>
        <p:spPr>
          <a:xfrm>
            <a:off x="6514098" y="1877326"/>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a:t>Drag picture to placeholder or click icon to add</a:t>
            </a:r>
            <a:endParaRPr lang="en-US" noProof="0" dirty="0"/>
          </a:p>
        </p:txBody>
      </p:sp>
      <p:sp>
        <p:nvSpPr>
          <p:cNvPr id="6" name="Text Placeholder 23">
            <a:extLst>
              <a:ext uri="{FF2B5EF4-FFF2-40B4-BE49-F238E27FC236}">
                <a16:creationId xmlns:a16="http://schemas.microsoft.com/office/drawing/2014/main" id="{78A16FEA-1FEA-7C42-864C-40C7A7AFA9A3}"/>
              </a:ext>
            </a:extLst>
          </p:cNvPr>
          <p:cNvSpPr>
            <a:spLocks noGrp="1"/>
          </p:cNvSpPr>
          <p:nvPr>
            <p:ph type="body" sz="quarter" idx="13"/>
          </p:nvPr>
        </p:nvSpPr>
        <p:spPr>
          <a:xfrm>
            <a:off x="453178"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7" name="Text Placeholder 25">
            <a:extLst>
              <a:ext uri="{FF2B5EF4-FFF2-40B4-BE49-F238E27FC236}">
                <a16:creationId xmlns:a16="http://schemas.microsoft.com/office/drawing/2014/main" id="{EA4BE790-5662-6E47-AF88-29E2E01FB419}"/>
              </a:ext>
            </a:extLst>
          </p:cNvPr>
          <p:cNvSpPr>
            <a:spLocks noGrp="1"/>
          </p:cNvSpPr>
          <p:nvPr>
            <p:ph type="body" sz="quarter" idx="14"/>
          </p:nvPr>
        </p:nvSpPr>
        <p:spPr>
          <a:xfrm>
            <a:off x="453178"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
        <p:nvSpPr>
          <p:cNvPr id="8" name="テキスト プレースホルダー 36">
            <a:extLst>
              <a:ext uri="{FF2B5EF4-FFF2-40B4-BE49-F238E27FC236}">
                <a16:creationId xmlns:a16="http://schemas.microsoft.com/office/drawing/2014/main" id="{16B72586-A94F-2349-990F-F18E9C731C6E}"/>
              </a:ext>
            </a:extLst>
          </p:cNvPr>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9" name="Picture 8">
            <a:extLst>
              <a:ext uri="{FF2B5EF4-FFF2-40B4-BE49-F238E27FC236}">
                <a16:creationId xmlns:a16="http://schemas.microsoft.com/office/drawing/2014/main" id="{753E7AC4-AB73-8046-BEE0-95133E47E3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cxnSp>
        <p:nvCxnSpPr>
          <p:cNvPr id="12" name="Straight Connector 11">
            <a:extLst>
              <a:ext uri="{FF2B5EF4-FFF2-40B4-BE49-F238E27FC236}">
                <a16:creationId xmlns:a16="http://schemas.microsoft.com/office/drawing/2014/main" id="{22D9F2C4-6B7C-B341-AFC0-9794A0320B88}"/>
              </a:ext>
            </a:extLst>
          </p:cNvPr>
          <p:cNvCxnSpPr>
            <a:cxnSpLocks/>
          </p:cNvCxnSpPr>
          <p:nvPr userDrawn="1"/>
        </p:nvCxnSpPr>
        <p:spPr>
          <a:xfrm flipH="1">
            <a:off x="285751" y="1463675"/>
            <a:ext cx="5276849"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5">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8047A67E-7FA2-7046-8F97-25588B890F49}"/>
              </a:ext>
            </a:extLst>
          </p:cNvPr>
          <p:cNvPicPr>
            <a:picLocks noChangeAspect="1"/>
          </p:cNvPicPr>
          <p:nvPr userDrawn="1"/>
        </p:nvPicPr>
        <p:blipFill>
          <a:blip r:embed="rId2">
            <a:extLst>
              <a:ext uri="{28A0092B-C50C-407E-A947-70E740481C1C}">
                <a14:useLocalDpi xmlns:a14="http://schemas.microsoft.com/office/drawing/2010/main" val="0"/>
              </a:ext>
            </a:extLst>
          </a:blip>
          <a:srcRect l="20656" t="10823" r="9412" b="5574"/>
          <a:stretch>
            <a:fillRect/>
          </a:stretch>
        </p:blipFill>
        <p:spPr bwMode="auto">
          <a:xfrm>
            <a:off x="-1588" y="1463675"/>
            <a:ext cx="67484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3">
            <a:extLst>
              <a:ext uri="{FF2B5EF4-FFF2-40B4-BE49-F238E27FC236}">
                <a16:creationId xmlns:a16="http://schemas.microsoft.com/office/drawing/2014/main" id="{97AFCF48-D88C-254C-B4FD-CD7020E4AAA7}"/>
              </a:ext>
            </a:extLst>
          </p:cNvPr>
          <p:cNvSpPr>
            <a:spLocks noGrp="1"/>
          </p:cNvSpPr>
          <p:nvPr>
            <p:ph type="body" sz="quarter" idx="16"/>
          </p:nvPr>
        </p:nvSpPr>
        <p:spPr>
          <a:xfrm>
            <a:off x="6746480" y="388056"/>
            <a:ext cx="4877040" cy="906698"/>
          </a:xfrm>
        </p:spPr>
        <p:txBody>
          <a:bodyPr>
            <a:normAutofit/>
          </a:bodyPr>
          <a:lstStyle>
            <a:lvl1pPr marL="0" indent="0" algn="l">
              <a:buNone/>
              <a:defRPr sz="3600">
                <a:solidFill>
                  <a:srgbClr val="7F7F7F"/>
                </a:solidFill>
                <a:latin typeface="+mn-lt"/>
              </a:defRPr>
            </a:lvl1pPr>
          </a:lstStyle>
          <a:p>
            <a:pPr lvl="0"/>
            <a:r>
              <a:rPr lang="en-US"/>
              <a:t>Click to edit Master text styles</a:t>
            </a:r>
          </a:p>
        </p:txBody>
      </p:sp>
      <p:sp>
        <p:nvSpPr>
          <p:cNvPr id="6" name="Text Placeholder 25">
            <a:extLst>
              <a:ext uri="{FF2B5EF4-FFF2-40B4-BE49-F238E27FC236}">
                <a16:creationId xmlns:a16="http://schemas.microsoft.com/office/drawing/2014/main" id="{62895944-36C8-1048-B860-D7D3CD5698C6}"/>
              </a:ext>
            </a:extLst>
          </p:cNvPr>
          <p:cNvSpPr>
            <a:spLocks noGrp="1"/>
          </p:cNvSpPr>
          <p:nvPr>
            <p:ph type="body" sz="quarter" idx="17"/>
          </p:nvPr>
        </p:nvSpPr>
        <p:spPr>
          <a:xfrm>
            <a:off x="6746480" y="1631415"/>
            <a:ext cx="4877040" cy="4450443"/>
          </a:xfrm>
        </p:spPr>
        <p:txBody>
          <a:bodyPr>
            <a:noAutofit/>
          </a:bodyPr>
          <a:lstStyle>
            <a:lvl1pPr marL="0" indent="0" algn="l">
              <a:buNone/>
              <a:defRPr sz="2400" baseline="0">
                <a:solidFill>
                  <a:srgbClr val="7F7F7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edit Master text styles</a:t>
            </a:r>
          </a:p>
        </p:txBody>
      </p:sp>
      <p:sp>
        <p:nvSpPr>
          <p:cNvPr id="7" name="Picture Placeholder 7">
            <a:extLst>
              <a:ext uri="{FF2B5EF4-FFF2-40B4-BE49-F238E27FC236}">
                <a16:creationId xmlns:a16="http://schemas.microsoft.com/office/drawing/2014/main" id="{1EADBD20-0CBA-CE4E-9DC7-FF0B552BAE03}"/>
              </a:ext>
            </a:extLst>
          </p:cNvPr>
          <p:cNvSpPr>
            <a:spLocks noGrp="1"/>
          </p:cNvSpPr>
          <p:nvPr>
            <p:ph type="pic" sz="quarter" idx="18"/>
          </p:nvPr>
        </p:nvSpPr>
        <p:spPr>
          <a:xfrm>
            <a:off x="-1002" y="1908781"/>
            <a:ext cx="5665788" cy="3478212"/>
          </a:xfrm>
          <a:prstGeom prst="rect">
            <a:avLst/>
          </a:prstGeom>
        </p:spPr>
        <p:txBody>
          <a:bodyPr rtlCol="0">
            <a:normAutofit/>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lvl="0"/>
            <a:r>
              <a:rPr lang="en-US" noProof="0"/>
              <a:t>Drag picture to placeholder or click icon to add</a:t>
            </a:r>
            <a:endParaRPr lang="en-US" noProof="0" dirty="0"/>
          </a:p>
        </p:txBody>
      </p:sp>
      <p:sp>
        <p:nvSpPr>
          <p:cNvPr id="8" name="テキスト プレースホルダー 36">
            <a:extLst>
              <a:ext uri="{FF2B5EF4-FFF2-40B4-BE49-F238E27FC236}">
                <a16:creationId xmlns:a16="http://schemas.microsoft.com/office/drawing/2014/main" id="{266E4574-4B21-6342-8DD0-040CE49425DE}"/>
              </a:ext>
            </a:extLst>
          </p:cNvPr>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9" name="Picture 8">
            <a:extLst>
              <a:ext uri="{FF2B5EF4-FFF2-40B4-BE49-F238E27FC236}">
                <a16:creationId xmlns:a16="http://schemas.microsoft.com/office/drawing/2014/main" id="{7486F762-C84C-184B-9272-F7A676B153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1" name="Straight Connector 10">
            <a:extLst>
              <a:ext uri="{FF2B5EF4-FFF2-40B4-BE49-F238E27FC236}">
                <a16:creationId xmlns:a16="http://schemas.microsoft.com/office/drawing/2014/main" id="{DD32BE12-E62A-FA4F-BEAB-67D399EBE1D9}"/>
              </a:ext>
            </a:extLst>
          </p:cNvPr>
          <p:cNvCxnSpPr>
            <a:cxnSpLocks/>
          </p:cNvCxnSpPr>
          <p:nvPr userDrawn="1"/>
        </p:nvCxnSpPr>
        <p:spPr>
          <a:xfrm flipH="1">
            <a:off x="6578601" y="1471007"/>
            <a:ext cx="5276849" cy="0"/>
          </a:xfrm>
          <a:prstGeom prst="line">
            <a:avLst/>
          </a:prstGeom>
          <a:ln>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27"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199389" y="22665"/>
            <a:ext cx="2891322" cy="2226152"/>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84296" y="-28200"/>
            <a:ext cx="3596762" cy="2769300"/>
          </a:xfrm>
          <a:prstGeom prst="rect">
            <a:avLst/>
          </a:prstGeom>
        </p:spPr>
      </p:pic>
      <p:sp>
        <p:nvSpPr>
          <p:cNvPr id="14"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7" name="Straight Connector 16"/>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Divider slide (PINK)">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17">
            <a:extLst>
              <a:ext uri="{FF2B5EF4-FFF2-40B4-BE49-F238E27FC236}">
                <a16:creationId xmlns:a16="http://schemas.microsoft.com/office/drawing/2014/main" id="{875C51CB-37E1-DE48-AFDA-6AC772C82E7D}"/>
              </a:ext>
            </a:extLst>
          </p:cNvPr>
          <p:cNvSpPr>
            <a:spLocks noGrp="1"/>
          </p:cNvSpPr>
          <p:nvPr>
            <p:ph type="pic" sz="quarter" idx="13"/>
          </p:nvPr>
        </p:nvSpPr>
        <p:spPr>
          <a:xfrm>
            <a:off x="5213011" y="8417"/>
            <a:ext cx="6943999" cy="6858000"/>
          </a:xfrm>
          <a:custGeom>
            <a:avLst/>
            <a:gdLst>
              <a:gd name="connsiteX0" fmla="*/ 407528 w 6061010"/>
              <a:gd name="connsiteY0" fmla="*/ 0 h 6858000"/>
              <a:gd name="connsiteX1" fmla="*/ 6061010 w 6061010"/>
              <a:gd name="connsiteY1" fmla="*/ 0 h 6858000"/>
              <a:gd name="connsiteX2" fmla="*/ 6061010 w 6061010"/>
              <a:gd name="connsiteY2" fmla="*/ 6858000 h 6858000"/>
              <a:gd name="connsiteX3" fmla="*/ 0 w 6061010"/>
              <a:gd name="connsiteY3" fmla="*/ 6858000 h 6858000"/>
              <a:gd name="connsiteX4" fmla="*/ 118265 w 6061010"/>
              <a:gd name="connsiteY4" fmla="*/ 6755557 h 6858000"/>
              <a:gd name="connsiteX5" fmla="*/ 1676931 w 6061010"/>
              <a:gd name="connsiteY5" fmla="*/ 3233965 h 6858000"/>
              <a:gd name="connsiteX6" fmla="*/ 441018 w 6061010"/>
              <a:gd name="connsiteY6" fmla="*/ 3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010" h="685800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p:spPr>
        <p:txBody>
          <a:bodyPr wrap="square">
            <a:noAutofit/>
          </a:bodyPr>
          <a:lstStyle/>
          <a:p>
            <a:endParaRPr lang="en-US"/>
          </a:p>
        </p:txBody>
      </p:sp>
      <p:sp>
        <p:nvSpPr>
          <p:cNvPr id="10"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EMERGE </a:t>
            </a:r>
            <a:r>
              <a:rPr lang="en-US" altLang="ja-JP" sz="1100" b="0" baseline="0" dirty="0">
                <a:solidFill>
                  <a:schemeClr val="bg1"/>
                </a:solidFill>
                <a:latin typeface="Calibri" charset="0"/>
              </a:rPr>
              <a:t>empowering female entrepreneurs in engineering</a:t>
            </a:r>
            <a:endParaRPr kumimoji="1" lang="ja-JP" altLang="en-US" sz="1100" b="0" dirty="0">
              <a:solidFill>
                <a:schemeClr val="bg1"/>
              </a:solidFill>
              <a:latin typeface="Calibri" charset="0"/>
            </a:endParaRPr>
          </a:p>
        </p:txBody>
      </p:sp>
      <p:sp>
        <p:nvSpPr>
          <p:cNvPr id="19" name="Text Placeholder 23">
            <a:extLst>
              <a:ext uri="{FF2B5EF4-FFF2-40B4-BE49-F238E27FC236}">
                <a16:creationId xmlns:a16="http://schemas.microsoft.com/office/drawing/2014/main" id="{C799B548-AE53-314F-8CB5-C8CC6C6B8B21}"/>
              </a:ext>
            </a:extLst>
          </p:cNvPr>
          <p:cNvSpPr>
            <a:spLocks noGrp="1"/>
          </p:cNvSpPr>
          <p:nvPr>
            <p:ph type="body" sz="quarter" idx="14" hasCustomPrompt="1"/>
          </p:nvPr>
        </p:nvSpPr>
        <p:spPr>
          <a:xfrm>
            <a:off x="4882999" y="3560988"/>
            <a:ext cx="891001"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A384FE3-D60B-2A44-9ED8-58FD7B7F130D}"/>
              </a:ext>
            </a:extLst>
          </p:cNvPr>
          <p:cNvSpPr>
            <a:spLocks noGrp="1"/>
          </p:cNvSpPr>
          <p:nvPr>
            <p:ph type="body" sz="quarter" idx="15" hasCustomPrompt="1"/>
          </p:nvPr>
        </p:nvSpPr>
        <p:spPr>
          <a:xfrm>
            <a:off x="762770" y="946609"/>
            <a:ext cx="296483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a:extLst>
              <a:ext uri="{FF2B5EF4-FFF2-40B4-BE49-F238E27FC236}">
                <a16:creationId xmlns:a16="http://schemas.microsoft.com/office/drawing/2014/main" id="{DCB82BDB-6C32-4343-A818-00B6457C26E3}"/>
              </a:ext>
            </a:extLst>
          </p:cNvPr>
          <p:cNvSpPr>
            <a:spLocks noGrp="1"/>
          </p:cNvSpPr>
          <p:nvPr>
            <p:ph type="body" sz="quarter" idx="16" hasCustomPrompt="1"/>
          </p:nvPr>
        </p:nvSpPr>
        <p:spPr>
          <a:xfrm>
            <a:off x="795427" y="1592143"/>
            <a:ext cx="4952229"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Tree>
    <p:extLst>
      <p:ext uri="{BB962C8B-B14F-4D97-AF65-F5344CB8AC3E}">
        <p14:creationId xmlns:p14="http://schemas.microsoft.com/office/powerpoint/2010/main" val="107920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576526">
            <a:off x="84296" y="-28200"/>
            <a:ext cx="3596762" cy="2769300"/>
          </a:xfrm>
          <a:prstGeom prst="rect">
            <a:avLst/>
          </a:prstGeom>
        </p:spPr>
      </p:pic>
      <p:sp>
        <p:nvSpPr>
          <p:cNvPr id="16" name="テキスト プレースホルダー 36"/>
          <p:cNvSpPr txBox="1">
            <a:spLocks/>
          </p:cNvSpPr>
          <p:nvPr userDrawn="1"/>
        </p:nvSpPr>
        <p:spPr bwMode="auto">
          <a:xfrm>
            <a:off x="285884" y="6376509"/>
            <a:ext cx="11200160"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843937">
            <a:off x="11416204" y="6237834"/>
            <a:ext cx="740284" cy="569976"/>
          </a:xfrm>
          <a:prstGeom prst="rect">
            <a:avLst/>
          </a:prstGeom>
        </p:spPr>
      </p:pic>
      <p:cxnSp>
        <p:nvCxnSpPr>
          <p:cNvPr id="18" name="Straight Connector 17"/>
          <p:cNvCxnSpPr/>
          <p:nvPr userDrawn="1"/>
        </p:nvCxnSpPr>
        <p:spPr>
          <a:xfrm flipH="1">
            <a:off x="3764072" y="1901746"/>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74F7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591670" y="6376509"/>
            <a:ext cx="11306221"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174F72"/>
                </a:solidFill>
                <a:latin typeface="Calibri" charset="0"/>
              </a:rPr>
              <a:t>EMERGE</a:t>
            </a:r>
            <a:r>
              <a:rPr lang="en-US" altLang="ja-JP" sz="1100" b="1" dirty="0">
                <a:solidFill>
                  <a:srgbClr val="392E85"/>
                </a:solidFill>
                <a:latin typeface="Calibri" charset="0"/>
              </a:rPr>
              <a:t> </a:t>
            </a:r>
            <a:r>
              <a:rPr lang="en-US" altLang="ja-JP" sz="1100" b="0" baseline="0" dirty="0">
                <a:solidFill>
                  <a:srgbClr val="6D6E6C"/>
                </a:solidFill>
                <a:latin typeface="Calibri" charset="0"/>
              </a:rPr>
              <a:t>empowering female entrepreneurs in engineering</a:t>
            </a:r>
            <a:endParaRPr kumimoji="1" lang="ja-JP" altLang="en-US" sz="1100" b="0" dirty="0">
              <a:solidFill>
                <a:srgbClr val="6D6E6C"/>
              </a:solidFill>
              <a:latin typeface="Calibri"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4023474" flipH="1">
            <a:off x="8444824" y="117335"/>
            <a:ext cx="3596762" cy="2769300"/>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756063" flipH="1">
            <a:off x="23560" y="6215909"/>
            <a:ext cx="740284" cy="56997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8/11/2020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6"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15" r:id="rId15"/>
    <p:sldLayoutId id="2147483709" r:id="rId16"/>
    <p:sldLayoutId id="2147483716" r:id="rId17"/>
    <p:sldLayoutId id="2147483708" r:id="rId18"/>
    <p:sldLayoutId id="2147483717" r:id="rId19"/>
    <p:sldLayoutId id="2147483718" r:id="rId20"/>
    <p:sldLayoutId id="2147483719" r:id="rId21"/>
    <p:sldLayoutId id="2147483723" r:id="rId22"/>
    <p:sldLayoutId id="2147483767" r:id="rId23"/>
    <p:sldLayoutId id="2147483654" r:id="rId24"/>
    <p:sldLayoutId id="2147483721" r:id="rId25"/>
    <p:sldLayoutId id="2147483706" r:id="rId26"/>
    <p:sldLayoutId id="2147483768" r:id="rId27"/>
    <p:sldLayoutId id="2147483735" r:id="rId28"/>
    <p:sldLayoutId id="2147483764" r:id="rId29"/>
    <p:sldLayoutId id="2147483736" r:id="rId30"/>
    <p:sldLayoutId id="2147483737" r:id="rId31"/>
    <p:sldLayoutId id="2147483699" r:id="rId32"/>
    <p:sldLayoutId id="2147483769" r:id="rId33"/>
    <p:sldLayoutId id="2147483711" r:id="rId34"/>
    <p:sldLayoutId id="2147483705" r:id="rId35"/>
    <p:sldLayoutId id="2147483738" r:id="rId36"/>
    <p:sldLayoutId id="2147483739" r:id="rId37"/>
    <p:sldLayoutId id="2147483740" r:id="rId38"/>
    <p:sldLayoutId id="2147483741" r:id="rId39"/>
    <p:sldLayoutId id="2147483755" r:id="rId40"/>
    <p:sldLayoutId id="2147483754" r:id="rId41"/>
    <p:sldLayoutId id="2147483753" r:id="rId42"/>
    <p:sldLayoutId id="2147483770" r:id="rId43"/>
    <p:sldLayoutId id="2147483746" r:id="rId44"/>
    <p:sldLayoutId id="2147483734" r:id="rId45"/>
    <p:sldLayoutId id="2147483747" r:id="rId46"/>
    <p:sldLayoutId id="2147483748" r:id="rId47"/>
    <p:sldLayoutId id="2147483749" r:id="rId48"/>
    <p:sldLayoutId id="2147483750" r:id="rId49"/>
    <p:sldLayoutId id="2147483751" r:id="rId50"/>
    <p:sldLayoutId id="2147483752" r:id="rId51"/>
    <p:sldLayoutId id="2147483687" r:id="rId52"/>
    <p:sldLayoutId id="2147483712" r:id="rId53"/>
    <p:sldLayoutId id="2147483762" r:id="rId54"/>
    <p:sldLayoutId id="2147483704" r:id="rId55"/>
    <p:sldLayoutId id="2147483726" r:id="rId56"/>
    <p:sldLayoutId id="2147483727" r:id="rId57"/>
    <p:sldLayoutId id="2147483765" r:id="rId58"/>
    <p:sldLayoutId id="2147483703" r:id="rId59"/>
    <p:sldLayoutId id="2147483686" r:id="rId60"/>
    <p:sldLayoutId id="2147483756" r:id="rId61"/>
    <p:sldLayoutId id="2147483728" r:id="rId62"/>
    <p:sldLayoutId id="2147483725" r:id="rId63"/>
    <p:sldLayoutId id="2147483713" r:id="rId64"/>
    <p:sldLayoutId id="2147483729" r:id="rId65"/>
    <p:sldLayoutId id="2147483730" r:id="rId66"/>
    <p:sldLayoutId id="2147483731" r:id="rId67"/>
    <p:sldLayoutId id="2147483702" r:id="rId68"/>
    <p:sldLayoutId id="2147483732" r:id="rId69"/>
    <p:sldLayoutId id="2147483733" r:id="rId70"/>
    <p:sldLayoutId id="2147483785" r:id="rId7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rticles.lifequotes.com/what-questions-should-i-ask-before-replacing-a-life-insurance-policy/" TargetMode="Externa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smartgurlz.com/" TargetMode="External"/><Relationship Id="rId1" Type="http://schemas.openxmlformats.org/officeDocument/2006/relationships/slideLayout" Target="../slideLayouts/slideLayout35.xml"/><Relationship Id="rId4" Type="http://schemas.openxmlformats.org/officeDocument/2006/relationships/hyperlink" Target="https://www.business2community.com/social-buzz/shark-tank-update-smartgurlz-0207228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oliawater.com/" TargetMode="Externa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hyperlink" Target="https://www.bubblebum.co/" TargetMode="External"/><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hyperlink" Target="https://www.bubblebum.co/ie/grainne-kelly-bubblebum-women-talk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wNg_YsbZ94g" TargetMode="Externa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hz1DrwzVJaU" TargetMode="Externa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time_continue=372&amp;v=OWVU3rP24sI" TargetMode="External"/><Relationship Id="rId1" Type="http://schemas.openxmlformats.org/officeDocument/2006/relationships/slideLayout" Target="../slideLayouts/slideLayout48.xml"/><Relationship Id="rId5" Type="http://schemas.openxmlformats.org/officeDocument/2006/relationships/hyperlink" Target="https://outboxjourney.com/incubator/" TargetMode="External"/><Relationship Id="rId4" Type="http://schemas.openxmlformats.org/officeDocument/2006/relationships/hyperlink" Target="https://www.theguardian.com/women-in-leadership/2015/sep/08/meet-the-next-generation-of-stem-entrepreneur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heguardian.com/women-in-leadership/2015/sep/08/meet-the-next-generation-of-stem-entrepreneurs" TargetMode="External"/><Relationship Id="rId2" Type="http://schemas.openxmlformats.org/officeDocument/2006/relationships/image" Target="../media/image28.png"/><Relationship Id="rId1" Type="http://schemas.openxmlformats.org/officeDocument/2006/relationships/slideLayout" Target="../slideLayouts/slideLayout48.xml"/><Relationship Id="rId5" Type="http://schemas.openxmlformats.org/officeDocument/2006/relationships/hyperlink" Target="https://outboxjourney.com/" TargetMode="External"/><Relationship Id="rId4" Type="http://schemas.openxmlformats.org/officeDocument/2006/relationships/hyperlink" Target="https://outboxjourney.com/incubato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fireworks-explosion-firecracker-40954/" TargetMode="External"/><Relationship Id="rId2" Type="http://schemas.openxmlformats.org/officeDocument/2006/relationships/image" Target="../media/image13.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hyperlink" Target="http://unsuckdcmetro.blogspot.com/2011/11/on-metro-always-have-plan-b.html" TargetMode="External"/><Relationship Id="rId2" Type="http://schemas.openxmlformats.org/officeDocument/2006/relationships/image" Target="../media/image29.jp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entrepreneurship.org/articles/2002/05/business-planning-building-an-effective-business-model"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business-cartoon-comic-2025815/" TargetMode="External"/><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hyperlink" Target="https://svgsilh.com/image/1296118.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c.com/sonia-thompson/why-tons-of-failure-is-the-key-to-success-according-to-seth-godin.html" TargetMode="External"/><Relationship Id="rId2" Type="http://schemas.openxmlformats.org/officeDocument/2006/relationships/hyperlink" Target="https://seths.blog/2011/04/how-to-fai/" TargetMode="External"/><Relationship Id="rId1" Type="http://schemas.openxmlformats.org/officeDocument/2006/relationships/slideLayout" Target="../slideLayouts/slideLayout7.xml"/><Relationship Id="rId4" Type="http://schemas.openxmlformats.org/officeDocument/2006/relationships/hyperlink" Target="https://www.youtube.com/watch?v=MAoX53n_ls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http://www.skillsyouneed.com/ps/personal-empowerment.html" TargetMode="External"/><Relationship Id="rId2" Type="http://schemas.openxmlformats.org/officeDocument/2006/relationships/hyperlink" Target="https://funacademy.fi/empower-women-and-girls-in-stem-2/" TargetMode="Externa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skillsyouneed.com/ps/confidence.html" TargetMode="Externa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ixcela.com/" TargetMode="External"/><Relationship Id="rId1" Type="http://schemas.openxmlformats.org/officeDocument/2006/relationships/slideLayout" Target="../slideLayouts/slideLayout7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youtu.be/mVmao6D4EqQ" TargetMode="Externa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lRS14j4Podg&amp;list=PLENkEaHKvxkWrVTfrnWo3gFG5PUKsKOz_"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irsein/5144677794/in/photostream/" TargetMode="External"/><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outu.be/bgl7_lHHc0k" TargetMode="External"/><Relationship Id="rId1" Type="http://schemas.openxmlformats.org/officeDocument/2006/relationships/slideLayout" Target="../slideLayouts/slideLayout54.xml"/><Relationship Id="rId4" Type="http://schemas.openxmlformats.org/officeDocument/2006/relationships/hyperlink" Target="https://www.freeenterprise.com/asked-6-women-stem-entrepreneurs-advice-others-following-path-heres-sai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DUsiTjOcbr8&amp;feature=youtu.be" TargetMode="Externa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youtu.be/PszfeK4PiY0" TargetMode="Externa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youtu.be/i481ocoVjWo" TargetMode="External"/><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emergeengineers.eu/project-partners/" TargetMode="External"/><Relationship Id="rId2" Type="http://schemas.openxmlformats.org/officeDocument/2006/relationships/hyperlink" Target="https://www.facebook.com/EMERGEPROJECTEU/?ref=br_rs" TargetMode="External"/><Relationship Id="rId1" Type="http://schemas.openxmlformats.org/officeDocument/2006/relationships/slideLayout" Target="../slideLayouts/slideLayout52.xml"/><Relationship Id="rId4"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skillspanorama.cedefop.europa.eu/sites/default/files/EUSP_AH_STEM_0.pdf"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woman-engineer-work-worker-lady-1455991/" TargetMode="External"/><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astralar.com/" TargetMode="Externa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77958" y="2701255"/>
            <a:ext cx="4322516" cy="3420135"/>
          </a:xfrm>
        </p:spPr>
        <p:txBody>
          <a:bodyPr>
            <a:normAutofit/>
          </a:bodyPr>
          <a:lstStyle/>
          <a:p>
            <a:r>
              <a:rPr lang="en-US" b="1" dirty="0">
                <a:solidFill>
                  <a:srgbClr val="E63275"/>
                </a:solidFill>
              </a:rPr>
              <a:t>M</a:t>
            </a:r>
            <a:r>
              <a:rPr lang="pl-PL" b="1" dirty="0">
                <a:solidFill>
                  <a:srgbClr val="E63275"/>
                </a:solidFill>
              </a:rPr>
              <a:t>ODUŁ</a:t>
            </a:r>
            <a:r>
              <a:rPr lang="en-US" b="1" dirty="0">
                <a:solidFill>
                  <a:srgbClr val="E63275"/>
                </a:solidFill>
              </a:rPr>
              <a:t> 1</a:t>
            </a:r>
          </a:p>
          <a:p>
            <a:r>
              <a:rPr lang="pl-PL" b="1" dirty="0"/>
              <a:t>INŻYNIERIA PRZEDSIĘBIORCZOŚCI</a:t>
            </a:r>
            <a:r>
              <a:rPr lang="en-US" b="1" dirty="0"/>
              <a:t>: </a:t>
            </a:r>
            <a:r>
              <a:rPr lang="pl-PL" b="1" dirty="0"/>
              <a:t>Gdzie znajdują się kobiety?</a:t>
            </a:r>
            <a:endParaRPr lang="en-US" dirty="0"/>
          </a:p>
        </p:txBody>
      </p:sp>
      <p:pic>
        <p:nvPicPr>
          <p:cNvPr id="10" name="Picture Placeholder 9" descr="A person posing for the camera&#10;&#10;Description automatically generated">
            <a:extLst>
              <a:ext uri="{FF2B5EF4-FFF2-40B4-BE49-F238E27FC236}">
                <a16:creationId xmlns:a16="http://schemas.microsoft.com/office/drawing/2014/main" id="{6DD7849F-3F92-4E6E-8639-ED7C52D4DA9D}"/>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5450" b="5450"/>
          <a:stretch>
            <a:fillRect/>
          </a:stretch>
        </p:blipFill>
        <p:spPr>
          <a:xfrm>
            <a:off x="5711133" y="0"/>
            <a:ext cx="6749004" cy="6749004"/>
          </a:xfrm>
        </p:spPr>
      </p:pic>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0367" r="20367"/>
          <a:stretch>
            <a:fillRect/>
          </a:stretch>
        </p:blipFill>
        <p:spPr/>
      </p:pic>
      <p:sp>
        <p:nvSpPr>
          <p:cNvPr id="110594" name="Text Placeholder 6"/>
          <p:cNvSpPr>
            <a:spLocks noGrp="1"/>
          </p:cNvSpPr>
          <p:nvPr>
            <p:ph type="body" sz="quarter" idx="22"/>
          </p:nvPr>
        </p:nvSpPr>
        <p:spPr>
          <a:xfrm>
            <a:off x="4852660" y="749736"/>
            <a:ext cx="7339340" cy="857158"/>
          </a:xfrm>
        </p:spPr>
        <p:txBody>
          <a:bodyPr>
            <a:noAutofit/>
          </a:bodyPr>
          <a:lstStyle/>
          <a:p>
            <a:pPr>
              <a:spcBef>
                <a:spcPts val="300"/>
              </a:spcBef>
            </a:pPr>
            <a:r>
              <a:rPr lang="en-IE" altLang="x-none" b="1" dirty="0"/>
              <a:t>“</a:t>
            </a:r>
            <a:r>
              <a:rPr lang="pl-PL" altLang="x-none" b="1" dirty="0"/>
              <a:t>Podnieś stawkę i rób wszystko krok po kroku</a:t>
            </a:r>
            <a:r>
              <a:rPr lang="en-IE" altLang="x-none" b="1" dirty="0"/>
              <a:t>.”</a:t>
            </a:r>
          </a:p>
          <a:p>
            <a:pPr>
              <a:spcBef>
                <a:spcPts val="300"/>
              </a:spcBef>
            </a:pPr>
            <a:endParaRPr lang="en-IE" altLang="x-none" b="1" i="1" dirty="0"/>
          </a:p>
          <a:p>
            <a:pPr>
              <a:spcBef>
                <a:spcPts val="300"/>
              </a:spcBef>
            </a:pPr>
            <a:r>
              <a:rPr lang="en-IE" altLang="x-none" b="1" i="1" dirty="0"/>
              <a:t> </a:t>
            </a:r>
            <a:endParaRPr lang="en-IE" altLang="x-none" b="1" dirty="0"/>
          </a:p>
        </p:txBody>
      </p:sp>
      <p:sp>
        <p:nvSpPr>
          <p:cNvPr id="2" name="Rectangle 1">
            <a:extLst>
              <a:ext uri="{FF2B5EF4-FFF2-40B4-BE49-F238E27FC236}">
                <a16:creationId xmlns:a16="http://schemas.microsoft.com/office/drawing/2014/main" id="{2B852CF7-29E0-4B35-BA1A-75CF9966BC9E}"/>
              </a:ext>
            </a:extLst>
          </p:cNvPr>
          <p:cNvSpPr/>
          <p:nvPr/>
        </p:nvSpPr>
        <p:spPr>
          <a:xfrm>
            <a:off x="294290" y="4991049"/>
            <a:ext cx="5046071" cy="1015663"/>
          </a:xfrm>
          <a:prstGeom prst="rect">
            <a:avLst/>
          </a:prstGeom>
          <a:solidFill>
            <a:srgbClr val="E63275"/>
          </a:solidFill>
        </p:spPr>
        <p:txBody>
          <a:bodyPr wrap="square">
            <a:spAutoFit/>
          </a:bodyPr>
          <a:lstStyle/>
          <a:p>
            <a:pPr algn="ctr">
              <a:spcBef>
                <a:spcPts val="300"/>
              </a:spcBef>
            </a:pPr>
            <a:r>
              <a:rPr lang="en-IE" altLang="x-none" sz="2000" b="1" i="1" dirty="0"/>
              <a:t>re: 3D</a:t>
            </a:r>
            <a:r>
              <a:rPr lang="pl-PL" altLang="x-none" sz="2000" b="1" i="1" dirty="0"/>
              <a:t>:</a:t>
            </a:r>
            <a:r>
              <a:rPr lang="pl-PL" altLang="x-none" sz="2000" i="1" dirty="0"/>
              <a:t>jest twórcą </a:t>
            </a:r>
            <a:r>
              <a:rPr lang="pl-PL" altLang="x-none" sz="2000" i="1" dirty="0" err="1"/>
              <a:t>Gigabot</a:t>
            </a:r>
            <a:r>
              <a:rPr lang="pl-PL" altLang="x-none" sz="2000" i="1" dirty="0"/>
              <a:t>, przemysłowej drukarki 3D w ludzkiej skali, która drukuje z plastikowych surowców wtórnych</a:t>
            </a:r>
            <a:r>
              <a:rPr lang="en-IE" altLang="x-none" sz="2000" i="1" dirty="0"/>
              <a:t>.</a:t>
            </a:r>
            <a:endParaRPr lang="en-IE" altLang="x-none" sz="2000" i="1" dirty="0">
              <a:solidFill>
                <a:srgbClr val="525252"/>
              </a:solidFill>
            </a:endParaRPr>
          </a:p>
        </p:txBody>
      </p:sp>
      <p:sp>
        <p:nvSpPr>
          <p:cNvPr id="8" name="Text Placeholder 6">
            <a:extLst>
              <a:ext uri="{FF2B5EF4-FFF2-40B4-BE49-F238E27FC236}">
                <a16:creationId xmlns:a16="http://schemas.microsoft.com/office/drawing/2014/main" id="{475DEFF2-D76E-4CA4-AEFD-EB5FD858AA7D}"/>
              </a:ext>
            </a:extLst>
          </p:cNvPr>
          <p:cNvSpPr txBox="1">
            <a:spLocks/>
          </p:cNvSpPr>
          <p:nvPr/>
        </p:nvSpPr>
        <p:spPr>
          <a:xfrm>
            <a:off x="5654157" y="1849868"/>
            <a:ext cx="6467390" cy="36316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300"/>
              </a:spcBef>
            </a:pPr>
            <a:r>
              <a:rPr lang="en-IE" altLang="x-none" b="1" dirty="0">
                <a:solidFill>
                  <a:srgbClr val="10B1A2"/>
                </a:solidFill>
              </a:rPr>
              <a:t>Samantha Snabes, </a:t>
            </a:r>
            <a:r>
              <a:rPr lang="pl-PL" altLang="x-none" b="1" dirty="0">
                <a:solidFill>
                  <a:srgbClr val="10B1A2"/>
                </a:solidFill>
              </a:rPr>
              <a:t>Współzałożycielka</a:t>
            </a:r>
            <a:r>
              <a:rPr lang="en-IE" altLang="x-none" b="1" dirty="0">
                <a:solidFill>
                  <a:srgbClr val="10B1A2"/>
                </a:solidFill>
              </a:rPr>
              <a:t>, re: 3D</a:t>
            </a:r>
          </a:p>
          <a:p>
            <a:pPr>
              <a:spcBef>
                <a:spcPts val="300"/>
              </a:spcBef>
            </a:pPr>
            <a:endParaRPr lang="en-IE" altLang="x-none" b="1" i="1" dirty="0"/>
          </a:p>
          <a:p>
            <a:pPr>
              <a:spcBef>
                <a:spcPts val="300"/>
              </a:spcBef>
            </a:pPr>
            <a:r>
              <a:rPr lang="en-IE" altLang="x-none" i="1" dirty="0"/>
              <a:t>“</a:t>
            </a:r>
            <a:r>
              <a:rPr lang="pl-PL" altLang="x-none" i="1" dirty="0"/>
              <a:t>Kobiety w dziedzinie techniki i STEM -</a:t>
            </a:r>
            <a:r>
              <a:rPr lang="pl-PL" altLang="x-none" b="1" i="1" dirty="0"/>
              <a:t> jesteś tak samo wykwalifikowana jak wszyscy inni, więc ustaw się wysoko i rób rzeczy krok po kroku. Świat potrzebuje wielkich marzycieli i ludzi, którzy wykonają swoją wizję. </a:t>
            </a:r>
            <a:r>
              <a:rPr lang="pl-PL" altLang="x-none" i="1" dirty="0"/>
              <a:t>Myślę, że wspaniała mentalność naszego zespołu, pozwoliła nam dotrzeć do miejsca, w którym jesteśmy. Wyznaczamy sobie wysokie cele, bez względu na to, jak trudne może się wydawać wyzwanie. Wykonywanie czegoś niemożliwego dla innych, jest stanem umysłu, który pomaga nam radzić sobie z dużymi projektami</a:t>
            </a:r>
            <a:r>
              <a:rPr lang="en-IE" altLang="x-none" i="1" dirty="0"/>
              <a:t>’’. </a:t>
            </a:r>
            <a:endParaRPr lang="en-IE" altLang="x-none" b="1" i="1" dirty="0"/>
          </a:p>
        </p:txBody>
      </p:sp>
      <p:sp>
        <p:nvSpPr>
          <p:cNvPr id="10" name="TextBox 9">
            <a:extLst>
              <a:ext uri="{FF2B5EF4-FFF2-40B4-BE49-F238E27FC236}">
                <a16:creationId xmlns:a16="http://schemas.microsoft.com/office/drawing/2014/main" id="{B2E20C45-9E0D-4B70-B436-023463C5A047}"/>
              </a:ext>
            </a:extLst>
          </p:cNvPr>
          <p:cNvSpPr txBox="1"/>
          <p:nvPr/>
        </p:nvSpPr>
        <p:spPr>
          <a:xfrm>
            <a:off x="0" y="4627"/>
            <a:ext cx="10079421" cy="830997"/>
          </a:xfrm>
          <a:prstGeom prst="rect">
            <a:avLst/>
          </a:prstGeom>
          <a:solidFill>
            <a:srgbClr val="E63275"/>
          </a:solidFill>
        </p:spPr>
        <p:txBody>
          <a:bodyPr wrap="square" rtlCol="0">
            <a:spAutoFit/>
          </a:bodyPr>
          <a:lstStyle/>
          <a:p>
            <a:r>
              <a:rPr lang="pl-PL" sz="2400" dirty="0">
                <a:solidFill>
                  <a:schemeClr val="bg1"/>
                </a:solidFill>
              </a:rPr>
              <a:t>Czego potrzebujesz aby odnieść sukces? Najważniejsze wskazówki dotyczące przedsiębiorczości od innych!</a:t>
            </a:r>
          </a:p>
        </p:txBody>
      </p:sp>
    </p:spTree>
    <p:extLst>
      <p:ext uri="{BB962C8B-B14F-4D97-AF65-F5344CB8AC3E}">
        <p14:creationId xmlns:p14="http://schemas.microsoft.com/office/powerpoint/2010/main" val="2665781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Placeholder 5"/>
          <p:cNvSpPr>
            <a:spLocks noGrp="1"/>
          </p:cNvSpPr>
          <p:nvPr>
            <p:ph type="body" sz="quarter" idx="20"/>
          </p:nvPr>
        </p:nvSpPr>
        <p:spPr>
          <a:xfrm>
            <a:off x="5616501" y="1814513"/>
            <a:ext cx="6461199" cy="3631644"/>
          </a:xfrm>
          <a:solidFill>
            <a:schemeClr val="bg1"/>
          </a:solidFill>
        </p:spPr>
        <p:txBody>
          <a:bodyPr/>
          <a:lstStyle/>
          <a:p>
            <a:pPr>
              <a:spcBef>
                <a:spcPts val="300"/>
              </a:spcBef>
            </a:pPr>
            <a:r>
              <a:rPr lang="en-IE" b="1" dirty="0">
                <a:solidFill>
                  <a:srgbClr val="10B1A2"/>
                </a:solidFill>
              </a:rPr>
              <a:t>Sharmi Albrechsten, </a:t>
            </a:r>
            <a:r>
              <a:rPr lang="en-IE" b="1" dirty="0" err="1">
                <a:solidFill>
                  <a:srgbClr val="10B1A2"/>
                </a:solidFill>
              </a:rPr>
              <a:t>Prezes</a:t>
            </a:r>
            <a:r>
              <a:rPr lang="en-IE" b="1" dirty="0">
                <a:solidFill>
                  <a:srgbClr val="10B1A2"/>
                </a:solidFill>
              </a:rPr>
              <a:t>, </a:t>
            </a:r>
            <a:r>
              <a:rPr lang="en-IE" dirty="0">
                <a:solidFill>
                  <a:srgbClr val="F26942"/>
                </a:solidFill>
                <a:hlinkClick r:id="rId2"/>
              </a:rPr>
              <a:t>SmartGurlz Inc.</a:t>
            </a:r>
            <a:endParaRPr lang="en-IE" dirty="0">
              <a:solidFill>
                <a:srgbClr val="F26942"/>
              </a:solidFill>
            </a:endParaRPr>
          </a:p>
          <a:p>
            <a:pPr>
              <a:lnSpc>
                <a:spcPct val="50000"/>
              </a:lnSpc>
              <a:spcBef>
                <a:spcPts val="0"/>
              </a:spcBef>
            </a:pPr>
            <a:endParaRPr lang="en-IE" b="1" dirty="0">
              <a:solidFill>
                <a:srgbClr val="525252"/>
              </a:solidFill>
            </a:endParaRPr>
          </a:p>
          <a:p>
            <a:pPr>
              <a:lnSpc>
                <a:spcPct val="50000"/>
              </a:lnSpc>
              <a:spcBef>
                <a:spcPts val="0"/>
              </a:spcBef>
            </a:pPr>
            <a:endParaRPr lang="en-IE" sz="2300" b="1" dirty="0"/>
          </a:p>
          <a:p>
            <a:pPr>
              <a:spcBef>
                <a:spcPts val="300"/>
              </a:spcBef>
            </a:pPr>
            <a:r>
              <a:rPr lang="en-IE" sz="2300" dirty="0"/>
              <a:t>“</a:t>
            </a:r>
            <a:r>
              <a:rPr lang="pl-PL" sz="2300" dirty="0"/>
              <a:t>Jeśli  raz złapiesz ducha przedsiębiorczości, to już Cię nigdy nie opuści</a:t>
            </a:r>
            <a:r>
              <a:rPr lang="en-IE" dirty="0"/>
              <a:t>. </a:t>
            </a:r>
            <a:r>
              <a:rPr lang="pl-PL" dirty="0"/>
              <a:t>Pasja zabierze Cię tam gdzie będziesz potrzebować wytrwałości i wewnętrznej siły, ale jeśli z głębi serca uwierzysz, że masz świetny produkt, nigdy się nie poddawaj! W nadchodzących latach spodziewam się ogromnego wzrostu liczby kobiet w dziedzinie technologii. Naprawdę brakuje nam produktów i usług technicznych dostosowanych do kobiet. To wszystko się zmieni ”.</a:t>
            </a:r>
            <a:endParaRPr lang="en-IE" sz="2300" i="1" dirty="0"/>
          </a:p>
          <a:p>
            <a:pPr marL="177800"/>
            <a:endParaRPr lang="en-IE" dirty="0">
              <a:solidFill>
                <a:srgbClr val="E95273"/>
              </a:solidFill>
            </a:endParaRPr>
          </a:p>
        </p:txBody>
      </p:sp>
      <p:pic>
        <p:nvPicPr>
          <p:cNvPr id="6" name="Picture Placeholder 5"/>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16503" b="16503"/>
          <a:stretch/>
        </p:blipFill>
        <p:spPr>
          <a:xfrm>
            <a:off x="608086" y="1382110"/>
            <a:ext cx="4849824" cy="4879740"/>
          </a:xfrm>
        </p:spPr>
      </p:pic>
      <p:sp>
        <p:nvSpPr>
          <p:cNvPr id="112642" name="Text Placeholder 6"/>
          <p:cNvSpPr>
            <a:spLocks noGrp="1"/>
          </p:cNvSpPr>
          <p:nvPr>
            <p:ph type="body" sz="quarter" idx="22"/>
          </p:nvPr>
        </p:nvSpPr>
        <p:spPr>
          <a:xfrm>
            <a:off x="5252927" y="755520"/>
            <a:ext cx="6330987" cy="857158"/>
          </a:xfrm>
        </p:spPr>
        <p:txBody>
          <a:bodyPr>
            <a:noAutofit/>
          </a:bodyPr>
          <a:lstStyle/>
          <a:p>
            <a:pPr>
              <a:spcBef>
                <a:spcPts val="300"/>
              </a:spcBef>
            </a:pPr>
            <a:r>
              <a:rPr lang="en-IE" sz="2800" b="1" dirty="0"/>
              <a:t>“</a:t>
            </a:r>
            <a:r>
              <a:rPr lang="pl-PL" sz="2800" b="1" dirty="0"/>
              <a:t>Uwierz w to, że twój produkt jest świetny i nigdy się nie poddawaj</a:t>
            </a:r>
            <a:r>
              <a:rPr lang="en-IE" sz="2800" b="1" dirty="0"/>
              <a:t>”</a:t>
            </a:r>
            <a:endParaRPr lang="en-IE" altLang="x-none" sz="2800" b="1" dirty="0">
              <a:solidFill>
                <a:srgbClr val="525252"/>
              </a:solidFill>
            </a:endParaRPr>
          </a:p>
        </p:txBody>
      </p:sp>
      <p:sp>
        <p:nvSpPr>
          <p:cNvPr id="2" name="Rectangle 1">
            <a:extLst>
              <a:ext uri="{FF2B5EF4-FFF2-40B4-BE49-F238E27FC236}">
                <a16:creationId xmlns:a16="http://schemas.microsoft.com/office/drawing/2014/main" id="{9314C73A-91BD-4476-9272-CD2A9D5A5C94}"/>
              </a:ext>
            </a:extLst>
          </p:cNvPr>
          <p:cNvSpPr/>
          <p:nvPr/>
        </p:nvSpPr>
        <p:spPr>
          <a:xfrm>
            <a:off x="344392" y="5477527"/>
            <a:ext cx="4908535" cy="1015663"/>
          </a:xfrm>
          <a:prstGeom prst="rect">
            <a:avLst/>
          </a:prstGeom>
          <a:solidFill>
            <a:srgbClr val="10B1A2"/>
          </a:solidFill>
        </p:spPr>
        <p:txBody>
          <a:bodyPr wrap="square">
            <a:spAutoFit/>
          </a:bodyPr>
          <a:lstStyle/>
          <a:p>
            <a:pPr algn="ctr">
              <a:spcBef>
                <a:spcPts val="300"/>
              </a:spcBef>
            </a:pPr>
            <a:r>
              <a:rPr lang="pl-PL" sz="2000" b="1" i="1" dirty="0" err="1"/>
              <a:t>SmartGurlz</a:t>
            </a:r>
            <a:r>
              <a:rPr lang="pl-PL" sz="2000" b="1" i="1" dirty="0"/>
              <a:t> </a:t>
            </a:r>
            <a:r>
              <a:rPr lang="pl-PL" sz="2000" i="1" dirty="0"/>
              <a:t>pracuje nad samobalansującymi robotami i interakcyjnymi lalkami, które zachęcają dziewczęta do nauki kodowania</a:t>
            </a:r>
          </a:p>
        </p:txBody>
      </p:sp>
      <p:sp>
        <p:nvSpPr>
          <p:cNvPr id="3" name="Rectangle 2">
            <a:extLst>
              <a:ext uri="{FF2B5EF4-FFF2-40B4-BE49-F238E27FC236}">
                <a16:creationId xmlns:a16="http://schemas.microsoft.com/office/drawing/2014/main" id="{6FF1D76A-3F7A-42B5-BA90-6AD3B40C1008}"/>
              </a:ext>
            </a:extLst>
          </p:cNvPr>
          <p:cNvSpPr/>
          <p:nvPr/>
        </p:nvSpPr>
        <p:spPr>
          <a:xfrm>
            <a:off x="6096000" y="6540514"/>
            <a:ext cx="6096000" cy="246221"/>
          </a:xfrm>
          <a:prstGeom prst="rect">
            <a:avLst/>
          </a:prstGeom>
        </p:spPr>
        <p:txBody>
          <a:bodyPr>
            <a:spAutoFit/>
          </a:bodyPr>
          <a:lstStyle/>
          <a:p>
            <a:r>
              <a:rPr lang="en-IE" sz="1000" dirty="0" err="1"/>
              <a:t>Źródło</a:t>
            </a:r>
            <a:r>
              <a:rPr lang="en-IE" sz="1000" dirty="0"/>
              <a:t>: </a:t>
            </a:r>
            <a:r>
              <a:rPr lang="en-IE" sz="1000" dirty="0">
                <a:hlinkClick r:id="rId4"/>
              </a:rPr>
              <a:t>https://www.biznes2community.com/social-buzz/shark-tank-update-smartgurlz-02072289</a:t>
            </a:r>
            <a:r>
              <a:rPr lang="en-IE" sz="1000" dirty="0"/>
              <a:t> </a:t>
            </a:r>
          </a:p>
        </p:txBody>
      </p:sp>
      <p:sp>
        <p:nvSpPr>
          <p:cNvPr id="8" name="TextBox 7">
            <a:extLst>
              <a:ext uri="{FF2B5EF4-FFF2-40B4-BE49-F238E27FC236}">
                <a16:creationId xmlns:a16="http://schemas.microsoft.com/office/drawing/2014/main" id="{F2BCE0EB-E342-43A4-AABF-64062D66DBBF}"/>
              </a:ext>
            </a:extLst>
          </p:cNvPr>
          <p:cNvSpPr txBox="1"/>
          <p:nvPr/>
        </p:nvSpPr>
        <p:spPr>
          <a:xfrm>
            <a:off x="0" y="-10517"/>
            <a:ext cx="10079421" cy="830997"/>
          </a:xfrm>
          <a:prstGeom prst="rect">
            <a:avLst/>
          </a:prstGeom>
          <a:solidFill>
            <a:srgbClr val="E63275"/>
          </a:solidFill>
        </p:spPr>
        <p:txBody>
          <a:bodyPr wrap="square" rtlCol="0">
            <a:spAutoFit/>
          </a:bodyPr>
          <a:lstStyle/>
          <a:p>
            <a:r>
              <a:rPr lang="pl-PL" sz="2400" dirty="0">
                <a:solidFill>
                  <a:schemeClr val="bg1"/>
                </a:solidFill>
              </a:rPr>
              <a:t>Czego potrzebujesz aby odnieść sukces? Najważniejsze wskazówki dotyczące przedsiębiorczości od innych!</a:t>
            </a:r>
          </a:p>
        </p:txBody>
      </p:sp>
    </p:spTree>
    <p:extLst>
      <p:ext uri="{BB962C8B-B14F-4D97-AF65-F5344CB8AC3E}">
        <p14:creationId xmlns:p14="http://schemas.microsoft.com/office/powerpoint/2010/main" val="133469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Placeholder 6"/>
          <p:cNvSpPr>
            <a:spLocks noGrp="1"/>
          </p:cNvSpPr>
          <p:nvPr>
            <p:ph type="body" sz="quarter" idx="20"/>
          </p:nvPr>
        </p:nvSpPr>
        <p:spPr>
          <a:xfrm>
            <a:off x="5139560" y="1836148"/>
            <a:ext cx="6709626" cy="4065126"/>
          </a:xfrm>
          <a:solidFill>
            <a:schemeClr val="bg1"/>
          </a:solidFill>
        </p:spPr>
        <p:txBody>
          <a:bodyPr/>
          <a:lstStyle/>
          <a:p>
            <a:r>
              <a:rPr lang="en-IE" b="1" dirty="0">
                <a:solidFill>
                  <a:srgbClr val="10B1A2"/>
                </a:solidFill>
              </a:rPr>
              <a:t>Teri Dankovich, </a:t>
            </a:r>
            <a:r>
              <a:rPr lang="pl-PL" b="1" dirty="0">
                <a:solidFill>
                  <a:srgbClr val="10B1A2"/>
                </a:solidFill>
              </a:rPr>
              <a:t>założycielka</a:t>
            </a:r>
            <a:r>
              <a:rPr lang="en-IE" b="1" dirty="0">
                <a:solidFill>
                  <a:srgbClr val="10B1A2"/>
                </a:solidFill>
              </a:rPr>
              <a:t>  </a:t>
            </a:r>
            <a:r>
              <a:rPr lang="en-IE" dirty="0">
                <a:solidFill>
                  <a:srgbClr val="F26942"/>
                </a:solidFill>
                <a:hlinkClick r:id="rId2"/>
              </a:rPr>
              <a:t>Folia Water</a:t>
            </a:r>
            <a:endParaRPr lang="en-IE" dirty="0"/>
          </a:p>
          <a:p>
            <a:pPr>
              <a:lnSpc>
                <a:spcPct val="50000"/>
              </a:lnSpc>
              <a:spcBef>
                <a:spcPts val="0"/>
              </a:spcBef>
            </a:pPr>
            <a:endParaRPr lang="en-IE" b="1" dirty="0"/>
          </a:p>
          <a:p>
            <a:pPr>
              <a:lnSpc>
                <a:spcPct val="50000"/>
              </a:lnSpc>
              <a:spcBef>
                <a:spcPts val="0"/>
              </a:spcBef>
            </a:pPr>
            <a:endParaRPr lang="en-IE" b="1" dirty="0"/>
          </a:p>
          <a:p>
            <a:r>
              <a:rPr lang="en-IE" i="1" dirty="0"/>
              <a:t>“</a:t>
            </a:r>
            <a:r>
              <a:rPr lang="pl-PL" i="1" dirty="0"/>
              <a:t> Wyobraź sobie siebie jako właściciela firmy i to jak będzie wyglądał Twój sukces za kilka lat, a potem pomyśl co zrobić aby to osiągnąć</a:t>
            </a:r>
            <a:r>
              <a:rPr lang="en-IE" i="1" dirty="0"/>
              <a:t>. </a:t>
            </a:r>
            <a:r>
              <a:rPr lang="pl-PL" i="1" dirty="0"/>
              <a:t>Zapytaj innych naukowców o porady, jak zacząć i jak rozwijać swój biznes.</a:t>
            </a:r>
            <a:r>
              <a:rPr lang="en-IE" i="1" dirty="0"/>
              <a:t> </a:t>
            </a:r>
            <a:r>
              <a:rPr lang="pl-PL" i="1" dirty="0"/>
              <a:t> Znajdź bardziej doświadczonych ludzi, którzy mogą Ci doradzić. Utwórz społeczność innych startupów, z którymi możesz dzielić się swoimi zwycięstwami i porażkami. Bądź cierpliwy."</a:t>
            </a:r>
          </a:p>
          <a:p>
            <a:endParaRPr lang="en-IE" i="1" dirty="0"/>
          </a:p>
        </p:txBody>
      </p:sp>
      <p:pic>
        <p:nvPicPr>
          <p:cNvPr id="4" name="Picture Placeholder 3"/>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18330" b="18330"/>
          <a:stretch/>
        </p:blipFill>
        <p:spPr>
          <a:xfrm>
            <a:off x="608086" y="1404496"/>
            <a:ext cx="4040204" cy="4065126"/>
          </a:xfrm>
        </p:spPr>
      </p:pic>
      <p:sp>
        <p:nvSpPr>
          <p:cNvPr id="2" name="Text Placeholder 1">
            <a:extLst>
              <a:ext uri="{FF2B5EF4-FFF2-40B4-BE49-F238E27FC236}">
                <a16:creationId xmlns:a16="http://schemas.microsoft.com/office/drawing/2014/main" id="{C7A12893-21CD-4840-8BD0-55FF75BFC1C0}"/>
              </a:ext>
            </a:extLst>
          </p:cNvPr>
          <p:cNvSpPr>
            <a:spLocks noGrp="1"/>
          </p:cNvSpPr>
          <p:nvPr>
            <p:ph type="body" sz="quarter" idx="22"/>
          </p:nvPr>
        </p:nvSpPr>
        <p:spPr>
          <a:xfrm>
            <a:off x="3836276" y="783799"/>
            <a:ext cx="8093878" cy="857158"/>
          </a:xfrm>
        </p:spPr>
        <p:txBody>
          <a:bodyPr>
            <a:noAutofit/>
          </a:bodyPr>
          <a:lstStyle/>
          <a:p>
            <a:r>
              <a:rPr lang="en-IE" b="1" dirty="0">
                <a:solidFill>
                  <a:srgbClr val="E95273"/>
                </a:solidFill>
              </a:rPr>
              <a:t>“</a:t>
            </a:r>
            <a:r>
              <a:rPr lang="pl-PL" b="1" dirty="0">
                <a:solidFill>
                  <a:srgbClr val="E95273"/>
                </a:solidFill>
              </a:rPr>
              <a:t>Poproś inne start-</a:t>
            </a:r>
            <a:r>
              <a:rPr lang="pl-PL" b="1" dirty="0" err="1">
                <a:solidFill>
                  <a:srgbClr val="E95273"/>
                </a:solidFill>
              </a:rPr>
              <a:t>upy</a:t>
            </a:r>
            <a:r>
              <a:rPr lang="pl-PL" b="1" dirty="0">
                <a:solidFill>
                  <a:srgbClr val="E95273"/>
                </a:solidFill>
              </a:rPr>
              <a:t> o radę… i bądź cierpliwy</a:t>
            </a:r>
            <a:r>
              <a:rPr lang="en-IE" b="1" dirty="0">
                <a:solidFill>
                  <a:srgbClr val="E95273"/>
                </a:solidFill>
              </a:rPr>
              <a:t>.”</a:t>
            </a:r>
            <a:endParaRPr lang="en-IE" b="1" dirty="0"/>
          </a:p>
        </p:txBody>
      </p:sp>
      <p:sp>
        <p:nvSpPr>
          <p:cNvPr id="3" name="Rectangle 2">
            <a:extLst>
              <a:ext uri="{FF2B5EF4-FFF2-40B4-BE49-F238E27FC236}">
                <a16:creationId xmlns:a16="http://schemas.microsoft.com/office/drawing/2014/main" id="{01D2AE72-1940-44CB-8066-7E171E02B3E6}"/>
              </a:ext>
            </a:extLst>
          </p:cNvPr>
          <p:cNvSpPr/>
          <p:nvPr/>
        </p:nvSpPr>
        <p:spPr>
          <a:xfrm>
            <a:off x="608086" y="5132408"/>
            <a:ext cx="3933584" cy="1631216"/>
          </a:xfrm>
          <a:prstGeom prst="rect">
            <a:avLst/>
          </a:prstGeom>
          <a:solidFill>
            <a:srgbClr val="E63275"/>
          </a:solidFill>
        </p:spPr>
        <p:txBody>
          <a:bodyPr wrap="square">
            <a:spAutoFit/>
          </a:bodyPr>
          <a:lstStyle/>
          <a:p>
            <a:pPr algn="ctr"/>
            <a:r>
              <a:rPr lang="pl-PL" sz="2000" b="1" i="1" dirty="0"/>
              <a:t>to system filtracji </a:t>
            </a:r>
            <a:r>
              <a:rPr lang="pl-PL" sz="2000" i="1" dirty="0"/>
              <a:t>wody złożony z jednego arkusza papieru, który może zapewnić 50 litrów bezpiecznej wody na 50 centów za arkusz</a:t>
            </a:r>
            <a:endParaRPr lang="en-IE" altLang="ja-JP" sz="2000" i="1" dirty="0"/>
          </a:p>
        </p:txBody>
      </p:sp>
      <p:sp>
        <p:nvSpPr>
          <p:cNvPr id="7" name="TextBox 6">
            <a:extLst>
              <a:ext uri="{FF2B5EF4-FFF2-40B4-BE49-F238E27FC236}">
                <a16:creationId xmlns:a16="http://schemas.microsoft.com/office/drawing/2014/main" id="{BCCAA31B-03A2-498A-AA75-F71490BE1769}"/>
              </a:ext>
            </a:extLst>
          </p:cNvPr>
          <p:cNvSpPr txBox="1"/>
          <p:nvPr/>
        </p:nvSpPr>
        <p:spPr>
          <a:xfrm>
            <a:off x="0" y="55682"/>
            <a:ext cx="10079421" cy="830997"/>
          </a:xfrm>
          <a:prstGeom prst="rect">
            <a:avLst/>
          </a:prstGeom>
          <a:solidFill>
            <a:srgbClr val="E63275"/>
          </a:solidFill>
        </p:spPr>
        <p:txBody>
          <a:bodyPr wrap="square" rtlCol="0">
            <a:spAutoFit/>
          </a:bodyPr>
          <a:lstStyle/>
          <a:p>
            <a:r>
              <a:rPr lang="pl-PL" sz="2400" dirty="0">
                <a:solidFill>
                  <a:schemeClr val="bg1"/>
                </a:solidFill>
              </a:rPr>
              <a:t>Czego potrzebujesz aby odnieść sukces? Najważniejsze wskazówki dotyczące przedsiębiorczości od innych!</a:t>
            </a:r>
          </a:p>
        </p:txBody>
      </p:sp>
    </p:spTree>
    <p:extLst>
      <p:ext uri="{BB962C8B-B14F-4D97-AF65-F5344CB8AC3E}">
        <p14:creationId xmlns:p14="http://schemas.microsoft.com/office/powerpoint/2010/main" val="3186326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308555" y="684448"/>
            <a:ext cx="6532697" cy="697353"/>
          </a:xfrm>
        </p:spPr>
        <p:txBody>
          <a:bodyPr>
            <a:noAutofit/>
          </a:bodyPr>
          <a:lstStyle/>
          <a:p>
            <a:pPr>
              <a:lnSpc>
                <a:spcPts val="3600"/>
              </a:lnSpc>
              <a:spcBef>
                <a:spcPts val="200"/>
              </a:spcBef>
            </a:pPr>
            <a:r>
              <a:rPr lang="en-IE" b="1" i="1" dirty="0">
                <a:solidFill>
                  <a:srgbClr val="E63275"/>
                </a:solidFill>
              </a:rPr>
              <a:t>“</a:t>
            </a:r>
            <a:r>
              <a:rPr lang="pl-PL" b="1" i="1" dirty="0">
                <a:solidFill>
                  <a:srgbClr val="E63275"/>
                </a:solidFill>
              </a:rPr>
              <a:t> Nie zastanawiaj się, podejmij ryzyko.”</a:t>
            </a:r>
            <a:endParaRPr lang="en-US" b="1" dirty="0">
              <a:solidFill>
                <a:srgbClr val="E63275"/>
              </a:solidFill>
            </a:endParaRPr>
          </a:p>
        </p:txBody>
      </p:sp>
      <p:sp>
        <p:nvSpPr>
          <p:cNvPr id="5" name="Text Placeholder 4"/>
          <p:cNvSpPr>
            <a:spLocks noGrp="1"/>
          </p:cNvSpPr>
          <p:nvPr>
            <p:ph type="body" sz="quarter" idx="17"/>
          </p:nvPr>
        </p:nvSpPr>
        <p:spPr/>
        <p:txBody>
          <a:bodyPr/>
          <a:lstStyle/>
          <a:p>
            <a:endParaRPr lang="en-IE" i="1" dirty="0">
              <a:solidFill>
                <a:srgbClr val="525252"/>
              </a:solidFill>
            </a:endParaRPr>
          </a:p>
          <a:p>
            <a:endParaRPr lang="en-IE" sz="2000" dirty="0">
              <a:solidFill>
                <a:srgbClr val="525252"/>
              </a:solidFill>
            </a:endParaRPr>
          </a:p>
          <a:p>
            <a:endParaRPr lang="en-US" dirty="0"/>
          </a:p>
        </p:txBody>
      </p:sp>
      <p:pic>
        <p:nvPicPr>
          <p:cNvPr id="7" name="Picture Placeholder 6"/>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921" b="5921"/>
          <a:stretch/>
        </p:blipFill>
        <p:spPr>
          <a:xfrm flipH="1">
            <a:off x="270149" y="1187128"/>
            <a:ext cx="4894564" cy="4894564"/>
          </a:xfrm>
        </p:spPr>
      </p:pic>
      <p:sp>
        <p:nvSpPr>
          <p:cNvPr id="2" name="TextBox 1">
            <a:extLst>
              <a:ext uri="{FF2B5EF4-FFF2-40B4-BE49-F238E27FC236}">
                <a16:creationId xmlns:a16="http://schemas.microsoft.com/office/drawing/2014/main" id="{6717E362-1FC9-4355-AC1E-4A7EF731F170}"/>
              </a:ext>
            </a:extLst>
          </p:cNvPr>
          <p:cNvSpPr txBox="1"/>
          <p:nvPr/>
        </p:nvSpPr>
        <p:spPr>
          <a:xfrm>
            <a:off x="6181726" y="1741584"/>
            <a:ext cx="5831598" cy="4154984"/>
          </a:xfrm>
          <a:prstGeom prst="rect">
            <a:avLst/>
          </a:prstGeom>
          <a:noFill/>
        </p:spPr>
        <p:txBody>
          <a:bodyPr wrap="square" rtlCol="0">
            <a:spAutoFit/>
          </a:bodyPr>
          <a:lstStyle/>
          <a:p>
            <a:endParaRPr lang="en-IE" sz="2400" b="1" dirty="0">
              <a:solidFill>
                <a:srgbClr val="10B1A2"/>
              </a:solidFill>
            </a:endParaRPr>
          </a:p>
          <a:p>
            <a:r>
              <a:rPr lang="en-IE" sz="2400" b="1" dirty="0">
                <a:solidFill>
                  <a:srgbClr val="10B1A2"/>
                </a:solidFill>
              </a:rPr>
              <a:t>Grainne Kelly, </a:t>
            </a:r>
            <a:r>
              <a:rPr lang="pl-PL" sz="2400" b="1" dirty="0">
                <a:solidFill>
                  <a:srgbClr val="10B1A2"/>
                </a:solidFill>
              </a:rPr>
              <a:t>Założycielka oraz</a:t>
            </a:r>
            <a:r>
              <a:rPr lang="en-IE" sz="2400" b="1" dirty="0">
                <a:solidFill>
                  <a:srgbClr val="10B1A2"/>
                </a:solidFill>
              </a:rPr>
              <a:t> </a:t>
            </a:r>
            <a:r>
              <a:rPr lang="en-IE" sz="2400" b="1" dirty="0" err="1">
                <a:solidFill>
                  <a:srgbClr val="10B1A2"/>
                </a:solidFill>
              </a:rPr>
              <a:t>Prezes</a:t>
            </a:r>
            <a:r>
              <a:rPr lang="en-IE" sz="2400" b="1" dirty="0">
                <a:solidFill>
                  <a:srgbClr val="10B1A2"/>
                </a:solidFill>
              </a:rPr>
              <a:t> </a:t>
            </a:r>
            <a:r>
              <a:rPr lang="en-IE" sz="2400" b="1" dirty="0">
                <a:solidFill>
                  <a:srgbClr val="10B1A2"/>
                </a:solidFill>
                <a:hlinkClick r:id="rId3"/>
              </a:rPr>
              <a:t>Bubblebum </a:t>
            </a:r>
            <a:endParaRPr lang="en-IE" sz="2400" b="1" dirty="0">
              <a:solidFill>
                <a:srgbClr val="10B1A2"/>
              </a:solidFill>
            </a:endParaRPr>
          </a:p>
          <a:p>
            <a:endParaRPr lang="en-IE" sz="2400" dirty="0">
              <a:solidFill>
                <a:srgbClr val="525252"/>
              </a:solidFill>
            </a:endParaRPr>
          </a:p>
          <a:p>
            <a:r>
              <a:rPr lang="en-IE" sz="2400" i="1" dirty="0">
                <a:solidFill>
                  <a:srgbClr val="6D6E6C"/>
                </a:solidFill>
              </a:rPr>
              <a:t>“</a:t>
            </a:r>
            <a:r>
              <a:rPr lang="pl-PL" sz="2400" i="1" dirty="0">
                <a:solidFill>
                  <a:srgbClr val="6D6E6C"/>
                </a:solidFill>
              </a:rPr>
              <a:t>Nie zastanawiaj się</a:t>
            </a:r>
            <a:r>
              <a:rPr lang="en-IE" sz="2400" i="1" dirty="0">
                <a:solidFill>
                  <a:srgbClr val="6D6E6C"/>
                </a:solidFill>
              </a:rPr>
              <a:t>. </a:t>
            </a:r>
            <a:r>
              <a:rPr lang="pl-PL" sz="2400" i="1" dirty="0">
                <a:solidFill>
                  <a:srgbClr val="6D6E6C"/>
                </a:solidFill>
              </a:rPr>
              <a:t>Podejmij ryzyko</a:t>
            </a:r>
            <a:r>
              <a:rPr lang="en-IE" sz="2400" i="1" dirty="0">
                <a:solidFill>
                  <a:srgbClr val="6D6E6C"/>
                </a:solidFill>
              </a:rPr>
              <a:t>. </a:t>
            </a:r>
            <a:r>
              <a:rPr lang="pl-PL" sz="2400" i="1" dirty="0">
                <a:solidFill>
                  <a:srgbClr val="6D6E6C"/>
                </a:solidFill>
              </a:rPr>
              <a:t>Nie musisz pytać o pozwolenie aby osiągnąć sukces</a:t>
            </a:r>
            <a:r>
              <a:rPr lang="en-IE" sz="2400" i="1" dirty="0">
                <a:solidFill>
                  <a:srgbClr val="6D6E6C"/>
                </a:solidFill>
              </a:rPr>
              <a:t>.</a:t>
            </a:r>
            <a:r>
              <a:rPr lang="pl-PL" sz="2400" i="1" dirty="0">
                <a:solidFill>
                  <a:srgbClr val="6D6E6C"/>
                </a:solidFill>
              </a:rPr>
              <a:t> To nie jest nauka o rakietach, nie bądź zaślepiony technicznym żargonem i nie bój się, po prostu zadawaj mnóstwo głupich pytań</a:t>
            </a:r>
            <a:r>
              <a:rPr lang="en-IE" sz="2400" i="1" dirty="0">
                <a:solidFill>
                  <a:srgbClr val="6D6E6C"/>
                </a:solidFill>
              </a:rPr>
              <a:t>! ”</a:t>
            </a:r>
          </a:p>
          <a:p>
            <a:endParaRPr lang="en-IE" sz="2400" dirty="0"/>
          </a:p>
        </p:txBody>
      </p:sp>
      <p:sp>
        <p:nvSpPr>
          <p:cNvPr id="3" name="Rectangle 2">
            <a:extLst>
              <a:ext uri="{FF2B5EF4-FFF2-40B4-BE49-F238E27FC236}">
                <a16:creationId xmlns:a16="http://schemas.microsoft.com/office/drawing/2014/main" id="{0F70BA69-67AE-4107-BED9-D959ECA1EAE4}"/>
              </a:ext>
            </a:extLst>
          </p:cNvPr>
          <p:cNvSpPr/>
          <p:nvPr/>
        </p:nvSpPr>
        <p:spPr>
          <a:xfrm>
            <a:off x="0" y="5297218"/>
            <a:ext cx="5924549" cy="1569660"/>
          </a:xfrm>
          <a:prstGeom prst="rect">
            <a:avLst/>
          </a:prstGeom>
          <a:solidFill>
            <a:srgbClr val="E63275"/>
          </a:solidFill>
        </p:spPr>
        <p:txBody>
          <a:bodyPr wrap="square">
            <a:spAutoFit/>
          </a:bodyPr>
          <a:lstStyle/>
          <a:p>
            <a:pPr algn="ctr">
              <a:buClr>
                <a:srgbClr val="E95273"/>
              </a:buClr>
            </a:pPr>
            <a:r>
              <a:rPr lang="en-IE" sz="2400" b="1" dirty="0">
                <a:hlinkClick r:id="rId4"/>
              </a:rPr>
              <a:t>Grainne Kelly</a:t>
            </a:r>
            <a:r>
              <a:rPr lang="en-IE" sz="2400" dirty="0"/>
              <a:t> </a:t>
            </a:r>
            <a:r>
              <a:rPr lang="pl-PL" sz="2400" i="1" dirty="0"/>
              <a:t>jest prezesem i wynalazcą </a:t>
            </a:r>
            <a:r>
              <a:rPr lang="pl-PL" sz="2400" i="1" dirty="0" err="1"/>
              <a:t>Bubblebum</a:t>
            </a:r>
            <a:r>
              <a:rPr lang="pl-PL" sz="2400" i="1" dirty="0"/>
              <a:t> UK </a:t>
            </a:r>
            <a:r>
              <a:rPr lang="pl-PL" sz="2400" i="1" dirty="0" err="1"/>
              <a:t>Ltd</a:t>
            </a:r>
            <a:r>
              <a:rPr lang="pl-PL" sz="2400" i="1" dirty="0"/>
              <a:t>, producenta pierwszego na świecie nadmuchiwanego fotelika samochodowego</a:t>
            </a:r>
            <a:r>
              <a:rPr lang="pl-PL" sz="2400" dirty="0"/>
              <a:t>.</a:t>
            </a:r>
            <a:endParaRPr lang="en-IE" sz="2400" dirty="0">
              <a:solidFill>
                <a:schemeClr val="bg1"/>
              </a:solidFill>
            </a:endParaRPr>
          </a:p>
        </p:txBody>
      </p:sp>
      <p:sp>
        <p:nvSpPr>
          <p:cNvPr id="8" name="TextBox 7">
            <a:extLst>
              <a:ext uri="{FF2B5EF4-FFF2-40B4-BE49-F238E27FC236}">
                <a16:creationId xmlns:a16="http://schemas.microsoft.com/office/drawing/2014/main" id="{95C10DCD-CA36-43B1-93F2-AA4781A3AFD7}"/>
              </a:ext>
            </a:extLst>
          </p:cNvPr>
          <p:cNvSpPr txBox="1"/>
          <p:nvPr/>
        </p:nvSpPr>
        <p:spPr>
          <a:xfrm>
            <a:off x="0" y="-90834"/>
            <a:ext cx="10079421" cy="830997"/>
          </a:xfrm>
          <a:prstGeom prst="rect">
            <a:avLst/>
          </a:prstGeom>
          <a:solidFill>
            <a:srgbClr val="E63275"/>
          </a:solidFill>
        </p:spPr>
        <p:txBody>
          <a:bodyPr wrap="square" rtlCol="0">
            <a:spAutoFit/>
          </a:bodyPr>
          <a:lstStyle/>
          <a:p>
            <a:r>
              <a:rPr lang="pl-PL" sz="2400" dirty="0">
                <a:solidFill>
                  <a:schemeClr val="bg1"/>
                </a:solidFill>
              </a:rPr>
              <a:t>Czego potrzebujesz aby odnieść sukces? Najważniejsze wskazówki dotyczące przedsiębiorczości od innych!</a:t>
            </a:r>
          </a:p>
        </p:txBody>
      </p:sp>
    </p:spTree>
    <p:extLst>
      <p:ext uri="{BB962C8B-B14F-4D97-AF65-F5344CB8AC3E}">
        <p14:creationId xmlns:p14="http://schemas.microsoft.com/office/powerpoint/2010/main" val="914368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48EFD6-7121-4B1D-87AF-BAA426BCFDA2}"/>
              </a:ext>
            </a:extLst>
          </p:cNvPr>
          <p:cNvSpPr>
            <a:spLocks noGrp="1"/>
          </p:cNvSpPr>
          <p:nvPr>
            <p:ph type="body" sz="quarter" idx="16"/>
          </p:nvPr>
        </p:nvSpPr>
        <p:spPr>
          <a:xfrm>
            <a:off x="6309223" y="68976"/>
            <a:ext cx="5279028" cy="1428750"/>
          </a:xfrm>
        </p:spPr>
        <p:txBody>
          <a:bodyPr>
            <a:normAutofit lnSpcReduction="10000"/>
          </a:bodyPr>
          <a:lstStyle/>
          <a:p>
            <a:r>
              <a:rPr lang="pl-PL" b="1" dirty="0">
                <a:solidFill>
                  <a:srgbClr val="10B1A2"/>
                </a:solidFill>
              </a:rPr>
              <a:t>Dlaczego TERAZ jest dobry czas na to aby zostać przedsiębiorcą</a:t>
            </a:r>
            <a:r>
              <a:rPr lang="en-IE" b="1" dirty="0">
                <a:solidFill>
                  <a:srgbClr val="10B1A2"/>
                </a:solidFill>
              </a:rPr>
              <a:t>?</a:t>
            </a:r>
          </a:p>
          <a:p>
            <a:endParaRPr lang="en-IE" b="1" dirty="0">
              <a:solidFill>
                <a:srgbClr val="10B1A2"/>
              </a:solidFill>
            </a:endParaRPr>
          </a:p>
        </p:txBody>
      </p:sp>
      <p:sp>
        <p:nvSpPr>
          <p:cNvPr id="15" name="Text Placeholder 14">
            <a:extLst>
              <a:ext uri="{FF2B5EF4-FFF2-40B4-BE49-F238E27FC236}">
                <a16:creationId xmlns:a16="http://schemas.microsoft.com/office/drawing/2014/main" id="{4B97B91A-387A-4D20-880F-62652D4C6C0F}"/>
              </a:ext>
            </a:extLst>
          </p:cNvPr>
          <p:cNvSpPr>
            <a:spLocks noGrp="1"/>
          </p:cNvSpPr>
          <p:nvPr>
            <p:ph type="body" sz="quarter" idx="17"/>
          </p:nvPr>
        </p:nvSpPr>
        <p:spPr>
          <a:xfrm>
            <a:off x="5819775" y="1772103"/>
            <a:ext cx="6372225" cy="3947440"/>
          </a:xfrm>
        </p:spPr>
        <p:txBody>
          <a:bodyPr/>
          <a:lstStyle/>
          <a:p>
            <a:pPr marL="88900" algn="l">
              <a:spcBef>
                <a:spcPts val="300"/>
              </a:spcBef>
            </a:pPr>
            <a:r>
              <a:rPr lang="pl-PL" dirty="0"/>
              <a:t>Jest to dobry czas z wielu powodów:</a:t>
            </a:r>
            <a:endParaRPr lang="en-IE" dirty="0"/>
          </a:p>
          <a:p>
            <a:pPr marL="342900" indent="-342900" algn="l" fontAlgn="auto">
              <a:spcAft>
                <a:spcPts val="0"/>
              </a:spcAft>
              <a:buClr>
                <a:srgbClr val="E63275"/>
              </a:buClr>
              <a:buFont typeface="Wingdings" panose="05000000000000000000" pitchFamily="2" charset="2"/>
              <a:buChar char="ü"/>
              <a:defRPr/>
            </a:pPr>
            <a:r>
              <a:rPr lang="pl-PL" dirty="0"/>
              <a:t>Wzrost liczby organizacji wspierające kobiety w biznesie</a:t>
            </a:r>
            <a:endParaRPr lang="en-IE" dirty="0"/>
          </a:p>
          <a:p>
            <a:pPr marL="342900" indent="-342900" algn="l" fontAlgn="auto">
              <a:spcAft>
                <a:spcPts val="0"/>
              </a:spcAft>
              <a:buClr>
                <a:srgbClr val="E63275"/>
              </a:buClr>
              <a:buFont typeface="Wingdings" panose="05000000000000000000" pitchFamily="2" charset="2"/>
              <a:buChar char="ü"/>
              <a:defRPr/>
            </a:pPr>
            <a:r>
              <a:rPr lang="pl-PL" dirty="0"/>
              <a:t>Wzrost liczby kobiet w przedsiębiorczości</a:t>
            </a:r>
            <a:r>
              <a:rPr lang="en-IE" dirty="0"/>
              <a:t> (</a:t>
            </a:r>
            <a:r>
              <a:rPr lang="pl-PL" dirty="0"/>
              <a:t>starsze</a:t>
            </a:r>
            <a:r>
              <a:rPr lang="en-IE" dirty="0"/>
              <a:t>/</a:t>
            </a:r>
            <a:r>
              <a:rPr lang="pl-PL" dirty="0"/>
              <a:t>młodsze</a:t>
            </a:r>
            <a:r>
              <a:rPr lang="en-IE" dirty="0"/>
              <a:t>/ </a:t>
            </a:r>
            <a:r>
              <a:rPr lang="pl-PL" dirty="0"/>
              <a:t>emigrant</a:t>
            </a:r>
            <a:r>
              <a:rPr lang="en-IE" dirty="0"/>
              <a:t>/</a:t>
            </a:r>
            <a:r>
              <a:rPr lang="pl-PL" dirty="0"/>
              <a:t>wszyscy</a:t>
            </a:r>
            <a:r>
              <a:rPr lang="en-IE" dirty="0"/>
              <a:t>)</a:t>
            </a:r>
            <a:endParaRPr lang="pl-PL" dirty="0"/>
          </a:p>
          <a:p>
            <a:pPr marL="342900" indent="-342900" algn="l" fontAlgn="auto">
              <a:spcAft>
                <a:spcPts val="0"/>
              </a:spcAft>
              <a:buClr>
                <a:srgbClr val="E63275"/>
              </a:buClr>
              <a:buFont typeface="Wingdings" panose="05000000000000000000" pitchFamily="2" charset="2"/>
              <a:buChar char="ü"/>
              <a:defRPr/>
            </a:pPr>
            <a:r>
              <a:rPr lang="pl-PL" dirty="0"/>
              <a:t>Nowe możliwości do stworzenia biznesu</a:t>
            </a:r>
            <a:r>
              <a:rPr lang="en-IE" dirty="0"/>
              <a:t>(</a:t>
            </a:r>
            <a:r>
              <a:rPr lang="pl-PL" dirty="0"/>
              <a:t>Przedsiębiorczość społeczna, Oszczędna Innowacja</a:t>
            </a:r>
            <a:r>
              <a:rPr lang="en-IE" dirty="0"/>
              <a:t>)</a:t>
            </a:r>
          </a:p>
          <a:p>
            <a:pPr marL="88900">
              <a:spcBef>
                <a:spcPts val="300"/>
              </a:spcBef>
            </a:pPr>
            <a:endParaRPr lang="en-IE" dirty="0"/>
          </a:p>
        </p:txBody>
      </p:sp>
      <p:sp>
        <p:nvSpPr>
          <p:cNvPr id="3" name="Text Placeholder 2">
            <a:extLst>
              <a:ext uri="{FF2B5EF4-FFF2-40B4-BE49-F238E27FC236}">
                <a16:creationId xmlns:a16="http://schemas.microsoft.com/office/drawing/2014/main" id="{7F45FE0A-C17E-4FBB-BAE9-E965DA882483}"/>
              </a:ext>
            </a:extLst>
          </p:cNvPr>
          <p:cNvSpPr>
            <a:spLocks noGrp="1"/>
          </p:cNvSpPr>
          <p:nvPr>
            <p:ph type="body" sz="quarter" idx="13"/>
          </p:nvPr>
        </p:nvSpPr>
        <p:spPr>
          <a:xfrm>
            <a:off x="185753" y="1852832"/>
            <a:ext cx="4364894" cy="2917216"/>
          </a:xfrm>
        </p:spPr>
        <p:txBody>
          <a:bodyPr>
            <a:noAutofit/>
          </a:bodyPr>
          <a:lstStyle/>
          <a:p>
            <a:r>
              <a:rPr lang="pl-PL" sz="2800" dirty="0"/>
              <a:t>Przedsiębiorczość jest </a:t>
            </a:r>
            <a:r>
              <a:rPr lang="pl-PL" sz="2800" b="1" dirty="0"/>
              <a:t>transformacyjnym </a:t>
            </a:r>
            <a:r>
              <a:rPr lang="pl-PL" sz="2800" b="1" dirty="0" err="1"/>
              <a:t>megatrendem</a:t>
            </a:r>
            <a:r>
              <a:rPr lang="pl-PL" sz="2800" b="1" dirty="0"/>
              <a:t> </a:t>
            </a:r>
            <a:r>
              <a:rPr lang="pl-PL" sz="2800" dirty="0"/>
              <a:t>XXI wieku ze względu na jej zdolność do </a:t>
            </a:r>
            <a:r>
              <a:rPr lang="pl-PL" sz="2800" b="1" dirty="0"/>
              <a:t>przekształcania gospodarek i gałęzi przemysłu </a:t>
            </a:r>
            <a:r>
              <a:rPr lang="pl-PL" sz="2800" dirty="0"/>
              <a:t>na całym świecie.</a:t>
            </a:r>
          </a:p>
          <a:p>
            <a:endParaRPr lang="pl-PL" sz="2800" dirty="0"/>
          </a:p>
          <a:p>
            <a:endParaRPr lang="en-IE" sz="2800" dirty="0"/>
          </a:p>
        </p:txBody>
      </p:sp>
    </p:spTree>
    <p:extLst>
      <p:ext uri="{BB962C8B-B14F-4D97-AF65-F5344CB8AC3E}">
        <p14:creationId xmlns:p14="http://schemas.microsoft.com/office/powerpoint/2010/main" val="2386637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C59A4B4-9569-4C1E-ABBF-AAEC76067FA4}"/>
              </a:ext>
            </a:extLst>
          </p:cNvPr>
          <p:cNvSpPr>
            <a:spLocks noGrp="1"/>
          </p:cNvSpPr>
          <p:nvPr>
            <p:ph type="body" sz="quarter" idx="14"/>
          </p:nvPr>
        </p:nvSpPr>
        <p:spPr>
          <a:xfrm>
            <a:off x="0" y="244942"/>
            <a:ext cx="12192000" cy="1310393"/>
          </a:xfrm>
          <a:solidFill>
            <a:schemeClr val="bg1"/>
          </a:solidFill>
        </p:spPr>
        <p:txBody>
          <a:bodyPr/>
          <a:lstStyle/>
          <a:p>
            <a:r>
              <a:rPr lang="pl-PL" sz="2400" dirty="0"/>
              <a:t>Kluczową rolę do odegrania mają kobiety wspierające przedsiębiorczość. W tym filmie dowiadujemy się o Enterprise </a:t>
            </a:r>
            <a:r>
              <a:rPr lang="pl-PL" sz="2400" dirty="0" err="1"/>
              <a:t>Ireland</a:t>
            </a:r>
            <a:r>
              <a:rPr lang="pl-PL" sz="2400" dirty="0"/>
              <a:t> </a:t>
            </a:r>
            <a:r>
              <a:rPr lang="pl-PL" sz="2400" dirty="0" err="1"/>
              <a:t>Competitive</a:t>
            </a:r>
            <a:r>
              <a:rPr lang="pl-PL" sz="2400" dirty="0"/>
              <a:t> </a:t>
            </a:r>
            <a:r>
              <a:rPr lang="pl-PL" sz="2400" dirty="0" err="1"/>
              <a:t>Female</a:t>
            </a:r>
            <a:r>
              <a:rPr lang="pl-PL" sz="2400" dirty="0"/>
              <a:t> </a:t>
            </a:r>
            <a:r>
              <a:rPr lang="pl-PL" sz="2400" dirty="0" err="1"/>
              <a:t>Entrepreneurship</a:t>
            </a:r>
            <a:r>
              <a:rPr lang="pl-PL" sz="2400" dirty="0"/>
              <a:t> Fund, który pomaga kobietom-przedsiębiorcom odnosić sukcesy w obszarach, które kiedyś były zdominowane przez mężczyzn</a:t>
            </a:r>
            <a:endParaRPr lang="en-IE" sz="2400" dirty="0"/>
          </a:p>
        </p:txBody>
      </p:sp>
      <p:pic>
        <p:nvPicPr>
          <p:cNvPr id="10" name="Picture Placeholder 9">
            <a:hlinkClick r:id="rId2"/>
            <a:extLst>
              <a:ext uri="{FF2B5EF4-FFF2-40B4-BE49-F238E27FC236}">
                <a16:creationId xmlns:a16="http://schemas.microsoft.com/office/drawing/2014/main" id="{D32D9638-A4E4-4A46-BE09-683B370CE1D2}"/>
              </a:ext>
            </a:extLst>
          </p:cNvPr>
          <p:cNvPicPr>
            <a:picLocks noGrp="1" noChangeAspect="1"/>
          </p:cNvPicPr>
          <p:nvPr>
            <p:ph type="pic" sz="quarter" idx="15"/>
          </p:nvPr>
        </p:nvPicPr>
        <p:blipFill>
          <a:blip r:embed="rId3"/>
          <a:srcRect l="81" r="81"/>
          <a:stretch>
            <a:fillRect/>
          </a:stretch>
        </p:blipFill>
        <p:spPr>
          <a:prstGeom prst="rect">
            <a:avLst/>
          </a:prstGeom>
        </p:spPr>
      </p:pic>
      <p:sp>
        <p:nvSpPr>
          <p:cNvPr id="11" name="Star: 6 Points 10">
            <a:extLst>
              <a:ext uri="{FF2B5EF4-FFF2-40B4-BE49-F238E27FC236}">
                <a16:creationId xmlns:a16="http://schemas.microsoft.com/office/drawing/2014/main" id="{57BA4B86-804D-499B-A944-2B6552B64FE1}"/>
              </a:ext>
            </a:extLst>
          </p:cNvPr>
          <p:cNvSpPr/>
          <p:nvPr/>
        </p:nvSpPr>
        <p:spPr>
          <a:xfrm>
            <a:off x="9090025" y="3216275"/>
            <a:ext cx="1628775" cy="1885950"/>
          </a:xfrm>
          <a:prstGeom prst="star6">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Film</a:t>
            </a:r>
            <a:endParaRPr lang="en-IE" b="1" dirty="0"/>
          </a:p>
        </p:txBody>
      </p:sp>
      <p:sp>
        <p:nvSpPr>
          <p:cNvPr id="2" name="Rectangle 1">
            <a:extLst>
              <a:ext uri="{FF2B5EF4-FFF2-40B4-BE49-F238E27FC236}">
                <a16:creationId xmlns:a16="http://schemas.microsoft.com/office/drawing/2014/main" id="{69746F27-21A9-443B-BA56-72E7F0CA74A7}"/>
              </a:ext>
            </a:extLst>
          </p:cNvPr>
          <p:cNvSpPr/>
          <p:nvPr/>
        </p:nvSpPr>
        <p:spPr>
          <a:xfrm>
            <a:off x="78886" y="2644170"/>
            <a:ext cx="2517169" cy="1569660"/>
          </a:xfrm>
          <a:prstGeom prst="rect">
            <a:avLst/>
          </a:prstGeom>
          <a:solidFill>
            <a:srgbClr val="CEDA29"/>
          </a:solidFill>
        </p:spPr>
        <p:txBody>
          <a:bodyPr wrap="square">
            <a:spAutoFit/>
          </a:bodyPr>
          <a:lstStyle/>
          <a:p>
            <a:pPr algn="ctr">
              <a:buClr>
                <a:srgbClr val="E63275"/>
              </a:buClr>
              <a:defRPr/>
            </a:pPr>
            <a:r>
              <a:rPr lang="pl-PL" sz="2400" b="1" dirty="0"/>
              <a:t>Przykład wsparcia finansowego dla kobiet-przedsiębiorców</a:t>
            </a:r>
            <a:endParaRPr lang="en-IE" sz="2400" b="1" dirty="0"/>
          </a:p>
        </p:txBody>
      </p:sp>
    </p:spTree>
    <p:extLst>
      <p:ext uri="{BB962C8B-B14F-4D97-AF65-F5344CB8AC3E}">
        <p14:creationId xmlns:p14="http://schemas.microsoft.com/office/powerpoint/2010/main" val="840600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86F151-A843-4FC1-9D74-F9AA5C709EFF}"/>
              </a:ext>
            </a:extLst>
          </p:cNvPr>
          <p:cNvSpPr>
            <a:spLocks noGrp="1"/>
          </p:cNvSpPr>
          <p:nvPr>
            <p:ph type="pic" sz="quarter" idx="15"/>
          </p:nvPr>
        </p:nvSpPr>
        <p:spPr/>
      </p:sp>
      <p:sp>
        <p:nvSpPr>
          <p:cNvPr id="5" name="Text Placeholder 4">
            <a:extLst>
              <a:ext uri="{FF2B5EF4-FFF2-40B4-BE49-F238E27FC236}">
                <a16:creationId xmlns:a16="http://schemas.microsoft.com/office/drawing/2014/main" id="{5F63E87D-0F4E-48C9-9E10-A8A46849C440}"/>
              </a:ext>
            </a:extLst>
          </p:cNvPr>
          <p:cNvSpPr>
            <a:spLocks noGrp="1"/>
          </p:cNvSpPr>
          <p:nvPr>
            <p:ph type="body" sz="quarter" idx="16"/>
          </p:nvPr>
        </p:nvSpPr>
        <p:spPr>
          <a:xfrm>
            <a:off x="348933" y="5890"/>
            <a:ext cx="7081552" cy="697353"/>
          </a:xfrm>
        </p:spPr>
        <p:txBody>
          <a:bodyPr>
            <a:noAutofit/>
          </a:bodyPr>
          <a:lstStyle/>
          <a:p>
            <a:r>
              <a:rPr lang="pl-PL" b="1" dirty="0">
                <a:solidFill>
                  <a:srgbClr val="10B1A2"/>
                </a:solidFill>
              </a:rPr>
              <a:t>To dobry czas na rozpoczęcie swojej przygody z  inżynierią przedsiębiorczości - czego chcą inwestorzy ?!</a:t>
            </a:r>
            <a:endParaRPr lang="en-IE" b="1" dirty="0">
              <a:solidFill>
                <a:srgbClr val="10B1A2"/>
              </a:solidFill>
            </a:endParaRPr>
          </a:p>
        </p:txBody>
      </p:sp>
      <p:sp>
        <p:nvSpPr>
          <p:cNvPr id="6" name="Text Placeholder 5">
            <a:extLst>
              <a:ext uri="{FF2B5EF4-FFF2-40B4-BE49-F238E27FC236}">
                <a16:creationId xmlns:a16="http://schemas.microsoft.com/office/drawing/2014/main" id="{AA9AEC4F-B1FF-4B8B-9074-C7198FA2959C}"/>
              </a:ext>
            </a:extLst>
          </p:cNvPr>
          <p:cNvSpPr>
            <a:spLocks noGrp="1"/>
          </p:cNvSpPr>
          <p:nvPr>
            <p:ph type="body" sz="quarter" idx="17"/>
          </p:nvPr>
        </p:nvSpPr>
        <p:spPr>
          <a:xfrm>
            <a:off x="643223" y="2087287"/>
            <a:ext cx="7405402" cy="3642009"/>
          </a:xfrm>
        </p:spPr>
        <p:txBody>
          <a:bodyPr/>
          <a:lstStyle/>
          <a:p>
            <a:r>
              <a:rPr lang="pl-PL" altLang="x-none" sz="2400" i="1" dirty="0">
                <a:solidFill>
                  <a:srgbClr val="E95273"/>
                </a:solidFill>
                <a:ea typeface="MS PGothic" charset="-128"/>
                <a:cs typeface="MS PGothic" charset="-128"/>
              </a:rPr>
              <a:t>Dyrektor generalny Enterprise </a:t>
            </a:r>
            <a:r>
              <a:rPr lang="pl-PL" altLang="x-none" sz="2400" i="1" dirty="0" err="1">
                <a:solidFill>
                  <a:srgbClr val="E95273"/>
                </a:solidFill>
                <a:ea typeface="MS PGothic" charset="-128"/>
                <a:cs typeface="MS PGothic" charset="-128"/>
              </a:rPr>
              <a:t>Ireland</a:t>
            </a:r>
            <a:r>
              <a:rPr lang="pl-PL" altLang="x-none" sz="2400" i="1" dirty="0">
                <a:solidFill>
                  <a:srgbClr val="E95273"/>
                </a:solidFill>
                <a:ea typeface="MS PGothic" charset="-128"/>
                <a:cs typeface="MS PGothic" charset="-128"/>
              </a:rPr>
              <a:t> chce, aby kobiety, które zakładają własny biznes otrzymały 50% finansowania</a:t>
            </a:r>
            <a:endParaRPr lang="en-IE" altLang="x-none" sz="2400" i="1" dirty="0">
              <a:solidFill>
                <a:srgbClr val="E95273"/>
              </a:solidFill>
              <a:ea typeface="MS PGothic" charset="-128"/>
              <a:cs typeface="MS PGothic" charset="-128"/>
            </a:endParaRPr>
          </a:p>
          <a:p>
            <a:r>
              <a:rPr lang="pl-PL" altLang="x-none" sz="2400" b="1" dirty="0">
                <a:solidFill>
                  <a:srgbClr val="E63275"/>
                </a:solidFill>
              </a:rPr>
              <a:t>Irlandia jest liderem w dziedzinie finansowania firm technologicznych kierowanych przez kobiety.  </a:t>
            </a:r>
            <a:r>
              <a:rPr lang="pl-PL" sz="2400" dirty="0"/>
              <a:t>Na rynku międzynarodowym poziom finansowania dla firm kierowanych przez kobiety wynosi zwykle 6% lub mniej. Enterprise </a:t>
            </a:r>
            <a:r>
              <a:rPr lang="pl-PL" sz="2400" dirty="0" err="1"/>
              <a:t>Ireland</a:t>
            </a:r>
            <a:r>
              <a:rPr lang="pl-PL" sz="2400" dirty="0"/>
              <a:t> przełamuje ten trend, </a:t>
            </a:r>
            <a:r>
              <a:rPr lang="pl-PL" sz="2400" b="1" dirty="0"/>
              <a:t>a 35% wszystkich przedsiębiorstw o ​​wysokim potencjale </a:t>
            </a:r>
            <a:r>
              <a:rPr lang="pl-PL" sz="2400" dirty="0"/>
              <a:t>(HPSU) wspieranych w 2017 r. Kierowanych jest przez kobiety. Dla Prezes Enterprise </a:t>
            </a:r>
            <a:r>
              <a:rPr lang="pl-PL" sz="2400" dirty="0" err="1"/>
              <a:t>Ireland</a:t>
            </a:r>
            <a:r>
              <a:rPr lang="pl-PL" sz="2400" dirty="0"/>
              <a:t>, Julie </a:t>
            </a:r>
            <a:r>
              <a:rPr lang="pl-PL" sz="2400" dirty="0" err="1"/>
              <a:t>Sinnamon</a:t>
            </a:r>
            <a:r>
              <a:rPr lang="pl-PL" sz="2400" dirty="0"/>
              <a:t>, 35% to wciąż za mało.</a:t>
            </a:r>
            <a:endParaRPr lang="en-IE" sz="2400" dirty="0"/>
          </a:p>
        </p:txBody>
      </p:sp>
      <p:pic>
        <p:nvPicPr>
          <p:cNvPr id="7" name="Picture Placeholder 6">
            <a:hlinkClick r:id="rId2"/>
            <a:extLst>
              <a:ext uri="{FF2B5EF4-FFF2-40B4-BE49-F238E27FC236}">
                <a16:creationId xmlns:a16="http://schemas.microsoft.com/office/drawing/2014/main" id="{10D8EDD6-3BE9-46ED-B571-2F775A4482FC}"/>
              </a:ext>
            </a:extLst>
          </p:cNvPr>
          <p:cNvPicPr>
            <a:picLocks noChangeAspect="1"/>
          </p:cNvPicPr>
          <p:nvPr/>
        </p:nvPicPr>
        <p:blipFill>
          <a:blip r:embed="rId3">
            <a:extLst>
              <a:ext uri="{28A0092B-C50C-407E-A947-70E740481C1C}">
                <a14:useLocalDpi xmlns:a14="http://schemas.microsoft.com/office/drawing/2010/main" val="0"/>
              </a:ext>
            </a:extLst>
          </a:blip>
          <a:srcRect l="23743" r="23743"/>
          <a:stretch>
            <a:fillRect/>
          </a:stretch>
        </p:blipFill>
        <p:spPr>
          <a:xfrm>
            <a:off x="8802688" y="1236663"/>
            <a:ext cx="3389312" cy="4033837"/>
          </a:xfrm>
          <a:prstGeom prst="rect">
            <a:avLst/>
          </a:prstGeom>
        </p:spPr>
      </p:pic>
      <p:sp>
        <p:nvSpPr>
          <p:cNvPr id="8" name="Star: 6 Points 10">
            <a:extLst>
              <a:ext uri="{FF2B5EF4-FFF2-40B4-BE49-F238E27FC236}">
                <a16:creationId xmlns:a16="http://schemas.microsoft.com/office/drawing/2014/main" id="{451E87E4-B7C5-43A1-9BCF-9FC1E03BB123}"/>
              </a:ext>
            </a:extLst>
          </p:cNvPr>
          <p:cNvSpPr/>
          <p:nvPr/>
        </p:nvSpPr>
        <p:spPr>
          <a:xfrm>
            <a:off x="10360025" y="142875"/>
            <a:ext cx="1628775" cy="1885950"/>
          </a:xfrm>
          <a:prstGeom prst="star6">
            <a:avLst/>
          </a:prstGeom>
          <a:solidFill>
            <a:srgbClr val="F2694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extLst>
      <p:ext uri="{BB962C8B-B14F-4D97-AF65-F5344CB8AC3E}">
        <p14:creationId xmlns:p14="http://schemas.microsoft.com/office/powerpoint/2010/main" val="3645955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normAutofit fontScale="85000" lnSpcReduction="20000"/>
          </a:bodyPr>
          <a:lstStyle/>
          <a:p>
            <a:endParaRPr lang="en-US" dirty="0"/>
          </a:p>
        </p:txBody>
      </p:sp>
      <p:sp>
        <p:nvSpPr>
          <p:cNvPr id="9" name="Text Placeholder 8"/>
          <p:cNvSpPr>
            <a:spLocks noGrp="1"/>
          </p:cNvSpPr>
          <p:nvPr>
            <p:ph type="body" sz="quarter" idx="15"/>
          </p:nvPr>
        </p:nvSpPr>
        <p:spPr/>
        <p:txBody>
          <a:bodyPr>
            <a:normAutofit fontScale="92500" lnSpcReduction="10000"/>
          </a:bodyPr>
          <a:lstStyle/>
          <a:p>
            <a:endParaRPr lang="en-US" dirty="0"/>
          </a:p>
        </p:txBody>
      </p:sp>
      <p:sp>
        <p:nvSpPr>
          <p:cNvPr id="7" name="Text Placeholder 6"/>
          <p:cNvSpPr>
            <a:spLocks noGrp="1"/>
          </p:cNvSpPr>
          <p:nvPr>
            <p:ph type="body" sz="quarter" idx="13"/>
          </p:nvPr>
        </p:nvSpPr>
        <p:spPr>
          <a:xfrm>
            <a:off x="112804" y="1845961"/>
            <a:ext cx="4364894" cy="2497338"/>
          </a:xfrm>
        </p:spPr>
        <p:txBody>
          <a:bodyPr>
            <a:normAutofit fontScale="92500" lnSpcReduction="10000"/>
          </a:bodyPr>
          <a:lstStyle/>
          <a:p>
            <a:r>
              <a:rPr lang="pl-PL" b="1" dirty="0"/>
              <a:t>To nie jest problem irlandzki; to problem globalny. Tylko 8% przedsiębiorców technologicznych na całym świecie to kobiety, więc jest to duży problem</a:t>
            </a:r>
          </a:p>
          <a:p>
            <a:endParaRPr lang="pl-PL" b="1" dirty="0"/>
          </a:p>
          <a:p>
            <a:endParaRPr lang="en-US" b="1" dirty="0"/>
          </a:p>
        </p:txBody>
      </p:sp>
      <p:sp>
        <p:nvSpPr>
          <p:cNvPr id="12" name="Rectangle 11">
            <a:extLst>
              <a:ext uri="{FF2B5EF4-FFF2-40B4-BE49-F238E27FC236}">
                <a16:creationId xmlns:a16="http://schemas.microsoft.com/office/drawing/2014/main" id="{498A9B9D-D61E-465B-907F-2B3D269D35A0}"/>
              </a:ext>
            </a:extLst>
          </p:cNvPr>
          <p:cNvSpPr>
            <a:spLocks noChangeArrowheads="1"/>
          </p:cNvSpPr>
          <p:nvPr/>
        </p:nvSpPr>
        <p:spPr bwMode="auto">
          <a:xfrm>
            <a:off x="912813" y="4645567"/>
            <a:ext cx="3236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r" eaLnBrk="1" hangingPunct="1"/>
            <a:r>
              <a:rPr lang="en-IE" altLang="x-none" b="1" dirty="0">
                <a:solidFill>
                  <a:schemeClr val="bg1"/>
                </a:solidFill>
              </a:rPr>
              <a:t>JULIE SINNAMON</a:t>
            </a:r>
          </a:p>
          <a:p>
            <a:pPr algn="r" eaLnBrk="1" hangingPunct="1"/>
            <a:r>
              <a:rPr lang="en-IE" altLang="x-none" i="1" dirty="0" err="1">
                <a:solidFill>
                  <a:schemeClr val="bg1"/>
                </a:solidFill>
              </a:rPr>
              <a:t>Prezes</a:t>
            </a:r>
            <a:r>
              <a:rPr lang="en-IE" altLang="x-none" i="1" dirty="0">
                <a:solidFill>
                  <a:schemeClr val="bg1"/>
                </a:solidFill>
              </a:rPr>
              <a:t> Enterprise Ireland</a:t>
            </a:r>
            <a:endParaRPr lang="en-IE" altLang="x-none" b="1" i="1" dirty="0">
              <a:solidFill>
                <a:schemeClr val="bg1"/>
              </a:solidFill>
            </a:endParaRPr>
          </a:p>
        </p:txBody>
      </p:sp>
      <p:pic>
        <p:nvPicPr>
          <p:cNvPr id="13" name="Picture Placeholder 7">
            <a:extLst>
              <a:ext uri="{FF2B5EF4-FFF2-40B4-BE49-F238E27FC236}">
                <a16:creationId xmlns:a16="http://schemas.microsoft.com/office/drawing/2014/main" id="{6DA69D5F-9F90-4EF7-83B5-9FBC2873C1B6}"/>
              </a:ext>
            </a:extLst>
          </p:cNvPr>
          <p:cNvPicPr>
            <a:picLocks noChangeAspect="1"/>
          </p:cNvPicPr>
          <p:nvPr/>
        </p:nvPicPr>
        <p:blipFill>
          <a:blip r:embed="rId2">
            <a:extLst>
              <a:ext uri="{28A0092B-C50C-407E-A947-70E740481C1C}">
                <a14:useLocalDpi xmlns:a14="http://schemas.microsoft.com/office/drawing/2010/main" val="0"/>
              </a:ext>
            </a:extLst>
          </a:blip>
          <a:srcRect l="5833" r="5833"/>
          <a:stretch>
            <a:fillRect/>
          </a:stretch>
        </p:blipFill>
        <p:spPr>
          <a:xfrm>
            <a:off x="6136783" y="-16336"/>
            <a:ext cx="6058879" cy="6858000"/>
          </a:xfrm>
          <a:prstGeom prst="rect">
            <a:avLst/>
          </a:prstGeom>
        </p:spPr>
      </p:pic>
    </p:spTree>
    <p:extLst>
      <p:ext uri="{BB962C8B-B14F-4D97-AF65-F5344CB8AC3E}">
        <p14:creationId xmlns:p14="http://schemas.microsoft.com/office/powerpoint/2010/main" val="4112411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D84AA47-B6AC-4B46-B3EB-635FD1AC29D5}"/>
              </a:ext>
            </a:extLst>
          </p:cNvPr>
          <p:cNvSpPr>
            <a:spLocks noGrp="1"/>
          </p:cNvSpPr>
          <p:nvPr>
            <p:ph type="pic" sz="quarter" idx="15"/>
          </p:nvPr>
        </p:nvSpPr>
        <p:spPr/>
      </p:sp>
      <p:pic>
        <p:nvPicPr>
          <p:cNvPr id="7" name="Picture Placeholder 8">
            <a:hlinkClick r:id="rId2"/>
            <a:extLst>
              <a:ext uri="{FF2B5EF4-FFF2-40B4-BE49-F238E27FC236}">
                <a16:creationId xmlns:a16="http://schemas.microsoft.com/office/drawing/2014/main" id="{57DE7E25-F442-4FFC-A676-C8CDAB354197}"/>
              </a:ext>
            </a:extLst>
          </p:cNvPr>
          <p:cNvPicPr>
            <a:picLocks noChangeAspect="1"/>
          </p:cNvPicPr>
          <p:nvPr/>
        </p:nvPicPr>
        <p:blipFill>
          <a:blip r:embed="rId3">
            <a:extLst>
              <a:ext uri="{28A0092B-C50C-407E-A947-70E740481C1C}">
                <a14:useLocalDpi xmlns:a14="http://schemas.microsoft.com/office/drawing/2010/main" val="0"/>
              </a:ext>
            </a:extLst>
          </a:blip>
          <a:srcRect t="15875" b="16402"/>
          <a:stretch>
            <a:fillRect/>
          </a:stretch>
        </p:blipFill>
        <p:spPr>
          <a:xfrm>
            <a:off x="3184070" y="1798156"/>
            <a:ext cx="5775155" cy="3573490"/>
          </a:xfrm>
          <a:prstGeom prst="rect">
            <a:avLst/>
          </a:prstGeom>
        </p:spPr>
      </p:pic>
      <p:sp>
        <p:nvSpPr>
          <p:cNvPr id="9" name="テキスト プレースホルダー 36">
            <a:extLst>
              <a:ext uri="{FF2B5EF4-FFF2-40B4-BE49-F238E27FC236}">
                <a16:creationId xmlns:a16="http://schemas.microsoft.com/office/drawing/2014/main" id="{5940DF21-D8AB-4640-AA8E-D795D3436CE2}"/>
              </a:ext>
            </a:extLst>
          </p:cNvPr>
          <p:cNvSpPr txBox="1">
            <a:spLocks/>
          </p:cNvSpPr>
          <p:nvPr/>
        </p:nvSpPr>
        <p:spPr bwMode="auto">
          <a:xfrm>
            <a:off x="-360727" y="5911850"/>
            <a:ext cx="12192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742950" indent="-28575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algn="ctr">
              <a:lnSpc>
                <a:spcPct val="100000"/>
              </a:lnSpc>
              <a:spcBef>
                <a:spcPct val="20000"/>
              </a:spcBef>
              <a:buNone/>
            </a:pPr>
            <a:r>
              <a:rPr lang="pl-PL" altLang="x-none" sz="1100" dirty="0">
                <a:solidFill>
                  <a:srgbClr val="525252"/>
                </a:solidFill>
                <a:latin typeface="Lucida Grande" charset="0"/>
                <a:ea typeface="MS PGothic" charset="-128"/>
                <a:cs typeface="Geneva" charset="0"/>
              </a:rPr>
              <a:t>Źródło</a:t>
            </a:r>
            <a:r>
              <a:rPr lang="en-IE" altLang="x-none" sz="1100" dirty="0">
                <a:solidFill>
                  <a:srgbClr val="525252"/>
                </a:solidFill>
                <a:latin typeface="Lucida Grande" charset="0"/>
                <a:ea typeface="MS PGothic" charset="-128"/>
                <a:cs typeface="Geneva" charset="0"/>
              </a:rPr>
              <a:t> </a:t>
            </a:r>
            <a:r>
              <a:rPr lang="en-IE" altLang="x-none" sz="1100" dirty="0">
                <a:solidFill>
                  <a:srgbClr val="525252"/>
                </a:solidFill>
                <a:latin typeface="Lucida Grande" charset="0"/>
                <a:ea typeface="MS PGothic" charset="-128"/>
                <a:cs typeface="Geneva" charset="0"/>
                <a:hlinkClick r:id="rId4"/>
              </a:rPr>
              <a:t>Meet the Next Generation of STEM Entrepreneurs</a:t>
            </a:r>
            <a:r>
              <a:rPr lang="en-IE" altLang="x-none" sz="1100" dirty="0">
                <a:solidFill>
                  <a:srgbClr val="525252"/>
                </a:solidFill>
                <a:latin typeface="Lucida Grande" charset="0"/>
                <a:ea typeface="MS PGothic" charset="-128"/>
                <a:cs typeface="Geneva" charset="0"/>
              </a:rPr>
              <a:t>        </a:t>
            </a:r>
            <a:r>
              <a:rPr lang="en-IE" altLang="x-none" sz="1100" dirty="0">
                <a:hlinkClick r:id="rId5"/>
              </a:rPr>
              <a:t>https://outboxjourney.com/incubator/</a:t>
            </a:r>
            <a:r>
              <a:rPr lang="en-IE" altLang="x-none" sz="1100" dirty="0"/>
              <a:t> </a:t>
            </a:r>
          </a:p>
          <a:p>
            <a:pPr algn="ctr" eaLnBrk="1" hangingPunct="1">
              <a:lnSpc>
                <a:spcPct val="100000"/>
              </a:lnSpc>
              <a:spcBef>
                <a:spcPct val="20000"/>
              </a:spcBef>
              <a:buFontTx/>
              <a:buNone/>
            </a:pPr>
            <a:endParaRPr kumimoji="1" lang="ja-JP" altLang="en-US" sz="1100" dirty="0">
              <a:solidFill>
                <a:srgbClr val="525252"/>
              </a:solidFill>
              <a:ea typeface="MS PGothic" charset="-128"/>
              <a:cs typeface="Geneva" charset="0"/>
            </a:endParaRPr>
          </a:p>
        </p:txBody>
      </p:sp>
      <p:sp>
        <p:nvSpPr>
          <p:cNvPr id="11" name="Star: 6 Points 10">
            <a:extLst>
              <a:ext uri="{FF2B5EF4-FFF2-40B4-BE49-F238E27FC236}">
                <a16:creationId xmlns:a16="http://schemas.microsoft.com/office/drawing/2014/main" id="{57BA4B86-804D-499B-A944-2B6552B64FE1}"/>
              </a:ext>
            </a:extLst>
          </p:cNvPr>
          <p:cNvSpPr/>
          <p:nvPr/>
        </p:nvSpPr>
        <p:spPr>
          <a:xfrm>
            <a:off x="8035471" y="2486025"/>
            <a:ext cx="1628775" cy="1885950"/>
          </a:xfrm>
          <a:prstGeom prst="star6">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Film</a:t>
            </a:r>
            <a:endParaRPr lang="en-IE" b="1" dirty="0"/>
          </a:p>
        </p:txBody>
      </p:sp>
      <p:sp>
        <p:nvSpPr>
          <p:cNvPr id="6" name="Text Placeholder 7">
            <a:extLst>
              <a:ext uri="{FF2B5EF4-FFF2-40B4-BE49-F238E27FC236}">
                <a16:creationId xmlns:a16="http://schemas.microsoft.com/office/drawing/2014/main" id="{F6A19754-3B2C-4049-BC4A-28740C2CA825}"/>
              </a:ext>
            </a:extLst>
          </p:cNvPr>
          <p:cNvSpPr txBox="1">
            <a:spLocks/>
          </p:cNvSpPr>
          <p:nvPr/>
        </p:nvSpPr>
        <p:spPr>
          <a:xfrm>
            <a:off x="0" y="244942"/>
            <a:ext cx="12192000" cy="1310393"/>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30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pl-PL" sz="2400" dirty="0">
                <a:solidFill>
                  <a:schemeClr val="tx1">
                    <a:lumMod val="75000"/>
                    <a:lumOff val="25000"/>
                  </a:schemeClr>
                </a:solidFill>
              </a:rPr>
              <a:t>Inicjatywa </a:t>
            </a:r>
            <a:r>
              <a:rPr lang="pl-PL" sz="2400" u="sng" dirty="0" err="1">
                <a:solidFill>
                  <a:schemeClr val="tx1">
                    <a:lumMod val="75000"/>
                    <a:lumOff val="25000"/>
                  </a:schemeClr>
                </a:solidFill>
              </a:rPr>
              <a:t>Stemettes</a:t>
            </a:r>
            <a:r>
              <a:rPr lang="pl-PL" sz="2400" u="sng" dirty="0">
                <a:solidFill>
                  <a:schemeClr val="tx1">
                    <a:lumMod val="75000"/>
                    <a:lumOff val="25000"/>
                  </a:schemeClr>
                </a:solidFill>
              </a:rPr>
              <a:t>.</a:t>
            </a:r>
            <a:r>
              <a:rPr lang="pl-PL" sz="2400" dirty="0">
                <a:solidFill>
                  <a:schemeClr val="tx1">
                    <a:lumMod val="75000"/>
                    <a:lumOff val="25000"/>
                  </a:schemeClr>
                </a:solidFill>
              </a:rPr>
              <a:t> </a:t>
            </a:r>
            <a:r>
              <a:rPr lang="pl-PL" sz="2400" dirty="0" err="1">
                <a:solidFill>
                  <a:schemeClr val="tx1">
                    <a:lumMod val="75000"/>
                    <a:lumOff val="25000"/>
                  </a:schemeClr>
                </a:solidFill>
              </a:rPr>
              <a:t>Outbox</a:t>
            </a:r>
            <a:r>
              <a:rPr lang="pl-PL" sz="2400" dirty="0">
                <a:solidFill>
                  <a:schemeClr val="tx1">
                    <a:lumMod val="75000"/>
                    <a:lumOff val="25000"/>
                  </a:schemeClr>
                </a:solidFill>
              </a:rPr>
              <a:t> </a:t>
            </a:r>
            <a:r>
              <a:rPr lang="pl-PL" sz="2400" dirty="0" err="1">
                <a:solidFill>
                  <a:schemeClr val="tx1">
                    <a:lumMod val="75000"/>
                    <a:lumOff val="25000"/>
                  </a:schemeClr>
                </a:solidFill>
              </a:rPr>
              <a:t>Incubator</a:t>
            </a:r>
            <a:r>
              <a:rPr lang="pl-PL" sz="2400" dirty="0">
                <a:solidFill>
                  <a:schemeClr val="tx1">
                    <a:lumMod val="75000"/>
                    <a:lumOff val="25000"/>
                  </a:schemeClr>
                </a:solidFill>
              </a:rPr>
              <a:t> zapewnia finansowanie zalążkowe, intensywną opiekę mentorską i wsparcie dla utalentowanych dziewcząt w wieku 22 lat i młodszym, które mają innowacyjne pomysły biznesowe i technologiczne.</a:t>
            </a:r>
            <a:endParaRPr lang="en-US" sz="2400" dirty="0">
              <a:solidFill>
                <a:schemeClr val="tx1">
                  <a:lumMod val="75000"/>
                  <a:lumOff val="25000"/>
                </a:schemeClr>
              </a:solidFill>
            </a:endParaRPr>
          </a:p>
        </p:txBody>
      </p:sp>
      <p:sp>
        <p:nvSpPr>
          <p:cNvPr id="8" name="Rectangle 7">
            <a:extLst>
              <a:ext uri="{FF2B5EF4-FFF2-40B4-BE49-F238E27FC236}">
                <a16:creationId xmlns:a16="http://schemas.microsoft.com/office/drawing/2014/main" id="{5B8F95C9-30C3-46C6-91E2-24301D6EC9B9}"/>
              </a:ext>
            </a:extLst>
          </p:cNvPr>
          <p:cNvSpPr/>
          <p:nvPr/>
        </p:nvSpPr>
        <p:spPr>
          <a:xfrm>
            <a:off x="78886" y="2644170"/>
            <a:ext cx="2517169" cy="1938992"/>
          </a:xfrm>
          <a:prstGeom prst="rect">
            <a:avLst/>
          </a:prstGeom>
          <a:solidFill>
            <a:srgbClr val="CEDA29"/>
          </a:solidFill>
        </p:spPr>
        <p:txBody>
          <a:bodyPr wrap="square">
            <a:spAutoFit/>
          </a:bodyPr>
          <a:lstStyle/>
          <a:p>
            <a:pPr algn="ctr">
              <a:buClr>
                <a:srgbClr val="E63275"/>
              </a:buClr>
              <a:defRPr/>
            </a:pPr>
            <a:r>
              <a:rPr lang="pl-PL" sz="2400" b="1" dirty="0"/>
              <a:t>Przykład Środowisk Wspierających dla kobiet-przedsiębiorców</a:t>
            </a:r>
            <a:endParaRPr lang="en-IE" sz="2400" b="1" dirty="0"/>
          </a:p>
        </p:txBody>
      </p:sp>
    </p:spTree>
    <p:extLst>
      <p:ext uri="{BB962C8B-B14F-4D97-AF65-F5344CB8AC3E}">
        <p14:creationId xmlns:p14="http://schemas.microsoft.com/office/powerpoint/2010/main" val="2763010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6D347-CD28-4C18-A90B-0FBE79A71814}"/>
              </a:ext>
            </a:extLst>
          </p:cNvPr>
          <p:cNvPicPr>
            <a:picLocks noChangeAspect="1"/>
          </p:cNvPicPr>
          <p:nvPr/>
        </p:nvPicPr>
        <p:blipFill>
          <a:blip r:embed="rId2"/>
          <a:stretch>
            <a:fillRect/>
          </a:stretch>
        </p:blipFill>
        <p:spPr>
          <a:xfrm>
            <a:off x="3184071" y="1893434"/>
            <a:ext cx="5623597" cy="3426503"/>
          </a:xfrm>
          <a:prstGeom prst="rect">
            <a:avLst/>
          </a:prstGeom>
        </p:spPr>
      </p:pic>
      <p:sp>
        <p:nvSpPr>
          <p:cNvPr id="3" name="Picture Placeholder 2">
            <a:extLst>
              <a:ext uri="{FF2B5EF4-FFF2-40B4-BE49-F238E27FC236}">
                <a16:creationId xmlns:a16="http://schemas.microsoft.com/office/drawing/2014/main" id="{ED84AA47-B6AC-4B46-B3EB-635FD1AC29D5}"/>
              </a:ext>
            </a:extLst>
          </p:cNvPr>
          <p:cNvSpPr>
            <a:spLocks noGrp="1"/>
          </p:cNvSpPr>
          <p:nvPr>
            <p:ph type="pic" sz="quarter" idx="15"/>
          </p:nvPr>
        </p:nvSpPr>
        <p:spPr/>
      </p:sp>
      <p:sp>
        <p:nvSpPr>
          <p:cNvPr id="9" name="テキスト プレースホルダー 36">
            <a:extLst>
              <a:ext uri="{FF2B5EF4-FFF2-40B4-BE49-F238E27FC236}">
                <a16:creationId xmlns:a16="http://schemas.microsoft.com/office/drawing/2014/main" id="{5940DF21-D8AB-4640-AA8E-D795D3436CE2}"/>
              </a:ext>
            </a:extLst>
          </p:cNvPr>
          <p:cNvSpPr txBox="1">
            <a:spLocks/>
          </p:cNvSpPr>
          <p:nvPr/>
        </p:nvSpPr>
        <p:spPr bwMode="auto">
          <a:xfrm>
            <a:off x="-360727" y="5911850"/>
            <a:ext cx="12192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marL="742950" indent="-285750">
              <a:lnSpc>
                <a:spcPct val="90000"/>
              </a:lnSpc>
              <a:spcBef>
                <a:spcPts val="500"/>
              </a:spcBef>
              <a:buFont typeface="Arial" charset="0"/>
              <a:buChar char="•"/>
              <a:defRPr sz="2400">
                <a:solidFill>
                  <a:srgbClr val="7F7F7F"/>
                </a:solidFill>
                <a:latin typeface="Calibri" charset="0"/>
              </a:defRPr>
            </a:lvl2pPr>
            <a:lvl3pPr marL="1143000" indent="-228600">
              <a:lnSpc>
                <a:spcPct val="90000"/>
              </a:lnSpc>
              <a:spcBef>
                <a:spcPts val="500"/>
              </a:spcBef>
              <a:buFont typeface="Arial" charset="0"/>
              <a:buChar char="•"/>
              <a:defRPr sz="2000">
                <a:solidFill>
                  <a:srgbClr val="7F7F7F"/>
                </a:solidFill>
                <a:latin typeface="Calibri" charset="0"/>
              </a:defRPr>
            </a:lvl3pPr>
            <a:lvl4pPr marL="1600200" indent="-228600">
              <a:lnSpc>
                <a:spcPct val="90000"/>
              </a:lnSpc>
              <a:spcBef>
                <a:spcPts val="500"/>
              </a:spcBef>
              <a:buFont typeface="Arial" charset="0"/>
              <a:buChar char="•"/>
              <a:defRPr>
                <a:solidFill>
                  <a:srgbClr val="7F7F7F"/>
                </a:solidFill>
                <a:latin typeface="Calibri" charset="0"/>
              </a:defRPr>
            </a:lvl4pPr>
            <a:lvl5pPr marL="2057400" indent="-228600">
              <a:lnSpc>
                <a:spcPct val="90000"/>
              </a:lnSpc>
              <a:spcBef>
                <a:spcPts val="500"/>
              </a:spcBef>
              <a:buFont typeface="Arial" charset="0"/>
              <a:buChar char="•"/>
              <a:defRPr>
                <a:solidFill>
                  <a:srgbClr val="7F7F7F"/>
                </a:solidFill>
                <a:latin typeface="Calibri" charset="0"/>
              </a:defRPr>
            </a:lvl5pPr>
            <a:lvl6pPr marL="2514600" indent="-228600" fontAlgn="base">
              <a:lnSpc>
                <a:spcPct val="90000"/>
              </a:lnSpc>
              <a:spcBef>
                <a:spcPts val="500"/>
              </a:spcBef>
              <a:spcAft>
                <a:spcPct val="0"/>
              </a:spcAft>
              <a:buFont typeface="Arial" charset="0"/>
              <a:buChar char="•"/>
              <a:defRPr>
                <a:solidFill>
                  <a:srgbClr val="7F7F7F"/>
                </a:solidFill>
                <a:latin typeface="Calibri" charset="0"/>
              </a:defRPr>
            </a:lvl6pPr>
            <a:lvl7pPr marL="2971800" indent="-228600" fontAlgn="base">
              <a:lnSpc>
                <a:spcPct val="90000"/>
              </a:lnSpc>
              <a:spcBef>
                <a:spcPts val="500"/>
              </a:spcBef>
              <a:spcAft>
                <a:spcPct val="0"/>
              </a:spcAft>
              <a:buFont typeface="Arial" charset="0"/>
              <a:buChar char="•"/>
              <a:defRPr>
                <a:solidFill>
                  <a:srgbClr val="7F7F7F"/>
                </a:solidFill>
                <a:latin typeface="Calibri" charset="0"/>
              </a:defRPr>
            </a:lvl7pPr>
            <a:lvl8pPr marL="3429000" indent="-228600" fontAlgn="base">
              <a:lnSpc>
                <a:spcPct val="90000"/>
              </a:lnSpc>
              <a:spcBef>
                <a:spcPts val="500"/>
              </a:spcBef>
              <a:spcAft>
                <a:spcPct val="0"/>
              </a:spcAft>
              <a:buFont typeface="Arial" charset="0"/>
              <a:buChar char="•"/>
              <a:defRPr>
                <a:solidFill>
                  <a:srgbClr val="7F7F7F"/>
                </a:solidFill>
                <a:latin typeface="Calibri" charset="0"/>
              </a:defRPr>
            </a:lvl8pPr>
            <a:lvl9pPr marL="3886200" indent="-228600" fontAlgn="base">
              <a:lnSpc>
                <a:spcPct val="90000"/>
              </a:lnSpc>
              <a:spcBef>
                <a:spcPts val="500"/>
              </a:spcBef>
              <a:spcAft>
                <a:spcPct val="0"/>
              </a:spcAft>
              <a:buFont typeface="Arial" charset="0"/>
              <a:buChar char="•"/>
              <a:defRPr>
                <a:solidFill>
                  <a:srgbClr val="7F7F7F"/>
                </a:solidFill>
                <a:latin typeface="Calibri" charset="0"/>
              </a:defRPr>
            </a:lvl9pPr>
          </a:lstStyle>
          <a:p>
            <a:pPr algn="ctr">
              <a:lnSpc>
                <a:spcPct val="100000"/>
              </a:lnSpc>
              <a:spcBef>
                <a:spcPct val="20000"/>
              </a:spcBef>
              <a:buNone/>
            </a:pPr>
            <a:r>
              <a:rPr lang="pl-PL" altLang="x-none" sz="1100" dirty="0">
                <a:solidFill>
                  <a:srgbClr val="525252"/>
                </a:solidFill>
                <a:latin typeface="Lucida Grande" charset="0"/>
                <a:ea typeface="MS PGothic" charset="-128"/>
                <a:cs typeface="Geneva" charset="0"/>
              </a:rPr>
              <a:t>Źródło</a:t>
            </a:r>
            <a:r>
              <a:rPr lang="en-IE" altLang="x-none" sz="1100" dirty="0">
                <a:solidFill>
                  <a:srgbClr val="525252"/>
                </a:solidFill>
                <a:latin typeface="Lucida Grande" charset="0"/>
                <a:ea typeface="MS PGothic" charset="-128"/>
                <a:cs typeface="Geneva" charset="0"/>
              </a:rPr>
              <a:t> </a:t>
            </a:r>
            <a:r>
              <a:rPr lang="en-IE" altLang="x-none" sz="1100" dirty="0">
                <a:solidFill>
                  <a:srgbClr val="525252"/>
                </a:solidFill>
                <a:latin typeface="Lucida Grande" charset="0"/>
                <a:ea typeface="MS PGothic" charset="-128"/>
                <a:cs typeface="Geneva" charset="0"/>
                <a:hlinkClick r:id="rId3"/>
              </a:rPr>
              <a:t>Meet the Next Generation of STEM Entrepreneurs</a:t>
            </a:r>
            <a:r>
              <a:rPr lang="en-IE" altLang="x-none" sz="1100" dirty="0">
                <a:solidFill>
                  <a:srgbClr val="525252"/>
                </a:solidFill>
                <a:latin typeface="Lucida Grande" charset="0"/>
                <a:ea typeface="MS PGothic" charset="-128"/>
                <a:cs typeface="Geneva" charset="0"/>
              </a:rPr>
              <a:t>        </a:t>
            </a:r>
            <a:r>
              <a:rPr lang="en-IE" altLang="x-none" sz="1100" dirty="0">
                <a:hlinkClick r:id="rId4"/>
              </a:rPr>
              <a:t>https://outboxjourney.com/incubator/</a:t>
            </a:r>
            <a:r>
              <a:rPr lang="en-IE" altLang="x-none" sz="1100" dirty="0"/>
              <a:t> </a:t>
            </a:r>
          </a:p>
          <a:p>
            <a:pPr algn="ctr" eaLnBrk="1" hangingPunct="1">
              <a:lnSpc>
                <a:spcPct val="100000"/>
              </a:lnSpc>
              <a:spcBef>
                <a:spcPct val="20000"/>
              </a:spcBef>
              <a:buFontTx/>
              <a:buNone/>
            </a:pPr>
            <a:endParaRPr kumimoji="1" lang="ja-JP" altLang="en-US" sz="1100" dirty="0">
              <a:solidFill>
                <a:srgbClr val="525252"/>
              </a:solidFill>
              <a:ea typeface="MS PGothic" charset="-128"/>
              <a:cs typeface="Geneva" charset="0"/>
            </a:endParaRPr>
          </a:p>
        </p:txBody>
      </p:sp>
      <p:sp>
        <p:nvSpPr>
          <p:cNvPr id="11" name="Star: 6 Points 10">
            <a:hlinkClick r:id="rId5"/>
            <a:extLst>
              <a:ext uri="{FF2B5EF4-FFF2-40B4-BE49-F238E27FC236}">
                <a16:creationId xmlns:a16="http://schemas.microsoft.com/office/drawing/2014/main" id="{57BA4B86-804D-499B-A944-2B6552B64FE1}"/>
              </a:ext>
            </a:extLst>
          </p:cNvPr>
          <p:cNvSpPr/>
          <p:nvPr/>
        </p:nvSpPr>
        <p:spPr>
          <a:xfrm>
            <a:off x="8035471" y="2486025"/>
            <a:ext cx="1628775" cy="1885950"/>
          </a:xfrm>
          <a:prstGeom prst="star6">
            <a:avLst>
              <a:gd name="adj" fmla="val 28868"/>
              <a:gd name="hf" fmla="val 115470"/>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sz="1600" b="1" dirty="0"/>
              <a:t>Zobacz Film</a:t>
            </a:r>
            <a:endParaRPr lang="en-IE" sz="1600" b="1" dirty="0"/>
          </a:p>
        </p:txBody>
      </p:sp>
      <p:sp>
        <p:nvSpPr>
          <p:cNvPr id="6" name="Text Placeholder 7">
            <a:extLst>
              <a:ext uri="{FF2B5EF4-FFF2-40B4-BE49-F238E27FC236}">
                <a16:creationId xmlns:a16="http://schemas.microsoft.com/office/drawing/2014/main" id="{F6A19754-3B2C-4049-BC4A-28740C2CA825}"/>
              </a:ext>
            </a:extLst>
          </p:cNvPr>
          <p:cNvSpPr txBox="1">
            <a:spLocks/>
          </p:cNvSpPr>
          <p:nvPr/>
        </p:nvSpPr>
        <p:spPr>
          <a:xfrm>
            <a:off x="0" y="244942"/>
            <a:ext cx="12192000" cy="1310393"/>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30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pl-PL" sz="2400" dirty="0">
                <a:solidFill>
                  <a:schemeClr val="tx1">
                    <a:lumMod val="75000"/>
                    <a:lumOff val="25000"/>
                  </a:schemeClr>
                </a:solidFill>
              </a:rPr>
              <a:t>Inicjatywa </a:t>
            </a:r>
            <a:r>
              <a:rPr lang="pl-PL" sz="2400" u="sng" dirty="0" err="1">
                <a:solidFill>
                  <a:schemeClr val="tx1">
                    <a:lumMod val="75000"/>
                    <a:lumOff val="25000"/>
                  </a:schemeClr>
                </a:solidFill>
              </a:rPr>
              <a:t>Stemettes</a:t>
            </a:r>
            <a:r>
              <a:rPr lang="pl-PL" sz="2400" u="sng" dirty="0">
                <a:solidFill>
                  <a:schemeClr val="tx1">
                    <a:lumMod val="75000"/>
                    <a:lumOff val="25000"/>
                  </a:schemeClr>
                </a:solidFill>
              </a:rPr>
              <a:t>.</a:t>
            </a:r>
            <a:r>
              <a:rPr lang="pl-PL" sz="2400" dirty="0">
                <a:solidFill>
                  <a:schemeClr val="tx1">
                    <a:lumMod val="75000"/>
                    <a:lumOff val="25000"/>
                  </a:schemeClr>
                </a:solidFill>
              </a:rPr>
              <a:t> </a:t>
            </a:r>
            <a:r>
              <a:rPr lang="pl-PL" sz="2400" dirty="0" err="1">
                <a:solidFill>
                  <a:schemeClr val="tx1">
                    <a:lumMod val="75000"/>
                    <a:lumOff val="25000"/>
                  </a:schemeClr>
                </a:solidFill>
              </a:rPr>
              <a:t>Outbox</a:t>
            </a:r>
            <a:r>
              <a:rPr lang="pl-PL" sz="2400" dirty="0">
                <a:solidFill>
                  <a:schemeClr val="tx1">
                    <a:lumMod val="75000"/>
                    <a:lumOff val="25000"/>
                  </a:schemeClr>
                </a:solidFill>
              </a:rPr>
              <a:t> </a:t>
            </a:r>
            <a:r>
              <a:rPr lang="pl-PL" sz="2400" dirty="0" err="1">
                <a:solidFill>
                  <a:schemeClr val="tx1">
                    <a:lumMod val="75000"/>
                    <a:lumOff val="25000"/>
                  </a:schemeClr>
                </a:solidFill>
              </a:rPr>
              <a:t>Incubator</a:t>
            </a:r>
            <a:r>
              <a:rPr lang="pl-PL" sz="2400" dirty="0">
                <a:solidFill>
                  <a:schemeClr val="tx1">
                    <a:lumMod val="75000"/>
                    <a:lumOff val="25000"/>
                  </a:schemeClr>
                </a:solidFill>
              </a:rPr>
              <a:t> zapewnia finansowanie zalążkowe, intensywną opiekę mentorską i wsparcie dla utalentowanych dziewcząt w wieku 22 lat i młodszym, które mają innowacyjne pomysły biznesowe i technologiczne.</a:t>
            </a:r>
            <a:endParaRPr lang="en-US" sz="2400" dirty="0">
              <a:solidFill>
                <a:schemeClr val="tx1">
                  <a:lumMod val="75000"/>
                  <a:lumOff val="25000"/>
                </a:schemeClr>
              </a:solidFill>
            </a:endParaRPr>
          </a:p>
          <a:p>
            <a:pPr>
              <a:spcBef>
                <a:spcPts val="0"/>
              </a:spcBef>
            </a:pPr>
            <a:endParaRPr lang="en-US" sz="2400" dirty="0">
              <a:solidFill>
                <a:schemeClr val="tx1">
                  <a:lumMod val="75000"/>
                  <a:lumOff val="25000"/>
                </a:schemeClr>
              </a:solidFill>
            </a:endParaRPr>
          </a:p>
        </p:txBody>
      </p:sp>
      <p:sp>
        <p:nvSpPr>
          <p:cNvPr id="8" name="Rectangle 7">
            <a:extLst>
              <a:ext uri="{FF2B5EF4-FFF2-40B4-BE49-F238E27FC236}">
                <a16:creationId xmlns:a16="http://schemas.microsoft.com/office/drawing/2014/main" id="{5B8F95C9-30C3-46C6-91E2-24301D6EC9B9}"/>
              </a:ext>
            </a:extLst>
          </p:cNvPr>
          <p:cNvSpPr/>
          <p:nvPr/>
        </p:nvSpPr>
        <p:spPr>
          <a:xfrm>
            <a:off x="78886" y="2644170"/>
            <a:ext cx="2517169" cy="2308324"/>
          </a:xfrm>
          <a:prstGeom prst="rect">
            <a:avLst/>
          </a:prstGeom>
          <a:solidFill>
            <a:srgbClr val="CEDA29"/>
          </a:solidFill>
        </p:spPr>
        <p:txBody>
          <a:bodyPr wrap="square">
            <a:spAutoFit/>
          </a:bodyPr>
          <a:lstStyle/>
          <a:p>
            <a:pPr algn="ctr">
              <a:buClr>
                <a:srgbClr val="E63275"/>
              </a:buClr>
              <a:defRPr/>
            </a:pPr>
            <a:r>
              <a:rPr lang="pl-PL" sz="2400" b="1" dirty="0"/>
              <a:t>Przykład Środowisk Wspierających dla kobiet-przedsiębiorców</a:t>
            </a:r>
            <a:endParaRPr lang="en-IE" sz="2400" b="1" dirty="0"/>
          </a:p>
          <a:p>
            <a:pPr algn="ctr">
              <a:buClr>
                <a:srgbClr val="E63275"/>
              </a:buClr>
              <a:defRPr/>
            </a:pPr>
            <a:endParaRPr lang="en-IE" sz="2400" b="1" dirty="0"/>
          </a:p>
        </p:txBody>
      </p:sp>
    </p:spTree>
    <p:extLst>
      <p:ext uri="{BB962C8B-B14F-4D97-AF65-F5344CB8AC3E}">
        <p14:creationId xmlns:p14="http://schemas.microsoft.com/office/powerpoint/2010/main" val="303080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80301" y="391886"/>
            <a:ext cx="4396530" cy="1384722"/>
          </a:xfrm>
        </p:spPr>
        <p:txBody>
          <a:bodyPr>
            <a:normAutofit fontScale="85000" lnSpcReduction="10000"/>
          </a:bodyPr>
          <a:lstStyle/>
          <a:p>
            <a:r>
              <a:rPr lang="pl-PL" b="1" dirty="0">
                <a:solidFill>
                  <a:srgbClr val="E63275"/>
                </a:solidFill>
              </a:rPr>
              <a:t>Inżyniera Przedsiębiorczości</a:t>
            </a:r>
            <a:r>
              <a:rPr lang="en-IE" b="1" dirty="0">
                <a:solidFill>
                  <a:srgbClr val="E63275"/>
                </a:solidFill>
              </a:rPr>
              <a:t>: </a:t>
            </a:r>
            <a:r>
              <a:rPr lang="pl-PL" b="1" dirty="0">
                <a:solidFill>
                  <a:srgbClr val="E63275"/>
                </a:solidFill>
              </a:rPr>
              <a:t>Gdzie znajdują się kobiety</a:t>
            </a:r>
            <a:r>
              <a:rPr lang="en-IE" b="1" dirty="0">
                <a:solidFill>
                  <a:srgbClr val="E63275"/>
                </a:solidFill>
              </a:rPr>
              <a:t>?</a:t>
            </a:r>
          </a:p>
          <a:p>
            <a:endParaRPr lang="en-US" b="1" dirty="0">
              <a:solidFill>
                <a:srgbClr val="E63275"/>
              </a:solidFill>
            </a:endParaRPr>
          </a:p>
        </p:txBody>
      </p:sp>
      <p:sp>
        <p:nvSpPr>
          <p:cNvPr id="7" name="Text Placeholder 6"/>
          <p:cNvSpPr>
            <a:spLocks noGrp="1"/>
          </p:cNvSpPr>
          <p:nvPr>
            <p:ph type="body" sz="quarter" idx="14"/>
          </p:nvPr>
        </p:nvSpPr>
        <p:spPr>
          <a:xfrm>
            <a:off x="389185" y="2038632"/>
            <a:ext cx="4396530" cy="3642009"/>
          </a:xfrm>
        </p:spPr>
        <p:txBody>
          <a:bodyPr/>
          <a:lstStyle/>
          <a:p>
            <a:pPr>
              <a:defRPr/>
            </a:pPr>
            <a:r>
              <a:rPr lang="pl-PL" altLang="x-none" sz="2400" dirty="0"/>
              <a:t>Wiadomo że</a:t>
            </a:r>
            <a:r>
              <a:rPr lang="en-IE" altLang="x-none" sz="2400" dirty="0"/>
              <a:t> </a:t>
            </a:r>
            <a:r>
              <a:rPr lang="pl-PL" altLang="x-none" sz="2400" b="1" dirty="0">
                <a:solidFill>
                  <a:srgbClr val="E63275"/>
                </a:solidFill>
              </a:rPr>
              <a:t>wizja możliwości jest silnie powiązana z przedsiębiorczością</a:t>
            </a:r>
            <a:r>
              <a:rPr lang="en-IE" altLang="x-none" sz="2400" dirty="0"/>
              <a:t> – </a:t>
            </a:r>
            <a:r>
              <a:rPr lang="pl-PL" altLang="x-none" sz="2400" dirty="0"/>
              <a:t> to znaczy, że jeśli uważasz że odniesiesz sukces i że uzyskasz wsparcie, to prawdopodobnie spróbujesz.</a:t>
            </a:r>
          </a:p>
          <a:p>
            <a:pPr>
              <a:defRPr/>
            </a:pPr>
            <a:r>
              <a:rPr lang="pl-PL" altLang="x-none" sz="2400" dirty="0"/>
              <a:t>EMERGE zapewnia szkolenie, wsparcie i wskazówki potrzebne do odniesienia sukcesu. Ten moduł jest początkiem Twojej podróży po przedsiębiorczości.</a:t>
            </a:r>
            <a:endParaRPr lang="en-IE" altLang="x-none" sz="2400" dirty="0"/>
          </a:p>
        </p:txBody>
      </p:sp>
      <p:sp>
        <p:nvSpPr>
          <p:cNvPr id="8" name="Text Placeholder 7"/>
          <p:cNvSpPr>
            <a:spLocks noGrp="1"/>
          </p:cNvSpPr>
          <p:nvPr>
            <p:ph type="body" sz="quarter" idx="15"/>
          </p:nvPr>
        </p:nvSpPr>
        <p:spPr/>
        <p:txBody>
          <a:bodyPr/>
          <a:lstStyle/>
          <a:p>
            <a:endParaRPr lang="en-US" dirty="0"/>
          </a:p>
        </p:txBody>
      </p:sp>
      <p:sp>
        <p:nvSpPr>
          <p:cNvPr id="5" name="Text Placeholder 4"/>
          <p:cNvSpPr>
            <a:spLocks noGrp="1"/>
          </p:cNvSpPr>
          <p:nvPr>
            <p:ph type="body" sz="quarter" idx="12"/>
          </p:nvPr>
        </p:nvSpPr>
        <p:spPr>
          <a:xfrm>
            <a:off x="6221101" y="1102048"/>
            <a:ext cx="6038578" cy="1494856"/>
          </a:xfrm>
        </p:spPr>
        <p:txBody>
          <a:bodyPr anchor="t">
            <a:normAutofit/>
          </a:bodyPr>
          <a:lstStyle/>
          <a:p>
            <a:r>
              <a:rPr lang="en-US" b="1" dirty="0"/>
              <a:t>Am</a:t>
            </a:r>
            <a:r>
              <a:rPr lang="pl-PL" b="1" dirty="0" err="1"/>
              <a:t>bicja</a:t>
            </a:r>
            <a:r>
              <a:rPr lang="pl-PL" b="1" dirty="0"/>
              <a:t> nie zna płci</a:t>
            </a:r>
          </a:p>
          <a:p>
            <a:r>
              <a:rPr lang="pl-PL" sz="2000" dirty="0"/>
              <a:t>Bycie swoim własnym szefem jest wielkim krokiem w karierze</a:t>
            </a:r>
            <a:r>
              <a:rPr lang="en-US" sz="2000" dirty="0"/>
              <a:t>. W</a:t>
            </a:r>
            <a:r>
              <a:rPr lang="pl-PL" sz="2000" dirty="0" err="1"/>
              <a:t>yjaśniamy</a:t>
            </a:r>
            <a:r>
              <a:rPr lang="pl-PL" sz="2000" dirty="0"/>
              <a:t> dlaczego i przedstawiamy przedsiębiorcze kobiety, które złamały stereotypy</a:t>
            </a:r>
            <a:r>
              <a:rPr lang="en-US" sz="2000" dirty="0"/>
              <a:t>.</a:t>
            </a:r>
          </a:p>
        </p:txBody>
      </p:sp>
      <p:sp>
        <p:nvSpPr>
          <p:cNvPr id="9" name="Text Placeholder 8"/>
          <p:cNvSpPr>
            <a:spLocks noGrp="1"/>
          </p:cNvSpPr>
          <p:nvPr>
            <p:ph type="body" sz="quarter" idx="16"/>
          </p:nvPr>
        </p:nvSpPr>
        <p:spPr>
          <a:xfrm>
            <a:off x="4940048" y="2638944"/>
            <a:ext cx="1176670" cy="1292995"/>
          </a:xfrm>
        </p:spPr>
        <p:txBody>
          <a:bodyPr/>
          <a:lstStyle/>
          <a:p>
            <a:endParaRPr lang="en-US" dirty="0"/>
          </a:p>
        </p:txBody>
      </p:sp>
      <p:sp>
        <p:nvSpPr>
          <p:cNvPr id="10" name="Text Placeholder 9"/>
          <p:cNvSpPr>
            <a:spLocks noGrp="1"/>
          </p:cNvSpPr>
          <p:nvPr>
            <p:ph type="body" sz="quarter" idx="17"/>
          </p:nvPr>
        </p:nvSpPr>
        <p:spPr>
          <a:xfrm>
            <a:off x="6264921" y="2697390"/>
            <a:ext cx="5760497" cy="1292995"/>
          </a:xfrm>
        </p:spPr>
        <p:txBody>
          <a:bodyPr>
            <a:noAutofit/>
          </a:bodyPr>
          <a:lstStyle/>
          <a:p>
            <a:pPr>
              <a:lnSpc>
                <a:spcPct val="150000"/>
              </a:lnSpc>
              <a:spcBef>
                <a:spcPts val="0"/>
              </a:spcBef>
            </a:pPr>
            <a:r>
              <a:rPr lang="pl-PL" b="1" dirty="0"/>
              <a:t>Przygotowanie</a:t>
            </a:r>
            <a:endParaRPr lang="en-US" b="1" dirty="0"/>
          </a:p>
          <a:p>
            <a:pPr>
              <a:lnSpc>
                <a:spcPct val="110000"/>
              </a:lnSpc>
              <a:spcBef>
                <a:spcPts val="0"/>
              </a:spcBef>
            </a:pPr>
            <a:r>
              <a:rPr lang="pl-PL" altLang="x-none" sz="2000" dirty="0"/>
              <a:t>Czym jest Biznes Plan i dlaczego jest ważny</a:t>
            </a:r>
            <a:r>
              <a:rPr lang="en-US" altLang="x-none" sz="2000" dirty="0"/>
              <a:t>? </a:t>
            </a:r>
            <a:r>
              <a:rPr lang="pl-PL" altLang="x-none" sz="2000" dirty="0"/>
              <a:t>Obalamy mity o planowaniu biznesu.</a:t>
            </a:r>
            <a:endParaRPr lang="en-US" sz="2000" dirty="0"/>
          </a:p>
        </p:txBody>
      </p:sp>
      <p:sp>
        <p:nvSpPr>
          <p:cNvPr id="11" name="Text Placeholder 10"/>
          <p:cNvSpPr>
            <a:spLocks noGrp="1"/>
          </p:cNvSpPr>
          <p:nvPr>
            <p:ph type="body" sz="quarter" idx="18"/>
          </p:nvPr>
        </p:nvSpPr>
        <p:spPr/>
        <p:txBody>
          <a:bodyPr/>
          <a:lstStyle/>
          <a:p>
            <a:endParaRPr lang="en-US" dirty="0"/>
          </a:p>
        </p:txBody>
      </p:sp>
      <p:sp>
        <p:nvSpPr>
          <p:cNvPr id="12" name="Text Placeholder 11"/>
          <p:cNvSpPr>
            <a:spLocks noGrp="1"/>
          </p:cNvSpPr>
          <p:nvPr>
            <p:ph type="body" sz="quarter" idx="19"/>
          </p:nvPr>
        </p:nvSpPr>
        <p:spPr>
          <a:xfrm>
            <a:off x="6221101" y="4683976"/>
            <a:ext cx="5353929" cy="1292995"/>
          </a:xfrm>
        </p:spPr>
        <p:txBody>
          <a:bodyPr>
            <a:normAutofit fontScale="85000" lnSpcReduction="20000"/>
          </a:bodyPr>
          <a:lstStyle/>
          <a:p>
            <a:r>
              <a:rPr lang="en-US" b="1" dirty="0" err="1"/>
              <a:t>Zmniejszenie</a:t>
            </a:r>
            <a:r>
              <a:rPr lang="en-US" b="1" dirty="0"/>
              <a:t> </a:t>
            </a:r>
            <a:r>
              <a:rPr lang="en-US" b="1" dirty="0" err="1"/>
              <a:t>ryzyka</a:t>
            </a:r>
            <a:r>
              <a:rPr lang="en-US" b="1" dirty="0"/>
              <a:t> </a:t>
            </a:r>
            <a:r>
              <a:rPr lang="en-US" b="1" dirty="0" err="1"/>
              <a:t>niepowodzenia</a:t>
            </a:r>
            <a:r>
              <a:rPr lang="pl-PL" b="1" dirty="0"/>
              <a:t> </a:t>
            </a:r>
            <a:r>
              <a:rPr lang="pl-PL" b="1" dirty="0" err="1"/>
              <a:t>zwązanego</a:t>
            </a:r>
            <a:r>
              <a:rPr lang="pl-PL" b="1" dirty="0"/>
              <a:t> ze Start </a:t>
            </a:r>
            <a:r>
              <a:rPr lang="pl-PL" b="1" dirty="0" err="1"/>
              <a:t>up</a:t>
            </a:r>
            <a:endParaRPr lang="pl-PL" b="1" dirty="0"/>
          </a:p>
          <a:p>
            <a:r>
              <a:rPr lang="pl-PL" altLang="x-none" sz="2100" dirty="0"/>
              <a:t>Strach przed porażką stanowi barierę dla przedsiębiorczość i jest jeszcze bardziej powszechny w przypadku kobiet w inżynierii.</a:t>
            </a:r>
          </a:p>
          <a:p>
            <a:endParaRPr lang="pl-PL" altLang="x-none" sz="2100" dirty="0"/>
          </a:p>
          <a:p>
            <a:endParaRPr lang="en-US" dirty="0"/>
          </a:p>
        </p:txBody>
      </p:sp>
      <p:sp>
        <p:nvSpPr>
          <p:cNvPr id="2" name="Rectangle 1">
            <a:extLst>
              <a:ext uri="{FF2B5EF4-FFF2-40B4-BE49-F238E27FC236}">
                <a16:creationId xmlns:a16="http://schemas.microsoft.com/office/drawing/2014/main" id="{638BBF7B-7D59-4575-8F5C-84E127B41AF0}"/>
              </a:ext>
            </a:extLst>
          </p:cNvPr>
          <p:cNvSpPr/>
          <p:nvPr/>
        </p:nvSpPr>
        <p:spPr>
          <a:xfrm>
            <a:off x="4617842" y="6273301"/>
            <a:ext cx="11088414" cy="369332"/>
          </a:xfrm>
          <a:prstGeom prst="rect">
            <a:avLst/>
          </a:prstGeom>
        </p:spPr>
        <p:txBody>
          <a:bodyPr wrap="square">
            <a:spAutoFit/>
          </a:bodyPr>
          <a:lstStyle/>
          <a:p>
            <a:pPr>
              <a:spcBef>
                <a:spcPct val="0"/>
              </a:spcBef>
            </a:pPr>
            <a:r>
              <a:rPr lang="pl-PL" altLang="x-none" i="1" dirty="0"/>
              <a:t> </a:t>
            </a:r>
            <a:endParaRPr lang="en-IE" dirty="0"/>
          </a:p>
        </p:txBody>
      </p:sp>
      <p:pic>
        <p:nvPicPr>
          <p:cNvPr id="14" name="Picture 13" descr="A close up of a logo&#10;&#10;Description automatically generated">
            <a:extLst>
              <a:ext uri="{FF2B5EF4-FFF2-40B4-BE49-F238E27FC236}">
                <a16:creationId xmlns:a16="http://schemas.microsoft.com/office/drawing/2014/main" id="{7E378404-52B3-49D8-AA03-620D22E312E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175387" y="5917322"/>
            <a:ext cx="1031742" cy="987838"/>
          </a:xfrm>
          <a:prstGeom prst="rect">
            <a:avLst/>
          </a:prstGeom>
        </p:spPr>
      </p:pic>
      <p:sp>
        <p:nvSpPr>
          <p:cNvPr id="13" name="pole tekstowe 12">
            <a:extLst>
              <a:ext uri="{FF2B5EF4-FFF2-40B4-BE49-F238E27FC236}">
                <a16:creationId xmlns:a16="http://schemas.microsoft.com/office/drawing/2014/main" id="{C7D0124E-412A-4D2E-9127-3379783DC590}"/>
              </a:ext>
            </a:extLst>
          </p:cNvPr>
          <p:cNvSpPr txBox="1"/>
          <p:nvPr/>
        </p:nvSpPr>
        <p:spPr>
          <a:xfrm>
            <a:off x="5208677" y="6226575"/>
            <a:ext cx="7872984" cy="369332"/>
          </a:xfrm>
          <a:prstGeom prst="rect">
            <a:avLst/>
          </a:prstGeom>
          <a:noFill/>
        </p:spPr>
        <p:txBody>
          <a:bodyPr wrap="square">
            <a:spAutoFit/>
          </a:bodyPr>
          <a:lstStyle/>
          <a:p>
            <a:r>
              <a:rPr lang="pl-PL" i="1" dirty="0"/>
              <a:t>Moduł ten rozpali Twoją iskrę inżynieryjnej przedsiębiorczości</a:t>
            </a:r>
            <a:r>
              <a:rPr lang="pl-PL" dirty="0"/>
              <a:t>!</a:t>
            </a:r>
            <a:endParaRPr lang="en-GB" dirty="0"/>
          </a:p>
        </p:txBody>
      </p:sp>
    </p:spTree>
    <p:extLst>
      <p:ext uri="{BB962C8B-B14F-4D97-AF65-F5344CB8AC3E}">
        <p14:creationId xmlns:p14="http://schemas.microsoft.com/office/powerpoint/2010/main" val="171188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1BF89-CED9-461D-9973-328A93D25E05}"/>
              </a:ext>
            </a:extLst>
          </p:cNvPr>
          <p:cNvSpPr>
            <a:spLocks noGrp="1"/>
          </p:cNvSpPr>
          <p:nvPr>
            <p:ph type="body" sz="quarter" idx="14"/>
          </p:nvPr>
        </p:nvSpPr>
        <p:spPr>
          <a:xfrm>
            <a:off x="5775656" y="1180867"/>
            <a:ext cx="785328" cy="1200329"/>
          </a:xfrm>
        </p:spPr>
        <p:txBody>
          <a:bodyPr>
            <a:normAutofit fontScale="92500" lnSpcReduction="10000"/>
          </a:bodyPr>
          <a:lstStyle/>
          <a:p>
            <a:endParaRPr lang="en-IE" dirty="0"/>
          </a:p>
        </p:txBody>
      </p:sp>
      <p:sp>
        <p:nvSpPr>
          <p:cNvPr id="3" name="Text Placeholder 2">
            <a:extLst>
              <a:ext uri="{FF2B5EF4-FFF2-40B4-BE49-F238E27FC236}">
                <a16:creationId xmlns:a16="http://schemas.microsoft.com/office/drawing/2014/main" id="{3BFC8D8C-4919-4C6E-9C4E-D501B3D1D694}"/>
              </a:ext>
            </a:extLst>
          </p:cNvPr>
          <p:cNvSpPr>
            <a:spLocks noGrp="1"/>
          </p:cNvSpPr>
          <p:nvPr>
            <p:ph type="body" sz="quarter" idx="22"/>
          </p:nvPr>
        </p:nvSpPr>
        <p:spPr>
          <a:xfrm>
            <a:off x="72320" y="2381196"/>
            <a:ext cx="12192000" cy="3995690"/>
          </a:xfrm>
        </p:spPr>
        <p:txBody>
          <a:bodyPr>
            <a:normAutofit/>
          </a:bodyPr>
          <a:lstStyle/>
          <a:p>
            <a:r>
              <a:rPr lang="pl-PL" sz="3200" b="1" dirty="0"/>
              <a:t>Pewnego dnia wspominałam </a:t>
            </a:r>
            <a:r>
              <a:rPr lang="pl-PL" sz="3200" b="1" dirty="0" err="1"/>
              <a:t>Outbox</a:t>
            </a:r>
            <a:r>
              <a:rPr lang="pl-PL" sz="3200" b="1" dirty="0"/>
              <a:t> i myślałam o tym jaka byłam wtedy ambitna i pewna siebie, tylko po to, by zdać sobie sprawę, że to właśnie </a:t>
            </a:r>
            <a:r>
              <a:rPr lang="pl-PL" sz="3200" b="1" dirty="0" err="1"/>
              <a:t>Outbox</a:t>
            </a:r>
            <a:r>
              <a:rPr lang="pl-PL" sz="3200" b="1" dirty="0"/>
              <a:t> pomógł mi to osiągnąć</a:t>
            </a:r>
            <a:r>
              <a:rPr lang="en-IE" sz="3200" b="1" dirty="0"/>
              <a:t>.</a:t>
            </a:r>
          </a:p>
          <a:p>
            <a:endParaRPr lang="en-IE" sz="3200" b="1" dirty="0"/>
          </a:p>
          <a:p>
            <a:r>
              <a:rPr lang="en-IE" sz="3200" b="1" dirty="0"/>
              <a:t>Ellora, </a:t>
            </a:r>
            <a:r>
              <a:rPr lang="pl-PL" sz="3200" b="1" dirty="0"/>
              <a:t>Szkocja</a:t>
            </a:r>
            <a:endParaRPr lang="en-IE" sz="3200" b="1" dirty="0"/>
          </a:p>
          <a:p>
            <a:endParaRPr lang="en-IE" dirty="0"/>
          </a:p>
        </p:txBody>
      </p:sp>
      <p:sp>
        <p:nvSpPr>
          <p:cNvPr id="4" name="Rectangle 3">
            <a:extLst>
              <a:ext uri="{FF2B5EF4-FFF2-40B4-BE49-F238E27FC236}">
                <a16:creationId xmlns:a16="http://schemas.microsoft.com/office/drawing/2014/main" id="{C06B9DA7-7B8C-4FC0-9BFD-96E22F387BB4}"/>
              </a:ext>
            </a:extLst>
          </p:cNvPr>
          <p:cNvSpPr/>
          <p:nvPr/>
        </p:nvSpPr>
        <p:spPr>
          <a:xfrm>
            <a:off x="0" y="249726"/>
            <a:ext cx="12073631" cy="830997"/>
          </a:xfrm>
          <a:prstGeom prst="rect">
            <a:avLst/>
          </a:prstGeom>
          <a:solidFill>
            <a:srgbClr val="E63275"/>
          </a:solidFill>
        </p:spPr>
        <p:txBody>
          <a:bodyPr wrap="square">
            <a:spAutoFit/>
          </a:bodyPr>
          <a:lstStyle/>
          <a:p>
            <a:r>
              <a:rPr lang="pl-PL" sz="2400" b="1" dirty="0">
                <a:solidFill>
                  <a:schemeClr val="bg1"/>
                </a:solidFill>
              </a:rPr>
              <a:t>Wpływ współpracy z organizacjami wspierającymi przedsiębiorczość kobiet, takimi jak </a:t>
            </a:r>
            <a:r>
              <a:rPr lang="pl-PL" sz="2400" b="1" dirty="0" err="1">
                <a:solidFill>
                  <a:schemeClr val="bg1"/>
                </a:solidFill>
              </a:rPr>
              <a:t>Outbox</a:t>
            </a:r>
            <a:r>
              <a:rPr lang="pl-PL" sz="2400" b="1" dirty="0">
                <a:solidFill>
                  <a:schemeClr val="bg1"/>
                </a:solidFill>
              </a:rPr>
              <a:t> </a:t>
            </a:r>
            <a:r>
              <a:rPr lang="pl-PL" sz="2400" b="1" dirty="0" err="1">
                <a:solidFill>
                  <a:schemeClr val="bg1"/>
                </a:solidFill>
              </a:rPr>
              <a:t>Incubator</a:t>
            </a:r>
            <a:endParaRPr lang="pl-PL" sz="2400" b="1" dirty="0">
              <a:solidFill>
                <a:schemeClr val="bg1"/>
              </a:solidFill>
            </a:endParaRPr>
          </a:p>
        </p:txBody>
      </p:sp>
    </p:spTree>
    <p:extLst>
      <p:ext uri="{BB962C8B-B14F-4D97-AF65-F5344CB8AC3E}">
        <p14:creationId xmlns:p14="http://schemas.microsoft.com/office/powerpoint/2010/main" val="187710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505763" y="2687728"/>
            <a:ext cx="6222208" cy="2497338"/>
          </a:xfrm>
        </p:spPr>
        <p:txBody>
          <a:bodyPr rtlCol="0">
            <a:noAutofit/>
          </a:bodyPr>
          <a:lstStyle/>
          <a:p>
            <a:pPr algn="l">
              <a:defRPr/>
            </a:pPr>
            <a:r>
              <a:rPr lang="en-US" sz="4800" b="1" i="0" dirty="0">
                <a:latin typeface="+mn-lt"/>
              </a:rPr>
              <a:t>S</a:t>
            </a:r>
            <a:r>
              <a:rPr lang="pl-PL" sz="4800" b="1" i="0" dirty="0">
                <a:latin typeface="+mn-lt"/>
              </a:rPr>
              <a:t>EKCJA</a:t>
            </a:r>
            <a:r>
              <a:rPr lang="en-US" sz="4800" b="1" i="0" dirty="0">
                <a:latin typeface="+mn-lt"/>
              </a:rPr>
              <a:t> 2:</a:t>
            </a:r>
          </a:p>
          <a:p>
            <a:pPr algn="l">
              <a:defRPr/>
            </a:pPr>
            <a:endParaRPr lang="en-US" sz="1200" b="1" i="0" dirty="0">
              <a:latin typeface="+mn-lt"/>
            </a:endParaRPr>
          </a:p>
          <a:p>
            <a:pPr algn="l">
              <a:defRPr/>
            </a:pPr>
            <a:r>
              <a:rPr lang="pl-PL" sz="4800" b="1" i="0" dirty="0"/>
              <a:t>Przygotowanie</a:t>
            </a:r>
            <a:endParaRPr lang="en-US" sz="4800" b="1" i="0" dirty="0">
              <a:latin typeface="+mn-lt"/>
            </a:endParaRPr>
          </a:p>
          <a:p>
            <a:pPr algn="l">
              <a:defRPr/>
            </a:pPr>
            <a:endParaRPr lang="en-US" sz="1200" dirty="0">
              <a:latin typeface="+mn-lt"/>
            </a:endParaRPr>
          </a:p>
          <a:p>
            <a:pPr algn="l">
              <a:defRPr/>
            </a:pPr>
            <a:r>
              <a:rPr lang="pl-PL" altLang="x-none" sz="2800" i="1" dirty="0">
                <a:latin typeface="+mn-lt"/>
              </a:rPr>
              <a:t>Co to jest Biznes Plan i dlaczego jest tak ważny? Obalamy mity planowania biznesowego i dowiadujemy się, dlaczego eksperymentowanie jest tak samo ważne jak planowanie</a:t>
            </a:r>
            <a:r>
              <a:rPr lang="en-US" altLang="x-none" sz="2800" i="1" dirty="0">
                <a:latin typeface="+mn-lt"/>
              </a:rPr>
              <a:t>.</a:t>
            </a:r>
          </a:p>
          <a:p>
            <a:pPr algn="l">
              <a:defRPr/>
            </a:pPr>
            <a:endParaRPr lang="en-US" sz="4800" i="0" dirty="0">
              <a:latin typeface="+mn-lt"/>
            </a:endParaRPr>
          </a:p>
          <a:p>
            <a:pPr algn="l">
              <a:defRPr/>
            </a:pPr>
            <a:endParaRPr lang="en-US" sz="4800" i="0" dirty="0">
              <a:latin typeface="+mn-lt"/>
            </a:endParaRPr>
          </a:p>
        </p:txBody>
      </p:sp>
      <p:pic>
        <p:nvPicPr>
          <p:cNvPr id="5" name="Picture 4" descr="A picture containing person, man, holding, wearing&#10;&#10;Description automatically generated">
            <a:extLst>
              <a:ext uri="{FF2B5EF4-FFF2-40B4-BE49-F238E27FC236}">
                <a16:creationId xmlns:a16="http://schemas.microsoft.com/office/drawing/2014/main" id="{3C2D80FB-57E6-4F4A-AE66-7CFBB74CD4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81594" y="2193742"/>
            <a:ext cx="3110406" cy="2638882"/>
          </a:xfrm>
          <a:prstGeom prst="rect">
            <a:avLst/>
          </a:prstGeom>
        </p:spPr>
      </p:pic>
    </p:spTree>
    <p:extLst>
      <p:ext uri="{BB962C8B-B14F-4D97-AF65-F5344CB8AC3E}">
        <p14:creationId xmlns:p14="http://schemas.microsoft.com/office/powerpoint/2010/main" val="117170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D4E25F-5DDC-4745-A5AA-DDE52AFECF4D}"/>
              </a:ext>
            </a:extLst>
          </p:cNvPr>
          <p:cNvSpPr>
            <a:spLocks noGrp="1"/>
          </p:cNvSpPr>
          <p:nvPr>
            <p:ph type="body" sz="quarter" idx="22"/>
          </p:nvPr>
        </p:nvSpPr>
        <p:spPr>
          <a:xfrm>
            <a:off x="0" y="1773132"/>
            <a:ext cx="12192000" cy="3995690"/>
          </a:xfrm>
        </p:spPr>
        <p:txBody>
          <a:bodyPr>
            <a:noAutofit/>
          </a:bodyPr>
          <a:lstStyle/>
          <a:p>
            <a:pPr marL="177800">
              <a:spcBef>
                <a:spcPts val="0"/>
              </a:spcBef>
              <a:defRPr/>
            </a:pPr>
            <a:endParaRPr lang="pl-PL" sz="2400" b="1" i="0" dirty="0">
              <a:solidFill>
                <a:srgbClr val="E63275"/>
              </a:solidFill>
            </a:endParaRPr>
          </a:p>
          <a:p>
            <a:pPr marL="177800">
              <a:spcBef>
                <a:spcPts val="0"/>
              </a:spcBef>
              <a:defRPr/>
            </a:pPr>
            <a:r>
              <a:rPr lang="pl-PL" sz="2400" b="1" i="0" dirty="0">
                <a:solidFill>
                  <a:srgbClr val="E63275"/>
                </a:solidFill>
              </a:rPr>
              <a:t>T</a:t>
            </a:r>
          </a:p>
          <a:p>
            <a:pPr marL="177800">
              <a:spcBef>
                <a:spcPts val="0"/>
              </a:spcBef>
              <a:defRPr/>
            </a:pPr>
            <a:r>
              <a:rPr lang="pl-PL" sz="2400" i="0" dirty="0">
                <a:solidFill>
                  <a:schemeClr val="bg2">
                    <a:lumMod val="50000"/>
                  </a:schemeClr>
                </a:solidFill>
              </a:rPr>
              <a:t>Tak, bycie przedsiębiorcą nieuchronnie wymaga umiejętności biznesowych, marketingowych i finansowych; </a:t>
            </a:r>
            <a:r>
              <a:rPr lang="pl-PL" sz="2400" b="1" i="0" dirty="0">
                <a:solidFill>
                  <a:srgbClr val="E63275"/>
                </a:solidFill>
              </a:rPr>
              <a:t>jednak wielu nie zdaje sobie sprawy z wartości, jaką umiejętności STEM wnoszą w prowadzenie firmy. </a:t>
            </a:r>
            <a:r>
              <a:rPr lang="pl-PL" sz="2400" i="0" dirty="0">
                <a:solidFill>
                  <a:schemeClr val="bg2">
                    <a:lumMod val="50000"/>
                  </a:schemeClr>
                </a:solidFill>
              </a:rPr>
              <a:t>Brak umiejętności przedsiębiorczych nie powinien zniechęcać Cię do pasji. Te umiejętności są niezwykle osiągalne i można się ich nauczyć.</a:t>
            </a:r>
          </a:p>
          <a:p>
            <a:pPr marL="177800">
              <a:spcBef>
                <a:spcPts val="0"/>
              </a:spcBef>
              <a:defRPr/>
            </a:pPr>
            <a:endParaRPr lang="en-IE" sz="2400" b="1" i="0" dirty="0">
              <a:solidFill>
                <a:srgbClr val="E63275"/>
              </a:solidFill>
            </a:endParaRPr>
          </a:p>
          <a:p>
            <a:pPr marL="177800">
              <a:spcBef>
                <a:spcPts val="0"/>
              </a:spcBef>
              <a:defRPr/>
            </a:pPr>
            <a:r>
              <a:rPr lang="en-IE" sz="2800" b="1" i="0" dirty="0">
                <a:solidFill>
                  <a:srgbClr val="E63275"/>
                </a:solidFill>
              </a:rPr>
              <a:t> </a:t>
            </a:r>
            <a:r>
              <a:rPr lang="pl-PL" sz="2800" b="1" i="0" dirty="0">
                <a:solidFill>
                  <a:srgbClr val="E63275"/>
                </a:solidFill>
              </a:rPr>
              <a:t>W tej sekcji:</a:t>
            </a:r>
            <a:r>
              <a:rPr lang="en-IE" sz="2800" b="1" i="0" dirty="0">
                <a:solidFill>
                  <a:srgbClr val="E63275"/>
                </a:solidFill>
              </a:rPr>
              <a:t> </a:t>
            </a:r>
          </a:p>
          <a:p>
            <a:pPr marL="520700" indent="-342900" fontAlgn="auto">
              <a:spcBef>
                <a:spcPts val="600"/>
              </a:spcBef>
              <a:spcAft>
                <a:spcPts val="0"/>
              </a:spcAft>
              <a:buClr>
                <a:srgbClr val="E95273"/>
              </a:buClr>
              <a:buFont typeface="Arial" charset="0"/>
              <a:buChar char="•"/>
              <a:defRPr/>
            </a:pPr>
            <a:r>
              <a:rPr lang="pl-PL" sz="2400" i="0" dirty="0"/>
              <a:t>Nauczymy się czym jest Biznes Plan i dlaczego jest ważny</a:t>
            </a:r>
            <a:endParaRPr lang="en-IE" sz="2400" i="0" dirty="0"/>
          </a:p>
          <a:p>
            <a:pPr marL="520700" indent="-342900" fontAlgn="auto">
              <a:spcBef>
                <a:spcPts val="600"/>
              </a:spcBef>
              <a:spcAft>
                <a:spcPts val="0"/>
              </a:spcAft>
              <a:buClr>
                <a:srgbClr val="E95273"/>
              </a:buClr>
              <a:buFont typeface="Arial" charset="0"/>
              <a:buChar char="•"/>
              <a:defRPr/>
            </a:pPr>
            <a:r>
              <a:rPr lang="pl-PL" sz="2400" i="0" dirty="0"/>
              <a:t>Obalimy mity oraz pokażemy realia planowania biznesowego</a:t>
            </a:r>
            <a:endParaRPr lang="en-IE" sz="2400" i="0" dirty="0"/>
          </a:p>
          <a:p>
            <a:pPr marL="520700" indent="-342900" fontAlgn="auto">
              <a:spcBef>
                <a:spcPts val="600"/>
              </a:spcBef>
              <a:spcAft>
                <a:spcPts val="0"/>
              </a:spcAft>
              <a:buClr>
                <a:srgbClr val="E95273"/>
              </a:buClr>
              <a:buFont typeface="Arial" charset="0"/>
              <a:buChar char="•"/>
              <a:defRPr/>
            </a:pPr>
            <a:r>
              <a:rPr lang="pl-PL" sz="2400" i="0" dirty="0"/>
              <a:t>Pokażemy dlaczego eksperymentowanie jest tak samo ważne jak planowanie</a:t>
            </a:r>
            <a:endParaRPr lang="en-IE" sz="2400" i="0" dirty="0"/>
          </a:p>
          <a:p>
            <a:pPr marL="520700" indent="-342900" fontAlgn="auto">
              <a:spcBef>
                <a:spcPts val="600"/>
              </a:spcBef>
              <a:spcAft>
                <a:spcPts val="0"/>
              </a:spcAft>
              <a:buClr>
                <a:srgbClr val="E95273"/>
              </a:buClr>
              <a:buFont typeface="Arial" charset="0"/>
              <a:buChar char="•"/>
              <a:defRPr/>
            </a:pPr>
            <a:r>
              <a:rPr lang="pl-PL" sz="2400" i="0" dirty="0"/>
              <a:t>Nauczymy się budować silny i prężny biznes</a:t>
            </a:r>
            <a:endParaRPr lang="en-IE" sz="2400" i="0" dirty="0"/>
          </a:p>
          <a:p>
            <a:pPr marL="520700" indent="-342900" fontAlgn="auto">
              <a:spcBef>
                <a:spcPts val="600"/>
              </a:spcBef>
              <a:spcAft>
                <a:spcPts val="0"/>
              </a:spcAft>
              <a:buClr>
                <a:srgbClr val="E95273"/>
              </a:buClr>
              <a:buFont typeface="Arial" charset="0"/>
              <a:buChar char="•"/>
              <a:defRPr/>
            </a:pPr>
            <a:r>
              <a:rPr lang="pl-PL" sz="2400" i="0" dirty="0"/>
              <a:t>Pokażemy jak nauczyć się sobie radzić podczas trudnego czasu i kryzysu</a:t>
            </a:r>
            <a:endParaRPr lang="en-IE" sz="2400" i="0" dirty="0"/>
          </a:p>
        </p:txBody>
      </p:sp>
    </p:spTree>
    <p:extLst>
      <p:ext uri="{BB962C8B-B14F-4D97-AF65-F5344CB8AC3E}">
        <p14:creationId xmlns:p14="http://schemas.microsoft.com/office/powerpoint/2010/main" val="685191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161985" y="765451"/>
            <a:ext cx="7407087" cy="697353"/>
          </a:xfrm>
          <a:solidFill>
            <a:schemeClr val="bg1"/>
          </a:solidFill>
        </p:spPr>
        <p:txBody>
          <a:bodyPr rtlCol="0">
            <a:noAutofit/>
          </a:bodyPr>
          <a:lstStyle/>
          <a:p>
            <a:pPr marL="177800" fontAlgn="auto">
              <a:spcBef>
                <a:spcPts val="0"/>
              </a:spcBef>
              <a:spcAft>
                <a:spcPts val="0"/>
              </a:spcAft>
              <a:buFont typeface="Arial"/>
              <a:buNone/>
              <a:defRPr/>
            </a:pPr>
            <a:r>
              <a:rPr lang="pl-PL" b="1" dirty="0">
                <a:solidFill>
                  <a:srgbClr val="E95273"/>
                </a:solidFill>
              </a:rPr>
              <a:t>Czym jest Biznes Plan i dlaczego jest ważny</a:t>
            </a:r>
            <a:r>
              <a:rPr lang="en-IE" b="1" dirty="0">
                <a:solidFill>
                  <a:srgbClr val="E95273"/>
                </a:solidFill>
              </a:rPr>
              <a:t>?</a:t>
            </a:r>
          </a:p>
          <a:p>
            <a:pPr fontAlgn="auto">
              <a:spcAft>
                <a:spcPts val="0"/>
              </a:spcAft>
              <a:buFont typeface="Arial"/>
              <a:buNone/>
              <a:defRPr/>
            </a:pPr>
            <a:endParaRPr lang="en-US" b="1" dirty="0"/>
          </a:p>
        </p:txBody>
      </p:sp>
      <p:sp>
        <p:nvSpPr>
          <p:cNvPr id="61442" name="Text Placeholder 5"/>
          <p:cNvSpPr>
            <a:spLocks noGrp="1"/>
          </p:cNvSpPr>
          <p:nvPr>
            <p:ph type="body" sz="quarter" idx="14"/>
          </p:nvPr>
        </p:nvSpPr>
        <p:spPr>
          <a:xfrm>
            <a:off x="3686175" y="2117448"/>
            <a:ext cx="8172450" cy="3975101"/>
          </a:xfrm>
        </p:spPr>
        <p:txBody>
          <a:bodyPr/>
          <a:lstStyle/>
          <a:p>
            <a:pPr marL="342900" indent="-342900">
              <a:spcBef>
                <a:spcPts val="400"/>
              </a:spcBef>
              <a:buClr>
                <a:srgbClr val="F26942"/>
              </a:buClr>
              <a:buFont typeface="Arial" charset="0"/>
              <a:buChar char="•"/>
            </a:pPr>
            <a:r>
              <a:rPr lang="pl-PL" altLang="x-none" b="1" dirty="0">
                <a:solidFill>
                  <a:srgbClr val="E63275"/>
                </a:solidFill>
              </a:rPr>
              <a:t>Biznes Plan jest niezbędnym narzędziem, które metodycznie analizuje cały proces planowania przedsiębiorczości</a:t>
            </a:r>
            <a:r>
              <a:rPr lang="en-IE" altLang="x-none" b="1" dirty="0">
                <a:solidFill>
                  <a:srgbClr val="E63275"/>
                </a:solidFill>
              </a:rPr>
              <a:t>.</a:t>
            </a:r>
          </a:p>
          <a:p>
            <a:pPr marL="342900" indent="-342900">
              <a:spcBef>
                <a:spcPts val="400"/>
              </a:spcBef>
              <a:buClr>
                <a:srgbClr val="F26942"/>
              </a:buClr>
              <a:buFont typeface="Arial" charset="0"/>
              <a:buChar char="•"/>
            </a:pPr>
            <a:r>
              <a:rPr lang="pl-PL" altLang="x-none" dirty="0"/>
              <a:t>Wielu przedsiębiorców nie wypełnia Biznes Planu, chyba że wymaga tego ich bank lub agencja finansująca. To stracona szansa.</a:t>
            </a:r>
          </a:p>
          <a:p>
            <a:pPr marL="342900" indent="-342900">
              <a:spcBef>
                <a:spcPts val="400"/>
              </a:spcBef>
              <a:buClr>
                <a:srgbClr val="F26942"/>
              </a:buClr>
              <a:buFont typeface="Arial" charset="0"/>
              <a:buChar char="•"/>
            </a:pPr>
            <a:r>
              <a:rPr lang="pl-PL" altLang="x-none" dirty="0"/>
              <a:t>Właściwie przygotowany Biznes Plan </a:t>
            </a:r>
            <a:r>
              <a:rPr lang="pl-PL" altLang="x-none" b="1" dirty="0"/>
              <a:t>powinien opowiadać historię, argumentować i </a:t>
            </a:r>
            <a:r>
              <a:rPr lang="pl-PL" altLang="x-none" b="1" u="sng" dirty="0"/>
              <a:t>konserwatywnie</a:t>
            </a:r>
            <a:r>
              <a:rPr lang="pl-PL" altLang="x-none" b="1" dirty="0"/>
              <a:t> przewidywać przyszłość.</a:t>
            </a:r>
            <a:endParaRPr lang="en-IE" altLang="x-none" b="1" dirty="0"/>
          </a:p>
          <a:p>
            <a:pPr marL="342900" indent="-342900">
              <a:spcBef>
                <a:spcPts val="400"/>
              </a:spcBef>
              <a:buClr>
                <a:srgbClr val="F26942"/>
              </a:buClr>
              <a:buFont typeface="Arial" charset="0"/>
              <a:buChar char="•"/>
            </a:pPr>
            <a:r>
              <a:rPr lang="pl-PL" altLang="x-none" dirty="0"/>
              <a:t>Planowanie biznesowe prowadzi użytkownika przez proces ustalania oraz wyjaśniania celów, a następnie opracowania dokumentów. To nie musi być skomplikowane.</a:t>
            </a:r>
          </a:p>
          <a:p>
            <a:pPr marL="342900" indent="-342900">
              <a:spcBef>
                <a:spcPts val="400"/>
              </a:spcBef>
              <a:buClr>
                <a:srgbClr val="F26942"/>
              </a:buClr>
              <a:buFont typeface="Arial" charset="0"/>
              <a:buChar char="•"/>
            </a:pPr>
            <a:endParaRPr lang="pl-PL" altLang="x-none" dirty="0"/>
          </a:p>
          <a:p>
            <a:pPr marL="342900" indent="-342900">
              <a:spcBef>
                <a:spcPts val="400"/>
              </a:spcBef>
              <a:buClr>
                <a:srgbClr val="F26942"/>
              </a:buClr>
              <a:buFont typeface="Arial" charset="0"/>
              <a:buChar char="•"/>
            </a:pPr>
            <a:endParaRPr lang="en-US" altLang="x-none" dirty="0"/>
          </a:p>
        </p:txBody>
      </p:sp>
      <p:sp>
        <p:nvSpPr>
          <p:cNvPr id="61443" name="Rectangle 6"/>
          <p:cNvSpPr>
            <a:spLocks noChangeArrowheads="1"/>
          </p:cNvSpPr>
          <p:nvPr/>
        </p:nvSpPr>
        <p:spPr bwMode="auto">
          <a:xfrm>
            <a:off x="438150" y="6324600"/>
            <a:ext cx="809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IE" altLang="x-none" sz="1200" dirty="0" err="1">
                <a:solidFill>
                  <a:srgbClr val="7F7F7F"/>
                </a:solidFill>
              </a:rPr>
              <a:t>Źródło</a:t>
            </a:r>
            <a:r>
              <a:rPr lang="en-IE" altLang="x-none" sz="1200" dirty="0">
                <a:solidFill>
                  <a:srgbClr val="7F7F7F"/>
                </a:solidFill>
              </a:rPr>
              <a:t>: </a:t>
            </a:r>
            <a:r>
              <a:rPr lang="en-IE" altLang="x-none" sz="1200" dirty="0">
                <a:solidFill>
                  <a:srgbClr val="7F7F7F"/>
                </a:solidFill>
                <a:hlinkClick r:id="rId2"/>
              </a:rPr>
              <a:t>www.entrepreneurship.org/articles/2002/05/biznes-planning-building-an-effective-biznes-model</a:t>
            </a:r>
            <a:r>
              <a:rPr lang="en-IE" altLang="x-none" sz="1200" dirty="0">
                <a:solidFill>
                  <a:srgbClr val="7F7F7F"/>
                </a:solidFill>
              </a:rPr>
              <a:t> </a:t>
            </a:r>
          </a:p>
        </p:txBody>
      </p:sp>
      <p:pic>
        <p:nvPicPr>
          <p:cNvPr id="3" name="Picture 2" descr="A picture containing drawing&#10;&#10;Description automatically generated">
            <a:extLst>
              <a:ext uri="{FF2B5EF4-FFF2-40B4-BE49-F238E27FC236}">
                <a16:creationId xmlns:a16="http://schemas.microsoft.com/office/drawing/2014/main" id="{641C990E-1578-41A7-9880-3F3C85F58EFA}"/>
              </a:ext>
            </a:extLst>
          </p:cNvPr>
          <p:cNvPicPr>
            <a:picLocks noChangeAspect="1"/>
          </p:cNvPicPr>
          <p:nvPr/>
        </p:nvPicPr>
        <p:blipFill>
          <a:blip r:embed="rId3"/>
          <a:stretch>
            <a:fillRect/>
          </a:stretch>
        </p:blipFill>
        <p:spPr>
          <a:xfrm>
            <a:off x="258940" y="3864372"/>
            <a:ext cx="3348326" cy="16340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Placeholder 3"/>
          <p:cNvSpPr>
            <a:spLocks noGrp="1"/>
          </p:cNvSpPr>
          <p:nvPr>
            <p:ph type="body" sz="quarter" idx="13"/>
          </p:nvPr>
        </p:nvSpPr>
        <p:spPr/>
        <p:txBody>
          <a:bodyPr>
            <a:normAutofit/>
          </a:bodyPr>
          <a:lstStyle/>
          <a:p>
            <a:r>
              <a:rPr lang="pl-PL" altLang="en-US" b="1" dirty="0">
                <a:solidFill>
                  <a:srgbClr val="E95273"/>
                </a:solidFill>
              </a:rPr>
              <a:t>Powody do stworzenia Biznes Planu</a:t>
            </a:r>
            <a:endParaRPr lang="en-US" altLang="en-US" b="1" dirty="0">
              <a:solidFill>
                <a:srgbClr val="E95273"/>
              </a:solidFill>
            </a:endParaRPr>
          </a:p>
        </p:txBody>
      </p:sp>
      <p:sp>
        <p:nvSpPr>
          <p:cNvPr id="62468" name="Text Placeholder 4"/>
          <p:cNvSpPr>
            <a:spLocks noGrp="1"/>
          </p:cNvSpPr>
          <p:nvPr>
            <p:ph type="body" sz="quarter" idx="14"/>
          </p:nvPr>
        </p:nvSpPr>
        <p:spPr>
          <a:xfrm>
            <a:off x="5998128" y="2162815"/>
            <a:ext cx="5201828" cy="3975101"/>
          </a:xfrm>
        </p:spPr>
        <p:txBody>
          <a:bodyPr/>
          <a:lstStyle/>
          <a:p>
            <a:r>
              <a:rPr lang="pl-PL" altLang="en-US" sz="2800" i="1" dirty="0">
                <a:solidFill>
                  <a:schemeClr val="bg2">
                    <a:lumMod val="50000"/>
                  </a:schemeClr>
                </a:solidFill>
              </a:rPr>
              <a:t>Według statystyk </a:t>
            </a:r>
            <a:r>
              <a:rPr lang="pl-PL" altLang="en-US" sz="2800" b="1" i="1" dirty="0">
                <a:solidFill>
                  <a:srgbClr val="E63275"/>
                </a:solidFill>
              </a:rPr>
              <a:t>*</a:t>
            </a:r>
            <a:r>
              <a:rPr lang="pl-PL" altLang="en-US" sz="2800" i="1" dirty="0">
                <a:solidFill>
                  <a:srgbClr val="E63275"/>
                </a:solidFill>
              </a:rPr>
              <a:t> 66% wszystkich przedsiębiorstw rozpoczynających działalność zakończy się niepowodzeniem w ciągu pierwszych pięciu lat, a oszałamiająca 80% małych firm bez Biznes Planu upadnie w ciągu pierwszych 5 lat</a:t>
            </a:r>
            <a:r>
              <a:rPr lang="en-IE" altLang="en-US" sz="2800" i="1" dirty="0">
                <a:solidFill>
                  <a:srgbClr val="E63275"/>
                </a:solidFill>
              </a:rPr>
              <a:t> </a:t>
            </a:r>
            <a:r>
              <a:rPr lang="en-IE" altLang="en-US" dirty="0">
                <a:solidFill>
                  <a:srgbClr val="F26942"/>
                </a:solidFill>
              </a:rPr>
              <a:t>**</a:t>
            </a:r>
            <a:endParaRPr lang="en-US" altLang="x-none" dirty="0">
              <a:solidFill>
                <a:srgbClr val="F26942"/>
              </a:solidFill>
            </a:endParaRPr>
          </a:p>
          <a:p>
            <a:endParaRPr lang="en-US" altLang="x-none" dirty="0"/>
          </a:p>
          <a:p>
            <a:endParaRPr lang="en-IE" altLang="en-US" sz="2000" dirty="0">
              <a:solidFill>
                <a:srgbClr val="F26942"/>
              </a:solidFill>
            </a:endParaRPr>
          </a:p>
          <a:p>
            <a:r>
              <a:rPr lang="en-IE" altLang="en-US" sz="2000" dirty="0">
                <a:solidFill>
                  <a:srgbClr val="F26942"/>
                </a:solidFill>
              </a:rPr>
              <a:t>* Bank of Ireland    ** Paul Fagan, Action Coach*</a:t>
            </a:r>
            <a:endParaRPr lang="en-US" altLang="x-none" sz="2000" dirty="0">
              <a:solidFill>
                <a:srgbClr val="F26942"/>
              </a:solidFill>
            </a:endParaRPr>
          </a:p>
        </p:txBody>
      </p:sp>
      <p:pic>
        <p:nvPicPr>
          <p:cNvPr id="3" name="Picture 2" descr="A screenshot of a cell phone&#10;&#10;Description automatically generated">
            <a:extLst>
              <a:ext uri="{FF2B5EF4-FFF2-40B4-BE49-F238E27FC236}">
                <a16:creationId xmlns:a16="http://schemas.microsoft.com/office/drawing/2014/main" id="{38553386-0CBD-480E-84DB-8717CE6603A9}"/>
              </a:ext>
            </a:extLst>
          </p:cNvPr>
          <p:cNvPicPr>
            <a:picLocks noChangeAspect="1"/>
          </p:cNvPicPr>
          <p:nvPr/>
        </p:nvPicPr>
        <p:blipFill>
          <a:blip r:embed="rId2"/>
          <a:stretch>
            <a:fillRect/>
          </a:stretch>
        </p:blipFill>
        <p:spPr>
          <a:xfrm>
            <a:off x="544165" y="2944535"/>
            <a:ext cx="4891900" cy="36689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Placeholder 3"/>
          <p:cNvSpPr>
            <a:spLocks noGrp="1"/>
          </p:cNvSpPr>
          <p:nvPr>
            <p:ph type="body" sz="quarter" idx="13"/>
          </p:nvPr>
        </p:nvSpPr>
        <p:spPr/>
        <p:txBody>
          <a:bodyPr>
            <a:normAutofit/>
          </a:bodyPr>
          <a:lstStyle/>
          <a:p>
            <a:r>
              <a:rPr lang="en-US" altLang="en-US" b="1" dirty="0" err="1">
                <a:solidFill>
                  <a:srgbClr val="E95273"/>
                </a:solidFill>
              </a:rPr>
              <a:t>Powody</a:t>
            </a:r>
            <a:r>
              <a:rPr lang="en-US" altLang="en-US" b="1" dirty="0">
                <a:solidFill>
                  <a:srgbClr val="E95273"/>
                </a:solidFill>
              </a:rPr>
              <a:t> do </a:t>
            </a:r>
            <a:r>
              <a:rPr lang="en-US" altLang="en-US" b="1" dirty="0" err="1">
                <a:solidFill>
                  <a:srgbClr val="E95273"/>
                </a:solidFill>
              </a:rPr>
              <a:t>stworzenia</a:t>
            </a:r>
            <a:r>
              <a:rPr lang="en-US" altLang="en-US" b="1" dirty="0">
                <a:solidFill>
                  <a:srgbClr val="E95273"/>
                </a:solidFill>
              </a:rPr>
              <a:t> </a:t>
            </a:r>
            <a:r>
              <a:rPr lang="en-US" altLang="en-US" b="1" dirty="0" err="1">
                <a:solidFill>
                  <a:srgbClr val="E95273"/>
                </a:solidFill>
              </a:rPr>
              <a:t>Biznes</a:t>
            </a:r>
            <a:r>
              <a:rPr lang="en-US" altLang="en-US" b="1" dirty="0">
                <a:solidFill>
                  <a:srgbClr val="E95273"/>
                </a:solidFill>
              </a:rPr>
              <a:t> </a:t>
            </a:r>
            <a:r>
              <a:rPr lang="en-US" altLang="en-US" b="1" dirty="0" err="1">
                <a:solidFill>
                  <a:srgbClr val="E95273"/>
                </a:solidFill>
              </a:rPr>
              <a:t>Planu</a:t>
            </a:r>
            <a:endParaRPr lang="en-US" altLang="en-US" b="1" dirty="0">
              <a:solidFill>
                <a:srgbClr val="E95273"/>
              </a:solidFill>
            </a:endParaRPr>
          </a:p>
          <a:p>
            <a:endParaRPr lang="en-US" altLang="en-US" b="1" dirty="0">
              <a:solidFill>
                <a:srgbClr val="E95273"/>
              </a:solidFill>
            </a:endParaRPr>
          </a:p>
        </p:txBody>
      </p:sp>
      <p:sp>
        <p:nvSpPr>
          <p:cNvPr id="12" name="Text Placeholder 4"/>
          <p:cNvSpPr>
            <a:spLocks noGrp="1"/>
          </p:cNvSpPr>
          <p:nvPr>
            <p:ph type="body" sz="quarter" idx="14"/>
          </p:nvPr>
        </p:nvSpPr>
        <p:spPr>
          <a:xfrm>
            <a:off x="473629" y="1935753"/>
            <a:ext cx="8963024" cy="3975101"/>
          </a:xfrm>
          <a:noFill/>
        </p:spPr>
        <p:txBody>
          <a:bodyPr rtlCol="0"/>
          <a:lstStyle/>
          <a:p>
            <a:pPr marL="215900" fontAlgn="auto">
              <a:spcBef>
                <a:spcPts val="0"/>
              </a:spcBef>
              <a:spcAft>
                <a:spcPts val="0"/>
              </a:spcAft>
              <a:buFont typeface="Arial"/>
              <a:buNone/>
              <a:defRPr/>
            </a:pPr>
            <a:r>
              <a:rPr lang="pl-PL" altLang="en-US" sz="2800" b="1" dirty="0">
                <a:solidFill>
                  <a:srgbClr val="10B1A2"/>
                </a:solidFill>
              </a:rPr>
              <a:t>Dlaczego rozpoczynanie działalności gospodarczej kończy się niepowodzeniem w ciągu pierwszych pięciu lat?</a:t>
            </a:r>
            <a:endParaRPr lang="en-IE" altLang="en-US" sz="2800" b="1" dirty="0">
              <a:solidFill>
                <a:srgbClr val="10B1A2"/>
              </a:solidFill>
            </a:endParaRPr>
          </a:p>
          <a:p>
            <a:pPr marL="215900" fontAlgn="auto">
              <a:lnSpc>
                <a:spcPts val="2000"/>
              </a:lnSpc>
              <a:spcBef>
                <a:spcPts val="0"/>
              </a:spcBef>
              <a:spcAft>
                <a:spcPts val="0"/>
              </a:spcAft>
              <a:buFont typeface="Arial"/>
              <a:buNone/>
              <a:defRPr/>
            </a:pPr>
            <a:endParaRPr lang="en-IE" altLang="en-US" dirty="0">
              <a:solidFill>
                <a:srgbClr val="F26942"/>
              </a:solidFill>
            </a:endParaRPr>
          </a:p>
          <a:p>
            <a:pPr marL="558800" indent="-342900" fontAlgn="auto">
              <a:spcBef>
                <a:spcPts val="0"/>
              </a:spcBef>
              <a:spcAft>
                <a:spcPts val="0"/>
              </a:spcAft>
              <a:buClr>
                <a:srgbClr val="F26942"/>
              </a:buClr>
              <a:buFont typeface="Arial" charset="0"/>
              <a:buChar char="•"/>
              <a:defRPr/>
            </a:pPr>
            <a:r>
              <a:rPr lang="pl-PL" altLang="en-US" dirty="0"/>
              <a:t>Brak planowania w imieniu właścicieli firm,</a:t>
            </a:r>
            <a:r>
              <a:rPr lang="en-IE" altLang="en-US" dirty="0"/>
              <a:t> </a:t>
            </a:r>
            <a:endParaRPr lang="pl-PL" altLang="en-US" dirty="0"/>
          </a:p>
          <a:p>
            <a:pPr marL="558800" indent="-342900" fontAlgn="auto">
              <a:spcBef>
                <a:spcPts val="0"/>
              </a:spcBef>
              <a:spcAft>
                <a:spcPts val="0"/>
              </a:spcAft>
              <a:buClr>
                <a:srgbClr val="F26942"/>
              </a:buClr>
              <a:buFont typeface="Arial" charset="0"/>
              <a:buChar char="•"/>
              <a:defRPr/>
            </a:pPr>
            <a:r>
              <a:rPr lang="pl-PL" altLang="en-US" dirty="0"/>
              <a:t>Posiadanie dobrze skonstruowanego Biznes Planu zapewnia większy sukces w przetrwaniu. Pomaga przemyśleć cały proces. Pokazuje że wartością Biznes Planu jest nie tylko sam plan, ale także proces jego pisania.</a:t>
            </a:r>
          </a:p>
          <a:p>
            <a:pPr marL="558800" indent="-342900" fontAlgn="auto">
              <a:spcBef>
                <a:spcPts val="0"/>
              </a:spcBef>
              <a:spcAft>
                <a:spcPts val="0"/>
              </a:spcAft>
              <a:buClr>
                <a:srgbClr val="F26942"/>
              </a:buClr>
              <a:buFont typeface="Arial" charset="0"/>
              <a:buChar char="•"/>
              <a:defRPr/>
            </a:pPr>
            <a:r>
              <a:rPr lang="pl-PL" altLang="en-US" dirty="0"/>
              <a:t>Aby zapisać na papierze zasoby potrzebne do rozpoczęcia pracy</a:t>
            </a:r>
          </a:p>
          <a:p>
            <a:pPr marL="558800" indent="-342900" fontAlgn="auto">
              <a:spcBef>
                <a:spcPts val="0"/>
              </a:spcBef>
              <a:spcAft>
                <a:spcPts val="0"/>
              </a:spcAft>
              <a:buClr>
                <a:srgbClr val="F26942"/>
              </a:buClr>
              <a:buFont typeface="Arial" charset="0"/>
              <a:buChar char="•"/>
              <a:defRPr/>
            </a:pPr>
            <a:r>
              <a:rPr lang="pl-PL" dirty="0"/>
              <a:t>Aby przekonać się, że warto to zrobić</a:t>
            </a:r>
          </a:p>
          <a:p>
            <a:pPr marL="558800" indent="-342900" fontAlgn="auto">
              <a:spcBef>
                <a:spcPts val="0"/>
              </a:spcBef>
              <a:spcAft>
                <a:spcPts val="0"/>
              </a:spcAft>
              <a:buClr>
                <a:srgbClr val="F26942"/>
              </a:buClr>
              <a:buFont typeface="Arial" charset="0"/>
              <a:buChar char="•"/>
              <a:defRPr/>
            </a:pPr>
            <a:r>
              <a:rPr lang="pl-PL" dirty="0"/>
              <a:t>Aby pokazać innym, że to przemyślałeś</a:t>
            </a:r>
          </a:p>
          <a:p>
            <a:pPr marL="558800" indent="-342900" fontAlgn="auto">
              <a:spcBef>
                <a:spcPts val="0"/>
              </a:spcBef>
              <a:spcAft>
                <a:spcPts val="0"/>
              </a:spcAft>
              <a:buClr>
                <a:srgbClr val="F26942"/>
              </a:buClr>
              <a:buFont typeface="Arial" charset="0"/>
              <a:buChar char="•"/>
              <a:defRPr/>
            </a:pPr>
            <a:r>
              <a:rPr lang="pl-PL" dirty="0"/>
              <a:t>Przekonać inwestorów do udzielenia wsparcia</a:t>
            </a:r>
          </a:p>
          <a:p>
            <a:pPr marL="558800" indent="-342900" fontAlgn="auto">
              <a:spcBef>
                <a:spcPts val="0"/>
              </a:spcBef>
              <a:spcAft>
                <a:spcPts val="0"/>
              </a:spcAft>
              <a:buClr>
                <a:srgbClr val="F26942"/>
              </a:buClr>
              <a:buFont typeface="Arial" charset="0"/>
              <a:buChar char="•"/>
              <a:defRPr/>
            </a:pPr>
            <a:r>
              <a:rPr lang="pl-PL" dirty="0"/>
              <a:t>Aby dać ci cele, do których należy dążyć i mierzyć się z nimi</a:t>
            </a:r>
          </a:p>
          <a:p>
            <a:pPr marL="558800" indent="-342900" fontAlgn="auto">
              <a:spcBef>
                <a:spcPts val="0"/>
              </a:spcBef>
              <a:spcAft>
                <a:spcPts val="0"/>
              </a:spcAft>
              <a:buClr>
                <a:srgbClr val="F26942"/>
              </a:buClr>
              <a:buFont typeface="Arial" charset="0"/>
              <a:buChar char="•"/>
              <a:defRPr/>
            </a:pPr>
            <a:endParaRPr lang="pl-PL" dirty="0"/>
          </a:p>
          <a:p>
            <a:pPr marL="558800" indent="-342900" fontAlgn="auto">
              <a:spcBef>
                <a:spcPts val="0"/>
              </a:spcBef>
              <a:spcAft>
                <a:spcPts val="0"/>
              </a:spcAft>
              <a:buClr>
                <a:srgbClr val="F26942"/>
              </a:buClr>
              <a:buFont typeface="Arial" charset="0"/>
              <a:buChar char="•"/>
              <a:defRPr/>
            </a:pPr>
            <a:endParaRPr lang="en-IE" dirty="0"/>
          </a:p>
          <a:p>
            <a:pPr marL="215900" fontAlgn="auto">
              <a:spcBef>
                <a:spcPts val="0"/>
              </a:spcBef>
              <a:spcAft>
                <a:spcPts val="0"/>
              </a:spcAft>
              <a:buClr>
                <a:srgbClr val="5BA2A4"/>
              </a:buClr>
              <a:buFont typeface="Arial" charset="0"/>
              <a:buChar char="•"/>
              <a:defRPr/>
            </a:pPr>
            <a:endParaRPr lang="en-IE"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box, food&#10;&#10;Description automatically generated">
            <a:extLst>
              <a:ext uri="{FF2B5EF4-FFF2-40B4-BE49-F238E27FC236}">
                <a16:creationId xmlns:a16="http://schemas.microsoft.com/office/drawing/2014/main" id="{ACB4B4CC-8846-4CD3-BEB3-791D8358FA3E}"/>
              </a:ext>
            </a:extLst>
          </p:cNvPr>
          <p:cNvPicPr>
            <a:picLocks noGrp="1" noChangeAspect="1"/>
          </p:cNvPicPr>
          <p:nvPr>
            <p:ph type="pic" sz="quarter" idx="10"/>
          </p:nvPr>
        </p:nvPicPr>
        <p:blipFill>
          <a:blip r:embed="rId2"/>
          <a:srcRect t="15835" b="15835"/>
          <a:stretch>
            <a:fillRect/>
          </a:stretch>
        </p:blipFill>
        <p:spPr/>
      </p:pic>
      <p:sp>
        <p:nvSpPr>
          <p:cNvPr id="64514" name="Text Placeholder 10"/>
          <p:cNvSpPr>
            <a:spLocks noGrp="1"/>
          </p:cNvSpPr>
          <p:nvPr>
            <p:ph type="body" sz="quarter" idx="25"/>
          </p:nvPr>
        </p:nvSpPr>
        <p:spPr>
          <a:xfrm>
            <a:off x="430162" y="4850038"/>
            <a:ext cx="11545518" cy="633861"/>
          </a:xfrm>
        </p:spPr>
        <p:txBody>
          <a:bodyPr>
            <a:noAutofit/>
          </a:bodyPr>
          <a:lstStyle/>
          <a:p>
            <a:r>
              <a:rPr lang="pl-PL" altLang="x-none" sz="2800" b="1" dirty="0"/>
              <a:t>Opracowując Biznes Plan i model biznesowy, kobiety w przedsiębiorstwie STEM muszą być świadome istnienia mitów i nieporozumień na temat tego procesu…</a:t>
            </a:r>
            <a:endParaRPr lang="en-US" altLang="x-none" sz="2800" b="1" dirty="0"/>
          </a:p>
        </p:txBody>
      </p:sp>
      <p:sp>
        <p:nvSpPr>
          <p:cNvPr id="64513" name="Text Placeholder 9"/>
          <p:cNvSpPr>
            <a:spLocks noGrp="1"/>
          </p:cNvSpPr>
          <p:nvPr>
            <p:ph type="body" sz="quarter" idx="20"/>
          </p:nvPr>
        </p:nvSpPr>
        <p:spPr>
          <a:xfrm>
            <a:off x="332508" y="3787182"/>
            <a:ext cx="11545518" cy="629984"/>
          </a:xfrm>
        </p:spPr>
        <p:txBody>
          <a:bodyPr>
            <a:noAutofit/>
          </a:bodyPr>
          <a:lstStyle/>
          <a:p>
            <a:pPr algn="ctr"/>
            <a:r>
              <a:rPr lang="pl-PL" altLang="x-none" b="1" dirty="0">
                <a:latin typeface="+mn-lt"/>
              </a:rPr>
              <a:t>R</a:t>
            </a:r>
            <a:r>
              <a:rPr lang="pl-PL" altLang="x-none" sz="3600" b="1" dirty="0">
                <a:latin typeface="+mn-lt"/>
              </a:rPr>
              <a:t>ealia planowania biznesu – Mity obalone!</a:t>
            </a:r>
            <a:endParaRPr lang="en-US" altLang="x-none" sz="3600" b="1" dirty="0">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5796793" y="1890713"/>
            <a:ext cx="5904670" cy="3631644"/>
          </a:xfrm>
        </p:spPr>
        <p:txBody>
          <a:bodyPr/>
          <a:lstStyle/>
          <a:p>
            <a:pPr>
              <a:spcBef>
                <a:spcPts val="0"/>
              </a:spcBef>
              <a:spcAft>
                <a:spcPts val="300"/>
              </a:spcAft>
              <a:defRPr/>
            </a:pPr>
            <a:r>
              <a:rPr lang="en-IE" sz="2800" b="1" dirty="0">
                <a:solidFill>
                  <a:srgbClr val="E63275"/>
                </a:solidFill>
              </a:rPr>
              <a:t>REA</a:t>
            </a:r>
            <a:r>
              <a:rPr lang="pl-PL" sz="2800" b="1" dirty="0">
                <a:solidFill>
                  <a:srgbClr val="E63275"/>
                </a:solidFill>
              </a:rPr>
              <a:t>LIA</a:t>
            </a:r>
            <a:r>
              <a:rPr lang="en-IE" sz="2800" b="1" dirty="0">
                <a:solidFill>
                  <a:srgbClr val="E63275"/>
                </a:solidFill>
              </a:rPr>
              <a:t>: </a:t>
            </a:r>
          </a:p>
          <a:p>
            <a:pPr>
              <a:spcBef>
                <a:spcPts val="0"/>
              </a:spcBef>
              <a:spcAft>
                <a:spcPts val="300"/>
              </a:spcAft>
              <a:defRPr/>
            </a:pPr>
            <a:endParaRPr lang="en-IE" dirty="0"/>
          </a:p>
          <a:p>
            <a:pPr>
              <a:spcBef>
                <a:spcPts val="0"/>
              </a:spcBef>
              <a:spcAft>
                <a:spcPts val="300"/>
              </a:spcAft>
              <a:defRPr/>
            </a:pPr>
            <a:r>
              <a:rPr lang="pl-PL" dirty="0"/>
              <a:t>Chociaż większość Biznes Planów powstaje w związku z poszukiwaniem kapitału, dobrze napisany Biznes Plan będzie służył firmie, jej założycielowi i zespołowi do realizowania wielu korzystnych celów.</a:t>
            </a:r>
            <a:endParaRPr lang="en-IE" dirty="0"/>
          </a:p>
          <a:p>
            <a:pPr marL="342900" indent="-342900">
              <a:spcBef>
                <a:spcPts val="0"/>
              </a:spcBef>
              <a:spcAft>
                <a:spcPts val="300"/>
              </a:spcAft>
              <a:buClr>
                <a:srgbClr val="F26942"/>
              </a:buClr>
              <a:buFont typeface="Arial" charset="0"/>
              <a:buChar char="•"/>
              <a:defRPr/>
            </a:pPr>
            <a:r>
              <a:rPr lang="pl-PL" dirty="0"/>
              <a:t>Użyj go jako narzędzia zarządzania i mapy która doprowadzi twój biznes do wzrostu</a:t>
            </a:r>
          </a:p>
          <a:p>
            <a:pPr marL="342900" indent="-342900">
              <a:spcBef>
                <a:spcPts val="0"/>
              </a:spcBef>
              <a:spcAft>
                <a:spcPts val="300"/>
              </a:spcAft>
              <a:buClr>
                <a:srgbClr val="F26942"/>
              </a:buClr>
              <a:buFont typeface="Arial" charset="0"/>
              <a:buChar char="•"/>
              <a:defRPr/>
            </a:pPr>
            <a:r>
              <a:rPr lang="pl-PL" dirty="0"/>
              <a:t>Użyj go do pomiaru postępu w czasie w osiąganiu przewidywanych celów</a:t>
            </a:r>
            <a:endParaRPr lang="en-IE" dirty="0"/>
          </a:p>
        </p:txBody>
      </p:sp>
      <p:pic>
        <p:nvPicPr>
          <p:cNvPr id="3" name="Picture Placeholder 2" descr="A picture containing box, food&#10;&#10;Description automatically generated">
            <a:extLst>
              <a:ext uri="{FF2B5EF4-FFF2-40B4-BE49-F238E27FC236}">
                <a16:creationId xmlns:a16="http://schemas.microsoft.com/office/drawing/2014/main" id="{3C98C83F-EEA5-4A0F-A5BE-5CCCF38A8E05}"/>
              </a:ext>
            </a:extLst>
          </p:cNvPr>
          <p:cNvPicPr>
            <a:picLocks noGrp="1" noChangeAspect="1"/>
          </p:cNvPicPr>
          <p:nvPr>
            <p:ph type="pic" sz="quarter" idx="21"/>
          </p:nvPr>
        </p:nvPicPr>
        <p:blipFill>
          <a:blip r:embed="rId2"/>
          <a:srcRect l="23653" r="23653"/>
          <a:stretch>
            <a:fillRect/>
          </a:stretch>
        </p:blipFill>
        <p:spPr/>
      </p:pic>
      <p:sp>
        <p:nvSpPr>
          <p:cNvPr id="6" name="Text Placeholder 5"/>
          <p:cNvSpPr>
            <a:spLocks noGrp="1"/>
          </p:cNvSpPr>
          <p:nvPr>
            <p:ph type="body" sz="quarter" idx="22"/>
          </p:nvPr>
        </p:nvSpPr>
        <p:spPr>
          <a:xfrm>
            <a:off x="5796793" y="161926"/>
            <a:ext cx="5904670" cy="1463116"/>
          </a:xfrm>
        </p:spPr>
        <p:txBody>
          <a:bodyPr rtlCol="0">
            <a:noAutofit/>
          </a:bodyPr>
          <a:lstStyle/>
          <a:p>
            <a:pPr>
              <a:spcAft>
                <a:spcPts val="300"/>
              </a:spcAft>
              <a:defRPr/>
            </a:pPr>
            <a:r>
              <a:rPr lang="pl-PL" altLang="x-none" dirty="0">
                <a:solidFill>
                  <a:srgbClr val="E95273"/>
                </a:solidFill>
              </a:rPr>
              <a:t># 1 Mit: </a:t>
            </a:r>
            <a:r>
              <a:rPr lang="pl-PL" altLang="x-none" dirty="0">
                <a:solidFill>
                  <a:schemeClr val="bg2">
                    <a:lumMod val="50000"/>
                  </a:schemeClr>
                </a:solidFill>
              </a:rPr>
              <a:t>Biznes Plany powstają, gdy firma musi pozyskać kapitał</a:t>
            </a:r>
          </a:p>
          <a:p>
            <a:pPr fontAlgn="auto">
              <a:spcAft>
                <a:spcPts val="300"/>
              </a:spcAft>
              <a:buFont typeface="Arial"/>
              <a:buNone/>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pl-PL" dirty="0"/>
              <a:t>REALIA</a:t>
            </a:r>
            <a:endParaRPr lang="en-IE" dirty="0"/>
          </a:p>
          <a:p>
            <a:pPr>
              <a:spcBef>
                <a:spcPct val="0"/>
              </a:spcBef>
              <a:spcAft>
                <a:spcPts val="300"/>
              </a:spcAft>
            </a:pPr>
            <a:endParaRPr lang="en-IE" altLang="x-none" dirty="0"/>
          </a:p>
          <a:p>
            <a:pPr>
              <a:spcBef>
                <a:spcPct val="0"/>
              </a:spcBef>
              <a:spcAft>
                <a:spcPts val="300"/>
              </a:spcAft>
            </a:pPr>
            <a:r>
              <a:rPr lang="pl-PL" altLang="x-none" dirty="0"/>
              <a:t>Czytelnik nie będzie miał czasu na przeglądanie setek stron tekstu. Plan musi być zwięzły, dobrze napisany, a gdy jest wykorzystywany do poszukiwania finansowania, powinien koncentrować się na głównych obszarach zainteresowania pożyczkodawcy lub inwestora. Nie zaśmiecaj go nieistotnymi informacjami.</a:t>
            </a:r>
          </a:p>
          <a:p>
            <a:pPr>
              <a:spcBef>
                <a:spcPct val="0"/>
              </a:spcBef>
              <a:spcAft>
                <a:spcPts val="300"/>
              </a:spcAft>
            </a:pPr>
            <a:r>
              <a:rPr lang="pl-PL" altLang="x-none" dirty="0"/>
              <a:t>Chociaż Biznes Plan powinien być prezentowany profesjonalnie, zbyt hojna prezentacja może mieć odwrotny skutek - za każdym razem wygrywa styl. Co ciekawe, Biznes Plany przygotowane w programie PowerPoint mogą być bardzo skuteczne - nawet później!</a:t>
            </a:r>
          </a:p>
          <a:p>
            <a:pPr>
              <a:spcBef>
                <a:spcPct val="0"/>
              </a:spcBef>
              <a:spcAft>
                <a:spcPts val="300"/>
              </a:spcAft>
            </a:pPr>
            <a:endParaRPr lang="pl-PL" altLang="x-none" dirty="0"/>
          </a:p>
          <a:p>
            <a:pPr>
              <a:spcBef>
                <a:spcPct val="0"/>
              </a:spcBef>
              <a:spcAft>
                <a:spcPts val="300"/>
              </a:spcAft>
            </a:pPr>
            <a:endParaRPr lang="pl-PL" altLang="x-none" dirty="0"/>
          </a:p>
          <a:p>
            <a:pPr>
              <a:spcBef>
                <a:spcPct val="0"/>
              </a:spcBef>
              <a:spcAft>
                <a:spcPts val="300"/>
              </a:spcAft>
            </a:pPr>
            <a:endParaRPr lang="pl-PL" altLang="x-none" dirty="0"/>
          </a:p>
          <a:p>
            <a:pPr>
              <a:spcBef>
                <a:spcPct val="0"/>
              </a:spcBef>
              <a:spcAft>
                <a:spcPts val="300"/>
              </a:spcAft>
            </a:pPr>
            <a:endParaRPr lang="en-IE" altLang="x-none" dirty="0"/>
          </a:p>
        </p:txBody>
      </p:sp>
      <p:sp>
        <p:nvSpPr>
          <p:cNvPr id="6" name="Text Placeholder 5"/>
          <p:cNvSpPr>
            <a:spLocks noGrp="1"/>
          </p:cNvSpPr>
          <p:nvPr>
            <p:ph type="body" sz="quarter" idx="21"/>
          </p:nvPr>
        </p:nvSpPr>
        <p:spPr>
          <a:xfrm>
            <a:off x="2495265" y="217154"/>
            <a:ext cx="8403792" cy="857158"/>
          </a:xfrm>
        </p:spPr>
        <p:txBody>
          <a:bodyPr rtlCol="0">
            <a:noAutofit/>
          </a:bodyPr>
          <a:lstStyle/>
          <a:p>
            <a:pPr>
              <a:spcAft>
                <a:spcPts val="300"/>
              </a:spcAft>
              <a:defRPr/>
            </a:pPr>
            <a:r>
              <a:rPr lang="pl-PL" altLang="x-none" dirty="0">
                <a:solidFill>
                  <a:srgbClr val="E95273"/>
                </a:solidFill>
              </a:rPr>
              <a:t># 2 Mit: </a:t>
            </a:r>
            <a:r>
              <a:rPr lang="pl-PL" altLang="x-none" dirty="0">
                <a:solidFill>
                  <a:schemeClr val="bg2">
                    <a:lumMod val="50000"/>
                  </a:schemeClr>
                </a:solidFill>
              </a:rPr>
              <a:t>Biznes Plany powinny być tak szczegółowe i sprytne, jak to możliwe</a:t>
            </a:r>
          </a:p>
          <a:p>
            <a:pPr>
              <a:spcAft>
                <a:spcPts val="300"/>
              </a:spcAft>
              <a:defRPr/>
            </a:pPr>
            <a:endParaRPr lang="en-IE" altLang="x-none" dirty="0">
              <a:solidFill>
                <a:srgbClr val="E95273"/>
              </a:solidFill>
            </a:endParaRPr>
          </a:p>
          <a:p>
            <a:pPr fontAlgn="auto">
              <a:spcAft>
                <a:spcPts val="300"/>
              </a:spcAft>
              <a:buFont typeface="Arial"/>
              <a:buNone/>
              <a:defRPr/>
            </a:pPr>
            <a:endParaRPr lang="en-US" sz="2800" b="1" dirty="0"/>
          </a:p>
        </p:txBody>
      </p:sp>
      <p:pic>
        <p:nvPicPr>
          <p:cNvPr id="3" name="Picture 2" descr="A picture containing window, light&#10;&#10;Description automatically generated">
            <a:extLst>
              <a:ext uri="{FF2B5EF4-FFF2-40B4-BE49-F238E27FC236}">
                <a16:creationId xmlns:a16="http://schemas.microsoft.com/office/drawing/2014/main" id="{57C36B8E-B5FC-46AD-B6EC-338C65B69241}"/>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4047786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a:t>
            </a:r>
            <a:r>
              <a:rPr lang="pl-PL" sz="2800" b="1" dirty="0">
                <a:solidFill>
                  <a:srgbClr val="E63275"/>
                </a:solidFill>
              </a:rPr>
              <a:t>LIA</a:t>
            </a:r>
            <a:r>
              <a:rPr lang="en-IE" sz="2800" b="1" dirty="0">
                <a:solidFill>
                  <a:srgbClr val="E63275"/>
                </a:solidFill>
              </a:rPr>
              <a:t>: </a:t>
            </a:r>
          </a:p>
          <a:p>
            <a:pPr>
              <a:spcBef>
                <a:spcPts val="0"/>
              </a:spcBef>
              <a:spcAft>
                <a:spcPts val="300"/>
              </a:spcAft>
              <a:defRPr/>
            </a:pPr>
            <a:endParaRPr lang="en-IE" dirty="0"/>
          </a:p>
          <a:p>
            <a:pPr>
              <a:spcBef>
                <a:spcPct val="0"/>
              </a:spcBef>
              <a:spcAft>
                <a:spcPts val="600"/>
              </a:spcAft>
            </a:pPr>
            <a:r>
              <a:rPr lang="pl-PL" altLang="x-none" dirty="0"/>
              <a:t>Wielu przedsiębiorców obawia się, że jeśli sukces firmy w zbyt dużym stopniu zależy od konkretnej osoby, może to być coś negatywnego.</a:t>
            </a:r>
          </a:p>
          <a:p>
            <a:pPr>
              <a:spcBef>
                <a:spcPct val="0"/>
              </a:spcBef>
              <a:spcAft>
                <a:spcPts val="600"/>
              </a:spcAft>
            </a:pPr>
            <a:endParaRPr lang="pl-PL" altLang="x-none" dirty="0"/>
          </a:p>
          <a:p>
            <a:pPr>
              <a:spcBef>
                <a:spcPct val="0"/>
              </a:spcBef>
              <a:spcAft>
                <a:spcPts val="600"/>
              </a:spcAft>
            </a:pPr>
            <a:r>
              <a:rPr lang="pl-PL" altLang="x-none" dirty="0"/>
              <a:t>Chociaż jest to częściowo prawdą, inwestorzy wolą inwestować w firmę, która ma wspaniałych ludzi. Ludzie kupują ludzi, ale tak wiele Biznes Planów jest nijakich i nie oddaje osobowości i ducha promotora - pisz z pasją, tą samą pasją, która sprawia, że ​​pragniesz sukcesu w biznesie.</a:t>
            </a:r>
          </a:p>
        </p:txBody>
      </p:sp>
      <p:sp>
        <p:nvSpPr>
          <p:cNvPr id="6" name="Text Placeholder 5"/>
          <p:cNvSpPr>
            <a:spLocks noGrp="1"/>
          </p:cNvSpPr>
          <p:nvPr>
            <p:ph type="body" sz="quarter" idx="21"/>
          </p:nvPr>
        </p:nvSpPr>
        <p:spPr>
          <a:xfrm>
            <a:off x="2495265" y="475072"/>
            <a:ext cx="9058559" cy="857158"/>
          </a:xfrm>
        </p:spPr>
        <p:txBody>
          <a:bodyPr rtlCol="0">
            <a:noAutofit/>
          </a:bodyPr>
          <a:lstStyle/>
          <a:p>
            <a:pPr>
              <a:spcAft>
                <a:spcPts val="300"/>
              </a:spcAft>
              <a:defRPr/>
            </a:pPr>
            <a:r>
              <a:rPr lang="pl-PL" altLang="x-none" dirty="0">
                <a:solidFill>
                  <a:srgbClr val="E95273"/>
                </a:solidFill>
              </a:rPr>
              <a:t># 3 Mit: </a:t>
            </a:r>
            <a:r>
              <a:rPr lang="pl-PL" altLang="x-none" dirty="0">
                <a:solidFill>
                  <a:schemeClr val="bg2">
                    <a:lumMod val="50000"/>
                  </a:schemeClr>
                </a:solidFill>
              </a:rPr>
              <a:t>Biznes Plany powinny kłaść nacisk na pomysły i koncepcje, a nie ludzi</a:t>
            </a:r>
            <a:endParaRPr lang="en-IE" altLang="x-none" dirty="0">
              <a:solidFill>
                <a:schemeClr val="bg2">
                  <a:lumMod val="50000"/>
                </a:schemeClr>
              </a:solidFill>
            </a:endParaRPr>
          </a:p>
          <a:p>
            <a:pPr fontAlgn="auto">
              <a:spcAft>
                <a:spcPts val="300"/>
              </a:spcAft>
              <a:buFont typeface="Arial"/>
              <a:buNone/>
              <a:defRPr/>
            </a:pPr>
            <a:endParaRPr lang="en-US" dirty="0"/>
          </a:p>
        </p:txBody>
      </p:sp>
      <p:pic>
        <p:nvPicPr>
          <p:cNvPr id="4" name="Picture 3" descr="A picture containing window, light&#10;&#10;Description automatically generated">
            <a:extLst>
              <a:ext uri="{FF2B5EF4-FFF2-40B4-BE49-F238E27FC236}">
                <a16:creationId xmlns:a16="http://schemas.microsoft.com/office/drawing/2014/main" id="{216E5893-EA03-49A5-ACE3-040E2EFD2094}"/>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1218228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379639" y="2285732"/>
            <a:ext cx="6714844" cy="2497338"/>
          </a:xfrm>
        </p:spPr>
        <p:txBody>
          <a:bodyPr rtlCol="0">
            <a:noAutofit/>
          </a:bodyPr>
          <a:lstStyle/>
          <a:p>
            <a:pPr algn="l">
              <a:defRPr/>
            </a:pPr>
            <a:r>
              <a:rPr lang="en-US" sz="4800" b="1" i="0" dirty="0"/>
              <a:t>S</a:t>
            </a:r>
            <a:r>
              <a:rPr lang="pl-PL" sz="4800" b="1" i="0" dirty="0"/>
              <a:t>EKCJA</a:t>
            </a:r>
            <a:r>
              <a:rPr lang="en-US" sz="4800" b="1" i="0" dirty="0"/>
              <a:t> 1:</a:t>
            </a:r>
          </a:p>
          <a:p>
            <a:pPr algn="l">
              <a:defRPr/>
            </a:pPr>
            <a:endParaRPr lang="en-US" sz="1200" i="0" dirty="0"/>
          </a:p>
          <a:p>
            <a:pPr algn="l">
              <a:defRPr/>
            </a:pPr>
            <a:r>
              <a:rPr lang="en-US" sz="4800" i="0" dirty="0" err="1"/>
              <a:t>Amb</a:t>
            </a:r>
            <a:r>
              <a:rPr lang="pl-PL" sz="4800" i="0" dirty="0" err="1"/>
              <a:t>icja</a:t>
            </a:r>
            <a:r>
              <a:rPr lang="pl-PL" sz="4800" i="0" dirty="0"/>
              <a:t> nie zna płci</a:t>
            </a:r>
            <a:endParaRPr lang="en-US" sz="4800" i="0" dirty="0"/>
          </a:p>
          <a:p>
            <a:pPr algn="l">
              <a:defRPr/>
            </a:pPr>
            <a:r>
              <a:rPr lang="pl-PL" sz="2800" b="1" i="0" dirty="0"/>
              <a:t>Czy przedsiębiorczość może być dla Ciebie opłacalną ścieżką kariery? W tej sekcji poznajemy inspirujące kobiety, które rozpoczęły działalność i dowiemy się, dlaczego TERAZ jest dobry moment, aby zostać przedsiębiorcą. Naszą biznesową podróż zaczniemy od poznania 5 Etapów Rozwoju biznesu.</a:t>
            </a:r>
            <a:endParaRPr lang="en-IE" sz="2800" b="1" i="0" dirty="0"/>
          </a:p>
          <a:p>
            <a:pPr algn="l">
              <a:defRPr/>
            </a:pPr>
            <a:r>
              <a:rPr lang="en-US" sz="2800" b="1" i="0" dirty="0"/>
              <a:t> </a:t>
            </a:r>
            <a:endParaRPr lang="en-US" sz="4800" i="0" dirty="0"/>
          </a:p>
        </p:txBody>
      </p:sp>
      <p:pic>
        <p:nvPicPr>
          <p:cNvPr id="6" name="Picture 5">
            <a:extLst>
              <a:ext uri="{FF2B5EF4-FFF2-40B4-BE49-F238E27FC236}">
                <a16:creationId xmlns:a16="http://schemas.microsoft.com/office/drawing/2014/main" id="{C56DF11F-3844-4802-86C3-7E7FD1A648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66837" y="468086"/>
            <a:ext cx="2819400" cy="5638800"/>
          </a:xfrm>
          <a:prstGeom prst="rect">
            <a:avLst/>
          </a:prstGeom>
        </p:spPr>
      </p:pic>
    </p:spTree>
    <p:extLst>
      <p:ext uri="{BB962C8B-B14F-4D97-AF65-F5344CB8AC3E}">
        <p14:creationId xmlns:p14="http://schemas.microsoft.com/office/powerpoint/2010/main" val="2529542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a:t>
            </a:r>
            <a:r>
              <a:rPr lang="pl-PL" sz="2800" b="1" dirty="0">
                <a:solidFill>
                  <a:srgbClr val="E63275"/>
                </a:solidFill>
              </a:rPr>
              <a:t>A</a:t>
            </a:r>
            <a:r>
              <a:rPr lang="en-IE" sz="2800" b="1" dirty="0">
                <a:solidFill>
                  <a:srgbClr val="E63275"/>
                </a:solidFill>
              </a:rPr>
              <a:t>: </a:t>
            </a:r>
          </a:p>
          <a:p>
            <a:pPr>
              <a:spcBef>
                <a:spcPts val="0"/>
              </a:spcBef>
              <a:spcAft>
                <a:spcPts val="300"/>
              </a:spcAft>
              <a:defRPr/>
            </a:pPr>
            <a:r>
              <a:rPr lang="pl-PL" dirty="0"/>
              <a:t>Większość przedsiębiorców ma wysokie kwalifikacje w określonym zawodzie lub obszarze rozwoju / zarządzania przedsiębiorstwem. Nie oznacza to, że muszą koniecznie przygotować Biznes Plan!</a:t>
            </a:r>
          </a:p>
          <a:p>
            <a:pPr>
              <a:spcBef>
                <a:spcPts val="0"/>
              </a:spcBef>
              <a:spcAft>
                <a:spcPts val="300"/>
              </a:spcAft>
              <a:defRPr/>
            </a:pPr>
            <a:endParaRPr lang="pl-PL" dirty="0"/>
          </a:p>
          <a:p>
            <a:pPr>
              <a:spcBef>
                <a:spcPts val="0"/>
              </a:spcBef>
              <a:spcAft>
                <a:spcPts val="300"/>
              </a:spcAft>
              <a:defRPr/>
            </a:pPr>
            <a:r>
              <a:rPr lang="pl-PL" dirty="0"/>
              <a:t>Idealny Biznes Plan powinien być opracowany przez założyciela. Ale gdy założyciel nie jest w stanie go sporządzić należy szukać zewnętrznych mentorów lub wykwalifikowanych ekspertów. Lecz musisz wiedzieć co jest w Twoim Biznes Planie i być w stanie bronić i popierać zawarte w nim założenia.</a:t>
            </a:r>
            <a:endParaRPr lang="en-IE" dirty="0"/>
          </a:p>
        </p:txBody>
      </p:sp>
      <p:sp>
        <p:nvSpPr>
          <p:cNvPr id="6" name="Text Placeholder 5"/>
          <p:cNvSpPr>
            <a:spLocks noGrp="1"/>
          </p:cNvSpPr>
          <p:nvPr>
            <p:ph type="body" sz="quarter" idx="21"/>
          </p:nvPr>
        </p:nvSpPr>
        <p:spPr>
          <a:xfrm>
            <a:off x="2495265" y="475072"/>
            <a:ext cx="9058559" cy="857158"/>
          </a:xfrm>
        </p:spPr>
        <p:txBody>
          <a:bodyPr rtlCol="0">
            <a:noAutofit/>
          </a:bodyPr>
          <a:lstStyle/>
          <a:p>
            <a:pPr>
              <a:tabLst>
                <a:tab pos="1549400" algn="l"/>
              </a:tabLst>
            </a:pPr>
            <a:r>
              <a:rPr lang="pl-PL" b="1" dirty="0">
                <a:solidFill>
                  <a:srgbClr val="FF3399"/>
                </a:solidFill>
              </a:rPr>
              <a:t># 3 Mit: </a:t>
            </a:r>
            <a:r>
              <a:rPr lang="pl-PL" dirty="0">
                <a:solidFill>
                  <a:srgbClr val="6D6E6C"/>
                </a:solidFill>
              </a:rPr>
              <a:t>Tylko założyciel powinien przygotować Biznes Plan</a:t>
            </a:r>
          </a:p>
          <a:p>
            <a:pPr>
              <a:tabLst>
                <a:tab pos="1549400" algn="l"/>
              </a:tabLst>
            </a:pPr>
            <a:endParaRPr lang="pl-PL" dirty="0">
              <a:solidFill>
                <a:srgbClr val="6D6E6C"/>
              </a:solidFill>
            </a:endParaRPr>
          </a:p>
          <a:p>
            <a:pPr>
              <a:tabLst>
                <a:tab pos="1549400" algn="l"/>
              </a:tabLst>
            </a:pPr>
            <a:endParaRPr lang="en-US" dirty="0">
              <a:solidFill>
                <a:srgbClr val="6D6E6C"/>
              </a:solidFill>
            </a:endParaRPr>
          </a:p>
        </p:txBody>
      </p:sp>
      <p:pic>
        <p:nvPicPr>
          <p:cNvPr id="4" name="Picture 3" descr="A picture containing window, light&#10;&#10;Description automatically generated">
            <a:extLst>
              <a:ext uri="{FF2B5EF4-FFF2-40B4-BE49-F238E27FC236}">
                <a16:creationId xmlns:a16="http://schemas.microsoft.com/office/drawing/2014/main" id="{6BBD50AD-1056-472C-9947-8AB89039395F}"/>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1130423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a:t>
            </a:r>
            <a:r>
              <a:rPr lang="pl-PL" sz="2800" b="1" dirty="0">
                <a:solidFill>
                  <a:srgbClr val="E63275"/>
                </a:solidFill>
              </a:rPr>
              <a:t>A:</a:t>
            </a:r>
            <a:endParaRPr lang="en-IE" sz="2800" b="1" dirty="0">
              <a:solidFill>
                <a:srgbClr val="E63275"/>
              </a:solidFill>
            </a:endParaRPr>
          </a:p>
          <a:p>
            <a:pPr>
              <a:spcBef>
                <a:spcPts val="0"/>
              </a:spcBef>
              <a:spcAft>
                <a:spcPts val="300"/>
              </a:spcAft>
              <a:defRPr/>
            </a:pPr>
            <a:r>
              <a:rPr lang="pl-PL" dirty="0"/>
              <a:t>Biznes Plan powinien wykazywać entuzjazm założycieli firmy, a także wzbudzać emocje u czytelnika; powinno to jednak być wiarygodne i dokładne. Jeśli zostanie to wykorzystane do poszukiwania finansowania, inwestorzy będą chcieli poznać wszystkie mocne i słabe strony firmy. Wcześniejsze awarie powinny być rozwiązywane od razu - przyznaj się do awarii, wyjaśnij powody, dla których i co zostanie zrobione inaczej za drugim razem. Zasadniczo inwestorzy poczują się bardziej komfortowo, inwestując w kogoś, kto wyciągnął wnioski z poprzednich niepowodzeń biznesowych, niż w osobę, która nigdy nie zarządzała firmą.</a:t>
            </a:r>
          </a:p>
          <a:p>
            <a:pPr>
              <a:spcBef>
                <a:spcPts val="0"/>
              </a:spcBef>
              <a:spcAft>
                <a:spcPts val="300"/>
              </a:spcAft>
              <a:defRPr/>
            </a:pPr>
            <a:endParaRPr lang="pl-PL" dirty="0"/>
          </a:p>
          <a:p>
            <a:pPr>
              <a:spcBef>
                <a:spcPts val="0"/>
              </a:spcBef>
              <a:spcAft>
                <a:spcPts val="300"/>
              </a:spcAft>
              <a:defRPr/>
            </a:pPr>
            <a:endParaRPr lang="en-IE" dirty="0"/>
          </a:p>
        </p:txBody>
      </p:sp>
      <p:sp>
        <p:nvSpPr>
          <p:cNvPr id="6" name="Text Placeholder 5"/>
          <p:cNvSpPr>
            <a:spLocks noGrp="1"/>
          </p:cNvSpPr>
          <p:nvPr>
            <p:ph type="body" sz="quarter" idx="21"/>
          </p:nvPr>
        </p:nvSpPr>
        <p:spPr>
          <a:xfrm>
            <a:off x="2495265" y="475072"/>
            <a:ext cx="9058559" cy="857158"/>
          </a:xfrm>
        </p:spPr>
        <p:txBody>
          <a:bodyPr rtlCol="0">
            <a:noAutofit/>
          </a:bodyPr>
          <a:lstStyle/>
          <a:p>
            <a:pPr>
              <a:tabLst>
                <a:tab pos="1549400" algn="l"/>
              </a:tabLst>
            </a:pPr>
            <a:r>
              <a:rPr lang="en-IE" altLang="x-none" b="1" dirty="0"/>
              <a:t>#5 </a:t>
            </a:r>
            <a:r>
              <a:rPr lang="pl-PL" altLang="x-none" b="1" dirty="0"/>
              <a:t> 5 Mit: </a:t>
            </a:r>
            <a:r>
              <a:rPr lang="pl-PL" altLang="x-none" dirty="0">
                <a:solidFill>
                  <a:schemeClr val="bg2">
                    <a:lumMod val="50000"/>
                  </a:schemeClr>
                </a:solidFill>
              </a:rPr>
              <a:t>Optymizm powinien przeważać nad realizmem</a:t>
            </a:r>
            <a:endParaRPr lang="en-US" dirty="0">
              <a:solidFill>
                <a:schemeClr val="bg2">
                  <a:lumMod val="50000"/>
                </a:schemeClr>
              </a:solidFill>
            </a:endParaRPr>
          </a:p>
        </p:txBody>
      </p:sp>
      <p:pic>
        <p:nvPicPr>
          <p:cNvPr id="4" name="Picture 3" descr="A picture containing window, light&#10;&#10;Description automatically generated">
            <a:extLst>
              <a:ext uri="{FF2B5EF4-FFF2-40B4-BE49-F238E27FC236}">
                <a16:creationId xmlns:a16="http://schemas.microsoft.com/office/drawing/2014/main" id="{E5DBA0CF-CEDA-4C35-92DC-7FDF02FCA58A}"/>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1249854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4"/>
          <p:cNvSpPr>
            <a:spLocks noGrp="1"/>
          </p:cNvSpPr>
          <p:nvPr>
            <p:ph type="body" sz="quarter" idx="20"/>
          </p:nvPr>
        </p:nvSpPr>
        <p:spPr>
          <a:xfrm>
            <a:off x="2495265" y="1754551"/>
            <a:ext cx="8944259" cy="3872188"/>
          </a:xfrm>
        </p:spPr>
        <p:txBody>
          <a:bodyPr/>
          <a:lstStyle/>
          <a:p>
            <a:pPr marL="0" indent="0">
              <a:spcBef>
                <a:spcPts val="0"/>
              </a:spcBef>
              <a:spcAft>
                <a:spcPts val="300"/>
              </a:spcAft>
              <a:buNone/>
              <a:defRPr/>
            </a:pPr>
            <a:r>
              <a:rPr lang="en-IE" sz="2800" b="1" dirty="0">
                <a:solidFill>
                  <a:srgbClr val="E63275"/>
                </a:solidFill>
              </a:rPr>
              <a:t>REALI</a:t>
            </a:r>
            <a:r>
              <a:rPr lang="pl-PL" sz="2800" b="1" dirty="0">
                <a:solidFill>
                  <a:srgbClr val="E63275"/>
                </a:solidFill>
              </a:rPr>
              <a:t>A:</a:t>
            </a:r>
            <a:endParaRPr lang="en-IE" sz="2800" b="1" dirty="0">
              <a:solidFill>
                <a:srgbClr val="E63275"/>
              </a:solidFill>
            </a:endParaRPr>
          </a:p>
          <a:p>
            <a:pPr>
              <a:spcBef>
                <a:spcPts val="0"/>
              </a:spcBef>
              <a:spcAft>
                <a:spcPts val="300"/>
              </a:spcAft>
              <a:defRPr/>
            </a:pPr>
            <a:r>
              <a:rPr lang="pl-PL" dirty="0"/>
              <a:t>Rzetelny Biznes Plan może stanowić różnicę między pomysłem biznesowym a udanym biznesem. Pozwala ustalić cele oraz pokazuje jak realistycznie je zmierzyć. Tworząc je, rozumiesz swój rynek i konkurencję w oparciu o fakty, a nie tylko nadzieje. Firmy na wszystkich etapach rozwoju muszą przygotować i zaktualizować Biznes Plany, aby zaplanować swój kurs oraz śledzić postępy. Może to obejmować przyciągnięcie nowych inwestycji, sposób wprowadzenia nowego produktu, nowego rynku, przyjęcia nowych pracowników, rozszerzenia lub czasem zawarcia umowy z firmą</a:t>
            </a:r>
          </a:p>
          <a:p>
            <a:pPr>
              <a:spcBef>
                <a:spcPts val="0"/>
              </a:spcBef>
              <a:spcAft>
                <a:spcPts val="300"/>
              </a:spcAft>
              <a:defRPr/>
            </a:pPr>
            <a:endParaRPr lang="pl-PL" dirty="0"/>
          </a:p>
          <a:p>
            <a:pPr>
              <a:spcBef>
                <a:spcPts val="0"/>
              </a:spcBef>
              <a:spcAft>
                <a:spcPts val="300"/>
              </a:spcAft>
              <a:defRPr/>
            </a:pPr>
            <a:endParaRPr lang="en-IE" dirty="0"/>
          </a:p>
        </p:txBody>
      </p:sp>
      <p:sp>
        <p:nvSpPr>
          <p:cNvPr id="6" name="Text Placeholder 5"/>
          <p:cNvSpPr>
            <a:spLocks noGrp="1"/>
          </p:cNvSpPr>
          <p:nvPr>
            <p:ph type="body" sz="quarter" idx="21"/>
          </p:nvPr>
        </p:nvSpPr>
        <p:spPr>
          <a:xfrm>
            <a:off x="2495265" y="475072"/>
            <a:ext cx="9058559" cy="857158"/>
          </a:xfrm>
        </p:spPr>
        <p:txBody>
          <a:bodyPr rtlCol="0">
            <a:noAutofit/>
          </a:bodyPr>
          <a:lstStyle/>
          <a:p>
            <a:pPr>
              <a:tabLst>
                <a:tab pos="1549400" algn="l"/>
              </a:tabLst>
            </a:pPr>
            <a:r>
              <a:rPr lang="en-IE" altLang="x-none" b="1" dirty="0"/>
              <a:t>#6 </a:t>
            </a:r>
            <a:r>
              <a:rPr lang="pl-PL" altLang="x-none" b="1" dirty="0"/>
              <a:t>6 Mit: </a:t>
            </a:r>
            <a:r>
              <a:rPr lang="pl-PL" altLang="x-none" b="1" dirty="0">
                <a:solidFill>
                  <a:schemeClr val="bg2">
                    <a:lumMod val="50000"/>
                  </a:schemeClr>
                </a:solidFill>
              </a:rPr>
              <a:t>Biznes Plany są przeznaczone tylko dla firm rozpoczynających działalność.</a:t>
            </a:r>
          </a:p>
          <a:p>
            <a:pPr>
              <a:tabLst>
                <a:tab pos="1549400" algn="l"/>
              </a:tabLst>
            </a:pPr>
            <a:endParaRPr lang="pl-PL" altLang="x-none" b="1" dirty="0"/>
          </a:p>
          <a:p>
            <a:pPr>
              <a:tabLst>
                <a:tab pos="1549400" algn="l"/>
              </a:tabLst>
            </a:pPr>
            <a:endParaRPr lang="en-US" dirty="0">
              <a:solidFill>
                <a:srgbClr val="6D6E6C"/>
              </a:solidFill>
            </a:endParaRPr>
          </a:p>
        </p:txBody>
      </p:sp>
      <p:pic>
        <p:nvPicPr>
          <p:cNvPr id="4" name="Picture 3" descr="A picture containing window, light&#10;&#10;Description automatically generated">
            <a:extLst>
              <a:ext uri="{FF2B5EF4-FFF2-40B4-BE49-F238E27FC236}">
                <a16:creationId xmlns:a16="http://schemas.microsoft.com/office/drawing/2014/main" id="{9D54E40F-6292-4D4A-9BCB-5533A425F8C3}"/>
              </a:ext>
            </a:extLst>
          </p:cNvPr>
          <p:cNvPicPr>
            <a:picLocks noChangeAspect="1"/>
          </p:cNvPicPr>
          <p:nvPr/>
        </p:nvPicPr>
        <p:blipFill>
          <a:blip r:embed="rId2"/>
          <a:stretch>
            <a:fillRect/>
          </a:stretch>
        </p:blipFill>
        <p:spPr>
          <a:xfrm>
            <a:off x="552627" y="2231471"/>
            <a:ext cx="1942638" cy="3192011"/>
          </a:xfrm>
          <a:prstGeom prst="rect">
            <a:avLst/>
          </a:prstGeom>
        </p:spPr>
      </p:pic>
    </p:spTree>
    <p:extLst>
      <p:ext uri="{BB962C8B-B14F-4D97-AF65-F5344CB8AC3E}">
        <p14:creationId xmlns:p14="http://schemas.microsoft.com/office/powerpoint/2010/main" val="4110229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CC479E-78A6-45EF-97D3-DD252B35A677}"/>
              </a:ext>
            </a:extLst>
          </p:cNvPr>
          <p:cNvSpPr>
            <a:spLocks noGrp="1"/>
          </p:cNvSpPr>
          <p:nvPr>
            <p:ph type="body" sz="quarter" idx="20"/>
          </p:nvPr>
        </p:nvSpPr>
        <p:spPr>
          <a:xfrm>
            <a:off x="5738070" y="2157413"/>
            <a:ext cx="5963393" cy="3631644"/>
          </a:xfrm>
        </p:spPr>
        <p:txBody>
          <a:bodyPr/>
          <a:lstStyle/>
          <a:p>
            <a:r>
              <a:rPr lang="pl-PL" dirty="0"/>
              <a:t>Jako dokument opowiadający historię firmy, </a:t>
            </a:r>
            <a:r>
              <a:rPr lang="pl-PL" b="1" dirty="0"/>
              <a:t>Biznes Plan pomaga również kształtować i modyfikować Model biznesowy firmy</a:t>
            </a:r>
            <a:r>
              <a:rPr lang="pl-PL" dirty="0"/>
              <a:t>, którego elementy będą oparte na odpowiedziach na następujące pytania:</a:t>
            </a:r>
          </a:p>
          <a:p>
            <a:endParaRPr lang="pl-PL" dirty="0"/>
          </a:p>
          <a:p>
            <a:endParaRPr lang="en-IE" dirty="0"/>
          </a:p>
        </p:txBody>
      </p:sp>
      <p:pic>
        <p:nvPicPr>
          <p:cNvPr id="8" name="Picture Placeholder 7" descr="A picture containing food, drawing&#10;&#10;Description automatically generated">
            <a:extLst>
              <a:ext uri="{FF2B5EF4-FFF2-40B4-BE49-F238E27FC236}">
                <a16:creationId xmlns:a16="http://schemas.microsoft.com/office/drawing/2014/main" id="{524AC661-E96F-46D9-A7F7-87865BE2EFE1}"/>
              </a:ext>
            </a:extLst>
          </p:cNvPr>
          <p:cNvPicPr>
            <a:picLocks noGrp="1" noChangeAspect="1"/>
          </p:cNvPicPr>
          <p:nvPr>
            <p:ph type="pic" sz="quarter" idx="21"/>
          </p:nvPr>
        </p:nvPicPr>
        <p:blipFill>
          <a:blip r:embed="rId2"/>
          <a:srcRect l="16873" r="16873"/>
          <a:stretch>
            <a:fillRect/>
          </a:stretch>
        </p:blipFill>
        <p:spPr/>
      </p:pic>
      <p:sp>
        <p:nvSpPr>
          <p:cNvPr id="6" name="Text Placeholder 5">
            <a:extLst>
              <a:ext uri="{FF2B5EF4-FFF2-40B4-BE49-F238E27FC236}">
                <a16:creationId xmlns:a16="http://schemas.microsoft.com/office/drawing/2014/main" id="{62726C81-741A-44AD-9529-54AA6CCAB9F5}"/>
              </a:ext>
            </a:extLst>
          </p:cNvPr>
          <p:cNvSpPr>
            <a:spLocks noGrp="1"/>
          </p:cNvSpPr>
          <p:nvPr>
            <p:ph type="body" sz="quarter" idx="22"/>
          </p:nvPr>
        </p:nvSpPr>
        <p:spPr/>
        <p:txBody>
          <a:bodyPr/>
          <a:lstStyle/>
          <a:p>
            <a:r>
              <a:rPr lang="pl-PL" b="1" dirty="0"/>
              <a:t>Model biznesowy</a:t>
            </a:r>
            <a:endParaRPr lang="en-IE" b="1" dirty="0"/>
          </a:p>
        </p:txBody>
      </p:sp>
    </p:spTree>
    <p:extLst>
      <p:ext uri="{BB962C8B-B14F-4D97-AF65-F5344CB8AC3E}">
        <p14:creationId xmlns:p14="http://schemas.microsoft.com/office/powerpoint/2010/main" val="995961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Placeholder 5"/>
          <p:cNvSpPr>
            <a:spLocks noGrp="1"/>
          </p:cNvSpPr>
          <p:nvPr>
            <p:ph type="body" sz="quarter" idx="14"/>
          </p:nvPr>
        </p:nvSpPr>
        <p:spPr>
          <a:xfrm>
            <a:off x="684774" y="2774426"/>
            <a:ext cx="11202426" cy="3975101"/>
          </a:xfrm>
        </p:spPr>
        <p:txBody>
          <a:bodyPr/>
          <a:lstStyle/>
          <a:p>
            <a:pPr>
              <a:lnSpc>
                <a:spcPts val="2200"/>
              </a:lnSpc>
              <a:spcBef>
                <a:spcPct val="0"/>
              </a:spcBef>
            </a:pPr>
            <a:r>
              <a:rPr lang="pl-PL" altLang="x-none" b="1" dirty="0">
                <a:solidFill>
                  <a:srgbClr val="10B1A2"/>
                </a:solidFill>
              </a:rPr>
              <a:t>Kim jesteśmy</a:t>
            </a:r>
            <a:r>
              <a:rPr lang="en-IE" altLang="x-none" b="1" dirty="0">
                <a:solidFill>
                  <a:srgbClr val="10B1A2"/>
                </a:solidFill>
              </a:rPr>
              <a:t>? </a:t>
            </a:r>
            <a:r>
              <a:rPr lang="pl-PL" altLang="x-none" dirty="0">
                <a:solidFill>
                  <a:schemeClr val="bg2">
                    <a:lumMod val="50000"/>
                  </a:schemeClr>
                </a:solidFill>
              </a:rPr>
              <a:t>(Założyciel i zespół - jeśli jesteś jedynym przedsiębiorcą, ten opis zespołu powinien określać umiejętności i kompetencje zewnętrznego zespołu doradczego, tj. księgowego, mentora, marketingu, zapewnienia jakości i podwykonawców IT itp.)</a:t>
            </a:r>
          </a:p>
          <a:p>
            <a:pPr>
              <a:lnSpc>
                <a:spcPts val="2200"/>
              </a:lnSpc>
              <a:spcBef>
                <a:spcPct val="0"/>
              </a:spcBef>
            </a:pPr>
            <a:endParaRPr lang="en-IE" altLang="x-none" dirty="0"/>
          </a:p>
          <a:p>
            <a:pPr>
              <a:lnSpc>
                <a:spcPts val="2200"/>
              </a:lnSpc>
              <a:spcBef>
                <a:spcPct val="0"/>
              </a:spcBef>
            </a:pPr>
            <a:r>
              <a:rPr lang="pl-PL" altLang="x-none" b="1" dirty="0">
                <a:solidFill>
                  <a:srgbClr val="10B1A2"/>
                </a:solidFill>
              </a:rPr>
              <a:t>Doświadczenie w biznesie? </a:t>
            </a:r>
            <a:r>
              <a:rPr lang="pl-PL" altLang="x-none" dirty="0">
                <a:solidFill>
                  <a:schemeClr val="bg2">
                    <a:lumMod val="50000"/>
                  </a:schemeClr>
                </a:solidFill>
              </a:rPr>
              <a:t>(Jakie inne doświadczenia zawodowe lub biznesowe, zarówno pozytywne, jak i negatywne, doprowadziły do ​​tego punktu i tego pomysłu na biznes?)</a:t>
            </a:r>
          </a:p>
          <a:p>
            <a:pPr>
              <a:lnSpc>
                <a:spcPts val="1500"/>
              </a:lnSpc>
              <a:spcBef>
                <a:spcPct val="0"/>
              </a:spcBef>
            </a:pPr>
            <a:endParaRPr lang="en-IE" altLang="x-none" dirty="0"/>
          </a:p>
          <a:p>
            <a:pPr>
              <a:lnSpc>
                <a:spcPts val="2200"/>
              </a:lnSpc>
              <a:spcBef>
                <a:spcPct val="0"/>
              </a:spcBef>
            </a:pPr>
            <a:r>
              <a:rPr lang="pl-PL" altLang="x-none" b="1" dirty="0">
                <a:solidFill>
                  <a:srgbClr val="10B1A2"/>
                </a:solidFill>
              </a:rPr>
              <a:t>Co chcesz osiągnąć</a:t>
            </a:r>
            <a:r>
              <a:rPr lang="en-IE" altLang="x-none" b="1" dirty="0">
                <a:solidFill>
                  <a:srgbClr val="10B1A2"/>
                </a:solidFill>
              </a:rPr>
              <a:t>? </a:t>
            </a:r>
            <a:r>
              <a:rPr lang="en-IE" altLang="x-none" dirty="0"/>
              <a:t>(Mis</a:t>
            </a:r>
            <a:r>
              <a:rPr lang="pl-PL" altLang="x-none" dirty="0"/>
              <a:t>ja</a:t>
            </a:r>
            <a:r>
              <a:rPr lang="en-IE" altLang="x-none" dirty="0"/>
              <a:t>)  </a:t>
            </a:r>
          </a:p>
          <a:p>
            <a:pPr>
              <a:lnSpc>
                <a:spcPts val="1500"/>
              </a:lnSpc>
              <a:spcBef>
                <a:spcPct val="0"/>
              </a:spcBef>
            </a:pPr>
            <a:endParaRPr lang="en-IE" altLang="x-none" dirty="0"/>
          </a:p>
          <a:p>
            <a:pPr>
              <a:lnSpc>
                <a:spcPts val="2200"/>
              </a:lnSpc>
              <a:spcBef>
                <a:spcPct val="0"/>
              </a:spcBef>
            </a:pPr>
            <a:r>
              <a:rPr lang="pl-PL" altLang="x-none" b="1" dirty="0">
                <a:solidFill>
                  <a:srgbClr val="10B1A2"/>
                </a:solidFill>
              </a:rPr>
              <a:t>Jakie problemy rozwiązujesz</a:t>
            </a:r>
            <a:r>
              <a:rPr lang="en-IE" altLang="x-none" b="1" dirty="0">
                <a:solidFill>
                  <a:srgbClr val="10B1A2"/>
                </a:solidFill>
              </a:rPr>
              <a:t>? </a:t>
            </a:r>
            <a:r>
              <a:rPr lang="en-IE" altLang="x-none" dirty="0"/>
              <a:t>(</a:t>
            </a:r>
            <a:r>
              <a:rPr lang="pl-PL" altLang="x-none" dirty="0"/>
              <a:t>Szybciej</a:t>
            </a:r>
            <a:r>
              <a:rPr lang="en-IE" altLang="x-none" dirty="0"/>
              <a:t>/</a:t>
            </a:r>
            <a:r>
              <a:rPr lang="pl-PL" altLang="x-none" dirty="0"/>
              <a:t>Lepiej</a:t>
            </a:r>
            <a:r>
              <a:rPr lang="en-IE" altLang="x-none" dirty="0"/>
              <a:t>/</a:t>
            </a:r>
            <a:r>
              <a:rPr lang="pl-PL" altLang="x-none" dirty="0"/>
              <a:t>Łatwiej</a:t>
            </a:r>
            <a:r>
              <a:rPr lang="en-IE" altLang="x-none" dirty="0"/>
              <a:t>/</a:t>
            </a:r>
            <a:r>
              <a:rPr lang="pl-PL" altLang="x-none" dirty="0"/>
              <a:t>Taniej</a:t>
            </a:r>
            <a:r>
              <a:rPr lang="en-IE" altLang="x-none" dirty="0"/>
              <a:t>) </a:t>
            </a:r>
            <a:r>
              <a:rPr lang="pl-PL" altLang="x-none" dirty="0"/>
              <a:t> Jak zrobić to bardziej korzystnie</a:t>
            </a:r>
            <a:r>
              <a:rPr lang="en-IE" altLang="x-none" dirty="0"/>
              <a:t>?</a:t>
            </a:r>
          </a:p>
          <a:p>
            <a:pPr>
              <a:lnSpc>
                <a:spcPts val="1500"/>
              </a:lnSpc>
              <a:spcBef>
                <a:spcPct val="0"/>
              </a:spcBef>
            </a:pPr>
            <a:endParaRPr lang="en-IE" altLang="x-none" dirty="0"/>
          </a:p>
          <a:p>
            <a:pPr>
              <a:lnSpc>
                <a:spcPts val="2200"/>
              </a:lnSpc>
              <a:spcBef>
                <a:spcPct val="0"/>
              </a:spcBef>
            </a:pPr>
            <a:r>
              <a:rPr lang="pl-PL" altLang="x-none" b="1" dirty="0">
                <a:solidFill>
                  <a:srgbClr val="10B1A2"/>
                </a:solidFill>
              </a:rPr>
              <a:t>Jak to zrobisz</a:t>
            </a:r>
            <a:r>
              <a:rPr lang="en-IE" altLang="x-none" b="1" dirty="0">
                <a:solidFill>
                  <a:srgbClr val="10B1A2"/>
                </a:solidFill>
              </a:rPr>
              <a:t>? </a:t>
            </a:r>
            <a:r>
              <a:rPr lang="en-IE" altLang="x-none" dirty="0"/>
              <a:t>(Opera</a:t>
            </a:r>
            <a:r>
              <a:rPr lang="pl-PL" altLang="x-none" dirty="0" err="1"/>
              <a:t>cje</a:t>
            </a:r>
            <a:r>
              <a:rPr lang="en-IE" altLang="x-none" dirty="0"/>
              <a:t>)</a:t>
            </a:r>
          </a:p>
          <a:p>
            <a:pPr>
              <a:lnSpc>
                <a:spcPts val="2200"/>
              </a:lnSpc>
            </a:pPr>
            <a:endParaRPr lang="en-US" altLang="x-none" dirty="0"/>
          </a:p>
        </p:txBody>
      </p:sp>
      <p:sp>
        <p:nvSpPr>
          <p:cNvPr id="71683" name="TextBox 6"/>
          <p:cNvSpPr txBox="1">
            <a:spLocks noChangeArrowheads="1"/>
          </p:cNvSpPr>
          <p:nvPr/>
        </p:nvSpPr>
        <p:spPr bwMode="auto">
          <a:xfrm>
            <a:off x="3581728" y="6436457"/>
            <a:ext cx="8437562" cy="400050"/>
          </a:xfrm>
          <a:prstGeom prst="rect">
            <a:avLst/>
          </a:prstGeom>
          <a:solidFill>
            <a:srgbClr val="F2694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IE" altLang="x-none" sz="2000" dirty="0">
                <a:solidFill>
                  <a:schemeClr val="bg1"/>
                </a:solidFill>
              </a:rPr>
              <a:t>   </a:t>
            </a:r>
            <a:r>
              <a:rPr lang="en-IE" altLang="x-none" sz="2000" dirty="0" err="1">
                <a:solidFill>
                  <a:schemeClr val="bg1"/>
                </a:solidFill>
              </a:rPr>
              <a:t>Moduł</a:t>
            </a:r>
            <a:r>
              <a:rPr lang="pl-PL" altLang="x-none" sz="2000" dirty="0">
                <a:solidFill>
                  <a:schemeClr val="bg1"/>
                </a:solidFill>
              </a:rPr>
              <a:t> 5 pokaże Ci jak wybrać odpowiedni Model biznesowy</a:t>
            </a:r>
            <a:endParaRPr lang="en-IE" altLang="x-none" sz="2000" dirty="0">
              <a:solidFill>
                <a:schemeClr val="bg1"/>
              </a:solidFill>
            </a:endParaRPr>
          </a:p>
        </p:txBody>
      </p:sp>
      <p:sp>
        <p:nvSpPr>
          <p:cNvPr id="5" name="Text Placeholder 5">
            <a:extLst>
              <a:ext uri="{FF2B5EF4-FFF2-40B4-BE49-F238E27FC236}">
                <a16:creationId xmlns:a16="http://schemas.microsoft.com/office/drawing/2014/main" id="{1022DE20-FD78-4126-A4E5-F817342310BA}"/>
              </a:ext>
            </a:extLst>
          </p:cNvPr>
          <p:cNvSpPr txBox="1">
            <a:spLocks/>
          </p:cNvSpPr>
          <p:nvPr/>
        </p:nvSpPr>
        <p:spPr>
          <a:xfrm>
            <a:off x="3646813" y="985997"/>
            <a:ext cx="5579898" cy="85715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b="1" dirty="0">
                <a:solidFill>
                  <a:srgbClr val="10B1A2"/>
                </a:solidFill>
              </a:rPr>
              <a:t>Model biznesowy</a:t>
            </a:r>
            <a:endParaRPr lang="en-IE" b="1" dirty="0">
              <a:solidFill>
                <a:srgbClr val="10B1A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52835" y="697442"/>
            <a:ext cx="6491432" cy="2654302"/>
          </a:xfrm>
        </p:spPr>
        <p:txBody>
          <a:bodyPr rtlCol="0"/>
          <a:lstStyle/>
          <a:p>
            <a:pPr>
              <a:defRPr/>
            </a:pPr>
            <a:r>
              <a:rPr lang="en-US" b="1" dirty="0">
                <a:latin typeface="+mn-lt"/>
              </a:rPr>
              <a:t>SE</a:t>
            </a:r>
            <a:r>
              <a:rPr lang="pl-PL" b="1" dirty="0">
                <a:latin typeface="+mn-lt"/>
              </a:rPr>
              <a:t>KCJA</a:t>
            </a:r>
            <a:r>
              <a:rPr lang="en-US" b="1" dirty="0">
                <a:latin typeface="+mn-lt"/>
              </a:rPr>
              <a:t> 3:</a:t>
            </a:r>
          </a:p>
          <a:p>
            <a:pPr>
              <a:defRPr/>
            </a:pPr>
            <a:r>
              <a:rPr lang="pl-PL" dirty="0">
                <a:latin typeface="+mn-lt"/>
              </a:rPr>
              <a:t>ZMNIEJSZENIE RYZYKA NIEPOWODZENIA</a:t>
            </a:r>
            <a:endParaRPr lang="en-US" dirty="0">
              <a:latin typeface="+mn-lt"/>
            </a:endParaRPr>
          </a:p>
        </p:txBody>
      </p:sp>
      <p:sp>
        <p:nvSpPr>
          <p:cNvPr id="3" name="Text Placeholder 14"/>
          <p:cNvSpPr txBox="1">
            <a:spLocks/>
          </p:cNvSpPr>
          <p:nvPr/>
        </p:nvSpPr>
        <p:spPr>
          <a:xfrm>
            <a:off x="552835" y="3552618"/>
            <a:ext cx="6129337" cy="34163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pl-PL" sz="2800" i="1" dirty="0">
                <a:solidFill>
                  <a:schemeClr val="bg1">
                    <a:lumMod val="95000"/>
                  </a:schemeClr>
                </a:solidFill>
                <a:latin typeface="+mn-lt"/>
              </a:rPr>
              <a:t>W tej części nauczysz się, jak radzić sobie ze strachem przed porażką, zaczynając od niczego, podejmując decyzje oparte na pieniądzach, jak strach może być czynnikiem motywującym i że Twoja odwaga może być bliższej niż myślisz.</a:t>
            </a:r>
          </a:p>
          <a:p>
            <a:pPr>
              <a:defRPr/>
            </a:pPr>
            <a:endParaRPr lang="pl-PL" sz="2800" i="1" dirty="0">
              <a:solidFill>
                <a:schemeClr val="bg1">
                  <a:lumMod val="95000"/>
                </a:schemeClr>
              </a:solidFill>
              <a:latin typeface="+mn-lt"/>
            </a:endParaRPr>
          </a:p>
        </p:txBody>
      </p:sp>
      <p:pic>
        <p:nvPicPr>
          <p:cNvPr id="7" name="Graphic 6">
            <a:extLst>
              <a:ext uri="{FF2B5EF4-FFF2-40B4-BE49-F238E27FC236}">
                <a16:creationId xmlns:a16="http://schemas.microsoft.com/office/drawing/2014/main" id="{613F6A80-ABA9-4D50-9666-8C988F6C0DF8}"/>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8685745" y="2910309"/>
            <a:ext cx="3506255" cy="35062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Placeholder 2"/>
          <p:cNvSpPr>
            <a:spLocks noGrp="1"/>
          </p:cNvSpPr>
          <p:nvPr>
            <p:ph type="body" sz="quarter" idx="13"/>
          </p:nvPr>
        </p:nvSpPr>
        <p:spPr>
          <a:solidFill>
            <a:schemeClr val="bg1"/>
          </a:solidFill>
        </p:spPr>
        <p:txBody>
          <a:bodyPr>
            <a:normAutofit fontScale="92500"/>
          </a:bodyPr>
          <a:lstStyle/>
          <a:p>
            <a:pPr marL="127000"/>
            <a:r>
              <a:rPr lang="en-US" altLang="x-none" b="1" dirty="0">
                <a:solidFill>
                  <a:srgbClr val="E95273"/>
                </a:solidFill>
              </a:rPr>
              <a:t>ZMNIEJSZENIE RYZYKA NIEPOWODZENIA</a:t>
            </a:r>
          </a:p>
          <a:p>
            <a:pPr marL="127000"/>
            <a:endParaRPr lang="en-US" altLang="x-none" b="1" dirty="0">
              <a:solidFill>
                <a:srgbClr val="E95273"/>
              </a:solidFill>
            </a:endParaRPr>
          </a:p>
        </p:txBody>
      </p:sp>
      <p:sp>
        <p:nvSpPr>
          <p:cNvPr id="4" name="Text Placeholder 3"/>
          <p:cNvSpPr>
            <a:spLocks noGrp="1"/>
          </p:cNvSpPr>
          <p:nvPr>
            <p:ph type="body" sz="quarter" idx="14"/>
          </p:nvPr>
        </p:nvSpPr>
        <p:spPr>
          <a:xfrm>
            <a:off x="257175" y="2129871"/>
            <a:ext cx="11810999" cy="3975101"/>
          </a:xfrm>
          <a:solidFill>
            <a:schemeClr val="bg1"/>
          </a:solidFill>
        </p:spPr>
        <p:txBody>
          <a:bodyPr rtlCol="0"/>
          <a:lstStyle/>
          <a:p>
            <a:pPr fontAlgn="auto">
              <a:lnSpc>
                <a:spcPct val="100000"/>
              </a:lnSpc>
              <a:spcBef>
                <a:spcPts val="0"/>
              </a:spcBef>
              <a:spcAft>
                <a:spcPts val="0"/>
              </a:spcAft>
              <a:buFont typeface="Arial"/>
              <a:buNone/>
              <a:defRPr/>
            </a:pPr>
            <a:r>
              <a:rPr lang="pl-PL" dirty="0"/>
              <a:t>Strach przed porażką może unieruchomić - może sprawić, że nic nie zrobimy, a zatem nie będziemy się ruszać naprzód.</a:t>
            </a:r>
            <a:endParaRPr lang="en-IE" dirty="0"/>
          </a:p>
          <a:p>
            <a:pPr fontAlgn="auto">
              <a:spcBef>
                <a:spcPts val="300"/>
              </a:spcBef>
              <a:spcAft>
                <a:spcPts val="0"/>
              </a:spcAft>
              <a:buFont typeface="Arial"/>
              <a:buNone/>
              <a:defRPr/>
            </a:pPr>
            <a:r>
              <a:rPr lang="pl-PL" b="1" dirty="0">
                <a:solidFill>
                  <a:srgbClr val="F26942"/>
                </a:solidFill>
              </a:rPr>
              <a:t>Jak wygląda strach przed porażką</a:t>
            </a:r>
            <a:r>
              <a:rPr lang="en-IE" b="1" dirty="0">
                <a:solidFill>
                  <a:srgbClr val="F26942"/>
                </a:solidFill>
              </a:rPr>
              <a:t>?   </a:t>
            </a:r>
            <a:r>
              <a:rPr lang="pl-PL" dirty="0">
                <a:solidFill>
                  <a:schemeClr val="bg2">
                    <a:lumMod val="50000"/>
                  </a:schemeClr>
                </a:solidFill>
              </a:rPr>
              <a:t>Jak podaje </a:t>
            </a:r>
            <a:r>
              <a:rPr lang="en-IE" dirty="0"/>
              <a:t>Mindtools.com…</a:t>
            </a:r>
          </a:p>
          <a:p>
            <a:pPr marL="266700" indent="-266700" fontAlgn="auto">
              <a:spcBef>
                <a:spcPts val="300"/>
              </a:spcBef>
              <a:spcAft>
                <a:spcPts val="0"/>
              </a:spcAft>
              <a:buClr>
                <a:srgbClr val="E95273"/>
              </a:buClr>
              <a:buFont typeface="Arial" charset="0"/>
              <a:buChar char="•"/>
              <a:defRPr/>
            </a:pPr>
            <a:r>
              <a:rPr lang="pl-PL" dirty="0"/>
              <a:t>Niechęć do próbowania nowych rzeczy lub angażowania się w trudne projekty.</a:t>
            </a:r>
          </a:p>
          <a:p>
            <a:pPr marL="266700" indent="-266700" fontAlgn="auto">
              <a:spcBef>
                <a:spcPts val="300"/>
              </a:spcBef>
              <a:spcAft>
                <a:spcPts val="0"/>
              </a:spcAft>
              <a:buClr>
                <a:srgbClr val="E95273"/>
              </a:buClr>
              <a:buFont typeface="Arial" charset="0"/>
              <a:buChar char="•"/>
              <a:defRPr/>
            </a:pPr>
            <a:r>
              <a:rPr lang="pl-PL" dirty="0" err="1"/>
              <a:t>Samosabotaż</a:t>
            </a:r>
            <a:r>
              <a:rPr lang="pl-PL" dirty="0"/>
              <a:t> - na przykład zwlekanie, nadmierny niepokój lub brak realizacji celów.</a:t>
            </a:r>
          </a:p>
          <a:p>
            <a:pPr marL="266700" indent="-266700" fontAlgn="auto">
              <a:spcBef>
                <a:spcPts val="300"/>
              </a:spcBef>
              <a:spcAft>
                <a:spcPts val="0"/>
              </a:spcAft>
              <a:buClr>
                <a:srgbClr val="E95273"/>
              </a:buClr>
              <a:buFont typeface="Arial" charset="0"/>
              <a:buChar char="•"/>
              <a:defRPr/>
            </a:pPr>
            <a:r>
              <a:rPr lang="pl-PL" dirty="0"/>
              <a:t>Niska samoocena lub pewność siebie - często przy użyciu negatywnych stwierdzeń, takich jak „Nigdy…”.</a:t>
            </a:r>
          </a:p>
          <a:p>
            <a:pPr marL="266700" indent="-266700" fontAlgn="auto">
              <a:spcBef>
                <a:spcPts val="300"/>
              </a:spcBef>
              <a:spcAft>
                <a:spcPts val="0"/>
              </a:spcAft>
              <a:buClr>
                <a:srgbClr val="E95273"/>
              </a:buClr>
              <a:buFont typeface="Arial" charset="0"/>
              <a:buChar char="•"/>
              <a:defRPr/>
            </a:pPr>
            <a:r>
              <a:rPr lang="pl-PL" dirty="0"/>
              <a:t>Perfekcjonizm - gotowość do wypróbowania tylko tych rzeczy, o których wiesz, że skończysz idealnie i pomyślnie.</a:t>
            </a:r>
          </a:p>
          <a:p>
            <a:pPr marL="266700" indent="-266700" fontAlgn="auto">
              <a:spcBef>
                <a:spcPts val="300"/>
              </a:spcBef>
              <a:spcAft>
                <a:spcPts val="0"/>
              </a:spcAft>
              <a:buClr>
                <a:srgbClr val="E95273"/>
              </a:buClr>
              <a:buFont typeface="Arial" charset="0"/>
              <a:buChar char="•"/>
              <a:defRPr/>
            </a:pPr>
            <a:r>
              <a:rPr lang="pl-PL" dirty="0"/>
              <a:t>Niepowodzenie może także nauczyć nas rzeczy o nas samych, których nigdy byśmy się nie nauczyli. Na przykład porażka może pomóc ci odkryć, jak silną jesteś osobą</a:t>
            </a:r>
          </a:p>
          <a:p>
            <a:pPr marL="266700" indent="-266700" fontAlgn="auto">
              <a:spcBef>
                <a:spcPts val="300"/>
              </a:spcBef>
              <a:spcAft>
                <a:spcPts val="0"/>
              </a:spcAft>
              <a:buClr>
                <a:srgbClr val="E95273"/>
              </a:buClr>
              <a:buFont typeface="Arial" charset="0"/>
              <a:buChar char="•"/>
              <a:defRPr/>
            </a:pPr>
            <a:endParaRPr lang="pl-PL" dirty="0"/>
          </a:p>
          <a:p>
            <a:pPr marL="266700" indent="-266700" fontAlgn="auto">
              <a:spcBef>
                <a:spcPts val="300"/>
              </a:spcBef>
              <a:spcAft>
                <a:spcPts val="0"/>
              </a:spcAft>
              <a:buClr>
                <a:srgbClr val="E95273"/>
              </a:buClr>
              <a:buFont typeface="Arial" charset="0"/>
              <a:buChar char="•"/>
              <a:defRP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DC2AE3-FCB6-41CF-8CE6-E5BEC88D1DB8}"/>
              </a:ext>
            </a:extLst>
          </p:cNvPr>
          <p:cNvSpPr>
            <a:spLocks noGrp="1"/>
          </p:cNvSpPr>
          <p:nvPr>
            <p:ph type="body" sz="quarter" idx="13"/>
          </p:nvPr>
        </p:nvSpPr>
        <p:spPr>
          <a:xfrm>
            <a:off x="4161984" y="457201"/>
            <a:ext cx="7407087" cy="1247926"/>
          </a:xfrm>
        </p:spPr>
        <p:txBody>
          <a:bodyPr>
            <a:normAutofit/>
          </a:bodyPr>
          <a:lstStyle/>
          <a:p>
            <a:r>
              <a:rPr lang="en-IE" altLang="x-none" b="1" dirty="0" err="1"/>
              <a:t>Typ</a:t>
            </a:r>
            <a:r>
              <a:rPr lang="pl-PL" altLang="x-none" b="1" dirty="0"/>
              <a:t>owe powody porażki</a:t>
            </a:r>
            <a:r>
              <a:rPr lang="en-IE" altLang="x-none" b="1" dirty="0"/>
              <a:t>:</a:t>
            </a:r>
          </a:p>
          <a:p>
            <a:r>
              <a:rPr lang="pl-PL" altLang="x-none" sz="2800" b="1" dirty="0">
                <a:solidFill>
                  <a:srgbClr val="10B1A2"/>
                </a:solidFill>
              </a:rPr>
              <a:t>Lista </a:t>
            </a:r>
            <a:r>
              <a:rPr lang="en-IE" altLang="x-none" sz="2800" b="1" dirty="0">
                <a:solidFill>
                  <a:srgbClr val="10B1A2"/>
                </a:solidFill>
              </a:rPr>
              <a:t>Seth</a:t>
            </a:r>
            <a:r>
              <a:rPr lang="pl-PL" altLang="x-none" sz="2800" b="1" dirty="0">
                <a:solidFill>
                  <a:srgbClr val="10B1A2"/>
                </a:solidFill>
              </a:rPr>
              <a:t>a</a:t>
            </a:r>
            <a:r>
              <a:rPr lang="en-IE" altLang="x-none" sz="2800" b="1" dirty="0">
                <a:solidFill>
                  <a:srgbClr val="10B1A2"/>
                </a:solidFill>
              </a:rPr>
              <a:t> Godin</a:t>
            </a:r>
            <a:r>
              <a:rPr lang="pl-PL" altLang="x-none" sz="2800" b="1" dirty="0">
                <a:solidFill>
                  <a:srgbClr val="10B1A2"/>
                </a:solidFill>
              </a:rPr>
              <a:t>a</a:t>
            </a:r>
            <a:r>
              <a:rPr lang="en-IE" altLang="x-none" sz="2800" b="1" dirty="0">
                <a:solidFill>
                  <a:srgbClr val="10B1A2"/>
                </a:solidFill>
              </a:rPr>
              <a:t> !</a:t>
            </a:r>
            <a:endParaRPr lang="en-US" altLang="x-none" sz="2800" b="1" dirty="0">
              <a:solidFill>
                <a:srgbClr val="10B1A2"/>
              </a:solidFill>
            </a:endParaRPr>
          </a:p>
          <a:p>
            <a:endParaRPr lang="en-US" altLang="x-none" dirty="0"/>
          </a:p>
          <a:p>
            <a:endParaRPr lang="en-IE" dirty="0"/>
          </a:p>
        </p:txBody>
      </p:sp>
      <p:sp>
        <p:nvSpPr>
          <p:cNvPr id="5" name="Text Placeholder 4">
            <a:extLst>
              <a:ext uri="{FF2B5EF4-FFF2-40B4-BE49-F238E27FC236}">
                <a16:creationId xmlns:a16="http://schemas.microsoft.com/office/drawing/2014/main" id="{4B221210-4C40-4C10-A65E-6D4A7E478995}"/>
              </a:ext>
            </a:extLst>
          </p:cNvPr>
          <p:cNvSpPr>
            <a:spLocks noGrp="1"/>
          </p:cNvSpPr>
          <p:nvPr>
            <p:ph type="body" sz="quarter" idx="15"/>
          </p:nvPr>
        </p:nvSpPr>
        <p:spPr/>
        <p:txBody>
          <a:bodyPr/>
          <a:lstStyle/>
          <a:p>
            <a:pPr marL="342900" indent="-342900" fontAlgn="auto">
              <a:spcAft>
                <a:spcPts val="0"/>
              </a:spcAft>
              <a:buClr>
                <a:srgbClr val="E95273"/>
              </a:buClr>
              <a:buFont typeface="Arial" charset="0"/>
              <a:buChar char="•"/>
              <a:defRPr/>
            </a:pPr>
            <a:r>
              <a:rPr lang="pl-PL" dirty="0"/>
              <a:t>Porażka projektowa</a:t>
            </a:r>
            <a:endParaRPr lang="en-IE" dirty="0"/>
          </a:p>
          <a:p>
            <a:pPr marL="342900" indent="-342900" fontAlgn="auto">
              <a:spcAft>
                <a:spcPts val="0"/>
              </a:spcAft>
              <a:buClr>
                <a:srgbClr val="E95273"/>
              </a:buClr>
              <a:buFont typeface="Arial" charset="0"/>
              <a:buChar char="•"/>
              <a:defRPr/>
            </a:pPr>
            <a:r>
              <a:rPr lang="pl-PL" dirty="0"/>
              <a:t>Zaniechanie szansy</a:t>
            </a:r>
            <a:endParaRPr lang="en-IE" dirty="0"/>
          </a:p>
          <a:p>
            <a:pPr marL="342900" indent="-342900" fontAlgn="auto">
              <a:spcAft>
                <a:spcPts val="0"/>
              </a:spcAft>
              <a:buClr>
                <a:srgbClr val="E95273"/>
              </a:buClr>
              <a:buFont typeface="Arial" charset="0"/>
              <a:buChar char="•"/>
              <a:defRPr/>
            </a:pPr>
            <a:r>
              <a:rPr lang="pl-PL" dirty="0"/>
              <a:t>Brak zaufania</a:t>
            </a:r>
            <a:endParaRPr lang="en-IE" dirty="0"/>
          </a:p>
          <a:p>
            <a:pPr marL="342900" indent="-342900" fontAlgn="auto">
              <a:spcAft>
                <a:spcPts val="0"/>
              </a:spcAft>
              <a:buClr>
                <a:srgbClr val="E95273"/>
              </a:buClr>
              <a:buFont typeface="Arial" charset="0"/>
              <a:buChar char="•"/>
              <a:defRPr/>
            </a:pPr>
            <a:r>
              <a:rPr lang="pl-PL" dirty="0"/>
              <a:t>Brak woli</a:t>
            </a:r>
            <a:endParaRPr lang="en-IE" dirty="0"/>
          </a:p>
          <a:p>
            <a:endParaRPr lang="en-IE" dirty="0"/>
          </a:p>
        </p:txBody>
      </p:sp>
      <p:sp>
        <p:nvSpPr>
          <p:cNvPr id="6" name="Text Placeholder 5">
            <a:extLst>
              <a:ext uri="{FF2B5EF4-FFF2-40B4-BE49-F238E27FC236}">
                <a16:creationId xmlns:a16="http://schemas.microsoft.com/office/drawing/2014/main" id="{BB7BE706-7701-4B1F-A706-60BBCAB4C86D}"/>
              </a:ext>
            </a:extLst>
          </p:cNvPr>
          <p:cNvSpPr>
            <a:spLocks noGrp="1"/>
          </p:cNvSpPr>
          <p:nvPr>
            <p:ph type="body" sz="quarter" idx="16"/>
          </p:nvPr>
        </p:nvSpPr>
        <p:spPr/>
        <p:txBody>
          <a:bodyPr/>
          <a:lstStyle/>
          <a:p>
            <a:pPr marL="342900" indent="-342900" fontAlgn="auto">
              <a:spcAft>
                <a:spcPts val="0"/>
              </a:spcAft>
              <a:buClr>
                <a:srgbClr val="E95273"/>
              </a:buClr>
              <a:buFont typeface="Arial" charset="0"/>
              <a:buChar char="•"/>
              <a:defRPr/>
            </a:pPr>
            <a:r>
              <a:rPr lang="pl-PL" dirty="0"/>
              <a:t>Brak priorytetów</a:t>
            </a:r>
            <a:endParaRPr lang="en-IE" dirty="0"/>
          </a:p>
          <a:p>
            <a:pPr marL="342900" indent="-342900" fontAlgn="auto">
              <a:spcAft>
                <a:spcPts val="0"/>
              </a:spcAft>
              <a:buClr>
                <a:srgbClr val="E95273"/>
              </a:buClr>
              <a:buFont typeface="Arial" charset="0"/>
              <a:buChar char="•"/>
              <a:defRPr/>
            </a:pPr>
            <a:r>
              <a:rPr lang="pl-PL" dirty="0"/>
              <a:t>Poczucie rezygnacji</a:t>
            </a:r>
            <a:endParaRPr lang="en-IE" dirty="0"/>
          </a:p>
          <a:p>
            <a:pPr marL="342900" indent="-342900" fontAlgn="auto">
              <a:spcAft>
                <a:spcPts val="0"/>
              </a:spcAft>
              <a:buClr>
                <a:srgbClr val="E95273"/>
              </a:buClr>
              <a:buFont typeface="Arial" charset="0"/>
              <a:buChar char="•"/>
              <a:defRPr/>
            </a:pPr>
            <a:r>
              <a:rPr lang="pl-PL" dirty="0"/>
              <a:t>Brak szacunku</a:t>
            </a:r>
            <a:endParaRPr lang="en-IE" dirty="0"/>
          </a:p>
          <a:p>
            <a:pPr marL="342900" indent="-342900" fontAlgn="auto">
              <a:spcAft>
                <a:spcPts val="0"/>
              </a:spcAft>
              <a:buClr>
                <a:srgbClr val="E95273"/>
              </a:buClr>
              <a:buFont typeface="Arial" charset="0"/>
              <a:buChar char="•"/>
              <a:defRPr/>
            </a:pPr>
            <a:r>
              <a:rPr lang="pl-PL" dirty="0"/>
              <a:t>Brak punktu widzenia</a:t>
            </a:r>
            <a:endParaRPr lang="en-IE" dirty="0"/>
          </a:p>
          <a:p>
            <a:endParaRPr lang="en-IE" dirty="0"/>
          </a:p>
        </p:txBody>
      </p:sp>
      <p:sp>
        <p:nvSpPr>
          <p:cNvPr id="7" name="Text Placeholder 4">
            <a:extLst>
              <a:ext uri="{FF2B5EF4-FFF2-40B4-BE49-F238E27FC236}">
                <a16:creationId xmlns:a16="http://schemas.microsoft.com/office/drawing/2014/main" id="{5851227B-8AB4-41F2-8D33-2F2AC9616F84}"/>
              </a:ext>
            </a:extLst>
          </p:cNvPr>
          <p:cNvSpPr txBox="1">
            <a:spLocks/>
          </p:cNvSpPr>
          <p:nvPr/>
        </p:nvSpPr>
        <p:spPr bwMode="auto">
          <a:xfrm>
            <a:off x="209725" y="4070350"/>
            <a:ext cx="1144258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a:lnSpc>
                <a:spcPct val="90000"/>
              </a:lnSpc>
              <a:spcBef>
                <a:spcPts val="500"/>
              </a:spcBef>
              <a:buFont typeface="Arial" charset="0"/>
              <a:buChar char="•"/>
              <a:defRPr sz="2400">
                <a:solidFill>
                  <a:srgbClr val="7F7F7F"/>
                </a:solidFill>
                <a:latin typeface="Calibri" charset="0"/>
              </a:defRPr>
            </a:lvl2pPr>
            <a:lvl3pPr>
              <a:lnSpc>
                <a:spcPct val="90000"/>
              </a:lnSpc>
              <a:spcBef>
                <a:spcPts val="500"/>
              </a:spcBef>
              <a:buFont typeface="Arial" charset="0"/>
              <a:buChar char="•"/>
              <a:defRPr sz="2000">
                <a:solidFill>
                  <a:srgbClr val="7F7F7F"/>
                </a:solidFill>
                <a:latin typeface="Calibri" charset="0"/>
              </a:defRPr>
            </a:lvl3pPr>
            <a:lvl4pPr>
              <a:lnSpc>
                <a:spcPct val="90000"/>
              </a:lnSpc>
              <a:spcBef>
                <a:spcPts val="500"/>
              </a:spcBef>
              <a:buFont typeface="Arial" charset="0"/>
              <a:buChar char="•"/>
              <a:defRPr>
                <a:solidFill>
                  <a:srgbClr val="7F7F7F"/>
                </a:solidFill>
                <a:latin typeface="Calibri" charset="0"/>
              </a:defRPr>
            </a:lvl4pPr>
            <a:lvl5pPr>
              <a:lnSpc>
                <a:spcPct val="90000"/>
              </a:lnSpc>
              <a:spcBef>
                <a:spcPts val="500"/>
              </a:spcBef>
              <a:buFont typeface="Arial" charset="0"/>
              <a:buChar char="•"/>
              <a:defRPr>
                <a:solidFill>
                  <a:srgbClr val="7F7F7F"/>
                </a:solidFill>
                <a:latin typeface="Calibri" charset="0"/>
              </a:defRPr>
            </a:lvl5pPr>
            <a:lvl6pPr fontAlgn="base">
              <a:lnSpc>
                <a:spcPct val="90000"/>
              </a:lnSpc>
              <a:spcBef>
                <a:spcPts val="500"/>
              </a:spcBef>
              <a:spcAft>
                <a:spcPct val="0"/>
              </a:spcAft>
              <a:buFont typeface="Arial" charset="0"/>
              <a:buChar char="•"/>
              <a:defRPr>
                <a:solidFill>
                  <a:srgbClr val="7F7F7F"/>
                </a:solidFill>
                <a:latin typeface="Calibri" charset="0"/>
              </a:defRPr>
            </a:lvl6pPr>
            <a:lvl7pPr fontAlgn="base">
              <a:lnSpc>
                <a:spcPct val="90000"/>
              </a:lnSpc>
              <a:spcBef>
                <a:spcPts val="500"/>
              </a:spcBef>
              <a:spcAft>
                <a:spcPct val="0"/>
              </a:spcAft>
              <a:buFont typeface="Arial" charset="0"/>
              <a:buChar char="•"/>
              <a:defRPr>
                <a:solidFill>
                  <a:srgbClr val="7F7F7F"/>
                </a:solidFill>
                <a:latin typeface="Calibri" charset="0"/>
              </a:defRPr>
            </a:lvl7pPr>
            <a:lvl8pPr fontAlgn="base">
              <a:lnSpc>
                <a:spcPct val="90000"/>
              </a:lnSpc>
              <a:spcBef>
                <a:spcPts val="500"/>
              </a:spcBef>
              <a:spcAft>
                <a:spcPct val="0"/>
              </a:spcAft>
              <a:buFont typeface="Arial" charset="0"/>
              <a:buChar char="•"/>
              <a:defRPr>
                <a:solidFill>
                  <a:srgbClr val="7F7F7F"/>
                </a:solidFill>
                <a:latin typeface="Calibri" charset="0"/>
              </a:defRPr>
            </a:lvl8pPr>
            <a:lvl9pPr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buFont typeface="Arial" charset="0"/>
              <a:buNone/>
            </a:pPr>
            <a:r>
              <a:rPr lang="pl-PL" altLang="x-none" sz="2400" b="1" dirty="0">
                <a:solidFill>
                  <a:srgbClr val="E63275"/>
                </a:solidFill>
              </a:rPr>
              <a:t>Więcej o</a:t>
            </a:r>
            <a:r>
              <a:rPr lang="en-IE" altLang="x-none" sz="2400" b="1" dirty="0">
                <a:solidFill>
                  <a:srgbClr val="E63275"/>
                </a:solidFill>
              </a:rPr>
              <a:t> Seth Godin…..</a:t>
            </a:r>
          </a:p>
          <a:p>
            <a:pPr eaLnBrk="1" hangingPunct="1">
              <a:buFont typeface="Arial" charset="0"/>
              <a:buNone/>
            </a:pPr>
            <a:r>
              <a:rPr lang="pl-PL" altLang="x-none" sz="1800" b="1" dirty="0"/>
              <a:t>Jak odnieść porażkę</a:t>
            </a:r>
            <a:r>
              <a:rPr lang="en-IE" altLang="x-none" sz="1800" b="1" dirty="0"/>
              <a:t> </a:t>
            </a:r>
            <a:r>
              <a:rPr lang="en-IE" altLang="x-none" sz="1800" dirty="0">
                <a:hlinkClick r:id="rId2"/>
              </a:rPr>
              <a:t>https://seths.blog/2011/04/how-to-fai/</a:t>
            </a:r>
            <a:endParaRPr lang="en-IE" altLang="x-none" sz="1800" dirty="0"/>
          </a:p>
          <a:p>
            <a:pPr eaLnBrk="1" hangingPunct="1">
              <a:buFont typeface="Arial" charset="0"/>
              <a:buNone/>
            </a:pPr>
            <a:r>
              <a:rPr lang="pl-PL" altLang="x-none" sz="1800" b="1" dirty="0"/>
              <a:t>Dlaczego porażka jest kluczem do sukcesu</a:t>
            </a:r>
            <a:r>
              <a:rPr lang="en-IE" altLang="x-none" sz="1800" b="1" dirty="0"/>
              <a:t>  </a:t>
            </a:r>
            <a:r>
              <a:rPr lang="en-IE" altLang="x-none" sz="1800" dirty="0"/>
              <a:t>- </a:t>
            </a:r>
            <a:r>
              <a:rPr lang="en-IE" altLang="x-none" sz="1800" dirty="0">
                <a:hlinkClick r:id="rId3"/>
              </a:rPr>
              <a:t>https://www.inc.com/sonia-thompson/why-tons-of-failure-is-the-key-to-success-according-to-seth-godin.html</a:t>
            </a:r>
            <a:endParaRPr lang="en-IE" altLang="x-none" sz="1800" dirty="0"/>
          </a:p>
          <a:p>
            <a:pPr eaLnBrk="1" hangingPunct="1">
              <a:buFont typeface="Arial" charset="0"/>
              <a:buNone/>
            </a:pPr>
            <a:r>
              <a:rPr lang="pl-PL" altLang="x-none" sz="1800" b="1" dirty="0"/>
              <a:t>Jak przezwyciężyć strach przed porażką</a:t>
            </a:r>
            <a:r>
              <a:rPr lang="en-IE" altLang="x-none" sz="1800" b="1" dirty="0"/>
              <a:t> </a:t>
            </a:r>
            <a:r>
              <a:rPr lang="en-IE" altLang="x-none" sz="1800" dirty="0">
                <a:hlinkClick r:id="rId4"/>
              </a:rPr>
              <a:t>https://www.youtube.com/watch?v=MAoX53n_ls0</a:t>
            </a:r>
            <a:r>
              <a:rPr lang="en-IE" altLang="x-none" sz="1800" dirty="0"/>
              <a:t> </a:t>
            </a:r>
          </a:p>
        </p:txBody>
      </p:sp>
    </p:spTree>
    <p:extLst>
      <p:ext uri="{BB962C8B-B14F-4D97-AF65-F5344CB8AC3E}">
        <p14:creationId xmlns:p14="http://schemas.microsoft.com/office/powerpoint/2010/main" val="4134671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5134" r="25134"/>
          <a:stretch>
            <a:fillRect/>
          </a:stretch>
        </p:blipFill>
        <p:spPr>
          <a:xfrm>
            <a:off x="6451538" y="273343"/>
            <a:ext cx="5414781" cy="6129940"/>
          </a:xfrm>
        </p:spPr>
      </p:pic>
      <p:sp>
        <p:nvSpPr>
          <p:cNvPr id="12" name="Text Placeholder 7"/>
          <p:cNvSpPr>
            <a:spLocks noGrp="1"/>
          </p:cNvSpPr>
          <p:nvPr>
            <p:ph type="body" sz="quarter" idx="15"/>
          </p:nvPr>
        </p:nvSpPr>
        <p:spPr/>
        <p:txBody>
          <a:bodyPr rtlCol="0">
            <a:normAutofit fontScale="92500" lnSpcReduction="10000"/>
          </a:bodyPr>
          <a:lstStyle/>
          <a:p>
            <a:pPr fontAlgn="auto">
              <a:spcAft>
                <a:spcPts val="0"/>
              </a:spcAft>
              <a:buFont typeface="Arial"/>
              <a:buNone/>
              <a:defRPr/>
            </a:pPr>
            <a:r>
              <a:rPr lang="en-US" dirty="0"/>
              <a:t>“</a:t>
            </a:r>
          </a:p>
        </p:txBody>
      </p:sp>
      <p:sp>
        <p:nvSpPr>
          <p:cNvPr id="99330" name="Text Placeholder 4"/>
          <p:cNvSpPr>
            <a:spLocks noGrp="1"/>
          </p:cNvSpPr>
          <p:nvPr>
            <p:ph type="body" sz="quarter" idx="13"/>
          </p:nvPr>
        </p:nvSpPr>
        <p:spPr/>
        <p:txBody>
          <a:bodyPr/>
          <a:lstStyle/>
          <a:p>
            <a:r>
              <a:rPr lang="pl-PL" altLang="x-none" dirty="0"/>
              <a:t>Jeśli przebrniesz przez poczucie ryzyka, mogą się zdarzyć naprawdę niesamowite rzeczy</a:t>
            </a:r>
          </a:p>
          <a:p>
            <a:endParaRPr lang="pl-PL" altLang="x-none" dirty="0"/>
          </a:p>
          <a:p>
            <a:endParaRPr lang="en-IE" altLang="x-none" dirty="0"/>
          </a:p>
        </p:txBody>
      </p:sp>
      <p:sp>
        <p:nvSpPr>
          <p:cNvPr id="99332" name="Text Placeholder 6"/>
          <p:cNvSpPr>
            <a:spLocks noGrp="1"/>
          </p:cNvSpPr>
          <p:nvPr>
            <p:ph type="body" sz="quarter" idx="14"/>
          </p:nvPr>
        </p:nvSpPr>
        <p:spPr/>
        <p:txBody>
          <a:bodyPr>
            <a:normAutofit fontScale="92500" lnSpcReduction="20000"/>
          </a:bodyPr>
          <a:lstStyle/>
          <a:p>
            <a:r>
              <a:rPr lang="en-US" altLang="x-none" sz="8900" dirty="0"/>
              <a:t>” </a:t>
            </a:r>
          </a:p>
        </p:txBody>
      </p:sp>
      <p:sp>
        <p:nvSpPr>
          <p:cNvPr id="99331" name="Rectangle 9"/>
          <p:cNvSpPr>
            <a:spLocks noChangeArrowheads="1"/>
          </p:cNvSpPr>
          <p:nvPr/>
        </p:nvSpPr>
        <p:spPr bwMode="auto">
          <a:xfrm>
            <a:off x="368300" y="5168900"/>
            <a:ext cx="53276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altLang="x-none" b="1" dirty="0">
                <a:solidFill>
                  <a:schemeClr val="bg1"/>
                </a:solidFill>
              </a:rPr>
              <a:t>MARISSA ANN MAYER</a:t>
            </a:r>
          </a:p>
          <a:p>
            <a:pPr algn="ctr" eaLnBrk="1" hangingPunct="1"/>
            <a:r>
              <a:rPr lang="en-IE" altLang="x-none" dirty="0">
                <a:solidFill>
                  <a:schemeClr val="bg1"/>
                </a:solidFill>
              </a:rPr>
              <a:t>P</a:t>
            </a:r>
            <a:r>
              <a:rPr lang="pl-PL" altLang="x-none" dirty="0">
                <a:solidFill>
                  <a:schemeClr val="bg1"/>
                </a:solidFill>
              </a:rPr>
              <a:t>rezydent</a:t>
            </a:r>
            <a:r>
              <a:rPr lang="en-IE" altLang="x-none" dirty="0">
                <a:solidFill>
                  <a:schemeClr val="bg1"/>
                </a:solidFill>
              </a:rPr>
              <a:t> and </a:t>
            </a:r>
            <a:r>
              <a:rPr lang="en-IE" altLang="x-none" dirty="0" err="1">
                <a:solidFill>
                  <a:schemeClr val="bg1"/>
                </a:solidFill>
              </a:rPr>
              <a:t>Prezes</a:t>
            </a:r>
            <a:r>
              <a:rPr lang="en-IE" altLang="x-none" dirty="0">
                <a:solidFill>
                  <a:schemeClr val="bg1"/>
                </a:solidFill>
              </a:rPr>
              <a:t>, Yahoo!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Placeholder 5"/>
          <p:cNvSpPr>
            <a:spLocks noGrp="1"/>
          </p:cNvSpPr>
          <p:nvPr>
            <p:ph type="body" sz="quarter" idx="13"/>
          </p:nvPr>
        </p:nvSpPr>
        <p:spPr>
          <a:xfrm>
            <a:off x="3800034" y="847153"/>
            <a:ext cx="8039541" cy="697353"/>
          </a:xfrm>
        </p:spPr>
        <p:txBody>
          <a:bodyPr>
            <a:noAutofit/>
          </a:bodyPr>
          <a:lstStyle/>
          <a:p>
            <a:r>
              <a:rPr lang="en-US" altLang="x-none" b="1" dirty="0" err="1">
                <a:solidFill>
                  <a:srgbClr val="10B1A2"/>
                </a:solidFill>
              </a:rPr>
              <a:t>Oceń</a:t>
            </a:r>
            <a:r>
              <a:rPr lang="en-US" altLang="x-none" b="1" dirty="0">
                <a:solidFill>
                  <a:srgbClr val="10B1A2"/>
                </a:solidFill>
              </a:rPr>
              <a:t> </a:t>
            </a:r>
            <a:r>
              <a:rPr lang="en-US" altLang="x-none" b="1" dirty="0" err="1">
                <a:solidFill>
                  <a:srgbClr val="10B1A2"/>
                </a:solidFill>
              </a:rPr>
              <a:t>przyczyny</a:t>
            </a:r>
            <a:r>
              <a:rPr lang="en-US" altLang="x-none" b="1" dirty="0">
                <a:solidFill>
                  <a:srgbClr val="10B1A2"/>
                </a:solidFill>
              </a:rPr>
              <a:t> </a:t>
            </a:r>
            <a:r>
              <a:rPr lang="en-US" altLang="x-none" b="1" dirty="0" err="1">
                <a:solidFill>
                  <a:srgbClr val="10B1A2"/>
                </a:solidFill>
              </a:rPr>
              <a:t>niepowodzenia</a:t>
            </a:r>
            <a:r>
              <a:rPr lang="en-US" altLang="x-none" b="1" dirty="0">
                <a:solidFill>
                  <a:srgbClr val="10B1A2"/>
                </a:solidFill>
              </a:rPr>
              <a:t> firm.</a:t>
            </a:r>
          </a:p>
          <a:p>
            <a:endParaRPr lang="en-US" altLang="x-none" b="1" dirty="0">
              <a:solidFill>
                <a:srgbClr val="10B1A2"/>
              </a:solidFill>
            </a:endParaRPr>
          </a:p>
          <a:p>
            <a:endParaRPr lang="en-US" altLang="x-none" b="1" dirty="0">
              <a:solidFill>
                <a:srgbClr val="10B1A2"/>
              </a:solidFill>
            </a:endParaRPr>
          </a:p>
        </p:txBody>
      </p:sp>
      <p:sp>
        <p:nvSpPr>
          <p:cNvPr id="100355" name="Text Placeholder 6"/>
          <p:cNvSpPr>
            <a:spLocks noGrp="1"/>
          </p:cNvSpPr>
          <p:nvPr>
            <p:ph type="body" sz="quarter" idx="14"/>
          </p:nvPr>
        </p:nvSpPr>
        <p:spPr/>
        <p:txBody>
          <a:bodyPr/>
          <a:lstStyle/>
          <a:p>
            <a:pPr>
              <a:spcBef>
                <a:spcPct val="0"/>
              </a:spcBef>
            </a:pPr>
            <a:r>
              <a:rPr lang="pl-PL" altLang="x-none" dirty="0"/>
              <a:t>Budowanie biznesu od podstaw nie jest łatwym zadaniem. Sukces przedsiębiorcy często wiąże się z szeregiem błędów i pomyłek, zanim ostatecznie wypracuje właściwy pomysł lub biznes. Większość przedsiębiorców popełnia po drodze błędy, tym bardziej gdy ktoś dopiero zaczyna.</a:t>
            </a:r>
          </a:p>
          <a:p>
            <a:pPr>
              <a:spcBef>
                <a:spcPct val="0"/>
              </a:spcBef>
            </a:pPr>
            <a:endParaRPr lang="pl-PL" altLang="x-none" dirty="0"/>
          </a:p>
          <a:p>
            <a:pPr>
              <a:spcBef>
                <a:spcPct val="0"/>
              </a:spcBef>
            </a:pPr>
            <a:endParaRPr lang="en-IE" altLang="x-none" dirty="0"/>
          </a:p>
          <a:p>
            <a:endParaRPr lang="en-US" altLang="x-none" dirty="0"/>
          </a:p>
        </p:txBody>
      </p:sp>
      <p:pic>
        <p:nvPicPr>
          <p:cNvPr id="3" name="Picture 2" descr="A picture containing toy, room, drawing, clock&#10;&#10;Description automatically generated">
            <a:extLst>
              <a:ext uri="{FF2B5EF4-FFF2-40B4-BE49-F238E27FC236}">
                <a16:creationId xmlns:a16="http://schemas.microsoft.com/office/drawing/2014/main" id="{C4E7E673-DF15-4FA7-8225-BFA82D38571C}"/>
              </a:ext>
            </a:extLst>
          </p:cNvPr>
          <p:cNvPicPr>
            <a:picLocks noChangeAspect="1"/>
          </p:cNvPicPr>
          <p:nvPr/>
        </p:nvPicPr>
        <p:blipFill rotWithShape="1">
          <a:blip r:embed="rId2"/>
          <a:srcRect l="10930" r="9646"/>
          <a:stretch/>
        </p:blipFill>
        <p:spPr>
          <a:xfrm>
            <a:off x="243281" y="3055073"/>
            <a:ext cx="3741490" cy="30374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B444DA-85C5-40A5-80A7-BBBC1F2DE7B0}"/>
              </a:ext>
            </a:extLst>
          </p:cNvPr>
          <p:cNvSpPr>
            <a:spLocks noGrp="1"/>
          </p:cNvSpPr>
          <p:nvPr>
            <p:ph type="body" sz="quarter" idx="16"/>
          </p:nvPr>
        </p:nvSpPr>
        <p:spPr/>
        <p:txBody>
          <a:bodyPr/>
          <a:lstStyle/>
          <a:p>
            <a:endParaRPr lang="en-IE" dirty="0"/>
          </a:p>
        </p:txBody>
      </p:sp>
      <p:sp>
        <p:nvSpPr>
          <p:cNvPr id="3" name="Text Placeholder 2">
            <a:extLst>
              <a:ext uri="{FF2B5EF4-FFF2-40B4-BE49-F238E27FC236}">
                <a16:creationId xmlns:a16="http://schemas.microsoft.com/office/drawing/2014/main" id="{F61A0C6D-EBFA-4DEF-8115-6CEC656EBBFA}"/>
              </a:ext>
            </a:extLst>
          </p:cNvPr>
          <p:cNvSpPr>
            <a:spLocks noGrp="1"/>
          </p:cNvSpPr>
          <p:nvPr>
            <p:ph type="body" sz="quarter" idx="17"/>
          </p:nvPr>
        </p:nvSpPr>
        <p:spPr/>
        <p:txBody>
          <a:bodyPr/>
          <a:lstStyle/>
          <a:p>
            <a:endParaRPr lang="en-IE" dirty="0"/>
          </a:p>
        </p:txBody>
      </p:sp>
      <p:sp>
        <p:nvSpPr>
          <p:cNvPr id="34818" name="Text Placeholder 5"/>
          <p:cNvSpPr>
            <a:spLocks noGrp="1"/>
          </p:cNvSpPr>
          <p:nvPr>
            <p:ph type="body" sz="quarter" idx="14"/>
          </p:nvPr>
        </p:nvSpPr>
        <p:spPr/>
        <p:txBody>
          <a:bodyPr>
            <a:normAutofit fontScale="85000" lnSpcReduction="20000"/>
          </a:bodyPr>
          <a:lstStyle/>
          <a:p>
            <a:r>
              <a:rPr lang="en-US" altLang="x-none" dirty="0"/>
              <a:t>”</a:t>
            </a:r>
          </a:p>
        </p:txBody>
      </p:sp>
      <p:sp>
        <p:nvSpPr>
          <p:cNvPr id="34819" name="Text Placeholder 6"/>
          <p:cNvSpPr>
            <a:spLocks noGrp="1"/>
          </p:cNvSpPr>
          <p:nvPr>
            <p:ph type="body" sz="quarter" idx="15"/>
          </p:nvPr>
        </p:nvSpPr>
        <p:spPr/>
        <p:txBody>
          <a:bodyPr>
            <a:normAutofit fontScale="92500" lnSpcReduction="10000"/>
          </a:bodyPr>
          <a:lstStyle/>
          <a:p>
            <a:r>
              <a:rPr lang="en-US" altLang="x-none" dirty="0"/>
              <a:t>“</a:t>
            </a:r>
          </a:p>
        </p:txBody>
      </p:sp>
      <p:sp>
        <p:nvSpPr>
          <p:cNvPr id="34820" name="Text Placeholder 4"/>
          <p:cNvSpPr>
            <a:spLocks noGrp="1"/>
          </p:cNvSpPr>
          <p:nvPr>
            <p:ph type="body" sz="quarter" idx="13"/>
          </p:nvPr>
        </p:nvSpPr>
        <p:spPr/>
        <p:txBody>
          <a:bodyPr>
            <a:normAutofit/>
          </a:bodyPr>
          <a:lstStyle/>
          <a:p>
            <a:r>
              <a:rPr lang="pl-PL" sz="3200" dirty="0"/>
              <a:t>Nigdy nie rezygnuj ze swoich marzeń tylko dlatego że jesteś kobietą i nie czujesz wsparcia od nikogo</a:t>
            </a:r>
            <a:endParaRPr lang="en-US" sz="3200" dirty="0"/>
          </a:p>
        </p:txBody>
      </p:sp>
      <p:pic>
        <p:nvPicPr>
          <p:cNvPr id="5" name="Picture Placeholder 4"/>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16715" t="-238" r="33589" b="238"/>
          <a:stretch/>
        </p:blipFill>
        <p:spPr>
          <a:xfrm>
            <a:off x="6134100" y="-15875"/>
            <a:ext cx="6057900" cy="6858000"/>
          </a:xfrm>
        </p:spPr>
      </p:pic>
      <p:sp>
        <p:nvSpPr>
          <p:cNvPr id="34821" name="Rectangle 11"/>
          <p:cNvSpPr>
            <a:spLocks noChangeArrowheads="1"/>
          </p:cNvSpPr>
          <p:nvPr/>
        </p:nvSpPr>
        <p:spPr bwMode="auto">
          <a:xfrm>
            <a:off x="1044033" y="4561990"/>
            <a:ext cx="3236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a:r>
              <a:rPr lang="en-IE" b="1" dirty="0">
                <a:solidFill>
                  <a:schemeClr val="bg1"/>
                </a:solidFill>
              </a:rPr>
              <a:t>DEENA VENUGOPAL</a:t>
            </a:r>
            <a:endParaRPr lang="en-US" b="1" dirty="0">
              <a:solidFill>
                <a:schemeClr val="bg1"/>
              </a:solidFill>
            </a:endParaRPr>
          </a:p>
          <a:p>
            <a:pPr algn="ctr"/>
            <a:r>
              <a:rPr lang="pl-PL" dirty="0">
                <a:solidFill>
                  <a:schemeClr val="bg1"/>
                </a:solidFill>
              </a:rPr>
              <a:t>Założycielka i</a:t>
            </a:r>
            <a:r>
              <a:rPr lang="en-IE" dirty="0">
                <a:solidFill>
                  <a:schemeClr val="bg1"/>
                </a:solidFill>
              </a:rPr>
              <a:t> </a:t>
            </a:r>
            <a:r>
              <a:rPr lang="pl-PL" dirty="0">
                <a:solidFill>
                  <a:schemeClr val="bg1"/>
                </a:solidFill>
              </a:rPr>
              <a:t>prezes</a:t>
            </a:r>
            <a:r>
              <a:rPr lang="en-IE" dirty="0">
                <a:solidFill>
                  <a:schemeClr val="bg1"/>
                </a:solidFill>
              </a:rPr>
              <a:t> Anabytes</a:t>
            </a:r>
            <a:endParaRPr lang="en-US"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Placeholder 3"/>
          <p:cNvSpPr>
            <a:spLocks noGrp="1"/>
          </p:cNvSpPr>
          <p:nvPr>
            <p:ph type="body" sz="quarter" idx="13"/>
          </p:nvPr>
        </p:nvSpPr>
        <p:spPr>
          <a:solidFill>
            <a:schemeClr val="bg1"/>
          </a:solidFill>
        </p:spPr>
        <p:txBody>
          <a:bodyPr/>
          <a:lstStyle/>
          <a:p>
            <a:pPr marL="177800"/>
            <a:r>
              <a:rPr lang="pl-PL" altLang="x-none" b="1" dirty="0">
                <a:solidFill>
                  <a:srgbClr val="10B1A2"/>
                </a:solidFill>
              </a:rPr>
              <a:t>Sposoby jak zredukować strach</a:t>
            </a:r>
            <a:endParaRPr lang="en-US" altLang="x-none" b="1" dirty="0">
              <a:solidFill>
                <a:srgbClr val="10B1A2"/>
              </a:solidFill>
            </a:endParaRPr>
          </a:p>
        </p:txBody>
      </p:sp>
      <p:sp>
        <p:nvSpPr>
          <p:cNvPr id="5" name="Text Placeholder 4"/>
          <p:cNvSpPr>
            <a:spLocks noGrp="1"/>
          </p:cNvSpPr>
          <p:nvPr>
            <p:ph type="body" sz="quarter" idx="14"/>
          </p:nvPr>
        </p:nvSpPr>
        <p:spPr>
          <a:xfrm>
            <a:off x="876301" y="2021962"/>
            <a:ext cx="8896349" cy="3975101"/>
          </a:xfrm>
        </p:spPr>
        <p:txBody>
          <a:bodyPr rtlCol="0"/>
          <a:lstStyle/>
          <a:p>
            <a:pPr marL="285750" indent="-285750" fontAlgn="auto">
              <a:spcBef>
                <a:spcPts val="600"/>
              </a:spcBef>
              <a:spcAft>
                <a:spcPts val="0"/>
              </a:spcAft>
              <a:buClr>
                <a:srgbClr val="F26942"/>
              </a:buClr>
              <a:buFont typeface="Arial" panose="020B0604020202020204" pitchFamily="34" charset="0"/>
              <a:buChar char="•"/>
              <a:defRPr/>
            </a:pPr>
            <a:r>
              <a:rPr lang="pl-PL" b="1" dirty="0">
                <a:solidFill>
                  <a:srgbClr val="E63275"/>
                </a:solidFill>
              </a:rPr>
              <a:t>Przeanalizuj wszystkie potencjalne wyniki</a:t>
            </a:r>
            <a:r>
              <a:rPr lang="en-IE" b="1" dirty="0">
                <a:solidFill>
                  <a:srgbClr val="E63275"/>
                </a:solidFill>
              </a:rPr>
              <a:t> - </a:t>
            </a:r>
            <a:r>
              <a:rPr lang="pl-PL" dirty="0">
                <a:solidFill>
                  <a:schemeClr val="bg2">
                    <a:lumMod val="50000"/>
                  </a:schemeClr>
                </a:solidFill>
              </a:rPr>
              <a:t>Wiele osób odczuwa strach przed porażką, ponieważ boją się nieznanego. Usuń ten strach, biorąc pod uwagę wszystkie potencjalne wyniki swojej decyzji. Użyj narzędzi, które nauczą Cię, jak wizualnie odwzorować możliwe rezultaty.</a:t>
            </a:r>
            <a:endParaRPr lang="pl-PL" b="1" dirty="0">
              <a:solidFill>
                <a:srgbClr val="E63275"/>
              </a:solidFill>
            </a:endParaRPr>
          </a:p>
          <a:p>
            <a:pPr marL="285750" indent="-285750" fontAlgn="auto">
              <a:spcBef>
                <a:spcPts val="600"/>
              </a:spcBef>
              <a:spcAft>
                <a:spcPts val="0"/>
              </a:spcAft>
              <a:buClr>
                <a:srgbClr val="F26942"/>
              </a:buClr>
              <a:buFont typeface="Arial" panose="020B0604020202020204" pitchFamily="34" charset="0"/>
              <a:buChar char="•"/>
              <a:defRPr/>
            </a:pPr>
            <a:r>
              <a:rPr lang="pl-PL" b="1" dirty="0">
                <a:solidFill>
                  <a:srgbClr val="E63275"/>
                </a:solidFill>
              </a:rPr>
              <a:t>Naucz się myśleć pozytywnie</a:t>
            </a:r>
            <a:r>
              <a:rPr lang="en-IE" b="1" dirty="0">
                <a:solidFill>
                  <a:srgbClr val="E63275"/>
                </a:solidFill>
              </a:rPr>
              <a:t> - </a:t>
            </a:r>
            <a:r>
              <a:rPr lang="pl-PL" dirty="0">
                <a:solidFill>
                  <a:schemeClr val="bg2">
                    <a:lumMod val="50000"/>
                  </a:schemeClr>
                </a:solidFill>
              </a:rPr>
              <a:t>Pozytywne myślenie jest niezwykle potężnym sposobem na budowanie pewności siebie i neutralizowanie samo-sabotażu - patrz Moduł 3</a:t>
            </a:r>
          </a:p>
          <a:p>
            <a:pPr marL="285750" indent="-285750" fontAlgn="auto">
              <a:spcBef>
                <a:spcPts val="600"/>
              </a:spcBef>
              <a:spcAft>
                <a:spcPts val="0"/>
              </a:spcAft>
              <a:buClr>
                <a:srgbClr val="F26942"/>
              </a:buClr>
              <a:buFont typeface="Arial" panose="020B0604020202020204" pitchFamily="34" charset="0"/>
              <a:buChar char="•"/>
              <a:defRPr/>
            </a:pPr>
            <a:r>
              <a:rPr lang="pl-PL" b="1" dirty="0">
                <a:solidFill>
                  <a:srgbClr val="E63275"/>
                </a:solidFill>
              </a:rPr>
              <a:t>Poszukaj najgorszego scenariusza</a:t>
            </a:r>
            <a:r>
              <a:rPr lang="en-IE" b="1" dirty="0">
                <a:solidFill>
                  <a:srgbClr val="E63275"/>
                </a:solidFill>
              </a:rPr>
              <a:t> -</a:t>
            </a:r>
            <a:r>
              <a:rPr lang="pl-PL" dirty="0">
                <a:solidFill>
                  <a:schemeClr val="bg2">
                    <a:lumMod val="50000"/>
                  </a:schemeClr>
                </a:solidFill>
              </a:rPr>
              <a:t>Jednak w wielu przypadkach ten najgorszy przypadek może wcale nie być taki zły. W każdym razie rozpoznanie go może pomóc.</a:t>
            </a:r>
            <a:endParaRPr lang="en-IE" dirty="0"/>
          </a:p>
          <a:p>
            <a:pPr marL="285750" indent="-285750" fontAlgn="auto">
              <a:spcBef>
                <a:spcPts val="600"/>
              </a:spcBef>
              <a:spcAft>
                <a:spcPts val="0"/>
              </a:spcAft>
              <a:buClr>
                <a:srgbClr val="F26942"/>
              </a:buClr>
              <a:buFont typeface="Arial" panose="020B0604020202020204" pitchFamily="34" charset="0"/>
              <a:buChar char="•"/>
              <a:defRPr/>
            </a:pPr>
            <a:r>
              <a:rPr lang="pl-PL" b="1" dirty="0">
                <a:solidFill>
                  <a:srgbClr val="E63275"/>
                </a:solidFill>
              </a:rPr>
              <a:t>Utwórz Plan B</a:t>
            </a:r>
            <a:r>
              <a:rPr lang="en-IE" b="1" dirty="0">
                <a:solidFill>
                  <a:srgbClr val="E63275"/>
                </a:solidFill>
              </a:rPr>
              <a:t>- </a:t>
            </a:r>
            <a:r>
              <a:rPr lang="pl-PL" dirty="0">
                <a:solidFill>
                  <a:schemeClr val="bg2">
                    <a:lumMod val="50000"/>
                  </a:schemeClr>
                </a:solidFill>
              </a:rPr>
              <a:t>Posiadanie</a:t>
            </a:r>
            <a:r>
              <a:rPr lang="en-IE" dirty="0"/>
              <a:t> "Plan</a:t>
            </a:r>
            <a:r>
              <a:rPr lang="pl-PL" dirty="0"/>
              <a:t>u</a:t>
            </a:r>
            <a:r>
              <a:rPr lang="en-IE" dirty="0"/>
              <a:t> B" </a:t>
            </a:r>
            <a:r>
              <a:rPr lang="pl-PL" dirty="0"/>
              <a:t>może sprawić, że będziesz czuł się bardziej pewny siebie.</a:t>
            </a:r>
            <a:endParaRPr lang="en-IE" dirty="0"/>
          </a:p>
          <a:p>
            <a:pPr fontAlgn="auto">
              <a:spcBef>
                <a:spcPts val="600"/>
              </a:spcBef>
              <a:spcAft>
                <a:spcPts val="0"/>
              </a:spcAft>
              <a:buClr>
                <a:srgbClr val="F26942"/>
              </a:buClr>
              <a:buFont typeface="Arial"/>
              <a:buNone/>
              <a:defRPr/>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Placeholder 4"/>
          <p:cNvSpPr>
            <a:spLocks noGrp="1"/>
          </p:cNvSpPr>
          <p:nvPr>
            <p:ph type="body" sz="quarter" idx="13"/>
          </p:nvPr>
        </p:nvSpPr>
        <p:spPr>
          <a:xfrm>
            <a:off x="3446564" y="903782"/>
            <a:ext cx="8620175" cy="697353"/>
          </a:xfrm>
        </p:spPr>
        <p:txBody>
          <a:bodyPr>
            <a:noAutofit/>
          </a:bodyPr>
          <a:lstStyle/>
          <a:p>
            <a:r>
              <a:rPr lang="en-US" altLang="x-none" b="1" dirty="0" err="1">
                <a:solidFill>
                  <a:srgbClr val="10B1A2"/>
                </a:solidFill>
              </a:rPr>
              <a:t>Przezwyciężanie</a:t>
            </a:r>
            <a:r>
              <a:rPr lang="en-US" altLang="x-none" b="1" dirty="0">
                <a:solidFill>
                  <a:srgbClr val="10B1A2"/>
                </a:solidFill>
              </a:rPr>
              <a:t> </a:t>
            </a:r>
            <a:r>
              <a:rPr lang="en-US" altLang="x-none" b="1" dirty="0" err="1">
                <a:solidFill>
                  <a:srgbClr val="10B1A2"/>
                </a:solidFill>
              </a:rPr>
              <a:t>strachu</a:t>
            </a:r>
            <a:r>
              <a:rPr lang="en-US" altLang="x-none" b="1" dirty="0">
                <a:solidFill>
                  <a:srgbClr val="10B1A2"/>
                </a:solidFill>
              </a:rPr>
              <a:t> - </a:t>
            </a:r>
            <a:r>
              <a:rPr lang="en-US" altLang="x-none" b="1" dirty="0" err="1">
                <a:solidFill>
                  <a:srgbClr val="10B1A2"/>
                </a:solidFill>
              </a:rPr>
              <a:t>osobista</a:t>
            </a:r>
            <a:r>
              <a:rPr lang="en-US" altLang="x-none" b="1" dirty="0">
                <a:solidFill>
                  <a:srgbClr val="10B1A2"/>
                </a:solidFill>
              </a:rPr>
              <a:t> </a:t>
            </a:r>
            <a:r>
              <a:rPr lang="en-US" altLang="x-none" b="1" dirty="0" err="1">
                <a:solidFill>
                  <a:srgbClr val="10B1A2"/>
                </a:solidFill>
              </a:rPr>
              <a:t>inicjacja</a:t>
            </a:r>
            <a:endParaRPr lang="en-US" altLang="x-none" b="1" dirty="0">
              <a:solidFill>
                <a:srgbClr val="10B1A2"/>
              </a:solidFill>
            </a:endParaRPr>
          </a:p>
          <a:p>
            <a:endParaRPr lang="en-US" altLang="x-none" b="1" dirty="0">
              <a:solidFill>
                <a:srgbClr val="10B1A2"/>
              </a:solidFill>
            </a:endParaRPr>
          </a:p>
          <a:p>
            <a:endParaRPr lang="en-US" altLang="x-none" b="1" dirty="0">
              <a:solidFill>
                <a:srgbClr val="10B1A2"/>
              </a:solidFill>
            </a:endParaRPr>
          </a:p>
        </p:txBody>
      </p:sp>
      <p:sp>
        <p:nvSpPr>
          <p:cNvPr id="6" name="Text Placeholder 5"/>
          <p:cNvSpPr>
            <a:spLocks noGrp="1"/>
          </p:cNvSpPr>
          <p:nvPr>
            <p:ph type="body" sz="quarter" idx="14"/>
          </p:nvPr>
        </p:nvSpPr>
        <p:spPr>
          <a:xfrm>
            <a:off x="2869189" y="1992683"/>
            <a:ext cx="9197550" cy="3975101"/>
          </a:xfrm>
        </p:spPr>
        <p:txBody>
          <a:bodyPr rtlCol="0"/>
          <a:lstStyle/>
          <a:p>
            <a:pPr algn="just">
              <a:defRPr/>
            </a:pPr>
            <a:r>
              <a:rPr lang="pl-PL" b="1" dirty="0">
                <a:solidFill>
                  <a:srgbClr val="E63275"/>
                </a:solidFill>
              </a:rPr>
              <a:t>Osobista inicjacja daje jednostce możliwość</a:t>
            </a:r>
            <a:r>
              <a:rPr lang="en-IE" b="1" dirty="0">
                <a:solidFill>
                  <a:srgbClr val="E63275"/>
                </a:solidFill>
              </a:rPr>
              <a:t>:</a:t>
            </a:r>
          </a:p>
          <a:p>
            <a:pPr algn="just">
              <a:lnSpc>
                <a:spcPct val="40000"/>
              </a:lnSpc>
              <a:spcBef>
                <a:spcPts val="0"/>
              </a:spcBef>
              <a:defRPr/>
            </a:pPr>
            <a:endParaRPr lang="en-IE" b="1" dirty="0">
              <a:solidFill>
                <a:srgbClr val="E63275"/>
              </a:solidFill>
            </a:endParaRPr>
          </a:p>
          <a:p>
            <a:pPr algn="just">
              <a:lnSpc>
                <a:spcPct val="40000"/>
              </a:lnSpc>
              <a:spcBef>
                <a:spcPts val="0"/>
              </a:spcBef>
              <a:defRPr/>
            </a:pPr>
            <a:endParaRPr lang="en-IE" dirty="0"/>
          </a:p>
          <a:p>
            <a:pPr marL="342900" indent="-342900" fontAlgn="auto">
              <a:spcAft>
                <a:spcPts val="0"/>
              </a:spcAft>
              <a:buClr>
                <a:srgbClr val="E95273"/>
              </a:buClr>
              <a:buFont typeface="Arial" charset="0"/>
              <a:buChar char="•"/>
              <a:defRPr/>
            </a:pPr>
            <a:r>
              <a:rPr lang="pl-PL" dirty="0"/>
              <a:t>Przejmij kontrolę nad sytuacją i osiągaj swoje cele w życiu osobistym i zawodowym.</a:t>
            </a:r>
          </a:p>
          <a:p>
            <a:pPr marL="342900" indent="-342900" fontAlgn="auto">
              <a:spcAft>
                <a:spcPts val="0"/>
              </a:spcAft>
              <a:buClr>
                <a:srgbClr val="E95273"/>
              </a:buClr>
              <a:buFont typeface="Arial" charset="0"/>
              <a:buChar char="•"/>
              <a:defRPr/>
            </a:pPr>
            <a:r>
              <a:rPr lang="pl-PL" dirty="0"/>
              <a:t>Stań się bardziej świadomy swoich mocnych i słabych stron, a zatem lepiej przygotuj się do rozwiązywania problemów i osiągania celów.</a:t>
            </a:r>
          </a:p>
          <a:p>
            <a:pPr marL="342900" indent="-342900" fontAlgn="auto">
              <a:spcAft>
                <a:spcPts val="0"/>
              </a:spcAft>
              <a:buClr>
                <a:srgbClr val="E95273"/>
              </a:buClr>
              <a:buFont typeface="Arial" charset="0"/>
              <a:buChar char="•"/>
              <a:defRPr/>
            </a:pPr>
            <a:r>
              <a:rPr lang="pl-PL" dirty="0"/>
              <a:t>Zwiększ wkład jaki wnoszą  pracownicy zarówno jako jednostka, jak i członek zespołu.</a:t>
            </a:r>
          </a:p>
          <a:p>
            <a:pPr marL="342900" indent="-342900" fontAlgn="auto">
              <a:spcAft>
                <a:spcPts val="0"/>
              </a:spcAft>
              <a:buClr>
                <a:srgbClr val="E95273"/>
              </a:buClr>
              <a:buFont typeface="Arial" charset="0"/>
              <a:buChar char="•"/>
              <a:defRPr/>
            </a:pPr>
            <a:r>
              <a:rPr lang="pl-PL" dirty="0"/>
              <a:t>Skorzystaj z okazji, aby zwiększyć osobisty rozwój i poczucie spełnienia.</a:t>
            </a:r>
          </a:p>
          <a:p>
            <a:pPr marL="342900" indent="-342900" fontAlgn="auto">
              <a:spcAft>
                <a:spcPts val="0"/>
              </a:spcAft>
              <a:buClr>
                <a:srgbClr val="E95273"/>
              </a:buClr>
              <a:buFont typeface="Arial" charset="0"/>
              <a:buChar char="•"/>
              <a:defRPr/>
            </a:pPr>
            <a:endParaRPr lang="pl-PL" dirty="0"/>
          </a:p>
          <a:p>
            <a:pPr marL="342900" indent="-342900" fontAlgn="auto">
              <a:spcAft>
                <a:spcPts val="0"/>
              </a:spcAft>
              <a:buClr>
                <a:srgbClr val="E95273"/>
              </a:buClr>
              <a:buFont typeface="Arial" charset="0"/>
              <a:buChar char="•"/>
              <a:defRPr/>
            </a:pPr>
            <a:endParaRPr lang="pl-PL" dirty="0"/>
          </a:p>
          <a:p>
            <a:pPr marL="342900" indent="-342900" fontAlgn="auto">
              <a:spcAft>
                <a:spcPts val="0"/>
              </a:spcAft>
              <a:buClr>
                <a:srgbClr val="E95273"/>
              </a:buClr>
              <a:buFont typeface="Arial" charset="0"/>
              <a:buChar char="•"/>
              <a:defRPr/>
            </a:pPr>
            <a:endParaRPr lang="pl-PL" sz="1400" dirty="0">
              <a:hlinkClick r:id="rId2"/>
            </a:endParaRPr>
          </a:p>
          <a:p>
            <a:pPr fontAlgn="auto">
              <a:spcAft>
                <a:spcPts val="0"/>
              </a:spcAft>
              <a:buClr>
                <a:srgbClr val="E95273"/>
              </a:buClr>
              <a:defRPr/>
            </a:pPr>
            <a:r>
              <a:rPr lang="en-IE" sz="1400" dirty="0">
                <a:hlinkClick r:id="rId2"/>
              </a:rPr>
              <a:t>https://funacademy.fi/empower-women-and-girls-in-stem-2/</a:t>
            </a:r>
            <a:endParaRPr lang="en-IE" sz="1400" dirty="0"/>
          </a:p>
          <a:p>
            <a:pPr fontAlgn="auto">
              <a:spcAft>
                <a:spcPts val="0"/>
              </a:spcAft>
              <a:defRPr/>
            </a:pPr>
            <a:r>
              <a:rPr lang="en-IE" sz="1400" u="sng" dirty="0">
                <a:solidFill>
                  <a:srgbClr val="666666"/>
                </a:solidFill>
                <a:hlinkClick r:id="rId3"/>
              </a:rPr>
              <a:t>http://www.skillsyouneed.com/ps/personal-empowerment.html</a:t>
            </a:r>
            <a:r>
              <a:rPr lang="en-IE" sz="1400" dirty="0">
                <a:solidFill>
                  <a:srgbClr val="666666"/>
                </a:solidFill>
              </a:rPr>
              <a:t>  </a:t>
            </a:r>
          </a:p>
          <a:p>
            <a:pPr marL="342900" indent="-342900" fontAlgn="auto">
              <a:spcAft>
                <a:spcPts val="0"/>
              </a:spcAft>
              <a:buClr>
                <a:srgbClr val="E95273"/>
              </a:buClr>
              <a:buFont typeface="Arial" charset="0"/>
              <a:buChar char="•"/>
              <a:defRPr/>
            </a:pPr>
            <a:endParaRPr lang="en-IE" dirty="0">
              <a:solidFill>
                <a:srgbClr val="666666"/>
              </a:solidFill>
            </a:endParaRPr>
          </a:p>
          <a:p>
            <a:pPr fontAlgn="auto">
              <a:spcAft>
                <a:spcPts val="0"/>
              </a:spcAft>
              <a:buFont typeface="Arial"/>
              <a:buNone/>
              <a:defRPr/>
            </a:pPr>
            <a:endParaRPr lang="en-US" dirty="0"/>
          </a:p>
        </p:txBody>
      </p:sp>
      <p:pic>
        <p:nvPicPr>
          <p:cNvPr id="1024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613" y="2976490"/>
            <a:ext cx="2692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txBox="1">
            <a:spLocks/>
          </p:cNvSpPr>
          <p:nvPr/>
        </p:nvSpPr>
        <p:spPr>
          <a:xfrm>
            <a:off x="2097365" y="4082526"/>
            <a:ext cx="6324600" cy="2938463"/>
          </a:xfrm>
          <a:prstGeom prst="rect">
            <a:avLst/>
          </a:prstGeom>
        </p:spPr>
        <p:txBody>
          <a:bodyPr/>
          <a:lstStyle>
            <a:lvl1pPr marL="0" indent="0" algn="l" defTabSz="914400" rtl="0" eaLnBrk="1" latinLnBrk="0" hangingPunct="1">
              <a:lnSpc>
                <a:spcPct val="90000"/>
              </a:lnSpc>
              <a:spcBef>
                <a:spcPts val="1000"/>
              </a:spcBef>
              <a:buFont typeface="Arial"/>
              <a:buNone/>
              <a:defRPr sz="2400" kern="1200" baseline="0">
                <a:solidFill>
                  <a:srgbClr val="7F7F7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endParaRPr lang="en-IE" sz="2200" dirty="0">
              <a:solidFill>
                <a:srgbClr val="666666"/>
              </a:solidFill>
            </a:endParaRPr>
          </a:p>
          <a:p>
            <a:pPr fontAlgn="auto">
              <a:spcAft>
                <a:spcPts val="0"/>
              </a:spcAft>
              <a:defRPr/>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Placeholder 3"/>
          <p:cNvSpPr>
            <a:spLocks noGrp="1"/>
          </p:cNvSpPr>
          <p:nvPr>
            <p:ph type="body" sz="quarter" idx="13"/>
          </p:nvPr>
        </p:nvSpPr>
        <p:spPr>
          <a:xfrm>
            <a:off x="457199" y="860937"/>
            <a:ext cx="8658225" cy="939203"/>
          </a:xfrm>
        </p:spPr>
        <p:txBody>
          <a:bodyPr>
            <a:normAutofit fontScale="92500"/>
          </a:bodyPr>
          <a:lstStyle/>
          <a:p>
            <a:r>
              <a:rPr lang="en-US" altLang="x-none" sz="3900" b="1" dirty="0" err="1">
                <a:solidFill>
                  <a:srgbClr val="10B1A2"/>
                </a:solidFill>
              </a:rPr>
              <a:t>Przezwyciężanie</a:t>
            </a:r>
            <a:r>
              <a:rPr lang="en-US" altLang="x-none" sz="3900" b="1" dirty="0">
                <a:solidFill>
                  <a:srgbClr val="10B1A2"/>
                </a:solidFill>
              </a:rPr>
              <a:t> </a:t>
            </a:r>
            <a:r>
              <a:rPr lang="en-US" altLang="x-none" sz="3900" b="1" dirty="0" err="1">
                <a:solidFill>
                  <a:srgbClr val="10B1A2"/>
                </a:solidFill>
              </a:rPr>
              <a:t>strachu</a:t>
            </a:r>
            <a:r>
              <a:rPr lang="en-US" altLang="x-none" sz="3900" b="1" dirty="0">
                <a:solidFill>
                  <a:srgbClr val="10B1A2"/>
                </a:solidFill>
              </a:rPr>
              <a:t> - </a:t>
            </a:r>
            <a:r>
              <a:rPr lang="en-US" altLang="x-none" sz="3900" b="1" dirty="0" err="1">
                <a:solidFill>
                  <a:srgbClr val="10B1A2"/>
                </a:solidFill>
              </a:rPr>
              <a:t>osobista</a:t>
            </a:r>
            <a:r>
              <a:rPr lang="en-US" altLang="x-none" sz="3900" b="1" dirty="0">
                <a:solidFill>
                  <a:srgbClr val="10B1A2"/>
                </a:solidFill>
              </a:rPr>
              <a:t> </a:t>
            </a:r>
            <a:r>
              <a:rPr lang="en-US" altLang="x-none" sz="3900" b="1" dirty="0" err="1">
                <a:solidFill>
                  <a:srgbClr val="10B1A2"/>
                </a:solidFill>
              </a:rPr>
              <a:t>inicjacja</a:t>
            </a:r>
            <a:endParaRPr lang="en-US" altLang="x-none" sz="3900" b="1" dirty="0">
              <a:solidFill>
                <a:srgbClr val="10B1A2"/>
              </a:solidFill>
            </a:endParaRPr>
          </a:p>
          <a:p>
            <a:endParaRPr lang="en-US" altLang="x-none" b="1" dirty="0"/>
          </a:p>
        </p:txBody>
      </p:sp>
      <p:sp>
        <p:nvSpPr>
          <p:cNvPr id="103427" name="Text Placeholder 4"/>
          <p:cNvSpPr>
            <a:spLocks noGrp="1"/>
          </p:cNvSpPr>
          <p:nvPr>
            <p:ph type="body" sz="quarter" idx="14"/>
          </p:nvPr>
        </p:nvSpPr>
        <p:spPr/>
        <p:txBody>
          <a:bodyPr/>
          <a:lstStyle/>
          <a:p>
            <a:pPr algn="just">
              <a:spcBef>
                <a:spcPct val="0"/>
              </a:spcBef>
            </a:pPr>
            <a:r>
              <a:rPr lang="pl-PL" altLang="x-none" dirty="0"/>
              <a:t>Zaufanie nie jest czymś, czego można się nauczyć jak zbiór zasad; zaufanie jest stanem umysłu. Pozytywne myślenie, praktyka, szkolenie, wiedza i rozmawianie z innymi ludźmi to przydatne sposoby na poprawę lub zwiększenie poziomu pewności siebie.</a:t>
            </a:r>
          </a:p>
          <a:p>
            <a:pPr algn="just">
              <a:spcBef>
                <a:spcPct val="0"/>
              </a:spcBef>
            </a:pPr>
            <a:endParaRPr lang="pl-PL" altLang="x-none" dirty="0"/>
          </a:p>
          <a:p>
            <a:pPr algn="just">
              <a:spcBef>
                <a:spcPct val="0"/>
              </a:spcBef>
            </a:pPr>
            <a:r>
              <a:rPr lang="pl-PL" altLang="x-none" dirty="0"/>
              <a:t>Zaufanie wynika z dobrego samopoczucia, akceptacji samego siebie (samooceny) i wiary we własne możliwości, umiejętności i doświadczenie.</a:t>
            </a:r>
            <a:r>
              <a:rPr lang="en-IE" altLang="x-none" dirty="0"/>
              <a:t> </a:t>
            </a:r>
            <a:br>
              <a:rPr lang="en-IE" altLang="x-none" dirty="0"/>
            </a:br>
            <a:endParaRPr lang="en-IE" altLang="x-none" dirty="0"/>
          </a:p>
          <a:p>
            <a:r>
              <a:rPr lang="en-IE" altLang="x-none" sz="1000" u="sng" dirty="0">
                <a:hlinkClick r:id="rId2"/>
              </a:rPr>
              <a:t>http://www.skillsyouneed.com/ps/confidence.html</a:t>
            </a:r>
            <a:endParaRPr lang="en-IE" altLang="x-none" sz="1000" u="sng" dirty="0"/>
          </a:p>
          <a:p>
            <a:endParaRPr lang="en-US" altLang="x-none" dirty="0"/>
          </a:p>
        </p:txBody>
      </p:sp>
      <p:pic>
        <p:nvPicPr>
          <p:cNvPr id="3" name="Picture 2" descr="A person sitting at a table using a computer&#10;&#10;Description automatically generated">
            <a:extLst>
              <a:ext uri="{FF2B5EF4-FFF2-40B4-BE49-F238E27FC236}">
                <a16:creationId xmlns:a16="http://schemas.microsoft.com/office/drawing/2014/main" id="{EBD815D6-3BD1-4A99-9D99-069912CF33C8}"/>
              </a:ext>
            </a:extLst>
          </p:cNvPr>
          <p:cNvPicPr>
            <a:picLocks noChangeAspect="1"/>
          </p:cNvPicPr>
          <p:nvPr/>
        </p:nvPicPr>
        <p:blipFill>
          <a:blip r:embed="rId3"/>
          <a:stretch>
            <a:fillRect/>
          </a:stretch>
        </p:blipFill>
        <p:spPr>
          <a:xfrm>
            <a:off x="8685960" y="3429000"/>
            <a:ext cx="3154657" cy="209981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Placeholder 3"/>
          <p:cNvSpPr>
            <a:spLocks noGrp="1"/>
          </p:cNvSpPr>
          <p:nvPr>
            <p:ph type="body" sz="quarter" idx="13"/>
          </p:nvPr>
        </p:nvSpPr>
        <p:spPr/>
        <p:txBody>
          <a:bodyPr>
            <a:normAutofit fontScale="85000" lnSpcReduction="10000"/>
          </a:bodyPr>
          <a:lstStyle/>
          <a:p>
            <a:r>
              <a:rPr lang="en-US" altLang="x-none" b="1" dirty="0" err="1">
                <a:solidFill>
                  <a:srgbClr val="10B1A2"/>
                </a:solidFill>
              </a:rPr>
              <a:t>Przezwyciężanie</a:t>
            </a:r>
            <a:r>
              <a:rPr lang="en-US" altLang="x-none" b="1" dirty="0">
                <a:solidFill>
                  <a:srgbClr val="10B1A2"/>
                </a:solidFill>
              </a:rPr>
              <a:t> </a:t>
            </a:r>
            <a:r>
              <a:rPr lang="en-US" altLang="x-none" b="1" dirty="0" err="1">
                <a:solidFill>
                  <a:srgbClr val="10B1A2"/>
                </a:solidFill>
              </a:rPr>
              <a:t>strachu</a:t>
            </a:r>
            <a:r>
              <a:rPr lang="en-US" altLang="x-none" b="1" dirty="0">
                <a:solidFill>
                  <a:srgbClr val="10B1A2"/>
                </a:solidFill>
              </a:rPr>
              <a:t> - </a:t>
            </a:r>
            <a:r>
              <a:rPr lang="en-US" altLang="x-none" b="1" dirty="0" err="1">
                <a:solidFill>
                  <a:srgbClr val="10B1A2"/>
                </a:solidFill>
              </a:rPr>
              <a:t>osobista</a:t>
            </a:r>
            <a:r>
              <a:rPr lang="en-US" altLang="x-none" b="1" dirty="0">
                <a:solidFill>
                  <a:srgbClr val="10B1A2"/>
                </a:solidFill>
              </a:rPr>
              <a:t> </a:t>
            </a:r>
            <a:r>
              <a:rPr lang="en-US" altLang="x-none" b="1" dirty="0" err="1">
                <a:solidFill>
                  <a:srgbClr val="10B1A2"/>
                </a:solidFill>
              </a:rPr>
              <a:t>inicjacja</a:t>
            </a:r>
            <a:endParaRPr lang="en-US" altLang="x-none" b="1" dirty="0">
              <a:solidFill>
                <a:srgbClr val="10B1A2"/>
              </a:solidFill>
            </a:endParaRPr>
          </a:p>
          <a:p>
            <a:endParaRPr lang="en-US" altLang="x-none" b="1" dirty="0">
              <a:solidFill>
                <a:srgbClr val="10B1A2"/>
              </a:solidFill>
            </a:endParaRPr>
          </a:p>
        </p:txBody>
      </p:sp>
      <p:sp>
        <p:nvSpPr>
          <p:cNvPr id="5" name="Text Placeholder 4"/>
          <p:cNvSpPr>
            <a:spLocks noGrp="1"/>
          </p:cNvSpPr>
          <p:nvPr>
            <p:ph type="body" sz="quarter" idx="14"/>
          </p:nvPr>
        </p:nvSpPr>
        <p:spPr>
          <a:xfrm>
            <a:off x="536896" y="2801326"/>
            <a:ext cx="11302680" cy="3975101"/>
          </a:xfrm>
        </p:spPr>
        <p:txBody>
          <a:bodyPr rtlCol="0"/>
          <a:lstStyle/>
          <a:p>
            <a:pPr marL="342900" indent="-342900" fontAlgn="auto">
              <a:spcBef>
                <a:spcPts val="0"/>
              </a:spcBef>
              <a:spcAft>
                <a:spcPts val="0"/>
              </a:spcAft>
              <a:buClr>
                <a:srgbClr val="F26942"/>
              </a:buClr>
              <a:buFont typeface="Arial" charset="0"/>
              <a:buChar char="•"/>
              <a:defRPr/>
            </a:pPr>
            <a:r>
              <a:rPr lang="en-IE" b="1" dirty="0">
                <a:solidFill>
                  <a:srgbClr val="10B1A2"/>
                </a:solidFill>
              </a:rPr>
              <a:t>Pl</a:t>
            </a:r>
            <a:r>
              <a:rPr lang="pl-PL" b="1" dirty="0" err="1">
                <a:solidFill>
                  <a:srgbClr val="10B1A2"/>
                </a:solidFill>
              </a:rPr>
              <a:t>anowanie</a:t>
            </a:r>
            <a:r>
              <a:rPr lang="pl-PL" b="1" dirty="0">
                <a:solidFill>
                  <a:srgbClr val="10B1A2"/>
                </a:solidFill>
              </a:rPr>
              <a:t> i Przygotowanie</a:t>
            </a:r>
            <a:r>
              <a:rPr lang="en-IE" b="1" dirty="0">
                <a:solidFill>
                  <a:srgbClr val="10B1A2"/>
                </a:solidFill>
              </a:rPr>
              <a:t>:</a:t>
            </a:r>
            <a:r>
              <a:rPr lang="pl-PL" b="1" dirty="0">
                <a:solidFill>
                  <a:srgbClr val="10B1A2"/>
                </a:solidFill>
              </a:rPr>
              <a:t> </a:t>
            </a:r>
            <a:r>
              <a:rPr lang="pl-PL" dirty="0">
                <a:solidFill>
                  <a:schemeClr val="bg2">
                    <a:lumMod val="50000"/>
                  </a:schemeClr>
                </a:solidFill>
              </a:rPr>
              <a:t>Ludzie często czują się mniej pewni nowych lub potencjalnie trudnych sytuacji. Być może najważniejszym czynnikiem w budowaniu zaufania jest planowanie i przygotowywanie się na nieznane.</a:t>
            </a:r>
          </a:p>
          <a:p>
            <a:pPr marL="342900" indent="-342900" fontAlgn="auto">
              <a:spcBef>
                <a:spcPts val="0"/>
              </a:spcBef>
              <a:spcAft>
                <a:spcPts val="0"/>
              </a:spcAft>
              <a:buClr>
                <a:srgbClr val="F26942"/>
              </a:buClr>
              <a:buFont typeface="Arial" charset="0"/>
              <a:buChar char="•"/>
              <a:defRPr/>
            </a:pPr>
            <a:r>
              <a:rPr lang="en-IE" b="1" dirty="0">
                <a:solidFill>
                  <a:srgbClr val="10B1A2"/>
                </a:solidFill>
              </a:rPr>
              <a:t> </a:t>
            </a:r>
            <a:r>
              <a:rPr lang="pl-PL" b="1" dirty="0">
                <a:solidFill>
                  <a:srgbClr val="10B1A2"/>
                </a:solidFill>
              </a:rPr>
              <a:t>Nauka, Wiedza i Trening</a:t>
            </a:r>
            <a:r>
              <a:rPr lang="en-IE" b="1" dirty="0">
                <a:solidFill>
                  <a:srgbClr val="10B1A2"/>
                </a:solidFill>
              </a:rPr>
              <a:t>: </a:t>
            </a:r>
            <a:r>
              <a:rPr lang="pl-PL" dirty="0">
                <a:solidFill>
                  <a:schemeClr val="bg2">
                    <a:lumMod val="50000"/>
                  </a:schemeClr>
                </a:solidFill>
              </a:rPr>
              <a:t>Uczenie się i </a:t>
            </a:r>
            <a:r>
              <a:rPr lang="pl-PL" dirty="0" err="1">
                <a:solidFill>
                  <a:schemeClr val="bg2">
                    <a:lumMod val="50000"/>
                  </a:schemeClr>
                </a:solidFill>
              </a:rPr>
              <a:t>research</a:t>
            </a:r>
            <a:r>
              <a:rPr lang="pl-PL" dirty="0">
                <a:solidFill>
                  <a:schemeClr val="bg2">
                    <a:lumMod val="50000"/>
                  </a:schemeClr>
                </a:solidFill>
              </a:rPr>
              <a:t> mogą pomóc nam poczuć się pewniejsi naszej zdolności do radzenia sobie z sytuacjami, rolami i zasadami.</a:t>
            </a:r>
            <a:endParaRPr lang="pl-PL" b="1" dirty="0">
              <a:solidFill>
                <a:srgbClr val="10B1A2"/>
              </a:solidFill>
            </a:endParaRPr>
          </a:p>
          <a:p>
            <a:pPr marL="342900" indent="-342900" fontAlgn="auto">
              <a:spcBef>
                <a:spcPts val="0"/>
              </a:spcBef>
              <a:spcAft>
                <a:spcPts val="0"/>
              </a:spcAft>
              <a:buClr>
                <a:srgbClr val="F26942"/>
              </a:buClr>
              <a:buFont typeface="Arial" charset="0"/>
              <a:buChar char="•"/>
              <a:defRPr/>
            </a:pPr>
            <a:r>
              <a:rPr lang="en-IE" b="1" dirty="0">
                <a:solidFill>
                  <a:srgbClr val="10B1A2"/>
                </a:solidFill>
              </a:rPr>
              <a:t>Po</a:t>
            </a:r>
            <a:r>
              <a:rPr lang="pl-PL" b="1" dirty="0" err="1">
                <a:solidFill>
                  <a:srgbClr val="10B1A2"/>
                </a:solidFill>
              </a:rPr>
              <a:t>zytywne</a:t>
            </a:r>
            <a:r>
              <a:rPr lang="pl-PL" b="1" dirty="0">
                <a:solidFill>
                  <a:srgbClr val="10B1A2"/>
                </a:solidFill>
              </a:rPr>
              <a:t> myśli</a:t>
            </a:r>
            <a:r>
              <a:rPr lang="pl-PL" dirty="0">
                <a:solidFill>
                  <a:schemeClr val="bg2">
                    <a:lumMod val="50000"/>
                  </a:schemeClr>
                </a:solidFill>
              </a:rPr>
              <a:t>:</a:t>
            </a:r>
            <a:r>
              <a:rPr lang="en-IE" dirty="0">
                <a:solidFill>
                  <a:schemeClr val="bg2">
                    <a:lumMod val="50000"/>
                  </a:schemeClr>
                </a:solidFill>
              </a:rPr>
              <a:t> </a:t>
            </a:r>
            <a:r>
              <a:rPr lang="pl-PL" dirty="0">
                <a:solidFill>
                  <a:schemeClr val="bg2">
                    <a:lumMod val="50000"/>
                  </a:schemeClr>
                </a:solidFill>
              </a:rPr>
              <a:t>mogą bardzo pomóc w budowaniu zaufania</a:t>
            </a:r>
            <a:r>
              <a:rPr lang="pl-PL" b="1" dirty="0">
                <a:solidFill>
                  <a:srgbClr val="10B1A2"/>
                </a:solidFill>
              </a:rPr>
              <a:t>.</a:t>
            </a:r>
          </a:p>
          <a:p>
            <a:pPr marL="342900" indent="-342900" fontAlgn="auto">
              <a:spcBef>
                <a:spcPts val="0"/>
              </a:spcBef>
              <a:spcAft>
                <a:spcPts val="0"/>
              </a:spcAft>
              <a:buClr>
                <a:srgbClr val="F26942"/>
              </a:buClr>
              <a:buFont typeface="Arial" charset="0"/>
              <a:buChar char="•"/>
              <a:defRPr/>
            </a:pPr>
            <a:r>
              <a:rPr lang="pl-PL" b="1" dirty="0">
                <a:solidFill>
                  <a:srgbClr val="10B1A2"/>
                </a:solidFill>
              </a:rPr>
              <a:t>Doświadczenie</a:t>
            </a:r>
            <a:r>
              <a:rPr lang="en-IE" b="1" dirty="0">
                <a:solidFill>
                  <a:srgbClr val="10B1A2"/>
                </a:solidFill>
              </a:rPr>
              <a:t>: </a:t>
            </a:r>
            <a:r>
              <a:rPr lang="pl-PL" dirty="0">
                <a:solidFill>
                  <a:schemeClr val="bg2">
                    <a:lumMod val="50000"/>
                  </a:schemeClr>
                </a:solidFill>
              </a:rPr>
              <a:t>W miarę, jak skutecznie wykonujemy zadania i cele, rośnie pewność, że poradzimy sobie z innymi zadaniami.</a:t>
            </a:r>
            <a:endParaRPr lang="pl-PL" b="1" dirty="0">
              <a:solidFill>
                <a:srgbClr val="10B1A2"/>
              </a:solidFill>
            </a:endParaRPr>
          </a:p>
          <a:p>
            <a:pPr marL="342900" indent="-342900" fontAlgn="auto">
              <a:spcBef>
                <a:spcPts val="0"/>
              </a:spcBef>
              <a:spcAft>
                <a:spcPts val="0"/>
              </a:spcAft>
              <a:buClr>
                <a:srgbClr val="F26942"/>
              </a:buClr>
              <a:buFont typeface="Arial" charset="0"/>
              <a:buChar char="•"/>
              <a:defRPr/>
            </a:pPr>
            <a:r>
              <a:rPr lang="pl-PL" b="1" dirty="0">
                <a:solidFill>
                  <a:srgbClr val="10B1A2"/>
                </a:solidFill>
              </a:rPr>
              <a:t>Asertywność: </a:t>
            </a:r>
            <a:r>
              <a:rPr lang="pl-PL" dirty="0">
                <a:solidFill>
                  <a:schemeClr val="bg2">
                    <a:lumMod val="50000"/>
                  </a:schemeClr>
                </a:solidFill>
              </a:rPr>
              <a:t>Asertywność oznacza walkę o to, w co wierzysz i trzymanie się swoich zasad.</a:t>
            </a:r>
          </a:p>
          <a:p>
            <a:pPr marL="342900" indent="-342900" fontAlgn="auto">
              <a:spcBef>
                <a:spcPts val="0"/>
              </a:spcBef>
              <a:spcAft>
                <a:spcPts val="0"/>
              </a:spcAft>
              <a:buClr>
                <a:srgbClr val="F26942"/>
              </a:buClr>
              <a:buFont typeface="Arial" charset="0"/>
              <a:buChar char="•"/>
              <a:defRPr/>
            </a:pPr>
            <a:endParaRPr lang="pl-PL" b="1" dirty="0">
              <a:solidFill>
                <a:srgbClr val="10B1A2"/>
              </a:solidFill>
            </a:endParaRPr>
          </a:p>
          <a:p>
            <a:pPr marL="342900" indent="-342900" fontAlgn="auto">
              <a:spcBef>
                <a:spcPts val="0"/>
              </a:spcBef>
              <a:spcAft>
                <a:spcPts val="0"/>
              </a:spcAft>
              <a:buClr>
                <a:srgbClr val="F26942"/>
              </a:buClr>
              <a:buFont typeface="Arial" charset="0"/>
              <a:buChar char="•"/>
              <a:defRPr/>
            </a:pPr>
            <a:endParaRPr lang="en-IE" dirty="0">
              <a:solidFill>
                <a:srgbClr val="666666"/>
              </a:solidFill>
            </a:endParaRPr>
          </a:p>
          <a:p>
            <a:pPr fontAlgn="auto">
              <a:spcAft>
                <a:spcPts val="0"/>
              </a:spcAft>
              <a:buFont typeface="Arial"/>
              <a:buNone/>
              <a:defRPr/>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49119" y="264309"/>
            <a:ext cx="7834269" cy="697353"/>
          </a:xfrm>
        </p:spPr>
        <p:txBody>
          <a:bodyPr rtlCol="0">
            <a:noAutofit/>
          </a:bodyPr>
          <a:lstStyle/>
          <a:p>
            <a:pPr fontAlgn="auto">
              <a:spcBef>
                <a:spcPts val="300"/>
              </a:spcBef>
              <a:spcAft>
                <a:spcPts val="0"/>
              </a:spcAft>
              <a:buFont typeface="Arial"/>
              <a:buNone/>
              <a:defRPr/>
            </a:pPr>
            <a:r>
              <a:rPr lang="pl-PL" b="1" dirty="0">
                <a:solidFill>
                  <a:srgbClr val="E63275"/>
                </a:solidFill>
              </a:rPr>
              <a:t>Pokonywanie Strachu</a:t>
            </a:r>
            <a:r>
              <a:rPr lang="en-IE" b="1" dirty="0">
                <a:solidFill>
                  <a:srgbClr val="E63275"/>
                </a:solidFill>
              </a:rPr>
              <a:t> -</a:t>
            </a:r>
          </a:p>
          <a:p>
            <a:pPr fontAlgn="auto">
              <a:spcBef>
                <a:spcPts val="300"/>
              </a:spcBef>
              <a:spcAft>
                <a:spcPts val="0"/>
              </a:spcAft>
              <a:buFont typeface="Arial"/>
              <a:buNone/>
              <a:defRPr/>
            </a:pPr>
            <a:r>
              <a:rPr lang="pl-PL" b="1" dirty="0">
                <a:solidFill>
                  <a:srgbClr val="E63275"/>
                </a:solidFill>
              </a:rPr>
              <a:t>Dlaczego prokrastynacja nie jest twoim przyjacielem</a:t>
            </a:r>
            <a:endParaRPr lang="en-US" b="1" dirty="0">
              <a:solidFill>
                <a:srgbClr val="E63275"/>
              </a:solidFill>
            </a:endParaRPr>
          </a:p>
        </p:txBody>
      </p:sp>
      <p:sp>
        <p:nvSpPr>
          <p:cNvPr id="5" name="Text Placeholder 4"/>
          <p:cNvSpPr>
            <a:spLocks noGrp="1"/>
          </p:cNvSpPr>
          <p:nvPr>
            <p:ph type="body" sz="quarter" idx="14"/>
          </p:nvPr>
        </p:nvSpPr>
        <p:spPr/>
        <p:txBody>
          <a:bodyPr rtlCol="0"/>
          <a:lstStyle/>
          <a:p>
            <a:pPr fontAlgn="auto">
              <a:spcAft>
                <a:spcPts val="0"/>
              </a:spcAft>
              <a:buFont typeface="Arial"/>
              <a:buNone/>
              <a:defRPr/>
            </a:pPr>
            <a:r>
              <a:rPr lang="pl-PL" b="1" dirty="0">
                <a:solidFill>
                  <a:srgbClr val="10B1A2"/>
                </a:solidFill>
              </a:rPr>
              <a:t>Kilka powodów dlaczego prokrastynacja sabotuje Twoja pracę</a:t>
            </a:r>
            <a:r>
              <a:rPr lang="en-IE" b="1" dirty="0">
                <a:solidFill>
                  <a:srgbClr val="10B1A2"/>
                </a:solidFill>
              </a:rPr>
              <a:t>:</a:t>
            </a:r>
          </a:p>
          <a:p>
            <a:pPr marL="457200" indent="-457200" fontAlgn="auto">
              <a:spcAft>
                <a:spcPts val="0"/>
              </a:spcAft>
              <a:buClr>
                <a:srgbClr val="E95273"/>
              </a:buClr>
              <a:buFont typeface="+mj-lt"/>
              <a:buAutoNum type="arabicPeriod"/>
              <a:defRPr/>
            </a:pPr>
            <a:r>
              <a:rPr lang="pl-PL" dirty="0"/>
              <a:t>Nie pracujesz z logicznie zaplanowanym grafikiem</a:t>
            </a:r>
            <a:r>
              <a:rPr lang="en-IE" dirty="0"/>
              <a:t>? </a:t>
            </a:r>
            <a:r>
              <a:rPr lang="pl-PL" dirty="0"/>
              <a:t>Tutaj pojawia się panika…</a:t>
            </a:r>
          </a:p>
          <a:p>
            <a:pPr marL="457200" indent="-457200" fontAlgn="auto">
              <a:spcAft>
                <a:spcPts val="0"/>
              </a:spcAft>
              <a:buClr>
                <a:srgbClr val="E95273"/>
              </a:buClr>
              <a:buFont typeface="+mj-lt"/>
              <a:buAutoNum type="arabicPeriod"/>
              <a:defRPr/>
            </a:pPr>
            <a:r>
              <a:rPr lang="pl-PL" dirty="0"/>
              <a:t>Daje ona krótkie rezultaty i  słabe wyniki, a osiąganie słabych wyników może prowadzić do żalu i nienawiści do siebie.</a:t>
            </a:r>
            <a:endParaRPr lang="en-IE" dirty="0"/>
          </a:p>
          <a:p>
            <a:pPr marL="457200" indent="-457200" fontAlgn="auto">
              <a:spcAft>
                <a:spcPts val="0"/>
              </a:spcAft>
              <a:buClr>
                <a:srgbClr val="E95273"/>
              </a:buClr>
              <a:buFont typeface="+mj-lt"/>
              <a:buAutoNum type="arabicPeriod"/>
              <a:defRPr/>
            </a:pPr>
            <a:r>
              <a:rPr lang="pl-PL" dirty="0"/>
              <a:t>Kariera </a:t>
            </a:r>
            <a:r>
              <a:rPr lang="pl-PL" dirty="0" err="1"/>
              <a:t>prokrastynatora</a:t>
            </a:r>
            <a:r>
              <a:rPr lang="pl-PL" dirty="0"/>
              <a:t>, w której panika jest regularnie obecna, oznacza, że ​​nie przeznacza się czasu na przedsięwzięcia, które poszerzają nasze doświadczenia oraz wzbogacają nasze życie.</a:t>
            </a:r>
            <a:r>
              <a:rPr lang="en-IE" dirty="0"/>
              <a:t>.</a:t>
            </a:r>
          </a:p>
          <a:p>
            <a:pPr fontAlgn="auto">
              <a:spcAft>
                <a:spcPts val="0"/>
              </a:spcAft>
              <a:buFont typeface="Arial"/>
              <a:buNone/>
              <a:defRPr/>
            </a:pPr>
            <a:endParaRPr lang="en-IE"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ED49D03-7D4A-D14C-AF27-CC5B309DBE61}"/>
              </a:ext>
            </a:extLst>
          </p:cNvPr>
          <p:cNvSpPr txBox="1">
            <a:spLocks/>
          </p:cNvSpPr>
          <p:nvPr/>
        </p:nvSpPr>
        <p:spPr>
          <a:xfrm>
            <a:off x="641350" y="1587500"/>
            <a:ext cx="4233863" cy="3175000"/>
          </a:xfrm>
          <a:custGeom>
            <a:avLst/>
            <a:gdLst>
              <a:gd name="connsiteX0" fmla="*/ 407528 w 6061010"/>
              <a:gd name="connsiteY0" fmla="*/ 0 h 6858000"/>
              <a:gd name="connsiteX1" fmla="*/ 6061010 w 6061010"/>
              <a:gd name="connsiteY1" fmla="*/ 0 h 6858000"/>
              <a:gd name="connsiteX2" fmla="*/ 6061010 w 6061010"/>
              <a:gd name="connsiteY2" fmla="*/ 6858000 h 6858000"/>
              <a:gd name="connsiteX3" fmla="*/ 0 w 6061010"/>
              <a:gd name="connsiteY3" fmla="*/ 6858000 h 6858000"/>
              <a:gd name="connsiteX4" fmla="*/ 118265 w 6061010"/>
              <a:gd name="connsiteY4" fmla="*/ 6755557 h 6858000"/>
              <a:gd name="connsiteX5" fmla="*/ 1676931 w 6061010"/>
              <a:gd name="connsiteY5" fmla="*/ 3233965 h 6858000"/>
              <a:gd name="connsiteX6" fmla="*/ 441018 w 6061010"/>
              <a:gd name="connsiteY6" fmla="*/ 3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010" h="685800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p:spPr>
        <p:txBody>
          <a:bodyPr vert="horz" wrap="square"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ct val="0"/>
              </a:spcBef>
            </a:pPr>
            <a:r>
              <a:rPr lang="pl-PL" sz="3200" dirty="0">
                <a:solidFill>
                  <a:schemeClr val="bg1"/>
                </a:solidFill>
              </a:rPr>
              <a:t>W przypadku kobiet uruchomienie może być niemożliwe. Zazwyczaj kobiety chcą, aby wszystko było w 99% idealne. Jeśli nie, mogą się nie uruchomić. Wszystko sprowadza się do braku lęku. Odwaga jest wszystkim</a:t>
            </a:r>
          </a:p>
          <a:p>
            <a:pPr algn="ctr">
              <a:spcBef>
                <a:spcPct val="0"/>
              </a:spcBef>
            </a:pPr>
            <a:endParaRPr lang="pl-PL" sz="3200" dirty="0">
              <a:solidFill>
                <a:schemeClr val="bg1"/>
              </a:solidFill>
            </a:endParaRPr>
          </a:p>
        </p:txBody>
      </p:sp>
      <p:sp>
        <p:nvSpPr>
          <p:cNvPr id="16" name="Rectangle 10">
            <a:extLst>
              <a:ext uri="{FF2B5EF4-FFF2-40B4-BE49-F238E27FC236}">
                <a16:creationId xmlns:a16="http://schemas.microsoft.com/office/drawing/2014/main" id="{4C84AA70-5991-0F43-BF74-63F683C5A74C}"/>
              </a:ext>
            </a:extLst>
          </p:cNvPr>
          <p:cNvSpPr>
            <a:spLocks noChangeArrowheads="1"/>
          </p:cNvSpPr>
          <p:nvPr/>
        </p:nvSpPr>
        <p:spPr bwMode="auto">
          <a:xfrm>
            <a:off x="514350" y="4956472"/>
            <a:ext cx="4810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IE" b="1" dirty="0">
                <a:solidFill>
                  <a:schemeClr val="bg1"/>
                </a:solidFill>
              </a:rPr>
              <a:t>DR ANGLE</a:t>
            </a:r>
          </a:p>
          <a:p>
            <a:pPr algn="ctr" eaLnBrk="1" hangingPunct="1"/>
            <a:r>
              <a:rPr lang="en-IE" dirty="0" err="1">
                <a:solidFill>
                  <a:schemeClr val="bg1"/>
                </a:solidFill>
              </a:rPr>
              <a:t>Prezes</a:t>
            </a:r>
            <a:r>
              <a:rPr lang="en-IE" dirty="0">
                <a:solidFill>
                  <a:schemeClr val="bg1"/>
                </a:solidFill>
              </a:rPr>
              <a:t> </a:t>
            </a:r>
            <a:r>
              <a:rPr lang="en-IE" dirty="0">
                <a:solidFill>
                  <a:schemeClr val="bg1"/>
                </a:solidFill>
                <a:hlinkClick r:id="rId2">
                  <a:extLst>
                    <a:ext uri="{A12FA001-AC4F-418D-AE19-62706E023703}">
                      <ahyp:hlinkClr xmlns:ahyp="http://schemas.microsoft.com/office/drawing/2018/hyperlinkcolor" val="tx"/>
                    </a:ext>
                  </a:extLst>
                </a:hlinkClick>
              </a:rPr>
              <a:t> Ixcela, Inc.</a:t>
            </a:r>
            <a:r>
              <a:rPr lang="en-IE" dirty="0">
                <a:solidFill>
                  <a:schemeClr val="bg1"/>
                </a:solidFill>
              </a:rPr>
              <a:t>(</a:t>
            </a:r>
            <a:r>
              <a:rPr lang="pl-PL" dirty="0" err="1">
                <a:solidFill>
                  <a:schemeClr val="bg1"/>
                </a:solidFill>
              </a:rPr>
              <a:t>irma</a:t>
            </a:r>
            <a:r>
              <a:rPr lang="pl-PL" dirty="0">
                <a:solidFill>
                  <a:schemeClr val="bg1"/>
                </a:solidFill>
              </a:rPr>
              <a:t> biotechnologiczna</a:t>
            </a:r>
          </a:p>
          <a:p>
            <a:pPr algn="ctr" eaLnBrk="1" hangingPunct="1"/>
            <a:r>
              <a:rPr lang="pl-PL" dirty="0">
                <a:solidFill>
                  <a:schemeClr val="bg1"/>
                </a:solidFill>
              </a:rPr>
              <a:t>koncentruje się na specjalistycznym leczeniu zdrowia jelit</a:t>
            </a:r>
            <a:r>
              <a:rPr lang="en-IE" dirty="0">
                <a:solidFill>
                  <a:schemeClr val="bg1"/>
                </a:solidFill>
              </a:rPr>
              <a:t>).</a:t>
            </a:r>
            <a:endParaRPr lang="en-IE" altLang="x-none" dirty="0">
              <a:solidFill>
                <a:schemeClr val="bg1"/>
              </a:solidFill>
            </a:endParaRPr>
          </a:p>
        </p:txBody>
      </p:sp>
      <p:pic>
        <p:nvPicPr>
          <p:cNvPr id="23" name="Picture Placeholder 22">
            <a:extLst>
              <a:ext uri="{FF2B5EF4-FFF2-40B4-BE49-F238E27FC236}">
                <a16:creationId xmlns:a16="http://schemas.microsoft.com/office/drawing/2014/main" id="{26BD791D-8A4A-824B-92A3-E1D5D0D194FB}"/>
              </a:ext>
            </a:extLst>
          </p:cNvPr>
          <p:cNvPicPr>
            <a:picLocks noGrp="1" noChangeAspect="1"/>
          </p:cNvPicPr>
          <p:nvPr>
            <p:ph type="pic" sz="quarter" idx="13"/>
          </p:nvPr>
        </p:nvPicPr>
        <p:blipFill>
          <a:blip r:embed="rId3"/>
          <a:srcRect t="35891" b="35891"/>
          <a:stretch>
            <a:fillRect/>
          </a:stretch>
        </p:blipFill>
        <p:spPr/>
      </p:pic>
      <p:sp>
        <p:nvSpPr>
          <p:cNvPr id="20" name="Text Placeholder 6">
            <a:extLst>
              <a:ext uri="{FF2B5EF4-FFF2-40B4-BE49-F238E27FC236}">
                <a16:creationId xmlns:a16="http://schemas.microsoft.com/office/drawing/2014/main" id="{5B9DBB96-4196-C743-87DD-E3BDC908B300}"/>
              </a:ext>
            </a:extLst>
          </p:cNvPr>
          <p:cNvSpPr>
            <a:spLocks noGrp="1"/>
          </p:cNvSpPr>
          <p:nvPr>
            <p:ph type="body" sz="quarter" idx="14"/>
          </p:nvPr>
        </p:nvSpPr>
        <p:spPr>
          <a:xfrm>
            <a:off x="4355306" y="4360862"/>
            <a:ext cx="785813" cy="1057275"/>
          </a:xfrm>
        </p:spPr>
        <p:txBody>
          <a:bodyPr>
            <a:normAutofit fontScale="92500" lnSpcReduction="20000"/>
          </a:bodyPr>
          <a:lstStyle/>
          <a:p>
            <a:pPr algn="ctr"/>
            <a:r>
              <a:rPr lang="en-US" altLang="x-none" sz="8900" dirty="0"/>
              <a:t>” </a:t>
            </a:r>
          </a:p>
        </p:txBody>
      </p:sp>
      <p:sp>
        <p:nvSpPr>
          <p:cNvPr id="21" name="Text Placeholder 7">
            <a:extLst>
              <a:ext uri="{FF2B5EF4-FFF2-40B4-BE49-F238E27FC236}">
                <a16:creationId xmlns:a16="http://schemas.microsoft.com/office/drawing/2014/main" id="{97C5C17E-3B60-4845-A960-47EB7E4DDD60}"/>
              </a:ext>
            </a:extLst>
          </p:cNvPr>
          <p:cNvSpPr>
            <a:spLocks noGrp="1"/>
          </p:cNvSpPr>
          <p:nvPr>
            <p:ph type="body" sz="quarter" idx="15"/>
          </p:nvPr>
        </p:nvSpPr>
        <p:spPr>
          <a:xfrm>
            <a:off x="73819" y="985837"/>
            <a:ext cx="1135062" cy="1203325"/>
          </a:xfrm>
        </p:spPr>
        <p:txBody>
          <a:bodyPr rtlCol="0">
            <a:normAutofit fontScale="92500" lnSpcReduction="10000"/>
          </a:bodyPr>
          <a:lstStyle/>
          <a:p>
            <a:pPr algn="ctr" fontAlgn="auto">
              <a:spcAft>
                <a:spcPts val="0"/>
              </a:spcAft>
              <a:buFont typeface="Arial"/>
              <a:buNone/>
              <a:defRPr/>
            </a:pPr>
            <a:r>
              <a:rPr lang="en-US" dirty="0"/>
              <a:t>“</a:t>
            </a:r>
          </a:p>
        </p:txBody>
      </p:sp>
      <p:pic>
        <p:nvPicPr>
          <p:cNvPr id="24" name="Picture Placeholder 8" descr="A picture containing table, many, white&#10;&#10;Description automatically generated">
            <a:extLst>
              <a:ext uri="{FF2B5EF4-FFF2-40B4-BE49-F238E27FC236}">
                <a16:creationId xmlns:a16="http://schemas.microsoft.com/office/drawing/2014/main" id="{B85ECED9-9199-FE49-971B-956A68B69D66}"/>
              </a:ext>
            </a:extLst>
          </p:cNvPr>
          <p:cNvPicPr>
            <a:picLocks noChangeAspect="1"/>
          </p:cNvPicPr>
          <p:nvPr/>
        </p:nvPicPr>
        <p:blipFill rotWithShape="1">
          <a:blip r:embed="rId4"/>
          <a:srcRect l="-12716" t="-59333" r="12716" b="7797"/>
          <a:stretch/>
        </p:blipFill>
        <p:spPr>
          <a:xfrm>
            <a:off x="5213011" y="-11935"/>
            <a:ext cx="6943999" cy="6858000"/>
          </a:xfrm>
          <a:custGeom>
            <a:avLst/>
            <a:gdLst>
              <a:gd name="connsiteX0" fmla="*/ 407528 w 6061010"/>
              <a:gd name="connsiteY0" fmla="*/ 0 h 6858000"/>
              <a:gd name="connsiteX1" fmla="*/ 6061010 w 6061010"/>
              <a:gd name="connsiteY1" fmla="*/ 0 h 6858000"/>
              <a:gd name="connsiteX2" fmla="*/ 6061010 w 6061010"/>
              <a:gd name="connsiteY2" fmla="*/ 6858000 h 6858000"/>
              <a:gd name="connsiteX3" fmla="*/ 0 w 6061010"/>
              <a:gd name="connsiteY3" fmla="*/ 6858000 h 6858000"/>
              <a:gd name="connsiteX4" fmla="*/ 118265 w 6061010"/>
              <a:gd name="connsiteY4" fmla="*/ 6755557 h 6858000"/>
              <a:gd name="connsiteX5" fmla="*/ 1676931 w 6061010"/>
              <a:gd name="connsiteY5" fmla="*/ 3233965 h 6858000"/>
              <a:gd name="connsiteX6" fmla="*/ 441018 w 6061010"/>
              <a:gd name="connsiteY6" fmla="*/ 3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010" h="6858000">
                <a:moveTo>
                  <a:pt x="407528" y="0"/>
                </a:moveTo>
                <a:lnTo>
                  <a:pt x="6061010" y="0"/>
                </a:lnTo>
                <a:lnTo>
                  <a:pt x="6061010" y="6858000"/>
                </a:lnTo>
                <a:lnTo>
                  <a:pt x="0" y="6858000"/>
                </a:lnTo>
                <a:lnTo>
                  <a:pt x="118265" y="6755557"/>
                </a:lnTo>
                <a:cubicBezTo>
                  <a:pt x="1075786" y="5885276"/>
                  <a:pt x="1676931" y="4629823"/>
                  <a:pt x="1676931" y="3233965"/>
                </a:cubicBezTo>
                <a:cubicBezTo>
                  <a:pt x="1676931" y="2002326"/>
                  <a:pt x="1208911" y="879999"/>
                  <a:pt x="441018" y="35127"/>
                </a:cubicBezTo>
                <a:close/>
              </a:path>
            </a:pathLst>
          </a:custGeom>
        </p:spPr>
      </p:pic>
      <p:pic>
        <p:nvPicPr>
          <p:cNvPr id="25" name="Picture 24">
            <a:extLst>
              <a:ext uri="{FF2B5EF4-FFF2-40B4-BE49-F238E27FC236}">
                <a16:creationId xmlns:a16="http://schemas.microsoft.com/office/drawing/2014/main" id="{9D5B74C5-7544-C04D-AB8B-CE4B43DEB4E6}"/>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29937"/>
          <a:stretch/>
        </p:blipFill>
        <p:spPr>
          <a:xfrm>
            <a:off x="4814669" y="-11935"/>
            <a:ext cx="2122766" cy="1482414"/>
          </a:xfrm>
          <a:prstGeom prst="rect">
            <a:avLst/>
          </a:prstGeom>
        </p:spPr>
      </p:pic>
      <p:pic>
        <p:nvPicPr>
          <p:cNvPr id="26" name="Picture 25">
            <a:extLst>
              <a:ext uri="{FF2B5EF4-FFF2-40B4-BE49-F238E27FC236}">
                <a16:creationId xmlns:a16="http://schemas.microsoft.com/office/drawing/2014/main" id="{6DFB42C8-B334-E141-A7B8-515CF06BF0D0}"/>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573233" y="5441444"/>
            <a:ext cx="1045533" cy="1019460"/>
          </a:xfrm>
          <a:prstGeom prst="rect">
            <a:avLst/>
          </a:prstGeom>
        </p:spPr>
      </p:pic>
    </p:spTree>
    <p:extLst>
      <p:ext uri="{BB962C8B-B14F-4D97-AF65-F5344CB8AC3E}">
        <p14:creationId xmlns:p14="http://schemas.microsoft.com/office/powerpoint/2010/main" val="3061253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888" b="888"/>
          <a:stretch/>
        </p:blipFill>
        <p:spPr/>
      </p:pic>
      <p:sp>
        <p:nvSpPr>
          <p:cNvPr id="6" name="Text Placeholder 5"/>
          <p:cNvSpPr>
            <a:spLocks noGrp="1"/>
          </p:cNvSpPr>
          <p:nvPr>
            <p:ph type="body" sz="quarter" idx="13"/>
          </p:nvPr>
        </p:nvSpPr>
        <p:spPr>
          <a:xfrm>
            <a:off x="155479" y="0"/>
            <a:ext cx="4877040" cy="906698"/>
          </a:xfrm>
        </p:spPr>
        <p:txBody>
          <a:bodyPr>
            <a:noAutofit/>
          </a:bodyPr>
          <a:lstStyle/>
          <a:p>
            <a:r>
              <a:rPr lang="pl-PL" altLang="ja-JP" b="1" dirty="0">
                <a:solidFill>
                  <a:srgbClr val="E63275"/>
                </a:solidFill>
              </a:rPr>
              <a:t>Cechą wielkich przywódców jest odwaga</a:t>
            </a:r>
            <a:r>
              <a:rPr lang="en-US" altLang="ja-JP" b="1" dirty="0">
                <a:solidFill>
                  <a:srgbClr val="E63275"/>
                </a:solidFill>
              </a:rPr>
              <a:t>!</a:t>
            </a:r>
          </a:p>
        </p:txBody>
      </p:sp>
      <p:sp>
        <p:nvSpPr>
          <p:cNvPr id="7" name="Text Placeholder 6"/>
          <p:cNvSpPr>
            <a:spLocks noGrp="1"/>
          </p:cNvSpPr>
          <p:nvPr>
            <p:ph type="body" sz="quarter" idx="14"/>
          </p:nvPr>
        </p:nvSpPr>
        <p:spPr/>
        <p:txBody>
          <a:bodyPr/>
          <a:lstStyle/>
          <a:p>
            <a:r>
              <a:rPr kumimoji="1" lang="pl-PL" altLang="ja-JP" sz="2000" dirty="0">
                <a:solidFill>
                  <a:srgbClr val="525252"/>
                </a:solidFill>
              </a:rPr>
              <a:t>Okazuje się, że kluczem do odwagi jest twój system wsparcia i znajomości.</a:t>
            </a:r>
          </a:p>
          <a:p>
            <a:endParaRPr kumimoji="1" lang="pl-PL" altLang="ja-JP" sz="2000" dirty="0">
              <a:solidFill>
                <a:srgbClr val="525252"/>
              </a:solidFill>
            </a:endParaRPr>
          </a:p>
          <a:p>
            <a:r>
              <a:rPr kumimoji="1" lang="pl-PL" altLang="ja-JP" sz="2000" dirty="0">
                <a:solidFill>
                  <a:srgbClr val="525252"/>
                </a:solidFill>
              </a:rPr>
              <a:t>„</a:t>
            </a:r>
            <a:r>
              <a:rPr kumimoji="1" lang="pl-PL" altLang="ja-JP" sz="2000" i="1" dirty="0">
                <a:solidFill>
                  <a:srgbClr val="525252"/>
                </a:solidFill>
              </a:rPr>
              <a:t>Gdy wiemy bez cienia wątpliwości, że ktoś nam wierzy, daje nam odwagę do działania, ktoś po naszej stronie ma wiatr w żaglu, pracujemy bardzo ciężko, ponieważ chcemy udowodnić, że ich poświęcenie było dla nas warte… widzimy lidera, którego podziwiamy, działa z odwagą, co dodaje nam odwagi ...”</a:t>
            </a:r>
            <a:endParaRPr kumimoji="1" lang="ja-JP" altLang="en-US" sz="2000" i="1" dirty="0">
              <a:solidFill>
                <a:srgbClr val="525252"/>
              </a:solidFill>
            </a:endParaRPr>
          </a:p>
          <a:p>
            <a:endParaRPr lang="en-US" dirty="0"/>
          </a:p>
        </p:txBody>
      </p:sp>
      <p:sp>
        <p:nvSpPr>
          <p:cNvPr id="10" name="Star: 6 Points 10"/>
          <p:cNvSpPr/>
          <p:nvPr/>
        </p:nvSpPr>
        <p:spPr>
          <a:xfrm>
            <a:off x="9611859" y="351779"/>
            <a:ext cx="1628775" cy="1885950"/>
          </a:xfrm>
          <a:prstGeom prst="star6">
            <a:avLst/>
          </a:prstGeom>
          <a:solidFill>
            <a:srgbClr val="E63275"/>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Film</a:t>
            </a:r>
            <a:endParaRPr lang="en-IE" b="1" dirty="0"/>
          </a:p>
        </p:txBody>
      </p:sp>
    </p:spTree>
    <p:extLst>
      <p:ext uri="{BB962C8B-B14F-4D97-AF65-F5344CB8AC3E}">
        <p14:creationId xmlns:p14="http://schemas.microsoft.com/office/powerpoint/2010/main" val="2038053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69038" y="397396"/>
            <a:ext cx="5300797" cy="1025618"/>
          </a:xfrm>
        </p:spPr>
        <p:txBody>
          <a:bodyPr>
            <a:noAutofit/>
          </a:bodyPr>
          <a:lstStyle/>
          <a:p>
            <a:r>
              <a:rPr lang="pl-PL" b="1" dirty="0">
                <a:solidFill>
                  <a:srgbClr val="E63275"/>
                </a:solidFill>
              </a:rPr>
              <a:t>Studium Przypadku</a:t>
            </a:r>
            <a:r>
              <a:rPr lang="en-US" b="1" dirty="0">
                <a:solidFill>
                  <a:srgbClr val="E63275"/>
                </a:solidFill>
              </a:rPr>
              <a:t>: </a:t>
            </a:r>
            <a:r>
              <a:rPr lang="pl-PL" sz="3000" b="1" dirty="0">
                <a:solidFill>
                  <a:schemeClr val="bg2">
                    <a:lumMod val="50000"/>
                  </a:schemeClr>
                </a:solidFill>
              </a:rPr>
              <a:t>Wywiad z założycielką </a:t>
            </a:r>
            <a:r>
              <a:rPr lang="en-US" sz="3000" b="1" dirty="0"/>
              <a:t>Dr. Eris Cosmetics</a:t>
            </a:r>
          </a:p>
        </p:txBody>
      </p:sp>
      <p:sp>
        <p:nvSpPr>
          <p:cNvPr id="3" name="Text Placeholder 2"/>
          <p:cNvSpPr>
            <a:spLocks noGrp="1"/>
          </p:cNvSpPr>
          <p:nvPr>
            <p:ph type="body" sz="quarter" idx="14"/>
          </p:nvPr>
        </p:nvSpPr>
        <p:spPr>
          <a:xfrm>
            <a:off x="3788359" y="2213850"/>
            <a:ext cx="7407087" cy="3975101"/>
          </a:xfrm>
        </p:spPr>
        <p:txBody>
          <a:bodyPr/>
          <a:lstStyle/>
          <a:p>
            <a:r>
              <a:rPr lang="en-US" b="1" dirty="0">
                <a:solidFill>
                  <a:srgbClr val="E63275"/>
                </a:solidFill>
              </a:rPr>
              <a:t>T</a:t>
            </a:r>
            <a:r>
              <a:rPr lang="pl-PL" b="1" dirty="0" err="1">
                <a:solidFill>
                  <a:srgbClr val="E63275"/>
                </a:solidFill>
              </a:rPr>
              <a:t>ytuł</a:t>
            </a:r>
            <a:r>
              <a:rPr lang="en-US" b="1" dirty="0">
                <a:solidFill>
                  <a:srgbClr val="E63275"/>
                </a:solidFill>
              </a:rPr>
              <a:t>: </a:t>
            </a:r>
            <a:r>
              <a:rPr lang="pl-PL" dirty="0">
                <a:solidFill>
                  <a:schemeClr val="bg2">
                    <a:lumMod val="50000"/>
                  </a:schemeClr>
                </a:solidFill>
              </a:rPr>
              <a:t>Możliwości biznesowe oraz przeszkody które napotkała</a:t>
            </a:r>
            <a:endParaRPr lang="en-US" dirty="0">
              <a:solidFill>
                <a:schemeClr val="bg2">
                  <a:lumMod val="50000"/>
                </a:schemeClr>
              </a:solidFill>
            </a:endParaRPr>
          </a:p>
          <a:p>
            <a:r>
              <a:rPr lang="pl-PL" b="1" dirty="0">
                <a:solidFill>
                  <a:srgbClr val="E63275"/>
                </a:solidFill>
              </a:rPr>
              <a:t>Opis</a:t>
            </a:r>
            <a:r>
              <a:rPr lang="en-IE" b="1" dirty="0">
                <a:solidFill>
                  <a:srgbClr val="E63275"/>
                </a:solidFill>
              </a:rPr>
              <a:t>:</a:t>
            </a:r>
            <a:r>
              <a:rPr lang="pl-PL" dirty="0">
                <a:solidFill>
                  <a:schemeClr val="bg2">
                    <a:lumMod val="50000"/>
                  </a:schemeClr>
                </a:solidFill>
              </a:rPr>
              <a:t>Dr Irena Eris opisuje swoje początki w biznesie i sposób, w jaki przeszła przez wszystkie etapy działalności, od samego początku do dobrze rozwiniętej i dobrze prosperującej firmy. Ten film informuje o możliwościach biznesowych, a także o przeszkodach, które kobiety mogą napotkać na ścieżce kariery</a:t>
            </a:r>
            <a:r>
              <a:rPr lang="en-GB" dirty="0">
                <a:solidFill>
                  <a:schemeClr val="bg2">
                    <a:lumMod val="50000"/>
                  </a:schemeClr>
                </a:solidFill>
              </a:rPr>
              <a:t>.</a:t>
            </a:r>
            <a:endParaRPr lang="en-IE" dirty="0">
              <a:solidFill>
                <a:schemeClr val="bg2">
                  <a:lumMod val="50000"/>
                </a:schemeClr>
              </a:solidFill>
            </a:endParaRPr>
          </a:p>
          <a:p>
            <a:r>
              <a:rPr lang="pl-PL" b="1" dirty="0">
                <a:solidFill>
                  <a:srgbClr val="E63275"/>
                </a:solidFill>
              </a:rPr>
              <a:t>Film</a:t>
            </a:r>
            <a:r>
              <a:rPr lang="en-IE" b="1" dirty="0">
                <a:solidFill>
                  <a:srgbClr val="E63275"/>
                </a:solidFill>
              </a:rPr>
              <a:t>: </a:t>
            </a:r>
            <a:r>
              <a:rPr lang="pl-PL" dirty="0">
                <a:solidFill>
                  <a:schemeClr val="bg2">
                    <a:lumMod val="50000"/>
                  </a:schemeClr>
                </a:solidFill>
              </a:rPr>
              <a:t>Wywiad ze współzałożycielką</a:t>
            </a:r>
            <a:r>
              <a:rPr lang="en-US" dirty="0">
                <a:solidFill>
                  <a:schemeClr val="bg2">
                    <a:lumMod val="50000"/>
                  </a:schemeClr>
                </a:solidFill>
              </a:rPr>
              <a:t> </a:t>
            </a:r>
            <a:r>
              <a:rPr lang="en-US" b="1" dirty="0"/>
              <a:t>Dr. Eris Cosmetics</a:t>
            </a:r>
            <a:endParaRPr lang="en-US" dirty="0"/>
          </a:p>
        </p:txBody>
      </p:sp>
      <p:pic>
        <p:nvPicPr>
          <p:cNvPr id="1026" name="Picture 2" descr="Image result for polish flag">
            <a:extLst>
              <a:ext uri="{FF2B5EF4-FFF2-40B4-BE49-F238E27FC236}">
                <a16:creationId xmlns:a16="http://schemas.microsoft.com/office/drawing/2014/main" id="{9160E091-D7E2-4799-B838-760C77266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503" y="251670"/>
            <a:ext cx="2113266" cy="131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82E140-DC2D-483B-88E9-50AD63498414}"/>
              </a:ext>
            </a:extLst>
          </p:cNvPr>
          <p:cNvSpPr txBox="1"/>
          <p:nvPr/>
        </p:nvSpPr>
        <p:spPr>
          <a:xfrm>
            <a:off x="9852239" y="16642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POLAND</a:t>
            </a:r>
          </a:p>
        </p:txBody>
      </p:sp>
    </p:spTree>
    <p:extLst>
      <p:ext uri="{BB962C8B-B14F-4D97-AF65-F5344CB8AC3E}">
        <p14:creationId xmlns:p14="http://schemas.microsoft.com/office/powerpoint/2010/main" val="144688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43401" y="543123"/>
            <a:ext cx="5300797" cy="1025618"/>
          </a:xfrm>
        </p:spPr>
        <p:txBody>
          <a:bodyPr>
            <a:noAutofit/>
          </a:bodyPr>
          <a:lstStyle/>
          <a:p>
            <a:r>
              <a:rPr lang="pl-PL" b="1" dirty="0">
                <a:solidFill>
                  <a:srgbClr val="E63275"/>
                </a:solidFill>
              </a:rPr>
              <a:t>Studium Przypadku</a:t>
            </a:r>
            <a:r>
              <a:rPr lang="en-US" b="1" dirty="0">
                <a:solidFill>
                  <a:srgbClr val="E63275"/>
                </a:solidFill>
              </a:rPr>
              <a:t>:</a:t>
            </a:r>
            <a:r>
              <a:rPr lang="en-US" dirty="0">
                <a:solidFill>
                  <a:schemeClr val="bg2">
                    <a:lumMod val="50000"/>
                  </a:schemeClr>
                </a:solidFill>
              </a:rPr>
              <a:t> </a:t>
            </a:r>
            <a:r>
              <a:rPr lang="pl-PL" sz="3000" dirty="0">
                <a:solidFill>
                  <a:schemeClr val="bg2">
                    <a:lumMod val="50000"/>
                  </a:schemeClr>
                </a:solidFill>
              </a:rPr>
              <a:t>Wywiad z Ewą Dudek</a:t>
            </a:r>
            <a:r>
              <a:rPr lang="en-US" sz="3000" b="1" dirty="0"/>
              <a:t>, e-commerce</a:t>
            </a:r>
            <a:endParaRPr lang="en-US" sz="3000" dirty="0"/>
          </a:p>
        </p:txBody>
      </p:sp>
      <p:sp>
        <p:nvSpPr>
          <p:cNvPr id="3" name="Text Placeholder 2"/>
          <p:cNvSpPr>
            <a:spLocks noGrp="1"/>
          </p:cNvSpPr>
          <p:nvPr>
            <p:ph type="body" sz="quarter" idx="14"/>
          </p:nvPr>
        </p:nvSpPr>
        <p:spPr>
          <a:xfrm>
            <a:off x="2917839" y="2112481"/>
            <a:ext cx="8934930" cy="3975101"/>
          </a:xfrm>
        </p:spPr>
        <p:txBody>
          <a:bodyPr/>
          <a:lstStyle/>
          <a:p>
            <a:r>
              <a:rPr lang="en-US" b="1" dirty="0">
                <a:solidFill>
                  <a:srgbClr val="E63275"/>
                </a:solidFill>
              </a:rPr>
              <a:t>T</a:t>
            </a:r>
            <a:r>
              <a:rPr lang="pl-PL" b="1" dirty="0" err="1">
                <a:solidFill>
                  <a:srgbClr val="E63275"/>
                </a:solidFill>
              </a:rPr>
              <a:t>ytuł</a:t>
            </a:r>
            <a:r>
              <a:rPr lang="en-US" b="1" dirty="0">
                <a:solidFill>
                  <a:srgbClr val="E63275"/>
                </a:solidFill>
              </a:rPr>
              <a:t>: </a:t>
            </a:r>
            <a:r>
              <a:rPr lang="pl-PL" dirty="0">
                <a:solidFill>
                  <a:schemeClr val="bg2">
                    <a:lumMod val="50000"/>
                  </a:schemeClr>
                </a:solidFill>
              </a:rPr>
              <a:t>Upór doprowadził ją do sukcesu</a:t>
            </a:r>
            <a:endParaRPr lang="en-US" dirty="0">
              <a:solidFill>
                <a:schemeClr val="bg2">
                  <a:lumMod val="50000"/>
                </a:schemeClr>
              </a:solidFill>
            </a:endParaRPr>
          </a:p>
          <a:p>
            <a:r>
              <a:rPr lang="en-IE" b="1" dirty="0">
                <a:solidFill>
                  <a:srgbClr val="E63275"/>
                </a:solidFill>
              </a:rPr>
              <a:t>Description:</a:t>
            </a:r>
            <a:r>
              <a:rPr lang="pl-PL" b="1" dirty="0">
                <a:solidFill>
                  <a:srgbClr val="E63275"/>
                </a:solidFill>
              </a:rPr>
              <a:t> </a:t>
            </a:r>
            <a:r>
              <a:rPr lang="pl-PL" dirty="0">
                <a:solidFill>
                  <a:schemeClr val="bg2">
                    <a:lumMod val="50000"/>
                  </a:schemeClr>
                </a:solidFill>
              </a:rPr>
              <a:t>Wywiad z Ewą Dudek, twórcą pierwszej sieci afiliacyjnej w Polsce dla e-commerce. Działają na rynku od 10 lat, a pomysł stworzenia takiego biznesu zrodził się dzięki doświadczeniu, które Ewa zdobyła podczas pracy w Londynie. Początki nie były najłatwiejsze, ale sukces wymaga poświęceń i błędów. Film zawiera informacje o przeszkodach, które można napotkać w trakcie zakładania i prowadzenia firmy</a:t>
            </a:r>
            <a:r>
              <a:rPr lang="pl-PL" b="1" dirty="0">
                <a:solidFill>
                  <a:srgbClr val="E63275"/>
                </a:solidFill>
              </a:rPr>
              <a:t>.</a:t>
            </a:r>
            <a:r>
              <a:rPr lang="en-IE" b="1" dirty="0">
                <a:solidFill>
                  <a:srgbClr val="E63275"/>
                </a:solidFill>
              </a:rPr>
              <a:t> </a:t>
            </a:r>
            <a:endParaRPr lang="pl-PL" b="1" dirty="0">
              <a:solidFill>
                <a:srgbClr val="E63275"/>
              </a:solidFill>
            </a:endParaRPr>
          </a:p>
          <a:p>
            <a:r>
              <a:rPr lang="pl-PL" b="1" dirty="0">
                <a:solidFill>
                  <a:srgbClr val="E63275"/>
                </a:solidFill>
              </a:rPr>
              <a:t>Film:</a:t>
            </a:r>
            <a:r>
              <a:rPr lang="en-IE" b="1" dirty="0">
                <a:solidFill>
                  <a:srgbClr val="E63275"/>
                </a:solidFill>
              </a:rPr>
              <a:t> </a:t>
            </a:r>
            <a:r>
              <a:rPr lang="en-US" u="sng" dirty="0">
                <a:hlinkClick r:id="rId2"/>
              </a:rPr>
              <a:t>https://www.youtube.com/watch?v=lRS14j4Podg&amp;list=PLENkEaHKvxkWrVTfrnWo3gFG5PUKsKOz_</a:t>
            </a:r>
            <a:endParaRPr lang="en-US" dirty="0"/>
          </a:p>
        </p:txBody>
      </p:sp>
      <p:pic>
        <p:nvPicPr>
          <p:cNvPr id="1026" name="Picture 2" descr="Image result for polish flag">
            <a:extLst>
              <a:ext uri="{FF2B5EF4-FFF2-40B4-BE49-F238E27FC236}">
                <a16:creationId xmlns:a16="http://schemas.microsoft.com/office/drawing/2014/main" id="{9160E091-D7E2-4799-B838-760C7726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503" y="251670"/>
            <a:ext cx="2113266" cy="1317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C16AB9-B606-46A7-B3D2-3D7C5B93EA99}"/>
              </a:ext>
            </a:extLst>
          </p:cNvPr>
          <p:cNvSpPr txBox="1"/>
          <p:nvPr/>
        </p:nvSpPr>
        <p:spPr>
          <a:xfrm>
            <a:off x="9852239" y="16642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POLAND</a:t>
            </a:r>
          </a:p>
        </p:txBody>
      </p:sp>
    </p:spTree>
    <p:extLst>
      <p:ext uri="{BB962C8B-B14F-4D97-AF65-F5344CB8AC3E}">
        <p14:creationId xmlns:p14="http://schemas.microsoft.com/office/powerpoint/2010/main" val="1601497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A0534-C289-4151-868B-69F8988EB3D7}"/>
              </a:ext>
            </a:extLst>
          </p:cNvPr>
          <p:cNvSpPr>
            <a:spLocks noGrp="1"/>
          </p:cNvSpPr>
          <p:nvPr>
            <p:ph type="body" sz="quarter" idx="13"/>
          </p:nvPr>
        </p:nvSpPr>
        <p:spPr/>
        <p:txBody>
          <a:bodyPr/>
          <a:lstStyle/>
          <a:p>
            <a:r>
              <a:rPr lang="pl-PL" b="1" dirty="0">
                <a:solidFill>
                  <a:srgbClr val="E63275"/>
                </a:solidFill>
              </a:rPr>
              <a:t>Studium Przypadku</a:t>
            </a:r>
            <a:r>
              <a:rPr lang="en-US" b="1" dirty="0">
                <a:solidFill>
                  <a:srgbClr val="E63275"/>
                </a:solidFill>
              </a:rPr>
              <a:t>: </a:t>
            </a:r>
            <a:r>
              <a:rPr lang="pl-PL" dirty="0">
                <a:solidFill>
                  <a:schemeClr val="bg2">
                    <a:lumMod val="50000"/>
                  </a:schemeClr>
                </a:solidFill>
              </a:rPr>
              <a:t>Kobieta Inżynier i sukces</a:t>
            </a:r>
            <a:endParaRPr lang="en-US" sz="3000" dirty="0">
              <a:solidFill>
                <a:schemeClr val="bg2">
                  <a:lumMod val="50000"/>
                </a:schemeClr>
              </a:solidFill>
            </a:endParaRPr>
          </a:p>
          <a:p>
            <a:endParaRPr lang="en-IE" dirty="0"/>
          </a:p>
        </p:txBody>
      </p:sp>
      <p:sp>
        <p:nvSpPr>
          <p:cNvPr id="6" name="Picture Placeholder 5">
            <a:extLst>
              <a:ext uri="{FF2B5EF4-FFF2-40B4-BE49-F238E27FC236}">
                <a16:creationId xmlns:a16="http://schemas.microsoft.com/office/drawing/2014/main" id="{BF7D60FD-CC15-4D55-AEDF-40F5FAD9D6CA}"/>
              </a:ext>
            </a:extLst>
          </p:cNvPr>
          <p:cNvSpPr>
            <a:spLocks noGrp="1"/>
          </p:cNvSpPr>
          <p:nvPr>
            <p:ph type="pic" sz="quarter" idx="15"/>
          </p:nvPr>
        </p:nvSpPr>
        <p:spPr/>
      </p:sp>
      <p:pic>
        <p:nvPicPr>
          <p:cNvPr id="7" name="Picture 6">
            <a:extLst>
              <a:ext uri="{FF2B5EF4-FFF2-40B4-BE49-F238E27FC236}">
                <a16:creationId xmlns:a16="http://schemas.microsoft.com/office/drawing/2014/main" id="{036B5F52-D2AD-44BA-8223-D9C7EB1640BC}"/>
              </a:ext>
            </a:extLst>
          </p:cNvPr>
          <p:cNvPicPr>
            <a:picLocks noChangeAspect="1"/>
          </p:cNvPicPr>
          <p:nvPr/>
        </p:nvPicPr>
        <p:blipFill>
          <a:blip r:embed="rId2"/>
          <a:stretch>
            <a:fillRect/>
          </a:stretch>
        </p:blipFill>
        <p:spPr>
          <a:xfrm>
            <a:off x="3357570" y="2027257"/>
            <a:ext cx="5070656" cy="3210566"/>
          </a:xfrm>
          <a:prstGeom prst="rect">
            <a:avLst/>
          </a:prstGeom>
        </p:spPr>
      </p:pic>
      <p:pic>
        <p:nvPicPr>
          <p:cNvPr id="8" name="Picture 7">
            <a:extLst>
              <a:ext uri="{FF2B5EF4-FFF2-40B4-BE49-F238E27FC236}">
                <a16:creationId xmlns:a16="http://schemas.microsoft.com/office/drawing/2014/main" id="{1E22A825-D9BA-4637-BE88-314A0AC377EA}"/>
              </a:ext>
            </a:extLst>
          </p:cNvPr>
          <p:cNvPicPr>
            <a:picLocks noChangeAspect="1"/>
          </p:cNvPicPr>
          <p:nvPr/>
        </p:nvPicPr>
        <p:blipFill>
          <a:blip r:embed="rId3"/>
          <a:stretch>
            <a:fillRect/>
          </a:stretch>
        </p:blipFill>
        <p:spPr>
          <a:xfrm>
            <a:off x="9765129" y="1893434"/>
            <a:ext cx="2087640" cy="1391760"/>
          </a:xfrm>
          <a:prstGeom prst="rect">
            <a:avLst/>
          </a:prstGeom>
        </p:spPr>
      </p:pic>
      <p:sp>
        <p:nvSpPr>
          <p:cNvPr id="9" name="TextBox 8">
            <a:extLst>
              <a:ext uri="{FF2B5EF4-FFF2-40B4-BE49-F238E27FC236}">
                <a16:creationId xmlns:a16="http://schemas.microsoft.com/office/drawing/2014/main" id="{2F9AB700-C8A9-4AD2-9608-9748BBFDABB1}"/>
              </a:ext>
            </a:extLst>
          </p:cNvPr>
          <p:cNvSpPr txBox="1"/>
          <p:nvPr/>
        </p:nvSpPr>
        <p:spPr>
          <a:xfrm>
            <a:off x="9865052" y="3542987"/>
            <a:ext cx="1887794" cy="461665"/>
          </a:xfrm>
          <a:prstGeom prst="rect">
            <a:avLst/>
          </a:prstGeom>
          <a:solidFill>
            <a:schemeClr val="bg1"/>
          </a:solidFill>
          <a:ln w="76200">
            <a:solidFill>
              <a:srgbClr val="FF0000"/>
            </a:solidFill>
          </a:ln>
        </p:spPr>
        <p:txBody>
          <a:bodyPr wrap="square" rtlCol="0">
            <a:spAutoFit/>
          </a:bodyPr>
          <a:lstStyle/>
          <a:p>
            <a:pPr algn="ctr">
              <a:spcBef>
                <a:spcPts val="600"/>
              </a:spcBef>
              <a:spcAft>
                <a:spcPts val="600"/>
              </a:spcAft>
            </a:pPr>
            <a:r>
              <a:rPr lang="en-IE" sz="2400" b="1" dirty="0">
                <a:solidFill>
                  <a:srgbClr val="FF0000"/>
                </a:solidFill>
              </a:rPr>
              <a:t>TURKEY</a:t>
            </a:r>
          </a:p>
        </p:txBody>
      </p:sp>
    </p:spTree>
    <p:extLst>
      <p:ext uri="{BB962C8B-B14F-4D97-AF65-F5344CB8AC3E}">
        <p14:creationId xmlns:p14="http://schemas.microsoft.com/office/powerpoint/2010/main" val="71965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7A0F8C-D993-4AD4-BAA6-8C153FFB8A13}"/>
              </a:ext>
            </a:extLst>
          </p:cNvPr>
          <p:cNvSpPr>
            <a:spLocks noGrp="1"/>
          </p:cNvSpPr>
          <p:nvPr>
            <p:ph type="body" sz="quarter" idx="25"/>
          </p:nvPr>
        </p:nvSpPr>
        <p:spPr>
          <a:xfrm>
            <a:off x="332508" y="4612984"/>
            <a:ext cx="11545518" cy="1356892"/>
          </a:xfrm>
        </p:spPr>
        <p:txBody>
          <a:bodyPr>
            <a:normAutofit/>
          </a:bodyPr>
          <a:lstStyle/>
          <a:p>
            <a:r>
              <a:rPr lang="pl-PL" dirty="0"/>
              <a:t>Przedsiębiorcy są siłą napędową każdej rozwijającej się gospodarki, poprzez wprowadzanie nowych produktów i usług oraz poprzez tworzenie miejsc pracy dla siebie i innych</a:t>
            </a:r>
            <a:endParaRPr lang="en-IE" dirty="0"/>
          </a:p>
        </p:txBody>
      </p:sp>
      <p:sp>
        <p:nvSpPr>
          <p:cNvPr id="4" name="Text Placeholder 3">
            <a:extLst>
              <a:ext uri="{FF2B5EF4-FFF2-40B4-BE49-F238E27FC236}">
                <a16:creationId xmlns:a16="http://schemas.microsoft.com/office/drawing/2014/main" id="{B3AA8070-90DC-4D9E-98ED-081DAC856C79}"/>
              </a:ext>
            </a:extLst>
          </p:cNvPr>
          <p:cNvSpPr>
            <a:spLocks noGrp="1"/>
          </p:cNvSpPr>
          <p:nvPr>
            <p:ph type="body" sz="quarter" idx="20"/>
          </p:nvPr>
        </p:nvSpPr>
        <p:spPr/>
        <p:txBody>
          <a:bodyPr/>
          <a:lstStyle/>
          <a:p>
            <a:r>
              <a:rPr lang="pl-PL" dirty="0"/>
              <a:t>Dlaczego przedsiębiorcy są ważni</a:t>
            </a:r>
            <a:r>
              <a:rPr lang="en-IE" dirty="0"/>
              <a:t>?</a:t>
            </a:r>
          </a:p>
        </p:txBody>
      </p:sp>
      <p:pic>
        <p:nvPicPr>
          <p:cNvPr id="13" name="Picture Placeholder 12" descr="A group of people posing for the camera&#10;&#10;Description automatically generated">
            <a:extLst>
              <a:ext uri="{FF2B5EF4-FFF2-40B4-BE49-F238E27FC236}">
                <a16:creationId xmlns:a16="http://schemas.microsoft.com/office/drawing/2014/main" id="{2E1D6E86-9ACE-4A3E-BABC-1724681A5D8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22754" b="22754"/>
          <a:stretch>
            <a:fillRect/>
          </a:stretch>
        </p:blipFill>
        <p:spPr/>
      </p:pic>
    </p:spTree>
    <p:extLst>
      <p:ext uri="{BB962C8B-B14F-4D97-AF65-F5344CB8AC3E}">
        <p14:creationId xmlns:p14="http://schemas.microsoft.com/office/powerpoint/2010/main" val="3600821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64330" y="333713"/>
            <a:ext cx="7407087" cy="939675"/>
          </a:xfrm>
        </p:spPr>
        <p:txBody>
          <a:bodyPr>
            <a:noAutofit/>
          </a:bodyPr>
          <a:lstStyle/>
          <a:p>
            <a:r>
              <a:rPr lang="pl-PL" b="1" dirty="0">
                <a:solidFill>
                  <a:srgbClr val="10B1A2"/>
                </a:solidFill>
              </a:rPr>
              <a:t>Witamy na początku Twojej inżynierskiej podróży po przedsiębiorczości!</a:t>
            </a:r>
          </a:p>
          <a:p>
            <a:endParaRPr lang="pl-PL" b="1" dirty="0">
              <a:solidFill>
                <a:srgbClr val="10B1A2"/>
              </a:solidFill>
            </a:endParaRPr>
          </a:p>
          <a:p>
            <a:endParaRPr lang="en-US" altLang="ja-JP" b="1" dirty="0">
              <a:solidFill>
                <a:srgbClr val="10B1A2"/>
              </a:solidFill>
            </a:endParaRPr>
          </a:p>
          <a:p>
            <a:endParaRPr lang="en-US" b="1" dirty="0"/>
          </a:p>
        </p:txBody>
      </p:sp>
      <p:sp>
        <p:nvSpPr>
          <p:cNvPr id="3" name="Text Placeholder 2"/>
          <p:cNvSpPr>
            <a:spLocks noGrp="1"/>
          </p:cNvSpPr>
          <p:nvPr>
            <p:ph type="body" sz="quarter" idx="14"/>
          </p:nvPr>
        </p:nvSpPr>
        <p:spPr>
          <a:xfrm>
            <a:off x="3212983" y="2079348"/>
            <a:ext cx="8356090" cy="3975101"/>
          </a:xfrm>
        </p:spPr>
        <p:txBody>
          <a:bodyPr/>
          <a:lstStyle/>
          <a:p>
            <a:pPr marL="342900" indent="-342900" fontAlgn="auto">
              <a:spcAft>
                <a:spcPts val="0"/>
              </a:spcAft>
              <a:buClr>
                <a:srgbClr val="E63275"/>
              </a:buClr>
              <a:buFont typeface="Wingdings" panose="05000000000000000000" pitchFamily="2" charset="2"/>
              <a:buChar char="ü"/>
              <a:defRPr/>
            </a:pPr>
            <a:r>
              <a:rPr lang="pl-PL" dirty="0"/>
              <a:t>Czy jesteś gotowy, aby rozpocząć podróż po STEM?</a:t>
            </a:r>
          </a:p>
          <a:p>
            <a:pPr marL="342900" indent="-342900" fontAlgn="auto">
              <a:spcAft>
                <a:spcPts val="0"/>
              </a:spcAft>
              <a:buClr>
                <a:srgbClr val="E63275"/>
              </a:buClr>
              <a:buFont typeface="Wingdings" panose="05000000000000000000" pitchFamily="2" charset="2"/>
              <a:buChar char="ü"/>
              <a:defRPr/>
            </a:pPr>
            <a:r>
              <a:rPr lang="pl-PL" dirty="0"/>
              <a:t>Czy masz silną propozycję biznesową i jeszcze silniejsze postanowienie?</a:t>
            </a:r>
          </a:p>
          <a:p>
            <a:pPr marL="342900" indent="-342900" fontAlgn="auto">
              <a:spcAft>
                <a:spcPts val="0"/>
              </a:spcAft>
              <a:buClr>
                <a:srgbClr val="E63275"/>
              </a:buClr>
              <a:buFont typeface="Wingdings" panose="05000000000000000000" pitchFamily="2" charset="2"/>
              <a:buChar char="ü"/>
              <a:defRPr/>
            </a:pPr>
            <a:r>
              <a:rPr lang="pl-PL" dirty="0"/>
              <a:t>Jak możesz się upewnić, że odniesiesz sukces?</a:t>
            </a:r>
          </a:p>
          <a:p>
            <a:pPr marL="342900" indent="-342900" fontAlgn="auto">
              <a:spcAft>
                <a:spcPts val="0"/>
              </a:spcAft>
              <a:buClr>
                <a:srgbClr val="E63275"/>
              </a:buClr>
              <a:buFont typeface="Wingdings" panose="05000000000000000000" pitchFamily="2" charset="2"/>
              <a:buChar char="ü"/>
              <a:defRPr/>
            </a:pPr>
            <a:r>
              <a:rPr lang="pl-PL" dirty="0"/>
              <a:t>Co zrobiły inne kobiety-przedsiębiorcy w różnych sytuacjach i dziedzinach STEM?</a:t>
            </a:r>
          </a:p>
          <a:p>
            <a:pPr marL="342900" indent="-342900" fontAlgn="auto">
              <a:spcAft>
                <a:spcPts val="0"/>
              </a:spcAft>
              <a:buClr>
                <a:srgbClr val="E63275"/>
              </a:buClr>
              <a:buFont typeface="Wingdings" panose="05000000000000000000" pitchFamily="2" charset="2"/>
              <a:buChar char="ü"/>
              <a:defRPr/>
            </a:pPr>
            <a:r>
              <a:rPr lang="pl-PL" dirty="0"/>
              <a:t>Skąd wiesz, że jesteś przedsiębiorcą?</a:t>
            </a:r>
          </a:p>
          <a:p>
            <a:pPr marL="342900" indent="-342900" fontAlgn="auto">
              <a:spcAft>
                <a:spcPts val="0"/>
              </a:spcAft>
              <a:buClr>
                <a:srgbClr val="E63275"/>
              </a:buClr>
              <a:buFont typeface="Wingdings" panose="05000000000000000000" pitchFamily="2" charset="2"/>
              <a:buChar char="ü"/>
              <a:defRPr/>
            </a:pPr>
            <a:r>
              <a:rPr lang="pl-PL" dirty="0"/>
              <a:t>Jak możesz pokonać wyzwania, takie jak nierówność płci?</a:t>
            </a:r>
          </a:p>
          <a:p>
            <a:pPr marL="342900" indent="-342900" fontAlgn="auto">
              <a:spcAft>
                <a:spcPts val="0"/>
              </a:spcAft>
              <a:buClr>
                <a:srgbClr val="E63275"/>
              </a:buClr>
              <a:buFont typeface="Wingdings" panose="05000000000000000000" pitchFamily="2" charset="2"/>
              <a:buChar char="ü"/>
              <a:defRPr/>
            </a:pPr>
            <a:r>
              <a:rPr lang="pl-PL" dirty="0"/>
              <a:t>Czy masz jakieś wątpliwości?</a:t>
            </a:r>
            <a:endParaRPr lang="en-US" dirty="0"/>
          </a:p>
        </p:txBody>
      </p:sp>
    </p:spTree>
    <p:extLst>
      <p:ext uri="{BB962C8B-B14F-4D97-AF65-F5344CB8AC3E}">
        <p14:creationId xmlns:p14="http://schemas.microsoft.com/office/powerpoint/2010/main" val="617277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21FF-CB89-4AC1-9640-6085732E2190}"/>
              </a:ext>
            </a:extLst>
          </p:cNvPr>
          <p:cNvSpPr>
            <a:spLocks noGrp="1"/>
          </p:cNvSpPr>
          <p:nvPr>
            <p:ph type="body" sz="quarter" idx="11"/>
          </p:nvPr>
        </p:nvSpPr>
        <p:spPr/>
        <p:txBody>
          <a:bodyPr/>
          <a:lstStyle/>
          <a:p>
            <a:r>
              <a:rPr lang="pl-PL" b="1" dirty="0"/>
              <a:t>DODATKOWA NAUKA</a:t>
            </a:r>
          </a:p>
          <a:p>
            <a:r>
              <a:rPr lang="pl-PL" sz="2400" b="1" dirty="0"/>
              <a:t>W tej sekcji przedstawiamy dodatkowe informacje na omawiane tematy, abyś </a:t>
            </a:r>
            <a:r>
              <a:rPr lang="pl-PL" sz="2400" b="1" dirty="0" err="1"/>
              <a:t>mógła</a:t>
            </a:r>
            <a:r>
              <a:rPr lang="pl-PL" sz="2400" b="1" dirty="0"/>
              <a:t> zgłębić swoją wiedzę</a:t>
            </a:r>
          </a:p>
          <a:p>
            <a:endParaRPr lang="pl-PL" sz="2400" b="1" dirty="0"/>
          </a:p>
          <a:p>
            <a:endParaRPr lang="en-IE" sz="2400" b="1" dirty="0"/>
          </a:p>
        </p:txBody>
      </p:sp>
    </p:spTree>
    <p:extLst>
      <p:ext uri="{BB962C8B-B14F-4D97-AF65-F5344CB8AC3E}">
        <p14:creationId xmlns:p14="http://schemas.microsoft.com/office/powerpoint/2010/main" val="70330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393372" y="342968"/>
            <a:ext cx="3774867" cy="906698"/>
          </a:xfrm>
        </p:spPr>
        <p:txBody>
          <a:bodyPr>
            <a:normAutofit fontScale="77500" lnSpcReduction="20000"/>
          </a:bodyPr>
          <a:lstStyle/>
          <a:p>
            <a:r>
              <a:rPr lang="pl-PL" altLang="ja-JP" b="1" dirty="0">
                <a:solidFill>
                  <a:srgbClr val="E95273"/>
                </a:solidFill>
              </a:rPr>
              <a:t>Radzenie sobie ze strachem przed porażką</a:t>
            </a:r>
            <a:endParaRPr lang="en-US" altLang="ja-JP" b="1" dirty="0">
              <a:solidFill>
                <a:srgbClr val="E95273"/>
              </a:solidFill>
            </a:endParaRPr>
          </a:p>
        </p:txBody>
      </p:sp>
      <p:sp>
        <p:nvSpPr>
          <p:cNvPr id="9" name="Text Placeholder 8"/>
          <p:cNvSpPr>
            <a:spLocks noGrp="1"/>
          </p:cNvSpPr>
          <p:nvPr>
            <p:ph type="body" sz="quarter" idx="17"/>
          </p:nvPr>
        </p:nvSpPr>
        <p:spPr/>
        <p:txBody>
          <a:bodyPr/>
          <a:lstStyle/>
          <a:p>
            <a:r>
              <a:rPr lang="en-IE" b="1" i="1" dirty="0" err="1"/>
              <a:t>Mellody</a:t>
            </a:r>
            <a:r>
              <a:rPr lang="en-IE" b="1" i="1" dirty="0"/>
              <a:t> Hobson</a:t>
            </a:r>
            <a:r>
              <a:rPr lang="pl-PL" b="1" i="1" dirty="0"/>
              <a:t>- 10 zasad sukcesu</a:t>
            </a:r>
            <a:endParaRPr lang="en-IE" b="1" i="1" dirty="0"/>
          </a:p>
          <a:p>
            <a:r>
              <a:rPr lang="en-IE" i="1" dirty="0"/>
              <a:t>‘.</a:t>
            </a:r>
            <a:r>
              <a:rPr lang="pl-PL" i="1" dirty="0"/>
              <a:t> Nie podejmuj żadnych decyzji opartych na pieniądzach, żadnych. To najgorszy sposób na podjęcie decyzji. Trudno powiedzieć, że wiem, że nie dorastałem z żadnymi pieniędzmi i wiem, że tak wielu z nas ma dużo udziałów,… mówisz, że  robiąc to nie masz luksusu, ale ja Ci mówię że masz </a:t>
            </a:r>
            <a:r>
              <a:rPr lang="en-IE" i="1" dirty="0"/>
              <a:t>’’.</a:t>
            </a:r>
          </a:p>
          <a:p>
            <a:pPr>
              <a:lnSpc>
                <a:spcPct val="50000"/>
              </a:lnSpc>
              <a:spcBef>
                <a:spcPts val="0"/>
              </a:spcBef>
            </a:pPr>
            <a:endParaRPr lang="en-IE" b="1" dirty="0"/>
          </a:p>
          <a:p>
            <a:r>
              <a:rPr lang="en-IE" b="1" dirty="0"/>
              <a:t>Mellody Hobson, </a:t>
            </a:r>
            <a:r>
              <a:rPr lang="pl-PL" b="1" dirty="0"/>
              <a:t>Prezydent</a:t>
            </a:r>
            <a:r>
              <a:rPr lang="en-IE" b="1" dirty="0"/>
              <a:t> </a:t>
            </a:r>
            <a:r>
              <a:rPr lang="pl-PL" b="1" dirty="0"/>
              <a:t>firmy</a:t>
            </a:r>
            <a:r>
              <a:rPr lang="en-IE" b="1" dirty="0"/>
              <a:t> Ariel </a:t>
            </a:r>
            <a:r>
              <a:rPr lang="en-IE" i="1" dirty="0"/>
              <a:t>(</a:t>
            </a:r>
            <a:r>
              <a:rPr lang="pl-PL" i="1" dirty="0"/>
              <a:t>Firma inwestycyjna zarządzająca aktywami o wartości ponad 10 mld USD</a:t>
            </a:r>
            <a:r>
              <a:rPr lang="en-IE" i="1" dirty="0"/>
              <a:t>)</a:t>
            </a:r>
          </a:p>
          <a:p>
            <a:endParaRPr lang="en-US" dirty="0"/>
          </a:p>
        </p:txBody>
      </p:sp>
      <p:pic>
        <p:nvPicPr>
          <p:cNvPr id="13" name="Picture Placeholder 12">
            <a:hlinkClick r:id="rId2"/>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888" b="888"/>
          <a:stretch/>
        </p:blipFill>
        <p:spPr/>
      </p:pic>
      <p:sp>
        <p:nvSpPr>
          <p:cNvPr id="14" name="Star: 6 Points 10"/>
          <p:cNvSpPr/>
          <p:nvPr/>
        </p:nvSpPr>
        <p:spPr>
          <a:xfrm>
            <a:off x="4445000" y="5905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a:t>
            </a:r>
            <a:r>
              <a:rPr lang="pl-PL" b="1" dirty="0" err="1"/>
              <a:t>FilmCAŁOŚĆ</a:t>
            </a:r>
            <a:endParaRPr lang="en-IE" b="1" dirty="0"/>
          </a:p>
        </p:txBody>
      </p:sp>
      <p:sp>
        <p:nvSpPr>
          <p:cNvPr id="15" name="Text Placeholder 7"/>
          <p:cNvSpPr txBox="1">
            <a:spLocks/>
          </p:cNvSpPr>
          <p:nvPr/>
        </p:nvSpPr>
        <p:spPr bwMode="auto">
          <a:xfrm>
            <a:off x="6819900" y="177800"/>
            <a:ext cx="4724400" cy="181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0" indent="0" algn="l" rtl="0" fontAlgn="base">
              <a:lnSpc>
                <a:spcPct val="90000"/>
              </a:lnSpc>
              <a:spcBef>
                <a:spcPts val="1000"/>
              </a:spcBef>
              <a:spcAft>
                <a:spcPct val="0"/>
              </a:spcAft>
              <a:buFont typeface="Arial" charset="0"/>
              <a:buNone/>
              <a:defRPr sz="3600" kern="1200">
                <a:solidFill>
                  <a:srgbClr val="7F7F7F"/>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rgbClr val="7F7F7F"/>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rgbClr val="7F7F7F"/>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r>
              <a:rPr lang="pl-PL" sz="2800" b="1" dirty="0">
                <a:solidFill>
                  <a:srgbClr val="10B1A2"/>
                </a:solidFill>
              </a:rPr>
              <a:t>Pieniądze to najgorszy sposób na podjęcie decyzji!</a:t>
            </a:r>
            <a:endParaRPr lang="en-IE" sz="2800" b="1" dirty="0">
              <a:solidFill>
                <a:srgbClr val="10B1A2"/>
              </a:solidFill>
            </a:endParaRPr>
          </a:p>
          <a:p>
            <a:pPr eaLnBrk="1" hangingPunct="1"/>
            <a:endParaRPr lang="en-US" sz="2800" b="1" dirty="0">
              <a:solidFill>
                <a:srgbClr val="F26942"/>
              </a:solidFill>
            </a:endParaRPr>
          </a:p>
        </p:txBody>
      </p:sp>
      <p:sp>
        <p:nvSpPr>
          <p:cNvPr id="17" name="テキスト プレースホルダー 36">
            <a:extLst>
              <a:ext uri="{FF2B5EF4-FFF2-40B4-BE49-F238E27FC236}">
                <a16:creationId xmlns:a16="http://schemas.microsoft.com/office/drawing/2014/main" id="{072205AE-D283-4FF5-BB71-1577B10A6BF4}"/>
              </a:ext>
            </a:extLst>
          </p:cNvPr>
          <p:cNvSpPr txBox="1">
            <a:spLocks/>
          </p:cNvSpPr>
          <p:nvPr/>
        </p:nvSpPr>
        <p:spPr bwMode="auto">
          <a:xfrm>
            <a:off x="9291440" y="5833440"/>
            <a:ext cx="2531284" cy="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IE" sz="1100" b="1" dirty="0" err="1">
                <a:solidFill>
                  <a:srgbClr val="525252"/>
                </a:solidFill>
                <a:latin typeface="+mn-lt"/>
              </a:rPr>
              <a:t>Źródło</a:t>
            </a:r>
            <a:r>
              <a:rPr lang="en-IE" sz="1100" dirty="0">
                <a:solidFill>
                  <a:srgbClr val="525252"/>
                </a:solidFill>
                <a:latin typeface="+mn-lt"/>
              </a:rPr>
              <a:t> </a:t>
            </a:r>
            <a:r>
              <a:rPr lang="en-IE" sz="1100" dirty="0">
                <a:solidFill>
                  <a:srgbClr val="525252"/>
                </a:solidFill>
                <a:latin typeface="+mn-lt"/>
                <a:hlinkClick r:id="rId4"/>
              </a:rPr>
              <a:t>Free Enterprise</a:t>
            </a:r>
            <a:endParaRPr kumimoji="1" lang="ja-JP" altLang="en-US" sz="1100" dirty="0">
              <a:solidFill>
                <a:srgbClr val="525252"/>
              </a:solidFill>
              <a:latin typeface="+mn-lt"/>
            </a:endParaRPr>
          </a:p>
        </p:txBody>
      </p:sp>
    </p:spTree>
    <p:extLst>
      <p:ext uri="{BB962C8B-B14F-4D97-AF65-F5344CB8AC3E}">
        <p14:creationId xmlns:p14="http://schemas.microsoft.com/office/powerpoint/2010/main" val="3051669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Autofit/>
          </a:bodyPr>
          <a:lstStyle/>
          <a:p>
            <a:r>
              <a:rPr lang="pl-PL" sz="4800" b="1" dirty="0">
                <a:solidFill>
                  <a:srgbClr val="E63275"/>
                </a:solidFill>
              </a:rPr>
              <a:t>PORAŻKA POMOŻE CI ODKRYĆ SIEBIE</a:t>
            </a:r>
            <a:r>
              <a:rPr lang="en-IE" sz="4800" b="1" dirty="0">
                <a:solidFill>
                  <a:srgbClr val="E63275"/>
                </a:solidFill>
              </a:rPr>
              <a:t>!</a:t>
            </a:r>
            <a:endParaRPr lang="en-US" sz="4800" b="1" dirty="0">
              <a:solidFill>
                <a:srgbClr val="E63275"/>
              </a:solidFill>
            </a:endParaRPr>
          </a:p>
        </p:txBody>
      </p:sp>
      <p:sp>
        <p:nvSpPr>
          <p:cNvPr id="6" name="Text Placeholder 5"/>
          <p:cNvSpPr>
            <a:spLocks noGrp="1"/>
          </p:cNvSpPr>
          <p:nvPr>
            <p:ph type="body" sz="quarter" idx="14"/>
          </p:nvPr>
        </p:nvSpPr>
        <p:spPr/>
        <p:txBody>
          <a:bodyPr/>
          <a:lstStyle/>
          <a:p>
            <a:r>
              <a:rPr lang="en-IE" sz="3200" dirty="0">
                <a:solidFill>
                  <a:srgbClr val="10B1A2"/>
                </a:solidFill>
              </a:rPr>
              <a:t>JK Rowling</a:t>
            </a:r>
            <a:r>
              <a:rPr lang="pl-PL" sz="3200" dirty="0">
                <a:solidFill>
                  <a:srgbClr val="10B1A2"/>
                </a:solidFill>
              </a:rPr>
              <a:t>- 10 ZASAD Sukcesu</a:t>
            </a:r>
            <a:endParaRPr lang="en-IE" sz="3200" dirty="0">
              <a:solidFill>
                <a:srgbClr val="10B1A2"/>
              </a:solidFill>
            </a:endParaRPr>
          </a:p>
          <a:p>
            <a:endParaRPr lang="en-US" dirty="0"/>
          </a:p>
        </p:txBody>
      </p:sp>
      <p:pic>
        <p:nvPicPr>
          <p:cNvPr id="8" name="Picture Placeholder 7">
            <a:hlinkClick r:id="rId2"/>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888" b="888"/>
          <a:stretch/>
        </p:blipFill>
        <p:spPr/>
      </p:pic>
      <p:sp>
        <p:nvSpPr>
          <p:cNvPr id="9" name="Star: 6 Points 10"/>
          <p:cNvSpPr/>
          <p:nvPr/>
        </p:nvSpPr>
        <p:spPr>
          <a:xfrm>
            <a:off x="8849859" y="25717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Zobacz </a:t>
            </a:r>
            <a:r>
              <a:rPr lang="pl-PL" b="1" dirty="0" err="1"/>
              <a:t>FilmFILM</a:t>
            </a:r>
            <a:endParaRPr lang="en-IE" b="1" dirty="0"/>
          </a:p>
        </p:txBody>
      </p:sp>
    </p:spTree>
    <p:extLst>
      <p:ext uri="{BB962C8B-B14F-4D97-AF65-F5344CB8AC3E}">
        <p14:creationId xmlns:p14="http://schemas.microsoft.com/office/powerpoint/2010/main" val="96097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hlinkClick r:id="rId2"/>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888" b="888"/>
          <a:stretch/>
        </p:blipFill>
        <p:spPr/>
      </p:pic>
      <p:sp>
        <p:nvSpPr>
          <p:cNvPr id="5" name="Text Placeholder 4"/>
          <p:cNvSpPr>
            <a:spLocks noGrp="1"/>
          </p:cNvSpPr>
          <p:nvPr>
            <p:ph type="body" sz="quarter" idx="13"/>
          </p:nvPr>
        </p:nvSpPr>
        <p:spPr>
          <a:solidFill>
            <a:schemeClr val="bg1"/>
          </a:solidFill>
        </p:spPr>
        <p:txBody>
          <a:bodyPr>
            <a:normAutofit fontScale="92500" lnSpcReduction="10000"/>
          </a:bodyPr>
          <a:lstStyle/>
          <a:p>
            <a:pPr marL="215900"/>
            <a:r>
              <a:rPr lang="pl-PL" b="1" dirty="0">
                <a:solidFill>
                  <a:srgbClr val="E63275"/>
                </a:solidFill>
              </a:rPr>
              <a:t>JESTEŚ ODPOWIEDZIALNY ZA SWOJE ŻYCIE</a:t>
            </a:r>
            <a:endParaRPr lang="en-US" b="1" dirty="0">
              <a:solidFill>
                <a:srgbClr val="E63275"/>
              </a:solidFill>
            </a:endParaRPr>
          </a:p>
        </p:txBody>
      </p:sp>
      <p:sp>
        <p:nvSpPr>
          <p:cNvPr id="6" name="Text Placeholder 5"/>
          <p:cNvSpPr>
            <a:spLocks noGrp="1"/>
          </p:cNvSpPr>
          <p:nvPr>
            <p:ph type="body" sz="quarter" idx="14"/>
          </p:nvPr>
        </p:nvSpPr>
        <p:spPr>
          <a:xfrm>
            <a:off x="453178" y="1877326"/>
            <a:ext cx="4877040" cy="4450443"/>
          </a:xfrm>
        </p:spPr>
        <p:txBody>
          <a:bodyPr/>
          <a:lstStyle/>
          <a:p>
            <a:r>
              <a:rPr lang="en-IE" i="1" dirty="0"/>
              <a:t>‘</a:t>
            </a:r>
            <a:r>
              <a:rPr lang="pl-PL" i="1" dirty="0"/>
              <a:t>Jeśli siedzisz i czekasz, aż ktoś cię uratuje, naprawi, a nawet pomoże, marnujesz swój czas, ponieważ tylko Ty masz moc, aby wziąć odpowiedzialność za postęp w życiu</a:t>
            </a:r>
            <a:r>
              <a:rPr lang="en-IE" dirty="0"/>
              <a:t>’ </a:t>
            </a:r>
          </a:p>
          <a:p>
            <a:endParaRPr lang="en-IE" dirty="0"/>
          </a:p>
          <a:p>
            <a:r>
              <a:rPr lang="en-IE" dirty="0">
                <a:solidFill>
                  <a:srgbClr val="E95273"/>
                </a:solidFill>
              </a:rPr>
              <a:t>Oprah Winfrey</a:t>
            </a:r>
          </a:p>
          <a:p>
            <a:endParaRPr lang="en-US" dirty="0"/>
          </a:p>
        </p:txBody>
      </p:sp>
      <p:sp>
        <p:nvSpPr>
          <p:cNvPr id="9" name="Star: 6 Points 10"/>
          <p:cNvSpPr/>
          <p:nvPr/>
        </p:nvSpPr>
        <p:spPr>
          <a:xfrm>
            <a:off x="9713459" y="298450"/>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pl-PL" b="1" dirty="0"/>
              <a:t>KLIKNIJ ABY ZOBACZĆ FILM</a:t>
            </a:r>
            <a:endParaRPr lang="en-IE" b="1" dirty="0"/>
          </a:p>
        </p:txBody>
      </p:sp>
    </p:spTree>
    <p:extLst>
      <p:ext uri="{BB962C8B-B14F-4D97-AF65-F5344CB8AC3E}">
        <p14:creationId xmlns:p14="http://schemas.microsoft.com/office/powerpoint/2010/main" val="1198021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552757" y="390218"/>
            <a:ext cx="5358194" cy="3257669"/>
          </a:xfrm>
          <a:solidFill>
            <a:schemeClr val="bg1"/>
          </a:solidFill>
        </p:spPr>
        <p:txBody>
          <a:bodyPr>
            <a:noAutofit/>
          </a:bodyPr>
          <a:lstStyle/>
          <a:p>
            <a:pPr marL="177800"/>
            <a:r>
              <a:rPr lang="en-IE" b="1" dirty="0">
                <a:solidFill>
                  <a:srgbClr val="E63275"/>
                </a:solidFill>
              </a:rPr>
              <a:t>How Folorunsho Alakija Started Her SME with Only 3 1/2 Months Wages</a:t>
            </a:r>
          </a:p>
          <a:p>
            <a:pPr marL="177800"/>
            <a:endParaRPr lang="en-US" b="1" dirty="0">
              <a:solidFill>
                <a:srgbClr val="F26942"/>
              </a:solidFill>
            </a:endParaRPr>
          </a:p>
        </p:txBody>
      </p:sp>
      <p:sp>
        <p:nvSpPr>
          <p:cNvPr id="6" name="Text Placeholder 5"/>
          <p:cNvSpPr>
            <a:spLocks noGrp="1"/>
          </p:cNvSpPr>
          <p:nvPr>
            <p:ph type="body" sz="quarter" idx="17"/>
          </p:nvPr>
        </p:nvSpPr>
        <p:spPr>
          <a:xfrm>
            <a:off x="6746480" y="2356482"/>
            <a:ext cx="5164471" cy="3844129"/>
          </a:xfrm>
        </p:spPr>
        <p:txBody>
          <a:bodyPr/>
          <a:lstStyle/>
          <a:p>
            <a:r>
              <a:rPr lang="pl-PL" i="1" dirty="0"/>
              <a:t>„Nigdy nie myślałem ani nie planowałem, jak zająć się produkcją mebli, ale miałem dobry plan</a:t>
            </a:r>
            <a:r>
              <a:rPr lang="en-IE" i="1" dirty="0"/>
              <a:t>…’ </a:t>
            </a:r>
            <a:r>
              <a:rPr lang="en-IE" dirty="0">
                <a:solidFill>
                  <a:srgbClr val="E95273"/>
                </a:solidFill>
              </a:rPr>
              <a:t>Folorunsho Alakija</a:t>
            </a:r>
          </a:p>
          <a:p>
            <a:r>
              <a:rPr lang="pl-PL" i="1" dirty="0"/>
              <a:t>Według Forbesa, </a:t>
            </a:r>
            <a:r>
              <a:rPr lang="pl-PL" i="1" dirty="0" err="1"/>
              <a:t>Folorunsho</a:t>
            </a:r>
            <a:r>
              <a:rPr lang="pl-PL" i="1" dirty="0"/>
              <a:t> jest jedną z najbogatszych kobiet na ziemi, o szacunkowej wartości netto 1,7 miliarda dolarów.</a:t>
            </a:r>
          </a:p>
          <a:p>
            <a:endParaRPr lang="pl-PL" i="1" dirty="0"/>
          </a:p>
          <a:p>
            <a:endParaRPr lang="en-IE" i="1" dirty="0"/>
          </a:p>
        </p:txBody>
      </p:sp>
      <p:pic>
        <p:nvPicPr>
          <p:cNvPr id="8" name="Picture Placeholder 7">
            <a:hlinkClick r:id="rId2"/>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888" b="888"/>
          <a:stretch/>
        </p:blipFill>
        <p:spPr/>
      </p:pic>
      <p:sp>
        <p:nvSpPr>
          <p:cNvPr id="9" name="Star: 6 Points 10"/>
          <p:cNvSpPr/>
          <p:nvPr/>
        </p:nvSpPr>
        <p:spPr>
          <a:xfrm>
            <a:off x="3325359" y="351779"/>
            <a:ext cx="1628775" cy="1885950"/>
          </a:xfrm>
          <a:prstGeom prst="star6">
            <a:avLst/>
          </a:prstGeom>
          <a:solidFill>
            <a:srgbClr val="10B1A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r>
              <a:rPr lang="en-IE" dirty="0"/>
              <a:t>CLICK TO SEE FULL </a:t>
            </a:r>
            <a:r>
              <a:rPr lang="en-IE" b="1" dirty="0"/>
              <a:t>VIDEO</a:t>
            </a:r>
          </a:p>
        </p:txBody>
      </p:sp>
    </p:spTree>
    <p:extLst>
      <p:ext uri="{BB962C8B-B14F-4D97-AF65-F5344CB8AC3E}">
        <p14:creationId xmlns:p14="http://schemas.microsoft.com/office/powerpoint/2010/main" val="3216715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pl-PL" altLang="ja-JP" b="1" dirty="0">
                <a:solidFill>
                  <a:srgbClr val="E63275"/>
                </a:solidFill>
                <a:latin typeface="Calibri" charset="0"/>
                <a:ea typeface="MS PGothic" charset="-128"/>
              </a:rPr>
              <a:t>CZEGO SIĘ NAUCZYŁAM</a:t>
            </a:r>
            <a:r>
              <a:rPr lang="en-US" altLang="ja-JP" b="1" dirty="0">
                <a:solidFill>
                  <a:srgbClr val="E63275"/>
                </a:solidFill>
                <a:latin typeface="Calibri" charset="0"/>
                <a:ea typeface="MS PGothic" charset="-128"/>
              </a:rPr>
              <a:t>?</a:t>
            </a:r>
            <a:endParaRPr lang="en-US" b="1" dirty="0">
              <a:solidFill>
                <a:srgbClr val="E63275"/>
              </a:solidFill>
            </a:endParaRPr>
          </a:p>
        </p:txBody>
      </p:sp>
      <p:sp>
        <p:nvSpPr>
          <p:cNvPr id="6" name="Text Placeholder 5"/>
          <p:cNvSpPr>
            <a:spLocks noGrp="1"/>
          </p:cNvSpPr>
          <p:nvPr>
            <p:ph type="body" sz="quarter" idx="14"/>
          </p:nvPr>
        </p:nvSpPr>
        <p:spPr>
          <a:xfrm>
            <a:off x="371721" y="2399461"/>
            <a:ext cx="11102348" cy="3975101"/>
          </a:xfrm>
          <a:noFill/>
        </p:spPr>
        <p:txBody>
          <a:bodyPr/>
          <a:lstStyle/>
          <a:p>
            <a:pPr marL="342900" indent="-342900">
              <a:spcBef>
                <a:spcPts val="400"/>
              </a:spcBef>
              <a:buClr>
                <a:srgbClr val="F26942"/>
              </a:buClr>
              <a:buFont typeface="Arial" charset="0"/>
              <a:buChar char="•"/>
            </a:pPr>
            <a:r>
              <a:rPr lang="pl-PL" dirty="0"/>
              <a:t>Bycie przedsiębiorcą STEM to coś nowego, ekscytującego, przerażającego i odważnego. Kluczem jest być odważnym, budować swoją odwagę.</a:t>
            </a:r>
          </a:p>
          <a:p>
            <a:pPr marL="342900" indent="-342900">
              <a:spcBef>
                <a:spcPts val="400"/>
              </a:spcBef>
              <a:buClr>
                <a:srgbClr val="F26942"/>
              </a:buClr>
              <a:buFont typeface="Arial" charset="0"/>
              <a:buChar char="•"/>
            </a:pPr>
            <a:r>
              <a:rPr lang="pl-PL" dirty="0"/>
              <a:t>Podstawą Twojej edukacji i kariery STEM jest platforma przedsiębiorczości, zmierzone dochodzenie, ciekawość, jasne metodologie. Kobiety STEM są ekspertami w zakresie badań, oceny i dostarczania faktów.</a:t>
            </a:r>
          </a:p>
          <a:p>
            <a:pPr marL="342900" indent="-342900">
              <a:spcBef>
                <a:spcPts val="400"/>
              </a:spcBef>
              <a:buClr>
                <a:srgbClr val="F26942"/>
              </a:buClr>
              <a:buFont typeface="Arial" charset="0"/>
              <a:buChar char="•"/>
            </a:pPr>
            <a:r>
              <a:rPr lang="pl-PL" dirty="0"/>
              <a:t>Nie jesteś sam, są setki kobiet-przedsiębiorców STEM i wynalazców gotowych udzielić porady i powiedzieć, jak poradzili sobie z wyzwaniami.</a:t>
            </a:r>
          </a:p>
          <a:p>
            <a:pPr marL="342900" indent="-342900">
              <a:spcBef>
                <a:spcPts val="400"/>
              </a:spcBef>
              <a:buClr>
                <a:srgbClr val="F26942"/>
              </a:buClr>
              <a:buFont typeface="Arial" charset="0"/>
              <a:buChar char="•"/>
            </a:pPr>
            <a:r>
              <a:rPr lang="pl-PL" dirty="0"/>
              <a:t>Istnieje wiele różnych rodzajów przedsiębiorców, podejść i struktur, np. introwertycy, współzałożyciele, przypadkowi przedsiębiorcy i wynalazcy</a:t>
            </a:r>
          </a:p>
          <a:p>
            <a:pPr marL="342900" indent="-342900">
              <a:spcBef>
                <a:spcPts val="400"/>
              </a:spcBef>
              <a:buClr>
                <a:srgbClr val="F26942"/>
              </a:buClr>
              <a:buFont typeface="Arial" charset="0"/>
              <a:buChar char="•"/>
            </a:pPr>
            <a:r>
              <a:rPr lang="pl-PL"/>
              <a:t>Robiąc pierwszy krok jako przedsiębiorca, muszę pamiętać, że rzeczy nigdy nie będą w 100%.</a:t>
            </a:r>
            <a:endParaRPr lang="en-US" dirty="0"/>
          </a:p>
        </p:txBody>
      </p:sp>
    </p:spTree>
    <p:extLst>
      <p:ext uri="{BB962C8B-B14F-4D97-AF65-F5344CB8AC3E}">
        <p14:creationId xmlns:p14="http://schemas.microsoft.com/office/powerpoint/2010/main" val="1851922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54757" y="866857"/>
            <a:ext cx="3854522" cy="697353"/>
          </a:xfrm>
        </p:spPr>
        <p:txBody>
          <a:bodyPr/>
          <a:lstStyle/>
          <a:p>
            <a:r>
              <a:rPr lang="pl-PL" dirty="0" err="1"/>
              <a:t>Dziekujemy</a:t>
            </a:r>
            <a:r>
              <a:rPr lang="en-US" dirty="0"/>
              <a:t> </a:t>
            </a:r>
            <a:r>
              <a:rPr lang="pl-PL" dirty="0"/>
              <a:t>!</a:t>
            </a:r>
            <a:endParaRPr lang="en-US" dirty="0"/>
          </a:p>
        </p:txBody>
      </p:sp>
      <p:sp>
        <p:nvSpPr>
          <p:cNvPr id="5" name="Text Placeholder 4"/>
          <p:cNvSpPr>
            <a:spLocks noGrp="1"/>
          </p:cNvSpPr>
          <p:nvPr>
            <p:ph type="body" sz="quarter" idx="14"/>
          </p:nvPr>
        </p:nvSpPr>
        <p:spPr>
          <a:xfrm>
            <a:off x="4299285" y="879211"/>
            <a:ext cx="3854522" cy="697353"/>
          </a:xfrm>
        </p:spPr>
        <p:txBody>
          <a:bodyPr/>
          <a:lstStyle/>
          <a:p>
            <a:r>
              <a:rPr lang="pl-PL" dirty="0"/>
              <a:t>Jakieś pytania</a:t>
            </a:r>
            <a:r>
              <a:rPr lang="en-US" dirty="0"/>
              <a:t>?</a:t>
            </a:r>
          </a:p>
        </p:txBody>
      </p:sp>
      <p:sp>
        <p:nvSpPr>
          <p:cNvPr id="6" name="Text Placeholder 5"/>
          <p:cNvSpPr>
            <a:spLocks noGrp="1"/>
          </p:cNvSpPr>
          <p:nvPr>
            <p:ph type="body" sz="quarter" idx="15"/>
          </p:nvPr>
        </p:nvSpPr>
        <p:spPr>
          <a:xfrm>
            <a:off x="7837392" y="2215211"/>
            <a:ext cx="4217588" cy="709081"/>
          </a:xfrm>
        </p:spPr>
        <p:txBody>
          <a:bodyPr>
            <a:normAutofit fontScale="85000" lnSpcReduction="20000"/>
          </a:bodyPr>
          <a:lstStyle/>
          <a:p>
            <a:r>
              <a:rPr lang="en-US" dirty="0"/>
              <a:t>@EMERGEPROJECTEU</a:t>
            </a:r>
          </a:p>
          <a:p>
            <a:r>
              <a:rPr lang="en-IE" dirty="0">
                <a:hlinkClick r:id="rId2">
                  <a:extLst>
                    <a:ext uri="{A12FA001-AC4F-418D-AE19-62706E023703}">
                      <ahyp:hlinkClr xmlns:ahyp="http://schemas.microsoft.com/office/drawing/2018/hyperlinkcolor" val="tx"/>
                    </a:ext>
                  </a:extLst>
                </a:hlinkClick>
              </a:rPr>
              <a:t>https://www.facebook.com/EMERGEPROJECTEU/?ref=br_rs</a:t>
            </a:r>
            <a:endParaRPr lang="en-US" dirty="0"/>
          </a:p>
        </p:txBody>
      </p:sp>
      <p:sp>
        <p:nvSpPr>
          <p:cNvPr id="7" name="Text Placeholder 6"/>
          <p:cNvSpPr>
            <a:spLocks noGrp="1"/>
          </p:cNvSpPr>
          <p:nvPr>
            <p:ph type="body" sz="quarter" idx="16"/>
          </p:nvPr>
        </p:nvSpPr>
        <p:spPr>
          <a:xfrm>
            <a:off x="8027185" y="3522871"/>
            <a:ext cx="4103296" cy="382588"/>
          </a:xfrm>
        </p:spPr>
        <p:txBody>
          <a:bodyPr>
            <a:noAutofit/>
          </a:bodyPr>
          <a:lstStyle/>
          <a:p>
            <a:r>
              <a:rPr lang="en-IE" sz="1400" dirty="0">
                <a:hlinkClick r:id="rId3">
                  <a:extLst>
                    <a:ext uri="{A12FA001-AC4F-418D-AE19-62706E023703}">
                      <ahyp:hlinkClr xmlns:ahyp="http://schemas.microsoft.com/office/drawing/2018/hyperlinkcolor" val="tx"/>
                    </a:ext>
                  </a:extLst>
                </a:hlinkClick>
              </a:rPr>
              <a:t>http://www.emergeengineers.eu/project-partners/</a:t>
            </a:r>
            <a:endParaRPr lang="en-US" sz="1400" dirty="0"/>
          </a:p>
        </p:txBody>
      </p:sp>
      <p:sp>
        <p:nvSpPr>
          <p:cNvPr id="8" name="Text Placeholder 7"/>
          <p:cNvSpPr>
            <a:spLocks noGrp="1"/>
          </p:cNvSpPr>
          <p:nvPr>
            <p:ph type="body" sz="quarter" idx="17"/>
          </p:nvPr>
        </p:nvSpPr>
        <p:spPr>
          <a:xfrm>
            <a:off x="8425435" y="4321462"/>
            <a:ext cx="3537266" cy="843457"/>
          </a:xfrm>
        </p:spPr>
        <p:txBody>
          <a:bodyPr>
            <a:normAutofit fontScale="92500" lnSpcReduction="10000"/>
          </a:bodyPr>
          <a:lstStyle/>
          <a:p>
            <a:r>
              <a:rPr lang="en-IE" sz="1400" dirty="0">
                <a:hlinkClick r:id="rId4">
                  <a:extLst>
                    <a:ext uri="{A12FA001-AC4F-418D-AE19-62706E023703}">
                      <ahyp:hlinkClr xmlns:ahyp="http://schemas.microsoft.com/office/drawing/2018/hyperlinkcolor" val="tx"/>
                    </a:ext>
                  </a:extLst>
                </a:hlinkClick>
              </a:rPr>
              <a:t>http://www.emergeengineers.eu/</a:t>
            </a:r>
            <a:endParaRPr lang="en-IE" sz="1400" dirty="0"/>
          </a:p>
          <a:p>
            <a:r>
              <a:rPr lang="en-US" sz="1400" dirty="0"/>
              <a:t>#EMERGE  #femaleengineers  #Erasmus+</a:t>
            </a:r>
          </a:p>
          <a:p>
            <a:r>
              <a:rPr lang="en-US" sz="1400" dirty="0"/>
              <a:t>#</a:t>
            </a:r>
            <a:r>
              <a:rPr lang="en-US" sz="1400" dirty="0" err="1"/>
              <a:t>femaleentrepreneurs</a:t>
            </a:r>
            <a:endParaRPr lang="en-US" sz="1400" dirty="0"/>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1168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48EFD6-7121-4B1D-87AF-BAA426BCFDA2}"/>
              </a:ext>
            </a:extLst>
          </p:cNvPr>
          <p:cNvSpPr>
            <a:spLocks noGrp="1"/>
          </p:cNvSpPr>
          <p:nvPr>
            <p:ph type="body" sz="quarter" idx="16"/>
          </p:nvPr>
        </p:nvSpPr>
        <p:spPr>
          <a:xfrm>
            <a:off x="6174297" y="583808"/>
            <a:ext cx="5423351" cy="1428750"/>
          </a:xfrm>
        </p:spPr>
        <p:txBody>
          <a:bodyPr>
            <a:normAutofit/>
          </a:bodyPr>
          <a:lstStyle/>
          <a:p>
            <a:r>
              <a:rPr lang="en-IE" b="1" dirty="0">
                <a:solidFill>
                  <a:srgbClr val="10B1A2"/>
                </a:solidFill>
              </a:rPr>
              <a:t>Spotlight on Engineering Entrepreneurship</a:t>
            </a:r>
          </a:p>
        </p:txBody>
      </p:sp>
      <p:sp>
        <p:nvSpPr>
          <p:cNvPr id="15" name="Text Placeholder 14">
            <a:extLst>
              <a:ext uri="{FF2B5EF4-FFF2-40B4-BE49-F238E27FC236}">
                <a16:creationId xmlns:a16="http://schemas.microsoft.com/office/drawing/2014/main" id="{4B97B91A-387A-4D20-880F-62652D4C6C0F}"/>
              </a:ext>
            </a:extLst>
          </p:cNvPr>
          <p:cNvSpPr>
            <a:spLocks noGrp="1"/>
          </p:cNvSpPr>
          <p:nvPr>
            <p:ph type="body" sz="quarter" idx="17"/>
          </p:nvPr>
        </p:nvSpPr>
        <p:spPr>
          <a:xfrm>
            <a:off x="5819775" y="1753382"/>
            <a:ext cx="6172528" cy="3947440"/>
          </a:xfrm>
        </p:spPr>
        <p:txBody>
          <a:bodyPr/>
          <a:lstStyle/>
          <a:p>
            <a:pPr marL="88900">
              <a:spcBef>
                <a:spcPts val="300"/>
              </a:spcBef>
            </a:pPr>
            <a:r>
              <a:rPr lang="pl-PL" altLang="x-none" dirty="0"/>
              <a:t>Bycie przedsiębiorcą wymaga umiejętności biznesowych, marketingowych i finansowych; jednak wielu nie zdaje sobie sprawy jakie wartości dla firmy mogą przynieść umiejętności STEM. </a:t>
            </a:r>
          </a:p>
          <a:p>
            <a:r>
              <a:rPr lang="pl-PL" dirty="0"/>
              <a:t>Umiejętności STEM obejmują: umiejętności liczenia i matematyki, umiejętności analizy danych; systematyczna i krytyczna ocena złożonych problemów, rozwiązywanie problemów, zastosowanie wiedzy teoretycznej, umiejętności komunikowania się; pomysłowość, logiczne rozumowanie i praktyczna inteligencja.</a:t>
            </a:r>
            <a:endParaRPr lang="en-IE" dirty="0"/>
          </a:p>
        </p:txBody>
      </p:sp>
      <p:sp>
        <p:nvSpPr>
          <p:cNvPr id="11" name="Text Placeholder 10">
            <a:extLst>
              <a:ext uri="{FF2B5EF4-FFF2-40B4-BE49-F238E27FC236}">
                <a16:creationId xmlns:a16="http://schemas.microsoft.com/office/drawing/2014/main" id="{7724D883-E67C-4EDA-9470-E087F7E4416A}"/>
              </a:ext>
            </a:extLst>
          </p:cNvPr>
          <p:cNvSpPr>
            <a:spLocks noGrp="1"/>
          </p:cNvSpPr>
          <p:nvPr>
            <p:ph type="body" sz="quarter" idx="13"/>
          </p:nvPr>
        </p:nvSpPr>
        <p:spPr>
          <a:xfrm>
            <a:off x="480042" y="1536159"/>
            <a:ext cx="4364894" cy="3235538"/>
          </a:xfrm>
        </p:spPr>
        <p:txBody>
          <a:bodyPr>
            <a:normAutofit fontScale="92500"/>
          </a:bodyPr>
          <a:lstStyle/>
          <a:p>
            <a:r>
              <a:rPr lang="pl-PL" altLang="x-none" b="1" dirty="0"/>
              <a:t>Niektóre z twoich umiejętności inżynieryjnych są podstawą wielkiego biznesu. Aczkolwiek, ciekawość, kreatywność i innowacje prowadzą do głębszej eksploracji przedsiębiorczości</a:t>
            </a:r>
            <a:r>
              <a:rPr lang="en-US" altLang="x-none" b="1" dirty="0"/>
              <a:t>.</a:t>
            </a:r>
          </a:p>
          <a:p>
            <a:endParaRPr lang="en-IE" b="1" dirty="0"/>
          </a:p>
        </p:txBody>
      </p:sp>
      <p:sp>
        <p:nvSpPr>
          <p:cNvPr id="2" name="Rectangle 1">
            <a:extLst>
              <a:ext uri="{FF2B5EF4-FFF2-40B4-BE49-F238E27FC236}">
                <a16:creationId xmlns:a16="http://schemas.microsoft.com/office/drawing/2014/main" id="{6DDBDC7C-B51A-4937-A79A-A3A1931379AC}"/>
              </a:ext>
            </a:extLst>
          </p:cNvPr>
          <p:cNvSpPr/>
          <p:nvPr/>
        </p:nvSpPr>
        <p:spPr>
          <a:xfrm>
            <a:off x="6491960" y="6611220"/>
            <a:ext cx="9084372" cy="246221"/>
          </a:xfrm>
          <a:prstGeom prst="rect">
            <a:avLst/>
          </a:prstGeom>
        </p:spPr>
        <p:txBody>
          <a:bodyPr wrap="square">
            <a:spAutoFit/>
          </a:bodyPr>
          <a:lstStyle/>
          <a:p>
            <a:r>
              <a:rPr lang="pl-PL" sz="1000" dirty="0" err="1"/>
              <a:t>Źrodło</a:t>
            </a:r>
            <a:r>
              <a:rPr lang="en-IE" sz="1000" dirty="0"/>
              <a:t>: </a:t>
            </a:r>
            <a:r>
              <a:rPr lang="en-IE" sz="1000" dirty="0">
                <a:hlinkClick r:id="rId2"/>
              </a:rPr>
              <a:t>https://skillspanorama.cedefop.europa.eu/sites/default/files/EUSP_AH_STEM_0.pdf</a:t>
            </a:r>
            <a:r>
              <a:rPr lang="en-IE" sz="1000" dirty="0"/>
              <a:t> </a:t>
            </a:r>
          </a:p>
        </p:txBody>
      </p:sp>
    </p:spTree>
    <p:extLst>
      <p:ext uri="{BB962C8B-B14F-4D97-AF65-F5344CB8AC3E}">
        <p14:creationId xmlns:p14="http://schemas.microsoft.com/office/powerpoint/2010/main" val="3169867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Placeholder 2"/>
          <p:cNvSpPr>
            <a:spLocks noGrp="1"/>
          </p:cNvSpPr>
          <p:nvPr>
            <p:ph type="body" sz="quarter" idx="20"/>
          </p:nvPr>
        </p:nvSpPr>
        <p:spPr>
          <a:xfrm>
            <a:off x="3710151" y="1906951"/>
            <a:ext cx="8219089" cy="3872188"/>
          </a:xfrm>
        </p:spPr>
        <p:txBody>
          <a:bodyPr/>
          <a:lstStyle/>
          <a:p>
            <a:r>
              <a:rPr lang="pl-PL" altLang="x-none" dirty="0">
                <a:solidFill>
                  <a:schemeClr val="bg2">
                    <a:lumMod val="50000"/>
                  </a:schemeClr>
                </a:solidFill>
              </a:rPr>
              <a:t>Inżynierowie starają się zasadniczo zrobić jedną rzecz: zmierzyć się z problemem, który jest trudny do zrozumienia i rozwiązania. Pracują oni w różnych dziedzinach, aby analizować, opracowywać i oceniać złożone systemy na dużą skalę. Może to oznaczać ulepszenie i utrzymanie obecnych systemów lub tworzenie zupełnie nowych projektów. Inżynierowie będą projektować plany, odwiedzać systemy w terenie i zarządzać projektami.</a:t>
            </a:r>
          </a:p>
          <a:p>
            <a:pPr>
              <a:defRPr/>
            </a:pPr>
            <a:r>
              <a:rPr kumimoji="0" lang="pl-PL" altLang="x-none"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Proces ten jest bardzo podobny do przedsiębiorczości, ale tutaj rozwiązywanie problemów odbywa się za pośrednictwem  </a:t>
            </a:r>
            <a:r>
              <a:rPr kumimoji="0" lang="pl-PL" altLang="x-none" sz="2400" b="1" i="0" u="none" strike="noStrike" kern="1200" cap="none" spc="0" normalizeH="0" baseline="0" noProof="0" dirty="0">
                <a:ln>
                  <a:noFill/>
                </a:ln>
                <a:solidFill>
                  <a:srgbClr val="E63275"/>
                </a:solidFill>
                <a:effectLst/>
                <a:uLnTx/>
                <a:uFillTx/>
                <a:latin typeface="Calibri" panose="020F0502020204030204"/>
                <a:ea typeface="+mn-ea"/>
                <a:cs typeface="+mn-cs"/>
              </a:rPr>
              <a:t>Biznes Planu który pomaga wnikliwie zanalizować twój pomysł</a:t>
            </a:r>
            <a:r>
              <a:rPr kumimoji="0" lang="en-US" altLang="x-none" sz="2400" b="1" i="0" u="none" strike="noStrike" kern="1200" cap="none" spc="0" normalizeH="0" baseline="0" noProof="0" dirty="0">
                <a:ln>
                  <a:noFill/>
                </a:ln>
                <a:solidFill>
                  <a:srgbClr val="E63275"/>
                </a:solidFill>
                <a:effectLst/>
                <a:uLnTx/>
                <a:uFillTx/>
                <a:latin typeface="Calibri" panose="020F0502020204030204"/>
                <a:ea typeface="+mn-ea"/>
                <a:cs typeface="+mn-cs"/>
              </a:rPr>
              <a:t>. </a:t>
            </a:r>
            <a:r>
              <a:rPr kumimoji="0" lang="pl-PL" altLang="x-none"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Moduły następujące po 2-9 szczegółowo omawiają każdy kluczowy etap Biznes Planu.</a:t>
            </a:r>
          </a:p>
          <a:p>
            <a:endParaRPr lang="pl-PL" altLang="x-none" dirty="0">
              <a:solidFill>
                <a:schemeClr val="bg2">
                  <a:lumMod val="50000"/>
                </a:schemeClr>
              </a:solidFill>
            </a:endParaRPr>
          </a:p>
          <a:p>
            <a:endParaRPr lang="pl-PL" altLang="x-none" dirty="0">
              <a:solidFill>
                <a:schemeClr val="bg2">
                  <a:lumMod val="50000"/>
                </a:schemeClr>
              </a:solidFill>
            </a:endParaRPr>
          </a:p>
          <a:p>
            <a:endParaRPr lang="en-US" altLang="x-none" dirty="0">
              <a:solidFill>
                <a:schemeClr val="bg2">
                  <a:lumMod val="50000"/>
                </a:schemeClr>
              </a:solidFill>
            </a:endParaRPr>
          </a:p>
        </p:txBody>
      </p:sp>
      <p:sp>
        <p:nvSpPr>
          <p:cNvPr id="59394" name="Text Placeholder 3"/>
          <p:cNvSpPr>
            <a:spLocks noGrp="1"/>
          </p:cNvSpPr>
          <p:nvPr>
            <p:ph type="body" sz="quarter" idx="21"/>
          </p:nvPr>
        </p:nvSpPr>
        <p:spPr>
          <a:xfrm>
            <a:off x="2495266" y="627472"/>
            <a:ext cx="9433974" cy="857158"/>
          </a:xfrm>
        </p:spPr>
        <p:txBody>
          <a:bodyPr>
            <a:noAutofit/>
          </a:bodyPr>
          <a:lstStyle/>
          <a:p>
            <a:r>
              <a:rPr lang="pl-PL" altLang="x-none" b="1" dirty="0"/>
              <a:t>Czy wiesz, że kluczowe cechy przedsiębiorczości są osadzone w inżynierii?</a:t>
            </a:r>
          </a:p>
          <a:p>
            <a:endParaRPr lang="en-IE" altLang="x-none" b="1" dirty="0"/>
          </a:p>
          <a:p>
            <a:endParaRPr lang="en-US" altLang="x-none" b="1" dirty="0"/>
          </a:p>
        </p:txBody>
      </p:sp>
      <p:pic>
        <p:nvPicPr>
          <p:cNvPr id="3" name="Picture 2" descr="A picture containing toy, doll&#10;&#10;Description automatically generated">
            <a:extLst>
              <a:ext uri="{FF2B5EF4-FFF2-40B4-BE49-F238E27FC236}">
                <a16:creationId xmlns:a16="http://schemas.microsoft.com/office/drawing/2014/main" id="{175CE48C-F390-448B-8F63-4C0AA8D6192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827282"/>
            <a:ext cx="3577261" cy="4030717"/>
          </a:xfrm>
          <a:prstGeom prst="rect">
            <a:avLst/>
          </a:prstGeom>
        </p:spPr>
      </p:pic>
    </p:spTree>
    <p:extLst>
      <p:ext uri="{BB962C8B-B14F-4D97-AF65-F5344CB8AC3E}">
        <p14:creationId xmlns:p14="http://schemas.microsoft.com/office/powerpoint/2010/main" val="153155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2"/>
          </p:nvPr>
        </p:nvSpPr>
        <p:spPr>
          <a:xfrm>
            <a:off x="19565" y="2119361"/>
            <a:ext cx="12192000" cy="3995690"/>
          </a:xfrm>
        </p:spPr>
        <p:txBody>
          <a:bodyPr>
            <a:normAutofit/>
          </a:bodyPr>
          <a:lstStyle/>
          <a:p>
            <a:pPr>
              <a:lnSpc>
                <a:spcPts val="2500"/>
              </a:lnSpc>
              <a:spcBef>
                <a:spcPct val="0"/>
              </a:spcBef>
            </a:pPr>
            <a:r>
              <a:rPr lang="pl-PL" altLang="x-none" sz="2400" b="1" i="0" dirty="0">
                <a:solidFill>
                  <a:srgbClr val="E63275"/>
                </a:solidFill>
              </a:rPr>
              <a:t>Coraz więcej kobiet zakłada swój własny biznes</a:t>
            </a:r>
            <a:r>
              <a:rPr lang="en-IE" altLang="x-none" sz="2400" b="1" i="0" dirty="0">
                <a:solidFill>
                  <a:srgbClr val="E63275"/>
                </a:solidFill>
              </a:rPr>
              <a:t> – </a:t>
            </a:r>
            <a:r>
              <a:rPr lang="pl-PL" altLang="x-none" sz="2400" i="0" dirty="0">
                <a:solidFill>
                  <a:schemeClr val="bg2">
                    <a:lumMod val="50000"/>
                  </a:schemeClr>
                </a:solidFill>
              </a:rPr>
              <a:t>ale stopa przedsiębiorczości kobiet w przeszłości była niższa niż w przypadku mężczyzn. </a:t>
            </a:r>
            <a:r>
              <a:rPr lang="pl-PL" altLang="x-none" sz="2400" b="1" i="0" dirty="0">
                <a:solidFill>
                  <a:srgbClr val="E63275"/>
                </a:solidFill>
              </a:rPr>
              <a:t>Tylko 30 % ze światowych firm jest prowadzona przez kobiety</a:t>
            </a:r>
            <a:r>
              <a:rPr lang="en-IE" altLang="x-none" sz="2400" b="1" i="0" dirty="0">
                <a:solidFill>
                  <a:srgbClr val="E63275"/>
                </a:solidFill>
              </a:rPr>
              <a:t>.  </a:t>
            </a:r>
            <a:r>
              <a:rPr lang="pl-PL" altLang="x-none" sz="2400" b="1" i="0" dirty="0">
                <a:solidFill>
                  <a:srgbClr val="E63275"/>
                </a:solidFill>
              </a:rPr>
              <a:t>Lecz nadrabiamy</a:t>
            </a:r>
            <a:r>
              <a:rPr lang="en-IE" altLang="x-none" sz="2400" i="0" dirty="0"/>
              <a:t> -</a:t>
            </a:r>
            <a:r>
              <a:rPr lang="pl-PL" altLang="x-none" sz="2400" i="0" dirty="0"/>
              <a:t>na całym świecie, w latach 2015–2016, stopa przedsiębiorczości kobiet wzrosła dwukrotnie w porównaniu z mężczyznami *.</a:t>
            </a:r>
          </a:p>
          <a:p>
            <a:pPr>
              <a:lnSpc>
                <a:spcPts val="2500"/>
              </a:lnSpc>
              <a:spcBef>
                <a:spcPct val="0"/>
              </a:spcBef>
            </a:pPr>
            <a:endParaRPr lang="en-IE" altLang="x-none" sz="2400" i="0" dirty="0"/>
          </a:p>
          <a:p>
            <a:pPr>
              <a:lnSpc>
                <a:spcPts val="2200"/>
              </a:lnSpc>
              <a:spcBef>
                <a:spcPct val="0"/>
              </a:spcBef>
            </a:pPr>
            <a:r>
              <a:rPr lang="pl-PL" altLang="x-none" sz="2400" i="0" dirty="0"/>
              <a:t>Kobiety zakładają firmy inżynieryjne w zakresie od mikro do wysokiego wzrostu - od wspierania życia do tworzenia bogactwa.</a:t>
            </a:r>
            <a:endParaRPr lang="en-IE" altLang="x-none" sz="2400" i="0" dirty="0"/>
          </a:p>
        </p:txBody>
      </p:sp>
      <p:sp>
        <p:nvSpPr>
          <p:cNvPr id="4" name="Text Placeholder 4">
            <a:extLst>
              <a:ext uri="{FF2B5EF4-FFF2-40B4-BE49-F238E27FC236}">
                <a16:creationId xmlns:a16="http://schemas.microsoft.com/office/drawing/2014/main" id="{8907374B-FA98-4A88-88C0-E5FFB24D2978}"/>
              </a:ext>
            </a:extLst>
          </p:cNvPr>
          <p:cNvSpPr txBox="1">
            <a:spLocks/>
          </p:cNvSpPr>
          <p:nvPr/>
        </p:nvSpPr>
        <p:spPr bwMode="auto">
          <a:xfrm>
            <a:off x="1716088" y="5729289"/>
            <a:ext cx="8424862" cy="385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rgbClr val="7F7F7F"/>
                </a:solidFill>
                <a:latin typeface="Calibri" charset="0"/>
              </a:defRPr>
            </a:lvl1pPr>
            <a:lvl2pPr>
              <a:lnSpc>
                <a:spcPct val="90000"/>
              </a:lnSpc>
              <a:spcBef>
                <a:spcPts val="500"/>
              </a:spcBef>
              <a:buFont typeface="Arial" charset="0"/>
              <a:buChar char="•"/>
              <a:defRPr sz="2400">
                <a:solidFill>
                  <a:srgbClr val="7F7F7F"/>
                </a:solidFill>
                <a:latin typeface="Calibri" charset="0"/>
              </a:defRPr>
            </a:lvl2pPr>
            <a:lvl3pPr>
              <a:lnSpc>
                <a:spcPct val="90000"/>
              </a:lnSpc>
              <a:spcBef>
                <a:spcPts val="500"/>
              </a:spcBef>
              <a:buFont typeface="Arial" charset="0"/>
              <a:buChar char="•"/>
              <a:defRPr sz="2000">
                <a:solidFill>
                  <a:srgbClr val="7F7F7F"/>
                </a:solidFill>
                <a:latin typeface="Calibri" charset="0"/>
              </a:defRPr>
            </a:lvl3pPr>
            <a:lvl4pPr>
              <a:lnSpc>
                <a:spcPct val="90000"/>
              </a:lnSpc>
              <a:spcBef>
                <a:spcPts val="500"/>
              </a:spcBef>
              <a:buFont typeface="Arial" charset="0"/>
              <a:buChar char="•"/>
              <a:defRPr>
                <a:solidFill>
                  <a:srgbClr val="7F7F7F"/>
                </a:solidFill>
                <a:latin typeface="Calibri" charset="0"/>
              </a:defRPr>
            </a:lvl4pPr>
            <a:lvl5pPr>
              <a:lnSpc>
                <a:spcPct val="90000"/>
              </a:lnSpc>
              <a:spcBef>
                <a:spcPts val="500"/>
              </a:spcBef>
              <a:buFont typeface="Arial" charset="0"/>
              <a:buChar char="•"/>
              <a:defRPr>
                <a:solidFill>
                  <a:srgbClr val="7F7F7F"/>
                </a:solidFill>
                <a:latin typeface="Calibri" charset="0"/>
              </a:defRPr>
            </a:lvl5pPr>
            <a:lvl6pPr fontAlgn="base">
              <a:lnSpc>
                <a:spcPct val="90000"/>
              </a:lnSpc>
              <a:spcBef>
                <a:spcPts val="500"/>
              </a:spcBef>
              <a:spcAft>
                <a:spcPct val="0"/>
              </a:spcAft>
              <a:buFont typeface="Arial" charset="0"/>
              <a:buChar char="•"/>
              <a:defRPr>
                <a:solidFill>
                  <a:srgbClr val="7F7F7F"/>
                </a:solidFill>
                <a:latin typeface="Calibri" charset="0"/>
              </a:defRPr>
            </a:lvl6pPr>
            <a:lvl7pPr fontAlgn="base">
              <a:lnSpc>
                <a:spcPct val="90000"/>
              </a:lnSpc>
              <a:spcBef>
                <a:spcPts val="500"/>
              </a:spcBef>
              <a:spcAft>
                <a:spcPct val="0"/>
              </a:spcAft>
              <a:buFont typeface="Arial" charset="0"/>
              <a:buChar char="•"/>
              <a:defRPr>
                <a:solidFill>
                  <a:srgbClr val="7F7F7F"/>
                </a:solidFill>
                <a:latin typeface="Calibri" charset="0"/>
              </a:defRPr>
            </a:lvl7pPr>
            <a:lvl8pPr fontAlgn="base">
              <a:lnSpc>
                <a:spcPct val="90000"/>
              </a:lnSpc>
              <a:spcBef>
                <a:spcPts val="500"/>
              </a:spcBef>
              <a:spcAft>
                <a:spcPct val="0"/>
              </a:spcAft>
              <a:buFont typeface="Arial" charset="0"/>
              <a:buChar char="•"/>
              <a:defRPr>
                <a:solidFill>
                  <a:srgbClr val="7F7F7F"/>
                </a:solidFill>
                <a:latin typeface="Calibri" charset="0"/>
              </a:defRPr>
            </a:lvl8pPr>
            <a:lvl9pPr fontAlgn="base">
              <a:lnSpc>
                <a:spcPct val="90000"/>
              </a:lnSpc>
              <a:spcBef>
                <a:spcPts val="500"/>
              </a:spcBef>
              <a:spcAft>
                <a:spcPct val="0"/>
              </a:spcAft>
              <a:buFont typeface="Arial" charset="0"/>
              <a:buChar char="•"/>
              <a:defRPr>
                <a:solidFill>
                  <a:srgbClr val="7F7F7F"/>
                </a:solidFill>
                <a:latin typeface="Calibri" charset="0"/>
              </a:defRPr>
            </a:lvl9pPr>
          </a:lstStyle>
          <a:p>
            <a:pPr eaLnBrk="1" hangingPunct="1">
              <a:lnSpc>
                <a:spcPts val="2500"/>
              </a:lnSpc>
              <a:spcBef>
                <a:spcPct val="0"/>
              </a:spcBef>
              <a:buFont typeface="Arial" charset="0"/>
              <a:buNone/>
            </a:pPr>
            <a:r>
              <a:rPr lang="en-IE" altLang="x-none" sz="1200" dirty="0">
                <a:solidFill>
                  <a:srgbClr val="E95273"/>
                </a:solidFill>
              </a:rPr>
              <a:t>* https://www.huffingtonpost.com/entry/women-entrepreneurs-are-driving-economic-growth_us_59f7c3dce4b04494283378f3</a:t>
            </a:r>
            <a:endParaRPr lang="en-US" altLang="x-none" sz="1200" dirty="0">
              <a:solidFill>
                <a:srgbClr val="E95273"/>
              </a:solidFill>
            </a:endParaRPr>
          </a:p>
          <a:p>
            <a:pPr eaLnBrk="1" hangingPunct="1">
              <a:lnSpc>
                <a:spcPts val="2500"/>
              </a:lnSpc>
              <a:spcBef>
                <a:spcPct val="0"/>
              </a:spcBef>
              <a:buFont typeface="Arial" charset="0"/>
              <a:buNone/>
            </a:pPr>
            <a:endParaRPr lang="en-US" altLang="x-none" sz="2400" dirty="0"/>
          </a:p>
        </p:txBody>
      </p:sp>
      <p:sp>
        <p:nvSpPr>
          <p:cNvPr id="5" name="Text Placeholder 13">
            <a:extLst>
              <a:ext uri="{FF2B5EF4-FFF2-40B4-BE49-F238E27FC236}">
                <a16:creationId xmlns:a16="http://schemas.microsoft.com/office/drawing/2014/main" id="{A97CA012-9B7E-4EC9-8F07-B1BEE79EBA54}"/>
              </a:ext>
            </a:extLst>
          </p:cNvPr>
          <p:cNvSpPr txBox="1">
            <a:spLocks/>
          </p:cNvSpPr>
          <p:nvPr/>
        </p:nvSpPr>
        <p:spPr>
          <a:xfrm>
            <a:off x="99318" y="327840"/>
            <a:ext cx="4640847" cy="1428750"/>
          </a:xfrm>
          <a:prstGeom prst="rect">
            <a:avLst/>
          </a:prstGeom>
          <a:solidFill>
            <a:srgbClr val="E63275"/>
          </a:solidFill>
        </p:spPr>
        <p:txBody>
          <a:bodyPr>
            <a:normAutofit fontScale="77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l-PL" b="1" dirty="0">
                <a:solidFill>
                  <a:schemeClr val="bg1"/>
                </a:solidFill>
              </a:rPr>
              <a:t>Najważniejsze informacje o kobiecej przedsiębiorczości… oto dziewczyny!</a:t>
            </a:r>
            <a:endParaRPr lang="en-IE" b="1" dirty="0">
              <a:solidFill>
                <a:schemeClr val="bg1"/>
              </a:solidFill>
            </a:endParaRPr>
          </a:p>
        </p:txBody>
      </p:sp>
      <p:pic>
        <p:nvPicPr>
          <p:cNvPr id="1026" name="Picture 2" descr="Woman Icon #409444 - Free Icons Library">
            <a:extLst>
              <a:ext uri="{FF2B5EF4-FFF2-40B4-BE49-F238E27FC236}">
                <a16:creationId xmlns:a16="http://schemas.microsoft.com/office/drawing/2014/main" id="{29B80DE9-AE88-4958-AE38-48604FDD3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421" y="1042215"/>
            <a:ext cx="802177" cy="80217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2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Placeholder 5"/>
          <p:cNvSpPr>
            <a:spLocks noGrp="1"/>
          </p:cNvSpPr>
          <p:nvPr>
            <p:ph type="body" sz="quarter" idx="20"/>
          </p:nvPr>
        </p:nvSpPr>
        <p:spPr>
          <a:xfrm>
            <a:off x="5226341" y="1881188"/>
            <a:ext cx="6860884" cy="3631644"/>
          </a:xfrm>
          <a:solidFill>
            <a:schemeClr val="bg1"/>
          </a:solidFill>
        </p:spPr>
        <p:txBody>
          <a:bodyPr/>
          <a:lstStyle/>
          <a:p>
            <a:r>
              <a:rPr lang="en-IE" altLang="x-none" b="1" dirty="0">
                <a:solidFill>
                  <a:srgbClr val="10B1A2"/>
                </a:solidFill>
              </a:rPr>
              <a:t>Leah La Salla, </a:t>
            </a:r>
            <a:r>
              <a:rPr lang="pl-PL" altLang="x-none" b="1" dirty="0">
                <a:solidFill>
                  <a:srgbClr val="10B1A2"/>
                </a:solidFill>
              </a:rPr>
              <a:t>Prezes</a:t>
            </a:r>
            <a:r>
              <a:rPr lang="en-IE" altLang="x-none" b="1" dirty="0">
                <a:solidFill>
                  <a:srgbClr val="10B1A2"/>
                </a:solidFill>
              </a:rPr>
              <a:t> </a:t>
            </a:r>
            <a:r>
              <a:rPr lang="pl-PL" altLang="x-none" b="1" dirty="0">
                <a:solidFill>
                  <a:srgbClr val="10B1A2"/>
                </a:solidFill>
              </a:rPr>
              <a:t>i Współzałożycielka</a:t>
            </a:r>
            <a:r>
              <a:rPr lang="en-IE" altLang="x-none" b="1" dirty="0">
                <a:solidFill>
                  <a:srgbClr val="10B1A2"/>
                </a:solidFill>
              </a:rPr>
              <a:t> </a:t>
            </a:r>
            <a:r>
              <a:rPr lang="en-IE" altLang="x-none" b="1" dirty="0">
                <a:hlinkClick r:id="rId2"/>
              </a:rPr>
              <a:t>Astral AR</a:t>
            </a:r>
            <a:r>
              <a:rPr lang="en-IE" altLang="x-none" b="1" dirty="0"/>
              <a:t>.</a:t>
            </a:r>
            <a:br>
              <a:rPr lang="en-IE" altLang="x-none" b="1" dirty="0"/>
            </a:br>
            <a:endParaRPr lang="en-US" altLang="ja-JP" dirty="0">
              <a:cs typeface="Yu Gothic" charset="-128"/>
            </a:endParaRPr>
          </a:p>
          <a:p>
            <a:r>
              <a:rPr lang="en-IE" altLang="x-none" i="1" dirty="0"/>
              <a:t>“</a:t>
            </a:r>
            <a:r>
              <a:rPr lang="pl-PL" altLang="x-none" i="1" dirty="0"/>
              <a:t>Jako kobieta, w tej branży spotkasz się z wieloma wątpliwościami</a:t>
            </a:r>
            <a:r>
              <a:rPr lang="en-IE" altLang="x-none" i="1" dirty="0"/>
              <a:t>….</a:t>
            </a:r>
            <a:r>
              <a:rPr lang="pl-PL" altLang="x-none" i="1" dirty="0"/>
              <a:t> </a:t>
            </a:r>
            <a:r>
              <a:rPr lang="pl-PL" altLang="x-none" b="1" i="1" dirty="0"/>
              <a:t>Musisz być lepsza niż przeciętni i musisz wiedzieć znacznie więcej niż przeciętny start-</a:t>
            </a:r>
            <a:r>
              <a:rPr lang="pl-PL" altLang="x-none" b="1" i="1" dirty="0" err="1"/>
              <a:t>up</a:t>
            </a:r>
            <a:r>
              <a:rPr lang="pl-PL" altLang="x-none" b="1" i="1" dirty="0"/>
              <a:t>, ponieważ inwestorzy będą tego wymagać. Jedną z rzeczy, która pomaga, jest posiadanie naprawdę świetnych partnerów. </a:t>
            </a:r>
            <a:r>
              <a:rPr lang="pl-PL" altLang="x-none" b="1" dirty="0"/>
              <a:t> </a:t>
            </a:r>
            <a:r>
              <a:rPr lang="pl-PL" altLang="x-none" i="1" dirty="0"/>
              <a:t>Jeśli masz strategiczne podejście do swojej organizacji, oraz wiesz z kim prowadzisz interesy, to wiesz że możesz na nich polegać, kiedy będziesz potrzebowała wsparcia. </a:t>
            </a:r>
            <a:endParaRPr lang="en-US" altLang="x-none" i="1" dirty="0">
              <a:solidFill>
                <a:srgbClr val="E95273"/>
              </a:solidFill>
            </a:endParaRPr>
          </a:p>
        </p:txBody>
      </p:sp>
      <p:pic>
        <p:nvPicPr>
          <p:cNvPr id="9" name="Picture Placeholder 8"/>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3820" r="3820"/>
          <a:stretch/>
        </p:blipFill>
        <p:spPr>
          <a:xfrm>
            <a:off x="608086" y="1404496"/>
            <a:ext cx="4198618" cy="4224517"/>
          </a:xfrm>
        </p:spPr>
      </p:pic>
      <p:sp>
        <p:nvSpPr>
          <p:cNvPr id="108546" name="Text Placeholder 6"/>
          <p:cNvSpPr>
            <a:spLocks noGrp="1"/>
          </p:cNvSpPr>
          <p:nvPr>
            <p:ph type="body" sz="quarter" idx="22"/>
          </p:nvPr>
        </p:nvSpPr>
        <p:spPr>
          <a:xfrm>
            <a:off x="4295952" y="916589"/>
            <a:ext cx="7791273" cy="857158"/>
          </a:xfrm>
        </p:spPr>
        <p:txBody>
          <a:bodyPr>
            <a:noAutofit/>
          </a:bodyPr>
          <a:lstStyle/>
          <a:p>
            <a:r>
              <a:rPr lang="en-US" altLang="x-none" sz="5400" b="1" dirty="0"/>
              <a:t>“</a:t>
            </a:r>
            <a:r>
              <a:rPr lang="pl-PL" altLang="x-none" sz="5400" b="1" dirty="0"/>
              <a:t>Lepszy niż przeciętny</a:t>
            </a:r>
            <a:r>
              <a:rPr lang="en-US" altLang="x-none" sz="5400" b="1" dirty="0"/>
              <a:t>”</a:t>
            </a:r>
          </a:p>
        </p:txBody>
      </p:sp>
      <p:sp>
        <p:nvSpPr>
          <p:cNvPr id="2" name="Rectangle 1">
            <a:extLst>
              <a:ext uri="{FF2B5EF4-FFF2-40B4-BE49-F238E27FC236}">
                <a16:creationId xmlns:a16="http://schemas.microsoft.com/office/drawing/2014/main" id="{A779608B-E03C-4DE7-89B6-571EAD16493D}"/>
              </a:ext>
            </a:extLst>
          </p:cNvPr>
          <p:cNvSpPr/>
          <p:nvPr/>
        </p:nvSpPr>
        <p:spPr>
          <a:xfrm>
            <a:off x="310718" y="5346061"/>
            <a:ext cx="4624870" cy="1323439"/>
          </a:xfrm>
          <a:prstGeom prst="rect">
            <a:avLst/>
          </a:prstGeom>
          <a:solidFill>
            <a:srgbClr val="CEDA29"/>
          </a:solidFill>
        </p:spPr>
        <p:txBody>
          <a:bodyPr wrap="square">
            <a:spAutoFit/>
          </a:bodyPr>
          <a:lstStyle/>
          <a:p>
            <a:pPr algn="ctr"/>
            <a:r>
              <a:rPr lang="en-IE" altLang="x-none" sz="2000" b="1" i="1" dirty="0"/>
              <a:t>Astral AR</a:t>
            </a:r>
            <a:r>
              <a:rPr lang="pl-PL" altLang="x-none" sz="2000" b="1" i="1" dirty="0"/>
              <a:t> </a:t>
            </a:r>
            <a:r>
              <a:rPr lang="pl-PL" altLang="x-none" sz="2000" i="1" dirty="0"/>
              <a:t>to</a:t>
            </a:r>
            <a:r>
              <a:rPr lang="pl-PL" altLang="x-none" sz="2000" b="1" i="1" dirty="0"/>
              <a:t> </a:t>
            </a:r>
            <a:r>
              <a:rPr lang="pl-PL" altLang="x-none" sz="2000" i="1" dirty="0"/>
              <a:t>system pilotujący </a:t>
            </a:r>
            <a:r>
              <a:rPr lang="pl-PL" altLang="x-none" sz="2000" i="1" dirty="0" err="1"/>
              <a:t>drona</a:t>
            </a:r>
            <a:r>
              <a:rPr lang="pl-PL" altLang="x-none" sz="2000" i="1" dirty="0"/>
              <a:t>, który wykorzystuje technologię </a:t>
            </a:r>
            <a:r>
              <a:rPr lang="pl-PL" altLang="x-none" sz="2000" i="1" dirty="0" err="1"/>
              <a:t>IoT</a:t>
            </a:r>
            <a:r>
              <a:rPr lang="pl-PL" altLang="x-none" sz="2000" i="1" dirty="0"/>
              <a:t>, aby pomóc organom ścigania zatrzymać pociski, wykryć broń oraz bomby</a:t>
            </a:r>
            <a:r>
              <a:rPr lang="pl-PL" altLang="x-none" sz="2000" b="1" i="1" dirty="0"/>
              <a:t>.</a:t>
            </a:r>
            <a:r>
              <a:rPr lang="en-IE" altLang="x-none" sz="2000" i="1" dirty="0"/>
              <a:t> </a:t>
            </a:r>
            <a:endParaRPr lang="en-IE" altLang="ja-JP" sz="2000" b="1" dirty="0">
              <a:cs typeface="Yu Gothic" charset="-128"/>
            </a:endParaRPr>
          </a:p>
        </p:txBody>
      </p:sp>
      <p:sp>
        <p:nvSpPr>
          <p:cNvPr id="3" name="TextBox 2">
            <a:extLst>
              <a:ext uri="{FF2B5EF4-FFF2-40B4-BE49-F238E27FC236}">
                <a16:creationId xmlns:a16="http://schemas.microsoft.com/office/drawing/2014/main" id="{D02CBE57-B07F-4ED2-B4B4-32925DFF3E8C}"/>
              </a:ext>
            </a:extLst>
          </p:cNvPr>
          <p:cNvSpPr txBox="1"/>
          <p:nvPr/>
        </p:nvSpPr>
        <p:spPr>
          <a:xfrm>
            <a:off x="0" y="163953"/>
            <a:ext cx="10079421" cy="830997"/>
          </a:xfrm>
          <a:prstGeom prst="rect">
            <a:avLst/>
          </a:prstGeom>
          <a:solidFill>
            <a:srgbClr val="E63275"/>
          </a:solidFill>
        </p:spPr>
        <p:txBody>
          <a:bodyPr wrap="square" rtlCol="0">
            <a:spAutoFit/>
          </a:bodyPr>
          <a:lstStyle/>
          <a:p>
            <a:r>
              <a:rPr lang="pl-PL" sz="2400" dirty="0">
                <a:solidFill>
                  <a:schemeClr val="bg1"/>
                </a:solidFill>
              </a:rPr>
              <a:t>Czego potrzebujesz aby odnieść sukces</a:t>
            </a:r>
            <a:r>
              <a:rPr lang="en-IE" sz="2400" dirty="0">
                <a:solidFill>
                  <a:schemeClr val="bg1"/>
                </a:solidFill>
              </a:rPr>
              <a:t>?</a:t>
            </a:r>
            <a:r>
              <a:rPr lang="pl-PL" sz="2400" dirty="0">
                <a:solidFill>
                  <a:schemeClr val="bg1"/>
                </a:solidFill>
              </a:rPr>
              <a:t> Najważniejsze wskazówki dotyczące przedsiębiorczości od innych!</a:t>
            </a:r>
          </a:p>
        </p:txBody>
      </p:sp>
      <p:sp>
        <p:nvSpPr>
          <p:cNvPr id="5" name="Rectangle 2">
            <a:extLst>
              <a:ext uri="{FF2B5EF4-FFF2-40B4-BE49-F238E27FC236}">
                <a16:creationId xmlns:a16="http://schemas.microsoft.com/office/drawing/2014/main" id="{E81CC857-97E0-4CD4-B82B-DD5992048729}"/>
              </a:ext>
            </a:extLst>
          </p:cNvPr>
          <p:cNvSpPr>
            <a:spLocks noChangeArrowheads="1"/>
          </p:cNvSpPr>
          <p:nvPr/>
        </p:nvSpPr>
        <p:spPr bwMode="auto">
          <a:xfrm>
            <a:off x="152400" y="134779"/>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89073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13429</TotalTime>
  <Words>4368</Words>
  <Application>Microsoft Office PowerPoint</Application>
  <PresentationFormat>Panoramiczny</PresentationFormat>
  <Paragraphs>322</Paragraphs>
  <Slides>57</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57</vt:i4>
      </vt:variant>
    </vt:vector>
  </HeadingPairs>
  <TitlesOfParts>
    <vt:vector size="65" baseType="lpstr">
      <vt:lpstr>Arial</vt:lpstr>
      <vt:lpstr>Calibri</vt:lpstr>
      <vt:lpstr>Calibri Light</vt:lpstr>
      <vt:lpstr>Lucida Grande</vt:lpstr>
      <vt:lpstr>Quattrocento Sans</vt:lpstr>
      <vt:lpstr>Times New Roman</vt:lpstr>
      <vt:lpstr>Wingdings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User</cp:lastModifiedBy>
  <cp:revision>641</cp:revision>
  <dcterms:created xsi:type="dcterms:W3CDTF">2018-09-19T09:23:58Z</dcterms:created>
  <dcterms:modified xsi:type="dcterms:W3CDTF">2020-08-11T09:27:59Z</dcterms:modified>
</cp:coreProperties>
</file>